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366" r:id="rId4"/>
    <p:sldId id="312" r:id="rId5"/>
    <p:sldId id="313" r:id="rId6"/>
    <p:sldId id="315" r:id="rId7"/>
    <p:sldId id="368" r:id="rId8"/>
    <p:sldId id="364" r:id="rId9"/>
    <p:sldId id="281" r:id="rId10"/>
    <p:sldId id="308" r:id="rId11"/>
    <p:sldId id="284" r:id="rId12"/>
    <p:sldId id="283" r:id="rId13"/>
    <p:sldId id="365" r:id="rId14"/>
    <p:sldId id="290" r:id="rId15"/>
    <p:sldId id="293" r:id="rId16"/>
    <p:sldId id="294" r:id="rId17"/>
    <p:sldId id="292" r:id="rId18"/>
    <p:sldId id="295" r:id="rId19"/>
    <p:sldId id="296" r:id="rId20"/>
    <p:sldId id="297" r:id="rId21"/>
    <p:sldId id="299" r:id="rId22"/>
    <p:sldId id="300" r:id="rId23"/>
    <p:sldId id="311" r:id="rId24"/>
    <p:sldId id="305" r:id="rId25"/>
    <p:sldId id="280" r:id="rId26"/>
    <p:sldId id="309" r:id="rId27"/>
    <p:sldId id="266" r:id="rId28"/>
    <p:sldId id="276" r:id="rId29"/>
    <p:sldId id="275" r:id="rId30"/>
    <p:sldId id="277" r:id="rId31"/>
    <p:sldId id="340" r:id="rId32"/>
    <p:sldId id="262" r:id="rId33"/>
    <p:sldId id="270" r:id="rId34"/>
    <p:sldId id="271" r:id="rId35"/>
    <p:sldId id="273" r:id="rId36"/>
    <p:sldId id="274" r:id="rId37"/>
    <p:sldId id="307" r:id="rId38"/>
    <p:sldId id="324" r:id="rId39"/>
    <p:sldId id="260" r:id="rId40"/>
    <p:sldId id="325" r:id="rId41"/>
    <p:sldId id="326" r:id="rId42"/>
    <p:sldId id="370" r:id="rId43"/>
    <p:sldId id="371" r:id="rId44"/>
    <p:sldId id="342" r:id="rId45"/>
    <p:sldId id="353" r:id="rId46"/>
    <p:sldId id="355" r:id="rId47"/>
    <p:sldId id="354" r:id="rId48"/>
    <p:sldId id="369" r:id="rId49"/>
    <p:sldId id="356" r:id="rId50"/>
    <p:sldId id="372" r:id="rId51"/>
    <p:sldId id="357" r:id="rId52"/>
    <p:sldId id="328" r:id="rId53"/>
    <p:sldId id="349" r:id="rId54"/>
    <p:sldId id="329" r:id="rId55"/>
    <p:sldId id="261" r:id="rId5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F2B800"/>
    <a:srgbClr val="468651"/>
    <a:srgbClr val="519D5E"/>
    <a:srgbClr val="67A85C"/>
    <a:srgbClr val="1169F7"/>
    <a:srgbClr val="307C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w\Excel\Papers\Ineq\Wealth\Wealth%20inequality\Sverige\History\Extra\Master%20dataset%20ORW%201873-2005%20--%20Swedis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w\Excel\Papers\Ineq\Wealth\Wealth%20inequality\Sverige\History\Extra\Master%20dataset%20ORW%201873-2005%20--%20Swedis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w\Excel\Papers\Ineq\Wealth\Wealth%20inequality\Sverige\History\Extra\Master%20dataset%20ORW%201873-2005%20--%20Swedish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w\Excel\Papers\Ineq\Wealth\Wealth%20inequality\Sverige\History\Extra\Master%20dataset%20ORW%201873-2005%20--%20Swedish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w\Excel\Papers\Ineq\Wealth\Wealth%20inequality\Sverige\History\Extra\Master%20dataset%20ORW%201873-2005%20--%20Swedish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w\Excel\Papers\Inheritance\Long%20run%20inheritance\Sweden\AppendixATables(NatWealthIncome)_SWE_090811_JR%20D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ielw\Excel\Papers\Ineq\Wealth\Household%20wealth\Tables%20Figures\Household%20wealth%20in%20Sweden%201810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autoTitleDeleted val="1"/>
    <c:plotArea>
      <c:layout>
        <c:manualLayout>
          <c:layoutTarget val="inner"/>
          <c:xMode val="edge"/>
          <c:yMode val="edge"/>
          <c:x val="7.0724579566443124E-2"/>
          <c:y val="2.5423728813559407E-2"/>
          <c:w val="0.89770134635948495"/>
          <c:h val="0.8728813559322034"/>
        </c:manualLayout>
      </c:layout>
      <c:lineChart>
        <c:grouping val="standard"/>
        <c:ser>
          <c:idx val="2"/>
          <c:order val="0"/>
          <c:tx>
            <c:strRef>
              <c:f>'Data Fig Main'!$D$7</c:f>
              <c:strCache>
                <c:ptCount val="1"/>
                <c:pt idx="0">
                  <c:v>P90-100 (förm.skatt)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'Data Fig Main'!$A$8:$A$143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'Data Fig Main'!$D$8:$D$143</c:f>
              <c:numCache>
                <c:formatCode>General</c:formatCode>
                <c:ptCount val="136"/>
                <c:pt idx="3" formatCode="0.00">
                  <c:v>88.342887889478249</c:v>
                </c:pt>
                <c:pt idx="4" formatCode="0.00">
                  <c:v>85.81637670532804</c:v>
                </c:pt>
                <c:pt idx="5" formatCode="0.00">
                  <c:v>85.832107437343282</c:v>
                </c:pt>
                <c:pt idx="6" formatCode="0.00">
                  <c:v>86.139258420968787</c:v>
                </c:pt>
                <c:pt idx="7" formatCode="0.00">
                  <c:v>85.991162219972466</c:v>
                </c:pt>
                <c:pt idx="38" formatCode="0.00">
                  <c:v>86.044859976414514</c:v>
                </c:pt>
                <c:pt idx="50" formatCode="0.00">
                  <c:v>91.6867744723382</c:v>
                </c:pt>
                <c:pt idx="60" formatCode="0.00">
                  <c:v>89.491567867495405</c:v>
                </c:pt>
                <c:pt idx="65" formatCode="0.00">
                  <c:v>83.546333637240124</c:v>
                </c:pt>
                <c:pt idx="75" formatCode="0.00">
                  <c:v>83.169844241099185</c:v>
                </c:pt>
                <c:pt idx="76" formatCode="0.00">
                  <c:v>81.381893309473568</c:v>
                </c:pt>
                <c:pt idx="77" formatCode="0.00">
                  <c:v>79.577902064146173</c:v>
                </c:pt>
                <c:pt idx="78" formatCode="0.00">
                  <c:v>80.714819342438034</c:v>
                </c:pt>
                <c:pt idx="79" formatCode="0.00">
                  <c:v>79.134850642682949</c:v>
                </c:pt>
                <c:pt idx="80" formatCode="0.00">
                  <c:v>77.286511844182073</c:v>
                </c:pt>
                <c:pt idx="81" formatCode="0.00">
                  <c:v>74.955727673414714</c:v>
                </c:pt>
                <c:pt idx="96" formatCode="0.00">
                  <c:v>63.225988150166181</c:v>
                </c:pt>
                <c:pt idx="100" formatCode="0.00">
                  <c:v>57.902291627262549</c:v>
                </c:pt>
                <c:pt idx="105" formatCode="0.00">
                  <c:v>54</c:v>
                </c:pt>
                <c:pt idx="108" formatCode="0.00">
                  <c:v>54.5</c:v>
                </c:pt>
                <c:pt idx="113" formatCode="0.00">
                  <c:v>54.5</c:v>
                </c:pt>
                <c:pt idx="115" formatCode="0.00">
                  <c:v>53.4</c:v>
                </c:pt>
                <c:pt idx="118" formatCode="0.00">
                  <c:v>56.6</c:v>
                </c:pt>
                <c:pt idx="120" formatCode="0.00">
                  <c:v>58.7</c:v>
                </c:pt>
                <c:pt idx="122" formatCode="0.00">
                  <c:v>57.7</c:v>
                </c:pt>
                <c:pt idx="127" formatCode="0.00">
                  <c:v>61.1</c:v>
                </c:pt>
                <c:pt idx="129" formatCode="0.00">
                  <c:v>60.337322959971615</c:v>
                </c:pt>
                <c:pt idx="130" formatCode="0.00">
                  <c:v>59.926453680755962</c:v>
                </c:pt>
                <c:pt idx="131" formatCode="0.00">
                  <c:v>57.687883964492805</c:v>
                </c:pt>
                <c:pt idx="132" formatCode="0.00">
                  <c:v>57.268871108049666</c:v>
                </c:pt>
                <c:pt idx="133" formatCode="0.00">
                  <c:v>56.604582093187872</c:v>
                </c:pt>
                <c:pt idx="134" formatCode="0.00">
                  <c:v>57.814746365927434</c:v>
                </c:pt>
                <c:pt idx="135" formatCode="0.00">
                  <c:v>58.370862089705589</c:v>
                </c:pt>
              </c:numCache>
            </c:numRef>
          </c:val>
        </c:ser>
        <c:marker val="1"/>
        <c:axId val="123991936"/>
        <c:axId val="125580800"/>
      </c:lineChart>
      <c:catAx>
        <c:axId val="123991936"/>
        <c:scaling>
          <c:orientation val="minMax"/>
        </c:scaling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25580800"/>
        <c:crosses val="autoZero"/>
        <c:auto val="1"/>
        <c:lblAlgn val="ctr"/>
        <c:lblOffset val="100"/>
        <c:tickLblSkip val="10"/>
        <c:tickMarkSkip val="10"/>
      </c:catAx>
      <c:valAx>
        <c:axId val="125580800"/>
        <c:scaling>
          <c:orientation val="minMax"/>
          <c:min val="40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defRPr>
                </a:pPr>
                <a:r>
                  <a:rPr lang="sv-SE" sz="1300" b="1" i="0" u="none" strike="noStrike" baseline="0"/>
                  <a:t>Share of total household wealth </a:t>
                </a:r>
                <a:r>
                  <a:rPr lang="sv-SE"/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2372881355932210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23991936"/>
        <c:crosses val="autoZero"/>
        <c:crossBetween val="midCat"/>
        <c:majorUnit val="1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span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Lucida Sans"/>
          <a:ea typeface="Lucida Sans"/>
          <a:cs typeface="Lucida Sans"/>
        </a:defRPr>
      </a:pPr>
      <a:endParaRPr lang="sv-S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>
        <c:manualLayout>
          <c:layoutTarget val="inner"/>
          <c:xMode val="edge"/>
          <c:yMode val="edge"/>
          <c:x val="6.8722842777330873E-2"/>
          <c:y val="2.542371803271181E-2"/>
          <c:w val="0.8993450534298536"/>
          <c:h val="0.87457627118644066"/>
        </c:manualLayout>
      </c:layout>
      <c:lineChart>
        <c:grouping val="standard"/>
        <c:ser>
          <c:idx val="4"/>
          <c:order val="0"/>
          <c:tx>
            <c:strRef>
              <c:f>'Data Fig Main'!$G$7</c:f>
              <c:strCache>
                <c:ptCount val="1"/>
                <c:pt idx="0">
                  <c:v>P0-90 (förm.skatt)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'Data Fig Main'!$A$8:$A$143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'Data Fig Main'!$G$8:$G$143</c:f>
              <c:numCache>
                <c:formatCode>General</c:formatCode>
                <c:ptCount val="136"/>
                <c:pt idx="3" formatCode="0.00">
                  <c:v>11.657112110521709</c:v>
                </c:pt>
                <c:pt idx="4" formatCode="0.00">
                  <c:v>14.18362329467196</c:v>
                </c:pt>
                <c:pt idx="5" formatCode="0.00">
                  <c:v>14.167892562656704</c:v>
                </c:pt>
                <c:pt idx="6" formatCode="0.00">
                  <c:v>13.860741579031231</c:v>
                </c:pt>
                <c:pt idx="7" formatCode="0.00">
                  <c:v>14.008837780027733</c:v>
                </c:pt>
                <c:pt idx="38" formatCode="0.00">
                  <c:v>13.955140023585505</c:v>
                </c:pt>
                <c:pt idx="50" formatCode="0.00">
                  <c:v>8.313225527661686</c:v>
                </c:pt>
                <c:pt idx="60" formatCode="0.00">
                  <c:v>10.508432132504609</c:v>
                </c:pt>
                <c:pt idx="65" formatCode="0.00">
                  <c:v>16.453666362759876</c:v>
                </c:pt>
                <c:pt idx="75" formatCode="0.00">
                  <c:v>16.830155758900851</c:v>
                </c:pt>
                <c:pt idx="76" formatCode="0.00">
                  <c:v>18.618106690526432</c:v>
                </c:pt>
                <c:pt idx="77" formatCode="0.00">
                  <c:v>20.422097935853806</c:v>
                </c:pt>
                <c:pt idx="78" formatCode="0.00">
                  <c:v>19.285180657561902</c:v>
                </c:pt>
                <c:pt idx="79" formatCode="0.00">
                  <c:v>20.865149357316962</c:v>
                </c:pt>
                <c:pt idx="80" formatCode="0.00">
                  <c:v>22.713488155817931</c:v>
                </c:pt>
                <c:pt idx="81" formatCode="0.00">
                  <c:v>25.04427232658513</c:v>
                </c:pt>
                <c:pt idx="96" formatCode="0.00">
                  <c:v>36.774011849833819</c:v>
                </c:pt>
                <c:pt idx="100" formatCode="0.00">
                  <c:v>42.097708372737323</c:v>
                </c:pt>
                <c:pt idx="105" formatCode="0.00">
                  <c:v>46</c:v>
                </c:pt>
                <c:pt idx="108" formatCode="0.00">
                  <c:v>45.5</c:v>
                </c:pt>
                <c:pt idx="113" formatCode="0.00">
                  <c:v>45.5</c:v>
                </c:pt>
                <c:pt idx="115" formatCode="0.00">
                  <c:v>46.6</c:v>
                </c:pt>
                <c:pt idx="118" formatCode="0.00">
                  <c:v>43.4</c:v>
                </c:pt>
                <c:pt idx="120" formatCode="0.00">
                  <c:v>41.3</c:v>
                </c:pt>
                <c:pt idx="122" formatCode="0.00">
                  <c:v>42.3</c:v>
                </c:pt>
                <c:pt idx="127" formatCode="0.00">
                  <c:v>38.9</c:v>
                </c:pt>
                <c:pt idx="130" formatCode="0.00">
                  <c:v>41.381899999999995</c:v>
                </c:pt>
                <c:pt idx="131" formatCode="0.00">
                  <c:v>43.316800000000001</c:v>
                </c:pt>
                <c:pt idx="132" formatCode="0.00">
                  <c:v>42.683900000000001</c:v>
                </c:pt>
              </c:numCache>
            </c:numRef>
          </c:val>
        </c:ser>
        <c:ser>
          <c:idx val="7"/>
          <c:order val="1"/>
          <c:tx>
            <c:strRef>
              <c:f>'Data Fig Main'!$J$7</c:f>
              <c:strCache>
                <c:ptCount val="1"/>
                <c:pt idx="0">
                  <c:v>P90-99 (förm.skatt)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'Data Fig Main'!$A$8:$A$143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'Data Fig Main'!$J$8:$J$143</c:f>
              <c:numCache>
                <c:formatCode>General</c:formatCode>
                <c:ptCount val="136"/>
                <c:pt idx="3" formatCode="0.00">
                  <c:v>27.884160928782848</c:v>
                </c:pt>
                <c:pt idx="4" formatCode="0.00">
                  <c:v>32.996098482295793</c:v>
                </c:pt>
                <c:pt idx="5" formatCode="0.00">
                  <c:v>31.64710774634819</c:v>
                </c:pt>
                <c:pt idx="6" formatCode="0.00">
                  <c:v>30.446648497112712</c:v>
                </c:pt>
                <c:pt idx="7" formatCode="0.00">
                  <c:v>31.921181676772921</c:v>
                </c:pt>
                <c:pt idx="38" formatCode="0.00">
                  <c:v>32.250994472343592</c:v>
                </c:pt>
                <c:pt idx="50" formatCode="0.00">
                  <c:v>40.181339365192734</c:v>
                </c:pt>
                <c:pt idx="60" formatCode="0.00">
                  <c:v>39.467317000487121</c:v>
                </c:pt>
                <c:pt idx="65" formatCode="0.00">
                  <c:v>40.778598258854473</c:v>
                </c:pt>
                <c:pt idx="75" formatCode="0.00">
                  <c:v>45.483621460470218</c:v>
                </c:pt>
                <c:pt idx="76" formatCode="0.00">
                  <c:v>43.72285126572018</c:v>
                </c:pt>
                <c:pt idx="77" formatCode="0.00">
                  <c:v>44.863865801228904</c:v>
                </c:pt>
                <c:pt idx="78" formatCode="0.00">
                  <c:v>46.648966265052245</c:v>
                </c:pt>
                <c:pt idx="79" formatCode="0.00">
                  <c:v>45.965581221332094</c:v>
                </c:pt>
                <c:pt idx="80" formatCode="0.00">
                  <c:v>44.474524383350101</c:v>
                </c:pt>
                <c:pt idx="81" formatCode="0.00">
                  <c:v>42.803258833445447</c:v>
                </c:pt>
                <c:pt idx="96" formatCode="0.00">
                  <c:v>39.812226290706725</c:v>
                </c:pt>
                <c:pt idx="100" formatCode="0.00">
                  <c:v>37.846583876716444</c:v>
                </c:pt>
                <c:pt idx="105" formatCode="0.00">
                  <c:v>37</c:v>
                </c:pt>
                <c:pt idx="108" formatCode="0.00">
                  <c:v>37.9</c:v>
                </c:pt>
                <c:pt idx="113" formatCode="0.00">
                  <c:v>36.800000000000004</c:v>
                </c:pt>
                <c:pt idx="115" formatCode="0.00">
                  <c:v>36.9</c:v>
                </c:pt>
                <c:pt idx="118" formatCode="0.00">
                  <c:v>38.200000000000003</c:v>
                </c:pt>
                <c:pt idx="120" formatCode="0.00">
                  <c:v>38</c:v>
                </c:pt>
                <c:pt idx="122" formatCode="0.00">
                  <c:v>38.200000000000003</c:v>
                </c:pt>
                <c:pt idx="127" formatCode="0.00">
                  <c:v>40.800000000000004</c:v>
                </c:pt>
                <c:pt idx="130" formatCode="0.00">
                  <c:v>39.071300000000001</c:v>
                </c:pt>
                <c:pt idx="131" formatCode="0.00">
                  <c:v>38.891400000000004</c:v>
                </c:pt>
                <c:pt idx="132" formatCode="0.00">
                  <c:v>38.91510000000001</c:v>
                </c:pt>
              </c:numCache>
            </c:numRef>
          </c:val>
        </c:ser>
        <c:ser>
          <c:idx val="2"/>
          <c:order val="2"/>
          <c:tx>
            <c:strRef>
              <c:f>'Data Fig Main'!$C$7</c:f>
              <c:strCache>
                <c:ptCount val="1"/>
                <c:pt idx="0">
                  <c:v>P99-100 (förm.skatt)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'Data Fig Main'!$A$8:$A$143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'Data Fig Main'!$C$8:$C$143</c:f>
              <c:numCache>
                <c:formatCode>General</c:formatCode>
                <c:ptCount val="136"/>
                <c:pt idx="4" formatCode="0.00">
                  <c:v>52.820278223032247</c:v>
                </c:pt>
                <c:pt idx="5" formatCode="0.00">
                  <c:v>54.184999690995106</c:v>
                </c:pt>
                <c:pt idx="6" formatCode="0.00">
                  <c:v>55.692609923856082</c:v>
                </c:pt>
                <c:pt idx="7" formatCode="0.00">
                  <c:v>54.069980543199314</c:v>
                </c:pt>
                <c:pt idx="38" formatCode="0.00">
                  <c:v>53.793865504070865</c:v>
                </c:pt>
                <c:pt idx="50" formatCode="0.00">
                  <c:v>51.50543510714558</c:v>
                </c:pt>
                <c:pt idx="60" formatCode="0.00">
                  <c:v>50.024250867008284</c:v>
                </c:pt>
                <c:pt idx="65" formatCode="0.00">
                  <c:v>42.767735378385844</c:v>
                </c:pt>
                <c:pt idx="67" formatCode="0.00">
                  <c:v>42.740640817905962</c:v>
                </c:pt>
                <c:pt idx="75" formatCode="0.00">
                  <c:v>37.686222780628881</c:v>
                </c:pt>
                <c:pt idx="76" formatCode="0.00">
                  <c:v>37.659042043753374</c:v>
                </c:pt>
                <c:pt idx="77" formatCode="0.00">
                  <c:v>34.714036262917247</c:v>
                </c:pt>
                <c:pt idx="78" formatCode="0.00">
                  <c:v>34.065853077385761</c:v>
                </c:pt>
                <c:pt idx="79" formatCode="0.00">
                  <c:v>33.169269421350904</c:v>
                </c:pt>
                <c:pt idx="80" formatCode="0.00">
                  <c:v>32.811987460831809</c:v>
                </c:pt>
                <c:pt idx="81" formatCode="0.00">
                  <c:v>32.152468839969401</c:v>
                </c:pt>
                <c:pt idx="96" formatCode="0.00">
                  <c:v>23.413761859459484</c:v>
                </c:pt>
                <c:pt idx="100" formatCode="0.00">
                  <c:v>20.055707750546123</c:v>
                </c:pt>
                <c:pt idx="105" formatCode="0.00">
                  <c:v>17</c:v>
                </c:pt>
                <c:pt idx="108" formatCode="0.00">
                  <c:v>16.600000000000001</c:v>
                </c:pt>
                <c:pt idx="113" formatCode="0.00">
                  <c:v>17.7</c:v>
                </c:pt>
                <c:pt idx="115" formatCode="0.00">
                  <c:v>16.5</c:v>
                </c:pt>
                <c:pt idx="118" formatCode="0.00">
                  <c:v>18.399999999999999</c:v>
                </c:pt>
                <c:pt idx="120" formatCode="0.00">
                  <c:v>20.7</c:v>
                </c:pt>
                <c:pt idx="122" formatCode="0.00">
                  <c:v>19.5</c:v>
                </c:pt>
                <c:pt idx="127" formatCode="0.00">
                  <c:v>20.3</c:v>
                </c:pt>
                <c:pt idx="129" formatCode="0.00">
                  <c:v>19.292686239864583</c:v>
                </c:pt>
                <c:pt idx="130" formatCode="0.00">
                  <c:v>21.890404852051528</c:v>
                </c:pt>
                <c:pt idx="131" formatCode="0.00">
                  <c:v>19.742127937840067</c:v>
                </c:pt>
                <c:pt idx="132" formatCode="0.00">
                  <c:v>17.967474527655227</c:v>
                </c:pt>
                <c:pt idx="133" formatCode="0.00">
                  <c:v>17.933836738493259</c:v>
                </c:pt>
                <c:pt idx="134" formatCode="0.00">
                  <c:v>20.484509735904499</c:v>
                </c:pt>
                <c:pt idx="135" formatCode="0.00">
                  <c:v>19.711934368366585</c:v>
                </c:pt>
              </c:numCache>
            </c:numRef>
          </c:val>
        </c:ser>
        <c:marker val="1"/>
        <c:axId val="84503168"/>
        <c:axId val="84509056"/>
      </c:lineChart>
      <c:catAx>
        <c:axId val="84503168"/>
        <c:scaling>
          <c:orientation val="minMax"/>
        </c:scaling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84509056"/>
        <c:crosses val="autoZero"/>
        <c:auto val="1"/>
        <c:lblAlgn val="ctr"/>
        <c:lblOffset val="100"/>
        <c:tickLblSkip val="10"/>
        <c:tickMarkSkip val="10"/>
      </c:catAx>
      <c:valAx>
        <c:axId val="84509056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defRPr>
                </a:pPr>
                <a:r>
                  <a:rPr lang="sv-SE" b="0"/>
                  <a:t>Share of total household wealth (%)</a:t>
                </a:r>
              </a:p>
            </c:rich>
          </c:tx>
          <c:layout>
            <c:manualLayout>
              <c:xMode val="edge"/>
              <c:yMode val="edge"/>
              <c:x val="0"/>
              <c:y val="0.15618041659192894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84503168"/>
        <c:crosses val="autoZero"/>
        <c:crossBetween val="midCat"/>
        <c:majorUnit val="1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span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Lucida Sans"/>
          <a:ea typeface="Lucida Sans"/>
          <a:cs typeface="Lucida Sans"/>
        </a:defRPr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>
        <c:manualLayout>
          <c:layoutTarget val="inner"/>
          <c:xMode val="edge"/>
          <c:yMode val="edge"/>
          <c:x val="6.8722842777330873E-2"/>
          <c:y val="2.542371803271181E-2"/>
          <c:w val="0.8993450534298536"/>
          <c:h val="0.87457627118644066"/>
        </c:manualLayout>
      </c:layout>
      <c:lineChart>
        <c:grouping val="standard"/>
        <c:ser>
          <c:idx val="4"/>
          <c:order val="0"/>
          <c:tx>
            <c:strRef>
              <c:f>'Data Fig Main'!$G$7</c:f>
              <c:strCache>
                <c:ptCount val="1"/>
                <c:pt idx="0">
                  <c:v>P0-90 (förm.skatt)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'Data Fig Main'!$A$8:$A$143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'Data Fig Main'!$G$8:$G$143</c:f>
              <c:numCache>
                <c:formatCode>General</c:formatCode>
                <c:ptCount val="136"/>
                <c:pt idx="3" formatCode="0.00">
                  <c:v>11.657112110521709</c:v>
                </c:pt>
                <c:pt idx="4" formatCode="0.00">
                  <c:v>14.18362329467196</c:v>
                </c:pt>
                <c:pt idx="5" formatCode="0.00">
                  <c:v>14.167892562656704</c:v>
                </c:pt>
                <c:pt idx="6" formatCode="0.00">
                  <c:v>13.860741579031231</c:v>
                </c:pt>
                <c:pt idx="7" formatCode="0.00">
                  <c:v>14.008837780027733</c:v>
                </c:pt>
                <c:pt idx="38" formatCode="0.00">
                  <c:v>13.955140023585505</c:v>
                </c:pt>
                <c:pt idx="50" formatCode="0.00">
                  <c:v>8.313225527661686</c:v>
                </c:pt>
                <c:pt idx="60" formatCode="0.00">
                  <c:v>10.508432132504609</c:v>
                </c:pt>
                <c:pt idx="65" formatCode="0.00">
                  <c:v>16.453666362759876</c:v>
                </c:pt>
                <c:pt idx="75" formatCode="0.00">
                  <c:v>16.830155758900851</c:v>
                </c:pt>
                <c:pt idx="76" formatCode="0.00">
                  <c:v>18.618106690526432</c:v>
                </c:pt>
                <c:pt idx="77" formatCode="0.00">
                  <c:v>20.422097935853806</c:v>
                </c:pt>
                <c:pt idx="78" formatCode="0.00">
                  <c:v>19.285180657561902</c:v>
                </c:pt>
                <c:pt idx="79" formatCode="0.00">
                  <c:v>20.865149357316962</c:v>
                </c:pt>
                <c:pt idx="80" formatCode="0.00">
                  <c:v>22.713488155817931</c:v>
                </c:pt>
                <c:pt idx="81" formatCode="0.00">
                  <c:v>25.04427232658513</c:v>
                </c:pt>
                <c:pt idx="96" formatCode="0.00">
                  <c:v>36.774011849833819</c:v>
                </c:pt>
                <c:pt idx="100" formatCode="0.00">
                  <c:v>42.097708372737323</c:v>
                </c:pt>
                <c:pt idx="105" formatCode="0.00">
                  <c:v>46</c:v>
                </c:pt>
                <c:pt idx="108" formatCode="0.00">
                  <c:v>45.5</c:v>
                </c:pt>
                <c:pt idx="113" formatCode="0.00">
                  <c:v>45.5</c:v>
                </c:pt>
                <c:pt idx="115" formatCode="0.00">
                  <c:v>46.6</c:v>
                </c:pt>
                <c:pt idx="118" formatCode="0.00">
                  <c:v>43.4</c:v>
                </c:pt>
                <c:pt idx="120" formatCode="0.00">
                  <c:v>41.3</c:v>
                </c:pt>
                <c:pt idx="122" formatCode="0.00">
                  <c:v>42.3</c:v>
                </c:pt>
                <c:pt idx="127" formatCode="0.00">
                  <c:v>38.9</c:v>
                </c:pt>
                <c:pt idx="130" formatCode="0.00">
                  <c:v>41.381899999999995</c:v>
                </c:pt>
                <c:pt idx="131" formatCode="0.00">
                  <c:v>43.316800000000001</c:v>
                </c:pt>
                <c:pt idx="132" formatCode="0.00">
                  <c:v>42.683900000000001</c:v>
                </c:pt>
              </c:numCache>
            </c:numRef>
          </c:val>
        </c:ser>
        <c:ser>
          <c:idx val="7"/>
          <c:order val="1"/>
          <c:tx>
            <c:strRef>
              <c:f>'Data Fig Main'!$J$7</c:f>
              <c:strCache>
                <c:ptCount val="1"/>
                <c:pt idx="0">
                  <c:v>P90-99 (förm.skatt)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'Data Fig Main'!$A$8:$A$143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'Data Fig Main'!$J$8:$J$143</c:f>
              <c:numCache>
                <c:formatCode>General</c:formatCode>
                <c:ptCount val="136"/>
                <c:pt idx="3" formatCode="0.00">
                  <c:v>27.884160928782848</c:v>
                </c:pt>
                <c:pt idx="4" formatCode="0.00">
                  <c:v>32.996098482295793</c:v>
                </c:pt>
                <c:pt idx="5" formatCode="0.00">
                  <c:v>31.64710774634819</c:v>
                </c:pt>
                <c:pt idx="6" formatCode="0.00">
                  <c:v>30.446648497112712</c:v>
                </c:pt>
                <c:pt idx="7" formatCode="0.00">
                  <c:v>31.921181676772921</c:v>
                </c:pt>
                <c:pt idx="38" formatCode="0.00">
                  <c:v>32.250994472343592</c:v>
                </c:pt>
                <c:pt idx="50" formatCode="0.00">
                  <c:v>40.181339365192734</c:v>
                </c:pt>
                <c:pt idx="60" formatCode="0.00">
                  <c:v>39.467317000487121</c:v>
                </c:pt>
                <c:pt idx="65" formatCode="0.00">
                  <c:v>40.778598258854473</c:v>
                </c:pt>
                <c:pt idx="75" formatCode="0.00">
                  <c:v>45.483621460470218</c:v>
                </c:pt>
                <c:pt idx="76" formatCode="0.00">
                  <c:v>43.72285126572018</c:v>
                </c:pt>
                <c:pt idx="77" formatCode="0.00">
                  <c:v>44.863865801228904</c:v>
                </c:pt>
                <c:pt idx="78" formatCode="0.00">
                  <c:v>46.648966265052245</c:v>
                </c:pt>
                <c:pt idx="79" formatCode="0.00">
                  <c:v>45.965581221332094</c:v>
                </c:pt>
                <c:pt idx="80" formatCode="0.00">
                  <c:v>44.474524383350101</c:v>
                </c:pt>
                <c:pt idx="81" formatCode="0.00">
                  <c:v>42.803258833445447</c:v>
                </c:pt>
                <c:pt idx="96" formatCode="0.00">
                  <c:v>39.812226290706725</c:v>
                </c:pt>
                <c:pt idx="100" formatCode="0.00">
                  <c:v>37.846583876716444</c:v>
                </c:pt>
                <c:pt idx="105" formatCode="0.00">
                  <c:v>37</c:v>
                </c:pt>
                <c:pt idx="108" formatCode="0.00">
                  <c:v>37.9</c:v>
                </c:pt>
                <c:pt idx="113" formatCode="0.00">
                  <c:v>36.800000000000004</c:v>
                </c:pt>
                <c:pt idx="115" formatCode="0.00">
                  <c:v>36.9</c:v>
                </c:pt>
                <c:pt idx="118" formatCode="0.00">
                  <c:v>38.200000000000003</c:v>
                </c:pt>
                <c:pt idx="120" formatCode="0.00">
                  <c:v>38</c:v>
                </c:pt>
                <c:pt idx="122" formatCode="0.00">
                  <c:v>38.200000000000003</c:v>
                </c:pt>
                <c:pt idx="127" formatCode="0.00">
                  <c:v>40.800000000000004</c:v>
                </c:pt>
                <c:pt idx="130" formatCode="0.00">
                  <c:v>39.071300000000001</c:v>
                </c:pt>
                <c:pt idx="131" formatCode="0.00">
                  <c:v>38.891400000000004</c:v>
                </c:pt>
                <c:pt idx="132" formatCode="0.00">
                  <c:v>38.91510000000001</c:v>
                </c:pt>
              </c:numCache>
            </c:numRef>
          </c:val>
        </c:ser>
        <c:ser>
          <c:idx val="2"/>
          <c:order val="2"/>
          <c:tx>
            <c:strRef>
              <c:f>'Data Fig Main'!$C$7</c:f>
              <c:strCache>
                <c:ptCount val="1"/>
                <c:pt idx="0">
                  <c:v>P99-100 (förm.skatt)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'Data Fig Main'!$A$8:$A$143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'Data Fig Main'!$C$8:$C$143</c:f>
              <c:numCache>
                <c:formatCode>General</c:formatCode>
                <c:ptCount val="136"/>
                <c:pt idx="4" formatCode="0.00">
                  <c:v>52.820278223032247</c:v>
                </c:pt>
                <c:pt idx="5" formatCode="0.00">
                  <c:v>54.184999690995106</c:v>
                </c:pt>
                <c:pt idx="6" formatCode="0.00">
                  <c:v>55.692609923856082</c:v>
                </c:pt>
                <c:pt idx="7" formatCode="0.00">
                  <c:v>54.069980543199314</c:v>
                </c:pt>
                <c:pt idx="38" formatCode="0.00">
                  <c:v>53.793865504070865</c:v>
                </c:pt>
                <c:pt idx="50" formatCode="0.00">
                  <c:v>51.50543510714558</c:v>
                </c:pt>
                <c:pt idx="60" formatCode="0.00">
                  <c:v>50.024250867008284</c:v>
                </c:pt>
                <c:pt idx="65" formatCode="0.00">
                  <c:v>42.767735378385844</c:v>
                </c:pt>
                <c:pt idx="67" formatCode="0.00">
                  <c:v>42.740640817905962</c:v>
                </c:pt>
                <c:pt idx="75" formatCode="0.00">
                  <c:v>37.686222780628881</c:v>
                </c:pt>
                <c:pt idx="76" formatCode="0.00">
                  <c:v>37.659042043753374</c:v>
                </c:pt>
                <c:pt idx="77" formatCode="0.00">
                  <c:v>34.714036262917247</c:v>
                </c:pt>
                <c:pt idx="78" formatCode="0.00">
                  <c:v>34.065853077385761</c:v>
                </c:pt>
                <c:pt idx="79" formatCode="0.00">
                  <c:v>33.169269421350904</c:v>
                </c:pt>
                <c:pt idx="80" formatCode="0.00">
                  <c:v>32.811987460831809</c:v>
                </c:pt>
                <c:pt idx="81" formatCode="0.00">
                  <c:v>32.152468839969401</c:v>
                </c:pt>
                <c:pt idx="96" formatCode="0.00">
                  <c:v>23.413761859459484</c:v>
                </c:pt>
                <c:pt idx="100" formatCode="0.00">
                  <c:v>20.055707750546123</c:v>
                </c:pt>
                <c:pt idx="105" formatCode="0.00">
                  <c:v>17</c:v>
                </c:pt>
                <c:pt idx="108" formatCode="0.00">
                  <c:v>16.600000000000001</c:v>
                </c:pt>
                <c:pt idx="113" formatCode="0.00">
                  <c:v>17.7</c:v>
                </c:pt>
                <c:pt idx="115" formatCode="0.00">
                  <c:v>16.5</c:v>
                </c:pt>
                <c:pt idx="118" formatCode="0.00">
                  <c:v>18.399999999999999</c:v>
                </c:pt>
                <c:pt idx="120" formatCode="0.00">
                  <c:v>20.7</c:v>
                </c:pt>
                <c:pt idx="122" formatCode="0.00">
                  <c:v>19.5</c:v>
                </c:pt>
                <c:pt idx="127" formatCode="0.00">
                  <c:v>20.3</c:v>
                </c:pt>
                <c:pt idx="129" formatCode="0.00">
                  <c:v>19.292686239864583</c:v>
                </c:pt>
                <c:pt idx="130" formatCode="0.00">
                  <c:v>21.890404852051528</c:v>
                </c:pt>
                <c:pt idx="131" formatCode="0.00">
                  <c:v>19.742127937840067</c:v>
                </c:pt>
                <c:pt idx="132" formatCode="0.00">
                  <c:v>17.967474527655227</c:v>
                </c:pt>
                <c:pt idx="133" formatCode="0.00">
                  <c:v>17.933836738493259</c:v>
                </c:pt>
                <c:pt idx="134" formatCode="0.00">
                  <c:v>20.484509735904499</c:v>
                </c:pt>
                <c:pt idx="135" formatCode="0.00">
                  <c:v>19.711934368366585</c:v>
                </c:pt>
              </c:numCache>
            </c:numRef>
          </c:val>
        </c:ser>
        <c:marker val="1"/>
        <c:axId val="130890368"/>
        <c:axId val="130908544"/>
      </c:lineChart>
      <c:catAx>
        <c:axId val="130890368"/>
        <c:scaling>
          <c:orientation val="minMax"/>
        </c:scaling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30908544"/>
        <c:crosses val="autoZero"/>
        <c:auto val="1"/>
        <c:lblAlgn val="ctr"/>
        <c:lblOffset val="100"/>
        <c:tickLblSkip val="10"/>
        <c:tickMarkSkip val="10"/>
      </c:catAx>
      <c:valAx>
        <c:axId val="130908544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defRPr>
                </a:pPr>
                <a:r>
                  <a:rPr lang="sv-SE" b="0"/>
                  <a:t>Share of total household wealth (%)</a:t>
                </a:r>
              </a:p>
            </c:rich>
          </c:tx>
          <c:layout>
            <c:manualLayout>
              <c:xMode val="edge"/>
              <c:yMode val="edge"/>
              <c:x val="0"/>
              <c:y val="0.15618041659192894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30890368"/>
        <c:crosses val="autoZero"/>
        <c:crossBetween val="midCat"/>
        <c:majorUnit val="1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span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Lucida Sans"/>
          <a:ea typeface="Lucida Sans"/>
          <a:cs typeface="Lucida Sans"/>
        </a:defRPr>
      </a:pPr>
      <a:endParaRPr lang="sv-S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>
        <c:manualLayout>
          <c:layoutTarget val="inner"/>
          <c:xMode val="edge"/>
          <c:yMode val="edge"/>
          <c:x val="7.9186487418131946E-2"/>
          <c:y val="2.8813559322033888E-2"/>
          <c:w val="0.89107204412271557"/>
          <c:h val="0.89661016949152539"/>
        </c:manualLayout>
      </c:layout>
      <c:lineChart>
        <c:grouping val="standard"/>
        <c:ser>
          <c:idx val="7"/>
          <c:order val="0"/>
          <c:tx>
            <c:strRef>
              <c:f>'Data Fig(BP)'!$E$9</c:f>
              <c:strCache>
                <c:ptCount val="1"/>
                <c:pt idx="0">
                  <c:v>P0-90 (dom.)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'Data Fig(BP)'!$A$10:$A$65</c:f>
              <c:numCache>
                <c:formatCode>General</c:formatCode>
                <c:ptCount val="5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</c:numCache>
            </c:numRef>
          </c:cat>
          <c:val>
            <c:numRef>
              <c:f>'Data Fig(BP)'!$E$10:$E$65</c:f>
              <c:numCache>
                <c:formatCode>0.00</c:formatCode>
                <c:ptCount val="56"/>
                <c:pt idx="0">
                  <c:v>22.713488155817931</c:v>
                </c:pt>
                <c:pt idx="1">
                  <c:v>25.04427232658513</c:v>
                </c:pt>
                <c:pt idx="16">
                  <c:v>36.774011849833819</c:v>
                </c:pt>
                <c:pt idx="20">
                  <c:v>42.097708372737323</c:v>
                </c:pt>
                <c:pt idx="25">
                  <c:v>46</c:v>
                </c:pt>
                <c:pt idx="28">
                  <c:v>45.5</c:v>
                </c:pt>
                <c:pt idx="33">
                  <c:v>45.5</c:v>
                </c:pt>
                <c:pt idx="35">
                  <c:v>46.6</c:v>
                </c:pt>
                <c:pt idx="38">
                  <c:v>43.4</c:v>
                </c:pt>
                <c:pt idx="40">
                  <c:v>41.3</c:v>
                </c:pt>
                <c:pt idx="42">
                  <c:v>42.3</c:v>
                </c:pt>
                <c:pt idx="47">
                  <c:v>38.9</c:v>
                </c:pt>
                <c:pt idx="49">
                  <c:v>39.662677040028413</c:v>
                </c:pt>
                <c:pt idx="50">
                  <c:v>40.073546319244045</c:v>
                </c:pt>
                <c:pt idx="51">
                  <c:v>42.31211603550711</c:v>
                </c:pt>
                <c:pt idx="52">
                  <c:v>42.731128891950362</c:v>
                </c:pt>
                <c:pt idx="53">
                  <c:v>43.395417906812128</c:v>
                </c:pt>
                <c:pt idx="54">
                  <c:v>42.185253634072502</c:v>
                </c:pt>
                <c:pt idx="55">
                  <c:v>41.629137910294318</c:v>
                </c:pt>
              </c:numCache>
            </c:numRef>
          </c:val>
        </c:ser>
        <c:ser>
          <c:idx val="2"/>
          <c:order val="1"/>
          <c:tx>
            <c:strRef>
              <c:f>'Data Fig(BP)'!$C$9</c:f>
              <c:strCache>
                <c:ptCount val="1"/>
                <c:pt idx="0">
                  <c:v>P99-100 (dom.)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'Data Fig(BP)'!$A$10:$A$65</c:f>
              <c:numCache>
                <c:formatCode>General</c:formatCode>
                <c:ptCount val="5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</c:numCache>
            </c:numRef>
          </c:cat>
          <c:val>
            <c:numRef>
              <c:f>'Data Fig(BP)'!$C$10:$C$65</c:f>
              <c:numCache>
                <c:formatCode>0.00</c:formatCode>
                <c:ptCount val="56"/>
                <c:pt idx="0">
                  <c:v>32.811987460831809</c:v>
                </c:pt>
                <c:pt idx="1">
                  <c:v>32.152468839969401</c:v>
                </c:pt>
                <c:pt idx="16">
                  <c:v>23.413761859459484</c:v>
                </c:pt>
                <c:pt idx="20">
                  <c:v>20.055707750546123</c:v>
                </c:pt>
                <c:pt idx="25">
                  <c:v>17</c:v>
                </c:pt>
                <c:pt idx="28">
                  <c:v>16.600000000000001</c:v>
                </c:pt>
                <c:pt idx="33">
                  <c:v>17.7</c:v>
                </c:pt>
                <c:pt idx="35">
                  <c:v>16.5</c:v>
                </c:pt>
                <c:pt idx="38">
                  <c:v>18.399999999999999</c:v>
                </c:pt>
                <c:pt idx="40">
                  <c:v>20.7</c:v>
                </c:pt>
                <c:pt idx="42">
                  <c:v>19.5</c:v>
                </c:pt>
                <c:pt idx="47">
                  <c:v>20.3</c:v>
                </c:pt>
                <c:pt idx="49">
                  <c:v>19.292686239864583</c:v>
                </c:pt>
                <c:pt idx="50">
                  <c:v>21.890404852051528</c:v>
                </c:pt>
                <c:pt idx="51">
                  <c:v>19.742127937840067</c:v>
                </c:pt>
                <c:pt idx="52">
                  <c:v>17.967474527655227</c:v>
                </c:pt>
                <c:pt idx="53">
                  <c:v>17.933836738493259</c:v>
                </c:pt>
                <c:pt idx="54">
                  <c:v>20.484509735904499</c:v>
                </c:pt>
                <c:pt idx="55">
                  <c:v>19.711934368366585</c:v>
                </c:pt>
              </c:numCache>
            </c:numRef>
          </c:val>
        </c:ser>
        <c:marker val="1"/>
        <c:axId val="128400384"/>
        <c:axId val="128410368"/>
      </c:lineChart>
      <c:catAx>
        <c:axId val="128400384"/>
        <c:scaling>
          <c:orientation val="minMax"/>
        </c:scaling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28410368"/>
        <c:crosses val="autoZero"/>
        <c:auto val="1"/>
        <c:lblAlgn val="ctr"/>
        <c:lblOffset val="100"/>
        <c:tickLblSkip val="10"/>
        <c:tickMarkSkip val="5"/>
      </c:catAx>
      <c:valAx>
        <c:axId val="128410368"/>
        <c:scaling>
          <c:orientation val="minMax"/>
          <c:min val="15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defRPr>
                </a:pPr>
                <a:r>
                  <a:rPr lang="sv-SE" sz="1300" b="1" i="0" u="none" strike="noStrike" baseline="0"/>
                  <a:t>Wealth sahre</a:t>
                </a:r>
                <a:r>
                  <a:rPr lang="sv-SE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31186440677966276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284003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span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Lucida Sans"/>
          <a:ea typeface="Lucida Sans"/>
          <a:cs typeface="Lucida Sans"/>
        </a:defRPr>
      </a:pPr>
      <a:endParaRPr lang="sv-S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>
        <c:manualLayout>
          <c:layoutTarget val="inner"/>
          <c:xMode val="edge"/>
          <c:yMode val="edge"/>
          <c:x val="7.9186487418131946E-2"/>
          <c:y val="2.8813559322033888E-2"/>
          <c:w val="0.89107204412271557"/>
          <c:h val="0.89661016949152539"/>
        </c:manualLayout>
      </c:layout>
      <c:lineChart>
        <c:grouping val="standard"/>
        <c:ser>
          <c:idx val="7"/>
          <c:order val="0"/>
          <c:tx>
            <c:strRef>
              <c:f>'Data Fig(BP)'!$E$9</c:f>
              <c:strCache>
                <c:ptCount val="1"/>
                <c:pt idx="0">
                  <c:v>P0-90 (dom.)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ysDash"/>
            </a:ln>
          </c:spPr>
          <c:marker>
            <c:symbol val="none"/>
          </c:marker>
          <c:dPt>
            <c:idx val="1"/>
            <c:spPr>
              <a:ln w="38100">
                <a:solidFill>
                  <a:srgbClr val="000000"/>
                </a:solidFill>
                <a:prstDash val="solid"/>
              </a:ln>
            </c:spPr>
          </c:dPt>
          <c:dPt>
            <c:idx val="16"/>
            <c:spPr>
              <a:ln w="38100">
                <a:solidFill>
                  <a:srgbClr val="000000"/>
                </a:solidFill>
                <a:prstDash val="solid"/>
              </a:ln>
            </c:spPr>
          </c:dPt>
          <c:dPt>
            <c:idx val="20"/>
            <c:spPr>
              <a:ln w="38100">
                <a:solidFill>
                  <a:srgbClr val="000000"/>
                </a:solidFill>
                <a:prstDash val="solid"/>
              </a:ln>
            </c:spPr>
          </c:dPt>
          <c:cat>
            <c:numRef>
              <c:f>'Data Fig(BP)'!$A$10:$A$65</c:f>
              <c:numCache>
                <c:formatCode>General</c:formatCode>
                <c:ptCount val="5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</c:numCache>
            </c:numRef>
          </c:cat>
          <c:val>
            <c:numRef>
              <c:f>'Data Fig(BP)'!$E$10:$E$65</c:f>
              <c:numCache>
                <c:formatCode>0.00</c:formatCode>
                <c:ptCount val="56"/>
                <c:pt idx="0">
                  <c:v>22.713488155817931</c:v>
                </c:pt>
                <c:pt idx="1">
                  <c:v>25.04427232658513</c:v>
                </c:pt>
                <c:pt idx="16">
                  <c:v>36.774011849833819</c:v>
                </c:pt>
                <c:pt idx="20">
                  <c:v>42.097708372737323</c:v>
                </c:pt>
                <c:pt idx="25">
                  <c:v>46</c:v>
                </c:pt>
                <c:pt idx="28">
                  <c:v>45.5</c:v>
                </c:pt>
                <c:pt idx="33">
                  <c:v>45.5</c:v>
                </c:pt>
                <c:pt idx="35">
                  <c:v>46.6</c:v>
                </c:pt>
                <c:pt idx="38">
                  <c:v>43.4</c:v>
                </c:pt>
                <c:pt idx="40">
                  <c:v>41.3</c:v>
                </c:pt>
                <c:pt idx="42">
                  <c:v>42.3</c:v>
                </c:pt>
                <c:pt idx="47">
                  <c:v>38.9</c:v>
                </c:pt>
                <c:pt idx="49">
                  <c:v>39.662677040028413</c:v>
                </c:pt>
                <c:pt idx="50">
                  <c:v>40.073546319244045</c:v>
                </c:pt>
                <c:pt idx="51">
                  <c:v>42.31211603550711</c:v>
                </c:pt>
                <c:pt idx="52">
                  <c:v>42.731128891950362</c:v>
                </c:pt>
                <c:pt idx="53">
                  <c:v>43.395417906812128</c:v>
                </c:pt>
                <c:pt idx="54">
                  <c:v>42.185253634072502</c:v>
                </c:pt>
                <c:pt idx="55">
                  <c:v>41.629137910294318</c:v>
                </c:pt>
              </c:numCache>
            </c:numRef>
          </c:val>
        </c:ser>
        <c:ser>
          <c:idx val="2"/>
          <c:order val="1"/>
          <c:tx>
            <c:strRef>
              <c:f>'Data Fig(BP)'!$C$9</c:f>
              <c:strCache>
                <c:ptCount val="1"/>
                <c:pt idx="0">
                  <c:v>P99-100 (dom.)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ysDash"/>
            </a:ln>
          </c:spPr>
          <c:marker>
            <c:symbol val="none"/>
          </c:marker>
          <c:dPt>
            <c:idx val="1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6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2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cat>
            <c:numRef>
              <c:f>'Data Fig(BP)'!$A$10:$A$65</c:f>
              <c:numCache>
                <c:formatCode>General</c:formatCode>
                <c:ptCount val="5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</c:numCache>
            </c:numRef>
          </c:cat>
          <c:val>
            <c:numRef>
              <c:f>'Data Fig(BP)'!$C$10:$C$65</c:f>
              <c:numCache>
                <c:formatCode>0.00</c:formatCode>
                <c:ptCount val="56"/>
                <c:pt idx="0">
                  <c:v>32.811987460831809</c:v>
                </c:pt>
                <c:pt idx="1">
                  <c:v>32.152468839969401</c:v>
                </c:pt>
                <c:pt idx="16">
                  <c:v>23.413761859459484</c:v>
                </c:pt>
                <c:pt idx="20">
                  <c:v>20.055707750546123</c:v>
                </c:pt>
                <c:pt idx="25">
                  <c:v>17</c:v>
                </c:pt>
                <c:pt idx="28">
                  <c:v>16.600000000000001</c:v>
                </c:pt>
                <c:pt idx="33">
                  <c:v>17.7</c:v>
                </c:pt>
                <c:pt idx="35">
                  <c:v>16.5</c:v>
                </c:pt>
                <c:pt idx="38">
                  <c:v>18.399999999999999</c:v>
                </c:pt>
                <c:pt idx="40">
                  <c:v>20.7</c:v>
                </c:pt>
                <c:pt idx="42">
                  <c:v>19.5</c:v>
                </c:pt>
                <c:pt idx="47">
                  <c:v>20.3</c:v>
                </c:pt>
                <c:pt idx="49">
                  <c:v>19.292686239864583</c:v>
                </c:pt>
                <c:pt idx="50">
                  <c:v>21.890404852051528</c:v>
                </c:pt>
                <c:pt idx="51">
                  <c:v>19.742127937840067</c:v>
                </c:pt>
                <c:pt idx="52">
                  <c:v>17.967474527655227</c:v>
                </c:pt>
                <c:pt idx="53">
                  <c:v>17.933836738493259</c:v>
                </c:pt>
                <c:pt idx="54">
                  <c:v>20.484509735904499</c:v>
                </c:pt>
                <c:pt idx="55">
                  <c:v>19.711934368366585</c:v>
                </c:pt>
              </c:numCache>
            </c:numRef>
          </c:val>
        </c:ser>
        <c:ser>
          <c:idx val="14"/>
          <c:order val="2"/>
          <c:tx>
            <c:strRef>
              <c:f>'Data Fig(BP)'!$N$9</c:f>
              <c:strCache>
                <c:ptCount val="1"/>
                <c:pt idx="0">
                  <c:v>P0-90 (dom.+f.f.+for.)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'Data Fig(BP)'!$A$10:$A$65</c:f>
              <c:numCache>
                <c:formatCode>General</c:formatCode>
                <c:ptCount val="5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</c:numCache>
            </c:numRef>
          </c:cat>
          <c:val>
            <c:numRef>
              <c:f>'Data Fig(BP)'!$N$10:$N$65</c:f>
              <c:numCache>
                <c:formatCode>General</c:formatCode>
                <c:ptCount val="56"/>
                <c:pt idx="20" formatCode="0.00">
                  <c:v>42.097708372737323</c:v>
                </c:pt>
                <c:pt idx="25" formatCode="0.00">
                  <c:v>45.476625780000802</c:v>
                </c:pt>
                <c:pt idx="28" formatCode="0.00">
                  <c:v>45.237824067229568</c:v>
                </c:pt>
                <c:pt idx="33" formatCode="0.00">
                  <c:v>43.431469452124624</c:v>
                </c:pt>
                <c:pt idx="35" formatCode="0.00">
                  <c:v>43.454457445014626</c:v>
                </c:pt>
                <c:pt idx="38" formatCode="0.00">
                  <c:v>40.354070153601889</c:v>
                </c:pt>
                <c:pt idx="40" formatCode="0.00">
                  <c:v>37.796234678510913</c:v>
                </c:pt>
                <c:pt idx="42" formatCode="0.00">
                  <c:v>38.940230429705295</c:v>
                </c:pt>
                <c:pt idx="47" formatCode="0.00">
                  <c:v>35.275905510610087</c:v>
                </c:pt>
                <c:pt idx="49" formatCode="0.00">
                  <c:v>35.578009763114174</c:v>
                </c:pt>
                <c:pt idx="50" formatCode="0.00">
                  <c:v>35.077040777658553</c:v>
                </c:pt>
                <c:pt idx="51" formatCode="0.00">
                  <c:v>36.852565992354712</c:v>
                </c:pt>
                <c:pt idx="52" formatCode="0.00">
                  <c:v>36.600605600873088</c:v>
                </c:pt>
                <c:pt idx="53" formatCode="0.00">
                  <c:v>37.641394561171495</c:v>
                </c:pt>
                <c:pt idx="54" formatCode="0.00">
                  <c:v>38.565282529449675</c:v>
                </c:pt>
                <c:pt idx="55" formatCode="0.00">
                  <c:v>36.720347215897355</c:v>
                </c:pt>
              </c:numCache>
            </c:numRef>
          </c:val>
        </c:ser>
        <c:ser>
          <c:idx val="9"/>
          <c:order val="3"/>
          <c:tx>
            <c:strRef>
              <c:f>'Data Fig(BP)'!$L$9</c:f>
              <c:strCache>
                <c:ptCount val="1"/>
                <c:pt idx="0">
                  <c:v>P99-100 (dom.+f.f.+for.)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'Data Fig(BP)'!$A$10:$A$65</c:f>
              <c:numCache>
                <c:formatCode>General</c:formatCode>
                <c:ptCount val="5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</c:numCache>
            </c:numRef>
          </c:cat>
          <c:val>
            <c:numRef>
              <c:f>'Data Fig(BP)'!$L$10:$L$65</c:f>
              <c:numCache>
                <c:formatCode>General</c:formatCode>
                <c:ptCount val="56"/>
                <c:pt idx="20" formatCode="0.00">
                  <c:v>20.055707750546123</c:v>
                </c:pt>
                <c:pt idx="25" formatCode="0.00">
                  <c:v>17.944349136085489</c:v>
                </c:pt>
                <c:pt idx="28" formatCode="0.00">
                  <c:v>17.171805070098944</c:v>
                </c:pt>
                <c:pt idx="33" formatCode="0.00">
                  <c:v>21.561321897901486</c:v>
                </c:pt>
                <c:pt idx="35" formatCode="0.00">
                  <c:v>22.248727685256863</c:v>
                </c:pt>
                <c:pt idx="38" formatCode="0.00">
                  <c:v>24.252825018797207</c:v>
                </c:pt>
                <c:pt idx="40" formatCode="0.00">
                  <c:v>27.622519394985268</c:v>
                </c:pt>
                <c:pt idx="42" formatCode="0.00">
                  <c:v>26.310862141670391</c:v>
                </c:pt>
                <c:pt idx="47" formatCode="0.00">
                  <c:v>28.545384203728201</c:v>
                </c:pt>
                <c:pt idx="49" formatCode="0.00">
                  <c:v>27.901438670952029</c:v>
                </c:pt>
                <c:pt idx="50" formatCode="0.00">
                  <c:v>32.761441724401557</c:v>
                </c:pt>
                <c:pt idx="51" formatCode="0.00">
                  <c:v>31.473550645750187</c:v>
                </c:pt>
                <c:pt idx="52" formatCode="0.00">
                  <c:v>31.429712207064274</c:v>
                </c:pt>
                <c:pt idx="53" formatCode="0.00">
                  <c:v>30.761547457209229</c:v>
                </c:pt>
                <c:pt idx="54" formatCode="0.00">
                  <c:v>31.937007968440625</c:v>
                </c:pt>
                <c:pt idx="55" formatCode="0.00">
                  <c:v>31.295383665446909</c:v>
                </c:pt>
              </c:numCache>
            </c:numRef>
          </c:val>
        </c:ser>
        <c:marker val="1"/>
        <c:axId val="132003328"/>
        <c:axId val="132004864"/>
      </c:lineChart>
      <c:catAx>
        <c:axId val="132003328"/>
        <c:scaling>
          <c:orientation val="minMax"/>
        </c:scaling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32004864"/>
        <c:crosses val="autoZero"/>
        <c:auto val="1"/>
        <c:lblAlgn val="ctr"/>
        <c:lblOffset val="100"/>
        <c:tickLblSkip val="10"/>
        <c:tickMarkSkip val="5"/>
      </c:catAx>
      <c:valAx>
        <c:axId val="132004864"/>
        <c:scaling>
          <c:orientation val="minMax"/>
          <c:min val="15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Lucida Sans"/>
                    <a:ea typeface="Lucida Sans"/>
                    <a:cs typeface="Lucida Sans"/>
                  </a:defRPr>
                </a:pPr>
                <a:r>
                  <a:rPr lang="sv-SE"/>
                  <a:t>Wealth sahre (%)</a:t>
                </a:r>
              </a:p>
            </c:rich>
          </c:tx>
          <c:layout>
            <c:manualLayout>
              <c:xMode val="edge"/>
              <c:yMode val="edge"/>
              <c:x val="0"/>
              <c:y val="0.31186440677966276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Lucida Sans"/>
                <a:ea typeface="Lucida Sans"/>
                <a:cs typeface="Lucida Sans"/>
              </a:defRPr>
            </a:pPr>
            <a:endParaRPr lang="sv-SE"/>
          </a:p>
        </c:txPr>
        <c:crossAx val="1320033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span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Lucida Sans"/>
          <a:ea typeface="Lucida Sans"/>
          <a:cs typeface="Lucida Sans"/>
        </a:defRPr>
      </a:pPr>
      <a:endParaRPr lang="sv-S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style val="18"/>
  <c:chart>
    <c:autoTitleDeleted val="1"/>
    <c:plotArea>
      <c:layout/>
      <c:lineChart>
        <c:grouping val="standard"/>
        <c:ser>
          <c:idx val="0"/>
          <c:order val="0"/>
          <c:tx>
            <c:strRef>
              <c:f>TableA3!$T$6</c:f>
              <c:strCache>
                <c:ptCount val="1"/>
                <c:pt idx="0">
                  <c:v>Economic inheritance flow</c:v>
                </c:pt>
              </c:strCache>
            </c:strRef>
          </c:tx>
          <c:marker>
            <c:symbol val="none"/>
          </c:marker>
          <c:cat>
            <c:numRef>
              <c:f>TableA6!$A$4:$A$157</c:f>
              <c:numCache>
                <c:formatCode>General</c:formatCode>
                <c:ptCount val="154"/>
                <c:pt idx="0">
                  <c:v>1860</c:v>
                </c:pt>
                <c:pt idx="1">
                  <c:v>1861</c:v>
                </c:pt>
                <c:pt idx="2">
                  <c:v>1862</c:v>
                </c:pt>
                <c:pt idx="3">
                  <c:v>1863</c:v>
                </c:pt>
                <c:pt idx="4">
                  <c:v>1864</c:v>
                </c:pt>
                <c:pt idx="5">
                  <c:v>1865</c:v>
                </c:pt>
                <c:pt idx="6">
                  <c:v>1866</c:v>
                </c:pt>
                <c:pt idx="7">
                  <c:v>1867</c:v>
                </c:pt>
                <c:pt idx="8">
                  <c:v>1868</c:v>
                </c:pt>
                <c:pt idx="9">
                  <c:v>1869</c:v>
                </c:pt>
                <c:pt idx="10">
                  <c:v>1870</c:v>
                </c:pt>
                <c:pt idx="11">
                  <c:v>1871</c:v>
                </c:pt>
                <c:pt idx="12">
                  <c:v>1872</c:v>
                </c:pt>
                <c:pt idx="13">
                  <c:v>1873</c:v>
                </c:pt>
                <c:pt idx="14">
                  <c:v>1874</c:v>
                </c:pt>
                <c:pt idx="15">
                  <c:v>1875</c:v>
                </c:pt>
                <c:pt idx="16">
                  <c:v>1876</c:v>
                </c:pt>
                <c:pt idx="17">
                  <c:v>1877</c:v>
                </c:pt>
                <c:pt idx="18">
                  <c:v>1878</c:v>
                </c:pt>
                <c:pt idx="19">
                  <c:v>1879</c:v>
                </c:pt>
                <c:pt idx="20">
                  <c:v>1880</c:v>
                </c:pt>
                <c:pt idx="21">
                  <c:v>1881</c:v>
                </c:pt>
                <c:pt idx="22">
                  <c:v>1882</c:v>
                </c:pt>
                <c:pt idx="23">
                  <c:v>1883</c:v>
                </c:pt>
                <c:pt idx="24">
                  <c:v>1884</c:v>
                </c:pt>
                <c:pt idx="25">
                  <c:v>1885</c:v>
                </c:pt>
                <c:pt idx="26">
                  <c:v>1886</c:v>
                </c:pt>
                <c:pt idx="27">
                  <c:v>1887</c:v>
                </c:pt>
                <c:pt idx="28">
                  <c:v>1888</c:v>
                </c:pt>
                <c:pt idx="29">
                  <c:v>1889</c:v>
                </c:pt>
                <c:pt idx="30">
                  <c:v>1890</c:v>
                </c:pt>
                <c:pt idx="31">
                  <c:v>1891</c:v>
                </c:pt>
                <c:pt idx="32">
                  <c:v>1892</c:v>
                </c:pt>
                <c:pt idx="33">
                  <c:v>1893</c:v>
                </c:pt>
                <c:pt idx="34">
                  <c:v>1894</c:v>
                </c:pt>
                <c:pt idx="35">
                  <c:v>1895</c:v>
                </c:pt>
                <c:pt idx="36">
                  <c:v>1896</c:v>
                </c:pt>
                <c:pt idx="37">
                  <c:v>1897</c:v>
                </c:pt>
                <c:pt idx="38">
                  <c:v>1898</c:v>
                </c:pt>
                <c:pt idx="39">
                  <c:v>1899</c:v>
                </c:pt>
                <c:pt idx="40">
                  <c:v>1900</c:v>
                </c:pt>
                <c:pt idx="41">
                  <c:v>1901</c:v>
                </c:pt>
                <c:pt idx="42">
                  <c:v>1902</c:v>
                </c:pt>
                <c:pt idx="43">
                  <c:v>1903</c:v>
                </c:pt>
                <c:pt idx="44">
                  <c:v>1904</c:v>
                </c:pt>
                <c:pt idx="45">
                  <c:v>1905</c:v>
                </c:pt>
                <c:pt idx="46">
                  <c:v>1906</c:v>
                </c:pt>
                <c:pt idx="47">
                  <c:v>1907</c:v>
                </c:pt>
                <c:pt idx="48">
                  <c:v>1908</c:v>
                </c:pt>
                <c:pt idx="49">
                  <c:v>1909</c:v>
                </c:pt>
                <c:pt idx="50">
                  <c:v>1910</c:v>
                </c:pt>
                <c:pt idx="51">
                  <c:v>1911</c:v>
                </c:pt>
                <c:pt idx="52">
                  <c:v>1912</c:v>
                </c:pt>
                <c:pt idx="53">
                  <c:v>1913</c:v>
                </c:pt>
                <c:pt idx="54">
                  <c:v>1914</c:v>
                </c:pt>
                <c:pt idx="55">
                  <c:v>1915</c:v>
                </c:pt>
                <c:pt idx="56">
                  <c:v>1916</c:v>
                </c:pt>
                <c:pt idx="57">
                  <c:v>1917</c:v>
                </c:pt>
                <c:pt idx="58">
                  <c:v>1918</c:v>
                </c:pt>
                <c:pt idx="59">
                  <c:v>1919</c:v>
                </c:pt>
                <c:pt idx="60">
                  <c:v>1920</c:v>
                </c:pt>
                <c:pt idx="61">
                  <c:v>1921</c:v>
                </c:pt>
                <c:pt idx="62">
                  <c:v>1922</c:v>
                </c:pt>
                <c:pt idx="63">
                  <c:v>1923</c:v>
                </c:pt>
                <c:pt idx="64">
                  <c:v>1924</c:v>
                </c:pt>
                <c:pt idx="65">
                  <c:v>1925</c:v>
                </c:pt>
                <c:pt idx="66">
                  <c:v>1926</c:v>
                </c:pt>
                <c:pt idx="67">
                  <c:v>1927</c:v>
                </c:pt>
                <c:pt idx="68">
                  <c:v>1928</c:v>
                </c:pt>
                <c:pt idx="69">
                  <c:v>1929</c:v>
                </c:pt>
                <c:pt idx="70">
                  <c:v>1930</c:v>
                </c:pt>
                <c:pt idx="71">
                  <c:v>1931</c:v>
                </c:pt>
                <c:pt idx="72">
                  <c:v>1932</c:v>
                </c:pt>
                <c:pt idx="73">
                  <c:v>1933</c:v>
                </c:pt>
                <c:pt idx="74">
                  <c:v>1934</c:v>
                </c:pt>
                <c:pt idx="75">
                  <c:v>1935</c:v>
                </c:pt>
                <c:pt idx="76">
                  <c:v>1936</c:v>
                </c:pt>
                <c:pt idx="77">
                  <c:v>1937</c:v>
                </c:pt>
                <c:pt idx="78">
                  <c:v>1938</c:v>
                </c:pt>
                <c:pt idx="79">
                  <c:v>1939</c:v>
                </c:pt>
                <c:pt idx="80">
                  <c:v>1940</c:v>
                </c:pt>
                <c:pt idx="81">
                  <c:v>1941</c:v>
                </c:pt>
                <c:pt idx="82">
                  <c:v>1942</c:v>
                </c:pt>
                <c:pt idx="83">
                  <c:v>1943</c:v>
                </c:pt>
                <c:pt idx="84">
                  <c:v>1944</c:v>
                </c:pt>
                <c:pt idx="85">
                  <c:v>1945</c:v>
                </c:pt>
                <c:pt idx="86">
                  <c:v>1946</c:v>
                </c:pt>
                <c:pt idx="87">
                  <c:v>1947</c:v>
                </c:pt>
                <c:pt idx="88">
                  <c:v>1948</c:v>
                </c:pt>
                <c:pt idx="89">
                  <c:v>1949</c:v>
                </c:pt>
                <c:pt idx="90">
                  <c:v>1950</c:v>
                </c:pt>
                <c:pt idx="91">
                  <c:v>1951</c:v>
                </c:pt>
                <c:pt idx="92">
                  <c:v>1952</c:v>
                </c:pt>
                <c:pt idx="93">
                  <c:v>1953</c:v>
                </c:pt>
                <c:pt idx="94">
                  <c:v>1954</c:v>
                </c:pt>
                <c:pt idx="95">
                  <c:v>1955</c:v>
                </c:pt>
                <c:pt idx="96">
                  <c:v>1956</c:v>
                </c:pt>
                <c:pt idx="97">
                  <c:v>1957</c:v>
                </c:pt>
                <c:pt idx="98">
                  <c:v>1958</c:v>
                </c:pt>
                <c:pt idx="99">
                  <c:v>1959</c:v>
                </c:pt>
                <c:pt idx="100">
                  <c:v>1960</c:v>
                </c:pt>
                <c:pt idx="101">
                  <c:v>1961</c:v>
                </c:pt>
                <c:pt idx="102">
                  <c:v>1962</c:v>
                </c:pt>
                <c:pt idx="103">
                  <c:v>1963</c:v>
                </c:pt>
                <c:pt idx="104">
                  <c:v>1964</c:v>
                </c:pt>
                <c:pt idx="105">
                  <c:v>1965</c:v>
                </c:pt>
                <c:pt idx="106">
                  <c:v>1966</c:v>
                </c:pt>
                <c:pt idx="107">
                  <c:v>1967</c:v>
                </c:pt>
                <c:pt idx="108">
                  <c:v>1968</c:v>
                </c:pt>
                <c:pt idx="109">
                  <c:v>1969</c:v>
                </c:pt>
                <c:pt idx="110">
                  <c:v>1970</c:v>
                </c:pt>
                <c:pt idx="111">
                  <c:v>1971</c:v>
                </c:pt>
                <c:pt idx="112">
                  <c:v>1972</c:v>
                </c:pt>
                <c:pt idx="113">
                  <c:v>1973</c:v>
                </c:pt>
                <c:pt idx="114">
                  <c:v>1974</c:v>
                </c:pt>
                <c:pt idx="115">
                  <c:v>1975</c:v>
                </c:pt>
                <c:pt idx="116">
                  <c:v>1976</c:v>
                </c:pt>
                <c:pt idx="117">
                  <c:v>1977</c:v>
                </c:pt>
                <c:pt idx="118">
                  <c:v>1978</c:v>
                </c:pt>
                <c:pt idx="119">
                  <c:v>1979</c:v>
                </c:pt>
                <c:pt idx="120">
                  <c:v>1980</c:v>
                </c:pt>
                <c:pt idx="121">
                  <c:v>1981</c:v>
                </c:pt>
                <c:pt idx="122">
                  <c:v>1982</c:v>
                </c:pt>
                <c:pt idx="123">
                  <c:v>1983</c:v>
                </c:pt>
                <c:pt idx="124">
                  <c:v>1984</c:v>
                </c:pt>
                <c:pt idx="125">
                  <c:v>1985</c:v>
                </c:pt>
                <c:pt idx="126">
                  <c:v>1986</c:v>
                </c:pt>
                <c:pt idx="127">
                  <c:v>1987</c:v>
                </c:pt>
                <c:pt idx="128">
                  <c:v>1988</c:v>
                </c:pt>
                <c:pt idx="129">
                  <c:v>1989</c:v>
                </c:pt>
                <c:pt idx="130">
                  <c:v>1990</c:v>
                </c:pt>
                <c:pt idx="131">
                  <c:v>1991</c:v>
                </c:pt>
                <c:pt idx="132">
                  <c:v>1992</c:v>
                </c:pt>
                <c:pt idx="133">
                  <c:v>1993</c:v>
                </c:pt>
                <c:pt idx="134">
                  <c:v>1994</c:v>
                </c:pt>
                <c:pt idx="135">
                  <c:v>1995</c:v>
                </c:pt>
                <c:pt idx="136">
                  <c:v>1996</c:v>
                </c:pt>
                <c:pt idx="137">
                  <c:v>1997</c:v>
                </c:pt>
                <c:pt idx="138">
                  <c:v>1998</c:v>
                </c:pt>
                <c:pt idx="139">
                  <c:v>1999</c:v>
                </c:pt>
                <c:pt idx="140">
                  <c:v>2000</c:v>
                </c:pt>
                <c:pt idx="141">
                  <c:v>2001</c:v>
                </c:pt>
                <c:pt idx="142">
                  <c:v>2002</c:v>
                </c:pt>
                <c:pt idx="143">
                  <c:v>2003</c:v>
                </c:pt>
                <c:pt idx="144">
                  <c:v>2004</c:v>
                </c:pt>
                <c:pt idx="145">
                  <c:v>2005</c:v>
                </c:pt>
                <c:pt idx="146">
                  <c:v>2006</c:v>
                </c:pt>
                <c:pt idx="147">
                  <c:v>2007</c:v>
                </c:pt>
                <c:pt idx="148">
                  <c:v>2008</c:v>
                </c:pt>
                <c:pt idx="149">
                  <c:v>2009</c:v>
                </c:pt>
                <c:pt idx="150">
                  <c:v>2010</c:v>
                </c:pt>
              </c:numCache>
            </c:numRef>
          </c:cat>
          <c:val>
            <c:numRef>
              <c:f>TableA3!$E$9:$E$157</c:f>
              <c:numCache>
                <c:formatCode>General</c:formatCode>
                <c:ptCount val="149"/>
                <c:pt idx="13" formatCode="0.0%">
                  <c:v>8.7846572136326476E-2</c:v>
                </c:pt>
                <c:pt idx="14" formatCode="0.0%">
                  <c:v>9.1262433371670046E-2</c:v>
                </c:pt>
                <c:pt idx="15" formatCode="0.0%">
                  <c:v>9.838067646450499E-2</c:v>
                </c:pt>
                <c:pt idx="16" formatCode="0.0%">
                  <c:v>0.10547405004437646</c:v>
                </c:pt>
                <c:pt idx="17" formatCode="0.0%">
                  <c:v>9.9611930884586267E-2</c:v>
                </c:pt>
                <c:pt idx="46" formatCode="0.0%">
                  <c:v>0.12775460191763938</c:v>
                </c:pt>
                <c:pt idx="47" formatCode="0.0%">
                  <c:v>0.14029029745786337</c:v>
                </c:pt>
                <c:pt idx="48" formatCode="0.0%">
                  <c:v>0.14861979460439845</c:v>
                </c:pt>
                <c:pt idx="60" formatCode="0.0%">
                  <c:v>5.5248371091229966E-2</c:v>
                </c:pt>
                <c:pt idx="70" formatCode="0.0%">
                  <c:v>9.7168824736181145E-2</c:v>
                </c:pt>
                <c:pt idx="85" formatCode="0.0%">
                  <c:v>7.7918367324268767E-2</c:v>
                </c:pt>
                <c:pt idx="91" formatCode="0.0%">
                  <c:v>7.3023557189806423E-2</c:v>
                </c:pt>
                <c:pt idx="107" formatCode="0.0%">
                  <c:v>5.915965333933379E-2</c:v>
                </c:pt>
                <c:pt idx="109" formatCode="0.0%">
                  <c:v>6.2204377757158702E-2</c:v>
                </c:pt>
                <c:pt idx="110" formatCode="0.0%">
                  <c:v>6.0188636483414132E-2</c:v>
                </c:pt>
                <c:pt idx="114" formatCode="0.0%">
                  <c:v>5.4083142748381163E-2</c:v>
                </c:pt>
                <c:pt idx="115" formatCode="0.0%">
                  <c:v>4.9813067470260194E-2</c:v>
                </c:pt>
                <c:pt idx="117" formatCode="0.0%">
                  <c:v>5.3374819589116371E-2</c:v>
                </c:pt>
                <c:pt idx="119" formatCode="0.0%">
                  <c:v>5.5380939350666653E-2</c:v>
                </c:pt>
                <c:pt idx="120" formatCode="0.0%">
                  <c:v>5.1031256912411893E-2</c:v>
                </c:pt>
                <c:pt idx="122" formatCode="0.0%">
                  <c:v>4.3348711117669213E-2</c:v>
                </c:pt>
                <c:pt idx="125" formatCode="0.0%">
                  <c:v>4.9220807907308102E-2</c:v>
                </c:pt>
                <c:pt idx="127" formatCode="0.0%">
                  <c:v>5.6176613430510822E-2</c:v>
                </c:pt>
                <c:pt idx="130" formatCode="0.0%">
                  <c:v>6.2559968874455488E-2</c:v>
                </c:pt>
                <c:pt idx="132" formatCode="0.0%">
                  <c:v>5.8025153882951555E-2</c:v>
                </c:pt>
                <c:pt idx="134" formatCode="0.0%">
                  <c:v>6.1956294838997027E-2</c:v>
                </c:pt>
                <c:pt idx="138" formatCode="0.0%">
                  <c:v>7.8103392177716544E-2</c:v>
                </c:pt>
                <c:pt idx="140" formatCode="0.0%">
                  <c:v>7.4175360153765788E-2</c:v>
                </c:pt>
                <c:pt idx="142" formatCode="0.0%">
                  <c:v>7.4147934626189418E-2</c:v>
                </c:pt>
                <c:pt idx="144" formatCode="0.0%">
                  <c:v>7.0427489580174335E-2</c:v>
                </c:pt>
                <c:pt idx="145" formatCode="0.0%">
                  <c:v>7.6805758269081217E-2</c:v>
                </c:pt>
                <c:pt idx="146" formatCode="0.0%">
                  <c:v>9.2891544912650947E-2</c:v>
                </c:pt>
                <c:pt idx="147" formatCode="0.0%">
                  <c:v>9.1634337144428021E-2</c:v>
                </c:pt>
              </c:numCache>
            </c:numRef>
          </c:val>
        </c:ser>
        <c:ser>
          <c:idx val="3"/>
          <c:order val="1"/>
          <c:tx>
            <c:strRef>
              <c:f>TableA3!$R$6</c:f>
              <c:strCache>
                <c:ptCount val="1"/>
                <c:pt idx="0">
                  <c:v>Fiscal inheritance flow</c:v>
                </c:pt>
              </c:strCache>
            </c:strRef>
          </c:tx>
          <c:marker>
            <c:symbol val="none"/>
          </c:marker>
          <c:cat>
            <c:numRef>
              <c:f>TableA3!$A$9:$A$157</c:f>
              <c:numCache>
                <c:formatCode>General</c:formatCode>
                <c:ptCount val="149"/>
                <c:pt idx="0">
                  <c:v>1860</c:v>
                </c:pt>
                <c:pt idx="1">
                  <c:v>1861</c:v>
                </c:pt>
                <c:pt idx="2">
                  <c:v>1862</c:v>
                </c:pt>
                <c:pt idx="3">
                  <c:v>1863</c:v>
                </c:pt>
                <c:pt idx="4">
                  <c:v>1864</c:v>
                </c:pt>
                <c:pt idx="5">
                  <c:v>1865</c:v>
                </c:pt>
                <c:pt idx="6">
                  <c:v>1866</c:v>
                </c:pt>
                <c:pt idx="7">
                  <c:v>1867</c:v>
                </c:pt>
                <c:pt idx="8">
                  <c:v>1868</c:v>
                </c:pt>
                <c:pt idx="9">
                  <c:v>1869</c:v>
                </c:pt>
                <c:pt idx="10">
                  <c:v>1870</c:v>
                </c:pt>
                <c:pt idx="11">
                  <c:v>1871</c:v>
                </c:pt>
                <c:pt idx="12">
                  <c:v>1872</c:v>
                </c:pt>
                <c:pt idx="13">
                  <c:v>1873</c:v>
                </c:pt>
                <c:pt idx="14">
                  <c:v>1874</c:v>
                </c:pt>
                <c:pt idx="15">
                  <c:v>1875</c:v>
                </c:pt>
                <c:pt idx="16">
                  <c:v>1876</c:v>
                </c:pt>
                <c:pt idx="17">
                  <c:v>1877</c:v>
                </c:pt>
                <c:pt idx="18">
                  <c:v>1878</c:v>
                </c:pt>
                <c:pt idx="19">
                  <c:v>1879</c:v>
                </c:pt>
                <c:pt idx="20">
                  <c:v>1880</c:v>
                </c:pt>
                <c:pt idx="21">
                  <c:v>1881</c:v>
                </c:pt>
                <c:pt idx="22">
                  <c:v>1882</c:v>
                </c:pt>
                <c:pt idx="23">
                  <c:v>1883</c:v>
                </c:pt>
                <c:pt idx="24">
                  <c:v>1884</c:v>
                </c:pt>
                <c:pt idx="25">
                  <c:v>1885</c:v>
                </c:pt>
                <c:pt idx="26">
                  <c:v>1886</c:v>
                </c:pt>
                <c:pt idx="27">
                  <c:v>1887</c:v>
                </c:pt>
                <c:pt idx="28">
                  <c:v>1888</c:v>
                </c:pt>
                <c:pt idx="29">
                  <c:v>1889</c:v>
                </c:pt>
                <c:pt idx="30">
                  <c:v>1890</c:v>
                </c:pt>
                <c:pt idx="31">
                  <c:v>1891</c:v>
                </c:pt>
                <c:pt idx="32">
                  <c:v>1892</c:v>
                </c:pt>
                <c:pt idx="33">
                  <c:v>1893</c:v>
                </c:pt>
                <c:pt idx="34">
                  <c:v>1894</c:v>
                </c:pt>
                <c:pt idx="35">
                  <c:v>1895</c:v>
                </c:pt>
                <c:pt idx="36">
                  <c:v>1896</c:v>
                </c:pt>
                <c:pt idx="37">
                  <c:v>1897</c:v>
                </c:pt>
                <c:pt idx="38">
                  <c:v>1898</c:v>
                </c:pt>
                <c:pt idx="39">
                  <c:v>1899</c:v>
                </c:pt>
                <c:pt idx="40">
                  <c:v>1900</c:v>
                </c:pt>
                <c:pt idx="41">
                  <c:v>1901</c:v>
                </c:pt>
                <c:pt idx="42">
                  <c:v>1902</c:v>
                </c:pt>
                <c:pt idx="43">
                  <c:v>1903</c:v>
                </c:pt>
                <c:pt idx="44">
                  <c:v>1904</c:v>
                </c:pt>
                <c:pt idx="45">
                  <c:v>1905</c:v>
                </c:pt>
                <c:pt idx="46">
                  <c:v>1906</c:v>
                </c:pt>
                <c:pt idx="47">
                  <c:v>1907</c:v>
                </c:pt>
                <c:pt idx="48">
                  <c:v>1908</c:v>
                </c:pt>
                <c:pt idx="49">
                  <c:v>1909</c:v>
                </c:pt>
                <c:pt idx="50">
                  <c:v>1910</c:v>
                </c:pt>
                <c:pt idx="51">
                  <c:v>1911</c:v>
                </c:pt>
                <c:pt idx="52">
                  <c:v>1912</c:v>
                </c:pt>
                <c:pt idx="53">
                  <c:v>1913</c:v>
                </c:pt>
                <c:pt idx="54">
                  <c:v>1914</c:v>
                </c:pt>
                <c:pt idx="55">
                  <c:v>1915</c:v>
                </c:pt>
                <c:pt idx="56">
                  <c:v>1916</c:v>
                </c:pt>
                <c:pt idx="57">
                  <c:v>1917</c:v>
                </c:pt>
                <c:pt idx="58">
                  <c:v>1918</c:v>
                </c:pt>
                <c:pt idx="59">
                  <c:v>1919</c:v>
                </c:pt>
                <c:pt idx="60">
                  <c:v>1920</c:v>
                </c:pt>
                <c:pt idx="61">
                  <c:v>1921</c:v>
                </c:pt>
                <c:pt idx="62">
                  <c:v>1922</c:v>
                </c:pt>
                <c:pt idx="63">
                  <c:v>1923</c:v>
                </c:pt>
                <c:pt idx="64">
                  <c:v>1924</c:v>
                </c:pt>
                <c:pt idx="65">
                  <c:v>1925</c:v>
                </c:pt>
                <c:pt idx="66">
                  <c:v>1926</c:v>
                </c:pt>
                <c:pt idx="67">
                  <c:v>1927</c:v>
                </c:pt>
                <c:pt idx="68">
                  <c:v>1928</c:v>
                </c:pt>
                <c:pt idx="69">
                  <c:v>1929</c:v>
                </c:pt>
                <c:pt idx="70">
                  <c:v>1930</c:v>
                </c:pt>
                <c:pt idx="71">
                  <c:v>1931</c:v>
                </c:pt>
                <c:pt idx="72">
                  <c:v>1932</c:v>
                </c:pt>
                <c:pt idx="73">
                  <c:v>1933</c:v>
                </c:pt>
                <c:pt idx="74">
                  <c:v>1934</c:v>
                </c:pt>
                <c:pt idx="75">
                  <c:v>1935</c:v>
                </c:pt>
                <c:pt idx="76">
                  <c:v>1936</c:v>
                </c:pt>
                <c:pt idx="77">
                  <c:v>1937</c:v>
                </c:pt>
                <c:pt idx="78">
                  <c:v>1938</c:v>
                </c:pt>
                <c:pt idx="79">
                  <c:v>1939</c:v>
                </c:pt>
                <c:pt idx="80">
                  <c:v>1940</c:v>
                </c:pt>
                <c:pt idx="81">
                  <c:v>1941</c:v>
                </c:pt>
                <c:pt idx="82">
                  <c:v>1942</c:v>
                </c:pt>
                <c:pt idx="83">
                  <c:v>1943</c:v>
                </c:pt>
                <c:pt idx="84">
                  <c:v>1944</c:v>
                </c:pt>
                <c:pt idx="85">
                  <c:v>1945</c:v>
                </c:pt>
                <c:pt idx="86">
                  <c:v>1946</c:v>
                </c:pt>
                <c:pt idx="87">
                  <c:v>1947</c:v>
                </c:pt>
                <c:pt idx="88">
                  <c:v>1948</c:v>
                </c:pt>
                <c:pt idx="89">
                  <c:v>1949</c:v>
                </c:pt>
                <c:pt idx="90">
                  <c:v>1950</c:v>
                </c:pt>
                <c:pt idx="91">
                  <c:v>1951</c:v>
                </c:pt>
                <c:pt idx="92">
                  <c:v>1952</c:v>
                </c:pt>
                <c:pt idx="93">
                  <c:v>1953</c:v>
                </c:pt>
                <c:pt idx="94">
                  <c:v>1954</c:v>
                </c:pt>
                <c:pt idx="95">
                  <c:v>1955</c:v>
                </c:pt>
                <c:pt idx="96">
                  <c:v>1956</c:v>
                </c:pt>
                <c:pt idx="97">
                  <c:v>1957</c:v>
                </c:pt>
                <c:pt idx="98">
                  <c:v>1958</c:v>
                </c:pt>
                <c:pt idx="99">
                  <c:v>1959</c:v>
                </c:pt>
                <c:pt idx="100">
                  <c:v>1960</c:v>
                </c:pt>
                <c:pt idx="101">
                  <c:v>1961</c:v>
                </c:pt>
                <c:pt idx="102">
                  <c:v>1962</c:v>
                </c:pt>
                <c:pt idx="103">
                  <c:v>1963</c:v>
                </c:pt>
                <c:pt idx="104">
                  <c:v>1964</c:v>
                </c:pt>
                <c:pt idx="105">
                  <c:v>1965</c:v>
                </c:pt>
                <c:pt idx="106">
                  <c:v>1966</c:v>
                </c:pt>
                <c:pt idx="107">
                  <c:v>1967</c:v>
                </c:pt>
                <c:pt idx="108">
                  <c:v>1968</c:v>
                </c:pt>
                <c:pt idx="109">
                  <c:v>1969</c:v>
                </c:pt>
                <c:pt idx="110">
                  <c:v>1970</c:v>
                </c:pt>
                <c:pt idx="111">
                  <c:v>1971</c:v>
                </c:pt>
                <c:pt idx="112">
                  <c:v>1972</c:v>
                </c:pt>
                <c:pt idx="113">
                  <c:v>1973</c:v>
                </c:pt>
                <c:pt idx="114">
                  <c:v>1974</c:v>
                </c:pt>
                <c:pt idx="115">
                  <c:v>1975</c:v>
                </c:pt>
                <c:pt idx="116">
                  <c:v>1976</c:v>
                </c:pt>
                <c:pt idx="117">
                  <c:v>1977</c:v>
                </c:pt>
                <c:pt idx="118">
                  <c:v>1978</c:v>
                </c:pt>
                <c:pt idx="119">
                  <c:v>1979</c:v>
                </c:pt>
                <c:pt idx="120">
                  <c:v>1980</c:v>
                </c:pt>
                <c:pt idx="121">
                  <c:v>1981</c:v>
                </c:pt>
                <c:pt idx="122">
                  <c:v>1982</c:v>
                </c:pt>
                <c:pt idx="123">
                  <c:v>1983</c:v>
                </c:pt>
                <c:pt idx="124">
                  <c:v>1984</c:v>
                </c:pt>
                <c:pt idx="125">
                  <c:v>1985</c:v>
                </c:pt>
                <c:pt idx="126">
                  <c:v>1986</c:v>
                </c:pt>
                <c:pt idx="127">
                  <c:v>1987</c:v>
                </c:pt>
                <c:pt idx="128">
                  <c:v>1988</c:v>
                </c:pt>
                <c:pt idx="129">
                  <c:v>1989</c:v>
                </c:pt>
                <c:pt idx="130">
                  <c:v>1990</c:v>
                </c:pt>
                <c:pt idx="131">
                  <c:v>1991</c:v>
                </c:pt>
                <c:pt idx="132">
                  <c:v>1992</c:v>
                </c:pt>
                <c:pt idx="133">
                  <c:v>1993</c:v>
                </c:pt>
                <c:pt idx="134">
                  <c:v>1994</c:v>
                </c:pt>
                <c:pt idx="135">
                  <c:v>1995</c:v>
                </c:pt>
                <c:pt idx="136">
                  <c:v>1996</c:v>
                </c:pt>
                <c:pt idx="137">
                  <c:v>1997</c:v>
                </c:pt>
                <c:pt idx="138">
                  <c:v>1998</c:v>
                </c:pt>
                <c:pt idx="139">
                  <c:v>1999</c:v>
                </c:pt>
                <c:pt idx="140">
                  <c:v>2000</c:v>
                </c:pt>
                <c:pt idx="141">
                  <c:v>2001</c:v>
                </c:pt>
                <c:pt idx="142">
                  <c:v>2002</c:v>
                </c:pt>
                <c:pt idx="143">
                  <c:v>2003</c:v>
                </c:pt>
                <c:pt idx="144">
                  <c:v>2004</c:v>
                </c:pt>
                <c:pt idx="145">
                  <c:v>2005</c:v>
                </c:pt>
                <c:pt idx="146">
                  <c:v>2006</c:v>
                </c:pt>
                <c:pt idx="147">
                  <c:v>2007</c:v>
                </c:pt>
                <c:pt idx="148">
                  <c:v>2008</c:v>
                </c:pt>
              </c:numCache>
            </c:numRef>
          </c:cat>
          <c:val>
            <c:numRef>
              <c:f>TableA3!$R$9:$R$157</c:f>
              <c:numCache>
                <c:formatCode>General</c:formatCode>
                <c:ptCount val="149"/>
                <c:pt idx="13" formatCode="0.0%">
                  <c:v>8.7846572136326476E-2</c:v>
                </c:pt>
                <c:pt idx="14" formatCode="0.0%">
                  <c:v>9.1262433371670046E-2</c:v>
                </c:pt>
                <c:pt idx="15" formatCode="0.0%">
                  <c:v>9.838067646450499E-2</c:v>
                </c:pt>
                <c:pt idx="16" formatCode="0.0%">
                  <c:v>0.10547405004437646</c:v>
                </c:pt>
                <c:pt idx="17" formatCode="0.0%">
                  <c:v>9.9611930884586267E-2</c:v>
                </c:pt>
                <c:pt idx="46" formatCode="0.0%">
                  <c:v>0.12775460191763938</c:v>
                </c:pt>
                <c:pt idx="47" formatCode="0.0%">
                  <c:v>0.14029029745786337</c:v>
                </c:pt>
                <c:pt idx="48" formatCode="0.0%">
                  <c:v>0.14861979460439845</c:v>
                </c:pt>
                <c:pt idx="83" formatCode="0.0%">
                  <c:v>4.4454663331483742E-2</c:v>
                </c:pt>
                <c:pt idx="84" formatCode="0.0%">
                  <c:v>4.4665733563438892E-2</c:v>
                </c:pt>
                <c:pt idx="94" formatCode="0.0%">
                  <c:v>3.6796351513198974E-2</c:v>
                </c:pt>
                <c:pt idx="107" formatCode="0.0%">
                  <c:v>2.456014410242403E-2</c:v>
                </c:pt>
                <c:pt idx="142" formatCode="0.0%">
                  <c:v>3.2202434800305414E-2</c:v>
                </c:pt>
                <c:pt idx="143" formatCode="0.0%">
                  <c:v>2.8341584120634627E-2</c:v>
                </c:pt>
              </c:numCache>
            </c:numRef>
          </c:val>
        </c:ser>
        <c:marker val="1"/>
        <c:axId val="133188608"/>
        <c:axId val="133194496"/>
      </c:lineChart>
      <c:catAx>
        <c:axId val="133188608"/>
        <c:scaling>
          <c:orientation val="minMax"/>
        </c:scaling>
        <c:axPos val="b"/>
        <c:numFmt formatCode="General" sourceLinked="1"/>
        <c:tickLblPos val="nextTo"/>
        <c:crossAx val="133194496"/>
        <c:crosses val="autoZero"/>
        <c:auto val="1"/>
        <c:lblAlgn val="ctr"/>
        <c:lblOffset val="100"/>
        <c:tickLblSkip val="20"/>
      </c:catAx>
      <c:valAx>
        <c:axId val="133194496"/>
        <c:scaling>
          <c:orientation val="minMax"/>
        </c:scaling>
        <c:axPos val="l"/>
        <c:majorGridlines/>
        <c:numFmt formatCode="General" sourceLinked="1"/>
        <c:tickLblPos val="nextTo"/>
        <c:crossAx val="133188608"/>
        <c:crosses val="autoZero"/>
        <c:crossBetween val="between"/>
      </c:valAx>
    </c:plotArea>
    <c:legend>
      <c:legendPos val="b"/>
      <c:layout/>
    </c:legend>
    <c:plotVisOnly val="1"/>
    <c:dispBlanksAs val="span"/>
  </c:chart>
  <c:txPr>
    <a:bodyPr/>
    <a:lstStyle/>
    <a:p>
      <a:pPr>
        <a:defRPr sz="1800"/>
      </a:pPr>
      <a:endParaRPr lang="sv-S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lineChart>
        <c:grouping val="standard"/>
        <c:ser>
          <c:idx val="0"/>
          <c:order val="0"/>
          <c:tx>
            <c:strRef>
              <c:f>Table!$K$17</c:f>
              <c:strCache>
                <c:ptCount val="1"/>
                <c:pt idx="0">
                  <c:v>Net wealth / Gross income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Table!$A$18:$A$218</c:f>
              <c:numCache>
                <c:formatCode>General</c:formatCode>
                <c:ptCount val="201"/>
                <c:pt idx="0">
                  <c:v>1810</c:v>
                </c:pt>
                <c:pt idx="1">
                  <c:v>1811</c:v>
                </c:pt>
                <c:pt idx="2">
                  <c:v>1812</c:v>
                </c:pt>
                <c:pt idx="3">
                  <c:v>1813</c:v>
                </c:pt>
                <c:pt idx="4">
                  <c:v>1814</c:v>
                </c:pt>
                <c:pt idx="5">
                  <c:v>1815</c:v>
                </c:pt>
                <c:pt idx="6">
                  <c:v>1816</c:v>
                </c:pt>
                <c:pt idx="7">
                  <c:v>1817</c:v>
                </c:pt>
                <c:pt idx="8">
                  <c:v>1818</c:v>
                </c:pt>
                <c:pt idx="9">
                  <c:v>1819</c:v>
                </c:pt>
                <c:pt idx="10">
                  <c:v>1820</c:v>
                </c:pt>
                <c:pt idx="11">
                  <c:v>1821</c:v>
                </c:pt>
                <c:pt idx="12">
                  <c:v>1822</c:v>
                </c:pt>
                <c:pt idx="13">
                  <c:v>1823</c:v>
                </c:pt>
                <c:pt idx="14">
                  <c:v>1824</c:v>
                </c:pt>
                <c:pt idx="15">
                  <c:v>1825</c:v>
                </c:pt>
                <c:pt idx="16">
                  <c:v>1826</c:v>
                </c:pt>
                <c:pt idx="17">
                  <c:v>1827</c:v>
                </c:pt>
                <c:pt idx="18">
                  <c:v>1828</c:v>
                </c:pt>
                <c:pt idx="19">
                  <c:v>1829</c:v>
                </c:pt>
                <c:pt idx="20">
                  <c:v>1830</c:v>
                </c:pt>
                <c:pt idx="21">
                  <c:v>1831</c:v>
                </c:pt>
                <c:pt idx="22">
                  <c:v>1832</c:v>
                </c:pt>
                <c:pt idx="23">
                  <c:v>1833</c:v>
                </c:pt>
                <c:pt idx="24">
                  <c:v>1834</c:v>
                </c:pt>
                <c:pt idx="25">
                  <c:v>1835</c:v>
                </c:pt>
                <c:pt idx="26">
                  <c:v>1836</c:v>
                </c:pt>
                <c:pt idx="27">
                  <c:v>1837</c:v>
                </c:pt>
                <c:pt idx="28">
                  <c:v>1838</c:v>
                </c:pt>
                <c:pt idx="29">
                  <c:v>1839</c:v>
                </c:pt>
                <c:pt idx="30">
                  <c:v>1840</c:v>
                </c:pt>
                <c:pt idx="31">
                  <c:v>1841</c:v>
                </c:pt>
                <c:pt idx="32">
                  <c:v>1842</c:v>
                </c:pt>
                <c:pt idx="33">
                  <c:v>1843</c:v>
                </c:pt>
                <c:pt idx="34">
                  <c:v>1844</c:v>
                </c:pt>
                <c:pt idx="35">
                  <c:v>1845</c:v>
                </c:pt>
                <c:pt idx="36">
                  <c:v>1846</c:v>
                </c:pt>
                <c:pt idx="37">
                  <c:v>1847</c:v>
                </c:pt>
                <c:pt idx="38">
                  <c:v>1848</c:v>
                </c:pt>
                <c:pt idx="39">
                  <c:v>1849</c:v>
                </c:pt>
                <c:pt idx="40">
                  <c:v>1850</c:v>
                </c:pt>
                <c:pt idx="41">
                  <c:v>1851</c:v>
                </c:pt>
                <c:pt idx="42">
                  <c:v>1852</c:v>
                </c:pt>
                <c:pt idx="43">
                  <c:v>1853</c:v>
                </c:pt>
                <c:pt idx="44">
                  <c:v>1854</c:v>
                </c:pt>
                <c:pt idx="45">
                  <c:v>1855</c:v>
                </c:pt>
                <c:pt idx="46">
                  <c:v>1856</c:v>
                </c:pt>
                <c:pt idx="47">
                  <c:v>1857</c:v>
                </c:pt>
                <c:pt idx="48">
                  <c:v>1858</c:v>
                </c:pt>
                <c:pt idx="49">
                  <c:v>1859</c:v>
                </c:pt>
                <c:pt idx="50">
                  <c:v>1860</c:v>
                </c:pt>
                <c:pt idx="51">
                  <c:v>1861</c:v>
                </c:pt>
                <c:pt idx="52">
                  <c:v>1862</c:v>
                </c:pt>
                <c:pt idx="53">
                  <c:v>1863</c:v>
                </c:pt>
                <c:pt idx="54">
                  <c:v>1864</c:v>
                </c:pt>
                <c:pt idx="55">
                  <c:v>1865</c:v>
                </c:pt>
                <c:pt idx="56">
                  <c:v>1866</c:v>
                </c:pt>
                <c:pt idx="57">
                  <c:v>1867</c:v>
                </c:pt>
                <c:pt idx="58">
                  <c:v>1868</c:v>
                </c:pt>
                <c:pt idx="59">
                  <c:v>1869</c:v>
                </c:pt>
                <c:pt idx="60">
                  <c:v>1870</c:v>
                </c:pt>
                <c:pt idx="61">
                  <c:v>1871</c:v>
                </c:pt>
                <c:pt idx="62">
                  <c:v>1872</c:v>
                </c:pt>
                <c:pt idx="63">
                  <c:v>1873</c:v>
                </c:pt>
                <c:pt idx="64">
                  <c:v>1874</c:v>
                </c:pt>
                <c:pt idx="65">
                  <c:v>1875</c:v>
                </c:pt>
                <c:pt idx="66">
                  <c:v>1876</c:v>
                </c:pt>
                <c:pt idx="67">
                  <c:v>1877</c:v>
                </c:pt>
                <c:pt idx="68">
                  <c:v>1878</c:v>
                </c:pt>
                <c:pt idx="69">
                  <c:v>1879</c:v>
                </c:pt>
                <c:pt idx="70">
                  <c:v>1880</c:v>
                </c:pt>
                <c:pt idx="71">
                  <c:v>1881</c:v>
                </c:pt>
                <c:pt idx="72">
                  <c:v>1882</c:v>
                </c:pt>
                <c:pt idx="73">
                  <c:v>1883</c:v>
                </c:pt>
                <c:pt idx="74">
                  <c:v>1884</c:v>
                </c:pt>
                <c:pt idx="75">
                  <c:v>1885</c:v>
                </c:pt>
                <c:pt idx="76">
                  <c:v>1886</c:v>
                </c:pt>
                <c:pt idx="77">
                  <c:v>1887</c:v>
                </c:pt>
                <c:pt idx="78">
                  <c:v>1888</c:v>
                </c:pt>
                <c:pt idx="79">
                  <c:v>1889</c:v>
                </c:pt>
                <c:pt idx="80">
                  <c:v>1890</c:v>
                </c:pt>
                <c:pt idx="81">
                  <c:v>1891</c:v>
                </c:pt>
                <c:pt idx="82">
                  <c:v>1892</c:v>
                </c:pt>
                <c:pt idx="83">
                  <c:v>1893</c:v>
                </c:pt>
                <c:pt idx="84">
                  <c:v>1894</c:v>
                </c:pt>
                <c:pt idx="85">
                  <c:v>1895</c:v>
                </c:pt>
                <c:pt idx="86">
                  <c:v>1896</c:v>
                </c:pt>
                <c:pt idx="87">
                  <c:v>1897</c:v>
                </c:pt>
                <c:pt idx="88">
                  <c:v>1898</c:v>
                </c:pt>
                <c:pt idx="89">
                  <c:v>1899</c:v>
                </c:pt>
                <c:pt idx="90">
                  <c:v>1900</c:v>
                </c:pt>
                <c:pt idx="91">
                  <c:v>1901</c:v>
                </c:pt>
                <c:pt idx="92">
                  <c:v>1902</c:v>
                </c:pt>
                <c:pt idx="93">
                  <c:v>1903</c:v>
                </c:pt>
                <c:pt idx="94">
                  <c:v>1904</c:v>
                </c:pt>
                <c:pt idx="95">
                  <c:v>1905</c:v>
                </c:pt>
                <c:pt idx="96">
                  <c:v>1906</c:v>
                </c:pt>
                <c:pt idx="97">
                  <c:v>1907</c:v>
                </c:pt>
                <c:pt idx="98">
                  <c:v>1908</c:v>
                </c:pt>
                <c:pt idx="99">
                  <c:v>1909</c:v>
                </c:pt>
                <c:pt idx="100">
                  <c:v>1910</c:v>
                </c:pt>
                <c:pt idx="101">
                  <c:v>1911</c:v>
                </c:pt>
                <c:pt idx="102">
                  <c:v>1912</c:v>
                </c:pt>
                <c:pt idx="103">
                  <c:v>1913</c:v>
                </c:pt>
                <c:pt idx="104">
                  <c:v>1914</c:v>
                </c:pt>
                <c:pt idx="105">
                  <c:v>1915</c:v>
                </c:pt>
                <c:pt idx="106">
                  <c:v>1916</c:v>
                </c:pt>
                <c:pt idx="107">
                  <c:v>1917</c:v>
                </c:pt>
                <c:pt idx="108">
                  <c:v>1918</c:v>
                </c:pt>
                <c:pt idx="109">
                  <c:v>1919</c:v>
                </c:pt>
                <c:pt idx="110">
                  <c:v>1920</c:v>
                </c:pt>
                <c:pt idx="111">
                  <c:v>1921</c:v>
                </c:pt>
                <c:pt idx="112">
                  <c:v>1922</c:v>
                </c:pt>
                <c:pt idx="113">
                  <c:v>1923</c:v>
                </c:pt>
                <c:pt idx="114">
                  <c:v>1924</c:v>
                </c:pt>
                <c:pt idx="115">
                  <c:v>1925</c:v>
                </c:pt>
                <c:pt idx="116">
                  <c:v>1926</c:v>
                </c:pt>
                <c:pt idx="117">
                  <c:v>1927</c:v>
                </c:pt>
                <c:pt idx="118">
                  <c:v>1928</c:v>
                </c:pt>
                <c:pt idx="119">
                  <c:v>1929</c:v>
                </c:pt>
                <c:pt idx="120">
                  <c:v>1930</c:v>
                </c:pt>
                <c:pt idx="121">
                  <c:v>1931</c:v>
                </c:pt>
                <c:pt idx="122">
                  <c:v>1932</c:v>
                </c:pt>
                <c:pt idx="123">
                  <c:v>1933</c:v>
                </c:pt>
                <c:pt idx="124">
                  <c:v>1934</c:v>
                </c:pt>
                <c:pt idx="125">
                  <c:v>1935</c:v>
                </c:pt>
                <c:pt idx="126">
                  <c:v>1936</c:v>
                </c:pt>
                <c:pt idx="127">
                  <c:v>1937</c:v>
                </c:pt>
                <c:pt idx="128">
                  <c:v>1938</c:v>
                </c:pt>
                <c:pt idx="129">
                  <c:v>1939</c:v>
                </c:pt>
                <c:pt idx="130">
                  <c:v>1940</c:v>
                </c:pt>
                <c:pt idx="131">
                  <c:v>1941</c:v>
                </c:pt>
                <c:pt idx="132">
                  <c:v>1942</c:v>
                </c:pt>
                <c:pt idx="133">
                  <c:v>1943</c:v>
                </c:pt>
                <c:pt idx="134">
                  <c:v>1944</c:v>
                </c:pt>
                <c:pt idx="135">
                  <c:v>1945</c:v>
                </c:pt>
                <c:pt idx="136">
                  <c:v>1946</c:v>
                </c:pt>
                <c:pt idx="137">
                  <c:v>1947</c:v>
                </c:pt>
                <c:pt idx="138">
                  <c:v>1948</c:v>
                </c:pt>
                <c:pt idx="139">
                  <c:v>1949</c:v>
                </c:pt>
                <c:pt idx="140">
                  <c:v>1950</c:v>
                </c:pt>
                <c:pt idx="141">
                  <c:v>1951</c:v>
                </c:pt>
                <c:pt idx="142">
                  <c:v>1952</c:v>
                </c:pt>
                <c:pt idx="143">
                  <c:v>1953</c:v>
                </c:pt>
                <c:pt idx="144">
                  <c:v>1954</c:v>
                </c:pt>
                <c:pt idx="145">
                  <c:v>1955</c:v>
                </c:pt>
                <c:pt idx="146">
                  <c:v>1956</c:v>
                </c:pt>
                <c:pt idx="147">
                  <c:v>1957</c:v>
                </c:pt>
                <c:pt idx="148">
                  <c:v>1958</c:v>
                </c:pt>
                <c:pt idx="149">
                  <c:v>1959</c:v>
                </c:pt>
                <c:pt idx="150">
                  <c:v>1960</c:v>
                </c:pt>
                <c:pt idx="151">
                  <c:v>1961</c:v>
                </c:pt>
                <c:pt idx="152">
                  <c:v>1962</c:v>
                </c:pt>
                <c:pt idx="153">
                  <c:v>1963</c:v>
                </c:pt>
                <c:pt idx="154">
                  <c:v>1964</c:v>
                </c:pt>
                <c:pt idx="155">
                  <c:v>1965</c:v>
                </c:pt>
                <c:pt idx="156">
                  <c:v>1966</c:v>
                </c:pt>
                <c:pt idx="157">
                  <c:v>1967</c:v>
                </c:pt>
                <c:pt idx="158">
                  <c:v>1968</c:v>
                </c:pt>
                <c:pt idx="159">
                  <c:v>1969</c:v>
                </c:pt>
                <c:pt idx="160">
                  <c:v>1970</c:v>
                </c:pt>
                <c:pt idx="161">
                  <c:v>1971</c:v>
                </c:pt>
                <c:pt idx="162">
                  <c:v>1972</c:v>
                </c:pt>
                <c:pt idx="163">
                  <c:v>1973</c:v>
                </c:pt>
                <c:pt idx="164">
                  <c:v>1974</c:v>
                </c:pt>
                <c:pt idx="165">
                  <c:v>1975</c:v>
                </c:pt>
                <c:pt idx="166">
                  <c:v>1976</c:v>
                </c:pt>
                <c:pt idx="167">
                  <c:v>1977</c:v>
                </c:pt>
                <c:pt idx="168">
                  <c:v>1978</c:v>
                </c:pt>
                <c:pt idx="169">
                  <c:v>1979</c:v>
                </c:pt>
                <c:pt idx="170">
                  <c:v>1980</c:v>
                </c:pt>
                <c:pt idx="171">
                  <c:v>1981</c:v>
                </c:pt>
                <c:pt idx="172">
                  <c:v>1982</c:v>
                </c:pt>
                <c:pt idx="173">
                  <c:v>1983</c:v>
                </c:pt>
                <c:pt idx="174">
                  <c:v>1984</c:v>
                </c:pt>
                <c:pt idx="175">
                  <c:v>1985</c:v>
                </c:pt>
                <c:pt idx="176">
                  <c:v>1986</c:v>
                </c:pt>
                <c:pt idx="177">
                  <c:v>1987</c:v>
                </c:pt>
                <c:pt idx="178">
                  <c:v>1988</c:v>
                </c:pt>
                <c:pt idx="179">
                  <c:v>1989</c:v>
                </c:pt>
                <c:pt idx="180">
                  <c:v>1990</c:v>
                </c:pt>
                <c:pt idx="181">
                  <c:v>1991</c:v>
                </c:pt>
                <c:pt idx="182">
                  <c:v>1992</c:v>
                </c:pt>
                <c:pt idx="183">
                  <c:v>1993</c:v>
                </c:pt>
                <c:pt idx="184">
                  <c:v>1994</c:v>
                </c:pt>
                <c:pt idx="185">
                  <c:v>1995</c:v>
                </c:pt>
                <c:pt idx="186">
                  <c:v>1996</c:v>
                </c:pt>
                <c:pt idx="187">
                  <c:v>1997</c:v>
                </c:pt>
                <c:pt idx="188">
                  <c:v>1998</c:v>
                </c:pt>
                <c:pt idx="189">
                  <c:v>1999</c:v>
                </c:pt>
                <c:pt idx="190">
                  <c:v>2000</c:v>
                </c:pt>
                <c:pt idx="191">
                  <c:v>2001</c:v>
                </c:pt>
                <c:pt idx="192">
                  <c:v>2002</c:v>
                </c:pt>
                <c:pt idx="193">
                  <c:v>2003</c:v>
                </c:pt>
                <c:pt idx="194">
                  <c:v>2004</c:v>
                </c:pt>
                <c:pt idx="195">
                  <c:v>2005</c:v>
                </c:pt>
                <c:pt idx="196">
                  <c:v>2006</c:v>
                </c:pt>
                <c:pt idx="197">
                  <c:v>2007</c:v>
                </c:pt>
                <c:pt idx="198">
                  <c:v>2008</c:v>
                </c:pt>
                <c:pt idx="199">
                  <c:v>2009</c:v>
                </c:pt>
                <c:pt idx="200">
                  <c:v>2010</c:v>
                </c:pt>
              </c:numCache>
            </c:numRef>
          </c:cat>
          <c:val>
            <c:numRef>
              <c:f>Table!$K$18:$K$218</c:f>
              <c:numCache>
                <c:formatCode>0.00</c:formatCode>
                <c:ptCount val="201"/>
                <c:pt idx="0">
                  <c:v>3.4173306193778203</c:v>
                </c:pt>
                <c:pt idx="1">
                  <c:v>3.4548787043319105</c:v>
                </c:pt>
                <c:pt idx="2">
                  <c:v>3.2455442804883212</c:v>
                </c:pt>
                <c:pt idx="3">
                  <c:v>3.2427179198498166</c:v>
                </c:pt>
                <c:pt idx="4">
                  <c:v>3.1403276264106652</c:v>
                </c:pt>
                <c:pt idx="5">
                  <c:v>3.1508310832095638</c:v>
                </c:pt>
                <c:pt idx="6">
                  <c:v>2.8481959517905682</c:v>
                </c:pt>
                <c:pt idx="7">
                  <c:v>2.8779978240987543</c:v>
                </c:pt>
                <c:pt idx="8">
                  <c:v>2.8795645075333511</c:v>
                </c:pt>
                <c:pt idx="9">
                  <c:v>2.7879240751396526</c:v>
                </c:pt>
                <c:pt idx="10">
                  <c:v>2.7960006384393976</c:v>
                </c:pt>
                <c:pt idx="11">
                  <c:v>3.0300942414939072</c:v>
                </c:pt>
                <c:pt idx="12">
                  <c:v>3.1766553764293222</c:v>
                </c:pt>
                <c:pt idx="13">
                  <c:v>3.1714685764826824</c:v>
                </c:pt>
                <c:pt idx="14">
                  <c:v>3.08033623802259</c:v>
                </c:pt>
                <c:pt idx="15">
                  <c:v>3.0946679064767477</c:v>
                </c:pt>
                <c:pt idx="16">
                  <c:v>2.9399401802309648</c:v>
                </c:pt>
                <c:pt idx="17">
                  <c:v>2.9575764804014697</c:v>
                </c:pt>
                <c:pt idx="18">
                  <c:v>3.1531741139388028</c:v>
                </c:pt>
                <c:pt idx="19">
                  <c:v>3.1506330875255202</c:v>
                </c:pt>
                <c:pt idx="20">
                  <c:v>3.1731935868485981</c:v>
                </c:pt>
                <c:pt idx="21">
                  <c:v>3.0648650230496481</c:v>
                </c:pt>
                <c:pt idx="22">
                  <c:v>2.9525365924505986</c:v>
                </c:pt>
                <c:pt idx="23">
                  <c:v>3.1539300582807197</c:v>
                </c:pt>
                <c:pt idx="24">
                  <c:v>3.3257021474170041</c:v>
                </c:pt>
                <c:pt idx="25">
                  <c:v>3.245243284081655</c:v>
                </c:pt>
                <c:pt idx="26">
                  <c:v>3.2741379295600419</c:v>
                </c:pt>
                <c:pt idx="27">
                  <c:v>3.3877274811609119</c:v>
                </c:pt>
                <c:pt idx="28">
                  <c:v>3.0925138478427852</c:v>
                </c:pt>
                <c:pt idx="29">
                  <c:v>3.1203770103173185</c:v>
                </c:pt>
                <c:pt idx="30">
                  <c:v>3.2446269555560598</c:v>
                </c:pt>
                <c:pt idx="31">
                  <c:v>3.4091291274143862</c:v>
                </c:pt>
                <c:pt idx="32">
                  <c:v>3.2888217579440897</c:v>
                </c:pt>
                <c:pt idx="33">
                  <c:v>3.3607305289933649</c:v>
                </c:pt>
                <c:pt idx="34">
                  <c:v>3.5858565593715417</c:v>
                </c:pt>
                <c:pt idx="35">
                  <c:v>3.4999829430880589</c:v>
                </c:pt>
                <c:pt idx="36">
                  <c:v>3.4534080193770627</c:v>
                </c:pt>
                <c:pt idx="37">
                  <c:v>3.3107663698220384</c:v>
                </c:pt>
                <c:pt idx="38">
                  <c:v>3.3969028046080623</c:v>
                </c:pt>
                <c:pt idx="39">
                  <c:v>3.5104056773274062</c:v>
                </c:pt>
                <c:pt idx="40">
                  <c:v>3.4419444363715548</c:v>
                </c:pt>
                <c:pt idx="41">
                  <c:v>3.4663125761032987</c:v>
                </c:pt>
                <c:pt idx="42">
                  <c:v>3.3586799931623776</c:v>
                </c:pt>
                <c:pt idx="43">
                  <c:v>3.2898225774063796</c:v>
                </c:pt>
                <c:pt idx="44">
                  <c:v>3.2451800678905358</c:v>
                </c:pt>
                <c:pt idx="45">
                  <c:v>3.0039128465370011</c:v>
                </c:pt>
                <c:pt idx="46">
                  <c:v>2.8423548119998165</c:v>
                </c:pt>
                <c:pt idx="47">
                  <c:v>3.1232005134944432</c:v>
                </c:pt>
                <c:pt idx="48">
                  <c:v>3.7098901058901808</c:v>
                </c:pt>
                <c:pt idx="49">
                  <c:v>3.9806701335352352</c:v>
                </c:pt>
                <c:pt idx="50">
                  <c:v>4.018049163195089</c:v>
                </c:pt>
                <c:pt idx="51">
                  <c:v>3.9176169099057176</c:v>
                </c:pt>
                <c:pt idx="52">
                  <c:v>4.1203341499778059</c:v>
                </c:pt>
                <c:pt idx="53">
                  <c:v>4.0614378870115289</c:v>
                </c:pt>
                <c:pt idx="54">
                  <c:v>4.1881771913203334</c:v>
                </c:pt>
                <c:pt idx="55">
                  <c:v>4.2760904368279693</c:v>
                </c:pt>
                <c:pt idx="56">
                  <c:v>4.0812988380170019</c:v>
                </c:pt>
                <c:pt idx="57">
                  <c:v>4.0015127762057068</c:v>
                </c:pt>
                <c:pt idx="58">
                  <c:v>3.9530950560139702</c:v>
                </c:pt>
                <c:pt idx="59">
                  <c:v>4.0101747666318355</c:v>
                </c:pt>
                <c:pt idx="60">
                  <c:v>3.8387585729208027</c:v>
                </c:pt>
                <c:pt idx="61">
                  <c:v>3.9483851128910401</c:v>
                </c:pt>
                <c:pt idx="62">
                  <c:v>3.8640197931568179</c:v>
                </c:pt>
                <c:pt idx="63">
                  <c:v>3.4799485112023465</c:v>
                </c:pt>
                <c:pt idx="64">
                  <c:v>3.4976985451184057</c:v>
                </c:pt>
                <c:pt idx="65">
                  <c:v>3.6830188913485706</c:v>
                </c:pt>
                <c:pt idx="66">
                  <c:v>3.6655630376563937</c:v>
                </c:pt>
                <c:pt idx="67">
                  <c:v>3.7376714982495005</c:v>
                </c:pt>
                <c:pt idx="68">
                  <c:v>4.1024617993208574</c:v>
                </c:pt>
                <c:pt idx="69">
                  <c:v>4.294691567175434</c:v>
                </c:pt>
                <c:pt idx="70">
                  <c:v>4.4840281060286298</c:v>
                </c:pt>
                <c:pt idx="71">
                  <c:v>4.4586829690099856</c:v>
                </c:pt>
                <c:pt idx="72">
                  <c:v>4.4666066830308599</c:v>
                </c:pt>
                <c:pt idx="73">
                  <c:v>4.5799098954424213</c:v>
                </c:pt>
                <c:pt idx="74">
                  <c:v>4.7268780754317117</c:v>
                </c:pt>
                <c:pt idx="75">
                  <c:v>4.9085041320682885</c:v>
                </c:pt>
                <c:pt idx="76">
                  <c:v>5.2856984027380918</c:v>
                </c:pt>
                <c:pt idx="77">
                  <c:v>5.5096377440817728</c:v>
                </c:pt>
                <c:pt idx="78">
                  <c:v>5.1767277861678433</c:v>
                </c:pt>
                <c:pt idx="79">
                  <c:v>5.0057142017461551</c:v>
                </c:pt>
                <c:pt idx="80">
                  <c:v>5.0041754120833071</c:v>
                </c:pt>
                <c:pt idx="81">
                  <c:v>4.7901388576677801</c:v>
                </c:pt>
                <c:pt idx="82">
                  <c:v>5.1815423203649322</c:v>
                </c:pt>
                <c:pt idx="83">
                  <c:v>5.4675119097064195</c:v>
                </c:pt>
                <c:pt idx="84">
                  <c:v>5.8676760626031674</c:v>
                </c:pt>
                <c:pt idx="85">
                  <c:v>5.7474386830901514</c:v>
                </c:pt>
                <c:pt idx="86">
                  <c:v>5.7227009257773105</c:v>
                </c:pt>
                <c:pt idx="87">
                  <c:v>5.6539042900715017</c:v>
                </c:pt>
                <c:pt idx="88">
                  <c:v>5.5892024795853104</c:v>
                </c:pt>
                <c:pt idx="89">
                  <c:v>5.4726514148557408</c:v>
                </c:pt>
                <c:pt idx="90">
                  <c:v>5.6503963818164156</c:v>
                </c:pt>
                <c:pt idx="91">
                  <c:v>6.1647057491383714</c:v>
                </c:pt>
                <c:pt idx="92">
                  <c:v>6.5683935200710142</c:v>
                </c:pt>
                <c:pt idx="93">
                  <c:v>6.0501161013908105</c:v>
                </c:pt>
                <c:pt idx="94">
                  <c:v>6.0141190159833284</c:v>
                </c:pt>
                <c:pt idx="95">
                  <c:v>6.1086869153174055</c:v>
                </c:pt>
                <c:pt idx="96">
                  <c:v>5.9684032879745814</c:v>
                </c:pt>
                <c:pt idx="97">
                  <c:v>5.5456787175259175</c:v>
                </c:pt>
                <c:pt idx="98">
                  <c:v>5.6457463782754838</c:v>
                </c:pt>
                <c:pt idx="99">
                  <c:v>5.9392082353255775</c:v>
                </c:pt>
                <c:pt idx="100">
                  <c:v>5.8242090481051045</c:v>
                </c:pt>
                <c:pt idx="101">
                  <c:v>5.9189549709363103</c:v>
                </c:pt>
                <c:pt idx="102">
                  <c:v>5.865837281068834</c:v>
                </c:pt>
                <c:pt idx="103">
                  <c:v>5.8078492397590065</c:v>
                </c:pt>
                <c:pt idx="104">
                  <c:v>5.5459454278346723</c:v>
                </c:pt>
                <c:pt idx="105">
                  <c:v>5.5831018004461344</c:v>
                </c:pt>
                <c:pt idx="106">
                  <c:v>5.5059202874479372</c:v>
                </c:pt>
                <c:pt idx="107">
                  <c:v>5.1554188521980215</c:v>
                </c:pt>
                <c:pt idx="108">
                  <c:v>4.1532765366937445</c:v>
                </c:pt>
                <c:pt idx="109">
                  <c:v>3.4799804476416805</c:v>
                </c:pt>
                <c:pt idx="110">
                  <c:v>3.0351845557830401</c:v>
                </c:pt>
                <c:pt idx="111">
                  <c:v>3.6705325914300282</c:v>
                </c:pt>
                <c:pt idx="112">
                  <c:v>4.1234058730088057</c:v>
                </c:pt>
                <c:pt idx="113">
                  <c:v>4.2850834400907294</c:v>
                </c:pt>
                <c:pt idx="114">
                  <c:v>4.433881143928633</c:v>
                </c:pt>
                <c:pt idx="115">
                  <c:v>4.4229054297444375</c:v>
                </c:pt>
                <c:pt idx="116">
                  <c:v>4.4221589287792931</c:v>
                </c:pt>
                <c:pt idx="117">
                  <c:v>4.5622715880050055</c:v>
                </c:pt>
                <c:pt idx="118">
                  <c:v>4.3994012070062043</c:v>
                </c:pt>
                <c:pt idx="119">
                  <c:v>4.8485383316844315</c:v>
                </c:pt>
                <c:pt idx="120">
                  <c:v>4.7792783423114695</c:v>
                </c:pt>
                <c:pt idx="121">
                  <c:v>4.4830884771685495</c:v>
                </c:pt>
                <c:pt idx="122">
                  <c:v>4.2956500822504093</c:v>
                </c:pt>
                <c:pt idx="123">
                  <c:v>4.4563189913239913</c:v>
                </c:pt>
                <c:pt idx="124">
                  <c:v>4.3270213193093765</c:v>
                </c:pt>
                <c:pt idx="125">
                  <c:v>4.2026198994718333</c:v>
                </c:pt>
                <c:pt idx="126">
                  <c:v>4.5343492881422094</c:v>
                </c:pt>
                <c:pt idx="127">
                  <c:v>4.3474300755314488</c:v>
                </c:pt>
                <c:pt idx="128">
                  <c:v>4.439853927396693</c:v>
                </c:pt>
                <c:pt idx="129">
                  <c:v>4.1402728084923623</c:v>
                </c:pt>
                <c:pt idx="130">
                  <c:v>4.0049686431918223</c:v>
                </c:pt>
                <c:pt idx="131">
                  <c:v>4.0316476532265719</c:v>
                </c:pt>
                <c:pt idx="132">
                  <c:v>3.8507798671969757</c:v>
                </c:pt>
                <c:pt idx="133">
                  <c:v>4.0186843272912149</c:v>
                </c:pt>
                <c:pt idx="134">
                  <c:v>4.1344424608119299</c:v>
                </c:pt>
                <c:pt idx="135">
                  <c:v>4.1148810653868617</c:v>
                </c:pt>
                <c:pt idx="136">
                  <c:v>3.8470794304235176</c:v>
                </c:pt>
                <c:pt idx="137">
                  <c:v>3.7016294672958603</c:v>
                </c:pt>
                <c:pt idx="138">
                  <c:v>3.4994440416241037</c:v>
                </c:pt>
                <c:pt idx="139">
                  <c:v>3.7137546439554692</c:v>
                </c:pt>
                <c:pt idx="140">
                  <c:v>4.0194455767061381</c:v>
                </c:pt>
                <c:pt idx="141">
                  <c:v>3.9159305922060259</c:v>
                </c:pt>
                <c:pt idx="142">
                  <c:v>3.5769323770713481</c:v>
                </c:pt>
                <c:pt idx="143">
                  <c:v>3.791775792669823</c:v>
                </c:pt>
                <c:pt idx="144">
                  <c:v>3.9876157294409209</c:v>
                </c:pt>
                <c:pt idx="145">
                  <c:v>3.6655284803320471</c:v>
                </c:pt>
                <c:pt idx="146">
                  <c:v>3.5130267652905842</c:v>
                </c:pt>
                <c:pt idx="147">
                  <c:v>3.5272140164589492</c:v>
                </c:pt>
                <c:pt idx="148">
                  <c:v>3.679918284769236</c:v>
                </c:pt>
                <c:pt idx="149">
                  <c:v>3.9403482525999567</c:v>
                </c:pt>
                <c:pt idx="150">
                  <c:v>3.8108802113650833</c:v>
                </c:pt>
                <c:pt idx="151">
                  <c:v>3.6870980148284112</c:v>
                </c:pt>
                <c:pt idx="152">
                  <c:v>3.5344466631277855</c:v>
                </c:pt>
                <c:pt idx="153">
                  <c:v>3.6312787622520082</c:v>
                </c:pt>
                <c:pt idx="154">
                  <c:v>3.5606428068644309</c:v>
                </c:pt>
                <c:pt idx="155">
                  <c:v>3.3928383470508829</c:v>
                </c:pt>
                <c:pt idx="156">
                  <c:v>3.3553043224700372</c:v>
                </c:pt>
                <c:pt idx="157">
                  <c:v>3.3557353905949387</c:v>
                </c:pt>
                <c:pt idx="158">
                  <c:v>3.6416522872407247</c:v>
                </c:pt>
                <c:pt idx="159">
                  <c:v>3.6151059604639997</c:v>
                </c:pt>
                <c:pt idx="160">
                  <c:v>3.5376477943687021</c:v>
                </c:pt>
                <c:pt idx="161">
                  <c:v>3.5651423343384208</c:v>
                </c:pt>
                <c:pt idx="162">
                  <c:v>3.5546322425265982</c:v>
                </c:pt>
                <c:pt idx="163">
                  <c:v>3.5440950283788437</c:v>
                </c:pt>
                <c:pt idx="164">
                  <c:v>3.3962485253635712</c:v>
                </c:pt>
                <c:pt idx="165">
                  <c:v>3.3313428469344997</c:v>
                </c:pt>
                <c:pt idx="166">
                  <c:v>3.25553123783286</c:v>
                </c:pt>
                <c:pt idx="167">
                  <c:v>3.2356601711380777</c:v>
                </c:pt>
                <c:pt idx="168">
                  <c:v>3.3270211364718136</c:v>
                </c:pt>
                <c:pt idx="169">
                  <c:v>3.3237329436565592</c:v>
                </c:pt>
                <c:pt idx="170">
                  <c:v>3.1413135661985376</c:v>
                </c:pt>
                <c:pt idx="171">
                  <c:v>3.1304276163266405</c:v>
                </c:pt>
                <c:pt idx="172">
                  <c:v>3.1261614116729537</c:v>
                </c:pt>
                <c:pt idx="173">
                  <c:v>3.2581980806302306</c:v>
                </c:pt>
                <c:pt idx="174">
                  <c:v>3.227644097648684</c:v>
                </c:pt>
                <c:pt idx="175">
                  <c:v>3.2131152477561096</c:v>
                </c:pt>
                <c:pt idx="176">
                  <c:v>3.4327362656047584</c:v>
                </c:pt>
                <c:pt idx="177">
                  <c:v>3.5405621823228204</c:v>
                </c:pt>
                <c:pt idx="178">
                  <c:v>3.7827985155191119</c:v>
                </c:pt>
                <c:pt idx="179">
                  <c:v>3.9631563700921459</c:v>
                </c:pt>
                <c:pt idx="180">
                  <c:v>3.6511002212734152</c:v>
                </c:pt>
                <c:pt idx="181">
                  <c:v>3.2711187914990658</c:v>
                </c:pt>
                <c:pt idx="182">
                  <c:v>3.2025693664908688</c:v>
                </c:pt>
                <c:pt idx="183">
                  <c:v>3.5073385778953696</c:v>
                </c:pt>
                <c:pt idx="184">
                  <c:v>3.4727097261040827</c:v>
                </c:pt>
                <c:pt idx="185">
                  <c:v>3.4472423788743018</c:v>
                </c:pt>
                <c:pt idx="186">
                  <c:v>3.4874325288783492</c:v>
                </c:pt>
                <c:pt idx="187">
                  <c:v>3.7084536942533135</c:v>
                </c:pt>
                <c:pt idx="188">
                  <c:v>3.8582496891255342</c:v>
                </c:pt>
                <c:pt idx="189">
                  <c:v>4.143157420415168</c:v>
                </c:pt>
                <c:pt idx="190">
                  <c:v>4.0227676808767292</c:v>
                </c:pt>
                <c:pt idx="191">
                  <c:v>4.1236443948807739</c:v>
                </c:pt>
                <c:pt idx="192">
                  <c:v>3.9237977339064902</c:v>
                </c:pt>
                <c:pt idx="193">
                  <c:v>4.1267988143193568</c:v>
                </c:pt>
                <c:pt idx="194">
                  <c:v>4.5344625071862863</c:v>
                </c:pt>
                <c:pt idx="195">
                  <c:v>4.7773278688860445</c:v>
                </c:pt>
                <c:pt idx="196">
                  <c:v>4.9734636920127198</c:v>
                </c:pt>
                <c:pt idx="197">
                  <c:v>4.8671548542709697</c:v>
                </c:pt>
                <c:pt idx="198">
                  <c:v>4.455814051607236</c:v>
                </c:pt>
                <c:pt idx="199">
                  <c:v>4.8885745500254458</c:v>
                </c:pt>
                <c:pt idx="200">
                  <c:v>5.1787566016410516</c:v>
                </c:pt>
              </c:numCache>
            </c:numRef>
          </c:val>
        </c:ser>
        <c:marker val="1"/>
        <c:axId val="133206400"/>
        <c:axId val="133207936"/>
      </c:lineChart>
      <c:catAx>
        <c:axId val="133206400"/>
        <c:scaling>
          <c:orientation val="minMax"/>
        </c:scaling>
        <c:axPos val="b"/>
        <c:numFmt formatCode="General" sourceLinked="1"/>
        <c:majorTickMark val="none"/>
        <c:tickLblPos val="nextTo"/>
        <c:crossAx val="133207936"/>
        <c:crosses val="autoZero"/>
        <c:auto val="1"/>
        <c:lblAlgn val="ctr"/>
        <c:lblOffset val="100"/>
        <c:tickLblSkip val="20"/>
      </c:catAx>
      <c:valAx>
        <c:axId val="133207936"/>
        <c:scaling>
          <c:orientation val="minMax"/>
          <c:max val="7"/>
          <c:min val="2"/>
        </c:scaling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0%" sourceLinked="0"/>
        <c:maj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33206400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sv-S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21E2-8D8C-45D1-9FF9-477D515FF7AB}" type="datetimeFigureOut">
              <a:rPr lang="sv-SE" smtClean="0"/>
              <a:pPr/>
              <a:t>2012-01-12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4F1B2-0551-4A89-AB18-CDC08D0CD51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420E0-D548-44D0-B21E-647E50445E76}" type="datetimeFigureOut">
              <a:rPr lang="sv-SE" smtClean="0"/>
              <a:pPr/>
              <a:t>2012-01-12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3F18-C1C9-4D1B-BDBE-A5D01B8B00D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9A98-5A4B-44CC-94F1-F30CD4899961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009-C693-4B29-9C2B-804B70B46E41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4522-C99C-40AA-9939-CD65D0E56F98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7088" y="274638"/>
            <a:ext cx="7740650" cy="5891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93175" y="0"/>
            <a:ext cx="250825" cy="476250"/>
          </a:xfrm>
        </p:spPr>
        <p:txBody>
          <a:bodyPr/>
          <a:lstStyle>
            <a:lvl1pPr>
              <a:defRPr/>
            </a:lvl1pPr>
          </a:lstStyle>
          <a:p>
            <a:fld id="{756646DC-AFB8-46F7-B15D-E51E714DC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135937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196975"/>
            <a:ext cx="8135937" cy="5040313"/>
          </a:xfrm>
        </p:spPr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3938" y="6237288"/>
            <a:ext cx="19065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 maj,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3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Sidfotstexten hamnar här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2636"/>
            <a:ext cx="8229600" cy="103012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3254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8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C493-B809-4244-A2C1-923CE0697DE8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0DB-C43B-45B9-936F-C7A890E3FF77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908B-4B10-419F-8AC0-E2B11B42C8CD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532A-0D95-4BE5-9402-73AD4C7A4F45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616-C801-4126-8B7B-4E372363D2CD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1FB6-AD9E-47CE-ABEC-04AA09251CF6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9D27-2D76-4867-9095-A28803FFAFEF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43B9-F300-42BD-BEAE-84F6714E6B14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F3067-6B28-4963-BA2C-AA27E53CF931}" type="datetime1">
              <a:rPr lang="sv-SE" smtClean="0"/>
              <a:pPr/>
              <a:t>2012-01-12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0EBE-D24B-498D-8170-EFEAE8F9AE9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st.uu.se/danwa175/Research_files/Wealth%20Concentration%20over%20the%20Path%20of%20Development%20-%20Sweden,%201873-2006.pd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st.uu.se/danwa175/Research_files/Long-run%20Changes%20in%20the%20Concentration%20of%20Wealth%20-%20An%20Overview%20of%20Recent%20Findings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smtClean="0"/>
              <a:t>Long-run Trends in Wealth Inequality and the Role of Inheritance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644" y="3465004"/>
            <a:ext cx="6400800" cy="1044116"/>
          </a:xfrm>
        </p:spPr>
        <p:txBody>
          <a:bodyPr>
            <a:normAutofit/>
          </a:bodyPr>
          <a:lstStyle/>
          <a:p>
            <a:r>
              <a:rPr lang="sv-S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Daniel Waldenström</a:t>
            </a:r>
          </a:p>
          <a:p>
            <a:r>
              <a:rPr lang="sv-S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Uppsala University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51620" y="5409220"/>
            <a:ext cx="6832848" cy="476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Winter School</a:t>
            </a:r>
            <a:r>
              <a:rPr kumimoji="0" lang="sv-SE" sz="32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Inequality and Social Welfare, Canazei, 2012</a:t>
            </a:r>
            <a:endParaRPr kumimoji="0" lang="sv-SE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Starting point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sv-SE" smtClean="0"/>
              <a:t>Main question: Is there a long-term linkage between development and inequality? (cf. Kuznets)</a:t>
            </a:r>
            <a:endParaRPr lang="en-US" smtClean="0"/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mtClean="0"/>
              <a:t>Further questions: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v-SE" smtClean="0"/>
              <a:t>Common vs. specific trends across countries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sv-SE" smtClean="0"/>
              <a:t>Potential heterogeneity within the top wealth decile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sv-SE" smtClean="0"/>
              <a:t>This study:</a:t>
            </a:r>
          </a:p>
          <a:p>
            <a:pPr lvl="1">
              <a:lnSpc>
                <a:spcPct val="90000"/>
              </a:lnSpc>
            </a:pPr>
            <a:r>
              <a:rPr lang="sv-SE" smtClean="0"/>
              <a:t>Reviews recent empirical findings of others</a:t>
            </a:r>
          </a:p>
          <a:p>
            <a:pPr lvl="1">
              <a:lnSpc>
                <a:spcPct val="90000"/>
              </a:lnSpc>
            </a:pPr>
            <a:r>
              <a:rPr lang="sv-SE" smtClean="0"/>
              <a:t>Presents new evidence on Nordic countries</a:t>
            </a:r>
          </a:p>
          <a:p>
            <a:pPr>
              <a:lnSpc>
                <a:spcPct val="90000"/>
              </a:lnSpc>
            </a:pPr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Measurement and data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764"/>
            <a:ext cx="8229600" cy="5076564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Estate </a:t>
            </a:r>
            <a:r>
              <a:rPr lang="en-US"/>
              <a:t>data</a:t>
            </a:r>
          </a:p>
          <a:p>
            <a:pPr lvl="1"/>
            <a:r>
              <a:rPr lang="sv-SE" smtClean="0"/>
              <a:t>Incentives </a:t>
            </a:r>
            <a:r>
              <a:rPr lang="sv-SE"/>
              <a:t>to minimze tax - but also to divide </a:t>
            </a:r>
            <a:r>
              <a:rPr lang="sv-SE" smtClean="0"/>
              <a:t>fairly</a:t>
            </a:r>
          </a:p>
          <a:p>
            <a:pPr lvl="1"/>
            <a:r>
              <a:rPr lang="sv-SE" smtClean="0"/>
              <a:t>Homogenous source over time</a:t>
            </a:r>
          </a:p>
          <a:p>
            <a:pPr lvl="1"/>
            <a:r>
              <a:rPr lang="sv-SE" smtClean="0"/>
              <a:t>Problems: Sample size, W of deceased (mortality multipl.)</a:t>
            </a:r>
          </a:p>
          <a:p>
            <a:pPr>
              <a:spcBef>
                <a:spcPts val="1800"/>
              </a:spcBef>
            </a:pPr>
            <a:r>
              <a:rPr lang="en-US" smtClean="0"/>
              <a:t>Wealth tax data</a:t>
            </a:r>
          </a:p>
          <a:p>
            <a:pPr lvl="1"/>
            <a:r>
              <a:rPr lang="sv-SE" smtClean="0"/>
              <a:t>Large samples; Relatively </a:t>
            </a:r>
            <a:r>
              <a:rPr lang="sv-SE"/>
              <a:t>homogenous over time</a:t>
            </a:r>
          </a:p>
          <a:p>
            <a:pPr lvl="1"/>
            <a:r>
              <a:rPr lang="sv-SE" smtClean="0"/>
              <a:t>Problems: tax incentives, asset valuation, excludes items</a:t>
            </a:r>
          </a:p>
          <a:p>
            <a:pPr>
              <a:spcBef>
                <a:spcPts val="1800"/>
              </a:spcBef>
            </a:pPr>
            <a:r>
              <a:rPr lang="en-US" smtClean="0"/>
              <a:t>Survey data</a:t>
            </a:r>
          </a:p>
          <a:p>
            <a:pPr lvl="1"/>
            <a:r>
              <a:rPr lang="sv-SE" smtClean="0"/>
              <a:t>Covers most asset items; Scattered points; Short history</a:t>
            </a:r>
          </a:p>
          <a:p>
            <a:pPr lvl="1"/>
            <a:r>
              <a:rPr lang="en-US" smtClean="0"/>
              <a:t>Problems: sample size, response rates, top-coding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Measurement and data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Wealth concept: </a:t>
            </a:r>
            <a:r>
              <a:rPr lang="sv-SE" b="1"/>
              <a:t>Net worth</a:t>
            </a:r>
          </a:p>
          <a:p>
            <a:pPr lvl="1"/>
            <a:r>
              <a:rPr lang="sv-SE" smtClean="0"/>
              <a:t>Real + financial assets less debts (excl. pensions, human cap.)</a:t>
            </a:r>
            <a:endParaRPr lang="sv-SE"/>
          </a:p>
          <a:p>
            <a:pPr>
              <a:spcBef>
                <a:spcPts val="2400"/>
              </a:spcBef>
            </a:pPr>
            <a:r>
              <a:rPr lang="sv-SE" smtClean="0"/>
              <a:t>Wealth owners:</a:t>
            </a:r>
            <a:endParaRPr lang="sv-SE"/>
          </a:p>
          <a:p>
            <a:pPr lvl="1">
              <a:spcBef>
                <a:spcPct val="40000"/>
              </a:spcBef>
            </a:pPr>
            <a:r>
              <a:rPr lang="sv-SE" smtClean="0"/>
              <a:t>Wealth tax data</a:t>
            </a:r>
            <a:r>
              <a:rPr lang="sv-SE"/>
              <a:t>: </a:t>
            </a:r>
            <a:r>
              <a:rPr lang="sv-SE" b="1"/>
              <a:t>Households </a:t>
            </a:r>
            <a:r>
              <a:rPr lang="sv-SE"/>
              <a:t>(tax </a:t>
            </a:r>
            <a:r>
              <a:rPr lang="sv-SE" smtClean="0"/>
              <a:t>units; &gt;18yrs)</a:t>
            </a:r>
            <a:endParaRPr lang="sv-SE"/>
          </a:p>
          <a:p>
            <a:pPr lvl="1">
              <a:spcBef>
                <a:spcPct val="40000"/>
              </a:spcBef>
            </a:pPr>
            <a:r>
              <a:rPr lang="sv-SE" smtClean="0"/>
              <a:t>Estate </a:t>
            </a:r>
            <a:r>
              <a:rPr lang="sv-SE"/>
              <a:t>data: </a:t>
            </a:r>
            <a:r>
              <a:rPr lang="sv-SE" b="1"/>
              <a:t>Adults</a:t>
            </a:r>
            <a:r>
              <a:rPr lang="sv-SE"/>
              <a:t> (18 yrs + </a:t>
            </a:r>
            <a:r>
              <a:rPr lang="sv-SE" smtClean="0"/>
              <a:t>); deceased</a:t>
            </a:r>
            <a:endParaRPr lang="sv-SE"/>
          </a:p>
          <a:p>
            <a:pPr lvl="1">
              <a:spcBef>
                <a:spcPct val="40000"/>
              </a:spcBef>
            </a:pPr>
            <a:r>
              <a:rPr lang="en-US" smtClean="0"/>
              <a:t>Survey data: </a:t>
            </a:r>
            <a:r>
              <a:rPr lang="en-US" b="1" smtClean="0"/>
              <a:t>Households</a:t>
            </a:r>
            <a:r>
              <a:rPr lang="en-US" smtClean="0"/>
              <a:t> (everyone in dwelling)</a:t>
            </a:r>
          </a:p>
          <a:p>
            <a:pPr lvl="1">
              <a:spcBef>
                <a:spcPct val="40000"/>
              </a:spcBef>
            </a:pPr>
            <a:r>
              <a:rPr lang="en-US" smtClean="0"/>
              <a:t>Historically, households difficult to define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Measurement and data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sv-SE" b="1" smtClean="0"/>
              <a:t>Main methodology:</a:t>
            </a:r>
          </a:p>
          <a:p>
            <a:pPr>
              <a:spcBef>
                <a:spcPct val="40000"/>
              </a:spcBef>
            </a:pPr>
            <a:r>
              <a:rPr lang="sv-SE" smtClean="0"/>
              <a:t>Compute </a:t>
            </a:r>
            <a:r>
              <a:rPr lang="sv-SE" i="1" smtClean="0"/>
              <a:t>shares of total household wealth</a:t>
            </a:r>
            <a:r>
              <a:rPr lang="sv-SE" smtClean="0"/>
              <a:t> (using Pareto interpolation) that goes to the top 1%, top10% etc of all potential wealth holders</a:t>
            </a:r>
          </a:p>
          <a:p>
            <a:pPr>
              <a:spcBef>
                <a:spcPts val="2400"/>
              </a:spcBef>
            </a:pPr>
            <a:r>
              <a:rPr lang="en-US" smtClean="0"/>
              <a:t>The shares of both wealth and population are defined in relation to </a:t>
            </a:r>
            <a:r>
              <a:rPr lang="en-US" i="1" smtClean="0"/>
              <a:t>reference totals</a:t>
            </a:r>
          </a:p>
          <a:p>
            <a:pPr lvl="1">
              <a:spcBef>
                <a:spcPct val="40000"/>
              </a:spcBef>
            </a:pPr>
            <a:r>
              <a:rPr lang="en-US" smtClean="0"/>
              <a:t>Reference total for wealth: All personal wealth in the economy (not only taxed wealth)</a:t>
            </a:r>
          </a:p>
          <a:p>
            <a:pPr lvl="1">
              <a:spcBef>
                <a:spcPct val="40000"/>
              </a:spcBef>
            </a:pPr>
            <a:r>
              <a:rPr lang="en-US" smtClean="0"/>
              <a:t>Reference total for the population: All potential tax units (not just those who file tax returns)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600" smtClean="0"/>
              <a:t>French </a:t>
            </a:r>
            <a:r>
              <a:rPr lang="sv-SE" sz="2600"/>
              <a:t>wealth concentration, 1807-1994</a:t>
            </a:r>
            <a:endParaRPr lang="en-US" sz="260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971550" y="1196975"/>
          <a:ext cx="7704138" cy="5040313"/>
        </p:xfrm>
        <a:graphic>
          <a:graphicData uri="http://schemas.openxmlformats.org/presentationml/2006/ole">
            <p:oleObj spid="_x0000_s5122" name="Chart" r:id="rId3" imgW="10515600" imgH="7762890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U.K. wealth concentration, 1774-2001</a:t>
            </a:r>
            <a:endParaRPr lang="en-US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ph idx="1"/>
          </p:nvPr>
        </p:nvGraphicFramePr>
        <p:xfrm>
          <a:off x="827088" y="1196975"/>
          <a:ext cx="7993062" cy="5040313"/>
        </p:xfrm>
        <a:graphic>
          <a:graphicData uri="http://schemas.openxmlformats.org/presentationml/2006/ole">
            <p:oleObj spid="_x0000_s8194" name="Chart" r:id="rId3" imgW="10515600" imgH="7439071" progId="Excel.Sheet.8">
              <p:embed/>
            </p:oleObj>
          </a:graphicData>
        </a:graphic>
      </p:graphicFrame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300788" y="1341438"/>
            <a:ext cx="0" cy="4032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7885113" y="1341438"/>
            <a:ext cx="0" cy="40306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987675" y="1052513"/>
            <a:ext cx="14398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sv-SE" sz="15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Lindert (2000)</a:t>
            </a:r>
            <a:endParaRPr lang="en-US" sz="15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300788" y="1052513"/>
            <a:ext cx="13684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sv-SE" sz="15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Atkinson et al</a:t>
            </a:r>
            <a:endParaRPr lang="en-US" sz="15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885113" y="1052513"/>
            <a:ext cx="100806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sv-SE" sz="15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IRS (2006)</a:t>
            </a:r>
            <a:endParaRPr lang="en-US" sz="15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/>
          <p:cNvGraphicFramePr>
            <a:graphicFrameLocks noChangeAspect="1"/>
          </p:cNvGraphicFramePr>
          <p:nvPr>
            <p:ph idx="1"/>
          </p:nvPr>
        </p:nvGraphicFramePr>
        <p:xfrm>
          <a:off x="791580" y="1340768"/>
          <a:ext cx="7632700" cy="5040313"/>
        </p:xfrm>
        <a:graphic>
          <a:graphicData uri="http://schemas.openxmlformats.org/presentationml/2006/ole">
            <p:oleObj spid="_x0000_s9218" name="Chart" r:id="rId3" imgW="10515600" imgH="7762890" progId="Excel.Sheet.8">
              <p:embed/>
            </p:oleObj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U.S. wealth concentration, 1774-2001</a:t>
            </a: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304468" y="1196306"/>
            <a:ext cx="1749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sv-SE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Shammas (1993)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7" name="AutoShape 5"/>
          <p:cNvSpPr>
            <a:spLocks/>
          </p:cNvSpPr>
          <p:nvPr/>
        </p:nvSpPr>
        <p:spPr bwMode="auto">
          <a:xfrm rot="5400000">
            <a:off x="2844218" y="224756"/>
            <a:ext cx="215900" cy="2736850"/>
          </a:xfrm>
          <a:prstGeom prst="leftBrace">
            <a:avLst>
              <a:gd name="adj1" fmla="val 10563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607930" y="1124868"/>
            <a:ext cx="7921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sv-SE" sz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Lindert (2000)</a:t>
            </a:r>
            <a:endParaRPr lang="en-US" sz="1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471530" y="1196306"/>
            <a:ext cx="2520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sv-SE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Kopzcuk &amp; Saez (2004)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760455" y="1412206"/>
            <a:ext cx="71438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479593" y="1628106"/>
            <a:ext cx="1749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sv-SE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Wolff (1987, etc)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7055855" y="1917031"/>
            <a:ext cx="144463" cy="12239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Swiss wealth concentration, 1913-1997</a:t>
            </a:r>
            <a:endParaRPr lang="en-US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ph idx="1"/>
          </p:nvPr>
        </p:nvGraphicFramePr>
        <p:xfrm>
          <a:off x="971550" y="1196975"/>
          <a:ext cx="7632700" cy="5040313"/>
        </p:xfrm>
        <a:graphic>
          <a:graphicData uri="http://schemas.openxmlformats.org/presentationml/2006/ole">
            <p:oleObj spid="_x0000_s7170" name="Chart" r:id="rId3" imgW="10515600" imgH="7924800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Danish wealth concentration, 1789-1996</a:t>
            </a:r>
            <a:endParaRPr lang="en-US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8108950" cy="497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Norwegian wealth concentration, 1789-2002</a:t>
            </a:r>
            <a:endParaRPr lang="en-US" sz="320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8108950" cy="497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Outline of talk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3400"/>
              </a:spcBef>
              <a:buFont typeface="+mj-lt"/>
              <a:buAutoNum type="arabicPeriod"/>
            </a:pPr>
            <a:r>
              <a:rPr lang="sv-SE" smtClean="0"/>
              <a:t>Introduction: Role of wealth in inequality trends</a:t>
            </a:r>
          </a:p>
          <a:p>
            <a:pPr marL="514350" indent="-514350">
              <a:spcBef>
                <a:spcPts val="3400"/>
              </a:spcBef>
              <a:buFont typeface="+mj-lt"/>
              <a:buAutoNum type="arabicPeriod"/>
            </a:pPr>
            <a:r>
              <a:rPr lang="sv-SE" smtClean="0"/>
              <a:t>Wealth concentration over the path of development</a:t>
            </a:r>
          </a:p>
          <a:p>
            <a:pPr marL="914400" lvl="1" indent="-514350">
              <a:spcBef>
                <a:spcPts val="1800"/>
              </a:spcBef>
            </a:pPr>
            <a:r>
              <a:rPr lang="sv-SE" smtClean="0"/>
              <a:t>Cross-country evidence, 1774-2006</a:t>
            </a:r>
          </a:p>
          <a:p>
            <a:pPr marL="914400" lvl="1" indent="-514350">
              <a:spcBef>
                <a:spcPts val="1800"/>
              </a:spcBef>
            </a:pPr>
            <a:r>
              <a:rPr lang="sv-SE" smtClean="0"/>
              <a:t>The case of Sweden, 1873-2006</a:t>
            </a:r>
          </a:p>
          <a:p>
            <a:pPr marL="514350" indent="-514350">
              <a:spcBef>
                <a:spcPts val="3400"/>
              </a:spcBef>
              <a:buFont typeface="+mj-lt"/>
              <a:buAutoNum type="arabicPeriod"/>
            </a:pPr>
            <a:r>
              <a:rPr lang="sv-SE" smtClean="0"/>
              <a:t>Inheritance − the role of "old wealth"</a:t>
            </a:r>
          </a:p>
          <a:p>
            <a:pPr marL="514350" indent="-514350">
              <a:spcBef>
                <a:spcPts val="3400"/>
              </a:spcBef>
              <a:buFont typeface="+mj-lt"/>
              <a:buAutoNum type="arabicPeriod"/>
            </a:pPr>
            <a:r>
              <a:rPr lang="sv-SE" smtClean="0"/>
              <a:t>Concluding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/>
              <a:t>Swedish wealth concentration, 1800-2002</a:t>
            </a:r>
            <a:endParaRPr lang="en-US" sz="3200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09663"/>
            <a:ext cx="8112125" cy="498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Cross country top percentile (P99-100)</a:t>
            </a:r>
            <a:endParaRPr lang="en-US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8108950" cy="497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Cross-country "next four" (P95-99)</a:t>
            </a:r>
            <a:endParaRPr lang="en-US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8108950" cy="497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7" name="Rectangle 10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smtClean="0"/>
              <a:t>Heterogeneity </a:t>
            </a:r>
            <a:r>
              <a:rPr lang="sv-SE" sz="2800"/>
              <a:t>between countries and within the top</a:t>
            </a:r>
            <a:endParaRPr lang="en-US" sz="2800"/>
          </a:p>
        </p:txBody>
      </p:sp>
      <p:graphicFrame>
        <p:nvGraphicFramePr>
          <p:cNvPr id="65978" name="Group 442"/>
          <p:cNvGraphicFramePr>
            <a:graphicFrameLocks noGrp="1"/>
          </p:cNvGraphicFramePr>
          <p:nvPr>
            <p:ph idx="1"/>
          </p:nvPr>
        </p:nvGraphicFramePr>
        <p:xfrm>
          <a:off x="755650" y="1341438"/>
          <a:ext cx="4979988" cy="4608514"/>
        </p:xfrm>
        <a:graphic>
          <a:graphicData uri="http://schemas.openxmlformats.org/drawingml/2006/table">
            <a:tbl>
              <a:tblPr/>
              <a:tblGrid>
                <a:gridCol w="1824038"/>
                <a:gridCol w="1577975"/>
                <a:gridCol w="1577975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51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" pitchFamily="34" charset="0"/>
                        </a:rPr>
                        <a:t>Period: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≈1780-1914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513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" pitchFamily="34" charset="0"/>
                        </a:rPr>
                        <a:t>Fractile: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Top1%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Next 4%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Switzerland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Denmark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Norway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Sweden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45324"/>
            <a:ext cx="2133600" cy="3761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10EBE-D24B-498D-8170-EFEAE8F9AE9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5724128" y="1340768"/>
          <a:ext cx="3155950" cy="4608514"/>
        </p:xfrm>
        <a:graphic>
          <a:graphicData uri="http://schemas.openxmlformats.org/drawingml/2006/table">
            <a:tbl>
              <a:tblPr/>
              <a:tblGrid>
                <a:gridCol w="1577975"/>
                <a:gridCol w="1577975"/>
              </a:tblGrid>
              <a:tr h="7477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1914-2000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747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Top1%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Next 4%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Decrease*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Summing up cross-country evidence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327268" cy="4968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Industrialization: no uniform impact on wealth inequality</a:t>
            </a:r>
          </a:p>
          <a:p>
            <a:pPr lvl="1"/>
            <a:r>
              <a:rPr lang="en-US" smtClean="0"/>
              <a:t>Inequality increased in the US, UK (top1%), France</a:t>
            </a:r>
          </a:p>
          <a:p>
            <a:pPr lvl="1"/>
            <a:r>
              <a:rPr lang="en-US" smtClean="0"/>
              <a:t>Flat (or decreasing) inequality in Nordic countries</a:t>
            </a:r>
          </a:p>
          <a:p>
            <a:pPr lvl="1"/>
            <a:r>
              <a:rPr lang="en-US" smtClean="0"/>
              <a:t>Role of country size? Timing of industrialization?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mtClean="0"/>
              <a:t>Other factors matter (20th experience)</a:t>
            </a:r>
          </a:p>
          <a:p>
            <a:pPr marL="914400" lvl="1" indent="-514350"/>
            <a:r>
              <a:rPr lang="en-US" smtClean="0"/>
              <a:t>Geopolitical shocks, Crises, Redistribtion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mtClean="0"/>
              <a:t>Little support for Kuznets-type "inverse-U"</a:t>
            </a:r>
          </a:p>
          <a:p>
            <a:pPr lvl="1"/>
            <a:r>
              <a:rPr lang="en-US" smtClean="0"/>
              <a:t>Trends rather look like an </a:t>
            </a:r>
            <a:r>
              <a:rPr lang="en-US" i="1" smtClean="0"/>
              <a:t>inverse-J</a:t>
            </a:r>
            <a:r>
              <a:rPr lang="en-US" smtClean="0"/>
              <a:t> (or </a:t>
            </a:r>
            <a:r>
              <a:rPr lang="en-US" i="1" smtClean="0"/>
              <a:t>inverse-S</a:t>
            </a:r>
            <a:r>
              <a:rPr lang="en-US" smtClean="0"/>
              <a:t>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727684" y="1592797"/>
            <a:ext cx="55806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Wealth concentration in Sweden, 1870-2006</a:t>
            </a:r>
          </a:p>
          <a:p>
            <a:pPr algn="ctr"/>
            <a:endParaRPr lang="sv-SE" sz="4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/>
            <a:endParaRPr lang="en-US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3789040"/>
            <a:ext cx="7812868" cy="95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Roine, J. and D. Waldenström (2009), “Wealth Concentration over the Path of Development: Sweden, 1873–2006”, </a:t>
            </a:r>
            <a:r>
              <a:rPr lang="en-US" i="1" smtClean="0"/>
              <a:t>Scandinavian Journal of Economics</a:t>
            </a:r>
            <a:r>
              <a:rPr lang="en-US" smtClean="0"/>
              <a:t>, 111(1), 151–187. </a:t>
            </a:r>
            <a:r>
              <a:rPr lang="en-US" u="sng" smtClean="0">
                <a:hlinkClick r:id="rId2"/>
              </a:rPr>
              <a:t>Link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mtClean="0"/>
              <a:t>Closer at changes in wealth concentration</a:t>
            </a:r>
          </a:p>
          <a:p>
            <a:pPr>
              <a:spcBef>
                <a:spcPts val="1800"/>
              </a:spcBef>
            </a:pPr>
            <a:r>
              <a:rPr lang="en-US" smtClean="0"/>
              <a:t>Evolution during episodes:</a:t>
            </a:r>
          </a:p>
          <a:p>
            <a:pPr lvl="1">
              <a:spcBef>
                <a:spcPts val="1200"/>
              </a:spcBef>
            </a:pPr>
            <a:r>
              <a:rPr lang="en-US" smtClean="0"/>
              <a:t>Industrial take-off (1870-1910)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smtClean="0"/>
              <a:t>Rise of the welfare state (educational reforms, home ownership, redistribution) (1930-1970)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smtClean="0"/>
              <a:t>Globalization and deregulation (1980- )</a:t>
            </a:r>
          </a:p>
          <a:p>
            <a:pPr>
              <a:spcBef>
                <a:spcPts val="2000"/>
              </a:spcBef>
            </a:pPr>
            <a:r>
              <a:rPr lang="en-US" smtClean="0"/>
              <a:t>Role of offshore wealth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300" smtClean="0"/>
              <a:t>Top wealth decile in Sweden</a:t>
            </a:r>
            <a:endParaRPr lang="en-US" sz="3300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655676" y="1844824"/>
            <a:ext cx="12954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 </a:t>
            </a:r>
            <a:r>
              <a:rPr lang="sv-SE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</a:t>
            </a:r>
            <a:endParaRPr lang="en-US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2"/>
          <p:cNvGraphicFramePr>
            <a:graphicFrameLocks noGrp="1"/>
          </p:cNvGraphicFramePr>
          <p:nvPr>
            <p:ph/>
          </p:nvPr>
        </p:nvGraphicFramePr>
        <p:xfrm>
          <a:off x="647564" y="1484784"/>
          <a:ext cx="8137338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771" name="Line 3"/>
          <p:cNvSpPr>
            <a:spLocks noChangeShapeType="1"/>
          </p:cNvSpPr>
          <p:nvPr/>
        </p:nvSpPr>
        <p:spPr bwMode="auto">
          <a:xfrm flipV="1">
            <a:off x="3348484" y="1845246"/>
            <a:ext cx="0" cy="367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74" name="AutoShape 6"/>
          <p:cNvSpPr>
            <a:spLocks/>
          </p:cNvSpPr>
          <p:nvPr/>
        </p:nvSpPr>
        <p:spPr bwMode="auto">
          <a:xfrm rot="5400000">
            <a:off x="2122388" y="368710"/>
            <a:ext cx="217487" cy="2233612"/>
          </a:xfrm>
          <a:prstGeom prst="leftBrace">
            <a:avLst>
              <a:gd name="adj1" fmla="val 8558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0775" name="AutoShape 7"/>
          <p:cNvSpPr>
            <a:spLocks/>
          </p:cNvSpPr>
          <p:nvPr/>
        </p:nvSpPr>
        <p:spPr bwMode="auto">
          <a:xfrm rot="5400000">
            <a:off x="5146576" y="-350428"/>
            <a:ext cx="217487" cy="3671887"/>
          </a:xfrm>
          <a:prstGeom prst="leftBrace">
            <a:avLst>
              <a:gd name="adj1" fmla="val 1406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>
            <a:off x="1367644" y="4833156"/>
            <a:ext cx="180022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1332359" y="3572446"/>
            <a:ext cx="1871663" cy="730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>
            <a:off x="1475234" y="1988121"/>
            <a:ext cx="1728788" cy="73025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>
            <a:off x="3564384" y="2061146"/>
            <a:ext cx="1800225" cy="1223962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3419922" y="2637408"/>
            <a:ext cx="1871662" cy="792163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3456434" y="4580508"/>
            <a:ext cx="1908175" cy="433388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1475656" y="4977172"/>
            <a:ext cx="1441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Bottom </a:t>
            </a:r>
            <a:r>
              <a:rPr lang="sv-SE"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475234" y="3788346"/>
            <a:ext cx="15843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 </a:t>
            </a:r>
            <a:r>
              <a:rPr lang="sv-S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10-1%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1475234" y="2205608"/>
            <a:ext cx="12239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 </a:t>
            </a:r>
            <a:r>
              <a:rPr lang="sv-S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1%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3600450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160801" name="Text Box 33"/>
          <p:cNvSpPr txBox="1">
            <a:spLocks noChangeArrowheads="1"/>
          </p:cNvSpPr>
          <p:nvPr/>
        </p:nvSpPr>
        <p:spPr bwMode="auto">
          <a:xfrm>
            <a:off x="1115617" y="225425"/>
            <a:ext cx="69123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Wealth distribution in Sweden, 1870-2005</a:t>
            </a:r>
            <a:endParaRPr lang="en-US" sz="25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187078" y="873063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Industrial take-off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058166" y="728600"/>
            <a:ext cx="250171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Education, welfare state,</a:t>
            </a:r>
            <a:endParaRPr lang="sv-SE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v-SE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 ownership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Slide Number Placeholder 4"/>
          <p:cNvSpPr txBox="1">
            <a:spLocks/>
          </p:cNvSpPr>
          <p:nvPr/>
        </p:nvSpPr>
        <p:spPr>
          <a:xfrm>
            <a:off x="6553200" y="6345324"/>
            <a:ext cx="2133600" cy="3761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10EBE-D24B-498D-8170-EFEAE8F9AE9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4" grpId="0" animBg="1"/>
      <p:bldP spid="160775" grpId="0" animBg="1"/>
      <p:bldP spid="160780" grpId="0" animBg="1"/>
      <p:bldP spid="160781" grpId="0" animBg="1"/>
      <p:bldP spid="160782" grpId="0" animBg="1"/>
      <p:bldP spid="160783" grpId="0" animBg="1"/>
      <p:bldP spid="160784" grpId="0" animBg="1"/>
      <p:bldP spid="160785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431540" y="1268760"/>
            <a:ext cx="8115300" cy="5048250"/>
            <a:chOff x="324" y="570"/>
            <a:chExt cx="5112" cy="3180"/>
          </a:xfrm>
        </p:grpSpPr>
        <p:sp>
          <p:nvSpPr>
            <p:cNvPr id="30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24" y="570"/>
              <a:ext cx="5112" cy="3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3278" name="Group 206"/>
            <p:cNvGrpSpPr>
              <a:grpSpLocks/>
            </p:cNvGrpSpPr>
            <p:nvPr/>
          </p:nvGrpSpPr>
          <p:grpSpPr bwMode="auto">
            <a:xfrm>
              <a:off x="728" y="733"/>
              <a:ext cx="4493" cy="2592"/>
              <a:chOff x="728" y="733"/>
              <a:chExt cx="4493" cy="2592"/>
            </a:xfrm>
          </p:grpSpPr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755" y="733"/>
                <a:ext cx="4465" cy="2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755" y="2979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755" y="2660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755" y="2335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755" y="2016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755" y="1697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755" y="1377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755" y="1053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755" y="733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1032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1315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1593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1871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2149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2432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2710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2987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3265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3548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3826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4104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4382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4665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>
                <a:off x="4943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5220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755" y="733"/>
                <a:ext cx="4465" cy="2566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755" y="733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728" y="329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728" y="297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728" y="266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728" y="233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728" y="201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728" y="169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728" y="137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728" y="105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728" y="73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755" y="3299"/>
                <a:ext cx="44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 flipV="1">
                <a:off x="755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 flipV="1">
                <a:off x="1315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 flipV="1">
                <a:off x="1871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8" name="Line 46"/>
              <p:cNvSpPr>
                <a:spLocks noChangeShapeType="1"/>
              </p:cNvSpPr>
              <p:nvPr/>
            </p:nvSpPr>
            <p:spPr bwMode="auto">
              <a:xfrm flipV="1">
                <a:off x="2432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 flipV="1">
                <a:off x="2987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 flipV="1">
                <a:off x="3548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 flipV="1">
                <a:off x="4104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 flipV="1">
                <a:off x="4665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 flipV="1">
                <a:off x="5220" y="329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4" name="Freeform 52"/>
              <p:cNvSpPr>
                <a:spLocks/>
              </p:cNvSpPr>
              <p:nvPr/>
            </p:nvSpPr>
            <p:spPr bwMode="auto">
              <a:xfrm>
                <a:off x="749" y="2440"/>
                <a:ext cx="21" cy="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11" y="21"/>
                  </a:cxn>
                  <a:cxn ang="0">
                    <a:pos x="0" y="16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lnTo>
                      <a:pt x="11" y="0"/>
                    </a:lnTo>
                    <a:lnTo>
                      <a:pt x="21" y="5"/>
                    </a:lnTo>
                    <a:lnTo>
                      <a:pt x="11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5" name="Freeform 53"/>
              <p:cNvSpPr>
                <a:spLocks/>
              </p:cNvSpPr>
              <p:nvPr/>
            </p:nvSpPr>
            <p:spPr bwMode="auto">
              <a:xfrm>
                <a:off x="786" y="2388"/>
                <a:ext cx="21" cy="2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6" y="0"/>
                  </a:cxn>
                  <a:cxn ang="0">
                    <a:pos x="21" y="5"/>
                  </a:cxn>
                  <a:cxn ang="0">
                    <a:pos x="5" y="21"/>
                  </a:cxn>
                  <a:cxn ang="0">
                    <a:pos x="0" y="15"/>
                  </a:cxn>
                </a:cxnLst>
                <a:rect l="0" t="0" r="r" b="b"/>
                <a:pathLst>
                  <a:path w="21" h="21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5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6" name="Freeform 54"/>
              <p:cNvSpPr>
                <a:spLocks/>
              </p:cNvSpPr>
              <p:nvPr/>
            </p:nvSpPr>
            <p:spPr bwMode="auto">
              <a:xfrm>
                <a:off x="828" y="2341"/>
                <a:ext cx="21" cy="2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0"/>
                  </a:cxn>
                  <a:cxn ang="0">
                    <a:pos x="21" y="5"/>
                  </a:cxn>
                  <a:cxn ang="0">
                    <a:pos x="10" y="21"/>
                  </a:cxn>
                  <a:cxn ang="0">
                    <a:pos x="0" y="15"/>
                  </a:cxn>
                </a:cxnLst>
                <a:rect l="0" t="0" r="r" b="b"/>
                <a:pathLst>
                  <a:path w="21" h="21">
                    <a:moveTo>
                      <a:pt x="0" y="15"/>
                    </a:moveTo>
                    <a:lnTo>
                      <a:pt x="10" y="0"/>
                    </a:lnTo>
                    <a:lnTo>
                      <a:pt x="21" y="5"/>
                    </a:lnTo>
                    <a:lnTo>
                      <a:pt x="10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865" y="2288"/>
                <a:ext cx="21" cy="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21" y="6"/>
                  </a:cxn>
                  <a:cxn ang="0">
                    <a:pos x="10" y="21"/>
                  </a:cxn>
                  <a:cxn ang="0">
                    <a:pos x="0" y="16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lnTo>
                      <a:pt x="10" y="0"/>
                    </a:lnTo>
                    <a:lnTo>
                      <a:pt x="21" y="6"/>
                    </a:lnTo>
                    <a:lnTo>
                      <a:pt x="10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8" name="Freeform 56"/>
              <p:cNvSpPr>
                <a:spLocks/>
              </p:cNvSpPr>
              <p:nvPr/>
            </p:nvSpPr>
            <p:spPr bwMode="auto">
              <a:xfrm>
                <a:off x="901" y="2236"/>
                <a:ext cx="21" cy="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11" y="21"/>
                  </a:cxn>
                  <a:cxn ang="0">
                    <a:pos x="0" y="16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lnTo>
                      <a:pt x="11" y="0"/>
                    </a:lnTo>
                    <a:lnTo>
                      <a:pt x="21" y="5"/>
                    </a:lnTo>
                    <a:lnTo>
                      <a:pt x="11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29" name="Freeform 57"/>
              <p:cNvSpPr>
                <a:spLocks/>
              </p:cNvSpPr>
              <p:nvPr/>
            </p:nvSpPr>
            <p:spPr bwMode="auto">
              <a:xfrm>
                <a:off x="938" y="2184"/>
                <a:ext cx="21" cy="2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0"/>
                  </a:cxn>
                  <a:cxn ang="0">
                    <a:pos x="21" y="5"/>
                  </a:cxn>
                  <a:cxn ang="0">
                    <a:pos x="10" y="20"/>
                  </a:cxn>
                  <a:cxn ang="0">
                    <a:pos x="0" y="15"/>
                  </a:cxn>
                </a:cxnLst>
                <a:rect l="0" t="0" r="r" b="b"/>
                <a:pathLst>
                  <a:path w="21" h="20">
                    <a:moveTo>
                      <a:pt x="0" y="15"/>
                    </a:moveTo>
                    <a:lnTo>
                      <a:pt x="10" y="0"/>
                    </a:lnTo>
                    <a:lnTo>
                      <a:pt x="21" y="5"/>
                    </a:lnTo>
                    <a:lnTo>
                      <a:pt x="10" y="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0" name="Freeform 58"/>
              <p:cNvSpPr>
                <a:spLocks/>
              </p:cNvSpPr>
              <p:nvPr/>
            </p:nvSpPr>
            <p:spPr bwMode="auto">
              <a:xfrm>
                <a:off x="975" y="2131"/>
                <a:ext cx="21" cy="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0" y="0"/>
                  </a:cxn>
                  <a:cxn ang="0">
                    <a:pos x="21" y="5"/>
                  </a:cxn>
                  <a:cxn ang="0">
                    <a:pos x="10" y="21"/>
                  </a:cxn>
                  <a:cxn ang="0">
                    <a:pos x="0" y="16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lnTo>
                      <a:pt x="10" y="0"/>
                    </a:lnTo>
                    <a:lnTo>
                      <a:pt x="21" y="5"/>
                    </a:lnTo>
                    <a:lnTo>
                      <a:pt x="10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1" name="Freeform 59"/>
              <p:cNvSpPr>
                <a:spLocks/>
              </p:cNvSpPr>
              <p:nvPr/>
            </p:nvSpPr>
            <p:spPr bwMode="auto">
              <a:xfrm>
                <a:off x="1006" y="2079"/>
                <a:ext cx="26" cy="2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6" y="0"/>
                  </a:cxn>
                  <a:cxn ang="0">
                    <a:pos x="26" y="5"/>
                  </a:cxn>
                  <a:cxn ang="0">
                    <a:pos x="11" y="26"/>
                  </a:cxn>
                  <a:cxn ang="0">
                    <a:pos x="0" y="21"/>
                  </a:cxn>
                </a:cxnLst>
                <a:rect l="0" t="0" r="r" b="b"/>
                <a:pathLst>
                  <a:path w="26" h="26">
                    <a:moveTo>
                      <a:pt x="0" y="21"/>
                    </a:moveTo>
                    <a:lnTo>
                      <a:pt x="16" y="0"/>
                    </a:lnTo>
                    <a:lnTo>
                      <a:pt x="26" y="5"/>
                    </a:lnTo>
                    <a:lnTo>
                      <a:pt x="11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2" name="Freeform 60"/>
              <p:cNvSpPr>
                <a:spLocks/>
              </p:cNvSpPr>
              <p:nvPr/>
            </p:nvSpPr>
            <p:spPr bwMode="auto">
              <a:xfrm>
                <a:off x="1043" y="2026"/>
                <a:ext cx="21" cy="2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0" y="0"/>
                  </a:cxn>
                  <a:cxn ang="0">
                    <a:pos x="21" y="6"/>
                  </a:cxn>
                  <a:cxn ang="0">
                    <a:pos x="10" y="27"/>
                  </a:cxn>
                  <a:cxn ang="0">
                    <a:pos x="0" y="21"/>
                  </a:cxn>
                </a:cxnLst>
                <a:rect l="0" t="0" r="r" b="b"/>
                <a:pathLst>
                  <a:path w="21" h="27">
                    <a:moveTo>
                      <a:pt x="0" y="21"/>
                    </a:moveTo>
                    <a:lnTo>
                      <a:pt x="10" y="0"/>
                    </a:lnTo>
                    <a:lnTo>
                      <a:pt x="21" y="6"/>
                    </a:lnTo>
                    <a:lnTo>
                      <a:pt x="10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3" name="Freeform 61"/>
              <p:cNvSpPr>
                <a:spLocks/>
              </p:cNvSpPr>
              <p:nvPr/>
            </p:nvSpPr>
            <p:spPr bwMode="auto">
              <a:xfrm>
                <a:off x="1080" y="1974"/>
                <a:ext cx="20" cy="2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0" y="0"/>
                  </a:cxn>
                  <a:cxn ang="0">
                    <a:pos x="20" y="5"/>
                  </a:cxn>
                  <a:cxn ang="0">
                    <a:pos x="10" y="26"/>
                  </a:cxn>
                  <a:cxn ang="0">
                    <a:pos x="0" y="21"/>
                  </a:cxn>
                </a:cxnLst>
                <a:rect l="0" t="0" r="r" b="b"/>
                <a:pathLst>
                  <a:path w="20" h="26">
                    <a:moveTo>
                      <a:pt x="0" y="21"/>
                    </a:moveTo>
                    <a:lnTo>
                      <a:pt x="10" y="0"/>
                    </a:lnTo>
                    <a:lnTo>
                      <a:pt x="20" y="5"/>
                    </a:lnTo>
                    <a:lnTo>
                      <a:pt x="10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4" name="Freeform 62"/>
              <p:cNvSpPr>
                <a:spLocks/>
              </p:cNvSpPr>
              <p:nvPr/>
            </p:nvSpPr>
            <p:spPr bwMode="auto">
              <a:xfrm>
                <a:off x="1116" y="1922"/>
                <a:ext cx="21" cy="2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11" y="26"/>
                  </a:cxn>
                  <a:cxn ang="0">
                    <a:pos x="0" y="21"/>
                  </a:cxn>
                </a:cxnLst>
                <a:rect l="0" t="0" r="r" b="b"/>
                <a:pathLst>
                  <a:path w="21" h="26">
                    <a:moveTo>
                      <a:pt x="0" y="21"/>
                    </a:moveTo>
                    <a:lnTo>
                      <a:pt x="11" y="0"/>
                    </a:lnTo>
                    <a:lnTo>
                      <a:pt x="21" y="5"/>
                    </a:lnTo>
                    <a:lnTo>
                      <a:pt x="11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5" name="Freeform 63"/>
              <p:cNvSpPr>
                <a:spLocks/>
              </p:cNvSpPr>
              <p:nvPr/>
            </p:nvSpPr>
            <p:spPr bwMode="auto">
              <a:xfrm>
                <a:off x="1148" y="1869"/>
                <a:ext cx="26" cy="2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5" y="0"/>
                  </a:cxn>
                  <a:cxn ang="0">
                    <a:pos x="26" y="6"/>
                  </a:cxn>
                  <a:cxn ang="0">
                    <a:pos x="10" y="27"/>
                  </a:cxn>
                  <a:cxn ang="0">
                    <a:pos x="0" y="21"/>
                  </a:cxn>
                </a:cxnLst>
                <a:rect l="0" t="0" r="r" b="b"/>
                <a:pathLst>
                  <a:path w="26" h="27">
                    <a:moveTo>
                      <a:pt x="0" y="21"/>
                    </a:moveTo>
                    <a:lnTo>
                      <a:pt x="15" y="0"/>
                    </a:lnTo>
                    <a:lnTo>
                      <a:pt x="26" y="6"/>
                    </a:lnTo>
                    <a:lnTo>
                      <a:pt x="10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6" name="Freeform 64"/>
              <p:cNvSpPr>
                <a:spLocks/>
              </p:cNvSpPr>
              <p:nvPr/>
            </p:nvSpPr>
            <p:spPr bwMode="auto">
              <a:xfrm>
                <a:off x="1184" y="1817"/>
                <a:ext cx="27" cy="2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6" y="0"/>
                  </a:cxn>
                  <a:cxn ang="0">
                    <a:pos x="27" y="5"/>
                  </a:cxn>
                  <a:cxn ang="0">
                    <a:pos x="11" y="26"/>
                  </a:cxn>
                  <a:cxn ang="0">
                    <a:pos x="0" y="21"/>
                  </a:cxn>
                </a:cxnLst>
                <a:rect l="0" t="0" r="r" b="b"/>
                <a:pathLst>
                  <a:path w="27" h="26">
                    <a:moveTo>
                      <a:pt x="0" y="21"/>
                    </a:moveTo>
                    <a:lnTo>
                      <a:pt x="16" y="0"/>
                    </a:lnTo>
                    <a:lnTo>
                      <a:pt x="27" y="5"/>
                    </a:lnTo>
                    <a:lnTo>
                      <a:pt x="11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7" name="Freeform 65"/>
              <p:cNvSpPr>
                <a:spLocks/>
              </p:cNvSpPr>
              <p:nvPr/>
            </p:nvSpPr>
            <p:spPr bwMode="auto">
              <a:xfrm>
                <a:off x="1221" y="1770"/>
                <a:ext cx="21" cy="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11" y="21"/>
                  </a:cxn>
                  <a:cxn ang="0">
                    <a:pos x="0" y="16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lnTo>
                      <a:pt x="11" y="0"/>
                    </a:lnTo>
                    <a:lnTo>
                      <a:pt x="21" y="5"/>
                    </a:lnTo>
                    <a:lnTo>
                      <a:pt x="11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8" name="Freeform 66"/>
              <p:cNvSpPr>
                <a:spLocks/>
              </p:cNvSpPr>
              <p:nvPr/>
            </p:nvSpPr>
            <p:spPr bwMode="auto">
              <a:xfrm>
                <a:off x="1258" y="1718"/>
                <a:ext cx="21" cy="2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0"/>
                  </a:cxn>
                  <a:cxn ang="0">
                    <a:pos x="21" y="5"/>
                  </a:cxn>
                  <a:cxn ang="0">
                    <a:pos x="10" y="20"/>
                  </a:cxn>
                  <a:cxn ang="0">
                    <a:pos x="0" y="15"/>
                  </a:cxn>
                </a:cxnLst>
                <a:rect l="0" t="0" r="r" b="b"/>
                <a:pathLst>
                  <a:path w="21" h="20">
                    <a:moveTo>
                      <a:pt x="0" y="15"/>
                    </a:moveTo>
                    <a:lnTo>
                      <a:pt x="10" y="0"/>
                    </a:lnTo>
                    <a:lnTo>
                      <a:pt x="21" y="5"/>
                    </a:lnTo>
                    <a:lnTo>
                      <a:pt x="10" y="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39" name="Freeform 67"/>
              <p:cNvSpPr>
                <a:spLocks/>
              </p:cNvSpPr>
              <p:nvPr/>
            </p:nvSpPr>
            <p:spPr bwMode="auto">
              <a:xfrm>
                <a:off x="1294" y="1665"/>
                <a:ext cx="21" cy="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11" y="21"/>
                  </a:cxn>
                  <a:cxn ang="0">
                    <a:pos x="0" y="16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lnTo>
                      <a:pt x="11" y="0"/>
                    </a:lnTo>
                    <a:lnTo>
                      <a:pt x="21" y="5"/>
                    </a:lnTo>
                    <a:lnTo>
                      <a:pt x="11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0" name="Freeform 68"/>
              <p:cNvSpPr>
                <a:spLocks/>
              </p:cNvSpPr>
              <p:nvPr/>
            </p:nvSpPr>
            <p:spPr bwMode="auto">
              <a:xfrm>
                <a:off x="1336" y="1676"/>
                <a:ext cx="21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1" y="15"/>
                  </a:cxn>
                  <a:cxn ang="0">
                    <a:pos x="16" y="21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21" h="21">
                    <a:moveTo>
                      <a:pt x="6" y="0"/>
                    </a:moveTo>
                    <a:lnTo>
                      <a:pt x="21" y="15"/>
                    </a:lnTo>
                    <a:lnTo>
                      <a:pt x="16" y="21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1" name="Freeform 69"/>
              <p:cNvSpPr>
                <a:spLocks/>
              </p:cNvSpPr>
              <p:nvPr/>
            </p:nvSpPr>
            <p:spPr bwMode="auto">
              <a:xfrm>
                <a:off x="1384" y="1718"/>
                <a:ext cx="21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5"/>
                  </a:cxn>
                  <a:cxn ang="0">
                    <a:pos x="15" y="2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21" h="20">
                    <a:moveTo>
                      <a:pt x="5" y="0"/>
                    </a:moveTo>
                    <a:lnTo>
                      <a:pt x="21" y="15"/>
                    </a:lnTo>
                    <a:lnTo>
                      <a:pt x="15" y="2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2" name="Freeform 70"/>
              <p:cNvSpPr>
                <a:spLocks/>
              </p:cNvSpPr>
              <p:nvPr/>
            </p:nvSpPr>
            <p:spPr bwMode="auto">
              <a:xfrm>
                <a:off x="1431" y="1765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0"/>
                  </a:cxn>
                  <a:cxn ang="0">
                    <a:pos x="15" y="21"/>
                  </a:cxn>
                  <a:cxn ang="0">
                    <a:pos x="0" y="10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0"/>
                    </a:lnTo>
                    <a:lnTo>
                      <a:pt x="15" y="21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3" name="Freeform 71"/>
              <p:cNvSpPr>
                <a:spLocks/>
              </p:cNvSpPr>
              <p:nvPr/>
            </p:nvSpPr>
            <p:spPr bwMode="auto">
              <a:xfrm>
                <a:off x="1473" y="1807"/>
                <a:ext cx="21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5"/>
                  </a:cxn>
                  <a:cxn ang="0">
                    <a:pos x="15" y="20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21" h="20">
                    <a:moveTo>
                      <a:pt x="5" y="0"/>
                    </a:moveTo>
                    <a:lnTo>
                      <a:pt x="21" y="15"/>
                    </a:lnTo>
                    <a:lnTo>
                      <a:pt x="15" y="2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auto">
              <a:xfrm>
                <a:off x="1520" y="1848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6"/>
                  </a:cxn>
                  <a:cxn ang="0">
                    <a:pos x="16" y="21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6"/>
                    </a:lnTo>
                    <a:lnTo>
                      <a:pt x="16" y="2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5" name="Freeform 73"/>
              <p:cNvSpPr>
                <a:spLocks/>
              </p:cNvSpPr>
              <p:nvPr/>
            </p:nvSpPr>
            <p:spPr bwMode="auto">
              <a:xfrm>
                <a:off x="1567" y="1896"/>
                <a:ext cx="21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0"/>
                  </a:cxn>
                  <a:cxn ang="0">
                    <a:pos x="16" y="20"/>
                  </a:cxn>
                  <a:cxn ang="0">
                    <a:pos x="0" y="10"/>
                  </a:cxn>
                  <a:cxn ang="0">
                    <a:pos x="5" y="0"/>
                  </a:cxn>
                </a:cxnLst>
                <a:rect l="0" t="0" r="r" b="b"/>
                <a:pathLst>
                  <a:path w="21" h="20">
                    <a:moveTo>
                      <a:pt x="5" y="0"/>
                    </a:moveTo>
                    <a:lnTo>
                      <a:pt x="21" y="10"/>
                    </a:lnTo>
                    <a:lnTo>
                      <a:pt x="16" y="20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6" name="Freeform 74"/>
              <p:cNvSpPr>
                <a:spLocks/>
              </p:cNvSpPr>
              <p:nvPr/>
            </p:nvSpPr>
            <p:spPr bwMode="auto">
              <a:xfrm>
                <a:off x="1609" y="1937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6"/>
                  </a:cxn>
                  <a:cxn ang="0">
                    <a:pos x="16" y="21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6"/>
                    </a:lnTo>
                    <a:lnTo>
                      <a:pt x="16" y="2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7" name="Freeform 75"/>
              <p:cNvSpPr>
                <a:spLocks/>
              </p:cNvSpPr>
              <p:nvPr/>
            </p:nvSpPr>
            <p:spPr bwMode="auto">
              <a:xfrm>
                <a:off x="1656" y="1979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6"/>
                  </a:cxn>
                  <a:cxn ang="0">
                    <a:pos x="16" y="21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6"/>
                    </a:lnTo>
                    <a:lnTo>
                      <a:pt x="16" y="2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8" name="Freeform 76"/>
              <p:cNvSpPr>
                <a:spLocks/>
              </p:cNvSpPr>
              <p:nvPr/>
            </p:nvSpPr>
            <p:spPr bwMode="auto">
              <a:xfrm>
                <a:off x="1703" y="2026"/>
                <a:ext cx="16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11"/>
                  </a:cxn>
                  <a:cxn ang="0">
                    <a:pos x="11" y="16"/>
                  </a:cxn>
                  <a:cxn ang="0">
                    <a:pos x="0" y="6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16" y="11"/>
                    </a:lnTo>
                    <a:lnTo>
                      <a:pt x="11" y="1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49" name="Freeform 77"/>
              <p:cNvSpPr>
                <a:spLocks/>
              </p:cNvSpPr>
              <p:nvPr/>
            </p:nvSpPr>
            <p:spPr bwMode="auto">
              <a:xfrm>
                <a:off x="1745" y="2068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6"/>
                  </a:cxn>
                  <a:cxn ang="0">
                    <a:pos x="16" y="21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6"/>
                    </a:lnTo>
                    <a:lnTo>
                      <a:pt x="16" y="2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1803" y="2089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1866" y="2095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auto">
              <a:xfrm>
                <a:off x="1929" y="2100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1992" y="2105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auto">
              <a:xfrm>
                <a:off x="2054" y="2110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2117" y="2115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2180" y="2121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auto">
              <a:xfrm>
                <a:off x="2243" y="2126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5"/>
                    </a:lnTo>
                    <a:lnTo>
                      <a:pt x="21" y="1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auto">
              <a:xfrm>
                <a:off x="2306" y="2131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5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auto">
              <a:xfrm>
                <a:off x="2369" y="2136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6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0" name="Freeform 88"/>
              <p:cNvSpPr>
                <a:spLocks/>
              </p:cNvSpPr>
              <p:nvPr/>
            </p:nvSpPr>
            <p:spPr bwMode="auto">
              <a:xfrm>
                <a:off x="2432" y="2142"/>
                <a:ext cx="2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21" y="5"/>
                    </a:lnTo>
                    <a:lnTo>
                      <a:pt x="21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1" name="Freeform 89"/>
              <p:cNvSpPr>
                <a:spLocks/>
              </p:cNvSpPr>
              <p:nvPr/>
            </p:nvSpPr>
            <p:spPr bwMode="auto">
              <a:xfrm>
                <a:off x="2495" y="2147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5"/>
                    </a:lnTo>
                    <a:lnTo>
                      <a:pt x="21" y="1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2558" y="2157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auto">
              <a:xfrm>
                <a:off x="2621" y="2163"/>
                <a:ext cx="20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2683" y="2168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2746" y="2173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2809" y="2178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2872" y="2184"/>
                <a:ext cx="5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8" name="Freeform 96"/>
              <p:cNvSpPr>
                <a:spLocks/>
              </p:cNvSpPr>
              <p:nvPr/>
            </p:nvSpPr>
            <p:spPr bwMode="auto">
              <a:xfrm>
                <a:off x="2877" y="2184"/>
                <a:ext cx="16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10"/>
                  </a:cxn>
                  <a:cxn ang="0">
                    <a:pos x="11" y="15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16" h="15">
                    <a:moveTo>
                      <a:pt x="6" y="0"/>
                    </a:moveTo>
                    <a:lnTo>
                      <a:pt x="16" y="10"/>
                    </a:lnTo>
                    <a:lnTo>
                      <a:pt x="11" y="1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69" name="Freeform 97"/>
              <p:cNvSpPr>
                <a:spLocks/>
              </p:cNvSpPr>
              <p:nvPr/>
            </p:nvSpPr>
            <p:spPr bwMode="auto">
              <a:xfrm>
                <a:off x="2925" y="2220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6"/>
                  </a:cxn>
                  <a:cxn ang="0">
                    <a:pos x="15" y="21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6"/>
                    </a:lnTo>
                    <a:lnTo>
                      <a:pt x="15" y="2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0" name="Freeform 98"/>
              <p:cNvSpPr>
                <a:spLocks/>
              </p:cNvSpPr>
              <p:nvPr/>
            </p:nvSpPr>
            <p:spPr bwMode="auto">
              <a:xfrm>
                <a:off x="2972" y="2262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1"/>
                  </a:cxn>
                  <a:cxn ang="0">
                    <a:pos x="15" y="21"/>
                  </a:cxn>
                  <a:cxn ang="0">
                    <a:pos x="0" y="11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1"/>
                    </a:lnTo>
                    <a:lnTo>
                      <a:pt x="15" y="2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1" name="Freeform 99"/>
              <p:cNvSpPr>
                <a:spLocks/>
              </p:cNvSpPr>
              <p:nvPr/>
            </p:nvSpPr>
            <p:spPr bwMode="auto">
              <a:xfrm>
                <a:off x="3019" y="2304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0"/>
                  </a:cxn>
                  <a:cxn ang="0">
                    <a:pos x="16" y="21"/>
                  </a:cxn>
                  <a:cxn ang="0">
                    <a:pos x="0" y="10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0"/>
                    </a:lnTo>
                    <a:lnTo>
                      <a:pt x="16" y="21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3066" y="2341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5"/>
                  </a:cxn>
                  <a:cxn ang="0">
                    <a:pos x="16" y="21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5"/>
                    </a:lnTo>
                    <a:lnTo>
                      <a:pt x="16" y="2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3118" y="2383"/>
                <a:ext cx="21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1" y="15"/>
                  </a:cxn>
                  <a:cxn ang="0">
                    <a:pos x="16" y="20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21" h="20">
                    <a:moveTo>
                      <a:pt x="6" y="0"/>
                    </a:moveTo>
                    <a:lnTo>
                      <a:pt x="21" y="15"/>
                    </a:lnTo>
                    <a:lnTo>
                      <a:pt x="16" y="20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auto">
              <a:xfrm>
                <a:off x="3166" y="2424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1"/>
                  </a:cxn>
                  <a:cxn ang="0">
                    <a:pos x="15" y="21"/>
                  </a:cxn>
                  <a:cxn ang="0">
                    <a:pos x="0" y="11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1"/>
                    </a:lnTo>
                    <a:lnTo>
                      <a:pt x="15" y="2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3213" y="2466"/>
                <a:ext cx="21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1"/>
                  </a:cxn>
                  <a:cxn ang="0">
                    <a:pos x="16" y="21"/>
                  </a:cxn>
                  <a:cxn ang="0">
                    <a:pos x="0" y="11"/>
                  </a:cxn>
                  <a:cxn ang="0">
                    <a:pos x="5" y="0"/>
                  </a:cxn>
                </a:cxnLst>
                <a:rect l="0" t="0" r="r" b="b"/>
                <a:pathLst>
                  <a:path w="21" h="21">
                    <a:moveTo>
                      <a:pt x="5" y="0"/>
                    </a:moveTo>
                    <a:lnTo>
                      <a:pt x="21" y="11"/>
                    </a:lnTo>
                    <a:lnTo>
                      <a:pt x="16" y="2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3260" y="2503"/>
                <a:ext cx="26" cy="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6" y="16"/>
                  </a:cxn>
                  <a:cxn ang="0">
                    <a:pos x="21" y="26"/>
                  </a:cxn>
                  <a:cxn ang="0">
                    <a:pos x="0" y="10"/>
                  </a:cxn>
                  <a:cxn ang="0">
                    <a:pos x="5" y="0"/>
                  </a:cxn>
                </a:cxnLst>
                <a:rect l="0" t="0" r="r" b="b"/>
                <a:pathLst>
                  <a:path w="26" h="26">
                    <a:moveTo>
                      <a:pt x="5" y="0"/>
                    </a:moveTo>
                    <a:lnTo>
                      <a:pt x="26" y="16"/>
                    </a:lnTo>
                    <a:lnTo>
                      <a:pt x="21" y="26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3312" y="2545"/>
                <a:ext cx="16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10"/>
                  </a:cxn>
                  <a:cxn ang="0">
                    <a:pos x="11" y="16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16" y="10"/>
                    </a:lnTo>
                    <a:lnTo>
                      <a:pt x="11" y="1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3323" y="2555"/>
                <a:ext cx="5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auto">
              <a:xfrm>
                <a:off x="3365" y="2529"/>
                <a:ext cx="21" cy="2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6" y="0"/>
                  </a:cxn>
                  <a:cxn ang="0">
                    <a:pos x="21" y="11"/>
                  </a:cxn>
                  <a:cxn ang="0">
                    <a:pos x="5" y="21"/>
                  </a:cxn>
                  <a:cxn ang="0">
                    <a:pos x="0" y="11"/>
                  </a:cxn>
                </a:cxnLst>
                <a:rect l="0" t="0" r="r" b="b"/>
                <a:pathLst>
                  <a:path w="21" h="21">
                    <a:moveTo>
                      <a:pt x="0" y="11"/>
                    </a:moveTo>
                    <a:lnTo>
                      <a:pt x="16" y="0"/>
                    </a:lnTo>
                    <a:lnTo>
                      <a:pt x="21" y="11"/>
                    </a:lnTo>
                    <a:lnTo>
                      <a:pt x="5" y="2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3428" y="2513"/>
                <a:ext cx="5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3433" y="2513"/>
                <a:ext cx="16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auto">
              <a:xfrm>
                <a:off x="3491" y="2513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6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auto">
              <a:xfrm>
                <a:off x="3554" y="2519"/>
                <a:ext cx="20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auto">
              <a:xfrm>
                <a:off x="3616" y="2519"/>
                <a:ext cx="2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21" y="5"/>
                    </a:lnTo>
                    <a:lnTo>
                      <a:pt x="21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auto">
              <a:xfrm>
                <a:off x="3679" y="2524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3742" y="2524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3805" y="2529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3868" y="2529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>
                <a:off x="3931" y="2534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auto">
              <a:xfrm>
                <a:off x="3994" y="2534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4057" y="2540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4120" y="2545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3" name="Freeform 121"/>
              <p:cNvSpPr>
                <a:spLocks/>
              </p:cNvSpPr>
              <p:nvPr/>
            </p:nvSpPr>
            <p:spPr bwMode="auto">
              <a:xfrm>
                <a:off x="4182" y="2555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6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4" name="Freeform 122"/>
              <p:cNvSpPr>
                <a:spLocks/>
              </p:cNvSpPr>
              <p:nvPr/>
            </p:nvSpPr>
            <p:spPr bwMode="auto">
              <a:xfrm>
                <a:off x="4245" y="2566"/>
                <a:ext cx="21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1" y="5"/>
                  </a:cxn>
                  <a:cxn ang="0">
                    <a:pos x="16" y="16"/>
                  </a:cxn>
                  <a:cxn ang="0">
                    <a:pos x="0" y="10"/>
                  </a:cxn>
                  <a:cxn ang="0">
                    <a:pos x="6" y="0"/>
                  </a:cxn>
                </a:cxnLst>
                <a:rect l="0" t="0" r="r" b="b"/>
                <a:pathLst>
                  <a:path w="21" h="16">
                    <a:moveTo>
                      <a:pt x="6" y="0"/>
                    </a:moveTo>
                    <a:lnTo>
                      <a:pt x="21" y="5"/>
                    </a:lnTo>
                    <a:lnTo>
                      <a:pt x="16" y="16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auto">
              <a:xfrm>
                <a:off x="4303" y="2582"/>
                <a:ext cx="2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21" y="5"/>
                    </a:lnTo>
                    <a:lnTo>
                      <a:pt x="21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auto">
              <a:xfrm>
                <a:off x="4366" y="2592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5"/>
                    </a:lnTo>
                    <a:lnTo>
                      <a:pt x="21" y="1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auto">
              <a:xfrm>
                <a:off x="4429" y="2602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6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8" name="Freeform 126"/>
              <p:cNvSpPr>
                <a:spLocks/>
              </p:cNvSpPr>
              <p:nvPr/>
            </p:nvSpPr>
            <p:spPr bwMode="auto">
              <a:xfrm>
                <a:off x="4492" y="2618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5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4549" y="2629"/>
                <a:ext cx="2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21" y="5"/>
                    </a:lnTo>
                    <a:lnTo>
                      <a:pt x="21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4612" y="2644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1" name="Freeform 129"/>
              <p:cNvSpPr>
                <a:spLocks/>
              </p:cNvSpPr>
              <p:nvPr/>
            </p:nvSpPr>
            <p:spPr bwMode="auto">
              <a:xfrm>
                <a:off x="4675" y="2655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5"/>
                    </a:lnTo>
                    <a:lnTo>
                      <a:pt x="21" y="1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2" name="Freeform 130"/>
              <p:cNvSpPr>
                <a:spLocks/>
              </p:cNvSpPr>
              <p:nvPr/>
            </p:nvSpPr>
            <p:spPr bwMode="auto">
              <a:xfrm>
                <a:off x="4738" y="2665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6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3" name="Freeform 131"/>
              <p:cNvSpPr>
                <a:spLocks/>
              </p:cNvSpPr>
              <p:nvPr/>
            </p:nvSpPr>
            <p:spPr bwMode="auto">
              <a:xfrm>
                <a:off x="4801" y="2681"/>
                <a:ext cx="21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5"/>
                  </a:cxn>
                  <a:cxn ang="0">
                    <a:pos x="16" y="16"/>
                  </a:cxn>
                  <a:cxn ang="0">
                    <a:pos x="0" y="10"/>
                  </a:cxn>
                  <a:cxn ang="0">
                    <a:pos x="5" y="0"/>
                  </a:cxn>
                </a:cxnLst>
                <a:rect l="0" t="0" r="r" b="b"/>
                <a:pathLst>
                  <a:path w="21" h="16">
                    <a:moveTo>
                      <a:pt x="5" y="0"/>
                    </a:moveTo>
                    <a:lnTo>
                      <a:pt x="21" y="5"/>
                    </a:lnTo>
                    <a:lnTo>
                      <a:pt x="16" y="16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4" name="Freeform 132"/>
              <p:cNvSpPr>
                <a:spLocks/>
              </p:cNvSpPr>
              <p:nvPr/>
            </p:nvSpPr>
            <p:spPr bwMode="auto">
              <a:xfrm>
                <a:off x="4859" y="2691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6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4922" y="2707"/>
                <a:ext cx="21" cy="11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auto">
              <a:xfrm>
                <a:off x="4984" y="2718"/>
                <a:ext cx="2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21" h="15">
                    <a:moveTo>
                      <a:pt x="0" y="0"/>
                    </a:moveTo>
                    <a:lnTo>
                      <a:pt x="21" y="5"/>
                    </a:lnTo>
                    <a:lnTo>
                      <a:pt x="21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auto">
              <a:xfrm>
                <a:off x="5047" y="2728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5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5105" y="2744"/>
                <a:ext cx="21" cy="10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auto">
              <a:xfrm>
                <a:off x="5168" y="2754"/>
                <a:ext cx="21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lnTo>
                      <a:pt x="21" y="6"/>
                    </a:lnTo>
                    <a:lnTo>
                      <a:pt x="21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auto">
              <a:xfrm>
                <a:off x="755" y="1288"/>
                <a:ext cx="4465" cy="1089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21" y="201"/>
                  </a:cxn>
                  <a:cxn ang="0">
                    <a:pos x="107" y="70"/>
                  </a:cxn>
                  <a:cxn ang="0">
                    <a:pos x="170" y="139"/>
                  </a:cxn>
                  <a:cxn ang="0">
                    <a:pos x="192" y="98"/>
                  </a:cxn>
                  <a:cxn ang="0">
                    <a:pos x="405" y="118"/>
                  </a:cxn>
                  <a:cxn ang="0">
                    <a:pos x="490" y="95"/>
                  </a:cxn>
                  <a:cxn ang="0">
                    <a:pos x="511" y="124"/>
                  </a:cxn>
                  <a:cxn ang="0">
                    <a:pos x="639" y="0"/>
                  </a:cxn>
                  <a:cxn ang="0">
                    <a:pos x="852" y="6"/>
                  </a:cxn>
                </a:cxnLst>
                <a:rect l="0" t="0" r="r" b="b"/>
                <a:pathLst>
                  <a:path w="852" h="208">
                    <a:moveTo>
                      <a:pt x="0" y="208"/>
                    </a:moveTo>
                    <a:lnTo>
                      <a:pt x="21" y="201"/>
                    </a:lnTo>
                    <a:lnTo>
                      <a:pt x="107" y="70"/>
                    </a:lnTo>
                    <a:lnTo>
                      <a:pt x="170" y="139"/>
                    </a:lnTo>
                    <a:lnTo>
                      <a:pt x="192" y="98"/>
                    </a:lnTo>
                    <a:lnTo>
                      <a:pt x="405" y="118"/>
                    </a:lnTo>
                    <a:lnTo>
                      <a:pt x="490" y="95"/>
                    </a:lnTo>
                    <a:lnTo>
                      <a:pt x="511" y="124"/>
                    </a:lnTo>
                    <a:lnTo>
                      <a:pt x="639" y="0"/>
                    </a:lnTo>
                    <a:lnTo>
                      <a:pt x="852" y="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auto">
              <a:xfrm>
                <a:off x="749" y="2136"/>
                <a:ext cx="63" cy="5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8" y="0"/>
                  </a:cxn>
                  <a:cxn ang="0">
                    <a:pos x="63" y="11"/>
                  </a:cxn>
                  <a:cxn ang="0">
                    <a:pos x="6" y="58"/>
                  </a:cxn>
                  <a:cxn ang="0">
                    <a:pos x="0" y="48"/>
                  </a:cxn>
                </a:cxnLst>
                <a:rect l="0" t="0" r="r" b="b"/>
                <a:pathLst>
                  <a:path w="63" h="58">
                    <a:moveTo>
                      <a:pt x="0" y="48"/>
                    </a:moveTo>
                    <a:lnTo>
                      <a:pt x="58" y="0"/>
                    </a:lnTo>
                    <a:lnTo>
                      <a:pt x="63" y="11"/>
                    </a:lnTo>
                    <a:lnTo>
                      <a:pt x="6" y="5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auto">
              <a:xfrm>
                <a:off x="844" y="2100"/>
                <a:ext cx="21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5" y="0"/>
                  </a:cxn>
                  <a:cxn ang="0">
                    <a:pos x="21" y="10"/>
                  </a:cxn>
                  <a:cxn ang="0">
                    <a:pos x="5" y="21"/>
                  </a:cxn>
                  <a:cxn ang="0">
                    <a:pos x="0" y="10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15" y="0"/>
                    </a:lnTo>
                    <a:lnTo>
                      <a:pt x="21" y="10"/>
                    </a:lnTo>
                    <a:lnTo>
                      <a:pt x="5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auto">
              <a:xfrm>
                <a:off x="859" y="2053"/>
                <a:ext cx="27" cy="52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6" y="0"/>
                  </a:cxn>
                  <a:cxn ang="0">
                    <a:pos x="27" y="5"/>
                  </a:cxn>
                  <a:cxn ang="0">
                    <a:pos x="11" y="52"/>
                  </a:cxn>
                  <a:cxn ang="0">
                    <a:pos x="0" y="47"/>
                  </a:cxn>
                </a:cxnLst>
                <a:rect l="0" t="0" r="r" b="b"/>
                <a:pathLst>
                  <a:path w="27" h="52">
                    <a:moveTo>
                      <a:pt x="0" y="47"/>
                    </a:moveTo>
                    <a:lnTo>
                      <a:pt x="16" y="0"/>
                    </a:lnTo>
                    <a:lnTo>
                      <a:pt x="27" y="5"/>
                    </a:lnTo>
                    <a:lnTo>
                      <a:pt x="11" y="5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auto">
              <a:xfrm>
                <a:off x="891" y="1943"/>
                <a:ext cx="37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6" y="0"/>
                  </a:cxn>
                  <a:cxn ang="0">
                    <a:pos x="37" y="5"/>
                  </a:cxn>
                  <a:cxn ang="0">
                    <a:pos x="10" y="73"/>
                  </a:cxn>
                  <a:cxn ang="0">
                    <a:pos x="0" y="68"/>
                  </a:cxn>
                </a:cxnLst>
                <a:rect l="0" t="0" r="r" b="b"/>
                <a:pathLst>
                  <a:path w="37" h="73">
                    <a:moveTo>
                      <a:pt x="0" y="68"/>
                    </a:moveTo>
                    <a:lnTo>
                      <a:pt x="26" y="0"/>
                    </a:lnTo>
                    <a:lnTo>
                      <a:pt x="37" y="5"/>
                    </a:lnTo>
                    <a:lnTo>
                      <a:pt x="10" y="7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auto">
              <a:xfrm>
                <a:off x="933" y="1833"/>
                <a:ext cx="36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6" y="0"/>
                  </a:cxn>
                  <a:cxn ang="0">
                    <a:pos x="36" y="5"/>
                  </a:cxn>
                  <a:cxn ang="0">
                    <a:pos x="10" y="73"/>
                  </a:cxn>
                  <a:cxn ang="0">
                    <a:pos x="0" y="68"/>
                  </a:cxn>
                </a:cxnLst>
                <a:rect l="0" t="0" r="r" b="b"/>
                <a:pathLst>
                  <a:path w="36" h="73">
                    <a:moveTo>
                      <a:pt x="0" y="68"/>
                    </a:moveTo>
                    <a:lnTo>
                      <a:pt x="26" y="0"/>
                    </a:lnTo>
                    <a:lnTo>
                      <a:pt x="36" y="5"/>
                    </a:lnTo>
                    <a:lnTo>
                      <a:pt x="10" y="7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auto">
              <a:xfrm>
                <a:off x="975" y="1728"/>
                <a:ext cx="36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6" y="0"/>
                  </a:cxn>
                  <a:cxn ang="0">
                    <a:pos x="36" y="5"/>
                  </a:cxn>
                  <a:cxn ang="0">
                    <a:pos x="10" y="73"/>
                  </a:cxn>
                  <a:cxn ang="0">
                    <a:pos x="0" y="68"/>
                  </a:cxn>
                </a:cxnLst>
                <a:rect l="0" t="0" r="r" b="b"/>
                <a:pathLst>
                  <a:path w="36" h="73">
                    <a:moveTo>
                      <a:pt x="0" y="68"/>
                    </a:moveTo>
                    <a:lnTo>
                      <a:pt x="26" y="0"/>
                    </a:lnTo>
                    <a:lnTo>
                      <a:pt x="36" y="5"/>
                    </a:lnTo>
                    <a:lnTo>
                      <a:pt x="10" y="7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auto">
              <a:xfrm>
                <a:off x="1011" y="1618"/>
                <a:ext cx="37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7" y="0"/>
                  </a:cxn>
                  <a:cxn ang="0">
                    <a:pos x="37" y="5"/>
                  </a:cxn>
                  <a:cxn ang="0">
                    <a:pos x="11" y="73"/>
                  </a:cxn>
                  <a:cxn ang="0">
                    <a:pos x="0" y="68"/>
                  </a:cxn>
                </a:cxnLst>
                <a:rect l="0" t="0" r="r" b="b"/>
                <a:pathLst>
                  <a:path w="37" h="73">
                    <a:moveTo>
                      <a:pt x="0" y="68"/>
                    </a:moveTo>
                    <a:lnTo>
                      <a:pt x="27" y="0"/>
                    </a:lnTo>
                    <a:lnTo>
                      <a:pt x="37" y="5"/>
                    </a:lnTo>
                    <a:lnTo>
                      <a:pt x="11" y="7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auto">
              <a:xfrm>
                <a:off x="1053" y="1508"/>
                <a:ext cx="37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7" y="0"/>
                  </a:cxn>
                  <a:cxn ang="0">
                    <a:pos x="37" y="5"/>
                  </a:cxn>
                  <a:cxn ang="0">
                    <a:pos x="11" y="73"/>
                  </a:cxn>
                  <a:cxn ang="0">
                    <a:pos x="0" y="68"/>
                  </a:cxn>
                </a:cxnLst>
                <a:rect l="0" t="0" r="r" b="b"/>
                <a:pathLst>
                  <a:path w="37" h="73">
                    <a:moveTo>
                      <a:pt x="0" y="68"/>
                    </a:moveTo>
                    <a:lnTo>
                      <a:pt x="27" y="0"/>
                    </a:lnTo>
                    <a:lnTo>
                      <a:pt x="37" y="5"/>
                    </a:lnTo>
                    <a:lnTo>
                      <a:pt x="11" y="7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19" name="Freeform 147"/>
              <p:cNvSpPr>
                <a:spLocks/>
              </p:cNvSpPr>
              <p:nvPr/>
            </p:nvSpPr>
            <p:spPr bwMode="auto">
              <a:xfrm>
                <a:off x="1095" y="1403"/>
                <a:ext cx="37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6" y="0"/>
                  </a:cxn>
                  <a:cxn ang="0">
                    <a:pos x="37" y="6"/>
                  </a:cxn>
                  <a:cxn ang="0">
                    <a:pos x="11" y="74"/>
                  </a:cxn>
                  <a:cxn ang="0">
                    <a:pos x="0" y="68"/>
                  </a:cxn>
                </a:cxnLst>
                <a:rect l="0" t="0" r="r" b="b"/>
                <a:pathLst>
                  <a:path w="37" h="74">
                    <a:moveTo>
                      <a:pt x="0" y="68"/>
                    </a:moveTo>
                    <a:lnTo>
                      <a:pt x="26" y="0"/>
                    </a:lnTo>
                    <a:lnTo>
                      <a:pt x="37" y="6"/>
                    </a:lnTo>
                    <a:lnTo>
                      <a:pt x="11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0" name="Freeform 148"/>
              <p:cNvSpPr>
                <a:spLocks/>
              </p:cNvSpPr>
              <p:nvPr/>
            </p:nvSpPr>
            <p:spPr bwMode="auto">
              <a:xfrm>
                <a:off x="1132" y="1293"/>
                <a:ext cx="37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6" y="0"/>
                  </a:cxn>
                  <a:cxn ang="0">
                    <a:pos x="37" y="6"/>
                  </a:cxn>
                  <a:cxn ang="0">
                    <a:pos x="10" y="74"/>
                  </a:cxn>
                  <a:cxn ang="0">
                    <a:pos x="0" y="68"/>
                  </a:cxn>
                </a:cxnLst>
                <a:rect l="0" t="0" r="r" b="b"/>
                <a:pathLst>
                  <a:path w="37" h="74">
                    <a:moveTo>
                      <a:pt x="0" y="68"/>
                    </a:moveTo>
                    <a:lnTo>
                      <a:pt x="26" y="0"/>
                    </a:lnTo>
                    <a:lnTo>
                      <a:pt x="37" y="6"/>
                    </a:lnTo>
                    <a:lnTo>
                      <a:pt x="10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auto">
              <a:xfrm>
                <a:off x="1174" y="1183"/>
                <a:ext cx="37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6" y="0"/>
                  </a:cxn>
                  <a:cxn ang="0">
                    <a:pos x="37" y="6"/>
                  </a:cxn>
                  <a:cxn ang="0">
                    <a:pos x="10" y="74"/>
                  </a:cxn>
                  <a:cxn ang="0">
                    <a:pos x="0" y="68"/>
                  </a:cxn>
                </a:cxnLst>
                <a:rect l="0" t="0" r="r" b="b"/>
                <a:pathLst>
                  <a:path w="37" h="74">
                    <a:moveTo>
                      <a:pt x="0" y="68"/>
                    </a:moveTo>
                    <a:lnTo>
                      <a:pt x="26" y="0"/>
                    </a:lnTo>
                    <a:lnTo>
                      <a:pt x="37" y="6"/>
                    </a:lnTo>
                    <a:lnTo>
                      <a:pt x="10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auto">
              <a:xfrm>
                <a:off x="1216" y="1079"/>
                <a:ext cx="37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6" y="0"/>
                  </a:cxn>
                  <a:cxn ang="0">
                    <a:pos x="37" y="5"/>
                  </a:cxn>
                  <a:cxn ang="0">
                    <a:pos x="10" y="73"/>
                  </a:cxn>
                  <a:cxn ang="0">
                    <a:pos x="0" y="68"/>
                  </a:cxn>
                </a:cxnLst>
                <a:rect l="0" t="0" r="r" b="b"/>
                <a:pathLst>
                  <a:path w="37" h="73">
                    <a:moveTo>
                      <a:pt x="0" y="68"/>
                    </a:moveTo>
                    <a:lnTo>
                      <a:pt x="26" y="0"/>
                    </a:lnTo>
                    <a:lnTo>
                      <a:pt x="37" y="5"/>
                    </a:lnTo>
                    <a:lnTo>
                      <a:pt x="10" y="7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auto">
              <a:xfrm>
                <a:off x="1258" y="969"/>
                <a:ext cx="31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1" y="0"/>
                  </a:cxn>
                  <a:cxn ang="0">
                    <a:pos x="31" y="5"/>
                  </a:cxn>
                  <a:cxn ang="0">
                    <a:pos x="10" y="73"/>
                  </a:cxn>
                  <a:cxn ang="0">
                    <a:pos x="0" y="68"/>
                  </a:cxn>
                </a:cxnLst>
                <a:rect l="0" t="0" r="r" b="b"/>
                <a:pathLst>
                  <a:path w="31" h="73">
                    <a:moveTo>
                      <a:pt x="0" y="68"/>
                    </a:moveTo>
                    <a:lnTo>
                      <a:pt x="21" y="0"/>
                    </a:lnTo>
                    <a:lnTo>
                      <a:pt x="31" y="5"/>
                    </a:lnTo>
                    <a:lnTo>
                      <a:pt x="10" y="7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4" name="Freeform 152"/>
              <p:cNvSpPr>
                <a:spLocks/>
              </p:cNvSpPr>
              <p:nvPr/>
            </p:nvSpPr>
            <p:spPr bwMode="auto">
              <a:xfrm>
                <a:off x="1294" y="890"/>
                <a:ext cx="27" cy="47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6" y="0"/>
                  </a:cxn>
                  <a:cxn ang="0">
                    <a:pos x="27" y="5"/>
                  </a:cxn>
                  <a:cxn ang="0">
                    <a:pos x="11" y="47"/>
                  </a:cxn>
                  <a:cxn ang="0">
                    <a:pos x="0" y="42"/>
                  </a:cxn>
                </a:cxnLst>
                <a:rect l="0" t="0" r="r" b="b"/>
                <a:pathLst>
                  <a:path w="27" h="47">
                    <a:moveTo>
                      <a:pt x="0" y="42"/>
                    </a:moveTo>
                    <a:lnTo>
                      <a:pt x="16" y="0"/>
                    </a:lnTo>
                    <a:lnTo>
                      <a:pt x="27" y="5"/>
                    </a:lnTo>
                    <a:lnTo>
                      <a:pt x="11" y="4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5" name="Freeform 153"/>
              <p:cNvSpPr>
                <a:spLocks/>
              </p:cNvSpPr>
              <p:nvPr/>
            </p:nvSpPr>
            <p:spPr bwMode="auto">
              <a:xfrm>
                <a:off x="1310" y="890"/>
                <a:ext cx="21" cy="3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1" y="32"/>
                  </a:cxn>
                  <a:cxn ang="0">
                    <a:pos x="11" y="37"/>
                  </a:cxn>
                  <a:cxn ang="0">
                    <a:pos x="0" y="5"/>
                  </a:cxn>
                  <a:cxn ang="0">
                    <a:pos x="11" y="0"/>
                  </a:cxn>
                </a:cxnLst>
                <a:rect l="0" t="0" r="r" b="b"/>
                <a:pathLst>
                  <a:path w="21" h="37">
                    <a:moveTo>
                      <a:pt x="11" y="0"/>
                    </a:moveTo>
                    <a:lnTo>
                      <a:pt x="21" y="32"/>
                    </a:lnTo>
                    <a:lnTo>
                      <a:pt x="11" y="37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6" name="Freeform 154"/>
              <p:cNvSpPr>
                <a:spLocks/>
              </p:cNvSpPr>
              <p:nvPr/>
            </p:nvSpPr>
            <p:spPr bwMode="auto">
              <a:xfrm>
                <a:off x="1336" y="958"/>
                <a:ext cx="42" cy="7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2" y="68"/>
                  </a:cxn>
                  <a:cxn ang="0">
                    <a:pos x="32" y="74"/>
                  </a:cxn>
                  <a:cxn ang="0">
                    <a:pos x="0" y="5"/>
                  </a:cxn>
                  <a:cxn ang="0">
                    <a:pos x="11" y="0"/>
                  </a:cxn>
                </a:cxnLst>
                <a:rect l="0" t="0" r="r" b="b"/>
                <a:pathLst>
                  <a:path w="42" h="74">
                    <a:moveTo>
                      <a:pt x="11" y="0"/>
                    </a:moveTo>
                    <a:lnTo>
                      <a:pt x="42" y="68"/>
                    </a:lnTo>
                    <a:lnTo>
                      <a:pt x="32" y="74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7" name="Freeform 155"/>
              <p:cNvSpPr>
                <a:spLocks/>
              </p:cNvSpPr>
              <p:nvPr/>
            </p:nvSpPr>
            <p:spPr bwMode="auto">
              <a:xfrm>
                <a:off x="1384" y="1063"/>
                <a:ext cx="36" cy="7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6" y="68"/>
                  </a:cxn>
                  <a:cxn ang="0">
                    <a:pos x="26" y="73"/>
                  </a:cxn>
                  <a:cxn ang="0">
                    <a:pos x="0" y="5"/>
                  </a:cxn>
                  <a:cxn ang="0">
                    <a:pos x="10" y="0"/>
                  </a:cxn>
                </a:cxnLst>
                <a:rect l="0" t="0" r="r" b="b"/>
                <a:pathLst>
                  <a:path w="36" h="73">
                    <a:moveTo>
                      <a:pt x="10" y="0"/>
                    </a:moveTo>
                    <a:lnTo>
                      <a:pt x="36" y="68"/>
                    </a:lnTo>
                    <a:lnTo>
                      <a:pt x="26" y="73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8" name="Freeform 156"/>
              <p:cNvSpPr>
                <a:spLocks/>
              </p:cNvSpPr>
              <p:nvPr/>
            </p:nvSpPr>
            <p:spPr bwMode="auto">
              <a:xfrm>
                <a:off x="1425" y="1173"/>
                <a:ext cx="42" cy="7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2" y="68"/>
                  </a:cxn>
                  <a:cxn ang="0">
                    <a:pos x="32" y="73"/>
                  </a:cxn>
                  <a:cxn ang="0">
                    <a:pos x="0" y="5"/>
                  </a:cxn>
                  <a:cxn ang="0">
                    <a:pos x="11" y="0"/>
                  </a:cxn>
                </a:cxnLst>
                <a:rect l="0" t="0" r="r" b="b"/>
                <a:pathLst>
                  <a:path w="42" h="73">
                    <a:moveTo>
                      <a:pt x="11" y="0"/>
                    </a:moveTo>
                    <a:lnTo>
                      <a:pt x="42" y="68"/>
                    </a:lnTo>
                    <a:lnTo>
                      <a:pt x="32" y="73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auto">
              <a:xfrm>
                <a:off x="1473" y="1278"/>
                <a:ext cx="36" cy="7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6" y="68"/>
                  </a:cxn>
                  <a:cxn ang="0">
                    <a:pos x="26" y="73"/>
                  </a:cxn>
                  <a:cxn ang="0">
                    <a:pos x="0" y="5"/>
                  </a:cxn>
                  <a:cxn ang="0">
                    <a:pos x="10" y="0"/>
                  </a:cxn>
                </a:cxnLst>
                <a:rect l="0" t="0" r="r" b="b"/>
                <a:pathLst>
                  <a:path w="36" h="73">
                    <a:moveTo>
                      <a:pt x="10" y="0"/>
                    </a:moveTo>
                    <a:lnTo>
                      <a:pt x="36" y="68"/>
                    </a:lnTo>
                    <a:lnTo>
                      <a:pt x="26" y="73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auto">
              <a:xfrm>
                <a:off x="1515" y="1382"/>
                <a:ext cx="42" cy="7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2" y="68"/>
                  </a:cxn>
                  <a:cxn ang="0">
                    <a:pos x="31" y="74"/>
                  </a:cxn>
                  <a:cxn ang="0">
                    <a:pos x="0" y="6"/>
                  </a:cxn>
                  <a:cxn ang="0">
                    <a:pos x="10" y="0"/>
                  </a:cxn>
                </a:cxnLst>
                <a:rect l="0" t="0" r="r" b="b"/>
                <a:pathLst>
                  <a:path w="42" h="74">
                    <a:moveTo>
                      <a:pt x="10" y="0"/>
                    </a:moveTo>
                    <a:lnTo>
                      <a:pt x="42" y="68"/>
                    </a:lnTo>
                    <a:lnTo>
                      <a:pt x="31" y="74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auto">
              <a:xfrm>
                <a:off x="1562" y="1492"/>
                <a:ext cx="36" cy="7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6" y="68"/>
                  </a:cxn>
                  <a:cxn ang="0">
                    <a:pos x="26" y="74"/>
                  </a:cxn>
                  <a:cxn ang="0">
                    <a:pos x="0" y="6"/>
                  </a:cxn>
                  <a:cxn ang="0">
                    <a:pos x="10" y="0"/>
                  </a:cxn>
                </a:cxnLst>
                <a:rect l="0" t="0" r="r" b="b"/>
                <a:pathLst>
                  <a:path w="36" h="74">
                    <a:moveTo>
                      <a:pt x="10" y="0"/>
                    </a:moveTo>
                    <a:lnTo>
                      <a:pt x="36" y="68"/>
                    </a:lnTo>
                    <a:lnTo>
                      <a:pt x="26" y="74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auto">
              <a:xfrm>
                <a:off x="1604" y="1597"/>
                <a:ext cx="42" cy="7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2" y="68"/>
                  </a:cxn>
                  <a:cxn ang="0">
                    <a:pos x="31" y="73"/>
                  </a:cxn>
                  <a:cxn ang="0">
                    <a:pos x="0" y="5"/>
                  </a:cxn>
                  <a:cxn ang="0">
                    <a:pos x="10" y="0"/>
                  </a:cxn>
                </a:cxnLst>
                <a:rect l="0" t="0" r="r" b="b"/>
                <a:pathLst>
                  <a:path w="42" h="73">
                    <a:moveTo>
                      <a:pt x="10" y="0"/>
                    </a:moveTo>
                    <a:lnTo>
                      <a:pt x="42" y="68"/>
                    </a:lnTo>
                    <a:lnTo>
                      <a:pt x="31" y="73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auto">
              <a:xfrm>
                <a:off x="1661" y="1702"/>
                <a:ext cx="58" cy="5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8" y="52"/>
                  </a:cxn>
                  <a:cxn ang="0">
                    <a:pos x="53" y="57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58" h="57">
                    <a:moveTo>
                      <a:pt x="6" y="0"/>
                    </a:moveTo>
                    <a:lnTo>
                      <a:pt x="58" y="52"/>
                    </a:lnTo>
                    <a:lnTo>
                      <a:pt x="53" y="57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auto">
              <a:xfrm>
                <a:off x="1735" y="1786"/>
                <a:ext cx="31" cy="3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1" y="26"/>
                  </a:cxn>
                  <a:cxn ang="0">
                    <a:pos x="21" y="31"/>
                  </a:cxn>
                  <a:cxn ang="0">
                    <a:pos x="0" y="5"/>
                  </a:cxn>
                  <a:cxn ang="0">
                    <a:pos x="10" y="0"/>
                  </a:cxn>
                </a:cxnLst>
                <a:rect l="0" t="0" r="r" b="b"/>
                <a:pathLst>
                  <a:path w="31" h="31">
                    <a:moveTo>
                      <a:pt x="10" y="0"/>
                    </a:moveTo>
                    <a:lnTo>
                      <a:pt x="31" y="26"/>
                    </a:lnTo>
                    <a:lnTo>
                      <a:pt x="21" y="31"/>
                    </a:ln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auto">
              <a:xfrm>
                <a:off x="1761" y="1812"/>
                <a:ext cx="4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5"/>
                  </a:cxn>
                  <a:cxn ang="0">
                    <a:pos x="42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42" h="15">
                    <a:moveTo>
                      <a:pt x="0" y="0"/>
                    </a:moveTo>
                    <a:lnTo>
                      <a:pt x="42" y="5"/>
                    </a:lnTo>
                    <a:lnTo>
                      <a:pt x="42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auto">
              <a:xfrm>
                <a:off x="1845" y="1822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1"/>
                  </a:cxn>
                  <a:cxn ang="0">
                    <a:pos x="73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11"/>
                    </a:lnTo>
                    <a:lnTo>
                      <a:pt x="73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auto">
              <a:xfrm>
                <a:off x="1960" y="1838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0"/>
                  </a:cxn>
                  <a:cxn ang="0">
                    <a:pos x="73" y="21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10"/>
                    </a:lnTo>
                    <a:lnTo>
                      <a:pt x="73" y="2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8" name="Freeform 166"/>
              <p:cNvSpPr>
                <a:spLocks/>
              </p:cNvSpPr>
              <p:nvPr/>
            </p:nvSpPr>
            <p:spPr bwMode="auto">
              <a:xfrm>
                <a:off x="2075" y="1854"/>
                <a:ext cx="7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0"/>
                  </a:cxn>
                  <a:cxn ang="0">
                    <a:pos x="74" y="21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4" h="21">
                    <a:moveTo>
                      <a:pt x="0" y="0"/>
                    </a:moveTo>
                    <a:lnTo>
                      <a:pt x="74" y="10"/>
                    </a:lnTo>
                    <a:lnTo>
                      <a:pt x="74" y="2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39" name="Freeform 167"/>
              <p:cNvSpPr>
                <a:spLocks/>
              </p:cNvSpPr>
              <p:nvPr/>
            </p:nvSpPr>
            <p:spPr bwMode="auto">
              <a:xfrm>
                <a:off x="2191" y="1869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1"/>
                  </a:cxn>
                  <a:cxn ang="0">
                    <a:pos x="73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11"/>
                    </a:lnTo>
                    <a:lnTo>
                      <a:pt x="73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0" name="Freeform 168"/>
              <p:cNvSpPr>
                <a:spLocks/>
              </p:cNvSpPr>
              <p:nvPr/>
            </p:nvSpPr>
            <p:spPr bwMode="auto">
              <a:xfrm>
                <a:off x="2306" y="1885"/>
                <a:ext cx="6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11"/>
                  </a:cxn>
                  <a:cxn ang="0">
                    <a:pos x="68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68" h="21">
                    <a:moveTo>
                      <a:pt x="0" y="0"/>
                    </a:moveTo>
                    <a:lnTo>
                      <a:pt x="68" y="11"/>
                    </a:lnTo>
                    <a:lnTo>
                      <a:pt x="68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1" name="Freeform 169"/>
              <p:cNvSpPr>
                <a:spLocks/>
              </p:cNvSpPr>
              <p:nvPr/>
            </p:nvSpPr>
            <p:spPr bwMode="auto">
              <a:xfrm>
                <a:off x="2416" y="1901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0"/>
                  </a:cxn>
                  <a:cxn ang="0">
                    <a:pos x="73" y="21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10"/>
                    </a:lnTo>
                    <a:lnTo>
                      <a:pt x="73" y="2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2" name="Freeform 170"/>
              <p:cNvSpPr>
                <a:spLocks/>
              </p:cNvSpPr>
              <p:nvPr/>
            </p:nvSpPr>
            <p:spPr bwMode="auto">
              <a:xfrm>
                <a:off x="2531" y="1916"/>
                <a:ext cx="7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1"/>
                  </a:cxn>
                  <a:cxn ang="0">
                    <a:pos x="74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4" h="21">
                    <a:moveTo>
                      <a:pt x="0" y="0"/>
                    </a:moveTo>
                    <a:lnTo>
                      <a:pt x="74" y="11"/>
                    </a:lnTo>
                    <a:lnTo>
                      <a:pt x="74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3" name="Freeform 171"/>
              <p:cNvSpPr>
                <a:spLocks/>
              </p:cNvSpPr>
              <p:nvPr/>
            </p:nvSpPr>
            <p:spPr bwMode="auto">
              <a:xfrm>
                <a:off x="2647" y="1932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1"/>
                  </a:cxn>
                  <a:cxn ang="0">
                    <a:pos x="73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11"/>
                    </a:lnTo>
                    <a:lnTo>
                      <a:pt x="73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4" name="Freeform 172"/>
              <p:cNvSpPr>
                <a:spLocks/>
              </p:cNvSpPr>
              <p:nvPr/>
            </p:nvSpPr>
            <p:spPr bwMode="auto">
              <a:xfrm>
                <a:off x="2762" y="1948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0"/>
                  </a:cxn>
                  <a:cxn ang="0">
                    <a:pos x="73" y="21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10"/>
                    </a:lnTo>
                    <a:lnTo>
                      <a:pt x="73" y="2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5" name="Freeform 173"/>
              <p:cNvSpPr>
                <a:spLocks/>
              </p:cNvSpPr>
              <p:nvPr/>
            </p:nvSpPr>
            <p:spPr bwMode="auto">
              <a:xfrm>
                <a:off x="2877" y="1964"/>
                <a:ext cx="58" cy="5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8" y="52"/>
                  </a:cxn>
                  <a:cxn ang="0">
                    <a:pos x="53" y="57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58" h="57">
                    <a:moveTo>
                      <a:pt x="6" y="0"/>
                    </a:moveTo>
                    <a:lnTo>
                      <a:pt x="58" y="52"/>
                    </a:lnTo>
                    <a:lnTo>
                      <a:pt x="53" y="57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6" name="Freeform 174"/>
              <p:cNvSpPr>
                <a:spLocks/>
              </p:cNvSpPr>
              <p:nvPr/>
            </p:nvSpPr>
            <p:spPr bwMode="auto">
              <a:xfrm>
                <a:off x="2961" y="2042"/>
                <a:ext cx="58" cy="5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8" y="53"/>
                  </a:cxn>
                  <a:cxn ang="0">
                    <a:pos x="53" y="58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8" h="58">
                    <a:moveTo>
                      <a:pt x="5" y="0"/>
                    </a:moveTo>
                    <a:lnTo>
                      <a:pt x="58" y="53"/>
                    </a:lnTo>
                    <a:lnTo>
                      <a:pt x="53" y="58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auto">
              <a:xfrm>
                <a:off x="3045" y="2121"/>
                <a:ext cx="58" cy="5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8" y="52"/>
                  </a:cxn>
                  <a:cxn ang="0">
                    <a:pos x="53" y="57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8" h="57">
                    <a:moveTo>
                      <a:pt x="5" y="0"/>
                    </a:moveTo>
                    <a:lnTo>
                      <a:pt x="58" y="52"/>
                    </a:lnTo>
                    <a:lnTo>
                      <a:pt x="53" y="5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auto">
              <a:xfrm>
                <a:off x="3129" y="2204"/>
                <a:ext cx="58" cy="5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8" y="48"/>
                  </a:cxn>
                  <a:cxn ang="0">
                    <a:pos x="52" y="53"/>
                  </a:cxn>
                  <a:cxn ang="0">
                    <a:pos x="0" y="6"/>
                  </a:cxn>
                  <a:cxn ang="0">
                    <a:pos x="5" y="0"/>
                  </a:cxn>
                </a:cxnLst>
                <a:rect l="0" t="0" r="r" b="b"/>
                <a:pathLst>
                  <a:path w="58" h="53">
                    <a:moveTo>
                      <a:pt x="5" y="0"/>
                    </a:moveTo>
                    <a:lnTo>
                      <a:pt x="58" y="48"/>
                    </a:lnTo>
                    <a:lnTo>
                      <a:pt x="52" y="5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49" name="Freeform 177"/>
              <p:cNvSpPr>
                <a:spLocks/>
              </p:cNvSpPr>
              <p:nvPr/>
            </p:nvSpPr>
            <p:spPr bwMode="auto">
              <a:xfrm>
                <a:off x="3213" y="2283"/>
                <a:ext cx="57" cy="5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7" y="52"/>
                  </a:cxn>
                  <a:cxn ang="0">
                    <a:pos x="52" y="58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7" h="58">
                    <a:moveTo>
                      <a:pt x="5" y="0"/>
                    </a:moveTo>
                    <a:lnTo>
                      <a:pt x="57" y="52"/>
                    </a:lnTo>
                    <a:lnTo>
                      <a:pt x="52" y="58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0" name="Freeform 178"/>
              <p:cNvSpPr>
                <a:spLocks/>
              </p:cNvSpPr>
              <p:nvPr/>
            </p:nvSpPr>
            <p:spPr bwMode="auto">
              <a:xfrm>
                <a:off x="3297" y="2362"/>
                <a:ext cx="31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1" y="26"/>
                  </a:cxn>
                  <a:cxn ang="0">
                    <a:pos x="26" y="31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31" h="31">
                    <a:moveTo>
                      <a:pt x="5" y="0"/>
                    </a:moveTo>
                    <a:lnTo>
                      <a:pt x="31" y="26"/>
                    </a:lnTo>
                    <a:lnTo>
                      <a:pt x="26" y="3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1" name="Freeform 179"/>
              <p:cNvSpPr>
                <a:spLocks/>
              </p:cNvSpPr>
              <p:nvPr/>
            </p:nvSpPr>
            <p:spPr bwMode="auto">
              <a:xfrm>
                <a:off x="3318" y="2356"/>
                <a:ext cx="31" cy="3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1" y="0"/>
                  </a:cxn>
                  <a:cxn ang="0">
                    <a:pos x="31" y="6"/>
                  </a:cxn>
                  <a:cxn ang="0">
                    <a:pos x="10" y="37"/>
                  </a:cxn>
                  <a:cxn ang="0">
                    <a:pos x="0" y="32"/>
                  </a:cxn>
                </a:cxnLst>
                <a:rect l="0" t="0" r="r" b="b"/>
                <a:pathLst>
                  <a:path w="31" h="37">
                    <a:moveTo>
                      <a:pt x="0" y="32"/>
                    </a:moveTo>
                    <a:lnTo>
                      <a:pt x="21" y="0"/>
                    </a:lnTo>
                    <a:lnTo>
                      <a:pt x="31" y="6"/>
                    </a:lnTo>
                    <a:lnTo>
                      <a:pt x="10" y="3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2" name="Freeform 180"/>
              <p:cNvSpPr>
                <a:spLocks/>
              </p:cNvSpPr>
              <p:nvPr/>
            </p:nvSpPr>
            <p:spPr bwMode="auto">
              <a:xfrm>
                <a:off x="3360" y="2257"/>
                <a:ext cx="47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6" y="0"/>
                  </a:cxn>
                  <a:cxn ang="0">
                    <a:pos x="47" y="5"/>
                  </a:cxn>
                  <a:cxn ang="0">
                    <a:pos x="10" y="68"/>
                  </a:cxn>
                  <a:cxn ang="0">
                    <a:pos x="0" y="63"/>
                  </a:cxn>
                </a:cxnLst>
                <a:rect l="0" t="0" r="r" b="b"/>
                <a:pathLst>
                  <a:path w="47" h="68">
                    <a:moveTo>
                      <a:pt x="0" y="63"/>
                    </a:moveTo>
                    <a:lnTo>
                      <a:pt x="36" y="0"/>
                    </a:lnTo>
                    <a:lnTo>
                      <a:pt x="47" y="5"/>
                    </a:lnTo>
                    <a:lnTo>
                      <a:pt x="10" y="68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3" name="Freeform 181"/>
              <p:cNvSpPr>
                <a:spLocks/>
              </p:cNvSpPr>
              <p:nvPr/>
            </p:nvSpPr>
            <p:spPr bwMode="auto">
              <a:xfrm>
                <a:off x="3417" y="2204"/>
                <a:ext cx="21" cy="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1" y="0"/>
                  </a:cxn>
                  <a:cxn ang="0">
                    <a:pos x="21" y="6"/>
                  </a:cxn>
                  <a:cxn ang="0">
                    <a:pos x="11" y="21"/>
                  </a:cxn>
                  <a:cxn ang="0">
                    <a:pos x="0" y="16"/>
                  </a:cxn>
                </a:cxnLst>
                <a:rect l="0" t="0" r="r" b="b"/>
                <a:pathLst>
                  <a:path w="21" h="21">
                    <a:moveTo>
                      <a:pt x="0" y="16"/>
                    </a:moveTo>
                    <a:lnTo>
                      <a:pt x="11" y="0"/>
                    </a:lnTo>
                    <a:lnTo>
                      <a:pt x="21" y="6"/>
                    </a:lnTo>
                    <a:lnTo>
                      <a:pt x="11" y="2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4" name="Freeform 182"/>
              <p:cNvSpPr>
                <a:spLocks/>
              </p:cNvSpPr>
              <p:nvPr/>
            </p:nvSpPr>
            <p:spPr bwMode="auto">
              <a:xfrm>
                <a:off x="3433" y="2204"/>
                <a:ext cx="5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11"/>
                  </a:cxn>
                  <a:cxn ang="0">
                    <a:pos x="58" y="21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58" h="21">
                    <a:moveTo>
                      <a:pt x="0" y="0"/>
                    </a:moveTo>
                    <a:lnTo>
                      <a:pt x="58" y="11"/>
                    </a:lnTo>
                    <a:lnTo>
                      <a:pt x="58" y="2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5" name="Freeform 183"/>
              <p:cNvSpPr>
                <a:spLocks/>
              </p:cNvSpPr>
              <p:nvPr/>
            </p:nvSpPr>
            <p:spPr bwMode="auto">
              <a:xfrm>
                <a:off x="3533" y="2225"/>
                <a:ext cx="68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16"/>
                  </a:cxn>
                  <a:cxn ang="0">
                    <a:pos x="68" y="27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68" h="27">
                    <a:moveTo>
                      <a:pt x="0" y="0"/>
                    </a:moveTo>
                    <a:lnTo>
                      <a:pt x="68" y="16"/>
                    </a:lnTo>
                    <a:lnTo>
                      <a:pt x="68" y="27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6" name="Freeform 184"/>
              <p:cNvSpPr>
                <a:spLocks/>
              </p:cNvSpPr>
              <p:nvPr/>
            </p:nvSpPr>
            <p:spPr bwMode="auto">
              <a:xfrm>
                <a:off x="3643" y="2252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0"/>
                  </a:cxn>
                  <a:cxn ang="0">
                    <a:pos x="73" y="21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21">
                    <a:moveTo>
                      <a:pt x="0" y="0"/>
                    </a:moveTo>
                    <a:lnTo>
                      <a:pt x="73" y="10"/>
                    </a:lnTo>
                    <a:lnTo>
                      <a:pt x="73" y="2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7" name="Freeform 185"/>
              <p:cNvSpPr>
                <a:spLocks/>
              </p:cNvSpPr>
              <p:nvPr/>
            </p:nvSpPr>
            <p:spPr bwMode="auto">
              <a:xfrm>
                <a:off x="3758" y="2273"/>
                <a:ext cx="73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15"/>
                  </a:cxn>
                  <a:cxn ang="0">
                    <a:pos x="73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26">
                    <a:moveTo>
                      <a:pt x="0" y="0"/>
                    </a:moveTo>
                    <a:lnTo>
                      <a:pt x="73" y="15"/>
                    </a:lnTo>
                    <a:lnTo>
                      <a:pt x="73" y="2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8" name="Freeform 186"/>
              <p:cNvSpPr>
                <a:spLocks/>
              </p:cNvSpPr>
              <p:nvPr/>
            </p:nvSpPr>
            <p:spPr bwMode="auto">
              <a:xfrm>
                <a:off x="3873" y="2299"/>
                <a:ext cx="6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15"/>
                  </a:cxn>
                  <a:cxn ang="0">
                    <a:pos x="68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68" h="26">
                    <a:moveTo>
                      <a:pt x="0" y="0"/>
                    </a:moveTo>
                    <a:lnTo>
                      <a:pt x="68" y="15"/>
                    </a:lnTo>
                    <a:lnTo>
                      <a:pt x="68" y="2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59" name="Freeform 187"/>
              <p:cNvSpPr>
                <a:spLocks/>
              </p:cNvSpPr>
              <p:nvPr/>
            </p:nvSpPr>
            <p:spPr bwMode="auto">
              <a:xfrm>
                <a:off x="3983" y="2320"/>
                <a:ext cx="7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5"/>
                  </a:cxn>
                  <a:cxn ang="0">
                    <a:pos x="74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4" h="26">
                    <a:moveTo>
                      <a:pt x="0" y="0"/>
                    </a:moveTo>
                    <a:lnTo>
                      <a:pt x="74" y="15"/>
                    </a:lnTo>
                    <a:lnTo>
                      <a:pt x="74" y="2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0" name="Rectangle 188"/>
              <p:cNvSpPr>
                <a:spLocks noChangeArrowheads="1"/>
              </p:cNvSpPr>
              <p:nvPr/>
            </p:nvSpPr>
            <p:spPr bwMode="auto">
              <a:xfrm>
                <a:off x="4099" y="2346"/>
                <a:ext cx="5" cy="1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1" name="Freeform 189"/>
              <p:cNvSpPr>
                <a:spLocks/>
              </p:cNvSpPr>
              <p:nvPr/>
            </p:nvSpPr>
            <p:spPr bwMode="auto">
              <a:xfrm>
                <a:off x="4104" y="2346"/>
                <a:ext cx="6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5"/>
                  </a:cxn>
                  <a:cxn ang="0">
                    <a:pos x="68" y="1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68" h="16">
                    <a:moveTo>
                      <a:pt x="0" y="0"/>
                    </a:moveTo>
                    <a:lnTo>
                      <a:pt x="68" y="5"/>
                    </a:lnTo>
                    <a:lnTo>
                      <a:pt x="68" y="1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2" name="Freeform 190"/>
              <p:cNvSpPr>
                <a:spLocks/>
              </p:cNvSpPr>
              <p:nvPr/>
            </p:nvSpPr>
            <p:spPr bwMode="auto">
              <a:xfrm>
                <a:off x="4214" y="2351"/>
                <a:ext cx="7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5"/>
                  </a:cxn>
                  <a:cxn ang="0">
                    <a:pos x="73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3" h="16">
                    <a:moveTo>
                      <a:pt x="0" y="0"/>
                    </a:moveTo>
                    <a:lnTo>
                      <a:pt x="73" y="5"/>
                    </a:lnTo>
                    <a:lnTo>
                      <a:pt x="73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3" name="Freeform 191"/>
              <p:cNvSpPr>
                <a:spLocks/>
              </p:cNvSpPr>
              <p:nvPr/>
            </p:nvSpPr>
            <p:spPr bwMode="auto">
              <a:xfrm>
                <a:off x="4329" y="2356"/>
                <a:ext cx="7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6"/>
                  </a:cxn>
                  <a:cxn ang="0">
                    <a:pos x="74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4" h="16">
                    <a:moveTo>
                      <a:pt x="0" y="0"/>
                    </a:moveTo>
                    <a:lnTo>
                      <a:pt x="74" y="6"/>
                    </a:lnTo>
                    <a:lnTo>
                      <a:pt x="74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4" name="Freeform 192"/>
              <p:cNvSpPr>
                <a:spLocks/>
              </p:cNvSpPr>
              <p:nvPr/>
            </p:nvSpPr>
            <p:spPr bwMode="auto">
              <a:xfrm>
                <a:off x="4445" y="2362"/>
                <a:ext cx="7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5"/>
                  </a:cxn>
                  <a:cxn ang="0">
                    <a:pos x="73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15">
                    <a:moveTo>
                      <a:pt x="0" y="0"/>
                    </a:moveTo>
                    <a:lnTo>
                      <a:pt x="73" y="5"/>
                    </a:lnTo>
                    <a:lnTo>
                      <a:pt x="73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5" name="Freeform 193"/>
              <p:cNvSpPr>
                <a:spLocks/>
              </p:cNvSpPr>
              <p:nvPr/>
            </p:nvSpPr>
            <p:spPr bwMode="auto">
              <a:xfrm>
                <a:off x="4560" y="2367"/>
                <a:ext cx="7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5"/>
                  </a:cxn>
                  <a:cxn ang="0">
                    <a:pos x="73" y="1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16">
                    <a:moveTo>
                      <a:pt x="0" y="0"/>
                    </a:moveTo>
                    <a:lnTo>
                      <a:pt x="73" y="5"/>
                    </a:lnTo>
                    <a:lnTo>
                      <a:pt x="73" y="1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6" name="Freeform 194"/>
              <p:cNvSpPr>
                <a:spLocks/>
              </p:cNvSpPr>
              <p:nvPr/>
            </p:nvSpPr>
            <p:spPr bwMode="auto">
              <a:xfrm>
                <a:off x="4675" y="2372"/>
                <a:ext cx="7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5"/>
                  </a:cxn>
                  <a:cxn ang="0">
                    <a:pos x="74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4" h="16">
                    <a:moveTo>
                      <a:pt x="0" y="0"/>
                    </a:moveTo>
                    <a:lnTo>
                      <a:pt x="74" y="5"/>
                    </a:lnTo>
                    <a:lnTo>
                      <a:pt x="74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7" name="Freeform 195"/>
              <p:cNvSpPr>
                <a:spLocks/>
              </p:cNvSpPr>
              <p:nvPr/>
            </p:nvSpPr>
            <p:spPr bwMode="auto">
              <a:xfrm>
                <a:off x="4791" y="2377"/>
                <a:ext cx="7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6"/>
                  </a:cxn>
                  <a:cxn ang="0">
                    <a:pos x="73" y="1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73" h="16">
                    <a:moveTo>
                      <a:pt x="0" y="0"/>
                    </a:moveTo>
                    <a:lnTo>
                      <a:pt x="73" y="6"/>
                    </a:lnTo>
                    <a:lnTo>
                      <a:pt x="73" y="1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8" name="Freeform 196"/>
              <p:cNvSpPr>
                <a:spLocks/>
              </p:cNvSpPr>
              <p:nvPr/>
            </p:nvSpPr>
            <p:spPr bwMode="auto">
              <a:xfrm>
                <a:off x="4906" y="2383"/>
                <a:ext cx="7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5"/>
                  </a:cxn>
                  <a:cxn ang="0">
                    <a:pos x="73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3" h="15">
                    <a:moveTo>
                      <a:pt x="0" y="0"/>
                    </a:moveTo>
                    <a:lnTo>
                      <a:pt x="73" y="5"/>
                    </a:lnTo>
                    <a:lnTo>
                      <a:pt x="73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69" name="Freeform 197"/>
              <p:cNvSpPr>
                <a:spLocks/>
              </p:cNvSpPr>
              <p:nvPr/>
            </p:nvSpPr>
            <p:spPr bwMode="auto">
              <a:xfrm>
                <a:off x="5021" y="2388"/>
                <a:ext cx="7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5"/>
                  </a:cxn>
                  <a:cxn ang="0">
                    <a:pos x="74" y="15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4" h="15">
                    <a:moveTo>
                      <a:pt x="0" y="0"/>
                    </a:moveTo>
                    <a:lnTo>
                      <a:pt x="74" y="5"/>
                    </a:lnTo>
                    <a:lnTo>
                      <a:pt x="74" y="1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0" name="Freeform 198"/>
              <p:cNvSpPr>
                <a:spLocks/>
              </p:cNvSpPr>
              <p:nvPr/>
            </p:nvSpPr>
            <p:spPr bwMode="auto">
              <a:xfrm>
                <a:off x="5136" y="2393"/>
                <a:ext cx="7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5"/>
                  </a:cxn>
                  <a:cxn ang="0">
                    <a:pos x="74" y="1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4" h="16">
                    <a:moveTo>
                      <a:pt x="0" y="0"/>
                    </a:moveTo>
                    <a:lnTo>
                      <a:pt x="74" y="5"/>
                    </a:lnTo>
                    <a:lnTo>
                      <a:pt x="74" y="1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1" name="Freeform 199"/>
              <p:cNvSpPr>
                <a:spLocks/>
              </p:cNvSpPr>
              <p:nvPr/>
            </p:nvSpPr>
            <p:spPr bwMode="auto">
              <a:xfrm>
                <a:off x="728" y="2435"/>
                <a:ext cx="53" cy="5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53" y="26"/>
                  </a:cxn>
                  <a:cxn ang="0">
                    <a:pos x="27" y="52"/>
                  </a:cxn>
                  <a:cxn ang="0">
                    <a:pos x="0" y="26"/>
                  </a:cxn>
                  <a:cxn ang="0">
                    <a:pos x="27" y="0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lnTo>
                      <a:pt x="53" y="26"/>
                    </a:lnTo>
                    <a:lnTo>
                      <a:pt x="27" y="52"/>
                    </a:lnTo>
                    <a:lnTo>
                      <a:pt x="0" y="2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2" name="Freeform 200"/>
              <p:cNvSpPr>
                <a:spLocks/>
              </p:cNvSpPr>
              <p:nvPr/>
            </p:nvSpPr>
            <p:spPr bwMode="auto">
              <a:xfrm>
                <a:off x="838" y="2294"/>
                <a:ext cx="53" cy="5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53" y="26"/>
                  </a:cxn>
                  <a:cxn ang="0">
                    <a:pos x="27" y="52"/>
                  </a:cxn>
                  <a:cxn ang="0">
                    <a:pos x="0" y="26"/>
                  </a:cxn>
                  <a:cxn ang="0">
                    <a:pos x="27" y="0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lnTo>
                      <a:pt x="53" y="26"/>
                    </a:lnTo>
                    <a:lnTo>
                      <a:pt x="27" y="52"/>
                    </a:lnTo>
                    <a:lnTo>
                      <a:pt x="0" y="2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3" name="Freeform 201"/>
              <p:cNvSpPr>
                <a:spLocks/>
              </p:cNvSpPr>
              <p:nvPr/>
            </p:nvSpPr>
            <p:spPr bwMode="auto">
              <a:xfrm>
                <a:off x="1289" y="1634"/>
                <a:ext cx="53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3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</a:cxnLst>
                <a:rect l="0" t="0" r="r" b="b"/>
                <a:pathLst>
                  <a:path w="53" h="52">
                    <a:moveTo>
                      <a:pt x="26" y="0"/>
                    </a:moveTo>
                    <a:lnTo>
                      <a:pt x="53" y="26"/>
                    </a:lnTo>
                    <a:lnTo>
                      <a:pt x="26" y="52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4" name="Freeform 202"/>
              <p:cNvSpPr>
                <a:spLocks/>
              </p:cNvSpPr>
              <p:nvPr/>
            </p:nvSpPr>
            <p:spPr bwMode="auto">
              <a:xfrm>
                <a:off x="1619" y="1948"/>
                <a:ext cx="53" cy="5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53" y="26"/>
                  </a:cxn>
                  <a:cxn ang="0">
                    <a:pos x="27" y="52"/>
                  </a:cxn>
                  <a:cxn ang="0">
                    <a:pos x="0" y="26"/>
                  </a:cxn>
                  <a:cxn ang="0">
                    <a:pos x="27" y="0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lnTo>
                      <a:pt x="53" y="26"/>
                    </a:lnTo>
                    <a:lnTo>
                      <a:pt x="27" y="52"/>
                    </a:lnTo>
                    <a:lnTo>
                      <a:pt x="0" y="2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5" name="Freeform 203"/>
              <p:cNvSpPr>
                <a:spLocks/>
              </p:cNvSpPr>
              <p:nvPr/>
            </p:nvSpPr>
            <p:spPr bwMode="auto">
              <a:xfrm>
                <a:off x="1735" y="2063"/>
                <a:ext cx="52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52" y="26"/>
                    </a:lnTo>
                    <a:lnTo>
                      <a:pt x="26" y="52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6" name="Freeform 204"/>
              <p:cNvSpPr>
                <a:spLocks/>
              </p:cNvSpPr>
              <p:nvPr/>
            </p:nvSpPr>
            <p:spPr bwMode="auto">
              <a:xfrm>
                <a:off x="2851" y="2163"/>
                <a:ext cx="53" cy="5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3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0"/>
                  </a:cxn>
                </a:cxnLst>
                <a:rect l="0" t="0" r="r" b="b"/>
                <a:pathLst>
                  <a:path w="53" h="52">
                    <a:moveTo>
                      <a:pt x="26" y="0"/>
                    </a:moveTo>
                    <a:lnTo>
                      <a:pt x="53" y="26"/>
                    </a:lnTo>
                    <a:lnTo>
                      <a:pt x="26" y="52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277" name="Freeform 205"/>
              <p:cNvSpPr>
                <a:spLocks/>
              </p:cNvSpPr>
              <p:nvPr/>
            </p:nvSpPr>
            <p:spPr bwMode="auto">
              <a:xfrm>
                <a:off x="3297" y="2534"/>
                <a:ext cx="52" cy="5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52" y="27"/>
                  </a:cxn>
                  <a:cxn ang="0">
                    <a:pos x="26" y="53"/>
                  </a:cxn>
                  <a:cxn ang="0">
                    <a:pos x="0" y="27"/>
                  </a:cxn>
                  <a:cxn ang="0">
                    <a:pos x="26" y="0"/>
                  </a:cxn>
                </a:cxnLst>
                <a:rect l="0" t="0" r="r" b="b"/>
                <a:pathLst>
                  <a:path w="52" h="53">
                    <a:moveTo>
                      <a:pt x="26" y="0"/>
                    </a:moveTo>
                    <a:lnTo>
                      <a:pt x="52" y="27"/>
                    </a:lnTo>
                    <a:lnTo>
                      <a:pt x="26" y="53"/>
                    </a:lnTo>
                    <a:lnTo>
                      <a:pt x="0" y="2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sp>
          <p:nvSpPr>
            <p:cNvPr id="3279" name="Freeform 207"/>
            <p:cNvSpPr>
              <a:spLocks/>
            </p:cNvSpPr>
            <p:nvPr/>
          </p:nvSpPr>
          <p:spPr bwMode="auto">
            <a:xfrm>
              <a:off x="3407" y="2492"/>
              <a:ext cx="52" cy="5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27"/>
                </a:cxn>
                <a:cxn ang="0">
                  <a:pos x="26" y="53"/>
                </a:cxn>
                <a:cxn ang="0">
                  <a:pos x="0" y="27"/>
                </a:cxn>
                <a:cxn ang="0">
                  <a:pos x="26" y="0"/>
                </a:cxn>
              </a:cxnLst>
              <a:rect l="0" t="0" r="r" b="b"/>
              <a:pathLst>
                <a:path w="52" h="53">
                  <a:moveTo>
                    <a:pt x="26" y="0"/>
                  </a:moveTo>
                  <a:lnTo>
                    <a:pt x="52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0" name="Freeform 208"/>
            <p:cNvSpPr>
              <a:spLocks/>
            </p:cNvSpPr>
            <p:nvPr/>
          </p:nvSpPr>
          <p:spPr bwMode="auto">
            <a:xfrm>
              <a:off x="4078" y="2519"/>
              <a:ext cx="52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26"/>
                </a:cxn>
                <a:cxn ang="0">
                  <a:pos x="26" y="52"/>
                </a:cxn>
                <a:cxn ang="0">
                  <a:pos x="0" y="26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26"/>
                  </a:lnTo>
                  <a:lnTo>
                    <a:pt x="26" y="52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1" name="Freeform 209"/>
            <p:cNvSpPr>
              <a:spLocks/>
            </p:cNvSpPr>
            <p:nvPr/>
          </p:nvSpPr>
          <p:spPr bwMode="auto">
            <a:xfrm>
              <a:off x="5194" y="2744"/>
              <a:ext cx="53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3" y="26"/>
                </a:cxn>
                <a:cxn ang="0">
                  <a:pos x="26" y="52"/>
                </a:cxn>
                <a:cxn ang="0">
                  <a:pos x="0" y="26"/>
                </a:cxn>
                <a:cxn ang="0">
                  <a:pos x="26" y="0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lnTo>
                    <a:pt x="53" y="26"/>
                  </a:lnTo>
                  <a:lnTo>
                    <a:pt x="26" y="52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2" name="Rectangle 210"/>
            <p:cNvSpPr>
              <a:spLocks noChangeArrowheads="1"/>
            </p:cNvSpPr>
            <p:nvPr/>
          </p:nvSpPr>
          <p:spPr bwMode="auto">
            <a:xfrm>
              <a:off x="728" y="2351"/>
              <a:ext cx="48" cy="4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3" name="Rectangle 211"/>
            <p:cNvSpPr>
              <a:spLocks noChangeArrowheads="1"/>
            </p:cNvSpPr>
            <p:nvPr/>
          </p:nvSpPr>
          <p:spPr bwMode="auto">
            <a:xfrm>
              <a:off x="838" y="2314"/>
              <a:ext cx="48" cy="4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4" name="Rectangle 212"/>
            <p:cNvSpPr>
              <a:spLocks noChangeArrowheads="1"/>
            </p:cNvSpPr>
            <p:nvPr/>
          </p:nvSpPr>
          <p:spPr bwMode="auto">
            <a:xfrm>
              <a:off x="1289" y="1628"/>
              <a:ext cx="47" cy="4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5" name="Rectangle 213"/>
            <p:cNvSpPr>
              <a:spLocks noChangeArrowheads="1"/>
            </p:cNvSpPr>
            <p:nvPr/>
          </p:nvSpPr>
          <p:spPr bwMode="auto">
            <a:xfrm>
              <a:off x="1619" y="1990"/>
              <a:ext cx="48" cy="4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6" name="Rectangle 214"/>
            <p:cNvSpPr>
              <a:spLocks noChangeArrowheads="1"/>
            </p:cNvSpPr>
            <p:nvPr/>
          </p:nvSpPr>
          <p:spPr bwMode="auto">
            <a:xfrm>
              <a:off x="1735" y="1775"/>
              <a:ext cx="47" cy="4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7" name="Rectangle 215"/>
            <p:cNvSpPr>
              <a:spLocks noChangeArrowheads="1"/>
            </p:cNvSpPr>
            <p:nvPr/>
          </p:nvSpPr>
          <p:spPr bwMode="auto">
            <a:xfrm>
              <a:off x="2851" y="1880"/>
              <a:ext cx="47" cy="4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8" name="Rectangle 216"/>
            <p:cNvSpPr>
              <a:spLocks noChangeArrowheads="1"/>
            </p:cNvSpPr>
            <p:nvPr/>
          </p:nvSpPr>
          <p:spPr bwMode="auto">
            <a:xfrm>
              <a:off x="3297" y="1759"/>
              <a:ext cx="47" cy="4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89" name="Rectangle 217"/>
            <p:cNvSpPr>
              <a:spLocks noChangeArrowheads="1"/>
            </p:cNvSpPr>
            <p:nvPr/>
          </p:nvSpPr>
          <p:spPr bwMode="auto">
            <a:xfrm>
              <a:off x="3407" y="1911"/>
              <a:ext cx="47" cy="4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0" name="Rectangle 218"/>
            <p:cNvSpPr>
              <a:spLocks noChangeArrowheads="1"/>
            </p:cNvSpPr>
            <p:nvPr/>
          </p:nvSpPr>
          <p:spPr bwMode="auto">
            <a:xfrm>
              <a:off x="4078" y="1262"/>
              <a:ext cx="47" cy="4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1" name="Rectangle 219"/>
            <p:cNvSpPr>
              <a:spLocks noChangeArrowheads="1"/>
            </p:cNvSpPr>
            <p:nvPr/>
          </p:nvSpPr>
          <p:spPr bwMode="auto">
            <a:xfrm>
              <a:off x="5194" y="1293"/>
              <a:ext cx="47" cy="4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2" name="Freeform 220"/>
            <p:cNvSpPr>
              <a:spLocks/>
            </p:cNvSpPr>
            <p:nvPr/>
          </p:nvSpPr>
          <p:spPr bwMode="auto">
            <a:xfrm>
              <a:off x="728" y="2163"/>
              <a:ext cx="53" cy="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27" y="0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53" y="52"/>
                  </a:lnTo>
                  <a:lnTo>
                    <a:pt x="0" y="5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3" name="Freeform 221"/>
            <p:cNvSpPr>
              <a:spLocks/>
            </p:cNvSpPr>
            <p:nvPr/>
          </p:nvSpPr>
          <p:spPr bwMode="auto">
            <a:xfrm>
              <a:off x="838" y="2079"/>
              <a:ext cx="53" cy="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27" y="0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53" y="52"/>
                  </a:lnTo>
                  <a:lnTo>
                    <a:pt x="0" y="5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4" name="Freeform 222"/>
            <p:cNvSpPr>
              <a:spLocks/>
            </p:cNvSpPr>
            <p:nvPr/>
          </p:nvSpPr>
          <p:spPr bwMode="auto">
            <a:xfrm>
              <a:off x="1289" y="869"/>
              <a:ext cx="53" cy="5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26" y="0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53"/>
                  </a:lnTo>
                  <a:lnTo>
                    <a:pt x="0" y="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5" name="Freeform 223"/>
            <p:cNvSpPr>
              <a:spLocks/>
            </p:cNvSpPr>
            <p:nvPr/>
          </p:nvSpPr>
          <p:spPr bwMode="auto">
            <a:xfrm>
              <a:off x="1619" y="1660"/>
              <a:ext cx="53" cy="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27" y="0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53" y="52"/>
                  </a:lnTo>
                  <a:lnTo>
                    <a:pt x="0" y="5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6" name="Freeform 224"/>
            <p:cNvSpPr>
              <a:spLocks/>
            </p:cNvSpPr>
            <p:nvPr/>
          </p:nvSpPr>
          <p:spPr bwMode="auto">
            <a:xfrm>
              <a:off x="1735" y="1791"/>
              <a:ext cx="52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52"/>
                </a:cxn>
                <a:cxn ang="0">
                  <a:pos x="0" y="52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7" name="Freeform 225"/>
            <p:cNvSpPr>
              <a:spLocks/>
            </p:cNvSpPr>
            <p:nvPr/>
          </p:nvSpPr>
          <p:spPr bwMode="auto">
            <a:xfrm>
              <a:off x="2851" y="1943"/>
              <a:ext cx="53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26" y="0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lnTo>
                    <a:pt x="53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8" name="Freeform 226"/>
            <p:cNvSpPr>
              <a:spLocks/>
            </p:cNvSpPr>
            <p:nvPr/>
          </p:nvSpPr>
          <p:spPr bwMode="auto">
            <a:xfrm>
              <a:off x="3297" y="2367"/>
              <a:ext cx="52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52"/>
                </a:cxn>
                <a:cxn ang="0">
                  <a:pos x="0" y="52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99" name="Freeform 227"/>
            <p:cNvSpPr>
              <a:spLocks/>
            </p:cNvSpPr>
            <p:nvPr/>
          </p:nvSpPr>
          <p:spPr bwMode="auto">
            <a:xfrm>
              <a:off x="3407" y="2184"/>
              <a:ext cx="52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52"/>
                </a:cxn>
                <a:cxn ang="0">
                  <a:pos x="0" y="52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00" name="Freeform 228"/>
            <p:cNvSpPr>
              <a:spLocks/>
            </p:cNvSpPr>
            <p:nvPr/>
          </p:nvSpPr>
          <p:spPr bwMode="auto">
            <a:xfrm>
              <a:off x="4078" y="2325"/>
              <a:ext cx="52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52"/>
                </a:cxn>
                <a:cxn ang="0">
                  <a:pos x="0" y="52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01" name="Freeform 229"/>
            <p:cNvSpPr>
              <a:spLocks/>
            </p:cNvSpPr>
            <p:nvPr/>
          </p:nvSpPr>
          <p:spPr bwMode="auto">
            <a:xfrm>
              <a:off x="5194" y="2377"/>
              <a:ext cx="53" cy="5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26" y="0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53"/>
                  </a:lnTo>
                  <a:lnTo>
                    <a:pt x="0" y="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02" name="Rectangle 230"/>
            <p:cNvSpPr>
              <a:spLocks noChangeArrowheads="1"/>
            </p:cNvSpPr>
            <p:nvPr/>
          </p:nvSpPr>
          <p:spPr bwMode="auto">
            <a:xfrm>
              <a:off x="629" y="3252"/>
              <a:ext cx="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3" name="Rectangle 231"/>
            <p:cNvSpPr>
              <a:spLocks noChangeArrowheads="1"/>
            </p:cNvSpPr>
            <p:nvPr/>
          </p:nvSpPr>
          <p:spPr bwMode="auto">
            <a:xfrm>
              <a:off x="629" y="2932"/>
              <a:ext cx="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4" name="Rectangle 232"/>
            <p:cNvSpPr>
              <a:spLocks noChangeArrowheads="1"/>
            </p:cNvSpPr>
            <p:nvPr/>
          </p:nvSpPr>
          <p:spPr bwMode="auto">
            <a:xfrm>
              <a:off x="571" y="2613"/>
              <a:ext cx="14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5" name="Rectangle 233"/>
            <p:cNvSpPr>
              <a:spLocks noChangeArrowheads="1"/>
            </p:cNvSpPr>
            <p:nvPr/>
          </p:nvSpPr>
          <p:spPr bwMode="auto">
            <a:xfrm>
              <a:off x="571" y="2288"/>
              <a:ext cx="14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6" name="Rectangle 234"/>
            <p:cNvSpPr>
              <a:spLocks noChangeArrowheads="1"/>
            </p:cNvSpPr>
            <p:nvPr/>
          </p:nvSpPr>
          <p:spPr bwMode="auto">
            <a:xfrm>
              <a:off x="571" y="1969"/>
              <a:ext cx="14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20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7" name="Rectangle 235"/>
            <p:cNvSpPr>
              <a:spLocks noChangeArrowheads="1"/>
            </p:cNvSpPr>
            <p:nvPr/>
          </p:nvSpPr>
          <p:spPr bwMode="auto">
            <a:xfrm>
              <a:off x="571" y="1649"/>
              <a:ext cx="14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25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8" name="Rectangle 236"/>
            <p:cNvSpPr>
              <a:spLocks noChangeArrowheads="1"/>
            </p:cNvSpPr>
            <p:nvPr/>
          </p:nvSpPr>
          <p:spPr bwMode="auto">
            <a:xfrm>
              <a:off x="571" y="1330"/>
              <a:ext cx="14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30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9" name="Rectangle 237"/>
            <p:cNvSpPr>
              <a:spLocks noChangeArrowheads="1"/>
            </p:cNvSpPr>
            <p:nvPr/>
          </p:nvSpPr>
          <p:spPr bwMode="auto">
            <a:xfrm>
              <a:off x="571" y="1005"/>
              <a:ext cx="14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35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0" name="Rectangle 238"/>
            <p:cNvSpPr>
              <a:spLocks noChangeArrowheads="1"/>
            </p:cNvSpPr>
            <p:nvPr/>
          </p:nvSpPr>
          <p:spPr bwMode="auto">
            <a:xfrm>
              <a:off x="571" y="686"/>
              <a:ext cx="14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40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1" name="Rectangle 239"/>
            <p:cNvSpPr>
              <a:spLocks noChangeArrowheads="1"/>
            </p:cNvSpPr>
            <p:nvPr/>
          </p:nvSpPr>
          <p:spPr bwMode="auto">
            <a:xfrm>
              <a:off x="639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1911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2" name="Rectangle 240"/>
            <p:cNvSpPr>
              <a:spLocks noChangeArrowheads="1"/>
            </p:cNvSpPr>
            <p:nvPr/>
          </p:nvSpPr>
          <p:spPr bwMode="auto">
            <a:xfrm>
              <a:off x="1200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1916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3" name="Rectangle 241"/>
            <p:cNvSpPr>
              <a:spLocks noChangeArrowheads="1"/>
            </p:cNvSpPr>
            <p:nvPr/>
          </p:nvSpPr>
          <p:spPr bwMode="auto">
            <a:xfrm>
              <a:off x="1756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1921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4" name="Rectangle 242"/>
            <p:cNvSpPr>
              <a:spLocks noChangeArrowheads="1"/>
            </p:cNvSpPr>
            <p:nvPr/>
          </p:nvSpPr>
          <p:spPr bwMode="auto">
            <a:xfrm>
              <a:off x="2317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1926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5" name="Rectangle 243"/>
            <p:cNvSpPr>
              <a:spLocks noChangeArrowheads="1"/>
            </p:cNvSpPr>
            <p:nvPr/>
          </p:nvSpPr>
          <p:spPr bwMode="auto">
            <a:xfrm>
              <a:off x="2872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1931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6" name="Rectangle 244"/>
            <p:cNvSpPr>
              <a:spLocks noChangeArrowheads="1"/>
            </p:cNvSpPr>
            <p:nvPr/>
          </p:nvSpPr>
          <p:spPr bwMode="auto">
            <a:xfrm>
              <a:off x="3433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1936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7" name="Rectangle 245"/>
            <p:cNvSpPr>
              <a:spLocks noChangeArrowheads="1"/>
            </p:cNvSpPr>
            <p:nvPr/>
          </p:nvSpPr>
          <p:spPr bwMode="auto">
            <a:xfrm>
              <a:off x="3989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1941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8" name="Rectangle 246"/>
            <p:cNvSpPr>
              <a:spLocks noChangeArrowheads="1"/>
            </p:cNvSpPr>
            <p:nvPr/>
          </p:nvSpPr>
          <p:spPr bwMode="auto">
            <a:xfrm>
              <a:off x="4549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1946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9" name="Rectangle 247"/>
            <p:cNvSpPr>
              <a:spLocks noChangeArrowheads="1"/>
            </p:cNvSpPr>
            <p:nvPr/>
          </p:nvSpPr>
          <p:spPr bwMode="auto">
            <a:xfrm>
              <a:off x="5105" y="3383"/>
              <a:ext cx="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1951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0" name="Rectangle 248"/>
            <p:cNvSpPr>
              <a:spLocks noChangeArrowheads="1"/>
            </p:cNvSpPr>
            <p:nvPr/>
          </p:nvSpPr>
          <p:spPr bwMode="auto">
            <a:xfrm rot="16200000">
              <a:off x="70" y="1928"/>
              <a:ext cx="849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Wealth shares (%)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1" name="Rectangle 249"/>
            <p:cNvSpPr>
              <a:spLocks noChangeArrowheads="1"/>
            </p:cNvSpPr>
            <p:nvPr/>
          </p:nvSpPr>
          <p:spPr bwMode="auto">
            <a:xfrm>
              <a:off x="2065" y="3566"/>
              <a:ext cx="1840" cy="13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22" name="Rectangle 250"/>
            <p:cNvSpPr>
              <a:spLocks noChangeArrowheads="1"/>
            </p:cNvSpPr>
            <p:nvPr/>
          </p:nvSpPr>
          <p:spPr bwMode="auto">
            <a:xfrm>
              <a:off x="2091" y="3629"/>
              <a:ext cx="21" cy="1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23" name="Rectangle 251"/>
            <p:cNvSpPr>
              <a:spLocks noChangeArrowheads="1"/>
            </p:cNvSpPr>
            <p:nvPr/>
          </p:nvSpPr>
          <p:spPr bwMode="auto">
            <a:xfrm>
              <a:off x="2154" y="3629"/>
              <a:ext cx="21" cy="1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24" name="Rectangle 252"/>
            <p:cNvSpPr>
              <a:spLocks noChangeArrowheads="1"/>
            </p:cNvSpPr>
            <p:nvPr/>
          </p:nvSpPr>
          <p:spPr bwMode="auto">
            <a:xfrm>
              <a:off x="2217" y="3629"/>
              <a:ext cx="21" cy="1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25" name="Rectangle 253"/>
            <p:cNvSpPr>
              <a:spLocks noChangeArrowheads="1"/>
            </p:cNvSpPr>
            <p:nvPr/>
          </p:nvSpPr>
          <p:spPr bwMode="auto">
            <a:xfrm>
              <a:off x="2280" y="3629"/>
              <a:ext cx="21" cy="10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26" name="Freeform 254"/>
            <p:cNvSpPr>
              <a:spLocks/>
            </p:cNvSpPr>
            <p:nvPr/>
          </p:nvSpPr>
          <p:spPr bwMode="auto">
            <a:xfrm>
              <a:off x="2175" y="3608"/>
              <a:ext cx="52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26"/>
                </a:cxn>
                <a:cxn ang="0">
                  <a:pos x="26" y="52"/>
                </a:cxn>
                <a:cxn ang="0">
                  <a:pos x="0" y="26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26"/>
                  </a:lnTo>
                  <a:lnTo>
                    <a:pt x="26" y="52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27" name="Rectangle 255"/>
            <p:cNvSpPr>
              <a:spLocks noChangeArrowheads="1"/>
            </p:cNvSpPr>
            <p:nvPr/>
          </p:nvSpPr>
          <p:spPr bwMode="auto">
            <a:xfrm>
              <a:off x="2332" y="3587"/>
              <a:ext cx="40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P99.9-100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>
              <a:off x="2752" y="3634"/>
              <a:ext cx="220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29" name="Rectangle 257"/>
            <p:cNvSpPr>
              <a:spLocks noChangeArrowheads="1"/>
            </p:cNvSpPr>
            <p:nvPr/>
          </p:nvSpPr>
          <p:spPr bwMode="auto">
            <a:xfrm>
              <a:off x="2835" y="3608"/>
              <a:ext cx="48" cy="4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30" name="Rectangle 258"/>
            <p:cNvSpPr>
              <a:spLocks noChangeArrowheads="1"/>
            </p:cNvSpPr>
            <p:nvPr/>
          </p:nvSpPr>
          <p:spPr bwMode="auto">
            <a:xfrm>
              <a:off x="2993" y="3587"/>
              <a:ext cx="29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P90-99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1" name="Rectangle 259"/>
            <p:cNvSpPr>
              <a:spLocks noChangeArrowheads="1"/>
            </p:cNvSpPr>
            <p:nvPr/>
          </p:nvSpPr>
          <p:spPr bwMode="auto">
            <a:xfrm>
              <a:off x="3297" y="3629"/>
              <a:ext cx="73" cy="1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32" name="Rectangle 260"/>
            <p:cNvSpPr>
              <a:spLocks noChangeArrowheads="1"/>
            </p:cNvSpPr>
            <p:nvPr/>
          </p:nvSpPr>
          <p:spPr bwMode="auto">
            <a:xfrm>
              <a:off x="3412" y="3629"/>
              <a:ext cx="73" cy="1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33" name="Freeform 261"/>
            <p:cNvSpPr>
              <a:spLocks/>
            </p:cNvSpPr>
            <p:nvPr/>
          </p:nvSpPr>
          <p:spPr bwMode="auto">
            <a:xfrm>
              <a:off x="3381" y="3608"/>
              <a:ext cx="52" cy="5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52"/>
                </a:cxn>
                <a:cxn ang="0">
                  <a:pos x="0" y="52"/>
                </a:cxn>
                <a:cxn ang="0">
                  <a:pos x="26" y="0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34" name="Rectangle 262"/>
            <p:cNvSpPr>
              <a:spLocks noChangeArrowheads="1"/>
            </p:cNvSpPr>
            <p:nvPr/>
          </p:nvSpPr>
          <p:spPr bwMode="auto">
            <a:xfrm>
              <a:off x="3538" y="3587"/>
              <a:ext cx="35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  <a:cs typeface="Arial" pitchFamily="34" charset="0"/>
                </a:rPr>
                <a:t>P99-99.9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Interwar era: High-wage earners accumulate wealth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(Part of the) Income/Wealth relationship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899592" y="2060848"/>
            <a:ext cx="2664296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smtClean="0"/>
              <a:t>Wealth</a:t>
            </a:r>
          </a:p>
          <a:p>
            <a:pPr algn="ctr"/>
            <a:r>
              <a:rPr lang="sv-SE" sz="2400" smtClean="0"/>
              <a:t>(Level, distribution)</a:t>
            </a:r>
            <a:endParaRPr lang="sv-SE" sz="2400"/>
          </a:p>
        </p:txBody>
      </p:sp>
      <p:sp>
        <p:nvSpPr>
          <p:cNvPr id="7" name="Oval 6"/>
          <p:cNvSpPr/>
          <p:nvPr/>
        </p:nvSpPr>
        <p:spPr>
          <a:xfrm>
            <a:off x="5760132" y="2024844"/>
            <a:ext cx="2664296" cy="2592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smtClean="0"/>
              <a:t>Income</a:t>
            </a:r>
          </a:p>
          <a:p>
            <a:pPr algn="ctr"/>
            <a:r>
              <a:rPr lang="sv-SE" sz="2400" smtClean="0"/>
              <a:t>(Level, distribution)</a:t>
            </a:r>
            <a:endParaRPr lang="sv-SE" sz="2400"/>
          </a:p>
        </p:txBody>
      </p:sp>
      <p:sp>
        <p:nvSpPr>
          <p:cNvPr id="8" name="Right Arrow 7"/>
          <p:cNvSpPr/>
          <p:nvPr/>
        </p:nvSpPr>
        <p:spPr>
          <a:xfrm>
            <a:off x="3743908" y="2708920"/>
            <a:ext cx="1872208" cy="1188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smtClean="0"/>
              <a:t>Inheritance</a:t>
            </a:r>
            <a:endParaRPr lang="sv-SE" sz="2000"/>
          </a:p>
        </p:txBody>
      </p:sp>
      <p:sp>
        <p:nvSpPr>
          <p:cNvPr id="12" name="Curved Up Arrow 11"/>
          <p:cNvSpPr/>
          <p:nvPr/>
        </p:nvSpPr>
        <p:spPr>
          <a:xfrm>
            <a:off x="3167844" y="4401108"/>
            <a:ext cx="3060340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1596" y="4617132"/>
            <a:ext cx="160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smtClean="0"/>
              <a:t>Capital income</a:t>
            </a:r>
          </a:p>
          <a:p>
            <a:pPr algn="ctr"/>
            <a:r>
              <a:rPr lang="sv-SE" b="1" smtClean="0"/>
              <a:t>(rW)</a:t>
            </a:r>
            <a:endParaRPr lang="sv-SE" b="1"/>
          </a:p>
        </p:txBody>
      </p:sp>
      <p:sp>
        <p:nvSpPr>
          <p:cNvPr id="14" name="Curved Up Arrow 13"/>
          <p:cNvSpPr/>
          <p:nvPr/>
        </p:nvSpPr>
        <p:spPr>
          <a:xfrm rot="10800000">
            <a:off x="3059832" y="1196752"/>
            <a:ext cx="3060340" cy="1080120"/>
          </a:xfrm>
          <a:prstGeom prst="curved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5956" y="1340768"/>
            <a:ext cx="89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smtClean="0"/>
              <a:t>Savings</a:t>
            </a:r>
          </a:p>
          <a:p>
            <a:pPr algn="ctr"/>
            <a:r>
              <a:rPr lang="sv-SE" b="1" smtClean="0"/>
              <a:t>(sY)</a:t>
            </a:r>
            <a:endParaRPr lang="sv-SE" b="1"/>
          </a:p>
        </p:txBody>
      </p:sp>
      <p:sp>
        <p:nvSpPr>
          <p:cNvPr id="17" name="Down Arrow 16"/>
          <p:cNvSpPr/>
          <p:nvPr/>
        </p:nvSpPr>
        <p:spPr>
          <a:xfrm rot="18364561">
            <a:off x="2860422" y="4346130"/>
            <a:ext cx="128711" cy="1977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131840" y="5949280"/>
            <a:ext cx="278832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mtClean="0"/>
              <a:t>Other processes</a:t>
            </a:r>
          </a:p>
          <a:p>
            <a:pPr algn="ctr"/>
            <a:r>
              <a:rPr lang="sv-SE" smtClean="0"/>
              <a:t>(opportunity, insurance etc)</a:t>
            </a:r>
            <a:endParaRPr lang="sv-SE"/>
          </a:p>
        </p:txBody>
      </p:sp>
      <p:sp>
        <p:nvSpPr>
          <p:cNvPr id="19" name="Down Arrow 18"/>
          <p:cNvSpPr/>
          <p:nvPr/>
        </p:nvSpPr>
        <p:spPr>
          <a:xfrm rot="13469168">
            <a:off x="6159401" y="4405365"/>
            <a:ext cx="136647" cy="1812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2"/>
          <p:cNvGraphicFramePr>
            <a:graphicFrameLocks noGrp="1"/>
          </p:cNvGraphicFramePr>
          <p:nvPr>
            <p:ph/>
          </p:nvPr>
        </p:nvGraphicFramePr>
        <p:xfrm>
          <a:off x="647564" y="1484784"/>
          <a:ext cx="8137338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771" name="Line 3"/>
          <p:cNvSpPr>
            <a:spLocks noChangeShapeType="1"/>
          </p:cNvSpPr>
          <p:nvPr/>
        </p:nvSpPr>
        <p:spPr bwMode="auto">
          <a:xfrm flipV="1">
            <a:off x="3348484" y="1845246"/>
            <a:ext cx="0" cy="367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7091809" y="1845246"/>
            <a:ext cx="0" cy="367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74" name="AutoShape 6"/>
          <p:cNvSpPr>
            <a:spLocks/>
          </p:cNvSpPr>
          <p:nvPr/>
        </p:nvSpPr>
        <p:spPr bwMode="auto">
          <a:xfrm rot="5400000">
            <a:off x="2122388" y="368710"/>
            <a:ext cx="217487" cy="2233612"/>
          </a:xfrm>
          <a:prstGeom prst="leftBrace">
            <a:avLst>
              <a:gd name="adj1" fmla="val 8558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0775" name="AutoShape 7"/>
          <p:cNvSpPr>
            <a:spLocks/>
          </p:cNvSpPr>
          <p:nvPr/>
        </p:nvSpPr>
        <p:spPr bwMode="auto">
          <a:xfrm rot="5400000">
            <a:off x="5146576" y="-350428"/>
            <a:ext cx="217487" cy="3671887"/>
          </a:xfrm>
          <a:prstGeom prst="leftBrace">
            <a:avLst>
              <a:gd name="adj1" fmla="val 1406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0776" name="AutoShape 8"/>
          <p:cNvSpPr>
            <a:spLocks/>
          </p:cNvSpPr>
          <p:nvPr/>
        </p:nvSpPr>
        <p:spPr bwMode="auto">
          <a:xfrm rot="5400000">
            <a:off x="7738963" y="802097"/>
            <a:ext cx="217487" cy="1366838"/>
          </a:xfrm>
          <a:prstGeom prst="leftBrace">
            <a:avLst>
              <a:gd name="adj1" fmla="val 523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>
            <a:off x="1367644" y="4833156"/>
            <a:ext cx="180022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1332359" y="3572446"/>
            <a:ext cx="1871663" cy="730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>
            <a:off x="1475234" y="1988121"/>
            <a:ext cx="1728788" cy="73025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>
            <a:off x="3564384" y="2061146"/>
            <a:ext cx="1800225" cy="1223962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3419922" y="2637408"/>
            <a:ext cx="1871662" cy="792163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3456434" y="4580508"/>
            <a:ext cx="1908175" cy="433388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 flipV="1">
            <a:off x="5580509" y="2564383"/>
            <a:ext cx="1439863" cy="1585913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7" name="Line 19"/>
          <p:cNvSpPr>
            <a:spLocks noChangeShapeType="1"/>
          </p:cNvSpPr>
          <p:nvPr/>
        </p:nvSpPr>
        <p:spPr bwMode="auto">
          <a:xfrm>
            <a:off x="5580509" y="2708846"/>
            <a:ext cx="1511300" cy="503237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5651947" y="3645471"/>
            <a:ext cx="1368425" cy="1008062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7236272" y="4509071"/>
            <a:ext cx="1223962" cy="73025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7236272" y="3140646"/>
            <a:ext cx="1223962" cy="71437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>
            <a:off x="7236272" y="2637408"/>
            <a:ext cx="1223962" cy="2159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sv-SE"/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7236272" y="2348483"/>
            <a:ext cx="1223962" cy="2682875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7000">
                <a:solidFill>
                  <a:srgbClr val="FF0000"/>
                </a:solidFill>
                <a:latin typeface="Lucida Sans" pitchFamily="34" charset="0"/>
              </a:rPr>
              <a:t>?</a:t>
            </a:r>
            <a:endParaRPr lang="en-US" sz="1700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1475656" y="4977172"/>
            <a:ext cx="1441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Bottom </a:t>
            </a:r>
            <a:r>
              <a:rPr lang="sv-SE"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475234" y="3788346"/>
            <a:ext cx="15843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 </a:t>
            </a:r>
            <a:r>
              <a:rPr lang="sv-S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10-1%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1475234" y="2205608"/>
            <a:ext cx="12239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 </a:t>
            </a:r>
            <a:r>
              <a:rPr lang="sv-S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1%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3600450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160801" name="Text Box 33"/>
          <p:cNvSpPr txBox="1">
            <a:spLocks noChangeArrowheads="1"/>
          </p:cNvSpPr>
          <p:nvPr/>
        </p:nvSpPr>
        <p:spPr bwMode="auto">
          <a:xfrm>
            <a:off x="1115617" y="225425"/>
            <a:ext cx="69123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Wealth distribution in Sweden, 1870-2005</a:t>
            </a:r>
            <a:endParaRPr lang="en-US" sz="25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187078" y="873063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Industrial take-off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058166" y="728600"/>
            <a:ext cx="250171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Education, welfare state,</a:t>
            </a:r>
            <a:endParaRPr lang="sv-SE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v-SE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 ownership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128284" y="764704"/>
            <a:ext cx="155331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Globalization,</a:t>
            </a:r>
          </a:p>
          <a:p>
            <a:r>
              <a:rPr lang="sv-S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deregulation...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Slide Number Placeholder 4"/>
          <p:cNvSpPr txBox="1">
            <a:spLocks/>
          </p:cNvSpPr>
          <p:nvPr/>
        </p:nvSpPr>
        <p:spPr>
          <a:xfrm>
            <a:off x="6553200" y="6345324"/>
            <a:ext cx="2133600" cy="3761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10EBE-D24B-498D-8170-EFEAE8F9AE9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  <p:bldP spid="160776" grpId="0" animBg="1"/>
      <p:bldP spid="160786" grpId="0" animBg="1"/>
      <p:bldP spid="160787" grpId="0" animBg="1"/>
      <p:bldP spid="160788" grpId="0" animBg="1"/>
      <p:bldP spid="160789" grpId="0" animBg="1"/>
      <p:bldP spid="160790" grpId="0" animBg="1"/>
      <p:bldP spid="160791" grpId="0" animBg="1"/>
      <p:bldP spid="160792" grpId="0" animBg="1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What has happened since 1980?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Sweden in the 1980s and 1990s:</a:t>
            </a:r>
          </a:p>
          <a:p>
            <a:pPr lvl="1"/>
            <a:r>
              <a:rPr lang="sv-SE" smtClean="0"/>
              <a:t>High taxes on wealth, inheritance, property</a:t>
            </a:r>
          </a:p>
          <a:p>
            <a:pPr lvl="1"/>
            <a:r>
              <a:rPr lang="sv-SE" smtClean="0"/>
              <a:t>Booming financial markets</a:t>
            </a:r>
          </a:p>
          <a:p>
            <a:pPr lvl="1"/>
            <a:r>
              <a:rPr lang="sv-SE" smtClean="0"/>
              <a:t>Liberalized capital account (since 1989)</a:t>
            </a:r>
          </a:p>
          <a:p>
            <a:pPr>
              <a:spcBef>
                <a:spcPts val="2400"/>
              </a:spcBef>
            </a:pPr>
            <a:r>
              <a:rPr lang="sv-SE" smtClean="0"/>
              <a:t>Potential impact: Capital flight</a:t>
            </a:r>
          </a:p>
          <a:p>
            <a:pPr lvl="1"/>
            <a:r>
              <a:rPr lang="sv-SE" smtClean="0"/>
              <a:t>Private wealth (and wealth owners) leaves Sweden</a:t>
            </a:r>
          </a:p>
          <a:p>
            <a:pPr lvl="1"/>
            <a:r>
              <a:rPr lang="sv-SE" smtClean="0"/>
              <a:t>Wealth is moved to closely held companies</a:t>
            </a:r>
          </a:p>
          <a:p>
            <a:pPr>
              <a:spcBef>
                <a:spcPts val="2400"/>
              </a:spcBef>
            </a:pPr>
            <a:r>
              <a:rPr lang="sv-SE" smtClean="0"/>
              <a:t>If so, what is the effect on the wealth distribution?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smtClean="0"/>
              <a:t>Wealth concentration in Sweden since 1950 (official series)</a:t>
            </a:r>
            <a:endParaRPr lang="sv-SE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63750" y="2889932"/>
            <a:ext cx="1488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000" b="1" smtClean="0"/>
              <a:t>Bottom </a:t>
            </a:r>
            <a:r>
              <a:rPr lang="sv-SE" sz="2000" b="1"/>
              <a:t>90%</a:t>
            </a:r>
            <a:endParaRPr lang="en-US" sz="2000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1700" y="4617132"/>
            <a:ext cx="93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000" b="1" smtClean="0">
                <a:solidFill>
                  <a:srgbClr val="0000FF"/>
                </a:solidFill>
              </a:rPr>
              <a:t>Top </a:t>
            </a:r>
            <a:r>
              <a:rPr lang="sv-SE" sz="2000" b="1">
                <a:solidFill>
                  <a:srgbClr val="0000FF"/>
                </a:solidFill>
              </a:rPr>
              <a:t>1%</a:t>
            </a:r>
            <a:endParaRPr 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smtClean="0"/>
              <a:t>Wealth concentration in Sweden since 1950</a:t>
            </a:r>
            <a:br>
              <a:rPr lang="sv-SE" sz="3200" smtClean="0"/>
            </a:br>
            <a:r>
              <a:rPr lang="sv-SE" sz="3200" smtClean="0"/>
              <a:t>(adjusted for </a:t>
            </a:r>
            <a:r>
              <a:rPr lang="sv-SE" sz="3200" i="1" smtClean="0"/>
              <a:t>foreign wealth</a:t>
            </a:r>
            <a:r>
              <a:rPr lang="sv-SE" sz="3200" smtClean="0"/>
              <a:t> of Swedish hh's)</a:t>
            </a:r>
            <a:endParaRPr lang="sv-SE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33</a:t>
            </a:fld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3750" y="2889932"/>
            <a:ext cx="1488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000" b="1" smtClean="0"/>
              <a:t>Bottom </a:t>
            </a:r>
            <a:r>
              <a:rPr lang="sv-SE" sz="2000" b="1"/>
              <a:t>90%</a:t>
            </a:r>
            <a:endParaRPr lang="en-US" sz="2000" b="1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71700" y="4617132"/>
            <a:ext cx="93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000" b="1" smtClean="0">
                <a:solidFill>
                  <a:srgbClr val="0000FF"/>
                </a:solidFill>
              </a:rPr>
              <a:t>Top </a:t>
            </a:r>
            <a:r>
              <a:rPr lang="sv-SE" sz="2000" b="1">
                <a:solidFill>
                  <a:srgbClr val="0000FF"/>
                </a:solidFill>
              </a:rPr>
              <a:t>1%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14672" y="4257092"/>
            <a:ext cx="2229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000" b="1" smtClean="0">
                <a:solidFill>
                  <a:srgbClr val="0000FF"/>
                </a:solidFill>
              </a:rPr>
              <a:t>incl. foreign wealth</a:t>
            </a:r>
            <a:endParaRPr 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How estimate the wealth of the rich?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We add wealth to the top percentile (≈50,000 hh's)</a:t>
            </a:r>
          </a:p>
          <a:p>
            <a:r>
              <a:rPr lang="sv-SE" smtClean="0"/>
              <a:t>Three additions: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sv-SE" b="1" smtClean="0"/>
              <a:t>Household wealth abroad</a:t>
            </a:r>
          </a:p>
          <a:p>
            <a:pPr marL="1314450" lvl="2" indent="-514350"/>
            <a:r>
              <a:rPr lang="sv-SE" smtClean="0"/>
              <a:t>Accumulated mismatches in Balance of Payment</a:t>
            </a:r>
          </a:p>
          <a:p>
            <a:pPr marL="1314450" lvl="2" indent="-514350"/>
            <a:r>
              <a:rPr lang="sv-SE" smtClean="0"/>
              <a:t>Unaccounted savings in the Financial Accounts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sv-SE" b="1" smtClean="0"/>
              <a:t>Wealth of super-rich Swedes </a:t>
            </a:r>
            <a:r>
              <a:rPr lang="sv-SE" b="1" i="1" smtClean="0"/>
              <a:t>in Sweden</a:t>
            </a:r>
          </a:p>
          <a:p>
            <a:pPr marL="1314450" lvl="2" indent="-514350"/>
            <a:r>
              <a:rPr lang="sv-SE" smtClean="0"/>
              <a:t>Unlisted wealth; Source: Rich Lists in magazines 1983-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sv-SE" b="1" smtClean="0"/>
              <a:t>Wealth of super-rich Swedes </a:t>
            </a:r>
            <a:r>
              <a:rPr lang="sv-SE" b="1" i="1" smtClean="0"/>
              <a:t>abroad</a:t>
            </a:r>
          </a:p>
          <a:p>
            <a:pPr marL="1314450" lvl="2" indent="-514350"/>
            <a:r>
              <a:rPr lang="sv-SE" smtClean="0"/>
              <a:t>Unlisted wealth; Source: Rich Lists in magazines 1983-</a:t>
            </a:r>
          </a:p>
          <a:p>
            <a:pPr marL="914400" lvl="1" indent="-514350"/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smtClean="0"/>
              <a:t>Balance of Payments mismatch, six countries</a:t>
            </a:r>
            <a:endParaRPr lang="sv-SE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35</a:t>
            </a:fld>
            <a:endParaRPr lang="sv-SE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358775" y="1449388"/>
            <a:ext cx="8277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201738" y="1577976"/>
            <a:ext cx="7124700" cy="418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1192213" y="1577976"/>
            <a:ext cx="7134225" cy="41719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1976" y="0"/>
              </a:cxn>
              <a:cxn ang="0">
                <a:pos x="11984" y="8"/>
              </a:cxn>
              <a:cxn ang="0">
                <a:pos x="11984" y="7000"/>
              </a:cxn>
              <a:cxn ang="0">
                <a:pos x="11976" y="7008"/>
              </a:cxn>
              <a:cxn ang="0">
                <a:pos x="8" y="7008"/>
              </a:cxn>
              <a:cxn ang="0">
                <a:pos x="0" y="7000"/>
              </a:cxn>
              <a:cxn ang="0">
                <a:pos x="0" y="8"/>
              </a:cxn>
              <a:cxn ang="0">
                <a:pos x="16" y="7000"/>
              </a:cxn>
              <a:cxn ang="0">
                <a:pos x="8" y="6992"/>
              </a:cxn>
              <a:cxn ang="0">
                <a:pos x="11976" y="6992"/>
              </a:cxn>
              <a:cxn ang="0">
                <a:pos x="11968" y="7000"/>
              </a:cxn>
              <a:cxn ang="0">
                <a:pos x="11968" y="8"/>
              </a:cxn>
              <a:cxn ang="0">
                <a:pos x="11976" y="16"/>
              </a:cxn>
              <a:cxn ang="0">
                <a:pos x="8" y="16"/>
              </a:cxn>
              <a:cxn ang="0">
                <a:pos x="16" y="8"/>
              </a:cxn>
              <a:cxn ang="0">
                <a:pos x="16" y="7000"/>
              </a:cxn>
            </a:cxnLst>
            <a:rect l="0" t="0" r="r" b="b"/>
            <a:pathLst>
              <a:path w="11984" h="70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1976" y="0"/>
                </a:lnTo>
                <a:cubicBezTo>
                  <a:pt x="11981" y="0"/>
                  <a:pt x="11984" y="4"/>
                  <a:pt x="11984" y="8"/>
                </a:cubicBezTo>
                <a:lnTo>
                  <a:pt x="11984" y="7000"/>
                </a:lnTo>
                <a:cubicBezTo>
                  <a:pt x="11984" y="7005"/>
                  <a:pt x="11981" y="7008"/>
                  <a:pt x="11976" y="7008"/>
                </a:cubicBezTo>
                <a:lnTo>
                  <a:pt x="8" y="7008"/>
                </a:lnTo>
                <a:cubicBezTo>
                  <a:pt x="4" y="7008"/>
                  <a:pt x="0" y="7005"/>
                  <a:pt x="0" y="7000"/>
                </a:cubicBezTo>
                <a:lnTo>
                  <a:pt x="0" y="8"/>
                </a:lnTo>
                <a:close/>
                <a:moveTo>
                  <a:pt x="16" y="7000"/>
                </a:moveTo>
                <a:lnTo>
                  <a:pt x="8" y="6992"/>
                </a:lnTo>
                <a:lnTo>
                  <a:pt x="11976" y="6992"/>
                </a:lnTo>
                <a:lnTo>
                  <a:pt x="11968" y="7000"/>
                </a:lnTo>
                <a:lnTo>
                  <a:pt x="11968" y="8"/>
                </a:lnTo>
                <a:lnTo>
                  <a:pt x="11976" y="16"/>
                </a:lnTo>
                <a:lnTo>
                  <a:pt x="8" y="16"/>
                </a:lnTo>
                <a:lnTo>
                  <a:pt x="16" y="8"/>
                </a:lnTo>
                <a:lnTo>
                  <a:pt x="16" y="7000"/>
                </a:lnTo>
                <a:close/>
              </a:path>
            </a:pathLst>
          </a:custGeom>
          <a:solidFill>
            <a:srgbClr val="808080"/>
          </a:solidFill>
          <a:ln w="9525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92213" y="1582738"/>
            <a:ext cx="9525" cy="4162425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1149350" y="1577976"/>
            <a:ext cx="47625" cy="4171950"/>
          </a:xfrm>
          <a:custGeom>
            <a:avLst/>
            <a:gdLst/>
            <a:ahLst/>
            <a:cxnLst>
              <a:cxn ang="0">
                <a:pos x="0" y="2622"/>
              </a:cxn>
              <a:cxn ang="0">
                <a:pos x="30" y="2622"/>
              </a:cxn>
              <a:cxn ang="0">
                <a:pos x="30" y="2628"/>
              </a:cxn>
              <a:cxn ang="0">
                <a:pos x="0" y="2628"/>
              </a:cxn>
              <a:cxn ang="0">
                <a:pos x="0" y="2622"/>
              </a:cxn>
              <a:cxn ang="0">
                <a:pos x="0" y="2364"/>
              </a:cxn>
              <a:cxn ang="0">
                <a:pos x="30" y="2364"/>
              </a:cxn>
              <a:cxn ang="0">
                <a:pos x="30" y="2370"/>
              </a:cxn>
              <a:cxn ang="0">
                <a:pos x="0" y="2370"/>
              </a:cxn>
              <a:cxn ang="0">
                <a:pos x="0" y="2364"/>
              </a:cxn>
              <a:cxn ang="0">
                <a:pos x="0" y="2100"/>
              </a:cxn>
              <a:cxn ang="0">
                <a:pos x="30" y="2100"/>
              </a:cxn>
              <a:cxn ang="0">
                <a:pos x="30" y="2106"/>
              </a:cxn>
              <a:cxn ang="0">
                <a:pos x="0" y="2106"/>
              </a:cxn>
              <a:cxn ang="0">
                <a:pos x="0" y="2100"/>
              </a:cxn>
              <a:cxn ang="0">
                <a:pos x="0" y="1836"/>
              </a:cxn>
              <a:cxn ang="0">
                <a:pos x="30" y="1836"/>
              </a:cxn>
              <a:cxn ang="0">
                <a:pos x="30" y="1842"/>
              </a:cxn>
              <a:cxn ang="0">
                <a:pos x="0" y="1842"/>
              </a:cxn>
              <a:cxn ang="0">
                <a:pos x="0" y="1836"/>
              </a:cxn>
              <a:cxn ang="0">
                <a:pos x="0" y="1572"/>
              </a:cxn>
              <a:cxn ang="0">
                <a:pos x="30" y="1572"/>
              </a:cxn>
              <a:cxn ang="0">
                <a:pos x="30" y="1578"/>
              </a:cxn>
              <a:cxn ang="0">
                <a:pos x="0" y="1578"/>
              </a:cxn>
              <a:cxn ang="0">
                <a:pos x="0" y="1572"/>
              </a:cxn>
              <a:cxn ang="0">
                <a:pos x="0" y="1308"/>
              </a:cxn>
              <a:cxn ang="0">
                <a:pos x="30" y="1308"/>
              </a:cxn>
              <a:cxn ang="0">
                <a:pos x="30" y="1314"/>
              </a:cxn>
              <a:cxn ang="0">
                <a:pos x="0" y="1314"/>
              </a:cxn>
              <a:cxn ang="0">
                <a:pos x="0" y="1308"/>
              </a:cxn>
              <a:cxn ang="0">
                <a:pos x="0" y="1050"/>
              </a:cxn>
              <a:cxn ang="0">
                <a:pos x="30" y="1050"/>
              </a:cxn>
              <a:cxn ang="0">
                <a:pos x="30" y="1056"/>
              </a:cxn>
              <a:cxn ang="0">
                <a:pos x="0" y="1056"/>
              </a:cxn>
              <a:cxn ang="0">
                <a:pos x="0" y="1050"/>
              </a:cxn>
              <a:cxn ang="0">
                <a:pos x="0" y="786"/>
              </a:cxn>
              <a:cxn ang="0">
                <a:pos x="30" y="786"/>
              </a:cxn>
              <a:cxn ang="0">
                <a:pos x="30" y="792"/>
              </a:cxn>
              <a:cxn ang="0">
                <a:pos x="0" y="792"/>
              </a:cxn>
              <a:cxn ang="0">
                <a:pos x="0" y="786"/>
              </a:cxn>
              <a:cxn ang="0">
                <a:pos x="0" y="522"/>
              </a:cxn>
              <a:cxn ang="0">
                <a:pos x="30" y="522"/>
              </a:cxn>
              <a:cxn ang="0">
                <a:pos x="30" y="528"/>
              </a:cxn>
              <a:cxn ang="0">
                <a:pos x="0" y="528"/>
              </a:cxn>
              <a:cxn ang="0">
                <a:pos x="0" y="522"/>
              </a:cxn>
              <a:cxn ang="0">
                <a:pos x="0" y="258"/>
              </a:cxn>
              <a:cxn ang="0">
                <a:pos x="30" y="258"/>
              </a:cxn>
              <a:cxn ang="0">
                <a:pos x="30" y="264"/>
              </a:cxn>
              <a:cxn ang="0">
                <a:pos x="0" y="264"/>
              </a:cxn>
              <a:cxn ang="0">
                <a:pos x="0" y="258"/>
              </a:cxn>
              <a:cxn ang="0">
                <a:pos x="0" y="0"/>
              </a:cxn>
              <a:cxn ang="0">
                <a:pos x="30" y="0"/>
              </a:cxn>
              <a:cxn ang="0">
                <a:pos x="30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30" h="2628">
                <a:moveTo>
                  <a:pt x="0" y="2622"/>
                </a:moveTo>
                <a:lnTo>
                  <a:pt x="30" y="2622"/>
                </a:lnTo>
                <a:lnTo>
                  <a:pt x="30" y="2628"/>
                </a:lnTo>
                <a:lnTo>
                  <a:pt x="0" y="2628"/>
                </a:lnTo>
                <a:lnTo>
                  <a:pt x="0" y="2622"/>
                </a:lnTo>
                <a:close/>
                <a:moveTo>
                  <a:pt x="0" y="2364"/>
                </a:moveTo>
                <a:lnTo>
                  <a:pt x="30" y="2364"/>
                </a:lnTo>
                <a:lnTo>
                  <a:pt x="30" y="2370"/>
                </a:lnTo>
                <a:lnTo>
                  <a:pt x="0" y="2370"/>
                </a:lnTo>
                <a:lnTo>
                  <a:pt x="0" y="2364"/>
                </a:lnTo>
                <a:close/>
                <a:moveTo>
                  <a:pt x="0" y="2100"/>
                </a:moveTo>
                <a:lnTo>
                  <a:pt x="30" y="2100"/>
                </a:lnTo>
                <a:lnTo>
                  <a:pt x="30" y="2106"/>
                </a:lnTo>
                <a:lnTo>
                  <a:pt x="0" y="2106"/>
                </a:lnTo>
                <a:lnTo>
                  <a:pt x="0" y="2100"/>
                </a:lnTo>
                <a:close/>
                <a:moveTo>
                  <a:pt x="0" y="1836"/>
                </a:moveTo>
                <a:lnTo>
                  <a:pt x="30" y="1836"/>
                </a:lnTo>
                <a:lnTo>
                  <a:pt x="30" y="1842"/>
                </a:lnTo>
                <a:lnTo>
                  <a:pt x="0" y="1842"/>
                </a:lnTo>
                <a:lnTo>
                  <a:pt x="0" y="1836"/>
                </a:lnTo>
                <a:close/>
                <a:moveTo>
                  <a:pt x="0" y="1572"/>
                </a:moveTo>
                <a:lnTo>
                  <a:pt x="30" y="1572"/>
                </a:lnTo>
                <a:lnTo>
                  <a:pt x="30" y="1578"/>
                </a:lnTo>
                <a:lnTo>
                  <a:pt x="0" y="1578"/>
                </a:lnTo>
                <a:lnTo>
                  <a:pt x="0" y="1572"/>
                </a:lnTo>
                <a:close/>
                <a:moveTo>
                  <a:pt x="0" y="1308"/>
                </a:moveTo>
                <a:lnTo>
                  <a:pt x="30" y="1308"/>
                </a:lnTo>
                <a:lnTo>
                  <a:pt x="30" y="1314"/>
                </a:lnTo>
                <a:lnTo>
                  <a:pt x="0" y="1314"/>
                </a:lnTo>
                <a:lnTo>
                  <a:pt x="0" y="1308"/>
                </a:lnTo>
                <a:close/>
                <a:moveTo>
                  <a:pt x="0" y="1050"/>
                </a:moveTo>
                <a:lnTo>
                  <a:pt x="30" y="1050"/>
                </a:lnTo>
                <a:lnTo>
                  <a:pt x="30" y="1056"/>
                </a:lnTo>
                <a:lnTo>
                  <a:pt x="0" y="1056"/>
                </a:lnTo>
                <a:lnTo>
                  <a:pt x="0" y="1050"/>
                </a:lnTo>
                <a:close/>
                <a:moveTo>
                  <a:pt x="0" y="786"/>
                </a:moveTo>
                <a:lnTo>
                  <a:pt x="30" y="786"/>
                </a:lnTo>
                <a:lnTo>
                  <a:pt x="30" y="792"/>
                </a:lnTo>
                <a:lnTo>
                  <a:pt x="0" y="792"/>
                </a:lnTo>
                <a:lnTo>
                  <a:pt x="0" y="786"/>
                </a:lnTo>
                <a:close/>
                <a:moveTo>
                  <a:pt x="0" y="522"/>
                </a:moveTo>
                <a:lnTo>
                  <a:pt x="30" y="522"/>
                </a:lnTo>
                <a:lnTo>
                  <a:pt x="30" y="528"/>
                </a:lnTo>
                <a:lnTo>
                  <a:pt x="0" y="528"/>
                </a:lnTo>
                <a:lnTo>
                  <a:pt x="0" y="522"/>
                </a:lnTo>
                <a:close/>
                <a:moveTo>
                  <a:pt x="0" y="258"/>
                </a:moveTo>
                <a:lnTo>
                  <a:pt x="30" y="258"/>
                </a:lnTo>
                <a:lnTo>
                  <a:pt x="30" y="264"/>
                </a:lnTo>
                <a:lnTo>
                  <a:pt x="0" y="264"/>
                </a:lnTo>
                <a:lnTo>
                  <a:pt x="0" y="258"/>
                </a:lnTo>
                <a:close/>
                <a:moveTo>
                  <a:pt x="0" y="0"/>
                </a:moveTo>
                <a:lnTo>
                  <a:pt x="30" y="0"/>
                </a:lnTo>
                <a:lnTo>
                  <a:pt x="3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96975" y="4492626"/>
            <a:ext cx="7124700" cy="9525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1192213" y="4473576"/>
            <a:ext cx="7134225" cy="438150"/>
          </a:xfrm>
          <a:custGeom>
            <a:avLst/>
            <a:gdLst/>
            <a:ahLst/>
            <a:cxnLst>
              <a:cxn ang="0">
                <a:pos x="408" y="32"/>
              </a:cxn>
              <a:cxn ang="0">
                <a:pos x="1208" y="32"/>
              </a:cxn>
              <a:cxn ang="0">
                <a:pos x="2008" y="32"/>
              </a:cxn>
              <a:cxn ang="0">
                <a:pos x="2809" y="113"/>
              </a:cxn>
              <a:cxn ang="0">
                <a:pos x="3593" y="177"/>
              </a:cxn>
              <a:cxn ang="0">
                <a:pos x="3992" y="208"/>
              </a:cxn>
              <a:cxn ang="0">
                <a:pos x="4792" y="144"/>
              </a:cxn>
              <a:cxn ang="0">
                <a:pos x="5193" y="176"/>
              </a:cxn>
              <a:cxn ang="0">
                <a:pos x="5994" y="289"/>
              </a:cxn>
              <a:cxn ang="0">
                <a:pos x="6392" y="400"/>
              </a:cxn>
              <a:cxn ang="0">
                <a:pos x="7192" y="368"/>
              </a:cxn>
              <a:cxn ang="0">
                <a:pos x="7991" y="225"/>
              </a:cxn>
              <a:cxn ang="0">
                <a:pos x="8377" y="273"/>
              </a:cxn>
              <a:cxn ang="0">
                <a:pos x="8779" y="417"/>
              </a:cxn>
              <a:cxn ang="0">
                <a:pos x="9177" y="448"/>
              </a:cxn>
              <a:cxn ang="0">
                <a:pos x="9581" y="482"/>
              </a:cxn>
              <a:cxn ang="0">
                <a:pos x="9973" y="721"/>
              </a:cxn>
              <a:cxn ang="0">
                <a:pos x="10377" y="529"/>
              </a:cxn>
              <a:cxn ang="0">
                <a:pos x="10773" y="577"/>
              </a:cxn>
              <a:cxn ang="0">
                <a:pos x="11171" y="387"/>
              </a:cxn>
              <a:cxn ang="0">
                <a:pos x="11577" y="0"/>
              </a:cxn>
              <a:cxn ang="0">
                <a:pos x="11984" y="25"/>
              </a:cxn>
              <a:cxn ang="0">
                <a:pos x="11576" y="16"/>
              </a:cxn>
              <a:cxn ang="0">
                <a:pos x="11182" y="398"/>
              </a:cxn>
              <a:cxn ang="0">
                <a:pos x="10780" y="592"/>
              </a:cxn>
              <a:cxn ang="0">
                <a:pos x="10376" y="544"/>
              </a:cxn>
              <a:cxn ang="0">
                <a:pos x="9980" y="736"/>
              </a:cxn>
              <a:cxn ang="0">
                <a:pos x="9572" y="495"/>
              </a:cxn>
              <a:cxn ang="0">
                <a:pos x="9176" y="464"/>
              </a:cxn>
              <a:cxn ang="0">
                <a:pos x="8774" y="432"/>
              </a:cxn>
              <a:cxn ang="0">
                <a:pos x="8375" y="288"/>
              </a:cxn>
              <a:cxn ang="0">
                <a:pos x="7994" y="240"/>
              </a:cxn>
              <a:cxn ang="0">
                <a:pos x="7193" y="384"/>
              </a:cxn>
              <a:cxn ang="0">
                <a:pos x="6392" y="416"/>
              </a:cxn>
              <a:cxn ang="0">
                <a:pos x="5991" y="304"/>
              </a:cxn>
              <a:cxn ang="0">
                <a:pos x="5192" y="192"/>
              </a:cxn>
              <a:cxn ang="0">
                <a:pos x="4793" y="160"/>
              </a:cxn>
              <a:cxn ang="0">
                <a:pos x="3993" y="224"/>
              </a:cxn>
              <a:cxn ang="0">
                <a:pos x="3591" y="192"/>
              </a:cxn>
              <a:cxn ang="0">
                <a:pos x="2808" y="128"/>
              </a:cxn>
              <a:cxn ang="0">
                <a:pos x="2008" y="48"/>
              </a:cxn>
              <a:cxn ang="0">
                <a:pos x="1208" y="48"/>
              </a:cxn>
              <a:cxn ang="0">
                <a:pos x="409" y="48"/>
              </a:cxn>
              <a:cxn ang="0">
                <a:pos x="0" y="57"/>
              </a:cxn>
            </a:cxnLst>
            <a:rect l="0" t="0" r="r" b="b"/>
            <a:pathLst>
              <a:path w="11985" h="737">
                <a:moveTo>
                  <a:pt x="8" y="48"/>
                </a:moveTo>
                <a:lnTo>
                  <a:pt x="408" y="32"/>
                </a:lnTo>
                <a:lnTo>
                  <a:pt x="808" y="32"/>
                </a:lnTo>
                <a:lnTo>
                  <a:pt x="1208" y="32"/>
                </a:lnTo>
                <a:lnTo>
                  <a:pt x="1608" y="32"/>
                </a:lnTo>
                <a:lnTo>
                  <a:pt x="2008" y="32"/>
                </a:lnTo>
                <a:lnTo>
                  <a:pt x="2409" y="64"/>
                </a:lnTo>
                <a:lnTo>
                  <a:pt x="2809" y="113"/>
                </a:lnTo>
                <a:lnTo>
                  <a:pt x="3209" y="128"/>
                </a:lnTo>
                <a:lnTo>
                  <a:pt x="3593" y="177"/>
                </a:lnTo>
                <a:lnTo>
                  <a:pt x="3993" y="208"/>
                </a:lnTo>
                <a:lnTo>
                  <a:pt x="3992" y="208"/>
                </a:lnTo>
                <a:lnTo>
                  <a:pt x="4392" y="176"/>
                </a:lnTo>
                <a:lnTo>
                  <a:pt x="4792" y="144"/>
                </a:lnTo>
                <a:cubicBezTo>
                  <a:pt x="4792" y="144"/>
                  <a:pt x="4793" y="144"/>
                  <a:pt x="4793" y="144"/>
                </a:cubicBezTo>
                <a:lnTo>
                  <a:pt x="5193" y="176"/>
                </a:lnTo>
                <a:lnTo>
                  <a:pt x="5593" y="208"/>
                </a:lnTo>
                <a:lnTo>
                  <a:pt x="5994" y="289"/>
                </a:lnTo>
                <a:lnTo>
                  <a:pt x="6395" y="401"/>
                </a:lnTo>
                <a:lnTo>
                  <a:pt x="6392" y="400"/>
                </a:lnTo>
                <a:lnTo>
                  <a:pt x="6792" y="400"/>
                </a:lnTo>
                <a:lnTo>
                  <a:pt x="7192" y="368"/>
                </a:lnTo>
                <a:lnTo>
                  <a:pt x="7591" y="305"/>
                </a:lnTo>
                <a:lnTo>
                  <a:pt x="7991" y="225"/>
                </a:lnTo>
                <a:cubicBezTo>
                  <a:pt x="7992" y="224"/>
                  <a:pt x="7993" y="224"/>
                  <a:pt x="7993" y="225"/>
                </a:cubicBezTo>
                <a:lnTo>
                  <a:pt x="8377" y="273"/>
                </a:lnTo>
                <a:cubicBezTo>
                  <a:pt x="8378" y="273"/>
                  <a:pt x="8379" y="273"/>
                  <a:pt x="8379" y="273"/>
                </a:cubicBezTo>
                <a:lnTo>
                  <a:pt x="8779" y="417"/>
                </a:lnTo>
                <a:lnTo>
                  <a:pt x="8777" y="416"/>
                </a:lnTo>
                <a:lnTo>
                  <a:pt x="9177" y="448"/>
                </a:lnTo>
                <a:lnTo>
                  <a:pt x="9577" y="480"/>
                </a:lnTo>
                <a:cubicBezTo>
                  <a:pt x="9578" y="481"/>
                  <a:pt x="9580" y="481"/>
                  <a:pt x="9581" y="482"/>
                </a:cubicBezTo>
                <a:lnTo>
                  <a:pt x="9981" y="722"/>
                </a:lnTo>
                <a:lnTo>
                  <a:pt x="9973" y="721"/>
                </a:lnTo>
                <a:lnTo>
                  <a:pt x="10373" y="529"/>
                </a:lnTo>
                <a:cubicBezTo>
                  <a:pt x="10374" y="529"/>
                  <a:pt x="10376" y="528"/>
                  <a:pt x="10377" y="529"/>
                </a:cubicBezTo>
                <a:lnTo>
                  <a:pt x="10777" y="577"/>
                </a:lnTo>
                <a:lnTo>
                  <a:pt x="10773" y="577"/>
                </a:lnTo>
                <a:lnTo>
                  <a:pt x="11173" y="385"/>
                </a:lnTo>
                <a:lnTo>
                  <a:pt x="11171" y="387"/>
                </a:lnTo>
                <a:lnTo>
                  <a:pt x="11571" y="3"/>
                </a:lnTo>
                <a:cubicBezTo>
                  <a:pt x="11572" y="1"/>
                  <a:pt x="11575" y="0"/>
                  <a:pt x="11577" y="0"/>
                </a:cubicBezTo>
                <a:lnTo>
                  <a:pt x="11977" y="16"/>
                </a:lnTo>
                <a:cubicBezTo>
                  <a:pt x="11981" y="17"/>
                  <a:pt x="11985" y="20"/>
                  <a:pt x="11984" y="25"/>
                </a:cubicBezTo>
                <a:cubicBezTo>
                  <a:pt x="11984" y="29"/>
                  <a:pt x="11981" y="33"/>
                  <a:pt x="11976" y="32"/>
                </a:cubicBezTo>
                <a:lnTo>
                  <a:pt x="11576" y="16"/>
                </a:lnTo>
                <a:lnTo>
                  <a:pt x="11582" y="14"/>
                </a:lnTo>
                <a:lnTo>
                  <a:pt x="11182" y="398"/>
                </a:lnTo>
                <a:cubicBezTo>
                  <a:pt x="11181" y="399"/>
                  <a:pt x="11181" y="399"/>
                  <a:pt x="11180" y="400"/>
                </a:cubicBezTo>
                <a:lnTo>
                  <a:pt x="10780" y="592"/>
                </a:lnTo>
                <a:cubicBezTo>
                  <a:pt x="10779" y="592"/>
                  <a:pt x="10777" y="593"/>
                  <a:pt x="10776" y="592"/>
                </a:cubicBezTo>
                <a:lnTo>
                  <a:pt x="10376" y="544"/>
                </a:lnTo>
                <a:lnTo>
                  <a:pt x="10380" y="544"/>
                </a:lnTo>
                <a:lnTo>
                  <a:pt x="9980" y="736"/>
                </a:lnTo>
                <a:cubicBezTo>
                  <a:pt x="9978" y="737"/>
                  <a:pt x="9975" y="737"/>
                  <a:pt x="9972" y="735"/>
                </a:cubicBezTo>
                <a:lnTo>
                  <a:pt x="9572" y="495"/>
                </a:lnTo>
                <a:lnTo>
                  <a:pt x="9576" y="496"/>
                </a:lnTo>
                <a:lnTo>
                  <a:pt x="9176" y="464"/>
                </a:lnTo>
                <a:lnTo>
                  <a:pt x="8776" y="432"/>
                </a:lnTo>
                <a:cubicBezTo>
                  <a:pt x="8775" y="432"/>
                  <a:pt x="8774" y="432"/>
                  <a:pt x="8774" y="432"/>
                </a:cubicBezTo>
                <a:lnTo>
                  <a:pt x="8374" y="288"/>
                </a:lnTo>
                <a:lnTo>
                  <a:pt x="8375" y="288"/>
                </a:lnTo>
                <a:lnTo>
                  <a:pt x="7991" y="240"/>
                </a:lnTo>
                <a:lnTo>
                  <a:pt x="7994" y="240"/>
                </a:lnTo>
                <a:lnTo>
                  <a:pt x="7594" y="320"/>
                </a:lnTo>
                <a:lnTo>
                  <a:pt x="7193" y="384"/>
                </a:lnTo>
                <a:lnTo>
                  <a:pt x="6792" y="416"/>
                </a:lnTo>
                <a:lnTo>
                  <a:pt x="6392" y="416"/>
                </a:lnTo>
                <a:cubicBezTo>
                  <a:pt x="6392" y="416"/>
                  <a:pt x="6391" y="416"/>
                  <a:pt x="6390" y="416"/>
                </a:cubicBezTo>
                <a:lnTo>
                  <a:pt x="5991" y="304"/>
                </a:lnTo>
                <a:lnTo>
                  <a:pt x="5592" y="224"/>
                </a:lnTo>
                <a:lnTo>
                  <a:pt x="5192" y="192"/>
                </a:lnTo>
                <a:lnTo>
                  <a:pt x="4792" y="160"/>
                </a:lnTo>
                <a:lnTo>
                  <a:pt x="4793" y="160"/>
                </a:lnTo>
                <a:lnTo>
                  <a:pt x="4393" y="192"/>
                </a:lnTo>
                <a:lnTo>
                  <a:pt x="3993" y="224"/>
                </a:lnTo>
                <a:cubicBezTo>
                  <a:pt x="3993" y="224"/>
                  <a:pt x="3992" y="224"/>
                  <a:pt x="3992" y="224"/>
                </a:cubicBezTo>
                <a:lnTo>
                  <a:pt x="3591" y="192"/>
                </a:lnTo>
                <a:lnTo>
                  <a:pt x="3208" y="144"/>
                </a:lnTo>
                <a:lnTo>
                  <a:pt x="2808" y="128"/>
                </a:lnTo>
                <a:lnTo>
                  <a:pt x="2408" y="80"/>
                </a:lnTo>
                <a:lnTo>
                  <a:pt x="2008" y="48"/>
                </a:lnTo>
                <a:lnTo>
                  <a:pt x="1608" y="48"/>
                </a:lnTo>
                <a:lnTo>
                  <a:pt x="1208" y="48"/>
                </a:lnTo>
                <a:lnTo>
                  <a:pt x="808" y="48"/>
                </a:lnTo>
                <a:lnTo>
                  <a:pt x="409" y="48"/>
                </a:lnTo>
                <a:lnTo>
                  <a:pt x="9" y="64"/>
                </a:lnTo>
                <a:cubicBezTo>
                  <a:pt x="4" y="65"/>
                  <a:pt x="1" y="61"/>
                  <a:pt x="0" y="57"/>
                </a:cubicBezTo>
                <a:cubicBezTo>
                  <a:pt x="0" y="52"/>
                  <a:pt x="4" y="49"/>
                  <a:pt x="8" y="48"/>
                </a:cubicBezTo>
                <a:close/>
              </a:path>
            </a:pathLst>
          </a:custGeom>
          <a:solidFill>
            <a:srgbClr val="FF6600"/>
          </a:solidFill>
          <a:ln w="9525" cap="flat">
            <a:solidFill>
              <a:srgbClr val="FF66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1192213" y="4445001"/>
            <a:ext cx="7135813" cy="544513"/>
          </a:xfrm>
          <a:custGeom>
            <a:avLst/>
            <a:gdLst/>
            <a:ahLst/>
            <a:cxnLst>
              <a:cxn ang="0">
                <a:pos x="407" y="65"/>
              </a:cxn>
              <a:cxn ang="0">
                <a:pos x="810" y="145"/>
              </a:cxn>
              <a:cxn ang="0">
                <a:pos x="1208" y="128"/>
              </a:cxn>
              <a:cxn ang="0">
                <a:pos x="2008" y="96"/>
              </a:cxn>
              <a:cxn ang="0">
                <a:pos x="2808" y="80"/>
              </a:cxn>
              <a:cxn ang="0">
                <a:pos x="3210" y="65"/>
              </a:cxn>
              <a:cxn ang="0">
                <a:pos x="3592" y="128"/>
              </a:cxn>
              <a:cxn ang="0">
                <a:pos x="4392" y="81"/>
              </a:cxn>
              <a:cxn ang="0">
                <a:pos x="4794" y="177"/>
              </a:cxn>
              <a:cxn ang="0">
                <a:pos x="5191" y="113"/>
              </a:cxn>
              <a:cxn ang="0">
                <a:pos x="5594" y="33"/>
              </a:cxn>
              <a:cxn ang="0">
                <a:pos x="5992" y="112"/>
              </a:cxn>
              <a:cxn ang="0">
                <a:pos x="6792" y="80"/>
              </a:cxn>
              <a:cxn ang="0">
                <a:pos x="7191" y="1"/>
              </a:cxn>
              <a:cxn ang="0">
                <a:pos x="7593" y="49"/>
              </a:cxn>
              <a:cxn ang="0">
                <a:pos x="7993" y="128"/>
              </a:cxn>
              <a:cxn ang="0">
                <a:pos x="8378" y="145"/>
              </a:cxn>
              <a:cxn ang="0">
                <a:pos x="8781" y="242"/>
              </a:cxn>
              <a:cxn ang="0">
                <a:pos x="9178" y="529"/>
              </a:cxn>
              <a:cxn ang="0">
                <a:pos x="9577" y="624"/>
              </a:cxn>
              <a:cxn ang="0">
                <a:pos x="9973" y="657"/>
              </a:cxn>
              <a:cxn ang="0">
                <a:pos x="10381" y="498"/>
              </a:cxn>
              <a:cxn ang="0">
                <a:pos x="10773" y="817"/>
              </a:cxn>
              <a:cxn ang="0">
                <a:pos x="11177" y="656"/>
              </a:cxn>
              <a:cxn ang="0">
                <a:pos x="11580" y="689"/>
              </a:cxn>
              <a:cxn ang="0">
                <a:pos x="11984" y="908"/>
              </a:cxn>
              <a:cxn ang="0">
                <a:pos x="11573" y="704"/>
              </a:cxn>
              <a:cxn ang="0">
                <a:pos x="11176" y="672"/>
              </a:cxn>
              <a:cxn ang="0">
                <a:pos x="10779" y="832"/>
              </a:cxn>
              <a:cxn ang="0">
                <a:pos x="10371" y="511"/>
              </a:cxn>
              <a:cxn ang="0">
                <a:pos x="9979" y="672"/>
              </a:cxn>
              <a:cxn ang="0">
                <a:pos x="9576" y="640"/>
              </a:cxn>
              <a:cxn ang="0">
                <a:pos x="9175" y="544"/>
              </a:cxn>
              <a:cxn ang="0">
                <a:pos x="8772" y="255"/>
              </a:cxn>
              <a:cxn ang="0">
                <a:pos x="8375" y="160"/>
              </a:cxn>
              <a:cxn ang="0">
                <a:pos x="7992" y="144"/>
              </a:cxn>
              <a:cxn ang="0">
                <a:pos x="7592" y="64"/>
              </a:cxn>
              <a:cxn ang="0">
                <a:pos x="7194" y="16"/>
              </a:cxn>
              <a:cxn ang="0">
                <a:pos x="6792" y="96"/>
              </a:cxn>
              <a:cxn ang="0">
                <a:pos x="5993" y="128"/>
              </a:cxn>
              <a:cxn ang="0">
                <a:pos x="5591" y="48"/>
              </a:cxn>
              <a:cxn ang="0">
                <a:pos x="5194" y="128"/>
              </a:cxn>
              <a:cxn ang="0">
                <a:pos x="4791" y="192"/>
              </a:cxn>
              <a:cxn ang="0">
                <a:pos x="4393" y="96"/>
              </a:cxn>
              <a:cxn ang="0">
                <a:pos x="3592" y="144"/>
              </a:cxn>
              <a:cxn ang="0">
                <a:pos x="3207" y="80"/>
              </a:cxn>
              <a:cxn ang="0">
                <a:pos x="2808" y="96"/>
              </a:cxn>
              <a:cxn ang="0">
                <a:pos x="2009" y="112"/>
              </a:cxn>
              <a:cxn ang="0">
                <a:pos x="1209" y="144"/>
              </a:cxn>
              <a:cxn ang="0">
                <a:pos x="807" y="160"/>
              </a:cxn>
              <a:cxn ang="0">
                <a:pos x="410" y="80"/>
              </a:cxn>
              <a:cxn ang="0">
                <a:pos x="1" y="154"/>
              </a:cxn>
            </a:cxnLst>
            <a:rect l="0" t="0" r="r" b="b"/>
            <a:pathLst>
              <a:path w="11986" h="914">
                <a:moveTo>
                  <a:pt x="7" y="145"/>
                </a:moveTo>
                <a:lnTo>
                  <a:pt x="407" y="65"/>
                </a:lnTo>
                <a:cubicBezTo>
                  <a:pt x="408" y="64"/>
                  <a:pt x="409" y="64"/>
                  <a:pt x="410" y="65"/>
                </a:cubicBezTo>
                <a:lnTo>
                  <a:pt x="810" y="145"/>
                </a:lnTo>
                <a:lnTo>
                  <a:pt x="808" y="144"/>
                </a:lnTo>
                <a:lnTo>
                  <a:pt x="1208" y="128"/>
                </a:lnTo>
                <a:lnTo>
                  <a:pt x="1608" y="128"/>
                </a:lnTo>
                <a:lnTo>
                  <a:pt x="2008" y="96"/>
                </a:lnTo>
                <a:lnTo>
                  <a:pt x="2408" y="80"/>
                </a:lnTo>
                <a:lnTo>
                  <a:pt x="2808" y="80"/>
                </a:lnTo>
                <a:lnTo>
                  <a:pt x="3208" y="64"/>
                </a:lnTo>
                <a:cubicBezTo>
                  <a:pt x="3209" y="64"/>
                  <a:pt x="3209" y="64"/>
                  <a:pt x="3210" y="65"/>
                </a:cubicBezTo>
                <a:lnTo>
                  <a:pt x="3594" y="129"/>
                </a:lnTo>
                <a:lnTo>
                  <a:pt x="3592" y="128"/>
                </a:lnTo>
                <a:lnTo>
                  <a:pt x="3992" y="128"/>
                </a:lnTo>
                <a:lnTo>
                  <a:pt x="4392" y="81"/>
                </a:lnTo>
                <a:cubicBezTo>
                  <a:pt x="4392" y="80"/>
                  <a:pt x="4393" y="80"/>
                  <a:pt x="4394" y="81"/>
                </a:cubicBezTo>
                <a:lnTo>
                  <a:pt x="4794" y="177"/>
                </a:lnTo>
                <a:lnTo>
                  <a:pt x="4791" y="177"/>
                </a:lnTo>
                <a:lnTo>
                  <a:pt x="5191" y="113"/>
                </a:lnTo>
                <a:lnTo>
                  <a:pt x="5591" y="33"/>
                </a:lnTo>
                <a:cubicBezTo>
                  <a:pt x="5592" y="32"/>
                  <a:pt x="5593" y="32"/>
                  <a:pt x="5594" y="33"/>
                </a:cubicBezTo>
                <a:lnTo>
                  <a:pt x="5994" y="113"/>
                </a:lnTo>
                <a:lnTo>
                  <a:pt x="5992" y="112"/>
                </a:lnTo>
                <a:lnTo>
                  <a:pt x="6392" y="80"/>
                </a:lnTo>
                <a:lnTo>
                  <a:pt x="6792" y="80"/>
                </a:lnTo>
                <a:lnTo>
                  <a:pt x="6791" y="81"/>
                </a:lnTo>
                <a:lnTo>
                  <a:pt x="7191" y="1"/>
                </a:lnTo>
                <a:cubicBezTo>
                  <a:pt x="7192" y="0"/>
                  <a:pt x="7193" y="0"/>
                  <a:pt x="7193" y="1"/>
                </a:cubicBezTo>
                <a:lnTo>
                  <a:pt x="7593" y="49"/>
                </a:lnTo>
                <a:lnTo>
                  <a:pt x="7994" y="129"/>
                </a:lnTo>
                <a:lnTo>
                  <a:pt x="7993" y="128"/>
                </a:lnTo>
                <a:lnTo>
                  <a:pt x="8377" y="144"/>
                </a:lnTo>
                <a:cubicBezTo>
                  <a:pt x="8377" y="144"/>
                  <a:pt x="8378" y="145"/>
                  <a:pt x="8378" y="145"/>
                </a:cubicBezTo>
                <a:lnTo>
                  <a:pt x="8778" y="241"/>
                </a:lnTo>
                <a:cubicBezTo>
                  <a:pt x="8779" y="241"/>
                  <a:pt x="8780" y="241"/>
                  <a:pt x="8781" y="242"/>
                </a:cubicBezTo>
                <a:lnTo>
                  <a:pt x="9181" y="530"/>
                </a:lnTo>
                <a:lnTo>
                  <a:pt x="9178" y="529"/>
                </a:lnTo>
                <a:lnTo>
                  <a:pt x="9578" y="625"/>
                </a:lnTo>
                <a:lnTo>
                  <a:pt x="9577" y="624"/>
                </a:lnTo>
                <a:lnTo>
                  <a:pt x="9977" y="656"/>
                </a:lnTo>
                <a:lnTo>
                  <a:pt x="9973" y="657"/>
                </a:lnTo>
                <a:lnTo>
                  <a:pt x="10373" y="497"/>
                </a:lnTo>
                <a:cubicBezTo>
                  <a:pt x="10376" y="496"/>
                  <a:pt x="10379" y="496"/>
                  <a:pt x="10381" y="498"/>
                </a:cubicBezTo>
                <a:lnTo>
                  <a:pt x="10781" y="818"/>
                </a:lnTo>
                <a:lnTo>
                  <a:pt x="10773" y="817"/>
                </a:lnTo>
                <a:lnTo>
                  <a:pt x="11173" y="657"/>
                </a:lnTo>
                <a:cubicBezTo>
                  <a:pt x="11175" y="657"/>
                  <a:pt x="11176" y="656"/>
                  <a:pt x="11177" y="656"/>
                </a:cubicBezTo>
                <a:lnTo>
                  <a:pt x="11577" y="688"/>
                </a:lnTo>
                <a:cubicBezTo>
                  <a:pt x="11578" y="689"/>
                  <a:pt x="11579" y="689"/>
                  <a:pt x="11580" y="689"/>
                </a:cubicBezTo>
                <a:lnTo>
                  <a:pt x="11980" y="897"/>
                </a:lnTo>
                <a:cubicBezTo>
                  <a:pt x="11984" y="899"/>
                  <a:pt x="11986" y="904"/>
                  <a:pt x="11984" y="908"/>
                </a:cubicBezTo>
                <a:cubicBezTo>
                  <a:pt x="11982" y="912"/>
                  <a:pt x="11977" y="914"/>
                  <a:pt x="11973" y="912"/>
                </a:cubicBezTo>
                <a:lnTo>
                  <a:pt x="11573" y="704"/>
                </a:lnTo>
                <a:lnTo>
                  <a:pt x="11576" y="704"/>
                </a:lnTo>
                <a:lnTo>
                  <a:pt x="11176" y="672"/>
                </a:lnTo>
                <a:lnTo>
                  <a:pt x="11179" y="672"/>
                </a:lnTo>
                <a:lnTo>
                  <a:pt x="10779" y="832"/>
                </a:lnTo>
                <a:cubicBezTo>
                  <a:pt x="10777" y="833"/>
                  <a:pt x="10774" y="833"/>
                  <a:pt x="10771" y="831"/>
                </a:cubicBezTo>
                <a:lnTo>
                  <a:pt x="10371" y="511"/>
                </a:lnTo>
                <a:lnTo>
                  <a:pt x="10379" y="512"/>
                </a:lnTo>
                <a:lnTo>
                  <a:pt x="9979" y="672"/>
                </a:lnTo>
                <a:cubicBezTo>
                  <a:pt x="9978" y="672"/>
                  <a:pt x="9977" y="673"/>
                  <a:pt x="9976" y="672"/>
                </a:cubicBezTo>
                <a:lnTo>
                  <a:pt x="9576" y="640"/>
                </a:lnTo>
                <a:cubicBezTo>
                  <a:pt x="9575" y="640"/>
                  <a:pt x="9575" y="640"/>
                  <a:pt x="9575" y="640"/>
                </a:cubicBezTo>
                <a:lnTo>
                  <a:pt x="9175" y="544"/>
                </a:lnTo>
                <a:cubicBezTo>
                  <a:pt x="9174" y="544"/>
                  <a:pt x="9173" y="544"/>
                  <a:pt x="9172" y="543"/>
                </a:cubicBezTo>
                <a:lnTo>
                  <a:pt x="8772" y="255"/>
                </a:lnTo>
                <a:lnTo>
                  <a:pt x="8775" y="256"/>
                </a:lnTo>
                <a:lnTo>
                  <a:pt x="8375" y="160"/>
                </a:lnTo>
                <a:lnTo>
                  <a:pt x="8376" y="160"/>
                </a:lnTo>
                <a:lnTo>
                  <a:pt x="7992" y="144"/>
                </a:lnTo>
                <a:cubicBezTo>
                  <a:pt x="7992" y="144"/>
                  <a:pt x="7991" y="144"/>
                  <a:pt x="7991" y="144"/>
                </a:cubicBezTo>
                <a:lnTo>
                  <a:pt x="7592" y="64"/>
                </a:lnTo>
                <a:lnTo>
                  <a:pt x="7192" y="16"/>
                </a:lnTo>
                <a:lnTo>
                  <a:pt x="7194" y="16"/>
                </a:lnTo>
                <a:lnTo>
                  <a:pt x="6794" y="96"/>
                </a:lnTo>
                <a:cubicBezTo>
                  <a:pt x="6794" y="96"/>
                  <a:pt x="6793" y="96"/>
                  <a:pt x="6792" y="96"/>
                </a:cubicBezTo>
                <a:lnTo>
                  <a:pt x="6393" y="96"/>
                </a:lnTo>
                <a:lnTo>
                  <a:pt x="5993" y="128"/>
                </a:lnTo>
                <a:cubicBezTo>
                  <a:pt x="5992" y="129"/>
                  <a:pt x="5992" y="128"/>
                  <a:pt x="5991" y="128"/>
                </a:cubicBezTo>
                <a:lnTo>
                  <a:pt x="5591" y="48"/>
                </a:lnTo>
                <a:lnTo>
                  <a:pt x="5594" y="48"/>
                </a:lnTo>
                <a:lnTo>
                  <a:pt x="5194" y="128"/>
                </a:lnTo>
                <a:lnTo>
                  <a:pt x="4794" y="192"/>
                </a:lnTo>
                <a:cubicBezTo>
                  <a:pt x="4793" y="193"/>
                  <a:pt x="4792" y="192"/>
                  <a:pt x="4791" y="192"/>
                </a:cubicBezTo>
                <a:lnTo>
                  <a:pt x="4391" y="96"/>
                </a:lnTo>
                <a:lnTo>
                  <a:pt x="4393" y="96"/>
                </a:lnTo>
                <a:lnTo>
                  <a:pt x="3992" y="144"/>
                </a:lnTo>
                <a:lnTo>
                  <a:pt x="3592" y="144"/>
                </a:lnTo>
                <a:cubicBezTo>
                  <a:pt x="3592" y="144"/>
                  <a:pt x="3592" y="144"/>
                  <a:pt x="3591" y="144"/>
                </a:cubicBezTo>
                <a:lnTo>
                  <a:pt x="3207" y="80"/>
                </a:lnTo>
                <a:lnTo>
                  <a:pt x="3209" y="80"/>
                </a:lnTo>
                <a:lnTo>
                  <a:pt x="2808" y="96"/>
                </a:lnTo>
                <a:lnTo>
                  <a:pt x="2409" y="96"/>
                </a:lnTo>
                <a:lnTo>
                  <a:pt x="2009" y="112"/>
                </a:lnTo>
                <a:lnTo>
                  <a:pt x="1608" y="144"/>
                </a:lnTo>
                <a:lnTo>
                  <a:pt x="1209" y="144"/>
                </a:lnTo>
                <a:lnTo>
                  <a:pt x="809" y="160"/>
                </a:lnTo>
                <a:cubicBezTo>
                  <a:pt x="808" y="160"/>
                  <a:pt x="808" y="160"/>
                  <a:pt x="807" y="160"/>
                </a:cubicBezTo>
                <a:lnTo>
                  <a:pt x="407" y="80"/>
                </a:lnTo>
                <a:lnTo>
                  <a:pt x="410" y="80"/>
                </a:lnTo>
                <a:lnTo>
                  <a:pt x="10" y="160"/>
                </a:lnTo>
                <a:cubicBezTo>
                  <a:pt x="6" y="161"/>
                  <a:pt x="1" y="158"/>
                  <a:pt x="1" y="154"/>
                </a:cubicBezTo>
                <a:cubicBezTo>
                  <a:pt x="0" y="150"/>
                  <a:pt x="3" y="145"/>
                  <a:pt x="7" y="145"/>
                </a:cubicBezTo>
                <a:close/>
              </a:path>
            </a:pathLst>
          </a:custGeom>
          <a:solidFill>
            <a:srgbClr val="800000"/>
          </a:solidFill>
          <a:ln w="9525" cap="flat">
            <a:solidFill>
              <a:srgbClr val="8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1192213" y="4273551"/>
            <a:ext cx="7135813" cy="1419225"/>
          </a:xfrm>
          <a:custGeom>
            <a:avLst/>
            <a:gdLst/>
            <a:ahLst/>
            <a:cxnLst>
              <a:cxn ang="0">
                <a:pos x="408" y="288"/>
              </a:cxn>
              <a:cxn ang="0">
                <a:pos x="1207" y="161"/>
              </a:cxn>
              <a:cxn ang="0">
                <a:pos x="2007" y="49"/>
              </a:cxn>
              <a:cxn ang="0">
                <a:pos x="2408" y="48"/>
              </a:cxn>
              <a:cxn ang="0">
                <a:pos x="3208" y="1"/>
              </a:cxn>
              <a:cxn ang="0">
                <a:pos x="3593" y="49"/>
              </a:cxn>
              <a:cxn ang="0">
                <a:pos x="3995" y="177"/>
              </a:cxn>
              <a:cxn ang="0">
                <a:pos x="4795" y="465"/>
              </a:cxn>
              <a:cxn ang="0">
                <a:pos x="5594" y="625"/>
              </a:cxn>
              <a:cxn ang="0">
                <a:pos x="5995" y="769"/>
              </a:cxn>
              <a:cxn ang="0">
                <a:pos x="6392" y="768"/>
              </a:cxn>
              <a:cxn ang="0">
                <a:pos x="6796" y="961"/>
              </a:cxn>
              <a:cxn ang="0">
                <a:pos x="7194" y="1121"/>
              </a:cxn>
              <a:cxn ang="0">
                <a:pos x="7993" y="1249"/>
              </a:cxn>
              <a:cxn ang="0">
                <a:pos x="8380" y="1313"/>
              </a:cxn>
              <a:cxn ang="0">
                <a:pos x="8782" y="1522"/>
              </a:cxn>
              <a:cxn ang="0">
                <a:pos x="9177" y="1873"/>
              </a:cxn>
              <a:cxn ang="0">
                <a:pos x="9581" y="1922"/>
              </a:cxn>
              <a:cxn ang="0">
                <a:pos x="9977" y="2192"/>
              </a:cxn>
              <a:cxn ang="0">
                <a:pos x="10379" y="2209"/>
              </a:cxn>
              <a:cxn ang="0">
                <a:pos x="10777" y="2352"/>
              </a:cxn>
              <a:cxn ang="0">
                <a:pos x="11576" y="2352"/>
              </a:cxn>
              <a:cxn ang="0">
                <a:pos x="11973" y="2129"/>
              </a:cxn>
              <a:cxn ang="0">
                <a:pos x="11980" y="2143"/>
              </a:cxn>
              <a:cxn ang="0">
                <a:pos x="11577" y="2368"/>
              </a:cxn>
              <a:cxn ang="0">
                <a:pos x="10776" y="2368"/>
              </a:cxn>
              <a:cxn ang="0">
                <a:pos x="10374" y="2224"/>
              </a:cxn>
              <a:cxn ang="0">
                <a:pos x="9976" y="2208"/>
              </a:cxn>
              <a:cxn ang="0">
                <a:pos x="9572" y="1935"/>
              </a:cxn>
              <a:cxn ang="0">
                <a:pos x="9176" y="1888"/>
              </a:cxn>
              <a:cxn ang="0">
                <a:pos x="8771" y="1534"/>
              </a:cxn>
              <a:cxn ang="0">
                <a:pos x="8373" y="1328"/>
              </a:cxn>
              <a:cxn ang="0">
                <a:pos x="7992" y="1264"/>
              </a:cxn>
              <a:cxn ang="0">
                <a:pos x="7191" y="1136"/>
              </a:cxn>
              <a:cxn ang="0">
                <a:pos x="6789" y="976"/>
              </a:cxn>
              <a:cxn ang="0">
                <a:pos x="6392" y="784"/>
              </a:cxn>
              <a:cxn ang="0">
                <a:pos x="5990" y="784"/>
              </a:cxn>
              <a:cxn ang="0">
                <a:pos x="5591" y="640"/>
              </a:cxn>
              <a:cxn ang="0">
                <a:pos x="4790" y="480"/>
              </a:cxn>
              <a:cxn ang="0">
                <a:pos x="3990" y="192"/>
              </a:cxn>
              <a:cxn ang="0">
                <a:pos x="3591" y="64"/>
              </a:cxn>
              <a:cxn ang="0">
                <a:pos x="3209" y="16"/>
              </a:cxn>
              <a:cxn ang="0">
                <a:pos x="2408" y="64"/>
              </a:cxn>
              <a:cxn ang="0">
                <a:pos x="2010" y="64"/>
              </a:cxn>
              <a:cxn ang="0">
                <a:pos x="1210" y="176"/>
              </a:cxn>
              <a:cxn ang="0">
                <a:pos x="409" y="304"/>
              </a:cxn>
              <a:cxn ang="0">
                <a:pos x="0" y="329"/>
              </a:cxn>
            </a:cxnLst>
            <a:rect l="0" t="0" r="r" b="b"/>
            <a:pathLst>
              <a:path w="11986" h="2384">
                <a:moveTo>
                  <a:pt x="8" y="320"/>
                </a:moveTo>
                <a:lnTo>
                  <a:pt x="408" y="288"/>
                </a:lnTo>
                <a:lnTo>
                  <a:pt x="807" y="225"/>
                </a:lnTo>
                <a:lnTo>
                  <a:pt x="1207" y="161"/>
                </a:lnTo>
                <a:lnTo>
                  <a:pt x="1608" y="113"/>
                </a:lnTo>
                <a:lnTo>
                  <a:pt x="2007" y="49"/>
                </a:lnTo>
                <a:cubicBezTo>
                  <a:pt x="2008" y="49"/>
                  <a:pt x="2008" y="48"/>
                  <a:pt x="2008" y="48"/>
                </a:cubicBezTo>
                <a:lnTo>
                  <a:pt x="2408" y="48"/>
                </a:lnTo>
                <a:lnTo>
                  <a:pt x="2808" y="48"/>
                </a:lnTo>
                <a:lnTo>
                  <a:pt x="3208" y="1"/>
                </a:lnTo>
                <a:cubicBezTo>
                  <a:pt x="3208" y="0"/>
                  <a:pt x="3209" y="0"/>
                  <a:pt x="3209" y="1"/>
                </a:cubicBezTo>
                <a:lnTo>
                  <a:pt x="3593" y="49"/>
                </a:lnTo>
                <a:cubicBezTo>
                  <a:pt x="3594" y="49"/>
                  <a:pt x="3594" y="49"/>
                  <a:pt x="3595" y="49"/>
                </a:cubicBezTo>
                <a:lnTo>
                  <a:pt x="3995" y="177"/>
                </a:lnTo>
                <a:lnTo>
                  <a:pt x="4396" y="353"/>
                </a:lnTo>
                <a:lnTo>
                  <a:pt x="4795" y="465"/>
                </a:lnTo>
                <a:lnTo>
                  <a:pt x="5194" y="545"/>
                </a:lnTo>
                <a:lnTo>
                  <a:pt x="5594" y="625"/>
                </a:lnTo>
                <a:cubicBezTo>
                  <a:pt x="5594" y="625"/>
                  <a:pt x="5595" y="625"/>
                  <a:pt x="5595" y="625"/>
                </a:cubicBezTo>
                <a:lnTo>
                  <a:pt x="5995" y="769"/>
                </a:lnTo>
                <a:lnTo>
                  <a:pt x="5992" y="768"/>
                </a:lnTo>
                <a:lnTo>
                  <a:pt x="6392" y="768"/>
                </a:lnTo>
                <a:cubicBezTo>
                  <a:pt x="6394" y="768"/>
                  <a:pt x="6395" y="769"/>
                  <a:pt x="6396" y="769"/>
                </a:cubicBezTo>
                <a:lnTo>
                  <a:pt x="6796" y="961"/>
                </a:lnTo>
                <a:lnTo>
                  <a:pt x="7195" y="1121"/>
                </a:lnTo>
                <a:lnTo>
                  <a:pt x="7194" y="1121"/>
                </a:lnTo>
                <a:lnTo>
                  <a:pt x="7594" y="1201"/>
                </a:lnTo>
                <a:lnTo>
                  <a:pt x="7993" y="1249"/>
                </a:lnTo>
                <a:lnTo>
                  <a:pt x="8378" y="1313"/>
                </a:lnTo>
                <a:cubicBezTo>
                  <a:pt x="8379" y="1313"/>
                  <a:pt x="8379" y="1313"/>
                  <a:pt x="8380" y="1313"/>
                </a:cubicBezTo>
                <a:lnTo>
                  <a:pt x="8780" y="1521"/>
                </a:lnTo>
                <a:cubicBezTo>
                  <a:pt x="8781" y="1522"/>
                  <a:pt x="8781" y="1522"/>
                  <a:pt x="8782" y="1522"/>
                </a:cubicBezTo>
                <a:lnTo>
                  <a:pt x="9182" y="1874"/>
                </a:lnTo>
                <a:lnTo>
                  <a:pt x="9177" y="1873"/>
                </a:lnTo>
                <a:lnTo>
                  <a:pt x="9577" y="1921"/>
                </a:lnTo>
                <a:cubicBezTo>
                  <a:pt x="9579" y="1921"/>
                  <a:pt x="9580" y="1921"/>
                  <a:pt x="9581" y="1922"/>
                </a:cubicBezTo>
                <a:lnTo>
                  <a:pt x="9981" y="2194"/>
                </a:lnTo>
                <a:lnTo>
                  <a:pt x="9977" y="2192"/>
                </a:lnTo>
                <a:lnTo>
                  <a:pt x="10377" y="2208"/>
                </a:lnTo>
                <a:cubicBezTo>
                  <a:pt x="10378" y="2209"/>
                  <a:pt x="10378" y="2209"/>
                  <a:pt x="10379" y="2209"/>
                </a:cubicBezTo>
                <a:lnTo>
                  <a:pt x="10779" y="2353"/>
                </a:lnTo>
                <a:lnTo>
                  <a:pt x="10777" y="2352"/>
                </a:lnTo>
                <a:lnTo>
                  <a:pt x="11177" y="2368"/>
                </a:lnTo>
                <a:lnTo>
                  <a:pt x="11576" y="2352"/>
                </a:lnTo>
                <a:lnTo>
                  <a:pt x="11573" y="2353"/>
                </a:lnTo>
                <a:lnTo>
                  <a:pt x="11973" y="2129"/>
                </a:lnTo>
                <a:cubicBezTo>
                  <a:pt x="11976" y="2127"/>
                  <a:pt x="11981" y="2129"/>
                  <a:pt x="11983" y="2133"/>
                </a:cubicBezTo>
                <a:cubicBezTo>
                  <a:pt x="11986" y="2136"/>
                  <a:pt x="11984" y="2141"/>
                  <a:pt x="11980" y="2143"/>
                </a:cubicBezTo>
                <a:lnTo>
                  <a:pt x="11580" y="2367"/>
                </a:lnTo>
                <a:cubicBezTo>
                  <a:pt x="11579" y="2368"/>
                  <a:pt x="11578" y="2368"/>
                  <a:pt x="11577" y="2368"/>
                </a:cubicBezTo>
                <a:lnTo>
                  <a:pt x="11176" y="2384"/>
                </a:lnTo>
                <a:lnTo>
                  <a:pt x="10776" y="2368"/>
                </a:lnTo>
                <a:cubicBezTo>
                  <a:pt x="10775" y="2368"/>
                  <a:pt x="10775" y="2368"/>
                  <a:pt x="10774" y="2368"/>
                </a:cubicBezTo>
                <a:lnTo>
                  <a:pt x="10374" y="2224"/>
                </a:lnTo>
                <a:lnTo>
                  <a:pt x="10376" y="2224"/>
                </a:lnTo>
                <a:lnTo>
                  <a:pt x="9976" y="2208"/>
                </a:lnTo>
                <a:cubicBezTo>
                  <a:pt x="9975" y="2208"/>
                  <a:pt x="9973" y="2208"/>
                  <a:pt x="9972" y="2207"/>
                </a:cubicBezTo>
                <a:lnTo>
                  <a:pt x="9572" y="1935"/>
                </a:lnTo>
                <a:lnTo>
                  <a:pt x="9576" y="1936"/>
                </a:lnTo>
                <a:lnTo>
                  <a:pt x="9176" y="1888"/>
                </a:lnTo>
                <a:cubicBezTo>
                  <a:pt x="9174" y="1888"/>
                  <a:pt x="9172" y="1888"/>
                  <a:pt x="9171" y="1886"/>
                </a:cubicBezTo>
                <a:lnTo>
                  <a:pt x="8771" y="1534"/>
                </a:lnTo>
                <a:lnTo>
                  <a:pt x="8773" y="1536"/>
                </a:lnTo>
                <a:lnTo>
                  <a:pt x="8373" y="1328"/>
                </a:lnTo>
                <a:lnTo>
                  <a:pt x="8375" y="1328"/>
                </a:lnTo>
                <a:lnTo>
                  <a:pt x="7992" y="1264"/>
                </a:lnTo>
                <a:lnTo>
                  <a:pt x="7591" y="1216"/>
                </a:lnTo>
                <a:lnTo>
                  <a:pt x="7191" y="1136"/>
                </a:lnTo>
                <a:cubicBezTo>
                  <a:pt x="7190" y="1136"/>
                  <a:pt x="7190" y="1136"/>
                  <a:pt x="7189" y="1136"/>
                </a:cubicBezTo>
                <a:lnTo>
                  <a:pt x="6789" y="976"/>
                </a:lnTo>
                <a:lnTo>
                  <a:pt x="6389" y="784"/>
                </a:lnTo>
                <a:lnTo>
                  <a:pt x="6392" y="784"/>
                </a:lnTo>
                <a:lnTo>
                  <a:pt x="5992" y="784"/>
                </a:lnTo>
                <a:cubicBezTo>
                  <a:pt x="5992" y="784"/>
                  <a:pt x="5991" y="784"/>
                  <a:pt x="5990" y="784"/>
                </a:cubicBezTo>
                <a:lnTo>
                  <a:pt x="5590" y="640"/>
                </a:lnTo>
                <a:lnTo>
                  <a:pt x="5591" y="640"/>
                </a:lnTo>
                <a:lnTo>
                  <a:pt x="5191" y="560"/>
                </a:lnTo>
                <a:lnTo>
                  <a:pt x="4790" y="480"/>
                </a:lnTo>
                <a:lnTo>
                  <a:pt x="4389" y="368"/>
                </a:lnTo>
                <a:lnTo>
                  <a:pt x="3990" y="192"/>
                </a:lnTo>
                <a:lnTo>
                  <a:pt x="3590" y="64"/>
                </a:lnTo>
                <a:lnTo>
                  <a:pt x="3591" y="64"/>
                </a:lnTo>
                <a:lnTo>
                  <a:pt x="3207" y="16"/>
                </a:lnTo>
                <a:lnTo>
                  <a:pt x="3209" y="16"/>
                </a:lnTo>
                <a:lnTo>
                  <a:pt x="2808" y="64"/>
                </a:lnTo>
                <a:lnTo>
                  <a:pt x="2408" y="64"/>
                </a:lnTo>
                <a:lnTo>
                  <a:pt x="2008" y="64"/>
                </a:lnTo>
                <a:lnTo>
                  <a:pt x="2010" y="64"/>
                </a:lnTo>
                <a:lnTo>
                  <a:pt x="1609" y="128"/>
                </a:lnTo>
                <a:lnTo>
                  <a:pt x="1210" y="176"/>
                </a:lnTo>
                <a:lnTo>
                  <a:pt x="810" y="240"/>
                </a:lnTo>
                <a:lnTo>
                  <a:pt x="409" y="304"/>
                </a:lnTo>
                <a:lnTo>
                  <a:pt x="9" y="336"/>
                </a:lnTo>
                <a:cubicBezTo>
                  <a:pt x="5" y="337"/>
                  <a:pt x="1" y="334"/>
                  <a:pt x="0" y="329"/>
                </a:cubicBezTo>
                <a:cubicBezTo>
                  <a:pt x="0" y="325"/>
                  <a:pt x="3" y="321"/>
                  <a:pt x="8" y="320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1182688" y="4464051"/>
            <a:ext cx="7153275" cy="839788"/>
          </a:xfrm>
          <a:custGeom>
            <a:avLst/>
            <a:gdLst/>
            <a:ahLst/>
            <a:cxnLst>
              <a:cxn ang="0">
                <a:pos x="431" y="16"/>
              </a:cxn>
              <a:cxn ang="0">
                <a:pos x="1219" y="33"/>
              </a:cxn>
              <a:cxn ang="0">
                <a:pos x="2022" y="113"/>
              </a:cxn>
              <a:cxn ang="0">
                <a:pos x="2816" y="160"/>
              </a:cxn>
              <a:cxn ang="0">
                <a:pos x="3619" y="193"/>
              </a:cxn>
              <a:cxn ang="0">
                <a:pos x="4013" y="225"/>
              </a:cxn>
              <a:cxn ang="0">
                <a:pos x="4814" y="145"/>
              </a:cxn>
              <a:cxn ang="0">
                <a:pos x="5219" y="177"/>
              </a:cxn>
              <a:cxn ang="0">
                <a:pos x="5628" y="339"/>
              </a:cxn>
              <a:cxn ang="0">
                <a:pos x="5988" y="435"/>
              </a:cxn>
              <a:cxn ang="0">
                <a:pos x="6789" y="99"/>
              </a:cxn>
              <a:cxn ang="0">
                <a:pos x="7214" y="292"/>
              </a:cxn>
              <a:cxn ang="0">
                <a:pos x="7599" y="416"/>
              </a:cxn>
              <a:cxn ang="0">
                <a:pos x="8403" y="433"/>
              </a:cxn>
              <a:cxn ang="0">
                <a:pos x="8811" y="578"/>
              </a:cxn>
              <a:cxn ang="0">
                <a:pos x="9216" y="805"/>
              </a:cxn>
              <a:cxn ang="0">
                <a:pos x="9600" y="800"/>
              </a:cxn>
              <a:cxn ang="0">
                <a:pos x="10011" y="946"/>
              </a:cxn>
              <a:cxn ang="0">
                <a:pos x="10423" y="1354"/>
              </a:cxn>
              <a:cxn ang="0">
                <a:pos x="10778" y="1265"/>
              </a:cxn>
              <a:cxn ang="0">
                <a:pos x="11169" y="1045"/>
              </a:cxn>
              <a:cxn ang="0">
                <a:pos x="11584" y="784"/>
              </a:cxn>
              <a:cxn ang="0">
                <a:pos x="12016" y="816"/>
              </a:cxn>
              <a:cxn ang="0">
                <a:pos x="11584" y="848"/>
              </a:cxn>
              <a:cxn ang="0">
                <a:pos x="11200" y="1100"/>
              </a:cxn>
              <a:cxn ang="0">
                <a:pos x="10791" y="1328"/>
              </a:cxn>
              <a:cxn ang="0">
                <a:pos x="10378" y="1399"/>
              </a:cxn>
              <a:cxn ang="0">
                <a:pos x="9990" y="1007"/>
              </a:cxn>
              <a:cxn ang="0">
                <a:pos x="9600" y="864"/>
              </a:cxn>
              <a:cxn ang="0">
                <a:pos x="9185" y="860"/>
              </a:cxn>
              <a:cxn ang="0">
                <a:pos x="8790" y="639"/>
              </a:cxn>
              <a:cxn ang="0">
                <a:pos x="8398" y="496"/>
              </a:cxn>
              <a:cxn ang="0">
                <a:pos x="7602" y="480"/>
              </a:cxn>
              <a:cxn ang="0">
                <a:pos x="7187" y="349"/>
              </a:cxn>
              <a:cxn ang="0">
                <a:pos x="6812" y="158"/>
              </a:cxn>
              <a:cxn ang="0">
                <a:pos x="6013" y="494"/>
              </a:cxn>
              <a:cxn ang="0">
                <a:pos x="5605" y="398"/>
              </a:cxn>
              <a:cxn ang="0">
                <a:pos x="5214" y="240"/>
              </a:cxn>
              <a:cxn ang="0">
                <a:pos x="4819" y="208"/>
              </a:cxn>
              <a:cxn ang="0">
                <a:pos x="4020" y="288"/>
              </a:cxn>
              <a:cxn ang="0">
                <a:pos x="3614" y="256"/>
              </a:cxn>
              <a:cxn ang="0">
                <a:pos x="2816" y="224"/>
              </a:cxn>
              <a:cxn ang="0">
                <a:pos x="2011" y="176"/>
              </a:cxn>
              <a:cxn ang="0">
                <a:pos x="1214" y="96"/>
              </a:cxn>
              <a:cxn ang="0">
                <a:pos x="434" y="80"/>
              </a:cxn>
              <a:cxn ang="0">
                <a:pos x="0" y="66"/>
              </a:cxn>
            </a:cxnLst>
            <a:rect l="0" t="0" r="r" b="b"/>
            <a:pathLst>
              <a:path w="12016" h="1410">
                <a:moveTo>
                  <a:pt x="31" y="32"/>
                </a:moveTo>
                <a:lnTo>
                  <a:pt x="431" y="16"/>
                </a:lnTo>
                <a:lnTo>
                  <a:pt x="831" y="0"/>
                </a:lnTo>
                <a:lnTo>
                  <a:pt x="1219" y="33"/>
                </a:lnTo>
                <a:lnTo>
                  <a:pt x="1618" y="48"/>
                </a:lnTo>
                <a:lnTo>
                  <a:pt x="2022" y="113"/>
                </a:lnTo>
                <a:lnTo>
                  <a:pt x="2420" y="161"/>
                </a:lnTo>
                <a:lnTo>
                  <a:pt x="2816" y="160"/>
                </a:lnTo>
                <a:lnTo>
                  <a:pt x="3216" y="160"/>
                </a:lnTo>
                <a:lnTo>
                  <a:pt x="3619" y="193"/>
                </a:lnTo>
                <a:lnTo>
                  <a:pt x="4019" y="225"/>
                </a:lnTo>
                <a:lnTo>
                  <a:pt x="4013" y="225"/>
                </a:lnTo>
                <a:lnTo>
                  <a:pt x="4413" y="177"/>
                </a:lnTo>
                <a:lnTo>
                  <a:pt x="4814" y="145"/>
                </a:lnTo>
                <a:cubicBezTo>
                  <a:pt x="4816" y="144"/>
                  <a:pt x="4817" y="144"/>
                  <a:pt x="4819" y="145"/>
                </a:cubicBezTo>
                <a:lnTo>
                  <a:pt x="5219" y="177"/>
                </a:lnTo>
                <a:cubicBezTo>
                  <a:pt x="5222" y="177"/>
                  <a:pt x="5225" y="178"/>
                  <a:pt x="5228" y="179"/>
                </a:cubicBezTo>
                <a:lnTo>
                  <a:pt x="5628" y="339"/>
                </a:lnTo>
                <a:lnTo>
                  <a:pt x="6008" y="433"/>
                </a:lnTo>
                <a:lnTo>
                  <a:pt x="5988" y="435"/>
                </a:lnTo>
                <a:lnTo>
                  <a:pt x="6388" y="259"/>
                </a:lnTo>
                <a:lnTo>
                  <a:pt x="6789" y="99"/>
                </a:lnTo>
                <a:cubicBezTo>
                  <a:pt x="6797" y="95"/>
                  <a:pt x="6806" y="96"/>
                  <a:pt x="6814" y="100"/>
                </a:cubicBezTo>
                <a:lnTo>
                  <a:pt x="7214" y="292"/>
                </a:lnTo>
                <a:lnTo>
                  <a:pt x="7610" y="418"/>
                </a:lnTo>
                <a:lnTo>
                  <a:pt x="7599" y="416"/>
                </a:lnTo>
                <a:lnTo>
                  <a:pt x="7999" y="400"/>
                </a:lnTo>
                <a:lnTo>
                  <a:pt x="8403" y="433"/>
                </a:lnTo>
                <a:cubicBezTo>
                  <a:pt x="8406" y="433"/>
                  <a:pt x="8409" y="433"/>
                  <a:pt x="8411" y="434"/>
                </a:cubicBezTo>
                <a:lnTo>
                  <a:pt x="8811" y="578"/>
                </a:lnTo>
                <a:cubicBezTo>
                  <a:pt x="8813" y="579"/>
                  <a:pt x="8815" y="580"/>
                  <a:pt x="8816" y="581"/>
                </a:cubicBezTo>
                <a:lnTo>
                  <a:pt x="9216" y="805"/>
                </a:lnTo>
                <a:lnTo>
                  <a:pt x="9200" y="800"/>
                </a:lnTo>
                <a:lnTo>
                  <a:pt x="9600" y="800"/>
                </a:lnTo>
                <a:cubicBezTo>
                  <a:pt x="9604" y="800"/>
                  <a:pt x="9608" y="801"/>
                  <a:pt x="9611" y="802"/>
                </a:cubicBezTo>
                <a:lnTo>
                  <a:pt x="10011" y="946"/>
                </a:lnTo>
                <a:cubicBezTo>
                  <a:pt x="10016" y="948"/>
                  <a:pt x="10020" y="951"/>
                  <a:pt x="10023" y="954"/>
                </a:cubicBezTo>
                <a:lnTo>
                  <a:pt x="10423" y="1354"/>
                </a:lnTo>
                <a:lnTo>
                  <a:pt x="10394" y="1345"/>
                </a:lnTo>
                <a:lnTo>
                  <a:pt x="10778" y="1265"/>
                </a:lnTo>
                <a:lnTo>
                  <a:pt x="10769" y="1269"/>
                </a:lnTo>
                <a:lnTo>
                  <a:pt x="11169" y="1045"/>
                </a:lnTo>
                <a:lnTo>
                  <a:pt x="11567" y="790"/>
                </a:lnTo>
                <a:cubicBezTo>
                  <a:pt x="11572" y="786"/>
                  <a:pt x="11578" y="784"/>
                  <a:pt x="11584" y="784"/>
                </a:cubicBezTo>
                <a:lnTo>
                  <a:pt x="11984" y="784"/>
                </a:lnTo>
                <a:cubicBezTo>
                  <a:pt x="12002" y="784"/>
                  <a:pt x="12016" y="799"/>
                  <a:pt x="12016" y="816"/>
                </a:cubicBezTo>
                <a:cubicBezTo>
                  <a:pt x="12016" y="834"/>
                  <a:pt x="12002" y="848"/>
                  <a:pt x="11984" y="848"/>
                </a:cubicBezTo>
                <a:lnTo>
                  <a:pt x="11584" y="848"/>
                </a:lnTo>
                <a:lnTo>
                  <a:pt x="11602" y="843"/>
                </a:lnTo>
                <a:lnTo>
                  <a:pt x="11200" y="1100"/>
                </a:lnTo>
                <a:lnTo>
                  <a:pt x="10800" y="1324"/>
                </a:lnTo>
                <a:cubicBezTo>
                  <a:pt x="10797" y="1326"/>
                  <a:pt x="10794" y="1327"/>
                  <a:pt x="10791" y="1328"/>
                </a:cubicBezTo>
                <a:lnTo>
                  <a:pt x="10407" y="1408"/>
                </a:lnTo>
                <a:cubicBezTo>
                  <a:pt x="10396" y="1410"/>
                  <a:pt x="10385" y="1407"/>
                  <a:pt x="10378" y="1399"/>
                </a:cubicBezTo>
                <a:lnTo>
                  <a:pt x="9978" y="999"/>
                </a:lnTo>
                <a:lnTo>
                  <a:pt x="9990" y="1007"/>
                </a:lnTo>
                <a:lnTo>
                  <a:pt x="9590" y="863"/>
                </a:lnTo>
                <a:lnTo>
                  <a:pt x="9600" y="864"/>
                </a:lnTo>
                <a:lnTo>
                  <a:pt x="9200" y="864"/>
                </a:lnTo>
                <a:cubicBezTo>
                  <a:pt x="9195" y="864"/>
                  <a:pt x="9190" y="863"/>
                  <a:pt x="9185" y="860"/>
                </a:cubicBezTo>
                <a:lnTo>
                  <a:pt x="8785" y="636"/>
                </a:lnTo>
                <a:lnTo>
                  <a:pt x="8790" y="639"/>
                </a:lnTo>
                <a:lnTo>
                  <a:pt x="8390" y="495"/>
                </a:lnTo>
                <a:lnTo>
                  <a:pt x="8398" y="496"/>
                </a:lnTo>
                <a:lnTo>
                  <a:pt x="8002" y="464"/>
                </a:lnTo>
                <a:lnTo>
                  <a:pt x="7602" y="480"/>
                </a:lnTo>
                <a:cubicBezTo>
                  <a:pt x="7598" y="481"/>
                  <a:pt x="7594" y="480"/>
                  <a:pt x="7591" y="479"/>
                </a:cubicBezTo>
                <a:lnTo>
                  <a:pt x="7187" y="349"/>
                </a:lnTo>
                <a:lnTo>
                  <a:pt x="6787" y="157"/>
                </a:lnTo>
                <a:lnTo>
                  <a:pt x="6812" y="158"/>
                </a:lnTo>
                <a:lnTo>
                  <a:pt x="6413" y="318"/>
                </a:lnTo>
                <a:lnTo>
                  <a:pt x="6013" y="494"/>
                </a:lnTo>
                <a:cubicBezTo>
                  <a:pt x="6007" y="497"/>
                  <a:pt x="6000" y="497"/>
                  <a:pt x="5993" y="496"/>
                </a:cubicBezTo>
                <a:lnTo>
                  <a:pt x="5605" y="398"/>
                </a:lnTo>
                <a:lnTo>
                  <a:pt x="5205" y="238"/>
                </a:lnTo>
                <a:lnTo>
                  <a:pt x="5214" y="240"/>
                </a:lnTo>
                <a:lnTo>
                  <a:pt x="4814" y="208"/>
                </a:lnTo>
                <a:lnTo>
                  <a:pt x="4819" y="208"/>
                </a:lnTo>
                <a:lnTo>
                  <a:pt x="4420" y="240"/>
                </a:lnTo>
                <a:lnTo>
                  <a:pt x="4020" y="288"/>
                </a:lnTo>
                <a:cubicBezTo>
                  <a:pt x="4018" y="288"/>
                  <a:pt x="4016" y="289"/>
                  <a:pt x="4014" y="288"/>
                </a:cubicBezTo>
                <a:lnTo>
                  <a:pt x="3614" y="256"/>
                </a:lnTo>
                <a:lnTo>
                  <a:pt x="3216" y="224"/>
                </a:lnTo>
                <a:lnTo>
                  <a:pt x="2816" y="224"/>
                </a:lnTo>
                <a:lnTo>
                  <a:pt x="2413" y="224"/>
                </a:lnTo>
                <a:lnTo>
                  <a:pt x="2011" y="176"/>
                </a:lnTo>
                <a:lnTo>
                  <a:pt x="1615" y="112"/>
                </a:lnTo>
                <a:lnTo>
                  <a:pt x="1214" y="96"/>
                </a:lnTo>
                <a:lnTo>
                  <a:pt x="834" y="64"/>
                </a:lnTo>
                <a:lnTo>
                  <a:pt x="434" y="80"/>
                </a:lnTo>
                <a:lnTo>
                  <a:pt x="34" y="96"/>
                </a:lnTo>
                <a:cubicBezTo>
                  <a:pt x="16" y="97"/>
                  <a:pt x="1" y="83"/>
                  <a:pt x="0" y="66"/>
                </a:cubicBezTo>
                <a:cubicBezTo>
                  <a:pt x="0" y="48"/>
                  <a:pt x="14" y="33"/>
                  <a:pt x="31" y="32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1192213" y="4254501"/>
            <a:ext cx="7134225" cy="238125"/>
          </a:xfrm>
          <a:custGeom>
            <a:avLst/>
            <a:gdLst/>
            <a:ahLst/>
            <a:cxnLst>
              <a:cxn ang="0">
                <a:pos x="415" y="321"/>
              </a:cxn>
              <a:cxn ang="0">
                <a:pos x="817" y="336"/>
              </a:cxn>
              <a:cxn ang="0">
                <a:pos x="1598" y="241"/>
              </a:cxn>
              <a:cxn ang="0">
                <a:pos x="2399" y="145"/>
              </a:cxn>
              <a:cxn ang="0">
                <a:pos x="2800" y="64"/>
              </a:cxn>
              <a:cxn ang="0">
                <a:pos x="3600" y="48"/>
              </a:cxn>
              <a:cxn ang="0">
                <a:pos x="4399" y="1"/>
              </a:cxn>
              <a:cxn ang="0">
                <a:pos x="4802" y="49"/>
              </a:cxn>
              <a:cxn ang="0">
                <a:pos x="5199" y="97"/>
              </a:cxn>
              <a:cxn ang="0">
                <a:pos x="5984" y="32"/>
              </a:cxn>
              <a:cxn ang="0">
                <a:pos x="6387" y="97"/>
              </a:cxn>
              <a:cxn ang="0">
                <a:pos x="6784" y="176"/>
              </a:cxn>
              <a:cxn ang="0">
                <a:pos x="7585" y="192"/>
              </a:cxn>
              <a:cxn ang="0">
                <a:pos x="8385" y="192"/>
              </a:cxn>
              <a:cxn ang="0">
                <a:pos x="8788" y="273"/>
              </a:cxn>
              <a:cxn ang="0">
                <a:pos x="9180" y="161"/>
              </a:cxn>
              <a:cxn ang="0">
                <a:pos x="9583" y="129"/>
              </a:cxn>
              <a:cxn ang="0">
                <a:pos x="9987" y="193"/>
              </a:cxn>
              <a:cxn ang="0">
                <a:pos x="10769" y="224"/>
              </a:cxn>
              <a:cxn ang="0">
                <a:pos x="11567" y="209"/>
              </a:cxn>
              <a:cxn ang="0">
                <a:pos x="11984" y="224"/>
              </a:cxn>
              <a:cxn ang="0">
                <a:pos x="11570" y="240"/>
              </a:cxn>
              <a:cxn ang="0">
                <a:pos x="10768" y="256"/>
              </a:cxn>
              <a:cxn ang="0">
                <a:pos x="9982" y="224"/>
              </a:cxn>
              <a:cxn ang="0">
                <a:pos x="9586" y="160"/>
              </a:cxn>
              <a:cxn ang="0">
                <a:pos x="9189" y="192"/>
              </a:cxn>
              <a:cxn ang="0">
                <a:pos x="8781" y="304"/>
              </a:cxn>
              <a:cxn ang="0">
                <a:pos x="8384" y="224"/>
              </a:cxn>
              <a:cxn ang="0">
                <a:pos x="7584" y="224"/>
              </a:cxn>
              <a:cxn ang="0">
                <a:pos x="6784" y="208"/>
              </a:cxn>
              <a:cxn ang="0">
                <a:pos x="6382" y="128"/>
              </a:cxn>
              <a:cxn ang="0">
                <a:pos x="5985" y="64"/>
              </a:cxn>
              <a:cxn ang="0">
                <a:pos x="5202" y="128"/>
              </a:cxn>
              <a:cxn ang="0">
                <a:pos x="4799" y="80"/>
              </a:cxn>
              <a:cxn ang="0">
                <a:pos x="4402" y="32"/>
              </a:cxn>
              <a:cxn ang="0">
                <a:pos x="3600" y="80"/>
              </a:cxn>
              <a:cxn ang="0">
                <a:pos x="2801" y="96"/>
              </a:cxn>
              <a:cxn ang="0">
                <a:pos x="2402" y="176"/>
              </a:cxn>
              <a:cxn ang="0">
                <a:pos x="1603" y="272"/>
              </a:cxn>
              <a:cxn ang="0">
                <a:pos x="816" y="368"/>
              </a:cxn>
              <a:cxn ang="0">
                <a:pos x="418" y="352"/>
              </a:cxn>
              <a:cxn ang="0">
                <a:pos x="1" y="386"/>
              </a:cxn>
            </a:cxnLst>
            <a:rect l="0" t="0" r="r" b="b"/>
            <a:pathLst>
              <a:path w="11984" h="401">
                <a:moveTo>
                  <a:pt x="15" y="369"/>
                </a:moveTo>
                <a:lnTo>
                  <a:pt x="415" y="321"/>
                </a:lnTo>
                <a:cubicBezTo>
                  <a:pt x="415" y="320"/>
                  <a:pt x="416" y="320"/>
                  <a:pt x="417" y="320"/>
                </a:cubicBezTo>
                <a:lnTo>
                  <a:pt x="817" y="336"/>
                </a:lnTo>
                <a:lnTo>
                  <a:pt x="1199" y="305"/>
                </a:lnTo>
                <a:lnTo>
                  <a:pt x="1598" y="241"/>
                </a:lnTo>
                <a:lnTo>
                  <a:pt x="1998" y="177"/>
                </a:lnTo>
                <a:lnTo>
                  <a:pt x="2399" y="145"/>
                </a:lnTo>
                <a:lnTo>
                  <a:pt x="2797" y="65"/>
                </a:lnTo>
                <a:cubicBezTo>
                  <a:pt x="2798" y="65"/>
                  <a:pt x="2799" y="65"/>
                  <a:pt x="2800" y="64"/>
                </a:cubicBezTo>
                <a:lnTo>
                  <a:pt x="3200" y="48"/>
                </a:lnTo>
                <a:lnTo>
                  <a:pt x="3600" y="48"/>
                </a:lnTo>
                <a:lnTo>
                  <a:pt x="4000" y="32"/>
                </a:lnTo>
                <a:lnTo>
                  <a:pt x="4399" y="1"/>
                </a:lnTo>
                <a:cubicBezTo>
                  <a:pt x="4400" y="0"/>
                  <a:pt x="4401" y="0"/>
                  <a:pt x="4402" y="1"/>
                </a:cubicBezTo>
                <a:lnTo>
                  <a:pt x="4802" y="49"/>
                </a:lnTo>
                <a:lnTo>
                  <a:pt x="5202" y="97"/>
                </a:lnTo>
                <a:lnTo>
                  <a:pt x="5199" y="97"/>
                </a:lnTo>
                <a:lnTo>
                  <a:pt x="5599" y="49"/>
                </a:lnTo>
                <a:lnTo>
                  <a:pt x="5984" y="32"/>
                </a:lnTo>
                <a:cubicBezTo>
                  <a:pt x="5985" y="32"/>
                  <a:pt x="5986" y="33"/>
                  <a:pt x="5987" y="33"/>
                </a:cubicBezTo>
                <a:lnTo>
                  <a:pt x="6387" y="97"/>
                </a:lnTo>
                <a:lnTo>
                  <a:pt x="6788" y="177"/>
                </a:lnTo>
                <a:lnTo>
                  <a:pt x="6784" y="176"/>
                </a:lnTo>
                <a:lnTo>
                  <a:pt x="7184" y="176"/>
                </a:lnTo>
                <a:lnTo>
                  <a:pt x="7585" y="192"/>
                </a:lnTo>
                <a:lnTo>
                  <a:pt x="7984" y="176"/>
                </a:lnTo>
                <a:lnTo>
                  <a:pt x="8385" y="192"/>
                </a:lnTo>
                <a:cubicBezTo>
                  <a:pt x="8386" y="193"/>
                  <a:pt x="8387" y="193"/>
                  <a:pt x="8388" y="193"/>
                </a:cubicBezTo>
                <a:lnTo>
                  <a:pt x="8788" y="273"/>
                </a:lnTo>
                <a:lnTo>
                  <a:pt x="8780" y="273"/>
                </a:lnTo>
                <a:lnTo>
                  <a:pt x="9180" y="161"/>
                </a:lnTo>
                <a:cubicBezTo>
                  <a:pt x="9181" y="161"/>
                  <a:pt x="9182" y="161"/>
                  <a:pt x="9183" y="161"/>
                </a:cubicBezTo>
                <a:lnTo>
                  <a:pt x="9583" y="129"/>
                </a:lnTo>
                <a:cubicBezTo>
                  <a:pt x="9584" y="128"/>
                  <a:pt x="9586" y="128"/>
                  <a:pt x="9587" y="129"/>
                </a:cubicBezTo>
                <a:lnTo>
                  <a:pt x="9987" y="193"/>
                </a:lnTo>
                <a:lnTo>
                  <a:pt x="10385" y="208"/>
                </a:lnTo>
                <a:lnTo>
                  <a:pt x="10769" y="224"/>
                </a:lnTo>
                <a:lnTo>
                  <a:pt x="11169" y="240"/>
                </a:lnTo>
                <a:lnTo>
                  <a:pt x="11567" y="209"/>
                </a:lnTo>
                <a:lnTo>
                  <a:pt x="11968" y="208"/>
                </a:lnTo>
                <a:cubicBezTo>
                  <a:pt x="11977" y="208"/>
                  <a:pt x="11984" y="216"/>
                  <a:pt x="11984" y="224"/>
                </a:cubicBezTo>
                <a:cubicBezTo>
                  <a:pt x="11984" y="233"/>
                  <a:pt x="11977" y="240"/>
                  <a:pt x="11968" y="240"/>
                </a:cubicBezTo>
                <a:lnTo>
                  <a:pt x="11570" y="240"/>
                </a:lnTo>
                <a:lnTo>
                  <a:pt x="11168" y="272"/>
                </a:lnTo>
                <a:lnTo>
                  <a:pt x="10768" y="256"/>
                </a:lnTo>
                <a:lnTo>
                  <a:pt x="10384" y="240"/>
                </a:lnTo>
                <a:lnTo>
                  <a:pt x="9982" y="224"/>
                </a:lnTo>
                <a:lnTo>
                  <a:pt x="9582" y="160"/>
                </a:lnTo>
                <a:lnTo>
                  <a:pt x="9586" y="160"/>
                </a:lnTo>
                <a:lnTo>
                  <a:pt x="9186" y="192"/>
                </a:lnTo>
                <a:lnTo>
                  <a:pt x="9189" y="192"/>
                </a:lnTo>
                <a:lnTo>
                  <a:pt x="8789" y="304"/>
                </a:lnTo>
                <a:cubicBezTo>
                  <a:pt x="8786" y="305"/>
                  <a:pt x="8784" y="305"/>
                  <a:pt x="8781" y="304"/>
                </a:cubicBezTo>
                <a:lnTo>
                  <a:pt x="8381" y="224"/>
                </a:lnTo>
                <a:lnTo>
                  <a:pt x="8384" y="224"/>
                </a:lnTo>
                <a:lnTo>
                  <a:pt x="7985" y="208"/>
                </a:lnTo>
                <a:lnTo>
                  <a:pt x="7584" y="224"/>
                </a:lnTo>
                <a:lnTo>
                  <a:pt x="7184" y="208"/>
                </a:lnTo>
                <a:lnTo>
                  <a:pt x="6784" y="208"/>
                </a:lnTo>
                <a:cubicBezTo>
                  <a:pt x="6783" y="208"/>
                  <a:pt x="6782" y="208"/>
                  <a:pt x="6781" y="208"/>
                </a:cubicBezTo>
                <a:lnTo>
                  <a:pt x="6382" y="128"/>
                </a:lnTo>
                <a:lnTo>
                  <a:pt x="5982" y="64"/>
                </a:lnTo>
                <a:lnTo>
                  <a:pt x="5985" y="64"/>
                </a:lnTo>
                <a:lnTo>
                  <a:pt x="5602" y="80"/>
                </a:lnTo>
                <a:lnTo>
                  <a:pt x="5202" y="128"/>
                </a:lnTo>
                <a:cubicBezTo>
                  <a:pt x="5201" y="129"/>
                  <a:pt x="5200" y="129"/>
                  <a:pt x="5199" y="128"/>
                </a:cubicBezTo>
                <a:lnTo>
                  <a:pt x="4799" y="80"/>
                </a:lnTo>
                <a:lnTo>
                  <a:pt x="4399" y="32"/>
                </a:lnTo>
                <a:lnTo>
                  <a:pt x="4402" y="32"/>
                </a:lnTo>
                <a:lnTo>
                  <a:pt x="4001" y="64"/>
                </a:lnTo>
                <a:lnTo>
                  <a:pt x="3600" y="80"/>
                </a:lnTo>
                <a:lnTo>
                  <a:pt x="3201" y="80"/>
                </a:lnTo>
                <a:lnTo>
                  <a:pt x="2801" y="96"/>
                </a:lnTo>
                <a:lnTo>
                  <a:pt x="2804" y="96"/>
                </a:lnTo>
                <a:lnTo>
                  <a:pt x="2402" y="176"/>
                </a:lnTo>
                <a:lnTo>
                  <a:pt x="2003" y="208"/>
                </a:lnTo>
                <a:lnTo>
                  <a:pt x="1603" y="272"/>
                </a:lnTo>
                <a:lnTo>
                  <a:pt x="1202" y="336"/>
                </a:lnTo>
                <a:lnTo>
                  <a:pt x="816" y="368"/>
                </a:lnTo>
                <a:lnTo>
                  <a:pt x="416" y="352"/>
                </a:lnTo>
                <a:lnTo>
                  <a:pt x="418" y="352"/>
                </a:lnTo>
                <a:lnTo>
                  <a:pt x="18" y="400"/>
                </a:lnTo>
                <a:cubicBezTo>
                  <a:pt x="10" y="401"/>
                  <a:pt x="2" y="395"/>
                  <a:pt x="1" y="386"/>
                </a:cubicBezTo>
                <a:cubicBezTo>
                  <a:pt x="0" y="378"/>
                  <a:pt x="6" y="370"/>
                  <a:pt x="15" y="369"/>
                </a:cubicBezTo>
                <a:close/>
              </a:path>
            </a:pathLst>
          </a:custGeom>
          <a:solidFill>
            <a:srgbClr val="0000FF"/>
          </a:solidFill>
          <a:ln w="9525" cap="flat">
            <a:solidFill>
              <a:srgbClr val="0000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1657350" y="1709738"/>
            <a:ext cx="6681788" cy="2452688"/>
          </a:xfrm>
          <a:custGeom>
            <a:avLst/>
            <a:gdLst/>
            <a:ahLst/>
            <a:cxnLst>
              <a:cxn ang="0">
                <a:pos x="393" y="3380"/>
              </a:cxn>
              <a:cxn ang="0">
                <a:pos x="1193" y="2083"/>
              </a:cxn>
              <a:cxn ang="0">
                <a:pos x="1592" y="1606"/>
              </a:cxn>
              <a:cxn ang="0">
                <a:pos x="2000" y="747"/>
              </a:cxn>
              <a:cxn ang="0">
                <a:pos x="2802" y="121"/>
              </a:cxn>
              <a:cxn ang="0">
                <a:pos x="3212" y="5"/>
              </a:cxn>
              <a:cxn ang="0">
                <a:pos x="3651" y="1451"/>
              </a:cxn>
              <a:cxn ang="0">
                <a:pos x="4045" y="1903"/>
              </a:cxn>
              <a:cxn ang="0">
                <a:pos x="4427" y="1972"/>
              </a:cxn>
              <a:cxn ang="0">
                <a:pos x="4805" y="1752"/>
              </a:cxn>
              <a:cxn ang="0">
                <a:pos x="5229" y="2239"/>
              </a:cxn>
              <a:cxn ang="0">
                <a:pos x="5601" y="2180"/>
              </a:cxn>
              <a:cxn ang="0">
                <a:pos x="6396" y="1989"/>
              </a:cxn>
              <a:cxn ang="0">
                <a:pos x="6820" y="2216"/>
              </a:cxn>
              <a:cxn ang="0">
                <a:pos x="7231" y="2785"/>
              </a:cxn>
              <a:cxn ang="0">
                <a:pos x="7584" y="2458"/>
              </a:cxn>
              <a:cxn ang="0">
                <a:pos x="7995" y="2085"/>
              </a:cxn>
              <a:cxn ang="0">
                <a:pos x="8797" y="1860"/>
              </a:cxn>
              <a:cxn ang="0">
                <a:pos x="9184" y="1771"/>
              </a:cxn>
              <a:cxn ang="0">
                <a:pos x="9622" y="1433"/>
              </a:cxn>
              <a:cxn ang="0">
                <a:pos x="10017" y="1701"/>
              </a:cxn>
              <a:cxn ang="0">
                <a:pos x="10391" y="2452"/>
              </a:cxn>
              <a:cxn ang="0">
                <a:pos x="10772" y="2488"/>
              </a:cxn>
              <a:cxn ang="0">
                <a:pos x="11216" y="2259"/>
              </a:cxn>
              <a:cxn ang="0">
                <a:pos x="10805" y="2543"/>
              </a:cxn>
              <a:cxn ang="0">
                <a:pos x="10386" y="2515"/>
              </a:cxn>
              <a:cxn ang="0">
                <a:pos x="9960" y="1730"/>
              </a:cxn>
              <a:cxn ang="0">
                <a:pos x="9587" y="1486"/>
              </a:cxn>
              <a:cxn ang="0">
                <a:pos x="9225" y="1820"/>
              </a:cxn>
              <a:cxn ang="0">
                <a:pos x="8812" y="1923"/>
              </a:cxn>
              <a:cxn ang="0">
                <a:pos x="8014" y="2146"/>
              </a:cxn>
              <a:cxn ang="0">
                <a:pos x="7624" y="2508"/>
              </a:cxn>
              <a:cxn ang="0">
                <a:pos x="7200" y="2835"/>
              </a:cxn>
              <a:cxn ang="0">
                <a:pos x="6778" y="2262"/>
              </a:cxn>
              <a:cxn ang="0">
                <a:pos x="6389" y="2047"/>
              </a:cxn>
              <a:cxn ang="0">
                <a:pos x="6011" y="2163"/>
              </a:cxn>
              <a:cxn ang="0">
                <a:pos x="5208" y="2291"/>
              </a:cxn>
              <a:cxn ang="0">
                <a:pos x="4795" y="1799"/>
              </a:cxn>
              <a:cxn ang="0">
                <a:pos x="4436" y="2031"/>
              </a:cxn>
              <a:cxn ang="0">
                <a:pos x="4014" y="1955"/>
              </a:cxn>
              <a:cxn ang="0">
                <a:pos x="3596" y="1480"/>
              </a:cxn>
              <a:cxn ang="0">
                <a:pos x="3190" y="44"/>
              </a:cxn>
              <a:cxn ang="0">
                <a:pos x="2829" y="178"/>
              </a:cxn>
              <a:cxn ang="0">
                <a:pos x="2441" y="460"/>
              </a:cxn>
              <a:cxn ang="0">
                <a:pos x="2049" y="785"/>
              </a:cxn>
              <a:cxn ang="0">
                <a:pos x="1645" y="1640"/>
              </a:cxn>
              <a:cxn ang="0">
                <a:pos x="848" y="2756"/>
              </a:cxn>
              <a:cxn ang="0">
                <a:pos x="64" y="4099"/>
              </a:cxn>
              <a:cxn ang="0">
                <a:pos x="9" y="4068"/>
              </a:cxn>
            </a:cxnLst>
            <a:rect l="0" t="0" r="r" b="b"/>
            <a:pathLst>
              <a:path w="11225" h="4120">
                <a:moveTo>
                  <a:pt x="9" y="4068"/>
                </a:moveTo>
                <a:lnTo>
                  <a:pt x="393" y="3380"/>
                </a:lnTo>
                <a:lnTo>
                  <a:pt x="793" y="2723"/>
                </a:lnTo>
                <a:lnTo>
                  <a:pt x="1193" y="2083"/>
                </a:lnTo>
                <a:lnTo>
                  <a:pt x="1596" y="1599"/>
                </a:lnTo>
                <a:lnTo>
                  <a:pt x="1592" y="1606"/>
                </a:lnTo>
                <a:lnTo>
                  <a:pt x="1992" y="758"/>
                </a:lnTo>
                <a:cubicBezTo>
                  <a:pt x="1993" y="754"/>
                  <a:pt x="1996" y="750"/>
                  <a:pt x="2000" y="747"/>
                </a:cubicBezTo>
                <a:lnTo>
                  <a:pt x="2400" y="411"/>
                </a:lnTo>
                <a:lnTo>
                  <a:pt x="2802" y="121"/>
                </a:lnTo>
                <a:cubicBezTo>
                  <a:pt x="2805" y="119"/>
                  <a:pt x="2808" y="118"/>
                  <a:pt x="2812" y="117"/>
                </a:cubicBezTo>
                <a:lnTo>
                  <a:pt x="3212" y="5"/>
                </a:lnTo>
                <a:cubicBezTo>
                  <a:pt x="3229" y="0"/>
                  <a:pt x="3246" y="10"/>
                  <a:pt x="3251" y="27"/>
                </a:cubicBezTo>
                <a:lnTo>
                  <a:pt x="3651" y="1451"/>
                </a:lnTo>
                <a:lnTo>
                  <a:pt x="3645" y="1439"/>
                </a:lnTo>
                <a:lnTo>
                  <a:pt x="4045" y="1903"/>
                </a:lnTo>
                <a:lnTo>
                  <a:pt x="4027" y="1892"/>
                </a:lnTo>
                <a:lnTo>
                  <a:pt x="4427" y="1972"/>
                </a:lnTo>
                <a:lnTo>
                  <a:pt x="4405" y="1976"/>
                </a:lnTo>
                <a:lnTo>
                  <a:pt x="4805" y="1752"/>
                </a:lnTo>
                <a:cubicBezTo>
                  <a:pt x="4818" y="1744"/>
                  <a:pt x="4836" y="1747"/>
                  <a:pt x="4845" y="1759"/>
                </a:cubicBezTo>
                <a:lnTo>
                  <a:pt x="5229" y="2239"/>
                </a:lnTo>
                <a:lnTo>
                  <a:pt x="5201" y="2228"/>
                </a:lnTo>
                <a:lnTo>
                  <a:pt x="5601" y="2180"/>
                </a:lnTo>
                <a:lnTo>
                  <a:pt x="5998" y="2100"/>
                </a:lnTo>
                <a:lnTo>
                  <a:pt x="6396" y="1989"/>
                </a:lnTo>
                <a:cubicBezTo>
                  <a:pt x="6404" y="1986"/>
                  <a:pt x="6413" y="1987"/>
                  <a:pt x="6420" y="1992"/>
                </a:cubicBezTo>
                <a:lnTo>
                  <a:pt x="6820" y="2216"/>
                </a:lnTo>
                <a:cubicBezTo>
                  <a:pt x="6824" y="2218"/>
                  <a:pt x="6828" y="2221"/>
                  <a:pt x="6831" y="2225"/>
                </a:cubicBezTo>
                <a:lnTo>
                  <a:pt x="7231" y="2785"/>
                </a:lnTo>
                <a:lnTo>
                  <a:pt x="7184" y="2778"/>
                </a:lnTo>
                <a:lnTo>
                  <a:pt x="7584" y="2458"/>
                </a:lnTo>
                <a:lnTo>
                  <a:pt x="7983" y="2092"/>
                </a:lnTo>
                <a:cubicBezTo>
                  <a:pt x="7986" y="2089"/>
                  <a:pt x="7990" y="2086"/>
                  <a:pt x="7995" y="2085"/>
                </a:cubicBezTo>
                <a:lnTo>
                  <a:pt x="8395" y="1957"/>
                </a:lnTo>
                <a:lnTo>
                  <a:pt x="8797" y="1860"/>
                </a:lnTo>
                <a:lnTo>
                  <a:pt x="9197" y="1764"/>
                </a:lnTo>
                <a:lnTo>
                  <a:pt x="9184" y="1771"/>
                </a:lnTo>
                <a:lnTo>
                  <a:pt x="9584" y="1435"/>
                </a:lnTo>
                <a:cubicBezTo>
                  <a:pt x="9595" y="1426"/>
                  <a:pt x="9610" y="1425"/>
                  <a:pt x="9622" y="1433"/>
                </a:cubicBezTo>
                <a:lnTo>
                  <a:pt x="10006" y="1689"/>
                </a:lnTo>
                <a:cubicBezTo>
                  <a:pt x="10011" y="1692"/>
                  <a:pt x="10014" y="1696"/>
                  <a:pt x="10017" y="1701"/>
                </a:cubicBezTo>
                <a:lnTo>
                  <a:pt x="10417" y="2469"/>
                </a:lnTo>
                <a:lnTo>
                  <a:pt x="10391" y="2452"/>
                </a:lnTo>
                <a:lnTo>
                  <a:pt x="10791" y="2484"/>
                </a:lnTo>
                <a:lnTo>
                  <a:pt x="10772" y="2488"/>
                </a:lnTo>
                <a:lnTo>
                  <a:pt x="11172" y="2248"/>
                </a:lnTo>
                <a:cubicBezTo>
                  <a:pt x="11187" y="2239"/>
                  <a:pt x="11207" y="2244"/>
                  <a:pt x="11216" y="2259"/>
                </a:cubicBezTo>
                <a:cubicBezTo>
                  <a:pt x="11225" y="2274"/>
                  <a:pt x="11220" y="2294"/>
                  <a:pt x="11205" y="2303"/>
                </a:cubicBezTo>
                <a:lnTo>
                  <a:pt x="10805" y="2543"/>
                </a:lnTo>
                <a:cubicBezTo>
                  <a:pt x="10799" y="2546"/>
                  <a:pt x="10793" y="2548"/>
                  <a:pt x="10786" y="2547"/>
                </a:cubicBezTo>
                <a:lnTo>
                  <a:pt x="10386" y="2515"/>
                </a:lnTo>
                <a:cubicBezTo>
                  <a:pt x="10375" y="2514"/>
                  <a:pt x="10365" y="2508"/>
                  <a:pt x="10360" y="2498"/>
                </a:cubicBezTo>
                <a:lnTo>
                  <a:pt x="9960" y="1730"/>
                </a:lnTo>
                <a:lnTo>
                  <a:pt x="9971" y="1742"/>
                </a:lnTo>
                <a:lnTo>
                  <a:pt x="9587" y="1486"/>
                </a:lnTo>
                <a:lnTo>
                  <a:pt x="9625" y="1484"/>
                </a:lnTo>
                <a:lnTo>
                  <a:pt x="9225" y="1820"/>
                </a:lnTo>
                <a:cubicBezTo>
                  <a:pt x="9221" y="1823"/>
                  <a:pt x="9217" y="1825"/>
                  <a:pt x="9212" y="1827"/>
                </a:cubicBezTo>
                <a:lnTo>
                  <a:pt x="8812" y="1923"/>
                </a:lnTo>
                <a:lnTo>
                  <a:pt x="8414" y="2018"/>
                </a:lnTo>
                <a:lnTo>
                  <a:pt x="8014" y="2146"/>
                </a:lnTo>
                <a:lnTo>
                  <a:pt x="8026" y="2139"/>
                </a:lnTo>
                <a:lnTo>
                  <a:pt x="7624" y="2508"/>
                </a:lnTo>
                <a:lnTo>
                  <a:pt x="7224" y="2828"/>
                </a:lnTo>
                <a:cubicBezTo>
                  <a:pt x="7218" y="2834"/>
                  <a:pt x="7209" y="2836"/>
                  <a:pt x="7200" y="2835"/>
                </a:cubicBezTo>
                <a:cubicBezTo>
                  <a:pt x="7191" y="2834"/>
                  <a:pt x="7184" y="2829"/>
                  <a:pt x="7178" y="2822"/>
                </a:cubicBezTo>
                <a:lnTo>
                  <a:pt x="6778" y="2262"/>
                </a:lnTo>
                <a:lnTo>
                  <a:pt x="6789" y="2271"/>
                </a:lnTo>
                <a:lnTo>
                  <a:pt x="6389" y="2047"/>
                </a:lnTo>
                <a:lnTo>
                  <a:pt x="6413" y="2050"/>
                </a:lnTo>
                <a:lnTo>
                  <a:pt x="6011" y="2163"/>
                </a:lnTo>
                <a:lnTo>
                  <a:pt x="5608" y="2243"/>
                </a:lnTo>
                <a:lnTo>
                  <a:pt x="5208" y="2291"/>
                </a:lnTo>
                <a:cubicBezTo>
                  <a:pt x="5197" y="2293"/>
                  <a:pt x="5186" y="2288"/>
                  <a:pt x="5179" y="2279"/>
                </a:cubicBezTo>
                <a:lnTo>
                  <a:pt x="4795" y="1799"/>
                </a:lnTo>
                <a:lnTo>
                  <a:pt x="4836" y="1807"/>
                </a:lnTo>
                <a:lnTo>
                  <a:pt x="4436" y="2031"/>
                </a:lnTo>
                <a:cubicBezTo>
                  <a:pt x="4429" y="2035"/>
                  <a:pt x="4422" y="2036"/>
                  <a:pt x="4414" y="2035"/>
                </a:cubicBezTo>
                <a:lnTo>
                  <a:pt x="4014" y="1955"/>
                </a:lnTo>
                <a:cubicBezTo>
                  <a:pt x="4007" y="1953"/>
                  <a:pt x="4001" y="1950"/>
                  <a:pt x="3996" y="1944"/>
                </a:cubicBezTo>
                <a:lnTo>
                  <a:pt x="3596" y="1480"/>
                </a:lnTo>
                <a:cubicBezTo>
                  <a:pt x="3593" y="1477"/>
                  <a:pt x="3591" y="1473"/>
                  <a:pt x="3590" y="1468"/>
                </a:cubicBezTo>
                <a:lnTo>
                  <a:pt x="3190" y="44"/>
                </a:lnTo>
                <a:lnTo>
                  <a:pt x="3229" y="66"/>
                </a:lnTo>
                <a:lnTo>
                  <a:pt x="2829" y="178"/>
                </a:lnTo>
                <a:lnTo>
                  <a:pt x="2839" y="173"/>
                </a:lnTo>
                <a:lnTo>
                  <a:pt x="2441" y="460"/>
                </a:lnTo>
                <a:lnTo>
                  <a:pt x="2041" y="796"/>
                </a:lnTo>
                <a:lnTo>
                  <a:pt x="2049" y="785"/>
                </a:lnTo>
                <a:lnTo>
                  <a:pt x="1649" y="1633"/>
                </a:lnTo>
                <a:cubicBezTo>
                  <a:pt x="1648" y="1636"/>
                  <a:pt x="1647" y="1638"/>
                  <a:pt x="1645" y="1640"/>
                </a:cubicBezTo>
                <a:lnTo>
                  <a:pt x="1248" y="2116"/>
                </a:lnTo>
                <a:lnTo>
                  <a:pt x="848" y="2756"/>
                </a:lnTo>
                <a:lnTo>
                  <a:pt x="448" y="3411"/>
                </a:lnTo>
                <a:lnTo>
                  <a:pt x="64" y="4099"/>
                </a:lnTo>
                <a:cubicBezTo>
                  <a:pt x="56" y="4114"/>
                  <a:pt x="36" y="4120"/>
                  <a:pt x="21" y="4111"/>
                </a:cubicBezTo>
                <a:cubicBezTo>
                  <a:pt x="5" y="4103"/>
                  <a:pt x="0" y="4083"/>
                  <a:pt x="9" y="4068"/>
                </a:cubicBezTo>
                <a:close/>
              </a:path>
            </a:pathLst>
          </a:custGeom>
          <a:solidFill>
            <a:srgbClr val="008000"/>
          </a:solidFill>
          <a:ln w="9525" cap="flat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623888" y="5654676"/>
            <a:ext cx="152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81038" y="5654676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23888" y="5238751"/>
            <a:ext cx="152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81038" y="5238751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23888" y="4821238"/>
            <a:ext cx="152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81038" y="4821238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88988" y="4403726"/>
            <a:ext cx="361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682625" y="3987801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682625" y="3570288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682625" y="3152776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682625" y="2736851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682625" y="2319338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82625" y="1901826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682625" y="1485901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70%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990600" y="5868988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1975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2176463" y="5868988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363913" y="5868988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551363" y="5868988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5737225" y="5868988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924675" y="5868988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8110538" y="5868988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 rot="16200000">
            <a:off x="-1731602" y="3467908"/>
            <a:ext cx="43564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Accumulated BoP mismatch as share of GDP  </a:t>
            </a:r>
            <a:endParaRPr kumimoji="0" lang="sv-S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5407025" y="2493963"/>
            <a:ext cx="1381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Switzerland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812088" y="4083051"/>
            <a:ext cx="476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USA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6305550" y="5453063"/>
            <a:ext cx="723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Norway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556500" y="5254626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Sweden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8054975" y="4546601"/>
            <a:ext cx="5619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Denmark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8012113" y="4703763"/>
            <a:ext cx="457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Finland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 animBg="1"/>
      <p:bldP spid="10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647700" y="1341438"/>
            <a:ext cx="79946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74638"/>
            <a:ext cx="8604956" cy="1030126"/>
          </a:xfrm>
        </p:spPr>
        <p:txBody>
          <a:bodyPr>
            <a:noAutofit/>
          </a:bodyPr>
          <a:lstStyle/>
          <a:p>
            <a:r>
              <a:rPr lang="sv-SE" sz="3200" smtClean="0"/>
              <a:t>Comparing top wealth percentile: Sweden vs USA</a:t>
            </a:r>
            <a:endParaRPr lang="sv-SE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1212850" y="1470026"/>
            <a:ext cx="6194425" cy="43894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11992" y="0"/>
              </a:cxn>
              <a:cxn ang="0">
                <a:pos x="12000" y="8"/>
              </a:cxn>
              <a:cxn ang="0">
                <a:pos x="12000" y="8488"/>
              </a:cxn>
              <a:cxn ang="0">
                <a:pos x="11992" y="8496"/>
              </a:cxn>
              <a:cxn ang="0">
                <a:pos x="8" y="8496"/>
              </a:cxn>
              <a:cxn ang="0">
                <a:pos x="0" y="8488"/>
              </a:cxn>
              <a:cxn ang="0">
                <a:pos x="0" y="8"/>
              </a:cxn>
              <a:cxn ang="0">
                <a:pos x="16" y="8488"/>
              </a:cxn>
              <a:cxn ang="0">
                <a:pos x="8" y="8480"/>
              </a:cxn>
              <a:cxn ang="0">
                <a:pos x="11992" y="8480"/>
              </a:cxn>
              <a:cxn ang="0">
                <a:pos x="11984" y="8488"/>
              </a:cxn>
              <a:cxn ang="0">
                <a:pos x="11984" y="8"/>
              </a:cxn>
              <a:cxn ang="0">
                <a:pos x="11992" y="16"/>
              </a:cxn>
              <a:cxn ang="0">
                <a:pos x="8" y="16"/>
              </a:cxn>
              <a:cxn ang="0">
                <a:pos x="16" y="8"/>
              </a:cxn>
              <a:cxn ang="0">
                <a:pos x="16" y="8488"/>
              </a:cxn>
            </a:cxnLst>
            <a:rect l="0" t="0" r="r" b="b"/>
            <a:pathLst>
              <a:path w="12000" h="8496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1992" y="0"/>
                </a:lnTo>
                <a:cubicBezTo>
                  <a:pt x="11997" y="0"/>
                  <a:pt x="12000" y="4"/>
                  <a:pt x="12000" y="8"/>
                </a:cubicBezTo>
                <a:lnTo>
                  <a:pt x="12000" y="8488"/>
                </a:lnTo>
                <a:cubicBezTo>
                  <a:pt x="12000" y="8493"/>
                  <a:pt x="11997" y="8496"/>
                  <a:pt x="11992" y="8496"/>
                </a:cubicBezTo>
                <a:lnTo>
                  <a:pt x="8" y="8496"/>
                </a:lnTo>
                <a:cubicBezTo>
                  <a:pt x="4" y="8496"/>
                  <a:pt x="0" y="8493"/>
                  <a:pt x="0" y="8488"/>
                </a:cubicBezTo>
                <a:lnTo>
                  <a:pt x="0" y="8"/>
                </a:lnTo>
                <a:close/>
                <a:moveTo>
                  <a:pt x="16" y="8488"/>
                </a:moveTo>
                <a:lnTo>
                  <a:pt x="8" y="8480"/>
                </a:lnTo>
                <a:lnTo>
                  <a:pt x="11992" y="8480"/>
                </a:lnTo>
                <a:lnTo>
                  <a:pt x="11984" y="8488"/>
                </a:lnTo>
                <a:lnTo>
                  <a:pt x="11984" y="8"/>
                </a:lnTo>
                <a:lnTo>
                  <a:pt x="11992" y="16"/>
                </a:lnTo>
                <a:lnTo>
                  <a:pt x="8" y="16"/>
                </a:lnTo>
                <a:lnTo>
                  <a:pt x="16" y="8"/>
                </a:lnTo>
                <a:lnTo>
                  <a:pt x="16" y="8488"/>
                </a:lnTo>
                <a:close/>
              </a:path>
            </a:pathLst>
          </a:custGeom>
          <a:solidFill>
            <a:srgbClr val="808080"/>
          </a:solidFill>
          <a:ln w="7938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1212850" y="1473201"/>
            <a:ext cx="17463" cy="4383088"/>
          </a:xfrm>
          <a:custGeom>
            <a:avLst/>
            <a:gdLst/>
            <a:ahLst/>
            <a:cxnLst>
              <a:cxn ang="0">
                <a:pos x="0" y="2761"/>
              </a:cxn>
              <a:cxn ang="0">
                <a:pos x="6" y="0"/>
              </a:cxn>
              <a:cxn ang="0">
                <a:pos x="11" y="0"/>
              </a:cxn>
              <a:cxn ang="0">
                <a:pos x="6" y="2761"/>
              </a:cxn>
              <a:cxn ang="0">
                <a:pos x="0" y="2761"/>
              </a:cxn>
            </a:cxnLst>
            <a:rect l="0" t="0" r="r" b="b"/>
            <a:pathLst>
              <a:path w="11" h="2761">
                <a:moveTo>
                  <a:pt x="0" y="2761"/>
                </a:moveTo>
                <a:lnTo>
                  <a:pt x="6" y="0"/>
                </a:lnTo>
                <a:lnTo>
                  <a:pt x="11" y="0"/>
                </a:lnTo>
                <a:lnTo>
                  <a:pt x="6" y="2761"/>
                </a:lnTo>
                <a:lnTo>
                  <a:pt x="0" y="2761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1176338" y="1470026"/>
            <a:ext cx="41275" cy="4389438"/>
          </a:xfrm>
          <a:custGeom>
            <a:avLst/>
            <a:gdLst/>
            <a:ahLst/>
            <a:cxnLst>
              <a:cxn ang="0">
                <a:pos x="0" y="2760"/>
              </a:cxn>
              <a:cxn ang="0">
                <a:pos x="26" y="2760"/>
              </a:cxn>
              <a:cxn ang="0">
                <a:pos x="26" y="2765"/>
              </a:cxn>
              <a:cxn ang="0">
                <a:pos x="0" y="2765"/>
              </a:cxn>
              <a:cxn ang="0">
                <a:pos x="0" y="2760"/>
              </a:cxn>
              <a:cxn ang="0">
                <a:pos x="0" y="2302"/>
              </a:cxn>
              <a:cxn ang="0">
                <a:pos x="26" y="2302"/>
              </a:cxn>
              <a:cxn ang="0">
                <a:pos x="26" y="2307"/>
              </a:cxn>
              <a:cxn ang="0">
                <a:pos x="0" y="2307"/>
              </a:cxn>
              <a:cxn ang="0">
                <a:pos x="0" y="2302"/>
              </a:cxn>
              <a:cxn ang="0">
                <a:pos x="0" y="1843"/>
              </a:cxn>
              <a:cxn ang="0">
                <a:pos x="26" y="1843"/>
              </a:cxn>
              <a:cxn ang="0">
                <a:pos x="26" y="1849"/>
              </a:cxn>
              <a:cxn ang="0">
                <a:pos x="0" y="1849"/>
              </a:cxn>
              <a:cxn ang="0">
                <a:pos x="0" y="1843"/>
              </a:cxn>
              <a:cxn ang="0">
                <a:pos x="0" y="1380"/>
              </a:cxn>
              <a:cxn ang="0">
                <a:pos x="26" y="1380"/>
              </a:cxn>
              <a:cxn ang="0">
                <a:pos x="26" y="1385"/>
              </a:cxn>
              <a:cxn ang="0">
                <a:pos x="0" y="1385"/>
              </a:cxn>
              <a:cxn ang="0">
                <a:pos x="0" y="1380"/>
              </a:cxn>
              <a:cxn ang="0">
                <a:pos x="0" y="922"/>
              </a:cxn>
              <a:cxn ang="0">
                <a:pos x="26" y="922"/>
              </a:cxn>
              <a:cxn ang="0">
                <a:pos x="26" y="927"/>
              </a:cxn>
              <a:cxn ang="0">
                <a:pos x="0" y="927"/>
              </a:cxn>
              <a:cxn ang="0">
                <a:pos x="0" y="922"/>
              </a:cxn>
              <a:cxn ang="0">
                <a:pos x="0" y="463"/>
              </a:cxn>
              <a:cxn ang="0">
                <a:pos x="26" y="463"/>
              </a:cxn>
              <a:cxn ang="0">
                <a:pos x="26" y="468"/>
              </a:cxn>
              <a:cxn ang="0">
                <a:pos x="0" y="468"/>
              </a:cxn>
              <a:cxn ang="0">
                <a:pos x="0" y="463"/>
              </a:cxn>
              <a:cxn ang="0">
                <a:pos x="0" y="0"/>
              </a:cxn>
              <a:cxn ang="0">
                <a:pos x="26" y="0"/>
              </a:cxn>
              <a:cxn ang="0">
                <a:pos x="26" y="5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26" h="2765">
                <a:moveTo>
                  <a:pt x="0" y="2760"/>
                </a:moveTo>
                <a:lnTo>
                  <a:pt x="26" y="2760"/>
                </a:lnTo>
                <a:lnTo>
                  <a:pt x="26" y="2765"/>
                </a:lnTo>
                <a:lnTo>
                  <a:pt x="0" y="2765"/>
                </a:lnTo>
                <a:lnTo>
                  <a:pt x="0" y="2760"/>
                </a:lnTo>
                <a:close/>
                <a:moveTo>
                  <a:pt x="0" y="2302"/>
                </a:moveTo>
                <a:lnTo>
                  <a:pt x="26" y="2302"/>
                </a:lnTo>
                <a:lnTo>
                  <a:pt x="26" y="2307"/>
                </a:lnTo>
                <a:lnTo>
                  <a:pt x="0" y="2307"/>
                </a:lnTo>
                <a:lnTo>
                  <a:pt x="0" y="2302"/>
                </a:lnTo>
                <a:close/>
                <a:moveTo>
                  <a:pt x="0" y="1843"/>
                </a:moveTo>
                <a:lnTo>
                  <a:pt x="26" y="1843"/>
                </a:lnTo>
                <a:lnTo>
                  <a:pt x="26" y="1849"/>
                </a:lnTo>
                <a:lnTo>
                  <a:pt x="0" y="1849"/>
                </a:lnTo>
                <a:lnTo>
                  <a:pt x="0" y="1843"/>
                </a:lnTo>
                <a:close/>
                <a:moveTo>
                  <a:pt x="0" y="1380"/>
                </a:moveTo>
                <a:lnTo>
                  <a:pt x="26" y="1380"/>
                </a:lnTo>
                <a:lnTo>
                  <a:pt x="26" y="1385"/>
                </a:lnTo>
                <a:lnTo>
                  <a:pt x="0" y="1385"/>
                </a:lnTo>
                <a:lnTo>
                  <a:pt x="0" y="1380"/>
                </a:lnTo>
                <a:close/>
                <a:moveTo>
                  <a:pt x="0" y="922"/>
                </a:moveTo>
                <a:lnTo>
                  <a:pt x="26" y="922"/>
                </a:lnTo>
                <a:lnTo>
                  <a:pt x="26" y="927"/>
                </a:lnTo>
                <a:lnTo>
                  <a:pt x="0" y="927"/>
                </a:lnTo>
                <a:lnTo>
                  <a:pt x="0" y="922"/>
                </a:lnTo>
                <a:close/>
                <a:moveTo>
                  <a:pt x="0" y="463"/>
                </a:moveTo>
                <a:lnTo>
                  <a:pt x="26" y="463"/>
                </a:lnTo>
                <a:lnTo>
                  <a:pt x="26" y="468"/>
                </a:lnTo>
                <a:lnTo>
                  <a:pt x="0" y="468"/>
                </a:lnTo>
                <a:lnTo>
                  <a:pt x="0" y="463"/>
                </a:lnTo>
                <a:close/>
                <a:moveTo>
                  <a:pt x="0" y="0"/>
                </a:moveTo>
                <a:lnTo>
                  <a:pt x="26" y="0"/>
                </a:lnTo>
                <a:lnTo>
                  <a:pt x="26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1217613" y="5851526"/>
            <a:ext cx="6186488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97" y="5"/>
              </a:cxn>
              <a:cxn ang="0">
                <a:pos x="3897" y="10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w="3897" h="10">
                <a:moveTo>
                  <a:pt x="0" y="0"/>
                </a:moveTo>
                <a:lnTo>
                  <a:pt x="3897" y="5"/>
                </a:lnTo>
                <a:lnTo>
                  <a:pt x="3897" y="1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1212850" y="5856288"/>
            <a:ext cx="6194425" cy="4921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36" y="0"/>
              </a:cxn>
              <a:cxn ang="0">
                <a:pos x="130" y="0"/>
              </a:cxn>
              <a:cxn ang="0">
                <a:pos x="266" y="31"/>
              </a:cxn>
              <a:cxn ang="0">
                <a:pos x="266" y="0"/>
              </a:cxn>
              <a:cxn ang="0">
                <a:pos x="391" y="31"/>
              </a:cxn>
              <a:cxn ang="0">
                <a:pos x="526" y="0"/>
              </a:cxn>
              <a:cxn ang="0">
                <a:pos x="521" y="0"/>
              </a:cxn>
              <a:cxn ang="0">
                <a:pos x="656" y="31"/>
              </a:cxn>
              <a:cxn ang="0">
                <a:pos x="656" y="0"/>
              </a:cxn>
              <a:cxn ang="0">
                <a:pos x="781" y="31"/>
              </a:cxn>
              <a:cxn ang="0">
                <a:pos x="916" y="0"/>
              </a:cxn>
              <a:cxn ang="0">
                <a:pos x="911" y="0"/>
              </a:cxn>
              <a:cxn ang="0">
                <a:pos x="1046" y="31"/>
              </a:cxn>
              <a:cxn ang="0">
                <a:pos x="1046" y="0"/>
              </a:cxn>
              <a:cxn ang="0">
                <a:pos x="1171" y="31"/>
              </a:cxn>
              <a:cxn ang="0">
                <a:pos x="1306" y="0"/>
              </a:cxn>
              <a:cxn ang="0">
                <a:pos x="1301" y="0"/>
              </a:cxn>
              <a:cxn ang="0">
                <a:pos x="1436" y="31"/>
              </a:cxn>
              <a:cxn ang="0">
                <a:pos x="1436" y="0"/>
              </a:cxn>
              <a:cxn ang="0">
                <a:pos x="1561" y="31"/>
              </a:cxn>
              <a:cxn ang="0">
                <a:pos x="1696" y="0"/>
              </a:cxn>
              <a:cxn ang="0">
                <a:pos x="1691" y="0"/>
              </a:cxn>
              <a:cxn ang="0">
                <a:pos x="1826" y="31"/>
              </a:cxn>
              <a:cxn ang="0">
                <a:pos x="1826" y="0"/>
              </a:cxn>
              <a:cxn ang="0">
                <a:pos x="1951" y="31"/>
              </a:cxn>
              <a:cxn ang="0">
                <a:pos x="2087" y="0"/>
              </a:cxn>
              <a:cxn ang="0">
                <a:pos x="2081" y="0"/>
              </a:cxn>
              <a:cxn ang="0">
                <a:pos x="2217" y="31"/>
              </a:cxn>
              <a:cxn ang="0">
                <a:pos x="2217" y="0"/>
              </a:cxn>
              <a:cxn ang="0">
                <a:pos x="2341" y="31"/>
              </a:cxn>
              <a:cxn ang="0">
                <a:pos x="2477" y="0"/>
              </a:cxn>
              <a:cxn ang="0">
                <a:pos x="2472" y="0"/>
              </a:cxn>
              <a:cxn ang="0">
                <a:pos x="2607" y="31"/>
              </a:cxn>
              <a:cxn ang="0">
                <a:pos x="2607" y="0"/>
              </a:cxn>
              <a:cxn ang="0">
                <a:pos x="2732" y="31"/>
              </a:cxn>
              <a:cxn ang="0">
                <a:pos x="2867" y="0"/>
              </a:cxn>
              <a:cxn ang="0">
                <a:pos x="2862" y="0"/>
              </a:cxn>
              <a:cxn ang="0">
                <a:pos x="2997" y="31"/>
              </a:cxn>
              <a:cxn ang="0">
                <a:pos x="2997" y="0"/>
              </a:cxn>
              <a:cxn ang="0">
                <a:pos x="3122" y="31"/>
              </a:cxn>
              <a:cxn ang="0">
                <a:pos x="3257" y="0"/>
              </a:cxn>
              <a:cxn ang="0">
                <a:pos x="3252" y="0"/>
              </a:cxn>
              <a:cxn ang="0">
                <a:pos x="3387" y="31"/>
              </a:cxn>
              <a:cxn ang="0">
                <a:pos x="3387" y="0"/>
              </a:cxn>
              <a:cxn ang="0">
                <a:pos x="3512" y="31"/>
              </a:cxn>
              <a:cxn ang="0">
                <a:pos x="3647" y="0"/>
              </a:cxn>
              <a:cxn ang="0">
                <a:pos x="3642" y="0"/>
              </a:cxn>
              <a:cxn ang="0">
                <a:pos x="3777" y="31"/>
              </a:cxn>
              <a:cxn ang="0">
                <a:pos x="3777" y="0"/>
              </a:cxn>
              <a:cxn ang="0">
                <a:pos x="3897" y="31"/>
              </a:cxn>
            </a:cxnLst>
            <a:rect l="0" t="0" r="r" b="b"/>
            <a:pathLst>
              <a:path w="3902" h="31">
                <a:moveTo>
                  <a:pt x="6" y="0"/>
                </a:moveTo>
                <a:lnTo>
                  <a:pt x="6" y="31"/>
                </a:lnTo>
                <a:lnTo>
                  <a:pt x="0" y="31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136" y="0"/>
                </a:moveTo>
                <a:lnTo>
                  <a:pt x="136" y="31"/>
                </a:lnTo>
                <a:lnTo>
                  <a:pt x="130" y="31"/>
                </a:lnTo>
                <a:lnTo>
                  <a:pt x="130" y="0"/>
                </a:lnTo>
                <a:lnTo>
                  <a:pt x="136" y="0"/>
                </a:lnTo>
                <a:close/>
                <a:moveTo>
                  <a:pt x="266" y="0"/>
                </a:moveTo>
                <a:lnTo>
                  <a:pt x="266" y="31"/>
                </a:lnTo>
                <a:lnTo>
                  <a:pt x="260" y="31"/>
                </a:lnTo>
                <a:lnTo>
                  <a:pt x="260" y="0"/>
                </a:lnTo>
                <a:lnTo>
                  <a:pt x="266" y="0"/>
                </a:lnTo>
                <a:close/>
                <a:moveTo>
                  <a:pt x="396" y="0"/>
                </a:moveTo>
                <a:lnTo>
                  <a:pt x="396" y="31"/>
                </a:lnTo>
                <a:lnTo>
                  <a:pt x="391" y="31"/>
                </a:lnTo>
                <a:lnTo>
                  <a:pt x="391" y="0"/>
                </a:lnTo>
                <a:lnTo>
                  <a:pt x="396" y="0"/>
                </a:lnTo>
                <a:close/>
                <a:moveTo>
                  <a:pt x="526" y="0"/>
                </a:moveTo>
                <a:lnTo>
                  <a:pt x="526" y="31"/>
                </a:lnTo>
                <a:lnTo>
                  <a:pt x="521" y="31"/>
                </a:lnTo>
                <a:lnTo>
                  <a:pt x="521" y="0"/>
                </a:lnTo>
                <a:lnTo>
                  <a:pt x="526" y="0"/>
                </a:lnTo>
                <a:close/>
                <a:moveTo>
                  <a:pt x="656" y="0"/>
                </a:moveTo>
                <a:lnTo>
                  <a:pt x="656" y="31"/>
                </a:lnTo>
                <a:lnTo>
                  <a:pt x="651" y="31"/>
                </a:lnTo>
                <a:lnTo>
                  <a:pt x="651" y="0"/>
                </a:lnTo>
                <a:lnTo>
                  <a:pt x="656" y="0"/>
                </a:lnTo>
                <a:close/>
                <a:moveTo>
                  <a:pt x="786" y="0"/>
                </a:moveTo>
                <a:lnTo>
                  <a:pt x="786" y="31"/>
                </a:lnTo>
                <a:lnTo>
                  <a:pt x="781" y="31"/>
                </a:lnTo>
                <a:lnTo>
                  <a:pt x="781" y="0"/>
                </a:lnTo>
                <a:lnTo>
                  <a:pt x="786" y="0"/>
                </a:lnTo>
                <a:close/>
                <a:moveTo>
                  <a:pt x="916" y="0"/>
                </a:moveTo>
                <a:lnTo>
                  <a:pt x="916" y="31"/>
                </a:lnTo>
                <a:lnTo>
                  <a:pt x="911" y="31"/>
                </a:lnTo>
                <a:lnTo>
                  <a:pt x="911" y="0"/>
                </a:lnTo>
                <a:lnTo>
                  <a:pt x="916" y="0"/>
                </a:lnTo>
                <a:close/>
                <a:moveTo>
                  <a:pt x="1046" y="0"/>
                </a:moveTo>
                <a:lnTo>
                  <a:pt x="1046" y="31"/>
                </a:lnTo>
                <a:lnTo>
                  <a:pt x="1041" y="31"/>
                </a:lnTo>
                <a:lnTo>
                  <a:pt x="1041" y="0"/>
                </a:lnTo>
                <a:lnTo>
                  <a:pt x="1046" y="0"/>
                </a:lnTo>
                <a:close/>
                <a:moveTo>
                  <a:pt x="1176" y="0"/>
                </a:moveTo>
                <a:lnTo>
                  <a:pt x="1176" y="31"/>
                </a:lnTo>
                <a:lnTo>
                  <a:pt x="1171" y="31"/>
                </a:lnTo>
                <a:lnTo>
                  <a:pt x="1171" y="0"/>
                </a:lnTo>
                <a:lnTo>
                  <a:pt x="1176" y="0"/>
                </a:lnTo>
                <a:close/>
                <a:moveTo>
                  <a:pt x="1306" y="0"/>
                </a:moveTo>
                <a:lnTo>
                  <a:pt x="1306" y="31"/>
                </a:lnTo>
                <a:lnTo>
                  <a:pt x="1301" y="31"/>
                </a:lnTo>
                <a:lnTo>
                  <a:pt x="1301" y="0"/>
                </a:lnTo>
                <a:lnTo>
                  <a:pt x="1306" y="0"/>
                </a:lnTo>
                <a:close/>
                <a:moveTo>
                  <a:pt x="1436" y="0"/>
                </a:moveTo>
                <a:lnTo>
                  <a:pt x="1436" y="31"/>
                </a:lnTo>
                <a:lnTo>
                  <a:pt x="1431" y="31"/>
                </a:lnTo>
                <a:lnTo>
                  <a:pt x="1431" y="0"/>
                </a:lnTo>
                <a:lnTo>
                  <a:pt x="1436" y="0"/>
                </a:lnTo>
                <a:close/>
                <a:moveTo>
                  <a:pt x="1566" y="0"/>
                </a:moveTo>
                <a:lnTo>
                  <a:pt x="1566" y="31"/>
                </a:lnTo>
                <a:lnTo>
                  <a:pt x="1561" y="31"/>
                </a:lnTo>
                <a:lnTo>
                  <a:pt x="1561" y="0"/>
                </a:lnTo>
                <a:lnTo>
                  <a:pt x="1566" y="0"/>
                </a:lnTo>
                <a:close/>
                <a:moveTo>
                  <a:pt x="1696" y="0"/>
                </a:moveTo>
                <a:lnTo>
                  <a:pt x="1696" y="31"/>
                </a:lnTo>
                <a:lnTo>
                  <a:pt x="1691" y="31"/>
                </a:lnTo>
                <a:lnTo>
                  <a:pt x="1691" y="0"/>
                </a:lnTo>
                <a:lnTo>
                  <a:pt x="1696" y="0"/>
                </a:lnTo>
                <a:close/>
                <a:moveTo>
                  <a:pt x="1826" y="0"/>
                </a:moveTo>
                <a:lnTo>
                  <a:pt x="1826" y="31"/>
                </a:lnTo>
                <a:lnTo>
                  <a:pt x="1821" y="31"/>
                </a:lnTo>
                <a:lnTo>
                  <a:pt x="1821" y="0"/>
                </a:lnTo>
                <a:lnTo>
                  <a:pt x="1826" y="0"/>
                </a:lnTo>
                <a:close/>
                <a:moveTo>
                  <a:pt x="1957" y="0"/>
                </a:moveTo>
                <a:lnTo>
                  <a:pt x="1957" y="31"/>
                </a:lnTo>
                <a:lnTo>
                  <a:pt x="1951" y="31"/>
                </a:lnTo>
                <a:lnTo>
                  <a:pt x="1951" y="0"/>
                </a:lnTo>
                <a:lnTo>
                  <a:pt x="1957" y="0"/>
                </a:lnTo>
                <a:close/>
                <a:moveTo>
                  <a:pt x="2087" y="0"/>
                </a:moveTo>
                <a:lnTo>
                  <a:pt x="2087" y="31"/>
                </a:lnTo>
                <a:lnTo>
                  <a:pt x="2081" y="31"/>
                </a:lnTo>
                <a:lnTo>
                  <a:pt x="2081" y="0"/>
                </a:lnTo>
                <a:lnTo>
                  <a:pt x="2087" y="0"/>
                </a:lnTo>
                <a:close/>
                <a:moveTo>
                  <a:pt x="2217" y="0"/>
                </a:moveTo>
                <a:lnTo>
                  <a:pt x="2217" y="31"/>
                </a:lnTo>
                <a:lnTo>
                  <a:pt x="2211" y="31"/>
                </a:lnTo>
                <a:lnTo>
                  <a:pt x="2211" y="0"/>
                </a:lnTo>
                <a:lnTo>
                  <a:pt x="2217" y="0"/>
                </a:lnTo>
                <a:close/>
                <a:moveTo>
                  <a:pt x="2347" y="0"/>
                </a:moveTo>
                <a:lnTo>
                  <a:pt x="2347" y="31"/>
                </a:lnTo>
                <a:lnTo>
                  <a:pt x="2341" y="31"/>
                </a:lnTo>
                <a:lnTo>
                  <a:pt x="2341" y="0"/>
                </a:lnTo>
                <a:lnTo>
                  <a:pt x="2347" y="0"/>
                </a:lnTo>
                <a:close/>
                <a:moveTo>
                  <a:pt x="2477" y="0"/>
                </a:moveTo>
                <a:lnTo>
                  <a:pt x="2477" y="31"/>
                </a:lnTo>
                <a:lnTo>
                  <a:pt x="2472" y="31"/>
                </a:lnTo>
                <a:lnTo>
                  <a:pt x="2472" y="0"/>
                </a:lnTo>
                <a:lnTo>
                  <a:pt x="2477" y="0"/>
                </a:lnTo>
                <a:close/>
                <a:moveTo>
                  <a:pt x="2607" y="0"/>
                </a:moveTo>
                <a:lnTo>
                  <a:pt x="2607" y="31"/>
                </a:lnTo>
                <a:lnTo>
                  <a:pt x="2602" y="31"/>
                </a:lnTo>
                <a:lnTo>
                  <a:pt x="2602" y="0"/>
                </a:lnTo>
                <a:lnTo>
                  <a:pt x="2607" y="0"/>
                </a:lnTo>
                <a:close/>
                <a:moveTo>
                  <a:pt x="2737" y="0"/>
                </a:moveTo>
                <a:lnTo>
                  <a:pt x="2737" y="31"/>
                </a:lnTo>
                <a:lnTo>
                  <a:pt x="2732" y="31"/>
                </a:lnTo>
                <a:lnTo>
                  <a:pt x="2732" y="0"/>
                </a:lnTo>
                <a:lnTo>
                  <a:pt x="2737" y="0"/>
                </a:lnTo>
                <a:close/>
                <a:moveTo>
                  <a:pt x="2867" y="0"/>
                </a:moveTo>
                <a:lnTo>
                  <a:pt x="2867" y="31"/>
                </a:lnTo>
                <a:lnTo>
                  <a:pt x="2862" y="31"/>
                </a:lnTo>
                <a:lnTo>
                  <a:pt x="2862" y="0"/>
                </a:lnTo>
                <a:lnTo>
                  <a:pt x="2867" y="0"/>
                </a:lnTo>
                <a:close/>
                <a:moveTo>
                  <a:pt x="2997" y="0"/>
                </a:moveTo>
                <a:lnTo>
                  <a:pt x="2997" y="31"/>
                </a:lnTo>
                <a:lnTo>
                  <a:pt x="2992" y="31"/>
                </a:lnTo>
                <a:lnTo>
                  <a:pt x="2992" y="0"/>
                </a:lnTo>
                <a:lnTo>
                  <a:pt x="2997" y="0"/>
                </a:lnTo>
                <a:close/>
                <a:moveTo>
                  <a:pt x="3127" y="0"/>
                </a:moveTo>
                <a:lnTo>
                  <a:pt x="3127" y="31"/>
                </a:lnTo>
                <a:lnTo>
                  <a:pt x="3122" y="31"/>
                </a:lnTo>
                <a:lnTo>
                  <a:pt x="3122" y="0"/>
                </a:lnTo>
                <a:lnTo>
                  <a:pt x="3127" y="0"/>
                </a:lnTo>
                <a:close/>
                <a:moveTo>
                  <a:pt x="3257" y="0"/>
                </a:moveTo>
                <a:lnTo>
                  <a:pt x="3257" y="31"/>
                </a:lnTo>
                <a:lnTo>
                  <a:pt x="3252" y="31"/>
                </a:lnTo>
                <a:lnTo>
                  <a:pt x="3252" y="0"/>
                </a:lnTo>
                <a:lnTo>
                  <a:pt x="3257" y="0"/>
                </a:lnTo>
                <a:close/>
                <a:moveTo>
                  <a:pt x="3387" y="0"/>
                </a:moveTo>
                <a:lnTo>
                  <a:pt x="3387" y="31"/>
                </a:lnTo>
                <a:lnTo>
                  <a:pt x="3382" y="31"/>
                </a:lnTo>
                <a:lnTo>
                  <a:pt x="3382" y="0"/>
                </a:lnTo>
                <a:lnTo>
                  <a:pt x="3387" y="0"/>
                </a:lnTo>
                <a:close/>
                <a:moveTo>
                  <a:pt x="3517" y="0"/>
                </a:moveTo>
                <a:lnTo>
                  <a:pt x="3517" y="31"/>
                </a:lnTo>
                <a:lnTo>
                  <a:pt x="3512" y="31"/>
                </a:lnTo>
                <a:lnTo>
                  <a:pt x="3512" y="0"/>
                </a:lnTo>
                <a:lnTo>
                  <a:pt x="3517" y="0"/>
                </a:lnTo>
                <a:close/>
                <a:moveTo>
                  <a:pt x="3647" y="0"/>
                </a:moveTo>
                <a:lnTo>
                  <a:pt x="3647" y="31"/>
                </a:lnTo>
                <a:lnTo>
                  <a:pt x="3642" y="31"/>
                </a:lnTo>
                <a:lnTo>
                  <a:pt x="3642" y="0"/>
                </a:lnTo>
                <a:lnTo>
                  <a:pt x="3647" y="0"/>
                </a:lnTo>
                <a:close/>
                <a:moveTo>
                  <a:pt x="3777" y="0"/>
                </a:moveTo>
                <a:lnTo>
                  <a:pt x="3777" y="31"/>
                </a:lnTo>
                <a:lnTo>
                  <a:pt x="3772" y="31"/>
                </a:lnTo>
                <a:lnTo>
                  <a:pt x="3772" y="0"/>
                </a:lnTo>
                <a:lnTo>
                  <a:pt x="3777" y="0"/>
                </a:lnTo>
                <a:close/>
                <a:moveTo>
                  <a:pt x="3902" y="0"/>
                </a:moveTo>
                <a:lnTo>
                  <a:pt x="3902" y="31"/>
                </a:lnTo>
                <a:lnTo>
                  <a:pt x="3897" y="31"/>
                </a:lnTo>
                <a:lnTo>
                  <a:pt x="3897" y="0"/>
                </a:lnTo>
                <a:lnTo>
                  <a:pt x="3902" y="0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1204913" y="2527301"/>
            <a:ext cx="6221413" cy="3062288"/>
          </a:xfrm>
          <a:custGeom>
            <a:avLst/>
            <a:gdLst/>
            <a:ahLst/>
            <a:cxnLst>
              <a:cxn ang="0">
                <a:pos x="228" y="18"/>
              </a:cxn>
              <a:cxn ang="0">
                <a:pos x="465" y="874"/>
              </a:cxn>
              <a:cxn ang="0">
                <a:pos x="647" y="1034"/>
              </a:cxn>
              <a:cxn ang="0">
                <a:pos x="858" y="1293"/>
              </a:cxn>
              <a:cxn ang="0">
                <a:pos x="1040" y="1381"/>
              </a:cxn>
              <a:cxn ang="0">
                <a:pos x="1255" y="1578"/>
              </a:cxn>
              <a:cxn ang="0">
                <a:pos x="4250" y="4045"/>
              </a:cxn>
              <a:cxn ang="0">
                <a:pos x="5042" y="4998"/>
              </a:cxn>
              <a:cxn ang="0">
                <a:pos x="6045" y="5588"/>
              </a:cxn>
              <a:cxn ang="0">
                <a:pos x="6620" y="5810"/>
              </a:cxn>
              <a:cxn ang="0">
                <a:pos x="7632" y="5653"/>
              </a:cxn>
              <a:cxn ang="0">
                <a:pos x="7994" y="5868"/>
              </a:cxn>
              <a:cxn ang="0">
                <a:pos x="8595" y="5206"/>
              </a:cxn>
              <a:cxn ang="0">
                <a:pos x="9016" y="4115"/>
              </a:cxn>
              <a:cxn ang="0">
                <a:pos x="9444" y="4407"/>
              </a:cxn>
              <a:cxn ang="0">
                <a:pos x="10394" y="3387"/>
              </a:cxn>
              <a:cxn ang="0">
                <a:pos x="10826" y="3491"/>
              </a:cxn>
              <a:cxn ang="0">
                <a:pos x="11004" y="3306"/>
              </a:cxn>
              <a:cxn ang="0">
                <a:pos x="11240" y="3499"/>
              </a:cxn>
              <a:cxn ang="0">
                <a:pos x="11395" y="2919"/>
              </a:cxn>
              <a:cxn ang="0">
                <a:pos x="11605" y="2820"/>
              </a:cxn>
              <a:cxn ang="0">
                <a:pos x="11855" y="2773"/>
              </a:cxn>
              <a:cxn ang="0">
                <a:pos x="12030" y="3279"/>
              </a:cxn>
              <a:cxn ang="0">
                <a:pos x="11796" y="2798"/>
              </a:cxn>
              <a:cxn ang="0">
                <a:pos x="11630" y="2879"/>
              </a:cxn>
              <a:cxn ang="0">
                <a:pos x="11456" y="2940"/>
              </a:cxn>
              <a:cxn ang="0">
                <a:pos x="11225" y="3553"/>
              </a:cxn>
              <a:cxn ang="0">
                <a:pos x="11003" y="3352"/>
              </a:cxn>
              <a:cxn ang="0">
                <a:pos x="10839" y="3545"/>
              </a:cxn>
              <a:cxn ang="0">
                <a:pos x="10409" y="3440"/>
              </a:cxn>
              <a:cxn ang="0">
                <a:pos x="9448" y="4456"/>
              </a:cxn>
              <a:cxn ang="0">
                <a:pos x="9007" y="4171"/>
              </a:cxn>
              <a:cxn ang="0">
                <a:pos x="8655" y="5229"/>
              </a:cxn>
              <a:cxn ang="0">
                <a:pos x="8041" y="5911"/>
              </a:cxn>
              <a:cxn ang="0">
                <a:pos x="7603" y="5710"/>
              </a:cxn>
              <a:cxn ang="0">
                <a:pos x="6631" y="5873"/>
              </a:cxn>
              <a:cxn ang="0">
                <a:pos x="6022" y="5647"/>
              </a:cxn>
              <a:cxn ang="0">
                <a:pos x="5009" y="5053"/>
              </a:cxn>
              <a:cxn ang="0">
                <a:pos x="4201" y="4086"/>
              </a:cxn>
              <a:cxn ang="0">
                <a:pos x="1212" y="1625"/>
              </a:cxn>
              <a:cxn ang="0">
                <a:pos x="1011" y="1438"/>
              </a:cxn>
              <a:cxn ang="0">
                <a:pos x="809" y="1334"/>
              </a:cxn>
              <a:cxn ang="0">
                <a:pos x="604" y="1081"/>
              </a:cxn>
              <a:cxn ang="0">
                <a:pos x="402" y="889"/>
              </a:cxn>
              <a:cxn ang="0">
                <a:pos x="223" y="81"/>
              </a:cxn>
              <a:cxn ang="0">
                <a:pos x="2" y="31"/>
              </a:cxn>
            </a:cxnLst>
            <a:rect l="0" t="0" r="r" b="b"/>
            <a:pathLst>
              <a:path w="12054" h="5925">
                <a:moveTo>
                  <a:pt x="36" y="2"/>
                </a:moveTo>
                <a:lnTo>
                  <a:pt x="228" y="18"/>
                </a:lnTo>
                <a:cubicBezTo>
                  <a:pt x="242" y="19"/>
                  <a:pt x="253" y="28"/>
                  <a:pt x="257" y="42"/>
                </a:cubicBezTo>
                <a:lnTo>
                  <a:pt x="465" y="874"/>
                </a:lnTo>
                <a:lnTo>
                  <a:pt x="455" y="858"/>
                </a:lnTo>
                <a:lnTo>
                  <a:pt x="647" y="1034"/>
                </a:lnTo>
                <a:cubicBezTo>
                  <a:pt x="648" y="1035"/>
                  <a:pt x="649" y="1036"/>
                  <a:pt x="650" y="1037"/>
                </a:cubicBezTo>
                <a:lnTo>
                  <a:pt x="858" y="1293"/>
                </a:lnTo>
                <a:lnTo>
                  <a:pt x="848" y="1285"/>
                </a:lnTo>
                <a:lnTo>
                  <a:pt x="1040" y="1381"/>
                </a:lnTo>
                <a:cubicBezTo>
                  <a:pt x="1042" y="1382"/>
                  <a:pt x="1045" y="1384"/>
                  <a:pt x="1047" y="1386"/>
                </a:cubicBezTo>
                <a:lnTo>
                  <a:pt x="1255" y="1578"/>
                </a:lnTo>
                <a:lnTo>
                  <a:pt x="4246" y="4041"/>
                </a:lnTo>
                <a:cubicBezTo>
                  <a:pt x="4247" y="4042"/>
                  <a:pt x="4249" y="4043"/>
                  <a:pt x="4250" y="4045"/>
                </a:cubicBezTo>
                <a:lnTo>
                  <a:pt x="5050" y="5005"/>
                </a:lnTo>
                <a:lnTo>
                  <a:pt x="5042" y="4998"/>
                </a:lnTo>
                <a:lnTo>
                  <a:pt x="6050" y="5590"/>
                </a:lnTo>
                <a:lnTo>
                  <a:pt x="6045" y="5588"/>
                </a:lnTo>
                <a:lnTo>
                  <a:pt x="6637" y="5812"/>
                </a:lnTo>
                <a:lnTo>
                  <a:pt x="6620" y="5810"/>
                </a:lnTo>
                <a:lnTo>
                  <a:pt x="7612" y="5650"/>
                </a:lnTo>
                <a:cubicBezTo>
                  <a:pt x="7619" y="5649"/>
                  <a:pt x="7626" y="5650"/>
                  <a:pt x="7632" y="5653"/>
                </a:cubicBezTo>
                <a:lnTo>
                  <a:pt x="8032" y="5861"/>
                </a:lnTo>
                <a:lnTo>
                  <a:pt x="7994" y="5868"/>
                </a:lnTo>
                <a:lnTo>
                  <a:pt x="8602" y="5196"/>
                </a:lnTo>
                <a:lnTo>
                  <a:pt x="8595" y="5206"/>
                </a:lnTo>
                <a:lnTo>
                  <a:pt x="8995" y="4134"/>
                </a:lnTo>
                <a:cubicBezTo>
                  <a:pt x="8999" y="4125"/>
                  <a:pt x="9007" y="4118"/>
                  <a:pt x="9016" y="4115"/>
                </a:cubicBezTo>
                <a:cubicBezTo>
                  <a:pt x="9026" y="4112"/>
                  <a:pt x="9036" y="4114"/>
                  <a:pt x="9044" y="4119"/>
                </a:cubicBezTo>
                <a:lnTo>
                  <a:pt x="9444" y="4407"/>
                </a:lnTo>
                <a:lnTo>
                  <a:pt x="9402" y="4411"/>
                </a:lnTo>
                <a:lnTo>
                  <a:pt x="10394" y="3387"/>
                </a:lnTo>
                <a:cubicBezTo>
                  <a:pt x="10403" y="3379"/>
                  <a:pt x="10415" y="3375"/>
                  <a:pt x="10426" y="3379"/>
                </a:cubicBezTo>
                <a:lnTo>
                  <a:pt x="10826" y="3491"/>
                </a:lnTo>
                <a:lnTo>
                  <a:pt x="10796" y="3498"/>
                </a:lnTo>
                <a:lnTo>
                  <a:pt x="11004" y="3306"/>
                </a:lnTo>
                <a:cubicBezTo>
                  <a:pt x="11016" y="3294"/>
                  <a:pt x="11036" y="3295"/>
                  <a:pt x="11048" y="3307"/>
                </a:cubicBezTo>
                <a:lnTo>
                  <a:pt x="11240" y="3499"/>
                </a:lnTo>
                <a:lnTo>
                  <a:pt x="11187" y="3511"/>
                </a:lnTo>
                <a:lnTo>
                  <a:pt x="11395" y="2919"/>
                </a:lnTo>
                <a:cubicBezTo>
                  <a:pt x="11398" y="2910"/>
                  <a:pt x="11405" y="2903"/>
                  <a:pt x="11413" y="2900"/>
                </a:cubicBezTo>
                <a:lnTo>
                  <a:pt x="11605" y="2820"/>
                </a:lnTo>
                <a:lnTo>
                  <a:pt x="11816" y="2755"/>
                </a:lnTo>
                <a:cubicBezTo>
                  <a:pt x="11832" y="2750"/>
                  <a:pt x="11849" y="2758"/>
                  <a:pt x="11855" y="2773"/>
                </a:cubicBezTo>
                <a:lnTo>
                  <a:pt x="12047" y="3237"/>
                </a:lnTo>
                <a:cubicBezTo>
                  <a:pt x="12054" y="3254"/>
                  <a:pt x="12046" y="3272"/>
                  <a:pt x="12030" y="3279"/>
                </a:cubicBezTo>
                <a:cubicBezTo>
                  <a:pt x="12013" y="3286"/>
                  <a:pt x="11995" y="3278"/>
                  <a:pt x="11988" y="3262"/>
                </a:cubicBezTo>
                <a:lnTo>
                  <a:pt x="11796" y="2798"/>
                </a:lnTo>
                <a:lnTo>
                  <a:pt x="11835" y="2816"/>
                </a:lnTo>
                <a:lnTo>
                  <a:pt x="11630" y="2879"/>
                </a:lnTo>
                <a:lnTo>
                  <a:pt x="11438" y="2959"/>
                </a:lnTo>
                <a:lnTo>
                  <a:pt x="11456" y="2940"/>
                </a:lnTo>
                <a:lnTo>
                  <a:pt x="11248" y="3532"/>
                </a:lnTo>
                <a:cubicBezTo>
                  <a:pt x="11244" y="3542"/>
                  <a:pt x="11235" y="3550"/>
                  <a:pt x="11225" y="3553"/>
                </a:cubicBezTo>
                <a:cubicBezTo>
                  <a:pt x="11214" y="3555"/>
                  <a:pt x="11203" y="3552"/>
                  <a:pt x="11195" y="3544"/>
                </a:cubicBezTo>
                <a:lnTo>
                  <a:pt x="11003" y="3352"/>
                </a:lnTo>
                <a:lnTo>
                  <a:pt x="11047" y="3353"/>
                </a:lnTo>
                <a:lnTo>
                  <a:pt x="10839" y="3545"/>
                </a:lnTo>
                <a:cubicBezTo>
                  <a:pt x="10831" y="3553"/>
                  <a:pt x="10820" y="3555"/>
                  <a:pt x="10809" y="3552"/>
                </a:cubicBezTo>
                <a:lnTo>
                  <a:pt x="10409" y="3440"/>
                </a:lnTo>
                <a:lnTo>
                  <a:pt x="10440" y="3432"/>
                </a:lnTo>
                <a:lnTo>
                  <a:pt x="9448" y="4456"/>
                </a:lnTo>
                <a:cubicBezTo>
                  <a:pt x="9437" y="4467"/>
                  <a:pt x="9420" y="4469"/>
                  <a:pt x="9407" y="4459"/>
                </a:cubicBezTo>
                <a:lnTo>
                  <a:pt x="9007" y="4171"/>
                </a:lnTo>
                <a:lnTo>
                  <a:pt x="9055" y="4157"/>
                </a:lnTo>
                <a:lnTo>
                  <a:pt x="8655" y="5229"/>
                </a:lnTo>
                <a:cubicBezTo>
                  <a:pt x="8654" y="5232"/>
                  <a:pt x="8652" y="5236"/>
                  <a:pt x="8649" y="5239"/>
                </a:cubicBezTo>
                <a:lnTo>
                  <a:pt x="8041" y="5911"/>
                </a:lnTo>
                <a:cubicBezTo>
                  <a:pt x="8031" y="5922"/>
                  <a:pt x="8016" y="5925"/>
                  <a:pt x="8003" y="5918"/>
                </a:cubicBezTo>
                <a:lnTo>
                  <a:pt x="7603" y="5710"/>
                </a:lnTo>
                <a:lnTo>
                  <a:pt x="7623" y="5713"/>
                </a:lnTo>
                <a:lnTo>
                  <a:pt x="6631" y="5873"/>
                </a:lnTo>
                <a:cubicBezTo>
                  <a:pt x="6625" y="5874"/>
                  <a:pt x="6619" y="5873"/>
                  <a:pt x="6614" y="5871"/>
                </a:cubicBezTo>
                <a:lnTo>
                  <a:pt x="6022" y="5647"/>
                </a:lnTo>
                <a:cubicBezTo>
                  <a:pt x="6020" y="5647"/>
                  <a:pt x="6019" y="5646"/>
                  <a:pt x="6017" y="5645"/>
                </a:cubicBezTo>
                <a:lnTo>
                  <a:pt x="5009" y="5053"/>
                </a:lnTo>
                <a:cubicBezTo>
                  <a:pt x="5006" y="5051"/>
                  <a:pt x="5003" y="5049"/>
                  <a:pt x="5001" y="5046"/>
                </a:cubicBezTo>
                <a:lnTo>
                  <a:pt x="4201" y="4086"/>
                </a:lnTo>
                <a:lnTo>
                  <a:pt x="4205" y="4090"/>
                </a:lnTo>
                <a:lnTo>
                  <a:pt x="1212" y="1625"/>
                </a:lnTo>
                <a:lnTo>
                  <a:pt x="1004" y="1433"/>
                </a:lnTo>
                <a:lnTo>
                  <a:pt x="1011" y="1438"/>
                </a:lnTo>
                <a:lnTo>
                  <a:pt x="819" y="1342"/>
                </a:lnTo>
                <a:cubicBezTo>
                  <a:pt x="815" y="1340"/>
                  <a:pt x="812" y="1337"/>
                  <a:pt x="809" y="1334"/>
                </a:cubicBezTo>
                <a:lnTo>
                  <a:pt x="601" y="1078"/>
                </a:lnTo>
                <a:lnTo>
                  <a:pt x="604" y="1081"/>
                </a:lnTo>
                <a:lnTo>
                  <a:pt x="412" y="905"/>
                </a:lnTo>
                <a:cubicBezTo>
                  <a:pt x="407" y="901"/>
                  <a:pt x="404" y="895"/>
                  <a:pt x="402" y="889"/>
                </a:cubicBezTo>
                <a:lnTo>
                  <a:pt x="194" y="57"/>
                </a:lnTo>
                <a:lnTo>
                  <a:pt x="223" y="81"/>
                </a:lnTo>
                <a:lnTo>
                  <a:pt x="31" y="65"/>
                </a:lnTo>
                <a:cubicBezTo>
                  <a:pt x="13" y="64"/>
                  <a:pt x="0" y="48"/>
                  <a:pt x="2" y="31"/>
                </a:cubicBezTo>
                <a:cubicBezTo>
                  <a:pt x="3" y="13"/>
                  <a:pt x="19" y="0"/>
                  <a:pt x="36" y="2"/>
                </a:cubicBezTo>
                <a:close/>
              </a:path>
            </a:pathLst>
          </a:custGeom>
          <a:solidFill>
            <a:srgbClr val="000080"/>
          </a:solidFill>
          <a:ln w="793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1204913" y="2527301"/>
            <a:ext cx="6191250" cy="3127375"/>
          </a:xfrm>
          <a:custGeom>
            <a:avLst/>
            <a:gdLst/>
            <a:ahLst/>
            <a:cxnLst>
              <a:cxn ang="0">
                <a:pos x="318" y="289"/>
              </a:cxn>
              <a:cxn ang="0">
                <a:pos x="223" y="81"/>
              </a:cxn>
              <a:cxn ang="0">
                <a:pos x="381" y="538"/>
              </a:cxn>
              <a:cxn ang="0">
                <a:pos x="532" y="972"/>
              </a:cxn>
              <a:cxn ang="0">
                <a:pos x="318" y="553"/>
              </a:cxn>
              <a:cxn ang="0">
                <a:pos x="858" y="1293"/>
              </a:cxn>
              <a:cxn ang="0">
                <a:pos x="1048" y="1386"/>
              </a:cxn>
              <a:cxn ang="0">
                <a:pos x="1011" y="1438"/>
              </a:cxn>
              <a:cxn ang="0">
                <a:pos x="667" y="1108"/>
              </a:cxn>
              <a:cxn ang="0">
                <a:pos x="1579" y="1845"/>
              </a:cxn>
              <a:cxn ang="0">
                <a:pos x="1192" y="1607"/>
              </a:cxn>
              <a:cxn ang="0">
                <a:pos x="2123" y="2292"/>
              </a:cxn>
              <a:cxn ang="0">
                <a:pos x="1732" y="2012"/>
              </a:cxn>
              <a:cxn ang="0">
                <a:pos x="2671" y="2785"/>
              </a:cxn>
              <a:cxn ang="0">
                <a:pos x="2320" y="2455"/>
              </a:cxn>
              <a:cxn ang="0">
                <a:pos x="3169" y="3237"/>
              </a:cxn>
              <a:cxn ang="0">
                <a:pos x="3407" y="3350"/>
              </a:cxn>
              <a:cxn ang="0">
                <a:pos x="3367" y="3400"/>
              </a:cxn>
              <a:cxn ang="0">
                <a:pos x="4246" y="4041"/>
              </a:cxn>
              <a:cxn ang="0">
                <a:pos x="4243" y="4136"/>
              </a:cxn>
              <a:cxn ang="0">
                <a:pos x="3906" y="3802"/>
              </a:cxn>
              <a:cxn ang="0">
                <a:pos x="4739" y="4681"/>
              </a:cxn>
              <a:cxn ang="0">
                <a:pos x="4456" y="4292"/>
              </a:cxn>
              <a:cxn ang="0">
                <a:pos x="5216" y="5147"/>
              </a:cxn>
              <a:cxn ang="0">
                <a:pos x="5001" y="5046"/>
              </a:cxn>
              <a:cxn ang="0">
                <a:pos x="5411" y="5314"/>
              </a:cxn>
              <a:cxn ang="0">
                <a:pos x="5369" y="5362"/>
              </a:cxn>
              <a:cxn ang="0">
                <a:pos x="6054" y="5865"/>
              </a:cxn>
              <a:cxn ang="0">
                <a:pos x="6327" y="5978"/>
              </a:cxn>
              <a:cxn ang="0">
                <a:pos x="5900" y="5775"/>
              </a:cxn>
              <a:cxn ang="0">
                <a:pos x="6616" y="5971"/>
              </a:cxn>
              <a:cxn ang="0">
                <a:pos x="6635" y="6032"/>
              </a:cxn>
              <a:cxn ang="0">
                <a:pos x="6590" y="5962"/>
              </a:cxn>
              <a:cxn ang="0">
                <a:pos x="7690" y="5700"/>
              </a:cxn>
              <a:cxn ang="0">
                <a:pos x="7627" y="5712"/>
              </a:cxn>
              <a:cxn ang="0">
                <a:pos x="7886" y="5865"/>
              </a:cxn>
              <a:cxn ang="0">
                <a:pos x="8230" y="5833"/>
              </a:cxn>
              <a:cxn ang="0">
                <a:pos x="7845" y="5914"/>
              </a:cxn>
              <a:cxn ang="0">
                <a:pos x="8604" y="5465"/>
              </a:cxn>
              <a:cxn ang="0">
                <a:pos x="8730" y="5380"/>
              </a:cxn>
              <a:cxn ang="0">
                <a:pos x="8375" y="5707"/>
              </a:cxn>
              <a:cxn ang="0">
                <a:pos x="9020" y="4802"/>
              </a:cxn>
              <a:cxn ang="0">
                <a:pos x="9069" y="4912"/>
              </a:cxn>
              <a:cxn ang="0">
                <a:pos x="8819" y="5172"/>
              </a:cxn>
              <a:cxn ang="0">
                <a:pos x="9418" y="5138"/>
              </a:cxn>
              <a:cxn ang="0">
                <a:pos x="9433" y="5201"/>
              </a:cxn>
              <a:cxn ang="0">
                <a:pos x="9306" y="5027"/>
              </a:cxn>
              <a:cxn ang="0">
                <a:pos x="10378" y="4987"/>
              </a:cxn>
              <a:cxn ang="0">
                <a:pos x="10624" y="4986"/>
              </a:cxn>
              <a:cxn ang="0">
                <a:pos x="11058" y="5166"/>
              </a:cxn>
              <a:cxn ang="0">
                <a:pos x="11014" y="5199"/>
              </a:cxn>
              <a:cxn ang="0">
                <a:pos x="10624" y="4986"/>
              </a:cxn>
              <a:cxn ang="0">
                <a:pos x="11335" y="5525"/>
              </a:cxn>
              <a:cxn ang="0">
                <a:pos x="11210" y="5696"/>
              </a:cxn>
              <a:cxn ang="0">
                <a:pos x="11151" y="5404"/>
              </a:cxn>
              <a:cxn ang="0">
                <a:pos x="11805" y="5225"/>
              </a:cxn>
              <a:cxn ang="0">
                <a:pos x="11963" y="5281"/>
              </a:cxn>
              <a:cxn ang="0">
                <a:pos x="11628" y="5456"/>
              </a:cxn>
            </a:cxnLst>
            <a:rect l="0" t="0" r="r" b="b"/>
            <a:pathLst>
              <a:path w="11995" h="6052">
                <a:moveTo>
                  <a:pt x="36" y="2"/>
                </a:moveTo>
                <a:lnTo>
                  <a:pt x="228" y="18"/>
                </a:lnTo>
                <a:cubicBezTo>
                  <a:pt x="242" y="19"/>
                  <a:pt x="253" y="28"/>
                  <a:pt x="257" y="42"/>
                </a:cubicBezTo>
                <a:lnTo>
                  <a:pt x="318" y="289"/>
                </a:lnTo>
                <a:cubicBezTo>
                  <a:pt x="323" y="307"/>
                  <a:pt x="312" y="324"/>
                  <a:pt x="295" y="328"/>
                </a:cubicBezTo>
                <a:cubicBezTo>
                  <a:pt x="278" y="333"/>
                  <a:pt x="261" y="322"/>
                  <a:pt x="256" y="305"/>
                </a:cubicBezTo>
                <a:lnTo>
                  <a:pt x="194" y="57"/>
                </a:lnTo>
                <a:lnTo>
                  <a:pt x="223" y="81"/>
                </a:lnTo>
                <a:lnTo>
                  <a:pt x="31" y="65"/>
                </a:lnTo>
                <a:cubicBezTo>
                  <a:pt x="13" y="64"/>
                  <a:pt x="0" y="48"/>
                  <a:pt x="2" y="31"/>
                </a:cubicBezTo>
                <a:cubicBezTo>
                  <a:pt x="3" y="13"/>
                  <a:pt x="19" y="0"/>
                  <a:pt x="36" y="2"/>
                </a:cubicBezTo>
                <a:close/>
                <a:moveTo>
                  <a:pt x="381" y="538"/>
                </a:moveTo>
                <a:lnTo>
                  <a:pt x="465" y="874"/>
                </a:lnTo>
                <a:lnTo>
                  <a:pt x="455" y="858"/>
                </a:lnTo>
                <a:lnTo>
                  <a:pt x="530" y="927"/>
                </a:lnTo>
                <a:cubicBezTo>
                  <a:pt x="543" y="939"/>
                  <a:pt x="544" y="959"/>
                  <a:pt x="532" y="972"/>
                </a:cubicBezTo>
                <a:cubicBezTo>
                  <a:pt x="520" y="985"/>
                  <a:pt x="500" y="986"/>
                  <a:pt x="487" y="974"/>
                </a:cubicBezTo>
                <a:lnTo>
                  <a:pt x="412" y="905"/>
                </a:lnTo>
                <a:cubicBezTo>
                  <a:pt x="407" y="901"/>
                  <a:pt x="404" y="895"/>
                  <a:pt x="402" y="889"/>
                </a:cubicBezTo>
                <a:lnTo>
                  <a:pt x="318" y="553"/>
                </a:lnTo>
                <a:cubicBezTo>
                  <a:pt x="314" y="536"/>
                  <a:pt x="325" y="519"/>
                  <a:pt x="342" y="514"/>
                </a:cubicBezTo>
                <a:cubicBezTo>
                  <a:pt x="359" y="510"/>
                  <a:pt x="376" y="521"/>
                  <a:pt x="381" y="538"/>
                </a:cubicBezTo>
                <a:close/>
                <a:moveTo>
                  <a:pt x="712" y="1113"/>
                </a:moveTo>
                <a:lnTo>
                  <a:pt x="858" y="1293"/>
                </a:lnTo>
                <a:lnTo>
                  <a:pt x="848" y="1285"/>
                </a:lnTo>
                <a:lnTo>
                  <a:pt x="1040" y="1381"/>
                </a:lnTo>
                <a:cubicBezTo>
                  <a:pt x="1042" y="1382"/>
                  <a:pt x="1045" y="1384"/>
                  <a:pt x="1047" y="1386"/>
                </a:cubicBezTo>
                <a:lnTo>
                  <a:pt x="1048" y="1386"/>
                </a:lnTo>
                <a:cubicBezTo>
                  <a:pt x="1061" y="1398"/>
                  <a:pt x="1062" y="1419"/>
                  <a:pt x="1050" y="1432"/>
                </a:cubicBezTo>
                <a:cubicBezTo>
                  <a:pt x="1038" y="1445"/>
                  <a:pt x="1017" y="1445"/>
                  <a:pt x="1004" y="1433"/>
                </a:cubicBezTo>
                <a:lnTo>
                  <a:pt x="1004" y="1433"/>
                </a:lnTo>
                <a:lnTo>
                  <a:pt x="1011" y="1438"/>
                </a:lnTo>
                <a:lnTo>
                  <a:pt x="819" y="1342"/>
                </a:lnTo>
                <a:cubicBezTo>
                  <a:pt x="815" y="1340"/>
                  <a:pt x="812" y="1337"/>
                  <a:pt x="809" y="1334"/>
                </a:cubicBezTo>
                <a:lnTo>
                  <a:pt x="662" y="1153"/>
                </a:lnTo>
                <a:cubicBezTo>
                  <a:pt x="651" y="1139"/>
                  <a:pt x="653" y="1119"/>
                  <a:pt x="667" y="1108"/>
                </a:cubicBezTo>
                <a:cubicBezTo>
                  <a:pt x="680" y="1097"/>
                  <a:pt x="700" y="1099"/>
                  <a:pt x="712" y="1113"/>
                </a:cubicBezTo>
                <a:close/>
                <a:moveTo>
                  <a:pt x="1236" y="1560"/>
                </a:moveTo>
                <a:lnTo>
                  <a:pt x="1255" y="1578"/>
                </a:lnTo>
                <a:lnTo>
                  <a:pt x="1579" y="1845"/>
                </a:lnTo>
                <a:cubicBezTo>
                  <a:pt x="1593" y="1856"/>
                  <a:pt x="1595" y="1876"/>
                  <a:pt x="1584" y="1890"/>
                </a:cubicBezTo>
                <a:cubicBezTo>
                  <a:pt x="1572" y="1904"/>
                  <a:pt x="1552" y="1905"/>
                  <a:pt x="1539" y="1894"/>
                </a:cubicBezTo>
                <a:lnTo>
                  <a:pt x="1212" y="1625"/>
                </a:lnTo>
                <a:lnTo>
                  <a:pt x="1192" y="1607"/>
                </a:lnTo>
                <a:cubicBezTo>
                  <a:pt x="1179" y="1595"/>
                  <a:pt x="1179" y="1575"/>
                  <a:pt x="1191" y="1562"/>
                </a:cubicBezTo>
                <a:cubicBezTo>
                  <a:pt x="1203" y="1549"/>
                  <a:pt x="1223" y="1548"/>
                  <a:pt x="1236" y="1560"/>
                </a:cubicBezTo>
                <a:close/>
                <a:moveTo>
                  <a:pt x="1777" y="2008"/>
                </a:moveTo>
                <a:lnTo>
                  <a:pt x="2123" y="2292"/>
                </a:lnTo>
                <a:cubicBezTo>
                  <a:pt x="2136" y="2304"/>
                  <a:pt x="2138" y="2324"/>
                  <a:pt x="2127" y="2337"/>
                </a:cubicBezTo>
                <a:cubicBezTo>
                  <a:pt x="2116" y="2351"/>
                  <a:pt x="2096" y="2353"/>
                  <a:pt x="2082" y="2342"/>
                </a:cubicBezTo>
                <a:lnTo>
                  <a:pt x="1736" y="2057"/>
                </a:lnTo>
                <a:cubicBezTo>
                  <a:pt x="1723" y="2046"/>
                  <a:pt x="1721" y="2026"/>
                  <a:pt x="1732" y="2012"/>
                </a:cubicBezTo>
                <a:cubicBezTo>
                  <a:pt x="1743" y="1998"/>
                  <a:pt x="1763" y="1996"/>
                  <a:pt x="1777" y="2008"/>
                </a:cubicBezTo>
                <a:close/>
                <a:moveTo>
                  <a:pt x="2320" y="2455"/>
                </a:moveTo>
                <a:lnTo>
                  <a:pt x="2666" y="2740"/>
                </a:lnTo>
                <a:cubicBezTo>
                  <a:pt x="2680" y="2751"/>
                  <a:pt x="2682" y="2771"/>
                  <a:pt x="2671" y="2785"/>
                </a:cubicBezTo>
                <a:cubicBezTo>
                  <a:pt x="2659" y="2799"/>
                  <a:pt x="2639" y="2801"/>
                  <a:pt x="2626" y="2789"/>
                </a:cubicBezTo>
                <a:lnTo>
                  <a:pt x="2280" y="2505"/>
                </a:lnTo>
                <a:cubicBezTo>
                  <a:pt x="2266" y="2493"/>
                  <a:pt x="2264" y="2473"/>
                  <a:pt x="2275" y="2459"/>
                </a:cubicBezTo>
                <a:cubicBezTo>
                  <a:pt x="2287" y="2446"/>
                  <a:pt x="2307" y="2444"/>
                  <a:pt x="2320" y="2455"/>
                </a:cubicBezTo>
                <a:close/>
                <a:moveTo>
                  <a:pt x="2864" y="2903"/>
                </a:moveTo>
                <a:lnTo>
                  <a:pt x="3210" y="3187"/>
                </a:lnTo>
                <a:cubicBezTo>
                  <a:pt x="3223" y="3199"/>
                  <a:pt x="3225" y="3219"/>
                  <a:pt x="3214" y="3232"/>
                </a:cubicBezTo>
                <a:cubicBezTo>
                  <a:pt x="3203" y="3246"/>
                  <a:pt x="3183" y="3248"/>
                  <a:pt x="3169" y="3237"/>
                </a:cubicBezTo>
                <a:lnTo>
                  <a:pt x="2823" y="2952"/>
                </a:lnTo>
                <a:cubicBezTo>
                  <a:pt x="2809" y="2941"/>
                  <a:pt x="2808" y="2921"/>
                  <a:pt x="2819" y="2907"/>
                </a:cubicBezTo>
                <a:cubicBezTo>
                  <a:pt x="2830" y="2893"/>
                  <a:pt x="2850" y="2891"/>
                  <a:pt x="2864" y="2903"/>
                </a:cubicBezTo>
                <a:close/>
                <a:moveTo>
                  <a:pt x="3407" y="3350"/>
                </a:moveTo>
                <a:lnTo>
                  <a:pt x="3753" y="3635"/>
                </a:lnTo>
                <a:cubicBezTo>
                  <a:pt x="3767" y="3646"/>
                  <a:pt x="3769" y="3666"/>
                  <a:pt x="3757" y="3680"/>
                </a:cubicBezTo>
                <a:cubicBezTo>
                  <a:pt x="3746" y="3694"/>
                  <a:pt x="3726" y="3696"/>
                  <a:pt x="3712" y="3684"/>
                </a:cubicBezTo>
                <a:lnTo>
                  <a:pt x="3367" y="3400"/>
                </a:lnTo>
                <a:cubicBezTo>
                  <a:pt x="3353" y="3388"/>
                  <a:pt x="3351" y="3368"/>
                  <a:pt x="3362" y="3355"/>
                </a:cubicBezTo>
                <a:cubicBezTo>
                  <a:pt x="3373" y="3341"/>
                  <a:pt x="3394" y="3339"/>
                  <a:pt x="3407" y="3350"/>
                </a:cubicBezTo>
                <a:close/>
                <a:moveTo>
                  <a:pt x="3951" y="3798"/>
                </a:moveTo>
                <a:lnTo>
                  <a:pt x="4246" y="4041"/>
                </a:lnTo>
                <a:cubicBezTo>
                  <a:pt x="4247" y="4042"/>
                  <a:pt x="4249" y="4043"/>
                  <a:pt x="4250" y="4045"/>
                </a:cubicBezTo>
                <a:lnTo>
                  <a:pt x="4292" y="4095"/>
                </a:lnTo>
                <a:cubicBezTo>
                  <a:pt x="4303" y="4109"/>
                  <a:pt x="4302" y="4129"/>
                  <a:pt x="4288" y="4141"/>
                </a:cubicBezTo>
                <a:cubicBezTo>
                  <a:pt x="4274" y="4152"/>
                  <a:pt x="4254" y="4150"/>
                  <a:pt x="4243" y="4136"/>
                </a:cubicBezTo>
                <a:lnTo>
                  <a:pt x="4201" y="4086"/>
                </a:lnTo>
                <a:lnTo>
                  <a:pt x="4205" y="4090"/>
                </a:lnTo>
                <a:lnTo>
                  <a:pt x="3910" y="3847"/>
                </a:lnTo>
                <a:cubicBezTo>
                  <a:pt x="3896" y="3836"/>
                  <a:pt x="3894" y="3816"/>
                  <a:pt x="3906" y="3802"/>
                </a:cubicBezTo>
                <a:cubicBezTo>
                  <a:pt x="3917" y="3788"/>
                  <a:pt x="3937" y="3786"/>
                  <a:pt x="3951" y="3798"/>
                </a:cubicBezTo>
                <a:close/>
                <a:moveTo>
                  <a:pt x="4456" y="4292"/>
                </a:moveTo>
                <a:lnTo>
                  <a:pt x="4743" y="4636"/>
                </a:lnTo>
                <a:cubicBezTo>
                  <a:pt x="4754" y="4650"/>
                  <a:pt x="4752" y="4670"/>
                  <a:pt x="4739" y="4681"/>
                </a:cubicBezTo>
                <a:cubicBezTo>
                  <a:pt x="4725" y="4693"/>
                  <a:pt x="4705" y="4691"/>
                  <a:pt x="4694" y="4677"/>
                </a:cubicBezTo>
                <a:lnTo>
                  <a:pt x="4407" y="4333"/>
                </a:lnTo>
                <a:cubicBezTo>
                  <a:pt x="4396" y="4320"/>
                  <a:pt x="4397" y="4299"/>
                  <a:pt x="4411" y="4288"/>
                </a:cubicBezTo>
                <a:cubicBezTo>
                  <a:pt x="4425" y="4277"/>
                  <a:pt x="4445" y="4279"/>
                  <a:pt x="4456" y="4292"/>
                </a:cubicBezTo>
                <a:close/>
                <a:moveTo>
                  <a:pt x="4907" y="4833"/>
                </a:moveTo>
                <a:lnTo>
                  <a:pt x="5050" y="5005"/>
                </a:lnTo>
                <a:lnTo>
                  <a:pt x="5046" y="5001"/>
                </a:lnTo>
                <a:lnTo>
                  <a:pt x="5216" y="5147"/>
                </a:lnTo>
                <a:cubicBezTo>
                  <a:pt x="5230" y="5158"/>
                  <a:pt x="5231" y="5179"/>
                  <a:pt x="5220" y="5192"/>
                </a:cubicBezTo>
                <a:cubicBezTo>
                  <a:pt x="5208" y="5206"/>
                  <a:pt x="5188" y="5207"/>
                  <a:pt x="5175" y="5196"/>
                </a:cubicBezTo>
                <a:lnTo>
                  <a:pt x="5005" y="5050"/>
                </a:lnTo>
                <a:cubicBezTo>
                  <a:pt x="5003" y="5049"/>
                  <a:pt x="5002" y="5047"/>
                  <a:pt x="5001" y="5046"/>
                </a:cubicBezTo>
                <a:lnTo>
                  <a:pt x="4858" y="4874"/>
                </a:lnTo>
                <a:cubicBezTo>
                  <a:pt x="4846" y="4860"/>
                  <a:pt x="4848" y="4840"/>
                  <a:pt x="4862" y="4829"/>
                </a:cubicBezTo>
                <a:cubicBezTo>
                  <a:pt x="4875" y="4818"/>
                  <a:pt x="4895" y="4819"/>
                  <a:pt x="4907" y="4833"/>
                </a:cubicBezTo>
                <a:close/>
                <a:moveTo>
                  <a:pt x="5411" y="5314"/>
                </a:moveTo>
                <a:lnTo>
                  <a:pt x="5751" y="5605"/>
                </a:lnTo>
                <a:cubicBezTo>
                  <a:pt x="5764" y="5617"/>
                  <a:pt x="5766" y="5637"/>
                  <a:pt x="5754" y="5650"/>
                </a:cubicBezTo>
                <a:cubicBezTo>
                  <a:pt x="5743" y="5664"/>
                  <a:pt x="5723" y="5665"/>
                  <a:pt x="5709" y="5654"/>
                </a:cubicBezTo>
                <a:lnTo>
                  <a:pt x="5369" y="5362"/>
                </a:lnTo>
                <a:cubicBezTo>
                  <a:pt x="5356" y="5351"/>
                  <a:pt x="5354" y="5330"/>
                  <a:pt x="5366" y="5317"/>
                </a:cubicBezTo>
                <a:cubicBezTo>
                  <a:pt x="5377" y="5304"/>
                  <a:pt x="5397" y="5302"/>
                  <a:pt x="5411" y="5314"/>
                </a:cubicBezTo>
                <a:close/>
                <a:moveTo>
                  <a:pt x="5945" y="5772"/>
                </a:moveTo>
                <a:lnTo>
                  <a:pt x="6054" y="5865"/>
                </a:lnTo>
                <a:lnTo>
                  <a:pt x="6039" y="5858"/>
                </a:lnTo>
                <a:lnTo>
                  <a:pt x="6339" y="5915"/>
                </a:lnTo>
                <a:cubicBezTo>
                  <a:pt x="6356" y="5918"/>
                  <a:pt x="6367" y="5935"/>
                  <a:pt x="6364" y="5952"/>
                </a:cubicBezTo>
                <a:cubicBezTo>
                  <a:pt x="6361" y="5969"/>
                  <a:pt x="6344" y="5981"/>
                  <a:pt x="6327" y="5978"/>
                </a:cubicBezTo>
                <a:lnTo>
                  <a:pt x="6028" y="5921"/>
                </a:lnTo>
                <a:cubicBezTo>
                  <a:pt x="6022" y="5920"/>
                  <a:pt x="6017" y="5917"/>
                  <a:pt x="6013" y="5914"/>
                </a:cubicBezTo>
                <a:lnTo>
                  <a:pt x="5904" y="5820"/>
                </a:lnTo>
                <a:cubicBezTo>
                  <a:pt x="5890" y="5809"/>
                  <a:pt x="5889" y="5789"/>
                  <a:pt x="5900" y="5775"/>
                </a:cubicBezTo>
                <a:cubicBezTo>
                  <a:pt x="5912" y="5762"/>
                  <a:pt x="5932" y="5760"/>
                  <a:pt x="5945" y="5772"/>
                </a:cubicBezTo>
                <a:close/>
                <a:moveTo>
                  <a:pt x="6590" y="5962"/>
                </a:moveTo>
                <a:lnTo>
                  <a:pt x="6631" y="5970"/>
                </a:lnTo>
                <a:lnTo>
                  <a:pt x="6616" y="5971"/>
                </a:lnTo>
                <a:lnTo>
                  <a:pt x="7002" y="5846"/>
                </a:lnTo>
                <a:cubicBezTo>
                  <a:pt x="7019" y="5841"/>
                  <a:pt x="7037" y="5850"/>
                  <a:pt x="7042" y="5867"/>
                </a:cubicBezTo>
                <a:cubicBezTo>
                  <a:pt x="7048" y="5884"/>
                  <a:pt x="7038" y="5902"/>
                  <a:pt x="7022" y="5907"/>
                </a:cubicBezTo>
                <a:lnTo>
                  <a:pt x="6635" y="6032"/>
                </a:lnTo>
                <a:cubicBezTo>
                  <a:pt x="6630" y="6034"/>
                  <a:pt x="6625" y="6034"/>
                  <a:pt x="6620" y="6033"/>
                </a:cubicBezTo>
                <a:lnTo>
                  <a:pt x="6578" y="6025"/>
                </a:lnTo>
                <a:cubicBezTo>
                  <a:pt x="6561" y="6022"/>
                  <a:pt x="6549" y="6005"/>
                  <a:pt x="6553" y="5988"/>
                </a:cubicBezTo>
                <a:cubicBezTo>
                  <a:pt x="6556" y="5970"/>
                  <a:pt x="6573" y="5959"/>
                  <a:pt x="6590" y="5962"/>
                </a:cubicBezTo>
                <a:close/>
                <a:moveTo>
                  <a:pt x="7246" y="5768"/>
                </a:moveTo>
                <a:lnTo>
                  <a:pt x="7608" y="5651"/>
                </a:lnTo>
                <a:cubicBezTo>
                  <a:pt x="7618" y="5648"/>
                  <a:pt x="7630" y="5650"/>
                  <a:pt x="7638" y="5657"/>
                </a:cubicBezTo>
                <a:lnTo>
                  <a:pt x="7690" y="5700"/>
                </a:lnTo>
                <a:cubicBezTo>
                  <a:pt x="7703" y="5712"/>
                  <a:pt x="7705" y="5732"/>
                  <a:pt x="7694" y="5746"/>
                </a:cubicBezTo>
                <a:cubicBezTo>
                  <a:pt x="7682" y="5759"/>
                  <a:pt x="7662" y="5761"/>
                  <a:pt x="7649" y="5749"/>
                </a:cubicBezTo>
                <a:lnTo>
                  <a:pt x="7597" y="5706"/>
                </a:lnTo>
                <a:lnTo>
                  <a:pt x="7627" y="5712"/>
                </a:lnTo>
                <a:lnTo>
                  <a:pt x="7265" y="5829"/>
                </a:lnTo>
                <a:cubicBezTo>
                  <a:pt x="7248" y="5834"/>
                  <a:pt x="7230" y="5825"/>
                  <a:pt x="7225" y="5808"/>
                </a:cubicBezTo>
                <a:cubicBezTo>
                  <a:pt x="7220" y="5791"/>
                  <a:pt x="7229" y="5773"/>
                  <a:pt x="7246" y="5768"/>
                </a:cubicBezTo>
                <a:close/>
                <a:moveTo>
                  <a:pt x="7886" y="5865"/>
                </a:moveTo>
                <a:lnTo>
                  <a:pt x="8038" y="5993"/>
                </a:lnTo>
                <a:lnTo>
                  <a:pt x="7996" y="5993"/>
                </a:lnTo>
                <a:lnTo>
                  <a:pt x="8185" y="5830"/>
                </a:lnTo>
                <a:cubicBezTo>
                  <a:pt x="8198" y="5818"/>
                  <a:pt x="8218" y="5820"/>
                  <a:pt x="8230" y="5833"/>
                </a:cubicBezTo>
                <a:cubicBezTo>
                  <a:pt x="8241" y="5846"/>
                  <a:pt x="8240" y="5867"/>
                  <a:pt x="8227" y="5878"/>
                </a:cubicBezTo>
                <a:lnTo>
                  <a:pt x="8038" y="6042"/>
                </a:lnTo>
                <a:cubicBezTo>
                  <a:pt x="8027" y="6052"/>
                  <a:pt x="8009" y="6052"/>
                  <a:pt x="7997" y="6042"/>
                </a:cubicBezTo>
                <a:lnTo>
                  <a:pt x="7845" y="5914"/>
                </a:lnTo>
                <a:cubicBezTo>
                  <a:pt x="7831" y="5903"/>
                  <a:pt x="7829" y="5883"/>
                  <a:pt x="7841" y="5869"/>
                </a:cubicBezTo>
                <a:cubicBezTo>
                  <a:pt x="7852" y="5855"/>
                  <a:pt x="7872" y="5854"/>
                  <a:pt x="7886" y="5865"/>
                </a:cubicBezTo>
                <a:close/>
                <a:moveTo>
                  <a:pt x="8378" y="5662"/>
                </a:moveTo>
                <a:lnTo>
                  <a:pt x="8604" y="5465"/>
                </a:lnTo>
                <a:lnTo>
                  <a:pt x="8598" y="5473"/>
                </a:lnTo>
                <a:lnTo>
                  <a:pt x="8675" y="5346"/>
                </a:lnTo>
                <a:cubicBezTo>
                  <a:pt x="8684" y="5331"/>
                  <a:pt x="8704" y="5327"/>
                  <a:pt x="8719" y="5336"/>
                </a:cubicBezTo>
                <a:cubicBezTo>
                  <a:pt x="8734" y="5345"/>
                  <a:pt x="8739" y="5365"/>
                  <a:pt x="8730" y="5380"/>
                </a:cubicBezTo>
                <a:lnTo>
                  <a:pt x="8653" y="5506"/>
                </a:lnTo>
                <a:cubicBezTo>
                  <a:pt x="8651" y="5509"/>
                  <a:pt x="8649" y="5511"/>
                  <a:pt x="8646" y="5514"/>
                </a:cubicBezTo>
                <a:lnTo>
                  <a:pt x="8420" y="5710"/>
                </a:lnTo>
                <a:cubicBezTo>
                  <a:pt x="8407" y="5722"/>
                  <a:pt x="8386" y="5721"/>
                  <a:pt x="8375" y="5707"/>
                </a:cubicBezTo>
                <a:cubicBezTo>
                  <a:pt x="8363" y="5694"/>
                  <a:pt x="8365" y="5674"/>
                  <a:pt x="8378" y="5662"/>
                </a:cubicBezTo>
                <a:close/>
                <a:moveTo>
                  <a:pt x="8808" y="5128"/>
                </a:moveTo>
                <a:lnTo>
                  <a:pt x="8998" y="4817"/>
                </a:lnTo>
                <a:cubicBezTo>
                  <a:pt x="9003" y="4809"/>
                  <a:pt x="9011" y="4803"/>
                  <a:pt x="9020" y="4802"/>
                </a:cubicBezTo>
                <a:cubicBezTo>
                  <a:pt x="9030" y="4800"/>
                  <a:pt x="9039" y="4803"/>
                  <a:pt x="9046" y="4809"/>
                </a:cubicBezTo>
                <a:lnTo>
                  <a:pt x="9110" y="4863"/>
                </a:lnTo>
                <a:cubicBezTo>
                  <a:pt x="9124" y="4874"/>
                  <a:pt x="9125" y="4894"/>
                  <a:pt x="9114" y="4908"/>
                </a:cubicBezTo>
                <a:cubicBezTo>
                  <a:pt x="9103" y="4921"/>
                  <a:pt x="9082" y="4923"/>
                  <a:pt x="9069" y="4912"/>
                </a:cubicBezTo>
                <a:lnTo>
                  <a:pt x="9005" y="4858"/>
                </a:lnTo>
                <a:lnTo>
                  <a:pt x="9053" y="4850"/>
                </a:lnTo>
                <a:lnTo>
                  <a:pt x="8863" y="5161"/>
                </a:lnTo>
                <a:cubicBezTo>
                  <a:pt x="8854" y="5176"/>
                  <a:pt x="8834" y="5181"/>
                  <a:pt x="8819" y="5172"/>
                </a:cubicBezTo>
                <a:cubicBezTo>
                  <a:pt x="8804" y="5163"/>
                  <a:pt x="8799" y="5143"/>
                  <a:pt x="8808" y="5128"/>
                </a:cubicBezTo>
                <a:close/>
                <a:moveTo>
                  <a:pt x="9306" y="5027"/>
                </a:moveTo>
                <a:lnTo>
                  <a:pt x="9446" y="5145"/>
                </a:lnTo>
                <a:lnTo>
                  <a:pt x="9418" y="5138"/>
                </a:lnTo>
                <a:lnTo>
                  <a:pt x="9677" y="5080"/>
                </a:lnTo>
                <a:cubicBezTo>
                  <a:pt x="9694" y="5076"/>
                  <a:pt x="9711" y="5087"/>
                  <a:pt x="9715" y="5104"/>
                </a:cubicBezTo>
                <a:cubicBezTo>
                  <a:pt x="9719" y="5121"/>
                  <a:pt x="9708" y="5138"/>
                  <a:pt x="9691" y="5142"/>
                </a:cubicBezTo>
                <a:lnTo>
                  <a:pt x="9433" y="5201"/>
                </a:lnTo>
                <a:cubicBezTo>
                  <a:pt x="9423" y="5203"/>
                  <a:pt x="9413" y="5200"/>
                  <a:pt x="9405" y="5194"/>
                </a:cubicBezTo>
                <a:lnTo>
                  <a:pt x="9265" y="5076"/>
                </a:lnTo>
                <a:cubicBezTo>
                  <a:pt x="9251" y="5065"/>
                  <a:pt x="9250" y="5045"/>
                  <a:pt x="9261" y="5031"/>
                </a:cubicBezTo>
                <a:cubicBezTo>
                  <a:pt x="9272" y="5018"/>
                  <a:pt x="9293" y="5016"/>
                  <a:pt x="9306" y="5027"/>
                </a:cubicBezTo>
                <a:close/>
                <a:moveTo>
                  <a:pt x="9927" y="5023"/>
                </a:moveTo>
                <a:lnTo>
                  <a:pt x="10364" y="4925"/>
                </a:lnTo>
                <a:cubicBezTo>
                  <a:pt x="10381" y="4921"/>
                  <a:pt x="10398" y="4932"/>
                  <a:pt x="10402" y="4949"/>
                </a:cubicBezTo>
                <a:cubicBezTo>
                  <a:pt x="10406" y="4966"/>
                  <a:pt x="10395" y="4983"/>
                  <a:pt x="10378" y="4987"/>
                </a:cubicBezTo>
                <a:lnTo>
                  <a:pt x="9941" y="5086"/>
                </a:lnTo>
                <a:cubicBezTo>
                  <a:pt x="9924" y="5090"/>
                  <a:pt x="9907" y="5079"/>
                  <a:pt x="9903" y="5062"/>
                </a:cubicBezTo>
                <a:cubicBezTo>
                  <a:pt x="9899" y="5044"/>
                  <a:pt x="9910" y="5027"/>
                  <a:pt x="9927" y="5023"/>
                </a:cubicBezTo>
                <a:close/>
                <a:moveTo>
                  <a:pt x="10624" y="4986"/>
                </a:moveTo>
                <a:lnTo>
                  <a:pt x="10828" y="5059"/>
                </a:lnTo>
                <a:lnTo>
                  <a:pt x="11037" y="5140"/>
                </a:lnTo>
                <a:cubicBezTo>
                  <a:pt x="11045" y="5143"/>
                  <a:pt x="11052" y="5149"/>
                  <a:pt x="11055" y="5158"/>
                </a:cubicBezTo>
                <a:lnTo>
                  <a:pt x="11058" y="5166"/>
                </a:lnTo>
                <a:cubicBezTo>
                  <a:pt x="11065" y="5182"/>
                  <a:pt x="11056" y="5201"/>
                  <a:pt x="11040" y="5207"/>
                </a:cubicBezTo>
                <a:cubicBezTo>
                  <a:pt x="11024" y="5213"/>
                  <a:pt x="11005" y="5205"/>
                  <a:pt x="10999" y="5189"/>
                </a:cubicBezTo>
                <a:lnTo>
                  <a:pt x="10996" y="5181"/>
                </a:lnTo>
                <a:lnTo>
                  <a:pt x="11014" y="5199"/>
                </a:lnTo>
                <a:lnTo>
                  <a:pt x="10807" y="5120"/>
                </a:lnTo>
                <a:lnTo>
                  <a:pt x="10603" y="5046"/>
                </a:lnTo>
                <a:cubicBezTo>
                  <a:pt x="10586" y="5040"/>
                  <a:pt x="10577" y="5022"/>
                  <a:pt x="10583" y="5005"/>
                </a:cubicBezTo>
                <a:cubicBezTo>
                  <a:pt x="10589" y="4989"/>
                  <a:pt x="10608" y="4980"/>
                  <a:pt x="10624" y="4986"/>
                </a:cubicBezTo>
                <a:close/>
                <a:moveTo>
                  <a:pt x="11151" y="5404"/>
                </a:moveTo>
                <a:lnTo>
                  <a:pt x="11247" y="5654"/>
                </a:lnTo>
                <a:lnTo>
                  <a:pt x="11197" y="5641"/>
                </a:lnTo>
                <a:lnTo>
                  <a:pt x="11335" y="5525"/>
                </a:lnTo>
                <a:cubicBezTo>
                  <a:pt x="11348" y="5513"/>
                  <a:pt x="11368" y="5515"/>
                  <a:pt x="11380" y="5528"/>
                </a:cubicBezTo>
                <a:cubicBezTo>
                  <a:pt x="11391" y="5542"/>
                  <a:pt x="11389" y="5562"/>
                  <a:pt x="11376" y="5573"/>
                </a:cubicBezTo>
                <a:lnTo>
                  <a:pt x="11238" y="5690"/>
                </a:lnTo>
                <a:cubicBezTo>
                  <a:pt x="11230" y="5697"/>
                  <a:pt x="11220" y="5699"/>
                  <a:pt x="11210" y="5696"/>
                </a:cubicBezTo>
                <a:cubicBezTo>
                  <a:pt x="11200" y="5694"/>
                  <a:pt x="11191" y="5687"/>
                  <a:pt x="11188" y="5677"/>
                </a:cubicBezTo>
                <a:lnTo>
                  <a:pt x="11091" y="5427"/>
                </a:lnTo>
                <a:cubicBezTo>
                  <a:pt x="11085" y="5411"/>
                  <a:pt x="11093" y="5392"/>
                  <a:pt x="11109" y="5386"/>
                </a:cubicBezTo>
                <a:cubicBezTo>
                  <a:pt x="11126" y="5380"/>
                  <a:pt x="11144" y="5388"/>
                  <a:pt x="11151" y="5404"/>
                </a:cubicBezTo>
                <a:close/>
                <a:moveTo>
                  <a:pt x="11571" y="5407"/>
                </a:moveTo>
                <a:lnTo>
                  <a:pt x="11607" y="5395"/>
                </a:lnTo>
                <a:lnTo>
                  <a:pt x="11597" y="5401"/>
                </a:lnTo>
                <a:lnTo>
                  <a:pt x="11805" y="5225"/>
                </a:lnTo>
                <a:cubicBezTo>
                  <a:pt x="11811" y="5220"/>
                  <a:pt x="11818" y="5217"/>
                  <a:pt x="11825" y="5217"/>
                </a:cubicBezTo>
                <a:lnTo>
                  <a:pt x="11963" y="5217"/>
                </a:lnTo>
                <a:cubicBezTo>
                  <a:pt x="11980" y="5217"/>
                  <a:pt x="11995" y="5232"/>
                  <a:pt x="11995" y="5249"/>
                </a:cubicBezTo>
                <a:cubicBezTo>
                  <a:pt x="11995" y="5267"/>
                  <a:pt x="11980" y="5281"/>
                  <a:pt x="11963" y="5281"/>
                </a:cubicBezTo>
                <a:lnTo>
                  <a:pt x="11825" y="5281"/>
                </a:lnTo>
                <a:lnTo>
                  <a:pt x="11846" y="5274"/>
                </a:lnTo>
                <a:lnTo>
                  <a:pt x="11638" y="5450"/>
                </a:lnTo>
                <a:cubicBezTo>
                  <a:pt x="11635" y="5453"/>
                  <a:pt x="11631" y="5455"/>
                  <a:pt x="11628" y="5456"/>
                </a:cubicBezTo>
                <a:lnTo>
                  <a:pt x="11591" y="5468"/>
                </a:lnTo>
                <a:cubicBezTo>
                  <a:pt x="11574" y="5474"/>
                  <a:pt x="11556" y="5465"/>
                  <a:pt x="11551" y="5448"/>
                </a:cubicBezTo>
                <a:cubicBezTo>
                  <a:pt x="11545" y="5431"/>
                  <a:pt x="11554" y="5413"/>
                  <a:pt x="11571" y="5407"/>
                </a:cubicBez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1204913" y="2527301"/>
            <a:ext cx="6221413" cy="3036888"/>
          </a:xfrm>
          <a:custGeom>
            <a:avLst/>
            <a:gdLst/>
            <a:ahLst/>
            <a:cxnLst>
              <a:cxn ang="0">
                <a:pos x="228" y="18"/>
              </a:cxn>
              <a:cxn ang="0">
                <a:pos x="465" y="874"/>
              </a:cxn>
              <a:cxn ang="0">
                <a:pos x="647" y="1034"/>
              </a:cxn>
              <a:cxn ang="0">
                <a:pos x="858" y="1293"/>
              </a:cxn>
              <a:cxn ang="0">
                <a:pos x="1040" y="1381"/>
              </a:cxn>
              <a:cxn ang="0">
                <a:pos x="1255" y="1578"/>
              </a:cxn>
              <a:cxn ang="0">
                <a:pos x="4250" y="4045"/>
              </a:cxn>
              <a:cxn ang="0">
                <a:pos x="5042" y="4998"/>
              </a:cxn>
              <a:cxn ang="0">
                <a:pos x="6045" y="5588"/>
              </a:cxn>
              <a:cxn ang="0">
                <a:pos x="6602" y="5820"/>
              </a:cxn>
              <a:cxn ang="0">
                <a:pos x="7996" y="4361"/>
              </a:cxn>
              <a:cxn ang="0">
                <a:pos x="8596" y="3798"/>
              </a:cxn>
              <a:cxn ang="0">
                <a:pos x="9018" y="2770"/>
              </a:cxn>
              <a:cxn ang="0">
                <a:pos x="9447" y="3146"/>
              </a:cxn>
              <a:cxn ang="0">
                <a:pos x="10400" y="2471"/>
              </a:cxn>
              <a:cxn ang="0">
                <a:pos x="10826" y="2579"/>
              </a:cxn>
              <a:cxn ang="0">
                <a:pos x="10994" y="1754"/>
              </a:cxn>
              <a:cxn ang="0">
                <a:pos x="11050" y="1741"/>
              </a:cxn>
              <a:cxn ang="0">
                <a:pos x="11187" y="1991"/>
              </a:cxn>
              <a:cxn ang="0">
                <a:pos x="11416" y="1363"/>
              </a:cxn>
              <a:cxn ang="0">
                <a:pos x="11637" y="1512"/>
              </a:cxn>
              <a:cxn ang="0">
                <a:pos x="11810" y="1397"/>
              </a:cxn>
              <a:cxn ang="0">
                <a:pos x="11856" y="1416"/>
              </a:cxn>
              <a:cxn ang="0">
                <a:pos x="12027" y="2048"/>
              </a:cxn>
              <a:cxn ang="0">
                <a:pos x="11795" y="1435"/>
              </a:cxn>
              <a:cxn ang="0">
                <a:pos x="11633" y="1566"/>
              </a:cxn>
              <a:cxn ang="0">
                <a:pos x="11406" y="1419"/>
              </a:cxn>
              <a:cxn ang="0">
                <a:pos x="11248" y="2012"/>
              </a:cxn>
              <a:cxn ang="0">
                <a:pos x="11192" y="2021"/>
              </a:cxn>
              <a:cxn ang="0">
                <a:pos x="11057" y="1769"/>
              </a:cxn>
              <a:cxn ang="0">
                <a:pos x="10834" y="2637"/>
              </a:cxn>
              <a:cxn ang="0">
                <a:pos x="10409" y="2528"/>
              </a:cxn>
              <a:cxn ang="0">
                <a:pos x="9443" y="3196"/>
              </a:cxn>
              <a:cxn ang="0">
                <a:pos x="9004" y="2825"/>
              </a:cxn>
              <a:cxn ang="0">
                <a:pos x="8655" y="3821"/>
              </a:cxn>
              <a:cxn ang="0">
                <a:pos x="8039" y="4409"/>
              </a:cxn>
              <a:cxn ang="0">
                <a:pos x="6649" y="5863"/>
              </a:cxn>
              <a:cxn ang="0">
                <a:pos x="6022" y="5647"/>
              </a:cxn>
              <a:cxn ang="0">
                <a:pos x="5009" y="5053"/>
              </a:cxn>
              <a:cxn ang="0">
                <a:pos x="4201" y="4086"/>
              </a:cxn>
              <a:cxn ang="0">
                <a:pos x="1212" y="1625"/>
              </a:cxn>
              <a:cxn ang="0">
                <a:pos x="1011" y="1438"/>
              </a:cxn>
              <a:cxn ang="0">
                <a:pos x="809" y="1334"/>
              </a:cxn>
              <a:cxn ang="0">
                <a:pos x="604" y="1081"/>
              </a:cxn>
              <a:cxn ang="0">
                <a:pos x="402" y="889"/>
              </a:cxn>
              <a:cxn ang="0">
                <a:pos x="223" y="81"/>
              </a:cxn>
              <a:cxn ang="0">
                <a:pos x="2" y="31"/>
              </a:cxn>
            </a:cxnLst>
            <a:rect l="0" t="0" r="r" b="b"/>
            <a:pathLst>
              <a:path w="12053" h="5876">
                <a:moveTo>
                  <a:pt x="36" y="2"/>
                </a:moveTo>
                <a:lnTo>
                  <a:pt x="228" y="18"/>
                </a:lnTo>
                <a:cubicBezTo>
                  <a:pt x="242" y="19"/>
                  <a:pt x="253" y="28"/>
                  <a:pt x="257" y="42"/>
                </a:cubicBezTo>
                <a:lnTo>
                  <a:pt x="465" y="874"/>
                </a:lnTo>
                <a:lnTo>
                  <a:pt x="455" y="858"/>
                </a:lnTo>
                <a:lnTo>
                  <a:pt x="647" y="1034"/>
                </a:lnTo>
                <a:cubicBezTo>
                  <a:pt x="648" y="1035"/>
                  <a:pt x="649" y="1036"/>
                  <a:pt x="650" y="1037"/>
                </a:cubicBezTo>
                <a:lnTo>
                  <a:pt x="858" y="1293"/>
                </a:lnTo>
                <a:lnTo>
                  <a:pt x="848" y="1285"/>
                </a:lnTo>
                <a:lnTo>
                  <a:pt x="1040" y="1381"/>
                </a:lnTo>
                <a:cubicBezTo>
                  <a:pt x="1042" y="1382"/>
                  <a:pt x="1045" y="1384"/>
                  <a:pt x="1047" y="1386"/>
                </a:cubicBezTo>
                <a:lnTo>
                  <a:pt x="1255" y="1578"/>
                </a:lnTo>
                <a:lnTo>
                  <a:pt x="4246" y="4041"/>
                </a:lnTo>
                <a:cubicBezTo>
                  <a:pt x="4247" y="4042"/>
                  <a:pt x="4249" y="4043"/>
                  <a:pt x="4250" y="4045"/>
                </a:cubicBezTo>
                <a:lnTo>
                  <a:pt x="5050" y="5005"/>
                </a:lnTo>
                <a:lnTo>
                  <a:pt x="5042" y="4998"/>
                </a:lnTo>
                <a:lnTo>
                  <a:pt x="6050" y="5590"/>
                </a:lnTo>
                <a:lnTo>
                  <a:pt x="6045" y="5588"/>
                </a:lnTo>
                <a:lnTo>
                  <a:pt x="6637" y="5812"/>
                </a:lnTo>
                <a:lnTo>
                  <a:pt x="6602" y="5820"/>
                </a:lnTo>
                <a:lnTo>
                  <a:pt x="7594" y="4716"/>
                </a:lnTo>
                <a:lnTo>
                  <a:pt x="7996" y="4361"/>
                </a:lnTo>
                <a:lnTo>
                  <a:pt x="8603" y="3786"/>
                </a:lnTo>
                <a:lnTo>
                  <a:pt x="8596" y="3798"/>
                </a:lnTo>
                <a:lnTo>
                  <a:pt x="8996" y="2790"/>
                </a:lnTo>
                <a:cubicBezTo>
                  <a:pt x="9000" y="2780"/>
                  <a:pt x="9008" y="2773"/>
                  <a:pt x="9018" y="2770"/>
                </a:cubicBezTo>
                <a:cubicBezTo>
                  <a:pt x="9029" y="2768"/>
                  <a:pt x="9039" y="2771"/>
                  <a:pt x="9047" y="2778"/>
                </a:cubicBezTo>
                <a:lnTo>
                  <a:pt x="9447" y="3146"/>
                </a:lnTo>
                <a:lnTo>
                  <a:pt x="9408" y="3143"/>
                </a:lnTo>
                <a:lnTo>
                  <a:pt x="10400" y="2471"/>
                </a:lnTo>
                <a:cubicBezTo>
                  <a:pt x="10407" y="2466"/>
                  <a:pt x="10417" y="2464"/>
                  <a:pt x="10426" y="2467"/>
                </a:cubicBezTo>
                <a:lnTo>
                  <a:pt x="10826" y="2579"/>
                </a:lnTo>
                <a:lnTo>
                  <a:pt x="10786" y="2602"/>
                </a:lnTo>
                <a:lnTo>
                  <a:pt x="10994" y="1754"/>
                </a:lnTo>
                <a:cubicBezTo>
                  <a:pt x="10997" y="1742"/>
                  <a:pt x="11007" y="1733"/>
                  <a:pt x="11019" y="1730"/>
                </a:cubicBezTo>
                <a:cubicBezTo>
                  <a:pt x="11030" y="1728"/>
                  <a:pt x="11043" y="1732"/>
                  <a:pt x="11050" y="1741"/>
                </a:cubicBezTo>
                <a:lnTo>
                  <a:pt x="11242" y="1981"/>
                </a:lnTo>
                <a:lnTo>
                  <a:pt x="11187" y="1991"/>
                </a:lnTo>
                <a:lnTo>
                  <a:pt x="11395" y="1383"/>
                </a:lnTo>
                <a:cubicBezTo>
                  <a:pt x="11399" y="1373"/>
                  <a:pt x="11406" y="1366"/>
                  <a:pt x="11416" y="1363"/>
                </a:cubicBezTo>
                <a:cubicBezTo>
                  <a:pt x="11426" y="1360"/>
                  <a:pt x="11436" y="1362"/>
                  <a:pt x="11445" y="1368"/>
                </a:cubicBezTo>
                <a:lnTo>
                  <a:pt x="11637" y="1512"/>
                </a:lnTo>
                <a:lnTo>
                  <a:pt x="11602" y="1509"/>
                </a:lnTo>
                <a:lnTo>
                  <a:pt x="11810" y="1397"/>
                </a:lnTo>
                <a:cubicBezTo>
                  <a:pt x="11819" y="1393"/>
                  <a:pt x="11829" y="1392"/>
                  <a:pt x="11837" y="1396"/>
                </a:cubicBezTo>
                <a:cubicBezTo>
                  <a:pt x="11846" y="1399"/>
                  <a:pt x="11853" y="1407"/>
                  <a:pt x="11856" y="1416"/>
                </a:cubicBezTo>
                <a:lnTo>
                  <a:pt x="12048" y="2008"/>
                </a:lnTo>
                <a:cubicBezTo>
                  <a:pt x="12053" y="2024"/>
                  <a:pt x="12044" y="2042"/>
                  <a:pt x="12027" y="2048"/>
                </a:cubicBezTo>
                <a:cubicBezTo>
                  <a:pt x="12011" y="2053"/>
                  <a:pt x="11992" y="2044"/>
                  <a:pt x="11987" y="2027"/>
                </a:cubicBezTo>
                <a:lnTo>
                  <a:pt x="11795" y="1435"/>
                </a:lnTo>
                <a:lnTo>
                  <a:pt x="11841" y="1454"/>
                </a:lnTo>
                <a:lnTo>
                  <a:pt x="11633" y="1566"/>
                </a:lnTo>
                <a:cubicBezTo>
                  <a:pt x="11622" y="1572"/>
                  <a:pt x="11608" y="1571"/>
                  <a:pt x="11598" y="1563"/>
                </a:cubicBezTo>
                <a:lnTo>
                  <a:pt x="11406" y="1419"/>
                </a:lnTo>
                <a:lnTo>
                  <a:pt x="11456" y="1404"/>
                </a:lnTo>
                <a:lnTo>
                  <a:pt x="11248" y="2012"/>
                </a:lnTo>
                <a:cubicBezTo>
                  <a:pt x="11244" y="2023"/>
                  <a:pt x="11234" y="2031"/>
                  <a:pt x="11223" y="2033"/>
                </a:cubicBezTo>
                <a:cubicBezTo>
                  <a:pt x="11211" y="2035"/>
                  <a:pt x="11200" y="2031"/>
                  <a:pt x="11192" y="2021"/>
                </a:cubicBezTo>
                <a:lnTo>
                  <a:pt x="11000" y="1781"/>
                </a:lnTo>
                <a:lnTo>
                  <a:pt x="11057" y="1769"/>
                </a:lnTo>
                <a:lnTo>
                  <a:pt x="10849" y="2617"/>
                </a:lnTo>
                <a:cubicBezTo>
                  <a:pt x="10846" y="2626"/>
                  <a:pt x="10841" y="2633"/>
                  <a:pt x="10834" y="2637"/>
                </a:cubicBezTo>
                <a:cubicBezTo>
                  <a:pt x="10826" y="2641"/>
                  <a:pt x="10817" y="2643"/>
                  <a:pt x="10809" y="2640"/>
                </a:cubicBezTo>
                <a:lnTo>
                  <a:pt x="10409" y="2528"/>
                </a:lnTo>
                <a:lnTo>
                  <a:pt x="10435" y="2524"/>
                </a:lnTo>
                <a:lnTo>
                  <a:pt x="9443" y="3196"/>
                </a:lnTo>
                <a:cubicBezTo>
                  <a:pt x="9431" y="3204"/>
                  <a:pt x="9415" y="3203"/>
                  <a:pt x="9404" y="3193"/>
                </a:cubicBezTo>
                <a:lnTo>
                  <a:pt x="9004" y="2825"/>
                </a:lnTo>
                <a:lnTo>
                  <a:pt x="9055" y="2813"/>
                </a:lnTo>
                <a:lnTo>
                  <a:pt x="8655" y="3821"/>
                </a:lnTo>
                <a:cubicBezTo>
                  <a:pt x="8653" y="3826"/>
                  <a:pt x="8651" y="3829"/>
                  <a:pt x="8647" y="3833"/>
                </a:cubicBezTo>
                <a:lnTo>
                  <a:pt x="8039" y="4409"/>
                </a:lnTo>
                <a:lnTo>
                  <a:pt x="7641" y="4759"/>
                </a:lnTo>
                <a:lnTo>
                  <a:pt x="6649" y="5863"/>
                </a:lnTo>
                <a:cubicBezTo>
                  <a:pt x="6640" y="5873"/>
                  <a:pt x="6626" y="5876"/>
                  <a:pt x="6614" y="5871"/>
                </a:cubicBezTo>
                <a:lnTo>
                  <a:pt x="6022" y="5647"/>
                </a:lnTo>
                <a:cubicBezTo>
                  <a:pt x="6020" y="5647"/>
                  <a:pt x="6019" y="5646"/>
                  <a:pt x="6017" y="5645"/>
                </a:cubicBezTo>
                <a:lnTo>
                  <a:pt x="5009" y="5053"/>
                </a:lnTo>
                <a:cubicBezTo>
                  <a:pt x="5006" y="5051"/>
                  <a:pt x="5003" y="5049"/>
                  <a:pt x="5001" y="5046"/>
                </a:cubicBezTo>
                <a:lnTo>
                  <a:pt x="4201" y="4086"/>
                </a:lnTo>
                <a:lnTo>
                  <a:pt x="4205" y="4090"/>
                </a:lnTo>
                <a:lnTo>
                  <a:pt x="1212" y="1625"/>
                </a:lnTo>
                <a:lnTo>
                  <a:pt x="1004" y="1433"/>
                </a:lnTo>
                <a:lnTo>
                  <a:pt x="1011" y="1438"/>
                </a:lnTo>
                <a:lnTo>
                  <a:pt x="819" y="1342"/>
                </a:lnTo>
                <a:cubicBezTo>
                  <a:pt x="815" y="1340"/>
                  <a:pt x="812" y="1337"/>
                  <a:pt x="809" y="1334"/>
                </a:cubicBezTo>
                <a:lnTo>
                  <a:pt x="601" y="1078"/>
                </a:lnTo>
                <a:lnTo>
                  <a:pt x="604" y="1081"/>
                </a:lnTo>
                <a:lnTo>
                  <a:pt x="412" y="905"/>
                </a:lnTo>
                <a:cubicBezTo>
                  <a:pt x="407" y="901"/>
                  <a:pt x="404" y="895"/>
                  <a:pt x="402" y="889"/>
                </a:cubicBezTo>
                <a:lnTo>
                  <a:pt x="194" y="57"/>
                </a:lnTo>
                <a:lnTo>
                  <a:pt x="223" y="81"/>
                </a:lnTo>
                <a:lnTo>
                  <a:pt x="31" y="65"/>
                </a:lnTo>
                <a:cubicBezTo>
                  <a:pt x="13" y="64"/>
                  <a:pt x="0" y="48"/>
                  <a:pt x="2" y="31"/>
                </a:cubicBezTo>
                <a:cubicBezTo>
                  <a:pt x="3" y="13"/>
                  <a:pt x="19" y="0"/>
                  <a:pt x="36" y="2"/>
                </a:cubicBezTo>
                <a:close/>
              </a:path>
            </a:pathLst>
          </a:custGeom>
          <a:solidFill>
            <a:srgbClr val="3366FF"/>
          </a:solidFill>
          <a:ln w="7938" cap="flat">
            <a:solidFill>
              <a:srgbClr val="3366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1204913" y="1916113"/>
            <a:ext cx="6221413" cy="3648075"/>
          </a:xfrm>
          <a:custGeom>
            <a:avLst/>
            <a:gdLst/>
            <a:ahLst/>
            <a:cxnLst>
              <a:cxn ang="0">
                <a:pos x="228" y="1202"/>
              </a:cxn>
              <a:cxn ang="0">
                <a:pos x="465" y="2058"/>
              </a:cxn>
              <a:cxn ang="0">
                <a:pos x="647" y="2218"/>
              </a:cxn>
              <a:cxn ang="0">
                <a:pos x="858" y="2477"/>
              </a:cxn>
              <a:cxn ang="0">
                <a:pos x="1040" y="2565"/>
              </a:cxn>
              <a:cxn ang="0">
                <a:pos x="1255" y="2762"/>
              </a:cxn>
              <a:cxn ang="0">
                <a:pos x="4250" y="5229"/>
              </a:cxn>
              <a:cxn ang="0">
                <a:pos x="5042" y="6182"/>
              </a:cxn>
              <a:cxn ang="0">
                <a:pos x="6045" y="6772"/>
              </a:cxn>
              <a:cxn ang="0">
                <a:pos x="6599" y="7007"/>
              </a:cxn>
              <a:cxn ang="0">
                <a:pos x="7990" y="4897"/>
              </a:cxn>
              <a:cxn ang="0">
                <a:pos x="8602" y="4251"/>
              </a:cxn>
              <a:cxn ang="0">
                <a:pos x="8996" y="3396"/>
              </a:cxn>
              <a:cxn ang="0">
                <a:pos x="9047" y="3385"/>
              </a:cxn>
              <a:cxn ang="0">
                <a:pos x="9402" y="3740"/>
              </a:cxn>
              <a:cxn ang="0">
                <a:pos x="10390" y="2673"/>
              </a:cxn>
              <a:cxn ang="0">
                <a:pos x="10786" y="2028"/>
              </a:cxn>
              <a:cxn ang="0">
                <a:pos x="11025" y="689"/>
              </a:cxn>
              <a:cxn ang="0">
                <a:pos x="11187" y="711"/>
              </a:cxn>
              <a:cxn ang="0">
                <a:pos x="11423" y="98"/>
              </a:cxn>
              <a:cxn ang="0">
                <a:pos x="11646" y="483"/>
              </a:cxn>
              <a:cxn ang="0">
                <a:pos x="11796" y="20"/>
              </a:cxn>
              <a:cxn ang="0">
                <a:pos x="11857" y="28"/>
              </a:cxn>
              <a:cxn ang="0">
                <a:pos x="12023" y="1137"/>
              </a:cxn>
              <a:cxn ang="0">
                <a:pos x="11794" y="39"/>
              </a:cxn>
              <a:cxn ang="0">
                <a:pos x="11647" y="511"/>
              </a:cxn>
              <a:cxn ang="0">
                <a:pos x="11589" y="512"/>
              </a:cxn>
              <a:cxn ang="0">
                <a:pos x="11456" y="140"/>
              </a:cxn>
              <a:cxn ang="0">
                <a:pos x="11217" y="753"/>
              </a:cxn>
              <a:cxn ang="0">
                <a:pos x="11057" y="726"/>
              </a:cxn>
              <a:cxn ang="0">
                <a:pos x="10845" y="2050"/>
              </a:cxn>
              <a:cxn ang="0">
                <a:pos x="10441" y="2711"/>
              </a:cxn>
              <a:cxn ang="0">
                <a:pos x="9404" y="3785"/>
              </a:cxn>
              <a:cxn ang="0">
                <a:pos x="9055" y="3423"/>
              </a:cxn>
              <a:cxn ang="0">
                <a:pos x="8649" y="4296"/>
              </a:cxn>
              <a:cxn ang="0">
                <a:pos x="8045" y="4930"/>
              </a:cxn>
              <a:cxn ang="0">
                <a:pos x="6652" y="7044"/>
              </a:cxn>
              <a:cxn ang="0">
                <a:pos x="6022" y="6831"/>
              </a:cxn>
              <a:cxn ang="0">
                <a:pos x="5009" y="6237"/>
              </a:cxn>
              <a:cxn ang="0">
                <a:pos x="4201" y="5270"/>
              </a:cxn>
              <a:cxn ang="0">
                <a:pos x="1212" y="2809"/>
              </a:cxn>
              <a:cxn ang="0">
                <a:pos x="1011" y="2622"/>
              </a:cxn>
              <a:cxn ang="0">
                <a:pos x="809" y="2518"/>
              </a:cxn>
              <a:cxn ang="0">
                <a:pos x="604" y="2265"/>
              </a:cxn>
              <a:cxn ang="0">
                <a:pos x="402" y="2073"/>
              </a:cxn>
              <a:cxn ang="0">
                <a:pos x="223" y="1265"/>
              </a:cxn>
              <a:cxn ang="0">
                <a:pos x="2" y="1215"/>
              </a:cxn>
            </a:cxnLst>
            <a:rect l="0" t="0" r="r" b="b"/>
            <a:pathLst>
              <a:path w="12052" h="7061">
                <a:moveTo>
                  <a:pt x="36" y="1186"/>
                </a:moveTo>
                <a:lnTo>
                  <a:pt x="228" y="1202"/>
                </a:lnTo>
                <a:cubicBezTo>
                  <a:pt x="242" y="1203"/>
                  <a:pt x="253" y="1212"/>
                  <a:pt x="257" y="1226"/>
                </a:cubicBezTo>
                <a:lnTo>
                  <a:pt x="465" y="2058"/>
                </a:lnTo>
                <a:lnTo>
                  <a:pt x="455" y="2042"/>
                </a:lnTo>
                <a:lnTo>
                  <a:pt x="647" y="2218"/>
                </a:lnTo>
                <a:cubicBezTo>
                  <a:pt x="648" y="2219"/>
                  <a:pt x="649" y="2220"/>
                  <a:pt x="650" y="2221"/>
                </a:cubicBezTo>
                <a:lnTo>
                  <a:pt x="858" y="2477"/>
                </a:lnTo>
                <a:lnTo>
                  <a:pt x="848" y="2469"/>
                </a:lnTo>
                <a:lnTo>
                  <a:pt x="1040" y="2565"/>
                </a:lnTo>
                <a:cubicBezTo>
                  <a:pt x="1042" y="2566"/>
                  <a:pt x="1045" y="2568"/>
                  <a:pt x="1047" y="2570"/>
                </a:cubicBezTo>
                <a:lnTo>
                  <a:pt x="1255" y="2762"/>
                </a:lnTo>
                <a:lnTo>
                  <a:pt x="4246" y="5225"/>
                </a:lnTo>
                <a:cubicBezTo>
                  <a:pt x="4247" y="5226"/>
                  <a:pt x="4249" y="5227"/>
                  <a:pt x="4250" y="5229"/>
                </a:cubicBezTo>
                <a:lnTo>
                  <a:pt x="5050" y="6189"/>
                </a:lnTo>
                <a:lnTo>
                  <a:pt x="5042" y="6182"/>
                </a:lnTo>
                <a:lnTo>
                  <a:pt x="6050" y="6774"/>
                </a:lnTo>
                <a:lnTo>
                  <a:pt x="6045" y="6772"/>
                </a:lnTo>
                <a:lnTo>
                  <a:pt x="6637" y="6996"/>
                </a:lnTo>
                <a:lnTo>
                  <a:pt x="6599" y="7007"/>
                </a:lnTo>
                <a:lnTo>
                  <a:pt x="7591" y="5583"/>
                </a:lnTo>
                <a:lnTo>
                  <a:pt x="7990" y="4897"/>
                </a:lnTo>
                <a:cubicBezTo>
                  <a:pt x="7991" y="4895"/>
                  <a:pt x="7993" y="4893"/>
                  <a:pt x="7994" y="4891"/>
                </a:cubicBezTo>
                <a:lnTo>
                  <a:pt x="8602" y="4251"/>
                </a:lnTo>
                <a:lnTo>
                  <a:pt x="8596" y="4260"/>
                </a:lnTo>
                <a:lnTo>
                  <a:pt x="8996" y="3396"/>
                </a:lnTo>
                <a:cubicBezTo>
                  <a:pt x="9001" y="3387"/>
                  <a:pt x="9009" y="3380"/>
                  <a:pt x="9019" y="3378"/>
                </a:cubicBezTo>
                <a:cubicBezTo>
                  <a:pt x="9029" y="3376"/>
                  <a:pt x="9039" y="3379"/>
                  <a:pt x="9047" y="3385"/>
                </a:cubicBezTo>
                <a:lnTo>
                  <a:pt x="9447" y="3737"/>
                </a:lnTo>
                <a:lnTo>
                  <a:pt x="9402" y="3740"/>
                </a:lnTo>
                <a:lnTo>
                  <a:pt x="10394" y="2668"/>
                </a:lnTo>
                <a:lnTo>
                  <a:pt x="10390" y="2673"/>
                </a:lnTo>
                <a:lnTo>
                  <a:pt x="10790" y="2017"/>
                </a:lnTo>
                <a:lnTo>
                  <a:pt x="10786" y="2028"/>
                </a:lnTo>
                <a:lnTo>
                  <a:pt x="10994" y="716"/>
                </a:lnTo>
                <a:cubicBezTo>
                  <a:pt x="10996" y="701"/>
                  <a:pt x="11010" y="689"/>
                  <a:pt x="11025" y="689"/>
                </a:cubicBezTo>
                <a:lnTo>
                  <a:pt x="11217" y="689"/>
                </a:lnTo>
                <a:lnTo>
                  <a:pt x="11187" y="711"/>
                </a:lnTo>
                <a:lnTo>
                  <a:pt x="11395" y="119"/>
                </a:lnTo>
                <a:cubicBezTo>
                  <a:pt x="11400" y="107"/>
                  <a:pt x="11410" y="98"/>
                  <a:pt x="11423" y="98"/>
                </a:cubicBezTo>
                <a:cubicBezTo>
                  <a:pt x="11436" y="97"/>
                  <a:pt x="11448" y="103"/>
                  <a:pt x="11454" y="115"/>
                </a:cubicBezTo>
                <a:lnTo>
                  <a:pt x="11646" y="483"/>
                </a:lnTo>
                <a:lnTo>
                  <a:pt x="11588" y="484"/>
                </a:lnTo>
                <a:lnTo>
                  <a:pt x="11796" y="20"/>
                </a:lnTo>
                <a:cubicBezTo>
                  <a:pt x="11802" y="8"/>
                  <a:pt x="11815" y="0"/>
                  <a:pt x="11829" y="2"/>
                </a:cubicBezTo>
                <a:cubicBezTo>
                  <a:pt x="11843" y="3"/>
                  <a:pt x="11854" y="14"/>
                  <a:pt x="11857" y="28"/>
                </a:cubicBezTo>
                <a:lnTo>
                  <a:pt x="12049" y="1100"/>
                </a:lnTo>
                <a:cubicBezTo>
                  <a:pt x="12052" y="1117"/>
                  <a:pt x="12041" y="1134"/>
                  <a:pt x="12023" y="1137"/>
                </a:cubicBezTo>
                <a:cubicBezTo>
                  <a:pt x="12006" y="1140"/>
                  <a:pt x="11989" y="1129"/>
                  <a:pt x="11986" y="1111"/>
                </a:cubicBezTo>
                <a:lnTo>
                  <a:pt x="11794" y="39"/>
                </a:lnTo>
                <a:lnTo>
                  <a:pt x="11855" y="47"/>
                </a:lnTo>
                <a:lnTo>
                  <a:pt x="11647" y="511"/>
                </a:lnTo>
                <a:cubicBezTo>
                  <a:pt x="11642" y="522"/>
                  <a:pt x="11631" y="529"/>
                  <a:pt x="11618" y="529"/>
                </a:cubicBezTo>
                <a:cubicBezTo>
                  <a:pt x="11606" y="530"/>
                  <a:pt x="11595" y="523"/>
                  <a:pt x="11589" y="512"/>
                </a:cubicBezTo>
                <a:lnTo>
                  <a:pt x="11397" y="144"/>
                </a:lnTo>
                <a:lnTo>
                  <a:pt x="11456" y="140"/>
                </a:lnTo>
                <a:lnTo>
                  <a:pt x="11248" y="732"/>
                </a:lnTo>
                <a:cubicBezTo>
                  <a:pt x="11243" y="745"/>
                  <a:pt x="11231" y="753"/>
                  <a:pt x="11217" y="753"/>
                </a:cubicBezTo>
                <a:lnTo>
                  <a:pt x="11025" y="753"/>
                </a:lnTo>
                <a:lnTo>
                  <a:pt x="11057" y="726"/>
                </a:lnTo>
                <a:lnTo>
                  <a:pt x="10849" y="2038"/>
                </a:lnTo>
                <a:cubicBezTo>
                  <a:pt x="10848" y="2043"/>
                  <a:pt x="10847" y="2047"/>
                  <a:pt x="10845" y="2050"/>
                </a:cubicBezTo>
                <a:lnTo>
                  <a:pt x="10445" y="2706"/>
                </a:lnTo>
                <a:cubicBezTo>
                  <a:pt x="10444" y="2708"/>
                  <a:pt x="10442" y="2710"/>
                  <a:pt x="10441" y="2711"/>
                </a:cubicBezTo>
                <a:lnTo>
                  <a:pt x="9449" y="3783"/>
                </a:lnTo>
                <a:cubicBezTo>
                  <a:pt x="9437" y="3796"/>
                  <a:pt x="9417" y="3797"/>
                  <a:pt x="9404" y="3785"/>
                </a:cubicBezTo>
                <a:lnTo>
                  <a:pt x="9004" y="3433"/>
                </a:lnTo>
                <a:lnTo>
                  <a:pt x="9055" y="3423"/>
                </a:lnTo>
                <a:lnTo>
                  <a:pt x="8655" y="4287"/>
                </a:lnTo>
                <a:cubicBezTo>
                  <a:pt x="8653" y="4290"/>
                  <a:pt x="8651" y="4293"/>
                  <a:pt x="8649" y="4296"/>
                </a:cubicBezTo>
                <a:lnTo>
                  <a:pt x="8041" y="4936"/>
                </a:lnTo>
                <a:lnTo>
                  <a:pt x="8045" y="4930"/>
                </a:lnTo>
                <a:lnTo>
                  <a:pt x="7644" y="5620"/>
                </a:lnTo>
                <a:lnTo>
                  <a:pt x="6652" y="7044"/>
                </a:lnTo>
                <a:cubicBezTo>
                  <a:pt x="6643" y="7056"/>
                  <a:pt x="6628" y="7061"/>
                  <a:pt x="6614" y="7055"/>
                </a:cubicBezTo>
                <a:lnTo>
                  <a:pt x="6022" y="6831"/>
                </a:lnTo>
                <a:cubicBezTo>
                  <a:pt x="6020" y="6831"/>
                  <a:pt x="6019" y="6830"/>
                  <a:pt x="6017" y="6829"/>
                </a:cubicBezTo>
                <a:lnTo>
                  <a:pt x="5009" y="6237"/>
                </a:lnTo>
                <a:cubicBezTo>
                  <a:pt x="5006" y="6235"/>
                  <a:pt x="5003" y="6233"/>
                  <a:pt x="5001" y="6230"/>
                </a:cubicBezTo>
                <a:lnTo>
                  <a:pt x="4201" y="5270"/>
                </a:lnTo>
                <a:lnTo>
                  <a:pt x="4205" y="5274"/>
                </a:lnTo>
                <a:lnTo>
                  <a:pt x="1212" y="2809"/>
                </a:lnTo>
                <a:lnTo>
                  <a:pt x="1004" y="2617"/>
                </a:lnTo>
                <a:lnTo>
                  <a:pt x="1011" y="2622"/>
                </a:lnTo>
                <a:lnTo>
                  <a:pt x="819" y="2526"/>
                </a:lnTo>
                <a:cubicBezTo>
                  <a:pt x="815" y="2524"/>
                  <a:pt x="812" y="2521"/>
                  <a:pt x="809" y="2518"/>
                </a:cubicBezTo>
                <a:lnTo>
                  <a:pt x="601" y="2262"/>
                </a:lnTo>
                <a:lnTo>
                  <a:pt x="604" y="2265"/>
                </a:lnTo>
                <a:lnTo>
                  <a:pt x="412" y="2089"/>
                </a:lnTo>
                <a:cubicBezTo>
                  <a:pt x="407" y="2085"/>
                  <a:pt x="404" y="2079"/>
                  <a:pt x="402" y="2073"/>
                </a:cubicBezTo>
                <a:lnTo>
                  <a:pt x="194" y="1241"/>
                </a:lnTo>
                <a:lnTo>
                  <a:pt x="223" y="1265"/>
                </a:lnTo>
                <a:lnTo>
                  <a:pt x="31" y="1249"/>
                </a:lnTo>
                <a:cubicBezTo>
                  <a:pt x="13" y="1248"/>
                  <a:pt x="0" y="1232"/>
                  <a:pt x="2" y="1215"/>
                </a:cubicBezTo>
                <a:cubicBezTo>
                  <a:pt x="3" y="1197"/>
                  <a:pt x="19" y="1184"/>
                  <a:pt x="36" y="1186"/>
                </a:cubicBezTo>
                <a:close/>
              </a:path>
            </a:pathLst>
          </a:custGeom>
          <a:solidFill>
            <a:srgbClr val="339966"/>
          </a:solidFill>
          <a:ln w="7938" cap="flat">
            <a:solidFill>
              <a:srgbClr val="33996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1203325" y="2981326"/>
            <a:ext cx="6124575" cy="1125538"/>
          </a:xfrm>
          <a:custGeom>
            <a:avLst/>
            <a:gdLst/>
            <a:ahLst/>
            <a:cxnLst>
              <a:cxn ang="0">
                <a:pos x="57" y="1372"/>
              </a:cxn>
              <a:cxn ang="0">
                <a:pos x="857" y="2124"/>
              </a:cxn>
              <a:cxn ang="0">
                <a:pos x="809" y="2129"/>
              </a:cxn>
              <a:cxn ang="0">
                <a:pos x="1609" y="977"/>
              </a:cxn>
              <a:cxn ang="0">
                <a:pos x="1632" y="964"/>
              </a:cxn>
              <a:cxn ang="0">
                <a:pos x="3424" y="788"/>
              </a:cxn>
              <a:cxn ang="0">
                <a:pos x="3403" y="799"/>
              </a:cxn>
              <a:cxn ang="0">
                <a:pos x="4011" y="63"/>
              </a:cxn>
              <a:cxn ang="0">
                <a:pos x="4035" y="51"/>
              </a:cxn>
              <a:cxn ang="0">
                <a:pos x="4060" y="63"/>
              </a:cxn>
              <a:cxn ang="0">
                <a:pos x="4860" y="1007"/>
              </a:cxn>
              <a:cxn ang="0">
                <a:pos x="5449" y="1564"/>
              </a:cxn>
              <a:cxn ang="0">
                <a:pos x="5411" y="1560"/>
              </a:cxn>
              <a:cxn ang="0">
                <a:pos x="7603" y="232"/>
              </a:cxn>
              <a:cxn ang="0">
                <a:pos x="7640" y="235"/>
              </a:cxn>
              <a:cxn ang="0">
                <a:pos x="8840" y="1275"/>
              </a:cxn>
              <a:cxn ang="0">
                <a:pos x="8818" y="1268"/>
              </a:cxn>
              <a:cxn ang="0">
                <a:pos x="9426" y="1236"/>
              </a:cxn>
              <a:cxn ang="0">
                <a:pos x="9399" y="1254"/>
              </a:cxn>
              <a:cxn ang="0">
                <a:pos x="9991" y="22"/>
              </a:cxn>
              <a:cxn ang="0">
                <a:pos x="10029" y="5"/>
              </a:cxn>
              <a:cxn ang="0">
                <a:pos x="10637" y="197"/>
              </a:cxn>
              <a:cxn ang="0">
                <a:pos x="10643" y="200"/>
              </a:cxn>
              <a:cxn ang="0">
                <a:pos x="11235" y="536"/>
              </a:cxn>
              <a:cxn ang="0">
                <a:pos x="11210" y="533"/>
              </a:cxn>
              <a:cxn ang="0">
                <a:pos x="11818" y="341"/>
              </a:cxn>
              <a:cxn ang="0">
                <a:pos x="11858" y="362"/>
              </a:cxn>
              <a:cxn ang="0">
                <a:pos x="11837" y="402"/>
              </a:cxn>
              <a:cxn ang="0">
                <a:pos x="11229" y="594"/>
              </a:cxn>
              <a:cxn ang="0">
                <a:pos x="11204" y="591"/>
              </a:cxn>
              <a:cxn ang="0">
                <a:pos x="10612" y="255"/>
              </a:cxn>
              <a:cxn ang="0">
                <a:pos x="10618" y="258"/>
              </a:cxn>
              <a:cxn ang="0">
                <a:pos x="10010" y="66"/>
              </a:cxn>
              <a:cxn ang="0">
                <a:pos x="10048" y="49"/>
              </a:cxn>
              <a:cxn ang="0">
                <a:pos x="9456" y="1281"/>
              </a:cxn>
              <a:cxn ang="0">
                <a:pos x="9429" y="1299"/>
              </a:cxn>
              <a:cxn ang="0">
                <a:pos x="8821" y="1331"/>
              </a:cxn>
              <a:cxn ang="0">
                <a:pos x="8799" y="1324"/>
              </a:cxn>
              <a:cxn ang="0">
                <a:pos x="7599" y="284"/>
              </a:cxn>
              <a:cxn ang="0">
                <a:pos x="7636" y="287"/>
              </a:cxn>
              <a:cxn ang="0">
                <a:pos x="5444" y="1615"/>
              </a:cxn>
              <a:cxn ang="0">
                <a:pos x="5405" y="1611"/>
              </a:cxn>
              <a:cxn ang="0">
                <a:pos x="4811" y="1048"/>
              </a:cxn>
              <a:cxn ang="0">
                <a:pos x="4011" y="104"/>
              </a:cxn>
              <a:cxn ang="0">
                <a:pos x="4060" y="104"/>
              </a:cxn>
              <a:cxn ang="0">
                <a:pos x="3452" y="840"/>
              </a:cxn>
              <a:cxn ang="0">
                <a:pos x="3431" y="851"/>
              </a:cxn>
              <a:cxn ang="0">
                <a:pos x="1639" y="1027"/>
              </a:cxn>
              <a:cxn ang="0">
                <a:pos x="1662" y="1014"/>
              </a:cxn>
              <a:cxn ang="0">
                <a:pos x="862" y="2166"/>
              </a:cxn>
              <a:cxn ang="0">
                <a:pos x="839" y="2179"/>
              </a:cxn>
              <a:cxn ang="0">
                <a:pos x="814" y="2171"/>
              </a:cxn>
              <a:cxn ang="0">
                <a:pos x="14" y="1419"/>
              </a:cxn>
              <a:cxn ang="0">
                <a:pos x="12" y="1374"/>
              </a:cxn>
              <a:cxn ang="0">
                <a:pos x="57" y="1372"/>
              </a:cxn>
            </a:cxnLst>
            <a:rect l="0" t="0" r="r" b="b"/>
            <a:pathLst>
              <a:path w="11863" h="2180">
                <a:moveTo>
                  <a:pt x="57" y="1372"/>
                </a:moveTo>
                <a:lnTo>
                  <a:pt x="857" y="2124"/>
                </a:lnTo>
                <a:lnTo>
                  <a:pt x="809" y="2129"/>
                </a:lnTo>
                <a:lnTo>
                  <a:pt x="1609" y="977"/>
                </a:lnTo>
                <a:cubicBezTo>
                  <a:pt x="1615" y="970"/>
                  <a:pt x="1623" y="965"/>
                  <a:pt x="1632" y="964"/>
                </a:cubicBezTo>
                <a:lnTo>
                  <a:pt x="3424" y="788"/>
                </a:lnTo>
                <a:lnTo>
                  <a:pt x="3403" y="799"/>
                </a:lnTo>
                <a:lnTo>
                  <a:pt x="4011" y="63"/>
                </a:lnTo>
                <a:cubicBezTo>
                  <a:pt x="4017" y="56"/>
                  <a:pt x="4026" y="52"/>
                  <a:pt x="4035" y="51"/>
                </a:cubicBezTo>
                <a:cubicBezTo>
                  <a:pt x="4045" y="51"/>
                  <a:pt x="4054" y="56"/>
                  <a:pt x="4060" y="63"/>
                </a:cubicBezTo>
                <a:lnTo>
                  <a:pt x="4860" y="1007"/>
                </a:lnTo>
                <a:lnTo>
                  <a:pt x="5449" y="1564"/>
                </a:lnTo>
                <a:lnTo>
                  <a:pt x="5411" y="1560"/>
                </a:lnTo>
                <a:lnTo>
                  <a:pt x="7603" y="232"/>
                </a:lnTo>
                <a:cubicBezTo>
                  <a:pt x="7615" y="225"/>
                  <a:pt x="7630" y="226"/>
                  <a:pt x="7640" y="235"/>
                </a:cubicBezTo>
                <a:lnTo>
                  <a:pt x="8840" y="1275"/>
                </a:lnTo>
                <a:lnTo>
                  <a:pt x="8818" y="1268"/>
                </a:lnTo>
                <a:lnTo>
                  <a:pt x="9426" y="1236"/>
                </a:lnTo>
                <a:lnTo>
                  <a:pt x="9399" y="1254"/>
                </a:lnTo>
                <a:lnTo>
                  <a:pt x="9991" y="22"/>
                </a:lnTo>
                <a:cubicBezTo>
                  <a:pt x="9998" y="7"/>
                  <a:pt x="10014" y="0"/>
                  <a:pt x="10029" y="5"/>
                </a:cubicBezTo>
                <a:lnTo>
                  <a:pt x="10637" y="197"/>
                </a:lnTo>
                <a:cubicBezTo>
                  <a:pt x="10639" y="198"/>
                  <a:pt x="10641" y="199"/>
                  <a:pt x="10643" y="200"/>
                </a:cubicBezTo>
                <a:lnTo>
                  <a:pt x="11235" y="536"/>
                </a:lnTo>
                <a:lnTo>
                  <a:pt x="11210" y="533"/>
                </a:lnTo>
                <a:lnTo>
                  <a:pt x="11818" y="341"/>
                </a:lnTo>
                <a:cubicBezTo>
                  <a:pt x="11835" y="336"/>
                  <a:pt x="11853" y="345"/>
                  <a:pt x="11858" y="362"/>
                </a:cubicBezTo>
                <a:cubicBezTo>
                  <a:pt x="11863" y="379"/>
                  <a:pt x="11854" y="397"/>
                  <a:pt x="11837" y="402"/>
                </a:cubicBezTo>
                <a:lnTo>
                  <a:pt x="11229" y="594"/>
                </a:lnTo>
                <a:cubicBezTo>
                  <a:pt x="11221" y="597"/>
                  <a:pt x="11211" y="596"/>
                  <a:pt x="11204" y="591"/>
                </a:cubicBezTo>
                <a:lnTo>
                  <a:pt x="10612" y="255"/>
                </a:lnTo>
                <a:lnTo>
                  <a:pt x="10618" y="258"/>
                </a:lnTo>
                <a:lnTo>
                  <a:pt x="10010" y="66"/>
                </a:lnTo>
                <a:lnTo>
                  <a:pt x="10048" y="49"/>
                </a:lnTo>
                <a:lnTo>
                  <a:pt x="9456" y="1281"/>
                </a:lnTo>
                <a:cubicBezTo>
                  <a:pt x="9451" y="1292"/>
                  <a:pt x="9441" y="1299"/>
                  <a:pt x="9429" y="1299"/>
                </a:cubicBezTo>
                <a:lnTo>
                  <a:pt x="8821" y="1331"/>
                </a:lnTo>
                <a:cubicBezTo>
                  <a:pt x="8813" y="1332"/>
                  <a:pt x="8805" y="1329"/>
                  <a:pt x="8799" y="1324"/>
                </a:cubicBezTo>
                <a:lnTo>
                  <a:pt x="7599" y="284"/>
                </a:lnTo>
                <a:lnTo>
                  <a:pt x="7636" y="287"/>
                </a:lnTo>
                <a:lnTo>
                  <a:pt x="5444" y="1615"/>
                </a:lnTo>
                <a:cubicBezTo>
                  <a:pt x="5432" y="1622"/>
                  <a:pt x="5416" y="1621"/>
                  <a:pt x="5405" y="1611"/>
                </a:cubicBezTo>
                <a:lnTo>
                  <a:pt x="4811" y="1048"/>
                </a:lnTo>
                <a:lnTo>
                  <a:pt x="4011" y="104"/>
                </a:lnTo>
                <a:lnTo>
                  <a:pt x="4060" y="104"/>
                </a:lnTo>
                <a:lnTo>
                  <a:pt x="3452" y="840"/>
                </a:lnTo>
                <a:cubicBezTo>
                  <a:pt x="3447" y="846"/>
                  <a:pt x="3439" y="850"/>
                  <a:pt x="3431" y="851"/>
                </a:cubicBezTo>
                <a:lnTo>
                  <a:pt x="1639" y="1027"/>
                </a:lnTo>
                <a:lnTo>
                  <a:pt x="1662" y="1014"/>
                </a:lnTo>
                <a:lnTo>
                  <a:pt x="862" y="2166"/>
                </a:lnTo>
                <a:cubicBezTo>
                  <a:pt x="856" y="2173"/>
                  <a:pt x="848" y="2178"/>
                  <a:pt x="839" y="2179"/>
                </a:cubicBezTo>
                <a:cubicBezTo>
                  <a:pt x="830" y="2180"/>
                  <a:pt x="820" y="2177"/>
                  <a:pt x="814" y="2171"/>
                </a:cubicBezTo>
                <a:lnTo>
                  <a:pt x="14" y="1419"/>
                </a:lnTo>
                <a:cubicBezTo>
                  <a:pt x="1" y="1407"/>
                  <a:pt x="0" y="1386"/>
                  <a:pt x="12" y="1374"/>
                </a:cubicBezTo>
                <a:cubicBezTo>
                  <a:pt x="24" y="1361"/>
                  <a:pt x="45" y="1360"/>
                  <a:pt x="57" y="1372"/>
                </a:cubicBezTo>
                <a:close/>
              </a:path>
            </a:pathLst>
          </a:custGeom>
          <a:solidFill>
            <a:srgbClr val="FF0000"/>
          </a:solidFill>
          <a:ln w="793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92" name="Freeform 44"/>
          <p:cNvSpPr>
            <a:spLocks/>
          </p:cNvSpPr>
          <p:nvPr/>
        </p:nvSpPr>
        <p:spPr bwMode="auto">
          <a:xfrm>
            <a:off x="5738813" y="2882901"/>
            <a:ext cx="1589088" cy="696913"/>
          </a:xfrm>
          <a:custGeom>
            <a:avLst/>
            <a:gdLst/>
            <a:ahLst/>
            <a:cxnLst>
              <a:cxn ang="0">
                <a:pos x="30" y="1281"/>
              </a:cxn>
              <a:cxn ang="0">
                <a:pos x="638" y="1201"/>
              </a:cxn>
              <a:cxn ang="0">
                <a:pos x="614" y="1218"/>
              </a:cxn>
              <a:cxn ang="0">
                <a:pos x="1206" y="18"/>
              </a:cxn>
              <a:cxn ang="0">
                <a:pos x="1236" y="1"/>
              </a:cxn>
              <a:cxn ang="0">
                <a:pos x="1844" y="33"/>
              </a:cxn>
              <a:cxn ang="0">
                <a:pos x="1859" y="37"/>
              </a:cxn>
              <a:cxn ang="0">
                <a:pos x="2451" y="389"/>
              </a:cxn>
              <a:cxn ang="0">
                <a:pos x="2427" y="385"/>
              </a:cxn>
              <a:cxn ang="0">
                <a:pos x="3035" y="241"/>
              </a:cxn>
              <a:cxn ang="0">
                <a:pos x="3074" y="265"/>
              </a:cxn>
              <a:cxn ang="0">
                <a:pos x="3050" y="304"/>
              </a:cxn>
              <a:cxn ang="0">
                <a:pos x="2442" y="448"/>
              </a:cxn>
              <a:cxn ang="0">
                <a:pos x="2418" y="444"/>
              </a:cxn>
              <a:cxn ang="0">
                <a:pos x="1826" y="92"/>
              </a:cxn>
              <a:cxn ang="0">
                <a:pos x="1841" y="96"/>
              </a:cxn>
              <a:cxn ang="0">
                <a:pos x="1233" y="64"/>
              </a:cxn>
              <a:cxn ang="0">
                <a:pos x="1263" y="47"/>
              </a:cxn>
              <a:cxn ang="0">
                <a:pos x="671" y="1247"/>
              </a:cxn>
              <a:cxn ang="0">
                <a:pos x="647" y="1264"/>
              </a:cxn>
              <a:cxn ang="0">
                <a:pos x="39" y="1344"/>
              </a:cxn>
              <a:cxn ang="0">
                <a:pos x="3" y="1317"/>
              </a:cxn>
              <a:cxn ang="0">
                <a:pos x="30" y="1281"/>
              </a:cxn>
            </a:cxnLst>
            <a:rect l="0" t="0" r="r" b="b"/>
            <a:pathLst>
              <a:path w="3078" h="1347">
                <a:moveTo>
                  <a:pt x="30" y="1281"/>
                </a:moveTo>
                <a:lnTo>
                  <a:pt x="638" y="1201"/>
                </a:lnTo>
                <a:lnTo>
                  <a:pt x="614" y="1218"/>
                </a:lnTo>
                <a:lnTo>
                  <a:pt x="1206" y="18"/>
                </a:lnTo>
                <a:cubicBezTo>
                  <a:pt x="1211" y="7"/>
                  <a:pt x="1223" y="0"/>
                  <a:pt x="1236" y="1"/>
                </a:cubicBezTo>
                <a:lnTo>
                  <a:pt x="1844" y="33"/>
                </a:lnTo>
                <a:cubicBezTo>
                  <a:pt x="1849" y="33"/>
                  <a:pt x="1854" y="34"/>
                  <a:pt x="1859" y="37"/>
                </a:cubicBezTo>
                <a:lnTo>
                  <a:pt x="2451" y="389"/>
                </a:lnTo>
                <a:lnTo>
                  <a:pt x="2427" y="385"/>
                </a:lnTo>
                <a:lnTo>
                  <a:pt x="3035" y="241"/>
                </a:lnTo>
                <a:cubicBezTo>
                  <a:pt x="3052" y="237"/>
                  <a:pt x="3070" y="248"/>
                  <a:pt x="3074" y="265"/>
                </a:cubicBezTo>
                <a:cubicBezTo>
                  <a:pt x="3078" y="282"/>
                  <a:pt x="3067" y="300"/>
                  <a:pt x="3050" y="304"/>
                </a:cubicBezTo>
                <a:lnTo>
                  <a:pt x="2442" y="448"/>
                </a:lnTo>
                <a:cubicBezTo>
                  <a:pt x="2434" y="450"/>
                  <a:pt x="2425" y="448"/>
                  <a:pt x="2418" y="444"/>
                </a:cubicBezTo>
                <a:lnTo>
                  <a:pt x="1826" y="92"/>
                </a:lnTo>
                <a:lnTo>
                  <a:pt x="1841" y="96"/>
                </a:lnTo>
                <a:lnTo>
                  <a:pt x="1233" y="64"/>
                </a:lnTo>
                <a:lnTo>
                  <a:pt x="1263" y="47"/>
                </a:lnTo>
                <a:lnTo>
                  <a:pt x="671" y="1247"/>
                </a:lnTo>
                <a:cubicBezTo>
                  <a:pt x="666" y="1256"/>
                  <a:pt x="657" y="1263"/>
                  <a:pt x="647" y="1264"/>
                </a:cubicBezTo>
                <a:lnTo>
                  <a:pt x="39" y="1344"/>
                </a:lnTo>
                <a:cubicBezTo>
                  <a:pt x="21" y="1347"/>
                  <a:pt x="5" y="1334"/>
                  <a:pt x="3" y="1317"/>
                </a:cubicBezTo>
                <a:cubicBezTo>
                  <a:pt x="0" y="1299"/>
                  <a:pt x="13" y="1283"/>
                  <a:pt x="30" y="1281"/>
                </a:cubicBezTo>
                <a:close/>
              </a:path>
            </a:pathLst>
          </a:custGeom>
          <a:solidFill>
            <a:srgbClr val="FFCC00"/>
          </a:solidFill>
          <a:ln w="7938" cap="flat">
            <a:solidFill>
              <a:srgbClr val="FFCC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912813" y="5778501"/>
            <a:ext cx="255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912813" y="5048251"/>
            <a:ext cx="255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912813" y="4318001"/>
            <a:ext cx="255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912813" y="3589338"/>
            <a:ext cx="255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912813" y="2859088"/>
            <a:ext cx="255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912813" y="2128838"/>
            <a:ext cx="255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912813" y="1398588"/>
            <a:ext cx="2555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1039813" y="5965826"/>
            <a:ext cx="446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1945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2071688" y="5965826"/>
            <a:ext cx="446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1955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3101975" y="5965826"/>
            <a:ext cx="446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1965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4132263" y="5965826"/>
            <a:ext cx="446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1975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5164138" y="5965826"/>
            <a:ext cx="446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6194425" y="5965826"/>
            <a:ext cx="446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7226300" y="5965826"/>
            <a:ext cx="444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 rot="16200000">
            <a:off x="-899483" y="3499883"/>
            <a:ext cx="2867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Share of total wealth (%)</a:t>
            </a:r>
            <a:endParaRPr kumimoji="0" lang="sv-SE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16316" y="4041068"/>
            <a:ext cx="154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smtClean="0">
                <a:solidFill>
                  <a:srgbClr val="002060"/>
                </a:solidFill>
              </a:rPr>
              <a:t>+ BoP mismatch</a:t>
            </a:r>
            <a:endParaRPr lang="sv-SE" sz="1600" b="1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88324" y="5085184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smtClean="0"/>
              <a:t>Official series</a:t>
            </a:r>
            <a:endParaRPr lang="sv-SE" sz="1600" b="1"/>
          </a:p>
        </p:txBody>
      </p:sp>
      <p:sp>
        <p:nvSpPr>
          <p:cNvPr id="77" name="TextBox 76"/>
          <p:cNvSpPr txBox="1"/>
          <p:nvPr/>
        </p:nvSpPr>
        <p:spPr>
          <a:xfrm>
            <a:off x="7342353" y="2312876"/>
            <a:ext cx="180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smtClean="0">
                <a:solidFill>
                  <a:srgbClr val="468651"/>
                </a:solidFill>
              </a:rPr>
              <a:t>+ Rich Swedes abroad</a:t>
            </a:r>
            <a:endParaRPr lang="sv-SE" sz="1400" b="1">
              <a:solidFill>
                <a:srgbClr val="46865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42353" y="3392996"/>
            <a:ext cx="189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smtClean="0">
                <a:solidFill>
                  <a:srgbClr val="1169F7"/>
                </a:solidFill>
              </a:rPr>
              <a:t>+ Rich Swedes at home</a:t>
            </a:r>
            <a:endParaRPr lang="sv-SE" sz="1400" b="1">
              <a:solidFill>
                <a:srgbClr val="1169F7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52320" y="3032956"/>
            <a:ext cx="53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smtClean="0">
                <a:solidFill>
                  <a:srgbClr val="FF0000"/>
                </a:solidFill>
              </a:rPr>
              <a:t>USA</a:t>
            </a:r>
            <a:endParaRPr lang="sv-SE" sz="1600" b="1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16316" y="2780928"/>
            <a:ext cx="1544782" cy="364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sv-SE" sz="1400" b="1" smtClean="0">
                <a:solidFill>
                  <a:srgbClr val="DEA900"/>
                </a:solidFill>
              </a:rPr>
              <a:t>+ BoP error, dom. </a:t>
            </a:r>
          </a:p>
          <a:p>
            <a:pPr>
              <a:lnSpc>
                <a:spcPts val="1000"/>
              </a:lnSpc>
            </a:pPr>
            <a:r>
              <a:rPr lang="sv-SE" sz="1400" b="1" smtClean="0">
                <a:solidFill>
                  <a:srgbClr val="DEA900"/>
                </a:solidFill>
              </a:rPr>
              <a:t>and for. super-rich</a:t>
            </a:r>
            <a:endParaRPr lang="sv-SE" sz="1400" b="1">
              <a:solidFill>
                <a:srgbClr val="DEA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  <p:bldP spid="2061" grpId="0" animBg="1"/>
      <p:bldP spid="2062" grpId="0" animBg="1"/>
      <p:bldP spid="2063" grpId="0" animBg="1"/>
      <p:bldP spid="2092" grpId="0" animBg="1"/>
      <p:bldP spid="74" grpId="0"/>
      <p:bldP spid="75" grpId="0"/>
      <p:bldP spid="77" grpId="0"/>
      <p:bldP spid="78" grpId="0"/>
      <p:bldP spid="79" grpId="0"/>
      <p:bldP spid="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030126"/>
          </a:xfrm>
        </p:spPr>
        <p:txBody>
          <a:bodyPr>
            <a:noAutofit/>
          </a:bodyPr>
          <a:lstStyle/>
          <a:p>
            <a:r>
              <a:rPr lang="sv-SE" sz="3200" smtClean="0"/>
              <a:t>Summing up: Swedish wealth inequality trends</a:t>
            </a:r>
            <a:endParaRPr lang="sv-SE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Industrial take-off had a small effect on wealth concentration </a:t>
            </a:r>
          </a:p>
          <a:p>
            <a:pPr lvl="1">
              <a:spcBef>
                <a:spcPts val="1200"/>
              </a:spcBef>
            </a:pPr>
            <a:r>
              <a:rPr lang="en-US" smtClean="0"/>
              <a:t>But possibly larger on the composition of the wealthy ...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mtClean="0"/>
              <a:t>20th century: Equalization</a:t>
            </a:r>
          </a:p>
          <a:p>
            <a:pPr lvl="1">
              <a:spcBef>
                <a:spcPts val="1200"/>
              </a:spcBef>
            </a:pPr>
            <a:r>
              <a:rPr lang="en-US" smtClean="0"/>
              <a:t>Before 1950 the top 1% lost to the medium-rich</a:t>
            </a:r>
          </a:p>
          <a:p>
            <a:pPr lvl="1">
              <a:spcBef>
                <a:spcPts val="1200"/>
              </a:spcBef>
            </a:pPr>
            <a:r>
              <a:rPr lang="en-US" smtClean="0"/>
              <a:t>1950-1980 rise of "popular wealth"</a:t>
            </a:r>
          </a:p>
          <a:p>
            <a:pPr lvl="1">
              <a:spcBef>
                <a:spcPts val="1200"/>
              </a:spcBef>
            </a:pPr>
            <a:r>
              <a:rPr lang="en-US" smtClean="0"/>
              <a:t>After 1980, wealth compression halts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mtClean="0"/>
              <a:t>Adding estimates of foreign wealth and large domestic unlisted fortunes reverses trend 1980-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079612" y="1556792"/>
            <a:ext cx="68047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Importance of Old Wealth: Estimating Long-Run Flows of Inheritance</a:t>
            </a:r>
            <a:endParaRPr lang="sv-SE" sz="4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3789040"/>
            <a:ext cx="7812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Ohlsson, H., J. Roine and D. Waldenström (2012), “The Role of Inheritance in Sweden, 1860–2010”, mimeo.</a:t>
            </a:r>
          </a:p>
          <a:p>
            <a:endParaRPr lang="en-US" smtClean="0"/>
          </a:p>
          <a:p>
            <a:r>
              <a:rPr lang="en-US" smtClean="0"/>
              <a:t>Waldenström (2012), “Household Wealth in Sweden, 1810–2010”, mimeo.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How important is inheritance?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Next question: How important are inheritances relative to other sources of income?</a:t>
            </a:r>
          </a:p>
          <a:p>
            <a:pPr>
              <a:spcBef>
                <a:spcPts val="2000"/>
              </a:spcBef>
            </a:pPr>
            <a:r>
              <a:rPr lang="sv-SE" smtClean="0"/>
              <a:t>Households get rich from two sources: </a:t>
            </a:r>
          </a:p>
          <a:p>
            <a:pPr lvl="1"/>
            <a:r>
              <a:rPr lang="sv-SE" smtClean="0"/>
              <a:t>they save out of their income (</a:t>
            </a:r>
            <a:r>
              <a:rPr lang="sv-SE" i="1" smtClean="0"/>
              <a:t>new wealth</a:t>
            </a:r>
            <a:r>
              <a:rPr lang="sv-SE" smtClean="0"/>
              <a:t>) </a:t>
            </a:r>
          </a:p>
          <a:p>
            <a:pPr lvl="1"/>
            <a:r>
              <a:rPr lang="sv-SE" smtClean="0"/>
              <a:t>they receive transfers from others (</a:t>
            </a:r>
            <a:r>
              <a:rPr lang="sv-SE" i="1" smtClean="0"/>
              <a:t>old wealth</a:t>
            </a:r>
            <a:r>
              <a:rPr lang="sv-SE" smtClean="0"/>
              <a:t>)</a:t>
            </a:r>
          </a:p>
          <a:p>
            <a:pPr>
              <a:spcBef>
                <a:spcPts val="2000"/>
              </a:spcBef>
            </a:pPr>
            <a:r>
              <a:rPr lang="sv-SE" smtClean="0"/>
              <a:t>Conventional story: Old wealth mattered in the past, today new wealth (growth-based) is all that matters.</a:t>
            </a:r>
          </a:p>
          <a:p>
            <a:pPr>
              <a:spcBef>
                <a:spcPts val="2000"/>
              </a:spcBef>
            </a:pPr>
            <a:r>
              <a:rPr lang="sv-SE" smtClean="0"/>
              <a:t>But is this really true...?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Capital income share in total income, Sweden, top decile, 1912-2004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23" y="1484313"/>
            <a:ext cx="7594154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Annual inheritance flow as share of national income: France, 1820-2008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40</a:t>
            </a:fld>
            <a:endParaRPr lang="sv-S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961"/>
          <a:stretch>
            <a:fillRect/>
          </a:stretch>
        </p:blipFill>
        <p:spPr bwMode="auto">
          <a:xfrm>
            <a:off x="467544" y="1340768"/>
            <a:ext cx="8011147" cy="399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56252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Source: Piketty, Thomas (2011),</a:t>
            </a:r>
            <a:r>
              <a:rPr lang="en-US" smtClean="0"/>
              <a:t> “On the Long-Run Evolution of Inheritance: France 1850–2050”, </a:t>
            </a:r>
            <a:r>
              <a:rPr lang="en-US" i="1" smtClean="0"/>
              <a:t>Quarterly Journal of Economics</a:t>
            </a:r>
            <a:r>
              <a:rPr lang="en-US" smtClean="0"/>
              <a:t> 126(3), 1071–1131</a:t>
            </a:r>
            <a:r>
              <a:rPr lang="sv-SE" smtClean="0"/>
              <a:t>.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Annual inheritance flow as share of national income: Sweden, 1860-2010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41</a:t>
            </a:fld>
            <a:endParaRPr lang="sv-SE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Basic approach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sv-SE" smtClean="0"/>
              <a:t>Piketty (2011): the importance of inheritance depends on ratio between economic growth rate </a:t>
            </a:r>
            <a:r>
              <a:rPr lang="sv-SE" i="1" smtClean="0"/>
              <a:t>g</a:t>
            </a:r>
            <a:r>
              <a:rPr lang="sv-SE" smtClean="0"/>
              <a:t> and returns to capital </a:t>
            </a:r>
            <a:r>
              <a:rPr lang="sv-SE" i="1" smtClean="0"/>
              <a:t>r</a:t>
            </a:r>
            <a:r>
              <a:rPr lang="sv-SE" smtClean="0"/>
              <a:t>.</a:t>
            </a:r>
          </a:p>
          <a:p>
            <a:pPr lvl="1"/>
            <a:r>
              <a:rPr lang="sv-SE" smtClean="0"/>
              <a:t>With </a:t>
            </a:r>
            <a:r>
              <a:rPr lang="sv-SE" i="1" smtClean="0"/>
              <a:t>r</a:t>
            </a:r>
            <a:r>
              <a:rPr lang="sv-SE" smtClean="0"/>
              <a:t> &gt; </a:t>
            </a:r>
            <a:r>
              <a:rPr lang="sv-SE" i="1" smtClean="0"/>
              <a:t>g</a:t>
            </a:r>
            <a:r>
              <a:rPr lang="sv-SE" smtClean="0"/>
              <a:t>, old wealth accumulates faster than new wealth is created</a:t>
            </a:r>
          </a:p>
          <a:p>
            <a:r>
              <a:rPr lang="sv-SE" smtClean="0"/>
              <a:t>Let</a:t>
            </a:r>
          </a:p>
          <a:p>
            <a:pPr lvl="1"/>
            <a:r>
              <a:rPr lang="sv-SE" smtClean="0"/>
              <a:t>B = Aggregate inheritance flow</a:t>
            </a:r>
          </a:p>
          <a:p>
            <a:pPr lvl="1"/>
            <a:r>
              <a:rPr lang="sv-SE" smtClean="0"/>
              <a:t>Y = national income, </a:t>
            </a:r>
          </a:p>
          <a:p>
            <a:pPr lvl="1"/>
            <a:r>
              <a:rPr lang="sv-SE" smtClean="0"/>
              <a:t>W = aggergate private wealth</a:t>
            </a:r>
          </a:p>
          <a:p>
            <a:pPr lvl="1"/>
            <a:r>
              <a:rPr lang="sv-SE" smtClean="0"/>
              <a:t>m = mortality rate</a:t>
            </a:r>
          </a:p>
          <a:p>
            <a:pPr lvl="1"/>
            <a:r>
              <a:rPr lang="el-GR" smtClean="0"/>
              <a:t>μ</a:t>
            </a:r>
            <a:r>
              <a:rPr lang="sv-SE" smtClean="0"/>
              <a:t> = ratio aveW of deceased/aveW of the living.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1952836"/>
            <a:ext cx="381642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5395"/>
          </a:xfrm>
        </p:spPr>
        <p:txBody>
          <a:bodyPr>
            <a:normAutofit/>
          </a:bodyPr>
          <a:lstStyle/>
          <a:p>
            <a:r>
              <a:rPr lang="sv-SE" smtClean="0"/>
              <a:t>Then, compute the inheritance flow over income as:</a:t>
            </a:r>
          </a:p>
          <a:p>
            <a:pPr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sv-SE" b="1" smtClean="0"/>
              <a:t>B/Y = </a:t>
            </a:r>
            <a:r>
              <a:rPr lang="el-GR" b="1" smtClean="0"/>
              <a:t>μ</a:t>
            </a:r>
            <a:r>
              <a:rPr lang="sv-SE" b="1" smtClean="0"/>
              <a:t> ∙ m ∙ W/Y</a:t>
            </a:r>
          </a:p>
          <a:p>
            <a:r>
              <a:rPr lang="sv-SE" smtClean="0"/>
              <a:t>In a dynastic model, heirs save a fraction </a:t>
            </a:r>
            <a:r>
              <a:rPr lang="sv-SE" i="1" smtClean="0"/>
              <a:t>g</a:t>
            </a:r>
            <a:r>
              <a:rPr lang="sv-SE" smtClean="0"/>
              <a:t>/</a:t>
            </a:r>
            <a:r>
              <a:rPr lang="sv-SE" i="1" smtClean="0"/>
              <a:t>r</a:t>
            </a:r>
            <a:r>
              <a:rPr lang="sv-SE" smtClean="0"/>
              <a:t> of the return on their inerited wealth, making the wealth-income ratio W/Y stationary. </a:t>
            </a:r>
          </a:p>
          <a:p>
            <a:r>
              <a:rPr lang="sv-SE" smtClean="0"/>
              <a:t>Steady-state bequest flow B/Y = (W/Y)/H </a:t>
            </a:r>
          </a:p>
          <a:p>
            <a:pPr lvl="1"/>
            <a:r>
              <a:rPr lang="sv-SE" smtClean="0"/>
              <a:t>H = generation length</a:t>
            </a:r>
          </a:p>
          <a:p>
            <a:r>
              <a:rPr lang="sv-SE" smtClean="0"/>
              <a:t>If W/Y = 400% and H = 30, then B/Y = 13%.</a:t>
            </a:r>
          </a:p>
          <a:p>
            <a:pPr algn="ctr">
              <a:buNone/>
            </a:pPr>
            <a:endParaRPr lang="sv-SE" b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Basic approach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110"/>
          </a:xfrm>
        </p:spPr>
        <p:txBody>
          <a:bodyPr/>
          <a:lstStyle/>
          <a:p>
            <a:r>
              <a:rPr lang="sv-SE" smtClean="0"/>
              <a:t>B/Y = </a:t>
            </a:r>
            <a:r>
              <a:rPr lang="el-GR" smtClean="0"/>
              <a:t>μ</a:t>
            </a:r>
            <a:r>
              <a:rPr lang="sv-SE" smtClean="0"/>
              <a:t> ∙ m ∙ W/Y (France) 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44</a:t>
            </a:fld>
            <a:endParaRPr lang="sv-SE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04" y="1052736"/>
            <a:ext cx="3897653" cy="25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53036"/>
            <a:ext cx="3866507" cy="258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3879855" cy="26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996" y="3717032"/>
            <a:ext cx="4057830" cy="25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87624" y="6345324"/>
            <a:ext cx="1783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/>
              <a:t>Source: Piketty (2011)</a:t>
            </a:r>
            <a:endParaRPr lang="sv-SE" sz="1400"/>
          </a:p>
        </p:txBody>
      </p:sp>
      <p:sp>
        <p:nvSpPr>
          <p:cNvPr id="9" name="Rectangle 8"/>
          <p:cNvSpPr/>
          <p:nvPr/>
        </p:nvSpPr>
        <p:spPr>
          <a:xfrm>
            <a:off x="4499992" y="3753036"/>
            <a:ext cx="4284476" cy="2664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Constructing W, Y, m, </a:t>
            </a:r>
            <a:r>
              <a:rPr lang="el-GR" smtClean="0"/>
              <a:t>μ</a:t>
            </a:r>
            <a:r>
              <a:rPr lang="sv-SE" smtClean="0"/>
              <a:t> for Sweden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sv-SE" smtClean="0"/>
              <a:t>Y: National income data exist (disposable less so)</a:t>
            </a:r>
          </a:p>
          <a:p>
            <a:pPr>
              <a:spcBef>
                <a:spcPts val="1800"/>
              </a:spcBef>
            </a:pPr>
            <a:r>
              <a:rPr lang="sv-SE" smtClean="0"/>
              <a:t>m: Decendents over population. Data exist.</a:t>
            </a:r>
          </a:p>
          <a:p>
            <a:pPr>
              <a:spcBef>
                <a:spcPts val="1800"/>
              </a:spcBef>
            </a:pPr>
            <a:r>
              <a:rPr lang="el-GR" smtClean="0"/>
              <a:t>μ</a:t>
            </a:r>
            <a:r>
              <a:rPr lang="sv-SE" smtClean="0"/>
              <a:t>: AveW of decendents/living. Difficult. Estimated from estate and wealth tax sources.</a:t>
            </a:r>
          </a:p>
          <a:p>
            <a:pPr lvl="1">
              <a:spcBef>
                <a:spcPts val="1200"/>
              </a:spcBef>
            </a:pPr>
            <a:r>
              <a:rPr lang="sv-SE" smtClean="0"/>
              <a:t>Gift-correction: +15%</a:t>
            </a:r>
          </a:p>
          <a:p>
            <a:pPr>
              <a:spcBef>
                <a:spcPts val="1800"/>
              </a:spcBef>
            </a:pPr>
            <a:r>
              <a:rPr lang="sv-SE" smtClean="0"/>
              <a:t>W: Real and financial assets less debts. No solid annual data prior to 1970 (1950). Construct new series back to early 19th century...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Constructing W: Real assets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46</a:t>
            </a:fld>
            <a:endParaRPr lang="sv-SE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0" y="1376363"/>
            <a:ext cx="727074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Constructing W: Financial assets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47</a:t>
            </a:fld>
            <a:endParaRPr lang="sv-SE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704" y="1340768"/>
            <a:ext cx="7278592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Constructing W: Debt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48</a:t>
            </a:fld>
            <a:endParaRPr lang="sv-SE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38" y="1268413"/>
            <a:ext cx="7558349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Debt components up to 1970.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49</a:t>
            </a:fld>
            <a:endParaRPr lang="sv-SE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704" y="1376363"/>
            <a:ext cx="7278592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829" y="1484313"/>
            <a:ext cx="7120342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74638"/>
            <a:ext cx="8327268" cy="1030126"/>
          </a:xfrm>
        </p:spPr>
        <p:txBody>
          <a:bodyPr>
            <a:noAutofit/>
          </a:bodyPr>
          <a:lstStyle/>
          <a:p>
            <a:r>
              <a:rPr lang="en-US" sz="3200" smtClean="0"/>
              <a:t>Wealth matters to income mobility: Intergenerational transmission in Sweden</a:t>
            </a:r>
            <a:endParaRPr lang="sv-SE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575556" y="6093296"/>
            <a:ext cx="7308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Björklund, Roine and Waldenström (2011), “Intergenerational Top Income Mobility in Sweden – Capitalist Dynasties in the Land of Equal Opportunity?”, </a:t>
            </a:r>
            <a:endParaRPr lang="sv-SE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Asset composition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50</a:t>
            </a:fld>
            <a:endParaRPr lang="sv-SE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38" y="1268413"/>
            <a:ext cx="7558349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Swedish household wealth </a:t>
            </a:r>
            <a:br>
              <a:rPr lang="sv-SE" smtClean="0"/>
            </a:br>
            <a:r>
              <a:rPr lang="sv-SE" smtClean="0"/>
              <a:t>over GDP, 1810-2010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51</a:t>
            </a:fld>
            <a:endParaRPr lang="sv-SE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670" y="1376363"/>
            <a:ext cx="727466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Wealth-Income ratio (W/Y): Sweden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52</a:t>
            </a:fld>
            <a:endParaRPr lang="sv-SE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/>
          <a:lstStyle/>
          <a:p>
            <a:r>
              <a:rPr lang="sv-SE" smtClean="0"/>
              <a:t>B/Y = </a:t>
            </a:r>
            <a:r>
              <a:rPr lang="el-GR" smtClean="0"/>
              <a:t>μ</a:t>
            </a:r>
            <a:r>
              <a:rPr lang="sv-SE" smtClean="0"/>
              <a:t> ∙ m ∙ W/Y (Sweden) 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53</a:t>
            </a:fld>
            <a:endParaRPr lang="sv-SE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3681028"/>
            <a:ext cx="3853159" cy="273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3853159" cy="273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16732"/>
            <a:ext cx="3853159" cy="273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020" y="3681028"/>
            <a:ext cx="4186862" cy="28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644008" y="3753036"/>
            <a:ext cx="4284476" cy="2736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So, does inheritance have a role?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327268" cy="47493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mtClean="0"/>
              <a:t>Evidence from France and Sweden suggests that:</a:t>
            </a:r>
          </a:p>
          <a:p>
            <a:pPr lvl="1"/>
            <a:r>
              <a:rPr lang="fr-FR" smtClean="0"/>
              <a:t>Inheritance was important up to WWI</a:t>
            </a:r>
          </a:p>
          <a:p>
            <a:pPr lvl="1"/>
            <a:r>
              <a:rPr lang="fr-FR" smtClean="0"/>
              <a:t>After 1950, inheritance did not matter (small W/Y)</a:t>
            </a:r>
          </a:p>
          <a:p>
            <a:pPr lvl="1"/>
            <a:r>
              <a:rPr lang="fr-FR" smtClean="0"/>
              <a:t>Today, inheritance flows are again become more significant (W/Y is growing)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fr-FR" smtClean="0"/>
              <a:t>Piketty's main lesson: </a:t>
            </a:r>
          </a:p>
          <a:p>
            <a:pPr lvl="1"/>
            <a:r>
              <a:rPr lang="fr-FR" smtClean="0"/>
              <a:t>"with </a:t>
            </a:r>
            <a:r>
              <a:rPr lang="fr-FR" i="1" smtClean="0"/>
              <a:t>r</a:t>
            </a:r>
            <a:r>
              <a:rPr lang="fr-FR" smtClean="0"/>
              <a:t> &gt; </a:t>
            </a:r>
            <a:r>
              <a:rPr lang="fr-FR" i="1" smtClean="0"/>
              <a:t>g </a:t>
            </a:r>
            <a:r>
              <a:rPr lang="fr-FR" smtClean="0"/>
              <a:t>(say, </a:t>
            </a:r>
            <a:r>
              <a:rPr lang="fr-FR" i="1" smtClean="0"/>
              <a:t>r</a:t>
            </a:r>
            <a:r>
              <a:rPr lang="fr-FR" smtClean="0"/>
              <a:t>=4-5% vs </a:t>
            </a:r>
            <a:r>
              <a:rPr lang="fr-FR" i="1" smtClean="0"/>
              <a:t>g</a:t>
            </a:r>
            <a:r>
              <a:rPr lang="fr-FR" smtClean="0"/>
              <a:t>=1-2%), then wealth coming from the past is being capitalized faster than growth, and inherited wealth dominates self-made wealth"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54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4. Concluding remarks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27268" cy="478539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mtClean="0"/>
              <a:t>Before industrialization, wealth was highly unequal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sv-SE" smtClean="0"/>
              <a:t>Wealth equalized during 20th century</a:t>
            </a:r>
          </a:p>
          <a:p>
            <a:pPr marL="914400" lvl="1" indent="-514350">
              <a:spcBef>
                <a:spcPts val="1200"/>
              </a:spcBef>
            </a:pPr>
            <a:r>
              <a:rPr lang="sv-SE" smtClean="0"/>
              <a:t>But </a:t>
            </a:r>
            <a:r>
              <a:rPr lang="sv-SE" i="1" smtClean="0"/>
              <a:t>not </a:t>
            </a:r>
            <a:r>
              <a:rPr lang="sv-SE" smtClean="0"/>
              <a:t>due to Kuznets-curve</a:t>
            </a:r>
          </a:p>
          <a:p>
            <a:pPr marL="914400" lvl="1" indent="-514350">
              <a:spcBef>
                <a:spcPts val="1200"/>
              </a:spcBef>
            </a:pPr>
            <a:r>
              <a:rPr lang="sv-SE" smtClean="0"/>
              <a:t>Instead: Political shifts (education, redistribution) and Exogenous shocks (wars, crises) 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sv-SE" smtClean="0"/>
              <a:t>Current globalization and modest growth rates in Western world suggest increased future role of wealth and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55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Autofit/>
          </a:bodyPr>
          <a:lstStyle/>
          <a:p>
            <a:r>
              <a:rPr lang="en-US" sz="3200" smtClean="0"/>
              <a:t>Wealth matters to income mobility: Intergenerational transmission in Sweden</a:t>
            </a:r>
            <a:endParaRPr lang="sv-SE" sz="3200" dirty="0"/>
          </a:p>
        </p:txBody>
      </p:sp>
      <p:sp>
        <p:nvSpPr>
          <p:cNvPr id="138266" name="AutoShape 54"/>
          <p:cNvSpPr>
            <a:spLocks noChangeAspect="1" noChangeArrowheads="1" noTextEdit="1"/>
          </p:cNvSpPr>
          <p:nvPr/>
        </p:nvSpPr>
        <p:spPr bwMode="auto">
          <a:xfrm>
            <a:off x="803697" y="1215356"/>
            <a:ext cx="77168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67" name="Rectangle 56"/>
          <p:cNvSpPr>
            <a:spLocks noChangeArrowheads="1"/>
          </p:cNvSpPr>
          <p:nvPr/>
        </p:nvSpPr>
        <p:spPr bwMode="auto">
          <a:xfrm>
            <a:off x="802110" y="1213768"/>
            <a:ext cx="7720012" cy="5043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68" name="Rectangle 57"/>
          <p:cNvSpPr>
            <a:spLocks noChangeArrowheads="1"/>
          </p:cNvSpPr>
          <p:nvPr/>
        </p:nvSpPr>
        <p:spPr bwMode="auto">
          <a:xfrm>
            <a:off x="1687935" y="1343943"/>
            <a:ext cx="6130925" cy="4433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69" name="Rectangle 58"/>
          <p:cNvSpPr>
            <a:spLocks noChangeArrowheads="1"/>
          </p:cNvSpPr>
          <p:nvPr/>
        </p:nvSpPr>
        <p:spPr bwMode="auto">
          <a:xfrm>
            <a:off x="7815685" y="1343943"/>
            <a:ext cx="7937" cy="4433888"/>
          </a:xfrm>
          <a:prstGeom prst="rect">
            <a:avLst/>
          </a:prstGeom>
          <a:solidFill>
            <a:srgbClr val="868686"/>
          </a:solidFill>
          <a:ln w="1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0" name="Freeform 59"/>
          <p:cNvSpPr>
            <a:spLocks noEditPoints="1"/>
          </p:cNvSpPr>
          <p:nvPr/>
        </p:nvSpPr>
        <p:spPr bwMode="auto">
          <a:xfrm>
            <a:off x="7818860" y="1340768"/>
            <a:ext cx="66675" cy="4441825"/>
          </a:xfrm>
          <a:custGeom>
            <a:avLst/>
            <a:gdLst>
              <a:gd name="T0" fmla="*/ 0 w 85"/>
              <a:gd name="T1" fmla="*/ 5586 h 5596"/>
              <a:gd name="T2" fmla="*/ 85 w 85"/>
              <a:gd name="T3" fmla="*/ 5586 h 5596"/>
              <a:gd name="T4" fmla="*/ 85 w 85"/>
              <a:gd name="T5" fmla="*/ 5596 h 5596"/>
              <a:gd name="T6" fmla="*/ 0 w 85"/>
              <a:gd name="T7" fmla="*/ 5596 h 5596"/>
              <a:gd name="T8" fmla="*/ 0 w 85"/>
              <a:gd name="T9" fmla="*/ 5586 h 5596"/>
              <a:gd name="T10" fmla="*/ 0 w 85"/>
              <a:gd name="T11" fmla="*/ 4888 h 5596"/>
              <a:gd name="T12" fmla="*/ 85 w 85"/>
              <a:gd name="T13" fmla="*/ 4888 h 5596"/>
              <a:gd name="T14" fmla="*/ 85 w 85"/>
              <a:gd name="T15" fmla="*/ 4897 h 5596"/>
              <a:gd name="T16" fmla="*/ 0 w 85"/>
              <a:gd name="T17" fmla="*/ 4897 h 5596"/>
              <a:gd name="T18" fmla="*/ 0 w 85"/>
              <a:gd name="T19" fmla="*/ 4888 h 5596"/>
              <a:gd name="T20" fmla="*/ 0 w 85"/>
              <a:gd name="T21" fmla="*/ 4189 h 5596"/>
              <a:gd name="T22" fmla="*/ 85 w 85"/>
              <a:gd name="T23" fmla="*/ 4189 h 5596"/>
              <a:gd name="T24" fmla="*/ 85 w 85"/>
              <a:gd name="T25" fmla="*/ 4199 h 5596"/>
              <a:gd name="T26" fmla="*/ 0 w 85"/>
              <a:gd name="T27" fmla="*/ 4199 h 5596"/>
              <a:gd name="T28" fmla="*/ 0 w 85"/>
              <a:gd name="T29" fmla="*/ 4189 h 5596"/>
              <a:gd name="T30" fmla="*/ 0 w 85"/>
              <a:gd name="T31" fmla="*/ 3491 h 5596"/>
              <a:gd name="T32" fmla="*/ 85 w 85"/>
              <a:gd name="T33" fmla="*/ 3491 h 5596"/>
              <a:gd name="T34" fmla="*/ 85 w 85"/>
              <a:gd name="T35" fmla="*/ 3500 h 5596"/>
              <a:gd name="T36" fmla="*/ 0 w 85"/>
              <a:gd name="T37" fmla="*/ 3500 h 5596"/>
              <a:gd name="T38" fmla="*/ 0 w 85"/>
              <a:gd name="T39" fmla="*/ 3491 h 5596"/>
              <a:gd name="T40" fmla="*/ 0 w 85"/>
              <a:gd name="T41" fmla="*/ 2792 h 5596"/>
              <a:gd name="T42" fmla="*/ 85 w 85"/>
              <a:gd name="T43" fmla="*/ 2792 h 5596"/>
              <a:gd name="T44" fmla="*/ 85 w 85"/>
              <a:gd name="T45" fmla="*/ 2802 h 5596"/>
              <a:gd name="T46" fmla="*/ 0 w 85"/>
              <a:gd name="T47" fmla="*/ 2802 h 5596"/>
              <a:gd name="T48" fmla="*/ 0 w 85"/>
              <a:gd name="T49" fmla="*/ 2792 h 5596"/>
              <a:gd name="T50" fmla="*/ 0 w 85"/>
              <a:gd name="T51" fmla="*/ 2094 h 5596"/>
              <a:gd name="T52" fmla="*/ 85 w 85"/>
              <a:gd name="T53" fmla="*/ 2094 h 5596"/>
              <a:gd name="T54" fmla="*/ 85 w 85"/>
              <a:gd name="T55" fmla="*/ 2103 h 5596"/>
              <a:gd name="T56" fmla="*/ 0 w 85"/>
              <a:gd name="T57" fmla="*/ 2103 h 5596"/>
              <a:gd name="T58" fmla="*/ 0 w 85"/>
              <a:gd name="T59" fmla="*/ 2094 h 5596"/>
              <a:gd name="T60" fmla="*/ 0 w 85"/>
              <a:gd name="T61" fmla="*/ 1397 h 5596"/>
              <a:gd name="T62" fmla="*/ 85 w 85"/>
              <a:gd name="T63" fmla="*/ 1397 h 5596"/>
              <a:gd name="T64" fmla="*/ 85 w 85"/>
              <a:gd name="T65" fmla="*/ 1406 h 5596"/>
              <a:gd name="T66" fmla="*/ 0 w 85"/>
              <a:gd name="T67" fmla="*/ 1406 h 5596"/>
              <a:gd name="T68" fmla="*/ 0 w 85"/>
              <a:gd name="T69" fmla="*/ 1397 h 5596"/>
              <a:gd name="T70" fmla="*/ 0 w 85"/>
              <a:gd name="T71" fmla="*/ 698 h 5596"/>
              <a:gd name="T72" fmla="*/ 85 w 85"/>
              <a:gd name="T73" fmla="*/ 698 h 5596"/>
              <a:gd name="T74" fmla="*/ 85 w 85"/>
              <a:gd name="T75" fmla="*/ 708 h 5596"/>
              <a:gd name="T76" fmla="*/ 0 w 85"/>
              <a:gd name="T77" fmla="*/ 708 h 5596"/>
              <a:gd name="T78" fmla="*/ 0 w 85"/>
              <a:gd name="T79" fmla="*/ 698 h 5596"/>
              <a:gd name="T80" fmla="*/ 0 w 85"/>
              <a:gd name="T81" fmla="*/ 0 h 5596"/>
              <a:gd name="T82" fmla="*/ 85 w 85"/>
              <a:gd name="T83" fmla="*/ 0 h 5596"/>
              <a:gd name="T84" fmla="*/ 85 w 85"/>
              <a:gd name="T85" fmla="*/ 9 h 5596"/>
              <a:gd name="T86" fmla="*/ 0 w 85"/>
              <a:gd name="T87" fmla="*/ 9 h 5596"/>
              <a:gd name="T88" fmla="*/ 0 w 85"/>
              <a:gd name="T89" fmla="*/ 0 h 5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" h="5596">
                <a:moveTo>
                  <a:pt x="0" y="5586"/>
                </a:moveTo>
                <a:lnTo>
                  <a:pt x="85" y="5586"/>
                </a:lnTo>
                <a:lnTo>
                  <a:pt x="85" y="5596"/>
                </a:lnTo>
                <a:lnTo>
                  <a:pt x="0" y="5596"/>
                </a:lnTo>
                <a:lnTo>
                  <a:pt x="0" y="5586"/>
                </a:lnTo>
                <a:close/>
                <a:moveTo>
                  <a:pt x="0" y="4888"/>
                </a:moveTo>
                <a:lnTo>
                  <a:pt x="85" y="4888"/>
                </a:lnTo>
                <a:lnTo>
                  <a:pt x="85" y="4897"/>
                </a:lnTo>
                <a:lnTo>
                  <a:pt x="0" y="4897"/>
                </a:lnTo>
                <a:lnTo>
                  <a:pt x="0" y="4888"/>
                </a:lnTo>
                <a:close/>
                <a:moveTo>
                  <a:pt x="0" y="4189"/>
                </a:moveTo>
                <a:lnTo>
                  <a:pt x="85" y="4189"/>
                </a:lnTo>
                <a:lnTo>
                  <a:pt x="85" y="4199"/>
                </a:lnTo>
                <a:lnTo>
                  <a:pt x="0" y="4199"/>
                </a:lnTo>
                <a:lnTo>
                  <a:pt x="0" y="4189"/>
                </a:lnTo>
                <a:close/>
                <a:moveTo>
                  <a:pt x="0" y="3491"/>
                </a:moveTo>
                <a:lnTo>
                  <a:pt x="85" y="3491"/>
                </a:lnTo>
                <a:lnTo>
                  <a:pt x="85" y="3500"/>
                </a:lnTo>
                <a:lnTo>
                  <a:pt x="0" y="3500"/>
                </a:lnTo>
                <a:lnTo>
                  <a:pt x="0" y="3491"/>
                </a:lnTo>
                <a:close/>
                <a:moveTo>
                  <a:pt x="0" y="2792"/>
                </a:moveTo>
                <a:lnTo>
                  <a:pt x="85" y="2792"/>
                </a:lnTo>
                <a:lnTo>
                  <a:pt x="85" y="2802"/>
                </a:lnTo>
                <a:lnTo>
                  <a:pt x="0" y="2802"/>
                </a:lnTo>
                <a:lnTo>
                  <a:pt x="0" y="2792"/>
                </a:lnTo>
                <a:close/>
                <a:moveTo>
                  <a:pt x="0" y="2094"/>
                </a:moveTo>
                <a:lnTo>
                  <a:pt x="85" y="2094"/>
                </a:lnTo>
                <a:lnTo>
                  <a:pt x="85" y="2103"/>
                </a:lnTo>
                <a:lnTo>
                  <a:pt x="0" y="2103"/>
                </a:lnTo>
                <a:lnTo>
                  <a:pt x="0" y="2094"/>
                </a:lnTo>
                <a:close/>
                <a:moveTo>
                  <a:pt x="0" y="1397"/>
                </a:moveTo>
                <a:lnTo>
                  <a:pt x="85" y="1397"/>
                </a:lnTo>
                <a:lnTo>
                  <a:pt x="85" y="1406"/>
                </a:lnTo>
                <a:lnTo>
                  <a:pt x="0" y="1406"/>
                </a:lnTo>
                <a:lnTo>
                  <a:pt x="0" y="1397"/>
                </a:lnTo>
                <a:close/>
                <a:moveTo>
                  <a:pt x="0" y="698"/>
                </a:moveTo>
                <a:lnTo>
                  <a:pt x="85" y="698"/>
                </a:lnTo>
                <a:lnTo>
                  <a:pt x="85" y="708"/>
                </a:lnTo>
                <a:lnTo>
                  <a:pt x="0" y="708"/>
                </a:lnTo>
                <a:lnTo>
                  <a:pt x="0" y="698"/>
                </a:lnTo>
                <a:close/>
                <a:moveTo>
                  <a:pt x="0" y="0"/>
                </a:moveTo>
                <a:lnTo>
                  <a:pt x="85" y="0"/>
                </a:lnTo>
                <a:lnTo>
                  <a:pt x="85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1" name="Rectangle 60"/>
          <p:cNvSpPr>
            <a:spLocks noChangeArrowheads="1"/>
          </p:cNvSpPr>
          <p:nvPr/>
        </p:nvSpPr>
        <p:spPr bwMode="auto">
          <a:xfrm>
            <a:off x="1683172" y="1343943"/>
            <a:ext cx="7937" cy="4433888"/>
          </a:xfrm>
          <a:prstGeom prst="rect">
            <a:avLst/>
          </a:prstGeom>
          <a:solidFill>
            <a:srgbClr val="868686"/>
          </a:solidFill>
          <a:ln w="1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2" name="Freeform 61"/>
          <p:cNvSpPr>
            <a:spLocks noEditPoints="1"/>
          </p:cNvSpPr>
          <p:nvPr/>
        </p:nvSpPr>
        <p:spPr bwMode="auto">
          <a:xfrm>
            <a:off x="1619672" y="1340768"/>
            <a:ext cx="68262" cy="4441825"/>
          </a:xfrm>
          <a:custGeom>
            <a:avLst/>
            <a:gdLst>
              <a:gd name="T0" fmla="*/ 0 w 84"/>
              <a:gd name="T1" fmla="*/ 5586 h 5596"/>
              <a:gd name="T2" fmla="*/ 84 w 84"/>
              <a:gd name="T3" fmla="*/ 5586 h 5596"/>
              <a:gd name="T4" fmla="*/ 84 w 84"/>
              <a:gd name="T5" fmla="*/ 5596 h 5596"/>
              <a:gd name="T6" fmla="*/ 0 w 84"/>
              <a:gd name="T7" fmla="*/ 5596 h 5596"/>
              <a:gd name="T8" fmla="*/ 0 w 84"/>
              <a:gd name="T9" fmla="*/ 5586 h 5596"/>
              <a:gd name="T10" fmla="*/ 0 w 84"/>
              <a:gd name="T11" fmla="*/ 4655 h 5596"/>
              <a:gd name="T12" fmla="*/ 84 w 84"/>
              <a:gd name="T13" fmla="*/ 4655 h 5596"/>
              <a:gd name="T14" fmla="*/ 84 w 84"/>
              <a:gd name="T15" fmla="*/ 4664 h 5596"/>
              <a:gd name="T16" fmla="*/ 0 w 84"/>
              <a:gd name="T17" fmla="*/ 4664 h 5596"/>
              <a:gd name="T18" fmla="*/ 0 w 84"/>
              <a:gd name="T19" fmla="*/ 4655 h 5596"/>
              <a:gd name="T20" fmla="*/ 0 w 84"/>
              <a:gd name="T21" fmla="*/ 3723 h 5596"/>
              <a:gd name="T22" fmla="*/ 84 w 84"/>
              <a:gd name="T23" fmla="*/ 3723 h 5596"/>
              <a:gd name="T24" fmla="*/ 84 w 84"/>
              <a:gd name="T25" fmla="*/ 3733 h 5596"/>
              <a:gd name="T26" fmla="*/ 0 w 84"/>
              <a:gd name="T27" fmla="*/ 3733 h 5596"/>
              <a:gd name="T28" fmla="*/ 0 w 84"/>
              <a:gd name="T29" fmla="*/ 3723 h 5596"/>
              <a:gd name="T30" fmla="*/ 0 w 84"/>
              <a:gd name="T31" fmla="*/ 2792 h 5596"/>
              <a:gd name="T32" fmla="*/ 84 w 84"/>
              <a:gd name="T33" fmla="*/ 2792 h 5596"/>
              <a:gd name="T34" fmla="*/ 84 w 84"/>
              <a:gd name="T35" fmla="*/ 2802 h 5596"/>
              <a:gd name="T36" fmla="*/ 0 w 84"/>
              <a:gd name="T37" fmla="*/ 2802 h 5596"/>
              <a:gd name="T38" fmla="*/ 0 w 84"/>
              <a:gd name="T39" fmla="*/ 2792 h 5596"/>
              <a:gd name="T40" fmla="*/ 0 w 84"/>
              <a:gd name="T41" fmla="*/ 1862 h 5596"/>
              <a:gd name="T42" fmla="*/ 84 w 84"/>
              <a:gd name="T43" fmla="*/ 1862 h 5596"/>
              <a:gd name="T44" fmla="*/ 84 w 84"/>
              <a:gd name="T45" fmla="*/ 1872 h 5596"/>
              <a:gd name="T46" fmla="*/ 0 w 84"/>
              <a:gd name="T47" fmla="*/ 1872 h 5596"/>
              <a:gd name="T48" fmla="*/ 0 w 84"/>
              <a:gd name="T49" fmla="*/ 1862 h 5596"/>
              <a:gd name="T50" fmla="*/ 0 w 84"/>
              <a:gd name="T51" fmla="*/ 931 h 5596"/>
              <a:gd name="T52" fmla="*/ 84 w 84"/>
              <a:gd name="T53" fmla="*/ 931 h 5596"/>
              <a:gd name="T54" fmla="*/ 84 w 84"/>
              <a:gd name="T55" fmla="*/ 941 h 5596"/>
              <a:gd name="T56" fmla="*/ 0 w 84"/>
              <a:gd name="T57" fmla="*/ 941 h 5596"/>
              <a:gd name="T58" fmla="*/ 0 w 84"/>
              <a:gd name="T59" fmla="*/ 931 h 5596"/>
              <a:gd name="T60" fmla="*/ 0 w 84"/>
              <a:gd name="T61" fmla="*/ 0 h 5596"/>
              <a:gd name="T62" fmla="*/ 84 w 84"/>
              <a:gd name="T63" fmla="*/ 0 h 5596"/>
              <a:gd name="T64" fmla="*/ 84 w 84"/>
              <a:gd name="T65" fmla="*/ 9 h 5596"/>
              <a:gd name="T66" fmla="*/ 0 w 84"/>
              <a:gd name="T67" fmla="*/ 9 h 5596"/>
              <a:gd name="T68" fmla="*/ 0 w 84"/>
              <a:gd name="T69" fmla="*/ 0 h 5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5596">
                <a:moveTo>
                  <a:pt x="0" y="5586"/>
                </a:moveTo>
                <a:lnTo>
                  <a:pt x="84" y="5586"/>
                </a:lnTo>
                <a:lnTo>
                  <a:pt x="84" y="5596"/>
                </a:lnTo>
                <a:lnTo>
                  <a:pt x="0" y="5596"/>
                </a:lnTo>
                <a:lnTo>
                  <a:pt x="0" y="5586"/>
                </a:lnTo>
                <a:close/>
                <a:moveTo>
                  <a:pt x="0" y="4655"/>
                </a:moveTo>
                <a:lnTo>
                  <a:pt x="84" y="4655"/>
                </a:lnTo>
                <a:lnTo>
                  <a:pt x="84" y="4664"/>
                </a:lnTo>
                <a:lnTo>
                  <a:pt x="0" y="4664"/>
                </a:lnTo>
                <a:lnTo>
                  <a:pt x="0" y="4655"/>
                </a:lnTo>
                <a:close/>
                <a:moveTo>
                  <a:pt x="0" y="3723"/>
                </a:moveTo>
                <a:lnTo>
                  <a:pt x="84" y="3723"/>
                </a:lnTo>
                <a:lnTo>
                  <a:pt x="84" y="3733"/>
                </a:lnTo>
                <a:lnTo>
                  <a:pt x="0" y="3733"/>
                </a:lnTo>
                <a:lnTo>
                  <a:pt x="0" y="3723"/>
                </a:lnTo>
                <a:close/>
                <a:moveTo>
                  <a:pt x="0" y="2792"/>
                </a:moveTo>
                <a:lnTo>
                  <a:pt x="84" y="2792"/>
                </a:lnTo>
                <a:lnTo>
                  <a:pt x="84" y="2802"/>
                </a:lnTo>
                <a:lnTo>
                  <a:pt x="0" y="2802"/>
                </a:lnTo>
                <a:lnTo>
                  <a:pt x="0" y="2792"/>
                </a:lnTo>
                <a:close/>
                <a:moveTo>
                  <a:pt x="0" y="1862"/>
                </a:moveTo>
                <a:lnTo>
                  <a:pt x="84" y="1862"/>
                </a:lnTo>
                <a:lnTo>
                  <a:pt x="84" y="1872"/>
                </a:lnTo>
                <a:lnTo>
                  <a:pt x="0" y="1872"/>
                </a:lnTo>
                <a:lnTo>
                  <a:pt x="0" y="1862"/>
                </a:lnTo>
                <a:close/>
                <a:moveTo>
                  <a:pt x="0" y="931"/>
                </a:moveTo>
                <a:lnTo>
                  <a:pt x="84" y="931"/>
                </a:lnTo>
                <a:lnTo>
                  <a:pt x="84" y="941"/>
                </a:lnTo>
                <a:lnTo>
                  <a:pt x="0" y="941"/>
                </a:lnTo>
                <a:lnTo>
                  <a:pt x="0" y="931"/>
                </a:lnTo>
                <a:close/>
                <a:moveTo>
                  <a:pt x="0" y="0"/>
                </a:moveTo>
                <a:lnTo>
                  <a:pt x="84" y="0"/>
                </a:lnTo>
                <a:lnTo>
                  <a:pt x="84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3" name="Rectangle 62"/>
          <p:cNvSpPr>
            <a:spLocks noChangeArrowheads="1"/>
          </p:cNvSpPr>
          <p:nvPr/>
        </p:nvSpPr>
        <p:spPr bwMode="auto">
          <a:xfrm>
            <a:off x="1687935" y="5031706"/>
            <a:ext cx="6130925" cy="15875"/>
          </a:xfrm>
          <a:prstGeom prst="rect">
            <a:avLst/>
          </a:prstGeom>
          <a:solidFill>
            <a:srgbClr val="000000"/>
          </a:solidFill>
          <a:ln w="1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4" name="Freeform 63"/>
          <p:cNvSpPr>
            <a:spLocks/>
          </p:cNvSpPr>
          <p:nvPr/>
        </p:nvSpPr>
        <p:spPr bwMode="auto">
          <a:xfrm>
            <a:off x="2427710" y="1702718"/>
            <a:ext cx="4651375" cy="2597150"/>
          </a:xfrm>
          <a:custGeom>
            <a:avLst/>
            <a:gdLst>
              <a:gd name="T0" fmla="*/ 38 w 5860"/>
              <a:gd name="T1" fmla="*/ 2807 h 3272"/>
              <a:gd name="T2" fmla="*/ 1970 w 5860"/>
              <a:gd name="T3" fmla="*/ 3207 h 3272"/>
              <a:gd name="T4" fmla="*/ 1951 w 5860"/>
              <a:gd name="T5" fmla="*/ 3210 h 3272"/>
              <a:gd name="T6" fmla="*/ 3882 w 5860"/>
              <a:gd name="T7" fmla="*/ 2349 h 3272"/>
              <a:gd name="T8" fmla="*/ 3869 w 5860"/>
              <a:gd name="T9" fmla="*/ 2357 h 3272"/>
              <a:gd name="T10" fmla="*/ 5800 w 5860"/>
              <a:gd name="T11" fmla="*/ 11 h 3272"/>
              <a:gd name="T12" fmla="*/ 5812 w 5860"/>
              <a:gd name="T13" fmla="*/ 3 h 3272"/>
              <a:gd name="T14" fmla="*/ 5823 w 5860"/>
              <a:gd name="T15" fmla="*/ 0 h 3272"/>
              <a:gd name="T16" fmla="*/ 5836 w 5860"/>
              <a:gd name="T17" fmla="*/ 2 h 3272"/>
              <a:gd name="T18" fmla="*/ 5847 w 5860"/>
              <a:gd name="T19" fmla="*/ 6 h 3272"/>
              <a:gd name="T20" fmla="*/ 5856 w 5860"/>
              <a:gd name="T21" fmla="*/ 17 h 3272"/>
              <a:gd name="T22" fmla="*/ 5860 w 5860"/>
              <a:gd name="T23" fmla="*/ 29 h 3272"/>
              <a:gd name="T24" fmla="*/ 5858 w 5860"/>
              <a:gd name="T25" fmla="*/ 41 h 3272"/>
              <a:gd name="T26" fmla="*/ 5852 w 5860"/>
              <a:gd name="T27" fmla="*/ 53 h 3272"/>
              <a:gd name="T28" fmla="*/ 3920 w 5860"/>
              <a:gd name="T29" fmla="*/ 2398 h 3272"/>
              <a:gd name="T30" fmla="*/ 3915 w 5860"/>
              <a:gd name="T31" fmla="*/ 2405 h 3272"/>
              <a:gd name="T32" fmla="*/ 3909 w 5860"/>
              <a:gd name="T33" fmla="*/ 2408 h 3272"/>
              <a:gd name="T34" fmla="*/ 1978 w 5860"/>
              <a:gd name="T35" fmla="*/ 3269 h 3272"/>
              <a:gd name="T36" fmla="*/ 1968 w 5860"/>
              <a:gd name="T37" fmla="*/ 3272 h 3272"/>
              <a:gd name="T38" fmla="*/ 1957 w 5860"/>
              <a:gd name="T39" fmla="*/ 3271 h 3272"/>
              <a:gd name="T40" fmla="*/ 26 w 5860"/>
              <a:gd name="T41" fmla="*/ 2870 h 3272"/>
              <a:gd name="T42" fmla="*/ 15 w 5860"/>
              <a:gd name="T43" fmla="*/ 2866 h 3272"/>
              <a:gd name="T44" fmla="*/ 5 w 5860"/>
              <a:gd name="T45" fmla="*/ 2858 h 3272"/>
              <a:gd name="T46" fmla="*/ 0 w 5860"/>
              <a:gd name="T47" fmla="*/ 2845 h 3272"/>
              <a:gd name="T48" fmla="*/ 0 w 5860"/>
              <a:gd name="T49" fmla="*/ 2832 h 3272"/>
              <a:gd name="T50" fmla="*/ 5 w 5860"/>
              <a:gd name="T51" fmla="*/ 2821 h 3272"/>
              <a:gd name="T52" fmla="*/ 15 w 5860"/>
              <a:gd name="T53" fmla="*/ 2811 h 3272"/>
              <a:gd name="T54" fmla="*/ 26 w 5860"/>
              <a:gd name="T55" fmla="*/ 2807 h 3272"/>
              <a:gd name="T56" fmla="*/ 38 w 5860"/>
              <a:gd name="T57" fmla="*/ 2807 h 3272"/>
              <a:gd name="T58" fmla="*/ 38 w 5860"/>
              <a:gd name="T59" fmla="*/ 2807 h 3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60" h="3272">
                <a:moveTo>
                  <a:pt x="38" y="2807"/>
                </a:moveTo>
                <a:lnTo>
                  <a:pt x="1970" y="3207"/>
                </a:lnTo>
                <a:lnTo>
                  <a:pt x="1951" y="3210"/>
                </a:lnTo>
                <a:lnTo>
                  <a:pt x="3882" y="2349"/>
                </a:lnTo>
                <a:lnTo>
                  <a:pt x="3869" y="2357"/>
                </a:lnTo>
                <a:lnTo>
                  <a:pt x="5800" y="11"/>
                </a:lnTo>
                <a:lnTo>
                  <a:pt x="5812" y="3"/>
                </a:lnTo>
                <a:lnTo>
                  <a:pt x="5823" y="0"/>
                </a:lnTo>
                <a:lnTo>
                  <a:pt x="5836" y="2"/>
                </a:lnTo>
                <a:lnTo>
                  <a:pt x="5847" y="6"/>
                </a:lnTo>
                <a:lnTo>
                  <a:pt x="5856" y="17"/>
                </a:lnTo>
                <a:lnTo>
                  <a:pt x="5860" y="29"/>
                </a:lnTo>
                <a:lnTo>
                  <a:pt x="5858" y="41"/>
                </a:lnTo>
                <a:lnTo>
                  <a:pt x="5852" y="53"/>
                </a:lnTo>
                <a:lnTo>
                  <a:pt x="3920" y="2398"/>
                </a:lnTo>
                <a:lnTo>
                  <a:pt x="3915" y="2405"/>
                </a:lnTo>
                <a:lnTo>
                  <a:pt x="3909" y="2408"/>
                </a:lnTo>
                <a:lnTo>
                  <a:pt x="1978" y="3269"/>
                </a:lnTo>
                <a:lnTo>
                  <a:pt x="1968" y="3272"/>
                </a:lnTo>
                <a:lnTo>
                  <a:pt x="1957" y="3271"/>
                </a:lnTo>
                <a:lnTo>
                  <a:pt x="26" y="2870"/>
                </a:lnTo>
                <a:lnTo>
                  <a:pt x="15" y="2866"/>
                </a:lnTo>
                <a:lnTo>
                  <a:pt x="5" y="2858"/>
                </a:lnTo>
                <a:lnTo>
                  <a:pt x="0" y="2845"/>
                </a:lnTo>
                <a:lnTo>
                  <a:pt x="0" y="2832"/>
                </a:lnTo>
                <a:lnTo>
                  <a:pt x="5" y="2821"/>
                </a:lnTo>
                <a:lnTo>
                  <a:pt x="15" y="2811"/>
                </a:lnTo>
                <a:lnTo>
                  <a:pt x="26" y="2807"/>
                </a:lnTo>
                <a:lnTo>
                  <a:pt x="38" y="2807"/>
                </a:lnTo>
                <a:lnTo>
                  <a:pt x="38" y="2807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5" name="Freeform 64"/>
          <p:cNvSpPr>
            <a:spLocks/>
          </p:cNvSpPr>
          <p:nvPr/>
        </p:nvSpPr>
        <p:spPr bwMode="auto">
          <a:xfrm>
            <a:off x="2443585" y="3923631"/>
            <a:ext cx="4621212" cy="1528763"/>
          </a:xfrm>
          <a:custGeom>
            <a:avLst/>
            <a:gdLst>
              <a:gd name="T0" fmla="*/ 13 w 5823"/>
              <a:gd name="T1" fmla="*/ 201 h 1928"/>
              <a:gd name="T2" fmla="*/ 1944 w 5823"/>
              <a:gd name="T3" fmla="*/ 0 h 1928"/>
              <a:gd name="T4" fmla="*/ 1949 w 5823"/>
              <a:gd name="T5" fmla="*/ 0 h 1928"/>
              <a:gd name="T6" fmla="*/ 1954 w 5823"/>
              <a:gd name="T7" fmla="*/ 2 h 1928"/>
              <a:gd name="T8" fmla="*/ 3885 w 5823"/>
              <a:gd name="T9" fmla="*/ 1273 h 1928"/>
              <a:gd name="T10" fmla="*/ 3882 w 5823"/>
              <a:gd name="T11" fmla="*/ 1271 h 1928"/>
              <a:gd name="T12" fmla="*/ 5813 w 5823"/>
              <a:gd name="T13" fmla="*/ 1899 h 1928"/>
              <a:gd name="T14" fmla="*/ 5818 w 5823"/>
              <a:gd name="T15" fmla="*/ 1902 h 1928"/>
              <a:gd name="T16" fmla="*/ 5821 w 5823"/>
              <a:gd name="T17" fmla="*/ 1907 h 1928"/>
              <a:gd name="T18" fmla="*/ 5823 w 5823"/>
              <a:gd name="T19" fmla="*/ 1912 h 1928"/>
              <a:gd name="T20" fmla="*/ 5821 w 5823"/>
              <a:gd name="T21" fmla="*/ 1918 h 1928"/>
              <a:gd name="T22" fmla="*/ 5820 w 5823"/>
              <a:gd name="T23" fmla="*/ 1923 h 1928"/>
              <a:gd name="T24" fmla="*/ 5815 w 5823"/>
              <a:gd name="T25" fmla="*/ 1926 h 1928"/>
              <a:gd name="T26" fmla="*/ 5809 w 5823"/>
              <a:gd name="T27" fmla="*/ 1928 h 1928"/>
              <a:gd name="T28" fmla="*/ 5804 w 5823"/>
              <a:gd name="T29" fmla="*/ 1926 h 1928"/>
              <a:gd name="T30" fmla="*/ 3873 w 5823"/>
              <a:gd name="T31" fmla="*/ 1298 h 1928"/>
              <a:gd name="T32" fmla="*/ 3869 w 5823"/>
              <a:gd name="T33" fmla="*/ 1296 h 1928"/>
              <a:gd name="T34" fmla="*/ 1938 w 5823"/>
              <a:gd name="T35" fmla="*/ 26 h 1928"/>
              <a:gd name="T36" fmla="*/ 1948 w 5823"/>
              <a:gd name="T37" fmla="*/ 29 h 1928"/>
              <a:gd name="T38" fmla="*/ 16 w 5823"/>
              <a:gd name="T39" fmla="*/ 230 h 1928"/>
              <a:gd name="T40" fmla="*/ 10 w 5823"/>
              <a:gd name="T41" fmla="*/ 228 h 1928"/>
              <a:gd name="T42" fmla="*/ 5 w 5823"/>
              <a:gd name="T43" fmla="*/ 226 h 1928"/>
              <a:gd name="T44" fmla="*/ 2 w 5823"/>
              <a:gd name="T45" fmla="*/ 222 h 1928"/>
              <a:gd name="T46" fmla="*/ 0 w 5823"/>
              <a:gd name="T47" fmla="*/ 217 h 1928"/>
              <a:gd name="T48" fmla="*/ 0 w 5823"/>
              <a:gd name="T49" fmla="*/ 211 h 1928"/>
              <a:gd name="T50" fmla="*/ 3 w 5823"/>
              <a:gd name="T51" fmla="*/ 206 h 1928"/>
              <a:gd name="T52" fmla="*/ 7 w 5823"/>
              <a:gd name="T53" fmla="*/ 203 h 1928"/>
              <a:gd name="T54" fmla="*/ 13 w 5823"/>
              <a:gd name="T55" fmla="*/ 201 h 1928"/>
              <a:gd name="T56" fmla="*/ 13 w 5823"/>
              <a:gd name="T57" fmla="*/ 201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23" h="1928">
                <a:moveTo>
                  <a:pt x="13" y="201"/>
                </a:moveTo>
                <a:lnTo>
                  <a:pt x="1944" y="0"/>
                </a:lnTo>
                <a:lnTo>
                  <a:pt x="1949" y="0"/>
                </a:lnTo>
                <a:lnTo>
                  <a:pt x="1954" y="2"/>
                </a:lnTo>
                <a:lnTo>
                  <a:pt x="3885" y="1273"/>
                </a:lnTo>
                <a:lnTo>
                  <a:pt x="3882" y="1271"/>
                </a:lnTo>
                <a:lnTo>
                  <a:pt x="5813" y="1899"/>
                </a:lnTo>
                <a:lnTo>
                  <a:pt x="5818" y="1902"/>
                </a:lnTo>
                <a:lnTo>
                  <a:pt x="5821" y="1907"/>
                </a:lnTo>
                <a:lnTo>
                  <a:pt x="5823" y="1912"/>
                </a:lnTo>
                <a:lnTo>
                  <a:pt x="5821" y="1918"/>
                </a:lnTo>
                <a:lnTo>
                  <a:pt x="5820" y="1923"/>
                </a:lnTo>
                <a:lnTo>
                  <a:pt x="5815" y="1926"/>
                </a:lnTo>
                <a:lnTo>
                  <a:pt x="5809" y="1928"/>
                </a:lnTo>
                <a:lnTo>
                  <a:pt x="5804" y="1926"/>
                </a:lnTo>
                <a:lnTo>
                  <a:pt x="3873" y="1298"/>
                </a:lnTo>
                <a:lnTo>
                  <a:pt x="3869" y="1296"/>
                </a:lnTo>
                <a:lnTo>
                  <a:pt x="1938" y="26"/>
                </a:lnTo>
                <a:lnTo>
                  <a:pt x="1948" y="29"/>
                </a:lnTo>
                <a:lnTo>
                  <a:pt x="16" y="230"/>
                </a:lnTo>
                <a:lnTo>
                  <a:pt x="10" y="228"/>
                </a:lnTo>
                <a:lnTo>
                  <a:pt x="5" y="226"/>
                </a:lnTo>
                <a:lnTo>
                  <a:pt x="2" y="222"/>
                </a:lnTo>
                <a:lnTo>
                  <a:pt x="0" y="217"/>
                </a:lnTo>
                <a:lnTo>
                  <a:pt x="0" y="211"/>
                </a:lnTo>
                <a:lnTo>
                  <a:pt x="3" y="206"/>
                </a:lnTo>
                <a:lnTo>
                  <a:pt x="7" y="203"/>
                </a:lnTo>
                <a:lnTo>
                  <a:pt x="13" y="201"/>
                </a:lnTo>
                <a:lnTo>
                  <a:pt x="13" y="201"/>
                </a:lnTo>
                <a:close/>
              </a:path>
            </a:pathLst>
          </a:custGeom>
          <a:solidFill>
            <a:srgbClr val="86A44A"/>
          </a:solidFill>
          <a:ln w="38100">
            <a:solidFill>
              <a:srgbClr val="FF99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6" name="Freeform 65"/>
          <p:cNvSpPr>
            <a:spLocks/>
          </p:cNvSpPr>
          <p:nvPr/>
        </p:nvSpPr>
        <p:spPr bwMode="auto">
          <a:xfrm>
            <a:off x="2443585" y="4547518"/>
            <a:ext cx="4621212" cy="687388"/>
          </a:xfrm>
          <a:custGeom>
            <a:avLst/>
            <a:gdLst>
              <a:gd name="T0" fmla="*/ 13 w 5823"/>
              <a:gd name="T1" fmla="*/ 60 h 866"/>
              <a:gd name="T2" fmla="*/ 1944 w 5823"/>
              <a:gd name="T3" fmla="*/ 0 h 866"/>
              <a:gd name="T4" fmla="*/ 1949 w 5823"/>
              <a:gd name="T5" fmla="*/ 0 h 866"/>
              <a:gd name="T6" fmla="*/ 3880 w 5823"/>
              <a:gd name="T7" fmla="*/ 493 h 866"/>
              <a:gd name="T8" fmla="*/ 5810 w 5823"/>
              <a:gd name="T9" fmla="*/ 837 h 866"/>
              <a:gd name="T10" fmla="*/ 5817 w 5823"/>
              <a:gd name="T11" fmla="*/ 839 h 866"/>
              <a:gd name="T12" fmla="*/ 5820 w 5823"/>
              <a:gd name="T13" fmla="*/ 843 h 866"/>
              <a:gd name="T14" fmla="*/ 5823 w 5823"/>
              <a:gd name="T15" fmla="*/ 848 h 866"/>
              <a:gd name="T16" fmla="*/ 5823 w 5823"/>
              <a:gd name="T17" fmla="*/ 853 h 866"/>
              <a:gd name="T18" fmla="*/ 5820 w 5823"/>
              <a:gd name="T19" fmla="*/ 859 h 866"/>
              <a:gd name="T20" fmla="*/ 5817 w 5823"/>
              <a:gd name="T21" fmla="*/ 863 h 866"/>
              <a:gd name="T22" fmla="*/ 5812 w 5823"/>
              <a:gd name="T23" fmla="*/ 866 h 866"/>
              <a:gd name="T24" fmla="*/ 5805 w 5823"/>
              <a:gd name="T25" fmla="*/ 866 h 866"/>
              <a:gd name="T26" fmla="*/ 3874 w 5823"/>
              <a:gd name="T27" fmla="*/ 520 h 866"/>
              <a:gd name="T28" fmla="*/ 1943 w 5823"/>
              <a:gd name="T29" fmla="*/ 27 h 866"/>
              <a:gd name="T30" fmla="*/ 1946 w 5823"/>
              <a:gd name="T31" fmla="*/ 28 h 866"/>
              <a:gd name="T32" fmla="*/ 15 w 5823"/>
              <a:gd name="T33" fmla="*/ 89 h 866"/>
              <a:gd name="T34" fmla="*/ 10 w 5823"/>
              <a:gd name="T35" fmla="*/ 87 h 866"/>
              <a:gd name="T36" fmla="*/ 5 w 5823"/>
              <a:gd name="T37" fmla="*/ 84 h 866"/>
              <a:gd name="T38" fmla="*/ 2 w 5823"/>
              <a:gd name="T39" fmla="*/ 81 h 866"/>
              <a:gd name="T40" fmla="*/ 0 w 5823"/>
              <a:gd name="T41" fmla="*/ 75 h 866"/>
              <a:gd name="T42" fmla="*/ 0 w 5823"/>
              <a:gd name="T43" fmla="*/ 70 h 866"/>
              <a:gd name="T44" fmla="*/ 3 w 5823"/>
              <a:gd name="T45" fmla="*/ 65 h 866"/>
              <a:gd name="T46" fmla="*/ 8 w 5823"/>
              <a:gd name="T47" fmla="*/ 62 h 866"/>
              <a:gd name="T48" fmla="*/ 13 w 5823"/>
              <a:gd name="T49" fmla="*/ 60 h 866"/>
              <a:gd name="T50" fmla="*/ 13 w 5823"/>
              <a:gd name="T51" fmla="*/ 6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23" h="866">
                <a:moveTo>
                  <a:pt x="13" y="60"/>
                </a:moveTo>
                <a:lnTo>
                  <a:pt x="1944" y="0"/>
                </a:lnTo>
                <a:lnTo>
                  <a:pt x="1949" y="0"/>
                </a:lnTo>
                <a:lnTo>
                  <a:pt x="3880" y="493"/>
                </a:lnTo>
                <a:lnTo>
                  <a:pt x="5810" y="837"/>
                </a:lnTo>
                <a:lnTo>
                  <a:pt x="5817" y="839"/>
                </a:lnTo>
                <a:lnTo>
                  <a:pt x="5820" y="843"/>
                </a:lnTo>
                <a:lnTo>
                  <a:pt x="5823" y="848"/>
                </a:lnTo>
                <a:lnTo>
                  <a:pt x="5823" y="853"/>
                </a:lnTo>
                <a:lnTo>
                  <a:pt x="5820" y="859"/>
                </a:lnTo>
                <a:lnTo>
                  <a:pt x="5817" y="863"/>
                </a:lnTo>
                <a:lnTo>
                  <a:pt x="5812" y="866"/>
                </a:lnTo>
                <a:lnTo>
                  <a:pt x="5805" y="866"/>
                </a:lnTo>
                <a:lnTo>
                  <a:pt x="3874" y="520"/>
                </a:lnTo>
                <a:lnTo>
                  <a:pt x="1943" y="27"/>
                </a:lnTo>
                <a:lnTo>
                  <a:pt x="1946" y="28"/>
                </a:lnTo>
                <a:lnTo>
                  <a:pt x="15" y="89"/>
                </a:lnTo>
                <a:lnTo>
                  <a:pt x="10" y="87"/>
                </a:lnTo>
                <a:lnTo>
                  <a:pt x="5" y="84"/>
                </a:lnTo>
                <a:lnTo>
                  <a:pt x="2" y="81"/>
                </a:lnTo>
                <a:lnTo>
                  <a:pt x="0" y="75"/>
                </a:lnTo>
                <a:lnTo>
                  <a:pt x="0" y="70"/>
                </a:lnTo>
                <a:lnTo>
                  <a:pt x="3" y="65"/>
                </a:lnTo>
                <a:lnTo>
                  <a:pt x="8" y="62"/>
                </a:lnTo>
                <a:lnTo>
                  <a:pt x="13" y="60"/>
                </a:lnTo>
                <a:lnTo>
                  <a:pt x="13" y="60"/>
                </a:lnTo>
                <a:close/>
              </a:path>
            </a:pathLst>
          </a:custGeom>
          <a:solidFill>
            <a:srgbClr val="3D96AE"/>
          </a:solidFill>
          <a:ln w="3810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7" name="Freeform 66"/>
          <p:cNvSpPr>
            <a:spLocks/>
          </p:cNvSpPr>
          <p:nvPr/>
        </p:nvSpPr>
        <p:spPr bwMode="auto">
          <a:xfrm>
            <a:off x="2443585" y="4507831"/>
            <a:ext cx="4621212" cy="1076325"/>
          </a:xfrm>
          <a:custGeom>
            <a:avLst/>
            <a:gdLst>
              <a:gd name="T0" fmla="*/ 13 w 5823"/>
              <a:gd name="T1" fmla="*/ 180 h 1355"/>
              <a:gd name="T2" fmla="*/ 1944 w 5823"/>
              <a:gd name="T3" fmla="*/ 0 h 1355"/>
              <a:gd name="T4" fmla="*/ 1951 w 5823"/>
              <a:gd name="T5" fmla="*/ 0 h 1355"/>
              <a:gd name="T6" fmla="*/ 3882 w 5823"/>
              <a:gd name="T7" fmla="*/ 805 h 1355"/>
              <a:gd name="T8" fmla="*/ 5812 w 5823"/>
              <a:gd name="T9" fmla="*/ 1327 h 1355"/>
              <a:gd name="T10" fmla="*/ 5817 w 5823"/>
              <a:gd name="T11" fmla="*/ 1330 h 1355"/>
              <a:gd name="T12" fmla="*/ 5821 w 5823"/>
              <a:gd name="T13" fmla="*/ 1333 h 1355"/>
              <a:gd name="T14" fmla="*/ 5823 w 5823"/>
              <a:gd name="T15" fmla="*/ 1339 h 1355"/>
              <a:gd name="T16" fmla="*/ 5821 w 5823"/>
              <a:gd name="T17" fmla="*/ 1344 h 1355"/>
              <a:gd name="T18" fmla="*/ 5820 w 5823"/>
              <a:gd name="T19" fmla="*/ 1349 h 1355"/>
              <a:gd name="T20" fmla="*/ 5815 w 5823"/>
              <a:gd name="T21" fmla="*/ 1354 h 1355"/>
              <a:gd name="T22" fmla="*/ 5810 w 5823"/>
              <a:gd name="T23" fmla="*/ 1355 h 1355"/>
              <a:gd name="T24" fmla="*/ 5804 w 5823"/>
              <a:gd name="T25" fmla="*/ 1354 h 1355"/>
              <a:gd name="T26" fmla="*/ 3871 w 5823"/>
              <a:gd name="T27" fmla="*/ 832 h 1355"/>
              <a:gd name="T28" fmla="*/ 1940 w 5823"/>
              <a:gd name="T29" fmla="*/ 27 h 1355"/>
              <a:gd name="T30" fmla="*/ 1948 w 5823"/>
              <a:gd name="T31" fmla="*/ 28 h 1355"/>
              <a:gd name="T32" fmla="*/ 16 w 5823"/>
              <a:gd name="T33" fmla="*/ 209 h 1355"/>
              <a:gd name="T34" fmla="*/ 10 w 5823"/>
              <a:gd name="T35" fmla="*/ 207 h 1355"/>
              <a:gd name="T36" fmla="*/ 5 w 5823"/>
              <a:gd name="T37" fmla="*/ 205 h 1355"/>
              <a:gd name="T38" fmla="*/ 2 w 5823"/>
              <a:gd name="T39" fmla="*/ 201 h 1355"/>
              <a:gd name="T40" fmla="*/ 0 w 5823"/>
              <a:gd name="T41" fmla="*/ 196 h 1355"/>
              <a:gd name="T42" fmla="*/ 0 w 5823"/>
              <a:gd name="T43" fmla="*/ 190 h 1355"/>
              <a:gd name="T44" fmla="*/ 3 w 5823"/>
              <a:gd name="T45" fmla="*/ 185 h 1355"/>
              <a:gd name="T46" fmla="*/ 7 w 5823"/>
              <a:gd name="T47" fmla="*/ 182 h 1355"/>
              <a:gd name="T48" fmla="*/ 13 w 5823"/>
              <a:gd name="T49" fmla="*/ 180 h 1355"/>
              <a:gd name="T50" fmla="*/ 13 w 5823"/>
              <a:gd name="T51" fmla="*/ 18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23" h="1355">
                <a:moveTo>
                  <a:pt x="13" y="180"/>
                </a:moveTo>
                <a:lnTo>
                  <a:pt x="1944" y="0"/>
                </a:lnTo>
                <a:lnTo>
                  <a:pt x="1951" y="0"/>
                </a:lnTo>
                <a:lnTo>
                  <a:pt x="3882" y="805"/>
                </a:lnTo>
                <a:lnTo>
                  <a:pt x="5812" y="1327"/>
                </a:lnTo>
                <a:lnTo>
                  <a:pt x="5817" y="1330"/>
                </a:lnTo>
                <a:lnTo>
                  <a:pt x="5821" y="1333"/>
                </a:lnTo>
                <a:lnTo>
                  <a:pt x="5823" y="1339"/>
                </a:lnTo>
                <a:lnTo>
                  <a:pt x="5821" y="1344"/>
                </a:lnTo>
                <a:lnTo>
                  <a:pt x="5820" y="1349"/>
                </a:lnTo>
                <a:lnTo>
                  <a:pt x="5815" y="1354"/>
                </a:lnTo>
                <a:lnTo>
                  <a:pt x="5810" y="1355"/>
                </a:lnTo>
                <a:lnTo>
                  <a:pt x="5804" y="1354"/>
                </a:lnTo>
                <a:lnTo>
                  <a:pt x="3871" y="832"/>
                </a:lnTo>
                <a:lnTo>
                  <a:pt x="1940" y="27"/>
                </a:lnTo>
                <a:lnTo>
                  <a:pt x="1948" y="28"/>
                </a:lnTo>
                <a:lnTo>
                  <a:pt x="16" y="209"/>
                </a:lnTo>
                <a:lnTo>
                  <a:pt x="10" y="207"/>
                </a:lnTo>
                <a:lnTo>
                  <a:pt x="5" y="205"/>
                </a:lnTo>
                <a:lnTo>
                  <a:pt x="2" y="201"/>
                </a:lnTo>
                <a:lnTo>
                  <a:pt x="0" y="196"/>
                </a:lnTo>
                <a:lnTo>
                  <a:pt x="0" y="190"/>
                </a:lnTo>
                <a:lnTo>
                  <a:pt x="3" y="185"/>
                </a:lnTo>
                <a:lnTo>
                  <a:pt x="7" y="182"/>
                </a:lnTo>
                <a:lnTo>
                  <a:pt x="13" y="180"/>
                </a:lnTo>
                <a:lnTo>
                  <a:pt x="13" y="18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33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78" name="Freeform 67"/>
          <p:cNvSpPr>
            <a:spLocks/>
          </p:cNvSpPr>
          <p:nvPr/>
        </p:nvSpPr>
        <p:spPr bwMode="auto">
          <a:xfrm>
            <a:off x="2443585" y="2258343"/>
            <a:ext cx="4621212" cy="1770063"/>
          </a:xfrm>
          <a:custGeom>
            <a:avLst/>
            <a:gdLst>
              <a:gd name="T0" fmla="*/ 24 w 5823"/>
              <a:gd name="T1" fmla="*/ 580 h 2229"/>
              <a:gd name="T2" fmla="*/ 1956 w 5823"/>
              <a:gd name="T3" fmla="*/ 2204 h 2229"/>
              <a:gd name="T4" fmla="*/ 1941 w 5823"/>
              <a:gd name="T5" fmla="*/ 2201 h 2229"/>
              <a:gd name="T6" fmla="*/ 3873 w 5823"/>
              <a:gd name="T7" fmla="*/ 1646 h 2229"/>
              <a:gd name="T8" fmla="*/ 3868 w 5823"/>
              <a:gd name="T9" fmla="*/ 1649 h 2229"/>
              <a:gd name="T10" fmla="*/ 5799 w 5823"/>
              <a:gd name="T11" fmla="*/ 3 h 2229"/>
              <a:gd name="T12" fmla="*/ 5804 w 5823"/>
              <a:gd name="T13" fmla="*/ 0 h 2229"/>
              <a:gd name="T14" fmla="*/ 5809 w 5823"/>
              <a:gd name="T15" fmla="*/ 0 h 2229"/>
              <a:gd name="T16" fmla="*/ 5815 w 5823"/>
              <a:gd name="T17" fmla="*/ 2 h 2229"/>
              <a:gd name="T18" fmla="*/ 5820 w 5823"/>
              <a:gd name="T19" fmla="*/ 5 h 2229"/>
              <a:gd name="T20" fmla="*/ 5821 w 5823"/>
              <a:gd name="T21" fmla="*/ 10 h 2229"/>
              <a:gd name="T22" fmla="*/ 5823 w 5823"/>
              <a:gd name="T23" fmla="*/ 14 h 2229"/>
              <a:gd name="T24" fmla="*/ 5821 w 5823"/>
              <a:gd name="T25" fmla="*/ 21 h 2229"/>
              <a:gd name="T26" fmla="*/ 5818 w 5823"/>
              <a:gd name="T27" fmla="*/ 26 h 2229"/>
              <a:gd name="T28" fmla="*/ 3887 w 5823"/>
              <a:gd name="T29" fmla="*/ 1671 h 2229"/>
              <a:gd name="T30" fmla="*/ 3880 w 5823"/>
              <a:gd name="T31" fmla="*/ 1673 h 2229"/>
              <a:gd name="T32" fmla="*/ 1949 w 5823"/>
              <a:gd name="T33" fmla="*/ 2228 h 2229"/>
              <a:gd name="T34" fmla="*/ 1943 w 5823"/>
              <a:gd name="T35" fmla="*/ 2229 h 2229"/>
              <a:gd name="T36" fmla="*/ 1936 w 5823"/>
              <a:gd name="T37" fmla="*/ 2226 h 2229"/>
              <a:gd name="T38" fmla="*/ 5 w 5823"/>
              <a:gd name="T39" fmla="*/ 603 h 2229"/>
              <a:gd name="T40" fmla="*/ 2 w 5823"/>
              <a:gd name="T41" fmla="*/ 598 h 2229"/>
              <a:gd name="T42" fmla="*/ 0 w 5823"/>
              <a:gd name="T43" fmla="*/ 593 h 2229"/>
              <a:gd name="T44" fmla="*/ 0 w 5823"/>
              <a:gd name="T45" fmla="*/ 587 h 2229"/>
              <a:gd name="T46" fmla="*/ 3 w 5823"/>
              <a:gd name="T47" fmla="*/ 582 h 2229"/>
              <a:gd name="T48" fmla="*/ 8 w 5823"/>
              <a:gd name="T49" fmla="*/ 579 h 2229"/>
              <a:gd name="T50" fmla="*/ 13 w 5823"/>
              <a:gd name="T51" fmla="*/ 577 h 2229"/>
              <a:gd name="T52" fmla="*/ 18 w 5823"/>
              <a:gd name="T53" fmla="*/ 577 h 2229"/>
              <a:gd name="T54" fmla="*/ 24 w 5823"/>
              <a:gd name="T55" fmla="*/ 580 h 2229"/>
              <a:gd name="T56" fmla="*/ 24 w 5823"/>
              <a:gd name="T57" fmla="*/ 580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23" h="2229">
                <a:moveTo>
                  <a:pt x="24" y="580"/>
                </a:moveTo>
                <a:lnTo>
                  <a:pt x="1956" y="2204"/>
                </a:lnTo>
                <a:lnTo>
                  <a:pt x="1941" y="2201"/>
                </a:lnTo>
                <a:lnTo>
                  <a:pt x="3873" y="1646"/>
                </a:lnTo>
                <a:lnTo>
                  <a:pt x="3868" y="1649"/>
                </a:lnTo>
                <a:lnTo>
                  <a:pt x="5799" y="3"/>
                </a:lnTo>
                <a:lnTo>
                  <a:pt x="5804" y="0"/>
                </a:lnTo>
                <a:lnTo>
                  <a:pt x="5809" y="0"/>
                </a:lnTo>
                <a:lnTo>
                  <a:pt x="5815" y="2"/>
                </a:lnTo>
                <a:lnTo>
                  <a:pt x="5820" y="5"/>
                </a:lnTo>
                <a:lnTo>
                  <a:pt x="5821" y="10"/>
                </a:lnTo>
                <a:lnTo>
                  <a:pt x="5823" y="14"/>
                </a:lnTo>
                <a:lnTo>
                  <a:pt x="5821" y="21"/>
                </a:lnTo>
                <a:lnTo>
                  <a:pt x="5818" y="26"/>
                </a:lnTo>
                <a:lnTo>
                  <a:pt x="3887" y="1671"/>
                </a:lnTo>
                <a:lnTo>
                  <a:pt x="3880" y="1673"/>
                </a:lnTo>
                <a:lnTo>
                  <a:pt x="1949" y="2228"/>
                </a:lnTo>
                <a:lnTo>
                  <a:pt x="1943" y="2229"/>
                </a:lnTo>
                <a:lnTo>
                  <a:pt x="1936" y="2226"/>
                </a:lnTo>
                <a:lnTo>
                  <a:pt x="5" y="603"/>
                </a:lnTo>
                <a:lnTo>
                  <a:pt x="2" y="598"/>
                </a:lnTo>
                <a:lnTo>
                  <a:pt x="0" y="593"/>
                </a:lnTo>
                <a:lnTo>
                  <a:pt x="0" y="587"/>
                </a:lnTo>
                <a:lnTo>
                  <a:pt x="3" y="582"/>
                </a:lnTo>
                <a:lnTo>
                  <a:pt x="8" y="579"/>
                </a:lnTo>
                <a:lnTo>
                  <a:pt x="13" y="577"/>
                </a:lnTo>
                <a:lnTo>
                  <a:pt x="18" y="577"/>
                </a:lnTo>
                <a:lnTo>
                  <a:pt x="24" y="580"/>
                </a:lnTo>
                <a:lnTo>
                  <a:pt x="24" y="580"/>
                </a:lnTo>
                <a:close/>
              </a:path>
            </a:pathLst>
          </a:custGeom>
          <a:solidFill>
            <a:srgbClr val="953735"/>
          </a:solidFill>
          <a:ln w="38100">
            <a:solidFill>
              <a:srgbClr val="00CC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8280" name="Rectangle 69"/>
          <p:cNvSpPr>
            <a:spLocks noChangeArrowheads="1"/>
          </p:cNvSpPr>
          <p:nvPr/>
        </p:nvSpPr>
        <p:spPr bwMode="auto">
          <a:xfrm>
            <a:off x="8015710" y="5638131"/>
            <a:ext cx="4524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-0.5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1" name="Rectangle 70"/>
          <p:cNvSpPr>
            <a:spLocks noChangeArrowheads="1"/>
          </p:cNvSpPr>
          <p:nvPr/>
        </p:nvSpPr>
        <p:spPr bwMode="auto">
          <a:xfrm>
            <a:off x="8015710" y="5082506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2" name="Rectangle 71"/>
          <p:cNvSpPr>
            <a:spLocks noChangeArrowheads="1"/>
          </p:cNvSpPr>
          <p:nvPr/>
        </p:nvSpPr>
        <p:spPr bwMode="auto">
          <a:xfrm>
            <a:off x="8015710" y="4528468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3" name="Rectangle 72"/>
          <p:cNvSpPr>
            <a:spLocks noChangeArrowheads="1"/>
          </p:cNvSpPr>
          <p:nvPr/>
        </p:nvSpPr>
        <p:spPr bwMode="auto">
          <a:xfrm>
            <a:off x="8015710" y="3974431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4" name="Rectangle 73"/>
          <p:cNvSpPr>
            <a:spLocks noChangeArrowheads="1"/>
          </p:cNvSpPr>
          <p:nvPr/>
        </p:nvSpPr>
        <p:spPr bwMode="auto">
          <a:xfrm>
            <a:off x="8015710" y="3420393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5" name="Rectangle 74"/>
          <p:cNvSpPr>
            <a:spLocks noChangeArrowheads="1"/>
          </p:cNvSpPr>
          <p:nvPr/>
        </p:nvSpPr>
        <p:spPr bwMode="auto">
          <a:xfrm>
            <a:off x="8015710" y="2866356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2.0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6" name="Rectangle 75"/>
          <p:cNvSpPr>
            <a:spLocks noChangeArrowheads="1"/>
          </p:cNvSpPr>
          <p:nvPr/>
        </p:nvSpPr>
        <p:spPr bwMode="auto">
          <a:xfrm>
            <a:off x="8015710" y="2312318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2.5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7" name="Rectangle 76"/>
          <p:cNvSpPr>
            <a:spLocks noChangeArrowheads="1"/>
          </p:cNvSpPr>
          <p:nvPr/>
        </p:nvSpPr>
        <p:spPr bwMode="auto">
          <a:xfrm>
            <a:off x="8015710" y="1758281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3.0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8" name="Rectangle 77"/>
          <p:cNvSpPr>
            <a:spLocks noChangeArrowheads="1"/>
          </p:cNvSpPr>
          <p:nvPr/>
        </p:nvSpPr>
        <p:spPr bwMode="auto">
          <a:xfrm>
            <a:off x="8015710" y="1204243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3.5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89" name="Rectangle 78"/>
          <p:cNvSpPr>
            <a:spLocks noChangeArrowheads="1"/>
          </p:cNvSpPr>
          <p:nvPr/>
        </p:nvSpPr>
        <p:spPr bwMode="auto">
          <a:xfrm>
            <a:off x="1160885" y="5638131"/>
            <a:ext cx="4524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-0.2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0" name="Rectangle 79"/>
          <p:cNvSpPr>
            <a:spLocks noChangeArrowheads="1"/>
          </p:cNvSpPr>
          <p:nvPr/>
        </p:nvSpPr>
        <p:spPr bwMode="auto">
          <a:xfrm>
            <a:off x="1225972" y="4898356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1" name="Rectangle 80"/>
          <p:cNvSpPr>
            <a:spLocks noChangeArrowheads="1"/>
          </p:cNvSpPr>
          <p:nvPr/>
        </p:nvSpPr>
        <p:spPr bwMode="auto">
          <a:xfrm>
            <a:off x="1225972" y="4158581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3" name="Rectangle 81"/>
          <p:cNvSpPr>
            <a:spLocks noChangeArrowheads="1"/>
          </p:cNvSpPr>
          <p:nvPr/>
        </p:nvSpPr>
        <p:spPr bwMode="auto">
          <a:xfrm>
            <a:off x="1225972" y="3420393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0.4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4" name="Rectangle 82"/>
          <p:cNvSpPr>
            <a:spLocks noChangeArrowheads="1"/>
          </p:cNvSpPr>
          <p:nvPr/>
        </p:nvSpPr>
        <p:spPr bwMode="auto">
          <a:xfrm>
            <a:off x="1225972" y="2682206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0.6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5" name="Rectangle 83"/>
          <p:cNvSpPr>
            <a:spLocks noChangeArrowheads="1"/>
          </p:cNvSpPr>
          <p:nvPr/>
        </p:nvSpPr>
        <p:spPr bwMode="auto">
          <a:xfrm>
            <a:off x="1225972" y="1942431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0.8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6" name="Rectangle 84"/>
          <p:cNvSpPr>
            <a:spLocks noChangeArrowheads="1"/>
          </p:cNvSpPr>
          <p:nvPr/>
        </p:nvSpPr>
        <p:spPr bwMode="auto">
          <a:xfrm>
            <a:off x="1225972" y="1204243"/>
            <a:ext cx="387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7" name="Rectangle 85"/>
          <p:cNvSpPr>
            <a:spLocks noChangeArrowheads="1"/>
          </p:cNvSpPr>
          <p:nvPr/>
        </p:nvSpPr>
        <p:spPr bwMode="auto">
          <a:xfrm>
            <a:off x="2153072" y="5847681"/>
            <a:ext cx="7302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P90-95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8" name="Rectangle 86"/>
          <p:cNvSpPr>
            <a:spLocks noChangeArrowheads="1"/>
          </p:cNvSpPr>
          <p:nvPr/>
        </p:nvSpPr>
        <p:spPr bwMode="auto">
          <a:xfrm>
            <a:off x="3686597" y="5847681"/>
            <a:ext cx="7302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P95-99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299" name="Rectangle 87"/>
          <p:cNvSpPr>
            <a:spLocks noChangeArrowheads="1"/>
          </p:cNvSpPr>
          <p:nvPr/>
        </p:nvSpPr>
        <p:spPr bwMode="auto">
          <a:xfrm>
            <a:off x="5139160" y="5847681"/>
            <a:ext cx="895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P99-99.9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300" name="Rectangle 88"/>
          <p:cNvSpPr>
            <a:spLocks noChangeArrowheads="1"/>
          </p:cNvSpPr>
          <p:nvPr/>
        </p:nvSpPr>
        <p:spPr bwMode="auto">
          <a:xfrm>
            <a:off x="6618710" y="5847681"/>
            <a:ext cx="10048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P99.9-100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65"/>
          <p:cNvSpPr txBox="1">
            <a:spLocks noChangeArrowheads="1"/>
          </p:cNvSpPr>
          <p:nvPr/>
        </p:nvSpPr>
        <p:spPr bwMode="auto">
          <a:xfrm>
            <a:off x="7148133" y="1329484"/>
            <a:ext cx="620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sv-SE" sz="1400" dirty="0" err="1">
                <a:solidFill>
                  <a:schemeClr val="tx1"/>
                </a:solidFill>
                <a:effectLst/>
                <a:latin typeface="Arial" charset="0"/>
              </a:rPr>
              <a:t>Income</a:t>
            </a:r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 Box 66"/>
          <p:cNvSpPr txBox="1">
            <a:spLocks noChangeArrowheads="1"/>
          </p:cNvSpPr>
          <p:nvPr/>
        </p:nvSpPr>
        <p:spPr bwMode="auto">
          <a:xfrm>
            <a:off x="7112129" y="1941552"/>
            <a:ext cx="59631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sv-SE" sz="1400" dirty="0" err="1">
                <a:solidFill>
                  <a:srgbClr val="00B0F0"/>
                </a:solidFill>
                <a:effectLst/>
                <a:latin typeface="Arial" charset="0"/>
              </a:rPr>
              <a:t>FinAss</a:t>
            </a:r>
            <a:endParaRPr lang="en-US" sz="1400" dirty="0"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96" name="Text Box 69"/>
          <p:cNvSpPr txBox="1">
            <a:spLocks noChangeArrowheads="1"/>
          </p:cNvSpPr>
          <p:nvPr/>
        </p:nvSpPr>
        <p:spPr bwMode="auto">
          <a:xfrm>
            <a:off x="7112129" y="4713860"/>
            <a:ext cx="43762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sv-SE" sz="1400" dirty="0" err="1" smtClean="0">
                <a:solidFill>
                  <a:srgbClr val="FF9933"/>
                </a:solidFill>
                <a:effectLst/>
                <a:latin typeface="Arial" charset="0"/>
              </a:rPr>
              <a:t>Educ</a:t>
            </a:r>
            <a:endParaRPr lang="en-US" sz="1400" dirty="0">
              <a:solidFill>
                <a:srgbClr val="FF9933"/>
              </a:solidFill>
              <a:effectLst/>
              <a:latin typeface="Arial" charset="0"/>
            </a:endParaRPr>
          </a:p>
        </p:txBody>
      </p:sp>
      <p:sp>
        <p:nvSpPr>
          <p:cNvPr id="97" name="Text Box 70"/>
          <p:cNvSpPr txBox="1">
            <a:spLocks noChangeArrowheads="1"/>
          </p:cNvSpPr>
          <p:nvPr/>
        </p:nvSpPr>
        <p:spPr bwMode="auto">
          <a:xfrm>
            <a:off x="7256145" y="5397936"/>
            <a:ext cx="18915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sv-SE" sz="1400" dirty="0" smtClean="0">
                <a:solidFill>
                  <a:srgbClr val="FF33CC"/>
                </a:solidFill>
                <a:effectLst/>
                <a:latin typeface="Arial" charset="0"/>
              </a:rPr>
              <a:t>IQ</a:t>
            </a:r>
            <a:endParaRPr lang="en-US" sz="1400" dirty="0">
              <a:solidFill>
                <a:srgbClr val="FF33CC"/>
              </a:solidFill>
              <a:effectLst/>
              <a:latin typeface="Arial" charset="0"/>
            </a:endParaRPr>
          </a:p>
        </p:txBody>
      </p:sp>
      <p:sp>
        <p:nvSpPr>
          <p:cNvPr id="98" name="Text Box 71"/>
          <p:cNvSpPr txBox="1">
            <a:spLocks noChangeArrowheads="1"/>
          </p:cNvSpPr>
          <p:nvPr/>
        </p:nvSpPr>
        <p:spPr bwMode="auto">
          <a:xfrm>
            <a:off x="7148133" y="5082506"/>
            <a:ext cx="72455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sv-SE" sz="1400" dirty="0" err="1">
                <a:solidFill>
                  <a:srgbClr val="66FF33"/>
                </a:solidFill>
                <a:effectLst/>
                <a:latin typeface="Arial" charset="0"/>
              </a:rPr>
              <a:t>Non-cog</a:t>
            </a:r>
            <a:endParaRPr lang="en-US" sz="1400" dirty="0">
              <a:solidFill>
                <a:srgbClr val="66FF33"/>
              </a:solidFill>
              <a:effectLst/>
              <a:latin typeface="Arial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6668-372E-4F40-87B8-B957C28026D2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2" name="Rectangle 41"/>
          <p:cNvSpPr/>
          <p:nvPr/>
        </p:nvSpPr>
        <p:spPr>
          <a:xfrm>
            <a:off x="647564" y="6309320"/>
            <a:ext cx="7308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Björklund, Roine and Waldenström (2011)</a:t>
            </a: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xmlns="" val="36026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4" grpId="0" animBg="1"/>
      <p:bldP spid="138275" grpId="0" animBg="1"/>
      <p:bldP spid="138276" grpId="0" animBg="1"/>
      <p:bldP spid="138277" grpId="0" animBg="1"/>
      <p:bldP spid="138278" grpId="0" animBg="1"/>
      <p:bldP spid="93" grpId="0"/>
      <p:bldP spid="94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Link between inequality and development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3564396"/>
          </a:xfrm>
        </p:spPr>
        <p:txBody>
          <a:bodyPr>
            <a:normAutofit fontScale="92500" lnSpcReduction="10000"/>
          </a:bodyPr>
          <a:lstStyle/>
          <a:p>
            <a:r>
              <a:rPr lang="sv-SE" smtClean="0"/>
              <a:t>Large literature − no consensus</a:t>
            </a:r>
          </a:p>
          <a:p>
            <a:pPr lvl="1"/>
            <a:r>
              <a:rPr lang="sv-SE" i="1" smtClean="0"/>
              <a:t>Equalization view</a:t>
            </a:r>
            <a:r>
              <a:rPr lang="sv-SE" smtClean="0"/>
              <a:t> (Stiglitz 1969; Becker &amp; Tomes; Loury 1981)</a:t>
            </a:r>
          </a:p>
          <a:p>
            <a:pPr lvl="1"/>
            <a:r>
              <a:rPr lang="sv-SE" i="1" smtClean="0"/>
              <a:t>Disequalization view</a:t>
            </a:r>
            <a:r>
              <a:rPr lang="sv-SE" smtClean="0"/>
              <a:t> (Ray; Mookherjee &amp; Ray 2003)</a:t>
            </a:r>
          </a:p>
          <a:p>
            <a:pPr lvl="1"/>
            <a:r>
              <a:rPr lang="sv-SE" i="1" smtClean="0"/>
              <a:t>History matters</a:t>
            </a:r>
            <a:r>
              <a:rPr lang="sv-SE" smtClean="0"/>
              <a:t> (Banerjee &amp; Newman 1993; Galor and Zeira 1993)</a:t>
            </a:r>
          </a:p>
          <a:p>
            <a:pPr>
              <a:spcBef>
                <a:spcPts val="2400"/>
              </a:spcBef>
            </a:pPr>
            <a:r>
              <a:rPr lang="sv-SE" smtClean="0"/>
              <a:t>Kuznets (1953, 1955): Structural change</a:t>
            </a:r>
          </a:p>
          <a:p>
            <a:pPr lvl="1"/>
            <a:r>
              <a:rPr lang="sv-SE" smtClean="0"/>
              <a:t>Shift from agericultural (trad.) to industrial (modern) sector generates inverted U-like relationship</a:t>
            </a:r>
          </a:p>
          <a:p>
            <a:pPr lvl="1"/>
            <a:r>
              <a:rPr lang="sv-SE" smtClean="0"/>
              <a:t>Also: concentration of capital and savings boost 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EBE-D24B-498D-8170-EFEAE8F9AE96}" type="slidenum">
              <a:rPr lang="sv-SE" smtClean="0"/>
              <a:pPr/>
              <a:t>7</a:t>
            </a:fld>
            <a:endParaRPr lang="sv-SE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3788" y="4905164"/>
            <a:ext cx="0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72172" y="6381328"/>
            <a:ext cx="2727920" cy="83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902226" y="5311913"/>
            <a:ext cx="2173830" cy="943113"/>
          </a:xfrm>
          <a:custGeom>
            <a:avLst/>
            <a:gdLst>
              <a:gd name="connsiteX0" fmla="*/ 0 w 1537252"/>
              <a:gd name="connsiteY0" fmla="*/ 943113 h 943113"/>
              <a:gd name="connsiteX1" fmla="*/ 808383 w 1537252"/>
              <a:gd name="connsiteY1" fmla="*/ 2209 h 943113"/>
              <a:gd name="connsiteX2" fmla="*/ 1537252 w 1537252"/>
              <a:gd name="connsiteY2" fmla="*/ 929861 h 9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52" h="943113">
                <a:moveTo>
                  <a:pt x="0" y="943113"/>
                </a:moveTo>
                <a:cubicBezTo>
                  <a:pt x="276087" y="473765"/>
                  <a:pt x="552174" y="4418"/>
                  <a:pt x="808383" y="2209"/>
                </a:cubicBezTo>
                <a:cubicBezTo>
                  <a:pt x="1064592" y="0"/>
                  <a:pt x="1300922" y="464930"/>
                  <a:pt x="1537252" y="92986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511660" y="4941168"/>
            <a:ext cx="112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mtClean="0"/>
              <a:t>Inequality</a:t>
            </a:r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5508104" y="623731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mtClean="0"/>
              <a:t>Time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smtClean="0"/>
              <a:t>Is there a Kuznets Curve in income inequality?</a:t>
            </a:r>
            <a:endParaRPr lang="sv-SE" sz="320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8237" y="1210843"/>
            <a:ext cx="7281913" cy="4486409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6668-372E-4F40-87B8-B957C28026D2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3" name="Freeform 12"/>
          <p:cNvSpPr/>
          <p:nvPr/>
        </p:nvSpPr>
        <p:spPr>
          <a:xfrm>
            <a:off x="384313" y="2027583"/>
            <a:ext cx="2133600" cy="1590260"/>
          </a:xfrm>
          <a:custGeom>
            <a:avLst/>
            <a:gdLst>
              <a:gd name="connsiteX0" fmla="*/ 2133600 w 2133600"/>
              <a:gd name="connsiteY0" fmla="*/ 238539 h 1590260"/>
              <a:gd name="connsiteX1" fmla="*/ 1219200 w 2133600"/>
              <a:gd name="connsiteY1" fmla="*/ 225287 h 1590260"/>
              <a:gd name="connsiteX2" fmla="*/ 0 w 2133600"/>
              <a:gd name="connsiteY2" fmla="*/ 1590260 h 15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1590260">
                <a:moveTo>
                  <a:pt x="2133600" y="238539"/>
                </a:moveTo>
                <a:cubicBezTo>
                  <a:pt x="1854200" y="119269"/>
                  <a:pt x="1574800" y="0"/>
                  <a:pt x="1219200" y="225287"/>
                </a:cubicBezTo>
                <a:cubicBezTo>
                  <a:pt x="863600" y="450574"/>
                  <a:pt x="431800" y="1020417"/>
                  <a:pt x="0" y="159026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>
            <a:stCxn id="13" idx="0"/>
          </p:cNvCxnSpPr>
          <p:nvPr/>
        </p:nvCxnSpPr>
        <p:spPr>
          <a:xfrm>
            <a:off x="2517913" y="2266122"/>
            <a:ext cx="2414127" cy="18829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1484784"/>
            <a:ext cx="129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Kuznets</a:t>
            </a:r>
          </a:p>
          <a:p>
            <a:r>
              <a:rPr lang="sv-SE" smtClean="0"/>
              <a:t>inverted-U?</a:t>
            </a:r>
            <a:endParaRPr lang="sv-SE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9572" y="2132856"/>
            <a:ext cx="144016" cy="756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1165" y="5841268"/>
            <a:ext cx="48192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800" b="1" i="1" smtClean="0"/>
              <a:t>What about wealth inequality?</a:t>
            </a:r>
            <a:endParaRPr lang="sv-SE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727684" y="1592797"/>
            <a:ext cx="55806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Long-run trends in wealth concentration: Cross-country evidence</a:t>
            </a:r>
          </a:p>
          <a:p>
            <a:pPr algn="ctr"/>
            <a:endParaRPr lang="sv-SE" sz="4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/>
            <a:endParaRPr lang="en-US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580" y="4293096"/>
            <a:ext cx="781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Ohlsson, H, J. Roine and D. Waldenström (2008), “Long-Run Changes in the Concentration of Wealth: An Overview of Recent Findings”, in Davies, J.B. (ed.), </a:t>
            </a:r>
            <a:r>
              <a:rPr lang="en-US" i="1" smtClean="0"/>
              <a:t>Personal Wealth from a Global Perspective</a:t>
            </a:r>
            <a:r>
              <a:rPr lang="en-US" smtClean="0"/>
              <a:t>, Oxford, Oxford University Press. </a:t>
            </a:r>
            <a:r>
              <a:rPr lang="en-US" u="sng" smtClean="0">
                <a:hlinkClick r:id="rId2"/>
              </a:rPr>
              <a:t>Link</a:t>
            </a:r>
            <a:endParaRPr lang="sv-SE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4310EBE-D24B-498D-8170-EFEAE8F9AE96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2013</Words>
  <Application>Microsoft Office PowerPoint</Application>
  <PresentationFormat>On-screen Show (4:3)</PresentationFormat>
  <Paragraphs>427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Chart</vt:lpstr>
      <vt:lpstr>Long-run Trends in Wealth Inequality and the Role of Inheritance</vt:lpstr>
      <vt:lpstr>Outline of talk</vt:lpstr>
      <vt:lpstr>(Part of the) Income/Wealth relationship</vt:lpstr>
      <vt:lpstr>Capital income share in total income, Sweden, top decile, 1912-2004</vt:lpstr>
      <vt:lpstr>Wealth matters to income mobility: Intergenerational transmission in Sweden</vt:lpstr>
      <vt:lpstr>Wealth matters to income mobility: Intergenerational transmission in Sweden</vt:lpstr>
      <vt:lpstr>Link between inequality and development</vt:lpstr>
      <vt:lpstr>Is there a Kuznets Curve in income inequality?</vt:lpstr>
      <vt:lpstr>Slide 9</vt:lpstr>
      <vt:lpstr>Starting point</vt:lpstr>
      <vt:lpstr>Measurement and data</vt:lpstr>
      <vt:lpstr>Measurement and data</vt:lpstr>
      <vt:lpstr>Measurement and data</vt:lpstr>
      <vt:lpstr>French wealth concentration, 1807-1994</vt:lpstr>
      <vt:lpstr>U.K. wealth concentration, 1774-2001</vt:lpstr>
      <vt:lpstr>U.S. wealth concentration, 1774-2001</vt:lpstr>
      <vt:lpstr>Swiss wealth concentration, 1913-1997</vt:lpstr>
      <vt:lpstr>Danish wealth concentration, 1789-1996</vt:lpstr>
      <vt:lpstr>Norwegian wealth concentration, 1789-2002</vt:lpstr>
      <vt:lpstr>Swedish wealth concentration, 1800-2002</vt:lpstr>
      <vt:lpstr>Cross country top percentile (P99-100)</vt:lpstr>
      <vt:lpstr>Cross-country "next four" (P95-99)</vt:lpstr>
      <vt:lpstr>Heterogeneity between countries and within the top</vt:lpstr>
      <vt:lpstr>Summing up cross-country evidence</vt:lpstr>
      <vt:lpstr>Slide 25</vt:lpstr>
      <vt:lpstr>Questions</vt:lpstr>
      <vt:lpstr>Top wealth decile in Sweden</vt:lpstr>
      <vt:lpstr>Slide 28</vt:lpstr>
      <vt:lpstr>Interwar era: High-wage earners accumulate wealth</vt:lpstr>
      <vt:lpstr>Slide 30</vt:lpstr>
      <vt:lpstr>What has happened since 1980?</vt:lpstr>
      <vt:lpstr>Wealth concentration in Sweden since 1950 (official series)</vt:lpstr>
      <vt:lpstr>Wealth concentration in Sweden since 1950 (adjusted for foreign wealth of Swedish hh's)</vt:lpstr>
      <vt:lpstr>How estimate the wealth of the rich?</vt:lpstr>
      <vt:lpstr>Balance of Payments mismatch, six countries</vt:lpstr>
      <vt:lpstr>Comparing top wealth percentile: Sweden vs USA</vt:lpstr>
      <vt:lpstr>Summing up: Swedish wealth inequality trends</vt:lpstr>
      <vt:lpstr>Slide 38</vt:lpstr>
      <vt:lpstr>How important is inheritance?</vt:lpstr>
      <vt:lpstr>Annual inheritance flow as share of national income: France, 1820-2008</vt:lpstr>
      <vt:lpstr>Annual inheritance flow as share of national income: Sweden, 1860-2010</vt:lpstr>
      <vt:lpstr>Basic approach</vt:lpstr>
      <vt:lpstr>Basic approach</vt:lpstr>
      <vt:lpstr>B/Y = μ ∙ m ∙ W/Y (France) </vt:lpstr>
      <vt:lpstr>Constructing W, Y, m, μ for Sweden</vt:lpstr>
      <vt:lpstr>Constructing W: Real assets</vt:lpstr>
      <vt:lpstr>Constructing W: Financial assets</vt:lpstr>
      <vt:lpstr>Constructing W: Debt</vt:lpstr>
      <vt:lpstr>Debt components up to 1970.</vt:lpstr>
      <vt:lpstr>Asset composition</vt:lpstr>
      <vt:lpstr>Swedish household wealth  over GDP, 1810-2010</vt:lpstr>
      <vt:lpstr>Wealth-Income ratio (W/Y): Sweden</vt:lpstr>
      <vt:lpstr>B/Y = μ ∙ m ∙ W/Y (Sweden) </vt:lpstr>
      <vt:lpstr>So, does inheritance have a role?</vt:lpstr>
      <vt:lpstr>4. Concluding remarks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Long-run trends in wealth inequality and the role of inheritance</dc:title>
  <dc:creator>DanielW</dc:creator>
  <cp:lastModifiedBy>DanielW</cp:lastModifiedBy>
  <cp:revision>193</cp:revision>
  <dcterms:created xsi:type="dcterms:W3CDTF">2012-01-04T14:08:49Z</dcterms:created>
  <dcterms:modified xsi:type="dcterms:W3CDTF">2012-01-12T06:51:47Z</dcterms:modified>
</cp:coreProperties>
</file>