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50" r:id="rId2"/>
    <p:sldId id="652" r:id="rId3"/>
    <p:sldId id="654" r:id="rId4"/>
    <p:sldId id="559" r:id="rId5"/>
    <p:sldId id="560" r:id="rId6"/>
    <p:sldId id="561" r:id="rId7"/>
    <p:sldId id="655" r:id="rId8"/>
    <p:sldId id="562" r:id="rId9"/>
    <p:sldId id="563" r:id="rId10"/>
    <p:sldId id="656" r:id="rId11"/>
    <p:sldId id="564" r:id="rId12"/>
    <p:sldId id="565" r:id="rId13"/>
    <p:sldId id="566" r:id="rId14"/>
    <p:sldId id="657" r:id="rId15"/>
    <p:sldId id="567" r:id="rId16"/>
    <p:sldId id="568" r:id="rId17"/>
    <p:sldId id="658" r:id="rId18"/>
    <p:sldId id="651" r:id="rId19"/>
    <p:sldId id="653" r:id="rId20"/>
    <p:sldId id="570" r:id="rId21"/>
    <p:sldId id="571" r:id="rId22"/>
    <p:sldId id="572" r:id="rId23"/>
    <p:sldId id="573" r:id="rId24"/>
    <p:sldId id="574" r:id="rId25"/>
    <p:sldId id="659" r:id="rId26"/>
    <p:sldId id="660" r:id="rId27"/>
    <p:sldId id="575" r:id="rId28"/>
    <p:sldId id="583" r:id="rId29"/>
    <p:sldId id="576" r:id="rId30"/>
    <p:sldId id="577" r:id="rId31"/>
    <p:sldId id="578" r:id="rId32"/>
    <p:sldId id="664" r:id="rId33"/>
    <p:sldId id="661" r:id="rId34"/>
    <p:sldId id="579" r:id="rId35"/>
    <p:sldId id="662" r:id="rId36"/>
    <p:sldId id="580" r:id="rId37"/>
    <p:sldId id="663" r:id="rId38"/>
    <p:sldId id="581" r:id="rId39"/>
    <p:sldId id="58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088" autoAdjust="0"/>
  </p:normalViewPr>
  <p:slideViewPr>
    <p:cSldViewPr snapToGrid="0">
      <p:cViewPr varScale="1">
        <p:scale>
          <a:sx n="78" d="100"/>
          <a:sy n="78" d="100"/>
        </p:scale>
        <p:origin x="77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nHist2021Lecture6.pdf" TargetMode="External"/><Relationship Id="rId2" Type="http://schemas.openxmlformats.org/officeDocument/2006/relationships/hyperlink" Target="http://piketty.pse.ens.fr/files/PikettyEconHist2021Syllabu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d.world/wp-content/uploads/2018/01/NPYZ2018.pdf" TargetMode="External"/><Relationship Id="rId2" Type="http://schemas.openxmlformats.org/officeDocument/2006/relationships/hyperlink" Target="http://piketty.pse.ens.fr/files/NPYZ201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d.world/document/t-piketty-l-yang-and-g-zucman-capital-accumulation-private-property-and-inequality-in-china-1978-2015-2016/" TargetMode="External"/><Relationship Id="rId4" Type="http://schemas.openxmlformats.org/officeDocument/2006/relationships/hyperlink" Target="http://piketty.pse.ens.fr/files/PikettyYangZucman2019AER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d.world/document/alvaredoassouadpiketty-middleeast-widworldwp201715/" TargetMode="External"/><Relationship Id="rId2" Type="http://schemas.openxmlformats.org/officeDocument/2006/relationships/hyperlink" Target="http://piketty.pse.ens.fr/files/AAP2019RIW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7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37.xml"/><Relationship Id="rId5" Type="http://schemas.openxmlformats.org/officeDocument/2006/relationships/slide" Target="slide14.xml"/><Relationship Id="rId10" Type="http://schemas.openxmlformats.org/officeDocument/2006/relationships/slide" Target="slide35.xml"/><Relationship Id="rId4" Type="http://schemas.openxmlformats.org/officeDocument/2006/relationships/slide" Target="slide10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d.world/document/soviets-oligarchs-inequality-property-russia-1905-2016/" TargetMode="External"/><Relationship Id="rId2" Type="http://schemas.openxmlformats.org/officeDocument/2006/relationships/hyperlink" Target="http://piketty.pse.ens.fr/files/NPZ2018JEI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id.world/document/t-piketty-e-saez-g-zucman-distributional-national-accounts-methods-and-estimates-for-the-united-states-2016/" TargetMode="External"/><Relationship Id="rId2" Type="http://schemas.openxmlformats.org/officeDocument/2006/relationships/hyperlink" Target="https://wid.world/document/b-garbinti-j-goupille-and-t-piketty-inequality-dynamics-in-france-1900-2014-evidence-from-distributional-national-accounts-2016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juliacagehomepage/my-files/cage_gadenne_EEH_2018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09800" y="404813"/>
            <a:ext cx="7989888" cy="3529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2900" dirty="0"/>
              <a:t/>
            </a:r>
            <a:br>
              <a:rPr lang="en-US" altLang="fr-FR" sz="2900" dirty="0"/>
            </a:br>
            <a:r>
              <a:rPr lang="en-US" altLang="fr-FR" sz="2900" dirty="0"/>
              <a:t> </a:t>
            </a:r>
            <a:r>
              <a:rPr lang="en-US" altLang="fr-FR" sz="3600" dirty="0">
                <a:latin typeface="+mn-lt"/>
              </a:rPr>
              <a:t> </a:t>
            </a:r>
            <a:r>
              <a:rPr lang="en-US" altLang="fr-FR" sz="3600" b="1" dirty="0">
                <a:latin typeface="+mn-lt"/>
                <a:hlinkClick r:id="rId2"/>
              </a:rPr>
              <a:t>Introduction to Economic History : </a:t>
            </a:r>
            <a:br>
              <a:rPr lang="en-US" altLang="fr-FR" sz="3600" b="1" dirty="0">
                <a:latin typeface="+mn-lt"/>
                <a:hlinkClick r:id="rId2"/>
              </a:rPr>
            </a:br>
            <a:r>
              <a:rPr lang="en-US" altLang="fr-FR" sz="3600" b="1" dirty="0">
                <a:latin typeface="+mn-lt"/>
                <a:hlinkClick r:id="rId2"/>
              </a:rPr>
              <a:t>Capital, Inequality, Growth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(Master APE &amp; PPD) </a:t>
            </a:r>
            <a:br>
              <a:rPr lang="en-US" altLang="fr-FR" sz="3600" i="1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(EHESS &amp; Paris School of Economics)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Thomas Piketty</a:t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Academic year </a:t>
            </a:r>
            <a:r>
              <a:rPr lang="en-US" altLang="fr-FR" sz="3600" dirty="0" smtClean="0">
                <a:latin typeface="+mn-lt"/>
              </a:rPr>
              <a:t>2021-2022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endParaRPr lang="fr-FR" alt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226" y="3602038"/>
            <a:ext cx="11121887" cy="2341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>
                <a:hlinkClick r:id="rId3"/>
              </a:rPr>
              <a:t>Lecture 6: Post-communist societies (Russia, China, </a:t>
            </a:r>
            <a:r>
              <a:rPr lang="en-US" sz="3600" b="1" dirty="0" smtClean="0">
                <a:hlinkClick r:id="rId3"/>
              </a:rPr>
              <a:t>Eastern </a:t>
            </a:r>
            <a:r>
              <a:rPr lang="en-US" sz="3600" b="1" dirty="0">
                <a:hlinkClick r:id="rId3"/>
              </a:rPr>
              <a:t>Europe) and the rise of global capitalism</a:t>
            </a:r>
            <a:r>
              <a:rPr lang="en-US" sz="3600" b="1" dirty="0"/>
              <a:t> </a:t>
            </a:r>
          </a:p>
          <a:p>
            <a:pPr>
              <a:defRPr/>
            </a:pPr>
            <a:r>
              <a:rPr lang="en-US" sz="3600" i="1" dirty="0" smtClean="0"/>
              <a:t>(check </a:t>
            </a:r>
            <a:r>
              <a:rPr lang="en-US" sz="3600" i="1" dirty="0" smtClean="0">
                <a:hlinkClick r:id="rId3"/>
              </a:rPr>
              <a:t>on line</a:t>
            </a:r>
            <a:r>
              <a:rPr lang="en-US" sz="3600" i="1" dirty="0" smtClean="0"/>
              <a:t> for updated version)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783" y="169726"/>
            <a:ext cx="10851792" cy="991820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From public to </a:t>
            </a:r>
            <a:r>
              <a:rPr lang="fr-FR" sz="4000" b="1" dirty="0" err="1">
                <a:latin typeface="+mn-lt"/>
              </a:rPr>
              <a:t>private</a:t>
            </a:r>
            <a:r>
              <a:rPr lang="fr-FR" sz="4000" b="1" dirty="0">
                <a:latin typeface="+mn-lt"/>
              </a:rPr>
              <a:t> property: the case of </a:t>
            </a:r>
            <a:r>
              <a:rPr lang="fr-FR" sz="4000" b="1" dirty="0" smtClean="0">
                <a:latin typeface="+mn-lt"/>
              </a:rPr>
              <a:t>China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587" y="1237534"/>
            <a:ext cx="11201551" cy="54169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share of public property in national wealth seems to have stabilized at about 30% since 2007-2008: </a:t>
            </a:r>
            <a:r>
              <a:rPr lang="en-US" b="1" dirty="0" smtClean="0"/>
              <a:t>China has become a mixed-property economy (comparable to Western countries in 1950s-1970s)</a:t>
            </a:r>
          </a:p>
          <a:p>
            <a:pPr>
              <a:defRPr/>
            </a:pPr>
            <a:r>
              <a:rPr lang="en-US" dirty="0" smtClean="0"/>
              <a:t>Inequality increased since 1980s, but still more equal than US (according to available sources)</a:t>
            </a:r>
          </a:p>
          <a:p>
            <a:pPr>
              <a:defRPr/>
            </a:pPr>
            <a:r>
              <a:rPr lang="en-US" b="1" dirty="0" smtClean="0"/>
              <a:t>But huge opacity: almost no data from progressive income tax system; complete absence of inheritance tax and registration system</a:t>
            </a:r>
          </a:p>
          <a:p>
            <a:pPr>
              <a:defRPr/>
            </a:pPr>
            <a:r>
              <a:rPr lang="en-US" dirty="0" smtClean="0"/>
              <a:t>See F</a:t>
            </a:r>
            <a:r>
              <a:rPr lang="en-US" dirty="0"/>
              <a:t>. Novokmet, T. </a:t>
            </a:r>
            <a:r>
              <a:rPr lang="en-US" dirty="0" err="1"/>
              <a:t>Piketty</a:t>
            </a:r>
            <a:r>
              <a:rPr lang="en-US" dirty="0"/>
              <a:t>, L. Yang, G. Zucman, </a:t>
            </a:r>
            <a:r>
              <a:rPr lang="en-US" u="sng" dirty="0">
                <a:hlinkClick r:id="rId2"/>
              </a:rPr>
              <a:t>From Communism to Capitalism: Private vs Public Property and Inequality in China and Russia</a:t>
            </a:r>
            <a:r>
              <a:rPr lang="en-US" dirty="0"/>
              <a:t>, AEA </a:t>
            </a:r>
            <a:r>
              <a:rPr lang="en-US" dirty="0" smtClean="0"/>
              <a:t>PP, </a:t>
            </a:r>
            <a:r>
              <a:rPr lang="en-US" dirty="0"/>
              <a:t>2018 (</a:t>
            </a:r>
            <a:r>
              <a:rPr lang="en-US" u="sng" dirty="0">
                <a:hlinkClick r:id="rId3"/>
              </a:rPr>
              <a:t>WID.world </a:t>
            </a:r>
            <a:r>
              <a:rPr lang="en-US" u="sng" dirty="0" smtClean="0">
                <a:hlinkClick r:id="rId3"/>
              </a:rPr>
              <a:t>WP</a:t>
            </a:r>
            <a:r>
              <a:rPr lang="en-US" dirty="0" smtClean="0"/>
              <a:t>)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Capital Accumulation, Private Property and Rising Inequality in China, 1978-2015</a:t>
            </a:r>
            <a:r>
              <a:rPr lang="en-US" dirty="0"/>
              <a:t>, AER 2019 (</a:t>
            </a:r>
            <a:r>
              <a:rPr lang="en-US" u="sng" dirty="0">
                <a:hlinkClick r:id="rId5"/>
              </a:rPr>
              <a:t>WID.world WP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  <a:defRPr/>
            </a:pPr>
            <a:endParaRPr lang="en-US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6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7" y="0"/>
            <a:ext cx="1115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19" y="0"/>
            <a:ext cx="11086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7" y="0"/>
            <a:ext cx="11528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607" y="191438"/>
            <a:ext cx="11483762" cy="720430"/>
          </a:xfrm>
        </p:spPr>
        <p:txBody>
          <a:bodyPr>
            <a:normAutofit/>
          </a:bodyPr>
          <a:lstStyle/>
          <a:p>
            <a:r>
              <a:rPr lang="fr-FR" sz="3200" b="1" dirty="0" err="1">
                <a:latin typeface="+mn-lt"/>
              </a:rPr>
              <a:t>Eastern</a:t>
            </a:r>
            <a:r>
              <a:rPr lang="fr-FR" sz="3200" b="1" dirty="0">
                <a:latin typeface="+mn-lt"/>
              </a:rPr>
              <a:t> Europe, </a:t>
            </a:r>
            <a:r>
              <a:rPr lang="fr-FR" sz="3200" b="1" dirty="0" err="1">
                <a:latin typeface="+mn-lt"/>
              </a:rPr>
              <a:t>foreign</a:t>
            </a:r>
            <a:r>
              <a:rPr lang="fr-FR" sz="3200" b="1" dirty="0">
                <a:latin typeface="+mn-lt"/>
              </a:rPr>
              <a:t> </a:t>
            </a:r>
            <a:r>
              <a:rPr lang="fr-FR" sz="3200" b="1" dirty="0" err="1">
                <a:latin typeface="+mn-lt"/>
              </a:rPr>
              <a:t>assets</a:t>
            </a:r>
            <a:r>
              <a:rPr lang="fr-FR" sz="3200" b="1" dirty="0">
                <a:latin typeface="+mn-lt"/>
              </a:rPr>
              <a:t> and the East-West </a:t>
            </a:r>
            <a:r>
              <a:rPr lang="fr-FR" sz="3200" b="1" dirty="0" err="1">
                <a:latin typeface="+mn-lt"/>
              </a:rPr>
              <a:t>divide</a:t>
            </a:r>
            <a:r>
              <a:rPr lang="fr-FR" sz="3200" b="1" dirty="0">
                <a:latin typeface="+mn-lt"/>
              </a:rPr>
              <a:t> in the </a:t>
            </a:r>
            <a:r>
              <a:rPr lang="fr-FR" sz="3200" b="1" dirty="0" smtClean="0">
                <a:latin typeface="+mn-lt"/>
              </a:rPr>
              <a:t>EU</a:t>
            </a:r>
            <a:endParaRPr lang="fr-FR" sz="32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294" y="1020423"/>
            <a:ext cx="11234115" cy="5536335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Post-</a:t>
            </a:r>
            <a:r>
              <a:rPr lang="fr-FR" b="1" dirty="0" err="1" smtClean="0"/>
              <a:t>communist</a:t>
            </a:r>
            <a:r>
              <a:rPr lang="fr-FR" b="1" dirty="0" smtClean="0"/>
              <a:t> transition in </a:t>
            </a:r>
            <a:r>
              <a:rPr lang="fr-FR" b="1" dirty="0" err="1" smtClean="0"/>
              <a:t>Eastern</a:t>
            </a:r>
            <a:r>
              <a:rPr lang="fr-FR" b="1" dirty="0" smtClean="0"/>
              <a:t> Europe: more </a:t>
            </a:r>
            <a:r>
              <a:rPr lang="fr-FR" b="1" dirty="0" err="1" smtClean="0"/>
              <a:t>gradual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in </a:t>
            </a:r>
            <a:r>
              <a:rPr lang="fr-FR" b="1" dirty="0" err="1" smtClean="0"/>
              <a:t>Russia</a:t>
            </a:r>
            <a:r>
              <a:rPr lang="fr-FR" b="1" dirty="0" smtClean="0"/>
              <a:t>; the </a:t>
            </a:r>
            <a:r>
              <a:rPr lang="fr-FR" b="1" dirty="0" err="1" smtClean="0"/>
              <a:t>rise</a:t>
            </a:r>
            <a:r>
              <a:rPr lang="fr-FR" b="1" dirty="0" smtClean="0"/>
              <a:t> of inequality &amp; </a:t>
            </a:r>
            <a:r>
              <a:rPr lang="fr-FR" b="1" dirty="0" err="1" smtClean="0"/>
              <a:t>oligarchs</a:t>
            </a:r>
            <a:r>
              <a:rPr lang="fr-FR" b="1" dirty="0" smtClean="0"/>
              <a:t> </a:t>
            </a:r>
            <a:r>
              <a:rPr lang="fr-FR" b="1" dirty="0" err="1" smtClean="0"/>
              <a:t>was</a:t>
            </a:r>
            <a:r>
              <a:rPr lang="fr-FR" b="1" dirty="0" smtClean="0"/>
              <a:t> </a:t>
            </a:r>
            <a:r>
              <a:rPr lang="fr-FR" b="1" dirty="0" err="1" smtClean="0"/>
              <a:t>less</a:t>
            </a:r>
            <a:r>
              <a:rPr lang="fr-FR" b="1" dirty="0" smtClean="0"/>
              <a:t> </a:t>
            </a:r>
            <a:r>
              <a:rPr lang="fr-FR" b="1" dirty="0" err="1" smtClean="0"/>
              <a:t>spectacular</a:t>
            </a:r>
            <a:r>
              <a:rPr lang="fr-FR" b="1" dirty="0" smtClean="0"/>
              <a:t>                                </a:t>
            </a:r>
            <a:r>
              <a:rPr lang="fr-FR" dirty="0" smtClean="0"/>
              <a:t>(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privatized</a:t>
            </a:r>
            <a:r>
              <a:rPr lang="fr-FR" dirty="0" smtClean="0"/>
              <a:t> industries)</a:t>
            </a:r>
            <a:endParaRPr lang="fr-FR" dirty="0"/>
          </a:p>
          <a:p>
            <a:r>
              <a:rPr lang="fr-FR" b="1" dirty="0" smtClean="0"/>
              <a:t>Total inequality in </a:t>
            </a:r>
            <a:r>
              <a:rPr lang="fr-FR" b="1" dirty="0" err="1" smtClean="0"/>
              <a:t>West+East</a:t>
            </a:r>
            <a:r>
              <a:rPr lang="fr-FR" b="1" dirty="0" smtClean="0"/>
              <a:t> Europe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still</a:t>
            </a:r>
            <a:r>
              <a:rPr lang="fr-FR" b="1" dirty="0" smtClean="0"/>
              <a:t> </a:t>
            </a:r>
            <a:r>
              <a:rPr lang="fr-FR" b="1" dirty="0" err="1" smtClean="0"/>
              <a:t>much</a:t>
            </a:r>
            <a:r>
              <a:rPr lang="fr-FR" b="1" dirty="0" smtClean="0"/>
              <a:t> </a:t>
            </a:r>
            <a:r>
              <a:rPr lang="fr-FR" b="1" dirty="0" err="1" smtClean="0"/>
              <a:t>smaller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in the USA </a:t>
            </a:r>
            <a:r>
              <a:rPr lang="fr-FR" dirty="0" smtClean="0"/>
              <a:t>(and a lot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</a:t>
            </a:r>
            <a:r>
              <a:rPr lang="fr-FR" dirty="0" err="1" smtClean="0"/>
              <a:t>USA+Mexico+Canada</a:t>
            </a:r>
            <a:r>
              <a:rPr lang="fr-FR" dirty="0" smtClean="0"/>
              <a:t>)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Europeans</a:t>
            </a:r>
            <a:r>
              <a:rPr lang="fr-FR" dirty="0" smtClean="0"/>
              <a:t> do not compare </a:t>
            </a:r>
            <a:r>
              <a:rPr lang="fr-FR" dirty="0" err="1" smtClean="0"/>
              <a:t>their</a:t>
            </a:r>
            <a:r>
              <a:rPr lang="fr-FR" dirty="0" smtClean="0"/>
              <a:t> inequality </a:t>
            </a:r>
            <a:r>
              <a:rPr lang="fr-FR" dirty="0" err="1" smtClean="0"/>
              <a:t>levels</a:t>
            </a:r>
            <a:r>
              <a:rPr lang="fr-FR" dirty="0" smtClean="0"/>
              <a:t> to USA, Mexico or </a:t>
            </a:r>
            <a:r>
              <a:rPr lang="fr-FR" dirty="0" err="1" smtClean="0"/>
              <a:t>Brasil</a:t>
            </a:r>
            <a:r>
              <a:rPr lang="fr-FR" dirty="0" smtClean="0"/>
              <a:t>: </a:t>
            </a:r>
            <a:r>
              <a:rPr lang="fr-FR" dirty="0" err="1" smtClean="0"/>
              <a:t>they</a:t>
            </a:r>
            <a:r>
              <a:rPr lang="fr-FR" dirty="0" smtClean="0"/>
              <a:t> compare to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 in Europe</a:t>
            </a:r>
          </a:p>
          <a:p>
            <a:r>
              <a:rPr lang="fr-FR" b="1" dirty="0" err="1" smtClean="0"/>
              <a:t>Eastern</a:t>
            </a:r>
            <a:r>
              <a:rPr lang="fr-FR" b="1" dirty="0" smtClean="0"/>
              <a:t> Europe 2010s: </a:t>
            </a:r>
            <a:r>
              <a:rPr lang="fr-FR" b="1" dirty="0" err="1" smtClean="0"/>
              <a:t>very</a:t>
            </a:r>
            <a:r>
              <a:rPr lang="fr-FR" b="1" dirty="0" smtClean="0"/>
              <a:t> large </a:t>
            </a:r>
            <a:r>
              <a:rPr lang="fr-FR" b="1" dirty="0" err="1" smtClean="0"/>
              <a:t>outflows</a:t>
            </a:r>
            <a:r>
              <a:rPr lang="fr-FR" b="1" dirty="0" smtClean="0"/>
              <a:t> of </a:t>
            </a:r>
            <a:r>
              <a:rPr lang="fr-FR" b="1" dirty="0" err="1" smtClean="0"/>
              <a:t>foreign</a:t>
            </a:r>
            <a:r>
              <a:rPr lang="fr-FR" b="1" dirty="0" smtClean="0"/>
              <a:t> profits</a:t>
            </a:r>
            <a:r>
              <a:rPr lang="fr-FR" dirty="0" smtClean="0"/>
              <a:t> (</a:t>
            </a:r>
            <a:r>
              <a:rPr lang="fr-FR" dirty="0" err="1" smtClean="0"/>
              <a:t>stagnating</a:t>
            </a:r>
            <a:r>
              <a:rPr lang="fr-FR" dirty="0" smtClean="0"/>
              <a:t> </a:t>
            </a:r>
            <a:r>
              <a:rPr lang="fr-FR" dirty="0" err="1" smtClean="0"/>
              <a:t>wages</a:t>
            </a:r>
            <a:r>
              <a:rPr lang="fr-FR" dirty="0" smtClean="0"/>
              <a:t> &gt;&gt;&gt; large profits for </a:t>
            </a:r>
            <a:r>
              <a:rPr lang="fr-FR" dirty="0" err="1" smtClean="0"/>
              <a:t>German</a:t>
            </a:r>
            <a:r>
              <a:rPr lang="fr-FR" dirty="0" smtClean="0"/>
              <a:t> or French </a:t>
            </a:r>
            <a:r>
              <a:rPr lang="fr-FR" dirty="0" err="1" smtClean="0"/>
              <a:t>investors</a:t>
            </a:r>
            <a:r>
              <a:rPr lang="fr-FR" dirty="0" smtClean="0"/>
              <a:t>),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inflows</a:t>
            </a:r>
            <a:r>
              <a:rPr lang="fr-FR" dirty="0" smtClean="0"/>
              <a:t> of public EU </a:t>
            </a:r>
            <a:r>
              <a:rPr lang="fr-FR" dirty="0" err="1" smtClean="0"/>
              <a:t>transfers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are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fair</a:t>
            </a:r>
            <a:r>
              <a:rPr lang="fr-FR" dirty="0" smtClean="0"/>
              <a:t> and </a:t>
            </a:r>
            <a:r>
              <a:rPr lang="fr-FR" dirty="0" err="1" smtClean="0"/>
              <a:t>that</a:t>
            </a:r>
            <a:r>
              <a:rPr lang="fr-FR" dirty="0" smtClean="0"/>
              <a:t> we </a:t>
            </a:r>
            <a:r>
              <a:rPr lang="fr-FR" dirty="0" err="1" smtClean="0"/>
              <a:t>should</a:t>
            </a:r>
            <a:r>
              <a:rPr lang="fr-FR" dirty="0" smtClean="0"/>
              <a:t> focus on public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incomplete</a:t>
            </a:r>
            <a:r>
              <a:rPr lang="fr-FR" dirty="0" smtClean="0"/>
              <a:t>: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wages</a:t>
            </a:r>
            <a:r>
              <a:rPr lang="fr-FR" dirty="0" smtClean="0"/>
              <a:t> and profits </a:t>
            </a:r>
            <a:r>
              <a:rPr lang="fr-FR" dirty="0" err="1" smtClean="0"/>
              <a:t>depend</a:t>
            </a:r>
            <a:r>
              <a:rPr lang="fr-FR" dirty="0" smtClean="0"/>
              <a:t> on </a:t>
            </a:r>
            <a:r>
              <a:rPr lang="fr-FR" dirty="0" err="1" smtClean="0"/>
              <a:t>bargaining</a:t>
            </a:r>
            <a:r>
              <a:rPr lang="fr-FR" dirty="0" smtClean="0"/>
              <a:t> power, </a:t>
            </a:r>
            <a:r>
              <a:rPr lang="fr-FR" dirty="0" err="1" smtClean="0"/>
              <a:t>legal</a:t>
            </a:r>
            <a:r>
              <a:rPr lang="fr-FR" dirty="0" smtClean="0"/>
              <a:t> system, etc. </a:t>
            </a:r>
            <a:r>
              <a:rPr lang="fr-FR" b="1" dirty="0" smtClean="0"/>
              <a:t>A large </a:t>
            </a:r>
            <a:r>
              <a:rPr lang="fr-FR" b="1" dirty="0" err="1" smtClean="0"/>
              <a:t>federal</a:t>
            </a:r>
            <a:r>
              <a:rPr lang="fr-FR" b="1" dirty="0" smtClean="0"/>
              <a:t> </a:t>
            </a:r>
            <a:r>
              <a:rPr lang="fr-FR" b="1" dirty="0" err="1" smtClean="0"/>
              <a:t>community</a:t>
            </a:r>
            <a:r>
              <a:rPr lang="fr-FR" b="1" dirty="0" smtClean="0"/>
              <a:t> </a:t>
            </a:r>
            <a:r>
              <a:rPr lang="fr-FR" b="1" dirty="0" err="1" smtClean="0"/>
              <a:t>cannot</a:t>
            </a:r>
            <a:r>
              <a:rPr lang="fr-FR" b="1" dirty="0" smtClean="0"/>
              <a:t> </a:t>
            </a:r>
            <a:r>
              <a:rPr lang="fr-FR" b="1" dirty="0" err="1" smtClean="0"/>
              <a:t>rely</a:t>
            </a:r>
            <a:r>
              <a:rPr lang="fr-FR" b="1" dirty="0" smtClean="0"/>
              <a:t> on « </a:t>
            </a:r>
            <a:r>
              <a:rPr lang="fr-FR" b="1" dirty="0" err="1" smtClean="0"/>
              <a:t>market</a:t>
            </a:r>
            <a:r>
              <a:rPr lang="fr-FR" b="1" dirty="0" smtClean="0"/>
              <a:t> discipline » as the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coordinating</a:t>
            </a:r>
            <a:r>
              <a:rPr lang="fr-FR" b="1" dirty="0" smtClean="0"/>
              <a:t> </a:t>
            </a:r>
            <a:r>
              <a:rPr lang="fr-FR" b="1" dirty="0" err="1" smtClean="0"/>
              <a:t>device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95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9" y="0"/>
            <a:ext cx="11270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023" y="390800"/>
            <a:ext cx="11375220" cy="110726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err="1">
                <a:latin typeface="+mn-lt"/>
              </a:rPr>
              <a:t>Interest</a:t>
            </a:r>
            <a:r>
              <a:rPr lang="fr-FR" sz="4000" b="1" dirty="0">
                <a:latin typeface="+mn-lt"/>
              </a:rPr>
              <a:t> rates and the </a:t>
            </a:r>
            <a:r>
              <a:rPr lang="fr-FR" sz="4000" b="1" dirty="0" err="1">
                <a:latin typeface="+mn-lt"/>
              </a:rPr>
              <a:t>North</a:t>
            </a:r>
            <a:r>
              <a:rPr lang="fr-FR" sz="4000" b="1" dirty="0">
                <a:latin typeface="+mn-lt"/>
              </a:rPr>
              <a:t>-South </a:t>
            </a:r>
            <a:r>
              <a:rPr lang="fr-FR" sz="4000" b="1" dirty="0" err="1">
                <a:latin typeface="+mn-lt"/>
              </a:rPr>
              <a:t>divide</a:t>
            </a:r>
            <a:r>
              <a:rPr lang="fr-FR" sz="4000" b="1" dirty="0">
                <a:latin typeface="+mn-lt"/>
              </a:rPr>
              <a:t> in the Euro area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711" y="1150689"/>
            <a:ext cx="11331803" cy="5319225"/>
          </a:xfrm>
        </p:spPr>
        <p:txBody>
          <a:bodyPr/>
          <a:lstStyle/>
          <a:p>
            <a:r>
              <a:rPr lang="fr-FR" b="1" dirty="0" err="1" smtClean="0"/>
              <a:t>Same</a:t>
            </a:r>
            <a:r>
              <a:rPr lang="fr-FR" b="1" dirty="0" smtClean="0"/>
              <a:t> </a:t>
            </a:r>
            <a:r>
              <a:rPr lang="fr-FR" b="1" dirty="0" err="1" smtClean="0"/>
              <a:t>problem</a:t>
            </a:r>
            <a:r>
              <a:rPr lang="fr-FR" b="1" dirty="0" smtClean="0"/>
              <a:t> of </a:t>
            </a:r>
            <a:r>
              <a:rPr lang="fr-FR" b="1" dirty="0" err="1" smtClean="0"/>
              <a:t>market</a:t>
            </a:r>
            <a:r>
              <a:rPr lang="fr-FR" b="1" dirty="0" smtClean="0"/>
              <a:t> </a:t>
            </a:r>
            <a:r>
              <a:rPr lang="fr-FR" b="1" dirty="0" err="1" smtClean="0"/>
              <a:t>sacralization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public-</a:t>
            </a:r>
            <a:r>
              <a:rPr lang="fr-FR" b="1" dirty="0" err="1" smtClean="0"/>
              <a:t>debt</a:t>
            </a:r>
            <a:r>
              <a:rPr lang="fr-FR" b="1" dirty="0" smtClean="0"/>
              <a:t> </a:t>
            </a:r>
            <a:r>
              <a:rPr lang="fr-FR" b="1" dirty="0" err="1" smtClean="0"/>
              <a:t>interest</a:t>
            </a:r>
            <a:r>
              <a:rPr lang="fr-FR" b="1" dirty="0" smtClean="0"/>
              <a:t> rates</a:t>
            </a:r>
          </a:p>
          <a:p>
            <a:r>
              <a:rPr lang="fr-FR" dirty="0" smtClean="0"/>
              <a:t>2000-2009: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rate for all public </a:t>
            </a:r>
            <a:r>
              <a:rPr lang="fr-FR" dirty="0" err="1" smtClean="0"/>
              <a:t>debts</a:t>
            </a:r>
            <a:r>
              <a:rPr lang="fr-FR" dirty="0" smtClean="0"/>
              <a:t> in Euro area</a:t>
            </a:r>
          </a:p>
          <a:p>
            <a:r>
              <a:rPr lang="fr-FR" dirty="0" smtClean="0"/>
              <a:t>2009-2019: </a:t>
            </a:r>
            <a:r>
              <a:rPr lang="fr-FR" dirty="0" err="1" smtClean="0"/>
              <a:t>speculative</a:t>
            </a:r>
            <a:r>
              <a:rPr lang="fr-FR" dirty="0" smtClean="0"/>
              <a:t> </a:t>
            </a:r>
            <a:r>
              <a:rPr lang="fr-FR" dirty="0" err="1" smtClean="0"/>
              <a:t>attacks</a:t>
            </a:r>
            <a:r>
              <a:rPr lang="fr-FR" dirty="0" smtClean="0"/>
              <a:t> on </a:t>
            </a:r>
            <a:r>
              <a:rPr lang="fr-FR" dirty="0" err="1" smtClean="0"/>
              <a:t>Southern</a:t>
            </a:r>
            <a:r>
              <a:rPr lang="fr-FR" dirty="0" smtClean="0"/>
              <a:t> Europe, </a:t>
            </a:r>
            <a:r>
              <a:rPr lang="fr-FR" dirty="0" err="1" smtClean="0"/>
              <a:t>following</a:t>
            </a:r>
            <a:r>
              <a:rPr lang="fr-FR" dirty="0" smtClean="0"/>
              <a:t> 2009 </a:t>
            </a:r>
            <a:r>
              <a:rPr lang="fr-FR" dirty="0" err="1" smtClean="0"/>
              <a:t>announcement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ECB </a:t>
            </a:r>
            <a:r>
              <a:rPr lang="fr-FR" dirty="0" err="1" smtClean="0"/>
              <a:t>will</a:t>
            </a:r>
            <a:r>
              <a:rPr lang="fr-FR" dirty="0" smtClean="0"/>
              <a:t> not support </a:t>
            </a:r>
            <a:r>
              <a:rPr lang="fr-FR" dirty="0" err="1" smtClean="0"/>
              <a:t>Greece</a:t>
            </a:r>
            <a:r>
              <a:rPr lang="fr-FR" dirty="0" smtClean="0"/>
              <a:t> if rating </a:t>
            </a:r>
            <a:r>
              <a:rPr lang="fr-FR" dirty="0" err="1" smtClean="0"/>
              <a:t>agencies</a:t>
            </a:r>
            <a:r>
              <a:rPr lang="fr-FR" dirty="0" smtClean="0"/>
              <a:t> </a:t>
            </a:r>
            <a:r>
              <a:rPr lang="fr-FR" dirty="0" err="1" smtClean="0"/>
              <a:t>downgrade</a:t>
            </a:r>
            <a:r>
              <a:rPr lang="fr-FR" dirty="0" smtClean="0"/>
              <a:t> the country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budgetary</a:t>
            </a:r>
            <a:r>
              <a:rPr lang="fr-FR" dirty="0" smtClean="0"/>
              <a:t> </a:t>
            </a:r>
            <a:r>
              <a:rPr lang="fr-FR" dirty="0" err="1" smtClean="0"/>
              <a:t>treaties</a:t>
            </a:r>
            <a:r>
              <a:rPr lang="fr-FR" dirty="0" smtClean="0"/>
              <a:t> (TSCG, ESM) in 2012-2013, </a:t>
            </a:r>
            <a:r>
              <a:rPr lang="fr-FR" dirty="0" err="1" smtClean="0"/>
              <a:t>stabilization</a:t>
            </a:r>
            <a:r>
              <a:rPr lang="fr-FR" dirty="0" smtClean="0"/>
              <a:t> of Euro area by ECB, but new </a:t>
            </a:r>
            <a:r>
              <a:rPr lang="fr-FR" dirty="0" err="1" smtClean="0"/>
              <a:t>recession</a:t>
            </a:r>
            <a:r>
              <a:rPr lang="fr-FR" dirty="0" smtClean="0"/>
              <a:t> and </a:t>
            </a:r>
            <a:r>
              <a:rPr lang="fr-FR" dirty="0" err="1" smtClean="0"/>
              <a:t>sluggish</a:t>
            </a:r>
            <a:r>
              <a:rPr lang="fr-FR" dirty="0" smtClean="0"/>
              <a:t>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</a:p>
          <a:p>
            <a:r>
              <a:rPr lang="fr-FR" dirty="0" smtClean="0"/>
              <a:t>The winners of the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tend to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as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fair</a:t>
            </a:r>
            <a:r>
              <a:rPr lang="fr-FR" dirty="0" smtClean="0"/>
              <a:t> and </a:t>
            </a:r>
            <a:r>
              <a:rPr lang="fr-FR" dirty="0" err="1" smtClean="0"/>
              <a:t>balanced</a:t>
            </a:r>
            <a:r>
              <a:rPr lang="fr-FR" dirty="0" smtClean="0"/>
              <a:t>, but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markets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regulated</a:t>
            </a:r>
            <a:r>
              <a:rPr lang="fr-FR" dirty="0" smtClean="0"/>
              <a:t>, and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closed</a:t>
            </a:r>
            <a:r>
              <a:rPr lang="fr-FR" dirty="0" smtClean="0"/>
              <a:t>. </a:t>
            </a:r>
            <a:r>
              <a:rPr lang="fr-FR" b="1" dirty="0" smtClean="0"/>
              <a:t>It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difficult</a:t>
            </a:r>
            <a:r>
              <a:rPr lang="fr-FR" b="1" dirty="0" smtClean="0"/>
              <a:t> to have a single </a:t>
            </a:r>
            <a:r>
              <a:rPr lang="fr-FR" b="1" dirty="0" err="1" smtClean="0"/>
              <a:t>currency</a:t>
            </a:r>
            <a:r>
              <a:rPr lang="fr-FR" b="1" dirty="0" smtClean="0"/>
              <a:t> </a:t>
            </a:r>
            <a:r>
              <a:rPr lang="fr-FR" b="1" dirty="0" err="1" smtClean="0"/>
              <a:t>without</a:t>
            </a:r>
            <a:r>
              <a:rPr lang="fr-FR" b="1" dirty="0" smtClean="0"/>
              <a:t> a </a:t>
            </a:r>
            <a:r>
              <a:rPr lang="fr-FR" b="1" dirty="0" err="1" smtClean="0"/>
              <a:t>common</a:t>
            </a:r>
            <a:r>
              <a:rPr lang="fr-FR" b="1" dirty="0" smtClean="0"/>
              <a:t> budget and public </a:t>
            </a:r>
            <a:r>
              <a:rPr lang="fr-FR" b="1" dirty="0" err="1" smtClean="0"/>
              <a:t>debt</a:t>
            </a:r>
            <a:r>
              <a:rPr lang="fr-FR" b="1" dirty="0" smtClean="0"/>
              <a:t> (i.e. a single </a:t>
            </a:r>
            <a:r>
              <a:rPr lang="fr-FR" b="1" dirty="0" err="1" smtClean="0"/>
              <a:t>interest</a:t>
            </a:r>
            <a:r>
              <a:rPr lang="fr-FR" b="1" dirty="0" smtClean="0"/>
              <a:t> rate).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831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13" y="0"/>
            <a:ext cx="11152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688" y="365126"/>
            <a:ext cx="12015619" cy="904976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Global inequality in the </a:t>
            </a:r>
            <a:r>
              <a:rPr lang="fr-FR" sz="3600" b="1" dirty="0" smtClean="0">
                <a:latin typeface="+mn-lt"/>
              </a:rPr>
              <a:t>21c</a:t>
            </a:r>
            <a:r>
              <a:rPr lang="fr-FR" sz="3600" b="1" dirty="0">
                <a:latin typeface="+mn-lt"/>
              </a:rPr>
              <a:t>: between </a:t>
            </a:r>
            <a:r>
              <a:rPr lang="fr-FR" sz="3600" b="1" dirty="0" err="1">
                <a:latin typeface="+mn-lt"/>
              </a:rPr>
              <a:t>modernity</a:t>
            </a:r>
            <a:r>
              <a:rPr lang="fr-FR" sz="3600" b="1" dirty="0">
                <a:latin typeface="+mn-lt"/>
              </a:rPr>
              <a:t> &amp; </a:t>
            </a:r>
            <a:r>
              <a:rPr lang="fr-FR" sz="3600" b="1" dirty="0" err="1">
                <a:latin typeface="+mn-lt"/>
              </a:rPr>
              <a:t>archaism</a:t>
            </a:r>
            <a:r>
              <a:rPr lang="fr-FR" sz="3600" b="1" dirty="0">
                <a:latin typeface="+mn-lt"/>
              </a:rPr>
              <a:t/>
            </a:r>
            <a:br>
              <a:rPr lang="fr-FR" sz="3600" b="1" dirty="0">
                <a:latin typeface="+mn-lt"/>
              </a:rPr>
            </a:b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0084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Extreme inequality in the early 21c: legacies of ancient inequality regimes </a:t>
            </a:r>
            <a:r>
              <a:rPr lang="en-US" dirty="0" smtClean="0"/>
              <a:t>(slavery, discrimination: South Africa, USA, </a:t>
            </a:r>
            <a:r>
              <a:rPr lang="en-US" dirty="0" err="1" smtClean="0"/>
              <a:t>Brasil</a:t>
            </a:r>
            <a:r>
              <a:rPr lang="en-US" dirty="0" smtClean="0"/>
              <a:t>, India, etc.) </a:t>
            </a:r>
            <a:r>
              <a:rPr lang="en-US" b="1" dirty="0" smtClean="0"/>
              <a:t>and modern economic forces </a:t>
            </a:r>
            <a:r>
              <a:rPr lang="en-US" dirty="0" smtClean="0"/>
              <a:t>(Middle East: highest inequality level in the world, based upon the transformation of oil </a:t>
            </a:r>
            <a:r>
              <a:rPr lang="en-US" dirty="0" err="1" smtClean="0"/>
              <a:t>ressources</a:t>
            </a:r>
            <a:r>
              <a:rPr lang="en-US" dirty="0" smtClean="0"/>
              <a:t> into global financial wealth funds via international legal system and capital markets) (also: key role of colonial frontier system)</a:t>
            </a:r>
          </a:p>
          <a:p>
            <a:pPr>
              <a:defRPr/>
            </a:pPr>
            <a:r>
              <a:rPr lang="en-US" dirty="0" smtClean="0"/>
              <a:t>F</a:t>
            </a:r>
            <a:r>
              <a:rPr lang="en-US" dirty="0"/>
              <a:t>. Alvaredo, L. </a:t>
            </a:r>
            <a:r>
              <a:rPr lang="en-US" dirty="0" err="1"/>
              <a:t>Assouad</a:t>
            </a:r>
            <a:r>
              <a:rPr lang="en-US" dirty="0"/>
              <a:t>, T. </a:t>
            </a:r>
            <a:r>
              <a:rPr lang="en-US" dirty="0" err="1"/>
              <a:t>Piketty</a:t>
            </a:r>
            <a:r>
              <a:rPr lang="en-US" dirty="0"/>
              <a:t>, </a:t>
            </a:r>
            <a:r>
              <a:rPr lang="en-US" u="sng" dirty="0">
                <a:hlinkClick r:id="rId2"/>
              </a:rPr>
              <a:t>Measuring Inequality in the Middle East, 1990-2016: the World's Most Unequal Region?</a:t>
            </a:r>
            <a:r>
              <a:rPr lang="en-US" dirty="0"/>
              <a:t>, RIW 2019 (</a:t>
            </a:r>
            <a:r>
              <a:rPr lang="en-US" u="sng" dirty="0">
                <a:hlinkClick r:id="rId3"/>
              </a:rPr>
              <a:t>WID.world WP</a:t>
            </a:r>
            <a:r>
              <a:rPr lang="en-US" dirty="0"/>
              <a:t>)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0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492" y="180581"/>
            <a:ext cx="10515600" cy="94462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+mn-lt"/>
              </a:rPr>
              <a:t>Roadmap</a:t>
            </a:r>
            <a:r>
              <a:rPr lang="fr-FR" sz="4000" b="1" dirty="0" smtClean="0">
                <a:latin typeface="+mn-lt"/>
              </a:rPr>
              <a:t> of the lecture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4921" y="1096412"/>
            <a:ext cx="10713113" cy="5514624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 action="ppaction://hlinksldjump"/>
              </a:rPr>
              <a:t>Inequality &amp; </a:t>
            </a:r>
            <a:r>
              <a:rPr lang="fr-FR" dirty="0" err="1" smtClean="0">
                <a:hlinkClick r:id="rId2" action="ppaction://hlinksldjump"/>
              </a:rPr>
              <a:t>growth</a:t>
            </a:r>
            <a:r>
              <a:rPr lang="fr-FR" dirty="0" smtClean="0">
                <a:hlinkClick r:id="rId2" action="ppaction://hlinksldjump"/>
              </a:rPr>
              <a:t> in </a:t>
            </a:r>
            <a:r>
              <a:rPr lang="fr-FR" dirty="0" err="1" smtClean="0">
                <a:hlinkClick r:id="rId2" action="ppaction://hlinksldjump"/>
              </a:rPr>
              <a:t>communist</a:t>
            </a:r>
            <a:r>
              <a:rPr lang="fr-FR" dirty="0" smtClean="0">
                <a:hlinkClick r:id="rId2" action="ppaction://hlinksldjump"/>
              </a:rPr>
              <a:t> societies: Soviet </a:t>
            </a:r>
            <a:r>
              <a:rPr lang="fr-FR" dirty="0" err="1" smtClean="0">
                <a:hlinkClick r:id="rId2" action="ppaction://hlinksldjump"/>
              </a:rPr>
              <a:t>Russia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Post-</a:t>
            </a:r>
            <a:r>
              <a:rPr lang="fr-FR" dirty="0" err="1" smtClean="0">
                <a:hlinkClick r:id="rId3" action="ppaction://hlinksldjump"/>
              </a:rPr>
              <a:t>communist</a:t>
            </a:r>
            <a:r>
              <a:rPr lang="fr-FR" dirty="0">
                <a:hlinkClick r:id="rId3" action="ppaction://hlinksldjump"/>
              </a:rPr>
              <a:t> </a:t>
            </a:r>
            <a:r>
              <a:rPr lang="fr-FR" dirty="0" smtClean="0">
                <a:hlinkClick r:id="rId3" action="ppaction://hlinksldjump"/>
              </a:rPr>
              <a:t>societies: the case of </a:t>
            </a:r>
            <a:r>
              <a:rPr lang="fr-FR" dirty="0" err="1" smtClean="0">
                <a:hlinkClick r:id="rId3" action="ppaction://hlinksldjump"/>
              </a:rPr>
              <a:t>Russia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From public to </a:t>
            </a:r>
            <a:r>
              <a:rPr lang="fr-FR" dirty="0" err="1" smtClean="0">
                <a:hlinkClick r:id="rId4" action="ppaction://hlinksldjump"/>
              </a:rPr>
              <a:t>private</a:t>
            </a:r>
            <a:r>
              <a:rPr lang="fr-FR" dirty="0" smtClean="0">
                <a:hlinkClick r:id="rId4" action="ppaction://hlinksldjump"/>
              </a:rPr>
              <a:t> property: the case of China</a:t>
            </a:r>
            <a:endParaRPr lang="fr-FR" dirty="0" smtClean="0"/>
          </a:p>
          <a:p>
            <a:r>
              <a:rPr lang="fr-FR" dirty="0" err="1" smtClean="0">
                <a:hlinkClick r:id="rId5" action="ppaction://hlinksldjump"/>
              </a:rPr>
              <a:t>Eastern</a:t>
            </a:r>
            <a:r>
              <a:rPr lang="fr-FR" dirty="0" smtClean="0">
                <a:hlinkClick r:id="rId5" action="ppaction://hlinksldjump"/>
              </a:rPr>
              <a:t> Europe, </a:t>
            </a:r>
            <a:r>
              <a:rPr lang="fr-FR" dirty="0" err="1" smtClean="0">
                <a:hlinkClick r:id="rId5" action="ppaction://hlinksldjump"/>
              </a:rPr>
              <a:t>foreign</a:t>
            </a:r>
            <a:r>
              <a:rPr lang="fr-FR" dirty="0" smtClean="0">
                <a:hlinkClick r:id="rId5" action="ppaction://hlinksldjump"/>
              </a:rPr>
              <a:t> </a:t>
            </a:r>
            <a:r>
              <a:rPr lang="fr-FR" dirty="0" err="1" smtClean="0">
                <a:hlinkClick r:id="rId5" action="ppaction://hlinksldjump"/>
              </a:rPr>
              <a:t>assets</a:t>
            </a:r>
            <a:r>
              <a:rPr lang="fr-FR" dirty="0" smtClean="0">
                <a:hlinkClick r:id="rId5" action="ppaction://hlinksldjump"/>
              </a:rPr>
              <a:t> and the East-West </a:t>
            </a:r>
            <a:r>
              <a:rPr lang="fr-FR" dirty="0" err="1" smtClean="0">
                <a:hlinkClick r:id="rId5" action="ppaction://hlinksldjump"/>
              </a:rPr>
              <a:t>divide</a:t>
            </a:r>
            <a:r>
              <a:rPr lang="fr-FR" dirty="0" smtClean="0">
                <a:hlinkClick r:id="rId5" action="ppaction://hlinksldjump"/>
              </a:rPr>
              <a:t> in the EU</a:t>
            </a:r>
            <a:endParaRPr lang="fr-FR" dirty="0" smtClean="0"/>
          </a:p>
          <a:p>
            <a:r>
              <a:rPr lang="fr-FR" dirty="0" err="1" smtClean="0">
                <a:hlinkClick r:id="rId6" action="ppaction://hlinksldjump"/>
              </a:rPr>
              <a:t>Interest</a:t>
            </a:r>
            <a:r>
              <a:rPr lang="fr-FR" dirty="0" smtClean="0">
                <a:hlinkClick r:id="rId6" action="ppaction://hlinksldjump"/>
              </a:rPr>
              <a:t> rates and the </a:t>
            </a:r>
            <a:r>
              <a:rPr lang="fr-FR" dirty="0" err="1" smtClean="0">
                <a:hlinkClick r:id="rId6" action="ppaction://hlinksldjump"/>
              </a:rPr>
              <a:t>North</a:t>
            </a:r>
            <a:r>
              <a:rPr lang="fr-FR" dirty="0" smtClean="0">
                <a:hlinkClick r:id="rId6" action="ppaction://hlinksldjump"/>
              </a:rPr>
              <a:t>-South </a:t>
            </a:r>
            <a:r>
              <a:rPr lang="fr-FR" dirty="0" err="1" smtClean="0">
                <a:hlinkClick r:id="rId6" action="ppaction://hlinksldjump"/>
              </a:rPr>
              <a:t>divide</a:t>
            </a:r>
            <a:r>
              <a:rPr lang="fr-FR" dirty="0" smtClean="0">
                <a:hlinkClick r:id="rId6" action="ppaction://hlinksldjump"/>
              </a:rPr>
              <a:t> in the Euro area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Global inequality in the </a:t>
            </a:r>
            <a:r>
              <a:rPr lang="fr-FR" dirty="0" err="1" smtClean="0">
                <a:hlinkClick r:id="rId7" action="ppaction://hlinksldjump"/>
              </a:rPr>
              <a:t>early</a:t>
            </a:r>
            <a:r>
              <a:rPr lang="fr-FR" dirty="0" smtClean="0">
                <a:hlinkClick r:id="rId7" action="ppaction://hlinksldjump"/>
              </a:rPr>
              <a:t> 21c: between </a:t>
            </a:r>
            <a:r>
              <a:rPr lang="fr-FR" dirty="0" err="1" smtClean="0">
                <a:hlinkClick r:id="rId7" action="ppaction://hlinksldjump"/>
              </a:rPr>
              <a:t>modernity</a:t>
            </a:r>
            <a:r>
              <a:rPr lang="fr-FR" dirty="0" smtClean="0">
                <a:hlinkClick r:id="rId7" action="ppaction://hlinksldjump"/>
              </a:rPr>
              <a:t> &amp; </a:t>
            </a:r>
            <a:r>
              <a:rPr lang="fr-FR" dirty="0" err="1" smtClean="0">
                <a:hlinkClick r:id="rId7" action="ppaction://hlinksldjump"/>
              </a:rPr>
              <a:t>archa</a:t>
            </a:r>
            <a:r>
              <a:rPr lang="fr-FR" dirty="0" err="1">
                <a:hlinkClick r:id="rId7" action="ppaction://hlinksldjump"/>
              </a:rPr>
              <a:t>i</a:t>
            </a:r>
            <a:r>
              <a:rPr lang="fr-FR" dirty="0" err="1" smtClean="0">
                <a:hlinkClick r:id="rId7" action="ppaction://hlinksldjump"/>
              </a:rPr>
              <a:t>sm</a:t>
            </a:r>
            <a:endParaRPr lang="fr-FR" dirty="0" smtClean="0"/>
          </a:p>
          <a:p>
            <a:r>
              <a:rPr lang="fr-FR" dirty="0" err="1" smtClean="0">
                <a:hlinkClick r:id="rId8" action="ppaction://hlinksldjump"/>
              </a:rPr>
              <a:t>Environmental</a:t>
            </a:r>
            <a:r>
              <a:rPr lang="fr-FR" dirty="0" smtClean="0">
                <a:hlinkClick r:id="rId8" action="ppaction://hlinksldjump"/>
              </a:rPr>
              <a:t> inequality, </a:t>
            </a:r>
            <a:r>
              <a:rPr lang="fr-FR" dirty="0" err="1" smtClean="0">
                <a:hlinkClick r:id="rId8" action="ppaction://hlinksldjump"/>
              </a:rPr>
              <a:t>financial</a:t>
            </a:r>
            <a:r>
              <a:rPr lang="fr-FR" dirty="0" smtClean="0">
                <a:hlinkClick r:id="rId8" action="ppaction://hlinksldjump"/>
              </a:rPr>
              <a:t> </a:t>
            </a:r>
            <a:r>
              <a:rPr lang="fr-FR" dirty="0" err="1" smtClean="0">
                <a:hlinkClick r:id="rId8" action="ppaction://hlinksldjump"/>
              </a:rPr>
              <a:t>opacity</a:t>
            </a:r>
            <a:endParaRPr lang="fr-FR" dirty="0" smtClean="0"/>
          </a:p>
          <a:p>
            <a:r>
              <a:rPr lang="fr-FR" dirty="0" smtClean="0">
                <a:hlinkClick r:id="rId9" action="ppaction://hlinksldjump"/>
              </a:rPr>
              <a:t>The (</a:t>
            </a:r>
            <a:r>
              <a:rPr lang="fr-FR" dirty="0" err="1" smtClean="0">
                <a:hlinkClick r:id="rId9" action="ppaction://hlinksldjump"/>
              </a:rPr>
              <a:t>very</a:t>
            </a:r>
            <a:r>
              <a:rPr lang="fr-FR" dirty="0" smtClean="0">
                <a:hlinkClick r:id="rId9" action="ppaction://hlinksldjump"/>
              </a:rPr>
              <a:t>) slow </a:t>
            </a:r>
            <a:r>
              <a:rPr lang="fr-FR" dirty="0" err="1" smtClean="0">
                <a:hlinkClick r:id="rId9" action="ppaction://hlinksldjump"/>
              </a:rPr>
              <a:t>decline</a:t>
            </a:r>
            <a:r>
              <a:rPr lang="fr-FR" dirty="0" smtClean="0">
                <a:hlinkClick r:id="rId9" action="ppaction://hlinksldjump"/>
              </a:rPr>
              <a:t> of </a:t>
            </a:r>
            <a:r>
              <a:rPr lang="fr-FR" dirty="0" err="1" smtClean="0">
                <a:hlinkClick r:id="rId9" action="ppaction://hlinksldjump"/>
              </a:rPr>
              <a:t>gender</a:t>
            </a:r>
            <a:r>
              <a:rPr lang="fr-FR" dirty="0" smtClean="0">
                <a:hlinkClick r:id="rId9" action="ppaction://hlinksldjump"/>
              </a:rPr>
              <a:t> inequality</a:t>
            </a:r>
            <a:endParaRPr lang="fr-FR" dirty="0" smtClean="0"/>
          </a:p>
          <a:p>
            <a:r>
              <a:rPr lang="fr-FR" dirty="0" err="1" smtClean="0">
                <a:hlinkClick r:id="rId10" action="ppaction://hlinksldjump"/>
              </a:rPr>
              <a:t>Uneven</a:t>
            </a:r>
            <a:r>
              <a:rPr lang="fr-FR" dirty="0" smtClean="0">
                <a:hlinkClick r:id="rId10" action="ppaction://hlinksldjump"/>
              </a:rPr>
              <a:t> state building in </a:t>
            </a:r>
            <a:r>
              <a:rPr lang="fr-FR" dirty="0" err="1" smtClean="0">
                <a:hlinkClick r:id="rId10" action="ppaction://hlinksldjump"/>
              </a:rPr>
              <a:t>developing</a:t>
            </a:r>
            <a:r>
              <a:rPr lang="fr-FR" dirty="0" smtClean="0">
                <a:hlinkClick r:id="rId10" action="ppaction://hlinksldjump"/>
              </a:rPr>
              <a:t> countries</a:t>
            </a:r>
            <a:endParaRPr lang="fr-FR" dirty="0" smtClean="0"/>
          </a:p>
          <a:p>
            <a:r>
              <a:rPr lang="fr-FR" dirty="0" smtClean="0">
                <a:hlinkClick r:id="rId11" action="ppaction://hlinksldjump"/>
              </a:rPr>
              <a:t>The return of central </a:t>
            </a:r>
            <a:r>
              <a:rPr lang="fr-FR" dirty="0" err="1" smtClean="0">
                <a:hlinkClick r:id="rId11" action="ppaction://hlinksldjump"/>
              </a:rPr>
              <a:t>banks</a:t>
            </a:r>
            <a:r>
              <a:rPr lang="fr-FR" dirty="0" smtClean="0">
                <a:hlinkClick r:id="rId11" action="ppaction://hlinksldjump"/>
              </a:rPr>
              <a:t> and money </a:t>
            </a:r>
            <a:r>
              <a:rPr lang="fr-FR" dirty="0" err="1" smtClean="0">
                <a:hlinkClick r:id="rId11" action="ppaction://hlinksldjump"/>
              </a:rPr>
              <a:t>creation</a:t>
            </a:r>
            <a:r>
              <a:rPr lang="fr-FR" dirty="0" smtClean="0">
                <a:hlinkClick r:id="rId11" action="ppaction://hlinksldjump"/>
              </a:rPr>
              <a:t>: a long-</a:t>
            </a:r>
            <a:r>
              <a:rPr lang="fr-FR" dirty="0" err="1" smtClean="0">
                <a:hlinkClick r:id="rId11" action="ppaction://hlinksldjump"/>
              </a:rPr>
              <a:t>run</a:t>
            </a:r>
            <a:r>
              <a:rPr lang="fr-FR" dirty="0" smtClean="0">
                <a:hlinkClick r:id="rId11" action="ppaction://hlinksldjump"/>
              </a:rPr>
              <a:t> </a:t>
            </a:r>
            <a:r>
              <a:rPr lang="fr-FR" dirty="0" err="1" smtClean="0">
                <a:hlinkClick r:id="rId11" action="ppaction://hlinksldjump"/>
              </a:rPr>
              <a:t>view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6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3" y="0"/>
            <a:ext cx="11529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96" y="0"/>
            <a:ext cx="10692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8" y="0"/>
            <a:ext cx="1109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7" y="0"/>
            <a:ext cx="1155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8" y="0"/>
            <a:ext cx="11636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26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>
                <a:latin typeface="+mn-lt"/>
              </a:rPr>
              <a:t>Environmental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inequality, </a:t>
            </a:r>
            <a:r>
              <a:rPr lang="fr-FR" sz="3600" b="1" dirty="0" err="1">
                <a:latin typeface="+mn-lt"/>
              </a:rPr>
              <a:t>financial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 smtClean="0">
                <a:latin typeface="+mn-lt"/>
              </a:rPr>
              <a:t>opacity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840" y="1455279"/>
            <a:ext cx="11121152" cy="5084669"/>
          </a:xfrm>
        </p:spPr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 of the </a:t>
            </a:r>
            <a:r>
              <a:rPr lang="fr-FR" dirty="0" err="1" smtClean="0"/>
              <a:t>early</a:t>
            </a:r>
            <a:r>
              <a:rPr lang="fr-FR" dirty="0" smtClean="0"/>
              <a:t> 21c inequality </a:t>
            </a:r>
            <a:r>
              <a:rPr lang="fr-FR" dirty="0" err="1" smtClean="0"/>
              <a:t>regime</a:t>
            </a:r>
            <a:r>
              <a:rPr lang="fr-FR" dirty="0" smtClean="0"/>
              <a:t>:</a:t>
            </a:r>
          </a:p>
          <a:p>
            <a:r>
              <a:rPr lang="fr-FR" b="1" dirty="0" err="1" smtClean="0"/>
              <a:t>Enormous</a:t>
            </a:r>
            <a:r>
              <a:rPr lang="fr-FR" b="1" dirty="0" smtClean="0"/>
              <a:t> </a:t>
            </a:r>
            <a:r>
              <a:rPr lang="fr-FR" b="1" dirty="0" err="1" smtClean="0"/>
              <a:t>environmental</a:t>
            </a:r>
            <a:r>
              <a:rPr lang="fr-FR" b="1" dirty="0" smtClean="0"/>
              <a:t> inequality</a:t>
            </a:r>
            <a:r>
              <a:rPr lang="fr-FR" dirty="0" smtClean="0"/>
              <a:t>: top 10%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emitters</a:t>
            </a:r>
            <a:r>
              <a:rPr lang="fr-FR" dirty="0" smtClean="0"/>
              <a:t> are </a:t>
            </a:r>
            <a:r>
              <a:rPr lang="fr-FR" dirty="0" err="1" smtClean="0"/>
              <a:t>responsible</a:t>
            </a:r>
            <a:r>
              <a:rPr lang="fr-FR" dirty="0" smtClean="0"/>
              <a:t> for close to </a:t>
            </a:r>
            <a:r>
              <a:rPr lang="fr-FR" dirty="0" err="1" smtClean="0"/>
              <a:t>half</a:t>
            </a:r>
            <a:r>
              <a:rPr lang="fr-FR" dirty="0" smtClean="0"/>
              <a:t> of world </a:t>
            </a:r>
            <a:r>
              <a:rPr lang="fr-FR" dirty="0" err="1" smtClean="0"/>
              <a:t>emissions</a:t>
            </a:r>
            <a:r>
              <a:rPr lang="fr-FR" dirty="0" smtClean="0"/>
              <a:t>, top 1%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emitters</a:t>
            </a:r>
            <a:r>
              <a:rPr lang="fr-FR" dirty="0" smtClean="0"/>
              <a:t> </a:t>
            </a:r>
            <a:r>
              <a:rPr lang="fr-FR" dirty="0" err="1" smtClean="0"/>
              <a:t>emit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50% world </a:t>
            </a:r>
            <a:r>
              <a:rPr lang="fr-FR" dirty="0" err="1" smtClean="0"/>
              <a:t>emitters</a:t>
            </a:r>
            <a:r>
              <a:rPr lang="fr-FR" dirty="0" smtClean="0"/>
              <a:t>. In </a:t>
            </a:r>
            <a:r>
              <a:rPr lang="fr-FR" dirty="0" err="1" smtClean="0"/>
              <a:t>principle</a:t>
            </a:r>
            <a:r>
              <a:rPr lang="fr-FR" dirty="0" smtClean="0"/>
              <a:t>, corrective taxation of </a:t>
            </a:r>
            <a:r>
              <a:rPr lang="fr-FR" dirty="0" err="1" smtClean="0"/>
              <a:t>externalities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imply</a:t>
            </a:r>
            <a:r>
              <a:rPr lang="fr-FR" dirty="0" smtClean="0"/>
              <a:t> large sanctions on the US.</a:t>
            </a:r>
          </a:p>
          <a:p>
            <a:r>
              <a:rPr lang="fr-FR" b="1" dirty="0" err="1" smtClean="0"/>
              <a:t>Extreme</a:t>
            </a:r>
            <a:r>
              <a:rPr lang="fr-FR" b="1" dirty="0" smtClean="0"/>
              <a:t> </a:t>
            </a:r>
            <a:r>
              <a:rPr lang="fr-FR" b="1" dirty="0" err="1" smtClean="0"/>
              <a:t>financial</a:t>
            </a:r>
            <a:r>
              <a:rPr lang="fr-FR" b="1" dirty="0" smtClean="0"/>
              <a:t> </a:t>
            </a:r>
            <a:r>
              <a:rPr lang="fr-FR" b="1" dirty="0" err="1" smtClean="0"/>
              <a:t>opacity</a:t>
            </a:r>
            <a:r>
              <a:rPr lang="fr-FR" dirty="0" smtClean="0"/>
              <a:t>: the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transparency</a:t>
            </a:r>
            <a:r>
              <a:rPr lang="fr-FR" dirty="0" smtClean="0"/>
              <a:t> on international </a:t>
            </a:r>
            <a:r>
              <a:rPr lang="fr-FR" dirty="0" err="1" smtClean="0"/>
              <a:t>ownership</a:t>
            </a:r>
            <a:r>
              <a:rPr lang="fr-FR" dirty="0" smtClean="0"/>
              <a:t> patterns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track</a:t>
            </a:r>
            <a:r>
              <a:rPr lang="fr-FR" dirty="0" smtClean="0"/>
              <a:t> the </a:t>
            </a:r>
            <a:r>
              <a:rPr lang="fr-FR" dirty="0" err="1" smtClean="0"/>
              <a:t>evolution</a:t>
            </a:r>
            <a:r>
              <a:rPr lang="fr-FR" dirty="0" smtClean="0"/>
              <a:t> of global wealth concentration. Legacy of the free-capital-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treaty</a:t>
            </a:r>
            <a:r>
              <a:rPr lang="fr-FR" dirty="0" smtClean="0"/>
              <a:t> </a:t>
            </a:r>
            <a:r>
              <a:rPr lang="fr-FR" dirty="0" err="1" smtClean="0"/>
              <a:t>adopted</a:t>
            </a:r>
            <a:r>
              <a:rPr lang="fr-FR" dirty="0" smtClean="0"/>
              <a:t> in the 1980s-1990s.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K. </a:t>
            </a:r>
            <a:r>
              <a:rPr lang="fr-FR" dirty="0" err="1" smtClean="0"/>
              <a:t>Pistor</a:t>
            </a:r>
            <a:r>
              <a:rPr lang="fr-FR" dirty="0" smtClean="0"/>
              <a:t>, </a:t>
            </a:r>
            <a:r>
              <a:rPr lang="fr-FR" i="1" dirty="0" smtClean="0"/>
              <a:t>The Code of Capital. How the Law </a:t>
            </a:r>
            <a:r>
              <a:rPr lang="fr-FR" i="1" dirty="0" err="1" smtClean="0"/>
              <a:t>Creates</a:t>
            </a:r>
            <a:r>
              <a:rPr lang="fr-FR" i="1" dirty="0" smtClean="0"/>
              <a:t> Wealth and Inequality</a:t>
            </a:r>
            <a:r>
              <a:rPr lang="fr-FR" dirty="0" smtClean="0"/>
              <a:t>, Princeton UP 2019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6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51" y="0"/>
            <a:ext cx="10755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6" y="0"/>
            <a:ext cx="1053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376" y="365125"/>
            <a:ext cx="11852805" cy="1013531"/>
          </a:xfrm>
        </p:spPr>
        <p:txBody>
          <a:bodyPr>
            <a:normAutofit/>
          </a:bodyPr>
          <a:lstStyle/>
          <a:p>
            <a:r>
              <a:rPr lang="fr-FR" sz="3800" b="1" dirty="0">
                <a:latin typeface="+mn-lt"/>
              </a:rPr>
              <a:t>Inequality &amp; </a:t>
            </a:r>
            <a:r>
              <a:rPr lang="fr-FR" sz="3800" b="1" dirty="0" err="1">
                <a:latin typeface="+mn-lt"/>
              </a:rPr>
              <a:t>growth</a:t>
            </a:r>
            <a:r>
              <a:rPr lang="fr-FR" sz="3800" b="1" dirty="0">
                <a:latin typeface="+mn-lt"/>
              </a:rPr>
              <a:t> in </a:t>
            </a:r>
            <a:r>
              <a:rPr lang="fr-FR" sz="3800" b="1" dirty="0" err="1">
                <a:latin typeface="+mn-lt"/>
              </a:rPr>
              <a:t>communist</a:t>
            </a:r>
            <a:r>
              <a:rPr lang="fr-FR" sz="3800" b="1" dirty="0">
                <a:latin typeface="+mn-lt"/>
              </a:rPr>
              <a:t> societies: Soviet </a:t>
            </a:r>
            <a:r>
              <a:rPr lang="fr-FR" sz="3800" b="1" dirty="0" err="1">
                <a:latin typeface="+mn-lt"/>
              </a:rPr>
              <a:t>Russia</a:t>
            </a:r>
            <a:endParaRPr lang="fr-FR" sz="3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711" y="1487212"/>
            <a:ext cx="11017031" cy="4993557"/>
          </a:xfrm>
        </p:spPr>
        <p:txBody>
          <a:bodyPr>
            <a:normAutofit/>
          </a:bodyPr>
          <a:lstStyle/>
          <a:p>
            <a:r>
              <a:rPr lang="fr-FR" dirty="0" smtClean="0"/>
              <a:t>Soviet </a:t>
            </a:r>
            <a:r>
              <a:rPr lang="fr-FR" dirty="0" err="1" smtClean="0"/>
              <a:t>Russia</a:t>
            </a:r>
            <a:r>
              <a:rPr lang="fr-FR" dirty="0" smtClean="0"/>
              <a:t>: </a:t>
            </a:r>
            <a:r>
              <a:rPr lang="fr-FR" dirty="0" err="1" smtClean="0"/>
              <a:t>complete</a:t>
            </a:r>
            <a:r>
              <a:rPr lang="fr-FR" dirty="0" smtClean="0"/>
              <a:t> abolition of </a:t>
            </a:r>
            <a:r>
              <a:rPr lang="fr-FR" dirty="0" err="1" smtClean="0"/>
              <a:t>private</a:t>
            </a:r>
            <a:r>
              <a:rPr lang="fr-FR" dirty="0" smtClean="0"/>
              <a:t> property of </a:t>
            </a:r>
            <a:r>
              <a:rPr lang="fr-FR" dirty="0" err="1" smtClean="0"/>
              <a:t>means</a:t>
            </a:r>
            <a:r>
              <a:rPr lang="fr-FR" dirty="0" smtClean="0"/>
              <a:t> of production in </a:t>
            </a:r>
            <a:r>
              <a:rPr lang="fr-FR" dirty="0" err="1" smtClean="0"/>
              <a:t>late</a:t>
            </a:r>
            <a:r>
              <a:rPr lang="fr-FR" dirty="0" smtClean="0"/>
              <a:t> 1920s-early 1930s (&gt;&gt;1936 Constitution)</a:t>
            </a:r>
          </a:p>
          <a:p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low</a:t>
            </a:r>
            <a:r>
              <a:rPr lang="fr-FR" b="1" dirty="0" smtClean="0"/>
              <a:t> </a:t>
            </a:r>
            <a:r>
              <a:rPr lang="fr-FR" b="1" dirty="0" err="1" smtClean="0"/>
              <a:t>level</a:t>
            </a:r>
            <a:r>
              <a:rPr lang="fr-FR" b="1" dirty="0" smtClean="0"/>
              <a:t> of </a:t>
            </a:r>
            <a:r>
              <a:rPr lang="fr-FR" b="1" dirty="0" err="1" smtClean="0"/>
              <a:t>monetary</a:t>
            </a:r>
            <a:r>
              <a:rPr lang="fr-FR" b="1" dirty="0" smtClean="0"/>
              <a:t> inequality 1920s-1980s, but </a:t>
            </a:r>
            <a:r>
              <a:rPr lang="fr-FR" b="1" dirty="0" err="1" smtClean="0"/>
              <a:t>huge</a:t>
            </a:r>
            <a:r>
              <a:rPr lang="fr-FR" b="1" dirty="0" smtClean="0"/>
              <a:t> </a:t>
            </a:r>
            <a:r>
              <a:rPr lang="fr-FR" b="1" dirty="0" err="1" smtClean="0"/>
              <a:t>political</a:t>
            </a:r>
            <a:r>
              <a:rPr lang="fr-FR" b="1" smtClean="0"/>
              <a:t> repression</a:t>
            </a:r>
            <a:r>
              <a:rPr lang="fr-FR" b="1" dirty="0" smtClean="0"/>
              <a:t> &amp; </a:t>
            </a:r>
            <a:r>
              <a:rPr lang="fr-FR" b="1" dirty="0" err="1" smtClean="0"/>
              <a:t>enormous</a:t>
            </a:r>
            <a:r>
              <a:rPr lang="fr-FR" b="1" dirty="0" smtClean="0"/>
              <a:t> non-</a:t>
            </a:r>
            <a:r>
              <a:rPr lang="fr-FR" b="1" dirty="0" err="1" smtClean="0"/>
              <a:t>monetary</a:t>
            </a:r>
            <a:r>
              <a:rPr lang="fr-FR" b="1" dirty="0" smtClean="0"/>
              <a:t> </a:t>
            </a:r>
            <a:r>
              <a:rPr lang="fr-FR" b="1" dirty="0" err="1" smtClean="0"/>
              <a:t>inequalities</a:t>
            </a:r>
            <a:endParaRPr lang="fr-FR" b="1" dirty="0"/>
          </a:p>
          <a:p>
            <a:r>
              <a:rPr lang="fr-FR" dirty="0" smtClean="0"/>
              <a:t>1950s: 5% of </a:t>
            </a:r>
            <a:r>
              <a:rPr lang="fr-FR" dirty="0" err="1" smtClean="0"/>
              <a:t>adult</a:t>
            </a:r>
            <a:r>
              <a:rPr lang="fr-FR" dirty="0" smtClean="0"/>
              <a:t> population in prison, vs 1% in USA </a:t>
            </a:r>
            <a:r>
              <a:rPr lang="fr-FR" dirty="0" err="1" smtClean="0"/>
              <a:t>today</a:t>
            </a:r>
            <a:r>
              <a:rPr lang="fr-FR" dirty="0" smtClean="0"/>
              <a:t> (5% for black males) and 0,1% in Europe </a:t>
            </a:r>
            <a:r>
              <a:rPr lang="fr-FR" dirty="0" err="1" smtClean="0"/>
              <a:t>today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Cadiot 2019)</a:t>
            </a:r>
          </a:p>
          <a:p>
            <a:r>
              <a:rPr lang="fr-FR" b="1" dirty="0" smtClean="0"/>
              <a:t>Living standards: catch-up </a:t>
            </a:r>
            <a:r>
              <a:rPr lang="fr-FR" b="1" dirty="0" err="1" smtClean="0"/>
              <a:t>with</a:t>
            </a:r>
            <a:r>
              <a:rPr lang="fr-FR" b="1" dirty="0" smtClean="0"/>
              <a:t> the West 1920s-1950s, but stagnation in 1960s-1980s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 smtClean="0"/>
              <a:t> a </a:t>
            </a:r>
            <a:r>
              <a:rPr lang="fr-FR" dirty="0" err="1" smtClean="0"/>
              <a:t>slight</a:t>
            </a:r>
            <a:r>
              <a:rPr lang="fr-FR" dirty="0" smtClean="0"/>
              <a:t> </a:t>
            </a:r>
            <a:r>
              <a:rPr lang="fr-FR" dirty="0" err="1" smtClean="0"/>
              <a:t>decline</a:t>
            </a:r>
            <a:r>
              <a:rPr lang="fr-FR" dirty="0" smtClean="0"/>
              <a:t> in life </a:t>
            </a:r>
            <a:r>
              <a:rPr lang="fr-FR" dirty="0" err="1" smtClean="0"/>
              <a:t>expectancy</a:t>
            </a:r>
            <a:r>
              <a:rPr lang="fr-FR" dirty="0" smtClean="0"/>
              <a:t>: Todd 1976)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en-US" dirty="0" smtClean="0"/>
              <a:t>F</a:t>
            </a:r>
            <a:r>
              <a:rPr lang="en-US" dirty="0"/>
              <a:t>. Novokmet, T. </a:t>
            </a:r>
            <a:r>
              <a:rPr lang="en-US" dirty="0" err="1"/>
              <a:t>Piketty</a:t>
            </a:r>
            <a:r>
              <a:rPr lang="en-US" dirty="0"/>
              <a:t>, G. Zucman, </a:t>
            </a:r>
            <a:r>
              <a:rPr lang="en-US" u="sng" dirty="0">
                <a:hlinkClick r:id="rId2"/>
              </a:rPr>
              <a:t>From Soviets to Oligarchs: Inequality &amp; Property in Russia 1905-2016</a:t>
            </a:r>
            <a:r>
              <a:rPr lang="en-US" dirty="0"/>
              <a:t>, JOEI 2018 (</a:t>
            </a:r>
            <a:r>
              <a:rPr lang="en-US" u="sng" dirty="0">
                <a:hlinkClick r:id="rId3"/>
              </a:rPr>
              <a:t>WID.world WP</a:t>
            </a:r>
            <a:r>
              <a:rPr lang="en-US" dirty="0"/>
              <a:t>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5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8" y="0"/>
            <a:ext cx="10394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4" y="0"/>
            <a:ext cx="10914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5" y="0"/>
            <a:ext cx="10963996" cy="66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5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38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+mn-lt"/>
              </a:rPr>
              <a:t>The (</a:t>
            </a:r>
            <a:r>
              <a:rPr lang="fr-FR" sz="3600" b="1" dirty="0" err="1">
                <a:latin typeface="+mn-lt"/>
              </a:rPr>
              <a:t>very</a:t>
            </a:r>
            <a:r>
              <a:rPr lang="fr-FR" sz="3600" b="1" dirty="0">
                <a:latin typeface="+mn-lt"/>
              </a:rPr>
              <a:t>) slow </a:t>
            </a:r>
            <a:r>
              <a:rPr lang="fr-FR" sz="3600" b="1" dirty="0" err="1">
                <a:latin typeface="+mn-lt"/>
              </a:rPr>
              <a:t>decline</a:t>
            </a:r>
            <a:r>
              <a:rPr lang="fr-FR" sz="3600" b="1" dirty="0">
                <a:latin typeface="+mn-lt"/>
              </a:rPr>
              <a:t> of </a:t>
            </a:r>
            <a:r>
              <a:rPr lang="fr-FR" sz="3600" b="1" dirty="0" err="1">
                <a:latin typeface="+mn-lt"/>
              </a:rPr>
              <a:t>gender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inequality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389129"/>
            <a:ext cx="10168169" cy="4445215"/>
          </a:xfrm>
        </p:spPr>
        <p:txBody>
          <a:bodyPr/>
          <a:lstStyle/>
          <a:p>
            <a:r>
              <a:rPr lang="fr-FR" dirty="0" err="1" smtClean="0"/>
              <a:t>Female</a:t>
            </a:r>
            <a:r>
              <a:rPr lang="fr-FR" dirty="0" smtClean="0"/>
              <a:t> suffrage: New </a:t>
            </a:r>
            <a:r>
              <a:rPr lang="fr-FR" dirty="0" err="1" smtClean="0"/>
              <a:t>Zealand</a:t>
            </a:r>
            <a:r>
              <a:rPr lang="fr-FR" dirty="0" smtClean="0"/>
              <a:t> 1893, </a:t>
            </a:r>
            <a:r>
              <a:rPr lang="fr-FR" dirty="0" err="1" smtClean="0"/>
              <a:t>Britain</a:t>
            </a:r>
            <a:r>
              <a:rPr lang="fr-FR" dirty="0" smtClean="0"/>
              <a:t> 1928, </a:t>
            </a:r>
            <a:r>
              <a:rPr lang="fr-FR" dirty="0" err="1" smtClean="0"/>
              <a:t>Turkey</a:t>
            </a:r>
            <a:r>
              <a:rPr lang="fr-FR" dirty="0" smtClean="0"/>
              <a:t> 1930,      </a:t>
            </a:r>
            <a:r>
              <a:rPr lang="fr-FR" dirty="0" err="1" smtClean="0"/>
              <a:t>Brasil</a:t>
            </a:r>
            <a:r>
              <a:rPr lang="fr-FR" dirty="0" smtClean="0"/>
              <a:t> 1932, France 1944, </a:t>
            </a:r>
            <a:r>
              <a:rPr lang="fr-FR" dirty="0" err="1" smtClean="0"/>
              <a:t>Switzerland</a:t>
            </a:r>
            <a:r>
              <a:rPr lang="fr-FR" dirty="0" smtClean="0"/>
              <a:t> 1971,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r>
              <a:rPr lang="fr-FR" dirty="0" smtClean="0"/>
              <a:t> 2015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b="1" dirty="0" err="1" smtClean="0"/>
              <a:t>Very</a:t>
            </a:r>
            <a:r>
              <a:rPr lang="fr-FR" b="1" dirty="0" smtClean="0"/>
              <a:t> slow </a:t>
            </a:r>
            <a:r>
              <a:rPr lang="fr-FR" b="1" dirty="0" err="1" smtClean="0"/>
              <a:t>access</a:t>
            </a:r>
            <a:r>
              <a:rPr lang="fr-FR" b="1" dirty="0" smtClean="0"/>
              <a:t> of </a:t>
            </a:r>
            <a:r>
              <a:rPr lang="fr-FR" b="1" dirty="0" err="1" smtClean="0"/>
              <a:t>women</a:t>
            </a:r>
            <a:r>
              <a:rPr lang="fr-FR" b="1" dirty="0" smtClean="0"/>
              <a:t> to high </a:t>
            </a:r>
            <a:r>
              <a:rPr lang="fr-FR" b="1" dirty="0" err="1" smtClean="0"/>
              <a:t>ranking</a:t>
            </a:r>
            <a:r>
              <a:rPr lang="fr-FR" b="1" dirty="0" smtClean="0"/>
              <a:t> occupations and high </a:t>
            </a:r>
            <a:r>
              <a:rPr lang="fr-FR" b="1" dirty="0" err="1" smtClean="0"/>
              <a:t>paying</a:t>
            </a:r>
            <a:r>
              <a:rPr lang="fr-FR" b="1" dirty="0" smtClean="0"/>
              <a:t> jobs. </a:t>
            </a:r>
            <a:r>
              <a:rPr lang="fr-FR" b="1" dirty="0" err="1" smtClean="0"/>
              <a:t>Without</a:t>
            </a:r>
            <a:r>
              <a:rPr lang="fr-FR" b="1" dirty="0" smtClean="0"/>
              <a:t> quotas/</a:t>
            </a:r>
            <a:r>
              <a:rPr lang="fr-FR" b="1" dirty="0" err="1" smtClean="0"/>
              <a:t>reservations</a:t>
            </a:r>
            <a:r>
              <a:rPr lang="fr-FR" b="1" dirty="0" smtClean="0"/>
              <a:t>,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might</a:t>
            </a:r>
            <a:r>
              <a:rPr lang="fr-FR" b="1" dirty="0" smtClean="0"/>
              <a:t> </a:t>
            </a:r>
            <a:r>
              <a:rPr lang="fr-FR" b="1" dirty="0" err="1" smtClean="0"/>
              <a:t>never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.</a:t>
            </a:r>
          </a:p>
          <a:p>
            <a:r>
              <a:rPr lang="fr-FR" dirty="0" err="1"/>
              <a:t>F</a:t>
            </a:r>
            <a:r>
              <a:rPr lang="fr-FR" dirty="0" err="1" smtClean="0"/>
              <a:t>emale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in top 1% </a:t>
            </a:r>
            <a:r>
              <a:rPr lang="fr-FR" dirty="0" err="1" smtClean="0"/>
              <a:t>earnings</a:t>
            </a:r>
            <a:r>
              <a:rPr lang="fr-FR" dirty="0" smtClean="0"/>
              <a:t> in France: 10% 1995, 16% 2015, 50% in 2102?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slow </a:t>
            </a:r>
            <a:r>
              <a:rPr lang="fr-FR" dirty="0" err="1" smtClean="0"/>
              <a:t>evolution</a:t>
            </a:r>
            <a:r>
              <a:rPr lang="fr-FR" dirty="0" smtClean="0"/>
              <a:t> in the US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DINA </a:t>
            </a:r>
            <a:r>
              <a:rPr lang="fr-FR" dirty="0" err="1" smtClean="0"/>
              <a:t>series</a:t>
            </a:r>
            <a:r>
              <a:rPr lang="fr-FR" dirty="0" smtClean="0"/>
              <a:t> for </a:t>
            </a:r>
            <a:r>
              <a:rPr lang="fr-FR" dirty="0" smtClean="0">
                <a:hlinkClick r:id="rId2"/>
              </a:rPr>
              <a:t>France</a:t>
            </a:r>
            <a:r>
              <a:rPr lang="fr-FR" dirty="0" smtClean="0"/>
              <a:t> and </a:t>
            </a:r>
            <a:r>
              <a:rPr lang="fr-FR" dirty="0" smtClean="0">
                <a:hlinkClick r:id="rId3"/>
              </a:rPr>
              <a:t>the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40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>
                <a:latin typeface="+mn-lt"/>
              </a:rPr>
              <a:t>Uneven</a:t>
            </a:r>
            <a:r>
              <a:rPr lang="fr-FR" sz="3600" b="1" dirty="0">
                <a:latin typeface="+mn-lt"/>
              </a:rPr>
              <a:t> state building in </a:t>
            </a:r>
            <a:r>
              <a:rPr lang="fr-FR" sz="3600" b="1" dirty="0" err="1">
                <a:latin typeface="+mn-lt"/>
              </a:rPr>
              <a:t>developing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countries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480" y="1306400"/>
            <a:ext cx="11080956" cy="5321732"/>
          </a:xfrm>
        </p:spPr>
        <p:txBody>
          <a:bodyPr>
            <a:normAutofit/>
          </a:bodyPr>
          <a:lstStyle/>
          <a:p>
            <a:r>
              <a:rPr lang="fr-FR" b="1" dirty="0" smtClean="0"/>
              <a:t>In 15c-20c Europe, the </a:t>
            </a:r>
            <a:r>
              <a:rPr lang="fr-FR" b="1" dirty="0" err="1" smtClean="0"/>
              <a:t>process</a:t>
            </a:r>
            <a:r>
              <a:rPr lang="fr-FR" b="1" dirty="0" smtClean="0"/>
              <a:t> of state building has been a central and </a:t>
            </a:r>
            <a:r>
              <a:rPr lang="fr-FR" b="1" dirty="0" err="1" smtClean="0"/>
              <a:t>complex</a:t>
            </a:r>
            <a:r>
              <a:rPr lang="fr-FR" b="1" dirty="0" smtClean="0"/>
              <a:t> component of the </a:t>
            </a:r>
            <a:r>
              <a:rPr lang="fr-FR" b="1" dirty="0" err="1" smtClean="0"/>
              <a:t>process</a:t>
            </a:r>
            <a:r>
              <a:rPr lang="fr-FR" b="1" dirty="0" smtClean="0"/>
              <a:t> of </a:t>
            </a:r>
            <a:r>
              <a:rPr lang="fr-FR" b="1" dirty="0" err="1" smtClean="0"/>
              <a:t>modernization</a:t>
            </a:r>
            <a:r>
              <a:rPr lang="fr-FR" b="1" dirty="0" smtClean="0"/>
              <a:t> and </a:t>
            </a:r>
            <a:r>
              <a:rPr lang="fr-FR" b="1" dirty="0" err="1" smtClean="0"/>
              <a:t>socioeconomic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smtClean="0"/>
              <a:t>. </a:t>
            </a:r>
            <a:r>
              <a:rPr lang="fr-FR" dirty="0" smtClean="0"/>
              <a:t>It </a:t>
            </a:r>
            <a:r>
              <a:rPr lang="fr-FR" dirty="0" err="1" smtClean="0"/>
              <a:t>involves</a:t>
            </a:r>
            <a:r>
              <a:rPr lang="fr-FR" dirty="0" smtClean="0"/>
              <a:t> the construction of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norms</a:t>
            </a:r>
            <a:r>
              <a:rPr lang="fr-FR" dirty="0" smtClean="0"/>
              <a:t> of trust and justice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territories</a:t>
            </a:r>
            <a:r>
              <a:rPr lang="fr-FR" dirty="0" smtClean="0"/>
              <a:t> and social classes.</a:t>
            </a:r>
          </a:p>
          <a:p>
            <a:r>
              <a:rPr lang="fr-FR" b="1" dirty="0" smtClean="0"/>
              <a:t>In </a:t>
            </a:r>
            <a:r>
              <a:rPr lang="fr-FR" b="1" dirty="0" err="1" smtClean="0"/>
              <a:t>many</a:t>
            </a:r>
            <a:r>
              <a:rPr lang="fr-FR" b="1" dirty="0" smtClean="0"/>
              <a:t> world </a:t>
            </a:r>
            <a:r>
              <a:rPr lang="fr-FR" b="1" dirty="0" err="1" smtClean="0"/>
              <a:t>regions</a:t>
            </a:r>
            <a:r>
              <a:rPr lang="fr-FR" b="1" dirty="0" smtClean="0"/>
              <a:t>, </a:t>
            </a:r>
            <a:r>
              <a:rPr lang="fr-FR" b="1" dirty="0" err="1" smtClean="0"/>
              <a:t>e.g</a:t>
            </a:r>
            <a:r>
              <a:rPr lang="fr-FR" b="1" dirty="0" smtClean="0"/>
              <a:t>. Africa, Middle East, etc., the </a:t>
            </a:r>
            <a:r>
              <a:rPr lang="fr-FR" b="1" dirty="0" err="1" smtClean="0"/>
              <a:t>process</a:t>
            </a:r>
            <a:r>
              <a:rPr lang="fr-FR" b="1" dirty="0" smtClean="0"/>
              <a:t> of state building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still</a:t>
            </a:r>
            <a:r>
              <a:rPr lang="fr-FR" b="1" dirty="0" smtClean="0"/>
              <a:t> </a:t>
            </a:r>
            <a:r>
              <a:rPr lang="fr-FR" b="1" dirty="0" err="1" smtClean="0"/>
              <a:t>going</a:t>
            </a:r>
            <a:r>
              <a:rPr lang="fr-FR" b="1" dirty="0" smtClean="0"/>
              <a:t> on. </a:t>
            </a:r>
            <a:r>
              <a:rPr lang="fr-FR" dirty="0" smtClean="0"/>
              <a:t>And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new routes in Europe (EU) and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transnational </a:t>
            </a:r>
            <a:r>
              <a:rPr lang="fr-FR" dirty="0" err="1" smtClean="0"/>
              <a:t>governance</a:t>
            </a:r>
            <a:r>
              <a:rPr lang="fr-FR" dirty="0" smtClean="0"/>
              <a:t>. </a:t>
            </a:r>
          </a:p>
          <a:p>
            <a:r>
              <a:rPr lang="fr-FR" b="1" dirty="0" smtClean="0"/>
              <a:t>In </a:t>
            </a:r>
            <a:r>
              <a:rPr lang="fr-FR" b="1" dirty="0" err="1" smtClean="0"/>
              <a:t>low-income</a:t>
            </a:r>
            <a:r>
              <a:rPr lang="fr-FR" b="1" dirty="0" smtClean="0"/>
              <a:t> countries, state </a:t>
            </a:r>
            <a:r>
              <a:rPr lang="fr-FR" b="1" dirty="0" err="1" smtClean="0"/>
              <a:t>capacity</a:t>
            </a:r>
            <a:r>
              <a:rPr lang="fr-FR" b="1" dirty="0" smtClean="0"/>
              <a:t> </a:t>
            </a:r>
            <a:r>
              <a:rPr lang="fr-FR" b="1" dirty="0" err="1" smtClean="0"/>
              <a:t>declined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the 1980s-1990s due to </a:t>
            </a:r>
            <a:r>
              <a:rPr lang="fr-FR" b="1" dirty="0" err="1" smtClean="0"/>
              <a:t>accelerated</a:t>
            </a:r>
            <a:r>
              <a:rPr lang="fr-FR" b="1" dirty="0" smtClean="0"/>
              <a:t> trade </a:t>
            </a:r>
            <a:r>
              <a:rPr lang="fr-FR" b="1" dirty="0" err="1" smtClean="0"/>
              <a:t>liberalization</a:t>
            </a:r>
            <a:r>
              <a:rPr lang="fr-FR" b="1" dirty="0" smtClean="0"/>
              <a:t> </a:t>
            </a:r>
            <a:r>
              <a:rPr lang="fr-FR" dirty="0" smtClean="0"/>
              <a:t>(&gt;&gt; </a:t>
            </a:r>
            <a:r>
              <a:rPr lang="fr-FR" dirty="0" err="1" smtClean="0"/>
              <a:t>loss</a:t>
            </a:r>
            <a:r>
              <a:rPr lang="fr-FR" dirty="0" smtClean="0"/>
              <a:t> in trade tax revenues)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in alternative fiscal </a:t>
            </a:r>
            <a:r>
              <a:rPr lang="fr-FR" dirty="0" err="1" smtClean="0"/>
              <a:t>capacity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Cage-Gadenne, « Tax revenues and the fiscal </a:t>
            </a:r>
            <a:r>
              <a:rPr lang="fr-FR" dirty="0" err="1" smtClean="0"/>
              <a:t>cost</a:t>
            </a:r>
            <a:r>
              <a:rPr lang="fr-FR" dirty="0" smtClean="0"/>
              <a:t> of trade </a:t>
            </a:r>
            <a:r>
              <a:rPr lang="fr-FR" dirty="0" err="1" smtClean="0"/>
              <a:t>liberalization</a:t>
            </a:r>
            <a:r>
              <a:rPr lang="fr-FR" dirty="0" smtClean="0"/>
              <a:t> (1792-2006) », </a:t>
            </a:r>
            <a:r>
              <a:rPr lang="fr-FR" dirty="0" smtClean="0">
                <a:hlinkClick r:id="rId2"/>
              </a:rPr>
              <a:t>EEH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8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16" y="0"/>
            <a:ext cx="1104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3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055" y="113759"/>
            <a:ext cx="10515600" cy="111661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+mn-lt"/>
              </a:rPr>
              <a:t>The return of central </a:t>
            </a:r>
            <a:r>
              <a:rPr lang="fr-FR" sz="3600" b="1" dirty="0" err="1">
                <a:latin typeface="+mn-lt"/>
              </a:rPr>
              <a:t>banks</a:t>
            </a:r>
            <a:r>
              <a:rPr lang="fr-FR" sz="3600" b="1" dirty="0">
                <a:latin typeface="+mn-lt"/>
              </a:rPr>
              <a:t> and money </a:t>
            </a:r>
            <a:r>
              <a:rPr lang="fr-FR" sz="3600" b="1" dirty="0" err="1">
                <a:latin typeface="+mn-lt"/>
              </a:rPr>
              <a:t>creation</a:t>
            </a:r>
            <a:r>
              <a:rPr lang="fr-FR" sz="3600" b="1" dirty="0">
                <a:latin typeface="+mn-lt"/>
              </a:rPr>
              <a:t>: </a:t>
            </a:r>
            <a:r>
              <a:rPr lang="fr-FR" sz="3600" b="1" dirty="0" smtClean="0">
                <a:latin typeface="+mn-lt"/>
              </a:rPr>
              <a:t>         a </a:t>
            </a:r>
            <a:r>
              <a:rPr lang="fr-FR" sz="3600" b="1" dirty="0">
                <a:latin typeface="+mn-lt"/>
              </a:rPr>
              <a:t>long-</a:t>
            </a:r>
            <a:r>
              <a:rPr lang="fr-FR" sz="3600" b="1" dirty="0" err="1">
                <a:latin typeface="+mn-lt"/>
              </a:rPr>
              <a:t>run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 smtClean="0">
                <a:latin typeface="+mn-lt"/>
              </a:rPr>
              <a:t>view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034" y="1150993"/>
            <a:ext cx="11747181" cy="5490369"/>
          </a:xfrm>
        </p:spPr>
        <p:txBody>
          <a:bodyPr>
            <a:normAutofit/>
          </a:bodyPr>
          <a:lstStyle/>
          <a:p>
            <a:r>
              <a:rPr lang="fr-FR" b="1" dirty="0" smtClean="0"/>
              <a:t>Post-2008 money </a:t>
            </a:r>
            <a:r>
              <a:rPr lang="fr-FR" b="1" dirty="0" err="1" smtClean="0"/>
              <a:t>creation</a:t>
            </a:r>
            <a:r>
              <a:rPr lang="fr-FR" b="1" dirty="0" smtClean="0"/>
              <a:t>: back to central bank balance </a:t>
            </a:r>
            <a:r>
              <a:rPr lang="fr-FR" b="1" dirty="0" err="1" smtClean="0"/>
              <a:t>sheet</a:t>
            </a:r>
            <a:r>
              <a:rPr lang="fr-FR" b="1" dirty="0" smtClean="0"/>
              <a:t> size </a:t>
            </a:r>
            <a:r>
              <a:rPr lang="fr-FR" b="1" dirty="0" err="1" smtClean="0"/>
              <a:t>observed</a:t>
            </a:r>
            <a:r>
              <a:rPr lang="fr-FR" b="1" dirty="0" smtClean="0"/>
              <a:t> </a:t>
            </a:r>
            <a:r>
              <a:rPr lang="fr-FR" b="1" dirty="0" err="1" smtClean="0"/>
              <a:t>after</a:t>
            </a:r>
            <a:r>
              <a:rPr lang="fr-FR" b="1" dirty="0" smtClean="0"/>
              <a:t> WW1 and WW2</a:t>
            </a:r>
          </a:p>
          <a:p>
            <a:r>
              <a:rPr lang="fr-FR" dirty="0" smtClean="0"/>
              <a:t>Central </a:t>
            </a:r>
            <a:r>
              <a:rPr lang="fr-FR" dirty="0" err="1" smtClean="0"/>
              <a:t>banks</a:t>
            </a:r>
            <a:r>
              <a:rPr lang="fr-FR" dirty="0" smtClean="0"/>
              <a:t> are the </a:t>
            </a:r>
            <a:r>
              <a:rPr lang="fr-FR" dirty="0" err="1" smtClean="0"/>
              <a:t>only</a:t>
            </a:r>
            <a:r>
              <a:rPr lang="fr-FR" dirty="0" smtClean="0"/>
              <a:t> public institutions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create</a:t>
            </a:r>
            <a:r>
              <a:rPr lang="fr-FR" dirty="0" smtClean="0"/>
              <a:t> ressources </a:t>
            </a:r>
            <a:r>
              <a:rPr lang="fr-FR" dirty="0" err="1" smtClean="0"/>
              <a:t>instantaneously</a:t>
            </a:r>
            <a:r>
              <a:rPr lang="fr-FR" dirty="0" smtClean="0"/>
              <a:t> and </a:t>
            </a:r>
            <a:r>
              <a:rPr lang="fr-FR" dirty="0" err="1" smtClean="0"/>
              <a:t>intervene</a:t>
            </a:r>
            <a:r>
              <a:rPr lang="fr-FR" dirty="0" smtClean="0"/>
              <a:t> </a:t>
            </a:r>
            <a:r>
              <a:rPr lang="fr-FR" dirty="0" err="1" smtClean="0"/>
              <a:t>immediately</a:t>
            </a:r>
            <a:r>
              <a:rPr lang="fr-FR" dirty="0" smtClean="0"/>
              <a:t> if </a:t>
            </a:r>
            <a:r>
              <a:rPr lang="fr-FR" dirty="0" err="1" smtClean="0"/>
              <a:t>needed</a:t>
            </a:r>
            <a:endParaRPr lang="fr-FR" dirty="0" smtClean="0"/>
          </a:p>
          <a:p>
            <a:r>
              <a:rPr lang="fr-FR" b="1" dirty="0" smtClean="0"/>
              <a:t>Large post-2008 intervention: legacy of 1929 trauma</a:t>
            </a:r>
          </a:p>
          <a:p>
            <a:pPr marL="0" indent="0">
              <a:buNone/>
            </a:pPr>
            <a:r>
              <a:rPr lang="fr-FR" dirty="0" smtClean="0"/>
              <a:t>(post-Friedman consensus: </a:t>
            </a:r>
            <a:r>
              <a:rPr lang="fr-FR" dirty="0" err="1" smtClean="0"/>
              <a:t>both</a:t>
            </a:r>
            <a:r>
              <a:rPr lang="fr-FR" dirty="0" smtClean="0"/>
              <a:t> the right and the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concluded</a:t>
            </a:r>
            <a:r>
              <a:rPr lang="fr-FR" dirty="0" smtClean="0"/>
              <a:t> from the </a:t>
            </a:r>
            <a:r>
              <a:rPr lang="fr-FR" dirty="0" err="1" smtClean="0"/>
              <a:t>experience</a:t>
            </a:r>
            <a:r>
              <a:rPr lang="fr-FR" dirty="0" smtClean="0"/>
              <a:t> of 1930s </a:t>
            </a:r>
            <a:r>
              <a:rPr lang="fr-FR" dirty="0" err="1" smtClean="0"/>
              <a:t>that</a:t>
            </a:r>
            <a:r>
              <a:rPr lang="fr-FR" dirty="0" smtClean="0"/>
              <a:t>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a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banker</a:t>
            </a:r>
            <a:r>
              <a:rPr lang="fr-FR" dirty="0" smtClean="0"/>
              <a:t> of last </a:t>
            </a:r>
            <a:r>
              <a:rPr lang="fr-FR" dirty="0" err="1" smtClean="0"/>
              <a:t>resort</a:t>
            </a:r>
            <a:r>
              <a:rPr lang="fr-FR" dirty="0" smtClean="0"/>
              <a:t>) (≠ </a:t>
            </a:r>
            <a:r>
              <a:rPr lang="fr-FR" dirty="0" err="1" smtClean="0"/>
              <a:t>orthodox</a:t>
            </a:r>
            <a:r>
              <a:rPr lang="fr-FR" dirty="0" smtClean="0"/>
              <a:t> </a:t>
            </a:r>
            <a:r>
              <a:rPr lang="fr-FR" dirty="0" err="1" smtClean="0"/>
              <a:t>liquidationist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M. Friedman, </a:t>
            </a:r>
            <a:r>
              <a:rPr lang="fr-FR" i="1" dirty="0" smtClean="0"/>
              <a:t>A </a:t>
            </a:r>
            <a:r>
              <a:rPr lang="fr-FR" i="1" dirty="0" err="1" smtClean="0"/>
              <a:t>Monetary</a:t>
            </a:r>
            <a:r>
              <a:rPr lang="fr-FR" i="1" dirty="0" smtClean="0"/>
              <a:t> History of the US 1867-1960</a:t>
            </a:r>
            <a:r>
              <a:rPr lang="fr-FR" dirty="0" smtClean="0"/>
              <a:t>, PUP 1963)</a:t>
            </a:r>
          </a:p>
          <a:p>
            <a:r>
              <a:rPr lang="fr-FR" b="1" dirty="0" smtClean="0"/>
              <a:t>But the large post-2008 intervention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reflects</a:t>
            </a:r>
            <a:r>
              <a:rPr lang="fr-FR" b="1" dirty="0" smtClean="0"/>
              <a:t> a </a:t>
            </a:r>
            <a:r>
              <a:rPr lang="fr-FR" b="1" dirty="0" err="1" smtClean="0"/>
              <a:t>lack</a:t>
            </a:r>
            <a:r>
              <a:rPr lang="fr-FR" b="1" dirty="0" smtClean="0"/>
              <a:t> of consensus about other public </a:t>
            </a:r>
            <a:r>
              <a:rPr lang="fr-FR" b="1" dirty="0" err="1" smtClean="0"/>
              <a:t>policies</a:t>
            </a:r>
            <a:r>
              <a:rPr lang="fr-FR" dirty="0" smtClean="0"/>
              <a:t>: progressive taxation, Green New Deal, transnational </a:t>
            </a:r>
            <a:r>
              <a:rPr lang="fr-FR" dirty="0" err="1" smtClean="0"/>
              <a:t>democracy</a:t>
            </a:r>
            <a:r>
              <a:rPr lang="fr-FR" dirty="0" smtClean="0"/>
              <a:t> in Europe &amp; </a:t>
            </a:r>
            <a:r>
              <a:rPr lang="fr-FR" dirty="0" err="1" smtClean="0"/>
              <a:t>elsewhere</a:t>
            </a:r>
            <a:r>
              <a:rPr lang="fr-FR" dirty="0" smtClean="0"/>
              <a:t>, etc. &gt;&gt; </a:t>
            </a:r>
            <a:r>
              <a:rPr lang="fr-FR" b="1" dirty="0" err="1" smtClean="0"/>
              <a:t>too</a:t>
            </a:r>
            <a:r>
              <a:rPr lang="fr-FR" b="1" dirty="0" smtClean="0"/>
              <a:t> </a:t>
            </a:r>
            <a:r>
              <a:rPr lang="fr-FR" b="1" dirty="0" err="1" smtClean="0"/>
              <a:t>much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asked</a:t>
            </a:r>
            <a:r>
              <a:rPr lang="fr-FR" b="1" dirty="0" smtClean="0"/>
              <a:t> to central </a:t>
            </a:r>
            <a:r>
              <a:rPr lang="fr-FR" b="1" dirty="0" err="1" smtClean="0"/>
              <a:t>banks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843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6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7" y="0"/>
            <a:ext cx="1069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4" y="0"/>
            <a:ext cx="10717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28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+mn-lt"/>
              </a:rPr>
              <a:t>Post-</a:t>
            </a:r>
            <a:r>
              <a:rPr lang="fr-FR" sz="3600" b="1" dirty="0" err="1">
                <a:latin typeface="+mn-lt"/>
              </a:rPr>
              <a:t>communist</a:t>
            </a:r>
            <a:r>
              <a:rPr lang="fr-FR" sz="3600" b="1" dirty="0">
                <a:latin typeface="+mn-lt"/>
              </a:rPr>
              <a:t> societies: the case of </a:t>
            </a:r>
            <a:r>
              <a:rPr lang="fr-FR" sz="3600" b="1" dirty="0" err="1" smtClean="0">
                <a:latin typeface="+mn-lt"/>
              </a:rPr>
              <a:t>Russia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128" y="1183256"/>
            <a:ext cx="11386074" cy="5492913"/>
          </a:xfrm>
        </p:spPr>
        <p:txBody>
          <a:bodyPr>
            <a:normAutofit/>
          </a:bodyPr>
          <a:lstStyle/>
          <a:p>
            <a:r>
              <a:rPr lang="fr-FR" b="1" dirty="0" smtClean="0"/>
              <a:t>1990-1993: </a:t>
            </a:r>
            <a:r>
              <a:rPr lang="fr-FR" b="1" dirty="0" err="1" smtClean="0"/>
              <a:t>shock</a:t>
            </a:r>
            <a:r>
              <a:rPr lang="fr-FR" b="1" dirty="0" smtClean="0"/>
              <a:t> </a:t>
            </a:r>
            <a:r>
              <a:rPr lang="fr-FR" b="1" dirty="0" err="1" smtClean="0"/>
              <a:t>therapy</a:t>
            </a:r>
            <a:r>
              <a:rPr lang="fr-FR" b="1" dirty="0" smtClean="0"/>
              <a:t>, hyper-inflation, voucher privatization, </a:t>
            </a:r>
            <a:r>
              <a:rPr lang="fr-FR" b="1" dirty="0" err="1" smtClean="0"/>
              <a:t>loans</a:t>
            </a:r>
            <a:r>
              <a:rPr lang="fr-FR" b="1" dirty="0" smtClean="0"/>
              <a:t>-for-</a:t>
            </a:r>
            <a:r>
              <a:rPr lang="fr-FR" b="1" dirty="0" err="1" smtClean="0"/>
              <a:t>shares</a:t>
            </a:r>
            <a:r>
              <a:rPr lang="fr-FR" b="1" dirty="0" smtClean="0"/>
              <a:t> </a:t>
            </a:r>
            <a:r>
              <a:rPr lang="fr-FR" dirty="0" smtClean="0"/>
              <a:t>&gt;&gt; </a:t>
            </a:r>
            <a:r>
              <a:rPr lang="fr-FR" dirty="0" err="1" smtClean="0"/>
              <a:t>transfer</a:t>
            </a:r>
            <a:r>
              <a:rPr lang="fr-FR" dirty="0" smtClean="0"/>
              <a:t> of </a:t>
            </a:r>
            <a:r>
              <a:rPr lang="fr-FR" dirty="0" err="1" smtClean="0"/>
              <a:t>ownership</a:t>
            </a:r>
            <a:r>
              <a:rPr lang="fr-FR" dirty="0" smtClean="0"/>
              <a:t> of large parts of </a:t>
            </a:r>
            <a:r>
              <a:rPr lang="fr-FR" dirty="0" err="1" smtClean="0"/>
              <a:t>Russia’s</a:t>
            </a:r>
            <a:r>
              <a:rPr lang="fr-FR" dirty="0" smtClean="0"/>
              <a:t> national wealth and </a:t>
            </a:r>
            <a:r>
              <a:rPr lang="fr-FR" dirty="0" err="1" smtClean="0"/>
              <a:t>natural</a:t>
            </a:r>
            <a:r>
              <a:rPr lang="fr-FR" dirty="0" smtClean="0"/>
              <a:t> ressources to a </a:t>
            </a:r>
            <a:r>
              <a:rPr lang="fr-FR" dirty="0" err="1" smtClean="0"/>
              <a:t>small</a:t>
            </a:r>
            <a:r>
              <a:rPr lang="fr-FR" dirty="0" smtClean="0"/>
              <a:t> group of « </a:t>
            </a:r>
            <a:r>
              <a:rPr lang="fr-FR" dirty="0" err="1" smtClean="0"/>
              <a:t>oligarchs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1992-2018: 10% GDP of trade surplus per </a:t>
            </a:r>
            <a:r>
              <a:rPr lang="fr-FR" dirty="0" err="1" smtClean="0"/>
              <a:t>year</a:t>
            </a:r>
            <a:r>
              <a:rPr lang="fr-FR" dirty="0" smtClean="0"/>
              <a:t> on </a:t>
            </a:r>
            <a:r>
              <a:rPr lang="fr-FR" dirty="0" err="1" smtClean="0"/>
              <a:t>average</a:t>
            </a:r>
            <a:r>
              <a:rPr lang="fr-FR" dirty="0" smtClean="0"/>
              <a:t> (</a:t>
            </a:r>
            <a:r>
              <a:rPr lang="fr-FR" dirty="0" err="1" smtClean="0"/>
              <a:t>oil</a:t>
            </a:r>
            <a:r>
              <a:rPr lang="fr-FR" dirty="0" smtClean="0"/>
              <a:t>, </a:t>
            </a:r>
            <a:r>
              <a:rPr lang="fr-FR" dirty="0" err="1" smtClean="0"/>
              <a:t>gas</a:t>
            </a:r>
            <a:r>
              <a:rPr lang="fr-FR" dirty="0" smtClean="0"/>
              <a:t>), but </a:t>
            </a:r>
            <a:r>
              <a:rPr lang="fr-FR" dirty="0" err="1" smtClean="0"/>
              <a:t>only</a:t>
            </a:r>
            <a:r>
              <a:rPr lang="fr-FR" dirty="0" smtClean="0"/>
              <a:t> 20%-30%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 by 2018,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least 200%-300% of GDP (</a:t>
            </a:r>
            <a:r>
              <a:rPr lang="fr-FR" dirty="0" err="1" smtClean="0"/>
              <a:t>like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)</a:t>
            </a:r>
          </a:p>
          <a:p>
            <a:r>
              <a:rPr lang="fr-FR" dirty="0" smtClean="0"/>
              <a:t>Official Balance of </a:t>
            </a:r>
            <a:r>
              <a:rPr lang="fr-FR" dirty="0" err="1" smtClean="0"/>
              <a:t>Payment</a:t>
            </a:r>
            <a:r>
              <a:rPr lang="fr-FR" dirty="0" smtClean="0"/>
              <a:t>: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returns</a:t>
            </a:r>
            <a:r>
              <a:rPr lang="fr-FR" dirty="0" smtClean="0"/>
              <a:t> on </a:t>
            </a:r>
            <a:r>
              <a:rPr lang="fr-FR" dirty="0" err="1" smtClean="0"/>
              <a:t>Russian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, </a:t>
            </a:r>
            <a:r>
              <a:rPr lang="fr-FR" dirty="0" err="1" smtClean="0"/>
              <a:t>huge</a:t>
            </a:r>
            <a:r>
              <a:rPr lang="fr-FR" dirty="0" smtClean="0"/>
              <a:t> positive </a:t>
            </a:r>
            <a:r>
              <a:rPr lang="fr-FR" dirty="0" err="1" smtClean="0"/>
              <a:t>returns</a:t>
            </a:r>
            <a:r>
              <a:rPr lang="fr-FR" dirty="0" smtClean="0"/>
              <a:t> on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endParaRPr lang="fr-FR" dirty="0" smtClean="0"/>
          </a:p>
          <a:p>
            <a:r>
              <a:rPr lang="fr-FR" dirty="0" smtClean="0"/>
              <a:t>But major anomalies: </a:t>
            </a:r>
            <a:r>
              <a:rPr lang="fr-FR" b="1" dirty="0" err="1" smtClean="0"/>
              <a:t>missing</a:t>
            </a:r>
            <a:r>
              <a:rPr lang="fr-FR" b="1" dirty="0" smtClean="0"/>
              <a:t> wealth (capital flight) =  </a:t>
            </a:r>
            <a:r>
              <a:rPr lang="fr-FR" b="1" dirty="0" err="1" smtClean="0"/>
              <a:t>at</a:t>
            </a:r>
            <a:r>
              <a:rPr lang="fr-FR" b="1" dirty="0" smtClean="0"/>
              <a:t> least 100% GDP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least 50% of total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via tax </a:t>
            </a:r>
            <a:r>
              <a:rPr lang="fr-FR" dirty="0" err="1" smtClean="0"/>
              <a:t>havens</a:t>
            </a:r>
            <a:r>
              <a:rPr lang="fr-FR" dirty="0" smtClean="0"/>
              <a:t>: </a:t>
            </a:r>
            <a:r>
              <a:rPr lang="fr-FR" dirty="0" err="1" smtClean="0"/>
              <a:t>world’s</a:t>
            </a:r>
            <a:r>
              <a:rPr lang="fr-FR" dirty="0" smtClean="0"/>
              <a:t>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Gulf countries (</a:t>
            </a:r>
            <a:r>
              <a:rPr lang="fr-FR" dirty="0" err="1" smtClean="0"/>
              <a:t>oil-based</a:t>
            </a:r>
            <a:r>
              <a:rPr lang="fr-FR" dirty="0" smtClean="0"/>
              <a:t> monarchies)</a:t>
            </a:r>
          </a:p>
          <a:p>
            <a:r>
              <a:rPr lang="fr-FR" b="1" dirty="0" err="1" smtClean="0"/>
              <a:t>Russia</a:t>
            </a:r>
            <a:r>
              <a:rPr lang="fr-FR" b="1" dirty="0" smtClean="0"/>
              <a:t> 1990s-2010s: flat </a:t>
            </a:r>
            <a:r>
              <a:rPr lang="fr-FR" b="1" dirty="0" err="1" smtClean="0"/>
              <a:t>income</a:t>
            </a:r>
            <a:r>
              <a:rPr lang="fr-FR" b="1" dirty="0" smtClean="0"/>
              <a:t> tax </a:t>
            </a:r>
            <a:r>
              <a:rPr lang="fr-FR" b="1" dirty="0" err="1" smtClean="0"/>
              <a:t>at</a:t>
            </a:r>
            <a:r>
              <a:rPr lang="fr-FR" b="1" dirty="0" smtClean="0"/>
              <a:t> 13%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0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4" y="0"/>
            <a:ext cx="10790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18742</TotalTime>
  <Words>1331</Words>
  <Application>Microsoft Office PowerPoint</Application>
  <PresentationFormat>Grand écran</PresentationFormat>
  <Paragraphs>69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Mangal</vt:lpstr>
      <vt:lpstr>Thème Office</vt:lpstr>
      <vt:lpstr>   Introduction to Economic History :  Capital, Inequality, Growth (Master APE &amp; PPD)  (EHESS &amp; Paris School of Economics) Thomas Piketty Academic year 2021-2022 </vt:lpstr>
      <vt:lpstr>Roadmap of the lecture</vt:lpstr>
      <vt:lpstr>Inequality &amp; growth in communist societies: Soviet Russia</vt:lpstr>
      <vt:lpstr>Présentation PowerPoint</vt:lpstr>
      <vt:lpstr>Présentation PowerPoint</vt:lpstr>
      <vt:lpstr>Présentation PowerPoint</vt:lpstr>
      <vt:lpstr>Post-communist societies: the case of Russia</vt:lpstr>
      <vt:lpstr>Présentation PowerPoint</vt:lpstr>
      <vt:lpstr>Présentation PowerPoint</vt:lpstr>
      <vt:lpstr>From public to private property: the case of China</vt:lpstr>
      <vt:lpstr>Présentation PowerPoint</vt:lpstr>
      <vt:lpstr>Présentation PowerPoint</vt:lpstr>
      <vt:lpstr>Présentation PowerPoint</vt:lpstr>
      <vt:lpstr>Eastern Europe, foreign assets and the East-West divide in the EU</vt:lpstr>
      <vt:lpstr>Présentation PowerPoint</vt:lpstr>
      <vt:lpstr>Présentation PowerPoint</vt:lpstr>
      <vt:lpstr>Interest rates and the North-South divide in the Euro area </vt:lpstr>
      <vt:lpstr>Présentation PowerPoint</vt:lpstr>
      <vt:lpstr>Global inequality in the 21c: between modernity &amp; archaism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Environmental inequality, financial opacity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(very) slow decline of gender inequality</vt:lpstr>
      <vt:lpstr>Présentation PowerPoint</vt:lpstr>
      <vt:lpstr>Uneven state building in developing countries</vt:lpstr>
      <vt:lpstr>Présentation PowerPoint</vt:lpstr>
      <vt:lpstr>The return of central banks and money creation:          a long-run view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521</cp:revision>
  <dcterms:created xsi:type="dcterms:W3CDTF">2017-12-14T17:44:20Z</dcterms:created>
  <dcterms:modified xsi:type="dcterms:W3CDTF">2021-06-29T13:03:17Z</dcterms:modified>
</cp:coreProperties>
</file>