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650" r:id="rId2"/>
    <p:sldId id="651" r:id="rId3"/>
    <p:sldId id="652" r:id="rId4"/>
    <p:sldId id="675" r:id="rId5"/>
    <p:sldId id="681" r:id="rId6"/>
    <p:sldId id="654" r:id="rId7"/>
    <p:sldId id="524" r:id="rId8"/>
    <p:sldId id="525" r:id="rId9"/>
    <p:sldId id="526" r:id="rId10"/>
    <p:sldId id="527" r:id="rId11"/>
    <p:sldId id="528" r:id="rId12"/>
    <p:sldId id="529" r:id="rId13"/>
    <p:sldId id="530" r:id="rId14"/>
    <p:sldId id="655" r:id="rId15"/>
    <p:sldId id="656" r:id="rId16"/>
    <p:sldId id="657" r:id="rId17"/>
    <p:sldId id="531" r:id="rId18"/>
    <p:sldId id="679" r:id="rId19"/>
    <p:sldId id="667" r:id="rId20"/>
    <p:sldId id="674" r:id="rId21"/>
    <p:sldId id="672" r:id="rId22"/>
    <p:sldId id="532" r:id="rId23"/>
    <p:sldId id="533" r:id="rId24"/>
    <p:sldId id="659" r:id="rId25"/>
    <p:sldId id="678" r:id="rId26"/>
    <p:sldId id="680" r:id="rId27"/>
    <p:sldId id="673" r:id="rId28"/>
    <p:sldId id="534" r:id="rId29"/>
    <p:sldId id="536" r:id="rId30"/>
    <p:sldId id="535" r:id="rId31"/>
    <p:sldId id="662" r:id="rId32"/>
    <p:sldId id="537" r:id="rId33"/>
    <p:sldId id="538" r:id="rId34"/>
    <p:sldId id="663" r:id="rId35"/>
    <p:sldId id="676" r:id="rId36"/>
    <p:sldId id="540" r:id="rId37"/>
    <p:sldId id="541" r:id="rId38"/>
    <p:sldId id="544" r:id="rId39"/>
    <p:sldId id="545" r:id="rId40"/>
    <p:sldId id="546" r:id="rId41"/>
    <p:sldId id="547" r:id="rId42"/>
    <p:sldId id="548" r:id="rId43"/>
    <p:sldId id="670" r:id="rId44"/>
    <p:sldId id="549" r:id="rId45"/>
    <p:sldId id="677" r:id="rId46"/>
    <p:sldId id="664" r:id="rId47"/>
    <p:sldId id="683" r:id="rId48"/>
    <p:sldId id="684" r:id="rId49"/>
    <p:sldId id="665" r:id="rId50"/>
    <p:sldId id="542" r:id="rId51"/>
    <p:sldId id="543" r:id="rId52"/>
    <p:sldId id="671" r:id="rId53"/>
    <p:sldId id="550" r:id="rId54"/>
    <p:sldId id="682" r:id="rId55"/>
    <p:sldId id="666" r:id="rId56"/>
    <p:sldId id="552" r:id="rId57"/>
    <p:sldId id="551" r:id="rId58"/>
    <p:sldId id="554" r:id="rId59"/>
    <p:sldId id="553" r:id="rId6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0088" autoAdjust="0"/>
  </p:normalViewPr>
  <p:slideViewPr>
    <p:cSldViewPr snapToGrid="0">
      <p:cViewPr varScale="1">
        <p:scale>
          <a:sx n="80" d="100"/>
          <a:sy n="80" d="100"/>
        </p:scale>
        <p:origin x="691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73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BE597-678B-461B-9DE2-4B081FE2A791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46502-5F46-4BDA-8B28-AD38A7D126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095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53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95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46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93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35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67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25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77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37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4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94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91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PikettyEconHist2021Lecture5.pdf" TargetMode="External"/><Relationship Id="rId2" Type="http://schemas.openxmlformats.org/officeDocument/2006/relationships/hyperlink" Target="http://piketty.pse.ens.fr/files/PikettyEconHist2021Syllabus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slide" Target="slide6.xml"/><Relationship Id="rId7" Type="http://schemas.openxmlformats.org/officeDocument/2006/relationships/slide" Target="slide3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7.xml"/><Relationship Id="rId10" Type="http://schemas.openxmlformats.org/officeDocument/2006/relationships/slide" Target="slide55.xml"/><Relationship Id="rId4" Type="http://schemas.openxmlformats.org/officeDocument/2006/relationships/slide" Target="slide21.xml"/><Relationship Id="rId9" Type="http://schemas.openxmlformats.org/officeDocument/2006/relationships/slide" Target="slide4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capitalisback" TargetMode="External"/><Relationship Id="rId2" Type="http://schemas.openxmlformats.org/officeDocument/2006/relationships/hyperlink" Target="http://piketty.pse.ens.fr/fichiers/PikettyZucman2014QJE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Eichengreen1990.pdf" TargetMode="External"/><Relationship Id="rId2" Type="http://schemas.openxmlformats.org/officeDocument/2006/relationships/hyperlink" Target="http://piketty.pse.ens.fr/files/GalofreVila2018EREH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Barro1987.pdf" TargetMode="External"/><Relationship Id="rId2" Type="http://schemas.openxmlformats.org/officeDocument/2006/relationships/hyperlink" Target="http://piketty.pse.ens.fr/files/Barro1974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iketty.pse.ens.fr/files/Amoureux2014.pdf" TargetMode="External"/><Relationship Id="rId4" Type="http://schemas.openxmlformats.org/officeDocument/2006/relationships/hyperlink" Target="http://piketty.pse.ens.fr/files/Clark2001.pdf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id.world/wp-content/uploads/2018/01/PPR2018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id.world/wp-content/uploads/2018/09/wid-world-wp-2018-10-france-dina-1990-2018.pdf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McGaughey2015b.pdf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Goldin2001JEH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ctrTitle"/>
          </p:nvPr>
        </p:nvSpPr>
        <p:spPr>
          <a:xfrm>
            <a:off x="2209800" y="404813"/>
            <a:ext cx="7989888" cy="35290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fr-FR" sz="2900" dirty="0"/>
              <a:t/>
            </a:r>
            <a:br>
              <a:rPr lang="en-US" altLang="fr-FR" sz="2900" dirty="0"/>
            </a:br>
            <a:r>
              <a:rPr lang="en-US" altLang="fr-FR" sz="2900" dirty="0"/>
              <a:t> </a:t>
            </a:r>
            <a:r>
              <a:rPr lang="en-US" altLang="fr-FR" sz="3600" dirty="0">
                <a:latin typeface="+mn-lt"/>
              </a:rPr>
              <a:t> </a:t>
            </a:r>
            <a:r>
              <a:rPr lang="en-US" altLang="fr-FR" sz="3600" b="1" dirty="0">
                <a:latin typeface="+mn-lt"/>
                <a:hlinkClick r:id="rId2"/>
              </a:rPr>
              <a:t>Introduction to Economic History : </a:t>
            </a:r>
            <a:br>
              <a:rPr lang="en-US" altLang="fr-FR" sz="3600" b="1" dirty="0">
                <a:latin typeface="+mn-lt"/>
                <a:hlinkClick r:id="rId2"/>
              </a:rPr>
            </a:br>
            <a:r>
              <a:rPr lang="en-US" altLang="fr-FR" sz="3600" b="1" dirty="0">
                <a:latin typeface="+mn-lt"/>
                <a:hlinkClick r:id="rId2"/>
              </a:rPr>
              <a:t>Capital, Inequality, Growth</a:t>
            </a:r>
            <a:r>
              <a:rPr lang="en-US" altLang="fr-FR" sz="3600" dirty="0">
                <a:latin typeface="+mn-lt"/>
                <a:hlinkClick r:id="rId2"/>
              </a:rPr>
              <a:t/>
            </a:r>
            <a:br>
              <a:rPr lang="en-US" altLang="fr-FR" sz="3600" dirty="0">
                <a:latin typeface="+mn-lt"/>
                <a:hlinkClick r:id="rId2"/>
              </a:rPr>
            </a:br>
            <a:r>
              <a:rPr lang="en-US" altLang="fr-FR" sz="3600" i="1" dirty="0">
                <a:latin typeface="+mn-lt"/>
              </a:rPr>
              <a:t>(Master APE &amp; PPD) </a:t>
            </a:r>
            <a:br>
              <a:rPr lang="en-US" altLang="fr-FR" sz="3600" i="1" dirty="0">
                <a:latin typeface="+mn-lt"/>
              </a:rPr>
            </a:br>
            <a:r>
              <a:rPr lang="en-US" altLang="fr-FR" sz="3600" i="1" dirty="0">
                <a:latin typeface="+mn-lt"/>
              </a:rPr>
              <a:t>(EHESS &amp; Paris School of Economics)</a:t>
            </a:r>
            <a:r>
              <a:rPr lang="en-US" altLang="fr-FR" sz="3600" dirty="0">
                <a:latin typeface="+mn-lt"/>
              </a:rPr>
              <a:t/>
            </a:r>
            <a:br>
              <a:rPr lang="en-US" altLang="fr-FR" sz="3600" dirty="0">
                <a:latin typeface="+mn-lt"/>
              </a:rPr>
            </a:br>
            <a:r>
              <a:rPr lang="en-US" altLang="fr-FR" sz="3600" dirty="0">
                <a:latin typeface="+mn-lt"/>
              </a:rPr>
              <a:t>Thomas Piketty</a:t>
            </a:r>
            <a:br>
              <a:rPr lang="en-US" altLang="fr-FR" sz="3600" dirty="0">
                <a:latin typeface="+mn-lt"/>
              </a:rPr>
            </a:br>
            <a:r>
              <a:rPr lang="en-US" altLang="fr-FR" sz="3600" dirty="0">
                <a:latin typeface="+mn-lt"/>
              </a:rPr>
              <a:t>Academic year </a:t>
            </a:r>
            <a:r>
              <a:rPr lang="en-US" altLang="fr-FR" sz="3600" dirty="0" smtClean="0">
                <a:latin typeface="+mn-lt"/>
              </a:rPr>
              <a:t>2021-2022</a:t>
            </a:r>
            <a:r>
              <a:rPr lang="en-US" altLang="fr-FR" sz="3600" dirty="0">
                <a:latin typeface="+mn-lt"/>
              </a:rPr>
              <a:t/>
            </a:r>
            <a:br>
              <a:rPr lang="en-US" altLang="fr-FR" sz="3600" dirty="0">
                <a:latin typeface="+mn-lt"/>
              </a:rPr>
            </a:br>
            <a:endParaRPr lang="fr-FR" altLang="fr-FR" sz="3600" dirty="0"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6957" y="3572221"/>
            <a:ext cx="11360425" cy="234156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600" b="1" dirty="0">
                <a:hlinkClick r:id="rId3"/>
              </a:rPr>
              <a:t>Lecture 5: The Great Transformation of the 20</a:t>
            </a:r>
            <a:r>
              <a:rPr lang="en-US" sz="3600" b="1" baseline="30000" dirty="0">
                <a:hlinkClick r:id="rId3"/>
              </a:rPr>
              <a:t>th</a:t>
            </a:r>
            <a:r>
              <a:rPr lang="en-US" sz="3600" b="1" dirty="0">
                <a:hlinkClick r:id="rId3"/>
              </a:rPr>
              <a:t> century: from </a:t>
            </a:r>
            <a:r>
              <a:rPr lang="en-US" sz="3600" b="1" dirty="0" err="1">
                <a:hlinkClick r:id="rId3"/>
              </a:rPr>
              <a:t>proprietarian</a:t>
            </a:r>
            <a:r>
              <a:rPr lang="en-US" sz="3600" b="1" dirty="0">
                <a:hlinkClick r:id="rId3"/>
              </a:rPr>
              <a:t> to social-democratic societies</a:t>
            </a:r>
            <a:r>
              <a:rPr lang="en-US" sz="3600" b="1" dirty="0"/>
              <a:t> </a:t>
            </a:r>
          </a:p>
          <a:p>
            <a:pPr>
              <a:defRPr/>
            </a:pPr>
            <a:r>
              <a:rPr lang="en-US" sz="3600" i="1" dirty="0" smtClean="0"/>
              <a:t>(check </a:t>
            </a:r>
            <a:r>
              <a:rPr lang="en-US" sz="3600" i="1" dirty="0" smtClean="0">
                <a:hlinkClick r:id="rId3"/>
              </a:rPr>
              <a:t>on line</a:t>
            </a:r>
            <a:r>
              <a:rPr lang="en-US" sz="3600" i="1" dirty="0" smtClean="0"/>
              <a:t> for updated version)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24120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81" y="0"/>
            <a:ext cx="10928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0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02" y="0"/>
            <a:ext cx="10959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28" y="0"/>
            <a:ext cx="10705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75" y="0"/>
            <a:ext cx="10698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2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67" y="0"/>
            <a:ext cx="106548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0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03" y="0"/>
            <a:ext cx="1055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2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479" y="304286"/>
            <a:ext cx="11777870" cy="63503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understand</a:t>
            </a:r>
            <a:r>
              <a:rPr lang="fr-FR" dirty="0" smtClean="0"/>
              <a:t> the </a:t>
            </a:r>
            <a:r>
              <a:rPr lang="fr-FR" dirty="0" err="1" smtClean="0"/>
              <a:t>fall</a:t>
            </a:r>
            <a:r>
              <a:rPr lang="fr-FR" dirty="0" smtClean="0"/>
              <a:t> in top capital </a:t>
            </a:r>
            <a:r>
              <a:rPr lang="fr-FR" dirty="0" err="1" smtClean="0"/>
              <a:t>incomes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20c, one </a:t>
            </a:r>
            <a:r>
              <a:rPr lang="fr-FR" dirty="0" err="1" smtClean="0"/>
              <a:t>needs</a:t>
            </a:r>
            <a:r>
              <a:rPr lang="fr-FR" dirty="0" smtClean="0"/>
              <a:t> to </a:t>
            </a:r>
            <a:r>
              <a:rPr lang="fr-FR" dirty="0" err="1" smtClean="0"/>
              <a:t>distinguish</a:t>
            </a:r>
            <a:r>
              <a:rPr lang="fr-FR" dirty="0" smtClean="0"/>
              <a:t> between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mechanisms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b="1" dirty="0" smtClean="0"/>
              <a:t>1. The </a:t>
            </a:r>
            <a:r>
              <a:rPr lang="fr-FR" b="1" dirty="0" err="1" smtClean="0"/>
              <a:t>fall</a:t>
            </a:r>
            <a:r>
              <a:rPr lang="fr-FR" b="1" dirty="0" smtClean="0"/>
              <a:t> (&amp; </a:t>
            </a:r>
            <a:r>
              <a:rPr lang="fr-FR" b="1" dirty="0" err="1" smtClean="0"/>
              <a:t>recovery</a:t>
            </a:r>
            <a:r>
              <a:rPr lang="fr-FR" b="1" dirty="0" smtClean="0"/>
              <a:t>) in </a:t>
            </a:r>
            <a:r>
              <a:rPr lang="fr-FR" b="1" dirty="0" err="1" smtClean="0"/>
              <a:t>aggregate</a:t>
            </a:r>
            <a:r>
              <a:rPr lang="fr-FR" b="1" dirty="0" smtClean="0"/>
              <a:t> </a:t>
            </a:r>
            <a:r>
              <a:rPr lang="fr-FR" b="1" dirty="0" err="1" smtClean="0"/>
              <a:t>private</a:t>
            </a:r>
            <a:r>
              <a:rPr lang="fr-FR" b="1" dirty="0" smtClean="0"/>
              <a:t> property</a:t>
            </a:r>
            <a:r>
              <a:rPr lang="fr-FR" dirty="0" smtClean="0"/>
              <a:t>. From 600%-800% of national income in 1880-1914, down to 200%-300% in 1950-1970, back up to  500%-600% by 2000-2020. But wealth concentration </a:t>
            </a:r>
            <a:r>
              <a:rPr lang="fr-FR" dirty="0" err="1" smtClean="0"/>
              <a:t>did</a:t>
            </a:r>
            <a:r>
              <a:rPr lang="fr-FR" dirty="0" smtClean="0"/>
              <a:t> not </a:t>
            </a:r>
            <a:r>
              <a:rPr lang="fr-FR" dirty="0" err="1" smtClean="0"/>
              <a:t>recover</a:t>
            </a:r>
            <a:r>
              <a:rPr lang="fr-FR" dirty="0" smtClean="0"/>
              <a:t> (</a:t>
            </a:r>
            <a:r>
              <a:rPr lang="fr-FR" dirty="0" err="1" smtClean="0"/>
              <a:t>yet</a:t>
            </a:r>
            <a:r>
              <a:rPr lang="fr-FR" dirty="0" smtClean="0"/>
              <a:t>).  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b="1" dirty="0" smtClean="0"/>
              <a:t>2. The </a:t>
            </a:r>
            <a:r>
              <a:rPr lang="fr-FR" b="1" dirty="0" err="1" smtClean="0"/>
              <a:t>fall</a:t>
            </a:r>
            <a:r>
              <a:rPr lang="fr-FR" b="1" dirty="0" smtClean="0"/>
              <a:t> (&amp; </a:t>
            </a:r>
            <a:r>
              <a:rPr lang="fr-FR" b="1" dirty="0" err="1" smtClean="0"/>
              <a:t>incomplete</a:t>
            </a:r>
            <a:r>
              <a:rPr lang="fr-FR" b="1" dirty="0" smtClean="0"/>
              <a:t> </a:t>
            </a:r>
            <a:r>
              <a:rPr lang="fr-FR" b="1" dirty="0" err="1" smtClean="0"/>
              <a:t>recovery</a:t>
            </a:r>
            <a:r>
              <a:rPr lang="fr-FR" b="1" dirty="0" smtClean="0"/>
              <a:t>) of the concentration of </a:t>
            </a:r>
            <a:r>
              <a:rPr lang="fr-FR" b="1" dirty="0" err="1" smtClean="0"/>
              <a:t>private</a:t>
            </a:r>
            <a:r>
              <a:rPr lang="fr-FR" b="1" dirty="0" smtClean="0"/>
              <a:t> property.   </a:t>
            </a:r>
            <a:r>
              <a:rPr lang="fr-FR" dirty="0" smtClean="0"/>
              <a:t>In </a:t>
            </a:r>
            <a:r>
              <a:rPr lang="fr-FR" dirty="0" err="1" smtClean="0"/>
              <a:t>principle</a:t>
            </a:r>
            <a:r>
              <a:rPr lang="fr-FR" dirty="0" smtClean="0"/>
              <a:t>, the </a:t>
            </a:r>
            <a:r>
              <a:rPr lang="fr-FR" dirty="0" err="1" smtClean="0"/>
              <a:t>fall</a:t>
            </a:r>
            <a:r>
              <a:rPr lang="fr-FR" dirty="0" smtClean="0"/>
              <a:t> in </a:t>
            </a:r>
            <a:r>
              <a:rPr lang="fr-FR" dirty="0" err="1" smtClean="0"/>
              <a:t>aggregate</a:t>
            </a:r>
            <a:r>
              <a:rPr lang="fr-FR" dirty="0" smtClean="0"/>
              <a:t> </a:t>
            </a:r>
            <a:r>
              <a:rPr lang="fr-FR" dirty="0" err="1" smtClean="0"/>
              <a:t>private</a:t>
            </a:r>
            <a:r>
              <a:rPr lang="fr-FR" dirty="0" smtClean="0"/>
              <a:t> property </a:t>
            </a:r>
            <a:r>
              <a:rPr lang="fr-FR" dirty="0" err="1" smtClean="0"/>
              <a:t>could</a:t>
            </a:r>
            <a:r>
              <a:rPr lang="fr-FR" dirty="0" smtClean="0"/>
              <a:t> have </a:t>
            </a:r>
            <a:r>
              <a:rPr lang="fr-FR" dirty="0" err="1" smtClean="0"/>
              <a:t>affected</a:t>
            </a:r>
            <a:r>
              <a:rPr lang="fr-FR" dirty="0" smtClean="0"/>
              <a:t> all wealth </a:t>
            </a:r>
            <a:r>
              <a:rPr lang="fr-FR" dirty="0" err="1" smtClean="0"/>
              <a:t>levels</a:t>
            </a:r>
            <a:r>
              <a:rPr lang="fr-FR" dirty="0" smtClean="0"/>
              <a:t> in the </a:t>
            </a:r>
            <a:r>
              <a:rPr lang="fr-FR" dirty="0" err="1" smtClean="0"/>
              <a:t>same</a:t>
            </a:r>
            <a:r>
              <a:rPr lang="fr-FR" dirty="0" smtClean="0"/>
              <a:t> proportion,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unchanged</a:t>
            </a:r>
            <a:r>
              <a:rPr lang="fr-FR" dirty="0" smtClean="0"/>
              <a:t> wealth </a:t>
            </a:r>
            <a:r>
              <a:rPr lang="fr-FR" dirty="0" err="1" smtClean="0"/>
              <a:t>shares</a:t>
            </a:r>
            <a:r>
              <a:rPr lang="fr-FR" dirty="0" smtClean="0"/>
              <a:t> by </a:t>
            </a:r>
            <a:r>
              <a:rPr lang="fr-FR" dirty="0" err="1" smtClean="0"/>
              <a:t>decile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dirty="0" smtClean="0"/>
              <a:t>But: (i) </a:t>
            </a:r>
            <a:r>
              <a:rPr lang="fr-FR" dirty="0"/>
              <a:t>A</a:t>
            </a:r>
            <a:r>
              <a:rPr lang="fr-FR" dirty="0" smtClean="0"/>
              <a:t>ssets </a:t>
            </a:r>
            <a:r>
              <a:rPr lang="fr-FR" dirty="0" err="1" smtClean="0"/>
              <a:t>held</a:t>
            </a:r>
            <a:r>
              <a:rPr lang="fr-FR" dirty="0" smtClean="0"/>
              <a:t> at the top (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/>
              <a:t>foreign</a:t>
            </a:r>
            <a:r>
              <a:rPr lang="fr-FR" dirty="0" smtClean="0"/>
              <a:t> wealth)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particularly</a:t>
            </a:r>
            <a:r>
              <a:rPr lang="fr-FR" dirty="0" smtClean="0"/>
              <a:t> </a:t>
            </a:r>
            <a:r>
              <a:rPr lang="fr-FR" dirty="0" err="1" smtClean="0"/>
              <a:t>affected</a:t>
            </a:r>
            <a:r>
              <a:rPr lang="fr-FR" dirty="0"/>
              <a:t>.</a:t>
            </a:r>
            <a:r>
              <a:rPr lang="fr-FR" dirty="0" smtClean="0"/>
              <a:t>   (ii) Top wealth </a:t>
            </a:r>
            <a:r>
              <a:rPr lang="fr-FR" dirty="0" err="1" smtClean="0"/>
              <a:t>holders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capital income to finance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savings</a:t>
            </a:r>
            <a:r>
              <a:rPr lang="fr-FR" dirty="0" smtClean="0"/>
              <a:t> &amp; living standards; 20c </a:t>
            </a:r>
            <a:r>
              <a:rPr lang="fr-FR" dirty="0" err="1" smtClean="0"/>
              <a:t>shocks</a:t>
            </a:r>
            <a:r>
              <a:rPr lang="fr-FR" dirty="0" smtClean="0"/>
              <a:t> </a:t>
            </a:r>
            <a:r>
              <a:rPr lang="fr-FR" dirty="0" err="1" smtClean="0"/>
              <a:t>led</a:t>
            </a:r>
            <a:r>
              <a:rPr lang="fr-FR" dirty="0" smtClean="0"/>
              <a:t> to a collapse of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saving</a:t>
            </a:r>
            <a:r>
              <a:rPr lang="fr-FR" dirty="0" smtClean="0"/>
              <a:t> capacity;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even</a:t>
            </a:r>
            <a:r>
              <a:rPr lang="fr-FR" dirty="0" smtClean="0"/>
              <a:t> </a:t>
            </a:r>
            <a:r>
              <a:rPr lang="fr-FR" dirty="0" err="1" smtClean="0"/>
              <a:t>started</a:t>
            </a:r>
            <a:r>
              <a:rPr lang="fr-FR" dirty="0" smtClean="0"/>
              <a:t> to </a:t>
            </a:r>
            <a:r>
              <a:rPr lang="fr-FR" dirty="0" err="1" smtClean="0"/>
              <a:t>sell</a:t>
            </a:r>
            <a:r>
              <a:rPr lang="fr-FR" dirty="0" smtClean="0"/>
              <a:t> </a:t>
            </a:r>
            <a:r>
              <a:rPr lang="fr-FR" dirty="0" err="1" smtClean="0"/>
              <a:t>some</a:t>
            </a:r>
            <a:r>
              <a:rPr lang="fr-FR" dirty="0" smtClean="0"/>
              <a:t> of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 </a:t>
            </a:r>
            <a:r>
              <a:rPr lang="fr-FR" dirty="0" err="1" smtClean="0"/>
              <a:t>so</a:t>
            </a:r>
            <a:r>
              <a:rPr lang="fr-FR" dirty="0" smtClean="0"/>
              <a:t> as </a:t>
            </a:r>
            <a:r>
              <a:rPr lang="fr-FR" dirty="0" err="1" smtClean="0"/>
              <a:t>maintain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living standards.            (iii) Progressive taxation of top income and top inheritance made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virtually</a:t>
            </a:r>
            <a:r>
              <a:rPr lang="fr-FR" dirty="0" smtClean="0"/>
              <a:t> impossible to return to the </a:t>
            </a:r>
            <a:r>
              <a:rPr lang="fr-FR" dirty="0" err="1" smtClean="0"/>
              <a:t>previous</a:t>
            </a:r>
            <a:r>
              <a:rPr lang="fr-FR" dirty="0" smtClean="0"/>
              <a:t> concentration.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756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44" y="0"/>
            <a:ext cx="11264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3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22" y="0"/>
            <a:ext cx="11125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61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40" y="0"/>
            <a:ext cx="11239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4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146465"/>
            <a:ext cx="10515600" cy="817632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latin typeface="+mn-lt"/>
              </a:rPr>
              <a:t>Roadmap of the lecture</a:t>
            </a:r>
            <a:endParaRPr lang="fr-FR" sz="40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083367"/>
            <a:ext cx="11014607" cy="5396946"/>
          </a:xfrm>
        </p:spPr>
        <p:txBody>
          <a:bodyPr>
            <a:normAutofit/>
          </a:bodyPr>
          <a:lstStyle/>
          <a:p>
            <a:r>
              <a:rPr lang="fr-FR" dirty="0" smtClean="0">
                <a:hlinkClick r:id="rId2" action="ppaction://hlinksldjump"/>
              </a:rPr>
              <a:t>K. Polanyi and the « Great Transformation » (1944)</a:t>
            </a:r>
            <a:endParaRPr lang="fr-FR" dirty="0" smtClean="0"/>
          </a:p>
          <a:p>
            <a:r>
              <a:rPr lang="fr-FR" dirty="0" smtClean="0">
                <a:hlinkClick r:id="rId3" action="ppaction://hlinksldjump"/>
              </a:rPr>
              <a:t>The </a:t>
            </a:r>
            <a:r>
              <a:rPr lang="fr-FR" dirty="0" err="1" smtClean="0">
                <a:hlinkClick r:id="rId3" action="ppaction://hlinksldjump"/>
              </a:rPr>
              <a:t>fall</a:t>
            </a:r>
            <a:r>
              <a:rPr lang="fr-FR" dirty="0" smtClean="0">
                <a:hlinkClick r:id="rId3" action="ppaction://hlinksldjump"/>
              </a:rPr>
              <a:t> of inequality and </a:t>
            </a:r>
            <a:r>
              <a:rPr lang="fr-FR" dirty="0" err="1" smtClean="0">
                <a:hlinkClick r:id="rId3" action="ppaction://hlinksldjump"/>
              </a:rPr>
              <a:t>private</a:t>
            </a:r>
            <a:r>
              <a:rPr lang="fr-FR" dirty="0" smtClean="0">
                <a:hlinkClick r:id="rId3" action="ppaction://hlinksldjump"/>
              </a:rPr>
              <a:t> property (1914-1950)</a:t>
            </a:r>
            <a:endParaRPr lang="fr-FR" dirty="0" smtClean="0"/>
          </a:p>
          <a:p>
            <a:r>
              <a:rPr lang="fr-FR" dirty="0" smtClean="0">
                <a:hlinkClick r:id="rId4" action="ppaction://hlinksldjump"/>
              </a:rPr>
              <a:t>The </a:t>
            </a:r>
            <a:r>
              <a:rPr lang="fr-FR" dirty="0" err="1" smtClean="0">
                <a:hlinkClick r:id="rId4" action="ppaction://hlinksldjump"/>
              </a:rPr>
              <a:t>removal</a:t>
            </a:r>
            <a:r>
              <a:rPr lang="fr-FR" dirty="0" smtClean="0">
                <a:hlinkClick r:id="rId4" action="ppaction://hlinksldjump"/>
              </a:rPr>
              <a:t> of 20c public debt: inflation &amp; </a:t>
            </a:r>
            <a:r>
              <a:rPr lang="fr-FR" dirty="0" err="1" smtClean="0">
                <a:hlinkClick r:id="rId4" action="ppaction://hlinksldjump"/>
              </a:rPr>
              <a:t>exceptional</a:t>
            </a:r>
            <a:r>
              <a:rPr lang="fr-FR" dirty="0" smtClean="0">
                <a:hlinkClick r:id="rId4" action="ppaction://hlinksldjump"/>
              </a:rPr>
              <a:t> wealth taxes</a:t>
            </a:r>
            <a:endParaRPr lang="fr-FR" dirty="0" smtClean="0"/>
          </a:p>
          <a:p>
            <a:r>
              <a:rPr lang="fr-FR" dirty="0" smtClean="0">
                <a:hlinkClick r:id="rId5" action="ppaction://hlinksldjump"/>
              </a:rPr>
              <a:t>Progressive taxation &amp; the </a:t>
            </a:r>
            <a:r>
              <a:rPr lang="fr-FR" dirty="0" err="1" smtClean="0">
                <a:hlinkClick r:id="rId5" action="ppaction://hlinksldjump"/>
              </a:rPr>
              <a:t>deconcentration</a:t>
            </a:r>
            <a:r>
              <a:rPr lang="fr-FR" dirty="0" smtClean="0">
                <a:hlinkClick r:id="rId5" action="ppaction://hlinksldjump"/>
              </a:rPr>
              <a:t> of property</a:t>
            </a:r>
            <a:endParaRPr lang="fr-FR" dirty="0" smtClean="0"/>
          </a:p>
          <a:p>
            <a:r>
              <a:rPr lang="fr-FR" dirty="0" smtClean="0">
                <a:hlinkClick r:id="rId6" action="ppaction://hlinksldjump"/>
              </a:rPr>
              <a:t>The rise of social and fiscal state</a:t>
            </a:r>
            <a:endParaRPr lang="fr-FR" dirty="0" smtClean="0"/>
          </a:p>
          <a:p>
            <a:r>
              <a:rPr lang="fr-FR" dirty="0" smtClean="0">
                <a:hlinkClick r:id="rId7" action="ppaction://hlinksldjump"/>
              </a:rPr>
              <a:t>Social-democratic societies (1950-1980): incomplete equality</a:t>
            </a:r>
            <a:endParaRPr lang="fr-FR" dirty="0" smtClean="0"/>
          </a:p>
          <a:p>
            <a:r>
              <a:rPr lang="fr-FR" dirty="0" smtClean="0">
                <a:hlinkClick r:id="rId8" action="ppaction://hlinksldjump"/>
              </a:rPr>
              <a:t>Codetermination &amp; power sharing: success, limits &amp; incomplete diffusion</a:t>
            </a:r>
            <a:endParaRPr lang="fr-FR" dirty="0" smtClean="0"/>
          </a:p>
          <a:p>
            <a:r>
              <a:rPr lang="fr-FR" dirty="0" smtClean="0">
                <a:hlinkClick r:id="rId9" action="ppaction://hlinksldjump"/>
              </a:rPr>
              <a:t>Social-</a:t>
            </a:r>
            <a:r>
              <a:rPr lang="fr-FR" dirty="0" err="1" smtClean="0">
                <a:hlinkClick r:id="rId9" action="ppaction://hlinksldjump"/>
              </a:rPr>
              <a:t>democracy</a:t>
            </a:r>
            <a:r>
              <a:rPr lang="fr-FR" dirty="0" smtClean="0">
                <a:hlinkClick r:id="rId9" action="ppaction://hlinksldjump"/>
              </a:rPr>
              <a:t> and the challenge of </a:t>
            </a:r>
            <a:r>
              <a:rPr lang="fr-FR" dirty="0" err="1" smtClean="0">
                <a:hlinkClick r:id="rId9" action="ppaction://hlinksldjump"/>
              </a:rPr>
              <a:t>tertiary</a:t>
            </a:r>
            <a:r>
              <a:rPr lang="fr-FR" dirty="0" smtClean="0">
                <a:hlinkClick r:id="rId9" action="ppaction://hlinksldjump"/>
              </a:rPr>
              <a:t> education</a:t>
            </a:r>
            <a:endParaRPr lang="fr-FR" dirty="0" smtClean="0"/>
          </a:p>
          <a:p>
            <a:r>
              <a:rPr lang="fr-FR" dirty="0" smtClean="0">
                <a:hlinkClick r:id="rId10" action="ppaction://hlinksldjump"/>
              </a:rPr>
              <a:t>The challenge of tax </a:t>
            </a:r>
            <a:r>
              <a:rPr lang="fr-FR" dirty="0" err="1" smtClean="0">
                <a:hlinkClick r:id="rId10" action="ppaction://hlinksldjump"/>
              </a:rPr>
              <a:t>competition</a:t>
            </a:r>
            <a:r>
              <a:rPr lang="fr-FR" dirty="0" smtClean="0">
                <a:hlinkClick r:id="rId10" action="ppaction://hlinksldjump"/>
              </a:rPr>
              <a:t> and financial </a:t>
            </a:r>
            <a:r>
              <a:rPr lang="fr-FR" dirty="0" err="1" smtClean="0">
                <a:hlinkClick r:id="rId10" action="ppaction://hlinksldjump"/>
              </a:rPr>
              <a:t>deregulation</a:t>
            </a:r>
            <a:r>
              <a:rPr lang="fr-FR" dirty="0" smtClean="0">
                <a:hlinkClick r:id="rId10" action="ppaction://hlinksldjump"/>
              </a:rPr>
              <a:t> (1990-2020)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140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46644" y="357205"/>
            <a:ext cx="10913765" cy="625769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 smtClean="0"/>
              <a:t>For </a:t>
            </a:r>
            <a:r>
              <a:rPr lang="fr-FR" dirty="0" err="1" smtClean="0"/>
              <a:t>detailed</a:t>
            </a:r>
            <a:r>
              <a:rPr lang="fr-FR" dirty="0" smtClean="0"/>
              <a:t> </a:t>
            </a:r>
            <a:r>
              <a:rPr lang="fr-FR" dirty="0" err="1" smtClean="0"/>
              <a:t>decompositions</a:t>
            </a:r>
            <a:r>
              <a:rPr lang="fr-FR" dirty="0" smtClean="0"/>
              <a:t> of the </a:t>
            </a:r>
            <a:r>
              <a:rPr lang="fr-FR" dirty="0" err="1" smtClean="0"/>
              <a:t>fall</a:t>
            </a:r>
            <a:r>
              <a:rPr lang="fr-FR" dirty="0" smtClean="0"/>
              <a:t> in </a:t>
            </a:r>
            <a:r>
              <a:rPr lang="fr-FR" dirty="0" err="1" smtClean="0"/>
              <a:t>aggregate</a:t>
            </a:r>
            <a:r>
              <a:rPr lang="fr-FR" dirty="0" smtClean="0"/>
              <a:t> </a:t>
            </a:r>
            <a:r>
              <a:rPr lang="fr-FR" dirty="0" err="1" smtClean="0"/>
              <a:t>private</a:t>
            </a:r>
            <a:r>
              <a:rPr lang="fr-FR" dirty="0" smtClean="0"/>
              <a:t> property between 1914 and 1945, </a:t>
            </a:r>
            <a:r>
              <a:rPr lang="fr-FR" dirty="0" err="1" smtClean="0"/>
              <a:t>see</a:t>
            </a:r>
            <a:r>
              <a:rPr lang="en-GB" dirty="0" smtClean="0"/>
              <a:t> </a:t>
            </a:r>
            <a:r>
              <a:rPr lang="en-GB" dirty="0" err="1" smtClean="0"/>
              <a:t>Piketty-Zucman,</a:t>
            </a:r>
            <a:r>
              <a:rPr lang="en-GB" u="sng" dirty="0" err="1" smtClean="0">
                <a:hlinkClick r:id="rId2"/>
              </a:rPr>
              <a:t>Capital</a:t>
            </a:r>
            <a:r>
              <a:rPr lang="en-GB" u="sng" dirty="0" smtClean="0">
                <a:hlinkClick r:id="rId2"/>
              </a:rPr>
              <a:t> </a:t>
            </a:r>
            <a:r>
              <a:rPr lang="en-GB" u="sng" dirty="0">
                <a:hlinkClick r:id="rId2"/>
              </a:rPr>
              <a:t>is Back: Wealth-Income Ratios in Rich Countries, 1700-2010</a:t>
            </a:r>
            <a:r>
              <a:rPr lang="en-GB" dirty="0"/>
              <a:t>, QJE 2014 (</a:t>
            </a:r>
            <a:r>
              <a:rPr lang="en-US" u="sng" dirty="0">
                <a:hlinkClick r:id="rId3"/>
              </a:rPr>
              <a:t>database</a:t>
            </a:r>
            <a:r>
              <a:rPr lang="en-US" dirty="0"/>
              <a:t>) </a:t>
            </a:r>
            <a:r>
              <a:rPr lang="en-US" dirty="0" smtClean="0"/>
              <a:t>(and </a:t>
            </a:r>
            <a:r>
              <a:rPr lang="en-US" i="1" dirty="0" smtClean="0"/>
              <a:t>Capital in the 21</a:t>
            </a:r>
            <a:r>
              <a:rPr lang="en-US" i="1" baseline="30000" dirty="0" smtClean="0"/>
              <a:t>st</a:t>
            </a:r>
            <a:r>
              <a:rPr lang="en-US" i="1" dirty="0" smtClean="0"/>
              <a:t> century</a:t>
            </a:r>
            <a:r>
              <a:rPr lang="en-US" dirty="0" smtClean="0"/>
              <a:t>, chapters 3-5)</a:t>
            </a:r>
          </a:p>
          <a:p>
            <a:pPr>
              <a:defRPr/>
            </a:pPr>
            <a:r>
              <a:rPr lang="en-US" altLang="fr-FR" b="1" dirty="0" smtClean="0"/>
              <a:t>Physical destructions </a:t>
            </a:r>
            <a:r>
              <a:rPr lang="en-US" altLang="fr-FR" dirty="0" smtClean="0"/>
              <a:t>of capital: 25-30% of the 1914-1945 fall in France and German, &lt;5% in Britain</a:t>
            </a:r>
          </a:p>
          <a:p>
            <a:pPr>
              <a:defRPr/>
            </a:pPr>
            <a:r>
              <a:rPr lang="en-US" altLang="fr-FR" dirty="0" smtClean="0"/>
              <a:t>Other two main components explaining the fall ( about 50-50):</a:t>
            </a:r>
          </a:p>
          <a:p>
            <a:pPr>
              <a:defRPr/>
            </a:pPr>
            <a:r>
              <a:rPr lang="en-US" altLang="fr-FR" b="1" dirty="0" smtClean="0"/>
              <a:t>Lack of investment </a:t>
            </a:r>
            <a:r>
              <a:rPr lang="en-US" altLang="fr-FR" dirty="0" smtClean="0"/>
              <a:t>(low private savings, most of which were absorbed to finance the public debt used to pay for the war)</a:t>
            </a:r>
          </a:p>
          <a:p>
            <a:pPr>
              <a:defRPr/>
            </a:pPr>
            <a:r>
              <a:rPr lang="en-US" altLang="fr-FR" b="1" dirty="0" smtClean="0"/>
              <a:t>Change in legal property regime</a:t>
            </a:r>
            <a:r>
              <a:rPr lang="en-US" altLang="fr-FR" dirty="0" smtClean="0"/>
              <a:t>: nationalization, financial regulation, codetermination (power sharing </a:t>
            </a:r>
            <a:r>
              <a:rPr lang="en-US" altLang="fr-FR" dirty="0" err="1" smtClean="0"/>
              <a:t>beween</a:t>
            </a:r>
            <a:r>
              <a:rPr lang="en-US" altLang="fr-FR" dirty="0" smtClean="0"/>
              <a:t> shareholders and worker representative in companies), rent control, etc. </a:t>
            </a:r>
            <a:r>
              <a:rPr lang="fr-FR" dirty="0"/>
              <a:t>→ </a:t>
            </a:r>
            <a:r>
              <a:rPr lang="fr-FR" dirty="0" err="1" smtClean="0"/>
              <a:t>decline</a:t>
            </a:r>
            <a:r>
              <a:rPr lang="fr-FR" dirty="0" smtClean="0"/>
              <a:t> in the </a:t>
            </a:r>
            <a:r>
              <a:rPr lang="fr-FR" dirty="0" err="1" smtClean="0"/>
              <a:t>market</a:t>
            </a:r>
            <a:r>
              <a:rPr lang="fr-FR" dirty="0" smtClean="0"/>
              <a:t> value of </a:t>
            </a:r>
            <a:r>
              <a:rPr lang="fr-FR" dirty="0" err="1" smtClean="0"/>
              <a:t>assets</a:t>
            </a:r>
            <a:r>
              <a:rPr lang="fr-FR" dirty="0" smtClean="0"/>
              <a:t> (</a:t>
            </a:r>
            <a:r>
              <a:rPr lang="fr-FR" dirty="0" err="1" smtClean="0"/>
              <a:t>companies</a:t>
            </a:r>
            <a:r>
              <a:rPr lang="fr-FR" dirty="0" smtClean="0"/>
              <a:t>, real estate) for property </a:t>
            </a:r>
            <a:r>
              <a:rPr lang="fr-FR" dirty="0" err="1" smtClean="0"/>
              <a:t>owners</a:t>
            </a:r>
            <a:r>
              <a:rPr lang="fr-FR" dirty="0" smtClean="0"/>
              <a:t>, but not </a:t>
            </a:r>
            <a:r>
              <a:rPr lang="fr-FR" dirty="0" err="1" smtClean="0"/>
              <a:t>necessarily</a:t>
            </a:r>
            <a:r>
              <a:rPr lang="fr-FR" dirty="0" smtClean="0"/>
              <a:t> of the real economic value of capital   </a:t>
            </a:r>
            <a:endParaRPr lang="en-US" alt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2131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88843"/>
            <a:ext cx="10515600" cy="1182757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latin typeface="+mn-lt"/>
              </a:rPr>
              <a:t>The </a:t>
            </a:r>
            <a:r>
              <a:rPr lang="fr-FR" sz="3600" b="1" dirty="0" err="1" smtClean="0">
                <a:latin typeface="+mn-lt"/>
              </a:rPr>
              <a:t>removal</a:t>
            </a:r>
            <a:r>
              <a:rPr lang="fr-FR" sz="3600" b="1" dirty="0" smtClean="0">
                <a:latin typeface="+mn-lt"/>
              </a:rPr>
              <a:t> </a:t>
            </a:r>
            <a:r>
              <a:rPr lang="fr-FR" sz="3600" b="1" dirty="0">
                <a:latin typeface="+mn-lt"/>
              </a:rPr>
              <a:t>of 20c public debt: </a:t>
            </a:r>
            <a:r>
              <a:rPr lang="fr-FR" sz="3600" b="1" dirty="0" smtClean="0">
                <a:latin typeface="+mn-lt"/>
              </a:rPr>
              <a:t/>
            </a:r>
            <a:br>
              <a:rPr lang="fr-FR" sz="3600" b="1" dirty="0" smtClean="0">
                <a:latin typeface="+mn-lt"/>
              </a:rPr>
            </a:br>
            <a:r>
              <a:rPr lang="fr-FR" sz="3600" b="1" dirty="0" smtClean="0">
                <a:latin typeface="+mn-lt"/>
              </a:rPr>
              <a:t>inflation </a:t>
            </a:r>
            <a:r>
              <a:rPr lang="fr-FR" sz="3600" b="1" dirty="0">
                <a:latin typeface="+mn-lt"/>
              </a:rPr>
              <a:t>&amp; </a:t>
            </a:r>
            <a:r>
              <a:rPr lang="fr-FR" sz="3600" b="1" dirty="0" err="1">
                <a:latin typeface="+mn-lt"/>
              </a:rPr>
              <a:t>exceptional</a:t>
            </a:r>
            <a:r>
              <a:rPr lang="fr-FR" sz="3600" b="1" dirty="0">
                <a:latin typeface="+mn-lt"/>
              </a:rPr>
              <a:t> wealth </a:t>
            </a:r>
            <a:r>
              <a:rPr lang="fr-FR" sz="3600" b="1" dirty="0" smtClean="0">
                <a:latin typeface="+mn-lt"/>
              </a:rPr>
              <a:t>taxes</a:t>
            </a:r>
            <a:endParaRPr lang="fr-FR" sz="36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470991"/>
            <a:ext cx="10740888" cy="5128592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In 1945-1950, public debt</a:t>
            </a:r>
            <a:r>
              <a:rPr lang="fr-FR" dirty="0"/>
              <a:t> </a:t>
            </a:r>
            <a:r>
              <a:rPr lang="fr-FR" dirty="0" smtClean="0"/>
              <a:t>was about 200%-300% of national income in Britain, France and Germany.                                                                         In </a:t>
            </a:r>
            <a:r>
              <a:rPr lang="fr-FR" dirty="0" err="1" smtClean="0"/>
              <a:t>effect</a:t>
            </a:r>
            <a:r>
              <a:rPr lang="fr-FR" dirty="0" smtClean="0"/>
              <a:t>, </a:t>
            </a:r>
            <a:r>
              <a:rPr lang="fr-FR" dirty="0" err="1" smtClean="0"/>
              <a:t>between</a:t>
            </a:r>
            <a:r>
              <a:rPr lang="fr-FR" dirty="0" smtClean="0"/>
              <a:t> 1914 and 1945, </a:t>
            </a:r>
            <a:r>
              <a:rPr lang="fr-FR" dirty="0" err="1" smtClean="0"/>
              <a:t>private</a:t>
            </a:r>
            <a:r>
              <a:rPr lang="fr-FR" dirty="0" smtClean="0"/>
              <a:t> wealth </a:t>
            </a:r>
            <a:r>
              <a:rPr lang="fr-FR" dirty="0" err="1" smtClean="0"/>
              <a:t>holders</a:t>
            </a:r>
            <a:r>
              <a:rPr lang="fr-FR" dirty="0" smtClean="0"/>
              <a:t> have put a large part of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public debt in </a:t>
            </a:r>
            <a:r>
              <a:rPr lang="fr-FR" dirty="0" err="1" smtClean="0"/>
              <a:t>order</a:t>
            </a:r>
            <a:r>
              <a:rPr lang="fr-FR" dirty="0" smtClean="0"/>
              <a:t> to finance the </a:t>
            </a:r>
            <a:r>
              <a:rPr lang="fr-FR" dirty="0" err="1" smtClean="0"/>
              <a:t>war</a:t>
            </a:r>
            <a:r>
              <a:rPr lang="fr-FR" dirty="0" smtClean="0"/>
              <a:t>. </a:t>
            </a:r>
          </a:p>
          <a:p>
            <a:r>
              <a:rPr lang="fr-FR" dirty="0" smtClean="0"/>
              <a:t>This large public debt was </a:t>
            </a:r>
            <a:r>
              <a:rPr lang="fr-FR" dirty="0" err="1" smtClean="0"/>
              <a:t>never</a:t>
            </a:r>
            <a:r>
              <a:rPr lang="fr-FR" dirty="0" smtClean="0"/>
              <a:t> </a:t>
            </a:r>
            <a:r>
              <a:rPr lang="fr-FR" dirty="0" err="1" smtClean="0"/>
              <a:t>repaid</a:t>
            </a:r>
            <a:r>
              <a:rPr lang="fr-FR" dirty="0" smtClean="0"/>
              <a:t> to bond </a:t>
            </a:r>
            <a:r>
              <a:rPr lang="fr-FR" dirty="0" err="1" smtClean="0"/>
              <a:t>holders</a:t>
            </a:r>
            <a:endParaRPr lang="fr-FR" dirty="0"/>
          </a:p>
          <a:p>
            <a:r>
              <a:rPr lang="fr-FR" b="1" dirty="0" smtClean="0"/>
              <a:t>Britain</a:t>
            </a:r>
            <a:r>
              <a:rPr lang="fr-FR" b="1" dirty="0"/>
              <a:t>:</a:t>
            </a:r>
            <a:r>
              <a:rPr lang="fr-FR" b="1" dirty="0" smtClean="0"/>
              <a:t> </a:t>
            </a:r>
            <a:r>
              <a:rPr lang="fr-FR" b="1" dirty="0" err="1" smtClean="0"/>
              <a:t>gradual</a:t>
            </a:r>
            <a:r>
              <a:rPr lang="fr-FR" b="1" dirty="0" smtClean="0"/>
              <a:t> </a:t>
            </a:r>
            <a:r>
              <a:rPr lang="fr-FR" b="1" dirty="0" err="1" smtClean="0"/>
              <a:t>erosion</a:t>
            </a:r>
            <a:r>
              <a:rPr lang="fr-FR" b="1" dirty="0" smtClean="0"/>
              <a:t> by inflation 1945-1980</a:t>
            </a:r>
          </a:p>
          <a:p>
            <a:r>
              <a:rPr lang="fr-FR" b="1" dirty="0" smtClean="0"/>
              <a:t>France</a:t>
            </a:r>
            <a:r>
              <a:rPr lang="fr-FR" b="1" dirty="0"/>
              <a:t>:</a:t>
            </a:r>
            <a:r>
              <a:rPr lang="fr-FR" b="1" dirty="0" smtClean="0"/>
              <a:t> </a:t>
            </a:r>
            <a:r>
              <a:rPr lang="fr-FR" b="1" dirty="0" err="1" smtClean="0"/>
              <a:t>very</a:t>
            </a:r>
            <a:r>
              <a:rPr lang="fr-FR" b="1" dirty="0" smtClean="0"/>
              <a:t> </a:t>
            </a:r>
            <a:r>
              <a:rPr lang="fr-FR" b="1" dirty="0" err="1" smtClean="0"/>
              <a:t>fast</a:t>
            </a:r>
            <a:r>
              <a:rPr lang="fr-FR" b="1" dirty="0" smtClean="0"/>
              <a:t> </a:t>
            </a:r>
            <a:r>
              <a:rPr lang="fr-FR" b="1" dirty="0" err="1" smtClean="0"/>
              <a:t>erosion</a:t>
            </a:r>
            <a:r>
              <a:rPr lang="fr-FR" b="1" dirty="0" smtClean="0"/>
              <a:t> by inflation in 1945-1950</a:t>
            </a:r>
          </a:p>
          <a:p>
            <a:r>
              <a:rPr lang="fr-FR" b="1" dirty="0" smtClean="0"/>
              <a:t>Germany</a:t>
            </a:r>
            <a:r>
              <a:rPr lang="fr-FR" b="1" dirty="0"/>
              <a:t>:</a:t>
            </a:r>
            <a:r>
              <a:rPr lang="fr-FR" b="1" dirty="0" smtClean="0"/>
              <a:t> </a:t>
            </a:r>
            <a:r>
              <a:rPr lang="fr-FR" b="1" dirty="0" err="1" smtClean="0"/>
              <a:t>exceptionnal</a:t>
            </a:r>
            <a:r>
              <a:rPr lang="fr-FR" b="1" dirty="0" smtClean="0"/>
              <a:t> progressive taxes of large </a:t>
            </a:r>
            <a:r>
              <a:rPr lang="fr-FR" b="1" dirty="0" err="1" smtClean="0"/>
              <a:t>private</a:t>
            </a:r>
            <a:r>
              <a:rPr lang="fr-FR" b="1" dirty="0" smtClean="0"/>
              <a:t> wealth  </a:t>
            </a:r>
            <a:r>
              <a:rPr lang="fr-FR" dirty="0" smtClean="0"/>
              <a:t>     (real estate + financial, incl. public debt) </a:t>
            </a:r>
            <a:r>
              <a:rPr lang="fr-FR" dirty="0" err="1" smtClean="0"/>
              <a:t>were</a:t>
            </a:r>
            <a:r>
              <a:rPr lang="fr-FR" dirty="0" smtClean="0"/>
              <a:t> put in place in 1949-1952           </a:t>
            </a:r>
            <a:r>
              <a:rPr lang="fr-FR" b="1" dirty="0" smtClean="0"/>
              <a:t>→ </a:t>
            </a:r>
            <a:r>
              <a:rPr lang="fr-FR" b="1" dirty="0" err="1" smtClean="0"/>
              <a:t>very</a:t>
            </a:r>
            <a:r>
              <a:rPr lang="fr-FR" b="1" dirty="0" smtClean="0"/>
              <a:t> </a:t>
            </a:r>
            <a:r>
              <a:rPr lang="fr-FR" b="1" dirty="0" err="1" smtClean="0"/>
              <a:t>fast</a:t>
            </a:r>
            <a:r>
              <a:rPr lang="fr-FR" b="1" dirty="0" smtClean="0"/>
              <a:t> </a:t>
            </a:r>
            <a:r>
              <a:rPr lang="fr-FR" b="1" dirty="0" err="1" smtClean="0"/>
              <a:t>reduction</a:t>
            </a:r>
            <a:r>
              <a:rPr lang="fr-FR" b="1" dirty="0" smtClean="0"/>
              <a:t> of public debt (&lt;20% national income in 1950s-1960s), </a:t>
            </a:r>
            <a:r>
              <a:rPr lang="fr-FR" b="1" dirty="0" err="1" smtClean="0"/>
              <a:t>without</a:t>
            </a:r>
            <a:r>
              <a:rPr lang="fr-FR" b="1" dirty="0" smtClean="0"/>
              <a:t> the </a:t>
            </a:r>
            <a:r>
              <a:rPr lang="fr-FR" b="1" dirty="0" err="1" smtClean="0"/>
              <a:t>negative</a:t>
            </a:r>
            <a:r>
              <a:rPr lang="fr-FR" b="1" dirty="0" smtClean="0"/>
              <a:t> </a:t>
            </a:r>
            <a:r>
              <a:rPr lang="fr-FR" b="1" dirty="0" err="1" smtClean="0"/>
              <a:t>distributional</a:t>
            </a:r>
            <a:r>
              <a:rPr lang="fr-FR" b="1" dirty="0" smtClean="0"/>
              <a:t> </a:t>
            </a:r>
            <a:r>
              <a:rPr lang="fr-FR" b="1" dirty="0" err="1" smtClean="0"/>
              <a:t>consequences</a:t>
            </a:r>
            <a:r>
              <a:rPr lang="fr-FR" b="1" dirty="0" smtClean="0"/>
              <a:t> of inflation (≈ </a:t>
            </a:r>
            <a:r>
              <a:rPr lang="fr-FR" b="1" dirty="0" err="1" smtClean="0"/>
              <a:t>regressive</a:t>
            </a:r>
            <a:r>
              <a:rPr lang="fr-FR" b="1" dirty="0" smtClean="0"/>
              <a:t> wealth tax) 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57783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83" y="0"/>
            <a:ext cx="10524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928" y="0"/>
            <a:ext cx="9844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4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625" y="238540"/>
            <a:ext cx="11628783" cy="6251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b="1" dirty="0" err="1" smtClean="0"/>
              <a:t>Germany’s</a:t>
            </a:r>
            <a:r>
              <a:rPr lang="fr-FR" b="1" dirty="0" smtClean="0"/>
              <a:t> public debt </a:t>
            </a:r>
            <a:r>
              <a:rPr lang="fr-FR" b="1" dirty="0" err="1" smtClean="0"/>
              <a:t>removal</a:t>
            </a:r>
            <a:r>
              <a:rPr lang="fr-FR" b="1" dirty="0" smtClean="0"/>
              <a:t> 1949-1953: mixture of inflation</a:t>
            </a:r>
            <a:r>
              <a:rPr lang="fr-FR" dirty="0" smtClean="0"/>
              <a:t> (</a:t>
            </a:r>
            <a:r>
              <a:rPr lang="fr-FR" dirty="0" err="1" smtClean="0"/>
              <a:t>much</a:t>
            </a:r>
            <a:r>
              <a:rPr lang="fr-FR" dirty="0" smtClean="0"/>
              <a:t> more </a:t>
            </a:r>
            <a:r>
              <a:rPr lang="fr-FR" dirty="0" err="1" smtClean="0"/>
              <a:t>moderate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Germany 1920s or France 1945-1949), </a:t>
            </a:r>
            <a:r>
              <a:rPr lang="fr-FR" b="1" dirty="0" err="1" smtClean="0"/>
              <a:t>exceptionnal</a:t>
            </a:r>
            <a:r>
              <a:rPr lang="fr-FR" b="1" dirty="0" smtClean="0"/>
              <a:t> wealth taxes</a:t>
            </a:r>
            <a:r>
              <a:rPr lang="fr-FR" dirty="0" smtClean="0"/>
              <a:t>, and </a:t>
            </a:r>
            <a:r>
              <a:rPr lang="fr-FR" b="1" dirty="0" err="1" smtClean="0"/>
              <a:t>foreign</a:t>
            </a:r>
            <a:r>
              <a:rPr lang="fr-FR" b="1" dirty="0" smtClean="0"/>
              <a:t> debt </a:t>
            </a:r>
            <a:r>
              <a:rPr lang="fr-FR" b="1" dirty="0" err="1" smtClean="0"/>
              <a:t>cancellation</a:t>
            </a:r>
            <a:r>
              <a:rPr lang="fr-FR" b="1" dirty="0" smtClean="0"/>
              <a:t> </a:t>
            </a:r>
            <a:r>
              <a:rPr lang="fr-FR" dirty="0" smtClean="0"/>
              <a:t>(London 1953, final </a:t>
            </a:r>
            <a:r>
              <a:rPr lang="fr-FR" dirty="0" err="1" smtClean="0"/>
              <a:t>cancellation</a:t>
            </a:r>
            <a:r>
              <a:rPr lang="fr-FR" dirty="0" smtClean="0"/>
              <a:t> 1991)</a:t>
            </a:r>
          </a:p>
          <a:p>
            <a:r>
              <a:rPr lang="fr-FR" dirty="0" err="1" smtClean="0"/>
              <a:t>See</a:t>
            </a:r>
            <a:r>
              <a:rPr lang="fr-FR" dirty="0" smtClean="0"/>
              <a:t> L. Hughes, </a:t>
            </a:r>
            <a:r>
              <a:rPr lang="fr-FR" i="1" dirty="0" err="1" smtClean="0"/>
              <a:t>Shouldering</a:t>
            </a:r>
            <a:r>
              <a:rPr lang="fr-FR" i="1" dirty="0" smtClean="0"/>
              <a:t> the </a:t>
            </a:r>
            <a:r>
              <a:rPr lang="fr-FR" i="1" dirty="0" err="1" smtClean="0"/>
              <a:t>Burdens</a:t>
            </a:r>
            <a:r>
              <a:rPr lang="fr-FR" i="1" dirty="0" smtClean="0"/>
              <a:t> of </a:t>
            </a:r>
            <a:r>
              <a:rPr lang="fr-FR" i="1" dirty="0" err="1" smtClean="0"/>
              <a:t>Defeat</a:t>
            </a:r>
            <a:r>
              <a:rPr lang="fr-FR" i="1" dirty="0" smtClean="0"/>
              <a:t>: West Germany and the Reconstruction of Social Justice</a:t>
            </a:r>
            <a:r>
              <a:rPr lang="fr-FR" dirty="0" smtClean="0"/>
              <a:t>, U. </a:t>
            </a:r>
            <a:r>
              <a:rPr lang="fr-FR" dirty="0" err="1" smtClean="0"/>
              <a:t>N.Carolina</a:t>
            </a:r>
            <a:r>
              <a:rPr lang="fr-FR" dirty="0" smtClean="0"/>
              <a:t> Press 1999</a:t>
            </a:r>
          </a:p>
          <a:p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Galogre</a:t>
            </a:r>
            <a:r>
              <a:rPr lang="fr-FR" dirty="0" smtClean="0"/>
              <a:t>-Vila et al, « </a:t>
            </a:r>
            <a:r>
              <a:rPr lang="fr-FR" dirty="0" smtClean="0">
                <a:hlinkClick r:id="rId2"/>
              </a:rPr>
              <a:t>The </a:t>
            </a:r>
            <a:r>
              <a:rPr lang="fr-FR" dirty="0" err="1" smtClean="0">
                <a:hlinkClick r:id="rId2"/>
              </a:rPr>
              <a:t>economic</a:t>
            </a:r>
            <a:r>
              <a:rPr lang="fr-FR" dirty="0" smtClean="0">
                <a:hlinkClick r:id="rId2"/>
              </a:rPr>
              <a:t> </a:t>
            </a:r>
            <a:r>
              <a:rPr lang="fr-FR" dirty="0" err="1" smtClean="0">
                <a:hlinkClick r:id="rId2"/>
              </a:rPr>
              <a:t>consequences</a:t>
            </a:r>
            <a:r>
              <a:rPr lang="fr-FR" dirty="0" smtClean="0">
                <a:hlinkClick r:id="rId2"/>
              </a:rPr>
              <a:t> of the 1953 London Debt Agreement</a:t>
            </a:r>
            <a:r>
              <a:rPr lang="fr-FR" dirty="0" smtClean="0"/>
              <a:t> », EREH 2018</a:t>
            </a:r>
          </a:p>
          <a:p>
            <a:r>
              <a:rPr lang="fr-FR" b="1" dirty="0" smtClean="0"/>
              <a:t>Large </a:t>
            </a:r>
            <a:r>
              <a:rPr lang="fr-FR" b="1" dirty="0" err="1"/>
              <a:t>l</a:t>
            </a:r>
            <a:r>
              <a:rPr lang="fr-FR" b="1" dirty="0" err="1" smtClean="0"/>
              <a:t>evies</a:t>
            </a:r>
            <a:r>
              <a:rPr lang="fr-FR" b="1" dirty="0" smtClean="0"/>
              <a:t> (one-off taxes) on </a:t>
            </a:r>
            <a:r>
              <a:rPr lang="fr-FR" b="1" dirty="0" err="1" smtClean="0"/>
              <a:t>private</a:t>
            </a:r>
            <a:r>
              <a:rPr lang="fr-FR" b="1" dirty="0" smtClean="0"/>
              <a:t> capital </a:t>
            </a:r>
            <a:r>
              <a:rPr lang="fr-FR" dirty="0" smtClean="0"/>
              <a:t>(up to 90% on top wealth)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b="1" dirty="0" err="1" smtClean="0"/>
              <a:t>also</a:t>
            </a:r>
            <a:r>
              <a:rPr lang="fr-FR" b="1" dirty="0" smtClean="0"/>
              <a:t> </a:t>
            </a:r>
            <a:r>
              <a:rPr lang="fr-FR" b="1" dirty="0" err="1" smtClean="0"/>
              <a:t>used</a:t>
            </a:r>
            <a:r>
              <a:rPr lang="fr-FR" b="1" dirty="0" smtClean="0"/>
              <a:t> in </a:t>
            </a:r>
            <a:r>
              <a:rPr lang="fr-FR" b="1" dirty="0" err="1" smtClean="0"/>
              <a:t>Japan</a:t>
            </a:r>
            <a:r>
              <a:rPr lang="fr-FR" b="1" dirty="0" smtClean="0"/>
              <a:t> 1946-1947 </a:t>
            </a:r>
            <a:r>
              <a:rPr lang="fr-FR" dirty="0" smtClean="0"/>
              <a:t>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reduce</a:t>
            </a:r>
            <a:r>
              <a:rPr lang="fr-FR" dirty="0" smtClean="0"/>
              <a:t> large public debt</a:t>
            </a:r>
            <a:endParaRPr lang="fr-FR" dirty="0"/>
          </a:p>
          <a:p>
            <a:r>
              <a:rPr lang="fr-FR" dirty="0" err="1" smtClean="0"/>
              <a:t>See</a:t>
            </a:r>
            <a:r>
              <a:rPr lang="fr-FR" dirty="0" smtClean="0"/>
              <a:t> Eichengreen, « </a:t>
            </a:r>
            <a:r>
              <a:rPr lang="fr-FR" dirty="0" smtClean="0">
                <a:hlinkClick r:id="rId3"/>
              </a:rPr>
              <a:t>The Capital levy in theory and practice</a:t>
            </a:r>
            <a:r>
              <a:rPr lang="fr-FR" dirty="0" smtClean="0"/>
              <a:t> », in </a:t>
            </a:r>
            <a:r>
              <a:rPr lang="fr-FR" dirty="0" err="1" smtClean="0"/>
              <a:t>Dornbush</a:t>
            </a:r>
            <a:r>
              <a:rPr lang="fr-FR" dirty="0" smtClean="0"/>
              <a:t>-Draghi, Public debt management: theory and </a:t>
            </a:r>
            <a:r>
              <a:rPr lang="fr-FR" dirty="0" err="1" smtClean="0"/>
              <a:t>history</a:t>
            </a:r>
            <a:r>
              <a:rPr lang="fr-FR" dirty="0" smtClean="0"/>
              <a:t>, CUP 1990</a:t>
            </a:r>
          </a:p>
          <a:p>
            <a:pPr marL="0" indent="0">
              <a:buNone/>
            </a:pPr>
            <a:r>
              <a:rPr lang="fr-FR" b="1" dirty="0" smtClean="0"/>
              <a:t>→ the </a:t>
            </a:r>
            <a:r>
              <a:rPr lang="fr-FR" b="1" dirty="0" err="1" smtClean="0"/>
              <a:t>fast</a:t>
            </a:r>
            <a:r>
              <a:rPr lang="fr-FR" b="1" dirty="0" smtClean="0"/>
              <a:t> </a:t>
            </a:r>
            <a:r>
              <a:rPr lang="fr-FR" b="1" dirty="0" err="1" smtClean="0"/>
              <a:t>removal</a:t>
            </a:r>
            <a:r>
              <a:rPr lang="fr-FR" b="1" dirty="0" smtClean="0"/>
              <a:t> of public debt </a:t>
            </a:r>
            <a:r>
              <a:rPr lang="fr-FR" b="1" dirty="0" err="1" smtClean="0"/>
              <a:t>following</a:t>
            </a:r>
            <a:r>
              <a:rPr lang="fr-FR" b="1" dirty="0" smtClean="0"/>
              <a:t> WW2 was a big </a:t>
            </a:r>
            <a:r>
              <a:rPr lang="fr-FR" b="1" dirty="0" err="1" smtClean="0"/>
              <a:t>success</a:t>
            </a:r>
            <a:r>
              <a:rPr lang="fr-FR" b="1" dirty="0" smtClean="0"/>
              <a:t> in Germany, </a:t>
            </a:r>
            <a:r>
              <a:rPr lang="fr-FR" b="1" dirty="0" err="1" smtClean="0"/>
              <a:t>Japan</a:t>
            </a:r>
            <a:r>
              <a:rPr lang="fr-FR" b="1" dirty="0" smtClean="0"/>
              <a:t>, France, etc.: </a:t>
            </a:r>
            <a:r>
              <a:rPr lang="fr-FR" b="1" dirty="0" err="1" smtClean="0"/>
              <a:t>it</a:t>
            </a:r>
            <a:r>
              <a:rPr lang="fr-FR" b="1" dirty="0" smtClean="0"/>
              <a:t> </a:t>
            </a:r>
            <a:r>
              <a:rPr lang="fr-FR" b="1" dirty="0" err="1" smtClean="0"/>
              <a:t>facilitated</a:t>
            </a:r>
            <a:r>
              <a:rPr lang="fr-FR" b="1" dirty="0" smtClean="0"/>
              <a:t> </a:t>
            </a:r>
            <a:r>
              <a:rPr lang="fr-FR" b="1" dirty="0" err="1" smtClean="0"/>
              <a:t>post-war</a:t>
            </a:r>
            <a:r>
              <a:rPr lang="fr-FR" b="1" dirty="0" smtClean="0"/>
              <a:t> </a:t>
            </a:r>
            <a:r>
              <a:rPr lang="fr-FR" b="1" dirty="0" err="1" smtClean="0"/>
              <a:t>growth</a:t>
            </a:r>
            <a:r>
              <a:rPr lang="fr-FR" b="1" dirty="0" smtClean="0"/>
              <a:t> by </a:t>
            </a:r>
            <a:r>
              <a:rPr lang="fr-FR" b="1" dirty="0" err="1" smtClean="0"/>
              <a:t>giving</a:t>
            </a:r>
            <a:r>
              <a:rPr lang="fr-FR" b="1" dirty="0" smtClean="0"/>
              <a:t> more fiscal capacity for </a:t>
            </a:r>
            <a:r>
              <a:rPr lang="fr-FR" b="1" dirty="0" err="1" smtClean="0"/>
              <a:t>investment</a:t>
            </a:r>
            <a:r>
              <a:rPr lang="fr-FR" b="1" dirty="0" smtClean="0"/>
              <a:t> in public infrastructure, education, </a:t>
            </a:r>
            <a:r>
              <a:rPr lang="fr-FR" b="1" dirty="0" err="1" smtClean="0"/>
              <a:t>health</a:t>
            </a:r>
            <a:r>
              <a:rPr lang="fr-FR" b="1" dirty="0" smtClean="0"/>
              <a:t>, etc.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4553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357" y="69575"/>
            <a:ext cx="11827565" cy="6669156"/>
          </a:xfrm>
        </p:spPr>
        <p:txBody>
          <a:bodyPr>
            <a:normAutofit fontScale="92500"/>
          </a:bodyPr>
          <a:lstStyle/>
          <a:p>
            <a:r>
              <a:rPr lang="fr-FR" b="1" dirty="0" smtClean="0"/>
              <a:t>A </a:t>
            </a:r>
            <a:r>
              <a:rPr lang="fr-FR" b="1" dirty="0" err="1" smtClean="0"/>
              <a:t>very</a:t>
            </a:r>
            <a:r>
              <a:rPr lang="fr-FR" b="1" dirty="0" smtClean="0"/>
              <a:t> different </a:t>
            </a:r>
            <a:r>
              <a:rPr lang="fr-FR" b="1" dirty="0" err="1" smtClean="0"/>
              <a:t>historical</a:t>
            </a:r>
            <a:r>
              <a:rPr lang="fr-FR" b="1" dirty="0" smtClean="0"/>
              <a:t> </a:t>
            </a:r>
            <a:r>
              <a:rPr lang="fr-FR" b="1" dirty="0" err="1" smtClean="0"/>
              <a:t>experiment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large public debt: Britain 1815-1914.                </a:t>
            </a:r>
            <a:r>
              <a:rPr lang="fr-FR" dirty="0" smtClean="0"/>
              <a:t>Over 200% of national income in public debt in 1815. </a:t>
            </a:r>
            <a:r>
              <a:rPr lang="fr-FR" dirty="0" err="1" smtClean="0"/>
              <a:t>Gradually</a:t>
            </a:r>
            <a:r>
              <a:rPr lang="fr-FR" dirty="0" smtClean="0"/>
              <a:t> </a:t>
            </a:r>
            <a:r>
              <a:rPr lang="fr-FR" dirty="0" err="1" smtClean="0"/>
              <a:t>repaid</a:t>
            </a:r>
            <a:r>
              <a:rPr lang="fr-FR" dirty="0" smtClean="0"/>
              <a:t> by </a:t>
            </a:r>
            <a:r>
              <a:rPr lang="fr-FR" dirty="0" err="1" smtClean="0"/>
              <a:t>primary</a:t>
            </a:r>
            <a:r>
              <a:rPr lang="fr-FR" dirty="0" smtClean="0"/>
              <a:t> budget surplus </a:t>
            </a:r>
            <a:r>
              <a:rPr lang="fr-FR" dirty="0" err="1" smtClean="0"/>
              <a:t>during</a:t>
            </a:r>
            <a:r>
              <a:rPr lang="fr-FR" dirty="0" smtClean="0"/>
              <a:t> 1815-1914 </a:t>
            </a:r>
            <a:r>
              <a:rPr lang="fr-FR" dirty="0" err="1" smtClean="0"/>
              <a:t>period</a:t>
            </a:r>
            <a:r>
              <a:rPr lang="fr-FR" dirty="0" smtClean="0"/>
              <a:t>. </a:t>
            </a:r>
            <a:r>
              <a:rPr lang="fr-FR" dirty="0"/>
              <a:t>Possible but slow.</a:t>
            </a:r>
          </a:p>
          <a:p>
            <a:r>
              <a:rPr lang="fr-FR" dirty="0" err="1" smtClean="0"/>
              <a:t>Did</a:t>
            </a:r>
            <a:r>
              <a:rPr lang="fr-FR" dirty="0" smtClean="0"/>
              <a:t> not </a:t>
            </a:r>
            <a:r>
              <a:rPr lang="fr-FR" dirty="0" err="1" smtClean="0"/>
              <a:t>prevent</a:t>
            </a:r>
            <a:r>
              <a:rPr lang="fr-FR" dirty="0" smtClean="0"/>
              <a:t> </a:t>
            </a:r>
            <a:r>
              <a:rPr lang="fr-FR" dirty="0" err="1" smtClean="0"/>
              <a:t>industrial</a:t>
            </a:r>
            <a:r>
              <a:rPr lang="fr-FR" dirty="0" smtClean="0"/>
              <a:t> </a:t>
            </a:r>
            <a:r>
              <a:rPr lang="fr-FR" dirty="0" err="1" smtClean="0"/>
              <a:t>investment</a:t>
            </a:r>
            <a:r>
              <a:rPr lang="fr-FR" dirty="0" smtClean="0"/>
              <a:t> and </a:t>
            </a:r>
            <a:r>
              <a:rPr lang="fr-FR" dirty="0" err="1" smtClean="0"/>
              <a:t>development</a:t>
            </a:r>
            <a:r>
              <a:rPr lang="fr-FR" dirty="0" smtClean="0"/>
              <a:t> (Ricardo, 1817) </a:t>
            </a:r>
            <a:endParaRPr lang="fr-FR" dirty="0"/>
          </a:p>
          <a:p>
            <a:pPr>
              <a:defRPr/>
            </a:pPr>
            <a:r>
              <a:rPr lang="fr-FR" dirty="0" err="1" smtClean="0"/>
              <a:t>See</a:t>
            </a:r>
            <a:r>
              <a:rPr lang="fr-FR" dirty="0" smtClean="0"/>
              <a:t> R</a:t>
            </a:r>
            <a:r>
              <a:rPr lang="fr-FR" dirty="0"/>
              <a:t>. Barro, </a:t>
            </a:r>
            <a:r>
              <a:rPr lang="en-US" altLang="fr-FR" dirty="0"/>
              <a:t>“Are </a:t>
            </a:r>
            <a:r>
              <a:rPr lang="en-US" altLang="fr-FR" dirty="0" err="1"/>
              <a:t>governement</a:t>
            </a:r>
            <a:r>
              <a:rPr lang="en-US" altLang="fr-FR" dirty="0"/>
              <a:t> bonds net wealth?”, </a:t>
            </a:r>
            <a:r>
              <a:rPr lang="fr-FR" altLang="fr-FR" dirty="0">
                <a:hlinkClick r:id="rId2"/>
              </a:rPr>
              <a:t>JPE 1974 </a:t>
            </a:r>
            <a:r>
              <a:rPr lang="fr-FR" altLang="fr-FR" dirty="0"/>
              <a:t> </a:t>
            </a:r>
            <a:r>
              <a:rPr lang="fr-FR" altLang="fr-FR" dirty="0" smtClean="0"/>
              <a:t>: </a:t>
            </a:r>
            <a:r>
              <a:rPr lang="fr-FR" dirty="0" smtClean="0"/>
              <a:t>in </a:t>
            </a:r>
            <a:r>
              <a:rPr lang="fr-FR" dirty="0"/>
              <a:t>a </a:t>
            </a:r>
            <a:r>
              <a:rPr lang="fr-FR" dirty="0" err="1"/>
              <a:t>representative</a:t>
            </a:r>
            <a:r>
              <a:rPr lang="fr-FR" dirty="0"/>
              <a:t> agent model, rational agents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anticipate</a:t>
            </a:r>
            <a:r>
              <a:rPr lang="fr-FR" dirty="0"/>
              <a:t> that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pay</a:t>
            </a:r>
            <a:r>
              <a:rPr lang="fr-FR" dirty="0"/>
              <a:t> more taxes in the future if </a:t>
            </a:r>
            <a:r>
              <a:rPr lang="fr-FR" dirty="0" err="1"/>
              <a:t>today’s</a:t>
            </a:r>
            <a:r>
              <a:rPr lang="fr-FR" dirty="0"/>
              <a:t> public </a:t>
            </a:r>
            <a:r>
              <a:rPr lang="fr-FR" dirty="0" err="1"/>
              <a:t>deficit</a:t>
            </a:r>
            <a:r>
              <a:rPr lang="fr-FR" dirty="0"/>
              <a:t> </a:t>
            </a:r>
            <a:r>
              <a:rPr lang="fr-FR" dirty="0" err="1"/>
              <a:t>increase</a:t>
            </a:r>
            <a:r>
              <a:rPr lang="fr-FR" dirty="0"/>
              <a:t>, 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save</a:t>
            </a:r>
            <a:r>
              <a:rPr lang="fr-FR" dirty="0"/>
              <a:t> more in </a:t>
            </a:r>
            <a:r>
              <a:rPr lang="fr-FR" dirty="0" err="1"/>
              <a:t>order</a:t>
            </a:r>
            <a:r>
              <a:rPr lang="fr-FR" dirty="0"/>
              <a:t> to </a:t>
            </a:r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/>
              <a:t>reserves</a:t>
            </a:r>
            <a:r>
              <a:rPr lang="fr-FR" dirty="0"/>
              <a:t> (for </a:t>
            </a:r>
            <a:r>
              <a:rPr lang="fr-FR" dirty="0" err="1"/>
              <a:t>themselves</a:t>
            </a:r>
            <a:r>
              <a:rPr lang="fr-FR" dirty="0"/>
              <a:t> or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successors</a:t>
            </a:r>
            <a:r>
              <a:rPr lang="fr-FR" dirty="0"/>
              <a:t>) </a:t>
            </a:r>
            <a:r>
              <a:rPr lang="fr-FR" dirty="0" err="1"/>
              <a:t>so</a:t>
            </a:r>
            <a:r>
              <a:rPr lang="fr-FR" dirty="0"/>
              <a:t> as to </a:t>
            </a:r>
            <a:r>
              <a:rPr lang="fr-FR" dirty="0" err="1"/>
              <a:t>pay</a:t>
            </a:r>
            <a:r>
              <a:rPr lang="fr-FR" dirty="0"/>
              <a:t> </a:t>
            </a:r>
            <a:r>
              <a:rPr lang="fr-FR" dirty="0" err="1"/>
              <a:t>these</a:t>
            </a:r>
            <a:r>
              <a:rPr lang="fr-FR" dirty="0"/>
              <a:t> taxes in the future → the timing of taxes is </a:t>
            </a:r>
            <a:r>
              <a:rPr lang="fr-FR" dirty="0" err="1"/>
              <a:t>irrelevant</a:t>
            </a:r>
            <a:r>
              <a:rPr lang="fr-FR" dirty="0"/>
              <a:t>, « debt </a:t>
            </a:r>
            <a:r>
              <a:rPr lang="fr-FR" dirty="0" err="1"/>
              <a:t>neutrality</a:t>
            </a:r>
            <a:r>
              <a:rPr lang="fr-FR" dirty="0"/>
              <a:t> </a:t>
            </a:r>
            <a:r>
              <a:rPr lang="fr-FR" dirty="0" smtClean="0"/>
              <a:t>» ( « </a:t>
            </a:r>
            <a:r>
              <a:rPr lang="fr-FR" dirty="0" err="1" smtClean="0"/>
              <a:t>Ricardian</a:t>
            </a:r>
            <a:r>
              <a:rPr lang="fr-FR" dirty="0" smtClean="0"/>
              <a:t> </a:t>
            </a:r>
            <a:r>
              <a:rPr lang="fr-FR" dirty="0" err="1" smtClean="0"/>
              <a:t>equivalence</a:t>
            </a:r>
            <a:r>
              <a:rPr lang="fr-FR" dirty="0" smtClean="0"/>
              <a:t> »)</a:t>
            </a:r>
            <a:endParaRPr lang="fr-FR" dirty="0"/>
          </a:p>
          <a:p>
            <a:pPr>
              <a:defRPr/>
            </a:pPr>
            <a:r>
              <a:rPr lang="fr-FR" dirty="0" err="1"/>
              <a:t>See</a:t>
            </a:r>
            <a:r>
              <a:rPr lang="fr-FR" dirty="0"/>
              <a:t> </a:t>
            </a:r>
            <a:r>
              <a:rPr lang="fr-FR" dirty="0" err="1"/>
              <a:t>also</a:t>
            </a:r>
            <a:r>
              <a:rPr lang="fr-FR" dirty="0"/>
              <a:t> R. Barro </a:t>
            </a:r>
            <a:r>
              <a:rPr lang="fr-FR" altLang="fr-FR" dirty="0"/>
              <a:t>« </a:t>
            </a:r>
            <a:r>
              <a:rPr lang="fr-FR" altLang="fr-FR" dirty="0" err="1"/>
              <a:t>Governement</a:t>
            </a:r>
            <a:r>
              <a:rPr lang="fr-FR" altLang="fr-FR" dirty="0"/>
              <a:t> </a:t>
            </a:r>
            <a:r>
              <a:rPr lang="fr-FR" altLang="fr-FR" dirty="0" err="1"/>
              <a:t>spending</a:t>
            </a:r>
            <a:r>
              <a:rPr lang="fr-FR" altLang="fr-FR" dirty="0"/>
              <a:t>, </a:t>
            </a:r>
            <a:r>
              <a:rPr lang="fr-FR" altLang="fr-FR" dirty="0" err="1"/>
              <a:t>interest</a:t>
            </a:r>
            <a:r>
              <a:rPr lang="fr-FR" altLang="fr-FR" dirty="0"/>
              <a:t> rates, </a:t>
            </a:r>
            <a:r>
              <a:rPr lang="fr-FR" altLang="fr-FR" dirty="0" err="1"/>
              <a:t>prices</a:t>
            </a:r>
            <a:r>
              <a:rPr lang="fr-FR" altLang="fr-FR" dirty="0"/>
              <a:t> and budget </a:t>
            </a:r>
            <a:r>
              <a:rPr lang="fr-FR" altLang="fr-FR" dirty="0" err="1"/>
              <a:t>deficits</a:t>
            </a:r>
            <a:r>
              <a:rPr lang="fr-FR" altLang="fr-FR" dirty="0"/>
              <a:t> in the UK 1701-1918 », </a:t>
            </a:r>
            <a:r>
              <a:rPr lang="fr-FR" altLang="fr-FR" dirty="0">
                <a:hlinkClick r:id="rId3"/>
              </a:rPr>
              <a:t>JME 1987</a:t>
            </a:r>
            <a:r>
              <a:rPr lang="fr-FR" altLang="fr-FR" dirty="0"/>
              <a:t> ; G. Clark, «</a:t>
            </a:r>
            <a:r>
              <a:rPr lang="en-US" altLang="fr-FR" dirty="0"/>
              <a:t>Debt, deficits and crowding out: England 1727-1840”, </a:t>
            </a:r>
            <a:r>
              <a:rPr lang="fr-FR" altLang="fr-FR" dirty="0">
                <a:hlinkClick r:id="rId4"/>
              </a:rPr>
              <a:t>EREH </a:t>
            </a:r>
            <a:r>
              <a:rPr lang="fr-FR" altLang="fr-FR" dirty="0" smtClean="0">
                <a:hlinkClick r:id="rId4"/>
              </a:rPr>
              <a:t>2001</a:t>
            </a:r>
            <a:endParaRPr lang="fr-FR" altLang="fr-FR" dirty="0" smtClean="0"/>
          </a:p>
          <a:p>
            <a:pPr>
              <a:defRPr/>
            </a:pPr>
            <a:r>
              <a:rPr lang="fr-FR" altLang="fr-FR" dirty="0" smtClean="0"/>
              <a:t>Pb: </a:t>
            </a:r>
            <a:r>
              <a:rPr lang="fr-FR" altLang="fr-FR" dirty="0" err="1" smtClean="0"/>
              <a:t>these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works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neglect</a:t>
            </a:r>
            <a:r>
              <a:rPr lang="fr-FR" altLang="fr-FR" dirty="0" smtClean="0"/>
              <a:t> the </a:t>
            </a:r>
            <a:r>
              <a:rPr lang="fr-FR" altLang="fr-FR" dirty="0" err="1" smtClean="0"/>
              <a:t>fact</a:t>
            </a:r>
            <a:r>
              <a:rPr lang="fr-FR" altLang="fr-FR" dirty="0" smtClean="0"/>
              <a:t> that public debt </a:t>
            </a:r>
            <a:r>
              <a:rPr lang="fr-FR" altLang="fr-FR" dirty="0" err="1" smtClean="0"/>
              <a:t>also</a:t>
            </a:r>
            <a:r>
              <a:rPr lang="fr-FR" altLang="fr-FR" dirty="0" smtClean="0"/>
              <a:t> has </a:t>
            </a:r>
            <a:r>
              <a:rPr lang="fr-FR" altLang="fr-FR" dirty="0" err="1" smtClean="0"/>
              <a:t>huge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distributional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consequences</a:t>
            </a:r>
            <a:r>
              <a:rPr lang="fr-FR" altLang="fr-FR" dirty="0" smtClean="0"/>
              <a:t> (</a:t>
            </a:r>
            <a:r>
              <a:rPr lang="fr-FR" altLang="fr-FR" dirty="0" err="1" smtClean="0"/>
              <a:t>whether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it</a:t>
            </a:r>
            <a:r>
              <a:rPr lang="fr-FR" altLang="fr-FR" dirty="0" smtClean="0"/>
              <a:t> is </a:t>
            </a:r>
            <a:r>
              <a:rPr lang="fr-FR" altLang="fr-FR" dirty="0" err="1" smtClean="0"/>
              <a:t>repaid</a:t>
            </a:r>
            <a:r>
              <a:rPr lang="fr-FR" altLang="fr-FR" dirty="0" smtClean="0"/>
              <a:t> or not), and that this </a:t>
            </a:r>
            <a:r>
              <a:rPr lang="fr-FR" altLang="fr-FR" dirty="0" err="1" smtClean="0"/>
              <a:t>matters</a:t>
            </a:r>
            <a:r>
              <a:rPr lang="fr-FR" altLang="fr-FR" dirty="0" smtClean="0"/>
              <a:t> for accumulation and </a:t>
            </a:r>
            <a:r>
              <a:rPr lang="fr-FR" altLang="fr-FR" dirty="0" err="1" smtClean="0"/>
              <a:t>growth</a:t>
            </a:r>
            <a:r>
              <a:rPr lang="fr-FR" altLang="fr-FR" dirty="0" smtClean="0"/>
              <a:t>. </a:t>
            </a:r>
            <a:r>
              <a:rPr lang="fr-FR" altLang="fr-FR" b="1" dirty="0" smtClean="0"/>
              <a:t>I.e. full debt </a:t>
            </a:r>
            <a:r>
              <a:rPr lang="fr-FR" altLang="fr-FR" b="1" dirty="0" err="1" smtClean="0"/>
              <a:t>repayment</a:t>
            </a:r>
            <a:r>
              <a:rPr lang="fr-FR" altLang="fr-FR" b="1" dirty="0" smtClean="0"/>
              <a:t> in 19c Britain was </a:t>
            </a:r>
            <a:r>
              <a:rPr lang="fr-FR" altLang="fr-FR" b="1" dirty="0" err="1" smtClean="0"/>
              <a:t>highly</a:t>
            </a:r>
            <a:r>
              <a:rPr lang="fr-FR" altLang="fr-FR" b="1" dirty="0" smtClean="0"/>
              <a:t> </a:t>
            </a:r>
            <a:r>
              <a:rPr lang="fr-FR" altLang="fr-FR" b="1" dirty="0" err="1" smtClean="0"/>
              <a:t>beneficial</a:t>
            </a:r>
            <a:r>
              <a:rPr lang="fr-FR" altLang="fr-FR" b="1" dirty="0" smtClean="0"/>
              <a:t> to top wealth </a:t>
            </a:r>
            <a:r>
              <a:rPr lang="fr-FR" altLang="fr-FR" b="1" dirty="0" err="1" smtClean="0"/>
              <a:t>holders</a:t>
            </a:r>
            <a:r>
              <a:rPr lang="fr-FR" altLang="fr-FR" dirty="0" smtClean="0"/>
              <a:t> </a:t>
            </a:r>
            <a:r>
              <a:rPr lang="fr-FR" altLang="fr-FR" dirty="0"/>
              <a:t>(</a:t>
            </a:r>
            <a:r>
              <a:rPr lang="fr-FR" altLang="fr-FR" dirty="0" err="1"/>
              <a:t>see</a:t>
            </a:r>
            <a:r>
              <a:rPr lang="fr-FR" altLang="fr-FR" dirty="0"/>
              <a:t> </a:t>
            </a:r>
            <a:r>
              <a:rPr lang="fr-FR" altLang="fr-FR" dirty="0">
                <a:hlinkClick r:id="rId5"/>
              </a:rPr>
              <a:t>Amoureux 2014</a:t>
            </a:r>
            <a:r>
              <a:rPr lang="fr-FR" altLang="fr-FR" dirty="0" smtClean="0"/>
              <a:t>), </a:t>
            </a:r>
            <a:r>
              <a:rPr lang="fr-FR" altLang="fr-FR" b="1" dirty="0" err="1" smtClean="0"/>
              <a:t>while</a:t>
            </a:r>
            <a:r>
              <a:rPr lang="fr-FR" altLang="fr-FR" b="1" dirty="0" smtClean="0"/>
              <a:t> debt </a:t>
            </a:r>
            <a:r>
              <a:rPr lang="fr-FR" altLang="fr-FR" b="1" dirty="0" err="1" smtClean="0"/>
              <a:t>cancellation</a:t>
            </a:r>
            <a:r>
              <a:rPr lang="fr-FR" altLang="fr-FR" b="1" dirty="0" smtClean="0"/>
              <a:t> in mid-20c Europe and </a:t>
            </a:r>
            <a:r>
              <a:rPr lang="fr-FR" altLang="fr-FR" b="1" dirty="0" err="1" smtClean="0"/>
              <a:t>Japan</a:t>
            </a:r>
            <a:r>
              <a:rPr lang="fr-FR" altLang="fr-FR" b="1" dirty="0" smtClean="0"/>
              <a:t> </a:t>
            </a:r>
            <a:r>
              <a:rPr lang="fr-FR" altLang="fr-FR" b="1" dirty="0" err="1" smtClean="0"/>
              <a:t>contributed</a:t>
            </a:r>
            <a:r>
              <a:rPr lang="fr-FR" altLang="fr-FR" b="1" dirty="0" smtClean="0"/>
              <a:t> to the </a:t>
            </a:r>
            <a:r>
              <a:rPr lang="fr-FR" altLang="fr-FR" b="1" dirty="0" err="1" smtClean="0"/>
              <a:t>emergence</a:t>
            </a:r>
            <a:r>
              <a:rPr lang="fr-FR" altLang="fr-FR" b="1" dirty="0" smtClean="0"/>
              <a:t> of a more inclusive </a:t>
            </a:r>
            <a:r>
              <a:rPr lang="fr-FR" altLang="fr-FR" b="1" dirty="0" err="1" smtClean="0"/>
              <a:t>development</a:t>
            </a:r>
            <a:r>
              <a:rPr lang="fr-FR" altLang="fr-FR" b="1" dirty="0" smtClean="0"/>
              <a:t> model.</a:t>
            </a:r>
            <a:endParaRPr lang="fr-FR" altLang="fr-FR" b="1" dirty="0"/>
          </a:p>
          <a:p>
            <a:pPr>
              <a:defRPr/>
            </a:pPr>
            <a:endParaRPr lang="en-US" alt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491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09" y="0"/>
            <a:ext cx="108985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71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1757" y="225977"/>
            <a:ext cx="10790583" cy="827571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+mn-lt"/>
              </a:rPr>
              <a:t>Progressive taxation &amp; the </a:t>
            </a:r>
            <a:r>
              <a:rPr lang="fr-FR" sz="3600" b="1" dirty="0" err="1">
                <a:latin typeface="+mn-lt"/>
              </a:rPr>
              <a:t>deconcentration</a:t>
            </a:r>
            <a:r>
              <a:rPr lang="fr-FR" sz="3600" b="1" dirty="0">
                <a:latin typeface="+mn-lt"/>
              </a:rPr>
              <a:t> of </a:t>
            </a:r>
            <a:r>
              <a:rPr lang="fr-FR" sz="3600" b="1" dirty="0" smtClean="0">
                <a:latin typeface="+mn-lt"/>
              </a:rPr>
              <a:t>property</a:t>
            </a:r>
            <a:endParaRPr lang="fr-FR" sz="36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9026" y="1053548"/>
            <a:ext cx="11936896" cy="5557487"/>
          </a:xfrm>
        </p:spPr>
        <p:txBody>
          <a:bodyPr>
            <a:normAutofit/>
          </a:bodyPr>
          <a:lstStyle/>
          <a:p>
            <a:r>
              <a:rPr lang="fr-FR" b="1" dirty="0" smtClean="0"/>
              <a:t>Progressive taxation of top income and inheritance </a:t>
            </a:r>
            <a:r>
              <a:rPr lang="fr-FR" b="1" dirty="0" err="1" smtClean="0"/>
              <a:t>contributed</a:t>
            </a:r>
            <a:r>
              <a:rPr lang="fr-FR" b="1" dirty="0" smtClean="0"/>
              <a:t> to </a:t>
            </a:r>
            <a:r>
              <a:rPr lang="fr-FR" b="1" dirty="0" err="1" smtClean="0"/>
              <a:t>reduce</a:t>
            </a:r>
            <a:r>
              <a:rPr lang="fr-FR" b="1" dirty="0" smtClean="0"/>
              <a:t> the long-</a:t>
            </a:r>
            <a:r>
              <a:rPr lang="fr-FR" b="1" dirty="0" err="1" smtClean="0"/>
              <a:t>run</a:t>
            </a:r>
            <a:r>
              <a:rPr lang="fr-FR" b="1" dirty="0" smtClean="0"/>
              <a:t> concentration of property </a:t>
            </a:r>
            <a:r>
              <a:rPr lang="fr-FR" dirty="0" smtClean="0"/>
              <a:t>(</a:t>
            </a:r>
            <a:r>
              <a:rPr lang="fr-FR" dirty="0" err="1" smtClean="0"/>
              <a:t>less</a:t>
            </a:r>
            <a:r>
              <a:rPr lang="fr-FR" dirty="0" smtClean="0"/>
              <a:t> accumulation at the top, but more accumulation </a:t>
            </a:r>
            <a:r>
              <a:rPr lang="fr-FR" dirty="0" err="1" smtClean="0"/>
              <a:t>within</a:t>
            </a:r>
            <a:r>
              <a:rPr lang="fr-FR" dirty="0" smtClean="0"/>
              <a:t> middle class) (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en-US" dirty="0">
                <a:hlinkClick r:id="rId2"/>
              </a:rPr>
              <a:t>The End of Rentiers: Paris </a:t>
            </a:r>
            <a:r>
              <a:rPr lang="en-US" dirty="0" smtClean="0">
                <a:hlinkClick r:id="rId2"/>
              </a:rPr>
              <a:t>1842-1957</a:t>
            </a:r>
            <a:r>
              <a:rPr lang="en-US" dirty="0" smtClean="0"/>
              <a:t>) (</a:t>
            </a:r>
            <a:r>
              <a:rPr lang="en-US" dirty="0"/>
              <a:t>with G. Postel-Vinay, J.L. Rosenthal, WID.world WP </a:t>
            </a:r>
            <a:r>
              <a:rPr lang="en-US" dirty="0" smtClean="0"/>
              <a:t>2018/1)</a:t>
            </a:r>
            <a:endParaRPr lang="fr-FR" dirty="0"/>
          </a:p>
          <a:p>
            <a:r>
              <a:rPr lang="fr-FR" b="1" dirty="0" smtClean="0"/>
              <a:t>Rise of progressive taxation was </a:t>
            </a:r>
            <a:r>
              <a:rPr lang="fr-FR" b="1" dirty="0" err="1" smtClean="0"/>
              <a:t>accelerated</a:t>
            </a:r>
            <a:r>
              <a:rPr lang="fr-FR" b="1" dirty="0" smtClean="0"/>
              <a:t> by WW1 &amp; WW2</a:t>
            </a:r>
            <a:r>
              <a:rPr lang="fr-FR" dirty="0" smtClean="0"/>
              <a:t>, but </a:t>
            </a:r>
            <a:r>
              <a:rPr lang="fr-FR" dirty="0" err="1" smtClean="0"/>
              <a:t>also</a:t>
            </a:r>
            <a:r>
              <a:rPr lang="fr-FR" dirty="0" smtClean="0"/>
              <a:t> by other </a:t>
            </a:r>
            <a:r>
              <a:rPr lang="fr-FR" dirty="0" err="1" smtClean="0"/>
              <a:t>events</a:t>
            </a:r>
            <a:r>
              <a:rPr lang="fr-FR" dirty="0" smtClean="0"/>
              <a:t>, </a:t>
            </a:r>
            <a:r>
              <a:rPr lang="fr-FR" dirty="0" err="1" smtClean="0"/>
              <a:t>including</a:t>
            </a:r>
            <a:r>
              <a:rPr lang="fr-FR" dirty="0" smtClean="0"/>
              <a:t> </a:t>
            </a:r>
            <a:r>
              <a:rPr lang="fr-FR" dirty="0" err="1" smtClean="0"/>
              <a:t>Bolshevik</a:t>
            </a:r>
            <a:r>
              <a:rPr lang="fr-FR" dirty="0" smtClean="0"/>
              <a:t> </a:t>
            </a:r>
            <a:r>
              <a:rPr lang="fr-FR" dirty="0" err="1" smtClean="0"/>
              <a:t>revolution</a:t>
            </a:r>
            <a:r>
              <a:rPr lang="fr-FR" dirty="0" smtClean="0"/>
              <a:t> (</a:t>
            </a:r>
            <a:r>
              <a:rPr lang="fr-FR" dirty="0" err="1" smtClean="0"/>
              <a:t>huge</a:t>
            </a:r>
            <a:r>
              <a:rPr lang="fr-FR" dirty="0" smtClean="0"/>
              <a:t> impact on European </a:t>
            </a:r>
            <a:r>
              <a:rPr lang="fr-FR" dirty="0" err="1" smtClean="0"/>
              <a:t>politics</a:t>
            </a:r>
            <a:r>
              <a:rPr lang="fr-FR" dirty="0" smtClean="0"/>
              <a:t>), the Great </a:t>
            </a:r>
            <a:r>
              <a:rPr lang="fr-FR" dirty="0" err="1" smtClean="0"/>
              <a:t>depression</a:t>
            </a:r>
            <a:r>
              <a:rPr lang="fr-FR" dirty="0" smtClean="0"/>
              <a:t> (major impact in the US). The </a:t>
            </a:r>
            <a:r>
              <a:rPr lang="fr-FR" dirty="0" err="1" smtClean="0"/>
              <a:t>role</a:t>
            </a:r>
            <a:r>
              <a:rPr lang="fr-FR" dirty="0" smtClean="0"/>
              <a:t> of </a:t>
            </a:r>
            <a:r>
              <a:rPr lang="fr-FR" dirty="0" err="1" smtClean="0"/>
              <a:t>wars</a:t>
            </a:r>
            <a:r>
              <a:rPr lang="fr-FR" dirty="0" smtClean="0"/>
              <a:t> as </a:t>
            </a:r>
            <a:r>
              <a:rPr lang="fr-FR" dirty="0" err="1" smtClean="0"/>
              <a:t>such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not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exagerrated</a:t>
            </a:r>
            <a:r>
              <a:rPr lang="fr-FR" dirty="0" smtClean="0"/>
              <a:t> (&amp; </a:t>
            </a:r>
            <a:r>
              <a:rPr lang="fr-FR" dirty="0" err="1" smtClean="0"/>
              <a:t>wars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themselves</a:t>
            </a:r>
            <a:r>
              <a:rPr lang="fr-FR" dirty="0" smtClean="0"/>
              <a:t> </a:t>
            </a:r>
            <a:r>
              <a:rPr lang="fr-FR" dirty="0" err="1" smtClean="0"/>
              <a:t>partly</a:t>
            </a:r>
            <a:r>
              <a:rPr lang="fr-FR" dirty="0" smtClean="0"/>
              <a:t> due to inequality). </a:t>
            </a:r>
            <a:endParaRPr lang="fr-FR" dirty="0"/>
          </a:p>
          <a:p>
            <a:r>
              <a:rPr lang="fr-FR" b="1" dirty="0" smtClean="0"/>
              <a:t>Key </a:t>
            </a:r>
            <a:r>
              <a:rPr lang="fr-FR" b="1" dirty="0" err="1" smtClean="0"/>
              <a:t>role</a:t>
            </a:r>
            <a:r>
              <a:rPr lang="fr-FR" b="1" dirty="0" smtClean="0"/>
              <a:t> of long-</a:t>
            </a:r>
            <a:r>
              <a:rPr lang="fr-FR" b="1" dirty="0" err="1" smtClean="0"/>
              <a:t>run</a:t>
            </a:r>
            <a:r>
              <a:rPr lang="fr-FR" b="1" dirty="0" smtClean="0"/>
              <a:t> </a:t>
            </a:r>
            <a:r>
              <a:rPr lang="fr-FR" b="1" dirty="0" err="1" smtClean="0"/>
              <a:t>ideological</a:t>
            </a:r>
            <a:r>
              <a:rPr lang="fr-FR" b="1" dirty="0" smtClean="0"/>
              <a:t> changes and socio-</a:t>
            </a:r>
            <a:r>
              <a:rPr lang="fr-FR" b="1" dirty="0" err="1" smtClean="0"/>
              <a:t>political</a:t>
            </a:r>
            <a:r>
              <a:rPr lang="fr-FR" b="1" dirty="0" smtClean="0"/>
              <a:t> </a:t>
            </a:r>
            <a:r>
              <a:rPr lang="fr-FR" b="1" dirty="0" err="1" smtClean="0"/>
              <a:t>mobilization</a:t>
            </a:r>
            <a:r>
              <a:rPr lang="fr-FR" dirty="0" smtClean="0"/>
              <a:t>: 1909-1910 People’s Budget in Britain (</a:t>
            </a:r>
            <a:r>
              <a:rPr lang="fr-FR" dirty="0" err="1" smtClean="0"/>
              <a:t>fall</a:t>
            </a:r>
            <a:r>
              <a:rPr lang="fr-FR" dirty="0" smtClean="0"/>
              <a:t> of House of Lords)                           1911 </a:t>
            </a:r>
            <a:r>
              <a:rPr lang="fr-FR" dirty="0" err="1" smtClean="0"/>
              <a:t>constitutional</a:t>
            </a:r>
            <a:r>
              <a:rPr lang="fr-FR" dirty="0" smtClean="0"/>
              <a:t> change in </a:t>
            </a:r>
            <a:r>
              <a:rPr lang="fr-FR" dirty="0" err="1" smtClean="0"/>
              <a:t>Sweden</a:t>
            </a:r>
            <a:r>
              <a:rPr lang="fr-FR" dirty="0" smtClean="0"/>
              <a:t> (end of hyper-</a:t>
            </a:r>
            <a:r>
              <a:rPr lang="fr-FR" dirty="0" err="1" smtClean="0"/>
              <a:t>censitary</a:t>
            </a:r>
            <a:r>
              <a:rPr lang="fr-FR" dirty="0" smtClean="0"/>
              <a:t> </a:t>
            </a:r>
            <a:r>
              <a:rPr lang="fr-FR" dirty="0" err="1" smtClean="0"/>
              <a:t>regime</a:t>
            </a:r>
            <a:r>
              <a:rPr lang="fr-FR" dirty="0" smtClean="0"/>
              <a:t>)         1913 </a:t>
            </a:r>
            <a:r>
              <a:rPr lang="fr-FR" dirty="0" err="1" smtClean="0"/>
              <a:t>constitutional</a:t>
            </a:r>
            <a:r>
              <a:rPr lang="fr-FR" dirty="0" smtClean="0"/>
              <a:t> </a:t>
            </a:r>
            <a:r>
              <a:rPr lang="fr-FR" dirty="0" err="1" smtClean="0"/>
              <a:t>amendment</a:t>
            </a:r>
            <a:r>
              <a:rPr lang="fr-FR" dirty="0" smtClean="0"/>
              <a:t> in the US (rising </a:t>
            </a:r>
            <a:r>
              <a:rPr lang="fr-FR" dirty="0" err="1" smtClean="0"/>
              <a:t>demand</a:t>
            </a:r>
            <a:r>
              <a:rPr lang="fr-FR" dirty="0" smtClean="0"/>
              <a:t> for redistribution) </a:t>
            </a:r>
            <a:r>
              <a:rPr lang="fr-FR" dirty="0"/>
              <a:t>R</a:t>
            </a:r>
            <a:r>
              <a:rPr lang="fr-FR" dirty="0" smtClean="0"/>
              <a:t>ise of progressive taxation in </a:t>
            </a:r>
            <a:r>
              <a:rPr lang="fr-FR" dirty="0" err="1" smtClean="0"/>
              <a:t>Japan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started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before</a:t>
            </a:r>
            <a:r>
              <a:rPr lang="fr-FR" dirty="0" smtClean="0"/>
              <a:t> WW1, etc.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17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30" y="0"/>
            <a:ext cx="11326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40" y="0"/>
            <a:ext cx="11239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5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8078" y="196159"/>
            <a:ext cx="10515600" cy="693259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>
                <a:latin typeface="+mn-lt"/>
              </a:rPr>
              <a:t>K. Polanyi and the « Great Transformation » (1944</a:t>
            </a:r>
            <a:r>
              <a:rPr lang="fr-FR" sz="3600" b="1" dirty="0" smtClean="0">
                <a:latin typeface="+mn-lt"/>
              </a:rPr>
              <a:t>)</a:t>
            </a:r>
            <a:endParaRPr lang="fr-FR" sz="36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8052" y="974035"/>
            <a:ext cx="11757991" cy="5526156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b="1" dirty="0" smtClean="0">
                <a:latin typeface="Calibri" charset="0"/>
              </a:rPr>
              <a:t> K</a:t>
            </a:r>
            <a:r>
              <a:rPr lang="en-US" b="1" dirty="0">
                <a:latin typeface="Calibri" charset="0"/>
              </a:rPr>
              <a:t>. Polanyi, </a:t>
            </a:r>
            <a:r>
              <a:rPr lang="en-US" b="1" i="1" dirty="0">
                <a:latin typeface="Calibri" charset="0"/>
              </a:rPr>
              <a:t>The Great </a:t>
            </a:r>
            <a:r>
              <a:rPr lang="en-US" b="1" i="1" dirty="0" smtClean="0">
                <a:latin typeface="Calibri" charset="0"/>
              </a:rPr>
              <a:t>Transformation: The Political and Economic Origins of our Time </a:t>
            </a:r>
            <a:r>
              <a:rPr lang="en-US" b="1" dirty="0" smtClean="0">
                <a:latin typeface="Calibri" charset="0"/>
              </a:rPr>
              <a:t>(1944)</a:t>
            </a:r>
            <a:r>
              <a:rPr lang="en-US" dirty="0" smtClean="0">
                <a:latin typeface="Calibri" charset="0"/>
              </a:rPr>
              <a:t>: the 19</a:t>
            </a:r>
            <a:r>
              <a:rPr lang="en-US" baseline="30000" dirty="0" smtClean="0">
                <a:latin typeface="Calibri" charset="0"/>
              </a:rPr>
              <a:t>c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capitalist system was inherently </a:t>
            </a:r>
            <a:r>
              <a:rPr lang="en-US" dirty="0" smtClean="0">
                <a:latin typeface="Calibri" charset="0"/>
              </a:rPr>
              <a:t>unstable; this finally led </a:t>
            </a:r>
            <a:r>
              <a:rPr lang="en-US" dirty="0">
                <a:latin typeface="Calibri" charset="0"/>
              </a:rPr>
              <a:t>to </a:t>
            </a:r>
            <a:r>
              <a:rPr lang="en-US" dirty="0" smtClean="0">
                <a:latin typeface="Calibri" charset="0"/>
              </a:rPr>
              <a:t>the self-destruction on European societies in 1914-1945 &amp; the death of 19c economic liberalism and laissez-faire ideology  </a:t>
            </a:r>
          </a:p>
          <a:p>
            <a:pPr marL="0" indent="0"/>
            <a:r>
              <a:rPr lang="en-US" dirty="0" smtClean="0">
                <a:latin typeface="Calibri" charset="0"/>
              </a:rPr>
              <a:t> Hungarian economic historian, took refuge in London 1933 </a:t>
            </a:r>
            <a:r>
              <a:rPr lang="en-US" dirty="0">
                <a:latin typeface="Calibri" charset="0"/>
              </a:rPr>
              <a:t>&amp;</a:t>
            </a:r>
            <a:r>
              <a:rPr lang="en-US" dirty="0" smtClean="0">
                <a:latin typeface="Calibri" charset="0"/>
              </a:rPr>
              <a:t> NYC 1940-1944 </a:t>
            </a:r>
            <a:endParaRPr lang="en-US" dirty="0">
              <a:latin typeface="Calibri" charset="0"/>
            </a:endParaRPr>
          </a:p>
          <a:p>
            <a:pPr marL="0" indent="0"/>
            <a:r>
              <a:rPr lang="en-US" dirty="0" smtClean="0">
                <a:latin typeface="Calibri" charset="0"/>
              </a:rPr>
              <a:t> 19c regime: </a:t>
            </a:r>
            <a:r>
              <a:rPr lang="en-US" dirty="0" err="1">
                <a:latin typeface="Calibri" charset="0"/>
              </a:rPr>
              <a:t>s</a:t>
            </a:r>
            <a:r>
              <a:rPr lang="en-US" dirty="0" err="1" smtClean="0">
                <a:latin typeface="Calibri" charset="0"/>
              </a:rPr>
              <a:t>acralisation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of </a:t>
            </a:r>
            <a:r>
              <a:rPr lang="en-US" dirty="0" smtClean="0">
                <a:latin typeface="Calibri" charset="0"/>
              </a:rPr>
              <a:t>market system and private </a:t>
            </a:r>
            <a:r>
              <a:rPr lang="en-US" dirty="0">
                <a:latin typeface="Calibri" charset="0"/>
              </a:rPr>
              <a:t>property + generalized competition between individuals and </a:t>
            </a:r>
            <a:r>
              <a:rPr lang="en-US" dirty="0" smtClean="0">
                <a:latin typeface="Calibri" charset="0"/>
              </a:rPr>
              <a:t>between European nations-states                                          → </a:t>
            </a:r>
            <a:r>
              <a:rPr lang="en-US" dirty="0">
                <a:latin typeface="Calibri" charset="0"/>
              </a:rPr>
              <a:t>very unequal &amp; unstable system, both within and between countries </a:t>
            </a:r>
            <a:r>
              <a:rPr lang="en-US" dirty="0" smtClean="0">
                <a:latin typeface="Calibri" charset="0"/>
              </a:rPr>
              <a:t>                  → </a:t>
            </a:r>
            <a:r>
              <a:rPr lang="en-US" dirty="0">
                <a:latin typeface="Calibri" charset="0"/>
              </a:rPr>
              <a:t>wars, revolutions, monetary chaos, </a:t>
            </a:r>
            <a:r>
              <a:rPr lang="en-US" dirty="0" smtClean="0">
                <a:latin typeface="Calibri" charset="0"/>
              </a:rPr>
              <a:t>fascism</a:t>
            </a:r>
            <a:endParaRPr lang="en-US" dirty="0">
              <a:latin typeface="Calibri" charset="0"/>
            </a:endParaRPr>
          </a:p>
          <a:p>
            <a:pPr marL="0" indent="0"/>
            <a:r>
              <a:rPr lang="en-US" dirty="0" smtClean="0">
                <a:latin typeface="Calibri" charset="0"/>
              </a:rPr>
              <a:t> Key </a:t>
            </a:r>
            <a:r>
              <a:rPr lang="en-US" dirty="0" err="1">
                <a:latin typeface="Calibri" charset="0"/>
              </a:rPr>
              <a:t>pb</a:t>
            </a:r>
            <a:r>
              <a:rPr lang="en-US" dirty="0">
                <a:latin typeface="Calibri" charset="0"/>
              </a:rPr>
              <a:t> = </a:t>
            </a:r>
            <a:r>
              <a:rPr lang="en-US" b="1" dirty="0">
                <a:latin typeface="Calibri" charset="0"/>
              </a:rPr>
              <a:t>myth of self-regulated markets for labor, land and </a:t>
            </a:r>
            <a:r>
              <a:rPr lang="en-US" b="1" dirty="0" smtClean="0">
                <a:latin typeface="Calibri" charset="0"/>
              </a:rPr>
              <a:t>money</a:t>
            </a:r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              </a:t>
            </a:r>
            <a:r>
              <a:rPr lang="en-US" dirty="0">
                <a:latin typeface="Calibri" charset="0"/>
              </a:rPr>
              <a:t>T</a:t>
            </a:r>
            <a:r>
              <a:rPr lang="en-US" dirty="0" smtClean="0">
                <a:latin typeface="Calibri" charset="0"/>
              </a:rPr>
              <a:t>he </a:t>
            </a:r>
            <a:r>
              <a:rPr lang="en-US" dirty="0">
                <a:latin typeface="Calibri" charset="0"/>
              </a:rPr>
              <a:t>solution is democratic </a:t>
            </a:r>
            <a:r>
              <a:rPr lang="en-US" dirty="0" smtClean="0">
                <a:latin typeface="Calibri" charset="0"/>
              </a:rPr>
              <a:t>socialism, i.e. the “social embeddedness of markets” (market economy with democratic regulation of the markets for labor, land and money/capital) (but the book focuses mostly on historical analysis)              (+over</a:t>
            </a:r>
            <a:r>
              <a:rPr lang="en-US" dirty="0">
                <a:latin typeface="Calibri" charset="0"/>
              </a:rPr>
              <a:t>-optimistic view of pre-industrial restrictions on labor mobility</a:t>
            </a:r>
            <a:r>
              <a:rPr lang="en-US" dirty="0" smtClean="0">
                <a:latin typeface="Calibri" charset="0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279548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90" y="0"/>
            <a:ext cx="10670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4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327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latin typeface="+mn-lt"/>
              </a:rPr>
              <a:t>The rise of the social and fiscal state</a:t>
            </a:r>
            <a:endParaRPr lang="fr-FR" sz="40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21904"/>
            <a:ext cx="10515600" cy="4855059"/>
          </a:xfrm>
        </p:spPr>
        <p:txBody>
          <a:bodyPr/>
          <a:lstStyle/>
          <a:p>
            <a:r>
              <a:rPr lang="fr-FR" b="1" dirty="0" smtClean="0"/>
              <a:t>Tax </a:t>
            </a:r>
            <a:r>
              <a:rPr lang="fr-FR" b="1" dirty="0" err="1" smtClean="0"/>
              <a:t>progressivity</a:t>
            </a:r>
            <a:r>
              <a:rPr lang="fr-FR" b="1" dirty="0" smtClean="0"/>
              <a:t> </a:t>
            </a:r>
            <a:r>
              <a:rPr lang="fr-FR" b="1" dirty="0" err="1" smtClean="0"/>
              <a:t>at</a:t>
            </a:r>
            <a:r>
              <a:rPr lang="fr-FR" b="1" dirty="0" smtClean="0"/>
              <a:t> the top </a:t>
            </a:r>
            <a:r>
              <a:rPr lang="fr-FR" b="1" dirty="0" err="1" smtClean="0"/>
              <a:t>played</a:t>
            </a:r>
            <a:r>
              <a:rPr lang="fr-FR" b="1" dirty="0" smtClean="0"/>
              <a:t> an important </a:t>
            </a:r>
            <a:r>
              <a:rPr lang="fr-FR" b="1" dirty="0" err="1" smtClean="0"/>
              <a:t>role</a:t>
            </a:r>
            <a:r>
              <a:rPr lang="fr-FR" b="1" dirty="0" smtClean="0"/>
              <a:t> for </a:t>
            </a:r>
            <a:r>
              <a:rPr lang="fr-FR" b="1" dirty="0" err="1" smtClean="0"/>
              <a:t>reducing</a:t>
            </a:r>
            <a:r>
              <a:rPr lang="fr-FR" b="1" dirty="0" smtClean="0"/>
              <a:t> top-end inequality </a:t>
            </a:r>
            <a:r>
              <a:rPr lang="fr-FR" dirty="0" smtClean="0"/>
              <a:t>and for </a:t>
            </a:r>
            <a:r>
              <a:rPr lang="fr-FR" dirty="0" err="1" smtClean="0"/>
              <a:t>making</a:t>
            </a:r>
            <a:r>
              <a:rPr lang="fr-FR" dirty="0" smtClean="0"/>
              <a:t> the </a:t>
            </a:r>
            <a:r>
              <a:rPr lang="fr-FR" dirty="0" err="1" smtClean="0"/>
              <a:t>rise</a:t>
            </a:r>
            <a:r>
              <a:rPr lang="fr-FR" dirty="0" smtClean="0"/>
              <a:t> of the social and fiscal state acceptable for the </a:t>
            </a:r>
            <a:r>
              <a:rPr lang="fr-FR" dirty="0" err="1" smtClean="0"/>
              <a:t>average</a:t>
            </a:r>
            <a:r>
              <a:rPr lang="fr-FR" dirty="0" smtClean="0"/>
              <a:t> </a:t>
            </a:r>
            <a:r>
              <a:rPr lang="fr-FR" dirty="0" err="1" smtClean="0"/>
              <a:t>taxpayer</a:t>
            </a:r>
            <a:endParaRPr lang="fr-FR" dirty="0" smtClean="0"/>
          </a:p>
          <a:p>
            <a:r>
              <a:rPr lang="fr-FR" b="1" dirty="0" smtClean="0"/>
              <a:t>But </a:t>
            </a:r>
            <a:r>
              <a:rPr lang="fr-FR" b="1" dirty="0" err="1" smtClean="0"/>
              <a:t>what</a:t>
            </a:r>
            <a:r>
              <a:rPr lang="fr-FR" b="1" dirty="0" smtClean="0"/>
              <a:t> was </a:t>
            </a:r>
            <a:r>
              <a:rPr lang="fr-FR" b="1" dirty="0" err="1" smtClean="0"/>
              <a:t>even</a:t>
            </a:r>
            <a:r>
              <a:rPr lang="fr-FR" b="1" dirty="0" smtClean="0"/>
              <a:t> more important was the </a:t>
            </a:r>
            <a:r>
              <a:rPr lang="fr-FR" b="1" dirty="0" err="1" smtClean="0"/>
              <a:t>overall</a:t>
            </a:r>
            <a:r>
              <a:rPr lang="fr-FR" b="1" dirty="0" smtClean="0"/>
              <a:t> rise of total fiscal capacity, </a:t>
            </a:r>
            <a:r>
              <a:rPr lang="fr-FR" b="1" dirty="0" err="1" smtClean="0"/>
              <a:t>which</a:t>
            </a:r>
            <a:r>
              <a:rPr lang="fr-FR" b="1" dirty="0" smtClean="0"/>
              <a:t> was </a:t>
            </a:r>
            <a:r>
              <a:rPr lang="fr-FR" b="1" dirty="0" err="1" smtClean="0"/>
              <a:t>used</a:t>
            </a:r>
            <a:r>
              <a:rPr lang="fr-FR" b="1" dirty="0" smtClean="0"/>
              <a:t> to finance pro-equality and pro-</a:t>
            </a:r>
            <a:r>
              <a:rPr lang="fr-FR" b="1" dirty="0" err="1" smtClean="0"/>
              <a:t>growth</a:t>
            </a:r>
            <a:r>
              <a:rPr lang="fr-FR" b="1" dirty="0" smtClean="0"/>
              <a:t> </a:t>
            </a:r>
            <a:r>
              <a:rPr lang="fr-FR" b="1" dirty="0" err="1" smtClean="0"/>
              <a:t>spending</a:t>
            </a:r>
            <a:r>
              <a:rPr lang="fr-FR" b="1" dirty="0" smtClean="0"/>
              <a:t> </a:t>
            </a:r>
            <a:r>
              <a:rPr lang="fr-FR" dirty="0" smtClean="0"/>
              <a:t>(education, </a:t>
            </a:r>
            <a:r>
              <a:rPr lang="fr-FR" dirty="0" err="1" smtClean="0"/>
              <a:t>health</a:t>
            </a:r>
            <a:r>
              <a:rPr lang="fr-FR" dirty="0" smtClean="0"/>
              <a:t>, public infrastructures, etc.)</a:t>
            </a:r>
          </a:p>
          <a:p>
            <a:r>
              <a:rPr lang="fr-FR" b="1" dirty="0"/>
              <a:t>R</a:t>
            </a:r>
            <a:r>
              <a:rPr lang="fr-FR" b="1" dirty="0" smtClean="0"/>
              <a:t>ise of </a:t>
            </a:r>
            <a:r>
              <a:rPr lang="fr-FR" b="1" dirty="0" err="1" smtClean="0"/>
              <a:t>educational</a:t>
            </a:r>
            <a:r>
              <a:rPr lang="fr-FR" b="1" dirty="0" smtClean="0"/>
              <a:t> </a:t>
            </a:r>
            <a:r>
              <a:rPr lang="fr-FR" b="1" dirty="0" err="1" smtClean="0"/>
              <a:t>investement</a:t>
            </a:r>
            <a:r>
              <a:rPr lang="fr-FR" b="1" dirty="0" smtClean="0"/>
              <a:t> in Europe &amp; the US :  </a:t>
            </a:r>
            <a:r>
              <a:rPr lang="fr-FR" dirty="0" smtClean="0"/>
              <a:t>                                   &lt;1% national income </a:t>
            </a:r>
            <a:r>
              <a:rPr lang="fr-FR" dirty="0" err="1" smtClean="0"/>
              <a:t>until</a:t>
            </a:r>
            <a:r>
              <a:rPr lang="fr-FR" dirty="0" smtClean="0"/>
              <a:t> 1910s, 5%-6% since 1980s</a:t>
            </a:r>
            <a:endParaRPr lang="fr-FR" dirty="0"/>
          </a:p>
          <a:p>
            <a:r>
              <a:rPr lang="fr-FR" dirty="0" err="1" smtClean="0"/>
              <a:t>See</a:t>
            </a:r>
            <a:r>
              <a:rPr lang="fr-FR" dirty="0" smtClean="0"/>
              <a:t> P. Lindert</a:t>
            </a:r>
            <a:r>
              <a:rPr lang="en-US" altLang="fr-FR" dirty="0" smtClean="0"/>
              <a:t>, </a:t>
            </a:r>
            <a:r>
              <a:rPr lang="en-US" altLang="fr-FR" i="1" dirty="0"/>
              <a:t>Growing Public - Social Spending and Economic Growth since the 18</a:t>
            </a:r>
            <a:r>
              <a:rPr lang="en-US" altLang="fr-FR" i="1" baseline="30000" dirty="0"/>
              <a:t>th</a:t>
            </a:r>
            <a:r>
              <a:rPr lang="en-US" altLang="fr-FR" i="1" dirty="0"/>
              <a:t> Century</a:t>
            </a:r>
            <a:r>
              <a:rPr lang="en-US" altLang="fr-FR" dirty="0"/>
              <a:t>, </a:t>
            </a:r>
            <a:r>
              <a:rPr lang="en-US" altLang="fr-FR" dirty="0" smtClean="0"/>
              <a:t>OUP </a:t>
            </a:r>
            <a:r>
              <a:rPr lang="en-US" altLang="fr-FR" dirty="0"/>
              <a:t>2004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452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60" y="0"/>
            <a:ext cx="11224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7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80" y="0"/>
            <a:ext cx="10510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661" y="365125"/>
            <a:ext cx="11718235" cy="867327"/>
          </a:xfrm>
        </p:spPr>
        <p:txBody>
          <a:bodyPr>
            <a:noAutofit/>
          </a:bodyPr>
          <a:lstStyle/>
          <a:p>
            <a:r>
              <a:rPr lang="fr-FR" sz="3600" b="1" dirty="0" err="1">
                <a:latin typeface="+mn-lt"/>
              </a:rPr>
              <a:t>Social-democratic</a:t>
            </a:r>
            <a:r>
              <a:rPr lang="fr-FR" sz="3600" b="1" dirty="0">
                <a:latin typeface="+mn-lt"/>
              </a:rPr>
              <a:t> societies (1950-1980): </a:t>
            </a:r>
            <a:r>
              <a:rPr lang="fr-FR" sz="3600" b="1" dirty="0" err="1">
                <a:latin typeface="+mn-lt"/>
              </a:rPr>
              <a:t>incomplete</a:t>
            </a:r>
            <a:r>
              <a:rPr lang="fr-FR" sz="3600" b="1" dirty="0">
                <a:latin typeface="+mn-lt"/>
              </a:rPr>
              <a:t> </a:t>
            </a:r>
            <a:r>
              <a:rPr lang="fr-FR" sz="3600" b="1" dirty="0" smtClean="0">
                <a:latin typeface="+mn-lt"/>
              </a:rPr>
              <a:t>equality</a:t>
            </a:r>
            <a:endParaRPr lang="fr-FR" sz="36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8792" y="1259246"/>
            <a:ext cx="11841951" cy="5297512"/>
          </a:xfrm>
        </p:spPr>
        <p:txBody>
          <a:bodyPr>
            <a:normAutofit/>
          </a:bodyPr>
          <a:lstStyle/>
          <a:p>
            <a:r>
              <a:rPr lang="fr-FR" dirty="0" err="1" smtClean="0"/>
              <a:t>Despite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achievements</a:t>
            </a:r>
            <a:r>
              <a:rPr lang="fr-FR" dirty="0" smtClean="0"/>
              <a:t>, </a:t>
            </a:r>
            <a:r>
              <a:rPr lang="fr-FR" dirty="0" err="1" smtClean="0"/>
              <a:t>social-democratic</a:t>
            </a:r>
            <a:r>
              <a:rPr lang="fr-FR" dirty="0" smtClean="0"/>
              <a:t> societies (1950-1980)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unable</a:t>
            </a:r>
            <a:r>
              <a:rPr lang="fr-FR" dirty="0" smtClean="0"/>
              <a:t> to </a:t>
            </a:r>
            <a:r>
              <a:rPr lang="fr-FR" dirty="0" err="1" smtClean="0"/>
              <a:t>prevent</a:t>
            </a:r>
            <a:r>
              <a:rPr lang="fr-FR" dirty="0" smtClean="0"/>
              <a:t> the </a:t>
            </a:r>
            <a:r>
              <a:rPr lang="fr-FR" b="1" dirty="0" smtClean="0"/>
              <a:t>global rise of inequality since 1980-1990</a:t>
            </a:r>
          </a:p>
          <a:p>
            <a:r>
              <a:rPr lang="fr-FR" b="1" dirty="0" err="1" smtClean="0"/>
              <a:t>Also</a:t>
            </a:r>
            <a:r>
              <a:rPr lang="fr-FR" b="1" dirty="0" smtClean="0"/>
              <a:t>, the magnitude of the </a:t>
            </a:r>
            <a:r>
              <a:rPr lang="fr-FR" b="1" dirty="0" err="1" smtClean="0"/>
              <a:t>decline</a:t>
            </a:r>
            <a:r>
              <a:rPr lang="fr-FR" b="1" dirty="0" smtClean="0"/>
              <a:t> of inequality </a:t>
            </a:r>
            <a:r>
              <a:rPr lang="fr-FR" b="1" dirty="0" err="1" smtClean="0"/>
              <a:t>achieved</a:t>
            </a:r>
            <a:r>
              <a:rPr lang="fr-FR" b="1" dirty="0" smtClean="0"/>
              <a:t> </a:t>
            </a:r>
            <a:r>
              <a:rPr lang="fr-FR" b="1" dirty="0" err="1" smtClean="0"/>
              <a:t>during</a:t>
            </a:r>
            <a:r>
              <a:rPr lang="fr-FR" b="1" dirty="0" smtClean="0"/>
              <a:t> 20c in </a:t>
            </a:r>
            <a:r>
              <a:rPr lang="fr-FR" b="1" dirty="0" err="1" smtClean="0"/>
              <a:t>social-democratic</a:t>
            </a:r>
            <a:r>
              <a:rPr lang="fr-FR" b="1" dirty="0" smtClean="0"/>
              <a:t> societies </a:t>
            </a:r>
            <a:r>
              <a:rPr lang="fr-FR" b="1" dirty="0" err="1" smtClean="0"/>
              <a:t>should</a:t>
            </a:r>
            <a:r>
              <a:rPr lang="fr-FR" b="1" dirty="0" smtClean="0"/>
              <a:t> not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exagerated</a:t>
            </a:r>
            <a:r>
              <a:rPr lang="fr-FR" dirty="0" smtClean="0"/>
              <a:t>: </a:t>
            </a:r>
          </a:p>
          <a:p>
            <a:pPr>
              <a:buFontTx/>
              <a:buChar char="-"/>
            </a:pPr>
            <a:r>
              <a:rPr lang="fr-FR" dirty="0" smtClean="0"/>
              <a:t>the </a:t>
            </a:r>
            <a:r>
              <a:rPr lang="fr-FR" dirty="0" err="1" smtClean="0"/>
              <a:t>bottom</a:t>
            </a:r>
            <a:r>
              <a:rPr lang="fr-FR" dirty="0" smtClean="0"/>
              <a:t> 50% wealth </a:t>
            </a:r>
            <a:r>
              <a:rPr lang="fr-FR" dirty="0" err="1" smtClean="0"/>
              <a:t>share</a:t>
            </a:r>
            <a:r>
              <a:rPr lang="fr-FR" dirty="0" smtClean="0"/>
              <a:t> has </a:t>
            </a:r>
            <a:r>
              <a:rPr lang="fr-FR" dirty="0" err="1" smtClean="0"/>
              <a:t>always</a:t>
            </a:r>
            <a:r>
              <a:rPr lang="fr-FR" dirty="0" smtClean="0"/>
              <a:t> </a:t>
            </a:r>
            <a:r>
              <a:rPr lang="fr-FR" dirty="0" err="1" smtClean="0"/>
              <a:t>remained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small</a:t>
            </a:r>
            <a:r>
              <a:rPr lang="fr-FR" dirty="0" smtClean="0"/>
              <a:t> (5% or </a:t>
            </a:r>
            <a:r>
              <a:rPr lang="fr-FR" dirty="0" err="1" smtClean="0"/>
              <a:t>less</a:t>
            </a:r>
            <a:r>
              <a:rPr lang="fr-FR" dirty="0" smtClean="0"/>
              <a:t>): </a:t>
            </a:r>
            <a:r>
              <a:rPr lang="fr-FR" b="1" dirty="0" err="1" smtClean="0"/>
              <a:t>very</a:t>
            </a:r>
            <a:r>
              <a:rPr lang="fr-FR" b="1" dirty="0" smtClean="0"/>
              <a:t> </a:t>
            </a:r>
            <a:r>
              <a:rPr lang="fr-FR" b="1" dirty="0" err="1" smtClean="0"/>
              <a:t>limited</a:t>
            </a:r>
            <a:r>
              <a:rPr lang="fr-FR" b="1" dirty="0" smtClean="0"/>
              <a:t> diffusion of property and economic </a:t>
            </a:r>
            <a:r>
              <a:rPr lang="fr-FR" b="1" dirty="0" err="1" smtClean="0"/>
              <a:t>democracy</a:t>
            </a:r>
            <a:r>
              <a:rPr lang="fr-FR" b="1" dirty="0" smtClean="0"/>
              <a:t> </a:t>
            </a:r>
          </a:p>
          <a:p>
            <a:pPr>
              <a:buFontTx/>
              <a:buChar char="-"/>
            </a:pPr>
            <a:r>
              <a:rPr lang="fr-FR" dirty="0" smtClean="0"/>
              <a:t>the </a:t>
            </a:r>
            <a:r>
              <a:rPr lang="fr-FR" dirty="0" err="1" smtClean="0"/>
              <a:t>bottom</a:t>
            </a:r>
            <a:r>
              <a:rPr lang="fr-FR" dirty="0" smtClean="0"/>
              <a:t> 50%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share</a:t>
            </a:r>
            <a:r>
              <a:rPr lang="fr-FR" dirty="0" smtClean="0"/>
              <a:t> has </a:t>
            </a:r>
            <a:r>
              <a:rPr lang="fr-FR" dirty="0" err="1" smtClean="0"/>
              <a:t>increased</a:t>
            </a:r>
            <a:r>
              <a:rPr lang="fr-FR" dirty="0" smtClean="0"/>
              <a:t> more (from 10% to 20%) but has </a:t>
            </a:r>
            <a:r>
              <a:rPr lang="fr-FR" dirty="0" err="1" smtClean="0"/>
              <a:t>always</a:t>
            </a:r>
            <a:r>
              <a:rPr lang="fr-FR" dirty="0" smtClean="0"/>
              <a:t> </a:t>
            </a:r>
            <a:r>
              <a:rPr lang="fr-FR" dirty="0" err="1" smtClean="0"/>
              <a:t>remained</a:t>
            </a:r>
            <a:r>
              <a:rPr lang="fr-FR" dirty="0" smtClean="0"/>
              <a:t> </a:t>
            </a:r>
            <a:r>
              <a:rPr lang="fr-FR" dirty="0" err="1" smtClean="0"/>
              <a:t>below</a:t>
            </a:r>
            <a:r>
              <a:rPr lang="fr-FR" dirty="0" smtClean="0"/>
              <a:t> top 10% </a:t>
            </a:r>
            <a:r>
              <a:rPr lang="fr-FR" dirty="0" err="1" smtClean="0"/>
              <a:t>share</a:t>
            </a:r>
            <a:r>
              <a:rPr lang="fr-FR" dirty="0" smtClean="0"/>
              <a:t> </a:t>
            </a:r>
          </a:p>
          <a:p>
            <a:r>
              <a:rPr lang="fr-FR" b="1" dirty="0"/>
              <a:t>In the US, </a:t>
            </a:r>
            <a:r>
              <a:rPr lang="fr-FR" b="1" dirty="0" err="1"/>
              <a:t>rising</a:t>
            </a:r>
            <a:r>
              <a:rPr lang="fr-FR" b="1" dirty="0"/>
              <a:t> inequality since 1980s has </a:t>
            </a:r>
            <a:r>
              <a:rPr lang="fr-FR" b="1" dirty="0" err="1"/>
              <a:t>taken</a:t>
            </a:r>
            <a:r>
              <a:rPr lang="fr-FR" b="1" dirty="0"/>
              <a:t> </a:t>
            </a:r>
            <a:r>
              <a:rPr lang="fr-FR" b="1" dirty="0" err="1"/>
              <a:t>enormous</a:t>
            </a:r>
            <a:r>
              <a:rPr lang="fr-FR" b="1" dirty="0"/>
              <a:t> </a:t>
            </a:r>
            <a:r>
              <a:rPr lang="fr-FR" b="1" dirty="0" smtClean="0"/>
              <a:t>proportions (</a:t>
            </a:r>
            <a:r>
              <a:rPr lang="fr-FR" b="1" dirty="0" err="1" smtClean="0"/>
              <a:t>bottom</a:t>
            </a:r>
            <a:r>
              <a:rPr lang="fr-FR" b="1" dirty="0" smtClean="0"/>
              <a:t> 50% </a:t>
            </a:r>
            <a:r>
              <a:rPr lang="fr-FR" b="1" dirty="0" err="1" smtClean="0"/>
              <a:t>income</a:t>
            </a:r>
            <a:r>
              <a:rPr lang="fr-FR" b="1" dirty="0" smtClean="0"/>
              <a:t> </a:t>
            </a:r>
            <a:r>
              <a:rPr lang="fr-FR" b="1" dirty="0" err="1" smtClean="0"/>
              <a:t>share</a:t>
            </a:r>
            <a:r>
              <a:rPr lang="fr-FR" b="1" dirty="0" smtClean="0"/>
              <a:t> back to 10%)</a:t>
            </a:r>
            <a:r>
              <a:rPr lang="fr-FR" dirty="0" smtClean="0"/>
              <a:t>. </a:t>
            </a:r>
            <a:r>
              <a:rPr lang="fr-FR" dirty="0" err="1" smtClean="0"/>
              <a:t>Strong</a:t>
            </a:r>
            <a:r>
              <a:rPr lang="fr-FR" dirty="0" smtClean="0"/>
              <a:t> anti-</a:t>
            </a:r>
            <a:r>
              <a:rPr lang="fr-FR" dirty="0" err="1" smtClean="0"/>
              <a:t>globalization</a:t>
            </a:r>
            <a:r>
              <a:rPr lang="fr-FR" dirty="0" smtClean="0"/>
              <a:t> feeling, </a:t>
            </a:r>
            <a:r>
              <a:rPr lang="fr-FR" dirty="0" err="1" smtClean="0"/>
              <a:t>rise</a:t>
            </a:r>
            <a:r>
              <a:rPr lang="fr-FR" dirty="0" smtClean="0"/>
              <a:t> of </a:t>
            </a:r>
            <a:r>
              <a:rPr lang="fr-FR" dirty="0" err="1" smtClean="0"/>
              <a:t>nationalist</a:t>
            </a:r>
            <a:r>
              <a:rPr lang="fr-FR" dirty="0" smtClean="0"/>
              <a:t> </a:t>
            </a:r>
            <a:r>
              <a:rPr lang="fr-FR" dirty="0" err="1" smtClean="0"/>
              <a:t>movements</a:t>
            </a:r>
            <a:r>
              <a:rPr lang="fr-FR" dirty="0" smtClean="0"/>
              <a:t>, Trump, </a:t>
            </a:r>
            <a:r>
              <a:rPr lang="fr-FR" dirty="0"/>
              <a:t>B</a:t>
            </a:r>
            <a:r>
              <a:rPr lang="fr-FR" dirty="0" smtClean="0"/>
              <a:t>rexit, etc. Is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common</a:t>
            </a:r>
            <a:r>
              <a:rPr lang="fr-FR" dirty="0" smtClean="0"/>
              <a:t> future?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763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67" y="0"/>
            <a:ext cx="10662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74" y="0"/>
            <a:ext cx="11087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9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321" y="0"/>
            <a:ext cx="10455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3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82" y="0"/>
            <a:ext cx="10175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1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97" y="0"/>
            <a:ext cx="10662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5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7837" y="814167"/>
            <a:ext cx="11378754" cy="5362796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>
                <a:latin typeface="Calibri" charset="0"/>
              </a:rPr>
              <a:t> </a:t>
            </a:r>
            <a:r>
              <a:rPr lang="en-US" b="1" dirty="0" smtClean="0">
                <a:latin typeface="Calibri" charset="0"/>
              </a:rPr>
              <a:t>H</a:t>
            </a:r>
            <a:r>
              <a:rPr lang="en-US" b="1" dirty="0">
                <a:latin typeface="Calibri" charset="0"/>
              </a:rPr>
              <a:t>. Arendt, The Origins of Totalitarianism </a:t>
            </a:r>
            <a:r>
              <a:rPr lang="en-US" b="1" dirty="0" smtClean="0">
                <a:latin typeface="Calibri" charset="0"/>
              </a:rPr>
              <a:t>1951</a:t>
            </a:r>
            <a:r>
              <a:rPr lang="en-US" dirty="0" smtClean="0">
                <a:latin typeface="Calibri" charset="0"/>
              </a:rPr>
              <a:t>:                                            same </a:t>
            </a:r>
            <a:r>
              <a:rPr lang="en-US" dirty="0">
                <a:latin typeface="Calibri" charset="0"/>
              </a:rPr>
              <a:t>basic premises as </a:t>
            </a:r>
            <a:r>
              <a:rPr lang="en-US" dirty="0" smtClean="0">
                <a:latin typeface="Calibri" charset="0"/>
              </a:rPr>
              <a:t>Polanyi 1944: generalized </a:t>
            </a:r>
            <a:r>
              <a:rPr lang="en-US" dirty="0">
                <a:latin typeface="Calibri" charset="0"/>
              </a:rPr>
              <a:t>market competition 1815-1914 led to self-destruction of European nation-states </a:t>
            </a:r>
            <a:r>
              <a:rPr lang="en-US" dirty="0" smtClean="0">
                <a:latin typeface="Calibri" charset="0"/>
              </a:rPr>
              <a:t>in 1914-1945</a:t>
            </a:r>
            <a:endParaRPr lang="en-US" dirty="0">
              <a:latin typeface="Calibri" charset="0"/>
            </a:endParaRPr>
          </a:p>
          <a:p>
            <a:pPr marL="0" indent="0"/>
            <a:r>
              <a:rPr lang="en-US" dirty="0" smtClean="0">
                <a:latin typeface="Calibri" charset="0"/>
              </a:rPr>
              <a:t> Arendt </a:t>
            </a:r>
            <a:r>
              <a:rPr lang="en-US" dirty="0">
                <a:latin typeface="Calibri" charset="0"/>
              </a:rPr>
              <a:t>stresses </a:t>
            </a:r>
            <a:r>
              <a:rPr lang="en-US" b="1" dirty="0">
                <a:latin typeface="Calibri" charset="0"/>
              </a:rPr>
              <a:t>the need for post-national </a:t>
            </a:r>
            <a:r>
              <a:rPr lang="en-US" b="1" dirty="0" smtClean="0">
                <a:latin typeface="Calibri" charset="0"/>
              </a:rPr>
              <a:t>federations to regulate globalized capitalism</a:t>
            </a:r>
            <a:r>
              <a:rPr lang="en-US" dirty="0" smtClean="0">
                <a:latin typeface="Calibri" charset="0"/>
              </a:rPr>
              <a:t> = what colonial British &amp; French empires did in a hierarchical way; what Bolsheviks </a:t>
            </a:r>
            <a:r>
              <a:rPr lang="en-US" dirty="0">
                <a:latin typeface="Calibri" charset="0"/>
              </a:rPr>
              <a:t>and Nazis did in a totalitarian manner; what the US do in a </a:t>
            </a:r>
            <a:r>
              <a:rPr lang="en-US" dirty="0" smtClean="0">
                <a:latin typeface="Calibri" charset="0"/>
              </a:rPr>
              <a:t>constitutional &amp; relatively democratic manner</a:t>
            </a:r>
          </a:p>
          <a:p>
            <a:pPr marL="0" indent="0"/>
            <a:r>
              <a:rPr lang="en-US" dirty="0" smtClean="0">
                <a:latin typeface="Calibri" charset="0"/>
              </a:rPr>
              <a:t> </a:t>
            </a:r>
            <a:r>
              <a:rPr lang="en-US" b="1" dirty="0" smtClean="0">
                <a:latin typeface="Calibri" charset="0"/>
              </a:rPr>
              <a:t>European social-democratic nation-states were </a:t>
            </a:r>
            <a:r>
              <a:rPr lang="fr-FR" b="1" dirty="0" err="1" smtClean="0">
                <a:latin typeface="Calibri" charset="0"/>
              </a:rPr>
              <a:t>too</a:t>
            </a:r>
            <a:r>
              <a:rPr lang="fr-FR" b="1" dirty="0" smtClean="0">
                <a:latin typeface="Calibri" charset="0"/>
              </a:rPr>
              <a:t> </a:t>
            </a:r>
            <a:r>
              <a:rPr lang="fr-FR" b="1" dirty="0" err="1" smtClean="0">
                <a:latin typeface="Calibri" charset="0"/>
              </a:rPr>
              <a:t>small</a:t>
            </a:r>
            <a:r>
              <a:rPr lang="fr-FR" b="1" dirty="0" smtClean="0">
                <a:latin typeface="Calibri" charset="0"/>
              </a:rPr>
              <a:t> to control &amp; </a:t>
            </a:r>
            <a:r>
              <a:rPr lang="fr-FR" b="1" dirty="0" err="1" smtClean="0">
                <a:latin typeface="Calibri" charset="0"/>
              </a:rPr>
              <a:t>regulate</a:t>
            </a:r>
            <a:r>
              <a:rPr lang="fr-FR" b="1" dirty="0" smtClean="0">
                <a:latin typeface="Calibri" charset="0"/>
              </a:rPr>
              <a:t> global economic forces</a:t>
            </a:r>
            <a:r>
              <a:rPr lang="fr-FR" dirty="0" smtClean="0">
                <a:latin typeface="Calibri" charset="0"/>
              </a:rPr>
              <a:t>. European </a:t>
            </a:r>
            <a:r>
              <a:rPr lang="fr-FR" dirty="0" err="1" smtClean="0">
                <a:latin typeface="Calibri" charset="0"/>
              </a:rPr>
              <a:t>social-democratic</a:t>
            </a:r>
            <a:r>
              <a:rPr lang="fr-FR" dirty="0" smtClean="0">
                <a:latin typeface="Calibri" charset="0"/>
              </a:rPr>
              <a:t> parties (SPD, Labour, French </a:t>
            </a:r>
            <a:r>
              <a:rPr lang="fr-FR" dirty="0" err="1" smtClean="0">
                <a:latin typeface="Calibri" charset="0"/>
              </a:rPr>
              <a:t>socialists</a:t>
            </a:r>
            <a:r>
              <a:rPr lang="fr-FR" dirty="0" smtClean="0">
                <a:latin typeface="Calibri" charset="0"/>
              </a:rPr>
              <a:t>, etc.) </a:t>
            </a:r>
            <a:r>
              <a:rPr lang="fr-FR" dirty="0" err="1" smtClean="0">
                <a:latin typeface="Calibri" charset="0"/>
              </a:rPr>
              <a:t>were</a:t>
            </a:r>
            <a:r>
              <a:rPr lang="fr-FR" dirty="0" smtClean="0">
                <a:latin typeface="Calibri" charset="0"/>
              </a:rPr>
              <a:t> </a:t>
            </a:r>
            <a:r>
              <a:rPr lang="fr-FR" dirty="0" err="1" smtClean="0">
                <a:latin typeface="Calibri" charset="0"/>
              </a:rPr>
              <a:t>internationalist</a:t>
            </a:r>
            <a:r>
              <a:rPr lang="fr-FR" dirty="0" smtClean="0">
                <a:latin typeface="Calibri" charset="0"/>
              </a:rPr>
              <a:t> in </a:t>
            </a:r>
            <a:r>
              <a:rPr lang="fr-FR" dirty="0" err="1" smtClean="0">
                <a:latin typeface="Calibri" charset="0"/>
              </a:rPr>
              <a:t>their</a:t>
            </a:r>
            <a:r>
              <a:rPr lang="fr-FR" dirty="0" smtClean="0">
                <a:latin typeface="Calibri" charset="0"/>
              </a:rPr>
              <a:t> </a:t>
            </a:r>
            <a:r>
              <a:rPr lang="fr-FR" dirty="0" err="1" smtClean="0">
                <a:latin typeface="Calibri" charset="0"/>
              </a:rPr>
              <a:t>discourse</a:t>
            </a:r>
            <a:r>
              <a:rPr lang="fr-FR" dirty="0" smtClean="0">
                <a:latin typeface="Calibri" charset="0"/>
              </a:rPr>
              <a:t> but not in </a:t>
            </a:r>
            <a:r>
              <a:rPr lang="fr-FR" dirty="0" err="1" smtClean="0">
                <a:latin typeface="Calibri" charset="0"/>
              </a:rPr>
              <a:t>their</a:t>
            </a:r>
            <a:r>
              <a:rPr lang="fr-FR" dirty="0" smtClean="0">
                <a:latin typeface="Calibri" charset="0"/>
              </a:rPr>
              <a:t> </a:t>
            </a:r>
            <a:r>
              <a:rPr lang="fr-FR" dirty="0" err="1" smtClean="0">
                <a:latin typeface="Calibri" charset="0"/>
              </a:rPr>
              <a:t>political</a:t>
            </a:r>
            <a:r>
              <a:rPr lang="fr-FR" dirty="0" smtClean="0">
                <a:latin typeface="Calibri" charset="0"/>
              </a:rPr>
              <a:t> </a:t>
            </a:r>
            <a:r>
              <a:rPr lang="fr-FR" dirty="0" err="1" smtClean="0">
                <a:latin typeface="Calibri" charset="0"/>
              </a:rPr>
              <a:t>project</a:t>
            </a:r>
            <a:r>
              <a:rPr lang="fr-FR" dirty="0" smtClean="0">
                <a:latin typeface="Calibri" charset="0"/>
              </a:rPr>
              <a:t> (nation-</a:t>
            </a:r>
            <a:r>
              <a:rPr lang="fr-FR" dirty="0" err="1" smtClean="0">
                <a:latin typeface="Calibri" charset="0"/>
              </a:rPr>
              <a:t>centered</a:t>
            </a:r>
            <a:r>
              <a:rPr lang="fr-FR" dirty="0" smtClean="0">
                <a:latin typeface="Calibri" charset="0"/>
              </a:rPr>
              <a:t>, </a:t>
            </a:r>
            <a:r>
              <a:rPr lang="fr-FR" dirty="0" err="1" smtClean="0">
                <a:latin typeface="Calibri" charset="0"/>
              </a:rPr>
              <a:t>lack</a:t>
            </a:r>
            <a:r>
              <a:rPr lang="fr-FR" dirty="0" smtClean="0">
                <a:latin typeface="Calibri" charset="0"/>
              </a:rPr>
              <a:t> of </a:t>
            </a:r>
            <a:r>
              <a:rPr lang="fr-FR" dirty="0" err="1" smtClean="0">
                <a:latin typeface="Calibri" charset="0"/>
              </a:rPr>
              <a:t>federalist</a:t>
            </a:r>
            <a:r>
              <a:rPr lang="fr-FR" dirty="0" smtClean="0">
                <a:latin typeface="Calibri" charset="0"/>
              </a:rPr>
              <a:t> dimension).</a:t>
            </a:r>
          </a:p>
          <a:p>
            <a:pPr marL="0" indent="0"/>
            <a:r>
              <a:rPr lang="fr-FR" dirty="0" smtClean="0">
                <a:latin typeface="Calibri" charset="0"/>
              </a:rPr>
              <a:t> This 1951 </a:t>
            </a:r>
            <a:r>
              <a:rPr lang="fr-FR" dirty="0" err="1" smtClean="0">
                <a:latin typeface="Calibri" charset="0"/>
              </a:rPr>
              <a:t>analysis</a:t>
            </a:r>
            <a:r>
              <a:rPr lang="fr-FR" dirty="0" smtClean="0">
                <a:latin typeface="Calibri" charset="0"/>
              </a:rPr>
              <a:t> </a:t>
            </a:r>
            <a:r>
              <a:rPr lang="fr-FR" dirty="0" err="1" smtClean="0">
                <a:latin typeface="Calibri" charset="0"/>
              </a:rPr>
              <a:t>seems</a:t>
            </a:r>
            <a:r>
              <a:rPr lang="fr-FR" dirty="0" smtClean="0">
                <a:latin typeface="Calibri" charset="0"/>
              </a:rPr>
              <a:t> </a:t>
            </a:r>
            <a:r>
              <a:rPr lang="fr-FR" dirty="0" err="1" smtClean="0">
                <a:latin typeface="Calibri" charset="0"/>
              </a:rPr>
              <a:t>quite</a:t>
            </a:r>
            <a:r>
              <a:rPr lang="fr-FR" dirty="0" smtClean="0">
                <a:latin typeface="Calibri" charset="0"/>
              </a:rPr>
              <a:t> relevant for 2019-2020</a:t>
            </a:r>
            <a:endParaRPr lang="en-US" dirty="0">
              <a:latin typeface="Calibri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31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60" y="0"/>
            <a:ext cx="10709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356" y="0"/>
            <a:ext cx="10299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3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36" y="0"/>
            <a:ext cx="107923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6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8113" y="901011"/>
            <a:ext cx="11783485" cy="5275952"/>
          </a:xfrm>
        </p:spPr>
        <p:txBody>
          <a:bodyPr>
            <a:normAutofit/>
          </a:bodyPr>
          <a:lstStyle/>
          <a:p>
            <a:r>
              <a:rPr lang="fr-FR" dirty="0" smtClean="0"/>
              <a:t>More on </a:t>
            </a:r>
            <a:r>
              <a:rPr lang="fr-FR" b="1" dirty="0" err="1" smtClean="0"/>
              <a:t>predistribution</a:t>
            </a:r>
            <a:r>
              <a:rPr lang="fr-FR" b="1" dirty="0" smtClean="0"/>
              <a:t> </a:t>
            </a:r>
            <a:r>
              <a:rPr lang="fr-FR" dirty="0" smtClean="0"/>
              <a:t>(public </a:t>
            </a:r>
            <a:r>
              <a:rPr lang="fr-FR" dirty="0" err="1" smtClean="0"/>
              <a:t>policies</a:t>
            </a:r>
            <a:r>
              <a:rPr lang="fr-FR" dirty="0" smtClean="0"/>
              <a:t> </a:t>
            </a:r>
            <a:r>
              <a:rPr lang="fr-FR" dirty="0" err="1" smtClean="0"/>
              <a:t>affecting</a:t>
            </a:r>
            <a:r>
              <a:rPr lang="fr-FR" dirty="0" smtClean="0"/>
              <a:t> </a:t>
            </a:r>
            <a:r>
              <a:rPr lang="fr-FR" dirty="0" err="1" smtClean="0"/>
              <a:t>pretax</a:t>
            </a:r>
            <a:r>
              <a:rPr lang="fr-FR" dirty="0" smtClean="0"/>
              <a:t> income inequality: education, </a:t>
            </a:r>
            <a:r>
              <a:rPr lang="fr-FR" dirty="0" err="1" smtClean="0"/>
              <a:t>bargaining</a:t>
            </a:r>
            <a:r>
              <a:rPr lang="fr-FR" dirty="0" smtClean="0"/>
              <a:t> power, capital </a:t>
            </a:r>
            <a:r>
              <a:rPr lang="fr-FR" dirty="0" err="1" smtClean="0"/>
              <a:t>endowments</a:t>
            </a:r>
            <a:r>
              <a:rPr lang="fr-FR" dirty="0" smtClean="0"/>
              <a:t>, minimum </a:t>
            </a:r>
            <a:r>
              <a:rPr lang="fr-FR" dirty="0" err="1" smtClean="0"/>
              <a:t>wages</a:t>
            </a:r>
            <a:r>
              <a:rPr lang="fr-FR" dirty="0" smtClean="0"/>
              <a:t>, etc.)           </a:t>
            </a:r>
            <a:r>
              <a:rPr lang="fr-FR" b="1" dirty="0" smtClean="0"/>
              <a:t>vs redistribution </a:t>
            </a:r>
            <a:r>
              <a:rPr lang="fr-FR" dirty="0" smtClean="0"/>
              <a:t>(public </a:t>
            </a:r>
            <a:r>
              <a:rPr lang="fr-FR" dirty="0" err="1" smtClean="0"/>
              <a:t>policies</a:t>
            </a:r>
            <a:r>
              <a:rPr lang="fr-FR" dirty="0" smtClean="0"/>
              <a:t> </a:t>
            </a:r>
            <a:r>
              <a:rPr lang="fr-FR" dirty="0" err="1" smtClean="0"/>
              <a:t>reducing</a:t>
            </a:r>
            <a:r>
              <a:rPr lang="fr-FR" dirty="0" smtClean="0"/>
              <a:t> </a:t>
            </a:r>
            <a:r>
              <a:rPr lang="fr-FR" dirty="0" err="1" smtClean="0"/>
              <a:t>disposable</a:t>
            </a:r>
            <a:r>
              <a:rPr lang="fr-FR" dirty="0" smtClean="0"/>
              <a:t> income inequality, for a </a:t>
            </a:r>
            <a:r>
              <a:rPr lang="fr-FR" dirty="0" err="1" smtClean="0"/>
              <a:t>given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of </a:t>
            </a:r>
            <a:r>
              <a:rPr lang="fr-FR" dirty="0" err="1" smtClean="0"/>
              <a:t>pretax</a:t>
            </a:r>
            <a:r>
              <a:rPr lang="fr-FR" dirty="0" smtClean="0"/>
              <a:t> income inequality: i.e. </a:t>
            </a:r>
            <a:r>
              <a:rPr lang="fr-FR" dirty="0" err="1" smtClean="0"/>
              <a:t>redistributive</a:t>
            </a:r>
            <a:r>
              <a:rPr lang="fr-FR" dirty="0" smtClean="0"/>
              <a:t> taxes and </a:t>
            </a:r>
            <a:r>
              <a:rPr lang="fr-FR" dirty="0" err="1" smtClean="0"/>
              <a:t>transfers</a:t>
            </a:r>
            <a:r>
              <a:rPr lang="fr-FR" dirty="0" smtClean="0"/>
              <a:t>):</a:t>
            </a:r>
          </a:p>
          <a:p>
            <a:r>
              <a:rPr lang="fr-FR" dirty="0" smtClean="0">
                <a:hlinkClick r:id="rId2"/>
              </a:rPr>
              <a:t>Inequality </a:t>
            </a:r>
            <a:r>
              <a:rPr lang="fr-FR" dirty="0">
                <a:hlinkClick r:id="rId2"/>
              </a:rPr>
              <a:t>and Redistribution in France </a:t>
            </a:r>
            <a:r>
              <a:rPr lang="fr-FR" dirty="0" smtClean="0">
                <a:hlinkClick r:id="rId2"/>
              </a:rPr>
              <a:t>1900</a:t>
            </a:r>
            <a:r>
              <a:rPr lang="fr-FR" dirty="0">
                <a:hlinkClick r:id="rId2"/>
              </a:rPr>
              <a:t>-2018: Evidence from Post-tax Distributive National Accounts (DINA)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Bozio,Garbinti,Goupille,Guillot</a:t>
            </a:r>
            <a:r>
              <a:rPr lang="fr-FR" dirty="0" smtClean="0"/>
              <a:t>, WID.world </a:t>
            </a:r>
            <a:r>
              <a:rPr lang="fr-FR" dirty="0"/>
              <a:t>WP 2018/10</a:t>
            </a:r>
            <a:r>
              <a:rPr lang="fr-FR" dirty="0" smtClean="0"/>
              <a:t>)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lower</a:t>
            </a:r>
            <a:r>
              <a:rPr lang="fr-FR" dirty="0" smtClean="0"/>
              <a:t> inequality </a:t>
            </a:r>
            <a:r>
              <a:rPr lang="fr-FR" dirty="0" err="1" smtClean="0"/>
              <a:t>level</a:t>
            </a:r>
            <a:r>
              <a:rPr lang="fr-FR" dirty="0" smtClean="0"/>
              <a:t> in France vs US in 1990-2018 is </a:t>
            </a:r>
            <a:r>
              <a:rPr lang="fr-FR" dirty="0" err="1" smtClean="0"/>
              <a:t>entirely</a:t>
            </a:r>
            <a:r>
              <a:rPr lang="fr-FR" dirty="0" smtClean="0"/>
              <a:t> due to </a:t>
            </a:r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fr-FR" dirty="0" err="1" smtClean="0"/>
              <a:t>pretax</a:t>
            </a:r>
            <a:r>
              <a:rPr lang="fr-FR" dirty="0" smtClean="0"/>
              <a:t> inequality </a:t>
            </a:r>
            <a:r>
              <a:rPr lang="fr-FR" dirty="0" err="1" smtClean="0"/>
              <a:t>levels</a:t>
            </a:r>
            <a:r>
              <a:rPr lang="fr-FR" dirty="0" smtClean="0"/>
              <a:t>: more attention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given</a:t>
            </a:r>
            <a:r>
              <a:rPr lang="fr-FR" dirty="0" smtClean="0"/>
              <a:t> to </a:t>
            </a:r>
            <a:r>
              <a:rPr lang="fr-FR" dirty="0" err="1" smtClean="0"/>
              <a:t>predistribution</a:t>
            </a:r>
            <a:r>
              <a:rPr lang="fr-FR" dirty="0" smtClean="0"/>
              <a:t> (</a:t>
            </a:r>
            <a:r>
              <a:rPr lang="fr-FR" dirty="0" err="1" smtClean="0"/>
              <a:t>including</a:t>
            </a:r>
            <a:r>
              <a:rPr lang="fr-FR" dirty="0" smtClean="0"/>
              <a:t> the impact of progressive income and wealth taxes on </a:t>
            </a:r>
            <a:r>
              <a:rPr lang="fr-FR" dirty="0" err="1" smtClean="0"/>
              <a:t>predistribution</a:t>
            </a:r>
            <a:r>
              <a:rPr lang="fr-FR" dirty="0" smtClean="0"/>
              <a:t>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69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336" y="0"/>
            <a:ext cx="10407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5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2459" y="417443"/>
            <a:ext cx="11581452" cy="6042992"/>
          </a:xfrm>
        </p:spPr>
        <p:txBody>
          <a:bodyPr/>
          <a:lstStyle/>
          <a:p>
            <a:pPr marL="0" indent="0" algn="ctr">
              <a:buNone/>
            </a:pPr>
            <a:r>
              <a:rPr lang="fr-FR" sz="3600" b="1" dirty="0" smtClean="0"/>
              <a:t>The limitations of </a:t>
            </a:r>
            <a:r>
              <a:rPr lang="fr-FR" sz="3600" b="1" dirty="0" err="1" smtClean="0"/>
              <a:t>social-democratic</a:t>
            </a:r>
            <a:r>
              <a:rPr lang="fr-FR" sz="3600" b="1" dirty="0" smtClean="0"/>
              <a:t> societies</a:t>
            </a:r>
          </a:p>
          <a:p>
            <a:pPr marL="0" indent="0" algn="ctr">
              <a:buNone/>
            </a:pPr>
            <a:endParaRPr lang="fr-FR" sz="3600" b="1" dirty="0" smtClean="0"/>
          </a:p>
          <a:p>
            <a:r>
              <a:rPr lang="fr-FR" b="1" dirty="0" err="1" smtClean="0"/>
              <a:t>Incomplete</a:t>
            </a:r>
            <a:r>
              <a:rPr lang="fr-FR" b="1" dirty="0" smtClean="0"/>
              <a:t> diffusion of property and power sharing.                                </a:t>
            </a:r>
            <a:r>
              <a:rPr lang="fr-FR" dirty="0" err="1" smtClean="0"/>
              <a:t>Bottom</a:t>
            </a:r>
            <a:r>
              <a:rPr lang="fr-FR" dirty="0" smtClean="0"/>
              <a:t> 50% wealth share has </a:t>
            </a:r>
            <a:r>
              <a:rPr lang="fr-FR" dirty="0" err="1" smtClean="0"/>
              <a:t>always</a:t>
            </a:r>
            <a:r>
              <a:rPr lang="fr-FR" dirty="0" smtClean="0"/>
              <a:t> </a:t>
            </a:r>
            <a:r>
              <a:rPr lang="fr-FR" dirty="0" err="1" smtClean="0"/>
              <a:t>remained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.                            German and Swedish laws on </a:t>
            </a:r>
            <a:r>
              <a:rPr lang="fr-FR" dirty="0" err="1" smtClean="0"/>
              <a:t>codetermination</a:t>
            </a:r>
            <a:r>
              <a:rPr lang="fr-FR" dirty="0" smtClean="0"/>
              <a:t> (workers </a:t>
            </a:r>
            <a:r>
              <a:rPr lang="fr-FR" dirty="0" err="1" smtClean="0"/>
              <a:t>voting</a:t>
            </a:r>
            <a:r>
              <a:rPr lang="fr-FR" dirty="0" smtClean="0"/>
              <a:t> rights vs </a:t>
            </a:r>
            <a:r>
              <a:rPr lang="fr-FR" dirty="0" err="1" smtClean="0"/>
              <a:t>shareholders</a:t>
            </a:r>
            <a:r>
              <a:rPr lang="fr-FR" dirty="0" smtClean="0"/>
              <a:t> </a:t>
            </a:r>
            <a:r>
              <a:rPr lang="fr-FR" dirty="0" err="1" smtClean="0"/>
              <a:t>voting</a:t>
            </a:r>
            <a:r>
              <a:rPr lang="fr-FR" dirty="0" smtClean="0"/>
              <a:t> rights) </a:t>
            </a:r>
            <a:r>
              <a:rPr lang="fr-FR" dirty="0" err="1" smtClean="0"/>
              <a:t>were</a:t>
            </a:r>
            <a:r>
              <a:rPr lang="fr-FR" dirty="0" smtClean="0"/>
              <a:t> not </a:t>
            </a:r>
            <a:r>
              <a:rPr lang="fr-FR" dirty="0" err="1" smtClean="0"/>
              <a:t>generalized</a:t>
            </a:r>
            <a:r>
              <a:rPr lang="fr-FR" dirty="0" smtClean="0"/>
              <a:t> (</a:t>
            </a:r>
            <a:r>
              <a:rPr lang="fr-FR" dirty="0" err="1" smtClean="0"/>
              <a:t>until</a:t>
            </a:r>
            <a:r>
              <a:rPr lang="fr-FR" dirty="0" smtClean="0"/>
              <a:t> </a:t>
            </a:r>
            <a:r>
              <a:rPr lang="fr-FR" dirty="0" err="1" smtClean="0"/>
              <a:t>recently</a:t>
            </a:r>
            <a:r>
              <a:rPr lang="fr-FR" dirty="0" smtClean="0"/>
              <a:t>).</a:t>
            </a:r>
          </a:p>
          <a:p>
            <a:r>
              <a:rPr lang="fr-FR" b="1" dirty="0" err="1" smtClean="0"/>
              <a:t>Insufficient</a:t>
            </a:r>
            <a:r>
              <a:rPr lang="fr-FR" b="1" dirty="0" smtClean="0"/>
              <a:t> </a:t>
            </a:r>
            <a:r>
              <a:rPr lang="fr-FR" b="1" dirty="0" err="1" smtClean="0"/>
              <a:t>investment</a:t>
            </a:r>
            <a:r>
              <a:rPr lang="fr-FR" b="1" dirty="0" smtClean="0"/>
              <a:t> in </a:t>
            </a:r>
            <a:r>
              <a:rPr lang="fr-FR" b="1" dirty="0" err="1" smtClean="0"/>
              <a:t>education</a:t>
            </a:r>
            <a:r>
              <a:rPr lang="fr-FR" b="1" dirty="0" smtClean="0"/>
              <a:t>. </a:t>
            </a:r>
            <a:r>
              <a:rPr lang="fr-FR" dirty="0" smtClean="0"/>
              <a:t>Challenges of </a:t>
            </a:r>
            <a:r>
              <a:rPr lang="fr-FR" dirty="0" err="1" smtClean="0"/>
              <a:t>tertiary</a:t>
            </a:r>
            <a:r>
              <a:rPr lang="fr-FR" dirty="0" smtClean="0"/>
              <a:t> education: </a:t>
            </a:r>
            <a:r>
              <a:rPr lang="fr-FR" dirty="0" err="1" smtClean="0"/>
              <a:t>it</a:t>
            </a:r>
            <a:r>
              <a:rPr lang="fr-FR" dirty="0" smtClean="0"/>
              <a:t> was </a:t>
            </a:r>
            <a:r>
              <a:rPr lang="fr-FR" dirty="0" err="1" smtClean="0"/>
              <a:t>easier</a:t>
            </a:r>
            <a:r>
              <a:rPr lang="fr-FR" dirty="0" smtClean="0"/>
              <a:t> to design an </a:t>
            </a:r>
            <a:r>
              <a:rPr lang="fr-FR" dirty="0" err="1" smtClean="0"/>
              <a:t>egalitarian</a:t>
            </a:r>
            <a:r>
              <a:rPr lang="fr-FR" dirty="0" smtClean="0"/>
              <a:t> platform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primary-secondary</a:t>
            </a:r>
            <a:r>
              <a:rPr lang="fr-FR" dirty="0" smtClean="0"/>
              <a:t> education.</a:t>
            </a:r>
          </a:p>
          <a:p>
            <a:r>
              <a:rPr lang="fr-FR" b="1" dirty="0" smtClean="0"/>
              <a:t>Challenge of financial </a:t>
            </a:r>
            <a:r>
              <a:rPr lang="fr-FR" b="1" dirty="0" err="1" smtClean="0"/>
              <a:t>deregulation</a:t>
            </a:r>
            <a:r>
              <a:rPr lang="fr-FR" b="1" dirty="0" smtClean="0"/>
              <a:t> and tax </a:t>
            </a:r>
            <a:r>
              <a:rPr lang="fr-FR" b="1" dirty="0" err="1" smtClean="0"/>
              <a:t>competition</a:t>
            </a:r>
            <a:r>
              <a:rPr lang="fr-FR" dirty="0" smtClean="0"/>
              <a:t>.                         Reagan-Thatcher tax </a:t>
            </a:r>
            <a:r>
              <a:rPr lang="fr-FR" dirty="0" err="1" smtClean="0"/>
              <a:t>cuts</a:t>
            </a:r>
            <a:r>
              <a:rPr lang="fr-FR" dirty="0" smtClean="0"/>
              <a:t> put </a:t>
            </a:r>
            <a:r>
              <a:rPr lang="fr-FR" dirty="0" err="1" smtClean="0"/>
              <a:t>strong</a:t>
            </a:r>
            <a:r>
              <a:rPr lang="fr-FR" dirty="0" smtClean="0"/>
              <a:t> pressure on other countries.              Adoption of free capital </a:t>
            </a:r>
            <a:r>
              <a:rPr lang="fr-FR" dirty="0" err="1" smtClean="0"/>
              <a:t>flows</a:t>
            </a:r>
            <a:r>
              <a:rPr lang="fr-FR" dirty="0" smtClean="0"/>
              <a:t> </a:t>
            </a:r>
            <a:r>
              <a:rPr lang="fr-FR" dirty="0" err="1" smtClean="0"/>
              <a:t>treaties</a:t>
            </a:r>
            <a:r>
              <a:rPr lang="fr-FR" dirty="0" smtClean="0"/>
              <a:t> in the 1980s-1990s, </a:t>
            </a:r>
            <a:r>
              <a:rPr lang="fr-FR" dirty="0" err="1" smtClean="0"/>
              <a:t>with</a:t>
            </a:r>
            <a:r>
              <a:rPr lang="fr-FR" dirty="0" smtClean="0"/>
              <a:t> no </a:t>
            </a:r>
            <a:r>
              <a:rPr lang="fr-FR" dirty="0" err="1" smtClean="0"/>
              <a:t>common</a:t>
            </a:r>
            <a:r>
              <a:rPr lang="fr-FR" dirty="0" smtClean="0"/>
              <a:t> </a:t>
            </a:r>
            <a:r>
              <a:rPr lang="fr-FR" dirty="0" err="1" smtClean="0"/>
              <a:t>regulation</a:t>
            </a:r>
            <a:r>
              <a:rPr lang="fr-FR" dirty="0" smtClean="0"/>
              <a:t>, taxation, or </a:t>
            </a:r>
            <a:r>
              <a:rPr lang="fr-FR" dirty="0" err="1" smtClean="0"/>
              <a:t>automatic</a:t>
            </a:r>
            <a:r>
              <a:rPr lang="fr-FR" dirty="0" smtClean="0"/>
              <a:t> exchange of information. </a:t>
            </a:r>
            <a:r>
              <a:rPr lang="fr-FR" dirty="0"/>
              <a:t> </a:t>
            </a:r>
            <a:r>
              <a:rPr lang="fr-FR" dirty="0" smtClean="0"/>
              <a:t>                                                        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81059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8322" y="156403"/>
            <a:ext cx="10515600" cy="1006475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>
                <a:latin typeface="+mn-lt"/>
              </a:rPr>
              <a:t>Codetermination &amp; power sharing: </a:t>
            </a:r>
            <a:r>
              <a:rPr lang="fr-FR" sz="3600" b="1" dirty="0" smtClean="0">
                <a:latin typeface="+mn-lt"/>
              </a:rPr>
              <a:t/>
            </a:r>
            <a:br>
              <a:rPr lang="fr-FR" sz="3600" b="1" dirty="0" smtClean="0">
                <a:latin typeface="+mn-lt"/>
              </a:rPr>
            </a:br>
            <a:r>
              <a:rPr lang="fr-FR" sz="3600" b="1" dirty="0" err="1" smtClean="0">
                <a:latin typeface="+mn-lt"/>
              </a:rPr>
              <a:t>success</a:t>
            </a:r>
            <a:r>
              <a:rPr lang="fr-FR" sz="3600" b="1" dirty="0">
                <a:latin typeface="+mn-lt"/>
              </a:rPr>
              <a:t>, </a:t>
            </a:r>
            <a:r>
              <a:rPr lang="fr-FR" sz="3600" b="1" dirty="0" err="1">
                <a:latin typeface="+mn-lt"/>
              </a:rPr>
              <a:t>limits</a:t>
            </a:r>
            <a:r>
              <a:rPr lang="fr-FR" sz="3600" b="1" dirty="0">
                <a:latin typeface="+mn-lt"/>
              </a:rPr>
              <a:t> &amp; </a:t>
            </a:r>
            <a:r>
              <a:rPr lang="fr-FR" sz="3600" b="1" dirty="0" err="1">
                <a:latin typeface="+mn-lt"/>
              </a:rPr>
              <a:t>incomple</a:t>
            </a:r>
            <a:r>
              <a:rPr lang="fr-FR" sz="3600" b="1" dirty="0">
                <a:latin typeface="+mn-lt"/>
              </a:rPr>
              <a:t> </a:t>
            </a:r>
            <a:r>
              <a:rPr lang="fr-FR" sz="3600" b="1" dirty="0" smtClean="0">
                <a:latin typeface="+mn-lt"/>
              </a:rPr>
              <a:t>diffusion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8661" y="1252329"/>
            <a:ext cx="11847443" cy="5526157"/>
          </a:xfrm>
        </p:spPr>
        <p:txBody>
          <a:bodyPr>
            <a:normAutofit lnSpcReduction="10000"/>
          </a:bodyPr>
          <a:lstStyle/>
          <a:p>
            <a:r>
              <a:rPr lang="en-US" altLang="fr-FR" dirty="0" smtClean="0"/>
              <a:t>German codetermination laws 1951-1952 (reinforced in 1976): half of the seats in board of large companies (&gt;2000 employees) go to elected worker representatives (one third of the seats in companies with 500-2000 employees</a:t>
            </a:r>
          </a:p>
          <a:p>
            <a:r>
              <a:rPr lang="en-US" altLang="fr-FR" dirty="0" smtClean="0"/>
              <a:t>This implies that with a minority capital stake (say 10%) employees can take control of the companies: </a:t>
            </a:r>
            <a:r>
              <a:rPr lang="en-US" altLang="fr-FR" b="1" dirty="0" smtClean="0"/>
              <a:t>major challenge to the one-share one-vote principle and to the traditional notion of private property</a:t>
            </a:r>
            <a:r>
              <a:rPr lang="en-US" altLang="fr-FR" dirty="0" smtClean="0"/>
              <a:t> (major innovation made by Weimar Constitution 1919 and German Fundamental Law in 1949)</a:t>
            </a:r>
          </a:p>
          <a:p>
            <a:r>
              <a:rPr lang="en-US" altLang="fr-FR" dirty="0" smtClean="0"/>
              <a:t>Sweden (1974 law extended in 1980-1987): one third of seats for workers in all companies with 25 employees or more</a:t>
            </a:r>
          </a:p>
          <a:p>
            <a:r>
              <a:rPr lang="en-US" altLang="fr-FR" b="1" dirty="0"/>
              <a:t>C</a:t>
            </a:r>
            <a:r>
              <a:rPr lang="en-US" altLang="fr-FR" b="1" dirty="0" smtClean="0"/>
              <a:t>odetermination/</a:t>
            </a:r>
            <a:r>
              <a:rPr lang="en-US" altLang="fr-FR" b="1" dirty="0" err="1" smtClean="0"/>
              <a:t>comanagement</a:t>
            </a:r>
            <a:r>
              <a:rPr lang="en-US" altLang="fr-FR" b="1" dirty="0" smtClean="0"/>
              <a:t> seems to have had a positive impact on overall productivity (while limiting the rise of inequality and very top pay)</a:t>
            </a:r>
          </a:p>
          <a:p>
            <a:r>
              <a:rPr lang="en-US" altLang="fr-FR" dirty="0"/>
              <a:t>E. McGaughey, </a:t>
            </a:r>
            <a:r>
              <a:rPr lang="en-US" altLang="fr-FR" dirty="0">
                <a:hlinkClick r:id="rId2"/>
              </a:rPr>
              <a:t>The Codetermination Bargains: History of German Corporate and Labour Law</a:t>
            </a:r>
            <a:r>
              <a:rPr lang="en-US" altLang="fr-FR" dirty="0"/>
              <a:t>, Columbia Journal of European Law </a:t>
            </a:r>
            <a:r>
              <a:rPr lang="en-US" altLang="fr-FR" dirty="0" smtClean="0"/>
              <a:t>2017</a:t>
            </a:r>
            <a:endParaRPr lang="en-US" alt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388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14475" y="95250"/>
            <a:ext cx="9620250" cy="6643479"/>
          </a:xfrm>
        </p:spPr>
        <p:txBody>
          <a:bodyPr>
            <a:normAutofit/>
          </a:bodyPr>
          <a:lstStyle/>
          <a:p>
            <a:r>
              <a:rPr lang="en-US" altLang="fr-FR" b="1" dirty="0" smtClean="0"/>
              <a:t>Failed extensions 1970s-1980s</a:t>
            </a:r>
            <a:r>
              <a:rPr lang="en-US" altLang="fr-FR" dirty="0" smtClean="0"/>
              <a:t>: </a:t>
            </a:r>
          </a:p>
          <a:p>
            <a:r>
              <a:rPr lang="en-US" altLang="fr-FR" dirty="0" smtClean="0"/>
              <a:t>UK 1978: “2x+y” project, following Bullock commission </a:t>
            </a:r>
          </a:p>
          <a:p>
            <a:r>
              <a:rPr lang="en-US" altLang="fr-FR" dirty="0" smtClean="0"/>
              <a:t>EC Company Law Directive project, multiple versions 1972-1988</a:t>
            </a:r>
          </a:p>
          <a:p>
            <a:pPr marL="0" indent="0">
              <a:buNone/>
            </a:pPr>
            <a:endParaRPr lang="en-US" altLang="fr-FR" dirty="0" smtClean="0"/>
          </a:p>
          <a:p>
            <a:r>
              <a:rPr lang="en-US" altLang="fr-FR" b="1" dirty="0" smtClean="0"/>
              <a:t>New attempts 2010s</a:t>
            </a:r>
            <a:r>
              <a:rPr lang="en-US" altLang="fr-FR" dirty="0" smtClean="0"/>
              <a:t>:</a:t>
            </a:r>
          </a:p>
          <a:p>
            <a:r>
              <a:rPr lang="en-US" altLang="fr-FR" dirty="0" smtClean="0"/>
              <a:t>2013 French law: one worker seat if board &lt; 12 members                                    (firms &gt; 5000 employees) (extended in 2018)</a:t>
            </a:r>
          </a:p>
          <a:p>
            <a:r>
              <a:rPr lang="en-US" altLang="fr-FR" dirty="0" smtClean="0"/>
              <a:t>UK Labour Law Manifesto 2018</a:t>
            </a:r>
          </a:p>
          <a:p>
            <a:r>
              <a:rPr lang="en-US" altLang="fr-FR" dirty="0" smtClean="0"/>
              <a:t>US Accountable Capitalism Act </a:t>
            </a:r>
            <a:r>
              <a:rPr lang="en-US" altLang="fr-FR" dirty="0" smtClean="0"/>
              <a:t>2018</a:t>
            </a:r>
          </a:p>
          <a:p>
            <a:endParaRPr lang="en-US" altLang="fr-FR" dirty="0"/>
          </a:p>
          <a:p>
            <a:r>
              <a:rPr lang="en-US" altLang="fr-FR" b="1" dirty="0" smtClean="0"/>
              <a:t>Power sharing &amp; participatory socialism</a:t>
            </a:r>
            <a:r>
              <a:rPr lang="en-US" altLang="fr-FR" dirty="0" smtClean="0"/>
              <a:t>: </a:t>
            </a:r>
          </a:p>
          <a:p>
            <a:pPr marL="0" indent="0">
              <a:buNone/>
            </a:pPr>
            <a:r>
              <a:rPr lang="en-US" altLang="fr-FR" dirty="0"/>
              <a:t> </a:t>
            </a:r>
            <a:r>
              <a:rPr lang="en-US" altLang="fr-FR" dirty="0" smtClean="0"/>
              <a:t>  50% voting rights for workers representatives </a:t>
            </a:r>
          </a:p>
          <a:p>
            <a:pPr marL="0" indent="0">
              <a:buNone/>
            </a:pPr>
            <a:r>
              <a:rPr lang="en-US" altLang="fr-FR" dirty="0"/>
              <a:t> </a:t>
            </a:r>
            <a:r>
              <a:rPr lang="en-US" altLang="fr-FR" dirty="0" smtClean="0"/>
              <a:t>+ cap on individual shareholders voting rights in large companies</a:t>
            </a:r>
            <a:endParaRPr lang="en-US" altLang="fr-FR" dirty="0"/>
          </a:p>
          <a:p>
            <a:pPr marL="0" indent="0">
              <a:buNone/>
            </a:pPr>
            <a:endParaRPr lang="en-US" alt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498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1" y="104774"/>
            <a:ext cx="10846943" cy="684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940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4387" y="96768"/>
            <a:ext cx="11098696" cy="658605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+mn-lt"/>
              </a:rPr>
              <a:t>Social-</a:t>
            </a:r>
            <a:r>
              <a:rPr lang="fr-FR" sz="3600" b="1" dirty="0" err="1">
                <a:latin typeface="+mn-lt"/>
              </a:rPr>
              <a:t>democracy</a:t>
            </a:r>
            <a:r>
              <a:rPr lang="fr-FR" sz="3600" b="1" dirty="0">
                <a:latin typeface="+mn-lt"/>
              </a:rPr>
              <a:t> and the challenge of </a:t>
            </a:r>
            <a:r>
              <a:rPr lang="fr-FR" sz="3600" b="1" dirty="0" err="1">
                <a:latin typeface="+mn-lt"/>
              </a:rPr>
              <a:t>tertiary</a:t>
            </a:r>
            <a:r>
              <a:rPr lang="fr-FR" sz="3600" b="1" dirty="0">
                <a:latin typeface="+mn-lt"/>
              </a:rPr>
              <a:t> </a:t>
            </a:r>
            <a:r>
              <a:rPr lang="fr-FR" sz="3600" b="1" dirty="0" smtClean="0">
                <a:latin typeface="+mn-lt"/>
              </a:rPr>
              <a:t>education</a:t>
            </a:r>
            <a:endParaRPr lang="fr-FR" sz="36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854765"/>
            <a:ext cx="10711070" cy="5804452"/>
          </a:xfrm>
        </p:spPr>
        <p:txBody>
          <a:bodyPr>
            <a:normAutofit lnSpcReduction="10000"/>
          </a:bodyPr>
          <a:lstStyle/>
          <a:p>
            <a:r>
              <a:rPr lang="en-US" altLang="fr-FR" dirty="0" smtClean="0"/>
              <a:t>US historical educational advance:                                                                                  90% primary enrollment 1840s (vs 20%-30% Britain-France-Germany) 80% secondary enrollment 1950s (vs 20%-40% Britain-Fr-Germany)</a:t>
            </a:r>
          </a:p>
          <a:p>
            <a:pPr marL="0" indent="0">
              <a:buNone/>
            </a:pPr>
            <a:r>
              <a:rPr lang="en-US" altLang="fr-FR" b="1" dirty="0" smtClean="0"/>
              <a:t>→ key reason for US productivity advance</a:t>
            </a:r>
          </a:p>
          <a:p>
            <a:r>
              <a:rPr lang="en-US" altLang="fr-FR" dirty="0" smtClean="0"/>
              <a:t>Goldin</a:t>
            </a:r>
            <a:r>
              <a:rPr lang="en-US" altLang="fr-FR" dirty="0"/>
              <a:t>, </a:t>
            </a:r>
            <a:r>
              <a:rPr lang="en-US" altLang="fr-FR" dirty="0">
                <a:hlinkClick r:id="rId2"/>
              </a:rPr>
              <a:t>The Human Capital Century and American Leadership: Virtues of the Past</a:t>
            </a:r>
            <a:r>
              <a:rPr lang="en-US" altLang="fr-FR" dirty="0"/>
              <a:t>, Journal of Economic History 2001</a:t>
            </a:r>
            <a:endParaRPr lang="en-US" dirty="0"/>
          </a:p>
          <a:p>
            <a:r>
              <a:rPr lang="en-US" altLang="fr-FR" b="1" dirty="0"/>
              <a:t>But since 1980s-1990s, all rich countries have reached quasi-universal primary &amp; secondary enrollment and productivities </a:t>
            </a:r>
            <a:r>
              <a:rPr lang="en-US" altLang="fr-FR" b="1" dirty="0" smtClean="0"/>
              <a:t>converged</a:t>
            </a:r>
          </a:p>
          <a:p>
            <a:r>
              <a:rPr lang="en-US" altLang="fr-FR" dirty="0" smtClean="0"/>
              <a:t>New challenge: access and funding of higher education.</a:t>
            </a:r>
          </a:p>
          <a:p>
            <a:r>
              <a:rPr lang="en-US" altLang="fr-FR" dirty="0" smtClean="0"/>
              <a:t>Major impact on rising inequality.</a:t>
            </a:r>
          </a:p>
          <a:p>
            <a:r>
              <a:rPr lang="en-US" altLang="fr-FR" b="1" dirty="0" smtClean="0"/>
              <a:t>Stagnation of total educational investment since 1980s-1990s:         most natural explanation for growth slowdown</a:t>
            </a:r>
          </a:p>
          <a:p>
            <a:pPr marL="0" indent="0">
              <a:buNone/>
            </a:pPr>
            <a:r>
              <a:rPr lang="en-US" altLang="fr-FR" dirty="0" smtClean="0"/>
              <a:t>    (see also lecture 7 on reversal of electoral cleavages on education)</a:t>
            </a:r>
            <a:endParaRPr lang="en-US" alt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271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8175" y="228600"/>
            <a:ext cx="11608904" cy="648031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O. Rosenboim, </a:t>
            </a:r>
            <a:r>
              <a:rPr lang="fr-FR" b="1" i="1" dirty="0" smtClean="0"/>
              <a:t>The Emergence of </a:t>
            </a:r>
            <a:r>
              <a:rPr lang="fr-FR" b="1" i="1" dirty="0" err="1" smtClean="0"/>
              <a:t>Globalism</a:t>
            </a:r>
            <a:r>
              <a:rPr lang="fr-FR" b="1" i="1" dirty="0" smtClean="0"/>
              <a:t>. Visions of World </a:t>
            </a:r>
            <a:r>
              <a:rPr lang="fr-FR" b="1" i="1" dirty="0" err="1" smtClean="0"/>
              <a:t>Order</a:t>
            </a:r>
            <a:r>
              <a:rPr lang="fr-FR" b="1" i="1" dirty="0" smtClean="0"/>
              <a:t> in Britain and the United States 1939-1950</a:t>
            </a:r>
            <a:r>
              <a:rPr lang="fr-FR" dirty="0" smtClean="0"/>
              <a:t>. Princeton UP 2017</a:t>
            </a:r>
          </a:p>
          <a:p>
            <a:r>
              <a:rPr lang="fr-FR" dirty="0" err="1" smtClean="0"/>
              <a:t>Between</a:t>
            </a:r>
            <a:r>
              <a:rPr lang="fr-FR" dirty="0" smtClean="0"/>
              <a:t> colonial empires and the cold </a:t>
            </a:r>
            <a:r>
              <a:rPr lang="fr-FR" dirty="0" err="1" smtClean="0"/>
              <a:t>war</a:t>
            </a:r>
            <a:r>
              <a:rPr lang="fr-FR" dirty="0" smtClean="0"/>
              <a:t>: new </a:t>
            </a:r>
            <a:r>
              <a:rPr lang="fr-FR" dirty="0" err="1" smtClean="0"/>
              <a:t>federal</a:t>
            </a:r>
            <a:r>
              <a:rPr lang="fr-FR" dirty="0" smtClean="0"/>
              <a:t> visions of world </a:t>
            </a:r>
            <a:r>
              <a:rPr lang="fr-FR" dirty="0" err="1" smtClean="0"/>
              <a:t>orders</a:t>
            </a:r>
            <a:r>
              <a:rPr lang="fr-FR" dirty="0" smtClean="0"/>
              <a:t> </a:t>
            </a:r>
            <a:r>
              <a:rPr lang="fr-FR" dirty="0" err="1" smtClean="0"/>
              <a:t>emerge</a:t>
            </a:r>
            <a:r>
              <a:rPr lang="fr-FR" dirty="0" smtClean="0"/>
              <a:t> (UN 1945: 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ambitious</a:t>
            </a:r>
            <a:r>
              <a:rPr lang="fr-FR" dirty="0" smtClean="0"/>
              <a:t> version of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discusions</a:t>
            </a:r>
            <a:r>
              <a:rPr lang="fr-FR" dirty="0" smtClean="0"/>
              <a:t>)</a:t>
            </a:r>
          </a:p>
          <a:p>
            <a:r>
              <a:rPr lang="fr-FR" b="1" dirty="0" smtClean="0"/>
              <a:t>UK </a:t>
            </a:r>
            <a:r>
              <a:rPr lang="fr-FR" b="1" dirty="0" err="1" smtClean="0"/>
              <a:t>movement</a:t>
            </a:r>
            <a:r>
              <a:rPr lang="fr-FR" b="1" dirty="0" smtClean="0"/>
              <a:t> Federal Union</a:t>
            </a:r>
            <a:r>
              <a:rPr lang="fr-FR" dirty="0" smtClean="0"/>
              <a:t>: </a:t>
            </a:r>
            <a:r>
              <a:rPr lang="fr-FR" dirty="0" err="1" smtClean="0"/>
              <a:t>very</a:t>
            </a:r>
            <a:r>
              <a:rPr lang="fr-FR" dirty="0" smtClean="0"/>
              <a:t> active in 1938-1940</a:t>
            </a:r>
          </a:p>
          <a:p>
            <a:r>
              <a:rPr lang="fr-FR" dirty="0" smtClean="0"/>
              <a:t>April 1940 meeting in Paris </a:t>
            </a:r>
            <a:r>
              <a:rPr lang="fr-FR" dirty="0" err="1" smtClean="0"/>
              <a:t>between</a:t>
            </a:r>
            <a:r>
              <a:rPr lang="fr-FR" dirty="0" smtClean="0"/>
              <a:t> British &amp; French </a:t>
            </a:r>
            <a:r>
              <a:rPr lang="fr-FR" dirty="0" err="1" smtClean="0"/>
              <a:t>economists</a:t>
            </a:r>
            <a:r>
              <a:rPr lang="fr-FR" dirty="0" smtClean="0"/>
              <a:t> to </a:t>
            </a:r>
            <a:r>
              <a:rPr lang="fr-FR" dirty="0" err="1" smtClean="0"/>
              <a:t>prepare</a:t>
            </a:r>
            <a:r>
              <a:rPr lang="fr-FR" dirty="0" smtClean="0"/>
              <a:t> a possible </a:t>
            </a:r>
            <a:r>
              <a:rPr lang="fr-FR" dirty="0" err="1" smtClean="0"/>
              <a:t>federal</a:t>
            </a:r>
            <a:r>
              <a:rPr lang="fr-FR" dirty="0" smtClean="0"/>
              <a:t> union </a:t>
            </a:r>
            <a:r>
              <a:rPr lang="fr-FR" dirty="0" err="1" smtClean="0"/>
              <a:t>between</a:t>
            </a:r>
            <a:r>
              <a:rPr lang="fr-FR" dirty="0" smtClean="0"/>
              <a:t> Britain, France and </a:t>
            </a:r>
            <a:r>
              <a:rPr lang="fr-FR" dirty="0" err="1" smtClean="0"/>
              <a:t>beyond</a:t>
            </a:r>
            <a:endParaRPr lang="fr-FR" dirty="0" smtClean="0"/>
          </a:p>
          <a:p>
            <a:r>
              <a:rPr lang="fr-FR" b="1" dirty="0" smtClean="0"/>
              <a:t>But </a:t>
            </a:r>
            <a:r>
              <a:rPr lang="fr-FR" b="1" dirty="0" err="1" smtClean="0"/>
              <a:t>wide</a:t>
            </a:r>
            <a:r>
              <a:rPr lang="fr-FR" b="1" dirty="0" smtClean="0"/>
              <a:t> </a:t>
            </a:r>
            <a:r>
              <a:rPr lang="fr-FR" b="1" dirty="0" err="1" smtClean="0"/>
              <a:t>disagreements</a:t>
            </a:r>
            <a:r>
              <a:rPr lang="fr-FR" b="1" dirty="0" smtClean="0"/>
              <a:t> about the </a:t>
            </a:r>
            <a:r>
              <a:rPr lang="fr-FR" b="1" dirty="0" err="1" smtClean="0"/>
              <a:t>economic</a:t>
            </a:r>
            <a:r>
              <a:rPr lang="fr-FR" b="1" dirty="0" smtClean="0"/>
              <a:t> content of </a:t>
            </a:r>
            <a:r>
              <a:rPr lang="fr-FR" b="1" dirty="0" err="1" smtClean="0"/>
              <a:t>federal</a:t>
            </a:r>
            <a:r>
              <a:rPr lang="fr-FR" b="1" dirty="0" smtClean="0"/>
              <a:t> union</a:t>
            </a:r>
            <a:r>
              <a:rPr lang="fr-FR" dirty="0" smtClean="0"/>
              <a:t>:</a:t>
            </a:r>
          </a:p>
          <a:p>
            <a:r>
              <a:rPr lang="fr-FR" dirty="0" smtClean="0"/>
              <a:t>Beveridge, Wooton: social </a:t>
            </a:r>
            <a:r>
              <a:rPr lang="fr-FR" dirty="0" err="1" smtClean="0"/>
              <a:t>insurance</a:t>
            </a:r>
            <a:r>
              <a:rPr lang="fr-FR" dirty="0" smtClean="0"/>
              <a:t>, </a:t>
            </a:r>
            <a:r>
              <a:rPr lang="fr-FR" dirty="0" err="1" smtClean="0"/>
              <a:t>federal</a:t>
            </a:r>
            <a:r>
              <a:rPr lang="fr-FR" dirty="0" smtClean="0"/>
              <a:t> progressive tax on high </a:t>
            </a:r>
            <a:r>
              <a:rPr lang="fr-FR" dirty="0" err="1" smtClean="0"/>
              <a:t>incomes</a:t>
            </a:r>
            <a:r>
              <a:rPr lang="fr-FR" dirty="0" smtClean="0"/>
              <a:t> and inheritance (</a:t>
            </a:r>
            <a:r>
              <a:rPr lang="fr-FR" i="1" dirty="0" smtClean="0"/>
              <a:t>Socialism and Federation</a:t>
            </a:r>
            <a:r>
              <a:rPr lang="fr-FR" dirty="0" smtClean="0"/>
              <a:t>, 1941)</a:t>
            </a:r>
          </a:p>
          <a:p>
            <a:r>
              <a:rPr lang="fr-FR" dirty="0" smtClean="0"/>
              <a:t>Robbins: ok for </a:t>
            </a:r>
            <a:r>
              <a:rPr lang="fr-FR" dirty="0" err="1" smtClean="0"/>
              <a:t>federal</a:t>
            </a:r>
            <a:r>
              <a:rPr lang="fr-FR" dirty="0" smtClean="0"/>
              <a:t> progressive taxation in case the free </a:t>
            </a:r>
            <a:r>
              <a:rPr lang="fr-FR" dirty="0" err="1" smtClean="0"/>
              <a:t>movement</a:t>
            </a:r>
            <a:r>
              <a:rPr lang="fr-FR" dirty="0" smtClean="0"/>
              <a:t> of labour and trade </a:t>
            </a:r>
            <a:r>
              <a:rPr lang="fr-FR" dirty="0" err="1" smtClean="0"/>
              <a:t>within</a:t>
            </a:r>
            <a:r>
              <a:rPr lang="fr-FR" dirty="0" smtClean="0"/>
              <a:t> the federation is not </a:t>
            </a:r>
            <a:r>
              <a:rPr lang="fr-FR" dirty="0" err="1" smtClean="0"/>
              <a:t>sufficient</a:t>
            </a:r>
            <a:r>
              <a:rPr lang="fr-FR" dirty="0" smtClean="0"/>
              <a:t> to </a:t>
            </a:r>
            <a:r>
              <a:rPr lang="fr-FR" dirty="0" err="1" smtClean="0"/>
              <a:t>reduce</a:t>
            </a:r>
            <a:r>
              <a:rPr lang="fr-FR" dirty="0" smtClean="0"/>
              <a:t> inequality</a:t>
            </a:r>
          </a:p>
          <a:p>
            <a:r>
              <a:rPr lang="fr-FR" dirty="0" smtClean="0"/>
              <a:t>Hayek: the </a:t>
            </a:r>
            <a:r>
              <a:rPr lang="fr-FR" dirty="0" err="1" smtClean="0"/>
              <a:t>only</a:t>
            </a:r>
            <a:r>
              <a:rPr lang="fr-FR" dirty="0" smtClean="0"/>
              <a:t> objective of the federation must </a:t>
            </a:r>
            <a:r>
              <a:rPr lang="fr-FR" dirty="0" err="1" smtClean="0"/>
              <a:t>be</a:t>
            </a:r>
            <a:r>
              <a:rPr lang="fr-FR" dirty="0" smtClean="0"/>
              <a:t> to </a:t>
            </a:r>
            <a:r>
              <a:rPr lang="fr-FR" dirty="0" err="1" smtClean="0"/>
              <a:t>constitutionalize</a:t>
            </a:r>
            <a:r>
              <a:rPr lang="fr-FR" dirty="0" smtClean="0"/>
              <a:t> property rights &amp; </a:t>
            </a:r>
            <a:r>
              <a:rPr lang="fr-FR" dirty="0" err="1" smtClean="0"/>
              <a:t>prevent</a:t>
            </a:r>
            <a:r>
              <a:rPr lang="fr-FR" dirty="0" smtClean="0"/>
              <a:t> redistribution (</a:t>
            </a:r>
            <a:r>
              <a:rPr lang="fr-FR" i="1" dirty="0" smtClean="0"/>
              <a:t>The Road to Serfdom</a:t>
            </a:r>
            <a:r>
              <a:rPr lang="fr-FR" dirty="0" smtClean="0"/>
              <a:t>, 1944; </a:t>
            </a:r>
            <a:r>
              <a:rPr lang="fr-FR" i="1" dirty="0" smtClean="0"/>
              <a:t>Law, legislation and liberty</a:t>
            </a:r>
            <a:r>
              <a:rPr lang="fr-FR" dirty="0" smtClean="0"/>
              <a:t>, 1982; pro-Pinochet in 1973-1990)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6568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541" y="0"/>
            <a:ext cx="10446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201" y="0"/>
            <a:ext cx="10123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9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06" y="0"/>
            <a:ext cx="11235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3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91" y="0"/>
            <a:ext cx="11186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13" y="0"/>
            <a:ext cx="11305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245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8417" y="159026"/>
            <a:ext cx="11638721" cy="1252332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>
                <a:latin typeface="+mn-lt"/>
              </a:rPr>
              <a:t>The challenge of tax </a:t>
            </a:r>
            <a:r>
              <a:rPr lang="fr-FR" sz="3600" b="1" dirty="0" err="1" smtClean="0">
                <a:latin typeface="+mn-lt"/>
              </a:rPr>
              <a:t>competition</a:t>
            </a:r>
            <a:r>
              <a:rPr lang="fr-FR" sz="3600" b="1" dirty="0">
                <a:latin typeface="+mn-lt"/>
              </a:rPr>
              <a:t> </a:t>
            </a:r>
            <a:r>
              <a:rPr lang="fr-FR" sz="3600" b="1" dirty="0" smtClean="0">
                <a:latin typeface="+mn-lt"/>
              </a:rPr>
              <a:t>and financial </a:t>
            </a:r>
            <a:r>
              <a:rPr lang="fr-FR" sz="3600" b="1" dirty="0" err="1" smtClean="0">
                <a:latin typeface="+mn-lt"/>
              </a:rPr>
              <a:t>deregulation</a:t>
            </a:r>
            <a:endParaRPr lang="fr-FR" sz="36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2107" y="1269033"/>
            <a:ext cx="11425031" cy="5420001"/>
          </a:xfrm>
        </p:spPr>
        <p:txBody>
          <a:bodyPr>
            <a:normAutofit lnSpcReduction="10000"/>
          </a:bodyPr>
          <a:lstStyle/>
          <a:p>
            <a:r>
              <a:rPr lang="fr-FR" b="1" dirty="0" smtClean="0"/>
              <a:t>Reagan-Thatcher tax </a:t>
            </a:r>
            <a:r>
              <a:rPr lang="fr-FR" b="1" dirty="0" err="1" smtClean="0"/>
              <a:t>cuts</a:t>
            </a:r>
            <a:r>
              <a:rPr lang="fr-FR" b="1" dirty="0" smtClean="0"/>
              <a:t> of the 1980s and financial </a:t>
            </a:r>
            <a:r>
              <a:rPr lang="fr-FR" b="1" dirty="0" err="1" smtClean="0"/>
              <a:t>deregulation</a:t>
            </a:r>
            <a:r>
              <a:rPr lang="fr-FR" b="1" dirty="0" smtClean="0"/>
              <a:t> have put </a:t>
            </a:r>
            <a:r>
              <a:rPr lang="fr-FR" b="1" dirty="0" err="1" smtClean="0"/>
              <a:t>strong</a:t>
            </a:r>
            <a:r>
              <a:rPr lang="fr-FR" b="1" dirty="0" smtClean="0"/>
              <a:t> pressure on </a:t>
            </a:r>
            <a:r>
              <a:rPr lang="fr-FR" b="1" dirty="0" err="1" smtClean="0"/>
              <a:t>social-democratic</a:t>
            </a:r>
            <a:r>
              <a:rPr lang="fr-FR" b="1" dirty="0" smtClean="0"/>
              <a:t> fiscal compacts</a:t>
            </a:r>
            <a:endParaRPr lang="fr-FR" b="1" dirty="0"/>
          </a:p>
          <a:p>
            <a:r>
              <a:rPr lang="fr-FR" dirty="0" smtClean="0"/>
              <a:t>R. Abdelal, </a:t>
            </a:r>
            <a:r>
              <a:rPr lang="fr-FR" i="1" dirty="0" smtClean="0"/>
              <a:t>Capital </a:t>
            </a:r>
            <a:r>
              <a:rPr lang="fr-FR" i="1" dirty="0" err="1" smtClean="0"/>
              <a:t>Rules</a:t>
            </a:r>
            <a:r>
              <a:rPr lang="fr-FR" i="1" dirty="0" smtClean="0"/>
              <a:t>. The Construction of Global Finance</a:t>
            </a:r>
            <a:r>
              <a:rPr lang="fr-FR" dirty="0" smtClean="0"/>
              <a:t>, HUP 2007. </a:t>
            </a:r>
            <a:r>
              <a:rPr lang="fr-FR" b="1" dirty="0" smtClean="0"/>
              <a:t>The </a:t>
            </a:r>
            <a:r>
              <a:rPr lang="fr-FR" b="1" dirty="0" err="1" smtClean="0"/>
              <a:t>origins</a:t>
            </a:r>
            <a:r>
              <a:rPr lang="fr-FR" b="1" dirty="0" smtClean="0"/>
              <a:t> of </a:t>
            </a:r>
            <a:r>
              <a:rPr lang="fr-FR" b="1" dirty="0" err="1" smtClean="0"/>
              <a:t>unregulated</a:t>
            </a:r>
            <a:r>
              <a:rPr lang="fr-FR" b="1" dirty="0" smtClean="0"/>
              <a:t> capital </a:t>
            </a:r>
            <a:r>
              <a:rPr lang="fr-FR" b="1" dirty="0" err="1" smtClean="0"/>
              <a:t>flows</a:t>
            </a:r>
            <a:r>
              <a:rPr lang="fr-FR" b="1" dirty="0"/>
              <a:t> </a:t>
            </a:r>
            <a:r>
              <a:rPr lang="fr-FR" b="1" dirty="0" smtClean="0"/>
              <a:t>are not </a:t>
            </a:r>
            <a:r>
              <a:rPr lang="fr-FR" b="1" dirty="0" err="1" smtClean="0"/>
              <a:t>only</a:t>
            </a:r>
            <a:r>
              <a:rPr lang="fr-FR" b="1" dirty="0" smtClean="0"/>
              <a:t> in US-UK, but </a:t>
            </a:r>
            <a:r>
              <a:rPr lang="fr-FR" b="1" dirty="0" err="1" smtClean="0"/>
              <a:t>also</a:t>
            </a:r>
            <a:r>
              <a:rPr lang="fr-FR" b="1" dirty="0" smtClean="0"/>
              <a:t> in France-Germany</a:t>
            </a:r>
            <a:r>
              <a:rPr lang="fr-FR" dirty="0" smtClean="0"/>
              <a:t>: this was the deal made by the </a:t>
            </a:r>
            <a:r>
              <a:rPr lang="fr-FR" dirty="0" err="1" smtClean="0"/>
              <a:t>two</a:t>
            </a:r>
            <a:r>
              <a:rPr lang="fr-FR" dirty="0" smtClean="0"/>
              <a:t> countries in the 1980s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create</a:t>
            </a:r>
            <a:r>
              <a:rPr lang="fr-FR" dirty="0" smtClean="0"/>
              <a:t> a </a:t>
            </a:r>
            <a:r>
              <a:rPr lang="fr-FR" dirty="0" err="1" smtClean="0"/>
              <a:t>common</a:t>
            </a:r>
            <a:r>
              <a:rPr lang="fr-FR" dirty="0" smtClean="0"/>
              <a:t> </a:t>
            </a:r>
            <a:r>
              <a:rPr lang="fr-FR" dirty="0" err="1" smtClean="0"/>
              <a:t>currency</a:t>
            </a:r>
            <a:r>
              <a:rPr lang="fr-FR" dirty="0" smtClean="0"/>
              <a:t> (→Maastricht </a:t>
            </a:r>
            <a:r>
              <a:rPr lang="fr-FR" dirty="0" err="1" smtClean="0"/>
              <a:t>Treaty</a:t>
            </a:r>
            <a:r>
              <a:rPr lang="fr-FR" dirty="0" smtClean="0"/>
              <a:t> 1992)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Poor </a:t>
            </a:r>
            <a:r>
              <a:rPr lang="fr-FR" dirty="0" err="1" smtClean="0"/>
              <a:t>growth</a:t>
            </a:r>
            <a:r>
              <a:rPr lang="fr-FR" dirty="0" smtClean="0"/>
              <a:t> performance in </a:t>
            </a:r>
            <a:r>
              <a:rPr lang="fr-FR" dirty="0" err="1" smtClean="0"/>
              <a:t>rich</a:t>
            </a:r>
            <a:r>
              <a:rPr lang="fr-FR" dirty="0" smtClean="0"/>
              <a:t> countries since 1980s-1990s has </a:t>
            </a:r>
            <a:r>
              <a:rPr lang="fr-FR" dirty="0" err="1" smtClean="0"/>
              <a:t>raised</a:t>
            </a:r>
            <a:r>
              <a:rPr lang="fr-FR" dirty="0" smtClean="0"/>
              <a:t> </a:t>
            </a:r>
            <a:r>
              <a:rPr lang="fr-FR" dirty="0" err="1" smtClean="0"/>
              <a:t>strong</a:t>
            </a:r>
            <a:r>
              <a:rPr lang="fr-FR" dirty="0" smtClean="0"/>
              <a:t> </a:t>
            </a:r>
            <a:r>
              <a:rPr lang="fr-FR" dirty="0" err="1" smtClean="0"/>
              <a:t>doubts</a:t>
            </a:r>
            <a:r>
              <a:rPr lang="fr-FR" dirty="0" smtClean="0"/>
              <a:t> about the </a:t>
            </a:r>
            <a:r>
              <a:rPr lang="fr-FR" dirty="0" err="1" smtClean="0"/>
              <a:t>virtues</a:t>
            </a:r>
            <a:r>
              <a:rPr lang="fr-FR" dirty="0" smtClean="0"/>
              <a:t> of </a:t>
            </a:r>
            <a:r>
              <a:rPr lang="fr-FR" dirty="0" err="1" smtClean="0"/>
              <a:t>globalization</a:t>
            </a:r>
            <a:r>
              <a:rPr lang="fr-FR" dirty="0" smtClean="0"/>
              <a:t> and </a:t>
            </a:r>
            <a:r>
              <a:rPr lang="fr-FR" dirty="0" err="1" smtClean="0"/>
              <a:t>economic</a:t>
            </a:r>
            <a:r>
              <a:rPr lang="fr-FR" dirty="0" smtClean="0"/>
              <a:t> </a:t>
            </a:r>
            <a:r>
              <a:rPr lang="fr-FR" dirty="0" err="1" smtClean="0"/>
              <a:t>liberalism</a:t>
            </a:r>
            <a:r>
              <a:rPr lang="fr-FR" dirty="0" smtClean="0"/>
              <a:t>. At the </a:t>
            </a:r>
            <a:r>
              <a:rPr lang="fr-FR" dirty="0" err="1" smtClean="0"/>
              <a:t>same</a:t>
            </a:r>
            <a:r>
              <a:rPr lang="fr-FR" dirty="0" smtClean="0"/>
              <a:t> time collapse of </a:t>
            </a:r>
            <a:r>
              <a:rPr lang="fr-FR" dirty="0" err="1" smtClean="0"/>
              <a:t>communism</a:t>
            </a:r>
            <a:r>
              <a:rPr lang="fr-FR" dirty="0" smtClean="0"/>
              <a:t> (</a:t>
            </a:r>
            <a:r>
              <a:rPr lang="fr-FR" b="1" dirty="0" err="1" smtClean="0"/>
              <a:t>see</a:t>
            </a:r>
            <a:r>
              <a:rPr lang="fr-FR" b="1" dirty="0" smtClean="0"/>
              <a:t> lecture 6</a:t>
            </a:r>
            <a:r>
              <a:rPr lang="fr-FR" dirty="0" smtClean="0"/>
              <a:t>) has </a:t>
            </a:r>
            <a:r>
              <a:rPr lang="fr-FR" dirty="0" err="1" smtClean="0"/>
              <a:t>raised</a:t>
            </a:r>
            <a:r>
              <a:rPr lang="fr-FR" dirty="0" smtClean="0"/>
              <a:t> </a:t>
            </a:r>
            <a:r>
              <a:rPr lang="fr-FR" dirty="0" err="1" smtClean="0"/>
              <a:t>strong</a:t>
            </a:r>
            <a:r>
              <a:rPr lang="fr-FR" dirty="0" smtClean="0"/>
              <a:t> </a:t>
            </a:r>
            <a:r>
              <a:rPr lang="fr-FR" dirty="0" err="1" smtClean="0"/>
              <a:t>doubts</a:t>
            </a:r>
            <a:r>
              <a:rPr lang="fr-FR" dirty="0" smtClean="0"/>
              <a:t> about the </a:t>
            </a:r>
            <a:r>
              <a:rPr lang="fr-FR" dirty="0" err="1" smtClean="0"/>
              <a:t>possibility</a:t>
            </a:r>
            <a:r>
              <a:rPr lang="fr-FR" dirty="0" smtClean="0"/>
              <a:t> of an alternative </a:t>
            </a:r>
            <a:r>
              <a:rPr lang="fr-FR" dirty="0" err="1" smtClean="0"/>
              <a:t>economic</a:t>
            </a:r>
            <a:r>
              <a:rPr lang="fr-FR" dirty="0" smtClean="0"/>
              <a:t> system.</a:t>
            </a:r>
          </a:p>
          <a:p>
            <a:r>
              <a:rPr lang="fr-FR" dirty="0" smtClean="0"/>
              <a:t>This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contribute</a:t>
            </a:r>
            <a:r>
              <a:rPr lang="fr-FR" dirty="0" smtClean="0"/>
              <a:t> to </a:t>
            </a:r>
            <a:r>
              <a:rPr lang="fr-FR" dirty="0" err="1" smtClean="0"/>
              <a:t>explain</a:t>
            </a:r>
            <a:r>
              <a:rPr lang="fr-FR" dirty="0" smtClean="0"/>
              <a:t> the rise of </a:t>
            </a:r>
            <a:r>
              <a:rPr lang="fr-FR" dirty="0" err="1" smtClean="0"/>
              <a:t>nationalist-protectionnist-xenophobic</a:t>
            </a:r>
            <a:r>
              <a:rPr lang="fr-FR" dirty="0" smtClean="0"/>
              <a:t> </a:t>
            </a:r>
            <a:r>
              <a:rPr lang="fr-FR" dirty="0" err="1" smtClean="0"/>
              <a:t>political</a:t>
            </a:r>
            <a:r>
              <a:rPr lang="fr-FR" dirty="0" smtClean="0"/>
              <a:t> </a:t>
            </a:r>
            <a:r>
              <a:rPr lang="fr-FR" dirty="0" err="1" smtClean="0"/>
              <a:t>movements</a:t>
            </a:r>
            <a:r>
              <a:rPr lang="fr-FR" dirty="0" smtClean="0"/>
              <a:t> in the 2000s-2010s: National Front, Trump, Brexit, etc. (</a:t>
            </a:r>
            <a:r>
              <a:rPr lang="fr-FR" b="1" dirty="0" err="1" smtClean="0"/>
              <a:t>see</a:t>
            </a:r>
            <a:r>
              <a:rPr lang="fr-FR" b="1" dirty="0" smtClean="0"/>
              <a:t> lectures 7-8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48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49" y="0"/>
            <a:ext cx="11506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62" y="0"/>
            <a:ext cx="11597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8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72" y="0"/>
            <a:ext cx="11412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4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67" y="0"/>
            <a:ext cx="11330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9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8139" y="126587"/>
            <a:ext cx="10515600" cy="738117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+mn-lt"/>
              </a:rPr>
              <a:t>The </a:t>
            </a:r>
            <a:r>
              <a:rPr lang="fr-FR" sz="3600" b="1" dirty="0" err="1">
                <a:latin typeface="+mn-lt"/>
              </a:rPr>
              <a:t>fall</a:t>
            </a:r>
            <a:r>
              <a:rPr lang="fr-FR" sz="3600" b="1" dirty="0">
                <a:latin typeface="+mn-lt"/>
              </a:rPr>
              <a:t> of inequality and </a:t>
            </a:r>
            <a:r>
              <a:rPr lang="fr-FR" sz="3600" b="1" dirty="0" err="1">
                <a:latin typeface="+mn-lt"/>
              </a:rPr>
              <a:t>private</a:t>
            </a:r>
            <a:r>
              <a:rPr lang="fr-FR" sz="3600" b="1" dirty="0">
                <a:latin typeface="+mn-lt"/>
              </a:rPr>
              <a:t> property (1914-1950</a:t>
            </a:r>
            <a:r>
              <a:rPr lang="fr-FR" sz="3600" b="1" dirty="0" smtClean="0">
                <a:latin typeface="+mn-lt"/>
              </a:rPr>
              <a:t>)</a:t>
            </a:r>
            <a:endParaRPr lang="fr-FR" sz="36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64704"/>
            <a:ext cx="11539330" cy="5814392"/>
          </a:xfrm>
        </p:spPr>
        <p:txBody>
          <a:bodyPr>
            <a:normAutofit/>
          </a:bodyPr>
          <a:lstStyle/>
          <a:p>
            <a:r>
              <a:rPr lang="fr-FR" b="1" dirty="0" err="1" smtClean="0"/>
              <a:t>Fall</a:t>
            </a:r>
            <a:r>
              <a:rPr lang="fr-FR" b="1" dirty="0" smtClean="0"/>
              <a:t> of top income </a:t>
            </a:r>
            <a:r>
              <a:rPr lang="fr-FR" b="1" dirty="0" err="1" smtClean="0"/>
              <a:t>shares</a:t>
            </a:r>
            <a:r>
              <a:rPr lang="fr-FR" b="1" dirty="0" smtClean="0"/>
              <a:t> 1914-1950, </a:t>
            </a:r>
            <a:r>
              <a:rPr lang="fr-FR" b="1" dirty="0" err="1" smtClean="0"/>
              <a:t>particularly</a:t>
            </a:r>
            <a:r>
              <a:rPr lang="fr-FR" b="1" dirty="0" smtClean="0"/>
              <a:t> in Europe</a:t>
            </a:r>
          </a:p>
          <a:p>
            <a:r>
              <a:rPr lang="fr-FR" dirty="0" err="1" smtClean="0"/>
              <a:t>Rebound</a:t>
            </a:r>
            <a:r>
              <a:rPr lang="fr-FR" dirty="0" smtClean="0"/>
              <a:t> of inequality since 1980, </a:t>
            </a:r>
            <a:r>
              <a:rPr lang="fr-FR" dirty="0" err="1" smtClean="0"/>
              <a:t>especially</a:t>
            </a:r>
            <a:r>
              <a:rPr lang="fr-FR" dirty="0" smtClean="0"/>
              <a:t> in the US</a:t>
            </a:r>
          </a:p>
          <a:p>
            <a:r>
              <a:rPr lang="fr-FR" dirty="0" smtClean="0"/>
              <a:t>But inequality </a:t>
            </a:r>
            <a:r>
              <a:rPr lang="fr-FR" dirty="0" err="1" smtClean="0"/>
              <a:t>levels</a:t>
            </a:r>
            <a:r>
              <a:rPr lang="fr-FR" dirty="0" smtClean="0"/>
              <a:t> in Europe in 2010s are </a:t>
            </a:r>
            <a:r>
              <a:rPr lang="fr-FR" dirty="0" err="1" smtClean="0"/>
              <a:t>still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below</a:t>
            </a:r>
            <a:r>
              <a:rPr lang="fr-FR" dirty="0" smtClean="0"/>
              <a:t> pre-WW1 </a:t>
            </a:r>
            <a:r>
              <a:rPr lang="fr-FR" dirty="0" err="1" smtClean="0"/>
              <a:t>levels</a:t>
            </a:r>
            <a:endParaRPr lang="fr-FR" dirty="0" smtClean="0"/>
          </a:p>
          <a:p>
            <a:r>
              <a:rPr lang="fr-FR" b="1" dirty="0" smtClean="0"/>
              <a:t>The </a:t>
            </a:r>
            <a:r>
              <a:rPr lang="fr-FR" b="1" dirty="0" err="1" smtClean="0"/>
              <a:t>decline</a:t>
            </a:r>
            <a:r>
              <a:rPr lang="fr-FR" b="1" dirty="0" smtClean="0"/>
              <a:t> in income inequality </a:t>
            </a:r>
            <a:r>
              <a:rPr lang="fr-FR" b="1" dirty="0" err="1" smtClean="0"/>
              <a:t>during</a:t>
            </a:r>
            <a:r>
              <a:rPr lang="fr-FR" b="1" dirty="0" smtClean="0"/>
              <a:t> the 20c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largely</a:t>
            </a:r>
            <a:r>
              <a:rPr lang="fr-FR" b="1" dirty="0" smtClean="0"/>
              <a:t> due to the </a:t>
            </a:r>
            <a:r>
              <a:rPr lang="fr-FR" b="1" dirty="0" err="1" smtClean="0"/>
              <a:t>fall</a:t>
            </a:r>
            <a:r>
              <a:rPr lang="fr-FR" b="1" dirty="0" smtClean="0"/>
              <a:t> of top capital </a:t>
            </a:r>
            <a:r>
              <a:rPr lang="fr-FR" b="1" dirty="0" err="1" smtClean="0"/>
              <a:t>incomes</a:t>
            </a:r>
            <a:endParaRPr lang="fr-FR" b="1" dirty="0" smtClean="0"/>
          </a:p>
          <a:p>
            <a:r>
              <a:rPr lang="fr-FR" dirty="0" smtClean="0"/>
              <a:t>In </a:t>
            </a:r>
            <a:r>
              <a:rPr lang="fr-FR" dirty="0" err="1" smtClean="0"/>
              <a:t>contrast</a:t>
            </a:r>
            <a:r>
              <a:rPr lang="fr-FR" dirty="0" smtClean="0"/>
              <a:t>, the inequality of labour income has been </a:t>
            </a:r>
            <a:r>
              <a:rPr lang="fr-FR" dirty="0" err="1" smtClean="0"/>
              <a:t>relatively</a:t>
            </a:r>
            <a:r>
              <a:rPr lang="fr-FR" dirty="0" smtClean="0"/>
              <a:t> stable in the long-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particularly</a:t>
            </a:r>
            <a:r>
              <a:rPr lang="fr-FR" dirty="0" smtClean="0"/>
              <a:t> in Europe (≠ </a:t>
            </a:r>
            <a:r>
              <a:rPr lang="fr-FR" dirty="0" err="1" smtClean="0"/>
              <a:t>sharp</a:t>
            </a:r>
            <a:r>
              <a:rPr lang="fr-FR" dirty="0" smtClean="0"/>
              <a:t> rise in US since 1980s) </a:t>
            </a:r>
          </a:p>
          <a:p>
            <a:r>
              <a:rPr lang="fr-FR" dirty="0" smtClean="0"/>
              <a:t>Basic </a:t>
            </a:r>
            <a:r>
              <a:rPr lang="fr-FR" dirty="0" err="1" smtClean="0"/>
              <a:t>orders</a:t>
            </a:r>
            <a:r>
              <a:rPr lang="fr-FR" dirty="0" smtClean="0"/>
              <a:t> of magnitude. </a:t>
            </a:r>
            <a:r>
              <a:rPr lang="fr-FR" b="1" dirty="0" smtClean="0"/>
              <a:t>Top 10% income share </a:t>
            </a:r>
            <a:r>
              <a:rPr lang="fr-FR" b="1" dirty="0" err="1" smtClean="0"/>
              <a:t>declined</a:t>
            </a:r>
            <a:r>
              <a:rPr lang="fr-FR" b="1" dirty="0" smtClean="0"/>
              <a:t> from 50% to 30-35% of total income. Top 10% wealth share </a:t>
            </a:r>
            <a:r>
              <a:rPr lang="fr-FR" b="1" dirty="0" err="1" smtClean="0"/>
              <a:t>declined</a:t>
            </a:r>
            <a:r>
              <a:rPr lang="fr-FR" b="1" dirty="0" smtClean="0"/>
              <a:t> from 90% to 50-60% of total wealth</a:t>
            </a:r>
            <a:r>
              <a:rPr lang="fr-FR" dirty="0" smtClean="0"/>
              <a:t>. </a:t>
            </a:r>
            <a:r>
              <a:rPr lang="fr-FR" dirty="0" err="1" smtClean="0"/>
              <a:t>Bottom</a:t>
            </a:r>
            <a:r>
              <a:rPr lang="fr-FR" dirty="0" smtClean="0"/>
              <a:t> &amp; middle </a:t>
            </a:r>
            <a:r>
              <a:rPr lang="fr-FR" dirty="0" err="1" smtClean="0"/>
              <a:t>incomes</a:t>
            </a:r>
            <a:r>
              <a:rPr lang="fr-FR" dirty="0" smtClean="0"/>
              <a:t> are made of labour income, top </a:t>
            </a:r>
            <a:r>
              <a:rPr lang="fr-FR" dirty="0" err="1" smtClean="0"/>
              <a:t>incomes</a:t>
            </a:r>
            <a:r>
              <a:rPr lang="fr-FR" dirty="0" smtClean="0"/>
              <a:t> are made of capital income. </a:t>
            </a:r>
            <a:r>
              <a:rPr lang="fr-FR" dirty="0" err="1" smtClean="0"/>
              <a:t>Bottom</a:t>
            </a:r>
            <a:r>
              <a:rPr lang="fr-FR" dirty="0" smtClean="0"/>
              <a:t> wealth = </a:t>
            </a:r>
            <a:r>
              <a:rPr lang="fr-FR" dirty="0" err="1" smtClean="0"/>
              <a:t>liquidities</a:t>
            </a:r>
            <a:r>
              <a:rPr lang="fr-FR" dirty="0" smtClean="0"/>
              <a:t>, middle wealth = </a:t>
            </a:r>
            <a:r>
              <a:rPr lang="fr-FR" dirty="0" err="1" smtClean="0"/>
              <a:t>housing</a:t>
            </a:r>
            <a:r>
              <a:rPr lang="fr-FR" dirty="0" smtClean="0"/>
              <a:t>, top wealth = financial &amp; business </a:t>
            </a:r>
            <a:r>
              <a:rPr lang="fr-FR" dirty="0" err="1" smtClean="0"/>
              <a:t>assets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46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11" y="0"/>
            <a:ext cx="10967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60" y="0"/>
            <a:ext cx="10621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0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29" y="0"/>
            <a:ext cx="10405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20388</TotalTime>
  <Words>2551</Words>
  <Application>Microsoft Office PowerPoint</Application>
  <PresentationFormat>Grand écran</PresentationFormat>
  <Paragraphs>122</Paragraphs>
  <Slides>59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59</vt:i4>
      </vt:variant>
    </vt:vector>
  </HeadingPairs>
  <TitlesOfParts>
    <vt:vector size="63" baseType="lpstr">
      <vt:lpstr>Arial</vt:lpstr>
      <vt:lpstr>Calibri</vt:lpstr>
      <vt:lpstr>Calibri Light</vt:lpstr>
      <vt:lpstr>Thème Office</vt:lpstr>
      <vt:lpstr>   Introduction to Economic History :  Capital, Inequality, Growth (Master APE &amp; PPD)  (EHESS &amp; Paris School of Economics) Thomas Piketty Academic year 2021-2022 </vt:lpstr>
      <vt:lpstr>Roadmap of the lecture</vt:lpstr>
      <vt:lpstr>K. Polanyi and the « Great Transformation » (1944)</vt:lpstr>
      <vt:lpstr>Présentation PowerPoint</vt:lpstr>
      <vt:lpstr>Présentation PowerPoint</vt:lpstr>
      <vt:lpstr>The fall of inequality and private property (1914-1950)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The removal of 20c public debt:  inflation &amp; exceptional wealth taxes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Progressive taxation &amp; the deconcentration of property</vt:lpstr>
      <vt:lpstr>Présentation PowerPoint</vt:lpstr>
      <vt:lpstr>Présentation PowerPoint</vt:lpstr>
      <vt:lpstr>Présentation PowerPoint</vt:lpstr>
      <vt:lpstr>The rise of the social and fiscal state</vt:lpstr>
      <vt:lpstr>Présentation PowerPoint</vt:lpstr>
      <vt:lpstr>Présentation PowerPoint</vt:lpstr>
      <vt:lpstr>Social-democratic societies (1950-1980): incomplete equality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Codetermination &amp; power sharing:  success, limits &amp; incomple diffusion</vt:lpstr>
      <vt:lpstr>Présentation PowerPoint</vt:lpstr>
      <vt:lpstr>Présentation PowerPoint</vt:lpstr>
      <vt:lpstr>Social-democracy and the challenge of tertiary education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The challenge of tax competition and financial deregulation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 Piketty</dc:creator>
  <cp:lastModifiedBy>Thomas Piketty</cp:lastModifiedBy>
  <cp:revision>580</cp:revision>
  <dcterms:created xsi:type="dcterms:W3CDTF">2017-12-14T17:44:20Z</dcterms:created>
  <dcterms:modified xsi:type="dcterms:W3CDTF">2021-06-29T13:00:47Z</dcterms:modified>
</cp:coreProperties>
</file>