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650" r:id="rId2"/>
    <p:sldId id="656" r:id="rId3"/>
    <p:sldId id="683" r:id="rId4"/>
    <p:sldId id="684" r:id="rId5"/>
    <p:sldId id="685" r:id="rId6"/>
    <p:sldId id="690" r:id="rId7"/>
    <p:sldId id="686" r:id="rId8"/>
    <p:sldId id="687" r:id="rId9"/>
    <p:sldId id="688" r:id="rId10"/>
    <p:sldId id="689" r:id="rId11"/>
    <p:sldId id="657" r:id="rId12"/>
    <p:sldId id="651" r:id="rId13"/>
    <p:sldId id="659" r:id="rId14"/>
    <p:sldId id="513" r:id="rId15"/>
    <p:sldId id="514" r:id="rId16"/>
    <p:sldId id="519" r:id="rId17"/>
    <p:sldId id="660" r:id="rId18"/>
    <p:sldId id="661" r:id="rId19"/>
    <p:sldId id="665" r:id="rId20"/>
    <p:sldId id="666" r:id="rId21"/>
    <p:sldId id="662" r:id="rId22"/>
    <p:sldId id="515" r:id="rId23"/>
    <p:sldId id="667" r:id="rId24"/>
    <p:sldId id="668" r:id="rId25"/>
    <p:sldId id="663" r:id="rId26"/>
    <p:sldId id="664" r:id="rId27"/>
    <p:sldId id="658" r:id="rId28"/>
    <p:sldId id="670" r:id="rId29"/>
    <p:sldId id="653" r:id="rId30"/>
    <p:sldId id="517" r:id="rId31"/>
    <p:sldId id="673" r:id="rId32"/>
    <p:sldId id="518" r:id="rId33"/>
    <p:sldId id="674" r:id="rId34"/>
    <p:sldId id="675" r:id="rId35"/>
    <p:sldId id="679" r:id="rId36"/>
    <p:sldId id="523" r:id="rId37"/>
    <p:sldId id="655" r:id="rId38"/>
    <p:sldId id="681" r:id="rId39"/>
    <p:sldId id="682" r:id="rId40"/>
    <p:sldId id="680" r:id="rId4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0088" autoAdjust="0"/>
  </p:normalViewPr>
  <p:slideViewPr>
    <p:cSldViewPr snapToGrid="0">
      <p:cViewPr varScale="1">
        <p:scale>
          <a:sx n="78" d="100"/>
          <a:sy n="78" d="100"/>
        </p:scale>
        <p:origin x="787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73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BE597-678B-461B-9DE2-4B081FE2A791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46502-5F46-4BDA-8B28-AD38A7D126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9095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A5C-E7CB-4015-91D1-8831944AA7C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6FC8-649A-420F-A525-5972BD0AB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53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A5C-E7CB-4015-91D1-8831944AA7C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6FC8-649A-420F-A525-5972BD0AB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0955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A5C-E7CB-4015-91D1-8831944AA7C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6FC8-649A-420F-A525-5972BD0AB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3469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A5C-E7CB-4015-91D1-8831944AA7C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6FC8-649A-420F-A525-5972BD0AB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935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A5C-E7CB-4015-91D1-8831944AA7C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6FC8-649A-420F-A525-5972BD0AB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535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A5C-E7CB-4015-91D1-8831944AA7C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6FC8-649A-420F-A525-5972BD0AB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678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A5C-E7CB-4015-91D1-8831944AA7C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6FC8-649A-420F-A525-5972BD0AB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7254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A5C-E7CB-4015-91D1-8831944AA7C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6FC8-649A-420F-A525-5972BD0AB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2773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A5C-E7CB-4015-91D1-8831944AA7C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6FC8-649A-420F-A525-5972BD0AB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737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A5C-E7CB-4015-91D1-8831944AA7C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6FC8-649A-420F-A525-5972BD0AB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347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A5C-E7CB-4015-91D1-8831944AA7C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6FC8-649A-420F-A525-5972BD0AB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6946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98A5C-E7CB-4015-91D1-8831944AA7C4}" type="datetimeFigureOut">
              <a:rPr lang="fr-FR" smtClean="0"/>
              <a:t>29/06/2021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36FC8-649A-420F-A525-5972BD0ABC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1915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PikettyEconHist2021Lecture4.pdf" TargetMode="External"/><Relationship Id="rId2" Type="http://schemas.openxmlformats.org/officeDocument/2006/relationships/hyperlink" Target="http://piketty.pse.ens.fr/files/PikettyEconHist2021Syllabus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iles/ideologie/data/CensusIndia/Administrators/Nesfield1885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5.xml"/><Relationship Id="rId5" Type="http://schemas.openxmlformats.org/officeDocument/2006/relationships/slide" Target="slide28.xml"/><Relationship Id="rId4" Type="http://schemas.openxmlformats.org/officeDocument/2006/relationships/slide" Target="slide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iles/ideologie/data/CensusIndia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iles/Cassan2014.pdf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Bharti2018.pdf" TargetMode="External"/><Relationship Id="rId2" Type="http://schemas.openxmlformats.org/officeDocument/2006/relationships/hyperlink" Target="https://wid.world/document/n-k-bharti-wealth-inequality-class-and-caste-in-india-1961-2012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iles/Pomeranz2000Chap5-6.pdf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iles/Dufloetal2009QJE.pdf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iles/Carre2011.pdf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iles/Yifei2016.pdf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NoguesMarco2020.pdf" TargetMode="External"/><Relationship Id="rId2" Type="http://schemas.openxmlformats.org/officeDocument/2006/relationships/hyperlink" Target="http://piketty.pse.ens.fr/files/Chancel202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iketty.pse.ens.fr/files/StelznerBeckert2021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Dincecco2015.pdf" TargetMode="External"/><Relationship Id="rId2" Type="http://schemas.openxmlformats.org/officeDocument/2006/relationships/hyperlink" Target="http://piketty.pse.ens.fr/files/KaramanPamuk2010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2209800" y="404813"/>
            <a:ext cx="7989888" cy="35290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fr-FR" sz="2900" dirty="0"/>
              <a:t/>
            </a:r>
            <a:br>
              <a:rPr lang="en-US" altLang="fr-FR" sz="2900" dirty="0"/>
            </a:br>
            <a:r>
              <a:rPr lang="en-US" altLang="fr-FR" sz="2900" dirty="0"/>
              <a:t> </a:t>
            </a:r>
            <a:r>
              <a:rPr lang="en-US" altLang="fr-FR" sz="3600" dirty="0">
                <a:latin typeface="+mn-lt"/>
              </a:rPr>
              <a:t> </a:t>
            </a:r>
            <a:r>
              <a:rPr lang="en-US" altLang="fr-FR" sz="3600" b="1" dirty="0">
                <a:latin typeface="+mn-lt"/>
                <a:hlinkClick r:id="rId2"/>
              </a:rPr>
              <a:t>Introduction to Economic History : </a:t>
            </a:r>
            <a:br>
              <a:rPr lang="en-US" altLang="fr-FR" sz="3600" b="1" dirty="0">
                <a:latin typeface="+mn-lt"/>
                <a:hlinkClick r:id="rId2"/>
              </a:rPr>
            </a:br>
            <a:r>
              <a:rPr lang="en-US" altLang="fr-FR" sz="3600" b="1" dirty="0">
                <a:latin typeface="+mn-lt"/>
                <a:hlinkClick r:id="rId2"/>
              </a:rPr>
              <a:t>Capital, Inequality, Growth</a:t>
            </a:r>
            <a:r>
              <a:rPr lang="en-US" altLang="fr-FR" sz="3600" dirty="0">
                <a:latin typeface="+mn-lt"/>
                <a:hlinkClick r:id="rId2"/>
              </a:rPr>
              <a:t/>
            </a:r>
            <a:br>
              <a:rPr lang="en-US" altLang="fr-FR" sz="3600" dirty="0">
                <a:latin typeface="+mn-lt"/>
                <a:hlinkClick r:id="rId2"/>
              </a:rPr>
            </a:br>
            <a:r>
              <a:rPr lang="en-US" altLang="fr-FR" sz="3600" i="1" dirty="0">
                <a:latin typeface="+mn-lt"/>
              </a:rPr>
              <a:t>(Master APE &amp; PPD) </a:t>
            </a:r>
            <a:br>
              <a:rPr lang="en-US" altLang="fr-FR" sz="3600" i="1" dirty="0">
                <a:latin typeface="+mn-lt"/>
              </a:rPr>
            </a:br>
            <a:r>
              <a:rPr lang="en-US" altLang="fr-FR" sz="3600" i="1" dirty="0">
                <a:latin typeface="+mn-lt"/>
              </a:rPr>
              <a:t>(EHESS &amp; Paris School of Economics)</a:t>
            </a:r>
            <a:r>
              <a:rPr lang="en-US" altLang="fr-FR" sz="3600" dirty="0">
                <a:latin typeface="+mn-lt"/>
              </a:rPr>
              <a:t/>
            </a:r>
            <a:br>
              <a:rPr lang="en-US" altLang="fr-FR" sz="3600" dirty="0">
                <a:latin typeface="+mn-lt"/>
              </a:rPr>
            </a:br>
            <a:r>
              <a:rPr lang="en-US" altLang="fr-FR" sz="3600" dirty="0">
                <a:latin typeface="+mn-lt"/>
              </a:rPr>
              <a:t>Thomas Piketty</a:t>
            </a:r>
            <a:br>
              <a:rPr lang="en-US" altLang="fr-FR" sz="3600" dirty="0">
                <a:latin typeface="+mn-lt"/>
              </a:rPr>
            </a:br>
            <a:r>
              <a:rPr lang="en-US" altLang="fr-FR" sz="3600" dirty="0">
                <a:latin typeface="+mn-lt"/>
              </a:rPr>
              <a:t>Academic year </a:t>
            </a:r>
            <a:r>
              <a:rPr lang="en-US" altLang="fr-FR" sz="3600" dirty="0" smtClean="0">
                <a:latin typeface="+mn-lt"/>
              </a:rPr>
              <a:t>2021-2022</a:t>
            </a:r>
            <a:r>
              <a:rPr lang="en-US" altLang="fr-FR" sz="3600" dirty="0">
                <a:latin typeface="+mn-lt"/>
              </a:rPr>
              <a:t/>
            </a:r>
            <a:br>
              <a:rPr lang="en-US" altLang="fr-FR" sz="3600" dirty="0">
                <a:latin typeface="+mn-lt"/>
              </a:rPr>
            </a:br>
            <a:endParaRPr lang="fr-FR" altLang="fr-FR" sz="3600" dirty="0"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3061" y="3602038"/>
            <a:ext cx="9978887" cy="2341562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3600" b="1" dirty="0">
                <a:hlinkClick r:id="rId3"/>
              </a:rPr>
              <a:t>Lecture 4: Colonial societies, state formation and comparative development (India, China, Japan) </a:t>
            </a:r>
            <a:endParaRPr lang="en-US" sz="3600" b="1" dirty="0"/>
          </a:p>
          <a:p>
            <a:pPr>
              <a:defRPr/>
            </a:pPr>
            <a:r>
              <a:rPr lang="en-US" sz="3600" i="1" dirty="0" smtClean="0"/>
              <a:t>(check </a:t>
            </a:r>
            <a:r>
              <a:rPr lang="en-US" sz="3600" i="1" dirty="0" smtClean="0">
                <a:hlinkClick r:id="rId3"/>
              </a:rPr>
              <a:t>on line</a:t>
            </a:r>
            <a:r>
              <a:rPr lang="en-US" sz="3600" i="1" dirty="0" smtClean="0"/>
              <a:t> for updated version)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24120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353" y="0"/>
            <a:ext cx="112092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480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7813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 smtClean="0">
                <a:latin typeface="+mn-lt"/>
              </a:rPr>
              <a:t>India and the </a:t>
            </a:r>
            <a:r>
              <a:rPr lang="fr-FR" sz="4000" b="1" dirty="0" err="1" smtClean="0">
                <a:latin typeface="+mn-lt"/>
              </a:rPr>
              <a:t>origins</a:t>
            </a:r>
            <a:r>
              <a:rPr lang="fr-FR" sz="4000" b="1" dirty="0" smtClean="0">
                <a:latin typeface="+mn-lt"/>
              </a:rPr>
              <a:t> of the caste system</a:t>
            </a:r>
            <a:endParaRPr lang="fr-FR" sz="4000" b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7261" y="1321904"/>
            <a:ext cx="11430000" cy="5307496"/>
          </a:xfrm>
        </p:spPr>
        <p:txBody>
          <a:bodyPr>
            <a:normAutofit lnSpcReduction="10000"/>
          </a:bodyPr>
          <a:lstStyle/>
          <a:p>
            <a:r>
              <a:rPr lang="fr-FR" dirty="0" err="1"/>
              <a:t>India’s</a:t>
            </a:r>
            <a:r>
              <a:rPr lang="fr-FR" dirty="0"/>
              <a:t> </a:t>
            </a:r>
            <a:r>
              <a:rPr lang="fr-FR" dirty="0" err="1"/>
              <a:t>ideal</a:t>
            </a:r>
            <a:r>
              <a:rPr lang="fr-FR" dirty="0"/>
              <a:t> social structure </a:t>
            </a:r>
            <a:r>
              <a:rPr lang="fr-FR" dirty="0" err="1"/>
              <a:t>according</a:t>
            </a:r>
            <a:r>
              <a:rPr lang="fr-FR" dirty="0"/>
              <a:t> to Manusmriti (</a:t>
            </a:r>
            <a:r>
              <a:rPr lang="fr-FR" dirty="0" err="1"/>
              <a:t>legal-political-philophical</a:t>
            </a:r>
            <a:r>
              <a:rPr lang="fr-FR" dirty="0"/>
              <a:t> </a:t>
            </a:r>
            <a:r>
              <a:rPr lang="fr-FR" dirty="0" err="1"/>
              <a:t>treatise</a:t>
            </a:r>
            <a:r>
              <a:rPr lang="fr-FR" dirty="0"/>
              <a:t> </a:t>
            </a:r>
            <a:r>
              <a:rPr lang="fr-FR" dirty="0" err="1"/>
              <a:t>written</a:t>
            </a:r>
            <a:r>
              <a:rPr lang="fr-FR" dirty="0"/>
              <a:t> </a:t>
            </a:r>
            <a:r>
              <a:rPr lang="fr-FR" dirty="0" smtClean="0"/>
              <a:t>by a group of </a:t>
            </a:r>
            <a:r>
              <a:rPr lang="fr-FR" dirty="0" err="1" smtClean="0"/>
              <a:t>priests</a:t>
            </a:r>
            <a:r>
              <a:rPr lang="fr-FR" dirty="0" smtClean="0"/>
              <a:t> in </a:t>
            </a:r>
            <a:r>
              <a:rPr lang="fr-FR" dirty="0"/>
              <a:t>the 2</a:t>
            </a:r>
            <a:r>
              <a:rPr lang="fr-FR" baseline="30000" dirty="0"/>
              <a:t>nd</a:t>
            </a:r>
            <a:r>
              <a:rPr lang="fr-FR" dirty="0"/>
              <a:t> century BCE): </a:t>
            </a:r>
            <a:r>
              <a:rPr lang="fr-FR" b="1" dirty="0"/>
              <a:t>four basic classes (</a:t>
            </a:r>
            <a:r>
              <a:rPr lang="fr-FR" b="1" i="1" dirty="0" smtClean="0"/>
              <a:t>varnas</a:t>
            </a:r>
            <a:r>
              <a:rPr lang="fr-FR" b="1" dirty="0" smtClean="0"/>
              <a:t>)</a:t>
            </a:r>
            <a:r>
              <a:rPr lang="fr-FR" dirty="0" smtClean="0"/>
              <a:t> </a:t>
            </a:r>
            <a:r>
              <a:rPr lang="fr-FR" dirty="0" err="1"/>
              <a:t>instead</a:t>
            </a:r>
            <a:r>
              <a:rPr lang="fr-FR" dirty="0"/>
              <a:t> of </a:t>
            </a:r>
            <a:r>
              <a:rPr lang="fr-FR" dirty="0" err="1"/>
              <a:t>three</a:t>
            </a:r>
            <a:r>
              <a:rPr lang="fr-FR" dirty="0"/>
              <a:t> in European </a:t>
            </a:r>
            <a:r>
              <a:rPr lang="fr-FR" dirty="0" err="1"/>
              <a:t>trifunctionnal</a:t>
            </a:r>
            <a:r>
              <a:rPr lang="fr-FR" dirty="0"/>
              <a:t> </a:t>
            </a:r>
            <a:r>
              <a:rPr lang="fr-FR" dirty="0" smtClean="0"/>
              <a:t>societies (but </a:t>
            </a:r>
            <a:r>
              <a:rPr lang="fr-FR" dirty="0" err="1" smtClean="0"/>
              <a:t>same</a:t>
            </a:r>
            <a:r>
              <a:rPr lang="fr-FR" dirty="0" smtClean="0"/>
              <a:t> basic </a:t>
            </a:r>
            <a:r>
              <a:rPr lang="fr-FR" dirty="0" err="1" smtClean="0"/>
              <a:t>logic</a:t>
            </a:r>
            <a:r>
              <a:rPr lang="fr-FR" dirty="0" smtClean="0"/>
              <a:t>)</a:t>
            </a:r>
            <a:endParaRPr lang="fr-FR" dirty="0"/>
          </a:p>
          <a:p>
            <a:pPr marL="0" indent="0">
              <a:buNone/>
            </a:pPr>
            <a:r>
              <a:rPr lang="fr-FR" b="1" dirty="0"/>
              <a:t>   </a:t>
            </a:r>
            <a:r>
              <a:rPr lang="fr-FR" b="1" dirty="0" err="1"/>
              <a:t>Brahmins</a:t>
            </a:r>
            <a:r>
              <a:rPr lang="fr-FR" b="1" dirty="0"/>
              <a:t> (</a:t>
            </a:r>
            <a:r>
              <a:rPr lang="fr-FR" b="1" dirty="0" err="1"/>
              <a:t>priests</a:t>
            </a:r>
            <a:r>
              <a:rPr lang="fr-FR" b="1" dirty="0"/>
              <a:t>/</a:t>
            </a:r>
            <a:r>
              <a:rPr lang="fr-FR" b="1" dirty="0" err="1"/>
              <a:t>teachers</a:t>
            </a:r>
            <a:r>
              <a:rPr lang="fr-FR" b="1" dirty="0"/>
              <a:t>) </a:t>
            </a:r>
          </a:p>
          <a:p>
            <a:pPr marL="0" indent="0">
              <a:buNone/>
            </a:pPr>
            <a:r>
              <a:rPr lang="fr-FR" b="1" dirty="0"/>
              <a:t>   </a:t>
            </a:r>
            <a:r>
              <a:rPr lang="fr-FR" b="1" dirty="0" err="1"/>
              <a:t>Kshatriya</a:t>
            </a:r>
            <a:r>
              <a:rPr lang="fr-FR" b="1" dirty="0"/>
              <a:t> (</a:t>
            </a:r>
            <a:r>
              <a:rPr lang="fr-FR" b="1" dirty="0" err="1"/>
              <a:t>warriors</a:t>
            </a:r>
            <a:r>
              <a:rPr lang="fr-FR" b="1" dirty="0"/>
              <a:t>/</a:t>
            </a:r>
            <a:r>
              <a:rPr lang="fr-FR" b="1" dirty="0" err="1"/>
              <a:t>rulers</a:t>
            </a:r>
            <a:r>
              <a:rPr lang="fr-FR" b="1" dirty="0"/>
              <a:t>) </a:t>
            </a:r>
          </a:p>
          <a:p>
            <a:pPr marL="0" indent="0">
              <a:buNone/>
            </a:pPr>
            <a:r>
              <a:rPr lang="fr-FR" b="1" dirty="0"/>
              <a:t>   </a:t>
            </a:r>
            <a:r>
              <a:rPr lang="fr-FR" b="1" dirty="0" err="1"/>
              <a:t>Vaishya</a:t>
            </a:r>
            <a:r>
              <a:rPr lang="fr-FR" b="1" dirty="0"/>
              <a:t> (traders/</a:t>
            </a:r>
            <a:r>
              <a:rPr lang="fr-FR" b="1" dirty="0" err="1"/>
              <a:t>craftsmen</a:t>
            </a:r>
            <a:r>
              <a:rPr lang="fr-FR" b="1" dirty="0"/>
              <a:t>) (≈</a:t>
            </a:r>
            <a:r>
              <a:rPr lang="fr-FR" b="1" dirty="0" err="1"/>
              <a:t>skilled</a:t>
            </a:r>
            <a:r>
              <a:rPr lang="fr-FR" b="1" dirty="0"/>
              <a:t> labor, free labor) </a:t>
            </a:r>
          </a:p>
          <a:p>
            <a:pPr marL="0" indent="0">
              <a:buNone/>
            </a:pPr>
            <a:r>
              <a:rPr lang="fr-FR" b="1" dirty="0"/>
              <a:t>   </a:t>
            </a:r>
            <a:r>
              <a:rPr lang="fr-FR" b="1" dirty="0" err="1"/>
              <a:t>Shudra</a:t>
            </a:r>
            <a:r>
              <a:rPr lang="fr-FR" b="1" dirty="0"/>
              <a:t> (</a:t>
            </a:r>
            <a:r>
              <a:rPr lang="fr-FR" b="1" dirty="0" err="1"/>
              <a:t>laborers</a:t>
            </a:r>
            <a:r>
              <a:rPr lang="fr-FR" b="1" dirty="0"/>
              <a:t>) (≈</a:t>
            </a:r>
            <a:r>
              <a:rPr lang="fr-FR" b="1" dirty="0" err="1"/>
              <a:t>common</a:t>
            </a:r>
            <a:r>
              <a:rPr lang="fr-FR" b="1" dirty="0"/>
              <a:t> labor, </a:t>
            </a:r>
            <a:r>
              <a:rPr lang="fr-FR" b="1" dirty="0" err="1"/>
              <a:t>sometime</a:t>
            </a:r>
            <a:r>
              <a:rPr lang="fr-FR" b="1" dirty="0"/>
              <a:t> forced labor, quasi-serfs)</a:t>
            </a:r>
          </a:p>
          <a:p>
            <a:pPr marL="0" indent="0">
              <a:buNone/>
            </a:pPr>
            <a:r>
              <a:rPr lang="fr-FR" dirty="0"/>
              <a:t> (+ Dalits (untouchables), not </a:t>
            </a:r>
            <a:r>
              <a:rPr lang="fr-FR" dirty="0" err="1"/>
              <a:t>mentionned</a:t>
            </a:r>
            <a:r>
              <a:rPr lang="fr-FR" dirty="0"/>
              <a:t> in Manusmriti) (= </a:t>
            </a:r>
            <a:r>
              <a:rPr lang="fr-FR" dirty="0" err="1"/>
              <a:t>specific</a:t>
            </a:r>
            <a:r>
              <a:rPr lang="fr-FR" dirty="0"/>
              <a:t> occupations like working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leather</a:t>
            </a:r>
            <a:r>
              <a:rPr lang="fr-FR" dirty="0"/>
              <a:t> and animal skin, </a:t>
            </a:r>
            <a:r>
              <a:rPr lang="fr-FR" dirty="0" err="1"/>
              <a:t>cleaning</a:t>
            </a:r>
            <a:r>
              <a:rPr lang="fr-FR" dirty="0"/>
              <a:t>, etc.) </a:t>
            </a:r>
            <a:r>
              <a:rPr lang="fr-FR" dirty="0" smtClean="0"/>
              <a:t>                (Dalits = </a:t>
            </a:r>
            <a:r>
              <a:rPr lang="fr-FR" dirty="0" err="1" smtClean="0"/>
              <a:t>highly</a:t>
            </a:r>
            <a:r>
              <a:rPr lang="fr-FR" dirty="0" smtClean="0"/>
              <a:t> </a:t>
            </a:r>
            <a:r>
              <a:rPr lang="fr-FR" dirty="0" err="1"/>
              <a:t>discriminated</a:t>
            </a:r>
            <a:r>
              <a:rPr lang="fr-FR" dirty="0"/>
              <a:t> by other groups, like « </a:t>
            </a:r>
            <a:r>
              <a:rPr lang="fr-FR" dirty="0" err="1"/>
              <a:t>uncivilized</a:t>
            </a:r>
            <a:r>
              <a:rPr lang="fr-FR" dirty="0"/>
              <a:t> » </a:t>
            </a:r>
            <a:r>
              <a:rPr lang="fr-FR" dirty="0" err="1"/>
              <a:t>aborigenal</a:t>
            </a:r>
            <a:r>
              <a:rPr lang="fr-FR" dirty="0"/>
              <a:t> </a:t>
            </a:r>
            <a:r>
              <a:rPr lang="fr-FR" dirty="0" smtClean="0"/>
              <a:t>tribes living in </a:t>
            </a:r>
            <a:r>
              <a:rPr lang="fr-FR" dirty="0" err="1" smtClean="0"/>
              <a:t>forests</a:t>
            </a:r>
            <a:r>
              <a:rPr lang="fr-FR" dirty="0" smtClean="0"/>
              <a:t> and </a:t>
            </a:r>
            <a:r>
              <a:rPr lang="fr-FR" dirty="0" err="1" smtClean="0"/>
              <a:t>hills</a:t>
            </a:r>
            <a:r>
              <a:rPr lang="fr-FR" dirty="0" smtClean="0"/>
              <a:t>)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3072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0300" y="0"/>
            <a:ext cx="11716777" cy="65105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r>
              <a:rPr lang="fr-FR" b="1" dirty="0" smtClean="0"/>
              <a:t>The Manusmriti is not a </a:t>
            </a:r>
            <a:r>
              <a:rPr lang="fr-FR" b="1" dirty="0" err="1" smtClean="0"/>
              <a:t>sociological</a:t>
            </a:r>
            <a:r>
              <a:rPr lang="fr-FR" b="1" dirty="0"/>
              <a:t> </a:t>
            </a:r>
            <a:r>
              <a:rPr lang="fr-FR" b="1" dirty="0" smtClean="0"/>
              <a:t>or </a:t>
            </a:r>
            <a:r>
              <a:rPr lang="fr-FR" b="1" dirty="0" err="1" smtClean="0"/>
              <a:t>historical</a:t>
            </a:r>
            <a:r>
              <a:rPr lang="fr-FR" b="1" dirty="0" smtClean="0"/>
              <a:t> description of India in 2c BC (or India in </a:t>
            </a:r>
            <a:r>
              <a:rPr lang="fr-FR" b="1" dirty="0" err="1" smtClean="0"/>
              <a:t>later</a:t>
            </a:r>
            <a:r>
              <a:rPr lang="fr-FR" b="1" dirty="0" smtClean="0"/>
              <a:t> </a:t>
            </a:r>
            <a:r>
              <a:rPr lang="fr-FR" b="1" dirty="0" err="1" smtClean="0"/>
              <a:t>periods</a:t>
            </a:r>
            <a:r>
              <a:rPr lang="fr-FR" b="1" dirty="0" smtClean="0"/>
              <a:t>): </a:t>
            </a:r>
            <a:r>
              <a:rPr lang="fr-FR" b="1" dirty="0" err="1" smtClean="0"/>
              <a:t>it</a:t>
            </a:r>
            <a:r>
              <a:rPr lang="fr-FR" b="1" dirty="0" smtClean="0"/>
              <a:t> is a normative </a:t>
            </a:r>
            <a:r>
              <a:rPr lang="fr-FR" b="1" dirty="0" err="1" smtClean="0"/>
              <a:t>statement</a:t>
            </a:r>
            <a:r>
              <a:rPr lang="fr-FR" b="1" dirty="0" smtClean="0"/>
              <a:t> </a:t>
            </a:r>
            <a:r>
              <a:rPr lang="fr-FR" dirty="0" err="1" smtClean="0"/>
              <a:t>written</a:t>
            </a:r>
            <a:r>
              <a:rPr lang="fr-FR" dirty="0" smtClean="0"/>
              <a:t> by a group of </a:t>
            </a:r>
            <a:r>
              <a:rPr lang="fr-FR" dirty="0" err="1" smtClean="0"/>
              <a:t>Hindu</a:t>
            </a:r>
            <a:r>
              <a:rPr lang="fr-FR" dirty="0" smtClean="0"/>
              <a:t> </a:t>
            </a:r>
            <a:r>
              <a:rPr lang="fr-FR" dirty="0" err="1" smtClean="0"/>
              <a:t>priests</a:t>
            </a:r>
            <a:r>
              <a:rPr lang="fr-FR" dirty="0" smtClean="0"/>
              <a:t> (</a:t>
            </a:r>
            <a:r>
              <a:rPr lang="fr-FR" dirty="0" err="1" smtClean="0"/>
              <a:t>brahmins</a:t>
            </a:r>
            <a:r>
              <a:rPr lang="fr-FR" dirty="0" smtClean="0"/>
              <a:t>) in </a:t>
            </a:r>
            <a:r>
              <a:rPr lang="fr-FR" dirty="0" err="1" smtClean="0"/>
              <a:t>order</a:t>
            </a:r>
            <a:r>
              <a:rPr lang="fr-FR" dirty="0" smtClean="0"/>
              <a:t> to </a:t>
            </a:r>
            <a:r>
              <a:rPr lang="fr-FR" dirty="0" err="1" smtClean="0"/>
              <a:t>describe</a:t>
            </a:r>
            <a:r>
              <a:rPr lang="fr-FR" dirty="0" smtClean="0"/>
              <a:t> how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believe</a:t>
            </a:r>
            <a:r>
              <a:rPr lang="fr-FR" dirty="0" smtClean="0"/>
              <a:t> a </a:t>
            </a:r>
            <a:r>
              <a:rPr lang="fr-FR" dirty="0" err="1" smtClean="0"/>
              <a:t>well</a:t>
            </a:r>
            <a:r>
              <a:rPr lang="fr-FR" dirty="0" smtClean="0"/>
              <a:t> </a:t>
            </a:r>
            <a:r>
              <a:rPr lang="fr-FR" dirty="0" err="1" smtClean="0"/>
              <a:t>organized</a:t>
            </a:r>
            <a:r>
              <a:rPr lang="fr-FR" dirty="0" smtClean="0"/>
              <a:t> </a:t>
            </a:r>
            <a:r>
              <a:rPr lang="fr-FR" dirty="0" err="1" smtClean="0"/>
              <a:t>Hindu</a:t>
            </a:r>
            <a:r>
              <a:rPr lang="fr-FR" dirty="0" smtClean="0"/>
              <a:t> </a:t>
            </a:r>
            <a:r>
              <a:rPr lang="fr-FR" dirty="0" err="1" smtClean="0"/>
              <a:t>kingdom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look like</a:t>
            </a:r>
          </a:p>
          <a:p>
            <a:r>
              <a:rPr lang="fr-FR" dirty="0" smtClean="0"/>
              <a:t>Basic </a:t>
            </a:r>
            <a:r>
              <a:rPr lang="fr-FR" dirty="0" err="1" smtClean="0"/>
              <a:t>statement</a:t>
            </a:r>
            <a:r>
              <a:rPr lang="fr-FR" dirty="0" smtClean="0"/>
              <a:t>: </a:t>
            </a:r>
            <a:r>
              <a:rPr lang="fr-FR" dirty="0" err="1" smtClean="0"/>
              <a:t>kings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come from a group of </a:t>
            </a:r>
            <a:r>
              <a:rPr lang="fr-FR" dirty="0" err="1" smtClean="0"/>
              <a:t>warriors</a:t>
            </a:r>
            <a:r>
              <a:rPr lang="fr-FR" dirty="0" smtClean="0"/>
              <a:t> (kshatryas) </a:t>
            </a:r>
            <a:r>
              <a:rPr lang="fr-FR" dirty="0" err="1" smtClean="0"/>
              <a:t>recognized</a:t>
            </a:r>
            <a:r>
              <a:rPr lang="fr-FR" dirty="0" smtClean="0"/>
              <a:t> as </a:t>
            </a:r>
            <a:r>
              <a:rPr lang="fr-FR" dirty="0" err="1" smtClean="0"/>
              <a:t>such</a:t>
            </a:r>
            <a:r>
              <a:rPr lang="fr-FR" dirty="0" smtClean="0"/>
              <a:t> by </a:t>
            </a:r>
            <a:r>
              <a:rPr lang="fr-FR" dirty="0" err="1" smtClean="0"/>
              <a:t>brahmins</a:t>
            </a:r>
            <a:r>
              <a:rPr lang="fr-FR" dirty="0" smtClean="0"/>
              <a:t>, and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follow</a:t>
            </a:r>
            <a:r>
              <a:rPr lang="fr-FR" dirty="0" smtClean="0"/>
              <a:t> the </a:t>
            </a:r>
            <a:r>
              <a:rPr lang="fr-FR" dirty="0" err="1" smtClean="0"/>
              <a:t>advice</a:t>
            </a:r>
            <a:r>
              <a:rPr lang="fr-FR" dirty="0" smtClean="0"/>
              <a:t> of the </a:t>
            </a:r>
            <a:r>
              <a:rPr lang="fr-FR" dirty="0" err="1" smtClean="0"/>
              <a:t>wisest</a:t>
            </a:r>
            <a:r>
              <a:rPr lang="fr-FR" dirty="0" smtClean="0"/>
              <a:t> </a:t>
            </a:r>
            <a:r>
              <a:rPr lang="fr-FR" dirty="0" err="1" smtClean="0"/>
              <a:t>brahmins</a:t>
            </a:r>
            <a:r>
              <a:rPr lang="fr-FR" dirty="0" smtClean="0"/>
              <a:t>, in </a:t>
            </a:r>
            <a:r>
              <a:rPr lang="fr-FR" dirty="0" err="1" smtClean="0"/>
              <a:t>particular</a:t>
            </a:r>
            <a:r>
              <a:rPr lang="fr-FR" dirty="0" smtClean="0"/>
              <a:t> </a:t>
            </a:r>
            <a:r>
              <a:rPr lang="fr-FR" dirty="0" err="1" smtClean="0"/>
              <a:t>regarding</a:t>
            </a:r>
            <a:r>
              <a:rPr lang="fr-FR" dirty="0" smtClean="0"/>
              <a:t> </a:t>
            </a:r>
            <a:r>
              <a:rPr lang="fr-FR" dirty="0" err="1" smtClean="0"/>
              <a:t>wars</a:t>
            </a:r>
            <a:r>
              <a:rPr lang="fr-FR" dirty="0" smtClean="0"/>
              <a:t>, </a:t>
            </a:r>
            <a:r>
              <a:rPr lang="fr-FR" dirty="0" err="1" smtClean="0"/>
              <a:t>religious</a:t>
            </a:r>
            <a:r>
              <a:rPr lang="fr-FR" dirty="0" smtClean="0"/>
              <a:t> and family </a:t>
            </a:r>
            <a:r>
              <a:rPr lang="fr-FR" dirty="0" err="1" smtClean="0"/>
              <a:t>matters</a:t>
            </a:r>
            <a:r>
              <a:rPr lang="fr-FR" dirty="0" smtClean="0"/>
              <a:t>, property and inheritance division, etc. (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sophisticated</a:t>
            </a:r>
            <a:r>
              <a:rPr lang="fr-FR" dirty="0" smtClean="0"/>
              <a:t> </a:t>
            </a:r>
            <a:r>
              <a:rPr lang="fr-FR" dirty="0" err="1" smtClean="0"/>
              <a:t>legal</a:t>
            </a:r>
            <a:r>
              <a:rPr lang="fr-FR" dirty="0" smtClean="0"/>
              <a:t> code)</a:t>
            </a:r>
          </a:p>
          <a:p>
            <a:r>
              <a:rPr lang="fr-FR" dirty="0" smtClean="0"/>
              <a:t>It is comparable to 10c-11c AC </a:t>
            </a:r>
            <a:r>
              <a:rPr lang="fr-FR" dirty="0" err="1" smtClean="0"/>
              <a:t>texts</a:t>
            </a:r>
            <a:r>
              <a:rPr lang="fr-FR" dirty="0" smtClean="0"/>
              <a:t> </a:t>
            </a:r>
            <a:r>
              <a:rPr lang="fr-FR" dirty="0" err="1" smtClean="0"/>
              <a:t>written</a:t>
            </a:r>
            <a:r>
              <a:rPr lang="fr-FR" dirty="0" smtClean="0"/>
              <a:t> by European bishops </a:t>
            </a:r>
            <a:r>
              <a:rPr lang="fr-FR" dirty="0" err="1" smtClean="0"/>
              <a:t>describing</a:t>
            </a:r>
            <a:r>
              <a:rPr lang="fr-FR" dirty="0" smtClean="0"/>
              <a:t> the </a:t>
            </a:r>
            <a:r>
              <a:rPr lang="fr-FR" dirty="0" err="1" smtClean="0"/>
              <a:t>ideal</a:t>
            </a:r>
            <a:r>
              <a:rPr lang="fr-FR" dirty="0" smtClean="0"/>
              <a:t> </a:t>
            </a:r>
            <a:r>
              <a:rPr lang="fr-FR" dirty="0" err="1" smtClean="0"/>
              <a:t>trifunctionnal</a:t>
            </a:r>
            <a:r>
              <a:rPr lang="fr-FR" dirty="0" smtClean="0"/>
              <a:t> structure of society: </a:t>
            </a:r>
            <a:r>
              <a:rPr lang="fr-FR" dirty="0" err="1" smtClean="0"/>
              <a:t>priests</a:t>
            </a:r>
            <a:r>
              <a:rPr lang="fr-FR" dirty="0" smtClean="0"/>
              <a:t> vs </a:t>
            </a:r>
            <a:r>
              <a:rPr lang="fr-FR" dirty="0" err="1" smtClean="0"/>
              <a:t>warriors</a:t>
            </a:r>
            <a:r>
              <a:rPr lang="fr-FR" dirty="0" smtClean="0"/>
              <a:t> vs </a:t>
            </a:r>
            <a:r>
              <a:rPr lang="fr-FR" dirty="0" err="1" smtClean="0"/>
              <a:t>others</a:t>
            </a:r>
            <a:endParaRPr lang="fr-FR" dirty="0" smtClean="0"/>
          </a:p>
          <a:p>
            <a:r>
              <a:rPr lang="fr-FR" dirty="0" smtClean="0"/>
              <a:t>In practice, the social and </a:t>
            </a:r>
            <a:r>
              <a:rPr lang="fr-FR" dirty="0" err="1" smtClean="0"/>
              <a:t>political</a:t>
            </a:r>
            <a:r>
              <a:rPr lang="fr-FR" dirty="0" smtClean="0"/>
              <a:t> reality is </a:t>
            </a:r>
            <a:r>
              <a:rPr lang="fr-FR" dirty="0" err="1" smtClean="0"/>
              <a:t>always</a:t>
            </a:r>
            <a:r>
              <a:rPr lang="fr-FR" dirty="0" smtClean="0"/>
              <a:t> more </a:t>
            </a:r>
            <a:r>
              <a:rPr lang="fr-FR" dirty="0" err="1" smtClean="0"/>
              <a:t>complex</a:t>
            </a:r>
            <a:r>
              <a:rPr lang="fr-FR" dirty="0" smtClean="0"/>
              <a:t> &amp; </a:t>
            </a:r>
            <a:r>
              <a:rPr lang="fr-FR" dirty="0" err="1" smtClean="0"/>
              <a:t>chaotic</a:t>
            </a:r>
            <a:r>
              <a:rPr lang="fr-FR" dirty="0" smtClean="0"/>
              <a:t>: new groups of </a:t>
            </a:r>
            <a:r>
              <a:rPr lang="fr-FR" dirty="0" err="1" smtClean="0"/>
              <a:t>rulers</a:t>
            </a:r>
            <a:r>
              <a:rPr lang="fr-FR" dirty="0" smtClean="0"/>
              <a:t> </a:t>
            </a:r>
            <a:r>
              <a:rPr lang="fr-FR" dirty="0" err="1" smtClean="0"/>
              <a:t>kept</a:t>
            </a:r>
            <a:r>
              <a:rPr lang="fr-FR" dirty="0" smtClean="0"/>
              <a:t> </a:t>
            </a:r>
            <a:r>
              <a:rPr lang="fr-FR" dirty="0" err="1" smtClean="0"/>
              <a:t>replacing</a:t>
            </a:r>
            <a:r>
              <a:rPr lang="fr-FR" dirty="0" smtClean="0"/>
              <a:t> </a:t>
            </a:r>
            <a:r>
              <a:rPr lang="fr-FR" dirty="0" err="1" smtClean="0"/>
              <a:t>each</a:t>
            </a:r>
            <a:r>
              <a:rPr lang="fr-FR" dirty="0" smtClean="0"/>
              <a:t> other for centuries, </a:t>
            </a:r>
            <a:r>
              <a:rPr lang="fr-FR" dirty="0" err="1" smtClean="0"/>
              <a:t>both</a:t>
            </a:r>
            <a:r>
              <a:rPr lang="fr-FR" dirty="0" smtClean="0"/>
              <a:t> in India &amp; in Europe (&amp; </a:t>
            </a:r>
            <a:r>
              <a:rPr lang="fr-FR" dirty="0" err="1" smtClean="0"/>
              <a:t>elsewhere</a:t>
            </a:r>
            <a:r>
              <a:rPr lang="fr-FR" dirty="0" smtClean="0"/>
              <a:t>), and </a:t>
            </a:r>
            <a:r>
              <a:rPr lang="fr-FR" dirty="0" err="1" smtClean="0"/>
              <a:t>priests</a:t>
            </a:r>
            <a:r>
              <a:rPr lang="fr-FR" dirty="0" smtClean="0"/>
              <a:t>/</a:t>
            </a:r>
            <a:r>
              <a:rPr lang="fr-FR" dirty="0" err="1" smtClean="0"/>
              <a:t>intellectuals</a:t>
            </a:r>
            <a:r>
              <a:rPr lang="fr-FR" dirty="0" smtClean="0"/>
              <a:t> have </a:t>
            </a:r>
            <a:r>
              <a:rPr lang="fr-FR" dirty="0" err="1" smtClean="0"/>
              <a:t>always</a:t>
            </a:r>
            <a:r>
              <a:rPr lang="fr-FR" dirty="0" smtClean="0"/>
              <a:t> </a:t>
            </a:r>
            <a:r>
              <a:rPr lang="fr-FR" dirty="0" err="1" smtClean="0"/>
              <a:t>faced</a:t>
            </a:r>
            <a:r>
              <a:rPr lang="fr-FR" dirty="0" smtClean="0"/>
              <a:t> </a:t>
            </a:r>
            <a:r>
              <a:rPr lang="fr-FR" dirty="0" err="1" smtClean="0"/>
              <a:t>strong</a:t>
            </a:r>
            <a:r>
              <a:rPr lang="fr-FR" dirty="0" smtClean="0"/>
              <a:t> </a:t>
            </a:r>
            <a:r>
              <a:rPr lang="fr-FR" dirty="0" err="1" smtClean="0"/>
              <a:t>difficulties</a:t>
            </a:r>
            <a:r>
              <a:rPr lang="fr-FR" dirty="0" smtClean="0"/>
              <a:t> to put discipline on them &amp; </a:t>
            </a:r>
            <a:r>
              <a:rPr lang="fr-FR" dirty="0" err="1" smtClean="0"/>
              <a:t>elicit</a:t>
            </a:r>
            <a:r>
              <a:rPr lang="fr-FR" dirty="0" smtClean="0"/>
              <a:t> respect for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vast</a:t>
            </a:r>
            <a:r>
              <a:rPr lang="fr-FR" dirty="0" smtClean="0"/>
              <a:t> </a:t>
            </a:r>
            <a:r>
              <a:rPr lang="fr-FR" dirty="0" err="1" smtClean="0"/>
              <a:t>knowledge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986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3736" y="118872"/>
            <a:ext cx="11942064" cy="65105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In </a:t>
            </a:r>
            <a:r>
              <a:rPr lang="fr-FR" dirty="0" err="1" smtClean="0"/>
              <a:t>pre-colonial</a:t>
            </a:r>
            <a:r>
              <a:rPr lang="fr-FR" dirty="0" smtClean="0"/>
              <a:t> India (like in Europe), the social structure was in practice </a:t>
            </a:r>
            <a:r>
              <a:rPr lang="fr-FR" dirty="0" err="1" smtClean="0"/>
              <a:t>much</a:t>
            </a:r>
            <a:r>
              <a:rPr lang="fr-FR" dirty="0" smtClean="0"/>
              <a:t> more </a:t>
            </a:r>
            <a:r>
              <a:rPr lang="fr-FR" dirty="0" err="1" smtClean="0"/>
              <a:t>complex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a </a:t>
            </a:r>
            <a:r>
              <a:rPr lang="fr-FR" dirty="0" err="1" smtClean="0"/>
              <a:t>three</a:t>
            </a:r>
            <a:r>
              <a:rPr lang="fr-FR" dirty="0" smtClean="0"/>
              <a:t>-class or four-class structure: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b="1" dirty="0" err="1" smtClean="0"/>
              <a:t>thousands</a:t>
            </a:r>
            <a:r>
              <a:rPr lang="fr-FR" b="1" dirty="0" smtClean="0"/>
              <a:t> of </a:t>
            </a:r>
            <a:r>
              <a:rPr lang="fr-FR" b="1" dirty="0" err="1" smtClean="0"/>
              <a:t>small</a:t>
            </a:r>
            <a:r>
              <a:rPr lang="fr-FR" b="1" dirty="0" smtClean="0"/>
              <a:t> </a:t>
            </a:r>
            <a:r>
              <a:rPr lang="fr-FR" b="1" dirty="0" err="1" smtClean="0"/>
              <a:t>occupational-regional-ethnic</a:t>
            </a:r>
            <a:r>
              <a:rPr lang="fr-FR" b="1" dirty="0" smtClean="0"/>
              <a:t> groups (jatis)</a:t>
            </a:r>
            <a:endParaRPr lang="fr-FR" b="1" dirty="0"/>
          </a:p>
          <a:p>
            <a:r>
              <a:rPr lang="fr-FR" dirty="0" err="1" smtClean="0"/>
              <a:t>E.g</a:t>
            </a:r>
            <a:r>
              <a:rPr lang="fr-FR" dirty="0" smtClean="0"/>
              <a:t>. Kerala </a:t>
            </a:r>
            <a:r>
              <a:rPr lang="fr-FR" dirty="0" err="1" smtClean="0"/>
              <a:t>shoe-makers</a:t>
            </a:r>
            <a:r>
              <a:rPr lang="fr-FR" dirty="0" smtClean="0"/>
              <a:t>, Bengali </a:t>
            </a:r>
            <a:r>
              <a:rPr lang="fr-FR" dirty="0" err="1" smtClean="0"/>
              <a:t>goat-raisers</a:t>
            </a:r>
            <a:r>
              <a:rPr lang="fr-FR" dirty="0" smtClean="0"/>
              <a:t>, Punjabi </a:t>
            </a:r>
            <a:r>
              <a:rPr lang="fr-FR" dirty="0" err="1" smtClean="0"/>
              <a:t>cultivator</a:t>
            </a:r>
            <a:r>
              <a:rPr lang="fr-FR" dirty="0" smtClean="0"/>
              <a:t>, etc.</a:t>
            </a:r>
          </a:p>
          <a:p>
            <a:r>
              <a:rPr lang="fr-FR" dirty="0" smtClean="0"/>
              <a:t>The European </a:t>
            </a:r>
            <a:r>
              <a:rPr lang="fr-FR" dirty="0" err="1" smtClean="0"/>
              <a:t>view</a:t>
            </a:r>
            <a:r>
              <a:rPr lang="fr-FR" dirty="0" smtClean="0"/>
              <a:t> of </a:t>
            </a:r>
            <a:r>
              <a:rPr lang="fr-FR" dirty="0" err="1" smtClean="0"/>
              <a:t>Indian</a:t>
            </a:r>
            <a:r>
              <a:rPr lang="fr-FR" dirty="0" smtClean="0"/>
              <a:t> castes has </a:t>
            </a:r>
            <a:r>
              <a:rPr lang="fr-FR" dirty="0" err="1" smtClean="0"/>
              <a:t>always</a:t>
            </a:r>
            <a:r>
              <a:rPr lang="fr-FR" dirty="0" smtClean="0"/>
              <a:t> been </a:t>
            </a:r>
            <a:r>
              <a:rPr lang="fr-FR" dirty="0" err="1" smtClean="0"/>
              <a:t>characterized</a:t>
            </a:r>
            <a:r>
              <a:rPr lang="fr-FR" dirty="0" smtClean="0"/>
              <a:t> by a major confusion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b="1" dirty="0" smtClean="0"/>
              <a:t>castes as varnas </a:t>
            </a:r>
            <a:r>
              <a:rPr lang="fr-FR" dirty="0" smtClean="0"/>
              <a:t>(the four </a:t>
            </a:r>
            <a:r>
              <a:rPr lang="fr-FR" dirty="0" err="1" smtClean="0"/>
              <a:t>theoretical</a:t>
            </a:r>
            <a:r>
              <a:rPr lang="fr-FR" dirty="0" smtClean="0"/>
              <a:t> classes of the Manusmriti) </a:t>
            </a:r>
            <a:r>
              <a:rPr lang="fr-FR" b="1" dirty="0" smtClean="0"/>
              <a:t>vs castes as jatis</a:t>
            </a:r>
            <a:r>
              <a:rPr lang="fr-FR" dirty="0" smtClean="0"/>
              <a:t> (the </a:t>
            </a:r>
            <a:r>
              <a:rPr lang="fr-FR" dirty="0" err="1" smtClean="0"/>
              <a:t>thousands</a:t>
            </a:r>
            <a:r>
              <a:rPr lang="fr-FR" dirty="0" smtClean="0"/>
              <a:t> of </a:t>
            </a:r>
            <a:r>
              <a:rPr lang="fr-FR" dirty="0" err="1" smtClean="0"/>
              <a:t>small</a:t>
            </a:r>
            <a:r>
              <a:rPr lang="fr-FR" dirty="0" smtClean="0"/>
              <a:t> social groups, </a:t>
            </a:r>
            <a:r>
              <a:rPr lang="fr-FR" dirty="0" err="1" smtClean="0"/>
              <a:t>with</a:t>
            </a:r>
            <a:r>
              <a:rPr lang="fr-FR" dirty="0" smtClean="0"/>
              <a:t> multiple and </a:t>
            </a:r>
            <a:r>
              <a:rPr lang="fr-FR" dirty="0" err="1" smtClean="0"/>
              <a:t>changing</a:t>
            </a:r>
            <a:r>
              <a:rPr lang="fr-FR" dirty="0" smtClean="0"/>
              <a:t> social </a:t>
            </a:r>
            <a:r>
              <a:rPr lang="fr-FR" dirty="0" err="1" smtClean="0"/>
              <a:t>identities</a:t>
            </a:r>
            <a:r>
              <a:rPr lang="fr-FR" dirty="0" smtClean="0"/>
              <a:t> and </a:t>
            </a:r>
            <a:r>
              <a:rPr lang="fr-FR" dirty="0" err="1" smtClean="0"/>
              <a:t>boundaries</a:t>
            </a:r>
            <a:r>
              <a:rPr lang="fr-FR" dirty="0" smtClean="0"/>
              <a:t>)</a:t>
            </a:r>
          </a:p>
          <a:p>
            <a:r>
              <a:rPr lang="fr-FR" dirty="0" smtClean="0"/>
              <a:t>There was no </a:t>
            </a:r>
            <a:r>
              <a:rPr lang="fr-FR" dirty="0"/>
              <a:t>formalisation of the system </a:t>
            </a:r>
            <a:r>
              <a:rPr lang="fr-FR" dirty="0" err="1"/>
              <a:t>until</a:t>
            </a:r>
            <a:r>
              <a:rPr lang="fr-FR" dirty="0"/>
              <a:t> </a:t>
            </a:r>
            <a:r>
              <a:rPr lang="fr-FR" dirty="0" smtClean="0"/>
              <a:t>the Caste </a:t>
            </a:r>
            <a:r>
              <a:rPr lang="fr-FR" dirty="0" err="1"/>
              <a:t>Censuses</a:t>
            </a:r>
            <a:r>
              <a:rPr lang="fr-FR" dirty="0"/>
              <a:t> </a:t>
            </a:r>
            <a:r>
              <a:rPr lang="fr-FR" dirty="0" err="1"/>
              <a:t>conducted</a:t>
            </a:r>
            <a:r>
              <a:rPr lang="fr-FR" dirty="0"/>
              <a:t> in </a:t>
            </a:r>
            <a:r>
              <a:rPr lang="fr-FR" dirty="0" smtClean="0"/>
              <a:t>1871-1941 </a:t>
            </a:r>
            <a:r>
              <a:rPr lang="fr-FR" dirty="0"/>
              <a:t>under </a:t>
            </a:r>
            <a:r>
              <a:rPr lang="fr-FR" dirty="0" smtClean="0"/>
              <a:t>British colonial </a:t>
            </a:r>
            <a:r>
              <a:rPr lang="fr-FR" dirty="0" err="1" smtClean="0"/>
              <a:t>rule</a:t>
            </a:r>
            <a:r>
              <a:rPr lang="fr-FR" dirty="0" smtClean="0"/>
              <a:t>,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contributed</a:t>
            </a:r>
            <a:r>
              <a:rPr lang="fr-FR" dirty="0" smtClean="0"/>
              <a:t> to </a:t>
            </a:r>
            <a:r>
              <a:rPr lang="fr-FR" dirty="0" err="1" smtClean="0"/>
              <a:t>create</a:t>
            </a:r>
            <a:r>
              <a:rPr lang="fr-FR" dirty="0" smtClean="0"/>
              <a:t> </a:t>
            </a:r>
            <a:r>
              <a:rPr lang="fr-FR" dirty="0" err="1" smtClean="0"/>
              <a:t>rigid</a:t>
            </a:r>
            <a:r>
              <a:rPr lang="fr-FR" dirty="0" smtClean="0"/>
              <a:t> administrative </a:t>
            </a:r>
            <a:r>
              <a:rPr lang="fr-FR" dirty="0" err="1" smtClean="0"/>
              <a:t>categories</a:t>
            </a:r>
            <a:r>
              <a:rPr lang="fr-FR" dirty="0" smtClean="0"/>
              <a:t> out of a </a:t>
            </a:r>
            <a:r>
              <a:rPr lang="fr-FR" dirty="0" err="1" smtClean="0"/>
              <a:t>highly</a:t>
            </a:r>
            <a:r>
              <a:rPr lang="fr-FR" dirty="0" smtClean="0"/>
              <a:t> </a:t>
            </a:r>
            <a:r>
              <a:rPr lang="fr-FR" dirty="0" err="1" smtClean="0"/>
              <a:t>decentralized</a:t>
            </a:r>
            <a:r>
              <a:rPr lang="fr-FR" dirty="0" smtClean="0"/>
              <a:t> social structure</a:t>
            </a:r>
          </a:p>
          <a:p>
            <a:r>
              <a:rPr lang="fr-FR" dirty="0" smtClean="0"/>
              <a:t>In addition to the </a:t>
            </a:r>
            <a:r>
              <a:rPr lang="fr-FR" dirty="0" err="1" smtClean="0"/>
              <a:t>enormous</a:t>
            </a:r>
            <a:r>
              <a:rPr lang="fr-FR" dirty="0" smtClean="0"/>
              <a:t> </a:t>
            </a:r>
            <a:r>
              <a:rPr lang="fr-FR" dirty="0" err="1" smtClean="0"/>
              <a:t>regional</a:t>
            </a:r>
            <a:r>
              <a:rPr lang="fr-FR" dirty="0" smtClean="0"/>
              <a:t>, </a:t>
            </a:r>
            <a:r>
              <a:rPr lang="fr-FR" dirty="0" err="1" smtClean="0"/>
              <a:t>linguistic</a:t>
            </a:r>
            <a:r>
              <a:rPr lang="fr-FR" dirty="0" smtClean="0"/>
              <a:t> and </a:t>
            </a:r>
            <a:r>
              <a:rPr lang="fr-FR" dirty="0" err="1" smtClean="0"/>
              <a:t>ethnic</a:t>
            </a:r>
            <a:r>
              <a:rPr lang="fr-FR" dirty="0" smtClean="0"/>
              <a:t> </a:t>
            </a:r>
            <a:r>
              <a:rPr lang="fr-FR" dirty="0" err="1" smtClean="0"/>
              <a:t>diversity</a:t>
            </a:r>
            <a:r>
              <a:rPr lang="fr-FR" dirty="0"/>
              <a:t>,</a:t>
            </a:r>
            <a:r>
              <a:rPr lang="fr-FR" dirty="0" smtClean="0"/>
              <a:t> </a:t>
            </a:r>
            <a:r>
              <a:rPr lang="fr-FR" dirty="0" err="1" smtClean="0"/>
              <a:t>India’s</a:t>
            </a:r>
            <a:r>
              <a:rPr lang="fr-FR" dirty="0" smtClean="0"/>
              <a:t> </a:t>
            </a:r>
            <a:r>
              <a:rPr lang="fr-FR" dirty="0" err="1" smtClean="0"/>
              <a:t>complex</a:t>
            </a:r>
            <a:r>
              <a:rPr lang="fr-FR" dirty="0" smtClean="0"/>
              <a:t> social and </a:t>
            </a:r>
            <a:r>
              <a:rPr lang="fr-FR" dirty="0" err="1" smtClean="0"/>
              <a:t>political</a:t>
            </a:r>
            <a:r>
              <a:rPr lang="fr-FR" dirty="0" smtClean="0"/>
              <a:t> structure is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characterized</a:t>
            </a:r>
            <a:r>
              <a:rPr lang="fr-FR" dirty="0" smtClean="0"/>
              <a:t> by an </a:t>
            </a:r>
            <a:r>
              <a:rPr lang="fr-FR" dirty="0" err="1" smtClean="0"/>
              <a:t>early</a:t>
            </a:r>
            <a:r>
              <a:rPr lang="fr-FR" dirty="0" smtClean="0"/>
              <a:t> </a:t>
            </a:r>
            <a:r>
              <a:rPr lang="fr-FR" dirty="0" err="1" smtClean="0"/>
              <a:t>experience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b="1" dirty="0" err="1" smtClean="0"/>
              <a:t>multiconfessionalism</a:t>
            </a:r>
            <a:r>
              <a:rPr lang="fr-FR" dirty="0" smtClean="0"/>
              <a:t> (Islam </a:t>
            </a:r>
            <a:r>
              <a:rPr lang="fr-FR" dirty="0" err="1" smtClean="0"/>
              <a:t>plays</a:t>
            </a:r>
            <a:r>
              <a:rPr lang="fr-FR" dirty="0" smtClean="0"/>
              <a:t> important </a:t>
            </a:r>
            <a:r>
              <a:rPr lang="fr-FR" dirty="0" err="1" smtClean="0"/>
              <a:t>role</a:t>
            </a:r>
            <a:r>
              <a:rPr lang="fr-FR" dirty="0" smtClean="0"/>
              <a:t> since 12c)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816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926" y="0"/>
            <a:ext cx="108883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78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287" y="0"/>
            <a:ext cx="105714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140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572" y="0"/>
            <a:ext cx="118748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12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7443" y="258417"/>
            <a:ext cx="11479696" cy="61423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India 10c-19c: permanent </a:t>
            </a:r>
            <a:r>
              <a:rPr lang="fr-FR" dirty="0" err="1" smtClean="0"/>
              <a:t>competition</a:t>
            </a:r>
            <a:r>
              <a:rPr lang="fr-FR" dirty="0" smtClean="0"/>
              <a:t> </a:t>
            </a:r>
            <a:r>
              <a:rPr lang="fr-FR" dirty="0" err="1" smtClean="0"/>
              <a:t>beween</a:t>
            </a:r>
            <a:r>
              <a:rPr lang="fr-FR" dirty="0" smtClean="0"/>
              <a:t> multiple states of different confessions: </a:t>
            </a:r>
            <a:r>
              <a:rPr lang="fr-FR" dirty="0" err="1" smtClean="0"/>
              <a:t>Moghul</a:t>
            </a:r>
            <a:r>
              <a:rPr lang="fr-FR" dirty="0" smtClean="0"/>
              <a:t> empire (maximal extension 1526-1707, final </a:t>
            </a:r>
            <a:r>
              <a:rPr lang="fr-FR" dirty="0" err="1" smtClean="0"/>
              <a:t>fall</a:t>
            </a:r>
            <a:r>
              <a:rPr lang="fr-FR" dirty="0" smtClean="0"/>
              <a:t> 1858), </a:t>
            </a:r>
            <a:r>
              <a:rPr lang="fr-FR" dirty="0" err="1" smtClean="0"/>
              <a:t>various</a:t>
            </a:r>
            <a:r>
              <a:rPr lang="fr-FR" dirty="0" smtClean="0"/>
              <a:t> </a:t>
            </a:r>
            <a:r>
              <a:rPr lang="fr-FR" dirty="0" err="1" smtClean="0"/>
              <a:t>muslim</a:t>
            </a:r>
            <a:r>
              <a:rPr lang="fr-FR" dirty="0" smtClean="0"/>
              <a:t> </a:t>
            </a:r>
            <a:r>
              <a:rPr lang="fr-FR" dirty="0" err="1" smtClean="0"/>
              <a:t>sultanates</a:t>
            </a:r>
            <a:r>
              <a:rPr lang="fr-FR" dirty="0" smtClean="0"/>
              <a:t> and </a:t>
            </a:r>
            <a:r>
              <a:rPr lang="fr-FR" dirty="0" err="1" smtClean="0"/>
              <a:t>hindu</a:t>
            </a:r>
            <a:r>
              <a:rPr lang="fr-FR" dirty="0" smtClean="0"/>
              <a:t> </a:t>
            </a:r>
            <a:r>
              <a:rPr lang="fr-FR" dirty="0" err="1" smtClean="0"/>
              <a:t>kingdoms</a:t>
            </a:r>
            <a:r>
              <a:rPr lang="fr-FR" dirty="0" smtClean="0"/>
              <a:t>, </a:t>
            </a:r>
            <a:r>
              <a:rPr lang="fr-FR" dirty="0" err="1" smtClean="0"/>
              <a:t>including</a:t>
            </a:r>
            <a:r>
              <a:rPr lang="fr-FR" dirty="0" smtClean="0"/>
              <a:t> Maratha empire (1674-1818), Vijayanagara </a:t>
            </a:r>
            <a:r>
              <a:rPr lang="fr-FR" dirty="0" err="1" smtClean="0"/>
              <a:t>kingdom</a:t>
            </a:r>
            <a:r>
              <a:rPr lang="fr-FR" dirty="0" smtClean="0"/>
              <a:t> (Kerala), etc.</a:t>
            </a:r>
          </a:p>
          <a:p>
            <a:r>
              <a:rPr lang="fr-FR" dirty="0" smtClean="0"/>
              <a:t>British India: EIC 1757-1857 (East India Company), direct </a:t>
            </a:r>
            <a:r>
              <a:rPr lang="fr-FR" dirty="0" err="1" smtClean="0"/>
              <a:t>rule</a:t>
            </a:r>
            <a:r>
              <a:rPr lang="fr-FR" dirty="0" smtClean="0"/>
              <a:t> 1858-1947 (British Raj, but 562 </a:t>
            </a:r>
            <a:r>
              <a:rPr lang="fr-FR" dirty="0" err="1" smtClean="0"/>
              <a:t>princely</a:t>
            </a:r>
            <a:r>
              <a:rPr lang="fr-FR" dirty="0" smtClean="0"/>
              <a:t> states &amp; </a:t>
            </a:r>
            <a:r>
              <a:rPr lang="fr-FR" dirty="0" err="1" smtClean="0"/>
              <a:t>various</a:t>
            </a:r>
            <a:r>
              <a:rPr lang="fr-FR" dirty="0" smtClean="0"/>
              <a:t> </a:t>
            </a:r>
            <a:r>
              <a:rPr lang="fr-FR" dirty="0" err="1" smtClean="0"/>
              <a:t>political</a:t>
            </a:r>
            <a:r>
              <a:rPr lang="fr-FR" dirty="0" smtClean="0"/>
              <a:t> </a:t>
            </a:r>
            <a:r>
              <a:rPr lang="fr-FR" dirty="0" err="1" smtClean="0"/>
              <a:t>entities</a:t>
            </a:r>
            <a:r>
              <a:rPr lang="fr-FR" dirty="0" smtClean="0"/>
              <a:t> </a:t>
            </a:r>
            <a:r>
              <a:rPr lang="fr-FR" dirty="0" err="1" smtClean="0"/>
              <a:t>until</a:t>
            </a:r>
            <a:r>
              <a:rPr lang="fr-FR" dirty="0" smtClean="0"/>
              <a:t> 1947)</a:t>
            </a:r>
            <a:endParaRPr lang="fr-FR" dirty="0"/>
          </a:p>
          <a:p>
            <a:r>
              <a:rPr lang="fr-FR" dirty="0"/>
              <a:t>On the </a:t>
            </a:r>
            <a:r>
              <a:rPr lang="fr-FR" dirty="0" err="1"/>
              <a:t>rapidly</a:t>
            </a:r>
            <a:r>
              <a:rPr lang="fr-FR" dirty="0"/>
              <a:t> </a:t>
            </a:r>
            <a:r>
              <a:rPr lang="fr-FR" dirty="0" err="1"/>
              <a:t>evolving</a:t>
            </a:r>
            <a:r>
              <a:rPr lang="fr-FR" dirty="0"/>
              <a:t> social and </a:t>
            </a:r>
            <a:r>
              <a:rPr lang="fr-FR" dirty="0" err="1"/>
              <a:t>political</a:t>
            </a:r>
            <a:r>
              <a:rPr lang="fr-FR" dirty="0"/>
              <a:t> structure of </a:t>
            </a:r>
            <a:r>
              <a:rPr lang="fr-FR" dirty="0" smtClean="0"/>
              <a:t>18c-19c </a:t>
            </a:r>
            <a:r>
              <a:rPr lang="fr-FR" dirty="0"/>
              <a:t>India, </a:t>
            </a:r>
            <a:r>
              <a:rPr lang="fr-FR" dirty="0" err="1"/>
              <a:t>see</a:t>
            </a:r>
            <a:r>
              <a:rPr lang="fr-FR" dirty="0"/>
              <a:t> N. Dirks, </a:t>
            </a:r>
            <a:r>
              <a:rPr lang="fr-FR" i="1" dirty="0"/>
              <a:t>Castes of Mind: </a:t>
            </a:r>
            <a:r>
              <a:rPr lang="fr-FR" i="1" dirty="0" err="1"/>
              <a:t>Colonialism</a:t>
            </a:r>
            <a:r>
              <a:rPr lang="fr-FR" i="1" dirty="0"/>
              <a:t> and the Making of Modern India</a:t>
            </a:r>
            <a:r>
              <a:rPr lang="fr-FR" dirty="0"/>
              <a:t>, PUP 2001; S. Bayly, </a:t>
            </a:r>
            <a:r>
              <a:rPr lang="fr-FR" i="1" dirty="0"/>
              <a:t>Caste, Society and Politics in India from the 18c to the Modern Age</a:t>
            </a:r>
            <a:r>
              <a:rPr lang="fr-FR" dirty="0"/>
              <a:t>, CUP 1999  </a:t>
            </a:r>
          </a:p>
          <a:p>
            <a:r>
              <a:rPr lang="fr-FR" dirty="0"/>
              <a:t>On </a:t>
            </a:r>
            <a:r>
              <a:rPr lang="fr-FR" dirty="0" err="1"/>
              <a:t>Europe’s</a:t>
            </a:r>
            <a:r>
              <a:rPr lang="fr-FR" dirty="0"/>
              <a:t> </a:t>
            </a:r>
            <a:r>
              <a:rPr lang="fr-FR" dirty="0" err="1"/>
              <a:t>discovery</a:t>
            </a:r>
            <a:r>
              <a:rPr lang="fr-FR" dirty="0"/>
              <a:t> of India, 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/>
              <a:t>S. Subrahmanyan, </a:t>
            </a:r>
            <a:r>
              <a:rPr lang="fr-FR" i="1" dirty="0"/>
              <a:t>The Career and Legend of Vasco de Gama</a:t>
            </a:r>
            <a:r>
              <a:rPr lang="fr-FR" dirty="0"/>
              <a:t>, CUP 1997 (</a:t>
            </a:r>
            <a:r>
              <a:rPr lang="fr-FR" i="1" dirty="0"/>
              <a:t>Vasco de Gama. Légendes et tribulations du vice-roi des Indes</a:t>
            </a:r>
            <a:r>
              <a:rPr lang="fr-FR" dirty="0"/>
              <a:t>, Alma 2012)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48550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8931" y="225978"/>
            <a:ext cx="10515600" cy="976658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>
                <a:latin typeface="+mn-lt"/>
              </a:rPr>
              <a:t>British colonial </a:t>
            </a:r>
            <a:r>
              <a:rPr lang="fr-FR" sz="3600" b="1" dirty="0" err="1">
                <a:latin typeface="+mn-lt"/>
              </a:rPr>
              <a:t>censuses</a:t>
            </a:r>
            <a:r>
              <a:rPr lang="fr-FR" sz="3600" b="1" dirty="0">
                <a:latin typeface="+mn-lt"/>
              </a:rPr>
              <a:t> (1871-1941) and the rigidification of </a:t>
            </a:r>
            <a:r>
              <a:rPr lang="fr-FR" sz="3600" b="1" dirty="0" smtClean="0">
                <a:latin typeface="+mn-lt"/>
              </a:rPr>
              <a:t>caste</a:t>
            </a:r>
            <a:endParaRPr lang="fr-FR" sz="3600" b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7321" y="1421297"/>
            <a:ext cx="11489635" cy="5237921"/>
          </a:xfrm>
        </p:spPr>
        <p:txBody>
          <a:bodyPr>
            <a:normAutofit/>
          </a:bodyPr>
          <a:lstStyle/>
          <a:p>
            <a:r>
              <a:rPr lang="fr-FR" dirty="0" err="1" smtClean="0"/>
              <a:t>After</a:t>
            </a:r>
            <a:r>
              <a:rPr lang="fr-FR" dirty="0" smtClean="0"/>
              <a:t> the </a:t>
            </a:r>
            <a:r>
              <a:rPr lang="fr-FR" dirty="0" err="1" smtClean="0"/>
              <a:t>Indian</a:t>
            </a:r>
            <a:r>
              <a:rPr lang="fr-FR" dirty="0" smtClean="0"/>
              <a:t> </a:t>
            </a:r>
            <a:r>
              <a:rPr lang="fr-FR" dirty="0" err="1" smtClean="0"/>
              <a:t>revolt</a:t>
            </a:r>
            <a:r>
              <a:rPr lang="fr-FR" dirty="0" smtClean="0"/>
              <a:t> 1857-1858, British </a:t>
            </a:r>
            <a:r>
              <a:rPr lang="fr-FR" dirty="0" err="1" smtClean="0"/>
              <a:t>rulers</a:t>
            </a:r>
            <a:r>
              <a:rPr lang="fr-FR" dirty="0" smtClean="0"/>
              <a:t> </a:t>
            </a:r>
            <a:r>
              <a:rPr lang="fr-FR" dirty="0" err="1" smtClean="0"/>
              <a:t>aimed</a:t>
            </a:r>
            <a:r>
              <a:rPr lang="fr-FR" dirty="0" smtClean="0"/>
              <a:t> to </a:t>
            </a:r>
            <a:r>
              <a:rPr lang="fr-FR" dirty="0" err="1" smtClean="0"/>
              <a:t>better</a:t>
            </a:r>
            <a:r>
              <a:rPr lang="fr-FR" dirty="0" smtClean="0"/>
              <a:t> control the country. In </a:t>
            </a:r>
            <a:r>
              <a:rPr lang="fr-FR" dirty="0" err="1" smtClean="0"/>
              <a:t>particular</a:t>
            </a:r>
            <a:r>
              <a:rPr lang="fr-FR" dirty="0" smtClean="0"/>
              <a:t>,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organize</a:t>
            </a:r>
            <a:r>
              <a:rPr lang="fr-FR" dirty="0" smtClean="0"/>
              <a:t> major </a:t>
            </a:r>
            <a:r>
              <a:rPr lang="fr-FR" dirty="0" err="1" smtClean="0"/>
              <a:t>decennial</a:t>
            </a:r>
            <a:r>
              <a:rPr lang="fr-FR" dirty="0" smtClean="0"/>
              <a:t> </a:t>
            </a:r>
            <a:r>
              <a:rPr lang="fr-FR" dirty="0" err="1" smtClean="0"/>
              <a:t>censuses</a:t>
            </a:r>
            <a:r>
              <a:rPr lang="fr-FR" dirty="0" smtClean="0"/>
              <a:t> (</a:t>
            </a:r>
            <a:r>
              <a:rPr lang="fr-FR" dirty="0" err="1" smtClean="0"/>
              <a:t>critical</a:t>
            </a:r>
            <a:r>
              <a:rPr lang="fr-FR" dirty="0" smtClean="0"/>
              <a:t> source of </a:t>
            </a:r>
            <a:r>
              <a:rPr lang="fr-FR" dirty="0" err="1" smtClean="0"/>
              <a:t>knowledge</a:t>
            </a:r>
            <a:r>
              <a:rPr lang="fr-FR" dirty="0" smtClean="0"/>
              <a:t> for </a:t>
            </a:r>
            <a:r>
              <a:rPr lang="fr-FR" dirty="0" err="1" smtClean="0"/>
              <a:t>organizing</a:t>
            </a:r>
            <a:r>
              <a:rPr lang="fr-FR" dirty="0" smtClean="0"/>
              <a:t> the tax system, </a:t>
            </a:r>
            <a:r>
              <a:rPr lang="fr-FR" dirty="0" err="1" smtClean="0"/>
              <a:t>maintaining</a:t>
            </a:r>
            <a:r>
              <a:rPr lang="fr-FR" dirty="0" smtClean="0"/>
              <a:t> social </a:t>
            </a:r>
            <a:r>
              <a:rPr lang="fr-FR" dirty="0" err="1" smtClean="0"/>
              <a:t>order</a:t>
            </a:r>
            <a:r>
              <a:rPr lang="fr-FR" dirty="0" smtClean="0"/>
              <a:t>, etc.)</a:t>
            </a:r>
          </a:p>
          <a:p>
            <a:r>
              <a:rPr lang="fr-FR" dirty="0" smtClean="0"/>
              <a:t>Pb: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did</a:t>
            </a:r>
            <a:r>
              <a:rPr lang="fr-FR" dirty="0" smtClean="0"/>
              <a:t> not know </a:t>
            </a:r>
            <a:r>
              <a:rPr lang="fr-FR" dirty="0" err="1" smtClean="0"/>
              <a:t>which</a:t>
            </a:r>
            <a:r>
              <a:rPr lang="fr-FR" dirty="0" smtClean="0"/>
              <a:t> social </a:t>
            </a:r>
            <a:r>
              <a:rPr lang="fr-FR" dirty="0" err="1" smtClean="0"/>
              <a:t>categories</a:t>
            </a:r>
            <a:r>
              <a:rPr lang="fr-FR" dirty="0" smtClean="0"/>
              <a:t> to use in </a:t>
            </a:r>
            <a:r>
              <a:rPr lang="fr-FR" dirty="0" err="1" smtClean="0"/>
              <a:t>order</a:t>
            </a:r>
            <a:r>
              <a:rPr lang="fr-FR" dirty="0" smtClean="0"/>
              <a:t> to </a:t>
            </a:r>
            <a:r>
              <a:rPr lang="fr-FR" dirty="0" err="1" smtClean="0"/>
              <a:t>describe</a:t>
            </a:r>
            <a:r>
              <a:rPr lang="fr-FR" dirty="0" smtClean="0"/>
              <a:t> and </a:t>
            </a:r>
            <a:r>
              <a:rPr lang="fr-FR" dirty="0" err="1" smtClean="0"/>
              <a:t>register</a:t>
            </a:r>
            <a:r>
              <a:rPr lang="fr-FR" dirty="0" smtClean="0"/>
              <a:t> </a:t>
            </a:r>
            <a:r>
              <a:rPr lang="fr-FR" dirty="0" err="1" smtClean="0"/>
              <a:t>Indian</a:t>
            </a:r>
            <a:r>
              <a:rPr lang="fr-FR" dirty="0" smtClean="0"/>
              <a:t> society.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started</a:t>
            </a:r>
            <a:r>
              <a:rPr lang="fr-FR" dirty="0" smtClean="0"/>
              <a:t> from the four varnas of the Manusmriti (</a:t>
            </a:r>
            <a:r>
              <a:rPr lang="fr-FR" dirty="0" err="1" smtClean="0"/>
              <a:t>brahmins</a:t>
            </a:r>
            <a:r>
              <a:rPr lang="fr-FR" dirty="0" smtClean="0"/>
              <a:t>, kshatryas, vaishyas, shudras), but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soon</a:t>
            </a:r>
            <a:r>
              <a:rPr lang="fr-FR" dirty="0" smtClean="0"/>
              <a:t> </a:t>
            </a:r>
            <a:r>
              <a:rPr lang="fr-FR" dirty="0" err="1" smtClean="0"/>
              <a:t>realized</a:t>
            </a:r>
            <a:r>
              <a:rPr lang="fr-FR" dirty="0" smtClean="0"/>
              <a:t> that </a:t>
            </a:r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categories</a:t>
            </a:r>
            <a:r>
              <a:rPr lang="fr-FR" dirty="0" smtClean="0"/>
              <a:t> </a:t>
            </a:r>
            <a:r>
              <a:rPr lang="fr-FR" dirty="0" err="1" smtClean="0"/>
              <a:t>did</a:t>
            </a:r>
            <a:r>
              <a:rPr lang="fr-FR" dirty="0" smtClean="0"/>
              <a:t> not correspond at all to the </a:t>
            </a:r>
            <a:r>
              <a:rPr lang="fr-FR" dirty="0" err="1" smtClean="0"/>
              <a:t>way</a:t>
            </a:r>
            <a:r>
              <a:rPr lang="fr-FR" dirty="0" smtClean="0"/>
              <a:t> the </a:t>
            </a:r>
            <a:r>
              <a:rPr lang="fr-FR" dirty="0" err="1" smtClean="0"/>
              <a:t>various</a:t>
            </a:r>
            <a:r>
              <a:rPr lang="fr-FR" dirty="0" smtClean="0"/>
              <a:t> social groups </a:t>
            </a:r>
            <a:r>
              <a:rPr lang="fr-FR" dirty="0" err="1" smtClean="0"/>
              <a:t>describe</a:t>
            </a:r>
            <a:r>
              <a:rPr lang="fr-FR" dirty="0" smtClean="0"/>
              <a:t> and </a:t>
            </a:r>
            <a:r>
              <a:rPr lang="fr-FR" dirty="0" err="1" smtClean="0"/>
              <a:t>perceive</a:t>
            </a:r>
            <a:r>
              <a:rPr lang="fr-FR" dirty="0" smtClean="0"/>
              <a:t> </a:t>
            </a:r>
            <a:r>
              <a:rPr lang="fr-FR" dirty="0" err="1" smtClean="0"/>
              <a:t>themselves</a:t>
            </a:r>
            <a:r>
              <a:rPr lang="fr-FR" dirty="0"/>
              <a:t> </a:t>
            </a:r>
            <a:r>
              <a:rPr lang="fr-FR" dirty="0" smtClean="0"/>
              <a:t>(people </a:t>
            </a:r>
            <a:r>
              <a:rPr lang="fr-FR" dirty="0" err="1" smtClean="0"/>
              <a:t>used</a:t>
            </a:r>
            <a:r>
              <a:rPr lang="fr-FR" dirty="0" smtClean="0"/>
              <a:t> jatis, not varnas).</a:t>
            </a:r>
          </a:p>
          <a:p>
            <a:r>
              <a:rPr lang="fr-FR" dirty="0" smtClean="0"/>
              <a:t>1871 census: 3 208 jatis are </a:t>
            </a:r>
            <a:r>
              <a:rPr lang="fr-FR" dirty="0" err="1" smtClean="0"/>
              <a:t>counted</a:t>
            </a:r>
            <a:endParaRPr lang="fr-FR" dirty="0" smtClean="0"/>
          </a:p>
          <a:p>
            <a:r>
              <a:rPr lang="fr-FR" dirty="0" smtClean="0"/>
              <a:t>1881 census: 19 044 jatis and </a:t>
            </a:r>
            <a:r>
              <a:rPr lang="fr-FR" dirty="0" err="1" smtClean="0"/>
              <a:t>subjatis</a:t>
            </a:r>
            <a:r>
              <a:rPr lang="fr-FR" dirty="0" smtClean="0"/>
              <a:t> (&lt;20 000 </a:t>
            </a:r>
            <a:r>
              <a:rPr lang="fr-FR" dirty="0" err="1" smtClean="0"/>
              <a:t>individuals</a:t>
            </a:r>
            <a:r>
              <a:rPr lang="fr-FR" dirty="0" smtClean="0"/>
              <a:t> per jati)           (=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small</a:t>
            </a:r>
            <a:r>
              <a:rPr lang="fr-FR" dirty="0" smtClean="0"/>
              <a:t> local </a:t>
            </a:r>
            <a:r>
              <a:rPr lang="fr-FR" dirty="0" err="1" smtClean="0"/>
              <a:t>occupational-ethnic-linguistic</a:t>
            </a:r>
            <a:r>
              <a:rPr lang="fr-FR" dirty="0" smtClean="0"/>
              <a:t> </a:t>
            </a:r>
            <a:r>
              <a:rPr lang="fr-FR" dirty="0" err="1" smtClean="0"/>
              <a:t>categories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78215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8661" y="417444"/>
            <a:ext cx="11648661" cy="6013174"/>
          </a:xfrm>
        </p:spPr>
        <p:txBody>
          <a:bodyPr>
            <a:normAutofit/>
          </a:bodyPr>
          <a:lstStyle/>
          <a:p>
            <a:r>
              <a:rPr lang="fr-FR" dirty="0" smtClean="0"/>
              <a:t>Imagine a situation </a:t>
            </a:r>
            <a:r>
              <a:rPr lang="fr-FR" dirty="0" err="1" smtClean="0"/>
              <a:t>where</a:t>
            </a:r>
            <a:r>
              <a:rPr lang="fr-FR" dirty="0" smtClean="0"/>
              <a:t> an </a:t>
            </a:r>
            <a:r>
              <a:rPr lang="fr-FR" dirty="0" err="1" smtClean="0"/>
              <a:t>Indian</a:t>
            </a:r>
            <a:r>
              <a:rPr lang="fr-FR" dirty="0" smtClean="0"/>
              <a:t> </a:t>
            </a:r>
            <a:r>
              <a:rPr lang="fr-FR" dirty="0" err="1" smtClean="0"/>
              <a:t>ruler</a:t>
            </a:r>
            <a:r>
              <a:rPr lang="fr-FR" dirty="0" smtClean="0"/>
              <a:t> </a:t>
            </a:r>
            <a:r>
              <a:rPr lang="fr-FR" dirty="0" err="1" smtClean="0"/>
              <a:t>takes</a:t>
            </a:r>
            <a:r>
              <a:rPr lang="fr-FR" dirty="0" smtClean="0"/>
              <a:t> over Europe in the 18c-19c and </a:t>
            </a:r>
            <a:r>
              <a:rPr lang="fr-FR" dirty="0" err="1" smtClean="0"/>
              <a:t>attempts</a:t>
            </a:r>
            <a:r>
              <a:rPr lang="fr-FR" dirty="0" smtClean="0"/>
              <a:t> to put the population of the </a:t>
            </a:r>
            <a:r>
              <a:rPr lang="fr-FR" dirty="0" err="1" smtClean="0"/>
              <a:t>entire</a:t>
            </a:r>
            <a:r>
              <a:rPr lang="fr-FR" dirty="0" smtClean="0"/>
              <a:t> continent </a:t>
            </a:r>
            <a:r>
              <a:rPr lang="fr-FR" dirty="0" err="1" smtClean="0"/>
              <a:t>into</a:t>
            </a:r>
            <a:r>
              <a:rPr lang="fr-FR" dirty="0" smtClean="0"/>
              <a:t> boxes: </a:t>
            </a:r>
            <a:r>
              <a:rPr lang="fr-FR" dirty="0" err="1" smtClean="0"/>
              <a:t>carpenters</a:t>
            </a:r>
            <a:r>
              <a:rPr lang="fr-FR" dirty="0" smtClean="0"/>
              <a:t> from Creuse, </a:t>
            </a:r>
            <a:r>
              <a:rPr lang="fr-FR" dirty="0" err="1" smtClean="0"/>
              <a:t>nannies</a:t>
            </a:r>
            <a:r>
              <a:rPr lang="fr-FR" dirty="0" smtClean="0"/>
              <a:t> from </a:t>
            </a:r>
            <a:r>
              <a:rPr lang="fr-FR" dirty="0" err="1" smtClean="0"/>
              <a:t>Britanny</a:t>
            </a:r>
            <a:r>
              <a:rPr lang="fr-FR" dirty="0" smtClean="0"/>
              <a:t>, Catalan </a:t>
            </a:r>
            <a:r>
              <a:rPr lang="fr-FR" dirty="0" err="1" smtClean="0"/>
              <a:t>grape</a:t>
            </a:r>
            <a:r>
              <a:rPr lang="fr-FR" dirty="0" err="1"/>
              <a:t>-</a:t>
            </a:r>
            <a:r>
              <a:rPr lang="fr-FR" dirty="0" err="1" smtClean="0"/>
              <a:t>pickers</a:t>
            </a:r>
            <a:r>
              <a:rPr lang="fr-FR" dirty="0" smtClean="0"/>
              <a:t>, Scottish </a:t>
            </a:r>
            <a:r>
              <a:rPr lang="fr-FR" dirty="0" err="1" smtClean="0"/>
              <a:t>shepperds</a:t>
            </a:r>
            <a:r>
              <a:rPr lang="fr-FR" dirty="0" smtClean="0"/>
              <a:t>, </a:t>
            </a:r>
            <a:r>
              <a:rPr lang="fr-FR" dirty="0" err="1" smtClean="0"/>
              <a:t>Finnish</a:t>
            </a:r>
            <a:r>
              <a:rPr lang="fr-FR" dirty="0" smtClean="0"/>
              <a:t> </a:t>
            </a:r>
            <a:r>
              <a:rPr lang="fr-FR" dirty="0" err="1" smtClean="0"/>
              <a:t>fisherman</a:t>
            </a:r>
            <a:r>
              <a:rPr lang="fr-FR" dirty="0" smtClean="0"/>
              <a:t>, etc.  </a:t>
            </a:r>
          </a:p>
          <a:p>
            <a:r>
              <a:rPr lang="fr-FR" dirty="0" smtClean="0"/>
              <a:t>British colonial </a:t>
            </a:r>
            <a:r>
              <a:rPr lang="fr-FR" dirty="0" err="1" smtClean="0"/>
              <a:t>administrators</a:t>
            </a:r>
            <a:r>
              <a:rPr lang="fr-FR" dirty="0" smtClean="0"/>
              <a:t> </a:t>
            </a:r>
            <a:r>
              <a:rPr lang="fr-FR" dirty="0" err="1" smtClean="0"/>
              <a:t>had</a:t>
            </a:r>
            <a:r>
              <a:rPr lang="fr-FR" dirty="0" smtClean="0"/>
              <a:t> no </a:t>
            </a:r>
            <a:r>
              <a:rPr lang="fr-FR" dirty="0" err="1" smtClean="0"/>
              <a:t>idea</a:t>
            </a:r>
            <a:r>
              <a:rPr lang="fr-FR" dirty="0" smtClean="0"/>
              <a:t> on how to </a:t>
            </a:r>
            <a:r>
              <a:rPr lang="fr-FR" dirty="0" err="1" smtClean="0"/>
              <a:t>classify</a:t>
            </a:r>
            <a:r>
              <a:rPr lang="fr-FR" dirty="0" smtClean="0"/>
              <a:t> </a:t>
            </a:r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thousands</a:t>
            </a:r>
            <a:r>
              <a:rPr lang="fr-FR" dirty="0" smtClean="0"/>
              <a:t> of local jatis </a:t>
            </a:r>
            <a:r>
              <a:rPr lang="fr-FR" dirty="0" err="1" smtClean="0"/>
              <a:t>into</a:t>
            </a:r>
            <a:r>
              <a:rPr lang="fr-FR" dirty="0" smtClean="0"/>
              <a:t> </a:t>
            </a:r>
            <a:r>
              <a:rPr lang="fr-FR" dirty="0" err="1" smtClean="0"/>
              <a:t>broad</a:t>
            </a:r>
            <a:r>
              <a:rPr lang="fr-FR" dirty="0" smtClean="0"/>
              <a:t> </a:t>
            </a:r>
            <a:r>
              <a:rPr lang="fr-FR" dirty="0" err="1" smtClean="0"/>
              <a:t>meaningful</a:t>
            </a:r>
            <a:r>
              <a:rPr lang="fr-FR" dirty="0" smtClean="0"/>
              <a:t> </a:t>
            </a:r>
            <a:r>
              <a:rPr lang="fr-FR" dirty="0" err="1" smtClean="0"/>
              <a:t>categories</a:t>
            </a:r>
            <a:endParaRPr lang="fr-FR" dirty="0"/>
          </a:p>
          <a:p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/>
              <a:t>e.g</a:t>
            </a:r>
            <a:r>
              <a:rPr lang="fr-FR" dirty="0" smtClean="0"/>
              <a:t>. Nesfield, </a:t>
            </a:r>
            <a:r>
              <a:rPr lang="fr-FR" dirty="0" err="1" smtClean="0">
                <a:hlinkClick r:id="rId2"/>
              </a:rPr>
              <a:t>Brief</a:t>
            </a:r>
            <a:r>
              <a:rPr lang="fr-FR" dirty="0" smtClean="0">
                <a:hlinkClick r:id="rId2"/>
              </a:rPr>
              <a:t> </a:t>
            </a:r>
            <a:r>
              <a:rPr lang="fr-FR" dirty="0" err="1" smtClean="0">
                <a:hlinkClick r:id="rId2"/>
              </a:rPr>
              <a:t>View</a:t>
            </a:r>
            <a:r>
              <a:rPr lang="fr-FR" dirty="0" smtClean="0">
                <a:hlinkClick r:id="rId2"/>
              </a:rPr>
              <a:t> of the Caste </a:t>
            </a:r>
            <a:r>
              <a:rPr lang="fr-FR" dirty="0" err="1" smtClean="0">
                <a:hlinkClick r:id="rId2"/>
              </a:rPr>
              <a:t>Sytem</a:t>
            </a:r>
            <a:r>
              <a:rPr lang="fr-FR" dirty="0" smtClean="0">
                <a:hlinkClick r:id="rId2"/>
              </a:rPr>
              <a:t> of the </a:t>
            </a:r>
            <a:r>
              <a:rPr lang="fr-FR" dirty="0" err="1" smtClean="0">
                <a:hlinkClick r:id="rId2"/>
              </a:rPr>
              <a:t>North</a:t>
            </a:r>
            <a:r>
              <a:rPr lang="fr-FR" dirty="0" smtClean="0">
                <a:hlinkClick r:id="rId2"/>
              </a:rPr>
              <a:t>-Western Provinces and Oudh, </a:t>
            </a:r>
            <a:r>
              <a:rPr lang="fr-FR" dirty="0" err="1" smtClean="0">
                <a:hlinkClick r:id="rId2"/>
              </a:rPr>
              <a:t>Together</a:t>
            </a:r>
            <a:r>
              <a:rPr lang="fr-FR" dirty="0" smtClean="0">
                <a:hlinkClick r:id="rId2"/>
              </a:rPr>
              <a:t> </a:t>
            </a:r>
            <a:r>
              <a:rPr lang="fr-FR" dirty="0" err="1" smtClean="0">
                <a:hlinkClick r:id="rId2"/>
              </a:rPr>
              <a:t>with</a:t>
            </a:r>
            <a:r>
              <a:rPr lang="fr-FR" dirty="0" smtClean="0">
                <a:hlinkClick r:id="rId2"/>
              </a:rPr>
              <a:t> an </a:t>
            </a:r>
            <a:r>
              <a:rPr lang="fr-FR" dirty="0" err="1" smtClean="0">
                <a:hlinkClick r:id="rId2"/>
              </a:rPr>
              <a:t>Examination</a:t>
            </a:r>
            <a:r>
              <a:rPr lang="fr-FR" dirty="0" smtClean="0">
                <a:hlinkClick r:id="rId2"/>
              </a:rPr>
              <a:t> of </a:t>
            </a:r>
            <a:r>
              <a:rPr lang="fr-FR" dirty="0" err="1" smtClean="0">
                <a:hlinkClick r:id="rId2"/>
              </a:rPr>
              <a:t>Names</a:t>
            </a:r>
            <a:r>
              <a:rPr lang="fr-FR" dirty="0" smtClean="0">
                <a:hlinkClick r:id="rId2"/>
              </a:rPr>
              <a:t> and Figures </a:t>
            </a:r>
            <a:r>
              <a:rPr lang="fr-FR" dirty="0" err="1" smtClean="0">
                <a:hlinkClick r:id="rId2"/>
              </a:rPr>
              <a:t>Shown</a:t>
            </a:r>
            <a:r>
              <a:rPr lang="fr-FR" dirty="0" smtClean="0">
                <a:hlinkClick r:id="rId2"/>
              </a:rPr>
              <a:t> in the Census Report 1882</a:t>
            </a:r>
            <a:r>
              <a:rPr lang="fr-FR" dirty="0" smtClean="0"/>
              <a:t>, Allahabad 1885</a:t>
            </a:r>
          </a:p>
          <a:p>
            <a:r>
              <a:rPr lang="fr-FR" dirty="0" err="1" smtClean="0"/>
              <a:t>Interesting</a:t>
            </a:r>
            <a:r>
              <a:rPr lang="fr-FR" dirty="0" smtClean="0"/>
              <a:t> illustration of </a:t>
            </a:r>
            <a:r>
              <a:rPr lang="fr-FR" dirty="0" err="1" smtClean="0"/>
              <a:t>both</a:t>
            </a:r>
            <a:r>
              <a:rPr lang="fr-FR" dirty="0" smtClean="0"/>
              <a:t> the </a:t>
            </a:r>
            <a:r>
              <a:rPr lang="fr-FR" dirty="0" err="1" smtClean="0"/>
              <a:t>hesitations</a:t>
            </a:r>
            <a:r>
              <a:rPr lang="fr-FR" dirty="0" smtClean="0"/>
              <a:t> and the </a:t>
            </a:r>
            <a:r>
              <a:rPr lang="fr-FR" dirty="0" err="1" smtClean="0"/>
              <a:t>prejudices</a:t>
            </a:r>
            <a:r>
              <a:rPr lang="fr-FR" dirty="0" smtClean="0"/>
              <a:t> of colonial </a:t>
            </a:r>
            <a:r>
              <a:rPr lang="fr-FR" dirty="0" err="1" smtClean="0"/>
              <a:t>administrators</a:t>
            </a:r>
            <a:r>
              <a:rPr lang="fr-FR" dirty="0" smtClean="0"/>
              <a:t> </a:t>
            </a:r>
            <a:r>
              <a:rPr lang="fr-FR" dirty="0" err="1" smtClean="0"/>
              <a:t>against</a:t>
            </a:r>
            <a:r>
              <a:rPr lang="fr-FR" dirty="0" smtClean="0"/>
              <a:t> </a:t>
            </a:r>
            <a:r>
              <a:rPr lang="fr-FR" dirty="0" err="1" smtClean="0"/>
              <a:t>lower</a:t>
            </a:r>
            <a:r>
              <a:rPr lang="fr-FR" dirty="0" smtClean="0"/>
              <a:t> social groups (untouchables, </a:t>
            </a:r>
            <a:r>
              <a:rPr lang="fr-FR" dirty="0" err="1" smtClean="0"/>
              <a:t>aborigenals</a:t>
            </a:r>
            <a:r>
              <a:rPr lang="fr-FR" dirty="0" smtClean="0"/>
              <a:t> and other </a:t>
            </a:r>
            <a:r>
              <a:rPr lang="fr-FR" dirty="0" err="1" smtClean="0"/>
              <a:t>lower</a:t>
            </a:r>
            <a:r>
              <a:rPr lang="fr-FR" dirty="0" smtClean="0"/>
              <a:t> groups are </a:t>
            </a:r>
            <a:r>
              <a:rPr lang="fr-FR" dirty="0" err="1" smtClean="0"/>
              <a:t>accused</a:t>
            </a:r>
            <a:r>
              <a:rPr lang="fr-FR" dirty="0" smtClean="0"/>
              <a:t> of </a:t>
            </a:r>
            <a:r>
              <a:rPr lang="fr-FR" dirty="0" err="1" smtClean="0"/>
              <a:t>being</a:t>
            </a:r>
            <a:r>
              <a:rPr lang="fr-FR" dirty="0" smtClean="0"/>
              <a:t> </a:t>
            </a:r>
            <a:r>
              <a:rPr lang="fr-FR" dirty="0" err="1" smtClean="0"/>
              <a:t>dirty</a:t>
            </a:r>
            <a:r>
              <a:rPr lang="fr-FR" dirty="0" smtClean="0"/>
              <a:t>, permissive, </a:t>
            </a:r>
            <a:r>
              <a:rPr lang="fr-FR" dirty="0" err="1" smtClean="0"/>
              <a:t>thieves</a:t>
            </a:r>
            <a:r>
              <a:rPr lang="fr-FR" dirty="0" smtClean="0"/>
              <a:t>, etc.).        In </a:t>
            </a:r>
            <a:r>
              <a:rPr lang="fr-FR" dirty="0" err="1" smtClean="0"/>
              <a:t>effect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just</a:t>
            </a:r>
            <a:r>
              <a:rPr lang="fr-FR" dirty="0" smtClean="0"/>
              <a:t> </a:t>
            </a:r>
            <a:r>
              <a:rPr lang="fr-FR" dirty="0" err="1" smtClean="0"/>
              <a:t>reproduce</a:t>
            </a:r>
            <a:r>
              <a:rPr lang="fr-FR" dirty="0" smtClean="0"/>
              <a:t> the </a:t>
            </a:r>
            <a:r>
              <a:rPr lang="fr-FR" dirty="0" err="1" smtClean="0"/>
              <a:t>prejudices</a:t>
            </a:r>
            <a:r>
              <a:rPr lang="fr-FR" dirty="0" smtClean="0"/>
              <a:t> of </a:t>
            </a:r>
            <a:r>
              <a:rPr lang="fr-FR" dirty="0" err="1" smtClean="0"/>
              <a:t>Indian</a:t>
            </a:r>
            <a:r>
              <a:rPr lang="fr-FR" dirty="0" smtClean="0"/>
              <a:t> </a:t>
            </a:r>
            <a:r>
              <a:rPr lang="fr-FR" dirty="0" err="1" smtClean="0"/>
              <a:t>upper</a:t>
            </a:r>
            <a:r>
              <a:rPr lang="fr-FR" dirty="0" smtClean="0"/>
              <a:t> classes </a:t>
            </a:r>
            <a:r>
              <a:rPr lang="fr-FR" dirty="0" err="1" smtClean="0"/>
              <a:t>against</a:t>
            </a:r>
            <a:r>
              <a:rPr lang="fr-FR" dirty="0" smtClean="0"/>
              <a:t> </a:t>
            </a:r>
            <a:r>
              <a:rPr lang="fr-FR" dirty="0" err="1" smtClean="0"/>
              <a:t>lower</a:t>
            </a:r>
            <a:r>
              <a:rPr lang="fr-FR" dirty="0" smtClean="0"/>
              <a:t> groups (like </a:t>
            </a:r>
            <a:r>
              <a:rPr lang="fr-FR" dirty="0" err="1" smtClean="0"/>
              <a:t>Victorian</a:t>
            </a:r>
            <a:r>
              <a:rPr lang="fr-FR" dirty="0" smtClean="0"/>
              <a:t> bourgeois </a:t>
            </a:r>
            <a:r>
              <a:rPr lang="fr-FR" dirty="0" err="1" smtClean="0"/>
              <a:t>prejudices</a:t>
            </a:r>
            <a:r>
              <a:rPr lang="fr-FR" dirty="0" smtClean="0"/>
              <a:t> </a:t>
            </a:r>
            <a:r>
              <a:rPr lang="fr-FR" dirty="0" err="1" smtClean="0"/>
              <a:t>against</a:t>
            </a:r>
            <a:r>
              <a:rPr lang="fr-FR" dirty="0" smtClean="0"/>
              <a:t> working classes)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2598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7692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 smtClean="0">
                <a:latin typeface="+mn-lt"/>
              </a:rPr>
              <a:t>Roadmap of the lecture</a:t>
            </a:r>
            <a:endParaRPr lang="fr-FR" sz="4000" b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929730" cy="3322845"/>
          </a:xfrm>
        </p:spPr>
        <p:txBody>
          <a:bodyPr>
            <a:normAutofit/>
          </a:bodyPr>
          <a:lstStyle/>
          <a:p>
            <a:r>
              <a:rPr lang="fr-FR" dirty="0">
                <a:hlinkClick r:id="rId2" action="ppaction://hlinksldjump"/>
              </a:rPr>
              <a:t>The rise of Europe &amp; the </a:t>
            </a:r>
            <a:r>
              <a:rPr lang="fr-FR" dirty="0" err="1">
                <a:hlinkClick r:id="rId2" action="ppaction://hlinksldjump"/>
              </a:rPr>
              <a:t>development</a:t>
            </a:r>
            <a:r>
              <a:rPr lang="fr-FR" dirty="0">
                <a:hlinkClick r:id="rId2" action="ppaction://hlinksldjump"/>
              </a:rPr>
              <a:t> of fiscal-</a:t>
            </a:r>
            <a:r>
              <a:rPr lang="fr-FR" dirty="0" err="1">
                <a:hlinkClick r:id="rId2" action="ppaction://hlinksldjump"/>
              </a:rPr>
              <a:t>military</a:t>
            </a:r>
            <a:r>
              <a:rPr lang="fr-FR" dirty="0">
                <a:hlinkClick r:id="rId2" action="ppaction://hlinksldjump"/>
              </a:rPr>
              <a:t> </a:t>
            </a:r>
            <a:r>
              <a:rPr lang="fr-FR" dirty="0" smtClean="0">
                <a:hlinkClick r:id="rId2" action="ppaction://hlinksldjump"/>
              </a:rPr>
              <a:t>states</a:t>
            </a:r>
            <a:endParaRPr lang="fr-FR" dirty="0" smtClean="0">
              <a:hlinkClick r:id="rId3" action="ppaction://hlinksldjump"/>
            </a:endParaRPr>
          </a:p>
          <a:p>
            <a:r>
              <a:rPr lang="fr-FR" dirty="0" smtClean="0">
                <a:hlinkClick r:id="rId3" action="ppaction://hlinksldjump"/>
              </a:rPr>
              <a:t>India and the </a:t>
            </a:r>
            <a:r>
              <a:rPr lang="fr-FR" dirty="0" err="1" smtClean="0">
                <a:hlinkClick r:id="rId3" action="ppaction://hlinksldjump"/>
              </a:rPr>
              <a:t>origins</a:t>
            </a:r>
            <a:r>
              <a:rPr lang="fr-FR" dirty="0" smtClean="0">
                <a:hlinkClick r:id="rId3" action="ppaction://hlinksldjump"/>
              </a:rPr>
              <a:t> of the caste system (Manusmriti, 2c BC)</a:t>
            </a:r>
            <a:endParaRPr lang="fr-FR" dirty="0" smtClean="0"/>
          </a:p>
          <a:p>
            <a:r>
              <a:rPr lang="fr-FR" dirty="0" smtClean="0">
                <a:hlinkClick r:id="rId4" action="ppaction://hlinksldjump"/>
              </a:rPr>
              <a:t>British colonial </a:t>
            </a:r>
            <a:r>
              <a:rPr lang="fr-FR" dirty="0" err="1" smtClean="0">
                <a:hlinkClick r:id="rId4" action="ppaction://hlinksldjump"/>
              </a:rPr>
              <a:t>censuses</a:t>
            </a:r>
            <a:r>
              <a:rPr lang="fr-FR" dirty="0" smtClean="0">
                <a:hlinkClick r:id="rId4" action="ppaction://hlinksldjump"/>
              </a:rPr>
              <a:t> (1871-1941) and the rigidification of caste</a:t>
            </a:r>
            <a:endParaRPr lang="fr-FR" dirty="0" smtClean="0"/>
          </a:p>
          <a:p>
            <a:r>
              <a:rPr lang="fr-FR" dirty="0" err="1" smtClean="0">
                <a:hlinkClick r:id="rId5" action="ppaction://hlinksldjump"/>
              </a:rPr>
              <a:t>Post-independance</a:t>
            </a:r>
            <a:r>
              <a:rPr lang="fr-FR" dirty="0" smtClean="0">
                <a:hlinkClick r:id="rId5" action="ppaction://hlinksldjump"/>
              </a:rPr>
              <a:t> India: </a:t>
            </a:r>
            <a:r>
              <a:rPr lang="fr-FR" dirty="0" err="1" smtClean="0">
                <a:hlinkClick r:id="rId5" action="ppaction://hlinksldjump"/>
              </a:rPr>
              <a:t>reservations</a:t>
            </a:r>
            <a:r>
              <a:rPr lang="fr-FR" dirty="0" smtClean="0">
                <a:hlinkClick r:id="rId5" action="ppaction://hlinksldjump"/>
              </a:rPr>
              <a:t>, inequality &amp; redistribution</a:t>
            </a:r>
            <a:endParaRPr lang="fr-FR" dirty="0" smtClean="0"/>
          </a:p>
          <a:p>
            <a:r>
              <a:rPr lang="fr-FR" dirty="0" err="1" smtClean="0">
                <a:hlinkClick r:id="rId6" action="ppaction://hlinksldjump"/>
              </a:rPr>
              <a:t>Colonialism</a:t>
            </a:r>
            <a:r>
              <a:rPr lang="fr-FR" dirty="0" smtClean="0">
                <a:hlinkClick r:id="rId6" action="ppaction://hlinksldjump"/>
              </a:rPr>
              <a:t>, </a:t>
            </a:r>
            <a:r>
              <a:rPr lang="fr-FR" dirty="0" err="1" smtClean="0">
                <a:hlinkClick r:id="rId6" action="ppaction://hlinksldjump"/>
              </a:rPr>
              <a:t>ternary</a:t>
            </a:r>
            <a:r>
              <a:rPr lang="fr-FR" dirty="0" smtClean="0">
                <a:hlinkClick r:id="rId6" action="ppaction://hlinksldjump"/>
              </a:rPr>
              <a:t> </a:t>
            </a:r>
            <a:r>
              <a:rPr lang="fr-FR" dirty="0" err="1" smtClean="0">
                <a:hlinkClick r:id="rId6" action="ppaction://hlinksldjump"/>
              </a:rPr>
              <a:t>ideology</a:t>
            </a:r>
            <a:r>
              <a:rPr lang="fr-FR" dirty="0" smtClean="0">
                <a:hlinkClick r:id="rId6" action="ppaction://hlinksldjump"/>
              </a:rPr>
              <a:t> and </a:t>
            </a:r>
            <a:r>
              <a:rPr lang="fr-FR" dirty="0" err="1" smtClean="0">
                <a:hlinkClick r:id="rId6" action="ppaction://hlinksldjump"/>
              </a:rPr>
              <a:t>modernization</a:t>
            </a:r>
            <a:r>
              <a:rPr lang="fr-FR" dirty="0" smtClean="0">
                <a:hlinkClick r:id="rId6" action="ppaction://hlinksldjump"/>
              </a:rPr>
              <a:t>: India, </a:t>
            </a:r>
            <a:r>
              <a:rPr lang="fr-FR" dirty="0" err="1" smtClean="0">
                <a:hlinkClick r:id="rId6" action="ppaction://hlinksldjump"/>
              </a:rPr>
              <a:t>Japan</a:t>
            </a:r>
            <a:r>
              <a:rPr lang="fr-FR" dirty="0" smtClean="0">
                <a:hlinkClick r:id="rId6" action="ppaction://hlinksldjump"/>
              </a:rPr>
              <a:t>, China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82775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809" y="566531"/>
            <a:ext cx="11688417" cy="5590554"/>
          </a:xfrm>
        </p:spPr>
        <p:txBody>
          <a:bodyPr/>
          <a:lstStyle/>
          <a:p>
            <a:r>
              <a:rPr lang="fr-FR" dirty="0" smtClean="0"/>
              <a:t>In colonial </a:t>
            </a:r>
            <a:r>
              <a:rPr lang="fr-FR" dirty="0" err="1" smtClean="0"/>
              <a:t>censuses</a:t>
            </a:r>
            <a:r>
              <a:rPr lang="fr-FR" dirty="0" smtClean="0"/>
              <a:t> 1871-1931, British </a:t>
            </a:r>
            <a:r>
              <a:rPr lang="fr-FR" dirty="0" err="1" smtClean="0"/>
              <a:t>administrators</a:t>
            </a:r>
            <a:r>
              <a:rPr lang="fr-FR" dirty="0" smtClean="0"/>
              <a:t> </a:t>
            </a:r>
            <a:r>
              <a:rPr lang="fr-FR" dirty="0" err="1" smtClean="0"/>
              <a:t>attempt</a:t>
            </a:r>
            <a:r>
              <a:rPr lang="fr-FR" dirty="0" smtClean="0"/>
              <a:t> to </a:t>
            </a:r>
            <a:r>
              <a:rPr lang="fr-FR" dirty="0" err="1" smtClean="0"/>
              <a:t>classify</a:t>
            </a:r>
            <a:r>
              <a:rPr lang="fr-FR" dirty="0" smtClean="0"/>
              <a:t> </a:t>
            </a:r>
            <a:r>
              <a:rPr lang="fr-FR" dirty="0" err="1" smtClean="0"/>
              <a:t>dozens</a:t>
            </a:r>
            <a:r>
              <a:rPr lang="fr-FR" dirty="0" smtClean="0"/>
              <a:t> of jatis </a:t>
            </a:r>
            <a:r>
              <a:rPr lang="fr-FR" dirty="0" err="1" smtClean="0"/>
              <a:t>into</a:t>
            </a:r>
            <a:r>
              <a:rPr lang="fr-FR" dirty="0" smtClean="0"/>
              <a:t> one </a:t>
            </a:r>
            <a:r>
              <a:rPr lang="fr-FR" dirty="0" err="1" smtClean="0"/>
              <a:t>unified</a:t>
            </a:r>
            <a:r>
              <a:rPr lang="fr-FR" dirty="0" smtClean="0"/>
              <a:t> </a:t>
            </a:r>
            <a:r>
              <a:rPr lang="fr-FR" dirty="0" err="1" smtClean="0"/>
              <a:t>category</a:t>
            </a:r>
            <a:r>
              <a:rPr lang="fr-FR" dirty="0" smtClean="0"/>
              <a:t> of « </a:t>
            </a:r>
            <a:r>
              <a:rPr lang="fr-FR" b="1" dirty="0" err="1" smtClean="0"/>
              <a:t>brahmins</a:t>
            </a:r>
            <a:r>
              <a:rPr lang="fr-FR" dirty="0" smtClean="0"/>
              <a:t> » (groups of former or </a:t>
            </a:r>
            <a:r>
              <a:rPr lang="fr-FR" dirty="0" err="1" smtClean="0"/>
              <a:t>current</a:t>
            </a:r>
            <a:r>
              <a:rPr lang="fr-FR" dirty="0" smtClean="0"/>
              <a:t> </a:t>
            </a:r>
            <a:r>
              <a:rPr lang="fr-FR" dirty="0" err="1" smtClean="0"/>
              <a:t>priests</a:t>
            </a:r>
            <a:r>
              <a:rPr lang="fr-FR" dirty="0" smtClean="0"/>
              <a:t>/</a:t>
            </a:r>
            <a:r>
              <a:rPr lang="fr-FR" dirty="0" err="1" smtClean="0"/>
              <a:t>teachers</a:t>
            </a:r>
            <a:r>
              <a:rPr lang="fr-FR" dirty="0" smtClean="0"/>
              <a:t>/</a:t>
            </a:r>
            <a:r>
              <a:rPr lang="fr-FR" dirty="0" err="1" smtClean="0"/>
              <a:t>doctors</a:t>
            </a:r>
            <a:r>
              <a:rPr lang="fr-FR" dirty="0" smtClean="0"/>
              <a:t>/landlords etc.), « </a:t>
            </a:r>
            <a:r>
              <a:rPr lang="fr-FR" b="1" dirty="0" smtClean="0"/>
              <a:t>kshatryas/rajputs</a:t>
            </a:r>
            <a:r>
              <a:rPr lang="fr-FR" dirty="0" smtClean="0"/>
              <a:t> » (groups of former or </a:t>
            </a:r>
            <a:r>
              <a:rPr lang="fr-FR" dirty="0" err="1" smtClean="0"/>
              <a:t>current</a:t>
            </a:r>
            <a:r>
              <a:rPr lang="fr-FR" dirty="0" smtClean="0"/>
              <a:t> </a:t>
            </a:r>
            <a:r>
              <a:rPr lang="fr-FR" dirty="0" err="1" smtClean="0"/>
              <a:t>soldiers</a:t>
            </a:r>
            <a:r>
              <a:rPr lang="fr-FR" dirty="0" smtClean="0"/>
              <a:t>/</a:t>
            </a:r>
            <a:r>
              <a:rPr lang="fr-FR" dirty="0" err="1" smtClean="0"/>
              <a:t>warriors</a:t>
            </a:r>
            <a:r>
              <a:rPr lang="fr-FR" dirty="0" smtClean="0"/>
              <a:t>/land </a:t>
            </a:r>
            <a:r>
              <a:rPr lang="fr-FR" dirty="0" err="1" smtClean="0"/>
              <a:t>owners</a:t>
            </a:r>
            <a:r>
              <a:rPr lang="fr-FR" dirty="0" smtClean="0"/>
              <a:t> etc.), « </a:t>
            </a:r>
            <a:r>
              <a:rPr lang="fr-FR" b="1" dirty="0" smtClean="0"/>
              <a:t>vaishyas/banyas</a:t>
            </a:r>
            <a:r>
              <a:rPr lang="fr-FR" dirty="0" smtClean="0"/>
              <a:t> » (traders, etc.), but in practice this is </a:t>
            </a:r>
            <a:r>
              <a:rPr lang="fr-FR" dirty="0" err="1" smtClean="0"/>
              <a:t>highly</a:t>
            </a:r>
            <a:r>
              <a:rPr lang="fr-FR" dirty="0" smtClean="0"/>
              <a:t> </a:t>
            </a:r>
            <a:r>
              <a:rPr lang="fr-FR" dirty="0" err="1" smtClean="0"/>
              <a:t>artificial</a:t>
            </a:r>
            <a:r>
              <a:rPr lang="fr-FR" dirty="0" smtClean="0"/>
              <a:t>, </a:t>
            </a:r>
            <a:r>
              <a:rPr lang="fr-FR" dirty="0" err="1" smtClean="0"/>
              <a:t>because</a:t>
            </a:r>
            <a:r>
              <a:rPr lang="fr-FR" dirty="0" smtClean="0"/>
              <a:t> the </a:t>
            </a:r>
            <a:r>
              <a:rPr lang="fr-FR" dirty="0" err="1" smtClean="0"/>
              <a:t>boundaries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the different social groups </a:t>
            </a:r>
            <a:r>
              <a:rPr lang="fr-FR" dirty="0" err="1" smtClean="0"/>
              <a:t>cannot</a:t>
            </a:r>
            <a:r>
              <a:rPr lang="fr-FR" dirty="0" smtClean="0"/>
              <a:t> </a:t>
            </a:r>
            <a:r>
              <a:rPr lang="fr-FR" dirty="0" err="1" smtClean="0"/>
              <a:t>always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classified</a:t>
            </a:r>
            <a:r>
              <a:rPr lang="fr-FR" dirty="0" smtClean="0"/>
              <a:t> in </a:t>
            </a:r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terms</a:t>
            </a:r>
            <a:endParaRPr lang="fr-FR" dirty="0" smtClean="0"/>
          </a:p>
          <a:p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smtClean="0">
                <a:hlinkClick r:id="rId2"/>
              </a:rPr>
              <a:t>this directory</a:t>
            </a:r>
            <a:r>
              <a:rPr lang="fr-FR" dirty="0" smtClean="0"/>
              <a:t> for exemples of the </a:t>
            </a:r>
            <a:r>
              <a:rPr lang="fr-FR" dirty="0" err="1" smtClean="0"/>
              <a:t>statistical</a:t>
            </a:r>
            <a:r>
              <a:rPr lang="fr-FR" dirty="0" smtClean="0"/>
              <a:t> volumes of census </a:t>
            </a:r>
            <a:r>
              <a:rPr lang="fr-FR" dirty="0" err="1" smtClean="0"/>
              <a:t>results</a:t>
            </a:r>
            <a:endParaRPr lang="fr-FR" dirty="0" smtClean="0"/>
          </a:p>
          <a:p>
            <a:r>
              <a:rPr lang="fr-FR" dirty="0" err="1" smtClean="0"/>
              <a:t>Using</a:t>
            </a:r>
            <a:r>
              <a:rPr lang="fr-FR" dirty="0" smtClean="0"/>
              <a:t> </a:t>
            </a:r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definitions</a:t>
            </a:r>
            <a:r>
              <a:rPr lang="fr-FR" dirty="0" smtClean="0"/>
              <a:t>, one </a:t>
            </a:r>
            <a:r>
              <a:rPr lang="fr-FR" dirty="0" err="1" smtClean="0"/>
              <a:t>finds</a:t>
            </a:r>
            <a:r>
              <a:rPr lang="fr-FR" dirty="0" smtClean="0"/>
              <a:t> that the </a:t>
            </a:r>
            <a:r>
              <a:rPr lang="fr-FR" dirty="0" err="1" smtClean="0"/>
              <a:t>weight</a:t>
            </a:r>
            <a:r>
              <a:rPr lang="fr-FR" dirty="0" smtClean="0"/>
              <a:t> of </a:t>
            </a:r>
            <a:r>
              <a:rPr lang="fr-FR" dirty="0" err="1" smtClean="0"/>
              <a:t>brahmins</a:t>
            </a:r>
            <a:r>
              <a:rPr lang="fr-FR" dirty="0" smtClean="0"/>
              <a:t> and kshatryas in India 1871-1931 was comparable to the </a:t>
            </a:r>
            <a:r>
              <a:rPr lang="fr-FR" dirty="0" err="1" smtClean="0"/>
              <a:t>weight</a:t>
            </a:r>
            <a:r>
              <a:rPr lang="fr-FR" dirty="0" smtClean="0"/>
              <a:t> of the </a:t>
            </a:r>
            <a:r>
              <a:rPr lang="fr-FR" dirty="0" err="1" smtClean="0"/>
              <a:t>clergy</a:t>
            </a:r>
            <a:r>
              <a:rPr lang="fr-FR" dirty="0" smtClean="0"/>
              <a:t> and </a:t>
            </a:r>
            <a:r>
              <a:rPr lang="fr-FR" dirty="0" err="1" smtClean="0"/>
              <a:t>nobility</a:t>
            </a:r>
            <a:r>
              <a:rPr lang="fr-FR" dirty="0" smtClean="0"/>
              <a:t> in 16c-19c Europe: close to Spain (8%-10% of total pop), &lt; France-UK (2%-5%)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8996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010" y="0"/>
            <a:ext cx="110459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79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824" y="0"/>
            <a:ext cx="109223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5478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5436" y="824948"/>
            <a:ext cx="10684564" cy="4820478"/>
          </a:xfrm>
        </p:spPr>
        <p:txBody>
          <a:bodyPr/>
          <a:lstStyle/>
          <a:p>
            <a:r>
              <a:rPr lang="fr-FR" dirty="0" smtClean="0"/>
              <a:t>In 1871-1931, British colonial </a:t>
            </a:r>
            <a:r>
              <a:rPr lang="fr-FR" dirty="0" err="1" smtClean="0"/>
              <a:t>censuses</a:t>
            </a:r>
            <a:r>
              <a:rPr lang="fr-FR" dirty="0" smtClean="0"/>
              <a:t> are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distribute</a:t>
            </a:r>
            <a:r>
              <a:rPr lang="fr-FR" dirty="0" smtClean="0"/>
              <a:t> rights and </a:t>
            </a:r>
            <a:r>
              <a:rPr lang="fr-FR" dirty="0" err="1" smtClean="0"/>
              <a:t>duties</a:t>
            </a:r>
            <a:r>
              <a:rPr lang="fr-FR" dirty="0" smtClean="0"/>
              <a:t> and to </a:t>
            </a:r>
            <a:r>
              <a:rPr lang="fr-FR" dirty="0" err="1" smtClean="0"/>
              <a:t>maintain</a:t>
            </a:r>
            <a:r>
              <a:rPr lang="fr-FR" dirty="0" smtClean="0"/>
              <a:t> social </a:t>
            </a:r>
            <a:r>
              <a:rPr lang="fr-FR" dirty="0" err="1" smtClean="0"/>
              <a:t>orders</a:t>
            </a:r>
            <a:r>
              <a:rPr lang="fr-FR" dirty="0" smtClean="0"/>
              <a:t>: « </a:t>
            </a:r>
            <a:r>
              <a:rPr lang="fr-FR" dirty="0" err="1" smtClean="0"/>
              <a:t>brahmins</a:t>
            </a:r>
            <a:r>
              <a:rPr lang="fr-FR" dirty="0" smtClean="0"/>
              <a:t> » &amp; « kshatryas/rajputs » are </a:t>
            </a:r>
            <a:r>
              <a:rPr lang="fr-FR" dirty="0" err="1" smtClean="0"/>
              <a:t>useful</a:t>
            </a:r>
            <a:r>
              <a:rPr lang="fr-FR" dirty="0" smtClean="0"/>
              <a:t> </a:t>
            </a:r>
            <a:r>
              <a:rPr lang="fr-FR" dirty="0" err="1" smtClean="0"/>
              <a:t>categories</a:t>
            </a:r>
            <a:r>
              <a:rPr lang="fr-FR" dirty="0" smtClean="0"/>
              <a:t> to </a:t>
            </a:r>
            <a:r>
              <a:rPr lang="fr-FR" dirty="0" err="1" smtClean="0"/>
              <a:t>hire</a:t>
            </a:r>
            <a:r>
              <a:rPr lang="fr-FR" dirty="0" smtClean="0"/>
              <a:t> </a:t>
            </a:r>
            <a:r>
              <a:rPr lang="fr-FR" dirty="0" err="1" smtClean="0"/>
              <a:t>administrators</a:t>
            </a:r>
            <a:r>
              <a:rPr lang="fr-FR" dirty="0" smtClean="0"/>
              <a:t> &amp; policemen/</a:t>
            </a:r>
            <a:r>
              <a:rPr lang="fr-FR" dirty="0" err="1" smtClean="0"/>
              <a:t>soldiers</a:t>
            </a:r>
            <a:r>
              <a:rPr lang="fr-FR" dirty="0" smtClean="0"/>
              <a:t>, </a:t>
            </a:r>
            <a:r>
              <a:rPr lang="fr-FR" dirty="0" err="1" smtClean="0"/>
              <a:t>enforce</a:t>
            </a:r>
            <a:r>
              <a:rPr lang="fr-FR" dirty="0" smtClean="0"/>
              <a:t> social </a:t>
            </a:r>
            <a:r>
              <a:rPr lang="fr-FR" dirty="0" err="1" smtClean="0"/>
              <a:t>privileges</a:t>
            </a:r>
            <a:r>
              <a:rPr lang="fr-FR" dirty="0" smtClean="0"/>
              <a:t> and </a:t>
            </a:r>
            <a:r>
              <a:rPr lang="fr-FR" dirty="0" err="1" smtClean="0"/>
              <a:t>organize</a:t>
            </a:r>
            <a:r>
              <a:rPr lang="fr-FR" dirty="0" smtClean="0"/>
              <a:t> tax collections (indirect tax collection via local land-</a:t>
            </a:r>
            <a:r>
              <a:rPr lang="fr-FR" dirty="0" err="1" smtClean="0"/>
              <a:t>owning</a:t>
            </a:r>
            <a:r>
              <a:rPr lang="fr-FR" dirty="0" smtClean="0"/>
              <a:t> </a:t>
            </a:r>
            <a:r>
              <a:rPr lang="fr-FR" dirty="0" err="1" smtClean="0"/>
              <a:t>elites</a:t>
            </a:r>
            <a:r>
              <a:rPr lang="fr-FR" dirty="0" smtClean="0"/>
              <a:t>)</a:t>
            </a:r>
            <a:endParaRPr lang="fr-FR" dirty="0"/>
          </a:p>
          <a:p>
            <a:r>
              <a:rPr lang="fr-FR" dirty="0" smtClean="0"/>
              <a:t>Census questionnaires </a:t>
            </a:r>
            <a:r>
              <a:rPr lang="fr-FR" dirty="0" err="1" smtClean="0"/>
              <a:t>involve</a:t>
            </a:r>
            <a:r>
              <a:rPr lang="fr-FR" dirty="0" smtClean="0"/>
              <a:t> a </a:t>
            </a:r>
            <a:r>
              <a:rPr lang="fr-FR" dirty="0" err="1" smtClean="0"/>
              <a:t>complex</a:t>
            </a:r>
            <a:r>
              <a:rPr lang="fr-FR" dirty="0" smtClean="0"/>
              <a:t> </a:t>
            </a:r>
            <a:r>
              <a:rPr lang="fr-FR" dirty="0"/>
              <a:t>mixture of self-</a:t>
            </a:r>
            <a:r>
              <a:rPr lang="fr-FR" dirty="0" err="1"/>
              <a:t>reporting</a:t>
            </a:r>
            <a:r>
              <a:rPr lang="fr-FR" dirty="0"/>
              <a:t>, </a:t>
            </a:r>
            <a:r>
              <a:rPr lang="fr-FR" dirty="0" err="1"/>
              <a:t>identity</a:t>
            </a:r>
            <a:r>
              <a:rPr lang="fr-FR" dirty="0"/>
              <a:t> manipulation, local council and administrative </a:t>
            </a:r>
            <a:r>
              <a:rPr lang="fr-FR" dirty="0" err="1"/>
              <a:t>approval</a:t>
            </a:r>
            <a:r>
              <a:rPr lang="fr-FR" dirty="0"/>
              <a:t>: </a:t>
            </a:r>
            <a:r>
              <a:rPr lang="fr-FR" dirty="0" err="1"/>
              <a:t>see</a:t>
            </a:r>
            <a:r>
              <a:rPr lang="fr-FR" dirty="0"/>
              <a:t> </a:t>
            </a:r>
            <a:r>
              <a:rPr lang="fr-FR" dirty="0" err="1"/>
              <a:t>e.g</a:t>
            </a:r>
            <a:r>
              <a:rPr lang="fr-FR" dirty="0"/>
              <a:t>. Cassan, « </a:t>
            </a:r>
            <a:r>
              <a:rPr lang="fr-FR" dirty="0" err="1"/>
              <a:t>Identity</a:t>
            </a:r>
            <a:r>
              <a:rPr lang="fr-FR" dirty="0"/>
              <a:t> </a:t>
            </a:r>
            <a:r>
              <a:rPr lang="fr-FR" dirty="0" err="1"/>
              <a:t>based</a:t>
            </a:r>
            <a:r>
              <a:rPr lang="fr-FR" dirty="0"/>
              <a:t> </a:t>
            </a:r>
            <a:r>
              <a:rPr lang="fr-FR" dirty="0" err="1"/>
              <a:t>policies</a:t>
            </a:r>
            <a:r>
              <a:rPr lang="fr-FR" dirty="0"/>
              <a:t> and </a:t>
            </a:r>
            <a:r>
              <a:rPr lang="fr-FR" dirty="0" err="1"/>
              <a:t>identity</a:t>
            </a:r>
            <a:r>
              <a:rPr lang="fr-FR" dirty="0"/>
              <a:t> manipulation: Evidence from Colonial Punjab », </a:t>
            </a:r>
            <a:r>
              <a:rPr lang="fr-FR" dirty="0">
                <a:hlinkClick r:id="rId2"/>
              </a:rPr>
              <a:t>AEJ </a:t>
            </a:r>
            <a:r>
              <a:rPr lang="fr-FR" dirty="0" smtClean="0">
                <a:hlinkClick r:id="rId2"/>
              </a:rPr>
              <a:t>2014</a:t>
            </a:r>
            <a:endParaRPr lang="fr-FR" dirty="0" smtClean="0"/>
          </a:p>
          <a:p>
            <a:r>
              <a:rPr lang="fr-FR" dirty="0" smtClean="0"/>
              <a:t>Caste </a:t>
            </a:r>
            <a:r>
              <a:rPr lang="fr-FR" dirty="0" err="1" smtClean="0"/>
              <a:t>censuses</a:t>
            </a:r>
            <a:r>
              <a:rPr lang="fr-FR" dirty="0" smtClean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in </a:t>
            </a:r>
            <a:r>
              <a:rPr lang="fr-FR" dirty="0" err="1" smtClean="0"/>
              <a:t>order</a:t>
            </a:r>
            <a:r>
              <a:rPr lang="fr-FR" dirty="0" smtClean="0"/>
              <a:t> to </a:t>
            </a:r>
            <a:r>
              <a:rPr lang="fr-FR" dirty="0" err="1" smtClean="0"/>
              <a:t>register</a:t>
            </a:r>
            <a:r>
              <a:rPr lang="fr-FR" dirty="0" smtClean="0"/>
              <a:t> and </a:t>
            </a:r>
            <a:r>
              <a:rPr lang="fr-FR" dirty="0" err="1" smtClean="0"/>
              <a:t>criminalize</a:t>
            </a:r>
            <a:r>
              <a:rPr lang="fr-FR" dirty="0" smtClean="0"/>
              <a:t> </a:t>
            </a:r>
            <a:r>
              <a:rPr lang="fr-FR" dirty="0" err="1" smtClean="0"/>
              <a:t>dangerous</a:t>
            </a:r>
            <a:r>
              <a:rPr lang="fr-FR" dirty="0" smtClean="0"/>
              <a:t> </a:t>
            </a:r>
            <a:r>
              <a:rPr lang="fr-FR" dirty="0" err="1" smtClean="0"/>
              <a:t>lower</a:t>
            </a:r>
            <a:r>
              <a:rPr lang="fr-FR" dirty="0" smtClean="0"/>
              <a:t> groups: « Criminal Tribes Acts »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70338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6836" y="308113"/>
            <a:ext cx="11370364" cy="6122504"/>
          </a:xfrm>
        </p:spPr>
        <p:txBody>
          <a:bodyPr>
            <a:normAutofit/>
          </a:bodyPr>
          <a:lstStyle/>
          <a:p>
            <a:r>
              <a:rPr lang="fr-FR" dirty="0" err="1" smtClean="0"/>
              <a:t>Between</a:t>
            </a:r>
            <a:r>
              <a:rPr lang="fr-FR" dirty="0" smtClean="0"/>
              <a:t> 1871 and 1931, British </a:t>
            </a:r>
            <a:r>
              <a:rPr lang="fr-FR" dirty="0" err="1" smtClean="0"/>
              <a:t>rulers</a:t>
            </a:r>
            <a:r>
              <a:rPr lang="fr-FR" dirty="0" smtClean="0"/>
              <a:t> </a:t>
            </a:r>
            <a:r>
              <a:rPr lang="fr-FR" dirty="0" err="1" smtClean="0"/>
              <a:t>gradually</a:t>
            </a:r>
            <a:r>
              <a:rPr lang="fr-FR" dirty="0" smtClean="0"/>
              <a:t> </a:t>
            </a:r>
            <a:r>
              <a:rPr lang="fr-FR" dirty="0" err="1" smtClean="0"/>
              <a:t>realized</a:t>
            </a:r>
            <a:r>
              <a:rPr lang="fr-FR" dirty="0" smtClean="0"/>
              <a:t> that the rigidification and </a:t>
            </a:r>
            <a:r>
              <a:rPr lang="fr-FR" dirty="0" err="1" smtClean="0"/>
              <a:t>bureaucratization</a:t>
            </a:r>
            <a:r>
              <a:rPr lang="fr-FR" dirty="0" smtClean="0"/>
              <a:t> of caste </a:t>
            </a:r>
            <a:r>
              <a:rPr lang="fr-FR" dirty="0" err="1" smtClean="0"/>
              <a:t>identities</a:t>
            </a:r>
            <a:r>
              <a:rPr lang="fr-FR" dirty="0" smtClean="0"/>
              <a:t> </a:t>
            </a:r>
            <a:r>
              <a:rPr lang="fr-FR" dirty="0" err="1" smtClean="0"/>
              <a:t>contributes</a:t>
            </a:r>
            <a:r>
              <a:rPr lang="fr-FR" dirty="0" smtClean="0"/>
              <a:t> to </a:t>
            </a:r>
            <a:r>
              <a:rPr lang="fr-FR" dirty="0" err="1" smtClean="0"/>
              <a:t>create</a:t>
            </a:r>
            <a:r>
              <a:rPr lang="fr-FR" dirty="0" smtClean="0"/>
              <a:t> and </a:t>
            </a:r>
            <a:r>
              <a:rPr lang="fr-FR" dirty="0" err="1" smtClean="0"/>
              <a:t>exacerbate</a:t>
            </a:r>
            <a:r>
              <a:rPr lang="fr-FR" dirty="0" smtClean="0"/>
              <a:t> social </a:t>
            </a:r>
            <a:r>
              <a:rPr lang="fr-FR" dirty="0" err="1" smtClean="0"/>
              <a:t>conflicts</a:t>
            </a:r>
            <a:r>
              <a:rPr lang="fr-FR" dirty="0" smtClean="0"/>
              <a:t>, and was </a:t>
            </a:r>
            <a:r>
              <a:rPr lang="fr-FR" dirty="0" err="1" smtClean="0"/>
              <a:t>being</a:t>
            </a:r>
            <a:r>
              <a:rPr lang="fr-FR" dirty="0" smtClean="0"/>
              <a:t> </a:t>
            </a:r>
            <a:r>
              <a:rPr lang="fr-FR" dirty="0" err="1" smtClean="0"/>
              <a:t>strongly</a:t>
            </a:r>
            <a:r>
              <a:rPr lang="fr-FR" dirty="0" smtClean="0"/>
              <a:t> </a:t>
            </a:r>
            <a:r>
              <a:rPr lang="fr-FR" dirty="0" err="1" smtClean="0"/>
              <a:t>opposed</a:t>
            </a:r>
            <a:r>
              <a:rPr lang="fr-FR" dirty="0" smtClean="0"/>
              <a:t> by </a:t>
            </a:r>
            <a:r>
              <a:rPr lang="fr-FR" dirty="0" err="1" smtClean="0"/>
              <a:t>independance</a:t>
            </a:r>
            <a:r>
              <a:rPr lang="fr-FR" dirty="0" smtClean="0"/>
              <a:t> </a:t>
            </a:r>
            <a:r>
              <a:rPr lang="fr-FR" dirty="0" err="1" smtClean="0"/>
              <a:t>movements</a:t>
            </a:r>
            <a:r>
              <a:rPr lang="fr-FR" dirty="0" smtClean="0"/>
              <a:t> (</a:t>
            </a:r>
            <a:r>
              <a:rPr lang="fr-FR" dirty="0" err="1" smtClean="0"/>
              <a:t>Indian</a:t>
            </a:r>
            <a:r>
              <a:rPr lang="fr-FR" dirty="0" smtClean="0"/>
              <a:t> National Congress </a:t>
            </a:r>
            <a:r>
              <a:rPr lang="fr-FR" dirty="0" err="1" smtClean="0"/>
              <a:t>created</a:t>
            </a:r>
            <a:r>
              <a:rPr lang="fr-FR" dirty="0" smtClean="0"/>
              <a:t> in 1885)</a:t>
            </a:r>
          </a:p>
          <a:p>
            <a:r>
              <a:rPr lang="fr-FR" dirty="0" err="1"/>
              <a:t>T</a:t>
            </a:r>
            <a:r>
              <a:rPr lang="fr-FR" dirty="0" err="1" smtClean="0"/>
              <a:t>hey</a:t>
            </a:r>
            <a:r>
              <a:rPr lang="fr-FR" dirty="0" smtClean="0"/>
              <a:t> </a:t>
            </a:r>
            <a:r>
              <a:rPr lang="fr-FR" dirty="0" err="1" smtClean="0"/>
              <a:t>finally</a:t>
            </a:r>
            <a:r>
              <a:rPr lang="fr-FR" dirty="0" smtClean="0"/>
              <a:t> </a:t>
            </a:r>
            <a:r>
              <a:rPr lang="fr-FR" dirty="0" err="1" smtClean="0"/>
              <a:t>decided</a:t>
            </a:r>
            <a:r>
              <a:rPr lang="fr-FR" dirty="0" smtClean="0"/>
              <a:t> to abandon the registration of </a:t>
            </a:r>
            <a:r>
              <a:rPr lang="fr-FR" dirty="0" err="1" smtClean="0"/>
              <a:t>upper</a:t>
            </a:r>
            <a:r>
              <a:rPr lang="fr-FR" dirty="0" smtClean="0"/>
              <a:t> castes in 1931: the 1941 census has no </a:t>
            </a:r>
            <a:r>
              <a:rPr lang="fr-FR" dirty="0" err="1" smtClean="0"/>
              <a:t>general</a:t>
            </a:r>
            <a:r>
              <a:rPr lang="fr-FR" dirty="0" smtClean="0"/>
              <a:t> questionnaire on castes</a:t>
            </a:r>
          </a:p>
          <a:p>
            <a:r>
              <a:rPr lang="fr-FR" dirty="0" smtClean="0"/>
              <a:t>Post-1947 </a:t>
            </a:r>
            <a:r>
              <a:rPr lang="fr-FR" dirty="0" err="1" smtClean="0"/>
              <a:t>Indian</a:t>
            </a:r>
            <a:r>
              <a:rPr lang="fr-FR" dirty="0" smtClean="0"/>
              <a:t> </a:t>
            </a:r>
            <a:r>
              <a:rPr lang="fr-FR" dirty="0" err="1" smtClean="0"/>
              <a:t>governments</a:t>
            </a:r>
            <a:r>
              <a:rPr lang="fr-FR" dirty="0" smtClean="0"/>
              <a:t> </a:t>
            </a:r>
            <a:r>
              <a:rPr lang="fr-FR" dirty="0" err="1" smtClean="0"/>
              <a:t>focused</a:t>
            </a:r>
            <a:r>
              <a:rPr lang="fr-FR" dirty="0" smtClean="0"/>
              <a:t> </a:t>
            </a:r>
            <a:r>
              <a:rPr lang="fr-FR" dirty="0" err="1" smtClean="0"/>
              <a:t>upon</a:t>
            </a:r>
            <a:r>
              <a:rPr lang="fr-FR" dirty="0" smtClean="0"/>
              <a:t> the correction of </a:t>
            </a:r>
            <a:r>
              <a:rPr lang="fr-FR" dirty="0" err="1" smtClean="0"/>
              <a:t>past</a:t>
            </a:r>
            <a:r>
              <a:rPr lang="fr-FR" dirty="0" smtClean="0"/>
              <a:t> discrimination </a:t>
            </a:r>
            <a:r>
              <a:rPr lang="fr-FR" dirty="0" err="1" smtClean="0"/>
              <a:t>against</a:t>
            </a:r>
            <a:r>
              <a:rPr lang="fr-FR" dirty="0" smtClean="0"/>
              <a:t> </a:t>
            </a:r>
            <a:r>
              <a:rPr lang="fr-FR" dirty="0" err="1" smtClean="0"/>
              <a:t>lower</a:t>
            </a:r>
            <a:r>
              <a:rPr lang="fr-FR" dirty="0" smtClean="0"/>
              <a:t> castes &amp; </a:t>
            </a:r>
            <a:r>
              <a:rPr lang="fr-FR" dirty="0" err="1" smtClean="0"/>
              <a:t>stopped</a:t>
            </a:r>
            <a:r>
              <a:rPr lang="fr-FR" dirty="0" smtClean="0"/>
              <a:t> </a:t>
            </a:r>
            <a:r>
              <a:rPr lang="fr-FR" dirty="0" err="1" smtClean="0"/>
              <a:t>asking</a:t>
            </a:r>
            <a:r>
              <a:rPr lang="fr-FR" dirty="0" smtClean="0"/>
              <a:t> </a:t>
            </a:r>
            <a:r>
              <a:rPr lang="fr-FR" dirty="0" err="1" smtClean="0"/>
              <a:t>general</a:t>
            </a:r>
            <a:r>
              <a:rPr lang="fr-FR" dirty="0" smtClean="0"/>
              <a:t> questions about caste </a:t>
            </a:r>
            <a:r>
              <a:rPr lang="fr-FR" dirty="0" err="1" smtClean="0"/>
              <a:t>identities</a:t>
            </a:r>
            <a:r>
              <a:rPr lang="fr-FR" dirty="0" smtClean="0"/>
              <a:t> in </a:t>
            </a:r>
            <a:r>
              <a:rPr lang="fr-FR" dirty="0" err="1" smtClean="0"/>
              <a:t>censuses</a:t>
            </a:r>
            <a:endParaRPr lang="fr-FR" dirty="0" smtClean="0"/>
          </a:p>
          <a:p>
            <a:r>
              <a:rPr lang="fr-FR" dirty="0" smtClean="0"/>
              <a:t>But the 1871-1931 </a:t>
            </a:r>
            <a:r>
              <a:rPr lang="fr-FR" dirty="0" err="1" smtClean="0"/>
              <a:t>experience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colonial </a:t>
            </a:r>
            <a:r>
              <a:rPr lang="fr-FR" dirty="0" err="1" smtClean="0"/>
              <a:t>censuses</a:t>
            </a:r>
            <a:r>
              <a:rPr lang="fr-FR" dirty="0" smtClean="0"/>
              <a:t> </a:t>
            </a:r>
            <a:r>
              <a:rPr lang="fr-FR" dirty="0" err="1" smtClean="0"/>
              <a:t>seems</a:t>
            </a:r>
            <a:r>
              <a:rPr lang="fr-FR" dirty="0" smtClean="0"/>
              <a:t> to have </a:t>
            </a:r>
            <a:r>
              <a:rPr lang="fr-FR" dirty="0" err="1" smtClean="0"/>
              <a:t>contributed</a:t>
            </a:r>
            <a:r>
              <a:rPr lang="fr-FR" dirty="0" smtClean="0"/>
              <a:t> to </a:t>
            </a:r>
            <a:r>
              <a:rPr lang="fr-FR" dirty="0" err="1" smtClean="0"/>
              <a:t>rigidify</a:t>
            </a:r>
            <a:r>
              <a:rPr lang="fr-FR" dirty="0" smtClean="0"/>
              <a:t> </a:t>
            </a:r>
            <a:r>
              <a:rPr lang="fr-FR" dirty="0" err="1" smtClean="0"/>
              <a:t>upper</a:t>
            </a:r>
            <a:r>
              <a:rPr lang="fr-FR" dirty="0" smtClean="0"/>
              <a:t> caste </a:t>
            </a:r>
            <a:r>
              <a:rPr lang="fr-FR" dirty="0" err="1" smtClean="0"/>
              <a:t>identities</a:t>
            </a:r>
            <a:r>
              <a:rPr lang="fr-FR" dirty="0" smtClean="0"/>
              <a:t>: in 1962-2014 electoral surveys, self-</a:t>
            </a:r>
            <a:r>
              <a:rPr lang="fr-FR" dirty="0" err="1" smtClean="0"/>
              <a:t>reported</a:t>
            </a:r>
            <a:r>
              <a:rPr lang="fr-FR" dirty="0" smtClean="0"/>
              <a:t> </a:t>
            </a:r>
            <a:r>
              <a:rPr lang="fr-FR" dirty="0" err="1" smtClean="0"/>
              <a:t>brahmins</a:t>
            </a:r>
            <a:r>
              <a:rPr lang="fr-FR" dirty="0" smtClean="0"/>
              <a:t> and other </a:t>
            </a:r>
            <a:r>
              <a:rPr lang="fr-FR" dirty="0" err="1" smtClean="0"/>
              <a:t>upper</a:t>
            </a:r>
            <a:r>
              <a:rPr lang="fr-FR" dirty="0" smtClean="0"/>
              <a:t> castes </a:t>
            </a:r>
            <a:r>
              <a:rPr lang="fr-FR" dirty="0" err="1" smtClean="0"/>
              <a:t>appear</a:t>
            </a:r>
            <a:r>
              <a:rPr lang="fr-FR" dirty="0" smtClean="0"/>
              <a:t> to account </a:t>
            </a:r>
            <a:r>
              <a:rPr lang="fr-FR" dirty="0" err="1" smtClean="0"/>
              <a:t>roughly</a:t>
            </a:r>
            <a:r>
              <a:rPr lang="fr-FR" dirty="0" smtClean="0"/>
              <a:t> for the </a:t>
            </a:r>
            <a:r>
              <a:rPr lang="fr-FR" dirty="0" err="1" smtClean="0"/>
              <a:t>same</a:t>
            </a:r>
            <a:r>
              <a:rPr lang="fr-FR" dirty="0" smtClean="0"/>
              <a:t> proportion of the population as in colonial </a:t>
            </a:r>
            <a:r>
              <a:rPr lang="fr-FR" dirty="0" err="1" smtClean="0"/>
              <a:t>censuses</a:t>
            </a:r>
            <a:r>
              <a:rPr lang="fr-FR" dirty="0" smtClean="0"/>
              <a:t>; </a:t>
            </a:r>
            <a:r>
              <a:rPr lang="fr-FR" dirty="0" err="1" smtClean="0"/>
              <a:t>upper</a:t>
            </a:r>
            <a:r>
              <a:rPr lang="fr-FR" dirty="0" smtClean="0"/>
              <a:t> caste </a:t>
            </a:r>
            <a:r>
              <a:rPr lang="fr-FR" dirty="0" err="1" smtClean="0"/>
              <a:t>identity</a:t>
            </a:r>
            <a:r>
              <a:rPr lang="fr-FR" dirty="0" smtClean="0"/>
              <a:t> </a:t>
            </a:r>
            <a:r>
              <a:rPr lang="fr-FR" dirty="0" err="1" smtClean="0"/>
              <a:t>still</a:t>
            </a:r>
            <a:r>
              <a:rPr lang="fr-FR" dirty="0" smtClean="0"/>
              <a:t> </a:t>
            </a:r>
            <a:r>
              <a:rPr lang="fr-FR" dirty="0" err="1" smtClean="0"/>
              <a:t>matters</a:t>
            </a:r>
            <a:r>
              <a:rPr lang="fr-FR" dirty="0" smtClean="0"/>
              <a:t> a lot </a:t>
            </a:r>
            <a:r>
              <a:rPr lang="fr-FR" dirty="0" err="1" smtClean="0"/>
              <a:t>today</a:t>
            </a:r>
            <a:r>
              <a:rPr lang="fr-FR" dirty="0" smtClean="0"/>
              <a:t> for </a:t>
            </a:r>
            <a:r>
              <a:rPr lang="fr-FR" dirty="0" err="1" smtClean="0"/>
              <a:t>political</a:t>
            </a:r>
            <a:r>
              <a:rPr lang="fr-FR" dirty="0" smtClean="0"/>
              <a:t> affiliation (BJP vote)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44331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772" y="0"/>
            <a:ext cx="109364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5425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5510"/>
            <a:ext cx="12192000" cy="6126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3320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8722" y="0"/>
            <a:ext cx="11907078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dirty="0" smtClean="0"/>
          </a:p>
          <a:p>
            <a:r>
              <a:rPr lang="fr-FR" dirty="0" err="1" smtClean="0"/>
              <a:t>Some</a:t>
            </a:r>
            <a:r>
              <a:rPr lang="fr-FR" dirty="0" smtClean="0"/>
              <a:t> modern surveys </a:t>
            </a:r>
            <a:r>
              <a:rPr lang="fr-FR" dirty="0" err="1" smtClean="0"/>
              <a:t>still</a:t>
            </a:r>
            <a:r>
              <a:rPr lang="fr-FR" dirty="0" smtClean="0"/>
              <a:t> </a:t>
            </a:r>
            <a:r>
              <a:rPr lang="fr-FR" dirty="0" err="1" smtClean="0"/>
              <a:t>ask</a:t>
            </a:r>
            <a:r>
              <a:rPr lang="fr-FR" dirty="0" smtClean="0"/>
              <a:t> questions about caste </a:t>
            </a:r>
            <a:r>
              <a:rPr lang="fr-FR" dirty="0" err="1" smtClean="0"/>
              <a:t>identity</a:t>
            </a:r>
            <a:r>
              <a:rPr lang="fr-FR" dirty="0" smtClean="0"/>
              <a:t> and show that </a:t>
            </a:r>
            <a:r>
              <a:rPr lang="fr-FR" dirty="0" err="1" smtClean="0"/>
              <a:t>there</a:t>
            </a:r>
            <a:r>
              <a:rPr lang="fr-FR" dirty="0" smtClean="0"/>
              <a:t> is </a:t>
            </a:r>
            <a:r>
              <a:rPr lang="fr-FR" dirty="0" err="1" smtClean="0"/>
              <a:t>still</a:t>
            </a:r>
            <a:r>
              <a:rPr lang="fr-FR" dirty="0" smtClean="0"/>
              <a:t> a </a:t>
            </a:r>
            <a:r>
              <a:rPr lang="fr-FR" dirty="0" err="1" smtClean="0"/>
              <a:t>strong</a:t>
            </a:r>
            <a:r>
              <a:rPr lang="fr-FR" dirty="0" smtClean="0"/>
              <a:t> </a:t>
            </a:r>
            <a:r>
              <a:rPr lang="fr-FR" dirty="0" err="1" smtClean="0"/>
              <a:t>correlation</a:t>
            </a:r>
            <a:r>
              <a:rPr lang="fr-FR" dirty="0" smtClean="0"/>
              <a:t> (but </a:t>
            </a:r>
            <a:r>
              <a:rPr lang="fr-FR" dirty="0" err="1" smtClean="0"/>
              <a:t>with</a:t>
            </a:r>
            <a:r>
              <a:rPr lang="fr-FR" dirty="0" smtClean="0"/>
              <a:t> lots of exceptions)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socio-economic</a:t>
            </a:r>
            <a:r>
              <a:rPr lang="fr-FR" dirty="0" smtClean="0"/>
              <a:t> inequality</a:t>
            </a:r>
          </a:p>
          <a:p>
            <a:r>
              <a:rPr lang="fr-FR" dirty="0" err="1" smtClean="0"/>
              <a:t>E.g</a:t>
            </a:r>
            <a:r>
              <a:rPr lang="fr-FR" dirty="0" smtClean="0"/>
              <a:t>. in the 1990s-2010s, like in colonial </a:t>
            </a:r>
            <a:r>
              <a:rPr lang="fr-FR" dirty="0" err="1" smtClean="0"/>
              <a:t>censuses</a:t>
            </a:r>
            <a:r>
              <a:rPr lang="fr-FR" dirty="0" smtClean="0"/>
              <a:t> 1871-1931, one observes that </a:t>
            </a:r>
            <a:r>
              <a:rPr lang="fr-FR" dirty="0" err="1" smtClean="0"/>
              <a:t>brahmins</a:t>
            </a:r>
            <a:r>
              <a:rPr lang="fr-FR" dirty="0" smtClean="0"/>
              <a:t> have </a:t>
            </a:r>
            <a:r>
              <a:rPr lang="fr-FR" dirty="0" err="1" smtClean="0"/>
              <a:t>very</a:t>
            </a:r>
            <a:r>
              <a:rPr lang="fr-FR" dirty="0" smtClean="0"/>
              <a:t> high education, property and income, </a:t>
            </a:r>
            <a:r>
              <a:rPr lang="fr-FR" dirty="0" err="1" smtClean="0"/>
              <a:t>while</a:t>
            </a:r>
            <a:r>
              <a:rPr lang="fr-FR" dirty="0" smtClean="0"/>
              <a:t> kshatryas/</a:t>
            </a:r>
            <a:r>
              <a:rPr lang="fr-FR" dirty="0" err="1" smtClean="0"/>
              <a:t>rajupts</a:t>
            </a:r>
            <a:r>
              <a:rPr lang="fr-FR" dirty="0" smtClean="0"/>
              <a:t> have high property and income (but </a:t>
            </a:r>
            <a:r>
              <a:rPr lang="fr-FR" dirty="0" err="1" smtClean="0"/>
              <a:t>lower</a:t>
            </a:r>
            <a:r>
              <a:rPr lang="fr-FR" dirty="0" smtClean="0"/>
              <a:t> education) (</a:t>
            </a:r>
            <a:r>
              <a:rPr lang="fr-FR" dirty="0" err="1" smtClean="0"/>
              <a:t>intellectual</a:t>
            </a:r>
            <a:r>
              <a:rPr lang="fr-FR" dirty="0" smtClean="0"/>
              <a:t> </a:t>
            </a:r>
            <a:r>
              <a:rPr lang="fr-FR" dirty="0" err="1" smtClean="0"/>
              <a:t>elite</a:t>
            </a:r>
            <a:r>
              <a:rPr lang="fr-FR" dirty="0" smtClean="0"/>
              <a:t> vs </a:t>
            </a:r>
            <a:r>
              <a:rPr lang="fr-FR" dirty="0" err="1" smtClean="0"/>
              <a:t>warrior</a:t>
            </a:r>
            <a:r>
              <a:rPr lang="fr-FR" dirty="0" smtClean="0"/>
              <a:t>/business </a:t>
            </a:r>
            <a:r>
              <a:rPr lang="fr-FR" dirty="0" err="1" smtClean="0"/>
              <a:t>elite</a:t>
            </a:r>
            <a:r>
              <a:rPr lang="fr-FR" dirty="0" smtClean="0"/>
              <a:t>) (</a:t>
            </a:r>
            <a:r>
              <a:rPr lang="fr-FR" dirty="0" err="1" smtClean="0"/>
              <a:t>see</a:t>
            </a:r>
            <a:r>
              <a:rPr lang="fr-FR" dirty="0" smtClean="0"/>
              <a:t> N</a:t>
            </a:r>
            <a:r>
              <a:rPr lang="fr-FR" dirty="0"/>
              <a:t>. Bharti, </a:t>
            </a:r>
            <a:r>
              <a:rPr lang="fr-FR" u="sng" dirty="0">
                <a:hlinkClick r:id="rId2"/>
              </a:rPr>
              <a:t>Wealth Inequality, Class and Caste in India, </a:t>
            </a:r>
            <a:r>
              <a:rPr lang="fr-FR" u="sng" dirty="0" smtClean="0">
                <a:hlinkClick r:id="rId2"/>
              </a:rPr>
              <a:t>1961-2012</a:t>
            </a:r>
            <a:r>
              <a:rPr lang="fr-FR" dirty="0" smtClean="0"/>
              <a:t>, WID.world </a:t>
            </a:r>
            <a:r>
              <a:rPr lang="fr-FR" dirty="0"/>
              <a:t>2018) (</a:t>
            </a:r>
            <a:r>
              <a:rPr lang="fr-FR" u="sng" dirty="0">
                <a:hlinkClick r:id="rId3"/>
              </a:rPr>
              <a:t>long version</a:t>
            </a:r>
            <a:r>
              <a:rPr lang="fr-FR" dirty="0"/>
              <a:t>) </a:t>
            </a:r>
            <a:endParaRPr lang="fr-FR" dirty="0" smtClean="0"/>
          </a:p>
          <a:p>
            <a:r>
              <a:rPr lang="fr-FR" dirty="0" smtClean="0"/>
              <a:t>Quotas/</a:t>
            </a:r>
            <a:r>
              <a:rPr lang="fr-FR" dirty="0" err="1" smtClean="0"/>
              <a:t>reservations</a:t>
            </a:r>
            <a:r>
              <a:rPr lang="fr-FR" dirty="0" smtClean="0"/>
              <a:t> </a:t>
            </a:r>
            <a:r>
              <a:rPr lang="fr-FR" dirty="0" err="1" smtClean="0"/>
              <a:t>favouring</a:t>
            </a:r>
            <a:r>
              <a:rPr lang="fr-FR" dirty="0" smtClean="0"/>
              <a:t> </a:t>
            </a:r>
            <a:r>
              <a:rPr lang="fr-FR" dirty="0" err="1" smtClean="0"/>
              <a:t>access</a:t>
            </a:r>
            <a:r>
              <a:rPr lang="fr-FR" dirty="0" smtClean="0"/>
              <a:t> to university and high administrative positions </a:t>
            </a:r>
            <a:r>
              <a:rPr lang="fr-FR" dirty="0" err="1" smtClean="0"/>
              <a:t>started</a:t>
            </a:r>
            <a:r>
              <a:rPr lang="fr-FR" dirty="0" smtClean="0"/>
              <a:t> in </a:t>
            </a:r>
            <a:r>
              <a:rPr lang="fr-FR" dirty="0" err="1" smtClean="0"/>
              <a:t>princely</a:t>
            </a:r>
            <a:r>
              <a:rPr lang="fr-FR" dirty="0" smtClean="0"/>
              <a:t> states in </a:t>
            </a:r>
            <a:r>
              <a:rPr lang="fr-FR" dirty="0" err="1" smtClean="0"/>
              <a:t>ealy</a:t>
            </a:r>
            <a:r>
              <a:rPr lang="fr-FR" dirty="0" smtClean="0"/>
              <a:t> 20c: 1902 Kolhapur (local </a:t>
            </a:r>
            <a:r>
              <a:rPr lang="fr-FR" dirty="0" err="1" smtClean="0"/>
              <a:t>king</a:t>
            </a:r>
            <a:r>
              <a:rPr lang="fr-FR" dirty="0" smtClean="0"/>
              <a:t> </a:t>
            </a:r>
            <a:r>
              <a:rPr lang="fr-FR" dirty="0" err="1" smtClean="0"/>
              <a:t>humiliated</a:t>
            </a:r>
            <a:r>
              <a:rPr lang="fr-FR" dirty="0" smtClean="0"/>
              <a:t> by </a:t>
            </a:r>
            <a:r>
              <a:rPr lang="fr-FR" dirty="0" err="1"/>
              <a:t>B</a:t>
            </a:r>
            <a:r>
              <a:rPr lang="fr-FR" dirty="0" err="1" smtClean="0"/>
              <a:t>rahmins</a:t>
            </a:r>
            <a:r>
              <a:rPr lang="fr-FR" dirty="0" smtClean="0"/>
              <a:t> due to </a:t>
            </a:r>
            <a:r>
              <a:rPr lang="fr-FR" dirty="0" err="1" smtClean="0"/>
              <a:t>his</a:t>
            </a:r>
            <a:r>
              <a:rPr lang="fr-FR" dirty="0" smtClean="0"/>
              <a:t> </a:t>
            </a:r>
            <a:r>
              <a:rPr lang="fr-FR" dirty="0" err="1" smtClean="0"/>
              <a:t>shudra</a:t>
            </a:r>
            <a:r>
              <a:rPr lang="fr-FR" dirty="0" smtClean="0"/>
              <a:t> </a:t>
            </a:r>
            <a:r>
              <a:rPr lang="fr-FR" dirty="0" err="1" smtClean="0"/>
              <a:t>origins</a:t>
            </a:r>
            <a:r>
              <a:rPr lang="fr-FR" dirty="0"/>
              <a:t> </a:t>
            </a:r>
            <a:r>
              <a:rPr lang="fr-FR" dirty="0" smtClean="0"/>
              <a:t>→ 50% quota for non-</a:t>
            </a:r>
            <a:r>
              <a:rPr lang="fr-FR" dirty="0" err="1" smtClean="0"/>
              <a:t>Brahmins</a:t>
            </a:r>
            <a:r>
              <a:rPr lang="fr-FR" dirty="0" smtClean="0"/>
              <a:t>), 1916 Madras, 1918 Mysore (non-Brahmin </a:t>
            </a:r>
            <a:r>
              <a:rPr lang="fr-FR" dirty="0" err="1" smtClean="0"/>
              <a:t>elites</a:t>
            </a:r>
            <a:r>
              <a:rPr lang="fr-FR" dirty="0" smtClean="0"/>
              <a:t> don’t </a:t>
            </a:r>
            <a:r>
              <a:rPr lang="fr-FR" dirty="0" err="1" smtClean="0"/>
              <a:t>accept</a:t>
            </a:r>
            <a:r>
              <a:rPr lang="fr-FR" dirty="0" smtClean="0"/>
              <a:t> </a:t>
            </a:r>
            <a:r>
              <a:rPr lang="fr-FR" dirty="0" err="1" smtClean="0"/>
              <a:t>any</a:t>
            </a:r>
            <a:r>
              <a:rPr lang="fr-FR" dirty="0" smtClean="0"/>
              <a:t> more that 3% Brahmin population captures 70% of university seats and high civil servant positions), 1921 Tamil Nadu </a:t>
            </a:r>
          </a:p>
          <a:p>
            <a:pPr marL="0" indent="0">
              <a:buNone/>
            </a:pPr>
            <a:r>
              <a:rPr lang="fr-FR" dirty="0" smtClean="0"/>
              <a:t>→ </a:t>
            </a:r>
            <a:r>
              <a:rPr lang="fr-FR" b="1" dirty="0" smtClean="0"/>
              <a:t>British </a:t>
            </a:r>
            <a:r>
              <a:rPr lang="fr-FR" b="1" dirty="0" err="1" smtClean="0"/>
              <a:t>colonialism</a:t>
            </a:r>
            <a:r>
              <a:rPr lang="fr-FR" b="1" dirty="0" smtClean="0"/>
              <a:t> and state </a:t>
            </a:r>
            <a:r>
              <a:rPr lang="fr-FR" b="1" dirty="0" err="1" smtClean="0"/>
              <a:t>centralization</a:t>
            </a:r>
            <a:r>
              <a:rPr lang="fr-FR" b="1" dirty="0" smtClean="0"/>
              <a:t> </a:t>
            </a:r>
            <a:r>
              <a:rPr lang="fr-FR" b="1" dirty="0" err="1" smtClean="0"/>
              <a:t>did</a:t>
            </a:r>
            <a:r>
              <a:rPr lang="fr-FR" b="1" dirty="0" smtClean="0"/>
              <a:t> not </a:t>
            </a:r>
            <a:r>
              <a:rPr lang="fr-FR" b="1" dirty="0" err="1" smtClean="0"/>
              <a:t>create</a:t>
            </a:r>
            <a:r>
              <a:rPr lang="fr-FR" b="1" dirty="0" smtClean="0"/>
              <a:t> </a:t>
            </a:r>
            <a:r>
              <a:rPr lang="fr-FR" b="1" dirty="0" err="1" smtClean="0"/>
              <a:t>Indian</a:t>
            </a:r>
            <a:r>
              <a:rPr lang="fr-FR" b="1" dirty="0" smtClean="0"/>
              <a:t> inequality; but </a:t>
            </a:r>
            <a:r>
              <a:rPr lang="fr-FR" b="1" dirty="0" err="1" smtClean="0"/>
              <a:t>they</a:t>
            </a:r>
            <a:r>
              <a:rPr lang="fr-FR" b="1" dirty="0" smtClean="0"/>
              <a:t> gave a </a:t>
            </a:r>
            <a:r>
              <a:rPr lang="fr-FR" b="1" dirty="0" err="1" smtClean="0"/>
              <a:t>rigid</a:t>
            </a:r>
            <a:r>
              <a:rPr lang="fr-FR" b="1" dirty="0" smtClean="0"/>
              <a:t> administrative structure to caste and class in India (as </a:t>
            </a:r>
            <a:r>
              <a:rPr lang="fr-FR" b="1" dirty="0" err="1" smtClean="0"/>
              <a:t>well</a:t>
            </a:r>
            <a:r>
              <a:rPr lang="fr-FR" b="1" dirty="0" smtClean="0"/>
              <a:t> as a </a:t>
            </a:r>
            <a:r>
              <a:rPr lang="fr-FR" b="1" dirty="0" err="1" smtClean="0"/>
              <a:t>toolbox</a:t>
            </a:r>
            <a:r>
              <a:rPr lang="fr-FR" b="1" dirty="0" smtClean="0"/>
              <a:t> for self-correction, to </a:t>
            </a:r>
            <a:r>
              <a:rPr lang="fr-FR" b="1" dirty="0" err="1" smtClean="0"/>
              <a:t>some</a:t>
            </a:r>
            <a:r>
              <a:rPr lang="fr-FR" b="1" dirty="0" smtClean="0"/>
              <a:t> </a:t>
            </a:r>
            <a:r>
              <a:rPr lang="fr-FR" b="1" dirty="0" err="1" smtClean="0"/>
              <a:t>extent</a:t>
            </a:r>
            <a:r>
              <a:rPr lang="fr-FR" b="1" dirty="0" smtClean="0"/>
              <a:t>)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73470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8261" y="0"/>
            <a:ext cx="10515600" cy="1162878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Post-independance</a:t>
            </a:r>
            <a:r>
              <a:rPr lang="fr-F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India: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reservations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, inequality &amp; redistribution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8661" y="1162878"/>
            <a:ext cx="11857381" cy="5555974"/>
          </a:xfrm>
        </p:spPr>
        <p:txBody>
          <a:bodyPr>
            <a:normAutofit/>
          </a:bodyPr>
          <a:lstStyle/>
          <a:p>
            <a:r>
              <a:rPr lang="fr-FR" b="1" dirty="0" smtClean="0"/>
              <a:t>1950 Constitution</a:t>
            </a:r>
            <a:r>
              <a:rPr lang="fr-FR" dirty="0" smtClean="0"/>
              <a:t>: no state religion, abolition of all caste </a:t>
            </a:r>
            <a:r>
              <a:rPr lang="fr-FR" dirty="0" err="1" smtClean="0"/>
              <a:t>privileges</a:t>
            </a:r>
            <a:r>
              <a:rPr lang="fr-FR" dirty="0" smtClean="0"/>
              <a:t>, end of </a:t>
            </a:r>
            <a:r>
              <a:rPr lang="fr-FR" dirty="0" err="1" smtClean="0"/>
              <a:t>untouchability</a:t>
            </a:r>
            <a:r>
              <a:rPr lang="fr-FR" dirty="0" smtClean="0"/>
              <a:t>, open </a:t>
            </a:r>
            <a:r>
              <a:rPr lang="fr-FR" dirty="0" err="1" smtClean="0"/>
              <a:t>access</a:t>
            </a:r>
            <a:r>
              <a:rPr lang="fr-FR" dirty="0" smtClean="0"/>
              <a:t> to all temples &amp; public </a:t>
            </a:r>
            <a:r>
              <a:rPr lang="fr-FR" dirty="0" err="1" smtClean="0"/>
              <a:t>spaces</a:t>
            </a:r>
            <a:r>
              <a:rPr lang="fr-FR" dirty="0" smtClean="0"/>
              <a:t> (art.14-15);            but large state </a:t>
            </a:r>
            <a:r>
              <a:rPr lang="fr-FR" dirty="0" err="1" smtClean="0"/>
              <a:t>autonomy</a:t>
            </a:r>
            <a:r>
              <a:rPr lang="fr-FR" dirty="0" smtClean="0"/>
              <a:t> to </a:t>
            </a:r>
            <a:r>
              <a:rPr lang="fr-FR" dirty="0" err="1" smtClean="0"/>
              <a:t>regulate</a:t>
            </a:r>
            <a:r>
              <a:rPr lang="fr-FR" dirty="0" smtClean="0"/>
              <a:t> </a:t>
            </a:r>
            <a:r>
              <a:rPr lang="fr-FR" dirty="0" err="1" smtClean="0"/>
              <a:t>cow</a:t>
            </a:r>
            <a:r>
              <a:rPr lang="fr-FR" dirty="0" smtClean="0"/>
              <a:t> </a:t>
            </a:r>
            <a:r>
              <a:rPr lang="fr-FR" dirty="0" err="1" smtClean="0"/>
              <a:t>slaughtering</a:t>
            </a:r>
            <a:r>
              <a:rPr lang="fr-FR" dirty="0" smtClean="0"/>
              <a:t> (art.46) (→ </a:t>
            </a:r>
            <a:r>
              <a:rPr lang="fr-FR" dirty="0" err="1" smtClean="0"/>
              <a:t>lower</a:t>
            </a:r>
            <a:r>
              <a:rPr lang="fr-FR" dirty="0" smtClean="0"/>
              <a:t> castes &amp; </a:t>
            </a:r>
            <a:r>
              <a:rPr lang="fr-FR" dirty="0" err="1" smtClean="0"/>
              <a:t>muslims</a:t>
            </a:r>
            <a:r>
              <a:rPr lang="fr-FR" dirty="0" smtClean="0"/>
              <a:t> </a:t>
            </a:r>
            <a:r>
              <a:rPr lang="fr-FR" dirty="0" err="1" smtClean="0"/>
              <a:t>regularly</a:t>
            </a:r>
            <a:r>
              <a:rPr lang="fr-FR" dirty="0" smtClean="0"/>
              <a:t> </a:t>
            </a:r>
            <a:r>
              <a:rPr lang="fr-FR" dirty="0" err="1" smtClean="0"/>
              <a:t>accused</a:t>
            </a:r>
            <a:r>
              <a:rPr lang="fr-FR" dirty="0" smtClean="0"/>
              <a:t> of </a:t>
            </a:r>
            <a:r>
              <a:rPr lang="fr-FR" dirty="0" err="1" smtClean="0"/>
              <a:t>illegal</a:t>
            </a:r>
            <a:r>
              <a:rPr lang="fr-FR" dirty="0" smtClean="0"/>
              <a:t> </a:t>
            </a:r>
            <a:r>
              <a:rPr lang="fr-FR" dirty="0" err="1" smtClean="0"/>
              <a:t>cow</a:t>
            </a:r>
            <a:r>
              <a:rPr lang="fr-FR" dirty="0" smtClean="0"/>
              <a:t> </a:t>
            </a:r>
            <a:r>
              <a:rPr lang="fr-FR" dirty="0" err="1" smtClean="0"/>
              <a:t>slaughtering</a:t>
            </a:r>
            <a:r>
              <a:rPr lang="fr-FR" dirty="0"/>
              <a:t> </a:t>
            </a:r>
            <a:r>
              <a:rPr lang="fr-FR" dirty="0" smtClean="0"/>
              <a:t>→ violent </a:t>
            </a:r>
            <a:r>
              <a:rPr lang="fr-FR" dirty="0" err="1" smtClean="0"/>
              <a:t>riots</a:t>
            </a:r>
            <a:r>
              <a:rPr lang="fr-FR" dirty="0" smtClean="0"/>
              <a:t>)</a:t>
            </a:r>
          </a:p>
          <a:p>
            <a:r>
              <a:rPr lang="fr-FR" b="1" dirty="0" smtClean="0"/>
              <a:t>Art.46: quotas/</a:t>
            </a:r>
            <a:r>
              <a:rPr lang="fr-FR" b="1" dirty="0" err="1" smtClean="0"/>
              <a:t>reservations</a:t>
            </a:r>
            <a:r>
              <a:rPr lang="fr-FR" b="1" dirty="0" smtClean="0"/>
              <a:t> for SC (scheduled castes: Dalits, former untouchables) and ST (scheduled tribes: former </a:t>
            </a:r>
            <a:r>
              <a:rPr lang="fr-FR" b="1" dirty="0" err="1" smtClean="0"/>
              <a:t>aborigenals</a:t>
            </a:r>
            <a:r>
              <a:rPr lang="fr-FR" b="1" dirty="0" smtClean="0"/>
              <a:t>) </a:t>
            </a:r>
            <a:r>
              <a:rPr lang="fr-FR" dirty="0" smtClean="0"/>
              <a:t>in </a:t>
            </a:r>
            <a:r>
              <a:rPr lang="fr-FR" dirty="0" err="1" smtClean="0"/>
              <a:t>higher</a:t>
            </a:r>
            <a:r>
              <a:rPr lang="fr-FR" dirty="0" smtClean="0"/>
              <a:t> education, public </a:t>
            </a:r>
            <a:r>
              <a:rPr lang="fr-FR" dirty="0" err="1" smtClean="0"/>
              <a:t>sector</a:t>
            </a:r>
            <a:r>
              <a:rPr lang="fr-FR" dirty="0" smtClean="0"/>
              <a:t> jobs and </a:t>
            </a:r>
            <a:r>
              <a:rPr lang="fr-FR" dirty="0" err="1" smtClean="0"/>
              <a:t>elected</a:t>
            </a:r>
            <a:r>
              <a:rPr lang="fr-FR" dirty="0" smtClean="0"/>
              <a:t> positions, in proportion to population share → </a:t>
            </a:r>
            <a:r>
              <a:rPr lang="fr-FR" dirty="0" err="1" smtClean="0"/>
              <a:t>these</a:t>
            </a:r>
            <a:r>
              <a:rPr lang="fr-FR" dirty="0" smtClean="0"/>
              <a:t> SC/ST </a:t>
            </a:r>
            <a:r>
              <a:rPr lang="fr-FR" dirty="0" err="1" smtClean="0"/>
              <a:t>reservations</a:t>
            </a:r>
            <a:r>
              <a:rPr lang="fr-FR" dirty="0" smtClean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implemented</a:t>
            </a:r>
            <a:r>
              <a:rPr lang="fr-FR" dirty="0" smtClean="0"/>
              <a:t> </a:t>
            </a:r>
            <a:r>
              <a:rPr lang="fr-FR" dirty="0" err="1" smtClean="0"/>
              <a:t>immediately</a:t>
            </a:r>
            <a:r>
              <a:rPr lang="fr-FR" dirty="0" smtClean="0"/>
              <a:t>                               (Poona </a:t>
            </a:r>
            <a:r>
              <a:rPr lang="fr-FR" dirty="0" err="1" smtClean="0"/>
              <a:t>Pact</a:t>
            </a:r>
            <a:r>
              <a:rPr lang="fr-FR" dirty="0" smtClean="0"/>
              <a:t> 1932 </a:t>
            </a:r>
            <a:r>
              <a:rPr lang="fr-FR" dirty="0" err="1" smtClean="0"/>
              <a:t>Ambedkar</a:t>
            </a:r>
            <a:r>
              <a:rPr lang="fr-FR" dirty="0" smtClean="0"/>
              <a:t>-Gandhi: no </a:t>
            </a:r>
            <a:r>
              <a:rPr lang="fr-FR" dirty="0" err="1" smtClean="0"/>
              <a:t>separate</a:t>
            </a:r>
            <a:r>
              <a:rPr lang="fr-FR" dirty="0" smtClean="0"/>
              <a:t> </a:t>
            </a:r>
            <a:r>
              <a:rPr lang="fr-FR" dirty="0" err="1" smtClean="0"/>
              <a:t>electorate</a:t>
            </a:r>
            <a:r>
              <a:rPr lang="fr-FR" dirty="0" smtClean="0"/>
              <a:t> for Dalits, but quota </a:t>
            </a:r>
            <a:r>
              <a:rPr lang="fr-FR" dirty="0" err="1" smtClean="0"/>
              <a:t>systems</a:t>
            </a:r>
            <a:r>
              <a:rPr lang="fr-FR" dirty="0" smtClean="0"/>
              <a:t> for </a:t>
            </a:r>
            <a:r>
              <a:rPr lang="fr-FR" dirty="0" err="1" smtClean="0"/>
              <a:t>elected</a:t>
            </a:r>
            <a:r>
              <a:rPr lang="fr-FR" dirty="0" smtClean="0"/>
              <a:t> positions; </a:t>
            </a:r>
            <a:r>
              <a:rPr lang="fr-FR" dirty="0" err="1" smtClean="0"/>
              <a:t>reserved</a:t>
            </a:r>
            <a:r>
              <a:rPr lang="fr-FR" dirty="0" smtClean="0"/>
              <a:t> </a:t>
            </a:r>
            <a:r>
              <a:rPr lang="fr-FR" dirty="0" err="1" smtClean="0"/>
              <a:t>seats</a:t>
            </a:r>
            <a:r>
              <a:rPr lang="fr-FR" dirty="0" smtClean="0"/>
              <a:t> </a:t>
            </a:r>
            <a:r>
              <a:rPr lang="fr-FR" dirty="0" err="1" smtClean="0"/>
              <a:t>drawn</a:t>
            </a:r>
            <a:r>
              <a:rPr lang="fr-FR" dirty="0" smtClean="0"/>
              <a:t> at </a:t>
            </a:r>
            <a:r>
              <a:rPr lang="fr-FR" dirty="0" err="1" smtClean="0"/>
              <a:t>random</a:t>
            </a:r>
            <a:r>
              <a:rPr lang="fr-FR" dirty="0" smtClean="0"/>
              <a:t>)</a:t>
            </a:r>
          </a:p>
          <a:p>
            <a:r>
              <a:rPr lang="fr-FR" b="1" dirty="0" smtClean="0"/>
              <a:t>Art.340</a:t>
            </a:r>
            <a:r>
              <a:rPr lang="fr-FR" dirty="0" smtClean="0"/>
              <a:t>: quotas/</a:t>
            </a:r>
            <a:r>
              <a:rPr lang="fr-FR" dirty="0" err="1" smtClean="0"/>
              <a:t>reservations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later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enacted</a:t>
            </a:r>
            <a:r>
              <a:rPr lang="fr-FR" dirty="0" smtClean="0"/>
              <a:t> for </a:t>
            </a:r>
            <a:r>
              <a:rPr lang="fr-FR" b="1" dirty="0" smtClean="0"/>
              <a:t>OBC (other backward classes)</a:t>
            </a:r>
            <a:r>
              <a:rPr lang="fr-FR" dirty="0" smtClean="0"/>
              <a:t> ( = other social groups </a:t>
            </a:r>
            <a:r>
              <a:rPr lang="fr-FR" dirty="0" err="1" smtClean="0"/>
              <a:t>suffering</a:t>
            </a:r>
            <a:r>
              <a:rPr lang="fr-FR" dirty="0" smtClean="0"/>
              <a:t> from </a:t>
            </a:r>
            <a:r>
              <a:rPr lang="fr-FR" b="1" dirty="0" smtClean="0"/>
              <a:t>objective material deprivation </a:t>
            </a:r>
            <a:r>
              <a:rPr lang="fr-FR" dirty="0" smtClean="0"/>
              <a:t>– education, income, </a:t>
            </a:r>
            <a:r>
              <a:rPr lang="fr-FR" dirty="0" err="1" smtClean="0"/>
              <a:t>housing</a:t>
            </a:r>
            <a:r>
              <a:rPr lang="fr-FR" dirty="0" smtClean="0"/>
              <a:t>, etc. – </a:t>
            </a:r>
            <a:r>
              <a:rPr lang="fr-FR" b="1" dirty="0" smtClean="0"/>
              <a:t>but not due to </a:t>
            </a:r>
            <a:r>
              <a:rPr lang="fr-FR" b="1" dirty="0" err="1" smtClean="0"/>
              <a:t>specific</a:t>
            </a:r>
            <a:r>
              <a:rPr lang="fr-FR" b="1" dirty="0" smtClean="0"/>
              <a:t> </a:t>
            </a:r>
            <a:r>
              <a:rPr lang="fr-FR" b="1" dirty="0" err="1" smtClean="0"/>
              <a:t>past</a:t>
            </a:r>
            <a:r>
              <a:rPr lang="fr-FR" b="1" dirty="0" smtClean="0"/>
              <a:t> discrimination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49232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8539" y="237743"/>
            <a:ext cx="11817626" cy="6471169"/>
          </a:xfrm>
        </p:spPr>
        <p:txBody>
          <a:bodyPr>
            <a:normAutofit lnSpcReduction="10000"/>
          </a:bodyPr>
          <a:lstStyle/>
          <a:p>
            <a:r>
              <a:rPr lang="fr-FR" b="1" dirty="0" smtClean="0"/>
              <a:t>In 1950-1992 the </a:t>
            </a:r>
            <a:r>
              <a:rPr lang="fr-FR" b="1" dirty="0" err="1" smtClean="0"/>
              <a:t>reservations</a:t>
            </a:r>
            <a:r>
              <a:rPr lang="fr-FR" b="1" dirty="0" smtClean="0"/>
              <a:t> </a:t>
            </a:r>
            <a:r>
              <a:rPr lang="fr-FR" b="1" dirty="0" err="1" smtClean="0"/>
              <a:t>only</a:t>
            </a:r>
            <a:r>
              <a:rPr lang="fr-FR" b="1" dirty="0" smtClean="0"/>
              <a:t> </a:t>
            </a:r>
            <a:r>
              <a:rPr lang="fr-FR" b="1" dirty="0" err="1" smtClean="0"/>
              <a:t>applied</a:t>
            </a:r>
            <a:r>
              <a:rPr lang="fr-FR" b="1" dirty="0" smtClean="0"/>
              <a:t> to </a:t>
            </a:r>
            <a:r>
              <a:rPr lang="fr-FR" b="1" dirty="0" err="1" smtClean="0"/>
              <a:t>SCs-STs</a:t>
            </a:r>
            <a:r>
              <a:rPr lang="fr-FR" b="1" dirty="0" smtClean="0"/>
              <a:t> at the </a:t>
            </a:r>
            <a:r>
              <a:rPr lang="fr-FR" b="1" dirty="0" err="1" smtClean="0"/>
              <a:t>federal</a:t>
            </a:r>
            <a:r>
              <a:rPr lang="fr-FR" b="1" dirty="0" smtClean="0"/>
              <a:t> </a:t>
            </a:r>
            <a:r>
              <a:rPr lang="fr-FR" b="1" dirty="0" err="1" smtClean="0"/>
              <a:t>level</a:t>
            </a:r>
            <a:r>
              <a:rPr lang="fr-FR" b="1" dirty="0" smtClean="0"/>
              <a:t>.                      </a:t>
            </a:r>
            <a:r>
              <a:rPr lang="fr-FR" dirty="0" smtClean="0"/>
              <a:t>In </a:t>
            </a:r>
            <a:r>
              <a:rPr lang="fr-FR" dirty="0" err="1" smtClean="0"/>
              <a:t>some</a:t>
            </a:r>
            <a:r>
              <a:rPr lang="fr-FR" dirty="0" smtClean="0"/>
              <a:t> states,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gradually</a:t>
            </a:r>
            <a:r>
              <a:rPr lang="fr-FR" dirty="0" smtClean="0"/>
              <a:t> </a:t>
            </a:r>
            <a:r>
              <a:rPr lang="fr-FR" dirty="0" err="1" smtClean="0"/>
              <a:t>extended</a:t>
            </a:r>
            <a:r>
              <a:rPr lang="fr-FR" dirty="0" smtClean="0"/>
              <a:t> to </a:t>
            </a:r>
            <a:r>
              <a:rPr lang="fr-FR" dirty="0" err="1" smtClean="0"/>
              <a:t>OBCs</a:t>
            </a:r>
            <a:r>
              <a:rPr lang="fr-FR" dirty="0" smtClean="0"/>
              <a:t>, as </a:t>
            </a:r>
            <a:r>
              <a:rPr lang="fr-FR" dirty="0" err="1" smtClean="0"/>
              <a:t>well</a:t>
            </a:r>
            <a:r>
              <a:rPr lang="fr-FR" dirty="0" smtClean="0"/>
              <a:t> as </a:t>
            </a:r>
            <a:r>
              <a:rPr lang="fr-FR" dirty="0"/>
              <a:t>to </a:t>
            </a:r>
            <a:r>
              <a:rPr lang="fr-FR" dirty="0" smtClean="0"/>
              <a:t>the </a:t>
            </a:r>
            <a:r>
              <a:rPr lang="fr-FR" dirty="0" err="1" smtClean="0"/>
              <a:t>poorest</a:t>
            </a:r>
            <a:r>
              <a:rPr lang="fr-FR" dirty="0" smtClean="0"/>
              <a:t> </a:t>
            </a:r>
            <a:r>
              <a:rPr lang="fr-FR" dirty="0"/>
              <a:t>groups </a:t>
            </a:r>
            <a:r>
              <a:rPr lang="fr-FR" dirty="0" err="1"/>
              <a:t>within</a:t>
            </a:r>
            <a:r>
              <a:rPr lang="fr-FR" dirty="0"/>
              <a:t> </a:t>
            </a:r>
            <a:r>
              <a:rPr lang="fr-FR" dirty="0" err="1"/>
              <a:t>Forward</a:t>
            </a:r>
            <a:r>
              <a:rPr lang="fr-FR" dirty="0"/>
              <a:t> </a:t>
            </a:r>
            <a:r>
              <a:rPr lang="fr-FR" dirty="0" smtClean="0"/>
              <a:t>Castes (FC). </a:t>
            </a:r>
            <a:endParaRPr lang="fr-FR" dirty="0"/>
          </a:p>
          <a:p>
            <a:r>
              <a:rPr lang="fr-FR" b="1" dirty="0" smtClean="0"/>
              <a:t>Federal extension of quota </a:t>
            </a:r>
            <a:r>
              <a:rPr lang="fr-FR" b="1" dirty="0" err="1" smtClean="0"/>
              <a:t>systems</a:t>
            </a:r>
            <a:r>
              <a:rPr lang="fr-FR" b="1" dirty="0" smtClean="0"/>
              <a:t> to OBC (Other backward classes):  Mandal Commission 1980, final validation &amp; </a:t>
            </a:r>
            <a:r>
              <a:rPr lang="fr-FR" b="1" dirty="0" err="1" smtClean="0"/>
              <a:t>implementation</a:t>
            </a:r>
            <a:r>
              <a:rPr lang="fr-FR" b="1" dirty="0" smtClean="0"/>
              <a:t> in 1992 </a:t>
            </a:r>
          </a:p>
          <a:p>
            <a:r>
              <a:rPr lang="fr-FR" dirty="0" smtClean="0"/>
              <a:t>The OBC extension </a:t>
            </a:r>
            <a:r>
              <a:rPr lang="fr-FR" dirty="0" err="1" smtClean="0"/>
              <a:t>deeply</a:t>
            </a:r>
            <a:r>
              <a:rPr lang="fr-FR" dirty="0" smtClean="0"/>
              <a:t> </a:t>
            </a:r>
            <a:r>
              <a:rPr lang="fr-FR" dirty="0" err="1" smtClean="0"/>
              <a:t>transformed</a:t>
            </a:r>
            <a:r>
              <a:rPr lang="fr-FR" dirty="0" smtClean="0"/>
              <a:t> the </a:t>
            </a:r>
            <a:r>
              <a:rPr lang="fr-FR" dirty="0" err="1" smtClean="0"/>
              <a:t>logic</a:t>
            </a:r>
            <a:r>
              <a:rPr lang="fr-FR" dirty="0" smtClean="0"/>
              <a:t> of quota </a:t>
            </a:r>
            <a:r>
              <a:rPr lang="fr-FR" dirty="0" err="1" smtClean="0"/>
              <a:t>systems</a:t>
            </a:r>
            <a:r>
              <a:rPr lang="fr-FR" dirty="0" smtClean="0"/>
              <a:t>: </a:t>
            </a:r>
            <a:r>
              <a:rPr lang="fr-FR" dirty="0" err="1" smtClean="0"/>
              <a:t>with</a:t>
            </a:r>
            <a:r>
              <a:rPr lang="fr-FR" dirty="0" smtClean="0"/>
              <a:t> quotas </a:t>
            </a:r>
            <a:r>
              <a:rPr lang="fr-FR" dirty="0" err="1" smtClean="0"/>
              <a:t>limited</a:t>
            </a:r>
            <a:r>
              <a:rPr lang="fr-FR" dirty="0" smtClean="0"/>
              <a:t> to SC-ST, </a:t>
            </a:r>
            <a:r>
              <a:rPr lang="fr-FR" dirty="0" err="1" smtClean="0"/>
              <a:t>only</a:t>
            </a:r>
            <a:r>
              <a:rPr lang="fr-FR" dirty="0" smtClean="0"/>
              <a:t> 20%-25% of </a:t>
            </a:r>
            <a:r>
              <a:rPr lang="fr-FR" dirty="0" err="1" smtClean="0"/>
              <a:t>seats</a:t>
            </a:r>
            <a:r>
              <a:rPr lang="fr-FR" dirty="0" smtClean="0"/>
              <a:t> in </a:t>
            </a:r>
            <a:r>
              <a:rPr lang="fr-FR" dirty="0" err="1" smtClean="0"/>
              <a:t>university</a:t>
            </a:r>
            <a:r>
              <a:rPr lang="fr-FR" dirty="0"/>
              <a:t> </a:t>
            </a:r>
            <a:r>
              <a:rPr lang="fr-FR" dirty="0" smtClean="0"/>
              <a:t>and public </a:t>
            </a:r>
            <a:r>
              <a:rPr lang="fr-FR" dirty="0" err="1" smtClean="0"/>
              <a:t>sector</a:t>
            </a:r>
            <a:r>
              <a:rPr lang="fr-FR" dirty="0" smtClean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reserved</a:t>
            </a:r>
            <a:r>
              <a:rPr lang="fr-FR" dirty="0" smtClean="0"/>
              <a:t> for </a:t>
            </a:r>
            <a:r>
              <a:rPr lang="fr-FR" dirty="0" err="1" smtClean="0"/>
              <a:t>lower</a:t>
            </a:r>
            <a:r>
              <a:rPr lang="fr-FR" dirty="0" smtClean="0"/>
              <a:t> social groups (not a big </a:t>
            </a:r>
            <a:r>
              <a:rPr lang="fr-FR" dirty="0" err="1" smtClean="0"/>
              <a:t>threat</a:t>
            </a:r>
            <a:r>
              <a:rPr lang="fr-FR" dirty="0" smtClean="0"/>
              <a:t> for </a:t>
            </a:r>
            <a:r>
              <a:rPr lang="fr-FR" dirty="0" err="1" smtClean="0"/>
              <a:t>children</a:t>
            </a:r>
            <a:r>
              <a:rPr lang="fr-FR" dirty="0" smtClean="0"/>
              <a:t> of </a:t>
            </a:r>
            <a:r>
              <a:rPr lang="fr-FR" dirty="0" err="1" smtClean="0"/>
              <a:t>upper</a:t>
            </a:r>
            <a:r>
              <a:rPr lang="fr-FR" dirty="0" smtClean="0"/>
              <a:t> classes). But </a:t>
            </a:r>
            <a:r>
              <a:rPr lang="fr-FR" dirty="0" err="1" smtClean="0"/>
              <a:t>with</a:t>
            </a:r>
            <a:r>
              <a:rPr lang="fr-FR" dirty="0" smtClean="0"/>
              <a:t> OBC, up to 60%-70% of </a:t>
            </a:r>
            <a:r>
              <a:rPr lang="fr-FR" dirty="0" err="1" smtClean="0"/>
              <a:t>seats</a:t>
            </a:r>
            <a:r>
              <a:rPr lang="fr-FR" dirty="0" smtClean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potentially</a:t>
            </a:r>
            <a:r>
              <a:rPr lang="fr-FR" dirty="0" smtClean="0"/>
              <a:t> </a:t>
            </a:r>
            <a:r>
              <a:rPr lang="fr-FR" dirty="0" err="1" smtClean="0"/>
              <a:t>reserved</a:t>
            </a:r>
            <a:r>
              <a:rPr lang="fr-FR" dirty="0" smtClean="0"/>
              <a:t> for </a:t>
            </a:r>
            <a:r>
              <a:rPr lang="fr-FR" dirty="0" err="1" smtClean="0"/>
              <a:t>lower</a:t>
            </a:r>
            <a:r>
              <a:rPr lang="fr-FR" dirty="0" smtClean="0"/>
              <a:t> social groups (</a:t>
            </a:r>
            <a:r>
              <a:rPr lang="fr-FR" b="1" dirty="0" smtClean="0"/>
              <a:t>→ this </a:t>
            </a:r>
            <a:r>
              <a:rPr lang="fr-FR" b="1" dirty="0" err="1" smtClean="0"/>
              <a:t>became</a:t>
            </a:r>
            <a:r>
              <a:rPr lang="fr-FR" b="1" dirty="0" smtClean="0"/>
              <a:t> </a:t>
            </a:r>
            <a:r>
              <a:rPr lang="fr-FR" b="1" dirty="0" err="1" smtClean="0"/>
              <a:t>much</a:t>
            </a:r>
            <a:r>
              <a:rPr lang="fr-FR" b="1" dirty="0" smtClean="0"/>
              <a:t> more </a:t>
            </a:r>
            <a:r>
              <a:rPr lang="fr-FR" b="1" dirty="0" err="1" smtClean="0"/>
              <a:t>dangerous</a:t>
            </a:r>
            <a:r>
              <a:rPr lang="fr-FR" b="1" dirty="0" smtClean="0"/>
              <a:t> for </a:t>
            </a:r>
            <a:r>
              <a:rPr lang="fr-FR" b="1" dirty="0" err="1" smtClean="0"/>
              <a:t>upper</a:t>
            </a:r>
            <a:r>
              <a:rPr lang="fr-FR" b="1" dirty="0" smtClean="0"/>
              <a:t> class </a:t>
            </a:r>
            <a:r>
              <a:rPr lang="fr-FR" b="1" dirty="0" err="1" smtClean="0"/>
              <a:t>children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Indian</a:t>
            </a:r>
            <a:r>
              <a:rPr lang="fr-FR" dirty="0" smtClean="0"/>
              <a:t> </a:t>
            </a:r>
            <a:r>
              <a:rPr lang="fr-FR" dirty="0" err="1" smtClean="0"/>
              <a:t>Muslims</a:t>
            </a:r>
            <a:r>
              <a:rPr lang="fr-FR" dirty="0" smtClean="0"/>
              <a:t> (14% pop) </a:t>
            </a:r>
            <a:r>
              <a:rPr lang="fr-FR" dirty="0" err="1" smtClean="0"/>
              <a:t>did</a:t>
            </a:r>
            <a:r>
              <a:rPr lang="fr-FR" dirty="0" smtClean="0"/>
              <a:t> not </a:t>
            </a:r>
            <a:r>
              <a:rPr lang="fr-FR" dirty="0" err="1" smtClean="0"/>
              <a:t>benefit</a:t>
            </a:r>
            <a:r>
              <a:rPr lang="fr-FR" dirty="0" smtClean="0"/>
              <a:t> from SC-ST </a:t>
            </a:r>
            <a:r>
              <a:rPr lang="fr-FR" dirty="0" err="1" smtClean="0"/>
              <a:t>status</a:t>
            </a:r>
            <a:r>
              <a:rPr lang="fr-FR" dirty="0" smtClean="0"/>
              <a:t> but </a:t>
            </a:r>
            <a:r>
              <a:rPr lang="fr-FR" dirty="0" err="1" smtClean="0"/>
              <a:t>could</a:t>
            </a:r>
            <a:r>
              <a:rPr lang="fr-FR" dirty="0" smtClean="0"/>
              <a:t> </a:t>
            </a:r>
            <a:r>
              <a:rPr lang="fr-FR" dirty="0" err="1" smtClean="0"/>
              <a:t>benefit</a:t>
            </a:r>
            <a:r>
              <a:rPr lang="fr-FR" dirty="0" smtClean="0"/>
              <a:t> from OBC </a:t>
            </a:r>
            <a:r>
              <a:rPr lang="fr-FR" dirty="0" err="1" smtClean="0"/>
              <a:t>status</a:t>
            </a:r>
            <a:r>
              <a:rPr lang="fr-FR" dirty="0" smtClean="0"/>
              <a:t>. Major source of </a:t>
            </a:r>
            <a:r>
              <a:rPr lang="fr-FR" dirty="0" err="1" smtClean="0"/>
              <a:t>conflict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Hindu</a:t>
            </a:r>
            <a:r>
              <a:rPr lang="fr-FR" dirty="0" smtClean="0"/>
              <a:t> </a:t>
            </a:r>
            <a:r>
              <a:rPr lang="fr-FR" dirty="0" err="1" smtClean="0"/>
              <a:t>nationalist</a:t>
            </a:r>
            <a:r>
              <a:rPr lang="fr-FR" dirty="0" smtClean="0"/>
              <a:t> parties since the </a:t>
            </a:r>
            <a:r>
              <a:rPr lang="fr-FR" dirty="0"/>
              <a:t>1990s-2000s (→ </a:t>
            </a:r>
            <a:r>
              <a:rPr lang="fr-FR" dirty="0" smtClean="0"/>
              <a:t>rise of BJP), but </a:t>
            </a:r>
            <a:r>
              <a:rPr lang="fr-FR" dirty="0" err="1" smtClean="0"/>
              <a:t>also</a:t>
            </a:r>
            <a:r>
              <a:rPr lang="fr-FR" dirty="0" smtClean="0"/>
              <a:t> key factor of </a:t>
            </a:r>
            <a:r>
              <a:rPr lang="fr-FR" dirty="0" err="1" smtClean="0"/>
              <a:t>solidarity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lower</a:t>
            </a:r>
            <a:r>
              <a:rPr lang="fr-FR" dirty="0" smtClean="0"/>
              <a:t> caste </a:t>
            </a:r>
            <a:r>
              <a:rPr lang="fr-FR" dirty="0" err="1" smtClean="0"/>
              <a:t>hindus</a:t>
            </a:r>
            <a:r>
              <a:rPr lang="fr-FR" dirty="0" smtClean="0"/>
              <a:t>. </a:t>
            </a:r>
            <a:r>
              <a:rPr lang="fr-FR" dirty="0" err="1" smtClean="0"/>
              <a:t>Low</a:t>
            </a:r>
            <a:r>
              <a:rPr lang="fr-FR" dirty="0" smtClean="0"/>
              <a:t>-caste parties (BSP, JP) &amp; INC are </a:t>
            </a:r>
            <a:r>
              <a:rPr lang="fr-FR" dirty="0" err="1" smtClean="0"/>
              <a:t>supported</a:t>
            </a:r>
            <a:r>
              <a:rPr lang="fr-FR" dirty="0" smtClean="0"/>
              <a:t> </a:t>
            </a:r>
            <a:r>
              <a:rPr lang="fr-FR" dirty="0" err="1" smtClean="0"/>
              <a:t>both</a:t>
            </a:r>
            <a:r>
              <a:rPr lang="fr-FR" dirty="0" smtClean="0"/>
              <a:t> by </a:t>
            </a:r>
            <a:r>
              <a:rPr lang="fr-FR" dirty="0" err="1" smtClean="0"/>
              <a:t>lower</a:t>
            </a:r>
            <a:r>
              <a:rPr lang="fr-FR" dirty="0" smtClean="0"/>
              <a:t> class </a:t>
            </a:r>
            <a:r>
              <a:rPr lang="fr-FR" dirty="0" err="1" smtClean="0"/>
              <a:t>muslims</a:t>
            </a:r>
            <a:r>
              <a:rPr lang="fr-FR" dirty="0" smtClean="0"/>
              <a:t> and </a:t>
            </a:r>
            <a:r>
              <a:rPr lang="fr-FR" dirty="0" err="1" smtClean="0"/>
              <a:t>lower</a:t>
            </a:r>
            <a:r>
              <a:rPr lang="fr-FR" dirty="0" smtClean="0"/>
              <a:t> class </a:t>
            </a:r>
            <a:r>
              <a:rPr lang="fr-FR" dirty="0" err="1" smtClean="0"/>
              <a:t>hindus</a:t>
            </a:r>
            <a:r>
              <a:rPr lang="fr-FR" dirty="0"/>
              <a:t>.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011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69157" y="158870"/>
            <a:ext cx="10141226" cy="1154653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>
                <a:latin typeface="+mn-lt"/>
              </a:rPr>
              <a:t>The rise of </a:t>
            </a:r>
            <a:r>
              <a:rPr lang="fr-FR" sz="3600" b="1" dirty="0" smtClean="0">
                <a:latin typeface="+mn-lt"/>
              </a:rPr>
              <a:t>Europe, state capacity </a:t>
            </a:r>
            <a:r>
              <a:rPr lang="fr-FR" sz="3600" b="1" dirty="0">
                <a:latin typeface="+mn-lt"/>
              </a:rPr>
              <a:t>&amp; the </a:t>
            </a:r>
            <a:r>
              <a:rPr lang="fr-FR" sz="3600" b="1" dirty="0" err="1">
                <a:latin typeface="+mn-lt"/>
              </a:rPr>
              <a:t>development</a:t>
            </a:r>
            <a:r>
              <a:rPr lang="fr-FR" sz="3600" b="1" dirty="0">
                <a:latin typeface="+mn-lt"/>
              </a:rPr>
              <a:t> of fiscal-</a:t>
            </a:r>
            <a:r>
              <a:rPr lang="fr-FR" sz="3600" b="1" dirty="0" err="1">
                <a:latin typeface="+mn-lt"/>
              </a:rPr>
              <a:t>military</a:t>
            </a:r>
            <a:r>
              <a:rPr lang="fr-FR" sz="3600" b="1" dirty="0">
                <a:latin typeface="+mn-lt"/>
              </a:rPr>
              <a:t> </a:t>
            </a:r>
            <a:r>
              <a:rPr lang="fr-FR" sz="3600" b="1" dirty="0" smtClean="0">
                <a:latin typeface="+mn-lt"/>
              </a:rPr>
              <a:t>states</a:t>
            </a:r>
            <a:endParaRPr lang="fr-FR" sz="3600" b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3565" y="1465501"/>
            <a:ext cx="11264061" cy="4711462"/>
          </a:xfrm>
        </p:spPr>
        <p:txBody>
          <a:bodyPr>
            <a:normAutofit lnSpcReduction="10000"/>
          </a:bodyPr>
          <a:lstStyle/>
          <a:p>
            <a:r>
              <a:rPr lang="fr-FR" b="1" dirty="0" smtClean="0"/>
              <a:t>Slavery and colonial domination </a:t>
            </a:r>
            <a:r>
              <a:rPr lang="fr-FR" b="1" dirty="0" err="1" smtClean="0"/>
              <a:t>played</a:t>
            </a:r>
            <a:r>
              <a:rPr lang="fr-FR" b="1" dirty="0" smtClean="0"/>
              <a:t> a central </a:t>
            </a:r>
            <a:r>
              <a:rPr lang="fr-FR" b="1" dirty="0" err="1" smtClean="0"/>
              <a:t>role</a:t>
            </a:r>
            <a:r>
              <a:rPr lang="fr-FR" b="1" dirty="0" smtClean="0"/>
              <a:t> in the rise of Europe and the </a:t>
            </a:r>
            <a:r>
              <a:rPr lang="fr-FR" b="1" dirty="0" err="1" smtClean="0"/>
              <a:t>industrial</a:t>
            </a:r>
            <a:r>
              <a:rPr lang="fr-FR" b="1" dirty="0" smtClean="0"/>
              <a:t> </a:t>
            </a:r>
            <a:r>
              <a:rPr lang="fr-FR" b="1" dirty="0" err="1" smtClean="0"/>
              <a:t>revolution</a:t>
            </a:r>
            <a:r>
              <a:rPr lang="fr-FR" dirty="0"/>
              <a:t>.</a:t>
            </a:r>
            <a:r>
              <a:rPr lang="fr-FR" dirty="0" smtClean="0"/>
              <a:t> In 1860, 75% of </a:t>
            </a:r>
            <a:r>
              <a:rPr lang="fr-FR" dirty="0" err="1" smtClean="0"/>
              <a:t>cotton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in European textile </a:t>
            </a:r>
            <a:r>
              <a:rPr lang="fr-FR" dirty="0" err="1" smtClean="0"/>
              <a:t>factories</a:t>
            </a:r>
            <a:r>
              <a:rPr lang="fr-FR" dirty="0" smtClean="0"/>
              <a:t> came from US South slavery plantations.</a:t>
            </a:r>
          </a:p>
          <a:p>
            <a:r>
              <a:rPr lang="fr-FR" dirty="0" smtClean="0"/>
              <a:t>Of course this </a:t>
            </a:r>
            <a:r>
              <a:rPr lang="fr-FR" dirty="0" err="1" smtClean="0"/>
              <a:t>does</a:t>
            </a:r>
            <a:r>
              <a:rPr lang="fr-FR" dirty="0" smtClean="0"/>
              <a:t> not </a:t>
            </a:r>
            <a:r>
              <a:rPr lang="fr-FR" dirty="0" err="1" smtClean="0"/>
              <a:t>mean</a:t>
            </a:r>
            <a:r>
              <a:rPr lang="fr-FR" dirty="0" smtClean="0"/>
              <a:t> that slavery-</a:t>
            </a:r>
            <a:r>
              <a:rPr lang="fr-FR" dirty="0" err="1" smtClean="0"/>
              <a:t>colonialism</a:t>
            </a:r>
            <a:r>
              <a:rPr lang="fr-FR" dirty="0" smtClean="0"/>
              <a:t> was a necessary condition for </a:t>
            </a:r>
            <a:r>
              <a:rPr lang="fr-FR" dirty="0" err="1" smtClean="0"/>
              <a:t>industrialization</a:t>
            </a:r>
            <a:r>
              <a:rPr lang="fr-FR" dirty="0" smtClean="0"/>
              <a:t> &amp; </a:t>
            </a:r>
            <a:r>
              <a:rPr lang="fr-FR" dirty="0" err="1" smtClean="0"/>
              <a:t>development</a:t>
            </a:r>
            <a:r>
              <a:rPr lang="fr-FR" dirty="0" smtClean="0"/>
              <a:t>,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certainly</a:t>
            </a:r>
            <a:r>
              <a:rPr lang="fr-FR" dirty="0" smtClean="0"/>
              <a:t> </a:t>
            </a:r>
            <a:r>
              <a:rPr lang="fr-FR" dirty="0" err="1" smtClean="0"/>
              <a:t>could</a:t>
            </a:r>
            <a:r>
              <a:rPr lang="fr-FR" dirty="0" smtClean="0"/>
              <a:t> have </a:t>
            </a:r>
            <a:r>
              <a:rPr lang="fr-FR" dirty="0" err="1" smtClean="0"/>
              <a:t>happenned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a more </a:t>
            </a:r>
            <a:r>
              <a:rPr lang="fr-FR" dirty="0" err="1" smtClean="0"/>
              <a:t>equitable</a:t>
            </a:r>
            <a:r>
              <a:rPr lang="fr-FR" dirty="0" smtClean="0"/>
              <a:t> labour </a:t>
            </a:r>
            <a:r>
              <a:rPr lang="fr-FR" dirty="0" err="1" smtClean="0"/>
              <a:t>regime</a:t>
            </a:r>
            <a:r>
              <a:rPr lang="fr-FR" dirty="0" smtClean="0"/>
              <a:t> and a </a:t>
            </a:r>
            <a:r>
              <a:rPr lang="fr-FR" dirty="0" err="1" smtClean="0"/>
              <a:t>less</a:t>
            </a:r>
            <a:r>
              <a:rPr lang="fr-FR" dirty="0" smtClean="0"/>
              <a:t> </a:t>
            </a:r>
            <a:r>
              <a:rPr lang="fr-FR" dirty="0" err="1" smtClean="0"/>
              <a:t>hierarchical</a:t>
            </a:r>
            <a:r>
              <a:rPr lang="fr-FR" dirty="0" smtClean="0"/>
              <a:t> international </a:t>
            </a:r>
            <a:r>
              <a:rPr lang="fr-FR" dirty="0" err="1" smtClean="0"/>
              <a:t>order</a:t>
            </a:r>
            <a:r>
              <a:rPr lang="fr-FR" dirty="0" smtClean="0"/>
              <a:t>.</a:t>
            </a:r>
            <a:r>
              <a:rPr lang="fr-FR" dirty="0"/>
              <a:t> </a:t>
            </a:r>
            <a:r>
              <a:rPr lang="fr-FR" dirty="0" smtClean="0"/>
              <a:t>But this is the </a:t>
            </a:r>
            <a:r>
              <a:rPr lang="fr-FR" dirty="0" err="1" smtClean="0"/>
              <a:t>way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happened</a:t>
            </a:r>
            <a:r>
              <a:rPr lang="fr-FR" dirty="0" smtClean="0"/>
              <a:t>, </a:t>
            </a:r>
            <a:r>
              <a:rPr lang="fr-FR" dirty="0" err="1" smtClean="0"/>
              <a:t>largely</a:t>
            </a:r>
            <a:r>
              <a:rPr lang="fr-FR" dirty="0" smtClean="0"/>
              <a:t> </a:t>
            </a:r>
            <a:r>
              <a:rPr lang="fr-FR" dirty="0" err="1" smtClean="0"/>
              <a:t>because</a:t>
            </a:r>
            <a:r>
              <a:rPr lang="fr-FR" dirty="0" smtClean="0"/>
              <a:t> of European </a:t>
            </a:r>
            <a:r>
              <a:rPr lang="fr-FR" dirty="0" err="1" smtClean="0"/>
              <a:t>military</a:t>
            </a:r>
            <a:r>
              <a:rPr lang="fr-FR" dirty="0" smtClean="0"/>
              <a:t> domination (&amp; </a:t>
            </a:r>
            <a:r>
              <a:rPr lang="fr-FR" dirty="0" err="1" smtClean="0"/>
              <a:t>ideology</a:t>
            </a:r>
            <a:r>
              <a:rPr lang="fr-FR" dirty="0" smtClean="0"/>
              <a:t> </a:t>
            </a:r>
            <a:r>
              <a:rPr lang="fr-FR" dirty="0" err="1" smtClean="0"/>
              <a:t>justifying</a:t>
            </a:r>
            <a:r>
              <a:rPr lang="fr-FR" dirty="0" smtClean="0"/>
              <a:t> </a:t>
            </a:r>
            <a:r>
              <a:rPr lang="fr-FR" dirty="0" err="1" smtClean="0"/>
              <a:t>using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).</a:t>
            </a:r>
          </a:p>
          <a:p>
            <a:r>
              <a:rPr lang="en-US" altLang="fr-FR" dirty="0" smtClean="0"/>
              <a:t>See K</a:t>
            </a:r>
            <a:r>
              <a:rPr lang="en-US" altLang="fr-FR" dirty="0"/>
              <a:t>. Pomeranz, </a:t>
            </a:r>
            <a:r>
              <a:rPr lang="en-US" altLang="fr-FR" i="1" dirty="0"/>
              <a:t>The Great Divergence - China, Europe and the Making of the Modern World Economy</a:t>
            </a:r>
            <a:r>
              <a:rPr lang="en-US" altLang="fr-FR" dirty="0"/>
              <a:t>, </a:t>
            </a:r>
            <a:r>
              <a:rPr lang="en-US" altLang="fr-FR" dirty="0" smtClean="0"/>
              <a:t>PUP </a:t>
            </a:r>
            <a:r>
              <a:rPr lang="en-US" altLang="fr-FR" dirty="0"/>
              <a:t>2000 (</a:t>
            </a:r>
            <a:r>
              <a:rPr lang="en-US" altLang="fr-FR" dirty="0">
                <a:hlinkClick r:id="rId2"/>
              </a:rPr>
              <a:t>Intro.-Chap.5-6</a:t>
            </a:r>
            <a:r>
              <a:rPr lang="en-US" altLang="fr-FR" dirty="0" smtClean="0"/>
              <a:t>)</a:t>
            </a:r>
          </a:p>
          <a:p>
            <a:r>
              <a:rPr lang="en-US" altLang="fr-FR" dirty="0" smtClean="0"/>
              <a:t>Until 1750-1800, very comparable development level between the most advanced regions of Europe, China, Japan or India (proto-industrialization)</a:t>
            </a:r>
            <a:endParaRPr lang="en-US" alt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64003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606" y="0"/>
            <a:ext cx="113287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196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9545" y="646042"/>
            <a:ext cx="10875926" cy="5893905"/>
          </a:xfrm>
        </p:spPr>
        <p:txBody>
          <a:bodyPr>
            <a:normAutofit/>
          </a:bodyPr>
          <a:lstStyle/>
          <a:p>
            <a:r>
              <a:rPr lang="fr-FR" b="1" dirty="0" err="1" smtClean="0"/>
              <a:t>Did</a:t>
            </a:r>
            <a:r>
              <a:rPr lang="fr-FR" b="1" dirty="0" smtClean="0"/>
              <a:t> </a:t>
            </a:r>
            <a:r>
              <a:rPr lang="fr-FR" b="1" dirty="0" err="1" smtClean="0"/>
              <a:t>Indian</a:t>
            </a:r>
            <a:r>
              <a:rPr lang="fr-FR" b="1" dirty="0" smtClean="0"/>
              <a:t> quotas work? </a:t>
            </a:r>
            <a:r>
              <a:rPr lang="fr-FR" b="1" dirty="0" err="1" smtClean="0"/>
              <a:t>Yes</a:t>
            </a:r>
            <a:r>
              <a:rPr lang="fr-FR" b="1" dirty="0" smtClean="0"/>
              <a:t> and no</a:t>
            </a:r>
            <a:r>
              <a:rPr lang="fr-FR" dirty="0" smtClean="0"/>
              <a:t>.</a:t>
            </a:r>
          </a:p>
          <a:p>
            <a:r>
              <a:rPr lang="fr-FR" b="1" dirty="0" err="1" smtClean="0"/>
              <a:t>Yes</a:t>
            </a:r>
            <a:r>
              <a:rPr lang="fr-FR" b="1" dirty="0" smtClean="0"/>
              <a:t>.</a:t>
            </a:r>
            <a:r>
              <a:rPr lang="fr-FR" dirty="0" smtClean="0"/>
              <a:t> Past discrimination </a:t>
            </a:r>
            <a:r>
              <a:rPr lang="fr-FR" dirty="0" err="1" smtClean="0"/>
              <a:t>against</a:t>
            </a:r>
            <a:r>
              <a:rPr lang="fr-FR" dirty="0" smtClean="0"/>
              <a:t> SC and ST was </a:t>
            </a:r>
            <a:r>
              <a:rPr lang="fr-FR" dirty="0" err="1" smtClean="0"/>
              <a:t>so</a:t>
            </a:r>
            <a:r>
              <a:rPr lang="fr-FR" dirty="0" smtClean="0"/>
              <a:t> large </a:t>
            </a:r>
            <a:r>
              <a:rPr lang="fr-FR" dirty="0" err="1" smtClean="0"/>
              <a:t>than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was necessary to use positive discrimination.</a:t>
            </a:r>
          </a:p>
          <a:p>
            <a:r>
              <a:rPr lang="fr-FR" b="1" dirty="0" smtClean="0"/>
              <a:t>It </a:t>
            </a:r>
            <a:r>
              <a:rPr lang="fr-FR" b="1" dirty="0" err="1" smtClean="0"/>
              <a:t>worked</a:t>
            </a:r>
            <a:r>
              <a:rPr lang="fr-FR" b="1" dirty="0" smtClean="0"/>
              <a:t> in </a:t>
            </a:r>
            <a:r>
              <a:rPr lang="fr-FR" b="1" dirty="0" err="1" smtClean="0"/>
              <a:t>politics</a:t>
            </a:r>
            <a:r>
              <a:rPr lang="fr-FR" dirty="0" smtClean="0"/>
              <a:t>: all parties now have 25% of SC-ST </a:t>
            </a:r>
            <a:r>
              <a:rPr lang="fr-FR" dirty="0" err="1" smtClean="0"/>
              <a:t>elected</a:t>
            </a:r>
            <a:r>
              <a:rPr lang="fr-FR" dirty="0" smtClean="0"/>
              <a:t> </a:t>
            </a:r>
            <a:r>
              <a:rPr lang="fr-FR" dirty="0" err="1" smtClean="0"/>
              <a:t>officials</a:t>
            </a:r>
            <a:r>
              <a:rPr lang="fr-FR" dirty="0" smtClean="0"/>
              <a:t>. This </a:t>
            </a:r>
            <a:r>
              <a:rPr lang="fr-FR" dirty="0" err="1" smtClean="0"/>
              <a:t>contributed</a:t>
            </a:r>
            <a:r>
              <a:rPr lang="fr-FR" dirty="0" smtClean="0"/>
              <a:t> to the </a:t>
            </a:r>
            <a:r>
              <a:rPr lang="fr-FR" dirty="0" err="1" smtClean="0"/>
              <a:t>inclusiveness</a:t>
            </a:r>
            <a:r>
              <a:rPr lang="fr-FR" dirty="0" smtClean="0"/>
              <a:t> of </a:t>
            </a:r>
            <a:r>
              <a:rPr lang="fr-FR" dirty="0" err="1" smtClean="0"/>
              <a:t>Indian</a:t>
            </a:r>
            <a:r>
              <a:rPr lang="fr-FR" dirty="0" smtClean="0"/>
              <a:t> </a:t>
            </a:r>
            <a:r>
              <a:rPr lang="fr-FR" dirty="0" err="1" smtClean="0"/>
              <a:t>democracy</a:t>
            </a:r>
            <a:r>
              <a:rPr lang="fr-FR" dirty="0" smtClean="0"/>
              <a:t>.                          </a:t>
            </a:r>
            <a:r>
              <a:rPr lang="fr-FR" dirty="0" err="1" smtClean="0"/>
              <a:t>See</a:t>
            </a:r>
            <a:r>
              <a:rPr lang="fr-FR" dirty="0" smtClean="0"/>
              <a:t> F. Jensenius, </a:t>
            </a:r>
            <a:r>
              <a:rPr lang="fr-FR" i="1" dirty="0" smtClean="0"/>
              <a:t>Social Justice through Inclusion: The </a:t>
            </a:r>
            <a:r>
              <a:rPr lang="fr-FR" i="1" dirty="0" err="1" smtClean="0"/>
              <a:t>Consequences</a:t>
            </a:r>
            <a:r>
              <a:rPr lang="fr-FR" i="1" dirty="0" smtClean="0"/>
              <a:t> of Electoral Quotas in India</a:t>
            </a:r>
            <a:r>
              <a:rPr lang="fr-FR" dirty="0" smtClean="0"/>
              <a:t>, OUP 2017  </a:t>
            </a:r>
          </a:p>
          <a:p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Duflo et al, « </a:t>
            </a:r>
            <a:r>
              <a:rPr lang="fr-FR" dirty="0" smtClean="0">
                <a:hlinkClick r:id="rId2"/>
              </a:rPr>
              <a:t>Powerful Women: Does Exposure Reduce Bias?</a:t>
            </a:r>
            <a:r>
              <a:rPr lang="fr-FR" dirty="0" smtClean="0"/>
              <a:t> », QJE 2009, about </a:t>
            </a:r>
            <a:r>
              <a:rPr lang="fr-FR" dirty="0" err="1" smtClean="0"/>
              <a:t>declining</a:t>
            </a:r>
            <a:r>
              <a:rPr lang="fr-FR" dirty="0" smtClean="0"/>
              <a:t> </a:t>
            </a:r>
            <a:r>
              <a:rPr lang="fr-FR" dirty="0" err="1" smtClean="0"/>
              <a:t>steretorypes</a:t>
            </a:r>
            <a:r>
              <a:rPr lang="fr-FR" dirty="0" smtClean="0"/>
              <a:t> </a:t>
            </a:r>
            <a:r>
              <a:rPr lang="fr-FR" dirty="0" err="1" smtClean="0"/>
              <a:t>against</a:t>
            </a:r>
            <a:r>
              <a:rPr lang="fr-FR" dirty="0" smtClean="0"/>
              <a:t> </a:t>
            </a:r>
            <a:r>
              <a:rPr lang="fr-FR" dirty="0" err="1" smtClean="0"/>
              <a:t>women’s</a:t>
            </a:r>
            <a:r>
              <a:rPr lang="fr-FR" dirty="0" smtClean="0"/>
              <a:t> </a:t>
            </a:r>
            <a:r>
              <a:rPr lang="fr-FR" dirty="0" err="1" smtClean="0"/>
              <a:t>political</a:t>
            </a:r>
            <a:r>
              <a:rPr lang="fr-FR" dirty="0" smtClean="0"/>
              <a:t> </a:t>
            </a:r>
            <a:r>
              <a:rPr lang="fr-FR" dirty="0" err="1" smtClean="0"/>
              <a:t>discourses</a:t>
            </a:r>
            <a:r>
              <a:rPr lang="fr-FR" dirty="0" smtClean="0"/>
              <a:t> </a:t>
            </a:r>
            <a:r>
              <a:rPr lang="fr-FR" dirty="0" err="1" smtClean="0"/>
              <a:t>among</a:t>
            </a:r>
            <a:r>
              <a:rPr lang="fr-FR" dirty="0" smtClean="0"/>
              <a:t> </a:t>
            </a:r>
            <a:r>
              <a:rPr lang="fr-FR" dirty="0" err="1" smtClean="0"/>
              <a:t>voters</a:t>
            </a:r>
            <a:r>
              <a:rPr lang="fr-FR" dirty="0" smtClean="0"/>
              <a:t> </a:t>
            </a:r>
            <a:r>
              <a:rPr lang="fr-FR" dirty="0" err="1" smtClean="0"/>
              <a:t>after</a:t>
            </a:r>
            <a:r>
              <a:rPr lang="fr-FR" dirty="0" smtClean="0"/>
              <a:t> </a:t>
            </a:r>
            <a:r>
              <a:rPr lang="fr-FR" dirty="0" err="1" smtClean="0"/>
              <a:t>being</a:t>
            </a:r>
            <a:r>
              <a:rPr lang="fr-FR" dirty="0" smtClean="0"/>
              <a:t> </a:t>
            </a:r>
            <a:r>
              <a:rPr lang="fr-FR" dirty="0" err="1" smtClean="0"/>
              <a:t>exposed</a:t>
            </a:r>
            <a:r>
              <a:rPr lang="fr-FR" dirty="0" smtClean="0"/>
              <a:t> to </a:t>
            </a:r>
            <a:r>
              <a:rPr lang="fr-FR" dirty="0" err="1" smtClean="0"/>
              <a:t>female</a:t>
            </a:r>
            <a:r>
              <a:rPr lang="fr-FR" dirty="0" smtClean="0"/>
              <a:t> </a:t>
            </a:r>
            <a:r>
              <a:rPr lang="fr-FR" dirty="0" err="1" smtClean="0"/>
              <a:t>politicians</a:t>
            </a:r>
            <a:r>
              <a:rPr lang="fr-FR" dirty="0" smtClean="0"/>
              <a:t>.</a:t>
            </a:r>
          </a:p>
          <a:p>
            <a:r>
              <a:rPr lang="fr-FR" b="1" dirty="0" smtClean="0"/>
              <a:t>It </a:t>
            </a:r>
            <a:r>
              <a:rPr lang="fr-FR" b="1" dirty="0" err="1" smtClean="0"/>
              <a:t>worked</a:t>
            </a:r>
            <a:r>
              <a:rPr lang="fr-FR" b="1" dirty="0" smtClean="0"/>
              <a:t> in </a:t>
            </a:r>
            <a:r>
              <a:rPr lang="fr-FR" b="1" dirty="0" err="1" smtClean="0"/>
              <a:t>economics</a:t>
            </a:r>
            <a:r>
              <a:rPr lang="fr-FR" dirty="0" smtClean="0"/>
              <a:t>: inequality </a:t>
            </a:r>
            <a:r>
              <a:rPr lang="fr-FR" dirty="0" err="1" smtClean="0"/>
              <a:t>between</a:t>
            </a:r>
            <a:r>
              <a:rPr lang="fr-FR" dirty="0" smtClean="0"/>
              <a:t> SC-ST and the </a:t>
            </a:r>
            <a:r>
              <a:rPr lang="fr-FR" dirty="0" err="1" smtClean="0"/>
              <a:t>rest</a:t>
            </a:r>
            <a:r>
              <a:rPr lang="fr-FR" dirty="0" smtClean="0"/>
              <a:t> of the population is </a:t>
            </a:r>
            <a:r>
              <a:rPr lang="fr-FR" dirty="0" err="1" smtClean="0"/>
              <a:t>still</a:t>
            </a:r>
            <a:r>
              <a:rPr lang="fr-FR" dirty="0" smtClean="0"/>
              <a:t> </a:t>
            </a:r>
            <a:r>
              <a:rPr lang="fr-FR" dirty="0" err="1" smtClean="0"/>
              <a:t>very</a:t>
            </a:r>
            <a:r>
              <a:rPr lang="fr-FR" dirty="0" smtClean="0"/>
              <a:t> large, but since 1950 is has </a:t>
            </a:r>
            <a:r>
              <a:rPr lang="fr-FR" dirty="0" err="1" smtClean="0"/>
              <a:t>declined</a:t>
            </a:r>
            <a:r>
              <a:rPr lang="fr-FR" dirty="0" smtClean="0"/>
              <a:t> a lot more for instance </a:t>
            </a:r>
            <a:r>
              <a:rPr lang="fr-FR" dirty="0" err="1" smtClean="0"/>
              <a:t>than</a:t>
            </a:r>
            <a:r>
              <a:rPr lang="fr-FR" dirty="0" smtClean="0"/>
              <a:t> black-white inequality in the US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05196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150" y="-49695"/>
            <a:ext cx="106596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1902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1606" y="469746"/>
            <a:ext cx="11234115" cy="5911176"/>
          </a:xfrm>
        </p:spPr>
        <p:txBody>
          <a:bodyPr>
            <a:normAutofit lnSpcReduction="10000"/>
          </a:bodyPr>
          <a:lstStyle/>
          <a:p>
            <a:r>
              <a:rPr lang="fr-FR" b="1" dirty="0" smtClean="0"/>
              <a:t>Are quotas </a:t>
            </a:r>
            <a:r>
              <a:rPr lang="fr-FR" b="1" dirty="0" err="1" smtClean="0"/>
              <a:t>sufficient</a:t>
            </a:r>
            <a:r>
              <a:rPr lang="fr-FR" b="1" dirty="0" smtClean="0"/>
              <a:t>? No.</a:t>
            </a:r>
          </a:p>
          <a:p>
            <a:r>
              <a:rPr lang="fr-FR" dirty="0" err="1" smtClean="0"/>
              <a:t>Given</a:t>
            </a:r>
            <a:r>
              <a:rPr lang="fr-FR" dirty="0" smtClean="0"/>
              <a:t> the </a:t>
            </a:r>
            <a:r>
              <a:rPr lang="fr-FR" dirty="0" err="1" smtClean="0"/>
              <a:t>small</a:t>
            </a:r>
            <a:r>
              <a:rPr lang="fr-FR" dirty="0" smtClean="0"/>
              <a:t> </a:t>
            </a:r>
            <a:r>
              <a:rPr lang="fr-FR" dirty="0" err="1" smtClean="0"/>
              <a:t>number</a:t>
            </a:r>
            <a:r>
              <a:rPr lang="fr-FR" dirty="0" smtClean="0"/>
              <a:t> of </a:t>
            </a:r>
            <a:r>
              <a:rPr lang="fr-FR" dirty="0" err="1" smtClean="0"/>
              <a:t>seats</a:t>
            </a:r>
            <a:r>
              <a:rPr lang="fr-FR" dirty="0" smtClean="0"/>
              <a:t> in university, public </a:t>
            </a:r>
            <a:r>
              <a:rPr lang="fr-FR" dirty="0" err="1" smtClean="0"/>
              <a:t>sector</a:t>
            </a:r>
            <a:r>
              <a:rPr lang="fr-FR" dirty="0" smtClean="0"/>
              <a:t> jobs </a:t>
            </a:r>
            <a:r>
              <a:rPr lang="fr-FR" dirty="0"/>
              <a:t>&amp;</a:t>
            </a:r>
            <a:r>
              <a:rPr lang="fr-FR" dirty="0" smtClean="0"/>
              <a:t> </a:t>
            </a:r>
            <a:r>
              <a:rPr lang="fr-FR" dirty="0" err="1" smtClean="0"/>
              <a:t>elected</a:t>
            </a:r>
            <a:r>
              <a:rPr lang="fr-FR" dirty="0" smtClean="0"/>
              <a:t> positions, one </a:t>
            </a:r>
            <a:r>
              <a:rPr lang="fr-FR" dirty="0" err="1" smtClean="0"/>
              <a:t>cannot</a:t>
            </a:r>
            <a:r>
              <a:rPr lang="fr-FR" dirty="0" smtClean="0"/>
              <a:t> </a:t>
            </a:r>
            <a:r>
              <a:rPr lang="fr-FR" dirty="0" err="1" smtClean="0"/>
              <a:t>solve</a:t>
            </a:r>
            <a:r>
              <a:rPr lang="fr-FR" dirty="0" smtClean="0"/>
              <a:t> the </a:t>
            </a:r>
            <a:r>
              <a:rPr lang="fr-FR" dirty="0" err="1" smtClean="0"/>
              <a:t>Indian</a:t>
            </a:r>
            <a:r>
              <a:rPr lang="fr-FR" dirty="0" smtClean="0"/>
              <a:t> inequality </a:t>
            </a:r>
            <a:r>
              <a:rPr lang="fr-FR" dirty="0" err="1" smtClean="0"/>
              <a:t>problem</a:t>
            </a:r>
            <a:r>
              <a:rPr lang="fr-FR" dirty="0" smtClean="0"/>
              <a:t> </a:t>
            </a:r>
            <a:r>
              <a:rPr lang="fr-FR" dirty="0" err="1" smtClean="0"/>
              <a:t>simply</a:t>
            </a:r>
            <a:r>
              <a:rPr lang="fr-FR" dirty="0" smtClean="0"/>
              <a:t> by an </a:t>
            </a:r>
            <a:r>
              <a:rPr lang="fr-FR" dirty="0" err="1" smtClean="0"/>
              <a:t>approach</a:t>
            </a:r>
            <a:r>
              <a:rPr lang="fr-FR" dirty="0" smtClean="0"/>
              <a:t> </a:t>
            </a:r>
            <a:r>
              <a:rPr lang="fr-FR" dirty="0" err="1" smtClean="0"/>
              <a:t>based</a:t>
            </a:r>
            <a:r>
              <a:rPr lang="fr-FR" dirty="0" smtClean="0"/>
              <a:t> </a:t>
            </a:r>
            <a:r>
              <a:rPr lang="fr-FR" dirty="0" err="1" smtClean="0"/>
              <a:t>upon</a:t>
            </a:r>
            <a:r>
              <a:rPr lang="fr-FR" dirty="0" smtClean="0"/>
              <a:t> </a:t>
            </a:r>
            <a:r>
              <a:rPr lang="fr-FR" dirty="0" err="1" smtClean="0"/>
              <a:t>reservations</a:t>
            </a:r>
            <a:r>
              <a:rPr lang="fr-FR" dirty="0" smtClean="0"/>
              <a:t>. One </a:t>
            </a:r>
            <a:r>
              <a:rPr lang="fr-FR" dirty="0" err="1" smtClean="0"/>
              <a:t>would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more </a:t>
            </a:r>
            <a:r>
              <a:rPr lang="fr-FR" dirty="0" err="1" smtClean="0"/>
              <a:t>investment</a:t>
            </a:r>
            <a:r>
              <a:rPr lang="fr-FR" dirty="0" smtClean="0"/>
              <a:t> in basic social services (education, </a:t>
            </a:r>
            <a:r>
              <a:rPr lang="fr-FR" dirty="0" err="1" smtClean="0"/>
              <a:t>health</a:t>
            </a:r>
            <a:r>
              <a:rPr lang="fr-FR" dirty="0" smtClean="0"/>
              <a:t>), redistribution in land and other </a:t>
            </a:r>
            <a:r>
              <a:rPr lang="fr-FR" dirty="0" err="1" smtClean="0"/>
              <a:t>assets</a:t>
            </a:r>
            <a:r>
              <a:rPr lang="fr-FR" dirty="0" smtClean="0"/>
              <a:t> (</a:t>
            </a:r>
            <a:r>
              <a:rPr lang="fr-FR" dirty="0" err="1" smtClean="0"/>
              <a:t>limited</a:t>
            </a:r>
            <a:r>
              <a:rPr lang="fr-FR" dirty="0" smtClean="0"/>
              <a:t> land </a:t>
            </a:r>
            <a:r>
              <a:rPr lang="fr-FR" dirty="0" err="1" smtClean="0"/>
              <a:t>reform</a:t>
            </a:r>
            <a:r>
              <a:rPr lang="fr-FR" dirty="0" smtClean="0"/>
              <a:t> </a:t>
            </a:r>
            <a:r>
              <a:rPr lang="fr-FR" dirty="0" err="1" smtClean="0"/>
              <a:t>took</a:t>
            </a:r>
            <a:r>
              <a:rPr lang="fr-FR" dirty="0" smtClean="0"/>
              <a:t> place in Kerala and West </a:t>
            </a:r>
            <a:r>
              <a:rPr lang="fr-FR" dirty="0" err="1" smtClean="0"/>
              <a:t>Bengal</a:t>
            </a:r>
            <a:r>
              <a:rPr lang="fr-FR" dirty="0" smtClean="0"/>
              <a:t>), etc.</a:t>
            </a:r>
          </a:p>
          <a:p>
            <a:r>
              <a:rPr lang="fr-FR" dirty="0"/>
              <a:t>2010s: public </a:t>
            </a:r>
            <a:r>
              <a:rPr lang="fr-FR" dirty="0" err="1"/>
              <a:t>health</a:t>
            </a:r>
            <a:r>
              <a:rPr lang="fr-FR" dirty="0"/>
              <a:t> </a:t>
            </a:r>
            <a:r>
              <a:rPr lang="fr-FR" dirty="0" err="1"/>
              <a:t>spending</a:t>
            </a:r>
            <a:r>
              <a:rPr lang="fr-FR" dirty="0"/>
              <a:t> = 1% GDP in India, vs 3% China &amp; 8% Europe  </a:t>
            </a:r>
            <a:endParaRPr lang="fr-FR" dirty="0" smtClean="0"/>
          </a:p>
          <a:p>
            <a:r>
              <a:rPr lang="fr-FR" b="1" dirty="0" smtClean="0"/>
              <a:t>For the </a:t>
            </a:r>
            <a:r>
              <a:rPr lang="fr-FR" b="1" dirty="0" err="1" smtClean="0"/>
              <a:t>Indian</a:t>
            </a:r>
            <a:r>
              <a:rPr lang="fr-FR" b="1" dirty="0" smtClean="0"/>
              <a:t> </a:t>
            </a:r>
            <a:r>
              <a:rPr lang="fr-FR" b="1" dirty="0" err="1" smtClean="0"/>
              <a:t>elite</a:t>
            </a:r>
            <a:r>
              <a:rPr lang="fr-FR" b="1" dirty="0" smtClean="0"/>
              <a:t>, support to the </a:t>
            </a:r>
            <a:r>
              <a:rPr lang="fr-FR" b="1" dirty="0" err="1" smtClean="0"/>
              <a:t>reservations</a:t>
            </a:r>
            <a:r>
              <a:rPr lang="fr-FR" b="1" dirty="0" smtClean="0"/>
              <a:t> system has </a:t>
            </a:r>
            <a:r>
              <a:rPr lang="fr-FR" b="1" dirty="0" err="1" smtClean="0"/>
              <a:t>sometime</a:t>
            </a:r>
            <a:r>
              <a:rPr lang="fr-FR" b="1" dirty="0" smtClean="0"/>
              <a:t> </a:t>
            </a:r>
            <a:r>
              <a:rPr lang="fr-FR" b="1" dirty="0" err="1" smtClean="0"/>
              <a:t>served</a:t>
            </a:r>
            <a:r>
              <a:rPr lang="fr-FR" b="1" dirty="0" smtClean="0"/>
              <a:t> as an excuse to </a:t>
            </a:r>
            <a:r>
              <a:rPr lang="fr-FR" b="1" dirty="0" err="1" smtClean="0"/>
              <a:t>avoid</a:t>
            </a:r>
            <a:r>
              <a:rPr lang="fr-FR" b="1" dirty="0" smtClean="0"/>
              <a:t> more </a:t>
            </a:r>
            <a:r>
              <a:rPr lang="fr-FR" b="1" dirty="0" err="1" smtClean="0"/>
              <a:t>ambitious</a:t>
            </a:r>
            <a:r>
              <a:rPr lang="fr-FR" b="1" dirty="0" smtClean="0"/>
              <a:t> </a:t>
            </a:r>
            <a:r>
              <a:rPr lang="fr-FR" b="1" dirty="0" err="1" smtClean="0"/>
              <a:t>redistributive</a:t>
            </a:r>
            <a:r>
              <a:rPr lang="fr-FR" b="1" dirty="0" smtClean="0"/>
              <a:t> </a:t>
            </a:r>
            <a:r>
              <a:rPr lang="fr-FR" b="1" dirty="0" err="1" smtClean="0"/>
              <a:t>policies</a:t>
            </a:r>
            <a:endParaRPr lang="fr-FR" b="1" dirty="0" smtClean="0"/>
          </a:p>
          <a:p>
            <a:r>
              <a:rPr lang="fr-FR" dirty="0" smtClean="0"/>
              <a:t>Nehru-Gandhi and </a:t>
            </a:r>
            <a:r>
              <a:rPr lang="fr-FR" dirty="0" err="1" smtClean="0"/>
              <a:t>Ambedkar</a:t>
            </a:r>
            <a:r>
              <a:rPr lang="fr-FR" dirty="0" smtClean="0"/>
              <a:t> </a:t>
            </a:r>
            <a:r>
              <a:rPr lang="fr-FR" dirty="0" err="1" smtClean="0"/>
              <a:t>disagreed</a:t>
            </a:r>
            <a:r>
              <a:rPr lang="fr-FR" dirty="0" smtClean="0"/>
              <a:t> about quotas vs </a:t>
            </a:r>
            <a:r>
              <a:rPr lang="fr-FR" dirty="0" err="1" smtClean="0"/>
              <a:t>separate</a:t>
            </a:r>
            <a:r>
              <a:rPr lang="fr-FR" dirty="0" smtClean="0"/>
              <a:t> </a:t>
            </a:r>
            <a:r>
              <a:rPr lang="fr-FR" dirty="0" err="1" smtClean="0"/>
              <a:t>electorates</a:t>
            </a:r>
            <a:r>
              <a:rPr lang="fr-FR" dirty="0" smtClean="0"/>
              <a:t>, but </a:t>
            </a:r>
            <a:r>
              <a:rPr lang="fr-FR" dirty="0" err="1" smtClean="0"/>
              <a:t>shared</a:t>
            </a:r>
            <a:r>
              <a:rPr lang="fr-FR" dirty="0" smtClean="0"/>
              <a:t> </a:t>
            </a:r>
            <a:r>
              <a:rPr lang="fr-FR" dirty="0" err="1" smtClean="0"/>
              <a:t>fairly</a:t>
            </a:r>
            <a:r>
              <a:rPr lang="fr-FR" dirty="0" smtClean="0"/>
              <a:t> conservative </a:t>
            </a:r>
            <a:r>
              <a:rPr lang="fr-FR" dirty="0" err="1" smtClean="0"/>
              <a:t>view</a:t>
            </a:r>
            <a:r>
              <a:rPr lang="fr-FR" dirty="0" smtClean="0"/>
              <a:t> about taxation &amp; property</a:t>
            </a:r>
          </a:p>
          <a:p>
            <a:r>
              <a:rPr lang="fr-FR" dirty="0" smtClean="0"/>
              <a:t>Education &amp; </a:t>
            </a:r>
            <a:r>
              <a:rPr lang="fr-FR" dirty="0" err="1" smtClean="0"/>
              <a:t>health</a:t>
            </a:r>
            <a:r>
              <a:rPr lang="fr-FR" dirty="0" smtClean="0"/>
              <a:t>: India </a:t>
            </a:r>
            <a:r>
              <a:rPr lang="fr-FR" dirty="0" err="1" smtClean="0"/>
              <a:t>lagging</a:t>
            </a:r>
            <a:r>
              <a:rPr lang="fr-FR" dirty="0" smtClean="0"/>
              <a:t> </a:t>
            </a:r>
            <a:r>
              <a:rPr lang="fr-FR" dirty="0" err="1" smtClean="0"/>
              <a:t>behind</a:t>
            </a:r>
            <a:r>
              <a:rPr lang="fr-FR" dirty="0" smtClean="0"/>
              <a:t> China, Vietnam, Bengladesh..    </a:t>
            </a:r>
            <a:r>
              <a:rPr lang="fr-FR" dirty="0"/>
              <a:t> </a:t>
            </a:r>
            <a:r>
              <a:rPr lang="fr-FR" dirty="0" smtClean="0"/>
              <a:t> J. Drèze, A. Sen, </a:t>
            </a:r>
            <a:r>
              <a:rPr lang="fr-FR" i="1" dirty="0" smtClean="0"/>
              <a:t>An </a:t>
            </a:r>
            <a:r>
              <a:rPr lang="fr-FR" i="1" dirty="0" err="1" smtClean="0"/>
              <a:t>Uncertain</a:t>
            </a:r>
            <a:r>
              <a:rPr lang="fr-FR" i="1" dirty="0" smtClean="0"/>
              <a:t> </a:t>
            </a:r>
            <a:r>
              <a:rPr lang="fr-FR" i="1" dirty="0" err="1" smtClean="0"/>
              <a:t>Glory</a:t>
            </a:r>
            <a:r>
              <a:rPr lang="fr-FR" i="1" dirty="0" smtClean="0"/>
              <a:t>. India and </a:t>
            </a:r>
            <a:r>
              <a:rPr lang="fr-FR" i="1" dirty="0" err="1" smtClean="0"/>
              <a:t>its</a:t>
            </a:r>
            <a:r>
              <a:rPr lang="fr-FR" i="1" dirty="0" smtClean="0"/>
              <a:t> Contradictions</a:t>
            </a:r>
            <a:r>
              <a:rPr lang="fr-FR" dirty="0" smtClean="0"/>
              <a:t>, PUP 2013 (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i="1" dirty="0" smtClean="0"/>
              <a:t>India. Economic Development and Social Opportunity</a:t>
            </a:r>
            <a:r>
              <a:rPr lang="fr-FR" dirty="0" smtClean="0"/>
              <a:t>, OUP 1995)</a:t>
            </a:r>
          </a:p>
        </p:txBody>
      </p:sp>
    </p:spTree>
    <p:extLst>
      <p:ext uri="{BB962C8B-B14F-4D97-AF65-F5344CB8AC3E}">
        <p14:creationId xmlns:p14="http://schemas.microsoft.com/office/powerpoint/2010/main" val="33376584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5876" y="249678"/>
            <a:ext cx="11418637" cy="6307080"/>
          </a:xfrm>
        </p:spPr>
        <p:txBody>
          <a:bodyPr>
            <a:normAutofit lnSpcReduction="10000"/>
          </a:bodyPr>
          <a:lstStyle/>
          <a:p>
            <a:r>
              <a:rPr lang="fr-FR" b="1" dirty="0" err="1" smtClean="0"/>
              <a:t>Ideally</a:t>
            </a:r>
            <a:r>
              <a:rPr lang="fr-FR" b="1" dirty="0" smtClean="0"/>
              <a:t>, quota </a:t>
            </a:r>
            <a:r>
              <a:rPr lang="fr-FR" b="1" dirty="0" err="1" smtClean="0"/>
              <a:t>systems</a:t>
            </a:r>
            <a:r>
              <a:rPr lang="fr-FR" b="1" dirty="0" smtClean="0"/>
              <a:t> </a:t>
            </a:r>
            <a:r>
              <a:rPr lang="fr-FR" b="1" dirty="0" err="1" smtClean="0"/>
              <a:t>should</a:t>
            </a:r>
            <a:r>
              <a:rPr lang="fr-FR" b="1" dirty="0" smtClean="0"/>
              <a:t> plan the conditions of </a:t>
            </a:r>
            <a:r>
              <a:rPr lang="fr-FR" b="1" dirty="0" err="1" smtClean="0"/>
              <a:t>their</a:t>
            </a:r>
            <a:r>
              <a:rPr lang="fr-FR" b="1" dirty="0" smtClean="0"/>
              <a:t> </a:t>
            </a:r>
            <a:r>
              <a:rPr lang="fr-FR" b="1" dirty="0" err="1" smtClean="0"/>
              <a:t>own</a:t>
            </a:r>
            <a:r>
              <a:rPr lang="fr-FR" b="1" dirty="0" smtClean="0"/>
              <a:t> transformation</a:t>
            </a:r>
            <a:r>
              <a:rPr lang="fr-FR" dirty="0" smtClean="0"/>
              <a:t>, as </a:t>
            </a:r>
            <a:r>
              <a:rPr lang="fr-FR" dirty="0" err="1" smtClean="0"/>
              <a:t>stereotypes</a:t>
            </a:r>
            <a:r>
              <a:rPr lang="fr-FR" dirty="0" smtClean="0"/>
              <a:t> </a:t>
            </a:r>
            <a:r>
              <a:rPr lang="fr-FR" dirty="0" err="1" smtClean="0"/>
              <a:t>gradually</a:t>
            </a:r>
            <a:r>
              <a:rPr lang="fr-FR" dirty="0" smtClean="0"/>
              <a:t> </a:t>
            </a:r>
            <a:r>
              <a:rPr lang="fr-FR" dirty="0" err="1" smtClean="0"/>
              <a:t>disappear</a:t>
            </a:r>
            <a:r>
              <a:rPr lang="fr-FR" dirty="0" smtClean="0"/>
              <a:t>.                              </a:t>
            </a:r>
            <a:r>
              <a:rPr lang="fr-FR" dirty="0" err="1" smtClean="0"/>
              <a:t>Otherwise</a:t>
            </a:r>
            <a:r>
              <a:rPr lang="fr-FR" dirty="0" smtClean="0"/>
              <a:t> </a:t>
            </a:r>
            <a:r>
              <a:rPr lang="fr-FR" dirty="0" err="1" smtClean="0"/>
              <a:t>there’s</a:t>
            </a:r>
            <a:r>
              <a:rPr lang="fr-FR" dirty="0" smtClean="0"/>
              <a:t> a </a:t>
            </a:r>
            <a:r>
              <a:rPr lang="fr-FR" dirty="0" err="1" smtClean="0"/>
              <a:t>strong</a:t>
            </a:r>
            <a:r>
              <a:rPr lang="fr-FR" dirty="0" smtClean="0"/>
              <a:t> </a:t>
            </a:r>
            <a:r>
              <a:rPr lang="fr-FR" dirty="0" err="1" smtClean="0"/>
              <a:t>risk</a:t>
            </a:r>
            <a:r>
              <a:rPr lang="fr-FR" dirty="0" smtClean="0"/>
              <a:t> that quotas </a:t>
            </a:r>
            <a:r>
              <a:rPr lang="fr-FR" dirty="0" err="1" smtClean="0"/>
              <a:t>contribute</a:t>
            </a:r>
            <a:r>
              <a:rPr lang="fr-FR" dirty="0" smtClean="0"/>
              <a:t> to </a:t>
            </a:r>
            <a:r>
              <a:rPr lang="fr-FR" dirty="0" err="1" smtClean="0"/>
              <a:t>rigidify</a:t>
            </a:r>
            <a:r>
              <a:rPr lang="fr-FR" dirty="0" smtClean="0"/>
              <a:t> </a:t>
            </a:r>
            <a:r>
              <a:rPr lang="fr-FR" dirty="0" err="1" smtClean="0"/>
              <a:t>past</a:t>
            </a:r>
            <a:r>
              <a:rPr lang="fr-FR" dirty="0" smtClean="0"/>
              <a:t> </a:t>
            </a:r>
            <a:r>
              <a:rPr lang="fr-FR" dirty="0" err="1" smtClean="0"/>
              <a:t>categories</a:t>
            </a:r>
            <a:r>
              <a:rPr lang="fr-FR" dirty="0" smtClean="0"/>
              <a:t> and to </a:t>
            </a:r>
            <a:r>
              <a:rPr lang="fr-FR" dirty="0" err="1" smtClean="0"/>
              <a:t>perpetuate</a:t>
            </a:r>
            <a:r>
              <a:rPr lang="fr-FR" dirty="0" smtClean="0"/>
              <a:t>/</a:t>
            </a:r>
            <a:r>
              <a:rPr lang="fr-FR" dirty="0" err="1" smtClean="0"/>
              <a:t>exacerbate</a:t>
            </a:r>
            <a:r>
              <a:rPr lang="fr-FR" dirty="0" smtClean="0"/>
              <a:t> </a:t>
            </a:r>
            <a:r>
              <a:rPr lang="fr-FR" dirty="0" err="1" smtClean="0"/>
              <a:t>identity-based</a:t>
            </a:r>
            <a:r>
              <a:rPr lang="fr-FR" dirty="0" smtClean="0"/>
              <a:t> </a:t>
            </a:r>
            <a:r>
              <a:rPr lang="fr-FR" dirty="0" err="1" smtClean="0"/>
              <a:t>conflict</a:t>
            </a:r>
            <a:r>
              <a:rPr lang="fr-FR" dirty="0" smtClean="0"/>
              <a:t>.</a:t>
            </a:r>
          </a:p>
          <a:p>
            <a:r>
              <a:rPr lang="fr-FR" dirty="0" smtClean="0"/>
              <a:t>In 1993, « </a:t>
            </a:r>
            <a:r>
              <a:rPr lang="fr-FR" b="1" dirty="0" smtClean="0"/>
              <a:t>creamy layer</a:t>
            </a:r>
            <a:r>
              <a:rPr lang="fr-FR" dirty="0" smtClean="0"/>
              <a:t> » (</a:t>
            </a:r>
            <a:r>
              <a:rPr lang="fr-FR" dirty="0" err="1" smtClean="0"/>
              <a:t>household</a:t>
            </a:r>
            <a:r>
              <a:rPr lang="fr-FR" dirty="0" smtClean="0"/>
              <a:t> income &gt; 800 000Rs, i.e. top 10%) </a:t>
            </a:r>
            <a:r>
              <a:rPr lang="fr-FR" dirty="0" err="1" smtClean="0"/>
              <a:t>were</a:t>
            </a:r>
            <a:r>
              <a:rPr lang="fr-FR" dirty="0" smtClean="0"/>
              <a:t> excluded from OBC </a:t>
            </a:r>
            <a:r>
              <a:rPr lang="fr-FR" dirty="0" err="1" smtClean="0"/>
              <a:t>status</a:t>
            </a:r>
            <a:r>
              <a:rPr lang="fr-FR" dirty="0" smtClean="0"/>
              <a:t> (&amp; from SC-ST </a:t>
            </a:r>
            <a:r>
              <a:rPr lang="fr-FR" dirty="0" err="1" smtClean="0"/>
              <a:t>status</a:t>
            </a:r>
            <a:r>
              <a:rPr lang="fr-FR" dirty="0" smtClean="0"/>
              <a:t> since 2018).</a:t>
            </a:r>
          </a:p>
          <a:p>
            <a:r>
              <a:rPr lang="fr-FR" dirty="0" smtClean="0"/>
              <a:t>In 2019, new quotas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introduced</a:t>
            </a:r>
            <a:r>
              <a:rPr lang="fr-FR" dirty="0" smtClean="0"/>
              <a:t> for </a:t>
            </a:r>
            <a:r>
              <a:rPr lang="fr-FR" dirty="0" err="1" smtClean="0"/>
              <a:t>upper</a:t>
            </a:r>
            <a:r>
              <a:rPr lang="fr-FR" dirty="0" smtClean="0"/>
              <a:t> castes (FC) </a:t>
            </a:r>
            <a:r>
              <a:rPr lang="fr-FR" dirty="0" err="1" smtClean="0"/>
              <a:t>below</a:t>
            </a:r>
            <a:r>
              <a:rPr lang="fr-FR" dirty="0" smtClean="0"/>
              <a:t> 800 000Rs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introduced</a:t>
            </a:r>
            <a:r>
              <a:rPr lang="fr-FR" dirty="0" smtClean="0"/>
              <a:t>, to the </a:t>
            </a:r>
            <a:r>
              <a:rPr lang="fr-FR" dirty="0" err="1" smtClean="0"/>
              <a:t>expense</a:t>
            </a:r>
            <a:r>
              <a:rPr lang="fr-FR" dirty="0" smtClean="0"/>
              <a:t> of </a:t>
            </a:r>
            <a:r>
              <a:rPr lang="fr-FR" dirty="0" err="1" smtClean="0"/>
              <a:t>FCs</a:t>
            </a:r>
            <a:r>
              <a:rPr lang="fr-FR" dirty="0" smtClean="0"/>
              <a:t> </a:t>
            </a:r>
            <a:r>
              <a:rPr lang="fr-FR" dirty="0" err="1" smtClean="0"/>
              <a:t>above</a:t>
            </a:r>
            <a:r>
              <a:rPr lang="fr-FR" dirty="0" smtClean="0"/>
              <a:t> 800 000Rs.</a:t>
            </a:r>
          </a:p>
          <a:p>
            <a:r>
              <a:rPr lang="fr-FR" dirty="0" smtClean="0"/>
              <a:t>A </a:t>
            </a:r>
            <a:r>
              <a:rPr lang="fr-FR" b="1" dirty="0" smtClean="0"/>
              <a:t>«</a:t>
            </a:r>
            <a:r>
              <a:rPr lang="fr-FR" b="1" dirty="0"/>
              <a:t> Socio-Economic and Caste Census </a:t>
            </a:r>
            <a:r>
              <a:rPr lang="fr-FR" b="1" dirty="0" smtClean="0"/>
              <a:t>» </a:t>
            </a:r>
            <a:r>
              <a:rPr lang="fr-FR" b="1" dirty="0"/>
              <a:t>w</a:t>
            </a:r>
            <a:r>
              <a:rPr lang="fr-FR" b="1" dirty="0" smtClean="0"/>
              <a:t>as </a:t>
            </a:r>
            <a:r>
              <a:rPr lang="fr-FR" b="1" dirty="0" err="1" smtClean="0"/>
              <a:t>conducted</a:t>
            </a:r>
            <a:r>
              <a:rPr lang="fr-FR" b="1" dirty="0" smtClean="0"/>
              <a:t> in </a:t>
            </a:r>
            <a:r>
              <a:rPr lang="fr-FR" b="1" dirty="0"/>
              <a:t>2011 </a:t>
            </a:r>
            <a:r>
              <a:rPr lang="fr-FR" dirty="0"/>
              <a:t>in </a:t>
            </a:r>
            <a:r>
              <a:rPr lang="fr-FR" dirty="0" err="1"/>
              <a:t>order</a:t>
            </a:r>
            <a:r>
              <a:rPr lang="fr-FR" dirty="0"/>
              <a:t> to </a:t>
            </a:r>
            <a:r>
              <a:rPr lang="fr-FR" dirty="0" err="1"/>
              <a:t>clarify</a:t>
            </a:r>
            <a:r>
              <a:rPr lang="fr-FR" dirty="0"/>
              <a:t> the relation between caste, education, income, </a:t>
            </a:r>
            <a:r>
              <a:rPr lang="fr-FR" dirty="0" smtClean="0"/>
              <a:t>wealth, </a:t>
            </a:r>
            <a:r>
              <a:rPr lang="fr-FR" dirty="0" err="1" smtClean="0"/>
              <a:t>housing</a:t>
            </a:r>
            <a:r>
              <a:rPr lang="fr-FR" dirty="0" smtClean="0"/>
              <a:t> conditions &amp; </a:t>
            </a:r>
            <a:r>
              <a:rPr lang="fr-FR" dirty="0"/>
              <a:t>poverty  </a:t>
            </a:r>
            <a:r>
              <a:rPr lang="fr-FR" b="1" dirty="0"/>
              <a:t>(=first caste census since 1931 British </a:t>
            </a:r>
            <a:r>
              <a:rPr lang="fr-FR" b="1" dirty="0" smtClean="0"/>
              <a:t>census)</a:t>
            </a:r>
            <a:r>
              <a:rPr lang="fr-FR" dirty="0" smtClean="0"/>
              <a:t>, but full </a:t>
            </a:r>
            <a:r>
              <a:rPr lang="fr-FR" dirty="0" err="1" smtClean="0"/>
              <a:t>results</a:t>
            </a:r>
            <a:r>
              <a:rPr lang="fr-FR" dirty="0" smtClean="0"/>
              <a:t> have not been </a:t>
            </a:r>
            <a:r>
              <a:rPr lang="fr-FR" dirty="0" err="1" smtClean="0"/>
              <a:t>published</a:t>
            </a:r>
            <a:r>
              <a:rPr lang="fr-FR" dirty="0" smtClean="0"/>
              <a:t> </a:t>
            </a:r>
            <a:r>
              <a:rPr lang="fr-FR" dirty="0" err="1" smtClean="0"/>
              <a:t>yet</a:t>
            </a:r>
            <a:r>
              <a:rPr lang="fr-FR" dirty="0" smtClean="0"/>
              <a:t> (</a:t>
            </a:r>
            <a:r>
              <a:rPr lang="fr-FR" dirty="0" err="1" smtClean="0"/>
              <a:t>very</a:t>
            </a:r>
            <a:r>
              <a:rPr lang="fr-FR" dirty="0" smtClean="0"/>
              <a:t> explosive issue) </a:t>
            </a:r>
          </a:p>
          <a:p>
            <a:r>
              <a:rPr lang="fr-FR" b="1" dirty="0"/>
              <a:t>It </a:t>
            </a:r>
            <a:r>
              <a:rPr lang="fr-FR" b="1" dirty="0" err="1"/>
              <a:t>is</a:t>
            </a:r>
            <a:r>
              <a:rPr lang="fr-FR" b="1" dirty="0"/>
              <a:t> possible </a:t>
            </a:r>
            <a:r>
              <a:rPr lang="fr-FR" b="1" dirty="0" err="1"/>
              <a:t>that</a:t>
            </a:r>
            <a:r>
              <a:rPr lang="fr-FR" b="1" dirty="0"/>
              <a:t> </a:t>
            </a:r>
            <a:r>
              <a:rPr lang="fr-FR" b="1" dirty="0" err="1"/>
              <a:t>India’s</a:t>
            </a:r>
            <a:r>
              <a:rPr lang="fr-FR" b="1" dirty="0"/>
              <a:t> caste-</a:t>
            </a:r>
            <a:r>
              <a:rPr lang="fr-FR" b="1" dirty="0" err="1"/>
              <a:t>based</a:t>
            </a:r>
            <a:r>
              <a:rPr lang="fr-FR" b="1" dirty="0"/>
              <a:t> </a:t>
            </a:r>
            <a:r>
              <a:rPr lang="fr-FR" b="1" dirty="0" err="1"/>
              <a:t>reservation</a:t>
            </a:r>
            <a:r>
              <a:rPr lang="fr-FR" b="1" dirty="0"/>
              <a:t> system has </a:t>
            </a:r>
            <a:r>
              <a:rPr lang="fr-FR" b="1" dirty="0" err="1"/>
              <a:t>started</a:t>
            </a:r>
            <a:r>
              <a:rPr lang="fr-FR" b="1" dirty="0"/>
              <a:t> a long </a:t>
            </a:r>
            <a:r>
              <a:rPr lang="fr-FR" b="1" dirty="0" err="1"/>
              <a:t>process</a:t>
            </a:r>
            <a:r>
              <a:rPr lang="fr-FR" b="1" dirty="0"/>
              <a:t> of transformation </a:t>
            </a:r>
            <a:r>
              <a:rPr lang="fr-FR" b="1" dirty="0" err="1"/>
              <a:t>into</a:t>
            </a:r>
            <a:r>
              <a:rPr lang="fr-FR" b="1" dirty="0"/>
              <a:t> an </a:t>
            </a:r>
            <a:r>
              <a:rPr lang="fr-FR" b="1" dirty="0" err="1"/>
              <a:t>income</a:t>
            </a:r>
            <a:r>
              <a:rPr lang="fr-FR" b="1" dirty="0"/>
              <a:t>- &amp; wealth-</a:t>
            </a:r>
            <a:r>
              <a:rPr lang="fr-FR" b="1" dirty="0" err="1"/>
              <a:t>based</a:t>
            </a:r>
            <a:r>
              <a:rPr lang="fr-FR" b="1" dirty="0"/>
              <a:t> </a:t>
            </a:r>
            <a:r>
              <a:rPr lang="fr-FR" b="1" dirty="0" err="1"/>
              <a:t>reservation</a:t>
            </a:r>
            <a:r>
              <a:rPr lang="fr-FR" b="1" dirty="0"/>
              <a:t> system.</a:t>
            </a:r>
            <a:r>
              <a:rPr lang="fr-FR" dirty="0"/>
              <a:t> But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take</a:t>
            </a:r>
            <a:r>
              <a:rPr lang="fr-FR" dirty="0"/>
              <a:t> time. </a:t>
            </a:r>
            <a:r>
              <a:rPr lang="fr-FR" dirty="0" err="1"/>
              <a:t>Many</a:t>
            </a:r>
            <a:r>
              <a:rPr lang="fr-FR" dirty="0"/>
              <a:t> </a:t>
            </a:r>
            <a:r>
              <a:rPr lang="fr-FR" dirty="0" err="1"/>
              <a:t>lessons</a:t>
            </a:r>
            <a:r>
              <a:rPr lang="fr-FR" dirty="0"/>
              <a:t> for </a:t>
            </a:r>
            <a:r>
              <a:rPr lang="fr-FR" dirty="0" smtClean="0"/>
              <a:t>the </a:t>
            </a:r>
            <a:r>
              <a:rPr lang="fr-FR" dirty="0" err="1" smtClean="0"/>
              <a:t>rest</a:t>
            </a:r>
            <a:r>
              <a:rPr lang="fr-FR" dirty="0" smtClean="0"/>
              <a:t> </a:t>
            </a:r>
            <a:r>
              <a:rPr lang="fr-FR" dirty="0"/>
              <a:t>of the world.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89858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346" y="234859"/>
            <a:ext cx="10515600" cy="1089520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 err="1">
                <a:latin typeface="+mn-lt"/>
              </a:rPr>
              <a:t>Colonialism</a:t>
            </a:r>
            <a:r>
              <a:rPr lang="fr-FR" sz="3600" b="1" dirty="0">
                <a:latin typeface="+mn-lt"/>
              </a:rPr>
              <a:t>, </a:t>
            </a:r>
            <a:r>
              <a:rPr lang="fr-FR" sz="3600" b="1" dirty="0" err="1">
                <a:latin typeface="+mn-lt"/>
              </a:rPr>
              <a:t>ternary</a:t>
            </a:r>
            <a:r>
              <a:rPr lang="fr-FR" sz="3600" b="1" dirty="0">
                <a:latin typeface="+mn-lt"/>
              </a:rPr>
              <a:t> </a:t>
            </a:r>
            <a:r>
              <a:rPr lang="fr-FR" sz="3600" b="1" dirty="0" err="1">
                <a:latin typeface="+mn-lt"/>
              </a:rPr>
              <a:t>ideology</a:t>
            </a:r>
            <a:r>
              <a:rPr lang="fr-FR" sz="3600" b="1" dirty="0">
                <a:latin typeface="+mn-lt"/>
              </a:rPr>
              <a:t> and </a:t>
            </a:r>
            <a:r>
              <a:rPr lang="fr-FR" sz="3600" b="1" dirty="0" err="1">
                <a:latin typeface="+mn-lt"/>
              </a:rPr>
              <a:t>modernization</a:t>
            </a:r>
            <a:r>
              <a:rPr lang="fr-FR" sz="3600" b="1" dirty="0">
                <a:latin typeface="+mn-lt"/>
              </a:rPr>
              <a:t>: India, </a:t>
            </a:r>
            <a:r>
              <a:rPr lang="fr-FR" sz="3600" b="1" dirty="0" err="1">
                <a:latin typeface="+mn-lt"/>
              </a:rPr>
              <a:t>Japan</a:t>
            </a:r>
            <a:r>
              <a:rPr lang="fr-FR" sz="3600" b="1" dirty="0">
                <a:latin typeface="+mn-lt"/>
              </a:rPr>
              <a:t>, </a:t>
            </a:r>
            <a:r>
              <a:rPr lang="fr-FR" sz="3600" b="1" dirty="0" smtClean="0">
                <a:latin typeface="+mn-lt"/>
              </a:rPr>
              <a:t>China</a:t>
            </a:r>
            <a:endParaRPr lang="fr-FR" sz="3600" b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54645"/>
            <a:ext cx="10515600" cy="4722318"/>
          </a:xfrm>
        </p:spPr>
        <p:txBody>
          <a:bodyPr/>
          <a:lstStyle/>
          <a:p>
            <a:r>
              <a:rPr lang="fr-FR" b="1" dirty="0" err="1" smtClean="0"/>
              <a:t>Colonialism</a:t>
            </a:r>
            <a:r>
              <a:rPr lang="fr-FR" b="1" dirty="0" smtClean="0"/>
              <a:t> </a:t>
            </a:r>
            <a:r>
              <a:rPr lang="fr-FR" b="1" dirty="0" err="1" smtClean="0"/>
              <a:t>had</a:t>
            </a:r>
            <a:r>
              <a:rPr lang="fr-FR" b="1" dirty="0" smtClean="0"/>
              <a:t> a major impact on the </a:t>
            </a:r>
            <a:r>
              <a:rPr lang="fr-FR" b="1" dirty="0" err="1" smtClean="0"/>
              <a:t>modernization</a:t>
            </a:r>
            <a:r>
              <a:rPr lang="fr-FR" b="1" dirty="0" smtClean="0"/>
              <a:t> </a:t>
            </a:r>
            <a:r>
              <a:rPr lang="fr-FR" b="1" dirty="0" err="1" smtClean="0"/>
              <a:t>trajectories</a:t>
            </a:r>
            <a:r>
              <a:rPr lang="fr-FR" b="1" dirty="0" smtClean="0"/>
              <a:t> </a:t>
            </a:r>
            <a:r>
              <a:rPr lang="fr-FR" b="1" dirty="0" err="1" smtClean="0"/>
              <a:t>followed</a:t>
            </a:r>
            <a:r>
              <a:rPr lang="fr-FR" b="1" dirty="0" smtClean="0"/>
              <a:t> by the </a:t>
            </a:r>
            <a:r>
              <a:rPr lang="fr-FR" b="1" dirty="0" err="1" smtClean="0"/>
              <a:t>various</a:t>
            </a:r>
            <a:r>
              <a:rPr lang="fr-FR" b="1" dirty="0" smtClean="0"/>
              <a:t> societies </a:t>
            </a:r>
            <a:r>
              <a:rPr lang="fr-FR" dirty="0" smtClean="0"/>
              <a:t>and the </a:t>
            </a:r>
            <a:r>
              <a:rPr lang="fr-FR" dirty="0" err="1" smtClean="0"/>
              <a:t>way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evolved</a:t>
            </a:r>
            <a:r>
              <a:rPr lang="fr-FR" dirty="0" smtClean="0"/>
              <a:t> from </a:t>
            </a:r>
            <a:r>
              <a:rPr lang="fr-FR" dirty="0" err="1" smtClean="0"/>
              <a:t>trifonctionnal</a:t>
            </a:r>
            <a:r>
              <a:rPr lang="fr-FR" dirty="0" smtClean="0"/>
              <a:t> to </a:t>
            </a:r>
            <a:r>
              <a:rPr lang="fr-FR" dirty="0" err="1" smtClean="0"/>
              <a:t>proprietarian</a:t>
            </a:r>
            <a:r>
              <a:rPr lang="fr-FR" dirty="0" smtClean="0"/>
              <a:t> and post-</a:t>
            </a:r>
            <a:r>
              <a:rPr lang="fr-FR" dirty="0" err="1" smtClean="0"/>
              <a:t>proprieterian</a:t>
            </a:r>
            <a:r>
              <a:rPr lang="fr-FR" dirty="0" smtClean="0"/>
              <a:t> </a:t>
            </a:r>
            <a:r>
              <a:rPr lang="fr-FR" dirty="0" err="1" smtClean="0"/>
              <a:t>ideologies</a:t>
            </a:r>
            <a:endParaRPr lang="fr-FR" dirty="0" smtClean="0"/>
          </a:p>
          <a:p>
            <a:r>
              <a:rPr lang="fr-FR" b="1" dirty="0" smtClean="0"/>
              <a:t>India</a:t>
            </a:r>
            <a:r>
              <a:rPr lang="fr-FR" dirty="0" smtClean="0"/>
              <a:t>: rigidification of caste via British colonial </a:t>
            </a:r>
            <a:r>
              <a:rPr lang="fr-FR" dirty="0" err="1" smtClean="0"/>
              <a:t>censuses</a:t>
            </a:r>
            <a:r>
              <a:rPr lang="fr-FR" dirty="0" smtClean="0"/>
              <a:t> 1871-1931</a:t>
            </a:r>
          </a:p>
          <a:p>
            <a:r>
              <a:rPr lang="fr-FR" b="1" dirty="0" smtClean="0"/>
              <a:t>Iran</a:t>
            </a:r>
            <a:r>
              <a:rPr lang="fr-FR" dirty="0" smtClean="0"/>
              <a:t>: </a:t>
            </a:r>
            <a:r>
              <a:rPr lang="fr-FR" dirty="0" err="1" smtClean="0"/>
              <a:t>muslim</a:t>
            </a:r>
            <a:r>
              <a:rPr lang="fr-FR" dirty="0" smtClean="0"/>
              <a:t> </a:t>
            </a:r>
            <a:r>
              <a:rPr lang="fr-FR" dirty="0" err="1" smtClean="0"/>
              <a:t>clergy</a:t>
            </a:r>
            <a:r>
              <a:rPr lang="fr-FR" dirty="0" smtClean="0"/>
              <a:t> </a:t>
            </a:r>
            <a:r>
              <a:rPr lang="fr-FR" dirty="0" err="1" smtClean="0"/>
              <a:t>managed</a:t>
            </a:r>
            <a:r>
              <a:rPr lang="fr-FR" dirty="0" smtClean="0"/>
              <a:t> to </a:t>
            </a:r>
            <a:r>
              <a:rPr lang="fr-FR" dirty="0" err="1" smtClean="0"/>
              <a:t>appear</a:t>
            </a:r>
            <a:r>
              <a:rPr lang="fr-FR" dirty="0" smtClean="0"/>
              <a:t> as the main force of </a:t>
            </a:r>
            <a:r>
              <a:rPr lang="fr-FR" dirty="0" err="1" smtClean="0"/>
              <a:t>resistance</a:t>
            </a:r>
            <a:r>
              <a:rPr lang="fr-FR" dirty="0" smtClean="0"/>
              <a:t> </a:t>
            </a:r>
            <a:r>
              <a:rPr lang="fr-FR" dirty="0" err="1" smtClean="0"/>
              <a:t>against</a:t>
            </a:r>
            <a:r>
              <a:rPr lang="fr-FR" dirty="0" smtClean="0"/>
              <a:t> </a:t>
            </a:r>
            <a:r>
              <a:rPr lang="fr-FR" dirty="0" err="1" smtClean="0"/>
              <a:t>colonialism</a:t>
            </a:r>
            <a:r>
              <a:rPr lang="fr-FR" dirty="0" smtClean="0"/>
              <a:t> and </a:t>
            </a:r>
            <a:r>
              <a:rPr lang="fr-FR" dirty="0" err="1" smtClean="0"/>
              <a:t>corrupt</a:t>
            </a:r>
            <a:r>
              <a:rPr lang="fr-FR" dirty="0" smtClean="0"/>
              <a:t> </a:t>
            </a:r>
            <a:r>
              <a:rPr lang="fr-FR" dirty="0" err="1" smtClean="0"/>
              <a:t>military</a:t>
            </a:r>
            <a:r>
              <a:rPr lang="fr-FR" dirty="0" smtClean="0"/>
              <a:t>-business </a:t>
            </a:r>
            <a:r>
              <a:rPr lang="fr-FR" dirty="0" err="1" smtClean="0"/>
              <a:t>elite</a:t>
            </a:r>
            <a:r>
              <a:rPr lang="fr-FR" dirty="0" smtClean="0"/>
              <a:t>        → 1979 </a:t>
            </a:r>
            <a:r>
              <a:rPr lang="fr-FR" dirty="0" err="1" smtClean="0"/>
              <a:t>revolution</a:t>
            </a:r>
            <a:r>
              <a:rPr lang="fr-FR" dirty="0" smtClean="0"/>
              <a:t>, </a:t>
            </a:r>
            <a:r>
              <a:rPr lang="fr-FR" dirty="0" err="1" smtClean="0"/>
              <a:t>theocratic</a:t>
            </a:r>
            <a:r>
              <a:rPr lang="fr-FR" dirty="0" smtClean="0"/>
              <a:t> </a:t>
            </a:r>
            <a:r>
              <a:rPr lang="fr-FR" dirty="0" err="1" smtClean="0"/>
              <a:t>republic</a:t>
            </a:r>
            <a:r>
              <a:rPr lang="fr-FR" dirty="0" smtClean="0"/>
              <a:t> </a:t>
            </a:r>
            <a:r>
              <a:rPr lang="fr-FR" dirty="0" err="1" smtClean="0"/>
              <a:t>dominated</a:t>
            </a:r>
            <a:r>
              <a:rPr lang="fr-FR" dirty="0" smtClean="0"/>
              <a:t> by </a:t>
            </a:r>
            <a:r>
              <a:rPr lang="fr-FR" dirty="0" err="1" smtClean="0"/>
              <a:t>clergy</a:t>
            </a:r>
            <a:endParaRPr lang="fr-FR" dirty="0" smtClean="0"/>
          </a:p>
          <a:p>
            <a:r>
              <a:rPr lang="fr-FR" b="1" dirty="0" err="1" smtClean="0"/>
              <a:t>Japan</a:t>
            </a:r>
            <a:r>
              <a:rPr lang="fr-FR" dirty="0" smtClean="0"/>
              <a:t>: major trauma </a:t>
            </a:r>
            <a:r>
              <a:rPr lang="fr-FR" dirty="0" err="1" smtClean="0"/>
              <a:t>after</a:t>
            </a:r>
            <a:r>
              <a:rPr lang="fr-FR" dirty="0" smtClean="0"/>
              <a:t> 1853-1854 humiliation by Western navy   → Meiji </a:t>
            </a:r>
            <a:r>
              <a:rPr lang="fr-FR" dirty="0" err="1" smtClean="0"/>
              <a:t>era</a:t>
            </a:r>
            <a:r>
              <a:rPr lang="fr-FR" dirty="0" smtClean="0"/>
              <a:t> 1868, end of Shogun &amp; </a:t>
            </a:r>
            <a:r>
              <a:rPr lang="fr-FR" dirty="0" err="1" smtClean="0"/>
              <a:t>traditional</a:t>
            </a:r>
            <a:r>
              <a:rPr lang="fr-FR" dirty="0" smtClean="0"/>
              <a:t> </a:t>
            </a:r>
            <a:r>
              <a:rPr lang="fr-FR" dirty="0" err="1" smtClean="0"/>
              <a:t>warrior</a:t>
            </a:r>
            <a:r>
              <a:rPr lang="fr-FR" dirty="0" smtClean="0"/>
              <a:t> class power, </a:t>
            </a:r>
            <a:r>
              <a:rPr lang="fr-FR" dirty="0" err="1" smtClean="0"/>
              <a:t>huge</a:t>
            </a:r>
            <a:r>
              <a:rPr lang="fr-FR" dirty="0" smtClean="0"/>
              <a:t> </a:t>
            </a:r>
            <a:r>
              <a:rPr lang="fr-FR" dirty="0" err="1" smtClean="0"/>
              <a:t>investment</a:t>
            </a:r>
            <a:r>
              <a:rPr lang="fr-FR" dirty="0" smtClean="0"/>
              <a:t> in </a:t>
            </a:r>
            <a:r>
              <a:rPr lang="fr-FR" dirty="0" err="1" smtClean="0"/>
              <a:t>industrialization</a:t>
            </a:r>
            <a:r>
              <a:rPr lang="fr-FR" dirty="0"/>
              <a:t> </a:t>
            </a:r>
            <a:r>
              <a:rPr lang="fr-FR" dirty="0" smtClean="0"/>
              <a:t>and </a:t>
            </a:r>
            <a:r>
              <a:rPr lang="fr-FR" dirty="0" err="1" smtClean="0"/>
              <a:t>education</a:t>
            </a:r>
            <a:r>
              <a:rPr lang="fr-FR" dirty="0" smtClean="0"/>
              <a:t> (&amp; </a:t>
            </a:r>
            <a:r>
              <a:rPr lang="fr-FR" dirty="0" err="1" smtClean="0"/>
              <a:t>military</a:t>
            </a:r>
            <a:r>
              <a:rPr lang="fr-FR" dirty="0" smtClean="0"/>
              <a:t>)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26267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186" y="0"/>
            <a:ext cx="109836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3032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417" y="44623"/>
            <a:ext cx="11637927" cy="68133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b="1" dirty="0" smtClean="0"/>
              <a:t>In </a:t>
            </a:r>
            <a:r>
              <a:rPr lang="fr-FR" b="1" dirty="0" err="1" smtClean="0"/>
              <a:t>effect</a:t>
            </a:r>
            <a:r>
              <a:rPr lang="fr-FR" b="1" dirty="0" smtClean="0"/>
              <a:t>, this </a:t>
            </a:r>
            <a:r>
              <a:rPr lang="fr-FR" b="1" dirty="0" err="1" smtClean="0"/>
              <a:t>induced</a:t>
            </a:r>
            <a:r>
              <a:rPr lang="fr-FR" b="1" dirty="0" smtClean="0"/>
              <a:t> an </a:t>
            </a:r>
            <a:r>
              <a:rPr lang="fr-FR" b="1" dirty="0" err="1" smtClean="0"/>
              <a:t>acceleration</a:t>
            </a:r>
            <a:r>
              <a:rPr lang="fr-FR" b="1" dirty="0" smtClean="0"/>
              <a:t> of </a:t>
            </a:r>
            <a:r>
              <a:rPr lang="fr-FR" b="1" dirty="0" err="1" smtClean="0"/>
              <a:t>trifunctional-proprietarian</a:t>
            </a:r>
            <a:r>
              <a:rPr lang="fr-FR" b="1" dirty="0" smtClean="0"/>
              <a:t> transition &amp; the </a:t>
            </a:r>
            <a:r>
              <a:rPr lang="fr-FR" b="1" dirty="0" err="1" smtClean="0"/>
              <a:t>modernization</a:t>
            </a:r>
            <a:r>
              <a:rPr lang="fr-FR" b="1" dirty="0" smtClean="0"/>
              <a:t> </a:t>
            </a:r>
            <a:r>
              <a:rPr lang="fr-FR" b="1" dirty="0" err="1" smtClean="0"/>
              <a:t>trajectory</a:t>
            </a:r>
            <a:r>
              <a:rPr lang="fr-FR" b="1" dirty="0" smtClean="0"/>
              <a:t> in </a:t>
            </a:r>
            <a:r>
              <a:rPr lang="fr-FR" b="1" dirty="0" err="1" smtClean="0"/>
              <a:t>Japan</a:t>
            </a:r>
            <a:endParaRPr lang="fr-FR" b="1" dirty="0" smtClean="0"/>
          </a:p>
          <a:p>
            <a:r>
              <a:rPr lang="fr-FR" dirty="0" smtClean="0"/>
              <a:t>« </a:t>
            </a:r>
            <a:r>
              <a:rPr lang="fr-FR" b="1" dirty="0" err="1" smtClean="0"/>
              <a:t>Burakumin</a:t>
            </a:r>
            <a:r>
              <a:rPr lang="fr-FR" dirty="0" smtClean="0"/>
              <a:t> » in </a:t>
            </a:r>
            <a:r>
              <a:rPr lang="fr-FR" dirty="0" err="1" smtClean="0"/>
              <a:t>Japan</a:t>
            </a:r>
            <a:r>
              <a:rPr lang="fr-FR" dirty="0" smtClean="0"/>
              <a:t> (</a:t>
            </a:r>
            <a:r>
              <a:rPr lang="fr-FR" b="1" dirty="0" smtClean="0"/>
              <a:t>quasi-untouchables</a:t>
            </a:r>
            <a:r>
              <a:rPr lang="fr-FR" dirty="0" smtClean="0"/>
              <a:t>, 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>
                <a:hlinkClick r:id="rId2"/>
              </a:rPr>
              <a:t>Carré Annales HSS </a:t>
            </a:r>
            <a:r>
              <a:rPr lang="fr-FR" dirty="0" smtClean="0">
                <a:hlinkClick r:id="rId2"/>
              </a:rPr>
              <a:t>2011</a:t>
            </a:r>
            <a:r>
              <a:rPr lang="fr-FR" altLang="fr-FR" dirty="0" smtClean="0"/>
              <a:t>)</a:t>
            </a:r>
            <a:r>
              <a:rPr lang="fr-FR" dirty="0" smtClean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gradually</a:t>
            </a:r>
            <a:r>
              <a:rPr lang="fr-FR" dirty="0" smtClean="0"/>
              <a:t> </a:t>
            </a:r>
            <a:r>
              <a:rPr lang="fr-FR" dirty="0" err="1" smtClean="0"/>
              <a:t>integrated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the </a:t>
            </a:r>
            <a:r>
              <a:rPr lang="fr-FR" dirty="0" err="1" smtClean="0"/>
              <a:t>rest</a:t>
            </a:r>
            <a:r>
              <a:rPr lang="fr-FR" dirty="0" smtClean="0"/>
              <a:t> of society via </a:t>
            </a:r>
            <a:r>
              <a:rPr lang="fr-FR" dirty="0" err="1" smtClean="0"/>
              <a:t>modernization</a:t>
            </a:r>
            <a:r>
              <a:rPr lang="fr-FR" dirty="0"/>
              <a:t> </a:t>
            </a:r>
            <a:r>
              <a:rPr lang="fr-FR" dirty="0" smtClean="0"/>
              <a:t>and the rise of the social and </a:t>
            </a:r>
            <a:r>
              <a:rPr lang="fr-FR" dirty="0" err="1" smtClean="0"/>
              <a:t>educational</a:t>
            </a:r>
            <a:r>
              <a:rPr lang="fr-FR" dirty="0" smtClean="0"/>
              <a:t> state in </a:t>
            </a:r>
            <a:r>
              <a:rPr lang="fr-FR" dirty="0" err="1" smtClean="0"/>
              <a:t>late</a:t>
            </a:r>
            <a:r>
              <a:rPr lang="fr-FR" dirty="0" smtClean="0"/>
              <a:t> 19c and </a:t>
            </a:r>
            <a:r>
              <a:rPr lang="fr-FR" dirty="0" err="1" smtClean="0"/>
              <a:t>early</a:t>
            </a:r>
            <a:r>
              <a:rPr lang="fr-FR" dirty="0" smtClean="0"/>
              <a:t> 20c </a:t>
            </a:r>
          </a:p>
          <a:p>
            <a:r>
              <a:rPr lang="fr-FR" b="1" dirty="0" err="1" smtClean="0"/>
              <a:t>Japan</a:t>
            </a:r>
            <a:r>
              <a:rPr lang="fr-FR" b="1" dirty="0" smtClean="0"/>
              <a:t> 1870-1940: </a:t>
            </a:r>
            <a:r>
              <a:rPr lang="fr-FR" b="1" dirty="0" err="1" smtClean="0"/>
              <a:t>very</a:t>
            </a:r>
            <a:r>
              <a:rPr lang="fr-FR" b="1" dirty="0" smtClean="0"/>
              <a:t> </a:t>
            </a:r>
            <a:r>
              <a:rPr lang="fr-FR" b="1" dirty="0" err="1" smtClean="0"/>
              <a:t>different</a:t>
            </a:r>
            <a:r>
              <a:rPr lang="fr-FR" b="1" dirty="0"/>
              <a:t> </a:t>
            </a:r>
            <a:r>
              <a:rPr lang="fr-FR" b="1" dirty="0" err="1" smtClean="0"/>
              <a:t>strategy</a:t>
            </a:r>
            <a:r>
              <a:rPr lang="fr-FR" b="1" dirty="0" smtClean="0"/>
              <a:t> of </a:t>
            </a:r>
            <a:r>
              <a:rPr lang="fr-FR" b="1" dirty="0" err="1" smtClean="0"/>
              <a:t>development</a:t>
            </a:r>
            <a:r>
              <a:rPr lang="fr-FR" b="1" dirty="0" smtClean="0"/>
              <a:t> and social </a:t>
            </a:r>
            <a:r>
              <a:rPr lang="fr-FR" b="1" dirty="0" err="1" smtClean="0"/>
              <a:t>integration</a:t>
            </a:r>
            <a:r>
              <a:rPr lang="fr-FR" b="1" dirty="0" smtClean="0"/>
              <a:t> </a:t>
            </a:r>
            <a:r>
              <a:rPr lang="fr-FR" b="1" dirty="0" err="1" smtClean="0"/>
              <a:t>than</a:t>
            </a:r>
            <a:r>
              <a:rPr lang="fr-FR" b="1" dirty="0" smtClean="0"/>
              <a:t> India under British rule</a:t>
            </a:r>
            <a:r>
              <a:rPr lang="fr-FR" dirty="0" smtClean="0"/>
              <a:t> (colonial British </a:t>
            </a:r>
            <a:r>
              <a:rPr lang="fr-FR" dirty="0" err="1" smtClean="0"/>
              <a:t>rulers</a:t>
            </a:r>
            <a:r>
              <a:rPr lang="fr-FR" dirty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happy to </a:t>
            </a:r>
            <a:r>
              <a:rPr lang="fr-FR" dirty="0" err="1" smtClean="0"/>
              <a:t>divide</a:t>
            </a:r>
            <a:r>
              <a:rPr lang="fr-FR" dirty="0" smtClean="0"/>
              <a:t> and rule </a:t>
            </a:r>
            <a:r>
              <a:rPr lang="fr-FR" dirty="0" err="1" smtClean="0"/>
              <a:t>Indian</a:t>
            </a:r>
            <a:r>
              <a:rPr lang="fr-FR" dirty="0" smtClean="0"/>
              <a:t> society and </a:t>
            </a:r>
            <a:r>
              <a:rPr lang="fr-FR" dirty="0" err="1" smtClean="0"/>
              <a:t>did</a:t>
            </a:r>
            <a:r>
              <a:rPr lang="fr-FR" dirty="0" smtClean="0"/>
              <a:t> not care </a:t>
            </a:r>
            <a:r>
              <a:rPr lang="fr-FR" dirty="0" err="1" smtClean="0"/>
              <a:t>much</a:t>
            </a:r>
            <a:r>
              <a:rPr lang="fr-FR" dirty="0" smtClean="0"/>
              <a:t> about </a:t>
            </a:r>
            <a:r>
              <a:rPr lang="fr-FR" dirty="0" err="1" smtClean="0"/>
              <a:t>equality</a:t>
            </a:r>
            <a:r>
              <a:rPr lang="fr-FR" dirty="0" smtClean="0"/>
              <a:t>, </a:t>
            </a:r>
            <a:r>
              <a:rPr lang="fr-FR" dirty="0" err="1" smtClean="0"/>
              <a:t>education</a:t>
            </a:r>
            <a:r>
              <a:rPr lang="fr-FR" dirty="0" smtClean="0"/>
              <a:t> and social </a:t>
            </a:r>
            <a:r>
              <a:rPr lang="fr-FR" dirty="0" err="1" smtClean="0"/>
              <a:t>integration</a:t>
            </a:r>
            <a:r>
              <a:rPr lang="fr-FR" dirty="0" smtClean="0"/>
              <a:t>, </a:t>
            </a:r>
            <a:r>
              <a:rPr lang="fr-FR" dirty="0" err="1" smtClean="0"/>
              <a:t>unlike</a:t>
            </a:r>
            <a:r>
              <a:rPr lang="fr-FR" dirty="0" smtClean="0"/>
              <a:t> </a:t>
            </a:r>
            <a:r>
              <a:rPr lang="fr-FR" dirty="0" err="1" smtClean="0"/>
              <a:t>Japanese</a:t>
            </a:r>
            <a:r>
              <a:rPr lang="fr-FR" dirty="0" smtClean="0"/>
              <a:t> </a:t>
            </a:r>
            <a:r>
              <a:rPr lang="fr-FR" dirty="0" err="1" smtClean="0"/>
              <a:t>rulers</a:t>
            </a:r>
            <a:r>
              <a:rPr lang="fr-FR" dirty="0" smtClean="0"/>
              <a:t> in </a:t>
            </a:r>
            <a:r>
              <a:rPr lang="fr-FR" dirty="0" err="1" smtClean="0"/>
              <a:t>Japan</a:t>
            </a:r>
            <a:r>
              <a:rPr lang="fr-FR" dirty="0" smtClean="0"/>
              <a:t>) </a:t>
            </a:r>
          </a:p>
          <a:p>
            <a:r>
              <a:rPr lang="fr-FR" dirty="0" err="1"/>
              <a:t>D</a:t>
            </a:r>
            <a:r>
              <a:rPr lang="fr-FR" dirty="0" err="1" smtClean="0"/>
              <a:t>ifferent</a:t>
            </a:r>
            <a:r>
              <a:rPr lang="fr-FR" dirty="0" smtClean="0"/>
              <a:t> </a:t>
            </a:r>
            <a:r>
              <a:rPr lang="fr-FR" dirty="0" err="1" smtClean="0"/>
              <a:t>trajectories</a:t>
            </a:r>
            <a:r>
              <a:rPr lang="fr-FR" dirty="0" smtClean="0"/>
              <a:t> and bifurcations are possible: </a:t>
            </a:r>
            <a:r>
              <a:rPr lang="fr-FR" b="1" dirty="0" smtClean="0"/>
              <a:t>the </a:t>
            </a:r>
            <a:r>
              <a:rPr lang="fr-FR" b="1" dirty="0" err="1" smtClean="0"/>
              <a:t>development</a:t>
            </a:r>
            <a:r>
              <a:rPr lang="fr-FR" b="1" dirty="0" smtClean="0"/>
              <a:t> state </a:t>
            </a:r>
            <a:r>
              <a:rPr lang="fr-FR" b="1" dirty="0" err="1" smtClean="0"/>
              <a:t>can</a:t>
            </a:r>
            <a:r>
              <a:rPr lang="fr-FR" b="1" dirty="0" smtClean="0"/>
              <a:t> put an end to </a:t>
            </a:r>
            <a:r>
              <a:rPr lang="fr-FR" b="1" dirty="0" err="1" smtClean="0"/>
              <a:t>historical</a:t>
            </a:r>
            <a:r>
              <a:rPr lang="fr-FR" b="1" dirty="0" smtClean="0"/>
              <a:t> </a:t>
            </a:r>
            <a:r>
              <a:rPr lang="fr-FR" b="1" dirty="0" err="1" smtClean="0"/>
              <a:t>prejudice</a:t>
            </a:r>
            <a:r>
              <a:rPr lang="fr-FR" b="1" dirty="0" smtClean="0"/>
              <a:t> and discrimination</a:t>
            </a:r>
            <a:endParaRPr lang="fr-FR" b="1" u="sng" dirty="0"/>
          </a:p>
          <a:p>
            <a:endParaRPr lang="fr-FR" dirty="0"/>
          </a:p>
          <a:p>
            <a:r>
              <a:rPr lang="fr-FR" b="1" dirty="0" smtClean="0"/>
              <a:t>Roms in Europe</a:t>
            </a:r>
            <a:r>
              <a:rPr lang="fr-FR" dirty="0" smtClean="0"/>
              <a:t>: massive </a:t>
            </a:r>
            <a:r>
              <a:rPr lang="fr-FR" dirty="0" err="1" smtClean="0"/>
              <a:t>prejudice</a:t>
            </a:r>
            <a:r>
              <a:rPr lang="fr-FR" dirty="0" smtClean="0"/>
              <a:t> </a:t>
            </a:r>
            <a:r>
              <a:rPr lang="fr-FR" dirty="0" err="1" smtClean="0"/>
              <a:t>until</a:t>
            </a:r>
            <a:r>
              <a:rPr lang="fr-FR" dirty="0" smtClean="0"/>
              <a:t> </a:t>
            </a:r>
            <a:r>
              <a:rPr lang="fr-FR" dirty="0" err="1" smtClean="0"/>
              <a:t>today</a:t>
            </a:r>
            <a:r>
              <a:rPr lang="fr-FR" dirty="0" smtClean="0"/>
              <a:t> (comparable to Dalits in India) (=ex-serfs and slaves not </a:t>
            </a:r>
            <a:r>
              <a:rPr lang="fr-FR" dirty="0" err="1" smtClean="0"/>
              <a:t>integrated</a:t>
            </a:r>
            <a:r>
              <a:rPr lang="fr-FR" dirty="0" smtClean="0"/>
              <a:t> </a:t>
            </a:r>
            <a:r>
              <a:rPr lang="fr-FR" dirty="0" err="1" smtClean="0"/>
              <a:t>following</a:t>
            </a:r>
            <a:r>
              <a:rPr lang="fr-FR" dirty="0" smtClean="0"/>
              <a:t> </a:t>
            </a:r>
            <a:r>
              <a:rPr lang="fr-FR" dirty="0" err="1" smtClean="0"/>
              <a:t>emancipation</a:t>
            </a:r>
            <a:r>
              <a:rPr lang="fr-FR" dirty="0" smtClean="0"/>
              <a:t> in Romania 1865)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534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8723" y="159025"/>
            <a:ext cx="11708294" cy="6460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err="1" smtClean="0"/>
              <a:t>Trifonctional</a:t>
            </a:r>
            <a:r>
              <a:rPr lang="fr-FR" b="1" dirty="0" smtClean="0"/>
              <a:t> </a:t>
            </a:r>
            <a:r>
              <a:rPr lang="fr-FR" b="1" dirty="0" err="1" smtClean="0"/>
              <a:t>ideology</a:t>
            </a:r>
            <a:r>
              <a:rPr lang="fr-FR" b="1" dirty="0" smtClean="0"/>
              <a:t>, </a:t>
            </a:r>
            <a:r>
              <a:rPr lang="fr-FR" b="1" dirty="0" err="1" smtClean="0"/>
              <a:t>imperial</a:t>
            </a:r>
            <a:r>
              <a:rPr lang="fr-FR" b="1" dirty="0" smtClean="0"/>
              <a:t> </a:t>
            </a:r>
            <a:r>
              <a:rPr lang="fr-FR" b="1" dirty="0" err="1" smtClean="0"/>
              <a:t>regime</a:t>
            </a:r>
            <a:r>
              <a:rPr lang="fr-FR" b="1" dirty="0" smtClean="0"/>
              <a:t> &amp; </a:t>
            </a:r>
            <a:r>
              <a:rPr lang="fr-FR" b="1" dirty="0" err="1" smtClean="0"/>
              <a:t>colonialism</a:t>
            </a:r>
            <a:r>
              <a:rPr lang="fr-FR" b="1" dirty="0" smtClean="0"/>
              <a:t> in 19c Imperial China</a:t>
            </a:r>
          </a:p>
          <a:p>
            <a:r>
              <a:rPr lang="fr-FR" dirty="0" smtClean="0"/>
              <a:t>Imperial China: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weak</a:t>
            </a:r>
            <a:r>
              <a:rPr lang="fr-FR" dirty="0" smtClean="0"/>
              <a:t> state (tax revenues&lt;2% GDP), </a:t>
            </a:r>
            <a:r>
              <a:rPr lang="fr-FR" dirty="0" err="1" smtClean="0"/>
              <a:t>relying</a:t>
            </a:r>
            <a:r>
              <a:rPr lang="fr-FR" dirty="0" smtClean="0"/>
              <a:t> </a:t>
            </a:r>
            <a:r>
              <a:rPr lang="fr-FR" dirty="0" err="1" smtClean="0"/>
              <a:t>extensively</a:t>
            </a:r>
            <a:r>
              <a:rPr lang="fr-FR" dirty="0" smtClean="0"/>
              <a:t> on local </a:t>
            </a:r>
            <a:r>
              <a:rPr lang="fr-FR" dirty="0" err="1" smtClean="0"/>
              <a:t>elites</a:t>
            </a:r>
            <a:r>
              <a:rPr lang="fr-FR" dirty="0" smtClean="0"/>
              <a:t> (like in Europe </a:t>
            </a:r>
            <a:r>
              <a:rPr lang="fr-FR" dirty="0" err="1" smtClean="0"/>
              <a:t>until</a:t>
            </a:r>
            <a:r>
              <a:rPr lang="fr-FR" dirty="0" smtClean="0"/>
              <a:t> 16c-18c)</a:t>
            </a:r>
          </a:p>
          <a:p>
            <a:r>
              <a:rPr lang="fr-FR" dirty="0" err="1" smtClean="0"/>
              <a:t>Confucean</a:t>
            </a:r>
            <a:r>
              <a:rPr lang="fr-FR" dirty="0" smtClean="0"/>
              <a:t> </a:t>
            </a:r>
            <a:r>
              <a:rPr lang="fr-FR" dirty="0" err="1" smtClean="0"/>
              <a:t>intellectual-landowning</a:t>
            </a:r>
            <a:r>
              <a:rPr lang="fr-FR" dirty="0" smtClean="0"/>
              <a:t> </a:t>
            </a:r>
            <a:r>
              <a:rPr lang="fr-FR" dirty="0" err="1" smtClean="0"/>
              <a:t>elite</a:t>
            </a:r>
            <a:r>
              <a:rPr lang="fr-FR" dirty="0"/>
              <a:t> </a:t>
            </a:r>
            <a:r>
              <a:rPr lang="fr-FR" dirty="0" smtClean="0"/>
              <a:t>vs </a:t>
            </a:r>
            <a:r>
              <a:rPr lang="fr-FR" dirty="0" err="1" smtClean="0"/>
              <a:t>Mandchu</a:t>
            </a:r>
            <a:r>
              <a:rPr lang="fr-FR" dirty="0" smtClean="0"/>
              <a:t> </a:t>
            </a:r>
            <a:r>
              <a:rPr lang="fr-FR" dirty="0" err="1" smtClean="0"/>
              <a:t>warrior</a:t>
            </a:r>
            <a:r>
              <a:rPr lang="fr-FR" dirty="0" smtClean="0"/>
              <a:t> </a:t>
            </a:r>
            <a:r>
              <a:rPr lang="fr-FR" dirty="0" err="1" smtClean="0"/>
              <a:t>elite</a:t>
            </a:r>
            <a:endParaRPr lang="fr-FR" dirty="0" smtClean="0"/>
          </a:p>
          <a:p>
            <a:r>
              <a:rPr lang="fr-FR" dirty="0" err="1" smtClean="0"/>
              <a:t>Same</a:t>
            </a:r>
            <a:r>
              <a:rPr lang="fr-FR" dirty="0" smtClean="0"/>
              <a:t> </a:t>
            </a:r>
            <a:r>
              <a:rPr lang="fr-FR" dirty="0" err="1" smtClean="0"/>
              <a:t>ternary</a:t>
            </a:r>
            <a:r>
              <a:rPr lang="fr-FR" dirty="0" smtClean="0"/>
              <a:t> </a:t>
            </a:r>
            <a:r>
              <a:rPr lang="fr-FR" dirty="0" err="1" smtClean="0"/>
              <a:t>logic</a:t>
            </a:r>
            <a:r>
              <a:rPr lang="fr-FR" dirty="0" smtClean="0"/>
              <a:t> as Europe, India, </a:t>
            </a:r>
            <a:r>
              <a:rPr lang="fr-FR" dirty="0" err="1" smtClean="0"/>
              <a:t>Japan</a:t>
            </a:r>
            <a:r>
              <a:rPr lang="fr-FR" dirty="0" smtClean="0"/>
              <a:t>, Iran, etc. (but </a:t>
            </a:r>
            <a:r>
              <a:rPr lang="fr-FR" dirty="0" err="1" smtClean="0"/>
              <a:t>Confucianism</a:t>
            </a:r>
            <a:r>
              <a:rPr lang="fr-FR" dirty="0" smtClean="0"/>
              <a:t> was more a </a:t>
            </a:r>
            <a:r>
              <a:rPr lang="fr-FR" dirty="0" err="1" smtClean="0"/>
              <a:t>civic</a:t>
            </a:r>
            <a:r>
              <a:rPr lang="fr-FR" dirty="0" smtClean="0"/>
              <a:t> religion </a:t>
            </a:r>
            <a:r>
              <a:rPr lang="fr-FR" dirty="0" err="1" smtClean="0"/>
              <a:t>than</a:t>
            </a:r>
            <a:r>
              <a:rPr lang="fr-FR" dirty="0" smtClean="0"/>
              <a:t> a religion in the Christian, </a:t>
            </a:r>
            <a:r>
              <a:rPr lang="fr-FR" dirty="0" err="1" smtClean="0"/>
              <a:t>Hindu</a:t>
            </a:r>
            <a:r>
              <a:rPr lang="fr-FR" dirty="0" smtClean="0"/>
              <a:t> or </a:t>
            </a:r>
            <a:r>
              <a:rPr lang="fr-FR" dirty="0" err="1" smtClean="0"/>
              <a:t>Muslim</a:t>
            </a:r>
            <a:r>
              <a:rPr lang="fr-FR" dirty="0" smtClean="0"/>
              <a:t> </a:t>
            </a:r>
            <a:r>
              <a:rPr lang="fr-FR" dirty="0" err="1" smtClean="0"/>
              <a:t>sense</a:t>
            </a:r>
            <a:r>
              <a:rPr lang="fr-FR" dirty="0" smtClean="0"/>
              <a:t>) </a:t>
            </a:r>
          </a:p>
          <a:p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competitive</a:t>
            </a:r>
            <a:r>
              <a:rPr lang="fr-FR" dirty="0" smtClean="0"/>
              <a:t> exam to </a:t>
            </a:r>
            <a:r>
              <a:rPr lang="fr-FR" dirty="0" err="1" smtClean="0"/>
              <a:t>become</a:t>
            </a:r>
            <a:r>
              <a:rPr lang="fr-FR" dirty="0" smtClean="0"/>
              <a:t> top civil servants (</a:t>
            </a:r>
            <a:r>
              <a:rPr lang="fr-FR" i="1" dirty="0" smtClean="0"/>
              <a:t>mandarins</a:t>
            </a:r>
            <a:r>
              <a:rPr lang="fr-FR" dirty="0" smtClean="0"/>
              <a:t>)</a:t>
            </a:r>
          </a:p>
          <a:p>
            <a:r>
              <a:rPr lang="fr-FR" dirty="0" smtClean="0"/>
              <a:t>But 50% of the central </a:t>
            </a:r>
            <a:r>
              <a:rPr lang="fr-FR" dirty="0" err="1" smtClean="0"/>
              <a:t>govt</a:t>
            </a:r>
            <a:r>
              <a:rPr lang="fr-FR" dirty="0" smtClean="0"/>
              <a:t> positions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reserved</a:t>
            </a:r>
            <a:r>
              <a:rPr lang="fr-FR" dirty="0" smtClean="0"/>
              <a:t> for </a:t>
            </a:r>
            <a:r>
              <a:rPr lang="fr-FR" dirty="0" err="1" smtClean="0"/>
              <a:t>Mandchu</a:t>
            </a:r>
            <a:r>
              <a:rPr lang="fr-FR" dirty="0" smtClean="0"/>
              <a:t> </a:t>
            </a:r>
            <a:r>
              <a:rPr lang="fr-FR" dirty="0" err="1" smtClean="0"/>
              <a:t>warrior</a:t>
            </a:r>
            <a:r>
              <a:rPr lang="fr-FR" dirty="0" smtClean="0"/>
              <a:t> class (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own</a:t>
            </a:r>
            <a:r>
              <a:rPr lang="fr-FR" dirty="0" smtClean="0"/>
              <a:t> </a:t>
            </a:r>
            <a:r>
              <a:rPr lang="fr-FR" dirty="0" err="1" smtClean="0"/>
              <a:t>dedicated</a:t>
            </a:r>
            <a:r>
              <a:rPr lang="fr-FR" dirty="0" smtClean="0"/>
              <a:t> </a:t>
            </a:r>
            <a:r>
              <a:rPr lang="fr-FR" dirty="0" err="1" smtClean="0"/>
              <a:t>channel</a:t>
            </a:r>
            <a:r>
              <a:rPr lang="fr-FR" dirty="0" smtClean="0"/>
              <a:t> for </a:t>
            </a:r>
            <a:r>
              <a:rPr lang="fr-FR" dirty="0" err="1" smtClean="0"/>
              <a:t>appointment</a:t>
            </a:r>
            <a:r>
              <a:rPr lang="fr-FR" dirty="0" smtClean="0"/>
              <a:t>)</a:t>
            </a:r>
          </a:p>
          <a:p>
            <a:r>
              <a:rPr lang="fr-FR" dirty="0" smtClean="0"/>
              <a:t>Out of the 50% of the </a:t>
            </a:r>
            <a:r>
              <a:rPr lang="fr-FR" dirty="0" err="1" smtClean="0"/>
              <a:t>seats</a:t>
            </a:r>
            <a:r>
              <a:rPr lang="fr-FR" dirty="0" smtClean="0"/>
              <a:t> </a:t>
            </a:r>
            <a:r>
              <a:rPr lang="fr-FR" dirty="0" err="1" smtClean="0"/>
              <a:t>opened</a:t>
            </a:r>
            <a:r>
              <a:rPr lang="fr-FR" dirty="0" smtClean="0"/>
              <a:t> through the standard exam, about </a:t>
            </a:r>
            <a:r>
              <a:rPr lang="fr-FR" dirty="0" err="1" smtClean="0"/>
              <a:t>half</a:t>
            </a:r>
            <a:r>
              <a:rPr lang="fr-FR" dirty="0" smtClean="0"/>
              <a:t> of the candidates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allowed</a:t>
            </a:r>
            <a:r>
              <a:rPr lang="fr-FR" dirty="0" smtClean="0"/>
              <a:t> to </a:t>
            </a:r>
            <a:r>
              <a:rPr lang="fr-FR" dirty="0" err="1" smtClean="0"/>
              <a:t>buy</a:t>
            </a:r>
            <a:r>
              <a:rPr lang="fr-FR" dirty="0" smtClean="0"/>
              <a:t> the shengyuan (bachelor degree) </a:t>
            </a:r>
            <a:r>
              <a:rPr lang="fr-FR" dirty="0" err="1" smtClean="0"/>
              <a:t>required</a:t>
            </a:r>
            <a:r>
              <a:rPr lang="fr-FR" dirty="0" smtClean="0"/>
              <a:t> to take the exam (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/>
              <a:t>e.g</a:t>
            </a:r>
            <a:r>
              <a:rPr lang="fr-FR" dirty="0" smtClean="0"/>
              <a:t>. H. Yifei, </a:t>
            </a:r>
            <a:r>
              <a:rPr lang="fr-FR" dirty="0" smtClean="0">
                <a:hlinkClick r:id="rId2"/>
              </a:rPr>
              <a:t>Social </a:t>
            </a:r>
            <a:r>
              <a:rPr lang="fr-FR" dirty="0" err="1" smtClean="0">
                <a:hlinkClick r:id="rId2"/>
              </a:rPr>
              <a:t>Mobility</a:t>
            </a:r>
            <a:r>
              <a:rPr lang="fr-FR" dirty="0" smtClean="0">
                <a:hlinkClick r:id="rId2"/>
              </a:rPr>
              <a:t> &amp; Meritocracy: </a:t>
            </a:r>
            <a:r>
              <a:rPr lang="fr-FR" dirty="0" err="1" smtClean="0">
                <a:hlinkClick r:id="rId2"/>
              </a:rPr>
              <a:t>Lessons</a:t>
            </a:r>
            <a:r>
              <a:rPr lang="fr-FR" dirty="0" smtClean="0">
                <a:hlinkClick r:id="rId2"/>
              </a:rPr>
              <a:t> from Chinese Imperial Civil Service </a:t>
            </a:r>
            <a:r>
              <a:rPr lang="fr-FR" dirty="0" err="1" smtClean="0">
                <a:hlinkClick r:id="rId2"/>
              </a:rPr>
              <a:t>Examination</a:t>
            </a:r>
            <a:r>
              <a:rPr lang="fr-FR" dirty="0" smtClean="0"/>
              <a:t>, CalTech 2016)</a:t>
            </a:r>
          </a:p>
          <a:p>
            <a:pPr marL="0" indent="0">
              <a:buNone/>
            </a:pPr>
            <a:r>
              <a:rPr lang="fr-FR" dirty="0" smtClean="0"/>
              <a:t>→ </a:t>
            </a:r>
            <a:r>
              <a:rPr lang="fr-FR" b="1" dirty="0" smtClean="0"/>
              <a:t>fragile mixture of </a:t>
            </a:r>
            <a:r>
              <a:rPr lang="fr-FR" b="1" dirty="0" err="1" smtClean="0"/>
              <a:t>intellectual</a:t>
            </a:r>
            <a:r>
              <a:rPr lang="fr-FR" b="1" dirty="0" smtClean="0"/>
              <a:t>, </a:t>
            </a:r>
            <a:r>
              <a:rPr lang="fr-FR" b="1" dirty="0" err="1" smtClean="0"/>
              <a:t>proprietarian</a:t>
            </a:r>
            <a:r>
              <a:rPr lang="fr-FR" b="1" dirty="0" smtClean="0"/>
              <a:t> and </a:t>
            </a:r>
            <a:r>
              <a:rPr lang="fr-FR" b="1" dirty="0" err="1" smtClean="0"/>
              <a:t>warrior</a:t>
            </a:r>
            <a:r>
              <a:rPr lang="fr-FR" b="1" dirty="0" smtClean="0"/>
              <a:t>-class </a:t>
            </a:r>
            <a:r>
              <a:rPr lang="fr-FR" b="1" dirty="0" err="1" smtClean="0"/>
              <a:t>ideology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2867342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809" y="308114"/>
            <a:ext cx="11410121" cy="6231834"/>
          </a:xfrm>
        </p:spPr>
        <p:txBody>
          <a:bodyPr>
            <a:normAutofit/>
          </a:bodyPr>
          <a:lstStyle/>
          <a:p>
            <a:r>
              <a:rPr lang="fr-FR" b="1" dirty="0" err="1" smtClean="0"/>
              <a:t>Legitimacy</a:t>
            </a:r>
            <a:r>
              <a:rPr lang="fr-FR" b="1" dirty="0" smtClean="0"/>
              <a:t> of </a:t>
            </a:r>
            <a:r>
              <a:rPr lang="fr-FR" b="1" dirty="0" err="1" smtClean="0"/>
              <a:t>imperial</a:t>
            </a:r>
            <a:r>
              <a:rPr lang="fr-FR" b="1" dirty="0" smtClean="0"/>
              <a:t> </a:t>
            </a:r>
            <a:r>
              <a:rPr lang="fr-FR" b="1" dirty="0" err="1" smtClean="0"/>
              <a:t>elites</a:t>
            </a:r>
            <a:r>
              <a:rPr lang="fr-FR" b="1" dirty="0" smtClean="0"/>
              <a:t> </a:t>
            </a:r>
            <a:r>
              <a:rPr lang="fr-FR" b="1" dirty="0" err="1" smtClean="0"/>
              <a:t>strongly</a:t>
            </a:r>
            <a:r>
              <a:rPr lang="fr-FR" b="1" dirty="0" smtClean="0"/>
              <a:t> </a:t>
            </a:r>
            <a:r>
              <a:rPr lang="fr-FR" b="1" dirty="0" err="1" smtClean="0"/>
              <a:t>damaged</a:t>
            </a:r>
            <a:r>
              <a:rPr lang="fr-FR" b="1" dirty="0" smtClean="0"/>
              <a:t> by Opium </a:t>
            </a:r>
            <a:r>
              <a:rPr lang="fr-FR" b="1" dirty="0" err="1" smtClean="0"/>
              <a:t>wars</a:t>
            </a:r>
            <a:r>
              <a:rPr lang="fr-FR" b="1" dirty="0" smtClean="0"/>
              <a:t> (1839-1842 and 1856-1860) and </a:t>
            </a:r>
            <a:r>
              <a:rPr lang="fr-FR" b="1" dirty="0" err="1" smtClean="0"/>
              <a:t>especially</a:t>
            </a:r>
            <a:r>
              <a:rPr lang="fr-FR" b="1" dirty="0" smtClean="0"/>
              <a:t> by Taiping </a:t>
            </a:r>
            <a:r>
              <a:rPr lang="fr-FR" b="1" dirty="0" err="1" smtClean="0"/>
              <a:t>revolt</a:t>
            </a:r>
            <a:r>
              <a:rPr lang="fr-FR" b="1" dirty="0" smtClean="0"/>
              <a:t> (1850-1864)</a:t>
            </a:r>
            <a:r>
              <a:rPr lang="fr-FR" dirty="0" smtClean="0"/>
              <a:t>: 20-30 million people </a:t>
            </a:r>
            <a:r>
              <a:rPr lang="fr-FR" dirty="0" err="1" smtClean="0"/>
              <a:t>killed</a:t>
            </a:r>
            <a:r>
              <a:rPr lang="fr-FR" dirty="0" smtClean="0"/>
              <a:t> (&gt;WW1). Taiping </a:t>
            </a:r>
            <a:r>
              <a:rPr lang="fr-FR" dirty="0" err="1" smtClean="0"/>
              <a:t>ideology</a:t>
            </a:r>
            <a:r>
              <a:rPr lang="fr-FR" dirty="0" smtClean="0"/>
              <a:t>: mixture of </a:t>
            </a:r>
            <a:r>
              <a:rPr lang="fr-FR" dirty="0" err="1" smtClean="0"/>
              <a:t>egalitarian</a:t>
            </a:r>
            <a:r>
              <a:rPr lang="fr-FR" dirty="0" smtClean="0"/>
              <a:t> land </a:t>
            </a:r>
            <a:r>
              <a:rPr lang="fr-FR" dirty="0" err="1" smtClean="0"/>
              <a:t>reform</a:t>
            </a:r>
            <a:r>
              <a:rPr lang="fr-FR" dirty="0" smtClean="0"/>
              <a:t> and Christian </a:t>
            </a:r>
            <a:r>
              <a:rPr lang="fr-FR" dirty="0" err="1" smtClean="0"/>
              <a:t>messianism</a:t>
            </a:r>
            <a:r>
              <a:rPr lang="fr-FR" dirty="0" smtClean="0"/>
              <a:t>. Major </a:t>
            </a:r>
            <a:r>
              <a:rPr lang="fr-FR" dirty="0" err="1" smtClean="0"/>
              <a:t>threat</a:t>
            </a:r>
            <a:r>
              <a:rPr lang="fr-FR" dirty="0" smtClean="0"/>
              <a:t> to the </a:t>
            </a:r>
            <a:r>
              <a:rPr lang="fr-FR" dirty="0" err="1" smtClean="0"/>
              <a:t>imperial</a:t>
            </a:r>
            <a:r>
              <a:rPr lang="fr-FR" dirty="0" smtClean="0"/>
              <a:t> </a:t>
            </a:r>
            <a:r>
              <a:rPr lang="fr-FR" dirty="0" err="1" smtClean="0"/>
              <a:t>regime</a:t>
            </a:r>
            <a:r>
              <a:rPr lang="fr-FR" dirty="0" smtClean="0"/>
              <a:t>,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might</a:t>
            </a:r>
            <a:r>
              <a:rPr lang="fr-FR" dirty="0" smtClean="0"/>
              <a:t> not have </a:t>
            </a:r>
            <a:r>
              <a:rPr lang="fr-FR" dirty="0" err="1" smtClean="0"/>
              <a:t>survived</a:t>
            </a:r>
            <a:r>
              <a:rPr lang="fr-FR" dirty="0" smtClean="0"/>
              <a:t> </a:t>
            </a:r>
            <a:r>
              <a:rPr lang="fr-FR" dirty="0" err="1" smtClean="0"/>
              <a:t>without</a:t>
            </a:r>
            <a:r>
              <a:rPr lang="fr-FR" dirty="0" smtClean="0"/>
              <a:t> the final support of European </a:t>
            </a:r>
            <a:r>
              <a:rPr lang="fr-FR" dirty="0" err="1" smtClean="0"/>
              <a:t>powers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Military</a:t>
            </a:r>
            <a:r>
              <a:rPr lang="fr-FR" dirty="0" smtClean="0"/>
              <a:t> </a:t>
            </a:r>
            <a:r>
              <a:rPr lang="fr-FR" dirty="0" err="1" smtClean="0"/>
              <a:t>defeat</a:t>
            </a:r>
            <a:r>
              <a:rPr lang="fr-FR" dirty="0" smtClean="0"/>
              <a:t> </a:t>
            </a:r>
            <a:r>
              <a:rPr lang="fr-FR" dirty="0" err="1" smtClean="0"/>
              <a:t>against</a:t>
            </a:r>
            <a:r>
              <a:rPr lang="fr-FR" dirty="0" smtClean="0"/>
              <a:t> </a:t>
            </a:r>
            <a:r>
              <a:rPr lang="fr-FR" dirty="0" err="1" smtClean="0"/>
              <a:t>Japan</a:t>
            </a:r>
            <a:r>
              <a:rPr lang="fr-FR" dirty="0" smtClean="0"/>
              <a:t> 1895, Boxers </a:t>
            </a:r>
            <a:r>
              <a:rPr lang="fr-FR" dirty="0" err="1" smtClean="0"/>
              <a:t>revolt</a:t>
            </a:r>
            <a:r>
              <a:rPr lang="fr-FR" dirty="0" smtClean="0"/>
              <a:t> 1899-1901 → final </a:t>
            </a:r>
            <a:r>
              <a:rPr lang="fr-FR" dirty="0" err="1" smtClean="0"/>
              <a:t>loss</a:t>
            </a:r>
            <a:r>
              <a:rPr lang="fr-FR" dirty="0" smtClean="0"/>
              <a:t> of </a:t>
            </a:r>
            <a:r>
              <a:rPr lang="fr-FR" dirty="0" err="1" smtClean="0"/>
              <a:t>legitimacy</a:t>
            </a:r>
            <a:r>
              <a:rPr lang="fr-FR" dirty="0" smtClean="0"/>
              <a:t> of </a:t>
            </a:r>
            <a:r>
              <a:rPr lang="fr-FR" dirty="0" err="1" smtClean="0"/>
              <a:t>imperial</a:t>
            </a:r>
            <a:r>
              <a:rPr lang="fr-FR" dirty="0" smtClean="0"/>
              <a:t> </a:t>
            </a:r>
            <a:r>
              <a:rPr lang="fr-FR" dirty="0" err="1" smtClean="0"/>
              <a:t>regime</a:t>
            </a:r>
            <a:r>
              <a:rPr lang="fr-FR" dirty="0"/>
              <a:t> </a:t>
            </a:r>
            <a:r>
              <a:rPr lang="fr-FR" dirty="0" smtClean="0"/>
              <a:t>→ 1911 Revolution</a:t>
            </a:r>
          </a:p>
          <a:p>
            <a:r>
              <a:rPr lang="fr-FR" dirty="0" smtClean="0"/>
              <a:t>Constitution of 1911: </a:t>
            </a:r>
            <a:r>
              <a:rPr lang="fr-FR" dirty="0" err="1" smtClean="0"/>
              <a:t>proprietarian</a:t>
            </a:r>
            <a:r>
              <a:rPr lang="fr-FR" dirty="0" smtClean="0"/>
              <a:t>-conservative </a:t>
            </a:r>
            <a:r>
              <a:rPr lang="fr-FR" dirty="0" err="1" smtClean="0"/>
              <a:t>republic</a:t>
            </a:r>
            <a:r>
              <a:rPr lang="fr-FR" dirty="0" smtClean="0"/>
              <a:t> (</a:t>
            </a:r>
            <a:r>
              <a:rPr lang="fr-FR" dirty="0" err="1" smtClean="0"/>
              <a:t>Mandchu</a:t>
            </a:r>
            <a:r>
              <a:rPr lang="fr-FR" dirty="0" smtClean="0"/>
              <a:t> </a:t>
            </a:r>
            <a:r>
              <a:rPr lang="fr-FR" dirty="0" err="1" smtClean="0"/>
              <a:t>warrior</a:t>
            </a:r>
            <a:r>
              <a:rPr lang="fr-FR" dirty="0" smtClean="0"/>
              <a:t> </a:t>
            </a:r>
            <a:r>
              <a:rPr lang="fr-FR" dirty="0" err="1" smtClean="0"/>
              <a:t>elite</a:t>
            </a:r>
            <a:r>
              <a:rPr lang="fr-FR" dirty="0" smtClean="0"/>
              <a:t> is </a:t>
            </a:r>
            <a:r>
              <a:rPr lang="fr-FR" dirty="0" err="1" smtClean="0"/>
              <a:t>suppressed</a:t>
            </a:r>
            <a:r>
              <a:rPr lang="fr-FR" dirty="0" smtClean="0"/>
              <a:t>, but </a:t>
            </a:r>
            <a:r>
              <a:rPr lang="fr-FR" dirty="0" err="1" smtClean="0"/>
              <a:t>intellectual-proprietarian</a:t>
            </a:r>
            <a:r>
              <a:rPr lang="fr-FR" dirty="0" smtClean="0"/>
              <a:t> </a:t>
            </a:r>
            <a:r>
              <a:rPr lang="fr-FR" dirty="0" err="1" smtClean="0"/>
              <a:t>elite</a:t>
            </a:r>
            <a:r>
              <a:rPr lang="fr-FR" dirty="0" smtClean="0"/>
              <a:t> is </a:t>
            </a:r>
            <a:r>
              <a:rPr lang="fr-FR" dirty="0" err="1" smtClean="0"/>
              <a:t>maintained</a:t>
            </a:r>
            <a:r>
              <a:rPr lang="fr-FR" dirty="0" smtClean="0"/>
              <a:t>, </a:t>
            </a:r>
            <a:r>
              <a:rPr lang="fr-FR" dirty="0" err="1" smtClean="0"/>
              <a:t>with</a:t>
            </a:r>
            <a:r>
              <a:rPr lang="fr-FR" dirty="0" smtClean="0"/>
              <a:t> no redistribution of land </a:t>
            </a:r>
            <a:r>
              <a:rPr lang="fr-FR" dirty="0" err="1" smtClean="0"/>
              <a:t>toward</a:t>
            </a:r>
            <a:r>
              <a:rPr lang="fr-FR" dirty="0" smtClean="0"/>
              <a:t> </a:t>
            </a:r>
            <a:r>
              <a:rPr lang="fr-FR" dirty="0" err="1" smtClean="0"/>
              <a:t>poor</a:t>
            </a:r>
            <a:r>
              <a:rPr lang="fr-FR" dirty="0" smtClean="0"/>
              <a:t> </a:t>
            </a:r>
            <a:r>
              <a:rPr lang="fr-FR" dirty="0" err="1" smtClean="0"/>
              <a:t>peasants</a:t>
            </a:r>
            <a:r>
              <a:rPr lang="fr-FR" dirty="0" smtClean="0"/>
              <a:t>)</a:t>
            </a:r>
          </a:p>
          <a:p>
            <a:r>
              <a:rPr lang="fr-FR" dirty="0" smtClean="0"/>
              <a:t>Civil </a:t>
            </a:r>
            <a:r>
              <a:rPr lang="fr-FR" dirty="0" err="1" smtClean="0"/>
              <a:t>war</a:t>
            </a:r>
            <a:r>
              <a:rPr lang="fr-FR" dirty="0" smtClean="0"/>
              <a:t> &amp; colonial </a:t>
            </a:r>
            <a:r>
              <a:rPr lang="fr-FR" dirty="0" err="1" smtClean="0"/>
              <a:t>Japanese</a:t>
            </a:r>
            <a:r>
              <a:rPr lang="fr-FR" dirty="0" smtClean="0"/>
              <a:t>-European occupation 1911-1949 → Communist </a:t>
            </a:r>
            <a:r>
              <a:rPr lang="fr-FR" dirty="0" err="1" smtClean="0"/>
              <a:t>victory</a:t>
            </a:r>
            <a:r>
              <a:rPr lang="fr-FR" dirty="0" smtClean="0"/>
              <a:t>, People’s </a:t>
            </a:r>
            <a:r>
              <a:rPr lang="fr-FR" dirty="0" err="1" smtClean="0"/>
              <a:t>Repubic</a:t>
            </a:r>
            <a:r>
              <a:rPr lang="fr-FR" dirty="0" smtClean="0"/>
              <a:t> of China </a:t>
            </a:r>
            <a:r>
              <a:rPr lang="fr-FR" dirty="0" err="1" smtClean="0"/>
              <a:t>established</a:t>
            </a:r>
            <a:r>
              <a:rPr lang="fr-FR" dirty="0" smtClean="0"/>
              <a:t> in 1949</a:t>
            </a:r>
          </a:p>
          <a:p>
            <a:r>
              <a:rPr lang="fr-FR" b="1" dirty="0" smtClean="0"/>
              <a:t>Like Russia, China </a:t>
            </a:r>
            <a:r>
              <a:rPr lang="fr-FR" b="1" dirty="0" err="1" smtClean="0"/>
              <a:t>shifted</a:t>
            </a:r>
            <a:r>
              <a:rPr lang="fr-FR" b="1" dirty="0" smtClean="0"/>
              <a:t> </a:t>
            </a:r>
            <a:r>
              <a:rPr lang="fr-FR" b="1" dirty="0" err="1" smtClean="0"/>
              <a:t>almost</a:t>
            </a:r>
            <a:r>
              <a:rPr lang="fr-FR" b="1" dirty="0" smtClean="0"/>
              <a:t> </a:t>
            </a:r>
            <a:r>
              <a:rPr lang="fr-FR" b="1" dirty="0" err="1" smtClean="0"/>
              <a:t>directly</a:t>
            </a:r>
            <a:r>
              <a:rPr lang="fr-FR" b="1" dirty="0" smtClean="0"/>
              <a:t> from </a:t>
            </a:r>
            <a:r>
              <a:rPr lang="fr-FR" b="1" dirty="0" err="1" smtClean="0"/>
              <a:t>trifunctionnal</a:t>
            </a:r>
            <a:r>
              <a:rPr lang="fr-FR" b="1" dirty="0" smtClean="0"/>
              <a:t> </a:t>
            </a:r>
            <a:r>
              <a:rPr lang="fr-FR" b="1" dirty="0" err="1" smtClean="0"/>
              <a:t>ideology</a:t>
            </a:r>
            <a:r>
              <a:rPr lang="fr-FR" b="1" dirty="0" smtClean="0"/>
              <a:t> to </a:t>
            </a:r>
            <a:r>
              <a:rPr lang="fr-FR" b="1" dirty="0" err="1" smtClean="0"/>
              <a:t>communist</a:t>
            </a:r>
            <a:r>
              <a:rPr lang="fr-FR" b="1" dirty="0" smtClean="0"/>
              <a:t> </a:t>
            </a:r>
            <a:r>
              <a:rPr lang="fr-FR" b="1" dirty="0" err="1" smtClean="0"/>
              <a:t>ideology</a:t>
            </a:r>
            <a:r>
              <a:rPr lang="fr-FR" b="1" dirty="0" smtClean="0"/>
              <a:t> </a:t>
            </a:r>
            <a:r>
              <a:rPr lang="fr-FR" b="1" dirty="0" err="1" smtClean="0"/>
              <a:t>during</a:t>
            </a:r>
            <a:r>
              <a:rPr lang="fr-FR" b="1" dirty="0" smtClean="0"/>
              <a:t> 20c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289833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7384" y="407504"/>
            <a:ext cx="11529390" cy="5903844"/>
          </a:xfrm>
        </p:spPr>
        <p:txBody>
          <a:bodyPr>
            <a:normAutofit/>
          </a:bodyPr>
          <a:lstStyle/>
          <a:p>
            <a:r>
              <a:rPr lang="fr-FR" dirty="0" smtClean="0"/>
              <a:t>Pomeranz </a:t>
            </a:r>
            <a:r>
              <a:rPr lang="fr-FR" dirty="0" err="1" smtClean="0"/>
              <a:t>also</a:t>
            </a:r>
            <a:r>
              <a:rPr lang="fr-FR" dirty="0" smtClean="0"/>
              <a:t> stresses the </a:t>
            </a:r>
            <a:r>
              <a:rPr lang="fr-FR" dirty="0" err="1" smtClean="0"/>
              <a:t>role</a:t>
            </a:r>
            <a:r>
              <a:rPr lang="fr-FR" dirty="0" smtClean="0"/>
              <a:t> of « </a:t>
            </a:r>
            <a:r>
              <a:rPr lang="fr-FR" b="1" dirty="0" err="1" smtClean="0"/>
              <a:t>ecological</a:t>
            </a:r>
            <a:r>
              <a:rPr lang="fr-FR" b="1" dirty="0" smtClean="0"/>
              <a:t> </a:t>
            </a:r>
            <a:r>
              <a:rPr lang="fr-FR" b="1" dirty="0" err="1" smtClean="0"/>
              <a:t>constraint</a:t>
            </a:r>
            <a:r>
              <a:rPr lang="fr-FR" dirty="0" smtClean="0"/>
              <a:t> ».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fast</a:t>
            </a:r>
            <a:r>
              <a:rPr lang="fr-FR" dirty="0" smtClean="0"/>
              <a:t> </a:t>
            </a:r>
            <a:r>
              <a:rPr lang="fr-FR" dirty="0" err="1" smtClean="0"/>
              <a:t>deforestation</a:t>
            </a:r>
            <a:r>
              <a:rPr lang="fr-FR" dirty="0" smtClean="0"/>
              <a:t> in Europe 1500-1800 (&amp; China-</a:t>
            </a:r>
            <a:r>
              <a:rPr lang="fr-FR" dirty="0" err="1" smtClean="0"/>
              <a:t>Japan</a:t>
            </a:r>
            <a:r>
              <a:rPr lang="fr-FR" dirty="0" smtClean="0"/>
              <a:t>-India). </a:t>
            </a:r>
          </a:p>
          <a:p>
            <a:r>
              <a:rPr lang="fr-FR" dirty="0" smtClean="0"/>
              <a:t>The « </a:t>
            </a:r>
            <a:r>
              <a:rPr lang="fr-FR" dirty="0" err="1" smtClean="0"/>
              <a:t>discovery</a:t>
            </a:r>
            <a:r>
              <a:rPr lang="fr-FR" dirty="0" smtClean="0"/>
              <a:t> » of America &amp; the </a:t>
            </a:r>
            <a:r>
              <a:rPr lang="fr-FR" dirty="0" err="1" smtClean="0"/>
              <a:t>development</a:t>
            </a:r>
            <a:r>
              <a:rPr lang="fr-FR" dirty="0" smtClean="0"/>
              <a:t> of Atlantic slavery </a:t>
            </a:r>
            <a:r>
              <a:rPr lang="fr-FR" dirty="0" err="1" smtClean="0"/>
              <a:t>allowed</a:t>
            </a:r>
            <a:r>
              <a:rPr lang="fr-FR" dirty="0" smtClean="0"/>
              <a:t> for large </a:t>
            </a:r>
            <a:r>
              <a:rPr lang="fr-FR" dirty="0" err="1" smtClean="0"/>
              <a:t>scale</a:t>
            </a:r>
            <a:r>
              <a:rPr lang="fr-FR" dirty="0" smtClean="0"/>
              <a:t> imports of </a:t>
            </a:r>
            <a:r>
              <a:rPr lang="fr-FR" dirty="0" err="1" smtClean="0"/>
              <a:t>raw</a:t>
            </a:r>
            <a:r>
              <a:rPr lang="fr-FR" dirty="0" smtClean="0"/>
              <a:t> </a:t>
            </a:r>
            <a:r>
              <a:rPr lang="fr-FR" dirty="0" err="1" smtClean="0"/>
              <a:t>materials</a:t>
            </a:r>
            <a:r>
              <a:rPr lang="fr-FR" dirty="0" smtClean="0"/>
              <a:t> (</a:t>
            </a:r>
            <a:r>
              <a:rPr lang="fr-FR" dirty="0" err="1" smtClean="0"/>
              <a:t>cotton</a:t>
            </a:r>
            <a:r>
              <a:rPr lang="fr-FR" dirty="0" smtClean="0"/>
              <a:t>, </a:t>
            </a:r>
            <a:r>
              <a:rPr lang="fr-FR" dirty="0" err="1" smtClean="0"/>
              <a:t>wood</a:t>
            </a:r>
            <a:r>
              <a:rPr lang="fr-FR" dirty="0" smtClean="0"/>
              <a:t>, </a:t>
            </a:r>
            <a:r>
              <a:rPr lang="fr-FR" dirty="0" err="1" smtClean="0"/>
              <a:t>sugar</a:t>
            </a:r>
            <a:r>
              <a:rPr lang="fr-FR" dirty="0" smtClean="0"/>
              <a:t>, etc.)</a:t>
            </a:r>
          </a:p>
          <a:p>
            <a:r>
              <a:rPr lang="fr-FR" dirty="0" smtClean="0"/>
              <a:t>In 1830s, total English imports = </a:t>
            </a:r>
            <a:r>
              <a:rPr lang="fr-FR" dirty="0" err="1" smtClean="0"/>
              <a:t>equivalent</a:t>
            </a:r>
            <a:r>
              <a:rPr lang="fr-FR" dirty="0" smtClean="0"/>
              <a:t> to 10 millions hectares of land, i.e. 1.5-2 </a:t>
            </a:r>
            <a:r>
              <a:rPr lang="fr-FR" dirty="0" err="1" smtClean="0"/>
              <a:t>additional</a:t>
            </a:r>
            <a:r>
              <a:rPr lang="fr-FR" dirty="0" smtClean="0"/>
              <a:t> </a:t>
            </a:r>
            <a:r>
              <a:rPr lang="fr-FR" dirty="0" err="1" smtClean="0"/>
              <a:t>Britain</a:t>
            </a:r>
            <a:r>
              <a:rPr lang="fr-FR" dirty="0" smtClean="0"/>
              <a:t> in arable land.</a:t>
            </a:r>
          </a:p>
          <a:p>
            <a:r>
              <a:rPr lang="fr-FR" dirty="0" smtClean="0"/>
              <a:t>Modern economic </a:t>
            </a:r>
            <a:r>
              <a:rPr lang="fr-FR" dirty="0" err="1" smtClean="0"/>
              <a:t>developement</a:t>
            </a:r>
            <a:r>
              <a:rPr lang="fr-FR" dirty="0" smtClean="0"/>
              <a:t> is the </a:t>
            </a:r>
            <a:r>
              <a:rPr lang="fr-FR" dirty="0" err="1" smtClean="0"/>
              <a:t>product</a:t>
            </a:r>
            <a:r>
              <a:rPr lang="fr-FR" dirty="0" smtClean="0"/>
              <a:t> of </a:t>
            </a:r>
            <a:r>
              <a:rPr lang="fr-FR" dirty="0" err="1" smtClean="0"/>
              <a:t>globalization</a:t>
            </a:r>
            <a:r>
              <a:rPr lang="fr-FR" dirty="0" smtClean="0"/>
              <a:t> and </a:t>
            </a:r>
            <a:r>
              <a:rPr lang="fr-FR" dirty="0" err="1" smtClean="0"/>
              <a:t>could</a:t>
            </a:r>
            <a:r>
              <a:rPr lang="fr-FR" dirty="0" smtClean="0"/>
              <a:t> </a:t>
            </a:r>
            <a:r>
              <a:rPr lang="fr-FR" dirty="0" err="1" smtClean="0"/>
              <a:t>hardly</a:t>
            </a:r>
            <a:r>
              <a:rPr lang="fr-FR" dirty="0" smtClean="0"/>
              <a:t> have </a:t>
            </a:r>
            <a:r>
              <a:rPr lang="fr-FR" dirty="0" err="1" smtClean="0"/>
              <a:t>happened</a:t>
            </a:r>
            <a:r>
              <a:rPr lang="fr-FR" dirty="0" smtClean="0"/>
              <a:t> </a:t>
            </a:r>
            <a:r>
              <a:rPr lang="fr-FR" dirty="0" err="1" smtClean="0"/>
              <a:t>without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(i.e. </a:t>
            </a:r>
            <a:r>
              <a:rPr lang="fr-FR" dirty="0" err="1" smtClean="0"/>
              <a:t>without</a:t>
            </a:r>
            <a:r>
              <a:rPr lang="fr-FR" dirty="0" smtClean="0"/>
              <a:t> the world division of labour). The </a:t>
            </a:r>
            <a:r>
              <a:rPr lang="fr-FR" dirty="0" err="1" smtClean="0"/>
              <a:t>interesting</a:t>
            </a:r>
            <a:r>
              <a:rPr lang="fr-FR" dirty="0" smtClean="0"/>
              <a:t> question is to explore the alternative </a:t>
            </a:r>
            <a:r>
              <a:rPr lang="fr-FR" dirty="0" err="1" smtClean="0"/>
              <a:t>ways</a:t>
            </a:r>
            <a:r>
              <a:rPr lang="fr-FR" dirty="0" smtClean="0"/>
              <a:t> </a:t>
            </a:r>
            <a:r>
              <a:rPr lang="fr-FR" dirty="0" err="1" smtClean="0"/>
              <a:t>globalization</a:t>
            </a:r>
            <a:r>
              <a:rPr lang="fr-FR" dirty="0" smtClean="0"/>
              <a:t> </a:t>
            </a:r>
            <a:r>
              <a:rPr lang="fr-FR" dirty="0" err="1" smtClean="0"/>
              <a:t>could</a:t>
            </a:r>
            <a:r>
              <a:rPr lang="fr-FR" dirty="0" smtClean="0"/>
              <a:t> have been </a:t>
            </a:r>
            <a:r>
              <a:rPr lang="fr-FR" dirty="0" err="1" smtClean="0"/>
              <a:t>organized</a:t>
            </a:r>
            <a:r>
              <a:rPr lang="fr-FR" dirty="0" smtClean="0"/>
              <a:t> in </a:t>
            </a:r>
            <a:r>
              <a:rPr lang="fr-FR" dirty="0" err="1" smtClean="0"/>
              <a:t>past</a:t>
            </a:r>
            <a:r>
              <a:rPr lang="fr-FR" dirty="0" smtClean="0"/>
              <a:t> centuries (</a:t>
            </a:r>
            <a:r>
              <a:rPr lang="fr-FR" dirty="0"/>
              <a:t>&amp;</a:t>
            </a:r>
            <a:r>
              <a:rPr lang="fr-FR" dirty="0" smtClean="0"/>
              <a:t> </a:t>
            </a:r>
            <a:r>
              <a:rPr lang="fr-FR" dirty="0" err="1" smtClean="0"/>
              <a:t>could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organized</a:t>
            </a:r>
            <a:r>
              <a:rPr lang="fr-FR" dirty="0" smtClean="0"/>
              <a:t> in the future).</a:t>
            </a:r>
          </a:p>
          <a:p>
            <a:r>
              <a:rPr lang="fr-FR" dirty="0" err="1"/>
              <a:t>Armed</a:t>
            </a:r>
            <a:r>
              <a:rPr lang="fr-FR" dirty="0"/>
              <a:t> trade and </a:t>
            </a:r>
            <a:r>
              <a:rPr lang="fr-FR" dirty="0" err="1"/>
              <a:t>military</a:t>
            </a:r>
            <a:r>
              <a:rPr lang="fr-FR" dirty="0"/>
              <a:t> domination </a:t>
            </a:r>
            <a:r>
              <a:rPr lang="fr-FR" dirty="0" err="1"/>
              <a:t>also</a:t>
            </a:r>
            <a:r>
              <a:rPr lang="fr-FR" dirty="0"/>
              <a:t> </a:t>
            </a:r>
            <a:r>
              <a:rPr lang="fr-FR" dirty="0" err="1"/>
              <a:t>played</a:t>
            </a:r>
            <a:r>
              <a:rPr lang="fr-FR" dirty="0"/>
              <a:t> </a:t>
            </a:r>
            <a:r>
              <a:rPr lang="fr-FR" dirty="0" err="1"/>
              <a:t>key</a:t>
            </a:r>
            <a:r>
              <a:rPr lang="fr-FR" dirty="0"/>
              <a:t> </a:t>
            </a:r>
            <a:r>
              <a:rPr lang="fr-FR" dirty="0" err="1"/>
              <a:t>role</a:t>
            </a:r>
            <a:r>
              <a:rPr lang="fr-FR" dirty="0"/>
              <a:t> in </a:t>
            </a:r>
            <a:r>
              <a:rPr lang="fr-FR" b="1" dirty="0" err="1"/>
              <a:t>financial</a:t>
            </a:r>
            <a:r>
              <a:rPr lang="fr-FR" b="1" dirty="0"/>
              <a:t> innovation</a:t>
            </a:r>
            <a:r>
              <a:rPr lang="fr-FR" dirty="0"/>
              <a:t>: public </a:t>
            </a:r>
            <a:r>
              <a:rPr lang="fr-FR" dirty="0" err="1"/>
              <a:t>debt</a:t>
            </a:r>
            <a:r>
              <a:rPr lang="fr-FR" dirty="0"/>
              <a:t>, colonial </a:t>
            </a:r>
            <a:r>
              <a:rPr lang="fr-FR" dirty="0" err="1"/>
              <a:t>companies</a:t>
            </a:r>
            <a:r>
              <a:rPr lang="fr-FR" dirty="0"/>
              <a:t> (EIC, VOC, etc.</a:t>
            </a:r>
            <a:r>
              <a:rPr lang="fr-FR" dirty="0" smtClean="0"/>
              <a:t>)</a:t>
            </a:r>
          </a:p>
          <a:p>
            <a:r>
              <a:rPr lang="fr-FR" dirty="0" smtClean="0"/>
              <a:t>Not </a:t>
            </a:r>
            <a:r>
              <a:rPr lang="fr-FR" dirty="0" err="1" smtClean="0"/>
              <a:t>at</a:t>
            </a:r>
            <a:r>
              <a:rPr lang="fr-FR" dirty="0" smtClean="0"/>
              <a:t> all the </a:t>
            </a:r>
            <a:r>
              <a:rPr lang="fr-FR" dirty="0" err="1" smtClean="0"/>
              <a:t>Smithian</a:t>
            </a:r>
            <a:r>
              <a:rPr lang="fr-FR" dirty="0" smtClean="0"/>
              <a:t> </a:t>
            </a:r>
            <a:r>
              <a:rPr lang="fr-FR" dirty="0" err="1" smtClean="0"/>
              <a:t>recipe</a:t>
            </a:r>
            <a:r>
              <a:rPr lang="fr-FR" dirty="0" smtClean="0"/>
              <a:t>: </a:t>
            </a:r>
            <a:r>
              <a:rPr lang="fr-FR" dirty="0" err="1" smtClean="0"/>
              <a:t>low</a:t>
            </a:r>
            <a:r>
              <a:rPr lang="fr-FR" dirty="0" smtClean="0"/>
              <a:t> taxes, no </a:t>
            </a:r>
            <a:r>
              <a:rPr lang="fr-FR" dirty="0" err="1" smtClean="0"/>
              <a:t>debt</a:t>
            </a:r>
            <a:r>
              <a:rPr lang="fr-FR" dirty="0" smtClean="0"/>
              <a:t>, </a:t>
            </a:r>
            <a:r>
              <a:rPr lang="fr-FR" dirty="0" err="1" smtClean="0"/>
              <a:t>peaceful</a:t>
            </a:r>
            <a:r>
              <a:rPr lang="fr-FR" dirty="0" smtClean="0"/>
              <a:t> trade, etc.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30951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6471" y="864704"/>
            <a:ext cx="11380304" cy="4979506"/>
          </a:xfrm>
        </p:spPr>
        <p:txBody>
          <a:bodyPr>
            <a:normAutofit lnSpcReduction="10000"/>
          </a:bodyPr>
          <a:lstStyle/>
          <a:p>
            <a:r>
              <a:rPr lang="fr-FR" b="1" dirty="0" smtClean="0"/>
              <a:t>General </a:t>
            </a:r>
            <a:r>
              <a:rPr lang="fr-FR" b="1" dirty="0" err="1" smtClean="0"/>
              <a:t>lesson</a:t>
            </a:r>
            <a:r>
              <a:rPr lang="fr-FR" b="1" dirty="0" smtClean="0"/>
              <a:t> </a:t>
            </a:r>
            <a:r>
              <a:rPr lang="fr-FR" b="1" dirty="0"/>
              <a:t>(</a:t>
            </a:r>
            <a:r>
              <a:rPr lang="fr-FR" b="1" dirty="0" smtClean="0"/>
              <a:t>lectures 1-4): large </a:t>
            </a:r>
            <a:r>
              <a:rPr lang="fr-FR" b="1" dirty="0" err="1" smtClean="0"/>
              <a:t>diversity</a:t>
            </a:r>
            <a:r>
              <a:rPr lang="fr-FR" b="1" dirty="0" smtClean="0"/>
              <a:t> of </a:t>
            </a:r>
            <a:r>
              <a:rPr lang="fr-FR" b="1" dirty="0" err="1" smtClean="0"/>
              <a:t>modernization</a:t>
            </a:r>
            <a:r>
              <a:rPr lang="fr-FR" b="1" dirty="0" smtClean="0"/>
              <a:t> </a:t>
            </a:r>
            <a:r>
              <a:rPr lang="fr-FR" b="1" dirty="0" err="1" smtClean="0"/>
              <a:t>trajectories</a:t>
            </a:r>
            <a:r>
              <a:rPr lang="fr-FR" b="1" dirty="0"/>
              <a:t>.</a:t>
            </a:r>
            <a:r>
              <a:rPr lang="fr-FR" b="1" dirty="0" smtClean="0"/>
              <a:t>                  </a:t>
            </a:r>
            <a:r>
              <a:rPr lang="fr-FR" dirty="0" smtClean="0"/>
              <a:t>The </a:t>
            </a:r>
            <a:r>
              <a:rPr lang="fr-FR" dirty="0" err="1" smtClean="0"/>
              <a:t>feudalism</a:t>
            </a:r>
            <a:r>
              <a:rPr lang="fr-FR" dirty="0" smtClean="0"/>
              <a:t>-capitalism transition (French Revolution, invention of modern property) is </a:t>
            </a:r>
            <a:r>
              <a:rPr lang="fr-FR" dirty="0" err="1" smtClean="0"/>
              <a:t>only</a:t>
            </a:r>
            <a:r>
              <a:rPr lang="fr-FR" dirty="0" smtClean="0"/>
              <a:t> one of </a:t>
            </a:r>
            <a:r>
              <a:rPr lang="fr-FR" dirty="0" err="1" smtClean="0"/>
              <a:t>many</a:t>
            </a:r>
            <a:r>
              <a:rPr lang="fr-FR" dirty="0" smtClean="0"/>
              <a:t> possible </a:t>
            </a:r>
            <a:r>
              <a:rPr lang="fr-FR" dirty="0" err="1" smtClean="0"/>
              <a:t>trajectories</a:t>
            </a:r>
            <a:r>
              <a:rPr lang="fr-FR" dirty="0" smtClean="0"/>
              <a:t> and </a:t>
            </a:r>
            <a:r>
              <a:rPr lang="fr-FR" dirty="0" err="1" smtClean="0"/>
              <a:t>often</a:t>
            </a:r>
            <a:r>
              <a:rPr lang="fr-FR" dirty="0" smtClean="0"/>
              <a:t> </a:t>
            </a:r>
            <a:r>
              <a:rPr lang="fr-FR" dirty="0" err="1" smtClean="0"/>
              <a:t>involves</a:t>
            </a:r>
            <a:r>
              <a:rPr lang="fr-FR" dirty="0" smtClean="0"/>
              <a:t> more </a:t>
            </a:r>
            <a:r>
              <a:rPr lang="fr-FR" dirty="0" err="1" smtClean="0"/>
              <a:t>complex</a:t>
            </a:r>
            <a:r>
              <a:rPr lang="fr-FR" dirty="0" smtClean="0"/>
              <a:t> </a:t>
            </a:r>
            <a:r>
              <a:rPr lang="fr-FR" dirty="0" err="1" smtClean="0"/>
              <a:t>evolutions</a:t>
            </a:r>
            <a:r>
              <a:rPr lang="fr-FR" dirty="0" smtClean="0"/>
              <a:t> (British Lords, Swedish </a:t>
            </a:r>
            <a:r>
              <a:rPr lang="fr-FR" dirty="0" err="1" smtClean="0"/>
              <a:t>voting</a:t>
            </a:r>
            <a:r>
              <a:rPr lang="fr-FR" dirty="0" smtClean="0"/>
              <a:t> </a:t>
            </a:r>
            <a:r>
              <a:rPr lang="fr-FR" dirty="0" err="1" smtClean="0"/>
              <a:t>rules</a:t>
            </a:r>
            <a:r>
              <a:rPr lang="fr-FR" dirty="0" smtClean="0"/>
              <a:t>, etc.). Key </a:t>
            </a:r>
            <a:r>
              <a:rPr lang="fr-FR" dirty="0" err="1" smtClean="0"/>
              <a:t>role</a:t>
            </a:r>
            <a:r>
              <a:rPr lang="fr-FR" dirty="0" smtClean="0"/>
              <a:t> of slavery &amp; post-slavery </a:t>
            </a:r>
            <a:r>
              <a:rPr lang="fr-FR" dirty="0" err="1" smtClean="0"/>
              <a:t>trajectories</a:t>
            </a:r>
            <a:r>
              <a:rPr lang="fr-FR" dirty="0" smtClean="0"/>
              <a:t> (US, Brasil, Africa) and colonial &amp; post-colonial bifurcations (India, Iran, </a:t>
            </a:r>
            <a:r>
              <a:rPr lang="fr-FR" dirty="0" err="1" smtClean="0"/>
              <a:t>Japan</a:t>
            </a:r>
            <a:r>
              <a:rPr lang="fr-FR" dirty="0" smtClean="0"/>
              <a:t>, China, etc.).                    </a:t>
            </a:r>
            <a:r>
              <a:rPr lang="fr-FR" b="1" dirty="0" smtClean="0"/>
              <a:t>Politics &amp; </a:t>
            </a:r>
            <a:r>
              <a:rPr lang="fr-FR" b="1" dirty="0" err="1" smtClean="0"/>
              <a:t>ideology</a:t>
            </a:r>
            <a:r>
              <a:rPr lang="fr-FR" b="1" dirty="0" smtClean="0"/>
              <a:t> about the inequality structure </a:t>
            </a:r>
            <a:r>
              <a:rPr lang="fr-FR" b="1" dirty="0" err="1" smtClean="0"/>
              <a:t>matter</a:t>
            </a:r>
            <a:r>
              <a:rPr lang="fr-FR" b="1" dirty="0" smtClean="0"/>
              <a:t>: </a:t>
            </a:r>
            <a:r>
              <a:rPr lang="fr-FR" b="1" dirty="0" err="1" smtClean="0"/>
              <a:t>crisis</a:t>
            </a:r>
            <a:r>
              <a:rPr lang="fr-FR" b="1" dirty="0" smtClean="0"/>
              <a:t> &amp; </a:t>
            </a:r>
            <a:r>
              <a:rPr lang="fr-FR" b="1" dirty="0" err="1" smtClean="0"/>
              <a:t>revolutions</a:t>
            </a:r>
            <a:r>
              <a:rPr lang="fr-FR" b="1" smtClean="0"/>
              <a:t> come </a:t>
            </a:r>
            <a:r>
              <a:rPr lang="fr-FR" b="1" dirty="0" err="1" smtClean="0"/>
              <a:t>again</a:t>
            </a:r>
            <a:r>
              <a:rPr lang="fr-FR" b="1" dirty="0" smtClean="0"/>
              <a:t> and </a:t>
            </a:r>
            <a:r>
              <a:rPr lang="fr-FR" b="1" dirty="0" err="1" smtClean="0"/>
              <a:t>again</a:t>
            </a:r>
            <a:r>
              <a:rPr lang="fr-FR" b="1" dirty="0" smtClean="0"/>
              <a:t> and </a:t>
            </a:r>
            <a:r>
              <a:rPr lang="fr-FR" b="1" dirty="0" err="1" smtClean="0"/>
              <a:t>can</a:t>
            </a:r>
            <a:r>
              <a:rPr lang="fr-FR" b="1" dirty="0" smtClean="0"/>
              <a:t> lead to </a:t>
            </a:r>
            <a:r>
              <a:rPr lang="fr-FR" b="1" dirty="0" err="1" smtClean="0"/>
              <a:t>many</a:t>
            </a:r>
            <a:r>
              <a:rPr lang="fr-FR" b="1" dirty="0" smtClean="0"/>
              <a:t> different alternative </a:t>
            </a:r>
            <a:r>
              <a:rPr lang="fr-FR" b="1" dirty="0" err="1" smtClean="0"/>
              <a:t>legal</a:t>
            </a:r>
            <a:r>
              <a:rPr lang="fr-FR" b="1" dirty="0" smtClean="0"/>
              <a:t> </a:t>
            </a:r>
            <a:r>
              <a:rPr lang="fr-FR" b="1" dirty="0" err="1" smtClean="0"/>
              <a:t>regimes</a:t>
            </a:r>
            <a:r>
              <a:rPr lang="fr-FR" b="1" dirty="0" smtClean="0"/>
              <a:t> &amp; </a:t>
            </a:r>
            <a:r>
              <a:rPr lang="fr-FR" b="1" dirty="0" err="1" smtClean="0"/>
              <a:t>socio-economic</a:t>
            </a:r>
            <a:r>
              <a:rPr lang="fr-FR" b="1" dirty="0" smtClean="0"/>
              <a:t> </a:t>
            </a:r>
            <a:r>
              <a:rPr lang="fr-FR" b="1" dirty="0" err="1" smtClean="0"/>
              <a:t>systems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b="1" dirty="0" err="1" smtClean="0"/>
              <a:t>See</a:t>
            </a:r>
            <a:r>
              <a:rPr lang="fr-FR" b="1" dirty="0" smtClean="0"/>
              <a:t> lectures 5-6 </a:t>
            </a:r>
            <a:r>
              <a:rPr lang="fr-FR" dirty="0" smtClean="0"/>
              <a:t>on the </a:t>
            </a:r>
            <a:r>
              <a:rPr lang="fr-FR" dirty="0" err="1" smtClean="0"/>
              <a:t>fall</a:t>
            </a:r>
            <a:r>
              <a:rPr lang="fr-FR" dirty="0" smtClean="0"/>
              <a:t> of </a:t>
            </a:r>
            <a:r>
              <a:rPr lang="fr-FR" dirty="0" err="1" smtClean="0"/>
              <a:t>proprietarian</a:t>
            </a:r>
            <a:r>
              <a:rPr lang="fr-FR" dirty="0" smtClean="0"/>
              <a:t> and colonial societies </a:t>
            </a:r>
            <a:r>
              <a:rPr lang="fr-FR" dirty="0" err="1" smtClean="0"/>
              <a:t>during</a:t>
            </a:r>
            <a:r>
              <a:rPr lang="fr-FR" dirty="0" smtClean="0"/>
              <a:t> 20c and the </a:t>
            </a:r>
            <a:r>
              <a:rPr lang="fr-FR" dirty="0" err="1" smtClean="0"/>
              <a:t>rise</a:t>
            </a:r>
            <a:r>
              <a:rPr lang="fr-FR" dirty="0" smtClean="0"/>
              <a:t> of </a:t>
            </a:r>
            <a:r>
              <a:rPr lang="fr-FR" dirty="0" err="1" smtClean="0"/>
              <a:t>social-democratic</a:t>
            </a:r>
            <a:r>
              <a:rPr lang="fr-FR" dirty="0" smtClean="0"/>
              <a:t>, </a:t>
            </a:r>
            <a:r>
              <a:rPr lang="fr-FR" dirty="0" err="1" smtClean="0"/>
              <a:t>communist</a:t>
            </a:r>
            <a:r>
              <a:rPr lang="fr-FR" dirty="0" smtClean="0"/>
              <a:t>, post-</a:t>
            </a:r>
            <a:r>
              <a:rPr lang="fr-FR" dirty="0" err="1" smtClean="0"/>
              <a:t>communist</a:t>
            </a:r>
            <a:r>
              <a:rPr lang="fr-FR" dirty="0" smtClean="0"/>
              <a:t> and post-colonial societies in </a:t>
            </a:r>
            <a:r>
              <a:rPr lang="fr-FR" dirty="0" err="1" smtClean="0"/>
              <a:t>late</a:t>
            </a:r>
            <a:r>
              <a:rPr lang="fr-FR" dirty="0" smtClean="0"/>
              <a:t> 20c-early 21c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7158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1367" y="466789"/>
            <a:ext cx="10515600" cy="6209379"/>
          </a:xfrm>
        </p:spPr>
        <p:txBody>
          <a:bodyPr>
            <a:normAutofit/>
          </a:bodyPr>
          <a:lstStyle/>
          <a:p>
            <a:r>
              <a:rPr lang="fr-FR" dirty="0" err="1" smtClean="0"/>
              <a:t>See</a:t>
            </a:r>
            <a:r>
              <a:rPr lang="fr-FR" dirty="0" smtClean="0"/>
              <a:t> S. Beckert, </a:t>
            </a:r>
            <a:r>
              <a:rPr lang="fr-FR" i="1" dirty="0" smtClean="0"/>
              <a:t>Empire of Cotton. A Global History</a:t>
            </a:r>
            <a:r>
              <a:rPr lang="fr-FR" dirty="0" smtClean="0"/>
              <a:t>, </a:t>
            </a:r>
            <a:r>
              <a:rPr lang="fr-FR" dirty="0" err="1" smtClean="0"/>
              <a:t>Penguin</a:t>
            </a:r>
            <a:r>
              <a:rPr lang="fr-FR" dirty="0" smtClean="0"/>
              <a:t> 2014</a:t>
            </a:r>
          </a:p>
          <a:p>
            <a:r>
              <a:rPr lang="fr-FR" dirty="0" err="1" smtClean="0"/>
              <a:t>Until</a:t>
            </a:r>
            <a:r>
              <a:rPr lang="fr-FR" dirty="0" smtClean="0"/>
              <a:t> 1500-1600, </a:t>
            </a:r>
            <a:r>
              <a:rPr lang="fr-FR" dirty="0" err="1" smtClean="0"/>
              <a:t>cotton</a:t>
            </a:r>
            <a:r>
              <a:rPr lang="fr-FR" dirty="0" smtClean="0"/>
              <a:t> and textiles </a:t>
            </a:r>
            <a:r>
              <a:rPr lang="fr-FR" dirty="0" err="1" smtClean="0"/>
              <a:t>had</a:t>
            </a:r>
            <a:r>
              <a:rPr lang="fr-FR" dirty="0" smtClean="0"/>
              <a:t> </a:t>
            </a:r>
            <a:r>
              <a:rPr lang="fr-FR" dirty="0" err="1" smtClean="0"/>
              <a:t>always</a:t>
            </a:r>
            <a:r>
              <a:rPr lang="fr-FR" dirty="0" smtClean="0"/>
              <a:t> been </a:t>
            </a:r>
            <a:r>
              <a:rPr lang="fr-FR" dirty="0" err="1" smtClean="0"/>
              <a:t>produced</a:t>
            </a:r>
            <a:r>
              <a:rPr lang="fr-FR" dirty="0" smtClean="0"/>
              <a:t> </a:t>
            </a:r>
            <a:r>
              <a:rPr lang="fr-FR" dirty="0" err="1" smtClean="0"/>
              <a:t>locally</a:t>
            </a:r>
            <a:r>
              <a:rPr lang="fr-FR" dirty="0" smtClean="0"/>
              <a:t>. </a:t>
            </a:r>
            <a:r>
              <a:rPr lang="fr-FR" dirty="0" err="1" smtClean="0"/>
              <a:t>Things</a:t>
            </a:r>
            <a:r>
              <a:rPr lang="fr-FR" dirty="0" smtClean="0"/>
              <a:t> </a:t>
            </a:r>
            <a:r>
              <a:rPr lang="fr-FR" dirty="0" err="1" smtClean="0"/>
              <a:t>started</a:t>
            </a:r>
            <a:r>
              <a:rPr lang="fr-FR" dirty="0" smtClean="0"/>
              <a:t> to change </a:t>
            </a:r>
            <a:r>
              <a:rPr lang="fr-FR" dirty="0" err="1" smtClean="0"/>
              <a:t>with</a:t>
            </a:r>
            <a:r>
              <a:rPr lang="fr-FR" dirty="0" smtClean="0"/>
              <a:t> the Great </a:t>
            </a:r>
            <a:r>
              <a:rPr lang="fr-FR" dirty="0" err="1" smtClean="0"/>
              <a:t>Discoveries</a:t>
            </a:r>
            <a:r>
              <a:rPr lang="fr-FR" dirty="0" smtClean="0"/>
              <a:t> and the </a:t>
            </a:r>
            <a:r>
              <a:rPr lang="fr-FR" dirty="0" err="1" smtClean="0"/>
              <a:t>military</a:t>
            </a:r>
            <a:r>
              <a:rPr lang="fr-FR" dirty="0" smtClean="0"/>
              <a:t> expansion of Europe: the West </a:t>
            </a:r>
            <a:r>
              <a:rPr lang="fr-FR" dirty="0" err="1" smtClean="0"/>
              <a:t>appropriated</a:t>
            </a:r>
            <a:r>
              <a:rPr lang="fr-FR" dirty="0" smtClean="0"/>
              <a:t> land in America, sent slaves from Africa in </a:t>
            </a:r>
            <a:r>
              <a:rPr lang="fr-FR" dirty="0" err="1" smtClean="0"/>
              <a:t>order</a:t>
            </a:r>
            <a:r>
              <a:rPr lang="fr-FR" dirty="0" smtClean="0"/>
              <a:t> to </a:t>
            </a:r>
            <a:r>
              <a:rPr lang="fr-FR" dirty="0" err="1" smtClean="0"/>
              <a:t>produce</a:t>
            </a:r>
            <a:r>
              <a:rPr lang="fr-FR" dirty="0" smtClean="0"/>
              <a:t> </a:t>
            </a:r>
            <a:r>
              <a:rPr lang="fr-FR" dirty="0" err="1" smtClean="0"/>
              <a:t>raw</a:t>
            </a:r>
            <a:r>
              <a:rPr lang="fr-FR" dirty="0" smtClean="0"/>
              <a:t> </a:t>
            </a:r>
            <a:r>
              <a:rPr lang="fr-FR" dirty="0" err="1" smtClean="0"/>
              <a:t>cottons</a:t>
            </a:r>
            <a:r>
              <a:rPr lang="fr-FR" dirty="0" smtClean="0"/>
              <a:t> and </a:t>
            </a:r>
            <a:r>
              <a:rPr lang="fr-FR" dirty="0" err="1" smtClean="0"/>
              <a:t>finally</a:t>
            </a:r>
            <a:r>
              <a:rPr lang="fr-FR" dirty="0" smtClean="0"/>
              <a:t> </a:t>
            </a:r>
            <a:r>
              <a:rPr lang="fr-FR" dirty="0" err="1" smtClean="0"/>
              <a:t>banned</a:t>
            </a:r>
            <a:r>
              <a:rPr lang="fr-FR" dirty="0" smtClean="0"/>
              <a:t> </a:t>
            </a:r>
            <a:r>
              <a:rPr lang="fr-FR" dirty="0" err="1" smtClean="0"/>
              <a:t>Indian</a:t>
            </a:r>
            <a:r>
              <a:rPr lang="fr-FR" dirty="0" smtClean="0"/>
              <a:t> textiles </a:t>
            </a:r>
            <a:r>
              <a:rPr lang="fr-FR" b="1" dirty="0" smtClean="0"/>
              <a:t>→ by 1800-1850, Europe was able to </a:t>
            </a:r>
            <a:r>
              <a:rPr lang="fr-FR" b="1" dirty="0" err="1" smtClean="0"/>
              <a:t>gradually</a:t>
            </a:r>
            <a:r>
              <a:rPr lang="fr-FR" b="1" dirty="0" smtClean="0"/>
              <a:t> take control of global textile </a:t>
            </a:r>
            <a:r>
              <a:rPr lang="fr-FR" b="1" dirty="0" err="1" smtClean="0"/>
              <a:t>manufacturing</a:t>
            </a:r>
            <a:endParaRPr lang="fr-FR" b="1" dirty="0" smtClean="0"/>
          </a:p>
          <a:p>
            <a:r>
              <a:rPr lang="fr-FR" dirty="0" smtClean="0"/>
              <a:t>Key </a:t>
            </a:r>
            <a:r>
              <a:rPr lang="fr-FR" dirty="0" err="1" smtClean="0"/>
              <a:t>role</a:t>
            </a:r>
            <a:r>
              <a:rPr lang="fr-FR" dirty="0" smtClean="0"/>
              <a:t> of slavery: </a:t>
            </a:r>
            <a:r>
              <a:rPr lang="fr-FR" dirty="0" err="1" smtClean="0"/>
              <a:t>half</a:t>
            </a:r>
            <a:r>
              <a:rPr lang="fr-FR" dirty="0" smtClean="0"/>
              <a:t> of the slaves </a:t>
            </a:r>
            <a:r>
              <a:rPr lang="fr-FR" dirty="0" err="1" smtClean="0"/>
              <a:t>transported</a:t>
            </a:r>
            <a:r>
              <a:rPr lang="fr-FR" dirty="0" smtClean="0"/>
              <a:t> over the 1492-1888 </a:t>
            </a:r>
            <a:r>
              <a:rPr lang="fr-FR" dirty="0" err="1" smtClean="0"/>
              <a:t>period</a:t>
            </a:r>
            <a:r>
              <a:rPr lang="fr-FR" dirty="0" smtClean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transported</a:t>
            </a:r>
            <a:r>
              <a:rPr lang="fr-FR" dirty="0" smtClean="0"/>
              <a:t> </a:t>
            </a:r>
            <a:r>
              <a:rPr lang="fr-FR" dirty="0" err="1" smtClean="0"/>
              <a:t>after</a:t>
            </a:r>
            <a:r>
              <a:rPr lang="fr-FR" dirty="0" smtClean="0"/>
              <a:t> 1780, and </a:t>
            </a:r>
            <a:r>
              <a:rPr lang="fr-FR" dirty="0" err="1" smtClean="0"/>
              <a:t>especially</a:t>
            </a:r>
            <a:r>
              <a:rPr lang="fr-FR" dirty="0" smtClean="0"/>
              <a:t> in 1780-1820; </a:t>
            </a:r>
            <a:r>
              <a:rPr lang="fr-FR" dirty="0" err="1" smtClean="0"/>
              <a:t>huge</a:t>
            </a:r>
            <a:r>
              <a:rPr lang="fr-FR" dirty="0" smtClean="0"/>
              <a:t> </a:t>
            </a:r>
            <a:r>
              <a:rPr lang="fr-FR" dirty="0" err="1" smtClean="0"/>
              <a:t>acceleration</a:t>
            </a:r>
            <a:r>
              <a:rPr lang="fr-FR" dirty="0" smtClean="0"/>
              <a:t> of the slavery system in 1780-1860 </a:t>
            </a:r>
          </a:p>
          <a:p>
            <a:r>
              <a:rPr lang="fr-FR" dirty="0" err="1" smtClean="0"/>
              <a:t>See</a:t>
            </a:r>
            <a:r>
              <a:rPr lang="fr-FR" dirty="0" smtClean="0"/>
              <a:t> P. Parthasarathi, </a:t>
            </a:r>
            <a:r>
              <a:rPr lang="fr-FR" i="1" dirty="0" err="1" smtClean="0"/>
              <a:t>Why</a:t>
            </a:r>
            <a:r>
              <a:rPr lang="fr-FR" i="1" dirty="0" smtClean="0"/>
              <a:t> Europe </a:t>
            </a:r>
            <a:r>
              <a:rPr lang="fr-FR" i="1" dirty="0" err="1" smtClean="0"/>
              <a:t>Grew</a:t>
            </a:r>
            <a:r>
              <a:rPr lang="fr-FR" i="1" dirty="0" smtClean="0"/>
              <a:t> Rich and Asia </a:t>
            </a:r>
            <a:r>
              <a:rPr lang="fr-FR" i="1" dirty="0" err="1" smtClean="0"/>
              <a:t>Did</a:t>
            </a:r>
            <a:r>
              <a:rPr lang="fr-FR" i="1" dirty="0" smtClean="0"/>
              <a:t> Not: Global Economic Divergence 1600-1850</a:t>
            </a:r>
            <a:r>
              <a:rPr lang="fr-FR" dirty="0" smtClean="0"/>
              <a:t>, CUP 2011. </a:t>
            </a:r>
          </a:p>
          <a:p>
            <a:r>
              <a:rPr lang="fr-FR" dirty="0" smtClean="0"/>
              <a:t>Key </a:t>
            </a:r>
            <a:r>
              <a:rPr lang="fr-FR" dirty="0" err="1" smtClean="0"/>
              <a:t>role</a:t>
            </a:r>
            <a:r>
              <a:rPr lang="fr-FR" dirty="0" smtClean="0"/>
              <a:t> of British bans on </a:t>
            </a:r>
            <a:r>
              <a:rPr lang="fr-FR" dirty="0" err="1" smtClean="0"/>
              <a:t>Indian</a:t>
            </a:r>
            <a:r>
              <a:rPr lang="fr-FR" dirty="0" smtClean="0"/>
              <a:t> textiles. </a:t>
            </a:r>
            <a:r>
              <a:rPr lang="fr-FR" b="1" dirty="0" smtClean="0"/>
              <a:t>Chine-India: 55% of world </a:t>
            </a:r>
            <a:r>
              <a:rPr lang="fr-FR" b="1" dirty="0" err="1" smtClean="0"/>
              <a:t>manufacturing</a:t>
            </a:r>
            <a:r>
              <a:rPr lang="fr-FR" b="1" dirty="0" smtClean="0"/>
              <a:t> output in 1800, down to 5% by 1900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8811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905500"/>
          </a:xfrm>
        </p:spPr>
        <p:txBody>
          <a:bodyPr>
            <a:normAutofit/>
          </a:bodyPr>
          <a:lstStyle/>
          <a:p>
            <a:r>
              <a:rPr lang="fr-FR" dirty="0" smtClean="0"/>
              <a:t>Some on-</a:t>
            </a:r>
            <a:r>
              <a:rPr lang="fr-FR" dirty="0" err="1" smtClean="0"/>
              <a:t>going</a:t>
            </a:r>
            <a:r>
              <a:rPr lang="fr-FR" dirty="0" smtClean="0"/>
              <a:t> </a:t>
            </a:r>
            <a:r>
              <a:rPr lang="fr-FR" dirty="0" err="1" smtClean="0"/>
              <a:t>research</a:t>
            </a:r>
            <a:r>
              <a:rPr lang="fr-FR" dirty="0" smtClean="0"/>
              <a:t> on the </a:t>
            </a:r>
            <a:r>
              <a:rPr lang="fr-FR" dirty="0" err="1" smtClean="0"/>
              <a:t>ecological</a:t>
            </a:r>
            <a:r>
              <a:rPr lang="fr-FR" dirty="0" smtClean="0"/>
              <a:t> and colonial dimensions of the Industrial Revolution and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long-run</a:t>
            </a:r>
            <a:r>
              <a:rPr lang="fr-FR" dirty="0" smtClean="0"/>
              <a:t> impact: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 L. Chancel, « </a:t>
            </a:r>
            <a:r>
              <a:rPr lang="fr-FR" dirty="0" smtClean="0">
                <a:hlinkClick r:id="rId2"/>
              </a:rPr>
              <a:t>Global Carbon Inequality in the Long </a:t>
            </a:r>
            <a:r>
              <a:rPr lang="fr-FR" dirty="0">
                <a:hlinkClick r:id="rId2"/>
              </a:rPr>
              <a:t>R</a:t>
            </a:r>
            <a:r>
              <a:rPr lang="fr-FR" dirty="0" smtClean="0">
                <a:hlinkClick r:id="rId2"/>
              </a:rPr>
              <a:t>un</a:t>
            </a:r>
            <a:r>
              <a:rPr lang="fr-FR" dirty="0" smtClean="0"/>
              <a:t> », 2021 on the world distribution of </a:t>
            </a:r>
            <a:r>
              <a:rPr lang="fr-FR" dirty="0" err="1" smtClean="0"/>
              <a:t>energy</a:t>
            </a:r>
            <a:r>
              <a:rPr lang="fr-FR" dirty="0" smtClean="0"/>
              <a:t> </a:t>
            </a:r>
            <a:r>
              <a:rPr lang="fr-FR" dirty="0" err="1" smtClean="0"/>
              <a:t>consumption</a:t>
            </a:r>
            <a:r>
              <a:rPr lang="fr-FR" dirty="0" smtClean="0"/>
              <a:t> and </a:t>
            </a:r>
            <a:r>
              <a:rPr lang="fr-FR" dirty="0" err="1" smtClean="0"/>
              <a:t>carbon</a:t>
            </a:r>
            <a:r>
              <a:rPr lang="fr-FR" dirty="0" smtClean="0"/>
              <a:t> </a:t>
            </a:r>
            <a:r>
              <a:rPr lang="fr-FR" dirty="0" err="1" smtClean="0"/>
              <a:t>emissions</a:t>
            </a:r>
            <a:r>
              <a:rPr lang="fr-FR" dirty="0" smtClean="0"/>
              <a:t> since the Industrial Revolution</a:t>
            </a:r>
          </a:p>
          <a:p>
            <a:endParaRPr lang="fr-FR" dirty="0"/>
          </a:p>
          <a:p>
            <a:r>
              <a:rPr lang="fr-FR" dirty="0" smtClean="0"/>
              <a:t>P. </a:t>
            </a:r>
            <a:r>
              <a:rPr lang="fr-FR" dirty="0" err="1" smtClean="0"/>
              <a:t>Nogues</a:t>
            </a:r>
            <a:r>
              <a:rPr lang="fr-FR" dirty="0" smtClean="0"/>
              <a:t>-Marco, « </a:t>
            </a:r>
            <a:r>
              <a:rPr lang="fr-FR" dirty="0" err="1" smtClean="0">
                <a:hlinkClick r:id="rId3"/>
              </a:rPr>
              <a:t>Measuring</a:t>
            </a:r>
            <a:r>
              <a:rPr lang="fr-FR" dirty="0" smtClean="0">
                <a:hlinkClick r:id="rId3"/>
              </a:rPr>
              <a:t> Colonial Extraction: the East India </a:t>
            </a:r>
            <a:r>
              <a:rPr lang="fr-FR" dirty="0" err="1" smtClean="0">
                <a:hlinkClick r:id="rId3"/>
              </a:rPr>
              <a:t>Company’s</a:t>
            </a:r>
            <a:r>
              <a:rPr lang="fr-FR" dirty="0" smtClean="0">
                <a:hlinkClick r:id="rId3"/>
              </a:rPr>
              <a:t> Rule and the Drain of Wealth (1757-1858)</a:t>
            </a:r>
            <a:r>
              <a:rPr lang="fr-FR" dirty="0" smtClean="0"/>
              <a:t> », 2020</a:t>
            </a:r>
          </a:p>
          <a:p>
            <a:endParaRPr lang="fr-FR" dirty="0"/>
          </a:p>
          <a:p>
            <a:r>
              <a:rPr lang="en-US" dirty="0" smtClean="0"/>
              <a:t>M. </a:t>
            </a:r>
            <a:r>
              <a:rPr lang="en-US" dirty="0" err="1" smtClean="0"/>
              <a:t>Stelzner</a:t>
            </a:r>
            <a:r>
              <a:rPr lang="en-US" dirty="0" smtClean="0"/>
              <a:t>, S. Beckert</a:t>
            </a:r>
            <a:r>
              <a:rPr lang="fr-FR" dirty="0" smtClean="0"/>
              <a:t>, « </a:t>
            </a:r>
            <a:r>
              <a:rPr lang="en-US" dirty="0" smtClean="0">
                <a:hlinkClick r:id="rId4"/>
              </a:rPr>
              <a:t>The </a:t>
            </a:r>
            <a:r>
              <a:rPr lang="en-US" dirty="0">
                <a:hlinkClick r:id="rId4"/>
              </a:rPr>
              <a:t>Contribution of Enslaved Workers to </a:t>
            </a:r>
            <a:r>
              <a:rPr lang="en-US" dirty="0" smtClean="0">
                <a:hlinkClick r:id="rId4"/>
              </a:rPr>
              <a:t>Output and </a:t>
            </a:r>
            <a:r>
              <a:rPr lang="en-US" dirty="0">
                <a:hlinkClick r:id="rId4"/>
              </a:rPr>
              <a:t>Growth in the Antebellum United </a:t>
            </a:r>
            <a:r>
              <a:rPr lang="en-US" dirty="0" smtClean="0">
                <a:hlinkClick r:id="rId4"/>
              </a:rPr>
              <a:t>States</a:t>
            </a:r>
            <a:r>
              <a:rPr lang="en-US" dirty="0" smtClean="0"/>
              <a:t> </a:t>
            </a:r>
            <a:r>
              <a:rPr lang="fr-FR" dirty="0" smtClean="0"/>
              <a:t>», 2021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8025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0148" y="629622"/>
            <a:ext cx="11041771" cy="5655747"/>
          </a:xfrm>
        </p:spPr>
        <p:txBody>
          <a:bodyPr>
            <a:normAutofit/>
          </a:bodyPr>
          <a:lstStyle/>
          <a:p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Rosenthal-Wong, </a:t>
            </a:r>
            <a:r>
              <a:rPr lang="fr-FR" i="1" dirty="0" err="1" smtClean="0"/>
              <a:t>Before</a:t>
            </a:r>
            <a:r>
              <a:rPr lang="fr-FR" i="1" dirty="0" smtClean="0"/>
              <a:t> and Beyond Divergence: The Politics and Economic Change in China &amp; Europe</a:t>
            </a:r>
            <a:r>
              <a:rPr lang="fr-FR" dirty="0" smtClean="0"/>
              <a:t>, HUP 2011</a:t>
            </a:r>
          </a:p>
          <a:p>
            <a:r>
              <a:rPr lang="fr-FR" dirty="0" err="1" smtClean="0"/>
              <a:t>They</a:t>
            </a:r>
            <a:r>
              <a:rPr lang="fr-FR" dirty="0" smtClean="0"/>
              <a:t> stress the </a:t>
            </a:r>
            <a:r>
              <a:rPr lang="fr-FR" dirty="0" err="1" smtClean="0"/>
              <a:t>role</a:t>
            </a:r>
            <a:r>
              <a:rPr lang="fr-FR" dirty="0" smtClean="0"/>
              <a:t> </a:t>
            </a:r>
            <a:r>
              <a:rPr lang="fr-FR" dirty="0" err="1" smtClean="0"/>
              <a:t>played</a:t>
            </a:r>
            <a:r>
              <a:rPr lang="fr-FR" dirty="0" smtClean="0"/>
              <a:t> by the </a:t>
            </a:r>
            <a:r>
              <a:rPr lang="fr-FR" b="1" dirty="0" smtClean="0"/>
              <a:t>size of </a:t>
            </a:r>
            <a:r>
              <a:rPr lang="fr-FR" b="1" dirty="0" err="1" smtClean="0"/>
              <a:t>political</a:t>
            </a:r>
            <a:r>
              <a:rPr lang="fr-FR" b="1" dirty="0" smtClean="0"/>
              <a:t> </a:t>
            </a:r>
            <a:r>
              <a:rPr lang="fr-FR" b="1" dirty="0" err="1" smtClean="0"/>
              <a:t>communities</a:t>
            </a:r>
            <a:r>
              <a:rPr lang="fr-FR" b="1" dirty="0" smtClean="0"/>
              <a:t> (</a:t>
            </a:r>
            <a:r>
              <a:rPr lang="fr-FR" b="1" dirty="0" err="1" smtClean="0"/>
              <a:t>polities</a:t>
            </a:r>
            <a:r>
              <a:rPr lang="fr-FR" b="1" dirty="0" smtClean="0"/>
              <a:t>) </a:t>
            </a:r>
          </a:p>
          <a:p>
            <a:r>
              <a:rPr lang="fr-FR" b="1" dirty="0" smtClean="0"/>
              <a:t>Europe: </a:t>
            </a:r>
            <a:r>
              <a:rPr lang="fr-FR" b="1" dirty="0" err="1" smtClean="0"/>
              <a:t>smaller</a:t>
            </a:r>
            <a:r>
              <a:rPr lang="fr-FR" b="1" dirty="0" smtClean="0"/>
              <a:t> </a:t>
            </a:r>
            <a:r>
              <a:rPr lang="fr-FR" b="1" dirty="0" err="1" smtClean="0"/>
              <a:t>polities</a:t>
            </a:r>
            <a:r>
              <a:rPr lang="fr-FR" b="1" dirty="0" smtClean="0"/>
              <a:t> </a:t>
            </a:r>
            <a:r>
              <a:rPr lang="fr-FR" dirty="0"/>
              <a:t>→ </a:t>
            </a:r>
            <a:r>
              <a:rPr lang="fr-FR" dirty="0" smtClean="0"/>
              <a:t>more </a:t>
            </a:r>
            <a:r>
              <a:rPr lang="fr-FR" dirty="0" err="1" smtClean="0"/>
              <a:t>competition</a:t>
            </a:r>
            <a:r>
              <a:rPr lang="fr-FR" dirty="0" smtClean="0"/>
              <a:t> between </a:t>
            </a:r>
            <a:r>
              <a:rPr lang="fr-FR" dirty="0" err="1" smtClean="0"/>
              <a:t>small</a:t>
            </a:r>
            <a:r>
              <a:rPr lang="fr-FR" dirty="0" smtClean="0"/>
              <a:t> nations-states, more </a:t>
            </a:r>
            <a:r>
              <a:rPr lang="fr-FR" dirty="0" err="1" smtClean="0"/>
              <a:t>military</a:t>
            </a:r>
            <a:r>
              <a:rPr lang="fr-FR" dirty="0" smtClean="0"/>
              <a:t> innovation </a:t>
            </a:r>
            <a:r>
              <a:rPr lang="fr-FR" dirty="0"/>
              <a:t>→ </a:t>
            </a:r>
            <a:r>
              <a:rPr lang="fr-FR" dirty="0" smtClean="0"/>
              <a:t>colonial domination, rise of the West.                                          But </a:t>
            </a:r>
            <a:r>
              <a:rPr lang="fr-FR" dirty="0" err="1" smtClean="0"/>
              <a:t>also</a:t>
            </a:r>
            <a:r>
              <a:rPr lang="fr-FR" dirty="0" smtClean="0"/>
              <a:t> self-destruction of Europe in 20c, and major coordination </a:t>
            </a:r>
            <a:r>
              <a:rPr lang="fr-FR" dirty="0" err="1" smtClean="0"/>
              <a:t>pb</a:t>
            </a:r>
            <a:r>
              <a:rPr lang="fr-FR" dirty="0" smtClean="0"/>
              <a:t> </a:t>
            </a:r>
            <a:r>
              <a:rPr lang="fr-FR" dirty="0" err="1" smtClean="0"/>
              <a:t>today</a:t>
            </a:r>
            <a:r>
              <a:rPr lang="fr-FR" dirty="0" smtClean="0"/>
              <a:t> </a:t>
            </a:r>
            <a:r>
              <a:rPr lang="fr-FR" dirty="0" err="1" smtClean="0"/>
              <a:t>within</a:t>
            </a:r>
            <a:r>
              <a:rPr lang="fr-FR" dirty="0" smtClean="0"/>
              <a:t> the EU</a:t>
            </a:r>
          </a:p>
          <a:p>
            <a:r>
              <a:rPr lang="fr-FR" b="1" dirty="0" smtClean="0"/>
              <a:t>China: </a:t>
            </a:r>
            <a:r>
              <a:rPr lang="fr-FR" b="1" dirty="0" err="1" smtClean="0"/>
              <a:t>larger</a:t>
            </a:r>
            <a:r>
              <a:rPr lang="fr-FR" b="1" dirty="0" smtClean="0"/>
              <a:t> </a:t>
            </a:r>
            <a:r>
              <a:rPr lang="fr-FR" b="1" dirty="0" err="1" smtClean="0"/>
              <a:t>polity</a:t>
            </a:r>
            <a:r>
              <a:rPr lang="fr-FR" dirty="0" smtClean="0"/>
              <a:t> </a:t>
            </a:r>
            <a:r>
              <a:rPr lang="fr-FR" dirty="0"/>
              <a:t>→ </a:t>
            </a:r>
            <a:r>
              <a:rPr lang="fr-FR" dirty="0" err="1" smtClean="0"/>
              <a:t>less</a:t>
            </a:r>
            <a:r>
              <a:rPr lang="fr-FR" dirty="0" smtClean="0"/>
              <a:t> </a:t>
            </a:r>
            <a:r>
              <a:rPr lang="fr-FR" dirty="0" err="1" smtClean="0"/>
              <a:t>military</a:t>
            </a:r>
            <a:r>
              <a:rPr lang="fr-FR" dirty="0" smtClean="0"/>
              <a:t> innovation in 17c-19c, </a:t>
            </a:r>
            <a:r>
              <a:rPr lang="fr-FR" dirty="0" err="1" smtClean="0"/>
              <a:t>too</a:t>
            </a:r>
            <a:r>
              <a:rPr lang="fr-FR" dirty="0" smtClean="0"/>
              <a:t> </a:t>
            </a:r>
            <a:r>
              <a:rPr lang="fr-FR" dirty="0" err="1" smtClean="0"/>
              <a:t>Smithian</a:t>
            </a:r>
            <a:r>
              <a:rPr lang="fr-FR" dirty="0" smtClean="0"/>
              <a:t> (</a:t>
            </a:r>
            <a:r>
              <a:rPr lang="fr-FR" dirty="0" err="1" smtClean="0"/>
              <a:t>low</a:t>
            </a:r>
            <a:r>
              <a:rPr lang="fr-FR" dirty="0" smtClean="0"/>
              <a:t> taxes, no debt, </a:t>
            </a:r>
            <a:r>
              <a:rPr lang="fr-FR" dirty="0" err="1" smtClean="0"/>
              <a:t>peaceful</a:t>
            </a:r>
            <a:r>
              <a:rPr lang="fr-FR" dirty="0" smtClean="0"/>
              <a:t> trade) </a:t>
            </a:r>
            <a:r>
              <a:rPr lang="fr-FR" dirty="0"/>
              <a:t>→ </a:t>
            </a:r>
            <a:r>
              <a:rPr lang="fr-FR" dirty="0" err="1" smtClean="0"/>
              <a:t>defeat</a:t>
            </a:r>
            <a:r>
              <a:rPr lang="fr-FR" dirty="0" smtClean="0"/>
              <a:t> in Opium </a:t>
            </a:r>
            <a:r>
              <a:rPr lang="fr-FR" dirty="0" err="1" smtClean="0"/>
              <a:t>wars</a:t>
            </a:r>
            <a:r>
              <a:rPr lang="fr-FR" dirty="0" smtClean="0"/>
              <a:t> 1839-1842 and 1856-1860 </a:t>
            </a:r>
            <a:r>
              <a:rPr lang="fr-FR" dirty="0" err="1" smtClean="0"/>
              <a:t>against</a:t>
            </a:r>
            <a:r>
              <a:rPr lang="fr-FR" dirty="0" smtClean="0"/>
              <a:t> Britain &amp; France → </a:t>
            </a:r>
            <a:r>
              <a:rPr lang="fr-FR" dirty="0" err="1" smtClean="0"/>
              <a:t>war</a:t>
            </a:r>
            <a:r>
              <a:rPr lang="fr-FR" dirty="0" smtClean="0"/>
              <a:t> tributes, </a:t>
            </a:r>
            <a:r>
              <a:rPr lang="fr-FR" dirty="0" err="1" smtClean="0"/>
              <a:t>unequal</a:t>
            </a:r>
            <a:r>
              <a:rPr lang="fr-FR" dirty="0" smtClean="0"/>
              <a:t> </a:t>
            </a:r>
            <a:r>
              <a:rPr lang="fr-FR" dirty="0" err="1" smtClean="0"/>
              <a:t>treaties</a:t>
            </a:r>
            <a:r>
              <a:rPr lang="fr-FR" dirty="0" smtClean="0"/>
              <a:t>.                               But </a:t>
            </a:r>
            <a:r>
              <a:rPr lang="fr-FR" dirty="0" err="1" smtClean="0"/>
              <a:t>maybe</a:t>
            </a:r>
            <a:r>
              <a:rPr lang="fr-FR" dirty="0" smtClean="0"/>
              <a:t> </a:t>
            </a:r>
            <a:r>
              <a:rPr lang="fr-FR" dirty="0" err="1" smtClean="0"/>
              <a:t>better</a:t>
            </a:r>
            <a:r>
              <a:rPr lang="fr-FR" dirty="0" smtClean="0"/>
              <a:t> in the long-</a:t>
            </a:r>
            <a:r>
              <a:rPr lang="fr-FR" dirty="0" err="1" smtClean="0"/>
              <a:t>run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4816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7584" y="556591"/>
            <a:ext cx="11548763" cy="5814391"/>
          </a:xfrm>
        </p:spPr>
        <p:txBody>
          <a:bodyPr/>
          <a:lstStyle/>
          <a:p>
            <a:pPr>
              <a:defRPr/>
            </a:pPr>
            <a:r>
              <a:rPr lang="en-US" altLang="fr-FR" b="1" dirty="0" smtClean="0"/>
              <a:t>The rise of strong military and fiscal capacity in Europe: consequence of interstate competition.</a:t>
            </a:r>
            <a:r>
              <a:rPr lang="en-US" altLang="fr-FR" dirty="0" smtClean="0"/>
              <a:t> Until 15c-16c all states in the world were weak (&lt;1%-2% GDP in tax revenues). But in 17c-18c state capacity grew to 6%-8% GDP in Europe, thereby creating a gap with Ottoman or Chinese states (1%-2%)</a:t>
            </a:r>
          </a:p>
          <a:p>
            <a:pPr>
              <a:defRPr/>
            </a:pPr>
            <a:r>
              <a:rPr lang="en-US" altLang="fr-FR" dirty="0" smtClean="0"/>
              <a:t>Main explanation: long term process of state-building and ideological change (from </a:t>
            </a:r>
            <a:r>
              <a:rPr lang="en-US" altLang="fr-FR" dirty="0" err="1" smtClean="0"/>
              <a:t>trifonctional</a:t>
            </a:r>
            <a:r>
              <a:rPr lang="en-US" altLang="fr-FR" dirty="0" smtClean="0"/>
              <a:t> local elites to </a:t>
            </a:r>
            <a:r>
              <a:rPr lang="en-US" altLang="fr-FR" dirty="0" err="1" smtClean="0"/>
              <a:t>proprietarian</a:t>
            </a:r>
            <a:r>
              <a:rPr lang="en-US" altLang="fr-FR" dirty="0" smtClean="0"/>
              <a:t> centralized state). </a:t>
            </a:r>
            <a:r>
              <a:rPr lang="en-US" altLang="fr-FR" b="1" dirty="0" smtClean="0"/>
              <a:t>Acceleration of the process due to interstate competition and permanent war in Europe </a:t>
            </a:r>
            <a:r>
              <a:rPr lang="en-US" altLang="fr-FR" dirty="0" smtClean="0"/>
              <a:t>(90%-95% of the time during 16c-17c, 78% during 18c)  </a:t>
            </a:r>
          </a:p>
          <a:p>
            <a:pPr>
              <a:defRPr/>
            </a:pPr>
            <a:r>
              <a:rPr lang="en-US" altLang="fr-FR" dirty="0" smtClean="0"/>
              <a:t>See K</a:t>
            </a:r>
            <a:r>
              <a:rPr lang="en-US" altLang="fr-FR" dirty="0"/>
              <a:t>. Karaman, S. Pamuk, </a:t>
            </a:r>
            <a:r>
              <a:rPr lang="en-US" altLang="fr-FR" dirty="0">
                <a:hlinkClick r:id="rId2"/>
              </a:rPr>
              <a:t>Ottoman State Finances in European Perspective</a:t>
            </a:r>
            <a:r>
              <a:rPr lang="en-US" altLang="fr-FR" dirty="0"/>
              <a:t>, Journal of Economic History 2010</a:t>
            </a:r>
          </a:p>
          <a:p>
            <a:pPr>
              <a:defRPr/>
            </a:pPr>
            <a:r>
              <a:rPr lang="en-US" altLang="fr-FR" dirty="0" smtClean="0"/>
              <a:t>See also M</a:t>
            </a:r>
            <a:r>
              <a:rPr lang="en-US" altLang="fr-FR" dirty="0"/>
              <a:t>. Dincecco, </a:t>
            </a:r>
            <a:r>
              <a:rPr lang="en-US" altLang="fr-FR" dirty="0">
                <a:hlinkClick r:id="rId3"/>
              </a:rPr>
              <a:t>The Rise of Effective States in Europe</a:t>
            </a:r>
            <a:r>
              <a:rPr lang="en-US" altLang="fr-FR" dirty="0"/>
              <a:t>, JEH 2015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7313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05" y="0"/>
            <a:ext cx="110305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6756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20233</TotalTime>
  <Words>3295</Words>
  <Application>Microsoft Office PowerPoint</Application>
  <PresentationFormat>Grand écran</PresentationFormat>
  <Paragraphs>142</Paragraphs>
  <Slides>40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40</vt:i4>
      </vt:variant>
    </vt:vector>
  </HeadingPairs>
  <TitlesOfParts>
    <vt:vector size="44" baseType="lpstr">
      <vt:lpstr>Arial</vt:lpstr>
      <vt:lpstr>Calibri</vt:lpstr>
      <vt:lpstr>Calibri Light</vt:lpstr>
      <vt:lpstr>Thème Office</vt:lpstr>
      <vt:lpstr>   Introduction to Economic History :  Capital, Inequality, Growth (Master APE &amp; PPD)  (EHESS &amp; Paris School of Economics) Thomas Piketty Academic year 2021-2022 </vt:lpstr>
      <vt:lpstr>Roadmap of the lecture</vt:lpstr>
      <vt:lpstr>The rise of Europe, state capacity &amp; the development of fiscal-military states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India and the origins of the caste system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British colonial censuses (1871-1941) and the rigidification of caste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Post-independance India: reservations, inequality &amp; redistribution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Colonialism, ternary ideology and modernization: India, Japan, China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Thomas Piketty</dc:creator>
  <cp:lastModifiedBy>Thomas Piketty</cp:lastModifiedBy>
  <cp:revision>643</cp:revision>
  <dcterms:created xsi:type="dcterms:W3CDTF">2017-12-14T17:44:20Z</dcterms:created>
  <dcterms:modified xsi:type="dcterms:W3CDTF">2021-06-29T08:49:58Z</dcterms:modified>
</cp:coreProperties>
</file>