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7" r:id="rId3"/>
    <p:sldId id="258" r:id="rId4"/>
    <p:sldId id="285" r:id="rId5"/>
    <p:sldId id="268" r:id="rId6"/>
    <p:sldId id="286" r:id="rId7"/>
    <p:sldId id="287" r:id="rId8"/>
    <p:sldId id="288" r:id="rId9"/>
    <p:sldId id="297" r:id="rId10"/>
    <p:sldId id="296" r:id="rId11"/>
    <p:sldId id="289" r:id="rId12"/>
    <p:sldId id="290" r:id="rId13"/>
    <p:sldId id="291" r:id="rId14"/>
    <p:sldId id="292" r:id="rId15"/>
    <p:sldId id="293" r:id="rId16"/>
    <p:sldId id="294" r:id="rId17"/>
    <p:sldId id="298" r:id="rId18"/>
    <p:sldId id="326" r:id="rId19"/>
    <p:sldId id="327" r:id="rId20"/>
    <p:sldId id="328" r:id="rId21"/>
    <p:sldId id="302" r:id="rId22"/>
    <p:sldId id="303" r:id="rId23"/>
    <p:sldId id="295" r:id="rId24"/>
    <p:sldId id="304" r:id="rId25"/>
    <p:sldId id="305" r:id="rId26"/>
    <p:sldId id="308" r:id="rId27"/>
    <p:sldId id="309" r:id="rId28"/>
    <p:sldId id="310" r:id="rId29"/>
    <p:sldId id="311" r:id="rId30"/>
    <p:sldId id="312" r:id="rId31"/>
    <p:sldId id="324" r:id="rId32"/>
    <p:sldId id="315" r:id="rId33"/>
    <p:sldId id="314" r:id="rId34"/>
    <p:sldId id="322" r:id="rId35"/>
    <p:sldId id="323" r:id="rId36"/>
    <p:sldId id="316" r:id="rId37"/>
    <p:sldId id="317" r:id="rId38"/>
    <p:sldId id="320" r:id="rId39"/>
    <p:sldId id="321" r:id="rId40"/>
    <p:sldId id="313" r:id="rId41"/>
    <p:sldId id="325" r:id="rId42"/>
    <p:sldId id="269" r:id="rId43"/>
    <p:sldId id="306" r:id="rId44"/>
    <p:sldId id="301" r:id="rId45"/>
    <p:sldId id="276" r:id="rId46"/>
    <p:sldId id="275" r:id="rId47"/>
    <p:sldId id="274" r:id="rId48"/>
    <p:sldId id="300" r:id="rId49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1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03/11/2017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03/11/2017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03/11/2017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03/11/2017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03/11/2017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03/11/2017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03/11/2017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03/11/2017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03/11/2017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03/11/2017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03/11/2017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F69CF-7333-46D9-939E-C4DB8700B22A}" type="datetimeFigureOut">
              <a:rPr lang="fr-FR" smtClean="0"/>
              <a:pPr/>
              <a:t>03/11/2017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files/PikettyEcoPub2017Lecture8.pd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files/Piketty1995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piketty.pse.ens.fr/files/Benabou2000.pdf" TargetMode="External"/><Relationship Id="rId3" Type="http://schemas.openxmlformats.org/officeDocument/2006/relationships/hyperlink" Target="http://piketty.pse.ens.fr/files/AlesinaAngeletos2005.pdf" TargetMode="External"/><Relationship Id="rId7" Type="http://schemas.openxmlformats.org/officeDocument/2006/relationships/hyperlink" Target="http://piketty.pse.ens.fr/files/BenabouOk2001.pdf" TargetMode="External"/><Relationship Id="rId2" Type="http://schemas.openxmlformats.org/officeDocument/2006/relationships/hyperlink" Target="http://piketty.pse.ens.fr/files/AlesinaLaFerrara2005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iketty.pse.ens.fr/files/Alesinaetal2015JEL.pdf" TargetMode="External"/><Relationship Id="rId11" Type="http://schemas.openxmlformats.org/officeDocument/2006/relationships/hyperlink" Target="http://piketty.pse.ens.fr/files/Benabouetal2015.pdf" TargetMode="External"/><Relationship Id="rId5" Type="http://schemas.openxmlformats.org/officeDocument/2006/relationships/hyperlink" Target="http://piketty.pse.ens.fr/files/Alesinaetal2016.pdf" TargetMode="External"/><Relationship Id="rId10" Type="http://schemas.openxmlformats.org/officeDocument/2006/relationships/hyperlink" Target="http://piketty.pse.ens.fr/files/Benabou2008.pdf" TargetMode="External"/><Relationship Id="rId4" Type="http://schemas.openxmlformats.org/officeDocument/2006/relationships/hyperlink" Target="http://piketty.pse.ens.fr/files/AlesinaStantchevaTeso2017.pdf" TargetMode="External"/><Relationship Id="rId9" Type="http://schemas.openxmlformats.org/officeDocument/2006/relationships/hyperlink" Target="http://piketty.pse.ens.fr/files/BenabouTirole2006.pdf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files/Piketty1998b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PikettyEcoPub2017Lecture8.pdf" TargetMode="External"/><Relationship Id="rId2" Type="http://schemas.openxmlformats.org/officeDocument/2006/relationships/hyperlink" Target="http://piketty.pse.ens.fr/fr/teaching/10/1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iketty.pse.ens.fr/files/PikettyEcoPub2017Lecture10.pdf" TargetMode="External"/><Relationship Id="rId4" Type="http://schemas.openxmlformats.org/officeDocument/2006/relationships/hyperlink" Target="http://piketty.pse.ens.fr/files/PikettyEcoPub2017Lecture9.pdf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fr/teaching/10/107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LeeRoemerVanderstraeten2006.pdf" TargetMode="External"/><Relationship Id="rId2" Type="http://schemas.openxmlformats.org/officeDocument/2006/relationships/hyperlink" Target="http://piketty.pse.ens.fr/files/LeeRoemer2006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iketty.pse.ens.fr/files/Kuziemkoetal2015.pdf" TargetMode="External"/><Relationship Id="rId5" Type="http://schemas.openxmlformats.org/officeDocument/2006/relationships/hyperlink" Target="http://piketty.pse.ens.fr/files/RoemerVanDerStraeten2006.pdf" TargetMode="External"/><Relationship Id="rId4" Type="http://schemas.openxmlformats.org/officeDocument/2006/relationships/hyperlink" Target="http://piketty.pse.ens.fr/files/RoemerVanderstraeten2005.pdf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PikettyAdvEconHist2017Lecture10.pdf" TargetMode="External"/><Relationship Id="rId2" Type="http://schemas.openxmlformats.org/officeDocument/2006/relationships/hyperlink" Target="http://piketty.pse.ens.fr/files/AlesinaGlaeserSacerdote2001.pdf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fr/teaching/10/18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PhelpsAER1965.pdf" TargetMode="External"/><Relationship Id="rId2" Type="http://schemas.openxmlformats.org/officeDocument/2006/relationships/hyperlink" Target="http://piketty.pse.ens.fr/files/Phelps1961.pdf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5.xml"/><Relationship Id="rId4" Type="http://schemas.openxmlformats.org/officeDocument/2006/relationships/slide" Target="slide4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files/SternReview2007Complete.pdf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Nordhaus2007.pdf" TargetMode="External"/><Relationship Id="rId2" Type="http://schemas.openxmlformats.org/officeDocument/2006/relationships/hyperlink" Target="http://piketty.pse.ens.fr/files/SternReview2007Chapter2A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iketty.pse.ens.fr/files/SternReviewYaleSymposium2007.pdf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Druppetal2015.pdf" TargetMode="External"/><Relationship Id="rId2" Type="http://schemas.openxmlformats.org/officeDocument/2006/relationships/hyperlink" Target="http://piketty.pse.ens.fr/files/SternerPerssonJEP2008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files/Diamond1965.pdf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fr/teaching/10/18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Piketty2000b.pdf" TargetMode="External"/><Relationship Id="rId2" Type="http://schemas.openxmlformats.org/officeDocument/2006/relationships/hyperlink" Target="http://piketty.pse.ens.fr/files/Piketty1999a.pdf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Bonicaetal2013.pdf" TargetMode="External"/><Relationship Id="rId2" Type="http://schemas.openxmlformats.org/officeDocument/2006/relationships/hyperlink" Target="http://piketty.pse.ens.fr/files/Spector2000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iketty.pse.ens.fr/en/teaching/10/107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PikettyEcoPub2016Lecture2.pdf" TargetMode="External"/><Relationship Id="rId2" Type="http://schemas.openxmlformats.org/officeDocument/2006/relationships/hyperlink" Target="http://www.parisschoolofeconomics.com/bozio-antoine/fr/documents/Public-lecture1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files/Piketty1995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8206680" cy="28357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</a:t>
            </a:r>
            <a:r>
              <a:rPr lang="en-US" sz="3600" b="1" dirty="0" smtClean="0"/>
              <a:t>Public Economics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i="1" dirty="0" smtClean="0"/>
              <a:t>(Master PPD </a:t>
            </a:r>
            <a:r>
              <a:rPr lang="en-US" sz="3100" i="1" smtClean="0"/>
              <a:t>&amp; APE</a:t>
            </a:r>
            <a:r>
              <a:rPr lang="en-US" sz="3100" i="1"/>
              <a:t>)</a:t>
            </a:r>
            <a:r>
              <a:rPr lang="en-US" sz="3100" i="1" smtClean="0"/>
              <a:t> </a:t>
            </a:r>
            <a:br>
              <a:rPr lang="en-US" sz="3100" i="1" smtClean="0"/>
            </a:br>
            <a:r>
              <a:rPr lang="en-US" sz="3100" i="1"/>
              <a:t>(</a:t>
            </a:r>
            <a:r>
              <a:rPr lang="en-US" sz="3100" i="1" smtClean="0"/>
              <a:t>EHESS &amp; Paris </a:t>
            </a:r>
            <a:r>
              <a:rPr lang="en-US" sz="3100" i="1" dirty="0" smtClean="0"/>
              <a:t>School of Economics)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Thomas Piketty</a:t>
            </a:r>
            <a:br>
              <a:rPr lang="en-US" sz="3600" dirty="0" smtClean="0"/>
            </a:br>
            <a:r>
              <a:rPr lang="en-US" sz="3600" dirty="0" smtClean="0"/>
              <a:t>Academic year 2017-2018 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3501008"/>
            <a:ext cx="7920880" cy="3024336"/>
          </a:xfrm>
        </p:spPr>
        <p:txBody>
          <a:bodyPr>
            <a:normAutofit/>
          </a:bodyPr>
          <a:lstStyle/>
          <a:p>
            <a:r>
              <a:rPr lang="en-US" sz="3500" b="1" dirty="0" smtClean="0">
                <a:hlinkClick r:id="rId2"/>
              </a:rPr>
              <a:t>Lecture 8: Normative and intertemporal theories of social and fiscal justice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i="1" dirty="0" smtClean="0"/>
              <a:t>(check </a:t>
            </a:r>
            <a:r>
              <a:rPr lang="en-US" i="1" dirty="0" smtClean="0">
                <a:hlinkClick r:id="rId2"/>
              </a:rPr>
              <a:t>on line</a:t>
            </a:r>
            <a:r>
              <a:rPr lang="en-US" i="1" dirty="0" smtClean="0"/>
              <a:t> for updated versions)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544616"/>
          </a:xfrm>
        </p:spPr>
        <p:txBody>
          <a:bodyPr>
            <a:normAutofit/>
          </a:bodyPr>
          <a:lstStyle/>
          <a:p>
            <a:r>
              <a:rPr lang="fr-FR" dirty="0" err="1" smtClean="0"/>
              <a:t>Two</a:t>
            </a:r>
            <a:r>
              <a:rPr lang="fr-FR" dirty="0" smtClean="0"/>
              <a:t> possible </a:t>
            </a:r>
            <a:r>
              <a:rPr lang="fr-FR" dirty="0" err="1" smtClean="0"/>
              <a:t>income</a:t>
            </a:r>
            <a:r>
              <a:rPr lang="fr-FR" dirty="0" smtClean="0"/>
              <a:t> </a:t>
            </a:r>
            <a:r>
              <a:rPr lang="fr-FR" dirty="0" err="1" smtClean="0"/>
              <a:t>levels</a:t>
            </a:r>
            <a:r>
              <a:rPr lang="fr-FR" dirty="0" smtClean="0"/>
              <a:t>: y</a:t>
            </a:r>
            <a:r>
              <a:rPr lang="fr-FR" baseline="-25000" dirty="0" smtClean="0"/>
              <a:t>0</a:t>
            </a:r>
            <a:r>
              <a:rPr lang="fr-FR" dirty="0" smtClean="0"/>
              <a:t> &lt; y</a:t>
            </a:r>
            <a:r>
              <a:rPr lang="fr-FR" baseline="-25000" dirty="0" smtClean="0"/>
              <a:t>1</a:t>
            </a:r>
          </a:p>
          <a:p>
            <a:r>
              <a:rPr lang="fr-FR" dirty="0" smtClean="0"/>
              <a:t>y</a:t>
            </a:r>
            <a:r>
              <a:rPr lang="fr-FR" baseline="-25000" dirty="0" smtClean="0"/>
              <a:t>0</a:t>
            </a:r>
            <a:r>
              <a:rPr lang="fr-FR" dirty="0" smtClean="0"/>
              <a:t> </a:t>
            </a:r>
            <a:r>
              <a:rPr lang="fr-FR" dirty="0"/>
              <a:t>= </a:t>
            </a:r>
            <a:r>
              <a:rPr lang="fr-FR" dirty="0" err="1" smtClean="0"/>
              <a:t>low-paid</a:t>
            </a:r>
            <a:r>
              <a:rPr lang="fr-FR" dirty="0" smtClean="0"/>
              <a:t> job; y</a:t>
            </a:r>
            <a:r>
              <a:rPr lang="fr-FR" baseline="-25000" dirty="0" smtClean="0"/>
              <a:t>1</a:t>
            </a:r>
            <a:r>
              <a:rPr lang="fr-FR" dirty="0" smtClean="0"/>
              <a:t> = </a:t>
            </a:r>
            <a:r>
              <a:rPr lang="fr-FR" dirty="0" err="1" smtClean="0"/>
              <a:t>high-paid</a:t>
            </a:r>
            <a:r>
              <a:rPr lang="fr-FR" dirty="0" smtClean="0"/>
              <a:t> job </a:t>
            </a:r>
          </a:p>
          <a:p>
            <a:r>
              <a:rPr lang="fr-FR" dirty="0" err="1" smtClean="0"/>
              <a:t>Probability</a:t>
            </a:r>
            <a:r>
              <a:rPr lang="fr-FR" dirty="0" smtClean="0"/>
              <a:t> (y</a:t>
            </a:r>
            <a:r>
              <a:rPr lang="fr-FR" baseline="-25000" dirty="0" smtClean="0"/>
              <a:t>i</a:t>
            </a:r>
            <a:r>
              <a:rPr lang="fr-FR" dirty="0" smtClean="0"/>
              <a:t>=y</a:t>
            </a:r>
            <a:r>
              <a:rPr lang="fr-FR" baseline="-25000" dirty="0" smtClean="0"/>
              <a:t>1</a:t>
            </a:r>
            <a:r>
              <a:rPr lang="fr-FR" dirty="0" smtClean="0"/>
              <a:t>) = π</a:t>
            </a:r>
            <a:r>
              <a:rPr lang="fr-FR" baseline="-25000" dirty="0" smtClean="0"/>
              <a:t>0</a:t>
            </a:r>
            <a:r>
              <a:rPr lang="fr-FR" dirty="0" smtClean="0"/>
              <a:t> + </a:t>
            </a:r>
            <a:r>
              <a:rPr lang="fr-FR" dirty="0" err="1" smtClean="0"/>
              <a:t>θe</a:t>
            </a:r>
            <a:r>
              <a:rPr lang="fr-FR" baseline="-25000" dirty="0" err="1" smtClean="0"/>
              <a:t>i</a:t>
            </a:r>
            <a:r>
              <a:rPr lang="fr-FR" baseline="-25000" dirty="0" smtClean="0"/>
              <a:t> </a:t>
            </a:r>
            <a:r>
              <a:rPr lang="fr-FR" dirty="0" smtClean="0"/>
              <a:t> if parental </a:t>
            </a:r>
            <a:r>
              <a:rPr lang="fr-FR" dirty="0" err="1" smtClean="0"/>
              <a:t>income</a:t>
            </a:r>
            <a:r>
              <a:rPr lang="fr-FR" dirty="0" smtClean="0"/>
              <a:t> = y</a:t>
            </a:r>
            <a:r>
              <a:rPr lang="fr-FR" baseline="-25000" dirty="0" smtClean="0"/>
              <a:t>0</a:t>
            </a:r>
          </a:p>
          <a:p>
            <a:r>
              <a:rPr lang="fr-FR" dirty="0" err="1"/>
              <a:t>Probability</a:t>
            </a:r>
            <a:r>
              <a:rPr lang="fr-FR" dirty="0"/>
              <a:t> (y</a:t>
            </a:r>
            <a:r>
              <a:rPr lang="fr-FR" baseline="-25000" dirty="0"/>
              <a:t>i</a:t>
            </a:r>
            <a:r>
              <a:rPr lang="fr-FR" dirty="0"/>
              <a:t>=y</a:t>
            </a:r>
            <a:r>
              <a:rPr lang="fr-FR" baseline="-25000" dirty="0"/>
              <a:t>1</a:t>
            </a:r>
            <a:r>
              <a:rPr lang="fr-FR" dirty="0"/>
              <a:t>) = </a:t>
            </a:r>
            <a:r>
              <a:rPr lang="fr-FR" dirty="0" smtClean="0"/>
              <a:t>π</a:t>
            </a:r>
            <a:r>
              <a:rPr lang="fr-FR" baseline="-25000" dirty="0" smtClean="0"/>
              <a:t>1</a:t>
            </a:r>
            <a:r>
              <a:rPr lang="fr-FR" dirty="0" smtClean="0"/>
              <a:t> </a:t>
            </a:r>
            <a:r>
              <a:rPr lang="fr-FR" dirty="0"/>
              <a:t>+ </a:t>
            </a:r>
            <a:r>
              <a:rPr lang="fr-FR" dirty="0" err="1"/>
              <a:t>θe</a:t>
            </a:r>
            <a:r>
              <a:rPr lang="fr-FR" baseline="-25000" dirty="0" err="1"/>
              <a:t>i</a:t>
            </a:r>
            <a:r>
              <a:rPr lang="fr-FR" baseline="-25000" dirty="0"/>
              <a:t> </a:t>
            </a:r>
            <a:r>
              <a:rPr lang="fr-FR" dirty="0"/>
              <a:t> if parental </a:t>
            </a:r>
            <a:r>
              <a:rPr lang="fr-FR" dirty="0" err="1"/>
              <a:t>income</a:t>
            </a:r>
            <a:r>
              <a:rPr lang="fr-FR" dirty="0"/>
              <a:t> = </a:t>
            </a:r>
            <a:r>
              <a:rPr lang="fr-FR" dirty="0" smtClean="0"/>
              <a:t>y</a:t>
            </a:r>
            <a:r>
              <a:rPr lang="fr-FR" baseline="-25000" dirty="0" smtClean="0"/>
              <a:t>1</a:t>
            </a:r>
            <a:endParaRPr lang="fr-FR" dirty="0" smtClean="0"/>
          </a:p>
          <a:p>
            <a:pPr marL="0" indent="0">
              <a:buNone/>
            </a:pP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e</a:t>
            </a:r>
            <a:r>
              <a:rPr lang="fr-FR" baseline="-25000" dirty="0" err="1" smtClean="0"/>
              <a:t>i</a:t>
            </a:r>
            <a:r>
              <a:rPr lang="fr-FR" dirty="0" smtClean="0"/>
              <a:t> = effort, </a:t>
            </a:r>
            <a:r>
              <a:rPr lang="fr-FR" b="1" dirty="0" err="1" smtClean="0"/>
              <a:t>θ</a:t>
            </a:r>
            <a:r>
              <a:rPr lang="fr-FR" b="1" dirty="0" smtClean="0"/>
              <a:t> = index of how </a:t>
            </a:r>
            <a:r>
              <a:rPr lang="fr-FR" b="1" dirty="0" err="1" smtClean="0"/>
              <a:t>much</a:t>
            </a:r>
            <a:r>
              <a:rPr lang="fr-FR" b="1" dirty="0" smtClean="0"/>
              <a:t> </a:t>
            </a:r>
            <a:r>
              <a:rPr lang="fr-FR" b="1" dirty="0" err="1" smtClean="0"/>
              <a:t>individual</a:t>
            </a:r>
            <a:r>
              <a:rPr lang="fr-FR" b="1" dirty="0" smtClean="0"/>
              <a:t> effort </a:t>
            </a:r>
            <a:r>
              <a:rPr lang="fr-FR" b="1" dirty="0" err="1" smtClean="0"/>
              <a:t>matters</a:t>
            </a:r>
            <a:r>
              <a:rPr lang="fr-FR" b="1" dirty="0" smtClean="0"/>
              <a:t>, </a:t>
            </a:r>
            <a:r>
              <a:rPr lang="fr-FR" b="1" dirty="0" err="1" smtClean="0"/>
              <a:t>Δ</a:t>
            </a:r>
            <a:r>
              <a:rPr lang="fr-FR" b="1" dirty="0" smtClean="0"/>
              <a:t>π =π</a:t>
            </a:r>
            <a:r>
              <a:rPr lang="fr-FR" b="1" baseline="-25000" dirty="0" smtClean="0"/>
              <a:t>1</a:t>
            </a:r>
            <a:r>
              <a:rPr lang="fr-FR" b="1" dirty="0" smtClean="0"/>
              <a:t>- π</a:t>
            </a:r>
            <a:r>
              <a:rPr lang="fr-FR" b="1" baseline="-25000" dirty="0" smtClean="0"/>
              <a:t>0</a:t>
            </a:r>
            <a:r>
              <a:rPr lang="fr-FR" b="1" dirty="0" smtClean="0"/>
              <a:t>= index of how </a:t>
            </a:r>
            <a:r>
              <a:rPr lang="fr-FR" b="1" dirty="0" err="1" smtClean="0"/>
              <a:t>much</a:t>
            </a:r>
            <a:r>
              <a:rPr lang="fr-FR" b="1" dirty="0" smtClean="0"/>
              <a:t> </a:t>
            </a:r>
            <a:r>
              <a:rPr lang="fr-FR" b="1" dirty="0" err="1" smtClean="0"/>
              <a:t>inequality</a:t>
            </a:r>
            <a:r>
              <a:rPr lang="fr-FR" b="1" dirty="0" smtClean="0"/>
              <a:t> in social </a:t>
            </a:r>
            <a:r>
              <a:rPr lang="fr-FR" b="1" dirty="0" err="1" smtClean="0"/>
              <a:t>origins</a:t>
            </a:r>
            <a:r>
              <a:rPr lang="fr-FR" b="1" dirty="0" smtClean="0"/>
              <a:t> </a:t>
            </a:r>
            <a:r>
              <a:rPr lang="fr-FR" b="1" dirty="0" err="1" smtClean="0"/>
              <a:t>matters</a:t>
            </a:r>
            <a:r>
              <a:rPr lang="fr-FR" b="1" dirty="0" smtClean="0"/>
              <a:t> (</a:t>
            </a:r>
            <a:r>
              <a:rPr lang="fr-FR" b="1" dirty="0" err="1" smtClean="0"/>
              <a:t>better</a:t>
            </a:r>
            <a:r>
              <a:rPr lang="fr-FR" b="1" dirty="0" smtClean="0"/>
              <a:t> </a:t>
            </a:r>
            <a:r>
              <a:rPr lang="fr-FR" b="1" dirty="0" err="1" smtClean="0"/>
              <a:t>access</a:t>
            </a:r>
            <a:r>
              <a:rPr lang="fr-FR" b="1" dirty="0" smtClean="0"/>
              <a:t> to </a:t>
            </a:r>
            <a:r>
              <a:rPr lang="fr-FR" b="1" dirty="0" err="1" smtClean="0"/>
              <a:t>education</a:t>
            </a:r>
            <a:r>
              <a:rPr lang="fr-FR" b="1" dirty="0" smtClean="0"/>
              <a:t>, connexions to </a:t>
            </a:r>
            <a:r>
              <a:rPr lang="fr-FR" b="1" dirty="0" err="1" smtClean="0"/>
              <a:t>find</a:t>
            </a:r>
            <a:r>
              <a:rPr lang="fr-FR" b="1" dirty="0" smtClean="0"/>
              <a:t> jobs, etc.)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241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260648"/>
            <a:ext cx="8928992" cy="6408712"/>
          </a:xfrm>
        </p:spPr>
        <p:txBody>
          <a:bodyPr>
            <a:normAutofit fontScale="92500"/>
          </a:bodyPr>
          <a:lstStyle/>
          <a:p>
            <a:r>
              <a:rPr lang="fr-FR" dirty="0" err="1" smtClean="0"/>
              <a:t>Redistributive</a:t>
            </a:r>
            <a:r>
              <a:rPr lang="fr-FR" dirty="0" smtClean="0"/>
              <a:t> taxation: c</a:t>
            </a:r>
            <a:r>
              <a:rPr lang="fr-FR" baseline="-25000" dirty="0" smtClean="0"/>
              <a:t>0</a:t>
            </a:r>
            <a:r>
              <a:rPr lang="fr-FR" dirty="0" smtClean="0"/>
              <a:t>=(1-t)y</a:t>
            </a:r>
            <a:r>
              <a:rPr lang="fr-FR" baseline="-25000" dirty="0" smtClean="0"/>
              <a:t>0</a:t>
            </a:r>
            <a:r>
              <a:rPr lang="fr-FR" dirty="0" smtClean="0"/>
              <a:t>+ty, c</a:t>
            </a:r>
            <a:r>
              <a:rPr lang="fr-FR" baseline="-25000" dirty="0" smtClean="0"/>
              <a:t>1</a:t>
            </a:r>
            <a:r>
              <a:rPr lang="fr-FR" dirty="0" smtClean="0"/>
              <a:t>=</a:t>
            </a:r>
            <a:r>
              <a:rPr lang="fr-FR" dirty="0"/>
              <a:t>(1-t)</a:t>
            </a:r>
            <a:r>
              <a:rPr lang="fr-FR" dirty="0" smtClean="0"/>
              <a:t>y</a:t>
            </a:r>
            <a:r>
              <a:rPr lang="fr-FR" baseline="-25000" dirty="0" smtClean="0"/>
              <a:t>1</a:t>
            </a:r>
            <a:r>
              <a:rPr lang="fr-FR" dirty="0" smtClean="0"/>
              <a:t>+</a:t>
            </a:r>
            <a:r>
              <a:rPr lang="fr-FR" dirty="0"/>
              <a:t>ty, </a:t>
            </a:r>
          </a:p>
          <a:p>
            <a:pPr marL="0" indent="0">
              <a:buNone/>
            </a:pP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t</a:t>
            </a:r>
            <a:r>
              <a:rPr lang="fr-FR" dirty="0" smtClean="0"/>
              <a:t> = </a:t>
            </a:r>
            <a:r>
              <a:rPr lang="fr-FR" dirty="0" err="1" smtClean="0"/>
              <a:t>income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rate, y=(1-p)y</a:t>
            </a:r>
            <a:r>
              <a:rPr lang="fr-FR" baseline="-25000" dirty="0" smtClean="0"/>
              <a:t>0</a:t>
            </a:r>
            <a:r>
              <a:rPr lang="fr-FR" dirty="0" smtClean="0"/>
              <a:t>+py</a:t>
            </a:r>
            <a:r>
              <a:rPr lang="fr-FR" baseline="-25000" dirty="0" smtClean="0"/>
              <a:t>1</a:t>
            </a:r>
            <a:r>
              <a:rPr lang="fr-FR" dirty="0" smtClean="0"/>
              <a:t> = </a:t>
            </a:r>
            <a:r>
              <a:rPr lang="fr-FR" dirty="0" err="1" smtClean="0"/>
              <a:t>average</a:t>
            </a:r>
            <a:r>
              <a:rPr lang="fr-FR" dirty="0" smtClean="0"/>
              <a:t> </a:t>
            </a:r>
            <a:r>
              <a:rPr lang="fr-FR" dirty="0" err="1" smtClean="0"/>
              <a:t>pre-tax</a:t>
            </a:r>
            <a:r>
              <a:rPr lang="fr-FR" dirty="0" smtClean="0"/>
              <a:t> </a:t>
            </a:r>
            <a:r>
              <a:rPr lang="fr-FR" dirty="0" err="1" smtClean="0"/>
              <a:t>income</a:t>
            </a:r>
            <a:r>
              <a:rPr lang="fr-FR" dirty="0" smtClean="0"/>
              <a:t>, p = pop. fraction </a:t>
            </a:r>
            <a:r>
              <a:rPr lang="fr-FR" dirty="0" err="1" smtClean="0"/>
              <a:t>getting</a:t>
            </a:r>
            <a:r>
              <a:rPr lang="fr-FR" dirty="0" smtClean="0"/>
              <a:t> </a:t>
            </a:r>
            <a:r>
              <a:rPr lang="fr-FR" dirty="0" err="1" smtClean="0"/>
              <a:t>high</a:t>
            </a:r>
            <a:r>
              <a:rPr lang="fr-FR" dirty="0" smtClean="0"/>
              <a:t> </a:t>
            </a:r>
            <a:r>
              <a:rPr lang="fr-FR" dirty="0" err="1" smtClean="0"/>
              <a:t>income</a:t>
            </a:r>
            <a:endParaRPr lang="fr-FR" dirty="0" smtClean="0"/>
          </a:p>
          <a:p>
            <a:r>
              <a:rPr lang="fr-FR" dirty="0" smtClean="0"/>
              <a:t>Per capita </a:t>
            </a:r>
            <a:r>
              <a:rPr lang="fr-FR" dirty="0" err="1" smtClean="0"/>
              <a:t>tax</a:t>
            </a:r>
            <a:r>
              <a:rPr lang="fr-FR" dirty="0" smtClean="0"/>
              <a:t> revenue </a:t>
            </a:r>
            <a:r>
              <a:rPr lang="fr-FR" dirty="0" err="1" smtClean="0"/>
              <a:t>ty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pay</a:t>
            </a:r>
            <a:r>
              <a:rPr lang="fr-FR" dirty="0" smtClean="0"/>
              <a:t> lump-</a:t>
            </a:r>
            <a:r>
              <a:rPr lang="fr-FR" dirty="0" err="1" smtClean="0"/>
              <a:t>sum</a:t>
            </a:r>
            <a:r>
              <a:rPr lang="fr-FR" dirty="0" smtClean="0"/>
              <a:t> cash </a:t>
            </a:r>
            <a:r>
              <a:rPr lang="fr-FR" dirty="0" err="1" smtClean="0"/>
              <a:t>transfer</a:t>
            </a:r>
            <a:r>
              <a:rPr lang="fr-FR" dirty="0" smtClean="0"/>
              <a:t> (or to finance </a:t>
            </a:r>
            <a:r>
              <a:rPr lang="fr-FR" dirty="0" err="1" smtClean="0"/>
              <a:t>equal</a:t>
            </a:r>
            <a:r>
              <a:rPr lang="fr-FR" dirty="0" smtClean="0"/>
              <a:t> </a:t>
            </a:r>
            <a:r>
              <a:rPr lang="fr-FR" dirty="0" err="1" smtClean="0"/>
              <a:t>access</a:t>
            </a:r>
            <a:r>
              <a:rPr lang="fr-FR" dirty="0" smtClean="0"/>
              <a:t> to </a:t>
            </a:r>
            <a:r>
              <a:rPr lang="fr-FR" dirty="0" err="1" smtClean="0"/>
              <a:t>education</a:t>
            </a:r>
            <a:r>
              <a:rPr lang="fr-FR" dirty="0" smtClean="0"/>
              <a:t> or </a:t>
            </a:r>
            <a:r>
              <a:rPr lang="fr-FR" dirty="0" err="1" smtClean="0"/>
              <a:t>other</a:t>
            </a:r>
            <a:r>
              <a:rPr lang="fr-FR" dirty="0" smtClean="0"/>
              <a:t> public services)</a:t>
            </a:r>
          </a:p>
          <a:p>
            <a:r>
              <a:rPr lang="fr-FR" dirty="0" err="1" smtClean="0"/>
              <a:t>t</a:t>
            </a:r>
            <a:r>
              <a:rPr lang="fr-FR" dirty="0" smtClean="0"/>
              <a:t>=0% : no redistribution; </a:t>
            </a:r>
            <a:r>
              <a:rPr lang="fr-FR" dirty="0" err="1" smtClean="0"/>
              <a:t>t</a:t>
            </a:r>
            <a:r>
              <a:rPr lang="fr-FR" dirty="0" smtClean="0"/>
              <a:t>=100%: full redistribution</a:t>
            </a:r>
          </a:p>
          <a:p>
            <a:r>
              <a:rPr lang="fr-FR" dirty="0" err="1" smtClean="0"/>
              <a:t>Individual</a:t>
            </a:r>
            <a:r>
              <a:rPr lang="fr-FR" dirty="0" smtClean="0"/>
              <a:t> i has utility </a:t>
            </a:r>
            <a:r>
              <a:rPr lang="fr-FR" dirty="0" err="1" smtClean="0"/>
              <a:t>U</a:t>
            </a:r>
            <a:r>
              <a:rPr lang="fr-FR" baseline="-25000" dirty="0" err="1" smtClean="0"/>
              <a:t>i</a:t>
            </a:r>
            <a:r>
              <a:rPr lang="fr-FR" dirty="0" smtClean="0"/>
              <a:t> =c</a:t>
            </a:r>
            <a:r>
              <a:rPr lang="fr-FR" baseline="-25000" dirty="0" smtClean="0"/>
              <a:t>i</a:t>
            </a:r>
            <a:r>
              <a:rPr lang="fr-FR" dirty="0" smtClean="0"/>
              <a:t>-C(</a:t>
            </a:r>
            <a:r>
              <a:rPr lang="fr-FR" dirty="0" err="1" smtClean="0"/>
              <a:t>e</a:t>
            </a:r>
            <a:r>
              <a:rPr lang="fr-FR" baseline="-25000" dirty="0" err="1" smtClean="0"/>
              <a:t>i</a:t>
            </a:r>
            <a:r>
              <a:rPr lang="fr-FR" dirty="0" smtClean="0"/>
              <a:t>), </a:t>
            </a:r>
            <a:r>
              <a:rPr lang="fr-FR" dirty="0" err="1" smtClean="0"/>
              <a:t>with</a:t>
            </a:r>
            <a:r>
              <a:rPr lang="fr-FR" dirty="0" smtClean="0"/>
              <a:t> C(e)=e</a:t>
            </a:r>
            <a:r>
              <a:rPr lang="fr-FR" baseline="30000" dirty="0" smtClean="0"/>
              <a:t>2</a:t>
            </a:r>
            <a:r>
              <a:rPr lang="fr-FR" dirty="0" smtClean="0"/>
              <a:t>/2a:</a:t>
            </a:r>
          </a:p>
          <a:p>
            <a:r>
              <a:rPr lang="fr-FR" dirty="0" smtClean="0"/>
              <a:t>Max (1-p</a:t>
            </a:r>
            <a:r>
              <a:rPr lang="fr-FR" baseline="-25000" dirty="0" smtClean="0"/>
              <a:t>i</a:t>
            </a:r>
            <a:r>
              <a:rPr lang="fr-FR" dirty="0" smtClean="0"/>
              <a:t>)c</a:t>
            </a:r>
            <a:r>
              <a:rPr lang="fr-FR" baseline="-25000" dirty="0" smtClean="0"/>
              <a:t>0</a:t>
            </a:r>
            <a:r>
              <a:rPr lang="fr-FR" dirty="0" smtClean="0"/>
              <a:t> + p</a:t>
            </a:r>
            <a:r>
              <a:rPr lang="fr-FR" baseline="-25000" dirty="0" smtClean="0"/>
              <a:t>i</a:t>
            </a:r>
            <a:r>
              <a:rPr lang="fr-FR" dirty="0" smtClean="0"/>
              <a:t>c</a:t>
            </a:r>
            <a:r>
              <a:rPr lang="fr-FR" baseline="-25000" dirty="0" smtClean="0"/>
              <a:t>1</a:t>
            </a:r>
            <a:r>
              <a:rPr lang="fr-FR" dirty="0" smtClean="0"/>
              <a:t> – C(</a:t>
            </a:r>
            <a:r>
              <a:rPr lang="fr-FR" dirty="0" err="1" smtClean="0"/>
              <a:t>e</a:t>
            </a:r>
            <a:r>
              <a:rPr lang="fr-FR" baseline="-25000" dirty="0" err="1" smtClean="0"/>
              <a:t>i</a:t>
            </a:r>
            <a:r>
              <a:rPr lang="fr-FR" dirty="0" smtClean="0"/>
              <a:t>), </a:t>
            </a:r>
            <a:r>
              <a:rPr lang="fr-FR" dirty="0" err="1" smtClean="0"/>
              <a:t>with</a:t>
            </a:r>
            <a:r>
              <a:rPr lang="fr-FR" dirty="0" smtClean="0"/>
              <a:t>  p</a:t>
            </a:r>
            <a:r>
              <a:rPr lang="fr-FR" baseline="-25000" dirty="0" smtClean="0"/>
              <a:t>i</a:t>
            </a:r>
            <a:r>
              <a:rPr lang="fr-FR" dirty="0" smtClean="0"/>
              <a:t> = π</a:t>
            </a:r>
            <a:r>
              <a:rPr lang="fr-FR" baseline="-25000" dirty="0" smtClean="0"/>
              <a:t>i</a:t>
            </a:r>
            <a:r>
              <a:rPr lang="fr-FR" dirty="0" smtClean="0"/>
              <a:t> </a:t>
            </a:r>
            <a:r>
              <a:rPr lang="fr-FR" dirty="0"/>
              <a:t>+ </a:t>
            </a:r>
            <a:r>
              <a:rPr lang="fr-FR" dirty="0" err="1"/>
              <a:t>θe</a:t>
            </a:r>
            <a:r>
              <a:rPr lang="fr-FR" baseline="-25000" dirty="0" err="1"/>
              <a:t>i</a:t>
            </a:r>
            <a:r>
              <a:rPr lang="fr-FR" baseline="-25000" dirty="0"/>
              <a:t> </a:t>
            </a:r>
            <a:endParaRPr lang="fr-FR" baseline="-25000" dirty="0" smtClean="0"/>
          </a:p>
          <a:p>
            <a:r>
              <a:rPr lang="fr-FR" dirty="0" smtClean="0"/>
              <a:t>FO condition:   </a:t>
            </a:r>
            <a:r>
              <a:rPr lang="fr-FR" b="1" dirty="0" err="1" smtClean="0"/>
              <a:t>e</a:t>
            </a:r>
            <a:r>
              <a:rPr lang="fr-FR" b="1" baseline="-25000" dirty="0" err="1" smtClean="0"/>
              <a:t>i</a:t>
            </a:r>
            <a:r>
              <a:rPr lang="fr-FR" b="1" dirty="0" smtClean="0"/>
              <a:t> = </a:t>
            </a:r>
            <a:r>
              <a:rPr lang="fr-FR" b="1" dirty="0" err="1" smtClean="0"/>
              <a:t>aθ</a:t>
            </a:r>
            <a:r>
              <a:rPr lang="fr-FR" b="1" dirty="0" smtClean="0"/>
              <a:t>(1-t)(y</a:t>
            </a:r>
            <a:r>
              <a:rPr lang="fr-FR" b="1" baseline="-25000" dirty="0" smtClean="0"/>
              <a:t>1</a:t>
            </a:r>
            <a:r>
              <a:rPr lang="fr-FR" b="1" dirty="0" smtClean="0"/>
              <a:t>-y</a:t>
            </a:r>
            <a:r>
              <a:rPr lang="fr-FR" b="1" baseline="-25000" dirty="0" smtClean="0"/>
              <a:t>0</a:t>
            </a:r>
            <a:r>
              <a:rPr lang="fr-FR" b="1" dirty="0" smtClean="0"/>
              <a:t>)</a:t>
            </a:r>
          </a:p>
          <a:p>
            <a:pPr marL="0" indent="0">
              <a:buNone/>
            </a:pPr>
            <a:r>
              <a:rPr lang="fr-FR" dirty="0"/>
              <a:t>→ </a:t>
            </a:r>
            <a:r>
              <a:rPr lang="fr-FR" dirty="0" smtClean="0"/>
              <a:t>more redistribution leads to </a:t>
            </a:r>
            <a:r>
              <a:rPr lang="fr-FR" dirty="0" err="1" smtClean="0"/>
              <a:t>less</a:t>
            </a:r>
            <a:r>
              <a:rPr lang="fr-FR" dirty="0" smtClean="0"/>
              <a:t> effort → how </a:t>
            </a:r>
            <a:r>
              <a:rPr lang="fr-FR" dirty="0" err="1" smtClean="0"/>
              <a:t>much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matters</a:t>
            </a:r>
            <a:r>
              <a:rPr lang="fr-FR" dirty="0" smtClean="0"/>
              <a:t> </a:t>
            </a:r>
            <a:r>
              <a:rPr lang="fr-FR" dirty="0" err="1" smtClean="0"/>
              <a:t>depends</a:t>
            </a:r>
            <a:r>
              <a:rPr lang="fr-FR" dirty="0" smtClean="0"/>
              <a:t> on relative importance of </a:t>
            </a:r>
            <a:r>
              <a:rPr lang="fr-FR" dirty="0" err="1" smtClean="0"/>
              <a:t>θ</a:t>
            </a:r>
            <a:r>
              <a:rPr lang="fr-FR" dirty="0" smtClean="0"/>
              <a:t> vs </a:t>
            </a:r>
            <a:r>
              <a:rPr lang="fr-FR" dirty="0" err="1"/>
              <a:t>Δ</a:t>
            </a:r>
            <a:r>
              <a:rPr lang="fr-FR" dirty="0"/>
              <a:t>π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253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552728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Assume </a:t>
            </a:r>
            <a:r>
              <a:rPr lang="fr-FR" dirty="0" err="1" smtClean="0"/>
              <a:t>everybody</a:t>
            </a:r>
            <a:r>
              <a:rPr lang="fr-FR" dirty="0" smtClean="0"/>
              <a:t> </a:t>
            </a:r>
            <a:r>
              <a:rPr lang="fr-FR" dirty="0" err="1" smtClean="0"/>
              <a:t>agrees</a:t>
            </a:r>
            <a:r>
              <a:rPr lang="fr-FR" dirty="0" smtClean="0"/>
              <a:t> about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form</a:t>
            </a:r>
            <a:r>
              <a:rPr lang="fr-FR" dirty="0" smtClean="0"/>
              <a:t> of </a:t>
            </a:r>
            <a:r>
              <a:rPr lang="fr-FR" dirty="0" err="1" smtClean="0"/>
              <a:t>maximin</a:t>
            </a:r>
            <a:r>
              <a:rPr lang="fr-FR" dirty="0" smtClean="0"/>
              <a:t> objective: </a:t>
            </a:r>
          </a:p>
          <a:p>
            <a:pPr marL="0" indent="0">
              <a:buNone/>
            </a:pPr>
            <a:r>
              <a:rPr lang="fr-FR" dirty="0" smtClean="0"/>
              <a:t>   Max (</a:t>
            </a:r>
            <a:r>
              <a:rPr lang="fr-FR" dirty="0"/>
              <a:t>1-</a:t>
            </a:r>
            <a:r>
              <a:rPr lang="fr-FR" dirty="0" smtClean="0"/>
              <a:t>p)</a:t>
            </a:r>
            <a:r>
              <a:rPr lang="fr-FR" dirty="0"/>
              <a:t>c</a:t>
            </a:r>
            <a:r>
              <a:rPr lang="fr-FR" baseline="-25000" dirty="0"/>
              <a:t>0</a:t>
            </a:r>
            <a:r>
              <a:rPr lang="fr-FR" dirty="0"/>
              <a:t> + </a:t>
            </a:r>
            <a:r>
              <a:rPr lang="fr-FR" dirty="0" smtClean="0"/>
              <a:t>pc</a:t>
            </a:r>
            <a:r>
              <a:rPr lang="fr-FR" baseline="-25000" dirty="0" smtClean="0"/>
              <a:t>1</a:t>
            </a:r>
            <a:r>
              <a:rPr lang="fr-FR" dirty="0" smtClean="0"/>
              <a:t> </a:t>
            </a:r>
            <a:r>
              <a:rPr lang="fr-FR" dirty="0"/>
              <a:t>– C(</a:t>
            </a:r>
            <a:r>
              <a:rPr lang="fr-FR" dirty="0" smtClean="0"/>
              <a:t>e)</a:t>
            </a:r>
            <a:r>
              <a:rPr lang="fr-FR" dirty="0"/>
              <a:t>, </a:t>
            </a:r>
            <a:r>
              <a:rPr lang="fr-FR" dirty="0" err="1"/>
              <a:t>with</a:t>
            </a:r>
            <a:r>
              <a:rPr lang="fr-FR" dirty="0"/>
              <a:t>  </a:t>
            </a:r>
            <a:r>
              <a:rPr lang="fr-FR" dirty="0" smtClean="0"/>
              <a:t>p </a:t>
            </a:r>
            <a:r>
              <a:rPr lang="fr-FR" dirty="0"/>
              <a:t>= </a:t>
            </a:r>
            <a:r>
              <a:rPr lang="fr-FR" dirty="0" smtClean="0"/>
              <a:t>π</a:t>
            </a:r>
            <a:r>
              <a:rPr lang="fr-FR" baseline="-25000" dirty="0" smtClean="0"/>
              <a:t>0</a:t>
            </a:r>
            <a:r>
              <a:rPr lang="fr-FR" dirty="0" smtClean="0"/>
              <a:t> </a:t>
            </a:r>
            <a:r>
              <a:rPr lang="fr-FR" dirty="0"/>
              <a:t>+ </a:t>
            </a:r>
            <a:r>
              <a:rPr lang="fr-FR" dirty="0" err="1" smtClean="0"/>
              <a:t>θe</a:t>
            </a:r>
            <a:r>
              <a:rPr lang="fr-FR" baseline="-25000" dirty="0" smtClean="0"/>
              <a:t> </a:t>
            </a:r>
          </a:p>
          <a:p>
            <a:pPr marL="0" indent="0">
              <a:buNone/>
            </a:pPr>
            <a:r>
              <a:rPr lang="fr-FR" dirty="0" smtClean="0"/>
              <a:t>(i.e. </a:t>
            </a:r>
            <a:r>
              <a:rPr lang="fr-FR" dirty="0" err="1" smtClean="0"/>
              <a:t>expected</a:t>
            </a:r>
            <a:r>
              <a:rPr lang="fr-FR" dirty="0" smtClean="0"/>
              <a:t> </a:t>
            </a:r>
            <a:r>
              <a:rPr lang="fr-FR" dirty="0" err="1" smtClean="0"/>
              <a:t>welfare</a:t>
            </a:r>
            <a:r>
              <a:rPr lang="fr-FR" dirty="0" smtClean="0"/>
              <a:t> of </a:t>
            </a:r>
            <a:r>
              <a:rPr lang="fr-FR" dirty="0" err="1" smtClean="0"/>
              <a:t>individuals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low</a:t>
            </a:r>
            <a:r>
              <a:rPr lang="fr-FR" dirty="0" smtClean="0"/>
              <a:t> parental </a:t>
            </a:r>
            <a:r>
              <a:rPr lang="fr-FR" dirty="0" err="1" smtClean="0"/>
              <a:t>income</a:t>
            </a:r>
            <a:r>
              <a:rPr lang="fr-FR" dirty="0" smtClean="0"/>
              <a:t>)</a:t>
            </a:r>
          </a:p>
          <a:p>
            <a:r>
              <a:rPr lang="fr-FR" dirty="0" err="1" smtClean="0"/>
              <a:t>Then</a:t>
            </a:r>
            <a:r>
              <a:rPr lang="fr-FR" dirty="0" smtClean="0"/>
              <a:t> one </a:t>
            </a:r>
            <a:r>
              <a:rPr lang="fr-FR" dirty="0" err="1" smtClean="0"/>
              <a:t>can</a:t>
            </a:r>
            <a:r>
              <a:rPr lang="fr-FR" dirty="0" smtClean="0"/>
              <a:t> show </a:t>
            </a:r>
            <a:r>
              <a:rPr lang="fr-FR" dirty="0" err="1" smtClean="0"/>
              <a:t>that</a:t>
            </a:r>
            <a:r>
              <a:rPr lang="fr-FR" dirty="0" smtClean="0"/>
              <a:t> optimal </a:t>
            </a:r>
            <a:r>
              <a:rPr lang="fr-FR" dirty="0" err="1" smtClean="0"/>
              <a:t>t</a:t>
            </a:r>
            <a:r>
              <a:rPr lang="fr-FR" dirty="0" smtClean="0"/>
              <a:t>*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given</a:t>
            </a:r>
            <a:r>
              <a:rPr lang="fr-FR" dirty="0" smtClean="0"/>
              <a:t> by: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   </a:t>
            </a:r>
            <a:r>
              <a:rPr lang="fr-FR" b="1" dirty="0" err="1" smtClean="0"/>
              <a:t>t</a:t>
            </a:r>
            <a:r>
              <a:rPr lang="fr-FR" b="1" dirty="0" smtClean="0"/>
              <a:t>* </a:t>
            </a:r>
            <a:r>
              <a:rPr lang="fr-FR" b="1" dirty="0"/>
              <a:t>= </a:t>
            </a:r>
            <a:r>
              <a:rPr lang="fr-FR" b="1" dirty="0" smtClean="0"/>
              <a:t>HΔπ/a(</a:t>
            </a:r>
            <a:r>
              <a:rPr lang="fr-FR" b="1" dirty="0"/>
              <a:t>y</a:t>
            </a:r>
            <a:r>
              <a:rPr lang="fr-FR" b="1" baseline="-25000" dirty="0"/>
              <a:t>1</a:t>
            </a:r>
            <a:r>
              <a:rPr lang="fr-FR" b="1" dirty="0"/>
              <a:t>-y</a:t>
            </a:r>
            <a:r>
              <a:rPr lang="fr-FR" b="1" baseline="-25000" dirty="0"/>
              <a:t>0</a:t>
            </a:r>
            <a:r>
              <a:rPr lang="fr-FR" b="1" dirty="0" smtClean="0"/>
              <a:t>)θ</a:t>
            </a:r>
            <a:r>
              <a:rPr lang="fr-FR" b="1" baseline="30000" dirty="0" smtClean="0"/>
              <a:t>2</a:t>
            </a:r>
            <a:r>
              <a:rPr lang="fr-FR" b="1" dirty="0" smtClean="0"/>
              <a:t> </a:t>
            </a:r>
          </a:p>
          <a:p>
            <a:pPr marL="0" indent="0">
              <a:buNone/>
            </a:pPr>
            <a:r>
              <a:rPr lang="fr-FR" dirty="0" smtClean="0"/>
              <a:t>(H = pop fraction of </a:t>
            </a:r>
            <a:r>
              <a:rPr lang="fr-FR" dirty="0" err="1" smtClean="0"/>
              <a:t>indiv</a:t>
            </a:r>
            <a:r>
              <a:rPr lang="fr-FR" dirty="0" smtClean="0"/>
              <a:t>. </a:t>
            </a:r>
            <a:r>
              <a:rPr lang="fr-FR" dirty="0" err="1"/>
              <a:t>w</a:t>
            </a:r>
            <a:r>
              <a:rPr lang="fr-FR" dirty="0" err="1" smtClean="0"/>
              <a:t>ith</a:t>
            </a:r>
            <a:r>
              <a:rPr lang="fr-FR" dirty="0" smtClean="0"/>
              <a:t> </a:t>
            </a:r>
            <a:r>
              <a:rPr lang="fr-FR" dirty="0" err="1" smtClean="0"/>
              <a:t>high-income</a:t>
            </a:r>
            <a:r>
              <a:rPr lang="fr-FR" dirty="0" smtClean="0"/>
              <a:t> parents)</a:t>
            </a:r>
          </a:p>
          <a:p>
            <a:r>
              <a:rPr lang="fr-FR" dirty="0" smtClean="0"/>
              <a:t>I.e. optimal </a:t>
            </a:r>
            <a:r>
              <a:rPr lang="fr-FR" dirty="0" err="1" smtClean="0"/>
              <a:t>tax</a:t>
            </a:r>
            <a:r>
              <a:rPr lang="fr-FR" dirty="0" smtClean="0"/>
              <a:t> </a:t>
            </a:r>
            <a:r>
              <a:rPr lang="fr-FR" dirty="0" err="1" smtClean="0"/>
              <a:t>t</a:t>
            </a:r>
            <a:r>
              <a:rPr lang="fr-FR" dirty="0" smtClean="0"/>
              <a:t>*↑ if </a:t>
            </a:r>
            <a:r>
              <a:rPr lang="fr-FR" dirty="0" err="1" smtClean="0"/>
              <a:t>Δ</a:t>
            </a:r>
            <a:r>
              <a:rPr lang="fr-FR" dirty="0" smtClean="0"/>
              <a:t>π ↑ or </a:t>
            </a:r>
            <a:r>
              <a:rPr lang="fr-FR" dirty="0" err="1"/>
              <a:t>θ</a:t>
            </a:r>
            <a:r>
              <a:rPr lang="fr-FR" dirty="0" smtClean="0">
                <a:cs typeface="Arial"/>
              </a:rPr>
              <a:t>↓, i.e. if parental </a:t>
            </a:r>
            <a:r>
              <a:rPr lang="fr-FR" dirty="0" err="1" smtClean="0">
                <a:cs typeface="Arial"/>
              </a:rPr>
              <a:t>origins</a:t>
            </a:r>
            <a:r>
              <a:rPr lang="fr-FR" dirty="0" smtClean="0">
                <a:cs typeface="Arial"/>
              </a:rPr>
              <a:t> more important &amp; </a:t>
            </a:r>
            <a:r>
              <a:rPr lang="fr-FR" dirty="0" err="1" smtClean="0">
                <a:cs typeface="Arial"/>
              </a:rPr>
              <a:t>role</a:t>
            </a:r>
            <a:r>
              <a:rPr lang="fr-FR" dirty="0" smtClean="0">
                <a:cs typeface="Arial"/>
              </a:rPr>
              <a:t> of effort </a:t>
            </a:r>
            <a:r>
              <a:rPr lang="fr-FR" dirty="0" err="1" smtClean="0">
                <a:cs typeface="Arial"/>
              </a:rPr>
              <a:t>less</a:t>
            </a:r>
            <a:r>
              <a:rPr lang="fr-FR" dirty="0" smtClean="0">
                <a:cs typeface="Arial"/>
              </a:rPr>
              <a:t> important </a:t>
            </a:r>
          </a:p>
          <a:p>
            <a:r>
              <a:rPr lang="fr-FR" b="1" dirty="0" smtClean="0">
                <a:cs typeface="Arial"/>
              </a:rPr>
              <a:t>But </a:t>
            </a:r>
            <a:r>
              <a:rPr lang="fr-FR" b="1" dirty="0" err="1" smtClean="0">
                <a:cs typeface="Arial"/>
              </a:rPr>
              <a:t>this</a:t>
            </a:r>
            <a:r>
              <a:rPr lang="fr-FR" b="1" dirty="0" smtClean="0">
                <a:cs typeface="Arial"/>
              </a:rPr>
              <a:t> </a:t>
            </a:r>
            <a:r>
              <a:rPr lang="fr-FR" b="1" dirty="0" err="1" smtClean="0">
                <a:cs typeface="Arial"/>
              </a:rPr>
              <a:t>does</a:t>
            </a:r>
            <a:r>
              <a:rPr lang="fr-FR" b="1" dirty="0" smtClean="0">
                <a:cs typeface="Arial"/>
              </a:rPr>
              <a:t> not </a:t>
            </a:r>
            <a:r>
              <a:rPr lang="fr-FR" b="1" dirty="0" err="1" smtClean="0">
                <a:cs typeface="Arial"/>
              </a:rPr>
              <a:t>mean</a:t>
            </a:r>
            <a:r>
              <a:rPr lang="fr-FR" b="1" dirty="0" smtClean="0">
                <a:cs typeface="Arial"/>
              </a:rPr>
              <a:t> </a:t>
            </a:r>
            <a:r>
              <a:rPr lang="fr-FR" b="1" dirty="0" err="1" smtClean="0">
                <a:cs typeface="Arial"/>
              </a:rPr>
              <a:t>that</a:t>
            </a:r>
            <a:r>
              <a:rPr lang="fr-FR" b="1" dirty="0" smtClean="0">
                <a:cs typeface="Arial"/>
              </a:rPr>
              <a:t> </a:t>
            </a:r>
            <a:r>
              <a:rPr lang="fr-FR" b="1" dirty="0" err="1" smtClean="0">
                <a:cs typeface="Arial"/>
              </a:rPr>
              <a:t>everybody</a:t>
            </a:r>
            <a:r>
              <a:rPr lang="fr-FR" b="1" dirty="0" smtClean="0">
                <a:cs typeface="Arial"/>
              </a:rPr>
              <a:t> </a:t>
            </a:r>
            <a:r>
              <a:rPr lang="fr-FR" b="1" dirty="0" err="1" smtClean="0">
                <a:cs typeface="Arial"/>
              </a:rPr>
              <a:t>agrees</a:t>
            </a:r>
            <a:r>
              <a:rPr lang="fr-FR" b="1" dirty="0" smtClean="0">
                <a:cs typeface="Arial"/>
              </a:rPr>
              <a:t> about </a:t>
            </a:r>
            <a:r>
              <a:rPr lang="fr-FR" b="1" dirty="0" err="1" smtClean="0">
                <a:cs typeface="Arial"/>
              </a:rPr>
              <a:t>t</a:t>
            </a:r>
            <a:r>
              <a:rPr lang="fr-FR" b="1" dirty="0" smtClean="0">
                <a:cs typeface="Arial"/>
              </a:rPr>
              <a:t>* : </a:t>
            </a:r>
            <a:r>
              <a:rPr lang="fr-FR" b="1" dirty="0" err="1" smtClean="0">
                <a:cs typeface="Arial"/>
              </a:rPr>
              <a:t>different</a:t>
            </a:r>
            <a:r>
              <a:rPr lang="fr-FR" b="1" dirty="0" smtClean="0">
                <a:cs typeface="Arial"/>
              </a:rPr>
              <a:t> </a:t>
            </a:r>
            <a:r>
              <a:rPr lang="fr-FR" b="1" dirty="0" err="1" smtClean="0">
                <a:cs typeface="Arial"/>
              </a:rPr>
              <a:t>beliefs</a:t>
            </a:r>
            <a:r>
              <a:rPr lang="fr-FR" b="1" dirty="0" smtClean="0">
                <a:cs typeface="Arial"/>
              </a:rPr>
              <a:t> about </a:t>
            </a:r>
            <a:r>
              <a:rPr lang="fr-FR" b="1" dirty="0" err="1"/>
              <a:t>Δ</a:t>
            </a:r>
            <a:r>
              <a:rPr lang="fr-FR" b="1" dirty="0"/>
              <a:t>π </a:t>
            </a:r>
            <a:r>
              <a:rPr lang="fr-FR" b="1" dirty="0" smtClean="0"/>
              <a:t>and </a:t>
            </a:r>
            <a:r>
              <a:rPr lang="fr-FR" b="1" dirty="0" err="1" smtClean="0"/>
              <a:t>θ</a:t>
            </a:r>
            <a:r>
              <a:rPr lang="fr-FR" b="1" dirty="0" smtClean="0"/>
              <a:t> </a:t>
            </a:r>
            <a:r>
              <a:rPr lang="fr-FR" b="1" dirty="0" err="1" smtClean="0"/>
              <a:t>can</a:t>
            </a:r>
            <a:r>
              <a:rPr lang="fr-FR" b="1" dirty="0" smtClean="0"/>
              <a:t> lead to </a:t>
            </a:r>
            <a:r>
              <a:rPr lang="fr-FR" b="1" dirty="0" err="1" smtClean="0"/>
              <a:t>different</a:t>
            </a:r>
            <a:r>
              <a:rPr lang="fr-FR" b="1" dirty="0" smtClean="0"/>
              <a:t> </a:t>
            </a:r>
            <a:r>
              <a:rPr lang="fr-FR" b="1" dirty="0" err="1" smtClean="0"/>
              <a:t>t</a:t>
            </a:r>
            <a:r>
              <a:rPr lang="fr-FR" b="1" dirty="0" smtClean="0"/>
              <a:t>* → </a:t>
            </a:r>
            <a:r>
              <a:rPr lang="fr-FR" b="1" dirty="0" err="1" smtClean="0"/>
              <a:t>politics</a:t>
            </a:r>
            <a:r>
              <a:rPr lang="fr-FR" b="1" dirty="0" smtClean="0"/>
              <a:t> as a </a:t>
            </a:r>
            <a:r>
              <a:rPr lang="fr-FR" b="1" dirty="0" err="1" smtClean="0"/>
              <a:t>conflict</a:t>
            </a:r>
            <a:r>
              <a:rPr lang="fr-FR" b="1" dirty="0" smtClean="0"/>
              <a:t> over </a:t>
            </a:r>
            <a:r>
              <a:rPr lang="fr-FR" b="1" dirty="0" err="1" smtClean="0"/>
              <a:t>beliefs</a:t>
            </a:r>
            <a:endParaRPr lang="fr-FR" b="1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636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332656"/>
            <a:ext cx="8712968" cy="6264696"/>
          </a:xfrm>
        </p:spPr>
        <p:txBody>
          <a:bodyPr>
            <a:normAutofit fontScale="92500" lnSpcReduction="10000"/>
          </a:bodyPr>
          <a:lstStyle/>
          <a:p>
            <a:r>
              <a:rPr lang="fr-FR" dirty="0" err="1" smtClean="0"/>
              <a:t>Why</a:t>
            </a:r>
            <a:r>
              <a:rPr lang="fr-FR" dirty="0" smtClean="0"/>
              <a:t>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beliefs</a:t>
            </a:r>
            <a:r>
              <a:rPr lang="fr-FR" dirty="0" smtClean="0"/>
              <a:t>?</a:t>
            </a:r>
          </a:p>
          <a:p>
            <a:r>
              <a:rPr lang="fr-FR" dirty="0" err="1"/>
              <a:t>B</a:t>
            </a:r>
            <a:r>
              <a:rPr lang="fr-FR" dirty="0" err="1" smtClean="0"/>
              <a:t>ecause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difficult</a:t>
            </a:r>
            <a:r>
              <a:rPr lang="fr-FR" dirty="0" smtClean="0"/>
              <a:t> to </a:t>
            </a:r>
            <a:r>
              <a:rPr lang="fr-FR" dirty="0" err="1" smtClean="0"/>
              <a:t>learn</a:t>
            </a:r>
            <a:r>
              <a:rPr lang="fr-FR" dirty="0" smtClean="0"/>
              <a:t> about </a:t>
            </a:r>
            <a:r>
              <a:rPr lang="fr-FR" dirty="0" err="1"/>
              <a:t>Δ</a:t>
            </a:r>
            <a:r>
              <a:rPr lang="fr-FR" dirty="0"/>
              <a:t>π and </a:t>
            </a:r>
            <a:r>
              <a:rPr lang="fr-FR" dirty="0" err="1"/>
              <a:t>θ</a:t>
            </a:r>
            <a:r>
              <a:rPr lang="fr-FR" dirty="0"/>
              <a:t> </a:t>
            </a:r>
          </a:p>
          <a:p>
            <a:r>
              <a:rPr lang="fr-FR" dirty="0" smtClean="0"/>
              <a:t>Self-</a:t>
            </a:r>
            <a:r>
              <a:rPr lang="fr-FR" dirty="0" err="1" smtClean="0"/>
              <a:t>serving</a:t>
            </a:r>
            <a:r>
              <a:rPr lang="fr-FR" dirty="0" smtClean="0"/>
              <a:t> </a:t>
            </a:r>
            <a:r>
              <a:rPr lang="fr-FR" dirty="0" err="1" smtClean="0"/>
              <a:t>beliefs</a:t>
            </a:r>
            <a:r>
              <a:rPr lang="fr-FR" dirty="0" smtClean="0"/>
              <a:t>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play</a:t>
            </a:r>
            <a:r>
              <a:rPr lang="fr-FR" dirty="0" smtClean="0"/>
              <a:t> a </a:t>
            </a:r>
            <a:r>
              <a:rPr lang="fr-FR" dirty="0" err="1" smtClean="0"/>
              <a:t>role</a:t>
            </a:r>
            <a:r>
              <a:rPr lang="fr-FR" dirty="0" smtClean="0"/>
              <a:t>: </a:t>
            </a:r>
            <a:r>
              <a:rPr lang="fr-FR" dirty="0" err="1" smtClean="0"/>
              <a:t>high-income</a:t>
            </a:r>
            <a:r>
              <a:rPr lang="fr-FR" dirty="0" smtClean="0"/>
              <a:t> </a:t>
            </a:r>
            <a:r>
              <a:rPr lang="fr-FR" dirty="0" err="1" smtClean="0"/>
              <a:t>individuals</a:t>
            </a:r>
            <a:r>
              <a:rPr lang="fr-FR" dirty="0" smtClean="0"/>
              <a:t> have a </a:t>
            </a:r>
            <a:r>
              <a:rPr lang="fr-FR" dirty="0" err="1" smtClean="0"/>
              <a:t>clear</a:t>
            </a:r>
            <a:r>
              <a:rPr lang="fr-FR" dirty="0" smtClean="0"/>
              <a:t> </a:t>
            </a:r>
            <a:r>
              <a:rPr lang="fr-FR" dirty="0" err="1" smtClean="0"/>
              <a:t>incentive</a:t>
            </a:r>
            <a:r>
              <a:rPr lang="fr-FR" dirty="0" smtClean="0"/>
              <a:t> to </a:t>
            </a:r>
            <a:r>
              <a:rPr lang="fr-FR" dirty="0" err="1" smtClean="0"/>
              <a:t>pretend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/>
              <a:t>θ</a:t>
            </a:r>
            <a:r>
              <a:rPr lang="fr-FR" dirty="0"/>
              <a:t> </a:t>
            </a:r>
            <a:r>
              <a:rPr lang="fr-FR" dirty="0" err="1" smtClean="0"/>
              <a:t>matters</a:t>
            </a:r>
            <a:r>
              <a:rPr lang="fr-FR" dirty="0" smtClean="0"/>
              <a:t> more </a:t>
            </a:r>
            <a:r>
              <a:rPr lang="fr-FR" dirty="0" err="1" smtClean="0"/>
              <a:t>than</a:t>
            </a:r>
            <a:r>
              <a:rPr lang="fr-FR" dirty="0" smtClean="0"/>
              <a:t> </a:t>
            </a:r>
            <a:r>
              <a:rPr lang="fr-FR" dirty="0" err="1" smtClean="0"/>
              <a:t>Δ</a:t>
            </a:r>
            <a:r>
              <a:rPr lang="fr-FR" dirty="0" smtClean="0"/>
              <a:t>π, and to </a:t>
            </a:r>
            <a:r>
              <a:rPr lang="fr-FR" dirty="0" err="1" smtClean="0"/>
              <a:t>try</a:t>
            </a:r>
            <a:r>
              <a:rPr lang="fr-FR" dirty="0" smtClean="0"/>
              <a:t> to </a:t>
            </a:r>
            <a:r>
              <a:rPr lang="fr-FR" dirty="0" err="1" smtClean="0"/>
              <a:t>spread</a:t>
            </a:r>
            <a:r>
              <a:rPr lang="fr-FR" dirty="0" smtClean="0"/>
              <a:t>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views</a:t>
            </a:r>
            <a:r>
              <a:rPr lang="fr-FR" dirty="0" smtClean="0"/>
              <a:t> in the media &amp; </a:t>
            </a:r>
            <a:r>
              <a:rPr lang="fr-FR" dirty="0" err="1" smtClean="0"/>
              <a:t>political</a:t>
            </a:r>
            <a:r>
              <a:rPr lang="fr-FR" dirty="0" smtClean="0"/>
              <a:t> parties</a:t>
            </a:r>
          </a:p>
          <a:p>
            <a:r>
              <a:rPr lang="fr-FR" dirty="0" smtClean="0"/>
              <a:t>But </a:t>
            </a:r>
            <a:r>
              <a:rPr lang="fr-FR" dirty="0" err="1" smtClean="0"/>
              <a:t>even</a:t>
            </a:r>
            <a:r>
              <a:rPr lang="fr-FR" dirty="0" smtClean="0"/>
              <a:t> if all </a:t>
            </a:r>
            <a:r>
              <a:rPr lang="fr-FR" dirty="0" err="1" smtClean="0"/>
              <a:t>individuals</a:t>
            </a:r>
            <a:r>
              <a:rPr lang="fr-FR" dirty="0" smtClean="0"/>
              <a:t> have </a:t>
            </a:r>
            <a:r>
              <a:rPr lang="fr-FR" dirty="0" err="1" smtClean="0"/>
              <a:t>fully</a:t>
            </a:r>
            <a:r>
              <a:rPr lang="fr-FR" dirty="0" smtClean="0"/>
              <a:t> </a:t>
            </a:r>
            <a:r>
              <a:rPr lang="fr-FR" dirty="0" err="1" smtClean="0"/>
              <a:t>sincere</a:t>
            </a:r>
            <a:r>
              <a:rPr lang="fr-FR" dirty="0" smtClean="0"/>
              <a:t>, and </a:t>
            </a:r>
            <a:r>
              <a:rPr lang="fr-FR" dirty="0" err="1" smtClean="0"/>
              <a:t>start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same</a:t>
            </a:r>
            <a:r>
              <a:rPr lang="fr-FR" dirty="0" smtClean="0"/>
              <a:t> initial </a:t>
            </a:r>
            <a:r>
              <a:rPr lang="fr-FR" dirty="0" err="1" smtClean="0"/>
              <a:t>beliefs</a:t>
            </a:r>
            <a:r>
              <a:rPr lang="fr-FR" dirty="0" smtClean="0"/>
              <a:t>, one </a:t>
            </a:r>
            <a:r>
              <a:rPr lang="fr-FR" dirty="0" err="1" smtClean="0"/>
              <a:t>can</a:t>
            </a:r>
            <a:r>
              <a:rPr lang="fr-FR" dirty="0" smtClean="0"/>
              <a:t> show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families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end up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beliefs</a:t>
            </a:r>
            <a:r>
              <a:rPr lang="fr-FR" dirty="0" smtClean="0"/>
              <a:t>: </a:t>
            </a:r>
            <a:r>
              <a:rPr lang="fr-FR" dirty="0" err="1" smtClean="0"/>
              <a:t>e.g</a:t>
            </a:r>
            <a:r>
              <a:rPr lang="fr-FR" dirty="0" smtClean="0"/>
              <a:t>. if </a:t>
            </a:r>
            <a:r>
              <a:rPr lang="fr-FR" dirty="0" err="1" smtClean="0"/>
              <a:t>you</a:t>
            </a:r>
            <a:r>
              <a:rPr lang="fr-FR" dirty="0" smtClean="0"/>
              <a:t> put a lot of effort </a:t>
            </a:r>
            <a:r>
              <a:rPr lang="fr-FR" dirty="0" err="1" smtClean="0"/>
              <a:t>experience</a:t>
            </a:r>
            <a:r>
              <a:rPr lang="fr-FR" dirty="0" smtClean="0"/>
              <a:t> an </a:t>
            </a:r>
            <a:r>
              <a:rPr lang="fr-FR" dirty="0" err="1" smtClean="0"/>
              <a:t>upward</a:t>
            </a:r>
            <a:r>
              <a:rPr lang="fr-FR" dirty="0" smtClean="0"/>
              <a:t> </a:t>
            </a:r>
            <a:r>
              <a:rPr lang="fr-FR" dirty="0" err="1" smtClean="0"/>
              <a:t>mobility</a:t>
            </a:r>
            <a:r>
              <a:rPr lang="fr-FR" dirty="0" smtClean="0"/>
              <a:t> </a:t>
            </a:r>
            <a:r>
              <a:rPr lang="fr-FR" dirty="0" err="1" smtClean="0"/>
              <a:t>experience</a:t>
            </a:r>
            <a:r>
              <a:rPr lang="fr-FR" dirty="0" smtClean="0"/>
              <a:t>,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tend to </a:t>
            </a:r>
            <a:r>
              <a:rPr lang="fr-FR" dirty="0" err="1" smtClean="0"/>
              <a:t>believe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effort </a:t>
            </a:r>
            <a:r>
              <a:rPr lang="fr-FR" dirty="0" err="1" smtClean="0"/>
              <a:t>works</a:t>
            </a:r>
            <a:r>
              <a:rPr lang="fr-FR" dirty="0" smtClean="0"/>
              <a:t> and update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beliefs</a:t>
            </a:r>
            <a:r>
              <a:rPr lang="fr-FR" dirty="0" smtClean="0"/>
              <a:t> </a:t>
            </a:r>
            <a:r>
              <a:rPr lang="fr-FR" dirty="0" err="1" smtClean="0"/>
              <a:t>accordingly</a:t>
            </a:r>
            <a:endParaRPr lang="fr-FR" dirty="0" smtClean="0"/>
          </a:p>
          <a:p>
            <a:r>
              <a:rPr lang="fr-FR" dirty="0" smtClean="0"/>
              <a:t>This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explain</a:t>
            </a:r>
            <a:r>
              <a:rPr lang="fr-FR" dirty="0" smtClean="0"/>
              <a:t> </a:t>
            </a:r>
            <a:r>
              <a:rPr lang="fr-FR" dirty="0" err="1" smtClean="0"/>
              <a:t>why</a:t>
            </a:r>
            <a:r>
              <a:rPr lang="fr-FR" dirty="0" smtClean="0"/>
              <a:t> </a:t>
            </a:r>
            <a:r>
              <a:rPr lang="fr-FR" dirty="0" err="1" smtClean="0"/>
              <a:t>mobility</a:t>
            </a:r>
            <a:r>
              <a:rPr lang="fr-FR" dirty="0" smtClean="0"/>
              <a:t> </a:t>
            </a:r>
            <a:r>
              <a:rPr lang="fr-FR" dirty="0" err="1" smtClean="0"/>
              <a:t>experience</a:t>
            </a:r>
            <a:r>
              <a:rPr lang="fr-FR" dirty="0" smtClean="0"/>
              <a:t> and not </a:t>
            </a:r>
            <a:r>
              <a:rPr lang="fr-FR" dirty="0" err="1" smtClean="0"/>
              <a:t>only</a:t>
            </a:r>
            <a:r>
              <a:rPr lang="fr-FR" dirty="0" smtClean="0"/>
              <a:t> </a:t>
            </a:r>
            <a:r>
              <a:rPr lang="fr-FR" dirty="0" err="1" smtClean="0"/>
              <a:t>current</a:t>
            </a:r>
            <a:r>
              <a:rPr lang="fr-FR" dirty="0" smtClean="0"/>
              <a:t> </a:t>
            </a:r>
            <a:r>
              <a:rPr lang="fr-FR" dirty="0" err="1" smtClean="0"/>
              <a:t>income</a:t>
            </a:r>
            <a:r>
              <a:rPr lang="fr-FR" dirty="0" smtClean="0"/>
              <a:t> </a:t>
            </a:r>
            <a:r>
              <a:rPr lang="fr-FR" dirty="0" err="1" smtClean="0"/>
              <a:t>determines</a:t>
            </a:r>
            <a:r>
              <a:rPr lang="fr-FR" dirty="0" smtClean="0"/>
              <a:t> </a:t>
            </a:r>
            <a:r>
              <a:rPr lang="fr-FR" dirty="0" err="1" smtClean="0"/>
              <a:t>political</a:t>
            </a:r>
            <a:r>
              <a:rPr lang="fr-FR" dirty="0" smtClean="0"/>
              <a:t> attitudes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425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332656"/>
            <a:ext cx="8712968" cy="6264696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In the long </a:t>
            </a:r>
            <a:r>
              <a:rPr lang="fr-FR" dirty="0" err="1" smtClean="0"/>
              <a:t>run</a:t>
            </a:r>
            <a:r>
              <a:rPr lang="fr-FR" dirty="0" smtClean="0"/>
              <a:t>, </a:t>
            </a:r>
            <a:r>
              <a:rPr lang="fr-FR" dirty="0" err="1" smtClean="0"/>
              <a:t>high-income</a:t>
            </a:r>
            <a:r>
              <a:rPr lang="fr-FR" dirty="0" smtClean="0"/>
              <a:t> </a:t>
            </a:r>
            <a:r>
              <a:rPr lang="fr-FR" dirty="0" err="1" smtClean="0"/>
              <a:t>individuals</a:t>
            </a:r>
            <a:r>
              <a:rPr lang="fr-FR" dirty="0" smtClean="0"/>
              <a:t> tend to </a:t>
            </a:r>
            <a:r>
              <a:rPr lang="fr-FR" dirty="0" err="1" smtClean="0"/>
              <a:t>be</a:t>
            </a:r>
            <a:r>
              <a:rPr lang="fr-FR" dirty="0" smtClean="0"/>
              <a:t> more right-</a:t>
            </a:r>
            <a:r>
              <a:rPr lang="fr-FR" dirty="0" err="1" smtClean="0"/>
              <a:t>wing</a:t>
            </a:r>
            <a:r>
              <a:rPr lang="fr-FR" dirty="0" smtClean="0"/>
              <a:t> on </a:t>
            </a:r>
            <a:r>
              <a:rPr lang="fr-FR" dirty="0" err="1" smtClean="0"/>
              <a:t>average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</a:t>
            </a:r>
            <a:r>
              <a:rPr lang="fr-FR" dirty="0" err="1" smtClean="0"/>
              <a:t>low-income</a:t>
            </a:r>
            <a:r>
              <a:rPr lang="fr-FR" dirty="0" smtClean="0"/>
              <a:t> </a:t>
            </a:r>
            <a:r>
              <a:rPr lang="fr-FR" dirty="0" err="1" smtClean="0"/>
              <a:t>individuals</a:t>
            </a:r>
            <a:r>
              <a:rPr lang="fr-FR" dirty="0" smtClean="0"/>
              <a:t> (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want</a:t>
            </a:r>
            <a:r>
              <a:rPr lang="fr-FR" dirty="0" smtClean="0"/>
              <a:t> </a:t>
            </a:r>
            <a:r>
              <a:rPr lang="fr-FR" dirty="0" err="1" smtClean="0"/>
              <a:t>less</a:t>
            </a:r>
            <a:r>
              <a:rPr lang="fr-FR" dirty="0" smtClean="0"/>
              <a:t> redistribution), </a:t>
            </a:r>
            <a:r>
              <a:rPr lang="fr-FR" dirty="0" err="1" smtClean="0"/>
              <a:t>even</a:t>
            </a:r>
            <a:r>
              <a:rPr lang="fr-FR" dirty="0" smtClean="0"/>
              <a:t> if </a:t>
            </a:r>
            <a:r>
              <a:rPr lang="fr-FR" dirty="0" err="1" smtClean="0"/>
              <a:t>they</a:t>
            </a:r>
            <a:r>
              <a:rPr lang="fr-FR" dirty="0" smtClean="0"/>
              <a:t> are not </a:t>
            </a:r>
            <a:r>
              <a:rPr lang="fr-FR" dirty="0" err="1" smtClean="0"/>
              <a:t>selfish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all</a:t>
            </a:r>
          </a:p>
          <a:p>
            <a:pPr marL="0" indent="0">
              <a:buNone/>
            </a:pPr>
            <a:r>
              <a:rPr lang="fr-FR" dirty="0" smtClean="0"/>
              <a:t>(in </a:t>
            </a:r>
            <a:r>
              <a:rPr lang="fr-FR" dirty="0" err="1" smtClean="0"/>
              <a:t>effect</a:t>
            </a:r>
            <a:r>
              <a:rPr lang="fr-FR" dirty="0" smtClean="0"/>
              <a:t>, right-</a:t>
            </a:r>
            <a:r>
              <a:rPr lang="fr-FR" dirty="0" err="1" smtClean="0"/>
              <a:t>wing</a:t>
            </a:r>
            <a:r>
              <a:rPr lang="fr-FR" dirty="0" smtClean="0"/>
              <a:t> dynasties </a:t>
            </a:r>
            <a:r>
              <a:rPr lang="fr-FR" dirty="0" err="1" smtClean="0"/>
              <a:t>believe</a:t>
            </a:r>
            <a:r>
              <a:rPr lang="fr-FR" dirty="0" smtClean="0"/>
              <a:t> more in effort and end up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higher</a:t>
            </a:r>
            <a:r>
              <a:rPr lang="fr-FR" dirty="0" smtClean="0"/>
              <a:t> </a:t>
            </a:r>
            <a:r>
              <a:rPr lang="fr-FR" dirty="0" err="1" smtClean="0"/>
              <a:t>average</a:t>
            </a:r>
            <a:r>
              <a:rPr lang="fr-FR" dirty="0" smtClean="0"/>
              <a:t> </a:t>
            </a:r>
            <a:r>
              <a:rPr lang="fr-FR" dirty="0" err="1" smtClean="0"/>
              <a:t>incomes</a:t>
            </a:r>
            <a:r>
              <a:rPr lang="fr-FR" dirty="0" smtClean="0"/>
              <a:t>, </a:t>
            </a:r>
            <a:r>
              <a:rPr lang="fr-FR" dirty="0" err="1" smtClean="0"/>
              <a:t>whether</a:t>
            </a:r>
            <a:r>
              <a:rPr lang="fr-FR" dirty="0" smtClean="0"/>
              <a:t>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beliefs</a:t>
            </a:r>
            <a:r>
              <a:rPr lang="fr-FR" dirty="0" smtClean="0"/>
              <a:t> are right or </a:t>
            </a:r>
            <a:r>
              <a:rPr lang="fr-FR" dirty="0" err="1" smtClean="0"/>
              <a:t>wrong</a:t>
            </a:r>
            <a:r>
              <a:rPr lang="fr-FR" dirty="0" smtClean="0"/>
              <a:t>) (</a:t>
            </a:r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en-US" dirty="0" smtClean="0">
                <a:hlinkClick r:id="rId2"/>
              </a:rPr>
              <a:t>QJE 1995</a:t>
            </a:r>
            <a:r>
              <a:rPr lang="en-US" dirty="0" smtClean="0"/>
              <a:t>)</a:t>
            </a:r>
            <a:endParaRPr lang="fr-FR" dirty="0" smtClean="0"/>
          </a:p>
          <a:p>
            <a:r>
              <a:rPr lang="fr-FR" dirty="0" err="1" smtClean="0"/>
              <a:t>Other</a:t>
            </a:r>
            <a:r>
              <a:rPr lang="fr-FR" dirty="0" smtClean="0"/>
              <a:t>, more </a:t>
            </a:r>
            <a:r>
              <a:rPr lang="fr-FR" dirty="0" err="1" smtClean="0"/>
              <a:t>sophisticated</a:t>
            </a:r>
            <a:r>
              <a:rPr lang="fr-FR" dirty="0" smtClean="0"/>
              <a:t> </a:t>
            </a:r>
            <a:r>
              <a:rPr lang="fr-FR" dirty="0" err="1" smtClean="0"/>
              <a:t>ways</a:t>
            </a:r>
            <a:r>
              <a:rPr lang="fr-FR" dirty="0" smtClean="0"/>
              <a:t> to </a:t>
            </a:r>
            <a:r>
              <a:rPr lang="fr-FR" dirty="0" err="1" smtClean="0"/>
              <a:t>learn</a:t>
            </a:r>
            <a:r>
              <a:rPr lang="fr-FR" dirty="0" smtClean="0"/>
              <a:t> about optimal </a:t>
            </a:r>
            <a:r>
              <a:rPr lang="fr-FR" dirty="0" err="1" smtClean="0"/>
              <a:t>t</a:t>
            </a:r>
            <a:r>
              <a:rPr lang="fr-FR" dirty="0" smtClean="0"/>
              <a:t>*: </a:t>
            </a:r>
            <a:r>
              <a:rPr lang="fr-FR" dirty="0" err="1" smtClean="0"/>
              <a:t>study</a:t>
            </a:r>
            <a:r>
              <a:rPr lang="fr-FR" dirty="0" smtClean="0"/>
              <a:t> the comparative </a:t>
            </a:r>
            <a:r>
              <a:rPr lang="fr-FR" dirty="0" err="1" smtClean="0"/>
              <a:t>history</a:t>
            </a:r>
            <a:r>
              <a:rPr lang="fr-FR" dirty="0" smtClean="0"/>
              <a:t> of </a:t>
            </a:r>
            <a:r>
              <a:rPr lang="fr-FR" dirty="0" err="1" smtClean="0"/>
              <a:t>inequality</a:t>
            </a:r>
            <a:r>
              <a:rPr lang="fr-FR" dirty="0" smtClean="0"/>
              <a:t> and taxation, </a:t>
            </a:r>
            <a:r>
              <a:rPr lang="fr-FR" dirty="0" err="1" smtClean="0"/>
              <a:t>read</a:t>
            </a:r>
            <a:r>
              <a:rPr lang="fr-FR" dirty="0" smtClean="0"/>
              <a:t> </a:t>
            </a:r>
            <a:r>
              <a:rPr lang="fr-FR" dirty="0" err="1" smtClean="0"/>
              <a:t>econometric</a:t>
            </a:r>
            <a:r>
              <a:rPr lang="fr-FR" dirty="0" smtClean="0"/>
              <a:t> </a:t>
            </a:r>
            <a:r>
              <a:rPr lang="fr-FR" dirty="0" err="1" smtClean="0"/>
              <a:t>estimates</a:t>
            </a:r>
            <a:r>
              <a:rPr lang="fr-FR" dirty="0" smtClean="0"/>
              <a:t> of </a:t>
            </a:r>
            <a:r>
              <a:rPr lang="fr-FR" dirty="0" err="1" smtClean="0"/>
              <a:t>labor</a:t>
            </a:r>
            <a:r>
              <a:rPr lang="fr-FR" dirty="0" smtClean="0"/>
              <a:t> </a:t>
            </a:r>
            <a:r>
              <a:rPr lang="fr-FR" dirty="0" err="1" smtClean="0"/>
              <a:t>supply</a:t>
            </a:r>
            <a:r>
              <a:rPr lang="fr-FR" dirty="0" smtClean="0"/>
              <a:t> </a:t>
            </a:r>
            <a:r>
              <a:rPr lang="fr-FR" dirty="0" err="1" smtClean="0"/>
              <a:t>elasticities</a:t>
            </a:r>
            <a:r>
              <a:rPr lang="fr-FR" dirty="0" smtClean="0"/>
              <a:t>…</a:t>
            </a:r>
          </a:p>
          <a:p>
            <a:r>
              <a:rPr lang="fr-FR" dirty="0" smtClean="0"/>
              <a:t>But </a:t>
            </a:r>
            <a:r>
              <a:rPr lang="fr-FR" dirty="0" err="1"/>
              <a:t>there</a:t>
            </a:r>
            <a:r>
              <a:rPr lang="fr-FR" dirty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always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/>
              <a:t>a lot of </a:t>
            </a:r>
            <a:r>
              <a:rPr lang="fr-FR" dirty="0" err="1"/>
              <a:t>uncertainty</a:t>
            </a:r>
            <a:r>
              <a:rPr lang="fr-FR" dirty="0"/>
              <a:t> about the conclusions </a:t>
            </a:r>
            <a:r>
              <a:rPr lang="fr-FR" dirty="0" smtClean="0"/>
              <a:t>one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draw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historical</a:t>
            </a:r>
            <a:r>
              <a:rPr lang="fr-FR" dirty="0" smtClean="0"/>
              <a:t> or </a:t>
            </a:r>
            <a:r>
              <a:rPr lang="fr-FR" dirty="0" err="1" smtClean="0"/>
              <a:t>econometric</a:t>
            </a:r>
            <a:r>
              <a:rPr lang="fr-FR" dirty="0" smtClean="0"/>
              <a:t> </a:t>
            </a:r>
            <a:r>
              <a:rPr lang="fr-FR" dirty="0" err="1" smtClean="0"/>
              <a:t>evidence</a:t>
            </a:r>
            <a:r>
              <a:rPr lang="fr-FR" dirty="0" smtClean="0"/>
              <a:t>, </a:t>
            </a:r>
            <a:r>
              <a:rPr lang="fr-FR" dirty="0" err="1" smtClean="0"/>
              <a:t>so</a:t>
            </a:r>
            <a:r>
              <a:rPr lang="fr-FR" dirty="0" smtClean="0"/>
              <a:t> the </a:t>
            </a:r>
            <a:r>
              <a:rPr lang="fr-FR" dirty="0" err="1" smtClean="0"/>
              <a:t>political</a:t>
            </a:r>
            <a:r>
              <a:rPr lang="fr-FR" dirty="0" smtClean="0"/>
              <a:t> </a:t>
            </a:r>
            <a:r>
              <a:rPr lang="fr-FR" dirty="0" err="1" smtClean="0"/>
              <a:t>conflict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continue, and </a:t>
            </a:r>
            <a:r>
              <a:rPr lang="fr-FR" dirty="0" err="1" smtClean="0"/>
              <a:t>democratic</a:t>
            </a:r>
            <a:r>
              <a:rPr lang="fr-FR" dirty="0" smtClean="0"/>
              <a:t> institutions </a:t>
            </a:r>
            <a:r>
              <a:rPr lang="fr-FR" dirty="0" err="1" smtClean="0"/>
              <a:t>will</a:t>
            </a:r>
            <a:r>
              <a:rPr lang="fr-FR" dirty="0" smtClean="0"/>
              <a:t> do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to </a:t>
            </a:r>
            <a:r>
              <a:rPr lang="fr-FR" dirty="0" err="1" smtClean="0"/>
              <a:t>aggregate</a:t>
            </a:r>
            <a:r>
              <a:rPr lang="fr-FR" dirty="0" smtClean="0"/>
              <a:t> </a:t>
            </a:r>
            <a:r>
              <a:rPr lang="fr-FR" dirty="0" err="1" smtClean="0"/>
              <a:t>these</a:t>
            </a:r>
            <a:r>
              <a:rPr lang="fr-FR" dirty="0" smtClean="0"/>
              <a:t>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beliefs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943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332656"/>
            <a:ext cx="8856984" cy="6048672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This simple model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illustrates</a:t>
            </a:r>
            <a:r>
              <a:rPr lang="fr-FR" dirty="0" smtClean="0"/>
              <a:t> the </a:t>
            </a:r>
            <a:r>
              <a:rPr lang="fr-FR" dirty="0" err="1" smtClean="0"/>
              <a:t>difficulties</a:t>
            </a:r>
            <a:r>
              <a:rPr lang="fr-FR" dirty="0" smtClean="0"/>
              <a:t> to </a:t>
            </a:r>
            <a:r>
              <a:rPr lang="fr-FR" dirty="0" err="1" smtClean="0"/>
              <a:t>define</a:t>
            </a:r>
            <a:r>
              <a:rPr lang="fr-FR" dirty="0" smtClean="0"/>
              <a:t> the </a:t>
            </a:r>
            <a:r>
              <a:rPr lang="fr-FR" dirty="0" err="1" smtClean="0"/>
              <a:t>proper</a:t>
            </a:r>
            <a:r>
              <a:rPr lang="fr-FR" dirty="0" smtClean="0"/>
              <a:t> social objective</a:t>
            </a:r>
          </a:p>
          <a:p>
            <a:r>
              <a:rPr lang="fr-FR" dirty="0" smtClean="0"/>
              <a:t>Assume </a:t>
            </a:r>
            <a:r>
              <a:rPr lang="fr-FR" dirty="0" err="1" smtClean="0"/>
              <a:t>Δ</a:t>
            </a:r>
            <a:r>
              <a:rPr lang="fr-FR" dirty="0" smtClean="0"/>
              <a:t>π=0, i.e. </a:t>
            </a:r>
            <a:r>
              <a:rPr lang="fr-FR" dirty="0" err="1" smtClean="0"/>
              <a:t>family</a:t>
            </a:r>
            <a:r>
              <a:rPr lang="fr-FR" dirty="0" smtClean="0"/>
              <a:t> </a:t>
            </a:r>
            <a:r>
              <a:rPr lang="fr-FR" dirty="0" err="1" smtClean="0"/>
              <a:t>origins</a:t>
            </a:r>
            <a:r>
              <a:rPr lang="fr-FR" dirty="0" smtClean="0"/>
              <a:t> do not </a:t>
            </a:r>
            <a:r>
              <a:rPr lang="fr-FR" dirty="0" err="1" smtClean="0"/>
              <a:t>matter</a:t>
            </a:r>
            <a:r>
              <a:rPr lang="fr-FR" dirty="0" smtClean="0"/>
              <a:t>, </a:t>
            </a:r>
            <a:r>
              <a:rPr lang="fr-FR" dirty="0" err="1" smtClean="0"/>
              <a:t>everybody</a:t>
            </a:r>
            <a:r>
              <a:rPr lang="fr-FR" dirty="0" smtClean="0"/>
              <a:t> faces the </a:t>
            </a:r>
            <a:r>
              <a:rPr lang="fr-FR" dirty="0" err="1" smtClean="0"/>
              <a:t>same</a:t>
            </a:r>
            <a:r>
              <a:rPr lang="fr-FR" dirty="0" smtClean="0"/>
              <a:t> </a:t>
            </a:r>
            <a:r>
              <a:rPr lang="fr-FR" dirty="0" err="1" smtClean="0"/>
              <a:t>probability</a:t>
            </a:r>
            <a:r>
              <a:rPr lang="fr-FR" dirty="0" smtClean="0"/>
              <a:t> π </a:t>
            </a:r>
            <a:r>
              <a:rPr lang="fr-FR" dirty="0"/>
              <a:t>+ </a:t>
            </a:r>
            <a:r>
              <a:rPr lang="fr-FR" dirty="0" err="1" smtClean="0"/>
              <a:t>θe</a:t>
            </a:r>
            <a:r>
              <a:rPr lang="fr-FR" dirty="0"/>
              <a:t> </a:t>
            </a:r>
            <a:r>
              <a:rPr lang="fr-FR" dirty="0" smtClean="0"/>
              <a:t>to have </a:t>
            </a:r>
            <a:r>
              <a:rPr lang="fr-FR" dirty="0" err="1" smtClean="0"/>
              <a:t>high</a:t>
            </a:r>
            <a:r>
              <a:rPr lang="fr-FR" dirty="0" smtClean="0"/>
              <a:t> </a:t>
            </a:r>
            <a:r>
              <a:rPr lang="fr-FR" dirty="0" err="1" smtClean="0"/>
              <a:t>income</a:t>
            </a:r>
            <a:r>
              <a:rPr lang="fr-FR" dirty="0" smtClean="0"/>
              <a:t> </a:t>
            </a:r>
            <a:r>
              <a:rPr lang="fr-FR" baseline="-25000" dirty="0" smtClean="0"/>
              <a:t> </a:t>
            </a:r>
            <a:r>
              <a:rPr lang="fr-FR" dirty="0" smtClean="0"/>
              <a:t>y</a:t>
            </a:r>
            <a:r>
              <a:rPr lang="fr-FR" baseline="-25000" dirty="0" smtClean="0"/>
              <a:t>1</a:t>
            </a:r>
            <a:r>
              <a:rPr lang="fr-FR" dirty="0" smtClean="0"/>
              <a:t> &gt; y</a:t>
            </a:r>
            <a:r>
              <a:rPr lang="fr-FR" baseline="-25000" dirty="0" smtClean="0"/>
              <a:t>0</a:t>
            </a:r>
          </a:p>
          <a:p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risk</a:t>
            </a:r>
            <a:r>
              <a:rPr lang="fr-FR" dirty="0" smtClean="0"/>
              <a:t> aversion (</a:t>
            </a:r>
            <a:r>
              <a:rPr lang="fr-FR" dirty="0" err="1"/>
              <a:t>U</a:t>
            </a:r>
            <a:r>
              <a:rPr lang="fr-FR" baseline="-25000" dirty="0" err="1"/>
              <a:t>i</a:t>
            </a:r>
            <a:r>
              <a:rPr lang="fr-FR" dirty="0"/>
              <a:t> </a:t>
            </a:r>
            <a:r>
              <a:rPr lang="fr-FR" dirty="0" smtClean="0"/>
              <a:t>=V(c</a:t>
            </a:r>
            <a:r>
              <a:rPr lang="fr-FR" baseline="-25000" dirty="0" smtClean="0"/>
              <a:t>i</a:t>
            </a:r>
            <a:r>
              <a:rPr lang="fr-FR" dirty="0" smtClean="0"/>
              <a:t>)-C</a:t>
            </a:r>
            <a:r>
              <a:rPr lang="fr-FR" dirty="0"/>
              <a:t>(</a:t>
            </a:r>
            <a:r>
              <a:rPr lang="fr-FR" dirty="0" err="1"/>
              <a:t>e</a:t>
            </a:r>
            <a:r>
              <a:rPr lang="fr-FR" baseline="-25000" dirty="0" err="1"/>
              <a:t>i</a:t>
            </a:r>
            <a:r>
              <a:rPr lang="fr-FR" dirty="0" smtClean="0"/>
              <a:t>)</a:t>
            </a:r>
            <a:r>
              <a:rPr lang="fr-FR" dirty="0"/>
              <a:t> </a:t>
            </a:r>
            <a:r>
              <a:rPr lang="fr-FR" dirty="0" smtClean="0"/>
              <a:t>and V(.) concave), one </a:t>
            </a:r>
            <a:r>
              <a:rPr lang="fr-FR" dirty="0" err="1" smtClean="0"/>
              <a:t>still</a:t>
            </a:r>
            <a:r>
              <a:rPr lang="fr-FR" dirty="0" smtClean="0"/>
              <a:t> </a:t>
            </a:r>
            <a:r>
              <a:rPr lang="fr-FR" dirty="0" err="1" smtClean="0"/>
              <a:t>wants</a:t>
            </a:r>
            <a:r>
              <a:rPr lang="fr-FR" dirty="0" smtClean="0"/>
              <a:t> </a:t>
            </a:r>
            <a:r>
              <a:rPr lang="fr-FR" dirty="0" err="1" smtClean="0"/>
              <a:t>redistributive</a:t>
            </a:r>
            <a:r>
              <a:rPr lang="fr-FR" dirty="0" smtClean="0"/>
              <a:t> taxation </a:t>
            </a:r>
          </a:p>
          <a:p>
            <a:r>
              <a:rPr lang="fr-FR" dirty="0" smtClean="0"/>
              <a:t>But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U</a:t>
            </a:r>
            <a:r>
              <a:rPr lang="fr-FR" baseline="-25000" dirty="0" err="1" smtClean="0"/>
              <a:t>i</a:t>
            </a:r>
            <a:r>
              <a:rPr lang="fr-FR" dirty="0" smtClean="0"/>
              <a:t> =c</a:t>
            </a:r>
            <a:r>
              <a:rPr lang="fr-FR" baseline="-25000" dirty="0" smtClean="0"/>
              <a:t>i</a:t>
            </a:r>
            <a:r>
              <a:rPr lang="fr-FR" dirty="0" smtClean="0"/>
              <a:t>-</a:t>
            </a:r>
            <a:r>
              <a:rPr lang="fr-FR" dirty="0"/>
              <a:t>C(</a:t>
            </a:r>
            <a:r>
              <a:rPr lang="fr-FR" dirty="0" err="1"/>
              <a:t>e</a:t>
            </a:r>
            <a:r>
              <a:rPr lang="fr-FR" baseline="-25000" dirty="0" err="1"/>
              <a:t>i</a:t>
            </a:r>
            <a:r>
              <a:rPr lang="fr-FR" dirty="0" smtClean="0"/>
              <a:t>), do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really</a:t>
            </a:r>
            <a:r>
              <a:rPr lang="fr-FR" dirty="0" smtClean="0"/>
              <a:t> </a:t>
            </a:r>
            <a:r>
              <a:rPr lang="fr-FR" dirty="0" err="1" smtClean="0"/>
              <a:t>want</a:t>
            </a:r>
            <a:r>
              <a:rPr lang="fr-FR" dirty="0" smtClean="0"/>
              <a:t> </a:t>
            </a:r>
            <a:r>
              <a:rPr lang="fr-FR" dirty="0" err="1" smtClean="0"/>
              <a:t>t</a:t>
            </a:r>
            <a:r>
              <a:rPr lang="fr-FR" dirty="0" smtClean="0"/>
              <a:t>*=0?</a:t>
            </a:r>
          </a:p>
          <a:p>
            <a:r>
              <a:rPr lang="fr-FR" dirty="0" smtClean="0"/>
              <a:t>If </a:t>
            </a:r>
            <a:r>
              <a:rPr lang="fr-FR" dirty="0"/>
              <a:t>y</a:t>
            </a:r>
            <a:r>
              <a:rPr lang="fr-FR" baseline="-25000" dirty="0"/>
              <a:t>1</a:t>
            </a:r>
            <a:r>
              <a:rPr lang="fr-FR" dirty="0"/>
              <a:t> </a:t>
            </a:r>
            <a:r>
              <a:rPr lang="fr-FR" dirty="0" smtClean="0"/>
              <a:t>vs y</a:t>
            </a:r>
            <a:r>
              <a:rPr lang="fr-FR" baseline="-25000" dirty="0" smtClean="0"/>
              <a:t>0</a:t>
            </a:r>
            <a:r>
              <a:rPr lang="fr-FR" dirty="0" smtClean="0"/>
              <a:t> = long-</a:t>
            </a:r>
            <a:r>
              <a:rPr lang="fr-FR" dirty="0" err="1" smtClean="0"/>
              <a:t>term</a:t>
            </a:r>
            <a:r>
              <a:rPr lang="fr-FR" dirty="0" smtClean="0"/>
              <a:t>, </a:t>
            </a:r>
            <a:r>
              <a:rPr lang="fr-FR" dirty="0" err="1" smtClean="0"/>
              <a:t>lifetime</a:t>
            </a:r>
            <a:r>
              <a:rPr lang="fr-FR" dirty="0" smtClean="0"/>
              <a:t> </a:t>
            </a:r>
            <a:r>
              <a:rPr lang="fr-FR" dirty="0" err="1" smtClean="0"/>
              <a:t>inequality</a:t>
            </a:r>
            <a:r>
              <a:rPr lang="fr-FR" dirty="0" smtClean="0"/>
              <a:t>, </a:t>
            </a:r>
            <a:r>
              <a:rPr lang="fr-FR" dirty="0" err="1" smtClean="0"/>
              <a:t>then</a:t>
            </a:r>
            <a:r>
              <a:rPr lang="fr-FR" dirty="0" smtClean="0"/>
              <a:t> </a:t>
            </a:r>
            <a:r>
              <a:rPr lang="fr-FR" dirty="0" err="1" smtClean="0"/>
              <a:t>risk</a:t>
            </a:r>
            <a:r>
              <a:rPr lang="fr-FR" dirty="0" smtClean="0"/>
              <a:t> aversion </a:t>
            </a:r>
            <a:r>
              <a:rPr lang="fr-FR" dirty="0" err="1" smtClean="0"/>
              <a:t>might</a:t>
            </a:r>
            <a:r>
              <a:rPr lang="fr-FR" dirty="0" smtClean="0"/>
              <a:t> not </a:t>
            </a:r>
            <a:r>
              <a:rPr lang="fr-FR" dirty="0" err="1" smtClean="0"/>
              <a:t>be</a:t>
            </a:r>
            <a:r>
              <a:rPr lang="fr-FR" dirty="0" smtClean="0"/>
              <a:t> the relevant </a:t>
            </a:r>
            <a:r>
              <a:rPr lang="fr-FR" dirty="0" err="1" smtClean="0"/>
              <a:t>way</a:t>
            </a:r>
            <a:r>
              <a:rPr lang="fr-FR" dirty="0" smtClean="0"/>
              <a:t> to </a:t>
            </a:r>
            <a:r>
              <a:rPr lang="fr-FR" dirty="0" err="1" smtClean="0"/>
              <a:t>determine</a:t>
            </a:r>
            <a:r>
              <a:rPr lang="fr-FR" dirty="0" smtClean="0"/>
              <a:t> the </a:t>
            </a:r>
            <a:r>
              <a:rPr lang="fr-FR" dirty="0" err="1" smtClean="0"/>
              <a:t>socially</a:t>
            </a:r>
            <a:r>
              <a:rPr lang="fr-FR" dirty="0" smtClean="0"/>
              <a:t> </a:t>
            </a:r>
            <a:r>
              <a:rPr lang="fr-FR" dirty="0" err="1" smtClean="0"/>
              <a:t>desirable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r>
              <a:rPr lang="fr-FR" dirty="0" smtClean="0"/>
              <a:t> of redistribution (</a:t>
            </a:r>
            <a:r>
              <a:rPr lang="fr-FR" dirty="0" err="1" smtClean="0"/>
              <a:t>with</a:t>
            </a:r>
            <a:r>
              <a:rPr lang="fr-FR" dirty="0" smtClean="0"/>
              <a:t> short-</a:t>
            </a:r>
            <a:r>
              <a:rPr lang="fr-FR" dirty="0" err="1" smtClean="0"/>
              <a:t>term</a:t>
            </a:r>
            <a:r>
              <a:rPr lang="fr-FR" dirty="0" smtClean="0"/>
              <a:t> </a:t>
            </a:r>
            <a:r>
              <a:rPr lang="fr-FR" dirty="0" err="1" smtClean="0"/>
              <a:t>risk</a:t>
            </a:r>
            <a:r>
              <a:rPr lang="fr-FR" dirty="0" smtClean="0"/>
              <a:t>,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questionable</a:t>
            </a:r>
            <a:r>
              <a:rPr lang="fr-FR" dirty="0" smtClean="0"/>
              <a:t> as </a:t>
            </a:r>
            <a:r>
              <a:rPr lang="fr-FR" dirty="0" err="1" smtClean="0"/>
              <a:t>well</a:t>
            </a:r>
            <a:r>
              <a:rPr lang="fr-FR" dirty="0" smtClean="0"/>
              <a:t>: public </a:t>
            </a:r>
            <a:r>
              <a:rPr lang="fr-FR" dirty="0" err="1" smtClean="0"/>
              <a:t>unemployment</a:t>
            </a:r>
            <a:r>
              <a:rPr lang="fr-FR" dirty="0" smtClean="0"/>
              <a:t> </a:t>
            </a:r>
            <a:r>
              <a:rPr lang="fr-FR" dirty="0" err="1" smtClean="0"/>
              <a:t>insurance</a:t>
            </a:r>
            <a:r>
              <a:rPr lang="fr-FR" dirty="0" smtClean="0"/>
              <a:t>)</a:t>
            </a:r>
          </a:p>
          <a:p>
            <a:r>
              <a:rPr lang="fr-FR" dirty="0" smtClean="0"/>
              <a:t>Assume social objective = Max c</a:t>
            </a:r>
            <a:r>
              <a:rPr lang="fr-FR" baseline="-25000" dirty="0" smtClean="0"/>
              <a:t>0</a:t>
            </a:r>
            <a:r>
              <a:rPr lang="fr-FR" dirty="0" smtClean="0"/>
              <a:t> – C(e)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33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332656"/>
            <a:ext cx="8856984" cy="5793507"/>
          </a:xfrm>
        </p:spPr>
        <p:txBody>
          <a:bodyPr>
            <a:normAutofit/>
          </a:bodyPr>
          <a:lstStyle/>
          <a:p>
            <a:r>
              <a:rPr lang="fr-FR" dirty="0" smtClean="0"/>
              <a:t>Max c</a:t>
            </a:r>
            <a:r>
              <a:rPr lang="fr-FR" baseline="-25000" dirty="0" smtClean="0"/>
              <a:t>0</a:t>
            </a:r>
            <a:r>
              <a:rPr lang="fr-FR" dirty="0" smtClean="0"/>
              <a:t> – C(e) = (1-t)y</a:t>
            </a:r>
            <a:r>
              <a:rPr lang="fr-FR" baseline="-25000" dirty="0" smtClean="0"/>
              <a:t>0</a:t>
            </a:r>
            <a:r>
              <a:rPr lang="fr-FR" dirty="0" smtClean="0"/>
              <a:t>+ty – C(e)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</a:t>
            </a:r>
            <a:r>
              <a:rPr lang="fr-FR" dirty="0" err="1" smtClean="0"/>
              <a:t>with</a:t>
            </a:r>
            <a:r>
              <a:rPr lang="fr-FR" dirty="0" smtClean="0"/>
              <a:t> e = </a:t>
            </a:r>
            <a:r>
              <a:rPr lang="fr-FR" dirty="0" err="1" smtClean="0"/>
              <a:t>aθ</a:t>
            </a:r>
            <a:r>
              <a:rPr lang="fr-FR" dirty="0" smtClean="0"/>
              <a:t>(</a:t>
            </a:r>
            <a:r>
              <a:rPr lang="fr-FR" dirty="0"/>
              <a:t>1-t)(y</a:t>
            </a:r>
            <a:r>
              <a:rPr lang="fr-FR" baseline="-25000" dirty="0"/>
              <a:t>1</a:t>
            </a:r>
            <a:r>
              <a:rPr lang="fr-FR" dirty="0"/>
              <a:t>-y</a:t>
            </a:r>
            <a:r>
              <a:rPr lang="fr-FR" baseline="-25000" dirty="0"/>
              <a:t>0</a:t>
            </a:r>
            <a:r>
              <a:rPr lang="fr-FR" dirty="0" smtClean="0"/>
              <a:t>), y=(1-p)y</a:t>
            </a:r>
            <a:r>
              <a:rPr lang="fr-FR" baseline="-25000" dirty="0" smtClean="0"/>
              <a:t>0</a:t>
            </a:r>
            <a:r>
              <a:rPr lang="fr-FR" dirty="0" smtClean="0"/>
              <a:t>+py</a:t>
            </a:r>
            <a:r>
              <a:rPr lang="fr-FR" baseline="-25000" dirty="0" smtClean="0"/>
              <a:t>1</a:t>
            </a:r>
            <a:r>
              <a:rPr lang="fr-FR" dirty="0" smtClean="0"/>
              <a:t>, p=</a:t>
            </a:r>
            <a:r>
              <a:rPr lang="fr-FR" dirty="0"/>
              <a:t>π + </a:t>
            </a:r>
            <a:r>
              <a:rPr lang="fr-FR" dirty="0" err="1"/>
              <a:t>θe</a:t>
            </a:r>
            <a:r>
              <a:rPr lang="fr-FR" dirty="0"/>
              <a:t> </a:t>
            </a:r>
            <a:endParaRPr lang="fr-FR" dirty="0" smtClean="0"/>
          </a:p>
          <a:p>
            <a:r>
              <a:rPr lang="fr-FR" dirty="0" err="1" smtClean="0"/>
              <a:t>Then</a:t>
            </a:r>
            <a:r>
              <a:rPr lang="fr-FR" dirty="0" smtClean="0"/>
              <a:t> one </a:t>
            </a:r>
            <a:r>
              <a:rPr lang="fr-FR" dirty="0" err="1" smtClean="0"/>
              <a:t>can</a:t>
            </a:r>
            <a:r>
              <a:rPr lang="fr-FR" dirty="0" smtClean="0"/>
              <a:t> show </a:t>
            </a:r>
            <a:r>
              <a:rPr lang="fr-FR" dirty="0" err="1" smtClean="0"/>
              <a:t>that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              </a:t>
            </a:r>
            <a:r>
              <a:rPr lang="fr-FR" dirty="0" err="1" smtClean="0"/>
              <a:t>t</a:t>
            </a:r>
            <a:r>
              <a:rPr lang="fr-FR" dirty="0" smtClean="0"/>
              <a:t>* = 2/3 + π/3a(y</a:t>
            </a:r>
            <a:r>
              <a:rPr lang="fr-FR" baseline="-25000" dirty="0" smtClean="0"/>
              <a:t>1</a:t>
            </a:r>
            <a:r>
              <a:rPr lang="fr-FR" dirty="0"/>
              <a:t>-y</a:t>
            </a:r>
            <a:r>
              <a:rPr lang="fr-FR" baseline="-25000" dirty="0"/>
              <a:t>0</a:t>
            </a:r>
            <a:r>
              <a:rPr lang="fr-FR" dirty="0" smtClean="0"/>
              <a:t>)θ</a:t>
            </a:r>
            <a:r>
              <a:rPr lang="fr-FR" baseline="30000" dirty="0" smtClean="0"/>
              <a:t>2</a:t>
            </a:r>
          </a:p>
          <a:p>
            <a:pPr marL="0" indent="0">
              <a:buNone/>
            </a:pPr>
            <a:r>
              <a:rPr lang="fr-FR" dirty="0" smtClean="0"/>
              <a:t>(formula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checked</a:t>
            </a:r>
            <a:r>
              <a:rPr lang="fr-FR" dirty="0" smtClean="0"/>
              <a:t>; </a:t>
            </a:r>
            <a:r>
              <a:rPr lang="fr-FR" dirty="0" err="1" smtClean="0"/>
              <a:t>please</a:t>
            </a:r>
            <a:r>
              <a:rPr lang="fr-FR" dirty="0" smtClean="0"/>
              <a:t> do </a:t>
            </a:r>
            <a:r>
              <a:rPr lang="fr-FR" dirty="0" err="1" smtClean="0"/>
              <a:t>it</a:t>
            </a:r>
            <a:r>
              <a:rPr lang="fr-FR" dirty="0" smtClean="0"/>
              <a:t> for </a:t>
            </a:r>
            <a:r>
              <a:rPr lang="fr-FR" dirty="0" err="1" smtClean="0"/>
              <a:t>next</a:t>
            </a:r>
            <a:r>
              <a:rPr lang="fr-FR" dirty="0" smtClean="0"/>
              <a:t> time!)</a:t>
            </a:r>
          </a:p>
          <a:p>
            <a:pPr marL="0" indent="0">
              <a:buNone/>
            </a:pPr>
            <a:r>
              <a:rPr lang="fr-FR" dirty="0" smtClean="0"/>
              <a:t>→ This leads to </a:t>
            </a:r>
            <a:r>
              <a:rPr lang="fr-FR" dirty="0" err="1" smtClean="0"/>
              <a:t>much</a:t>
            </a:r>
            <a:r>
              <a:rPr lang="fr-FR" dirty="0" smtClean="0"/>
              <a:t> more redistribution </a:t>
            </a:r>
            <a:r>
              <a:rPr lang="fr-FR" dirty="0" err="1" smtClean="0"/>
              <a:t>than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expected</a:t>
            </a:r>
            <a:r>
              <a:rPr lang="fr-FR" dirty="0" smtClean="0"/>
              <a:t> </a:t>
            </a:r>
            <a:r>
              <a:rPr lang="fr-FR" dirty="0" err="1" smtClean="0"/>
              <a:t>welfare</a:t>
            </a:r>
            <a:r>
              <a:rPr lang="fr-FR" dirty="0" smtClean="0"/>
              <a:t> </a:t>
            </a:r>
            <a:r>
              <a:rPr lang="fr-FR" dirty="0" err="1" smtClean="0"/>
              <a:t>maximization</a:t>
            </a:r>
            <a:endParaRPr lang="fr-FR" dirty="0" smtClean="0"/>
          </a:p>
          <a:p>
            <a:pPr marL="0" indent="0">
              <a:buNone/>
            </a:pPr>
            <a:r>
              <a:rPr lang="fr-FR" b="1" dirty="0" smtClean="0"/>
              <a:t>→ Discussion about objective </a:t>
            </a:r>
            <a:r>
              <a:rPr lang="fr-FR" b="1" dirty="0" err="1" smtClean="0"/>
              <a:t>function</a:t>
            </a:r>
            <a:r>
              <a:rPr lang="fr-FR" b="1" dirty="0" smtClean="0"/>
              <a:t> </a:t>
            </a:r>
            <a:r>
              <a:rPr lang="fr-FR" b="1" dirty="0" err="1" smtClean="0"/>
              <a:t>matters</a:t>
            </a:r>
            <a:r>
              <a:rPr lang="fr-FR" b="1" dirty="0" smtClean="0"/>
              <a:t>, </a:t>
            </a:r>
            <a:r>
              <a:rPr lang="fr-FR" b="1" dirty="0" err="1" smtClean="0"/>
              <a:t>together</a:t>
            </a:r>
            <a:r>
              <a:rPr lang="fr-FR" b="1" dirty="0" smtClean="0"/>
              <a:t> </a:t>
            </a:r>
            <a:r>
              <a:rPr lang="fr-FR" b="1" dirty="0" err="1" smtClean="0"/>
              <a:t>with</a:t>
            </a:r>
            <a:r>
              <a:rPr lang="fr-FR" b="1" dirty="0" smtClean="0"/>
              <a:t> the discussion about </a:t>
            </a:r>
            <a:r>
              <a:rPr lang="fr-FR" b="1" dirty="0" err="1" smtClean="0"/>
              <a:t>beliefs</a:t>
            </a:r>
            <a:r>
              <a:rPr lang="fr-FR" b="1" dirty="0" smtClean="0"/>
              <a:t> and </a:t>
            </a:r>
            <a:r>
              <a:rPr lang="fr-FR" b="1" dirty="0" err="1" smtClean="0"/>
              <a:t>elasticities</a:t>
            </a:r>
            <a:endParaRPr lang="fr-FR" baseline="-25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181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56984" cy="1296144"/>
          </a:xfrm>
        </p:spPr>
        <p:txBody>
          <a:bodyPr>
            <a:noAutofit/>
          </a:bodyPr>
          <a:lstStyle/>
          <a:p>
            <a:r>
              <a:rPr lang="fr-FR" sz="3200" b="1" dirty="0"/>
              <a:t>The dimensions of </a:t>
            </a:r>
            <a:r>
              <a:rPr lang="fr-FR" sz="3200" b="1" dirty="0" err="1"/>
              <a:t>political</a:t>
            </a:r>
            <a:r>
              <a:rPr lang="fr-FR" sz="3200" b="1" dirty="0"/>
              <a:t> </a:t>
            </a:r>
            <a:r>
              <a:rPr lang="fr-FR" sz="3200" b="1" dirty="0" err="1"/>
              <a:t>conflict</a:t>
            </a:r>
            <a:r>
              <a:rPr lang="fr-FR" sz="3200" b="1" dirty="0"/>
              <a:t> </a:t>
            </a: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 smtClean="0"/>
              <a:t>and </a:t>
            </a:r>
            <a:r>
              <a:rPr lang="fr-FR" sz="3200" b="1" dirty="0" err="1"/>
              <a:t>beliefs</a:t>
            </a:r>
            <a:r>
              <a:rPr lang="fr-FR" sz="3200" b="1" dirty="0"/>
              <a:t> </a:t>
            </a:r>
            <a:r>
              <a:rPr lang="fr-FR" sz="3200" b="1" dirty="0" err="1"/>
              <a:t>systems</a:t>
            </a:r>
            <a:r>
              <a:rPr lang="fr-FR" sz="3200" b="1" dirty="0"/>
              <a:t> about </a:t>
            </a:r>
            <a:r>
              <a:rPr lang="fr-FR" sz="3200" b="1" dirty="0" err="1"/>
              <a:t>inequality</a:t>
            </a:r>
            <a:r>
              <a:rPr lang="fr-FR" sz="3200" b="1" dirty="0"/>
              <a:t>: </a:t>
            </a: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 smtClean="0"/>
              <a:t>taxation </a:t>
            </a:r>
            <a:r>
              <a:rPr lang="fr-FR" sz="3200" b="1" dirty="0"/>
              <a:t>vs </a:t>
            </a:r>
            <a:r>
              <a:rPr lang="fr-FR" sz="3200" b="1" dirty="0" err="1"/>
              <a:t>education</a:t>
            </a:r>
            <a:r>
              <a:rPr lang="fr-FR" sz="3200" b="1" dirty="0"/>
              <a:t> vs </a:t>
            </a:r>
            <a:r>
              <a:rPr lang="fr-FR" sz="3200" b="1" dirty="0" err="1"/>
              <a:t>globalization</a:t>
            </a:r>
            <a:r>
              <a:rPr lang="fr-FR" sz="3200" dirty="0"/>
              <a:t/>
            </a:r>
            <a:br>
              <a:rPr lang="fr-FR" sz="3200" dirty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5141168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There </a:t>
            </a:r>
            <a:r>
              <a:rPr lang="fr-FR" dirty="0" err="1" smtClean="0"/>
              <a:t>is</a:t>
            </a:r>
            <a:r>
              <a:rPr lang="fr-FR" dirty="0" smtClean="0"/>
              <a:t> extensive </a:t>
            </a:r>
            <a:r>
              <a:rPr lang="fr-FR" dirty="0" err="1" smtClean="0"/>
              <a:t>evidence</a:t>
            </a:r>
            <a:r>
              <a:rPr lang="fr-FR" dirty="0" smtClean="0"/>
              <a:t> </a:t>
            </a:r>
            <a:r>
              <a:rPr lang="fr-FR" dirty="0" err="1" smtClean="0"/>
              <a:t>showing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beliefs</a:t>
            </a:r>
            <a:r>
              <a:rPr lang="fr-FR" dirty="0" smtClean="0"/>
              <a:t> about </a:t>
            </a:r>
            <a:r>
              <a:rPr lang="fr-FR" dirty="0" err="1" smtClean="0"/>
              <a:t>luck</a:t>
            </a:r>
            <a:r>
              <a:rPr lang="fr-FR" dirty="0" smtClean="0"/>
              <a:t> vs effort and about </a:t>
            </a:r>
            <a:r>
              <a:rPr lang="fr-FR" dirty="0" err="1" smtClean="0"/>
              <a:t>income</a:t>
            </a:r>
            <a:r>
              <a:rPr lang="fr-FR" dirty="0" smtClean="0"/>
              <a:t> </a:t>
            </a:r>
            <a:r>
              <a:rPr lang="fr-FR" dirty="0" err="1" smtClean="0"/>
              <a:t>mobility</a:t>
            </a:r>
            <a:r>
              <a:rPr lang="fr-FR" dirty="0" smtClean="0"/>
              <a:t> prospects </a:t>
            </a:r>
            <a:r>
              <a:rPr lang="fr-FR" dirty="0" err="1" smtClean="0"/>
              <a:t>matter</a:t>
            </a:r>
            <a:r>
              <a:rPr lang="fr-FR" dirty="0" smtClean="0"/>
              <a:t> to </a:t>
            </a:r>
            <a:r>
              <a:rPr lang="fr-FR" dirty="0" err="1" smtClean="0"/>
              <a:t>explain</a:t>
            </a:r>
            <a:r>
              <a:rPr lang="fr-FR" dirty="0" smtClean="0"/>
              <a:t> attitudes </a:t>
            </a:r>
            <a:r>
              <a:rPr lang="fr-FR" dirty="0" err="1" smtClean="0"/>
              <a:t>towards</a:t>
            </a:r>
            <a:r>
              <a:rPr lang="fr-FR" dirty="0" smtClean="0"/>
              <a:t> </a:t>
            </a:r>
            <a:r>
              <a:rPr lang="fr-FR" dirty="0" err="1" smtClean="0"/>
              <a:t>inequality</a:t>
            </a:r>
            <a:r>
              <a:rPr lang="fr-FR" dirty="0" smtClean="0"/>
              <a:t>. </a:t>
            </a:r>
          </a:p>
          <a:p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err="1" smtClean="0"/>
              <a:t>e.g</a:t>
            </a:r>
            <a:r>
              <a:rPr lang="fr-FR" dirty="0" smtClean="0"/>
              <a:t>. </a:t>
            </a:r>
            <a:r>
              <a:rPr lang="fr-FR" dirty="0" smtClean="0">
                <a:hlinkClick r:id="rId2"/>
              </a:rPr>
              <a:t>Alesina</a:t>
            </a:r>
            <a:r>
              <a:rPr lang="fr-FR" dirty="0">
                <a:hlinkClick r:id="rId2"/>
              </a:rPr>
              <a:t>-LaFerrara </a:t>
            </a:r>
            <a:r>
              <a:rPr lang="fr-FR" dirty="0" smtClean="0">
                <a:hlinkClick r:id="rId2"/>
              </a:rPr>
              <a:t>2005</a:t>
            </a:r>
            <a:r>
              <a:rPr lang="fr-FR" dirty="0" smtClean="0"/>
              <a:t> ; </a:t>
            </a:r>
            <a:r>
              <a:rPr lang="fr-FR" dirty="0" smtClean="0">
                <a:hlinkClick r:id="rId3"/>
              </a:rPr>
              <a:t>A-</a:t>
            </a:r>
            <a:r>
              <a:rPr lang="fr-FR" dirty="0">
                <a:hlinkClick r:id="rId3"/>
              </a:rPr>
              <a:t>Angeletos 2005</a:t>
            </a:r>
            <a:r>
              <a:rPr lang="fr-FR" dirty="0"/>
              <a:t>; </a:t>
            </a:r>
            <a:r>
              <a:rPr lang="fr-FR" dirty="0" smtClean="0">
                <a:hlinkClick r:id="rId4"/>
              </a:rPr>
              <a:t>A-</a:t>
            </a:r>
            <a:r>
              <a:rPr lang="fr-FR" dirty="0">
                <a:hlinkClick r:id="rId4"/>
              </a:rPr>
              <a:t>Stantcheva-Tevo 2017</a:t>
            </a:r>
            <a:r>
              <a:rPr lang="fr-FR" dirty="0"/>
              <a:t>; </a:t>
            </a:r>
            <a:r>
              <a:rPr lang="fr-FR" dirty="0" smtClean="0">
                <a:hlinkClick r:id="rId5"/>
              </a:rPr>
              <a:t>Alesina </a:t>
            </a:r>
            <a:r>
              <a:rPr lang="fr-FR" dirty="0">
                <a:hlinkClick r:id="rId5"/>
              </a:rPr>
              <a:t>et al 2016</a:t>
            </a:r>
            <a:r>
              <a:rPr lang="fr-FR" dirty="0"/>
              <a:t>; </a:t>
            </a:r>
            <a:r>
              <a:rPr lang="fr-FR" dirty="0" smtClean="0">
                <a:hlinkClick r:id="rId6"/>
              </a:rPr>
              <a:t>Alesina </a:t>
            </a:r>
            <a:r>
              <a:rPr lang="fr-FR" dirty="0">
                <a:hlinkClick r:id="rId6"/>
              </a:rPr>
              <a:t>et al </a:t>
            </a:r>
            <a:r>
              <a:rPr lang="fr-FR" dirty="0" smtClean="0">
                <a:hlinkClick r:id="rId6"/>
              </a:rPr>
              <a:t>2015</a:t>
            </a:r>
            <a:r>
              <a:rPr lang="fr-FR" dirty="0" smtClean="0"/>
              <a:t> on </a:t>
            </a:r>
            <a:r>
              <a:rPr lang="fr-FR" dirty="0" err="1" smtClean="0"/>
              <a:t>beliefs</a:t>
            </a:r>
            <a:r>
              <a:rPr lang="fr-FR" dirty="0" smtClean="0"/>
              <a:t> in </a:t>
            </a:r>
            <a:r>
              <a:rPr lang="fr-FR" dirty="0" err="1" smtClean="0"/>
              <a:t>luck</a:t>
            </a:r>
            <a:r>
              <a:rPr lang="fr-FR" dirty="0" smtClean="0"/>
              <a:t> vs effort and </a:t>
            </a:r>
            <a:r>
              <a:rPr lang="fr-FR" dirty="0" err="1" smtClean="0"/>
              <a:t>mobility</a:t>
            </a:r>
            <a:r>
              <a:rPr lang="fr-FR" dirty="0" smtClean="0"/>
              <a:t> in US vs Europe</a:t>
            </a:r>
          </a:p>
          <a:p>
            <a:r>
              <a:rPr lang="fr-FR" dirty="0" smtClean="0"/>
              <a:t>On </a:t>
            </a:r>
            <a:r>
              <a:rPr lang="fr-FR" dirty="0" err="1" smtClean="0"/>
              <a:t>mobility</a:t>
            </a:r>
            <a:r>
              <a:rPr lang="fr-FR" dirty="0" smtClean="0"/>
              <a:t> prospects, </a:t>
            </a:r>
            <a:r>
              <a:rPr lang="fr-FR" dirty="0" err="1" smtClean="0"/>
              <a:t>inequality</a:t>
            </a:r>
            <a:r>
              <a:rPr lang="fr-FR" dirty="0" smtClean="0"/>
              <a:t> and </a:t>
            </a:r>
            <a:r>
              <a:rPr lang="fr-FR" dirty="0" err="1" smtClean="0"/>
              <a:t>beliefs</a:t>
            </a:r>
            <a:r>
              <a:rPr lang="fr-FR" dirty="0" smtClean="0"/>
              <a:t>, </a:t>
            </a:r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models</a:t>
            </a:r>
            <a:r>
              <a:rPr lang="fr-FR" dirty="0" smtClean="0"/>
              <a:t> by </a:t>
            </a:r>
            <a:r>
              <a:rPr lang="fr-FR" dirty="0">
                <a:hlinkClick r:id="rId7"/>
              </a:rPr>
              <a:t>Benabou-Ok 2001</a:t>
            </a:r>
            <a:r>
              <a:rPr lang="fr-FR" dirty="0"/>
              <a:t>; </a:t>
            </a:r>
            <a:r>
              <a:rPr lang="fr-FR" dirty="0" smtClean="0">
                <a:hlinkClick r:id="rId8"/>
              </a:rPr>
              <a:t>Benabou </a:t>
            </a:r>
            <a:r>
              <a:rPr lang="fr-FR" dirty="0">
                <a:hlinkClick r:id="rId8"/>
              </a:rPr>
              <a:t>2000</a:t>
            </a:r>
            <a:r>
              <a:rPr lang="fr-FR" dirty="0"/>
              <a:t>, </a:t>
            </a:r>
            <a:r>
              <a:rPr lang="fr-FR" dirty="0" smtClean="0">
                <a:hlinkClick r:id="rId9"/>
              </a:rPr>
              <a:t>Benabou-</a:t>
            </a:r>
            <a:r>
              <a:rPr lang="fr-FR" dirty="0">
                <a:hlinkClick r:id="rId9"/>
              </a:rPr>
              <a:t>Tirole 2006</a:t>
            </a:r>
            <a:r>
              <a:rPr lang="fr-FR" dirty="0"/>
              <a:t>, </a:t>
            </a:r>
            <a:r>
              <a:rPr lang="fr-FR" dirty="0" smtClean="0">
                <a:hlinkClick r:id="rId10"/>
              </a:rPr>
              <a:t>Benabou </a:t>
            </a:r>
            <a:r>
              <a:rPr lang="fr-FR" dirty="0">
                <a:hlinkClick r:id="rId10"/>
              </a:rPr>
              <a:t>2008</a:t>
            </a:r>
            <a:r>
              <a:rPr lang="fr-FR" dirty="0"/>
              <a:t>, </a:t>
            </a:r>
            <a:r>
              <a:rPr lang="fr-FR" dirty="0" smtClean="0">
                <a:hlinkClick r:id="rId11"/>
              </a:rPr>
              <a:t>Benabou </a:t>
            </a:r>
            <a:r>
              <a:rPr lang="fr-FR" dirty="0">
                <a:hlinkClick r:id="rId11"/>
              </a:rPr>
              <a:t>et al 2015</a:t>
            </a:r>
            <a:r>
              <a:rPr lang="fr-FR" dirty="0"/>
              <a:t> </a:t>
            </a:r>
            <a:r>
              <a:rPr lang="fr-FR" dirty="0" smtClean="0"/>
              <a:t> </a:t>
            </a:r>
          </a:p>
          <a:p>
            <a:r>
              <a:rPr lang="fr-FR" dirty="0" smtClean="0"/>
              <a:t>But the basic model about the </a:t>
            </a:r>
            <a:r>
              <a:rPr lang="fr-FR" dirty="0" err="1" smtClean="0"/>
              <a:t>role</a:t>
            </a:r>
            <a:r>
              <a:rPr lang="fr-FR" dirty="0" smtClean="0"/>
              <a:t> of </a:t>
            </a:r>
            <a:r>
              <a:rPr lang="fr-FR" dirty="0" err="1" smtClean="0"/>
              <a:t>luck</a:t>
            </a:r>
            <a:r>
              <a:rPr lang="fr-FR" dirty="0" smtClean="0"/>
              <a:t> and effort </a:t>
            </a:r>
            <a:r>
              <a:rPr lang="fr-FR" dirty="0" err="1" smtClean="0"/>
              <a:t>is</a:t>
            </a:r>
            <a:r>
              <a:rPr lang="fr-FR" dirty="0" smtClean="0"/>
              <a:t> a bit </a:t>
            </a:r>
            <a:r>
              <a:rPr lang="fr-FR" dirty="0" err="1" smtClean="0"/>
              <a:t>simplistic</a:t>
            </a:r>
            <a:r>
              <a:rPr lang="fr-FR" dirty="0" smtClean="0"/>
              <a:t>: </a:t>
            </a:r>
            <a:r>
              <a:rPr lang="fr-FR" dirty="0" err="1" smtClean="0"/>
              <a:t>it</a:t>
            </a:r>
            <a:r>
              <a:rPr lang="fr-FR" dirty="0" smtClean="0"/>
              <a:t> captures </a:t>
            </a:r>
            <a:r>
              <a:rPr lang="fr-FR" dirty="0" err="1" smtClean="0"/>
              <a:t>only</a:t>
            </a:r>
            <a:r>
              <a:rPr lang="fr-FR" dirty="0" smtClean="0"/>
              <a:t> a </a:t>
            </a:r>
            <a:r>
              <a:rPr lang="fr-FR" dirty="0" err="1" smtClean="0"/>
              <a:t>small</a:t>
            </a:r>
            <a:r>
              <a:rPr lang="fr-FR" dirty="0" smtClean="0"/>
              <a:t> part of the issues on </a:t>
            </a:r>
            <a:r>
              <a:rPr lang="fr-FR" dirty="0" err="1" smtClean="0"/>
              <a:t>which</a:t>
            </a:r>
            <a:r>
              <a:rPr lang="fr-FR" dirty="0" smtClean="0"/>
              <a:t> people </a:t>
            </a:r>
            <a:r>
              <a:rPr lang="fr-FR" dirty="0" err="1" smtClean="0"/>
              <a:t>disagree</a:t>
            </a:r>
            <a:r>
              <a:rPr lang="fr-FR" dirty="0" smtClean="0"/>
              <a:t> </a:t>
            </a:r>
            <a:r>
              <a:rPr lang="fr-FR" dirty="0" err="1" smtClean="0"/>
              <a:t>regarding</a:t>
            </a:r>
            <a:r>
              <a:rPr lang="fr-FR" dirty="0" smtClean="0"/>
              <a:t> </a:t>
            </a:r>
            <a:r>
              <a:rPr lang="fr-FR" dirty="0" err="1" smtClean="0"/>
              <a:t>inequality</a:t>
            </a:r>
            <a:r>
              <a:rPr lang="fr-FR" dirty="0" smtClean="0"/>
              <a:t>; in practice, </a:t>
            </a:r>
            <a:r>
              <a:rPr lang="fr-FR" dirty="0" err="1" smtClean="0"/>
              <a:t>key</a:t>
            </a:r>
            <a:r>
              <a:rPr lang="fr-FR" dirty="0" smtClean="0"/>
              <a:t> </a:t>
            </a:r>
            <a:r>
              <a:rPr lang="fr-FR" dirty="0" err="1" smtClean="0"/>
              <a:t>conflicts</a:t>
            </a:r>
            <a:r>
              <a:rPr lang="fr-FR" dirty="0" smtClean="0"/>
              <a:t> </a:t>
            </a:r>
            <a:r>
              <a:rPr lang="fr-FR" dirty="0" err="1" smtClean="0"/>
              <a:t>involve</a:t>
            </a:r>
            <a:r>
              <a:rPr lang="fr-FR" dirty="0" smtClean="0"/>
              <a:t> the </a:t>
            </a:r>
            <a:r>
              <a:rPr lang="fr-FR" dirty="0" err="1" smtClean="0"/>
              <a:t>role</a:t>
            </a:r>
            <a:r>
              <a:rPr lang="fr-FR" dirty="0" smtClean="0"/>
              <a:t> of </a:t>
            </a:r>
            <a:r>
              <a:rPr lang="fr-FR" dirty="0" err="1" smtClean="0"/>
              <a:t>education</a:t>
            </a:r>
            <a:r>
              <a:rPr lang="fr-FR" dirty="0" smtClean="0"/>
              <a:t>, </a:t>
            </a:r>
            <a:r>
              <a:rPr lang="fr-FR" dirty="0" err="1" smtClean="0"/>
              <a:t>globalization</a:t>
            </a:r>
            <a:r>
              <a:rPr lang="fr-FR" dirty="0" smtClean="0"/>
              <a:t>, etc.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258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496" y="260648"/>
            <a:ext cx="9108504" cy="6597352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Basic model on </a:t>
            </a:r>
            <a:r>
              <a:rPr lang="fr-FR" dirty="0" err="1" smtClean="0"/>
              <a:t>luck</a:t>
            </a:r>
            <a:r>
              <a:rPr lang="fr-FR" dirty="0" smtClean="0"/>
              <a:t> &amp; effort: </a:t>
            </a:r>
            <a:r>
              <a:rPr lang="fr-FR" dirty="0" err="1" smtClean="0"/>
              <a:t>left</a:t>
            </a:r>
            <a:r>
              <a:rPr lang="fr-FR" dirty="0"/>
              <a:t> =</a:t>
            </a:r>
            <a:r>
              <a:rPr lang="fr-FR" dirty="0" smtClean="0"/>
              <a:t> </a:t>
            </a:r>
            <a:r>
              <a:rPr lang="fr-FR" dirty="0" err="1" smtClean="0"/>
              <a:t>pessimistic</a:t>
            </a:r>
            <a:r>
              <a:rPr lang="fr-FR" dirty="0" smtClean="0"/>
              <a:t> about </a:t>
            </a:r>
            <a:r>
              <a:rPr lang="fr-FR" dirty="0" err="1" smtClean="0"/>
              <a:t>mobility</a:t>
            </a:r>
            <a:r>
              <a:rPr lang="fr-FR" dirty="0" smtClean="0"/>
              <a:t> (</a:t>
            </a:r>
            <a:r>
              <a:rPr lang="fr-FR" dirty="0" err="1" smtClean="0"/>
              <a:t>beliefs</a:t>
            </a:r>
            <a:r>
              <a:rPr lang="fr-FR" dirty="0" smtClean="0"/>
              <a:t> in </a:t>
            </a:r>
            <a:r>
              <a:rPr lang="fr-FR" dirty="0" err="1" smtClean="0"/>
              <a:t>luck</a:t>
            </a:r>
            <a:r>
              <a:rPr lang="fr-FR" dirty="0"/>
              <a:t> </a:t>
            </a:r>
            <a:r>
              <a:rPr lang="fr-FR" dirty="0" smtClean="0"/>
              <a:t>and </a:t>
            </a:r>
            <a:r>
              <a:rPr lang="fr-FR" dirty="0" err="1" smtClean="0"/>
              <a:t>redistributive</a:t>
            </a:r>
            <a:r>
              <a:rPr lang="fr-FR" dirty="0" smtClean="0"/>
              <a:t> taxation), right = </a:t>
            </a:r>
            <a:r>
              <a:rPr lang="fr-FR" dirty="0" err="1" smtClean="0"/>
              <a:t>optimistic</a:t>
            </a:r>
            <a:r>
              <a:rPr lang="fr-FR" dirty="0" smtClean="0"/>
              <a:t> about </a:t>
            </a:r>
            <a:r>
              <a:rPr lang="fr-FR" dirty="0" err="1" smtClean="0"/>
              <a:t>mobility</a:t>
            </a:r>
            <a:r>
              <a:rPr lang="fr-FR" dirty="0" smtClean="0"/>
              <a:t> (</a:t>
            </a:r>
            <a:r>
              <a:rPr lang="fr-FR" dirty="0" err="1" smtClean="0"/>
              <a:t>beliefs</a:t>
            </a:r>
            <a:r>
              <a:rPr lang="fr-FR" dirty="0" smtClean="0"/>
              <a:t> in effort)</a:t>
            </a:r>
          </a:p>
          <a:p>
            <a:r>
              <a:rPr lang="fr-FR" dirty="0" smtClean="0"/>
              <a:t>In practice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much</a:t>
            </a:r>
            <a:r>
              <a:rPr lang="fr-FR" dirty="0" smtClean="0"/>
              <a:t> more </a:t>
            </a:r>
            <a:r>
              <a:rPr lang="fr-FR" dirty="0" err="1" smtClean="0"/>
              <a:t>complicated</a:t>
            </a:r>
            <a:r>
              <a:rPr lang="fr-FR" dirty="0" smtClean="0"/>
              <a:t>. </a:t>
            </a:r>
            <a:r>
              <a:rPr lang="fr-FR" dirty="0" err="1" smtClean="0"/>
              <a:t>E.g</a:t>
            </a:r>
            <a:r>
              <a:rPr lang="fr-FR" dirty="0" smtClean="0"/>
              <a:t>. one </a:t>
            </a:r>
            <a:r>
              <a:rPr lang="fr-FR" dirty="0" err="1" smtClean="0"/>
              <a:t>can</a:t>
            </a:r>
            <a:r>
              <a:rPr lang="fr-FR" dirty="0" smtClean="0"/>
              <a:t> have « </a:t>
            </a:r>
            <a:r>
              <a:rPr lang="fr-FR" dirty="0" err="1" smtClean="0"/>
              <a:t>pessimistic</a:t>
            </a:r>
            <a:r>
              <a:rPr lang="fr-FR" dirty="0" smtClean="0"/>
              <a:t> right » by </a:t>
            </a:r>
            <a:r>
              <a:rPr lang="fr-FR" dirty="0" err="1" smtClean="0"/>
              <a:t>introducing</a:t>
            </a:r>
            <a:r>
              <a:rPr lang="fr-FR" dirty="0" smtClean="0"/>
              <a:t> </a:t>
            </a:r>
            <a:r>
              <a:rPr lang="fr-FR" dirty="0" err="1" smtClean="0"/>
              <a:t>individual</a:t>
            </a:r>
            <a:r>
              <a:rPr lang="fr-FR" dirty="0" smtClean="0"/>
              <a:t> </a:t>
            </a:r>
            <a:r>
              <a:rPr lang="fr-FR" dirty="0" err="1" smtClean="0"/>
              <a:t>ability</a:t>
            </a:r>
            <a:r>
              <a:rPr lang="fr-FR" dirty="0" smtClean="0"/>
              <a:t> </a:t>
            </a:r>
            <a:r>
              <a:rPr lang="fr-FR" dirty="0" err="1" smtClean="0"/>
              <a:t>parameters</a:t>
            </a:r>
            <a:r>
              <a:rPr lang="fr-FR" dirty="0" smtClean="0"/>
              <a:t> </a:t>
            </a:r>
            <a:r>
              <a:rPr lang="el-GR" dirty="0"/>
              <a:t>β</a:t>
            </a:r>
            <a:r>
              <a:rPr lang="fr-FR" baseline="-25000" dirty="0"/>
              <a:t>i</a:t>
            </a:r>
            <a:r>
              <a:rPr lang="fr-FR" dirty="0" smtClean="0"/>
              <a:t>:</a:t>
            </a:r>
          </a:p>
          <a:p>
            <a:r>
              <a:rPr lang="fr-FR" dirty="0" err="1" smtClean="0"/>
              <a:t>Probability</a:t>
            </a:r>
            <a:r>
              <a:rPr lang="fr-FR" dirty="0" smtClean="0"/>
              <a:t> </a:t>
            </a:r>
            <a:r>
              <a:rPr lang="fr-FR" dirty="0"/>
              <a:t>(y</a:t>
            </a:r>
            <a:r>
              <a:rPr lang="fr-FR" baseline="-25000" dirty="0"/>
              <a:t>i</a:t>
            </a:r>
            <a:r>
              <a:rPr lang="fr-FR" dirty="0"/>
              <a:t>=y</a:t>
            </a:r>
            <a:r>
              <a:rPr lang="fr-FR" baseline="-25000" dirty="0"/>
              <a:t>1</a:t>
            </a:r>
            <a:r>
              <a:rPr lang="fr-FR" dirty="0"/>
              <a:t>) = π</a:t>
            </a:r>
            <a:r>
              <a:rPr lang="fr-FR" baseline="-25000" dirty="0"/>
              <a:t>0</a:t>
            </a:r>
            <a:r>
              <a:rPr lang="fr-FR" dirty="0"/>
              <a:t> + </a:t>
            </a:r>
            <a:r>
              <a:rPr lang="fr-FR" dirty="0" smtClean="0"/>
              <a:t>θ</a:t>
            </a:r>
            <a:r>
              <a:rPr lang="el-GR" dirty="0" smtClean="0"/>
              <a:t>β</a:t>
            </a:r>
            <a:r>
              <a:rPr lang="fr-FR" baseline="-25000" dirty="0" err="1" smtClean="0"/>
              <a:t>i</a:t>
            </a:r>
            <a:r>
              <a:rPr lang="fr-FR" dirty="0" err="1" smtClean="0"/>
              <a:t>e</a:t>
            </a:r>
            <a:r>
              <a:rPr lang="fr-FR" baseline="-25000" dirty="0" err="1" smtClean="0"/>
              <a:t>i</a:t>
            </a:r>
            <a:r>
              <a:rPr lang="fr-FR" baseline="-25000" dirty="0" smtClean="0"/>
              <a:t> </a:t>
            </a:r>
            <a:r>
              <a:rPr lang="fr-FR" dirty="0" smtClean="0"/>
              <a:t> </a:t>
            </a:r>
            <a:r>
              <a:rPr lang="fr-FR" dirty="0"/>
              <a:t>if parental </a:t>
            </a:r>
            <a:r>
              <a:rPr lang="fr-FR" dirty="0" err="1"/>
              <a:t>income</a:t>
            </a:r>
            <a:r>
              <a:rPr lang="fr-FR" dirty="0"/>
              <a:t> = y</a:t>
            </a:r>
            <a:r>
              <a:rPr lang="fr-FR" baseline="-25000" dirty="0"/>
              <a:t>0</a:t>
            </a:r>
          </a:p>
          <a:p>
            <a:r>
              <a:rPr lang="fr-FR" dirty="0" err="1"/>
              <a:t>Probability</a:t>
            </a:r>
            <a:r>
              <a:rPr lang="fr-FR" dirty="0"/>
              <a:t> (y</a:t>
            </a:r>
            <a:r>
              <a:rPr lang="fr-FR" baseline="-25000" dirty="0"/>
              <a:t>i</a:t>
            </a:r>
            <a:r>
              <a:rPr lang="fr-FR" dirty="0"/>
              <a:t>=y</a:t>
            </a:r>
            <a:r>
              <a:rPr lang="fr-FR" baseline="-25000" dirty="0"/>
              <a:t>1</a:t>
            </a:r>
            <a:r>
              <a:rPr lang="fr-FR" dirty="0"/>
              <a:t>) = π</a:t>
            </a:r>
            <a:r>
              <a:rPr lang="fr-FR" baseline="-25000" dirty="0"/>
              <a:t>1</a:t>
            </a:r>
            <a:r>
              <a:rPr lang="fr-FR" dirty="0"/>
              <a:t> + </a:t>
            </a:r>
            <a:r>
              <a:rPr lang="fr-FR" dirty="0" smtClean="0"/>
              <a:t>θ</a:t>
            </a:r>
            <a:r>
              <a:rPr lang="el-GR" dirty="0"/>
              <a:t>β</a:t>
            </a:r>
            <a:r>
              <a:rPr lang="fr-FR" baseline="-25000" dirty="0" err="1"/>
              <a:t>i</a:t>
            </a:r>
            <a:r>
              <a:rPr lang="fr-FR" dirty="0" err="1" smtClean="0"/>
              <a:t>e</a:t>
            </a:r>
            <a:r>
              <a:rPr lang="fr-FR" baseline="-25000" dirty="0" err="1" smtClean="0"/>
              <a:t>i</a:t>
            </a:r>
            <a:r>
              <a:rPr lang="fr-FR" baseline="-25000" dirty="0" smtClean="0"/>
              <a:t> </a:t>
            </a:r>
            <a:r>
              <a:rPr lang="fr-FR" dirty="0" smtClean="0"/>
              <a:t> </a:t>
            </a:r>
            <a:r>
              <a:rPr lang="fr-FR" dirty="0"/>
              <a:t>if parental </a:t>
            </a:r>
            <a:r>
              <a:rPr lang="fr-FR" dirty="0" err="1"/>
              <a:t>income</a:t>
            </a:r>
            <a:r>
              <a:rPr lang="fr-FR" dirty="0"/>
              <a:t> = y</a:t>
            </a:r>
            <a:r>
              <a:rPr lang="fr-FR" baseline="-25000" dirty="0"/>
              <a:t>1</a:t>
            </a:r>
            <a:endParaRPr lang="fr-FR" dirty="0"/>
          </a:p>
          <a:p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e</a:t>
            </a:r>
            <a:r>
              <a:rPr lang="fr-FR" baseline="-25000" dirty="0" err="1"/>
              <a:t>i</a:t>
            </a:r>
            <a:r>
              <a:rPr lang="fr-FR" dirty="0"/>
              <a:t> = effort, θ = index of how </a:t>
            </a:r>
            <a:r>
              <a:rPr lang="fr-FR" dirty="0" err="1"/>
              <a:t>much</a:t>
            </a:r>
            <a:r>
              <a:rPr lang="fr-FR" dirty="0"/>
              <a:t> </a:t>
            </a:r>
            <a:r>
              <a:rPr lang="fr-FR" dirty="0" smtClean="0"/>
              <a:t>effort </a:t>
            </a:r>
            <a:r>
              <a:rPr lang="fr-FR" dirty="0" err="1"/>
              <a:t>matters</a:t>
            </a:r>
            <a:r>
              <a:rPr lang="fr-FR" dirty="0"/>
              <a:t>, Δπ =π</a:t>
            </a:r>
            <a:r>
              <a:rPr lang="fr-FR" baseline="-25000" dirty="0"/>
              <a:t>1</a:t>
            </a:r>
            <a:r>
              <a:rPr lang="fr-FR" dirty="0"/>
              <a:t>- π</a:t>
            </a:r>
            <a:r>
              <a:rPr lang="fr-FR" baseline="-25000" dirty="0"/>
              <a:t>0</a:t>
            </a:r>
            <a:r>
              <a:rPr lang="fr-FR" dirty="0"/>
              <a:t>= index of how </a:t>
            </a:r>
            <a:r>
              <a:rPr lang="fr-FR" dirty="0" err="1"/>
              <a:t>much</a:t>
            </a:r>
            <a:r>
              <a:rPr lang="fr-FR" dirty="0"/>
              <a:t> </a:t>
            </a:r>
            <a:r>
              <a:rPr lang="fr-FR" dirty="0" smtClean="0"/>
              <a:t>parental </a:t>
            </a:r>
            <a:r>
              <a:rPr lang="fr-FR" dirty="0" err="1" smtClean="0"/>
              <a:t>inequality</a:t>
            </a:r>
            <a:r>
              <a:rPr lang="fr-FR" dirty="0" smtClean="0"/>
              <a:t> </a:t>
            </a:r>
            <a:r>
              <a:rPr lang="fr-FR" dirty="0" err="1" smtClean="0"/>
              <a:t>matters</a:t>
            </a:r>
            <a:r>
              <a:rPr lang="fr-FR" dirty="0" smtClean="0"/>
              <a:t>, </a:t>
            </a:r>
            <a:r>
              <a:rPr lang="el-GR" dirty="0"/>
              <a:t>β</a:t>
            </a:r>
            <a:r>
              <a:rPr lang="fr-FR" baseline="-25000" dirty="0" smtClean="0"/>
              <a:t>i</a:t>
            </a:r>
            <a:r>
              <a:rPr lang="fr-FR" dirty="0" smtClean="0"/>
              <a:t> = </a:t>
            </a:r>
            <a:r>
              <a:rPr lang="fr-FR" dirty="0" err="1" smtClean="0"/>
              <a:t>individual</a:t>
            </a:r>
            <a:r>
              <a:rPr lang="fr-FR" dirty="0" smtClean="0"/>
              <a:t> </a:t>
            </a:r>
            <a:r>
              <a:rPr lang="fr-FR" dirty="0" err="1" smtClean="0"/>
              <a:t>ability</a:t>
            </a:r>
            <a:r>
              <a:rPr lang="fr-FR" dirty="0" smtClean="0"/>
              <a:t> </a:t>
            </a:r>
            <a:r>
              <a:rPr lang="fr-FR" dirty="0" err="1" smtClean="0"/>
              <a:t>parameter</a:t>
            </a:r>
            <a:endParaRPr lang="fr-FR" dirty="0"/>
          </a:p>
          <a:p>
            <a:r>
              <a:rPr lang="fr-FR" dirty="0" smtClean="0"/>
              <a:t>If one </a:t>
            </a:r>
            <a:r>
              <a:rPr lang="fr-FR" dirty="0" err="1" smtClean="0"/>
              <a:t>believes</a:t>
            </a:r>
            <a:r>
              <a:rPr lang="fr-FR" dirty="0" smtClean="0"/>
              <a:t> in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average</a:t>
            </a:r>
            <a:r>
              <a:rPr lang="fr-FR" dirty="0" smtClean="0"/>
              <a:t> </a:t>
            </a:r>
            <a:r>
              <a:rPr lang="el-GR" dirty="0" smtClean="0"/>
              <a:t>β</a:t>
            </a:r>
            <a:r>
              <a:rPr lang="fr-FR" baseline="-25000" dirty="0" smtClean="0"/>
              <a:t>1</a:t>
            </a:r>
            <a:r>
              <a:rPr lang="fr-FR" dirty="0" smtClean="0"/>
              <a:t>&gt;</a:t>
            </a:r>
            <a:r>
              <a:rPr lang="el-GR" dirty="0" smtClean="0"/>
              <a:t>β</a:t>
            </a:r>
            <a:r>
              <a:rPr lang="fr-FR" baseline="-25000" dirty="0" smtClean="0"/>
              <a:t>0</a:t>
            </a:r>
            <a:r>
              <a:rPr lang="fr-FR" dirty="0" smtClean="0"/>
              <a:t> </a:t>
            </a:r>
            <a:r>
              <a:rPr lang="fr-FR" dirty="0" err="1" smtClean="0"/>
              <a:t>depending</a:t>
            </a:r>
            <a:r>
              <a:rPr lang="fr-FR" dirty="0" smtClean="0"/>
              <a:t> on </a:t>
            </a:r>
            <a:r>
              <a:rPr lang="fr-FR" dirty="0" err="1" smtClean="0"/>
              <a:t>family</a:t>
            </a:r>
            <a:r>
              <a:rPr lang="fr-FR" dirty="0" smtClean="0"/>
              <a:t> </a:t>
            </a:r>
            <a:r>
              <a:rPr lang="fr-FR" dirty="0" err="1" smtClean="0"/>
              <a:t>origin</a:t>
            </a:r>
            <a:r>
              <a:rPr lang="fr-FR" dirty="0" smtClean="0"/>
              <a:t>, </a:t>
            </a:r>
            <a:r>
              <a:rPr lang="fr-FR" dirty="0" err="1" smtClean="0"/>
              <a:t>then</a:t>
            </a:r>
            <a:r>
              <a:rPr lang="fr-FR" dirty="0" smtClean="0"/>
              <a:t> one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easily</a:t>
            </a:r>
            <a:r>
              <a:rPr lang="fr-FR" dirty="0" smtClean="0"/>
              <a:t> </a:t>
            </a:r>
            <a:r>
              <a:rPr lang="fr-FR" dirty="0" err="1" smtClean="0"/>
              <a:t>get</a:t>
            </a:r>
            <a:r>
              <a:rPr lang="fr-FR" dirty="0" smtClean="0"/>
              <a:t> a « conservative right »: </a:t>
            </a:r>
            <a:r>
              <a:rPr lang="fr-FR" dirty="0" err="1" smtClean="0"/>
              <a:t>beliefs</a:t>
            </a:r>
            <a:r>
              <a:rPr lang="fr-FR" dirty="0" smtClean="0"/>
              <a:t> in </a:t>
            </a:r>
            <a:r>
              <a:rPr lang="fr-FR" dirty="0" err="1" smtClean="0"/>
              <a:t>low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and </a:t>
            </a:r>
            <a:r>
              <a:rPr lang="fr-FR" dirty="0" err="1" smtClean="0"/>
              <a:t>low</a:t>
            </a:r>
            <a:r>
              <a:rPr lang="fr-FR" dirty="0" smtClean="0"/>
              <a:t> </a:t>
            </a:r>
            <a:r>
              <a:rPr lang="fr-FR" dirty="0" err="1" smtClean="0"/>
              <a:t>mobility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0895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If one </a:t>
            </a:r>
            <a:r>
              <a:rPr lang="fr-FR" dirty="0" err="1" smtClean="0"/>
              <a:t>believes</a:t>
            </a:r>
            <a:r>
              <a:rPr lang="fr-FR" dirty="0" smtClean="0"/>
              <a:t> in high var(</a:t>
            </a:r>
            <a:r>
              <a:rPr lang="el-GR" dirty="0"/>
              <a:t>β</a:t>
            </a:r>
            <a:r>
              <a:rPr lang="fr-FR" baseline="-25000" dirty="0" smtClean="0"/>
              <a:t>i</a:t>
            </a:r>
            <a:r>
              <a:rPr lang="fr-FR" dirty="0" smtClean="0"/>
              <a:t>), but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limited</a:t>
            </a:r>
            <a:r>
              <a:rPr lang="fr-FR" dirty="0" smtClean="0"/>
              <a:t> </a:t>
            </a:r>
            <a:r>
              <a:rPr lang="fr-FR" dirty="0" err="1" smtClean="0"/>
              <a:t>correlation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parental </a:t>
            </a:r>
            <a:r>
              <a:rPr lang="fr-FR" dirty="0" err="1" smtClean="0"/>
              <a:t>origins</a:t>
            </a:r>
            <a:r>
              <a:rPr lang="fr-FR" dirty="0" smtClean="0"/>
              <a:t>, </a:t>
            </a:r>
            <a:r>
              <a:rPr lang="fr-FR" dirty="0" err="1" smtClean="0"/>
              <a:t>then</a:t>
            </a:r>
            <a:r>
              <a:rPr lang="fr-FR" dirty="0" smtClean="0"/>
              <a:t> one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generate</a:t>
            </a:r>
            <a:r>
              <a:rPr lang="fr-FR" dirty="0" smtClean="0"/>
              <a:t> an « </a:t>
            </a:r>
            <a:r>
              <a:rPr lang="fr-FR" dirty="0" err="1" smtClean="0"/>
              <a:t>eugenist</a:t>
            </a:r>
            <a:r>
              <a:rPr lang="fr-FR" dirty="0" smtClean="0"/>
              <a:t> right »: </a:t>
            </a:r>
            <a:r>
              <a:rPr lang="fr-FR" dirty="0" err="1" smtClean="0"/>
              <a:t>beliefs</a:t>
            </a:r>
            <a:r>
              <a:rPr lang="fr-FR" dirty="0" smtClean="0"/>
              <a:t> in </a:t>
            </a:r>
            <a:r>
              <a:rPr lang="fr-FR" dirty="0" err="1" smtClean="0"/>
              <a:t>low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and </a:t>
            </a:r>
            <a:r>
              <a:rPr lang="fr-FR" dirty="0" err="1" smtClean="0"/>
              <a:t>innate</a:t>
            </a:r>
            <a:r>
              <a:rPr lang="fr-FR" dirty="0" smtClean="0"/>
              <a:t> talent</a:t>
            </a:r>
          </a:p>
          <a:p>
            <a:r>
              <a:rPr lang="fr-FR" dirty="0" smtClean="0"/>
              <a:t>For a model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beliefs</a:t>
            </a:r>
            <a:r>
              <a:rPr lang="fr-FR" dirty="0" smtClean="0"/>
              <a:t> in </a:t>
            </a:r>
            <a:r>
              <a:rPr lang="fr-FR" dirty="0" err="1" smtClean="0"/>
              <a:t>luck</a:t>
            </a:r>
            <a:r>
              <a:rPr lang="fr-FR" dirty="0" smtClean="0"/>
              <a:t>, effort and talent, </a:t>
            </a:r>
            <a:r>
              <a:rPr lang="fr-FR" dirty="0" err="1" smtClean="0"/>
              <a:t>see</a:t>
            </a:r>
            <a:r>
              <a:rPr lang="fr-FR" dirty="0" smtClean="0"/>
              <a:t> T. Piketty, « Self-</a:t>
            </a:r>
            <a:r>
              <a:rPr lang="fr-FR" dirty="0" err="1" smtClean="0"/>
              <a:t>fulfilling</a:t>
            </a:r>
            <a:r>
              <a:rPr lang="fr-FR" dirty="0" smtClean="0"/>
              <a:t> </a:t>
            </a:r>
            <a:r>
              <a:rPr lang="fr-FR" dirty="0" err="1" smtClean="0"/>
              <a:t>models</a:t>
            </a:r>
            <a:r>
              <a:rPr lang="fr-FR" dirty="0" smtClean="0"/>
              <a:t> about social </a:t>
            </a:r>
            <a:r>
              <a:rPr lang="fr-FR" dirty="0" err="1" smtClean="0"/>
              <a:t>status</a:t>
            </a:r>
            <a:r>
              <a:rPr lang="fr-FR" dirty="0" smtClean="0"/>
              <a:t> », </a:t>
            </a:r>
            <a:r>
              <a:rPr lang="fr-FR" dirty="0" err="1" smtClean="0">
                <a:hlinkClick r:id="rId2"/>
              </a:rPr>
              <a:t>JPubEc</a:t>
            </a:r>
            <a:r>
              <a:rPr lang="fr-FR" dirty="0" smtClean="0">
                <a:hlinkClick r:id="rId2"/>
              </a:rPr>
              <a:t> 1998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(</a:t>
            </a:r>
            <a:r>
              <a:rPr lang="fr-FR" dirty="0" err="1" smtClean="0"/>
              <a:t>with</a:t>
            </a:r>
            <a:r>
              <a:rPr lang="fr-FR" dirty="0" smtClean="0"/>
              <a:t> no </a:t>
            </a:r>
            <a:r>
              <a:rPr lang="fr-FR" dirty="0" err="1" smtClean="0"/>
              <a:t>correlation</a:t>
            </a:r>
            <a:r>
              <a:rPr lang="fr-FR" dirty="0" smtClean="0"/>
              <a:t> of </a:t>
            </a:r>
            <a:r>
              <a:rPr lang="el-GR" dirty="0" smtClean="0"/>
              <a:t>β</a:t>
            </a:r>
            <a:r>
              <a:rPr lang="fr-FR" baseline="-25000" dirty="0" smtClean="0"/>
              <a:t>i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parental </a:t>
            </a:r>
            <a:r>
              <a:rPr lang="fr-FR" dirty="0" err="1" smtClean="0"/>
              <a:t>origins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502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784976" cy="6264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b="1" dirty="0" smtClean="0">
              <a:hlinkClick r:id=""/>
            </a:endParaRPr>
          </a:p>
          <a:p>
            <a:r>
              <a:rPr lang="en-US" dirty="0" smtClean="0"/>
              <a:t>“Public Economics”: see complete Syllabus </a:t>
            </a:r>
            <a:r>
              <a:rPr lang="en-US" dirty="0" smtClean="0">
                <a:hlinkClick r:id="rId2"/>
              </a:rPr>
              <a:t>here</a:t>
            </a:r>
            <a:endParaRPr lang="en-US" dirty="0" smtClean="0"/>
          </a:p>
          <a:p>
            <a:r>
              <a:rPr lang="en-US" dirty="0" smtClean="0"/>
              <a:t>Lectures 1-7 and 11-12 by A. Bozio and J. Grenet</a:t>
            </a:r>
          </a:p>
          <a:p>
            <a:r>
              <a:rPr lang="en-US" dirty="0" smtClean="0"/>
              <a:t>You have already covered lots of topics, including optimal taxation of labor income. Now we’re going to focus on intertemporal issues and capital taxation:</a:t>
            </a:r>
            <a:endParaRPr lang="en-US" dirty="0" smtClean="0">
              <a:hlinkClick r:id="rId3"/>
            </a:endParaRPr>
          </a:p>
          <a:p>
            <a:r>
              <a:rPr lang="en-US" b="1" dirty="0" smtClean="0">
                <a:hlinkClick r:id="rId3"/>
              </a:rPr>
              <a:t>Lecture </a:t>
            </a:r>
            <a:r>
              <a:rPr lang="en-US" b="1" dirty="0">
                <a:hlinkClick r:id="rId3"/>
              </a:rPr>
              <a:t>8: Normative and intertemporal theories of fiscal and social justice </a:t>
            </a:r>
            <a:r>
              <a:rPr lang="en-US" dirty="0" smtClean="0"/>
              <a:t>(</a:t>
            </a:r>
            <a:r>
              <a:rPr lang="en-US" dirty="0"/>
              <a:t>Monday November 6</a:t>
            </a:r>
            <a:r>
              <a:rPr lang="en-US" baseline="30000" dirty="0"/>
              <a:t>th</a:t>
            </a:r>
            <a:r>
              <a:rPr lang="en-US" dirty="0"/>
              <a:t> 2017</a:t>
            </a:r>
            <a:r>
              <a:rPr lang="en-US" dirty="0" smtClean="0"/>
              <a:t>)</a:t>
            </a:r>
            <a:endParaRPr lang="en-US" b="1" dirty="0" smtClean="0">
              <a:hlinkClick r:id=""/>
            </a:endParaRPr>
          </a:p>
          <a:p>
            <a:r>
              <a:rPr lang="en-US" b="1" dirty="0" smtClean="0">
                <a:hlinkClick r:id=""/>
              </a:rPr>
              <a:t>Lecture </a:t>
            </a:r>
            <a:r>
              <a:rPr lang="en-US" b="1" dirty="0">
                <a:hlinkClick r:id="rId4"/>
              </a:rPr>
              <a:t>9</a:t>
            </a:r>
            <a:r>
              <a:rPr lang="en-US" b="1" dirty="0" smtClean="0">
                <a:hlinkClick r:id="rId4"/>
              </a:rPr>
              <a:t>: </a:t>
            </a:r>
            <a:r>
              <a:rPr lang="en-US" b="1" dirty="0" smtClean="0">
                <a:hlinkClick r:id="rId4"/>
              </a:rPr>
              <a:t>Capital income, inheritance &amp; w</a:t>
            </a:r>
            <a:r>
              <a:rPr lang="en-US" b="1" dirty="0" smtClean="0">
                <a:hlinkClick r:id="rId4"/>
              </a:rPr>
              <a:t>ealth taxes </a:t>
            </a:r>
            <a:r>
              <a:rPr lang="en-US" b="1" dirty="0">
                <a:hlinkClick r:id="rId4"/>
              </a:rPr>
              <a:t>over </a:t>
            </a:r>
            <a:r>
              <a:rPr lang="en-US" b="1" dirty="0" smtClean="0">
                <a:hlinkClick r:id="rId4"/>
              </a:rPr>
              <a:t>time </a:t>
            </a:r>
            <a:r>
              <a:rPr lang="en-US" b="1" dirty="0">
                <a:hlinkClick r:id="rId4"/>
              </a:rPr>
              <a:t>&amp; across </a:t>
            </a:r>
            <a:r>
              <a:rPr lang="en-US" b="1" dirty="0" smtClean="0">
                <a:hlinkClick r:id="rId4"/>
              </a:rPr>
              <a:t>countries </a:t>
            </a:r>
            <a:r>
              <a:rPr lang="en-US" dirty="0" smtClean="0"/>
              <a:t>(Monday November 13</a:t>
            </a:r>
            <a:r>
              <a:rPr lang="en-US" baseline="30000" dirty="0" smtClean="0"/>
              <a:t>th</a:t>
            </a:r>
            <a:r>
              <a:rPr lang="en-US" dirty="0" smtClean="0"/>
              <a:t> 2017)</a:t>
            </a:r>
          </a:p>
          <a:p>
            <a:r>
              <a:rPr lang="en-US" b="1" dirty="0" smtClean="0">
                <a:hlinkClick r:id="rId5"/>
              </a:rPr>
              <a:t>Lecture 10: Optimal taxation </a:t>
            </a:r>
            <a:r>
              <a:rPr lang="en-US" b="1" dirty="0" smtClean="0">
                <a:hlinkClick r:id="rId5"/>
              </a:rPr>
              <a:t>of capital income, inheritance </a:t>
            </a:r>
            <a:r>
              <a:rPr lang="en-US" b="1" dirty="0" smtClean="0">
                <a:hlinkClick r:id="rId5"/>
              </a:rPr>
              <a:t>&amp; wealth</a:t>
            </a:r>
            <a:r>
              <a:rPr lang="en-US" b="1" dirty="0" smtClean="0"/>
              <a:t> </a:t>
            </a:r>
            <a:r>
              <a:rPr lang="en-US" dirty="0" smtClean="0"/>
              <a:t>(Tuesday November 21</a:t>
            </a:r>
            <a:r>
              <a:rPr lang="en-US" baseline="30000" dirty="0" smtClean="0"/>
              <a:t>st</a:t>
            </a:r>
            <a:r>
              <a:rPr lang="en-US" dirty="0" smtClean="0"/>
              <a:t> 2017)</a:t>
            </a:r>
          </a:p>
          <a:p>
            <a:pPr>
              <a:buNone/>
            </a:pPr>
            <a:endParaRPr lang="en-US" sz="2800" dirty="0" smtClean="0"/>
          </a:p>
          <a:p>
            <a:endParaRPr lang="en-US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779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88640"/>
            <a:ext cx="8928992" cy="6669360"/>
          </a:xfrm>
        </p:spPr>
        <p:txBody>
          <a:bodyPr>
            <a:normAutofit fontScale="85000" lnSpcReduction="20000"/>
          </a:bodyPr>
          <a:lstStyle/>
          <a:p>
            <a:r>
              <a:rPr lang="fr-FR" dirty="0" err="1" smtClean="0"/>
              <a:t>Other</a:t>
            </a:r>
            <a:r>
              <a:rPr lang="fr-FR" dirty="0" smtClean="0"/>
              <a:t> major limitation of basic model of </a:t>
            </a:r>
            <a:r>
              <a:rPr lang="fr-FR" dirty="0" err="1" smtClean="0"/>
              <a:t>luck</a:t>
            </a:r>
            <a:r>
              <a:rPr lang="fr-FR" dirty="0" smtClean="0"/>
              <a:t> and </a:t>
            </a:r>
            <a:r>
              <a:rPr lang="fr-FR" dirty="0" err="1" smtClean="0"/>
              <a:t>effor</a:t>
            </a:r>
            <a:r>
              <a:rPr lang="fr-FR" dirty="0" smtClean="0"/>
              <a:t>: the </a:t>
            </a:r>
            <a:r>
              <a:rPr lang="fr-FR" dirty="0" err="1" smtClean="0"/>
              <a:t>only</a:t>
            </a:r>
            <a:r>
              <a:rPr lang="fr-FR" dirty="0" smtClean="0"/>
              <a:t> </a:t>
            </a:r>
            <a:r>
              <a:rPr lang="fr-FR" dirty="0" err="1" smtClean="0"/>
              <a:t>policy</a:t>
            </a:r>
            <a:r>
              <a:rPr lang="fr-FR" dirty="0" smtClean="0"/>
              <a:t> instrument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redistributive</a:t>
            </a:r>
            <a:r>
              <a:rPr lang="fr-FR" dirty="0" smtClean="0"/>
              <a:t> taxation</a:t>
            </a:r>
          </a:p>
          <a:p>
            <a:r>
              <a:rPr lang="fr-FR" dirty="0" err="1" smtClean="0"/>
              <a:t>Historically</a:t>
            </a:r>
            <a:r>
              <a:rPr lang="fr-FR" dirty="0" smtClean="0"/>
              <a:t>, </a:t>
            </a:r>
            <a:r>
              <a:rPr lang="fr-FR" b="1" dirty="0" err="1" smtClean="0"/>
              <a:t>left</a:t>
            </a:r>
            <a:r>
              <a:rPr lang="fr-FR" b="1" dirty="0" smtClean="0"/>
              <a:t> </a:t>
            </a:r>
            <a:r>
              <a:rPr lang="fr-FR" b="1" dirty="0" err="1" smtClean="0"/>
              <a:t>beliefs</a:t>
            </a:r>
            <a:r>
              <a:rPr lang="fr-FR" b="1" dirty="0" smtClean="0"/>
              <a:t> focus on the </a:t>
            </a:r>
            <a:r>
              <a:rPr lang="fr-FR" b="1" dirty="0" err="1" smtClean="0"/>
              <a:t>role</a:t>
            </a:r>
            <a:r>
              <a:rPr lang="fr-FR" b="1" dirty="0" smtClean="0"/>
              <a:t> of </a:t>
            </a:r>
            <a:r>
              <a:rPr lang="fr-FR" b="1" dirty="0" err="1" smtClean="0"/>
              <a:t>education</a:t>
            </a:r>
            <a:r>
              <a:rPr lang="fr-FR" dirty="0" smtClean="0"/>
              <a:t> (</a:t>
            </a:r>
            <a:r>
              <a:rPr lang="fr-FR" dirty="0" err="1" smtClean="0"/>
              <a:t>tax</a:t>
            </a:r>
            <a:r>
              <a:rPr lang="fr-FR" dirty="0" smtClean="0"/>
              <a:t> revenues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to finance </a:t>
            </a:r>
            <a:r>
              <a:rPr lang="fr-FR" dirty="0" err="1" smtClean="0"/>
              <a:t>education</a:t>
            </a:r>
            <a:r>
              <a:rPr lang="fr-FR" dirty="0" smtClean="0"/>
              <a:t> and </a:t>
            </a:r>
            <a:r>
              <a:rPr lang="fr-FR" dirty="0" err="1" smtClean="0"/>
              <a:t>reduce</a:t>
            </a:r>
            <a:r>
              <a:rPr lang="fr-FR" dirty="0" smtClean="0"/>
              <a:t> parental-</a:t>
            </a:r>
            <a:r>
              <a:rPr lang="fr-FR" dirty="0" err="1" smtClean="0"/>
              <a:t>origin</a:t>
            </a:r>
            <a:r>
              <a:rPr lang="fr-FR" dirty="0"/>
              <a:t> </a:t>
            </a:r>
            <a:r>
              <a:rPr lang="fr-FR" dirty="0" err="1" smtClean="0"/>
              <a:t>inequality</a:t>
            </a:r>
            <a:r>
              <a:rPr lang="fr-FR" dirty="0" smtClean="0"/>
              <a:t> </a:t>
            </a:r>
            <a:r>
              <a:rPr lang="fr-FR" dirty="0"/>
              <a:t>Δπ =π</a:t>
            </a:r>
            <a:r>
              <a:rPr lang="fr-FR" baseline="-25000" dirty="0"/>
              <a:t>1</a:t>
            </a:r>
            <a:r>
              <a:rPr lang="fr-FR" dirty="0"/>
              <a:t>- </a:t>
            </a:r>
            <a:r>
              <a:rPr lang="fr-FR" dirty="0" smtClean="0"/>
              <a:t>π</a:t>
            </a:r>
            <a:r>
              <a:rPr lang="fr-FR" baseline="-25000" dirty="0" smtClean="0"/>
              <a:t>0</a:t>
            </a:r>
            <a:r>
              <a:rPr lang="fr-FR" dirty="0" smtClean="0"/>
              <a:t>), unions/</a:t>
            </a:r>
            <a:r>
              <a:rPr lang="fr-FR" dirty="0" err="1" smtClean="0"/>
              <a:t>worker</a:t>
            </a:r>
            <a:r>
              <a:rPr lang="fr-FR" dirty="0" smtClean="0"/>
              <a:t> </a:t>
            </a:r>
            <a:r>
              <a:rPr lang="fr-FR" dirty="0" err="1" smtClean="0"/>
              <a:t>co-determination</a:t>
            </a:r>
            <a:r>
              <a:rPr lang="fr-FR" dirty="0" smtClean="0"/>
              <a:t>/power sharing, and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policies</a:t>
            </a:r>
            <a:r>
              <a:rPr lang="fr-FR" dirty="0" smtClean="0"/>
              <a:t> </a:t>
            </a:r>
            <a:r>
              <a:rPr lang="fr-FR" dirty="0" err="1" smtClean="0"/>
              <a:t>affecting</a:t>
            </a:r>
            <a:r>
              <a:rPr lang="fr-FR" dirty="0" smtClean="0"/>
              <a:t> </a:t>
            </a:r>
            <a:r>
              <a:rPr lang="fr-FR" dirty="0" err="1" smtClean="0"/>
              <a:t>primary</a:t>
            </a:r>
            <a:r>
              <a:rPr lang="fr-FR" dirty="0" smtClean="0"/>
              <a:t> </a:t>
            </a:r>
            <a:r>
              <a:rPr lang="fr-FR" dirty="0" err="1" smtClean="0"/>
              <a:t>inequality</a:t>
            </a:r>
            <a:r>
              <a:rPr lang="fr-FR" dirty="0" smtClean="0"/>
              <a:t> (</a:t>
            </a:r>
            <a:r>
              <a:rPr lang="fr-FR" dirty="0" err="1" smtClean="0"/>
              <a:t>rather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</a:t>
            </a:r>
            <a:r>
              <a:rPr lang="fr-FR" dirty="0" err="1" smtClean="0"/>
              <a:t>just</a:t>
            </a:r>
            <a:r>
              <a:rPr lang="fr-FR" dirty="0" smtClean="0"/>
              <a:t> </a:t>
            </a:r>
            <a:r>
              <a:rPr lang="fr-FR" dirty="0" err="1" smtClean="0"/>
              <a:t>doing</a:t>
            </a:r>
            <a:r>
              <a:rPr lang="fr-FR" dirty="0" smtClean="0"/>
              <a:t> </a:t>
            </a:r>
            <a:r>
              <a:rPr lang="fr-FR" dirty="0" err="1" smtClean="0"/>
              <a:t>secondary</a:t>
            </a:r>
            <a:r>
              <a:rPr lang="fr-FR" dirty="0" smtClean="0"/>
              <a:t> ex-post redistribution) (</a:t>
            </a:r>
            <a:r>
              <a:rPr lang="fr-FR" b="1" dirty="0" smtClean="0"/>
              <a:t>vs right </a:t>
            </a:r>
            <a:r>
              <a:rPr lang="fr-FR" b="1" dirty="0" err="1" smtClean="0"/>
              <a:t>beliefs</a:t>
            </a:r>
            <a:r>
              <a:rPr lang="fr-FR" b="1" dirty="0" smtClean="0"/>
              <a:t> in </a:t>
            </a:r>
            <a:r>
              <a:rPr lang="fr-FR" b="1" dirty="0" err="1" smtClean="0"/>
              <a:t>private</a:t>
            </a:r>
            <a:r>
              <a:rPr lang="fr-FR" b="1" dirty="0" smtClean="0"/>
              <a:t> </a:t>
            </a:r>
            <a:r>
              <a:rPr lang="fr-FR" b="1" dirty="0" err="1" smtClean="0"/>
              <a:t>property</a:t>
            </a:r>
            <a:r>
              <a:rPr lang="fr-FR" dirty="0" smtClean="0"/>
              <a:t>)</a:t>
            </a:r>
          </a:p>
          <a:p>
            <a:r>
              <a:rPr lang="fr-FR" dirty="0" err="1" smtClean="0"/>
              <a:t>Depending</a:t>
            </a:r>
            <a:r>
              <a:rPr lang="fr-FR" dirty="0" smtClean="0"/>
              <a:t> on the </a:t>
            </a:r>
            <a:r>
              <a:rPr lang="fr-FR" dirty="0" err="1" smtClean="0"/>
              <a:t>beliefs</a:t>
            </a:r>
            <a:r>
              <a:rPr lang="fr-FR" dirty="0" smtClean="0"/>
              <a:t> on the </a:t>
            </a:r>
            <a:r>
              <a:rPr lang="fr-FR" dirty="0" err="1" smtClean="0"/>
              <a:t>efficiency</a:t>
            </a:r>
            <a:r>
              <a:rPr lang="fr-FR" dirty="0" smtClean="0"/>
              <a:t> of </a:t>
            </a:r>
            <a:r>
              <a:rPr lang="fr-FR" dirty="0" err="1" smtClean="0"/>
              <a:t>education</a:t>
            </a:r>
            <a:r>
              <a:rPr lang="fr-FR" dirty="0" smtClean="0"/>
              <a:t> </a:t>
            </a:r>
            <a:r>
              <a:rPr lang="fr-FR" dirty="0" err="1" smtClean="0"/>
              <a:t>spending</a:t>
            </a:r>
            <a:r>
              <a:rPr lang="fr-FR" dirty="0" smtClean="0"/>
              <a:t>, one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generate</a:t>
            </a:r>
            <a:r>
              <a:rPr lang="fr-FR" dirty="0" smtClean="0"/>
              <a:t> « </a:t>
            </a:r>
            <a:r>
              <a:rPr lang="fr-FR" dirty="0" err="1" smtClean="0"/>
              <a:t>optimistic</a:t>
            </a:r>
            <a:r>
              <a:rPr lang="fr-FR" dirty="0" smtClean="0"/>
              <a:t> </a:t>
            </a:r>
            <a:r>
              <a:rPr lang="fr-FR" dirty="0" err="1" smtClean="0"/>
              <a:t>left</a:t>
            </a:r>
            <a:r>
              <a:rPr lang="fr-FR" dirty="0" smtClean="0"/>
              <a:t> »: high </a:t>
            </a:r>
            <a:r>
              <a:rPr lang="fr-FR" dirty="0" err="1" smtClean="0"/>
              <a:t>mobility</a:t>
            </a:r>
            <a:r>
              <a:rPr lang="fr-FR" dirty="0" smtClean="0"/>
              <a:t> and high taxation</a:t>
            </a:r>
          </a:p>
          <a:p>
            <a:r>
              <a:rPr lang="fr-FR" dirty="0" err="1" smtClean="0"/>
              <a:t>Beliefs</a:t>
            </a:r>
            <a:r>
              <a:rPr lang="fr-FR" dirty="0" smtClean="0"/>
              <a:t> in </a:t>
            </a:r>
            <a:r>
              <a:rPr lang="fr-FR" dirty="0" err="1" smtClean="0"/>
              <a:t>education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naturally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influenced</a:t>
            </a:r>
            <a:r>
              <a:rPr lang="fr-FR" dirty="0" smtClean="0"/>
              <a:t> by </a:t>
            </a:r>
            <a:r>
              <a:rPr lang="fr-FR" dirty="0" err="1" smtClean="0"/>
              <a:t>individual</a:t>
            </a:r>
            <a:r>
              <a:rPr lang="fr-FR" dirty="0" smtClean="0"/>
              <a:t> </a:t>
            </a:r>
            <a:r>
              <a:rPr lang="fr-FR" dirty="0" err="1" smtClean="0"/>
              <a:t>trajectories</a:t>
            </a:r>
            <a:r>
              <a:rPr lang="fr-FR" dirty="0" smtClean="0"/>
              <a:t>. Can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explain</a:t>
            </a:r>
            <a:r>
              <a:rPr lang="fr-FR" dirty="0" smtClean="0"/>
              <a:t> the </a:t>
            </a:r>
            <a:r>
              <a:rPr lang="fr-FR" dirty="0" err="1" smtClean="0"/>
              <a:t>rise</a:t>
            </a:r>
            <a:r>
              <a:rPr lang="fr-FR" dirty="0" smtClean="0"/>
              <a:t> of high-</a:t>
            </a:r>
            <a:r>
              <a:rPr lang="fr-FR" dirty="0" err="1" smtClean="0"/>
              <a:t>education</a:t>
            </a:r>
            <a:r>
              <a:rPr lang="fr-FR" dirty="0" smtClean="0"/>
              <a:t> (and to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extent</a:t>
            </a:r>
            <a:r>
              <a:rPr lang="fr-FR" dirty="0" smtClean="0"/>
              <a:t> high-</a:t>
            </a:r>
            <a:r>
              <a:rPr lang="fr-FR" dirty="0" err="1" smtClean="0"/>
              <a:t>income</a:t>
            </a:r>
            <a:r>
              <a:rPr lang="fr-FR" dirty="0" smtClean="0"/>
              <a:t>) </a:t>
            </a:r>
            <a:r>
              <a:rPr lang="fr-FR" dirty="0" err="1" smtClean="0"/>
              <a:t>left</a:t>
            </a:r>
            <a:r>
              <a:rPr lang="fr-FR" dirty="0" smtClean="0"/>
              <a:t> vote</a:t>
            </a:r>
          </a:p>
          <a:p>
            <a:r>
              <a:rPr lang="fr-FR" dirty="0" err="1" smtClean="0"/>
              <a:t>Beliefs</a:t>
            </a:r>
            <a:r>
              <a:rPr lang="fr-FR" dirty="0" smtClean="0"/>
              <a:t> in </a:t>
            </a:r>
            <a:r>
              <a:rPr lang="fr-FR" dirty="0" err="1" smtClean="0"/>
              <a:t>education</a:t>
            </a:r>
            <a:r>
              <a:rPr lang="fr-FR" dirty="0" smtClean="0"/>
              <a:t>, </a:t>
            </a:r>
            <a:r>
              <a:rPr lang="fr-FR" dirty="0" err="1" smtClean="0"/>
              <a:t>family</a:t>
            </a:r>
            <a:r>
              <a:rPr lang="fr-FR" dirty="0" smtClean="0"/>
              <a:t> and </a:t>
            </a:r>
            <a:r>
              <a:rPr lang="fr-FR" dirty="0" err="1" smtClean="0"/>
              <a:t>gender</a:t>
            </a:r>
            <a:r>
              <a:rPr lang="fr-FR" dirty="0" smtClean="0"/>
              <a:t> </a:t>
            </a:r>
            <a:r>
              <a:rPr lang="fr-FR" dirty="0" err="1" smtClean="0"/>
              <a:t>roles</a:t>
            </a:r>
            <a:r>
              <a:rPr lang="fr-FR" dirty="0" smtClean="0"/>
              <a:t> are </a:t>
            </a:r>
            <a:r>
              <a:rPr lang="fr-FR" dirty="0" err="1" smtClean="0"/>
              <a:t>also</a:t>
            </a:r>
            <a:r>
              <a:rPr lang="fr-FR" dirty="0" smtClean="0"/>
              <a:t> key to </a:t>
            </a:r>
            <a:r>
              <a:rPr lang="fr-FR" dirty="0" err="1" smtClean="0"/>
              <a:t>explain</a:t>
            </a:r>
            <a:r>
              <a:rPr lang="fr-FR" dirty="0" smtClean="0"/>
              <a:t> </a:t>
            </a:r>
            <a:r>
              <a:rPr lang="fr-FR" dirty="0" err="1" smtClean="0"/>
              <a:t>changing</a:t>
            </a:r>
            <a:r>
              <a:rPr lang="fr-FR" dirty="0" smtClean="0"/>
              <a:t> </a:t>
            </a:r>
            <a:r>
              <a:rPr lang="fr-FR" dirty="0" err="1" smtClean="0"/>
              <a:t>political</a:t>
            </a:r>
            <a:r>
              <a:rPr lang="fr-FR" dirty="0" smtClean="0"/>
              <a:t> </a:t>
            </a:r>
            <a:r>
              <a:rPr lang="fr-FR" dirty="0" err="1" smtClean="0"/>
              <a:t>preferences</a:t>
            </a:r>
            <a:r>
              <a:rPr lang="fr-FR" dirty="0" smtClean="0"/>
              <a:t> of </a:t>
            </a:r>
            <a:r>
              <a:rPr lang="fr-FR" dirty="0" err="1" smtClean="0"/>
              <a:t>women</a:t>
            </a:r>
            <a:r>
              <a:rPr lang="fr-FR" dirty="0" smtClean="0"/>
              <a:t> (right&gt;</a:t>
            </a:r>
            <a:r>
              <a:rPr lang="fr-FR" dirty="0" err="1" smtClean="0"/>
              <a:t>left</a:t>
            </a:r>
            <a:r>
              <a:rPr lang="fr-FR" dirty="0" smtClean="0"/>
              <a:t>)</a:t>
            </a:r>
          </a:p>
          <a:p>
            <a:r>
              <a:rPr lang="fr-FR" b="1" dirty="0" smtClean="0"/>
              <a:t>On </a:t>
            </a:r>
            <a:r>
              <a:rPr lang="fr-FR" b="1" dirty="0" err="1" smtClean="0"/>
              <a:t>changing</a:t>
            </a:r>
            <a:r>
              <a:rPr lang="fr-FR" b="1" dirty="0" smtClean="0"/>
              <a:t> </a:t>
            </a:r>
            <a:r>
              <a:rPr lang="fr-FR" b="1" dirty="0" err="1" smtClean="0"/>
              <a:t>effect</a:t>
            </a:r>
            <a:r>
              <a:rPr lang="fr-FR" b="1" dirty="0" smtClean="0"/>
              <a:t> of </a:t>
            </a:r>
            <a:r>
              <a:rPr lang="fr-FR" b="1" dirty="0" err="1" smtClean="0"/>
              <a:t>income</a:t>
            </a:r>
            <a:r>
              <a:rPr lang="fr-FR" b="1" dirty="0" smtClean="0"/>
              <a:t>, </a:t>
            </a:r>
            <a:r>
              <a:rPr lang="fr-FR" b="1" dirty="0" err="1" smtClean="0"/>
              <a:t>wealth</a:t>
            </a:r>
            <a:r>
              <a:rPr lang="fr-FR" b="1" dirty="0" smtClean="0"/>
              <a:t>, </a:t>
            </a:r>
            <a:r>
              <a:rPr lang="fr-FR" b="1" dirty="0" err="1" smtClean="0"/>
              <a:t>education</a:t>
            </a:r>
            <a:r>
              <a:rPr lang="fr-FR" b="1" dirty="0"/>
              <a:t>,</a:t>
            </a:r>
            <a:r>
              <a:rPr lang="fr-FR" b="1" dirty="0" smtClean="0"/>
              <a:t> </a:t>
            </a:r>
            <a:r>
              <a:rPr lang="fr-FR" b="1" dirty="0" err="1" smtClean="0"/>
              <a:t>gender</a:t>
            </a:r>
            <a:r>
              <a:rPr lang="fr-FR" b="1" dirty="0" smtClean="0"/>
              <a:t> on </a:t>
            </a:r>
            <a:r>
              <a:rPr lang="fr-FR" b="1" dirty="0" err="1" smtClean="0"/>
              <a:t>left</a:t>
            </a:r>
            <a:r>
              <a:rPr lang="fr-FR" b="1" dirty="0" smtClean="0"/>
              <a:t> and right vote, </a:t>
            </a:r>
            <a:r>
              <a:rPr lang="fr-FR" b="1" dirty="0" err="1" smtClean="0"/>
              <a:t>see</a:t>
            </a:r>
            <a:r>
              <a:rPr lang="fr-FR" b="1" dirty="0" smtClean="0"/>
              <a:t> </a:t>
            </a:r>
            <a:r>
              <a:rPr lang="fr-FR" b="1" dirty="0" smtClean="0">
                <a:hlinkClick r:id="rId2"/>
              </a:rPr>
              <a:t>Advanced </a:t>
            </a:r>
            <a:r>
              <a:rPr lang="fr-FR" b="1" dirty="0" err="1" smtClean="0">
                <a:hlinkClick r:id="rId2"/>
              </a:rPr>
              <a:t>Econ</a:t>
            </a:r>
            <a:r>
              <a:rPr lang="fr-FR" b="1" dirty="0" smtClean="0">
                <a:hlinkClick r:id="rId2"/>
              </a:rPr>
              <a:t> </a:t>
            </a:r>
            <a:r>
              <a:rPr lang="fr-FR" b="1" dirty="0" err="1" smtClean="0">
                <a:hlinkClick r:id="rId2"/>
              </a:rPr>
              <a:t>History</a:t>
            </a:r>
            <a:r>
              <a:rPr lang="fr-FR" b="1" dirty="0" smtClean="0">
                <a:hlinkClick r:id="rId2"/>
              </a:rPr>
              <a:t> lectures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26774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404664"/>
            <a:ext cx="8856984" cy="6120680"/>
          </a:xfrm>
        </p:spPr>
        <p:txBody>
          <a:bodyPr>
            <a:normAutofit fontScale="92500" lnSpcReduction="10000"/>
          </a:bodyPr>
          <a:lstStyle/>
          <a:p>
            <a:r>
              <a:rPr lang="fr-FR" dirty="0" err="1" smtClean="0"/>
              <a:t>Other</a:t>
            </a:r>
            <a:r>
              <a:rPr lang="fr-FR" dirty="0" smtClean="0"/>
              <a:t> key dimensions of </a:t>
            </a:r>
            <a:r>
              <a:rPr lang="fr-FR" dirty="0" err="1" smtClean="0"/>
              <a:t>political</a:t>
            </a:r>
            <a:r>
              <a:rPr lang="fr-FR" dirty="0" smtClean="0"/>
              <a:t> </a:t>
            </a:r>
            <a:r>
              <a:rPr lang="fr-FR" dirty="0" err="1" smtClean="0"/>
              <a:t>conflict</a:t>
            </a:r>
            <a:r>
              <a:rPr lang="fr-FR" dirty="0" smtClean="0"/>
              <a:t>: attitudes on vertical redistribution dimension (</a:t>
            </a:r>
            <a:r>
              <a:rPr lang="fr-FR" dirty="0" err="1" smtClean="0"/>
              <a:t>poor</a:t>
            </a:r>
            <a:r>
              <a:rPr lang="fr-FR" dirty="0" smtClean="0"/>
              <a:t> vs </a:t>
            </a:r>
            <a:r>
              <a:rPr lang="fr-FR" dirty="0" err="1" smtClean="0"/>
              <a:t>rich</a:t>
            </a:r>
            <a:r>
              <a:rPr lang="fr-FR" dirty="0" smtClean="0"/>
              <a:t>)            vs attitudes on globalisation/</a:t>
            </a:r>
            <a:r>
              <a:rPr lang="fr-FR" dirty="0" err="1" smtClean="0"/>
              <a:t>economic</a:t>
            </a:r>
            <a:r>
              <a:rPr lang="fr-FR" dirty="0" smtClean="0"/>
              <a:t> </a:t>
            </a:r>
            <a:r>
              <a:rPr lang="fr-FR" dirty="0" err="1" smtClean="0"/>
              <a:t>openness</a:t>
            </a:r>
            <a:r>
              <a:rPr lang="fr-FR" dirty="0" smtClean="0"/>
              <a:t>      vs attitudes on </a:t>
            </a:r>
            <a:r>
              <a:rPr lang="fr-FR" dirty="0" err="1" smtClean="0"/>
              <a:t>foreigners</a:t>
            </a:r>
            <a:r>
              <a:rPr lang="fr-FR" dirty="0" smtClean="0"/>
              <a:t>/migrants/</a:t>
            </a:r>
            <a:r>
              <a:rPr lang="fr-FR" dirty="0" err="1" smtClean="0"/>
              <a:t>minorities</a:t>
            </a:r>
            <a:endParaRPr lang="fr-FR" dirty="0" smtClean="0"/>
          </a:p>
          <a:p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en-US" dirty="0" smtClean="0"/>
              <a:t>Roemer</a:t>
            </a:r>
            <a:r>
              <a:rPr lang="en-US" dirty="0"/>
              <a:t>-</a:t>
            </a:r>
            <a:r>
              <a:rPr lang="en-US" dirty="0" smtClean="0"/>
              <a:t>Lee-Van </a:t>
            </a:r>
            <a:r>
              <a:rPr lang="en-US" dirty="0"/>
              <a:t>der </a:t>
            </a:r>
            <a:r>
              <a:rPr lang="en-US" dirty="0" err="1"/>
              <a:t>Straeten</a:t>
            </a:r>
            <a:r>
              <a:rPr lang="en-US" dirty="0"/>
              <a:t>, </a:t>
            </a:r>
            <a:r>
              <a:rPr lang="en-US" i="1" dirty="0"/>
              <a:t>Racism, Xenophobia, and Distribution: Multi-Issue Politics in Advanced Democracies</a:t>
            </a:r>
            <a:r>
              <a:rPr lang="en-US" dirty="0"/>
              <a:t>, HUP </a:t>
            </a:r>
            <a:r>
              <a:rPr lang="en-US" dirty="0" smtClean="0"/>
              <a:t>2007 (see also journal articles: </a:t>
            </a:r>
            <a:r>
              <a:rPr lang="en-US" dirty="0" err="1" smtClean="0">
                <a:hlinkClick r:id="rId2"/>
              </a:rPr>
              <a:t>JPubE</a:t>
            </a:r>
            <a:r>
              <a:rPr lang="en-US" dirty="0" smtClean="0">
                <a:hlinkClick r:id="rId2"/>
              </a:rPr>
              <a:t> 2006</a:t>
            </a:r>
            <a:r>
              <a:rPr lang="en-US" dirty="0" smtClean="0"/>
              <a:t>; </a:t>
            </a:r>
            <a:r>
              <a:rPr lang="en-US" dirty="0">
                <a:hlinkClick r:id="rId3"/>
              </a:rPr>
              <a:t>JEEA 2006</a:t>
            </a:r>
            <a:r>
              <a:rPr lang="en-US" dirty="0"/>
              <a:t>; </a:t>
            </a:r>
            <a:r>
              <a:rPr lang="en-US" dirty="0">
                <a:hlinkClick r:id="rId4"/>
              </a:rPr>
              <a:t>JE </a:t>
            </a:r>
            <a:r>
              <a:rPr lang="en-US" dirty="0" smtClean="0">
                <a:hlinkClick r:id="rId4"/>
              </a:rPr>
              <a:t>2005</a:t>
            </a:r>
            <a:r>
              <a:rPr lang="en-US" dirty="0" smtClean="0"/>
              <a:t> </a:t>
            </a:r>
            <a:r>
              <a:rPr lang="en-US" dirty="0"/>
              <a:t>;</a:t>
            </a:r>
            <a:r>
              <a:rPr lang="en-US" dirty="0" smtClean="0"/>
              <a:t> </a:t>
            </a:r>
            <a:r>
              <a:rPr lang="en-US" dirty="0" smtClean="0">
                <a:hlinkClick r:id="rId5"/>
              </a:rPr>
              <a:t>SJE 2006</a:t>
            </a:r>
            <a:r>
              <a:rPr lang="en-US" dirty="0" smtClean="0"/>
              <a:t>; ) the xenophobia dimension substantially reduces the equilibrium level of vertical redistribution.</a:t>
            </a:r>
          </a:p>
          <a:p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Kuziemko</a:t>
            </a:r>
            <a:r>
              <a:rPr lang="fr-FR" dirty="0" smtClean="0"/>
              <a:t>-Norton-</a:t>
            </a:r>
            <a:r>
              <a:rPr lang="fr-FR" dirty="0" err="1" smtClean="0"/>
              <a:t>Saez</a:t>
            </a:r>
            <a:r>
              <a:rPr lang="fr-FR" dirty="0"/>
              <a:t>-</a:t>
            </a:r>
            <a:r>
              <a:rPr lang="fr-FR" dirty="0" err="1" smtClean="0"/>
              <a:t>Stantcheva</a:t>
            </a:r>
            <a:r>
              <a:rPr lang="fr-FR" dirty="0"/>
              <a:t>, « How </a:t>
            </a:r>
            <a:r>
              <a:rPr lang="fr-FR" dirty="0" err="1"/>
              <a:t>Elastic</a:t>
            </a:r>
            <a:r>
              <a:rPr lang="fr-FR" dirty="0"/>
              <a:t> are </a:t>
            </a:r>
            <a:r>
              <a:rPr lang="fr-FR" dirty="0" err="1"/>
              <a:t>Preferences</a:t>
            </a:r>
            <a:r>
              <a:rPr lang="fr-FR" dirty="0"/>
              <a:t> for Redistribution? », </a:t>
            </a:r>
            <a:r>
              <a:rPr lang="fr-FR" dirty="0">
                <a:hlinkClick r:id="rId6"/>
              </a:rPr>
              <a:t>AER </a:t>
            </a:r>
            <a:r>
              <a:rPr lang="fr-FR" dirty="0" smtClean="0">
                <a:hlinkClick r:id="rId6"/>
              </a:rPr>
              <a:t>2015</a:t>
            </a:r>
            <a:r>
              <a:rPr lang="fr-FR" dirty="0"/>
              <a:t> </a:t>
            </a:r>
            <a:r>
              <a:rPr lang="fr-FR" dirty="0" smtClean="0"/>
              <a:t>: </a:t>
            </a:r>
            <a:r>
              <a:rPr lang="fr-FR" dirty="0" err="1" smtClean="0"/>
              <a:t>inequality</a:t>
            </a:r>
            <a:r>
              <a:rPr lang="fr-FR" dirty="0" smtClean="0"/>
              <a:t> dimension vs trust-in-</a:t>
            </a:r>
            <a:r>
              <a:rPr lang="fr-FR" dirty="0" err="1" smtClean="0"/>
              <a:t>government</a:t>
            </a:r>
            <a:r>
              <a:rPr lang="fr-FR" dirty="0" smtClean="0"/>
              <a:t> dimension.</a:t>
            </a:r>
            <a:endParaRPr lang="fr-F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35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332656"/>
            <a:ext cx="8811326" cy="6336704"/>
          </a:xfrm>
        </p:spPr>
        <p:txBody>
          <a:bodyPr>
            <a:normAutofit fontScale="85000" lnSpcReduction="10000"/>
          </a:bodyPr>
          <a:lstStyle/>
          <a:p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Alesina-Glaeser-Sacerdote</a:t>
            </a:r>
            <a:r>
              <a:rPr lang="fr-FR" dirty="0" smtClean="0"/>
              <a:t>, « </a:t>
            </a:r>
            <a:r>
              <a:rPr lang="fr-FR" dirty="0" err="1" smtClean="0"/>
              <a:t>Why</a:t>
            </a:r>
            <a:r>
              <a:rPr lang="fr-FR" dirty="0" smtClean="0"/>
              <a:t> </a:t>
            </a:r>
            <a:r>
              <a:rPr lang="fr-FR" dirty="0" err="1" smtClean="0"/>
              <a:t>doesn’t</a:t>
            </a:r>
            <a:r>
              <a:rPr lang="fr-FR" dirty="0" smtClean="0"/>
              <a:t> the US have a </a:t>
            </a:r>
            <a:r>
              <a:rPr lang="fr-FR" dirty="0" err="1" smtClean="0"/>
              <a:t>European</a:t>
            </a:r>
            <a:r>
              <a:rPr lang="fr-FR" dirty="0" smtClean="0"/>
              <a:t> style </a:t>
            </a:r>
            <a:r>
              <a:rPr lang="fr-FR" dirty="0" err="1" smtClean="0"/>
              <a:t>Welfare</a:t>
            </a:r>
            <a:r>
              <a:rPr lang="fr-FR" dirty="0" smtClean="0"/>
              <a:t> », </a:t>
            </a:r>
            <a:r>
              <a:rPr lang="fr-FR" dirty="0" smtClean="0">
                <a:hlinkClick r:id="rId2"/>
              </a:rPr>
              <a:t>BPEA 2001</a:t>
            </a:r>
            <a:r>
              <a:rPr lang="fr-FR" dirty="0" smtClean="0"/>
              <a:t>; </a:t>
            </a:r>
            <a:r>
              <a:rPr lang="fr-FR" dirty="0" err="1" smtClean="0"/>
              <a:t>Alesina-Glaeser</a:t>
            </a:r>
            <a:r>
              <a:rPr lang="fr-FR" dirty="0" smtClean="0"/>
              <a:t>, </a:t>
            </a:r>
            <a:r>
              <a:rPr lang="fr-FR" i="1" dirty="0" err="1" smtClean="0"/>
              <a:t>Fighting</a:t>
            </a:r>
            <a:r>
              <a:rPr lang="fr-FR" i="1" dirty="0" smtClean="0"/>
              <a:t> </a:t>
            </a:r>
            <a:r>
              <a:rPr lang="fr-FR" i="1" dirty="0" err="1" smtClean="0"/>
              <a:t>Poverty</a:t>
            </a:r>
            <a:r>
              <a:rPr lang="fr-FR" i="1" dirty="0" smtClean="0"/>
              <a:t> in the US and Europe: a </a:t>
            </a:r>
            <a:r>
              <a:rPr lang="fr-FR" i="1" dirty="0" err="1" smtClean="0"/>
              <a:t>word</a:t>
            </a:r>
            <a:r>
              <a:rPr lang="fr-FR" i="1" dirty="0" smtClean="0"/>
              <a:t> of </a:t>
            </a:r>
            <a:r>
              <a:rPr lang="fr-FR" i="1" dirty="0" err="1" smtClean="0"/>
              <a:t>difference</a:t>
            </a:r>
            <a:r>
              <a:rPr lang="fr-FR" dirty="0" smtClean="0"/>
              <a:t>, OUP 2004</a:t>
            </a:r>
          </a:p>
          <a:p>
            <a:r>
              <a:rPr lang="fr-FR" dirty="0" smtClean="0"/>
              <a:t>Main </a:t>
            </a:r>
            <a:r>
              <a:rPr lang="fr-FR" dirty="0" err="1" smtClean="0"/>
              <a:t>explanation</a:t>
            </a:r>
            <a:r>
              <a:rPr lang="fr-FR" dirty="0" smtClean="0"/>
              <a:t>: </a:t>
            </a:r>
            <a:r>
              <a:rPr lang="fr-FR" dirty="0" err="1" smtClean="0"/>
              <a:t>less</a:t>
            </a:r>
            <a:r>
              <a:rPr lang="fr-FR" dirty="0" smtClean="0"/>
              <a:t> </a:t>
            </a:r>
            <a:r>
              <a:rPr lang="fr-FR" dirty="0" err="1" smtClean="0"/>
              <a:t>demand</a:t>
            </a:r>
            <a:r>
              <a:rPr lang="fr-FR" dirty="0" smtClean="0"/>
              <a:t> for redistribution </a:t>
            </a:r>
            <a:r>
              <a:rPr lang="fr-FR" dirty="0" err="1" smtClean="0"/>
              <a:t>because</a:t>
            </a:r>
            <a:r>
              <a:rPr lang="fr-FR" dirty="0" smtClean="0"/>
              <a:t> more racial </a:t>
            </a:r>
            <a:r>
              <a:rPr lang="fr-FR" dirty="0" err="1" smtClean="0"/>
              <a:t>prejudice</a:t>
            </a:r>
            <a:r>
              <a:rPr lang="fr-FR" dirty="0" smtClean="0"/>
              <a:t> in the US (</a:t>
            </a:r>
            <a:r>
              <a:rPr lang="fr-FR" dirty="0" err="1" smtClean="0"/>
              <a:t>also</a:t>
            </a:r>
            <a:r>
              <a:rPr lang="fr-FR" dirty="0" smtClean="0"/>
              <a:t>: </a:t>
            </a:r>
            <a:r>
              <a:rPr lang="fr-FR" dirty="0" err="1" smtClean="0"/>
              <a:t>stronger</a:t>
            </a:r>
            <a:r>
              <a:rPr lang="fr-FR" dirty="0" smtClean="0"/>
              <a:t> US </a:t>
            </a:r>
            <a:r>
              <a:rPr lang="fr-FR" dirty="0" err="1" smtClean="0"/>
              <a:t>beliefs</a:t>
            </a:r>
            <a:r>
              <a:rPr lang="fr-FR" dirty="0" smtClean="0"/>
              <a:t> in effort and </a:t>
            </a:r>
            <a:r>
              <a:rPr lang="fr-FR" dirty="0" err="1" smtClean="0"/>
              <a:t>mobility</a:t>
            </a:r>
            <a:r>
              <a:rPr lang="fr-FR" dirty="0" smtClean="0"/>
              <a:t>, but </a:t>
            </a:r>
            <a:r>
              <a:rPr lang="fr-FR" dirty="0" err="1" smtClean="0"/>
              <a:t>difficult</a:t>
            </a:r>
            <a:r>
              <a:rPr lang="fr-FR" dirty="0" smtClean="0"/>
              <a:t> to </a:t>
            </a:r>
            <a:r>
              <a:rPr lang="fr-FR" dirty="0" err="1" smtClean="0"/>
              <a:t>separate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racial </a:t>
            </a:r>
            <a:r>
              <a:rPr lang="fr-FR" dirty="0" err="1" smtClean="0"/>
              <a:t>prejudice</a:t>
            </a:r>
            <a:r>
              <a:rPr lang="fr-FR" dirty="0" smtClean="0"/>
              <a:t>); </a:t>
            </a:r>
            <a:r>
              <a:rPr lang="fr-FR" dirty="0" err="1" smtClean="0"/>
              <a:t>negative</a:t>
            </a:r>
            <a:r>
              <a:rPr lang="fr-FR" dirty="0" smtClean="0"/>
              <a:t> cross-country </a:t>
            </a:r>
            <a:r>
              <a:rPr lang="fr-FR" dirty="0" err="1" smtClean="0"/>
              <a:t>correlation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racial </a:t>
            </a:r>
            <a:r>
              <a:rPr lang="fr-FR" dirty="0" err="1" smtClean="0"/>
              <a:t>fractionalisation</a:t>
            </a:r>
            <a:r>
              <a:rPr lang="fr-FR" dirty="0" smtClean="0"/>
              <a:t> and social </a:t>
            </a:r>
            <a:r>
              <a:rPr lang="fr-FR" dirty="0" err="1" smtClean="0"/>
              <a:t>transfers</a:t>
            </a:r>
            <a:endParaRPr lang="fr-FR" dirty="0" smtClean="0"/>
          </a:p>
          <a:p>
            <a:r>
              <a:rPr lang="fr-FR" dirty="0" smtClean="0"/>
              <a:t>One </a:t>
            </a:r>
            <a:r>
              <a:rPr lang="fr-FR" dirty="0" err="1" smtClean="0"/>
              <a:t>pb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Roemer</a:t>
            </a:r>
            <a:r>
              <a:rPr lang="fr-FR" dirty="0" smtClean="0"/>
              <a:t> et al/</a:t>
            </a:r>
            <a:r>
              <a:rPr lang="fr-FR" dirty="0" err="1" smtClean="0"/>
              <a:t>Alesina</a:t>
            </a:r>
            <a:r>
              <a:rPr lang="fr-FR" dirty="0" smtClean="0"/>
              <a:t> et al: </a:t>
            </a:r>
            <a:r>
              <a:rPr lang="fr-FR" dirty="0" err="1" smtClean="0"/>
              <a:t>lack</a:t>
            </a:r>
            <a:r>
              <a:rPr lang="fr-FR" dirty="0" smtClean="0"/>
              <a:t> of </a:t>
            </a:r>
            <a:r>
              <a:rPr lang="fr-FR" dirty="0" err="1" smtClean="0"/>
              <a:t>historical</a:t>
            </a:r>
            <a:r>
              <a:rPr lang="fr-FR" dirty="0" smtClean="0"/>
              <a:t> perspective on how party </a:t>
            </a:r>
            <a:r>
              <a:rPr lang="fr-FR" dirty="0" err="1" smtClean="0"/>
              <a:t>systems</a:t>
            </a:r>
            <a:r>
              <a:rPr lang="fr-FR" dirty="0" smtClean="0"/>
              <a:t> and </a:t>
            </a:r>
            <a:r>
              <a:rPr lang="fr-FR" dirty="0" err="1" smtClean="0"/>
              <a:t>inequality</a:t>
            </a:r>
            <a:r>
              <a:rPr lang="fr-FR" dirty="0" smtClean="0"/>
              <a:t> change over time; US </a:t>
            </a:r>
            <a:r>
              <a:rPr lang="fr-FR" dirty="0" err="1" smtClean="0"/>
              <a:t>was</a:t>
            </a:r>
            <a:r>
              <a:rPr lang="fr-FR" dirty="0" smtClean="0"/>
              <a:t> in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ways</a:t>
            </a:r>
            <a:r>
              <a:rPr lang="fr-FR" dirty="0" smtClean="0"/>
              <a:t> more </a:t>
            </a:r>
            <a:r>
              <a:rPr lang="fr-FR" dirty="0" err="1" smtClean="0"/>
              <a:t>equal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Europe in 19c and </a:t>
            </a:r>
            <a:r>
              <a:rPr lang="fr-FR" dirty="0" err="1" smtClean="0"/>
              <a:t>invented</a:t>
            </a:r>
            <a:r>
              <a:rPr lang="fr-FR" dirty="0" smtClean="0"/>
              <a:t> </a:t>
            </a:r>
            <a:r>
              <a:rPr lang="fr-FR" dirty="0" err="1" smtClean="0"/>
              <a:t>steeply</a:t>
            </a:r>
            <a:r>
              <a:rPr lang="fr-FR" dirty="0" smtClean="0"/>
              <a:t> progressive taxation </a:t>
            </a:r>
            <a:r>
              <a:rPr lang="fr-FR" dirty="0" err="1" smtClean="0"/>
              <a:t>during</a:t>
            </a:r>
            <a:r>
              <a:rPr lang="fr-FR" dirty="0" smtClean="0"/>
              <a:t> 20c; </a:t>
            </a:r>
            <a:r>
              <a:rPr lang="fr-FR" dirty="0" err="1"/>
              <a:t>h</a:t>
            </a:r>
            <a:r>
              <a:rPr lang="fr-FR" dirty="0" err="1" smtClean="0"/>
              <a:t>istorical</a:t>
            </a:r>
            <a:r>
              <a:rPr lang="fr-FR" dirty="0" smtClean="0"/>
              <a:t> changes are more </a:t>
            </a:r>
            <a:r>
              <a:rPr lang="fr-FR" dirty="0" err="1" smtClean="0"/>
              <a:t>interesting</a:t>
            </a:r>
            <a:r>
              <a:rPr lang="fr-FR" dirty="0" smtClean="0"/>
              <a:t> to </a:t>
            </a:r>
            <a:r>
              <a:rPr lang="fr-FR" dirty="0" err="1" smtClean="0"/>
              <a:t>study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</a:t>
            </a:r>
            <a:r>
              <a:rPr lang="fr-FR" dirty="0" err="1" smtClean="0"/>
              <a:t>supposedly</a:t>
            </a:r>
            <a:r>
              <a:rPr lang="fr-FR" dirty="0" smtClean="0"/>
              <a:t> permanent </a:t>
            </a:r>
            <a:r>
              <a:rPr lang="fr-FR" dirty="0" err="1" smtClean="0"/>
              <a:t>differences</a:t>
            </a:r>
            <a:r>
              <a:rPr lang="fr-FR" dirty="0" smtClean="0"/>
              <a:t> (</a:t>
            </a:r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smtClean="0">
                <a:hlinkClick r:id="rId3"/>
              </a:rPr>
              <a:t>Advanced Econ History</a:t>
            </a:r>
            <a:r>
              <a:rPr lang="fr-FR" dirty="0" smtClean="0"/>
              <a:t> course) </a:t>
            </a:r>
          </a:p>
        </p:txBody>
      </p:sp>
    </p:spTree>
    <p:extLst>
      <p:ext uri="{BB962C8B-B14F-4D97-AF65-F5344CB8AC3E}">
        <p14:creationId xmlns:p14="http://schemas.microsoft.com/office/powerpoint/2010/main" val="45356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2362274"/>
          </a:xfrm>
        </p:spPr>
        <p:txBody>
          <a:bodyPr>
            <a:normAutofit fontScale="90000"/>
          </a:bodyPr>
          <a:lstStyle/>
          <a:p>
            <a:r>
              <a:rPr lang="fr-FR" dirty="0"/>
              <a:t>The </a:t>
            </a:r>
            <a:r>
              <a:rPr lang="fr-FR" dirty="0" err="1"/>
              <a:t>problem</a:t>
            </a:r>
            <a:r>
              <a:rPr lang="fr-FR" dirty="0"/>
              <a:t> of </a:t>
            </a:r>
            <a:r>
              <a:rPr lang="fr-FR" dirty="0" err="1"/>
              <a:t>intertemporal</a:t>
            </a:r>
            <a:r>
              <a:rPr lang="fr-FR" dirty="0"/>
              <a:t> justice: how </a:t>
            </a:r>
            <a:r>
              <a:rPr lang="fr-FR" dirty="0" err="1"/>
              <a:t>much</a:t>
            </a:r>
            <a:r>
              <a:rPr lang="fr-FR" dirty="0"/>
              <a:t> capital and </a:t>
            </a:r>
            <a:r>
              <a:rPr lang="fr-FR" dirty="0" err="1"/>
              <a:t>debt</a:t>
            </a:r>
            <a:r>
              <a:rPr lang="fr-FR" dirty="0"/>
              <a:t> </a:t>
            </a:r>
            <a:r>
              <a:rPr lang="fr-FR" dirty="0" err="1"/>
              <a:t>should</a:t>
            </a:r>
            <a:r>
              <a:rPr lang="fr-FR" dirty="0"/>
              <a:t>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leave</a:t>
            </a:r>
            <a:r>
              <a:rPr lang="fr-FR" dirty="0"/>
              <a:t> to </a:t>
            </a:r>
            <a:r>
              <a:rPr lang="fr-FR" dirty="0" err="1"/>
              <a:t>our</a:t>
            </a:r>
            <a:r>
              <a:rPr lang="fr-FR" dirty="0"/>
              <a:t> </a:t>
            </a:r>
            <a:r>
              <a:rPr lang="fr-FR" dirty="0" err="1"/>
              <a:t>children</a:t>
            </a:r>
            <a:r>
              <a:rPr lang="fr-FR" dirty="0"/>
              <a:t>?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844824"/>
            <a:ext cx="9036496" cy="5328592"/>
          </a:xfrm>
        </p:spPr>
        <p:txBody>
          <a:bodyPr>
            <a:normAutofit fontScale="85000" lnSpcReduction="20000"/>
          </a:bodyPr>
          <a:lstStyle/>
          <a:p>
            <a:r>
              <a:rPr lang="fr-FR" dirty="0" err="1" smtClean="0"/>
              <a:t>Redistributive</a:t>
            </a:r>
            <a:r>
              <a:rPr lang="fr-FR" dirty="0" smtClean="0"/>
              <a:t> taxation of </a:t>
            </a:r>
            <a:r>
              <a:rPr lang="fr-FR" dirty="0" err="1" smtClean="0"/>
              <a:t>income</a:t>
            </a:r>
            <a:r>
              <a:rPr lang="fr-FR" dirty="0" smtClean="0"/>
              <a:t> </a:t>
            </a:r>
            <a:r>
              <a:rPr lang="fr-FR" dirty="0" err="1" smtClean="0"/>
              <a:t>involves</a:t>
            </a:r>
            <a:r>
              <a:rPr lang="fr-FR" dirty="0" smtClean="0"/>
              <a:t> </a:t>
            </a:r>
            <a:r>
              <a:rPr lang="fr-FR" dirty="0" err="1" smtClean="0"/>
              <a:t>serious</a:t>
            </a:r>
            <a:r>
              <a:rPr lang="fr-FR" dirty="0" smtClean="0"/>
              <a:t> </a:t>
            </a:r>
            <a:r>
              <a:rPr lang="fr-FR" dirty="0" err="1" smtClean="0"/>
              <a:t>conflicts</a:t>
            </a:r>
            <a:r>
              <a:rPr lang="fr-FR" dirty="0" smtClean="0"/>
              <a:t> of </a:t>
            </a:r>
            <a:r>
              <a:rPr lang="fr-FR" dirty="0" err="1" smtClean="0"/>
              <a:t>beliefs</a:t>
            </a:r>
            <a:r>
              <a:rPr lang="fr-FR" dirty="0" smtClean="0"/>
              <a:t> about the </a:t>
            </a:r>
            <a:r>
              <a:rPr lang="fr-FR" dirty="0" err="1" smtClean="0"/>
              <a:t>functionning</a:t>
            </a:r>
            <a:r>
              <a:rPr lang="fr-FR" dirty="0" smtClean="0"/>
              <a:t> of the </a:t>
            </a:r>
            <a:r>
              <a:rPr lang="fr-FR" dirty="0" err="1" smtClean="0"/>
              <a:t>economy</a:t>
            </a:r>
            <a:r>
              <a:rPr lang="fr-FR" dirty="0" smtClean="0"/>
              <a:t> and the </a:t>
            </a:r>
            <a:r>
              <a:rPr lang="fr-FR" dirty="0" err="1" smtClean="0"/>
              <a:t>way</a:t>
            </a:r>
            <a:r>
              <a:rPr lang="fr-FR" dirty="0" smtClean="0"/>
              <a:t> </a:t>
            </a:r>
            <a:r>
              <a:rPr lang="fr-FR" dirty="0" err="1" smtClean="0"/>
              <a:t>inequality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generated</a:t>
            </a:r>
            <a:r>
              <a:rPr lang="fr-FR" dirty="0" smtClean="0"/>
              <a:t>, the </a:t>
            </a:r>
            <a:r>
              <a:rPr lang="fr-FR" dirty="0" err="1" smtClean="0"/>
              <a:t>role</a:t>
            </a:r>
            <a:r>
              <a:rPr lang="fr-FR" dirty="0" smtClean="0"/>
              <a:t> of effort, </a:t>
            </a:r>
            <a:r>
              <a:rPr lang="fr-FR" dirty="0" err="1" smtClean="0"/>
              <a:t>education</a:t>
            </a:r>
            <a:r>
              <a:rPr lang="fr-FR" dirty="0" smtClean="0"/>
              <a:t>, etc.</a:t>
            </a:r>
          </a:p>
          <a:p>
            <a:r>
              <a:rPr lang="fr-FR" dirty="0" err="1" smtClean="0"/>
              <a:t>Redistributive</a:t>
            </a:r>
            <a:r>
              <a:rPr lang="fr-FR" dirty="0" smtClean="0"/>
              <a:t> taxation of </a:t>
            </a:r>
            <a:r>
              <a:rPr lang="fr-FR" dirty="0" err="1" smtClean="0"/>
              <a:t>wealth</a:t>
            </a:r>
            <a:r>
              <a:rPr lang="fr-FR" dirty="0" smtClean="0"/>
              <a:t> and capital </a:t>
            </a:r>
            <a:r>
              <a:rPr lang="fr-FR" dirty="0" err="1" smtClean="0"/>
              <a:t>involves</a:t>
            </a:r>
            <a:r>
              <a:rPr lang="fr-FR" dirty="0" smtClean="0"/>
              <a:t> </a:t>
            </a:r>
            <a:r>
              <a:rPr lang="fr-FR" dirty="0" err="1" smtClean="0"/>
              <a:t>equally</a:t>
            </a:r>
            <a:r>
              <a:rPr lang="fr-FR" dirty="0" smtClean="0"/>
              <a:t> </a:t>
            </a:r>
            <a:r>
              <a:rPr lang="fr-FR" dirty="0" err="1" smtClean="0"/>
              <a:t>complex</a:t>
            </a:r>
            <a:r>
              <a:rPr lang="fr-FR" dirty="0" smtClean="0"/>
              <a:t> (or </a:t>
            </a:r>
            <a:r>
              <a:rPr lang="fr-FR" dirty="0" err="1" smtClean="0"/>
              <a:t>arguably</a:t>
            </a:r>
            <a:r>
              <a:rPr lang="fr-FR" dirty="0" smtClean="0"/>
              <a:t> more </a:t>
            </a:r>
            <a:r>
              <a:rPr lang="fr-FR" dirty="0" err="1" smtClean="0"/>
              <a:t>complex</a:t>
            </a:r>
            <a:r>
              <a:rPr lang="fr-FR" dirty="0" smtClean="0"/>
              <a:t>) issues </a:t>
            </a:r>
            <a:r>
              <a:rPr lang="fr-FR" dirty="0" err="1" smtClean="0"/>
              <a:t>related</a:t>
            </a:r>
            <a:r>
              <a:rPr lang="fr-FR" dirty="0" smtClean="0"/>
              <a:t> to the large concentration of </a:t>
            </a:r>
            <a:r>
              <a:rPr lang="fr-FR" dirty="0" err="1" smtClean="0"/>
              <a:t>property</a:t>
            </a:r>
            <a:r>
              <a:rPr lang="fr-FR" dirty="0" smtClean="0"/>
              <a:t>, the </a:t>
            </a:r>
            <a:r>
              <a:rPr lang="fr-FR" dirty="0" err="1" smtClean="0"/>
              <a:t>dynamic</a:t>
            </a:r>
            <a:r>
              <a:rPr lang="fr-FR" dirty="0" smtClean="0"/>
              <a:t> impacts of taxation, the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forms</a:t>
            </a:r>
            <a:r>
              <a:rPr lang="fr-FR" dirty="0" smtClean="0"/>
              <a:t> of taxation (</a:t>
            </a:r>
            <a:r>
              <a:rPr lang="fr-FR" dirty="0" err="1" smtClean="0"/>
              <a:t>flows</a:t>
            </a:r>
            <a:r>
              <a:rPr lang="fr-FR" dirty="0" smtClean="0"/>
              <a:t> vs stocks).  </a:t>
            </a:r>
            <a:r>
              <a:rPr lang="fr-FR" dirty="0" err="1" smtClean="0">
                <a:hlinkClick r:id="rId2"/>
              </a:rPr>
              <a:t>See</a:t>
            </a:r>
            <a:r>
              <a:rPr lang="fr-FR" dirty="0" smtClean="0">
                <a:hlinkClick r:id="rId2"/>
              </a:rPr>
              <a:t> lectures 9-10</a:t>
            </a:r>
            <a:r>
              <a:rPr lang="fr-FR" dirty="0" smtClean="0"/>
              <a:t>.</a:t>
            </a:r>
          </a:p>
          <a:p>
            <a:r>
              <a:rPr lang="fr-FR" dirty="0" smtClean="0"/>
              <a:t>But </a:t>
            </a:r>
            <a:r>
              <a:rPr lang="fr-FR" dirty="0" err="1" smtClean="0"/>
              <a:t>even</a:t>
            </a:r>
            <a:r>
              <a:rPr lang="fr-FR" dirty="0" smtClean="0"/>
              <a:t> if </a:t>
            </a:r>
            <a:r>
              <a:rPr lang="fr-FR" dirty="0" err="1" smtClean="0"/>
              <a:t>there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no </a:t>
            </a:r>
            <a:r>
              <a:rPr lang="fr-FR" dirty="0" err="1" smtClean="0"/>
              <a:t>wealth</a:t>
            </a:r>
            <a:r>
              <a:rPr lang="fr-FR" dirty="0" smtClean="0"/>
              <a:t> </a:t>
            </a:r>
            <a:r>
              <a:rPr lang="fr-FR" dirty="0" err="1" smtClean="0"/>
              <a:t>inequality</a:t>
            </a:r>
            <a:r>
              <a:rPr lang="fr-FR" dirty="0" smtClean="0"/>
              <a:t> at all, i.e. </a:t>
            </a:r>
            <a:r>
              <a:rPr lang="fr-FR" dirty="0" err="1" smtClean="0"/>
              <a:t>assuming</a:t>
            </a:r>
            <a:r>
              <a:rPr lang="fr-FR" dirty="0" smtClean="0"/>
              <a:t> </a:t>
            </a:r>
            <a:r>
              <a:rPr lang="fr-FR" dirty="0" err="1" smtClean="0"/>
              <a:t>everybody</a:t>
            </a:r>
            <a:r>
              <a:rPr lang="fr-FR" dirty="0" smtClean="0"/>
              <a:t> </a:t>
            </a:r>
            <a:r>
              <a:rPr lang="fr-FR" dirty="0" err="1" smtClean="0"/>
              <a:t>owns</a:t>
            </a:r>
            <a:r>
              <a:rPr lang="fr-FR" dirty="0" smtClean="0"/>
              <a:t> an </a:t>
            </a:r>
            <a:r>
              <a:rPr lang="fr-FR" dirty="0" err="1" smtClean="0"/>
              <a:t>equal</a:t>
            </a:r>
            <a:r>
              <a:rPr lang="fr-FR" dirty="0" smtClean="0"/>
              <a:t> </a:t>
            </a:r>
            <a:r>
              <a:rPr lang="fr-FR" dirty="0" err="1" smtClean="0"/>
              <a:t>share</a:t>
            </a:r>
            <a:r>
              <a:rPr lang="fr-FR" dirty="0" smtClean="0"/>
              <a:t> of the world capital stock, the issue of capital accumulation </a:t>
            </a:r>
            <a:r>
              <a:rPr lang="fr-FR" dirty="0" err="1" smtClean="0"/>
              <a:t>would</a:t>
            </a:r>
            <a:r>
              <a:rPr lang="fr-FR" dirty="0" smtClean="0"/>
              <a:t> </a:t>
            </a:r>
            <a:r>
              <a:rPr lang="fr-FR" dirty="0" err="1" smtClean="0"/>
              <a:t>raise</a:t>
            </a:r>
            <a:r>
              <a:rPr lang="fr-FR" dirty="0" smtClean="0"/>
              <a:t> </a:t>
            </a:r>
            <a:r>
              <a:rPr lang="fr-FR" dirty="0" err="1" smtClean="0"/>
              <a:t>serious</a:t>
            </a:r>
            <a:r>
              <a:rPr lang="fr-FR" dirty="0" smtClean="0"/>
              <a:t> </a:t>
            </a:r>
            <a:r>
              <a:rPr lang="fr-FR" dirty="0" err="1" smtClean="0"/>
              <a:t>problems</a:t>
            </a:r>
            <a:r>
              <a:rPr lang="fr-FR" dirty="0" smtClean="0"/>
              <a:t> of </a:t>
            </a:r>
            <a:r>
              <a:rPr lang="fr-FR" dirty="0" err="1" smtClean="0"/>
              <a:t>intertemporal</a:t>
            </a:r>
            <a:r>
              <a:rPr lang="fr-FR" dirty="0" smtClean="0"/>
              <a:t> justice: how </a:t>
            </a:r>
            <a:r>
              <a:rPr lang="fr-FR" dirty="0" err="1" smtClean="0"/>
              <a:t>much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leave</a:t>
            </a:r>
            <a:r>
              <a:rPr lang="fr-FR" dirty="0" smtClean="0"/>
              <a:t> to </a:t>
            </a:r>
            <a:r>
              <a:rPr lang="fr-FR" dirty="0" err="1" smtClean="0"/>
              <a:t>our</a:t>
            </a:r>
            <a:r>
              <a:rPr lang="fr-FR" dirty="0" smtClean="0"/>
              <a:t> </a:t>
            </a:r>
            <a:r>
              <a:rPr lang="fr-FR" dirty="0" err="1" smtClean="0"/>
              <a:t>children</a:t>
            </a:r>
            <a:r>
              <a:rPr lang="fr-FR" dirty="0" smtClean="0"/>
              <a:t>?</a:t>
            </a:r>
            <a:r>
              <a:rPr lang="fr-FR" b="1" dirty="0" smtClean="0"/>
              <a:t> </a:t>
            </a:r>
            <a:r>
              <a:rPr lang="fr-FR" b="1" dirty="0" err="1" smtClean="0"/>
              <a:t>Inequality</a:t>
            </a:r>
            <a:r>
              <a:rPr lang="fr-FR" b="1" dirty="0" smtClean="0"/>
              <a:t> </a:t>
            </a:r>
            <a:r>
              <a:rPr lang="fr-FR" b="1" dirty="0" err="1" smtClean="0"/>
              <a:t>between</a:t>
            </a:r>
            <a:r>
              <a:rPr lang="fr-FR" b="1" dirty="0" smtClean="0"/>
              <a:t> </a:t>
            </a:r>
            <a:r>
              <a:rPr lang="fr-FR" b="1" dirty="0" err="1" smtClean="0"/>
              <a:t>generations</a:t>
            </a:r>
            <a:r>
              <a:rPr lang="fr-FR" b="1" dirty="0" smtClean="0"/>
              <a:t> (</a:t>
            </a:r>
            <a:r>
              <a:rPr lang="fr-FR" b="1" dirty="0" err="1" smtClean="0"/>
              <a:t>rather</a:t>
            </a:r>
            <a:r>
              <a:rPr lang="fr-FR" b="1" dirty="0" smtClean="0"/>
              <a:t> </a:t>
            </a:r>
            <a:r>
              <a:rPr lang="fr-FR" b="1" dirty="0" err="1" smtClean="0"/>
              <a:t>than</a:t>
            </a:r>
            <a:r>
              <a:rPr lang="fr-FR" b="1" dirty="0" smtClean="0"/>
              <a:t> </a:t>
            </a:r>
            <a:r>
              <a:rPr lang="fr-FR" b="1" dirty="0" err="1" smtClean="0"/>
              <a:t>within</a:t>
            </a:r>
            <a:r>
              <a:rPr lang="fr-FR" b="1" dirty="0" smtClean="0"/>
              <a:t> </a:t>
            </a:r>
            <a:r>
              <a:rPr lang="fr-FR" b="1" dirty="0" err="1" smtClean="0"/>
              <a:t>generations</a:t>
            </a:r>
            <a:r>
              <a:rPr lang="fr-FR" b="1" dirty="0" smtClean="0"/>
              <a:t>) = </a:t>
            </a:r>
            <a:r>
              <a:rPr lang="fr-FR" b="1" dirty="0" err="1" smtClean="0"/>
              <a:t>arguably</a:t>
            </a:r>
            <a:r>
              <a:rPr lang="fr-FR" b="1" dirty="0" smtClean="0"/>
              <a:t> the </a:t>
            </a:r>
            <a:r>
              <a:rPr lang="fr-FR" b="1" dirty="0" err="1" smtClean="0"/>
              <a:t>most</a:t>
            </a:r>
            <a:r>
              <a:rPr lang="fr-FR" b="1" dirty="0" smtClean="0"/>
              <a:t> pressing issue, </a:t>
            </a:r>
            <a:r>
              <a:rPr lang="fr-FR" b="1" dirty="0" err="1" smtClean="0"/>
              <a:t>especially</a:t>
            </a:r>
            <a:r>
              <a:rPr lang="fr-FR" b="1" dirty="0" smtClean="0"/>
              <a:t> if </a:t>
            </a:r>
            <a:r>
              <a:rPr lang="fr-FR" b="1" dirty="0" err="1" smtClean="0"/>
              <a:t>we</a:t>
            </a:r>
            <a:r>
              <a:rPr lang="fr-FR" b="1" dirty="0" smtClean="0"/>
              <a:t> </a:t>
            </a:r>
            <a:r>
              <a:rPr lang="fr-FR" b="1" dirty="0" err="1" smtClean="0"/>
              <a:t>include</a:t>
            </a:r>
            <a:r>
              <a:rPr lang="fr-FR" b="1" dirty="0" smtClean="0"/>
              <a:t> </a:t>
            </a:r>
            <a:r>
              <a:rPr lang="fr-FR" b="1" dirty="0" err="1" smtClean="0"/>
              <a:t>natural</a:t>
            </a:r>
            <a:r>
              <a:rPr lang="fr-FR" b="1" dirty="0" smtClean="0"/>
              <a:t> capital.  </a:t>
            </a:r>
          </a:p>
        </p:txBody>
      </p:sp>
    </p:spTree>
    <p:extLst>
      <p:ext uri="{BB962C8B-B14F-4D97-AF65-F5344CB8AC3E}">
        <p14:creationId xmlns:p14="http://schemas.microsoft.com/office/powerpoint/2010/main" val="126195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260648"/>
            <a:ext cx="9036496" cy="6398171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>
                <a:hlinkClick r:id="rId2"/>
              </a:rPr>
              <a:t>Phelps AER 1961</a:t>
            </a:r>
            <a:r>
              <a:rPr lang="fr-FR" dirty="0" smtClean="0"/>
              <a:t>, « The Golden </a:t>
            </a:r>
            <a:r>
              <a:rPr lang="fr-FR" dirty="0" err="1" smtClean="0"/>
              <a:t>rule</a:t>
            </a:r>
            <a:r>
              <a:rPr lang="fr-FR" dirty="0" smtClean="0"/>
              <a:t> of capital accumulation: a fable for </a:t>
            </a:r>
            <a:r>
              <a:rPr lang="fr-FR" dirty="0" err="1" smtClean="0"/>
              <a:t>growthmen</a:t>
            </a:r>
            <a:r>
              <a:rPr lang="fr-FR" dirty="0" smtClean="0"/>
              <a:t> »; </a:t>
            </a:r>
            <a:r>
              <a:rPr lang="fr-FR" dirty="0" smtClean="0">
                <a:hlinkClick r:id="rId3"/>
              </a:rPr>
              <a:t>AER 1965</a:t>
            </a:r>
            <a:r>
              <a:rPr lang="fr-FR" dirty="0" smtClean="0"/>
              <a:t>, « Second </a:t>
            </a:r>
            <a:r>
              <a:rPr lang="fr-FR" dirty="0" err="1" smtClean="0"/>
              <a:t>esssay</a:t>
            </a:r>
            <a:r>
              <a:rPr lang="fr-FR" dirty="0" smtClean="0"/>
              <a:t> on the Golden </a:t>
            </a:r>
            <a:r>
              <a:rPr lang="fr-FR" dirty="0" err="1" smtClean="0"/>
              <a:t>rule</a:t>
            </a:r>
            <a:r>
              <a:rPr lang="fr-FR" dirty="0" smtClean="0"/>
              <a:t> of accumulation »  = one of the first </a:t>
            </a:r>
            <a:r>
              <a:rPr lang="fr-FR" dirty="0" err="1" smtClean="0"/>
              <a:t>mathematical</a:t>
            </a:r>
            <a:r>
              <a:rPr lang="fr-FR" dirty="0" smtClean="0"/>
              <a:t> </a:t>
            </a:r>
            <a:r>
              <a:rPr lang="fr-FR" dirty="0" err="1" smtClean="0"/>
              <a:t>models</a:t>
            </a:r>
            <a:r>
              <a:rPr lang="fr-FR" dirty="0" smtClean="0"/>
              <a:t> of Golden </a:t>
            </a:r>
            <a:r>
              <a:rPr lang="fr-FR" dirty="0" err="1" smtClean="0"/>
              <a:t>rule</a:t>
            </a:r>
            <a:r>
              <a:rPr lang="fr-FR" dirty="0" smtClean="0"/>
              <a:t> = </a:t>
            </a:r>
            <a:r>
              <a:rPr lang="fr-FR" b="1" dirty="0" smtClean="0"/>
              <a:t>« </a:t>
            </a:r>
            <a:r>
              <a:rPr lang="fr-FR" b="1" dirty="0" err="1" smtClean="0"/>
              <a:t>re-invest</a:t>
            </a:r>
            <a:r>
              <a:rPr lang="fr-FR" b="1" dirty="0" smtClean="0"/>
              <a:t> the full capital </a:t>
            </a:r>
            <a:r>
              <a:rPr lang="fr-FR" b="1" dirty="0" err="1" smtClean="0"/>
              <a:t>share</a:t>
            </a:r>
            <a:r>
              <a:rPr lang="fr-FR" b="1" dirty="0" smtClean="0"/>
              <a:t>, </a:t>
            </a:r>
            <a:r>
              <a:rPr lang="fr-FR" b="1" dirty="0" err="1" smtClean="0"/>
              <a:t>until</a:t>
            </a:r>
            <a:r>
              <a:rPr lang="fr-FR" b="1" dirty="0" smtClean="0"/>
              <a:t> the point </a:t>
            </a:r>
            <a:r>
              <a:rPr lang="fr-FR" b="1" dirty="0" err="1" smtClean="0"/>
              <a:t>where</a:t>
            </a:r>
            <a:r>
              <a:rPr lang="fr-FR" b="1" dirty="0" smtClean="0"/>
              <a:t> the marginal </a:t>
            </a:r>
            <a:r>
              <a:rPr lang="fr-FR" b="1" dirty="0" err="1" smtClean="0"/>
              <a:t>product</a:t>
            </a:r>
            <a:r>
              <a:rPr lang="fr-FR" b="1" dirty="0" smtClean="0"/>
              <a:t> capital r </a:t>
            </a:r>
            <a:r>
              <a:rPr lang="fr-FR" b="1" dirty="0" err="1" smtClean="0"/>
              <a:t>equals</a:t>
            </a:r>
            <a:r>
              <a:rPr lang="fr-FR" b="1" dirty="0" smtClean="0"/>
              <a:t> the </a:t>
            </a:r>
            <a:r>
              <a:rPr lang="fr-FR" b="1" dirty="0" err="1" smtClean="0"/>
              <a:t>economy’s</a:t>
            </a:r>
            <a:r>
              <a:rPr lang="fr-FR" b="1" dirty="0" smtClean="0"/>
              <a:t> </a:t>
            </a:r>
            <a:r>
              <a:rPr lang="fr-FR" b="1" dirty="0" err="1" smtClean="0"/>
              <a:t>growh</a:t>
            </a:r>
            <a:r>
              <a:rPr lang="fr-FR" b="1" dirty="0" smtClean="0"/>
              <a:t> rate g ».                    </a:t>
            </a:r>
            <a:r>
              <a:rPr lang="fr-FR" dirty="0" smtClean="0"/>
              <a:t>But as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simple r=g </a:t>
            </a:r>
            <a:r>
              <a:rPr lang="fr-FR" dirty="0" err="1" smtClean="0"/>
              <a:t>rule</a:t>
            </a:r>
            <a:r>
              <a:rPr lang="fr-FR" dirty="0" smtClean="0"/>
              <a:t> </a:t>
            </a:r>
            <a:r>
              <a:rPr lang="fr-FR" dirty="0" err="1" smtClean="0"/>
              <a:t>makes</a:t>
            </a:r>
            <a:r>
              <a:rPr lang="fr-FR" dirty="0" smtClean="0"/>
              <a:t> </a:t>
            </a:r>
            <a:r>
              <a:rPr lang="fr-FR" dirty="0" err="1" smtClean="0"/>
              <a:t>sense</a:t>
            </a:r>
            <a:r>
              <a:rPr lang="fr-FR" dirty="0" smtClean="0"/>
              <a:t> </a:t>
            </a:r>
            <a:r>
              <a:rPr lang="fr-FR" dirty="0" err="1" smtClean="0"/>
              <a:t>only</a:t>
            </a:r>
            <a:r>
              <a:rPr lang="fr-FR" dirty="0" smtClean="0"/>
              <a:t> </a:t>
            </a:r>
            <a:r>
              <a:rPr lang="fr-FR" dirty="0" err="1" smtClean="0"/>
              <a:t>under</a:t>
            </a:r>
            <a:r>
              <a:rPr lang="fr-FR" dirty="0" smtClean="0"/>
              <a:t>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special</a:t>
            </a:r>
            <a:r>
              <a:rPr lang="fr-FR" dirty="0" smtClean="0"/>
              <a:t> </a:t>
            </a:r>
            <a:r>
              <a:rPr lang="fr-FR" dirty="0" err="1" smtClean="0"/>
              <a:t>assumptions</a:t>
            </a:r>
            <a:r>
              <a:rPr lang="fr-FR" dirty="0" smtClean="0"/>
              <a:t> (</a:t>
            </a:r>
            <a:r>
              <a:rPr lang="fr-FR" dirty="0" err="1" smtClean="0"/>
              <a:t>zero</a:t>
            </a:r>
            <a:r>
              <a:rPr lang="fr-FR" dirty="0" smtClean="0"/>
              <a:t> </a:t>
            </a:r>
            <a:r>
              <a:rPr lang="fr-FR" dirty="0" err="1" smtClean="0"/>
              <a:t>productivity</a:t>
            </a:r>
            <a:r>
              <a:rPr lang="fr-FR" dirty="0" smtClean="0"/>
              <a:t> </a:t>
            </a:r>
            <a:r>
              <a:rPr lang="fr-FR" dirty="0" err="1" smtClean="0"/>
              <a:t>growth</a:t>
            </a:r>
            <a:r>
              <a:rPr lang="fr-FR" dirty="0"/>
              <a:t> </a:t>
            </a:r>
            <a:r>
              <a:rPr lang="fr-FR" dirty="0" smtClean="0"/>
              <a:t>+ </a:t>
            </a:r>
            <a:r>
              <a:rPr lang="fr-FR" dirty="0" err="1" smtClean="0"/>
              <a:t>exogenous</a:t>
            </a:r>
            <a:r>
              <a:rPr lang="fr-FR" dirty="0" smtClean="0"/>
              <a:t> &amp; </a:t>
            </a:r>
            <a:r>
              <a:rPr lang="fr-FR" dirty="0" err="1" smtClean="0"/>
              <a:t>permanently</a:t>
            </a:r>
            <a:r>
              <a:rPr lang="fr-FR" dirty="0" smtClean="0"/>
              <a:t> positive population </a:t>
            </a:r>
            <a:r>
              <a:rPr lang="fr-FR" dirty="0" err="1"/>
              <a:t>g</a:t>
            </a:r>
            <a:r>
              <a:rPr lang="fr-FR" dirty="0" err="1" smtClean="0"/>
              <a:t>rowth</a:t>
            </a:r>
            <a:r>
              <a:rPr lang="fr-FR" dirty="0" smtClean="0"/>
              <a:t>)</a:t>
            </a:r>
          </a:p>
          <a:p>
            <a:r>
              <a:rPr lang="fr-FR" dirty="0" smtClean="0"/>
              <a:t>« Golden </a:t>
            </a:r>
            <a:r>
              <a:rPr lang="fr-FR" dirty="0" err="1" smtClean="0"/>
              <a:t>rule</a:t>
            </a:r>
            <a:r>
              <a:rPr lang="fr-FR" dirty="0" smtClean="0"/>
              <a:t> » = </a:t>
            </a:r>
            <a:r>
              <a:rPr lang="fr-FR" dirty="0" err="1" smtClean="0"/>
              <a:t>generic</a:t>
            </a:r>
            <a:r>
              <a:rPr lang="fr-FR" dirty="0" smtClean="0"/>
              <a:t> </a:t>
            </a:r>
            <a:r>
              <a:rPr lang="fr-FR" dirty="0" err="1" smtClean="0"/>
              <a:t>name</a:t>
            </a:r>
            <a:r>
              <a:rPr lang="fr-FR" dirty="0" smtClean="0"/>
              <a:t> </a:t>
            </a:r>
            <a:r>
              <a:rPr lang="fr-FR" dirty="0" err="1" smtClean="0"/>
              <a:t>often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refer</a:t>
            </a:r>
            <a:r>
              <a:rPr lang="fr-FR" dirty="0" smtClean="0"/>
              <a:t> to </a:t>
            </a:r>
            <a:r>
              <a:rPr lang="fr-FR" dirty="0" err="1" smtClean="0"/>
              <a:t>intertemporal</a:t>
            </a:r>
            <a:r>
              <a:rPr lang="fr-FR" dirty="0" smtClean="0"/>
              <a:t> </a:t>
            </a:r>
            <a:r>
              <a:rPr lang="fr-FR" dirty="0" err="1" smtClean="0"/>
              <a:t>rules</a:t>
            </a:r>
            <a:r>
              <a:rPr lang="fr-FR" dirty="0" smtClean="0"/>
              <a:t> </a:t>
            </a:r>
            <a:r>
              <a:rPr lang="fr-FR" dirty="0" err="1" smtClean="0"/>
              <a:t>aimed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preparing</a:t>
            </a:r>
            <a:r>
              <a:rPr lang="fr-FR" dirty="0" smtClean="0"/>
              <a:t> the future; </a:t>
            </a:r>
            <a:r>
              <a:rPr lang="fr-FR" dirty="0" err="1" smtClean="0"/>
              <a:t>rules</a:t>
            </a:r>
            <a:r>
              <a:rPr lang="fr-FR" dirty="0" smtClean="0"/>
              <a:t> about long </a:t>
            </a:r>
            <a:r>
              <a:rPr lang="fr-FR" dirty="0" err="1" smtClean="0"/>
              <a:t>term</a:t>
            </a:r>
            <a:r>
              <a:rPr lang="fr-FR" dirty="0" smtClean="0"/>
              <a:t> </a:t>
            </a:r>
            <a:r>
              <a:rPr lang="fr-FR" dirty="0" err="1" smtClean="0"/>
              <a:t>investment</a:t>
            </a:r>
            <a:r>
              <a:rPr lang="fr-FR" dirty="0" smtClean="0"/>
              <a:t>, </a:t>
            </a:r>
            <a:r>
              <a:rPr lang="fr-FR" dirty="0" err="1" smtClean="0"/>
              <a:t>deficits</a:t>
            </a:r>
            <a:r>
              <a:rPr lang="fr-FR" dirty="0" smtClean="0"/>
              <a:t>, etc.</a:t>
            </a:r>
          </a:p>
          <a:p>
            <a:r>
              <a:rPr lang="fr-FR" dirty="0" smtClean="0"/>
              <a:t>In </a:t>
            </a:r>
            <a:r>
              <a:rPr lang="fr-FR" dirty="0" err="1" smtClean="0"/>
              <a:t>political</a:t>
            </a:r>
            <a:r>
              <a:rPr lang="fr-FR" dirty="0" smtClean="0"/>
              <a:t> </a:t>
            </a:r>
            <a:r>
              <a:rPr lang="fr-FR" dirty="0" err="1" smtClean="0"/>
              <a:t>debates</a:t>
            </a:r>
            <a:r>
              <a:rPr lang="fr-FR" dirty="0" smtClean="0"/>
              <a:t>, « Golden </a:t>
            </a:r>
            <a:r>
              <a:rPr lang="fr-FR" dirty="0" err="1" smtClean="0"/>
              <a:t>rules</a:t>
            </a:r>
            <a:r>
              <a:rPr lang="fr-FR" dirty="0" smtClean="0"/>
              <a:t> » (in a vague and </a:t>
            </a:r>
            <a:r>
              <a:rPr lang="fr-FR" dirty="0" err="1" smtClean="0"/>
              <a:t>general</a:t>
            </a:r>
            <a:r>
              <a:rPr lang="fr-FR" dirty="0" smtClean="0"/>
              <a:t> </a:t>
            </a:r>
            <a:r>
              <a:rPr lang="fr-FR" dirty="0" err="1" smtClean="0"/>
              <a:t>sense</a:t>
            </a:r>
            <a:r>
              <a:rPr lang="fr-FR" dirty="0" smtClean="0"/>
              <a:t>) are </a:t>
            </a:r>
            <a:r>
              <a:rPr lang="fr-FR" dirty="0" err="1" smtClean="0"/>
              <a:t>often</a:t>
            </a:r>
            <a:r>
              <a:rPr lang="fr-FR" dirty="0" smtClean="0"/>
              <a:t> </a:t>
            </a:r>
            <a:r>
              <a:rPr lang="fr-FR" dirty="0" err="1" smtClean="0"/>
              <a:t>invoked</a:t>
            </a:r>
            <a:r>
              <a:rPr lang="fr-FR" dirty="0" smtClean="0"/>
              <a:t> to </a:t>
            </a:r>
            <a:r>
              <a:rPr lang="fr-FR" dirty="0" err="1" smtClean="0"/>
              <a:t>limit</a:t>
            </a:r>
            <a:r>
              <a:rPr lang="fr-FR" dirty="0" smtClean="0"/>
              <a:t> the power of </a:t>
            </a:r>
            <a:r>
              <a:rPr lang="fr-FR" dirty="0" err="1" smtClean="0"/>
              <a:t>today’s</a:t>
            </a:r>
            <a:r>
              <a:rPr lang="fr-FR" dirty="0" smtClean="0"/>
              <a:t> </a:t>
            </a:r>
            <a:r>
              <a:rPr lang="fr-FR" dirty="0" err="1" smtClean="0"/>
              <a:t>electoral</a:t>
            </a:r>
            <a:r>
              <a:rPr lang="fr-FR" dirty="0" smtClean="0"/>
              <a:t> </a:t>
            </a:r>
            <a:r>
              <a:rPr lang="fr-FR" dirty="0" err="1" smtClean="0"/>
              <a:t>majorities</a:t>
            </a:r>
            <a:r>
              <a:rPr lang="fr-FR" dirty="0" smtClean="0"/>
              <a:t>, </a:t>
            </a:r>
            <a:r>
              <a:rPr lang="fr-FR" dirty="0" err="1" smtClean="0"/>
              <a:t>sometime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good </a:t>
            </a:r>
            <a:r>
              <a:rPr lang="fr-FR" dirty="0" err="1" smtClean="0"/>
              <a:t>reasons</a:t>
            </a:r>
            <a:r>
              <a:rPr lang="fr-FR" dirty="0" smtClean="0"/>
              <a:t>: </a:t>
            </a:r>
            <a:r>
              <a:rPr lang="fr-FR" dirty="0" err="1" smtClean="0"/>
              <a:t>otherwise</a:t>
            </a:r>
            <a:r>
              <a:rPr lang="fr-FR" dirty="0" smtClean="0"/>
              <a:t> </a:t>
            </a:r>
            <a:r>
              <a:rPr lang="fr-FR" dirty="0" err="1" smtClean="0"/>
              <a:t>today’s</a:t>
            </a:r>
            <a:r>
              <a:rPr lang="fr-FR" dirty="0" smtClean="0"/>
              <a:t> </a:t>
            </a:r>
            <a:r>
              <a:rPr lang="fr-FR" dirty="0" err="1" smtClean="0"/>
              <a:t>generations</a:t>
            </a:r>
            <a:r>
              <a:rPr lang="fr-FR" dirty="0" smtClean="0"/>
              <a:t> </a:t>
            </a:r>
            <a:r>
              <a:rPr lang="fr-FR" dirty="0" err="1" smtClean="0"/>
              <a:t>might</a:t>
            </a:r>
            <a:r>
              <a:rPr lang="fr-FR" dirty="0" smtClean="0"/>
              <a:t> </a:t>
            </a:r>
            <a:r>
              <a:rPr lang="fr-FR" dirty="0" err="1" smtClean="0"/>
              <a:t>eat</a:t>
            </a:r>
            <a:r>
              <a:rPr lang="fr-FR" dirty="0" smtClean="0"/>
              <a:t> up the future</a:t>
            </a:r>
          </a:p>
          <a:p>
            <a:r>
              <a:rPr lang="fr-FR" dirty="0" smtClean="0"/>
              <a:t>The </a:t>
            </a:r>
            <a:r>
              <a:rPr lang="fr-FR" dirty="0" err="1" smtClean="0"/>
              <a:t>pb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these</a:t>
            </a:r>
            <a:r>
              <a:rPr lang="fr-FR" dirty="0" smtClean="0"/>
              <a:t> </a:t>
            </a:r>
            <a:r>
              <a:rPr lang="fr-FR" dirty="0" err="1" smtClean="0"/>
              <a:t>rules</a:t>
            </a:r>
            <a:r>
              <a:rPr lang="fr-FR" dirty="0" smtClean="0"/>
              <a:t> are </a:t>
            </a:r>
            <a:r>
              <a:rPr lang="fr-FR" dirty="0" err="1" smtClean="0"/>
              <a:t>often</a:t>
            </a:r>
            <a:r>
              <a:rPr lang="fr-FR" dirty="0" smtClean="0"/>
              <a:t> </a:t>
            </a:r>
            <a:r>
              <a:rPr lang="fr-FR" dirty="0" err="1" smtClean="0"/>
              <a:t>instrumentalized</a:t>
            </a:r>
            <a:r>
              <a:rPr lang="fr-FR" dirty="0" smtClean="0"/>
              <a:t> in </a:t>
            </a:r>
            <a:r>
              <a:rPr lang="fr-FR" dirty="0" err="1" smtClean="0"/>
              <a:t>ways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are not </a:t>
            </a:r>
            <a:r>
              <a:rPr lang="fr-FR" dirty="0" err="1" smtClean="0"/>
              <a:t>so</a:t>
            </a:r>
            <a:r>
              <a:rPr lang="fr-FR" dirty="0" smtClean="0"/>
              <a:t> good for the future... </a:t>
            </a:r>
          </a:p>
        </p:txBody>
      </p:sp>
    </p:spTree>
    <p:extLst>
      <p:ext uri="{BB962C8B-B14F-4D97-AF65-F5344CB8AC3E}">
        <p14:creationId xmlns:p14="http://schemas.microsoft.com/office/powerpoint/2010/main" val="212310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741368"/>
          </a:xfrm>
        </p:spPr>
        <p:txBody>
          <a:bodyPr>
            <a:normAutofit fontScale="85000" lnSpcReduction="20000"/>
          </a:bodyPr>
          <a:lstStyle/>
          <a:p>
            <a:r>
              <a:rPr lang="fr-FR" dirty="0" err="1" smtClean="0"/>
              <a:t>E.g</a:t>
            </a:r>
            <a:r>
              <a:rPr lang="fr-FR" dirty="0" smtClean="0"/>
              <a:t>. </a:t>
            </a:r>
            <a:r>
              <a:rPr lang="fr-FR" dirty="0" err="1" smtClean="0"/>
              <a:t>European</a:t>
            </a:r>
            <a:r>
              <a:rPr lang="fr-FR" dirty="0" smtClean="0"/>
              <a:t> </a:t>
            </a:r>
            <a:r>
              <a:rPr lang="fr-FR" dirty="0" err="1" smtClean="0"/>
              <a:t>budgetary</a:t>
            </a:r>
            <a:r>
              <a:rPr lang="fr-FR" dirty="0" smtClean="0"/>
              <a:t> </a:t>
            </a:r>
            <a:r>
              <a:rPr lang="fr-FR" dirty="0" err="1" smtClean="0"/>
              <a:t>rules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viewed</a:t>
            </a:r>
            <a:r>
              <a:rPr lang="fr-FR" dirty="0" smtClean="0"/>
              <a:t> as a sort of « Golden </a:t>
            </a:r>
            <a:r>
              <a:rPr lang="fr-FR" dirty="0" err="1" smtClean="0"/>
              <a:t>rule</a:t>
            </a:r>
            <a:r>
              <a:rPr lang="fr-FR" dirty="0" smtClean="0"/>
              <a:t> »</a:t>
            </a:r>
            <a:r>
              <a:rPr lang="fr-FR" dirty="0"/>
              <a:t>:</a:t>
            </a:r>
            <a:r>
              <a:rPr lang="fr-FR" dirty="0" smtClean="0"/>
              <a:t> 3% maximal </a:t>
            </a:r>
            <a:r>
              <a:rPr lang="fr-FR" dirty="0" err="1" smtClean="0"/>
              <a:t>deficit</a:t>
            </a:r>
            <a:r>
              <a:rPr lang="fr-FR" dirty="0" smtClean="0"/>
              <a:t> </a:t>
            </a:r>
            <a:r>
              <a:rPr lang="fr-FR" dirty="0" err="1" smtClean="0"/>
              <a:t>rule</a:t>
            </a:r>
            <a:r>
              <a:rPr lang="fr-FR" dirty="0" smtClean="0"/>
              <a:t> in Euro zone (Maastricht </a:t>
            </a:r>
            <a:r>
              <a:rPr lang="fr-FR" dirty="0" err="1" smtClean="0"/>
              <a:t>Treaty</a:t>
            </a:r>
            <a:r>
              <a:rPr lang="fr-FR" dirty="0"/>
              <a:t> </a:t>
            </a:r>
            <a:r>
              <a:rPr lang="fr-FR" dirty="0" smtClean="0"/>
              <a:t>1992), </a:t>
            </a:r>
            <a:r>
              <a:rPr lang="fr-FR" dirty="0" err="1" smtClean="0"/>
              <a:t>reduced</a:t>
            </a:r>
            <a:r>
              <a:rPr lang="fr-FR" dirty="0" smtClean="0"/>
              <a:t> in 2011-2012 to 0.5% structural </a:t>
            </a:r>
            <a:r>
              <a:rPr lang="fr-FR" dirty="0" err="1" smtClean="0"/>
              <a:t>deficit</a:t>
            </a:r>
            <a:r>
              <a:rPr lang="fr-FR" dirty="0" smtClean="0"/>
              <a:t> (i.e. </a:t>
            </a:r>
            <a:r>
              <a:rPr lang="fr-FR" dirty="0" err="1" smtClean="0"/>
              <a:t>potentially</a:t>
            </a:r>
            <a:r>
              <a:rPr lang="fr-FR" dirty="0" smtClean="0"/>
              <a:t> </a:t>
            </a:r>
            <a:r>
              <a:rPr lang="fr-FR" dirty="0" err="1" smtClean="0"/>
              <a:t>huge</a:t>
            </a:r>
            <a:r>
              <a:rPr lang="fr-FR" dirty="0" smtClean="0"/>
              <a:t> </a:t>
            </a:r>
            <a:r>
              <a:rPr lang="fr-FR" dirty="0" err="1" smtClean="0"/>
              <a:t>primary</a:t>
            </a:r>
            <a:r>
              <a:rPr lang="fr-FR" dirty="0" smtClean="0"/>
              <a:t> surplus) </a:t>
            </a:r>
          </a:p>
          <a:p>
            <a:r>
              <a:rPr lang="fr-FR" dirty="0" smtClean="0"/>
              <a:t>It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unclear</a:t>
            </a:r>
            <a:r>
              <a:rPr lang="fr-FR" dirty="0"/>
              <a:t> </a:t>
            </a:r>
            <a:r>
              <a:rPr lang="fr-FR" dirty="0" err="1" smtClean="0"/>
              <a:t>however</a:t>
            </a:r>
            <a:r>
              <a:rPr lang="fr-FR" dirty="0" smtClean="0"/>
              <a:t> </a:t>
            </a:r>
            <a:r>
              <a:rPr lang="fr-FR" dirty="0" err="1" smtClean="0"/>
              <a:t>whether</a:t>
            </a:r>
            <a:r>
              <a:rPr lang="fr-FR" dirty="0" smtClean="0"/>
              <a:t> </a:t>
            </a:r>
            <a:r>
              <a:rPr lang="fr-FR" dirty="0" err="1" smtClean="0"/>
              <a:t>they’ve</a:t>
            </a:r>
            <a:r>
              <a:rPr lang="fr-FR" dirty="0" smtClean="0"/>
              <a:t> </a:t>
            </a:r>
            <a:r>
              <a:rPr lang="fr-FR" dirty="0" err="1" smtClean="0"/>
              <a:t>had</a:t>
            </a:r>
            <a:r>
              <a:rPr lang="fr-FR" dirty="0" smtClean="0"/>
              <a:t> a positive impact on </a:t>
            </a:r>
            <a:r>
              <a:rPr lang="fr-FR" dirty="0" err="1" smtClean="0"/>
              <a:t>Europe’s</a:t>
            </a:r>
            <a:r>
              <a:rPr lang="fr-FR" dirty="0" smtClean="0"/>
              <a:t> </a:t>
            </a:r>
            <a:r>
              <a:rPr lang="fr-FR" dirty="0" err="1" smtClean="0"/>
              <a:t>welfare</a:t>
            </a:r>
            <a:r>
              <a:rPr lang="fr-FR" dirty="0" smtClean="0"/>
              <a:t>: </a:t>
            </a:r>
            <a:r>
              <a:rPr lang="fr-FR" dirty="0" err="1" smtClean="0"/>
              <a:t>e.g</a:t>
            </a:r>
            <a:r>
              <a:rPr lang="fr-FR" dirty="0" smtClean="0"/>
              <a:t>. Euro </a:t>
            </a:r>
            <a:r>
              <a:rPr lang="fr-FR" dirty="0" err="1" smtClean="0"/>
              <a:t>recession</a:t>
            </a:r>
            <a:r>
              <a:rPr lang="fr-FR" dirty="0" smtClean="0"/>
              <a:t> 2011-13 (not in US);  </a:t>
            </a:r>
            <a:r>
              <a:rPr lang="fr-FR" dirty="0" err="1" smtClean="0"/>
              <a:t>most</a:t>
            </a:r>
            <a:r>
              <a:rPr lang="fr-FR" dirty="0" smtClean="0"/>
              <a:t> </a:t>
            </a:r>
            <a:r>
              <a:rPr lang="fr-FR" dirty="0" err="1" smtClean="0"/>
              <a:t>importantly</a:t>
            </a:r>
            <a:r>
              <a:rPr lang="fr-FR" dirty="0" smtClean="0"/>
              <a:t>, </a:t>
            </a:r>
            <a:r>
              <a:rPr lang="fr-FR" dirty="0" err="1" smtClean="0"/>
              <a:t>these</a:t>
            </a:r>
            <a:r>
              <a:rPr lang="fr-FR" dirty="0" smtClean="0"/>
              <a:t> </a:t>
            </a:r>
            <a:r>
              <a:rPr lang="fr-FR" dirty="0" err="1" smtClean="0"/>
              <a:t>rules</a:t>
            </a:r>
            <a:r>
              <a:rPr lang="fr-FR" dirty="0" smtClean="0"/>
              <a:t> </a:t>
            </a:r>
            <a:r>
              <a:rPr lang="fr-FR" dirty="0" err="1" smtClean="0"/>
              <a:t>entirely</a:t>
            </a:r>
            <a:r>
              <a:rPr lang="fr-FR" dirty="0" smtClean="0"/>
              <a:t> ignore </a:t>
            </a:r>
            <a:r>
              <a:rPr lang="fr-FR" dirty="0" err="1" smtClean="0"/>
              <a:t>investment</a:t>
            </a:r>
            <a:r>
              <a:rPr lang="fr-FR" dirty="0" smtClean="0"/>
              <a:t> in </a:t>
            </a:r>
            <a:r>
              <a:rPr lang="fr-FR" dirty="0" err="1" smtClean="0"/>
              <a:t>education</a:t>
            </a:r>
            <a:r>
              <a:rPr lang="fr-FR" dirty="0" smtClean="0"/>
              <a:t>/</a:t>
            </a:r>
            <a:r>
              <a:rPr lang="fr-FR" dirty="0" err="1" smtClean="0"/>
              <a:t>human</a:t>
            </a:r>
            <a:r>
              <a:rPr lang="fr-FR" dirty="0" smtClean="0"/>
              <a:t> capital, </a:t>
            </a:r>
            <a:r>
              <a:rPr lang="fr-FR" dirty="0" err="1" smtClean="0"/>
              <a:t>natural</a:t>
            </a:r>
            <a:r>
              <a:rPr lang="fr-FR" dirty="0" smtClean="0"/>
              <a:t> capital, </a:t>
            </a:r>
            <a:r>
              <a:rPr lang="fr-FR" dirty="0" err="1" smtClean="0"/>
              <a:t>private</a:t>
            </a:r>
            <a:r>
              <a:rPr lang="fr-FR" dirty="0" smtClean="0"/>
              <a:t> </a:t>
            </a:r>
            <a:r>
              <a:rPr lang="fr-FR" dirty="0" err="1" smtClean="0"/>
              <a:t>wealth</a:t>
            </a:r>
            <a:r>
              <a:rPr lang="fr-FR" dirty="0" smtClean="0"/>
              <a:t>, etc., </a:t>
            </a:r>
            <a:r>
              <a:rPr lang="fr-FR" dirty="0" err="1" smtClean="0"/>
              <a:t>so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not sure at all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prepare</a:t>
            </a:r>
            <a:r>
              <a:rPr lang="fr-FR" dirty="0" smtClean="0"/>
              <a:t> the future</a:t>
            </a:r>
          </a:p>
          <a:p>
            <a:r>
              <a:rPr lang="fr-FR" dirty="0" smtClean="0"/>
              <a:t>More </a:t>
            </a:r>
            <a:r>
              <a:rPr lang="fr-FR" dirty="0" err="1" smtClean="0"/>
              <a:t>generally</a:t>
            </a:r>
            <a:r>
              <a:rPr lang="fr-FR" dirty="0" smtClean="0"/>
              <a:t>, </a:t>
            </a:r>
            <a:r>
              <a:rPr lang="fr-FR" dirty="0" err="1" smtClean="0"/>
              <a:t>constitutional</a:t>
            </a:r>
            <a:r>
              <a:rPr lang="fr-FR" dirty="0" smtClean="0"/>
              <a:t> provisions </a:t>
            </a:r>
            <a:r>
              <a:rPr lang="fr-FR" dirty="0" err="1" smtClean="0"/>
              <a:t>protecting</a:t>
            </a:r>
            <a:r>
              <a:rPr lang="fr-FR" dirty="0" smtClean="0"/>
              <a:t> </a:t>
            </a:r>
            <a:r>
              <a:rPr lang="fr-FR" dirty="0" err="1" smtClean="0"/>
              <a:t>private</a:t>
            </a:r>
            <a:r>
              <a:rPr lang="fr-FR" dirty="0" smtClean="0"/>
              <a:t> </a:t>
            </a:r>
            <a:r>
              <a:rPr lang="fr-FR" dirty="0" err="1" smtClean="0"/>
              <a:t>property</a:t>
            </a:r>
            <a:r>
              <a:rPr lang="fr-FR" dirty="0" smtClean="0"/>
              <a:t> have </a:t>
            </a:r>
            <a:r>
              <a:rPr lang="fr-FR" dirty="0" err="1" smtClean="0"/>
              <a:t>often</a:t>
            </a:r>
            <a:r>
              <a:rPr lang="fr-FR" dirty="0" smtClean="0"/>
              <a:t> been </a:t>
            </a:r>
            <a:r>
              <a:rPr lang="fr-FR" dirty="0" err="1" smtClean="0"/>
              <a:t>imposed</a:t>
            </a:r>
            <a:r>
              <a:rPr lang="fr-FR" dirty="0" smtClean="0"/>
              <a:t> by </a:t>
            </a:r>
            <a:r>
              <a:rPr lang="fr-FR" dirty="0" err="1" smtClean="0"/>
              <a:t>invoking</a:t>
            </a:r>
            <a:r>
              <a:rPr lang="fr-FR" dirty="0" smtClean="0"/>
              <a:t> long-</a:t>
            </a:r>
            <a:r>
              <a:rPr lang="fr-FR" dirty="0" err="1" smtClean="0"/>
              <a:t>run</a:t>
            </a:r>
            <a:r>
              <a:rPr lang="fr-FR" dirty="0" smtClean="0"/>
              <a:t> public </a:t>
            </a:r>
            <a:r>
              <a:rPr lang="fr-FR" dirty="0" err="1" smtClean="0"/>
              <a:t>interest</a:t>
            </a:r>
            <a:r>
              <a:rPr lang="fr-FR" dirty="0"/>
              <a:t> </a:t>
            </a:r>
            <a:r>
              <a:rPr lang="fr-FR" dirty="0" smtClean="0"/>
              <a:t> (</a:t>
            </a:r>
            <a:r>
              <a:rPr lang="fr-FR" dirty="0" err="1" smtClean="0"/>
              <a:t>e.g</a:t>
            </a:r>
            <a:r>
              <a:rPr lang="fr-FR" dirty="0" smtClean="0"/>
              <a:t>. to </a:t>
            </a:r>
            <a:r>
              <a:rPr lang="fr-FR" dirty="0" err="1" smtClean="0"/>
              <a:t>justify</a:t>
            </a:r>
            <a:r>
              <a:rPr lang="fr-FR" dirty="0" smtClean="0"/>
              <a:t> </a:t>
            </a:r>
            <a:r>
              <a:rPr lang="fr-FR" dirty="0" err="1" smtClean="0"/>
              <a:t>censitory</a:t>
            </a:r>
            <a:r>
              <a:rPr lang="fr-FR" dirty="0" smtClean="0"/>
              <a:t> vote: </a:t>
            </a:r>
            <a:r>
              <a:rPr lang="fr-FR" dirty="0" err="1" smtClean="0"/>
              <a:t>only</a:t>
            </a:r>
            <a:r>
              <a:rPr lang="fr-FR" dirty="0" smtClean="0"/>
              <a:t> the </a:t>
            </a:r>
            <a:r>
              <a:rPr lang="fr-FR" dirty="0" err="1" smtClean="0"/>
              <a:t>rich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vote, </a:t>
            </a:r>
            <a:r>
              <a:rPr lang="fr-FR" dirty="0" err="1" smtClean="0"/>
              <a:t>because</a:t>
            </a:r>
            <a:r>
              <a:rPr lang="fr-FR" dirty="0" smtClean="0"/>
              <a:t> the </a:t>
            </a:r>
            <a:r>
              <a:rPr lang="fr-FR" dirty="0" err="1" smtClean="0"/>
              <a:t>poor</a:t>
            </a:r>
            <a:r>
              <a:rPr lang="fr-FR" dirty="0" smtClean="0"/>
              <a:t> are not patient!)</a:t>
            </a:r>
          </a:p>
          <a:p>
            <a:r>
              <a:rPr lang="fr-FR" b="1" dirty="0" err="1" smtClean="0"/>
              <a:t>Preparing</a:t>
            </a:r>
            <a:r>
              <a:rPr lang="fr-FR" b="1" dirty="0" smtClean="0"/>
              <a:t> the future </a:t>
            </a:r>
            <a:r>
              <a:rPr lang="fr-FR" b="1" dirty="0" err="1" smtClean="0"/>
              <a:t>is</a:t>
            </a:r>
            <a:r>
              <a:rPr lang="fr-FR" b="1" dirty="0" smtClean="0"/>
              <a:t> a </a:t>
            </a:r>
            <a:r>
              <a:rPr lang="fr-FR" b="1" dirty="0" err="1" smtClean="0"/>
              <a:t>complex</a:t>
            </a:r>
            <a:r>
              <a:rPr lang="fr-FR" b="1" dirty="0" smtClean="0"/>
              <a:t> multi-</a:t>
            </a:r>
            <a:r>
              <a:rPr lang="fr-FR" b="1" dirty="0" err="1" smtClean="0"/>
              <a:t>dimensional</a:t>
            </a:r>
            <a:r>
              <a:rPr lang="fr-FR" b="1" dirty="0" smtClean="0"/>
              <a:t> </a:t>
            </a:r>
            <a:r>
              <a:rPr lang="fr-FR" b="1" dirty="0" err="1" smtClean="0"/>
              <a:t>task</a:t>
            </a:r>
            <a:r>
              <a:rPr lang="fr-FR" b="1" dirty="0" smtClean="0"/>
              <a:t>, and no simple </a:t>
            </a:r>
            <a:r>
              <a:rPr lang="fr-FR" b="1" dirty="0" err="1" smtClean="0"/>
              <a:t>mathematical</a:t>
            </a:r>
            <a:r>
              <a:rPr lang="fr-FR" b="1" dirty="0" smtClean="0"/>
              <a:t> formula </a:t>
            </a:r>
            <a:r>
              <a:rPr lang="fr-FR" b="1" dirty="0" err="1" smtClean="0"/>
              <a:t>is</a:t>
            </a:r>
            <a:r>
              <a:rPr lang="fr-FR" b="1" dirty="0" smtClean="0"/>
              <a:t> </a:t>
            </a:r>
            <a:r>
              <a:rPr lang="fr-FR" b="1" dirty="0" err="1" smtClean="0"/>
              <a:t>going</a:t>
            </a:r>
            <a:r>
              <a:rPr lang="fr-FR" b="1" dirty="0" smtClean="0"/>
              <a:t> to </a:t>
            </a:r>
            <a:r>
              <a:rPr lang="fr-FR" b="1" dirty="0" err="1" smtClean="0"/>
              <a:t>solve</a:t>
            </a:r>
            <a:r>
              <a:rPr lang="fr-FR" b="1" dirty="0" smtClean="0"/>
              <a:t> the </a:t>
            </a:r>
            <a:r>
              <a:rPr lang="fr-FR" b="1" dirty="0" err="1" smtClean="0"/>
              <a:t>problem</a:t>
            </a:r>
            <a:r>
              <a:rPr lang="fr-FR" b="1" dirty="0" smtClean="0"/>
              <a:t> for us </a:t>
            </a:r>
            <a:r>
              <a:rPr lang="fr-FR" dirty="0" smtClean="0"/>
              <a:t>: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need</a:t>
            </a:r>
            <a:r>
              <a:rPr lang="fr-FR" dirty="0" smtClean="0"/>
              <a:t> permanent and extensive </a:t>
            </a:r>
            <a:r>
              <a:rPr lang="fr-FR" dirty="0" err="1" smtClean="0"/>
              <a:t>democratic</a:t>
            </a:r>
            <a:r>
              <a:rPr lang="fr-FR" dirty="0" smtClean="0"/>
              <a:t> </a:t>
            </a:r>
            <a:r>
              <a:rPr lang="fr-FR" dirty="0" err="1" smtClean="0"/>
              <a:t>deliberation</a:t>
            </a:r>
            <a:r>
              <a:rPr lang="fr-FR" dirty="0"/>
              <a:t>;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careful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automatic</a:t>
            </a:r>
            <a:r>
              <a:rPr lang="fr-FR" dirty="0" smtClean="0"/>
              <a:t> </a:t>
            </a:r>
            <a:r>
              <a:rPr lang="fr-FR" dirty="0" err="1" smtClean="0"/>
              <a:t>rules</a:t>
            </a:r>
            <a:endParaRPr lang="fr-FR" dirty="0" smtClean="0"/>
          </a:p>
          <a:p>
            <a:r>
              <a:rPr lang="fr-FR" b="1" dirty="0" smtClean="0"/>
              <a:t>That </a:t>
            </a:r>
            <a:r>
              <a:rPr lang="fr-FR" b="1" dirty="0" err="1" smtClean="0"/>
              <a:t>being</a:t>
            </a:r>
            <a:r>
              <a:rPr lang="fr-FR" b="1" dirty="0" smtClean="0"/>
              <a:t> </a:t>
            </a:r>
            <a:r>
              <a:rPr lang="fr-FR" b="1" dirty="0" err="1" smtClean="0"/>
              <a:t>said</a:t>
            </a:r>
            <a:r>
              <a:rPr lang="fr-FR" b="1" dirty="0" smtClean="0"/>
              <a:t>, </a:t>
            </a:r>
            <a:r>
              <a:rPr lang="fr-FR" b="1" dirty="0" err="1" smtClean="0"/>
              <a:t>it’s</a:t>
            </a:r>
            <a:r>
              <a:rPr lang="fr-FR" b="1" dirty="0" smtClean="0"/>
              <a:t> </a:t>
            </a:r>
            <a:r>
              <a:rPr lang="fr-FR" b="1" dirty="0" err="1" smtClean="0"/>
              <a:t>interesting</a:t>
            </a:r>
            <a:r>
              <a:rPr lang="fr-FR" b="1" dirty="0" smtClean="0"/>
              <a:t> to look at </a:t>
            </a:r>
            <a:r>
              <a:rPr lang="fr-FR" b="1" dirty="0" err="1" smtClean="0"/>
              <a:t>what</a:t>
            </a:r>
            <a:r>
              <a:rPr lang="fr-FR" b="1" dirty="0" smtClean="0"/>
              <a:t> </a:t>
            </a:r>
            <a:r>
              <a:rPr lang="fr-FR" b="1" dirty="0" err="1" smtClean="0"/>
              <a:t>these</a:t>
            </a:r>
            <a:r>
              <a:rPr lang="fr-FR" b="1" dirty="0" smtClean="0"/>
              <a:t> </a:t>
            </a:r>
            <a:r>
              <a:rPr lang="fr-FR" b="1" dirty="0" err="1" smtClean="0"/>
              <a:t>mathematical</a:t>
            </a:r>
            <a:r>
              <a:rPr lang="fr-FR" b="1" dirty="0" smtClean="0"/>
              <a:t> formulas look </a:t>
            </a:r>
            <a:r>
              <a:rPr lang="fr-FR" b="1" dirty="0" err="1" smtClean="0"/>
              <a:t>like</a:t>
            </a:r>
            <a:r>
              <a:rPr lang="fr-FR" b="1" dirty="0" smtClean="0"/>
              <a:t>, </a:t>
            </a:r>
            <a:r>
              <a:rPr lang="fr-FR" b="1" dirty="0" err="1" smtClean="0"/>
              <a:t>starting</a:t>
            </a:r>
            <a:r>
              <a:rPr lang="fr-FR" b="1" dirty="0" smtClean="0"/>
              <a:t> </a:t>
            </a:r>
            <a:r>
              <a:rPr lang="fr-FR" b="1" dirty="0" err="1" smtClean="0"/>
              <a:t>with</a:t>
            </a:r>
            <a:r>
              <a:rPr lang="fr-FR" b="1" dirty="0" smtClean="0"/>
              <a:t> Phelps 1961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416912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332656"/>
            <a:ext cx="9036496" cy="6408712"/>
          </a:xfrm>
        </p:spPr>
        <p:txBody>
          <a:bodyPr>
            <a:normAutofit fontScale="92500" lnSpcReduction="20000"/>
          </a:bodyPr>
          <a:lstStyle/>
          <a:p>
            <a:r>
              <a:rPr lang="fr-FR" b="1" dirty="0" smtClean="0"/>
              <a:t>Phelps 1961’s Golden </a:t>
            </a:r>
            <a:r>
              <a:rPr lang="fr-FR" b="1" dirty="0" err="1" smtClean="0"/>
              <a:t>rule</a:t>
            </a:r>
            <a:r>
              <a:rPr lang="fr-FR" b="1" dirty="0" smtClean="0"/>
              <a:t> formula</a:t>
            </a:r>
          </a:p>
          <a:p>
            <a:r>
              <a:rPr lang="fr-FR" dirty="0" smtClean="0"/>
              <a:t>Assume population </a:t>
            </a:r>
            <a:r>
              <a:rPr lang="fr-FR" dirty="0" err="1" smtClean="0"/>
              <a:t>growth</a:t>
            </a:r>
            <a:r>
              <a:rPr lang="fr-FR" dirty="0" smtClean="0"/>
              <a:t> rate n≥0: N</a:t>
            </a:r>
            <a:r>
              <a:rPr lang="fr-FR" baseline="-25000" dirty="0" smtClean="0"/>
              <a:t>t</a:t>
            </a:r>
            <a:r>
              <a:rPr lang="fr-FR" dirty="0" smtClean="0"/>
              <a:t>=N</a:t>
            </a:r>
            <a:r>
              <a:rPr lang="fr-FR" baseline="-25000" dirty="0" smtClean="0"/>
              <a:t>0</a:t>
            </a:r>
            <a:r>
              <a:rPr lang="fr-FR" dirty="0" smtClean="0"/>
              <a:t>e</a:t>
            </a:r>
            <a:r>
              <a:rPr lang="fr-FR" baseline="30000" dirty="0" smtClean="0"/>
              <a:t>nt</a:t>
            </a:r>
          </a:p>
          <a:p>
            <a:r>
              <a:rPr lang="fr-FR" dirty="0" smtClean="0"/>
              <a:t>Assume </a:t>
            </a:r>
            <a:r>
              <a:rPr lang="fr-FR" dirty="0" err="1" smtClean="0"/>
              <a:t>productivity</a:t>
            </a:r>
            <a:r>
              <a:rPr lang="fr-FR" dirty="0" smtClean="0"/>
              <a:t> </a:t>
            </a:r>
            <a:r>
              <a:rPr lang="fr-FR" dirty="0" err="1" smtClean="0"/>
              <a:t>growth</a:t>
            </a:r>
            <a:r>
              <a:rPr lang="fr-FR" dirty="0" smtClean="0"/>
              <a:t> rate h, </a:t>
            </a:r>
            <a:r>
              <a:rPr lang="fr-FR" dirty="0" err="1" smtClean="0"/>
              <a:t>so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efficient labour </a:t>
            </a:r>
            <a:r>
              <a:rPr lang="fr-FR" dirty="0" err="1" smtClean="0"/>
              <a:t>supply</a:t>
            </a:r>
            <a:r>
              <a:rPr lang="fr-FR" dirty="0" smtClean="0"/>
              <a:t> </a:t>
            </a:r>
            <a:r>
              <a:rPr lang="fr-FR" dirty="0" err="1" smtClean="0"/>
              <a:t>grows</a:t>
            </a:r>
            <a:r>
              <a:rPr lang="fr-FR" dirty="0" smtClean="0"/>
              <a:t> at rate g=</a:t>
            </a:r>
            <a:r>
              <a:rPr lang="fr-FR" dirty="0" err="1" smtClean="0"/>
              <a:t>n+h</a:t>
            </a:r>
            <a:r>
              <a:rPr lang="fr-FR" dirty="0" smtClean="0"/>
              <a:t> (</a:t>
            </a:r>
            <a:r>
              <a:rPr lang="fr-FR" dirty="0" err="1" smtClean="0"/>
              <a:t>with</a:t>
            </a:r>
            <a:r>
              <a:rPr lang="fr-FR" dirty="0" smtClean="0"/>
              <a:t> h=</a:t>
            </a:r>
            <a:r>
              <a:rPr lang="fr-FR" dirty="0" err="1" smtClean="0"/>
              <a:t>productivity</a:t>
            </a:r>
            <a:r>
              <a:rPr lang="fr-FR" dirty="0" smtClean="0"/>
              <a:t> </a:t>
            </a:r>
            <a:r>
              <a:rPr lang="fr-FR" dirty="0" err="1" smtClean="0"/>
              <a:t>growth</a:t>
            </a:r>
            <a:r>
              <a:rPr lang="fr-FR" dirty="0" smtClean="0"/>
              <a:t> rate): </a:t>
            </a:r>
            <a:r>
              <a:rPr lang="fr-FR" dirty="0" err="1" smtClean="0"/>
              <a:t>L</a:t>
            </a:r>
            <a:r>
              <a:rPr lang="fr-FR" baseline="-25000" dirty="0" err="1" smtClean="0"/>
              <a:t>t</a:t>
            </a:r>
            <a:r>
              <a:rPr lang="fr-FR" dirty="0" smtClean="0"/>
              <a:t>=L</a:t>
            </a:r>
            <a:r>
              <a:rPr lang="fr-FR" baseline="-25000" dirty="0" smtClean="0"/>
              <a:t>0</a:t>
            </a:r>
            <a:r>
              <a:rPr lang="fr-FR" dirty="0" smtClean="0"/>
              <a:t>e</a:t>
            </a:r>
            <a:r>
              <a:rPr lang="fr-FR" baseline="30000" dirty="0" smtClean="0"/>
              <a:t>gt</a:t>
            </a:r>
            <a:r>
              <a:rPr lang="fr-FR" dirty="0" smtClean="0"/>
              <a:t>=L</a:t>
            </a:r>
            <a:r>
              <a:rPr lang="fr-FR" baseline="-25000" dirty="0" smtClean="0"/>
              <a:t>0</a:t>
            </a:r>
            <a:r>
              <a:rPr lang="fr-FR" dirty="0" smtClean="0"/>
              <a:t>e</a:t>
            </a:r>
            <a:r>
              <a:rPr lang="fr-FR" baseline="30000" dirty="0" smtClean="0"/>
              <a:t>(</a:t>
            </a:r>
            <a:r>
              <a:rPr lang="fr-FR" baseline="30000" dirty="0" err="1" smtClean="0"/>
              <a:t>n+h</a:t>
            </a:r>
            <a:r>
              <a:rPr lang="fr-FR" baseline="30000" dirty="0" smtClean="0"/>
              <a:t>)t 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(L</a:t>
            </a:r>
            <a:r>
              <a:rPr lang="fr-FR" baseline="-25000" dirty="0" smtClean="0"/>
              <a:t>0</a:t>
            </a:r>
            <a:r>
              <a:rPr lang="fr-FR" dirty="0" smtClean="0"/>
              <a:t>=λN</a:t>
            </a:r>
            <a:r>
              <a:rPr lang="fr-FR" baseline="-25000" dirty="0" smtClean="0"/>
              <a:t>0</a:t>
            </a:r>
            <a:r>
              <a:rPr lang="fr-FR" dirty="0" smtClean="0"/>
              <a:t> , </a:t>
            </a:r>
            <a:r>
              <a:rPr lang="fr-FR" dirty="0" err="1" smtClean="0"/>
              <a:t>with</a:t>
            </a:r>
            <a:r>
              <a:rPr lang="fr-FR" dirty="0" smtClean="0"/>
              <a:t> λ = labour participation rate) </a:t>
            </a:r>
            <a:endParaRPr lang="fr-FR" dirty="0"/>
          </a:p>
          <a:p>
            <a:r>
              <a:rPr lang="fr-FR" dirty="0" smtClean="0"/>
              <a:t>Assume production </a:t>
            </a:r>
            <a:r>
              <a:rPr lang="fr-FR" dirty="0" err="1" smtClean="0"/>
              <a:t>function</a:t>
            </a:r>
            <a:r>
              <a:rPr lang="fr-FR" dirty="0"/>
              <a:t> </a:t>
            </a:r>
            <a:r>
              <a:rPr lang="fr-FR" dirty="0" err="1" smtClean="0"/>
              <a:t>Y</a:t>
            </a:r>
            <a:r>
              <a:rPr lang="fr-FR" baseline="-25000" dirty="0" err="1" smtClean="0"/>
              <a:t>t</a:t>
            </a:r>
            <a:r>
              <a:rPr lang="fr-FR" baseline="-25000" dirty="0" smtClean="0"/>
              <a:t> </a:t>
            </a:r>
            <a:r>
              <a:rPr lang="fr-FR" dirty="0" smtClean="0"/>
              <a:t>= F(</a:t>
            </a:r>
            <a:r>
              <a:rPr lang="fr-FR" dirty="0" err="1" smtClean="0"/>
              <a:t>K</a:t>
            </a:r>
            <a:r>
              <a:rPr lang="fr-FR" baseline="-25000" dirty="0" err="1" smtClean="0"/>
              <a:t>t</a:t>
            </a:r>
            <a:r>
              <a:rPr lang="fr-FR" dirty="0" err="1" smtClean="0"/>
              <a:t>,L</a:t>
            </a:r>
            <a:r>
              <a:rPr lang="fr-FR" baseline="-25000" dirty="0" err="1" smtClean="0"/>
              <a:t>t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Y</a:t>
            </a:r>
            <a:r>
              <a:rPr lang="fr-FR" baseline="-25000" dirty="0" err="1" smtClean="0"/>
              <a:t>t</a:t>
            </a:r>
            <a:r>
              <a:rPr lang="fr-FR" dirty="0" smtClean="0"/>
              <a:t> = output, </a:t>
            </a:r>
            <a:r>
              <a:rPr lang="fr-FR" dirty="0" err="1" smtClean="0"/>
              <a:t>K</a:t>
            </a:r>
            <a:r>
              <a:rPr lang="fr-FR" baseline="-25000" dirty="0" err="1" smtClean="0"/>
              <a:t>t</a:t>
            </a:r>
            <a:r>
              <a:rPr lang="fr-FR" dirty="0" smtClean="0"/>
              <a:t> = capital input, </a:t>
            </a:r>
            <a:r>
              <a:rPr lang="fr-FR" dirty="0" err="1" smtClean="0"/>
              <a:t>L</a:t>
            </a:r>
            <a:r>
              <a:rPr lang="fr-FR" baseline="-25000" dirty="0" err="1" smtClean="0"/>
              <a:t>t</a:t>
            </a:r>
            <a:r>
              <a:rPr lang="fr-FR" dirty="0" smtClean="0"/>
              <a:t> = labour input</a:t>
            </a:r>
          </a:p>
          <a:p>
            <a:r>
              <a:rPr lang="fr-FR" dirty="0" smtClean="0"/>
              <a:t>For instance F(K,L)=K</a:t>
            </a:r>
            <a:r>
              <a:rPr lang="fr-FR" baseline="30000" dirty="0" smtClean="0"/>
              <a:t>α</a:t>
            </a:r>
            <a:r>
              <a:rPr lang="fr-FR" dirty="0" smtClean="0"/>
              <a:t>L</a:t>
            </a:r>
            <a:r>
              <a:rPr lang="fr-FR" baseline="30000" dirty="0" smtClean="0"/>
              <a:t>1-α   </a:t>
            </a:r>
            <a:r>
              <a:rPr lang="fr-FR" dirty="0" smtClean="0"/>
              <a:t>(</a:t>
            </a:r>
            <a:r>
              <a:rPr lang="fr-FR" dirty="0" err="1" smtClean="0"/>
              <a:t>with</a:t>
            </a:r>
            <a:r>
              <a:rPr lang="fr-FR" dirty="0" smtClean="0"/>
              <a:t> 0&lt;</a:t>
            </a:r>
            <a:r>
              <a:rPr lang="el-GR" dirty="0" smtClean="0"/>
              <a:t>α</a:t>
            </a:r>
            <a:r>
              <a:rPr lang="fr-FR" dirty="0" smtClean="0"/>
              <a:t>&lt;1)</a:t>
            </a:r>
            <a:endParaRPr lang="fr-FR" baseline="30000" dirty="0" smtClean="0"/>
          </a:p>
          <a:p>
            <a:r>
              <a:rPr lang="fr-FR" dirty="0"/>
              <a:t>O</a:t>
            </a:r>
            <a:r>
              <a:rPr lang="fr-FR" dirty="0" smtClean="0"/>
              <a:t>r </a:t>
            </a:r>
            <a:r>
              <a:rPr lang="fr-FR" dirty="0" err="1" smtClean="0"/>
              <a:t>any</a:t>
            </a:r>
            <a:r>
              <a:rPr lang="fr-FR" dirty="0" smtClean="0"/>
              <a:t>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functional</a:t>
            </a:r>
            <a:r>
              <a:rPr lang="fr-FR" dirty="0" smtClean="0"/>
              <a:t> </a:t>
            </a:r>
            <a:r>
              <a:rPr lang="fr-FR" dirty="0" err="1" smtClean="0"/>
              <a:t>form</a:t>
            </a:r>
            <a:r>
              <a:rPr lang="fr-FR" dirty="0" smtClean="0"/>
              <a:t>, </a:t>
            </a:r>
            <a:r>
              <a:rPr lang="fr-FR" dirty="0" err="1" smtClean="0"/>
              <a:t>assuming</a:t>
            </a:r>
            <a:r>
              <a:rPr lang="fr-FR" dirty="0" smtClean="0"/>
              <a:t> constant </a:t>
            </a:r>
            <a:r>
              <a:rPr lang="fr-FR" dirty="0" err="1" smtClean="0"/>
              <a:t>returns</a:t>
            </a:r>
            <a:r>
              <a:rPr lang="fr-FR" dirty="0" smtClean="0"/>
              <a:t> to </a:t>
            </a:r>
            <a:r>
              <a:rPr lang="fr-FR" dirty="0" err="1" smtClean="0"/>
              <a:t>scale</a:t>
            </a:r>
            <a:r>
              <a:rPr lang="fr-FR" dirty="0" smtClean="0"/>
              <a:t> (i.e. F(</a:t>
            </a:r>
            <a:r>
              <a:rPr lang="fr-FR" dirty="0" err="1" smtClean="0"/>
              <a:t>aK,aL</a:t>
            </a:r>
            <a:r>
              <a:rPr lang="fr-FR" dirty="0" smtClean="0"/>
              <a:t>)=</a:t>
            </a:r>
            <a:r>
              <a:rPr lang="fr-FR" dirty="0" err="1" smtClean="0"/>
              <a:t>aF</a:t>
            </a:r>
            <a:r>
              <a:rPr lang="fr-FR" dirty="0" smtClean="0"/>
              <a:t>(K,L)), </a:t>
            </a:r>
            <a:r>
              <a:rPr lang="fr-FR" dirty="0" err="1" smtClean="0"/>
              <a:t>so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:                 y = Y/L = F(K,L)/L = F(K/L,1) = f(k)             </a:t>
            </a:r>
          </a:p>
          <a:p>
            <a:pPr marL="0" indent="0">
              <a:buNone/>
            </a:pPr>
            <a:r>
              <a:rPr lang="fr-FR" dirty="0" smtClean="0"/>
              <a:t>(y=Y/L=output per </a:t>
            </a:r>
            <a:r>
              <a:rPr lang="fr-FR" dirty="0" err="1" smtClean="0"/>
              <a:t>labor</a:t>
            </a:r>
            <a:r>
              <a:rPr lang="fr-FR" dirty="0" smtClean="0"/>
              <a:t> unit, k=K/L=capital per lab. unit)</a:t>
            </a:r>
          </a:p>
          <a:p>
            <a:r>
              <a:rPr lang="fr-FR" dirty="0" smtClean="0"/>
              <a:t>If Y=F(K,L)=K</a:t>
            </a:r>
            <a:r>
              <a:rPr lang="fr-FR" baseline="30000" dirty="0" smtClean="0"/>
              <a:t>α</a:t>
            </a:r>
            <a:r>
              <a:rPr lang="fr-FR" dirty="0" smtClean="0"/>
              <a:t>L</a:t>
            </a:r>
            <a:r>
              <a:rPr lang="fr-FR" baseline="30000" dirty="0" smtClean="0"/>
              <a:t>1-α </a:t>
            </a:r>
            <a:r>
              <a:rPr lang="fr-FR" dirty="0" smtClean="0"/>
              <a:t> </a:t>
            </a:r>
            <a:r>
              <a:rPr lang="fr-FR" dirty="0" err="1" smtClean="0"/>
              <a:t>then</a:t>
            </a:r>
            <a:r>
              <a:rPr lang="fr-FR" dirty="0" smtClean="0"/>
              <a:t> y=f(k)=k</a:t>
            </a:r>
            <a:r>
              <a:rPr lang="fr-FR" baseline="30000" dirty="0" smtClean="0"/>
              <a:t>α</a:t>
            </a:r>
            <a:r>
              <a:rPr lang="fr-FR" dirty="0" smtClean="0"/>
              <a:t> : y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rising</a:t>
            </a:r>
            <a:r>
              <a:rPr lang="fr-FR" dirty="0" smtClean="0"/>
              <a:t> concave </a:t>
            </a:r>
            <a:r>
              <a:rPr lang="fr-FR" dirty="0" err="1" smtClean="0"/>
              <a:t>function</a:t>
            </a:r>
            <a:r>
              <a:rPr lang="fr-FR" dirty="0" smtClean="0"/>
              <a:t> k </a:t>
            </a:r>
            <a:r>
              <a:rPr lang="fr-FR" b="1" dirty="0" smtClean="0"/>
              <a:t>→ k </a:t>
            </a:r>
            <a:r>
              <a:rPr lang="fr-FR" b="1" dirty="0" err="1" smtClean="0"/>
              <a:t>is</a:t>
            </a:r>
            <a:r>
              <a:rPr lang="fr-FR" b="1" dirty="0" smtClean="0"/>
              <a:t> </a:t>
            </a:r>
            <a:r>
              <a:rPr lang="fr-FR" b="1" dirty="0" err="1" smtClean="0"/>
              <a:t>useful</a:t>
            </a:r>
            <a:r>
              <a:rPr lang="fr-FR" b="1" dirty="0" smtClean="0"/>
              <a:t>, but </a:t>
            </a:r>
            <a:r>
              <a:rPr lang="fr-FR" b="1" dirty="0" err="1" smtClean="0"/>
              <a:t>where</a:t>
            </a:r>
            <a:r>
              <a:rPr lang="fr-FR" b="1" dirty="0" smtClean="0"/>
              <a:t> </a:t>
            </a:r>
            <a:r>
              <a:rPr lang="fr-FR" b="1" dirty="0" err="1" smtClean="0"/>
              <a:t>should</a:t>
            </a:r>
            <a:r>
              <a:rPr lang="fr-FR" b="1" dirty="0" smtClean="0"/>
              <a:t> </a:t>
            </a:r>
            <a:r>
              <a:rPr lang="fr-FR" b="1" dirty="0" err="1" smtClean="0"/>
              <a:t>we</a:t>
            </a:r>
            <a:r>
              <a:rPr lang="fr-FR" b="1" dirty="0" smtClean="0"/>
              <a:t> stop?</a:t>
            </a:r>
          </a:p>
          <a:p>
            <a:pPr marL="0" indent="0">
              <a:buNone/>
            </a:pPr>
            <a:endParaRPr lang="fr-FR" baseline="30000" dirty="0"/>
          </a:p>
        </p:txBody>
      </p:sp>
    </p:spTree>
    <p:extLst>
      <p:ext uri="{BB962C8B-B14F-4D97-AF65-F5344CB8AC3E}">
        <p14:creationId xmlns:p14="http://schemas.microsoft.com/office/powerpoint/2010/main" val="412328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6632"/>
            <a:ext cx="9036496" cy="6741368"/>
          </a:xfrm>
        </p:spPr>
        <p:txBody>
          <a:bodyPr>
            <a:normAutofit fontScale="47500" lnSpcReduction="20000"/>
          </a:bodyPr>
          <a:lstStyle/>
          <a:p>
            <a:r>
              <a:rPr lang="fr-FR" sz="5900" dirty="0" smtClean="0"/>
              <a:t>Output </a:t>
            </a:r>
            <a:r>
              <a:rPr lang="fr-FR" sz="5900" dirty="0" err="1" smtClean="0"/>
              <a:t>can</a:t>
            </a:r>
            <a:r>
              <a:rPr lang="fr-FR" sz="5900" dirty="0" smtClean="0"/>
              <a:t> </a:t>
            </a:r>
            <a:r>
              <a:rPr lang="fr-FR" sz="5900" dirty="0" err="1" smtClean="0"/>
              <a:t>be</a:t>
            </a:r>
            <a:r>
              <a:rPr lang="fr-FR" sz="5900" dirty="0" smtClean="0"/>
              <a:t> </a:t>
            </a:r>
            <a:r>
              <a:rPr lang="fr-FR" sz="5900" dirty="0" err="1" smtClean="0"/>
              <a:t>used</a:t>
            </a:r>
            <a:r>
              <a:rPr lang="fr-FR" sz="5900" dirty="0" smtClean="0"/>
              <a:t> to consume (</a:t>
            </a:r>
            <a:r>
              <a:rPr lang="fr-FR" sz="5900" dirty="0" err="1" smtClean="0"/>
              <a:t>food</a:t>
            </a:r>
            <a:r>
              <a:rPr lang="fr-FR" sz="5900" dirty="0" smtClean="0"/>
              <a:t>, i-phones etc.) or to </a:t>
            </a:r>
            <a:r>
              <a:rPr lang="fr-FR" sz="5900" dirty="0" err="1" smtClean="0"/>
              <a:t>invest</a:t>
            </a:r>
            <a:r>
              <a:rPr lang="fr-FR" sz="5900" dirty="0" smtClean="0"/>
              <a:t> (more machines, buildings, </a:t>
            </a:r>
            <a:r>
              <a:rPr lang="fr-FR" sz="5900" dirty="0" err="1" smtClean="0"/>
              <a:t>equipment</a:t>
            </a:r>
            <a:r>
              <a:rPr lang="fr-FR" sz="5900" dirty="0" smtClean="0"/>
              <a:t> to </a:t>
            </a:r>
            <a:r>
              <a:rPr lang="fr-FR" sz="5900" dirty="0" err="1" smtClean="0"/>
              <a:t>produce</a:t>
            </a:r>
            <a:r>
              <a:rPr lang="fr-FR" sz="5900" dirty="0" smtClean="0"/>
              <a:t> </a:t>
            </a:r>
            <a:r>
              <a:rPr lang="fr-FR" sz="5900" dirty="0" err="1" smtClean="0"/>
              <a:t>food</a:t>
            </a:r>
            <a:r>
              <a:rPr lang="fr-FR" sz="5900" dirty="0" smtClean="0"/>
              <a:t> and i-phones, or more </a:t>
            </a:r>
            <a:r>
              <a:rPr lang="fr-FR" sz="5900" dirty="0" err="1" smtClean="0"/>
              <a:t>investment</a:t>
            </a:r>
            <a:r>
              <a:rPr lang="fr-FR" sz="5900" dirty="0" smtClean="0"/>
              <a:t> for the future in </a:t>
            </a:r>
            <a:r>
              <a:rPr lang="fr-FR" sz="5900" dirty="0" err="1" smtClean="0"/>
              <a:t>education</a:t>
            </a:r>
            <a:r>
              <a:rPr lang="fr-FR" sz="5900" dirty="0" smtClean="0"/>
              <a:t>, </a:t>
            </a:r>
            <a:r>
              <a:rPr lang="fr-FR" sz="5900" dirty="0" err="1" smtClean="0"/>
              <a:t>environment</a:t>
            </a:r>
            <a:r>
              <a:rPr lang="fr-FR" sz="5900" dirty="0" smtClean="0"/>
              <a:t>, etc.):</a:t>
            </a:r>
          </a:p>
          <a:p>
            <a:r>
              <a:rPr lang="fr-FR" sz="5900" dirty="0" smtClean="0"/>
              <a:t>I.e. </a:t>
            </a:r>
            <a:r>
              <a:rPr lang="fr-FR" sz="5900" dirty="0" err="1" smtClean="0"/>
              <a:t>Y</a:t>
            </a:r>
            <a:r>
              <a:rPr lang="fr-FR" sz="5900" baseline="-25000" dirty="0" err="1" smtClean="0"/>
              <a:t>t</a:t>
            </a:r>
            <a:r>
              <a:rPr lang="fr-FR" sz="5900" dirty="0" smtClean="0"/>
              <a:t> =  C</a:t>
            </a:r>
            <a:r>
              <a:rPr lang="fr-FR" sz="5900" baseline="-25000" dirty="0" smtClean="0"/>
              <a:t>t</a:t>
            </a:r>
            <a:r>
              <a:rPr lang="fr-FR" sz="5900" dirty="0" smtClean="0"/>
              <a:t> + I</a:t>
            </a:r>
            <a:r>
              <a:rPr lang="fr-FR" sz="5900" baseline="-25000" dirty="0" smtClean="0"/>
              <a:t>t</a:t>
            </a:r>
            <a:r>
              <a:rPr lang="fr-FR" sz="5900" dirty="0" smtClean="0"/>
              <a:t>, </a:t>
            </a:r>
            <a:r>
              <a:rPr lang="fr-FR" sz="5900" dirty="0" err="1" smtClean="0"/>
              <a:t>with</a:t>
            </a:r>
            <a:r>
              <a:rPr lang="fr-FR" sz="5900" dirty="0" smtClean="0"/>
              <a:t> C</a:t>
            </a:r>
            <a:r>
              <a:rPr lang="fr-FR" sz="5900" baseline="-25000" dirty="0" smtClean="0"/>
              <a:t>t</a:t>
            </a:r>
            <a:r>
              <a:rPr lang="fr-FR" sz="5900" dirty="0" smtClean="0"/>
              <a:t>=(1-s</a:t>
            </a:r>
            <a:r>
              <a:rPr lang="fr-FR" sz="5900" baseline="-25000" dirty="0" smtClean="0"/>
              <a:t>t</a:t>
            </a:r>
            <a:r>
              <a:rPr lang="fr-FR" sz="5900" dirty="0" smtClean="0"/>
              <a:t>)</a:t>
            </a:r>
            <a:r>
              <a:rPr lang="fr-FR" sz="5900" dirty="0" err="1" smtClean="0"/>
              <a:t>Y</a:t>
            </a:r>
            <a:r>
              <a:rPr lang="fr-FR" sz="5900" baseline="-25000" dirty="0" err="1" smtClean="0"/>
              <a:t>t</a:t>
            </a:r>
            <a:r>
              <a:rPr lang="fr-FR" sz="5900" dirty="0" smtClean="0"/>
              <a:t>, I</a:t>
            </a:r>
            <a:r>
              <a:rPr lang="fr-FR" sz="5900" baseline="-25000" dirty="0" smtClean="0"/>
              <a:t>t</a:t>
            </a:r>
            <a:r>
              <a:rPr lang="fr-FR" sz="5900" dirty="0" smtClean="0"/>
              <a:t>=</a:t>
            </a:r>
            <a:r>
              <a:rPr lang="fr-FR" sz="5900" dirty="0" err="1" smtClean="0"/>
              <a:t>s</a:t>
            </a:r>
            <a:r>
              <a:rPr lang="fr-FR" sz="5900" baseline="-25000" dirty="0" err="1" smtClean="0"/>
              <a:t>t</a:t>
            </a:r>
            <a:r>
              <a:rPr lang="fr-FR" sz="5900" dirty="0" err="1" smtClean="0"/>
              <a:t>Y</a:t>
            </a:r>
            <a:r>
              <a:rPr lang="fr-FR" sz="5900" baseline="-25000" dirty="0" err="1" smtClean="0"/>
              <a:t>t</a:t>
            </a:r>
            <a:r>
              <a:rPr lang="fr-FR" sz="5900" dirty="0"/>
              <a:t> </a:t>
            </a:r>
            <a:r>
              <a:rPr lang="fr-FR" sz="5900" dirty="0" smtClean="0"/>
              <a:t>, s</a:t>
            </a:r>
            <a:r>
              <a:rPr lang="fr-FR" sz="5900" baseline="-25000" dirty="0" smtClean="0"/>
              <a:t>t </a:t>
            </a:r>
            <a:r>
              <a:rPr lang="fr-FR" sz="5900" dirty="0"/>
              <a:t>= </a:t>
            </a:r>
            <a:r>
              <a:rPr lang="fr-FR" sz="5900" dirty="0" err="1"/>
              <a:t>saving</a:t>
            </a:r>
            <a:r>
              <a:rPr lang="fr-FR" sz="5900" dirty="0"/>
              <a:t> rate </a:t>
            </a:r>
            <a:endParaRPr lang="fr-FR" sz="5900" dirty="0" smtClean="0"/>
          </a:p>
          <a:p>
            <a:r>
              <a:rPr lang="fr-FR" sz="5900" dirty="0" smtClean="0"/>
              <a:t>Capital </a:t>
            </a:r>
            <a:r>
              <a:rPr lang="fr-FR" sz="5900" dirty="0"/>
              <a:t>accumulation </a:t>
            </a:r>
            <a:r>
              <a:rPr lang="fr-FR" sz="5900" dirty="0" err="1"/>
              <a:t>is</a:t>
            </a:r>
            <a:r>
              <a:rPr lang="fr-FR" sz="5900" dirty="0"/>
              <a:t> </a:t>
            </a:r>
            <a:r>
              <a:rPr lang="fr-FR" sz="5900" dirty="0" err="1"/>
              <a:t>determined</a:t>
            </a:r>
            <a:r>
              <a:rPr lang="fr-FR" sz="5900" dirty="0"/>
              <a:t> by </a:t>
            </a:r>
            <a:r>
              <a:rPr lang="fr-FR" sz="5900" dirty="0" err="1" smtClean="0"/>
              <a:t>saving</a:t>
            </a:r>
            <a:r>
              <a:rPr lang="fr-FR" sz="5900" dirty="0"/>
              <a:t>: </a:t>
            </a:r>
          </a:p>
          <a:p>
            <a:pPr marL="0" indent="0">
              <a:buNone/>
            </a:pPr>
            <a:r>
              <a:rPr lang="fr-FR" sz="5900" dirty="0"/>
              <a:t>                     </a:t>
            </a:r>
            <a:r>
              <a:rPr lang="fr-FR" sz="5900" dirty="0" err="1" smtClean="0"/>
              <a:t>dK</a:t>
            </a:r>
            <a:r>
              <a:rPr lang="fr-FR" sz="5900" baseline="-25000" dirty="0" err="1" smtClean="0"/>
              <a:t>t</a:t>
            </a:r>
            <a:r>
              <a:rPr lang="fr-FR" sz="5900" dirty="0" smtClean="0"/>
              <a:t>/</a:t>
            </a:r>
            <a:r>
              <a:rPr lang="fr-FR" sz="5900" dirty="0" err="1" smtClean="0"/>
              <a:t>dt</a:t>
            </a:r>
            <a:r>
              <a:rPr lang="fr-FR" sz="5900" dirty="0" smtClean="0"/>
              <a:t>=I</a:t>
            </a:r>
            <a:r>
              <a:rPr lang="fr-FR" sz="5900" baseline="-25000" dirty="0" smtClean="0"/>
              <a:t>t</a:t>
            </a:r>
            <a:r>
              <a:rPr lang="fr-FR" sz="5900" dirty="0" smtClean="0"/>
              <a:t>=</a:t>
            </a:r>
            <a:r>
              <a:rPr lang="fr-FR" sz="5900" dirty="0" err="1" smtClean="0"/>
              <a:t>s</a:t>
            </a:r>
            <a:r>
              <a:rPr lang="fr-FR" sz="5900" baseline="-25000" dirty="0" err="1" smtClean="0"/>
              <a:t>t</a:t>
            </a:r>
            <a:r>
              <a:rPr lang="fr-FR" sz="5900" dirty="0" err="1" smtClean="0"/>
              <a:t>Y</a:t>
            </a:r>
            <a:r>
              <a:rPr lang="fr-FR" sz="5900" baseline="-25000" dirty="0" err="1" smtClean="0"/>
              <a:t>t</a:t>
            </a:r>
            <a:endParaRPr lang="fr-FR" sz="5900" dirty="0" smtClean="0"/>
          </a:p>
          <a:p>
            <a:r>
              <a:rPr lang="fr-FR" sz="5900" dirty="0" smtClean="0"/>
              <a:t>Q</a:t>
            </a:r>
            <a:r>
              <a:rPr lang="fr-FR" sz="5900" dirty="0"/>
              <a:t>.: If </a:t>
            </a:r>
            <a:r>
              <a:rPr lang="fr-FR" sz="5900" dirty="0" err="1"/>
              <a:t>we</a:t>
            </a:r>
            <a:r>
              <a:rPr lang="fr-FR" sz="5900" dirty="0"/>
              <a:t> care about « long-</a:t>
            </a:r>
            <a:r>
              <a:rPr lang="fr-FR" sz="5900" dirty="0" err="1"/>
              <a:t>run</a:t>
            </a:r>
            <a:r>
              <a:rPr lang="fr-FR" sz="5900" dirty="0"/>
              <a:t> </a:t>
            </a:r>
            <a:r>
              <a:rPr lang="fr-FR" sz="5900" dirty="0" err="1"/>
              <a:t>welfare</a:t>
            </a:r>
            <a:r>
              <a:rPr lang="fr-FR" sz="5900" dirty="0"/>
              <a:t> » (to </a:t>
            </a:r>
            <a:r>
              <a:rPr lang="fr-FR" sz="5900" dirty="0" err="1"/>
              <a:t>be</a:t>
            </a:r>
            <a:r>
              <a:rPr lang="fr-FR" sz="5900" dirty="0"/>
              <a:t> </a:t>
            </a:r>
            <a:r>
              <a:rPr lang="fr-FR" sz="5900" dirty="0" err="1"/>
              <a:t>defined</a:t>
            </a:r>
            <a:r>
              <a:rPr lang="fr-FR" sz="5900" dirty="0"/>
              <a:t>), how </a:t>
            </a:r>
            <a:r>
              <a:rPr lang="fr-FR" sz="5900" dirty="0" err="1"/>
              <a:t>much</a:t>
            </a:r>
            <a:r>
              <a:rPr lang="fr-FR" sz="5900" dirty="0"/>
              <a:t> capital </a:t>
            </a:r>
            <a:r>
              <a:rPr lang="fr-FR" sz="5900" dirty="0" err="1"/>
              <a:t>K</a:t>
            </a:r>
            <a:r>
              <a:rPr lang="fr-FR" sz="5900" baseline="-25000" dirty="0" err="1"/>
              <a:t>t</a:t>
            </a:r>
            <a:r>
              <a:rPr lang="fr-FR" sz="5900" dirty="0"/>
              <a:t> </a:t>
            </a:r>
            <a:r>
              <a:rPr lang="fr-FR" sz="5900" dirty="0" err="1"/>
              <a:t>should</a:t>
            </a:r>
            <a:r>
              <a:rPr lang="fr-FR" sz="5900" dirty="0"/>
              <a:t> </a:t>
            </a:r>
            <a:r>
              <a:rPr lang="fr-FR" sz="5900" dirty="0" err="1"/>
              <a:t>we</a:t>
            </a:r>
            <a:r>
              <a:rPr lang="fr-FR" sz="5900" dirty="0"/>
              <a:t> </a:t>
            </a:r>
            <a:r>
              <a:rPr lang="fr-FR" sz="5900" dirty="0" err="1"/>
              <a:t>accumulate</a:t>
            </a:r>
            <a:r>
              <a:rPr lang="fr-FR" sz="5900" dirty="0"/>
              <a:t>, i.e. how </a:t>
            </a:r>
            <a:r>
              <a:rPr lang="fr-FR" sz="5900" dirty="0" err="1"/>
              <a:t>should</a:t>
            </a:r>
            <a:r>
              <a:rPr lang="fr-FR" sz="5900" dirty="0"/>
              <a:t> </a:t>
            </a:r>
            <a:r>
              <a:rPr lang="fr-FR" sz="5900" dirty="0" err="1"/>
              <a:t>we</a:t>
            </a:r>
            <a:r>
              <a:rPr lang="fr-FR" sz="5900" dirty="0"/>
              <a:t> </a:t>
            </a:r>
            <a:r>
              <a:rPr lang="fr-FR" sz="5900" dirty="0" err="1"/>
              <a:t>choose</a:t>
            </a:r>
            <a:r>
              <a:rPr lang="fr-FR" sz="5900" dirty="0"/>
              <a:t> the </a:t>
            </a:r>
            <a:r>
              <a:rPr lang="fr-FR" sz="5900" dirty="0" err="1"/>
              <a:t>saving</a:t>
            </a:r>
            <a:r>
              <a:rPr lang="fr-FR" sz="5900" dirty="0"/>
              <a:t> rate s</a:t>
            </a:r>
            <a:r>
              <a:rPr lang="fr-FR" sz="5900" baseline="-25000" dirty="0"/>
              <a:t>t</a:t>
            </a:r>
            <a:r>
              <a:rPr lang="fr-FR" sz="5900" dirty="0"/>
              <a:t> ?</a:t>
            </a:r>
          </a:p>
          <a:p>
            <a:r>
              <a:rPr lang="fr-FR" sz="5900" dirty="0" err="1"/>
              <a:t>Here</a:t>
            </a:r>
            <a:r>
              <a:rPr lang="fr-FR" sz="5900" dirty="0"/>
              <a:t> </a:t>
            </a:r>
            <a:r>
              <a:rPr lang="fr-FR" sz="5900" dirty="0" err="1"/>
              <a:t>we</a:t>
            </a:r>
            <a:r>
              <a:rPr lang="fr-FR" sz="5900" dirty="0"/>
              <a:t> </a:t>
            </a:r>
            <a:r>
              <a:rPr lang="fr-FR" sz="5900" dirty="0" err="1"/>
              <a:t>entirely</a:t>
            </a:r>
            <a:r>
              <a:rPr lang="fr-FR" sz="5900" dirty="0"/>
              <a:t> ignore </a:t>
            </a:r>
            <a:r>
              <a:rPr lang="fr-FR" sz="5900" dirty="0" err="1"/>
              <a:t>inequality</a:t>
            </a:r>
            <a:r>
              <a:rPr lang="fr-FR" sz="5900" dirty="0"/>
              <a:t>: </a:t>
            </a:r>
            <a:r>
              <a:rPr lang="fr-FR" sz="5900" dirty="0" err="1"/>
              <a:t>everybody</a:t>
            </a:r>
            <a:r>
              <a:rPr lang="fr-FR" sz="5900" dirty="0"/>
              <a:t> </a:t>
            </a:r>
            <a:r>
              <a:rPr lang="fr-FR" sz="5900" dirty="0" err="1"/>
              <a:t>is</a:t>
            </a:r>
            <a:r>
              <a:rPr lang="fr-FR" sz="5900" dirty="0"/>
              <a:t> </a:t>
            </a:r>
            <a:r>
              <a:rPr lang="fr-FR" sz="5900" dirty="0" err="1"/>
              <a:t>assumed</a:t>
            </a:r>
            <a:r>
              <a:rPr lang="fr-FR" sz="5900" dirty="0"/>
              <a:t> the </a:t>
            </a:r>
            <a:r>
              <a:rPr lang="fr-FR" sz="5900" dirty="0" err="1"/>
              <a:t>same</a:t>
            </a:r>
            <a:r>
              <a:rPr lang="fr-FR" sz="5900" dirty="0"/>
              <a:t> </a:t>
            </a:r>
            <a:r>
              <a:rPr lang="fr-FR" sz="5900" dirty="0" err="1"/>
              <a:t>average</a:t>
            </a:r>
            <a:r>
              <a:rPr lang="fr-FR" sz="5900" dirty="0"/>
              <a:t> capital stock (</a:t>
            </a:r>
            <a:r>
              <a:rPr lang="fr-FR" sz="5900" dirty="0" err="1"/>
              <a:t>representative</a:t>
            </a:r>
            <a:r>
              <a:rPr lang="fr-FR" sz="5900" dirty="0"/>
              <a:t> agent </a:t>
            </a:r>
            <a:r>
              <a:rPr lang="fr-FR" sz="5900" dirty="0" err="1"/>
              <a:t>approach</a:t>
            </a:r>
            <a:r>
              <a:rPr lang="fr-FR" sz="5900" dirty="0"/>
              <a:t>); but </a:t>
            </a:r>
            <a:r>
              <a:rPr lang="fr-FR" sz="5900" dirty="0" err="1"/>
              <a:t>this</a:t>
            </a:r>
            <a:r>
              <a:rPr lang="fr-FR" sz="5900" dirty="0"/>
              <a:t> </a:t>
            </a:r>
            <a:r>
              <a:rPr lang="fr-FR" sz="5900" dirty="0" err="1"/>
              <a:t>is</a:t>
            </a:r>
            <a:r>
              <a:rPr lang="fr-FR" sz="5900" dirty="0"/>
              <a:t> </a:t>
            </a:r>
            <a:r>
              <a:rPr lang="fr-FR" sz="5900" dirty="0" err="1" smtClean="0"/>
              <a:t>already</a:t>
            </a:r>
            <a:r>
              <a:rPr lang="fr-FR" sz="5900" dirty="0" smtClean="0"/>
              <a:t> </a:t>
            </a:r>
            <a:r>
              <a:rPr lang="fr-FR" sz="5900" dirty="0"/>
              <a:t>a </a:t>
            </a:r>
            <a:r>
              <a:rPr lang="fr-FR" sz="5900" dirty="0" err="1"/>
              <a:t>difficult</a:t>
            </a:r>
            <a:r>
              <a:rPr lang="fr-FR" sz="5900" dirty="0"/>
              <a:t> question to </a:t>
            </a:r>
            <a:r>
              <a:rPr lang="fr-FR" sz="5900" dirty="0" err="1" smtClean="0"/>
              <a:t>solve</a:t>
            </a:r>
            <a:endParaRPr lang="fr-FR" sz="5900" dirty="0" smtClean="0"/>
          </a:p>
          <a:p>
            <a:r>
              <a:rPr lang="fr-FR" sz="5900" dirty="0" smtClean="0"/>
              <a:t>A.: </a:t>
            </a:r>
            <a:r>
              <a:rPr lang="fr-FR" sz="5900" dirty="0" err="1" smtClean="0"/>
              <a:t>With</a:t>
            </a:r>
            <a:r>
              <a:rPr lang="fr-FR" sz="5900" dirty="0" smtClean="0"/>
              <a:t> </a:t>
            </a:r>
            <a:r>
              <a:rPr lang="fr-FR" sz="5900" dirty="0" err="1" smtClean="0"/>
              <a:t>zero</a:t>
            </a:r>
            <a:r>
              <a:rPr lang="fr-FR" sz="5900" dirty="0" smtClean="0"/>
              <a:t> </a:t>
            </a:r>
            <a:r>
              <a:rPr lang="fr-FR" sz="5900" dirty="0" err="1" smtClean="0"/>
              <a:t>productivity</a:t>
            </a:r>
            <a:r>
              <a:rPr lang="fr-FR" sz="5900" dirty="0" smtClean="0"/>
              <a:t> </a:t>
            </a:r>
            <a:r>
              <a:rPr lang="fr-FR" sz="5900" dirty="0" err="1" smtClean="0"/>
              <a:t>growth</a:t>
            </a:r>
            <a:r>
              <a:rPr lang="fr-FR" sz="5900" dirty="0" smtClean="0"/>
              <a:t> (h=0) and </a:t>
            </a:r>
            <a:r>
              <a:rPr lang="fr-FR" sz="5900" dirty="0" err="1" smtClean="0"/>
              <a:t>exogenous</a:t>
            </a:r>
            <a:r>
              <a:rPr lang="fr-FR" sz="5900" dirty="0" smtClean="0"/>
              <a:t>, </a:t>
            </a:r>
            <a:r>
              <a:rPr lang="fr-FR" sz="5900" dirty="0" err="1" smtClean="0"/>
              <a:t>permanently</a:t>
            </a:r>
            <a:r>
              <a:rPr lang="fr-FR" sz="5900" dirty="0" smtClean="0"/>
              <a:t> positive population </a:t>
            </a:r>
            <a:r>
              <a:rPr lang="fr-FR" sz="5900" dirty="0" err="1" smtClean="0"/>
              <a:t>growth</a:t>
            </a:r>
            <a:r>
              <a:rPr lang="fr-FR" sz="5900" dirty="0" smtClean="0"/>
              <a:t> (g=n&gt;0), </a:t>
            </a:r>
            <a:r>
              <a:rPr lang="fr-FR" sz="5900" dirty="0" err="1" smtClean="0"/>
              <a:t>then</a:t>
            </a:r>
            <a:r>
              <a:rPr lang="fr-FR" sz="5900" dirty="0" smtClean="0"/>
              <a:t> </a:t>
            </a:r>
            <a:r>
              <a:rPr lang="fr-FR" sz="5900" dirty="0" err="1" smtClean="0"/>
              <a:t>you</a:t>
            </a:r>
            <a:r>
              <a:rPr lang="fr-FR" sz="5900" dirty="0" smtClean="0"/>
              <a:t> </a:t>
            </a:r>
            <a:r>
              <a:rPr lang="fr-FR" sz="5900" dirty="0" err="1" smtClean="0"/>
              <a:t>should</a:t>
            </a:r>
            <a:r>
              <a:rPr lang="fr-FR" sz="5900" dirty="0" smtClean="0"/>
              <a:t> </a:t>
            </a:r>
            <a:r>
              <a:rPr lang="fr-FR" sz="5900" dirty="0" err="1" smtClean="0"/>
              <a:t>save</a:t>
            </a:r>
            <a:r>
              <a:rPr lang="fr-FR" sz="5900" dirty="0" smtClean="0"/>
              <a:t> </a:t>
            </a:r>
            <a:r>
              <a:rPr lang="fr-FR" sz="5900" dirty="0" err="1" smtClean="0"/>
              <a:t>until</a:t>
            </a:r>
            <a:r>
              <a:rPr lang="fr-FR" sz="5900" dirty="0" smtClean="0"/>
              <a:t> </a:t>
            </a:r>
            <a:r>
              <a:rPr lang="fr-FR" sz="5900" b="1" dirty="0" smtClean="0"/>
              <a:t>f’(k*)=r*=g</a:t>
            </a:r>
          </a:p>
          <a:p>
            <a:r>
              <a:rPr lang="fr-FR" sz="5900" dirty="0" smtClean="0"/>
              <a:t>If h&gt;0,or n=0, or n </a:t>
            </a:r>
            <a:r>
              <a:rPr lang="fr-FR" sz="5900" dirty="0" err="1" smtClean="0"/>
              <a:t>endogenous</a:t>
            </a:r>
            <a:r>
              <a:rPr lang="fr-FR" sz="5900" dirty="0" smtClean="0"/>
              <a:t>, </a:t>
            </a:r>
            <a:r>
              <a:rPr lang="fr-FR" sz="5900" dirty="0" err="1" smtClean="0"/>
              <a:t>it’s</a:t>
            </a:r>
            <a:r>
              <a:rPr lang="fr-FR" sz="5900" dirty="0" smtClean="0"/>
              <a:t> </a:t>
            </a:r>
            <a:r>
              <a:rPr lang="fr-FR" sz="5900" dirty="0" err="1" smtClean="0"/>
              <a:t>difficult</a:t>
            </a:r>
            <a:r>
              <a:rPr lang="fr-FR" sz="5900" dirty="0" smtClean="0"/>
              <a:t> to </a:t>
            </a:r>
            <a:r>
              <a:rPr lang="fr-FR" sz="5900" dirty="0" err="1" smtClean="0"/>
              <a:t>say</a:t>
            </a:r>
            <a:r>
              <a:rPr lang="fr-FR" sz="5900" dirty="0" smtClean="0"/>
              <a:t> </a:t>
            </a:r>
            <a:r>
              <a:rPr lang="fr-FR" sz="5900" dirty="0" err="1" smtClean="0"/>
              <a:t>anything</a:t>
            </a:r>
            <a:endParaRPr lang="fr-FR" sz="5900" dirty="0" smtClean="0"/>
          </a:p>
          <a:p>
            <a:pPr marL="0" indent="0">
              <a:buNone/>
            </a:pPr>
            <a:endParaRPr lang="fr-FR" baseline="30000" dirty="0"/>
          </a:p>
        </p:txBody>
      </p:sp>
    </p:spTree>
    <p:extLst>
      <p:ext uri="{BB962C8B-B14F-4D97-AF65-F5344CB8AC3E}">
        <p14:creationId xmlns:p14="http://schemas.microsoft.com/office/powerpoint/2010/main" val="107199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0"/>
            <a:ext cx="8928992" cy="6741368"/>
          </a:xfrm>
        </p:spPr>
        <p:txBody>
          <a:bodyPr>
            <a:normAutofit fontScale="40000" lnSpcReduction="20000"/>
          </a:bodyPr>
          <a:lstStyle/>
          <a:p>
            <a:r>
              <a:rPr lang="fr-FR" sz="5900" b="1" dirty="0" smtClean="0"/>
              <a:t>Proof.</a:t>
            </a:r>
            <a:r>
              <a:rPr lang="fr-FR" sz="5900" dirty="0" smtClean="0"/>
              <a:t> In the long </a:t>
            </a:r>
            <a:r>
              <a:rPr lang="fr-FR" sz="5900" dirty="0" err="1" smtClean="0"/>
              <a:t>run</a:t>
            </a:r>
            <a:r>
              <a:rPr lang="fr-FR" sz="5900" dirty="0" smtClean="0"/>
              <a:t>, </a:t>
            </a:r>
            <a:r>
              <a:rPr lang="fr-FR" sz="5900" dirty="0" err="1" smtClean="0"/>
              <a:t>it</a:t>
            </a:r>
            <a:r>
              <a:rPr lang="fr-FR" sz="5900" dirty="0" smtClean="0"/>
              <a:t> </a:t>
            </a:r>
            <a:r>
              <a:rPr lang="fr-FR" sz="5900" dirty="0" err="1" smtClean="0"/>
              <a:t>will</a:t>
            </a:r>
            <a:r>
              <a:rPr lang="fr-FR" sz="5900" dirty="0" smtClean="0"/>
              <a:t> </a:t>
            </a:r>
            <a:r>
              <a:rPr lang="fr-FR" sz="5900" dirty="0" err="1" smtClean="0"/>
              <a:t>generally</a:t>
            </a:r>
            <a:r>
              <a:rPr lang="fr-FR" sz="5900" dirty="0" smtClean="0"/>
              <a:t> </a:t>
            </a:r>
            <a:r>
              <a:rPr lang="fr-FR" sz="5900" dirty="0" err="1" smtClean="0"/>
              <a:t>be</a:t>
            </a:r>
            <a:r>
              <a:rPr lang="fr-FR" sz="5900" dirty="0" smtClean="0"/>
              <a:t> optimal to </a:t>
            </a:r>
            <a:r>
              <a:rPr lang="fr-FR" sz="5900" dirty="0" err="1" smtClean="0"/>
              <a:t>follow</a:t>
            </a:r>
            <a:r>
              <a:rPr lang="fr-FR" sz="5900" dirty="0" smtClean="0"/>
              <a:t> a </a:t>
            </a:r>
            <a:r>
              <a:rPr lang="fr-FR" sz="5900" dirty="0" err="1" smtClean="0"/>
              <a:t>balanced</a:t>
            </a:r>
            <a:r>
              <a:rPr lang="fr-FR" sz="5900" dirty="0" smtClean="0"/>
              <a:t> </a:t>
            </a:r>
            <a:r>
              <a:rPr lang="fr-FR" sz="5900" dirty="0" err="1" smtClean="0"/>
              <a:t>growth</a:t>
            </a:r>
            <a:r>
              <a:rPr lang="fr-FR" sz="5900" dirty="0" smtClean="0"/>
              <a:t> </a:t>
            </a:r>
            <a:r>
              <a:rPr lang="fr-FR" sz="5900" dirty="0" err="1" smtClean="0"/>
              <a:t>path</a:t>
            </a:r>
            <a:r>
              <a:rPr lang="fr-FR" sz="5900" dirty="0" smtClean="0"/>
              <a:t>, i.e. capital input </a:t>
            </a:r>
            <a:r>
              <a:rPr lang="fr-FR" sz="5900" dirty="0" err="1" smtClean="0"/>
              <a:t>K</a:t>
            </a:r>
            <a:r>
              <a:rPr lang="fr-FR" sz="5900" baseline="-25000" dirty="0" err="1" smtClean="0"/>
              <a:t>t</a:t>
            </a:r>
            <a:r>
              <a:rPr lang="fr-FR" sz="5900" dirty="0" smtClean="0"/>
              <a:t> </a:t>
            </a:r>
            <a:r>
              <a:rPr lang="fr-FR" sz="5900" dirty="0" err="1" smtClean="0"/>
              <a:t>will</a:t>
            </a:r>
            <a:r>
              <a:rPr lang="fr-FR" sz="5900" dirty="0" smtClean="0"/>
              <a:t> </a:t>
            </a:r>
            <a:r>
              <a:rPr lang="fr-FR" sz="5900" dirty="0" err="1" smtClean="0"/>
              <a:t>grow</a:t>
            </a:r>
            <a:r>
              <a:rPr lang="fr-FR" sz="5900" dirty="0" smtClean="0"/>
              <a:t> at the </a:t>
            </a:r>
            <a:r>
              <a:rPr lang="fr-FR" sz="5900" dirty="0" err="1" smtClean="0"/>
              <a:t>same</a:t>
            </a:r>
            <a:r>
              <a:rPr lang="fr-FR" sz="5900" dirty="0" smtClean="0"/>
              <a:t> rate as </a:t>
            </a:r>
            <a:r>
              <a:rPr lang="fr-FR" sz="5900" dirty="0" err="1" smtClean="0"/>
              <a:t>labor</a:t>
            </a:r>
            <a:r>
              <a:rPr lang="fr-FR" sz="5900" dirty="0" smtClean="0"/>
              <a:t> input </a:t>
            </a:r>
            <a:r>
              <a:rPr lang="fr-FR" sz="5900" dirty="0" err="1" smtClean="0"/>
              <a:t>L</a:t>
            </a:r>
            <a:r>
              <a:rPr lang="fr-FR" sz="5900" baseline="-25000" dirty="0" err="1" smtClean="0"/>
              <a:t>t</a:t>
            </a:r>
            <a:r>
              <a:rPr lang="fr-FR" sz="5900" dirty="0" smtClean="0"/>
              <a:t>: i.e. </a:t>
            </a:r>
            <a:r>
              <a:rPr lang="fr-FR" sz="5900" dirty="0" err="1" smtClean="0"/>
              <a:t>K</a:t>
            </a:r>
            <a:r>
              <a:rPr lang="fr-FR" sz="5900" baseline="-25000" dirty="0" err="1" smtClean="0"/>
              <a:t>t</a:t>
            </a:r>
            <a:r>
              <a:rPr lang="fr-FR" sz="5900" dirty="0" smtClean="0"/>
              <a:t>= K</a:t>
            </a:r>
            <a:r>
              <a:rPr lang="fr-FR" sz="5900" baseline="-25000" dirty="0" smtClean="0"/>
              <a:t>0 </a:t>
            </a:r>
            <a:r>
              <a:rPr lang="fr-FR" sz="5900" dirty="0" err="1" smtClean="0"/>
              <a:t>e</a:t>
            </a:r>
            <a:r>
              <a:rPr lang="fr-FR" sz="5900" baseline="30000" dirty="0" err="1" smtClean="0"/>
              <a:t>gt</a:t>
            </a:r>
            <a:endParaRPr lang="fr-FR" sz="5900" baseline="30000" dirty="0" smtClean="0"/>
          </a:p>
          <a:p>
            <a:r>
              <a:rPr lang="fr-FR" sz="5900" dirty="0" smtClean="0"/>
              <a:t>Long-</a:t>
            </a:r>
            <a:r>
              <a:rPr lang="fr-FR" sz="5900" dirty="0" err="1" smtClean="0"/>
              <a:t>run</a:t>
            </a:r>
            <a:r>
              <a:rPr lang="fr-FR" sz="5900" dirty="0" smtClean="0"/>
              <a:t> </a:t>
            </a:r>
            <a:r>
              <a:rPr lang="fr-FR" sz="5900" dirty="0" err="1" smtClean="0"/>
              <a:t>saving</a:t>
            </a:r>
            <a:r>
              <a:rPr lang="fr-FR" sz="5900" dirty="0" smtClean="0"/>
              <a:t> </a:t>
            </a:r>
            <a:r>
              <a:rPr lang="fr-FR" sz="5900" dirty="0" err="1" smtClean="0"/>
              <a:t>equation</a:t>
            </a:r>
            <a:r>
              <a:rPr lang="fr-FR" sz="5900" dirty="0" smtClean="0"/>
              <a:t>: </a:t>
            </a:r>
            <a:r>
              <a:rPr lang="fr-FR" sz="5900" dirty="0" err="1" smtClean="0"/>
              <a:t>dK</a:t>
            </a:r>
            <a:r>
              <a:rPr lang="fr-FR" sz="5900" baseline="-25000" dirty="0" err="1" smtClean="0"/>
              <a:t>t</a:t>
            </a:r>
            <a:r>
              <a:rPr lang="fr-FR" sz="5900" dirty="0" smtClean="0"/>
              <a:t>/</a:t>
            </a:r>
            <a:r>
              <a:rPr lang="fr-FR" sz="5900" dirty="0" err="1" smtClean="0"/>
              <a:t>dt</a:t>
            </a:r>
            <a:r>
              <a:rPr lang="fr-FR" sz="5900" dirty="0" smtClean="0"/>
              <a:t> = g </a:t>
            </a:r>
            <a:r>
              <a:rPr lang="fr-FR" sz="5900" dirty="0" err="1" smtClean="0"/>
              <a:t>K</a:t>
            </a:r>
            <a:r>
              <a:rPr lang="fr-FR" sz="5900" baseline="-25000" dirty="0" err="1" smtClean="0"/>
              <a:t>t</a:t>
            </a:r>
            <a:r>
              <a:rPr lang="fr-FR" sz="5900" dirty="0" smtClean="0"/>
              <a:t> = I</a:t>
            </a:r>
            <a:r>
              <a:rPr lang="fr-FR" sz="5900" baseline="-25000" dirty="0" smtClean="0"/>
              <a:t>t</a:t>
            </a:r>
            <a:r>
              <a:rPr lang="fr-FR" sz="5900" dirty="0" smtClean="0"/>
              <a:t> = </a:t>
            </a:r>
            <a:r>
              <a:rPr lang="fr-FR" sz="5900" dirty="0" err="1" smtClean="0"/>
              <a:t>sY</a:t>
            </a:r>
            <a:r>
              <a:rPr lang="fr-FR" sz="5900" baseline="-25000" dirty="0" err="1" smtClean="0"/>
              <a:t>t</a:t>
            </a:r>
            <a:r>
              <a:rPr lang="fr-FR" sz="5900" dirty="0" smtClean="0"/>
              <a:t>  (</a:t>
            </a:r>
            <a:r>
              <a:rPr lang="fr-FR" sz="5900" dirty="0" err="1" smtClean="0"/>
              <a:t>with</a:t>
            </a:r>
            <a:r>
              <a:rPr lang="fr-FR" sz="5900" dirty="0" smtClean="0"/>
              <a:t> s</a:t>
            </a:r>
            <a:r>
              <a:rPr lang="fr-FR" sz="5900" baseline="-25000" dirty="0" smtClean="0"/>
              <a:t>t</a:t>
            </a:r>
            <a:r>
              <a:rPr lang="fr-FR" sz="5900" dirty="0" smtClean="0"/>
              <a:t> </a:t>
            </a:r>
            <a:r>
              <a:rPr lang="fr-FR" sz="5900" dirty="0">
                <a:sym typeface="Wingdings"/>
              </a:rPr>
              <a:t>→ </a:t>
            </a:r>
            <a:r>
              <a:rPr lang="fr-FR" sz="5900" dirty="0" smtClean="0"/>
              <a:t>s = long-</a:t>
            </a:r>
            <a:r>
              <a:rPr lang="fr-FR" sz="5900" dirty="0" err="1" smtClean="0"/>
              <a:t>run</a:t>
            </a:r>
            <a:r>
              <a:rPr lang="fr-FR" sz="5900" dirty="0" smtClean="0"/>
              <a:t> </a:t>
            </a:r>
            <a:r>
              <a:rPr lang="fr-FR" sz="5900" dirty="0" err="1" smtClean="0"/>
              <a:t>saving</a:t>
            </a:r>
            <a:r>
              <a:rPr lang="fr-FR" sz="5900" dirty="0" smtClean="0"/>
              <a:t> rate). I.e. capital-output ratio β</a:t>
            </a:r>
            <a:r>
              <a:rPr lang="fr-FR" sz="5900" baseline="-25000" dirty="0" smtClean="0"/>
              <a:t>t</a:t>
            </a:r>
            <a:r>
              <a:rPr lang="fr-FR" sz="5900" dirty="0" smtClean="0"/>
              <a:t>=</a:t>
            </a:r>
            <a:r>
              <a:rPr lang="fr-FR" sz="5900" dirty="0" err="1" smtClean="0"/>
              <a:t>K</a:t>
            </a:r>
            <a:r>
              <a:rPr lang="fr-FR" sz="5900" baseline="-25000" dirty="0" err="1" smtClean="0"/>
              <a:t>t</a:t>
            </a:r>
            <a:r>
              <a:rPr lang="fr-FR" sz="5900" dirty="0" smtClean="0"/>
              <a:t>/</a:t>
            </a:r>
            <a:r>
              <a:rPr lang="fr-FR" sz="5900" dirty="0" err="1" smtClean="0"/>
              <a:t>Y</a:t>
            </a:r>
            <a:r>
              <a:rPr lang="fr-FR" sz="5900" baseline="-25000" dirty="0" err="1" smtClean="0"/>
              <a:t>t</a:t>
            </a:r>
            <a:r>
              <a:rPr lang="fr-FR" sz="5900" dirty="0" smtClean="0"/>
              <a:t> </a:t>
            </a:r>
            <a:r>
              <a:rPr lang="fr-FR" sz="5900" dirty="0" smtClean="0">
                <a:sym typeface="Wingdings"/>
              </a:rPr>
              <a:t>→ </a:t>
            </a:r>
            <a:r>
              <a:rPr lang="el-GR" sz="5900" dirty="0" smtClean="0">
                <a:sym typeface="Wingdings"/>
              </a:rPr>
              <a:t>β</a:t>
            </a:r>
            <a:r>
              <a:rPr lang="fr-FR" sz="5900" dirty="0" smtClean="0">
                <a:sym typeface="Wingdings"/>
              </a:rPr>
              <a:t> = </a:t>
            </a:r>
            <a:r>
              <a:rPr lang="fr-FR" sz="5900" dirty="0" smtClean="0"/>
              <a:t>s/g</a:t>
            </a:r>
          </a:p>
          <a:p>
            <a:r>
              <a:rPr lang="fr-FR" sz="5900" dirty="0" smtClean="0"/>
              <a:t>Long-</a:t>
            </a:r>
            <a:r>
              <a:rPr lang="fr-FR" sz="5900" dirty="0" err="1" smtClean="0"/>
              <a:t>run</a:t>
            </a:r>
            <a:r>
              <a:rPr lang="fr-FR" sz="5900" dirty="0" smtClean="0"/>
              <a:t> capital per </a:t>
            </a:r>
            <a:r>
              <a:rPr lang="fr-FR" sz="5900" dirty="0" err="1" smtClean="0"/>
              <a:t>labor</a:t>
            </a:r>
            <a:r>
              <a:rPr lang="fr-FR" sz="5900" dirty="0" smtClean="0"/>
              <a:t> unit </a:t>
            </a:r>
            <a:r>
              <a:rPr lang="fr-FR" sz="5900" dirty="0" err="1" smtClean="0"/>
              <a:t>k</a:t>
            </a:r>
            <a:r>
              <a:rPr lang="fr-FR" sz="5900" baseline="-25000" dirty="0" err="1" smtClean="0"/>
              <a:t>t</a:t>
            </a:r>
            <a:r>
              <a:rPr lang="fr-FR" sz="5900" dirty="0" smtClean="0"/>
              <a:t> </a:t>
            </a:r>
            <a:r>
              <a:rPr lang="fr-FR" sz="5900" dirty="0">
                <a:sym typeface="Wingdings"/>
              </a:rPr>
              <a:t>→ </a:t>
            </a:r>
            <a:r>
              <a:rPr lang="fr-FR" sz="5900" dirty="0" smtClean="0">
                <a:sym typeface="Wingdings"/>
              </a:rPr>
              <a:t>k  </a:t>
            </a:r>
          </a:p>
          <a:p>
            <a:pPr marL="0" indent="0">
              <a:buNone/>
            </a:pPr>
            <a:r>
              <a:rPr lang="fr-FR" sz="5900" dirty="0">
                <a:sym typeface="Wingdings"/>
              </a:rPr>
              <a:t> </a:t>
            </a:r>
            <a:r>
              <a:rPr lang="fr-FR" sz="5900" dirty="0" smtClean="0">
                <a:sym typeface="Wingdings"/>
              </a:rPr>
              <a:t>    Long-</a:t>
            </a:r>
            <a:r>
              <a:rPr lang="fr-FR" sz="5900" dirty="0" err="1" smtClean="0">
                <a:sym typeface="Wingdings"/>
              </a:rPr>
              <a:t>run</a:t>
            </a:r>
            <a:r>
              <a:rPr lang="fr-FR" sz="5900" dirty="0" smtClean="0">
                <a:sym typeface="Wingdings"/>
              </a:rPr>
              <a:t> </a:t>
            </a:r>
            <a:r>
              <a:rPr lang="fr-FR" sz="5900" dirty="0" smtClean="0"/>
              <a:t>output per </a:t>
            </a:r>
            <a:r>
              <a:rPr lang="fr-FR" sz="5900" dirty="0" err="1" smtClean="0"/>
              <a:t>labor</a:t>
            </a:r>
            <a:r>
              <a:rPr lang="fr-FR" sz="5900" dirty="0" smtClean="0"/>
              <a:t> unit </a:t>
            </a:r>
            <a:r>
              <a:rPr lang="fr-FR" sz="5900" dirty="0" err="1" smtClean="0"/>
              <a:t>y</a:t>
            </a:r>
            <a:r>
              <a:rPr lang="fr-FR" sz="5900" baseline="-25000" dirty="0" err="1" smtClean="0"/>
              <a:t>t</a:t>
            </a:r>
            <a:r>
              <a:rPr lang="fr-FR" sz="5900" dirty="0" smtClean="0"/>
              <a:t> </a:t>
            </a:r>
            <a:r>
              <a:rPr lang="fr-FR" sz="5900" dirty="0">
                <a:sym typeface="Wingdings"/>
              </a:rPr>
              <a:t>→ </a:t>
            </a:r>
            <a:r>
              <a:rPr lang="fr-FR" sz="5900" dirty="0" smtClean="0">
                <a:sym typeface="Wingdings"/>
              </a:rPr>
              <a:t>y=f(k), </a:t>
            </a:r>
            <a:r>
              <a:rPr lang="fr-FR" sz="5900" dirty="0" err="1" smtClean="0">
                <a:sym typeface="Wingdings"/>
              </a:rPr>
              <a:t>with</a:t>
            </a:r>
            <a:r>
              <a:rPr lang="fr-FR" sz="5900" dirty="0" smtClean="0">
                <a:sym typeface="Wingdings"/>
              </a:rPr>
              <a:t> k/y=</a:t>
            </a:r>
            <a:r>
              <a:rPr lang="el-GR" sz="5900" dirty="0" smtClean="0">
                <a:sym typeface="Wingdings"/>
              </a:rPr>
              <a:t>β</a:t>
            </a:r>
            <a:r>
              <a:rPr lang="fr-FR" sz="5900" dirty="0" smtClean="0">
                <a:sym typeface="Wingdings"/>
              </a:rPr>
              <a:t>=s/g</a:t>
            </a:r>
          </a:p>
          <a:p>
            <a:r>
              <a:rPr lang="fr-FR" sz="5900" dirty="0" smtClean="0"/>
              <a:t>Assume </a:t>
            </a:r>
            <a:r>
              <a:rPr lang="fr-FR" sz="5900" dirty="0"/>
              <a:t>h=0, </a:t>
            </a:r>
            <a:r>
              <a:rPr lang="fr-FR" sz="5900" dirty="0" smtClean="0"/>
              <a:t>n&gt;0. No long-</a:t>
            </a:r>
            <a:r>
              <a:rPr lang="fr-FR" sz="5900" dirty="0" err="1" smtClean="0"/>
              <a:t>run</a:t>
            </a:r>
            <a:r>
              <a:rPr lang="fr-FR" sz="5900" dirty="0" smtClean="0"/>
              <a:t> </a:t>
            </a:r>
            <a:r>
              <a:rPr lang="fr-FR" sz="5900" dirty="0" err="1" smtClean="0"/>
              <a:t>productivity</a:t>
            </a:r>
            <a:r>
              <a:rPr lang="fr-FR" sz="5900" dirty="0" smtClean="0"/>
              <a:t> </a:t>
            </a:r>
            <a:r>
              <a:rPr lang="fr-FR" sz="5900" dirty="0" err="1" smtClean="0"/>
              <a:t>growth</a:t>
            </a:r>
            <a:r>
              <a:rPr lang="fr-FR" sz="5900" dirty="0"/>
              <a:t> </a:t>
            </a:r>
            <a:r>
              <a:rPr lang="fr-FR" sz="5900" dirty="0" err="1" smtClean="0"/>
              <a:t>implies</a:t>
            </a:r>
            <a:r>
              <a:rPr lang="fr-FR" sz="5900" dirty="0" smtClean="0"/>
              <a:t> </a:t>
            </a:r>
            <a:r>
              <a:rPr lang="fr-FR" sz="5900" dirty="0" err="1" smtClean="0"/>
              <a:t>that</a:t>
            </a:r>
            <a:r>
              <a:rPr lang="fr-FR" sz="5900" dirty="0" smtClean="0"/>
              <a:t> per capita long </a:t>
            </a:r>
            <a:r>
              <a:rPr lang="fr-FR" sz="5900" dirty="0" err="1" smtClean="0"/>
              <a:t>run</a:t>
            </a:r>
            <a:r>
              <a:rPr lang="fr-FR" sz="5900" dirty="0" smtClean="0"/>
              <a:t> output and </a:t>
            </a:r>
            <a:r>
              <a:rPr lang="fr-FR" sz="5900" dirty="0" err="1" smtClean="0"/>
              <a:t>consumption</a:t>
            </a:r>
            <a:r>
              <a:rPr lang="fr-FR" sz="5900" dirty="0" smtClean="0"/>
              <a:t> </a:t>
            </a:r>
            <a:r>
              <a:rPr lang="fr-FR" sz="5900" dirty="0" err="1" smtClean="0"/>
              <a:t>will</a:t>
            </a:r>
            <a:r>
              <a:rPr lang="fr-FR" sz="5900" dirty="0" smtClean="0"/>
              <a:t> </a:t>
            </a:r>
            <a:r>
              <a:rPr lang="fr-FR" sz="5900" dirty="0" err="1" smtClean="0"/>
              <a:t>be</a:t>
            </a:r>
            <a:r>
              <a:rPr lang="fr-FR" sz="5900" dirty="0" smtClean="0"/>
              <a:t> </a:t>
            </a:r>
            <a:r>
              <a:rPr lang="fr-FR" sz="5900" dirty="0" err="1" smtClean="0"/>
              <a:t>stationary</a:t>
            </a:r>
            <a:r>
              <a:rPr lang="fr-FR" sz="5900" dirty="0" smtClean="0"/>
              <a:t> (</a:t>
            </a:r>
            <a:r>
              <a:rPr lang="fr-FR" sz="5900" dirty="0" err="1" smtClean="0"/>
              <a:t>zero</a:t>
            </a:r>
            <a:r>
              <a:rPr lang="fr-FR" sz="5900" dirty="0" smtClean="0"/>
              <a:t> </a:t>
            </a:r>
            <a:r>
              <a:rPr lang="fr-FR" sz="5900" dirty="0" err="1" smtClean="0"/>
              <a:t>growth</a:t>
            </a:r>
            <a:r>
              <a:rPr lang="fr-FR" sz="5900" dirty="0" smtClean="0"/>
              <a:t>). </a:t>
            </a:r>
            <a:r>
              <a:rPr lang="fr-FR" sz="5900" b="1" dirty="0" err="1" smtClean="0"/>
              <a:t>With</a:t>
            </a:r>
            <a:r>
              <a:rPr lang="fr-FR" sz="5900" b="1" dirty="0" smtClean="0"/>
              <a:t> </a:t>
            </a:r>
            <a:r>
              <a:rPr lang="fr-FR" sz="5900" b="1" dirty="0" err="1" smtClean="0"/>
              <a:t>zero</a:t>
            </a:r>
            <a:r>
              <a:rPr lang="fr-FR" sz="5900" b="1" dirty="0" smtClean="0"/>
              <a:t> </a:t>
            </a:r>
            <a:r>
              <a:rPr lang="fr-FR" sz="5900" b="1" dirty="0" err="1" smtClean="0"/>
              <a:t>growth</a:t>
            </a:r>
            <a:r>
              <a:rPr lang="fr-FR" sz="5900" b="1" dirty="0" smtClean="0"/>
              <a:t>, a </a:t>
            </a:r>
            <a:r>
              <a:rPr lang="fr-FR" sz="5900" b="1" dirty="0" err="1" smtClean="0"/>
              <a:t>reasonnable</a:t>
            </a:r>
            <a:r>
              <a:rPr lang="fr-FR" sz="5900" b="1" dirty="0" smtClean="0"/>
              <a:t> long-</a:t>
            </a:r>
            <a:r>
              <a:rPr lang="fr-FR" sz="5900" b="1" dirty="0" err="1" smtClean="0"/>
              <a:t>run</a:t>
            </a:r>
            <a:r>
              <a:rPr lang="fr-FR" sz="5900" b="1" dirty="0" smtClean="0"/>
              <a:t> </a:t>
            </a:r>
            <a:r>
              <a:rPr lang="fr-FR" sz="5900" b="1" dirty="0" err="1" smtClean="0"/>
              <a:t>welfare</a:t>
            </a:r>
            <a:r>
              <a:rPr lang="fr-FR" sz="5900" b="1" dirty="0" smtClean="0"/>
              <a:t> objective </a:t>
            </a:r>
            <a:r>
              <a:rPr lang="fr-FR" sz="5900" b="1" dirty="0" err="1" smtClean="0"/>
              <a:t>is</a:t>
            </a:r>
            <a:r>
              <a:rPr lang="fr-FR" sz="5900" b="1" dirty="0" smtClean="0"/>
              <a:t> </a:t>
            </a:r>
            <a:r>
              <a:rPr lang="fr-FR" sz="5900" b="1" dirty="0" err="1" smtClean="0"/>
              <a:t>simply</a:t>
            </a:r>
            <a:r>
              <a:rPr lang="fr-FR" sz="5900" b="1" dirty="0" smtClean="0"/>
              <a:t> to </a:t>
            </a:r>
            <a:r>
              <a:rPr lang="fr-FR" sz="5900" b="1" dirty="0" err="1" smtClean="0"/>
              <a:t>maximize</a:t>
            </a:r>
            <a:r>
              <a:rPr lang="fr-FR" sz="5900" b="1" dirty="0" smtClean="0"/>
              <a:t> long-</a:t>
            </a:r>
            <a:r>
              <a:rPr lang="fr-FR" sz="5900" b="1" dirty="0" err="1" smtClean="0"/>
              <a:t>run</a:t>
            </a:r>
            <a:r>
              <a:rPr lang="fr-FR" sz="5900" b="1" dirty="0" smtClean="0"/>
              <a:t> per capita </a:t>
            </a:r>
            <a:r>
              <a:rPr lang="fr-FR" sz="5900" b="1" dirty="0" err="1" smtClean="0"/>
              <a:t>consumption</a:t>
            </a:r>
            <a:r>
              <a:rPr lang="fr-FR" sz="5900" b="1" dirty="0" smtClean="0"/>
              <a:t>.</a:t>
            </a:r>
          </a:p>
          <a:p>
            <a:r>
              <a:rPr lang="fr-FR" sz="5900" dirty="0" smtClean="0"/>
              <a:t>Long-</a:t>
            </a:r>
            <a:r>
              <a:rPr lang="fr-FR" sz="5900" dirty="0" err="1" smtClean="0"/>
              <a:t>run</a:t>
            </a:r>
            <a:r>
              <a:rPr lang="fr-FR" sz="5900" dirty="0" smtClean="0"/>
              <a:t> per capita </a:t>
            </a:r>
            <a:r>
              <a:rPr lang="fr-FR" sz="5900" dirty="0" err="1" smtClean="0"/>
              <a:t>consumption</a:t>
            </a:r>
            <a:r>
              <a:rPr lang="fr-FR" sz="5900" dirty="0" smtClean="0"/>
              <a:t> c = (1-s)f(k) = f(k) – </a:t>
            </a:r>
            <a:r>
              <a:rPr lang="fr-FR" sz="5900" dirty="0" err="1" smtClean="0"/>
              <a:t>sf</a:t>
            </a:r>
            <a:r>
              <a:rPr lang="fr-FR" sz="5900" dirty="0" smtClean="0"/>
              <a:t>(k) = f(k) – </a:t>
            </a:r>
            <a:r>
              <a:rPr lang="fr-FR" sz="5900" dirty="0" err="1" smtClean="0"/>
              <a:t>nk</a:t>
            </a:r>
            <a:endParaRPr lang="fr-FR" sz="5900" dirty="0" smtClean="0"/>
          </a:p>
          <a:p>
            <a:r>
              <a:rPr lang="fr-FR" sz="5900" b="1" dirty="0" smtClean="0"/>
              <a:t>Max c = f(k) – </a:t>
            </a:r>
            <a:r>
              <a:rPr lang="fr-FR" sz="5900" b="1" dirty="0" err="1" smtClean="0"/>
              <a:t>nk</a:t>
            </a:r>
            <a:r>
              <a:rPr lang="fr-FR" sz="5900" b="1" dirty="0" smtClean="0"/>
              <a:t> </a:t>
            </a:r>
            <a:r>
              <a:rPr lang="fr-FR" sz="5900" b="1" dirty="0">
                <a:sym typeface="Wingdings"/>
              </a:rPr>
              <a:t>→ </a:t>
            </a:r>
            <a:r>
              <a:rPr lang="fr-FR" sz="5900" b="1" dirty="0" smtClean="0">
                <a:sym typeface="Wingdings"/>
              </a:rPr>
              <a:t>f’(k*)=n</a:t>
            </a:r>
          </a:p>
          <a:p>
            <a:r>
              <a:rPr lang="fr-FR" sz="5900" dirty="0" smtClean="0">
                <a:sym typeface="Wingdings"/>
              </a:rPr>
              <a:t>Long-</a:t>
            </a:r>
            <a:r>
              <a:rPr lang="fr-FR" sz="5900" dirty="0" err="1" smtClean="0">
                <a:sym typeface="Wingdings"/>
              </a:rPr>
              <a:t>run</a:t>
            </a:r>
            <a:r>
              <a:rPr lang="fr-FR" sz="5900" dirty="0" smtClean="0">
                <a:sym typeface="Wingdings"/>
              </a:rPr>
              <a:t> optimal capital stock k* </a:t>
            </a:r>
            <a:r>
              <a:rPr lang="fr-FR" sz="5900" dirty="0" err="1" smtClean="0">
                <a:sym typeface="Wingdings"/>
              </a:rPr>
              <a:t>is</a:t>
            </a:r>
            <a:r>
              <a:rPr lang="fr-FR" sz="5900" dirty="0" smtClean="0">
                <a:sym typeface="Wingdings"/>
              </a:rPr>
              <a:t> </a:t>
            </a:r>
            <a:r>
              <a:rPr lang="fr-FR" sz="5900" dirty="0" err="1" smtClean="0">
                <a:sym typeface="Wingdings"/>
              </a:rPr>
              <a:t>such</a:t>
            </a:r>
            <a:r>
              <a:rPr lang="fr-FR" sz="5900" dirty="0" smtClean="0">
                <a:sym typeface="Wingdings"/>
              </a:rPr>
              <a:t> </a:t>
            </a:r>
            <a:r>
              <a:rPr lang="fr-FR" sz="5900" dirty="0" err="1" smtClean="0">
                <a:sym typeface="Wingdings"/>
              </a:rPr>
              <a:t>that</a:t>
            </a:r>
            <a:r>
              <a:rPr lang="fr-FR" sz="5900" dirty="0" smtClean="0">
                <a:sym typeface="Wingdings"/>
              </a:rPr>
              <a:t> marginal </a:t>
            </a:r>
            <a:r>
              <a:rPr lang="fr-FR" sz="5900" dirty="0" err="1" smtClean="0">
                <a:sym typeface="Wingdings"/>
              </a:rPr>
              <a:t>product</a:t>
            </a:r>
            <a:r>
              <a:rPr lang="fr-FR" sz="5900" dirty="0" smtClean="0">
                <a:sym typeface="Wingdings"/>
              </a:rPr>
              <a:t> of capital r*=f’(k*)=n (i.e. r*=g, </a:t>
            </a:r>
            <a:r>
              <a:rPr lang="fr-FR" sz="5900" dirty="0" err="1" smtClean="0">
                <a:sym typeface="Wingdings"/>
              </a:rPr>
              <a:t>since</a:t>
            </a:r>
            <a:r>
              <a:rPr lang="fr-FR" sz="5900" dirty="0" smtClean="0">
                <a:sym typeface="Wingdings"/>
              </a:rPr>
              <a:t> g=</a:t>
            </a:r>
            <a:r>
              <a:rPr lang="fr-FR" sz="5900" dirty="0" err="1" smtClean="0">
                <a:sym typeface="Wingdings"/>
              </a:rPr>
              <a:t>n+h</a:t>
            </a:r>
            <a:r>
              <a:rPr lang="fr-FR" sz="5900" dirty="0" smtClean="0">
                <a:sym typeface="Wingdings"/>
              </a:rPr>
              <a:t>=n if h=0)</a:t>
            </a:r>
          </a:p>
          <a:p>
            <a:r>
              <a:rPr lang="fr-FR" sz="5900" b="1" dirty="0" smtClean="0">
                <a:sym typeface="Wingdings"/>
              </a:rPr>
              <a:t>Intuition</a:t>
            </a:r>
            <a:r>
              <a:rPr lang="fr-FR" sz="5900" dirty="0" smtClean="0">
                <a:sym typeface="Wingdings"/>
              </a:rPr>
              <a:t>: </a:t>
            </a:r>
            <a:r>
              <a:rPr lang="fr-FR" sz="5900" dirty="0" err="1" smtClean="0">
                <a:sym typeface="Wingdings"/>
              </a:rPr>
              <a:t>with</a:t>
            </a:r>
            <a:r>
              <a:rPr lang="fr-FR" sz="5900" dirty="0" smtClean="0">
                <a:sym typeface="Wingdings"/>
              </a:rPr>
              <a:t> r=n, </a:t>
            </a:r>
            <a:r>
              <a:rPr lang="fr-FR" sz="5900" dirty="0" err="1" smtClean="0">
                <a:sym typeface="Wingdings"/>
              </a:rPr>
              <a:t>then</a:t>
            </a:r>
            <a:r>
              <a:rPr lang="fr-FR" sz="5900" dirty="0" smtClean="0">
                <a:sym typeface="Wingdings"/>
              </a:rPr>
              <a:t> long-</a:t>
            </a:r>
            <a:r>
              <a:rPr lang="fr-FR" sz="5900" dirty="0" err="1" smtClean="0">
                <a:sym typeface="Wingdings"/>
              </a:rPr>
              <a:t>run</a:t>
            </a:r>
            <a:r>
              <a:rPr lang="fr-FR" sz="5900" dirty="0" smtClean="0">
                <a:sym typeface="Wingdings"/>
              </a:rPr>
              <a:t> </a:t>
            </a:r>
            <a:r>
              <a:rPr lang="fr-FR" sz="5900" dirty="0" err="1" smtClean="0">
                <a:sym typeface="Wingdings"/>
              </a:rPr>
              <a:t>saving</a:t>
            </a:r>
            <a:r>
              <a:rPr lang="fr-FR" sz="5900" dirty="0" smtClean="0">
                <a:sym typeface="Wingdings"/>
              </a:rPr>
              <a:t> </a:t>
            </a:r>
            <a:r>
              <a:rPr lang="fr-FR" sz="5900" dirty="0" err="1" smtClean="0">
                <a:sym typeface="Wingdings"/>
              </a:rPr>
              <a:t>sy</a:t>
            </a:r>
            <a:r>
              <a:rPr lang="fr-FR" sz="5900" dirty="0" smtClean="0">
                <a:sym typeface="Wingdings"/>
              </a:rPr>
              <a:t> = </a:t>
            </a:r>
            <a:r>
              <a:rPr lang="fr-FR" sz="5900" dirty="0" err="1" smtClean="0">
                <a:sym typeface="Wingdings"/>
              </a:rPr>
              <a:t>nk</a:t>
            </a:r>
            <a:r>
              <a:rPr lang="fr-FR" sz="5900" dirty="0" smtClean="0">
                <a:sym typeface="Wingdings"/>
              </a:rPr>
              <a:t> = </a:t>
            </a:r>
            <a:r>
              <a:rPr lang="fr-FR" sz="5900" dirty="0" err="1" smtClean="0">
                <a:sym typeface="Wingdings"/>
              </a:rPr>
              <a:t>rk</a:t>
            </a:r>
            <a:r>
              <a:rPr lang="fr-FR" sz="5900" dirty="0" smtClean="0">
                <a:sym typeface="Wingdings"/>
              </a:rPr>
              <a:t> = capital </a:t>
            </a:r>
            <a:r>
              <a:rPr lang="fr-FR" sz="5900" dirty="0" err="1" smtClean="0">
                <a:sym typeface="Wingdings"/>
              </a:rPr>
              <a:t>share</a:t>
            </a:r>
            <a:r>
              <a:rPr lang="fr-FR" sz="5900" dirty="0" smtClean="0">
                <a:sym typeface="Wingdings"/>
              </a:rPr>
              <a:t>. </a:t>
            </a:r>
            <a:r>
              <a:rPr lang="fr-FR" sz="5900" b="1" dirty="0" err="1" smtClean="0">
                <a:sym typeface="Wingdings"/>
              </a:rPr>
              <a:t>There’s</a:t>
            </a:r>
            <a:r>
              <a:rPr lang="fr-FR" sz="5900" b="1" dirty="0" smtClean="0">
                <a:sym typeface="Wingdings"/>
              </a:rPr>
              <a:t> no point </a:t>
            </a:r>
            <a:r>
              <a:rPr lang="fr-FR" sz="5900" b="1" dirty="0" err="1" smtClean="0">
                <a:sym typeface="Wingdings"/>
              </a:rPr>
              <a:t>saving</a:t>
            </a:r>
            <a:r>
              <a:rPr lang="fr-FR" sz="5900" b="1" dirty="0" smtClean="0">
                <a:sym typeface="Wingdings"/>
              </a:rPr>
              <a:t> more </a:t>
            </a:r>
            <a:r>
              <a:rPr lang="fr-FR" sz="5900" b="1" dirty="0" err="1" smtClean="0">
                <a:sym typeface="Wingdings"/>
              </a:rPr>
              <a:t>than</a:t>
            </a:r>
            <a:r>
              <a:rPr lang="fr-FR" sz="5900" b="1" dirty="0" smtClean="0">
                <a:sym typeface="Wingdings"/>
              </a:rPr>
              <a:t> the capital </a:t>
            </a:r>
            <a:r>
              <a:rPr lang="fr-FR" sz="5900" b="1" dirty="0" err="1" smtClean="0">
                <a:sym typeface="Wingdings"/>
              </a:rPr>
              <a:t>share</a:t>
            </a:r>
            <a:r>
              <a:rPr lang="fr-FR" sz="5900" dirty="0" smtClean="0">
                <a:sym typeface="Wingdings"/>
              </a:rPr>
              <a:t>. </a:t>
            </a:r>
            <a:r>
              <a:rPr lang="fr-FR" sz="5900" dirty="0" err="1">
                <a:sym typeface="Wingdings"/>
              </a:rPr>
              <a:t>O</a:t>
            </a:r>
            <a:r>
              <a:rPr lang="fr-FR" sz="5900" dirty="0" err="1" smtClean="0">
                <a:sym typeface="Wingdings"/>
              </a:rPr>
              <a:t>therwise</a:t>
            </a:r>
            <a:r>
              <a:rPr lang="fr-FR" sz="5900" dirty="0" smtClean="0">
                <a:sym typeface="Wingdings"/>
              </a:rPr>
              <a:t>, </a:t>
            </a:r>
            <a:r>
              <a:rPr lang="fr-FR" sz="5900" dirty="0" err="1" smtClean="0">
                <a:sym typeface="Wingdings"/>
              </a:rPr>
              <a:t>what’s</a:t>
            </a:r>
            <a:r>
              <a:rPr lang="fr-FR" sz="5900" dirty="0" smtClean="0">
                <a:sym typeface="Wingdings"/>
              </a:rPr>
              <a:t> the point of </a:t>
            </a:r>
            <a:r>
              <a:rPr lang="fr-FR" sz="5900" dirty="0" err="1" smtClean="0">
                <a:sym typeface="Wingdings"/>
              </a:rPr>
              <a:t>accumulating</a:t>
            </a:r>
            <a:r>
              <a:rPr lang="fr-FR" sz="5900" dirty="0" smtClean="0">
                <a:sym typeface="Wingdings"/>
              </a:rPr>
              <a:t> k? k </a:t>
            </a:r>
            <a:r>
              <a:rPr lang="fr-FR" sz="5900" dirty="0" err="1" smtClean="0">
                <a:sym typeface="Wingdings"/>
              </a:rPr>
              <a:t>is</a:t>
            </a:r>
            <a:r>
              <a:rPr lang="fr-FR" sz="5900" dirty="0" smtClean="0">
                <a:sym typeface="Wingdings"/>
              </a:rPr>
              <a:t> </a:t>
            </a:r>
            <a:r>
              <a:rPr lang="fr-FR" sz="5900" dirty="0" err="1" smtClean="0">
                <a:sym typeface="Wingdings"/>
              </a:rPr>
              <a:t>supposed</a:t>
            </a:r>
            <a:r>
              <a:rPr lang="fr-FR" sz="5900" dirty="0" smtClean="0">
                <a:sym typeface="Wingdings"/>
              </a:rPr>
              <a:t> to </a:t>
            </a:r>
            <a:r>
              <a:rPr lang="fr-FR" sz="5900" dirty="0" err="1" smtClean="0">
                <a:sym typeface="Wingdings"/>
              </a:rPr>
              <a:t>increase</a:t>
            </a:r>
            <a:r>
              <a:rPr lang="fr-FR" sz="5900" dirty="0" smtClean="0">
                <a:sym typeface="Wingdings"/>
              </a:rPr>
              <a:t> c.                                     </a:t>
            </a:r>
            <a:r>
              <a:rPr lang="fr-FR" sz="5900" b="1" dirty="0">
                <a:sym typeface="Wingdings"/>
              </a:rPr>
              <a:t>G</a:t>
            </a:r>
            <a:r>
              <a:rPr lang="fr-FR" sz="5900" b="1" dirty="0" smtClean="0">
                <a:sym typeface="Wingdings"/>
              </a:rPr>
              <a:t>olden </a:t>
            </a:r>
            <a:r>
              <a:rPr lang="fr-FR" sz="5900" b="1" dirty="0" err="1" smtClean="0">
                <a:sym typeface="Wingdings"/>
              </a:rPr>
              <a:t>rule</a:t>
            </a:r>
            <a:r>
              <a:rPr lang="fr-FR" sz="5900" b="1" dirty="0" smtClean="0">
                <a:sym typeface="Wingdings"/>
              </a:rPr>
              <a:t>: stop </a:t>
            </a:r>
            <a:r>
              <a:rPr lang="fr-FR" sz="5900" b="1" dirty="0" err="1" smtClean="0">
                <a:sym typeface="Wingdings"/>
              </a:rPr>
              <a:t>accumulating</a:t>
            </a:r>
            <a:r>
              <a:rPr lang="fr-FR" sz="5900" b="1" dirty="0" smtClean="0">
                <a:sym typeface="Wingdings"/>
              </a:rPr>
              <a:t> k if </a:t>
            </a:r>
            <a:r>
              <a:rPr lang="fr-FR" sz="5900" b="1" dirty="0" err="1" smtClean="0">
                <a:sym typeface="Wingdings"/>
              </a:rPr>
              <a:t>maintaining</a:t>
            </a:r>
            <a:r>
              <a:rPr lang="fr-FR" sz="5900" b="1" dirty="0" smtClean="0">
                <a:sym typeface="Wingdings"/>
              </a:rPr>
              <a:t> </a:t>
            </a:r>
            <a:r>
              <a:rPr lang="fr-FR" sz="5900" b="1" dirty="0" err="1" smtClean="0">
                <a:sym typeface="Wingdings"/>
              </a:rPr>
              <a:t>this</a:t>
            </a:r>
            <a:r>
              <a:rPr lang="fr-FR" sz="5900" b="1" dirty="0" smtClean="0">
                <a:sym typeface="Wingdings"/>
              </a:rPr>
              <a:t> per capita capital </a:t>
            </a:r>
            <a:r>
              <a:rPr lang="fr-FR" sz="5900" b="1" dirty="0" err="1" smtClean="0">
                <a:sym typeface="Wingdings"/>
              </a:rPr>
              <a:t>level</a:t>
            </a:r>
            <a:r>
              <a:rPr lang="fr-FR" sz="5900" b="1" dirty="0" smtClean="0">
                <a:sym typeface="Wingdings"/>
              </a:rPr>
              <a:t> </a:t>
            </a:r>
            <a:r>
              <a:rPr lang="fr-FR" sz="5900" b="1" dirty="0" err="1" smtClean="0">
                <a:sym typeface="Wingdings"/>
              </a:rPr>
              <a:t>requires</a:t>
            </a:r>
            <a:r>
              <a:rPr lang="fr-FR" sz="5900" b="1" dirty="0" smtClean="0">
                <a:sym typeface="Wingdings"/>
              </a:rPr>
              <a:t> </a:t>
            </a:r>
            <a:r>
              <a:rPr lang="fr-FR" sz="5900" b="1" dirty="0" err="1" smtClean="0">
                <a:sym typeface="Wingdings"/>
              </a:rPr>
              <a:t>you</a:t>
            </a:r>
            <a:r>
              <a:rPr lang="fr-FR" sz="5900" b="1" dirty="0" smtClean="0">
                <a:sym typeface="Wingdings"/>
              </a:rPr>
              <a:t> to </a:t>
            </a:r>
            <a:r>
              <a:rPr lang="fr-FR" sz="5900" b="1" dirty="0" err="1" smtClean="0">
                <a:sym typeface="Wingdings"/>
              </a:rPr>
              <a:t>save</a:t>
            </a:r>
            <a:r>
              <a:rPr lang="fr-FR" sz="5900" b="1" dirty="0" smtClean="0">
                <a:sym typeface="Wingdings"/>
              </a:rPr>
              <a:t> more </a:t>
            </a:r>
            <a:r>
              <a:rPr lang="fr-FR" sz="5900" b="1" dirty="0" err="1" smtClean="0">
                <a:sym typeface="Wingdings"/>
              </a:rPr>
              <a:t>than</a:t>
            </a:r>
            <a:r>
              <a:rPr lang="fr-FR" sz="5900" b="1" dirty="0" smtClean="0">
                <a:sym typeface="Wingdings"/>
              </a:rPr>
              <a:t> the capital </a:t>
            </a:r>
            <a:r>
              <a:rPr lang="fr-FR" sz="5900" b="1" dirty="0" err="1" smtClean="0">
                <a:sym typeface="Wingdings"/>
              </a:rPr>
              <a:t>share</a:t>
            </a:r>
            <a:r>
              <a:rPr lang="fr-FR" sz="5900" b="1" dirty="0" smtClean="0">
                <a:sym typeface="Wingdings"/>
              </a:rPr>
              <a:t>. </a:t>
            </a:r>
            <a:endParaRPr lang="fr-FR" sz="5900" b="1" dirty="0"/>
          </a:p>
        </p:txBody>
      </p:sp>
    </p:spTree>
    <p:extLst>
      <p:ext uri="{BB962C8B-B14F-4D97-AF65-F5344CB8AC3E}">
        <p14:creationId xmlns:p14="http://schemas.microsoft.com/office/powerpoint/2010/main" val="198946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957392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Exemple: f(k)=k</a:t>
            </a:r>
            <a:r>
              <a:rPr lang="el-GR" baseline="30000" dirty="0" smtClean="0"/>
              <a:t>α</a:t>
            </a:r>
            <a:r>
              <a:rPr lang="fr-FR" dirty="0" smtClean="0"/>
              <a:t>, </a:t>
            </a:r>
            <a:r>
              <a:rPr lang="fr-FR" dirty="0" err="1" smtClean="0"/>
              <a:t>so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r=f’(k)=</a:t>
            </a:r>
            <a:r>
              <a:rPr lang="el-GR" dirty="0" smtClean="0"/>
              <a:t>α</a:t>
            </a:r>
            <a:r>
              <a:rPr lang="fr-FR" dirty="0"/>
              <a:t> k</a:t>
            </a:r>
            <a:r>
              <a:rPr lang="el-GR" baseline="30000" dirty="0" smtClean="0"/>
              <a:t>α</a:t>
            </a:r>
            <a:r>
              <a:rPr lang="fr-FR" baseline="30000" dirty="0" smtClean="0"/>
              <a:t>-1</a:t>
            </a:r>
            <a:endParaRPr lang="fr-FR" dirty="0"/>
          </a:p>
          <a:p>
            <a:r>
              <a:rPr lang="fr-FR" dirty="0" smtClean="0"/>
              <a:t>I.e. r=</a:t>
            </a:r>
            <a:r>
              <a:rPr lang="el-GR" dirty="0" smtClean="0"/>
              <a:t>α</a:t>
            </a:r>
            <a:r>
              <a:rPr lang="fr-FR" dirty="0" smtClean="0"/>
              <a:t>f(k)/k, </a:t>
            </a:r>
            <a:r>
              <a:rPr lang="fr-FR" dirty="0" err="1" smtClean="0"/>
              <a:t>so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rk</a:t>
            </a:r>
            <a:r>
              <a:rPr lang="fr-FR" dirty="0" smtClean="0"/>
              <a:t>=</a:t>
            </a:r>
            <a:r>
              <a:rPr lang="el-GR" dirty="0" smtClean="0"/>
              <a:t>α</a:t>
            </a:r>
            <a:r>
              <a:rPr lang="fr-FR" dirty="0" smtClean="0"/>
              <a:t>f(k)=</a:t>
            </a:r>
            <a:r>
              <a:rPr lang="el-GR" dirty="0" smtClean="0"/>
              <a:t>α</a:t>
            </a:r>
            <a:r>
              <a:rPr lang="fr-FR" dirty="0"/>
              <a:t>y</a:t>
            </a:r>
            <a:r>
              <a:rPr lang="fr-FR" dirty="0" smtClean="0"/>
              <a:t>, i.e. capital </a:t>
            </a:r>
            <a:r>
              <a:rPr lang="fr-FR" dirty="0" err="1" smtClean="0"/>
              <a:t>share</a:t>
            </a:r>
            <a:r>
              <a:rPr lang="fr-FR" dirty="0" smtClean="0"/>
              <a:t> = </a:t>
            </a:r>
            <a:r>
              <a:rPr lang="fr-FR" dirty="0" err="1" smtClean="0"/>
              <a:t>fixed</a:t>
            </a:r>
            <a:r>
              <a:rPr lang="fr-FR" dirty="0" smtClean="0"/>
              <a:t> fraction </a:t>
            </a:r>
            <a:r>
              <a:rPr lang="el-GR" dirty="0" smtClean="0"/>
              <a:t>α</a:t>
            </a:r>
            <a:r>
              <a:rPr lang="fr-FR" dirty="0"/>
              <a:t> </a:t>
            </a:r>
            <a:r>
              <a:rPr lang="fr-FR" dirty="0" smtClean="0"/>
              <a:t>of output y=f(k)</a:t>
            </a:r>
          </a:p>
          <a:p>
            <a:r>
              <a:rPr lang="fr-FR" dirty="0" err="1" smtClean="0"/>
              <a:t>With</a:t>
            </a:r>
            <a:r>
              <a:rPr lang="fr-FR" dirty="0" smtClean="0"/>
              <a:t> Cobb-Douglas production </a:t>
            </a:r>
            <a:r>
              <a:rPr lang="fr-FR" dirty="0" err="1" smtClean="0"/>
              <a:t>function</a:t>
            </a:r>
            <a:r>
              <a:rPr lang="fr-FR" dirty="0" smtClean="0"/>
              <a:t>, the marginal </a:t>
            </a:r>
            <a:r>
              <a:rPr lang="fr-FR" dirty="0" err="1" smtClean="0"/>
              <a:t>product</a:t>
            </a:r>
            <a:r>
              <a:rPr lang="fr-FR" dirty="0" smtClean="0"/>
              <a:t> of capital r=f’(k) </a:t>
            </a:r>
            <a:r>
              <a:rPr lang="fr-FR" dirty="0" err="1" smtClean="0"/>
              <a:t>declines</a:t>
            </a:r>
            <a:r>
              <a:rPr lang="fr-FR" dirty="0" smtClean="0"/>
              <a:t> </a:t>
            </a:r>
            <a:r>
              <a:rPr lang="fr-FR" dirty="0" err="1" smtClean="0"/>
              <a:t>exactly</a:t>
            </a:r>
            <a:r>
              <a:rPr lang="fr-FR" dirty="0" smtClean="0"/>
              <a:t> in the </a:t>
            </a:r>
            <a:r>
              <a:rPr lang="fr-FR" dirty="0" err="1" smtClean="0"/>
              <a:t>same</a:t>
            </a:r>
            <a:r>
              <a:rPr lang="fr-FR" dirty="0" smtClean="0"/>
              <a:t> proportions as the </a:t>
            </a:r>
            <a:r>
              <a:rPr lang="fr-FR" dirty="0" err="1" smtClean="0"/>
              <a:t>increase</a:t>
            </a:r>
            <a:r>
              <a:rPr lang="fr-FR" dirty="0" smtClean="0"/>
              <a:t> in k/y, </a:t>
            </a:r>
            <a:r>
              <a:rPr lang="fr-FR" dirty="0" err="1" smtClean="0"/>
              <a:t>so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the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effects</a:t>
            </a:r>
            <a:r>
              <a:rPr lang="fr-FR" dirty="0" smtClean="0"/>
              <a:t> </a:t>
            </a:r>
            <a:r>
              <a:rPr lang="fr-FR" dirty="0" err="1" smtClean="0"/>
              <a:t>exactly</a:t>
            </a:r>
            <a:r>
              <a:rPr lang="fr-FR" dirty="0" smtClean="0"/>
              <a:t> cancel </a:t>
            </a:r>
            <a:r>
              <a:rPr lang="fr-FR" dirty="0" err="1" smtClean="0"/>
              <a:t>each</a:t>
            </a:r>
            <a:r>
              <a:rPr lang="fr-FR" dirty="0" smtClean="0"/>
              <a:t> </a:t>
            </a:r>
            <a:r>
              <a:rPr lang="fr-FR" dirty="0" err="1" smtClean="0"/>
              <a:t>other</a:t>
            </a:r>
            <a:r>
              <a:rPr lang="fr-FR" dirty="0" smtClean="0"/>
              <a:t> and the capital </a:t>
            </a:r>
            <a:r>
              <a:rPr lang="fr-FR" dirty="0" err="1" smtClean="0"/>
              <a:t>share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constant (</a:t>
            </a:r>
            <a:r>
              <a:rPr lang="fr-FR" dirty="0" err="1" smtClean="0"/>
              <a:t>elasticity</a:t>
            </a:r>
            <a:r>
              <a:rPr lang="fr-FR" dirty="0" smtClean="0"/>
              <a:t> of substitution = 1)</a:t>
            </a:r>
          </a:p>
          <a:p>
            <a:r>
              <a:rPr lang="fr-FR" dirty="0" smtClean="0"/>
              <a:t>Assume population </a:t>
            </a:r>
            <a:r>
              <a:rPr lang="fr-FR" dirty="0" err="1" smtClean="0"/>
              <a:t>growth</a:t>
            </a:r>
            <a:r>
              <a:rPr lang="fr-FR" dirty="0" smtClean="0"/>
              <a:t> rate n=1% and capital </a:t>
            </a:r>
            <a:r>
              <a:rPr lang="fr-FR" dirty="0" err="1" smtClean="0"/>
              <a:t>share</a:t>
            </a:r>
            <a:r>
              <a:rPr lang="fr-FR" dirty="0" smtClean="0"/>
              <a:t> </a:t>
            </a:r>
            <a:r>
              <a:rPr lang="el-GR" dirty="0" smtClean="0"/>
              <a:t>α</a:t>
            </a:r>
            <a:r>
              <a:rPr lang="fr-FR" dirty="0" smtClean="0"/>
              <a:t>=30%. </a:t>
            </a:r>
            <a:r>
              <a:rPr lang="fr-FR" dirty="0" err="1" smtClean="0"/>
              <a:t>Then</a:t>
            </a:r>
            <a:r>
              <a:rPr lang="fr-FR" dirty="0" smtClean="0"/>
              <a:t> r*=f’(k*)=1% </a:t>
            </a:r>
            <a:r>
              <a:rPr lang="fr-FR" dirty="0" err="1" smtClean="0"/>
              <a:t>implies</a:t>
            </a:r>
            <a:r>
              <a:rPr lang="fr-FR" dirty="0" smtClean="0"/>
              <a:t> </a:t>
            </a:r>
            <a:r>
              <a:rPr lang="el-GR" dirty="0" smtClean="0">
                <a:sym typeface="Wingdings"/>
              </a:rPr>
              <a:t>β</a:t>
            </a:r>
            <a:r>
              <a:rPr lang="fr-FR" dirty="0" smtClean="0">
                <a:sym typeface="Wingdings"/>
              </a:rPr>
              <a:t>*=k*/y*=</a:t>
            </a:r>
            <a:r>
              <a:rPr lang="el-GR" dirty="0" smtClean="0"/>
              <a:t>α</a:t>
            </a:r>
            <a:r>
              <a:rPr lang="fr-FR" dirty="0" smtClean="0"/>
              <a:t>/r*=3000%.</a:t>
            </a:r>
          </a:p>
          <a:p>
            <a:r>
              <a:rPr lang="fr-FR" dirty="0" smtClean="0"/>
              <a:t>I.e.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accumulate</a:t>
            </a:r>
            <a:r>
              <a:rPr lang="fr-FR" dirty="0" smtClean="0"/>
              <a:t> 30 </a:t>
            </a:r>
            <a:r>
              <a:rPr lang="fr-FR" dirty="0" err="1" smtClean="0"/>
              <a:t>years</a:t>
            </a:r>
            <a:r>
              <a:rPr lang="fr-FR" dirty="0" smtClean="0"/>
              <a:t> of </a:t>
            </a:r>
            <a:r>
              <a:rPr lang="fr-FR" dirty="0" err="1" smtClean="0"/>
              <a:t>income</a:t>
            </a:r>
            <a:r>
              <a:rPr lang="fr-FR" dirty="0" smtClean="0"/>
              <a:t> in capital. </a:t>
            </a:r>
          </a:p>
          <a:p>
            <a:pPr marL="0" indent="0">
              <a:buNone/>
            </a:pPr>
            <a:r>
              <a:rPr lang="fr-FR" dirty="0" smtClean="0"/>
              <a:t>This </a:t>
            </a:r>
            <a:r>
              <a:rPr lang="fr-FR" dirty="0" err="1" smtClean="0"/>
              <a:t>is</a:t>
            </a:r>
            <a:r>
              <a:rPr lang="fr-FR" dirty="0" smtClean="0"/>
              <a:t> a lot of capital: in practice </a:t>
            </a:r>
            <a:r>
              <a:rPr lang="el-GR" dirty="0" smtClean="0">
                <a:sym typeface="Wingdings"/>
              </a:rPr>
              <a:t>β</a:t>
            </a:r>
            <a:r>
              <a:rPr lang="fr-FR" dirty="0" smtClean="0">
                <a:sym typeface="Wingdings"/>
              </a:rPr>
              <a:t>=500-600% (5-6 </a:t>
            </a:r>
            <a:r>
              <a:rPr lang="fr-FR" dirty="0" err="1" smtClean="0">
                <a:sym typeface="Wingdings"/>
              </a:rPr>
              <a:t>years</a:t>
            </a:r>
            <a:r>
              <a:rPr lang="fr-FR" dirty="0" smtClean="0">
                <a:sym typeface="Wingdings"/>
              </a:rPr>
              <a:t>).</a:t>
            </a:r>
          </a:p>
          <a:p>
            <a:r>
              <a:rPr lang="fr-FR" dirty="0" smtClean="0">
                <a:sym typeface="Wingdings"/>
              </a:rPr>
              <a:t>So </a:t>
            </a:r>
            <a:r>
              <a:rPr lang="fr-FR" dirty="0" err="1" smtClean="0">
                <a:sym typeface="Wingdings"/>
              </a:rPr>
              <a:t>here</a:t>
            </a:r>
            <a:r>
              <a:rPr lang="fr-FR" dirty="0" smtClean="0">
                <a:sym typeface="Wingdings"/>
              </a:rPr>
              <a:t> the Golden </a:t>
            </a:r>
            <a:r>
              <a:rPr lang="fr-FR" dirty="0" err="1" smtClean="0">
                <a:sym typeface="Wingdings"/>
              </a:rPr>
              <a:t>rule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is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telling</a:t>
            </a:r>
            <a:r>
              <a:rPr lang="fr-FR" dirty="0" smtClean="0">
                <a:sym typeface="Wingdings"/>
              </a:rPr>
              <a:t> us </a:t>
            </a:r>
            <a:r>
              <a:rPr lang="fr-FR" dirty="0" err="1" smtClean="0">
                <a:sym typeface="Wingdings"/>
              </a:rPr>
              <a:t>that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we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should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accumulate</a:t>
            </a:r>
            <a:r>
              <a:rPr lang="fr-FR" dirty="0" smtClean="0">
                <a:sym typeface="Wingdings"/>
              </a:rPr>
              <a:t> a lot more capital </a:t>
            </a:r>
            <a:r>
              <a:rPr lang="fr-FR" dirty="0" err="1" smtClean="0">
                <a:sym typeface="Wingdings"/>
              </a:rPr>
              <a:t>than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we</a:t>
            </a:r>
            <a:r>
              <a:rPr lang="fr-FR" dirty="0" smtClean="0">
                <a:sym typeface="Wingdings"/>
              </a:rPr>
              <a:t> do.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7638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</p:spPr>
        <p:txBody>
          <a:bodyPr/>
          <a:lstStyle/>
          <a:p>
            <a:r>
              <a:rPr lang="fr-FR" dirty="0" smtClean="0"/>
              <a:t>Roadmap of lecture 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54461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fr-FR" dirty="0">
              <a:hlinkClick r:id="rId2" action="ppaction://hlinksldjump"/>
            </a:endParaRPr>
          </a:p>
          <a:p>
            <a:r>
              <a:rPr lang="fr-FR" dirty="0" smtClean="0">
                <a:hlinkClick r:id="rId2" action="ppaction://hlinksldjump"/>
              </a:rPr>
              <a:t>Do conflicts about inequality and the role of government come from different</a:t>
            </a:r>
            <a:r>
              <a:rPr lang="fr-FR" dirty="0">
                <a:hlinkClick r:id="rId2" action="ppaction://hlinksldjump"/>
              </a:rPr>
              <a:t> </a:t>
            </a:r>
            <a:r>
              <a:rPr lang="fr-FR" dirty="0" smtClean="0">
                <a:hlinkClick r:id="rId2" action="ppaction://hlinksldjump"/>
              </a:rPr>
              <a:t>interests, </a:t>
            </a:r>
            <a:r>
              <a:rPr lang="fr-FR" dirty="0" err="1" smtClean="0">
                <a:hlinkClick r:id="rId2" action="ppaction://hlinksldjump"/>
              </a:rPr>
              <a:t>different</a:t>
            </a:r>
            <a:r>
              <a:rPr lang="fr-FR" dirty="0" smtClean="0">
                <a:hlinkClick r:id="rId2" action="ppaction://hlinksldjump"/>
              </a:rPr>
              <a:t> values/objectives, or different beliefs systems about the the economy is working?</a:t>
            </a:r>
          </a:p>
          <a:p>
            <a:r>
              <a:rPr lang="fr-FR" dirty="0" smtClean="0">
                <a:hlinkClick r:id="rId2" action="ppaction://hlinksldjump"/>
              </a:rPr>
              <a:t>A </a:t>
            </a:r>
            <a:r>
              <a:rPr lang="fr-FR" dirty="0">
                <a:hlinkClick r:id="rId2" action="ppaction://hlinksldjump"/>
              </a:rPr>
              <a:t>simple model of </a:t>
            </a:r>
            <a:r>
              <a:rPr lang="fr-FR" dirty="0" err="1">
                <a:hlinkClick r:id="rId2" action="ppaction://hlinksldjump"/>
              </a:rPr>
              <a:t>inequality</a:t>
            </a:r>
            <a:r>
              <a:rPr lang="fr-FR" dirty="0">
                <a:hlinkClick r:id="rId2" action="ppaction://hlinksldjump"/>
              </a:rPr>
              <a:t> and </a:t>
            </a:r>
            <a:r>
              <a:rPr lang="fr-FR" dirty="0" err="1" smtClean="0">
                <a:hlinkClick r:id="rId2" action="ppaction://hlinksldjump"/>
              </a:rPr>
              <a:t>beliefs</a:t>
            </a:r>
            <a:endParaRPr lang="fr-FR" dirty="0" smtClean="0"/>
          </a:p>
          <a:p>
            <a:r>
              <a:rPr lang="fr-FR" dirty="0" smtClean="0">
                <a:hlinkClick r:id="rId3" action="ppaction://hlinksldjump"/>
              </a:rPr>
              <a:t>The dimensions of </a:t>
            </a:r>
            <a:r>
              <a:rPr lang="fr-FR" dirty="0" err="1" smtClean="0">
                <a:hlinkClick r:id="rId3" action="ppaction://hlinksldjump"/>
              </a:rPr>
              <a:t>political</a:t>
            </a:r>
            <a:r>
              <a:rPr lang="fr-FR" dirty="0" smtClean="0">
                <a:hlinkClick r:id="rId3" action="ppaction://hlinksldjump"/>
              </a:rPr>
              <a:t> </a:t>
            </a:r>
            <a:r>
              <a:rPr lang="fr-FR" dirty="0" err="1" smtClean="0">
                <a:hlinkClick r:id="rId3" action="ppaction://hlinksldjump"/>
              </a:rPr>
              <a:t>conflict</a:t>
            </a:r>
            <a:r>
              <a:rPr lang="fr-FR" dirty="0" smtClean="0">
                <a:hlinkClick r:id="rId3" action="ppaction://hlinksldjump"/>
              </a:rPr>
              <a:t> and </a:t>
            </a:r>
            <a:r>
              <a:rPr lang="fr-FR" dirty="0" err="1" smtClean="0">
                <a:hlinkClick r:id="rId3" action="ppaction://hlinksldjump"/>
              </a:rPr>
              <a:t>beliefs</a:t>
            </a:r>
            <a:r>
              <a:rPr lang="fr-FR" dirty="0" smtClean="0">
                <a:hlinkClick r:id="rId3" action="ppaction://hlinksldjump"/>
              </a:rPr>
              <a:t> </a:t>
            </a:r>
            <a:r>
              <a:rPr lang="fr-FR" dirty="0" err="1" smtClean="0">
                <a:hlinkClick r:id="rId3" action="ppaction://hlinksldjump"/>
              </a:rPr>
              <a:t>systems</a:t>
            </a:r>
            <a:r>
              <a:rPr lang="fr-FR" dirty="0" smtClean="0">
                <a:hlinkClick r:id="rId3" action="ppaction://hlinksldjump"/>
              </a:rPr>
              <a:t> about </a:t>
            </a:r>
            <a:r>
              <a:rPr lang="fr-FR" dirty="0" err="1" smtClean="0">
                <a:hlinkClick r:id="rId3" action="ppaction://hlinksldjump"/>
              </a:rPr>
              <a:t>inequality</a:t>
            </a:r>
            <a:r>
              <a:rPr lang="fr-FR" dirty="0" smtClean="0">
                <a:hlinkClick r:id="rId3" action="ppaction://hlinksldjump"/>
              </a:rPr>
              <a:t>: taxation vs </a:t>
            </a:r>
            <a:r>
              <a:rPr lang="fr-FR" dirty="0" err="1" smtClean="0">
                <a:hlinkClick r:id="rId3" action="ppaction://hlinksldjump"/>
              </a:rPr>
              <a:t>education</a:t>
            </a:r>
            <a:r>
              <a:rPr lang="fr-FR" dirty="0" smtClean="0">
                <a:hlinkClick r:id="rId3" action="ppaction://hlinksldjump"/>
              </a:rPr>
              <a:t> vs </a:t>
            </a:r>
            <a:r>
              <a:rPr lang="fr-FR" dirty="0" err="1" smtClean="0">
                <a:hlinkClick r:id="rId3" action="ppaction://hlinksldjump"/>
              </a:rPr>
              <a:t>globalization</a:t>
            </a:r>
            <a:endParaRPr lang="fr-FR" dirty="0" smtClean="0"/>
          </a:p>
          <a:p>
            <a:r>
              <a:rPr lang="fr-FR" dirty="0" smtClean="0">
                <a:hlinkClick r:id="" action="ppaction://noaction"/>
              </a:rPr>
              <a:t>The problem of intertemporal justice: how much capital and debt should we leave to </a:t>
            </a:r>
            <a:r>
              <a:rPr lang="fr-FR" dirty="0" err="1" smtClean="0">
                <a:hlinkClick r:id="" action="ppaction://noaction"/>
              </a:rPr>
              <a:t>our</a:t>
            </a:r>
            <a:r>
              <a:rPr lang="fr-FR" dirty="0" smtClean="0">
                <a:hlinkClick r:id="" action="ppaction://noaction"/>
              </a:rPr>
              <a:t> </a:t>
            </a:r>
            <a:r>
              <a:rPr lang="fr-FR" dirty="0" err="1" smtClean="0">
                <a:hlinkClick r:id="" action="ppaction://noaction"/>
              </a:rPr>
              <a:t>children</a:t>
            </a:r>
            <a:r>
              <a:rPr lang="fr-FR" dirty="0" smtClean="0">
                <a:hlinkClick r:id="" action="ppaction://noaction"/>
              </a:rPr>
              <a:t>?</a:t>
            </a:r>
            <a:endParaRPr lang="fr-FR" dirty="0" smtClean="0"/>
          </a:p>
          <a:p>
            <a:r>
              <a:rPr lang="fr-FR" dirty="0" err="1" smtClean="0">
                <a:hlinkClick r:id="rId4" action="ppaction://hlinksldjump"/>
              </a:rPr>
              <a:t>Aggregating</a:t>
            </a:r>
            <a:r>
              <a:rPr lang="fr-FR" dirty="0" smtClean="0">
                <a:hlinkClick r:id="rId4" action="ppaction://hlinksldjump"/>
              </a:rPr>
              <a:t> </a:t>
            </a:r>
            <a:r>
              <a:rPr lang="fr-FR" dirty="0" err="1" smtClean="0">
                <a:hlinkClick r:id="rId4" action="ppaction://hlinksldjump"/>
              </a:rPr>
              <a:t>different</a:t>
            </a:r>
            <a:r>
              <a:rPr lang="fr-FR" dirty="0" smtClean="0">
                <a:hlinkClick r:id="rId4" action="ppaction://hlinksldjump"/>
              </a:rPr>
              <a:t> </a:t>
            </a:r>
            <a:r>
              <a:rPr lang="fr-FR" dirty="0" err="1" smtClean="0">
                <a:hlinkClick r:id="rId4" action="ppaction://hlinksldjump"/>
              </a:rPr>
              <a:t>interests</a:t>
            </a:r>
            <a:r>
              <a:rPr lang="fr-FR" dirty="0" smtClean="0">
                <a:hlinkClick r:id="rId4" action="ppaction://hlinksldjump"/>
              </a:rPr>
              <a:t>/values/</a:t>
            </a:r>
            <a:r>
              <a:rPr lang="fr-FR" dirty="0" err="1" smtClean="0">
                <a:hlinkClick r:id="rId4" action="ppaction://hlinksldjump"/>
              </a:rPr>
              <a:t>beliefs</a:t>
            </a:r>
            <a:r>
              <a:rPr lang="fr-FR" dirty="0" smtClean="0">
                <a:hlinkClick r:id="rId4" action="ppaction://hlinksldjump"/>
              </a:rPr>
              <a:t>: </a:t>
            </a:r>
            <a:r>
              <a:rPr lang="fr-FR" dirty="0" err="1" smtClean="0">
                <a:hlinkClick r:id="rId4" action="ppaction://hlinksldjump"/>
              </a:rPr>
              <a:t>Arrow’s</a:t>
            </a:r>
            <a:r>
              <a:rPr lang="fr-FR" dirty="0" smtClean="0">
                <a:hlinkClick r:id="rId4" action="ppaction://hlinksldjump"/>
              </a:rPr>
              <a:t> impossibility theorem, </a:t>
            </a:r>
            <a:r>
              <a:rPr lang="fr-FR" dirty="0" err="1" smtClean="0">
                <a:hlinkClick r:id="rId4" action="ppaction://hlinksldjump"/>
              </a:rPr>
              <a:t>Condorcet’s</a:t>
            </a:r>
            <a:r>
              <a:rPr lang="fr-FR" dirty="0" smtClean="0">
                <a:hlinkClick r:id="rId4" action="ppaction://hlinksldjump"/>
              </a:rPr>
              <a:t> </a:t>
            </a:r>
            <a:r>
              <a:rPr lang="fr-FR" dirty="0" err="1" smtClean="0">
                <a:hlinkClick r:id="rId4" action="ppaction://hlinksldjump"/>
              </a:rPr>
              <a:t>paradox</a:t>
            </a:r>
            <a:r>
              <a:rPr lang="fr-FR" dirty="0" smtClean="0">
                <a:hlinkClick r:id="rId4" action="ppaction://hlinksldjump"/>
              </a:rPr>
              <a:t> &amp; </a:t>
            </a:r>
            <a:r>
              <a:rPr lang="fr-FR" dirty="0">
                <a:hlinkClick r:id="rId4" action="ppaction://hlinksldjump"/>
              </a:rPr>
              <a:t>majority </a:t>
            </a:r>
            <a:r>
              <a:rPr lang="fr-FR" dirty="0" smtClean="0">
                <a:hlinkClick r:id="rId4" action="ppaction://hlinksldjump"/>
              </a:rPr>
              <a:t>cycles</a:t>
            </a:r>
            <a:r>
              <a:rPr lang="fr-FR" dirty="0" smtClean="0"/>
              <a:t> </a:t>
            </a:r>
            <a:endParaRPr lang="fr-FR" dirty="0"/>
          </a:p>
          <a:p>
            <a:r>
              <a:rPr lang="fr-FR" dirty="0" err="1" smtClean="0">
                <a:hlinkClick r:id="rId5" action="ppaction://hlinksldjump"/>
              </a:rPr>
              <a:t>Condorcet’s</a:t>
            </a:r>
            <a:r>
              <a:rPr lang="fr-FR" dirty="0" smtClean="0">
                <a:hlinkClick r:id="rId5" action="ppaction://hlinksldjump"/>
              </a:rPr>
              <a:t> </a:t>
            </a:r>
            <a:r>
              <a:rPr lang="fr-FR" dirty="0">
                <a:hlinkClick r:id="rId5" action="ppaction://hlinksldjump"/>
              </a:rPr>
              <a:t>jury theorem &amp; the constructive view of political institutions</a:t>
            </a:r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025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620688"/>
            <a:ext cx="7992888" cy="5832648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Intuition. </a:t>
            </a:r>
            <a:r>
              <a:rPr lang="fr-FR" b="1" dirty="0" err="1"/>
              <a:t>W</a:t>
            </a:r>
            <a:r>
              <a:rPr lang="fr-FR" b="1" dirty="0" err="1" smtClean="0"/>
              <a:t>hy</a:t>
            </a:r>
            <a:r>
              <a:rPr lang="fr-FR" b="1" dirty="0" smtClean="0"/>
              <a:t> </a:t>
            </a:r>
            <a:r>
              <a:rPr lang="fr-FR" b="1" dirty="0" err="1" smtClean="0"/>
              <a:t>should</a:t>
            </a:r>
            <a:r>
              <a:rPr lang="fr-FR" b="1" dirty="0" smtClean="0"/>
              <a:t> </a:t>
            </a:r>
            <a:r>
              <a:rPr lang="fr-FR" b="1" dirty="0" err="1" smtClean="0"/>
              <a:t>we</a:t>
            </a:r>
            <a:r>
              <a:rPr lang="fr-FR" b="1" dirty="0" smtClean="0"/>
              <a:t> stop </a:t>
            </a:r>
            <a:r>
              <a:rPr lang="fr-FR" b="1" dirty="0" err="1" smtClean="0"/>
              <a:t>accumulating</a:t>
            </a:r>
            <a:r>
              <a:rPr lang="fr-FR" b="1" dirty="0" smtClean="0"/>
              <a:t> capital at </a:t>
            </a:r>
            <a:r>
              <a:rPr lang="el-GR" b="1" dirty="0">
                <a:sym typeface="Wingdings"/>
              </a:rPr>
              <a:t>β</a:t>
            </a:r>
            <a:r>
              <a:rPr lang="fr-FR" b="1" dirty="0" smtClean="0">
                <a:sym typeface="Wingdings"/>
              </a:rPr>
              <a:t>*=</a:t>
            </a:r>
            <a:r>
              <a:rPr lang="fr-FR" b="1" dirty="0" smtClean="0"/>
              <a:t>3000%? </a:t>
            </a:r>
            <a:endParaRPr lang="fr-FR" dirty="0" smtClean="0"/>
          </a:p>
          <a:p>
            <a:r>
              <a:rPr lang="fr-FR" dirty="0" err="1" smtClean="0"/>
              <a:t>Because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a population </a:t>
            </a:r>
            <a:r>
              <a:rPr lang="fr-FR" dirty="0" err="1" smtClean="0"/>
              <a:t>growth</a:t>
            </a:r>
            <a:r>
              <a:rPr lang="fr-FR" dirty="0" smtClean="0"/>
              <a:t> rate n=1%, </a:t>
            </a:r>
            <a:r>
              <a:rPr lang="fr-FR" dirty="0" err="1" smtClean="0"/>
              <a:t>then</a:t>
            </a:r>
            <a:r>
              <a:rPr lang="fr-FR" dirty="0" smtClean="0"/>
              <a:t> in </a:t>
            </a:r>
            <a:r>
              <a:rPr lang="fr-FR" dirty="0" err="1" smtClean="0"/>
              <a:t>order</a:t>
            </a:r>
            <a:r>
              <a:rPr lang="fr-FR" dirty="0" smtClean="0"/>
              <a:t> to </a:t>
            </a:r>
            <a:r>
              <a:rPr lang="fr-FR" dirty="0" err="1" smtClean="0"/>
              <a:t>maintain</a:t>
            </a:r>
            <a:r>
              <a:rPr lang="fr-FR" dirty="0" smtClean="0"/>
              <a:t> a per capita capital/</a:t>
            </a:r>
            <a:r>
              <a:rPr lang="fr-FR" dirty="0" err="1" smtClean="0"/>
              <a:t>income</a:t>
            </a:r>
            <a:r>
              <a:rPr lang="fr-FR" dirty="0" smtClean="0"/>
              <a:t> ratio </a:t>
            </a:r>
            <a:r>
              <a:rPr lang="fr-FR" dirty="0" err="1" smtClean="0"/>
              <a:t>higher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, </a:t>
            </a:r>
            <a:r>
              <a:rPr lang="fr-FR" dirty="0" err="1" smtClean="0"/>
              <a:t>then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would</a:t>
            </a:r>
            <a:r>
              <a:rPr lang="fr-FR" dirty="0" smtClean="0"/>
              <a:t> </a:t>
            </a:r>
            <a:r>
              <a:rPr lang="fr-FR" dirty="0" err="1" smtClean="0"/>
              <a:t>need</a:t>
            </a:r>
            <a:r>
              <a:rPr lang="fr-FR" dirty="0" smtClean="0"/>
              <a:t> to </a:t>
            </a:r>
            <a:r>
              <a:rPr lang="fr-FR" dirty="0" err="1" smtClean="0"/>
              <a:t>save</a:t>
            </a:r>
            <a:r>
              <a:rPr lang="fr-FR" dirty="0" smtClean="0"/>
              <a:t> more </a:t>
            </a:r>
            <a:r>
              <a:rPr lang="fr-FR" dirty="0" err="1" smtClean="0"/>
              <a:t>than</a:t>
            </a:r>
            <a:r>
              <a:rPr lang="fr-FR" dirty="0" smtClean="0"/>
              <a:t> 30% of output </a:t>
            </a:r>
            <a:r>
              <a:rPr lang="fr-FR" dirty="0" err="1" smtClean="0"/>
              <a:t>each</a:t>
            </a:r>
            <a:r>
              <a:rPr lang="fr-FR" dirty="0" smtClean="0"/>
              <a:t> </a:t>
            </a:r>
            <a:r>
              <a:rPr lang="fr-FR" dirty="0" err="1" smtClean="0"/>
              <a:t>year</a:t>
            </a:r>
            <a:r>
              <a:rPr lang="fr-FR" dirty="0" smtClean="0"/>
              <a:t>. </a:t>
            </a:r>
            <a:r>
              <a:rPr lang="fr-FR" dirty="0" err="1" smtClean="0"/>
              <a:t>Given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the production </a:t>
            </a:r>
            <a:r>
              <a:rPr lang="fr-FR" dirty="0" err="1" smtClean="0"/>
              <a:t>function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such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the capital </a:t>
            </a:r>
            <a:r>
              <a:rPr lang="fr-FR" dirty="0" err="1" smtClean="0"/>
              <a:t>share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30%,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would</a:t>
            </a:r>
            <a:r>
              <a:rPr lang="fr-FR" dirty="0" smtClean="0"/>
              <a:t> </a:t>
            </a:r>
            <a:r>
              <a:rPr lang="fr-FR" dirty="0" err="1" smtClean="0"/>
              <a:t>mean</a:t>
            </a:r>
            <a:r>
              <a:rPr lang="fr-FR" dirty="0" smtClean="0"/>
              <a:t> </a:t>
            </a:r>
            <a:r>
              <a:rPr lang="fr-FR" dirty="0" err="1" smtClean="0"/>
              <a:t>saving</a:t>
            </a:r>
            <a:r>
              <a:rPr lang="fr-FR" dirty="0" smtClean="0"/>
              <a:t> more </a:t>
            </a:r>
            <a:r>
              <a:rPr lang="fr-FR" dirty="0" err="1" smtClean="0"/>
              <a:t>than</a:t>
            </a:r>
            <a:r>
              <a:rPr lang="fr-FR" dirty="0" smtClean="0"/>
              <a:t> the capital </a:t>
            </a:r>
            <a:r>
              <a:rPr lang="fr-FR" dirty="0" err="1" smtClean="0"/>
              <a:t>share</a:t>
            </a:r>
            <a:r>
              <a:rPr lang="fr-FR" dirty="0" smtClean="0"/>
              <a:t>. </a:t>
            </a:r>
          </a:p>
          <a:p>
            <a:r>
              <a:rPr lang="fr-FR" dirty="0" err="1" smtClean="0"/>
              <a:t>E.g</a:t>
            </a:r>
            <a:r>
              <a:rPr lang="fr-FR" dirty="0"/>
              <a:t>. in </a:t>
            </a:r>
            <a:r>
              <a:rPr lang="fr-FR" dirty="0" err="1"/>
              <a:t>order</a:t>
            </a:r>
            <a:r>
              <a:rPr lang="fr-FR" dirty="0"/>
              <a:t> to </a:t>
            </a:r>
            <a:r>
              <a:rPr lang="fr-FR" dirty="0" err="1"/>
              <a:t>maintain</a:t>
            </a:r>
            <a:r>
              <a:rPr lang="fr-FR" dirty="0"/>
              <a:t> </a:t>
            </a:r>
            <a:r>
              <a:rPr lang="el-GR" dirty="0">
                <a:sym typeface="Wingdings"/>
              </a:rPr>
              <a:t>β</a:t>
            </a:r>
            <a:r>
              <a:rPr lang="fr-FR" dirty="0">
                <a:sym typeface="Wingdings"/>
              </a:rPr>
              <a:t>=4</a:t>
            </a:r>
            <a:r>
              <a:rPr lang="fr-FR" dirty="0"/>
              <a:t>000%,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would</a:t>
            </a:r>
            <a:r>
              <a:rPr lang="fr-FR" dirty="0"/>
              <a:t> </a:t>
            </a:r>
            <a:r>
              <a:rPr lang="fr-FR" dirty="0" err="1"/>
              <a:t>need</a:t>
            </a:r>
            <a:r>
              <a:rPr lang="fr-FR" dirty="0"/>
              <a:t> to </a:t>
            </a:r>
            <a:r>
              <a:rPr lang="fr-FR" dirty="0" err="1"/>
              <a:t>save</a:t>
            </a:r>
            <a:r>
              <a:rPr lang="fr-FR" dirty="0"/>
              <a:t> at rate s=40%. There </a:t>
            </a:r>
            <a:r>
              <a:rPr lang="fr-FR" dirty="0" err="1"/>
              <a:t>would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so</a:t>
            </a:r>
            <a:r>
              <a:rPr lang="fr-FR" dirty="0"/>
              <a:t> </a:t>
            </a:r>
            <a:r>
              <a:rPr lang="fr-FR" dirty="0" err="1"/>
              <a:t>much</a:t>
            </a:r>
            <a:r>
              <a:rPr lang="fr-FR" dirty="0"/>
              <a:t> capital </a:t>
            </a:r>
            <a:r>
              <a:rPr lang="fr-FR" dirty="0" err="1"/>
              <a:t>than</a:t>
            </a:r>
            <a:r>
              <a:rPr lang="fr-FR" dirty="0"/>
              <a:t> the rate of return </a:t>
            </a:r>
            <a:r>
              <a:rPr lang="fr-FR" dirty="0" err="1"/>
              <a:t>would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less</a:t>
            </a:r>
            <a:r>
              <a:rPr lang="fr-FR" dirty="0"/>
              <a:t> </a:t>
            </a:r>
            <a:r>
              <a:rPr lang="fr-FR" dirty="0" err="1"/>
              <a:t>than</a:t>
            </a:r>
            <a:r>
              <a:rPr lang="fr-FR" dirty="0"/>
              <a:t> 1%: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would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equal</a:t>
            </a:r>
            <a:r>
              <a:rPr lang="fr-FR" dirty="0"/>
              <a:t> to r=</a:t>
            </a:r>
            <a:r>
              <a:rPr lang="el-GR" dirty="0"/>
              <a:t>α</a:t>
            </a:r>
            <a:r>
              <a:rPr lang="fr-FR" dirty="0"/>
              <a:t>/</a:t>
            </a:r>
            <a:r>
              <a:rPr lang="el-GR" dirty="0">
                <a:sym typeface="Wingdings"/>
              </a:rPr>
              <a:t>β</a:t>
            </a:r>
            <a:r>
              <a:rPr lang="fr-FR" dirty="0">
                <a:sym typeface="Wingdings"/>
              </a:rPr>
              <a:t>=0.75%. </a:t>
            </a:r>
            <a:r>
              <a:rPr lang="fr-FR" dirty="0" err="1">
                <a:sym typeface="Wingdings"/>
              </a:rPr>
              <a:t>Everybody</a:t>
            </a:r>
            <a:r>
              <a:rPr lang="fr-FR" dirty="0">
                <a:sym typeface="Wingdings"/>
              </a:rPr>
              <a:t> </a:t>
            </a:r>
            <a:r>
              <a:rPr lang="fr-FR" dirty="0" err="1">
                <a:sym typeface="Wingdings"/>
              </a:rPr>
              <a:t>would</a:t>
            </a:r>
            <a:r>
              <a:rPr lang="fr-FR" dirty="0">
                <a:sym typeface="Wingdings"/>
              </a:rPr>
              <a:t> </a:t>
            </a:r>
            <a:r>
              <a:rPr lang="fr-FR" dirty="0" err="1">
                <a:sym typeface="Wingdings"/>
              </a:rPr>
              <a:t>be</a:t>
            </a:r>
            <a:r>
              <a:rPr lang="fr-FR" dirty="0">
                <a:sym typeface="Wingdings"/>
              </a:rPr>
              <a:t> </a:t>
            </a:r>
            <a:r>
              <a:rPr lang="fr-FR" dirty="0" err="1">
                <a:sym typeface="Wingdings"/>
              </a:rPr>
              <a:t>better</a:t>
            </a:r>
            <a:r>
              <a:rPr lang="fr-FR" dirty="0">
                <a:sym typeface="Wingdings"/>
              </a:rPr>
              <a:t> off by </a:t>
            </a:r>
            <a:r>
              <a:rPr lang="fr-FR" dirty="0" err="1">
                <a:sym typeface="Wingdings"/>
              </a:rPr>
              <a:t>reducing</a:t>
            </a:r>
            <a:r>
              <a:rPr lang="fr-FR" dirty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saving</a:t>
            </a:r>
            <a:r>
              <a:rPr lang="fr-FR" dirty="0" smtClean="0">
                <a:sym typeface="Wingdings"/>
              </a:rPr>
              <a:t> (i.e. by </a:t>
            </a:r>
            <a:r>
              <a:rPr lang="fr-FR" dirty="0" err="1" smtClean="0">
                <a:sym typeface="Wingdings"/>
              </a:rPr>
              <a:t>eating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some</a:t>
            </a:r>
            <a:r>
              <a:rPr lang="fr-FR" dirty="0" smtClean="0">
                <a:sym typeface="Wingdings"/>
              </a:rPr>
              <a:t> of the capital stock): the </a:t>
            </a:r>
            <a:r>
              <a:rPr lang="fr-FR" dirty="0" err="1" smtClean="0">
                <a:sym typeface="Wingdings"/>
              </a:rPr>
              <a:t>current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generation</a:t>
            </a:r>
            <a:r>
              <a:rPr lang="fr-FR" dirty="0" smtClean="0">
                <a:sym typeface="Wingdings"/>
              </a:rPr>
              <a:t> and the future </a:t>
            </a:r>
            <a:r>
              <a:rPr lang="fr-FR" dirty="0" err="1" smtClean="0">
                <a:sym typeface="Wingdings"/>
              </a:rPr>
              <a:t>generations</a:t>
            </a:r>
            <a:r>
              <a:rPr lang="fr-FR" dirty="0" smtClean="0">
                <a:sym typeface="Wingding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306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88640"/>
            <a:ext cx="7704856" cy="6120680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>
                <a:sym typeface="Wingdings"/>
              </a:rPr>
              <a:t>Pb: </a:t>
            </a:r>
            <a:r>
              <a:rPr lang="fr-FR" b="1" dirty="0" smtClean="0">
                <a:sym typeface="Wingdings"/>
              </a:rPr>
              <a:t>if n → 0% </a:t>
            </a:r>
            <a:r>
              <a:rPr lang="fr-FR" dirty="0" smtClean="0">
                <a:sym typeface="Wingdings"/>
              </a:rPr>
              <a:t>(=UN </a:t>
            </a:r>
            <a:r>
              <a:rPr lang="fr-FR" dirty="0" err="1" smtClean="0">
                <a:sym typeface="Wingdings"/>
              </a:rPr>
              <a:t>demographic</a:t>
            </a:r>
            <a:r>
              <a:rPr lang="fr-FR" dirty="0" smtClean="0">
                <a:sym typeface="Wingdings"/>
              </a:rPr>
              <a:t> projections for 21c), </a:t>
            </a:r>
            <a:r>
              <a:rPr lang="fr-FR" dirty="0" err="1" smtClean="0">
                <a:sym typeface="Wingdings"/>
              </a:rPr>
              <a:t>then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there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is</a:t>
            </a:r>
            <a:r>
              <a:rPr lang="fr-FR" dirty="0" smtClean="0">
                <a:sym typeface="Wingdings"/>
              </a:rPr>
              <a:t> no </a:t>
            </a:r>
            <a:r>
              <a:rPr lang="fr-FR" dirty="0" err="1" smtClean="0">
                <a:sym typeface="Wingdings"/>
              </a:rPr>
              <a:t>limit</a:t>
            </a:r>
            <a:r>
              <a:rPr lang="fr-FR" dirty="0" smtClean="0">
                <a:sym typeface="Wingdings"/>
              </a:rPr>
              <a:t> to capital accumulation:  </a:t>
            </a:r>
            <a:r>
              <a:rPr lang="fr-FR" b="1" dirty="0" smtClean="0">
                <a:sym typeface="Wingdings"/>
              </a:rPr>
              <a:t>r*=n→ </a:t>
            </a:r>
            <a:r>
              <a:rPr lang="fr-FR" b="1" dirty="0">
                <a:sym typeface="Wingdings"/>
              </a:rPr>
              <a:t>0</a:t>
            </a:r>
            <a:r>
              <a:rPr lang="fr-FR" b="1" dirty="0" smtClean="0">
                <a:sym typeface="Wingdings"/>
              </a:rPr>
              <a:t>%, </a:t>
            </a:r>
            <a:r>
              <a:rPr lang="el-GR" b="1" dirty="0" smtClean="0">
                <a:sym typeface="Wingdings"/>
              </a:rPr>
              <a:t>β</a:t>
            </a:r>
            <a:r>
              <a:rPr lang="fr-FR" b="1" dirty="0" smtClean="0">
                <a:sym typeface="Wingdings"/>
              </a:rPr>
              <a:t>*=</a:t>
            </a:r>
            <a:r>
              <a:rPr lang="el-GR" b="1" dirty="0" smtClean="0">
                <a:sym typeface="Wingdings"/>
              </a:rPr>
              <a:t>α</a:t>
            </a:r>
            <a:r>
              <a:rPr lang="fr-FR" b="1" dirty="0" smtClean="0">
                <a:sym typeface="Wingdings"/>
              </a:rPr>
              <a:t>/r*→ ∞</a:t>
            </a:r>
            <a:r>
              <a:rPr lang="fr-FR" dirty="0" smtClean="0">
                <a:sym typeface="Wingdings"/>
              </a:rPr>
              <a:t>, i.e. </a:t>
            </a:r>
            <a:r>
              <a:rPr lang="fr-FR" dirty="0" err="1" smtClean="0">
                <a:sym typeface="Wingdings"/>
              </a:rPr>
              <a:t>we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should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accumulate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infinite</a:t>
            </a:r>
            <a:r>
              <a:rPr lang="fr-FR" dirty="0" smtClean="0">
                <a:sym typeface="Wingdings"/>
              </a:rPr>
              <a:t> capital &amp; </a:t>
            </a:r>
            <a:r>
              <a:rPr lang="fr-FR" dirty="0" err="1" smtClean="0">
                <a:sym typeface="Wingdings"/>
              </a:rPr>
              <a:t>postpone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consumption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entirely</a:t>
            </a:r>
            <a:r>
              <a:rPr lang="fr-FR" dirty="0" smtClean="0">
                <a:sym typeface="Wingdings"/>
              </a:rPr>
              <a:t> to the future!</a:t>
            </a:r>
            <a:endParaRPr lang="fr-FR" dirty="0">
              <a:sym typeface="Wingdings"/>
            </a:endParaRPr>
          </a:p>
          <a:p>
            <a:r>
              <a:rPr lang="fr-FR" b="1" dirty="0" smtClean="0"/>
              <a:t>Pb </a:t>
            </a:r>
            <a:r>
              <a:rPr lang="fr-FR" b="1" dirty="0" err="1" smtClean="0"/>
              <a:t>with</a:t>
            </a:r>
            <a:r>
              <a:rPr lang="fr-FR" b="1" dirty="0" smtClean="0"/>
              <a:t> simple Golden </a:t>
            </a:r>
            <a:r>
              <a:rPr lang="fr-FR" b="1" dirty="0" err="1" smtClean="0"/>
              <a:t>rule</a:t>
            </a:r>
            <a:r>
              <a:rPr lang="fr-FR" b="1" dirty="0" smtClean="0"/>
              <a:t> r*=n : </a:t>
            </a:r>
            <a:r>
              <a:rPr lang="fr-FR" b="1" dirty="0" err="1" smtClean="0"/>
              <a:t>it</a:t>
            </a:r>
            <a:r>
              <a:rPr lang="fr-FR" b="1" dirty="0" smtClean="0"/>
              <a:t> </a:t>
            </a:r>
            <a:r>
              <a:rPr lang="fr-FR" b="1" dirty="0" err="1" smtClean="0"/>
              <a:t>does</a:t>
            </a:r>
            <a:r>
              <a:rPr lang="fr-FR" b="1" dirty="0" smtClean="0"/>
              <a:t> not put </a:t>
            </a:r>
            <a:r>
              <a:rPr lang="fr-FR" b="1" dirty="0" err="1" smtClean="0"/>
              <a:t>enough</a:t>
            </a:r>
            <a:r>
              <a:rPr lang="fr-FR" b="1" dirty="0" smtClean="0"/>
              <a:t> </a:t>
            </a:r>
            <a:r>
              <a:rPr lang="fr-FR" b="1" dirty="0" err="1" smtClean="0"/>
              <a:t>weight</a:t>
            </a:r>
            <a:r>
              <a:rPr lang="fr-FR" b="1" dirty="0" smtClean="0"/>
              <a:t> on </a:t>
            </a:r>
            <a:r>
              <a:rPr lang="fr-FR" b="1" dirty="0" err="1" smtClean="0"/>
              <a:t>current</a:t>
            </a:r>
            <a:r>
              <a:rPr lang="fr-FR" b="1" dirty="0" smtClean="0"/>
              <a:t> </a:t>
            </a:r>
            <a:r>
              <a:rPr lang="fr-FR" b="1" dirty="0" err="1" smtClean="0"/>
              <a:t>generations</a:t>
            </a:r>
            <a:r>
              <a:rPr lang="fr-FR" b="1" dirty="0" smtClean="0"/>
              <a:t>, </a:t>
            </a:r>
            <a:r>
              <a:rPr lang="fr-FR" b="1" dirty="0" err="1" smtClean="0"/>
              <a:t>which</a:t>
            </a:r>
            <a:r>
              <a:rPr lang="fr-FR" b="1" dirty="0" smtClean="0"/>
              <a:t> </a:t>
            </a:r>
            <a:r>
              <a:rPr lang="fr-FR" b="1" dirty="0" err="1" smtClean="0"/>
              <a:t>given</a:t>
            </a:r>
            <a:r>
              <a:rPr lang="fr-FR" b="1" dirty="0" smtClean="0"/>
              <a:t> the existence of </a:t>
            </a:r>
            <a:r>
              <a:rPr lang="fr-FR" b="1" dirty="0" err="1" smtClean="0"/>
              <a:t>productivity</a:t>
            </a:r>
            <a:r>
              <a:rPr lang="fr-FR" b="1" dirty="0" smtClean="0"/>
              <a:t> </a:t>
            </a:r>
            <a:r>
              <a:rPr lang="fr-FR" b="1" dirty="0" err="1" smtClean="0"/>
              <a:t>growth</a:t>
            </a:r>
            <a:r>
              <a:rPr lang="fr-FR" b="1" dirty="0" smtClean="0"/>
              <a:t> </a:t>
            </a:r>
            <a:r>
              <a:rPr lang="fr-FR" b="1" dirty="0" err="1" smtClean="0"/>
              <a:t>is</a:t>
            </a:r>
            <a:r>
              <a:rPr lang="fr-FR" b="1" dirty="0" smtClean="0"/>
              <a:t> </a:t>
            </a:r>
            <a:r>
              <a:rPr lang="fr-FR" b="1" dirty="0" err="1" smtClean="0"/>
              <a:t>particularly</a:t>
            </a:r>
            <a:r>
              <a:rPr lang="fr-FR" b="1" dirty="0" smtClean="0"/>
              <a:t> </a:t>
            </a:r>
            <a:r>
              <a:rPr lang="fr-FR" b="1" dirty="0" err="1" smtClean="0"/>
              <a:t>problematic</a:t>
            </a:r>
            <a:r>
              <a:rPr lang="fr-FR" b="1" dirty="0" smtClean="0"/>
              <a:t> </a:t>
            </a:r>
            <a:r>
              <a:rPr lang="fr-FR" b="1" dirty="0">
                <a:sym typeface="Wingdings"/>
              </a:rPr>
              <a:t>→ </a:t>
            </a:r>
            <a:r>
              <a:rPr lang="fr-FR" b="1" dirty="0" smtClean="0">
                <a:sym typeface="Wingdings"/>
              </a:rPr>
              <a:t>« </a:t>
            </a:r>
            <a:r>
              <a:rPr lang="fr-FR" b="1" dirty="0" err="1" smtClean="0">
                <a:sym typeface="Wingdings"/>
              </a:rPr>
              <a:t>modified</a:t>
            </a:r>
            <a:r>
              <a:rPr lang="fr-FR" b="1" dirty="0" smtClean="0">
                <a:sym typeface="Wingdings"/>
              </a:rPr>
              <a:t> Golden </a:t>
            </a:r>
            <a:r>
              <a:rPr lang="fr-FR" b="1" dirty="0" err="1" smtClean="0">
                <a:sym typeface="Wingdings"/>
              </a:rPr>
              <a:t>rule</a:t>
            </a:r>
            <a:r>
              <a:rPr lang="fr-FR" b="1" dirty="0" smtClean="0">
                <a:sym typeface="Wingdings"/>
              </a:rPr>
              <a:t> » </a:t>
            </a:r>
            <a:r>
              <a:rPr lang="fr-FR" b="1" dirty="0"/>
              <a:t>r* = δ + </a:t>
            </a:r>
            <a:r>
              <a:rPr lang="fr-FR" b="1" dirty="0" err="1">
                <a:latin typeface="Times New Roman"/>
                <a:cs typeface="Times New Roman"/>
              </a:rPr>
              <a:t>γ</a:t>
            </a:r>
            <a:r>
              <a:rPr lang="fr-FR" b="1" dirty="0" err="1"/>
              <a:t>g</a:t>
            </a:r>
            <a:r>
              <a:rPr lang="fr-FR" b="1" dirty="0"/>
              <a:t> </a:t>
            </a:r>
            <a:endParaRPr lang="fr-FR" b="1" dirty="0" smtClean="0">
              <a:sym typeface="Wingdings"/>
            </a:endParaRPr>
          </a:p>
          <a:p>
            <a:pPr marL="0" indent="0">
              <a:buNone/>
            </a:pPr>
            <a:r>
              <a:rPr lang="fr-FR" dirty="0" smtClean="0">
                <a:sym typeface="Wingdings"/>
              </a:rPr>
              <a:t>(</a:t>
            </a:r>
            <a:r>
              <a:rPr lang="fr-FR" dirty="0" err="1" smtClean="0">
                <a:sym typeface="Wingdings"/>
              </a:rPr>
              <a:t>other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pb</a:t>
            </a:r>
            <a:r>
              <a:rPr lang="fr-FR" dirty="0" smtClean="0">
                <a:sym typeface="Wingdings"/>
              </a:rPr>
              <a:t>: population </a:t>
            </a:r>
            <a:r>
              <a:rPr lang="fr-FR" dirty="0" err="1" smtClean="0">
                <a:sym typeface="Wingdings"/>
              </a:rPr>
              <a:t>growth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is</a:t>
            </a:r>
            <a:r>
              <a:rPr lang="fr-FR" dirty="0" smtClean="0">
                <a:sym typeface="Wingdings"/>
              </a:rPr>
              <a:t> a </a:t>
            </a:r>
            <a:r>
              <a:rPr lang="fr-FR" dirty="0" err="1" smtClean="0">
                <a:sym typeface="Wingdings"/>
              </a:rPr>
              <a:t>choice</a:t>
            </a:r>
            <a:r>
              <a:rPr lang="fr-FR" dirty="0" smtClean="0">
                <a:sym typeface="Wingdings"/>
              </a:rPr>
              <a:t>, </a:t>
            </a:r>
            <a:r>
              <a:rPr lang="fr-FR" dirty="0" err="1" smtClean="0">
                <a:sym typeface="Wingdings"/>
              </a:rPr>
              <a:t>so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it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is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strange</a:t>
            </a:r>
            <a:r>
              <a:rPr lang="fr-FR" dirty="0" smtClean="0">
                <a:sym typeface="Wingdings"/>
              </a:rPr>
              <a:t> to </a:t>
            </a:r>
            <a:r>
              <a:rPr lang="fr-FR" dirty="0" err="1" smtClean="0">
                <a:sym typeface="Wingdings"/>
              </a:rPr>
              <a:t>treat</a:t>
            </a:r>
            <a:r>
              <a:rPr lang="fr-FR" dirty="0" smtClean="0">
                <a:sym typeface="Wingdings"/>
              </a:rPr>
              <a:t> population </a:t>
            </a:r>
            <a:r>
              <a:rPr lang="fr-FR" dirty="0" err="1" smtClean="0">
                <a:sym typeface="Wingdings"/>
              </a:rPr>
              <a:t>growth</a:t>
            </a:r>
            <a:r>
              <a:rPr lang="fr-FR" dirty="0" smtClean="0">
                <a:sym typeface="Wingdings"/>
              </a:rPr>
              <a:t> rate as </a:t>
            </a:r>
            <a:r>
              <a:rPr lang="fr-FR" dirty="0" err="1" smtClean="0">
                <a:sym typeface="Wingdings"/>
              </a:rPr>
              <a:t>given</a:t>
            </a:r>
            <a:r>
              <a:rPr lang="fr-FR" dirty="0" smtClean="0">
                <a:sym typeface="Wingdings"/>
              </a:rPr>
              <a:t>; and </a:t>
            </a:r>
            <a:r>
              <a:rPr lang="fr-FR" dirty="0" err="1" smtClean="0">
                <a:sym typeface="Wingdings"/>
              </a:rPr>
              <a:t>what</a:t>
            </a:r>
            <a:r>
              <a:rPr lang="fr-FR" dirty="0" smtClean="0">
                <a:sym typeface="Wingdings"/>
              </a:rPr>
              <a:t> do </a:t>
            </a:r>
            <a:r>
              <a:rPr lang="fr-FR" dirty="0" err="1" smtClean="0">
                <a:sym typeface="Wingdings"/>
              </a:rPr>
              <a:t>we</a:t>
            </a:r>
            <a:r>
              <a:rPr lang="fr-FR" dirty="0" smtClean="0">
                <a:sym typeface="Wingdings"/>
              </a:rPr>
              <a:t> do if n&lt;0? </a:t>
            </a:r>
            <a:r>
              <a:rPr lang="fr-FR" dirty="0" err="1" smtClean="0">
                <a:sym typeface="Wingdings"/>
              </a:rPr>
              <a:t>Complicated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welfare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considerations</a:t>
            </a:r>
            <a:r>
              <a:rPr lang="fr-FR" dirty="0" smtClean="0">
                <a:sym typeface="Wingdings"/>
              </a:rPr>
              <a:t> on optimal population size)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4817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-99392"/>
            <a:ext cx="9036496" cy="68407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fr-FR" dirty="0" smtClean="0"/>
          </a:p>
          <a:p>
            <a:endParaRPr lang="fr-FR" sz="4000" dirty="0"/>
          </a:p>
          <a:p>
            <a:r>
              <a:rPr lang="fr-FR" sz="4000" b="1" dirty="0" smtClean="0"/>
              <a:t>« </a:t>
            </a:r>
            <a:r>
              <a:rPr lang="fr-FR" sz="4000" b="1" dirty="0" err="1" smtClean="0"/>
              <a:t>Modified</a:t>
            </a:r>
            <a:r>
              <a:rPr lang="fr-FR" sz="4000" b="1" dirty="0" smtClean="0"/>
              <a:t> Golden </a:t>
            </a:r>
            <a:r>
              <a:rPr lang="fr-FR" sz="4000" b="1" dirty="0" err="1" smtClean="0"/>
              <a:t>rule</a:t>
            </a:r>
            <a:r>
              <a:rPr lang="fr-FR" sz="4000" b="1" dirty="0" smtClean="0"/>
              <a:t> »: </a:t>
            </a:r>
            <a:r>
              <a:rPr lang="fr-FR" sz="4000" b="1" dirty="0"/>
              <a:t>r* = </a:t>
            </a:r>
            <a:r>
              <a:rPr lang="fr-FR" sz="4000" b="1" dirty="0" err="1"/>
              <a:t>δ</a:t>
            </a:r>
            <a:r>
              <a:rPr lang="fr-FR" sz="4000" b="1" dirty="0"/>
              <a:t> + </a:t>
            </a:r>
            <a:r>
              <a:rPr lang="fr-FR" sz="4000" b="1" dirty="0" err="1" smtClean="0">
                <a:latin typeface="Times New Roman"/>
                <a:cs typeface="Times New Roman"/>
              </a:rPr>
              <a:t>γ</a:t>
            </a:r>
            <a:r>
              <a:rPr lang="fr-FR" sz="4000" b="1" dirty="0" err="1" smtClean="0"/>
              <a:t>g</a:t>
            </a:r>
            <a:r>
              <a:rPr lang="fr-FR" sz="4000" b="1" dirty="0" smtClean="0"/>
              <a:t> </a:t>
            </a:r>
          </a:p>
          <a:p>
            <a:pPr marL="0" indent="0">
              <a:buNone/>
            </a:pPr>
            <a:r>
              <a:rPr lang="fr-FR" sz="4000" dirty="0" err="1" smtClean="0"/>
              <a:t>with</a:t>
            </a:r>
            <a:r>
              <a:rPr lang="fr-FR" sz="4000" dirty="0" smtClean="0"/>
              <a:t> </a:t>
            </a:r>
            <a:r>
              <a:rPr lang="fr-FR" sz="4000" dirty="0" err="1" smtClean="0"/>
              <a:t>δ</a:t>
            </a:r>
            <a:r>
              <a:rPr lang="fr-FR" sz="4000" dirty="0" smtClean="0"/>
              <a:t> = pure social rate of time </a:t>
            </a:r>
            <a:r>
              <a:rPr lang="fr-FR" sz="4000" dirty="0" err="1" smtClean="0"/>
              <a:t>preference</a:t>
            </a:r>
            <a:endParaRPr lang="fr-FR" sz="4000" dirty="0" smtClean="0"/>
          </a:p>
          <a:p>
            <a:pPr marL="0" indent="0">
              <a:buNone/>
            </a:pPr>
            <a:r>
              <a:rPr lang="fr-FR" sz="4000" dirty="0" smtClean="0"/>
              <a:t>         g = </a:t>
            </a:r>
            <a:r>
              <a:rPr lang="fr-FR" sz="4000" dirty="0" err="1" smtClean="0"/>
              <a:t>economy’s</a:t>
            </a:r>
            <a:r>
              <a:rPr lang="fr-FR" sz="4000" dirty="0" smtClean="0"/>
              <a:t> </a:t>
            </a:r>
            <a:r>
              <a:rPr lang="fr-FR" sz="4000" dirty="0" err="1" smtClean="0"/>
              <a:t>growth</a:t>
            </a:r>
            <a:r>
              <a:rPr lang="fr-FR" sz="4000" dirty="0" smtClean="0"/>
              <a:t> rate: </a:t>
            </a:r>
            <a:r>
              <a:rPr lang="fr-FR" sz="4000" dirty="0" err="1" smtClean="0"/>
              <a:t>Y</a:t>
            </a:r>
            <a:r>
              <a:rPr lang="fr-FR" sz="4000" baseline="-25000" dirty="0" err="1" smtClean="0"/>
              <a:t>t</a:t>
            </a:r>
            <a:r>
              <a:rPr lang="fr-FR" sz="4000" dirty="0" smtClean="0"/>
              <a:t> = </a:t>
            </a:r>
            <a:r>
              <a:rPr lang="fr-FR" sz="4000" dirty="0" err="1" smtClean="0"/>
              <a:t>e</a:t>
            </a:r>
            <a:r>
              <a:rPr lang="fr-FR" sz="4000" baseline="30000" dirty="0" err="1" smtClean="0"/>
              <a:t>gt</a:t>
            </a:r>
            <a:r>
              <a:rPr lang="fr-FR" sz="4000" dirty="0" smtClean="0"/>
              <a:t> Y</a:t>
            </a:r>
            <a:r>
              <a:rPr lang="fr-FR" sz="4000" baseline="-25000" dirty="0" smtClean="0"/>
              <a:t>0</a:t>
            </a:r>
          </a:p>
          <a:p>
            <a:pPr marL="0" indent="0">
              <a:buNone/>
            </a:pPr>
            <a:r>
              <a:rPr lang="fr-FR" sz="4000" dirty="0" smtClean="0">
                <a:latin typeface="Times New Roman"/>
                <a:cs typeface="Times New Roman"/>
              </a:rPr>
              <a:t>        γ</a:t>
            </a:r>
            <a:r>
              <a:rPr lang="fr-FR" sz="4000" dirty="0" smtClean="0"/>
              <a:t> = </a:t>
            </a:r>
            <a:r>
              <a:rPr lang="fr-FR" sz="4000" dirty="0" err="1" smtClean="0"/>
              <a:t>concavity</a:t>
            </a:r>
            <a:r>
              <a:rPr lang="fr-FR" sz="4000" dirty="0" smtClean="0"/>
              <a:t> of social </a:t>
            </a:r>
            <a:r>
              <a:rPr lang="fr-FR" sz="4000" dirty="0" err="1" smtClean="0"/>
              <a:t>welfare</a:t>
            </a:r>
            <a:r>
              <a:rPr lang="fr-FR" sz="4000" dirty="0" smtClean="0"/>
              <a:t> </a:t>
            </a:r>
            <a:r>
              <a:rPr lang="fr-FR" sz="4000" dirty="0" err="1" smtClean="0"/>
              <a:t>function</a:t>
            </a:r>
            <a:endParaRPr lang="fr-FR" sz="4000" dirty="0"/>
          </a:p>
          <a:p>
            <a:r>
              <a:rPr lang="fr-FR" sz="4000" b="1" dirty="0" err="1" smtClean="0"/>
              <a:t>Same</a:t>
            </a:r>
            <a:r>
              <a:rPr lang="fr-FR" sz="4000" b="1" dirty="0" smtClean="0"/>
              <a:t> model as </a:t>
            </a:r>
            <a:r>
              <a:rPr lang="fr-FR" sz="4000" b="1" dirty="0" err="1" smtClean="0"/>
              <a:t>before</a:t>
            </a:r>
            <a:r>
              <a:rPr lang="fr-FR" sz="4000" dirty="0" smtClean="0"/>
              <a:t>, </a:t>
            </a:r>
            <a:r>
              <a:rPr lang="fr-FR" sz="4000" dirty="0" err="1" smtClean="0"/>
              <a:t>except</a:t>
            </a:r>
            <a:r>
              <a:rPr lang="fr-FR" sz="4000" dirty="0" smtClean="0"/>
              <a:t> </a:t>
            </a:r>
            <a:r>
              <a:rPr lang="fr-FR" sz="4000" dirty="0" err="1" smtClean="0"/>
              <a:t>that</a:t>
            </a:r>
            <a:r>
              <a:rPr lang="fr-FR" sz="4000" dirty="0" smtClean="0"/>
              <a:t> </a:t>
            </a:r>
            <a:r>
              <a:rPr lang="fr-FR" sz="4000" dirty="0" err="1" smtClean="0"/>
              <a:t>we</a:t>
            </a:r>
            <a:r>
              <a:rPr lang="fr-FR" sz="4000" dirty="0" smtClean="0"/>
              <a:t> </a:t>
            </a:r>
            <a:r>
              <a:rPr lang="fr-FR" sz="4000" dirty="0" err="1" smtClean="0"/>
              <a:t>now</a:t>
            </a:r>
            <a:r>
              <a:rPr lang="fr-FR" sz="4000" dirty="0" smtClean="0"/>
              <a:t> assume positive long-</a:t>
            </a:r>
            <a:r>
              <a:rPr lang="fr-FR" sz="4000" dirty="0" err="1" smtClean="0"/>
              <a:t>run</a:t>
            </a:r>
            <a:r>
              <a:rPr lang="fr-FR" sz="4000" dirty="0" smtClean="0"/>
              <a:t> </a:t>
            </a:r>
            <a:r>
              <a:rPr lang="fr-FR" sz="4000" dirty="0" err="1" smtClean="0"/>
              <a:t>productivity</a:t>
            </a:r>
            <a:r>
              <a:rPr lang="fr-FR" sz="4000" dirty="0" smtClean="0"/>
              <a:t> </a:t>
            </a:r>
            <a:r>
              <a:rPr lang="fr-FR" sz="4000" dirty="0" err="1" smtClean="0"/>
              <a:t>growth</a:t>
            </a:r>
            <a:r>
              <a:rPr lang="fr-FR" sz="4000" dirty="0" smtClean="0"/>
              <a:t> h&gt;0 (and </a:t>
            </a:r>
            <a:r>
              <a:rPr lang="fr-FR" sz="4000" dirty="0" err="1" smtClean="0"/>
              <a:t>zero</a:t>
            </a:r>
            <a:r>
              <a:rPr lang="fr-FR" sz="4000" dirty="0" smtClean="0"/>
              <a:t> long-</a:t>
            </a:r>
            <a:r>
              <a:rPr lang="fr-FR" sz="4000" dirty="0" err="1" smtClean="0"/>
              <a:t>run</a:t>
            </a:r>
            <a:r>
              <a:rPr lang="fr-FR" sz="4000" dirty="0" smtClean="0"/>
              <a:t> population </a:t>
            </a:r>
            <a:r>
              <a:rPr lang="fr-FR" sz="4000" dirty="0" err="1" smtClean="0"/>
              <a:t>growth</a:t>
            </a:r>
            <a:r>
              <a:rPr lang="fr-FR" sz="4000" dirty="0" smtClean="0"/>
              <a:t> n=0, </a:t>
            </a:r>
            <a:r>
              <a:rPr lang="fr-FR" sz="4000" dirty="0" err="1" smtClean="0"/>
              <a:t>so</a:t>
            </a:r>
            <a:r>
              <a:rPr lang="fr-FR" sz="4000" dirty="0" smtClean="0"/>
              <a:t> </a:t>
            </a:r>
            <a:r>
              <a:rPr lang="fr-FR" sz="4000" dirty="0" err="1" smtClean="0"/>
              <a:t>that</a:t>
            </a:r>
            <a:r>
              <a:rPr lang="fr-FR" sz="4000" dirty="0" smtClean="0"/>
              <a:t> g=</a:t>
            </a:r>
            <a:r>
              <a:rPr lang="fr-FR" sz="4000" dirty="0" err="1" smtClean="0"/>
              <a:t>n+h</a:t>
            </a:r>
            <a:r>
              <a:rPr lang="fr-FR" sz="4000" dirty="0" smtClean="0"/>
              <a:t>=h), and </a:t>
            </a:r>
            <a:r>
              <a:rPr lang="fr-FR" sz="4000" dirty="0" err="1" smtClean="0"/>
              <a:t>except</a:t>
            </a:r>
            <a:r>
              <a:rPr lang="fr-FR" sz="4000" dirty="0" smtClean="0"/>
              <a:t> </a:t>
            </a:r>
            <a:r>
              <a:rPr lang="fr-FR" sz="4000" dirty="0" err="1" smtClean="0"/>
              <a:t>that</a:t>
            </a:r>
            <a:r>
              <a:rPr lang="fr-FR" sz="4000" dirty="0" smtClean="0"/>
              <a:t> </a:t>
            </a:r>
            <a:r>
              <a:rPr lang="fr-FR" sz="4000" dirty="0" err="1" smtClean="0"/>
              <a:t>we</a:t>
            </a:r>
            <a:r>
              <a:rPr lang="fr-FR" sz="4000" dirty="0" smtClean="0"/>
              <a:t> </a:t>
            </a:r>
            <a:r>
              <a:rPr lang="fr-FR" sz="4000" dirty="0" err="1" smtClean="0"/>
              <a:t>now</a:t>
            </a:r>
            <a:r>
              <a:rPr lang="fr-FR" sz="4000" dirty="0" smtClean="0"/>
              <a:t> </a:t>
            </a:r>
            <a:r>
              <a:rPr lang="fr-FR" sz="4000" dirty="0" err="1" smtClean="0"/>
              <a:t>specify</a:t>
            </a:r>
            <a:r>
              <a:rPr lang="fr-FR" sz="4000" dirty="0" smtClean="0"/>
              <a:t> </a:t>
            </a:r>
            <a:r>
              <a:rPr lang="fr-FR" sz="4000" dirty="0" err="1" smtClean="0"/>
              <a:t>explicitly</a:t>
            </a:r>
            <a:r>
              <a:rPr lang="fr-FR" sz="4000" dirty="0" smtClean="0"/>
              <a:t> the </a:t>
            </a:r>
            <a:r>
              <a:rPr lang="fr-FR" sz="4000" dirty="0" err="1" smtClean="0"/>
              <a:t>intertemporal</a:t>
            </a:r>
            <a:r>
              <a:rPr lang="fr-FR" sz="4000" dirty="0" smtClean="0"/>
              <a:t> social </a:t>
            </a:r>
            <a:r>
              <a:rPr lang="fr-FR" sz="4000" dirty="0" err="1" smtClean="0"/>
              <a:t>welfare</a:t>
            </a:r>
            <a:r>
              <a:rPr lang="fr-FR" sz="4000" dirty="0" smtClean="0"/>
              <a:t> </a:t>
            </a:r>
            <a:r>
              <a:rPr lang="fr-FR" sz="4000" dirty="0" err="1" smtClean="0"/>
              <a:t>function</a:t>
            </a:r>
            <a:endParaRPr lang="fr-FR" sz="4000" dirty="0" smtClean="0"/>
          </a:p>
          <a:p>
            <a:r>
              <a:rPr lang="fr-FR" sz="4000" dirty="0" smtClean="0"/>
              <a:t>r* =f’(k*)=δ </a:t>
            </a:r>
            <a:r>
              <a:rPr lang="fr-FR" sz="4000" dirty="0"/>
              <a:t>+ </a:t>
            </a:r>
            <a:r>
              <a:rPr lang="fr-FR" sz="4000" dirty="0" err="1">
                <a:latin typeface="Times New Roman"/>
                <a:cs typeface="Times New Roman"/>
              </a:rPr>
              <a:t>γ</a:t>
            </a:r>
            <a:r>
              <a:rPr lang="fr-FR" sz="4000" dirty="0" err="1"/>
              <a:t>g</a:t>
            </a:r>
            <a:r>
              <a:rPr lang="fr-FR" sz="4000" dirty="0"/>
              <a:t> </a:t>
            </a:r>
            <a:r>
              <a:rPr lang="fr-FR" sz="4000" dirty="0" err="1" smtClean="0"/>
              <a:t>is</a:t>
            </a:r>
            <a:r>
              <a:rPr lang="fr-FR" sz="4000" dirty="0" smtClean="0"/>
              <a:t> the optimal long-</a:t>
            </a:r>
            <a:r>
              <a:rPr lang="fr-FR" sz="4000" dirty="0" err="1" smtClean="0"/>
              <a:t>run</a:t>
            </a:r>
            <a:r>
              <a:rPr lang="fr-FR" sz="4000" dirty="0" smtClean="0"/>
              <a:t> </a:t>
            </a:r>
            <a:r>
              <a:rPr lang="fr-FR" sz="4000" dirty="0" err="1" smtClean="0"/>
              <a:t>level</a:t>
            </a:r>
            <a:r>
              <a:rPr lang="fr-FR" sz="4000" dirty="0" smtClean="0"/>
              <a:t> of capital accumulation </a:t>
            </a:r>
            <a:r>
              <a:rPr lang="fr-FR" sz="4000" dirty="0" err="1" smtClean="0"/>
              <a:t>that</a:t>
            </a:r>
            <a:r>
              <a:rPr lang="fr-FR" sz="4000" dirty="0" smtClean="0"/>
              <a:t> </a:t>
            </a:r>
            <a:r>
              <a:rPr lang="fr-FR" sz="4000" dirty="0" err="1" smtClean="0"/>
              <a:t>should</a:t>
            </a:r>
            <a:r>
              <a:rPr lang="fr-FR" sz="4000" dirty="0" smtClean="0"/>
              <a:t> </a:t>
            </a:r>
            <a:r>
              <a:rPr lang="fr-FR" sz="4000" dirty="0" err="1" smtClean="0"/>
              <a:t>be</a:t>
            </a:r>
            <a:r>
              <a:rPr lang="fr-FR" sz="4000" dirty="0" smtClean="0"/>
              <a:t> set by a social </a:t>
            </a:r>
            <a:r>
              <a:rPr lang="fr-FR" sz="4000" dirty="0" err="1" smtClean="0"/>
              <a:t>planner</a:t>
            </a:r>
            <a:r>
              <a:rPr lang="fr-FR" sz="4000" dirty="0" smtClean="0"/>
              <a:t> </a:t>
            </a:r>
            <a:r>
              <a:rPr lang="fr-FR" sz="4000" dirty="0" err="1" smtClean="0"/>
              <a:t>choosing</a:t>
            </a:r>
            <a:r>
              <a:rPr lang="fr-FR" sz="4000" dirty="0" smtClean="0"/>
              <a:t> </a:t>
            </a:r>
            <a:r>
              <a:rPr lang="fr-FR" sz="4000" dirty="0" err="1" smtClean="0"/>
              <a:t>saving</a:t>
            </a:r>
            <a:r>
              <a:rPr lang="fr-FR" sz="4000" dirty="0" smtClean="0"/>
              <a:t> rates </a:t>
            </a:r>
            <a:r>
              <a:rPr lang="fr-FR" sz="4000" dirty="0" err="1" smtClean="0"/>
              <a:t>so</a:t>
            </a:r>
            <a:r>
              <a:rPr lang="fr-FR" sz="4000" dirty="0" smtClean="0"/>
              <a:t> as to </a:t>
            </a:r>
            <a:r>
              <a:rPr lang="fr-FR" sz="4000" dirty="0" err="1" smtClean="0"/>
              <a:t>maximize</a:t>
            </a:r>
            <a:r>
              <a:rPr lang="fr-FR" sz="4000" dirty="0" smtClean="0"/>
              <a:t> </a:t>
            </a:r>
            <a:r>
              <a:rPr lang="fr-FR" sz="4000" dirty="0" err="1" smtClean="0"/>
              <a:t>infinite</a:t>
            </a:r>
            <a:r>
              <a:rPr lang="fr-FR" sz="4000" dirty="0" smtClean="0"/>
              <a:t>-horizon </a:t>
            </a:r>
            <a:r>
              <a:rPr lang="fr-FR" sz="4000" b="1" dirty="0" smtClean="0"/>
              <a:t>V =  </a:t>
            </a:r>
            <a:r>
              <a:rPr lang="fr-FR" sz="4000" b="1" dirty="0" smtClean="0">
                <a:cs typeface="Times New Roman"/>
              </a:rPr>
              <a:t>∫</a:t>
            </a:r>
            <a:r>
              <a:rPr lang="fr-FR" sz="4000" b="1" baseline="-25000" dirty="0" smtClean="0">
                <a:cs typeface="Times New Roman"/>
              </a:rPr>
              <a:t>t&gt;0</a:t>
            </a:r>
            <a:r>
              <a:rPr lang="fr-FR" sz="4000" b="1" dirty="0" smtClean="0">
                <a:cs typeface="Times New Roman"/>
              </a:rPr>
              <a:t> e</a:t>
            </a:r>
            <a:r>
              <a:rPr lang="fr-FR" sz="4000" b="1" baseline="30000" dirty="0" smtClean="0">
                <a:cs typeface="Times New Roman"/>
              </a:rPr>
              <a:t>-</a:t>
            </a:r>
            <a:r>
              <a:rPr lang="fr-FR" sz="4000" b="1" baseline="30000" dirty="0" err="1" smtClean="0">
                <a:cs typeface="Times New Roman"/>
              </a:rPr>
              <a:t>δt</a:t>
            </a:r>
            <a:r>
              <a:rPr lang="fr-FR" sz="4000" b="1" dirty="0" smtClean="0">
                <a:cs typeface="Times New Roman"/>
              </a:rPr>
              <a:t> U(c</a:t>
            </a:r>
            <a:r>
              <a:rPr lang="fr-FR" sz="4000" b="1" baseline="-25000" dirty="0" smtClean="0">
                <a:cs typeface="Times New Roman"/>
              </a:rPr>
              <a:t>t</a:t>
            </a:r>
            <a:r>
              <a:rPr lang="fr-FR" sz="4000" b="1" dirty="0" smtClean="0">
                <a:cs typeface="Times New Roman"/>
              </a:rPr>
              <a:t>)</a:t>
            </a:r>
          </a:p>
          <a:p>
            <a:pPr marL="0" indent="0">
              <a:buNone/>
            </a:pPr>
            <a:r>
              <a:rPr lang="fr-FR" sz="4000" dirty="0">
                <a:cs typeface="Times New Roman"/>
              </a:rPr>
              <a:t> </a:t>
            </a:r>
            <a:r>
              <a:rPr lang="fr-FR" sz="4000" dirty="0" smtClean="0">
                <a:cs typeface="Times New Roman"/>
              </a:rPr>
              <a:t>       </a:t>
            </a:r>
            <a:r>
              <a:rPr lang="fr-FR" sz="4000" dirty="0" err="1" smtClean="0">
                <a:cs typeface="Times New Roman"/>
              </a:rPr>
              <a:t>with</a:t>
            </a:r>
            <a:r>
              <a:rPr lang="fr-FR" sz="4000" dirty="0" smtClean="0">
                <a:cs typeface="Times New Roman"/>
              </a:rPr>
              <a:t> </a:t>
            </a:r>
            <a:r>
              <a:rPr lang="fr-FR" sz="4000" b="1" dirty="0" smtClean="0">
                <a:cs typeface="Times New Roman"/>
              </a:rPr>
              <a:t>U(c)=c</a:t>
            </a:r>
            <a:r>
              <a:rPr lang="fr-FR" sz="4000" b="1" baseline="30000" dirty="0" smtClean="0">
                <a:cs typeface="Times New Roman"/>
              </a:rPr>
              <a:t>1-</a:t>
            </a:r>
            <a:r>
              <a:rPr lang="fr-FR" sz="4000" b="1" baseline="30000" dirty="0" smtClean="0">
                <a:latin typeface="Times New Roman"/>
                <a:cs typeface="Times New Roman"/>
              </a:rPr>
              <a:t>γ</a:t>
            </a:r>
            <a:r>
              <a:rPr lang="fr-FR" sz="4000" b="1" dirty="0" smtClean="0">
                <a:latin typeface="Times New Roman"/>
                <a:cs typeface="Times New Roman"/>
              </a:rPr>
              <a:t>/</a:t>
            </a:r>
            <a:r>
              <a:rPr lang="fr-FR" sz="4000" b="1" baseline="-25000" dirty="0" smtClean="0">
                <a:latin typeface="Times New Roman"/>
                <a:cs typeface="Times New Roman"/>
              </a:rPr>
              <a:t>(1-γ)</a:t>
            </a:r>
            <a:r>
              <a:rPr lang="fr-FR" sz="4000" b="1" dirty="0">
                <a:cs typeface="Times New Roman"/>
              </a:rPr>
              <a:t> </a:t>
            </a:r>
            <a:r>
              <a:rPr lang="fr-FR" sz="4000" b="1" dirty="0" smtClean="0">
                <a:cs typeface="Times New Roman"/>
              </a:rPr>
              <a:t>  </a:t>
            </a:r>
            <a:r>
              <a:rPr lang="fr-FR" sz="4000" dirty="0" smtClean="0">
                <a:cs typeface="Times New Roman"/>
              </a:rPr>
              <a:t>(i.e. U’(c)=c</a:t>
            </a:r>
            <a:r>
              <a:rPr lang="fr-FR" sz="4000" baseline="30000" dirty="0" smtClean="0">
                <a:cs typeface="Times New Roman"/>
              </a:rPr>
              <a:t>-</a:t>
            </a:r>
            <a:r>
              <a:rPr lang="fr-FR" sz="4000" baseline="30000" dirty="0" err="1" smtClean="0">
                <a:latin typeface="Times New Roman"/>
                <a:cs typeface="Times New Roman"/>
              </a:rPr>
              <a:t>γ</a:t>
            </a:r>
            <a:r>
              <a:rPr lang="fr-FR" sz="4000" dirty="0" smtClean="0">
                <a:latin typeface="Times New Roman"/>
                <a:cs typeface="Times New Roman"/>
              </a:rPr>
              <a:t> ) </a:t>
            </a:r>
            <a:r>
              <a:rPr lang="fr-FR" sz="4000" b="1" dirty="0"/>
              <a:t> </a:t>
            </a:r>
            <a:endParaRPr lang="fr-FR" sz="4000" dirty="0"/>
          </a:p>
          <a:p>
            <a:r>
              <a:rPr lang="fr-FR" sz="4000" dirty="0" smtClean="0">
                <a:latin typeface="Times New Roman"/>
                <a:cs typeface="Times New Roman"/>
              </a:rPr>
              <a:t>γ</a:t>
            </a:r>
            <a:r>
              <a:rPr lang="fr-FR" sz="4000" dirty="0" smtClean="0">
                <a:cs typeface="Times New Roman"/>
              </a:rPr>
              <a:t>≥0</a:t>
            </a:r>
            <a:r>
              <a:rPr lang="fr-FR" sz="4000" dirty="0" smtClean="0">
                <a:latin typeface="Times New Roman"/>
                <a:cs typeface="Times New Roman"/>
              </a:rPr>
              <a:t> </a:t>
            </a:r>
            <a:r>
              <a:rPr lang="fr-FR" sz="4000" dirty="0" err="1" smtClean="0">
                <a:cs typeface="Times New Roman"/>
              </a:rPr>
              <a:t>measures</a:t>
            </a:r>
            <a:r>
              <a:rPr lang="fr-FR" sz="4000" dirty="0" smtClean="0">
                <a:cs typeface="Times New Roman"/>
              </a:rPr>
              <a:t> the speed at </a:t>
            </a:r>
            <a:r>
              <a:rPr lang="fr-FR" sz="4000" dirty="0" err="1" smtClean="0">
                <a:cs typeface="Times New Roman"/>
              </a:rPr>
              <a:t>which</a:t>
            </a:r>
            <a:r>
              <a:rPr lang="fr-FR" sz="4000" dirty="0" smtClean="0">
                <a:cs typeface="Times New Roman"/>
              </a:rPr>
              <a:t> the marginal social utility of </a:t>
            </a:r>
            <a:r>
              <a:rPr lang="fr-FR" sz="4000" dirty="0" err="1" smtClean="0">
                <a:cs typeface="Times New Roman"/>
              </a:rPr>
              <a:t>consumption</a:t>
            </a:r>
            <a:r>
              <a:rPr lang="fr-FR" sz="4000" dirty="0" smtClean="0">
                <a:cs typeface="Times New Roman"/>
              </a:rPr>
              <a:t> </a:t>
            </a:r>
            <a:r>
              <a:rPr lang="fr-FR" sz="4000" dirty="0" err="1" smtClean="0">
                <a:cs typeface="Times New Roman"/>
              </a:rPr>
              <a:t>goes</a:t>
            </a:r>
            <a:r>
              <a:rPr lang="fr-FR" sz="4000" dirty="0" smtClean="0">
                <a:cs typeface="Times New Roman"/>
              </a:rPr>
              <a:t> to </a:t>
            </a:r>
            <a:r>
              <a:rPr lang="fr-FR" sz="4000" dirty="0" err="1" smtClean="0">
                <a:cs typeface="Times New Roman"/>
              </a:rPr>
              <a:t>zero</a:t>
            </a:r>
            <a:r>
              <a:rPr lang="fr-FR" sz="4000" dirty="0" smtClean="0">
                <a:cs typeface="Times New Roman"/>
              </a:rPr>
              <a:t> = how </a:t>
            </a:r>
            <a:r>
              <a:rPr lang="fr-FR" sz="4000" dirty="0" err="1" smtClean="0">
                <a:cs typeface="Times New Roman"/>
              </a:rPr>
              <a:t>useful</a:t>
            </a:r>
            <a:r>
              <a:rPr lang="fr-FR" sz="4000" dirty="0" smtClean="0">
                <a:cs typeface="Times New Roman"/>
              </a:rPr>
              <a:t> </a:t>
            </a:r>
            <a:r>
              <a:rPr lang="fr-FR" sz="4000" dirty="0" err="1" smtClean="0">
                <a:cs typeface="Times New Roman"/>
              </a:rPr>
              <a:t>is</a:t>
            </a:r>
            <a:r>
              <a:rPr lang="fr-FR" sz="4000" dirty="0" smtClean="0">
                <a:cs typeface="Times New Roman"/>
              </a:rPr>
              <a:t> </a:t>
            </a:r>
            <a:r>
              <a:rPr lang="fr-FR" sz="4000" dirty="0" err="1" smtClean="0">
                <a:cs typeface="Times New Roman"/>
              </a:rPr>
              <a:t>it</a:t>
            </a:r>
            <a:r>
              <a:rPr lang="fr-FR" sz="4000" dirty="0" smtClean="0">
                <a:cs typeface="Times New Roman"/>
              </a:rPr>
              <a:t> to have </a:t>
            </a:r>
            <a:r>
              <a:rPr lang="fr-FR" sz="4000" dirty="0" err="1" smtClean="0">
                <a:cs typeface="Times New Roman"/>
              </a:rPr>
              <a:t>another</a:t>
            </a:r>
            <a:r>
              <a:rPr lang="fr-FR" sz="4000" dirty="0" smtClean="0">
                <a:cs typeface="Times New Roman"/>
              </a:rPr>
              <a:t> i-phone if </a:t>
            </a:r>
            <a:r>
              <a:rPr lang="fr-FR" sz="4000" dirty="0" err="1" smtClean="0">
                <a:cs typeface="Times New Roman"/>
              </a:rPr>
              <a:t>you</a:t>
            </a:r>
            <a:r>
              <a:rPr lang="fr-FR" sz="4000" dirty="0" smtClean="0">
                <a:cs typeface="Times New Roman"/>
              </a:rPr>
              <a:t> </a:t>
            </a:r>
            <a:r>
              <a:rPr lang="fr-FR" sz="4000" dirty="0" err="1" smtClean="0">
                <a:cs typeface="Times New Roman"/>
              </a:rPr>
              <a:t>already</a:t>
            </a:r>
            <a:r>
              <a:rPr lang="fr-FR" sz="4000" dirty="0" smtClean="0">
                <a:cs typeface="Times New Roman"/>
              </a:rPr>
              <a:t> have 100000 i-phones?</a:t>
            </a:r>
          </a:p>
          <a:p>
            <a:pPr marL="0" indent="0">
              <a:buNone/>
            </a:pPr>
            <a:r>
              <a:rPr lang="fr-FR" sz="4000" dirty="0" smtClean="0">
                <a:cs typeface="Times New Roman"/>
              </a:rPr>
              <a:t>    (</a:t>
            </a:r>
            <a:r>
              <a:rPr lang="fr-FR" sz="4000" dirty="0" smtClean="0">
                <a:latin typeface="Times New Roman"/>
                <a:cs typeface="Times New Roman"/>
              </a:rPr>
              <a:t>γ</a:t>
            </a:r>
            <a:r>
              <a:rPr lang="fr-FR" sz="4000" dirty="0" smtClean="0">
                <a:cs typeface="Times New Roman"/>
              </a:rPr>
              <a:t>=0: </a:t>
            </a:r>
            <a:r>
              <a:rPr lang="fr-FR" sz="4000" dirty="0" err="1" smtClean="0">
                <a:cs typeface="Times New Roman"/>
              </a:rPr>
              <a:t>linear</a:t>
            </a:r>
            <a:r>
              <a:rPr lang="fr-FR" sz="4000" dirty="0" smtClean="0">
                <a:cs typeface="Times New Roman"/>
              </a:rPr>
              <a:t> utility U(c)=c; </a:t>
            </a:r>
            <a:r>
              <a:rPr lang="fr-FR" sz="4000" dirty="0">
                <a:latin typeface="Times New Roman"/>
                <a:cs typeface="Times New Roman"/>
              </a:rPr>
              <a:t>γ</a:t>
            </a:r>
            <a:r>
              <a:rPr lang="fr-FR" sz="4000" dirty="0" smtClean="0">
                <a:cs typeface="Times New Roman"/>
              </a:rPr>
              <a:t>=1: log utility U(c)=log(c); </a:t>
            </a:r>
          </a:p>
          <a:p>
            <a:pPr marL="0" indent="0">
              <a:buNone/>
            </a:pPr>
            <a:r>
              <a:rPr lang="fr-FR" sz="4000" dirty="0" smtClean="0">
                <a:latin typeface="Times New Roman"/>
                <a:cs typeface="Times New Roman"/>
              </a:rPr>
              <a:t>      γ</a:t>
            </a:r>
            <a:r>
              <a:rPr lang="fr-FR" sz="4000" dirty="0" smtClean="0">
                <a:cs typeface="Times New Roman"/>
              </a:rPr>
              <a:t>&gt;1: utility </a:t>
            </a:r>
            <a:r>
              <a:rPr lang="fr-FR" sz="4000" dirty="0" err="1" smtClean="0">
                <a:cs typeface="Times New Roman"/>
              </a:rPr>
              <a:t>function</a:t>
            </a:r>
            <a:r>
              <a:rPr lang="fr-FR" sz="4000" dirty="0" smtClean="0">
                <a:cs typeface="Times New Roman"/>
              </a:rPr>
              <a:t> more concave </a:t>
            </a:r>
            <a:r>
              <a:rPr lang="fr-FR" sz="4000" dirty="0" err="1" smtClean="0">
                <a:cs typeface="Times New Roman"/>
              </a:rPr>
              <a:t>than</a:t>
            </a:r>
            <a:r>
              <a:rPr lang="fr-FR" sz="4000" dirty="0" smtClean="0">
                <a:cs typeface="Times New Roman"/>
              </a:rPr>
              <a:t> log </a:t>
            </a:r>
            <a:r>
              <a:rPr lang="fr-FR" sz="4000" dirty="0" err="1" smtClean="0">
                <a:cs typeface="Times New Roman"/>
              </a:rPr>
              <a:t>function</a:t>
            </a:r>
            <a:r>
              <a:rPr lang="fr-FR" sz="4000" dirty="0" smtClean="0">
                <a:cs typeface="Times New Roman"/>
              </a:rPr>
              <a:t>) </a:t>
            </a:r>
            <a:endParaRPr lang="fr-FR" sz="4000" dirty="0" smtClean="0"/>
          </a:p>
        </p:txBody>
      </p:sp>
    </p:spTree>
    <p:extLst>
      <p:ext uri="{BB962C8B-B14F-4D97-AF65-F5344CB8AC3E}">
        <p14:creationId xmlns:p14="http://schemas.microsoft.com/office/powerpoint/2010/main" val="407168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-171400"/>
            <a:ext cx="8784976" cy="712879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b="1" dirty="0"/>
              <a:t> </a:t>
            </a:r>
            <a:endParaRPr lang="fr-FR" dirty="0"/>
          </a:p>
          <a:p>
            <a:r>
              <a:rPr lang="fr-FR" b="1" dirty="0" smtClean="0"/>
              <a:t>The </a:t>
            </a:r>
            <a:r>
              <a:rPr lang="fr-FR" b="1" dirty="0" err="1" smtClean="0"/>
              <a:t>modified</a:t>
            </a:r>
            <a:r>
              <a:rPr lang="fr-FR" b="1" dirty="0" smtClean="0"/>
              <a:t> Golden </a:t>
            </a:r>
            <a:r>
              <a:rPr lang="fr-FR" b="1" dirty="0" err="1" smtClean="0"/>
              <a:t>rule</a:t>
            </a:r>
            <a:r>
              <a:rPr lang="fr-FR" b="1" dirty="0" smtClean="0"/>
              <a:t>  </a:t>
            </a:r>
            <a:r>
              <a:rPr lang="fr-FR" b="1" dirty="0"/>
              <a:t>r* = δ + </a:t>
            </a:r>
            <a:r>
              <a:rPr lang="fr-FR" b="1" dirty="0" err="1">
                <a:latin typeface="Times New Roman"/>
                <a:cs typeface="Times New Roman"/>
              </a:rPr>
              <a:t>γ</a:t>
            </a:r>
            <a:r>
              <a:rPr lang="fr-FR" b="1" dirty="0" err="1"/>
              <a:t>g</a:t>
            </a:r>
            <a:r>
              <a:rPr lang="fr-FR" b="1" dirty="0"/>
              <a:t> </a:t>
            </a:r>
            <a:r>
              <a:rPr lang="fr-FR" b="1" dirty="0" err="1" smtClean="0"/>
              <a:t>is</a:t>
            </a:r>
            <a:r>
              <a:rPr lang="fr-FR" b="1" dirty="0" smtClean="0"/>
              <a:t> </a:t>
            </a:r>
            <a:r>
              <a:rPr lang="fr-FR" b="1" dirty="0" err="1" smtClean="0"/>
              <a:t>used</a:t>
            </a:r>
            <a:r>
              <a:rPr lang="fr-FR" b="1" dirty="0" smtClean="0"/>
              <a:t> </a:t>
            </a:r>
            <a:r>
              <a:rPr lang="fr-FR" b="1" dirty="0" err="1" smtClean="0"/>
              <a:t>extensively</a:t>
            </a:r>
            <a:r>
              <a:rPr lang="fr-FR" b="1" dirty="0" smtClean="0"/>
              <a:t> in </a:t>
            </a:r>
            <a:r>
              <a:rPr lang="fr-FR" b="1" dirty="0" err="1" smtClean="0"/>
              <a:t>policy</a:t>
            </a:r>
            <a:r>
              <a:rPr lang="fr-FR" b="1" dirty="0" smtClean="0"/>
              <a:t> </a:t>
            </a:r>
            <a:r>
              <a:rPr lang="fr-FR" b="1" dirty="0" err="1" smtClean="0"/>
              <a:t>debates</a:t>
            </a:r>
            <a:r>
              <a:rPr lang="fr-FR" b="1" dirty="0" smtClean="0"/>
              <a:t>, </a:t>
            </a:r>
            <a:r>
              <a:rPr lang="fr-FR" b="1" dirty="0" err="1" smtClean="0"/>
              <a:t>e.g</a:t>
            </a:r>
            <a:r>
              <a:rPr lang="fr-FR" b="1" dirty="0" smtClean="0"/>
              <a:t>. in the global </a:t>
            </a:r>
            <a:r>
              <a:rPr lang="fr-FR" b="1" dirty="0" err="1" smtClean="0"/>
              <a:t>warming</a:t>
            </a:r>
            <a:r>
              <a:rPr lang="fr-FR" b="1" dirty="0" smtClean="0"/>
              <a:t> </a:t>
            </a:r>
            <a:r>
              <a:rPr lang="fr-FR" b="1" dirty="0" err="1" smtClean="0"/>
              <a:t>debate</a:t>
            </a:r>
            <a:r>
              <a:rPr lang="fr-FR" b="1" dirty="0" smtClean="0"/>
              <a:t>. </a:t>
            </a:r>
            <a:r>
              <a:rPr lang="fr-FR" dirty="0" smtClean="0"/>
              <a:t>The </a:t>
            </a:r>
            <a:r>
              <a:rPr lang="fr-FR" dirty="0" err="1" smtClean="0"/>
              <a:t>pb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there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no </a:t>
            </a:r>
            <a:r>
              <a:rPr lang="fr-FR" dirty="0" err="1" smtClean="0"/>
              <a:t>clear</a:t>
            </a:r>
            <a:r>
              <a:rPr lang="fr-FR" dirty="0" smtClean="0"/>
              <a:t> </a:t>
            </a:r>
            <a:r>
              <a:rPr lang="fr-FR" dirty="0" err="1" smtClean="0"/>
              <a:t>way</a:t>
            </a:r>
            <a:r>
              <a:rPr lang="fr-FR" dirty="0" smtClean="0"/>
              <a:t> to </a:t>
            </a:r>
            <a:r>
              <a:rPr lang="fr-FR" dirty="0" err="1" smtClean="0"/>
              <a:t>pick</a:t>
            </a:r>
            <a:r>
              <a:rPr lang="fr-FR" dirty="0" smtClean="0"/>
              <a:t> </a:t>
            </a:r>
            <a:r>
              <a:rPr lang="fr-FR" dirty="0" err="1" smtClean="0"/>
              <a:t>parameters</a:t>
            </a:r>
            <a:r>
              <a:rPr lang="fr-FR" dirty="0" smtClean="0"/>
              <a:t> </a:t>
            </a:r>
            <a:r>
              <a:rPr lang="fr-FR" dirty="0"/>
              <a:t>δ </a:t>
            </a:r>
            <a:r>
              <a:rPr lang="fr-FR" dirty="0" smtClean="0"/>
              <a:t> and </a:t>
            </a:r>
            <a:r>
              <a:rPr lang="fr-FR" dirty="0" err="1" smtClean="0"/>
              <a:t>especially</a:t>
            </a:r>
            <a:r>
              <a:rPr lang="fr-FR" dirty="0" smtClean="0"/>
              <a:t> </a:t>
            </a:r>
            <a:r>
              <a:rPr lang="fr-FR" dirty="0" smtClean="0">
                <a:latin typeface="Times New Roman"/>
                <a:cs typeface="Times New Roman"/>
              </a:rPr>
              <a:t>γ.</a:t>
            </a:r>
            <a:r>
              <a:rPr lang="fr-FR" dirty="0" smtClean="0"/>
              <a:t> </a:t>
            </a:r>
          </a:p>
          <a:p>
            <a:r>
              <a:rPr lang="fr-FR" dirty="0" smtClean="0"/>
              <a:t>The </a:t>
            </a:r>
            <a:r>
              <a:rPr lang="fr-FR" dirty="0" err="1"/>
              <a:t>choice</a:t>
            </a:r>
            <a:r>
              <a:rPr lang="fr-FR" dirty="0"/>
              <a:t> </a:t>
            </a:r>
            <a:r>
              <a:rPr lang="fr-FR" dirty="0" smtClean="0"/>
              <a:t>of </a:t>
            </a:r>
            <a:r>
              <a:rPr lang="fr-FR" dirty="0" err="1" smtClean="0"/>
              <a:t>parameters</a:t>
            </a:r>
            <a:r>
              <a:rPr lang="fr-FR" dirty="0" smtClean="0"/>
              <a:t> has a </a:t>
            </a:r>
            <a:r>
              <a:rPr lang="fr-FR" dirty="0" err="1" smtClean="0"/>
              <a:t>strong</a:t>
            </a:r>
            <a:r>
              <a:rPr lang="fr-FR" dirty="0" smtClean="0"/>
              <a:t> impact on the social discount rate </a:t>
            </a:r>
            <a:r>
              <a:rPr lang="fr-FR" dirty="0"/>
              <a:t>r</a:t>
            </a:r>
            <a:r>
              <a:rPr lang="fr-FR" dirty="0" smtClean="0"/>
              <a:t>*: </a:t>
            </a:r>
            <a:r>
              <a:rPr lang="fr-FR" dirty="0"/>
              <a:t>are future </a:t>
            </a:r>
            <a:r>
              <a:rPr lang="fr-FR" dirty="0" err="1"/>
              <a:t>generations</a:t>
            </a:r>
            <a:r>
              <a:rPr lang="fr-FR" dirty="0"/>
              <a:t> </a:t>
            </a:r>
            <a:r>
              <a:rPr lang="fr-FR" dirty="0" err="1"/>
              <a:t>going</a:t>
            </a:r>
            <a:r>
              <a:rPr lang="fr-FR" dirty="0"/>
              <a:t> to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so</a:t>
            </a:r>
            <a:r>
              <a:rPr lang="fr-FR" dirty="0"/>
              <a:t> </a:t>
            </a:r>
            <a:r>
              <a:rPr lang="fr-FR" dirty="0" err="1"/>
              <a:t>rich</a:t>
            </a:r>
            <a:r>
              <a:rPr lang="fr-FR" dirty="0"/>
              <a:t> and </a:t>
            </a:r>
            <a:r>
              <a:rPr lang="fr-FR" dirty="0" err="1"/>
              <a:t>so</a:t>
            </a:r>
            <a:r>
              <a:rPr lang="fr-FR" dirty="0"/>
              <a:t> productive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they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able to clean up </a:t>
            </a:r>
            <a:r>
              <a:rPr lang="fr-FR" dirty="0" err="1"/>
              <a:t>our</a:t>
            </a:r>
            <a:r>
              <a:rPr lang="fr-FR" dirty="0"/>
              <a:t> pollution</a:t>
            </a:r>
            <a:r>
              <a:rPr lang="fr-FR" dirty="0" smtClean="0"/>
              <a:t>?</a:t>
            </a:r>
          </a:p>
          <a:p>
            <a:r>
              <a:rPr lang="fr-FR" dirty="0">
                <a:hlinkClick r:id="rId2"/>
              </a:rPr>
              <a:t>Stern 2006 Report</a:t>
            </a:r>
            <a:r>
              <a:rPr lang="fr-FR" dirty="0" smtClean="0"/>
              <a:t> on </a:t>
            </a:r>
            <a:r>
              <a:rPr lang="fr-FR" dirty="0"/>
              <a:t>the </a:t>
            </a:r>
            <a:r>
              <a:rPr lang="fr-FR" dirty="0" err="1" smtClean="0"/>
              <a:t>costs</a:t>
            </a:r>
            <a:r>
              <a:rPr lang="fr-FR" dirty="0" smtClean="0"/>
              <a:t> </a:t>
            </a:r>
            <a:r>
              <a:rPr lang="fr-FR" dirty="0"/>
              <a:t>of global </a:t>
            </a:r>
            <a:r>
              <a:rPr lang="fr-FR" dirty="0" err="1" smtClean="0"/>
              <a:t>warming</a:t>
            </a:r>
            <a:endParaRPr lang="fr-FR" dirty="0" smtClean="0"/>
          </a:p>
          <a:p>
            <a:r>
              <a:rPr lang="fr-FR" dirty="0" smtClean="0"/>
              <a:t>An important part of the </a:t>
            </a:r>
            <a:r>
              <a:rPr lang="fr-FR" dirty="0" err="1" smtClean="0"/>
              <a:t>controversy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due to </a:t>
            </a:r>
            <a:r>
              <a:rPr lang="fr-FR" dirty="0" err="1" smtClean="0"/>
              <a:t>differences</a:t>
            </a:r>
            <a:r>
              <a:rPr lang="fr-FR" dirty="0" smtClean="0"/>
              <a:t> in the social discount rate</a:t>
            </a:r>
          </a:p>
          <a:p>
            <a:r>
              <a:rPr lang="fr-FR" dirty="0" smtClean="0"/>
              <a:t>I.e. assume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agree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global </a:t>
            </a:r>
            <a:r>
              <a:rPr lang="fr-FR" dirty="0" err="1" smtClean="0"/>
              <a:t>warming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cause </a:t>
            </a:r>
            <a:r>
              <a:rPr lang="fr-FR" dirty="0" err="1" smtClean="0"/>
              <a:t>catastrophies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are </a:t>
            </a:r>
            <a:r>
              <a:rPr lang="fr-FR" dirty="0" err="1" smtClean="0"/>
              <a:t>equivalent</a:t>
            </a:r>
            <a:r>
              <a:rPr lang="fr-FR" dirty="0" smtClean="0"/>
              <a:t> to a </a:t>
            </a:r>
            <a:r>
              <a:rPr lang="fr-FR" dirty="0" err="1" smtClean="0"/>
              <a:t>loss</a:t>
            </a:r>
            <a:r>
              <a:rPr lang="fr-FR" dirty="0" smtClean="0"/>
              <a:t> </a:t>
            </a:r>
            <a:r>
              <a:rPr lang="fr-FR" dirty="0" err="1" smtClean="0"/>
              <a:t>equal</a:t>
            </a:r>
            <a:r>
              <a:rPr lang="fr-FR" dirty="0" smtClean="0"/>
              <a:t> to </a:t>
            </a:r>
            <a:r>
              <a:rPr lang="fr-FR" dirty="0" err="1" smtClean="0"/>
              <a:t>λ</a:t>
            </a:r>
            <a:r>
              <a:rPr lang="fr-FR" dirty="0" smtClean="0"/>
              <a:t>% of world GDP in </a:t>
            </a:r>
            <a:r>
              <a:rPr lang="fr-FR" dirty="0" err="1" smtClean="0"/>
              <a:t>T</a:t>
            </a:r>
            <a:r>
              <a:rPr lang="fr-FR" dirty="0" smtClean="0"/>
              <a:t> </a:t>
            </a:r>
            <a:r>
              <a:rPr lang="fr-FR" dirty="0" err="1" smtClean="0"/>
              <a:t>years</a:t>
            </a:r>
            <a:endParaRPr lang="fr-FR" dirty="0" smtClean="0"/>
          </a:p>
          <a:p>
            <a:r>
              <a:rPr lang="fr-FR" dirty="0"/>
              <a:t>Say </a:t>
            </a:r>
            <a:r>
              <a:rPr lang="fr-FR" dirty="0" smtClean="0"/>
              <a:t>λ=10%, and T=70 </a:t>
            </a:r>
            <a:r>
              <a:rPr lang="fr-FR" dirty="0" err="1" smtClean="0"/>
              <a:t>years</a:t>
            </a:r>
            <a:r>
              <a:rPr lang="fr-FR" dirty="0" smtClean="0"/>
              <a:t> (</a:t>
            </a:r>
            <a:r>
              <a:rPr lang="fr-FR" dirty="0" err="1" smtClean="0"/>
              <a:t>sea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rise</a:t>
            </a:r>
            <a:r>
              <a:rPr lang="fr-FR" dirty="0" smtClean="0"/>
              <a:t> </a:t>
            </a:r>
            <a:r>
              <a:rPr lang="fr-FR" dirty="0" err="1" smtClean="0"/>
              <a:t>around</a:t>
            </a:r>
            <a:r>
              <a:rPr lang="fr-FR" dirty="0" smtClean="0"/>
              <a:t> 2080)</a:t>
            </a:r>
          </a:p>
          <a:p>
            <a:r>
              <a:rPr lang="fr-FR" dirty="0" smtClean="0"/>
              <a:t>Q.: How </a:t>
            </a:r>
            <a:r>
              <a:rPr lang="fr-FR" dirty="0" err="1" smtClean="0"/>
              <a:t>much</a:t>
            </a:r>
            <a:r>
              <a:rPr lang="fr-FR" dirty="0" smtClean="0"/>
              <a:t> </a:t>
            </a:r>
            <a:r>
              <a:rPr lang="fr-FR" dirty="0" err="1" smtClean="0"/>
              <a:t>welfare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ready</a:t>
            </a:r>
            <a:r>
              <a:rPr lang="fr-FR" dirty="0" smtClean="0"/>
              <a:t> to sacrifice </a:t>
            </a:r>
            <a:r>
              <a:rPr lang="fr-FR" dirty="0" err="1" smtClean="0"/>
              <a:t>today</a:t>
            </a:r>
            <a:r>
              <a:rPr lang="fr-FR" dirty="0" smtClean="0"/>
              <a:t> in </a:t>
            </a:r>
            <a:r>
              <a:rPr lang="fr-FR" dirty="0" err="1" smtClean="0"/>
              <a:t>order</a:t>
            </a:r>
            <a:r>
              <a:rPr lang="fr-FR" dirty="0" smtClean="0"/>
              <a:t> to </a:t>
            </a:r>
            <a:r>
              <a:rPr lang="fr-FR" dirty="0" err="1" smtClean="0"/>
              <a:t>avoid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?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stop </a:t>
            </a:r>
            <a:r>
              <a:rPr lang="fr-FR" dirty="0" err="1" smtClean="0"/>
              <a:t>using</a:t>
            </a:r>
            <a:r>
              <a:rPr lang="fr-FR" dirty="0" smtClean="0"/>
              <a:t> cars </a:t>
            </a:r>
            <a:r>
              <a:rPr lang="fr-FR" dirty="0" err="1" smtClean="0"/>
              <a:t>entirely</a:t>
            </a:r>
            <a:r>
              <a:rPr lang="fr-FR" dirty="0" smtClean="0"/>
              <a:t>?</a:t>
            </a:r>
          </a:p>
          <a:p>
            <a:r>
              <a:rPr lang="fr-FR" dirty="0" smtClean="0"/>
              <a:t>A.: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able to sacrifice μY</a:t>
            </a:r>
            <a:r>
              <a:rPr lang="fr-FR" baseline="-25000" dirty="0" smtClean="0"/>
              <a:t>0</a:t>
            </a:r>
            <a:r>
              <a:rPr lang="fr-FR" dirty="0" smtClean="0"/>
              <a:t> = e</a:t>
            </a:r>
            <a:r>
              <a:rPr lang="fr-FR" baseline="30000" dirty="0" smtClean="0"/>
              <a:t>-r*T </a:t>
            </a:r>
            <a:r>
              <a:rPr lang="fr-FR" dirty="0" smtClean="0"/>
              <a:t> </a:t>
            </a:r>
            <a:r>
              <a:rPr lang="fr-FR" dirty="0" err="1" smtClean="0"/>
              <a:t>λY</a:t>
            </a:r>
            <a:r>
              <a:rPr lang="fr-FR" baseline="-25000" dirty="0" err="1" smtClean="0"/>
              <a:t>T</a:t>
            </a:r>
            <a:r>
              <a:rPr lang="fr-FR" dirty="0" smtClean="0"/>
              <a:t> , </a:t>
            </a:r>
            <a:r>
              <a:rPr lang="fr-FR" baseline="-25000" dirty="0" smtClean="0"/>
              <a:t>              </a:t>
            </a:r>
          </a:p>
          <a:p>
            <a:pPr marL="0" indent="0">
              <a:buNone/>
            </a:pPr>
            <a:r>
              <a:rPr lang="fr-FR" baseline="-25000" dirty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r* = </a:t>
            </a:r>
            <a:r>
              <a:rPr lang="fr-FR" dirty="0"/>
              <a:t>δ + </a:t>
            </a:r>
            <a:r>
              <a:rPr lang="fr-FR" dirty="0" err="1">
                <a:latin typeface="Times New Roman"/>
                <a:cs typeface="Times New Roman"/>
              </a:rPr>
              <a:t>γ</a:t>
            </a:r>
            <a:r>
              <a:rPr lang="fr-FR" dirty="0" err="1"/>
              <a:t>g</a:t>
            </a:r>
            <a:r>
              <a:rPr lang="fr-FR" dirty="0"/>
              <a:t> </a:t>
            </a:r>
            <a:r>
              <a:rPr lang="fr-FR" dirty="0" smtClean="0"/>
              <a:t>= social discount rate = rate at </a:t>
            </a:r>
            <a:r>
              <a:rPr lang="fr-FR" dirty="0" err="1" smtClean="0"/>
              <a:t>which</a:t>
            </a:r>
            <a:r>
              <a:rPr lang="fr-FR" dirty="0" smtClean="0"/>
              <a:t> an </a:t>
            </a:r>
            <a:r>
              <a:rPr lang="fr-FR" dirty="0" err="1" smtClean="0"/>
              <a:t>ideal</a:t>
            </a:r>
            <a:r>
              <a:rPr lang="fr-FR" dirty="0" smtClean="0"/>
              <a:t> social </a:t>
            </a:r>
            <a:r>
              <a:rPr lang="fr-FR" dirty="0" err="1" smtClean="0"/>
              <a:t>planner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 discount the future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518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548680"/>
            <a:ext cx="8640960" cy="6048672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Intuition </a:t>
            </a:r>
            <a:r>
              <a:rPr lang="fr-FR" dirty="0" err="1" smtClean="0"/>
              <a:t>behind</a:t>
            </a:r>
            <a:r>
              <a:rPr lang="fr-FR" dirty="0" smtClean="0"/>
              <a:t> r</a:t>
            </a:r>
            <a:r>
              <a:rPr lang="fr-FR" dirty="0"/>
              <a:t>* = </a:t>
            </a:r>
            <a:r>
              <a:rPr lang="fr-FR" dirty="0" smtClean="0"/>
              <a:t>δ + </a:t>
            </a:r>
            <a:r>
              <a:rPr lang="fr-FR" dirty="0" err="1" smtClean="0">
                <a:latin typeface="Times New Roman"/>
                <a:cs typeface="Times New Roman"/>
              </a:rPr>
              <a:t>γ</a:t>
            </a:r>
            <a:r>
              <a:rPr lang="fr-FR" dirty="0" err="1" smtClean="0"/>
              <a:t>g</a:t>
            </a:r>
            <a:endParaRPr lang="fr-FR" dirty="0" smtClean="0"/>
          </a:p>
          <a:p>
            <a:r>
              <a:rPr lang="fr-FR" dirty="0" smtClean="0"/>
              <a:t>If g=0, </a:t>
            </a:r>
            <a:r>
              <a:rPr lang="fr-FR" dirty="0" err="1" smtClean="0"/>
              <a:t>then</a:t>
            </a:r>
            <a:r>
              <a:rPr lang="fr-FR" dirty="0" smtClean="0"/>
              <a:t> r*=</a:t>
            </a:r>
            <a:r>
              <a:rPr lang="fr-FR" dirty="0" err="1" smtClean="0"/>
              <a:t>δ</a:t>
            </a:r>
            <a:r>
              <a:rPr lang="fr-FR" dirty="0" smtClean="0"/>
              <a:t> :  social rate of time </a:t>
            </a:r>
            <a:r>
              <a:rPr lang="fr-FR" dirty="0" err="1" smtClean="0"/>
              <a:t>preference</a:t>
            </a:r>
            <a:endParaRPr lang="fr-FR" dirty="0" smtClean="0"/>
          </a:p>
          <a:p>
            <a:r>
              <a:rPr lang="fr-FR" dirty="0" err="1" smtClean="0"/>
              <a:t>From</a:t>
            </a:r>
            <a:r>
              <a:rPr lang="fr-FR" dirty="0" smtClean="0"/>
              <a:t> an </a:t>
            </a:r>
            <a:r>
              <a:rPr lang="fr-FR" dirty="0" err="1" smtClean="0"/>
              <a:t>ethical</a:t>
            </a:r>
            <a:r>
              <a:rPr lang="fr-FR" dirty="0" smtClean="0"/>
              <a:t> </a:t>
            </a:r>
            <a:r>
              <a:rPr lang="fr-FR" dirty="0" err="1" smtClean="0"/>
              <a:t>viewpoint</a:t>
            </a:r>
            <a:r>
              <a:rPr lang="fr-FR" dirty="0" smtClean="0"/>
              <a:t>, </a:t>
            </a:r>
            <a:r>
              <a:rPr lang="fr-FR" dirty="0" err="1" smtClean="0"/>
              <a:t>everybody</a:t>
            </a:r>
            <a:r>
              <a:rPr lang="fr-FR" dirty="0" smtClean="0"/>
              <a:t> </a:t>
            </a:r>
            <a:r>
              <a:rPr lang="fr-FR" dirty="0" err="1" smtClean="0"/>
              <a:t>agrees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/>
              <a:t>δ</a:t>
            </a:r>
            <a:r>
              <a:rPr lang="fr-FR" dirty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close to 0%: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difficult</a:t>
            </a:r>
            <a:r>
              <a:rPr lang="fr-FR" dirty="0" smtClean="0"/>
              <a:t> to </a:t>
            </a:r>
            <a:r>
              <a:rPr lang="fr-FR" dirty="0" err="1" smtClean="0"/>
              <a:t>justify</a:t>
            </a:r>
            <a:r>
              <a:rPr lang="fr-FR" dirty="0" smtClean="0"/>
              <a:t> </a:t>
            </a:r>
            <a:r>
              <a:rPr lang="fr-FR" dirty="0" err="1" smtClean="0"/>
              <a:t>why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put a </a:t>
            </a:r>
            <a:r>
              <a:rPr lang="fr-FR" dirty="0" err="1" smtClean="0"/>
              <a:t>lower</a:t>
            </a:r>
            <a:r>
              <a:rPr lang="fr-FR" dirty="0" smtClean="0"/>
              <a:t> </a:t>
            </a:r>
            <a:r>
              <a:rPr lang="fr-FR" dirty="0" err="1" smtClean="0"/>
              <a:t>welfare</a:t>
            </a:r>
            <a:r>
              <a:rPr lang="fr-FR" dirty="0" smtClean="0"/>
              <a:t> </a:t>
            </a:r>
            <a:r>
              <a:rPr lang="fr-FR" dirty="0" err="1" smtClean="0"/>
              <a:t>weight</a:t>
            </a:r>
            <a:r>
              <a:rPr lang="fr-FR" dirty="0" smtClean="0"/>
              <a:t> on future </a:t>
            </a:r>
            <a:r>
              <a:rPr lang="fr-FR" dirty="0" err="1" smtClean="0"/>
              <a:t>generations</a:t>
            </a:r>
            <a:r>
              <a:rPr lang="fr-FR" dirty="0"/>
              <a:t> </a:t>
            </a:r>
            <a:endParaRPr lang="fr-FR" dirty="0" smtClean="0"/>
          </a:p>
          <a:p>
            <a:r>
              <a:rPr lang="fr-FR" dirty="0" err="1" smtClean="0"/>
              <a:t>Both</a:t>
            </a:r>
            <a:r>
              <a:rPr lang="fr-FR" dirty="0" smtClean="0"/>
              <a:t> Stern &amp; </a:t>
            </a:r>
            <a:r>
              <a:rPr lang="fr-FR" dirty="0" err="1" smtClean="0"/>
              <a:t>Nordhaus</a:t>
            </a:r>
            <a:r>
              <a:rPr lang="fr-FR" dirty="0" smtClean="0"/>
              <a:t> </a:t>
            </a:r>
            <a:r>
              <a:rPr lang="fr-FR" dirty="0" err="1" smtClean="0"/>
              <a:t>pick</a:t>
            </a:r>
            <a:r>
              <a:rPr lang="fr-FR" dirty="0" smtClean="0"/>
              <a:t> δ=0,1% (Stern mentions </a:t>
            </a:r>
            <a:r>
              <a:rPr lang="fr-FR" dirty="0" err="1" smtClean="0"/>
              <a:t>estimates</a:t>
            </a:r>
            <a:r>
              <a:rPr lang="fr-FR" dirty="0" smtClean="0"/>
              <a:t> of </a:t>
            </a:r>
            <a:r>
              <a:rPr lang="fr-FR" dirty="0" err="1" smtClean="0"/>
              <a:t>meteorit</a:t>
            </a:r>
            <a:r>
              <a:rPr lang="fr-FR" dirty="0" smtClean="0"/>
              <a:t> crash: the </a:t>
            </a:r>
            <a:r>
              <a:rPr lang="fr-FR" dirty="0" err="1" smtClean="0"/>
              <a:t>probability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earth</a:t>
            </a:r>
            <a:r>
              <a:rPr lang="fr-FR" dirty="0" smtClean="0"/>
              <a:t> </a:t>
            </a:r>
            <a:r>
              <a:rPr lang="fr-FR" dirty="0" err="1" smtClean="0"/>
              <a:t>disappears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&lt;0,1%/</a:t>
            </a:r>
            <a:r>
              <a:rPr lang="fr-FR" dirty="0" err="1" smtClean="0"/>
              <a:t>yr</a:t>
            </a:r>
            <a:r>
              <a:rPr lang="fr-FR" dirty="0" smtClean="0"/>
              <a:t>) </a:t>
            </a:r>
          </a:p>
          <a:p>
            <a:pPr marL="0" indent="0">
              <a:buNone/>
            </a:pPr>
            <a:r>
              <a:rPr lang="fr-FR" dirty="0" smtClean="0"/>
              <a:t>→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zero</a:t>
            </a:r>
            <a:r>
              <a:rPr lang="fr-FR" dirty="0" smtClean="0"/>
              <a:t> </a:t>
            </a:r>
            <a:r>
              <a:rPr lang="fr-FR" dirty="0" err="1" smtClean="0"/>
              <a:t>growth</a:t>
            </a:r>
            <a:r>
              <a:rPr lang="fr-FR" dirty="0" smtClean="0"/>
              <a:t>, </a:t>
            </a:r>
            <a:r>
              <a:rPr lang="fr-FR" dirty="0" err="1" smtClean="0"/>
              <a:t>everybody</a:t>
            </a:r>
            <a:r>
              <a:rPr lang="fr-FR" dirty="0" smtClean="0"/>
              <a:t> </a:t>
            </a:r>
            <a:r>
              <a:rPr lang="fr-FR" dirty="0" err="1" smtClean="0"/>
              <a:t>agrees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/>
              <a:t>μ ≈</a:t>
            </a:r>
            <a:r>
              <a:rPr lang="fr-FR" baseline="30000" dirty="0" smtClean="0"/>
              <a:t> </a:t>
            </a:r>
            <a:r>
              <a:rPr lang="fr-FR" dirty="0" err="1" smtClean="0"/>
              <a:t>λ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(of course, </a:t>
            </a:r>
            <a:r>
              <a:rPr lang="fr-FR" dirty="0" err="1" smtClean="0"/>
              <a:t>private</a:t>
            </a:r>
            <a:r>
              <a:rPr lang="fr-FR" dirty="0" smtClean="0"/>
              <a:t> rate of time </a:t>
            </a:r>
            <a:r>
              <a:rPr lang="fr-FR" dirty="0" err="1" smtClean="0"/>
              <a:t>preference</a:t>
            </a:r>
            <a:r>
              <a:rPr lang="fr-FR" dirty="0" smtClean="0"/>
              <a:t> – i.e. how </a:t>
            </a:r>
            <a:r>
              <a:rPr lang="fr-FR" dirty="0" err="1" smtClean="0"/>
              <a:t>private</a:t>
            </a:r>
            <a:r>
              <a:rPr lang="fr-FR" dirty="0" smtClean="0"/>
              <a:t> </a:t>
            </a:r>
            <a:r>
              <a:rPr lang="fr-FR" dirty="0" err="1" smtClean="0"/>
              <a:t>individuals</a:t>
            </a:r>
            <a:r>
              <a:rPr lang="fr-FR" dirty="0" smtClean="0"/>
              <a:t> </a:t>
            </a:r>
            <a:r>
              <a:rPr lang="fr-FR" dirty="0" err="1" smtClean="0"/>
              <a:t>behave</a:t>
            </a:r>
            <a:r>
              <a:rPr lang="fr-FR" dirty="0" smtClean="0"/>
              <a:t> in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own</a:t>
            </a:r>
            <a:r>
              <a:rPr lang="fr-FR" dirty="0" smtClean="0"/>
              <a:t> life – are a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matter</a:t>
            </a:r>
            <a:r>
              <a:rPr lang="fr-FR" dirty="0" smtClean="0"/>
              <a:t>: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a lot </a:t>
            </a:r>
            <a:r>
              <a:rPr lang="fr-FR" dirty="0" err="1" smtClean="0"/>
              <a:t>larger</a:t>
            </a:r>
            <a:r>
              <a:rPr lang="fr-FR" dirty="0" smtClean="0"/>
              <a:t>, </a:t>
            </a:r>
            <a:r>
              <a:rPr lang="fr-FR" dirty="0" err="1" smtClean="0"/>
              <a:t>typically</a:t>
            </a:r>
            <a:r>
              <a:rPr lang="fr-FR" dirty="0" smtClean="0"/>
              <a:t> </a:t>
            </a:r>
            <a:r>
              <a:rPr lang="fr-FR" dirty="0" err="1" smtClean="0"/>
              <a:t>private</a:t>
            </a:r>
            <a:r>
              <a:rPr lang="fr-FR" dirty="0" smtClean="0"/>
              <a:t> δ = at least 1-2%, and </a:t>
            </a:r>
            <a:r>
              <a:rPr lang="fr-FR" dirty="0" err="1" smtClean="0"/>
              <a:t>private</a:t>
            </a:r>
            <a:r>
              <a:rPr lang="fr-FR" dirty="0" smtClean="0"/>
              <a:t> </a:t>
            </a:r>
            <a:r>
              <a:rPr lang="fr-FR" dirty="0" smtClean="0">
                <a:latin typeface="Times New Roman"/>
                <a:cs typeface="Times New Roman"/>
              </a:rPr>
              <a:t>γ&gt;1)</a:t>
            </a:r>
            <a:r>
              <a:rPr lang="fr-FR" dirty="0" smtClean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42256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548680"/>
            <a:ext cx="8640960" cy="6048672"/>
          </a:xfrm>
        </p:spPr>
        <p:txBody>
          <a:bodyPr>
            <a:normAutofit fontScale="92500" lnSpcReduction="10000"/>
          </a:bodyPr>
          <a:lstStyle/>
          <a:p>
            <a:r>
              <a:rPr lang="fr-FR" dirty="0" err="1" smtClean="0"/>
              <a:t>With</a:t>
            </a:r>
            <a:r>
              <a:rPr lang="fr-FR" dirty="0" smtClean="0"/>
              <a:t> g&gt;0, one has to </a:t>
            </a:r>
            <a:r>
              <a:rPr lang="fr-FR" dirty="0" err="1" smtClean="0"/>
              <a:t>compute</a:t>
            </a:r>
            <a:r>
              <a:rPr lang="fr-FR" dirty="0" smtClean="0"/>
              <a:t> the impact on social </a:t>
            </a:r>
            <a:r>
              <a:rPr lang="fr-FR" dirty="0" err="1" smtClean="0"/>
              <a:t>welfare</a:t>
            </a:r>
            <a:r>
              <a:rPr lang="fr-FR" dirty="0" smtClean="0"/>
              <a:t> of </a:t>
            </a:r>
            <a:r>
              <a:rPr lang="fr-FR" dirty="0" err="1" smtClean="0"/>
              <a:t>reducing</a:t>
            </a:r>
            <a:r>
              <a:rPr lang="fr-FR" dirty="0" smtClean="0"/>
              <a:t> </a:t>
            </a:r>
            <a:r>
              <a:rPr lang="fr-FR" dirty="0" err="1" smtClean="0"/>
              <a:t>consumption</a:t>
            </a:r>
            <a:r>
              <a:rPr lang="fr-FR" dirty="0" smtClean="0"/>
              <a:t> by </a:t>
            </a:r>
            <a:r>
              <a:rPr lang="fr-FR" dirty="0" err="1" smtClean="0"/>
              <a:t>dc</a:t>
            </a:r>
            <a:r>
              <a:rPr lang="fr-FR" baseline="-25000" dirty="0" err="1" smtClean="0"/>
              <a:t>T</a:t>
            </a:r>
            <a:r>
              <a:rPr lang="fr-FR" dirty="0" smtClean="0"/>
              <a:t>&lt;0 </a:t>
            </a:r>
            <a:r>
              <a:rPr lang="fr-FR" dirty="0" err="1" smtClean="0"/>
              <a:t>at</a:t>
            </a:r>
            <a:r>
              <a:rPr lang="fr-FR" dirty="0" smtClean="0"/>
              <a:t> time t=T and </a:t>
            </a:r>
            <a:r>
              <a:rPr lang="fr-FR" dirty="0" err="1" smtClean="0"/>
              <a:t>raising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by dc</a:t>
            </a:r>
            <a:r>
              <a:rPr lang="fr-FR" baseline="-25000" dirty="0" smtClean="0"/>
              <a:t>0</a:t>
            </a:r>
            <a:r>
              <a:rPr lang="fr-FR" dirty="0" smtClean="0"/>
              <a:t>&gt;0 </a:t>
            </a:r>
            <a:r>
              <a:rPr lang="fr-FR" dirty="0" err="1" smtClean="0"/>
              <a:t>at</a:t>
            </a:r>
            <a:r>
              <a:rPr lang="fr-FR" dirty="0" smtClean="0"/>
              <a:t> time t=0:</a:t>
            </a:r>
          </a:p>
          <a:p>
            <a:r>
              <a:rPr lang="fr-FR" dirty="0" smtClean="0"/>
              <a:t>Social </a:t>
            </a:r>
            <a:r>
              <a:rPr lang="fr-FR" dirty="0" err="1" smtClean="0"/>
              <a:t>welfare</a:t>
            </a:r>
            <a:r>
              <a:rPr lang="fr-FR" dirty="0" smtClean="0"/>
              <a:t>: V =  </a:t>
            </a:r>
            <a:r>
              <a:rPr lang="fr-FR" dirty="0" smtClean="0">
                <a:cs typeface="Times New Roman"/>
              </a:rPr>
              <a:t>∫</a:t>
            </a:r>
            <a:r>
              <a:rPr lang="fr-FR" baseline="-25000" dirty="0" smtClean="0">
                <a:cs typeface="Times New Roman"/>
              </a:rPr>
              <a:t>t&gt;0</a:t>
            </a:r>
            <a:r>
              <a:rPr lang="fr-FR" dirty="0" smtClean="0">
                <a:cs typeface="Times New Roman"/>
              </a:rPr>
              <a:t> e</a:t>
            </a:r>
            <a:r>
              <a:rPr lang="fr-FR" baseline="30000" dirty="0" smtClean="0">
                <a:cs typeface="Times New Roman"/>
              </a:rPr>
              <a:t>-</a:t>
            </a:r>
            <a:r>
              <a:rPr lang="fr-FR" baseline="30000" dirty="0" err="1" smtClean="0">
                <a:cs typeface="Times New Roman"/>
              </a:rPr>
              <a:t>δt</a:t>
            </a:r>
            <a:r>
              <a:rPr lang="fr-FR" dirty="0" smtClean="0">
                <a:cs typeface="Times New Roman"/>
              </a:rPr>
              <a:t> U(c</a:t>
            </a:r>
            <a:r>
              <a:rPr lang="fr-FR" baseline="-25000" dirty="0" smtClean="0">
                <a:cs typeface="Times New Roman"/>
              </a:rPr>
              <a:t>t</a:t>
            </a:r>
            <a:r>
              <a:rPr lang="fr-FR" dirty="0" smtClean="0">
                <a:cs typeface="Times New Roman"/>
              </a:rPr>
              <a:t>)</a:t>
            </a:r>
          </a:p>
          <a:p>
            <a:pPr marL="0" indent="0">
              <a:buNone/>
            </a:pPr>
            <a:r>
              <a:rPr lang="fr-FR" dirty="0" smtClean="0">
                <a:cs typeface="Times New Roman"/>
              </a:rPr>
              <a:t>        </a:t>
            </a:r>
            <a:r>
              <a:rPr lang="fr-FR" dirty="0" err="1" smtClean="0">
                <a:cs typeface="Times New Roman"/>
              </a:rPr>
              <a:t>with</a:t>
            </a:r>
            <a:r>
              <a:rPr lang="fr-FR" dirty="0" smtClean="0">
                <a:cs typeface="Times New Roman"/>
              </a:rPr>
              <a:t> U(c)=c</a:t>
            </a:r>
            <a:r>
              <a:rPr lang="fr-FR" baseline="30000" dirty="0" smtClean="0">
                <a:cs typeface="Times New Roman"/>
              </a:rPr>
              <a:t>1-</a:t>
            </a:r>
            <a:r>
              <a:rPr lang="fr-FR" baseline="30000" dirty="0" smtClean="0">
                <a:latin typeface="Times New Roman"/>
                <a:cs typeface="Times New Roman"/>
              </a:rPr>
              <a:t>γ</a:t>
            </a:r>
            <a:r>
              <a:rPr lang="fr-FR" dirty="0" smtClean="0">
                <a:latin typeface="Times New Roman"/>
                <a:cs typeface="Times New Roman"/>
              </a:rPr>
              <a:t>/</a:t>
            </a:r>
            <a:r>
              <a:rPr lang="fr-FR" baseline="-25000" dirty="0" smtClean="0">
                <a:latin typeface="Times New Roman"/>
                <a:cs typeface="Times New Roman"/>
              </a:rPr>
              <a:t>(1-γ)</a:t>
            </a:r>
            <a:r>
              <a:rPr lang="fr-FR" dirty="0" smtClean="0">
                <a:cs typeface="Times New Roman"/>
              </a:rPr>
              <a:t>   (i.e. U’(c)=c</a:t>
            </a:r>
            <a:r>
              <a:rPr lang="fr-FR" baseline="30000" dirty="0" smtClean="0">
                <a:cs typeface="Times New Roman"/>
              </a:rPr>
              <a:t>-</a:t>
            </a:r>
            <a:r>
              <a:rPr lang="fr-FR" baseline="30000" dirty="0" smtClean="0">
                <a:latin typeface="Times New Roman"/>
                <a:cs typeface="Times New Roman"/>
              </a:rPr>
              <a:t>γ</a:t>
            </a:r>
            <a:r>
              <a:rPr lang="fr-FR" dirty="0" smtClean="0">
                <a:latin typeface="Times New Roman"/>
                <a:cs typeface="Times New Roman"/>
              </a:rPr>
              <a:t> )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dV</a:t>
            </a:r>
            <a:r>
              <a:rPr lang="fr-FR" dirty="0" smtClean="0"/>
              <a:t> = U’(c</a:t>
            </a:r>
            <a:r>
              <a:rPr lang="fr-FR" baseline="-25000" dirty="0" smtClean="0"/>
              <a:t>0</a:t>
            </a:r>
            <a:r>
              <a:rPr lang="fr-FR" dirty="0" smtClean="0"/>
              <a:t>) dc</a:t>
            </a:r>
            <a:r>
              <a:rPr lang="fr-FR" baseline="-25000" dirty="0" smtClean="0"/>
              <a:t>0</a:t>
            </a:r>
            <a:r>
              <a:rPr lang="fr-FR" dirty="0" smtClean="0"/>
              <a:t> + </a:t>
            </a:r>
            <a:r>
              <a:rPr lang="fr-FR" dirty="0" smtClean="0">
                <a:cs typeface="Times New Roman"/>
              </a:rPr>
              <a:t>e</a:t>
            </a:r>
            <a:r>
              <a:rPr lang="fr-FR" baseline="30000" dirty="0" smtClean="0">
                <a:cs typeface="Times New Roman"/>
              </a:rPr>
              <a:t>-</a:t>
            </a:r>
            <a:r>
              <a:rPr lang="fr-FR" baseline="30000" dirty="0" err="1" smtClean="0">
                <a:cs typeface="Times New Roman"/>
              </a:rPr>
              <a:t>δt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smtClean="0"/>
              <a:t>U’(</a:t>
            </a:r>
            <a:r>
              <a:rPr lang="fr-FR" dirty="0" err="1" smtClean="0"/>
              <a:t>c</a:t>
            </a:r>
            <a:r>
              <a:rPr lang="fr-FR" baseline="-25000" dirty="0" err="1" smtClean="0"/>
              <a:t>T</a:t>
            </a:r>
            <a:r>
              <a:rPr lang="fr-FR" dirty="0" smtClean="0"/>
              <a:t>) </a:t>
            </a:r>
            <a:r>
              <a:rPr lang="fr-FR" dirty="0" err="1" smtClean="0"/>
              <a:t>dc</a:t>
            </a:r>
            <a:r>
              <a:rPr lang="fr-FR" baseline="-25000" dirty="0" err="1" smtClean="0"/>
              <a:t>T</a:t>
            </a:r>
            <a:r>
              <a:rPr lang="fr-FR" dirty="0" smtClean="0"/>
              <a:t> </a:t>
            </a:r>
          </a:p>
          <a:p>
            <a:r>
              <a:rPr lang="fr-FR" dirty="0" smtClean="0"/>
              <a:t> </a:t>
            </a:r>
            <a:r>
              <a:rPr lang="fr-FR" dirty="0" err="1" smtClean="0"/>
              <a:t>c</a:t>
            </a:r>
            <a:r>
              <a:rPr lang="fr-FR" baseline="-25000" dirty="0" err="1" smtClean="0"/>
              <a:t>T</a:t>
            </a:r>
            <a:r>
              <a:rPr lang="fr-FR" baseline="-25000" dirty="0" smtClean="0"/>
              <a:t> </a:t>
            </a:r>
            <a:r>
              <a:rPr lang="fr-FR" dirty="0" smtClean="0"/>
              <a:t>= </a:t>
            </a:r>
            <a:r>
              <a:rPr lang="fr-FR" dirty="0" err="1" smtClean="0"/>
              <a:t>e</a:t>
            </a:r>
            <a:r>
              <a:rPr lang="fr-FR" baseline="30000" dirty="0" err="1" smtClean="0"/>
              <a:t>gT</a:t>
            </a:r>
            <a:r>
              <a:rPr lang="fr-FR" baseline="30000" dirty="0" smtClean="0"/>
              <a:t> </a:t>
            </a:r>
            <a:r>
              <a:rPr lang="fr-FR" dirty="0" smtClean="0"/>
              <a:t>c</a:t>
            </a:r>
            <a:r>
              <a:rPr lang="fr-FR" baseline="-25000" dirty="0" smtClean="0"/>
              <a:t>0</a:t>
            </a:r>
            <a:r>
              <a:rPr lang="fr-FR" dirty="0" smtClean="0"/>
              <a:t> → </a:t>
            </a:r>
            <a:r>
              <a:rPr lang="fr-FR" dirty="0" err="1" smtClean="0"/>
              <a:t>dV</a:t>
            </a:r>
            <a:r>
              <a:rPr lang="fr-FR" dirty="0" smtClean="0"/>
              <a:t> =0 </a:t>
            </a:r>
            <a:r>
              <a:rPr lang="fr-FR" dirty="0" err="1" smtClean="0"/>
              <a:t>iff</a:t>
            </a:r>
            <a:r>
              <a:rPr lang="fr-FR" dirty="0" smtClean="0"/>
              <a:t> dc</a:t>
            </a:r>
            <a:r>
              <a:rPr lang="fr-FR" baseline="-25000" dirty="0" smtClean="0"/>
              <a:t>0</a:t>
            </a:r>
            <a:r>
              <a:rPr lang="fr-FR" dirty="0" smtClean="0"/>
              <a:t> = </a:t>
            </a:r>
            <a:r>
              <a:rPr lang="fr-FR" dirty="0" smtClean="0">
                <a:cs typeface="Times New Roman"/>
              </a:rPr>
              <a:t>e</a:t>
            </a:r>
            <a:r>
              <a:rPr lang="fr-FR" baseline="30000" dirty="0" smtClean="0">
                <a:cs typeface="Times New Roman"/>
              </a:rPr>
              <a:t>-(δ+</a:t>
            </a:r>
            <a:r>
              <a:rPr lang="el-GR" baseline="30000" dirty="0" smtClean="0">
                <a:latin typeface="Times New Roman"/>
                <a:cs typeface="Times New Roman"/>
              </a:rPr>
              <a:t>γ</a:t>
            </a:r>
            <a:r>
              <a:rPr lang="fr-FR" baseline="30000" dirty="0" smtClean="0">
                <a:cs typeface="Times New Roman"/>
              </a:rPr>
              <a:t>g)t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/>
              <a:t>dc</a:t>
            </a:r>
            <a:r>
              <a:rPr lang="fr-FR" baseline="-25000" dirty="0" err="1" smtClean="0"/>
              <a:t>T</a:t>
            </a:r>
            <a:r>
              <a:rPr lang="fr-FR" dirty="0" smtClean="0"/>
              <a:t>  </a:t>
            </a:r>
          </a:p>
          <a:p>
            <a:pPr>
              <a:buNone/>
            </a:pPr>
            <a:r>
              <a:rPr lang="fr-FR" dirty="0" smtClean="0"/>
              <a:t>           → MGR: r</a:t>
            </a:r>
            <a:r>
              <a:rPr lang="fr-FR" dirty="0"/>
              <a:t>* = </a:t>
            </a:r>
            <a:r>
              <a:rPr lang="fr-FR" dirty="0" smtClean="0"/>
              <a:t>δ + </a:t>
            </a:r>
            <a:r>
              <a:rPr lang="fr-FR" dirty="0" err="1" smtClean="0">
                <a:latin typeface="Times New Roman"/>
                <a:cs typeface="Times New Roman"/>
              </a:rPr>
              <a:t>γ</a:t>
            </a:r>
            <a:r>
              <a:rPr lang="fr-FR" dirty="0" err="1" smtClean="0"/>
              <a:t>g</a:t>
            </a:r>
            <a:endParaRPr lang="fr-FR" dirty="0" smtClean="0"/>
          </a:p>
          <a:p>
            <a:r>
              <a:rPr lang="fr-FR" dirty="0" smtClean="0"/>
              <a:t>Intuition: </a:t>
            </a:r>
            <a:r>
              <a:rPr lang="el-GR" dirty="0" smtClean="0">
                <a:latin typeface="Times New Roman"/>
                <a:cs typeface="Times New Roman"/>
              </a:rPr>
              <a:t>γ</a:t>
            </a:r>
            <a:r>
              <a:rPr lang="fr-FR" dirty="0" smtClean="0"/>
              <a:t> </a:t>
            </a:r>
            <a:r>
              <a:rPr lang="fr-FR" dirty="0" err="1" smtClean="0"/>
              <a:t>very</a:t>
            </a:r>
            <a:r>
              <a:rPr lang="fr-FR" dirty="0" smtClean="0"/>
              <a:t> large </a:t>
            </a:r>
            <a:r>
              <a:rPr lang="fr-FR" dirty="0" err="1" smtClean="0"/>
              <a:t>means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extra </a:t>
            </a:r>
            <a:r>
              <a:rPr lang="fr-FR" dirty="0" err="1" smtClean="0"/>
              <a:t>consumption</a:t>
            </a:r>
            <a:r>
              <a:rPr lang="fr-FR" dirty="0" smtClean="0"/>
              <a:t> not </a:t>
            </a:r>
            <a:r>
              <a:rPr lang="fr-FR" dirty="0" err="1" smtClean="0"/>
              <a:t>so</a:t>
            </a:r>
            <a:r>
              <a:rPr lang="fr-FR" dirty="0" smtClean="0"/>
              <a:t> </a:t>
            </a:r>
            <a:r>
              <a:rPr lang="fr-FR" dirty="0" err="1" smtClean="0"/>
              <a:t>useful</a:t>
            </a:r>
            <a:r>
              <a:rPr lang="fr-FR" dirty="0" smtClean="0"/>
              <a:t> for future </a:t>
            </a:r>
            <a:r>
              <a:rPr lang="fr-FR" dirty="0" err="1" smtClean="0"/>
              <a:t>generations</a:t>
            </a:r>
            <a:r>
              <a:rPr lang="fr-FR" dirty="0" smtClean="0"/>
              <a:t>, </a:t>
            </a:r>
            <a:r>
              <a:rPr lang="fr-FR" dirty="0" err="1" smtClean="0"/>
              <a:t>because</a:t>
            </a:r>
            <a:r>
              <a:rPr lang="fr-FR" dirty="0" smtClean="0"/>
              <a:t>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rich</a:t>
            </a:r>
            <a:r>
              <a:rPr lang="fr-FR" dirty="0" smtClean="0"/>
              <a:t> </a:t>
            </a:r>
            <a:r>
              <a:rPr lang="fr-FR" dirty="0" err="1" smtClean="0"/>
              <a:t>anyway</a:t>
            </a:r>
            <a:r>
              <a:rPr lang="fr-FR" dirty="0" smtClean="0"/>
              <a:t> → </a:t>
            </a:r>
            <a:r>
              <a:rPr lang="fr-FR" dirty="0" err="1" smtClean="0"/>
              <a:t>very</a:t>
            </a:r>
            <a:r>
              <a:rPr lang="fr-FR" dirty="0" smtClean="0"/>
              <a:t> large r*, </a:t>
            </a:r>
            <a:r>
              <a:rPr lang="fr-FR" dirty="0" err="1" smtClean="0"/>
              <a:t>even</a:t>
            </a:r>
            <a:r>
              <a:rPr lang="fr-FR" dirty="0" smtClean="0"/>
              <a:t> if g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quite</a:t>
            </a:r>
            <a:r>
              <a:rPr lang="fr-FR" dirty="0" smtClean="0"/>
              <a:t> </a:t>
            </a:r>
            <a:r>
              <a:rPr lang="fr-FR" dirty="0" err="1" smtClean="0"/>
              <a:t>small</a:t>
            </a:r>
            <a:r>
              <a:rPr lang="fr-FR" dirty="0" smtClean="0"/>
              <a:t> and </a:t>
            </a:r>
            <a:r>
              <a:rPr lang="fr-FR" dirty="0" err="1" smtClean="0"/>
              <a:t>uncertain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809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332656"/>
            <a:ext cx="8856984" cy="540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dirty="0"/>
              <a:t> </a:t>
            </a:r>
            <a:endParaRPr lang="fr-FR" dirty="0"/>
          </a:p>
          <a:p>
            <a:r>
              <a:rPr lang="fr-FR" sz="3000" dirty="0" smtClean="0"/>
              <a:t>Stern vs </a:t>
            </a:r>
            <a:r>
              <a:rPr lang="fr-FR" sz="3000" dirty="0" err="1" smtClean="0"/>
              <a:t>Nordhaus</a:t>
            </a:r>
            <a:r>
              <a:rPr lang="fr-FR" sz="3000" dirty="0" smtClean="0"/>
              <a:t> </a:t>
            </a:r>
            <a:r>
              <a:rPr lang="fr-FR" sz="3000" dirty="0" err="1" smtClean="0"/>
              <a:t>controversy</a:t>
            </a:r>
            <a:r>
              <a:rPr lang="fr-FR" sz="3000" dirty="0" smtClean="0"/>
              <a:t>: </a:t>
            </a:r>
            <a:r>
              <a:rPr lang="fr-FR" sz="3000" dirty="0" err="1" smtClean="0"/>
              <a:t>both</a:t>
            </a:r>
            <a:r>
              <a:rPr lang="fr-FR" sz="3000" dirty="0" smtClean="0"/>
              <a:t> </a:t>
            </a:r>
            <a:r>
              <a:rPr lang="fr-FR" sz="3000" dirty="0" err="1" smtClean="0"/>
              <a:t>agree</a:t>
            </a:r>
            <a:r>
              <a:rPr lang="fr-FR" sz="3000" dirty="0" smtClean="0"/>
              <a:t> </a:t>
            </a:r>
            <a:r>
              <a:rPr lang="fr-FR" sz="3000" dirty="0" err="1" smtClean="0"/>
              <a:t>with</a:t>
            </a:r>
            <a:r>
              <a:rPr lang="fr-FR" sz="3000" dirty="0" smtClean="0"/>
              <a:t> the </a:t>
            </a:r>
            <a:r>
              <a:rPr lang="fr-FR" sz="3000" dirty="0" err="1" smtClean="0"/>
              <a:t>modified</a:t>
            </a:r>
            <a:r>
              <a:rPr lang="fr-FR" sz="3000" dirty="0" smtClean="0"/>
              <a:t> </a:t>
            </a:r>
            <a:r>
              <a:rPr lang="fr-FR" sz="3000" dirty="0" err="1" smtClean="0"/>
              <a:t>Golde</a:t>
            </a:r>
            <a:r>
              <a:rPr lang="fr-FR" sz="3000" dirty="0" smtClean="0"/>
              <a:t> </a:t>
            </a:r>
            <a:r>
              <a:rPr lang="fr-FR" sz="3000" dirty="0" err="1" smtClean="0"/>
              <a:t>rule</a:t>
            </a:r>
            <a:r>
              <a:rPr lang="fr-FR" sz="3000" dirty="0" smtClean="0"/>
              <a:t> formula </a:t>
            </a:r>
            <a:r>
              <a:rPr lang="fr-FR" sz="3000" dirty="0"/>
              <a:t>r* = δ + </a:t>
            </a:r>
            <a:r>
              <a:rPr lang="fr-FR" sz="3000" dirty="0" err="1" smtClean="0">
                <a:latin typeface="Times New Roman"/>
                <a:cs typeface="Times New Roman"/>
              </a:rPr>
              <a:t>γ</a:t>
            </a:r>
            <a:r>
              <a:rPr lang="fr-FR" sz="3000" dirty="0" err="1" smtClean="0"/>
              <a:t>g</a:t>
            </a:r>
            <a:r>
              <a:rPr lang="fr-FR" sz="3000" dirty="0" smtClean="0"/>
              <a:t> and about the long-</a:t>
            </a:r>
            <a:r>
              <a:rPr lang="fr-FR" sz="3000" dirty="0" err="1" smtClean="0"/>
              <a:t>run</a:t>
            </a:r>
            <a:r>
              <a:rPr lang="fr-FR" sz="3000" dirty="0" smtClean="0"/>
              <a:t> </a:t>
            </a:r>
            <a:r>
              <a:rPr lang="fr-FR" sz="3000" dirty="0" err="1" smtClean="0"/>
              <a:t>productivity</a:t>
            </a:r>
            <a:r>
              <a:rPr lang="fr-FR" sz="3000" dirty="0" smtClean="0"/>
              <a:t> </a:t>
            </a:r>
            <a:r>
              <a:rPr lang="fr-FR" sz="3000" dirty="0" err="1" smtClean="0"/>
              <a:t>growth</a:t>
            </a:r>
            <a:r>
              <a:rPr lang="fr-FR" sz="3000" dirty="0" smtClean="0"/>
              <a:t> prospects (g=1,3%) but </a:t>
            </a:r>
            <a:r>
              <a:rPr lang="fr-FR" sz="3000" dirty="0" err="1" smtClean="0"/>
              <a:t>disagree</a:t>
            </a:r>
            <a:r>
              <a:rPr lang="fr-FR" sz="3000" dirty="0" smtClean="0"/>
              <a:t> about </a:t>
            </a:r>
            <a:r>
              <a:rPr lang="fr-FR" sz="3000" dirty="0" err="1" smtClean="0"/>
              <a:t>parameters</a:t>
            </a:r>
            <a:r>
              <a:rPr lang="fr-FR" sz="3000" dirty="0" smtClean="0"/>
              <a:t> (</a:t>
            </a:r>
            <a:r>
              <a:rPr lang="fr-FR" sz="3000" dirty="0" err="1" smtClean="0"/>
              <a:t>especially</a:t>
            </a:r>
            <a:r>
              <a:rPr lang="fr-FR" sz="3000" dirty="0" smtClean="0"/>
              <a:t> </a:t>
            </a:r>
            <a:r>
              <a:rPr lang="fr-FR" sz="3000" dirty="0" smtClean="0">
                <a:latin typeface="Times New Roman"/>
                <a:cs typeface="Times New Roman"/>
              </a:rPr>
              <a:t>γ</a:t>
            </a:r>
            <a:r>
              <a:rPr lang="fr-FR" sz="3000" dirty="0" smtClean="0">
                <a:cs typeface="Times New Roman"/>
              </a:rPr>
              <a:t>)</a:t>
            </a:r>
          </a:p>
          <a:p>
            <a:pPr marL="0" indent="0">
              <a:buNone/>
            </a:pPr>
            <a:endParaRPr lang="fr-FR" sz="3000" dirty="0" smtClean="0"/>
          </a:p>
          <a:p>
            <a:r>
              <a:rPr lang="fr-FR" sz="3000" dirty="0" smtClean="0"/>
              <a:t>Stern 2006 : </a:t>
            </a:r>
            <a:r>
              <a:rPr lang="fr-FR" sz="3000" dirty="0"/>
              <a:t>δ=0,1%, g=1,3</a:t>
            </a:r>
            <a:r>
              <a:rPr lang="fr-FR" sz="3000" dirty="0" smtClean="0"/>
              <a:t>%, </a:t>
            </a:r>
            <a:r>
              <a:rPr lang="fr-FR" sz="3000" dirty="0" smtClean="0">
                <a:latin typeface="Times New Roman"/>
                <a:cs typeface="Times New Roman"/>
              </a:rPr>
              <a:t>γ</a:t>
            </a:r>
            <a:r>
              <a:rPr lang="fr-FR" sz="3000" dirty="0" smtClean="0"/>
              <a:t>=</a:t>
            </a:r>
            <a:r>
              <a:rPr lang="fr-FR" sz="3000" dirty="0"/>
              <a:t>1, </a:t>
            </a:r>
            <a:r>
              <a:rPr lang="fr-FR" sz="3000" dirty="0" err="1"/>
              <a:t>so</a:t>
            </a:r>
            <a:r>
              <a:rPr lang="fr-FR" sz="3000" dirty="0"/>
              <a:t> r*=1,4</a:t>
            </a:r>
            <a:r>
              <a:rPr lang="fr-FR" sz="3000" dirty="0" smtClean="0"/>
              <a:t>%</a:t>
            </a:r>
            <a:endParaRPr lang="fr-FR" sz="3000" dirty="0"/>
          </a:p>
          <a:p>
            <a:pPr marL="0" indent="0">
              <a:buNone/>
            </a:pPr>
            <a:r>
              <a:rPr lang="fr-FR" sz="3000" dirty="0" smtClean="0"/>
              <a:t>    (</a:t>
            </a:r>
            <a:r>
              <a:rPr lang="fr-FR" sz="3000" dirty="0" err="1" smtClean="0"/>
              <a:t>see</a:t>
            </a:r>
            <a:r>
              <a:rPr lang="fr-FR" sz="3000" dirty="0" smtClean="0"/>
              <a:t> Stern 2006 report, </a:t>
            </a:r>
            <a:r>
              <a:rPr lang="fr-FR" sz="3000" dirty="0" err="1" smtClean="0">
                <a:hlinkClick r:id="rId2"/>
              </a:rPr>
              <a:t>chapter</a:t>
            </a:r>
            <a:r>
              <a:rPr lang="fr-FR" sz="3000" dirty="0" smtClean="0">
                <a:hlinkClick r:id="rId2"/>
              </a:rPr>
              <a:t> 2A</a:t>
            </a:r>
            <a:r>
              <a:rPr lang="fr-FR" sz="3000" dirty="0" smtClean="0"/>
              <a:t>)</a:t>
            </a:r>
          </a:p>
          <a:p>
            <a:pPr marL="0" indent="0">
              <a:buNone/>
            </a:pPr>
            <a:endParaRPr lang="fr-FR" sz="3000" dirty="0"/>
          </a:p>
          <a:p>
            <a:r>
              <a:rPr lang="fr-FR" sz="3000" dirty="0" err="1" smtClean="0"/>
              <a:t>Nordhaus</a:t>
            </a:r>
            <a:r>
              <a:rPr lang="fr-FR" sz="3000" dirty="0" smtClean="0"/>
              <a:t> 2007: </a:t>
            </a:r>
            <a:r>
              <a:rPr lang="fr-FR" sz="3000" dirty="0" err="1"/>
              <a:t>δ</a:t>
            </a:r>
            <a:r>
              <a:rPr lang="fr-FR" sz="3000" dirty="0"/>
              <a:t>=0,1%, g=1,3</a:t>
            </a:r>
            <a:r>
              <a:rPr lang="fr-FR" sz="3000" dirty="0" smtClean="0"/>
              <a:t>%, </a:t>
            </a:r>
            <a:r>
              <a:rPr lang="fr-FR" sz="3000" dirty="0" err="1" smtClean="0">
                <a:latin typeface="Times New Roman"/>
                <a:cs typeface="Times New Roman"/>
              </a:rPr>
              <a:t>γ</a:t>
            </a:r>
            <a:r>
              <a:rPr lang="fr-FR" sz="3000" dirty="0" smtClean="0"/>
              <a:t>=</a:t>
            </a:r>
            <a:r>
              <a:rPr lang="fr-FR" sz="3000" dirty="0"/>
              <a:t>3, </a:t>
            </a:r>
            <a:r>
              <a:rPr lang="fr-FR" sz="3000" dirty="0" err="1"/>
              <a:t>so</a:t>
            </a:r>
            <a:r>
              <a:rPr lang="fr-FR" sz="3000" dirty="0"/>
              <a:t> r*=4,0</a:t>
            </a:r>
            <a:r>
              <a:rPr lang="fr-FR" sz="3000" dirty="0" smtClean="0"/>
              <a:t>%</a:t>
            </a:r>
            <a:endParaRPr lang="fr-FR" sz="3000" dirty="0"/>
          </a:p>
          <a:p>
            <a:pPr marL="0" indent="0">
              <a:buNone/>
            </a:pPr>
            <a:r>
              <a:rPr lang="fr-FR" sz="3000" dirty="0"/>
              <a:t> </a:t>
            </a:r>
            <a:r>
              <a:rPr lang="fr-FR" sz="3000" dirty="0" smtClean="0"/>
              <a:t>  (</a:t>
            </a:r>
            <a:r>
              <a:rPr lang="fr-FR" sz="3000" dirty="0" err="1" smtClean="0"/>
              <a:t>see</a:t>
            </a:r>
            <a:r>
              <a:rPr lang="fr-FR" sz="3000" dirty="0" smtClean="0"/>
              <a:t> </a:t>
            </a:r>
            <a:r>
              <a:rPr lang="fr-FR" sz="3000" dirty="0" err="1" smtClean="0"/>
              <a:t>Nordhaus</a:t>
            </a:r>
            <a:r>
              <a:rPr lang="fr-FR" sz="3000" dirty="0"/>
              <a:t>, "</a:t>
            </a:r>
            <a:r>
              <a:rPr lang="fr-FR" sz="3000" dirty="0" err="1"/>
              <a:t>Critical</a:t>
            </a:r>
            <a:r>
              <a:rPr lang="fr-FR" sz="3000" dirty="0"/>
              <a:t> </a:t>
            </a:r>
            <a:r>
              <a:rPr lang="fr-FR" sz="3000" dirty="0" err="1"/>
              <a:t>Assumptions</a:t>
            </a:r>
            <a:r>
              <a:rPr lang="fr-FR" sz="3000" dirty="0"/>
              <a:t> in the Stern </a:t>
            </a:r>
            <a:r>
              <a:rPr lang="fr-FR" sz="3000" dirty="0" err="1"/>
              <a:t>Review</a:t>
            </a:r>
            <a:r>
              <a:rPr lang="fr-FR" sz="3000" dirty="0"/>
              <a:t> on </a:t>
            </a:r>
            <a:r>
              <a:rPr lang="fr-FR" sz="3000" dirty="0" err="1"/>
              <a:t>Climate</a:t>
            </a:r>
            <a:r>
              <a:rPr lang="fr-FR" sz="3000" dirty="0"/>
              <a:t> Change", </a:t>
            </a:r>
            <a:r>
              <a:rPr lang="fr-FR" sz="3000" dirty="0">
                <a:hlinkClick r:id="rId3"/>
              </a:rPr>
              <a:t>Science 2007</a:t>
            </a:r>
            <a:r>
              <a:rPr lang="fr-FR" sz="3000" dirty="0" smtClean="0"/>
              <a:t>; </a:t>
            </a:r>
            <a:r>
              <a:rPr lang="fr-FR" sz="3000" dirty="0" err="1" smtClean="0"/>
              <a:t>see</a:t>
            </a:r>
            <a:r>
              <a:rPr lang="fr-FR" sz="3000" dirty="0" smtClean="0"/>
              <a:t> </a:t>
            </a:r>
            <a:r>
              <a:rPr lang="fr-FR" sz="3000" dirty="0" err="1" smtClean="0"/>
              <a:t>also</a:t>
            </a:r>
            <a:r>
              <a:rPr lang="fr-FR" sz="3000" dirty="0" smtClean="0"/>
              <a:t> </a:t>
            </a:r>
            <a:r>
              <a:rPr lang="fr-FR" sz="3000" dirty="0" smtClean="0">
                <a:hlinkClick r:id="rId4"/>
              </a:rPr>
              <a:t>JEL 2007</a:t>
            </a:r>
            <a:r>
              <a:rPr lang="fr-FR" sz="3000" dirty="0" smtClean="0"/>
              <a:t> symposium)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498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332656"/>
            <a:ext cx="9036496" cy="63367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dirty="0"/>
              <a:t> </a:t>
            </a:r>
            <a:endParaRPr lang="fr-FR" dirty="0"/>
          </a:p>
          <a:p>
            <a:r>
              <a:rPr lang="fr-FR" dirty="0" err="1" smtClean="0"/>
              <a:t>Whether</a:t>
            </a:r>
            <a:r>
              <a:rPr lang="fr-FR" dirty="0" smtClean="0"/>
              <a:t> one </a:t>
            </a:r>
            <a:r>
              <a:rPr lang="fr-FR" dirty="0" err="1" smtClean="0"/>
              <a:t>adopts</a:t>
            </a:r>
            <a:r>
              <a:rPr lang="fr-FR" dirty="0" smtClean="0"/>
              <a:t> r*=1,4% or r*=4,0% (for a </a:t>
            </a:r>
            <a:r>
              <a:rPr lang="fr-FR" dirty="0" err="1" smtClean="0"/>
              <a:t>given</a:t>
            </a:r>
            <a:r>
              <a:rPr lang="fr-FR" dirty="0" smtClean="0"/>
              <a:t> </a:t>
            </a:r>
            <a:r>
              <a:rPr lang="fr-FR" dirty="0" err="1" smtClean="0"/>
              <a:t>growth</a:t>
            </a:r>
            <a:r>
              <a:rPr lang="fr-FR" dirty="0" smtClean="0"/>
              <a:t> rate g=1,3%) </a:t>
            </a:r>
            <a:r>
              <a:rPr lang="fr-FR" dirty="0" err="1" smtClean="0"/>
              <a:t>makes</a:t>
            </a:r>
            <a:r>
              <a:rPr lang="fr-FR" dirty="0" smtClean="0"/>
              <a:t> a </a:t>
            </a:r>
            <a:r>
              <a:rPr lang="fr-FR" dirty="0" err="1" smtClean="0"/>
              <a:t>huge</a:t>
            </a:r>
            <a:r>
              <a:rPr lang="fr-FR" dirty="0" smtClean="0"/>
              <a:t> </a:t>
            </a:r>
            <a:r>
              <a:rPr lang="fr-FR" dirty="0" err="1" smtClean="0"/>
              <a:t>difference</a:t>
            </a:r>
            <a:r>
              <a:rPr lang="fr-FR" dirty="0" smtClean="0"/>
              <a:t>: </a:t>
            </a:r>
          </a:p>
          <a:p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spend</a:t>
            </a:r>
            <a:r>
              <a:rPr lang="fr-FR" dirty="0"/>
              <a:t>: μY</a:t>
            </a:r>
            <a:r>
              <a:rPr lang="fr-FR" baseline="-25000" dirty="0"/>
              <a:t>0</a:t>
            </a:r>
            <a:r>
              <a:rPr lang="fr-FR" dirty="0"/>
              <a:t> = </a:t>
            </a:r>
            <a:r>
              <a:rPr lang="fr-FR" dirty="0" err="1"/>
              <a:t>e</a:t>
            </a:r>
            <a:r>
              <a:rPr lang="fr-FR" baseline="30000" dirty="0" err="1"/>
              <a:t>-r</a:t>
            </a:r>
            <a:r>
              <a:rPr lang="fr-FR" baseline="30000" dirty="0"/>
              <a:t>*</a:t>
            </a:r>
            <a:r>
              <a:rPr lang="fr-FR" baseline="30000" dirty="0" err="1"/>
              <a:t>T</a:t>
            </a:r>
            <a:r>
              <a:rPr lang="fr-FR" baseline="30000" dirty="0"/>
              <a:t> </a:t>
            </a:r>
            <a:r>
              <a:rPr lang="fr-FR" dirty="0"/>
              <a:t> </a:t>
            </a:r>
            <a:r>
              <a:rPr lang="fr-FR" dirty="0" err="1"/>
              <a:t>λY</a:t>
            </a:r>
            <a:r>
              <a:rPr lang="fr-FR" baseline="-25000" dirty="0" err="1"/>
              <a:t>T</a:t>
            </a:r>
            <a:r>
              <a:rPr lang="fr-FR" dirty="0"/>
              <a:t> </a:t>
            </a:r>
            <a:r>
              <a:rPr lang="fr-FR" dirty="0" smtClean="0"/>
              <a:t>, i.e. μ = </a:t>
            </a:r>
            <a:r>
              <a:rPr lang="fr-FR" dirty="0"/>
              <a:t>e</a:t>
            </a:r>
            <a:r>
              <a:rPr lang="fr-FR" baseline="30000" dirty="0" smtClean="0"/>
              <a:t>-(r*-g)T </a:t>
            </a:r>
            <a:r>
              <a:rPr lang="fr-FR" dirty="0" smtClean="0"/>
              <a:t>λ</a:t>
            </a:r>
          </a:p>
          <a:p>
            <a:pPr>
              <a:buNone/>
            </a:pPr>
            <a:r>
              <a:rPr lang="fr-FR" dirty="0" smtClean="0"/>
              <a:t>    (</a:t>
            </a:r>
            <a:r>
              <a:rPr lang="fr-FR" dirty="0" err="1" smtClean="0"/>
              <a:t>since</a:t>
            </a:r>
            <a:r>
              <a:rPr lang="fr-FR" dirty="0" smtClean="0"/>
              <a:t> Y</a:t>
            </a:r>
            <a:r>
              <a:rPr lang="fr-FR" baseline="-25000" dirty="0" smtClean="0"/>
              <a:t>T </a:t>
            </a:r>
            <a:r>
              <a:rPr lang="fr-FR" dirty="0" smtClean="0"/>
              <a:t>= </a:t>
            </a:r>
            <a:r>
              <a:rPr lang="fr-FR" dirty="0" err="1" smtClean="0"/>
              <a:t>e</a:t>
            </a:r>
            <a:r>
              <a:rPr lang="fr-FR" baseline="30000" dirty="0" err="1" smtClean="0"/>
              <a:t>gt</a:t>
            </a:r>
            <a:r>
              <a:rPr lang="fr-FR" dirty="0" smtClean="0"/>
              <a:t> Y</a:t>
            </a:r>
            <a:r>
              <a:rPr lang="fr-FR" baseline="-25000" dirty="0" smtClean="0"/>
              <a:t>0 </a:t>
            </a:r>
            <a:r>
              <a:rPr lang="fr-FR" dirty="0" smtClean="0"/>
              <a:t>)</a:t>
            </a:r>
          </a:p>
          <a:p>
            <a:r>
              <a:rPr lang="fr-FR" dirty="0" err="1" smtClean="0"/>
              <a:t>According</a:t>
            </a:r>
            <a:r>
              <a:rPr lang="fr-FR" dirty="0" smtClean="0"/>
              <a:t> to Stern r*-g=0,1%, </a:t>
            </a:r>
            <a:r>
              <a:rPr lang="fr-FR" dirty="0" err="1" smtClean="0"/>
              <a:t>so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T=70,              e</a:t>
            </a:r>
            <a:r>
              <a:rPr lang="fr-FR" baseline="30000" dirty="0" smtClean="0"/>
              <a:t>(r*-g)T</a:t>
            </a:r>
            <a:r>
              <a:rPr lang="fr-FR" dirty="0" smtClean="0"/>
              <a:t>=1,07 :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worth</a:t>
            </a:r>
            <a:r>
              <a:rPr lang="fr-FR" dirty="0" smtClean="0"/>
              <a:t> </a:t>
            </a:r>
            <a:r>
              <a:rPr lang="fr-FR" dirty="0" err="1" smtClean="0"/>
              <a:t>spending</a:t>
            </a:r>
            <a:r>
              <a:rPr lang="fr-FR" dirty="0" smtClean="0"/>
              <a:t> about 9% of GDP in 2010 in </a:t>
            </a:r>
            <a:r>
              <a:rPr lang="fr-FR" dirty="0" err="1" smtClean="0"/>
              <a:t>order</a:t>
            </a:r>
            <a:r>
              <a:rPr lang="fr-FR" dirty="0" smtClean="0"/>
              <a:t> to </a:t>
            </a:r>
            <a:r>
              <a:rPr lang="fr-FR" dirty="0" err="1" smtClean="0"/>
              <a:t>avoid</a:t>
            </a:r>
            <a:r>
              <a:rPr lang="fr-FR" dirty="0" smtClean="0"/>
              <a:t> a 10% GDP </a:t>
            </a:r>
            <a:r>
              <a:rPr lang="fr-FR" dirty="0" err="1" smtClean="0"/>
              <a:t>loss</a:t>
            </a:r>
            <a:r>
              <a:rPr lang="fr-FR" dirty="0" smtClean="0"/>
              <a:t> in 2080: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need</a:t>
            </a:r>
            <a:r>
              <a:rPr lang="fr-FR" dirty="0" smtClean="0"/>
              <a:t> to </a:t>
            </a:r>
            <a:r>
              <a:rPr lang="fr-FR" dirty="0" err="1" smtClean="0"/>
              <a:t>reduce</a:t>
            </a:r>
            <a:r>
              <a:rPr lang="fr-FR" dirty="0" smtClean="0"/>
              <a:t> </a:t>
            </a:r>
            <a:r>
              <a:rPr lang="fr-FR" dirty="0" err="1" smtClean="0"/>
              <a:t>emissions</a:t>
            </a:r>
            <a:r>
              <a:rPr lang="fr-FR" dirty="0" smtClean="0"/>
              <a:t> right </a:t>
            </a:r>
            <a:r>
              <a:rPr lang="fr-FR" dirty="0" err="1" smtClean="0"/>
              <a:t>now</a:t>
            </a:r>
            <a:r>
              <a:rPr lang="fr-FR" dirty="0"/>
              <a:t> </a:t>
            </a:r>
            <a:r>
              <a:rPr lang="fr-FR" dirty="0" smtClean="0"/>
              <a:t>&amp; to finance large green </a:t>
            </a:r>
            <a:r>
              <a:rPr lang="fr-FR" dirty="0" err="1" smtClean="0"/>
              <a:t>investments</a:t>
            </a:r>
            <a:endParaRPr lang="fr-FR" dirty="0" smtClean="0"/>
          </a:p>
          <a:p>
            <a:r>
              <a:rPr lang="fr-FR" dirty="0" smtClean="0"/>
              <a:t>But e</a:t>
            </a:r>
            <a:r>
              <a:rPr lang="fr-FR" baseline="30000" dirty="0"/>
              <a:t>(r*-g)T</a:t>
            </a:r>
            <a:r>
              <a:rPr lang="fr-FR" dirty="0" smtClean="0"/>
              <a:t>=6,61 </a:t>
            </a:r>
            <a:r>
              <a:rPr lang="fr-FR" dirty="0" err="1" smtClean="0"/>
              <a:t>according</a:t>
            </a:r>
            <a:r>
              <a:rPr lang="fr-FR" dirty="0" smtClean="0"/>
              <a:t> to </a:t>
            </a:r>
            <a:r>
              <a:rPr lang="fr-FR" dirty="0" err="1" smtClean="0"/>
              <a:t>Nordhaus</a:t>
            </a:r>
            <a:r>
              <a:rPr lang="fr-FR" dirty="0" smtClean="0"/>
              <a:t> (r*-g=2,7%):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worth</a:t>
            </a:r>
            <a:r>
              <a:rPr lang="fr-FR" dirty="0" smtClean="0"/>
              <a:t> </a:t>
            </a:r>
            <a:r>
              <a:rPr lang="fr-FR" dirty="0" err="1" smtClean="0"/>
              <a:t>spending</a:t>
            </a:r>
            <a:r>
              <a:rPr lang="fr-FR" dirty="0" smtClean="0"/>
              <a:t> </a:t>
            </a:r>
            <a:r>
              <a:rPr lang="fr-FR" dirty="0" err="1" smtClean="0"/>
              <a:t>only</a:t>
            </a:r>
            <a:r>
              <a:rPr lang="fr-FR" dirty="0" smtClean="0"/>
              <a:t> 1,5% of </a:t>
            </a:r>
            <a:r>
              <a:rPr lang="fr-FR" dirty="0"/>
              <a:t>GDP in 2010 in </a:t>
            </a:r>
            <a:r>
              <a:rPr lang="fr-FR" dirty="0" err="1"/>
              <a:t>order</a:t>
            </a:r>
            <a:r>
              <a:rPr lang="fr-FR" dirty="0"/>
              <a:t> to </a:t>
            </a:r>
            <a:r>
              <a:rPr lang="fr-FR" dirty="0" err="1"/>
              <a:t>avoid</a:t>
            </a:r>
            <a:r>
              <a:rPr lang="fr-FR" dirty="0"/>
              <a:t> a 10% GDP </a:t>
            </a:r>
            <a:r>
              <a:rPr lang="fr-FR" dirty="0" err="1"/>
              <a:t>loss</a:t>
            </a:r>
            <a:r>
              <a:rPr lang="fr-FR" dirty="0"/>
              <a:t> in </a:t>
            </a:r>
            <a:r>
              <a:rPr lang="fr-FR" dirty="0" smtClean="0"/>
              <a:t>2080: </a:t>
            </a:r>
            <a:r>
              <a:rPr lang="fr-FR" dirty="0" err="1" smtClean="0"/>
              <a:t>don’t</a:t>
            </a:r>
            <a:r>
              <a:rPr lang="fr-FR" dirty="0" smtClean="0"/>
              <a:t> </a:t>
            </a:r>
            <a:r>
              <a:rPr lang="fr-FR" dirty="0" err="1" smtClean="0"/>
              <a:t>worry</a:t>
            </a:r>
            <a:r>
              <a:rPr lang="fr-FR" dirty="0" smtClean="0"/>
              <a:t> </a:t>
            </a:r>
            <a:r>
              <a:rPr lang="fr-FR" dirty="0" err="1" smtClean="0"/>
              <a:t>too</a:t>
            </a:r>
            <a:r>
              <a:rPr lang="fr-FR" dirty="0" smtClean="0"/>
              <a:t> </a:t>
            </a:r>
            <a:r>
              <a:rPr lang="fr-FR" dirty="0" err="1" smtClean="0"/>
              <a:t>much</a:t>
            </a:r>
            <a:r>
              <a:rPr lang="fr-FR" dirty="0" smtClean="0"/>
              <a:t>, </a:t>
            </a:r>
            <a:r>
              <a:rPr lang="fr-FR" dirty="0" err="1" smtClean="0"/>
              <a:t>growth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clean up the mess</a:t>
            </a:r>
          </a:p>
          <a:p>
            <a:r>
              <a:rPr lang="fr-FR" dirty="0" smtClean="0"/>
              <a:t> ≈ EU vs US position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028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3367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FR" dirty="0" smtClean="0"/>
          </a:p>
          <a:p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strange</a:t>
            </a:r>
            <a:r>
              <a:rPr lang="fr-FR" dirty="0" smtClean="0"/>
              <a:t> in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controversy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both</a:t>
            </a:r>
            <a:r>
              <a:rPr lang="fr-FR" dirty="0" smtClean="0"/>
              <a:t> Stern and </a:t>
            </a:r>
            <a:r>
              <a:rPr lang="fr-FR" dirty="0" err="1" smtClean="0"/>
              <a:t>Norhaus</a:t>
            </a:r>
            <a:r>
              <a:rPr lang="fr-FR" dirty="0" smtClean="0"/>
              <a:t> </a:t>
            </a:r>
            <a:r>
              <a:rPr lang="fr-FR" dirty="0" err="1" smtClean="0"/>
              <a:t>take</a:t>
            </a:r>
            <a:r>
              <a:rPr lang="fr-FR" dirty="0" smtClean="0"/>
              <a:t> opposite </a:t>
            </a:r>
            <a:r>
              <a:rPr lang="fr-FR" dirty="0" err="1" smtClean="0"/>
              <a:t>sides</a:t>
            </a:r>
            <a:r>
              <a:rPr lang="fr-FR" dirty="0" smtClean="0"/>
              <a:t> on </a:t>
            </a:r>
            <a:r>
              <a:rPr lang="fr-FR" dirty="0" err="1" smtClean="0"/>
              <a:t>concavity</a:t>
            </a:r>
            <a:r>
              <a:rPr lang="fr-FR" dirty="0" smtClean="0"/>
              <a:t> </a:t>
            </a:r>
            <a:r>
              <a:rPr lang="fr-FR" dirty="0" err="1" smtClean="0"/>
              <a:t>parameter</a:t>
            </a:r>
            <a:r>
              <a:rPr lang="fr-FR" dirty="0" smtClean="0"/>
              <a:t> </a:t>
            </a:r>
            <a:r>
              <a:rPr lang="el-GR" dirty="0" smtClean="0">
                <a:latin typeface="Times New Roman"/>
                <a:cs typeface="Times New Roman"/>
              </a:rPr>
              <a:t>γ</a:t>
            </a:r>
            <a:r>
              <a:rPr lang="fr-FR" dirty="0" smtClean="0">
                <a:latin typeface="Times New Roman"/>
                <a:cs typeface="Times New Roman"/>
              </a:rPr>
              <a:t> </a:t>
            </a:r>
            <a:r>
              <a:rPr lang="fr-FR" dirty="0" smtClean="0">
                <a:cs typeface="Times New Roman"/>
              </a:rPr>
              <a:t>as </a:t>
            </a:r>
            <a:r>
              <a:rPr lang="fr-FR" dirty="0" err="1" smtClean="0">
                <a:cs typeface="Times New Roman"/>
              </a:rPr>
              <a:t>compared</a:t>
            </a:r>
            <a:r>
              <a:rPr lang="fr-FR" dirty="0" smtClean="0">
                <a:cs typeface="Times New Roman"/>
              </a:rPr>
              <a:t> to the </a:t>
            </a:r>
            <a:r>
              <a:rPr lang="fr-FR" dirty="0" err="1" smtClean="0">
                <a:cs typeface="Times New Roman"/>
              </a:rPr>
              <a:t>parameters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that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they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usually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favor</a:t>
            </a:r>
            <a:r>
              <a:rPr lang="fr-FR" dirty="0" smtClean="0">
                <a:cs typeface="Times New Roman"/>
              </a:rPr>
              <a:t> for cross-</a:t>
            </a:r>
            <a:r>
              <a:rPr lang="fr-FR" dirty="0" err="1" smtClean="0">
                <a:cs typeface="Times New Roman"/>
              </a:rPr>
              <a:t>sectional</a:t>
            </a:r>
            <a:r>
              <a:rPr lang="fr-FR" dirty="0" smtClean="0">
                <a:cs typeface="Times New Roman"/>
              </a:rPr>
              <a:t> redistribution </a:t>
            </a:r>
            <a:r>
              <a:rPr lang="fr-FR" dirty="0" err="1" smtClean="0">
                <a:cs typeface="Times New Roman"/>
              </a:rPr>
              <a:t>purposes</a:t>
            </a:r>
            <a:r>
              <a:rPr lang="fr-FR" dirty="0" smtClean="0">
                <a:cs typeface="Times New Roman"/>
              </a:rPr>
              <a:t>: Stern </a:t>
            </a:r>
            <a:r>
              <a:rPr lang="fr-FR" dirty="0" err="1" smtClean="0">
                <a:cs typeface="Times New Roman"/>
              </a:rPr>
              <a:t>would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usually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favor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high</a:t>
            </a:r>
            <a:r>
              <a:rPr lang="fr-FR" dirty="0" smtClean="0">
                <a:cs typeface="Times New Roman"/>
              </a:rPr>
              <a:t> </a:t>
            </a:r>
            <a:r>
              <a:rPr lang="el-GR" dirty="0" smtClean="0">
                <a:latin typeface="Times New Roman"/>
                <a:cs typeface="Times New Roman"/>
              </a:rPr>
              <a:t>γ</a:t>
            </a:r>
            <a:r>
              <a:rPr lang="fr-FR" dirty="0" smtClean="0">
                <a:latin typeface="Times New Roman"/>
                <a:cs typeface="Times New Roman"/>
              </a:rPr>
              <a:t> </a:t>
            </a:r>
            <a:r>
              <a:rPr lang="fr-FR" dirty="0" smtClean="0">
                <a:cs typeface="Times New Roman"/>
              </a:rPr>
              <a:t>(</a:t>
            </a:r>
            <a:r>
              <a:rPr lang="fr-FR" dirty="0" err="1" smtClean="0">
                <a:cs typeface="Times New Roman"/>
              </a:rPr>
              <a:t>high</a:t>
            </a:r>
            <a:r>
              <a:rPr lang="fr-FR" dirty="0" smtClean="0">
                <a:cs typeface="Times New Roman"/>
              </a:rPr>
              <a:t> redistribution) and </a:t>
            </a:r>
            <a:r>
              <a:rPr lang="fr-FR" dirty="0" err="1" smtClean="0">
                <a:cs typeface="Times New Roman"/>
              </a:rPr>
              <a:t>Nordhaus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low</a:t>
            </a:r>
            <a:r>
              <a:rPr lang="fr-FR" dirty="0" smtClean="0">
                <a:cs typeface="Times New Roman"/>
              </a:rPr>
              <a:t> </a:t>
            </a:r>
            <a:r>
              <a:rPr lang="el-GR" dirty="0" smtClean="0">
                <a:latin typeface="Times New Roman"/>
                <a:cs typeface="Times New Roman"/>
              </a:rPr>
              <a:t>γ</a:t>
            </a:r>
            <a:r>
              <a:rPr lang="fr-FR" dirty="0" smtClean="0">
                <a:latin typeface="Times New Roman"/>
                <a:cs typeface="Times New Roman"/>
              </a:rPr>
              <a:t> </a:t>
            </a:r>
            <a:r>
              <a:rPr lang="fr-FR" dirty="0" smtClean="0">
                <a:cs typeface="Times New Roman"/>
              </a:rPr>
              <a:t>(</a:t>
            </a:r>
            <a:r>
              <a:rPr lang="fr-FR" dirty="0" err="1" smtClean="0">
                <a:cs typeface="Times New Roman"/>
              </a:rPr>
              <a:t>low</a:t>
            </a:r>
            <a:r>
              <a:rPr lang="fr-FR" dirty="0" smtClean="0">
                <a:cs typeface="Times New Roman"/>
              </a:rPr>
              <a:t> redistribution)</a:t>
            </a:r>
          </a:p>
          <a:p>
            <a:pPr>
              <a:buNone/>
            </a:pPr>
            <a:endParaRPr lang="fr-FR" dirty="0" smtClean="0">
              <a:cs typeface="Times New Roman"/>
            </a:endParaRPr>
          </a:p>
          <a:p>
            <a:r>
              <a:rPr lang="fr-FR" dirty="0" smtClean="0">
                <a:cs typeface="Times New Roman"/>
              </a:rPr>
              <a:t>If future </a:t>
            </a:r>
            <a:r>
              <a:rPr lang="fr-FR" dirty="0" err="1" smtClean="0">
                <a:cs typeface="Times New Roman"/>
              </a:rPr>
              <a:t>growth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was</a:t>
            </a:r>
            <a:r>
              <a:rPr lang="fr-FR" dirty="0" smtClean="0">
                <a:cs typeface="Times New Roman"/>
              </a:rPr>
              <a:t> certain (i.e. future </a:t>
            </a:r>
            <a:r>
              <a:rPr lang="fr-FR" dirty="0" err="1" smtClean="0">
                <a:cs typeface="Times New Roman"/>
              </a:rPr>
              <a:t>generations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will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be</a:t>
            </a:r>
            <a:r>
              <a:rPr lang="fr-FR" dirty="0" smtClean="0">
                <a:cs typeface="Times New Roman"/>
              </a:rPr>
              <a:t> more productive, </a:t>
            </a:r>
            <a:r>
              <a:rPr lang="fr-FR" dirty="0" err="1" smtClean="0">
                <a:cs typeface="Times New Roman"/>
              </a:rPr>
              <a:t>whatever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they</a:t>
            </a:r>
            <a:r>
              <a:rPr lang="fr-FR" dirty="0" smtClean="0">
                <a:cs typeface="Times New Roman"/>
              </a:rPr>
              <a:t> do), </a:t>
            </a:r>
            <a:r>
              <a:rPr lang="fr-FR" dirty="0" err="1" smtClean="0">
                <a:cs typeface="Times New Roman"/>
              </a:rPr>
              <a:t>then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it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might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indeed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make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sense</a:t>
            </a:r>
            <a:r>
              <a:rPr lang="fr-FR" dirty="0" smtClean="0">
                <a:cs typeface="Times New Roman"/>
              </a:rPr>
              <a:t> to have </a:t>
            </a:r>
            <a:r>
              <a:rPr lang="fr-FR" dirty="0" err="1" smtClean="0">
                <a:cs typeface="Times New Roman"/>
              </a:rPr>
              <a:t>high</a:t>
            </a:r>
            <a:r>
              <a:rPr lang="fr-FR" dirty="0" smtClean="0">
                <a:cs typeface="Times New Roman"/>
              </a:rPr>
              <a:t> </a:t>
            </a:r>
            <a:r>
              <a:rPr lang="el-GR" dirty="0" smtClean="0">
                <a:latin typeface="Times New Roman"/>
                <a:cs typeface="Times New Roman"/>
              </a:rPr>
              <a:t>γ</a:t>
            </a:r>
            <a:r>
              <a:rPr lang="fr-FR" dirty="0" smtClean="0">
                <a:latin typeface="Times New Roman"/>
                <a:cs typeface="Times New Roman"/>
              </a:rPr>
              <a:t> </a:t>
            </a:r>
            <a:r>
              <a:rPr lang="fr-FR" dirty="0" smtClean="0">
                <a:cs typeface="Times New Roman"/>
              </a:rPr>
              <a:t>or </a:t>
            </a:r>
            <a:r>
              <a:rPr lang="fr-FR" dirty="0" err="1" smtClean="0">
                <a:cs typeface="Times New Roman"/>
              </a:rPr>
              <a:t>even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infinite</a:t>
            </a:r>
            <a:r>
              <a:rPr lang="fr-FR" dirty="0" smtClean="0">
                <a:cs typeface="Times New Roman"/>
              </a:rPr>
              <a:t> </a:t>
            </a:r>
            <a:r>
              <a:rPr lang="el-GR" dirty="0" smtClean="0">
                <a:latin typeface="Times New Roman"/>
                <a:cs typeface="Times New Roman"/>
              </a:rPr>
              <a:t>γ</a:t>
            </a:r>
            <a:r>
              <a:rPr lang="fr-FR" dirty="0" smtClean="0">
                <a:latin typeface="Times New Roman"/>
                <a:cs typeface="Times New Roman"/>
              </a:rPr>
              <a:t> </a:t>
            </a:r>
            <a:r>
              <a:rPr lang="fr-FR" dirty="0" smtClean="0">
                <a:cs typeface="Times New Roman"/>
              </a:rPr>
              <a:t>= </a:t>
            </a:r>
            <a:r>
              <a:rPr lang="fr-FR" dirty="0" err="1" smtClean="0">
                <a:cs typeface="Times New Roman"/>
              </a:rPr>
              <a:t>Rawlsian</a:t>
            </a:r>
            <a:r>
              <a:rPr lang="fr-FR" dirty="0" smtClean="0">
                <a:cs typeface="Times New Roman"/>
              </a:rPr>
              <a:t> objective: </a:t>
            </a:r>
            <a:r>
              <a:rPr lang="fr-FR" dirty="0" err="1" smtClean="0">
                <a:cs typeface="Times New Roman"/>
              </a:rPr>
              <a:t>we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should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only</a:t>
            </a:r>
            <a:r>
              <a:rPr lang="fr-FR" dirty="0" smtClean="0">
                <a:cs typeface="Times New Roman"/>
              </a:rPr>
              <a:t> care about </a:t>
            </a:r>
            <a:r>
              <a:rPr lang="fr-FR" dirty="0" err="1" smtClean="0">
                <a:cs typeface="Times New Roman"/>
              </a:rPr>
              <a:t>maximizing</a:t>
            </a:r>
            <a:r>
              <a:rPr lang="fr-FR" dirty="0" smtClean="0">
                <a:cs typeface="Times New Roman"/>
              </a:rPr>
              <a:t> the </a:t>
            </a:r>
            <a:r>
              <a:rPr lang="fr-FR" dirty="0" err="1" smtClean="0">
                <a:cs typeface="Times New Roman"/>
              </a:rPr>
              <a:t>lowest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welfare</a:t>
            </a:r>
            <a:r>
              <a:rPr lang="fr-FR" dirty="0" smtClean="0">
                <a:cs typeface="Times New Roman"/>
              </a:rPr>
              <a:t> or </a:t>
            </a:r>
            <a:r>
              <a:rPr lang="fr-FR" dirty="0" err="1" smtClean="0">
                <a:cs typeface="Times New Roman"/>
              </a:rPr>
              <a:t>consumption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level</a:t>
            </a:r>
            <a:r>
              <a:rPr lang="fr-FR" dirty="0" smtClean="0">
                <a:cs typeface="Times New Roman"/>
              </a:rPr>
              <a:t>, i.e. the </a:t>
            </a:r>
            <a:r>
              <a:rPr lang="fr-FR" dirty="0" err="1" smtClean="0">
                <a:cs typeface="Times New Roman"/>
              </a:rPr>
              <a:t>level</a:t>
            </a:r>
            <a:r>
              <a:rPr lang="fr-FR" dirty="0" smtClean="0">
                <a:cs typeface="Times New Roman"/>
              </a:rPr>
              <a:t> of the </a:t>
            </a:r>
            <a:r>
              <a:rPr lang="fr-FR" dirty="0" err="1" smtClean="0">
                <a:cs typeface="Times New Roman"/>
              </a:rPr>
              <a:t>current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generation</a:t>
            </a:r>
            <a:r>
              <a:rPr lang="fr-FR" dirty="0" smtClean="0">
                <a:cs typeface="Times New Roman"/>
              </a:rPr>
              <a:t>  </a:t>
            </a:r>
          </a:p>
          <a:p>
            <a:pPr>
              <a:buNone/>
            </a:pPr>
            <a:r>
              <a:rPr lang="fr-FR" dirty="0" smtClean="0">
                <a:cs typeface="Times New Roman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10021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62473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fr-FR" dirty="0" smtClean="0">
              <a:cs typeface="Times New Roman"/>
            </a:endParaRPr>
          </a:p>
          <a:p>
            <a:r>
              <a:rPr lang="fr-FR" dirty="0" err="1" smtClean="0">
                <a:cs typeface="Times New Roman"/>
              </a:rPr>
              <a:t>Two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pb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with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this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intergenerational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Rawlsian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reasonning</a:t>
            </a:r>
            <a:r>
              <a:rPr lang="fr-FR" dirty="0" smtClean="0">
                <a:cs typeface="Times New Roman"/>
              </a:rPr>
              <a:t>:</a:t>
            </a:r>
          </a:p>
          <a:p>
            <a:r>
              <a:rPr lang="fr-FR" dirty="0" smtClean="0">
                <a:cs typeface="Times New Roman"/>
              </a:rPr>
              <a:t>(1) </a:t>
            </a:r>
            <a:r>
              <a:rPr lang="fr-FR" dirty="0" err="1" smtClean="0">
                <a:cs typeface="Times New Roman"/>
              </a:rPr>
              <a:t>growth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is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endogenous</a:t>
            </a:r>
            <a:r>
              <a:rPr lang="fr-FR" dirty="0" smtClean="0">
                <a:cs typeface="Times New Roman"/>
              </a:rPr>
              <a:t>: if </a:t>
            </a:r>
            <a:r>
              <a:rPr lang="fr-FR" dirty="0" err="1" smtClean="0">
                <a:cs typeface="Times New Roman"/>
              </a:rPr>
              <a:t>we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leave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infinite</a:t>
            </a:r>
            <a:r>
              <a:rPr lang="fr-FR" dirty="0" smtClean="0">
                <a:cs typeface="Times New Roman"/>
              </a:rPr>
              <a:t> pollution (or </a:t>
            </a:r>
            <a:r>
              <a:rPr lang="fr-FR" dirty="0" err="1" smtClean="0">
                <a:cs typeface="Times New Roman"/>
              </a:rPr>
              <a:t>debt</a:t>
            </a:r>
            <a:r>
              <a:rPr lang="fr-FR" dirty="0" smtClean="0">
                <a:cs typeface="Times New Roman"/>
              </a:rPr>
              <a:t>) to future </a:t>
            </a:r>
            <a:r>
              <a:rPr lang="fr-FR" dirty="0" err="1" smtClean="0">
                <a:cs typeface="Times New Roman"/>
              </a:rPr>
              <a:t>generations</a:t>
            </a:r>
            <a:r>
              <a:rPr lang="fr-FR" dirty="0" smtClean="0">
                <a:cs typeface="Times New Roman"/>
              </a:rPr>
              <a:t>, </a:t>
            </a:r>
            <a:r>
              <a:rPr lang="fr-FR" dirty="0" err="1" smtClean="0">
                <a:cs typeface="Times New Roman"/>
              </a:rPr>
              <a:t>maybe</a:t>
            </a:r>
            <a:r>
              <a:rPr lang="fr-FR" dirty="0" smtClean="0">
                <a:cs typeface="Times New Roman"/>
              </a:rPr>
              <a:t> g </a:t>
            </a:r>
            <a:r>
              <a:rPr lang="fr-FR" dirty="0" err="1" smtClean="0">
                <a:cs typeface="Times New Roman"/>
              </a:rPr>
              <a:t>will</a:t>
            </a:r>
            <a:r>
              <a:rPr lang="fr-FR" dirty="0" smtClean="0">
                <a:cs typeface="Times New Roman"/>
              </a:rPr>
              <a:t> not </a:t>
            </a:r>
            <a:r>
              <a:rPr lang="fr-FR" dirty="0" err="1" smtClean="0">
                <a:cs typeface="Times New Roman"/>
              </a:rPr>
              <a:t>be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so</a:t>
            </a:r>
            <a:r>
              <a:rPr lang="fr-FR" dirty="0" smtClean="0">
                <a:cs typeface="Times New Roman"/>
              </a:rPr>
              <a:t> large</a:t>
            </a:r>
          </a:p>
          <a:p>
            <a:r>
              <a:rPr lang="fr-FR" dirty="0" smtClean="0">
                <a:cs typeface="Times New Roman"/>
              </a:rPr>
              <a:t>(2) one-good </a:t>
            </a:r>
            <a:r>
              <a:rPr lang="fr-FR" dirty="0" err="1" smtClean="0">
                <a:cs typeface="Times New Roman"/>
              </a:rPr>
              <a:t>models</a:t>
            </a:r>
            <a:r>
              <a:rPr lang="fr-FR" dirty="0" smtClean="0">
                <a:cs typeface="Times New Roman"/>
              </a:rPr>
              <a:t> are not </a:t>
            </a:r>
            <a:r>
              <a:rPr lang="fr-FR" dirty="0" err="1" smtClean="0">
                <a:cs typeface="Times New Roman"/>
              </a:rPr>
              <a:t>well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suited</a:t>
            </a:r>
            <a:r>
              <a:rPr lang="fr-FR" dirty="0" smtClean="0">
                <a:cs typeface="Times New Roman"/>
              </a:rPr>
              <a:t> to </a:t>
            </a:r>
            <a:r>
              <a:rPr lang="fr-FR" dirty="0" err="1" smtClean="0">
                <a:cs typeface="Times New Roman"/>
              </a:rPr>
              <a:t>study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these</a:t>
            </a:r>
            <a:r>
              <a:rPr lang="fr-FR" dirty="0" smtClean="0">
                <a:cs typeface="Times New Roman"/>
              </a:rPr>
              <a:t> issues: in the long </a:t>
            </a:r>
            <a:r>
              <a:rPr lang="fr-FR" dirty="0" err="1" smtClean="0">
                <a:cs typeface="Times New Roman"/>
              </a:rPr>
              <a:t>run</a:t>
            </a:r>
            <a:r>
              <a:rPr lang="fr-FR" dirty="0" smtClean="0">
                <a:cs typeface="Times New Roman"/>
              </a:rPr>
              <a:t> the relative </a:t>
            </a:r>
            <a:r>
              <a:rPr lang="fr-FR" dirty="0" err="1" smtClean="0">
                <a:cs typeface="Times New Roman"/>
              </a:rPr>
              <a:t>price</a:t>
            </a:r>
            <a:r>
              <a:rPr lang="fr-FR" dirty="0" smtClean="0">
                <a:cs typeface="Times New Roman"/>
              </a:rPr>
              <a:t> of the </a:t>
            </a:r>
            <a:r>
              <a:rPr lang="fr-FR" dirty="0" err="1" smtClean="0">
                <a:cs typeface="Times New Roman"/>
              </a:rPr>
              <a:t>environment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might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be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infinite</a:t>
            </a:r>
            <a:r>
              <a:rPr lang="fr-FR" dirty="0" smtClean="0">
                <a:cs typeface="Times New Roman"/>
              </a:rPr>
              <a:t> (i.e. if </a:t>
            </a:r>
            <a:r>
              <a:rPr lang="fr-FR" dirty="0" err="1" smtClean="0">
                <a:cs typeface="Times New Roman"/>
              </a:rPr>
              <a:t>we</a:t>
            </a:r>
            <a:r>
              <a:rPr lang="fr-FR" dirty="0" smtClean="0">
                <a:cs typeface="Times New Roman"/>
              </a:rPr>
              <a:t> all have 100000 i-phones, but </a:t>
            </a:r>
            <a:r>
              <a:rPr lang="fr-FR" dirty="0" err="1" smtClean="0">
                <a:cs typeface="Times New Roman"/>
              </a:rPr>
              <a:t>unbreathable</a:t>
            </a:r>
            <a:r>
              <a:rPr lang="fr-FR" dirty="0" smtClean="0">
                <a:cs typeface="Times New Roman"/>
              </a:rPr>
              <a:t> air, </a:t>
            </a:r>
            <a:r>
              <a:rPr lang="fr-FR" dirty="0" err="1" smtClean="0">
                <a:cs typeface="Times New Roman"/>
              </a:rPr>
              <a:t>maybe</a:t>
            </a:r>
            <a:r>
              <a:rPr lang="fr-FR" dirty="0" smtClean="0">
                <a:cs typeface="Times New Roman"/>
              </a:rPr>
              <a:t> the relative value of </a:t>
            </a:r>
            <a:r>
              <a:rPr lang="fr-FR" dirty="0" err="1" smtClean="0">
                <a:cs typeface="Times New Roman"/>
              </a:rPr>
              <a:t>having</a:t>
            </a:r>
            <a:r>
              <a:rPr lang="fr-FR" dirty="0" smtClean="0">
                <a:cs typeface="Times New Roman"/>
              </a:rPr>
              <a:t> a </a:t>
            </a:r>
            <a:r>
              <a:rPr lang="fr-FR" dirty="0" err="1" smtClean="0">
                <a:cs typeface="Times New Roman"/>
              </a:rPr>
              <a:t>little</a:t>
            </a:r>
            <a:r>
              <a:rPr lang="fr-FR" dirty="0" smtClean="0">
                <a:cs typeface="Times New Roman"/>
              </a:rPr>
              <a:t> bit clean air </a:t>
            </a:r>
            <a:r>
              <a:rPr lang="fr-FR" dirty="0" err="1" smtClean="0">
                <a:cs typeface="Times New Roman"/>
              </a:rPr>
              <a:t>will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be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quite</a:t>
            </a:r>
            <a:r>
              <a:rPr lang="fr-FR" dirty="0" smtClean="0">
                <a:cs typeface="Times New Roman"/>
              </a:rPr>
              <a:t> large)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 </a:t>
            </a:r>
            <a:r>
              <a:rPr lang="fr-FR" dirty="0" err="1" smtClean="0"/>
              <a:t>See</a:t>
            </a:r>
            <a:r>
              <a:rPr lang="fr-FR" dirty="0" smtClean="0"/>
              <a:t> J</a:t>
            </a:r>
            <a:r>
              <a:rPr lang="fr-FR" dirty="0"/>
              <a:t>. </a:t>
            </a:r>
            <a:r>
              <a:rPr lang="fr-FR" dirty="0" err="1"/>
              <a:t>Sterner</a:t>
            </a:r>
            <a:r>
              <a:rPr lang="fr-FR" dirty="0"/>
              <a:t>, "An </a:t>
            </a:r>
            <a:r>
              <a:rPr lang="fr-FR" dirty="0" err="1"/>
              <a:t>Even</a:t>
            </a:r>
            <a:r>
              <a:rPr lang="fr-FR" dirty="0"/>
              <a:t> </a:t>
            </a:r>
            <a:r>
              <a:rPr lang="fr-FR" dirty="0" err="1"/>
              <a:t>Sterner</a:t>
            </a:r>
            <a:r>
              <a:rPr lang="fr-FR" dirty="0"/>
              <a:t> </a:t>
            </a:r>
            <a:r>
              <a:rPr lang="fr-FR" dirty="0" err="1"/>
              <a:t>Review</a:t>
            </a:r>
            <a:r>
              <a:rPr lang="fr-FR" dirty="0"/>
              <a:t>: </a:t>
            </a:r>
            <a:r>
              <a:rPr lang="fr-FR" dirty="0" err="1"/>
              <a:t>Introducing</a:t>
            </a:r>
            <a:r>
              <a:rPr lang="fr-FR" dirty="0"/>
              <a:t> Relative </a:t>
            </a:r>
            <a:r>
              <a:rPr lang="fr-FR" dirty="0" err="1"/>
              <a:t>Prices</a:t>
            </a:r>
            <a:r>
              <a:rPr lang="fr-FR" dirty="0"/>
              <a:t> </a:t>
            </a:r>
            <a:r>
              <a:rPr lang="fr-FR" dirty="0" err="1"/>
              <a:t>into</a:t>
            </a:r>
            <a:r>
              <a:rPr lang="fr-FR" dirty="0"/>
              <a:t> the </a:t>
            </a:r>
            <a:r>
              <a:rPr lang="fr-FR" dirty="0" err="1" smtClean="0"/>
              <a:t>Discounting</a:t>
            </a:r>
            <a:r>
              <a:rPr lang="fr-FR" dirty="0"/>
              <a:t> </a:t>
            </a:r>
            <a:r>
              <a:rPr lang="fr-FR" dirty="0" err="1" smtClean="0"/>
              <a:t>Debate</a:t>
            </a:r>
            <a:r>
              <a:rPr lang="fr-FR" dirty="0"/>
              <a:t>", </a:t>
            </a:r>
            <a:r>
              <a:rPr lang="fr-FR" dirty="0">
                <a:hlinkClick r:id="rId2"/>
              </a:rPr>
              <a:t>JEP </a:t>
            </a:r>
            <a:r>
              <a:rPr lang="fr-FR" dirty="0" smtClean="0">
                <a:hlinkClick r:id="rId2"/>
              </a:rPr>
              <a:t>2008</a:t>
            </a:r>
            <a:endParaRPr lang="fr-FR" dirty="0" smtClean="0"/>
          </a:p>
          <a:p>
            <a:pPr>
              <a:buNone/>
            </a:pPr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Drupp</a:t>
            </a:r>
            <a:r>
              <a:rPr lang="fr-FR" dirty="0" smtClean="0"/>
              <a:t> et al, « </a:t>
            </a:r>
            <a:r>
              <a:rPr lang="fr-FR" dirty="0" err="1" smtClean="0"/>
              <a:t>Discounting</a:t>
            </a:r>
            <a:r>
              <a:rPr lang="fr-FR" dirty="0" smtClean="0"/>
              <a:t> </a:t>
            </a:r>
            <a:r>
              <a:rPr lang="fr-FR" dirty="0" err="1" smtClean="0"/>
              <a:t>disentangled</a:t>
            </a:r>
            <a:r>
              <a:rPr lang="fr-FR" dirty="0" smtClean="0"/>
              <a:t> », </a:t>
            </a:r>
            <a:r>
              <a:rPr lang="fr-FR" dirty="0" smtClean="0">
                <a:hlinkClick r:id="rId3"/>
              </a:rPr>
              <a:t>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000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260648"/>
            <a:ext cx="8712968" cy="5865515"/>
          </a:xfrm>
        </p:spPr>
        <p:txBody>
          <a:bodyPr>
            <a:normAutofit fontScale="85000" lnSpcReduction="20000"/>
          </a:bodyPr>
          <a:lstStyle/>
          <a:p>
            <a:endParaRPr lang="fr-FR" dirty="0">
              <a:hlinkClick r:id="rId2" action="ppaction://hlinksldjump"/>
            </a:endParaRPr>
          </a:p>
          <a:p>
            <a:r>
              <a:rPr lang="fr-FR" b="1" dirty="0" smtClean="0"/>
              <a:t>Q.</a:t>
            </a:r>
            <a:r>
              <a:rPr lang="fr-FR" dirty="0" smtClean="0"/>
              <a:t>: Do </a:t>
            </a:r>
            <a:r>
              <a:rPr lang="fr-FR" dirty="0" err="1" smtClean="0"/>
              <a:t>conflicts</a:t>
            </a:r>
            <a:r>
              <a:rPr lang="fr-FR" dirty="0" smtClean="0"/>
              <a:t> about </a:t>
            </a:r>
            <a:r>
              <a:rPr lang="fr-FR" dirty="0" err="1" smtClean="0"/>
              <a:t>inequality</a:t>
            </a:r>
            <a:r>
              <a:rPr lang="fr-FR" dirty="0" smtClean="0"/>
              <a:t> and the </a:t>
            </a:r>
            <a:r>
              <a:rPr lang="fr-FR" dirty="0" err="1" smtClean="0"/>
              <a:t>role</a:t>
            </a:r>
            <a:r>
              <a:rPr lang="fr-FR" dirty="0" smtClean="0"/>
              <a:t> of </a:t>
            </a:r>
            <a:r>
              <a:rPr lang="fr-FR" dirty="0" err="1" smtClean="0"/>
              <a:t>government</a:t>
            </a:r>
            <a:r>
              <a:rPr lang="fr-FR" dirty="0" smtClean="0"/>
              <a:t> come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different</a:t>
            </a:r>
            <a:r>
              <a:rPr lang="fr-FR" dirty="0"/>
              <a:t> </a:t>
            </a:r>
            <a:r>
              <a:rPr lang="fr-FR" dirty="0" err="1" smtClean="0"/>
              <a:t>interests</a:t>
            </a:r>
            <a:r>
              <a:rPr lang="fr-FR" dirty="0" smtClean="0"/>
              <a:t>, </a:t>
            </a:r>
            <a:r>
              <a:rPr lang="fr-FR" dirty="0" err="1" smtClean="0"/>
              <a:t>different</a:t>
            </a:r>
            <a:r>
              <a:rPr lang="fr-FR" dirty="0" smtClean="0"/>
              <a:t> values/objectives, or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beliefs</a:t>
            </a:r>
            <a:r>
              <a:rPr lang="fr-FR" dirty="0" smtClean="0"/>
              <a:t> </a:t>
            </a:r>
            <a:r>
              <a:rPr lang="fr-FR" dirty="0" err="1" smtClean="0"/>
              <a:t>systems</a:t>
            </a:r>
            <a:r>
              <a:rPr lang="fr-FR" dirty="0" smtClean="0"/>
              <a:t> about the society and the </a:t>
            </a:r>
            <a:r>
              <a:rPr lang="fr-FR" dirty="0" err="1" smtClean="0"/>
              <a:t>economy</a:t>
            </a:r>
            <a:r>
              <a:rPr lang="fr-FR" dirty="0" smtClean="0"/>
              <a:t> are </a:t>
            </a:r>
            <a:r>
              <a:rPr lang="fr-FR" dirty="0" err="1" smtClean="0"/>
              <a:t>working</a:t>
            </a:r>
            <a:r>
              <a:rPr lang="fr-FR" dirty="0"/>
              <a:t>?</a:t>
            </a:r>
            <a:endParaRPr lang="fr-FR" dirty="0" smtClean="0">
              <a:hlinkClick r:id="rId3" action="ppaction://hlinksldjump"/>
            </a:endParaRPr>
          </a:p>
          <a:p>
            <a:r>
              <a:rPr lang="fr-FR" b="1" dirty="0" smtClean="0"/>
              <a:t>A.</a:t>
            </a:r>
            <a:r>
              <a:rPr lang="fr-FR" dirty="0" smtClean="0"/>
              <a:t>: </a:t>
            </a:r>
            <a:r>
              <a:rPr lang="fr-FR" dirty="0" err="1" smtClean="0"/>
              <a:t>Probably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all </a:t>
            </a:r>
            <a:r>
              <a:rPr lang="fr-FR" dirty="0" err="1" smtClean="0"/>
              <a:t>three</a:t>
            </a:r>
            <a:r>
              <a:rPr lang="fr-FR" dirty="0" smtClean="0"/>
              <a:t> dimensions. But the « 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beliefs</a:t>
            </a:r>
            <a:r>
              <a:rPr lang="fr-FR" dirty="0" smtClean="0"/>
              <a:t> </a:t>
            </a:r>
            <a:r>
              <a:rPr lang="fr-FR" dirty="0" err="1" smtClean="0"/>
              <a:t>systems</a:t>
            </a:r>
            <a:r>
              <a:rPr lang="fr-FR" dirty="0" smtClean="0"/>
              <a:t> » </a:t>
            </a:r>
            <a:r>
              <a:rPr lang="fr-FR" dirty="0" err="1" smtClean="0"/>
              <a:t>view</a:t>
            </a:r>
            <a:r>
              <a:rPr lang="fr-FR" dirty="0" smtClean="0"/>
              <a:t> </a:t>
            </a:r>
            <a:r>
              <a:rPr lang="fr-FR" dirty="0" err="1" smtClean="0"/>
              <a:t>appears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more </a:t>
            </a:r>
            <a:r>
              <a:rPr lang="fr-FR" dirty="0" err="1" smtClean="0"/>
              <a:t>powerful</a:t>
            </a:r>
            <a:r>
              <a:rPr lang="fr-FR" dirty="0" smtClean="0"/>
              <a:t> to </a:t>
            </a:r>
            <a:r>
              <a:rPr lang="fr-FR" dirty="0" err="1" smtClean="0"/>
              <a:t>explain</a:t>
            </a:r>
            <a:r>
              <a:rPr lang="fr-FR" dirty="0"/>
              <a:t> </a:t>
            </a:r>
            <a:r>
              <a:rPr lang="fr-FR" dirty="0" err="1" smtClean="0"/>
              <a:t>observed</a:t>
            </a:r>
            <a:r>
              <a:rPr lang="fr-FR" dirty="0" smtClean="0"/>
              <a:t> </a:t>
            </a:r>
            <a:r>
              <a:rPr lang="fr-FR" dirty="0" err="1" smtClean="0"/>
              <a:t>conflicting</a:t>
            </a:r>
            <a:r>
              <a:rPr lang="fr-FR" dirty="0" smtClean="0"/>
              <a:t> attitudes </a:t>
            </a:r>
            <a:r>
              <a:rPr lang="fr-FR" dirty="0" err="1" smtClean="0"/>
              <a:t>toward</a:t>
            </a:r>
            <a:r>
              <a:rPr lang="fr-FR" dirty="0" smtClean="0"/>
              <a:t> </a:t>
            </a:r>
            <a:r>
              <a:rPr lang="fr-FR" dirty="0" err="1" smtClean="0"/>
              <a:t>inequality</a:t>
            </a:r>
            <a:r>
              <a:rPr lang="fr-FR" dirty="0" smtClean="0"/>
              <a:t>. And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provides</a:t>
            </a:r>
            <a:r>
              <a:rPr lang="fr-FR" dirty="0" smtClean="0"/>
              <a:t> a more </a:t>
            </a:r>
            <a:r>
              <a:rPr lang="fr-FR" dirty="0" err="1" smtClean="0"/>
              <a:t>optimistic</a:t>
            </a:r>
            <a:r>
              <a:rPr lang="fr-FR" dirty="0" smtClean="0"/>
              <a:t> and constructive </a:t>
            </a:r>
            <a:r>
              <a:rPr lang="fr-FR" dirty="0" err="1" smtClean="0"/>
              <a:t>view</a:t>
            </a:r>
            <a:r>
              <a:rPr lang="fr-FR" dirty="0" smtClean="0"/>
              <a:t> of </a:t>
            </a:r>
            <a:r>
              <a:rPr lang="fr-FR" dirty="0" err="1" smtClean="0"/>
              <a:t>human</a:t>
            </a:r>
            <a:r>
              <a:rPr lang="fr-FR" dirty="0" smtClean="0"/>
              <a:t> nature and </a:t>
            </a:r>
            <a:r>
              <a:rPr lang="fr-FR" dirty="0" err="1" smtClean="0"/>
              <a:t>democratic</a:t>
            </a:r>
            <a:r>
              <a:rPr lang="fr-FR" dirty="0" smtClean="0"/>
              <a:t> </a:t>
            </a:r>
            <a:r>
              <a:rPr lang="fr-FR" dirty="0" err="1" smtClean="0"/>
              <a:t>political</a:t>
            </a:r>
            <a:r>
              <a:rPr lang="fr-FR" dirty="0" smtClean="0"/>
              <a:t> institutions.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b="1" dirty="0" err="1" smtClean="0"/>
              <a:t>Different</a:t>
            </a:r>
            <a:r>
              <a:rPr lang="fr-FR" b="1" dirty="0" smtClean="0"/>
              <a:t> </a:t>
            </a:r>
            <a:r>
              <a:rPr lang="fr-FR" b="1" dirty="0" err="1" smtClean="0"/>
              <a:t>interests</a:t>
            </a:r>
            <a:r>
              <a:rPr lang="fr-FR" b="1" dirty="0" smtClean="0"/>
              <a:t>. </a:t>
            </a:r>
            <a:r>
              <a:rPr lang="fr-FR" dirty="0" err="1" smtClean="0"/>
              <a:t>E.g</a:t>
            </a:r>
            <a:r>
              <a:rPr lang="fr-FR" dirty="0" smtClean="0"/>
              <a:t>. </a:t>
            </a:r>
            <a:r>
              <a:rPr lang="fr-FR" dirty="0" err="1" smtClean="0"/>
              <a:t>poor</a:t>
            </a:r>
            <a:r>
              <a:rPr lang="fr-FR" dirty="0" smtClean="0"/>
              <a:t> vs </a:t>
            </a:r>
            <a:r>
              <a:rPr lang="fr-FR" dirty="0" err="1" smtClean="0"/>
              <a:t>rich</a:t>
            </a:r>
            <a:r>
              <a:rPr lang="fr-FR" dirty="0" smtClean="0"/>
              <a:t>. </a:t>
            </a:r>
            <a:r>
              <a:rPr lang="fr-FR" dirty="0" err="1" smtClean="0"/>
              <a:t>Obviously</a:t>
            </a:r>
            <a:r>
              <a:rPr lang="fr-FR" dirty="0" smtClean="0"/>
              <a:t> important, but not </a:t>
            </a:r>
            <a:r>
              <a:rPr lang="fr-FR" dirty="0" err="1" smtClean="0"/>
              <a:t>enough</a:t>
            </a:r>
            <a:r>
              <a:rPr lang="fr-FR" dirty="0" smtClean="0"/>
              <a:t>. Not all </a:t>
            </a:r>
            <a:r>
              <a:rPr lang="fr-FR" dirty="0" err="1" smtClean="0"/>
              <a:t>poor</a:t>
            </a:r>
            <a:r>
              <a:rPr lang="fr-FR" dirty="0" smtClean="0"/>
              <a:t> vote </a:t>
            </a:r>
            <a:r>
              <a:rPr lang="fr-FR" dirty="0" err="1" smtClean="0"/>
              <a:t>alike</a:t>
            </a:r>
            <a:r>
              <a:rPr lang="fr-FR" dirty="0" smtClean="0"/>
              <a:t>, not all </a:t>
            </a:r>
            <a:r>
              <a:rPr lang="fr-FR" dirty="0" err="1" smtClean="0"/>
              <a:t>rich</a:t>
            </a:r>
            <a:r>
              <a:rPr lang="fr-FR" dirty="0" smtClean="0"/>
              <a:t> vote </a:t>
            </a:r>
            <a:r>
              <a:rPr lang="fr-FR" dirty="0" err="1" smtClean="0"/>
              <a:t>alike</a:t>
            </a:r>
            <a:r>
              <a:rPr lang="fr-FR" dirty="0" smtClean="0"/>
              <a:t>. </a:t>
            </a:r>
            <a:r>
              <a:rPr lang="fr-FR" dirty="0" err="1" smtClean="0"/>
              <a:t>Income</a:t>
            </a:r>
            <a:r>
              <a:rPr lang="fr-FR" dirty="0" smtClean="0"/>
              <a:t> or </a:t>
            </a:r>
            <a:r>
              <a:rPr lang="fr-FR" dirty="0" err="1" smtClean="0"/>
              <a:t>wealth</a:t>
            </a:r>
            <a:r>
              <a:rPr lang="fr-FR" dirty="0" smtClean="0"/>
              <a:t> are </a:t>
            </a:r>
            <a:r>
              <a:rPr lang="fr-FR" dirty="0" err="1" smtClean="0"/>
              <a:t>correlated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political</a:t>
            </a:r>
            <a:r>
              <a:rPr lang="fr-FR" dirty="0" smtClean="0"/>
              <a:t> attitudes, but have </a:t>
            </a:r>
            <a:r>
              <a:rPr lang="fr-FR" dirty="0" err="1" smtClean="0"/>
              <a:t>never</a:t>
            </a:r>
            <a:r>
              <a:rPr lang="fr-FR" dirty="0" smtClean="0"/>
              <a:t> been </a:t>
            </a:r>
            <a:r>
              <a:rPr lang="fr-FR" dirty="0" err="1" smtClean="0"/>
              <a:t>perfect</a:t>
            </a:r>
            <a:r>
              <a:rPr lang="fr-FR" dirty="0" smtClean="0"/>
              <a:t> </a:t>
            </a:r>
            <a:r>
              <a:rPr lang="fr-FR" dirty="0" err="1" smtClean="0"/>
              <a:t>predictors</a:t>
            </a:r>
            <a:r>
              <a:rPr lang="fr-FR" dirty="0" smtClean="0"/>
              <a:t> of the </a:t>
            </a:r>
            <a:r>
              <a:rPr lang="fr-FR" dirty="0" err="1" smtClean="0"/>
              <a:t>different</a:t>
            </a:r>
            <a:r>
              <a:rPr lang="fr-FR" dirty="0" smtClean="0"/>
              <a:t> possible attitudes.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935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0"/>
            <a:ext cx="9001000" cy="7029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fr-FR" dirty="0" smtClean="0"/>
          </a:p>
          <a:p>
            <a:r>
              <a:rPr lang="fr-FR" b="1" dirty="0" err="1" smtClean="0"/>
              <a:t>Summing</a:t>
            </a:r>
            <a:r>
              <a:rPr lang="fr-FR" b="1" dirty="0" smtClean="0"/>
              <a:t> up: </a:t>
            </a:r>
            <a:r>
              <a:rPr lang="fr-FR" dirty="0" smtClean="0"/>
              <a:t>the </a:t>
            </a:r>
            <a:r>
              <a:rPr lang="fr-FR" dirty="0" err="1" smtClean="0"/>
              <a:t>interesting</a:t>
            </a:r>
            <a:r>
              <a:rPr lang="fr-FR" dirty="0" smtClean="0"/>
              <a:t> intuition </a:t>
            </a:r>
            <a:r>
              <a:rPr lang="fr-FR" dirty="0" err="1" smtClean="0"/>
              <a:t>behind</a:t>
            </a:r>
            <a:r>
              <a:rPr lang="fr-FR" dirty="0" smtClean="0"/>
              <a:t> the Golden </a:t>
            </a:r>
            <a:r>
              <a:rPr lang="fr-FR" dirty="0" err="1" smtClean="0"/>
              <a:t>rule</a:t>
            </a:r>
            <a:r>
              <a:rPr lang="fr-FR" dirty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never</a:t>
            </a:r>
            <a:r>
              <a:rPr lang="fr-FR" dirty="0" smtClean="0"/>
              <a:t> </a:t>
            </a:r>
            <a:r>
              <a:rPr lang="fr-FR" dirty="0" err="1" smtClean="0"/>
              <a:t>accumulate</a:t>
            </a:r>
            <a:r>
              <a:rPr lang="fr-FR" dirty="0" smtClean="0"/>
              <a:t> </a:t>
            </a:r>
            <a:r>
              <a:rPr lang="fr-FR" dirty="0" err="1" smtClean="0"/>
              <a:t>so</a:t>
            </a:r>
            <a:r>
              <a:rPr lang="fr-FR" dirty="0" smtClean="0"/>
              <a:t> </a:t>
            </a:r>
            <a:r>
              <a:rPr lang="fr-FR" dirty="0" err="1" smtClean="0"/>
              <a:t>much</a:t>
            </a:r>
            <a:r>
              <a:rPr lang="fr-FR" dirty="0" smtClean="0"/>
              <a:t> k </a:t>
            </a:r>
            <a:r>
              <a:rPr lang="fr-FR" dirty="0" err="1" smtClean="0"/>
              <a:t>that</a:t>
            </a:r>
            <a:r>
              <a:rPr lang="fr-FR" dirty="0" smtClean="0"/>
              <a:t> the return rate r </a:t>
            </a:r>
            <a:r>
              <a:rPr lang="fr-FR" dirty="0" err="1" smtClean="0"/>
              <a:t>falls</a:t>
            </a:r>
            <a:r>
              <a:rPr lang="fr-FR" dirty="0" smtClean="0"/>
              <a:t> </a:t>
            </a:r>
            <a:r>
              <a:rPr lang="fr-FR" dirty="0" err="1" smtClean="0"/>
              <a:t>below</a:t>
            </a:r>
            <a:r>
              <a:rPr lang="fr-FR" dirty="0" smtClean="0"/>
              <a:t> the </a:t>
            </a:r>
            <a:r>
              <a:rPr lang="fr-FR" dirty="0" err="1" smtClean="0"/>
              <a:t>growth</a:t>
            </a:r>
            <a:r>
              <a:rPr lang="fr-FR" dirty="0" smtClean="0"/>
              <a:t> rate g, i.e. </a:t>
            </a:r>
            <a:r>
              <a:rPr lang="fr-FR" dirty="0" err="1" smtClean="0"/>
              <a:t>so</a:t>
            </a:r>
            <a:r>
              <a:rPr lang="fr-FR" dirty="0" smtClean="0"/>
              <a:t> </a:t>
            </a:r>
            <a:r>
              <a:rPr lang="fr-FR" dirty="0" err="1" smtClean="0"/>
              <a:t>much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the capital </a:t>
            </a:r>
            <a:r>
              <a:rPr lang="fr-FR" dirty="0" err="1" smtClean="0"/>
              <a:t>share</a:t>
            </a:r>
            <a:r>
              <a:rPr lang="fr-FR" dirty="0" smtClean="0"/>
              <a:t> </a:t>
            </a:r>
            <a:r>
              <a:rPr lang="fr-FR" dirty="0" err="1" smtClean="0"/>
              <a:t>rk</a:t>
            </a:r>
            <a:r>
              <a:rPr lang="fr-FR" dirty="0" smtClean="0"/>
              <a:t> </a:t>
            </a:r>
            <a:r>
              <a:rPr lang="fr-FR" dirty="0" err="1" smtClean="0"/>
              <a:t>falls</a:t>
            </a:r>
            <a:r>
              <a:rPr lang="fr-FR" dirty="0" smtClean="0"/>
              <a:t> </a:t>
            </a:r>
            <a:r>
              <a:rPr lang="fr-FR" dirty="0" err="1" smtClean="0"/>
              <a:t>below</a:t>
            </a:r>
            <a:r>
              <a:rPr lang="fr-FR" dirty="0" smtClean="0"/>
              <a:t> the </a:t>
            </a:r>
            <a:r>
              <a:rPr lang="fr-FR" dirty="0" err="1" smtClean="0"/>
              <a:t>required</a:t>
            </a:r>
            <a:r>
              <a:rPr lang="fr-FR" dirty="0" smtClean="0"/>
              <a:t> </a:t>
            </a:r>
            <a:r>
              <a:rPr lang="fr-FR" dirty="0" err="1" smtClean="0"/>
              <a:t>saving</a:t>
            </a:r>
            <a:r>
              <a:rPr lang="fr-FR" dirty="0" smtClean="0"/>
              <a:t> </a:t>
            </a:r>
            <a:r>
              <a:rPr lang="fr-FR" dirty="0" err="1" smtClean="0"/>
              <a:t>gk</a:t>
            </a:r>
            <a:r>
              <a:rPr lang="fr-FR" dirty="0" smtClean="0"/>
              <a:t> to </a:t>
            </a:r>
            <a:r>
              <a:rPr lang="fr-FR" dirty="0" err="1" smtClean="0"/>
              <a:t>keep</a:t>
            </a:r>
            <a:r>
              <a:rPr lang="fr-FR" dirty="0" smtClean="0"/>
              <a:t> k/y constant</a:t>
            </a:r>
          </a:p>
          <a:p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always</a:t>
            </a:r>
            <a:r>
              <a:rPr lang="fr-FR" dirty="0" smtClean="0"/>
              <a:t> </a:t>
            </a:r>
            <a:r>
              <a:rPr lang="fr-FR" dirty="0" err="1" smtClean="0"/>
              <a:t>want</a:t>
            </a:r>
            <a:r>
              <a:rPr lang="fr-FR" dirty="0" smtClean="0"/>
              <a:t> r&gt;g, </a:t>
            </a:r>
            <a:r>
              <a:rPr lang="fr-FR" dirty="0" err="1" smtClean="0"/>
              <a:t>so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the return to capital </a:t>
            </a:r>
            <a:r>
              <a:rPr lang="fr-FR" dirty="0" err="1" smtClean="0"/>
              <a:t>rk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higher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need</a:t>
            </a:r>
            <a:r>
              <a:rPr lang="fr-FR" dirty="0" smtClean="0"/>
              <a:t> to </a:t>
            </a:r>
            <a:r>
              <a:rPr lang="fr-FR" dirty="0" err="1" smtClean="0"/>
              <a:t>save</a:t>
            </a:r>
            <a:r>
              <a:rPr lang="fr-FR" dirty="0" smtClean="0"/>
              <a:t> </a:t>
            </a:r>
            <a:r>
              <a:rPr lang="fr-FR" dirty="0" err="1" smtClean="0"/>
              <a:t>each</a:t>
            </a:r>
            <a:r>
              <a:rPr lang="fr-FR" dirty="0" smtClean="0"/>
              <a:t> </a:t>
            </a:r>
            <a:r>
              <a:rPr lang="fr-FR" dirty="0" err="1" smtClean="0"/>
              <a:t>year</a:t>
            </a:r>
            <a:r>
              <a:rPr lang="fr-FR" dirty="0" smtClean="0"/>
              <a:t> to </a:t>
            </a:r>
            <a:r>
              <a:rPr lang="fr-FR" dirty="0" err="1" smtClean="0"/>
              <a:t>maintain</a:t>
            </a:r>
            <a:r>
              <a:rPr lang="fr-FR" dirty="0" smtClean="0"/>
              <a:t> the capital stock. </a:t>
            </a:r>
          </a:p>
          <a:p>
            <a:r>
              <a:rPr lang="fr-FR" dirty="0" err="1" smtClean="0"/>
              <a:t>E.g</a:t>
            </a:r>
            <a:r>
              <a:rPr lang="fr-FR" dirty="0" smtClean="0"/>
              <a:t>. </a:t>
            </a:r>
            <a:r>
              <a:rPr lang="fr-FR" dirty="0" err="1" smtClean="0"/>
              <a:t>with</a:t>
            </a:r>
            <a:r>
              <a:rPr lang="fr-FR" dirty="0" smtClean="0"/>
              <a:t> r=5%, g=1%,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only</a:t>
            </a:r>
            <a:r>
              <a:rPr lang="fr-FR" dirty="0" smtClean="0"/>
              <a:t> </a:t>
            </a:r>
            <a:r>
              <a:rPr lang="fr-FR" dirty="0" err="1" smtClean="0"/>
              <a:t>need</a:t>
            </a:r>
            <a:r>
              <a:rPr lang="fr-FR" dirty="0" smtClean="0"/>
              <a:t> to </a:t>
            </a:r>
            <a:r>
              <a:rPr lang="fr-FR" dirty="0" err="1" smtClean="0"/>
              <a:t>reinvest</a:t>
            </a:r>
            <a:r>
              <a:rPr lang="fr-FR" dirty="0" smtClean="0"/>
              <a:t> 1/5th of the return to capital, and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consume the </a:t>
            </a:r>
            <a:r>
              <a:rPr lang="fr-FR" dirty="0" err="1" smtClean="0"/>
              <a:t>other</a:t>
            </a:r>
            <a:r>
              <a:rPr lang="fr-FR" dirty="0" smtClean="0"/>
              <a:t> 4/5th. </a:t>
            </a:r>
          </a:p>
          <a:p>
            <a:r>
              <a:rPr lang="fr-FR" dirty="0" smtClean="0"/>
              <a:t>The point of capital accumulation </a:t>
            </a:r>
            <a:r>
              <a:rPr lang="fr-FR" dirty="0" err="1" smtClean="0"/>
              <a:t>is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able to consume more in the future, not </a:t>
            </a:r>
            <a:r>
              <a:rPr lang="fr-FR" dirty="0" err="1" smtClean="0"/>
              <a:t>less</a:t>
            </a:r>
            <a:r>
              <a:rPr lang="fr-FR" dirty="0" smtClean="0"/>
              <a:t>.</a:t>
            </a:r>
          </a:p>
          <a:p>
            <a:r>
              <a:rPr lang="fr-FR" b="1" dirty="0"/>
              <a:t>T</a:t>
            </a:r>
            <a:r>
              <a:rPr lang="fr-FR" b="1" dirty="0" smtClean="0"/>
              <a:t>he Golden </a:t>
            </a:r>
            <a:r>
              <a:rPr lang="fr-FR" b="1" dirty="0" err="1" smtClean="0"/>
              <a:t>rule</a:t>
            </a:r>
            <a:r>
              <a:rPr lang="fr-FR" b="1" dirty="0" smtClean="0"/>
              <a:t> r=g </a:t>
            </a:r>
            <a:r>
              <a:rPr lang="fr-FR" b="1" dirty="0" err="1" smtClean="0"/>
              <a:t>puts</a:t>
            </a:r>
            <a:r>
              <a:rPr lang="fr-FR" b="1" dirty="0" smtClean="0"/>
              <a:t> a maximum on capital accumulation </a:t>
            </a:r>
            <a:r>
              <a:rPr lang="fr-FR" dirty="0" smtClean="0"/>
              <a:t>: in case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accumulate</a:t>
            </a:r>
            <a:r>
              <a:rPr lang="fr-FR" dirty="0" smtClean="0"/>
              <a:t> more </a:t>
            </a:r>
            <a:r>
              <a:rPr lang="fr-FR" dirty="0" err="1" smtClean="0"/>
              <a:t>than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, </a:t>
            </a:r>
            <a:r>
              <a:rPr lang="fr-FR" dirty="0" err="1" smtClean="0"/>
              <a:t>then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are in a situation of « </a:t>
            </a:r>
            <a:r>
              <a:rPr lang="fr-FR" dirty="0" err="1" smtClean="0"/>
              <a:t>dynamic</a:t>
            </a:r>
            <a:r>
              <a:rPr lang="fr-FR" dirty="0" smtClean="0"/>
              <a:t> </a:t>
            </a:r>
            <a:r>
              <a:rPr lang="fr-FR" dirty="0" err="1" smtClean="0"/>
              <a:t>inefficiency</a:t>
            </a:r>
            <a:r>
              <a:rPr lang="fr-FR" dirty="0" smtClean="0"/>
              <a:t> », in </a:t>
            </a:r>
            <a:r>
              <a:rPr lang="fr-FR" dirty="0" err="1" smtClean="0"/>
              <a:t>which</a:t>
            </a:r>
            <a:r>
              <a:rPr lang="fr-FR" dirty="0" smtClean="0"/>
              <a:t> case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Pareto-</a:t>
            </a:r>
            <a:r>
              <a:rPr lang="fr-FR" dirty="0" err="1" smtClean="0"/>
              <a:t>improving</a:t>
            </a:r>
            <a:r>
              <a:rPr lang="fr-FR" dirty="0" smtClean="0"/>
              <a:t> to </a:t>
            </a:r>
            <a:r>
              <a:rPr lang="fr-FR" dirty="0" err="1" smtClean="0"/>
              <a:t>reduce</a:t>
            </a:r>
            <a:r>
              <a:rPr lang="fr-FR" dirty="0" smtClean="0"/>
              <a:t> the capital stock (</a:t>
            </a:r>
            <a:r>
              <a:rPr lang="fr-FR" dirty="0" err="1" smtClean="0"/>
              <a:t>e.g</a:t>
            </a:r>
            <a:r>
              <a:rPr lang="fr-FR" dirty="0" smtClean="0"/>
              <a:t>. by setting up a </a:t>
            </a:r>
            <a:r>
              <a:rPr lang="fr-FR" dirty="0" err="1" smtClean="0"/>
              <a:t>pay</a:t>
            </a:r>
            <a:r>
              <a:rPr lang="fr-FR" dirty="0" smtClean="0"/>
              <a:t>-as-</a:t>
            </a:r>
            <a:r>
              <a:rPr lang="fr-FR" dirty="0" err="1" smtClean="0"/>
              <a:t>you</a:t>
            </a:r>
            <a:r>
              <a:rPr lang="fr-FR" dirty="0" smtClean="0"/>
              <a:t>-go pension system, as in </a:t>
            </a:r>
            <a:r>
              <a:rPr lang="fr-FR" dirty="0" err="1" smtClean="0">
                <a:hlinkClick r:id="rId2"/>
              </a:rPr>
              <a:t>Diamond</a:t>
            </a:r>
            <a:r>
              <a:rPr lang="fr-FR" dirty="0" smtClean="0">
                <a:hlinkClick r:id="rId2"/>
              </a:rPr>
              <a:t> 1965</a:t>
            </a:r>
            <a:r>
              <a:rPr lang="fr-FR" dirty="0" smtClean="0"/>
              <a:t>’s OLG model) </a:t>
            </a:r>
          </a:p>
          <a:p>
            <a:r>
              <a:rPr lang="fr-FR" b="1" dirty="0"/>
              <a:t>B</a:t>
            </a:r>
            <a:r>
              <a:rPr lang="fr-FR" b="1" dirty="0" smtClean="0"/>
              <a:t>ut </a:t>
            </a:r>
            <a:r>
              <a:rPr lang="fr-FR" b="1" dirty="0" err="1" smtClean="0"/>
              <a:t>it</a:t>
            </a:r>
            <a:r>
              <a:rPr lang="fr-FR" b="1" dirty="0" smtClean="0"/>
              <a:t> </a:t>
            </a:r>
            <a:r>
              <a:rPr lang="fr-FR" b="1" dirty="0" err="1" smtClean="0"/>
              <a:t>does</a:t>
            </a:r>
            <a:r>
              <a:rPr lang="fr-FR" b="1" dirty="0" smtClean="0"/>
              <a:t> not </a:t>
            </a:r>
            <a:r>
              <a:rPr lang="fr-FR" b="1" dirty="0" err="1" smtClean="0"/>
              <a:t>say</a:t>
            </a:r>
            <a:r>
              <a:rPr lang="fr-FR" b="1" dirty="0" smtClean="0"/>
              <a:t> </a:t>
            </a:r>
            <a:r>
              <a:rPr lang="fr-FR" b="1" dirty="0" err="1" smtClean="0"/>
              <a:t>that</a:t>
            </a:r>
            <a:r>
              <a:rPr lang="fr-FR" b="1" dirty="0" smtClean="0"/>
              <a:t> </a:t>
            </a:r>
            <a:r>
              <a:rPr lang="fr-FR" b="1" dirty="0" err="1" smtClean="0"/>
              <a:t>we</a:t>
            </a:r>
            <a:r>
              <a:rPr lang="fr-FR" b="1" dirty="0" smtClean="0"/>
              <a:t> </a:t>
            </a:r>
            <a:r>
              <a:rPr lang="fr-FR" b="1" dirty="0" err="1" smtClean="0"/>
              <a:t>should</a:t>
            </a:r>
            <a:r>
              <a:rPr lang="fr-FR" b="1" dirty="0" smtClean="0"/>
              <a:t> </a:t>
            </a:r>
            <a:r>
              <a:rPr lang="fr-FR" b="1" dirty="0" err="1" smtClean="0"/>
              <a:t>accumulate</a:t>
            </a:r>
            <a:r>
              <a:rPr lang="fr-FR" b="1" dirty="0" smtClean="0"/>
              <a:t> </a:t>
            </a:r>
            <a:r>
              <a:rPr lang="fr-FR" b="1" dirty="0" err="1" smtClean="0"/>
              <a:t>so</a:t>
            </a:r>
            <a:r>
              <a:rPr lang="fr-FR" b="1" dirty="0" smtClean="0"/>
              <a:t> </a:t>
            </a:r>
            <a:r>
              <a:rPr lang="fr-FR" b="1" dirty="0" err="1" smtClean="0"/>
              <a:t>much</a:t>
            </a:r>
            <a:r>
              <a:rPr lang="fr-FR" dirty="0" smtClean="0"/>
              <a:t>: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provides</a:t>
            </a:r>
            <a:r>
              <a:rPr lang="fr-FR" dirty="0" smtClean="0"/>
              <a:t> an </a:t>
            </a:r>
            <a:r>
              <a:rPr lang="fr-FR" dirty="0" err="1" smtClean="0"/>
              <a:t>upper</a:t>
            </a:r>
            <a:r>
              <a:rPr lang="fr-FR" dirty="0" smtClean="0"/>
              <a:t> </a:t>
            </a:r>
            <a:r>
              <a:rPr lang="fr-FR" dirty="0" err="1" smtClean="0"/>
              <a:t>bound</a:t>
            </a:r>
            <a:r>
              <a:rPr lang="fr-FR" dirty="0" smtClean="0"/>
              <a:t> on capital accumulation (and a </a:t>
            </a:r>
            <a:r>
              <a:rPr lang="fr-FR" dirty="0" err="1" smtClean="0"/>
              <a:t>lower</a:t>
            </a:r>
            <a:r>
              <a:rPr lang="fr-FR" dirty="0" smtClean="0"/>
              <a:t> </a:t>
            </a:r>
            <a:r>
              <a:rPr lang="fr-FR" dirty="0" err="1" smtClean="0"/>
              <a:t>bound</a:t>
            </a:r>
            <a:r>
              <a:rPr lang="fr-FR" dirty="0" smtClean="0"/>
              <a:t> on rate of return), not a </a:t>
            </a:r>
            <a:r>
              <a:rPr lang="fr-FR" dirty="0" err="1" smtClean="0"/>
              <a:t>target</a:t>
            </a:r>
            <a:r>
              <a:rPr lang="fr-FR" dirty="0" smtClean="0"/>
              <a:t>. </a:t>
            </a:r>
          </a:p>
          <a:p>
            <a:r>
              <a:rPr lang="fr-FR" b="1" dirty="0" err="1" smtClean="0"/>
              <a:t>Modified</a:t>
            </a:r>
            <a:r>
              <a:rPr lang="fr-FR" b="1" dirty="0" smtClean="0"/>
              <a:t> Golden </a:t>
            </a:r>
            <a:r>
              <a:rPr lang="fr-FR" b="1" dirty="0" err="1" smtClean="0"/>
              <a:t>rule</a:t>
            </a:r>
            <a:r>
              <a:rPr lang="fr-FR" b="1" dirty="0" smtClean="0"/>
              <a:t> r*=δ </a:t>
            </a:r>
            <a:r>
              <a:rPr lang="fr-FR" b="1" dirty="0"/>
              <a:t>+ </a:t>
            </a:r>
            <a:r>
              <a:rPr lang="fr-FR" b="1" dirty="0" err="1" smtClean="0">
                <a:latin typeface="Times New Roman"/>
                <a:cs typeface="Times New Roman"/>
              </a:rPr>
              <a:t>γ</a:t>
            </a:r>
            <a:r>
              <a:rPr lang="fr-FR" b="1" dirty="0" err="1" smtClean="0"/>
              <a:t>g</a:t>
            </a:r>
            <a:r>
              <a:rPr lang="fr-FR" b="1" dirty="0" smtClean="0"/>
              <a:t> </a:t>
            </a:r>
            <a:r>
              <a:rPr lang="fr-FR" b="1" dirty="0" err="1" smtClean="0"/>
              <a:t>is</a:t>
            </a:r>
            <a:r>
              <a:rPr lang="fr-FR" b="1" dirty="0" smtClean="0"/>
              <a:t> not </a:t>
            </a:r>
            <a:r>
              <a:rPr lang="fr-FR" b="1" dirty="0" err="1" smtClean="0"/>
              <a:t>so</a:t>
            </a:r>
            <a:r>
              <a:rPr lang="fr-FR" b="1" dirty="0" smtClean="0"/>
              <a:t> </a:t>
            </a:r>
            <a:r>
              <a:rPr lang="fr-FR" b="1" dirty="0" err="1" smtClean="0"/>
              <a:t>useful</a:t>
            </a:r>
            <a:r>
              <a:rPr lang="fr-FR" dirty="0" smtClean="0"/>
              <a:t>: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trying</a:t>
            </a:r>
            <a:r>
              <a:rPr lang="fr-FR" dirty="0" smtClean="0"/>
              <a:t> to put </a:t>
            </a:r>
            <a:r>
              <a:rPr lang="fr-FR" dirty="0" err="1" smtClean="0"/>
              <a:t>too</a:t>
            </a:r>
            <a:r>
              <a:rPr lang="fr-FR" dirty="0" smtClean="0"/>
              <a:t> </a:t>
            </a:r>
            <a:r>
              <a:rPr lang="fr-FR" dirty="0" err="1" smtClean="0"/>
              <a:t>much</a:t>
            </a:r>
            <a:r>
              <a:rPr lang="fr-FR" dirty="0" smtClean="0"/>
              <a:t> </a:t>
            </a:r>
            <a:r>
              <a:rPr lang="fr-FR" dirty="0" err="1" smtClean="0"/>
              <a:t>into</a:t>
            </a:r>
            <a:r>
              <a:rPr lang="fr-FR" dirty="0" smtClean="0"/>
              <a:t> a simple </a:t>
            </a:r>
            <a:r>
              <a:rPr lang="fr-FR" dirty="0" err="1" smtClean="0"/>
              <a:t>mathematical</a:t>
            </a:r>
            <a:r>
              <a:rPr lang="fr-FR" dirty="0" smtClean="0"/>
              <a:t> formula.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54516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741368"/>
          </a:xfrm>
        </p:spPr>
        <p:txBody>
          <a:bodyPr>
            <a:normAutofit fontScale="85000" lnSpcReduction="20000"/>
          </a:bodyPr>
          <a:lstStyle/>
          <a:p>
            <a:r>
              <a:rPr lang="fr-FR" b="1" dirty="0" err="1" smtClean="0"/>
              <a:t>Computing</a:t>
            </a:r>
            <a:r>
              <a:rPr lang="fr-FR" b="1" dirty="0" smtClean="0"/>
              <a:t> optimal capital accumulation for the future </a:t>
            </a:r>
            <a:r>
              <a:rPr lang="fr-FR" b="1" dirty="0" err="1" smtClean="0"/>
              <a:t>is</a:t>
            </a:r>
            <a:r>
              <a:rPr lang="fr-FR" b="1" dirty="0" smtClean="0"/>
              <a:t> a </a:t>
            </a:r>
            <a:r>
              <a:rPr lang="fr-FR" b="1" dirty="0" err="1" smtClean="0"/>
              <a:t>complex</a:t>
            </a:r>
            <a:r>
              <a:rPr lang="fr-FR" b="1" dirty="0" smtClean="0"/>
              <a:t> multi-</a:t>
            </a:r>
            <a:r>
              <a:rPr lang="fr-FR" b="1" dirty="0" err="1" smtClean="0"/>
              <a:t>dimensional</a:t>
            </a:r>
            <a:r>
              <a:rPr lang="fr-FR" b="1" dirty="0" smtClean="0"/>
              <a:t> </a:t>
            </a:r>
            <a:r>
              <a:rPr lang="fr-FR" b="1" dirty="0" err="1" smtClean="0"/>
              <a:t>task</a:t>
            </a:r>
            <a:r>
              <a:rPr lang="fr-FR" b="1" dirty="0" smtClean="0"/>
              <a:t>, and no simple </a:t>
            </a:r>
            <a:r>
              <a:rPr lang="fr-FR" b="1" dirty="0" err="1" smtClean="0"/>
              <a:t>mathematical</a:t>
            </a:r>
            <a:r>
              <a:rPr lang="fr-FR" b="1" dirty="0" smtClean="0"/>
              <a:t> formula </a:t>
            </a:r>
            <a:r>
              <a:rPr lang="fr-FR" b="1" dirty="0" err="1" smtClean="0"/>
              <a:t>is</a:t>
            </a:r>
            <a:r>
              <a:rPr lang="fr-FR" b="1" dirty="0" smtClean="0"/>
              <a:t> </a:t>
            </a:r>
            <a:r>
              <a:rPr lang="fr-FR" b="1" dirty="0" err="1" smtClean="0"/>
              <a:t>going</a:t>
            </a:r>
            <a:r>
              <a:rPr lang="fr-FR" b="1" dirty="0" smtClean="0"/>
              <a:t> to </a:t>
            </a:r>
            <a:r>
              <a:rPr lang="fr-FR" b="1" dirty="0" err="1" smtClean="0"/>
              <a:t>solve</a:t>
            </a:r>
            <a:r>
              <a:rPr lang="fr-FR" b="1" dirty="0" smtClean="0"/>
              <a:t> the </a:t>
            </a:r>
            <a:r>
              <a:rPr lang="fr-FR" b="1" dirty="0" err="1" smtClean="0"/>
              <a:t>problem</a:t>
            </a:r>
            <a:r>
              <a:rPr lang="fr-FR" b="1" dirty="0" smtClean="0"/>
              <a:t> for us</a:t>
            </a:r>
            <a:r>
              <a:rPr lang="fr-FR" dirty="0" smtClean="0"/>
              <a:t>. </a:t>
            </a:r>
          </a:p>
          <a:p>
            <a:r>
              <a:rPr lang="fr-FR" dirty="0" err="1" smtClean="0"/>
              <a:t>We</a:t>
            </a:r>
            <a:r>
              <a:rPr lang="fr-FR" dirty="0" smtClean="0"/>
              <a:t> first </a:t>
            </a:r>
            <a:r>
              <a:rPr lang="fr-FR" dirty="0" err="1" smtClean="0"/>
              <a:t>need</a:t>
            </a:r>
            <a:r>
              <a:rPr lang="fr-FR" dirty="0" smtClean="0"/>
              <a:t> to </a:t>
            </a:r>
            <a:r>
              <a:rPr lang="fr-FR" dirty="0" err="1" smtClean="0"/>
              <a:t>make</a:t>
            </a:r>
            <a:r>
              <a:rPr lang="fr-FR" dirty="0" smtClean="0"/>
              <a:t> sure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properly</a:t>
            </a:r>
            <a:r>
              <a:rPr lang="fr-FR" dirty="0" smtClean="0"/>
              <a:t> </a:t>
            </a:r>
            <a:r>
              <a:rPr lang="fr-FR" dirty="0" err="1" smtClean="0"/>
              <a:t>measure</a:t>
            </a:r>
            <a:r>
              <a:rPr lang="fr-FR" dirty="0" smtClean="0"/>
              <a:t> the </a:t>
            </a:r>
            <a:r>
              <a:rPr lang="fr-FR" dirty="0" err="1" smtClean="0"/>
              <a:t>different</a:t>
            </a:r>
            <a:r>
              <a:rPr lang="fr-FR" dirty="0" smtClean="0"/>
              <a:t> dimensions of capital accumulation: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need</a:t>
            </a:r>
            <a:r>
              <a:rPr lang="fr-FR" dirty="0" smtClean="0"/>
              <a:t> to </a:t>
            </a:r>
            <a:r>
              <a:rPr lang="fr-FR" dirty="0" err="1" smtClean="0"/>
              <a:t>take</a:t>
            </a:r>
            <a:r>
              <a:rPr lang="fr-FR" dirty="0" smtClean="0"/>
              <a:t> </a:t>
            </a:r>
            <a:r>
              <a:rPr lang="fr-FR" dirty="0" err="1" smtClean="0"/>
              <a:t>into</a:t>
            </a:r>
            <a:r>
              <a:rPr lang="fr-FR" dirty="0" smtClean="0"/>
              <a:t> </a:t>
            </a:r>
            <a:r>
              <a:rPr lang="fr-FR" dirty="0" err="1" smtClean="0"/>
              <a:t>account</a:t>
            </a:r>
            <a:r>
              <a:rPr lang="fr-FR" dirty="0" smtClean="0"/>
              <a:t> and </a:t>
            </a:r>
            <a:r>
              <a:rPr lang="fr-FR" dirty="0" err="1" smtClean="0"/>
              <a:t>private</a:t>
            </a:r>
            <a:r>
              <a:rPr lang="fr-FR" dirty="0" smtClean="0"/>
              <a:t> </a:t>
            </a:r>
            <a:r>
              <a:rPr lang="fr-FR" dirty="0" err="1" smtClean="0"/>
              <a:t>wealth</a:t>
            </a:r>
            <a:r>
              <a:rPr lang="fr-FR" dirty="0" smtClean="0"/>
              <a:t> and public </a:t>
            </a:r>
            <a:r>
              <a:rPr lang="fr-FR" dirty="0" err="1" smtClean="0"/>
              <a:t>assets</a:t>
            </a:r>
            <a:r>
              <a:rPr lang="fr-FR" dirty="0" smtClean="0"/>
              <a:t> and not </a:t>
            </a:r>
            <a:r>
              <a:rPr lang="fr-FR" dirty="0" err="1" smtClean="0"/>
              <a:t>only</a:t>
            </a:r>
            <a:r>
              <a:rPr lang="fr-FR" dirty="0" smtClean="0"/>
              <a:t> public </a:t>
            </a:r>
            <a:r>
              <a:rPr lang="fr-FR" dirty="0" err="1" smtClean="0"/>
              <a:t>debt</a:t>
            </a:r>
            <a:r>
              <a:rPr lang="fr-FR" dirty="0" smtClean="0"/>
              <a:t> (if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take</a:t>
            </a:r>
            <a:r>
              <a:rPr lang="fr-FR" dirty="0" smtClean="0"/>
              <a:t> a </a:t>
            </a:r>
            <a:r>
              <a:rPr lang="fr-FR" dirty="0" err="1" smtClean="0"/>
              <a:t>complete</a:t>
            </a:r>
            <a:r>
              <a:rPr lang="fr-FR" dirty="0" smtClean="0"/>
              <a:t> </a:t>
            </a:r>
            <a:r>
              <a:rPr lang="fr-FR" dirty="0" err="1" smtClean="0"/>
              <a:t>view</a:t>
            </a:r>
            <a:r>
              <a:rPr lang="fr-FR" dirty="0" smtClean="0"/>
              <a:t>, </a:t>
            </a:r>
            <a:r>
              <a:rPr lang="fr-FR" dirty="0" err="1" smtClean="0"/>
              <a:t>current</a:t>
            </a:r>
            <a:r>
              <a:rPr lang="fr-FR" dirty="0" smtClean="0"/>
              <a:t> obsession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private</a:t>
            </a:r>
            <a:r>
              <a:rPr lang="fr-FR" dirty="0" smtClean="0"/>
              <a:t> </a:t>
            </a:r>
            <a:r>
              <a:rPr lang="fr-FR" dirty="0" err="1" smtClean="0"/>
              <a:t>debt</a:t>
            </a:r>
            <a:r>
              <a:rPr lang="fr-FR" dirty="0" smtClean="0"/>
              <a:t> not </a:t>
            </a:r>
            <a:r>
              <a:rPr lang="fr-FR" dirty="0" err="1" smtClean="0"/>
              <a:t>justified</a:t>
            </a:r>
            <a:r>
              <a:rPr lang="fr-FR" dirty="0" smtClean="0"/>
              <a:t>);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need</a:t>
            </a:r>
            <a:r>
              <a:rPr lang="fr-FR" dirty="0" smtClean="0"/>
              <a:t> to </a:t>
            </a:r>
            <a:r>
              <a:rPr lang="fr-FR" dirty="0" err="1" smtClean="0"/>
              <a:t>take</a:t>
            </a:r>
            <a:r>
              <a:rPr lang="fr-FR" dirty="0" smtClean="0"/>
              <a:t> </a:t>
            </a:r>
            <a:r>
              <a:rPr lang="fr-FR" dirty="0" err="1" smtClean="0"/>
              <a:t>into</a:t>
            </a:r>
            <a:r>
              <a:rPr lang="fr-FR" dirty="0" smtClean="0"/>
              <a:t> </a:t>
            </a:r>
            <a:r>
              <a:rPr lang="fr-FR" dirty="0" err="1" smtClean="0"/>
              <a:t>account</a:t>
            </a:r>
            <a:r>
              <a:rPr lang="fr-FR" dirty="0" smtClean="0"/>
              <a:t> </a:t>
            </a:r>
            <a:r>
              <a:rPr lang="fr-FR" dirty="0" err="1" smtClean="0"/>
              <a:t>human</a:t>
            </a:r>
            <a:r>
              <a:rPr lang="fr-FR" dirty="0" smtClean="0"/>
              <a:t> capital (</a:t>
            </a:r>
            <a:r>
              <a:rPr lang="fr-FR" dirty="0" err="1" smtClean="0"/>
              <a:t>investement</a:t>
            </a:r>
            <a:r>
              <a:rPr lang="fr-FR" dirty="0" smtClean="0"/>
              <a:t> in </a:t>
            </a:r>
            <a:r>
              <a:rPr lang="fr-FR" dirty="0" err="1" smtClean="0"/>
              <a:t>education</a:t>
            </a:r>
            <a:r>
              <a:rPr lang="fr-FR" dirty="0" smtClean="0"/>
              <a:t>) and </a:t>
            </a:r>
            <a:r>
              <a:rPr lang="fr-FR" dirty="0" err="1" smtClean="0"/>
              <a:t>natural</a:t>
            </a:r>
            <a:r>
              <a:rPr lang="fr-FR" dirty="0" smtClean="0"/>
              <a:t> capital (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existing</a:t>
            </a:r>
            <a:r>
              <a:rPr lang="fr-FR" dirty="0" smtClean="0"/>
              <a:t> balance </a:t>
            </a:r>
            <a:r>
              <a:rPr lang="fr-FR" dirty="0" err="1" smtClean="0"/>
              <a:t>sheets</a:t>
            </a:r>
            <a:r>
              <a:rPr lang="fr-FR" dirty="0" smtClean="0"/>
              <a:t> </a:t>
            </a:r>
            <a:r>
              <a:rPr lang="fr-FR" dirty="0" err="1" smtClean="0"/>
              <a:t>don’t</a:t>
            </a:r>
            <a:r>
              <a:rPr lang="fr-FR" dirty="0" smtClean="0"/>
              <a:t> do </a:t>
            </a:r>
            <a:r>
              <a:rPr lang="fr-FR" dirty="0" err="1" smtClean="0"/>
              <a:t>well</a:t>
            </a:r>
            <a:r>
              <a:rPr lang="fr-FR" dirty="0" smtClean="0"/>
              <a:t> at </a:t>
            </a:r>
            <a:r>
              <a:rPr lang="fr-FR" dirty="0" err="1" smtClean="0"/>
              <a:t>this</a:t>
            </a:r>
            <a:r>
              <a:rPr lang="fr-FR" dirty="0" smtClean="0"/>
              <a:t> stage). </a:t>
            </a:r>
          </a:p>
          <a:p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economic</a:t>
            </a:r>
            <a:r>
              <a:rPr lang="fr-FR" dirty="0" smtClean="0"/>
              <a:t> computations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useful</a:t>
            </a:r>
            <a:r>
              <a:rPr lang="fr-FR" dirty="0" smtClean="0"/>
              <a:t>, but not all: </a:t>
            </a:r>
            <a:r>
              <a:rPr lang="fr-FR" dirty="0" err="1" smtClean="0"/>
              <a:t>e.g</a:t>
            </a:r>
            <a:r>
              <a:rPr lang="fr-FR" dirty="0" smtClean="0"/>
              <a:t>. </a:t>
            </a:r>
            <a:r>
              <a:rPr lang="fr-FR" dirty="0" err="1" smtClean="0"/>
              <a:t>Stern’s</a:t>
            </a:r>
            <a:r>
              <a:rPr lang="fr-FR" dirty="0" smtClean="0"/>
              <a:t> </a:t>
            </a:r>
            <a:r>
              <a:rPr lang="fr-FR" dirty="0" err="1" smtClean="0"/>
              <a:t>estimates</a:t>
            </a:r>
            <a:r>
              <a:rPr lang="fr-FR" dirty="0" smtClean="0"/>
              <a:t> of </a:t>
            </a:r>
            <a:r>
              <a:rPr lang="fr-FR" dirty="0" err="1" smtClean="0"/>
              <a:t>lost</a:t>
            </a:r>
            <a:r>
              <a:rPr lang="fr-FR" dirty="0" smtClean="0"/>
              <a:t> GDP (</a:t>
            </a:r>
            <a:r>
              <a:rPr lang="fr-FR" dirty="0" err="1" smtClean="0"/>
              <a:t>fall</a:t>
            </a:r>
            <a:r>
              <a:rPr lang="fr-FR" dirty="0" smtClean="0"/>
              <a:t> in </a:t>
            </a:r>
            <a:r>
              <a:rPr lang="fr-FR" dirty="0" err="1" smtClean="0"/>
              <a:t>economic</a:t>
            </a:r>
            <a:r>
              <a:rPr lang="fr-FR" dirty="0" smtClean="0"/>
              <a:t> </a:t>
            </a:r>
            <a:r>
              <a:rPr lang="fr-FR" dirty="0" err="1" smtClean="0"/>
              <a:t>activity</a:t>
            </a:r>
            <a:r>
              <a:rPr lang="fr-FR" dirty="0" smtClean="0"/>
              <a:t>) if </a:t>
            </a:r>
            <a:r>
              <a:rPr lang="fr-FR" dirty="0" err="1" smtClean="0"/>
              <a:t>sea</a:t>
            </a:r>
            <a:r>
              <a:rPr lang="fr-FR" dirty="0" smtClean="0"/>
              <a:t> </a:t>
            </a:r>
            <a:r>
              <a:rPr lang="fr-FR" dirty="0" err="1" smtClean="0"/>
              <a:t>levels</a:t>
            </a:r>
            <a:r>
              <a:rPr lang="fr-FR" dirty="0" smtClean="0"/>
              <a:t> </a:t>
            </a:r>
            <a:r>
              <a:rPr lang="fr-FR" dirty="0" err="1" smtClean="0"/>
              <a:t>rise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useful</a:t>
            </a:r>
            <a:r>
              <a:rPr lang="fr-FR" dirty="0" smtClean="0"/>
              <a:t>; but discount rate </a:t>
            </a:r>
            <a:r>
              <a:rPr lang="fr-FR" dirty="0" err="1" smtClean="0"/>
              <a:t>controversy</a:t>
            </a:r>
            <a:r>
              <a:rPr lang="fr-FR" dirty="0" smtClean="0"/>
              <a:t> not </a:t>
            </a:r>
            <a:r>
              <a:rPr lang="fr-FR" dirty="0" err="1" smtClean="0"/>
              <a:t>so</a:t>
            </a:r>
            <a:r>
              <a:rPr lang="fr-FR" dirty="0" smtClean="0"/>
              <a:t> </a:t>
            </a:r>
            <a:r>
              <a:rPr lang="fr-FR" dirty="0" err="1" smtClean="0"/>
              <a:t>useful</a:t>
            </a:r>
            <a:r>
              <a:rPr lang="fr-FR" dirty="0" smtClean="0"/>
              <a:t> </a:t>
            </a:r>
            <a:endParaRPr lang="fr-FR" dirty="0"/>
          </a:p>
          <a:p>
            <a:r>
              <a:rPr lang="fr-FR" dirty="0" smtClean="0"/>
              <a:t>In </a:t>
            </a:r>
            <a:r>
              <a:rPr lang="fr-FR" dirty="0" err="1" smtClean="0"/>
              <a:t>order</a:t>
            </a:r>
            <a:r>
              <a:rPr lang="fr-FR" dirty="0" smtClean="0"/>
              <a:t> to </a:t>
            </a:r>
            <a:r>
              <a:rPr lang="fr-FR" dirty="0" err="1" smtClean="0"/>
              <a:t>properly</a:t>
            </a:r>
            <a:r>
              <a:rPr lang="fr-FR" dirty="0" smtClean="0"/>
              <a:t> </a:t>
            </a:r>
            <a:r>
              <a:rPr lang="fr-FR" dirty="0" err="1" smtClean="0"/>
              <a:t>analyze</a:t>
            </a:r>
            <a:r>
              <a:rPr lang="fr-FR" dirty="0" smtClean="0"/>
              <a:t> optimal public </a:t>
            </a:r>
            <a:r>
              <a:rPr lang="fr-FR" dirty="0" err="1" smtClean="0"/>
              <a:t>policies</a:t>
            </a:r>
            <a:r>
              <a:rPr lang="fr-FR" dirty="0" smtClean="0"/>
              <a:t> </a:t>
            </a:r>
            <a:r>
              <a:rPr lang="fr-FR" dirty="0" err="1" smtClean="0"/>
              <a:t>regarding</a:t>
            </a:r>
            <a:r>
              <a:rPr lang="fr-FR" dirty="0" smtClean="0"/>
              <a:t> capital accumulation, one </a:t>
            </a:r>
            <a:r>
              <a:rPr lang="fr-FR" dirty="0" err="1" smtClean="0"/>
              <a:t>needs</a:t>
            </a:r>
            <a:r>
              <a:rPr lang="fr-FR" dirty="0" smtClean="0"/>
              <a:t> to </a:t>
            </a:r>
            <a:r>
              <a:rPr lang="fr-FR" dirty="0" err="1" smtClean="0"/>
              <a:t>introduce</a:t>
            </a:r>
            <a:r>
              <a:rPr lang="fr-FR" dirty="0" smtClean="0"/>
              <a:t> </a:t>
            </a:r>
            <a:r>
              <a:rPr lang="fr-FR" dirty="0" err="1" smtClean="0"/>
              <a:t>inequality</a:t>
            </a:r>
            <a:r>
              <a:rPr lang="fr-FR" dirty="0" smtClean="0"/>
              <a:t> </a:t>
            </a:r>
            <a:r>
              <a:rPr lang="fr-FR" dirty="0" err="1" smtClean="0"/>
              <a:t>into</a:t>
            </a:r>
            <a:r>
              <a:rPr lang="fr-FR" dirty="0" smtClean="0"/>
              <a:t> the </a:t>
            </a:r>
            <a:r>
              <a:rPr lang="fr-FR" dirty="0" err="1" smtClean="0"/>
              <a:t>picture</a:t>
            </a:r>
            <a:r>
              <a:rPr lang="fr-FR" dirty="0" smtClean="0"/>
              <a:t>. </a:t>
            </a:r>
            <a:r>
              <a:rPr lang="fr-FR" dirty="0" err="1" smtClean="0">
                <a:hlinkClick r:id="rId2"/>
              </a:rPr>
              <a:t>See</a:t>
            </a:r>
            <a:r>
              <a:rPr lang="fr-FR" dirty="0" smtClean="0">
                <a:hlinkClick r:id="rId2"/>
              </a:rPr>
              <a:t> </a:t>
            </a:r>
            <a:r>
              <a:rPr lang="fr-FR" dirty="0">
                <a:hlinkClick r:id="rId2"/>
              </a:rPr>
              <a:t>lectures 9-10</a:t>
            </a:r>
            <a:r>
              <a:rPr lang="fr-FR" dirty="0"/>
              <a:t>.</a:t>
            </a:r>
          </a:p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54257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Condorcet </a:t>
            </a:r>
            <a:r>
              <a:rPr lang="fr-FR" b="1" dirty="0" err="1" smtClean="0"/>
              <a:t>paradox</a:t>
            </a:r>
            <a:r>
              <a:rPr lang="fr-FR" b="1" dirty="0" smtClean="0"/>
              <a:t> &amp; </a:t>
            </a:r>
            <a:r>
              <a:rPr lang="fr-FR" b="1" dirty="0" err="1" smtClean="0"/>
              <a:t>majority</a:t>
            </a:r>
            <a:r>
              <a:rPr lang="fr-FR" b="1" dirty="0" smtClean="0"/>
              <a:t> cycles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6093296"/>
          </a:xfrm>
        </p:spPr>
        <p:txBody>
          <a:bodyPr>
            <a:normAutofit fontScale="77500" lnSpcReduction="20000"/>
          </a:bodyPr>
          <a:lstStyle/>
          <a:p>
            <a:r>
              <a:rPr lang="fr-FR" dirty="0" err="1" smtClean="0"/>
              <a:t>Because</a:t>
            </a:r>
            <a:r>
              <a:rPr lang="fr-FR" dirty="0" smtClean="0"/>
              <a:t> of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interests</a:t>
            </a:r>
            <a:r>
              <a:rPr lang="fr-FR" dirty="0" smtClean="0"/>
              <a:t>, values and </a:t>
            </a:r>
            <a:r>
              <a:rPr lang="fr-FR" dirty="0" err="1" smtClean="0"/>
              <a:t>beliefs</a:t>
            </a:r>
            <a:r>
              <a:rPr lang="fr-FR" dirty="0" smtClean="0"/>
              <a:t> </a:t>
            </a:r>
            <a:r>
              <a:rPr lang="fr-FR" dirty="0" err="1" smtClean="0"/>
              <a:t>systems</a:t>
            </a:r>
            <a:r>
              <a:rPr lang="fr-FR" dirty="0" smtClean="0"/>
              <a:t>,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individuals</a:t>
            </a:r>
            <a:r>
              <a:rPr lang="fr-FR" dirty="0" smtClean="0"/>
              <a:t> have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preferences</a:t>
            </a:r>
            <a:r>
              <a:rPr lang="fr-FR" dirty="0" smtClean="0"/>
              <a:t> about </a:t>
            </a:r>
            <a:r>
              <a:rPr lang="fr-FR" dirty="0" err="1" smtClean="0"/>
              <a:t>policies</a:t>
            </a:r>
            <a:r>
              <a:rPr lang="fr-FR" dirty="0" smtClean="0"/>
              <a:t>, and in </a:t>
            </a:r>
            <a:r>
              <a:rPr lang="fr-FR" dirty="0" err="1" smtClean="0"/>
              <a:t>particular</a:t>
            </a:r>
            <a:r>
              <a:rPr lang="fr-FR" dirty="0" smtClean="0"/>
              <a:t> about </a:t>
            </a:r>
            <a:r>
              <a:rPr lang="fr-FR" dirty="0" err="1" smtClean="0"/>
              <a:t>inequality</a:t>
            </a:r>
            <a:r>
              <a:rPr lang="fr-FR" dirty="0" smtClean="0"/>
              <a:t>, capital accumulation, etc.</a:t>
            </a:r>
          </a:p>
          <a:p>
            <a:r>
              <a:rPr lang="fr-FR" dirty="0" smtClean="0"/>
              <a:t>Q.: </a:t>
            </a:r>
            <a:r>
              <a:rPr lang="fr-FR" dirty="0" err="1"/>
              <a:t>W</a:t>
            </a:r>
            <a:r>
              <a:rPr lang="fr-FR" dirty="0" err="1" smtClean="0"/>
              <a:t>hich</a:t>
            </a:r>
            <a:r>
              <a:rPr lang="fr-FR" dirty="0" smtClean="0"/>
              <a:t> </a:t>
            </a:r>
            <a:r>
              <a:rPr lang="fr-FR" dirty="0" err="1" smtClean="0"/>
              <a:t>mechanisms</a:t>
            </a:r>
            <a:r>
              <a:rPr lang="fr-FR" dirty="0" smtClean="0"/>
              <a:t> and </a:t>
            </a:r>
            <a:r>
              <a:rPr lang="fr-FR" dirty="0" err="1" smtClean="0"/>
              <a:t>political</a:t>
            </a:r>
            <a:r>
              <a:rPr lang="fr-FR" dirty="0" smtClean="0"/>
              <a:t> institutions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to combine </a:t>
            </a:r>
            <a:r>
              <a:rPr lang="fr-FR" dirty="0" err="1" smtClean="0"/>
              <a:t>these</a:t>
            </a:r>
            <a:r>
              <a:rPr lang="fr-FR" dirty="0" smtClean="0"/>
              <a:t> </a:t>
            </a:r>
            <a:r>
              <a:rPr lang="fr-FR" dirty="0" err="1" smtClean="0"/>
              <a:t>preferences</a:t>
            </a:r>
            <a:r>
              <a:rPr lang="fr-FR" dirty="0" smtClean="0"/>
              <a:t> and </a:t>
            </a:r>
            <a:r>
              <a:rPr lang="fr-FR" dirty="0" err="1" smtClean="0"/>
              <a:t>take</a:t>
            </a:r>
            <a:r>
              <a:rPr lang="fr-FR" dirty="0" smtClean="0"/>
              <a:t> a collective </a:t>
            </a:r>
            <a:r>
              <a:rPr lang="fr-FR" dirty="0" err="1" smtClean="0"/>
              <a:t>decision</a:t>
            </a:r>
            <a:r>
              <a:rPr lang="fr-FR" dirty="0" smtClean="0"/>
              <a:t>?   = the </a:t>
            </a:r>
            <a:r>
              <a:rPr lang="fr-FR" dirty="0" err="1" smtClean="0"/>
              <a:t>pb</a:t>
            </a:r>
            <a:r>
              <a:rPr lang="fr-FR" dirty="0" smtClean="0"/>
              <a:t> of « social </a:t>
            </a:r>
            <a:r>
              <a:rPr lang="fr-FR" dirty="0" err="1" smtClean="0"/>
              <a:t>choice</a:t>
            </a:r>
            <a:r>
              <a:rPr lang="fr-FR" dirty="0" smtClean="0"/>
              <a:t> » (or « </a:t>
            </a:r>
            <a:r>
              <a:rPr lang="fr-FR" dirty="0" err="1" smtClean="0"/>
              <a:t>preference</a:t>
            </a:r>
            <a:r>
              <a:rPr lang="fr-FR" dirty="0" smtClean="0"/>
              <a:t> </a:t>
            </a:r>
            <a:r>
              <a:rPr lang="fr-FR" dirty="0" err="1" smtClean="0"/>
              <a:t>aggregation</a:t>
            </a:r>
            <a:r>
              <a:rPr lang="fr-FR" dirty="0" smtClean="0"/>
              <a:t> ») </a:t>
            </a:r>
          </a:p>
          <a:p>
            <a:r>
              <a:rPr lang="fr-FR" dirty="0" smtClean="0"/>
              <a:t>K. Arrow</a:t>
            </a:r>
            <a:r>
              <a:rPr lang="en-US" dirty="0" smtClean="0"/>
              <a:t>, </a:t>
            </a:r>
            <a:r>
              <a:rPr lang="en-US" i="1" dirty="0"/>
              <a:t>Social Choice and Individual Values</a:t>
            </a:r>
            <a:r>
              <a:rPr lang="en-US" dirty="0"/>
              <a:t>, </a:t>
            </a:r>
            <a:r>
              <a:rPr lang="en-US" dirty="0" smtClean="0"/>
              <a:t> 1951  </a:t>
            </a:r>
          </a:p>
          <a:p>
            <a:r>
              <a:rPr lang="en-US" dirty="0" smtClean="0"/>
              <a:t>Arrow’s Impossibility theorem = if we rule out interpersonal comparisons of utilities, then there is no consistent collective rule to aggregate individual preferences and take collective decisions (i.e. we need minimal agreement about common values; if all disagreements are allowed, then chaos prevails)</a:t>
            </a:r>
          </a:p>
          <a:p>
            <a:r>
              <a:rPr lang="en-US" dirty="0" smtClean="0"/>
              <a:t>In particular, the “majority rule” doesn’t work</a:t>
            </a:r>
          </a:p>
          <a:p>
            <a:r>
              <a:rPr lang="en-US" dirty="0" smtClean="0"/>
              <a:t>In general, one can find policies A,B,C such that a majority prefers A to B, a majority prefers B to C</a:t>
            </a:r>
            <a:r>
              <a:rPr lang="en-US" dirty="0"/>
              <a:t> </a:t>
            </a:r>
            <a:r>
              <a:rPr lang="en-US" dirty="0" smtClean="0"/>
              <a:t>&amp; a majority prefers C to A = </a:t>
            </a:r>
            <a:r>
              <a:rPr lang="en-US" b="1" dirty="0" smtClean="0"/>
              <a:t>“majority cycle”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030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980728"/>
            <a:ext cx="8136904" cy="5256584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Condorcet paradox 1785</a:t>
            </a:r>
            <a:r>
              <a:rPr lang="en-US" dirty="0" smtClean="0"/>
              <a:t>: with multi-dimensional political conflicts, majority cycles are pervasive (</a:t>
            </a:r>
            <a:r>
              <a:rPr lang="fr-FR" b="1" dirty="0" smtClean="0"/>
              <a:t>→ </a:t>
            </a:r>
            <a:r>
              <a:rPr lang="fr-FR" b="1" dirty="0" err="1" smtClean="0"/>
              <a:t>democracy</a:t>
            </a:r>
            <a:r>
              <a:rPr lang="fr-FR" b="1" dirty="0" smtClean="0"/>
              <a:t> </a:t>
            </a:r>
            <a:r>
              <a:rPr lang="fr-FR" b="1" dirty="0" err="1" smtClean="0"/>
              <a:t>needs</a:t>
            </a:r>
            <a:r>
              <a:rPr lang="fr-FR" b="1" dirty="0" smtClean="0"/>
              <a:t> to </a:t>
            </a:r>
            <a:r>
              <a:rPr lang="fr-FR" b="1" dirty="0" err="1" smtClean="0"/>
              <a:t>be</a:t>
            </a:r>
            <a:r>
              <a:rPr lang="fr-FR" b="1" dirty="0" smtClean="0"/>
              <a:t> </a:t>
            </a:r>
            <a:r>
              <a:rPr lang="fr-FR" b="1" dirty="0" err="1" smtClean="0"/>
              <a:t>organized</a:t>
            </a:r>
            <a:r>
              <a:rPr lang="fr-FR" b="1" dirty="0" smtClean="0"/>
              <a:t>, constitution design </a:t>
            </a:r>
            <a:r>
              <a:rPr lang="fr-FR" b="1" dirty="0" err="1" smtClean="0"/>
              <a:t>is</a:t>
            </a:r>
            <a:r>
              <a:rPr lang="fr-FR" b="1" dirty="0" smtClean="0"/>
              <a:t> important</a:t>
            </a:r>
            <a:r>
              <a:rPr lang="fr-FR" dirty="0" smtClean="0"/>
              <a:t>)</a:t>
            </a:r>
            <a:endParaRPr lang="en-US" dirty="0" smtClean="0"/>
          </a:p>
          <a:p>
            <a:r>
              <a:rPr lang="fr-FR" dirty="0" err="1"/>
              <a:t>Concrete</a:t>
            </a:r>
            <a:r>
              <a:rPr lang="fr-FR" dirty="0"/>
              <a:t> </a:t>
            </a:r>
            <a:r>
              <a:rPr lang="fr-FR" dirty="0" smtClean="0"/>
              <a:t>exemple </a:t>
            </a:r>
            <a:r>
              <a:rPr lang="fr-FR" dirty="0"/>
              <a:t>of multi-</a:t>
            </a:r>
            <a:r>
              <a:rPr lang="fr-FR" dirty="0" err="1"/>
              <a:t>dimensional</a:t>
            </a:r>
            <a:r>
              <a:rPr lang="fr-FR" dirty="0"/>
              <a:t> </a:t>
            </a:r>
            <a:r>
              <a:rPr lang="fr-FR" dirty="0" err="1"/>
              <a:t>political</a:t>
            </a:r>
            <a:r>
              <a:rPr lang="fr-FR" dirty="0"/>
              <a:t> </a:t>
            </a:r>
            <a:r>
              <a:rPr lang="fr-FR" dirty="0" err="1"/>
              <a:t>conflict</a:t>
            </a:r>
            <a:r>
              <a:rPr lang="fr-FR" dirty="0"/>
              <a:t>: </a:t>
            </a:r>
            <a:r>
              <a:rPr lang="fr-FR" dirty="0" smtClean="0"/>
              <a:t> attitudes </a:t>
            </a:r>
            <a:r>
              <a:rPr lang="fr-FR" dirty="0" err="1" smtClean="0"/>
              <a:t>toward</a:t>
            </a:r>
            <a:r>
              <a:rPr lang="fr-FR" dirty="0" smtClean="0"/>
              <a:t> redistribution         (</a:t>
            </a:r>
            <a:r>
              <a:rPr lang="fr-FR" dirty="0" err="1" smtClean="0"/>
              <a:t>e.g</a:t>
            </a:r>
            <a:r>
              <a:rPr lang="fr-FR" dirty="0" smtClean="0"/>
              <a:t>. </a:t>
            </a:r>
            <a:r>
              <a:rPr lang="fr-FR" dirty="0" err="1" smtClean="0"/>
              <a:t>level</a:t>
            </a:r>
            <a:r>
              <a:rPr lang="fr-FR" dirty="0" smtClean="0"/>
              <a:t> of progressive taxation, size of </a:t>
            </a:r>
            <a:r>
              <a:rPr lang="fr-FR" dirty="0" err="1" smtClean="0"/>
              <a:t>govt</a:t>
            </a:r>
            <a:r>
              <a:rPr lang="fr-FR" dirty="0" smtClean="0"/>
              <a:t>)                                    vs </a:t>
            </a:r>
            <a:r>
              <a:rPr lang="fr-FR" dirty="0"/>
              <a:t>attitudes </a:t>
            </a:r>
            <a:r>
              <a:rPr lang="fr-FR" dirty="0" err="1" smtClean="0"/>
              <a:t>toward</a:t>
            </a:r>
            <a:r>
              <a:rPr lang="fr-FR" dirty="0" smtClean="0"/>
              <a:t> </a:t>
            </a:r>
            <a:r>
              <a:rPr lang="fr-FR" dirty="0" err="1"/>
              <a:t>foreigners</a:t>
            </a:r>
            <a:r>
              <a:rPr lang="fr-FR" dirty="0"/>
              <a:t>/migrants</a:t>
            </a:r>
          </a:p>
          <a:p>
            <a:r>
              <a:rPr lang="fr-FR" dirty="0" err="1" smtClean="0"/>
              <a:t>Then</a:t>
            </a:r>
            <a:r>
              <a:rPr lang="fr-FR" dirty="0" smtClean="0"/>
              <a:t> one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easily</a:t>
            </a:r>
            <a:r>
              <a:rPr lang="fr-FR" dirty="0" smtClean="0"/>
              <a:t> </a:t>
            </a:r>
            <a:r>
              <a:rPr lang="fr-FR" dirty="0" err="1" smtClean="0"/>
              <a:t>find</a:t>
            </a:r>
            <a:r>
              <a:rPr lang="fr-FR" dirty="0" smtClean="0"/>
              <a:t> 3 candidates A,B,C </a:t>
            </a:r>
            <a:r>
              <a:rPr lang="fr-FR" dirty="0" err="1" smtClean="0"/>
              <a:t>such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have a cycle.                                        </a:t>
            </a:r>
          </a:p>
          <a:p>
            <a:r>
              <a:rPr lang="fr-FR" dirty="0" err="1" smtClean="0"/>
              <a:t>E.g</a:t>
            </a:r>
            <a:r>
              <a:rPr lang="fr-FR" dirty="0" smtClean="0"/>
              <a:t>. A=Wauquiez, B=</a:t>
            </a:r>
            <a:r>
              <a:rPr lang="fr-FR" dirty="0" err="1" smtClean="0"/>
              <a:t>Melenchon</a:t>
            </a:r>
            <a:r>
              <a:rPr lang="fr-FR" dirty="0" smtClean="0"/>
              <a:t>, C=Macron? </a:t>
            </a:r>
          </a:p>
          <a:p>
            <a:r>
              <a:rPr lang="fr-FR" dirty="0" smtClean="0"/>
              <a:t>A </a:t>
            </a:r>
            <a:r>
              <a:rPr lang="fr-FR" dirty="0" err="1" smtClean="0"/>
              <a:t>defeats</a:t>
            </a:r>
            <a:r>
              <a:rPr lang="fr-FR" dirty="0" smtClean="0"/>
              <a:t> B, B </a:t>
            </a:r>
            <a:r>
              <a:rPr lang="fr-FR" dirty="0" err="1" smtClean="0"/>
              <a:t>defeats</a:t>
            </a:r>
            <a:r>
              <a:rPr lang="fr-FR" dirty="0" smtClean="0"/>
              <a:t> C, C </a:t>
            </a:r>
            <a:r>
              <a:rPr lang="fr-FR" dirty="0" err="1" smtClean="0"/>
              <a:t>defeats</a:t>
            </a:r>
            <a:r>
              <a:rPr lang="fr-FR" dirty="0" smtClean="0"/>
              <a:t> A?</a:t>
            </a:r>
            <a:endParaRPr lang="en-US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958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692" y="404664"/>
            <a:ext cx="9036496" cy="633670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Arrow’s </a:t>
            </a:r>
            <a:r>
              <a:rPr lang="en-US" dirty="0"/>
              <a:t>impossibility theorem = simple generalization of Condorcet majority paradox : majority rule doesn’t work, and no </a:t>
            </a:r>
            <a:r>
              <a:rPr lang="en-US" dirty="0" smtClean="0"/>
              <a:t>simple political </a:t>
            </a:r>
            <a:r>
              <a:rPr lang="en-US" dirty="0"/>
              <a:t>rule can work</a:t>
            </a:r>
            <a:endParaRPr lang="en-US" dirty="0" smtClean="0"/>
          </a:p>
          <a:p>
            <a:r>
              <a:rPr lang="en-US" dirty="0" smtClean="0"/>
              <a:t>Arrow 1951 = negative results about political institutions = often viewed as the negative equivalent of Debreu 1959 </a:t>
            </a:r>
            <a:r>
              <a:rPr lang="en-US" i="1" dirty="0" smtClean="0"/>
              <a:t>Theory of Value – An axiomatic analysis of economic </a:t>
            </a:r>
            <a:r>
              <a:rPr lang="en-US" i="1" dirty="0" err="1" smtClean="0"/>
              <a:t>equilibrum</a:t>
            </a:r>
            <a:r>
              <a:rPr lang="en-US" dirty="0" smtClean="0"/>
              <a:t> = positive results about economic institutions (two welfare theorems on market efficiency)</a:t>
            </a:r>
          </a:p>
          <a:p>
            <a:r>
              <a:rPr lang="en-US" dirty="0" smtClean="0"/>
              <a:t>In brief: economics is about creating new value, politics is about dividing the pie in a more or less chaotic manner         = “public choice” school, nihilist view of politics</a:t>
            </a:r>
          </a:p>
          <a:p>
            <a:r>
              <a:rPr lang="en-US" dirty="0" smtClean="0"/>
              <a:t>But in fact there are many ways out of Arrow 1951’s negative result: we need minimal agreement on common values and goods, we need to talk about constitution design… and we should not forget about Condorcet’s jury theorem = the positive, constructive side of politics</a:t>
            </a:r>
            <a:endParaRPr lang="en-US" dirty="0"/>
          </a:p>
          <a:p>
            <a:endParaRPr lang="en-US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659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53752"/>
            <a:ext cx="8229600" cy="1143000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Condorcet jury </a:t>
            </a:r>
            <a:r>
              <a:rPr lang="fr-FR" sz="3600" b="1" dirty="0" err="1" smtClean="0"/>
              <a:t>theorem</a:t>
            </a:r>
            <a:r>
              <a:rPr lang="fr-FR" sz="3600" b="1" dirty="0" smtClean="0"/>
              <a:t> and the constructive </a:t>
            </a:r>
            <a:r>
              <a:rPr lang="fr-FR" sz="3600" b="1" dirty="0" err="1" smtClean="0"/>
              <a:t>view</a:t>
            </a:r>
            <a:r>
              <a:rPr lang="fr-FR" sz="3600" b="1" dirty="0" smtClean="0"/>
              <a:t> of </a:t>
            </a:r>
            <a:r>
              <a:rPr lang="fr-FR" sz="3600" b="1" dirty="0" err="1" smtClean="0"/>
              <a:t>political</a:t>
            </a:r>
            <a:r>
              <a:rPr lang="fr-FR" sz="3600" b="1" dirty="0" smtClean="0"/>
              <a:t> institutions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5328592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Condorcet </a:t>
            </a:r>
            <a:r>
              <a:rPr lang="en-US" b="1" dirty="0" smtClean="0"/>
              <a:t>1785 jury </a:t>
            </a:r>
            <a:r>
              <a:rPr lang="en-US" b="1" dirty="0"/>
              <a:t>theorem. </a:t>
            </a:r>
            <a:r>
              <a:rPr lang="en-US" dirty="0"/>
              <a:t>Assume that everybody has the same objective function (same values and preferences), but has different beliefs and information about what policy is optimal (given these values and preferences).</a:t>
            </a:r>
          </a:p>
          <a:p>
            <a:r>
              <a:rPr lang="en-US" dirty="0"/>
              <a:t>Further assume that we have to choose between two policies A and B, that everybody receives a signal providing information as to whether A or B is the optimal policy, and that everybody has the same probability p&gt;0.5 to receive the right signal. </a:t>
            </a:r>
          </a:p>
          <a:p>
            <a:r>
              <a:rPr lang="en-US" dirty="0"/>
              <a:t>Then with a large population, the probability that the majority rule leads to the right decision approaches 1. Nobody wants to be dictator, everybody prefers </a:t>
            </a:r>
            <a:r>
              <a:rPr lang="en-US" dirty="0" smtClean="0"/>
              <a:t>majority-rule democracy</a:t>
            </a:r>
            <a:r>
              <a:rPr lang="en-US" dirty="0"/>
              <a:t>. </a:t>
            </a:r>
            <a:r>
              <a:rPr lang="en-US" dirty="0" smtClean="0"/>
              <a:t>Simple, but powerful: democracy is based upon the idea that more than half of the people are right more than half of the time, &amp; on the law of large numbers.</a:t>
            </a:r>
            <a:endParaRPr lang="en-US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278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435280" cy="633670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With </a:t>
            </a:r>
            <a:r>
              <a:rPr lang="en-US" dirty="0"/>
              <a:t>different signal qualities, more than 2 policies, etc. then one may prefer indirect democracy, etc.: constitution design </a:t>
            </a:r>
            <a:r>
              <a:rPr lang="en-US" dirty="0" smtClean="0"/>
              <a:t>matters</a:t>
            </a:r>
          </a:p>
          <a:p>
            <a:r>
              <a:rPr lang="en-US" dirty="0"/>
              <a:t>S</a:t>
            </a:r>
            <a:r>
              <a:rPr lang="en-US" dirty="0" smtClean="0"/>
              <a:t>ee </a:t>
            </a:r>
            <a:r>
              <a:rPr lang="en-US" dirty="0"/>
              <a:t>Condorcet 1785, </a:t>
            </a:r>
            <a:r>
              <a:rPr lang="en-US" i="1" dirty="0" err="1"/>
              <a:t>Essai</a:t>
            </a:r>
            <a:r>
              <a:rPr lang="en-US" i="1" dirty="0"/>
              <a:t> </a:t>
            </a:r>
            <a:r>
              <a:rPr lang="en-US" i="1" dirty="0" err="1"/>
              <a:t>sur</a:t>
            </a:r>
            <a:r>
              <a:rPr lang="en-US" i="1" dirty="0"/>
              <a:t> </a:t>
            </a:r>
            <a:r>
              <a:rPr lang="en-US" i="1" dirty="0" err="1"/>
              <a:t>l’application</a:t>
            </a:r>
            <a:r>
              <a:rPr lang="en-US" i="1" dirty="0"/>
              <a:t> de </a:t>
            </a:r>
            <a:r>
              <a:rPr lang="en-US" i="1" dirty="0" err="1"/>
              <a:t>l’analyse</a:t>
            </a:r>
            <a:r>
              <a:rPr lang="en-US" i="1" dirty="0"/>
              <a:t> </a:t>
            </a:r>
            <a:r>
              <a:rPr lang="en-US" i="1" dirty="0" err="1"/>
              <a:t>à</a:t>
            </a:r>
            <a:r>
              <a:rPr lang="en-US" i="1" dirty="0"/>
              <a:t> la </a:t>
            </a:r>
            <a:r>
              <a:rPr lang="en-US" i="1" dirty="0" err="1"/>
              <a:t>probabilité</a:t>
            </a:r>
            <a:r>
              <a:rPr lang="en-US" i="1" dirty="0"/>
              <a:t> des </a:t>
            </a:r>
            <a:r>
              <a:rPr lang="en-US" i="1" dirty="0" err="1"/>
              <a:t>décisions</a:t>
            </a:r>
            <a:r>
              <a:rPr lang="en-US" i="1" dirty="0"/>
              <a:t> </a:t>
            </a:r>
            <a:r>
              <a:rPr lang="en-US" i="1" dirty="0" err="1"/>
              <a:t>rendues</a:t>
            </a:r>
            <a:r>
              <a:rPr lang="en-US" i="1" dirty="0"/>
              <a:t> </a:t>
            </a:r>
            <a:r>
              <a:rPr lang="en-US" i="1" dirty="0" err="1"/>
              <a:t>à</a:t>
            </a:r>
            <a:r>
              <a:rPr lang="en-US" i="1" dirty="0"/>
              <a:t> la </a:t>
            </a:r>
            <a:r>
              <a:rPr lang="en-US" i="1" dirty="0" err="1"/>
              <a:t>pluralité</a:t>
            </a:r>
            <a:r>
              <a:rPr lang="en-US" i="1" dirty="0"/>
              <a:t> des </a:t>
            </a:r>
            <a:r>
              <a:rPr lang="en-US" i="1" dirty="0" err="1"/>
              <a:t>voix</a:t>
            </a:r>
            <a:r>
              <a:rPr lang="en-US" dirty="0"/>
              <a:t> ; and Condorcet’s contribution to revolutionary debates on ideal </a:t>
            </a:r>
            <a:r>
              <a:rPr lang="en-US" dirty="0" smtClean="0"/>
              <a:t>constitution</a:t>
            </a:r>
          </a:p>
          <a:p>
            <a:r>
              <a:rPr lang="en-US" dirty="0"/>
              <a:t>C</a:t>
            </a:r>
            <a:r>
              <a:rPr lang="en-US" dirty="0" smtClean="0"/>
              <a:t>ondorcet </a:t>
            </a:r>
            <a:r>
              <a:rPr lang="en-US" dirty="0"/>
              <a:t>jury theorem = basic positive result about democratic institutions (aggregation of information through voting). Equivalent to Arrow-Debreu positive result about economic institutions (aggregation of information through the markets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jury theorem and the majority-cycle paradox should be viewed as complementary: democracy can work, but it needs to be organized</a:t>
            </a:r>
            <a:endParaRPr lang="en-US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266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260648"/>
            <a:ext cx="8928992" cy="6408712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sz="4500" dirty="0" smtClean="0"/>
              <a:t>If political conflict is about different beliefs and information (and not simply about conflicting interests and preferences), then different </a:t>
            </a:r>
            <a:r>
              <a:rPr lang="en-US" sz="4500" dirty="0"/>
              <a:t>electoral &amp; political systems allow for different </a:t>
            </a:r>
            <a:r>
              <a:rPr lang="en-US" sz="4500" dirty="0" smtClean="0"/>
              <a:t>levels of aggregation </a:t>
            </a:r>
            <a:r>
              <a:rPr lang="en-US" sz="4500" dirty="0"/>
              <a:t>of </a:t>
            </a:r>
            <a:r>
              <a:rPr lang="en-US" sz="4500" dirty="0" smtClean="0"/>
              <a:t>information: trade-off between the decision-making and political-stability dimensions of the electoral system and the deliberative dimension </a:t>
            </a:r>
          </a:p>
          <a:p>
            <a:r>
              <a:rPr lang="en-US" sz="4500" dirty="0"/>
              <a:t>S</a:t>
            </a:r>
            <a:r>
              <a:rPr lang="en-US" sz="4500" dirty="0" smtClean="0"/>
              <a:t>ee T. </a:t>
            </a:r>
            <a:r>
              <a:rPr lang="en-US" sz="4500" dirty="0" err="1" smtClean="0"/>
              <a:t>Piketty</a:t>
            </a:r>
            <a:r>
              <a:rPr lang="en-US" sz="4500" dirty="0" smtClean="0"/>
              <a:t> </a:t>
            </a:r>
            <a:r>
              <a:rPr lang="en-US" sz="4500" dirty="0"/>
              <a:t>“The Information-Aggregation Approach to Political Institutions”, </a:t>
            </a:r>
            <a:r>
              <a:rPr lang="en-US" sz="4500" dirty="0">
                <a:hlinkClick r:id="rId2"/>
              </a:rPr>
              <a:t>EER </a:t>
            </a:r>
            <a:r>
              <a:rPr lang="en-US" sz="4500" dirty="0" smtClean="0">
                <a:hlinkClick r:id="rId2"/>
              </a:rPr>
              <a:t>1999</a:t>
            </a:r>
            <a:r>
              <a:rPr lang="en-US" sz="4500" dirty="0" smtClean="0"/>
              <a:t> ; “Voting as Communicating”, </a:t>
            </a:r>
            <a:r>
              <a:rPr lang="en-US" sz="4500" dirty="0" smtClean="0">
                <a:hlinkClick r:id="rId3"/>
              </a:rPr>
              <a:t>RES 2000</a:t>
            </a:r>
            <a:endParaRPr lang="en-US" sz="4500" dirty="0"/>
          </a:p>
          <a:p>
            <a:r>
              <a:rPr lang="en-US" sz="4500" dirty="0" smtClean="0"/>
              <a:t>More generally, if politics is about beliefs and information, then public deliberation and communication via medias, political parties, books etc. play a critical role. 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27085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741368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particular, deliberation can reduce the dimensionality of political conflict. See </a:t>
            </a:r>
            <a:r>
              <a:rPr lang="en-US" dirty="0" smtClean="0"/>
              <a:t>D. Spector</a:t>
            </a:r>
            <a:r>
              <a:rPr lang="en-US" dirty="0"/>
              <a:t>, “Rational Debate Leads to One-Dimensional Conflict”, </a:t>
            </a:r>
            <a:r>
              <a:rPr lang="en-US" dirty="0">
                <a:hlinkClick r:id="rId2"/>
              </a:rPr>
              <a:t>QJE 2000</a:t>
            </a:r>
            <a:endParaRPr lang="en-US" dirty="0"/>
          </a:p>
          <a:p>
            <a:r>
              <a:rPr lang="en-US" dirty="0"/>
              <a:t>Intuition: as long as there are different dimensions of conflict, one can find ways to solve credibility problems</a:t>
            </a:r>
            <a:r>
              <a:rPr lang="en-US" dirty="0" smtClean="0"/>
              <a:t>.</a:t>
            </a:r>
          </a:p>
          <a:p>
            <a:r>
              <a:rPr lang="en-US" dirty="0"/>
              <a:t>P</a:t>
            </a:r>
            <a:r>
              <a:rPr lang="en-US" dirty="0" smtClean="0"/>
              <a:t>olitics is both about sincere beliefs/ideology and about conflicting interests and self-serving beliefs.  So it is important to regulate political finance, access to the media, etc. See </a:t>
            </a:r>
            <a:r>
              <a:rPr lang="fr-FR" dirty="0" err="1" smtClean="0"/>
              <a:t>Bonica</a:t>
            </a:r>
            <a:r>
              <a:rPr lang="fr-FR" dirty="0"/>
              <a:t>-</a:t>
            </a:r>
            <a:r>
              <a:rPr lang="fr-FR" dirty="0" smtClean="0"/>
              <a:t>Rosenthal</a:t>
            </a:r>
            <a:r>
              <a:rPr lang="fr-FR" dirty="0"/>
              <a:t>, « </a:t>
            </a:r>
            <a:r>
              <a:rPr lang="fr-FR" dirty="0" err="1"/>
              <a:t>Why</a:t>
            </a:r>
            <a:r>
              <a:rPr lang="fr-FR" dirty="0"/>
              <a:t> </a:t>
            </a:r>
            <a:r>
              <a:rPr lang="fr-FR" dirty="0" err="1"/>
              <a:t>Hasn’t</a:t>
            </a:r>
            <a:r>
              <a:rPr lang="fr-FR" dirty="0"/>
              <a:t> </a:t>
            </a:r>
            <a:r>
              <a:rPr lang="fr-FR" dirty="0" err="1"/>
              <a:t>Democracy</a:t>
            </a:r>
            <a:r>
              <a:rPr lang="fr-FR" dirty="0"/>
              <a:t> </a:t>
            </a:r>
            <a:r>
              <a:rPr lang="fr-FR" dirty="0" err="1"/>
              <a:t>Slowed</a:t>
            </a:r>
            <a:r>
              <a:rPr lang="fr-FR" dirty="0"/>
              <a:t> Rising </a:t>
            </a:r>
            <a:r>
              <a:rPr lang="fr-FR" dirty="0" err="1"/>
              <a:t>Inequality</a:t>
            </a:r>
            <a:r>
              <a:rPr lang="fr-FR" dirty="0"/>
              <a:t> », </a:t>
            </a:r>
            <a:r>
              <a:rPr lang="fr-FR" dirty="0">
                <a:hlinkClick r:id="rId3"/>
              </a:rPr>
              <a:t>JEP </a:t>
            </a:r>
            <a:r>
              <a:rPr lang="fr-FR" dirty="0" smtClean="0">
                <a:hlinkClick r:id="rId3"/>
              </a:rPr>
              <a:t>2013</a:t>
            </a:r>
            <a:r>
              <a:rPr lang="fr-FR" dirty="0"/>
              <a:t> </a:t>
            </a:r>
            <a:r>
              <a:rPr lang="fr-FR" dirty="0" smtClean="0"/>
              <a:t>;      T</a:t>
            </a:r>
            <a:r>
              <a:rPr lang="fr-FR" dirty="0"/>
              <a:t>. </a:t>
            </a:r>
            <a:r>
              <a:rPr lang="fr-FR" dirty="0" err="1"/>
              <a:t>Kuhner</a:t>
            </a:r>
            <a:r>
              <a:rPr lang="fr-FR" dirty="0"/>
              <a:t>, </a:t>
            </a:r>
            <a:r>
              <a:rPr lang="fr-FR" i="1" dirty="0" err="1"/>
              <a:t>Capitalism</a:t>
            </a:r>
            <a:r>
              <a:rPr lang="fr-FR" i="1" dirty="0"/>
              <a:t> </a:t>
            </a:r>
            <a:r>
              <a:rPr lang="fr-FR" i="1" dirty="0" smtClean="0"/>
              <a:t>vs </a:t>
            </a:r>
            <a:r>
              <a:rPr lang="fr-FR" i="1" dirty="0" err="1" smtClean="0"/>
              <a:t>Democracy</a:t>
            </a:r>
            <a:r>
              <a:rPr lang="fr-FR" i="1" dirty="0"/>
              <a:t>: Money in </a:t>
            </a:r>
            <a:r>
              <a:rPr lang="fr-FR" i="1" dirty="0" err="1"/>
              <a:t>Politics</a:t>
            </a:r>
            <a:r>
              <a:rPr lang="fr-FR" i="1" dirty="0"/>
              <a:t> and the Free </a:t>
            </a:r>
            <a:r>
              <a:rPr lang="fr-FR" i="1" dirty="0" err="1"/>
              <a:t>Market</a:t>
            </a:r>
            <a:r>
              <a:rPr lang="fr-FR" i="1" dirty="0"/>
              <a:t> Constitution</a:t>
            </a:r>
            <a:r>
              <a:rPr lang="fr-FR" dirty="0"/>
              <a:t>, </a:t>
            </a:r>
            <a:r>
              <a:rPr lang="fr-FR" dirty="0" smtClean="0"/>
              <a:t>SUP 2014</a:t>
            </a:r>
          </a:p>
          <a:p>
            <a:r>
              <a:rPr lang="fr-FR" dirty="0" smtClean="0"/>
              <a:t>More on </a:t>
            </a:r>
            <a:r>
              <a:rPr lang="fr-FR" dirty="0" err="1" smtClean="0"/>
              <a:t>political</a:t>
            </a:r>
            <a:r>
              <a:rPr lang="fr-FR" dirty="0" smtClean="0"/>
              <a:t> parties, </a:t>
            </a:r>
            <a:r>
              <a:rPr lang="fr-FR" dirty="0" err="1" smtClean="0"/>
              <a:t>electoral</a:t>
            </a:r>
            <a:r>
              <a:rPr lang="fr-FR" dirty="0" smtClean="0"/>
              <a:t> </a:t>
            </a:r>
            <a:r>
              <a:rPr lang="fr-FR" dirty="0" err="1" smtClean="0"/>
              <a:t>conflict</a:t>
            </a:r>
            <a:r>
              <a:rPr lang="fr-FR" dirty="0" smtClean="0"/>
              <a:t> &amp; </a:t>
            </a:r>
            <a:r>
              <a:rPr lang="fr-FR" dirty="0" err="1" smtClean="0"/>
              <a:t>inequality</a:t>
            </a:r>
            <a:r>
              <a:rPr lang="fr-FR" dirty="0" smtClean="0"/>
              <a:t> in </a:t>
            </a:r>
            <a:r>
              <a:rPr lang="fr-FR" dirty="0" smtClean="0">
                <a:hlinkClick r:id="rId4"/>
              </a:rPr>
              <a:t>Advanced Economic History</a:t>
            </a:r>
            <a:r>
              <a:rPr lang="fr-FR" dirty="0" smtClean="0"/>
              <a:t> course</a:t>
            </a:r>
            <a:endParaRPr lang="fr-F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79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784976" cy="6408712"/>
          </a:xfrm>
        </p:spPr>
        <p:txBody>
          <a:bodyPr>
            <a:normAutofit fontScale="85000" lnSpcReduction="10000"/>
          </a:bodyPr>
          <a:lstStyle/>
          <a:p>
            <a:r>
              <a:rPr lang="fr-FR" b="1" dirty="0" err="1" smtClean="0"/>
              <a:t>Different</a:t>
            </a:r>
            <a:r>
              <a:rPr lang="fr-FR" b="1" dirty="0" smtClean="0"/>
              <a:t> values/objectives</a:t>
            </a:r>
            <a:r>
              <a:rPr lang="fr-FR" dirty="0" smtClean="0"/>
              <a:t>. All </a:t>
            </a:r>
            <a:r>
              <a:rPr lang="fr-FR" dirty="0" err="1" smtClean="0"/>
              <a:t>individuals</a:t>
            </a:r>
            <a:r>
              <a:rPr lang="fr-FR" dirty="0" smtClean="0"/>
              <a:t> care about justice and </a:t>
            </a:r>
            <a:r>
              <a:rPr lang="fr-FR" dirty="0" err="1" smtClean="0"/>
              <a:t>fairness</a:t>
            </a:r>
            <a:r>
              <a:rPr lang="fr-FR" dirty="0" smtClean="0"/>
              <a:t>. Or at least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feel</a:t>
            </a:r>
            <a:r>
              <a:rPr lang="fr-FR" dirty="0" smtClean="0"/>
              <a:t> the </a:t>
            </a:r>
            <a:r>
              <a:rPr lang="fr-FR" dirty="0" err="1" smtClean="0"/>
              <a:t>need</a:t>
            </a:r>
            <a:r>
              <a:rPr lang="fr-FR" dirty="0" smtClean="0"/>
              <a:t> to </a:t>
            </a:r>
            <a:r>
              <a:rPr lang="fr-FR" dirty="0" err="1" smtClean="0"/>
              <a:t>present</a:t>
            </a:r>
            <a:r>
              <a:rPr lang="fr-FR" dirty="0" smtClean="0"/>
              <a:t>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most-preferred</a:t>
            </a:r>
            <a:r>
              <a:rPr lang="fr-FR" dirty="0" smtClean="0"/>
              <a:t> </a:t>
            </a:r>
            <a:r>
              <a:rPr lang="fr-FR" dirty="0" err="1" smtClean="0"/>
              <a:t>policy</a:t>
            </a:r>
            <a:r>
              <a:rPr lang="fr-FR" dirty="0" smtClean="0"/>
              <a:t> as </a:t>
            </a:r>
            <a:r>
              <a:rPr lang="fr-FR" dirty="0" err="1" smtClean="0"/>
              <a:t>determined</a:t>
            </a:r>
            <a:r>
              <a:rPr lang="fr-FR" dirty="0" smtClean="0"/>
              <a:t> by </a:t>
            </a:r>
            <a:r>
              <a:rPr lang="fr-FR" dirty="0" err="1" smtClean="0"/>
              <a:t>universal</a:t>
            </a:r>
            <a:r>
              <a:rPr lang="fr-FR" dirty="0" smtClean="0"/>
              <a:t> objectives &amp; </a:t>
            </a:r>
            <a:r>
              <a:rPr lang="fr-FR" dirty="0" err="1" smtClean="0"/>
              <a:t>principles</a:t>
            </a:r>
            <a:r>
              <a:rPr lang="fr-FR" dirty="0"/>
              <a:t> </a:t>
            </a:r>
            <a:r>
              <a:rPr lang="fr-FR" dirty="0" smtClean="0"/>
              <a:t>(</a:t>
            </a:r>
            <a:r>
              <a:rPr lang="fr-FR" dirty="0" err="1" smtClean="0"/>
              <a:t>rather</a:t>
            </a:r>
            <a:r>
              <a:rPr lang="fr-FR" dirty="0" smtClean="0"/>
              <a:t> </a:t>
            </a:r>
            <a:r>
              <a:rPr lang="fr-FR" dirty="0" err="1" smtClean="0"/>
              <a:t>their</a:t>
            </a:r>
            <a:r>
              <a:rPr lang="fr-FR" dirty="0" smtClean="0"/>
              <a:t> self-</a:t>
            </a:r>
            <a:r>
              <a:rPr lang="fr-FR" dirty="0" err="1" smtClean="0"/>
              <a:t>interest</a:t>
            </a:r>
            <a:r>
              <a:rPr lang="fr-FR" dirty="0" smtClean="0"/>
              <a:t>). </a:t>
            </a:r>
          </a:p>
          <a:p>
            <a:r>
              <a:rPr lang="fr-FR" dirty="0" err="1" smtClean="0"/>
              <a:t>E.g</a:t>
            </a:r>
            <a:r>
              <a:rPr lang="fr-FR" dirty="0" smtClean="0"/>
              <a:t>. in all civilisations, </a:t>
            </a:r>
            <a:r>
              <a:rPr lang="fr-FR" dirty="0" err="1" smtClean="0"/>
              <a:t>rich</a:t>
            </a:r>
            <a:r>
              <a:rPr lang="fr-FR" dirty="0" smtClean="0"/>
              <a:t> people </a:t>
            </a:r>
            <a:r>
              <a:rPr lang="fr-FR" dirty="0" err="1" smtClean="0"/>
              <a:t>usually</a:t>
            </a:r>
            <a:r>
              <a:rPr lang="fr-FR" dirty="0" smtClean="0"/>
              <a:t> </a:t>
            </a:r>
            <a:r>
              <a:rPr lang="fr-FR" dirty="0" err="1" smtClean="0"/>
              <a:t>say</a:t>
            </a:r>
            <a:r>
              <a:rPr lang="fr-FR" dirty="0" smtClean="0"/>
              <a:t> </a:t>
            </a:r>
            <a:r>
              <a:rPr lang="fr-FR" dirty="0" err="1" smtClean="0"/>
              <a:t>something</a:t>
            </a:r>
            <a:r>
              <a:rPr lang="fr-FR" dirty="0" smtClean="0"/>
              <a:t> </a:t>
            </a:r>
            <a:r>
              <a:rPr lang="fr-FR" dirty="0" err="1" smtClean="0"/>
              <a:t>like</a:t>
            </a:r>
            <a:r>
              <a:rPr lang="fr-FR" dirty="0" smtClean="0"/>
              <a:t> « if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cut</a:t>
            </a:r>
            <a:r>
              <a:rPr lang="fr-FR" dirty="0" smtClean="0"/>
              <a:t> </a:t>
            </a:r>
            <a:r>
              <a:rPr lang="fr-FR" dirty="0" err="1" smtClean="0"/>
              <a:t>my</a:t>
            </a:r>
            <a:r>
              <a:rPr lang="fr-FR" dirty="0" smtClean="0"/>
              <a:t> taxes, </a:t>
            </a:r>
            <a:r>
              <a:rPr lang="fr-FR" dirty="0" err="1" smtClean="0"/>
              <a:t>then</a:t>
            </a:r>
            <a:r>
              <a:rPr lang="fr-FR" dirty="0" smtClean="0"/>
              <a:t> in the end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going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good for the </a:t>
            </a:r>
            <a:r>
              <a:rPr lang="fr-FR" dirty="0" err="1" smtClean="0"/>
              <a:t>poor</a:t>
            </a:r>
            <a:r>
              <a:rPr lang="fr-FR" dirty="0" smtClean="0"/>
              <a:t> » (</a:t>
            </a:r>
            <a:r>
              <a:rPr lang="fr-FR" dirty="0" err="1" smtClean="0"/>
              <a:t>rather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« </a:t>
            </a:r>
            <a:r>
              <a:rPr lang="fr-FR" dirty="0" err="1" smtClean="0"/>
              <a:t>cut</a:t>
            </a:r>
            <a:r>
              <a:rPr lang="fr-FR" dirty="0" smtClean="0"/>
              <a:t> </a:t>
            </a:r>
            <a:r>
              <a:rPr lang="fr-FR" dirty="0" err="1" smtClean="0"/>
              <a:t>my</a:t>
            </a:r>
            <a:r>
              <a:rPr lang="fr-FR" dirty="0" smtClean="0"/>
              <a:t> taxes </a:t>
            </a:r>
            <a:r>
              <a:rPr lang="fr-FR" dirty="0" err="1" smtClean="0"/>
              <a:t>so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I </a:t>
            </a:r>
            <a:r>
              <a:rPr lang="fr-FR" dirty="0" err="1" smtClean="0"/>
              <a:t>am</a:t>
            </a:r>
            <a:r>
              <a:rPr lang="fr-FR" dirty="0" smtClean="0"/>
              <a:t> </a:t>
            </a:r>
            <a:r>
              <a:rPr lang="fr-FR" dirty="0" err="1" smtClean="0"/>
              <a:t>better</a:t>
            </a:r>
            <a:r>
              <a:rPr lang="fr-FR" dirty="0" smtClean="0"/>
              <a:t> off and the </a:t>
            </a:r>
            <a:r>
              <a:rPr lang="fr-FR" dirty="0" err="1" smtClean="0"/>
              <a:t>poor</a:t>
            </a:r>
            <a:r>
              <a:rPr lang="fr-FR" dirty="0" smtClean="0"/>
              <a:t> </a:t>
            </a:r>
            <a:r>
              <a:rPr lang="fr-FR" dirty="0" err="1" smtClean="0"/>
              <a:t>worst</a:t>
            </a:r>
            <a:r>
              <a:rPr lang="fr-FR" dirty="0" smtClean="0"/>
              <a:t> off ») </a:t>
            </a:r>
          </a:p>
          <a:p>
            <a:r>
              <a:rPr lang="fr-FR" dirty="0" err="1" smtClean="0"/>
              <a:t>Even</a:t>
            </a:r>
            <a:r>
              <a:rPr lang="fr-FR" dirty="0" smtClean="0"/>
              <a:t> if </a:t>
            </a:r>
            <a:r>
              <a:rPr lang="fr-FR" dirty="0" err="1" smtClean="0"/>
              <a:t>they</a:t>
            </a:r>
            <a:r>
              <a:rPr lang="fr-FR" dirty="0" smtClean="0"/>
              <a:t> are not </a:t>
            </a:r>
            <a:r>
              <a:rPr lang="fr-FR" dirty="0" err="1" smtClean="0"/>
              <a:t>always</a:t>
            </a:r>
            <a:r>
              <a:rPr lang="fr-FR" dirty="0" smtClean="0"/>
              <a:t> </a:t>
            </a:r>
            <a:r>
              <a:rPr lang="fr-FR" dirty="0" err="1" smtClean="0"/>
              <a:t>entirely</a:t>
            </a:r>
            <a:r>
              <a:rPr lang="fr-FR" dirty="0" smtClean="0"/>
              <a:t> </a:t>
            </a:r>
            <a:r>
              <a:rPr lang="fr-FR" dirty="0" err="1" smtClean="0"/>
              <a:t>sincere</a:t>
            </a:r>
            <a:r>
              <a:rPr lang="fr-FR" dirty="0" smtClean="0"/>
              <a:t> (</a:t>
            </a:r>
            <a:r>
              <a:rPr lang="fr-FR" dirty="0" err="1" smtClean="0"/>
              <a:t>problem</a:t>
            </a:r>
            <a:r>
              <a:rPr lang="fr-FR" dirty="0" smtClean="0"/>
              <a:t> of self-</a:t>
            </a:r>
            <a:r>
              <a:rPr lang="fr-FR" dirty="0" err="1" smtClean="0"/>
              <a:t>serving</a:t>
            </a:r>
            <a:r>
              <a:rPr lang="fr-FR" dirty="0" smtClean="0"/>
              <a:t> </a:t>
            </a:r>
            <a:r>
              <a:rPr lang="fr-FR" dirty="0" err="1" smtClean="0"/>
              <a:t>beliefs</a:t>
            </a:r>
            <a:r>
              <a:rPr lang="fr-FR" dirty="0" smtClean="0"/>
              <a:t>), </a:t>
            </a:r>
            <a:r>
              <a:rPr lang="fr-FR" dirty="0" err="1" smtClean="0"/>
              <a:t>these</a:t>
            </a:r>
            <a:r>
              <a:rPr lang="fr-FR" dirty="0" smtClean="0"/>
              <a:t> </a:t>
            </a:r>
            <a:r>
              <a:rPr lang="fr-FR" dirty="0" err="1" smtClean="0"/>
              <a:t>statements</a:t>
            </a:r>
            <a:r>
              <a:rPr lang="fr-FR" dirty="0" smtClean="0"/>
              <a:t> </a:t>
            </a:r>
            <a:r>
              <a:rPr lang="fr-FR" dirty="0" err="1" smtClean="0"/>
              <a:t>illustrate</a:t>
            </a:r>
            <a:r>
              <a:rPr lang="fr-FR" dirty="0" smtClean="0"/>
              <a:t> the </a:t>
            </a:r>
            <a:r>
              <a:rPr lang="fr-FR" dirty="0" err="1" smtClean="0"/>
              <a:t>need</a:t>
            </a:r>
            <a:r>
              <a:rPr lang="fr-FR" dirty="0" smtClean="0"/>
              <a:t> to </a:t>
            </a:r>
            <a:r>
              <a:rPr lang="fr-FR" dirty="0" err="1" smtClean="0"/>
              <a:t>refer</a:t>
            </a:r>
            <a:r>
              <a:rPr lang="fr-FR" dirty="0" smtClean="0"/>
              <a:t> to </a:t>
            </a:r>
            <a:r>
              <a:rPr lang="fr-FR" dirty="0" err="1" smtClean="0"/>
              <a:t>universal</a:t>
            </a:r>
            <a:r>
              <a:rPr lang="fr-FR" dirty="0" smtClean="0"/>
              <a:t> moral values and objectives </a:t>
            </a:r>
          </a:p>
          <a:p>
            <a:r>
              <a:rPr lang="fr-FR" dirty="0" smtClean="0"/>
              <a:t>This in </a:t>
            </a:r>
            <a:r>
              <a:rPr lang="fr-FR" dirty="0" err="1" smtClean="0"/>
              <a:t>itself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interesting</a:t>
            </a:r>
            <a:r>
              <a:rPr lang="fr-FR" dirty="0" smtClean="0"/>
              <a:t>, and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does</a:t>
            </a:r>
            <a:r>
              <a:rPr lang="fr-FR" dirty="0" smtClean="0"/>
              <a:t> put </a:t>
            </a:r>
            <a:r>
              <a:rPr lang="fr-FR" dirty="0" err="1" smtClean="0"/>
              <a:t>constraints</a:t>
            </a:r>
            <a:r>
              <a:rPr lang="fr-FR" dirty="0" smtClean="0"/>
              <a:t> on </a:t>
            </a:r>
            <a:r>
              <a:rPr lang="fr-FR" dirty="0" err="1" smtClean="0"/>
              <a:t>political</a:t>
            </a:r>
            <a:r>
              <a:rPr lang="fr-FR" dirty="0" smtClean="0"/>
              <a:t> </a:t>
            </a:r>
            <a:r>
              <a:rPr lang="fr-FR" dirty="0" err="1" smtClean="0"/>
              <a:t>discourses</a:t>
            </a:r>
            <a:r>
              <a:rPr lang="fr-FR" dirty="0" smtClean="0"/>
              <a:t> and </a:t>
            </a:r>
            <a:r>
              <a:rPr lang="fr-FR" dirty="0" err="1" smtClean="0"/>
              <a:t>outcomes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Therefore</a:t>
            </a:r>
            <a:r>
              <a:rPr lang="fr-FR" dirty="0" smtClean="0"/>
              <a:t> the discussion about normative </a:t>
            </a:r>
            <a:r>
              <a:rPr lang="fr-FR" dirty="0" err="1" smtClean="0"/>
              <a:t>theories</a:t>
            </a:r>
            <a:r>
              <a:rPr lang="fr-FR" dirty="0" smtClean="0"/>
              <a:t> of justice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critical</a:t>
            </a:r>
            <a:r>
              <a:rPr lang="fr-FR" dirty="0" smtClean="0"/>
              <a:t> if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want</a:t>
            </a:r>
            <a:r>
              <a:rPr lang="fr-FR" dirty="0" smtClean="0"/>
              <a:t> to </a:t>
            </a:r>
            <a:r>
              <a:rPr lang="fr-FR" dirty="0" err="1" smtClean="0"/>
              <a:t>understand</a:t>
            </a:r>
            <a:r>
              <a:rPr lang="fr-FR" dirty="0" smtClean="0"/>
              <a:t> </a:t>
            </a:r>
            <a:r>
              <a:rPr lang="fr-FR" dirty="0" err="1" smtClean="0"/>
              <a:t>actual</a:t>
            </a:r>
            <a:r>
              <a:rPr lang="fr-FR" dirty="0" smtClean="0"/>
              <a:t> </a:t>
            </a:r>
            <a:r>
              <a:rPr lang="fr-FR" dirty="0" err="1" smtClean="0"/>
              <a:t>policies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62320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5721499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Do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individuals</a:t>
            </a:r>
            <a:r>
              <a:rPr lang="fr-FR" dirty="0" smtClean="0"/>
              <a:t> have </a:t>
            </a:r>
            <a:r>
              <a:rPr lang="fr-FR" dirty="0" err="1" smtClean="0"/>
              <a:t>different</a:t>
            </a:r>
            <a:r>
              <a:rPr lang="fr-FR" dirty="0" smtClean="0"/>
              <a:t> values/objectives?</a:t>
            </a:r>
          </a:p>
          <a:p>
            <a:r>
              <a:rPr lang="fr-FR" dirty="0" err="1" smtClean="0"/>
              <a:t>Yes</a:t>
            </a:r>
            <a:r>
              <a:rPr lang="fr-FR" dirty="0" smtClean="0"/>
              <a:t> to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extent</a:t>
            </a:r>
            <a:r>
              <a:rPr lang="fr-FR" dirty="0" smtClean="0"/>
              <a:t>: </a:t>
            </a:r>
            <a:r>
              <a:rPr lang="fr-FR" dirty="0" err="1" smtClean="0"/>
              <a:t>different</a:t>
            </a:r>
            <a:r>
              <a:rPr lang="fr-FR" dirty="0" smtClean="0"/>
              <a:t> life objectives, </a:t>
            </a:r>
            <a:r>
              <a:rPr lang="fr-FR" dirty="0" err="1" smtClean="0"/>
              <a:t>religious</a:t>
            </a:r>
            <a:r>
              <a:rPr lang="fr-FR" dirty="0" smtClean="0"/>
              <a:t> values, world </a:t>
            </a:r>
            <a:r>
              <a:rPr lang="fr-FR" dirty="0" err="1" smtClean="0"/>
              <a:t>views</a:t>
            </a:r>
            <a:r>
              <a:rPr lang="fr-FR" dirty="0" smtClean="0"/>
              <a:t> etc. </a:t>
            </a:r>
          </a:p>
          <a:p>
            <a:r>
              <a:rPr lang="fr-FR" dirty="0" smtClean="0"/>
              <a:t>But in </a:t>
            </a:r>
            <a:r>
              <a:rPr lang="fr-FR" dirty="0" err="1" smtClean="0"/>
              <a:t>order</a:t>
            </a:r>
            <a:r>
              <a:rPr lang="fr-FR" dirty="0" smtClean="0"/>
              <a:t> to </a:t>
            </a:r>
            <a:r>
              <a:rPr lang="fr-FR" dirty="0" err="1" smtClean="0"/>
              <a:t>explain</a:t>
            </a:r>
            <a:r>
              <a:rPr lang="fr-FR" dirty="0" smtClean="0"/>
              <a:t> </a:t>
            </a:r>
            <a:r>
              <a:rPr lang="fr-FR" dirty="0" err="1" smtClean="0"/>
              <a:t>different</a:t>
            </a:r>
            <a:r>
              <a:rPr lang="fr-FR" dirty="0" smtClean="0"/>
              <a:t> attitudes </a:t>
            </a:r>
            <a:r>
              <a:rPr lang="fr-FR" dirty="0" err="1" smtClean="0"/>
              <a:t>toward</a:t>
            </a:r>
            <a:r>
              <a:rPr lang="fr-FR" dirty="0" smtClean="0"/>
              <a:t> </a:t>
            </a:r>
            <a:r>
              <a:rPr lang="fr-FR" dirty="0" err="1" smtClean="0"/>
              <a:t>inequality</a:t>
            </a:r>
            <a:r>
              <a:rPr lang="fr-FR" dirty="0" smtClean="0"/>
              <a:t>,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does</a:t>
            </a:r>
            <a:r>
              <a:rPr lang="fr-FR" dirty="0" smtClean="0"/>
              <a:t> not </a:t>
            </a:r>
            <a:r>
              <a:rPr lang="fr-FR" dirty="0" err="1" smtClean="0"/>
              <a:t>seem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useful</a:t>
            </a:r>
            <a:r>
              <a:rPr lang="fr-FR" dirty="0" smtClean="0"/>
              <a:t> to </a:t>
            </a:r>
            <a:r>
              <a:rPr lang="fr-FR" dirty="0" err="1" smtClean="0"/>
              <a:t>characterize</a:t>
            </a:r>
            <a:r>
              <a:rPr lang="fr-FR" dirty="0" smtClean="0"/>
              <a:t>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individuals</a:t>
            </a:r>
            <a:r>
              <a:rPr lang="fr-FR" dirty="0" smtClean="0"/>
              <a:t> as </a:t>
            </a:r>
            <a:r>
              <a:rPr lang="fr-FR" dirty="0" err="1" smtClean="0"/>
              <a:t>having</a:t>
            </a:r>
            <a:r>
              <a:rPr lang="fr-FR" dirty="0" smtClean="0"/>
              <a:t> </a:t>
            </a:r>
            <a:r>
              <a:rPr lang="fr-FR" dirty="0" err="1" smtClean="0"/>
              <a:t>radically</a:t>
            </a:r>
            <a:r>
              <a:rPr lang="fr-FR" dirty="0" smtClean="0"/>
              <a:t> </a:t>
            </a:r>
            <a:r>
              <a:rPr lang="fr-FR" dirty="0" err="1" smtClean="0"/>
              <a:t>different</a:t>
            </a:r>
            <a:r>
              <a:rPr lang="fr-FR" dirty="0" smtClean="0"/>
              <a:t> objective </a:t>
            </a:r>
            <a:r>
              <a:rPr lang="fr-FR" dirty="0" err="1" smtClean="0"/>
              <a:t>functions</a:t>
            </a:r>
            <a:r>
              <a:rPr lang="fr-FR" dirty="0" smtClean="0"/>
              <a:t>, in the </a:t>
            </a:r>
            <a:r>
              <a:rPr lang="fr-FR" dirty="0" err="1" smtClean="0"/>
              <a:t>sense</a:t>
            </a:r>
            <a:r>
              <a:rPr lang="fr-FR" dirty="0" smtClean="0"/>
              <a:t> of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views</a:t>
            </a:r>
            <a:r>
              <a:rPr lang="fr-FR" dirty="0" smtClean="0"/>
              <a:t> on </a:t>
            </a:r>
            <a:r>
              <a:rPr lang="fr-FR" dirty="0" err="1" smtClean="0"/>
              <a:t>utilitarianism</a:t>
            </a:r>
            <a:r>
              <a:rPr lang="fr-FR" dirty="0" smtClean="0"/>
              <a:t> vs </a:t>
            </a:r>
            <a:r>
              <a:rPr lang="fr-FR" dirty="0" err="1" smtClean="0"/>
              <a:t>Rawlsianism</a:t>
            </a:r>
            <a:r>
              <a:rPr lang="fr-FR" dirty="0" smtClean="0"/>
              <a:t>, or more </a:t>
            </a:r>
            <a:r>
              <a:rPr lang="fr-FR" dirty="0" err="1" smtClean="0"/>
              <a:t>generally</a:t>
            </a:r>
            <a:r>
              <a:rPr lang="fr-FR" dirty="0" smtClean="0"/>
              <a:t> in the </a:t>
            </a:r>
            <a:r>
              <a:rPr lang="fr-FR" dirty="0" err="1" smtClean="0"/>
              <a:t>sense</a:t>
            </a:r>
            <a:r>
              <a:rPr lang="fr-FR" dirty="0" smtClean="0"/>
              <a:t> of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concavity</a:t>
            </a:r>
            <a:r>
              <a:rPr lang="fr-FR" dirty="0" smtClean="0"/>
              <a:t> </a:t>
            </a:r>
            <a:r>
              <a:rPr lang="fr-FR" dirty="0" err="1" smtClean="0"/>
              <a:t>parameters</a:t>
            </a:r>
            <a:r>
              <a:rPr lang="fr-FR" dirty="0" smtClean="0"/>
              <a:t> in a </a:t>
            </a:r>
            <a:r>
              <a:rPr lang="fr-FR" dirty="0" err="1" smtClean="0"/>
              <a:t>general</a:t>
            </a:r>
            <a:r>
              <a:rPr lang="fr-FR" dirty="0" smtClean="0"/>
              <a:t> social </a:t>
            </a:r>
            <a:r>
              <a:rPr lang="fr-FR" dirty="0" err="1" smtClean="0"/>
              <a:t>welfare</a:t>
            </a:r>
            <a:r>
              <a:rPr lang="fr-FR" dirty="0" smtClean="0"/>
              <a:t> </a:t>
            </a:r>
            <a:r>
              <a:rPr lang="fr-FR" dirty="0" err="1" smtClean="0"/>
              <a:t>function</a:t>
            </a:r>
            <a:r>
              <a:rPr lang="fr-FR" dirty="0" smtClean="0"/>
              <a:t>. </a:t>
            </a:r>
            <a:r>
              <a:rPr lang="fr-FR" dirty="0" err="1" smtClean="0"/>
              <a:t>Nobody</a:t>
            </a:r>
            <a:r>
              <a:rPr lang="fr-FR" dirty="0" smtClean="0"/>
              <a:t> </a:t>
            </a:r>
            <a:r>
              <a:rPr lang="fr-FR" dirty="0" err="1" smtClean="0"/>
              <a:t>seems</a:t>
            </a:r>
            <a:r>
              <a:rPr lang="fr-FR" dirty="0" smtClean="0"/>
              <a:t> to express </a:t>
            </a:r>
            <a:r>
              <a:rPr lang="fr-FR" dirty="0" err="1" smtClean="0"/>
              <a:t>his</a:t>
            </a:r>
            <a:r>
              <a:rPr lang="fr-FR" dirty="0" smtClean="0"/>
              <a:t> or </a:t>
            </a:r>
            <a:r>
              <a:rPr lang="fr-FR" dirty="0" err="1" smtClean="0"/>
              <a:t>her</a:t>
            </a:r>
            <a:r>
              <a:rPr lang="fr-FR" dirty="0" smtClean="0"/>
              <a:t> </a:t>
            </a:r>
            <a:r>
              <a:rPr lang="fr-FR" dirty="0" err="1" smtClean="0"/>
              <a:t>views</a:t>
            </a:r>
            <a:r>
              <a:rPr lang="fr-FR" dirty="0" smtClean="0"/>
              <a:t> on social justice in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manner</a:t>
            </a:r>
            <a:r>
              <a:rPr lang="fr-FR" dirty="0" smtClean="0"/>
              <a:t>. 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On social </a:t>
            </a:r>
            <a:r>
              <a:rPr lang="fr-FR" dirty="0" err="1" smtClean="0"/>
              <a:t>welfare</a:t>
            </a:r>
            <a:r>
              <a:rPr lang="fr-FR" dirty="0" smtClean="0"/>
              <a:t> </a:t>
            </a:r>
            <a:r>
              <a:rPr lang="fr-FR" dirty="0" err="1" smtClean="0"/>
              <a:t>functions</a:t>
            </a:r>
            <a:r>
              <a:rPr lang="fr-FR" dirty="0" smtClean="0"/>
              <a:t>, </a:t>
            </a:r>
            <a:r>
              <a:rPr lang="fr-FR" dirty="0" err="1" smtClean="0"/>
              <a:t>utilitarianism</a:t>
            </a:r>
            <a:r>
              <a:rPr lang="fr-FR" dirty="0" smtClean="0"/>
              <a:t>, </a:t>
            </a:r>
            <a:r>
              <a:rPr lang="fr-FR" dirty="0" err="1" smtClean="0"/>
              <a:t>concavity</a:t>
            </a:r>
            <a:r>
              <a:rPr lang="fr-FR" dirty="0" smtClean="0"/>
              <a:t> </a:t>
            </a:r>
            <a:r>
              <a:rPr lang="fr-FR" dirty="0" err="1" smtClean="0"/>
              <a:t>parameters</a:t>
            </a:r>
            <a:r>
              <a:rPr lang="fr-FR" dirty="0" smtClean="0"/>
              <a:t>, Rawls, </a:t>
            </a:r>
            <a:r>
              <a:rPr lang="fr-FR" dirty="0" err="1" smtClean="0"/>
              <a:t>maximin</a:t>
            </a:r>
            <a:r>
              <a:rPr lang="fr-FR" dirty="0" smtClean="0"/>
              <a:t>, Sen, </a:t>
            </a:r>
            <a:r>
              <a:rPr lang="fr-FR" dirty="0" err="1" smtClean="0"/>
              <a:t>capabilities</a:t>
            </a:r>
            <a:r>
              <a:rPr lang="fr-FR" dirty="0" smtClean="0"/>
              <a:t>, etc., </a:t>
            </a:r>
            <a:r>
              <a:rPr lang="fr-FR" dirty="0" err="1" smtClean="0"/>
              <a:t>see</a:t>
            </a:r>
            <a:r>
              <a:rPr lang="fr-FR" dirty="0" smtClean="0"/>
              <a:t> slides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smtClean="0">
                <a:hlinkClick r:id="rId2"/>
              </a:rPr>
              <a:t>Lecture 1 (by A. Bozio)</a:t>
            </a:r>
            <a:r>
              <a:rPr lang="fr-FR" dirty="0" smtClean="0"/>
              <a:t> (or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smtClean="0">
                <a:hlinkClick r:id="rId3"/>
              </a:rPr>
              <a:t>lecture</a:t>
            </a:r>
            <a:r>
              <a:rPr lang="fr-FR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8902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507288" cy="5721499"/>
          </a:xfrm>
        </p:spPr>
        <p:txBody>
          <a:bodyPr>
            <a:normAutofit fontScale="92500" lnSpcReduction="20000"/>
          </a:bodyPr>
          <a:lstStyle/>
          <a:p>
            <a:r>
              <a:rPr lang="fr-FR" b="1" dirty="0" err="1" smtClean="0"/>
              <a:t>Different</a:t>
            </a:r>
            <a:r>
              <a:rPr lang="fr-FR" b="1" dirty="0" smtClean="0"/>
              <a:t> </a:t>
            </a:r>
            <a:r>
              <a:rPr lang="fr-FR" b="1" dirty="0" err="1" smtClean="0"/>
              <a:t>beliefs</a:t>
            </a:r>
            <a:r>
              <a:rPr lang="fr-FR" b="1" dirty="0" smtClean="0"/>
              <a:t> </a:t>
            </a:r>
            <a:r>
              <a:rPr lang="fr-FR" b="1" dirty="0" err="1" smtClean="0"/>
              <a:t>systems</a:t>
            </a:r>
            <a:r>
              <a:rPr lang="fr-FR" b="1" dirty="0" smtClean="0"/>
              <a:t>. </a:t>
            </a:r>
            <a:r>
              <a:rPr lang="fr-FR" dirty="0" smtClean="0"/>
              <a:t>It </a:t>
            </a:r>
            <a:r>
              <a:rPr lang="fr-FR" dirty="0" err="1" smtClean="0"/>
              <a:t>seems</a:t>
            </a:r>
            <a:r>
              <a:rPr lang="fr-FR" dirty="0" smtClean="0"/>
              <a:t> more </a:t>
            </a:r>
            <a:r>
              <a:rPr lang="fr-FR" dirty="0" err="1" smtClean="0"/>
              <a:t>useful</a:t>
            </a:r>
            <a:r>
              <a:rPr lang="fr-FR" dirty="0" smtClean="0"/>
              <a:t> and relevant to </a:t>
            </a:r>
            <a:r>
              <a:rPr lang="fr-FR" dirty="0" err="1" smtClean="0"/>
              <a:t>characterize</a:t>
            </a:r>
            <a:r>
              <a:rPr lang="fr-FR" dirty="0" smtClean="0"/>
              <a:t>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individuals</a:t>
            </a:r>
            <a:r>
              <a:rPr lang="fr-FR" dirty="0" smtClean="0"/>
              <a:t> as </a:t>
            </a:r>
            <a:r>
              <a:rPr lang="fr-FR" dirty="0" err="1" smtClean="0"/>
              <a:t>having</a:t>
            </a:r>
            <a:r>
              <a:rPr lang="fr-FR" dirty="0" smtClean="0"/>
              <a:t> the </a:t>
            </a:r>
            <a:r>
              <a:rPr lang="fr-FR" dirty="0" err="1" smtClean="0"/>
              <a:t>same</a:t>
            </a:r>
            <a:r>
              <a:rPr lang="fr-FR" dirty="0" smtClean="0"/>
              <a:t> </a:t>
            </a:r>
            <a:r>
              <a:rPr lang="fr-FR" dirty="0" err="1" smtClean="0"/>
              <a:t>general</a:t>
            </a:r>
            <a:r>
              <a:rPr lang="fr-FR" dirty="0" smtClean="0"/>
              <a:t> objective </a:t>
            </a:r>
            <a:r>
              <a:rPr lang="fr-FR" dirty="0" err="1" smtClean="0"/>
              <a:t>function</a:t>
            </a:r>
            <a:r>
              <a:rPr lang="fr-FR" dirty="0" smtClean="0"/>
              <a:t> (</a:t>
            </a:r>
            <a:r>
              <a:rPr lang="fr-FR" dirty="0" err="1" smtClean="0"/>
              <a:t>at</a:t>
            </a:r>
            <a:r>
              <a:rPr lang="fr-FR" dirty="0" smtClean="0"/>
              <a:t> least in part), but </a:t>
            </a:r>
            <a:r>
              <a:rPr lang="fr-FR" dirty="0" err="1" smtClean="0"/>
              <a:t>different</a:t>
            </a:r>
            <a:r>
              <a:rPr lang="fr-FR" dirty="0" smtClean="0"/>
              <a:t> - </a:t>
            </a:r>
            <a:r>
              <a:rPr lang="fr-FR" dirty="0" err="1" smtClean="0"/>
              <a:t>legitimate</a:t>
            </a:r>
            <a:r>
              <a:rPr lang="fr-FR" dirty="0" smtClean="0"/>
              <a:t>, </a:t>
            </a:r>
            <a:r>
              <a:rPr lang="fr-FR" dirty="0" err="1" smtClean="0"/>
              <a:t>though</a:t>
            </a:r>
            <a:r>
              <a:rPr lang="fr-FR" dirty="0" smtClean="0"/>
              <a:t> </a:t>
            </a:r>
            <a:r>
              <a:rPr lang="fr-FR" dirty="0" err="1" smtClean="0"/>
              <a:t>possibly</a:t>
            </a:r>
            <a:r>
              <a:rPr lang="fr-FR" dirty="0" smtClean="0"/>
              <a:t> self-</a:t>
            </a:r>
            <a:r>
              <a:rPr lang="fr-FR" dirty="0" err="1" smtClean="0"/>
              <a:t>serving</a:t>
            </a:r>
            <a:r>
              <a:rPr lang="fr-FR" dirty="0" smtClean="0"/>
              <a:t> - </a:t>
            </a:r>
            <a:r>
              <a:rPr lang="fr-FR" dirty="0" err="1" smtClean="0"/>
              <a:t>beliefs</a:t>
            </a:r>
            <a:r>
              <a:rPr lang="fr-FR" dirty="0" smtClean="0"/>
              <a:t> </a:t>
            </a:r>
            <a:r>
              <a:rPr lang="fr-FR" dirty="0" err="1" smtClean="0"/>
              <a:t>systems</a:t>
            </a:r>
            <a:r>
              <a:rPr lang="fr-FR" dirty="0" smtClean="0"/>
              <a:t> about the society and the </a:t>
            </a:r>
            <a:r>
              <a:rPr lang="fr-FR" dirty="0" err="1" smtClean="0"/>
              <a:t>economy</a:t>
            </a:r>
            <a:r>
              <a:rPr lang="fr-FR" dirty="0" smtClean="0"/>
              <a:t> are </a:t>
            </a:r>
            <a:r>
              <a:rPr lang="fr-FR" dirty="0" err="1" smtClean="0"/>
              <a:t>working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« </a:t>
            </a:r>
            <a:r>
              <a:rPr lang="fr-FR" dirty="0" err="1" smtClean="0"/>
              <a:t>Cut</a:t>
            </a:r>
            <a:r>
              <a:rPr lang="fr-FR" dirty="0" smtClean="0"/>
              <a:t> </a:t>
            </a:r>
            <a:r>
              <a:rPr lang="fr-FR" dirty="0" err="1" smtClean="0"/>
              <a:t>my</a:t>
            </a:r>
            <a:r>
              <a:rPr lang="fr-FR" dirty="0" smtClean="0"/>
              <a:t> taxes, and in the end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good for the </a:t>
            </a:r>
            <a:r>
              <a:rPr lang="fr-FR" dirty="0" err="1" smtClean="0"/>
              <a:t>poor</a:t>
            </a:r>
            <a:r>
              <a:rPr lang="fr-FR" dirty="0" smtClean="0"/>
              <a:t> ». Ok, </a:t>
            </a:r>
            <a:r>
              <a:rPr lang="fr-FR" dirty="0" err="1" smtClean="0"/>
              <a:t>why</a:t>
            </a:r>
            <a:r>
              <a:rPr lang="fr-FR" dirty="0" smtClean="0"/>
              <a:t> not, but </a:t>
            </a:r>
            <a:r>
              <a:rPr lang="fr-FR" dirty="0" err="1" smtClean="0"/>
              <a:t>where</a:t>
            </a:r>
            <a:r>
              <a:rPr lang="fr-FR" dirty="0" smtClean="0"/>
              <a:t> do </a:t>
            </a:r>
            <a:r>
              <a:rPr lang="fr-FR" dirty="0" err="1" smtClean="0"/>
              <a:t>we</a:t>
            </a:r>
            <a:r>
              <a:rPr lang="fr-FR" dirty="0" smtClean="0"/>
              <a:t> stop </a:t>
            </a:r>
            <a:r>
              <a:rPr lang="fr-FR" dirty="0" err="1" smtClean="0"/>
              <a:t>exactly</a:t>
            </a:r>
            <a:r>
              <a:rPr lang="fr-FR" dirty="0" smtClean="0"/>
              <a:t>? A </a:t>
            </a:r>
            <a:r>
              <a:rPr lang="fr-FR" dirty="0" err="1" smtClean="0"/>
              <a:t>proper</a:t>
            </a:r>
            <a:r>
              <a:rPr lang="fr-FR" dirty="0" smtClean="0"/>
              <a:t> </a:t>
            </a:r>
            <a:r>
              <a:rPr lang="fr-FR" dirty="0" err="1" smtClean="0"/>
              <a:t>answer</a:t>
            </a:r>
            <a:r>
              <a:rPr lang="fr-FR" dirty="0" smtClean="0"/>
              <a:t> to </a:t>
            </a:r>
            <a:r>
              <a:rPr lang="fr-FR" dirty="0" err="1" smtClean="0"/>
              <a:t>this</a:t>
            </a:r>
            <a:r>
              <a:rPr lang="fr-FR" dirty="0" smtClean="0"/>
              <a:t> question </a:t>
            </a:r>
            <a:r>
              <a:rPr lang="fr-FR" dirty="0" err="1" smtClean="0"/>
              <a:t>requires</a:t>
            </a:r>
            <a:r>
              <a:rPr lang="fr-FR" dirty="0" smtClean="0"/>
              <a:t> a lot of </a:t>
            </a:r>
            <a:r>
              <a:rPr lang="fr-FR" dirty="0" err="1" smtClean="0"/>
              <a:t>empirical</a:t>
            </a:r>
            <a:r>
              <a:rPr lang="fr-FR" dirty="0" smtClean="0"/>
              <a:t> and </a:t>
            </a:r>
            <a:r>
              <a:rPr lang="fr-FR" dirty="0" err="1" smtClean="0"/>
              <a:t>historical</a:t>
            </a:r>
            <a:r>
              <a:rPr lang="fr-FR" dirty="0" smtClean="0"/>
              <a:t> </a:t>
            </a:r>
            <a:r>
              <a:rPr lang="fr-FR" dirty="0" err="1" smtClean="0"/>
              <a:t>knowledge</a:t>
            </a:r>
            <a:r>
              <a:rPr lang="fr-FR" dirty="0" smtClean="0"/>
              <a:t>, and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always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relatively</a:t>
            </a:r>
            <a:r>
              <a:rPr lang="fr-FR" dirty="0" smtClean="0"/>
              <a:t> </a:t>
            </a:r>
            <a:r>
              <a:rPr lang="fr-FR" dirty="0" err="1" smtClean="0"/>
              <a:t>uncertain</a:t>
            </a:r>
            <a:r>
              <a:rPr lang="fr-FR" dirty="0" smtClean="0"/>
              <a:t>. How do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individuals</a:t>
            </a:r>
            <a:r>
              <a:rPr lang="fr-FR" dirty="0" smtClean="0"/>
              <a:t> </a:t>
            </a:r>
            <a:r>
              <a:rPr lang="fr-FR" dirty="0" err="1" smtClean="0"/>
              <a:t>form</a:t>
            </a:r>
            <a:r>
              <a:rPr lang="fr-FR" dirty="0" smtClean="0"/>
              <a:t>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beliefs</a:t>
            </a:r>
            <a:r>
              <a:rPr lang="fr-FR" dirty="0" smtClean="0"/>
              <a:t> </a:t>
            </a:r>
            <a:r>
              <a:rPr lang="fr-FR" dirty="0" err="1" smtClean="0"/>
              <a:t>systems</a:t>
            </a:r>
            <a:r>
              <a:rPr lang="fr-FR" dirty="0" smtClean="0"/>
              <a:t> about </a:t>
            </a:r>
            <a:r>
              <a:rPr lang="fr-FR" dirty="0" err="1" smtClean="0"/>
              <a:t>these</a:t>
            </a:r>
            <a:r>
              <a:rPr lang="fr-FR" dirty="0" smtClean="0"/>
              <a:t> </a:t>
            </a:r>
            <a:r>
              <a:rPr lang="fr-FR" dirty="0" err="1" smtClean="0"/>
              <a:t>difficult</a:t>
            </a:r>
            <a:r>
              <a:rPr lang="fr-FR" dirty="0" smtClean="0"/>
              <a:t> issues?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71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922114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A simple model of </a:t>
            </a:r>
            <a:r>
              <a:rPr lang="fr-FR" sz="3600" b="1" dirty="0" err="1" smtClean="0"/>
              <a:t>inequality</a:t>
            </a:r>
            <a:r>
              <a:rPr lang="fr-FR" sz="3600" b="1" dirty="0" smtClean="0"/>
              <a:t> and </a:t>
            </a:r>
            <a:r>
              <a:rPr lang="fr-FR" sz="3600" b="1" dirty="0" err="1" smtClean="0"/>
              <a:t>beliefs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544616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The </a:t>
            </a:r>
            <a:r>
              <a:rPr lang="fr-FR" dirty="0" err="1" smtClean="0"/>
              <a:t>aim</a:t>
            </a:r>
            <a:r>
              <a:rPr lang="fr-FR" dirty="0" smtClean="0"/>
              <a:t> of </a:t>
            </a:r>
            <a:r>
              <a:rPr lang="fr-FR" dirty="0" err="1" smtClean="0"/>
              <a:t>this</a:t>
            </a:r>
            <a:r>
              <a:rPr lang="fr-FR" dirty="0" smtClean="0"/>
              <a:t> simple model </a:t>
            </a:r>
            <a:r>
              <a:rPr lang="fr-FR" dirty="0" err="1" smtClean="0"/>
              <a:t>is</a:t>
            </a:r>
            <a:r>
              <a:rPr lang="fr-FR" dirty="0" smtClean="0"/>
              <a:t> to </a:t>
            </a:r>
            <a:r>
              <a:rPr lang="fr-FR" dirty="0" err="1" smtClean="0"/>
              <a:t>illustrate</a:t>
            </a:r>
            <a:r>
              <a:rPr lang="fr-FR" dirty="0" smtClean="0"/>
              <a:t> the discussion about values vs </a:t>
            </a:r>
            <a:r>
              <a:rPr lang="fr-FR" dirty="0" err="1" smtClean="0"/>
              <a:t>beliefs</a:t>
            </a:r>
            <a:endParaRPr lang="fr-FR" dirty="0" smtClean="0"/>
          </a:p>
          <a:p>
            <a:r>
              <a:rPr lang="fr-FR" dirty="0" err="1" smtClean="0"/>
              <a:t>Simplified</a:t>
            </a:r>
            <a:r>
              <a:rPr lang="fr-FR" dirty="0" smtClean="0"/>
              <a:t> version of the model </a:t>
            </a:r>
            <a:r>
              <a:rPr lang="fr-FR" dirty="0" err="1" smtClean="0"/>
              <a:t>presented</a:t>
            </a:r>
            <a:r>
              <a:rPr lang="fr-FR" dirty="0" smtClean="0"/>
              <a:t> in </a:t>
            </a:r>
            <a:r>
              <a:rPr lang="fr-FR" dirty="0" err="1" smtClean="0"/>
              <a:t>T</a:t>
            </a:r>
            <a:r>
              <a:rPr lang="fr-FR" dirty="0" smtClean="0"/>
              <a:t>. </a:t>
            </a:r>
            <a:r>
              <a:rPr lang="en-US" dirty="0" err="1" smtClean="0"/>
              <a:t>Piketty</a:t>
            </a:r>
            <a:r>
              <a:rPr lang="en-US" dirty="0"/>
              <a:t>, “Social Mobility &amp; Redistributive Politics”, </a:t>
            </a:r>
            <a:r>
              <a:rPr lang="en-US" dirty="0">
                <a:hlinkClick r:id="rId2"/>
              </a:rPr>
              <a:t>QJE 1995</a:t>
            </a:r>
            <a:endParaRPr lang="en-US" dirty="0"/>
          </a:p>
          <a:p>
            <a:r>
              <a:rPr lang="fr-FR" dirty="0" smtClean="0"/>
              <a:t>Initial objective of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paper</a:t>
            </a:r>
            <a:r>
              <a:rPr lang="fr-FR" dirty="0" smtClean="0"/>
              <a:t>: </a:t>
            </a:r>
            <a:r>
              <a:rPr lang="fr-FR" dirty="0" err="1" smtClean="0"/>
              <a:t>explain</a:t>
            </a:r>
            <a:r>
              <a:rPr lang="fr-FR" dirty="0" smtClean="0"/>
              <a:t> </a:t>
            </a:r>
            <a:r>
              <a:rPr lang="fr-FR" dirty="0" err="1" smtClean="0"/>
              <a:t>why</a:t>
            </a:r>
            <a:r>
              <a:rPr lang="fr-FR" dirty="0" smtClean="0"/>
              <a:t> </a:t>
            </a:r>
            <a:r>
              <a:rPr lang="fr-FR" dirty="0" err="1" smtClean="0"/>
              <a:t>intergenerational</a:t>
            </a:r>
            <a:r>
              <a:rPr lang="fr-FR" dirty="0" smtClean="0"/>
              <a:t> </a:t>
            </a:r>
            <a:r>
              <a:rPr lang="fr-FR" dirty="0" err="1" smtClean="0"/>
              <a:t>income</a:t>
            </a:r>
            <a:r>
              <a:rPr lang="fr-FR" dirty="0" smtClean="0"/>
              <a:t> </a:t>
            </a:r>
            <a:r>
              <a:rPr lang="fr-FR" dirty="0" err="1" smtClean="0"/>
              <a:t>mobility</a:t>
            </a:r>
            <a:r>
              <a:rPr lang="fr-FR" dirty="0" smtClean="0"/>
              <a:t> – and not </a:t>
            </a:r>
            <a:r>
              <a:rPr lang="fr-FR" dirty="0" err="1" smtClean="0"/>
              <a:t>only</a:t>
            </a:r>
            <a:r>
              <a:rPr lang="fr-FR" dirty="0" smtClean="0"/>
              <a:t> </a:t>
            </a:r>
            <a:r>
              <a:rPr lang="fr-FR" dirty="0" err="1" smtClean="0"/>
              <a:t>current</a:t>
            </a:r>
            <a:r>
              <a:rPr lang="fr-FR" dirty="0" smtClean="0"/>
              <a:t> </a:t>
            </a:r>
            <a:r>
              <a:rPr lang="fr-FR" dirty="0" err="1" smtClean="0"/>
              <a:t>income</a:t>
            </a:r>
            <a:r>
              <a:rPr lang="fr-FR" dirty="0" smtClean="0"/>
              <a:t> – </a:t>
            </a:r>
            <a:r>
              <a:rPr lang="fr-FR" dirty="0" err="1" smtClean="0"/>
              <a:t>seem</a:t>
            </a:r>
            <a:r>
              <a:rPr lang="fr-FR" dirty="0" smtClean="0"/>
              <a:t> to </a:t>
            </a:r>
            <a:r>
              <a:rPr lang="fr-FR" dirty="0" err="1" smtClean="0"/>
              <a:t>matter</a:t>
            </a:r>
            <a:r>
              <a:rPr lang="fr-FR" dirty="0" smtClean="0"/>
              <a:t> to </a:t>
            </a:r>
            <a:r>
              <a:rPr lang="fr-FR" dirty="0" err="1" smtClean="0"/>
              <a:t>explain</a:t>
            </a:r>
            <a:r>
              <a:rPr lang="fr-FR" dirty="0" smtClean="0"/>
              <a:t> </a:t>
            </a:r>
            <a:r>
              <a:rPr lang="fr-FR" dirty="0" err="1" smtClean="0"/>
              <a:t>voting</a:t>
            </a:r>
            <a:r>
              <a:rPr lang="fr-FR" dirty="0" smtClean="0"/>
              <a:t> </a:t>
            </a:r>
            <a:r>
              <a:rPr lang="fr-FR" dirty="0" err="1" smtClean="0"/>
              <a:t>preferences</a:t>
            </a:r>
            <a:r>
              <a:rPr lang="fr-FR" dirty="0" smtClean="0"/>
              <a:t> </a:t>
            </a:r>
          </a:p>
          <a:p>
            <a:r>
              <a:rPr lang="fr-FR" dirty="0"/>
              <a:t>I</a:t>
            </a:r>
            <a:r>
              <a:rPr lang="fr-FR" dirty="0" smtClean="0"/>
              <a:t>.e. </a:t>
            </a:r>
            <a:r>
              <a:rPr lang="fr-FR" dirty="0" err="1" smtClean="0"/>
              <a:t>upwardly</a:t>
            </a:r>
            <a:r>
              <a:rPr lang="fr-FR" dirty="0" smtClean="0"/>
              <a:t> mobile </a:t>
            </a:r>
            <a:r>
              <a:rPr lang="fr-FR" dirty="0" err="1" smtClean="0"/>
              <a:t>individuals</a:t>
            </a:r>
            <a:r>
              <a:rPr lang="fr-FR" dirty="0" smtClean="0"/>
              <a:t> (</a:t>
            </a:r>
            <a:r>
              <a:rPr lang="fr-FR" dirty="0" err="1" smtClean="0"/>
              <a:t>moving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low</a:t>
            </a:r>
            <a:r>
              <a:rPr lang="fr-FR" dirty="0" smtClean="0"/>
              <a:t> parental </a:t>
            </a:r>
            <a:r>
              <a:rPr lang="fr-FR" dirty="0" err="1" smtClean="0"/>
              <a:t>income</a:t>
            </a:r>
            <a:r>
              <a:rPr lang="fr-FR" dirty="0" smtClean="0"/>
              <a:t> to </a:t>
            </a:r>
            <a:r>
              <a:rPr lang="fr-FR" dirty="0" err="1" smtClean="0"/>
              <a:t>high</a:t>
            </a:r>
            <a:r>
              <a:rPr lang="fr-FR" dirty="0" smtClean="0"/>
              <a:t> </a:t>
            </a:r>
            <a:r>
              <a:rPr lang="fr-FR" dirty="0" err="1" smtClean="0"/>
              <a:t>current</a:t>
            </a:r>
            <a:r>
              <a:rPr lang="fr-FR" dirty="0" smtClean="0"/>
              <a:t> </a:t>
            </a:r>
            <a:r>
              <a:rPr lang="fr-FR" dirty="0" err="1" smtClean="0"/>
              <a:t>income</a:t>
            </a:r>
            <a:r>
              <a:rPr lang="fr-FR" dirty="0" smtClean="0"/>
              <a:t>) and </a:t>
            </a:r>
            <a:r>
              <a:rPr lang="fr-FR" dirty="0" err="1" smtClean="0"/>
              <a:t>downwardly</a:t>
            </a:r>
            <a:r>
              <a:rPr lang="fr-FR" dirty="0" smtClean="0"/>
              <a:t> mobile </a:t>
            </a:r>
            <a:r>
              <a:rPr lang="fr-FR" dirty="0" err="1" smtClean="0"/>
              <a:t>individuals</a:t>
            </a:r>
            <a:r>
              <a:rPr lang="fr-FR" dirty="0" smtClean="0"/>
              <a:t> (</a:t>
            </a:r>
            <a:r>
              <a:rPr lang="fr-FR" dirty="0" err="1" smtClean="0"/>
              <a:t>moving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high</a:t>
            </a:r>
            <a:r>
              <a:rPr lang="fr-FR" dirty="0" smtClean="0"/>
              <a:t> to </a:t>
            </a:r>
            <a:r>
              <a:rPr lang="fr-FR" dirty="0" err="1" smtClean="0"/>
              <a:t>low</a:t>
            </a:r>
            <a:r>
              <a:rPr lang="fr-FR" dirty="0" smtClean="0"/>
              <a:t>) have a </a:t>
            </a:r>
            <a:r>
              <a:rPr lang="fr-FR" dirty="0" err="1" smtClean="0"/>
              <a:t>probability</a:t>
            </a:r>
            <a:r>
              <a:rPr lang="fr-FR" dirty="0" smtClean="0"/>
              <a:t> to vote for </a:t>
            </a:r>
            <a:r>
              <a:rPr lang="fr-FR" dirty="0" err="1" smtClean="0"/>
              <a:t>left-wing</a:t>
            </a:r>
            <a:r>
              <a:rPr lang="fr-FR" dirty="0" smtClean="0"/>
              <a:t> parties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intermediate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</a:t>
            </a:r>
            <a:r>
              <a:rPr lang="fr-FR" dirty="0" err="1" smtClean="0"/>
              <a:t>those</a:t>
            </a:r>
            <a:r>
              <a:rPr lang="fr-FR" dirty="0" smtClean="0"/>
              <a:t> of </a:t>
            </a:r>
            <a:r>
              <a:rPr lang="fr-FR" dirty="0" err="1" smtClean="0"/>
              <a:t>permanently</a:t>
            </a:r>
            <a:r>
              <a:rPr lang="fr-FR" dirty="0" smtClean="0"/>
              <a:t> </a:t>
            </a:r>
            <a:r>
              <a:rPr lang="fr-FR" dirty="0" err="1" smtClean="0"/>
              <a:t>low-income</a:t>
            </a:r>
            <a:r>
              <a:rPr lang="fr-FR" dirty="0" smtClean="0"/>
              <a:t> and </a:t>
            </a:r>
            <a:r>
              <a:rPr lang="fr-FR" dirty="0" err="1" smtClean="0"/>
              <a:t>permanently</a:t>
            </a:r>
            <a:r>
              <a:rPr lang="fr-FR" dirty="0" smtClean="0"/>
              <a:t> </a:t>
            </a:r>
            <a:r>
              <a:rPr lang="fr-FR" dirty="0" err="1" smtClean="0"/>
              <a:t>high-income</a:t>
            </a:r>
            <a:r>
              <a:rPr lang="fr-FR" dirty="0" smtClean="0"/>
              <a:t> groups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476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0688"/>
            <a:ext cx="9144000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42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6242</TotalTime>
  <Words>4410</Words>
  <Application>Microsoft Office PowerPoint</Application>
  <PresentationFormat>Affichage à l'écran (4:3)</PresentationFormat>
  <Paragraphs>269</Paragraphs>
  <Slides>48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48</vt:i4>
      </vt:variant>
    </vt:vector>
  </HeadingPairs>
  <TitlesOfParts>
    <vt:vector size="53" baseType="lpstr">
      <vt:lpstr>Arial</vt:lpstr>
      <vt:lpstr>Calibri</vt:lpstr>
      <vt:lpstr>Times New Roman</vt:lpstr>
      <vt:lpstr>Wingdings</vt:lpstr>
      <vt:lpstr>Thème Office</vt:lpstr>
      <vt:lpstr>   Public Economics (Master PPD &amp; APE)  (EHESS &amp; Paris School of Economics) Thomas Piketty Academic year 2017-2018  </vt:lpstr>
      <vt:lpstr>Présentation PowerPoint</vt:lpstr>
      <vt:lpstr>Roadmap of lecture 8</vt:lpstr>
      <vt:lpstr>Présentation PowerPoint</vt:lpstr>
      <vt:lpstr>Présentation PowerPoint</vt:lpstr>
      <vt:lpstr>Présentation PowerPoint</vt:lpstr>
      <vt:lpstr>Présentation PowerPoint</vt:lpstr>
      <vt:lpstr>A simple model of inequality and beliefs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The dimensions of political conflict  and beliefs systems about inequality:  taxation vs education vs globalization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The problem of intertemporal justice: how much capital and debt should we leave to our children?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Condorcet paradox &amp; majority cycles</vt:lpstr>
      <vt:lpstr>Présentation PowerPoint</vt:lpstr>
      <vt:lpstr>Présentation PowerPoint</vt:lpstr>
      <vt:lpstr>Condorcet jury theorem and the constructive view of political institutions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Economics: Tax &amp; Transfer Policies  (Master PPD &amp; APE, Paris School of Economics) Thomas Piketty Academic year 2013-2014</dc:title>
  <dc:creator>Thomas Piketty</dc:creator>
  <cp:lastModifiedBy>Thomas Piketty</cp:lastModifiedBy>
  <cp:revision>358</cp:revision>
  <dcterms:created xsi:type="dcterms:W3CDTF">2013-09-25T21:11:06Z</dcterms:created>
  <dcterms:modified xsi:type="dcterms:W3CDTF">2017-11-03T15:07:30Z</dcterms:modified>
</cp:coreProperties>
</file>