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3" r:id="rId7"/>
    <p:sldId id="264" r:id="rId8"/>
    <p:sldId id="272" r:id="rId9"/>
    <p:sldId id="276" r:id="rId10"/>
    <p:sldId id="266" r:id="rId11"/>
    <p:sldId id="274" r:id="rId12"/>
    <p:sldId id="268" r:id="rId13"/>
    <p:sldId id="278" r:id="rId14"/>
    <p:sldId id="269" r:id="rId15"/>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4612" autoAdjust="0"/>
  </p:normalViewPr>
  <p:slideViewPr>
    <p:cSldViewPr>
      <p:cViewPr varScale="1">
        <p:scale>
          <a:sx n="81" d="100"/>
          <a:sy n="81" d="100"/>
        </p:scale>
        <p:origin x="-102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19/12/2016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0FB5F-A67D-4776-B20F-24C41162BD65}" type="datetimeFigureOut">
              <a:rPr lang="fr-FR" smtClean="0"/>
              <a:pPr/>
              <a:t>19/12/2016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33B09-E68D-4678-BF9F-5DB81545C32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iketty.pse.ens.fr/files/PikettyEcoPub2016Syllabu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iketty.pse.ens.fr/files/Harsanyi1975.pdf" TargetMode="External"/><Relationship Id="rId2" Type="http://schemas.openxmlformats.org/officeDocument/2006/relationships/hyperlink" Target="http://piketty.pse.ens.fr/files/PikettyEcoPub2016Lecture2.pdf" TargetMode="External"/><Relationship Id="rId1" Type="http://schemas.openxmlformats.org/officeDocument/2006/relationships/slideLayout" Target="../slideLayouts/slideLayout2.xml"/><Relationship Id="rId4" Type="http://schemas.openxmlformats.org/officeDocument/2006/relationships/hyperlink" Target="http://piketty.pse.ens.fr/files/Sen2006.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piketty.pse.ens.fr/files/RoemerVanDerStraeten2006.pdf" TargetMode="External"/><Relationship Id="rId3" Type="http://schemas.openxmlformats.org/officeDocument/2006/relationships/hyperlink" Target="http://piketty.pse.ens.fr/files/Piketty1995.pdf" TargetMode="External"/><Relationship Id="rId7" Type="http://schemas.openxmlformats.org/officeDocument/2006/relationships/hyperlink" Target="http://piketty.pse.ens.fr/files/RoemerVanderstraeten2005.pdf" TargetMode="External"/><Relationship Id="rId2" Type="http://schemas.openxmlformats.org/officeDocument/2006/relationships/hyperlink" Target="http://www.justiceharvard.org/" TargetMode="External"/><Relationship Id="rId1" Type="http://schemas.openxmlformats.org/officeDocument/2006/relationships/slideLayout" Target="../slideLayouts/slideLayout2.xml"/><Relationship Id="rId6" Type="http://schemas.openxmlformats.org/officeDocument/2006/relationships/hyperlink" Target="http://piketty.pse.ens.fr/files/LeeRoemerVanderstraeten2006.pdf" TargetMode="External"/><Relationship Id="rId11" Type="http://schemas.openxmlformats.org/officeDocument/2006/relationships/hyperlink" Target="http://piketty.pse.ens.fr/files/Kuziemkoetal2015.pdf" TargetMode="External"/><Relationship Id="rId5" Type="http://schemas.openxmlformats.org/officeDocument/2006/relationships/hyperlink" Target="http://piketty.pse.ens.fr/files/Spector2000.pdf" TargetMode="External"/><Relationship Id="rId10" Type="http://schemas.openxmlformats.org/officeDocument/2006/relationships/hyperlink" Target="http://piketty.pse.ens.fr/files/VanDerStraetenetalJES2013.pdf" TargetMode="External"/><Relationship Id="rId4" Type="http://schemas.openxmlformats.org/officeDocument/2006/relationships/hyperlink" Target="http://piketty.pse.ens.fr/files/Piketty1999a.pdf" TargetMode="External"/><Relationship Id="rId9" Type="http://schemas.openxmlformats.org/officeDocument/2006/relationships/hyperlink" Target="http://piketty.pse.ens.fr/files/VanDerStraetenetalSIR2009.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ifn.se/eng/publications/books-in-english/2010-2013/2015-swedish-taxation" TargetMode="External"/><Relationship Id="rId3" Type="http://schemas.openxmlformats.org/officeDocument/2006/relationships/hyperlink" Target="http://piketty.pse.ens.fr/capital21c/" TargetMode="External"/><Relationship Id="rId7" Type="http://schemas.openxmlformats.org/officeDocument/2006/relationships/hyperlink" Target="http://piketty.pse.ens.fr/files/FrenchUSTaxSchedules2013.xls" TargetMode="External"/><Relationship Id="rId2" Type="http://schemas.openxmlformats.org/officeDocument/2006/relationships/hyperlink" Target="http://piketty.pse.ens.fr/files/PikettyEcoPub2016Lecture7.pdf" TargetMode="External"/><Relationship Id="rId1" Type="http://schemas.openxmlformats.org/officeDocument/2006/relationships/slideLayout" Target="../slideLayouts/slideLayout2.xml"/><Relationship Id="rId6" Type="http://schemas.openxmlformats.org/officeDocument/2006/relationships/hyperlink" Target="http://piketty.pse.ens.fr/fichiers/enseig/pubecon/PubEcon_fichiers/Stasavage2011.pdf" TargetMode="External"/><Relationship Id="rId5" Type="http://schemas.openxmlformats.org/officeDocument/2006/relationships/hyperlink" Target="http://piketty.pse.ens.fr/files/Fisher1919.pdf" TargetMode="External"/><Relationship Id="rId10" Type="http://schemas.openxmlformats.org/officeDocument/2006/relationships/hyperlink" Target="http://piketty.pse.ens.fr/files/DuRietzHenrekson2015.pdf" TargetMode="External"/><Relationship Id="rId4" Type="http://schemas.openxmlformats.org/officeDocument/2006/relationships/hyperlink" Target="http://piketty.pse.ens.fr/files/Piketty2014Chap1316.pdf" TargetMode="External"/><Relationship Id="rId9" Type="http://schemas.openxmlformats.org/officeDocument/2006/relationships/hyperlink" Target="http://piketty.pse.ens.fr/files/DuRietzetal2015.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piketty.pse.ens.fr/files/Clausing2012.pdf" TargetMode="External"/><Relationship Id="rId3" Type="http://schemas.openxmlformats.org/officeDocument/2006/relationships/hyperlink" Target="http://piketty.pse.ens.fr/fichiers/enseig/pubecon/PubEcon_fichiers/Zucman2008.pdf" TargetMode="External"/><Relationship Id="rId7" Type="http://schemas.openxmlformats.org/officeDocument/2006/relationships/hyperlink" Target="http://piketty.pse.ens.fr/files/Clausing2011.pdf" TargetMode="External"/><Relationship Id="rId2" Type="http://schemas.openxmlformats.org/officeDocument/2006/relationships/hyperlink" Target="http://piketty.pse.ens.fr/files/Glennerster2011.pdf" TargetMode="External"/><Relationship Id="rId1" Type="http://schemas.openxmlformats.org/officeDocument/2006/relationships/slideLayout" Target="../slideLayouts/slideLayout2.xml"/><Relationship Id="rId6" Type="http://schemas.openxmlformats.org/officeDocument/2006/relationships/hyperlink" Target="http://piketty.pse.ens.fr/files/JohannesenZucman2014.pdf" TargetMode="External"/><Relationship Id="rId5" Type="http://schemas.openxmlformats.org/officeDocument/2006/relationships/hyperlink" Target="http://piketty.pse.ens.fr/files/Zucman2014.pdf" TargetMode="External"/><Relationship Id="rId4" Type="http://schemas.openxmlformats.org/officeDocument/2006/relationships/hyperlink" Target="http://piketty.pse.ens.fr/files/Zucman2013.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piketty.pse.ens.fr/files/PikettySaez2013.pdf" TargetMode="External"/><Relationship Id="rId3" Type="http://schemas.openxmlformats.org/officeDocument/2006/relationships/hyperlink" Target="http://piketty.pse.ens.fr/files/PikettySaez2014RKT.pdf" TargetMode="External"/><Relationship Id="rId7" Type="http://schemas.openxmlformats.org/officeDocument/2006/relationships/hyperlink" Target="http://piketty.pse.ens.fr/files/Saez2013.pdf" TargetMode="External"/><Relationship Id="rId2" Type="http://schemas.openxmlformats.org/officeDocument/2006/relationships/hyperlink" Target="http://piketty.pse.ens.fr/files/PikettyEcoPub2016Lecture8.pdf" TargetMode="External"/><Relationship Id="rId1" Type="http://schemas.openxmlformats.org/officeDocument/2006/relationships/slideLayout" Target="../slideLayouts/slideLayout2.xml"/><Relationship Id="rId6" Type="http://schemas.openxmlformats.org/officeDocument/2006/relationships/hyperlink" Target="http://piketty.pse.ens.fr/files/Saez2004.pdf" TargetMode="External"/><Relationship Id="rId5" Type="http://schemas.openxmlformats.org/officeDocument/2006/relationships/hyperlink" Target="http://piketty.pse.ens.fr/files/Saez2002b.pdf" TargetMode="External"/><Relationship Id="rId10" Type="http://schemas.openxmlformats.org/officeDocument/2006/relationships/hyperlink" Target="http://piketty.pse.ens.fr/files/FarhiWerning2014.pdf" TargetMode="External"/><Relationship Id="rId4" Type="http://schemas.openxmlformats.org/officeDocument/2006/relationships/hyperlink" Target="http://piketty.pse.ens.fr/files/Christiansen1984.pdf" TargetMode="External"/><Relationship Id="rId9" Type="http://schemas.openxmlformats.org/officeDocument/2006/relationships/hyperlink" Target="http://piketty.pse.ens.fr/files/PikettySaez2012.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iketty.pse.ens.fr/teaching/10/18" TargetMode="External"/><Relationship Id="rId2" Type="http://schemas.openxmlformats.org/officeDocument/2006/relationships/hyperlink" Target="mailto:piketty@psemail.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iketty.pse.ens.fr/files/ExamPPD.zip" TargetMode="External"/><Relationship Id="rId2" Type="http://schemas.openxmlformats.org/officeDocument/2006/relationships/hyperlink" Target="http://piketty.pse.ens.fr/teaching/10/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iketty.pse.ens.fr/files/PikettyEcoPub2016Lecture2.pdf" TargetMode="External"/><Relationship Id="rId2" Type="http://schemas.openxmlformats.org/officeDocument/2006/relationships/hyperlink" Target="http://piketty.pse.ens.fr/files/PikettyEcoPub2016Lecture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iketty.pse.ens.fr/files/PikettyEcoPub2016Lecture8.pdf" TargetMode="External"/><Relationship Id="rId2" Type="http://schemas.openxmlformats.org/officeDocument/2006/relationships/hyperlink" Target="http://piketty.pse.ens.fr/files/PikettyEcoPub2016Lecture7.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piketty.pse.ens.fr/files/EU2015TaxReforms.pdf" TargetMode="External"/><Relationship Id="rId3" Type="http://schemas.openxmlformats.org/officeDocument/2006/relationships/hyperlink" Target="http://piketty.pse.ens.fr/capital21c/" TargetMode="External"/><Relationship Id="rId7" Type="http://schemas.openxmlformats.org/officeDocument/2006/relationships/hyperlink" Target="http://piketty.pse.ens.fr/files/Eurostat2014Summary.pdf" TargetMode="External"/><Relationship Id="rId2" Type="http://schemas.openxmlformats.org/officeDocument/2006/relationships/hyperlink" Target="http://piketty.pse.ens.fr/files/PikettyEcoPub2016Lecture1.pdf" TargetMode="External"/><Relationship Id="rId1" Type="http://schemas.openxmlformats.org/officeDocument/2006/relationships/slideLayout" Target="../slideLayouts/slideLayout2.xml"/><Relationship Id="rId6" Type="http://schemas.openxmlformats.org/officeDocument/2006/relationships/hyperlink" Target="http://piketty.pse.ens.fr/files/Eurostat2014.pdf" TargetMode="External"/><Relationship Id="rId5" Type="http://schemas.openxmlformats.org/officeDocument/2006/relationships/hyperlink" Target="http://piketty.pse.ens.fr/files/Ademaetal2011OECD.pdf" TargetMode="External"/><Relationship Id="rId4" Type="http://schemas.openxmlformats.org/officeDocument/2006/relationships/hyperlink" Target="http://piketty.pse.ens.fr/files/Piketty2014Chap1316.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piketty.pse.ens.fr/files/EC2013FiscalConsolidation.pdf" TargetMode="External"/><Relationship Id="rId2" Type="http://schemas.openxmlformats.org/officeDocument/2006/relationships/hyperlink" Target="http://piketty.pse.ens.fr/files/RevenueStatisticsLatinAmerica2012.pdf" TargetMode="External"/><Relationship Id="rId1" Type="http://schemas.openxmlformats.org/officeDocument/2006/relationships/slideLayout" Target="../slideLayouts/slideLayout2.xml"/><Relationship Id="rId5" Type="http://schemas.openxmlformats.org/officeDocument/2006/relationships/hyperlink" Target="http://piketty.pse.ens.fr/files/CageGadenne2014.pdf" TargetMode="External"/><Relationship Id="rId4" Type="http://schemas.openxmlformats.org/officeDocument/2006/relationships/hyperlink" Target="http://piketty.pse.ens.fr/files/IMFFiscalMonitor2013.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piketty.pse.ens.fr/fichiers/enseig/pubecon/PubEcon_fichiers/Fack2006.pdf" TargetMode="External"/><Relationship Id="rId2" Type="http://schemas.openxmlformats.org/officeDocument/2006/relationships/hyperlink" Target="http://www.ifs.org.uk/mirrleesReview" TargetMode="External"/><Relationship Id="rId1" Type="http://schemas.openxmlformats.org/officeDocument/2006/relationships/slideLayout" Target="../slideLayouts/slideLayout2.xml"/><Relationship Id="rId4" Type="http://schemas.openxmlformats.org/officeDocument/2006/relationships/hyperlink" Target="http://piketty.pse.ens.fr/fichiers/enseig/pubecon/PubEcon_fichiers/Carbonnier200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4"/>
            <a:ext cx="7990656" cy="2835747"/>
          </a:xfrm>
        </p:spPr>
        <p:txBody>
          <a:bodyPr>
            <a:normAutofit fontScale="90000"/>
          </a:bodyPr>
          <a:lstStyle/>
          <a:p>
            <a:r>
              <a:rPr lang="en-US" dirty="0" smtClean="0"/>
              <a:t/>
            </a:r>
            <a:br>
              <a:rPr lang="en-US" dirty="0" smtClean="0"/>
            </a:br>
            <a:r>
              <a:rPr lang="en-US" dirty="0" smtClean="0"/>
              <a:t>  </a:t>
            </a:r>
            <a:r>
              <a:rPr lang="en-US" sz="3600" b="1" dirty="0" smtClean="0"/>
              <a:t>Public Economics </a:t>
            </a:r>
            <a:r>
              <a:rPr lang="en-US" sz="3600" dirty="0" smtClean="0"/>
              <a:t/>
            </a:r>
            <a:br>
              <a:rPr lang="en-US" sz="3600" dirty="0" smtClean="0"/>
            </a:br>
            <a:r>
              <a:rPr lang="en-US" sz="3100" i="1" dirty="0" smtClean="0"/>
              <a:t>(Master PPD &amp; APE, Paris School of Economics)</a:t>
            </a:r>
            <a:r>
              <a:rPr lang="en-US" sz="3600" dirty="0" smtClean="0"/>
              <a:t/>
            </a:r>
            <a:br>
              <a:rPr lang="en-US" sz="3600" dirty="0" smtClean="0"/>
            </a:br>
            <a:r>
              <a:rPr lang="en-US" sz="3600" dirty="0" smtClean="0"/>
              <a:t>A. </a:t>
            </a:r>
            <a:r>
              <a:rPr lang="en-US" sz="3600" dirty="0" err="1" smtClean="0"/>
              <a:t>Bozio</a:t>
            </a:r>
            <a:r>
              <a:rPr lang="en-US" sz="3600" dirty="0" smtClean="0"/>
              <a:t>, J. </a:t>
            </a:r>
            <a:r>
              <a:rPr lang="en-US" sz="3600" dirty="0" err="1" smtClean="0"/>
              <a:t>Grenet</a:t>
            </a:r>
            <a:r>
              <a:rPr lang="en-US" sz="3600" dirty="0" smtClean="0"/>
              <a:t>, T. Piketty</a:t>
            </a:r>
            <a:br>
              <a:rPr lang="en-US" sz="3600" dirty="0" smtClean="0"/>
            </a:br>
            <a:r>
              <a:rPr lang="en-US" sz="3600" dirty="0" smtClean="0"/>
              <a:t>Academic year 2016-2017 </a:t>
            </a:r>
            <a:r>
              <a:rPr lang="en-US" dirty="0" smtClean="0"/>
              <a:t/>
            </a:r>
            <a:br>
              <a:rPr lang="en-US" dirty="0" smtClean="0"/>
            </a:br>
            <a:endParaRPr lang="fr-FR" dirty="0"/>
          </a:p>
        </p:txBody>
      </p:sp>
      <p:sp>
        <p:nvSpPr>
          <p:cNvPr id="3" name="Sous-titre 2"/>
          <p:cNvSpPr>
            <a:spLocks noGrp="1"/>
          </p:cNvSpPr>
          <p:nvPr>
            <p:ph type="subTitle" idx="1"/>
          </p:nvPr>
        </p:nvSpPr>
        <p:spPr/>
        <p:txBody>
          <a:bodyPr>
            <a:normAutofit/>
          </a:bodyPr>
          <a:lstStyle/>
          <a:p>
            <a:r>
              <a:rPr lang="en-US" sz="3500" b="1" dirty="0" smtClean="0">
                <a:hlinkClick r:id="rId2"/>
              </a:rPr>
              <a:t>Syllabus &amp; Course Material</a:t>
            </a:r>
            <a:endParaRPr lang="en-US" i="1" dirty="0" smtClean="0"/>
          </a:p>
          <a:p>
            <a:r>
              <a:rPr lang="en-US" i="1" dirty="0" smtClean="0"/>
              <a:t>(check </a:t>
            </a:r>
            <a:r>
              <a:rPr lang="en-US" i="1" dirty="0" smtClean="0">
                <a:hlinkClick r:id="rId2"/>
              </a:rPr>
              <a:t>on line</a:t>
            </a:r>
            <a:r>
              <a:rPr lang="en-US" i="1" dirty="0" smtClean="0"/>
              <a:t> for updated versions)</a:t>
            </a:r>
            <a:r>
              <a:rPr lang="en-US" dirty="0" smtClean="0"/>
              <a:t/>
            </a:r>
            <a:br>
              <a:rPr lang="en-US" dirty="0" smtClean="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784976" cy="5976664"/>
          </a:xfrm>
        </p:spPr>
        <p:txBody>
          <a:bodyPr>
            <a:normAutofit fontScale="77500" lnSpcReduction="20000"/>
          </a:bodyPr>
          <a:lstStyle/>
          <a:p>
            <a:pPr>
              <a:buNone/>
            </a:pPr>
            <a:r>
              <a:rPr lang="en-US" b="1" dirty="0" smtClean="0">
                <a:hlinkClick r:id="rId2"/>
              </a:rPr>
              <a:t>Lecture </a:t>
            </a:r>
            <a:r>
              <a:rPr lang="en-US" b="1" dirty="0">
                <a:hlinkClick r:id="rId2"/>
              </a:rPr>
              <a:t>2: Normative theories of fiscal and social justice in historical perspective </a:t>
            </a:r>
            <a:r>
              <a:rPr lang="en-US" b="1" dirty="0" smtClean="0"/>
              <a:t> </a:t>
            </a:r>
            <a:endParaRPr lang="en-US" dirty="0"/>
          </a:p>
          <a:p>
            <a:r>
              <a:rPr lang="en-US" dirty="0" smtClean="0"/>
              <a:t>K. Arrow, </a:t>
            </a:r>
            <a:r>
              <a:rPr lang="en-US" i="1" dirty="0" smtClean="0"/>
              <a:t>Social Choice and Individual Values</a:t>
            </a:r>
            <a:r>
              <a:rPr lang="en-US" dirty="0" smtClean="0"/>
              <a:t>, YUP 1951</a:t>
            </a:r>
          </a:p>
          <a:p>
            <a:r>
              <a:rPr lang="en-US" dirty="0" smtClean="0"/>
              <a:t>J. Rawls, </a:t>
            </a:r>
            <a:r>
              <a:rPr lang="en-US" i="1" dirty="0" smtClean="0"/>
              <a:t>A Theory of Justice</a:t>
            </a:r>
            <a:r>
              <a:rPr lang="en-US" dirty="0" smtClean="0"/>
              <a:t>, HUP 1971; </a:t>
            </a:r>
            <a:r>
              <a:rPr lang="en-US" i="1" dirty="0" smtClean="0"/>
              <a:t>Political Liberalism</a:t>
            </a:r>
            <a:r>
              <a:rPr lang="en-US" dirty="0" smtClean="0"/>
              <a:t>, HUP 1995; </a:t>
            </a:r>
            <a:r>
              <a:rPr lang="en-US" i="1" dirty="0" smtClean="0"/>
              <a:t>The Law of Peoples</a:t>
            </a:r>
            <a:r>
              <a:rPr lang="en-US" dirty="0" smtClean="0"/>
              <a:t>, HUP 1999; </a:t>
            </a:r>
            <a:r>
              <a:rPr lang="en-US" i="1" dirty="0" smtClean="0"/>
              <a:t>Justice as Fairness: A Restatemen</a:t>
            </a:r>
            <a:r>
              <a:rPr lang="en-US" dirty="0" smtClean="0"/>
              <a:t>t, HUP 2001</a:t>
            </a:r>
          </a:p>
          <a:p>
            <a:r>
              <a:rPr lang="en-US" b="1" dirty="0" smtClean="0"/>
              <a:t>* J. </a:t>
            </a:r>
            <a:r>
              <a:rPr lang="en-US" b="1" dirty="0" err="1" smtClean="0"/>
              <a:t>Harsanyi</a:t>
            </a:r>
            <a:r>
              <a:rPr lang="en-US" b="1" dirty="0" smtClean="0"/>
              <a:t>,  “Can </a:t>
            </a:r>
            <a:r>
              <a:rPr lang="en-US" b="1" dirty="0"/>
              <a:t>the </a:t>
            </a:r>
            <a:r>
              <a:rPr lang="en-US" b="1" dirty="0" err="1"/>
              <a:t>Maximin</a:t>
            </a:r>
            <a:r>
              <a:rPr lang="en-US" b="1" dirty="0"/>
              <a:t> Principle Serve as a Basis for Morality? A Critique of John Rawls's Theory”, </a:t>
            </a:r>
            <a:r>
              <a:rPr lang="en-US" b="1" dirty="0" smtClean="0">
                <a:hlinkClick r:id="rId3"/>
              </a:rPr>
              <a:t>APSR 1975</a:t>
            </a:r>
            <a:endParaRPr lang="en-US" b="1" dirty="0" smtClean="0"/>
          </a:p>
          <a:p>
            <a:r>
              <a:rPr lang="en-US" dirty="0" smtClean="0"/>
              <a:t>A. Sen, </a:t>
            </a:r>
            <a:r>
              <a:rPr lang="en-US" i="1" dirty="0" smtClean="0"/>
              <a:t>Commodities and capabilities</a:t>
            </a:r>
            <a:r>
              <a:rPr lang="en-US" dirty="0" smtClean="0"/>
              <a:t>, OUP 1987; </a:t>
            </a:r>
            <a:r>
              <a:rPr lang="en-US" i="1" dirty="0" smtClean="0"/>
              <a:t>Development as Freedom</a:t>
            </a:r>
            <a:r>
              <a:rPr lang="en-US" dirty="0" smtClean="0"/>
              <a:t>, Anchor 1999; </a:t>
            </a:r>
            <a:r>
              <a:rPr lang="en-US" i="1" dirty="0" smtClean="0"/>
              <a:t>The Idea of Justice</a:t>
            </a:r>
            <a:r>
              <a:rPr lang="en-US" dirty="0" smtClean="0"/>
              <a:t>, HUP 2009 </a:t>
            </a:r>
          </a:p>
          <a:p>
            <a:r>
              <a:rPr lang="en-US" b="1" dirty="0" smtClean="0"/>
              <a:t>* A. Sen, “Development as Freedom: an Indian Perspective”, </a:t>
            </a:r>
            <a:r>
              <a:rPr lang="en-US" b="1" dirty="0" smtClean="0">
                <a:hlinkClick r:id="rId4"/>
              </a:rPr>
              <a:t>IJIR 2006</a:t>
            </a:r>
            <a:r>
              <a:rPr lang="en-US" b="1" dirty="0" smtClean="0"/>
              <a:t> </a:t>
            </a:r>
            <a:endParaRPr lang="en-US" dirty="0" smtClean="0"/>
          </a:p>
          <a:p>
            <a:r>
              <a:rPr lang="en-US" dirty="0" smtClean="0"/>
              <a:t>M. Fleurbaey, </a:t>
            </a:r>
            <a:r>
              <a:rPr lang="en-US" i="1" dirty="0" err="1" smtClean="0"/>
              <a:t>Théories</a:t>
            </a:r>
            <a:r>
              <a:rPr lang="en-US" i="1" dirty="0" smtClean="0"/>
              <a:t> </a:t>
            </a:r>
            <a:r>
              <a:rPr lang="en-US" i="1" dirty="0" err="1" smtClean="0"/>
              <a:t>économiques</a:t>
            </a:r>
            <a:r>
              <a:rPr lang="en-US" i="1" dirty="0" smtClean="0"/>
              <a:t> de la justice</a:t>
            </a:r>
            <a:r>
              <a:rPr lang="en-US" dirty="0" smtClean="0"/>
              <a:t>, </a:t>
            </a:r>
            <a:r>
              <a:rPr lang="en-US" dirty="0" err="1" smtClean="0"/>
              <a:t>Economica</a:t>
            </a:r>
            <a:r>
              <a:rPr lang="en-US" dirty="0" smtClean="0"/>
              <a:t> 1996; </a:t>
            </a:r>
            <a:r>
              <a:rPr lang="en-US" i="1" dirty="0" smtClean="0"/>
              <a:t>Fairness, Responsibility and Welfare</a:t>
            </a:r>
            <a:r>
              <a:rPr lang="en-US" dirty="0" smtClean="0"/>
              <a:t>, OUP 2008</a:t>
            </a:r>
          </a:p>
          <a:p>
            <a:r>
              <a:rPr lang="en-US" dirty="0" smtClean="0"/>
              <a:t>J. Roemer, </a:t>
            </a:r>
            <a:r>
              <a:rPr lang="en-US" i="1" dirty="0" smtClean="0"/>
              <a:t>Theories of Distributive Justice</a:t>
            </a:r>
            <a:r>
              <a:rPr lang="en-US" dirty="0" smtClean="0"/>
              <a:t>, HUP 1998</a:t>
            </a:r>
          </a:p>
          <a:p>
            <a:r>
              <a:rPr lang="en-US" dirty="0"/>
              <a:t>W. </a:t>
            </a:r>
            <a:r>
              <a:rPr lang="en-US" dirty="0" err="1"/>
              <a:t>Kymlicka</a:t>
            </a:r>
            <a:r>
              <a:rPr lang="en-US" dirty="0"/>
              <a:t>, </a:t>
            </a:r>
            <a:r>
              <a:rPr lang="en-US" i="1" dirty="0"/>
              <a:t>Contemporary Political Philosophy</a:t>
            </a:r>
            <a:r>
              <a:rPr lang="en-US" dirty="0"/>
              <a:t>, OUP </a:t>
            </a:r>
            <a:r>
              <a:rPr lang="en-US" dirty="0" smtClean="0"/>
              <a:t>2002</a:t>
            </a:r>
          </a:p>
          <a:p>
            <a:pPr>
              <a:buNone/>
            </a:pPr>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40588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856984" cy="6336704"/>
          </a:xfrm>
        </p:spPr>
        <p:txBody>
          <a:bodyPr>
            <a:normAutofit fontScale="77500" lnSpcReduction="20000"/>
          </a:bodyPr>
          <a:lstStyle/>
          <a:p>
            <a:r>
              <a:rPr lang="en-US" dirty="0" smtClean="0"/>
              <a:t>P. Rosanvallon, </a:t>
            </a:r>
            <a:r>
              <a:rPr lang="en-US" i="1" dirty="0" smtClean="0"/>
              <a:t>La </a:t>
            </a:r>
            <a:r>
              <a:rPr lang="en-US" i="1" dirty="0" err="1" smtClean="0"/>
              <a:t>société</a:t>
            </a:r>
            <a:r>
              <a:rPr lang="en-US" i="1" dirty="0" smtClean="0"/>
              <a:t> des </a:t>
            </a:r>
            <a:r>
              <a:rPr lang="en-US" i="1" dirty="0" err="1" smtClean="0"/>
              <a:t>égaux</a:t>
            </a:r>
            <a:r>
              <a:rPr lang="en-US" dirty="0" smtClean="0"/>
              <a:t>, </a:t>
            </a:r>
            <a:r>
              <a:rPr lang="en-US" dirty="0" err="1" smtClean="0"/>
              <a:t>Seuil</a:t>
            </a:r>
            <a:r>
              <a:rPr lang="en-US" dirty="0" smtClean="0"/>
              <a:t> 2011; </a:t>
            </a:r>
            <a:r>
              <a:rPr lang="en-US" i="1" dirty="0" smtClean="0"/>
              <a:t>Le bon </a:t>
            </a:r>
            <a:r>
              <a:rPr lang="en-US" i="1" dirty="0" err="1" smtClean="0"/>
              <a:t>gouvernement</a:t>
            </a:r>
            <a:r>
              <a:rPr lang="en-US" dirty="0" smtClean="0"/>
              <a:t>, </a:t>
            </a:r>
            <a:r>
              <a:rPr lang="en-US" dirty="0" err="1" smtClean="0"/>
              <a:t>Seuil</a:t>
            </a:r>
            <a:r>
              <a:rPr lang="en-US" dirty="0" smtClean="0"/>
              <a:t> 2015</a:t>
            </a:r>
          </a:p>
          <a:p>
            <a:r>
              <a:rPr lang="en-US" dirty="0" smtClean="0"/>
              <a:t>M. Nussbaum, </a:t>
            </a:r>
            <a:r>
              <a:rPr lang="en-US" i="1" dirty="0" smtClean="0"/>
              <a:t>Frontiers of Justice: Disability, Nationality, Species Membership</a:t>
            </a:r>
            <a:r>
              <a:rPr lang="en-US" dirty="0" smtClean="0"/>
              <a:t>, HUP 2006</a:t>
            </a:r>
          </a:p>
          <a:p>
            <a:r>
              <a:rPr lang="en-US" dirty="0" smtClean="0"/>
              <a:t>M. Sandel</a:t>
            </a:r>
            <a:r>
              <a:rPr lang="en-US" i="1" dirty="0" smtClean="0"/>
              <a:t>, </a:t>
            </a:r>
            <a:r>
              <a:rPr lang="en-US" i="1" dirty="0" smtClean="0">
                <a:hlinkClick r:id="rId2"/>
              </a:rPr>
              <a:t>Justice: What's the Right Thing to Do?</a:t>
            </a:r>
            <a:r>
              <a:rPr lang="en-US" dirty="0" smtClean="0"/>
              <a:t>, Farrar 2010; </a:t>
            </a:r>
            <a:r>
              <a:rPr lang="en-US" i="1" dirty="0" smtClean="0"/>
              <a:t>What Money Can't </a:t>
            </a:r>
            <a:r>
              <a:rPr lang="en-US" i="1" dirty="0" err="1" smtClean="0"/>
              <a:t>buy:The</a:t>
            </a:r>
            <a:r>
              <a:rPr lang="en-US" i="1" dirty="0" smtClean="0"/>
              <a:t> Moral Limits of Markets, </a:t>
            </a:r>
            <a:r>
              <a:rPr lang="en-US" dirty="0" smtClean="0"/>
              <a:t>Farrar 2012</a:t>
            </a:r>
          </a:p>
          <a:p>
            <a:r>
              <a:rPr lang="en-US" b="1" dirty="0" smtClean="0"/>
              <a:t>* T. Piketty, “Social Mobility &amp; Redistributive Politics”, </a:t>
            </a:r>
            <a:r>
              <a:rPr lang="en-US" b="1" dirty="0" smtClean="0">
                <a:hlinkClick r:id="rId3"/>
              </a:rPr>
              <a:t>QJE 1995</a:t>
            </a:r>
            <a:r>
              <a:rPr lang="en-US" b="1" dirty="0" smtClean="0"/>
              <a:t> </a:t>
            </a:r>
          </a:p>
          <a:p>
            <a:r>
              <a:rPr lang="en-US" b="1" dirty="0" smtClean="0"/>
              <a:t>* -- , “The Information-Aggregation Approach to Political Institutions”, </a:t>
            </a:r>
            <a:r>
              <a:rPr lang="en-US" b="1" dirty="0" smtClean="0">
                <a:hlinkClick r:id="rId4"/>
              </a:rPr>
              <a:t>EER 1999</a:t>
            </a:r>
            <a:endParaRPr lang="en-US" b="1" dirty="0" smtClean="0"/>
          </a:p>
          <a:p>
            <a:r>
              <a:rPr lang="en-US" dirty="0" smtClean="0"/>
              <a:t>D. Spector, “Rational Debate Leads to One-Dimensional Conflict”, </a:t>
            </a:r>
            <a:r>
              <a:rPr lang="en-US" dirty="0" smtClean="0">
                <a:hlinkClick r:id="rId5"/>
              </a:rPr>
              <a:t>QJE 2000</a:t>
            </a:r>
            <a:endParaRPr lang="en-US" dirty="0" smtClean="0"/>
          </a:p>
          <a:p>
            <a:r>
              <a:rPr lang="en-US" dirty="0" smtClean="0"/>
              <a:t>J. Roemer, W. Lee, K. Van der </a:t>
            </a:r>
            <a:r>
              <a:rPr lang="en-US" dirty="0" err="1" smtClean="0"/>
              <a:t>Straeten</a:t>
            </a:r>
            <a:r>
              <a:rPr lang="en-US" dirty="0" smtClean="0"/>
              <a:t>, </a:t>
            </a:r>
            <a:r>
              <a:rPr lang="en-US" i="1" dirty="0" smtClean="0"/>
              <a:t>Racism</a:t>
            </a:r>
            <a:r>
              <a:rPr lang="en-US" i="1" dirty="0"/>
              <a:t>, Xenophobia, and Distribution: Multi-Issue Politics in Advanced </a:t>
            </a:r>
            <a:r>
              <a:rPr lang="en-US" i="1" dirty="0" smtClean="0"/>
              <a:t>Democracies</a:t>
            </a:r>
            <a:r>
              <a:rPr lang="en-US" dirty="0" smtClean="0"/>
              <a:t>, HUP 2007; </a:t>
            </a:r>
            <a:r>
              <a:rPr lang="en-US" dirty="0" smtClean="0">
                <a:hlinkClick r:id="rId6"/>
              </a:rPr>
              <a:t>JEEA 2006</a:t>
            </a:r>
            <a:r>
              <a:rPr lang="en-US" dirty="0" smtClean="0"/>
              <a:t>; </a:t>
            </a:r>
            <a:r>
              <a:rPr lang="en-US" dirty="0" smtClean="0">
                <a:hlinkClick r:id="rId7"/>
              </a:rPr>
              <a:t>JE 2005</a:t>
            </a:r>
            <a:r>
              <a:rPr lang="en-US" dirty="0" smtClean="0"/>
              <a:t> ; </a:t>
            </a:r>
            <a:r>
              <a:rPr lang="en-US" dirty="0" smtClean="0">
                <a:hlinkClick r:id="rId8"/>
              </a:rPr>
              <a:t>SJE 2006</a:t>
            </a:r>
            <a:r>
              <a:rPr lang="en-US" dirty="0" smtClean="0"/>
              <a:t>;  </a:t>
            </a:r>
            <a:r>
              <a:rPr lang="en-US" dirty="0" smtClean="0">
                <a:hlinkClick r:id="rId9"/>
              </a:rPr>
              <a:t>SIR 2009</a:t>
            </a:r>
            <a:r>
              <a:rPr lang="en-US" dirty="0" smtClean="0"/>
              <a:t>; </a:t>
            </a:r>
            <a:r>
              <a:rPr lang="en-US" dirty="0" smtClean="0">
                <a:hlinkClick r:id="rId10"/>
              </a:rPr>
              <a:t>JES 2013</a:t>
            </a:r>
            <a:endParaRPr lang="en-US" dirty="0" smtClean="0"/>
          </a:p>
          <a:p>
            <a:r>
              <a:rPr lang="en-US" dirty="0" smtClean="0"/>
              <a:t> </a:t>
            </a:r>
            <a:r>
              <a:rPr lang="fr-FR" dirty="0"/>
              <a:t>L. </a:t>
            </a:r>
            <a:r>
              <a:rPr lang="fr-FR" dirty="0" err="1"/>
              <a:t>Kuziemko</a:t>
            </a:r>
            <a:r>
              <a:rPr lang="fr-FR" dirty="0"/>
              <a:t>, M. Norton, E. </a:t>
            </a:r>
            <a:r>
              <a:rPr lang="fr-FR" dirty="0" err="1"/>
              <a:t>Saez</a:t>
            </a:r>
            <a:r>
              <a:rPr lang="fr-FR" dirty="0"/>
              <a:t>, S. </a:t>
            </a:r>
            <a:r>
              <a:rPr lang="fr-FR" dirty="0" err="1"/>
              <a:t>Stantcheva</a:t>
            </a:r>
            <a:r>
              <a:rPr lang="fr-FR" dirty="0"/>
              <a:t>, « How </a:t>
            </a:r>
            <a:r>
              <a:rPr lang="fr-FR" dirty="0" err="1"/>
              <a:t>Elastic</a:t>
            </a:r>
            <a:r>
              <a:rPr lang="fr-FR" dirty="0"/>
              <a:t> are </a:t>
            </a:r>
            <a:r>
              <a:rPr lang="fr-FR" dirty="0" err="1"/>
              <a:t>Preferences</a:t>
            </a:r>
            <a:r>
              <a:rPr lang="fr-FR" dirty="0"/>
              <a:t> for Redistribution? », </a:t>
            </a:r>
            <a:r>
              <a:rPr lang="fr-FR" dirty="0">
                <a:hlinkClick r:id="rId11"/>
              </a:rPr>
              <a:t>AER 2015</a:t>
            </a:r>
            <a:endParaRPr lang="fr-FR" dirty="0"/>
          </a:p>
          <a:p>
            <a:endParaRPr lang="en-US" dirty="0"/>
          </a:p>
          <a:p>
            <a:endParaRPr lang="en-US" dirty="0" smtClean="0"/>
          </a:p>
          <a:p>
            <a:pPr>
              <a:buNone/>
            </a:pPr>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3290767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784976" cy="6264696"/>
          </a:xfrm>
        </p:spPr>
        <p:txBody>
          <a:bodyPr>
            <a:normAutofit fontScale="85000" lnSpcReduction="20000"/>
          </a:bodyPr>
          <a:lstStyle/>
          <a:p>
            <a:pPr marL="0" indent="0">
              <a:buNone/>
            </a:pPr>
            <a:r>
              <a:rPr lang="en-US" b="1" dirty="0" smtClean="0">
                <a:hlinkClick r:id="rId2"/>
              </a:rPr>
              <a:t>Lecture </a:t>
            </a:r>
            <a:r>
              <a:rPr lang="en-US" b="1" dirty="0">
                <a:hlinkClick r:id="rId2"/>
              </a:rPr>
              <a:t>7</a:t>
            </a:r>
            <a:r>
              <a:rPr lang="en-US" b="1" dirty="0" smtClean="0">
                <a:hlinkClick r:id="rId2"/>
              </a:rPr>
              <a:t>: </a:t>
            </a:r>
            <a:r>
              <a:rPr lang="en-US" b="1" dirty="0">
                <a:hlinkClick r:id="rId2"/>
              </a:rPr>
              <a:t>Wealth &amp; p</a:t>
            </a:r>
            <a:r>
              <a:rPr lang="en-US" b="1" dirty="0" smtClean="0">
                <a:hlinkClick r:id="rId2"/>
              </a:rPr>
              <a:t>roperty </a:t>
            </a:r>
            <a:r>
              <a:rPr lang="en-US" b="1" dirty="0">
                <a:hlinkClick r:id="rId2"/>
              </a:rPr>
              <a:t>t</a:t>
            </a:r>
            <a:r>
              <a:rPr lang="en-US" b="1" dirty="0" smtClean="0">
                <a:hlinkClick r:id="rId2"/>
              </a:rPr>
              <a:t>axes </a:t>
            </a:r>
            <a:r>
              <a:rPr lang="en-US" b="1" dirty="0">
                <a:hlinkClick r:id="rId2"/>
              </a:rPr>
              <a:t>over </a:t>
            </a:r>
            <a:r>
              <a:rPr lang="en-US" b="1" dirty="0" smtClean="0">
                <a:hlinkClick r:id="rId2"/>
              </a:rPr>
              <a:t>time </a:t>
            </a:r>
            <a:r>
              <a:rPr lang="en-US" b="1" dirty="0">
                <a:hlinkClick r:id="rId2"/>
              </a:rPr>
              <a:t>&amp; across </a:t>
            </a:r>
            <a:r>
              <a:rPr lang="en-US" b="1" dirty="0" smtClean="0">
                <a:hlinkClick r:id="rId2"/>
              </a:rPr>
              <a:t>countries </a:t>
            </a:r>
            <a:endParaRPr lang="en-US" dirty="0" smtClean="0"/>
          </a:p>
          <a:p>
            <a:r>
              <a:rPr lang="en-US" b="1" dirty="0" smtClean="0"/>
              <a:t>* </a:t>
            </a:r>
            <a:r>
              <a:rPr lang="en-US" b="1" i="1" dirty="0" smtClean="0">
                <a:hlinkClick r:id="rId3"/>
              </a:rPr>
              <a:t>Capital...</a:t>
            </a:r>
            <a:r>
              <a:rPr lang="en-US" b="1" dirty="0" smtClean="0"/>
              <a:t>, </a:t>
            </a:r>
            <a:r>
              <a:rPr lang="en-US" b="1" dirty="0" smtClean="0">
                <a:hlinkClick r:id="rId4"/>
              </a:rPr>
              <a:t>chap.15</a:t>
            </a:r>
            <a:endParaRPr lang="en-US" dirty="0" smtClean="0"/>
          </a:p>
          <a:p>
            <a:r>
              <a:rPr lang="fr-FR" dirty="0" smtClean="0"/>
              <a:t>J</a:t>
            </a:r>
            <a:r>
              <a:rPr lang="fr-FR" dirty="0"/>
              <a:t>. </a:t>
            </a:r>
            <a:r>
              <a:rPr lang="fr-FR" dirty="0" err="1"/>
              <a:t>Beckert</a:t>
            </a:r>
            <a:r>
              <a:rPr lang="fr-FR" dirty="0"/>
              <a:t>, </a:t>
            </a:r>
            <a:r>
              <a:rPr lang="fr-FR" i="1" dirty="0" err="1"/>
              <a:t>Inherited</a:t>
            </a:r>
            <a:r>
              <a:rPr lang="fr-FR" i="1" dirty="0"/>
              <a:t> </a:t>
            </a:r>
            <a:r>
              <a:rPr lang="fr-FR" i="1" dirty="0" err="1"/>
              <a:t>wealth</a:t>
            </a:r>
            <a:r>
              <a:rPr lang="fr-FR" dirty="0"/>
              <a:t>, PUP 2008</a:t>
            </a:r>
          </a:p>
          <a:p>
            <a:r>
              <a:rPr lang="fr-FR" dirty="0"/>
              <a:t>I. Fisher, « Economists in Public Service », </a:t>
            </a:r>
            <a:r>
              <a:rPr lang="fr-FR" dirty="0">
                <a:hlinkClick r:id="rId5"/>
              </a:rPr>
              <a:t>AER </a:t>
            </a:r>
            <a:r>
              <a:rPr lang="fr-FR" dirty="0" smtClean="0">
                <a:hlinkClick r:id="rId5"/>
              </a:rPr>
              <a:t>1919</a:t>
            </a:r>
            <a:endParaRPr lang="fr-FR" dirty="0" smtClean="0"/>
          </a:p>
          <a:p>
            <a:r>
              <a:rPr lang="en-US" dirty="0" smtClean="0"/>
              <a:t>K. </a:t>
            </a:r>
            <a:r>
              <a:rPr lang="en-US" dirty="0" err="1" smtClean="0"/>
              <a:t>Scheve</a:t>
            </a:r>
            <a:r>
              <a:rPr lang="en-US" dirty="0" smtClean="0"/>
              <a:t>, D. </a:t>
            </a:r>
            <a:r>
              <a:rPr lang="en-US" dirty="0" err="1" smtClean="0"/>
              <a:t>Stasavadge</a:t>
            </a:r>
            <a:r>
              <a:rPr lang="en-US" dirty="0" smtClean="0"/>
              <a:t>, “Democracy, War &amp; Wealth – Evidence from Two Centuries of Inheritance Taxation”, </a:t>
            </a:r>
            <a:r>
              <a:rPr lang="en-US" dirty="0" smtClean="0">
                <a:hlinkClick r:id="rId6"/>
              </a:rPr>
              <a:t>APSR 2011</a:t>
            </a:r>
            <a:r>
              <a:rPr lang="en-US" dirty="0" smtClean="0"/>
              <a:t>  </a:t>
            </a:r>
          </a:p>
          <a:p>
            <a:r>
              <a:rPr lang="fr-FR" b="1" dirty="0" smtClean="0"/>
              <a:t>* </a:t>
            </a:r>
            <a:r>
              <a:rPr lang="en-US" dirty="0" smtClean="0">
                <a:hlinkClick r:id="rId7"/>
              </a:rPr>
              <a:t>French &amp; US recent inheritance &amp; wealth tax schedules (</a:t>
            </a:r>
            <a:r>
              <a:rPr lang="en-US" dirty="0" err="1" smtClean="0">
                <a:hlinkClick r:id="rId7"/>
              </a:rPr>
              <a:t>xls</a:t>
            </a:r>
            <a:r>
              <a:rPr lang="en-US" dirty="0" smtClean="0">
                <a:hlinkClick r:id="rId7"/>
              </a:rPr>
              <a:t>)</a:t>
            </a:r>
            <a:endParaRPr lang="en-US" dirty="0" smtClean="0"/>
          </a:p>
          <a:p>
            <a:r>
              <a:rPr lang="fr-FR" dirty="0" smtClean="0"/>
              <a:t>G. Du </a:t>
            </a:r>
            <a:r>
              <a:rPr lang="fr-FR" dirty="0" err="1" smtClean="0"/>
              <a:t>Rietz</a:t>
            </a:r>
            <a:r>
              <a:rPr lang="fr-FR" dirty="0" smtClean="0"/>
              <a:t>, M. </a:t>
            </a:r>
            <a:r>
              <a:rPr lang="fr-FR" dirty="0" err="1" smtClean="0"/>
              <a:t>Henrekson</a:t>
            </a:r>
            <a:r>
              <a:rPr lang="fr-FR" dirty="0" smtClean="0"/>
              <a:t>, D. Waldenström,  « </a:t>
            </a:r>
            <a:r>
              <a:rPr lang="fr-FR" dirty="0" err="1" smtClean="0"/>
              <a:t>Swedish</a:t>
            </a:r>
            <a:r>
              <a:rPr lang="fr-FR" dirty="0" smtClean="0"/>
              <a:t> </a:t>
            </a:r>
            <a:r>
              <a:rPr lang="fr-FR" dirty="0" err="1" smtClean="0"/>
              <a:t>Inheritance</a:t>
            </a:r>
            <a:r>
              <a:rPr lang="fr-FR" dirty="0" smtClean="0"/>
              <a:t> and Gift Taxation (1885–2004) », in </a:t>
            </a:r>
            <a:r>
              <a:rPr lang="fr-FR" i="1" dirty="0" err="1" smtClean="0"/>
              <a:t>Swedish</a:t>
            </a:r>
            <a:r>
              <a:rPr lang="fr-FR" i="1" dirty="0" smtClean="0"/>
              <a:t> Taxation: </a:t>
            </a:r>
            <a:r>
              <a:rPr lang="fr-FR" i="1" dirty="0" err="1" smtClean="0"/>
              <a:t>Developments</a:t>
            </a:r>
            <a:r>
              <a:rPr lang="fr-FR" i="1" dirty="0" smtClean="0"/>
              <a:t> </a:t>
            </a:r>
            <a:r>
              <a:rPr lang="fr-FR" i="1" dirty="0" err="1" smtClean="0"/>
              <a:t>since</a:t>
            </a:r>
            <a:r>
              <a:rPr lang="fr-FR" i="1" dirty="0" smtClean="0"/>
              <a:t> 1862</a:t>
            </a:r>
            <a:r>
              <a:rPr lang="fr-FR" dirty="0" smtClean="0"/>
              <a:t>, </a:t>
            </a:r>
            <a:r>
              <a:rPr lang="fr-FR" dirty="0" err="1" smtClean="0">
                <a:hlinkClick r:id="rId8"/>
              </a:rPr>
              <a:t>Palgrave</a:t>
            </a:r>
            <a:r>
              <a:rPr lang="fr-FR" dirty="0" smtClean="0">
                <a:hlinkClick r:id="rId8"/>
              </a:rPr>
              <a:t> 2015</a:t>
            </a:r>
            <a:r>
              <a:rPr lang="fr-FR" dirty="0" smtClean="0"/>
              <a:t>,</a:t>
            </a:r>
            <a:r>
              <a:rPr lang="fr-FR" b="1" dirty="0" smtClean="0"/>
              <a:t> </a:t>
            </a:r>
            <a:r>
              <a:rPr lang="fr-FR" dirty="0" smtClean="0">
                <a:hlinkClick r:id="rId9"/>
              </a:rPr>
              <a:t>Chap. 5</a:t>
            </a:r>
            <a:endParaRPr lang="fr-FR" dirty="0" smtClean="0"/>
          </a:p>
          <a:p>
            <a:r>
              <a:rPr lang="fr-FR" dirty="0" smtClean="0"/>
              <a:t>G. Du </a:t>
            </a:r>
            <a:r>
              <a:rPr lang="fr-FR" dirty="0" err="1" smtClean="0"/>
              <a:t>Rietz</a:t>
            </a:r>
            <a:r>
              <a:rPr lang="fr-FR" dirty="0" smtClean="0"/>
              <a:t>, M. </a:t>
            </a:r>
            <a:r>
              <a:rPr lang="fr-FR" dirty="0" err="1" smtClean="0"/>
              <a:t>Henrekson</a:t>
            </a:r>
            <a:r>
              <a:rPr lang="fr-FR" dirty="0" smtClean="0"/>
              <a:t>, « </a:t>
            </a:r>
            <a:r>
              <a:rPr lang="fr-FR" dirty="0" err="1" smtClean="0"/>
              <a:t>Swedish</a:t>
            </a:r>
            <a:r>
              <a:rPr lang="fr-FR" dirty="0" smtClean="0"/>
              <a:t> </a:t>
            </a:r>
            <a:r>
              <a:rPr lang="fr-FR" dirty="0" err="1" smtClean="0"/>
              <a:t>Wealth</a:t>
            </a:r>
            <a:r>
              <a:rPr lang="fr-FR" dirty="0" smtClean="0"/>
              <a:t> Taxation (1911–2007) », in </a:t>
            </a:r>
            <a:r>
              <a:rPr lang="fr-FR" i="1" dirty="0" err="1" smtClean="0"/>
              <a:t>Swedish</a:t>
            </a:r>
            <a:r>
              <a:rPr lang="fr-FR" i="1" dirty="0" smtClean="0"/>
              <a:t> Taxation: </a:t>
            </a:r>
            <a:r>
              <a:rPr lang="fr-FR" i="1" dirty="0" err="1" smtClean="0"/>
              <a:t>Developments</a:t>
            </a:r>
            <a:r>
              <a:rPr lang="fr-FR" i="1" dirty="0" smtClean="0"/>
              <a:t> </a:t>
            </a:r>
            <a:r>
              <a:rPr lang="fr-FR" i="1" dirty="0" err="1" smtClean="0"/>
              <a:t>since</a:t>
            </a:r>
            <a:r>
              <a:rPr lang="fr-FR" i="1" dirty="0" smtClean="0"/>
              <a:t> 1862</a:t>
            </a:r>
            <a:r>
              <a:rPr lang="fr-FR" dirty="0" smtClean="0"/>
              <a:t>, </a:t>
            </a:r>
            <a:r>
              <a:rPr lang="fr-FR" dirty="0" err="1" smtClean="0">
                <a:hlinkClick r:id="rId8"/>
              </a:rPr>
              <a:t>Palgrave</a:t>
            </a:r>
            <a:r>
              <a:rPr lang="fr-FR" dirty="0" smtClean="0">
                <a:hlinkClick r:id="rId8"/>
              </a:rPr>
              <a:t> 2015</a:t>
            </a:r>
            <a:r>
              <a:rPr lang="fr-FR" dirty="0" smtClean="0"/>
              <a:t>,</a:t>
            </a:r>
            <a:r>
              <a:rPr lang="fr-FR" b="1" dirty="0" smtClean="0"/>
              <a:t> </a:t>
            </a:r>
            <a:r>
              <a:rPr lang="fr-FR" dirty="0" smtClean="0">
                <a:hlinkClick r:id="rId10"/>
              </a:rPr>
              <a:t>Chap. 6</a:t>
            </a:r>
            <a:endParaRPr lang="en-US" dirty="0" smtClean="0"/>
          </a:p>
          <a:p>
            <a:pPr>
              <a:buNone/>
            </a:pPr>
            <a:endParaRPr lang="en-US" dirty="0" smtClean="0"/>
          </a:p>
          <a:p>
            <a:pPr>
              <a:buNone/>
            </a:pPr>
            <a:endParaRPr lang="fr-FR" dirty="0"/>
          </a:p>
          <a:p>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2008514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fontScale="77500" lnSpcReduction="20000"/>
          </a:bodyPr>
          <a:lstStyle/>
          <a:p>
            <a:r>
              <a:rPr lang="fr-FR" dirty="0" smtClean="0"/>
              <a:t>I. Martin, </a:t>
            </a:r>
            <a:r>
              <a:rPr lang="en-US" i="1" dirty="0" smtClean="0"/>
              <a:t>The Permanent Tax Revolt: How the Property Tax Transformed American Politics</a:t>
            </a:r>
            <a:r>
              <a:rPr lang="en-US" dirty="0" smtClean="0"/>
              <a:t>, SUP 2008; </a:t>
            </a:r>
            <a:r>
              <a:rPr lang="en-US" i="1" dirty="0" smtClean="0"/>
              <a:t>After the Tax Revolt: California’s Proposition 13 Turns 30</a:t>
            </a:r>
            <a:r>
              <a:rPr lang="en-US" dirty="0" smtClean="0"/>
              <a:t>, 2008; </a:t>
            </a:r>
            <a:r>
              <a:rPr lang="en-US" i="1" dirty="0" smtClean="0"/>
              <a:t>Rich People's Movements: Grassroots Campaigns to </a:t>
            </a:r>
            <a:r>
              <a:rPr lang="en-US" i="1" dirty="0" err="1" smtClean="0"/>
              <a:t>Untax</a:t>
            </a:r>
            <a:r>
              <a:rPr lang="en-US" i="1" dirty="0" smtClean="0"/>
              <a:t> the One Percent</a:t>
            </a:r>
            <a:r>
              <a:rPr lang="en-US" dirty="0" smtClean="0"/>
              <a:t>, OUP 2013</a:t>
            </a:r>
          </a:p>
          <a:p>
            <a:r>
              <a:rPr lang="en-US" dirty="0" smtClean="0"/>
              <a:t>H. </a:t>
            </a:r>
            <a:r>
              <a:rPr lang="en-US" dirty="0" err="1" smtClean="0"/>
              <a:t>Glennester</a:t>
            </a:r>
            <a:r>
              <a:rPr lang="en-US" dirty="0" smtClean="0"/>
              <a:t>, “A Wealth Tax </a:t>
            </a:r>
            <a:r>
              <a:rPr lang="en-US" dirty="0" err="1" smtClean="0"/>
              <a:t>Abandonned</a:t>
            </a:r>
            <a:r>
              <a:rPr lang="en-US" dirty="0" smtClean="0"/>
              <a:t>: The Role of UK Treasury 1974-1976”, </a:t>
            </a:r>
            <a:r>
              <a:rPr lang="en-US" dirty="0" smtClean="0">
                <a:hlinkClick r:id="rId2"/>
              </a:rPr>
              <a:t>LSE 2011</a:t>
            </a:r>
            <a:endParaRPr lang="en-US" dirty="0" smtClean="0"/>
          </a:p>
          <a:p>
            <a:r>
              <a:rPr lang="fr-FR" dirty="0" smtClean="0"/>
              <a:t>G. Zucman, “Les hauts patrimoines fuient-ils l’ISF? Une estimation sur la période 1995-2006 », </a:t>
            </a:r>
            <a:r>
              <a:rPr lang="fr-FR" dirty="0" smtClean="0">
                <a:hlinkClick r:id="rId3"/>
              </a:rPr>
              <a:t>PSE Master </a:t>
            </a:r>
            <a:r>
              <a:rPr lang="fr-FR" dirty="0" err="1" smtClean="0">
                <a:hlinkClick r:id="rId3"/>
              </a:rPr>
              <a:t>Thesis</a:t>
            </a:r>
            <a:r>
              <a:rPr lang="fr-FR" dirty="0" smtClean="0">
                <a:hlinkClick r:id="rId3"/>
              </a:rPr>
              <a:t>, 2008 </a:t>
            </a:r>
            <a:endParaRPr lang="fr-FR" dirty="0" smtClean="0"/>
          </a:p>
          <a:p>
            <a:r>
              <a:rPr lang="fr-FR" dirty="0" smtClean="0"/>
              <a:t>- - , « The </a:t>
            </a:r>
            <a:r>
              <a:rPr lang="fr-FR" dirty="0" err="1" smtClean="0"/>
              <a:t>missing</a:t>
            </a:r>
            <a:r>
              <a:rPr lang="fr-FR" dirty="0" smtClean="0"/>
              <a:t> </a:t>
            </a:r>
            <a:r>
              <a:rPr lang="fr-FR" dirty="0" err="1" smtClean="0"/>
              <a:t>wealth</a:t>
            </a:r>
            <a:r>
              <a:rPr lang="fr-FR" dirty="0" smtClean="0"/>
              <a:t> of nations: are Europe and the US net </a:t>
            </a:r>
            <a:r>
              <a:rPr lang="fr-FR" dirty="0" err="1" smtClean="0"/>
              <a:t>debtors</a:t>
            </a:r>
            <a:r>
              <a:rPr lang="fr-FR" dirty="0" smtClean="0"/>
              <a:t> or net </a:t>
            </a:r>
            <a:r>
              <a:rPr lang="fr-FR" dirty="0" err="1" smtClean="0"/>
              <a:t>creditors</a:t>
            </a:r>
            <a:r>
              <a:rPr lang="fr-FR" dirty="0" smtClean="0"/>
              <a:t>? », </a:t>
            </a:r>
            <a:r>
              <a:rPr lang="fr-FR" dirty="0" smtClean="0">
                <a:hlinkClick r:id="rId4"/>
              </a:rPr>
              <a:t>QJE 2013</a:t>
            </a:r>
            <a:endParaRPr lang="fr-FR" dirty="0" smtClean="0"/>
          </a:p>
          <a:p>
            <a:r>
              <a:rPr lang="fr-FR" b="1" dirty="0" smtClean="0"/>
              <a:t>* - - , « </a:t>
            </a:r>
            <a:r>
              <a:rPr lang="fr-FR" b="1" dirty="0" err="1" smtClean="0"/>
              <a:t>Taxing</a:t>
            </a:r>
            <a:r>
              <a:rPr lang="fr-FR" b="1" dirty="0" smtClean="0"/>
              <a:t> </a:t>
            </a:r>
            <a:r>
              <a:rPr lang="fr-FR" b="1" dirty="0" err="1" smtClean="0"/>
              <a:t>across</a:t>
            </a:r>
            <a:r>
              <a:rPr lang="fr-FR" b="1" dirty="0" smtClean="0"/>
              <a:t> </a:t>
            </a:r>
            <a:r>
              <a:rPr lang="fr-FR" b="1" dirty="0" err="1" smtClean="0"/>
              <a:t>borders</a:t>
            </a:r>
            <a:r>
              <a:rPr lang="fr-FR" b="1" dirty="0" smtClean="0"/>
              <a:t>: </a:t>
            </a:r>
            <a:r>
              <a:rPr lang="fr-FR" b="1" dirty="0" err="1" smtClean="0"/>
              <a:t>Tracking</a:t>
            </a:r>
            <a:r>
              <a:rPr lang="fr-FR" b="1" dirty="0" smtClean="0"/>
              <a:t> </a:t>
            </a:r>
            <a:r>
              <a:rPr lang="fr-FR" b="1" dirty="0" err="1" smtClean="0"/>
              <a:t>personal</a:t>
            </a:r>
            <a:r>
              <a:rPr lang="fr-FR" b="1" dirty="0" smtClean="0"/>
              <a:t> </a:t>
            </a:r>
            <a:r>
              <a:rPr lang="fr-FR" b="1" dirty="0" err="1" smtClean="0"/>
              <a:t>wealth</a:t>
            </a:r>
            <a:r>
              <a:rPr lang="fr-FR" b="1" dirty="0" smtClean="0"/>
              <a:t> and </a:t>
            </a:r>
            <a:r>
              <a:rPr lang="fr-FR" b="1" dirty="0" err="1" smtClean="0"/>
              <a:t>corporate</a:t>
            </a:r>
            <a:r>
              <a:rPr lang="fr-FR" b="1" dirty="0" smtClean="0"/>
              <a:t> profits », </a:t>
            </a:r>
            <a:r>
              <a:rPr lang="fr-FR" b="1" dirty="0" smtClean="0">
                <a:hlinkClick r:id="rId5"/>
              </a:rPr>
              <a:t>JEP 2014</a:t>
            </a:r>
            <a:endParaRPr lang="fr-FR" b="1" dirty="0" smtClean="0"/>
          </a:p>
          <a:p>
            <a:r>
              <a:rPr lang="fr-FR" dirty="0" smtClean="0"/>
              <a:t>- -, </a:t>
            </a:r>
            <a:r>
              <a:rPr lang="fr-FR" i="1" dirty="0" smtClean="0"/>
              <a:t>The </a:t>
            </a:r>
            <a:r>
              <a:rPr lang="fr-FR" i="1" dirty="0" err="1" smtClean="0"/>
              <a:t>Hidden</a:t>
            </a:r>
            <a:r>
              <a:rPr lang="fr-FR" i="1" dirty="0" smtClean="0"/>
              <a:t> </a:t>
            </a:r>
            <a:r>
              <a:rPr lang="fr-FR" i="1" dirty="0" err="1" smtClean="0"/>
              <a:t>Wealth</a:t>
            </a:r>
            <a:r>
              <a:rPr lang="fr-FR" i="1" dirty="0" smtClean="0"/>
              <a:t> of Nations</a:t>
            </a:r>
            <a:r>
              <a:rPr lang="fr-FR" dirty="0" smtClean="0"/>
              <a:t>, The </a:t>
            </a:r>
            <a:r>
              <a:rPr lang="fr-FR" dirty="0" err="1" smtClean="0"/>
              <a:t>University</a:t>
            </a:r>
            <a:r>
              <a:rPr lang="fr-FR" dirty="0" smtClean="0"/>
              <a:t> of Chicago </a:t>
            </a:r>
            <a:r>
              <a:rPr lang="fr-FR" dirty="0" err="1" smtClean="0"/>
              <a:t>Press</a:t>
            </a:r>
            <a:r>
              <a:rPr lang="fr-FR" dirty="0" smtClean="0"/>
              <a:t>, 2015</a:t>
            </a:r>
          </a:p>
          <a:p>
            <a:r>
              <a:rPr lang="en-US" dirty="0" smtClean="0"/>
              <a:t>N. </a:t>
            </a:r>
            <a:r>
              <a:rPr lang="en-US" dirty="0" err="1" smtClean="0"/>
              <a:t>Johannesen</a:t>
            </a:r>
            <a:r>
              <a:rPr lang="en-US" dirty="0" smtClean="0"/>
              <a:t> and G. Zucman,, "The End of Bank Secrecy? An Evaluation of the G20 Tax Haven Crackdown", </a:t>
            </a:r>
            <a:r>
              <a:rPr lang="en-US" dirty="0" smtClean="0">
                <a:hlinkClick r:id="rId6"/>
              </a:rPr>
              <a:t>AEJ 2014</a:t>
            </a:r>
            <a:endParaRPr lang="en-US" dirty="0" smtClean="0"/>
          </a:p>
          <a:p>
            <a:r>
              <a:rPr lang="en-US" dirty="0" smtClean="0"/>
              <a:t>K. </a:t>
            </a:r>
            <a:r>
              <a:rPr lang="en-US" dirty="0" err="1" smtClean="0"/>
              <a:t>Clausing</a:t>
            </a:r>
            <a:r>
              <a:rPr lang="en-US" dirty="0" smtClean="0"/>
              <a:t>, "In Search of Corporate Tax Incidence", </a:t>
            </a:r>
            <a:r>
              <a:rPr lang="en-US" dirty="0" smtClean="0">
                <a:hlinkClick r:id="rId7"/>
              </a:rPr>
              <a:t>WP 2011</a:t>
            </a:r>
            <a:r>
              <a:rPr lang="en-US" dirty="0" smtClean="0"/>
              <a:t> </a:t>
            </a:r>
            <a:r>
              <a:rPr lang="en-US" dirty="0" smtClean="0">
                <a:hlinkClick r:id="rId8"/>
              </a:rPr>
              <a:t>Tax Law Review 2012</a:t>
            </a:r>
            <a:r>
              <a:rPr lang="en-US" dirty="0" smtClean="0"/>
              <a:t> </a:t>
            </a:r>
          </a:p>
          <a:p>
            <a:pPr>
              <a:buNone/>
            </a:pPr>
            <a:endParaRPr lang="fr-FR" dirty="0" smtClean="0"/>
          </a:p>
          <a:p>
            <a:endParaRPr lang="fr-FR" dirty="0" smtClean="0"/>
          </a:p>
          <a:p>
            <a:endParaRPr lang="en-US" i="1" dirty="0" smtClean="0"/>
          </a:p>
          <a:p>
            <a:endParaRPr lang="en-US" dirty="0" smtClean="0"/>
          </a:p>
          <a:p>
            <a:pPr>
              <a:buNone/>
            </a:pPr>
            <a:endParaRPr lang="en-US" dirty="0" smtClean="0"/>
          </a:p>
          <a:p>
            <a:pPr>
              <a:buNone/>
            </a:pPr>
            <a:endParaRPr lang="fr-FR" dirty="0"/>
          </a:p>
          <a:p>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2008514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712968" cy="6264696"/>
          </a:xfrm>
        </p:spPr>
        <p:txBody>
          <a:bodyPr>
            <a:normAutofit fontScale="85000" lnSpcReduction="20000"/>
          </a:bodyPr>
          <a:lstStyle/>
          <a:p>
            <a:pPr marL="0" indent="0">
              <a:buNone/>
            </a:pPr>
            <a:r>
              <a:rPr lang="en-US" b="1" dirty="0" smtClean="0">
                <a:hlinkClick r:id="rId2"/>
              </a:rPr>
              <a:t>Lecture 8: Optimal taxation of capital &amp; capital income</a:t>
            </a:r>
            <a:r>
              <a:rPr lang="en-US" b="1" dirty="0" smtClean="0"/>
              <a:t> </a:t>
            </a:r>
            <a:endParaRPr lang="en-US" sz="2800" dirty="0" smtClean="0"/>
          </a:p>
          <a:p>
            <a:endParaRPr lang="en-US" sz="2800" dirty="0"/>
          </a:p>
          <a:p>
            <a:r>
              <a:rPr lang="en-US" sz="2800" b="1" dirty="0" smtClean="0"/>
              <a:t>* T</a:t>
            </a:r>
            <a:r>
              <a:rPr lang="en-US" sz="2800" b="1" dirty="0"/>
              <a:t>. </a:t>
            </a:r>
            <a:r>
              <a:rPr lang="en-US" sz="2800" b="1" dirty="0" err="1"/>
              <a:t>Piketty</a:t>
            </a:r>
            <a:r>
              <a:rPr lang="en-US" sz="2800" b="1" dirty="0"/>
              <a:t>, E. </a:t>
            </a:r>
            <a:r>
              <a:rPr lang="en-US" sz="2800" b="1" dirty="0" err="1"/>
              <a:t>Saez</a:t>
            </a:r>
            <a:r>
              <a:rPr lang="en-US" sz="2800" b="1" dirty="0"/>
              <a:t>, G. Zucman, “Rethinking Capital &amp; Wealth Taxation”, </a:t>
            </a:r>
            <a:r>
              <a:rPr lang="en-US" sz="2800" b="1" dirty="0">
                <a:hlinkClick r:id="rId3"/>
              </a:rPr>
              <a:t>PSE </a:t>
            </a:r>
            <a:r>
              <a:rPr lang="en-US" sz="2800" b="1" dirty="0" smtClean="0">
                <a:hlinkClick r:id="rId3"/>
              </a:rPr>
              <a:t>2013</a:t>
            </a:r>
            <a:endParaRPr lang="en-US" sz="2800" b="1" dirty="0" smtClean="0"/>
          </a:p>
          <a:p>
            <a:r>
              <a:rPr lang="fr-FR" sz="2800" dirty="0" smtClean="0"/>
              <a:t>A.B. Atkinson and J. Stiglitz, “The design of </a:t>
            </a:r>
            <a:r>
              <a:rPr lang="fr-FR" sz="2800" dirty="0" err="1" smtClean="0"/>
              <a:t>tax</a:t>
            </a:r>
            <a:r>
              <a:rPr lang="fr-FR" sz="2800" dirty="0" smtClean="0"/>
              <a:t> structure: direct vs indirect taxation”, </a:t>
            </a:r>
            <a:r>
              <a:rPr lang="fr-FR" sz="2800" i="1" dirty="0" err="1" smtClean="0"/>
              <a:t>JPubEc</a:t>
            </a:r>
            <a:r>
              <a:rPr lang="fr-FR" sz="2800" i="1" dirty="0" smtClean="0"/>
              <a:t> 1976</a:t>
            </a:r>
          </a:p>
          <a:p>
            <a:r>
              <a:rPr lang="fr-FR" sz="2800" dirty="0" smtClean="0"/>
              <a:t>V. Christiansen, « </a:t>
            </a:r>
            <a:r>
              <a:rPr lang="fr-FR" sz="2800" dirty="0" err="1" smtClean="0"/>
              <a:t>Which</a:t>
            </a:r>
            <a:r>
              <a:rPr lang="fr-FR" sz="2800" dirty="0" smtClean="0"/>
              <a:t> </a:t>
            </a:r>
            <a:r>
              <a:rPr lang="fr-FR" sz="2800" dirty="0" err="1" smtClean="0"/>
              <a:t>Commodity</a:t>
            </a:r>
            <a:r>
              <a:rPr lang="fr-FR" sz="2800" dirty="0" smtClean="0"/>
              <a:t> Taxes </a:t>
            </a:r>
            <a:r>
              <a:rPr lang="fr-FR" sz="2800" dirty="0" err="1" smtClean="0"/>
              <a:t>Should</a:t>
            </a:r>
            <a:r>
              <a:rPr lang="fr-FR" sz="2800" dirty="0" smtClean="0"/>
              <a:t> </a:t>
            </a:r>
            <a:r>
              <a:rPr lang="fr-FR" sz="2800" dirty="0" err="1" smtClean="0"/>
              <a:t>Supplement</a:t>
            </a:r>
            <a:r>
              <a:rPr lang="fr-FR" sz="2800" dirty="0" smtClean="0"/>
              <a:t> the </a:t>
            </a:r>
            <a:r>
              <a:rPr lang="fr-FR" sz="2800" dirty="0" err="1" smtClean="0"/>
              <a:t>Income</a:t>
            </a:r>
            <a:r>
              <a:rPr lang="fr-FR" sz="2800" dirty="0" smtClean="0"/>
              <a:t> </a:t>
            </a:r>
            <a:r>
              <a:rPr lang="fr-FR" sz="2800" dirty="0" err="1" smtClean="0"/>
              <a:t>Tax</a:t>
            </a:r>
            <a:r>
              <a:rPr lang="fr-FR" sz="2800" dirty="0" smtClean="0"/>
              <a:t> ? », </a:t>
            </a:r>
            <a:r>
              <a:rPr lang="fr-FR" sz="2800" i="1" dirty="0" err="1" smtClean="0">
                <a:hlinkClick r:id="rId4"/>
              </a:rPr>
              <a:t>JPubEc</a:t>
            </a:r>
            <a:r>
              <a:rPr lang="fr-FR" sz="2800" i="1" dirty="0" smtClean="0">
                <a:hlinkClick r:id="rId4"/>
              </a:rPr>
              <a:t> 1984 </a:t>
            </a:r>
            <a:endParaRPr lang="fr-FR" sz="2800" i="1" dirty="0" smtClean="0"/>
          </a:p>
          <a:p>
            <a:r>
              <a:rPr lang="fr-FR" sz="2800" dirty="0" smtClean="0"/>
              <a:t>E. Saez, “The </a:t>
            </a:r>
            <a:r>
              <a:rPr lang="fr-FR" sz="2800" dirty="0" err="1" smtClean="0"/>
              <a:t>Desirability</a:t>
            </a:r>
            <a:r>
              <a:rPr lang="fr-FR" sz="2800" dirty="0" smtClean="0"/>
              <a:t> of </a:t>
            </a:r>
            <a:r>
              <a:rPr lang="fr-FR" sz="2800" dirty="0" err="1" smtClean="0"/>
              <a:t>Commodity</a:t>
            </a:r>
            <a:r>
              <a:rPr lang="fr-FR" sz="2800" dirty="0" smtClean="0"/>
              <a:t> Taxation </a:t>
            </a:r>
            <a:r>
              <a:rPr lang="fr-FR" sz="2800" dirty="0" err="1" smtClean="0"/>
              <a:t>under</a:t>
            </a:r>
            <a:r>
              <a:rPr lang="fr-FR" sz="2800" dirty="0" smtClean="0"/>
              <a:t> Non-</a:t>
            </a:r>
            <a:r>
              <a:rPr lang="fr-FR" sz="2800" dirty="0" err="1" smtClean="0"/>
              <a:t>Linear</a:t>
            </a:r>
            <a:r>
              <a:rPr lang="fr-FR" sz="2800" dirty="0" smtClean="0"/>
              <a:t> </a:t>
            </a:r>
            <a:r>
              <a:rPr lang="fr-FR" sz="2800" dirty="0" err="1" smtClean="0"/>
              <a:t>Income</a:t>
            </a:r>
            <a:r>
              <a:rPr lang="fr-FR" sz="2800" dirty="0" smtClean="0"/>
              <a:t> Taxation and </a:t>
            </a:r>
            <a:r>
              <a:rPr lang="fr-FR" sz="2800" dirty="0" err="1" smtClean="0"/>
              <a:t>Heterogeneous</a:t>
            </a:r>
            <a:r>
              <a:rPr lang="fr-FR" sz="2800" dirty="0" smtClean="0"/>
              <a:t> Tastes”, </a:t>
            </a:r>
            <a:r>
              <a:rPr lang="fr-FR" sz="2800" i="1" dirty="0" err="1" smtClean="0">
                <a:hlinkClick r:id="rId5"/>
              </a:rPr>
              <a:t>JPubEc</a:t>
            </a:r>
            <a:r>
              <a:rPr lang="fr-FR" sz="2800" i="1" dirty="0" smtClean="0">
                <a:hlinkClick r:id="rId5"/>
              </a:rPr>
              <a:t> 2002</a:t>
            </a:r>
            <a:endParaRPr lang="fr-FR" sz="2800" i="1" dirty="0" smtClean="0"/>
          </a:p>
          <a:p>
            <a:r>
              <a:rPr lang="fr-FR" sz="2800" dirty="0" smtClean="0"/>
              <a:t>--, « Direct vs Indirect </a:t>
            </a:r>
            <a:r>
              <a:rPr lang="fr-FR" sz="2800" dirty="0" err="1" smtClean="0"/>
              <a:t>Tax</a:t>
            </a:r>
            <a:r>
              <a:rPr lang="fr-FR" sz="2800" dirty="0" smtClean="0"/>
              <a:t> Instruments for Redistribution : Short-</a:t>
            </a:r>
            <a:r>
              <a:rPr lang="fr-FR" sz="2800" dirty="0" err="1" smtClean="0"/>
              <a:t>run</a:t>
            </a:r>
            <a:r>
              <a:rPr lang="fr-FR" sz="2800" dirty="0" smtClean="0"/>
              <a:t> vs Long-</a:t>
            </a:r>
            <a:r>
              <a:rPr lang="fr-FR" sz="2800" dirty="0" err="1" smtClean="0"/>
              <a:t>run</a:t>
            </a:r>
            <a:r>
              <a:rPr lang="fr-FR" sz="2800" dirty="0" smtClean="0"/>
              <a:t> », </a:t>
            </a:r>
            <a:r>
              <a:rPr lang="en-US" sz="2800" i="1" u="sng" dirty="0" err="1" smtClean="0">
                <a:hlinkClick r:id="rId6"/>
              </a:rPr>
              <a:t>JPubEc</a:t>
            </a:r>
            <a:r>
              <a:rPr lang="en-US" sz="2800" i="1" u="sng" dirty="0" smtClean="0">
                <a:hlinkClick r:id="rId6"/>
              </a:rPr>
              <a:t> 2004</a:t>
            </a:r>
            <a:endParaRPr lang="en-US" sz="2800" i="1" u="sng" dirty="0" smtClean="0"/>
          </a:p>
          <a:p>
            <a:r>
              <a:rPr lang="en-US" sz="2800" dirty="0" smtClean="0"/>
              <a:t>--, “Optimal Progressive Capital Income Taxes in the Infinite Horizon Model”, </a:t>
            </a:r>
            <a:r>
              <a:rPr lang="en-US" sz="2800" dirty="0" err="1" smtClean="0">
                <a:hlinkClick r:id="rId7"/>
              </a:rPr>
              <a:t>JPubEc</a:t>
            </a:r>
            <a:r>
              <a:rPr lang="en-US" sz="2800" dirty="0" smtClean="0">
                <a:hlinkClick r:id="rId7"/>
              </a:rPr>
              <a:t> 2013</a:t>
            </a:r>
            <a:endParaRPr lang="en-US" sz="2800" dirty="0" smtClean="0"/>
          </a:p>
          <a:p>
            <a:r>
              <a:rPr lang="en-US" sz="2800" dirty="0" smtClean="0"/>
              <a:t>T. </a:t>
            </a:r>
            <a:r>
              <a:rPr lang="en-US" sz="2800" dirty="0" err="1" smtClean="0"/>
              <a:t>Piketty</a:t>
            </a:r>
            <a:r>
              <a:rPr lang="en-US" sz="2800" dirty="0" smtClean="0"/>
              <a:t>, E. Saez, “A Theory of Optimal Inheritance Taxation”, </a:t>
            </a:r>
            <a:r>
              <a:rPr lang="en-US" sz="2800" dirty="0" err="1" smtClean="0">
                <a:hlinkClick r:id="rId8"/>
              </a:rPr>
              <a:t>Econometrica</a:t>
            </a:r>
            <a:r>
              <a:rPr lang="en-US" sz="2800" dirty="0" smtClean="0">
                <a:hlinkClick r:id="rId8"/>
              </a:rPr>
              <a:t> 2013</a:t>
            </a:r>
            <a:r>
              <a:rPr lang="en-US" sz="2800" dirty="0" smtClean="0"/>
              <a:t>   (</a:t>
            </a:r>
            <a:r>
              <a:rPr lang="en-US" sz="2800" dirty="0" smtClean="0">
                <a:hlinkClick r:id="rId9"/>
              </a:rPr>
              <a:t>WP 2012</a:t>
            </a:r>
            <a:r>
              <a:rPr lang="en-US" sz="2800" dirty="0" smtClean="0"/>
              <a:t>)</a:t>
            </a:r>
          </a:p>
          <a:p>
            <a:r>
              <a:rPr lang="en-US" sz="2800" dirty="0" smtClean="0"/>
              <a:t>E. Farhi, I. Werning, “Bequest Taxation and r - g”, </a:t>
            </a:r>
            <a:r>
              <a:rPr lang="en-US" sz="2800" dirty="0" smtClean="0">
                <a:hlinkClick r:id="rId10"/>
              </a:rPr>
              <a:t>WP 2014</a:t>
            </a:r>
            <a:endParaRPr lang="en-US" sz="2800" dirty="0" smtClean="0"/>
          </a:p>
          <a:p>
            <a:r>
              <a:rPr lang="en-US" sz="2800" dirty="0" smtClean="0"/>
              <a:t>N. </a:t>
            </a:r>
            <a:r>
              <a:rPr lang="en-US" sz="2800" dirty="0" err="1" smtClean="0"/>
              <a:t>Kaldor</a:t>
            </a:r>
            <a:r>
              <a:rPr lang="en-US" sz="2800" dirty="0" smtClean="0"/>
              <a:t>, </a:t>
            </a:r>
            <a:r>
              <a:rPr lang="en-US" sz="2800" i="1" dirty="0" smtClean="0"/>
              <a:t>An Expenditure Tax</a:t>
            </a:r>
            <a:r>
              <a:rPr lang="en-US" sz="2800" dirty="0" smtClean="0"/>
              <a:t>, </a:t>
            </a:r>
            <a:r>
              <a:rPr lang="en-US" sz="2800" dirty="0" err="1" smtClean="0"/>
              <a:t>Unwin</a:t>
            </a:r>
            <a:r>
              <a:rPr lang="en-US" sz="2800" dirty="0" smtClean="0"/>
              <a:t> 1955</a:t>
            </a:r>
          </a:p>
          <a:p>
            <a:pPr>
              <a:buNone/>
            </a:pPr>
            <a:endParaRPr lang="en-US" sz="2800" dirty="0"/>
          </a:p>
          <a:p>
            <a:endParaRPr lang="en-US" sz="2800" dirty="0" smtClean="0"/>
          </a:p>
          <a:p>
            <a:endParaRPr lang="en-US" dirty="0" smtClean="0"/>
          </a:p>
          <a:p>
            <a:endParaRPr lang="fr-FR" dirty="0"/>
          </a:p>
        </p:txBody>
      </p:sp>
    </p:spTree>
    <p:extLst>
      <p:ext uri="{BB962C8B-B14F-4D97-AF65-F5344CB8AC3E}">
        <p14:creationId xmlns:p14="http://schemas.microsoft.com/office/powerpoint/2010/main" val="382906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r>
              <a:rPr lang="en-US" dirty="0" smtClean="0"/>
              <a:t>Email : </a:t>
            </a:r>
            <a:r>
              <a:rPr lang="en-US" dirty="0" smtClean="0">
                <a:hlinkClick r:id="rId2"/>
              </a:rPr>
              <a:t>piketty@psemail.eu</a:t>
            </a:r>
            <a:endParaRPr lang="en-US" dirty="0" smtClean="0"/>
          </a:p>
          <a:p>
            <a:r>
              <a:rPr lang="en-US" dirty="0" smtClean="0"/>
              <a:t>Office: </a:t>
            </a:r>
            <a:r>
              <a:rPr lang="en-US" dirty="0" err="1" smtClean="0"/>
              <a:t>Jourdan</a:t>
            </a:r>
            <a:r>
              <a:rPr lang="en-US" dirty="0" smtClean="0"/>
              <a:t> B101</a:t>
            </a:r>
          </a:p>
          <a:p>
            <a:endParaRPr lang="en-US" dirty="0" smtClean="0"/>
          </a:p>
          <a:p>
            <a:pPr>
              <a:buNone/>
            </a:pPr>
            <a:endParaRPr lang="en-US" dirty="0" smtClean="0"/>
          </a:p>
          <a:p>
            <a:r>
              <a:rPr lang="en-US" dirty="0" smtClean="0"/>
              <a:t>Course web page : </a:t>
            </a:r>
            <a:r>
              <a:rPr lang="en-US" dirty="0" smtClean="0">
                <a:hlinkClick r:id="rId3"/>
              </a:rPr>
              <a:t>http://piketty.pse.ens.fr/teaching/10/18</a:t>
            </a:r>
            <a:endParaRPr lang="en-US" dirty="0" smtClean="0"/>
          </a:p>
          <a:p>
            <a:pPr>
              <a:buNone/>
            </a:pPr>
            <a:r>
              <a:rPr lang="en-US" dirty="0" smtClean="0"/>
              <a:t>     </a:t>
            </a:r>
            <a:r>
              <a:rPr lang="en-US" b="1" dirty="0" smtClean="0"/>
              <a:t>(check on-line for updated versions)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928992" cy="6264696"/>
          </a:xfrm>
        </p:spPr>
        <p:txBody>
          <a:bodyPr>
            <a:normAutofit fontScale="85000" lnSpcReduction="10000"/>
          </a:bodyPr>
          <a:lstStyle/>
          <a:p>
            <a:r>
              <a:rPr lang="en-US" dirty="0" smtClean="0"/>
              <a:t>The objective of this course is to present an introduction to public economics, with special emphasis on the history of taxation, public spending and state formation, normative theories of government intervention &amp; redistribution, and the incidence of tax and transfer policies, both in developed countries and in the developing world </a:t>
            </a:r>
          </a:p>
          <a:p>
            <a:r>
              <a:rPr lang="en-US" dirty="0" smtClean="0"/>
              <a:t>For an introduction to economic history, with emphasis on capital accumulation, inequality &amp; growth, see </a:t>
            </a:r>
            <a:r>
              <a:rPr lang="en-US" dirty="0" smtClean="0">
                <a:hlinkClick r:id="rId2"/>
              </a:rPr>
              <a:t>Economic History</a:t>
            </a:r>
            <a:r>
              <a:rPr lang="en-US" dirty="0" smtClean="0"/>
              <a:t> course; both courses are complementary</a:t>
            </a:r>
          </a:p>
          <a:p>
            <a:pPr marL="0" indent="0">
              <a:buNone/>
            </a:pPr>
            <a:endParaRPr lang="en-US" dirty="0" smtClean="0"/>
          </a:p>
          <a:p>
            <a:r>
              <a:rPr lang="en-US" dirty="0" smtClean="0"/>
              <a:t>The course is organized in 12 lectures of 3 hours  </a:t>
            </a:r>
          </a:p>
          <a:p>
            <a:r>
              <a:rPr lang="en-US" dirty="0" smtClean="0"/>
              <a:t>To validate the course, students are required     </a:t>
            </a:r>
          </a:p>
          <a:p>
            <a:pPr marL="514350" indent="-514350">
              <a:buAutoNum type="arabicParenBoth"/>
            </a:pPr>
            <a:r>
              <a:rPr lang="en-US" dirty="0" smtClean="0"/>
              <a:t>to attend and actively participate to all lectures; </a:t>
            </a:r>
          </a:p>
          <a:p>
            <a:pPr marL="514350" indent="-514350">
              <a:buNone/>
            </a:pPr>
            <a:r>
              <a:rPr lang="en-US" dirty="0" smtClean="0"/>
              <a:t>(2) to take the exam (past exams are available </a:t>
            </a:r>
            <a:r>
              <a:rPr lang="en-US" dirty="0" smtClean="0">
                <a:hlinkClick r:id="rId3"/>
              </a:rPr>
              <a:t>here</a:t>
            </a:r>
            <a:r>
              <a:rPr lang="en-US" dirty="0" smtClean="0"/>
              <a:t>) </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1080120"/>
          </a:xfrm>
        </p:spPr>
        <p:txBody>
          <a:bodyPr>
            <a:normAutofit/>
          </a:bodyPr>
          <a:lstStyle/>
          <a:p>
            <a:r>
              <a:rPr lang="fr-FR" sz="3200" b="1" dirty="0" smtClean="0"/>
              <a:t>A quick </a:t>
            </a:r>
            <a:r>
              <a:rPr lang="fr-FR" sz="3200" b="1" dirty="0" err="1" smtClean="0"/>
              <a:t>roadmap</a:t>
            </a:r>
            <a:r>
              <a:rPr lang="fr-FR" sz="3200" b="1" dirty="0" smtClean="0"/>
              <a:t> of the lectures</a:t>
            </a:r>
            <a:endParaRPr lang="fr-FR" sz="3200" b="1" dirty="0"/>
          </a:p>
        </p:txBody>
      </p:sp>
      <p:sp>
        <p:nvSpPr>
          <p:cNvPr id="3" name="Espace réservé du contenu 2"/>
          <p:cNvSpPr>
            <a:spLocks noGrp="1"/>
          </p:cNvSpPr>
          <p:nvPr>
            <p:ph idx="1"/>
          </p:nvPr>
        </p:nvSpPr>
        <p:spPr>
          <a:xfrm>
            <a:off x="179512" y="1124744"/>
            <a:ext cx="8784976" cy="5544616"/>
          </a:xfrm>
        </p:spPr>
        <p:txBody>
          <a:bodyPr>
            <a:normAutofit/>
          </a:bodyPr>
          <a:lstStyle/>
          <a:p>
            <a:r>
              <a:rPr lang="en-US" b="1" dirty="0">
                <a:hlinkClick r:id="rId2"/>
              </a:rPr>
              <a:t>Lecture 1: State formation &amp; taxation in historical perspective </a:t>
            </a:r>
            <a:r>
              <a:rPr lang="en-US" dirty="0" smtClean="0"/>
              <a:t> (Monday Sept. 19</a:t>
            </a:r>
            <a:r>
              <a:rPr lang="en-US" baseline="30000" dirty="0" smtClean="0"/>
              <a:t>th</a:t>
            </a:r>
            <a:r>
              <a:rPr lang="en-US" dirty="0" smtClean="0"/>
              <a:t> 2016)</a:t>
            </a:r>
            <a:br>
              <a:rPr lang="en-US" dirty="0" smtClean="0"/>
            </a:br>
            <a:endParaRPr lang="en-US" dirty="0" smtClean="0"/>
          </a:p>
          <a:p>
            <a:r>
              <a:rPr lang="en-US" b="1" dirty="0">
                <a:hlinkClick r:id="rId3"/>
              </a:rPr>
              <a:t>Lecture 2: Normative theories of fiscal and social justice in historical perspective </a:t>
            </a:r>
            <a:r>
              <a:rPr lang="en-US" b="1" dirty="0" smtClean="0"/>
              <a:t>                        </a:t>
            </a:r>
            <a:r>
              <a:rPr lang="en-US" dirty="0" smtClean="0"/>
              <a:t>(Monday September 26</a:t>
            </a:r>
            <a:r>
              <a:rPr lang="en-US" baseline="30000" dirty="0" smtClean="0"/>
              <a:t>th</a:t>
            </a:r>
            <a:r>
              <a:rPr lang="en-US" dirty="0" smtClean="0"/>
              <a:t> 2016)</a:t>
            </a:r>
          </a:p>
          <a:p>
            <a:pPr marL="0" indent="0">
              <a:buNone/>
            </a:pPr>
            <a:endParaRPr lang="en-US" dirty="0" smtClean="0"/>
          </a:p>
          <a:p>
            <a:r>
              <a:rPr lang="en-US" dirty="0" smtClean="0"/>
              <a:t>Lectures 3-6 by A. Bozio and J. Grenet</a:t>
            </a:r>
          </a:p>
          <a:p>
            <a:pPr marL="0" indent="0">
              <a:buNone/>
            </a:pPr>
            <a:r>
              <a:rPr lang="en-US" dirty="0" smtClean="0"/>
              <a:t>(Tools for welfare analysis</a:t>
            </a:r>
            <a:r>
              <a:rPr lang="en-US" dirty="0"/>
              <a:t>;</a:t>
            </a:r>
            <a:r>
              <a:rPr lang="en-US" dirty="0" smtClean="0"/>
              <a:t> taxation of goods and services; labor income taxation 1 and 2)</a:t>
            </a:r>
          </a:p>
          <a:p>
            <a:pPr>
              <a:buNone/>
            </a:pPr>
            <a:endParaRPr lang="en-US" dirty="0" smtClean="0"/>
          </a:p>
          <a:p>
            <a:pPr>
              <a:buNone/>
            </a:pPr>
            <a:endParaRPr lang="en-US" sz="2800" dirty="0" smtClean="0"/>
          </a:p>
          <a:p>
            <a:endParaRPr lang="en-US"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712968" cy="6264696"/>
          </a:xfrm>
        </p:spPr>
        <p:txBody>
          <a:bodyPr>
            <a:normAutofit/>
          </a:bodyPr>
          <a:lstStyle/>
          <a:p>
            <a:r>
              <a:rPr lang="en-US" b="1" dirty="0" smtClean="0">
                <a:hlinkClick r:id="rId2"/>
              </a:rPr>
              <a:t>Lecture </a:t>
            </a:r>
            <a:r>
              <a:rPr lang="en-US" b="1" dirty="0">
                <a:hlinkClick r:id="rId2"/>
              </a:rPr>
              <a:t>7</a:t>
            </a:r>
            <a:r>
              <a:rPr lang="en-US" b="1" dirty="0" smtClean="0">
                <a:hlinkClick r:id="rId2"/>
              </a:rPr>
              <a:t>: </a:t>
            </a:r>
            <a:r>
              <a:rPr lang="en-US" b="1" dirty="0">
                <a:hlinkClick r:id="rId2"/>
              </a:rPr>
              <a:t>Wealth &amp; p</a:t>
            </a:r>
            <a:r>
              <a:rPr lang="en-US" b="1" dirty="0" smtClean="0">
                <a:hlinkClick r:id="rId2"/>
              </a:rPr>
              <a:t>roperty </a:t>
            </a:r>
            <a:r>
              <a:rPr lang="en-US" b="1" dirty="0">
                <a:hlinkClick r:id="rId2"/>
              </a:rPr>
              <a:t>t</a:t>
            </a:r>
            <a:r>
              <a:rPr lang="en-US" b="1" dirty="0" smtClean="0">
                <a:hlinkClick r:id="rId2"/>
              </a:rPr>
              <a:t>axes </a:t>
            </a:r>
            <a:r>
              <a:rPr lang="en-US" b="1" dirty="0">
                <a:hlinkClick r:id="rId2"/>
              </a:rPr>
              <a:t>over </a:t>
            </a:r>
            <a:r>
              <a:rPr lang="en-US" b="1" dirty="0" smtClean="0">
                <a:hlinkClick r:id="rId2"/>
              </a:rPr>
              <a:t>time </a:t>
            </a:r>
            <a:r>
              <a:rPr lang="en-US" b="1" dirty="0">
                <a:hlinkClick r:id="rId2"/>
              </a:rPr>
              <a:t>&amp; across </a:t>
            </a:r>
            <a:r>
              <a:rPr lang="en-US" b="1" dirty="0" smtClean="0">
                <a:hlinkClick r:id="rId2"/>
              </a:rPr>
              <a:t>countries </a:t>
            </a:r>
            <a:r>
              <a:rPr lang="en-US" dirty="0" smtClean="0"/>
              <a:t>(Monday November 7</a:t>
            </a:r>
            <a:r>
              <a:rPr lang="en-US" baseline="30000" dirty="0" smtClean="0"/>
              <a:t>th</a:t>
            </a:r>
            <a:r>
              <a:rPr lang="en-US" dirty="0" smtClean="0"/>
              <a:t> 2016)</a:t>
            </a:r>
          </a:p>
          <a:p>
            <a:pPr>
              <a:buNone/>
            </a:pPr>
            <a:endParaRPr lang="en-US" dirty="0" smtClean="0"/>
          </a:p>
          <a:p>
            <a:r>
              <a:rPr lang="en-US" b="1" dirty="0" smtClean="0">
                <a:hlinkClick r:id="rId3"/>
              </a:rPr>
              <a:t>Lecture 8: Optimal taxation of capital &amp; capital Income</a:t>
            </a:r>
            <a:r>
              <a:rPr lang="en-US" b="1" dirty="0"/>
              <a:t> </a:t>
            </a:r>
            <a:r>
              <a:rPr lang="en-US" dirty="0" smtClean="0"/>
              <a:t>(Monday November 14</a:t>
            </a:r>
            <a:r>
              <a:rPr lang="en-US" baseline="30000" dirty="0" smtClean="0"/>
              <a:t>th</a:t>
            </a:r>
            <a:r>
              <a:rPr lang="en-US" dirty="0" smtClean="0"/>
              <a:t> 2016)</a:t>
            </a:r>
          </a:p>
          <a:p>
            <a:pPr marL="0" indent="0">
              <a:buNone/>
            </a:pPr>
            <a:endParaRPr lang="en-US" dirty="0" smtClean="0"/>
          </a:p>
          <a:p>
            <a:r>
              <a:rPr lang="en-US" dirty="0" smtClean="0"/>
              <a:t>Lectures 9-12 by A. Bozio &amp; J. Grenet</a:t>
            </a:r>
          </a:p>
          <a:p>
            <a:pPr marL="0" indent="0">
              <a:buNone/>
            </a:pPr>
            <a:r>
              <a:rPr lang="en-US" dirty="0" smtClean="0"/>
              <a:t>(Corporation taxation; externalities; public goods; </a:t>
            </a:r>
            <a:r>
              <a:rPr lang="en-US" smtClean="0"/>
              <a:t>social insurance)</a:t>
            </a:r>
            <a:endParaRPr lang="en-US" dirty="0" smtClean="0"/>
          </a:p>
          <a:p>
            <a:pPr>
              <a:buNone/>
            </a:pPr>
            <a:endParaRPr lang="en-US" sz="2800" dirty="0" smtClean="0"/>
          </a:p>
          <a:p>
            <a:endParaRPr lang="en-US"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764704"/>
          </a:xfrm>
        </p:spPr>
        <p:txBody>
          <a:bodyPr>
            <a:normAutofit/>
          </a:bodyPr>
          <a:lstStyle/>
          <a:p>
            <a:r>
              <a:rPr lang="fr-FR" sz="3200" b="1" dirty="0" smtClean="0"/>
              <a:t>How to use the </a:t>
            </a:r>
            <a:r>
              <a:rPr lang="fr-FR" sz="3200" b="1" dirty="0" err="1" smtClean="0"/>
              <a:t>reading</a:t>
            </a:r>
            <a:r>
              <a:rPr lang="fr-FR" sz="3200" b="1" dirty="0" smtClean="0"/>
              <a:t> </a:t>
            </a:r>
            <a:r>
              <a:rPr lang="fr-FR" sz="3200" b="1" dirty="0" err="1" smtClean="0"/>
              <a:t>list</a:t>
            </a:r>
            <a:endParaRPr lang="fr-FR" sz="3200" b="1" dirty="0"/>
          </a:p>
        </p:txBody>
      </p:sp>
      <p:sp>
        <p:nvSpPr>
          <p:cNvPr id="3" name="Espace réservé du contenu 2"/>
          <p:cNvSpPr>
            <a:spLocks noGrp="1"/>
          </p:cNvSpPr>
          <p:nvPr>
            <p:ph idx="1"/>
          </p:nvPr>
        </p:nvSpPr>
        <p:spPr>
          <a:xfrm>
            <a:off x="251520" y="980728"/>
            <a:ext cx="8712968" cy="5472608"/>
          </a:xfrm>
        </p:spPr>
        <p:txBody>
          <a:bodyPr>
            <a:normAutofit fontScale="85000" lnSpcReduction="20000"/>
          </a:bodyPr>
          <a:lstStyle/>
          <a:p>
            <a:pPr lvl="1">
              <a:buNone/>
            </a:pPr>
            <a:endParaRPr lang="en-US" sz="2700" dirty="0" smtClean="0"/>
          </a:p>
          <a:p>
            <a:r>
              <a:rPr lang="en-US" sz="3100" dirty="0" smtClean="0"/>
              <a:t>The reading list contains many references (particularly regarding the history of taxation, theories of justice, and optimal taxation). Aim is to provide an introduction to the existing literature for students who plan to specialize in these areas. </a:t>
            </a:r>
            <a:r>
              <a:rPr lang="en-US" sz="3100" b="1" dirty="0" smtClean="0"/>
              <a:t>You are not expected to read everything!</a:t>
            </a:r>
          </a:p>
          <a:p>
            <a:pPr>
              <a:buNone/>
            </a:pPr>
            <a:endParaRPr lang="en-US" sz="3100" dirty="0" smtClean="0"/>
          </a:p>
          <a:p>
            <a:r>
              <a:rPr lang="en-US" sz="3100" dirty="0" smtClean="0"/>
              <a:t>You should try to read at least the </a:t>
            </a:r>
            <a:r>
              <a:rPr lang="en-US" sz="3100" b="1" dirty="0" smtClean="0"/>
              <a:t>“highly recommended readings” </a:t>
            </a:r>
            <a:r>
              <a:rPr lang="en-US" sz="3100" dirty="0" smtClean="0"/>
              <a:t>(denoted with a </a:t>
            </a:r>
            <a:r>
              <a:rPr lang="en-US" sz="3100" b="1" dirty="0" smtClean="0"/>
              <a:t>*</a:t>
            </a:r>
            <a:r>
              <a:rPr lang="en-US" sz="3100" dirty="0" smtClean="0"/>
              <a:t>), as well as a selection of books and articles based on your own tastes. </a:t>
            </a:r>
            <a:r>
              <a:rPr lang="en-US" sz="3100" b="1" dirty="0" smtClean="0"/>
              <a:t>But please read!</a:t>
            </a:r>
          </a:p>
          <a:p>
            <a:pPr>
              <a:buNone/>
            </a:pPr>
            <a:endParaRPr lang="en-US" sz="3100" dirty="0" smtClean="0"/>
          </a:p>
          <a:p>
            <a:r>
              <a:rPr lang="en-US" sz="3100" b="1" dirty="0" smtClean="0"/>
              <a:t>The exam will be based upon a good working knowledge of all the material that is presented in the lecture slides (in particular the optimal tax models). </a:t>
            </a:r>
            <a:r>
              <a:rPr lang="en-US" sz="3100" dirty="0" smtClean="0"/>
              <a:t>Please ask during the classes if there is anything unclear in this material.</a:t>
            </a: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568952" cy="1080120"/>
          </a:xfrm>
        </p:spPr>
        <p:txBody>
          <a:bodyPr>
            <a:normAutofit/>
          </a:bodyPr>
          <a:lstStyle/>
          <a:p>
            <a:r>
              <a:rPr lang="fr-FR" sz="3200" b="1" dirty="0" smtClean="0"/>
              <a:t>Reading </a:t>
            </a:r>
            <a:r>
              <a:rPr lang="fr-FR" sz="3200" b="1" dirty="0" err="1" smtClean="0"/>
              <a:t>list</a:t>
            </a:r>
            <a:endParaRPr lang="fr-FR" sz="3200" b="1" dirty="0"/>
          </a:p>
        </p:txBody>
      </p:sp>
      <p:sp>
        <p:nvSpPr>
          <p:cNvPr id="3" name="Espace réservé du contenu 2"/>
          <p:cNvSpPr>
            <a:spLocks noGrp="1"/>
          </p:cNvSpPr>
          <p:nvPr>
            <p:ph idx="1"/>
          </p:nvPr>
        </p:nvSpPr>
        <p:spPr>
          <a:xfrm>
            <a:off x="215008" y="1025352"/>
            <a:ext cx="8677472" cy="5716016"/>
          </a:xfrm>
        </p:spPr>
        <p:txBody>
          <a:bodyPr>
            <a:normAutofit fontScale="77500" lnSpcReduction="20000"/>
          </a:bodyPr>
          <a:lstStyle/>
          <a:p>
            <a:pPr>
              <a:buNone/>
            </a:pPr>
            <a:r>
              <a:rPr lang="en-US" sz="2900" dirty="0" smtClean="0"/>
              <a:t>(* : highly recommended reading)</a:t>
            </a:r>
          </a:p>
          <a:p>
            <a:pPr>
              <a:buNone/>
            </a:pPr>
            <a:r>
              <a:rPr lang="en-US" b="1" dirty="0" smtClean="0">
                <a:hlinkClick r:id="rId2"/>
              </a:rPr>
              <a:t>Lecture </a:t>
            </a:r>
            <a:r>
              <a:rPr lang="en-US" b="1" dirty="0">
                <a:hlinkClick r:id="rId2"/>
              </a:rPr>
              <a:t>1: State formation &amp; taxation in historical perspective</a:t>
            </a:r>
            <a:r>
              <a:rPr lang="en-US" b="1" dirty="0"/>
              <a:t> </a:t>
            </a:r>
            <a:r>
              <a:rPr lang="en-US" dirty="0" smtClean="0"/>
              <a:t> </a:t>
            </a:r>
          </a:p>
          <a:p>
            <a:pPr>
              <a:buNone/>
            </a:pPr>
            <a:r>
              <a:rPr lang="en-US" u="sng" dirty="0" smtClean="0"/>
              <a:t>The rise of the fiscal and social state</a:t>
            </a:r>
          </a:p>
          <a:p>
            <a:r>
              <a:rPr lang="en-US" b="1" dirty="0" smtClean="0"/>
              <a:t>*</a:t>
            </a:r>
            <a:r>
              <a:rPr lang="en-US" dirty="0" smtClean="0"/>
              <a:t> </a:t>
            </a:r>
            <a:r>
              <a:rPr lang="en-US" b="1" dirty="0" smtClean="0"/>
              <a:t>T. Piketty, </a:t>
            </a:r>
            <a:r>
              <a:rPr lang="en-US" b="1" i="1" dirty="0" smtClean="0">
                <a:hlinkClick r:id="rId3"/>
              </a:rPr>
              <a:t>Capital in the 21</a:t>
            </a:r>
            <a:r>
              <a:rPr lang="en-US" b="1" i="1" baseline="30000" dirty="0" smtClean="0">
                <a:hlinkClick r:id="rId3"/>
              </a:rPr>
              <a:t>st</a:t>
            </a:r>
            <a:r>
              <a:rPr lang="en-US" b="1" i="1" dirty="0" smtClean="0">
                <a:hlinkClick r:id="rId3"/>
              </a:rPr>
              <a:t> century</a:t>
            </a:r>
            <a:r>
              <a:rPr lang="en-US" b="1" dirty="0" smtClean="0"/>
              <a:t>, HUP 2014, </a:t>
            </a:r>
            <a:r>
              <a:rPr lang="en-US" b="1" dirty="0" smtClean="0">
                <a:hlinkClick r:id="rId4"/>
              </a:rPr>
              <a:t>chap.13</a:t>
            </a:r>
            <a:endParaRPr lang="en-US" dirty="0" smtClean="0"/>
          </a:p>
          <a:p>
            <a:r>
              <a:rPr lang="en-US" dirty="0" smtClean="0"/>
              <a:t>P. </a:t>
            </a:r>
            <a:r>
              <a:rPr lang="en-US" dirty="0" err="1" smtClean="0"/>
              <a:t>Lindert</a:t>
            </a:r>
            <a:r>
              <a:rPr lang="en-US" dirty="0" smtClean="0"/>
              <a:t>, </a:t>
            </a:r>
            <a:r>
              <a:rPr lang="en-US" i="1" dirty="0" smtClean="0"/>
              <a:t>Growing </a:t>
            </a:r>
            <a:r>
              <a:rPr lang="en-US" i="1" dirty="0"/>
              <a:t>Public – Social spending &amp; economic growth since the 18</a:t>
            </a:r>
            <a:r>
              <a:rPr lang="en-US" i="1" baseline="30000" dirty="0"/>
              <a:t>th</a:t>
            </a:r>
            <a:r>
              <a:rPr lang="en-US" i="1" dirty="0"/>
              <a:t> century</a:t>
            </a:r>
            <a:r>
              <a:rPr lang="en-US" dirty="0"/>
              <a:t>, </a:t>
            </a:r>
            <a:r>
              <a:rPr lang="en-US" dirty="0" smtClean="0"/>
              <a:t>CUP 2004</a:t>
            </a:r>
          </a:p>
          <a:p>
            <a:r>
              <a:rPr lang="en-US" dirty="0" smtClean="0"/>
              <a:t>G. </a:t>
            </a:r>
            <a:r>
              <a:rPr lang="en-US" dirty="0" err="1" smtClean="0"/>
              <a:t>Esping</a:t>
            </a:r>
            <a:r>
              <a:rPr lang="en-US" dirty="0" smtClean="0"/>
              <a:t> Andersen, </a:t>
            </a:r>
            <a:r>
              <a:rPr lang="en-US" i="1" dirty="0" smtClean="0"/>
              <a:t>The Three Worlds of Welfare Capitalism</a:t>
            </a:r>
            <a:r>
              <a:rPr lang="en-US" dirty="0" smtClean="0"/>
              <a:t>, PUP 1990</a:t>
            </a:r>
          </a:p>
          <a:p>
            <a:r>
              <a:rPr lang="en-US" dirty="0" smtClean="0"/>
              <a:t>W. </a:t>
            </a:r>
            <a:r>
              <a:rPr lang="en-US" dirty="0" err="1" smtClean="0"/>
              <a:t>Adema</a:t>
            </a:r>
            <a:r>
              <a:rPr lang="en-US" dirty="0" smtClean="0"/>
              <a:t>, P. </a:t>
            </a:r>
            <a:r>
              <a:rPr lang="en-US" dirty="0" err="1" smtClean="0"/>
              <a:t>Fron</a:t>
            </a:r>
            <a:r>
              <a:rPr lang="en-US" dirty="0" smtClean="0"/>
              <a:t>, M. </a:t>
            </a:r>
            <a:r>
              <a:rPr lang="en-US" dirty="0" err="1" smtClean="0"/>
              <a:t>Ladaique</a:t>
            </a:r>
            <a:r>
              <a:rPr lang="en-US" dirty="0" smtClean="0"/>
              <a:t>, “Is the European Welfare State Really More Expensive? Indicators on Social Spending, 1980-2012; and a Manual to the OECD Social Expenditure Database (SOCX)”, </a:t>
            </a:r>
            <a:r>
              <a:rPr lang="en-US" dirty="0" smtClean="0">
                <a:hlinkClick r:id="rId5"/>
              </a:rPr>
              <a:t>OECD 2011</a:t>
            </a:r>
            <a:endParaRPr lang="en-US" b="1" dirty="0" smtClean="0"/>
          </a:p>
          <a:p>
            <a:r>
              <a:rPr lang="en-US" b="1" dirty="0" smtClean="0"/>
              <a:t>* Eurostat, </a:t>
            </a:r>
            <a:r>
              <a:rPr lang="en-US" b="1" i="1" dirty="0" smtClean="0"/>
              <a:t>Taxation Trends in the European Union</a:t>
            </a:r>
            <a:r>
              <a:rPr lang="en-US" b="1" dirty="0" smtClean="0"/>
              <a:t>, </a:t>
            </a:r>
            <a:r>
              <a:rPr lang="en-US" b="1" dirty="0" smtClean="0">
                <a:hlinkClick r:id="rId6"/>
              </a:rPr>
              <a:t>2014</a:t>
            </a:r>
            <a:r>
              <a:rPr lang="en-US" b="1" dirty="0"/>
              <a:t> </a:t>
            </a:r>
            <a:r>
              <a:rPr lang="en-US" dirty="0" smtClean="0"/>
              <a:t>(</a:t>
            </a:r>
            <a:r>
              <a:rPr lang="en-US" dirty="0" smtClean="0">
                <a:hlinkClick r:id="rId7"/>
              </a:rPr>
              <a:t>summary</a:t>
            </a:r>
            <a:r>
              <a:rPr lang="en-US" dirty="0" smtClean="0"/>
              <a:t>)</a:t>
            </a:r>
          </a:p>
          <a:p>
            <a:r>
              <a:rPr lang="en-US" dirty="0" smtClean="0"/>
              <a:t>European Commission, </a:t>
            </a:r>
            <a:r>
              <a:rPr lang="en-US" i="1" dirty="0" smtClean="0"/>
              <a:t>Tax Reforms in EU Member States</a:t>
            </a:r>
            <a:r>
              <a:rPr lang="en-US" dirty="0" smtClean="0"/>
              <a:t>, </a:t>
            </a:r>
            <a:r>
              <a:rPr lang="en-US" dirty="0" smtClean="0">
                <a:hlinkClick r:id="rId8"/>
              </a:rPr>
              <a:t>2015 Report</a:t>
            </a:r>
            <a:endParaRPr lang="en-US" dirty="0" smtClean="0"/>
          </a:p>
          <a:p>
            <a:pPr>
              <a:buNone/>
            </a:pPr>
            <a:endParaRPr lang="en-US" dirty="0"/>
          </a:p>
          <a:p>
            <a:pPr marL="0" indent="0">
              <a:buNone/>
            </a:pPr>
            <a:endParaRPr lang="en-US" dirty="0"/>
          </a:p>
          <a:p>
            <a:pPr marL="0" indent="0">
              <a:buNone/>
            </a:pPr>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413577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784976" cy="6120680"/>
          </a:xfrm>
        </p:spPr>
        <p:txBody>
          <a:bodyPr>
            <a:normAutofit fontScale="85000" lnSpcReduction="10000"/>
          </a:bodyPr>
          <a:lstStyle/>
          <a:p>
            <a:r>
              <a:rPr lang="en-US" i="1" dirty="0" smtClean="0">
                <a:hlinkClick r:id="rId2"/>
              </a:rPr>
              <a:t>Revenue Statistics in Latin America</a:t>
            </a:r>
            <a:r>
              <a:rPr lang="en-US" dirty="0" smtClean="0"/>
              <a:t>, OECD &amp; ECLAC, 2012</a:t>
            </a:r>
          </a:p>
          <a:p>
            <a:r>
              <a:rPr lang="en-US" i="1" dirty="0" smtClean="0"/>
              <a:t>The Role of Tax Policy in Times of Consolidation</a:t>
            </a:r>
            <a:r>
              <a:rPr lang="en-US" dirty="0" smtClean="0"/>
              <a:t>, </a:t>
            </a:r>
            <a:r>
              <a:rPr lang="en-US" dirty="0" smtClean="0">
                <a:hlinkClick r:id="rId3"/>
              </a:rPr>
              <a:t>EC Report</a:t>
            </a:r>
            <a:r>
              <a:rPr lang="en-US" dirty="0" smtClean="0"/>
              <a:t>, 2013 (see also </a:t>
            </a:r>
            <a:r>
              <a:rPr lang="en-US" i="1" dirty="0" smtClean="0"/>
              <a:t>Taxing Times</a:t>
            </a:r>
            <a:r>
              <a:rPr lang="en-US" dirty="0" smtClean="0"/>
              <a:t>, </a:t>
            </a:r>
            <a:r>
              <a:rPr lang="en-US" dirty="0" smtClean="0">
                <a:hlinkClick r:id="rId4"/>
              </a:rPr>
              <a:t>IMF Fiscal Monitor</a:t>
            </a:r>
            <a:r>
              <a:rPr lang="en-US" dirty="0" smtClean="0"/>
              <a:t>, 2013)   </a:t>
            </a:r>
          </a:p>
          <a:p>
            <a:pPr>
              <a:buNone/>
            </a:pPr>
            <a:r>
              <a:rPr lang="en-US" dirty="0" smtClean="0"/>
              <a:t>     </a:t>
            </a:r>
          </a:p>
          <a:p>
            <a:pPr>
              <a:buNone/>
            </a:pPr>
            <a:r>
              <a:rPr lang="en-US" u="sng" dirty="0" smtClean="0"/>
              <a:t>The structure of taxation in historical and sociological perspective</a:t>
            </a:r>
          </a:p>
          <a:p>
            <a:r>
              <a:rPr lang="en-US" dirty="0" smtClean="0"/>
              <a:t>J. </a:t>
            </a:r>
            <a:r>
              <a:rPr lang="en-US" dirty="0" err="1" smtClean="0"/>
              <a:t>Cagé</a:t>
            </a:r>
            <a:r>
              <a:rPr lang="en-US" dirty="0" smtClean="0"/>
              <a:t>, L. </a:t>
            </a:r>
            <a:r>
              <a:rPr lang="en-US" dirty="0" err="1" smtClean="0"/>
              <a:t>Gadenne</a:t>
            </a:r>
            <a:r>
              <a:rPr lang="en-US" dirty="0" smtClean="0"/>
              <a:t>, “</a:t>
            </a:r>
            <a:r>
              <a:rPr lang="fr-FR" dirty="0" err="1" smtClean="0"/>
              <a:t>Tax</a:t>
            </a:r>
            <a:r>
              <a:rPr lang="fr-FR" dirty="0" smtClean="0"/>
              <a:t> </a:t>
            </a:r>
            <a:r>
              <a:rPr lang="fr-FR" dirty="0"/>
              <a:t>Revenues, </a:t>
            </a:r>
            <a:r>
              <a:rPr lang="fr-FR" dirty="0" err="1"/>
              <a:t>Development</a:t>
            </a:r>
            <a:r>
              <a:rPr lang="fr-FR" dirty="0"/>
              <a:t>, and the Fiscal </a:t>
            </a:r>
            <a:r>
              <a:rPr lang="fr-FR" dirty="0" err="1"/>
              <a:t>Cost</a:t>
            </a:r>
            <a:r>
              <a:rPr lang="fr-FR" dirty="0"/>
              <a:t> of </a:t>
            </a:r>
            <a:r>
              <a:rPr lang="fr-FR" dirty="0" smtClean="0"/>
              <a:t>Trade </a:t>
            </a:r>
            <a:r>
              <a:rPr lang="fr-FR" dirty="0" err="1" smtClean="0"/>
              <a:t>Liberalization</a:t>
            </a:r>
            <a:r>
              <a:rPr lang="fr-FR" dirty="0"/>
              <a:t>, 1792-</a:t>
            </a:r>
            <a:r>
              <a:rPr lang="fr-FR" dirty="0" smtClean="0"/>
              <a:t>2006 », </a:t>
            </a:r>
            <a:r>
              <a:rPr lang="fr-FR" dirty="0" smtClean="0">
                <a:hlinkClick r:id="rId5"/>
              </a:rPr>
              <a:t>WP 2014</a:t>
            </a:r>
            <a:endParaRPr lang="en-US" dirty="0" smtClean="0"/>
          </a:p>
          <a:p>
            <a:r>
              <a:rPr lang="fr-FR" dirty="0" smtClean="0"/>
              <a:t>N</a:t>
            </a:r>
            <a:r>
              <a:rPr lang="fr-FR" dirty="0"/>
              <a:t>. Delalande, </a:t>
            </a:r>
            <a:r>
              <a:rPr lang="fr-FR" i="1" dirty="0"/>
              <a:t>Les batailles de l’impôt – Consentement et résistance de 1789 à nos jours</a:t>
            </a:r>
            <a:r>
              <a:rPr lang="fr-FR" dirty="0"/>
              <a:t>, Seuil 2011</a:t>
            </a:r>
          </a:p>
          <a:p>
            <a:r>
              <a:rPr lang="fr-FR" dirty="0"/>
              <a:t>R. </a:t>
            </a:r>
            <a:r>
              <a:rPr lang="fr-FR" dirty="0" err="1"/>
              <a:t>Huret</a:t>
            </a:r>
            <a:r>
              <a:rPr lang="fr-FR" dirty="0"/>
              <a:t>, </a:t>
            </a:r>
            <a:r>
              <a:rPr lang="fr-FR" i="1" dirty="0"/>
              <a:t>American </a:t>
            </a:r>
            <a:r>
              <a:rPr lang="fr-FR" i="1" dirty="0" err="1"/>
              <a:t>Tax</a:t>
            </a:r>
            <a:r>
              <a:rPr lang="fr-FR" i="1" dirty="0"/>
              <a:t> </a:t>
            </a:r>
            <a:r>
              <a:rPr lang="fr-FR" i="1" dirty="0" err="1"/>
              <a:t>Resisters</a:t>
            </a:r>
            <a:r>
              <a:rPr lang="fr-FR" dirty="0"/>
              <a:t>, HUP 2014</a:t>
            </a:r>
          </a:p>
          <a:p>
            <a:r>
              <a:rPr lang="fr-FR" dirty="0"/>
              <a:t>E. </a:t>
            </a:r>
            <a:r>
              <a:rPr lang="fr-FR" dirty="0" err="1"/>
              <a:t>Heaman</a:t>
            </a:r>
            <a:r>
              <a:rPr lang="fr-FR" dirty="0"/>
              <a:t>, </a:t>
            </a:r>
            <a:r>
              <a:rPr lang="fr-FR" i="1" dirty="0"/>
              <a:t>A Short </a:t>
            </a:r>
            <a:r>
              <a:rPr lang="fr-FR" i="1" dirty="0" err="1"/>
              <a:t>History</a:t>
            </a:r>
            <a:r>
              <a:rPr lang="fr-FR" i="1" dirty="0"/>
              <a:t> of the State in Canada</a:t>
            </a:r>
            <a:r>
              <a:rPr lang="fr-FR" dirty="0"/>
              <a:t>, 2015; </a:t>
            </a:r>
            <a:r>
              <a:rPr lang="en-US" i="1" dirty="0"/>
              <a:t>Taxes and Tax Revolts in Canada 1867-1917</a:t>
            </a:r>
            <a:r>
              <a:rPr lang="en-US" dirty="0"/>
              <a:t>, </a:t>
            </a:r>
            <a:r>
              <a:rPr lang="en-US" dirty="0" smtClean="0"/>
              <a:t>2016</a:t>
            </a:r>
          </a:p>
          <a:p>
            <a:r>
              <a:rPr lang="en-US" dirty="0" smtClean="0"/>
              <a:t>G. </a:t>
            </a:r>
            <a:r>
              <a:rPr lang="en-US" dirty="0" err="1" smtClean="0"/>
              <a:t>Ardant</a:t>
            </a:r>
            <a:r>
              <a:rPr lang="en-US" dirty="0" smtClean="0"/>
              <a:t>, </a:t>
            </a:r>
            <a:r>
              <a:rPr lang="en-US" i="1" dirty="0" smtClean="0"/>
              <a:t>Histoire de </a:t>
            </a:r>
            <a:r>
              <a:rPr lang="en-US" i="1" dirty="0" err="1" smtClean="0"/>
              <a:t>l’impôt</a:t>
            </a:r>
            <a:r>
              <a:rPr lang="en-US" dirty="0" smtClean="0"/>
              <a:t> (2 tomes), </a:t>
            </a:r>
            <a:r>
              <a:rPr lang="en-US" dirty="0" err="1" smtClean="0"/>
              <a:t>Fayard</a:t>
            </a:r>
            <a:r>
              <a:rPr lang="en-US" dirty="0" smtClean="0"/>
              <a:t> 1971</a:t>
            </a:r>
          </a:p>
          <a:p>
            <a:pPr>
              <a:buNone/>
            </a:pPr>
            <a:endParaRPr lang="fr-FR" dirty="0"/>
          </a:p>
          <a:p>
            <a:endParaRPr lang="en-US" dirty="0"/>
          </a:p>
          <a:p>
            <a:pPr marL="0" indent="0">
              <a:buNone/>
            </a:pPr>
            <a:endParaRPr lang="en-US" dirty="0"/>
          </a:p>
          <a:p>
            <a:pPr marL="0" indent="0">
              <a:buNone/>
            </a:pPr>
            <a:endParaRPr lang="en-US" dirty="0" smtClean="0"/>
          </a:p>
          <a:p>
            <a:pPr>
              <a:buNone/>
            </a:pPr>
            <a:endParaRPr lang="en-US" dirty="0" smtClean="0"/>
          </a:p>
          <a:p>
            <a:pPr>
              <a:buNone/>
            </a:pPr>
            <a:endParaRPr lang="en-US" sz="2800" dirty="0" smtClean="0"/>
          </a:p>
          <a:p>
            <a:endParaRPr lang="en-US" dirty="0" smtClean="0"/>
          </a:p>
          <a:p>
            <a:endParaRPr lang="fr-FR" dirty="0"/>
          </a:p>
        </p:txBody>
      </p:sp>
    </p:spTree>
    <p:extLst>
      <p:ext uri="{BB962C8B-B14F-4D97-AF65-F5344CB8AC3E}">
        <p14:creationId xmlns:p14="http://schemas.microsoft.com/office/powerpoint/2010/main" val="109473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620688"/>
            <a:ext cx="8784976" cy="5616624"/>
          </a:xfrm>
        </p:spPr>
        <p:txBody>
          <a:bodyPr>
            <a:normAutofit fontScale="85000" lnSpcReduction="20000"/>
          </a:bodyPr>
          <a:lstStyle/>
          <a:p>
            <a:r>
              <a:rPr lang="en-US" dirty="0" smtClean="0"/>
              <a:t>I. Martin, A. </a:t>
            </a:r>
            <a:r>
              <a:rPr lang="en-US" dirty="0" err="1" smtClean="0"/>
              <a:t>Merhotra</a:t>
            </a:r>
            <a:r>
              <a:rPr lang="en-US" dirty="0" smtClean="0"/>
              <a:t>, M. </a:t>
            </a:r>
            <a:r>
              <a:rPr lang="en-US" dirty="0" err="1" smtClean="0"/>
              <a:t>Pasad</a:t>
            </a:r>
            <a:r>
              <a:rPr lang="en-US" dirty="0" smtClean="0"/>
              <a:t>, </a:t>
            </a:r>
            <a:r>
              <a:rPr lang="en-US" i="1" dirty="0" smtClean="0"/>
              <a:t>The New Fiscal Sociology: Taxation in Comparative and Historical Perspective</a:t>
            </a:r>
            <a:r>
              <a:rPr lang="en-US" dirty="0" smtClean="0"/>
              <a:t>, CUP 2009</a:t>
            </a:r>
          </a:p>
          <a:p>
            <a:r>
              <a:rPr lang="en-US" dirty="0" smtClean="0"/>
              <a:t>A. Spire, K. </a:t>
            </a:r>
            <a:r>
              <a:rPr lang="en-US" dirty="0" err="1" smtClean="0"/>
              <a:t>Weinenfeld</a:t>
            </a:r>
            <a:r>
              <a:rPr lang="en-US" i="1" dirty="0" smtClean="0"/>
              <a:t>, </a:t>
            </a:r>
            <a:r>
              <a:rPr lang="en-US" i="1" dirty="0" err="1" smtClean="0"/>
              <a:t>L’impunité</a:t>
            </a:r>
            <a:r>
              <a:rPr lang="en-US" i="1" dirty="0" smtClean="0"/>
              <a:t> </a:t>
            </a:r>
            <a:r>
              <a:rPr lang="en-US" i="1" dirty="0" err="1" smtClean="0"/>
              <a:t>fiscale</a:t>
            </a:r>
            <a:r>
              <a:rPr lang="en-US" i="1" dirty="0" smtClean="0"/>
              <a:t> – </a:t>
            </a:r>
            <a:r>
              <a:rPr lang="en-US" i="1" dirty="0" err="1" smtClean="0"/>
              <a:t>Quand</a:t>
            </a:r>
            <a:r>
              <a:rPr lang="en-US" i="1" dirty="0" smtClean="0"/>
              <a:t> </a:t>
            </a:r>
            <a:r>
              <a:rPr lang="en-US" i="1" dirty="0" err="1" smtClean="0"/>
              <a:t>l’Etat</a:t>
            </a:r>
            <a:r>
              <a:rPr lang="en-US" i="1" dirty="0" smtClean="0"/>
              <a:t> </a:t>
            </a:r>
            <a:r>
              <a:rPr lang="en-US" i="1" dirty="0" err="1" smtClean="0"/>
              <a:t>brade</a:t>
            </a:r>
            <a:r>
              <a:rPr lang="en-US" i="1" dirty="0" smtClean="0"/>
              <a:t> </a:t>
            </a:r>
            <a:r>
              <a:rPr lang="en-US" i="1" dirty="0" err="1" smtClean="0"/>
              <a:t>sa</a:t>
            </a:r>
            <a:r>
              <a:rPr lang="en-US" i="1" dirty="0" smtClean="0"/>
              <a:t> </a:t>
            </a:r>
            <a:r>
              <a:rPr lang="en-US" i="1" dirty="0" err="1" smtClean="0"/>
              <a:t>souveraineté</a:t>
            </a:r>
            <a:r>
              <a:rPr lang="en-US" dirty="0" smtClean="0"/>
              <a:t>, La </a:t>
            </a:r>
            <a:r>
              <a:rPr lang="en-US" dirty="0" err="1" smtClean="0"/>
              <a:t>découverte</a:t>
            </a:r>
            <a:r>
              <a:rPr lang="en-US" dirty="0" smtClean="0"/>
              <a:t>, 2015</a:t>
            </a:r>
          </a:p>
          <a:p>
            <a:pPr>
              <a:buNone/>
            </a:pPr>
            <a:endParaRPr lang="en-US" u="sng" dirty="0" smtClean="0"/>
          </a:p>
          <a:p>
            <a:pPr>
              <a:buNone/>
            </a:pPr>
            <a:r>
              <a:rPr lang="en-US" u="sng" dirty="0" smtClean="0"/>
              <a:t>Introduction to optimal taxation: social objective </a:t>
            </a:r>
            <a:r>
              <a:rPr lang="en-US" u="sng" dirty="0" err="1" smtClean="0"/>
              <a:t>vs</a:t>
            </a:r>
            <a:r>
              <a:rPr lang="en-US" u="sng" dirty="0" smtClean="0"/>
              <a:t> tax &amp; transfer incidence</a:t>
            </a:r>
          </a:p>
          <a:p>
            <a:r>
              <a:rPr lang="en-US" i="1" dirty="0" smtClean="0"/>
              <a:t>Reforming the Tax System for the 21</a:t>
            </a:r>
            <a:r>
              <a:rPr lang="en-US" i="1" baseline="30000" dirty="0" smtClean="0"/>
              <a:t>st</a:t>
            </a:r>
            <a:r>
              <a:rPr lang="en-US" i="1" dirty="0" smtClean="0"/>
              <a:t> Century</a:t>
            </a:r>
            <a:r>
              <a:rPr lang="en-US" b="1" i="1" dirty="0" smtClean="0"/>
              <a:t> : </a:t>
            </a:r>
            <a:r>
              <a:rPr lang="en-US" b="1" i="1" u="sng" dirty="0" smtClean="0">
                <a:hlinkClick r:id="rId2"/>
              </a:rPr>
              <a:t>The </a:t>
            </a:r>
            <a:r>
              <a:rPr lang="en-US" b="1" i="1" u="sng" dirty="0" err="1" smtClean="0">
                <a:hlinkClick r:id="rId2"/>
              </a:rPr>
              <a:t>Mirrlees</a:t>
            </a:r>
            <a:r>
              <a:rPr lang="en-US" b="1" i="1" u="sng" dirty="0" smtClean="0">
                <a:hlinkClick r:id="rId2"/>
              </a:rPr>
              <a:t> Review</a:t>
            </a:r>
            <a:r>
              <a:rPr lang="en-US" dirty="0" smtClean="0"/>
              <a:t>, OUP 2010-2012</a:t>
            </a:r>
          </a:p>
          <a:p>
            <a:r>
              <a:rPr lang="en-US" dirty="0" smtClean="0"/>
              <a:t>G. Fack "Are Housing Benefits An Effective Way To Redistribute Income? Evidence From a Natural Experiment In France", </a:t>
            </a:r>
            <a:r>
              <a:rPr lang="en-US" i="1" dirty="0" smtClean="0">
                <a:hlinkClick r:id="rId3"/>
              </a:rPr>
              <a:t>LE 2006</a:t>
            </a:r>
            <a:endParaRPr lang="en-US" i="1" dirty="0" smtClean="0"/>
          </a:p>
          <a:p>
            <a:r>
              <a:rPr lang="en-US" dirty="0" smtClean="0"/>
              <a:t>C. Carbonnier, “Who Pays Sales Taxes ? Evidence from French VAT Reforms, 1987-1999”</a:t>
            </a:r>
            <a:r>
              <a:rPr lang="en-US" i="1" dirty="0" smtClean="0"/>
              <a:t>,</a:t>
            </a:r>
            <a:r>
              <a:rPr lang="en-US" dirty="0" smtClean="0"/>
              <a:t> </a:t>
            </a:r>
            <a:r>
              <a:rPr lang="en-US" i="1" u="sng" dirty="0" err="1" smtClean="0">
                <a:hlinkClick r:id="rId4"/>
              </a:rPr>
              <a:t>JPubEc</a:t>
            </a:r>
            <a:r>
              <a:rPr lang="en-US" i="1" u="sng" dirty="0" smtClean="0">
                <a:hlinkClick r:id="rId4"/>
              </a:rPr>
              <a:t> 2007</a:t>
            </a:r>
            <a:endParaRPr lang="en-US" i="1" u="sng" dirty="0" smtClean="0"/>
          </a:p>
          <a:p>
            <a:endParaRPr lang="en-US" i="1"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2388</TotalTime>
  <Words>1187</Words>
  <Application>Microsoft Office PowerPoint</Application>
  <PresentationFormat>Affichage à l'écran (4:3)</PresentationFormat>
  <Paragraphs>143</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   Public Economics  (Master PPD &amp; APE, Paris School of Economics) A. Bozio, J. Grenet, T. Piketty Academic year 2016-2017  </vt:lpstr>
      <vt:lpstr>Présentation PowerPoint</vt:lpstr>
      <vt:lpstr>Présentation PowerPoint</vt:lpstr>
      <vt:lpstr>A quick roadmap of the lectures</vt:lpstr>
      <vt:lpstr>Présentation PowerPoint</vt:lpstr>
      <vt:lpstr>How to use the reading list</vt:lpstr>
      <vt:lpstr>Reading list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Economics: Tax &amp; Transfer Policies  (Master PPD &amp; APE, Paris School of Economics) Thomas Piketty Academic year 2013-2014</dc:title>
  <dc:creator>Thomas Piketty</dc:creator>
  <cp:lastModifiedBy>Thomas Piketty</cp:lastModifiedBy>
  <cp:revision>245</cp:revision>
  <dcterms:created xsi:type="dcterms:W3CDTF">2013-09-25T18:37:14Z</dcterms:created>
  <dcterms:modified xsi:type="dcterms:W3CDTF">2016-12-19T09:49:59Z</dcterms:modified>
</cp:coreProperties>
</file>