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8" r:id="rId5"/>
    <p:sldId id="267" r:id="rId6"/>
    <p:sldId id="277" r:id="rId7"/>
    <p:sldId id="262" r:id="rId8"/>
    <p:sldId id="263" r:id="rId9"/>
    <p:sldId id="264" r:id="rId10"/>
    <p:sldId id="266" r:id="rId11"/>
    <p:sldId id="273" r:id="rId12"/>
    <p:sldId id="265" r:id="rId13"/>
    <p:sldId id="269" r:id="rId14"/>
    <p:sldId id="271" r:id="rId15"/>
    <p:sldId id="276" r:id="rId16"/>
    <p:sldId id="275" r:id="rId17"/>
    <p:sldId id="274" r:id="rId18"/>
    <p:sldId id="270" r:id="rId19"/>
    <p:sldId id="278" r:id="rId20"/>
    <p:sldId id="259" r:id="rId21"/>
    <p:sldId id="279" r:id="rId22"/>
    <p:sldId id="280" r:id="rId23"/>
    <p:sldId id="281" r:id="rId24"/>
    <p:sldId id="282" r:id="rId25"/>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13"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E9F69CF-7333-46D9-939E-C4DB8700B22A}" type="datetimeFigureOut">
              <a:rPr lang="fr-FR" smtClean="0"/>
              <a:pPr/>
              <a:t>26/05/2016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F69CF-7333-46D9-939E-C4DB8700B22A}" type="datetimeFigureOut">
              <a:rPr lang="fr-FR" smtClean="0"/>
              <a:pPr/>
              <a:t>26/05/2016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B0C66-7378-4169-AC6D-8E4BEF29D41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iketty.pse.ens.fr/files/PikettyEcoPub2016Lecture2.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iketty.pse.ens.fr/files/Sen2006.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piketty.pse.ens.fr/files/Harsanyi1975.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piketty.pse.ens.fr/files/RoemerVanderstraeten2005.pdf" TargetMode="External"/><Relationship Id="rId2" Type="http://schemas.openxmlformats.org/officeDocument/2006/relationships/hyperlink" Target="http://piketty.pse.ens.fr/files/LeeRoemerVanderstraeten2006.pdf" TargetMode="External"/><Relationship Id="rId1" Type="http://schemas.openxmlformats.org/officeDocument/2006/relationships/slideLayout" Target="../slideLayouts/slideLayout2.xml"/><Relationship Id="rId4" Type="http://schemas.openxmlformats.org/officeDocument/2006/relationships/hyperlink" Target="http://piketty.pse.ens.fr/files/Kuziemkoetal2015.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iketty.pse.ens.fr/files/Spector2000.pdf" TargetMode="External"/><Relationship Id="rId2" Type="http://schemas.openxmlformats.org/officeDocument/2006/relationships/hyperlink" Target="http://piketty.pse.ens.fr/files/Piketty1999a.pdf" TargetMode="External"/><Relationship Id="rId1" Type="http://schemas.openxmlformats.org/officeDocument/2006/relationships/slideLayout" Target="../slideLayouts/slideLayout2.xml"/><Relationship Id="rId4" Type="http://schemas.openxmlformats.org/officeDocument/2006/relationships/hyperlink" Target="http://piketty.pse.ens.fr/files/Bonicaetal2013.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5.xml"/><Relationship Id="rId4" Type="http://schemas.openxmlformats.org/officeDocument/2006/relationships/slide" Target="slide13.xml"/></Relationships>
</file>

<file path=ppt/slides/_rels/slide20.xml.rels><?xml version="1.0" encoding="UTF-8" standalone="yes"?>
<Relationships xmlns="http://schemas.openxmlformats.org/package/2006/relationships"><Relationship Id="rId2" Type="http://schemas.openxmlformats.org/officeDocument/2006/relationships/hyperlink" Target="http://piketty.pse.ens.fr/files/Piketty1995.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piketty.pse.ens.fr/files/PikettyEcoPub2015Lecture7.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4"/>
            <a:ext cx="7990656" cy="2835747"/>
          </a:xfrm>
        </p:spPr>
        <p:txBody>
          <a:bodyPr>
            <a:normAutofit fontScale="90000"/>
          </a:bodyPr>
          <a:lstStyle/>
          <a:p>
            <a:r>
              <a:rPr lang="en-US" dirty="0" smtClean="0"/>
              <a:t/>
            </a:r>
            <a:br>
              <a:rPr lang="en-US" dirty="0" smtClean="0"/>
            </a:br>
            <a:r>
              <a:rPr lang="en-US" dirty="0" smtClean="0"/>
              <a:t>  </a:t>
            </a:r>
            <a:r>
              <a:rPr lang="en-US" sz="3600" b="1" dirty="0" smtClean="0"/>
              <a:t>Public Economics: Tax &amp; Transfer Policies </a:t>
            </a:r>
            <a:r>
              <a:rPr lang="en-US" sz="3600" dirty="0" smtClean="0"/>
              <a:t/>
            </a:r>
            <a:br>
              <a:rPr lang="en-US" sz="3600" dirty="0" smtClean="0"/>
            </a:br>
            <a:r>
              <a:rPr lang="en-US" sz="3100" i="1" dirty="0" smtClean="0"/>
              <a:t>(Master PPD &amp; APE, Paris School of Economics)</a:t>
            </a:r>
            <a:r>
              <a:rPr lang="en-US" sz="3600" dirty="0" smtClean="0"/>
              <a:t/>
            </a:r>
            <a:br>
              <a:rPr lang="en-US" sz="3600" dirty="0" smtClean="0"/>
            </a:br>
            <a:r>
              <a:rPr lang="en-US" sz="3600" dirty="0" smtClean="0"/>
              <a:t>Thomas Piketty</a:t>
            </a:r>
            <a:br>
              <a:rPr lang="en-US" sz="3600" dirty="0" smtClean="0"/>
            </a:br>
            <a:r>
              <a:rPr lang="en-US" sz="3600" dirty="0" smtClean="0"/>
              <a:t>Academic year </a:t>
            </a:r>
            <a:r>
              <a:rPr lang="en-US" sz="3600" dirty="0" smtClean="0"/>
              <a:t>2016-2017 </a:t>
            </a:r>
            <a:r>
              <a:rPr lang="en-US" dirty="0" smtClean="0"/>
              <a:t/>
            </a:r>
            <a:br>
              <a:rPr lang="en-US" dirty="0" smtClean="0"/>
            </a:br>
            <a:endParaRPr lang="fr-FR" dirty="0"/>
          </a:p>
        </p:txBody>
      </p:sp>
      <p:sp>
        <p:nvSpPr>
          <p:cNvPr id="3" name="Sous-titre 2"/>
          <p:cNvSpPr>
            <a:spLocks noGrp="1"/>
          </p:cNvSpPr>
          <p:nvPr>
            <p:ph type="subTitle" idx="1"/>
          </p:nvPr>
        </p:nvSpPr>
        <p:spPr>
          <a:xfrm>
            <a:off x="539552" y="3501008"/>
            <a:ext cx="7920880" cy="3024336"/>
          </a:xfrm>
        </p:spPr>
        <p:txBody>
          <a:bodyPr>
            <a:normAutofit/>
          </a:bodyPr>
          <a:lstStyle/>
          <a:p>
            <a:r>
              <a:rPr lang="en-US" sz="3500" b="1" dirty="0" smtClean="0">
                <a:hlinkClick r:id="rId2"/>
              </a:rPr>
              <a:t>Lecture 2: Normative theories of social and fiscal justice in historical perspective </a:t>
            </a:r>
            <a:r>
              <a:rPr lang="en-US" dirty="0" smtClean="0"/>
              <a:t/>
            </a:r>
            <a:br>
              <a:rPr lang="en-US" dirty="0" smtClean="0"/>
            </a:br>
            <a:r>
              <a:rPr lang="en-US" dirty="0" smtClean="0"/>
              <a:t> </a:t>
            </a:r>
            <a:r>
              <a:rPr lang="en-US" i="1" dirty="0" smtClean="0"/>
              <a:t>(check </a:t>
            </a:r>
            <a:r>
              <a:rPr lang="en-US" i="1" dirty="0" smtClean="0">
                <a:hlinkClick r:id="rId2"/>
              </a:rPr>
              <a:t>on line</a:t>
            </a:r>
            <a:r>
              <a:rPr lang="en-US" i="1" dirty="0" smtClean="0"/>
              <a:t> for updated versions)</a:t>
            </a:r>
            <a:r>
              <a:rPr lang="en-US" dirty="0" smtClean="0"/>
              <a:t/>
            </a:r>
            <a:br>
              <a:rPr lang="en-US" dirty="0" smtClean="0"/>
            </a:b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928992" cy="6552728"/>
          </a:xfrm>
        </p:spPr>
        <p:txBody>
          <a:bodyPr>
            <a:normAutofit fontScale="92500" lnSpcReduction="20000"/>
          </a:bodyPr>
          <a:lstStyle/>
          <a:p>
            <a:r>
              <a:rPr lang="en-US" dirty="0" smtClean="0"/>
              <a:t>The rights-based approach is most appropriate to account for the rise of the social and fiscal state. Modern redistribution is based upon a logic of access to substantial  and concrete rights (access to free – and compulsory – education, access to free health care, etc.), not upon a logic of utilitarian or </a:t>
            </a:r>
            <a:r>
              <a:rPr lang="en-US" dirty="0" err="1" smtClean="0"/>
              <a:t>maximin</a:t>
            </a:r>
            <a:r>
              <a:rPr lang="en-US" dirty="0" smtClean="0"/>
              <a:t> monetary redistribution.</a:t>
            </a:r>
          </a:p>
          <a:p>
            <a:r>
              <a:rPr lang="en-US" dirty="0" smtClean="0"/>
              <a:t>Q.: Do basic rights only include formal right to own, move, speech, vote? What about rights to education, health, work, housing, culture, effective democracy ? This is where the discussion becomes interesting</a:t>
            </a:r>
          </a:p>
          <a:p>
            <a:r>
              <a:rPr lang="en-US" dirty="0" smtClean="0"/>
              <a:t>Rawls approach is maybe too restrictive and abstract, and not sufficiently explicit: rights involve political conflicts; they are are grounded in history and must be studied as such; at an abstract level, many declarations of rights express principles that are not too different from Rawls (e.g. 1789, article 1)</a:t>
            </a:r>
          </a:p>
          <a:p>
            <a:endParaRPr lang="fr-FR"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928992" cy="6408712"/>
          </a:xfrm>
        </p:spPr>
        <p:txBody>
          <a:bodyPr>
            <a:normAutofit fontScale="92500" lnSpcReduction="10000"/>
          </a:bodyPr>
          <a:lstStyle/>
          <a:p>
            <a:r>
              <a:rPr lang="en-US" dirty="0" smtClean="0"/>
              <a:t>“Les </a:t>
            </a:r>
            <a:r>
              <a:rPr lang="en-US" dirty="0" err="1" smtClean="0"/>
              <a:t>hommes</a:t>
            </a:r>
            <a:r>
              <a:rPr lang="en-US" dirty="0" smtClean="0"/>
              <a:t> </a:t>
            </a:r>
            <a:r>
              <a:rPr lang="en-US" dirty="0" err="1" smtClean="0"/>
              <a:t>naissent</a:t>
            </a:r>
            <a:r>
              <a:rPr lang="en-US" dirty="0" smtClean="0"/>
              <a:t> et </a:t>
            </a:r>
            <a:r>
              <a:rPr lang="en-US" dirty="0" err="1" smtClean="0"/>
              <a:t>demeurent</a:t>
            </a:r>
            <a:r>
              <a:rPr lang="en-US" dirty="0" smtClean="0"/>
              <a:t> </a:t>
            </a:r>
            <a:r>
              <a:rPr lang="en-US" dirty="0" err="1" smtClean="0"/>
              <a:t>libres</a:t>
            </a:r>
            <a:r>
              <a:rPr lang="en-US" dirty="0" smtClean="0"/>
              <a:t> et </a:t>
            </a:r>
            <a:r>
              <a:rPr lang="en-US" dirty="0" err="1" smtClean="0"/>
              <a:t>égaux</a:t>
            </a:r>
            <a:r>
              <a:rPr lang="en-US" dirty="0" smtClean="0"/>
              <a:t> en </a:t>
            </a:r>
            <a:r>
              <a:rPr lang="en-US" dirty="0" err="1" smtClean="0"/>
              <a:t>droits</a:t>
            </a:r>
            <a:r>
              <a:rPr lang="en-US" dirty="0" smtClean="0"/>
              <a:t>. Les distinctions </a:t>
            </a:r>
            <a:r>
              <a:rPr lang="en-US" dirty="0" err="1" smtClean="0"/>
              <a:t>sociales</a:t>
            </a:r>
            <a:r>
              <a:rPr lang="en-US" dirty="0" smtClean="0"/>
              <a:t> ne </a:t>
            </a:r>
            <a:r>
              <a:rPr lang="en-US" dirty="0" err="1" smtClean="0"/>
              <a:t>peuvent</a:t>
            </a:r>
            <a:r>
              <a:rPr lang="en-US" dirty="0" smtClean="0"/>
              <a:t> </a:t>
            </a:r>
            <a:r>
              <a:rPr lang="en-US" dirty="0" err="1" smtClean="0"/>
              <a:t>être</a:t>
            </a:r>
            <a:r>
              <a:rPr lang="en-US" dirty="0" smtClean="0"/>
              <a:t> </a:t>
            </a:r>
            <a:r>
              <a:rPr lang="en-US" dirty="0" err="1" smtClean="0"/>
              <a:t>fondées</a:t>
            </a:r>
            <a:r>
              <a:rPr lang="en-US" dirty="0" smtClean="0"/>
              <a:t> </a:t>
            </a:r>
            <a:r>
              <a:rPr lang="en-US" dirty="0" err="1" smtClean="0"/>
              <a:t>que</a:t>
            </a:r>
            <a:r>
              <a:rPr lang="en-US" dirty="0" smtClean="0"/>
              <a:t> </a:t>
            </a:r>
            <a:r>
              <a:rPr lang="en-US" dirty="0" err="1" smtClean="0"/>
              <a:t>sur</a:t>
            </a:r>
            <a:r>
              <a:rPr lang="en-US" dirty="0" smtClean="0"/>
              <a:t> </a:t>
            </a:r>
            <a:r>
              <a:rPr lang="en-US" dirty="0" err="1" smtClean="0"/>
              <a:t>l’utilité</a:t>
            </a:r>
            <a:r>
              <a:rPr lang="en-US" dirty="0" smtClean="0"/>
              <a:t> commune” (</a:t>
            </a:r>
            <a:r>
              <a:rPr lang="en-US" dirty="0" err="1" smtClean="0"/>
              <a:t>Déclaration</a:t>
            </a:r>
            <a:r>
              <a:rPr lang="en-US" dirty="0" smtClean="0"/>
              <a:t> des </a:t>
            </a:r>
            <a:r>
              <a:rPr lang="en-US" dirty="0" err="1" smtClean="0"/>
              <a:t>droits</a:t>
            </a:r>
            <a:r>
              <a:rPr lang="en-US" dirty="0" smtClean="0"/>
              <a:t> de </a:t>
            </a:r>
            <a:r>
              <a:rPr lang="en-US" dirty="0" err="1" smtClean="0"/>
              <a:t>l’homme</a:t>
            </a:r>
            <a:r>
              <a:rPr lang="en-US" dirty="0" smtClean="0"/>
              <a:t> et du </a:t>
            </a:r>
            <a:r>
              <a:rPr lang="en-US" dirty="0" err="1" smtClean="0"/>
              <a:t>citoyen</a:t>
            </a:r>
            <a:r>
              <a:rPr lang="en-US" dirty="0" smtClean="0"/>
              <a:t>, 1789, article 1) (“Men are born and remain free and equal in rights. Social distinctions can only be based upon common utility”) (sentence 2 can be interpreted as </a:t>
            </a:r>
            <a:r>
              <a:rPr lang="en-US" dirty="0" err="1" smtClean="0"/>
              <a:t>maximin</a:t>
            </a:r>
            <a:r>
              <a:rPr lang="en-US" dirty="0" smtClean="0"/>
              <a:t>)</a:t>
            </a:r>
          </a:p>
          <a:p>
            <a:r>
              <a:rPr lang="en-US" dirty="0" smtClean="0"/>
              <a:t>And yet it took a long time for effective rights to be extended (beyond formal equality)</a:t>
            </a:r>
          </a:p>
          <a:p>
            <a:r>
              <a:rPr lang="en-US" dirty="0" smtClean="0"/>
              <a:t>A. </a:t>
            </a:r>
            <a:r>
              <a:rPr lang="en-US" dirty="0" err="1" smtClean="0"/>
              <a:t>Sen</a:t>
            </a:r>
            <a:r>
              <a:rPr lang="en-US" dirty="0" smtClean="0"/>
              <a:t> develops a more concrete approach to rights and “capabilities”: </a:t>
            </a:r>
            <a:r>
              <a:rPr lang="en-US" i="1" dirty="0"/>
              <a:t>Commodities and capabilities</a:t>
            </a:r>
            <a:r>
              <a:rPr lang="en-US" dirty="0"/>
              <a:t>, OUP 1987; </a:t>
            </a:r>
            <a:r>
              <a:rPr lang="en-US" i="1" dirty="0"/>
              <a:t>Development as Freedom</a:t>
            </a:r>
            <a:r>
              <a:rPr lang="en-US" dirty="0"/>
              <a:t>, Anchor 1999; </a:t>
            </a:r>
            <a:r>
              <a:rPr lang="en-US" i="1" dirty="0"/>
              <a:t>The Idea of Justice</a:t>
            </a:r>
            <a:r>
              <a:rPr lang="en-US" dirty="0"/>
              <a:t>, HUP </a:t>
            </a:r>
            <a:r>
              <a:rPr lang="en-US" dirty="0" smtClean="0"/>
              <a:t>2009; “</a:t>
            </a:r>
            <a:r>
              <a:rPr lang="en-US" dirty="0"/>
              <a:t>Development as Freedom: an Indian Perspective”, </a:t>
            </a:r>
            <a:r>
              <a:rPr lang="en-US" dirty="0">
                <a:hlinkClick r:id="rId2"/>
              </a:rPr>
              <a:t>IJIR 2006</a:t>
            </a:r>
            <a:r>
              <a:rPr lang="en-US" dirty="0"/>
              <a:t> </a:t>
            </a:r>
          </a:p>
          <a:p>
            <a:endParaRPr lang="fr-FR" dirty="0" smtClean="0"/>
          </a:p>
          <a:p>
            <a:endParaRPr lang="fr-FR" dirty="0"/>
          </a:p>
        </p:txBody>
      </p:sp>
    </p:spTree>
    <p:extLst>
      <p:ext uri="{BB962C8B-B14F-4D97-AF65-F5344CB8AC3E}">
        <p14:creationId xmlns:p14="http://schemas.microsoft.com/office/powerpoint/2010/main" val="1436456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88640"/>
            <a:ext cx="8784976" cy="6408712"/>
          </a:xfrm>
        </p:spPr>
        <p:txBody>
          <a:bodyPr>
            <a:normAutofit fontScale="92500" lnSpcReduction="20000"/>
          </a:bodyPr>
          <a:lstStyle/>
          <a:p>
            <a:r>
              <a:rPr lang="en-US" dirty="0" err="1" smtClean="0"/>
              <a:t>Harsanyi</a:t>
            </a:r>
            <a:r>
              <a:rPr lang="en-US" dirty="0" smtClean="0"/>
              <a:t> (</a:t>
            </a:r>
            <a:r>
              <a:rPr lang="en-US" b="1" dirty="0" smtClean="0"/>
              <a:t>“</a:t>
            </a:r>
            <a:r>
              <a:rPr lang="en-US" dirty="0" smtClean="0"/>
              <a:t>Can the </a:t>
            </a:r>
            <a:r>
              <a:rPr lang="en-US" dirty="0" err="1" smtClean="0"/>
              <a:t>Maximin</a:t>
            </a:r>
            <a:r>
              <a:rPr lang="en-US" dirty="0" smtClean="0"/>
              <a:t> Principle Serve as a Basis for Morality? A Critique of John Rawls's Theory”, </a:t>
            </a:r>
            <a:r>
              <a:rPr lang="en-US" dirty="0" smtClean="0">
                <a:hlinkClick r:id="rId2"/>
              </a:rPr>
              <a:t>APSR 1975</a:t>
            </a:r>
            <a:r>
              <a:rPr lang="en-US" dirty="0" smtClean="0"/>
              <a:t>): “</a:t>
            </a:r>
            <a:r>
              <a:rPr lang="en-US" dirty="0" err="1" smtClean="0"/>
              <a:t>maximin</a:t>
            </a:r>
            <a:r>
              <a:rPr lang="en-US" dirty="0" smtClean="0"/>
              <a:t> makes no sense: it could require us to sacrifice everything we have, just to improve slightly the well being of a small group of handicapped or mentally retarded or incurable individuals; utilitarianism makes more sense”</a:t>
            </a:r>
          </a:p>
          <a:p>
            <a:r>
              <a:rPr lang="en-US" dirty="0" smtClean="0"/>
              <a:t>Interesting, but: </a:t>
            </a:r>
          </a:p>
          <a:p>
            <a:r>
              <a:rPr lang="en-US" dirty="0" smtClean="0"/>
              <a:t>(1) </a:t>
            </a:r>
            <a:r>
              <a:rPr lang="en-US" dirty="0" err="1" smtClean="0"/>
              <a:t>Harsanyi</a:t>
            </a:r>
            <a:r>
              <a:rPr lang="en-US" dirty="0" smtClean="0"/>
              <a:t> ignores Rawls’ first principle (basic rights and opportunities), in spite of the fact that his </a:t>
            </a:r>
            <a:r>
              <a:rPr lang="en-US" dirty="0" err="1" smtClean="0"/>
              <a:t>exemples</a:t>
            </a:r>
            <a:r>
              <a:rPr lang="en-US" dirty="0" smtClean="0"/>
              <a:t> involve substantial rights and opportunities (handicap, health), rather than abstract monetary redistribution </a:t>
            </a:r>
          </a:p>
          <a:p>
            <a:r>
              <a:rPr lang="en-US" dirty="0" smtClean="0"/>
              <a:t>(2) </a:t>
            </a:r>
            <a:r>
              <a:rPr lang="en-US" dirty="0" err="1" smtClean="0"/>
              <a:t>Harsanyi</a:t>
            </a:r>
            <a:r>
              <a:rPr lang="en-US" dirty="0" smtClean="0"/>
              <a:t> does not tell us how we can agree about a concavity parameter for utilitarian social welfare function</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778098"/>
          </a:xfrm>
        </p:spPr>
        <p:txBody>
          <a:bodyPr>
            <a:normAutofit fontScale="90000"/>
          </a:bodyPr>
          <a:lstStyle/>
          <a:p>
            <a:r>
              <a:rPr lang="fr-FR" dirty="0" smtClean="0"/>
              <a:t>Condorcet </a:t>
            </a:r>
            <a:r>
              <a:rPr lang="fr-FR" dirty="0" err="1" smtClean="0"/>
              <a:t>paradox</a:t>
            </a:r>
            <a:r>
              <a:rPr lang="fr-FR" dirty="0" smtClean="0"/>
              <a:t> &amp; </a:t>
            </a:r>
            <a:r>
              <a:rPr lang="fr-FR" dirty="0" err="1" smtClean="0"/>
              <a:t>majority</a:t>
            </a:r>
            <a:r>
              <a:rPr lang="fr-FR" dirty="0" smtClean="0"/>
              <a:t> cycles</a:t>
            </a:r>
            <a:endParaRPr lang="fr-FR" dirty="0"/>
          </a:p>
        </p:txBody>
      </p:sp>
      <p:sp>
        <p:nvSpPr>
          <p:cNvPr id="3" name="Espace réservé du contenu 2"/>
          <p:cNvSpPr>
            <a:spLocks noGrp="1"/>
          </p:cNvSpPr>
          <p:nvPr>
            <p:ph idx="1"/>
          </p:nvPr>
        </p:nvSpPr>
        <p:spPr>
          <a:xfrm>
            <a:off x="179512" y="980728"/>
            <a:ext cx="8712968" cy="5760640"/>
          </a:xfrm>
        </p:spPr>
        <p:txBody>
          <a:bodyPr>
            <a:normAutofit fontScale="85000" lnSpcReduction="20000"/>
          </a:bodyPr>
          <a:lstStyle/>
          <a:p>
            <a:r>
              <a:rPr lang="fr-FR" dirty="0" smtClean="0"/>
              <a:t>Arrow</a:t>
            </a:r>
            <a:r>
              <a:rPr lang="en-US" dirty="0" smtClean="0"/>
              <a:t>, </a:t>
            </a:r>
            <a:r>
              <a:rPr lang="en-US" i="1" dirty="0"/>
              <a:t>Social Choice and Individual Values</a:t>
            </a:r>
            <a:r>
              <a:rPr lang="en-US" dirty="0"/>
              <a:t>, </a:t>
            </a:r>
            <a:r>
              <a:rPr lang="en-US" dirty="0" smtClean="0"/>
              <a:t> 1951  </a:t>
            </a:r>
          </a:p>
          <a:p>
            <a:r>
              <a:rPr lang="en-US" dirty="0" smtClean="0"/>
              <a:t>Impossibility theorem = if we rule out interpersonal comparisons of utilities, then there is no consistent collective rule to aggregate individual preferences and take collective decisions (i.e. we need minimal agreement about common values and goods)</a:t>
            </a:r>
          </a:p>
          <a:p>
            <a:r>
              <a:rPr lang="en-US" dirty="0" smtClean="0"/>
              <a:t>In particular, the “majority rule” does not work: in general, one can find policies A,B,C such that a majority prefers A to B, B to C, and C to A</a:t>
            </a:r>
          </a:p>
          <a:p>
            <a:r>
              <a:rPr lang="en-US" b="1" dirty="0" smtClean="0"/>
              <a:t>Condorcet paradox 1785</a:t>
            </a:r>
            <a:r>
              <a:rPr lang="en-US" dirty="0" smtClean="0"/>
              <a:t>: with multi-dimensional political conflicts, majority cycles are pervasive (</a:t>
            </a:r>
            <a:r>
              <a:rPr lang="fr-FR" dirty="0" smtClean="0"/>
              <a:t>→ </a:t>
            </a:r>
            <a:r>
              <a:rPr lang="fr-FR" dirty="0" err="1" smtClean="0"/>
              <a:t>democracy</a:t>
            </a:r>
            <a:r>
              <a:rPr lang="fr-FR" dirty="0" smtClean="0"/>
              <a:t> </a:t>
            </a:r>
            <a:r>
              <a:rPr lang="fr-FR" dirty="0" err="1" smtClean="0"/>
              <a:t>needs</a:t>
            </a:r>
            <a:r>
              <a:rPr lang="fr-FR" dirty="0" smtClean="0"/>
              <a:t> to </a:t>
            </a:r>
            <a:r>
              <a:rPr lang="fr-FR" dirty="0" err="1" smtClean="0"/>
              <a:t>be</a:t>
            </a:r>
            <a:r>
              <a:rPr lang="fr-FR" dirty="0" smtClean="0"/>
              <a:t> </a:t>
            </a:r>
            <a:r>
              <a:rPr lang="fr-FR" dirty="0" err="1" smtClean="0"/>
              <a:t>organized</a:t>
            </a:r>
            <a:r>
              <a:rPr lang="fr-FR" dirty="0" smtClean="0"/>
              <a:t>, constitution design </a:t>
            </a:r>
            <a:r>
              <a:rPr lang="fr-FR" dirty="0" err="1" smtClean="0"/>
              <a:t>is</a:t>
            </a:r>
            <a:r>
              <a:rPr lang="fr-FR" dirty="0" smtClean="0"/>
              <a:t> important)</a:t>
            </a:r>
            <a:endParaRPr lang="en-US" dirty="0" smtClean="0"/>
          </a:p>
          <a:p>
            <a:r>
              <a:rPr lang="en-US" dirty="0" smtClean="0"/>
              <a:t>Arrow 1951 = negative results about political institutions = equivalent of Debreu 1959 </a:t>
            </a:r>
            <a:r>
              <a:rPr lang="en-US" i="1" dirty="0" smtClean="0"/>
              <a:t>Theory of Value – An axiomatic analysis of economic </a:t>
            </a:r>
            <a:r>
              <a:rPr lang="en-US" i="1" dirty="0" err="1" smtClean="0"/>
              <a:t>equilibrum</a:t>
            </a:r>
            <a:r>
              <a:rPr lang="en-US" dirty="0" smtClean="0"/>
              <a:t> = positive results about economic institutions (two welfare theorems) </a:t>
            </a:r>
            <a:endParaRPr lang="en-US" dirty="0"/>
          </a:p>
          <a:p>
            <a:endParaRPr lang="fr-FR" dirty="0"/>
          </a:p>
        </p:txBody>
      </p:sp>
    </p:spTree>
    <p:extLst>
      <p:ext uri="{BB962C8B-B14F-4D97-AF65-F5344CB8AC3E}">
        <p14:creationId xmlns:p14="http://schemas.microsoft.com/office/powerpoint/2010/main" val="3660301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856984" cy="6120680"/>
          </a:xfrm>
        </p:spPr>
        <p:txBody>
          <a:bodyPr>
            <a:normAutofit fontScale="85000" lnSpcReduction="20000"/>
          </a:bodyPr>
          <a:lstStyle/>
          <a:p>
            <a:r>
              <a:rPr lang="fr-FR" dirty="0" err="1" smtClean="0"/>
              <a:t>Concrete</a:t>
            </a:r>
            <a:r>
              <a:rPr lang="fr-FR" dirty="0" smtClean="0"/>
              <a:t> exemples of multi-</a:t>
            </a:r>
            <a:r>
              <a:rPr lang="fr-FR" dirty="0" err="1" smtClean="0"/>
              <a:t>dimensional</a:t>
            </a:r>
            <a:r>
              <a:rPr lang="fr-FR" dirty="0" smtClean="0"/>
              <a:t> </a:t>
            </a:r>
            <a:r>
              <a:rPr lang="fr-FR" dirty="0" err="1" smtClean="0"/>
              <a:t>political</a:t>
            </a:r>
            <a:r>
              <a:rPr lang="fr-FR" dirty="0" smtClean="0"/>
              <a:t> </a:t>
            </a:r>
            <a:r>
              <a:rPr lang="fr-FR" dirty="0" err="1" smtClean="0"/>
              <a:t>conflict</a:t>
            </a:r>
            <a:r>
              <a:rPr lang="fr-FR" dirty="0" smtClean="0"/>
              <a:t>: attitudes vertical redistribution dimension (public </a:t>
            </a:r>
            <a:r>
              <a:rPr lang="fr-FR" dirty="0" err="1" smtClean="0"/>
              <a:t>sector</a:t>
            </a:r>
            <a:r>
              <a:rPr lang="fr-FR" dirty="0" smtClean="0"/>
              <a:t>, taxation) vs attitudes vs </a:t>
            </a:r>
            <a:r>
              <a:rPr lang="fr-FR" dirty="0" err="1" smtClean="0"/>
              <a:t>foreigners</a:t>
            </a:r>
            <a:r>
              <a:rPr lang="fr-FR" dirty="0" smtClean="0"/>
              <a:t>/migrants</a:t>
            </a:r>
          </a:p>
          <a:p>
            <a:r>
              <a:rPr lang="fr-FR" dirty="0" err="1" smtClean="0"/>
              <a:t>See</a:t>
            </a:r>
            <a:r>
              <a:rPr lang="fr-FR" dirty="0" smtClean="0"/>
              <a:t> </a:t>
            </a:r>
            <a:r>
              <a:rPr lang="en-US" dirty="0" smtClean="0"/>
              <a:t>Roemer</a:t>
            </a:r>
            <a:r>
              <a:rPr lang="en-US" dirty="0"/>
              <a:t>-</a:t>
            </a:r>
            <a:r>
              <a:rPr lang="en-US" dirty="0" smtClean="0"/>
              <a:t>Lee-Van </a:t>
            </a:r>
            <a:r>
              <a:rPr lang="en-US" dirty="0"/>
              <a:t>der </a:t>
            </a:r>
            <a:r>
              <a:rPr lang="en-US" dirty="0" err="1"/>
              <a:t>Straeten</a:t>
            </a:r>
            <a:r>
              <a:rPr lang="en-US" dirty="0"/>
              <a:t>, </a:t>
            </a:r>
            <a:r>
              <a:rPr lang="en-US" i="1" dirty="0"/>
              <a:t>Racism, Xenophobia, and Distribution: Multi-Issue Politics in Advanced Democracies</a:t>
            </a:r>
            <a:r>
              <a:rPr lang="en-US" dirty="0"/>
              <a:t>, HUP 2007; </a:t>
            </a:r>
            <a:r>
              <a:rPr lang="en-US" dirty="0">
                <a:hlinkClick r:id="rId2"/>
              </a:rPr>
              <a:t>JEEA 2006</a:t>
            </a:r>
            <a:r>
              <a:rPr lang="en-US" dirty="0"/>
              <a:t>; </a:t>
            </a:r>
            <a:r>
              <a:rPr lang="en-US" dirty="0">
                <a:hlinkClick r:id="rId3"/>
              </a:rPr>
              <a:t>JE </a:t>
            </a:r>
            <a:r>
              <a:rPr lang="en-US" dirty="0" smtClean="0">
                <a:hlinkClick r:id="rId3"/>
              </a:rPr>
              <a:t>2005</a:t>
            </a:r>
            <a:r>
              <a:rPr lang="en-US" dirty="0" smtClean="0"/>
              <a:t> :  the xenophobia dimension substantially reduces the equilibrium level of vertical redistribution (size of public sector, etc.) </a:t>
            </a:r>
          </a:p>
          <a:p>
            <a:r>
              <a:rPr lang="en-US" dirty="0" smtClean="0"/>
              <a:t>Next step: are majority cycles possible? I.e. </a:t>
            </a:r>
            <a:r>
              <a:rPr lang="en-US" dirty="0" err="1" smtClean="0"/>
              <a:t>Hollande</a:t>
            </a:r>
            <a:r>
              <a:rPr lang="en-US" dirty="0"/>
              <a:t> </a:t>
            </a:r>
            <a:r>
              <a:rPr lang="en-US" dirty="0" smtClean="0"/>
              <a:t>beats Sarkozy, who beats Le Pen, who beats </a:t>
            </a:r>
            <a:r>
              <a:rPr lang="en-US" dirty="0" err="1" smtClean="0"/>
              <a:t>Hollande</a:t>
            </a:r>
            <a:r>
              <a:rPr lang="en-US" dirty="0" smtClean="0"/>
              <a:t>. Not there yet, but not impossible. Electoral system is important. Deliberation system is even more important.</a:t>
            </a:r>
          </a:p>
          <a:p>
            <a:r>
              <a:rPr lang="fr-FR" dirty="0" err="1" smtClean="0"/>
              <a:t>See</a:t>
            </a:r>
            <a:r>
              <a:rPr lang="fr-FR" dirty="0" smtClean="0"/>
              <a:t> </a:t>
            </a:r>
            <a:r>
              <a:rPr lang="fr-FR" dirty="0" err="1" smtClean="0"/>
              <a:t>also</a:t>
            </a:r>
            <a:r>
              <a:rPr lang="fr-FR" dirty="0" smtClean="0"/>
              <a:t> </a:t>
            </a:r>
            <a:r>
              <a:rPr lang="fr-FR" dirty="0" err="1" smtClean="0"/>
              <a:t>Kuziemko</a:t>
            </a:r>
            <a:r>
              <a:rPr lang="fr-FR" dirty="0" smtClean="0"/>
              <a:t>-Norton-</a:t>
            </a:r>
            <a:r>
              <a:rPr lang="fr-FR" dirty="0" err="1" smtClean="0"/>
              <a:t>Saez</a:t>
            </a:r>
            <a:r>
              <a:rPr lang="fr-FR" dirty="0"/>
              <a:t>-</a:t>
            </a:r>
            <a:r>
              <a:rPr lang="fr-FR" dirty="0" err="1" smtClean="0"/>
              <a:t>Stantcheva</a:t>
            </a:r>
            <a:r>
              <a:rPr lang="fr-FR" dirty="0"/>
              <a:t>, « How </a:t>
            </a:r>
            <a:r>
              <a:rPr lang="fr-FR" dirty="0" err="1"/>
              <a:t>Elastic</a:t>
            </a:r>
            <a:r>
              <a:rPr lang="fr-FR" dirty="0"/>
              <a:t> are </a:t>
            </a:r>
            <a:r>
              <a:rPr lang="fr-FR" dirty="0" err="1"/>
              <a:t>Preferences</a:t>
            </a:r>
            <a:r>
              <a:rPr lang="fr-FR" dirty="0"/>
              <a:t> for Redistribution? », </a:t>
            </a:r>
            <a:r>
              <a:rPr lang="fr-FR" dirty="0">
                <a:hlinkClick r:id="rId4"/>
              </a:rPr>
              <a:t>AER </a:t>
            </a:r>
            <a:r>
              <a:rPr lang="fr-FR" dirty="0" smtClean="0">
                <a:hlinkClick r:id="rId4"/>
              </a:rPr>
              <a:t>2015</a:t>
            </a:r>
            <a:r>
              <a:rPr lang="fr-FR" dirty="0" smtClean="0"/>
              <a:t>.       </a:t>
            </a:r>
            <a:r>
              <a:rPr lang="fr-FR" dirty="0" err="1" smtClean="0"/>
              <a:t>Inequality</a:t>
            </a:r>
            <a:r>
              <a:rPr lang="fr-FR" dirty="0" smtClean="0"/>
              <a:t> dimension vs trust-in-</a:t>
            </a:r>
            <a:r>
              <a:rPr lang="fr-FR" dirty="0" err="1" smtClean="0"/>
              <a:t>government</a:t>
            </a:r>
            <a:r>
              <a:rPr lang="fr-FR" dirty="0" smtClean="0"/>
              <a:t> dimension.</a:t>
            </a:r>
            <a:endParaRPr lang="fr-FR" dirty="0"/>
          </a:p>
          <a:p>
            <a:endParaRPr lang="en-US" dirty="0"/>
          </a:p>
        </p:txBody>
      </p:sp>
    </p:spTree>
    <p:extLst>
      <p:ext uri="{BB962C8B-B14F-4D97-AF65-F5344CB8AC3E}">
        <p14:creationId xmlns:p14="http://schemas.microsoft.com/office/powerpoint/2010/main" val="1181523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143000"/>
          </a:xfrm>
        </p:spPr>
        <p:txBody>
          <a:bodyPr>
            <a:noAutofit/>
          </a:bodyPr>
          <a:lstStyle/>
          <a:p>
            <a:r>
              <a:rPr lang="fr-FR" sz="3600" b="1" dirty="0" smtClean="0"/>
              <a:t>Condorcet jury </a:t>
            </a:r>
            <a:r>
              <a:rPr lang="fr-FR" sz="3600" b="1" dirty="0" err="1" smtClean="0"/>
              <a:t>theorem</a:t>
            </a:r>
            <a:r>
              <a:rPr lang="fr-FR" sz="3600" b="1" dirty="0" smtClean="0"/>
              <a:t> and the constructive </a:t>
            </a:r>
            <a:r>
              <a:rPr lang="fr-FR" sz="3600" b="1" dirty="0" err="1" smtClean="0"/>
              <a:t>view</a:t>
            </a:r>
            <a:r>
              <a:rPr lang="fr-FR" sz="3600" b="1" dirty="0" smtClean="0"/>
              <a:t> of </a:t>
            </a:r>
            <a:r>
              <a:rPr lang="fr-FR" sz="3600" b="1" dirty="0" err="1" smtClean="0"/>
              <a:t>political</a:t>
            </a:r>
            <a:r>
              <a:rPr lang="fr-FR" sz="3600" b="1" dirty="0" smtClean="0"/>
              <a:t> institutions</a:t>
            </a:r>
            <a:endParaRPr lang="fr-FR" sz="3600" b="1" dirty="0"/>
          </a:p>
        </p:txBody>
      </p:sp>
      <p:sp>
        <p:nvSpPr>
          <p:cNvPr id="3" name="Espace réservé du contenu 2"/>
          <p:cNvSpPr>
            <a:spLocks noGrp="1"/>
          </p:cNvSpPr>
          <p:nvPr>
            <p:ph idx="1"/>
          </p:nvPr>
        </p:nvSpPr>
        <p:spPr>
          <a:xfrm>
            <a:off x="107504" y="1340768"/>
            <a:ext cx="8928992" cy="5400600"/>
          </a:xfrm>
        </p:spPr>
        <p:txBody>
          <a:bodyPr>
            <a:normAutofit fontScale="92500" lnSpcReduction="20000"/>
          </a:bodyPr>
          <a:lstStyle/>
          <a:p>
            <a:r>
              <a:rPr lang="en-US" b="1" dirty="0"/>
              <a:t>Condorcet jury theorem. </a:t>
            </a:r>
            <a:r>
              <a:rPr lang="en-US" dirty="0"/>
              <a:t>Assume that everybody has the same objective function (same values and preferences), but has different beliefs and information about what policy is optimal (given these values and preferences).</a:t>
            </a:r>
          </a:p>
          <a:p>
            <a:r>
              <a:rPr lang="en-US" dirty="0"/>
              <a:t>Further assume that we have to choose between two policies A and B, that everybody receives a signal providing information as to whether A or B is the optimal policy, and that everybody has the same probability p&gt;0.5 to receive the right signal. </a:t>
            </a:r>
          </a:p>
          <a:p>
            <a:r>
              <a:rPr lang="en-US" dirty="0"/>
              <a:t>Then with a large population, the probability that the majority rule leads to the right decision approaches 1. Nobody wants to be dictator, everybody prefers democracy.   </a:t>
            </a:r>
          </a:p>
          <a:p>
            <a:endParaRPr lang="fr-FR" dirty="0"/>
          </a:p>
        </p:txBody>
      </p:sp>
    </p:spTree>
    <p:extLst>
      <p:ext uri="{BB962C8B-B14F-4D97-AF65-F5344CB8AC3E}">
        <p14:creationId xmlns:p14="http://schemas.microsoft.com/office/powerpoint/2010/main" val="402278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435280" cy="6336704"/>
          </a:xfrm>
        </p:spPr>
        <p:txBody>
          <a:bodyPr>
            <a:normAutofit fontScale="92500" lnSpcReduction="20000"/>
          </a:bodyPr>
          <a:lstStyle/>
          <a:p>
            <a:r>
              <a:rPr lang="en-US" dirty="0" smtClean="0"/>
              <a:t>With </a:t>
            </a:r>
            <a:r>
              <a:rPr lang="en-US" dirty="0"/>
              <a:t>different signal qualities, more than 2 policies, etc. then one may prefer indirect democracy, etc.: constitution design </a:t>
            </a:r>
            <a:r>
              <a:rPr lang="en-US" dirty="0" smtClean="0"/>
              <a:t>matters</a:t>
            </a:r>
          </a:p>
          <a:p>
            <a:r>
              <a:rPr lang="en-US" dirty="0"/>
              <a:t>S</a:t>
            </a:r>
            <a:r>
              <a:rPr lang="en-US" dirty="0" smtClean="0"/>
              <a:t>ee </a:t>
            </a:r>
            <a:r>
              <a:rPr lang="en-US" dirty="0"/>
              <a:t>Condorcet 1785, </a:t>
            </a:r>
            <a:r>
              <a:rPr lang="en-US" i="1" dirty="0" err="1"/>
              <a:t>Essai</a:t>
            </a:r>
            <a:r>
              <a:rPr lang="en-US" i="1" dirty="0"/>
              <a:t> </a:t>
            </a:r>
            <a:r>
              <a:rPr lang="en-US" i="1" dirty="0" err="1"/>
              <a:t>sur</a:t>
            </a:r>
            <a:r>
              <a:rPr lang="en-US" i="1" dirty="0"/>
              <a:t> </a:t>
            </a:r>
            <a:r>
              <a:rPr lang="en-US" i="1" dirty="0" err="1"/>
              <a:t>l’application</a:t>
            </a:r>
            <a:r>
              <a:rPr lang="en-US" i="1" dirty="0"/>
              <a:t> de </a:t>
            </a:r>
            <a:r>
              <a:rPr lang="en-US" i="1" dirty="0" err="1"/>
              <a:t>l’analyse</a:t>
            </a:r>
            <a:r>
              <a:rPr lang="en-US" i="1" dirty="0"/>
              <a:t> </a:t>
            </a:r>
            <a:r>
              <a:rPr lang="en-US" i="1" dirty="0" err="1"/>
              <a:t>à</a:t>
            </a:r>
            <a:r>
              <a:rPr lang="en-US" i="1" dirty="0"/>
              <a:t> la </a:t>
            </a:r>
            <a:r>
              <a:rPr lang="en-US" i="1" dirty="0" err="1"/>
              <a:t>probabilité</a:t>
            </a:r>
            <a:r>
              <a:rPr lang="en-US" i="1" dirty="0"/>
              <a:t> des </a:t>
            </a:r>
            <a:r>
              <a:rPr lang="en-US" i="1" dirty="0" err="1"/>
              <a:t>décisions</a:t>
            </a:r>
            <a:r>
              <a:rPr lang="en-US" i="1" dirty="0"/>
              <a:t> </a:t>
            </a:r>
            <a:r>
              <a:rPr lang="en-US" i="1" dirty="0" err="1"/>
              <a:t>rendues</a:t>
            </a:r>
            <a:r>
              <a:rPr lang="en-US" i="1" dirty="0"/>
              <a:t> </a:t>
            </a:r>
            <a:r>
              <a:rPr lang="en-US" i="1" dirty="0" err="1"/>
              <a:t>à</a:t>
            </a:r>
            <a:r>
              <a:rPr lang="en-US" i="1" dirty="0"/>
              <a:t> la </a:t>
            </a:r>
            <a:r>
              <a:rPr lang="en-US" i="1" dirty="0" err="1"/>
              <a:t>pluralité</a:t>
            </a:r>
            <a:r>
              <a:rPr lang="en-US" i="1" dirty="0"/>
              <a:t> des </a:t>
            </a:r>
            <a:r>
              <a:rPr lang="en-US" i="1" dirty="0" err="1"/>
              <a:t>voix</a:t>
            </a:r>
            <a:r>
              <a:rPr lang="en-US" dirty="0"/>
              <a:t> ; and Condorcet’s contribution to revolutionary debates on ideal </a:t>
            </a:r>
            <a:r>
              <a:rPr lang="en-US" dirty="0" smtClean="0"/>
              <a:t>constitution</a:t>
            </a:r>
          </a:p>
          <a:p>
            <a:r>
              <a:rPr lang="en-US" dirty="0"/>
              <a:t>C</a:t>
            </a:r>
            <a:r>
              <a:rPr lang="en-US" dirty="0" smtClean="0"/>
              <a:t>ondorcet </a:t>
            </a:r>
            <a:r>
              <a:rPr lang="en-US" dirty="0"/>
              <a:t>jury theorem = basic positive result about democratic institutions (aggregation of information through voting). Equivalent to Arrow-Debreu positive result about economic institutions (aggregation of information through the markets</a:t>
            </a:r>
            <a:r>
              <a:rPr lang="en-US" dirty="0" smtClean="0"/>
              <a:t>)</a:t>
            </a:r>
          </a:p>
          <a:p>
            <a:r>
              <a:rPr lang="en-US" dirty="0" smtClean="0"/>
              <a:t>The jury theorem and the majority-cycle paradox should be viewed as complementary: democracy can work, but it needs to be organized</a:t>
            </a:r>
            <a:endParaRPr lang="en-US" dirty="0"/>
          </a:p>
          <a:p>
            <a:endParaRPr lang="fr-FR" dirty="0"/>
          </a:p>
        </p:txBody>
      </p:sp>
    </p:spTree>
    <p:extLst>
      <p:ext uri="{BB962C8B-B14F-4D97-AF65-F5344CB8AC3E}">
        <p14:creationId xmlns:p14="http://schemas.microsoft.com/office/powerpoint/2010/main" val="2592664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856984" cy="6552728"/>
          </a:xfrm>
        </p:spPr>
        <p:txBody>
          <a:bodyPr>
            <a:normAutofit fontScale="85000" lnSpcReduction="20000"/>
          </a:bodyPr>
          <a:lstStyle/>
          <a:p>
            <a:endParaRPr lang="en-US" dirty="0"/>
          </a:p>
          <a:p>
            <a:r>
              <a:rPr lang="en-US" dirty="0" smtClean="0"/>
              <a:t>If political conflict is about different beliefs and information (and not simply about conflicting interests and preferences), then different </a:t>
            </a:r>
            <a:r>
              <a:rPr lang="en-US" dirty="0"/>
              <a:t>electoral &amp; political systems allow for different aggregation of information: </a:t>
            </a:r>
            <a:r>
              <a:rPr lang="en-US" dirty="0" smtClean="0"/>
              <a:t>see </a:t>
            </a:r>
            <a:r>
              <a:rPr lang="en-US" dirty="0" err="1" smtClean="0"/>
              <a:t>Piketty</a:t>
            </a:r>
            <a:r>
              <a:rPr lang="en-US" dirty="0" smtClean="0"/>
              <a:t> </a:t>
            </a:r>
            <a:r>
              <a:rPr lang="en-US" dirty="0"/>
              <a:t>“The Information-Aggregation Approach to Political Institutions”, </a:t>
            </a:r>
            <a:r>
              <a:rPr lang="en-US" dirty="0">
                <a:hlinkClick r:id="rId2"/>
              </a:rPr>
              <a:t>EER 1999</a:t>
            </a:r>
            <a:endParaRPr lang="en-US" dirty="0"/>
          </a:p>
          <a:p>
            <a:r>
              <a:rPr lang="en-US" dirty="0" smtClean="0"/>
              <a:t>But even if politics is about information, communication is always limited (</a:t>
            </a:r>
            <a:r>
              <a:rPr lang="en-US" dirty="0" err="1" smtClean="0"/>
              <a:t>pb</a:t>
            </a:r>
            <a:r>
              <a:rPr lang="en-US" dirty="0" smtClean="0"/>
              <a:t> of credibility with different prior </a:t>
            </a:r>
            <a:r>
              <a:rPr lang="en-US" dirty="0" err="1" smtClean="0"/>
              <a:t>beiefs</a:t>
            </a:r>
            <a:r>
              <a:rPr lang="en-US" dirty="0" smtClean="0"/>
              <a:t>): see Spector</a:t>
            </a:r>
            <a:r>
              <a:rPr lang="en-US" dirty="0"/>
              <a:t>, “Rational Debate Leads to One-Dimensional Conflict”, </a:t>
            </a:r>
            <a:r>
              <a:rPr lang="en-US" dirty="0">
                <a:hlinkClick r:id="rId3"/>
              </a:rPr>
              <a:t>QJE </a:t>
            </a:r>
            <a:r>
              <a:rPr lang="en-US" dirty="0" smtClean="0">
                <a:hlinkClick r:id="rId3"/>
              </a:rPr>
              <a:t>2000</a:t>
            </a:r>
            <a:endParaRPr lang="en-US" dirty="0" smtClean="0"/>
          </a:p>
          <a:p>
            <a:r>
              <a:rPr lang="en-US" dirty="0" smtClean="0"/>
              <a:t>Politics is also about conflicting interests and self-serving beliefs. So it is important to regulate political finance, access to the media, etc. See </a:t>
            </a:r>
            <a:r>
              <a:rPr lang="fr-FR" dirty="0" err="1" smtClean="0"/>
              <a:t>Bonica</a:t>
            </a:r>
            <a:r>
              <a:rPr lang="fr-FR" dirty="0" err="1"/>
              <a:t>-</a:t>
            </a:r>
            <a:r>
              <a:rPr lang="fr-FR" dirty="0" err="1" smtClean="0"/>
              <a:t>Rosenthal</a:t>
            </a:r>
            <a:r>
              <a:rPr lang="fr-FR" dirty="0"/>
              <a:t>, « </a:t>
            </a:r>
            <a:r>
              <a:rPr lang="fr-FR" dirty="0" err="1"/>
              <a:t>Why</a:t>
            </a:r>
            <a:r>
              <a:rPr lang="fr-FR" dirty="0"/>
              <a:t> </a:t>
            </a:r>
            <a:r>
              <a:rPr lang="fr-FR" dirty="0" err="1"/>
              <a:t>Hasn’t</a:t>
            </a:r>
            <a:r>
              <a:rPr lang="fr-FR" dirty="0"/>
              <a:t> </a:t>
            </a:r>
            <a:r>
              <a:rPr lang="fr-FR" dirty="0" err="1"/>
              <a:t>Democracy</a:t>
            </a:r>
            <a:r>
              <a:rPr lang="fr-FR" dirty="0"/>
              <a:t> </a:t>
            </a:r>
            <a:r>
              <a:rPr lang="fr-FR" dirty="0" err="1"/>
              <a:t>Slowed</a:t>
            </a:r>
            <a:r>
              <a:rPr lang="fr-FR" dirty="0"/>
              <a:t> </a:t>
            </a:r>
            <a:r>
              <a:rPr lang="fr-FR" dirty="0" err="1"/>
              <a:t>Rising</a:t>
            </a:r>
            <a:r>
              <a:rPr lang="fr-FR" dirty="0"/>
              <a:t> </a:t>
            </a:r>
            <a:r>
              <a:rPr lang="fr-FR" dirty="0" err="1"/>
              <a:t>Inequality</a:t>
            </a:r>
            <a:r>
              <a:rPr lang="fr-FR" dirty="0"/>
              <a:t> », </a:t>
            </a:r>
            <a:r>
              <a:rPr lang="fr-FR" dirty="0">
                <a:hlinkClick r:id="rId4"/>
              </a:rPr>
              <a:t>JEP 2013</a:t>
            </a:r>
            <a:r>
              <a:rPr lang="fr-FR" dirty="0"/>
              <a:t>; </a:t>
            </a:r>
            <a:r>
              <a:rPr lang="fr-FR" dirty="0" smtClean="0"/>
              <a:t>  </a:t>
            </a:r>
            <a:r>
              <a:rPr lang="fr-FR" dirty="0" err="1" smtClean="0"/>
              <a:t>T</a:t>
            </a:r>
            <a:r>
              <a:rPr lang="fr-FR" dirty="0"/>
              <a:t>. </a:t>
            </a:r>
            <a:r>
              <a:rPr lang="fr-FR" dirty="0" err="1"/>
              <a:t>Kuhner</a:t>
            </a:r>
            <a:r>
              <a:rPr lang="fr-FR" dirty="0"/>
              <a:t>, </a:t>
            </a:r>
            <a:r>
              <a:rPr lang="fr-FR" i="1" dirty="0" err="1"/>
              <a:t>Capitalism</a:t>
            </a:r>
            <a:r>
              <a:rPr lang="fr-FR" i="1" dirty="0"/>
              <a:t> vs </a:t>
            </a:r>
            <a:r>
              <a:rPr lang="fr-FR" i="1" dirty="0" err="1"/>
              <a:t>Democracy</a:t>
            </a:r>
            <a:r>
              <a:rPr lang="fr-FR" i="1" dirty="0"/>
              <a:t>: Money in </a:t>
            </a:r>
            <a:r>
              <a:rPr lang="fr-FR" i="1" dirty="0" err="1"/>
              <a:t>Politics</a:t>
            </a:r>
            <a:r>
              <a:rPr lang="fr-FR" i="1" dirty="0"/>
              <a:t> and the Free </a:t>
            </a:r>
            <a:r>
              <a:rPr lang="fr-FR" i="1" dirty="0" err="1"/>
              <a:t>Market</a:t>
            </a:r>
            <a:r>
              <a:rPr lang="fr-FR" i="1" dirty="0"/>
              <a:t> Constitution</a:t>
            </a:r>
            <a:r>
              <a:rPr lang="fr-FR" dirty="0"/>
              <a:t>, </a:t>
            </a:r>
            <a:r>
              <a:rPr lang="fr-FR" dirty="0" smtClean="0"/>
              <a:t>SUP </a:t>
            </a:r>
            <a:r>
              <a:rPr lang="fr-FR" dirty="0"/>
              <a:t>2014</a:t>
            </a:r>
          </a:p>
          <a:p>
            <a:endParaRPr lang="en-US" dirty="0"/>
          </a:p>
        </p:txBody>
      </p:sp>
    </p:spTree>
    <p:extLst>
      <p:ext uri="{BB962C8B-B14F-4D97-AF65-F5344CB8AC3E}">
        <p14:creationId xmlns:p14="http://schemas.microsoft.com/office/powerpoint/2010/main" val="270859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922114"/>
          </a:xfrm>
        </p:spPr>
        <p:txBody>
          <a:bodyPr>
            <a:noAutofit/>
          </a:bodyPr>
          <a:lstStyle/>
          <a:p>
            <a:r>
              <a:rPr lang="fr-FR" sz="3600" b="1" dirty="0" smtClean="0"/>
              <a:t>A simple model of </a:t>
            </a:r>
            <a:r>
              <a:rPr lang="fr-FR" sz="3600" b="1" dirty="0" err="1" smtClean="0"/>
              <a:t>inequality</a:t>
            </a:r>
            <a:r>
              <a:rPr lang="fr-FR" sz="3600" b="1" dirty="0" smtClean="0"/>
              <a:t> and </a:t>
            </a:r>
            <a:r>
              <a:rPr lang="fr-FR" sz="3600" b="1" dirty="0" err="1" smtClean="0"/>
              <a:t>beliefs</a:t>
            </a:r>
            <a:endParaRPr lang="fr-FR" sz="3600" b="1" dirty="0"/>
          </a:p>
        </p:txBody>
      </p:sp>
      <p:sp>
        <p:nvSpPr>
          <p:cNvPr id="3" name="Espace réservé du contenu 2"/>
          <p:cNvSpPr>
            <a:spLocks noGrp="1"/>
          </p:cNvSpPr>
          <p:nvPr>
            <p:ph idx="1"/>
          </p:nvPr>
        </p:nvSpPr>
        <p:spPr>
          <a:xfrm>
            <a:off x="107504" y="1124744"/>
            <a:ext cx="8928992" cy="5544616"/>
          </a:xfrm>
        </p:spPr>
        <p:txBody>
          <a:bodyPr>
            <a:normAutofit/>
          </a:bodyPr>
          <a:lstStyle/>
          <a:p>
            <a:r>
              <a:rPr lang="fr-FR" dirty="0" smtClean="0"/>
              <a:t>The </a:t>
            </a:r>
            <a:r>
              <a:rPr lang="fr-FR" dirty="0" err="1" smtClean="0"/>
              <a:t>aim</a:t>
            </a:r>
            <a:r>
              <a:rPr lang="fr-FR" dirty="0" smtClean="0"/>
              <a:t> of </a:t>
            </a:r>
            <a:r>
              <a:rPr lang="fr-FR" dirty="0" err="1" smtClean="0"/>
              <a:t>this</a:t>
            </a:r>
            <a:r>
              <a:rPr lang="fr-FR" dirty="0" smtClean="0"/>
              <a:t> simple model </a:t>
            </a:r>
            <a:r>
              <a:rPr lang="fr-FR" dirty="0" err="1" smtClean="0"/>
              <a:t>is</a:t>
            </a:r>
            <a:r>
              <a:rPr lang="fr-FR" dirty="0" smtClean="0"/>
              <a:t> to </a:t>
            </a:r>
            <a:r>
              <a:rPr lang="fr-FR" dirty="0" err="1" smtClean="0"/>
              <a:t>illustrate</a:t>
            </a:r>
            <a:r>
              <a:rPr lang="fr-FR" dirty="0" smtClean="0"/>
              <a:t> the discussion about values vs </a:t>
            </a:r>
            <a:r>
              <a:rPr lang="fr-FR" dirty="0" err="1" smtClean="0"/>
              <a:t>beliefs</a:t>
            </a:r>
            <a:endParaRPr lang="fr-FR" dirty="0" smtClean="0"/>
          </a:p>
          <a:p>
            <a:r>
              <a:rPr lang="fr-FR" dirty="0" err="1"/>
              <a:t>T</a:t>
            </a:r>
            <a:r>
              <a:rPr lang="fr-FR" dirty="0" err="1" smtClean="0"/>
              <a:t>wo</a:t>
            </a:r>
            <a:r>
              <a:rPr lang="fr-FR" dirty="0" smtClean="0"/>
              <a:t> possible </a:t>
            </a:r>
            <a:r>
              <a:rPr lang="fr-FR" dirty="0" err="1" smtClean="0"/>
              <a:t>income</a:t>
            </a:r>
            <a:r>
              <a:rPr lang="fr-FR" dirty="0" smtClean="0"/>
              <a:t> </a:t>
            </a:r>
            <a:r>
              <a:rPr lang="fr-FR" dirty="0" err="1" smtClean="0"/>
              <a:t>levels</a:t>
            </a:r>
            <a:r>
              <a:rPr lang="fr-FR" dirty="0" smtClean="0"/>
              <a:t>: y</a:t>
            </a:r>
            <a:r>
              <a:rPr lang="fr-FR" baseline="-25000" dirty="0" smtClean="0"/>
              <a:t>0</a:t>
            </a:r>
            <a:r>
              <a:rPr lang="fr-FR" dirty="0" smtClean="0"/>
              <a:t> &lt; y</a:t>
            </a:r>
            <a:r>
              <a:rPr lang="fr-FR" baseline="-25000" dirty="0" smtClean="0"/>
              <a:t>1</a:t>
            </a:r>
          </a:p>
          <a:p>
            <a:r>
              <a:rPr lang="fr-FR" dirty="0" smtClean="0"/>
              <a:t>y</a:t>
            </a:r>
            <a:r>
              <a:rPr lang="fr-FR" baseline="-25000" dirty="0" smtClean="0"/>
              <a:t>0</a:t>
            </a:r>
            <a:r>
              <a:rPr lang="fr-FR" dirty="0" smtClean="0"/>
              <a:t> </a:t>
            </a:r>
            <a:r>
              <a:rPr lang="fr-FR" dirty="0"/>
              <a:t>= </a:t>
            </a:r>
            <a:r>
              <a:rPr lang="fr-FR" dirty="0" err="1" smtClean="0"/>
              <a:t>low-paid</a:t>
            </a:r>
            <a:r>
              <a:rPr lang="fr-FR" dirty="0" smtClean="0"/>
              <a:t> job; y</a:t>
            </a:r>
            <a:r>
              <a:rPr lang="fr-FR" baseline="-25000" dirty="0" smtClean="0"/>
              <a:t>1</a:t>
            </a:r>
            <a:r>
              <a:rPr lang="fr-FR" dirty="0" smtClean="0"/>
              <a:t> = </a:t>
            </a:r>
            <a:r>
              <a:rPr lang="fr-FR" dirty="0" err="1" smtClean="0"/>
              <a:t>high-paid</a:t>
            </a:r>
            <a:r>
              <a:rPr lang="fr-FR" dirty="0" smtClean="0"/>
              <a:t> job </a:t>
            </a:r>
          </a:p>
          <a:p>
            <a:r>
              <a:rPr lang="fr-FR" dirty="0" err="1" smtClean="0"/>
              <a:t>Probability</a:t>
            </a:r>
            <a:r>
              <a:rPr lang="fr-FR" dirty="0" smtClean="0"/>
              <a:t> (y</a:t>
            </a:r>
            <a:r>
              <a:rPr lang="fr-FR" baseline="-25000" dirty="0" smtClean="0"/>
              <a:t>i</a:t>
            </a:r>
            <a:r>
              <a:rPr lang="fr-FR" dirty="0" smtClean="0"/>
              <a:t>=y</a:t>
            </a:r>
            <a:r>
              <a:rPr lang="fr-FR" baseline="-25000" dirty="0" smtClean="0"/>
              <a:t>1</a:t>
            </a:r>
            <a:r>
              <a:rPr lang="fr-FR" dirty="0" smtClean="0"/>
              <a:t>) = π</a:t>
            </a:r>
            <a:r>
              <a:rPr lang="fr-FR" baseline="-25000" dirty="0" smtClean="0"/>
              <a:t>0</a:t>
            </a:r>
            <a:r>
              <a:rPr lang="fr-FR" dirty="0" smtClean="0"/>
              <a:t> + </a:t>
            </a:r>
            <a:r>
              <a:rPr lang="fr-FR" dirty="0" err="1" smtClean="0"/>
              <a:t>θe</a:t>
            </a:r>
            <a:r>
              <a:rPr lang="fr-FR" baseline="-25000" dirty="0" err="1" smtClean="0"/>
              <a:t>i</a:t>
            </a:r>
            <a:r>
              <a:rPr lang="fr-FR" baseline="-25000" dirty="0" smtClean="0"/>
              <a:t> </a:t>
            </a:r>
            <a:r>
              <a:rPr lang="fr-FR" dirty="0" smtClean="0"/>
              <a:t> if parental </a:t>
            </a:r>
            <a:r>
              <a:rPr lang="fr-FR" dirty="0" err="1" smtClean="0"/>
              <a:t>income</a:t>
            </a:r>
            <a:r>
              <a:rPr lang="fr-FR" dirty="0" smtClean="0"/>
              <a:t> = y</a:t>
            </a:r>
            <a:r>
              <a:rPr lang="fr-FR" baseline="-25000" dirty="0" smtClean="0"/>
              <a:t>0</a:t>
            </a:r>
          </a:p>
          <a:p>
            <a:r>
              <a:rPr lang="fr-FR" dirty="0" err="1"/>
              <a:t>Probability</a:t>
            </a:r>
            <a:r>
              <a:rPr lang="fr-FR" dirty="0"/>
              <a:t> (y</a:t>
            </a:r>
            <a:r>
              <a:rPr lang="fr-FR" baseline="-25000" dirty="0"/>
              <a:t>i</a:t>
            </a:r>
            <a:r>
              <a:rPr lang="fr-FR" dirty="0"/>
              <a:t>=y</a:t>
            </a:r>
            <a:r>
              <a:rPr lang="fr-FR" baseline="-25000" dirty="0"/>
              <a:t>1</a:t>
            </a:r>
            <a:r>
              <a:rPr lang="fr-FR" dirty="0"/>
              <a:t>) = </a:t>
            </a:r>
            <a:r>
              <a:rPr lang="fr-FR" dirty="0" smtClean="0"/>
              <a:t>π</a:t>
            </a:r>
            <a:r>
              <a:rPr lang="fr-FR" baseline="-25000" dirty="0" smtClean="0"/>
              <a:t>1</a:t>
            </a:r>
            <a:r>
              <a:rPr lang="fr-FR" dirty="0" smtClean="0"/>
              <a:t> </a:t>
            </a:r>
            <a:r>
              <a:rPr lang="fr-FR" dirty="0"/>
              <a:t>+ </a:t>
            </a:r>
            <a:r>
              <a:rPr lang="fr-FR" dirty="0" err="1"/>
              <a:t>θe</a:t>
            </a:r>
            <a:r>
              <a:rPr lang="fr-FR" baseline="-25000" dirty="0" err="1"/>
              <a:t>i</a:t>
            </a:r>
            <a:r>
              <a:rPr lang="fr-FR" baseline="-25000" dirty="0"/>
              <a:t> </a:t>
            </a:r>
            <a:r>
              <a:rPr lang="fr-FR" dirty="0"/>
              <a:t> if parental </a:t>
            </a:r>
            <a:r>
              <a:rPr lang="fr-FR" dirty="0" err="1"/>
              <a:t>income</a:t>
            </a:r>
            <a:r>
              <a:rPr lang="fr-FR" dirty="0"/>
              <a:t> = </a:t>
            </a:r>
            <a:r>
              <a:rPr lang="fr-FR" dirty="0" smtClean="0"/>
              <a:t>y</a:t>
            </a:r>
            <a:r>
              <a:rPr lang="fr-FR" baseline="-25000" dirty="0" smtClean="0"/>
              <a:t>1</a:t>
            </a:r>
            <a:endParaRPr lang="fr-FR" dirty="0" smtClean="0"/>
          </a:p>
          <a:p>
            <a:pPr marL="0" indent="0">
              <a:buNone/>
            </a:pPr>
            <a:r>
              <a:rPr lang="fr-FR" dirty="0" err="1" smtClean="0"/>
              <a:t>With</a:t>
            </a:r>
            <a:r>
              <a:rPr lang="fr-FR" dirty="0" smtClean="0"/>
              <a:t> </a:t>
            </a:r>
            <a:r>
              <a:rPr lang="fr-FR" dirty="0" err="1" smtClean="0"/>
              <a:t>e</a:t>
            </a:r>
            <a:r>
              <a:rPr lang="fr-FR" baseline="-25000" dirty="0" err="1" smtClean="0"/>
              <a:t>i</a:t>
            </a:r>
            <a:r>
              <a:rPr lang="fr-FR" dirty="0" smtClean="0"/>
              <a:t> = effort, </a:t>
            </a:r>
            <a:r>
              <a:rPr lang="fr-FR" b="1" dirty="0" err="1" smtClean="0"/>
              <a:t>θ</a:t>
            </a:r>
            <a:r>
              <a:rPr lang="fr-FR" b="1" dirty="0" smtClean="0"/>
              <a:t> = index of how </a:t>
            </a:r>
            <a:r>
              <a:rPr lang="fr-FR" b="1" dirty="0" err="1" smtClean="0"/>
              <a:t>much</a:t>
            </a:r>
            <a:r>
              <a:rPr lang="fr-FR" b="1" dirty="0" smtClean="0"/>
              <a:t> </a:t>
            </a:r>
            <a:r>
              <a:rPr lang="fr-FR" b="1" dirty="0" err="1" smtClean="0"/>
              <a:t>individual</a:t>
            </a:r>
            <a:r>
              <a:rPr lang="fr-FR" b="1" dirty="0" smtClean="0"/>
              <a:t> effort </a:t>
            </a:r>
            <a:r>
              <a:rPr lang="fr-FR" b="1" dirty="0" err="1" smtClean="0"/>
              <a:t>matters</a:t>
            </a:r>
            <a:r>
              <a:rPr lang="fr-FR" b="1" dirty="0" smtClean="0"/>
              <a:t>, </a:t>
            </a:r>
            <a:r>
              <a:rPr lang="fr-FR" b="1" dirty="0" err="1" smtClean="0"/>
              <a:t>Δ</a:t>
            </a:r>
            <a:r>
              <a:rPr lang="fr-FR" b="1" dirty="0" smtClean="0"/>
              <a:t>π =π</a:t>
            </a:r>
            <a:r>
              <a:rPr lang="fr-FR" b="1" baseline="-25000" dirty="0" smtClean="0"/>
              <a:t>1</a:t>
            </a:r>
            <a:r>
              <a:rPr lang="fr-FR" b="1" dirty="0" smtClean="0"/>
              <a:t>- π</a:t>
            </a:r>
            <a:r>
              <a:rPr lang="fr-FR" b="1" baseline="-25000" dirty="0" smtClean="0"/>
              <a:t>0</a:t>
            </a:r>
            <a:r>
              <a:rPr lang="fr-FR" b="1" dirty="0" smtClean="0"/>
              <a:t>= index of how </a:t>
            </a:r>
            <a:r>
              <a:rPr lang="fr-FR" b="1" dirty="0" err="1" smtClean="0"/>
              <a:t>much</a:t>
            </a:r>
            <a:r>
              <a:rPr lang="fr-FR" b="1" dirty="0" smtClean="0"/>
              <a:t> </a:t>
            </a:r>
            <a:r>
              <a:rPr lang="fr-FR" b="1" dirty="0" err="1" smtClean="0"/>
              <a:t>inequality</a:t>
            </a:r>
            <a:r>
              <a:rPr lang="fr-FR" b="1" dirty="0" smtClean="0"/>
              <a:t> in social </a:t>
            </a:r>
            <a:r>
              <a:rPr lang="fr-FR" b="1" dirty="0" err="1" smtClean="0"/>
              <a:t>origins</a:t>
            </a:r>
            <a:r>
              <a:rPr lang="fr-FR" b="1" dirty="0" smtClean="0"/>
              <a:t> </a:t>
            </a:r>
            <a:r>
              <a:rPr lang="fr-FR" b="1" dirty="0" err="1" smtClean="0"/>
              <a:t>matters</a:t>
            </a:r>
            <a:r>
              <a:rPr lang="fr-FR" b="1" dirty="0" smtClean="0"/>
              <a:t> (</a:t>
            </a:r>
            <a:r>
              <a:rPr lang="fr-FR" b="1" dirty="0" err="1" smtClean="0"/>
              <a:t>better</a:t>
            </a:r>
            <a:r>
              <a:rPr lang="fr-FR" b="1" dirty="0" smtClean="0"/>
              <a:t> </a:t>
            </a:r>
            <a:r>
              <a:rPr lang="fr-FR" b="1" dirty="0" err="1" smtClean="0"/>
              <a:t>access</a:t>
            </a:r>
            <a:r>
              <a:rPr lang="fr-FR" b="1" dirty="0" smtClean="0"/>
              <a:t> to </a:t>
            </a:r>
            <a:r>
              <a:rPr lang="fr-FR" b="1" dirty="0" err="1" smtClean="0"/>
              <a:t>education</a:t>
            </a:r>
            <a:r>
              <a:rPr lang="fr-FR" b="1" dirty="0" smtClean="0"/>
              <a:t>, connexions to </a:t>
            </a:r>
            <a:r>
              <a:rPr lang="fr-FR" b="1" dirty="0" err="1" smtClean="0"/>
              <a:t>find</a:t>
            </a:r>
            <a:r>
              <a:rPr lang="fr-FR" b="1" dirty="0" smtClean="0"/>
              <a:t> jobs, etc.)</a:t>
            </a:r>
          </a:p>
          <a:p>
            <a:pPr marL="0" indent="0">
              <a:buNone/>
            </a:pPr>
            <a:endParaRPr lang="fr-FR" dirty="0"/>
          </a:p>
        </p:txBody>
      </p:sp>
    </p:spTree>
    <p:extLst>
      <p:ext uri="{BB962C8B-B14F-4D97-AF65-F5344CB8AC3E}">
        <p14:creationId xmlns:p14="http://schemas.microsoft.com/office/powerpoint/2010/main" val="1684365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260648"/>
            <a:ext cx="8928992" cy="6408712"/>
          </a:xfrm>
        </p:spPr>
        <p:txBody>
          <a:bodyPr>
            <a:normAutofit fontScale="92500"/>
          </a:bodyPr>
          <a:lstStyle/>
          <a:p>
            <a:r>
              <a:rPr lang="fr-FR" dirty="0" err="1" smtClean="0"/>
              <a:t>Redistributive</a:t>
            </a:r>
            <a:r>
              <a:rPr lang="fr-FR" dirty="0" smtClean="0"/>
              <a:t> taxation: c</a:t>
            </a:r>
            <a:r>
              <a:rPr lang="fr-FR" baseline="-25000" dirty="0" smtClean="0"/>
              <a:t>0</a:t>
            </a:r>
            <a:r>
              <a:rPr lang="fr-FR" dirty="0" smtClean="0"/>
              <a:t>=(1-t)y</a:t>
            </a:r>
            <a:r>
              <a:rPr lang="fr-FR" baseline="-25000" dirty="0" smtClean="0"/>
              <a:t>0</a:t>
            </a:r>
            <a:r>
              <a:rPr lang="fr-FR" dirty="0" smtClean="0"/>
              <a:t>+ty, c</a:t>
            </a:r>
            <a:r>
              <a:rPr lang="fr-FR" baseline="-25000" dirty="0" smtClean="0"/>
              <a:t>1</a:t>
            </a:r>
            <a:r>
              <a:rPr lang="fr-FR" dirty="0" smtClean="0"/>
              <a:t>=</a:t>
            </a:r>
            <a:r>
              <a:rPr lang="fr-FR" dirty="0"/>
              <a:t>(1-t)</a:t>
            </a:r>
            <a:r>
              <a:rPr lang="fr-FR" dirty="0" smtClean="0"/>
              <a:t>y</a:t>
            </a:r>
            <a:r>
              <a:rPr lang="fr-FR" baseline="-25000" dirty="0" smtClean="0"/>
              <a:t>1</a:t>
            </a:r>
            <a:r>
              <a:rPr lang="fr-FR" dirty="0" smtClean="0"/>
              <a:t>+</a:t>
            </a:r>
            <a:r>
              <a:rPr lang="fr-FR" dirty="0"/>
              <a:t>ty, </a:t>
            </a:r>
          </a:p>
          <a:p>
            <a:pPr marL="0" indent="0">
              <a:buNone/>
            </a:pPr>
            <a:r>
              <a:rPr lang="fr-FR" dirty="0" err="1" smtClean="0"/>
              <a:t>With</a:t>
            </a:r>
            <a:r>
              <a:rPr lang="fr-FR" dirty="0" smtClean="0"/>
              <a:t> </a:t>
            </a:r>
            <a:r>
              <a:rPr lang="fr-FR" dirty="0" err="1" smtClean="0"/>
              <a:t>t</a:t>
            </a:r>
            <a:r>
              <a:rPr lang="fr-FR" dirty="0" smtClean="0"/>
              <a:t> = </a:t>
            </a:r>
            <a:r>
              <a:rPr lang="fr-FR" dirty="0" err="1" smtClean="0"/>
              <a:t>income</a:t>
            </a:r>
            <a:r>
              <a:rPr lang="fr-FR" dirty="0" smtClean="0"/>
              <a:t> </a:t>
            </a:r>
            <a:r>
              <a:rPr lang="fr-FR" dirty="0" err="1" smtClean="0"/>
              <a:t>tax</a:t>
            </a:r>
            <a:r>
              <a:rPr lang="fr-FR" dirty="0" smtClean="0"/>
              <a:t> rate, y=(1-p)y</a:t>
            </a:r>
            <a:r>
              <a:rPr lang="fr-FR" baseline="-25000" dirty="0" smtClean="0"/>
              <a:t>0</a:t>
            </a:r>
            <a:r>
              <a:rPr lang="fr-FR" dirty="0" smtClean="0"/>
              <a:t>+py</a:t>
            </a:r>
            <a:r>
              <a:rPr lang="fr-FR" baseline="-25000" dirty="0" smtClean="0"/>
              <a:t>1</a:t>
            </a:r>
            <a:r>
              <a:rPr lang="fr-FR" dirty="0" smtClean="0"/>
              <a:t> = </a:t>
            </a:r>
            <a:r>
              <a:rPr lang="fr-FR" dirty="0" err="1" smtClean="0"/>
              <a:t>average</a:t>
            </a:r>
            <a:r>
              <a:rPr lang="fr-FR" dirty="0" smtClean="0"/>
              <a:t> </a:t>
            </a:r>
            <a:r>
              <a:rPr lang="fr-FR" dirty="0" err="1" smtClean="0"/>
              <a:t>pre-tax</a:t>
            </a:r>
            <a:r>
              <a:rPr lang="fr-FR" dirty="0" smtClean="0"/>
              <a:t> </a:t>
            </a:r>
            <a:r>
              <a:rPr lang="fr-FR" dirty="0" err="1" smtClean="0"/>
              <a:t>income</a:t>
            </a:r>
            <a:r>
              <a:rPr lang="fr-FR" dirty="0" smtClean="0"/>
              <a:t>, p = pop. fraction </a:t>
            </a:r>
            <a:r>
              <a:rPr lang="fr-FR" dirty="0" err="1" smtClean="0"/>
              <a:t>getting</a:t>
            </a:r>
            <a:r>
              <a:rPr lang="fr-FR" dirty="0" smtClean="0"/>
              <a:t> </a:t>
            </a:r>
            <a:r>
              <a:rPr lang="fr-FR" dirty="0" err="1" smtClean="0"/>
              <a:t>high</a:t>
            </a:r>
            <a:r>
              <a:rPr lang="fr-FR" dirty="0" smtClean="0"/>
              <a:t> </a:t>
            </a:r>
            <a:r>
              <a:rPr lang="fr-FR" dirty="0" err="1" smtClean="0"/>
              <a:t>income</a:t>
            </a:r>
            <a:endParaRPr lang="fr-FR" dirty="0" smtClean="0"/>
          </a:p>
          <a:p>
            <a:r>
              <a:rPr lang="fr-FR" dirty="0" smtClean="0"/>
              <a:t>Per capita </a:t>
            </a:r>
            <a:r>
              <a:rPr lang="fr-FR" dirty="0" err="1" smtClean="0"/>
              <a:t>tax</a:t>
            </a:r>
            <a:r>
              <a:rPr lang="fr-FR" dirty="0" smtClean="0"/>
              <a:t> revenue </a:t>
            </a:r>
            <a:r>
              <a:rPr lang="fr-FR" dirty="0" err="1" smtClean="0"/>
              <a:t>ty</a:t>
            </a:r>
            <a:r>
              <a:rPr lang="fr-FR" dirty="0" smtClean="0"/>
              <a:t> </a:t>
            </a:r>
            <a:r>
              <a:rPr lang="fr-FR" dirty="0" err="1" smtClean="0"/>
              <a:t>used</a:t>
            </a:r>
            <a:r>
              <a:rPr lang="fr-FR" dirty="0" smtClean="0"/>
              <a:t> to </a:t>
            </a:r>
            <a:r>
              <a:rPr lang="fr-FR" dirty="0" err="1" smtClean="0"/>
              <a:t>pay</a:t>
            </a:r>
            <a:r>
              <a:rPr lang="fr-FR" dirty="0" smtClean="0"/>
              <a:t> lump-</a:t>
            </a:r>
            <a:r>
              <a:rPr lang="fr-FR" dirty="0" err="1" smtClean="0"/>
              <a:t>sum</a:t>
            </a:r>
            <a:r>
              <a:rPr lang="fr-FR" dirty="0" smtClean="0"/>
              <a:t> cash </a:t>
            </a:r>
            <a:r>
              <a:rPr lang="fr-FR" dirty="0" err="1" smtClean="0"/>
              <a:t>transfer</a:t>
            </a:r>
            <a:r>
              <a:rPr lang="fr-FR" dirty="0" smtClean="0"/>
              <a:t> (or to finance </a:t>
            </a:r>
            <a:r>
              <a:rPr lang="fr-FR" dirty="0" err="1" smtClean="0"/>
              <a:t>equal</a:t>
            </a:r>
            <a:r>
              <a:rPr lang="fr-FR" dirty="0" smtClean="0"/>
              <a:t> </a:t>
            </a:r>
            <a:r>
              <a:rPr lang="fr-FR" dirty="0" err="1" smtClean="0"/>
              <a:t>access</a:t>
            </a:r>
            <a:r>
              <a:rPr lang="fr-FR" dirty="0" smtClean="0"/>
              <a:t> to </a:t>
            </a:r>
            <a:r>
              <a:rPr lang="fr-FR" dirty="0" err="1" smtClean="0"/>
              <a:t>education</a:t>
            </a:r>
            <a:r>
              <a:rPr lang="fr-FR" dirty="0" smtClean="0"/>
              <a:t> or </a:t>
            </a:r>
            <a:r>
              <a:rPr lang="fr-FR" dirty="0" err="1" smtClean="0"/>
              <a:t>other</a:t>
            </a:r>
            <a:r>
              <a:rPr lang="fr-FR" dirty="0" smtClean="0"/>
              <a:t> public services)</a:t>
            </a:r>
          </a:p>
          <a:p>
            <a:r>
              <a:rPr lang="fr-FR" dirty="0" err="1" smtClean="0"/>
              <a:t>t</a:t>
            </a:r>
            <a:r>
              <a:rPr lang="fr-FR" dirty="0" smtClean="0"/>
              <a:t>=0% : no redistribution; </a:t>
            </a:r>
            <a:r>
              <a:rPr lang="fr-FR" dirty="0" err="1" smtClean="0"/>
              <a:t>t</a:t>
            </a:r>
            <a:r>
              <a:rPr lang="fr-FR" dirty="0" smtClean="0"/>
              <a:t>=100%: full redistribution</a:t>
            </a:r>
          </a:p>
          <a:p>
            <a:r>
              <a:rPr lang="fr-FR" dirty="0" err="1" smtClean="0"/>
              <a:t>Individual</a:t>
            </a:r>
            <a:r>
              <a:rPr lang="fr-FR" dirty="0" smtClean="0"/>
              <a:t> i has utility </a:t>
            </a:r>
            <a:r>
              <a:rPr lang="fr-FR" dirty="0" err="1" smtClean="0"/>
              <a:t>U</a:t>
            </a:r>
            <a:r>
              <a:rPr lang="fr-FR" baseline="-25000" dirty="0" err="1" smtClean="0"/>
              <a:t>i</a:t>
            </a:r>
            <a:r>
              <a:rPr lang="fr-FR" dirty="0" smtClean="0"/>
              <a:t> =c</a:t>
            </a:r>
            <a:r>
              <a:rPr lang="fr-FR" baseline="-25000" dirty="0" smtClean="0"/>
              <a:t>i</a:t>
            </a:r>
            <a:r>
              <a:rPr lang="fr-FR" dirty="0" smtClean="0"/>
              <a:t>-C(</a:t>
            </a:r>
            <a:r>
              <a:rPr lang="fr-FR" dirty="0" err="1" smtClean="0"/>
              <a:t>e</a:t>
            </a:r>
            <a:r>
              <a:rPr lang="fr-FR" baseline="-25000" dirty="0" err="1" smtClean="0"/>
              <a:t>i</a:t>
            </a:r>
            <a:r>
              <a:rPr lang="fr-FR" dirty="0" smtClean="0"/>
              <a:t>), </a:t>
            </a:r>
            <a:r>
              <a:rPr lang="fr-FR" dirty="0" err="1" smtClean="0"/>
              <a:t>with</a:t>
            </a:r>
            <a:r>
              <a:rPr lang="fr-FR" dirty="0" smtClean="0"/>
              <a:t> C(e)=e</a:t>
            </a:r>
            <a:r>
              <a:rPr lang="fr-FR" baseline="30000" dirty="0" smtClean="0"/>
              <a:t>2</a:t>
            </a:r>
            <a:r>
              <a:rPr lang="fr-FR" dirty="0" smtClean="0"/>
              <a:t>/2a:</a:t>
            </a:r>
          </a:p>
          <a:p>
            <a:r>
              <a:rPr lang="fr-FR" dirty="0" smtClean="0"/>
              <a:t>Max (1-p</a:t>
            </a:r>
            <a:r>
              <a:rPr lang="fr-FR" baseline="-25000" dirty="0" smtClean="0"/>
              <a:t>i</a:t>
            </a:r>
            <a:r>
              <a:rPr lang="fr-FR" dirty="0" smtClean="0"/>
              <a:t>)c</a:t>
            </a:r>
            <a:r>
              <a:rPr lang="fr-FR" baseline="-25000" dirty="0" smtClean="0"/>
              <a:t>0</a:t>
            </a:r>
            <a:r>
              <a:rPr lang="fr-FR" dirty="0" smtClean="0"/>
              <a:t> + p</a:t>
            </a:r>
            <a:r>
              <a:rPr lang="fr-FR" baseline="-25000" dirty="0" smtClean="0"/>
              <a:t>i</a:t>
            </a:r>
            <a:r>
              <a:rPr lang="fr-FR" dirty="0" smtClean="0"/>
              <a:t>c</a:t>
            </a:r>
            <a:r>
              <a:rPr lang="fr-FR" baseline="-25000" dirty="0" smtClean="0"/>
              <a:t>1</a:t>
            </a:r>
            <a:r>
              <a:rPr lang="fr-FR" dirty="0" smtClean="0"/>
              <a:t> – C(</a:t>
            </a:r>
            <a:r>
              <a:rPr lang="fr-FR" dirty="0" err="1" smtClean="0"/>
              <a:t>e</a:t>
            </a:r>
            <a:r>
              <a:rPr lang="fr-FR" baseline="-25000" dirty="0" err="1" smtClean="0"/>
              <a:t>i</a:t>
            </a:r>
            <a:r>
              <a:rPr lang="fr-FR" dirty="0" smtClean="0"/>
              <a:t>), </a:t>
            </a:r>
            <a:r>
              <a:rPr lang="fr-FR" dirty="0" err="1" smtClean="0"/>
              <a:t>with</a:t>
            </a:r>
            <a:r>
              <a:rPr lang="fr-FR" dirty="0" smtClean="0"/>
              <a:t>  p</a:t>
            </a:r>
            <a:r>
              <a:rPr lang="fr-FR" baseline="-25000" dirty="0" smtClean="0"/>
              <a:t>i</a:t>
            </a:r>
            <a:r>
              <a:rPr lang="fr-FR" dirty="0" smtClean="0"/>
              <a:t> = π</a:t>
            </a:r>
            <a:r>
              <a:rPr lang="fr-FR" baseline="-25000" dirty="0" smtClean="0"/>
              <a:t>i</a:t>
            </a:r>
            <a:r>
              <a:rPr lang="fr-FR" dirty="0" smtClean="0"/>
              <a:t> </a:t>
            </a:r>
            <a:r>
              <a:rPr lang="fr-FR" dirty="0"/>
              <a:t>+ </a:t>
            </a:r>
            <a:r>
              <a:rPr lang="fr-FR" dirty="0" err="1"/>
              <a:t>θe</a:t>
            </a:r>
            <a:r>
              <a:rPr lang="fr-FR" baseline="-25000" dirty="0" err="1"/>
              <a:t>i</a:t>
            </a:r>
            <a:r>
              <a:rPr lang="fr-FR" baseline="-25000" dirty="0"/>
              <a:t> </a:t>
            </a:r>
            <a:endParaRPr lang="fr-FR" baseline="-25000" dirty="0" smtClean="0"/>
          </a:p>
          <a:p>
            <a:r>
              <a:rPr lang="fr-FR" dirty="0" smtClean="0"/>
              <a:t>FO condition:   </a:t>
            </a:r>
            <a:r>
              <a:rPr lang="fr-FR" b="1" dirty="0" err="1" smtClean="0"/>
              <a:t>e</a:t>
            </a:r>
            <a:r>
              <a:rPr lang="fr-FR" b="1" baseline="-25000" dirty="0" err="1" smtClean="0"/>
              <a:t>i</a:t>
            </a:r>
            <a:r>
              <a:rPr lang="fr-FR" b="1" dirty="0" smtClean="0"/>
              <a:t> = </a:t>
            </a:r>
            <a:r>
              <a:rPr lang="fr-FR" b="1" dirty="0" err="1" smtClean="0"/>
              <a:t>aθ</a:t>
            </a:r>
            <a:r>
              <a:rPr lang="fr-FR" b="1" dirty="0" smtClean="0"/>
              <a:t>(1-t)(y</a:t>
            </a:r>
            <a:r>
              <a:rPr lang="fr-FR" b="1" baseline="-25000" dirty="0" smtClean="0"/>
              <a:t>1</a:t>
            </a:r>
            <a:r>
              <a:rPr lang="fr-FR" b="1" dirty="0" smtClean="0"/>
              <a:t>-y</a:t>
            </a:r>
            <a:r>
              <a:rPr lang="fr-FR" b="1" baseline="-25000" dirty="0" smtClean="0"/>
              <a:t>0</a:t>
            </a:r>
            <a:r>
              <a:rPr lang="fr-FR" b="1" dirty="0" smtClean="0"/>
              <a:t>)</a:t>
            </a:r>
          </a:p>
          <a:p>
            <a:pPr marL="0" indent="0">
              <a:buNone/>
            </a:pPr>
            <a:r>
              <a:rPr lang="fr-FR" dirty="0"/>
              <a:t>→ </a:t>
            </a:r>
            <a:r>
              <a:rPr lang="fr-FR" dirty="0" smtClean="0"/>
              <a:t>more redistribution leads to </a:t>
            </a:r>
            <a:r>
              <a:rPr lang="fr-FR" dirty="0" err="1" smtClean="0"/>
              <a:t>less</a:t>
            </a:r>
            <a:r>
              <a:rPr lang="fr-FR" dirty="0" smtClean="0"/>
              <a:t> effort → how </a:t>
            </a:r>
            <a:r>
              <a:rPr lang="fr-FR" dirty="0" err="1" smtClean="0"/>
              <a:t>much</a:t>
            </a:r>
            <a:r>
              <a:rPr lang="fr-FR" dirty="0" smtClean="0"/>
              <a:t> </a:t>
            </a:r>
            <a:r>
              <a:rPr lang="fr-FR" dirty="0" err="1" smtClean="0"/>
              <a:t>this</a:t>
            </a:r>
            <a:r>
              <a:rPr lang="fr-FR" dirty="0" smtClean="0"/>
              <a:t> </a:t>
            </a:r>
            <a:r>
              <a:rPr lang="fr-FR" dirty="0" err="1" smtClean="0"/>
              <a:t>matters</a:t>
            </a:r>
            <a:r>
              <a:rPr lang="fr-FR" dirty="0" smtClean="0"/>
              <a:t> </a:t>
            </a:r>
            <a:r>
              <a:rPr lang="fr-FR" dirty="0" err="1" smtClean="0"/>
              <a:t>depends</a:t>
            </a:r>
            <a:r>
              <a:rPr lang="fr-FR" dirty="0" smtClean="0"/>
              <a:t> on relative importance of </a:t>
            </a:r>
            <a:r>
              <a:rPr lang="fr-FR" dirty="0" err="1" smtClean="0"/>
              <a:t>θ</a:t>
            </a:r>
            <a:r>
              <a:rPr lang="fr-FR" dirty="0" smtClean="0"/>
              <a:t> vs </a:t>
            </a:r>
            <a:r>
              <a:rPr lang="fr-FR" dirty="0" err="1"/>
              <a:t>Δ</a:t>
            </a:r>
            <a:r>
              <a:rPr lang="fr-FR" dirty="0"/>
              <a:t>π </a:t>
            </a:r>
          </a:p>
          <a:p>
            <a:endParaRPr lang="fr-FR" dirty="0"/>
          </a:p>
        </p:txBody>
      </p:sp>
    </p:spTree>
    <p:extLst>
      <p:ext uri="{BB962C8B-B14F-4D97-AF65-F5344CB8AC3E}">
        <p14:creationId xmlns:p14="http://schemas.microsoft.com/office/powerpoint/2010/main" val="1652114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Roadmap</a:t>
            </a:r>
            <a:r>
              <a:rPr lang="fr-FR" dirty="0" smtClean="0"/>
              <a:t> of lecture 2</a:t>
            </a:r>
            <a:endParaRPr lang="fr-FR" dirty="0"/>
          </a:p>
        </p:txBody>
      </p:sp>
      <p:sp>
        <p:nvSpPr>
          <p:cNvPr id="3" name="Espace réservé du contenu 2"/>
          <p:cNvSpPr>
            <a:spLocks noGrp="1"/>
          </p:cNvSpPr>
          <p:nvPr>
            <p:ph idx="1"/>
          </p:nvPr>
        </p:nvSpPr>
        <p:spPr/>
        <p:txBody>
          <a:bodyPr/>
          <a:lstStyle/>
          <a:p>
            <a:r>
              <a:rPr lang="fr-FR" dirty="0" smtClean="0">
                <a:hlinkClick r:id="rId2" action="ppaction://hlinksldjump"/>
              </a:rPr>
              <a:t>The notion of social objective </a:t>
            </a:r>
            <a:r>
              <a:rPr lang="fr-FR" dirty="0" err="1" smtClean="0">
                <a:hlinkClick r:id="rId2" action="ppaction://hlinksldjump"/>
              </a:rPr>
              <a:t>function</a:t>
            </a:r>
            <a:endParaRPr lang="fr-FR" dirty="0" smtClean="0"/>
          </a:p>
          <a:p>
            <a:r>
              <a:rPr lang="fr-FR" dirty="0" err="1" smtClean="0">
                <a:hlinkClick r:id="" action="ppaction://noaction"/>
              </a:rPr>
              <a:t>Utilitarianism</a:t>
            </a:r>
            <a:r>
              <a:rPr lang="fr-FR" dirty="0" smtClean="0">
                <a:hlinkClick r:id="" action="ppaction://noaction"/>
              </a:rPr>
              <a:t>, </a:t>
            </a:r>
            <a:r>
              <a:rPr lang="fr-FR" dirty="0" err="1" smtClean="0">
                <a:hlinkClick r:id="" action="ppaction://noaction"/>
              </a:rPr>
              <a:t>maximin</a:t>
            </a:r>
            <a:r>
              <a:rPr lang="fr-FR" dirty="0" smtClean="0">
                <a:hlinkClick r:id="" action="ppaction://noaction"/>
              </a:rPr>
              <a:t>, </a:t>
            </a:r>
            <a:r>
              <a:rPr lang="fr-FR" dirty="0" err="1" smtClean="0">
                <a:hlinkClick r:id="" action="ppaction://noaction"/>
              </a:rPr>
              <a:t>general</a:t>
            </a:r>
            <a:r>
              <a:rPr lang="fr-FR" dirty="0" smtClean="0">
                <a:hlinkClick r:id="" action="ppaction://noaction"/>
              </a:rPr>
              <a:t> SWF</a:t>
            </a:r>
            <a:endParaRPr lang="fr-FR" dirty="0" smtClean="0"/>
          </a:p>
          <a:p>
            <a:r>
              <a:rPr lang="fr-FR" dirty="0" smtClean="0">
                <a:hlinkClick r:id="rId3" action="ppaction://hlinksldjump"/>
              </a:rPr>
              <a:t>Non-</a:t>
            </a:r>
            <a:r>
              <a:rPr lang="fr-FR" dirty="0" err="1" smtClean="0">
                <a:hlinkClick r:id="rId3" action="ppaction://hlinksldjump"/>
              </a:rPr>
              <a:t>welfarist</a:t>
            </a:r>
            <a:r>
              <a:rPr lang="fr-FR" dirty="0" smtClean="0">
                <a:hlinkClick r:id="rId3" action="ppaction://hlinksldjump"/>
              </a:rPr>
              <a:t> social objectives</a:t>
            </a:r>
            <a:endParaRPr lang="fr-FR" dirty="0" smtClean="0"/>
          </a:p>
          <a:p>
            <a:r>
              <a:rPr lang="fr-FR" dirty="0" smtClean="0">
                <a:hlinkClick r:id="rId4" action="ppaction://hlinksldjump"/>
              </a:rPr>
              <a:t>Condorcet </a:t>
            </a:r>
            <a:r>
              <a:rPr lang="fr-FR" dirty="0" err="1" smtClean="0">
                <a:hlinkClick r:id="rId4" action="ppaction://hlinksldjump"/>
              </a:rPr>
              <a:t>paradox</a:t>
            </a:r>
            <a:r>
              <a:rPr lang="fr-FR" dirty="0" smtClean="0">
                <a:hlinkClick r:id="rId4" action="ppaction://hlinksldjump"/>
              </a:rPr>
              <a:t> &amp; </a:t>
            </a:r>
            <a:r>
              <a:rPr lang="fr-FR" dirty="0" err="1" smtClean="0">
                <a:hlinkClick r:id="rId4" action="ppaction://hlinksldjump"/>
              </a:rPr>
              <a:t>majority</a:t>
            </a:r>
            <a:r>
              <a:rPr lang="fr-FR" dirty="0" smtClean="0">
                <a:hlinkClick r:id="rId4" action="ppaction://hlinksldjump"/>
              </a:rPr>
              <a:t> cycles</a:t>
            </a:r>
            <a:endParaRPr lang="fr-FR" dirty="0" smtClean="0"/>
          </a:p>
          <a:p>
            <a:r>
              <a:rPr lang="fr-FR" dirty="0" smtClean="0">
                <a:hlinkClick r:id="rId5" action="ppaction://hlinksldjump"/>
              </a:rPr>
              <a:t>Condorcet jury </a:t>
            </a:r>
            <a:r>
              <a:rPr lang="fr-FR" dirty="0" err="1" smtClean="0">
                <a:hlinkClick r:id="rId5" action="ppaction://hlinksldjump"/>
              </a:rPr>
              <a:t>theorem</a:t>
            </a:r>
            <a:r>
              <a:rPr lang="fr-FR" dirty="0" smtClean="0">
                <a:hlinkClick r:id="rId5" action="ppaction://hlinksldjump"/>
              </a:rPr>
              <a:t> &amp; the constructive </a:t>
            </a:r>
            <a:r>
              <a:rPr lang="fr-FR" dirty="0" err="1" smtClean="0">
                <a:hlinkClick r:id="rId5" action="ppaction://hlinksldjump"/>
              </a:rPr>
              <a:t>view</a:t>
            </a:r>
            <a:r>
              <a:rPr lang="fr-FR" dirty="0" smtClean="0">
                <a:hlinkClick r:id="rId5" action="ppaction://hlinksldjump"/>
              </a:rPr>
              <a:t> of </a:t>
            </a:r>
            <a:r>
              <a:rPr lang="fr-FR" dirty="0" err="1" smtClean="0">
                <a:hlinkClick r:id="rId5" action="ppaction://hlinksldjump"/>
              </a:rPr>
              <a:t>political</a:t>
            </a:r>
            <a:r>
              <a:rPr lang="fr-FR" dirty="0" smtClean="0">
                <a:hlinkClick r:id="rId5" action="ppaction://hlinksldjump"/>
              </a:rPr>
              <a:t> institutions</a:t>
            </a:r>
            <a:endParaRPr lang="fr-FR" dirty="0" smtClean="0"/>
          </a:p>
          <a:p>
            <a:r>
              <a:rPr lang="fr-FR" dirty="0">
                <a:hlinkClick r:id="rId6" action="ppaction://hlinksldjump"/>
              </a:rPr>
              <a:t>A simple model of </a:t>
            </a:r>
            <a:r>
              <a:rPr lang="fr-FR" dirty="0" err="1">
                <a:hlinkClick r:id="rId6" action="ppaction://hlinksldjump"/>
              </a:rPr>
              <a:t>inequality</a:t>
            </a:r>
            <a:r>
              <a:rPr lang="fr-FR" dirty="0">
                <a:hlinkClick r:id="rId6" action="ppaction://hlinksldjump"/>
              </a:rPr>
              <a:t> and </a:t>
            </a:r>
            <a:r>
              <a:rPr lang="fr-FR" dirty="0" err="1">
                <a:hlinkClick r:id="rId6" action="ppaction://hlinksldjump"/>
              </a:rPr>
              <a:t>beliefs</a:t>
            </a:r>
            <a:endParaRPr lang="fr-FR" dirty="0"/>
          </a:p>
          <a:p>
            <a:pPr marL="0" indent="0">
              <a:buNone/>
            </a:pPr>
            <a:endParaRPr lang="fr-FR" dirty="0"/>
          </a:p>
        </p:txBody>
      </p:sp>
    </p:spTree>
    <p:extLst>
      <p:ext uri="{BB962C8B-B14F-4D97-AF65-F5344CB8AC3E}">
        <p14:creationId xmlns:p14="http://schemas.microsoft.com/office/powerpoint/2010/main" val="2610255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856984" cy="6552728"/>
          </a:xfrm>
        </p:spPr>
        <p:txBody>
          <a:bodyPr>
            <a:normAutofit fontScale="92500" lnSpcReduction="20000"/>
          </a:bodyPr>
          <a:lstStyle/>
          <a:p>
            <a:r>
              <a:rPr lang="fr-FR" dirty="0" smtClean="0"/>
              <a:t>Assume </a:t>
            </a:r>
            <a:r>
              <a:rPr lang="fr-FR" dirty="0" err="1" smtClean="0"/>
              <a:t>everybody</a:t>
            </a:r>
            <a:r>
              <a:rPr lang="fr-FR" dirty="0" smtClean="0"/>
              <a:t> </a:t>
            </a:r>
            <a:r>
              <a:rPr lang="fr-FR" dirty="0" err="1" smtClean="0"/>
              <a:t>agrees</a:t>
            </a:r>
            <a:r>
              <a:rPr lang="fr-FR" dirty="0" smtClean="0"/>
              <a:t> about </a:t>
            </a:r>
            <a:r>
              <a:rPr lang="fr-FR" dirty="0" err="1" smtClean="0"/>
              <a:t>some</a:t>
            </a:r>
            <a:r>
              <a:rPr lang="fr-FR" dirty="0" smtClean="0"/>
              <a:t> </a:t>
            </a:r>
            <a:r>
              <a:rPr lang="fr-FR" dirty="0" err="1" smtClean="0"/>
              <a:t>form</a:t>
            </a:r>
            <a:r>
              <a:rPr lang="fr-FR" dirty="0" smtClean="0"/>
              <a:t> of </a:t>
            </a:r>
            <a:r>
              <a:rPr lang="fr-FR" dirty="0" err="1" smtClean="0"/>
              <a:t>maximin</a:t>
            </a:r>
            <a:r>
              <a:rPr lang="fr-FR" dirty="0" smtClean="0"/>
              <a:t> objective: </a:t>
            </a:r>
          </a:p>
          <a:p>
            <a:pPr marL="0" indent="0">
              <a:buNone/>
            </a:pPr>
            <a:r>
              <a:rPr lang="fr-FR" dirty="0" smtClean="0"/>
              <a:t>   Max (</a:t>
            </a:r>
            <a:r>
              <a:rPr lang="fr-FR" dirty="0"/>
              <a:t>1-</a:t>
            </a:r>
            <a:r>
              <a:rPr lang="fr-FR" dirty="0" smtClean="0"/>
              <a:t>p)</a:t>
            </a:r>
            <a:r>
              <a:rPr lang="fr-FR" dirty="0"/>
              <a:t>c</a:t>
            </a:r>
            <a:r>
              <a:rPr lang="fr-FR" baseline="-25000" dirty="0"/>
              <a:t>0</a:t>
            </a:r>
            <a:r>
              <a:rPr lang="fr-FR" dirty="0"/>
              <a:t> + </a:t>
            </a:r>
            <a:r>
              <a:rPr lang="fr-FR" dirty="0" smtClean="0"/>
              <a:t>pc</a:t>
            </a:r>
            <a:r>
              <a:rPr lang="fr-FR" baseline="-25000" dirty="0" smtClean="0"/>
              <a:t>1</a:t>
            </a:r>
            <a:r>
              <a:rPr lang="fr-FR" dirty="0" smtClean="0"/>
              <a:t> </a:t>
            </a:r>
            <a:r>
              <a:rPr lang="fr-FR" dirty="0"/>
              <a:t>– C(</a:t>
            </a:r>
            <a:r>
              <a:rPr lang="fr-FR" dirty="0" smtClean="0"/>
              <a:t>e)</a:t>
            </a:r>
            <a:r>
              <a:rPr lang="fr-FR" dirty="0"/>
              <a:t>, </a:t>
            </a:r>
            <a:r>
              <a:rPr lang="fr-FR" dirty="0" err="1"/>
              <a:t>with</a:t>
            </a:r>
            <a:r>
              <a:rPr lang="fr-FR" dirty="0"/>
              <a:t>  </a:t>
            </a:r>
            <a:r>
              <a:rPr lang="fr-FR" dirty="0" smtClean="0"/>
              <a:t>p </a:t>
            </a:r>
            <a:r>
              <a:rPr lang="fr-FR" dirty="0"/>
              <a:t>= </a:t>
            </a:r>
            <a:r>
              <a:rPr lang="fr-FR" dirty="0" smtClean="0"/>
              <a:t>π</a:t>
            </a:r>
            <a:r>
              <a:rPr lang="fr-FR" baseline="-25000" dirty="0" smtClean="0"/>
              <a:t>0</a:t>
            </a:r>
            <a:r>
              <a:rPr lang="fr-FR" dirty="0" smtClean="0"/>
              <a:t> </a:t>
            </a:r>
            <a:r>
              <a:rPr lang="fr-FR" dirty="0"/>
              <a:t>+ </a:t>
            </a:r>
            <a:r>
              <a:rPr lang="fr-FR" dirty="0" err="1" smtClean="0"/>
              <a:t>θe</a:t>
            </a:r>
            <a:r>
              <a:rPr lang="fr-FR" baseline="-25000" dirty="0" smtClean="0"/>
              <a:t> </a:t>
            </a:r>
          </a:p>
          <a:p>
            <a:pPr marL="0" indent="0">
              <a:buNone/>
            </a:pPr>
            <a:r>
              <a:rPr lang="fr-FR" dirty="0" smtClean="0"/>
              <a:t>(i.e. </a:t>
            </a:r>
            <a:r>
              <a:rPr lang="fr-FR" dirty="0" err="1" smtClean="0"/>
              <a:t>expected</a:t>
            </a:r>
            <a:r>
              <a:rPr lang="fr-FR" dirty="0" smtClean="0"/>
              <a:t> </a:t>
            </a:r>
            <a:r>
              <a:rPr lang="fr-FR" dirty="0" err="1" smtClean="0"/>
              <a:t>welfare</a:t>
            </a:r>
            <a:r>
              <a:rPr lang="fr-FR" dirty="0" smtClean="0"/>
              <a:t> of </a:t>
            </a:r>
            <a:r>
              <a:rPr lang="fr-FR" dirty="0" err="1" smtClean="0"/>
              <a:t>individuals</a:t>
            </a:r>
            <a:r>
              <a:rPr lang="fr-FR" dirty="0" smtClean="0"/>
              <a:t> </a:t>
            </a:r>
            <a:r>
              <a:rPr lang="fr-FR" dirty="0" err="1" smtClean="0"/>
              <a:t>with</a:t>
            </a:r>
            <a:r>
              <a:rPr lang="fr-FR" dirty="0" smtClean="0"/>
              <a:t> </a:t>
            </a:r>
            <a:r>
              <a:rPr lang="fr-FR" dirty="0" err="1" smtClean="0"/>
              <a:t>low</a:t>
            </a:r>
            <a:r>
              <a:rPr lang="fr-FR" dirty="0" smtClean="0"/>
              <a:t> parental </a:t>
            </a:r>
            <a:r>
              <a:rPr lang="fr-FR" dirty="0" err="1" smtClean="0"/>
              <a:t>income</a:t>
            </a:r>
            <a:r>
              <a:rPr lang="fr-FR" dirty="0" smtClean="0"/>
              <a:t>)</a:t>
            </a:r>
          </a:p>
          <a:p>
            <a:r>
              <a:rPr lang="fr-FR" dirty="0" err="1" smtClean="0"/>
              <a:t>Then</a:t>
            </a:r>
            <a:r>
              <a:rPr lang="fr-FR" dirty="0" smtClean="0"/>
              <a:t> one </a:t>
            </a:r>
            <a:r>
              <a:rPr lang="fr-FR" dirty="0" err="1" smtClean="0"/>
              <a:t>can</a:t>
            </a:r>
            <a:r>
              <a:rPr lang="fr-FR" dirty="0" smtClean="0"/>
              <a:t> show </a:t>
            </a:r>
            <a:r>
              <a:rPr lang="fr-FR" dirty="0" err="1" smtClean="0"/>
              <a:t>that</a:t>
            </a:r>
            <a:r>
              <a:rPr lang="fr-FR" dirty="0" smtClean="0"/>
              <a:t> optimal </a:t>
            </a:r>
            <a:r>
              <a:rPr lang="fr-FR" dirty="0" err="1" smtClean="0"/>
              <a:t>t</a:t>
            </a:r>
            <a:r>
              <a:rPr lang="fr-FR" dirty="0" smtClean="0"/>
              <a:t>* </a:t>
            </a:r>
            <a:r>
              <a:rPr lang="fr-FR" dirty="0" err="1" smtClean="0"/>
              <a:t>is</a:t>
            </a:r>
            <a:r>
              <a:rPr lang="fr-FR" dirty="0" smtClean="0"/>
              <a:t> </a:t>
            </a:r>
            <a:r>
              <a:rPr lang="fr-FR" dirty="0" err="1" smtClean="0"/>
              <a:t>given</a:t>
            </a:r>
            <a:r>
              <a:rPr lang="fr-FR" dirty="0" smtClean="0"/>
              <a:t> by:  </a:t>
            </a:r>
          </a:p>
          <a:p>
            <a:pPr marL="0" indent="0">
              <a:buNone/>
            </a:pPr>
            <a:r>
              <a:rPr lang="fr-FR" dirty="0"/>
              <a:t> </a:t>
            </a:r>
            <a:r>
              <a:rPr lang="fr-FR" dirty="0" smtClean="0"/>
              <a:t>                        </a:t>
            </a:r>
            <a:r>
              <a:rPr lang="fr-FR" b="1" dirty="0" err="1" smtClean="0"/>
              <a:t>t</a:t>
            </a:r>
            <a:r>
              <a:rPr lang="fr-FR" b="1" dirty="0" smtClean="0"/>
              <a:t>* </a:t>
            </a:r>
            <a:r>
              <a:rPr lang="fr-FR" b="1" dirty="0"/>
              <a:t>= </a:t>
            </a:r>
            <a:r>
              <a:rPr lang="fr-FR" b="1" dirty="0" smtClean="0"/>
              <a:t>HΔπ/a(</a:t>
            </a:r>
            <a:r>
              <a:rPr lang="fr-FR" b="1" dirty="0"/>
              <a:t>y</a:t>
            </a:r>
            <a:r>
              <a:rPr lang="fr-FR" b="1" baseline="-25000" dirty="0"/>
              <a:t>1</a:t>
            </a:r>
            <a:r>
              <a:rPr lang="fr-FR" b="1" dirty="0"/>
              <a:t>-y</a:t>
            </a:r>
            <a:r>
              <a:rPr lang="fr-FR" b="1" baseline="-25000" dirty="0"/>
              <a:t>0</a:t>
            </a:r>
            <a:r>
              <a:rPr lang="fr-FR" b="1" dirty="0" smtClean="0"/>
              <a:t>)θ</a:t>
            </a:r>
            <a:r>
              <a:rPr lang="fr-FR" b="1" baseline="30000" dirty="0" smtClean="0"/>
              <a:t>2</a:t>
            </a:r>
            <a:r>
              <a:rPr lang="fr-FR" b="1" dirty="0" smtClean="0"/>
              <a:t> </a:t>
            </a:r>
          </a:p>
          <a:p>
            <a:pPr marL="0" indent="0">
              <a:buNone/>
            </a:pPr>
            <a:r>
              <a:rPr lang="fr-FR" dirty="0" smtClean="0"/>
              <a:t>(H = pop fraction of </a:t>
            </a:r>
            <a:r>
              <a:rPr lang="fr-FR" dirty="0" err="1" smtClean="0"/>
              <a:t>indiv</a:t>
            </a:r>
            <a:r>
              <a:rPr lang="fr-FR" dirty="0" smtClean="0"/>
              <a:t>. </a:t>
            </a:r>
            <a:r>
              <a:rPr lang="fr-FR" dirty="0" err="1"/>
              <a:t>w</a:t>
            </a:r>
            <a:r>
              <a:rPr lang="fr-FR" dirty="0" err="1" smtClean="0"/>
              <a:t>ith</a:t>
            </a:r>
            <a:r>
              <a:rPr lang="fr-FR" dirty="0" smtClean="0"/>
              <a:t> </a:t>
            </a:r>
            <a:r>
              <a:rPr lang="fr-FR" dirty="0" err="1" smtClean="0"/>
              <a:t>high-income</a:t>
            </a:r>
            <a:r>
              <a:rPr lang="fr-FR" dirty="0" smtClean="0"/>
              <a:t> parents)</a:t>
            </a:r>
          </a:p>
          <a:p>
            <a:r>
              <a:rPr lang="fr-FR" dirty="0" smtClean="0"/>
              <a:t>I.e. optimal </a:t>
            </a:r>
            <a:r>
              <a:rPr lang="fr-FR" dirty="0" err="1" smtClean="0"/>
              <a:t>tax</a:t>
            </a:r>
            <a:r>
              <a:rPr lang="fr-FR" dirty="0" smtClean="0"/>
              <a:t> </a:t>
            </a:r>
            <a:r>
              <a:rPr lang="fr-FR" dirty="0" err="1" smtClean="0"/>
              <a:t>t</a:t>
            </a:r>
            <a:r>
              <a:rPr lang="fr-FR" dirty="0" smtClean="0"/>
              <a:t>*↑ if </a:t>
            </a:r>
            <a:r>
              <a:rPr lang="fr-FR" dirty="0" err="1" smtClean="0"/>
              <a:t>Δ</a:t>
            </a:r>
            <a:r>
              <a:rPr lang="fr-FR" dirty="0" smtClean="0"/>
              <a:t>π ↑ or </a:t>
            </a:r>
            <a:r>
              <a:rPr lang="fr-FR" dirty="0" err="1"/>
              <a:t>θ</a:t>
            </a:r>
            <a:r>
              <a:rPr lang="fr-FR" dirty="0" smtClean="0">
                <a:cs typeface="Arial"/>
              </a:rPr>
              <a:t>↓, i.e. if parental </a:t>
            </a:r>
            <a:r>
              <a:rPr lang="fr-FR" dirty="0" err="1" smtClean="0">
                <a:cs typeface="Arial"/>
              </a:rPr>
              <a:t>origins</a:t>
            </a:r>
            <a:r>
              <a:rPr lang="fr-FR" dirty="0" smtClean="0">
                <a:cs typeface="Arial"/>
              </a:rPr>
              <a:t> more important &amp; </a:t>
            </a:r>
            <a:r>
              <a:rPr lang="fr-FR" dirty="0" err="1" smtClean="0">
                <a:cs typeface="Arial"/>
              </a:rPr>
              <a:t>role</a:t>
            </a:r>
            <a:r>
              <a:rPr lang="fr-FR" dirty="0" smtClean="0">
                <a:cs typeface="Arial"/>
              </a:rPr>
              <a:t> of effort </a:t>
            </a:r>
            <a:r>
              <a:rPr lang="fr-FR" dirty="0" err="1" smtClean="0">
                <a:cs typeface="Arial"/>
              </a:rPr>
              <a:t>less</a:t>
            </a:r>
            <a:r>
              <a:rPr lang="fr-FR" dirty="0" smtClean="0">
                <a:cs typeface="Arial"/>
              </a:rPr>
              <a:t> important </a:t>
            </a:r>
          </a:p>
          <a:p>
            <a:r>
              <a:rPr lang="fr-FR" b="1" dirty="0" smtClean="0">
                <a:cs typeface="Arial"/>
              </a:rPr>
              <a:t>But </a:t>
            </a:r>
            <a:r>
              <a:rPr lang="fr-FR" b="1" dirty="0" err="1" smtClean="0">
                <a:cs typeface="Arial"/>
              </a:rPr>
              <a:t>this</a:t>
            </a:r>
            <a:r>
              <a:rPr lang="fr-FR" b="1" dirty="0" smtClean="0">
                <a:cs typeface="Arial"/>
              </a:rPr>
              <a:t> </a:t>
            </a:r>
            <a:r>
              <a:rPr lang="fr-FR" b="1" dirty="0" err="1" smtClean="0">
                <a:cs typeface="Arial"/>
              </a:rPr>
              <a:t>does</a:t>
            </a:r>
            <a:r>
              <a:rPr lang="fr-FR" b="1" dirty="0" smtClean="0">
                <a:cs typeface="Arial"/>
              </a:rPr>
              <a:t> not </a:t>
            </a:r>
            <a:r>
              <a:rPr lang="fr-FR" b="1" dirty="0" err="1" smtClean="0">
                <a:cs typeface="Arial"/>
              </a:rPr>
              <a:t>mean</a:t>
            </a:r>
            <a:r>
              <a:rPr lang="fr-FR" b="1" dirty="0" smtClean="0">
                <a:cs typeface="Arial"/>
              </a:rPr>
              <a:t> </a:t>
            </a:r>
            <a:r>
              <a:rPr lang="fr-FR" b="1" dirty="0" err="1" smtClean="0">
                <a:cs typeface="Arial"/>
              </a:rPr>
              <a:t>that</a:t>
            </a:r>
            <a:r>
              <a:rPr lang="fr-FR" b="1" dirty="0" smtClean="0">
                <a:cs typeface="Arial"/>
              </a:rPr>
              <a:t> </a:t>
            </a:r>
            <a:r>
              <a:rPr lang="fr-FR" b="1" dirty="0" err="1" smtClean="0">
                <a:cs typeface="Arial"/>
              </a:rPr>
              <a:t>everybody</a:t>
            </a:r>
            <a:r>
              <a:rPr lang="fr-FR" b="1" dirty="0" smtClean="0">
                <a:cs typeface="Arial"/>
              </a:rPr>
              <a:t> </a:t>
            </a:r>
            <a:r>
              <a:rPr lang="fr-FR" b="1" dirty="0" err="1" smtClean="0">
                <a:cs typeface="Arial"/>
              </a:rPr>
              <a:t>agrees</a:t>
            </a:r>
            <a:r>
              <a:rPr lang="fr-FR" b="1" dirty="0" smtClean="0">
                <a:cs typeface="Arial"/>
              </a:rPr>
              <a:t> about </a:t>
            </a:r>
            <a:r>
              <a:rPr lang="fr-FR" b="1" dirty="0" err="1" smtClean="0">
                <a:cs typeface="Arial"/>
              </a:rPr>
              <a:t>t</a:t>
            </a:r>
            <a:r>
              <a:rPr lang="fr-FR" b="1" dirty="0" smtClean="0">
                <a:cs typeface="Arial"/>
              </a:rPr>
              <a:t>* : </a:t>
            </a:r>
            <a:r>
              <a:rPr lang="fr-FR" b="1" dirty="0" err="1" smtClean="0">
                <a:cs typeface="Arial"/>
              </a:rPr>
              <a:t>different</a:t>
            </a:r>
            <a:r>
              <a:rPr lang="fr-FR" b="1" dirty="0" smtClean="0">
                <a:cs typeface="Arial"/>
              </a:rPr>
              <a:t> </a:t>
            </a:r>
            <a:r>
              <a:rPr lang="fr-FR" b="1" dirty="0" err="1" smtClean="0">
                <a:cs typeface="Arial"/>
              </a:rPr>
              <a:t>beliefs</a:t>
            </a:r>
            <a:r>
              <a:rPr lang="fr-FR" b="1" dirty="0" smtClean="0">
                <a:cs typeface="Arial"/>
              </a:rPr>
              <a:t> about </a:t>
            </a:r>
            <a:r>
              <a:rPr lang="fr-FR" b="1" dirty="0" err="1"/>
              <a:t>Δ</a:t>
            </a:r>
            <a:r>
              <a:rPr lang="fr-FR" b="1" dirty="0"/>
              <a:t>π </a:t>
            </a:r>
            <a:r>
              <a:rPr lang="fr-FR" b="1" dirty="0" smtClean="0"/>
              <a:t>and </a:t>
            </a:r>
            <a:r>
              <a:rPr lang="fr-FR" b="1" dirty="0" err="1" smtClean="0"/>
              <a:t>θ</a:t>
            </a:r>
            <a:r>
              <a:rPr lang="fr-FR" b="1" dirty="0" smtClean="0"/>
              <a:t> </a:t>
            </a:r>
            <a:r>
              <a:rPr lang="fr-FR" b="1" dirty="0" err="1" smtClean="0"/>
              <a:t>can</a:t>
            </a:r>
            <a:r>
              <a:rPr lang="fr-FR" b="1" dirty="0" smtClean="0"/>
              <a:t> lead to </a:t>
            </a:r>
            <a:r>
              <a:rPr lang="fr-FR" b="1" dirty="0" err="1" smtClean="0"/>
              <a:t>different</a:t>
            </a:r>
            <a:r>
              <a:rPr lang="fr-FR" b="1" dirty="0" smtClean="0"/>
              <a:t> </a:t>
            </a:r>
            <a:r>
              <a:rPr lang="fr-FR" b="1" dirty="0" err="1" smtClean="0"/>
              <a:t>t</a:t>
            </a:r>
            <a:r>
              <a:rPr lang="fr-FR" b="1" dirty="0" smtClean="0"/>
              <a:t>* → </a:t>
            </a:r>
            <a:r>
              <a:rPr lang="fr-FR" b="1" dirty="0" err="1" smtClean="0"/>
              <a:t>politics</a:t>
            </a:r>
            <a:r>
              <a:rPr lang="fr-FR" b="1" dirty="0" smtClean="0"/>
              <a:t> as a </a:t>
            </a:r>
            <a:r>
              <a:rPr lang="fr-FR" b="1" dirty="0" err="1" smtClean="0"/>
              <a:t>conflict</a:t>
            </a:r>
            <a:r>
              <a:rPr lang="fr-FR" b="1" dirty="0" smtClean="0"/>
              <a:t> over </a:t>
            </a:r>
            <a:r>
              <a:rPr lang="fr-FR" b="1" dirty="0" err="1" smtClean="0"/>
              <a:t>beliefs</a:t>
            </a:r>
            <a:endParaRPr lang="fr-FR" b="1" dirty="0" smtClean="0"/>
          </a:p>
          <a:p>
            <a:r>
              <a:rPr lang="fr-FR" dirty="0" err="1" smtClean="0"/>
              <a:t>See</a:t>
            </a:r>
            <a:r>
              <a:rPr lang="fr-FR" dirty="0"/>
              <a:t> </a:t>
            </a:r>
            <a:r>
              <a:rPr lang="en-US" dirty="0" err="1" smtClean="0"/>
              <a:t>Piketty</a:t>
            </a:r>
            <a:r>
              <a:rPr lang="en-US" dirty="0"/>
              <a:t>, “Social Mobility &amp; Redistributive Politics”, </a:t>
            </a:r>
            <a:r>
              <a:rPr lang="en-US" dirty="0">
                <a:hlinkClick r:id="rId2"/>
              </a:rPr>
              <a:t>QJE </a:t>
            </a:r>
            <a:r>
              <a:rPr lang="en-US" dirty="0" smtClean="0">
                <a:hlinkClick r:id="rId2"/>
              </a:rPr>
              <a:t>1995</a:t>
            </a:r>
            <a:endParaRPr lang="en-US" dirty="0"/>
          </a:p>
          <a:p>
            <a:pPr marL="0" indent="0">
              <a:buNone/>
            </a:pPr>
            <a:endParaRPr lang="fr-FR" dirty="0"/>
          </a:p>
        </p:txBody>
      </p:sp>
    </p:spTree>
    <p:extLst>
      <p:ext uri="{BB962C8B-B14F-4D97-AF65-F5344CB8AC3E}">
        <p14:creationId xmlns:p14="http://schemas.microsoft.com/office/powerpoint/2010/main" val="4028078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712968" cy="6264696"/>
          </a:xfrm>
        </p:spPr>
        <p:txBody>
          <a:bodyPr>
            <a:normAutofit fontScale="92500" lnSpcReduction="10000"/>
          </a:bodyPr>
          <a:lstStyle/>
          <a:p>
            <a:r>
              <a:rPr lang="fr-FR" dirty="0" err="1" smtClean="0"/>
              <a:t>Why</a:t>
            </a:r>
            <a:r>
              <a:rPr lang="fr-FR" dirty="0" smtClean="0"/>
              <a:t> </a:t>
            </a:r>
            <a:r>
              <a:rPr lang="fr-FR" dirty="0" err="1" smtClean="0"/>
              <a:t>different</a:t>
            </a:r>
            <a:r>
              <a:rPr lang="fr-FR" dirty="0" smtClean="0"/>
              <a:t> </a:t>
            </a:r>
            <a:r>
              <a:rPr lang="fr-FR" dirty="0" err="1" smtClean="0"/>
              <a:t>beliefs</a:t>
            </a:r>
            <a:r>
              <a:rPr lang="fr-FR" dirty="0" smtClean="0"/>
              <a:t>?</a:t>
            </a:r>
          </a:p>
          <a:p>
            <a:r>
              <a:rPr lang="fr-FR" dirty="0" err="1"/>
              <a:t>B</a:t>
            </a:r>
            <a:r>
              <a:rPr lang="fr-FR" dirty="0" err="1" smtClean="0"/>
              <a:t>ecause</a:t>
            </a:r>
            <a:r>
              <a:rPr lang="fr-FR" dirty="0" smtClean="0"/>
              <a:t> </a:t>
            </a:r>
            <a:r>
              <a:rPr lang="fr-FR" dirty="0" err="1" smtClean="0"/>
              <a:t>it</a:t>
            </a:r>
            <a:r>
              <a:rPr lang="fr-FR" dirty="0" smtClean="0"/>
              <a:t> </a:t>
            </a:r>
            <a:r>
              <a:rPr lang="fr-FR" dirty="0" err="1" smtClean="0"/>
              <a:t>is</a:t>
            </a:r>
            <a:r>
              <a:rPr lang="fr-FR" dirty="0" smtClean="0"/>
              <a:t> </a:t>
            </a:r>
            <a:r>
              <a:rPr lang="fr-FR" dirty="0" err="1" smtClean="0"/>
              <a:t>difficult</a:t>
            </a:r>
            <a:r>
              <a:rPr lang="fr-FR" dirty="0" smtClean="0"/>
              <a:t> to </a:t>
            </a:r>
            <a:r>
              <a:rPr lang="fr-FR" dirty="0" err="1" smtClean="0"/>
              <a:t>learn</a:t>
            </a:r>
            <a:r>
              <a:rPr lang="fr-FR" dirty="0" smtClean="0"/>
              <a:t> about </a:t>
            </a:r>
            <a:r>
              <a:rPr lang="fr-FR" dirty="0" err="1"/>
              <a:t>Δ</a:t>
            </a:r>
            <a:r>
              <a:rPr lang="fr-FR" dirty="0"/>
              <a:t>π and </a:t>
            </a:r>
            <a:r>
              <a:rPr lang="fr-FR" dirty="0" err="1"/>
              <a:t>θ</a:t>
            </a:r>
            <a:r>
              <a:rPr lang="fr-FR" dirty="0"/>
              <a:t> </a:t>
            </a:r>
          </a:p>
          <a:p>
            <a:r>
              <a:rPr lang="fr-FR" dirty="0" smtClean="0"/>
              <a:t>Self-</a:t>
            </a:r>
            <a:r>
              <a:rPr lang="fr-FR" dirty="0" err="1" smtClean="0"/>
              <a:t>serving</a:t>
            </a:r>
            <a:r>
              <a:rPr lang="fr-FR" dirty="0" smtClean="0"/>
              <a:t> </a:t>
            </a:r>
            <a:r>
              <a:rPr lang="fr-FR" dirty="0" err="1" smtClean="0"/>
              <a:t>beliefs</a:t>
            </a:r>
            <a:r>
              <a:rPr lang="fr-FR" dirty="0" smtClean="0"/>
              <a:t> </a:t>
            </a:r>
            <a:r>
              <a:rPr lang="fr-FR" dirty="0" err="1" smtClean="0"/>
              <a:t>also</a:t>
            </a:r>
            <a:r>
              <a:rPr lang="fr-FR" dirty="0" smtClean="0"/>
              <a:t> </a:t>
            </a:r>
            <a:r>
              <a:rPr lang="fr-FR" dirty="0" err="1" smtClean="0"/>
              <a:t>play</a:t>
            </a:r>
            <a:r>
              <a:rPr lang="fr-FR" dirty="0" smtClean="0"/>
              <a:t> a </a:t>
            </a:r>
            <a:r>
              <a:rPr lang="fr-FR" dirty="0" err="1" smtClean="0"/>
              <a:t>role</a:t>
            </a:r>
            <a:r>
              <a:rPr lang="fr-FR" dirty="0" smtClean="0"/>
              <a:t>: </a:t>
            </a:r>
            <a:r>
              <a:rPr lang="fr-FR" dirty="0" err="1" smtClean="0"/>
              <a:t>high-income</a:t>
            </a:r>
            <a:r>
              <a:rPr lang="fr-FR" dirty="0" smtClean="0"/>
              <a:t> </a:t>
            </a:r>
            <a:r>
              <a:rPr lang="fr-FR" dirty="0" err="1" smtClean="0"/>
              <a:t>individuals</a:t>
            </a:r>
            <a:r>
              <a:rPr lang="fr-FR" dirty="0" smtClean="0"/>
              <a:t> have a </a:t>
            </a:r>
            <a:r>
              <a:rPr lang="fr-FR" dirty="0" err="1" smtClean="0"/>
              <a:t>clear</a:t>
            </a:r>
            <a:r>
              <a:rPr lang="fr-FR" dirty="0" smtClean="0"/>
              <a:t> </a:t>
            </a:r>
            <a:r>
              <a:rPr lang="fr-FR" dirty="0" err="1" smtClean="0"/>
              <a:t>incentive</a:t>
            </a:r>
            <a:r>
              <a:rPr lang="fr-FR" dirty="0" smtClean="0"/>
              <a:t> to </a:t>
            </a:r>
            <a:r>
              <a:rPr lang="fr-FR" dirty="0" err="1" smtClean="0"/>
              <a:t>pretend</a:t>
            </a:r>
            <a:r>
              <a:rPr lang="fr-FR" dirty="0" smtClean="0"/>
              <a:t> </a:t>
            </a:r>
            <a:r>
              <a:rPr lang="fr-FR" dirty="0" err="1" smtClean="0"/>
              <a:t>that</a:t>
            </a:r>
            <a:r>
              <a:rPr lang="fr-FR" dirty="0" smtClean="0"/>
              <a:t> </a:t>
            </a:r>
            <a:r>
              <a:rPr lang="fr-FR" dirty="0" err="1"/>
              <a:t>θ</a:t>
            </a:r>
            <a:r>
              <a:rPr lang="fr-FR" dirty="0"/>
              <a:t> </a:t>
            </a:r>
            <a:r>
              <a:rPr lang="fr-FR" dirty="0" err="1" smtClean="0"/>
              <a:t>matters</a:t>
            </a:r>
            <a:r>
              <a:rPr lang="fr-FR" dirty="0" smtClean="0"/>
              <a:t> more </a:t>
            </a:r>
            <a:r>
              <a:rPr lang="fr-FR" dirty="0" err="1" smtClean="0"/>
              <a:t>than</a:t>
            </a:r>
            <a:r>
              <a:rPr lang="fr-FR" dirty="0" smtClean="0"/>
              <a:t> </a:t>
            </a:r>
            <a:r>
              <a:rPr lang="fr-FR" dirty="0" err="1" smtClean="0"/>
              <a:t>Δ</a:t>
            </a:r>
            <a:r>
              <a:rPr lang="fr-FR" dirty="0" smtClean="0"/>
              <a:t>π, and to </a:t>
            </a:r>
            <a:r>
              <a:rPr lang="fr-FR" dirty="0" err="1" smtClean="0"/>
              <a:t>try</a:t>
            </a:r>
            <a:r>
              <a:rPr lang="fr-FR" dirty="0" smtClean="0"/>
              <a:t> to </a:t>
            </a:r>
            <a:r>
              <a:rPr lang="fr-FR" dirty="0" err="1" smtClean="0"/>
              <a:t>spread</a:t>
            </a:r>
            <a:r>
              <a:rPr lang="fr-FR" dirty="0" smtClean="0"/>
              <a:t> </a:t>
            </a:r>
            <a:r>
              <a:rPr lang="fr-FR" dirty="0" err="1" smtClean="0"/>
              <a:t>their</a:t>
            </a:r>
            <a:r>
              <a:rPr lang="fr-FR" dirty="0" smtClean="0"/>
              <a:t> </a:t>
            </a:r>
            <a:r>
              <a:rPr lang="fr-FR" dirty="0" err="1" smtClean="0"/>
              <a:t>views</a:t>
            </a:r>
            <a:r>
              <a:rPr lang="fr-FR" dirty="0" smtClean="0"/>
              <a:t> in the media &amp; </a:t>
            </a:r>
            <a:r>
              <a:rPr lang="fr-FR" dirty="0" err="1" smtClean="0"/>
              <a:t>political</a:t>
            </a:r>
            <a:r>
              <a:rPr lang="fr-FR" dirty="0" smtClean="0"/>
              <a:t> parties</a:t>
            </a:r>
          </a:p>
          <a:p>
            <a:r>
              <a:rPr lang="fr-FR" dirty="0" smtClean="0"/>
              <a:t>But </a:t>
            </a:r>
            <a:r>
              <a:rPr lang="fr-FR" dirty="0" err="1" smtClean="0"/>
              <a:t>even</a:t>
            </a:r>
            <a:r>
              <a:rPr lang="fr-FR" dirty="0" smtClean="0"/>
              <a:t> if all </a:t>
            </a:r>
            <a:r>
              <a:rPr lang="fr-FR" dirty="0" err="1" smtClean="0"/>
              <a:t>individuals</a:t>
            </a:r>
            <a:r>
              <a:rPr lang="fr-FR" dirty="0" smtClean="0"/>
              <a:t> have </a:t>
            </a:r>
            <a:r>
              <a:rPr lang="fr-FR" dirty="0" err="1" smtClean="0"/>
              <a:t>fully</a:t>
            </a:r>
            <a:r>
              <a:rPr lang="fr-FR" dirty="0" smtClean="0"/>
              <a:t> </a:t>
            </a:r>
            <a:r>
              <a:rPr lang="fr-FR" dirty="0" err="1" smtClean="0"/>
              <a:t>sincere</a:t>
            </a:r>
            <a:r>
              <a:rPr lang="fr-FR" dirty="0" smtClean="0"/>
              <a:t>, and </a:t>
            </a:r>
            <a:r>
              <a:rPr lang="fr-FR" dirty="0" err="1" smtClean="0"/>
              <a:t>start</a:t>
            </a:r>
            <a:r>
              <a:rPr lang="fr-FR" dirty="0" smtClean="0"/>
              <a:t> </a:t>
            </a:r>
            <a:r>
              <a:rPr lang="fr-FR" dirty="0" err="1" smtClean="0"/>
              <a:t>with</a:t>
            </a:r>
            <a:r>
              <a:rPr lang="fr-FR" dirty="0" smtClean="0"/>
              <a:t> </a:t>
            </a:r>
            <a:r>
              <a:rPr lang="fr-FR" dirty="0" err="1" smtClean="0"/>
              <a:t>same</a:t>
            </a:r>
            <a:r>
              <a:rPr lang="fr-FR" dirty="0" smtClean="0"/>
              <a:t> initial </a:t>
            </a:r>
            <a:r>
              <a:rPr lang="fr-FR" dirty="0" err="1" smtClean="0"/>
              <a:t>beliefs</a:t>
            </a:r>
            <a:r>
              <a:rPr lang="fr-FR" dirty="0" smtClean="0"/>
              <a:t>, one </a:t>
            </a:r>
            <a:r>
              <a:rPr lang="fr-FR" dirty="0" err="1" smtClean="0"/>
              <a:t>can</a:t>
            </a:r>
            <a:r>
              <a:rPr lang="fr-FR" dirty="0" smtClean="0"/>
              <a:t> show </a:t>
            </a:r>
            <a:r>
              <a:rPr lang="fr-FR" dirty="0" err="1" smtClean="0"/>
              <a:t>that</a:t>
            </a:r>
            <a:r>
              <a:rPr lang="fr-FR" dirty="0" smtClean="0"/>
              <a:t> </a:t>
            </a:r>
            <a:r>
              <a:rPr lang="fr-FR" dirty="0" err="1" smtClean="0"/>
              <a:t>different</a:t>
            </a:r>
            <a:r>
              <a:rPr lang="fr-FR" dirty="0" smtClean="0"/>
              <a:t> </a:t>
            </a:r>
            <a:r>
              <a:rPr lang="fr-FR" dirty="0" err="1" smtClean="0"/>
              <a:t>families</a:t>
            </a:r>
            <a:r>
              <a:rPr lang="fr-FR" dirty="0" smtClean="0"/>
              <a:t> </a:t>
            </a:r>
            <a:r>
              <a:rPr lang="fr-FR" dirty="0" err="1" smtClean="0"/>
              <a:t>will</a:t>
            </a:r>
            <a:r>
              <a:rPr lang="fr-FR" dirty="0" smtClean="0"/>
              <a:t> end up </a:t>
            </a:r>
            <a:r>
              <a:rPr lang="fr-FR" dirty="0" err="1" smtClean="0"/>
              <a:t>with</a:t>
            </a:r>
            <a:r>
              <a:rPr lang="fr-FR" dirty="0" smtClean="0"/>
              <a:t> </a:t>
            </a:r>
            <a:r>
              <a:rPr lang="fr-FR" dirty="0" err="1" smtClean="0"/>
              <a:t>different</a:t>
            </a:r>
            <a:r>
              <a:rPr lang="fr-FR" dirty="0" smtClean="0"/>
              <a:t> </a:t>
            </a:r>
            <a:r>
              <a:rPr lang="fr-FR" dirty="0" err="1" smtClean="0"/>
              <a:t>beliefs</a:t>
            </a:r>
            <a:r>
              <a:rPr lang="fr-FR" dirty="0" smtClean="0"/>
              <a:t>: </a:t>
            </a:r>
            <a:r>
              <a:rPr lang="fr-FR" dirty="0" err="1" smtClean="0"/>
              <a:t>e.g</a:t>
            </a:r>
            <a:r>
              <a:rPr lang="fr-FR" dirty="0" smtClean="0"/>
              <a:t>. if </a:t>
            </a:r>
            <a:r>
              <a:rPr lang="fr-FR" dirty="0" err="1" smtClean="0"/>
              <a:t>you</a:t>
            </a:r>
            <a:r>
              <a:rPr lang="fr-FR" dirty="0" smtClean="0"/>
              <a:t> put a lot of effort </a:t>
            </a:r>
            <a:r>
              <a:rPr lang="fr-FR" dirty="0" err="1" smtClean="0"/>
              <a:t>experience</a:t>
            </a:r>
            <a:r>
              <a:rPr lang="fr-FR" dirty="0" smtClean="0"/>
              <a:t> an </a:t>
            </a:r>
            <a:r>
              <a:rPr lang="fr-FR" dirty="0" err="1" smtClean="0"/>
              <a:t>upward</a:t>
            </a:r>
            <a:r>
              <a:rPr lang="fr-FR" dirty="0" smtClean="0"/>
              <a:t> </a:t>
            </a:r>
            <a:r>
              <a:rPr lang="fr-FR" dirty="0" err="1" smtClean="0"/>
              <a:t>mobility</a:t>
            </a:r>
            <a:r>
              <a:rPr lang="fr-FR" dirty="0" smtClean="0"/>
              <a:t> </a:t>
            </a:r>
            <a:r>
              <a:rPr lang="fr-FR" dirty="0" err="1" smtClean="0"/>
              <a:t>experience</a:t>
            </a:r>
            <a:r>
              <a:rPr lang="fr-FR" dirty="0" smtClean="0"/>
              <a:t>, </a:t>
            </a:r>
            <a:r>
              <a:rPr lang="fr-FR" dirty="0" err="1" smtClean="0"/>
              <a:t>you</a:t>
            </a:r>
            <a:r>
              <a:rPr lang="fr-FR" dirty="0" smtClean="0"/>
              <a:t> </a:t>
            </a:r>
            <a:r>
              <a:rPr lang="fr-FR" dirty="0" err="1" smtClean="0"/>
              <a:t>will</a:t>
            </a:r>
            <a:r>
              <a:rPr lang="fr-FR" dirty="0" smtClean="0"/>
              <a:t> tend to </a:t>
            </a:r>
            <a:r>
              <a:rPr lang="fr-FR" dirty="0" err="1" smtClean="0"/>
              <a:t>believe</a:t>
            </a:r>
            <a:r>
              <a:rPr lang="fr-FR" dirty="0" smtClean="0"/>
              <a:t> </a:t>
            </a:r>
            <a:r>
              <a:rPr lang="fr-FR" dirty="0" err="1" smtClean="0"/>
              <a:t>that</a:t>
            </a:r>
            <a:r>
              <a:rPr lang="fr-FR" dirty="0" smtClean="0"/>
              <a:t> effort </a:t>
            </a:r>
            <a:r>
              <a:rPr lang="fr-FR" dirty="0" err="1" smtClean="0"/>
              <a:t>works</a:t>
            </a:r>
            <a:r>
              <a:rPr lang="fr-FR" dirty="0" smtClean="0"/>
              <a:t> and update </a:t>
            </a:r>
            <a:r>
              <a:rPr lang="fr-FR" dirty="0" err="1" smtClean="0"/>
              <a:t>your</a:t>
            </a:r>
            <a:r>
              <a:rPr lang="fr-FR" dirty="0" smtClean="0"/>
              <a:t> </a:t>
            </a:r>
            <a:r>
              <a:rPr lang="fr-FR" dirty="0" err="1" smtClean="0"/>
              <a:t>beliefs</a:t>
            </a:r>
            <a:r>
              <a:rPr lang="fr-FR" dirty="0" smtClean="0"/>
              <a:t> </a:t>
            </a:r>
            <a:r>
              <a:rPr lang="fr-FR" dirty="0" err="1" smtClean="0"/>
              <a:t>accordingly</a:t>
            </a:r>
            <a:endParaRPr lang="fr-FR" dirty="0" smtClean="0"/>
          </a:p>
          <a:p>
            <a:r>
              <a:rPr lang="fr-FR" dirty="0" smtClean="0"/>
              <a:t>This </a:t>
            </a:r>
            <a:r>
              <a:rPr lang="fr-FR" dirty="0" err="1" smtClean="0"/>
              <a:t>can</a:t>
            </a:r>
            <a:r>
              <a:rPr lang="fr-FR" dirty="0" smtClean="0"/>
              <a:t> </a:t>
            </a:r>
            <a:r>
              <a:rPr lang="fr-FR" dirty="0" err="1" smtClean="0"/>
              <a:t>explain</a:t>
            </a:r>
            <a:r>
              <a:rPr lang="fr-FR" dirty="0" smtClean="0"/>
              <a:t> </a:t>
            </a:r>
            <a:r>
              <a:rPr lang="fr-FR" dirty="0" err="1" smtClean="0"/>
              <a:t>why</a:t>
            </a:r>
            <a:r>
              <a:rPr lang="fr-FR" dirty="0" smtClean="0"/>
              <a:t> </a:t>
            </a:r>
            <a:r>
              <a:rPr lang="fr-FR" dirty="0" err="1" smtClean="0"/>
              <a:t>mobility</a:t>
            </a:r>
            <a:r>
              <a:rPr lang="fr-FR" dirty="0" smtClean="0"/>
              <a:t> </a:t>
            </a:r>
            <a:r>
              <a:rPr lang="fr-FR" dirty="0" err="1" smtClean="0"/>
              <a:t>experience</a:t>
            </a:r>
            <a:r>
              <a:rPr lang="fr-FR" dirty="0" smtClean="0"/>
              <a:t> and not </a:t>
            </a:r>
            <a:r>
              <a:rPr lang="fr-FR" dirty="0" err="1" smtClean="0"/>
              <a:t>only</a:t>
            </a:r>
            <a:r>
              <a:rPr lang="fr-FR" dirty="0" smtClean="0"/>
              <a:t> </a:t>
            </a:r>
            <a:r>
              <a:rPr lang="fr-FR" dirty="0" err="1" smtClean="0"/>
              <a:t>current</a:t>
            </a:r>
            <a:r>
              <a:rPr lang="fr-FR" dirty="0" smtClean="0"/>
              <a:t> </a:t>
            </a:r>
            <a:r>
              <a:rPr lang="fr-FR" dirty="0" err="1" smtClean="0"/>
              <a:t>income</a:t>
            </a:r>
            <a:r>
              <a:rPr lang="fr-FR" dirty="0" smtClean="0"/>
              <a:t> </a:t>
            </a:r>
            <a:r>
              <a:rPr lang="fr-FR" dirty="0" err="1" smtClean="0"/>
              <a:t>determines</a:t>
            </a:r>
            <a:r>
              <a:rPr lang="fr-FR" dirty="0" smtClean="0"/>
              <a:t> </a:t>
            </a:r>
            <a:r>
              <a:rPr lang="fr-FR" dirty="0" err="1" smtClean="0"/>
              <a:t>political</a:t>
            </a:r>
            <a:r>
              <a:rPr lang="fr-FR" dirty="0" smtClean="0"/>
              <a:t> attitudes</a:t>
            </a:r>
          </a:p>
          <a:p>
            <a:pPr marL="0" indent="0">
              <a:buNone/>
            </a:pPr>
            <a:endParaRPr lang="fr-FR" dirty="0"/>
          </a:p>
        </p:txBody>
      </p:sp>
    </p:spTree>
    <p:extLst>
      <p:ext uri="{BB962C8B-B14F-4D97-AF65-F5344CB8AC3E}">
        <p14:creationId xmlns:p14="http://schemas.microsoft.com/office/powerpoint/2010/main" val="1899751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712968" cy="6264696"/>
          </a:xfrm>
        </p:spPr>
        <p:txBody>
          <a:bodyPr>
            <a:normAutofit fontScale="92500" lnSpcReduction="20000"/>
          </a:bodyPr>
          <a:lstStyle/>
          <a:p>
            <a:r>
              <a:rPr lang="fr-FR" dirty="0" smtClean="0"/>
              <a:t>In the long </a:t>
            </a:r>
            <a:r>
              <a:rPr lang="fr-FR" dirty="0" err="1" smtClean="0"/>
              <a:t>run</a:t>
            </a:r>
            <a:r>
              <a:rPr lang="fr-FR" dirty="0" smtClean="0"/>
              <a:t>, </a:t>
            </a:r>
            <a:r>
              <a:rPr lang="fr-FR" dirty="0" err="1" smtClean="0"/>
              <a:t>high-income</a:t>
            </a:r>
            <a:r>
              <a:rPr lang="fr-FR" dirty="0" smtClean="0"/>
              <a:t> </a:t>
            </a:r>
            <a:r>
              <a:rPr lang="fr-FR" dirty="0" err="1" smtClean="0"/>
              <a:t>individuals</a:t>
            </a:r>
            <a:r>
              <a:rPr lang="fr-FR" dirty="0" smtClean="0"/>
              <a:t> tend to </a:t>
            </a:r>
            <a:r>
              <a:rPr lang="fr-FR" dirty="0" err="1" smtClean="0"/>
              <a:t>be</a:t>
            </a:r>
            <a:r>
              <a:rPr lang="fr-FR" dirty="0" smtClean="0"/>
              <a:t> more right-</a:t>
            </a:r>
            <a:r>
              <a:rPr lang="fr-FR" dirty="0" err="1" smtClean="0"/>
              <a:t>wing</a:t>
            </a:r>
            <a:r>
              <a:rPr lang="fr-FR" dirty="0" smtClean="0"/>
              <a:t> on </a:t>
            </a:r>
            <a:r>
              <a:rPr lang="fr-FR" dirty="0" err="1" smtClean="0"/>
              <a:t>average</a:t>
            </a:r>
            <a:r>
              <a:rPr lang="fr-FR" dirty="0" smtClean="0"/>
              <a:t> </a:t>
            </a:r>
            <a:r>
              <a:rPr lang="fr-FR" dirty="0" err="1" smtClean="0"/>
              <a:t>than</a:t>
            </a:r>
            <a:r>
              <a:rPr lang="fr-FR" dirty="0" smtClean="0"/>
              <a:t> </a:t>
            </a:r>
            <a:r>
              <a:rPr lang="fr-FR" dirty="0" err="1" smtClean="0"/>
              <a:t>low-income</a:t>
            </a:r>
            <a:r>
              <a:rPr lang="fr-FR" dirty="0" smtClean="0"/>
              <a:t> </a:t>
            </a:r>
            <a:r>
              <a:rPr lang="fr-FR" dirty="0" err="1" smtClean="0"/>
              <a:t>individuals</a:t>
            </a:r>
            <a:r>
              <a:rPr lang="fr-FR" dirty="0" smtClean="0"/>
              <a:t> (</a:t>
            </a:r>
            <a:r>
              <a:rPr lang="fr-FR" dirty="0" err="1" smtClean="0"/>
              <a:t>they</a:t>
            </a:r>
            <a:r>
              <a:rPr lang="fr-FR" dirty="0" smtClean="0"/>
              <a:t> </a:t>
            </a:r>
            <a:r>
              <a:rPr lang="fr-FR" dirty="0" err="1" smtClean="0"/>
              <a:t>want</a:t>
            </a:r>
            <a:r>
              <a:rPr lang="fr-FR" dirty="0" smtClean="0"/>
              <a:t> </a:t>
            </a:r>
            <a:r>
              <a:rPr lang="fr-FR" dirty="0" err="1" smtClean="0"/>
              <a:t>less</a:t>
            </a:r>
            <a:r>
              <a:rPr lang="fr-FR" dirty="0" smtClean="0"/>
              <a:t> redistribution), </a:t>
            </a:r>
            <a:r>
              <a:rPr lang="fr-FR" dirty="0" err="1" smtClean="0"/>
              <a:t>even</a:t>
            </a:r>
            <a:r>
              <a:rPr lang="fr-FR" dirty="0" smtClean="0"/>
              <a:t> if </a:t>
            </a:r>
            <a:r>
              <a:rPr lang="fr-FR" dirty="0" err="1" smtClean="0"/>
              <a:t>they</a:t>
            </a:r>
            <a:r>
              <a:rPr lang="fr-FR" dirty="0" smtClean="0"/>
              <a:t> are not </a:t>
            </a:r>
            <a:r>
              <a:rPr lang="fr-FR" dirty="0" err="1" smtClean="0"/>
              <a:t>selfish</a:t>
            </a:r>
            <a:r>
              <a:rPr lang="fr-FR" dirty="0" smtClean="0"/>
              <a:t> </a:t>
            </a:r>
            <a:r>
              <a:rPr lang="fr-FR" dirty="0" err="1" smtClean="0"/>
              <a:t>at</a:t>
            </a:r>
            <a:r>
              <a:rPr lang="fr-FR" dirty="0" smtClean="0"/>
              <a:t> all</a:t>
            </a:r>
          </a:p>
          <a:p>
            <a:pPr marL="0" indent="0">
              <a:buNone/>
            </a:pPr>
            <a:r>
              <a:rPr lang="fr-FR" dirty="0" smtClean="0"/>
              <a:t>(in </a:t>
            </a:r>
            <a:r>
              <a:rPr lang="fr-FR" dirty="0" err="1" smtClean="0"/>
              <a:t>effect</a:t>
            </a:r>
            <a:r>
              <a:rPr lang="fr-FR" dirty="0" smtClean="0"/>
              <a:t>, right-</a:t>
            </a:r>
            <a:r>
              <a:rPr lang="fr-FR" dirty="0" err="1" smtClean="0"/>
              <a:t>wing</a:t>
            </a:r>
            <a:r>
              <a:rPr lang="fr-FR" dirty="0" smtClean="0"/>
              <a:t> dynasties </a:t>
            </a:r>
            <a:r>
              <a:rPr lang="fr-FR" dirty="0" err="1" smtClean="0"/>
              <a:t>believe</a:t>
            </a:r>
            <a:r>
              <a:rPr lang="fr-FR" dirty="0" smtClean="0"/>
              <a:t> more in effort and end up </a:t>
            </a:r>
            <a:r>
              <a:rPr lang="fr-FR" dirty="0" err="1" smtClean="0"/>
              <a:t>with</a:t>
            </a:r>
            <a:r>
              <a:rPr lang="fr-FR" dirty="0" smtClean="0"/>
              <a:t> </a:t>
            </a:r>
            <a:r>
              <a:rPr lang="fr-FR" dirty="0" err="1" smtClean="0"/>
              <a:t>higher</a:t>
            </a:r>
            <a:r>
              <a:rPr lang="fr-FR" dirty="0" smtClean="0"/>
              <a:t> </a:t>
            </a:r>
            <a:r>
              <a:rPr lang="fr-FR" dirty="0" err="1" smtClean="0"/>
              <a:t>average</a:t>
            </a:r>
            <a:r>
              <a:rPr lang="fr-FR" dirty="0" smtClean="0"/>
              <a:t> </a:t>
            </a:r>
            <a:r>
              <a:rPr lang="fr-FR" dirty="0" err="1" smtClean="0"/>
              <a:t>incomes</a:t>
            </a:r>
            <a:r>
              <a:rPr lang="fr-FR" dirty="0" smtClean="0"/>
              <a:t>, </a:t>
            </a:r>
            <a:r>
              <a:rPr lang="fr-FR" dirty="0" err="1" smtClean="0"/>
              <a:t>whether</a:t>
            </a:r>
            <a:r>
              <a:rPr lang="fr-FR" dirty="0" smtClean="0"/>
              <a:t> </a:t>
            </a:r>
            <a:r>
              <a:rPr lang="fr-FR" dirty="0" err="1" smtClean="0"/>
              <a:t>their</a:t>
            </a:r>
            <a:r>
              <a:rPr lang="fr-FR" dirty="0" smtClean="0"/>
              <a:t> </a:t>
            </a:r>
            <a:r>
              <a:rPr lang="fr-FR" dirty="0" err="1" smtClean="0"/>
              <a:t>beliefs</a:t>
            </a:r>
            <a:r>
              <a:rPr lang="fr-FR" dirty="0" smtClean="0"/>
              <a:t> are right or </a:t>
            </a:r>
            <a:r>
              <a:rPr lang="fr-FR" dirty="0" err="1" smtClean="0"/>
              <a:t>wrong</a:t>
            </a:r>
            <a:r>
              <a:rPr lang="fr-FR" dirty="0" smtClean="0"/>
              <a:t>)</a:t>
            </a:r>
          </a:p>
          <a:p>
            <a:r>
              <a:rPr lang="fr-FR" dirty="0" err="1" smtClean="0"/>
              <a:t>Other</a:t>
            </a:r>
            <a:r>
              <a:rPr lang="fr-FR" dirty="0" smtClean="0"/>
              <a:t>, more </a:t>
            </a:r>
            <a:r>
              <a:rPr lang="fr-FR" dirty="0" err="1" smtClean="0"/>
              <a:t>sophisticated</a:t>
            </a:r>
            <a:r>
              <a:rPr lang="fr-FR" dirty="0" smtClean="0"/>
              <a:t> </a:t>
            </a:r>
            <a:r>
              <a:rPr lang="fr-FR" dirty="0" err="1" smtClean="0"/>
              <a:t>ways</a:t>
            </a:r>
            <a:r>
              <a:rPr lang="fr-FR" dirty="0" smtClean="0"/>
              <a:t> to </a:t>
            </a:r>
            <a:r>
              <a:rPr lang="fr-FR" dirty="0" err="1" smtClean="0"/>
              <a:t>learn</a:t>
            </a:r>
            <a:r>
              <a:rPr lang="fr-FR" dirty="0" smtClean="0"/>
              <a:t> about optimal </a:t>
            </a:r>
            <a:r>
              <a:rPr lang="fr-FR" dirty="0" err="1" smtClean="0"/>
              <a:t>t</a:t>
            </a:r>
            <a:r>
              <a:rPr lang="fr-FR" dirty="0" smtClean="0"/>
              <a:t>*: </a:t>
            </a:r>
            <a:r>
              <a:rPr lang="fr-FR" dirty="0" err="1" smtClean="0"/>
              <a:t>study</a:t>
            </a:r>
            <a:r>
              <a:rPr lang="fr-FR" dirty="0" smtClean="0"/>
              <a:t> the comparative </a:t>
            </a:r>
            <a:r>
              <a:rPr lang="fr-FR" dirty="0" err="1" smtClean="0"/>
              <a:t>history</a:t>
            </a:r>
            <a:r>
              <a:rPr lang="fr-FR" dirty="0" smtClean="0"/>
              <a:t> of </a:t>
            </a:r>
            <a:r>
              <a:rPr lang="fr-FR" dirty="0" err="1" smtClean="0"/>
              <a:t>inequality</a:t>
            </a:r>
            <a:r>
              <a:rPr lang="fr-FR" dirty="0" smtClean="0"/>
              <a:t> and taxation, </a:t>
            </a:r>
            <a:r>
              <a:rPr lang="fr-FR" dirty="0" err="1" smtClean="0"/>
              <a:t>read</a:t>
            </a:r>
            <a:r>
              <a:rPr lang="fr-FR" dirty="0" smtClean="0"/>
              <a:t> </a:t>
            </a:r>
            <a:r>
              <a:rPr lang="fr-FR" dirty="0" err="1" smtClean="0"/>
              <a:t>econometric</a:t>
            </a:r>
            <a:r>
              <a:rPr lang="fr-FR" dirty="0" smtClean="0"/>
              <a:t> </a:t>
            </a:r>
            <a:r>
              <a:rPr lang="fr-FR" dirty="0" err="1" smtClean="0"/>
              <a:t>estimates</a:t>
            </a:r>
            <a:r>
              <a:rPr lang="fr-FR" dirty="0" smtClean="0"/>
              <a:t> of </a:t>
            </a:r>
            <a:r>
              <a:rPr lang="fr-FR" dirty="0" err="1" smtClean="0"/>
              <a:t>elasticities</a:t>
            </a:r>
            <a:r>
              <a:rPr lang="fr-FR" dirty="0" smtClean="0"/>
              <a:t>: </a:t>
            </a:r>
            <a:r>
              <a:rPr lang="fr-FR" dirty="0" err="1" smtClean="0"/>
              <a:t>see</a:t>
            </a:r>
            <a:r>
              <a:rPr lang="fr-FR" dirty="0" smtClean="0"/>
              <a:t> Lectures 3-4</a:t>
            </a:r>
          </a:p>
          <a:p>
            <a:r>
              <a:rPr lang="fr-FR" dirty="0" smtClean="0"/>
              <a:t>But </a:t>
            </a:r>
            <a:r>
              <a:rPr lang="fr-FR" dirty="0" err="1"/>
              <a:t>there</a:t>
            </a:r>
            <a:r>
              <a:rPr lang="fr-FR" dirty="0"/>
              <a:t> </a:t>
            </a:r>
            <a:r>
              <a:rPr lang="fr-FR" dirty="0" err="1" smtClean="0"/>
              <a:t>will</a:t>
            </a:r>
            <a:r>
              <a:rPr lang="fr-FR" dirty="0" smtClean="0"/>
              <a:t> </a:t>
            </a:r>
            <a:r>
              <a:rPr lang="fr-FR" dirty="0" err="1" smtClean="0"/>
              <a:t>always</a:t>
            </a:r>
            <a:r>
              <a:rPr lang="fr-FR" dirty="0" smtClean="0"/>
              <a:t> </a:t>
            </a:r>
            <a:r>
              <a:rPr lang="fr-FR" dirty="0" err="1" smtClean="0"/>
              <a:t>be</a:t>
            </a:r>
            <a:r>
              <a:rPr lang="fr-FR" dirty="0" smtClean="0"/>
              <a:t> </a:t>
            </a:r>
            <a:r>
              <a:rPr lang="fr-FR" dirty="0"/>
              <a:t>a lot of </a:t>
            </a:r>
            <a:r>
              <a:rPr lang="fr-FR" dirty="0" err="1"/>
              <a:t>uncertainty</a:t>
            </a:r>
            <a:r>
              <a:rPr lang="fr-FR" dirty="0"/>
              <a:t> about the conclusions </a:t>
            </a:r>
            <a:r>
              <a:rPr lang="fr-FR" dirty="0" smtClean="0"/>
              <a:t>one </a:t>
            </a:r>
            <a:r>
              <a:rPr lang="fr-FR" dirty="0" err="1" smtClean="0"/>
              <a:t>can</a:t>
            </a:r>
            <a:r>
              <a:rPr lang="fr-FR" dirty="0" smtClean="0"/>
              <a:t> </a:t>
            </a:r>
            <a:r>
              <a:rPr lang="fr-FR" dirty="0" err="1" smtClean="0"/>
              <a:t>draw</a:t>
            </a:r>
            <a:r>
              <a:rPr lang="fr-FR" dirty="0" smtClean="0"/>
              <a:t> </a:t>
            </a:r>
            <a:r>
              <a:rPr lang="fr-FR" dirty="0" err="1" smtClean="0"/>
              <a:t>from</a:t>
            </a:r>
            <a:r>
              <a:rPr lang="fr-FR" dirty="0" smtClean="0"/>
              <a:t> </a:t>
            </a:r>
            <a:r>
              <a:rPr lang="fr-FR" dirty="0" err="1" smtClean="0"/>
              <a:t>historical</a:t>
            </a:r>
            <a:r>
              <a:rPr lang="fr-FR" dirty="0" smtClean="0"/>
              <a:t> or </a:t>
            </a:r>
            <a:r>
              <a:rPr lang="fr-FR" dirty="0" err="1" smtClean="0"/>
              <a:t>econometric</a:t>
            </a:r>
            <a:r>
              <a:rPr lang="fr-FR" dirty="0" smtClean="0"/>
              <a:t> </a:t>
            </a:r>
            <a:r>
              <a:rPr lang="fr-FR" dirty="0" err="1" smtClean="0"/>
              <a:t>evidence</a:t>
            </a:r>
            <a:r>
              <a:rPr lang="fr-FR" dirty="0" smtClean="0"/>
              <a:t>, </a:t>
            </a:r>
            <a:r>
              <a:rPr lang="fr-FR" dirty="0" err="1" smtClean="0"/>
              <a:t>so</a:t>
            </a:r>
            <a:r>
              <a:rPr lang="fr-FR" dirty="0" smtClean="0"/>
              <a:t> the </a:t>
            </a:r>
            <a:r>
              <a:rPr lang="fr-FR" dirty="0" err="1" smtClean="0"/>
              <a:t>political</a:t>
            </a:r>
            <a:r>
              <a:rPr lang="fr-FR" dirty="0" smtClean="0"/>
              <a:t> </a:t>
            </a:r>
            <a:r>
              <a:rPr lang="fr-FR" dirty="0" err="1" smtClean="0"/>
              <a:t>conflict</a:t>
            </a:r>
            <a:r>
              <a:rPr lang="fr-FR" dirty="0" smtClean="0"/>
              <a:t> </a:t>
            </a:r>
            <a:r>
              <a:rPr lang="fr-FR" dirty="0" err="1" smtClean="0"/>
              <a:t>will</a:t>
            </a:r>
            <a:r>
              <a:rPr lang="fr-FR" dirty="0" smtClean="0"/>
              <a:t> continue, and </a:t>
            </a:r>
            <a:r>
              <a:rPr lang="fr-FR" dirty="0" err="1" smtClean="0"/>
              <a:t>democratic</a:t>
            </a:r>
            <a:r>
              <a:rPr lang="fr-FR" dirty="0" smtClean="0"/>
              <a:t> institutions </a:t>
            </a:r>
            <a:r>
              <a:rPr lang="fr-FR" dirty="0" err="1" smtClean="0"/>
              <a:t>will</a:t>
            </a:r>
            <a:r>
              <a:rPr lang="fr-FR" dirty="0" smtClean="0"/>
              <a:t> do </a:t>
            </a:r>
            <a:r>
              <a:rPr lang="fr-FR" dirty="0" err="1" smtClean="0"/>
              <a:t>what</a:t>
            </a:r>
            <a:r>
              <a:rPr lang="fr-FR" dirty="0" smtClean="0"/>
              <a:t> </a:t>
            </a:r>
            <a:r>
              <a:rPr lang="fr-FR" dirty="0" err="1" smtClean="0"/>
              <a:t>they</a:t>
            </a:r>
            <a:r>
              <a:rPr lang="fr-FR" dirty="0" smtClean="0"/>
              <a:t> </a:t>
            </a:r>
            <a:r>
              <a:rPr lang="fr-FR" dirty="0" err="1" smtClean="0"/>
              <a:t>can</a:t>
            </a:r>
            <a:r>
              <a:rPr lang="fr-FR" dirty="0" smtClean="0"/>
              <a:t> to </a:t>
            </a:r>
            <a:r>
              <a:rPr lang="fr-FR" dirty="0" err="1" smtClean="0"/>
              <a:t>aggregate</a:t>
            </a:r>
            <a:r>
              <a:rPr lang="fr-FR" dirty="0" smtClean="0"/>
              <a:t> </a:t>
            </a:r>
            <a:r>
              <a:rPr lang="fr-FR" dirty="0" err="1" smtClean="0"/>
              <a:t>these</a:t>
            </a:r>
            <a:r>
              <a:rPr lang="fr-FR" dirty="0" smtClean="0"/>
              <a:t> </a:t>
            </a:r>
            <a:r>
              <a:rPr lang="fr-FR" dirty="0" err="1" smtClean="0"/>
              <a:t>different</a:t>
            </a:r>
            <a:r>
              <a:rPr lang="fr-FR" dirty="0" smtClean="0"/>
              <a:t> </a:t>
            </a:r>
            <a:r>
              <a:rPr lang="fr-FR" dirty="0" err="1" smtClean="0"/>
              <a:t>beliefs</a:t>
            </a:r>
            <a:endParaRPr lang="fr-FR" dirty="0"/>
          </a:p>
          <a:p>
            <a:endParaRPr lang="fr-FR" dirty="0"/>
          </a:p>
        </p:txBody>
      </p:sp>
    </p:spTree>
    <p:extLst>
      <p:ext uri="{BB962C8B-B14F-4D97-AF65-F5344CB8AC3E}">
        <p14:creationId xmlns:p14="http://schemas.microsoft.com/office/powerpoint/2010/main" val="1941195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332656"/>
            <a:ext cx="8856984" cy="6048672"/>
          </a:xfrm>
        </p:spPr>
        <p:txBody>
          <a:bodyPr>
            <a:normAutofit fontScale="92500" lnSpcReduction="20000"/>
          </a:bodyPr>
          <a:lstStyle/>
          <a:p>
            <a:r>
              <a:rPr lang="fr-FR" dirty="0" smtClean="0"/>
              <a:t>This simple model </a:t>
            </a:r>
            <a:r>
              <a:rPr lang="fr-FR" dirty="0" err="1" smtClean="0"/>
              <a:t>also</a:t>
            </a:r>
            <a:r>
              <a:rPr lang="fr-FR" dirty="0" smtClean="0"/>
              <a:t> </a:t>
            </a:r>
            <a:r>
              <a:rPr lang="fr-FR" dirty="0" err="1" smtClean="0"/>
              <a:t>illustrates</a:t>
            </a:r>
            <a:r>
              <a:rPr lang="fr-FR" dirty="0" smtClean="0"/>
              <a:t> the </a:t>
            </a:r>
            <a:r>
              <a:rPr lang="fr-FR" dirty="0" err="1" smtClean="0"/>
              <a:t>difficulties</a:t>
            </a:r>
            <a:r>
              <a:rPr lang="fr-FR" dirty="0" smtClean="0"/>
              <a:t> to </a:t>
            </a:r>
            <a:r>
              <a:rPr lang="fr-FR" dirty="0" err="1" smtClean="0"/>
              <a:t>define</a:t>
            </a:r>
            <a:r>
              <a:rPr lang="fr-FR" dirty="0" smtClean="0"/>
              <a:t> the </a:t>
            </a:r>
            <a:r>
              <a:rPr lang="fr-FR" dirty="0" err="1" smtClean="0"/>
              <a:t>proper</a:t>
            </a:r>
            <a:r>
              <a:rPr lang="fr-FR" dirty="0" smtClean="0"/>
              <a:t> social objective</a:t>
            </a:r>
          </a:p>
          <a:p>
            <a:r>
              <a:rPr lang="fr-FR" dirty="0" smtClean="0"/>
              <a:t>Assume </a:t>
            </a:r>
            <a:r>
              <a:rPr lang="fr-FR" dirty="0" err="1" smtClean="0"/>
              <a:t>Δ</a:t>
            </a:r>
            <a:r>
              <a:rPr lang="fr-FR" dirty="0" smtClean="0"/>
              <a:t>π=0, i.e. </a:t>
            </a:r>
            <a:r>
              <a:rPr lang="fr-FR" dirty="0" err="1" smtClean="0"/>
              <a:t>family</a:t>
            </a:r>
            <a:r>
              <a:rPr lang="fr-FR" dirty="0" smtClean="0"/>
              <a:t> </a:t>
            </a:r>
            <a:r>
              <a:rPr lang="fr-FR" dirty="0" err="1" smtClean="0"/>
              <a:t>origins</a:t>
            </a:r>
            <a:r>
              <a:rPr lang="fr-FR" dirty="0" smtClean="0"/>
              <a:t> do not </a:t>
            </a:r>
            <a:r>
              <a:rPr lang="fr-FR" dirty="0" err="1" smtClean="0"/>
              <a:t>matter</a:t>
            </a:r>
            <a:r>
              <a:rPr lang="fr-FR" dirty="0" smtClean="0"/>
              <a:t>, </a:t>
            </a:r>
            <a:r>
              <a:rPr lang="fr-FR" dirty="0" err="1" smtClean="0"/>
              <a:t>everybody</a:t>
            </a:r>
            <a:r>
              <a:rPr lang="fr-FR" dirty="0" smtClean="0"/>
              <a:t> faces the </a:t>
            </a:r>
            <a:r>
              <a:rPr lang="fr-FR" dirty="0" err="1" smtClean="0"/>
              <a:t>same</a:t>
            </a:r>
            <a:r>
              <a:rPr lang="fr-FR" dirty="0" smtClean="0"/>
              <a:t> </a:t>
            </a:r>
            <a:r>
              <a:rPr lang="fr-FR" dirty="0" err="1" smtClean="0"/>
              <a:t>probability</a:t>
            </a:r>
            <a:r>
              <a:rPr lang="fr-FR" dirty="0" smtClean="0"/>
              <a:t> π </a:t>
            </a:r>
            <a:r>
              <a:rPr lang="fr-FR" dirty="0"/>
              <a:t>+ </a:t>
            </a:r>
            <a:r>
              <a:rPr lang="fr-FR" dirty="0" err="1" smtClean="0"/>
              <a:t>θe</a:t>
            </a:r>
            <a:r>
              <a:rPr lang="fr-FR" dirty="0"/>
              <a:t> </a:t>
            </a:r>
            <a:r>
              <a:rPr lang="fr-FR" dirty="0" smtClean="0"/>
              <a:t>to have </a:t>
            </a:r>
            <a:r>
              <a:rPr lang="fr-FR" dirty="0" err="1" smtClean="0"/>
              <a:t>high</a:t>
            </a:r>
            <a:r>
              <a:rPr lang="fr-FR" dirty="0" smtClean="0"/>
              <a:t> </a:t>
            </a:r>
            <a:r>
              <a:rPr lang="fr-FR" dirty="0" err="1" smtClean="0"/>
              <a:t>income</a:t>
            </a:r>
            <a:r>
              <a:rPr lang="fr-FR" dirty="0" smtClean="0"/>
              <a:t> </a:t>
            </a:r>
            <a:r>
              <a:rPr lang="fr-FR" baseline="-25000" dirty="0" smtClean="0"/>
              <a:t> </a:t>
            </a:r>
            <a:r>
              <a:rPr lang="fr-FR" dirty="0" smtClean="0"/>
              <a:t>y</a:t>
            </a:r>
            <a:r>
              <a:rPr lang="fr-FR" baseline="-25000" dirty="0" smtClean="0"/>
              <a:t>1</a:t>
            </a:r>
            <a:r>
              <a:rPr lang="fr-FR" dirty="0" smtClean="0"/>
              <a:t> &gt; y</a:t>
            </a:r>
            <a:r>
              <a:rPr lang="fr-FR" baseline="-25000" dirty="0" smtClean="0"/>
              <a:t>0</a:t>
            </a:r>
          </a:p>
          <a:p>
            <a:r>
              <a:rPr lang="fr-FR" dirty="0" err="1" smtClean="0"/>
              <a:t>With</a:t>
            </a:r>
            <a:r>
              <a:rPr lang="fr-FR" dirty="0" smtClean="0"/>
              <a:t> </a:t>
            </a:r>
            <a:r>
              <a:rPr lang="fr-FR" dirty="0" err="1" smtClean="0"/>
              <a:t>risk</a:t>
            </a:r>
            <a:r>
              <a:rPr lang="fr-FR" dirty="0" smtClean="0"/>
              <a:t> aversion (</a:t>
            </a:r>
            <a:r>
              <a:rPr lang="fr-FR" dirty="0" err="1"/>
              <a:t>U</a:t>
            </a:r>
            <a:r>
              <a:rPr lang="fr-FR" baseline="-25000" dirty="0" err="1"/>
              <a:t>i</a:t>
            </a:r>
            <a:r>
              <a:rPr lang="fr-FR" dirty="0"/>
              <a:t> </a:t>
            </a:r>
            <a:r>
              <a:rPr lang="fr-FR" dirty="0" smtClean="0"/>
              <a:t>=V(c</a:t>
            </a:r>
            <a:r>
              <a:rPr lang="fr-FR" baseline="-25000" dirty="0" smtClean="0"/>
              <a:t>i</a:t>
            </a:r>
            <a:r>
              <a:rPr lang="fr-FR" dirty="0" smtClean="0"/>
              <a:t>)-C</a:t>
            </a:r>
            <a:r>
              <a:rPr lang="fr-FR" dirty="0"/>
              <a:t>(</a:t>
            </a:r>
            <a:r>
              <a:rPr lang="fr-FR" dirty="0" err="1"/>
              <a:t>e</a:t>
            </a:r>
            <a:r>
              <a:rPr lang="fr-FR" baseline="-25000" dirty="0" err="1"/>
              <a:t>i</a:t>
            </a:r>
            <a:r>
              <a:rPr lang="fr-FR" dirty="0" smtClean="0"/>
              <a:t>)</a:t>
            </a:r>
            <a:r>
              <a:rPr lang="fr-FR" dirty="0"/>
              <a:t> </a:t>
            </a:r>
            <a:r>
              <a:rPr lang="fr-FR" dirty="0" smtClean="0"/>
              <a:t>and V(.) concave), one </a:t>
            </a:r>
            <a:r>
              <a:rPr lang="fr-FR" dirty="0" err="1" smtClean="0"/>
              <a:t>still</a:t>
            </a:r>
            <a:r>
              <a:rPr lang="fr-FR" dirty="0" smtClean="0"/>
              <a:t> </a:t>
            </a:r>
            <a:r>
              <a:rPr lang="fr-FR" dirty="0" err="1" smtClean="0"/>
              <a:t>wants</a:t>
            </a:r>
            <a:r>
              <a:rPr lang="fr-FR" dirty="0" smtClean="0"/>
              <a:t> </a:t>
            </a:r>
            <a:r>
              <a:rPr lang="fr-FR" dirty="0" err="1" smtClean="0"/>
              <a:t>redistributive</a:t>
            </a:r>
            <a:r>
              <a:rPr lang="fr-FR" dirty="0" smtClean="0"/>
              <a:t> taxation </a:t>
            </a:r>
          </a:p>
          <a:p>
            <a:r>
              <a:rPr lang="fr-FR" dirty="0" smtClean="0"/>
              <a:t>But </a:t>
            </a:r>
            <a:r>
              <a:rPr lang="fr-FR" dirty="0" err="1" smtClean="0"/>
              <a:t>with</a:t>
            </a:r>
            <a:r>
              <a:rPr lang="fr-FR" dirty="0" smtClean="0"/>
              <a:t> </a:t>
            </a:r>
            <a:r>
              <a:rPr lang="fr-FR" dirty="0" err="1" smtClean="0"/>
              <a:t>U</a:t>
            </a:r>
            <a:r>
              <a:rPr lang="fr-FR" baseline="-25000" dirty="0" err="1" smtClean="0"/>
              <a:t>i</a:t>
            </a:r>
            <a:r>
              <a:rPr lang="fr-FR" dirty="0" smtClean="0"/>
              <a:t> =c</a:t>
            </a:r>
            <a:r>
              <a:rPr lang="fr-FR" baseline="-25000" dirty="0" smtClean="0"/>
              <a:t>i</a:t>
            </a:r>
            <a:r>
              <a:rPr lang="fr-FR" dirty="0" smtClean="0"/>
              <a:t>-</a:t>
            </a:r>
            <a:r>
              <a:rPr lang="fr-FR" dirty="0"/>
              <a:t>C(</a:t>
            </a:r>
            <a:r>
              <a:rPr lang="fr-FR" dirty="0" err="1"/>
              <a:t>e</a:t>
            </a:r>
            <a:r>
              <a:rPr lang="fr-FR" baseline="-25000" dirty="0" err="1"/>
              <a:t>i</a:t>
            </a:r>
            <a:r>
              <a:rPr lang="fr-FR" dirty="0" smtClean="0"/>
              <a:t>), do </a:t>
            </a:r>
            <a:r>
              <a:rPr lang="fr-FR" dirty="0" err="1" smtClean="0"/>
              <a:t>we</a:t>
            </a:r>
            <a:r>
              <a:rPr lang="fr-FR" dirty="0" smtClean="0"/>
              <a:t> </a:t>
            </a:r>
            <a:r>
              <a:rPr lang="fr-FR" dirty="0" err="1" smtClean="0"/>
              <a:t>really</a:t>
            </a:r>
            <a:r>
              <a:rPr lang="fr-FR" dirty="0" smtClean="0"/>
              <a:t> </a:t>
            </a:r>
            <a:r>
              <a:rPr lang="fr-FR" dirty="0" err="1" smtClean="0"/>
              <a:t>want</a:t>
            </a:r>
            <a:r>
              <a:rPr lang="fr-FR" dirty="0" smtClean="0"/>
              <a:t> </a:t>
            </a:r>
            <a:r>
              <a:rPr lang="fr-FR" dirty="0" err="1" smtClean="0"/>
              <a:t>t</a:t>
            </a:r>
            <a:r>
              <a:rPr lang="fr-FR" dirty="0" smtClean="0"/>
              <a:t>*=0?</a:t>
            </a:r>
          </a:p>
          <a:p>
            <a:r>
              <a:rPr lang="fr-FR" dirty="0" smtClean="0"/>
              <a:t>If </a:t>
            </a:r>
            <a:r>
              <a:rPr lang="fr-FR" dirty="0"/>
              <a:t>y</a:t>
            </a:r>
            <a:r>
              <a:rPr lang="fr-FR" baseline="-25000" dirty="0"/>
              <a:t>1</a:t>
            </a:r>
            <a:r>
              <a:rPr lang="fr-FR" dirty="0"/>
              <a:t> </a:t>
            </a:r>
            <a:r>
              <a:rPr lang="fr-FR" dirty="0" smtClean="0"/>
              <a:t>vs y</a:t>
            </a:r>
            <a:r>
              <a:rPr lang="fr-FR" baseline="-25000" dirty="0" smtClean="0"/>
              <a:t>0</a:t>
            </a:r>
            <a:r>
              <a:rPr lang="fr-FR" dirty="0" smtClean="0"/>
              <a:t> = long-</a:t>
            </a:r>
            <a:r>
              <a:rPr lang="fr-FR" dirty="0" err="1" smtClean="0"/>
              <a:t>term</a:t>
            </a:r>
            <a:r>
              <a:rPr lang="fr-FR" dirty="0" smtClean="0"/>
              <a:t>, </a:t>
            </a:r>
            <a:r>
              <a:rPr lang="fr-FR" dirty="0" err="1" smtClean="0"/>
              <a:t>lifetime</a:t>
            </a:r>
            <a:r>
              <a:rPr lang="fr-FR" dirty="0" smtClean="0"/>
              <a:t> </a:t>
            </a:r>
            <a:r>
              <a:rPr lang="fr-FR" dirty="0" err="1" smtClean="0"/>
              <a:t>inequality</a:t>
            </a:r>
            <a:r>
              <a:rPr lang="fr-FR" dirty="0" smtClean="0"/>
              <a:t>, </a:t>
            </a:r>
            <a:r>
              <a:rPr lang="fr-FR" dirty="0" err="1" smtClean="0"/>
              <a:t>then</a:t>
            </a:r>
            <a:r>
              <a:rPr lang="fr-FR" dirty="0" smtClean="0"/>
              <a:t> </a:t>
            </a:r>
            <a:r>
              <a:rPr lang="fr-FR" dirty="0" err="1" smtClean="0"/>
              <a:t>risk</a:t>
            </a:r>
            <a:r>
              <a:rPr lang="fr-FR" dirty="0" smtClean="0"/>
              <a:t> aversion </a:t>
            </a:r>
            <a:r>
              <a:rPr lang="fr-FR" dirty="0" err="1" smtClean="0"/>
              <a:t>might</a:t>
            </a:r>
            <a:r>
              <a:rPr lang="fr-FR" dirty="0" smtClean="0"/>
              <a:t> not </a:t>
            </a:r>
            <a:r>
              <a:rPr lang="fr-FR" dirty="0" err="1" smtClean="0"/>
              <a:t>be</a:t>
            </a:r>
            <a:r>
              <a:rPr lang="fr-FR" dirty="0" smtClean="0"/>
              <a:t> the relevant </a:t>
            </a:r>
            <a:r>
              <a:rPr lang="fr-FR" dirty="0" err="1" smtClean="0"/>
              <a:t>way</a:t>
            </a:r>
            <a:r>
              <a:rPr lang="fr-FR" dirty="0" smtClean="0"/>
              <a:t> to </a:t>
            </a:r>
            <a:r>
              <a:rPr lang="fr-FR" dirty="0" err="1" smtClean="0"/>
              <a:t>determine</a:t>
            </a:r>
            <a:r>
              <a:rPr lang="fr-FR" dirty="0" smtClean="0"/>
              <a:t> the </a:t>
            </a:r>
            <a:r>
              <a:rPr lang="fr-FR" dirty="0" err="1" smtClean="0"/>
              <a:t>socially</a:t>
            </a:r>
            <a:r>
              <a:rPr lang="fr-FR" dirty="0" smtClean="0"/>
              <a:t> </a:t>
            </a:r>
            <a:r>
              <a:rPr lang="fr-FR" dirty="0" err="1" smtClean="0"/>
              <a:t>desirable</a:t>
            </a:r>
            <a:r>
              <a:rPr lang="fr-FR" dirty="0" smtClean="0"/>
              <a:t> </a:t>
            </a:r>
            <a:r>
              <a:rPr lang="fr-FR" dirty="0" err="1" smtClean="0"/>
              <a:t>level</a:t>
            </a:r>
            <a:r>
              <a:rPr lang="fr-FR" dirty="0" smtClean="0"/>
              <a:t> of redistribution (</a:t>
            </a:r>
            <a:r>
              <a:rPr lang="fr-FR" dirty="0" err="1" smtClean="0"/>
              <a:t>with</a:t>
            </a:r>
            <a:r>
              <a:rPr lang="fr-FR" dirty="0" smtClean="0"/>
              <a:t> short-</a:t>
            </a:r>
            <a:r>
              <a:rPr lang="fr-FR" dirty="0" err="1" smtClean="0"/>
              <a:t>term</a:t>
            </a:r>
            <a:r>
              <a:rPr lang="fr-FR" dirty="0" smtClean="0"/>
              <a:t> </a:t>
            </a:r>
            <a:r>
              <a:rPr lang="fr-FR" dirty="0" err="1" smtClean="0"/>
              <a:t>risk</a:t>
            </a:r>
            <a:r>
              <a:rPr lang="fr-FR" dirty="0" smtClean="0"/>
              <a:t>, </a:t>
            </a:r>
            <a:r>
              <a:rPr lang="fr-FR" dirty="0" err="1" smtClean="0"/>
              <a:t>this</a:t>
            </a:r>
            <a:r>
              <a:rPr lang="fr-FR" dirty="0" smtClean="0"/>
              <a:t> </a:t>
            </a:r>
            <a:r>
              <a:rPr lang="fr-FR" dirty="0" err="1" smtClean="0"/>
              <a:t>is</a:t>
            </a:r>
            <a:r>
              <a:rPr lang="fr-FR" dirty="0" smtClean="0"/>
              <a:t> </a:t>
            </a:r>
            <a:r>
              <a:rPr lang="fr-FR" dirty="0" err="1" smtClean="0"/>
              <a:t>questionable</a:t>
            </a:r>
            <a:r>
              <a:rPr lang="fr-FR" dirty="0" smtClean="0"/>
              <a:t> as </a:t>
            </a:r>
            <a:r>
              <a:rPr lang="fr-FR" dirty="0" err="1" smtClean="0"/>
              <a:t>well</a:t>
            </a:r>
            <a:r>
              <a:rPr lang="fr-FR" dirty="0" smtClean="0"/>
              <a:t>: public </a:t>
            </a:r>
            <a:r>
              <a:rPr lang="fr-FR" dirty="0" err="1" smtClean="0"/>
              <a:t>unemployment</a:t>
            </a:r>
            <a:r>
              <a:rPr lang="fr-FR" dirty="0" smtClean="0"/>
              <a:t> </a:t>
            </a:r>
            <a:r>
              <a:rPr lang="fr-FR" dirty="0" err="1" smtClean="0"/>
              <a:t>insurance</a:t>
            </a:r>
            <a:r>
              <a:rPr lang="fr-FR" dirty="0" smtClean="0"/>
              <a:t>)</a:t>
            </a:r>
          </a:p>
          <a:p>
            <a:r>
              <a:rPr lang="fr-FR" dirty="0" smtClean="0"/>
              <a:t>Assume social objective = Max c</a:t>
            </a:r>
            <a:r>
              <a:rPr lang="fr-FR" baseline="-25000" dirty="0" smtClean="0"/>
              <a:t>0</a:t>
            </a:r>
            <a:r>
              <a:rPr lang="fr-FR" dirty="0" smtClean="0"/>
              <a:t> – C(e)</a:t>
            </a:r>
          </a:p>
          <a:p>
            <a:pPr marL="0" indent="0">
              <a:buNone/>
            </a:pPr>
            <a:endParaRPr lang="fr-FR" dirty="0"/>
          </a:p>
        </p:txBody>
      </p:sp>
    </p:spTree>
    <p:extLst>
      <p:ext uri="{BB962C8B-B14F-4D97-AF65-F5344CB8AC3E}">
        <p14:creationId xmlns:p14="http://schemas.microsoft.com/office/powerpoint/2010/main" val="673300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332656"/>
            <a:ext cx="8856984" cy="5793507"/>
          </a:xfrm>
        </p:spPr>
        <p:txBody>
          <a:bodyPr>
            <a:normAutofit/>
          </a:bodyPr>
          <a:lstStyle/>
          <a:p>
            <a:r>
              <a:rPr lang="fr-FR" dirty="0" smtClean="0"/>
              <a:t>Max c</a:t>
            </a:r>
            <a:r>
              <a:rPr lang="fr-FR" baseline="-25000" dirty="0" smtClean="0"/>
              <a:t>0</a:t>
            </a:r>
            <a:r>
              <a:rPr lang="fr-FR" dirty="0" smtClean="0"/>
              <a:t> – C(e) = (1-t)y</a:t>
            </a:r>
            <a:r>
              <a:rPr lang="fr-FR" baseline="-25000" dirty="0" smtClean="0"/>
              <a:t>0</a:t>
            </a:r>
            <a:r>
              <a:rPr lang="fr-FR" dirty="0" smtClean="0"/>
              <a:t>+ty – C(e)</a:t>
            </a:r>
          </a:p>
          <a:p>
            <a:pPr marL="0" indent="0">
              <a:buNone/>
            </a:pPr>
            <a:r>
              <a:rPr lang="fr-FR" dirty="0"/>
              <a:t> </a:t>
            </a:r>
            <a:r>
              <a:rPr lang="fr-FR" dirty="0" smtClean="0"/>
              <a:t>  </a:t>
            </a:r>
            <a:r>
              <a:rPr lang="fr-FR" dirty="0" err="1" smtClean="0"/>
              <a:t>with</a:t>
            </a:r>
            <a:r>
              <a:rPr lang="fr-FR" dirty="0" smtClean="0"/>
              <a:t> e = </a:t>
            </a:r>
            <a:r>
              <a:rPr lang="fr-FR" dirty="0" err="1" smtClean="0"/>
              <a:t>aθ</a:t>
            </a:r>
            <a:r>
              <a:rPr lang="fr-FR" dirty="0" smtClean="0"/>
              <a:t>(</a:t>
            </a:r>
            <a:r>
              <a:rPr lang="fr-FR" dirty="0"/>
              <a:t>1-t)(y</a:t>
            </a:r>
            <a:r>
              <a:rPr lang="fr-FR" baseline="-25000" dirty="0"/>
              <a:t>1</a:t>
            </a:r>
            <a:r>
              <a:rPr lang="fr-FR" dirty="0"/>
              <a:t>-y</a:t>
            </a:r>
            <a:r>
              <a:rPr lang="fr-FR" baseline="-25000" dirty="0"/>
              <a:t>0</a:t>
            </a:r>
            <a:r>
              <a:rPr lang="fr-FR" dirty="0" smtClean="0"/>
              <a:t>), y=(1-p)y</a:t>
            </a:r>
            <a:r>
              <a:rPr lang="fr-FR" baseline="-25000" dirty="0" smtClean="0"/>
              <a:t>0</a:t>
            </a:r>
            <a:r>
              <a:rPr lang="fr-FR" dirty="0" smtClean="0"/>
              <a:t>+py</a:t>
            </a:r>
            <a:r>
              <a:rPr lang="fr-FR" baseline="-25000" dirty="0" smtClean="0"/>
              <a:t>1</a:t>
            </a:r>
            <a:r>
              <a:rPr lang="fr-FR" dirty="0" smtClean="0"/>
              <a:t>, p=</a:t>
            </a:r>
            <a:r>
              <a:rPr lang="fr-FR" dirty="0"/>
              <a:t>π + </a:t>
            </a:r>
            <a:r>
              <a:rPr lang="fr-FR" dirty="0" err="1"/>
              <a:t>θe</a:t>
            </a:r>
            <a:r>
              <a:rPr lang="fr-FR" dirty="0"/>
              <a:t> </a:t>
            </a:r>
            <a:endParaRPr lang="fr-FR" dirty="0" smtClean="0"/>
          </a:p>
          <a:p>
            <a:r>
              <a:rPr lang="fr-FR" dirty="0" err="1" smtClean="0"/>
              <a:t>Then</a:t>
            </a:r>
            <a:r>
              <a:rPr lang="fr-FR" dirty="0" smtClean="0"/>
              <a:t> one </a:t>
            </a:r>
            <a:r>
              <a:rPr lang="fr-FR" dirty="0" err="1" smtClean="0"/>
              <a:t>can</a:t>
            </a:r>
            <a:r>
              <a:rPr lang="fr-FR" dirty="0" smtClean="0"/>
              <a:t> show </a:t>
            </a:r>
            <a:r>
              <a:rPr lang="fr-FR" dirty="0" err="1" smtClean="0"/>
              <a:t>that</a:t>
            </a:r>
            <a:endParaRPr lang="fr-FR" dirty="0" smtClean="0"/>
          </a:p>
          <a:p>
            <a:pPr marL="0" indent="0">
              <a:buNone/>
            </a:pPr>
            <a:r>
              <a:rPr lang="fr-FR" dirty="0" smtClean="0"/>
              <a:t>               </a:t>
            </a:r>
            <a:r>
              <a:rPr lang="fr-FR" dirty="0" err="1" smtClean="0"/>
              <a:t>t</a:t>
            </a:r>
            <a:r>
              <a:rPr lang="fr-FR" dirty="0" smtClean="0"/>
              <a:t>* = 2/3 + π/3a(y</a:t>
            </a:r>
            <a:r>
              <a:rPr lang="fr-FR" baseline="-25000" dirty="0" smtClean="0"/>
              <a:t>1</a:t>
            </a:r>
            <a:r>
              <a:rPr lang="fr-FR" dirty="0"/>
              <a:t>-y</a:t>
            </a:r>
            <a:r>
              <a:rPr lang="fr-FR" baseline="-25000" dirty="0"/>
              <a:t>0</a:t>
            </a:r>
            <a:r>
              <a:rPr lang="fr-FR" dirty="0" smtClean="0"/>
              <a:t>)θ</a:t>
            </a:r>
            <a:r>
              <a:rPr lang="fr-FR" baseline="30000" dirty="0" smtClean="0"/>
              <a:t>2</a:t>
            </a:r>
          </a:p>
          <a:p>
            <a:pPr marL="0" indent="0">
              <a:buNone/>
            </a:pPr>
            <a:r>
              <a:rPr lang="fr-FR" dirty="0" smtClean="0"/>
              <a:t>(formula to </a:t>
            </a:r>
            <a:r>
              <a:rPr lang="fr-FR" dirty="0" err="1" smtClean="0"/>
              <a:t>be</a:t>
            </a:r>
            <a:r>
              <a:rPr lang="fr-FR" dirty="0" smtClean="0"/>
              <a:t> </a:t>
            </a:r>
            <a:r>
              <a:rPr lang="fr-FR" dirty="0" err="1" smtClean="0"/>
              <a:t>checked</a:t>
            </a:r>
            <a:r>
              <a:rPr lang="fr-FR" dirty="0" smtClean="0"/>
              <a:t>; </a:t>
            </a:r>
            <a:r>
              <a:rPr lang="fr-FR" dirty="0" err="1" smtClean="0"/>
              <a:t>please</a:t>
            </a:r>
            <a:r>
              <a:rPr lang="fr-FR" dirty="0" smtClean="0"/>
              <a:t> do </a:t>
            </a:r>
            <a:r>
              <a:rPr lang="fr-FR" dirty="0" err="1" smtClean="0"/>
              <a:t>it</a:t>
            </a:r>
            <a:r>
              <a:rPr lang="fr-FR" dirty="0" smtClean="0"/>
              <a:t> for </a:t>
            </a:r>
            <a:r>
              <a:rPr lang="fr-FR" dirty="0" err="1" smtClean="0"/>
              <a:t>next</a:t>
            </a:r>
            <a:r>
              <a:rPr lang="fr-FR" dirty="0" smtClean="0"/>
              <a:t> time!)</a:t>
            </a:r>
          </a:p>
          <a:p>
            <a:pPr marL="0" indent="0">
              <a:buNone/>
            </a:pPr>
            <a:r>
              <a:rPr lang="fr-FR" dirty="0" smtClean="0"/>
              <a:t>→ This leads to </a:t>
            </a:r>
            <a:r>
              <a:rPr lang="fr-FR" dirty="0" err="1" smtClean="0"/>
              <a:t>much</a:t>
            </a:r>
            <a:r>
              <a:rPr lang="fr-FR" dirty="0" smtClean="0"/>
              <a:t> more redistribution </a:t>
            </a:r>
            <a:r>
              <a:rPr lang="fr-FR" dirty="0" err="1" smtClean="0"/>
              <a:t>than</a:t>
            </a:r>
            <a:r>
              <a:rPr lang="fr-FR" dirty="0" smtClean="0"/>
              <a:t> </a:t>
            </a:r>
            <a:r>
              <a:rPr lang="fr-FR" dirty="0" err="1" smtClean="0"/>
              <a:t>with</a:t>
            </a:r>
            <a:r>
              <a:rPr lang="fr-FR" dirty="0" smtClean="0"/>
              <a:t> </a:t>
            </a:r>
            <a:r>
              <a:rPr lang="fr-FR" dirty="0" err="1" smtClean="0"/>
              <a:t>expected</a:t>
            </a:r>
            <a:r>
              <a:rPr lang="fr-FR" dirty="0" smtClean="0"/>
              <a:t> </a:t>
            </a:r>
            <a:r>
              <a:rPr lang="fr-FR" dirty="0" err="1" smtClean="0"/>
              <a:t>welfare</a:t>
            </a:r>
            <a:r>
              <a:rPr lang="fr-FR" dirty="0" smtClean="0"/>
              <a:t> </a:t>
            </a:r>
            <a:r>
              <a:rPr lang="fr-FR" dirty="0" err="1" smtClean="0"/>
              <a:t>maximization</a:t>
            </a:r>
            <a:endParaRPr lang="fr-FR" dirty="0" smtClean="0"/>
          </a:p>
          <a:p>
            <a:pPr marL="0" indent="0">
              <a:buNone/>
            </a:pPr>
            <a:r>
              <a:rPr lang="fr-FR" b="1" dirty="0" smtClean="0"/>
              <a:t>→ Discussion about objective </a:t>
            </a:r>
            <a:r>
              <a:rPr lang="fr-FR" b="1" dirty="0" err="1" smtClean="0"/>
              <a:t>function</a:t>
            </a:r>
            <a:r>
              <a:rPr lang="fr-FR" b="1" dirty="0" smtClean="0"/>
              <a:t> </a:t>
            </a:r>
            <a:r>
              <a:rPr lang="fr-FR" b="1" dirty="0" err="1" smtClean="0"/>
              <a:t>matters</a:t>
            </a:r>
            <a:r>
              <a:rPr lang="fr-FR" b="1" dirty="0" smtClean="0"/>
              <a:t>, </a:t>
            </a:r>
            <a:r>
              <a:rPr lang="fr-FR" b="1" dirty="0" err="1" smtClean="0"/>
              <a:t>together</a:t>
            </a:r>
            <a:r>
              <a:rPr lang="fr-FR" b="1" dirty="0" smtClean="0"/>
              <a:t> </a:t>
            </a:r>
            <a:r>
              <a:rPr lang="fr-FR" b="1" dirty="0" err="1" smtClean="0"/>
              <a:t>with</a:t>
            </a:r>
            <a:r>
              <a:rPr lang="fr-FR" b="1" dirty="0" smtClean="0"/>
              <a:t> the discussion about </a:t>
            </a:r>
            <a:r>
              <a:rPr lang="fr-FR" b="1" dirty="0" err="1" smtClean="0"/>
              <a:t>beliefs</a:t>
            </a:r>
            <a:r>
              <a:rPr lang="fr-FR" b="1" dirty="0" smtClean="0"/>
              <a:t> and </a:t>
            </a:r>
            <a:r>
              <a:rPr lang="fr-FR" b="1" dirty="0" err="1" smtClean="0"/>
              <a:t>elasticities</a:t>
            </a:r>
            <a:endParaRPr lang="fr-FR" baseline="-25000" dirty="0"/>
          </a:p>
          <a:p>
            <a:endParaRPr lang="fr-FR" dirty="0"/>
          </a:p>
        </p:txBody>
      </p:sp>
    </p:spTree>
    <p:extLst>
      <p:ext uri="{BB962C8B-B14F-4D97-AF65-F5344CB8AC3E}">
        <p14:creationId xmlns:p14="http://schemas.microsoft.com/office/powerpoint/2010/main" val="14212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16632"/>
            <a:ext cx="7992888" cy="562074"/>
          </a:xfrm>
        </p:spPr>
        <p:txBody>
          <a:bodyPr>
            <a:noAutofit/>
          </a:bodyPr>
          <a:lstStyle/>
          <a:p>
            <a:r>
              <a:rPr lang="fr-FR" sz="3600" dirty="0" smtClean="0"/>
              <a:t>The notion of social objective </a:t>
            </a:r>
            <a:r>
              <a:rPr lang="fr-FR" sz="3600" dirty="0" err="1" smtClean="0"/>
              <a:t>function</a:t>
            </a:r>
            <a:r>
              <a:rPr lang="fr-FR" sz="3600" dirty="0" smtClean="0"/>
              <a:t> </a:t>
            </a:r>
            <a:endParaRPr lang="fr-FR" sz="3600" dirty="0"/>
          </a:p>
        </p:txBody>
      </p:sp>
      <p:sp>
        <p:nvSpPr>
          <p:cNvPr id="3" name="Espace réservé du contenu 2"/>
          <p:cNvSpPr>
            <a:spLocks noGrp="1"/>
          </p:cNvSpPr>
          <p:nvPr>
            <p:ph idx="1"/>
          </p:nvPr>
        </p:nvSpPr>
        <p:spPr>
          <a:xfrm>
            <a:off x="251520" y="908720"/>
            <a:ext cx="8568952" cy="5184576"/>
          </a:xfrm>
        </p:spPr>
        <p:txBody>
          <a:bodyPr>
            <a:normAutofit fontScale="92500" lnSpcReduction="10000"/>
          </a:bodyPr>
          <a:lstStyle/>
          <a:p>
            <a:r>
              <a:rPr lang="fr-FR" dirty="0" smtClean="0"/>
              <a:t>« Social objective </a:t>
            </a:r>
            <a:r>
              <a:rPr lang="fr-FR" dirty="0" err="1" smtClean="0"/>
              <a:t>function</a:t>
            </a:r>
            <a:r>
              <a:rPr lang="fr-FR" dirty="0" smtClean="0"/>
              <a:t> » (or « social </a:t>
            </a:r>
            <a:r>
              <a:rPr lang="fr-FR" dirty="0" err="1" smtClean="0"/>
              <a:t>welfare</a:t>
            </a:r>
            <a:r>
              <a:rPr lang="fr-FR" dirty="0" smtClean="0"/>
              <a:t> </a:t>
            </a:r>
            <a:r>
              <a:rPr lang="fr-FR" dirty="0" err="1" smtClean="0"/>
              <a:t>function</a:t>
            </a:r>
            <a:r>
              <a:rPr lang="fr-FR" dirty="0" smtClean="0"/>
              <a:t> », SWF) = </a:t>
            </a:r>
            <a:r>
              <a:rPr lang="fr-FR" dirty="0" err="1" smtClean="0"/>
              <a:t>complete</a:t>
            </a:r>
            <a:r>
              <a:rPr lang="fr-FR" dirty="0" smtClean="0"/>
              <a:t> description of the set of objectives and values (</a:t>
            </a:r>
            <a:r>
              <a:rPr lang="fr-FR" dirty="0" err="1" smtClean="0"/>
              <a:t>together</a:t>
            </a:r>
            <a:r>
              <a:rPr lang="fr-FR" dirty="0" smtClean="0"/>
              <a:t> </a:t>
            </a:r>
            <a:r>
              <a:rPr lang="fr-FR" dirty="0" err="1" smtClean="0"/>
              <a:t>with</a:t>
            </a:r>
            <a:r>
              <a:rPr lang="fr-FR" dirty="0" smtClean="0"/>
              <a:t> </a:t>
            </a:r>
            <a:r>
              <a:rPr lang="fr-FR" dirty="0" err="1" smtClean="0"/>
              <a:t>trade</a:t>
            </a:r>
            <a:r>
              <a:rPr lang="fr-FR" dirty="0" smtClean="0"/>
              <a:t>-offs and </a:t>
            </a:r>
            <a:r>
              <a:rPr lang="fr-FR" dirty="0" err="1" smtClean="0"/>
              <a:t>priorities</a:t>
            </a:r>
            <a:r>
              <a:rPr lang="fr-FR" dirty="0" smtClean="0"/>
              <a:t> </a:t>
            </a:r>
            <a:r>
              <a:rPr lang="fr-FR" dirty="0" err="1" smtClean="0"/>
              <a:t>between</a:t>
            </a:r>
            <a:r>
              <a:rPr lang="fr-FR" dirty="0" smtClean="0"/>
              <a:t> </a:t>
            </a:r>
            <a:r>
              <a:rPr lang="fr-FR" dirty="0" err="1" smtClean="0"/>
              <a:t>these</a:t>
            </a:r>
            <a:r>
              <a:rPr lang="fr-FR" dirty="0" smtClean="0"/>
              <a:t> objectives and values) </a:t>
            </a:r>
            <a:r>
              <a:rPr lang="fr-FR" dirty="0" err="1" smtClean="0"/>
              <a:t>that</a:t>
            </a:r>
            <a:r>
              <a:rPr lang="fr-FR" dirty="0" smtClean="0"/>
              <a:t> the social </a:t>
            </a:r>
            <a:r>
              <a:rPr lang="fr-FR" dirty="0" err="1" smtClean="0"/>
              <a:t>planner</a:t>
            </a:r>
            <a:r>
              <a:rPr lang="fr-FR" dirty="0" smtClean="0"/>
              <a:t> </a:t>
            </a:r>
            <a:r>
              <a:rPr lang="fr-FR" dirty="0" err="1" smtClean="0"/>
              <a:t>maximizes</a:t>
            </a:r>
            <a:r>
              <a:rPr lang="fr-FR" dirty="0" smtClean="0"/>
              <a:t> in </a:t>
            </a:r>
            <a:r>
              <a:rPr lang="fr-FR" dirty="0" err="1" smtClean="0"/>
              <a:t>order</a:t>
            </a:r>
            <a:r>
              <a:rPr lang="fr-FR" dirty="0" smtClean="0"/>
              <a:t> to </a:t>
            </a:r>
            <a:r>
              <a:rPr lang="fr-FR" dirty="0" err="1" smtClean="0"/>
              <a:t>determine</a:t>
            </a:r>
            <a:r>
              <a:rPr lang="fr-FR" dirty="0" smtClean="0"/>
              <a:t> the </a:t>
            </a:r>
            <a:r>
              <a:rPr lang="fr-FR" dirty="0" err="1" smtClean="0"/>
              <a:t>socially</a:t>
            </a:r>
            <a:r>
              <a:rPr lang="fr-FR" dirty="0" smtClean="0"/>
              <a:t> optimal </a:t>
            </a:r>
            <a:r>
              <a:rPr lang="fr-FR" dirty="0" err="1" smtClean="0"/>
              <a:t>policy</a:t>
            </a:r>
            <a:r>
              <a:rPr lang="fr-FR" dirty="0" smtClean="0"/>
              <a:t> </a:t>
            </a:r>
          </a:p>
          <a:p>
            <a:r>
              <a:rPr lang="fr-FR" dirty="0" smtClean="0"/>
              <a:t>Of course in the real world </a:t>
            </a:r>
            <a:r>
              <a:rPr lang="fr-FR" dirty="0" err="1" smtClean="0"/>
              <a:t>there</a:t>
            </a:r>
            <a:r>
              <a:rPr lang="fr-FR" dirty="0" smtClean="0"/>
              <a:t> </a:t>
            </a:r>
            <a:r>
              <a:rPr lang="fr-FR" dirty="0" err="1" smtClean="0"/>
              <a:t>exists</a:t>
            </a:r>
            <a:r>
              <a:rPr lang="fr-FR" dirty="0" smtClean="0"/>
              <a:t> no </a:t>
            </a:r>
            <a:r>
              <a:rPr lang="fr-FR" dirty="0" err="1" smtClean="0"/>
              <a:t>benevolent</a:t>
            </a:r>
            <a:r>
              <a:rPr lang="fr-FR" dirty="0" smtClean="0"/>
              <a:t> social </a:t>
            </a:r>
            <a:r>
              <a:rPr lang="fr-FR" dirty="0" err="1" smtClean="0"/>
              <a:t>planner</a:t>
            </a:r>
            <a:r>
              <a:rPr lang="fr-FR" dirty="0" smtClean="0"/>
              <a:t>. </a:t>
            </a:r>
            <a:r>
              <a:rPr lang="fr-FR" dirty="0" err="1" smtClean="0"/>
              <a:t>Different</a:t>
            </a:r>
            <a:r>
              <a:rPr lang="fr-FR" dirty="0" smtClean="0"/>
              <a:t> </a:t>
            </a:r>
            <a:r>
              <a:rPr lang="fr-FR" dirty="0" err="1" smtClean="0"/>
              <a:t>individuals</a:t>
            </a:r>
            <a:r>
              <a:rPr lang="fr-FR" dirty="0" smtClean="0"/>
              <a:t> and social groups </a:t>
            </a:r>
            <a:r>
              <a:rPr lang="fr-FR" dirty="0" err="1" smtClean="0"/>
              <a:t>may</a:t>
            </a:r>
            <a:r>
              <a:rPr lang="fr-FR" dirty="0" smtClean="0"/>
              <a:t> have </a:t>
            </a:r>
            <a:r>
              <a:rPr lang="fr-FR" dirty="0" err="1" smtClean="0"/>
              <a:t>contradictory</a:t>
            </a:r>
            <a:r>
              <a:rPr lang="fr-FR" dirty="0" smtClean="0"/>
              <a:t> objectives, </a:t>
            </a:r>
            <a:r>
              <a:rPr lang="fr-FR" dirty="0" err="1" smtClean="0"/>
              <a:t>preferences</a:t>
            </a:r>
            <a:r>
              <a:rPr lang="fr-FR" dirty="0" smtClean="0"/>
              <a:t> and values (as </a:t>
            </a:r>
            <a:r>
              <a:rPr lang="fr-FR" dirty="0" err="1" smtClean="0"/>
              <a:t>well</a:t>
            </a:r>
            <a:r>
              <a:rPr lang="fr-FR" dirty="0" smtClean="0"/>
              <a:t> as </a:t>
            </a:r>
            <a:r>
              <a:rPr lang="fr-FR" dirty="0" err="1" smtClean="0"/>
              <a:t>different</a:t>
            </a:r>
            <a:r>
              <a:rPr lang="fr-FR" dirty="0" smtClean="0"/>
              <a:t> </a:t>
            </a:r>
            <a:r>
              <a:rPr lang="fr-FR" dirty="0" err="1" smtClean="0"/>
              <a:t>beliefs</a:t>
            </a:r>
            <a:r>
              <a:rPr lang="fr-FR" dirty="0" smtClean="0"/>
              <a:t> </a:t>
            </a:r>
            <a:r>
              <a:rPr lang="fr-FR" dirty="0" err="1" smtClean="0"/>
              <a:t>systems</a:t>
            </a:r>
            <a:r>
              <a:rPr lang="fr-FR" dirty="0" smtClean="0"/>
              <a:t> about how the </a:t>
            </a:r>
            <a:r>
              <a:rPr lang="fr-FR" dirty="0" err="1" smtClean="0"/>
              <a:t>economy</a:t>
            </a:r>
            <a:r>
              <a:rPr lang="fr-FR" dirty="0" smtClean="0"/>
              <a:t> </a:t>
            </a:r>
            <a:r>
              <a:rPr lang="fr-FR" dirty="0" err="1" smtClean="0"/>
              <a:t>is</a:t>
            </a:r>
            <a:r>
              <a:rPr lang="fr-FR" dirty="0" smtClean="0"/>
              <a:t> </a:t>
            </a:r>
            <a:r>
              <a:rPr lang="fr-FR" dirty="0" err="1" smtClean="0"/>
              <a:t>working</a:t>
            </a:r>
            <a:r>
              <a:rPr lang="fr-FR" dirty="0" smtClean="0"/>
              <a:t>, </a:t>
            </a:r>
            <a:r>
              <a:rPr lang="fr-FR" dirty="0" err="1" smtClean="0"/>
              <a:t>elasticity</a:t>
            </a:r>
            <a:r>
              <a:rPr lang="fr-FR" dirty="0" smtClean="0"/>
              <a:t> </a:t>
            </a:r>
            <a:r>
              <a:rPr lang="fr-FR" dirty="0" err="1" smtClean="0"/>
              <a:t>parameters</a:t>
            </a:r>
            <a:r>
              <a:rPr lang="fr-FR" dirty="0" smtClean="0"/>
              <a:t>,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640960" cy="6048672"/>
          </a:xfrm>
        </p:spPr>
        <p:txBody>
          <a:bodyPr>
            <a:normAutofit fontScale="92500" lnSpcReduction="20000"/>
          </a:bodyPr>
          <a:lstStyle/>
          <a:p>
            <a:r>
              <a:rPr lang="fr-FR" dirty="0" smtClean="0"/>
              <a:t>But the </a:t>
            </a:r>
            <a:r>
              <a:rPr lang="fr-FR" dirty="0" err="1" smtClean="0"/>
              <a:t>interesting</a:t>
            </a:r>
            <a:r>
              <a:rPr lang="fr-FR" dirty="0" smtClean="0"/>
              <a:t> point </a:t>
            </a:r>
            <a:r>
              <a:rPr lang="fr-FR" dirty="0" err="1" smtClean="0"/>
              <a:t>is</a:t>
            </a:r>
            <a:r>
              <a:rPr lang="fr-FR" dirty="0" smtClean="0"/>
              <a:t> </a:t>
            </a:r>
            <a:r>
              <a:rPr lang="fr-FR" dirty="0" err="1" smtClean="0"/>
              <a:t>that</a:t>
            </a:r>
            <a:r>
              <a:rPr lang="fr-FR" dirty="0" smtClean="0"/>
              <a:t> </a:t>
            </a:r>
            <a:r>
              <a:rPr lang="fr-FR" dirty="0" err="1" smtClean="0"/>
              <a:t>individuals</a:t>
            </a:r>
            <a:r>
              <a:rPr lang="fr-FR" dirty="0" smtClean="0"/>
              <a:t> are not </a:t>
            </a:r>
            <a:r>
              <a:rPr lang="fr-FR" dirty="0" err="1" smtClean="0"/>
              <a:t>selfish</a:t>
            </a:r>
            <a:r>
              <a:rPr lang="fr-FR" dirty="0" smtClean="0"/>
              <a:t>, or at least do not </a:t>
            </a:r>
            <a:r>
              <a:rPr lang="fr-FR" dirty="0" err="1" smtClean="0"/>
              <a:t>present</a:t>
            </a:r>
            <a:r>
              <a:rPr lang="fr-FR" dirty="0" smtClean="0"/>
              <a:t> </a:t>
            </a:r>
            <a:r>
              <a:rPr lang="fr-FR" dirty="0" err="1" smtClean="0"/>
              <a:t>their</a:t>
            </a:r>
            <a:r>
              <a:rPr lang="fr-FR" dirty="0" smtClean="0"/>
              <a:t> </a:t>
            </a:r>
            <a:r>
              <a:rPr lang="fr-FR" dirty="0" err="1" smtClean="0"/>
              <a:t>most-preferred</a:t>
            </a:r>
            <a:r>
              <a:rPr lang="fr-FR" dirty="0" smtClean="0"/>
              <a:t> </a:t>
            </a:r>
            <a:r>
              <a:rPr lang="fr-FR" dirty="0" err="1" smtClean="0"/>
              <a:t>policy</a:t>
            </a:r>
            <a:r>
              <a:rPr lang="fr-FR" dirty="0" smtClean="0"/>
              <a:t> as </a:t>
            </a:r>
            <a:r>
              <a:rPr lang="fr-FR" dirty="0" err="1" smtClean="0"/>
              <a:t>determined</a:t>
            </a:r>
            <a:r>
              <a:rPr lang="fr-FR" dirty="0" smtClean="0"/>
              <a:t> by </a:t>
            </a:r>
            <a:r>
              <a:rPr lang="fr-FR" dirty="0" err="1" smtClean="0"/>
              <a:t>their</a:t>
            </a:r>
            <a:r>
              <a:rPr lang="fr-FR" dirty="0" smtClean="0"/>
              <a:t> self-</a:t>
            </a:r>
            <a:r>
              <a:rPr lang="fr-FR" dirty="0" err="1" smtClean="0"/>
              <a:t>interest</a:t>
            </a:r>
            <a:r>
              <a:rPr lang="fr-FR" dirty="0" smtClean="0"/>
              <a:t>: </a:t>
            </a:r>
            <a:r>
              <a:rPr lang="fr-FR" dirty="0" err="1" smtClean="0"/>
              <a:t>they</a:t>
            </a:r>
            <a:r>
              <a:rPr lang="fr-FR" dirty="0" smtClean="0"/>
              <a:t> </a:t>
            </a:r>
            <a:r>
              <a:rPr lang="fr-FR" dirty="0" err="1" smtClean="0"/>
              <a:t>usually</a:t>
            </a:r>
            <a:r>
              <a:rPr lang="fr-FR" dirty="0" smtClean="0"/>
              <a:t> </a:t>
            </a:r>
            <a:r>
              <a:rPr lang="fr-FR" dirty="0" err="1" smtClean="0"/>
              <a:t>refer</a:t>
            </a:r>
            <a:r>
              <a:rPr lang="fr-FR" dirty="0" smtClean="0"/>
              <a:t> to more </a:t>
            </a:r>
            <a:r>
              <a:rPr lang="fr-FR" dirty="0" err="1" smtClean="0"/>
              <a:t>universal</a:t>
            </a:r>
            <a:r>
              <a:rPr lang="fr-FR" dirty="0" smtClean="0"/>
              <a:t> objectives (« if </a:t>
            </a:r>
            <a:r>
              <a:rPr lang="fr-FR" dirty="0" err="1" smtClean="0"/>
              <a:t>you</a:t>
            </a:r>
            <a:r>
              <a:rPr lang="fr-FR" dirty="0" smtClean="0"/>
              <a:t> </a:t>
            </a:r>
            <a:r>
              <a:rPr lang="fr-FR" dirty="0" err="1" smtClean="0"/>
              <a:t>cut</a:t>
            </a:r>
            <a:r>
              <a:rPr lang="fr-FR" dirty="0" smtClean="0"/>
              <a:t> </a:t>
            </a:r>
            <a:r>
              <a:rPr lang="fr-FR" dirty="0" err="1" smtClean="0"/>
              <a:t>my</a:t>
            </a:r>
            <a:r>
              <a:rPr lang="fr-FR" dirty="0" smtClean="0"/>
              <a:t> taxes, in the end </a:t>
            </a:r>
            <a:r>
              <a:rPr lang="fr-FR" dirty="0" err="1" smtClean="0"/>
              <a:t>this</a:t>
            </a:r>
            <a:r>
              <a:rPr lang="fr-FR" dirty="0" smtClean="0"/>
              <a:t> </a:t>
            </a:r>
            <a:r>
              <a:rPr lang="fr-FR" dirty="0" err="1" smtClean="0"/>
              <a:t>is</a:t>
            </a:r>
            <a:r>
              <a:rPr lang="fr-FR" dirty="0" smtClean="0"/>
              <a:t> </a:t>
            </a:r>
            <a:r>
              <a:rPr lang="fr-FR" dirty="0" err="1" smtClean="0"/>
              <a:t>also</a:t>
            </a:r>
            <a:r>
              <a:rPr lang="fr-FR" dirty="0" smtClean="0"/>
              <a:t> </a:t>
            </a:r>
            <a:r>
              <a:rPr lang="fr-FR" dirty="0" err="1" smtClean="0"/>
              <a:t>going</a:t>
            </a:r>
            <a:r>
              <a:rPr lang="fr-FR" dirty="0" smtClean="0"/>
              <a:t> to </a:t>
            </a:r>
            <a:r>
              <a:rPr lang="fr-FR" dirty="0" err="1" smtClean="0"/>
              <a:t>be</a:t>
            </a:r>
            <a:r>
              <a:rPr lang="fr-FR" dirty="0" smtClean="0"/>
              <a:t> good for the </a:t>
            </a:r>
            <a:r>
              <a:rPr lang="fr-FR" dirty="0" err="1" smtClean="0"/>
              <a:t>poor</a:t>
            </a:r>
            <a:r>
              <a:rPr lang="fr-FR" dirty="0" smtClean="0"/>
              <a:t> »). </a:t>
            </a:r>
          </a:p>
          <a:p>
            <a:r>
              <a:rPr lang="fr-FR" dirty="0" err="1" smtClean="0"/>
              <a:t>Even</a:t>
            </a:r>
            <a:r>
              <a:rPr lang="fr-FR" dirty="0" smtClean="0"/>
              <a:t> if </a:t>
            </a:r>
            <a:r>
              <a:rPr lang="fr-FR" dirty="0" err="1" smtClean="0"/>
              <a:t>they</a:t>
            </a:r>
            <a:r>
              <a:rPr lang="fr-FR" dirty="0" smtClean="0"/>
              <a:t> are not </a:t>
            </a:r>
            <a:r>
              <a:rPr lang="fr-FR" dirty="0" err="1" smtClean="0"/>
              <a:t>always</a:t>
            </a:r>
            <a:r>
              <a:rPr lang="fr-FR" dirty="0" smtClean="0"/>
              <a:t> </a:t>
            </a:r>
            <a:r>
              <a:rPr lang="fr-FR" dirty="0" err="1" smtClean="0"/>
              <a:t>entirely</a:t>
            </a:r>
            <a:r>
              <a:rPr lang="fr-FR" dirty="0" smtClean="0"/>
              <a:t> </a:t>
            </a:r>
            <a:r>
              <a:rPr lang="fr-FR" dirty="0" err="1" smtClean="0"/>
              <a:t>sincere</a:t>
            </a:r>
            <a:r>
              <a:rPr lang="fr-FR" dirty="0" smtClean="0"/>
              <a:t> (</a:t>
            </a:r>
            <a:r>
              <a:rPr lang="fr-FR" dirty="0" err="1" smtClean="0"/>
              <a:t>pb</a:t>
            </a:r>
            <a:r>
              <a:rPr lang="fr-FR" dirty="0" smtClean="0"/>
              <a:t> of self-</a:t>
            </a:r>
            <a:r>
              <a:rPr lang="fr-FR" dirty="0" err="1" smtClean="0"/>
              <a:t>serving</a:t>
            </a:r>
            <a:r>
              <a:rPr lang="fr-FR" dirty="0" smtClean="0"/>
              <a:t> </a:t>
            </a:r>
            <a:r>
              <a:rPr lang="fr-FR" dirty="0" err="1" smtClean="0"/>
              <a:t>beliefs</a:t>
            </a:r>
            <a:r>
              <a:rPr lang="fr-FR" dirty="0" smtClean="0"/>
              <a:t>), </a:t>
            </a:r>
            <a:r>
              <a:rPr lang="fr-FR" dirty="0" err="1" smtClean="0"/>
              <a:t>these</a:t>
            </a:r>
            <a:r>
              <a:rPr lang="fr-FR" dirty="0" smtClean="0"/>
              <a:t> </a:t>
            </a:r>
            <a:r>
              <a:rPr lang="fr-FR" dirty="0" err="1" smtClean="0"/>
              <a:t>statements</a:t>
            </a:r>
            <a:r>
              <a:rPr lang="fr-FR" dirty="0" smtClean="0"/>
              <a:t> </a:t>
            </a:r>
            <a:r>
              <a:rPr lang="fr-FR" dirty="0" err="1" smtClean="0"/>
              <a:t>illustrate</a:t>
            </a:r>
            <a:r>
              <a:rPr lang="fr-FR" dirty="0" smtClean="0"/>
              <a:t> </a:t>
            </a:r>
            <a:r>
              <a:rPr lang="fr-FR" dirty="0" err="1" smtClean="0"/>
              <a:t>need</a:t>
            </a:r>
            <a:r>
              <a:rPr lang="fr-FR" dirty="0" smtClean="0"/>
              <a:t> to </a:t>
            </a:r>
            <a:r>
              <a:rPr lang="fr-FR" dirty="0" err="1" smtClean="0"/>
              <a:t>refer</a:t>
            </a:r>
            <a:r>
              <a:rPr lang="fr-FR" dirty="0" smtClean="0"/>
              <a:t> to </a:t>
            </a:r>
            <a:r>
              <a:rPr lang="fr-FR" dirty="0" err="1" smtClean="0"/>
              <a:t>universal</a:t>
            </a:r>
            <a:r>
              <a:rPr lang="fr-FR" dirty="0" smtClean="0"/>
              <a:t> moral values and objectives </a:t>
            </a:r>
          </a:p>
          <a:p>
            <a:r>
              <a:rPr lang="fr-FR" dirty="0" smtClean="0"/>
              <a:t>This in </a:t>
            </a:r>
            <a:r>
              <a:rPr lang="fr-FR" dirty="0" err="1" smtClean="0"/>
              <a:t>itself</a:t>
            </a:r>
            <a:r>
              <a:rPr lang="fr-FR" dirty="0" smtClean="0"/>
              <a:t> </a:t>
            </a:r>
            <a:r>
              <a:rPr lang="fr-FR" dirty="0" err="1" smtClean="0"/>
              <a:t>is</a:t>
            </a:r>
            <a:r>
              <a:rPr lang="fr-FR" dirty="0" smtClean="0"/>
              <a:t> </a:t>
            </a:r>
            <a:r>
              <a:rPr lang="fr-FR" dirty="0" err="1" smtClean="0"/>
              <a:t>interesting</a:t>
            </a:r>
            <a:r>
              <a:rPr lang="fr-FR" dirty="0" smtClean="0"/>
              <a:t>, and </a:t>
            </a:r>
            <a:r>
              <a:rPr lang="fr-FR" dirty="0" err="1" smtClean="0"/>
              <a:t>it</a:t>
            </a:r>
            <a:r>
              <a:rPr lang="fr-FR" dirty="0" smtClean="0"/>
              <a:t> </a:t>
            </a:r>
            <a:r>
              <a:rPr lang="fr-FR" dirty="0" err="1" smtClean="0"/>
              <a:t>does</a:t>
            </a:r>
            <a:r>
              <a:rPr lang="fr-FR" dirty="0" smtClean="0"/>
              <a:t> put </a:t>
            </a:r>
            <a:r>
              <a:rPr lang="fr-FR" dirty="0" err="1" smtClean="0"/>
              <a:t>constraints</a:t>
            </a:r>
            <a:r>
              <a:rPr lang="fr-FR" dirty="0" smtClean="0"/>
              <a:t> on </a:t>
            </a:r>
            <a:r>
              <a:rPr lang="fr-FR" dirty="0" err="1" smtClean="0"/>
              <a:t>political</a:t>
            </a:r>
            <a:r>
              <a:rPr lang="fr-FR" dirty="0" smtClean="0"/>
              <a:t> </a:t>
            </a:r>
            <a:r>
              <a:rPr lang="fr-FR" dirty="0" err="1" smtClean="0"/>
              <a:t>discourses</a:t>
            </a:r>
            <a:r>
              <a:rPr lang="fr-FR" dirty="0" smtClean="0"/>
              <a:t> and </a:t>
            </a:r>
            <a:r>
              <a:rPr lang="fr-FR" dirty="0" err="1" smtClean="0"/>
              <a:t>outcomes</a:t>
            </a:r>
            <a:r>
              <a:rPr lang="fr-FR" dirty="0" smtClean="0"/>
              <a:t>.</a:t>
            </a:r>
          </a:p>
          <a:p>
            <a:r>
              <a:rPr lang="fr-FR" dirty="0" err="1" smtClean="0"/>
              <a:t>Therefore</a:t>
            </a:r>
            <a:r>
              <a:rPr lang="fr-FR" dirty="0" smtClean="0"/>
              <a:t> the discussion on the social objective </a:t>
            </a:r>
            <a:r>
              <a:rPr lang="fr-FR" dirty="0" err="1" smtClean="0"/>
              <a:t>function</a:t>
            </a:r>
            <a:r>
              <a:rPr lang="fr-FR" dirty="0" smtClean="0"/>
              <a:t> and about normative </a:t>
            </a:r>
            <a:r>
              <a:rPr lang="fr-FR" dirty="0" err="1" smtClean="0"/>
              <a:t>theories</a:t>
            </a:r>
            <a:r>
              <a:rPr lang="fr-FR" dirty="0" smtClean="0"/>
              <a:t> of justice </a:t>
            </a:r>
            <a:r>
              <a:rPr lang="fr-FR" dirty="0" err="1" smtClean="0"/>
              <a:t>is</a:t>
            </a:r>
            <a:r>
              <a:rPr lang="fr-FR" dirty="0" smtClean="0"/>
              <a:t> </a:t>
            </a:r>
            <a:r>
              <a:rPr lang="fr-FR" dirty="0" err="1" smtClean="0"/>
              <a:t>critical</a:t>
            </a:r>
            <a:r>
              <a:rPr lang="fr-FR" dirty="0" smtClean="0"/>
              <a:t> if </a:t>
            </a:r>
            <a:r>
              <a:rPr lang="fr-FR" dirty="0" err="1" smtClean="0"/>
              <a:t>we</a:t>
            </a:r>
            <a:r>
              <a:rPr lang="fr-FR" dirty="0" smtClean="0"/>
              <a:t> </a:t>
            </a:r>
            <a:r>
              <a:rPr lang="fr-FR" dirty="0" err="1" smtClean="0"/>
              <a:t>want</a:t>
            </a:r>
            <a:r>
              <a:rPr lang="fr-FR" dirty="0" smtClean="0"/>
              <a:t> to </a:t>
            </a:r>
            <a:r>
              <a:rPr lang="fr-FR" dirty="0" err="1" smtClean="0"/>
              <a:t>understand</a:t>
            </a:r>
            <a:r>
              <a:rPr lang="fr-FR" dirty="0" smtClean="0"/>
              <a:t> </a:t>
            </a:r>
            <a:r>
              <a:rPr lang="fr-FR" dirty="0" err="1" smtClean="0"/>
              <a:t>actual</a:t>
            </a:r>
            <a:r>
              <a:rPr lang="fr-FR" dirty="0" smtClean="0"/>
              <a:t> </a:t>
            </a:r>
            <a:r>
              <a:rPr lang="fr-FR" dirty="0" err="1" smtClean="0"/>
              <a:t>policies</a:t>
            </a:r>
            <a:endParaRPr lang="fr-FR" dirty="0" smtClean="0"/>
          </a:p>
        </p:txBody>
      </p:sp>
    </p:spTree>
    <p:extLst>
      <p:ext uri="{BB962C8B-B14F-4D97-AF65-F5344CB8AC3E}">
        <p14:creationId xmlns:p14="http://schemas.microsoft.com/office/powerpoint/2010/main" val="62320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507288" cy="504056"/>
          </a:xfrm>
        </p:spPr>
        <p:txBody>
          <a:bodyPr>
            <a:noAutofit/>
          </a:bodyPr>
          <a:lstStyle/>
          <a:p>
            <a:r>
              <a:rPr lang="fr-FR" sz="3600" dirty="0" err="1" smtClean="0"/>
              <a:t>Utilitarianism</a:t>
            </a:r>
            <a:r>
              <a:rPr lang="fr-FR" sz="3600" dirty="0" smtClean="0"/>
              <a:t>, </a:t>
            </a:r>
            <a:r>
              <a:rPr lang="fr-FR" sz="3600" dirty="0" err="1" smtClean="0"/>
              <a:t>maximin</a:t>
            </a:r>
            <a:r>
              <a:rPr lang="fr-FR" sz="3600" dirty="0" smtClean="0"/>
              <a:t>, </a:t>
            </a:r>
            <a:r>
              <a:rPr lang="fr-FR" sz="3600" dirty="0" err="1" smtClean="0"/>
              <a:t>general</a:t>
            </a:r>
            <a:r>
              <a:rPr lang="fr-FR" sz="3600" dirty="0" smtClean="0"/>
              <a:t> SWF</a:t>
            </a:r>
            <a:endParaRPr lang="fr-FR" sz="3600" dirty="0"/>
          </a:p>
        </p:txBody>
      </p:sp>
      <p:sp>
        <p:nvSpPr>
          <p:cNvPr id="3" name="Espace réservé du contenu 2"/>
          <p:cNvSpPr>
            <a:spLocks noGrp="1"/>
          </p:cNvSpPr>
          <p:nvPr>
            <p:ph idx="1"/>
          </p:nvPr>
        </p:nvSpPr>
        <p:spPr>
          <a:xfrm>
            <a:off x="107504" y="737320"/>
            <a:ext cx="8856984" cy="6120680"/>
          </a:xfrm>
        </p:spPr>
        <p:txBody>
          <a:bodyPr>
            <a:normAutofit lnSpcReduction="10000"/>
          </a:bodyPr>
          <a:lstStyle/>
          <a:p>
            <a:r>
              <a:rPr lang="fr-FR" b="1" dirty="0" err="1"/>
              <a:t>Utilitarian</a:t>
            </a:r>
            <a:r>
              <a:rPr lang="fr-FR" b="1" dirty="0"/>
              <a:t> objective: W = ∑</a:t>
            </a:r>
            <a:r>
              <a:rPr lang="fr-FR" b="1" baseline="-25000" dirty="0"/>
              <a:t>1≤i≤n</a:t>
            </a:r>
            <a:r>
              <a:rPr lang="fr-FR" b="1" dirty="0"/>
              <a:t> </a:t>
            </a:r>
            <a:r>
              <a:rPr lang="fr-FR" b="1" dirty="0" err="1"/>
              <a:t>U</a:t>
            </a:r>
            <a:r>
              <a:rPr lang="fr-FR" b="1" baseline="-25000" dirty="0" err="1"/>
              <a:t>i</a:t>
            </a:r>
            <a:r>
              <a:rPr lang="fr-FR" b="1" dirty="0"/>
              <a:t>  = </a:t>
            </a:r>
            <a:r>
              <a:rPr lang="fr-FR" b="1" dirty="0" err="1"/>
              <a:t>maximize</a:t>
            </a:r>
            <a:r>
              <a:rPr lang="fr-FR" b="1" dirty="0"/>
              <a:t> the </a:t>
            </a:r>
            <a:r>
              <a:rPr lang="fr-FR" b="1" dirty="0" err="1"/>
              <a:t>sum</a:t>
            </a:r>
            <a:r>
              <a:rPr lang="fr-FR" b="1" dirty="0"/>
              <a:t> of </a:t>
            </a:r>
            <a:r>
              <a:rPr lang="fr-FR" b="1" dirty="0" err="1"/>
              <a:t>individual</a:t>
            </a:r>
            <a:r>
              <a:rPr lang="fr-FR" b="1" dirty="0"/>
              <a:t> utilities</a:t>
            </a:r>
          </a:p>
          <a:p>
            <a:pPr>
              <a:buNone/>
            </a:pPr>
            <a:r>
              <a:rPr lang="fr-FR" dirty="0"/>
              <a:t>Pb = one </a:t>
            </a:r>
            <a:r>
              <a:rPr lang="fr-FR" dirty="0" err="1"/>
              <a:t>needs</a:t>
            </a:r>
            <a:r>
              <a:rPr lang="fr-FR" dirty="0"/>
              <a:t> to assume </a:t>
            </a:r>
            <a:r>
              <a:rPr lang="fr-FR" dirty="0" err="1"/>
              <a:t>that</a:t>
            </a:r>
            <a:r>
              <a:rPr lang="fr-FR" dirty="0"/>
              <a:t> </a:t>
            </a:r>
            <a:r>
              <a:rPr lang="fr-FR" dirty="0" err="1"/>
              <a:t>interpersonal</a:t>
            </a:r>
            <a:r>
              <a:rPr lang="fr-FR" dirty="0"/>
              <a:t> </a:t>
            </a:r>
            <a:r>
              <a:rPr lang="fr-FR" dirty="0" err="1"/>
              <a:t>comparisons</a:t>
            </a:r>
            <a:r>
              <a:rPr lang="fr-FR" dirty="0"/>
              <a:t> of utility </a:t>
            </a:r>
            <a:r>
              <a:rPr lang="fr-FR" dirty="0" err="1"/>
              <a:t>levels</a:t>
            </a:r>
            <a:r>
              <a:rPr lang="fr-FR" dirty="0"/>
              <a:t> </a:t>
            </a:r>
            <a:r>
              <a:rPr lang="fr-FR" dirty="0" err="1"/>
              <a:t>make</a:t>
            </a:r>
            <a:r>
              <a:rPr lang="fr-FR" dirty="0"/>
              <a:t> </a:t>
            </a:r>
            <a:r>
              <a:rPr lang="fr-FR" dirty="0" err="1"/>
              <a:t>sense</a:t>
            </a:r>
            <a:r>
              <a:rPr lang="fr-FR" dirty="0"/>
              <a:t>, and </a:t>
            </a:r>
            <a:r>
              <a:rPr lang="fr-FR" dirty="0" err="1"/>
              <a:t>that</a:t>
            </a:r>
            <a:r>
              <a:rPr lang="fr-FR" dirty="0"/>
              <a:t> one </a:t>
            </a:r>
            <a:r>
              <a:rPr lang="fr-FR" dirty="0" err="1"/>
              <a:t>can</a:t>
            </a:r>
            <a:r>
              <a:rPr lang="fr-FR" dirty="0"/>
              <a:t> </a:t>
            </a:r>
            <a:r>
              <a:rPr lang="fr-FR" dirty="0" err="1"/>
              <a:t>sum</a:t>
            </a:r>
            <a:r>
              <a:rPr lang="fr-FR" dirty="0"/>
              <a:t> </a:t>
            </a:r>
            <a:r>
              <a:rPr lang="fr-FR" dirty="0" err="1"/>
              <a:t>them</a:t>
            </a:r>
            <a:r>
              <a:rPr lang="fr-FR" dirty="0"/>
              <a:t> up. Not </a:t>
            </a:r>
            <a:r>
              <a:rPr lang="fr-FR" dirty="0" err="1"/>
              <a:t>clear</a:t>
            </a:r>
            <a:r>
              <a:rPr lang="fr-FR" dirty="0"/>
              <a:t> </a:t>
            </a:r>
            <a:r>
              <a:rPr lang="fr-FR" dirty="0" err="1"/>
              <a:t>at</a:t>
            </a:r>
            <a:r>
              <a:rPr lang="fr-FR" dirty="0"/>
              <a:t> all </a:t>
            </a:r>
            <a:r>
              <a:rPr lang="fr-FR" dirty="0" err="1"/>
              <a:t>that</a:t>
            </a:r>
            <a:r>
              <a:rPr lang="fr-FR" dirty="0"/>
              <a:t> </a:t>
            </a:r>
            <a:r>
              <a:rPr lang="fr-FR" dirty="0" err="1"/>
              <a:t>it</a:t>
            </a:r>
            <a:r>
              <a:rPr lang="fr-FR" dirty="0"/>
              <a:t> </a:t>
            </a:r>
            <a:r>
              <a:rPr lang="fr-FR" dirty="0" err="1"/>
              <a:t>makes</a:t>
            </a:r>
            <a:r>
              <a:rPr lang="fr-FR" dirty="0"/>
              <a:t> </a:t>
            </a:r>
            <a:r>
              <a:rPr lang="fr-FR" dirty="0" err="1"/>
              <a:t>any</a:t>
            </a:r>
            <a:r>
              <a:rPr lang="fr-FR" dirty="0"/>
              <a:t> </a:t>
            </a:r>
            <a:r>
              <a:rPr lang="fr-FR" dirty="0" err="1"/>
              <a:t>sense</a:t>
            </a:r>
            <a:r>
              <a:rPr lang="fr-FR" dirty="0"/>
              <a:t>.</a:t>
            </a:r>
          </a:p>
          <a:p>
            <a:r>
              <a:rPr lang="fr-FR" b="1" dirty="0"/>
              <a:t>Maximin objective: W = Min</a:t>
            </a:r>
            <a:r>
              <a:rPr lang="fr-FR" b="1" baseline="-25000" dirty="0"/>
              <a:t>1≤i≤n</a:t>
            </a:r>
            <a:r>
              <a:rPr lang="fr-FR" b="1" dirty="0"/>
              <a:t> </a:t>
            </a:r>
            <a:r>
              <a:rPr lang="fr-FR" b="1" dirty="0" err="1"/>
              <a:t>U</a:t>
            </a:r>
            <a:r>
              <a:rPr lang="fr-FR" b="1" baseline="-25000" dirty="0" err="1"/>
              <a:t>i</a:t>
            </a:r>
            <a:r>
              <a:rPr lang="fr-FR" b="1" dirty="0"/>
              <a:t>  = </a:t>
            </a:r>
            <a:r>
              <a:rPr lang="fr-FR" b="1" dirty="0" err="1"/>
              <a:t>maximize</a:t>
            </a:r>
            <a:r>
              <a:rPr lang="fr-FR" b="1" dirty="0"/>
              <a:t> </a:t>
            </a:r>
            <a:r>
              <a:rPr lang="fr-FR" b="1" dirty="0" err="1"/>
              <a:t>welfare</a:t>
            </a:r>
            <a:r>
              <a:rPr lang="fr-FR" b="1" dirty="0"/>
              <a:t> of </a:t>
            </a:r>
            <a:r>
              <a:rPr lang="fr-FR" b="1" dirty="0" err="1"/>
              <a:t>individuals</a:t>
            </a:r>
            <a:r>
              <a:rPr lang="fr-FR" b="1" dirty="0"/>
              <a:t> </a:t>
            </a:r>
            <a:r>
              <a:rPr lang="fr-FR" b="1" dirty="0" err="1"/>
              <a:t>with</a:t>
            </a:r>
            <a:r>
              <a:rPr lang="fr-FR" b="1" dirty="0"/>
              <a:t> minimal </a:t>
            </a:r>
            <a:r>
              <a:rPr lang="fr-FR" b="1" dirty="0" err="1"/>
              <a:t>welfare</a:t>
            </a:r>
            <a:r>
              <a:rPr lang="fr-FR" b="1" dirty="0"/>
              <a:t> </a:t>
            </a:r>
            <a:r>
              <a:rPr lang="fr-FR" b="1" dirty="0" err="1"/>
              <a:t>level</a:t>
            </a:r>
            <a:endParaRPr lang="fr-FR" b="1" dirty="0"/>
          </a:p>
          <a:p>
            <a:pPr>
              <a:buNone/>
            </a:pPr>
            <a:r>
              <a:rPr lang="fr-FR" dirty="0"/>
              <a:t>One </a:t>
            </a:r>
            <a:r>
              <a:rPr lang="fr-FR" dirty="0" err="1"/>
              <a:t>needs</a:t>
            </a:r>
            <a:r>
              <a:rPr lang="fr-FR" dirty="0"/>
              <a:t> to </a:t>
            </a:r>
            <a:r>
              <a:rPr lang="fr-FR" dirty="0" err="1"/>
              <a:t>be</a:t>
            </a:r>
            <a:r>
              <a:rPr lang="fr-FR" dirty="0"/>
              <a:t> able to </a:t>
            </a:r>
            <a:r>
              <a:rPr lang="fr-FR" dirty="0" err="1"/>
              <a:t>determine</a:t>
            </a:r>
            <a:r>
              <a:rPr lang="fr-FR" dirty="0"/>
              <a:t> </a:t>
            </a:r>
            <a:r>
              <a:rPr lang="fr-FR" dirty="0" err="1"/>
              <a:t>who</a:t>
            </a:r>
            <a:r>
              <a:rPr lang="fr-FR" dirty="0"/>
              <a:t> has the </a:t>
            </a:r>
            <a:r>
              <a:rPr lang="fr-FR" dirty="0" err="1"/>
              <a:t>lowest</a:t>
            </a:r>
            <a:r>
              <a:rPr lang="fr-FR" dirty="0"/>
              <a:t> </a:t>
            </a:r>
            <a:r>
              <a:rPr lang="fr-FR" dirty="0" err="1"/>
              <a:t>welfare</a:t>
            </a:r>
            <a:r>
              <a:rPr lang="fr-FR" dirty="0"/>
              <a:t> </a:t>
            </a:r>
            <a:r>
              <a:rPr lang="fr-FR" dirty="0" err="1"/>
              <a:t>level</a:t>
            </a:r>
            <a:r>
              <a:rPr lang="fr-FR" dirty="0"/>
              <a:t> (the </a:t>
            </a:r>
            <a:r>
              <a:rPr lang="fr-FR" dirty="0" err="1"/>
              <a:t>most</a:t>
            </a:r>
            <a:r>
              <a:rPr lang="fr-FR" dirty="0"/>
              <a:t> </a:t>
            </a:r>
            <a:r>
              <a:rPr lang="fr-FR" dirty="0" err="1"/>
              <a:t>disadvantaged</a:t>
            </a:r>
            <a:r>
              <a:rPr lang="fr-FR" dirty="0"/>
              <a:t> social group). This </a:t>
            </a:r>
            <a:r>
              <a:rPr lang="fr-FR" dirty="0" err="1"/>
              <a:t>is</a:t>
            </a:r>
            <a:r>
              <a:rPr lang="fr-FR" dirty="0"/>
              <a:t> </a:t>
            </a:r>
            <a:r>
              <a:rPr lang="fr-FR" dirty="0" err="1"/>
              <a:t>less</a:t>
            </a:r>
            <a:r>
              <a:rPr lang="fr-FR" dirty="0"/>
              <a:t> </a:t>
            </a:r>
            <a:r>
              <a:rPr lang="fr-FR" dirty="0" err="1"/>
              <a:t>challenging</a:t>
            </a:r>
            <a:r>
              <a:rPr lang="fr-FR" dirty="0"/>
              <a:t> </a:t>
            </a:r>
            <a:r>
              <a:rPr lang="fr-FR" dirty="0" err="1"/>
              <a:t>than</a:t>
            </a:r>
            <a:r>
              <a:rPr lang="fr-FR" dirty="0"/>
              <a:t> </a:t>
            </a:r>
            <a:r>
              <a:rPr lang="fr-FR" dirty="0" err="1"/>
              <a:t>summing</a:t>
            </a:r>
            <a:r>
              <a:rPr lang="fr-FR" dirty="0"/>
              <a:t> up utilities. But </a:t>
            </a:r>
            <a:r>
              <a:rPr lang="fr-FR" dirty="0" err="1"/>
              <a:t>still</a:t>
            </a:r>
            <a:r>
              <a:rPr lang="fr-FR" dirty="0"/>
              <a:t> not </a:t>
            </a:r>
            <a:r>
              <a:rPr lang="fr-FR" dirty="0" err="1"/>
              <a:t>easy</a:t>
            </a:r>
            <a:r>
              <a:rPr lang="fr-FR" dirty="0"/>
              <a:t>.</a:t>
            </a:r>
          </a:p>
          <a:p>
            <a:endParaRPr lang="fr-FR" dirty="0"/>
          </a:p>
        </p:txBody>
      </p:sp>
    </p:spTree>
    <p:extLst>
      <p:ext uri="{BB962C8B-B14F-4D97-AF65-F5344CB8AC3E}">
        <p14:creationId xmlns:p14="http://schemas.microsoft.com/office/powerpoint/2010/main" val="1980533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737320"/>
            <a:ext cx="8352928" cy="5355976"/>
          </a:xfrm>
        </p:spPr>
        <p:txBody>
          <a:bodyPr>
            <a:normAutofit/>
          </a:bodyPr>
          <a:lstStyle/>
          <a:p>
            <a:r>
              <a:rPr lang="fr-FR" b="1" dirty="0" smtClean="0"/>
              <a:t>General </a:t>
            </a:r>
            <a:r>
              <a:rPr lang="fr-FR" b="1" dirty="0"/>
              <a:t>social </a:t>
            </a:r>
            <a:r>
              <a:rPr lang="fr-FR" b="1" dirty="0" err="1"/>
              <a:t>welfare</a:t>
            </a:r>
            <a:r>
              <a:rPr lang="fr-FR" b="1" dirty="0"/>
              <a:t> </a:t>
            </a:r>
            <a:r>
              <a:rPr lang="fr-FR" b="1" dirty="0" err="1"/>
              <a:t>function</a:t>
            </a:r>
            <a:r>
              <a:rPr lang="fr-FR" b="1" dirty="0"/>
              <a:t>: </a:t>
            </a:r>
            <a:r>
              <a:rPr lang="fr-FR" b="1" dirty="0" smtClean="0"/>
              <a:t>                       W </a:t>
            </a:r>
            <a:r>
              <a:rPr lang="fr-FR" b="1" dirty="0"/>
              <a:t>= ∑</a:t>
            </a:r>
            <a:r>
              <a:rPr lang="fr-FR" b="1" baseline="-25000" dirty="0"/>
              <a:t>1≤i≤n</a:t>
            </a:r>
            <a:r>
              <a:rPr lang="fr-FR" b="1" dirty="0"/>
              <a:t> V(</a:t>
            </a:r>
            <a:r>
              <a:rPr lang="fr-FR" b="1" dirty="0" err="1"/>
              <a:t>U</a:t>
            </a:r>
            <a:r>
              <a:rPr lang="fr-FR" b="1" baseline="-25000" dirty="0" err="1"/>
              <a:t>i</a:t>
            </a:r>
            <a:r>
              <a:rPr lang="fr-FR" b="1" dirty="0"/>
              <a:t>), </a:t>
            </a:r>
            <a:r>
              <a:rPr lang="fr-FR" b="1" dirty="0" err="1"/>
              <a:t>with</a:t>
            </a:r>
            <a:r>
              <a:rPr lang="fr-FR" b="1" dirty="0"/>
              <a:t> V(</a:t>
            </a:r>
            <a:r>
              <a:rPr lang="fr-FR" b="1" dirty="0" err="1"/>
              <a:t>U</a:t>
            </a:r>
            <a:r>
              <a:rPr lang="fr-FR" b="1" baseline="-25000" dirty="0" err="1"/>
              <a:t>i</a:t>
            </a:r>
            <a:r>
              <a:rPr lang="fr-FR" b="1" dirty="0"/>
              <a:t>) = concave transformation of </a:t>
            </a:r>
            <a:r>
              <a:rPr lang="fr-FR" b="1" dirty="0" err="1"/>
              <a:t>individual</a:t>
            </a:r>
            <a:r>
              <a:rPr lang="fr-FR" b="1" dirty="0"/>
              <a:t> utility </a:t>
            </a:r>
          </a:p>
          <a:p>
            <a:pPr>
              <a:buNone/>
            </a:pPr>
            <a:r>
              <a:rPr lang="fr-FR" dirty="0"/>
              <a:t>If  V(U) </a:t>
            </a:r>
            <a:r>
              <a:rPr lang="fr-FR" dirty="0" err="1"/>
              <a:t>is</a:t>
            </a:r>
            <a:r>
              <a:rPr lang="fr-FR" dirty="0"/>
              <a:t> </a:t>
            </a:r>
            <a:r>
              <a:rPr lang="fr-FR" dirty="0" err="1"/>
              <a:t>linear</a:t>
            </a:r>
            <a:r>
              <a:rPr lang="fr-FR" dirty="0"/>
              <a:t> (V(U)=U) → back to </a:t>
            </a:r>
            <a:r>
              <a:rPr lang="fr-FR" dirty="0" err="1"/>
              <a:t>utilitarianism</a:t>
            </a:r>
            <a:endParaRPr lang="fr-FR" dirty="0"/>
          </a:p>
          <a:p>
            <a:pPr>
              <a:buNone/>
            </a:pPr>
            <a:r>
              <a:rPr lang="fr-FR" dirty="0"/>
              <a:t>If  V(U) </a:t>
            </a:r>
            <a:r>
              <a:rPr lang="fr-FR" dirty="0" err="1"/>
              <a:t>is</a:t>
            </a:r>
            <a:r>
              <a:rPr lang="fr-FR" dirty="0"/>
              <a:t> </a:t>
            </a:r>
            <a:r>
              <a:rPr lang="fr-FR" dirty="0" err="1"/>
              <a:t>infinitely</a:t>
            </a:r>
            <a:r>
              <a:rPr lang="fr-FR" dirty="0"/>
              <a:t> concave → back to </a:t>
            </a:r>
            <a:r>
              <a:rPr lang="fr-FR" dirty="0" err="1"/>
              <a:t>maximin</a:t>
            </a:r>
            <a:endParaRPr lang="fr-FR" dirty="0"/>
          </a:p>
          <a:p>
            <a:pPr>
              <a:buNone/>
            </a:pPr>
            <a:r>
              <a:rPr lang="fr-FR" dirty="0"/>
              <a:t>The </a:t>
            </a:r>
            <a:r>
              <a:rPr lang="fr-FR" dirty="0" err="1"/>
              <a:t>concavity</a:t>
            </a:r>
            <a:r>
              <a:rPr lang="fr-FR" dirty="0"/>
              <a:t> of the social </a:t>
            </a:r>
            <a:r>
              <a:rPr lang="fr-FR" dirty="0" err="1"/>
              <a:t>welfare</a:t>
            </a:r>
            <a:r>
              <a:rPr lang="fr-FR" dirty="0"/>
              <a:t> </a:t>
            </a:r>
            <a:r>
              <a:rPr lang="fr-FR" dirty="0" err="1"/>
              <a:t>function</a:t>
            </a:r>
            <a:r>
              <a:rPr lang="fr-FR" dirty="0"/>
              <a:t> V</a:t>
            </a:r>
            <a:r>
              <a:rPr lang="fr-FR" dirty="0" smtClean="0"/>
              <a:t>(.) </a:t>
            </a:r>
            <a:r>
              <a:rPr lang="fr-FR" dirty="0" err="1"/>
              <a:t>determines</a:t>
            </a:r>
            <a:r>
              <a:rPr lang="fr-FR" dirty="0"/>
              <a:t> the collective </a:t>
            </a:r>
            <a:r>
              <a:rPr lang="fr-FR" dirty="0" err="1"/>
              <a:t>preference</a:t>
            </a:r>
            <a:r>
              <a:rPr lang="fr-FR" dirty="0"/>
              <a:t> for </a:t>
            </a:r>
            <a:r>
              <a:rPr lang="fr-FR" dirty="0" smtClean="0"/>
              <a:t>redistribution, </a:t>
            </a:r>
            <a:r>
              <a:rPr lang="fr-FR" dirty="0" err="1" smtClean="0"/>
              <a:t>from</a:t>
            </a:r>
            <a:r>
              <a:rPr lang="fr-FR" dirty="0" smtClean="0"/>
              <a:t> </a:t>
            </a:r>
            <a:r>
              <a:rPr lang="fr-FR" dirty="0" err="1" smtClean="0"/>
              <a:t>utilitarianism</a:t>
            </a:r>
            <a:r>
              <a:rPr lang="fr-FR" dirty="0" smtClean="0"/>
              <a:t> to </a:t>
            </a:r>
            <a:r>
              <a:rPr lang="fr-FR" dirty="0" err="1" smtClean="0"/>
              <a:t>maximin</a:t>
            </a:r>
            <a:r>
              <a:rPr lang="fr-FR" dirty="0" smtClean="0"/>
              <a:t>  </a:t>
            </a:r>
            <a:r>
              <a:rPr lang="fr-FR" dirty="0"/>
              <a:t>(</a:t>
            </a:r>
            <a:r>
              <a:rPr lang="fr-FR" dirty="0" err="1"/>
              <a:t>together</a:t>
            </a:r>
            <a:r>
              <a:rPr lang="fr-FR" dirty="0"/>
              <a:t> </a:t>
            </a:r>
            <a:r>
              <a:rPr lang="fr-FR" dirty="0" err="1"/>
              <a:t>with</a:t>
            </a:r>
            <a:r>
              <a:rPr lang="fr-FR" dirty="0"/>
              <a:t> </a:t>
            </a:r>
            <a:r>
              <a:rPr lang="fr-FR" dirty="0" err="1"/>
              <a:t>concavity</a:t>
            </a:r>
            <a:r>
              <a:rPr lang="fr-FR" dirty="0"/>
              <a:t> of </a:t>
            </a:r>
            <a:r>
              <a:rPr lang="fr-FR" dirty="0" err="1"/>
              <a:t>individual</a:t>
            </a:r>
            <a:r>
              <a:rPr lang="fr-FR" dirty="0"/>
              <a:t> utility </a:t>
            </a:r>
            <a:r>
              <a:rPr lang="fr-FR" dirty="0" err="1"/>
              <a:t>functions</a:t>
            </a:r>
            <a:r>
              <a:rPr lang="fr-FR" dirty="0"/>
              <a:t>)</a:t>
            </a:r>
          </a:p>
          <a:p>
            <a:endParaRPr lang="fr-FR" dirty="0"/>
          </a:p>
        </p:txBody>
      </p:sp>
    </p:spTree>
    <p:extLst>
      <p:ext uri="{BB962C8B-B14F-4D97-AF65-F5344CB8AC3E}">
        <p14:creationId xmlns:p14="http://schemas.microsoft.com/office/powerpoint/2010/main" val="106362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856984" cy="6480720"/>
          </a:xfrm>
        </p:spPr>
        <p:txBody>
          <a:bodyPr>
            <a:normAutofit fontScale="85000" lnSpcReduction="20000"/>
          </a:bodyPr>
          <a:lstStyle/>
          <a:p>
            <a:r>
              <a:rPr lang="fr-FR" dirty="0" smtClean="0"/>
              <a:t>Exemple. U(c)=c (</a:t>
            </a:r>
            <a:r>
              <a:rPr lang="fr-FR" dirty="0" err="1" smtClean="0"/>
              <a:t>linear</a:t>
            </a:r>
            <a:r>
              <a:rPr lang="fr-FR" dirty="0" smtClean="0"/>
              <a:t> utility for </a:t>
            </a:r>
            <a:r>
              <a:rPr lang="fr-FR" dirty="0" err="1" smtClean="0"/>
              <a:t>consumption</a:t>
            </a:r>
            <a:r>
              <a:rPr lang="fr-FR" dirty="0" smtClean="0"/>
              <a:t>)       </a:t>
            </a:r>
          </a:p>
          <a:p>
            <a:pPr>
              <a:buNone/>
            </a:pPr>
            <a:r>
              <a:rPr lang="fr-FR" b="1" dirty="0" smtClean="0"/>
              <a:t>    V(c)=c</a:t>
            </a:r>
            <a:r>
              <a:rPr lang="fr-FR" b="1" baseline="30000" dirty="0" smtClean="0"/>
              <a:t>1-</a:t>
            </a:r>
            <a:r>
              <a:rPr lang="fr-FR" b="1" baseline="30000" dirty="0" smtClean="0">
                <a:latin typeface="Times New Roman" pitchFamily="18" charset="0"/>
                <a:cs typeface="Times New Roman" pitchFamily="18" charset="0"/>
              </a:rPr>
              <a:t>γ</a:t>
            </a:r>
            <a:r>
              <a:rPr lang="fr-FR" b="1" dirty="0" smtClean="0"/>
              <a:t>/(1-</a:t>
            </a:r>
            <a:r>
              <a:rPr lang="fr-FR" b="1" dirty="0" smtClean="0">
                <a:latin typeface="Times New Roman" pitchFamily="18" charset="0"/>
                <a:cs typeface="Times New Roman" pitchFamily="18" charset="0"/>
              </a:rPr>
              <a:t>γ</a:t>
            </a:r>
            <a:r>
              <a:rPr lang="fr-FR" b="1" dirty="0" smtClean="0"/>
              <a:t>) (for all </a:t>
            </a:r>
            <a:r>
              <a:rPr lang="fr-FR" b="1" dirty="0" smtClean="0">
                <a:latin typeface="Times New Roman" pitchFamily="18" charset="0"/>
                <a:cs typeface="Times New Roman" pitchFamily="18" charset="0"/>
              </a:rPr>
              <a:t>γ</a:t>
            </a:r>
            <a:r>
              <a:rPr lang="fr-FR" b="1" dirty="0" smtClean="0"/>
              <a:t>≥0, </a:t>
            </a:r>
            <a:r>
              <a:rPr lang="fr-FR" b="1" dirty="0" smtClean="0">
                <a:latin typeface="Times New Roman" pitchFamily="18" charset="0"/>
                <a:cs typeface="Times New Roman" pitchFamily="18" charset="0"/>
              </a:rPr>
              <a:t>γ</a:t>
            </a:r>
            <a:r>
              <a:rPr lang="fr-FR" b="1" dirty="0" smtClean="0"/>
              <a:t>≠1)</a:t>
            </a:r>
          </a:p>
          <a:p>
            <a:pPr>
              <a:buNone/>
            </a:pPr>
            <a:r>
              <a:rPr lang="fr-FR" b="1" dirty="0" smtClean="0"/>
              <a:t>    V(c)=log(c)  (if </a:t>
            </a:r>
            <a:r>
              <a:rPr lang="fr-FR" b="1" dirty="0" smtClean="0">
                <a:latin typeface="Times New Roman" pitchFamily="18" charset="0"/>
                <a:cs typeface="Times New Roman" pitchFamily="18" charset="0"/>
              </a:rPr>
              <a:t>γ</a:t>
            </a:r>
            <a:r>
              <a:rPr lang="fr-FR" b="1" dirty="0" smtClean="0"/>
              <a:t>=1)</a:t>
            </a:r>
          </a:p>
          <a:p>
            <a:r>
              <a:rPr lang="fr-FR" dirty="0" smtClean="0"/>
              <a:t>Marginal social </a:t>
            </a:r>
            <a:r>
              <a:rPr lang="fr-FR" dirty="0" err="1" smtClean="0"/>
              <a:t>welfare</a:t>
            </a:r>
            <a:r>
              <a:rPr lang="fr-FR" dirty="0" smtClean="0"/>
              <a:t> V’(c)= c</a:t>
            </a:r>
            <a:r>
              <a:rPr lang="fr-FR" baseline="30000" dirty="0" smtClean="0"/>
              <a:t>-</a:t>
            </a:r>
            <a:r>
              <a:rPr lang="fr-FR" baseline="30000" dirty="0" smtClean="0">
                <a:latin typeface="Times New Roman" pitchFamily="18" charset="0"/>
                <a:cs typeface="Times New Roman" pitchFamily="18" charset="0"/>
              </a:rPr>
              <a:t>γ</a:t>
            </a:r>
            <a:r>
              <a:rPr lang="fr-FR" dirty="0" smtClean="0"/>
              <a:t>  (for all </a:t>
            </a:r>
            <a:r>
              <a:rPr lang="fr-FR" dirty="0" smtClean="0">
                <a:latin typeface="Times New Roman" pitchFamily="18" charset="0"/>
                <a:cs typeface="Times New Roman" pitchFamily="18" charset="0"/>
              </a:rPr>
              <a:t>γ</a:t>
            </a:r>
            <a:r>
              <a:rPr lang="fr-FR" dirty="0" smtClean="0"/>
              <a:t>≥0)</a:t>
            </a:r>
          </a:p>
          <a:p>
            <a:r>
              <a:rPr lang="fr-FR" dirty="0" smtClean="0"/>
              <a:t> As </a:t>
            </a:r>
            <a:r>
              <a:rPr lang="fr-FR" dirty="0" smtClean="0">
                <a:latin typeface="Times New Roman" pitchFamily="18" charset="0"/>
                <a:cs typeface="Times New Roman" pitchFamily="18" charset="0"/>
              </a:rPr>
              <a:t>γ</a:t>
            </a:r>
            <a:r>
              <a:rPr lang="fr-FR" dirty="0" smtClean="0"/>
              <a:t> →∞, V(c) </a:t>
            </a:r>
            <a:r>
              <a:rPr lang="fr-FR" dirty="0" err="1" smtClean="0"/>
              <a:t>becomes</a:t>
            </a:r>
            <a:r>
              <a:rPr lang="fr-FR" dirty="0" smtClean="0"/>
              <a:t> </a:t>
            </a:r>
            <a:r>
              <a:rPr lang="fr-FR" dirty="0" err="1" smtClean="0"/>
              <a:t>infinitely</a:t>
            </a:r>
            <a:r>
              <a:rPr lang="fr-FR" dirty="0" smtClean="0"/>
              <a:t> concave, i.e. </a:t>
            </a:r>
            <a:r>
              <a:rPr lang="fr-FR" dirty="0" err="1" smtClean="0"/>
              <a:t>individuals</a:t>
            </a:r>
            <a:r>
              <a:rPr lang="fr-FR" dirty="0" smtClean="0"/>
              <a:t> </a:t>
            </a:r>
            <a:r>
              <a:rPr lang="fr-FR" dirty="0" err="1" smtClean="0"/>
              <a:t>with</a:t>
            </a:r>
            <a:r>
              <a:rPr lang="fr-FR" dirty="0" smtClean="0"/>
              <a:t> </a:t>
            </a:r>
            <a:r>
              <a:rPr lang="fr-FR" dirty="0" err="1" smtClean="0"/>
              <a:t>higher</a:t>
            </a:r>
            <a:r>
              <a:rPr lang="fr-FR" dirty="0" smtClean="0"/>
              <a:t> </a:t>
            </a:r>
            <a:r>
              <a:rPr lang="fr-FR" dirty="0" err="1" smtClean="0"/>
              <a:t>consumption</a:t>
            </a:r>
            <a:r>
              <a:rPr lang="fr-FR" dirty="0" smtClean="0"/>
              <a:t> </a:t>
            </a:r>
            <a:r>
              <a:rPr lang="fr-FR" dirty="0" err="1" smtClean="0"/>
              <a:t>levels</a:t>
            </a:r>
            <a:r>
              <a:rPr lang="fr-FR" dirty="0" smtClean="0"/>
              <a:t> </a:t>
            </a:r>
            <a:r>
              <a:rPr lang="fr-FR" dirty="0" err="1" smtClean="0"/>
              <a:t>bring</a:t>
            </a:r>
            <a:r>
              <a:rPr lang="fr-FR" dirty="0" smtClean="0"/>
              <a:t> </a:t>
            </a:r>
            <a:r>
              <a:rPr lang="fr-FR" dirty="0" err="1" smtClean="0"/>
              <a:t>infinitely</a:t>
            </a:r>
            <a:r>
              <a:rPr lang="fr-FR" dirty="0" smtClean="0"/>
              <a:t> </a:t>
            </a:r>
            <a:r>
              <a:rPr lang="fr-FR" dirty="0" err="1" smtClean="0"/>
              <a:t>small</a:t>
            </a:r>
            <a:r>
              <a:rPr lang="fr-FR" dirty="0" smtClean="0"/>
              <a:t> marginal social </a:t>
            </a:r>
            <a:r>
              <a:rPr lang="fr-FR" dirty="0" err="1" smtClean="0"/>
              <a:t>welfare</a:t>
            </a:r>
            <a:r>
              <a:rPr lang="fr-FR" dirty="0" smtClean="0"/>
              <a:t> (as </a:t>
            </a:r>
            <a:r>
              <a:rPr lang="fr-FR" dirty="0" err="1" smtClean="0"/>
              <a:t>compared</a:t>
            </a:r>
            <a:r>
              <a:rPr lang="fr-FR" dirty="0" smtClean="0"/>
              <a:t> to </a:t>
            </a:r>
            <a:r>
              <a:rPr lang="fr-FR" dirty="0" err="1" smtClean="0"/>
              <a:t>individuals</a:t>
            </a:r>
            <a:r>
              <a:rPr lang="fr-FR" dirty="0" smtClean="0"/>
              <a:t> </a:t>
            </a:r>
            <a:r>
              <a:rPr lang="fr-FR" dirty="0" err="1" smtClean="0"/>
              <a:t>with</a:t>
            </a:r>
            <a:r>
              <a:rPr lang="fr-FR" dirty="0" smtClean="0"/>
              <a:t> </a:t>
            </a:r>
            <a:r>
              <a:rPr lang="fr-FR" dirty="0" err="1" smtClean="0"/>
              <a:t>lower</a:t>
            </a:r>
            <a:r>
              <a:rPr lang="fr-FR" dirty="0" smtClean="0"/>
              <a:t> </a:t>
            </a:r>
            <a:r>
              <a:rPr lang="fr-FR" dirty="0" err="1" smtClean="0"/>
              <a:t>consumption</a:t>
            </a:r>
            <a:r>
              <a:rPr lang="fr-FR" dirty="0" smtClean="0"/>
              <a:t> </a:t>
            </a:r>
            <a:r>
              <a:rPr lang="fr-FR" dirty="0" err="1" smtClean="0"/>
              <a:t>levels</a:t>
            </a:r>
            <a:r>
              <a:rPr lang="fr-FR" dirty="0" smtClean="0"/>
              <a:t>)                                                             → </a:t>
            </a:r>
            <a:r>
              <a:rPr lang="fr-FR" dirty="0" err="1" smtClean="0"/>
              <a:t>stronger</a:t>
            </a:r>
            <a:r>
              <a:rPr lang="fr-FR" dirty="0" smtClean="0"/>
              <a:t> social </a:t>
            </a:r>
            <a:r>
              <a:rPr lang="fr-FR" dirty="0" err="1" smtClean="0"/>
              <a:t>preference</a:t>
            </a:r>
            <a:r>
              <a:rPr lang="fr-FR" dirty="0" smtClean="0"/>
              <a:t> for </a:t>
            </a:r>
            <a:r>
              <a:rPr lang="fr-FR" dirty="0" err="1" smtClean="0"/>
              <a:t>equality</a:t>
            </a:r>
            <a:endParaRPr lang="fr-FR" dirty="0" smtClean="0"/>
          </a:p>
          <a:p>
            <a:r>
              <a:rPr lang="fr-FR" dirty="0" smtClean="0"/>
              <a:t>If </a:t>
            </a:r>
            <a:r>
              <a:rPr lang="fr-FR" dirty="0" err="1" smtClean="0"/>
              <a:t>there</a:t>
            </a:r>
            <a:r>
              <a:rPr lang="fr-FR" dirty="0" smtClean="0"/>
              <a:t> </a:t>
            </a:r>
            <a:r>
              <a:rPr lang="fr-FR" dirty="0" err="1" smtClean="0"/>
              <a:t>is</a:t>
            </a:r>
            <a:r>
              <a:rPr lang="fr-FR" dirty="0" smtClean="0"/>
              <a:t> no </a:t>
            </a:r>
            <a:r>
              <a:rPr lang="fr-FR" dirty="0" err="1" smtClean="0"/>
              <a:t>incentive</a:t>
            </a:r>
            <a:r>
              <a:rPr lang="fr-FR" dirty="0" smtClean="0"/>
              <a:t> </a:t>
            </a:r>
            <a:r>
              <a:rPr lang="fr-FR" dirty="0" err="1" smtClean="0"/>
              <a:t>cost</a:t>
            </a:r>
            <a:r>
              <a:rPr lang="fr-FR" dirty="0" smtClean="0"/>
              <a:t> to redistribution, </a:t>
            </a:r>
            <a:r>
              <a:rPr lang="fr-FR" dirty="0" err="1" smtClean="0"/>
              <a:t>then</a:t>
            </a:r>
            <a:r>
              <a:rPr lang="fr-FR" dirty="0" smtClean="0"/>
              <a:t> </a:t>
            </a:r>
            <a:r>
              <a:rPr lang="fr-FR" dirty="0" err="1" smtClean="0"/>
              <a:t>any</a:t>
            </a:r>
            <a:r>
              <a:rPr lang="fr-FR" dirty="0" smtClean="0"/>
              <a:t> </a:t>
            </a:r>
            <a:r>
              <a:rPr lang="fr-FR" dirty="0" smtClean="0">
                <a:latin typeface="Times New Roman" pitchFamily="18" charset="0"/>
                <a:cs typeface="Times New Roman" pitchFamily="18" charset="0"/>
              </a:rPr>
              <a:t>γ</a:t>
            </a:r>
            <a:r>
              <a:rPr lang="fr-FR" dirty="0" smtClean="0"/>
              <a:t>&gt;0 </a:t>
            </a:r>
            <a:r>
              <a:rPr lang="fr-FR" dirty="0" err="1" smtClean="0"/>
              <a:t>leads</a:t>
            </a:r>
            <a:r>
              <a:rPr lang="fr-FR" dirty="0" smtClean="0"/>
              <a:t> to full redistribution: </a:t>
            </a:r>
          </a:p>
          <a:p>
            <a:pPr>
              <a:buNone/>
            </a:pPr>
            <a:r>
              <a:rPr lang="fr-FR" dirty="0" smtClean="0"/>
              <a:t> Max</a:t>
            </a:r>
            <a:r>
              <a:rPr lang="fr-FR" b="1" dirty="0" smtClean="0"/>
              <a:t> </a:t>
            </a:r>
            <a:r>
              <a:rPr lang="fr-FR" dirty="0" smtClean="0"/>
              <a:t>∑</a:t>
            </a:r>
            <a:r>
              <a:rPr lang="fr-FR" baseline="-25000" dirty="0" smtClean="0"/>
              <a:t>1≤</a:t>
            </a:r>
            <a:r>
              <a:rPr lang="fr-FR" baseline="-25000" dirty="0" err="1" smtClean="0"/>
              <a:t>i≤n</a:t>
            </a:r>
            <a:r>
              <a:rPr lang="fr-FR" dirty="0" smtClean="0"/>
              <a:t> V(c</a:t>
            </a:r>
            <a:r>
              <a:rPr lang="fr-FR" baseline="-25000" dirty="0" smtClean="0"/>
              <a:t>i</a:t>
            </a:r>
            <a:r>
              <a:rPr lang="fr-FR" dirty="0" smtClean="0"/>
              <a:t>) </a:t>
            </a:r>
            <a:r>
              <a:rPr lang="fr-FR" dirty="0" err="1" smtClean="0"/>
              <a:t>under</a:t>
            </a:r>
            <a:r>
              <a:rPr lang="fr-FR" dirty="0" smtClean="0"/>
              <a:t> budget </a:t>
            </a:r>
            <a:r>
              <a:rPr lang="fr-FR" dirty="0" err="1" smtClean="0"/>
              <a:t>constraint</a:t>
            </a:r>
            <a:r>
              <a:rPr lang="fr-FR" dirty="0" smtClean="0"/>
              <a:t> ∑</a:t>
            </a:r>
            <a:r>
              <a:rPr lang="fr-FR" baseline="-25000" dirty="0" smtClean="0"/>
              <a:t>1≤</a:t>
            </a:r>
            <a:r>
              <a:rPr lang="fr-FR" baseline="-25000" dirty="0" err="1" smtClean="0"/>
              <a:t>i≤n</a:t>
            </a:r>
            <a:r>
              <a:rPr lang="fr-FR" dirty="0" smtClean="0"/>
              <a:t> c</a:t>
            </a:r>
            <a:r>
              <a:rPr lang="fr-FR" baseline="-25000" dirty="0" smtClean="0"/>
              <a:t>i</a:t>
            </a:r>
            <a:r>
              <a:rPr lang="fr-FR" dirty="0" smtClean="0"/>
              <a:t> ≤ C = Y (</a:t>
            </a:r>
            <a:r>
              <a:rPr lang="fr-FR" dirty="0" err="1" smtClean="0"/>
              <a:t>fixed</a:t>
            </a:r>
            <a:r>
              <a:rPr lang="fr-FR" dirty="0" smtClean="0"/>
              <a:t>)             </a:t>
            </a:r>
          </a:p>
          <a:p>
            <a:pPr>
              <a:buNone/>
            </a:pPr>
            <a:r>
              <a:rPr lang="fr-FR" dirty="0" smtClean="0"/>
              <a:t>           →  c</a:t>
            </a:r>
            <a:r>
              <a:rPr lang="fr-FR" baseline="-25000" dirty="0" smtClean="0"/>
              <a:t>i</a:t>
            </a:r>
            <a:r>
              <a:rPr lang="fr-FR" dirty="0" smtClean="0"/>
              <a:t> = C/n  (full </a:t>
            </a:r>
            <a:r>
              <a:rPr lang="fr-FR" dirty="0" err="1" smtClean="0"/>
              <a:t>equality</a:t>
            </a:r>
            <a:r>
              <a:rPr lang="fr-FR" dirty="0" smtClean="0"/>
              <a:t>)</a:t>
            </a:r>
          </a:p>
          <a:p>
            <a:r>
              <a:rPr lang="fr-FR" dirty="0" err="1" smtClean="0"/>
              <a:t>With</a:t>
            </a:r>
            <a:r>
              <a:rPr lang="fr-FR" dirty="0" smtClean="0"/>
              <a:t> </a:t>
            </a:r>
            <a:r>
              <a:rPr lang="fr-FR" dirty="0" err="1" smtClean="0"/>
              <a:t>incentive</a:t>
            </a:r>
            <a:r>
              <a:rPr lang="fr-FR" dirty="0" smtClean="0"/>
              <a:t> </a:t>
            </a:r>
            <a:r>
              <a:rPr lang="fr-FR" dirty="0" err="1" smtClean="0"/>
              <a:t>costs</a:t>
            </a:r>
            <a:r>
              <a:rPr lang="fr-FR" dirty="0" smtClean="0"/>
              <a:t> (</a:t>
            </a:r>
            <a:r>
              <a:rPr lang="fr-FR" dirty="0" err="1" smtClean="0"/>
              <a:t>labor</a:t>
            </a:r>
            <a:r>
              <a:rPr lang="fr-FR" dirty="0" smtClean="0"/>
              <a:t> </a:t>
            </a:r>
            <a:r>
              <a:rPr lang="fr-FR" dirty="0" err="1" smtClean="0"/>
              <a:t>supply</a:t>
            </a:r>
            <a:r>
              <a:rPr lang="fr-FR" dirty="0" smtClean="0"/>
              <a:t>, etc.), full </a:t>
            </a:r>
            <a:r>
              <a:rPr lang="fr-FR" dirty="0" err="1" smtClean="0"/>
              <a:t>equality</a:t>
            </a:r>
            <a:r>
              <a:rPr lang="fr-FR" dirty="0" smtClean="0"/>
              <a:t> </a:t>
            </a:r>
            <a:r>
              <a:rPr lang="fr-FR" dirty="0" err="1" smtClean="0"/>
              <a:t>is</a:t>
            </a:r>
            <a:r>
              <a:rPr lang="fr-FR" dirty="0" smtClean="0"/>
              <a:t> </a:t>
            </a:r>
            <a:r>
              <a:rPr lang="fr-FR" dirty="0" err="1" smtClean="0"/>
              <a:t>generally</a:t>
            </a:r>
            <a:r>
              <a:rPr lang="fr-FR" dirty="0" smtClean="0"/>
              <a:t> not optimal; for </a:t>
            </a:r>
            <a:r>
              <a:rPr lang="fr-FR" dirty="0" err="1" smtClean="0"/>
              <a:t>given</a:t>
            </a:r>
            <a:r>
              <a:rPr lang="fr-FR" dirty="0" smtClean="0"/>
              <a:t> </a:t>
            </a:r>
            <a:r>
              <a:rPr lang="fr-FR" dirty="0" err="1" smtClean="0"/>
              <a:t>incentive</a:t>
            </a:r>
            <a:r>
              <a:rPr lang="fr-FR" dirty="0" smtClean="0"/>
              <a:t> </a:t>
            </a:r>
            <a:r>
              <a:rPr lang="fr-FR" dirty="0" err="1" smtClean="0"/>
              <a:t>costs</a:t>
            </a:r>
            <a:r>
              <a:rPr lang="fr-FR" dirty="0" smtClean="0"/>
              <a:t>, </a:t>
            </a:r>
            <a:r>
              <a:rPr lang="fr-FR" dirty="0" err="1" smtClean="0"/>
              <a:t>higher</a:t>
            </a:r>
            <a:r>
              <a:rPr lang="fr-FR" dirty="0" smtClean="0"/>
              <a:t> </a:t>
            </a:r>
            <a:r>
              <a:rPr lang="fr-FR" dirty="0" smtClean="0">
                <a:latin typeface="Times New Roman" pitchFamily="18" charset="0"/>
                <a:cs typeface="Times New Roman" pitchFamily="18" charset="0"/>
              </a:rPr>
              <a:t>γ</a:t>
            </a:r>
            <a:r>
              <a:rPr lang="fr-FR" dirty="0" smtClean="0"/>
              <a:t> → more redistribution</a:t>
            </a:r>
          </a:p>
          <a:p>
            <a:pPr>
              <a:buNone/>
            </a:pPr>
            <a:r>
              <a:rPr lang="fr-FR" dirty="0" smtClean="0"/>
              <a:t> </a:t>
            </a:r>
          </a:p>
          <a:p>
            <a:pPr>
              <a:buNone/>
            </a:pPr>
            <a:endParaRPr lang="fr-FR" dirty="0" smtClean="0"/>
          </a:p>
          <a:p>
            <a:pPr>
              <a:buNone/>
            </a:pPr>
            <a:endParaRPr lang="fr-FR"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928992" cy="6552728"/>
          </a:xfrm>
        </p:spPr>
        <p:txBody>
          <a:bodyPr>
            <a:normAutofit fontScale="77500" lnSpcReduction="20000"/>
          </a:bodyPr>
          <a:lstStyle/>
          <a:p>
            <a:r>
              <a:rPr lang="fr-FR" b="1" dirty="0" err="1" smtClean="0"/>
              <a:t>Other</a:t>
            </a:r>
            <a:r>
              <a:rPr lang="fr-FR" b="1" dirty="0" smtClean="0"/>
              <a:t> possible objective </a:t>
            </a:r>
            <a:r>
              <a:rPr lang="fr-FR" b="1" dirty="0" err="1" smtClean="0"/>
              <a:t>function</a:t>
            </a:r>
            <a:r>
              <a:rPr lang="fr-FR" b="1" dirty="0" smtClean="0"/>
              <a:t>: output </a:t>
            </a:r>
            <a:r>
              <a:rPr lang="fr-FR" b="1" dirty="0" err="1" smtClean="0"/>
              <a:t>maximization</a:t>
            </a:r>
            <a:r>
              <a:rPr lang="fr-FR" b="1" dirty="0" smtClean="0"/>
              <a:t>           </a:t>
            </a:r>
            <a:r>
              <a:rPr lang="fr-FR" dirty="0" smtClean="0"/>
              <a:t>(SWF = Y = ∑</a:t>
            </a:r>
            <a:r>
              <a:rPr lang="fr-FR" baseline="-25000" dirty="0" smtClean="0"/>
              <a:t>1≤i≤n</a:t>
            </a:r>
            <a:r>
              <a:rPr lang="fr-FR" dirty="0" smtClean="0"/>
              <a:t> c</a:t>
            </a:r>
            <a:r>
              <a:rPr lang="fr-FR" baseline="-25000" dirty="0" smtClean="0"/>
              <a:t>i</a:t>
            </a:r>
            <a:r>
              <a:rPr lang="fr-FR" dirty="0" smtClean="0"/>
              <a:t>) (U(c)=c, </a:t>
            </a:r>
            <a:r>
              <a:rPr lang="fr-FR" dirty="0" err="1" smtClean="0">
                <a:latin typeface="Times New Roman" pitchFamily="18" charset="0"/>
                <a:cs typeface="Times New Roman" pitchFamily="18" charset="0"/>
              </a:rPr>
              <a:t>γ</a:t>
            </a:r>
            <a:r>
              <a:rPr lang="fr-FR" dirty="0" smtClean="0"/>
              <a:t>=0) (GDP </a:t>
            </a:r>
            <a:r>
              <a:rPr lang="fr-FR" dirty="0" err="1" smtClean="0"/>
              <a:t>maximization</a:t>
            </a:r>
            <a:r>
              <a:rPr lang="fr-FR" dirty="0" smtClean="0"/>
              <a:t>)</a:t>
            </a:r>
          </a:p>
          <a:p>
            <a:r>
              <a:rPr lang="fr-FR" dirty="0" smtClean="0"/>
              <a:t>Output </a:t>
            </a:r>
            <a:r>
              <a:rPr lang="fr-FR" dirty="0" err="1" smtClean="0"/>
              <a:t>maximization</a:t>
            </a:r>
            <a:r>
              <a:rPr lang="fr-FR" dirty="0" smtClean="0"/>
              <a:t> </a:t>
            </a:r>
            <a:r>
              <a:rPr lang="fr-FR" dirty="0" err="1" smtClean="0"/>
              <a:t>is</a:t>
            </a:r>
            <a:r>
              <a:rPr lang="fr-FR" dirty="0" smtClean="0"/>
              <a:t> not </a:t>
            </a:r>
            <a:r>
              <a:rPr lang="fr-FR" dirty="0" err="1" smtClean="0"/>
              <a:t>seriously</a:t>
            </a:r>
            <a:r>
              <a:rPr lang="fr-FR" dirty="0" smtClean="0"/>
              <a:t> </a:t>
            </a:r>
            <a:r>
              <a:rPr lang="fr-FR" dirty="0" err="1" smtClean="0"/>
              <a:t>defended</a:t>
            </a:r>
            <a:r>
              <a:rPr lang="fr-FR" dirty="0" smtClean="0"/>
              <a:t> as a </a:t>
            </a:r>
            <a:r>
              <a:rPr lang="fr-FR" dirty="0" err="1" smtClean="0"/>
              <a:t>proper</a:t>
            </a:r>
            <a:r>
              <a:rPr lang="fr-FR" dirty="0" smtClean="0"/>
              <a:t> </a:t>
            </a:r>
            <a:r>
              <a:rPr lang="fr-FR" dirty="0" err="1" smtClean="0"/>
              <a:t>ethical</a:t>
            </a:r>
            <a:r>
              <a:rPr lang="fr-FR" dirty="0" smtClean="0"/>
              <a:t> objective by </a:t>
            </a:r>
            <a:r>
              <a:rPr lang="fr-FR" dirty="0" err="1" smtClean="0"/>
              <a:t>anyone</a:t>
            </a:r>
            <a:r>
              <a:rPr lang="fr-FR" dirty="0" smtClean="0"/>
              <a:t>: </a:t>
            </a:r>
            <a:r>
              <a:rPr lang="fr-FR" dirty="0" err="1" smtClean="0"/>
              <a:t>everybody</a:t>
            </a:r>
            <a:r>
              <a:rPr lang="fr-FR" dirty="0" smtClean="0"/>
              <a:t> </a:t>
            </a:r>
            <a:r>
              <a:rPr lang="fr-FR" dirty="0" err="1" smtClean="0"/>
              <a:t>seems</a:t>
            </a:r>
            <a:r>
              <a:rPr lang="fr-FR" dirty="0" smtClean="0"/>
              <a:t> to </a:t>
            </a:r>
            <a:r>
              <a:rPr lang="fr-FR" dirty="0" err="1" smtClean="0"/>
              <a:t>agree</a:t>
            </a:r>
            <a:r>
              <a:rPr lang="fr-FR" dirty="0" smtClean="0"/>
              <a:t> </a:t>
            </a:r>
            <a:r>
              <a:rPr lang="fr-FR" dirty="0" err="1" smtClean="0"/>
              <a:t>that</a:t>
            </a:r>
            <a:r>
              <a:rPr lang="fr-FR" dirty="0" smtClean="0"/>
              <a:t> </a:t>
            </a:r>
            <a:r>
              <a:rPr lang="fr-FR" dirty="0" err="1" smtClean="0"/>
              <a:t>it</a:t>
            </a:r>
            <a:r>
              <a:rPr lang="fr-FR" dirty="0" smtClean="0"/>
              <a:t> </a:t>
            </a:r>
            <a:r>
              <a:rPr lang="fr-FR" dirty="0" err="1" smtClean="0"/>
              <a:t>is</a:t>
            </a:r>
            <a:r>
              <a:rPr lang="fr-FR" dirty="0" smtClean="0"/>
              <a:t> </a:t>
            </a:r>
            <a:r>
              <a:rPr lang="fr-FR" dirty="0" err="1" smtClean="0"/>
              <a:t>better</a:t>
            </a:r>
            <a:r>
              <a:rPr lang="fr-FR" dirty="0" smtClean="0"/>
              <a:t> to have 100 </a:t>
            </a:r>
            <a:r>
              <a:rPr lang="fr-FR" dirty="0" err="1" smtClean="0"/>
              <a:t>individuals</a:t>
            </a:r>
            <a:r>
              <a:rPr lang="fr-FR" dirty="0" smtClean="0"/>
              <a:t> </a:t>
            </a:r>
            <a:r>
              <a:rPr lang="fr-FR" dirty="0" err="1" smtClean="0"/>
              <a:t>with</a:t>
            </a:r>
            <a:r>
              <a:rPr lang="fr-FR" dirty="0" smtClean="0"/>
              <a:t> 10 000€ </a:t>
            </a:r>
            <a:r>
              <a:rPr lang="fr-FR" dirty="0" err="1" smtClean="0"/>
              <a:t>each</a:t>
            </a:r>
            <a:r>
              <a:rPr lang="fr-FR" dirty="0" smtClean="0"/>
              <a:t> </a:t>
            </a:r>
            <a:r>
              <a:rPr lang="fr-FR" dirty="0" err="1" smtClean="0"/>
              <a:t>rather</a:t>
            </a:r>
            <a:r>
              <a:rPr lang="fr-FR" dirty="0" smtClean="0"/>
              <a:t> </a:t>
            </a:r>
            <a:r>
              <a:rPr lang="fr-FR" dirty="0" err="1" smtClean="0"/>
              <a:t>than</a:t>
            </a:r>
            <a:r>
              <a:rPr lang="fr-FR" dirty="0" smtClean="0"/>
              <a:t> 99 </a:t>
            </a:r>
            <a:r>
              <a:rPr lang="fr-FR" dirty="0" err="1" smtClean="0"/>
              <a:t>individuals</a:t>
            </a:r>
            <a:r>
              <a:rPr lang="fr-FR" dirty="0" smtClean="0"/>
              <a:t> </a:t>
            </a:r>
            <a:r>
              <a:rPr lang="fr-FR" dirty="0" err="1" smtClean="0"/>
              <a:t>with</a:t>
            </a:r>
            <a:r>
              <a:rPr lang="fr-FR" dirty="0" smtClean="0"/>
              <a:t> 0€ and 1 </a:t>
            </a:r>
            <a:r>
              <a:rPr lang="fr-FR" dirty="0" err="1" smtClean="0"/>
              <a:t>individual</a:t>
            </a:r>
            <a:r>
              <a:rPr lang="fr-FR" dirty="0" smtClean="0"/>
              <a:t> </a:t>
            </a:r>
            <a:r>
              <a:rPr lang="fr-FR" dirty="0" err="1" smtClean="0"/>
              <a:t>with</a:t>
            </a:r>
            <a:r>
              <a:rPr lang="fr-FR" dirty="0" smtClean="0"/>
              <a:t> 1 000 100€, in spite of the </a:t>
            </a:r>
            <a:r>
              <a:rPr lang="fr-FR" dirty="0" err="1" smtClean="0"/>
              <a:t>fact</a:t>
            </a:r>
            <a:r>
              <a:rPr lang="fr-FR" dirty="0" smtClean="0"/>
              <a:t> </a:t>
            </a:r>
            <a:r>
              <a:rPr lang="fr-FR" dirty="0" err="1" smtClean="0"/>
              <a:t>that</a:t>
            </a:r>
            <a:r>
              <a:rPr lang="fr-FR" dirty="0" smtClean="0"/>
              <a:t> total </a:t>
            </a:r>
            <a:r>
              <a:rPr lang="fr-FR" dirty="0" err="1" smtClean="0"/>
              <a:t>income</a:t>
            </a:r>
            <a:r>
              <a:rPr lang="fr-FR" dirty="0" smtClean="0"/>
              <a:t> </a:t>
            </a:r>
            <a:r>
              <a:rPr lang="fr-FR" dirty="0" err="1" smtClean="0"/>
              <a:t>is</a:t>
            </a:r>
            <a:r>
              <a:rPr lang="fr-FR" dirty="0" smtClean="0"/>
              <a:t> </a:t>
            </a:r>
            <a:r>
              <a:rPr lang="fr-FR" dirty="0" err="1" smtClean="0"/>
              <a:t>higher</a:t>
            </a:r>
            <a:r>
              <a:rPr lang="fr-FR" dirty="0" smtClean="0"/>
              <a:t> in the second case</a:t>
            </a:r>
          </a:p>
          <a:p>
            <a:r>
              <a:rPr lang="fr-FR" dirty="0" smtClean="0"/>
              <a:t>But output </a:t>
            </a:r>
            <a:r>
              <a:rPr lang="fr-FR" dirty="0" err="1" smtClean="0"/>
              <a:t>maximization</a:t>
            </a:r>
            <a:r>
              <a:rPr lang="fr-FR" dirty="0" smtClean="0"/>
              <a:t> </a:t>
            </a:r>
            <a:r>
              <a:rPr lang="fr-FR" dirty="0" err="1" smtClean="0"/>
              <a:t>is</a:t>
            </a:r>
            <a:r>
              <a:rPr lang="fr-FR" dirty="0" smtClean="0"/>
              <a:t> </a:t>
            </a:r>
            <a:r>
              <a:rPr lang="fr-FR" dirty="0" err="1" smtClean="0"/>
              <a:t>sometime</a:t>
            </a:r>
            <a:r>
              <a:rPr lang="fr-FR" dirty="0" smtClean="0"/>
              <a:t> </a:t>
            </a:r>
            <a:r>
              <a:rPr lang="fr-FR" dirty="0" err="1" smtClean="0"/>
              <a:t>adopted</a:t>
            </a:r>
            <a:r>
              <a:rPr lang="fr-FR" dirty="0" smtClean="0"/>
              <a:t> by </a:t>
            </a:r>
            <a:r>
              <a:rPr lang="fr-FR" dirty="0" err="1" smtClean="0"/>
              <a:t>economists</a:t>
            </a:r>
            <a:r>
              <a:rPr lang="fr-FR" dirty="0" smtClean="0"/>
              <a:t> </a:t>
            </a:r>
            <a:r>
              <a:rPr lang="fr-FR" dirty="0" err="1" smtClean="0"/>
              <a:t>so</a:t>
            </a:r>
            <a:r>
              <a:rPr lang="fr-FR" dirty="0" smtClean="0"/>
              <a:t> as not to deal </a:t>
            </a:r>
            <a:r>
              <a:rPr lang="fr-FR" dirty="0" err="1" smtClean="0"/>
              <a:t>explicitely</a:t>
            </a:r>
            <a:r>
              <a:rPr lang="fr-FR" dirty="0" smtClean="0"/>
              <a:t> </a:t>
            </a:r>
            <a:r>
              <a:rPr lang="fr-FR" dirty="0" err="1" smtClean="0"/>
              <a:t>with</a:t>
            </a:r>
            <a:r>
              <a:rPr lang="fr-FR" dirty="0" smtClean="0"/>
              <a:t> distributive issues: « </a:t>
            </a:r>
            <a:r>
              <a:rPr lang="fr-FR" dirty="0" err="1" smtClean="0"/>
              <a:t>let’s</a:t>
            </a:r>
            <a:r>
              <a:rPr lang="fr-FR" dirty="0" smtClean="0"/>
              <a:t> </a:t>
            </a:r>
            <a:r>
              <a:rPr lang="fr-FR" dirty="0" err="1" smtClean="0"/>
              <a:t>maximize</a:t>
            </a:r>
            <a:r>
              <a:rPr lang="fr-FR" dirty="0" smtClean="0"/>
              <a:t> output, and </a:t>
            </a:r>
            <a:r>
              <a:rPr lang="fr-FR" dirty="0" err="1" smtClean="0"/>
              <a:t>then</a:t>
            </a:r>
            <a:r>
              <a:rPr lang="fr-FR" dirty="0" smtClean="0"/>
              <a:t> </a:t>
            </a:r>
            <a:r>
              <a:rPr lang="fr-FR" dirty="0" err="1" smtClean="0"/>
              <a:t>it</a:t>
            </a:r>
            <a:r>
              <a:rPr lang="fr-FR" dirty="0" smtClean="0"/>
              <a:t> </a:t>
            </a:r>
            <a:r>
              <a:rPr lang="fr-FR" dirty="0" err="1" smtClean="0"/>
              <a:t>will</a:t>
            </a:r>
            <a:r>
              <a:rPr lang="fr-FR" dirty="0" smtClean="0"/>
              <a:t> </a:t>
            </a:r>
            <a:r>
              <a:rPr lang="fr-FR" dirty="0" err="1" smtClean="0"/>
              <a:t>be</a:t>
            </a:r>
            <a:r>
              <a:rPr lang="fr-FR" dirty="0" smtClean="0"/>
              <a:t> possible to </a:t>
            </a:r>
            <a:r>
              <a:rPr lang="fr-FR" dirty="0" err="1" smtClean="0"/>
              <a:t>distribute</a:t>
            </a:r>
            <a:r>
              <a:rPr lang="fr-FR" dirty="0" smtClean="0"/>
              <a:t> </a:t>
            </a:r>
            <a:r>
              <a:rPr lang="fr-FR" dirty="0" err="1" smtClean="0"/>
              <a:t>it</a:t>
            </a:r>
            <a:r>
              <a:rPr lang="fr-FR" dirty="0" smtClean="0"/>
              <a:t> </a:t>
            </a:r>
            <a:r>
              <a:rPr lang="fr-FR" dirty="0" err="1" smtClean="0"/>
              <a:t>so</a:t>
            </a:r>
            <a:r>
              <a:rPr lang="fr-FR" dirty="0" smtClean="0"/>
              <a:t> as to </a:t>
            </a:r>
            <a:r>
              <a:rPr lang="fr-FR" dirty="0" err="1" smtClean="0"/>
              <a:t>raise</a:t>
            </a:r>
            <a:r>
              <a:rPr lang="fr-FR" dirty="0" smtClean="0"/>
              <a:t> </a:t>
            </a:r>
            <a:r>
              <a:rPr lang="fr-FR" dirty="0" err="1" smtClean="0"/>
              <a:t>everybody’s</a:t>
            </a:r>
            <a:r>
              <a:rPr lang="fr-FR" dirty="0" smtClean="0"/>
              <a:t> </a:t>
            </a:r>
            <a:r>
              <a:rPr lang="fr-FR" dirty="0" err="1" smtClean="0"/>
              <a:t>welfare</a:t>
            </a:r>
            <a:r>
              <a:rPr lang="fr-FR" dirty="0" smtClean="0"/>
              <a:t>, in a second stage » </a:t>
            </a:r>
          </a:p>
          <a:p>
            <a:r>
              <a:rPr lang="fr-FR" dirty="0" smtClean="0"/>
              <a:t>Ok, </a:t>
            </a:r>
            <a:r>
              <a:rPr lang="fr-FR" dirty="0" err="1" smtClean="0"/>
              <a:t>except</a:t>
            </a:r>
            <a:r>
              <a:rPr lang="fr-FR" dirty="0" smtClean="0"/>
              <a:t> </a:t>
            </a:r>
            <a:r>
              <a:rPr lang="fr-FR" dirty="0" err="1" smtClean="0"/>
              <a:t>that</a:t>
            </a:r>
            <a:r>
              <a:rPr lang="fr-FR" dirty="0" smtClean="0"/>
              <a:t> the second stage </a:t>
            </a:r>
            <a:r>
              <a:rPr lang="fr-FR" dirty="0" err="1" smtClean="0"/>
              <a:t>often</a:t>
            </a:r>
            <a:r>
              <a:rPr lang="fr-FR" dirty="0" smtClean="0"/>
              <a:t> </a:t>
            </a:r>
            <a:r>
              <a:rPr lang="fr-FR" dirty="0" err="1" smtClean="0"/>
              <a:t>never</a:t>
            </a:r>
            <a:r>
              <a:rPr lang="fr-FR" dirty="0" smtClean="0"/>
              <a:t> </a:t>
            </a:r>
            <a:r>
              <a:rPr lang="fr-FR" dirty="0" err="1" smtClean="0"/>
              <a:t>happens</a:t>
            </a:r>
            <a:endParaRPr lang="fr-FR" dirty="0" smtClean="0"/>
          </a:p>
          <a:p>
            <a:r>
              <a:rPr lang="fr-FR" dirty="0" smtClean="0"/>
              <a:t>It </a:t>
            </a:r>
            <a:r>
              <a:rPr lang="fr-FR" dirty="0" err="1" smtClean="0"/>
              <a:t>is</a:t>
            </a:r>
            <a:r>
              <a:rPr lang="fr-FR" dirty="0" smtClean="0"/>
              <a:t> impossible to </a:t>
            </a:r>
            <a:r>
              <a:rPr lang="fr-FR" dirty="0" err="1" smtClean="0"/>
              <a:t>separate</a:t>
            </a:r>
            <a:r>
              <a:rPr lang="fr-FR" dirty="0" smtClean="0"/>
              <a:t> production &amp; distribution; one </a:t>
            </a:r>
            <a:r>
              <a:rPr lang="fr-FR" dirty="0" err="1" smtClean="0"/>
              <a:t>needs</a:t>
            </a:r>
            <a:r>
              <a:rPr lang="fr-FR" dirty="0" smtClean="0"/>
              <a:t> to </a:t>
            </a:r>
            <a:r>
              <a:rPr lang="fr-FR" dirty="0" err="1" smtClean="0"/>
              <a:t>adress</a:t>
            </a:r>
            <a:r>
              <a:rPr lang="fr-FR" dirty="0" smtClean="0"/>
              <a:t> distributive issues </a:t>
            </a:r>
            <a:r>
              <a:rPr lang="fr-FR" dirty="0" err="1" smtClean="0"/>
              <a:t>explicitely</a:t>
            </a:r>
            <a:r>
              <a:rPr lang="fr-FR" dirty="0" smtClean="0"/>
              <a:t> </a:t>
            </a:r>
            <a:r>
              <a:rPr lang="fr-FR" dirty="0" err="1" smtClean="0"/>
              <a:t>from</a:t>
            </a:r>
            <a:r>
              <a:rPr lang="fr-FR" dirty="0" smtClean="0"/>
              <a:t> the </a:t>
            </a:r>
            <a:r>
              <a:rPr lang="fr-FR" dirty="0" err="1" smtClean="0"/>
              <a:t>beginning</a:t>
            </a:r>
            <a:endParaRPr lang="fr-FR" dirty="0" smtClean="0"/>
          </a:p>
          <a:p>
            <a:r>
              <a:rPr lang="fr-FR" dirty="0" smtClean="0"/>
              <a:t>Output </a:t>
            </a:r>
            <a:r>
              <a:rPr lang="fr-FR" dirty="0" err="1" smtClean="0"/>
              <a:t>maximization</a:t>
            </a:r>
            <a:r>
              <a:rPr lang="fr-FR" dirty="0" smtClean="0"/>
              <a:t> </a:t>
            </a:r>
            <a:r>
              <a:rPr lang="fr-FR" dirty="0" err="1" smtClean="0"/>
              <a:t>raises</a:t>
            </a:r>
            <a:r>
              <a:rPr lang="fr-FR" dirty="0" smtClean="0"/>
              <a:t> not-</a:t>
            </a:r>
            <a:r>
              <a:rPr lang="fr-FR" dirty="0" err="1" smtClean="0"/>
              <a:t>so</a:t>
            </a:r>
            <a:r>
              <a:rPr lang="fr-FR" dirty="0" smtClean="0"/>
              <a:t>-simple </a:t>
            </a:r>
            <a:r>
              <a:rPr lang="fr-FR" dirty="0" err="1" smtClean="0"/>
              <a:t>intertemporal</a:t>
            </a:r>
            <a:r>
              <a:rPr lang="fr-FR" dirty="0" smtClean="0"/>
              <a:t> issues: OK </a:t>
            </a:r>
            <a:r>
              <a:rPr lang="fr-FR" dirty="0" err="1" smtClean="0"/>
              <a:t>let’s</a:t>
            </a:r>
            <a:r>
              <a:rPr lang="fr-FR" dirty="0" smtClean="0"/>
              <a:t> </a:t>
            </a:r>
            <a:r>
              <a:rPr lang="fr-FR" dirty="0" err="1" smtClean="0"/>
              <a:t>Maximize</a:t>
            </a:r>
            <a:r>
              <a:rPr lang="fr-FR" dirty="0" smtClean="0"/>
              <a:t> Y=C+S, but </a:t>
            </a:r>
            <a:r>
              <a:rPr lang="fr-FR" dirty="0" err="1" smtClean="0"/>
              <a:t>what</a:t>
            </a:r>
            <a:r>
              <a:rPr lang="fr-FR" dirty="0" smtClean="0"/>
              <a:t> </a:t>
            </a:r>
            <a:r>
              <a:rPr lang="fr-FR" dirty="0" err="1" smtClean="0"/>
              <a:t>is</a:t>
            </a:r>
            <a:r>
              <a:rPr lang="fr-FR" dirty="0" smtClean="0"/>
              <a:t> optimal </a:t>
            </a:r>
            <a:r>
              <a:rPr lang="fr-FR" dirty="0" err="1" smtClean="0"/>
              <a:t>saving</a:t>
            </a:r>
            <a:r>
              <a:rPr lang="fr-FR" dirty="0" smtClean="0"/>
              <a:t> &amp; capital accumulation, i.e. how </a:t>
            </a:r>
            <a:r>
              <a:rPr lang="fr-FR" dirty="0" err="1" smtClean="0"/>
              <a:t>much</a:t>
            </a:r>
            <a:r>
              <a:rPr lang="fr-FR" dirty="0" smtClean="0"/>
              <a:t> </a:t>
            </a:r>
            <a:r>
              <a:rPr lang="fr-FR" dirty="0" err="1" smtClean="0"/>
              <a:t>should</a:t>
            </a:r>
            <a:r>
              <a:rPr lang="fr-FR" dirty="0" smtClean="0"/>
              <a:t> </a:t>
            </a:r>
            <a:r>
              <a:rPr lang="fr-FR" dirty="0" err="1" smtClean="0"/>
              <a:t>we</a:t>
            </a:r>
            <a:r>
              <a:rPr lang="fr-FR" dirty="0" smtClean="0"/>
              <a:t> </a:t>
            </a:r>
            <a:r>
              <a:rPr lang="fr-FR" dirty="0" err="1" smtClean="0"/>
              <a:t>save</a:t>
            </a:r>
            <a:r>
              <a:rPr lang="fr-FR" dirty="0" smtClean="0"/>
              <a:t> for the </a:t>
            </a:r>
            <a:r>
              <a:rPr lang="fr-FR" dirty="0" err="1" smtClean="0"/>
              <a:t>next</a:t>
            </a:r>
            <a:r>
              <a:rPr lang="fr-FR" dirty="0" smtClean="0"/>
              <a:t> </a:t>
            </a:r>
            <a:r>
              <a:rPr lang="fr-FR" dirty="0" err="1" smtClean="0"/>
              <a:t>generations</a:t>
            </a:r>
            <a:r>
              <a:rPr lang="fr-FR" dirty="0" smtClean="0"/>
              <a:t>? </a:t>
            </a:r>
            <a:r>
              <a:rPr lang="fr-FR" dirty="0" err="1" smtClean="0"/>
              <a:t>See</a:t>
            </a:r>
            <a:r>
              <a:rPr lang="fr-FR" dirty="0" smtClean="0"/>
              <a:t> </a:t>
            </a:r>
            <a:r>
              <a:rPr lang="fr-FR" dirty="0" smtClean="0">
                <a:hlinkClick r:id="rId2"/>
              </a:rPr>
              <a:t>lecture 7</a:t>
            </a:r>
            <a:endParaRPr lang="fr-FR"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836712"/>
          </a:xfrm>
        </p:spPr>
        <p:txBody>
          <a:bodyPr>
            <a:normAutofit/>
          </a:bodyPr>
          <a:lstStyle/>
          <a:p>
            <a:r>
              <a:rPr lang="fr-FR" dirty="0" smtClean="0"/>
              <a:t>Non-</a:t>
            </a:r>
            <a:r>
              <a:rPr lang="fr-FR" dirty="0" err="1" smtClean="0"/>
              <a:t>welfarist</a:t>
            </a:r>
            <a:r>
              <a:rPr lang="fr-FR" dirty="0" smtClean="0"/>
              <a:t> social objectives</a:t>
            </a:r>
            <a:endParaRPr lang="fr-FR" dirty="0"/>
          </a:p>
        </p:txBody>
      </p:sp>
      <p:sp>
        <p:nvSpPr>
          <p:cNvPr id="3" name="Espace réservé du contenu 2"/>
          <p:cNvSpPr>
            <a:spLocks noGrp="1"/>
          </p:cNvSpPr>
          <p:nvPr>
            <p:ph idx="1"/>
          </p:nvPr>
        </p:nvSpPr>
        <p:spPr>
          <a:xfrm>
            <a:off x="179512" y="1025352"/>
            <a:ext cx="8856984" cy="5716016"/>
          </a:xfrm>
        </p:spPr>
        <p:txBody>
          <a:bodyPr>
            <a:normAutofit fontScale="85000" lnSpcReduction="20000"/>
          </a:bodyPr>
          <a:lstStyle/>
          <a:p>
            <a:r>
              <a:rPr lang="fr-FR" dirty="0" err="1" smtClean="0"/>
              <a:t>Ralws</a:t>
            </a:r>
            <a:r>
              <a:rPr lang="fr-FR" dirty="0" smtClean="0"/>
              <a:t>, A Theory of Justice, 1971. </a:t>
            </a:r>
            <a:r>
              <a:rPr lang="fr-FR" dirty="0" err="1" smtClean="0"/>
              <a:t>Two</a:t>
            </a:r>
            <a:r>
              <a:rPr lang="fr-FR" dirty="0" smtClean="0"/>
              <a:t> </a:t>
            </a:r>
            <a:r>
              <a:rPr lang="fr-FR" dirty="0" err="1" smtClean="0"/>
              <a:t>principles</a:t>
            </a:r>
            <a:r>
              <a:rPr lang="fr-FR" dirty="0" smtClean="0"/>
              <a:t> of justice:</a:t>
            </a:r>
          </a:p>
          <a:p>
            <a:r>
              <a:rPr lang="fr-FR" dirty="0" smtClean="0"/>
              <a:t>(1) </a:t>
            </a:r>
            <a:r>
              <a:rPr lang="en-US" dirty="0" smtClean="0"/>
              <a:t>”Each person is to have an equal right to the most extensive basic liberty compatible with a similar liberty for others”</a:t>
            </a:r>
          </a:p>
          <a:p>
            <a:r>
              <a:rPr lang="en-US" dirty="0" smtClean="0"/>
              <a:t>(2) “Social and economic inequalities are to be arranged so that they are to be of the greatest benefit to the least-advantaged members of society” (≈</a:t>
            </a:r>
            <a:r>
              <a:rPr lang="en-US" dirty="0" err="1" smtClean="0"/>
              <a:t>maximin</a:t>
            </a:r>
            <a:r>
              <a:rPr lang="en-US" dirty="0" smtClean="0"/>
              <a:t>)</a:t>
            </a:r>
          </a:p>
          <a:p>
            <a:r>
              <a:rPr lang="en-US" dirty="0" smtClean="0"/>
              <a:t>Rawls is sometime summarized by economists by the </a:t>
            </a:r>
            <a:r>
              <a:rPr lang="en-US" dirty="0" err="1" smtClean="0"/>
              <a:t>maximin</a:t>
            </a:r>
            <a:r>
              <a:rPr lang="en-US" dirty="0" smtClean="0"/>
              <a:t> principle (“</a:t>
            </a:r>
            <a:r>
              <a:rPr lang="en-US" dirty="0" err="1" smtClean="0"/>
              <a:t>Rawlsian</a:t>
            </a:r>
            <a:r>
              <a:rPr lang="en-US" dirty="0" smtClean="0"/>
              <a:t> social welfare function”) </a:t>
            </a:r>
          </a:p>
          <a:p>
            <a:r>
              <a:rPr lang="en-US" dirty="0" smtClean="0"/>
              <a:t>However Rawls’ theory is more subtle: in his view, first principle (most extensive basic rights for all) has explicit and absolute priority over second principle (</a:t>
            </a:r>
            <a:r>
              <a:rPr lang="en-US" dirty="0" err="1" smtClean="0"/>
              <a:t>maximin</a:t>
            </a:r>
            <a:r>
              <a:rPr lang="en-US" dirty="0" smtClean="0"/>
              <a:t>)</a:t>
            </a:r>
          </a:p>
          <a:p>
            <a:r>
              <a:rPr lang="en-US" dirty="0" smtClean="0"/>
              <a:t>Non-</a:t>
            </a:r>
            <a:r>
              <a:rPr lang="en-US" dirty="0" err="1" smtClean="0"/>
              <a:t>welfarist</a:t>
            </a:r>
            <a:r>
              <a:rPr lang="en-US" dirty="0" smtClean="0"/>
              <a:t> approach: basic rights (opportunity sets) have value in themselves, independently from welfare or utility considerations; choice process is important in itself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5077</TotalTime>
  <Words>2565</Words>
  <Application>Microsoft Office PowerPoint</Application>
  <PresentationFormat>Affichage à l'écran (4:3)</PresentationFormat>
  <Paragraphs>127</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   Public Economics: Tax &amp; Transfer Policies  (Master PPD &amp; APE, Paris School of Economics) Thomas Piketty Academic year 2016-2017  </vt:lpstr>
      <vt:lpstr>Roadmap of lecture 2</vt:lpstr>
      <vt:lpstr>The notion of social objective function </vt:lpstr>
      <vt:lpstr>Présentation PowerPoint</vt:lpstr>
      <vt:lpstr>Utilitarianism, maximin, general SWF</vt:lpstr>
      <vt:lpstr>Présentation PowerPoint</vt:lpstr>
      <vt:lpstr>Présentation PowerPoint</vt:lpstr>
      <vt:lpstr>Présentation PowerPoint</vt:lpstr>
      <vt:lpstr>Non-welfarist social objectives</vt:lpstr>
      <vt:lpstr>Présentation PowerPoint</vt:lpstr>
      <vt:lpstr>Présentation PowerPoint</vt:lpstr>
      <vt:lpstr>Présentation PowerPoint</vt:lpstr>
      <vt:lpstr>Condorcet paradox &amp; majority cycles</vt:lpstr>
      <vt:lpstr>Présentation PowerPoint</vt:lpstr>
      <vt:lpstr>Condorcet jury theorem and the constructive view of political institutions</vt:lpstr>
      <vt:lpstr>Présentation PowerPoint</vt:lpstr>
      <vt:lpstr>Présentation PowerPoint</vt:lpstr>
      <vt:lpstr>A simple model of inequality and beliefs</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Economics: Tax &amp; Transfer Policies  (Master PPD &amp; APE, Paris School of Economics) Thomas Piketty Academic year 2013-2014</dc:title>
  <dc:creator>Thomas Piketty</dc:creator>
  <cp:lastModifiedBy>Thomas Piketty</cp:lastModifiedBy>
  <cp:revision>227</cp:revision>
  <dcterms:created xsi:type="dcterms:W3CDTF">2013-09-25T21:11:06Z</dcterms:created>
  <dcterms:modified xsi:type="dcterms:W3CDTF">2016-05-26T08:54:17Z</dcterms:modified>
</cp:coreProperties>
</file>