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8" r:id="rId4"/>
    <p:sldId id="290" r:id="rId5"/>
    <p:sldId id="291" r:id="rId6"/>
    <p:sldId id="259" r:id="rId7"/>
    <p:sldId id="263" r:id="rId8"/>
    <p:sldId id="264" r:id="rId9"/>
    <p:sldId id="265" r:id="rId10"/>
    <p:sldId id="266" r:id="rId11"/>
    <p:sldId id="267" r:id="rId12"/>
    <p:sldId id="270" r:id="rId13"/>
    <p:sldId id="268" r:id="rId14"/>
    <p:sldId id="269" r:id="rId15"/>
    <p:sldId id="271" r:id="rId16"/>
    <p:sldId id="272" r:id="rId17"/>
    <p:sldId id="273" r:id="rId18"/>
    <p:sldId id="274" r:id="rId19"/>
    <p:sldId id="282" r:id="rId20"/>
    <p:sldId id="283" r:id="rId21"/>
    <p:sldId id="284" r:id="rId22"/>
    <p:sldId id="285" r:id="rId23"/>
    <p:sldId id="286" r:id="rId24"/>
    <p:sldId id="287" r:id="rId25"/>
    <p:sldId id="275" r:id="rId26"/>
    <p:sldId id="279" r:id="rId27"/>
    <p:sldId id="289" r:id="rId28"/>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33A761-0B06-4867-8E7A-F731EF927D23}" type="datetimeFigureOut">
              <a:rPr lang="fr-FR" smtClean="0"/>
              <a:pPr/>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288BD7-64EF-469C-874D-D75CAF47B04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3A761-0B06-4867-8E7A-F731EF927D23}" type="datetimeFigureOut">
              <a:rPr lang="fr-FR" smtClean="0"/>
              <a:pPr/>
              <a:t>19/05/2015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88BD7-64EF-469C-874D-D75CAF47B04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iketty.pse.ens.fr/teaching/10/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iketty.pse.ens.fr/filesl/Saez2004b.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iketty.pse.ens.fr/files/PikettySaez2013.pdf" TargetMode="External"/><Relationship Id="rId2" Type="http://schemas.openxmlformats.org/officeDocument/2006/relationships/hyperlink" Target="http://piketty.pse.ens.fr/files/PikettySaez2014RKT.pdf" TargetMode="External"/><Relationship Id="rId1" Type="http://schemas.openxmlformats.org/officeDocument/2006/relationships/slideLayout" Target="../slideLayouts/slideLayout2.xml"/><Relationship Id="rId5" Type="http://schemas.openxmlformats.org/officeDocument/2006/relationships/hyperlink" Target="http://piketty.pse.ens.fr/fichiers/public/PikettySaez2012Slides.pdf" TargetMode="External"/><Relationship Id="rId4" Type="http://schemas.openxmlformats.org/officeDocument/2006/relationships/hyperlink" Target="http://piketty.pse.ens.fr/fichiers/public/PikettySaez2012.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piketty.pse.ens.fr/files/PikettySaez2013.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Feuille_Microsoft_Office_Excel_97-2003111111111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piketty.pse.ens.fr/files/PikettySaez2014RKT.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Feuille_Microsoft_Office_Excel_97-20032222222222.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Feuille_Microsoft_Office_Excel_97-20033333333333.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3" Type="http://schemas.openxmlformats.org/officeDocument/2006/relationships/hyperlink" Target="http://piketty.pse.ens.fr/files/Zucman2014JEP.pdf" TargetMode="External"/><Relationship Id="rId2" Type="http://schemas.openxmlformats.org/officeDocument/2006/relationships/hyperlink" Target="http://www.parisschoolofeconomics.eu/docs/zucman-gabriel/missingwealth.pdf" TargetMode="External"/><Relationship Id="rId1" Type="http://schemas.openxmlformats.org/officeDocument/2006/relationships/slideLayout" Target="../slideLayouts/slideLayout2.xml"/><Relationship Id="rId6" Type="http://schemas.openxmlformats.org/officeDocument/2006/relationships/hyperlink" Target="http://piketty.pse.ens.fr/files/Clausing2012.pdf" TargetMode="External"/><Relationship Id="rId5" Type="http://schemas.openxmlformats.org/officeDocument/2006/relationships/hyperlink" Target="http://piketty.pse.ens.fr/files/Clausing2011.pdf" TargetMode="External"/><Relationship Id="rId4" Type="http://schemas.openxmlformats.org/officeDocument/2006/relationships/hyperlink" Target="http://www.parisschoolofeconomics.eu/docs/zucman-gabriel/revised_october12.pdf"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iketty.pse.ens.fr/files/Saez2002b.pdf" TargetMode="External"/><Relationship Id="rId2" Type="http://schemas.openxmlformats.org/officeDocument/2006/relationships/hyperlink" Target="http://piketty.pse.ens.fr/files/Christiansen1984.pdf" TargetMode="External"/><Relationship Id="rId1" Type="http://schemas.openxmlformats.org/officeDocument/2006/relationships/slideLayout" Target="../slideLayouts/slideLayout2.xml"/><Relationship Id="rId4" Type="http://schemas.openxmlformats.org/officeDocument/2006/relationships/hyperlink" Target="http://piketty.pse.ens.fr/files/Saez200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Public Economics: Tax &amp; Transfer Policies </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Piketty</a:t>
            </a:r>
            <a:br>
              <a:rPr lang="en-US" sz="3600" dirty="0" smtClean="0"/>
            </a:br>
            <a:r>
              <a:rPr lang="en-US" sz="3600" dirty="0" smtClean="0"/>
              <a:t>Academic year </a:t>
            </a:r>
            <a:r>
              <a:rPr lang="en-US" sz="3600" dirty="0" smtClean="0"/>
              <a:t>2015-2016 </a:t>
            </a:r>
            <a:r>
              <a:rPr lang="en-US" dirty="0" smtClean="0"/>
              <a:t/>
            </a:r>
            <a:br>
              <a:rPr lang="en-US" dirty="0" smtClean="0"/>
            </a:br>
            <a:endParaRPr lang="fr-FR" dirty="0"/>
          </a:p>
        </p:txBody>
      </p:sp>
      <p:sp>
        <p:nvSpPr>
          <p:cNvPr id="3" name="Sous-titre 2"/>
          <p:cNvSpPr>
            <a:spLocks noGrp="1"/>
          </p:cNvSpPr>
          <p:nvPr>
            <p:ph type="subTitle" idx="1"/>
          </p:nvPr>
        </p:nvSpPr>
        <p:spPr>
          <a:xfrm>
            <a:off x="539552" y="3501008"/>
            <a:ext cx="8208912" cy="2520280"/>
          </a:xfrm>
        </p:spPr>
        <p:txBody>
          <a:bodyPr>
            <a:normAutofit/>
          </a:bodyPr>
          <a:lstStyle/>
          <a:p>
            <a:r>
              <a:rPr lang="en-US" sz="3500" b="1" dirty="0" smtClean="0"/>
              <a:t>Lecture </a:t>
            </a:r>
            <a:r>
              <a:rPr lang="en-US" sz="3500" b="1" dirty="0"/>
              <a:t>7</a:t>
            </a:r>
            <a:r>
              <a:rPr lang="en-US" sz="3500" b="1" dirty="0" smtClean="0"/>
              <a:t>: Optimal taxation of capital</a:t>
            </a:r>
            <a:r>
              <a:rPr lang="en-US" dirty="0" smtClean="0"/>
              <a:t/>
            </a:r>
            <a:br>
              <a:rPr lang="en-US" dirty="0" smtClean="0"/>
            </a:br>
            <a:r>
              <a:rPr lang="en-US" smtClean="0"/>
              <a:t>(</a:t>
            </a:r>
            <a:r>
              <a:rPr lang="en-US" smtClean="0"/>
              <a:t>January</a:t>
            </a:r>
            <a:r>
              <a:rPr lang="en-US" smtClean="0"/>
              <a:t> </a:t>
            </a:r>
            <a:r>
              <a:rPr lang="en-US" smtClean="0"/>
              <a:t>26</a:t>
            </a:r>
            <a:r>
              <a:rPr lang="en-US" baseline="30000" smtClean="0"/>
              <a:t>th</a:t>
            </a:r>
            <a:r>
              <a:rPr lang="en-US" smtClean="0"/>
              <a:t> 2016)</a:t>
            </a:r>
            <a:r>
              <a:rPr lang="en-US" i="1" smtClean="0"/>
              <a:t> </a:t>
            </a:r>
            <a:endParaRPr lang="en-US" i="1" dirty="0" smtClean="0"/>
          </a:p>
          <a:p>
            <a:r>
              <a:rPr lang="en-US" i="1" dirty="0" smtClean="0"/>
              <a:t>(check </a:t>
            </a:r>
            <a:r>
              <a:rPr lang="en-US" i="1" dirty="0" smtClean="0">
                <a:hlinkClick r:id="rId2"/>
              </a:rPr>
              <a:t>on line</a:t>
            </a:r>
            <a:r>
              <a:rPr lang="en-US" i="1" dirty="0" smtClean="0"/>
              <a:t> for updated versions)</a:t>
            </a:r>
            <a:r>
              <a:rPr lang="en-US" dirty="0" smtClean="0"/>
              <a:t/>
            </a:r>
            <a:br>
              <a:rPr lang="en-US" dirty="0" smtClean="0"/>
            </a:br>
            <a:endParaRPr lang="fr-FR" dirty="0"/>
          </a:p>
        </p:txBody>
      </p:sp>
    </p:spTree>
    <p:extLst>
      <p:ext uri="{BB962C8B-B14F-4D97-AF65-F5344CB8AC3E}">
        <p14:creationId xmlns="" xmlns:p14="http://schemas.microsoft.com/office/powerpoint/2010/main" val="285589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856984" cy="1512168"/>
          </a:xfrm>
        </p:spPr>
        <p:txBody>
          <a:bodyPr>
            <a:noAutofit/>
          </a:bodyPr>
          <a:lstStyle/>
          <a:p>
            <a:r>
              <a:rPr lang="en-US" sz="3000" dirty="0" smtClean="0"/>
              <a:t>Basic result 2: with infinite-horizon dynasties, optimal linear k tax = 0% (=because of infinite elasticity of long run capital supply), but optimal progressive k tax &gt; 0% </a:t>
            </a:r>
            <a:br>
              <a:rPr lang="en-US" sz="3000" dirty="0" smtClean="0"/>
            </a:br>
            <a:r>
              <a:rPr lang="en-US" sz="3000" dirty="0" smtClean="0"/>
              <a:t> </a:t>
            </a:r>
            <a:endParaRPr lang="en-US" sz="3000" dirty="0"/>
          </a:p>
        </p:txBody>
      </p:sp>
      <p:sp>
        <p:nvSpPr>
          <p:cNvPr id="3" name="Espace réservé du contenu 2"/>
          <p:cNvSpPr>
            <a:spLocks noGrp="1"/>
          </p:cNvSpPr>
          <p:nvPr>
            <p:ph idx="1"/>
          </p:nvPr>
        </p:nvSpPr>
        <p:spPr>
          <a:xfrm>
            <a:off x="251520" y="1844824"/>
            <a:ext cx="8784976" cy="4853136"/>
          </a:xfrm>
        </p:spPr>
        <p:txBody>
          <a:bodyPr>
            <a:normAutofit fontScale="92500" lnSpcReduction="20000"/>
          </a:bodyPr>
          <a:lstStyle/>
          <a:p>
            <a:r>
              <a:rPr lang="en-US" dirty="0" smtClean="0"/>
              <a:t>Simple model with capitalists </a:t>
            </a:r>
            <a:r>
              <a:rPr lang="en-US" dirty="0" err="1" smtClean="0"/>
              <a:t>vs</a:t>
            </a:r>
            <a:r>
              <a:rPr lang="en-US" dirty="0" smtClean="0"/>
              <a:t> workers</a:t>
            </a:r>
          </a:p>
          <a:p>
            <a:r>
              <a:rPr lang="en-US" dirty="0" smtClean="0"/>
              <a:t>Consider an infinite-horizon, discrete-time economy with a continuum [0;1] of dynasties.</a:t>
            </a:r>
          </a:p>
          <a:p>
            <a:r>
              <a:rPr lang="en-US" dirty="0" smtClean="0"/>
              <a:t>For simplicity, assume a two-point distribution of wealth. Dynasties can be of one of two types: either they own a large capital stock </a:t>
            </a:r>
            <a:r>
              <a:rPr lang="en-US" dirty="0" err="1" smtClean="0"/>
              <a:t>k</a:t>
            </a:r>
            <a:r>
              <a:rPr lang="en-US" baseline="-25000" dirty="0" err="1" smtClean="0"/>
              <a:t>t</a:t>
            </a:r>
            <a:r>
              <a:rPr lang="en-US" baseline="30000" dirty="0" err="1" smtClean="0"/>
              <a:t>A</a:t>
            </a:r>
            <a:r>
              <a:rPr lang="en-US" dirty="0" smtClean="0"/>
              <a:t>, or they own a low capital stock </a:t>
            </a:r>
            <a:r>
              <a:rPr lang="en-US" dirty="0" err="1" smtClean="0"/>
              <a:t>k</a:t>
            </a:r>
            <a:r>
              <a:rPr lang="en-US" baseline="-25000" dirty="0" err="1" smtClean="0"/>
              <a:t>t</a:t>
            </a:r>
            <a:r>
              <a:rPr lang="en-US" baseline="30000" dirty="0" err="1" smtClean="0"/>
              <a:t>B</a:t>
            </a:r>
            <a:r>
              <a:rPr lang="en-US" dirty="0" smtClean="0"/>
              <a:t> (</a:t>
            </a:r>
            <a:r>
              <a:rPr lang="en-US" dirty="0" err="1" smtClean="0"/>
              <a:t>k</a:t>
            </a:r>
            <a:r>
              <a:rPr lang="en-US" baseline="-25000" dirty="0" err="1" smtClean="0"/>
              <a:t>t</a:t>
            </a:r>
            <a:r>
              <a:rPr lang="en-US" baseline="30000" dirty="0" err="1" smtClean="0"/>
              <a:t>A</a:t>
            </a:r>
            <a:r>
              <a:rPr lang="en-US" baseline="30000" dirty="0" smtClean="0"/>
              <a:t> </a:t>
            </a:r>
            <a:r>
              <a:rPr lang="en-US" dirty="0" smtClean="0"/>
              <a:t>&gt; </a:t>
            </a:r>
            <a:r>
              <a:rPr lang="en-US" dirty="0" err="1" smtClean="0"/>
              <a:t>k</a:t>
            </a:r>
            <a:r>
              <a:rPr lang="en-US" baseline="-25000" dirty="0" err="1" smtClean="0"/>
              <a:t>t</a:t>
            </a:r>
            <a:r>
              <a:rPr lang="en-US" baseline="30000" dirty="0" err="1" smtClean="0"/>
              <a:t>B</a:t>
            </a:r>
            <a:r>
              <a:rPr lang="en-US" dirty="0" smtClean="0"/>
              <a:t>). The proportion of high-wealth dynasties is exogenous and equal to λ (and the proportion of low-wealth dynasties is equal to 1-λ), so that the average capital stock in the economy  </a:t>
            </a:r>
            <a:r>
              <a:rPr lang="en-US" dirty="0" err="1" smtClean="0"/>
              <a:t>k</a:t>
            </a:r>
            <a:r>
              <a:rPr lang="en-US" baseline="-25000" dirty="0" err="1" smtClean="0"/>
              <a:t>t</a:t>
            </a:r>
            <a:r>
              <a:rPr lang="en-US" dirty="0" smtClean="0"/>
              <a:t> is given by:</a:t>
            </a:r>
          </a:p>
          <a:p>
            <a:r>
              <a:rPr lang="en-US" dirty="0" err="1" smtClean="0"/>
              <a:t>k</a:t>
            </a:r>
            <a:r>
              <a:rPr lang="en-US" baseline="-25000" dirty="0" err="1" smtClean="0"/>
              <a:t>t</a:t>
            </a:r>
            <a:r>
              <a:rPr lang="en-US" dirty="0" smtClean="0"/>
              <a:t> = </a:t>
            </a:r>
            <a:r>
              <a:rPr lang="en-US" dirty="0" err="1" smtClean="0"/>
              <a:t>λk</a:t>
            </a:r>
            <a:r>
              <a:rPr lang="en-US" baseline="-25000" dirty="0" err="1" smtClean="0"/>
              <a:t>t</a:t>
            </a:r>
            <a:r>
              <a:rPr lang="en-US" baseline="30000" dirty="0" err="1" smtClean="0"/>
              <a:t>A</a:t>
            </a:r>
            <a:r>
              <a:rPr lang="en-US" baseline="30000" dirty="0" smtClean="0"/>
              <a:t> </a:t>
            </a:r>
            <a:r>
              <a:rPr lang="en-US" dirty="0" smtClean="0"/>
              <a:t>+ (1-λ)</a:t>
            </a:r>
            <a:r>
              <a:rPr lang="en-US" dirty="0" err="1" smtClean="0"/>
              <a:t>k</a:t>
            </a:r>
            <a:r>
              <a:rPr lang="en-US" baseline="-25000" dirty="0" err="1" smtClean="0"/>
              <a:t>t</a:t>
            </a:r>
            <a:r>
              <a:rPr lang="en-US" baseline="30000" dirty="0" err="1" smtClean="0"/>
              <a:t>B</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96944" cy="6192688"/>
          </a:xfrm>
        </p:spPr>
        <p:txBody>
          <a:bodyPr>
            <a:normAutofit fontScale="85000" lnSpcReduction="10000"/>
          </a:bodyPr>
          <a:lstStyle/>
          <a:p>
            <a:r>
              <a:rPr lang="en-US" dirty="0" smtClean="0"/>
              <a:t>Consider first the case </a:t>
            </a:r>
            <a:r>
              <a:rPr lang="en-US" dirty="0" err="1" smtClean="0"/>
              <a:t>k</a:t>
            </a:r>
            <a:r>
              <a:rPr lang="en-US" baseline="-25000" dirty="0" err="1" smtClean="0"/>
              <a:t>t</a:t>
            </a:r>
            <a:r>
              <a:rPr lang="en-US" baseline="30000" dirty="0" err="1" smtClean="0"/>
              <a:t>B</a:t>
            </a:r>
            <a:r>
              <a:rPr lang="en-US" dirty="0" smtClean="0"/>
              <a:t>=0. I.e. low-wealth dynasties have zero wealth (the “workers”) and therefore zero capital income. Their only income is labor income, and we assume it is so low that they consume it all (zero savings). High-wealth dynasties are the only dynasties to own wealth and to save. Assume they maximize a standard dynastic utility function:</a:t>
            </a:r>
          </a:p>
          <a:p>
            <a:r>
              <a:rPr lang="en-US" dirty="0" err="1" smtClean="0"/>
              <a:t>U</a:t>
            </a:r>
            <a:r>
              <a:rPr lang="en-US" baseline="-25000" dirty="0" err="1" smtClean="0"/>
              <a:t>t</a:t>
            </a:r>
            <a:r>
              <a:rPr lang="en-US" dirty="0" smtClean="0"/>
              <a:t> = ∑</a:t>
            </a:r>
            <a:r>
              <a:rPr lang="en-US" baseline="-25000" dirty="0" smtClean="0"/>
              <a:t>t≥0</a:t>
            </a:r>
            <a:r>
              <a:rPr lang="en-US" dirty="0" smtClean="0"/>
              <a:t> U(c</a:t>
            </a:r>
            <a:r>
              <a:rPr lang="en-US" baseline="-25000" dirty="0" smtClean="0"/>
              <a:t>t</a:t>
            </a:r>
            <a:r>
              <a:rPr lang="en-US" dirty="0" smtClean="0"/>
              <a:t>)/(1+θ)</a:t>
            </a:r>
            <a:r>
              <a:rPr lang="en-US" baseline="30000" dirty="0" smtClean="0"/>
              <a:t>t</a:t>
            </a:r>
            <a:endParaRPr lang="en-US" dirty="0" smtClean="0"/>
          </a:p>
          <a:p>
            <a:pPr>
              <a:buNone/>
            </a:pPr>
            <a:r>
              <a:rPr lang="en-US" dirty="0" smtClean="0"/>
              <a:t>     (U’(c)&gt;0, U’’(c)&lt;0)</a:t>
            </a:r>
          </a:p>
          <a:p>
            <a:r>
              <a:rPr lang="en-US" dirty="0" smtClean="0"/>
              <a:t>All dynasties supply exactly one unit of (homogeneous) labor each period. Output per labor unit is given by a standard production function f(</a:t>
            </a:r>
            <a:r>
              <a:rPr lang="en-US" dirty="0" err="1" smtClean="0"/>
              <a:t>k</a:t>
            </a:r>
            <a:r>
              <a:rPr lang="en-US" baseline="-25000" dirty="0" err="1" smtClean="0"/>
              <a:t>t</a:t>
            </a:r>
            <a:r>
              <a:rPr lang="en-US" dirty="0" smtClean="0"/>
              <a:t>) (f’(k)&gt;0, f’’(k)&lt;0), where </a:t>
            </a:r>
            <a:r>
              <a:rPr lang="en-US" dirty="0" err="1" smtClean="0"/>
              <a:t>k</a:t>
            </a:r>
            <a:r>
              <a:rPr lang="en-US" baseline="-25000" dirty="0" err="1" smtClean="0"/>
              <a:t>t</a:t>
            </a:r>
            <a:r>
              <a:rPr lang="en-US" dirty="0" smtClean="0"/>
              <a:t> is the average capital stock per capita of the economy at period t.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04664"/>
            <a:ext cx="8496944" cy="6192688"/>
          </a:xfrm>
        </p:spPr>
        <p:txBody>
          <a:bodyPr>
            <a:normAutofit fontScale="92500" lnSpcReduction="20000"/>
          </a:bodyPr>
          <a:lstStyle/>
          <a:p>
            <a:r>
              <a:rPr lang="en-US" dirty="0" smtClean="0"/>
              <a:t>Markets for labor and capital are assumed to be fully competitive, so that the interest rate </a:t>
            </a:r>
            <a:r>
              <a:rPr lang="en-US" dirty="0" err="1" smtClean="0"/>
              <a:t>r</a:t>
            </a:r>
            <a:r>
              <a:rPr lang="en-US" baseline="-25000" dirty="0" err="1" smtClean="0"/>
              <a:t>t</a:t>
            </a:r>
            <a:r>
              <a:rPr lang="en-US" dirty="0" smtClean="0"/>
              <a:t> and wage rate </a:t>
            </a:r>
            <a:r>
              <a:rPr lang="en-US" dirty="0" err="1" smtClean="0"/>
              <a:t>v</a:t>
            </a:r>
            <a:r>
              <a:rPr lang="en-US" baseline="-25000" dirty="0" err="1" smtClean="0"/>
              <a:t>t</a:t>
            </a:r>
            <a:r>
              <a:rPr lang="en-US" dirty="0" smtClean="0"/>
              <a:t> are always equal to the marginal products of capital and labor:</a:t>
            </a:r>
          </a:p>
          <a:p>
            <a:r>
              <a:rPr lang="en-US" dirty="0" err="1" smtClean="0"/>
              <a:t>r</a:t>
            </a:r>
            <a:r>
              <a:rPr lang="en-US" baseline="-25000" dirty="0" err="1" smtClean="0"/>
              <a:t>t</a:t>
            </a:r>
            <a:r>
              <a:rPr lang="en-US" dirty="0" smtClean="0"/>
              <a:t> = f’(</a:t>
            </a:r>
            <a:r>
              <a:rPr lang="en-US" dirty="0" err="1" smtClean="0"/>
              <a:t>k</a:t>
            </a:r>
            <a:r>
              <a:rPr lang="en-US" baseline="-25000" dirty="0" err="1" smtClean="0"/>
              <a:t>t</a:t>
            </a:r>
            <a:r>
              <a:rPr lang="en-US" dirty="0" smtClean="0"/>
              <a:t>)</a:t>
            </a:r>
          </a:p>
          <a:p>
            <a:r>
              <a:rPr lang="en-US" dirty="0" err="1" smtClean="0"/>
              <a:t>v</a:t>
            </a:r>
            <a:r>
              <a:rPr lang="en-US" baseline="-25000" dirty="0" err="1" smtClean="0"/>
              <a:t>t</a:t>
            </a:r>
            <a:r>
              <a:rPr lang="en-US" dirty="0" smtClean="0"/>
              <a:t> = f(</a:t>
            </a:r>
            <a:r>
              <a:rPr lang="en-US" dirty="0" err="1" smtClean="0"/>
              <a:t>k</a:t>
            </a:r>
            <a:r>
              <a:rPr lang="en-US" baseline="-25000" dirty="0" err="1" smtClean="0"/>
              <a:t>t</a:t>
            </a:r>
            <a:r>
              <a:rPr lang="en-US" dirty="0" smtClean="0"/>
              <a:t>) - </a:t>
            </a:r>
            <a:r>
              <a:rPr lang="en-US" dirty="0" err="1" smtClean="0"/>
              <a:t>r</a:t>
            </a:r>
            <a:r>
              <a:rPr lang="en-US" baseline="-25000" dirty="0" err="1" smtClean="0"/>
              <a:t>t</a:t>
            </a:r>
            <a:r>
              <a:rPr lang="en-US" dirty="0" err="1" smtClean="0"/>
              <a:t>k</a:t>
            </a:r>
            <a:r>
              <a:rPr lang="en-US" baseline="-25000" dirty="0" err="1" smtClean="0"/>
              <a:t>t</a:t>
            </a:r>
            <a:endParaRPr lang="en-US" dirty="0" smtClean="0"/>
          </a:p>
          <a:p>
            <a:r>
              <a:rPr lang="en-US" dirty="0" smtClean="0"/>
              <a:t>In such a dynastic capital accumulation model, it is well-known that the long-run steady-state interest rate r* and the long-run average capital stock k* are uniquely determined by the utility function and the technology (irrespective of initial conditions): in stead-state, r* is necessarily equal to θ, and k* must be such that:</a:t>
            </a:r>
          </a:p>
          <a:p>
            <a:r>
              <a:rPr lang="en-US" dirty="0" smtClean="0"/>
              <a:t>f’(k*)=r*=θ</a:t>
            </a:r>
          </a:p>
          <a:p>
            <a:r>
              <a:rPr lang="en-US" dirty="0" smtClean="0"/>
              <a:t>I.e. f’(</a:t>
            </a:r>
            <a:r>
              <a:rPr lang="en-US" dirty="0" err="1" smtClean="0"/>
              <a:t>λk</a:t>
            </a:r>
            <a:r>
              <a:rPr lang="en-US" baseline="-25000" dirty="0" err="1" smtClean="0"/>
              <a:t>A</a:t>
            </a:r>
            <a:r>
              <a:rPr lang="en-US" dirty="0" smtClean="0"/>
              <a:t>)=r*=θ</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336704"/>
          </a:xfrm>
        </p:spPr>
        <p:txBody>
          <a:bodyPr>
            <a:normAutofit fontScale="77500" lnSpcReduction="20000"/>
          </a:bodyPr>
          <a:lstStyle/>
          <a:p>
            <a:r>
              <a:rPr lang="en-US" dirty="0" smtClean="0"/>
              <a:t>This result comes directly from the first-order condition:</a:t>
            </a:r>
          </a:p>
          <a:p>
            <a:r>
              <a:rPr lang="en-US" dirty="0" smtClean="0"/>
              <a:t>U’(c</a:t>
            </a:r>
            <a:r>
              <a:rPr lang="en-US" baseline="-25000" dirty="0" smtClean="0"/>
              <a:t>t</a:t>
            </a:r>
            <a:r>
              <a:rPr lang="en-US" dirty="0" smtClean="0"/>
              <a:t>)/ U’(c</a:t>
            </a:r>
            <a:r>
              <a:rPr lang="en-US" baseline="-25000" dirty="0" smtClean="0"/>
              <a:t>t+1</a:t>
            </a:r>
            <a:r>
              <a:rPr lang="en-US" dirty="0" smtClean="0"/>
              <a:t>) = (1+r</a:t>
            </a:r>
            <a:r>
              <a:rPr lang="en-US" baseline="-25000" dirty="0" smtClean="0"/>
              <a:t>t</a:t>
            </a:r>
            <a:r>
              <a:rPr lang="en-US" dirty="0" smtClean="0"/>
              <a:t>)/(1+θ)</a:t>
            </a:r>
          </a:p>
          <a:p>
            <a:r>
              <a:rPr lang="en-US" dirty="0" smtClean="0"/>
              <a:t>I.e. if the interest rate </a:t>
            </a:r>
            <a:r>
              <a:rPr lang="en-US" dirty="0" err="1" smtClean="0"/>
              <a:t>r</a:t>
            </a:r>
            <a:r>
              <a:rPr lang="en-US" baseline="-25000" dirty="0" err="1" smtClean="0"/>
              <a:t>t</a:t>
            </a:r>
            <a:r>
              <a:rPr lang="en-US" dirty="0" smtClean="0"/>
              <a:t> is above the rate of time preference θ, then agents choose to accumulate capital and to postpone their consumption indefinitely (c</a:t>
            </a:r>
            <a:r>
              <a:rPr lang="en-US" baseline="-25000" dirty="0" smtClean="0"/>
              <a:t>t</a:t>
            </a:r>
            <a:r>
              <a:rPr lang="en-US" dirty="0" smtClean="0"/>
              <a:t>&lt;c</a:t>
            </a:r>
            <a:r>
              <a:rPr lang="en-US" baseline="-25000" dirty="0" smtClean="0"/>
              <a:t>t+1</a:t>
            </a:r>
            <a:r>
              <a:rPr lang="en-US" dirty="0" smtClean="0"/>
              <a:t>&lt;c</a:t>
            </a:r>
            <a:r>
              <a:rPr lang="en-US" baseline="-25000" dirty="0" smtClean="0"/>
              <a:t>t+2</a:t>
            </a:r>
            <a:r>
              <a:rPr lang="en-US" dirty="0" smtClean="0"/>
              <a:t>&lt;…) and this cannot be a steady-state. Conversely, if the interest rate </a:t>
            </a:r>
            <a:r>
              <a:rPr lang="en-US" dirty="0" err="1" smtClean="0"/>
              <a:t>r</a:t>
            </a:r>
            <a:r>
              <a:rPr lang="en-US" baseline="-25000" dirty="0" err="1" smtClean="0"/>
              <a:t>t</a:t>
            </a:r>
            <a:r>
              <a:rPr lang="en-US" dirty="0" smtClean="0"/>
              <a:t> is below the rate of time preference θ, agents choose to </a:t>
            </a:r>
            <a:r>
              <a:rPr lang="en-US" dirty="0" err="1" smtClean="0"/>
              <a:t>desaccumulate</a:t>
            </a:r>
            <a:r>
              <a:rPr lang="en-US" dirty="0" smtClean="0"/>
              <a:t> capital (i.e. to borrow) indefinitely and to consume more today (c</a:t>
            </a:r>
            <a:r>
              <a:rPr lang="en-US" baseline="-25000" dirty="0" smtClean="0"/>
              <a:t>t</a:t>
            </a:r>
            <a:r>
              <a:rPr lang="en-US" dirty="0" smtClean="0"/>
              <a:t>&gt;c</a:t>
            </a:r>
            <a:r>
              <a:rPr lang="en-US" baseline="-25000" dirty="0" smtClean="0"/>
              <a:t>t+1</a:t>
            </a:r>
            <a:r>
              <a:rPr lang="en-US" dirty="0" smtClean="0"/>
              <a:t>&gt;c</a:t>
            </a:r>
            <a:r>
              <a:rPr lang="en-US" baseline="-25000" dirty="0" smtClean="0"/>
              <a:t>t+2</a:t>
            </a:r>
            <a:r>
              <a:rPr lang="en-US" dirty="0" smtClean="0"/>
              <a:t>&gt;…). This cannot be a steady-state either.</a:t>
            </a:r>
          </a:p>
          <a:p>
            <a:r>
              <a:rPr lang="en-US" dirty="0" smtClean="0"/>
              <a:t>Now assume we introduce linear redistributive capital taxation into this model. That is, capital income </a:t>
            </a:r>
            <a:r>
              <a:rPr lang="en-US" dirty="0" err="1" smtClean="0"/>
              <a:t>r</a:t>
            </a:r>
            <a:r>
              <a:rPr lang="en-US" baseline="-25000" dirty="0" err="1" smtClean="0"/>
              <a:t>t</a:t>
            </a:r>
            <a:r>
              <a:rPr lang="en-US" dirty="0" err="1" smtClean="0"/>
              <a:t>k</a:t>
            </a:r>
            <a:r>
              <a:rPr lang="en-US" baseline="-25000" dirty="0" err="1" smtClean="0"/>
              <a:t>t</a:t>
            </a:r>
            <a:r>
              <a:rPr lang="en-US" dirty="0" smtClean="0"/>
              <a:t> of the capitalists is taxed at tax rate τ (so that the post-tax capital income of the capitalists becomes (1-τ)</a:t>
            </a:r>
            <a:r>
              <a:rPr lang="en-US" dirty="0" err="1" smtClean="0"/>
              <a:t>r</a:t>
            </a:r>
            <a:r>
              <a:rPr lang="en-US" baseline="-25000" dirty="0" err="1" smtClean="0"/>
              <a:t>t</a:t>
            </a:r>
            <a:r>
              <a:rPr lang="en-US" dirty="0" err="1" smtClean="0"/>
              <a:t>k</a:t>
            </a:r>
            <a:r>
              <a:rPr lang="en-US" baseline="-25000" dirty="0" err="1" smtClean="0"/>
              <a:t>t</a:t>
            </a:r>
            <a:r>
              <a:rPr lang="en-US" dirty="0" smtClean="0"/>
              <a:t>), and the tax revenues are used to finance a wage subsidy </a:t>
            </a:r>
            <a:r>
              <a:rPr lang="en-US" dirty="0" err="1" smtClean="0"/>
              <a:t>s</a:t>
            </a:r>
            <a:r>
              <a:rPr lang="en-US" baseline="-25000" dirty="0" err="1" smtClean="0"/>
              <a:t>t</a:t>
            </a:r>
            <a:r>
              <a:rPr lang="en-US" dirty="0" smtClean="0"/>
              <a:t> (so that the post-transfer labor income of the workers becomes </a:t>
            </a:r>
            <a:r>
              <a:rPr lang="en-US" dirty="0" err="1" smtClean="0"/>
              <a:t>v</a:t>
            </a:r>
            <a:r>
              <a:rPr lang="en-US" baseline="-25000" dirty="0" err="1" smtClean="0"/>
              <a:t>t</a:t>
            </a:r>
            <a:r>
              <a:rPr lang="en-US" dirty="0" err="1" smtClean="0"/>
              <a:t>+s</a:t>
            </a:r>
            <a:r>
              <a:rPr lang="en-US" baseline="-25000" dirty="0" err="1" smtClean="0"/>
              <a:t>t</a:t>
            </a:r>
            <a:r>
              <a:rPr lang="en-US" dirty="0" smtClean="0"/>
              <a:t>).</a:t>
            </a:r>
          </a:p>
          <a:p>
            <a:r>
              <a:rPr lang="en-US" dirty="0" smtClean="0"/>
              <a:t>Note </a:t>
            </a:r>
            <a:r>
              <a:rPr lang="en-US" dirty="0" err="1" smtClean="0"/>
              <a:t>k</a:t>
            </a:r>
            <a:r>
              <a:rPr lang="en-US" baseline="-25000" dirty="0" err="1" smtClean="0"/>
              <a:t>τ</a:t>
            </a:r>
            <a:r>
              <a:rPr lang="en-US" dirty="0" smtClean="0"/>
              <a:t>* , </a:t>
            </a:r>
            <a:r>
              <a:rPr lang="en-US" dirty="0" err="1" smtClean="0"/>
              <a:t>k</a:t>
            </a:r>
            <a:r>
              <a:rPr lang="en-US" baseline="-25000" dirty="0" err="1" smtClean="0"/>
              <a:t>Aτ</a:t>
            </a:r>
            <a:r>
              <a:rPr lang="en-US" dirty="0" smtClean="0"/>
              <a:t>*= </a:t>
            </a:r>
            <a:r>
              <a:rPr lang="en-US" dirty="0" err="1" smtClean="0"/>
              <a:t>k</a:t>
            </a:r>
            <a:r>
              <a:rPr lang="en-US" baseline="-25000" dirty="0" err="1" smtClean="0"/>
              <a:t>τ</a:t>
            </a:r>
            <a:r>
              <a:rPr lang="en-US" dirty="0" smtClean="0"/>
              <a:t>*/λ  and </a:t>
            </a:r>
            <a:r>
              <a:rPr lang="en-US" dirty="0" err="1" smtClean="0"/>
              <a:t>r</a:t>
            </a:r>
            <a:r>
              <a:rPr lang="en-US" baseline="-25000" dirty="0" err="1" smtClean="0"/>
              <a:t>τ</a:t>
            </a:r>
            <a:r>
              <a:rPr lang="en-US" dirty="0" smtClean="0"/>
              <a:t>* the resulting steady-state capital stock and pre-tax interest rate. The Golden rule of capital accumulation implies that:</a:t>
            </a:r>
          </a:p>
          <a:p>
            <a:r>
              <a:rPr lang="en-US" dirty="0" smtClean="0"/>
              <a:t> (1- τ) f’(</a:t>
            </a:r>
            <a:r>
              <a:rPr lang="en-US" dirty="0" err="1" smtClean="0"/>
              <a:t>k</a:t>
            </a:r>
            <a:r>
              <a:rPr lang="en-US" baseline="-25000" dirty="0" err="1" smtClean="0"/>
              <a:t>τ</a:t>
            </a:r>
            <a:r>
              <a:rPr lang="en-US" dirty="0" smtClean="0"/>
              <a:t>*)= (1-τ) </a:t>
            </a:r>
            <a:r>
              <a:rPr lang="en-US" dirty="0" err="1" smtClean="0"/>
              <a:t>r</a:t>
            </a:r>
            <a:r>
              <a:rPr lang="en-US" baseline="-25000" dirty="0" err="1" smtClean="0"/>
              <a:t>τ</a:t>
            </a:r>
            <a:r>
              <a:rPr lang="en-US" dirty="0" smtClean="0"/>
              <a:t>* = θ</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568952" cy="6408712"/>
          </a:xfrm>
        </p:spPr>
        <p:txBody>
          <a:bodyPr>
            <a:normAutofit fontScale="85000" lnSpcReduction="20000"/>
          </a:bodyPr>
          <a:lstStyle/>
          <a:p>
            <a:r>
              <a:rPr lang="en-US" dirty="0" smtClean="0"/>
              <a:t>I.e. the capitalists choose to </a:t>
            </a:r>
            <a:r>
              <a:rPr lang="en-US" dirty="0" err="1" smtClean="0"/>
              <a:t>desaccumulate</a:t>
            </a:r>
            <a:r>
              <a:rPr lang="en-US" dirty="0" smtClean="0"/>
              <a:t> capital until the point where the net interest rate is back to its initial level (i.e. the rate of time preference). </a:t>
            </a:r>
            <a:r>
              <a:rPr lang="en-US" b="1" dirty="0" smtClean="0"/>
              <a:t>In effect, the long-run elasticity of capital supply is infinite in the infinite-horizon model</a:t>
            </a:r>
            <a:r>
              <a:rPr lang="en-US" dirty="0" smtClean="0"/>
              <a:t>: any infinitesimal change in the net interest rate generates a savings response that is unsustainable in the long run, unless the net interest rate returns to its initial level.</a:t>
            </a:r>
          </a:p>
          <a:p>
            <a:r>
              <a:rPr lang="en-US" dirty="0" smtClean="0"/>
              <a:t>The long run income of the workers </a:t>
            </a:r>
            <a:r>
              <a:rPr lang="en-US" dirty="0" err="1" smtClean="0"/>
              <a:t>y</a:t>
            </a:r>
            <a:r>
              <a:rPr lang="en-US" baseline="-25000" dirty="0" err="1" smtClean="0"/>
              <a:t>τ</a:t>
            </a:r>
            <a:r>
              <a:rPr lang="en-US" dirty="0" smtClean="0"/>
              <a:t>* will be equal to:</a:t>
            </a:r>
          </a:p>
          <a:p>
            <a:r>
              <a:rPr lang="en-US" dirty="0" err="1" smtClean="0"/>
              <a:t>y</a:t>
            </a:r>
            <a:r>
              <a:rPr lang="en-US" baseline="-25000" dirty="0" err="1" smtClean="0"/>
              <a:t>τ</a:t>
            </a:r>
            <a:r>
              <a:rPr lang="en-US" dirty="0" smtClean="0"/>
              <a:t>* = </a:t>
            </a:r>
            <a:r>
              <a:rPr lang="en-US" dirty="0" err="1" smtClean="0"/>
              <a:t>v</a:t>
            </a:r>
            <a:r>
              <a:rPr lang="en-US" baseline="-25000" dirty="0" err="1" smtClean="0"/>
              <a:t>τ</a:t>
            </a:r>
            <a:r>
              <a:rPr lang="en-US" dirty="0" smtClean="0"/>
              <a:t>* + </a:t>
            </a:r>
            <a:r>
              <a:rPr lang="en-US" dirty="0" err="1" smtClean="0"/>
              <a:t>s</a:t>
            </a:r>
            <a:r>
              <a:rPr lang="en-US" baseline="-25000" dirty="0" err="1" smtClean="0"/>
              <a:t>τ</a:t>
            </a:r>
            <a:r>
              <a:rPr lang="en-US" dirty="0" smtClean="0"/>
              <a:t>*</a:t>
            </a:r>
          </a:p>
          <a:p>
            <a:r>
              <a:rPr lang="en-US" dirty="0" smtClean="0"/>
              <a:t>with: </a:t>
            </a:r>
            <a:r>
              <a:rPr lang="en-US" dirty="0" err="1" smtClean="0"/>
              <a:t>v</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a:t>
            </a:r>
          </a:p>
          <a:p>
            <a:r>
              <a:rPr lang="en-US" dirty="0" smtClean="0"/>
              <a:t>and: </a:t>
            </a:r>
            <a:r>
              <a:rPr lang="en-US" dirty="0" err="1" smtClean="0"/>
              <a:t>s</a:t>
            </a:r>
            <a:r>
              <a:rPr lang="en-US" baseline="-25000" dirty="0" err="1" smtClean="0"/>
              <a:t>τ</a:t>
            </a:r>
            <a:r>
              <a:rPr lang="en-US" dirty="0" smtClean="0"/>
              <a:t>* = τ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a:t>
            </a:r>
          </a:p>
          <a:p>
            <a:r>
              <a:rPr lang="en-US" dirty="0" smtClean="0"/>
              <a:t>That is: </a:t>
            </a:r>
          </a:p>
          <a:p>
            <a:r>
              <a:rPr lang="en-US" dirty="0" err="1" smtClean="0"/>
              <a:t>y</a:t>
            </a:r>
            <a:r>
              <a:rPr lang="en-US" baseline="-25000" dirty="0" err="1" smtClean="0"/>
              <a:t>τ</a:t>
            </a:r>
            <a:r>
              <a:rPr lang="en-US" dirty="0" smtClean="0"/>
              <a:t>* = f(</a:t>
            </a:r>
            <a:r>
              <a:rPr lang="en-US" dirty="0" err="1" smtClean="0"/>
              <a:t>k</a:t>
            </a:r>
            <a:r>
              <a:rPr lang="en-US" baseline="-25000" dirty="0" err="1" smtClean="0"/>
              <a:t>τ</a:t>
            </a:r>
            <a:r>
              <a:rPr lang="en-US" dirty="0" smtClean="0"/>
              <a:t>*) – (1-τ) </a:t>
            </a:r>
            <a:r>
              <a:rPr lang="en-US" dirty="0" err="1" smtClean="0"/>
              <a:t>r</a:t>
            </a:r>
            <a:r>
              <a:rPr lang="en-US" baseline="-25000" dirty="0" err="1" smtClean="0"/>
              <a:t>τ</a:t>
            </a:r>
            <a:r>
              <a:rPr lang="en-US" dirty="0" smtClean="0"/>
              <a:t>* </a:t>
            </a:r>
            <a:r>
              <a:rPr lang="en-US" dirty="0" err="1" smtClean="0"/>
              <a:t>k</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θk</a:t>
            </a:r>
            <a:r>
              <a:rPr lang="en-US" baseline="-25000" dirty="0" err="1" smtClean="0"/>
              <a:t>τ</a:t>
            </a:r>
            <a:r>
              <a:rPr lang="en-US" dirty="0" smtClean="0"/>
              <a:t>*</a:t>
            </a:r>
          </a:p>
          <a:p>
            <a:r>
              <a:rPr lang="en-US" dirty="0" smtClean="0"/>
              <a:t>Question: what is the capital tax rate τ maximizing workers’ income </a:t>
            </a:r>
            <a:r>
              <a:rPr lang="en-US" dirty="0" err="1" smtClean="0"/>
              <a:t>y</a:t>
            </a:r>
            <a:r>
              <a:rPr lang="en-US" baseline="-25000" dirty="0" err="1" smtClean="0"/>
              <a:t>τ</a:t>
            </a:r>
            <a:r>
              <a:rPr lang="en-US" dirty="0" smtClean="0"/>
              <a:t>* = f(</a:t>
            </a:r>
            <a:r>
              <a:rPr lang="en-US" dirty="0" err="1" smtClean="0"/>
              <a:t>k</a:t>
            </a:r>
            <a:r>
              <a:rPr lang="en-US" baseline="-25000" dirty="0" err="1" smtClean="0"/>
              <a:t>τ</a:t>
            </a:r>
            <a:r>
              <a:rPr lang="en-US" dirty="0" smtClean="0"/>
              <a:t>*) – </a:t>
            </a:r>
            <a:r>
              <a:rPr lang="en-US" dirty="0" err="1" smtClean="0"/>
              <a:t>θk</a:t>
            </a:r>
            <a:r>
              <a:rPr lang="en-US" baseline="-25000" dirty="0" err="1" smtClean="0"/>
              <a:t>τ</a:t>
            </a:r>
            <a:r>
              <a:rPr lang="en-US" dirty="0" smtClean="0"/>
              <a:t>* ?</a:t>
            </a:r>
          </a:p>
          <a:p>
            <a:r>
              <a:rPr lang="en-US" dirty="0" smtClean="0"/>
              <a:t>Answer: τ must be such that f’(</a:t>
            </a:r>
            <a:r>
              <a:rPr lang="en-US" dirty="0" err="1" smtClean="0"/>
              <a:t>k</a:t>
            </a:r>
            <a:r>
              <a:rPr lang="en-US" baseline="-25000" dirty="0" err="1" smtClean="0"/>
              <a:t>τ</a:t>
            </a:r>
            <a:r>
              <a:rPr lang="en-US" dirty="0" smtClean="0"/>
              <a:t>*) = θ, i.e. τ = 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568952" cy="6408712"/>
          </a:xfrm>
        </p:spPr>
        <p:txBody>
          <a:bodyPr>
            <a:normAutofit fontScale="85000" lnSpcReduction="10000"/>
          </a:bodyPr>
          <a:lstStyle/>
          <a:p>
            <a:r>
              <a:rPr lang="en-US" dirty="0" smtClean="0"/>
              <a:t>Proposition: The capital tax rate τ maximizing long run workers’ welfare is τ = 0%</a:t>
            </a:r>
          </a:p>
          <a:p>
            <a:pPr>
              <a:buNone/>
            </a:pPr>
            <a:r>
              <a:rPr lang="en-US" dirty="0" smtClean="0"/>
              <a:t> &gt;&gt;&gt; in effect, even agents with zero capital loose from capital taxation (no matter how small)</a:t>
            </a:r>
          </a:p>
          <a:p>
            <a:pPr>
              <a:buNone/>
            </a:pPr>
            <a:r>
              <a:rPr lang="en-US" dirty="0" smtClean="0"/>
              <a:t> (= the profit tax is shifted on labor in the very long run)</a:t>
            </a:r>
          </a:p>
          <a:p>
            <a:r>
              <a:rPr lang="en-US" dirty="0" smtClean="0"/>
              <a:t>But this result requires three strong assumptions: infinite elasticity of capital supply; perfect capital markets; and linear capital taxation: </a:t>
            </a:r>
            <a:r>
              <a:rPr lang="en-US" b="1" dirty="0" smtClean="0"/>
              <a:t>with progressive tax, middle-class capital accumulation will compensate for the rich decline in k accumulation </a:t>
            </a:r>
            <a:r>
              <a:rPr lang="en-US" dirty="0" smtClean="0"/>
              <a:t>(see E. </a:t>
            </a:r>
            <a:r>
              <a:rPr lang="en-US" dirty="0" err="1" smtClean="0"/>
              <a:t>Saez</a:t>
            </a:r>
            <a:r>
              <a:rPr lang="en-US" dirty="0" smtClean="0"/>
              <a:t>, “Optimal Progressive Capital Income Taxes in the Infinite Horizon Model”, </a:t>
            </a:r>
            <a:r>
              <a:rPr lang="en-US" dirty="0" smtClean="0">
                <a:hlinkClick r:id="rId2"/>
              </a:rPr>
              <a:t>WP 2004 </a:t>
            </a:r>
            <a:r>
              <a:rPr lang="en-US" dirty="0" smtClean="0"/>
              <a:t>)</a:t>
            </a:r>
          </a:p>
          <a:p>
            <a:r>
              <a:rPr lang="en-US" dirty="0" smtClean="0"/>
              <a:t>Most importantly: </a:t>
            </a:r>
            <a:r>
              <a:rPr lang="en-US" b="1" dirty="0" smtClean="0"/>
              <a:t>the zero capital tax result breaks down whenever the long run elasticity of capital supply is finite </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856984" cy="6408712"/>
          </a:xfrm>
        </p:spPr>
        <p:txBody>
          <a:bodyPr>
            <a:normAutofit fontScale="92500" lnSpcReduction="20000"/>
          </a:bodyPr>
          <a:lstStyle/>
          <a:p>
            <a:r>
              <a:rPr lang="fr-FR" sz="2600" dirty="0" err="1" smtClean="0"/>
              <a:t>Three</a:t>
            </a:r>
            <a:r>
              <a:rPr lang="fr-FR" sz="2600" dirty="0" smtClean="0"/>
              <a:t> </a:t>
            </a:r>
            <a:r>
              <a:rPr lang="fr-FR" sz="2600" dirty="0" err="1" smtClean="0"/>
              <a:t>reasons</a:t>
            </a:r>
            <a:r>
              <a:rPr lang="fr-FR" sz="2600" dirty="0" smtClean="0"/>
              <a:t> for </a:t>
            </a:r>
            <a:r>
              <a:rPr lang="fr-FR" sz="2600" dirty="0" err="1" smtClean="0"/>
              <a:t>taxing</a:t>
            </a:r>
            <a:r>
              <a:rPr lang="fr-FR" sz="2600" dirty="0" smtClean="0"/>
              <a:t> capital:</a:t>
            </a:r>
          </a:p>
          <a:p>
            <a:r>
              <a:rPr lang="fr-FR" sz="2600" dirty="0" smtClean="0"/>
              <a:t>« </a:t>
            </a:r>
            <a:r>
              <a:rPr lang="fr-FR" sz="2600" b="1" dirty="0" err="1" smtClean="0"/>
              <a:t>Fuzzy</a:t>
            </a:r>
            <a:r>
              <a:rPr lang="fr-FR" sz="2600" b="1" dirty="0" smtClean="0"/>
              <a:t> </a:t>
            </a:r>
            <a:r>
              <a:rPr lang="fr-FR" sz="2600" b="1" dirty="0" err="1" smtClean="0"/>
              <a:t>frontier</a:t>
            </a:r>
            <a:r>
              <a:rPr lang="fr-FR" sz="2600" b="1" dirty="0" smtClean="0"/>
              <a:t> argument </a:t>
            </a:r>
            <a:r>
              <a:rPr lang="fr-FR" sz="2600" dirty="0" smtClean="0"/>
              <a:t>»: if one </a:t>
            </a:r>
            <a:r>
              <a:rPr lang="fr-FR" sz="2600" dirty="0" err="1" smtClean="0"/>
              <a:t>can</a:t>
            </a:r>
            <a:r>
              <a:rPr lang="fr-FR" sz="2600" dirty="0" smtClean="0"/>
              <a:t> </a:t>
            </a:r>
            <a:r>
              <a:rPr lang="fr-FR" sz="2600" dirty="0" err="1" smtClean="0"/>
              <a:t>only</a:t>
            </a:r>
            <a:r>
              <a:rPr lang="fr-FR" sz="2600" dirty="0" smtClean="0"/>
              <a:t> observe total </a:t>
            </a:r>
            <a:r>
              <a:rPr lang="fr-FR" sz="2600" dirty="0" err="1" smtClean="0"/>
              <a:t>income</a:t>
            </a:r>
            <a:r>
              <a:rPr lang="fr-FR" sz="2600" dirty="0" smtClean="0"/>
              <a:t> y=</a:t>
            </a:r>
            <a:r>
              <a:rPr lang="fr-FR" sz="2600" dirty="0" err="1" smtClean="0"/>
              <a:t>y</a:t>
            </a:r>
            <a:r>
              <a:rPr lang="fr-FR" sz="2600" baseline="-25000" dirty="0" err="1" smtClean="0"/>
              <a:t>L</a:t>
            </a:r>
            <a:r>
              <a:rPr lang="fr-FR" sz="2600" dirty="0" smtClean="0"/>
              <a:t>+</a:t>
            </a:r>
            <a:r>
              <a:rPr lang="fr-FR" sz="2600" dirty="0" err="1" smtClean="0"/>
              <a:t>y</a:t>
            </a:r>
            <a:r>
              <a:rPr lang="fr-FR" sz="2600" baseline="-25000" dirty="0" err="1" smtClean="0"/>
              <a:t>K</a:t>
            </a:r>
            <a:r>
              <a:rPr lang="fr-FR" sz="2600" dirty="0" smtClean="0"/>
              <a:t>, </a:t>
            </a:r>
            <a:r>
              <a:rPr lang="fr-FR" sz="2600" dirty="0" err="1" smtClean="0"/>
              <a:t>then</a:t>
            </a:r>
            <a:r>
              <a:rPr lang="fr-FR" sz="2600" dirty="0" smtClean="0"/>
              <a:t> one </a:t>
            </a:r>
            <a:r>
              <a:rPr lang="fr-FR" sz="2600" dirty="0" err="1" smtClean="0"/>
              <a:t>needs</a:t>
            </a:r>
            <a:r>
              <a:rPr lang="fr-FR" sz="2600" dirty="0" smtClean="0"/>
              <a:t> to use a </a:t>
            </a:r>
            <a:r>
              <a:rPr lang="fr-FR" sz="2600" dirty="0" err="1" smtClean="0"/>
              <a:t>comprehensive</a:t>
            </a:r>
            <a:r>
              <a:rPr lang="fr-FR" sz="2600" dirty="0" smtClean="0"/>
              <a:t> </a:t>
            </a:r>
            <a:r>
              <a:rPr lang="fr-FR" sz="2600" dirty="0" err="1" smtClean="0"/>
              <a:t>income</a:t>
            </a:r>
            <a:r>
              <a:rPr lang="fr-FR" sz="2600" dirty="0" smtClean="0"/>
              <a:t> </a:t>
            </a:r>
            <a:r>
              <a:rPr lang="fr-FR" sz="2600" dirty="0" err="1" smtClean="0"/>
              <a:t>tax</a:t>
            </a:r>
            <a:r>
              <a:rPr lang="fr-FR" sz="2600" dirty="0" smtClean="0"/>
              <a:t> t(y); more </a:t>
            </a:r>
            <a:r>
              <a:rPr lang="fr-FR" sz="2600" dirty="0" err="1" smtClean="0"/>
              <a:t>generally</a:t>
            </a:r>
            <a:r>
              <a:rPr lang="fr-FR" sz="2600" dirty="0" smtClean="0"/>
              <a:t>, if </a:t>
            </a:r>
            <a:r>
              <a:rPr lang="fr-FR" sz="2600" dirty="0" err="1" smtClean="0"/>
              <a:t>high</a:t>
            </a:r>
            <a:r>
              <a:rPr lang="fr-FR" sz="2600" dirty="0" smtClean="0"/>
              <a:t> </a:t>
            </a:r>
            <a:r>
              <a:rPr lang="fr-FR" sz="2600" dirty="0" err="1" smtClean="0"/>
              <a:t>income</a:t>
            </a:r>
            <a:r>
              <a:rPr lang="fr-FR" sz="2600" dirty="0" smtClean="0"/>
              <a:t>-</a:t>
            </a:r>
            <a:r>
              <a:rPr lang="fr-FR" sz="2600" dirty="0" err="1" smtClean="0"/>
              <a:t>shifting</a:t>
            </a:r>
            <a:r>
              <a:rPr lang="fr-FR" sz="2600" dirty="0" smtClean="0"/>
              <a:t> </a:t>
            </a:r>
            <a:r>
              <a:rPr lang="fr-FR" sz="2600" dirty="0" err="1" smtClean="0"/>
              <a:t>elasticity</a:t>
            </a:r>
            <a:r>
              <a:rPr lang="fr-FR" sz="2600" dirty="0" smtClean="0"/>
              <a:t>, </a:t>
            </a:r>
            <a:r>
              <a:rPr lang="fr-FR" sz="2600" dirty="0" err="1" smtClean="0"/>
              <a:t>then</a:t>
            </a:r>
            <a:r>
              <a:rPr lang="fr-FR" sz="2600" dirty="0" smtClean="0"/>
              <a:t> t(</a:t>
            </a:r>
            <a:r>
              <a:rPr lang="fr-FR" sz="2600" dirty="0" err="1" smtClean="0"/>
              <a:t>y</a:t>
            </a:r>
            <a:r>
              <a:rPr lang="fr-FR" sz="2600" baseline="-25000" dirty="0" err="1" smtClean="0"/>
              <a:t>L</a:t>
            </a:r>
            <a:r>
              <a:rPr lang="fr-FR" sz="2600" dirty="0" smtClean="0"/>
              <a:t>) &amp; t(</a:t>
            </a:r>
            <a:r>
              <a:rPr lang="fr-FR" sz="2600" dirty="0" err="1" smtClean="0"/>
              <a:t>y</a:t>
            </a:r>
            <a:r>
              <a:rPr lang="fr-FR" sz="2600" baseline="-25000" dirty="0" err="1" smtClean="0"/>
              <a:t>K</a:t>
            </a:r>
            <a:r>
              <a:rPr lang="fr-FR" sz="2600" dirty="0" smtClean="0"/>
              <a:t>) </a:t>
            </a:r>
            <a:r>
              <a:rPr lang="fr-FR" sz="2600" dirty="0" err="1" smtClean="0"/>
              <a:t>should</a:t>
            </a:r>
            <a:r>
              <a:rPr lang="fr-FR" sz="2600" dirty="0" smtClean="0"/>
              <a:t> not </a:t>
            </a:r>
            <a:r>
              <a:rPr lang="fr-FR" sz="2600" dirty="0" err="1" smtClean="0"/>
              <a:t>be</a:t>
            </a:r>
            <a:r>
              <a:rPr lang="fr-FR" sz="2600" dirty="0" smtClean="0"/>
              <a:t> </a:t>
            </a:r>
            <a:r>
              <a:rPr lang="fr-FR" sz="2600" dirty="0" err="1" smtClean="0"/>
              <a:t>too</a:t>
            </a:r>
            <a:r>
              <a:rPr lang="fr-FR" sz="2600" dirty="0" smtClean="0"/>
              <a:t> </a:t>
            </a:r>
            <a:r>
              <a:rPr lang="fr-FR" sz="2600" dirty="0" err="1" smtClean="0"/>
              <a:t>different</a:t>
            </a:r>
            <a:r>
              <a:rPr lang="fr-FR" sz="2600" dirty="0" smtClean="0"/>
              <a:t> </a:t>
            </a:r>
          </a:p>
          <a:p>
            <a:r>
              <a:rPr lang="fr-FR" sz="2600" dirty="0" smtClean="0"/>
              <a:t>« </a:t>
            </a:r>
            <a:r>
              <a:rPr lang="fr-FR" sz="2600" b="1" dirty="0" smtClean="0"/>
              <a:t>Fiscal </a:t>
            </a:r>
            <a:r>
              <a:rPr lang="fr-FR" sz="2600" b="1" dirty="0" err="1" smtClean="0"/>
              <a:t>capacity</a:t>
            </a:r>
            <a:r>
              <a:rPr lang="fr-FR" sz="2600" b="1" dirty="0" smtClean="0"/>
              <a:t> argument</a:t>
            </a:r>
            <a:r>
              <a:rPr lang="fr-FR" sz="2600" dirty="0" smtClean="0"/>
              <a:t> »: if </a:t>
            </a:r>
            <a:r>
              <a:rPr lang="fr-FR" sz="2600" dirty="0" err="1" smtClean="0"/>
              <a:t>income</a:t>
            </a:r>
            <a:r>
              <a:rPr lang="fr-FR" sz="2600" dirty="0" smtClean="0"/>
              <a:t> flow y </a:t>
            </a:r>
            <a:r>
              <a:rPr lang="fr-FR" sz="2600" dirty="0" err="1" smtClean="0"/>
              <a:t>is</a:t>
            </a:r>
            <a:r>
              <a:rPr lang="fr-FR" sz="2600" dirty="0" smtClean="0"/>
              <a:t> </a:t>
            </a:r>
            <a:r>
              <a:rPr lang="fr-FR" sz="2600" dirty="0" err="1" smtClean="0"/>
              <a:t>difficult</a:t>
            </a:r>
            <a:r>
              <a:rPr lang="fr-FR" sz="2600" dirty="0" smtClean="0"/>
              <a:t> to observe for top </a:t>
            </a:r>
            <a:r>
              <a:rPr lang="fr-FR" sz="2600" dirty="0" err="1" smtClean="0"/>
              <a:t>wealth</a:t>
            </a:r>
            <a:r>
              <a:rPr lang="fr-FR" sz="2600" dirty="0" smtClean="0"/>
              <a:t> </a:t>
            </a:r>
            <a:r>
              <a:rPr lang="fr-FR" sz="2600" dirty="0" err="1" smtClean="0"/>
              <a:t>holders</a:t>
            </a:r>
            <a:r>
              <a:rPr lang="fr-FR" sz="2600" dirty="0" smtClean="0"/>
              <a:t> (</a:t>
            </a:r>
            <a:r>
              <a:rPr lang="fr-FR" sz="2600" dirty="0" err="1" smtClean="0"/>
              <a:t>family</a:t>
            </a:r>
            <a:r>
              <a:rPr lang="fr-FR" sz="2600" dirty="0" smtClean="0"/>
              <a:t> holdings, </a:t>
            </a:r>
            <a:r>
              <a:rPr lang="fr-FR" sz="2600" dirty="0" err="1" smtClean="0"/>
              <a:t>corporate</a:t>
            </a:r>
            <a:r>
              <a:rPr lang="fr-FR" sz="2600" dirty="0" smtClean="0"/>
              <a:t> </a:t>
            </a:r>
            <a:r>
              <a:rPr lang="fr-FR" sz="2600" dirty="0" err="1" smtClean="0"/>
              <a:t>consumption</a:t>
            </a:r>
            <a:r>
              <a:rPr lang="fr-FR" sz="2600" dirty="0" smtClean="0"/>
              <a:t>, etc.: fiscal </a:t>
            </a:r>
            <a:r>
              <a:rPr lang="fr-FR" sz="2600" dirty="0" err="1" smtClean="0"/>
              <a:t>income</a:t>
            </a:r>
            <a:r>
              <a:rPr lang="fr-FR" sz="2600" dirty="0" smtClean="0"/>
              <a:t> </a:t>
            </a:r>
            <a:r>
              <a:rPr lang="fr-FR" sz="2600" dirty="0" err="1" smtClean="0"/>
              <a:t>reported</a:t>
            </a:r>
            <a:r>
              <a:rPr lang="fr-FR" sz="2600" dirty="0" smtClean="0"/>
              <a:t> by </a:t>
            </a:r>
            <a:r>
              <a:rPr lang="fr-FR" sz="2600" dirty="0" err="1" smtClean="0"/>
              <a:t>billionaires</a:t>
            </a:r>
            <a:r>
              <a:rPr lang="fr-FR" sz="2600" dirty="0" smtClean="0"/>
              <a:t> </a:t>
            </a:r>
            <a:r>
              <a:rPr lang="fr-FR" sz="2600" dirty="0" err="1" smtClean="0"/>
              <a:t>can</a:t>
            </a:r>
            <a:r>
              <a:rPr lang="fr-FR" sz="2600" dirty="0" smtClean="0"/>
              <a:t> </a:t>
            </a:r>
            <a:r>
              <a:rPr lang="fr-FR" sz="2600" dirty="0" err="1" smtClean="0"/>
              <a:t>be</a:t>
            </a:r>
            <a:r>
              <a:rPr lang="fr-FR" sz="2600" dirty="0" smtClean="0"/>
              <a:t> </a:t>
            </a:r>
            <a:r>
              <a:rPr lang="fr-FR" sz="2600" dirty="0" err="1" smtClean="0"/>
              <a:t>very</a:t>
            </a:r>
            <a:r>
              <a:rPr lang="fr-FR" sz="2600" dirty="0" smtClean="0"/>
              <a:t> </a:t>
            </a:r>
            <a:r>
              <a:rPr lang="fr-FR" sz="2600" dirty="0" err="1" smtClean="0"/>
              <a:t>small</a:t>
            </a:r>
            <a:r>
              <a:rPr lang="fr-FR" sz="2600" dirty="0" smtClean="0"/>
              <a:t> as </a:t>
            </a:r>
            <a:r>
              <a:rPr lang="fr-FR" sz="2600" dirty="0" err="1" smtClean="0"/>
              <a:t>compared</a:t>
            </a:r>
            <a:r>
              <a:rPr lang="fr-FR" sz="2600" dirty="0" smtClean="0"/>
              <a:t> to </a:t>
            </a:r>
            <a:r>
              <a:rPr lang="fr-FR" sz="2600" dirty="0" err="1" smtClean="0"/>
              <a:t>their</a:t>
            </a:r>
            <a:r>
              <a:rPr lang="fr-FR" sz="2600" dirty="0" smtClean="0"/>
              <a:t> </a:t>
            </a:r>
            <a:r>
              <a:rPr lang="fr-FR" sz="2600" dirty="0" err="1" smtClean="0"/>
              <a:t>wealth</a:t>
            </a:r>
            <a:r>
              <a:rPr lang="fr-FR" sz="2600" dirty="0" smtClean="0"/>
              <a:t>), </a:t>
            </a:r>
            <a:r>
              <a:rPr lang="fr-FR" sz="2600" dirty="0" err="1" smtClean="0"/>
              <a:t>then</a:t>
            </a:r>
            <a:r>
              <a:rPr lang="fr-FR" sz="2600" dirty="0" smtClean="0"/>
              <a:t> one </a:t>
            </a:r>
            <a:r>
              <a:rPr lang="fr-FR" sz="2600" dirty="0" err="1" smtClean="0"/>
              <a:t>needs</a:t>
            </a:r>
            <a:r>
              <a:rPr lang="fr-FR" sz="2600" dirty="0" smtClean="0"/>
              <a:t> to use a </a:t>
            </a:r>
            <a:r>
              <a:rPr lang="fr-FR" sz="2600" dirty="0" err="1" smtClean="0"/>
              <a:t>wealth</a:t>
            </a:r>
            <a:r>
              <a:rPr lang="fr-FR" sz="2600" dirty="0" smtClean="0"/>
              <a:t> </a:t>
            </a:r>
            <a:r>
              <a:rPr lang="fr-FR" sz="2600" dirty="0" err="1" smtClean="0"/>
              <a:t>tax</a:t>
            </a:r>
            <a:r>
              <a:rPr lang="fr-FR" sz="2600" dirty="0" smtClean="0"/>
              <a:t> t(w) in addition to the </a:t>
            </a:r>
            <a:r>
              <a:rPr lang="fr-FR" sz="2600" dirty="0" err="1" smtClean="0"/>
              <a:t>income</a:t>
            </a:r>
            <a:r>
              <a:rPr lang="fr-FR" sz="2600" dirty="0" smtClean="0"/>
              <a:t> </a:t>
            </a:r>
            <a:r>
              <a:rPr lang="fr-FR" sz="2600" dirty="0" err="1" smtClean="0"/>
              <a:t>tax</a:t>
            </a:r>
            <a:r>
              <a:rPr lang="fr-FR" sz="2600" dirty="0" smtClean="0"/>
              <a:t> t(y)</a:t>
            </a:r>
          </a:p>
          <a:p>
            <a:r>
              <a:rPr lang="fr-FR" sz="2600" dirty="0" err="1" smtClean="0"/>
              <a:t>These</a:t>
            </a:r>
            <a:r>
              <a:rPr lang="fr-FR" sz="2600" dirty="0" smtClean="0"/>
              <a:t> </a:t>
            </a:r>
            <a:r>
              <a:rPr lang="fr-FR" sz="2600" dirty="0" err="1" smtClean="0"/>
              <a:t>two</a:t>
            </a:r>
            <a:r>
              <a:rPr lang="fr-FR" sz="2600" dirty="0" smtClean="0"/>
              <a:t> </a:t>
            </a:r>
            <a:r>
              <a:rPr lang="fr-FR" sz="2600" dirty="0" err="1" smtClean="0"/>
              <a:t>informational</a:t>
            </a:r>
            <a:r>
              <a:rPr lang="fr-FR" sz="2600" dirty="0" smtClean="0"/>
              <a:t> arguments are </a:t>
            </a:r>
            <a:r>
              <a:rPr lang="fr-FR" sz="2600" dirty="0" err="1" smtClean="0"/>
              <a:t>dicussed</a:t>
            </a:r>
            <a:r>
              <a:rPr lang="fr-FR" sz="2600" dirty="0" smtClean="0"/>
              <a:t> in « </a:t>
            </a:r>
            <a:r>
              <a:rPr lang="fr-FR" sz="2600" dirty="0" err="1" smtClean="0"/>
              <a:t>Rethinking</a:t>
            </a:r>
            <a:r>
              <a:rPr lang="fr-FR" sz="2600" dirty="0" smtClean="0"/>
              <a:t> capital and </a:t>
            </a:r>
            <a:r>
              <a:rPr lang="fr-FR" sz="2600" dirty="0" err="1" smtClean="0"/>
              <a:t>wealth</a:t>
            </a:r>
            <a:r>
              <a:rPr lang="fr-FR" sz="2600" dirty="0" smtClean="0"/>
              <a:t> taxation », </a:t>
            </a:r>
            <a:r>
              <a:rPr lang="en-US" sz="2400" dirty="0" smtClean="0">
                <a:hlinkClick r:id="rId2"/>
              </a:rPr>
              <a:t>PSE 2013</a:t>
            </a:r>
            <a:endParaRPr lang="fr-FR" sz="2600" dirty="0" smtClean="0"/>
          </a:p>
          <a:p>
            <a:r>
              <a:rPr lang="fr-FR" sz="2600" dirty="0" smtClean="0"/>
              <a:t>« </a:t>
            </a:r>
            <a:r>
              <a:rPr lang="fr-FR" sz="2600" b="1" dirty="0" err="1" smtClean="0"/>
              <a:t>Meritocratic</a:t>
            </a:r>
            <a:r>
              <a:rPr lang="fr-FR" sz="2600" b="1" dirty="0" smtClean="0"/>
              <a:t> argument</a:t>
            </a:r>
            <a:r>
              <a:rPr lang="fr-FR" sz="2600" dirty="0" smtClean="0"/>
              <a:t> »: </a:t>
            </a:r>
            <a:r>
              <a:rPr lang="fr-FR" sz="2600" dirty="0" err="1" smtClean="0"/>
              <a:t>even</a:t>
            </a:r>
            <a:r>
              <a:rPr lang="fr-FR" sz="2600" dirty="0" smtClean="0"/>
              <a:t> </a:t>
            </a:r>
            <a:r>
              <a:rPr lang="fr-FR" sz="2600" dirty="0" err="1" smtClean="0"/>
              <a:t>with</a:t>
            </a:r>
            <a:r>
              <a:rPr lang="fr-FR" sz="2600" dirty="0" smtClean="0"/>
              <a:t> full </a:t>
            </a:r>
            <a:r>
              <a:rPr lang="fr-FR" sz="2600" dirty="0" err="1" smtClean="0"/>
              <a:t>observability</a:t>
            </a:r>
            <a:r>
              <a:rPr lang="fr-FR" sz="2600" dirty="0" smtClean="0"/>
              <a:t> of </a:t>
            </a:r>
            <a:r>
              <a:rPr lang="fr-FR" sz="2600" dirty="0" err="1" smtClean="0"/>
              <a:t>y</a:t>
            </a:r>
            <a:r>
              <a:rPr lang="fr-FR" sz="2600" baseline="-25000" dirty="0" err="1" smtClean="0"/>
              <a:t>L</a:t>
            </a:r>
            <a:r>
              <a:rPr lang="fr-FR" sz="2600" dirty="0" smtClean="0"/>
              <a:t>, </a:t>
            </a:r>
            <a:r>
              <a:rPr lang="fr-FR" sz="2600" dirty="0" err="1" smtClean="0"/>
              <a:t>y</a:t>
            </a:r>
            <a:r>
              <a:rPr lang="fr-FR" sz="2600" baseline="-25000" dirty="0" err="1" smtClean="0"/>
              <a:t>K</a:t>
            </a:r>
            <a:r>
              <a:rPr lang="fr-FR" sz="2600" dirty="0" err="1" smtClean="0"/>
              <a:t>,w</a:t>
            </a:r>
            <a:r>
              <a:rPr lang="fr-FR" sz="2600" dirty="0" smtClean="0"/>
              <a:t>, </a:t>
            </a:r>
            <a:r>
              <a:rPr lang="fr-FR" sz="2600" dirty="0" err="1" smtClean="0"/>
              <a:t>inheritance</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taxed</a:t>
            </a:r>
            <a:r>
              <a:rPr lang="fr-FR" sz="2600" dirty="0" smtClean="0"/>
              <a:t> as long as the relevant </a:t>
            </a:r>
            <a:r>
              <a:rPr lang="fr-FR" sz="2600" dirty="0" err="1" smtClean="0"/>
              <a:t>elasticity</a:t>
            </a:r>
            <a:r>
              <a:rPr lang="fr-FR" sz="2600" dirty="0" smtClean="0"/>
              <a:t> </a:t>
            </a:r>
            <a:r>
              <a:rPr lang="fr-FR" sz="2600" dirty="0" err="1" smtClean="0"/>
              <a:t>is</a:t>
            </a:r>
            <a:r>
              <a:rPr lang="fr-FR" sz="2600" dirty="0" smtClean="0"/>
              <a:t> </a:t>
            </a:r>
            <a:r>
              <a:rPr lang="fr-FR" sz="2600" dirty="0" err="1" smtClean="0"/>
              <a:t>finite</a:t>
            </a:r>
            <a:r>
              <a:rPr lang="fr-FR" sz="2600" dirty="0" smtClean="0"/>
              <a:t>; </a:t>
            </a:r>
            <a:r>
              <a:rPr lang="fr-FR" sz="2600" dirty="0" err="1" smtClean="0"/>
              <a:t>imperfect</a:t>
            </a:r>
            <a:r>
              <a:rPr lang="fr-FR" sz="2600" dirty="0" smtClean="0"/>
              <a:t> k </a:t>
            </a:r>
            <a:r>
              <a:rPr lang="fr-FR" sz="2600" dirty="0" err="1" smtClean="0"/>
              <a:t>markets</a:t>
            </a:r>
            <a:r>
              <a:rPr lang="fr-FR" sz="2600" dirty="0" smtClean="0"/>
              <a:t> </a:t>
            </a:r>
            <a:r>
              <a:rPr lang="fr-FR" sz="2600" dirty="0" err="1" smtClean="0"/>
              <a:t>then</a:t>
            </a:r>
            <a:r>
              <a:rPr lang="fr-FR" sz="2600" dirty="0" smtClean="0"/>
              <a:t> </a:t>
            </a:r>
            <a:r>
              <a:rPr lang="fr-FR" sz="2600" dirty="0" err="1" smtClean="0"/>
              <a:t>imply</a:t>
            </a:r>
            <a:r>
              <a:rPr lang="fr-FR" sz="2600" dirty="0" smtClean="0"/>
              <a:t> </a:t>
            </a:r>
            <a:r>
              <a:rPr lang="fr-FR" sz="2600" dirty="0" err="1" smtClean="0"/>
              <a:t>that</a:t>
            </a:r>
            <a:r>
              <a:rPr lang="fr-FR" sz="2600" dirty="0" smtClean="0"/>
              <a:t> part of the </a:t>
            </a:r>
            <a:r>
              <a:rPr lang="fr-FR" sz="2600" dirty="0" err="1" smtClean="0"/>
              <a:t>ideal</a:t>
            </a:r>
            <a:r>
              <a:rPr lang="fr-FR" sz="2600" dirty="0" smtClean="0"/>
              <a:t> </a:t>
            </a:r>
            <a:r>
              <a:rPr lang="fr-FR" sz="2600" dirty="0" err="1" smtClean="0"/>
              <a:t>inheritance</a:t>
            </a:r>
            <a:r>
              <a:rPr lang="fr-FR" sz="2600" dirty="0" smtClean="0"/>
              <a:t> </a:t>
            </a:r>
            <a:r>
              <a:rPr lang="fr-FR" sz="2600" dirty="0" err="1" smtClean="0"/>
              <a:t>tax</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shifted</a:t>
            </a:r>
            <a:r>
              <a:rPr lang="fr-FR" sz="2600" dirty="0" smtClean="0"/>
              <a:t> to </a:t>
            </a:r>
            <a:r>
              <a:rPr lang="fr-FR" sz="2600" dirty="0" err="1" smtClean="0"/>
              <a:t>lifetime</a:t>
            </a:r>
            <a:r>
              <a:rPr lang="fr-FR" sz="2600" dirty="0" smtClean="0"/>
              <a:t> k </a:t>
            </a:r>
            <a:r>
              <a:rPr lang="fr-FR" sz="2600" dirty="0" err="1" smtClean="0"/>
              <a:t>tax</a:t>
            </a:r>
            <a:r>
              <a:rPr lang="fr-FR" sz="2600" dirty="0" smtClean="0"/>
              <a:t>; </a:t>
            </a:r>
            <a:r>
              <a:rPr lang="fr-FR" sz="2600" dirty="0" err="1" smtClean="0"/>
              <a:t>see</a:t>
            </a:r>
            <a:r>
              <a:rPr lang="fr-FR" sz="2600" dirty="0" smtClean="0"/>
              <a:t> « A </a:t>
            </a:r>
            <a:r>
              <a:rPr lang="fr-FR" sz="2600" dirty="0" err="1" smtClean="0"/>
              <a:t>Theory</a:t>
            </a:r>
            <a:r>
              <a:rPr lang="fr-FR" sz="2600" dirty="0" smtClean="0"/>
              <a:t> of Optimal </a:t>
            </a:r>
            <a:r>
              <a:rPr lang="fr-FR" sz="2600" dirty="0" err="1" smtClean="0"/>
              <a:t>Inheritance</a:t>
            </a:r>
            <a:r>
              <a:rPr lang="fr-FR" sz="2600" dirty="0" smtClean="0"/>
              <a:t> Taxation », </a:t>
            </a:r>
            <a:r>
              <a:rPr lang="fr-FR" sz="2600" dirty="0" err="1" smtClean="0">
                <a:hlinkClick r:id="rId3"/>
              </a:rPr>
              <a:t>Econometrica</a:t>
            </a:r>
            <a:r>
              <a:rPr lang="fr-FR" sz="2600" dirty="0" smtClean="0">
                <a:hlinkClick r:id="rId3"/>
              </a:rPr>
              <a:t> 2013</a:t>
            </a:r>
            <a:r>
              <a:rPr lang="fr-FR" sz="2600" dirty="0" smtClean="0"/>
              <a:t> </a:t>
            </a:r>
          </a:p>
          <a:p>
            <a:pPr>
              <a:buNone/>
            </a:pPr>
            <a:r>
              <a:rPr lang="fr-FR" sz="2600" dirty="0" smtClean="0"/>
              <a:t>(long version: </a:t>
            </a:r>
            <a:r>
              <a:rPr lang="fr-FR" sz="2600" dirty="0" err="1" smtClean="0"/>
              <a:t>see</a:t>
            </a:r>
            <a:r>
              <a:rPr lang="en-US" sz="2600" dirty="0" smtClean="0"/>
              <a:t> "A Theory of Optimal Capital Taxation", </a:t>
            </a:r>
            <a:r>
              <a:rPr lang="en-US" sz="2600" dirty="0" smtClean="0">
                <a:hlinkClick r:id="rId4"/>
              </a:rPr>
              <a:t>WP 2012</a:t>
            </a:r>
            <a:r>
              <a:rPr lang="en-US" sz="2600" dirty="0" smtClean="0"/>
              <a:t> ; see also</a:t>
            </a:r>
            <a:r>
              <a:rPr lang="en-US" sz="2600" dirty="0" smtClean="0">
                <a:hlinkClick r:id="rId5"/>
              </a:rPr>
              <a:t> Slides</a:t>
            </a:r>
            <a:r>
              <a:rPr lang="en-US" sz="2600" dirty="0" smtClean="0"/>
              <a:t>) </a:t>
            </a:r>
            <a:endParaRPr lang="fr-FR" sz="2600" dirty="0" smtClean="0"/>
          </a:p>
          <a:p>
            <a:pPr>
              <a:buNone/>
            </a:pPr>
            <a:endParaRPr lang="fr-FR"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362950" cy="777875"/>
          </a:xfrm>
        </p:spPr>
        <p:txBody>
          <a:bodyPr/>
          <a:lstStyle/>
          <a:p>
            <a:r>
              <a:rPr lang="fr-FR" sz="2800" b="1" dirty="0"/>
              <a:t>The optimal taxation of </a:t>
            </a:r>
            <a:r>
              <a:rPr lang="fr-FR" sz="2800" b="1" dirty="0" err="1" smtClean="0"/>
              <a:t>inheritance</a:t>
            </a:r>
            <a:endParaRPr lang="fr-FR" sz="2800" b="1" dirty="0"/>
          </a:p>
        </p:txBody>
      </p:sp>
      <p:sp>
        <p:nvSpPr>
          <p:cNvPr id="176131" name="Rectangle 3"/>
          <p:cNvSpPr>
            <a:spLocks noGrp="1" noChangeArrowheads="1"/>
          </p:cNvSpPr>
          <p:nvPr>
            <p:ph type="body" idx="1"/>
          </p:nvPr>
        </p:nvSpPr>
        <p:spPr>
          <a:xfrm>
            <a:off x="250825" y="1125538"/>
            <a:ext cx="8785225" cy="5256212"/>
          </a:xfrm>
        </p:spPr>
        <p:txBody>
          <a:bodyPr>
            <a:normAutofit lnSpcReduction="10000"/>
          </a:bodyPr>
          <a:lstStyle/>
          <a:p>
            <a:pPr>
              <a:lnSpc>
                <a:spcPct val="80000"/>
              </a:lnSpc>
            </a:pPr>
            <a:r>
              <a:rPr lang="fr-FR" sz="2400" dirty="0" err="1"/>
              <a:t>Summary</a:t>
            </a:r>
            <a:r>
              <a:rPr lang="fr-FR" sz="2400" dirty="0"/>
              <a:t> of main </a:t>
            </a:r>
            <a:r>
              <a:rPr lang="fr-FR" sz="2400" dirty="0" err="1"/>
              <a:t>results</a:t>
            </a:r>
            <a:r>
              <a:rPr lang="fr-FR" sz="2400" dirty="0"/>
              <a:t> </a:t>
            </a:r>
            <a:r>
              <a:rPr lang="fr-FR" sz="2400" dirty="0" err="1"/>
              <a:t>from</a:t>
            </a:r>
            <a:r>
              <a:rPr lang="fr-FR" sz="2400" dirty="0"/>
              <a:t> </a:t>
            </a:r>
            <a:r>
              <a:rPr lang="fr-FR" sz="2400" dirty="0" smtClean="0"/>
              <a:t>«</a:t>
            </a:r>
            <a:r>
              <a:rPr lang="fr-FR" sz="2400" dirty="0"/>
              <a:t> A </a:t>
            </a:r>
            <a:r>
              <a:rPr lang="fr-FR" sz="2400" dirty="0" err="1"/>
              <a:t>Theory</a:t>
            </a:r>
            <a:r>
              <a:rPr lang="fr-FR" sz="2400" dirty="0"/>
              <a:t> of Optimal </a:t>
            </a:r>
            <a:r>
              <a:rPr lang="fr-FR" sz="2400" dirty="0" err="1"/>
              <a:t>Inheritance</a:t>
            </a:r>
            <a:r>
              <a:rPr lang="fr-FR" sz="2400" dirty="0"/>
              <a:t> Taxation », </a:t>
            </a:r>
            <a:r>
              <a:rPr lang="fr-FR" sz="2400" dirty="0" err="1">
                <a:hlinkClick r:id="rId2"/>
              </a:rPr>
              <a:t>Econometrica</a:t>
            </a:r>
            <a:r>
              <a:rPr lang="fr-FR" sz="2400" dirty="0">
                <a:hlinkClick r:id="rId2"/>
              </a:rPr>
              <a:t> 2013</a:t>
            </a:r>
            <a:endParaRPr lang="fr-FR" sz="2400" dirty="0"/>
          </a:p>
          <a:p>
            <a:pPr>
              <a:lnSpc>
                <a:spcPct val="80000"/>
              </a:lnSpc>
            </a:pPr>
            <a:r>
              <a:rPr lang="fr-FR" sz="2400" b="1" dirty="0" err="1"/>
              <a:t>Result</a:t>
            </a:r>
            <a:r>
              <a:rPr lang="fr-FR" sz="2400" b="1" dirty="0"/>
              <a:t> 1:Optimal </a:t>
            </a:r>
            <a:r>
              <a:rPr lang="fr-FR" sz="2400" b="1" dirty="0" err="1"/>
              <a:t>Inheritance</a:t>
            </a:r>
            <a:r>
              <a:rPr lang="fr-FR" sz="2400" b="1" dirty="0"/>
              <a:t> </a:t>
            </a:r>
            <a:r>
              <a:rPr lang="fr-FR" sz="2400" b="1" dirty="0" err="1"/>
              <a:t>Tax</a:t>
            </a:r>
            <a:r>
              <a:rPr lang="fr-FR" sz="2400" b="1" dirty="0"/>
              <a:t> Formula </a:t>
            </a:r>
            <a:r>
              <a:rPr lang="fr-FR" sz="2400" dirty="0"/>
              <a:t>(macro version, NBER WP’12)</a:t>
            </a:r>
          </a:p>
          <a:p>
            <a:pPr>
              <a:lnSpc>
                <a:spcPct val="80000"/>
              </a:lnSpc>
            </a:pPr>
            <a:r>
              <a:rPr lang="fr-FR" sz="2400" dirty="0"/>
              <a:t>Simple formula for optimal </a:t>
            </a:r>
            <a:r>
              <a:rPr lang="fr-FR" sz="2400" dirty="0" err="1"/>
              <a:t>bequest</a:t>
            </a:r>
            <a:r>
              <a:rPr lang="fr-FR" sz="2400" dirty="0"/>
              <a:t> </a:t>
            </a:r>
            <a:r>
              <a:rPr lang="fr-FR" sz="2400" dirty="0" err="1"/>
              <a:t>tax</a:t>
            </a:r>
            <a:r>
              <a:rPr lang="fr-FR" sz="2400" dirty="0"/>
              <a:t> rate </a:t>
            </a:r>
            <a:r>
              <a:rPr lang="fr-FR" sz="2400" dirty="0" err="1"/>
              <a:t>expressed</a:t>
            </a:r>
            <a:r>
              <a:rPr lang="fr-FR" sz="2400" dirty="0"/>
              <a:t> in </a:t>
            </a:r>
            <a:r>
              <a:rPr lang="fr-FR" sz="2400" dirty="0" err="1"/>
              <a:t>terms</a:t>
            </a:r>
            <a:r>
              <a:rPr lang="fr-FR" sz="2400" dirty="0"/>
              <a:t> of estimable macro </a:t>
            </a:r>
            <a:r>
              <a:rPr lang="fr-FR" sz="2400" dirty="0" err="1"/>
              <a:t>parameters</a:t>
            </a:r>
            <a:r>
              <a:rPr lang="fr-FR" sz="2400" dirty="0" smtClean="0"/>
              <a:t>:</a:t>
            </a:r>
          </a:p>
          <a:p>
            <a:pPr>
              <a:lnSpc>
                <a:spcPct val="80000"/>
              </a:lnSpc>
              <a:buNone/>
            </a:pPr>
            <a:endParaRPr lang="fr-FR" sz="2400" dirty="0" smtClean="0"/>
          </a:p>
          <a:p>
            <a:pPr algn="ctr">
              <a:lnSpc>
                <a:spcPct val="80000"/>
              </a:lnSpc>
              <a:buNone/>
            </a:pPr>
            <a:r>
              <a:rPr lang="fr-FR" sz="2800" dirty="0" err="1" smtClean="0"/>
              <a:t>τ</a:t>
            </a:r>
            <a:r>
              <a:rPr lang="fr-FR" sz="2800" baseline="-25000" dirty="0" err="1" smtClean="0"/>
              <a:t>B</a:t>
            </a:r>
            <a:r>
              <a:rPr lang="fr-FR" sz="2800" dirty="0" smtClean="0"/>
              <a:t> = (1 – (1-</a:t>
            </a:r>
            <a:r>
              <a:rPr lang="el-GR" sz="2800" dirty="0" smtClean="0"/>
              <a:t>α</a:t>
            </a:r>
            <a:r>
              <a:rPr lang="fr-FR" sz="2800" dirty="0" smtClean="0"/>
              <a:t>-</a:t>
            </a:r>
            <a:r>
              <a:rPr lang="el-GR" sz="2800" dirty="0" smtClean="0"/>
              <a:t>τ</a:t>
            </a:r>
            <a:r>
              <a:rPr lang="fr-FR" sz="2800" dirty="0" smtClean="0"/>
              <a:t>)s</a:t>
            </a:r>
            <a:r>
              <a:rPr lang="fr-FR" sz="2800" baseline="-25000" dirty="0" smtClean="0"/>
              <a:t>b0</a:t>
            </a:r>
            <a:r>
              <a:rPr lang="fr-FR" sz="2800" dirty="0" smtClean="0"/>
              <a:t>/b</a:t>
            </a:r>
            <a:r>
              <a:rPr lang="fr-FR" sz="2800" baseline="-25000" dirty="0" smtClean="0"/>
              <a:t>y</a:t>
            </a:r>
            <a:r>
              <a:rPr lang="fr-FR" sz="2800" dirty="0" smtClean="0"/>
              <a:t>)/(1+</a:t>
            </a:r>
            <a:r>
              <a:rPr lang="fr-FR" sz="2800" dirty="0" err="1" smtClean="0"/>
              <a:t>e</a:t>
            </a:r>
            <a:r>
              <a:rPr lang="fr-FR" sz="2800" baseline="-25000" dirty="0" err="1" smtClean="0"/>
              <a:t>B</a:t>
            </a:r>
            <a:r>
              <a:rPr lang="fr-FR" sz="2800" dirty="0" smtClean="0"/>
              <a:t>+s</a:t>
            </a:r>
            <a:r>
              <a:rPr lang="fr-FR" sz="2800" baseline="-25000" dirty="0" smtClean="0"/>
              <a:t>b0</a:t>
            </a:r>
            <a:r>
              <a:rPr lang="fr-FR" sz="2800" dirty="0" smtClean="0"/>
              <a:t>)</a:t>
            </a:r>
            <a:endParaRPr lang="fr-FR" sz="2800" dirty="0"/>
          </a:p>
          <a:p>
            <a:pPr>
              <a:lnSpc>
                <a:spcPct val="80000"/>
              </a:lnSpc>
              <a:buFontTx/>
              <a:buNone/>
            </a:pPr>
            <a:r>
              <a:rPr lang="fr-FR" sz="2400" dirty="0"/>
              <a:t>               </a:t>
            </a:r>
            <a:r>
              <a:rPr lang="fr-FR" sz="2400" dirty="0" smtClean="0"/>
              <a:t>      </a:t>
            </a:r>
            <a:endParaRPr lang="fr-FR" sz="2400" dirty="0"/>
          </a:p>
          <a:p>
            <a:pPr>
              <a:lnSpc>
                <a:spcPct val="80000"/>
              </a:lnSpc>
              <a:buFontTx/>
              <a:buNone/>
            </a:pPr>
            <a:r>
              <a:rPr lang="fr-FR" sz="2400" dirty="0" err="1"/>
              <a:t>with</a:t>
            </a:r>
            <a:r>
              <a:rPr lang="fr-FR" sz="2400" dirty="0"/>
              <a:t>: b</a:t>
            </a:r>
            <a:r>
              <a:rPr lang="fr-FR" sz="2400" baseline="-25000" dirty="0"/>
              <a:t>y </a:t>
            </a:r>
            <a:r>
              <a:rPr lang="fr-FR" sz="2400" dirty="0"/>
              <a:t>= macro </a:t>
            </a:r>
            <a:r>
              <a:rPr lang="fr-FR" sz="2400" dirty="0" err="1"/>
              <a:t>bequest</a:t>
            </a:r>
            <a:r>
              <a:rPr lang="fr-FR" sz="2400" dirty="0"/>
              <a:t> flow, </a:t>
            </a:r>
            <a:r>
              <a:rPr lang="fr-FR" sz="2400" dirty="0" err="1"/>
              <a:t>e</a:t>
            </a:r>
            <a:r>
              <a:rPr lang="fr-FR" sz="2400" baseline="-25000" dirty="0" err="1"/>
              <a:t>B</a:t>
            </a:r>
            <a:r>
              <a:rPr lang="fr-FR" sz="2400" baseline="-25000" dirty="0"/>
              <a:t> </a:t>
            </a:r>
            <a:r>
              <a:rPr lang="fr-FR" sz="2400" dirty="0"/>
              <a:t>= </a:t>
            </a:r>
            <a:r>
              <a:rPr lang="fr-FR" sz="2400" dirty="0" err="1"/>
              <a:t>elasticity</a:t>
            </a:r>
            <a:r>
              <a:rPr lang="fr-FR" sz="2400" dirty="0"/>
              <a:t>, s</a:t>
            </a:r>
            <a:r>
              <a:rPr lang="fr-FR" sz="2400" baseline="-25000" dirty="0"/>
              <a:t>b0 </a:t>
            </a:r>
            <a:r>
              <a:rPr lang="fr-FR" sz="2400" dirty="0"/>
              <a:t>=</a:t>
            </a:r>
            <a:r>
              <a:rPr lang="fr-FR" sz="2400" dirty="0" err="1"/>
              <a:t>bequest</a:t>
            </a:r>
            <a:r>
              <a:rPr lang="fr-FR" sz="2400" dirty="0"/>
              <a:t> taste</a:t>
            </a:r>
          </a:p>
          <a:p>
            <a:pPr>
              <a:lnSpc>
                <a:spcPct val="80000"/>
              </a:lnSpc>
              <a:buFontTx/>
              <a:buNone/>
            </a:pPr>
            <a:r>
              <a:rPr lang="fr-FR" sz="2400" dirty="0"/>
              <a:t> → </a:t>
            </a:r>
            <a:r>
              <a:rPr lang="el-GR" sz="2400" dirty="0"/>
              <a:t>τ</a:t>
            </a:r>
            <a:r>
              <a:rPr lang="fr-FR" sz="2400" baseline="-25000" dirty="0"/>
              <a:t>B</a:t>
            </a:r>
            <a:r>
              <a:rPr lang="fr-FR" sz="2400" dirty="0"/>
              <a:t> </a:t>
            </a:r>
            <a:r>
              <a:rPr lang="fr-FR" sz="2400" dirty="0" err="1"/>
              <a:t>increases</a:t>
            </a:r>
            <a:r>
              <a:rPr lang="fr-FR" sz="2400" dirty="0"/>
              <a:t> </a:t>
            </a:r>
            <a:r>
              <a:rPr lang="fr-FR" sz="2400" dirty="0" err="1"/>
              <a:t>with</a:t>
            </a:r>
            <a:r>
              <a:rPr lang="fr-FR" sz="2400" dirty="0"/>
              <a:t> b</a:t>
            </a:r>
            <a:r>
              <a:rPr lang="fr-FR" sz="2400" baseline="-25000" dirty="0"/>
              <a:t>y </a:t>
            </a:r>
            <a:r>
              <a:rPr lang="fr-FR" sz="2400" dirty="0"/>
              <a:t>and </a:t>
            </a:r>
            <a:r>
              <a:rPr lang="fr-FR" sz="2400" dirty="0" err="1"/>
              <a:t>decreases</a:t>
            </a:r>
            <a:r>
              <a:rPr lang="fr-FR" sz="2400" dirty="0"/>
              <a:t> </a:t>
            </a:r>
            <a:r>
              <a:rPr lang="fr-FR" sz="2400" dirty="0" err="1"/>
              <a:t>with</a:t>
            </a:r>
            <a:r>
              <a:rPr lang="fr-FR" sz="2400" dirty="0"/>
              <a:t> </a:t>
            </a:r>
            <a:r>
              <a:rPr lang="fr-FR" sz="2400" dirty="0" err="1"/>
              <a:t>e</a:t>
            </a:r>
            <a:r>
              <a:rPr lang="fr-FR" sz="2400" baseline="-25000" dirty="0" err="1"/>
              <a:t>B</a:t>
            </a:r>
            <a:r>
              <a:rPr lang="fr-FR" sz="2400" baseline="-25000" dirty="0"/>
              <a:t> </a:t>
            </a:r>
            <a:r>
              <a:rPr lang="fr-FR" sz="2400" dirty="0"/>
              <a:t>and s</a:t>
            </a:r>
            <a:r>
              <a:rPr lang="fr-FR" sz="2400" baseline="-25000" dirty="0"/>
              <a:t>b0</a:t>
            </a:r>
            <a:r>
              <a:rPr lang="fr-FR" sz="2400" dirty="0"/>
              <a:t> </a:t>
            </a:r>
          </a:p>
          <a:p>
            <a:pPr>
              <a:lnSpc>
                <a:spcPct val="80000"/>
              </a:lnSpc>
              <a:buFontTx/>
              <a:buNone/>
            </a:pPr>
            <a:endParaRPr lang="fr-FR" sz="2400" dirty="0"/>
          </a:p>
          <a:p>
            <a:pPr>
              <a:lnSpc>
                <a:spcPct val="80000"/>
              </a:lnSpc>
            </a:pPr>
            <a:r>
              <a:rPr lang="fr-FR" sz="2400" dirty="0"/>
              <a:t>For </a:t>
            </a:r>
            <a:r>
              <a:rPr lang="fr-FR" sz="2400" dirty="0" err="1"/>
              <a:t>realistic</a:t>
            </a:r>
            <a:r>
              <a:rPr lang="fr-FR" sz="2400" dirty="0"/>
              <a:t> </a:t>
            </a:r>
            <a:r>
              <a:rPr lang="fr-FR" sz="2400" dirty="0" err="1"/>
              <a:t>parameters</a:t>
            </a:r>
            <a:r>
              <a:rPr lang="fr-FR" sz="2400" dirty="0"/>
              <a:t>: </a:t>
            </a:r>
            <a:r>
              <a:rPr lang="el-GR" sz="2400" dirty="0">
                <a:latin typeface="Times New Roman" pitchFamily="18" charset="0"/>
              </a:rPr>
              <a:t>τ</a:t>
            </a:r>
            <a:r>
              <a:rPr lang="fr-FR" sz="2400" baseline="-25000" dirty="0"/>
              <a:t>B</a:t>
            </a:r>
            <a:r>
              <a:rPr lang="fr-FR" sz="2400" dirty="0"/>
              <a:t>=50-60% (or more..or </a:t>
            </a:r>
            <a:r>
              <a:rPr lang="fr-FR" sz="2400" dirty="0" err="1"/>
              <a:t>less</a:t>
            </a:r>
            <a:r>
              <a:rPr lang="fr-FR" sz="2400" dirty="0"/>
              <a:t>...) </a:t>
            </a:r>
          </a:p>
          <a:p>
            <a:pPr>
              <a:lnSpc>
                <a:spcPct val="80000"/>
              </a:lnSpc>
              <a:buFontTx/>
              <a:buNone/>
            </a:pPr>
            <a:r>
              <a:rPr lang="fr-FR" sz="2400" dirty="0"/>
              <a:t>→ </a:t>
            </a:r>
            <a:r>
              <a:rPr lang="fr-FR" sz="2400" b="1" dirty="0" err="1" smtClean="0"/>
              <a:t>this</a:t>
            </a:r>
            <a:r>
              <a:rPr lang="fr-FR" sz="2400" b="1" dirty="0" smtClean="0"/>
              <a:t> formula </a:t>
            </a:r>
            <a:r>
              <a:rPr lang="fr-FR" sz="2400" b="1" dirty="0" err="1"/>
              <a:t>can</a:t>
            </a:r>
            <a:r>
              <a:rPr lang="fr-FR" sz="2400" b="1" dirty="0"/>
              <a:t> </a:t>
            </a:r>
            <a:r>
              <a:rPr lang="fr-FR" sz="2400" b="1" dirty="0" err="1"/>
              <a:t>account</a:t>
            </a:r>
            <a:r>
              <a:rPr lang="fr-FR" sz="2400" b="1" dirty="0"/>
              <a:t> for the </a:t>
            </a:r>
            <a:r>
              <a:rPr lang="fr-FR" sz="2400" b="1" dirty="0" err="1"/>
              <a:t>variety</a:t>
            </a:r>
            <a:r>
              <a:rPr lang="fr-FR" sz="2400" b="1" dirty="0"/>
              <a:t> of </a:t>
            </a:r>
            <a:r>
              <a:rPr lang="fr-FR" sz="2400" b="1" dirty="0" err="1"/>
              <a:t>observed</a:t>
            </a:r>
            <a:r>
              <a:rPr lang="fr-FR" sz="2400" b="1" dirty="0"/>
              <a:t> top </a:t>
            </a:r>
            <a:r>
              <a:rPr lang="fr-FR" sz="2400" b="1" dirty="0" err="1"/>
              <a:t>bequest</a:t>
            </a:r>
            <a:r>
              <a:rPr lang="fr-FR" sz="2400" b="1" dirty="0"/>
              <a:t> </a:t>
            </a:r>
            <a:r>
              <a:rPr lang="fr-FR" sz="2400" b="1" dirty="0" err="1"/>
              <a:t>tax</a:t>
            </a:r>
            <a:r>
              <a:rPr lang="fr-FR" sz="2400" b="1" dirty="0"/>
              <a:t> rates (30%-80%)</a:t>
            </a:r>
          </a:p>
          <a:p>
            <a:pPr>
              <a:lnSpc>
                <a:spcPct val="80000"/>
              </a:lnSpc>
              <a:buFontTx/>
              <a:buNone/>
            </a:pPr>
            <a:endParaRPr lang="fr-F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4"/>
          <p:cNvGraphicFramePr>
            <a:graphicFrameLocks noChangeAspect="1"/>
          </p:cNvGraphicFramePr>
          <p:nvPr/>
        </p:nvGraphicFramePr>
        <p:xfrm>
          <a:off x="0" y="0"/>
          <a:ext cx="9144000" cy="6858000"/>
        </p:xfrm>
        <a:graphic>
          <a:graphicData uri="http://schemas.openxmlformats.org/presentationml/2006/ole">
            <p:oleObj spid="_x0000_s1026" name="Feuille de calcul" r:id="rId3" imgW="9243057" imgH="5745583" progI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4294967295"/>
          </p:nvPr>
        </p:nvSpPr>
        <p:spPr>
          <a:xfrm>
            <a:off x="323850" y="404813"/>
            <a:ext cx="8424863" cy="6192837"/>
          </a:xfrm>
        </p:spPr>
        <p:txBody>
          <a:bodyPr>
            <a:normAutofit/>
          </a:bodyPr>
          <a:lstStyle/>
          <a:p>
            <a:pPr>
              <a:lnSpc>
                <a:spcPct val="80000"/>
              </a:lnSpc>
            </a:pPr>
            <a:r>
              <a:rPr lang="fr-FR" sz="2400" dirty="0" smtClean="0"/>
              <a:t>Intuition for </a:t>
            </a:r>
            <a:r>
              <a:rPr lang="fr-FR" sz="2400" dirty="0" err="1" smtClean="0"/>
              <a:t>τ</a:t>
            </a:r>
            <a:r>
              <a:rPr lang="fr-FR" sz="2400" baseline="-25000" dirty="0" err="1" smtClean="0"/>
              <a:t>B</a:t>
            </a:r>
            <a:r>
              <a:rPr lang="fr-FR" sz="2400" dirty="0" smtClean="0"/>
              <a:t> = (1 – (1-</a:t>
            </a:r>
            <a:r>
              <a:rPr lang="el-GR" sz="2400" dirty="0" smtClean="0"/>
              <a:t>α</a:t>
            </a:r>
            <a:r>
              <a:rPr lang="fr-FR" sz="2400" dirty="0" smtClean="0"/>
              <a:t>-</a:t>
            </a:r>
            <a:r>
              <a:rPr lang="el-GR" sz="2400" dirty="0" smtClean="0"/>
              <a:t>τ</a:t>
            </a:r>
            <a:r>
              <a:rPr lang="fr-FR" sz="2400" dirty="0" smtClean="0"/>
              <a:t>)s</a:t>
            </a:r>
            <a:r>
              <a:rPr lang="fr-FR" sz="2400" baseline="-25000" dirty="0" smtClean="0"/>
              <a:t>b0</a:t>
            </a:r>
            <a:r>
              <a:rPr lang="fr-FR" sz="2400" dirty="0" smtClean="0"/>
              <a:t>/b</a:t>
            </a:r>
            <a:r>
              <a:rPr lang="fr-FR" sz="2400" baseline="-25000" dirty="0" smtClean="0"/>
              <a:t>y</a:t>
            </a:r>
            <a:r>
              <a:rPr lang="fr-FR" sz="2400" dirty="0" smtClean="0"/>
              <a:t>)/(1+</a:t>
            </a:r>
            <a:r>
              <a:rPr lang="fr-FR" sz="2400" dirty="0" err="1" smtClean="0"/>
              <a:t>e</a:t>
            </a:r>
            <a:r>
              <a:rPr lang="fr-FR" sz="2400" baseline="-25000" dirty="0" err="1" smtClean="0"/>
              <a:t>B</a:t>
            </a:r>
            <a:r>
              <a:rPr lang="fr-FR" sz="2400" dirty="0" smtClean="0"/>
              <a:t>+s</a:t>
            </a:r>
            <a:r>
              <a:rPr lang="fr-FR" sz="2400" baseline="-25000" dirty="0" smtClean="0"/>
              <a:t>b0</a:t>
            </a:r>
            <a:r>
              <a:rPr lang="fr-FR" sz="2400" dirty="0" smtClean="0"/>
              <a:t>)</a:t>
            </a:r>
          </a:p>
          <a:p>
            <a:pPr>
              <a:lnSpc>
                <a:spcPct val="80000"/>
              </a:lnSpc>
              <a:buFontTx/>
              <a:buNone/>
            </a:pPr>
            <a:endParaRPr lang="fr-FR" sz="2400" dirty="0"/>
          </a:p>
          <a:p>
            <a:pPr>
              <a:lnSpc>
                <a:spcPct val="80000"/>
              </a:lnSpc>
            </a:pPr>
            <a:r>
              <a:rPr lang="fr-FR" sz="2400" dirty="0" err="1" smtClean="0"/>
              <a:t>Meritocratic</a:t>
            </a:r>
            <a:r>
              <a:rPr lang="fr-FR" sz="2400" dirty="0" smtClean="0"/>
              <a:t> </a:t>
            </a:r>
            <a:r>
              <a:rPr lang="fr-FR" sz="2400" dirty="0" err="1" smtClean="0"/>
              <a:t>rawlsian</a:t>
            </a:r>
            <a:r>
              <a:rPr lang="fr-FR" sz="2400" dirty="0" smtClean="0"/>
              <a:t> optimum, i.e. social optimum </a:t>
            </a:r>
            <a:r>
              <a:rPr lang="fr-FR" sz="2400" dirty="0" err="1" smtClean="0"/>
              <a:t>from</a:t>
            </a:r>
            <a:r>
              <a:rPr lang="fr-FR" sz="2400" dirty="0" smtClean="0"/>
              <a:t> the </a:t>
            </a:r>
            <a:r>
              <a:rPr lang="fr-FR" sz="2400" dirty="0" err="1" smtClean="0"/>
              <a:t>viewpoint</a:t>
            </a:r>
            <a:r>
              <a:rPr lang="fr-FR" sz="2400" dirty="0" smtClean="0"/>
              <a:t> of </a:t>
            </a:r>
            <a:r>
              <a:rPr lang="fr-FR" sz="2400" dirty="0" err="1" smtClean="0"/>
              <a:t>zero</a:t>
            </a:r>
            <a:r>
              <a:rPr lang="fr-FR" sz="2400" dirty="0" smtClean="0"/>
              <a:t> </a:t>
            </a:r>
            <a:r>
              <a:rPr lang="fr-FR" sz="2400" dirty="0" err="1" smtClean="0"/>
              <a:t>bequest</a:t>
            </a:r>
            <a:r>
              <a:rPr lang="fr-FR" sz="2400" dirty="0" smtClean="0"/>
              <a:t> </a:t>
            </a:r>
            <a:r>
              <a:rPr lang="fr-FR" sz="2400" dirty="0" err="1" smtClean="0"/>
              <a:t>receivers</a:t>
            </a:r>
            <a:endParaRPr lang="fr-FR" sz="2400" dirty="0" smtClean="0"/>
          </a:p>
          <a:p>
            <a:pPr>
              <a:lnSpc>
                <a:spcPct val="80000"/>
              </a:lnSpc>
              <a:buNone/>
            </a:pPr>
            <a:endParaRPr lang="fr-FR" sz="2400" dirty="0" smtClean="0"/>
          </a:p>
          <a:p>
            <a:pPr>
              <a:lnSpc>
                <a:spcPct val="80000"/>
              </a:lnSpc>
            </a:pPr>
            <a:r>
              <a:rPr lang="el-GR" sz="2400" dirty="0" smtClean="0"/>
              <a:t>τ</a:t>
            </a:r>
            <a:r>
              <a:rPr lang="fr-FR" sz="2400" baseline="-25000" dirty="0"/>
              <a:t>B</a:t>
            </a:r>
            <a:r>
              <a:rPr lang="fr-FR" sz="2400" dirty="0"/>
              <a:t> </a:t>
            </a:r>
            <a:r>
              <a:rPr lang="fr-FR" sz="2400" dirty="0" err="1"/>
              <a:t>increases</a:t>
            </a:r>
            <a:r>
              <a:rPr lang="fr-FR" sz="2400" dirty="0"/>
              <a:t> </a:t>
            </a:r>
            <a:r>
              <a:rPr lang="fr-FR" sz="2400" dirty="0" err="1"/>
              <a:t>with</a:t>
            </a:r>
            <a:r>
              <a:rPr lang="fr-FR" sz="2400" dirty="0"/>
              <a:t> b</a:t>
            </a:r>
            <a:r>
              <a:rPr lang="fr-FR" sz="2400" baseline="-25000" dirty="0"/>
              <a:t>y </a:t>
            </a:r>
            <a:r>
              <a:rPr lang="fr-FR" sz="2400" dirty="0"/>
              <a:t>and </a:t>
            </a:r>
            <a:r>
              <a:rPr lang="fr-FR" sz="2400" dirty="0" err="1"/>
              <a:t>decreases</a:t>
            </a:r>
            <a:r>
              <a:rPr lang="fr-FR" sz="2400" dirty="0"/>
              <a:t> </a:t>
            </a:r>
            <a:r>
              <a:rPr lang="fr-FR" sz="2400" dirty="0" err="1"/>
              <a:t>with</a:t>
            </a:r>
            <a:r>
              <a:rPr lang="fr-FR" sz="2400" dirty="0"/>
              <a:t> </a:t>
            </a:r>
            <a:r>
              <a:rPr lang="fr-FR" sz="2400" dirty="0" err="1"/>
              <a:t>e</a:t>
            </a:r>
            <a:r>
              <a:rPr lang="fr-FR" sz="2400" baseline="-25000" dirty="0" err="1"/>
              <a:t>B</a:t>
            </a:r>
            <a:r>
              <a:rPr lang="fr-FR" sz="2400" baseline="-25000" dirty="0"/>
              <a:t> </a:t>
            </a:r>
            <a:r>
              <a:rPr lang="fr-FR" sz="2400" dirty="0"/>
              <a:t>and </a:t>
            </a:r>
            <a:r>
              <a:rPr lang="fr-FR" sz="2400"/>
              <a:t>s</a:t>
            </a:r>
            <a:r>
              <a:rPr lang="fr-FR" sz="2400" baseline="-25000"/>
              <a:t>b0</a:t>
            </a:r>
            <a:r>
              <a:rPr lang="fr-FR" sz="2400"/>
              <a:t> </a:t>
            </a:r>
            <a:endParaRPr lang="fr-FR" sz="2400" smtClean="0"/>
          </a:p>
          <a:p>
            <a:pPr>
              <a:lnSpc>
                <a:spcPct val="80000"/>
              </a:lnSpc>
              <a:buNone/>
            </a:pPr>
            <a:endParaRPr lang="fr-FR" sz="2400" dirty="0"/>
          </a:p>
          <a:p>
            <a:pPr>
              <a:lnSpc>
                <a:spcPct val="80000"/>
              </a:lnSpc>
            </a:pPr>
            <a:r>
              <a:rPr lang="fr-FR" sz="2400" dirty="0"/>
              <a:t>If </a:t>
            </a:r>
            <a:r>
              <a:rPr lang="fr-FR" sz="2400" dirty="0" err="1"/>
              <a:t>bequest</a:t>
            </a:r>
            <a:r>
              <a:rPr lang="fr-FR" sz="2400" dirty="0"/>
              <a:t> taste s</a:t>
            </a:r>
            <a:r>
              <a:rPr lang="fr-FR" sz="2400" baseline="-25000" dirty="0"/>
              <a:t>b0</a:t>
            </a:r>
            <a:r>
              <a:rPr lang="fr-FR" sz="2400" dirty="0"/>
              <a:t>=0, </a:t>
            </a:r>
            <a:r>
              <a:rPr lang="fr-FR" sz="2400" dirty="0" err="1"/>
              <a:t>then</a:t>
            </a:r>
            <a:r>
              <a:rPr lang="fr-FR" sz="2400" dirty="0"/>
              <a:t> </a:t>
            </a:r>
            <a:r>
              <a:rPr lang="el-GR" sz="2400" dirty="0"/>
              <a:t>τ</a:t>
            </a:r>
            <a:r>
              <a:rPr lang="fr-FR" sz="2400" baseline="-25000" dirty="0"/>
              <a:t>B</a:t>
            </a:r>
            <a:r>
              <a:rPr lang="fr-FR" sz="2400" dirty="0"/>
              <a:t> = 1/(1+</a:t>
            </a:r>
            <a:r>
              <a:rPr lang="fr-FR" sz="2400" dirty="0" err="1"/>
              <a:t>e</a:t>
            </a:r>
            <a:r>
              <a:rPr lang="fr-FR" sz="2400" baseline="-25000" dirty="0" err="1"/>
              <a:t>B</a:t>
            </a:r>
            <a:r>
              <a:rPr lang="fr-FR" sz="2400" dirty="0"/>
              <a:t>)</a:t>
            </a:r>
          </a:p>
          <a:p>
            <a:pPr>
              <a:lnSpc>
                <a:spcPct val="80000"/>
              </a:lnSpc>
              <a:buFontTx/>
              <a:buNone/>
            </a:pPr>
            <a:r>
              <a:rPr lang="fr-FR" sz="2400" dirty="0"/>
              <a:t>→ standard revenue-</a:t>
            </a:r>
            <a:r>
              <a:rPr lang="fr-FR" sz="2400" dirty="0" err="1"/>
              <a:t>maximizing</a:t>
            </a:r>
            <a:r>
              <a:rPr lang="fr-FR" sz="2400" dirty="0"/>
              <a:t> formula</a:t>
            </a:r>
          </a:p>
          <a:p>
            <a:pPr>
              <a:lnSpc>
                <a:spcPct val="80000"/>
              </a:lnSpc>
            </a:pPr>
            <a:r>
              <a:rPr lang="fr-FR" sz="2400" dirty="0"/>
              <a:t>If </a:t>
            </a:r>
            <a:r>
              <a:rPr lang="fr-FR" sz="2400" dirty="0" err="1"/>
              <a:t>e</a:t>
            </a:r>
            <a:r>
              <a:rPr lang="fr-FR" sz="2400" baseline="-25000" dirty="0" err="1"/>
              <a:t>B</a:t>
            </a:r>
            <a:r>
              <a:rPr lang="fr-FR" sz="2400" baseline="-25000" dirty="0"/>
              <a:t> </a:t>
            </a:r>
            <a:r>
              <a:rPr lang="fr-FR" sz="2400" dirty="0"/>
              <a:t>→+∞ , </a:t>
            </a:r>
            <a:r>
              <a:rPr lang="fr-FR" sz="2400" dirty="0" err="1"/>
              <a:t>then</a:t>
            </a:r>
            <a:r>
              <a:rPr lang="fr-FR" sz="2400" dirty="0"/>
              <a:t> </a:t>
            </a:r>
            <a:r>
              <a:rPr lang="el-GR" sz="2400" dirty="0"/>
              <a:t>τ</a:t>
            </a:r>
            <a:r>
              <a:rPr lang="fr-FR" sz="2400" baseline="-25000" dirty="0"/>
              <a:t>B</a:t>
            </a:r>
            <a:r>
              <a:rPr lang="fr-FR" sz="2400" dirty="0"/>
              <a:t> → 0 : back </a:t>
            </a:r>
            <a:r>
              <a:rPr lang="fr-FR" sz="2400" dirty="0" smtClean="0"/>
              <a:t>to </a:t>
            </a:r>
            <a:r>
              <a:rPr lang="fr-FR" sz="2400" dirty="0" err="1" smtClean="0"/>
              <a:t>zero</a:t>
            </a:r>
            <a:r>
              <a:rPr lang="fr-FR" sz="2400" dirty="0" smtClean="0"/>
              <a:t> </a:t>
            </a:r>
            <a:r>
              <a:rPr lang="fr-FR" sz="2400" dirty="0" err="1" smtClean="0"/>
              <a:t>tax</a:t>
            </a:r>
            <a:r>
              <a:rPr lang="fr-FR" sz="2400" dirty="0" smtClean="0"/>
              <a:t> </a:t>
            </a:r>
            <a:r>
              <a:rPr lang="fr-FR" sz="2400" dirty="0" err="1" smtClean="0"/>
              <a:t>result</a:t>
            </a:r>
            <a:endParaRPr lang="fr-FR" sz="2400" dirty="0"/>
          </a:p>
          <a:p>
            <a:pPr>
              <a:lnSpc>
                <a:spcPct val="80000"/>
              </a:lnSpc>
            </a:pPr>
            <a:r>
              <a:rPr lang="fr-FR" sz="2400" dirty="0"/>
              <a:t>If </a:t>
            </a:r>
            <a:r>
              <a:rPr lang="fr-FR" sz="2400" dirty="0" err="1"/>
              <a:t>e</a:t>
            </a:r>
            <a:r>
              <a:rPr lang="fr-FR" sz="2400" baseline="-25000" dirty="0" err="1"/>
              <a:t>B</a:t>
            </a:r>
            <a:r>
              <a:rPr lang="fr-FR" sz="2400" dirty="0"/>
              <a:t>=0, </a:t>
            </a:r>
            <a:r>
              <a:rPr lang="fr-FR" sz="2400" dirty="0" err="1"/>
              <a:t>then</a:t>
            </a:r>
            <a:r>
              <a:rPr lang="fr-FR" sz="2400" dirty="0"/>
              <a:t> </a:t>
            </a:r>
            <a:r>
              <a:rPr lang="el-GR" sz="2400" dirty="0"/>
              <a:t>τ</a:t>
            </a:r>
            <a:r>
              <a:rPr lang="fr-FR" sz="2400" baseline="-25000" dirty="0"/>
              <a:t>B</a:t>
            </a:r>
            <a:r>
              <a:rPr lang="fr-FR" sz="2400" dirty="0"/>
              <a:t>&lt;1 as long as s</a:t>
            </a:r>
            <a:r>
              <a:rPr lang="fr-FR" sz="2400" baseline="-25000" dirty="0"/>
              <a:t>b0</a:t>
            </a:r>
            <a:r>
              <a:rPr lang="fr-FR" sz="2400" dirty="0"/>
              <a:t>&gt;0 </a:t>
            </a:r>
          </a:p>
          <a:p>
            <a:pPr>
              <a:lnSpc>
                <a:spcPct val="80000"/>
              </a:lnSpc>
            </a:pPr>
            <a:r>
              <a:rPr lang="fr-FR" sz="2400" dirty="0"/>
              <a:t>I.e. </a:t>
            </a:r>
            <a:r>
              <a:rPr lang="fr-FR" sz="2400" dirty="0" err="1"/>
              <a:t>zero</a:t>
            </a:r>
            <a:r>
              <a:rPr lang="fr-FR" sz="2400" dirty="0"/>
              <a:t> </a:t>
            </a:r>
            <a:r>
              <a:rPr lang="fr-FR" sz="2400" dirty="0" err="1"/>
              <a:t>receivers</a:t>
            </a:r>
            <a:r>
              <a:rPr lang="fr-FR" sz="2400" dirty="0"/>
              <a:t> do not </a:t>
            </a:r>
            <a:r>
              <a:rPr lang="fr-FR" sz="2400" dirty="0" err="1"/>
              <a:t>want</a:t>
            </a:r>
            <a:r>
              <a:rPr lang="fr-FR" sz="2400" dirty="0"/>
              <a:t> to </a:t>
            </a:r>
            <a:r>
              <a:rPr lang="fr-FR" sz="2400" dirty="0" err="1"/>
              <a:t>tax</a:t>
            </a:r>
            <a:r>
              <a:rPr lang="fr-FR" sz="2400" dirty="0"/>
              <a:t> </a:t>
            </a:r>
            <a:r>
              <a:rPr lang="fr-FR" sz="2400" dirty="0" err="1"/>
              <a:t>bequests</a:t>
            </a:r>
            <a:r>
              <a:rPr lang="fr-FR" sz="2400" dirty="0"/>
              <a:t> </a:t>
            </a:r>
            <a:r>
              <a:rPr lang="fr-FR" sz="2400" dirty="0" err="1"/>
              <a:t>at</a:t>
            </a:r>
            <a:r>
              <a:rPr lang="fr-FR" sz="2400" dirty="0"/>
              <a:t> 100%, </a:t>
            </a:r>
            <a:r>
              <a:rPr lang="fr-FR" sz="2400" dirty="0" err="1"/>
              <a:t>because</a:t>
            </a:r>
            <a:r>
              <a:rPr lang="fr-FR" sz="2400" dirty="0"/>
              <a:t> </a:t>
            </a:r>
            <a:r>
              <a:rPr lang="fr-FR" sz="2400" dirty="0" err="1"/>
              <a:t>they</a:t>
            </a:r>
            <a:r>
              <a:rPr lang="fr-FR" sz="2400" dirty="0"/>
              <a:t> </a:t>
            </a:r>
            <a:r>
              <a:rPr lang="fr-FR" sz="2400" dirty="0" err="1"/>
              <a:t>themselves</a:t>
            </a:r>
            <a:r>
              <a:rPr lang="fr-FR" sz="2400" dirty="0"/>
              <a:t> </a:t>
            </a:r>
            <a:r>
              <a:rPr lang="fr-FR" sz="2400" dirty="0" err="1"/>
              <a:t>want</a:t>
            </a:r>
            <a:r>
              <a:rPr lang="fr-FR" sz="2400" dirty="0"/>
              <a:t> to </a:t>
            </a:r>
            <a:r>
              <a:rPr lang="fr-FR" sz="2400" dirty="0" err="1"/>
              <a:t>leave</a:t>
            </a:r>
            <a:r>
              <a:rPr lang="fr-FR" sz="2400" dirty="0"/>
              <a:t> </a:t>
            </a:r>
            <a:r>
              <a:rPr lang="fr-FR" sz="2400" dirty="0" err="1"/>
              <a:t>bequests</a:t>
            </a:r>
            <a:r>
              <a:rPr lang="fr-FR" sz="2400" dirty="0"/>
              <a:t> </a:t>
            </a:r>
          </a:p>
          <a:p>
            <a:pPr>
              <a:lnSpc>
                <a:spcPct val="80000"/>
              </a:lnSpc>
              <a:buFontTx/>
              <a:buNone/>
            </a:pPr>
            <a:r>
              <a:rPr lang="fr-FR" sz="2400" b="1" dirty="0"/>
              <a:t>→ </a:t>
            </a:r>
            <a:r>
              <a:rPr lang="fr-FR" sz="2400" b="1" dirty="0" err="1"/>
              <a:t>trade</a:t>
            </a:r>
            <a:r>
              <a:rPr lang="fr-FR" sz="2400" b="1" dirty="0"/>
              <a:t>-off </a:t>
            </a:r>
            <a:r>
              <a:rPr lang="fr-FR" sz="2400" b="1" dirty="0" err="1"/>
              <a:t>between</a:t>
            </a:r>
            <a:r>
              <a:rPr lang="fr-FR" sz="2400" b="1" dirty="0"/>
              <a:t> </a:t>
            </a:r>
            <a:r>
              <a:rPr lang="fr-FR" sz="2400" b="1" dirty="0" err="1"/>
              <a:t>taxing</a:t>
            </a:r>
            <a:r>
              <a:rPr lang="fr-FR" sz="2400" b="1" dirty="0"/>
              <a:t> </a:t>
            </a:r>
            <a:r>
              <a:rPr lang="fr-FR" sz="2400" b="1" dirty="0" err="1"/>
              <a:t>rich</a:t>
            </a:r>
            <a:r>
              <a:rPr lang="fr-FR" sz="2400" b="1" dirty="0"/>
              <a:t> </a:t>
            </a:r>
            <a:r>
              <a:rPr lang="fr-FR" sz="2400" b="1" dirty="0" err="1"/>
              <a:t>successors</a:t>
            </a:r>
            <a:r>
              <a:rPr lang="fr-FR" sz="2400" b="1" dirty="0"/>
              <a:t> </a:t>
            </a:r>
            <a:r>
              <a:rPr lang="fr-FR" sz="2400" b="1" dirty="0" err="1"/>
              <a:t>from</a:t>
            </a:r>
            <a:r>
              <a:rPr lang="fr-FR" sz="2400" b="1" dirty="0"/>
              <a:t> </a:t>
            </a:r>
            <a:r>
              <a:rPr lang="fr-FR" sz="2400" b="1" dirty="0" err="1"/>
              <a:t>my</a:t>
            </a:r>
            <a:r>
              <a:rPr lang="fr-FR" sz="2400" b="1" dirty="0"/>
              <a:t> </a:t>
            </a:r>
            <a:r>
              <a:rPr lang="fr-FR" sz="2400" b="1" dirty="0" err="1"/>
              <a:t>cohort</a:t>
            </a:r>
            <a:r>
              <a:rPr lang="fr-FR" sz="2400" b="1" dirty="0"/>
              <a:t> vs </a:t>
            </a:r>
            <a:r>
              <a:rPr lang="fr-FR" sz="2400" b="1" dirty="0" err="1"/>
              <a:t>taxing</a:t>
            </a:r>
            <a:r>
              <a:rPr lang="fr-FR" sz="2400" b="1" dirty="0"/>
              <a:t> </a:t>
            </a:r>
            <a:r>
              <a:rPr lang="fr-FR" sz="2400" b="1" dirty="0" err="1"/>
              <a:t>my</a:t>
            </a:r>
            <a:r>
              <a:rPr lang="fr-FR" sz="2400" b="1" dirty="0"/>
              <a:t> </a:t>
            </a:r>
            <a:r>
              <a:rPr lang="fr-FR" sz="2400" b="1" dirty="0" err="1"/>
              <a:t>own</a:t>
            </a:r>
            <a:r>
              <a:rPr lang="fr-FR" sz="2400" b="1" dirty="0"/>
              <a:t> </a:t>
            </a:r>
            <a:r>
              <a:rPr lang="fr-FR" sz="2400" b="1" dirty="0" err="1" smtClean="0"/>
              <a:t>children</a:t>
            </a:r>
            <a:endParaRPr lang="fr-FR"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856984" cy="6408712"/>
          </a:xfrm>
        </p:spPr>
        <p:txBody>
          <a:bodyPr>
            <a:normAutofit fontScale="92500" lnSpcReduction="10000"/>
          </a:bodyPr>
          <a:lstStyle/>
          <a:p>
            <a:pPr>
              <a:buNone/>
            </a:pPr>
            <a:r>
              <a:rPr lang="fr-FR" sz="2600" b="1" dirty="0" smtClean="0"/>
              <a:t>                         </a:t>
            </a:r>
            <a:r>
              <a:rPr lang="fr-FR" sz="2600" b="1" dirty="0" err="1" smtClean="0"/>
              <a:t>Summary</a:t>
            </a:r>
            <a:r>
              <a:rPr lang="fr-FR" sz="2600" b="1" dirty="0" smtClean="0"/>
              <a:t> of </a:t>
            </a:r>
            <a:r>
              <a:rPr lang="fr-FR" sz="2600" b="1" dirty="0" err="1" smtClean="0"/>
              <a:t>today</a:t>
            </a:r>
            <a:r>
              <a:rPr lang="fr-FR" sz="2600" b="1" dirty="0" smtClean="0"/>
              <a:t> ’s </a:t>
            </a:r>
            <a:r>
              <a:rPr lang="fr-FR" sz="2600" b="1" dirty="0" err="1" smtClean="0"/>
              <a:t>theoretical</a:t>
            </a:r>
            <a:r>
              <a:rPr lang="fr-FR" sz="2600" b="1" dirty="0" smtClean="0"/>
              <a:t> </a:t>
            </a:r>
            <a:r>
              <a:rPr lang="fr-FR" sz="2600" b="1" dirty="0" err="1" smtClean="0"/>
              <a:t>results</a:t>
            </a:r>
            <a:endParaRPr lang="fr-FR" sz="2600" b="1" dirty="0" smtClean="0"/>
          </a:p>
          <a:p>
            <a:r>
              <a:rPr lang="fr-FR" sz="2600" dirty="0" smtClean="0"/>
              <a:t>One </a:t>
            </a:r>
            <a:r>
              <a:rPr lang="fr-FR" sz="2600" dirty="0" err="1" smtClean="0"/>
              <a:t>reason</a:t>
            </a:r>
            <a:r>
              <a:rPr lang="fr-FR" sz="2600" dirty="0" smtClean="0"/>
              <a:t> for not </a:t>
            </a:r>
            <a:r>
              <a:rPr lang="fr-FR" sz="2600" dirty="0" err="1" smtClean="0"/>
              <a:t>taxing</a:t>
            </a:r>
            <a:r>
              <a:rPr lang="fr-FR" sz="2600" dirty="0" smtClean="0"/>
              <a:t> capital: if full information on k </a:t>
            </a:r>
            <a:r>
              <a:rPr lang="fr-FR" sz="2600" dirty="0" err="1" smtClean="0"/>
              <a:t>income</a:t>
            </a:r>
            <a:r>
              <a:rPr lang="fr-FR" sz="2600" dirty="0" smtClean="0"/>
              <a:t> </a:t>
            </a:r>
            <a:r>
              <a:rPr lang="fr-FR" sz="2600" dirty="0" err="1" smtClean="0"/>
              <a:t>flows</a:t>
            </a:r>
            <a:r>
              <a:rPr lang="fr-FR" sz="2600" dirty="0" smtClean="0"/>
              <a:t> + k accumulation = 100% life-cycle </a:t>
            </a:r>
            <a:r>
              <a:rPr lang="fr-FR" sz="2600" dirty="0" err="1" smtClean="0"/>
              <a:t>wealth</a:t>
            </a:r>
            <a:r>
              <a:rPr lang="fr-FR" sz="2600" dirty="0" smtClean="0"/>
              <a:t> (</a:t>
            </a:r>
            <a:r>
              <a:rPr lang="fr-FR" sz="2600" dirty="0" err="1" smtClean="0"/>
              <a:t>zero</a:t>
            </a:r>
            <a:r>
              <a:rPr lang="fr-FR" sz="2600" dirty="0" smtClean="0"/>
              <a:t> </a:t>
            </a:r>
            <a:r>
              <a:rPr lang="fr-FR" sz="2600" dirty="0" err="1" smtClean="0"/>
              <a:t>inheritance</a:t>
            </a:r>
            <a:r>
              <a:rPr lang="fr-FR" sz="2600" dirty="0" smtClean="0"/>
              <a:t>) + </a:t>
            </a:r>
            <a:r>
              <a:rPr lang="fr-FR" sz="2600" dirty="0" err="1" smtClean="0"/>
              <a:t>perfect</a:t>
            </a:r>
            <a:r>
              <a:rPr lang="fr-FR" sz="2600" dirty="0" smtClean="0"/>
              <a:t> capital </a:t>
            </a:r>
            <a:r>
              <a:rPr lang="fr-FR" sz="2600" dirty="0" err="1" smtClean="0"/>
              <a:t>markets</a:t>
            </a:r>
            <a:r>
              <a:rPr lang="fr-FR" sz="2600" dirty="0" smtClean="0"/>
              <a:t>, </a:t>
            </a:r>
            <a:r>
              <a:rPr lang="fr-FR" sz="2600" dirty="0" err="1" smtClean="0"/>
              <a:t>then</a:t>
            </a:r>
            <a:r>
              <a:rPr lang="fr-FR" sz="2600" dirty="0" smtClean="0"/>
              <a:t> </a:t>
            </a:r>
            <a:r>
              <a:rPr lang="fr-FR" sz="2600" dirty="0" err="1" smtClean="0"/>
              <a:t>there</a:t>
            </a:r>
            <a:r>
              <a:rPr lang="fr-FR" sz="2600" dirty="0" smtClean="0"/>
              <a:t> </a:t>
            </a:r>
            <a:r>
              <a:rPr lang="fr-FR" sz="2600" dirty="0" err="1" smtClean="0"/>
              <a:t>is</a:t>
            </a:r>
            <a:r>
              <a:rPr lang="fr-FR" sz="2600" dirty="0" smtClean="0"/>
              <a:t> no </a:t>
            </a:r>
            <a:r>
              <a:rPr lang="fr-FR" sz="2600" dirty="0" err="1" smtClean="0"/>
              <a:t>reason</a:t>
            </a:r>
            <a:r>
              <a:rPr lang="fr-FR" sz="2600" dirty="0" smtClean="0"/>
              <a:t> to </a:t>
            </a:r>
            <a:r>
              <a:rPr lang="fr-FR" sz="2600" dirty="0" err="1" smtClean="0"/>
              <a:t>tax</a:t>
            </a:r>
            <a:r>
              <a:rPr lang="fr-FR" sz="2600" dirty="0" smtClean="0"/>
              <a:t> capital (</a:t>
            </a:r>
            <a:r>
              <a:rPr lang="fr-FR" sz="2600" b="1" dirty="0" smtClean="0"/>
              <a:t>Atkinson-Stiglitz</a:t>
            </a:r>
            <a:r>
              <a:rPr lang="fr-FR" sz="2600" dirty="0" smtClean="0"/>
              <a:t>) </a:t>
            </a:r>
          </a:p>
          <a:p>
            <a:r>
              <a:rPr lang="fr-FR" sz="2600" dirty="0" err="1" smtClean="0"/>
              <a:t>Three</a:t>
            </a:r>
            <a:r>
              <a:rPr lang="fr-FR" sz="2600" dirty="0" smtClean="0"/>
              <a:t> </a:t>
            </a:r>
            <a:r>
              <a:rPr lang="fr-FR" sz="2600" dirty="0" err="1" smtClean="0"/>
              <a:t>reasons</a:t>
            </a:r>
            <a:r>
              <a:rPr lang="fr-FR" sz="2600" dirty="0" smtClean="0"/>
              <a:t> for </a:t>
            </a:r>
            <a:r>
              <a:rPr lang="fr-FR" sz="2600" dirty="0" err="1" smtClean="0"/>
              <a:t>taxing</a:t>
            </a:r>
            <a:r>
              <a:rPr lang="fr-FR" sz="2600" dirty="0" smtClean="0"/>
              <a:t> capital:</a:t>
            </a:r>
          </a:p>
          <a:p>
            <a:r>
              <a:rPr lang="fr-FR" sz="2600" dirty="0" smtClean="0"/>
              <a:t>« </a:t>
            </a:r>
            <a:r>
              <a:rPr lang="fr-FR" sz="2600" b="1" dirty="0" err="1" smtClean="0"/>
              <a:t>Fuzzy</a:t>
            </a:r>
            <a:r>
              <a:rPr lang="fr-FR" sz="2600" b="1" dirty="0" smtClean="0"/>
              <a:t> </a:t>
            </a:r>
            <a:r>
              <a:rPr lang="fr-FR" sz="2600" b="1" dirty="0" err="1" smtClean="0"/>
              <a:t>frontier</a:t>
            </a:r>
            <a:r>
              <a:rPr lang="fr-FR" sz="2600" b="1" dirty="0" smtClean="0"/>
              <a:t> argument </a:t>
            </a:r>
            <a:r>
              <a:rPr lang="fr-FR" sz="2600" dirty="0" smtClean="0"/>
              <a:t>»: if the </a:t>
            </a:r>
            <a:r>
              <a:rPr lang="fr-FR" sz="2600" dirty="0" err="1" smtClean="0"/>
              <a:t>frontier</a:t>
            </a:r>
            <a:r>
              <a:rPr lang="fr-FR" sz="2600" dirty="0" smtClean="0"/>
              <a:t> </a:t>
            </a:r>
            <a:r>
              <a:rPr lang="fr-FR" sz="2600" dirty="0" err="1" smtClean="0"/>
              <a:t>btw</a:t>
            </a:r>
            <a:r>
              <a:rPr lang="fr-FR" sz="2600" dirty="0" smtClean="0"/>
              <a:t> </a:t>
            </a:r>
            <a:r>
              <a:rPr lang="fr-FR" sz="2600" dirty="0" err="1" smtClean="0"/>
              <a:t>labor</a:t>
            </a:r>
            <a:r>
              <a:rPr lang="fr-FR" sz="2600" dirty="0" smtClean="0"/>
              <a:t> and capital </a:t>
            </a:r>
            <a:r>
              <a:rPr lang="fr-FR" sz="2600" dirty="0" err="1" smtClean="0"/>
              <a:t>income</a:t>
            </a:r>
            <a:r>
              <a:rPr lang="fr-FR" sz="2600" dirty="0" smtClean="0"/>
              <a:t> </a:t>
            </a:r>
            <a:r>
              <a:rPr lang="fr-FR" sz="2600" dirty="0" err="1" smtClean="0"/>
              <a:t>flows</a:t>
            </a:r>
            <a:r>
              <a:rPr lang="fr-FR" sz="2600" dirty="0" smtClean="0"/>
              <a:t> not </a:t>
            </a:r>
            <a:r>
              <a:rPr lang="fr-FR" sz="2600" dirty="0" err="1" smtClean="0"/>
              <a:t>so</a:t>
            </a:r>
            <a:r>
              <a:rPr lang="fr-FR" sz="2600" dirty="0" smtClean="0"/>
              <a:t> </a:t>
            </a:r>
            <a:r>
              <a:rPr lang="fr-FR" sz="2600" dirty="0" err="1" smtClean="0"/>
              <a:t>clear</a:t>
            </a:r>
            <a:r>
              <a:rPr lang="fr-FR" sz="2600" dirty="0" smtClean="0"/>
              <a:t> (</a:t>
            </a:r>
            <a:r>
              <a:rPr lang="fr-FR" sz="2600" dirty="0" err="1" smtClean="0"/>
              <a:t>e.g</a:t>
            </a:r>
            <a:r>
              <a:rPr lang="fr-FR" sz="2600" dirty="0" smtClean="0"/>
              <a:t>. for self-</a:t>
            </a:r>
            <a:r>
              <a:rPr lang="fr-FR" sz="2600" dirty="0" err="1" smtClean="0"/>
              <a:t>employed</a:t>
            </a:r>
            <a:r>
              <a:rPr lang="fr-FR" sz="2600" dirty="0" smtClean="0"/>
              <a:t>), </a:t>
            </a:r>
            <a:r>
              <a:rPr lang="fr-FR" sz="2600" dirty="0" err="1" smtClean="0"/>
              <a:t>then</a:t>
            </a:r>
            <a:r>
              <a:rPr lang="fr-FR" sz="2600" dirty="0" smtClean="0"/>
              <a:t> </a:t>
            </a:r>
            <a:r>
              <a:rPr lang="fr-FR" sz="2600" dirty="0" err="1" smtClean="0"/>
              <a:t>it</a:t>
            </a:r>
            <a:r>
              <a:rPr lang="fr-FR" sz="2600" dirty="0" smtClean="0"/>
              <a:t> </a:t>
            </a:r>
            <a:r>
              <a:rPr lang="fr-FR" sz="2600" dirty="0" err="1" smtClean="0"/>
              <a:t>is</a:t>
            </a:r>
            <a:r>
              <a:rPr lang="fr-FR" sz="2600" dirty="0" smtClean="0"/>
              <a:t> </a:t>
            </a:r>
            <a:r>
              <a:rPr lang="fr-FR" sz="2600" dirty="0" err="1" smtClean="0"/>
              <a:t>better</a:t>
            </a:r>
            <a:r>
              <a:rPr lang="fr-FR" sz="2600" dirty="0" smtClean="0"/>
              <a:t> to </a:t>
            </a:r>
            <a:r>
              <a:rPr lang="fr-FR" sz="2600" dirty="0" err="1" smtClean="0"/>
              <a:t>tax</a:t>
            </a:r>
            <a:r>
              <a:rPr lang="fr-FR" sz="2600" dirty="0" smtClean="0"/>
              <a:t> </a:t>
            </a:r>
            <a:r>
              <a:rPr lang="fr-FR" sz="2600" dirty="0" err="1" smtClean="0"/>
              <a:t>both</a:t>
            </a:r>
            <a:r>
              <a:rPr lang="fr-FR" sz="2600" dirty="0" smtClean="0"/>
              <a:t> </a:t>
            </a:r>
            <a:r>
              <a:rPr lang="fr-FR" sz="2600" dirty="0" err="1" smtClean="0"/>
              <a:t>income</a:t>
            </a:r>
            <a:r>
              <a:rPr lang="fr-FR" sz="2600" dirty="0" smtClean="0"/>
              <a:t> </a:t>
            </a:r>
            <a:r>
              <a:rPr lang="fr-FR" sz="2600" dirty="0" err="1" smtClean="0"/>
              <a:t>flows</a:t>
            </a:r>
            <a:r>
              <a:rPr lang="fr-FR" sz="2600" dirty="0" smtClean="0"/>
              <a:t> </a:t>
            </a:r>
            <a:r>
              <a:rPr lang="fr-FR" sz="2600" dirty="0" err="1" smtClean="0"/>
              <a:t>at</a:t>
            </a:r>
            <a:r>
              <a:rPr lang="fr-FR" sz="2600" dirty="0" smtClean="0"/>
              <a:t> rates </a:t>
            </a:r>
            <a:r>
              <a:rPr lang="fr-FR" sz="2600" dirty="0" err="1" smtClean="0"/>
              <a:t>that</a:t>
            </a:r>
            <a:r>
              <a:rPr lang="fr-FR" sz="2600" dirty="0" smtClean="0"/>
              <a:t> are not </a:t>
            </a:r>
            <a:r>
              <a:rPr lang="fr-FR" sz="2600" dirty="0" err="1" smtClean="0"/>
              <a:t>too</a:t>
            </a:r>
            <a:r>
              <a:rPr lang="fr-FR" sz="2600" dirty="0" smtClean="0"/>
              <a:t> </a:t>
            </a:r>
            <a:r>
              <a:rPr lang="fr-FR" sz="2600" dirty="0" err="1" smtClean="0"/>
              <a:t>different</a:t>
            </a:r>
            <a:endParaRPr lang="fr-FR" sz="2600" dirty="0" smtClean="0"/>
          </a:p>
          <a:p>
            <a:r>
              <a:rPr lang="fr-FR" sz="2600" dirty="0" smtClean="0"/>
              <a:t>« </a:t>
            </a:r>
            <a:r>
              <a:rPr lang="fr-FR" sz="2600" b="1" dirty="0" smtClean="0"/>
              <a:t>Fiscal </a:t>
            </a:r>
            <a:r>
              <a:rPr lang="fr-FR" sz="2600" b="1" dirty="0" err="1" smtClean="0"/>
              <a:t>capacity</a:t>
            </a:r>
            <a:r>
              <a:rPr lang="fr-FR" sz="2600" b="1" dirty="0" smtClean="0"/>
              <a:t> argument</a:t>
            </a:r>
            <a:r>
              <a:rPr lang="fr-FR" sz="2600" dirty="0" smtClean="0"/>
              <a:t> »: if </a:t>
            </a:r>
            <a:r>
              <a:rPr lang="fr-FR" sz="2600" dirty="0" err="1" smtClean="0"/>
              <a:t>income</a:t>
            </a:r>
            <a:r>
              <a:rPr lang="fr-FR" sz="2600" dirty="0" smtClean="0"/>
              <a:t> </a:t>
            </a:r>
            <a:r>
              <a:rPr lang="fr-FR" sz="2600" dirty="0" err="1" smtClean="0"/>
              <a:t>flows</a:t>
            </a:r>
            <a:r>
              <a:rPr lang="fr-FR" sz="2600" dirty="0" smtClean="0"/>
              <a:t> are </a:t>
            </a:r>
            <a:r>
              <a:rPr lang="fr-FR" sz="2600" dirty="0" err="1" smtClean="0"/>
              <a:t>difficult</a:t>
            </a:r>
            <a:r>
              <a:rPr lang="fr-FR" sz="2600" dirty="0" smtClean="0"/>
              <a:t> to observe for top </a:t>
            </a:r>
            <a:r>
              <a:rPr lang="fr-FR" sz="2600" dirty="0" err="1" smtClean="0"/>
              <a:t>wealth</a:t>
            </a:r>
            <a:r>
              <a:rPr lang="fr-FR" sz="2600" dirty="0" smtClean="0"/>
              <a:t> </a:t>
            </a:r>
            <a:r>
              <a:rPr lang="fr-FR" sz="2600" dirty="0" err="1" smtClean="0"/>
              <a:t>holders</a:t>
            </a:r>
            <a:r>
              <a:rPr lang="fr-FR" sz="2600" dirty="0" smtClean="0"/>
              <a:t>, </a:t>
            </a:r>
            <a:r>
              <a:rPr lang="fr-FR" sz="2600" dirty="0" err="1" smtClean="0"/>
              <a:t>then</a:t>
            </a:r>
            <a:r>
              <a:rPr lang="fr-FR" sz="2600" dirty="0" smtClean="0"/>
              <a:t> </a:t>
            </a:r>
            <a:r>
              <a:rPr lang="fr-FR" sz="2600" dirty="0" err="1" smtClean="0"/>
              <a:t>wealth</a:t>
            </a:r>
            <a:r>
              <a:rPr lang="fr-FR" sz="2600" dirty="0" smtClean="0"/>
              <a:t> stock </a:t>
            </a:r>
            <a:r>
              <a:rPr lang="fr-FR" sz="2600" dirty="0" err="1" smtClean="0"/>
              <a:t>may</a:t>
            </a:r>
            <a:r>
              <a:rPr lang="fr-FR" sz="2600" dirty="0" smtClean="0"/>
              <a:t> </a:t>
            </a:r>
            <a:r>
              <a:rPr lang="fr-FR" sz="2600" dirty="0" err="1" smtClean="0"/>
              <a:t>be</a:t>
            </a:r>
            <a:r>
              <a:rPr lang="fr-FR" sz="2600" dirty="0" smtClean="0"/>
              <a:t> a </a:t>
            </a:r>
            <a:r>
              <a:rPr lang="fr-FR" sz="2600" dirty="0" err="1" smtClean="0"/>
              <a:t>better</a:t>
            </a:r>
            <a:r>
              <a:rPr lang="fr-FR" sz="2600" dirty="0" smtClean="0"/>
              <a:t> </a:t>
            </a:r>
            <a:r>
              <a:rPr lang="fr-FR" sz="2600" dirty="0" err="1" smtClean="0"/>
              <a:t>indicator</a:t>
            </a:r>
            <a:r>
              <a:rPr lang="fr-FR" sz="2600" dirty="0" smtClean="0"/>
              <a:t> of the </a:t>
            </a:r>
            <a:r>
              <a:rPr lang="fr-FR" sz="2600" dirty="0" err="1" smtClean="0"/>
              <a:t>capacity</a:t>
            </a:r>
            <a:r>
              <a:rPr lang="fr-FR" sz="2600" dirty="0" smtClean="0"/>
              <a:t> to </a:t>
            </a:r>
            <a:r>
              <a:rPr lang="fr-FR" sz="2600" dirty="0" err="1" smtClean="0"/>
              <a:t>contribute</a:t>
            </a:r>
            <a:r>
              <a:rPr lang="fr-FR" sz="2600" dirty="0" smtClean="0"/>
              <a:t> </a:t>
            </a:r>
            <a:r>
              <a:rPr lang="fr-FR" sz="2600" dirty="0" err="1" smtClean="0"/>
              <a:t>than</a:t>
            </a:r>
            <a:r>
              <a:rPr lang="fr-FR" sz="2600" dirty="0" smtClean="0"/>
              <a:t> </a:t>
            </a:r>
            <a:r>
              <a:rPr lang="fr-FR" sz="2600" dirty="0" err="1" smtClean="0"/>
              <a:t>income</a:t>
            </a:r>
            <a:endParaRPr lang="fr-FR" sz="2600" dirty="0" smtClean="0"/>
          </a:p>
          <a:p>
            <a:r>
              <a:rPr lang="fr-FR" sz="2600" dirty="0" smtClean="0"/>
              <a:t>« </a:t>
            </a:r>
            <a:r>
              <a:rPr lang="fr-FR" sz="2600" b="1" dirty="0" err="1" smtClean="0"/>
              <a:t>Meritocratic</a:t>
            </a:r>
            <a:r>
              <a:rPr lang="fr-FR" sz="2600" b="1" dirty="0" smtClean="0"/>
              <a:t> argument</a:t>
            </a:r>
            <a:r>
              <a:rPr lang="fr-FR" sz="2600" dirty="0" smtClean="0"/>
              <a:t> »: </a:t>
            </a:r>
            <a:r>
              <a:rPr lang="fr-FR" sz="2600" dirty="0" err="1" smtClean="0"/>
              <a:t>individuals</a:t>
            </a:r>
            <a:r>
              <a:rPr lang="fr-FR" sz="2600" dirty="0" smtClean="0"/>
              <a:t> are not </a:t>
            </a:r>
            <a:r>
              <a:rPr lang="fr-FR" sz="2600" dirty="0" err="1" smtClean="0"/>
              <a:t>responsible</a:t>
            </a:r>
            <a:r>
              <a:rPr lang="fr-FR" sz="2600" dirty="0" smtClean="0"/>
              <a:t> for </a:t>
            </a:r>
            <a:r>
              <a:rPr lang="fr-FR" sz="2600" dirty="0" err="1" smtClean="0"/>
              <a:t>their</a:t>
            </a:r>
            <a:r>
              <a:rPr lang="fr-FR" sz="2600" dirty="0" smtClean="0"/>
              <a:t> </a:t>
            </a:r>
            <a:r>
              <a:rPr lang="fr-FR" sz="2600" dirty="0" err="1" smtClean="0"/>
              <a:t>inherited</a:t>
            </a:r>
            <a:r>
              <a:rPr lang="fr-FR" sz="2600" dirty="0" smtClean="0"/>
              <a:t> </a:t>
            </a:r>
            <a:r>
              <a:rPr lang="fr-FR" sz="2600" dirty="0" err="1" smtClean="0"/>
              <a:t>wealth</a:t>
            </a:r>
            <a:r>
              <a:rPr lang="fr-FR" sz="2600" dirty="0" smtClean="0"/>
              <a:t>, </a:t>
            </a:r>
            <a:r>
              <a:rPr lang="fr-FR" sz="2600" dirty="0" err="1" smtClean="0"/>
              <a:t>so</a:t>
            </a:r>
            <a:r>
              <a:rPr lang="fr-FR" sz="2600" dirty="0" smtClean="0"/>
              <a:t> </a:t>
            </a:r>
            <a:r>
              <a:rPr lang="fr-FR" sz="2600" dirty="0" err="1" smtClean="0"/>
              <a:t>maybe</a:t>
            </a:r>
            <a:r>
              <a:rPr lang="fr-FR" sz="2600" dirty="0" smtClean="0"/>
              <a:t> </a:t>
            </a:r>
            <a:r>
              <a:rPr lang="fr-FR" sz="2600" dirty="0" err="1" smtClean="0"/>
              <a:t>this</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taxed</a:t>
            </a:r>
            <a:r>
              <a:rPr lang="fr-FR" sz="2600" dirty="0" smtClean="0"/>
              <a:t> more </a:t>
            </a:r>
            <a:r>
              <a:rPr lang="fr-FR" sz="2600" dirty="0" err="1" smtClean="0"/>
              <a:t>than</a:t>
            </a:r>
            <a:r>
              <a:rPr lang="fr-FR" sz="2600" dirty="0" smtClean="0"/>
              <a:t> </a:t>
            </a:r>
            <a:r>
              <a:rPr lang="fr-FR" sz="2600" dirty="0" err="1" smtClean="0"/>
              <a:t>their</a:t>
            </a:r>
            <a:r>
              <a:rPr lang="fr-FR" sz="2600" dirty="0" smtClean="0"/>
              <a:t> </a:t>
            </a:r>
            <a:r>
              <a:rPr lang="fr-FR" sz="2600" dirty="0" err="1" smtClean="0"/>
              <a:t>labor</a:t>
            </a:r>
            <a:r>
              <a:rPr lang="fr-FR" sz="2600" dirty="0" smtClean="0"/>
              <a:t> </a:t>
            </a:r>
            <a:r>
              <a:rPr lang="fr-FR" sz="2600" dirty="0" err="1" smtClean="0"/>
              <a:t>income</a:t>
            </a:r>
            <a:r>
              <a:rPr lang="fr-FR" sz="2600" dirty="0" smtClean="0"/>
              <a:t>; </a:t>
            </a:r>
            <a:r>
              <a:rPr lang="fr-FR" sz="2600" dirty="0" err="1" smtClean="0"/>
              <a:t>imperfect</a:t>
            </a:r>
            <a:r>
              <a:rPr lang="fr-FR" sz="2600" dirty="0" smtClean="0"/>
              <a:t> k </a:t>
            </a:r>
            <a:r>
              <a:rPr lang="fr-FR" sz="2600" dirty="0" err="1" smtClean="0"/>
              <a:t>markets</a:t>
            </a:r>
            <a:r>
              <a:rPr lang="fr-FR" sz="2600" dirty="0" smtClean="0"/>
              <a:t> </a:t>
            </a:r>
            <a:r>
              <a:rPr lang="fr-FR" sz="2600" dirty="0" err="1" smtClean="0"/>
              <a:t>then</a:t>
            </a:r>
            <a:r>
              <a:rPr lang="fr-FR" sz="2600" dirty="0" smtClean="0"/>
              <a:t> </a:t>
            </a:r>
            <a:r>
              <a:rPr lang="fr-FR" sz="2600" dirty="0" err="1" smtClean="0"/>
              <a:t>imply</a:t>
            </a:r>
            <a:r>
              <a:rPr lang="fr-FR" sz="2600" dirty="0" smtClean="0"/>
              <a:t> </a:t>
            </a:r>
            <a:r>
              <a:rPr lang="fr-FR" sz="2600" dirty="0" err="1" smtClean="0"/>
              <a:t>that</a:t>
            </a:r>
            <a:r>
              <a:rPr lang="fr-FR" sz="2600" dirty="0" smtClean="0"/>
              <a:t> part of the </a:t>
            </a:r>
            <a:r>
              <a:rPr lang="fr-FR" sz="2600" dirty="0" err="1" smtClean="0"/>
              <a:t>ideal</a:t>
            </a:r>
            <a:r>
              <a:rPr lang="fr-FR" sz="2600" dirty="0" smtClean="0"/>
              <a:t> </a:t>
            </a:r>
            <a:r>
              <a:rPr lang="fr-FR" sz="2600" dirty="0" err="1" smtClean="0"/>
              <a:t>inheritance</a:t>
            </a:r>
            <a:r>
              <a:rPr lang="fr-FR" sz="2600" dirty="0" smtClean="0"/>
              <a:t> </a:t>
            </a:r>
            <a:r>
              <a:rPr lang="fr-FR" sz="2600" dirty="0" err="1" smtClean="0"/>
              <a:t>tax</a:t>
            </a:r>
            <a:r>
              <a:rPr lang="fr-FR" sz="2600" dirty="0" smtClean="0"/>
              <a:t> </a:t>
            </a:r>
            <a:r>
              <a:rPr lang="fr-FR" sz="2600" dirty="0" err="1" smtClean="0"/>
              <a:t>should</a:t>
            </a:r>
            <a:r>
              <a:rPr lang="fr-FR" sz="2600" dirty="0" smtClean="0"/>
              <a:t> </a:t>
            </a:r>
            <a:r>
              <a:rPr lang="fr-FR" sz="2600" dirty="0" err="1" smtClean="0"/>
              <a:t>be</a:t>
            </a:r>
            <a:r>
              <a:rPr lang="fr-FR" sz="2600" dirty="0" smtClean="0"/>
              <a:t> </a:t>
            </a:r>
            <a:r>
              <a:rPr lang="fr-FR" sz="2600" dirty="0" err="1" smtClean="0"/>
              <a:t>shifted</a:t>
            </a:r>
            <a:r>
              <a:rPr lang="fr-FR" sz="2600" dirty="0" smtClean="0"/>
              <a:t> to </a:t>
            </a:r>
            <a:r>
              <a:rPr lang="fr-FR" sz="2600" dirty="0" err="1" smtClean="0"/>
              <a:t>lifetime</a:t>
            </a:r>
            <a:r>
              <a:rPr lang="fr-FR" sz="2600" dirty="0" smtClean="0"/>
              <a:t> k </a:t>
            </a:r>
            <a:r>
              <a:rPr lang="fr-FR" sz="2600" dirty="0" err="1" smtClean="0"/>
              <a:t>tax</a:t>
            </a:r>
            <a:endParaRPr lang="fr-FR" sz="2600" dirty="0" smtClean="0"/>
          </a:p>
          <a:p>
            <a:r>
              <a:rPr lang="fr-FR" sz="2600" dirty="0" err="1" smtClean="0"/>
              <a:t>See</a:t>
            </a:r>
            <a:r>
              <a:rPr lang="fr-FR" sz="2600" dirty="0" smtClean="0"/>
              <a:t> « </a:t>
            </a:r>
            <a:r>
              <a:rPr lang="fr-FR" sz="2600" dirty="0" err="1" smtClean="0"/>
              <a:t>Rethinking</a:t>
            </a:r>
            <a:r>
              <a:rPr lang="fr-FR" sz="2600" dirty="0" smtClean="0"/>
              <a:t> capital and </a:t>
            </a:r>
            <a:r>
              <a:rPr lang="fr-FR" sz="2600" dirty="0" err="1" smtClean="0"/>
              <a:t>wealth</a:t>
            </a:r>
            <a:r>
              <a:rPr lang="fr-FR" sz="2600" dirty="0" smtClean="0"/>
              <a:t> taxation », </a:t>
            </a:r>
            <a:r>
              <a:rPr lang="en-US" sz="2400" dirty="0" smtClean="0">
                <a:hlinkClick r:id="rId2"/>
              </a:rPr>
              <a:t>PSE 2013</a:t>
            </a:r>
            <a:endParaRPr lang="fr-FR" sz="2600" dirty="0" smtClean="0"/>
          </a:p>
          <a:p>
            <a:pPr>
              <a:buNone/>
            </a:pPr>
            <a:endParaRPr lang="fr-FR"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4294967295"/>
          </p:nvPr>
        </p:nvSpPr>
        <p:spPr>
          <a:xfrm>
            <a:off x="611188" y="476250"/>
            <a:ext cx="8064500" cy="5905500"/>
          </a:xfrm>
        </p:spPr>
        <p:txBody>
          <a:bodyPr/>
          <a:lstStyle/>
          <a:p>
            <a:pPr>
              <a:lnSpc>
                <a:spcPct val="90000"/>
              </a:lnSpc>
              <a:buFontTx/>
              <a:buNone/>
            </a:pPr>
            <a:r>
              <a:rPr lang="fr-FR" sz="2400" b="1"/>
              <a:t>Example 1: </a:t>
            </a:r>
            <a:r>
              <a:rPr lang="el-GR" sz="2400"/>
              <a:t>τ</a:t>
            </a:r>
            <a:r>
              <a:rPr lang="fr-FR" sz="2400"/>
              <a:t>=30%, </a:t>
            </a:r>
            <a:r>
              <a:rPr lang="el-GR" sz="2400"/>
              <a:t>α</a:t>
            </a:r>
            <a:r>
              <a:rPr lang="fr-FR" sz="2400"/>
              <a:t>=30%, s</a:t>
            </a:r>
            <a:r>
              <a:rPr lang="fr-FR" sz="2400" baseline="-25000"/>
              <a:t>bo</a:t>
            </a:r>
            <a:r>
              <a:rPr lang="fr-FR" sz="2400"/>
              <a:t>=10%, e</a:t>
            </a:r>
            <a:r>
              <a:rPr lang="fr-FR" sz="2400" baseline="-25000"/>
              <a:t>B</a:t>
            </a:r>
            <a:r>
              <a:rPr lang="fr-FR" sz="2400"/>
              <a:t>=0</a:t>
            </a:r>
            <a:endParaRPr lang="el-GR" sz="2400" b="1"/>
          </a:p>
          <a:p>
            <a:pPr>
              <a:lnSpc>
                <a:spcPct val="90000"/>
              </a:lnSpc>
            </a:pPr>
            <a:r>
              <a:rPr lang="fr-FR" sz="2400"/>
              <a:t>If b</a:t>
            </a:r>
            <a:r>
              <a:rPr lang="fr-FR" sz="2400" baseline="-25000"/>
              <a:t>y</a:t>
            </a:r>
            <a:r>
              <a:rPr lang="fr-FR" sz="2400"/>
              <a:t>=20%, then </a:t>
            </a:r>
            <a:r>
              <a:rPr lang="el-GR" sz="2400"/>
              <a:t>τ</a:t>
            </a:r>
            <a:r>
              <a:rPr lang="fr-FR" sz="2400" baseline="-25000"/>
              <a:t>B</a:t>
            </a:r>
            <a:r>
              <a:rPr lang="fr-FR" sz="2400"/>
              <a:t>=73% &amp; </a:t>
            </a:r>
            <a:r>
              <a:rPr lang="el-GR" sz="2400"/>
              <a:t>τ</a:t>
            </a:r>
            <a:r>
              <a:rPr lang="fr-FR" sz="2400" baseline="-25000"/>
              <a:t>L</a:t>
            </a:r>
            <a:r>
              <a:rPr lang="fr-FR" sz="2400"/>
              <a:t>=22%</a:t>
            </a:r>
          </a:p>
          <a:p>
            <a:pPr>
              <a:lnSpc>
                <a:spcPct val="90000"/>
              </a:lnSpc>
            </a:pPr>
            <a:r>
              <a:rPr lang="fr-FR" sz="2400"/>
              <a:t>If b</a:t>
            </a:r>
            <a:r>
              <a:rPr lang="fr-FR" sz="2400" baseline="-25000"/>
              <a:t>y</a:t>
            </a:r>
            <a:r>
              <a:rPr lang="fr-FR" sz="2400"/>
              <a:t>=15%, then </a:t>
            </a:r>
            <a:r>
              <a:rPr lang="el-GR" sz="2400"/>
              <a:t>τ</a:t>
            </a:r>
            <a:r>
              <a:rPr lang="fr-FR" sz="2400" baseline="-25000"/>
              <a:t>B</a:t>
            </a:r>
            <a:r>
              <a:rPr lang="fr-FR" sz="2400"/>
              <a:t>=67% &amp; </a:t>
            </a:r>
            <a:r>
              <a:rPr lang="el-GR" sz="2400"/>
              <a:t>τ</a:t>
            </a:r>
            <a:r>
              <a:rPr lang="fr-FR" sz="2400" baseline="-25000"/>
              <a:t>L</a:t>
            </a:r>
            <a:r>
              <a:rPr lang="fr-FR" sz="2400"/>
              <a:t>=29%</a:t>
            </a:r>
          </a:p>
          <a:p>
            <a:pPr>
              <a:lnSpc>
                <a:spcPct val="90000"/>
              </a:lnSpc>
            </a:pPr>
            <a:r>
              <a:rPr lang="fr-FR" sz="2400"/>
              <a:t>If b</a:t>
            </a:r>
            <a:r>
              <a:rPr lang="fr-FR" sz="2400" baseline="-25000"/>
              <a:t>y</a:t>
            </a:r>
            <a:r>
              <a:rPr lang="fr-FR" sz="2400"/>
              <a:t>=10%, then </a:t>
            </a:r>
            <a:r>
              <a:rPr lang="el-GR" sz="2400"/>
              <a:t>τ</a:t>
            </a:r>
            <a:r>
              <a:rPr lang="fr-FR" sz="2400" baseline="-25000"/>
              <a:t>B</a:t>
            </a:r>
            <a:r>
              <a:rPr lang="fr-FR" sz="2400"/>
              <a:t>=55% &amp; </a:t>
            </a:r>
            <a:r>
              <a:rPr lang="el-GR" sz="2400"/>
              <a:t>τ</a:t>
            </a:r>
            <a:r>
              <a:rPr lang="fr-FR" sz="2400" baseline="-25000"/>
              <a:t>L</a:t>
            </a:r>
            <a:r>
              <a:rPr lang="fr-FR" sz="2400"/>
              <a:t>=35%</a:t>
            </a:r>
          </a:p>
          <a:p>
            <a:pPr>
              <a:lnSpc>
                <a:spcPct val="90000"/>
              </a:lnSpc>
            </a:pPr>
            <a:r>
              <a:rPr lang="fr-FR" sz="2400"/>
              <a:t> If b</a:t>
            </a:r>
            <a:r>
              <a:rPr lang="fr-FR" sz="2400" baseline="-25000"/>
              <a:t>y</a:t>
            </a:r>
            <a:r>
              <a:rPr lang="fr-FR" sz="2400"/>
              <a:t>=5%,  then </a:t>
            </a:r>
            <a:r>
              <a:rPr lang="el-GR" sz="2400"/>
              <a:t>τ</a:t>
            </a:r>
            <a:r>
              <a:rPr lang="fr-FR" sz="2400" baseline="-25000"/>
              <a:t>B</a:t>
            </a:r>
            <a:r>
              <a:rPr lang="fr-FR" sz="2400"/>
              <a:t>=18% &amp; </a:t>
            </a:r>
            <a:r>
              <a:rPr lang="el-GR" sz="2400"/>
              <a:t>τ</a:t>
            </a:r>
            <a:r>
              <a:rPr lang="fr-FR" sz="2400" baseline="-25000"/>
              <a:t>L</a:t>
            </a:r>
            <a:r>
              <a:rPr lang="fr-FR" sz="2400"/>
              <a:t>=42% </a:t>
            </a:r>
          </a:p>
          <a:p>
            <a:pPr>
              <a:lnSpc>
                <a:spcPct val="90000"/>
              </a:lnSpc>
              <a:buFontTx/>
              <a:buNone/>
            </a:pPr>
            <a:endParaRPr lang="el-GR" sz="2400"/>
          </a:p>
          <a:p>
            <a:pPr>
              <a:lnSpc>
                <a:spcPct val="90000"/>
              </a:lnSpc>
              <a:buFontTx/>
              <a:buNone/>
            </a:pPr>
            <a:r>
              <a:rPr lang="fr-FR" sz="2400"/>
              <a:t>→ with high bequest flow b</a:t>
            </a:r>
            <a:r>
              <a:rPr lang="fr-FR" sz="2400" baseline="-25000"/>
              <a:t>y</a:t>
            </a:r>
            <a:r>
              <a:rPr lang="fr-FR" sz="2400"/>
              <a:t>, zero receivers want to tax inherited wealth at a higher rate than labor income (73% vs 22%); with low bequest flow they want the oposite (18% vs 42%)</a:t>
            </a:r>
          </a:p>
          <a:p>
            <a:pPr>
              <a:lnSpc>
                <a:spcPct val="90000"/>
              </a:lnSpc>
              <a:buFontTx/>
              <a:buNone/>
            </a:pPr>
            <a:r>
              <a:rPr lang="fr-FR" sz="2400" b="1"/>
              <a:t>Intuition</a:t>
            </a:r>
            <a:r>
              <a:rPr lang="fr-FR" sz="2400"/>
              <a:t>: with low b</a:t>
            </a:r>
            <a:r>
              <a:rPr lang="fr-FR" sz="2400" baseline="-25000"/>
              <a:t>y </a:t>
            </a:r>
            <a:r>
              <a:rPr lang="fr-FR" sz="2400"/>
              <a:t>(high g), not much to gain from taxing bequests, and this is bad for my own children</a:t>
            </a:r>
          </a:p>
          <a:p>
            <a:pPr>
              <a:lnSpc>
                <a:spcPct val="90000"/>
              </a:lnSpc>
              <a:buFontTx/>
              <a:buNone/>
            </a:pPr>
            <a:r>
              <a:rPr lang="fr-FR" sz="2400"/>
              <a:t>With high b</a:t>
            </a:r>
            <a:r>
              <a:rPr lang="fr-FR" sz="2400" baseline="-25000"/>
              <a:t>y</a:t>
            </a:r>
            <a:r>
              <a:rPr lang="fr-FR" sz="2400"/>
              <a:t> (low g), it’s the opposite: it’s worth taxing bequests, so as to reduce labor taxation and allow zero receivers to leave a bequest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4294967295"/>
          </p:nvPr>
        </p:nvSpPr>
        <p:spPr>
          <a:xfrm>
            <a:off x="468313" y="620713"/>
            <a:ext cx="8280400" cy="5329237"/>
          </a:xfrm>
        </p:spPr>
        <p:txBody>
          <a:bodyPr/>
          <a:lstStyle/>
          <a:p>
            <a:pPr>
              <a:lnSpc>
                <a:spcPct val="90000"/>
              </a:lnSpc>
              <a:buFontTx/>
              <a:buNone/>
            </a:pPr>
            <a:endParaRPr lang="fr-FR" sz="2800" b="1"/>
          </a:p>
          <a:p>
            <a:pPr>
              <a:lnSpc>
                <a:spcPct val="90000"/>
              </a:lnSpc>
              <a:buFontTx/>
              <a:buNone/>
            </a:pPr>
            <a:r>
              <a:rPr lang="fr-FR" sz="2400" b="1"/>
              <a:t>Example 2: </a:t>
            </a:r>
            <a:r>
              <a:rPr lang="el-GR" sz="2400"/>
              <a:t>τ</a:t>
            </a:r>
            <a:r>
              <a:rPr lang="fr-FR" sz="2400"/>
              <a:t>=30%, </a:t>
            </a:r>
            <a:r>
              <a:rPr lang="el-GR" sz="2400"/>
              <a:t>α</a:t>
            </a:r>
            <a:r>
              <a:rPr lang="fr-FR" sz="2400"/>
              <a:t>=30%, s</a:t>
            </a:r>
            <a:r>
              <a:rPr lang="fr-FR" sz="2400" baseline="-25000"/>
              <a:t>bo</a:t>
            </a:r>
            <a:r>
              <a:rPr lang="fr-FR" sz="2400"/>
              <a:t>=10%, b</a:t>
            </a:r>
            <a:r>
              <a:rPr lang="fr-FR" sz="2400" baseline="-25000"/>
              <a:t>y</a:t>
            </a:r>
            <a:r>
              <a:rPr lang="fr-FR" sz="2400"/>
              <a:t>=15%</a:t>
            </a:r>
            <a:endParaRPr lang="el-GR" sz="2400" b="1"/>
          </a:p>
          <a:p>
            <a:pPr>
              <a:lnSpc>
                <a:spcPct val="90000"/>
              </a:lnSpc>
            </a:pPr>
            <a:r>
              <a:rPr lang="fr-FR" sz="2400"/>
              <a:t>If e</a:t>
            </a:r>
            <a:r>
              <a:rPr lang="fr-FR" sz="2400" baseline="-25000"/>
              <a:t>B</a:t>
            </a:r>
            <a:r>
              <a:rPr lang="fr-FR" sz="2400"/>
              <a:t>=0,   then </a:t>
            </a:r>
            <a:r>
              <a:rPr lang="el-GR" sz="2400"/>
              <a:t>τ</a:t>
            </a:r>
            <a:r>
              <a:rPr lang="fr-FR" sz="2400" baseline="-25000"/>
              <a:t>B</a:t>
            </a:r>
            <a:r>
              <a:rPr lang="fr-FR" sz="2400"/>
              <a:t>=67% &amp; </a:t>
            </a:r>
            <a:r>
              <a:rPr lang="el-GR" sz="2400"/>
              <a:t>τ</a:t>
            </a:r>
            <a:r>
              <a:rPr lang="fr-FR" sz="2400" baseline="-25000"/>
              <a:t>L</a:t>
            </a:r>
            <a:r>
              <a:rPr lang="fr-FR" sz="2400"/>
              <a:t>=29%</a:t>
            </a:r>
          </a:p>
          <a:p>
            <a:pPr>
              <a:lnSpc>
                <a:spcPct val="90000"/>
              </a:lnSpc>
            </a:pPr>
            <a:r>
              <a:rPr lang="fr-FR" sz="2400"/>
              <a:t>If e</a:t>
            </a:r>
            <a:r>
              <a:rPr lang="fr-FR" sz="2400" baseline="-25000"/>
              <a:t>B</a:t>
            </a:r>
            <a:r>
              <a:rPr lang="fr-FR" sz="2400"/>
              <a:t>=0.2, then </a:t>
            </a:r>
            <a:r>
              <a:rPr lang="el-GR" sz="2400"/>
              <a:t>τ</a:t>
            </a:r>
            <a:r>
              <a:rPr lang="fr-FR" sz="2400" baseline="-25000"/>
              <a:t>B</a:t>
            </a:r>
            <a:r>
              <a:rPr lang="fr-FR" sz="2400"/>
              <a:t>=56% &amp; </a:t>
            </a:r>
            <a:r>
              <a:rPr lang="el-GR" sz="2400"/>
              <a:t>τ</a:t>
            </a:r>
            <a:r>
              <a:rPr lang="fr-FR" sz="2400" baseline="-25000"/>
              <a:t>L</a:t>
            </a:r>
            <a:r>
              <a:rPr lang="fr-FR" sz="2400"/>
              <a:t>=31%</a:t>
            </a:r>
          </a:p>
          <a:p>
            <a:pPr>
              <a:lnSpc>
                <a:spcPct val="90000"/>
              </a:lnSpc>
            </a:pPr>
            <a:r>
              <a:rPr lang="fr-FR" sz="2400"/>
              <a:t>If e</a:t>
            </a:r>
            <a:r>
              <a:rPr lang="fr-FR" sz="2400" baseline="-25000"/>
              <a:t>B</a:t>
            </a:r>
            <a:r>
              <a:rPr lang="fr-FR" sz="2400"/>
              <a:t>=0.5, then </a:t>
            </a:r>
            <a:r>
              <a:rPr lang="el-GR" sz="2400"/>
              <a:t>τ</a:t>
            </a:r>
            <a:r>
              <a:rPr lang="fr-FR" sz="2400" baseline="-25000"/>
              <a:t>B</a:t>
            </a:r>
            <a:r>
              <a:rPr lang="fr-FR" sz="2400"/>
              <a:t>=46% &amp; </a:t>
            </a:r>
            <a:r>
              <a:rPr lang="el-GR" sz="2400"/>
              <a:t>τ</a:t>
            </a:r>
            <a:r>
              <a:rPr lang="fr-FR" sz="2400" baseline="-25000"/>
              <a:t>L</a:t>
            </a:r>
            <a:r>
              <a:rPr lang="fr-FR" sz="2400"/>
              <a:t>=33%</a:t>
            </a:r>
          </a:p>
          <a:p>
            <a:pPr>
              <a:lnSpc>
                <a:spcPct val="90000"/>
              </a:lnSpc>
            </a:pPr>
            <a:r>
              <a:rPr lang="fr-FR" sz="2400"/>
              <a:t>If e</a:t>
            </a:r>
            <a:r>
              <a:rPr lang="fr-FR" sz="2400" baseline="-25000"/>
              <a:t>B</a:t>
            </a:r>
            <a:r>
              <a:rPr lang="fr-FR" sz="2400"/>
              <a:t>=1,   then </a:t>
            </a:r>
            <a:r>
              <a:rPr lang="el-GR" sz="2400"/>
              <a:t>τ</a:t>
            </a:r>
            <a:r>
              <a:rPr lang="fr-FR" sz="2400" baseline="-25000"/>
              <a:t>B</a:t>
            </a:r>
            <a:r>
              <a:rPr lang="fr-FR" sz="2400"/>
              <a:t>=35% &amp; </a:t>
            </a:r>
            <a:r>
              <a:rPr lang="el-GR" sz="2400"/>
              <a:t>τ</a:t>
            </a:r>
            <a:r>
              <a:rPr lang="fr-FR" sz="2400" baseline="-25000"/>
              <a:t>L</a:t>
            </a:r>
            <a:r>
              <a:rPr lang="fr-FR" sz="2400"/>
              <a:t>=35% </a:t>
            </a:r>
          </a:p>
          <a:p>
            <a:pPr>
              <a:lnSpc>
                <a:spcPct val="90000"/>
              </a:lnSpc>
              <a:buFontTx/>
              <a:buNone/>
            </a:pPr>
            <a:endParaRPr lang="el-GR" sz="2400"/>
          </a:p>
          <a:p>
            <a:pPr>
              <a:lnSpc>
                <a:spcPct val="90000"/>
              </a:lnSpc>
              <a:buFontTx/>
              <a:buNone/>
            </a:pPr>
            <a:r>
              <a:rPr lang="fr-FR" sz="2400"/>
              <a:t>→ behavioral responses matter but not hugely as long as the elasticity e</a:t>
            </a:r>
            <a:r>
              <a:rPr lang="fr-FR" sz="2400" baseline="-25000"/>
              <a:t>B</a:t>
            </a:r>
            <a:r>
              <a:rPr lang="fr-FR" sz="2400"/>
              <a:t> is reasonnable</a:t>
            </a:r>
          </a:p>
          <a:p>
            <a:pPr>
              <a:lnSpc>
                <a:spcPct val="90000"/>
              </a:lnSpc>
              <a:buFontTx/>
              <a:buNone/>
            </a:pPr>
            <a:endParaRPr lang="fr-FR" sz="2400"/>
          </a:p>
          <a:p>
            <a:pPr>
              <a:lnSpc>
                <a:spcPct val="90000"/>
              </a:lnSpc>
              <a:buFontTx/>
              <a:buNone/>
            </a:pPr>
            <a:r>
              <a:rPr lang="fr-FR" sz="2400"/>
              <a:t>Kopczuk-Slemrod 2001: e</a:t>
            </a:r>
            <a:r>
              <a:rPr lang="fr-FR" sz="2400" baseline="-25000"/>
              <a:t>B</a:t>
            </a:r>
            <a:r>
              <a:rPr lang="fr-FR" sz="2400"/>
              <a:t>=0.2 (US)</a:t>
            </a:r>
          </a:p>
          <a:p>
            <a:pPr>
              <a:lnSpc>
                <a:spcPct val="90000"/>
              </a:lnSpc>
              <a:buFontTx/>
              <a:buNone/>
            </a:pPr>
            <a:r>
              <a:rPr lang="fr-FR" sz="2400"/>
              <a:t>(French experiments with zero-children savers: e</a:t>
            </a:r>
            <a:r>
              <a:rPr lang="fr-FR" sz="2400" baseline="-25000"/>
              <a:t>B</a:t>
            </a:r>
            <a:r>
              <a:rPr lang="fr-FR" sz="2400"/>
              <a:t>=0.1-0.2)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107950" y="188913"/>
            <a:ext cx="8928100" cy="6480175"/>
          </a:xfrm>
        </p:spPr>
        <p:txBody>
          <a:bodyPr/>
          <a:lstStyle/>
          <a:p>
            <a:pPr>
              <a:lnSpc>
                <a:spcPct val="90000"/>
              </a:lnSpc>
            </a:pPr>
            <a:r>
              <a:rPr lang="fr-FR" sz="2400" b="1"/>
              <a:t>Optimal Inheritance Tax Formula (micro version, EMA’13)</a:t>
            </a:r>
          </a:p>
          <a:p>
            <a:pPr>
              <a:lnSpc>
                <a:spcPct val="90000"/>
              </a:lnSpc>
            </a:pPr>
            <a:r>
              <a:rPr lang="fr-FR" sz="2400"/>
              <a:t>The formula can be rewritten so as to be based solely upon estimable distributional parameters and upon r vs g :</a:t>
            </a:r>
          </a:p>
          <a:p>
            <a:pPr>
              <a:lnSpc>
                <a:spcPct val="90000"/>
              </a:lnSpc>
            </a:pPr>
            <a:r>
              <a:rPr lang="el-GR" sz="2400" b="1"/>
              <a:t>τ</a:t>
            </a:r>
            <a:r>
              <a:rPr lang="fr-FR" sz="2400" b="1" baseline="-25000"/>
              <a:t>B</a:t>
            </a:r>
            <a:r>
              <a:rPr lang="fr-FR" sz="2400" b="1"/>
              <a:t> = (1 – Gb*/Ry</a:t>
            </a:r>
            <a:r>
              <a:rPr lang="fr-FR" sz="2400" b="1" baseline="-25000"/>
              <a:t>L</a:t>
            </a:r>
            <a:r>
              <a:rPr lang="fr-FR" sz="2400" b="1"/>
              <a:t>*)/(1+e</a:t>
            </a:r>
            <a:r>
              <a:rPr lang="fr-FR" sz="2400" b="1" baseline="-25000"/>
              <a:t>B</a:t>
            </a:r>
            <a:r>
              <a:rPr lang="fr-FR" sz="2400" b="1"/>
              <a:t>)</a:t>
            </a:r>
          </a:p>
          <a:p>
            <a:pPr>
              <a:lnSpc>
                <a:spcPct val="90000"/>
              </a:lnSpc>
              <a:buFontTx/>
              <a:buNone/>
            </a:pPr>
            <a:r>
              <a:rPr lang="fr-FR" sz="2400"/>
              <a:t>With: </a:t>
            </a:r>
            <a:r>
              <a:rPr lang="fr-FR" sz="2400" b="1"/>
              <a:t>b* =</a:t>
            </a:r>
            <a:r>
              <a:rPr lang="fr-FR" sz="2400"/>
              <a:t> average bequest left by zero-bequest receivers as a fraction of average bequest left</a:t>
            </a:r>
          </a:p>
          <a:p>
            <a:pPr>
              <a:lnSpc>
                <a:spcPct val="90000"/>
              </a:lnSpc>
              <a:buFontTx/>
              <a:buNone/>
            </a:pPr>
            <a:r>
              <a:rPr lang="fr-FR" sz="2400" b="1"/>
              <a:t>y</a:t>
            </a:r>
            <a:r>
              <a:rPr lang="fr-FR" sz="2400" b="1" baseline="-25000"/>
              <a:t>L</a:t>
            </a:r>
            <a:r>
              <a:rPr lang="fr-FR" sz="2400" b="1"/>
              <a:t>* =</a:t>
            </a:r>
            <a:r>
              <a:rPr lang="fr-FR" sz="2400"/>
              <a:t> average labor income earned by zero-bequest receivers as a fraction of average labor income</a:t>
            </a:r>
          </a:p>
          <a:p>
            <a:pPr>
              <a:lnSpc>
                <a:spcPct val="90000"/>
              </a:lnSpc>
              <a:buFontTx/>
              <a:buNone/>
            </a:pPr>
            <a:r>
              <a:rPr lang="fr-FR" sz="2400" b="1"/>
              <a:t>G =</a:t>
            </a:r>
            <a:r>
              <a:rPr lang="fr-FR" sz="2400"/>
              <a:t> generational growth rate, </a:t>
            </a:r>
            <a:r>
              <a:rPr lang="fr-FR" sz="2400" b="1"/>
              <a:t>R =</a:t>
            </a:r>
            <a:r>
              <a:rPr lang="fr-FR" sz="2400"/>
              <a:t> generational rate of return</a:t>
            </a:r>
          </a:p>
          <a:p>
            <a:pPr>
              <a:lnSpc>
                <a:spcPct val="90000"/>
              </a:lnSpc>
            </a:pPr>
            <a:r>
              <a:rPr lang="fr-FR" sz="2400"/>
              <a:t>If e</a:t>
            </a:r>
            <a:r>
              <a:rPr lang="fr-FR" sz="2400" baseline="-25000"/>
              <a:t>B</a:t>
            </a:r>
            <a:r>
              <a:rPr lang="fr-FR" sz="2400"/>
              <a:t>=0 &amp; G=R, then </a:t>
            </a:r>
            <a:r>
              <a:rPr lang="el-GR" sz="2400" b="1"/>
              <a:t>τ</a:t>
            </a:r>
            <a:r>
              <a:rPr lang="fr-FR" sz="2400" b="1" baseline="-25000"/>
              <a:t>B</a:t>
            </a:r>
            <a:r>
              <a:rPr lang="fr-FR" sz="2400" b="1"/>
              <a:t> = 1 – b*/y</a:t>
            </a:r>
            <a:r>
              <a:rPr lang="fr-FR" sz="2400" b="1" baseline="-25000"/>
              <a:t>L</a:t>
            </a:r>
            <a:r>
              <a:rPr lang="fr-FR" sz="2400" b="1"/>
              <a:t>*  (pure distribution effect)</a:t>
            </a:r>
          </a:p>
          <a:p>
            <a:pPr>
              <a:lnSpc>
                <a:spcPct val="90000"/>
              </a:lnSpc>
              <a:buFontTx/>
              <a:buNone/>
            </a:pPr>
            <a:r>
              <a:rPr lang="fr-FR" sz="2400"/>
              <a:t>→ if b*=0.5 and y</a:t>
            </a:r>
            <a:r>
              <a:rPr lang="fr-FR" sz="2400" baseline="-25000"/>
              <a:t>L</a:t>
            </a:r>
            <a:r>
              <a:rPr lang="fr-FR" sz="2400"/>
              <a:t>*=1, </a:t>
            </a:r>
            <a:r>
              <a:rPr lang="el-GR" sz="2400"/>
              <a:t>τ</a:t>
            </a:r>
            <a:r>
              <a:rPr lang="fr-FR" sz="2400" baseline="-25000"/>
              <a:t>B</a:t>
            </a:r>
            <a:r>
              <a:rPr lang="fr-FR" sz="2400"/>
              <a:t> = 0.5 : if zero receivers have same labor income as rest of the pop and expect to leave 50% of average bequest, then it is optimal from their viewpoint to tax bequests at 50% rate </a:t>
            </a:r>
          </a:p>
          <a:p>
            <a:pPr>
              <a:lnSpc>
                <a:spcPct val="90000"/>
              </a:lnSpc>
            </a:pPr>
            <a:r>
              <a:rPr lang="fr-FR" sz="2400"/>
              <a:t>If e</a:t>
            </a:r>
            <a:r>
              <a:rPr lang="fr-FR" sz="2400" baseline="-25000"/>
              <a:t>B</a:t>
            </a:r>
            <a:r>
              <a:rPr lang="fr-FR" sz="2400"/>
              <a:t>=0 &amp; b*=y</a:t>
            </a:r>
            <a:r>
              <a:rPr lang="fr-FR" sz="2400" baseline="-25000"/>
              <a:t>L</a:t>
            </a:r>
            <a:r>
              <a:rPr lang="fr-FR" sz="2400"/>
              <a:t>*=1, then </a:t>
            </a:r>
            <a:r>
              <a:rPr lang="el-GR" sz="2400" b="1"/>
              <a:t>τ</a:t>
            </a:r>
            <a:r>
              <a:rPr lang="fr-FR" sz="2400" b="1" baseline="-25000"/>
              <a:t>B</a:t>
            </a:r>
            <a:r>
              <a:rPr lang="fr-FR" sz="2400" b="1"/>
              <a:t> = 1 – G/R</a:t>
            </a:r>
            <a:r>
              <a:rPr lang="fr-FR" sz="2400"/>
              <a:t>     </a:t>
            </a:r>
            <a:r>
              <a:rPr lang="fr-FR" sz="2400" b="1"/>
              <a:t>(fiscal Golden rule)</a:t>
            </a:r>
          </a:p>
          <a:p>
            <a:pPr>
              <a:lnSpc>
                <a:spcPct val="90000"/>
              </a:lnSpc>
              <a:buFontTx/>
              <a:buNone/>
            </a:pPr>
            <a:r>
              <a:rPr lang="fr-FR" sz="2400"/>
              <a:t>→ if R →+∞, </a:t>
            </a:r>
            <a:r>
              <a:rPr lang="el-GR" sz="2400"/>
              <a:t>τ</a:t>
            </a:r>
            <a:r>
              <a:rPr lang="fr-FR" sz="2400" baseline="-25000"/>
              <a:t>B</a:t>
            </a:r>
            <a:r>
              <a:rPr lang="fr-FR" sz="2400" b="1"/>
              <a:t> </a:t>
            </a:r>
            <a:r>
              <a:rPr lang="fr-FR" sz="2400"/>
              <a:t>→1: zero receivers want to tax bequest at 100%, even if they plan to leave as much bequest as rest of the pop</a:t>
            </a:r>
            <a:endParaRPr lang="fr-FR" sz="2400" b="1"/>
          </a:p>
          <a:p>
            <a:pPr>
              <a:lnSpc>
                <a:spcPct val="90000"/>
              </a:lnSpc>
              <a:buFontTx/>
              <a:buNone/>
            </a:pPr>
            <a:endParaRPr lang="fr-FR" sz="2400" b="1"/>
          </a:p>
          <a:p>
            <a:pPr>
              <a:lnSpc>
                <a:spcPct val="90000"/>
              </a:lnSpc>
              <a:buFontTx/>
              <a:buNone/>
            </a:pPr>
            <a:endParaRPr lang="fr-F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00" name="Object 4"/>
          <p:cNvGraphicFramePr>
            <a:graphicFrameLocks noChangeAspect="1"/>
          </p:cNvGraphicFramePr>
          <p:nvPr/>
        </p:nvGraphicFramePr>
        <p:xfrm>
          <a:off x="0" y="0"/>
          <a:ext cx="9144000" cy="6858000"/>
        </p:xfrm>
        <a:graphic>
          <a:graphicData uri="http://schemas.openxmlformats.org/presentationml/2006/ole">
            <p:oleObj spid="_x0000_s2050" name="Feuille de calcul" r:id="rId3" imgW="9243057" imgH="5715093" progId="">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4" name="Object 4"/>
          <p:cNvGraphicFramePr>
            <a:graphicFrameLocks noChangeAspect="1"/>
          </p:cNvGraphicFramePr>
          <p:nvPr/>
        </p:nvGraphicFramePr>
        <p:xfrm>
          <a:off x="0" y="0"/>
          <a:ext cx="9144000" cy="6858000"/>
        </p:xfrm>
        <a:graphic>
          <a:graphicData uri="http://schemas.openxmlformats.org/presentationml/2006/ole">
            <p:oleObj spid="_x0000_s3074" name="Feuille de calcul" r:id="rId3" imgW="9243057" imgH="5715093" progId="">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4294967295"/>
          </p:nvPr>
        </p:nvSpPr>
        <p:spPr>
          <a:xfrm>
            <a:off x="539750" y="476250"/>
            <a:ext cx="7920038" cy="5905500"/>
          </a:xfrm>
        </p:spPr>
        <p:txBody>
          <a:bodyPr/>
          <a:lstStyle/>
          <a:p>
            <a:pPr>
              <a:lnSpc>
                <a:spcPct val="80000"/>
              </a:lnSpc>
            </a:pPr>
            <a:r>
              <a:rPr lang="fr-FR" sz="2400" b="1" dirty="0" err="1"/>
              <a:t>Result</a:t>
            </a:r>
            <a:r>
              <a:rPr lang="fr-FR" sz="2400" b="1" dirty="0"/>
              <a:t> 2: Optimal Capital </a:t>
            </a:r>
            <a:r>
              <a:rPr lang="fr-FR" sz="2400" b="1" dirty="0" err="1"/>
              <a:t>Tax</a:t>
            </a:r>
            <a:r>
              <a:rPr lang="fr-FR" sz="2400" b="1" dirty="0"/>
              <a:t> Mix </a:t>
            </a:r>
            <a:r>
              <a:rPr lang="fr-FR" sz="2400" dirty="0"/>
              <a:t>(NBER WP’12)</a:t>
            </a:r>
          </a:p>
          <a:p>
            <a:pPr>
              <a:lnSpc>
                <a:spcPct val="80000"/>
              </a:lnSpc>
            </a:pPr>
            <a:endParaRPr lang="fr-FR" sz="2400" dirty="0"/>
          </a:p>
          <a:p>
            <a:pPr>
              <a:lnSpc>
                <a:spcPct val="80000"/>
              </a:lnSpc>
            </a:pPr>
            <a:r>
              <a:rPr lang="fr-FR" sz="2400" b="1" dirty="0"/>
              <a:t>K </a:t>
            </a:r>
            <a:r>
              <a:rPr lang="fr-FR" sz="2400" b="1" dirty="0" err="1"/>
              <a:t>market</a:t>
            </a:r>
            <a:r>
              <a:rPr lang="fr-FR" sz="2400" b="1" dirty="0"/>
              <a:t> imperfections</a:t>
            </a:r>
            <a:r>
              <a:rPr lang="fr-FR" sz="2400" dirty="0"/>
              <a:t> (</a:t>
            </a:r>
            <a:r>
              <a:rPr lang="fr-FR" sz="2400" dirty="0" err="1"/>
              <a:t>e.g</a:t>
            </a:r>
            <a:r>
              <a:rPr lang="fr-FR" sz="2400" dirty="0"/>
              <a:t>. </a:t>
            </a:r>
            <a:r>
              <a:rPr lang="fr-FR" sz="2400" dirty="0" err="1"/>
              <a:t>uninsurable</a:t>
            </a:r>
            <a:r>
              <a:rPr lang="fr-FR" sz="2400" dirty="0"/>
              <a:t> </a:t>
            </a:r>
            <a:r>
              <a:rPr lang="fr-FR" sz="2400" dirty="0" err="1"/>
              <a:t>idiosyncratic</a:t>
            </a:r>
            <a:r>
              <a:rPr lang="fr-FR" sz="2400" dirty="0"/>
              <a:t> </a:t>
            </a:r>
            <a:r>
              <a:rPr lang="fr-FR" sz="2400" dirty="0" err="1"/>
              <a:t>shocks</a:t>
            </a:r>
            <a:r>
              <a:rPr lang="fr-FR" sz="2400" dirty="0"/>
              <a:t> to rates of return) </a:t>
            </a:r>
            <a:r>
              <a:rPr lang="fr-FR" sz="2400" dirty="0" err="1"/>
              <a:t>can</a:t>
            </a:r>
            <a:r>
              <a:rPr lang="fr-FR" sz="2400" dirty="0"/>
              <a:t> </a:t>
            </a:r>
            <a:r>
              <a:rPr lang="fr-FR" sz="2400" dirty="0" err="1"/>
              <a:t>justify</a:t>
            </a:r>
            <a:r>
              <a:rPr lang="fr-FR" sz="2400" dirty="0"/>
              <a:t> </a:t>
            </a:r>
            <a:r>
              <a:rPr lang="fr-FR" sz="2400" dirty="0" err="1"/>
              <a:t>shifting</a:t>
            </a:r>
            <a:r>
              <a:rPr lang="fr-FR" sz="2400" dirty="0"/>
              <a:t> one-off </a:t>
            </a:r>
            <a:r>
              <a:rPr lang="fr-FR" sz="2400" dirty="0" err="1"/>
              <a:t>inheritance</a:t>
            </a:r>
            <a:r>
              <a:rPr lang="fr-FR" sz="2400" dirty="0"/>
              <a:t> taxation </a:t>
            </a:r>
            <a:r>
              <a:rPr lang="fr-FR" sz="2400" dirty="0" err="1"/>
              <a:t>toward</a:t>
            </a:r>
            <a:r>
              <a:rPr lang="fr-FR" sz="2400" dirty="0"/>
              <a:t> </a:t>
            </a:r>
            <a:r>
              <a:rPr lang="fr-FR" sz="2400" dirty="0" err="1"/>
              <a:t>lifetime</a:t>
            </a:r>
            <a:r>
              <a:rPr lang="fr-FR" sz="2400" dirty="0"/>
              <a:t> capital taxation (</a:t>
            </a:r>
            <a:r>
              <a:rPr lang="fr-FR" sz="2400" dirty="0" err="1"/>
              <a:t>property</a:t>
            </a:r>
            <a:r>
              <a:rPr lang="fr-FR" sz="2400" dirty="0"/>
              <a:t> </a:t>
            </a:r>
            <a:r>
              <a:rPr lang="fr-FR" sz="2400" dirty="0" err="1"/>
              <a:t>tax</a:t>
            </a:r>
            <a:r>
              <a:rPr lang="fr-FR" sz="2400" dirty="0"/>
              <a:t>, K </a:t>
            </a:r>
            <a:r>
              <a:rPr lang="fr-FR" sz="2400" dirty="0" err="1"/>
              <a:t>income</a:t>
            </a:r>
            <a:r>
              <a:rPr lang="fr-FR" sz="2400" dirty="0"/>
              <a:t> </a:t>
            </a:r>
            <a:r>
              <a:rPr lang="fr-FR" sz="2400" dirty="0" err="1"/>
              <a:t>tax</a:t>
            </a:r>
            <a:r>
              <a:rPr lang="fr-FR" sz="2400" dirty="0"/>
              <a:t>,..)</a:t>
            </a:r>
          </a:p>
          <a:p>
            <a:pPr>
              <a:lnSpc>
                <a:spcPct val="80000"/>
              </a:lnSpc>
              <a:buFontTx/>
              <a:buNone/>
            </a:pPr>
            <a:endParaRPr lang="fr-FR" sz="2400" dirty="0"/>
          </a:p>
          <a:p>
            <a:pPr>
              <a:lnSpc>
                <a:spcPct val="80000"/>
              </a:lnSpc>
            </a:pPr>
            <a:r>
              <a:rPr lang="fr-FR" sz="2400" b="1" dirty="0"/>
              <a:t>Intuition</a:t>
            </a:r>
            <a:r>
              <a:rPr lang="fr-FR" sz="2400" dirty="0"/>
              <a:t>: </a:t>
            </a:r>
            <a:r>
              <a:rPr lang="fr-FR" sz="2400" dirty="0" err="1"/>
              <a:t>what</a:t>
            </a:r>
            <a:r>
              <a:rPr lang="fr-FR" sz="2400" dirty="0"/>
              <a:t> </a:t>
            </a:r>
            <a:r>
              <a:rPr lang="fr-FR" sz="2400" dirty="0" err="1"/>
              <a:t>matters</a:t>
            </a:r>
            <a:r>
              <a:rPr lang="fr-FR" sz="2400" dirty="0"/>
              <a:t> </a:t>
            </a:r>
            <a:r>
              <a:rPr lang="fr-FR" sz="2400" dirty="0" err="1"/>
              <a:t>is</a:t>
            </a:r>
            <a:r>
              <a:rPr lang="fr-FR" sz="2400" dirty="0"/>
              <a:t> </a:t>
            </a:r>
            <a:r>
              <a:rPr lang="fr-FR" sz="2400" dirty="0" err="1"/>
              <a:t>capitalized</a:t>
            </a:r>
            <a:r>
              <a:rPr lang="fr-FR" sz="2400" dirty="0"/>
              <a:t> </a:t>
            </a:r>
            <a:r>
              <a:rPr lang="fr-FR" sz="2400" dirty="0" err="1"/>
              <a:t>bequest</a:t>
            </a:r>
            <a:r>
              <a:rPr lang="fr-FR" sz="2400" dirty="0"/>
              <a:t>, not </a:t>
            </a:r>
            <a:r>
              <a:rPr lang="fr-FR" sz="2400" dirty="0" err="1"/>
              <a:t>raw</a:t>
            </a:r>
            <a:r>
              <a:rPr lang="fr-FR" sz="2400" dirty="0"/>
              <a:t> </a:t>
            </a:r>
            <a:r>
              <a:rPr lang="fr-FR" sz="2400" dirty="0" err="1"/>
              <a:t>bequest</a:t>
            </a:r>
            <a:r>
              <a:rPr lang="fr-FR" sz="2400" dirty="0"/>
              <a:t>;  but </a:t>
            </a:r>
            <a:r>
              <a:rPr lang="fr-FR" sz="2400" dirty="0" err="1"/>
              <a:t>at</a:t>
            </a:r>
            <a:r>
              <a:rPr lang="fr-FR" sz="2400" dirty="0"/>
              <a:t> the time of setting the </a:t>
            </a:r>
            <a:r>
              <a:rPr lang="fr-FR" sz="2400" dirty="0" err="1"/>
              <a:t>bequest</a:t>
            </a:r>
            <a:r>
              <a:rPr lang="fr-FR" sz="2400" dirty="0"/>
              <a:t> </a:t>
            </a:r>
            <a:r>
              <a:rPr lang="fr-FR" sz="2400" dirty="0" err="1"/>
              <a:t>tax</a:t>
            </a:r>
            <a:r>
              <a:rPr lang="fr-FR" sz="2400" dirty="0"/>
              <a:t> rate, </a:t>
            </a:r>
            <a:r>
              <a:rPr lang="fr-FR" sz="2400" dirty="0" err="1"/>
              <a:t>there</a:t>
            </a:r>
            <a:r>
              <a:rPr lang="fr-FR" sz="2400" dirty="0"/>
              <a:t> </a:t>
            </a:r>
            <a:r>
              <a:rPr lang="fr-FR" sz="2400" dirty="0" err="1"/>
              <a:t>is</a:t>
            </a:r>
            <a:r>
              <a:rPr lang="fr-FR" sz="2400" dirty="0"/>
              <a:t> a lot of </a:t>
            </a:r>
            <a:r>
              <a:rPr lang="fr-FR" sz="2400" dirty="0" err="1"/>
              <a:t>uncertainty</a:t>
            </a:r>
            <a:r>
              <a:rPr lang="fr-FR" sz="2400" dirty="0"/>
              <a:t> about </a:t>
            </a:r>
            <a:r>
              <a:rPr lang="fr-FR" sz="2400" dirty="0" err="1"/>
              <a:t>what</a:t>
            </a:r>
            <a:r>
              <a:rPr lang="fr-FR" sz="2400" dirty="0"/>
              <a:t> the rate of return </a:t>
            </a:r>
            <a:r>
              <a:rPr lang="fr-FR" sz="2400" dirty="0" err="1"/>
              <a:t>is</a:t>
            </a:r>
            <a:r>
              <a:rPr lang="fr-FR" sz="2400" dirty="0"/>
              <a:t> </a:t>
            </a:r>
            <a:r>
              <a:rPr lang="fr-FR" sz="2400" dirty="0" err="1"/>
              <a:t>going</a:t>
            </a:r>
            <a:r>
              <a:rPr lang="fr-FR" sz="2400" dirty="0"/>
              <a:t> to </a:t>
            </a:r>
            <a:r>
              <a:rPr lang="fr-FR" sz="2400" dirty="0" err="1"/>
              <a:t>be</a:t>
            </a:r>
            <a:r>
              <a:rPr lang="fr-FR" sz="2400" dirty="0"/>
              <a:t> </a:t>
            </a:r>
            <a:r>
              <a:rPr lang="fr-FR" sz="2400" dirty="0" err="1"/>
              <a:t>during</a:t>
            </a:r>
            <a:r>
              <a:rPr lang="fr-FR" sz="2400" dirty="0"/>
              <a:t> the </a:t>
            </a:r>
            <a:r>
              <a:rPr lang="fr-FR" sz="2400" dirty="0" err="1"/>
              <a:t>next</a:t>
            </a:r>
            <a:r>
              <a:rPr lang="fr-FR" sz="2400" dirty="0"/>
              <a:t> 30 </a:t>
            </a:r>
            <a:r>
              <a:rPr lang="fr-FR" sz="2400" dirty="0" err="1"/>
              <a:t>years</a:t>
            </a:r>
            <a:r>
              <a:rPr lang="fr-FR" sz="2400" dirty="0"/>
              <a:t> → </a:t>
            </a:r>
            <a:r>
              <a:rPr lang="fr-FR" sz="2400" dirty="0" err="1"/>
              <a:t>so</a:t>
            </a:r>
            <a:r>
              <a:rPr lang="fr-FR" sz="2400" dirty="0"/>
              <a:t> </a:t>
            </a:r>
            <a:r>
              <a:rPr lang="fr-FR" sz="2400" dirty="0" err="1"/>
              <a:t>it</a:t>
            </a:r>
            <a:r>
              <a:rPr lang="fr-FR" sz="2400" dirty="0"/>
              <a:t> </a:t>
            </a:r>
            <a:r>
              <a:rPr lang="fr-FR" sz="2400" dirty="0" err="1"/>
              <a:t>is</a:t>
            </a:r>
            <a:r>
              <a:rPr lang="fr-FR" sz="2400" dirty="0"/>
              <a:t> more efficient to split the </a:t>
            </a:r>
            <a:r>
              <a:rPr lang="fr-FR" sz="2400" dirty="0" err="1"/>
              <a:t>tax</a:t>
            </a:r>
            <a:r>
              <a:rPr lang="fr-FR" sz="2400" dirty="0"/>
              <a:t> </a:t>
            </a:r>
            <a:r>
              <a:rPr lang="fr-FR" sz="2400" dirty="0" err="1"/>
              <a:t>burden</a:t>
            </a:r>
            <a:r>
              <a:rPr lang="fr-FR" sz="2400" dirty="0"/>
              <a:t> </a:t>
            </a:r>
          </a:p>
          <a:p>
            <a:pPr>
              <a:lnSpc>
                <a:spcPct val="80000"/>
              </a:lnSpc>
              <a:buFontTx/>
              <a:buNone/>
            </a:pPr>
            <a:endParaRPr lang="fr-FR" sz="2400" dirty="0"/>
          </a:p>
          <a:p>
            <a:pPr>
              <a:lnSpc>
                <a:spcPct val="80000"/>
              </a:lnSpc>
              <a:buFontTx/>
              <a:buNone/>
            </a:pPr>
            <a:r>
              <a:rPr lang="fr-FR" sz="2400" b="1" dirty="0"/>
              <a:t>→ </a:t>
            </a:r>
            <a:r>
              <a:rPr lang="fr-FR" sz="2400" b="1" dirty="0" err="1" smtClean="0"/>
              <a:t>this</a:t>
            </a:r>
            <a:r>
              <a:rPr lang="fr-FR" sz="2400" b="1" dirty="0" smtClean="0"/>
              <a:t> </a:t>
            </a:r>
            <a:r>
              <a:rPr lang="fr-FR" sz="2400" b="1" dirty="0" err="1"/>
              <a:t>can</a:t>
            </a:r>
            <a:r>
              <a:rPr lang="fr-FR" sz="2400" b="1" dirty="0"/>
              <a:t> </a:t>
            </a:r>
            <a:r>
              <a:rPr lang="fr-FR" sz="2400" b="1" dirty="0" err="1"/>
              <a:t>explain</a:t>
            </a:r>
            <a:r>
              <a:rPr lang="fr-FR" sz="2400" b="1" dirty="0"/>
              <a:t> the </a:t>
            </a:r>
            <a:r>
              <a:rPr lang="fr-FR" sz="2400" b="1" dirty="0" err="1"/>
              <a:t>actual</a:t>
            </a:r>
            <a:r>
              <a:rPr lang="fr-FR" sz="2400" b="1" dirty="0"/>
              <a:t> structure &amp; mix of </a:t>
            </a:r>
            <a:r>
              <a:rPr lang="fr-FR" sz="2400" b="1" dirty="0" err="1"/>
              <a:t>inheritance</a:t>
            </a:r>
            <a:r>
              <a:rPr lang="fr-FR" sz="2400" b="1" dirty="0"/>
              <a:t> vs </a:t>
            </a:r>
            <a:r>
              <a:rPr lang="fr-FR" sz="2400" b="1" dirty="0" err="1"/>
              <a:t>lifetime</a:t>
            </a:r>
            <a:r>
              <a:rPr lang="fr-FR" sz="2400" b="1" dirty="0"/>
              <a:t> capital taxation</a:t>
            </a:r>
            <a:r>
              <a:rPr lang="fr-FR" sz="2400" dirty="0"/>
              <a:t> </a:t>
            </a:r>
          </a:p>
          <a:p>
            <a:pPr>
              <a:lnSpc>
                <a:spcPct val="80000"/>
              </a:lnSpc>
              <a:buFontTx/>
              <a:buNone/>
            </a:pPr>
            <a:r>
              <a:rPr lang="fr-FR" sz="2400" dirty="0"/>
              <a:t>(&amp; </a:t>
            </a:r>
            <a:r>
              <a:rPr lang="fr-FR" sz="2400" dirty="0" err="1"/>
              <a:t>why</a:t>
            </a:r>
            <a:r>
              <a:rPr lang="fr-FR" sz="2400" dirty="0"/>
              <a:t> </a:t>
            </a:r>
            <a:r>
              <a:rPr lang="fr-FR" sz="2400" dirty="0" err="1"/>
              <a:t>high</a:t>
            </a:r>
            <a:r>
              <a:rPr lang="fr-FR" sz="2400" dirty="0"/>
              <a:t> top </a:t>
            </a:r>
            <a:r>
              <a:rPr lang="fr-FR" sz="2400" dirty="0" err="1"/>
              <a:t>inheritance</a:t>
            </a:r>
            <a:r>
              <a:rPr lang="fr-FR" sz="2400" dirty="0"/>
              <a:t> and top capital </a:t>
            </a:r>
            <a:r>
              <a:rPr lang="fr-FR" sz="2400" dirty="0" err="1"/>
              <a:t>income</a:t>
            </a:r>
            <a:r>
              <a:rPr lang="fr-FR" sz="2400" dirty="0"/>
              <a:t> </a:t>
            </a:r>
            <a:r>
              <a:rPr lang="fr-FR" sz="2400" dirty="0" err="1"/>
              <a:t>tax</a:t>
            </a:r>
            <a:r>
              <a:rPr lang="fr-FR" sz="2400" dirty="0"/>
              <a:t> rates </a:t>
            </a:r>
            <a:r>
              <a:rPr lang="fr-FR" sz="2400" dirty="0" err="1"/>
              <a:t>often</a:t>
            </a:r>
            <a:r>
              <a:rPr lang="fr-FR" sz="2400" dirty="0"/>
              <a:t> come </a:t>
            </a:r>
            <a:r>
              <a:rPr lang="fr-FR" sz="2400" dirty="0" err="1"/>
              <a:t>together</a:t>
            </a:r>
            <a:r>
              <a:rPr lang="fr-FR" sz="2400" dirty="0"/>
              <a:t>, </a:t>
            </a:r>
            <a:r>
              <a:rPr lang="fr-FR" sz="2400" dirty="0" err="1"/>
              <a:t>e.g</a:t>
            </a:r>
            <a:r>
              <a:rPr lang="fr-FR" sz="2400" dirty="0"/>
              <a:t>. US-UK 1930s-1980s)</a:t>
            </a:r>
          </a:p>
          <a:p>
            <a:pPr>
              <a:lnSpc>
                <a:spcPct val="80000"/>
              </a:lnSpc>
              <a:buFontTx/>
              <a:buNone/>
            </a:pPr>
            <a:endParaRPr lang="fr-FR" sz="2400" dirty="0"/>
          </a:p>
          <a:p>
            <a:pPr>
              <a:lnSpc>
                <a:spcPct val="80000"/>
              </a:lnSpc>
              <a:buFontTx/>
              <a:buNone/>
            </a:pPr>
            <a:endParaRPr lang="fr-F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8313" y="115888"/>
            <a:ext cx="8229600" cy="850900"/>
          </a:xfrm>
        </p:spPr>
        <p:txBody>
          <a:bodyPr/>
          <a:lstStyle/>
          <a:p>
            <a:r>
              <a:rPr lang="fr-FR" sz="3200" b="1"/>
              <a:t>Equivalence between </a:t>
            </a:r>
            <a:r>
              <a:rPr lang="el-GR" sz="3200" b="1"/>
              <a:t>τ</a:t>
            </a:r>
            <a:r>
              <a:rPr lang="fr-FR" sz="3200" b="1" baseline="-25000"/>
              <a:t>B</a:t>
            </a:r>
            <a:r>
              <a:rPr lang="fr-FR" sz="3200" b="1"/>
              <a:t> and </a:t>
            </a:r>
            <a:r>
              <a:rPr lang="el-GR" sz="3200" b="1"/>
              <a:t>τ</a:t>
            </a:r>
            <a:r>
              <a:rPr lang="fr-FR" sz="3200" b="1" baseline="-25000"/>
              <a:t>K</a:t>
            </a:r>
            <a:endParaRPr lang="el-GR" sz="3200" b="1"/>
          </a:p>
        </p:txBody>
      </p:sp>
      <p:sp>
        <p:nvSpPr>
          <p:cNvPr id="216067" name="Rectangle 3"/>
          <p:cNvSpPr>
            <a:spLocks noGrp="1" noChangeArrowheads="1"/>
          </p:cNvSpPr>
          <p:nvPr>
            <p:ph type="body" idx="1"/>
          </p:nvPr>
        </p:nvSpPr>
        <p:spPr>
          <a:xfrm>
            <a:off x="251520" y="836712"/>
            <a:ext cx="8784976" cy="6021287"/>
          </a:xfrm>
        </p:spPr>
        <p:txBody>
          <a:bodyPr>
            <a:normAutofit lnSpcReduction="10000"/>
          </a:bodyPr>
          <a:lstStyle/>
          <a:p>
            <a:r>
              <a:rPr lang="fr-FR" sz="2400" dirty="0"/>
              <a:t>In basic </a:t>
            </a:r>
            <a:r>
              <a:rPr lang="fr-FR" sz="2400" dirty="0" smtClean="0"/>
              <a:t>model </a:t>
            </a:r>
            <a:r>
              <a:rPr lang="fr-FR" sz="2400" dirty="0" err="1" smtClean="0"/>
              <a:t>with</a:t>
            </a:r>
            <a:r>
              <a:rPr lang="fr-FR" sz="2400" dirty="0" smtClean="0"/>
              <a:t> </a:t>
            </a:r>
            <a:r>
              <a:rPr lang="fr-FR" sz="2400" dirty="0" err="1" smtClean="0"/>
              <a:t>perfect</a:t>
            </a:r>
            <a:r>
              <a:rPr lang="fr-FR" sz="2400" dirty="0" smtClean="0"/>
              <a:t> </a:t>
            </a:r>
            <a:r>
              <a:rPr lang="fr-FR" sz="2400" dirty="0" err="1" smtClean="0"/>
              <a:t>markets</a:t>
            </a:r>
            <a:r>
              <a:rPr lang="fr-FR" sz="2400" dirty="0" smtClean="0"/>
              <a:t>, </a:t>
            </a:r>
            <a:r>
              <a:rPr lang="fr-FR" sz="2400" dirty="0" err="1"/>
              <a:t>tax</a:t>
            </a:r>
            <a:r>
              <a:rPr lang="fr-FR" sz="2400" dirty="0"/>
              <a:t> </a:t>
            </a:r>
            <a:r>
              <a:rPr lang="el-GR" sz="2400" dirty="0"/>
              <a:t>τ</a:t>
            </a:r>
            <a:r>
              <a:rPr lang="fr-FR" sz="2400" baseline="-25000" dirty="0"/>
              <a:t>B</a:t>
            </a:r>
            <a:r>
              <a:rPr lang="fr-FR" sz="2400" dirty="0"/>
              <a:t> on </a:t>
            </a:r>
            <a:r>
              <a:rPr lang="fr-FR" sz="2400" dirty="0" err="1"/>
              <a:t>inheritance</a:t>
            </a:r>
            <a:r>
              <a:rPr lang="fr-FR" sz="2400" dirty="0"/>
              <a:t> </a:t>
            </a:r>
            <a:r>
              <a:rPr lang="fr-FR" sz="2400" dirty="0" err="1"/>
              <a:t>is</a:t>
            </a:r>
            <a:r>
              <a:rPr lang="fr-FR" sz="2400" dirty="0"/>
              <a:t> </a:t>
            </a:r>
            <a:r>
              <a:rPr lang="fr-FR" sz="2400" dirty="0" err="1"/>
              <a:t>equivalent</a:t>
            </a:r>
            <a:r>
              <a:rPr lang="fr-FR" sz="2400" dirty="0"/>
              <a:t> to </a:t>
            </a:r>
            <a:r>
              <a:rPr lang="fr-FR" sz="2400" dirty="0" err="1"/>
              <a:t>tax</a:t>
            </a:r>
            <a:r>
              <a:rPr lang="fr-FR" sz="2400" dirty="0"/>
              <a:t> </a:t>
            </a:r>
            <a:r>
              <a:rPr lang="el-GR" sz="2400" dirty="0"/>
              <a:t>τ</a:t>
            </a:r>
            <a:r>
              <a:rPr lang="fr-FR" sz="2400" baseline="-25000" dirty="0"/>
              <a:t>K</a:t>
            </a:r>
            <a:r>
              <a:rPr lang="fr-FR" sz="2400" dirty="0"/>
              <a:t> on </a:t>
            </a:r>
            <a:r>
              <a:rPr lang="fr-FR" sz="2400" dirty="0" err="1"/>
              <a:t>annual</a:t>
            </a:r>
            <a:r>
              <a:rPr lang="fr-FR" sz="2400" dirty="0"/>
              <a:t> return r to capital as:</a:t>
            </a:r>
          </a:p>
          <a:p>
            <a:pPr>
              <a:buFontTx/>
              <a:buNone/>
            </a:pPr>
            <a:r>
              <a:rPr lang="fr-FR" sz="2400" dirty="0"/>
              <a:t>      </a:t>
            </a:r>
            <a:r>
              <a:rPr lang="fr-FR" sz="2400" dirty="0" err="1" smtClean="0"/>
              <a:t>after</a:t>
            </a:r>
            <a:r>
              <a:rPr lang="fr-FR" sz="2400" dirty="0" smtClean="0"/>
              <a:t> </a:t>
            </a:r>
            <a:r>
              <a:rPr lang="fr-FR" sz="2400" dirty="0" err="1" smtClean="0"/>
              <a:t>tax</a:t>
            </a:r>
            <a:r>
              <a:rPr lang="fr-FR" sz="2400" dirty="0" smtClean="0"/>
              <a:t> </a:t>
            </a:r>
            <a:r>
              <a:rPr lang="fr-FR" sz="2400" dirty="0" err="1" smtClean="0"/>
              <a:t>capitalized</a:t>
            </a:r>
            <a:r>
              <a:rPr lang="fr-FR" sz="2400" dirty="0" smtClean="0"/>
              <a:t> </a:t>
            </a:r>
            <a:r>
              <a:rPr lang="fr-FR" sz="2400" dirty="0" err="1" smtClean="0"/>
              <a:t>inheritance</a:t>
            </a:r>
            <a:r>
              <a:rPr lang="fr-FR" sz="2400" dirty="0" smtClean="0"/>
              <a:t> </a:t>
            </a:r>
            <a:r>
              <a:rPr lang="fr-FR" sz="2400" u="sng" dirty="0" err="1"/>
              <a:t>b</a:t>
            </a:r>
            <a:r>
              <a:rPr lang="fr-FR" sz="2400" baseline="-25000" dirty="0" err="1"/>
              <a:t>ti</a:t>
            </a:r>
            <a:r>
              <a:rPr lang="fr-FR" sz="2400" baseline="-25000" dirty="0"/>
              <a:t> </a:t>
            </a:r>
            <a:r>
              <a:rPr lang="fr-FR" sz="2400" dirty="0"/>
              <a:t>= (1- </a:t>
            </a:r>
            <a:r>
              <a:rPr lang="el-GR" sz="2400" dirty="0"/>
              <a:t>τ</a:t>
            </a:r>
            <a:r>
              <a:rPr lang="fr-FR" sz="2400" baseline="-25000" dirty="0"/>
              <a:t>B</a:t>
            </a:r>
            <a:r>
              <a:rPr lang="fr-FR" sz="2400" dirty="0"/>
              <a:t>)</a:t>
            </a:r>
            <a:r>
              <a:rPr lang="fr-FR" sz="2400" dirty="0" err="1"/>
              <a:t>b</a:t>
            </a:r>
            <a:r>
              <a:rPr lang="fr-FR" sz="2400" baseline="-25000" dirty="0" err="1"/>
              <a:t>ti</a:t>
            </a:r>
            <a:r>
              <a:rPr lang="fr-FR" sz="2400" dirty="0" err="1"/>
              <a:t>e</a:t>
            </a:r>
            <a:r>
              <a:rPr lang="fr-FR" sz="2400" baseline="30000" dirty="0" err="1"/>
              <a:t>rH</a:t>
            </a:r>
            <a:r>
              <a:rPr lang="fr-FR" sz="2400" baseline="30000" dirty="0"/>
              <a:t>  </a:t>
            </a:r>
            <a:r>
              <a:rPr lang="fr-FR" sz="2400" dirty="0"/>
              <a:t>= </a:t>
            </a:r>
            <a:r>
              <a:rPr lang="fr-FR" sz="2400" dirty="0" err="1"/>
              <a:t>b</a:t>
            </a:r>
            <a:r>
              <a:rPr lang="fr-FR" sz="2400" baseline="-25000" dirty="0" err="1"/>
              <a:t>ti</a:t>
            </a:r>
            <a:r>
              <a:rPr lang="fr-FR" sz="2400" dirty="0" err="1"/>
              <a:t>e</a:t>
            </a:r>
            <a:r>
              <a:rPr lang="fr-FR" sz="2400" baseline="30000" dirty="0"/>
              <a:t>(1-</a:t>
            </a:r>
            <a:r>
              <a:rPr lang="el-GR" sz="2400" baseline="30000" dirty="0"/>
              <a:t>τ</a:t>
            </a:r>
            <a:r>
              <a:rPr lang="fr-FR" sz="1600" baseline="30000" dirty="0"/>
              <a:t>K</a:t>
            </a:r>
            <a:r>
              <a:rPr lang="fr-FR" sz="2400" baseline="30000" dirty="0"/>
              <a:t>)</a:t>
            </a:r>
            <a:r>
              <a:rPr lang="fr-FR" sz="2400" baseline="30000" dirty="0" err="1"/>
              <a:t>rH</a:t>
            </a:r>
            <a:r>
              <a:rPr lang="fr-FR" sz="2400" baseline="30000" dirty="0"/>
              <a:t>   </a:t>
            </a:r>
            <a:r>
              <a:rPr lang="fr-FR" sz="2400" dirty="0" smtClean="0"/>
              <a:t> </a:t>
            </a:r>
          </a:p>
          <a:p>
            <a:pPr>
              <a:buFontTx/>
              <a:buNone/>
            </a:pPr>
            <a:r>
              <a:rPr lang="fr-FR" sz="2400" dirty="0" smtClean="0"/>
              <a:t>                            </a:t>
            </a:r>
            <a:r>
              <a:rPr lang="fr-FR" sz="2400" dirty="0"/>
              <a:t>i.e. </a:t>
            </a:r>
            <a:r>
              <a:rPr lang="el-GR" sz="2400" dirty="0"/>
              <a:t>τ</a:t>
            </a:r>
            <a:r>
              <a:rPr lang="fr-FR" sz="2400" baseline="-25000" dirty="0"/>
              <a:t>K</a:t>
            </a:r>
            <a:r>
              <a:rPr lang="fr-FR" sz="2400" dirty="0"/>
              <a:t> = -log(1-</a:t>
            </a:r>
            <a:r>
              <a:rPr lang="el-GR" sz="2400" dirty="0"/>
              <a:t>τ</a:t>
            </a:r>
            <a:r>
              <a:rPr lang="fr-FR" sz="2400" baseline="-25000" dirty="0"/>
              <a:t>B</a:t>
            </a:r>
            <a:r>
              <a:rPr lang="fr-FR" sz="2400" dirty="0"/>
              <a:t>)/</a:t>
            </a:r>
            <a:r>
              <a:rPr lang="fr-FR" sz="2400" dirty="0" err="1"/>
              <a:t>rH</a:t>
            </a:r>
            <a:endParaRPr lang="fr-FR" sz="2400" dirty="0"/>
          </a:p>
          <a:p>
            <a:pPr>
              <a:buFontTx/>
              <a:buNone/>
            </a:pPr>
            <a:endParaRPr lang="el-GR" sz="2400" dirty="0"/>
          </a:p>
          <a:p>
            <a:r>
              <a:rPr lang="fr-FR" sz="2400" dirty="0" err="1"/>
              <a:t>E.g</a:t>
            </a:r>
            <a:r>
              <a:rPr lang="fr-FR" sz="2400" dirty="0"/>
              <a:t>. </a:t>
            </a:r>
            <a:r>
              <a:rPr lang="fr-FR" sz="2400" dirty="0" err="1"/>
              <a:t>with</a:t>
            </a:r>
            <a:r>
              <a:rPr lang="fr-FR" sz="2400" dirty="0"/>
              <a:t> r=5% and H=30,   </a:t>
            </a:r>
            <a:r>
              <a:rPr lang="el-GR" sz="2400" dirty="0"/>
              <a:t>τ</a:t>
            </a:r>
            <a:r>
              <a:rPr lang="fr-FR" sz="2400" baseline="-25000" dirty="0"/>
              <a:t>B</a:t>
            </a:r>
            <a:r>
              <a:rPr lang="fr-FR" sz="2400" dirty="0"/>
              <a:t>=25% ↔ </a:t>
            </a:r>
            <a:r>
              <a:rPr lang="el-GR" sz="2400" dirty="0"/>
              <a:t>τ</a:t>
            </a:r>
            <a:r>
              <a:rPr lang="fr-FR" sz="2400" baseline="-25000" dirty="0"/>
              <a:t>K</a:t>
            </a:r>
            <a:r>
              <a:rPr lang="fr-FR" sz="2400" dirty="0"/>
              <a:t>=19%,               </a:t>
            </a:r>
            <a:r>
              <a:rPr lang="fr-FR" sz="2400" dirty="0" smtClean="0"/>
              <a:t>           </a:t>
            </a:r>
            <a:r>
              <a:rPr lang="el-GR" sz="2400" dirty="0" smtClean="0"/>
              <a:t>τ</a:t>
            </a:r>
            <a:r>
              <a:rPr lang="fr-FR" sz="2400" baseline="-25000" dirty="0"/>
              <a:t>B</a:t>
            </a:r>
            <a:r>
              <a:rPr lang="fr-FR" sz="2400" dirty="0"/>
              <a:t>=50% ↔ </a:t>
            </a:r>
            <a:r>
              <a:rPr lang="el-GR" sz="2400" dirty="0"/>
              <a:t>τ</a:t>
            </a:r>
            <a:r>
              <a:rPr lang="fr-FR" sz="2400" baseline="-25000" dirty="0"/>
              <a:t>K</a:t>
            </a:r>
            <a:r>
              <a:rPr lang="fr-FR" sz="2400" dirty="0"/>
              <a:t>=46%,   </a:t>
            </a:r>
            <a:r>
              <a:rPr lang="el-GR" sz="2400" dirty="0"/>
              <a:t>τ</a:t>
            </a:r>
            <a:r>
              <a:rPr lang="fr-FR" sz="2400" baseline="-25000" dirty="0"/>
              <a:t>B</a:t>
            </a:r>
            <a:r>
              <a:rPr lang="fr-FR" sz="2400" dirty="0"/>
              <a:t>=75% ↔ </a:t>
            </a:r>
            <a:r>
              <a:rPr lang="el-GR" sz="2400" dirty="0"/>
              <a:t>τ</a:t>
            </a:r>
            <a:r>
              <a:rPr lang="fr-FR" sz="2400" baseline="-25000" dirty="0"/>
              <a:t>K</a:t>
            </a:r>
            <a:r>
              <a:rPr lang="fr-FR" sz="2400" dirty="0"/>
              <a:t>=92% </a:t>
            </a:r>
          </a:p>
          <a:p>
            <a:pPr>
              <a:buFontTx/>
              <a:buNone/>
            </a:pPr>
            <a:endParaRPr lang="fr-FR" sz="2400" dirty="0"/>
          </a:p>
          <a:p>
            <a:r>
              <a:rPr lang="fr-FR" sz="2400" dirty="0"/>
              <a:t>This </a:t>
            </a:r>
            <a:r>
              <a:rPr lang="fr-FR" sz="2400" dirty="0" err="1"/>
              <a:t>equivalence</a:t>
            </a:r>
            <a:r>
              <a:rPr lang="fr-FR" sz="2400" dirty="0"/>
              <a:t> no longer </a:t>
            </a:r>
            <a:r>
              <a:rPr lang="fr-FR" sz="2400" dirty="0" err="1"/>
              <a:t>holds</a:t>
            </a:r>
            <a:r>
              <a:rPr lang="fr-FR" sz="2400" dirty="0"/>
              <a:t> </a:t>
            </a:r>
            <a:r>
              <a:rPr lang="fr-FR" sz="2400" dirty="0" err="1"/>
              <a:t>with</a:t>
            </a:r>
            <a:r>
              <a:rPr lang="fr-FR" sz="2400" dirty="0"/>
              <a:t> </a:t>
            </a:r>
          </a:p>
          <a:p>
            <a:pPr>
              <a:buFontTx/>
              <a:buNone/>
            </a:pPr>
            <a:r>
              <a:rPr lang="fr-FR" sz="2400" b="1" dirty="0"/>
              <a:t>(a)</a:t>
            </a:r>
            <a:r>
              <a:rPr lang="fr-FR" sz="2400" dirty="0"/>
              <a:t> </a:t>
            </a:r>
            <a:r>
              <a:rPr lang="fr-FR" sz="2400" dirty="0" err="1"/>
              <a:t>tax</a:t>
            </a:r>
            <a:r>
              <a:rPr lang="fr-FR" sz="2400" dirty="0"/>
              <a:t> </a:t>
            </a:r>
            <a:r>
              <a:rPr lang="fr-FR" sz="2400" dirty="0" err="1"/>
              <a:t>enforcement</a:t>
            </a:r>
            <a:r>
              <a:rPr lang="fr-FR" sz="2400" dirty="0"/>
              <a:t> </a:t>
            </a:r>
            <a:r>
              <a:rPr lang="fr-FR" sz="2400" dirty="0" err="1"/>
              <a:t>constraints</a:t>
            </a:r>
            <a:r>
              <a:rPr lang="fr-FR" sz="2400" dirty="0"/>
              <a:t>, or </a:t>
            </a:r>
            <a:r>
              <a:rPr lang="fr-FR" sz="2400" b="1" dirty="0"/>
              <a:t>(b)</a:t>
            </a:r>
            <a:r>
              <a:rPr lang="fr-FR" sz="2400" dirty="0"/>
              <a:t> life-cycle </a:t>
            </a:r>
            <a:r>
              <a:rPr lang="fr-FR" sz="2400" dirty="0" err="1"/>
              <a:t>savings</a:t>
            </a:r>
            <a:r>
              <a:rPr lang="fr-FR" sz="2400" dirty="0"/>
              <a:t>, </a:t>
            </a:r>
          </a:p>
          <a:p>
            <a:pPr>
              <a:buFontTx/>
              <a:buNone/>
            </a:pPr>
            <a:r>
              <a:rPr lang="fr-FR" sz="2400" dirty="0"/>
              <a:t>or </a:t>
            </a:r>
            <a:r>
              <a:rPr lang="fr-FR" sz="2400" b="1" dirty="0"/>
              <a:t>(c)</a:t>
            </a:r>
            <a:r>
              <a:rPr lang="fr-FR" sz="2400" dirty="0"/>
              <a:t> </a:t>
            </a:r>
            <a:r>
              <a:rPr lang="fr-FR" sz="2400" dirty="0" err="1"/>
              <a:t>uninsurable</a:t>
            </a:r>
            <a:r>
              <a:rPr lang="fr-FR" sz="2400" dirty="0"/>
              <a:t> </a:t>
            </a:r>
            <a:r>
              <a:rPr lang="fr-FR" sz="2400" dirty="0" err="1"/>
              <a:t>risk</a:t>
            </a:r>
            <a:r>
              <a:rPr lang="fr-FR" sz="2400" dirty="0"/>
              <a:t> in r=</a:t>
            </a:r>
            <a:r>
              <a:rPr lang="fr-FR" sz="2400" dirty="0" err="1"/>
              <a:t>r</a:t>
            </a:r>
            <a:r>
              <a:rPr lang="fr-FR" sz="2400" baseline="-25000" dirty="0" err="1"/>
              <a:t>ti</a:t>
            </a:r>
            <a:r>
              <a:rPr lang="fr-FR" sz="2400" dirty="0"/>
              <a:t> </a:t>
            </a:r>
          </a:p>
          <a:p>
            <a:pPr>
              <a:buFontTx/>
              <a:buNone/>
            </a:pPr>
            <a:r>
              <a:rPr lang="fr-FR" sz="2400" dirty="0"/>
              <a:t>→ Optimal mix </a:t>
            </a:r>
            <a:r>
              <a:rPr lang="el-GR" sz="2400" dirty="0"/>
              <a:t>τ</a:t>
            </a:r>
            <a:r>
              <a:rPr lang="fr-FR" sz="2400" baseline="-25000" dirty="0"/>
              <a:t>B</a:t>
            </a:r>
            <a:r>
              <a:rPr lang="fr-FR" sz="2400" dirty="0"/>
              <a:t>,</a:t>
            </a:r>
            <a:r>
              <a:rPr lang="el-GR" sz="2400" dirty="0"/>
              <a:t>τ</a:t>
            </a:r>
            <a:r>
              <a:rPr lang="fr-FR" sz="2400" baseline="-25000" dirty="0"/>
              <a:t>K</a:t>
            </a:r>
            <a:r>
              <a:rPr lang="fr-FR" sz="2400" dirty="0"/>
              <a:t> </a:t>
            </a:r>
            <a:r>
              <a:rPr lang="fr-FR" sz="2400" dirty="0" err="1"/>
              <a:t>then</a:t>
            </a:r>
            <a:r>
              <a:rPr lang="fr-FR" sz="2400" dirty="0"/>
              <a:t> </a:t>
            </a:r>
            <a:r>
              <a:rPr lang="fr-FR" sz="2400" dirty="0" err="1"/>
              <a:t>becomes</a:t>
            </a:r>
            <a:r>
              <a:rPr lang="fr-FR" sz="2400" dirty="0"/>
              <a:t> an </a:t>
            </a:r>
            <a:r>
              <a:rPr lang="fr-FR" sz="2400" dirty="0" err="1"/>
              <a:t>interesting</a:t>
            </a:r>
            <a:r>
              <a:rPr lang="fr-FR" sz="2400" dirty="0"/>
              <a:t> </a:t>
            </a:r>
            <a:r>
              <a:rPr lang="fr-FR" sz="2400" dirty="0" smtClean="0"/>
              <a:t>question</a:t>
            </a:r>
          </a:p>
          <a:p>
            <a:pPr>
              <a:buFontTx/>
              <a:buNone/>
            </a:pPr>
            <a:r>
              <a:rPr lang="fr-FR" sz="2400" dirty="0" smtClean="0"/>
              <a:t> → Full formulas are </a:t>
            </a:r>
            <a:r>
              <a:rPr lang="fr-FR" sz="2400" dirty="0" err="1" smtClean="0"/>
              <a:t>complicated</a:t>
            </a:r>
            <a:r>
              <a:rPr lang="fr-FR" sz="2400" dirty="0" smtClean="0"/>
              <a:t>: one </a:t>
            </a:r>
            <a:r>
              <a:rPr lang="fr-FR" sz="2400" dirty="0" err="1" smtClean="0"/>
              <a:t>needs</a:t>
            </a:r>
            <a:r>
              <a:rPr lang="fr-FR" sz="2400" dirty="0" smtClean="0"/>
              <a:t> to </a:t>
            </a:r>
            <a:r>
              <a:rPr lang="fr-FR" sz="2400" dirty="0" err="1" smtClean="0"/>
              <a:t>find</a:t>
            </a:r>
            <a:r>
              <a:rPr lang="fr-FR" sz="2400" dirty="0" smtClean="0"/>
              <a:t> simple </a:t>
            </a:r>
            <a:r>
              <a:rPr lang="fr-FR" sz="2400" dirty="0" err="1" smtClean="0"/>
              <a:t>sufficient</a:t>
            </a:r>
            <a:r>
              <a:rPr lang="fr-FR" sz="2400" dirty="0" smtClean="0"/>
              <a:t> </a:t>
            </a:r>
            <a:r>
              <a:rPr lang="fr-FR" sz="2400" dirty="0" err="1" smtClean="0"/>
              <a:t>statistics</a:t>
            </a:r>
            <a:r>
              <a:rPr lang="fr-FR" sz="2400" dirty="0" smtClean="0"/>
              <a:t>, </a:t>
            </a:r>
            <a:r>
              <a:rPr lang="fr-FR" sz="2400" dirty="0" err="1" smtClean="0"/>
              <a:t>e.g</a:t>
            </a:r>
            <a:r>
              <a:rPr lang="fr-FR" sz="2400" dirty="0" smtClean="0"/>
              <a:t>. </a:t>
            </a:r>
            <a:r>
              <a:rPr lang="fr-FR" sz="2400" dirty="0" err="1" smtClean="0"/>
              <a:t>unequal</a:t>
            </a:r>
            <a:r>
              <a:rPr lang="fr-FR" sz="2400" dirty="0" smtClean="0"/>
              <a:t> </a:t>
            </a:r>
            <a:r>
              <a:rPr lang="fr-FR" sz="2400" dirty="0" err="1" smtClean="0"/>
              <a:t>wealth</a:t>
            </a:r>
            <a:r>
              <a:rPr lang="fr-FR" sz="2400" dirty="0" smtClean="0"/>
              <a:t> </a:t>
            </a:r>
            <a:r>
              <a:rPr lang="fr-FR" sz="2400" dirty="0" err="1" smtClean="0"/>
              <a:t>growth</a:t>
            </a:r>
            <a:r>
              <a:rPr lang="fr-FR" sz="2400" dirty="0" smtClean="0"/>
              <a:t> rates by </a:t>
            </a:r>
            <a:r>
              <a:rPr lang="fr-FR" sz="2400" dirty="0" err="1" smtClean="0"/>
              <a:t>wealth</a:t>
            </a:r>
            <a:r>
              <a:rPr lang="fr-FR" sz="2400" dirty="0" smtClean="0"/>
              <a:t> </a:t>
            </a:r>
            <a:r>
              <a:rPr lang="fr-FR" sz="2400" dirty="0" err="1" smtClean="0"/>
              <a:t>levels</a:t>
            </a:r>
            <a:r>
              <a:rPr lang="fr-FR" sz="2400" dirty="0" smtClean="0"/>
              <a:t> </a:t>
            </a:r>
          </a:p>
          <a:p>
            <a:pPr>
              <a:buFontTx/>
              <a:buNone/>
            </a:pPr>
            <a:r>
              <a:rPr lang="fr-FR" sz="2400" dirty="0" smtClean="0"/>
              <a:t>→ More </a:t>
            </a:r>
            <a:r>
              <a:rPr lang="fr-FR" sz="2400" dirty="0" err="1" smtClean="0"/>
              <a:t>research</a:t>
            </a:r>
            <a:r>
              <a:rPr lang="fr-FR" sz="2400" dirty="0" smtClean="0"/>
              <a:t> </a:t>
            </a:r>
            <a:r>
              <a:rPr lang="fr-FR" sz="2400" dirty="0" err="1" smtClean="0"/>
              <a:t>is</a:t>
            </a:r>
            <a:r>
              <a:rPr lang="fr-FR" sz="2400" dirty="0" smtClean="0"/>
              <a:t> </a:t>
            </a:r>
            <a:r>
              <a:rPr lang="fr-FR" sz="2400" dirty="0" err="1" smtClean="0"/>
              <a:t>needed</a:t>
            </a:r>
            <a:r>
              <a:rPr lang="fr-FR" sz="2400" dirty="0" smtClean="0"/>
              <a:t> on the optimal capital </a:t>
            </a:r>
            <a:r>
              <a:rPr lang="fr-FR" sz="2400" dirty="0" err="1" smtClean="0"/>
              <a:t>tax</a:t>
            </a:r>
            <a:r>
              <a:rPr lang="fr-FR" sz="2400" dirty="0" smtClean="0"/>
              <a:t> mix</a:t>
            </a:r>
            <a:endParaRPr lang="el-G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259632" y="0"/>
          <a:ext cx="6696744" cy="6858000"/>
        </p:xfrm>
        <a:graphic>
          <a:graphicData uri="http://schemas.openxmlformats.org/presentationml/2006/ole">
            <p:oleObj spid="_x0000_s34818" name="Acrobat Document" r:id="rId3" imgW="4534293" imgH="6416596"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12968" cy="1282154"/>
          </a:xfrm>
        </p:spPr>
        <p:txBody>
          <a:bodyPr>
            <a:noAutofit/>
          </a:bodyPr>
          <a:lstStyle/>
          <a:p>
            <a:r>
              <a:rPr lang="en-US" sz="2800" b="1" dirty="0" smtClean="0"/>
              <a:t>Warning: in practice, it is very difficult to tax capital with capital mobility and little international coordination</a:t>
            </a:r>
            <a:endParaRPr lang="fr-FR" sz="2800" b="1" dirty="0"/>
          </a:p>
        </p:txBody>
      </p:sp>
      <p:sp>
        <p:nvSpPr>
          <p:cNvPr id="3" name="Espace réservé du contenu 2"/>
          <p:cNvSpPr>
            <a:spLocks noGrp="1"/>
          </p:cNvSpPr>
          <p:nvPr>
            <p:ph idx="1"/>
          </p:nvPr>
        </p:nvSpPr>
        <p:spPr>
          <a:xfrm>
            <a:off x="323528" y="1788840"/>
            <a:ext cx="8435280" cy="5069160"/>
          </a:xfrm>
        </p:spPr>
        <p:txBody>
          <a:bodyPr>
            <a:normAutofit fontScale="85000" lnSpcReduction="20000"/>
          </a:bodyPr>
          <a:lstStyle/>
          <a:p>
            <a:r>
              <a:rPr lang="fr-FR" sz="3000" dirty="0" err="1" smtClean="0"/>
              <a:t>Without</a:t>
            </a:r>
            <a:r>
              <a:rPr lang="fr-FR" sz="3000" dirty="0" smtClean="0"/>
              <a:t> fiscal coordination (</a:t>
            </a:r>
            <a:r>
              <a:rPr lang="fr-FR" sz="3000" dirty="0" err="1" smtClean="0"/>
              <a:t>automated</a:t>
            </a:r>
            <a:r>
              <a:rPr lang="fr-FR" sz="3000" dirty="0" smtClean="0"/>
              <a:t> exchange of </a:t>
            </a:r>
            <a:r>
              <a:rPr lang="fr-FR" sz="3000" dirty="0" err="1" smtClean="0"/>
              <a:t>bank</a:t>
            </a:r>
            <a:r>
              <a:rPr lang="fr-FR" sz="3000" dirty="0" smtClean="0"/>
              <a:t> information, </a:t>
            </a:r>
            <a:r>
              <a:rPr lang="fr-FR" sz="3000" dirty="0" err="1" smtClean="0"/>
              <a:t>unified</a:t>
            </a:r>
            <a:r>
              <a:rPr lang="fr-FR" sz="3000" dirty="0" smtClean="0"/>
              <a:t> </a:t>
            </a:r>
            <a:r>
              <a:rPr lang="fr-FR" sz="3000" dirty="0" err="1" smtClean="0"/>
              <a:t>corporate</a:t>
            </a:r>
            <a:r>
              <a:rPr lang="fr-FR" sz="3000" dirty="0" smtClean="0"/>
              <a:t> </a:t>
            </a:r>
            <a:r>
              <a:rPr lang="fr-FR" sz="3000" dirty="0" err="1" smtClean="0"/>
              <a:t>tax</a:t>
            </a:r>
            <a:r>
              <a:rPr lang="fr-FR" sz="3000" dirty="0" smtClean="0"/>
              <a:t> base, etc.), all </a:t>
            </a:r>
            <a:r>
              <a:rPr lang="fr-FR" sz="3000" dirty="0" err="1" smtClean="0"/>
              <a:t>forms</a:t>
            </a:r>
            <a:r>
              <a:rPr lang="fr-FR" sz="3000" dirty="0" smtClean="0"/>
              <a:t> of k taxation </a:t>
            </a:r>
            <a:r>
              <a:rPr lang="fr-FR" sz="3000" dirty="0" err="1" smtClean="0"/>
              <a:t>might</a:t>
            </a:r>
            <a:r>
              <a:rPr lang="fr-FR" sz="3000" dirty="0" smtClean="0"/>
              <a:t> </a:t>
            </a:r>
            <a:r>
              <a:rPr lang="fr-FR" sz="3000" dirty="0" err="1" smtClean="0"/>
              <a:t>well</a:t>
            </a:r>
            <a:r>
              <a:rPr lang="fr-FR" sz="3000" dirty="0" smtClean="0"/>
              <a:t> </a:t>
            </a:r>
            <a:r>
              <a:rPr lang="fr-FR" sz="3000" dirty="0" err="1" smtClean="0"/>
              <a:t>disappear</a:t>
            </a:r>
            <a:r>
              <a:rPr lang="fr-FR" sz="3000" dirty="0" smtClean="0"/>
              <a:t> in the long </a:t>
            </a:r>
            <a:r>
              <a:rPr lang="fr-FR" sz="3000" dirty="0" err="1" smtClean="0"/>
              <a:t>run</a:t>
            </a:r>
            <a:r>
              <a:rPr lang="fr-FR" sz="3000" dirty="0" smtClean="0"/>
              <a:t>, </a:t>
            </a:r>
            <a:r>
              <a:rPr lang="fr-FR" sz="3000" dirty="0" err="1" smtClean="0"/>
              <a:t>whatever</a:t>
            </a:r>
            <a:r>
              <a:rPr lang="fr-FR" sz="3000" dirty="0" smtClean="0"/>
              <a:t> the </a:t>
            </a:r>
            <a:r>
              <a:rPr lang="fr-FR" sz="3000" dirty="0" err="1" smtClean="0"/>
              <a:t>true</a:t>
            </a:r>
            <a:r>
              <a:rPr lang="fr-FR" sz="3000" dirty="0" smtClean="0"/>
              <a:t> social optimum </a:t>
            </a:r>
            <a:r>
              <a:rPr lang="fr-FR" sz="3000" dirty="0" err="1" smtClean="0"/>
              <a:t>might</a:t>
            </a:r>
            <a:r>
              <a:rPr lang="fr-FR" sz="3000" dirty="0" smtClean="0"/>
              <a:t> </a:t>
            </a:r>
            <a:r>
              <a:rPr lang="fr-FR" sz="3000" dirty="0" err="1" smtClean="0"/>
              <a:t>be</a:t>
            </a:r>
            <a:endParaRPr lang="fr-FR" sz="3000" dirty="0" smtClean="0"/>
          </a:p>
          <a:p>
            <a:pPr>
              <a:buNone/>
            </a:pPr>
            <a:endParaRPr lang="fr-FR" sz="3000" dirty="0" smtClean="0"/>
          </a:p>
          <a:p>
            <a:r>
              <a:rPr lang="en-US" sz="3000" dirty="0" smtClean="0"/>
              <a:t>On these issues see the following papers:</a:t>
            </a:r>
          </a:p>
          <a:p>
            <a:r>
              <a:rPr lang="en-US" sz="3000" dirty="0" smtClean="0"/>
              <a:t>G. Zucman, “The missing wealth of nations”, </a:t>
            </a:r>
            <a:r>
              <a:rPr lang="en-US" sz="3000" dirty="0" smtClean="0">
                <a:hlinkClick r:id="rId2"/>
              </a:rPr>
              <a:t>QJE 2013</a:t>
            </a:r>
            <a:endParaRPr lang="en-US" sz="3000" dirty="0" smtClean="0"/>
          </a:p>
          <a:p>
            <a:r>
              <a:rPr lang="en-US" sz="3000" b="1" dirty="0" smtClean="0"/>
              <a:t>G. Zucman, “Taxing Across Borders: Tracking Personal Wealth and Corporate Profits”, </a:t>
            </a:r>
            <a:r>
              <a:rPr lang="en-US" sz="3000" b="1" dirty="0" smtClean="0">
                <a:hlinkClick r:id="rId3"/>
              </a:rPr>
              <a:t>JEP 2014</a:t>
            </a:r>
            <a:endParaRPr lang="en-US" sz="3000" b="1" dirty="0" smtClean="0"/>
          </a:p>
          <a:p>
            <a:r>
              <a:rPr lang="en-US" sz="3000" dirty="0" smtClean="0"/>
              <a:t>N. </a:t>
            </a:r>
            <a:r>
              <a:rPr lang="en-US" sz="3000" dirty="0" err="1" smtClean="0"/>
              <a:t>Johanssen</a:t>
            </a:r>
            <a:r>
              <a:rPr lang="en-US" sz="3000" dirty="0" smtClean="0"/>
              <a:t> and G. </a:t>
            </a:r>
            <a:r>
              <a:rPr lang="en-US" sz="3000" dirty="0" err="1" smtClean="0"/>
              <a:t>Zucman</a:t>
            </a:r>
            <a:r>
              <a:rPr lang="en-US" sz="3000" dirty="0" smtClean="0"/>
              <a:t>,, "The End of Bank Secrecy? An Evaluation of the G20 Tax Haven Crackdown", </a:t>
            </a:r>
            <a:r>
              <a:rPr lang="en-US" sz="3000" dirty="0" smtClean="0">
                <a:hlinkClick r:id="rId4"/>
              </a:rPr>
              <a:t>WP 2012</a:t>
            </a:r>
            <a:endParaRPr lang="en-US" sz="3000" dirty="0" smtClean="0"/>
          </a:p>
          <a:p>
            <a:r>
              <a:rPr lang="en-US" sz="3000" dirty="0" smtClean="0"/>
              <a:t>K. </a:t>
            </a:r>
            <a:r>
              <a:rPr lang="en-US" sz="3000" dirty="0" err="1" smtClean="0"/>
              <a:t>Clausing</a:t>
            </a:r>
            <a:r>
              <a:rPr lang="en-US" sz="3000" dirty="0" smtClean="0"/>
              <a:t>, "In Search of Corporate Tax Incidence", </a:t>
            </a:r>
            <a:r>
              <a:rPr lang="en-US" sz="3000" dirty="0" smtClean="0">
                <a:hlinkClick r:id="rId5"/>
              </a:rPr>
              <a:t>WP 2011</a:t>
            </a:r>
            <a:r>
              <a:rPr lang="en-US" sz="3000" dirty="0" smtClean="0"/>
              <a:t> </a:t>
            </a:r>
            <a:r>
              <a:rPr lang="en-US" sz="3000" dirty="0" smtClean="0">
                <a:hlinkClick r:id="rId6"/>
              </a:rPr>
              <a:t>Tax Law Review 2012</a:t>
            </a:r>
            <a:r>
              <a:rPr lang="en-US" sz="3000" dirty="0" smtClean="0"/>
              <a:t> </a:t>
            </a:r>
          </a:p>
          <a:p>
            <a:endParaRPr lang="en-US" sz="3000"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35842" name="Acrobat Document" r:id="rId3" imgW="6416596" imgH="4534293" progId="AcroExch.Document.11">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nvGraphicFramePr>
        <p:xfrm>
          <a:off x="395536" y="404664"/>
          <a:ext cx="8208911" cy="6264696"/>
        </p:xfrm>
        <a:graphic>
          <a:graphicData uri="http://schemas.openxmlformats.org/presentationml/2006/ole">
            <p:oleObj spid="_x0000_s36871" name="Acrobat Document" r:id="rId3" imgW="3840813" imgH="5486876" progId="AcroExch.Document.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620688"/>
            <a:ext cx="8712968" cy="5976664"/>
          </a:xfrm>
        </p:spPr>
        <p:txBody>
          <a:bodyPr>
            <a:normAutofit fontScale="77500" lnSpcReduction="20000"/>
          </a:bodyPr>
          <a:lstStyle/>
          <a:p>
            <a:r>
              <a:rPr lang="en-US" b="1" dirty="0" smtClean="0"/>
              <a:t>From now on we assume closed economy (or perfect international coordination): </a:t>
            </a:r>
            <a:r>
              <a:rPr lang="en-US" dirty="0" smtClean="0"/>
              <a:t>not because this is realistic, but because in order to know whether we should coordinate, we need to know what would be the coordinated optimum (some people believe that even if perfect coordination was possible, we should have zero k tax for purely economic reasons)</a:t>
            </a:r>
          </a:p>
          <a:p>
            <a:pPr>
              <a:buNone/>
            </a:pPr>
            <a:endParaRPr lang="en-US" dirty="0" smtClean="0"/>
          </a:p>
          <a:p>
            <a:r>
              <a:rPr lang="en-US" dirty="0" smtClean="0"/>
              <a:t>Basic theoretical result = zero optimal capital tax rate = mechanical implication of Atkinson-Stiglitz 1976 no-differential-commodity-tax result to </a:t>
            </a:r>
            <a:r>
              <a:rPr lang="en-US" dirty="0" err="1" smtClean="0"/>
              <a:t>intertemporal</a:t>
            </a:r>
            <a:r>
              <a:rPr lang="en-US" dirty="0" smtClean="0"/>
              <a:t> consumption </a:t>
            </a:r>
          </a:p>
          <a:p>
            <a:pPr>
              <a:buNone/>
            </a:pPr>
            <a:r>
              <a:rPr lang="en-US" dirty="0" smtClean="0"/>
              <a:t>   = relies on several assumptions: full </a:t>
            </a:r>
            <a:r>
              <a:rPr lang="en-US" dirty="0" err="1" smtClean="0"/>
              <a:t>observability</a:t>
            </a:r>
            <a:r>
              <a:rPr lang="en-US" dirty="0" smtClean="0"/>
              <a:t> of k income flows + 100% lifecycle wealth (zero inheritance) + perfect capital markets </a:t>
            </a:r>
          </a:p>
          <a:p>
            <a:pPr>
              <a:buNone/>
            </a:pPr>
            <a:r>
              <a:rPr lang="en-US" dirty="0" smtClean="0"/>
              <a:t>(or infinite horizon/infinite long-run elasticity of capital supply)</a:t>
            </a:r>
          </a:p>
          <a:p>
            <a:pPr>
              <a:buNone/>
            </a:pPr>
            <a:r>
              <a:rPr lang="en-US" dirty="0" smtClean="0"/>
              <a:t>If these assumptions are verified, then the case of zero capital tax is indeed very strong</a:t>
            </a:r>
          </a:p>
          <a:p>
            <a:pPr>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229600" cy="1143000"/>
          </a:xfrm>
        </p:spPr>
        <p:txBody>
          <a:bodyPr>
            <a:normAutofit/>
          </a:bodyPr>
          <a:lstStyle/>
          <a:p>
            <a:r>
              <a:rPr lang="en-US" sz="3200" dirty="0" smtClean="0"/>
              <a:t>Basic result 1: without inheritance, and with perfect capital markets, optimal k tax = 0% </a:t>
            </a:r>
          </a:p>
        </p:txBody>
      </p:sp>
      <p:sp>
        <p:nvSpPr>
          <p:cNvPr id="3" name="Espace réservé du contenu 2"/>
          <p:cNvSpPr>
            <a:spLocks noGrp="1"/>
          </p:cNvSpPr>
          <p:nvPr>
            <p:ph idx="1"/>
          </p:nvPr>
        </p:nvSpPr>
        <p:spPr>
          <a:xfrm>
            <a:off x="457200" y="1340768"/>
            <a:ext cx="8507288" cy="5112568"/>
          </a:xfrm>
        </p:spPr>
        <p:txBody>
          <a:bodyPr>
            <a:normAutofit fontScale="85000" lnSpcReduction="20000"/>
          </a:bodyPr>
          <a:lstStyle/>
          <a:p>
            <a:r>
              <a:rPr lang="en-US" dirty="0" smtClean="0"/>
              <a:t>Intuition: if 100% of capital accumulation comes from lifecycle savings, then taxing capital or capital income is equivalent to using differential commodity taxation (current consumption </a:t>
            </a:r>
            <a:r>
              <a:rPr lang="en-US" dirty="0" err="1" smtClean="0"/>
              <a:t>vs</a:t>
            </a:r>
            <a:r>
              <a:rPr lang="en-US" dirty="0" smtClean="0"/>
              <a:t> future consumption)</a:t>
            </a:r>
          </a:p>
          <a:p>
            <a:pPr>
              <a:buNone/>
            </a:pPr>
            <a:endParaRPr lang="en-US" dirty="0" smtClean="0"/>
          </a:p>
          <a:p>
            <a:r>
              <a:rPr lang="en-US" dirty="0" smtClean="0"/>
              <a:t>Atkinson-</a:t>
            </a:r>
            <a:r>
              <a:rPr lang="en-US" dirty="0" err="1" smtClean="0"/>
              <a:t>Stiglitz</a:t>
            </a:r>
            <a:r>
              <a:rPr lang="en-US" dirty="0" smtClean="0"/>
              <a:t>: under fairly general conditions (separable preferences), differential commodity taxation is undesirable, and the optimal tax structure should rely entirely on direct taxation of labor income</a:t>
            </a:r>
          </a:p>
          <a:p>
            <a:pPr>
              <a:buNone/>
            </a:pPr>
            <a:endParaRPr lang="en-US" dirty="0" smtClean="0"/>
          </a:p>
          <a:p>
            <a:r>
              <a:rPr lang="en-US" dirty="0" smtClean="0"/>
              <a:t>To put it differently: if inequality entirely comes from labor income inequality, then it is useless to tax capital; one should rely entirely on the redistributive taxation of labor income)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404664"/>
            <a:ext cx="8229600" cy="6297563"/>
          </a:xfrm>
        </p:spPr>
        <p:txBody>
          <a:bodyPr>
            <a:normAutofit fontScale="92500" lnSpcReduction="10000"/>
          </a:bodyPr>
          <a:lstStyle/>
          <a:p>
            <a:r>
              <a:rPr lang="en-US" dirty="0" smtClean="0"/>
              <a:t>Atkinson-</a:t>
            </a:r>
            <a:r>
              <a:rPr lang="en-US" dirty="0" err="1" smtClean="0"/>
              <a:t>Stiglitz</a:t>
            </a:r>
            <a:r>
              <a:rPr lang="en-US" dirty="0" smtClean="0"/>
              <a:t> 1976:</a:t>
            </a:r>
          </a:p>
          <a:p>
            <a:r>
              <a:rPr lang="en-US" dirty="0" smtClean="0"/>
              <a:t>Model with two periods t=1 &amp; t=2</a:t>
            </a:r>
          </a:p>
          <a:p>
            <a:r>
              <a:rPr lang="en-US" dirty="0" smtClean="0"/>
              <a:t>Individual </a:t>
            </a:r>
            <a:r>
              <a:rPr lang="en-US" dirty="0" err="1" smtClean="0"/>
              <a:t>i</a:t>
            </a:r>
            <a:r>
              <a:rPr lang="en-US" dirty="0" smtClean="0"/>
              <a:t> gets labor income </a:t>
            </a:r>
            <a:r>
              <a:rPr lang="en-US" dirty="0" err="1" smtClean="0"/>
              <a:t>y</a:t>
            </a:r>
            <a:r>
              <a:rPr lang="en-US" baseline="-25000" dirty="0" err="1" smtClean="0"/>
              <a:t>Li</a:t>
            </a:r>
            <a:r>
              <a:rPr lang="en-US" dirty="0" smtClean="0"/>
              <a:t> = </a:t>
            </a:r>
            <a:r>
              <a:rPr lang="en-US" dirty="0" err="1" smtClean="0"/>
              <a:t>v</a:t>
            </a:r>
            <a:r>
              <a:rPr lang="en-US" baseline="-25000" dirty="0" err="1" smtClean="0"/>
              <a:t>i</a:t>
            </a:r>
            <a:r>
              <a:rPr lang="en-US" dirty="0" err="1" smtClean="0"/>
              <a:t>l</a:t>
            </a:r>
            <a:r>
              <a:rPr lang="en-US" baseline="-25000" dirty="0" err="1" smtClean="0"/>
              <a:t>i</a:t>
            </a:r>
            <a:r>
              <a:rPr lang="en-US" dirty="0" smtClean="0"/>
              <a:t> at t=1 (v</a:t>
            </a:r>
            <a:r>
              <a:rPr lang="en-US" baseline="-25000" dirty="0" smtClean="0"/>
              <a:t>i</a:t>
            </a:r>
            <a:r>
              <a:rPr lang="en-US" dirty="0" smtClean="0"/>
              <a:t>= wage rate, </a:t>
            </a:r>
            <a:r>
              <a:rPr lang="en-US" dirty="0" err="1" smtClean="0"/>
              <a:t>l</a:t>
            </a:r>
            <a:r>
              <a:rPr lang="en-US" baseline="-25000" dirty="0" err="1" smtClean="0"/>
              <a:t>i</a:t>
            </a:r>
            <a:r>
              <a:rPr lang="en-US" dirty="0" smtClean="0"/>
              <a:t> = labor supply), and chooses how much to consume c</a:t>
            </a:r>
            <a:r>
              <a:rPr lang="en-US" baseline="-25000" dirty="0" smtClean="0"/>
              <a:t>1</a:t>
            </a:r>
            <a:r>
              <a:rPr lang="en-US" dirty="0" smtClean="0"/>
              <a:t> and c</a:t>
            </a:r>
            <a:r>
              <a:rPr lang="en-US" baseline="-25000" dirty="0" smtClean="0"/>
              <a:t>2</a:t>
            </a:r>
            <a:endParaRPr lang="en-US" dirty="0" smtClean="0"/>
          </a:p>
          <a:p>
            <a:r>
              <a:rPr lang="en-US" dirty="0" smtClean="0"/>
              <a:t>Max U(c</a:t>
            </a:r>
            <a:r>
              <a:rPr lang="en-US" baseline="-25000" dirty="0" smtClean="0"/>
              <a:t>1</a:t>
            </a:r>
            <a:r>
              <a:rPr lang="en-US" dirty="0" smtClean="0"/>
              <a:t>,c</a:t>
            </a:r>
            <a:r>
              <a:rPr lang="en-US" baseline="-25000" dirty="0" smtClean="0"/>
              <a:t>2</a:t>
            </a:r>
            <a:r>
              <a:rPr lang="en-US" dirty="0" smtClean="0"/>
              <a:t>) – V(l) </a:t>
            </a:r>
          </a:p>
          <a:p>
            <a:pPr>
              <a:buNone/>
            </a:pPr>
            <a:r>
              <a:rPr lang="en-US" dirty="0" smtClean="0"/>
              <a:t>under budget constraint: c</a:t>
            </a:r>
            <a:r>
              <a:rPr lang="en-US" baseline="-25000" dirty="0" smtClean="0"/>
              <a:t>1</a:t>
            </a:r>
            <a:r>
              <a:rPr lang="en-US" dirty="0" smtClean="0"/>
              <a:t> + c</a:t>
            </a:r>
            <a:r>
              <a:rPr lang="en-US" baseline="-25000" dirty="0" smtClean="0"/>
              <a:t>2</a:t>
            </a:r>
            <a:r>
              <a:rPr lang="en-US" dirty="0" smtClean="0"/>
              <a:t>/(1+r) = </a:t>
            </a:r>
            <a:r>
              <a:rPr lang="en-US" dirty="0" err="1" smtClean="0"/>
              <a:t>y</a:t>
            </a:r>
            <a:r>
              <a:rPr lang="en-US" baseline="-25000" dirty="0" err="1" smtClean="0"/>
              <a:t>L</a:t>
            </a:r>
            <a:endParaRPr lang="en-US" dirty="0" smtClean="0"/>
          </a:p>
          <a:p>
            <a:r>
              <a:rPr lang="en-US" dirty="0" smtClean="0"/>
              <a:t>Period 1 savings s = </a:t>
            </a:r>
            <a:r>
              <a:rPr lang="en-US" dirty="0" err="1" smtClean="0"/>
              <a:t>y</a:t>
            </a:r>
            <a:r>
              <a:rPr lang="en-US" baseline="-25000" dirty="0" err="1" smtClean="0"/>
              <a:t>L</a:t>
            </a:r>
            <a:r>
              <a:rPr lang="en-US" dirty="0" smtClean="0"/>
              <a:t> - c</a:t>
            </a:r>
            <a:r>
              <a:rPr lang="en-US" baseline="-25000" dirty="0" smtClean="0"/>
              <a:t>1</a:t>
            </a:r>
            <a:r>
              <a:rPr lang="en-US" dirty="0" smtClean="0"/>
              <a:t> (≥0)</a:t>
            </a:r>
          </a:p>
          <a:p>
            <a:r>
              <a:rPr lang="en-US" dirty="0" smtClean="0"/>
              <a:t>Period 2 capital income </a:t>
            </a:r>
            <a:r>
              <a:rPr lang="en-US" dirty="0" err="1" smtClean="0"/>
              <a:t>y</a:t>
            </a:r>
            <a:r>
              <a:rPr lang="en-US" baseline="-25000" dirty="0" err="1" smtClean="0"/>
              <a:t>k</a:t>
            </a:r>
            <a:r>
              <a:rPr lang="en-US" dirty="0" smtClean="0"/>
              <a:t> = (1+r)s = c</a:t>
            </a:r>
            <a:r>
              <a:rPr lang="en-US" baseline="-25000" dirty="0" smtClean="0"/>
              <a:t>2</a:t>
            </a:r>
          </a:p>
          <a:p>
            <a:r>
              <a:rPr lang="en-US" dirty="0" smtClean="0"/>
              <a:t>r = rate of return (= marginal product of capital F</a:t>
            </a:r>
            <a:r>
              <a:rPr lang="en-US" baseline="-25000" dirty="0" smtClean="0"/>
              <a:t>K</a:t>
            </a:r>
            <a:r>
              <a:rPr lang="en-US" dirty="0" smtClean="0"/>
              <a:t> with production function F(K,L))</a:t>
            </a:r>
          </a:p>
          <a:p>
            <a:pPr>
              <a:buNone/>
            </a:pPr>
            <a:r>
              <a:rPr lang="en-US" dirty="0" smtClean="0"/>
              <a:t>&gt;&gt;&gt; taxing capital income </a:t>
            </a:r>
            <a:r>
              <a:rPr lang="en-US" dirty="0" err="1" smtClean="0"/>
              <a:t>y</a:t>
            </a:r>
            <a:r>
              <a:rPr lang="en-US" baseline="-25000" dirty="0" err="1" smtClean="0"/>
              <a:t>k</a:t>
            </a:r>
            <a:r>
              <a:rPr lang="en-US" dirty="0" smtClean="0"/>
              <a:t> is like taxing the relative price of period 2 consumption c</a:t>
            </a:r>
            <a:r>
              <a:rPr lang="en-US" baseline="-25000" dirty="0" smtClean="0"/>
              <a:t>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712968" cy="6264696"/>
          </a:xfrm>
        </p:spPr>
        <p:txBody>
          <a:bodyPr>
            <a:normAutofit fontScale="77500" lnSpcReduction="20000"/>
          </a:bodyPr>
          <a:lstStyle/>
          <a:p>
            <a:pPr>
              <a:buNone/>
            </a:pPr>
            <a:r>
              <a:rPr lang="fr-FR" dirty="0" smtClean="0"/>
              <a:t>&gt;&gt;&gt; Atkinson-</a:t>
            </a:r>
            <a:r>
              <a:rPr lang="fr-FR" dirty="0" err="1" smtClean="0"/>
              <a:t>Stiglitz</a:t>
            </a:r>
            <a:r>
              <a:rPr lang="fr-FR" dirty="0" smtClean="0"/>
              <a:t>: </a:t>
            </a:r>
            <a:r>
              <a:rPr lang="fr-FR" dirty="0" err="1" smtClean="0"/>
              <a:t>under</a:t>
            </a:r>
            <a:r>
              <a:rPr lang="fr-FR" dirty="0" smtClean="0"/>
              <a:t> </a:t>
            </a:r>
            <a:r>
              <a:rPr lang="fr-FR" dirty="0" err="1" smtClean="0"/>
              <a:t>separable</a:t>
            </a:r>
            <a:r>
              <a:rPr lang="fr-FR" dirty="0" smtClean="0"/>
              <a:t> </a:t>
            </a:r>
            <a:r>
              <a:rPr lang="fr-FR" dirty="0" err="1" smtClean="0"/>
              <a:t>preferences</a:t>
            </a:r>
            <a:r>
              <a:rPr lang="fr-FR" dirty="0" smtClean="0"/>
              <a:t> </a:t>
            </a:r>
            <a:r>
              <a:rPr lang="en-US" dirty="0" smtClean="0"/>
              <a:t>U(C</a:t>
            </a:r>
            <a:r>
              <a:rPr lang="en-US" baseline="-25000" dirty="0" smtClean="0"/>
              <a:t>1</a:t>
            </a:r>
            <a:r>
              <a:rPr lang="en-US" dirty="0" smtClean="0"/>
              <a:t>,C</a:t>
            </a:r>
            <a:r>
              <a:rPr lang="en-US" baseline="-25000" dirty="0" smtClean="0"/>
              <a:t>2</a:t>
            </a:r>
            <a:r>
              <a:rPr lang="en-US" dirty="0" smtClean="0"/>
              <a:t>)-V(l)</a:t>
            </a:r>
            <a:r>
              <a:rPr lang="fr-FR" dirty="0" smtClean="0"/>
              <a:t>, </a:t>
            </a:r>
            <a:r>
              <a:rPr lang="fr-FR" dirty="0" err="1" smtClean="0"/>
              <a:t>there</a:t>
            </a:r>
            <a:r>
              <a:rPr lang="fr-FR" dirty="0" smtClean="0"/>
              <a:t> </a:t>
            </a:r>
            <a:r>
              <a:rPr lang="fr-FR" dirty="0" err="1" smtClean="0"/>
              <a:t>is</a:t>
            </a:r>
            <a:r>
              <a:rPr lang="fr-FR" dirty="0" smtClean="0"/>
              <a:t> no point </a:t>
            </a:r>
            <a:r>
              <a:rPr lang="fr-FR" dirty="0" err="1" smtClean="0"/>
              <a:t>taxing</a:t>
            </a:r>
            <a:r>
              <a:rPr lang="fr-FR" dirty="0" smtClean="0"/>
              <a:t> capital </a:t>
            </a:r>
            <a:r>
              <a:rPr lang="fr-FR" dirty="0" err="1" smtClean="0"/>
              <a:t>income</a:t>
            </a:r>
            <a:r>
              <a:rPr lang="fr-FR" dirty="0" smtClean="0"/>
              <a:t>; </a:t>
            </a:r>
            <a:r>
              <a:rPr lang="fr-FR" dirty="0" err="1" smtClean="0"/>
              <a:t>it</a:t>
            </a:r>
            <a:r>
              <a:rPr lang="fr-FR" dirty="0" smtClean="0"/>
              <a:t> </a:t>
            </a:r>
            <a:r>
              <a:rPr lang="fr-FR" dirty="0" err="1" smtClean="0"/>
              <a:t>is</a:t>
            </a:r>
            <a:r>
              <a:rPr lang="fr-FR" dirty="0" smtClean="0"/>
              <a:t> more efficient to </a:t>
            </a:r>
            <a:r>
              <a:rPr lang="fr-FR" dirty="0" err="1" smtClean="0"/>
              <a:t>redistribute</a:t>
            </a:r>
            <a:r>
              <a:rPr lang="fr-FR" dirty="0" smtClean="0"/>
              <a:t> </a:t>
            </a:r>
            <a:r>
              <a:rPr lang="fr-FR" dirty="0" err="1" smtClean="0"/>
              <a:t>income</a:t>
            </a:r>
            <a:r>
              <a:rPr lang="fr-FR" dirty="0" smtClean="0"/>
              <a:t> by </a:t>
            </a:r>
            <a:r>
              <a:rPr lang="fr-FR" dirty="0" err="1" smtClean="0"/>
              <a:t>using</a:t>
            </a:r>
            <a:r>
              <a:rPr lang="fr-FR" dirty="0" smtClean="0"/>
              <a:t> </a:t>
            </a:r>
            <a:r>
              <a:rPr lang="fr-FR" dirty="0" err="1" smtClean="0"/>
              <a:t>solely</a:t>
            </a:r>
            <a:r>
              <a:rPr lang="fr-FR" dirty="0" smtClean="0"/>
              <a:t> a </a:t>
            </a:r>
            <a:r>
              <a:rPr lang="fr-FR" dirty="0" err="1" smtClean="0"/>
              <a:t>labor</a:t>
            </a:r>
            <a:r>
              <a:rPr lang="fr-FR" dirty="0" smtClean="0"/>
              <a:t> </a:t>
            </a:r>
            <a:r>
              <a:rPr lang="fr-FR" dirty="0" err="1" smtClean="0"/>
              <a:t>income</a:t>
            </a:r>
            <a:r>
              <a:rPr lang="fr-FR" dirty="0" smtClean="0"/>
              <a:t> </a:t>
            </a:r>
            <a:r>
              <a:rPr lang="fr-FR" dirty="0" err="1" smtClean="0"/>
              <a:t>tax</a:t>
            </a:r>
            <a:r>
              <a:rPr lang="fr-FR" dirty="0" smtClean="0"/>
              <a:t> t(</a:t>
            </a:r>
            <a:r>
              <a:rPr lang="fr-FR" dirty="0" err="1" smtClean="0"/>
              <a:t>y</a:t>
            </a:r>
            <a:r>
              <a:rPr lang="fr-FR" baseline="-25000" dirty="0" err="1" smtClean="0"/>
              <a:t>L</a:t>
            </a:r>
            <a:r>
              <a:rPr lang="fr-FR" dirty="0" smtClean="0"/>
              <a:t>)</a:t>
            </a:r>
          </a:p>
          <a:p>
            <a:pPr>
              <a:buNone/>
            </a:pPr>
            <a:endParaRPr lang="fr-FR" dirty="0" smtClean="0"/>
          </a:p>
          <a:p>
            <a:pPr>
              <a:buNone/>
            </a:pPr>
            <a:r>
              <a:rPr lang="fr-FR" dirty="0" err="1" smtClean="0"/>
              <a:t>With</a:t>
            </a:r>
            <a:r>
              <a:rPr lang="fr-FR" dirty="0" smtClean="0"/>
              <a:t> non-</a:t>
            </a:r>
            <a:r>
              <a:rPr lang="fr-FR" dirty="0" err="1" smtClean="0"/>
              <a:t>separable</a:t>
            </a:r>
            <a:r>
              <a:rPr lang="fr-FR" dirty="0" smtClean="0"/>
              <a:t> </a:t>
            </a:r>
            <a:r>
              <a:rPr lang="fr-FR" dirty="0" err="1" smtClean="0"/>
              <a:t>preferences</a:t>
            </a:r>
            <a:r>
              <a:rPr lang="fr-FR" dirty="0" smtClean="0"/>
              <a:t> </a:t>
            </a:r>
            <a:r>
              <a:rPr lang="en-US" dirty="0" smtClean="0"/>
              <a:t>U(C</a:t>
            </a:r>
            <a:r>
              <a:rPr lang="en-US" baseline="-25000" dirty="0" smtClean="0"/>
              <a:t>1</a:t>
            </a:r>
            <a:r>
              <a:rPr lang="en-US" dirty="0" smtClean="0"/>
              <a:t>,C</a:t>
            </a:r>
            <a:r>
              <a:rPr lang="en-US" baseline="-25000" dirty="0" smtClean="0"/>
              <a:t>2</a:t>
            </a:r>
            <a:r>
              <a:rPr lang="en-US" dirty="0" smtClean="0"/>
              <a:t>,l), it might make sense to tax less the goods that are more complement with labor supply (say, tax less day care or baby sitters, and tax more vacations); but this requires a lot of information on cross-derivatives</a:t>
            </a:r>
          </a:p>
          <a:p>
            <a:pPr>
              <a:buNone/>
            </a:pPr>
            <a:endParaRPr lang="fr-FR" dirty="0" smtClean="0"/>
          </a:p>
          <a:p>
            <a:r>
              <a:rPr lang="fr-FR" dirty="0" err="1" smtClean="0"/>
              <a:t>See</a:t>
            </a:r>
            <a:r>
              <a:rPr lang="fr-FR" dirty="0" smtClean="0"/>
              <a:t> A.B. Atkinson and J. </a:t>
            </a:r>
            <a:r>
              <a:rPr lang="fr-FR" dirty="0" err="1" smtClean="0"/>
              <a:t>Stiglitz</a:t>
            </a:r>
            <a:r>
              <a:rPr lang="fr-FR" dirty="0" smtClean="0"/>
              <a:t>, “The design of </a:t>
            </a:r>
            <a:r>
              <a:rPr lang="fr-FR" dirty="0" err="1" smtClean="0"/>
              <a:t>tax</a:t>
            </a:r>
            <a:r>
              <a:rPr lang="fr-FR" dirty="0" smtClean="0"/>
              <a:t> structure: direct vs indirect taxation”, </a:t>
            </a:r>
            <a:r>
              <a:rPr lang="fr-FR" u="sng" dirty="0" smtClean="0"/>
              <a:t>Journal of Public </a:t>
            </a:r>
            <a:r>
              <a:rPr lang="fr-FR" u="sng" dirty="0" err="1" smtClean="0"/>
              <a:t>Economics</a:t>
            </a:r>
            <a:r>
              <a:rPr lang="fr-FR" u="sng" dirty="0" smtClean="0"/>
              <a:t> 1976</a:t>
            </a:r>
            <a:endParaRPr lang="fr-FR" dirty="0" smtClean="0"/>
          </a:p>
          <a:p>
            <a:r>
              <a:rPr lang="fr-FR" dirty="0" smtClean="0"/>
              <a:t>V. Christiansen, « </a:t>
            </a:r>
            <a:r>
              <a:rPr lang="fr-FR" dirty="0" err="1" smtClean="0"/>
              <a:t>Which</a:t>
            </a:r>
            <a:r>
              <a:rPr lang="fr-FR" dirty="0" smtClean="0"/>
              <a:t> </a:t>
            </a:r>
            <a:r>
              <a:rPr lang="fr-FR" dirty="0" err="1" smtClean="0"/>
              <a:t>Commodity</a:t>
            </a:r>
            <a:r>
              <a:rPr lang="fr-FR" dirty="0" smtClean="0"/>
              <a:t> Taxes </a:t>
            </a:r>
            <a:r>
              <a:rPr lang="fr-FR" dirty="0" err="1" smtClean="0"/>
              <a:t>Should</a:t>
            </a:r>
            <a:r>
              <a:rPr lang="fr-FR" dirty="0" smtClean="0"/>
              <a:t> </a:t>
            </a:r>
            <a:r>
              <a:rPr lang="fr-FR" dirty="0" err="1" smtClean="0"/>
              <a:t>Supplement</a:t>
            </a:r>
            <a:r>
              <a:rPr lang="fr-FR" dirty="0" smtClean="0"/>
              <a:t> the </a:t>
            </a:r>
            <a:r>
              <a:rPr lang="fr-FR" dirty="0" err="1" smtClean="0"/>
              <a:t>Income</a:t>
            </a:r>
            <a:r>
              <a:rPr lang="fr-FR" dirty="0" smtClean="0"/>
              <a:t> </a:t>
            </a:r>
            <a:r>
              <a:rPr lang="fr-FR" dirty="0" err="1" smtClean="0"/>
              <a:t>Tax</a:t>
            </a:r>
            <a:r>
              <a:rPr lang="fr-FR" dirty="0" smtClean="0"/>
              <a:t> ? », </a:t>
            </a:r>
            <a:r>
              <a:rPr lang="fr-FR" dirty="0" smtClean="0">
                <a:hlinkClick r:id="rId2"/>
              </a:rPr>
              <a:t>Journal of Public </a:t>
            </a:r>
            <a:r>
              <a:rPr lang="fr-FR" dirty="0" err="1" smtClean="0">
                <a:hlinkClick r:id="rId2"/>
              </a:rPr>
              <a:t>Economics</a:t>
            </a:r>
            <a:r>
              <a:rPr lang="fr-FR" dirty="0" smtClean="0">
                <a:hlinkClick r:id="rId2"/>
              </a:rPr>
              <a:t> 1984 </a:t>
            </a:r>
            <a:endParaRPr lang="fr-FR" dirty="0" smtClean="0"/>
          </a:p>
          <a:p>
            <a:r>
              <a:rPr lang="fr-FR" dirty="0" smtClean="0"/>
              <a:t>E. </a:t>
            </a:r>
            <a:r>
              <a:rPr lang="fr-FR" dirty="0" err="1" smtClean="0"/>
              <a:t>Saez</a:t>
            </a:r>
            <a:r>
              <a:rPr lang="fr-FR" dirty="0" smtClean="0"/>
              <a:t>, “The </a:t>
            </a:r>
            <a:r>
              <a:rPr lang="fr-FR" dirty="0" err="1" smtClean="0"/>
              <a:t>Desirability</a:t>
            </a:r>
            <a:r>
              <a:rPr lang="fr-FR" dirty="0" smtClean="0"/>
              <a:t> of </a:t>
            </a:r>
            <a:r>
              <a:rPr lang="fr-FR" dirty="0" err="1" smtClean="0"/>
              <a:t>Commodity</a:t>
            </a:r>
            <a:r>
              <a:rPr lang="fr-FR" dirty="0" smtClean="0"/>
              <a:t> Taxation </a:t>
            </a:r>
            <a:r>
              <a:rPr lang="fr-FR" dirty="0" err="1" smtClean="0"/>
              <a:t>under</a:t>
            </a:r>
            <a:r>
              <a:rPr lang="fr-FR" dirty="0" smtClean="0"/>
              <a:t> Non-</a:t>
            </a:r>
            <a:r>
              <a:rPr lang="fr-FR" dirty="0" err="1" smtClean="0"/>
              <a:t>Linear</a:t>
            </a:r>
            <a:r>
              <a:rPr lang="fr-FR" dirty="0" smtClean="0"/>
              <a:t> </a:t>
            </a:r>
            <a:r>
              <a:rPr lang="fr-FR" dirty="0" err="1" smtClean="0"/>
              <a:t>Income</a:t>
            </a:r>
            <a:r>
              <a:rPr lang="fr-FR" dirty="0" smtClean="0"/>
              <a:t> Taxation and </a:t>
            </a:r>
            <a:r>
              <a:rPr lang="fr-FR" dirty="0" err="1" smtClean="0"/>
              <a:t>Heterogeneous</a:t>
            </a:r>
            <a:r>
              <a:rPr lang="fr-FR" dirty="0" smtClean="0"/>
              <a:t> Tastes”, </a:t>
            </a:r>
            <a:r>
              <a:rPr lang="fr-FR" dirty="0" smtClean="0">
                <a:hlinkClick r:id="rId3"/>
              </a:rPr>
              <a:t>Journal of Public </a:t>
            </a:r>
            <a:r>
              <a:rPr lang="fr-FR" dirty="0" err="1" smtClean="0">
                <a:hlinkClick r:id="rId3"/>
              </a:rPr>
              <a:t>Economics</a:t>
            </a:r>
            <a:r>
              <a:rPr lang="fr-FR" dirty="0" smtClean="0">
                <a:hlinkClick r:id="rId3"/>
              </a:rPr>
              <a:t> 2002</a:t>
            </a:r>
            <a:endParaRPr lang="fr-FR" dirty="0" smtClean="0"/>
          </a:p>
          <a:p>
            <a:r>
              <a:rPr lang="fr-FR" dirty="0" smtClean="0"/>
              <a:t>E. </a:t>
            </a:r>
            <a:r>
              <a:rPr lang="fr-FR" dirty="0" err="1" smtClean="0"/>
              <a:t>Saez</a:t>
            </a:r>
            <a:r>
              <a:rPr lang="fr-FR" dirty="0" smtClean="0"/>
              <a:t>, « Direct vs Indirect </a:t>
            </a:r>
            <a:r>
              <a:rPr lang="fr-FR" dirty="0" err="1" smtClean="0"/>
              <a:t>Tax</a:t>
            </a:r>
            <a:r>
              <a:rPr lang="fr-FR" dirty="0" smtClean="0"/>
              <a:t> Instruments for Redistribution : Short-</a:t>
            </a:r>
            <a:r>
              <a:rPr lang="fr-FR" dirty="0" err="1" smtClean="0"/>
              <a:t>run</a:t>
            </a:r>
            <a:r>
              <a:rPr lang="fr-FR" dirty="0" smtClean="0"/>
              <a:t> vs Long-</a:t>
            </a:r>
            <a:r>
              <a:rPr lang="fr-FR" dirty="0" err="1" smtClean="0"/>
              <a:t>run</a:t>
            </a:r>
            <a:r>
              <a:rPr lang="fr-FR" dirty="0" smtClean="0"/>
              <a:t> », </a:t>
            </a:r>
            <a:r>
              <a:rPr lang="en-US" u="sng" dirty="0" smtClean="0">
                <a:hlinkClick r:id="rId4"/>
              </a:rPr>
              <a:t>Journal of Public Economics 2004</a:t>
            </a: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2356</Words>
  <Application>Microsoft Office PowerPoint</Application>
  <PresentationFormat>Affichage à l'écran (4:3)</PresentationFormat>
  <Paragraphs>163</Paragraphs>
  <Slides>27</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27</vt:i4>
      </vt:variant>
    </vt:vector>
  </HeadingPairs>
  <TitlesOfParts>
    <vt:vector size="30" baseType="lpstr">
      <vt:lpstr>Thème Office</vt:lpstr>
      <vt:lpstr>Acrobat Document</vt:lpstr>
      <vt:lpstr>Feuille de calcul</vt:lpstr>
      <vt:lpstr>   Public Economics: Tax &amp; Transfer Policies  (Master PPD &amp; APE, Paris School of Economics) Thomas Piketty Academic year 2015-2016  </vt:lpstr>
      <vt:lpstr>Diapositive 2</vt:lpstr>
      <vt:lpstr>Warning: in practice, it is very difficult to tax capital with capital mobility and little international coordination</vt:lpstr>
      <vt:lpstr>Diapositive 4</vt:lpstr>
      <vt:lpstr>Diapositive 5</vt:lpstr>
      <vt:lpstr>Diapositive 6</vt:lpstr>
      <vt:lpstr>Basic result 1: without inheritance, and with perfect capital markets, optimal k tax = 0% </vt:lpstr>
      <vt:lpstr>Diapositive 8</vt:lpstr>
      <vt:lpstr>Diapositive 9</vt:lpstr>
      <vt:lpstr>Basic result 2: with infinite-horizon dynasties, optimal linear k tax = 0% (=because of infinite elasticity of long run capital supply), but optimal progressive k tax &gt; 0%   </vt:lpstr>
      <vt:lpstr>Diapositive 11</vt:lpstr>
      <vt:lpstr>Diapositive 12</vt:lpstr>
      <vt:lpstr>Diapositive 13</vt:lpstr>
      <vt:lpstr>Diapositive 14</vt:lpstr>
      <vt:lpstr>Diapositive 15</vt:lpstr>
      <vt:lpstr>Diapositive 16</vt:lpstr>
      <vt:lpstr>The optimal taxation of inheritance</vt:lpstr>
      <vt:lpstr>Diapositive 18</vt:lpstr>
      <vt:lpstr>Diapositive 19</vt:lpstr>
      <vt:lpstr>Diapositive 20</vt:lpstr>
      <vt:lpstr>Diapositive 21</vt:lpstr>
      <vt:lpstr>Diapositive 22</vt:lpstr>
      <vt:lpstr>Diapositive 23</vt:lpstr>
      <vt:lpstr>Diapositive 24</vt:lpstr>
      <vt:lpstr>Diapositive 25</vt:lpstr>
      <vt:lpstr>Equivalence between τB and τK</vt:lpstr>
      <vt:lpstr>Diapositive 27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Public Economics: Tax &amp; Transfer Policies  (Master PPD &amp; APE, Paris School of Economics) Thomas Piketty Academic year 2013-2014  </dc:title>
  <dc:creator>Thomas Piketty</dc:creator>
  <cp:lastModifiedBy>Thomas Piketty</cp:lastModifiedBy>
  <cp:revision>47</cp:revision>
  <dcterms:created xsi:type="dcterms:W3CDTF">2013-11-05T17:13:48Z</dcterms:created>
  <dcterms:modified xsi:type="dcterms:W3CDTF">2015-05-19T08:13:00Z</dcterms:modified>
</cp:coreProperties>
</file>