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0" r:id="rId6"/>
    <p:sldId id="261" r:id="rId7"/>
    <p:sldId id="259" r:id="rId8"/>
    <p:sldId id="258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D681-38F2-4D3A-A35A-5884D0185798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22222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articles-de-presse/5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BesleyPersson2014JEP.pdf" TargetMode="External"/><Relationship Id="rId2" Type="http://schemas.openxmlformats.org/officeDocument/2006/relationships/hyperlink" Target="http://piketty.pse.ens.fr/fichiers/enseig/pubecon/PubEcon_fichiers/BesleyPersson20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chiers/enseig/pubecon/PubEcon_fichiers/PikettyQian2009_AEJPP.pdf" TargetMode="External"/><Relationship Id="rId5" Type="http://schemas.openxmlformats.org/officeDocument/2006/relationships/hyperlink" Target="http://piketty.pse.ens.fr/files/Kleven2014JEP.pdf" TargetMode="External"/><Relationship Id="rId4" Type="http://schemas.openxmlformats.org/officeDocument/2006/relationships/hyperlink" Target="http://piketty.pse.ens.fr/fichiers/enseig/pubecon/PubEcon_fichiers/KlevenKreinerSaez2009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1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img/g1-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</a:t>
            </a:r>
            <a:r>
              <a:rPr lang="en-US" sz="3600" dirty="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4: Income Taxes Over Time &amp; Across Countries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December</a:t>
            </a:r>
            <a:r>
              <a:rPr lang="en-US" smtClean="0"/>
              <a:t> 1</a:t>
            </a:r>
            <a:r>
              <a:rPr lang="en-US" baseline="30000" smtClean="0"/>
              <a:t>st</a:t>
            </a:r>
            <a:r>
              <a:rPr lang="en-US" smtClean="0"/>
              <a:t> </a:t>
            </a:r>
            <a:r>
              <a:rPr lang="en-US" smtClean="0"/>
              <a:t>2015)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9458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0482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1" y="404664"/>
          <a:ext cx="8640960" cy="6264696"/>
        </p:xfrm>
        <a:graphic>
          <a:graphicData uri="http://schemas.openxmlformats.org/presentationml/2006/ole">
            <p:oleObj spid="_x0000_s18434" name="Worksheet" r:id="rId3" imgW="9250613" imgH="5722661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elite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to a mass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 </a:t>
            </a:r>
            <a:r>
              <a:rPr lang="fr-FR" sz="2800" dirty="0" err="1" smtClean="0"/>
              <a:t>every</a:t>
            </a:r>
            <a:r>
              <a:rPr lang="fr-FR" sz="2800" dirty="0" smtClean="0"/>
              <a:t> country, the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the time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targeted</a:t>
            </a:r>
            <a:r>
              <a:rPr lang="fr-FR" sz="2800" dirty="0" smtClean="0"/>
              <a:t> on the top 1-2% of the population;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gradually</a:t>
            </a:r>
            <a:r>
              <a:rPr lang="fr-FR" sz="2800" dirty="0" smtClean="0"/>
              <a:t> </a:t>
            </a:r>
            <a:r>
              <a:rPr lang="fr-FR" sz="2800" dirty="0" err="1" smtClean="0"/>
              <a:t>extended</a:t>
            </a:r>
            <a:r>
              <a:rPr lang="fr-FR" sz="2800" dirty="0" smtClean="0"/>
              <a:t> to the </a:t>
            </a:r>
            <a:r>
              <a:rPr lang="fr-FR" sz="2800" dirty="0" err="1" smtClean="0"/>
              <a:t>entire</a:t>
            </a:r>
            <a:r>
              <a:rPr lang="fr-FR" sz="2800" dirty="0" smtClean="0"/>
              <a:t> population (or </a:t>
            </a:r>
            <a:r>
              <a:rPr lang="fr-FR" sz="2800" dirty="0" err="1" smtClean="0"/>
              <a:t>at</a:t>
            </a:r>
            <a:r>
              <a:rPr lang="fr-FR" sz="2800" dirty="0" smtClean="0"/>
              <a:t> least to 50-60% of the population). This </a:t>
            </a:r>
            <a:r>
              <a:rPr lang="fr-FR" sz="2800" dirty="0" err="1" smtClean="0"/>
              <a:t>makes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revenues </a:t>
            </a:r>
            <a:r>
              <a:rPr lang="fr-FR" sz="2800" dirty="0" err="1" smtClean="0"/>
              <a:t>much</a:t>
            </a:r>
            <a:r>
              <a:rPr lang="fr-FR" sz="2800" dirty="0" smtClean="0"/>
              <a:t> more </a:t>
            </a:r>
            <a:r>
              <a:rPr lang="fr-FR" sz="2800" dirty="0" err="1" smtClean="0"/>
              <a:t>significant</a:t>
            </a:r>
            <a:r>
              <a:rPr lang="fr-FR" sz="2800" dirty="0" smtClean="0"/>
              <a:t>: </a:t>
            </a:r>
            <a:r>
              <a:rPr lang="fr-FR" sz="2800" b="1" dirty="0" smtClean="0"/>
              <a:t>the mass </a:t>
            </a:r>
            <a:r>
              <a:rPr lang="fr-FR" sz="2800" b="1" dirty="0" err="1" smtClean="0"/>
              <a:t>income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tax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is</a:t>
            </a:r>
            <a:r>
              <a:rPr lang="fr-FR" sz="2800" b="1" dirty="0" smtClean="0"/>
              <a:t> an important part of the </a:t>
            </a:r>
            <a:r>
              <a:rPr lang="fr-FR" sz="2800" b="1" dirty="0" err="1" smtClean="0"/>
              <a:t>rise</a:t>
            </a:r>
            <a:r>
              <a:rPr lang="fr-FR" sz="2800" b="1" dirty="0" smtClean="0"/>
              <a:t> of the modern fiscal state</a:t>
            </a:r>
          </a:p>
          <a:p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e.g</a:t>
            </a:r>
            <a:r>
              <a:rPr lang="fr-FR" sz="2800" dirty="0" smtClean="0"/>
              <a:t>. graph on fraction of pop </a:t>
            </a:r>
            <a:r>
              <a:rPr lang="fr-FR" sz="2800" dirty="0" err="1" smtClean="0"/>
              <a:t>subject</a:t>
            </a:r>
            <a:r>
              <a:rPr lang="fr-FR" sz="2800" dirty="0" smtClean="0"/>
              <a:t> to </a:t>
            </a:r>
            <a:r>
              <a:rPr lang="fr-FR" sz="2800" dirty="0" err="1" smtClean="0"/>
              <a:t>tax</a:t>
            </a:r>
            <a:r>
              <a:rPr lang="fr-FR" sz="2800" dirty="0" smtClean="0"/>
              <a:t> in France.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my</a:t>
            </a:r>
            <a:r>
              <a:rPr lang="fr-FR" sz="2800" dirty="0" smtClean="0"/>
              <a:t> </a:t>
            </a:r>
            <a:r>
              <a:rPr lang="fr-FR" sz="2800" dirty="0" smtClean="0">
                <a:hlinkClick r:id="rId2"/>
              </a:rPr>
              <a:t>2001 book</a:t>
            </a:r>
            <a:r>
              <a:rPr lang="fr-FR" sz="2800" dirty="0" smtClean="0"/>
              <a:t> (</a:t>
            </a:r>
            <a:r>
              <a:rPr lang="fr-FR" sz="2800" dirty="0" err="1" smtClean="0"/>
              <a:t>chapters</a:t>
            </a:r>
            <a:r>
              <a:rPr lang="fr-FR" sz="2800" dirty="0" smtClean="0"/>
              <a:t> 4-5) for a </a:t>
            </a:r>
            <a:r>
              <a:rPr lang="fr-FR" sz="2800" dirty="0" err="1" smtClean="0"/>
              <a:t>complete</a:t>
            </a:r>
            <a:r>
              <a:rPr lang="fr-FR" sz="2800" dirty="0" smtClean="0"/>
              <a:t> </a:t>
            </a:r>
            <a:r>
              <a:rPr lang="fr-FR" sz="2800" dirty="0" err="1" smtClean="0"/>
              <a:t>politico-economic</a:t>
            </a:r>
            <a:r>
              <a:rPr lang="fr-FR" sz="2800" dirty="0" smtClean="0"/>
              <a:t> </a:t>
            </a:r>
            <a:r>
              <a:rPr lang="fr-FR" sz="2800" dirty="0" err="1" smtClean="0"/>
              <a:t>history</a:t>
            </a:r>
            <a:r>
              <a:rPr lang="fr-FR" sz="2800" dirty="0" smtClean="0"/>
              <a:t> of the French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endParaRPr lang="fr-FR" sz="2800" dirty="0" smtClean="0"/>
          </a:p>
          <a:p>
            <a:r>
              <a:rPr lang="fr-FR" sz="2800" b="1" dirty="0" err="1" smtClean="0"/>
              <a:t>Explanations</a:t>
            </a:r>
            <a:r>
              <a:rPr lang="fr-FR" sz="2800" dirty="0" smtClean="0"/>
              <a:t> for </a:t>
            </a:r>
            <a:r>
              <a:rPr lang="fr-FR" sz="2800" dirty="0" err="1" smtClean="0"/>
              <a:t>this</a:t>
            </a:r>
            <a:r>
              <a:rPr lang="fr-FR" sz="2800" dirty="0" smtClean="0"/>
              <a:t> transition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elite</a:t>
            </a:r>
            <a:r>
              <a:rPr lang="fr-FR" sz="2800" dirty="0" smtClean="0"/>
              <a:t> to mass </a:t>
            </a:r>
            <a:r>
              <a:rPr lang="fr-FR" sz="2800" dirty="0" err="1" smtClean="0"/>
              <a:t>tax</a:t>
            </a:r>
            <a:r>
              <a:rPr lang="fr-FR" sz="2800" dirty="0" smtClean="0"/>
              <a:t> ? Is </a:t>
            </a:r>
            <a:r>
              <a:rPr lang="fr-FR" sz="2800" dirty="0" err="1" smtClean="0"/>
              <a:t>it</a:t>
            </a:r>
            <a:r>
              <a:rPr lang="fr-FR" sz="2800" dirty="0" smtClean="0"/>
              <a:t> happening </a:t>
            </a:r>
            <a:r>
              <a:rPr lang="fr-FR" sz="2800" dirty="0" err="1" smtClean="0"/>
              <a:t>everywhere</a:t>
            </a:r>
            <a:r>
              <a:rPr lang="fr-FR" sz="2800" dirty="0" smtClean="0"/>
              <a:t> in </a:t>
            </a:r>
            <a:r>
              <a:rPr lang="fr-FR" sz="2800" dirty="0" err="1" smtClean="0"/>
              <a:t>developing</a:t>
            </a:r>
            <a:r>
              <a:rPr lang="fr-FR" sz="2800" dirty="0" smtClean="0"/>
              <a:t> countries? </a:t>
            </a:r>
            <a:endParaRPr lang="fr-F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827584" y="692696"/>
          <a:ext cx="7632848" cy="4608512"/>
        </p:xfrm>
        <a:graphic>
          <a:graphicData uri="http://schemas.openxmlformats.org/presentationml/2006/ole">
            <p:oleObj spid="_x0000_s21506" name="Acrobat Document" r:id="rId3" imgW="4534293" imgH="6416596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92480" cy="60486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Explanations: Economics/Technology</a:t>
            </a:r>
            <a:r>
              <a:rPr lang="en-US" dirty="0" smtClean="0"/>
              <a:t> (rise of large corporations and wage-earner status &gt;&gt; easier to tax)                         or </a:t>
            </a:r>
            <a:r>
              <a:rPr lang="en-US" b="1" dirty="0" smtClean="0"/>
              <a:t>Politics</a:t>
            </a:r>
            <a:r>
              <a:rPr lang="en-US" dirty="0" smtClean="0"/>
              <a:t> (social acceptability of tax, fiscal consent) ? Probably both</a:t>
            </a:r>
          </a:p>
          <a:p>
            <a:r>
              <a:rPr lang="en-US" dirty="0"/>
              <a:t>O</a:t>
            </a:r>
            <a:r>
              <a:rPr lang="en-US" dirty="0" smtClean="0"/>
              <a:t>n the political economy of fiscal development: </a:t>
            </a:r>
          </a:p>
          <a:p>
            <a:r>
              <a:rPr lang="en-US" dirty="0" err="1" smtClean="0"/>
              <a:t>Besley</a:t>
            </a:r>
            <a:r>
              <a:rPr lang="en-US" dirty="0" smtClean="0"/>
              <a:t>-Persson, “On the Origins of State Capacity”, </a:t>
            </a:r>
            <a:r>
              <a:rPr lang="en-US" dirty="0" smtClean="0">
                <a:hlinkClick r:id="rId2"/>
              </a:rPr>
              <a:t>2009</a:t>
            </a:r>
            <a:r>
              <a:rPr lang="en-US" dirty="0" smtClean="0"/>
              <a:t> ; “Why do developing countries tax so little?”, </a:t>
            </a:r>
            <a:r>
              <a:rPr lang="en-US" dirty="0" smtClean="0">
                <a:hlinkClick r:id="rId3"/>
              </a:rPr>
              <a:t>JEP 2014</a:t>
            </a:r>
            <a:endParaRPr lang="en-US" dirty="0" smtClean="0"/>
          </a:p>
          <a:p>
            <a:r>
              <a:rPr lang="en-US" dirty="0" err="1" smtClean="0"/>
              <a:t>Kleven</a:t>
            </a:r>
            <a:r>
              <a:rPr lang="en-US" dirty="0" smtClean="0"/>
              <a:t>-</a:t>
            </a:r>
            <a:r>
              <a:rPr lang="en-US" dirty="0" err="1" smtClean="0"/>
              <a:t>Kreiner</a:t>
            </a:r>
            <a:r>
              <a:rPr lang="en-US" dirty="0" smtClean="0"/>
              <a:t>-Saez, “Why Can Modern Governments Tax so much</a:t>
            </a:r>
            <a:r>
              <a:rPr lang="en-US" smtClean="0"/>
              <a:t>?”, </a:t>
            </a:r>
            <a:r>
              <a:rPr lang="en-US" smtClean="0">
                <a:hlinkClick r:id="rId4"/>
              </a:rPr>
              <a:t>2009</a:t>
            </a:r>
            <a:r>
              <a:rPr lang="en-US" smtClean="0"/>
              <a:t>; </a:t>
            </a:r>
            <a:r>
              <a:rPr lang="en-US" dirty="0" smtClean="0"/>
              <a:t>“How Can Scandinavians Tax So Much?”, </a:t>
            </a:r>
            <a:r>
              <a:rPr lang="en-US" dirty="0" smtClean="0">
                <a:hlinkClick r:id="rId5"/>
              </a:rPr>
              <a:t>JEP 2014</a:t>
            </a:r>
            <a:endParaRPr lang="en-US" dirty="0" smtClean="0"/>
          </a:p>
          <a:p>
            <a:r>
              <a:rPr lang="en-US" dirty="0" smtClean="0"/>
              <a:t> An interesting contrast: income tax in India and China; see T. </a:t>
            </a:r>
            <a:r>
              <a:rPr lang="en-US" dirty="0" err="1" smtClean="0"/>
              <a:t>Piketty</a:t>
            </a:r>
            <a:r>
              <a:rPr lang="en-US" dirty="0" smtClean="0"/>
              <a:t> &amp; N. </a:t>
            </a:r>
            <a:r>
              <a:rPr lang="en-US" dirty="0" err="1" smtClean="0"/>
              <a:t>Qian</a:t>
            </a:r>
            <a:r>
              <a:rPr lang="en-US" dirty="0" smtClean="0"/>
              <a:t>, « Income inequality and progressive income taxation in China and India: 1986-2015 », </a:t>
            </a:r>
            <a:r>
              <a:rPr lang="en-US" i="1" dirty="0" smtClean="0"/>
              <a:t>AEJ</a:t>
            </a:r>
            <a:r>
              <a:rPr lang="en-US" dirty="0" smtClean="0"/>
              <a:t> 2009 </a:t>
            </a:r>
            <a:r>
              <a:rPr lang="en-US" dirty="0" smtClean="0">
                <a:hlinkClick r:id="rId6"/>
              </a:rPr>
              <a:t>[article in </a:t>
            </a:r>
            <a:r>
              <a:rPr lang="en-US" dirty="0" err="1" smtClean="0">
                <a:hlinkClick r:id="rId6"/>
              </a:rPr>
              <a:t>pdf</a:t>
            </a:r>
            <a:r>
              <a:rPr lang="en-US" dirty="0" smtClean="0">
                <a:hlinkClick r:id="rId6"/>
              </a:rPr>
              <a:t> format]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784976" cy="6552728"/>
        </p:xfrm>
        <a:graphic>
          <a:graphicData uri="http://schemas.openxmlformats.org/presentationml/2006/ole">
            <p:oleObj spid="_x0000_s22531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3554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4578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712968" cy="6480719"/>
        </p:xfrm>
        <a:graphic>
          <a:graphicData uri="http://schemas.openxmlformats.org/presentationml/2006/ole">
            <p:oleObj spid="_x0000_s25602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modern progressive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The modern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was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in 1909 in the UK, 1913 in the US, 1914 in France, 1922 in </a:t>
            </a:r>
            <a:r>
              <a:rPr lang="fr-FR" sz="2800" dirty="0" err="1" smtClean="0"/>
              <a:t>India</a:t>
            </a:r>
            <a:r>
              <a:rPr lang="fr-FR" sz="2800" dirty="0" smtClean="0"/>
              <a:t>, 1932 in Argentina, etc., and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the </a:t>
            </a:r>
            <a:r>
              <a:rPr lang="fr-FR" sz="2800" dirty="0" err="1" smtClean="0"/>
              <a:t>principle</a:t>
            </a:r>
            <a:r>
              <a:rPr lang="fr-FR" sz="2800" dirty="0" smtClean="0"/>
              <a:t> of a </a:t>
            </a:r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base</a:t>
            </a:r>
            <a:endParaRPr lang="fr-FR" sz="2800" b="1" dirty="0" smtClean="0"/>
          </a:p>
          <a:p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t = t(y) 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= total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all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(</a:t>
            </a:r>
            <a:r>
              <a:rPr lang="fr-FR" sz="2800" dirty="0" err="1" smtClean="0"/>
              <a:t>wages</a:t>
            </a:r>
            <a:r>
              <a:rPr lang="fr-FR" sz="2800" dirty="0" smtClean="0"/>
              <a:t> + pensions + self-</a:t>
            </a:r>
            <a:r>
              <a:rPr lang="fr-FR" sz="2800" dirty="0" err="1" smtClean="0"/>
              <a:t>employment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+ </a:t>
            </a:r>
            <a:r>
              <a:rPr lang="fr-FR" sz="2800" dirty="0" err="1" smtClean="0"/>
              <a:t>rent</a:t>
            </a:r>
            <a:r>
              <a:rPr lang="fr-FR" sz="2800" dirty="0" smtClean="0"/>
              <a:t> + </a:t>
            </a:r>
            <a:r>
              <a:rPr lang="fr-FR" sz="2800" dirty="0" err="1" smtClean="0"/>
              <a:t>dividend</a:t>
            </a:r>
            <a:r>
              <a:rPr lang="fr-FR" sz="2800" dirty="0" smtClean="0"/>
              <a:t> + </a:t>
            </a:r>
            <a:r>
              <a:rPr lang="fr-FR" sz="2800" dirty="0" err="1" smtClean="0"/>
              <a:t>interest</a:t>
            </a:r>
            <a:r>
              <a:rPr lang="fr-FR" sz="2800" dirty="0" smtClean="0"/>
              <a:t> + etc.) </a:t>
            </a:r>
          </a:p>
          <a:p>
            <a:r>
              <a:rPr lang="fr-FR" sz="2800" dirty="0" smtClean="0"/>
              <a:t>≠ </a:t>
            </a:r>
            <a:r>
              <a:rPr lang="fr-FR" sz="2800" b="1" dirty="0" err="1" smtClean="0"/>
              <a:t>schedular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for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r>
              <a:rPr lang="fr-FR" sz="2800" dirty="0" smtClean="0"/>
              <a:t> (UK system in 19</a:t>
            </a:r>
            <a:r>
              <a:rPr lang="fr-FR" sz="2800" baseline="30000" dirty="0" smtClean="0"/>
              <a:t>c</a:t>
            </a:r>
            <a:r>
              <a:rPr lang="fr-FR" sz="2800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Effective vs. Marginal </a:t>
            </a:r>
            <a:r>
              <a:rPr lang="fr-FR" dirty="0" err="1" smtClean="0"/>
              <a:t>tax</a:t>
            </a:r>
            <a:r>
              <a:rPr lang="fr-FR" dirty="0" smtClean="0"/>
              <a:t>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Effective</a:t>
            </a:r>
            <a:r>
              <a:rPr lang="fr-FR" sz="2800" dirty="0" smtClean="0"/>
              <a:t> or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t(y)/y</a:t>
            </a:r>
          </a:p>
          <a:p>
            <a:r>
              <a:rPr lang="fr-FR" sz="2800" dirty="0" smtClean="0"/>
              <a:t>t(y) progressive 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 t(y)/y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</a:t>
            </a:r>
          </a:p>
          <a:p>
            <a:r>
              <a:rPr lang="fr-FR" sz="2800" b="1" dirty="0" smtClean="0"/>
              <a:t>Marginal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t’(y)</a:t>
            </a:r>
          </a:p>
          <a:p>
            <a:r>
              <a:rPr lang="fr-FR" sz="2800" dirty="0" smtClean="0"/>
              <a:t>t(y) </a:t>
            </a:r>
            <a:r>
              <a:rPr lang="fr-FR" sz="2800" dirty="0" err="1" smtClean="0"/>
              <a:t>convex</a:t>
            </a:r>
            <a:r>
              <a:rPr lang="fr-FR" sz="2800" dirty="0" smtClean="0"/>
              <a:t> = t’’(y)&gt;0, i.e. t’(y)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</a:t>
            </a:r>
          </a:p>
          <a:p>
            <a:r>
              <a:rPr lang="fr-FR" sz="2800" dirty="0" err="1" smtClean="0"/>
              <a:t>Convexity</a:t>
            </a:r>
            <a:r>
              <a:rPr lang="fr-FR" sz="2800" dirty="0" smtClean="0"/>
              <a:t> </a:t>
            </a:r>
            <a:r>
              <a:rPr lang="fr-FR" sz="2800" dirty="0" err="1" smtClean="0"/>
              <a:t>implies</a:t>
            </a:r>
            <a:r>
              <a:rPr lang="fr-FR" sz="2800" dirty="0" smtClean="0"/>
              <a:t> </a:t>
            </a:r>
            <a:r>
              <a:rPr lang="fr-FR" sz="2800" dirty="0" err="1" smtClean="0"/>
              <a:t>progressivity</a:t>
            </a:r>
            <a:r>
              <a:rPr lang="fr-FR" sz="2800" dirty="0" smtClean="0"/>
              <a:t> (but not </a:t>
            </a:r>
            <a:r>
              <a:rPr lang="fr-FR" sz="2800" dirty="0" err="1" smtClean="0"/>
              <a:t>necessary</a:t>
            </a:r>
            <a:r>
              <a:rPr lang="fr-FR" sz="2800" dirty="0" smtClean="0"/>
              <a:t>: as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dirty="0" err="1" smtClean="0"/>
              <a:t>see</a:t>
            </a:r>
            <a:r>
              <a:rPr lang="fr-FR" sz="2800" dirty="0" smtClean="0"/>
              <a:t>,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 pattern of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when</a:t>
            </a:r>
            <a:r>
              <a:rPr lang="fr-FR" sz="2800" dirty="0" smtClean="0"/>
              <a:t> </a:t>
            </a:r>
            <a:r>
              <a:rPr lang="fr-FR" sz="2800" dirty="0" err="1" smtClean="0"/>
              <a:t>transfers</a:t>
            </a:r>
            <a:r>
              <a:rPr lang="fr-FR" sz="2800" dirty="0" smtClean="0"/>
              <a:t> are </a:t>
            </a:r>
            <a:r>
              <a:rPr lang="fr-FR" sz="2800" dirty="0" err="1" smtClean="0"/>
              <a:t>taken</a:t>
            </a:r>
            <a:r>
              <a:rPr lang="fr-FR" sz="2800" dirty="0" smtClean="0"/>
              <a:t> </a:t>
            </a:r>
            <a:r>
              <a:rPr lang="fr-FR" sz="2800" dirty="0" err="1" smtClean="0"/>
              <a:t>into</a:t>
            </a:r>
            <a:r>
              <a:rPr lang="fr-FR" sz="2800" dirty="0" smtClean="0"/>
              <a:t> </a:t>
            </a:r>
            <a:r>
              <a:rPr lang="fr-FR" sz="2800" dirty="0" err="1" smtClean="0"/>
              <a:t>account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Most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taxes use a </a:t>
            </a:r>
            <a:r>
              <a:rPr lang="fr-FR" sz="2800" dirty="0" err="1" smtClean="0"/>
              <a:t>bracket</a:t>
            </a:r>
            <a:r>
              <a:rPr lang="fr-FR" sz="2800" dirty="0" smtClean="0"/>
              <a:t> system:</a:t>
            </a:r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err="1" smtClean="0"/>
              <a:t>fixed</a:t>
            </a:r>
            <a:r>
              <a:rPr lang="fr-FR" sz="2800" dirty="0" smtClean="0"/>
              <a:t>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within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brackets</a:t>
            </a:r>
            <a:endParaRPr lang="fr-FR" sz="2800" dirty="0" smtClean="0"/>
          </a:p>
          <a:p>
            <a:r>
              <a:rPr lang="fr-FR" sz="2800" dirty="0" smtClean="0"/>
              <a:t>But one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also</a:t>
            </a:r>
            <a:r>
              <a:rPr lang="fr-FR" sz="2800" dirty="0" smtClean="0"/>
              <a:t> use </a:t>
            </a:r>
            <a:r>
              <a:rPr lang="fr-FR" sz="2800" dirty="0" err="1" smtClean="0"/>
              <a:t>continuous</a:t>
            </a:r>
            <a:r>
              <a:rPr lang="fr-FR" sz="2800" dirty="0" smtClean="0"/>
              <a:t> system </a:t>
            </a:r>
          </a:p>
          <a:p>
            <a:r>
              <a:rPr lang="fr-FR" sz="2800" dirty="0" smtClean="0"/>
              <a:t>Exemple of computations </a:t>
            </a:r>
            <a:r>
              <a:rPr lang="fr-FR" sz="2800" dirty="0" err="1" smtClean="0"/>
              <a:t>using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schedules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France and the US: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>
                <a:hlinkClick r:id="rId2"/>
              </a:rPr>
              <a:t>excel</a:t>
            </a:r>
            <a:r>
              <a:rPr lang="fr-FR" sz="2800" dirty="0" smtClean="0">
                <a:hlinkClick r:id="rId2"/>
              </a:rPr>
              <a:t> file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Taxing</a:t>
            </a:r>
            <a:r>
              <a:rPr lang="fr-FR" sz="3600" dirty="0" smtClean="0"/>
              <a:t> </a:t>
            </a:r>
            <a:r>
              <a:rPr lang="fr-FR" sz="3600" dirty="0" err="1" smtClean="0"/>
              <a:t>individuals</a:t>
            </a:r>
            <a:r>
              <a:rPr lang="fr-FR" sz="3600" dirty="0" smtClean="0"/>
              <a:t> or couples?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countries (</a:t>
            </a:r>
            <a:r>
              <a:rPr lang="fr-FR" dirty="0" err="1" smtClean="0"/>
              <a:t>Scandinavia</a:t>
            </a:r>
            <a:r>
              <a:rPr lang="fr-FR" dirty="0" smtClean="0"/>
              <a:t>, UK, </a:t>
            </a:r>
            <a:r>
              <a:rPr lang="fr-FR" dirty="0" err="1" smtClean="0"/>
              <a:t>Italy</a:t>
            </a:r>
            <a:r>
              <a:rPr lang="fr-FR" dirty="0" smtClean="0"/>
              <a:t>, Spain,.),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t(y)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y: </a:t>
            </a:r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lives</a:t>
            </a:r>
            <a:r>
              <a:rPr lang="fr-FR" dirty="0" smtClean="0"/>
              <a:t> in a couple or not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irrelevant</a:t>
            </a:r>
            <a:endParaRPr lang="fr-FR" dirty="0" smtClean="0"/>
          </a:p>
          <a:p>
            <a:r>
              <a:rPr lang="fr-FR" dirty="0" smtClean="0"/>
              <a:t>In France, Germany &amp; US (for </a:t>
            </a:r>
            <a:r>
              <a:rPr lang="fr-FR" dirty="0" err="1" smtClean="0"/>
              <a:t>bottom</a:t>
            </a:r>
            <a:r>
              <a:rPr lang="fr-FR" dirty="0" smtClean="0"/>
              <a:t> </a:t>
            </a:r>
            <a:r>
              <a:rPr lang="fr-FR" dirty="0" err="1" smtClean="0"/>
              <a:t>half</a:t>
            </a:r>
            <a:r>
              <a:rPr lang="fr-FR" dirty="0" smtClean="0"/>
              <a:t> of pop),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computed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married</a:t>
            </a:r>
            <a:r>
              <a:rPr lang="fr-FR" dirty="0" smtClean="0"/>
              <a:t> couples </a:t>
            </a:r>
            <a:r>
              <a:rPr lang="fr-FR" dirty="0" err="1" smtClean="0"/>
              <a:t>using</a:t>
            </a:r>
            <a:r>
              <a:rPr lang="fr-FR" dirty="0" smtClean="0"/>
              <a:t> « split » system (« quotient </a:t>
            </a:r>
            <a:r>
              <a:rPr lang="fr-FR" dirty="0" err="1" smtClean="0"/>
              <a:t>conjugual</a:t>
            </a:r>
            <a:r>
              <a:rPr lang="fr-FR" dirty="0" smtClean="0"/>
              <a:t> »):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= 2 x t[ (y</a:t>
            </a:r>
            <a:r>
              <a:rPr lang="fr-FR" baseline="-25000" dirty="0" smtClean="0"/>
              <a:t>1</a:t>
            </a:r>
            <a:r>
              <a:rPr lang="fr-FR" dirty="0" smtClean="0"/>
              <a:t>+y</a:t>
            </a:r>
            <a:r>
              <a:rPr lang="fr-FR" baseline="-25000" dirty="0" smtClean="0"/>
              <a:t>2</a:t>
            </a:r>
            <a:r>
              <a:rPr lang="fr-FR" dirty="0" smtClean="0"/>
              <a:t>)/2 ],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  <a:r>
              <a:rPr lang="fr-FR" baseline="-25000" dirty="0" smtClean="0"/>
              <a:t>1</a:t>
            </a:r>
            <a:r>
              <a:rPr lang="fr-FR" dirty="0" smtClean="0"/>
              <a:t>,y</a:t>
            </a:r>
            <a:r>
              <a:rPr lang="fr-FR" baseline="-25000" dirty="0" smtClean="0"/>
              <a:t>2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spouses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t(y) </a:t>
            </a:r>
            <a:r>
              <a:rPr lang="fr-FR" dirty="0" err="1" smtClean="0"/>
              <a:t>convex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unequal</a:t>
            </a:r>
            <a:r>
              <a:rPr lang="fr-FR" dirty="0" smtClean="0"/>
              <a:t> couples; if y</a:t>
            </a:r>
            <a:r>
              <a:rPr lang="fr-FR" baseline="-25000" dirty="0" smtClean="0"/>
              <a:t>1</a:t>
            </a:r>
            <a:r>
              <a:rPr lang="fr-FR" dirty="0" smtClean="0"/>
              <a:t>=y</a:t>
            </a:r>
            <a:r>
              <a:rPr lang="fr-FR" baseline="-25000" dirty="0" smtClean="0"/>
              <a:t>2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advantage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</a:t>
            </a:r>
          </a:p>
          <a:p>
            <a:r>
              <a:rPr lang="fr-FR" dirty="0" smtClean="0"/>
              <a:t>Key question: </a:t>
            </a:r>
            <a:r>
              <a:rPr lang="fr-FR" dirty="0" err="1" smtClean="0"/>
              <a:t>unitary</a:t>
            </a:r>
            <a:r>
              <a:rPr lang="fr-FR" dirty="0" smtClean="0"/>
              <a:t> </a:t>
            </a:r>
            <a:r>
              <a:rPr lang="fr-FR" dirty="0" err="1" smtClean="0"/>
              <a:t>household</a:t>
            </a:r>
            <a:r>
              <a:rPr lang="fr-FR" dirty="0" smtClean="0"/>
              <a:t> or not? </a:t>
            </a:r>
          </a:p>
          <a:p>
            <a:r>
              <a:rPr lang="fr-FR" dirty="0" smtClean="0"/>
              <a:t>The split system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reinforce</a:t>
            </a:r>
            <a:r>
              <a:rPr lang="fr-FR" dirty="0" smtClean="0"/>
              <a:t> </a:t>
            </a:r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; the </a:t>
            </a:r>
            <a:r>
              <a:rPr lang="fr-FR" dirty="0" err="1" smtClean="0"/>
              <a:t>individual</a:t>
            </a:r>
            <a:r>
              <a:rPr lang="fr-FR" dirty="0" smtClean="0"/>
              <a:t> system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332652"/>
          <a:ext cx="8712967" cy="6263692"/>
        </p:xfrm>
        <a:graphic>
          <a:graphicData uri="http://schemas.openxmlformats.org/drawingml/2006/table">
            <a:tbl>
              <a:tblPr/>
              <a:tblGrid>
                <a:gridCol w="922811"/>
                <a:gridCol w="922811"/>
                <a:gridCol w="922811"/>
                <a:gridCol w="922811"/>
                <a:gridCol w="1011757"/>
                <a:gridCol w="1011757"/>
                <a:gridCol w="2075398"/>
                <a:gridCol w="922811"/>
              </a:tblGrid>
              <a:tr h="33097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8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800" b="1" i="0" u="sng" strike="noStrike" dirty="0">
                          <a:latin typeface="Arial"/>
                        </a:rPr>
                        <a:t> average tax rates: illustration with French 2013 Income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97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014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French 2013 income tax schedule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6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</a:rPr>
                        <a:t>brackets</a:t>
                      </a:r>
                      <a:endParaRPr lang="fr-FR" sz="16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Marginal tax rate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applied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to 2012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incomes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latin typeface="Arial"/>
                        </a:rPr>
                        <a:t>(barème de l'impôt sur le revenu (IR))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5,5%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14,0%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30,0%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41,0%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45,0%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French "quotient familial" (QF)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sytem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y = taxable income = annual income - 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(10%)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 = number of units of QF 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(</a:t>
                      </a:r>
                      <a:r>
                        <a:rPr lang="en-US" sz="1400" b="0" i="1" u="none" strike="noStrike" dirty="0" err="1">
                          <a:latin typeface="Arial"/>
                        </a:rPr>
                        <a:t>nombre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 de parts de QF):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n=1 if single, n=2 if couple, n=2.5 if couple with 1 kid, etc.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8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y/n = taxable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per QF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unift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(</a:t>
                      </a:r>
                      <a:r>
                        <a:rPr lang="fr-FR" sz="1400" b="0" i="1" u="none" strike="noStrike" dirty="0">
                          <a:latin typeface="Arial"/>
                        </a:rPr>
                        <a:t>revenu imposable par part de QF)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n 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x t(y/n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latin typeface="Arial"/>
                        </a:rPr>
                        <a:t>     (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because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t(y)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convex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,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it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better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to have a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high</a:t>
                      </a:r>
                      <a:r>
                        <a:rPr lang="fr-FR" sz="1400" b="0" i="0" u="none" strike="noStrike" baseline="0" dirty="0" smtClean="0">
                          <a:latin typeface="Arial"/>
                        </a:rPr>
                        <a:t> n)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23528" y="260659"/>
          <a:ext cx="8568951" cy="6264684"/>
        </p:xfrm>
        <a:graphic>
          <a:graphicData uri="http://schemas.openxmlformats.org/drawingml/2006/table">
            <a:tbl>
              <a:tblPr/>
              <a:tblGrid>
                <a:gridCol w="2830102"/>
                <a:gridCol w="918954"/>
                <a:gridCol w="1007528"/>
                <a:gridCol w="1007528"/>
                <a:gridCol w="1660760"/>
                <a:gridCol w="1144079"/>
              </a:tblGrid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Exemple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with an annual income y = 100 000€ and n=2,5 (couple with one kid) (about P99):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100 000 - 10% x 100 000 = 90 000 (standard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of wage earners: 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 90 000 / 2,5 = 36 000€ = taxable income per QF 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marginal income tax rate = 30%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Income tax per QF unit = 5.5% x (11 896 - 5 964) + 14% x (26 420 - 11 896) + 30% x (36 000 - 26 420)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latin typeface="Arial"/>
                        </a:rPr>
                        <a:t>4 033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Total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2,5 x 4 033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latin typeface="Arial"/>
                        </a:rPr>
                        <a:t>10 081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&gt;&gt;&gt; average income tax rate = 10 081 / 100 000 = 10,1%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average effective tax rate taking into account tax credits etc. = 0,85 x 10,1% = 8,6%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                 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&gt;&gt;&gt;&gt;&gt;       8,6% &lt;&lt; 30,0% , i.e. average rate &lt;&lt; marginal rate  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332653"/>
          <a:ext cx="8568952" cy="6264698"/>
        </p:xfrm>
        <a:graphic>
          <a:graphicData uri="http://schemas.openxmlformats.org/drawingml/2006/table">
            <a:tbl>
              <a:tblPr/>
              <a:tblGrid>
                <a:gridCol w="2142238"/>
                <a:gridCol w="2142238"/>
                <a:gridCol w="2142238"/>
                <a:gridCol w="2142238"/>
              </a:tblGrid>
              <a:tr h="4300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U.S. Federal income tax rates applied to 2013 incomes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Note: This does not include the personal tax exemption ($3,900 for singles &amp; $7,800 for couples), 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the standard deduction ($6,100 for singles &amp; $12,200 for couples),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and the earned income tax credit (EITC) (tax rebate for low incomes)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I.e. singles start paying federal income taxes above 10,000$ and couples above 20,000$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See Internal revenue service (IRS) web site for complete tax rates and schedules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68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Marginal </a:t>
                      </a:r>
                      <a:r>
                        <a:rPr lang="fr-FR" sz="1400" b="1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 rate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Single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Married Filing Jointly or Qualified Widow(er)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Married Filing Separately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$17,850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$17,850 – $72,500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$36,250 – $87,850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$72,500 – $146,400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$36,250 – $73,200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$87,850 – $183,250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$146,400 – $223,050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$73,200 – $111,525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$183,250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$223,050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$111,525 – $199,175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$398,350 – $400,000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$398,350 – $450,000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$199,175 – $225,000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39,6%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$400,000+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$450,000+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$225,000+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611560" y="188640"/>
          <a:ext cx="7848872" cy="6408712"/>
        </p:xfrm>
        <a:graphic>
          <a:graphicData uri="http://schemas.openxmlformats.org/presentationml/2006/ole">
            <p:oleObj spid="_x0000_s1026" name="Worksheet" r:id="rId3" imgW="5707398" imgH="4488129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top marginal </a:t>
            </a:r>
            <a:r>
              <a:rPr lang="fr-FR" dirty="0" err="1" smtClean="0"/>
              <a:t>tax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Top marginal </a:t>
            </a:r>
            <a:r>
              <a:rPr lang="fr-FR" dirty="0" err="1" smtClean="0"/>
              <a:t>tax</a:t>
            </a:r>
            <a:r>
              <a:rPr lang="fr-FR" dirty="0" smtClean="0"/>
              <a:t> rate = 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applying</a:t>
            </a:r>
            <a:r>
              <a:rPr lang="fr-FR" dirty="0" smtClean="0"/>
              <a:t> to the </a:t>
            </a:r>
            <a:r>
              <a:rPr lang="fr-FR" dirty="0" err="1" smtClean="0"/>
              <a:t>highest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century</a:t>
            </a:r>
            <a:endParaRPr lang="fr-FR" dirty="0" smtClean="0"/>
          </a:p>
          <a:p>
            <a:r>
              <a:rPr lang="fr-FR" dirty="0" smtClean="0"/>
              <a:t>US and 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for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;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</a:t>
            </a:r>
          </a:p>
          <a:p>
            <a:r>
              <a:rPr lang="fr-FR" dirty="0" err="1" smtClean="0"/>
              <a:t>Same</a:t>
            </a:r>
            <a:r>
              <a:rPr lang="fr-FR" dirty="0" smtClean="0"/>
              <a:t> pattern for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rates: US-UK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top rates,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 (</a:t>
            </a:r>
            <a:r>
              <a:rPr lang="fr-FR" dirty="0" err="1" smtClean="0"/>
              <a:t>see</a:t>
            </a:r>
            <a:r>
              <a:rPr lang="fr-FR" dirty="0" smtClean="0"/>
              <a:t> Lectures 6-7)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1970s, top </a:t>
            </a:r>
            <a:r>
              <a:rPr lang="fr-FR" dirty="0" err="1" smtClean="0"/>
              <a:t>tax</a:t>
            </a:r>
            <a:r>
              <a:rPr lang="fr-FR" dirty="0" smtClean="0"/>
              <a:t> rates on « </a:t>
            </a:r>
            <a:r>
              <a:rPr lang="fr-FR" dirty="0" err="1" smtClean="0"/>
              <a:t>unearned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(capital </a:t>
            </a:r>
            <a:r>
              <a:rPr lang="fr-FR" dirty="0" err="1" smtClean="0"/>
              <a:t>income</a:t>
            </a:r>
            <a:r>
              <a:rPr lang="fr-FR" dirty="0" smtClean="0"/>
              <a:t>)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top </a:t>
            </a:r>
            <a:r>
              <a:rPr lang="fr-FR" dirty="0" err="1" smtClean="0"/>
              <a:t>tax</a:t>
            </a:r>
            <a:r>
              <a:rPr lang="fr-FR" dirty="0" smtClean="0"/>
              <a:t> rate on « </a:t>
            </a:r>
            <a:r>
              <a:rPr lang="fr-FR" dirty="0" err="1" smtClean="0"/>
              <a:t>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Reversal </a:t>
            </a:r>
            <a:r>
              <a:rPr lang="fr-FR" dirty="0" err="1" smtClean="0"/>
              <a:t>since</a:t>
            </a:r>
            <a:r>
              <a:rPr lang="fr-FR" dirty="0" smtClean="0"/>
              <a:t> 1980s: free capital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exchange of information,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for capital </a:t>
            </a:r>
            <a:r>
              <a:rPr lang="fr-FR" dirty="0" err="1" smtClean="0"/>
              <a:t>income</a:t>
            </a:r>
            <a:r>
              <a:rPr lang="fr-FR" dirty="0" smtClean="0"/>
              <a:t> &gt;&gt;&gt; </a:t>
            </a:r>
            <a:r>
              <a:rPr lang="fr-FR" dirty="0" err="1" smtClean="0"/>
              <a:t>regressivity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top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France 2010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1141</Words>
  <Application>Microsoft Office PowerPoint</Application>
  <PresentationFormat>Affichage à l'écran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2015-2016  </vt:lpstr>
      <vt:lpstr>The modern progressive income tax</vt:lpstr>
      <vt:lpstr>Effective vs. Marginal tax rates</vt:lpstr>
      <vt:lpstr>Taxing individuals or couples?</vt:lpstr>
      <vt:lpstr>Diapositive 5</vt:lpstr>
      <vt:lpstr>Diapositive 6</vt:lpstr>
      <vt:lpstr>Diapositive 7</vt:lpstr>
      <vt:lpstr>Diapositive 8</vt:lpstr>
      <vt:lpstr>The top marginal tax rate</vt:lpstr>
      <vt:lpstr>Diapositive 10</vt:lpstr>
      <vt:lpstr>Diapositive 11</vt:lpstr>
      <vt:lpstr>Diapositive 12</vt:lpstr>
      <vt:lpstr>From an elite tax to a mass tax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59</cp:revision>
  <dcterms:created xsi:type="dcterms:W3CDTF">2013-10-21T11:59:34Z</dcterms:created>
  <dcterms:modified xsi:type="dcterms:W3CDTF">2015-05-19T08:10:12Z</dcterms:modified>
</cp:coreProperties>
</file>