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2" autoAdjust="0"/>
  </p:normalViewPr>
  <p:slideViewPr>
    <p:cSldViewPr>
      <p:cViewPr varScale="1">
        <p:scale>
          <a:sx n="80" d="100"/>
          <a:sy n="80" d="100"/>
        </p:scale>
        <p:origin x="-103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28/07/2014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0FB5F-A67D-4776-B20F-24C41162BD65}" type="datetimeFigureOut">
              <a:rPr lang="fr-FR" smtClean="0"/>
              <a:pPr/>
              <a:t>28/07/2014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33B09-E68D-4678-BF9F-5DB81545C32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iketty.pse.ens.fr/teaching/10/1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iketty.pse.ens.fr/teaching/10/18" TargetMode="External"/><Relationship Id="rId2" Type="http://schemas.openxmlformats.org/officeDocument/2006/relationships/hyperlink" Target="mailto:piketty@psemail.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iketty.pse.ens.fr/files/ExamPPD.zip" TargetMode="External"/><Relationship Id="rId2" Type="http://schemas.openxmlformats.org/officeDocument/2006/relationships/hyperlink" Target="http://piketty.pse.ens.fr/teaching/10/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iketty.pse.ens.fr/files/PikettyEcoPub2014Lecture2.pdf" TargetMode="External"/><Relationship Id="rId2" Type="http://schemas.openxmlformats.org/officeDocument/2006/relationships/hyperlink" Target="http://piketty.pse.ens.fr/files/PikettyEcoPub2014Lecture1.pdf" TargetMode="External"/><Relationship Id="rId1" Type="http://schemas.openxmlformats.org/officeDocument/2006/relationships/slideLayout" Target="../slideLayouts/slideLayout2.xml"/><Relationship Id="rId4" Type="http://schemas.openxmlformats.org/officeDocument/2006/relationships/hyperlink" Target="http://piketty.pse.ens.fr/files/PikettyEcoPub2014Lecture3.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iketty.pse.ens.fr/files/PikettyEcoPub2014Lecture5.pdf" TargetMode="External"/><Relationship Id="rId2" Type="http://schemas.openxmlformats.org/officeDocument/2006/relationships/hyperlink" Target="http://piketty.pse.ens.fr/files/PikettyEcoPub2014Lecture4.pdf" TargetMode="External"/><Relationship Id="rId1" Type="http://schemas.openxmlformats.org/officeDocument/2006/relationships/slideLayout" Target="../slideLayouts/slideLayout2.xml"/><Relationship Id="rId6" Type="http://schemas.openxmlformats.org/officeDocument/2006/relationships/hyperlink" Target="http://piketty.pse.ens.fr/files/ExamPPD.zip" TargetMode="External"/><Relationship Id="rId5" Type="http://schemas.openxmlformats.org/officeDocument/2006/relationships/hyperlink" Target="http://piketty.pse.ens.fr/files/PikettyEcoPub2014Lecture7.pdf" TargetMode="External"/><Relationship Id="rId4" Type="http://schemas.openxmlformats.org/officeDocument/2006/relationships/hyperlink" Target="http://piketty.pse.ens.fr/files/PikettyEcoPub2014Lecture6.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iketty.pse.ens.fr/files/SternReview2007Complete.pdf" TargetMode="External"/><Relationship Id="rId7" Type="http://schemas.openxmlformats.org/officeDocument/2006/relationships/hyperlink" Target="http://piketty.pse.ens.fr/files/PikettySaez2013HPE.pdf" TargetMode="External"/><Relationship Id="rId2" Type="http://schemas.openxmlformats.org/officeDocument/2006/relationships/hyperlink" Target="http://www.ifs.org.uk/mirrleesReview" TargetMode="External"/><Relationship Id="rId1" Type="http://schemas.openxmlformats.org/officeDocument/2006/relationships/slideLayout" Target="../slideLayouts/slideLayout2.xml"/><Relationship Id="rId6" Type="http://schemas.openxmlformats.org/officeDocument/2006/relationships/hyperlink" Target="http://piketty.pse.ens.fr/files/DiamondSaez2011.pdf" TargetMode="External"/><Relationship Id="rId5" Type="http://schemas.openxmlformats.org/officeDocument/2006/relationships/hyperlink" Target="http://piketty.pse.ens.fr/files/IMFFiscalMonitor2013.pdf" TargetMode="External"/><Relationship Id="rId4" Type="http://schemas.openxmlformats.org/officeDocument/2006/relationships/hyperlink" Target="http://piketty.pse.ens.fr/files/EC2013FiscalConsolidation.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revolution-fiscale.fr/" TargetMode="External"/><Relationship Id="rId2" Type="http://schemas.openxmlformats.org/officeDocument/2006/relationships/hyperlink" Target="http://piketty.pse.ens.fr/files/PikettySaez2014RK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4"/>
            <a:ext cx="7990656" cy="2835747"/>
          </a:xfrm>
        </p:spPr>
        <p:txBody>
          <a:bodyPr>
            <a:normAutofit fontScale="90000"/>
          </a:bodyPr>
          <a:lstStyle/>
          <a:p>
            <a:r>
              <a:rPr lang="en-US" dirty="0" smtClean="0"/>
              <a:t/>
            </a:r>
            <a:br>
              <a:rPr lang="en-US" dirty="0" smtClean="0"/>
            </a:br>
            <a:r>
              <a:rPr lang="en-US" dirty="0" smtClean="0"/>
              <a:t>  </a:t>
            </a:r>
            <a:r>
              <a:rPr lang="en-US" sz="3600" b="1" dirty="0" smtClean="0"/>
              <a:t>Public Economics: Tax &amp; Transfer Policies </a:t>
            </a:r>
            <a:r>
              <a:rPr lang="en-US" sz="3600" dirty="0" smtClean="0"/>
              <a:t/>
            </a:r>
            <a:br>
              <a:rPr lang="en-US" sz="3600" dirty="0" smtClean="0"/>
            </a:br>
            <a:r>
              <a:rPr lang="en-US" sz="3100" i="1" dirty="0" smtClean="0"/>
              <a:t>(Master PPD &amp; APE, Paris School of Economics)</a:t>
            </a:r>
            <a:r>
              <a:rPr lang="en-US" sz="3600" dirty="0" smtClean="0"/>
              <a:t/>
            </a:r>
            <a:br>
              <a:rPr lang="en-US" sz="3600" dirty="0" smtClean="0"/>
            </a:br>
            <a:r>
              <a:rPr lang="en-US" sz="3600" dirty="0" smtClean="0"/>
              <a:t>Thomas </a:t>
            </a:r>
            <a:r>
              <a:rPr lang="en-US" sz="3600" dirty="0" err="1" smtClean="0"/>
              <a:t>Piketty</a:t>
            </a:r>
            <a:r>
              <a:rPr lang="en-US" sz="3600" dirty="0" smtClean="0"/>
              <a:t/>
            </a:r>
            <a:br>
              <a:rPr lang="en-US" sz="3600" dirty="0" smtClean="0"/>
            </a:br>
            <a:r>
              <a:rPr lang="en-US" sz="3600" dirty="0" smtClean="0"/>
              <a:t>Academic year 2014-2015 </a:t>
            </a:r>
            <a:r>
              <a:rPr lang="en-US" dirty="0" smtClean="0"/>
              <a:t/>
            </a:r>
            <a:br>
              <a:rPr lang="en-US" dirty="0" smtClean="0"/>
            </a:br>
            <a:endParaRPr lang="fr-FR" dirty="0"/>
          </a:p>
        </p:txBody>
      </p:sp>
      <p:sp>
        <p:nvSpPr>
          <p:cNvPr id="3" name="Sous-titre 2"/>
          <p:cNvSpPr>
            <a:spLocks noGrp="1"/>
          </p:cNvSpPr>
          <p:nvPr>
            <p:ph type="subTitle" idx="1"/>
          </p:nvPr>
        </p:nvSpPr>
        <p:spPr/>
        <p:txBody>
          <a:bodyPr>
            <a:normAutofit/>
          </a:bodyPr>
          <a:lstStyle/>
          <a:p>
            <a:r>
              <a:rPr lang="en-US" sz="3500" b="1" dirty="0" smtClean="0"/>
              <a:t>Syllabus &amp; Course Material</a:t>
            </a:r>
            <a:endParaRPr lang="en-US" i="1" dirty="0" smtClean="0"/>
          </a:p>
          <a:p>
            <a:r>
              <a:rPr lang="en-US" i="1" dirty="0" smtClean="0"/>
              <a:t>(check </a:t>
            </a:r>
            <a:r>
              <a:rPr lang="en-US" i="1" dirty="0" smtClean="0">
                <a:hlinkClick r:id="rId2"/>
              </a:rPr>
              <a:t>on line</a:t>
            </a:r>
            <a:r>
              <a:rPr lang="en-US" i="1" dirty="0" smtClean="0"/>
              <a:t> for updated versions)</a:t>
            </a:r>
            <a:r>
              <a:rPr lang="en-US" dirty="0" smtClean="0"/>
              <a:t/>
            </a:r>
            <a:br>
              <a:rPr lang="en-US"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r>
              <a:rPr lang="en-US" dirty="0" smtClean="0"/>
              <a:t>Email : </a:t>
            </a:r>
            <a:r>
              <a:rPr lang="en-US" dirty="0" smtClean="0">
                <a:hlinkClick r:id="rId2"/>
              </a:rPr>
              <a:t>piketty@psemail.eu</a:t>
            </a:r>
            <a:endParaRPr lang="en-US" dirty="0" smtClean="0"/>
          </a:p>
          <a:p>
            <a:r>
              <a:rPr lang="en-US" dirty="0" smtClean="0"/>
              <a:t>Office hours: Tuesdays 9h-12h, </a:t>
            </a:r>
            <a:r>
              <a:rPr lang="en-US" dirty="0" err="1" smtClean="0"/>
              <a:t>Jourdan</a:t>
            </a:r>
            <a:r>
              <a:rPr lang="en-US" dirty="0" smtClean="0"/>
              <a:t> </a:t>
            </a:r>
            <a:r>
              <a:rPr lang="en-US" dirty="0" smtClean="0"/>
              <a:t>B101</a:t>
            </a:r>
          </a:p>
          <a:p>
            <a:endParaRPr lang="en-US" dirty="0" smtClean="0"/>
          </a:p>
          <a:p>
            <a:pPr>
              <a:buNone/>
            </a:pPr>
            <a:endParaRPr lang="en-US" dirty="0" smtClean="0"/>
          </a:p>
          <a:p>
            <a:r>
              <a:rPr lang="en-US" dirty="0" smtClean="0"/>
              <a:t>Course web page : </a:t>
            </a:r>
            <a:r>
              <a:rPr lang="en-US" dirty="0" smtClean="0">
                <a:hlinkClick r:id="rId3"/>
              </a:rPr>
              <a:t>http://piketty.pse.ens.fr/teaching/10/18</a:t>
            </a:r>
            <a:endParaRPr lang="en-US" dirty="0" smtClean="0"/>
          </a:p>
          <a:p>
            <a:pPr>
              <a:buNone/>
            </a:pPr>
            <a:r>
              <a:rPr lang="en-US" dirty="0" smtClean="0"/>
              <a:t>     </a:t>
            </a:r>
            <a:r>
              <a:rPr lang="en-US" b="1" dirty="0" smtClean="0"/>
              <a:t>(check on-line for updated versions</a:t>
            </a:r>
            <a:r>
              <a:rPr lang="en-US" b="1" dirty="0" smtClean="0"/>
              <a: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4656"/>
          </a:xfrm>
        </p:spPr>
        <p:txBody>
          <a:bodyPr>
            <a:normAutofit fontScale="85000" lnSpcReduction="20000"/>
          </a:bodyPr>
          <a:lstStyle/>
          <a:p>
            <a:r>
              <a:rPr lang="en-US" dirty="0" smtClean="0"/>
              <a:t>The objective of this course is to present the basic tools and concepts of modern public economics, with special emphasis on the incidence of tax and transfer policies, both in developed countries (EU, US) and in the developing world </a:t>
            </a:r>
          </a:p>
          <a:p>
            <a:pPr algn="ctr">
              <a:buNone/>
            </a:pPr>
            <a:r>
              <a:rPr lang="en-US" sz="2800" dirty="0" smtClean="0"/>
              <a:t>(for a course focusing on distributional issues and trying to explain existing distributions of income and wealth, see </a:t>
            </a:r>
            <a:r>
              <a:rPr lang="en-US" sz="2800" dirty="0" smtClean="0">
                <a:hlinkClick r:id="rId2"/>
              </a:rPr>
              <a:t>Economics of Inequality</a:t>
            </a:r>
            <a:r>
              <a:rPr lang="en-US" sz="2800" dirty="0" smtClean="0"/>
              <a:t>; both courses are complementary)</a:t>
            </a:r>
          </a:p>
          <a:p>
            <a:pPr>
              <a:buNone/>
            </a:pPr>
            <a:r>
              <a:rPr lang="en-US" dirty="0" smtClean="0"/>
              <a:t> </a:t>
            </a:r>
          </a:p>
          <a:p>
            <a:r>
              <a:rPr lang="en-US" dirty="0" smtClean="0"/>
              <a:t>The course is organized in 8 lectures of 3 hours   (7 lectures + 1 exam).</a:t>
            </a:r>
          </a:p>
          <a:p>
            <a:pPr>
              <a:buNone/>
            </a:pPr>
            <a:r>
              <a:rPr lang="en-US" dirty="0" smtClean="0"/>
              <a:t> </a:t>
            </a:r>
          </a:p>
          <a:p>
            <a:r>
              <a:rPr lang="en-US" dirty="0" smtClean="0"/>
              <a:t>To validate the course, students are required     </a:t>
            </a:r>
            <a:endParaRPr lang="en-US" dirty="0" smtClean="0"/>
          </a:p>
          <a:p>
            <a:pPr marL="514350" indent="-514350">
              <a:buAutoNum type="arabicParenBoth"/>
            </a:pPr>
            <a:r>
              <a:rPr lang="en-US" dirty="0" smtClean="0"/>
              <a:t>to </a:t>
            </a:r>
            <a:r>
              <a:rPr lang="en-US" dirty="0" smtClean="0"/>
              <a:t>attend and actively participate to all lectures; </a:t>
            </a:r>
            <a:endParaRPr lang="en-US" dirty="0" smtClean="0"/>
          </a:p>
          <a:p>
            <a:pPr marL="514350" indent="-514350">
              <a:buNone/>
            </a:pPr>
            <a:r>
              <a:rPr lang="en-US" dirty="0" smtClean="0"/>
              <a:t>(</a:t>
            </a:r>
            <a:r>
              <a:rPr lang="en-US" dirty="0" smtClean="0"/>
              <a:t>2) to take the exam </a:t>
            </a:r>
          </a:p>
          <a:p>
            <a:pPr>
              <a:buNone/>
            </a:pPr>
            <a:r>
              <a:rPr lang="en-US" dirty="0" smtClean="0"/>
              <a:t>          (past exams are available </a:t>
            </a:r>
            <a:r>
              <a:rPr lang="en-US" dirty="0" smtClean="0">
                <a:hlinkClick r:id="rId3"/>
              </a:rPr>
              <a:t>here</a:t>
            </a:r>
            <a:r>
              <a:rPr lang="en-US" dirty="0" smtClean="0"/>
              <a:t>) </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A quick </a:t>
            </a:r>
            <a:r>
              <a:rPr lang="fr-FR" sz="3200" b="1" dirty="0" err="1" smtClean="0"/>
              <a:t>roadmap</a:t>
            </a:r>
            <a:r>
              <a:rPr lang="fr-FR" sz="3200" b="1" dirty="0" smtClean="0"/>
              <a:t> of the lectures</a:t>
            </a:r>
            <a:endParaRPr lang="fr-FR" sz="3200" b="1" dirty="0"/>
          </a:p>
        </p:txBody>
      </p:sp>
      <p:sp>
        <p:nvSpPr>
          <p:cNvPr id="3" name="Espace réservé du contenu 2"/>
          <p:cNvSpPr>
            <a:spLocks noGrp="1"/>
          </p:cNvSpPr>
          <p:nvPr>
            <p:ph idx="1"/>
          </p:nvPr>
        </p:nvSpPr>
        <p:spPr>
          <a:xfrm>
            <a:off x="683568" y="1340768"/>
            <a:ext cx="8280920" cy="5184576"/>
          </a:xfrm>
        </p:spPr>
        <p:txBody>
          <a:bodyPr>
            <a:normAutofit fontScale="92500"/>
          </a:bodyPr>
          <a:lstStyle/>
          <a:p>
            <a:r>
              <a:rPr lang="en-US" sz="3000" b="1" dirty="0" smtClean="0">
                <a:hlinkClick r:id="rId2"/>
              </a:rPr>
              <a:t>Lecture 1: Taxes &amp; transfers: why and how much?</a:t>
            </a:r>
            <a:endParaRPr lang="en-US" sz="3000" b="1" dirty="0" smtClean="0"/>
          </a:p>
          <a:p>
            <a:pPr>
              <a:buNone/>
            </a:pPr>
            <a:r>
              <a:rPr lang="en-US" sz="2800" dirty="0" smtClean="0"/>
              <a:t>    (Tuesday December 9</a:t>
            </a:r>
            <a:r>
              <a:rPr lang="en-US" sz="2800" baseline="30000" dirty="0" smtClean="0"/>
              <a:t>th</a:t>
            </a:r>
            <a:r>
              <a:rPr lang="en-US" sz="2800" dirty="0" smtClean="0"/>
              <a:t> 2014, 13h45-16h45)</a:t>
            </a:r>
            <a:r>
              <a:rPr lang="en-US" dirty="0" smtClean="0"/>
              <a:t/>
            </a:r>
            <a:br>
              <a:rPr lang="en-US" dirty="0" smtClean="0"/>
            </a:br>
            <a:endParaRPr lang="en-US" dirty="0" smtClean="0"/>
          </a:p>
          <a:p>
            <a:r>
              <a:rPr lang="en-US" sz="3000" b="1" dirty="0" smtClean="0">
                <a:hlinkClick r:id="rId3"/>
              </a:rPr>
              <a:t>Lecture 2: Tax incidence: macro &amp; micro approaches</a:t>
            </a:r>
            <a:endParaRPr lang="en-US" sz="3000" b="1" dirty="0" smtClean="0"/>
          </a:p>
          <a:p>
            <a:pPr>
              <a:buNone/>
            </a:pPr>
            <a:r>
              <a:rPr lang="en-US" dirty="0" smtClean="0"/>
              <a:t>   </a:t>
            </a:r>
            <a:r>
              <a:rPr lang="en-US" sz="2800" dirty="0" smtClean="0"/>
              <a:t>(Tuesday December 16</a:t>
            </a:r>
            <a:r>
              <a:rPr lang="en-US" sz="2800" baseline="30000" dirty="0" smtClean="0"/>
              <a:t>th</a:t>
            </a:r>
            <a:r>
              <a:rPr lang="en-US" sz="2800" dirty="0" smtClean="0"/>
              <a:t> 2014, 13h45-16h45)</a:t>
            </a:r>
          </a:p>
          <a:p>
            <a:pPr>
              <a:buNone/>
            </a:pPr>
            <a:endParaRPr lang="en-US" sz="2800" dirty="0" smtClean="0"/>
          </a:p>
          <a:p>
            <a:r>
              <a:rPr lang="en-US" sz="3000" b="1" dirty="0" smtClean="0">
                <a:hlinkClick r:id="rId4"/>
              </a:rPr>
              <a:t>Lecture 3: Externalities &amp; corrective taxation: illustration with global warming and carbon taxes</a:t>
            </a:r>
            <a:endParaRPr lang="en-US" sz="3000" b="1" dirty="0" smtClean="0"/>
          </a:p>
          <a:p>
            <a:pPr>
              <a:buNone/>
            </a:pPr>
            <a:r>
              <a:rPr lang="en-US" sz="2800" dirty="0" smtClean="0"/>
              <a:t>   (Tuesday January 6</a:t>
            </a:r>
            <a:r>
              <a:rPr lang="en-US" sz="2800" baseline="30000" dirty="0" smtClean="0"/>
              <a:t>th</a:t>
            </a:r>
            <a:r>
              <a:rPr lang="en-US" sz="2800" dirty="0" smtClean="0"/>
              <a:t> 2015, 13h45-16h45)</a:t>
            </a:r>
          </a:p>
          <a:p>
            <a:pPr>
              <a:buNone/>
            </a:pPr>
            <a:endParaRPr lang="en-US" sz="2800" dirty="0" smtClean="0"/>
          </a:p>
          <a:p>
            <a:endParaRPr lang="en-US"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568952" cy="6120680"/>
          </a:xfrm>
        </p:spPr>
        <p:txBody>
          <a:bodyPr>
            <a:normAutofit/>
          </a:bodyPr>
          <a:lstStyle/>
          <a:p>
            <a:r>
              <a:rPr lang="en-US" sz="2800" b="1" dirty="0" smtClean="0">
                <a:hlinkClick r:id="rId2"/>
              </a:rPr>
              <a:t>Lecture 4: Income taxes over time &amp; across countries</a:t>
            </a:r>
            <a:endParaRPr lang="en-US" b="1" dirty="0" smtClean="0"/>
          </a:p>
          <a:p>
            <a:r>
              <a:rPr lang="en-US" sz="2800" b="1" dirty="0" smtClean="0">
                <a:hlinkClick r:id="rId3"/>
              </a:rPr>
              <a:t>Lecture 5: Optimal taxation of labor income</a:t>
            </a:r>
            <a:endParaRPr lang="en-US" sz="2800" b="1" dirty="0" smtClean="0"/>
          </a:p>
          <a:p>
            <a:pPr>
              <a:buNone/>
            </a:pPr>
            <a:r>
              <a:rPr lang="en-US" dirty="0" smtClean="0"/>
              <a:t>   </a:t>
            </a:r>
            <a:r>
              <a:rPr lang="en-US" sz="2600" dirty="0" smtClean="0"/>
              <a:t>(Tuesdays January 27</a:t>
            </a:r>
            <a:r>
              <a:rPr lang="en-US" sz="2600" baseline="30000" dirty="0" smtClean="0"/>
              <a:t>th</a:t>
            </a:r>
            <a:r>
              <a:rPr lang="en-US" sz="2600" dirty="0" smtClean="0"/>
              <a:t> and </a:t>
            </a:r>
            <a:r>
              <a:rPr lang="en-US" sz="2600" dirty="0" smtClean="0"/>
              <a:t>February 3</a:t>
            </a:r>
            <a:r>
              <a:rPr lang="en-US" sz="2600" baseline="30000" dirty="0" smtClean="0"/>
              <a:t>rd</a:t>
            </a:r>
            <a:r>
              <a:rPr lang="en-US" sz="2600" dirty="0" smtClean="0"/>
              <a:t> </a:t>
            </a:r>
            <a:r>
              <a:rPr lang="en-US" sz="2600" dirty="0" smtClean="0"/>
              <a:t>2015, 13h45-16h45)</a:t>
            </a:r>
          </a:p>
          <a:p>
            <a:pPr>
              <a:buNone/>
            </a:pPr>
            <a:endParaRPr lang="en-US" sz="2800" dirty="0" smtClean="0"/>
          </a:p>
          <a:p>
            <a:r>
              <a:rPr lang="en-US" sz="2800" b="1" dirty="0" smtClean="0">
                <a:hlinkClick r:id="rId4"/>
              </a:rPr>
              <a:t>Lecture 6: Capital taxes over time &amp; across countries</a:t>
            </a:r>
            <a:endParaRPr lang="en-US" sz="2800" b="1" dirty="0" smtClean="0"/>
          </a:p>
          <a:p>
            <a:r>
              <a:rPr lang="en-US" sz="2800" b="1" dirty="0" smtClean="0">
                <a:hlinkClick r:id="rId5"/>
              </a:rPr>
              <a:t>Lecture 7: Optimal taxation of capital</a:t>
            </a:r>
            <a:endParaRPr lang="en-US" sz="2800" b="1" dirty="0" smtClean="0"/>
          </a:p>
          <a:p>
            <a:pPr>
              <a:buNone/>
            </a:pPr>
            <a:r>
              <a:rPr lang="en-US" sz="2600" dirty="0" smtClean="0"/>
              <a:t>   (Tuesdays February </a:t>
            </a:r>
            <a:r>
              <a:rPr lang="en-US" sz="2600" dirty="0" smtClean="0"/>
              <a:t>10</a:t>
            </a:r>
            <a:r>
              <a:rPr lang="en-US" sz="2600" baseline="30000" dirty="0" smtClean="0"/>
              <a:t>th</a:t>
            </a:r>
            <a:r>
              <a:rPr lang="en-US" sz="2600" dirty="0" smtClean="0"/>
              <a:t> and March 3</a:t>
            </a:r>
            <a:r>
              <a:rPr lang="en-US" sz="2600" baseline="30000" dirty="0" smtClean="0"/>
              <a:t>rd</a:t>
            </a:r>
            <a:r>
              <a:rPr lang="en-US" sz="2600" dirty="0" smtClean="0"/>
              <a:t> </a:t>
            </a:r>
            <a:r>
              <a:rPr lang="en-US" sz="2600" dirty="0" smtClean="0"/>
              <a:t>2015, 13h45-16h45)</a:t>
            </a:r>
          </a:p>
          <a:p>
            <a:pPr>
              <a:buNone/>
            </a:pPr>
            <a:endParaRPr lang="en-US" sz="2400" dirty="0" smtClean="0"/>
          </a:p>
          <a:p>
            <a:r>
              <a:rPr lang="en-US" sz="2800" b="1" dirty="0" smtClean="0">
                <a:hlinkClick r:id="rId6"/>
              </a:rPr>
              <a:t>Lecture 8: Exam</a:t>
            </a:r>
            <a:endParaRPr lang="en-US" sz="2800" b="1" dirty="0" smtClean="0"/>
          </a:p>
          <a:p>
            <a:pPr>
              <a:buNone/>
            </a:pPr>
            <a:r>
              <a:rPr lang="en-US" sz="2800" dirty="0" smtClean="0"/>
              <a:t>  </a:t>
            </a:r>
            <a:r>
              <a:rPr lang="en-US" sz="2600" dirty="0" smtClean="0"/>
              <a:t>(Tuesday </a:t>
            </a:r>
            <a:r>
              <a:rPr lang="en-US" sz="2600" dirty="0" smtClean="0"/>
              <a:t>March</a:t>
            </a:r>
            <a:r>
              <a:rPr lang="en-US" sz="2600" dirty="0" smtClean="0"/>
              <a:t> 10</a:t>
            </a:r>
            <a:r>
              <a:rPr lang="en-US" sz="2600" baseline="30000" dirty="0" smtClean="0"/>
              <a:t>th</a:t>
            </a:r>
            <a:r>
              <a:rPr lang="en-US" sz="2600" dirty="0" smtClean="0"/>
              <a:t> 2015, 16h30-19h30)</a:t>
            </a:r>
            <a:endParaRPr lang="en-US" sz="2600" dirty="0" smtClean="0"/>
          </a:p>
          <a:p>
            <a:pPr>
              <a:buNone/>
            </a:pPr>
            <a:endParaRPr lang="en-US" sz="2800" dirty="0" smtClean="0"/>
          </a:p>
          <a:p>
            <a:pPr>
              <a:buNone/>
            </a:pPr>
            <a:endParaRPr lang="en-US" sz="2800" dirty="0" smtClean="0"/>
          </a:p>
          <a:p>
            <a:endParaRPr lang="en-US"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General </a:t>
            </a:r>
            <a:r>
              <a:rPr lang="fr-FR" sz="3200" b="1" dirty="0" err="1" smtClean="0"/>
              <a:t>references</a:t>
            </a:r>
            <a:endParaRPr lang="fr-FR" sz="3200" b="1" dirty="0"/>
          </a:p>
        </p:txBody>
      </p:sp>
      <p:sp>
        <p:nvSpPr>
          <p:cNvPr id="3" name="Espace réservé du contenu 2"/>
          <p:cNvSpPr>
            <a:spLocks noGrp="1"/>
          </p:cNvSpPr>
          <p:nvPr>
            <p:ph idx="1"/>
          </p:nvPr>
        </p:nvSpPr>
        <p:spPr>
          <a:xfrm>
            <a:off x="323528" y="1124744"/>
            <a:ext cx="8640960" cy="5400600"/>
          </a:xfrm>
        </p:spPr>
        <p:txBody>
          <a:bodyPr>
            <a:normAutofit fontScale="92500" lnSpcReduction="20000"/>
          </a:bodyPr>
          <a:lstStyle/>
          <a:p>
            <a:r>
              <a:rPr lang="en-US" sz="2600" dirty="0" smtClean="0"/>
              <a:t>No textbook; but a few general references</a:t>
            </a:r>
          </a:p>
          <a:p>
            <a:pPr>
              <a:buNone/>
            </a:pPr>
            <a:endParaRPr lang="en-US" sz="2600" dirty="0" smtClean="0"/>
          </a:p>
          <a:p>
            <a:r>
              <a:rPr lang="en-US" sz="2600" u="sng" dirty="0" smtClean="0"/>
              <a:t>Reforming the Tax System for the 21</a:t>
            </a:r>
            <a:r>
              <a:rPr lang="en-US" sz="2600" u="sng" baseline="30000" dirty="0" smtClean="0"/>
              <a:t>st</a:t>
            </a:r>
            <a:r>
              <a:rPr lang="en-US" sz="2600" u="sng" dirty="0" smtClean="0"/>
              <a:t> Century</a:t>
            </a:r>
            <a:r>
              <a:rPr lang="en-US" sz="2600" dirty="0" smtClean="0"/>
              <a:t> : </a:t>
            </a:r>
            <a:r>
              <a:rPr lang="en-US" sz="2600" u="sng" dirty="0" smtClean="0">
                <a:hlinkClick r:id="rId2"/>
              </a:rPr>
              <a:t>The </a:t>
            </a:r>
            <a:r>
              <a:rPr lang="en-US" sz="2600" u="sng" dirty="0" err="1" smtClean="0">
                <a:hlinkClick r:id="rId2"/>
              </a:rPr>
              <a:t>Mirrlees</a:t>
            </a:r>
            <a:r>
              <a:rPr lang="en-US" sz="2600" u="sng" dirty="0" smtClean="0">
                <a:hlinkClick r:id="rId2"/>
              </a:rPr>
              <a:t> Review</a:t>
            </a:r>
            <a:r>
              <a:rPr lang="en-US" sz="2600" dirty="0" smtClean="0"/>
              <a:t>, OUP 2010-2012</a:t>
            </a:r>
          </a:p>
          <a:p>
            <a:endParaRPr lang="en-US" sz="2600" dirty="0" smtClean="0"/>
          </a:p>
          <a:p>
            <a:r>
              <a:rPr lang="en-US" sz="2600" u="sng" dirty="0" smtClean="0"/>
              <a:t>The Economics of Climate Change</a:t>
            </a:r>
            <a:r>
              <a:rPr lang="en-US" sz="2600" dirty="0" smtClean="0"/>
              <a:t>: </a:t>
            </a:r>
            <a:r>
              <a:rPr lang="en-US" sz="2600" dirty="0" smtClean="0">
                <a:hlinkClick r:id="rId3"/>
              </a:rPr>
              <a:t>The Stern Review</a:t>
            </a:r>
            <a:r>
              <a:rPr lang="en-US" sz="2600" dirty="0" smtClean="0"/>
              <a:t>, 2007</a:t>
            </a:r>
          </a:p>
          <a:p>
            <a:endParaRPr lang="en-US" sz="2600" dirty="0" smtClean="0"/>
          </a:p>
          <a:p>
            <a:r>
              <a:rPr lang="en-US" sz="2600" u="sng" dirty="0" smtClean="0"/>
              <a:t>The Role of Tax Policy in Times of Consolidation</a:t>
            </a:r>
            <a:r>
              <a:rPr lang="en-US" sz="2600" dirty="0" smtClean="0"/>
              <a:t>, </a:t>
            </a:r>
            <a:r>
              <a:rPr lang="en-US" sz="2600" dirty="0" smtClean="0">
                <a:hlinkClick r:id="rId4"/>
              </a:rPr>
              <a:t>EC Report</a:t>
            </a:r>
            <a:r>
              <a:rPr lang="en-US" sz="2600" dirty="0" smtClean="0"/>
              <a:t>, 2013</a:t>
            </a:r>
          </a:p>
          <a:p>
            <a:pPr>
              <a:buNone/>
            </a:pPr>
            <a:r>
              <a:rPr lang="en-US" sz="2600" dirty="0" smtClean="0"/>
              <a:t>    (see also </a:t>
            </a:r>
            <a:r>
              <a:rPr lang="en-US" sz="2600" u="sng" dirty="0" smtClean="0"/>
              <a:t>Taxing Times</a:t>
            </a:r>
            <a:r>
              <a:rPr lang="en-US" sz="2600" dirty="0" smtClean="0"/>
              <a:t>, </a:t>
            </a:r>
            <a:r>
              <a:rPr lang="en-US" sz="2600" dirty="0" smtClean="0">
                <a:hlinkClick r:id="rId5"/>
              </a:rPr>
              <a:t>IMF Fiscal Monitor</a:t>
            </a:r>
            <a:r>
              <a:rPr lang="en-US" sz="2600" dirty="0" smtClean="0"/>
              <a:t>, 2013)        </a:t>
            </a:r>
            <a:endParaRPr lang="en-US" sz="2600" u="sng" dirty="0" smtClean="0"/>
          </a:p>
          <a:p>
            <a:pPr>
              <a:buNone/>
            </a:pPr>
            <a:endParaRPr lang="en-US" sz="2600" dirty="0" smtClean="0"/>
          </a:p>
          <a:p>
            <a:r>
              <a:rPr lang="en-US" sz="2600" dirty="0" smtClean="0"/>
              <a:t>P. Diamond &amp; E. </a:t>
            </a:r>
            <a:r>
              <a:rPr lang="en-US" sz="2600" dirty="0" err="1" smtClean="0"/>
              <a:t>Saez</a:t>
            </a:r>
            <a:r>
              <a:rPr lang="en-US" sz="2600" dirty="0" smtClean="0"/>
              <a:t>, "The Case for a Progressive Tax: From Basic Research to Policy Recommendations", </a:t>
            </a:r>
            <a:r>
              <a:rPr lang="en-US" sz="2600" dirty="0" smtClean="0">
                <a:hlinkClick r:id="rId6"/>
              </a:rPr>
              <a:t>JEP 2011</a:t>
            </a:r>
            <a:endParaRPr lang="en-US" sz="2600" dirty="0" smtClean="0"/>
          </a:p>
          <a:p>
            <a:pPr>
              <a:buNone/>
            </a:pPr>
            <a:endParaRPr lang="en-US" sz="2600" dirty="0" smtClean="0"/>
          </a:p>
          <a:p>
            <a:r>
              <a:rPr lang="en-US" sz="2600" dirty="0" smtClean="0"/>
              <a:t>T. </a:t>
            </a:r>
            <a:r>
              <a:rPr lang="en-US" sz="2600" dirty="0" err="1" smtClean="0"/>
              <a:t>Piketty</a:t>
            </a:r>
            <a:r>
              <a:rPr lang="en-US" sz="2600" dirty="0" smtClean="0"/>
              <a:t> &amp; E. </a:t>
            </a:r>
            <a:r>
              <a:rPr lang="en-US" sz="2600" dirty="0" err="1" smtClean="0"/>
              <a:t>Saez</a:t>
            </a:r>
            <a:r>
              <a:rPr lang="en-US" sz="2600" dirty="0" smtClean="0"/>
              <a:t>, "Optimal Labor Income Taxation", 2013, </a:t>
            </a:r>
            <a:r>
              <a:rPr lang="en-US" sz="2600" dirty="0" smtClean="0">
                <a:hlinkClick r:id="rId7"/>
              </a:rPr>
              <a:t>Handbook of Public Economics, vol. 5</a:t>
            </a:r>
            <a:endParaRPr lang="en-US" sz="2600" dirty="0" smtClean="0"/>
          </a:p>
          <a:p>
            <a:pPr>
              <a:buNone/>
            </a:pPr>
            <a:endParaRPr lang="en-US" sz="2800" dirty="0" smtClean="0"/>
          </a:p>
          <a:p>
            <a:endParaRPr lang="en-US"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764704"/>
            <a:ext cx="8640960" cy="5760640"/>
          </a:xfrm>
        </p:spPr>
        <p:txBody>
          <a:bodyPr>
            <a:normAutofit lnSpcReduction="10000"/>
          </a:bodyPr>
          <a:lstStyle/>
          <a:p>
            <a:r>
              <a:rPr lang="en-US" sz="2800" dirty="0" smtClean="0"/>
              <a:t>T. </a:t>
            </a:r>
            <a:r>
              <a:rPr lang="en-US" sz="2800" dirty="0" err="1" smtClean="0"/>
              <a:t>Piketty</a:t>
            </a:r>
            <a:r>
              <a:rPr lang="en-US" sz="2800" dirty="0" smtClean="0"/>
              <a:t>, E. </a:t>
            </a:r>
            <a:r>
              <a:rPr lang="en-US" sz="2800" dirty="0" err="1" smtClean="0"/>
              <a:t>Saez</a:t>
            </a:r>
            <a:r>
              <a:rPr lang="en-US" sz="2800" dirty="0" smtClean="0"/>
              <a:t>, “Rethinking Capital &amp; Wealth Taxation”, </a:t>
            </a:r>
            <a:r>
              <a:rPr lang="en-US" sz="2800" dirty="0" smtClean="0">
                <a:hlinkClick r:id="rId2"/>
              </a:rPr>
              <a:t>PSE 2013</a:t>
            </a:r>
            <a:endParaRPr lang="en-US" sz="2800" dirty="0" smtClean="0"/>
          </a:p>
          <a:p>
            <a:pPr>
              <a:buNone/>
            </a:pPr>
            <a:endParaRPr lang="en-US" sz="2800" dirty="0" smtClean="0"/>
          </a:p>
          <a:p>
            <a:r>
              <a:rPr lang="en-US" sz="2800" dirty="0" smtClean="0"/>
              <a:t>P. </a:t>
            </a:r>
            <a:r>
              <a:rPr lang="en-US" sz="2800" dirty="0" err="1" smtClean="0"/>
              <a:t>Lindert</a:t>
            </a:r>
            <a:r>
              <a:rPr lang="en-US" sz="2800" dirty="0" smtClean="0"/>
              <a:t>, </a:t>
            </a:r>
            <a:r>
              <a:rPr lang="en-US" sz="2800" u="sng" dirty="0" smtClean="0"/>
              <a:t>Growing Public – Social spending &amp; economic growth since the 18</a:t>
            </a:r>
            <a:r>
              <a:rPr lang="en-US" sz="2800" u="sng" baseline="30000" dirty="0" smtClean="0"/>
              <a:t>th</a:t>
            </a:r>
            <a:r>
              <a:rPr lang="en-US" sz="2800" u="sng" dirty="0" smtClean="0"/>
              <a:t> century</a:t>
            </a:r>
            <a:r>
              <a:rPr lang="en-US" sz="2800" dirty="0" smtClean="0"/>
              <a:t>, CUP, 2004</a:t>
            </a:r>
          </a:p>
          <a:p>
            <a:pPr>
              <a:buNone/>
            </a:pPr>
            <a:endParaRPr lang="en-US" sz="2800" dirty="0" smtClean="0"/>
          </a:p>
          <a:p>
            <a:r>
              <a:rPr lang="fr-FR" sz="2800" dirty="0" smtClean="0"/>
              <a:t>B. </a:t>
            </a:r>
            <a:r>
              <a:rPr lang="fr-FR" sz="2800" dirty="0" err="1" smtClean="0"/>
              <a:t>Salanié</a:t>
            </a:r>
            <a:r>
              <a:rPr lang="fr-FR" sz="2800" dirty="0" smtClean="0"/>
              <a:t>, </a:t>
            </a:r>
            <a:r>
              <a:rPr lang="fr-FR" sz="2800" u="sng" dirty="0" smtClean="0"/>
              <a:t>Théorie économique de la fiscalité</a:t>
            </a:r>
            <a:r>
              <a:rPr lang="fr-FR" sz="2800" dirty="0" smtClean="0"/>
              <a:t>, </a:t>
            </a:r>
            <a:r>
              <a:rPr lang="fr-FR" sz="2800" dirty="0" err="1" smtClean="0"/>
              <a:t>Economica</a:t>
            </a:r>
            <a:r>
              <a:rPr lang="fr-FR" sz="2800" dirty="0" smtClean="0"/>
              <a:t>, 2002 (</a:t>
            </a:r>
            <a:r>
              <a:rPr lang="fr-FR" sz="2800" u="sng" dirty="0" smtClean="0"/>
              <a:t>The </a:t>
            </a:r>
            <a:r>
              <a:rPr lang="fr-FR" sz="2800" u="sng" dirty="0" err="1" smtClean="0"/>
              <a:t>Economics</a:t>
            </a:r>
            <a:r>
              <a:rPr lang="fr-FR" sz="2800" u="sng" dirty="0" smtClean="0"/>
              <a:t> of Taxation</a:t>
            </a:r>
            <a:r>
              <a:rPr lang="fr-FR" sz="2800" dirty="0" smtClean="0"/>
              <a:t>, MIT </a:t>
            </a:r>
            <a:r>
              <a:rPr lang="fr-FR" sz="2800" dirty="0" err="1" smtClean="0"/>
              <a:t>Press</a:t>
            </a:r>
            <a:r>
              <a:rPr lang="fr-FR" sz="2800" dirty="0" smtClean="0"/>
              <a:t>, 2003)</a:t>
            </a:r>
          </a:p>
          <a:p>
            <a:pPr>
              <a:buNone/>
            </a:pPr>
            <a:endParaRPr lang="fr-FR" sz="2800" dirty="0" smtClean="0"/>
          </a:p>
          <a:p>
            <a:r>
              <a:rPr lang="fr-FR" sz="2800" dirty="0" smtClean="0"/>
              <a:t>C. Landais, T. Piketty &amp; E. </a:t>
            </a:r>
            <a:r>
              <a:rPr lang="fr-FR" sz="2800" dirty="0" err="1" smtClean="0"/>
              <a:t>Saez</a:t>
            </a:r>
            <a:r>
              <a:rPr lang="fr-FR" sz="2800" dirty="0" smtClean="0"/>
              <a:t>, </a:t>
            </a:r>
            <a:r>
              <a:rPr lang="fr-FR" sz="2800" u="sng" dirty="0" smtClean="0"/>
              <a:t>Pour une révolution fiscale - Un impôt sur le revenu pour le 21e siècle</a:t>
            </a:r>
            <a:r>
              <a:rPr lang="fr-FR" sz="2800" dirty="0" smtClean="0"/>
              <a:t>, Le Seuil, 2011, </a:t>
            </a:r>
            <a:r>
              <a:rPr lang="fr-FR" sz="2800" dirty="0" smtClean="0">
                <a:hlinkClick r:id="rId3"/>
              </a:rPr>
              <a:t>www.revolution-fiscale.fr</a:t>
            </a:r>
            <a:endParaRPr lang="fr-FR" sz="2800" dirty="0" smtClean="0"/>
          </a:p>
          <a:p>
            <a:endParaRPr lang="en-US" sz="2800" dirty="0" smtClean="0"/>
          </a:p>
          <a:p>
            <a:endParaRPr lang="en-US"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347</Words>
  <Application>Microsoft Office PowerPoint</Application>
  <PresentationFormat>Affichage à l'écran (4:3)</PresentationFormat>
  <Paragraphs>61</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   Public Economics: Tax &amp; Transfer Policies  (Master PPD &amp; APE, Paris School of Economics) Thomas Piketty Academic year 2014-2015  </vt:lpstr>
      <vt:lpstr>Diapositive 2</vt:lpstr>
      <vt:lpstr>Diapositive 3</vt:lpstr>
      <vt:lpstr>A quick roadmap of the lectures</vt:lpstr>
      <vt:lpstr>Diapositive 5</vt:lpstr>
      <vt:lpstr>General references</vt:lpstr>
      <vt:lpstr>Diapositive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Public Economics: Tax &amp; Transfer Policies  (Master PPD &amp; APE, Paris School of Economics) Thomas Piketty Academic year 2013-2014  </dc:title>
  <dc:creator>Thomas Piketty</dc:creator>
  <cp:lastModifiedBy>Thomas Piketty</cp:lastModifiedBy>
  <cp:revision>59</cp:revision>
  <dcterms:created xsi:type="dcterms:W3CDTF">2013-09-25T18:37:14Z</dcterms:created>
  <dcterms:modified xsi:type="dcterms:W3CDTF">2014-07-28T16:11:58Z</dcterms:modified>
</cp:coreProperties>
</file>