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8" r:id="rId4"/>
    <p:sldId id="290" r:id="rId5"/>
    <p:sldId id="291" r:id="rId6"/>
    <p:sldId id="259" r:id="rId7"/>
    <p:sldId id="263" r:id="rId8"/>
    <p:sldId id="264" r:id="rId9"/>
    <p:sldId id="265" r:id="rId10"/>
    <p:sldId id="266" r:id="rId11"/>
    <p:sldId id="267" r:id="rId12"/>
    <p:sldId id="270" r:id="rId13"/>
    <p:sldId id="268" r:id="rId14"/>
    <p:sldId id="269" r:id="rId15"/>
    <p:sldId id="271" r:id="rId16"/>
    <p:sldId id="272" r:id="rId17"/>
    <p:sldId id="273" r:id="rId18"/>
    <p:sldId id="274" r:id="rId19"/>
    <p:sldId id="282" r:id="rId20"/>
    <p:sldId id="283" r:id="rId21"/>
    <p:sldId id="284" r:id="rId22"/>
    <p:sldId id="285" r:id="rId23"/>
    <p:sldId id="286" r:id="rId24"/>
    <p:sldId id="287" r:id="rId25"/>
    <p:sldId id="275" r:id="rId26"/>
    <p:sldId id="279" r:id="rId27"/>
    <p:sldId id="289"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037"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233A761-0B06-4867-8E7A-F731EF927D23}" type="datetimeFigureOut">
              <a:rPr lang="fr-FR" smtClean="0"/>
              <a:pPr/>
              <a:t>04/02/2015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33A761-0B06-4867-8E7A-F731EF927D23}" type="datetimeFigureOut">
              <a:rPr lang="fr-FR" smtClean="0"/>
              <a:pPr/>
              <a:t>04/02/2015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33A761-0B06-4867-8E7A-F731EF927D23}" type="datetimeFigureOut">
              <a:rPr lang="fr-FR" smtClean="0"/>
              <a:pPr/>
              <a:t>04/02/2015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33A761-0B06-4867-8E7A-F731EF927D23}" type="datetimeFigureOut">
              <a:rPr lang="fr-FR" smtClean="0"/>
              <a:pPr/>
              <a:t>04/02/2015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233A761-0B06-4867-8E7A-F731EF927D23}" type="datetimeFigureOut">
              <a:rPr lang="fr-FR" smtClean="0"/>
              <a:pPr/>
              <a:t>04/02/2015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233A761-0B06-4867-8E7A-F731EF927D23}" type="datetimeFigureOut">
              <a:rPr lang="fr-FR" smtClean="0"/>
              <a:pPr/>
              <a:t>04/02/2015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233A761-0B06-4867-8E7A-F731EF927D23}" type="datetimeFigureOut">
              <a:rPr lang="fr-FR" smtClean="0"/>
              <a:pPr/>
              <a:t>04/02/2015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233A761-0B06-4867-8E7A-F731EF927D23}" type="datetimeFigureOut">
              <a:rPr lang="fr-FR" smtClean="0"/>
              <a:pPr/>
              <a:t>04/02/2015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233A761-0B06-4867-8E7A-F731EF927D23}" type="datetimeFigureOut">
              <a:rPr lang="fr-FR" smtClean="0"/>
              <a:pPr/>
              <a:t>04/02/2015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233A761-0B06-4867-8E7A-F731EF927D23}" type="datetimeFigureOut">
              <a:rPr lang="fr-FR" smtClean="0"/>
              <a:pPr/>
              <a:t>04/02/2015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233A761-0B06-4867-8E7A-F731EF927D23}" type="datetimeFigureOut">
              <a:rPr lang="fr-FR" smtClean="0"/>
              <a:pPr/>
              <a:t>04/02/2015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3A761-0B06-4867-8E7A-F731EF927D23}" type="datetimeFigureOut">
              <a:rPr lang="fr-FR" smtClean="0"/>
              <a:pPr/>
              <a:t>04/02/2015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88BD7-64EF-469C-874D-D75CAF47B04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piketty.pse.ens.fr/teaching/10/1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piketty.pse.ens.fr/filesl/Saez2004b.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piketty.pse.ens.fr/files/PikettySaez2013.pdf" TargetMode="External"/><Relationship Id="rId2" Type="http://schemas.openxmlformats.org/officeDocument/2006/relationships/hyperlink" Target="http://piketty.pse.ens.fr/files/PikettySaez2014RKT.pdf" TargetMode="External"/><Relationship Id="rId1" Type="http://schemas.openxmlformats.org/officeDocument/2006/relationships/slideLayout" Target="../slideLayouts/slideLayout2.xml"/><Relationship Id="rId5" Type="http://schemas.openxmlformats.org/officeDocument/2006/relationships/hyperlink" Target="http://piketty.pse.ens.fr/fichiers/public/PikettySaez2012Slides.pdf" TargetMode="External"/><Relationship Id="rId4" Type="http://schemas.openxmlformats.org/officeDocument/2006/relationships/hyperlink" Target="http://piketty.pse.ens.fr/fichiers/public/PikettySaez2012.pdf"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piketty.pse.ens.fr/files/PikettySaez2013.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Feuille_Microsoft_Office_Excel_97-2003111111111.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piketty.pse.ens.fr/files/PikettySaez2014RKT.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Feuille_Microsoft_Office_Excel_97-2003222222222.xl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Feuille_Microsoft_Office_Excel_97-2003333333333.xls"/><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3.xml.rels><?xml version="1.0" encoding="UTF-8" standalone="yes"?>
<Relationships xmlns="http://schemas.openxmlformats.org/package/2006/relationships"><Relationship Id="rId3" Type="http://schemas.openxmlformats.org/officeDocument/2006/relationships/hyperlink" Target="http://piketty.pse.ens.fr/files/Zucman2014JEP.pdf" TargetMode="External"/><Relationship Id="rId2" Type="http://schemas.openxmlformats.org/officeDocument/2006/relationships/hyperlink" Target="http://www.parisschoolofeconomics.eu/docs/zucman-gabriel/missingwealth.pdf" TargetMode="External"/><Relationship Id="rId1" Type="http://schemas.openxmlformats.org/officeDocument/2006/relationships/slideLayout" Target="../slideLayouts/slideLayout2.xml"/><Relationship Id="rId6" Type="http://schemas.openxmlformats.org/officeDocument/2006/relationships/hyperlink" Target="http://piketty.pse.ens.fr/files/Clausing2012.pdf" TargetMode="External"/><Relationship Id="rId5" Type="http://schemas.openxmlformats.org/officeDocument/2006/relationships/hyperlink" Target="http://piketty.pse.ens.fr/files/Clausing2011.pdf" TargetMode="External"/><Relationship Id="rId4" Type="http://schemas.openxmlformats.org/officeDocument/2006/relationships/hyperlink" Target="http://www.parisschoolofeconomics.eu/docs/zucman-gabriel/revised_october12.pdf" TargetMode="Externa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iketty.pse.ens.fr/files/Saez2002b.pdf" TargetMode="External"/><Relationship Id="rId2" Type="http://schemas.openxmlformats.org/officeDocument/2006/relationships/hyperlink" Target="http://piketty.pse.ens.fr/files/Christiansen1984.pdf" TargetMode="External"/><Relationship Id="rId1" Type="http://schemas.openxmlformats.org/officeDocument/2006/relationships/slideLayout" Target="../slideLayouts/slideLayout2.xml"/><Relationship Id="rId4" Type="http://schemas.openxmlformats.org/officeDocument/2006/relationships/hyperlink" Target="http://piketty.pse.ens.fr/files/Saez2004.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4704"/>
            <a:ext cx="7990656" cy="2835747"/>
          </a:xfrm>
        </p:spPr>
        <p:txBody>
          <a:bodyPr>
            <a:normAutofit fontScale="90000"/>
          </a:bodyPr>
          <a:lstStyle/>
          <a:p>
            <a:r>
              <a:rPr lang="en-US" dirty="0" smtClean="0"/>
              <a:t/>
            </a:r>
            <a:br>
              <a:rPr lang="en-US" dirty="0" smtClean="0"/>
            </a:br>
            <a:r>
              <a:rPr lang="en-US" dirty="0" smtClean="0"/>
              <a:t>  </a:t>
            </a:r>
            <a:r>
              <a:rPr lang="en-US" sz="3600" b="1" dirty="0" smtClean="0"/>
              <a:t>Public Economics: Tax &amp; Transfer Policies </a:t>
            </a:r>
            <a:r>
              <a:rPr lang="en-US" sz="3600" dirty="0" smtClean="0"/>
              <a:t/>
            </a:r>
            <a:br>
              <a:rPr lang="en-US" sz="3600" dirty="0" smtClean="0"/>
            </a:br>
            <a:r>
              <a:rPr lang="en-US" sz="3100" i="1" dirty="0" smtClean="0"/>
              <a:t>(Master PPD &amp; APE, Paris School of Economics)</a:t>
            </a:r>
            <a:r>
              <a:rPr lang="en-US" sz="3600" dirty="0" smtClean="0"/>
              <a:t/>
            </a:r>
            <a:br>
              <a:rPr lang="en-US" sz="3600" dirty="0" smtClean="0"/>
            </a:br>
            <a:r>
              <a:rPr lang="en-US" sz="3600" dirty="0" smtClean="0"/>
              <a:t>Thomas Piketty</a:t>
            </a:r>
            <a:br>
              <a:rPr lang="en-US" sz="3600" dirty="0" smtClean="0"/>
            </a:br>
            <a:r>
              <a:rPr lang="en-US" sz="3600" dirty="0" smtClean="0"/>
              <a:t>Academic year 2014-2015 </a:t>
            </a:r>
            <a:r>
              <a:rPr lang="en-US" dirty="0" smtClean="0"/>
              <a:t/>
            </a:r>
            <a:br>
              <a:rPr lang="en-US" dirty="0" smtClean="0"/>
            </a:br>
            <a:endParaRPr lang="fr-FR" dirty="0"/>
          </a:p>
        </p:txBody>
      </p:sp>
      <p:sp>
        <p:nvSpPr>
          <p:cNvPr id="3" name="Sous-titre 2"/>
          <p:cNvSpPr>
            <a:spLocks noGrp="1"/>
          </p:cNvSpPr>
          <p:nvPr>
            <p:ph type="subTitle" idx="1"/>
          </p:nvPr>
        </p:nvSpPr>
        <p:spPr>
          <a:xfrm>
            <a:off x="539552" y="3501008"/>
            <a:ext cx="8208912" cy="2520280"/>
          </a:xfrm>
        </p:spPr>
        <p:txBody>
          <a:bodyPr>
            <a:normAutofit/>
          </a:bodyPr>
          <a:lstStyle/>
          <a:p>
            <a:r>
              <a:rPr lang="en-US" sz="3500" b="1" dirty="0" smtClean="0"/>
              <a:t>Lecture </a:t>
            </a:r>
            <a:r>
              <a:rPr lang="en-US" sz="3500" b="1" dirty="0"/>
              <a:t>7</a:t>
            </a:r>
            <a:r>
              <a:rPr lang="en-US" sz="3500" b="1" dirty="0" smtClean="0"/>
              <a:t>: Optimal taxation of capital</a:t>
            </a:r>
            <a:r>
              <a:rPr lang="en-US" smtClean="0"/>
              <a:t/>
            </a:r>
            <a:br>
              <a:rPr lang="en-US" smtClean="0"/>
            </a:br>
            <a:r>
              <a:rPr lang="en-US" smtClean="0"/>
              <a:t>(March 3</a:t>
            </a:r>
            <a:r>
              <a:rPr lang="en-US" baseline="30000" smtClean="0"/>
              <a:t>rd</a:t>
            </a:r>
            <a:r>
              <a:rPr lang="en-US" smtClean="0"/>
              <a:t> 2015)</a:t>
            </a:r>
            <a:r>
              <a:rPr lang="en-US" i="1" smtClean="0"/>
              <a:t> </a:t>
            </a:r>
            <a:endParaRPr lang="en-US" i="1" dirty="0" smtClean="0"/>
          </a:p>
          <a:p>
            <a:r>
              <a:rPr lang="en-US" i="1" dirty="0" smtClean="0"/>
              <a:t>(check </a:t>
            </a:r>
            <a:r>
              <a:rPr lang="en-US" i="1" dirty="0" smtClean="0">
                <a:hlinkClick r:id="rId2"/>
              </a:rPr>
              <a:t>on line</a:t>
            </a:r>
            <a:r>
              <a:rPr lang="en-US" i="1" dirty="0" smtClean="0"/>
              <a:t> for updated versions)</a:t>
            </a:r>
            <a:r>
              <a:rPr lang="en-US" dirty="0" smtClean="0"/>
              <a:t/>
            </a:r>
            <a:br>
              <a:rPr lang="en-US" dirty="0" smtClean="0"/>
            </a:br>
            <a:endParaRPr lang="fr-FR" dirty="0"/>
          </a:p>
        </p:txBody>
      </p:sp>
    </p:spTree>
    <p:extLst>
      <p:ext uri="{BB962C8B-B14F-4D97-AF65-F5344CB8AC3E}">
        <p14:creationId xmlns:p14="http://schemas.microsoft.com/office/powerpoint/2010/main" xmlns="" val="2855892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856984" cy="1512168"/>
          </a:xfrm>
        </p:spPr>
        <p:txBody>
          <a:bodyPr>
            <a:noAutofit/>
          </a:bodyPr>
          <a:lstStyle/>
          <a:p>
            <a:r>
              <a:rPr lang="en-US" sz="3000" dirty="0" smtClean="0"/>
              <a:t>Basic result 2: with infinite-horizon dynasties, optimal linear k tax = 0% (=because of infinite elasticity of long run capital supply), but optimal progressive k tax &gt; 0% </a:t>
            </a:r>
            <a:br>
              <a:rPr lang="en-US" sz="3000" dirty="0" smtClean="0"/>
            </a:br>
            <a:r>
              <a:rPr lang="en-US" sz="3000" dirty="0" smtClean="0"/>
              <a:t> </a:t>
            </a:r>
            <a:endParaRPr lang="en-US" sz="3000" dirty="0"/>
          </a:p>
        </p:txBody>
      </p:sp>
      <p:sp>
        <p:nvSpPr>
          <p:cNvPr id="3" name="Espace réservé du contenu 2"/>
          <p:cNvSpPr>
            <a:spLocks noGrp="1"/>
          </p:cNvSpPr>
          <p:nvPr>
            <p:ph idx="1"/>
          </p:nvPr>
        </p:nvSpPr>
        <p:spPr>
          <a:xfrm>
            <a:off x="251520" y="1844824"/>
            <a:ext cx="8784976" cy="4853136"/>
          </a:xfrm>
        </p:spPr>
        <p:txBody>
          <a:bodyPr>
            <a:normAutofit fontScale="92500" lnSpcReduction="20000"/>
          </a:bodyPr>
          <a:lstStyle/>
          <a:p>
            <a:r>
              <a:rPr lang="en-US" dirty="0" smtClean="0"/>
              <a:t>Simple model with capitalists </a:t>
            </a:r>
            <a:r>
              <a:rPr lang="en-US" dirty="0" err="1" smtClean="0"/>
              <a:t>vs</a:t>
            </a:r>
            <a:r>
              <a:rPr lang="en-US" dirty="0" smtClean="0"/>
              <a:t> workers</a:t>
            </a:r>
          </a:p>
          <a:p>
            <a:r>
              <a:rPr lang="en-US" dirty="0" smtClean="0"/>
              <a:t>Consider an infinite-horizon, discrete-time economy with a continuum [0;1] of dynasties.</a:t>
            </a:r>
          </a:p>
          <a:p>
            <a:r>
              <a:rPr lang="en-US" dirty="0" smtClean="0"/>
              <a:t>For simplicity, assume a two-point distribution of wealth. Dynasties can be of one of two types: either they own a large capital stock </a:t>
            </a:r>
            <a:r>
              <a:rPr lang="en-US" dirty="0" err="1" smtClean="0"/>
              <a:t>k</a:t>
            </a:r>
            <a:r>
              <a:rPr lang="en-US" baseline="-25000" dirty="0" err="1" smtClean="0"/>
              <a:t>t</a:t>
            </a:r>
            <a:r>
              <a:rPr lang="en-US" baseline="30000" dirty="0" err="1" smtClean="0"/>
              <a:t>A</a:t>
            </a:r>
            <a:r>
              <a:rPr lang="en-US" dirty="0" smtClean="0"/>
              <a:t>, or they own a low capital stock </a:t>
            </a:r>
            <a:r>
              <a:rPr lang="en-US" dirty="0" err="1" smtClean="0"/>
              <a:t>k</a:t>
            </a:r>
            <a:r>
              <a:rPr lang="en-US" baseline="-25000" dirty="0" err="1" smtClean="0"/>
              <a:t>t</a:t>
            </a:r>
            <a:r>
              <a:rPr lang="en-US" baseline="30000" dirty="0" err="1" smtClean="0"/>
              <a:t>B</a:t>
            </a:r>
            <a:r>
              <a:rPr lang="en-US" dirty="0" smtClean="0"/>
              <a:t> (</a:t>
            </a:r>
            <a:r>
              <a:rPr lang="en-US" dirty="0" err="1" smtClean="0"/>
              <a:t>k</a:t>
            </a:r>
            <a:r>
              <a:rPr lang="en-US" baseline="-25000" dirty="0" err="1" smtClean="0"/>
              <a:t>t</a:t>
            </a:r>
            <a:r>
              <a:rPr lang="en-US" baseline="30000" dirty="0" err="1" smtClean="0"/>
              <a:t>A</a:t>
            </a:r>
            <a:r>
              <a:rPr lang="en-US" baseline="30000" dirty="0" smtClean="0"/>
              <a:t> </a:t>
            </a:r>
            <a:r>
              <a:rPr lang="en-US" dirty="0" smtClean="0"/>
              <a:t>&gt; </a:t>
            </a:r>
            <a:r>
              <a:rPr lang="en-US" dirty="0" err="1" smtClean="0"/>
              <a:t>k</a:t>
            </a:r>
            <a:r>
              <a:rPr lang="en-US" baseline="-25000" dirty="0" err="1" smtClean="0"/>
              <a:t>t</a:t>
            </a:r>
            <a:r>
              <a:rPr lang="en-US" baseline="30000" dirty="0" err="1" smtClean="0"/>
              <a:t>B</a:t>
            </a:r>
            <a:r>
              <a:rPr lang="en-US" dirty="0" smtClean="0"/>
              <a:t>). The proportion of high-wealth dynasties is exogenous and equal to λ (and the proportion of low-wealth dynasties is equal to 1-λ), so that the average capital stock in the economy  </a:t>
            </a:r>
            <a:r>
              <a:rPr lang="en-US" dirty="0" err="1" smtClean="0"/>
              <a:t>k</a:t>
            </a:r>
            <a:r>
              <a:rPr lang="en-US" baseline="-25000" dirty="0" err="1" smtClean="0"/>
              <a:t>t</a:t>
            </a:r>
            <a:r>
              <a:rPr lang="en-US" dirty="0" smtClean="0"/>
              <a:t> is given by:</a:t>
            </a:r>
          </a:p>
          <a:p>
            <a:r>
              <a:rPr lang="en-US" dirty="0" err="1" smtClean="0"/>
              <a:t>k</a:t>
            </a:r>
            <a:r>
              <a:rPr lang="en-US" baseline="-25000" dirty="0" err="1" smtClean="0"/>
              <a:t>t</a:t>
            </a:r>
            <a:r>
              <a:rPr lang="en-US" dirty="0" smtClean="0"/>
              <a:t> = </a:t>
            </a:r>
            <a:r>
              <a:rPr lang="en-US" dirty="0" err="1" smtClean="0"/>
              <a:t>λk</a:t>
            </a:r>
            <a:r>
              <a:rPr lang="en-US" baseline="-25000" dirty="0" err="1" smtClean="0"/>
              <a:t>t</a:t>
            </a:r>
            <a:r>
              <a:rPr lang="en-US" baseline="30000" dirty="0" err="1" smtClean="0"/>
              <a:t>A</a:t>
            </a:r>
            <a:r>
              <a:rPr lang="en-US" baseline="30000" dirty="0" smtClean="0"/>
              <a:t> </a:t>
            </a:r>
            <a:r>
              <a:rPr lang="en-US" dirty="0" smtClean="0"/>
              <a:t>+ (1-λ)</a:t>
            </a:r>
            <a:r>
              <a:rPr lang="en-US" dirty="0" err="1" smtClean="0"/>
              <a:t>k</a:t>
            </a:r>
            <a:r>
              <a:rPr lang="en-US" baseline="-25000" dirty="0" err="1" smtClean="0"/>
              <a:t>t</a:t>
            </a:r>
            <a:r>
              <a:rPr lang="en-US" baseline="30000" dirty="0" err="1" smtClean="0"/>
              <a:t>B</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404664"/>
            <a:ext cx="8496944" cy="6192688"/>
          </a:xfrm>
        </p:spPr>
        <p:txBody>
          <a:bodyPr>
            <a:normAutofit fontScale="85000" lnSpcReduction="10000"/>
          </a:bodyPr>
          <a:lstStyle/>
          <a:p>
            <a:r>
              <a:rPr lang="en-US" dirty="0" smtClean="0"/>
              <a:t>Consider first the case </a:t>
            </a:r>
            <a:r>
              <a:rPr lang="en-US" dirty="0" err="1" smtClean="0"/>
              <a:t>k</a:t>
            </a:r>
            <a:r>
              <a:rPr lang="en-US" baseline="-25000" dirty="0" err="1" smtClean="0"/>
              <a:t>t</a:t>
            </a:r>
            <a:r>
              <a:rPr lang="en-US" baseline="30000" dirty="0" err="1" smtClean="0"/>
              <a:t>B</a:t>
            </a:r>
            <a:r>
              <a:rPr lang="en-US" dirty="0" smtClean="0"/>
              <a:t>=0. I.e. low-wealth dynasties have zero wealth (the “workers”) and therefore zero capital income. Their only income is labor income, and we assume it is so low that they consume it all (zero savings). High-wealth dynasties are the only dynasties to own wealth and to save. Assume they maximize a standard dynastic utility function:</a:t>
            </a:r>
          </a:p>
          <a:p>
            <a:r>
              <a:rPr lang="en-US" dirty="0" err="1" smtClean="0"/>
              <a:t>U</a:t>
            </a:r>
            <a:r>
              <a:rPr lang="en-US" baseline="-25000" dirty="0" err="1" smtClean="0"/>
              <a:t>t</a:t>
            </a:r>
            <a:r>
              <a:rPr lang="en-US" dirty="0" smtClean="0"/>
              <a:t> = ∑</a:t>
            </a:r>
            <a:r>
              <a:rPr lang="en-US" baseline="-25000" dirty="0" smtClean="0"/>
              <a:t>t≥0</a:t>
            </a:r>
            <a:r>
              <a:rPr lang="en-US" dirty="0" smtClean="0"/>
              <a:t> U(c</a:t>
            </a:r>
            <a:r>
              <a:rPr lang="en-US" baseline="-25000" dirty="0" smtClean="0"/>
              <a:t>t</a:t>
            </a:r>
            <a:r>
              <a:rPr lang="en-US" dirty="0" smtClean="0"/>
              <a:t>)/(1+θ)</a:t>
            </a:r>
            <a:r>
              <a:rPr lang="en-US" baseline="30000" dirty="0" smtClean="0"/>
              <a:t>t</a:t>
            </a:r>
            <a:endParaRPr lang="en-US" dirty="0" smtClean="0"/>
          </a:p>
          <a:p>
            <a:pPr>
              <a:buNone/>
            </a:pPr>
            <a:r>
              <a:rPr lang="en-US" dirty="0" smtClean="0"/>
              <a:t>     (U’(c)&gt;0, U’’(c)&lt;0)</a:t>
            </a:r>
          </a:p>
          <a:p>
            <a:r>
              <a:rPr lang="en-US" dirty="0" smtClean="0"/>
              <a:t>All dynasties supply exactly one unit of (homogeneous) labor each period. Output per labor unit is given by a standard production function f(</a:t>
            </a:r>
            <a:r>
              <a:rPr lang="en-US" dirty="0" err="1" smtClean="0"/>
              <a:t>k</a:t>
            </a:r>
            <a:r>
              <a:rPr lang="en-US" baseline="-25000" dirty="0" err="1" smtClean="0"/>
              <a:t>t</a:t>
            </a:r>
            <a:r>
              <a:rPr lang="en-US" dirty="0" smtClean="0"/>
              <a:t>) (f’(k)&gt;0, f’’(k)&lt;0), where </a:t>
            </a:r>
            <a:r>
              <a:rPr lang="en-US" dirty="0" err="1" smtClean="0"/>
              <a:t>k</a:t>
            </a:r>
            <a:r>
              <a:rPr lang="en-US" baseline="-25000" dirty="0" err="1" smtClean="0"/>
              <a:t>t</a:t>
            </a:r>
            <a:r>
              <a:rPr lang="en-US" dirty="0" smtClean="0"/>
              <a:t> is the average capital stock per capita of the economy at period t. </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404664"/>
            <a:ext cx="8496944" cy="6192688"/>
          </a:xfrm>
        </p:spPr>
        <p:txBody>
          <a:bodyPr>
            <a:normAutofit fontScale="92500" lnSpcReduction="20000"/>
          </a:bodyPr>
          <a:lstStyle/>
          <a:p>
            <a:r>
              <a:rPr lang="en-US" dirty="0" smtClean="0"/>
              <a:t>Markets for labor and capital are assumed to be fully competitive, so that the interest rate </a:t>
            </a:r>
            <a:r>
              <a:rPr lang="en-US" dirty="0" err="1" smtClean="0"/>
              <a:t>r</a:t>
            </a:r>
            <a:r>
              <a:rPr lang="en-US" baseline="-25000" dirty="0" err="1" smtClean="0"/>
              <a:t>t</a:t>
            </a:r>
            <a:r>
              <a:rPr lang="en-US" dirty="0" smtClean="0"/>
              <a:t> and wage rate </a:t>
            </a:r>
            <a:r>
              <a:rPr lang="en-US" dirty="0" err="1" smtClean="0"/>
              <a:t>v</a:t>
            </a:r>
            <a:r>
              <a:rPr lang="en-US" baseline="-25000" dirty="0" err="1" smtClean="0"/>
              <a:t>t</a:t>
            </a:r>
            <a:r>
              <a:rPr lang="en-US" dirty="0" smtClean="0"/>
              <a:t> are always equal to the marginal products of capital and labor:</a:t>
            </a:r>
          </a:p>
          <a:p>
            <a:r>
              <a:rPr lang="en-US" dirty="0" err="1" smtClean="0"/>
              <a:t>r</a:t>
            </a:r>
            <a:r>
              <a:rPr lang="en-US" baseline="-25000" dirty="0" err="1" smtClean="0"/>
              <a:t>t</a:t>
            </a:r>
            <a:r>
              <a:rPr lang="en-US" dirty="0" smtClean="0"/>
              <a:t> = f’(</a:t>
            </a:r>
            <a:r>
              <a:rPr lang="en-US" dirty="0" err="1" smtClean="0"/>
              <a:t>k</a:t>
            </a:r>
            <a:r>
              <a:rPr lang="en-US" baseline="-25000" dirty="0" err="1" smtClean="0"/>
              <a:t>t</a:t>
            </a:r>
            <a:r>
              <a:rPr lang="en-US" dirty="0" smtClean="0"/>
              <a:t>)</a:t>
            </a:r>
          </a:p>
          <a:p>
            <a:r>
              <a:rPr lang="en-US" dirty="0" err="1" smtClean="0"/>
              <a:t>v</a:t>
            </a:r>
            <a:r>
              <a:rPr lang="en-US" baseline="-25000" dirty="0" err="1" smtClean="0"/>
              <a:t>t</a:t>
            </a:r>
            <a:r>
              <a:rPr lang="en-US" dirty="0" smtClean="0"/>
              <a:t> = f(</a:t>
            </a:r>
            <a:r>
              <a:rPr lang="en-US" dirty="0" err="1" smtClean="0"/>
              <a:t>k</a:t>
            </a:r>
            <a:r>
              <a:rPr lang="en-US" baseline="-25000" dirty="0" err="1" smtClean="0"/>
              <a:t>t</a:t>
            </a:r>
            <a:r>
              <a:rPr lang="en-US" dirty="0" smtClean="0"/>
              <a:t>) - </a:t>
            </a:r>
            <a:r>
              <a:rPr lang="en-US" dirty="0" err="1" smtClean="0"/>
              <a:t>r</a:t>
            </a:r>
            <a:r>
              <a:rPr lang="en-US" baseline="-25000" dirty="0" err="1" smtClean="0"/>
              <a:t>t</a:t>
            </a:r>
            <a:r>
              <a:rPr lang="en-US" dirty="0" err="1" smtClean="0"/>
              <a:t>k</a:t>
            </a:r>
            <a:r>
              <a:rPr lang="en-US" baseline="-25000" dirty="0" err="1" smtClean="0"/>
              <a:t>t</a:t>
            </a:r>
            <a:endParaRPr lang="en-US" dirty="0" smtClean="0"/>
          </a:p>
          <a:p>
            <a:r>
              <a:rPr lang="en-US" dirty="0" smtClean="0"/>
              <a:t>In such a dynastic capital accumulation model, it is well-known that the long-run steady-state interest rate r* and the long-run average capital stock k* are uniquely determined by the utility function and the technology (irrespective of initial conditions): in stead-state, r* is necessarily equal to θ, and k* must be such that:</a:t>
            </a:r>
          </a:p>
          <a:p>
            <a:r>
              <a:rPr lang="en-US" dirty="0" smtClean="0"/>
              <a:t>f’(k*)=r*=θ</a:t>
            </a:r>
          </a:p>
          <a:p>
            <a:r>
              <a:rPr lang="en-US" dirty="0" smtClean="0"/>
              <a:t>I.e. f’(</a:t>
            </a:r>
            <a:r>
              <a:rPr lang="en-US" dirty="0" err="1" smtClean="0"/>
              <a:t>λk</a:t>
            </a:r>
            <a:r>
              <a:rPr lang="en-US" baseline="-25000" dirty="0" err="1" smtClean="0"/>
              <a:t>A</a:t>
            </a:r>
            <a:r>
              <a:rPr lang="en-US" dirty="0" smtClean="0"/>
              <a:t>)=r*=θ</a:t>
            </a:r>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8784976" cy="6336704"/>
          </a:xfrm>
        </p:spPr>
        <p:txBody>
          <a:bodyPr>
            <a:normAutofit fontScale="77500" lnSpcReduction="20000"/>
          </a:bodyPr>
          <a:lstStyle/>
          <a:p>
            <a:r>
              <a:rPr lang="en-US" dirty="0" smtClean="0"/>
              <a:t>This result comes directly from the first-order condition:</a:t>
            </a:r>
          </a:p>
          <a:p>
            <a:r>
              <a:rPr lang="en-US" dirty="0" smtClean="0"/>
              <a:t>U’(c</a:t>
            </a:r>
            <a:r>
              <a:rPr lang="en-US" baseline="-25000" dirty="0" smtClean="0"/>
              <a:t>t</a:t>
            </a:r>
            <a:r>
              <a:rPr lang="en-US" dirty="0" smtClean="0"/>
              <a:t>)/ U’(c</a:t>
            </a:r>
            <a:r>
              <a:rPr lang="en-US" baseline="-25000" dirty="0" smtClean="0"/>
              <a:t>t+1</a:t>
            </a:r>
            <a:r>
              <a:rPr lang="en-US" dirty="0" smtClean="0"/>
              <a:t>) = (1+r</a:t>
            </a:r>
            <a:r>
              <a:rPr lang="en-US" baseline="-25000" dirty="0" smtClean="0"/>
              <a:t>t</a:t>
            </a:r>
            <a:r>
              <a:rPr lang="en-US" dirty="0" smtClean="0"/>
              <a:t>)/(1+θ)</a:t>
            </a:r>
          </a:p>
          <a:p>
            <a:r>
              <a:rPr lang="en-US" dirty="0" smtClean="0"/>
              <a:t>I.e. if the interest rate </a:t>
            </a:r>
            <a:r>
              <a:rPr lang="en-US" dirty="0" err="1" smtClean="0"/>
              <a:t>r</a:t>
            </a:r>
            <a:r>
              <a:rPr lang="en-US" baseline="-25000" dirty="0" err="1" smtClean="0"/>
              <a:t>t</a:t>
            </a:r>
            <a:r>
              <a:rPr lang="en-US" dirty="0" smtClean="0"/>
              <a:t> is above the rate of time preference θ, then agents choose to accumulate capital and to postpone their consumption indefinitely (c</a:t>
            </a:r>
            <a:r>
              <a:rPr lang="en-US" baseline="-25000" dirty="0" smtClean="0"/>
              <a:t>t</a:t>
            </a:r>
            <a:r>
              <a:rPr lang="en-US" dirty="0" smtClean="0"/>
              <a:t>&lt;c</a:t>
            </a:r>
            <a:r>
              <a:rPr lang="en-US" baseline="-25000" dirty="0" smtClean="0"/>
              <a:t>t+1</a:t>
            </a:r>
            <a:r>
              <a:rPr lang="en-US" dirty="0" smtClean="0"/>
              <a:t>&lt;c</a:t>
            </a:r>
            <a:r>
              <a:rPr lang="en-US" baseline="-25000" dirty="0" smtClean="0"/>
              <a:t>t+2</a:t>
            </a:r>
            <a:r>
              <a:rPr lang="en-US" dirty="0" smtClean="0"/>
              <a:t>&lt;…) and this cannot be a steady-state. Conversely, if the interest rate </a:t>
            </a:r>
            <a:r>
              <a:rPr lang="en-US" dirty="0" err="1" smtClean="0"/>
              <a:t>r</a:t>
            </a:r>
            <a:r>
              <a:rPr lang="en-US" baseline="-25000" dirty="0" err="1" smtClean="0"/>
              <a:t>t</a:t>
            </a:r>
            <a:r>
              <a:rPr lang="en-US" dirty="0" smtClean="0"/>
              <a:t> is below the rate of time preference θ, agents choose to </a:t>
            </a:r>
            <a:r>
              <a:rPr lang="en-US" dirty="0" err="1" smtClean="0"/>
              <a:t>desaccumulate</a:t>
            </a:r>
            <a:r>
              <a:rPr lang="en-US" dirty="0" smtClean="0"/>
              <a:t> capital (i.e. to borrow) indefinitely and to consume more today (c</a:t>
            </a:r>
            <a:r>
              <a:rPr lang="en-US" baseline="-25000" dirty="0" smtClean="0"/>
              <a:t>t</a:t>
            </a:r>
            <a:r>
              <a:rPr lang="en-US" dirty="0" smtClean="0"/>
              <a:t>&gt;c</a:t>
            </a:r>
            <a:r>
              <a:rPr lang="en-US" baseline="-25000" dirty="0" smtClean="0"/>
              <a:t>t+1</a:t>
            </a:r>
            <a:r>
              <a:rPr lang="en-US" dirty="0" smtClean="0"/>
              <a:t>&gt;c</a:t>
            </a:r>
            <a:r>
              <a:rPr lang="en-US" baseline="-25000" dirty="0" smtClean="0"/>
              <a:t>t+2</a:t>
            </a:r>
            <a:r>
              <a:rPr lang="en-US" dirty="0" smtClean="0"/>
              <a:t>&gt;…). This cannot be a steady-state either.</a:t>
            </a:r>
          </a:p>
          <a:p>
            <a:r>
              <a:rPr lang="en-US" dirty="0" smtClean="0"/>
              <a:t>Now assume we introduce linear redistributive capital taxation into this model. That is, capital income </a:t>
            </a:r>
            <a:r>
              <a:rPr lang="en-US" dirty="0" err="1" smtClean="0"/>
              <a:t>r</a:t>
            </a:r>
            <a:r>
              <a:rPr lang="en-US" baseline="-25000" dirty="0" err="1" smtClean="0"/>
              <a:t>t</a:t>
            </a:r>
            <a:r>
              <a:rPr lang="en-US" dirty="0" err="1" smtClean="0"/>
              <a:t>k</a:t>
            </a:r>
            <a:r>
              <a:rPr lang="en-US" baseline="-25000" dirty="0" err="1" smtClean="0"/>
              <a:t>t</a:t>
            </a:r>
            <a:r>
              <a:rPr lang="en-US" dirty="0" smtClean="0"/>
              <a:t> of the capitalists is taxed at tax rate τ (so that the post-tax capital income of the capitalists becomes (1-τ)</a:t>
            </a:r>
            <a:r>
              <a:rPr lang="en-US" dirty="0" err="1" smtClean="0"/>
              <a:t>r</a:t>
            </a:r>
            <a:r>
              <a:rPr lang="en-US" baseline="-25000" dirty="0" err="1" smtClean="0"/>
              <a:t>t</a:t>
            </a:r>
            <a:r>
              <a:rPr lang="en-US" dirty="0" err="1" smtClean="0"/>
              <a:t>k</a:t>
            </a:r>
            <a:r>
              <a:rPr lang="en-US" baseline="-25000" dirty="0" err="1" smtClean="0"/>
              <a:t>t</a:t>
            </a:r>
            <a:r>
              <a:rPr lang="en-US" dirty="0" smtClean="0"/>
              <a:t>), and the tax revenues are used to finance a wage subsidy </a:t>
            </a:r>
            <a:r>
              <a:rPr lang="en-US" dirty="0" err="1" smtClean="0"/>
              <a:t>s</a:t>
            </a:r>
            <a:r>
              <a:rPr lang="en-US" baseline="-25000" dirty="0" err="1" smtClean="0"/>
              <a:t>t</a:t>
            </a:r>
            <a:r>
              <a:rPr lang="en-US" dirty="0" smtClean="0"/>
              <a:t> (so that the post-transfer labor income of the workers becomes </a:t>
            </a:r>
            <a:r>
              <a:rPr lang="en-US" dirty="0" err="1" smtClean="0"/>
              <a:t>v</a:t>
            </a:r>
            <a:r>
              <a:rPr lang="en-US" baseline="-25000" dirty="0" err="1" smtClean="0"/>
              <a:t>t</a:t>
            </a:r>
            <a:r>
              <a:rPr lang="en-US" dirty="0" err="1" smtClean="0"/>
              <a:t>+s</a:t>
            </a:r>
            <a:r>
              <a:rPr lang="en-US" baseline="-25000" dirty="0" err="1" smtClean="0"/>
              <a:t>t</a:t>
            </a:r>
            <a:r>
              <a:rPr lang="en-US" dirty="0" smtClean="0"/>
              <a:t>).</a:t>
            </a:r>
          </a:p>
          <a:p>
            <a:r>
              <a:rPr lang="en-US" dirty="0" smtClean="0"/>
              <a:t>Note </a:t>
            </a:r>
            <a:r>
              <a:rPr lang="en-US" dirty="0" err="1" smtClean="0"/>
              <a:t>k</a:t>
            </a:r>
            <a:r>
              <a:rPr lang="en-US" baseline="-25000" dirty="0" err="1" smtClean="0"/>
              <a:t>τ</a:t>
            </a:r>
            <a:r>
              <a:rPr lang="en-US" dirty="0" smtClean="0"/>
              <a:t>* , </a:t>
            </a:r>
            <a:r>
              <a:rPr lang="en-US" dirty="0" err="1" smtClean="0"/>
              <a:t>k</a:t>
            </a:r>
            <a:r>
              <a:rPr lang="en-US" baseline="-25000" dirty="0" err="1" smtClean="0"/>
              <a:t>Aτ</a:t>
            </a:r>
            <a:r>
              <a:rPr lang="en-US" dirty="0" smtClean="0"/>
              <a:t>*= </a:t>
            </a:r>
            <a:r>
              <a:rPr lang="en-US" dirty="0" err="1" smtClean="0"/>
              <a:t>k</a:t>
            </a:r>
            <a:r>
              <a:rPr lang="en-US" baseline="-25000" dirty="0" err="1" smtClean="0"/>
              <a:t>τ</a:t>
            </a:r>
            <a:r>
              <a:rPr lang="en-US" dirty="0" smtClean="0"/>
              <a:t>*/λ  and </a:t>
            </a:r>
            <a:r>
              <a:rPr lang="en-US" dirty="0" err="1" smtClean="0"/>
              <a:t>r</a:t>
            </a:r>
            <a:r>
              <a:rPr lang="en-US" baseline="-25000" dirty="0" err="1" smtClean="0"/>
              <a:t>τ</a:t>
            </a:r>
            <a:r>
              <a:rPr lang="en-US" dirty="0" smtClean="0"/>
              <a:t>* the resulting steady-state capital stock and pre-tax interest rate. The Golden rule of capital accumulation implies that:</a:t>
            </a:r>
          </a:p>
          <a:p>
            <a:r>
              <a:rPr lang="en-US" dirty="0" smtClean="0"/>
              <a:t> (1- τ) f’(</a:t>
            </a:r>
            <a:r>
              <a:rPr lang="en-US" dirty="0" err="1" smtClean="0"/>
              <a:t>k</a:t>
            </a:r>
            <a:r>
              <a:rPr lang="en-US" baseline="-25000" dirty="0" err="1" smtClean="0"/>
              <a:t>τ</a:t>
            </a:r>
            <a:r>
              <a:rPr lang="en-US" dirty="0" smtClean="0"/>
              <a:t>*)= (1-τ) </a:t>
            </a:r>
            <a:r>
              <a:rPr lang="en-US" dirty="0" err="1" smtClean="0"/>
              <a:t>r</a:t>
            </a:r>
            <a:r>
              <a:rPr lang="en-US" baseline="-25000" dirty="0" err="1" smtClean="0"/>
              <a:t>τ</a:t>
            </a:r>
            <a:r>
              <a:rPr lang="en-US" dirty="0" smtClean="0"/>
              <a:t>* = θ</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88640"/>
            <a:ext cx="8568952" cy="6408712"/>
          </a:xfrm>
        </p:spPr>
        <p:txBody>
          <a:bodyPr>
            <a:normAutofit fontScale="85000" lnSpcReduction="20000"/>
          </a:bodyPr>
          <a:lstStyle/>
          <a:p>
            <a:r>
              <a:rPr lang="en-US" dirty="0" smtClean="0"/>
              <a:t>I.e. the capitalists choose to </a:t>
            </a:r>
            <a:r>
              <a:rPr lang="en-US" dirty="0" err="1" smtClean="0"/>
              <a:t>desaccumulate</a:t>
            </a:r>
            <a:r>
              <a:rPr lang="en-US" dirty="0" smtClean="0"/>
              <a:t> capital until the point where the net interest rate is back to its initial level (i.e. the rate of time preference). </a:t>
            </a:r>
            <a:r>
              <a:rPr lang="en-US" b="1" dirty="0" smtClean="0"/>
              <a:t>In effect, the long-run elasticity of capital supply is infinite in the infinite-horizon model</a:t>
            </a:r>
            <a:r>
              <a:rPr lang="en-US" dirty="0" smtClean="0"/>
              <a:t>: any infinitesimal change in the net interest rate generates a savings response that is unsustainable in the long run, unless the net interest rate returns to its initial level.</a:t>
            </a:r>
          </a:p>
          <a:p>
            <a:r>
              <a:rPr lang="en-US" dirty="0" smtClean="0"/>
              <a:t>The long run income of the workers </a:t>
            </a:r>
            <a:r>
              <a:rPr lang="en-US" dirty="0" err="1" smtClean="0"/>
              <a:t>y</a:t>
            </a:r>
            <a:r>
              <a:rPr lang="en-US" baseline="-25000" dirty="0" err="1" smtClean="0"/>
              <a:t>τ</a:t>
            </a:r>
            <a:r>
              <a:rPr lang="en-US" dirty="0" smtClean="0"/>
              <a:t>* will be equal to:</a:t>
            </a:r>
          </a:p>
          <a:p>
            <a:r>
              <a:rPr lang="en-US" dirty="0" err="1" smtClean="0"/>
              <a:t>y</a:t>
            </a:r>
            <a:r>
              <a:rPr lang="en-US" baseline="-25000" dirty="0" err="1" smtClean="0"/>
              <a:t>τ</a:t>
            </a:r>
            <a:r>
              <a:rPr lang="en-US" dirty="0" smtClean="0"/>
              <a:t>* = </a:t>
            </a:r>
            <a:r>
              <a:rPr lang="en-US" dirty="0" err="1" smtClean="0"/>
              <a:t>v</a:t>
            </a:r>
            <a:r>
              <a:rPr lang="en-US" baseline="-25000" dirty="0" err="1" smtClean="0"/>
              <a:t>τ</a:t>
            </a:r>
            <a:r>
              <a:rPr lang="en-US" dirty="0" smtClean="0"/>
              <a:t>* + </a:t>
            </a:r>
            <a:r>
              <a:rPr lang="en-US" dirty="0" err="1" smtClean="0"/>
              <a:t>s</a:t>
            </a:r>
            <a:r>
              <a:rPr lang="en-US" baseline="-25000" dirty="0" err="1" smtClean="0"/>
              <a:t>τ</a:t>
            </a:r>
            <a:r>
              <a:rPr lang="en-US" dirty="0" smtClean="0"/>
              <a:t>*</a:t>
            </a:r>
          </a:p>
          <a:p>
            <a:r>
              <a:rPr lang="en-US" dirty="0" smtClean="0"/>
              <a:t>with: </a:t>
            </a:r>
            <a:r>
              <a:rPr lang="en-US" dirty="0" err="1" smtClean="0"/>
              <a:t>v</a:t>
            </a:r>
            <a:r>
              <a:rPr lang="en-US" baseline="-25000" dirty="0" err="1" smtClean="0"/>
              <a:t>τ</a:t>
            </a:r>
            <a:r>
              <a:rPr lang="en-US" dirty="0" smtClean="0"/>
              <a:t>* = f(</a:t>
            </a:r>
            <a:r>
              <a:rPr lang="en-US" dirty="0" err="1" smtClean="0"/>
              <a:t>k</a:t>
            </a:r>
            <a:r>
              <a:rPr lang="en-US" baseline="-25000" dirty="0" err="1" smtClean="0"/>
              <a:t>τ</a:t>
            </a:r>
            <a:r>
              <a:rPr lang="en-US" dirty="0" smtClean="0"/>
              <a:t>*) - </a:t>
            </a:r>
            <a:r>
              <a:rPr lang="en-US" dirty="0" err="1" smtClean="0"/>
              <a:t>r</a:t>
            </a:r>
            <a:r>
              <a:rPr lang="en-US" baseline="-25000" dirty="0" err="1" smtClean="0"/>
              <a:t>τ</a:t>
            </a:r>
            <a:r>
              <a:rPr lang="en-US" dirty="0" smtClean="0"/>
              <a:t>* </a:t>
            </a:r>
            <a:r>
              <a:rPr lang="en-US" dirty="0" err="1" smtClean="0"/>
              <a:t>k</a:t>
            </a:r>
            <a:r>
              <a:rPr lang="en-US" baseline="-25000" dirty="0" err="1" smtClean="0"/>
              <a:t>τ</a:t>
            </a:r>
            <a:r>
              <a:rPr lang="en-US" dirty="0" smtClean="0"/>
              <a:t>*</a:t>
            </a:r>
          </a:p>
          <a:p>
            <a:r>
              <a:rPr lang="en-US" dirty="0" smtClean="0"/>
              <a:t>and: </a:t>
            </a:r>
            <a:r>
              <a:rPr lang="en-US" dirty="0" err="1" smtClean="0"/>
              <a:t>s</a:t>
            </a:r>
            <a:r>
              <a:rPr lang="en-US" baseline="-25000" dirty="0" err="1" smtClean="0"/>
              <a:t>τ</a:t>
            </a:r>
            <a:r>
              <a:rPr lang="en-US" dirty="0" smtClean="0"/>
              <a:t>* = τ </a:t>
            </a:r>
            <a:r>
              <a:rPr lang="en-US" dirty="0" err="1" smtClean="0"/>
              <a:t>r</a:t>
            </a:r>
            <a:r>
              <a:rPr lang="en-US" baseline="-25000" dirty="0" err="1" smtClean="0"/>
              <a:t>τ</a:t>
            </a:r>
            <a:r>
              <a:rPr lang="en-US" dirty="0" smtClean="0"/>
              <a:t>* </a:t>
            </a:r>
            <a:r>
              <a:rPr lang="en-US" dirty="0" err="1" smtClean="0"/>
              <a:t>k</a:t>
            </a:r>
            <a:r>
              <a:rPr lang="en-US" baseline="-25000" dirty="0" err="1" smtClean="0"/>
              <a:t>τ</a:t>
            </a:r>
            <a:r>
              <a:rPr lang="en-US" dirty="0" smtClean="0"/>
              <a:t>*</a:t>
            </a:r>
          </a:p>
          <a:p>
            <a:r>
              <a:rPr lang="en-US" dirty="0" smtClean="0"/>
              <a:t>That is: </a:t>
            </a:r>
          </a:p>
          <a:p>
            <a:r>
              <a:rPr lang="en-US" dirty="0" err="1" smtClean="0"/>
              <a:t>y</a:t>
            </a:r>
            <a:r>
              <a:rPr lang="en-US" baseline="-25000" dirty="0" err="1" smtClean="0"/>
              <a:t>τ</a:t>
            </a:r>
            <a:r>
              <a:rPr lang="en-US" dirty="0" smtClean="0"/>
              <a:t>* = f(</a:t>
            </a:r>
            <a:r>
              <a:rPr lang="en-US" dirty="0" err="1" smtClean="0"/>
              <a:t>k</a:t>
            </a:r>
            <a:r>
              <a:rPr lang="en-US" baseline="-25000" dirty="0" err="1" smtClean="0"/>
              <a:t>τ</a:t>
            </a:r>
            <a:r>
              <a:rPr lang="en-US" dirty="0" smtClean="0"/>
              <a:t>*) – (1-τ) </a:t>
            </a:r>
            <a:r>
              <a:rPr lang="en-US" dirty="0" err="1" smtClean="0"/>
              <a:t>r</a:t>
            </a:r>
            <a:r>
              <a:rPr lang="en-US" baseline="-25000" dirty="0" err="1" smtClean="0"/>
              <a:t>τ</a:t>
            </a:r>
            <a:r>
              <a:rPr lang="en-US" dirty="0" smtClean="0"/>
              <a:t>* </a:t>
            </a:r>
            <a:r>
              <a:rPr lang="en-US" dirty="0" err="1" smtClean="0"/>
              <a:t>k</a:t>
            </a:r>
            <a:r>
              <a:rPr lang="en-US" baseline="-25000" dirty="0" err="1" smtClean="0"/>
              <a:t>τ</a:t>
            </a:r>
            <a:r>
              <a:rPr lang="en-US" dirty="0" smtClean="0"/>
              <a:t>* = f(</a:t>
            </a:r>
            <a:r>
              <a:rPr lang="en-US" dirty="0" err="1" smtClean="0"/>
              <a:t>k</a:t>
            </a:r>
            <a:r>
              <a:rPr lang="en-US" baseline="-25000" dirty="0" err="1" smtClean="0"/>
              <a:t>τ</a:t>
            </a:r>
            <a:r>
              <a:rPr lang="en-US" dirty="0" smtClean="0"/>
              <a:t>*) – </a:t>
            </a:r>
            <a:r>
              <a:rPr lang="en-US" dirty="0" err="1" smtClean="0"/>
              <a:t>θk</a:t>
            </a:r>
            <a:r>
              <a:rPr lang="en-US" baseline="-25000" dirty="0" err="1" smtClean="0"/>
              <a:t>τ</a:t>
            </a:r>
            <a:r>
              <a:rPr lang="en-US" dirty="0" smtClean="0"/>
              <a:t>*</a:t>
            </a:r>
          </a:p>
          <a:p>
            <a:r>
              <a:rPr lang="en-US" dirty="0" smtClean="0"/>
              <a:t>Question: what is the capital tax rate τ maximizing workers’ income </a:t>
            </a:r>
            <a:r>
              <a:rPr lang="en-US" dirty="0" err="1" smtClean="0"/>
              <a:t>y</a:t>
            </a:r>
            <a:r>
              <a:rPr lang="en-US" baseline="-25000" dirty="0" err="1" smtClean="0"/>
              <a:t>τ</a:t>
            </a:r>
            <a:r>
              <a:rPr lang="en-US" dirty="0" smtClean="0"/>
              <a:t>* = f(</a:t>
            </a:r>
            <a:r>
              <a:rPr lang="en-US" dirty="0" err="1" smtClean="0"/>
              <a:t>k</a:t>
            </a:r>
            <a:r>
              <a:rPr lang="en-US" baseline="-25000" dirty="0" err="1" smtClean="0"/>
              <a:t>τ</a:t>
            </a:r>
            <a:r>
              <a:rPr lang="en-US" dirty="0" smtClean="0"/>
              <a:t>*) – </a:t>
            </a:r>
            <a:r>
              <a:rPr lang="en-US" dirty="0" err="1" smtClean="0"/>
              <a:t>θk</a:t>
            </a:r>
            <a:r>
              <a:rPr lang="en-US" baseline="-25000" dirty="0" err="1" smtClean="0"/>
              <a:t>τ</a:t>
            </a:r>
            <a:r>
              <a:rPr lang="en-US" dirty="0" smtClean="0"/>
              <a:t>* ?</a:t>
            </a:r>
          </a:p>
          <a:p>
            <a:r>
              <a:rPr lang="en-US" dirty="0" smtClean="0"/>
              <a:t>Answer: τ must be such that f’(</a:t>
            </a:r>
            <a:r>
              <a:rPr lang="en-US" dirty="0" err="1" smtClean="0"/>
              <a:t>k</a:t>
            </a:r>
            <a:r>
              <a:rPr lang="en-US" baseline="-25000" dirty="0" err="1" smtClean="0"/>
              <a:t>τ</a:t>
            </a:r>
            <a:r>
              <a:rPr lang="en-US" dirty="0" smtClean="0"/>
              <a:t>*) = θ, i.e. τ = 0%</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88640"/>
            <a:ext cx="8568952" cy="6408712"/>
          </a:xfrm>
        </p:spPr>
        <p:txBody>
          <a:bodyPr>
            <a:normAutofit fontScale="85000" lnSpcReduction="10000"/>
          </a:bodyPr>
          <a:lstStyle/>
          <a:p>
            <a:r>
              <a:rPr lang="en-US" dirty="0" smtClean="0"/>
              <a:t>Proposition: The capital tax rate τ maximizing long run workers’ welfare is τ = 0%</a:t>
            </a:r>
          </a:p>
          <a:p>
            <a:pPr>
              <a:buNone/>
            </a:pPr>
            <a:r>
              <a:rPr lang="en-US" dirty="0" smtClean="0"/>
              <a:t> &gt;&gt;&gt; in effect, even agents with zero capital loose from capital taxation (no matter how small)</a:t>
            </a:r>
          </a:p>
          <a:p>
            <a:pPr>
              <a:buNone/>
            </a:pPr>
            <a:r>
              <a:rPr lang="en-US" dirty="0" smtClean="0"/>
              <a:t> (= the profit tax is shifted on labor in the very long run)</a:t>
            </a:r>
          </a:p>
          <a:p>
            <a:r>
              <a:rPr lang="en-US" dirty="0" smtClean="0"/>
              <a:t>But this result requires three strong assumptions: infinite elasticity of capital supply; perfect capital markets; and linear capital taxation: </a:t>
            </a:r>
            <a:r>
              <a:rPr lang="en-US" b="1" dirty="0" smtClean="0"/>
              <a:t>with progressive tax, middle-class capital accumulation will compensate for the rich decline in k accumulation </a:t>
            </a:r>
            <a:r>
              <a:rPr lang="en-US" dirty="0" smtClean="0"/>
              <a:t>(see E. </a:t>
            </a:r>
            <a:r>
              <a:rPr lang="en-US" dirty="0" err="1" smtClean="0"/>
              <a:t>Saez</a:t>
            </a:r>
            <a:r>
              <a:rPr lang="en-US" dirty="0" smtClean="0"/>
              <a:t>, “Optimal Progressive Capital Income Taxes in the Infinite Horizon Model”, </a:t>
            </a:r>
            <a:r>
              <a:rPr lang="en-US" dirty="0" smtClean="0">
                <a:hlinkClick r:id="rId2"/>
              </a:rPr>
              <a:t>WP 2004 </a:t>
            </a:r>
            <a:r>
              <a:rPr lang="en-US" dirty="0" smtClean="0"/>
              <a:t>)</a:t>
            </a:r>
          </a:p>
          <a:p>
            <a:r>
              <a:rPr lang="en-US" dirty="0" smtClean="0"/>
              <a:t>Most importantly: </a:t>
            </a:r>
            <a:r>
              <a:rPr lang="en-US" b="1" dirty="0" smtClean="0"/>
              <a:t>the zero capital tax result breaks down whenever the long run elasticity of capital supply is finite </a:t>
            </a: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8856984" cy="6408712"/>
          </a:xfrm>
        </p:spPr>
        <p:txBody>
          <a:bodyPr>
            <a:normAutofit fontScale="92500" lnSpcReduction="20000"/>
          </a:bodyPr>
          <a:lstStyle/>
          <a:p>
            <a:r>
              <a:rPr lang="fr-FR" sz="2600" dirty="0" err="1" smtClean="0"/>
              <a:t>Three</a:t>
            </a:r>
            <a:r>
              <a:rPr lang="fr-FR" sz="2600" dirty="0" smtClean="0"/>
              <a:t> </a:t>
            </a:r>
            <a:r>
              <a:rPr lang="fr-FR" sz="2600" dirty="0" err="1" smtClean="0"/>
              <a:t>reasons</a:t>
            </a:r>
            <a:r>
              <a:rPr lang="fr-FR" sz="2600" dirty="0" smtClean="0"/>
              <a:t> for </a:t>
            </a:r>
            <a:r>
              <a:rPr lang="fr-FR" sz="2600" dirty="0" err="1" smtClean="0"/>
              <a:t>taxing</a:t>
            </a:r>
            <a:r>
              <a:rPr lang="fr-FR" sz="2600" dirty="0" smtClean="0"/>
              <a:t> capital:</a:t>
            </a:r>
          </a:p>
          <a:p>
            <a:r>
              <a:rPr lang="fr-FR" sz="2600" dirty="0" smtClean="0"/>
              <a:t>« </a:t>
            </a:r>
            <a:r>
              <a:rPr lang="fr-FR" sz="2600" b="1" dirty="0" err="1" smtClean="0"/>
              <a:t>Fuzzy</a:t>
            </a:r>
            <a:r>
              <a:rPr lang="fr-FR" sz="2600" b="1" dirty="0" smtClean="0"/>
              <a:t> </a:t>
            </a:r>
            <a:r>
              <a:rPr lang="fr-FR" sz="2600" b="1" dirty="0" err="1" smtClean="0"/>
              <a:t>frontier</a:t>
            </a:r>
            <a:r>
              <a:rPr lang="fr-FR" sz="2600" b="1" dirty="0" smtClean="0"/>
              <a:t> argument </a:t>
            </a:r>
            <a:r>
              <a:rPr lang="fr-FR" sz="2600" dirty="0" smtClean="0"/>
              <a:t>»: if one </a:t>
            </a:r>
            <a:r>
              <a:rPr lang="fr-FR" sz="2600" dirty="0" err="1" smtClean="0"/>
              <a:t>can</a:t>
            </a:r>
            <a:r>
              <a:rPr lang="fr-FR" sz="2600" dirty="0" smtClean="0"/>
              <a:t> </a:t>
            </a:r>
            <a:r>
              <a:rPr lang="fr-FR" sz="2600" dirty="0" err="1" smtClean="0"/>
              <a:t>only</a:t>
            </a:r>
            <a:r>
              <a:rPr lang="fr-FR" sz="2600" dirty="0" smtClean="0"/>
              <a:t> observe total </a:t>
            </a:r>
            <a:r>
              <a:rPr lang="fr-FR" sz="2600" dirty="0" err="1" smtClean="0"/>
              <a:t>income</a:t>
            </a:r>
            <a:r>
              <a:rPr lang="fr-FR" sz="2600" dirty="0" smtClean="0"/>
              <a:t> y=</a:t>
            </a:r>
            <a:r>
              <a:rPr lang="fr-FR" sz="2600" dirty="0" err="1" smtClean="0"/>
              <a:t>y</a:t>
            </a:r>
            <a:r>
              <a:rPr lang="fr-FR" sz="2600" baseline="-25000" dirty="0" err="1" smtClean="0"/>
              <a:t>L</a:t>
            </a:r>
            <a:r>
              <a:rPr lang="fr-FR" sz="2600" dirty="0" smtClean="0"/>
              <a:t>+</a:t>
            </a:r>
            <a:r>
              <a:rPr lang="fr-FR" sz="2600" dirty="0" err="1" smtClean="0"/>
              <a:t>y</a:t>
            </a:r>
            <a:r>
              <a:rPr lang="fr-FR" sz="2600" baseline="-25000" dirty="0" err="1" smtClean="0"/>
              <a:t>K</a:t>
            </a:r>
            <a:r>
              <a:rPr lang="fr-FR" sz="2600" dirty="0" smtClean="0"/>
              <a:t>, </a:t>
            </a:r>
            <a:r>
              <a:rPr lang="fr-FR" sz="2600" dirty="0" err="1" smtClean="0"/>
              <a:t>then</a:t>
            </a:r>
            <a:r>
              <a:rPr lang="fr-FR" sz="2600" dirty="0" smtClean="0"/>
              <a:t> one </a:t>
            </a:r>
            <a:r>
              <a:rPr lang="fr-FR" sz="2600" dirty="0" err="1" smtClean="0"/>
              <a:t>needs</a:t>
            </a:r>
            <a:r>
              <a:rPr lang="fr-FR" sz="2600" dirty="0" smtClean="0"/>
              <a:t> to use a </a:t>
            </a:r>
            <a:r>
              <a:rPr lang="fr-FR" sz="2600" dirty="0" err="1" smtClean="0"/>
              <a:t>comprehensive</a:t>
            </a:r>
            <a:r>
              <a:rPr lang="fr-FR" sz="2600" dirty="0" smtClean="0"/>
              <a:t> </a:t>
            </a:r>
            <a:r>
              <a:rPr lang="fr-FR" sz="2600" dirty="0" err="1" smtClean="0"/>
              <a:t>income</a:t>
            </a:r>
            <a:r>
              <a:rPr lang="fr-FR" sz="2600" dirty="0" smtClean="0"/>
              <a:t> </a:t>
            </a:r>
            <a:r>
              <a:rPr lang="fr-FR" sz="2600" dirty="0" err="1" smtClean="0"/>
              <a:t>tax</a:t>
            </a:r>
            <a:r>
              <a:rPr lang="fr-FR" sz="2600" dirty="0" smtClean="0"/>
              <a:t> t(y); more </a:t>
            </a:r>
            <a:r>
              <a:rPr lang="fr-FR" sz="2600" dirty="0" err="1" smtClean="0"/>
              <a:t>generally</a:t>
            </a:r>
            <a:r>
              <a:rPr lang="fr-FR" sz="2600" dirty="0" smtClean="0"/>
              <a:t>, if </a:t>
            </a:r>
            <a:r>
              <a:rPr lang="fr-FR" sz="2600" dirty="0" err="1" smtClean="0"/>
              <a:t>high</a:t>
            </a:r>
            <a:r>
              <a:rPr lang="fr-FR" sz="2600" dirty="0" smtClean="0"/>
              <a:t> </a:t>
            </a:r>
            <a:r>
              <a:rPr lang="fr-FR" sz="2600" dirty="0" err="1" smtClean="0"/>
              <a:t>income</a:t>
            </a:r>
            <a:r>
              <a:rPr lang="fr-FR" sz="2600" dirty="0" smtClean="0"/>
              <a:t>-</a:t>
            </a:r>
            <a:r>
              <a:rPr lang="fr-FR" sz="2600" dirty="0" err="1" smtClean="0"/>
              <a:t>shifting</a:t>
            </a:r>
            <a:r>
              <a:rPr lang="fr-FR" sz="2600" dirty="0" smtClean="0"/>
              <a:t> </a:t>
            </a:r>
            <a:r>
              <a:rPr lang="fr-FR" sz="2600" dirty="0" err="1" smtClean="0"/>
              <a:t>elasticity</a:t>
            </a:r>
            <a:r>
              <a:rPr lang="fr-FR" sz="2600" dirty="0" smtClean="0"/>
              <a:t>, </a:t>
            </a:r>
            <a:r>
              <a:rPr lang="fr-FR" sz="2600" dirty="0" err="1" smtClean="0"/>
              <a:t>then</a:t>
            </a:r>
            <a:r>
              <a:rPr lang="fr-FR" sz="2600" dirty="0" smtClean="0"/>
              <a:t> t(</a:t>
            </a:r>
            <a:r>
              <a:rPr lang="fr-FR" sz="2600" dirty="0" err="1" smtClean="0"/>
              <a:t>y</a:t>
            </a:r>
            <a:r>
              <a:rPr lang="fr-FR" sz="2600" baseline="-25000" dirty="0" err="1" smtClean="0"/>
              <a:t>L</a:t>
            </a:r>
            <a:r>
              <a:rPr lang="fr-FR" sz="2600" dirty="0" smtClean="0"/>
              <a:t>) &amp; t(</a:t>
            </a:r>
            <a:r>
              <a:rPr lang="fr-FR" sz="2600" dirty="0" err="1" smtClean="0"/>
              <a:t>y</a:t>
            </a:r>
            <a:r>
              <a:rPr lang="fr-FR" sz="2600" baseline="-25000" dirty="0" err="1" smtClean="0"/>
              <a:t>K</a:t>
            </a:r>
            <a:r>
              <a:rPr lang="fr-FR" sz="2600" dirty="0" smtClean="0"/>
              <a:t>) </a:t>
            </a:r>
            <a:r>
              <a:rPr lang="fr-FR" sz="2600" dirty="0" err="1" smtClean="0"/>
              <a:t>should</a:t>
            </a:r>
            <a:r>
              <a:rPr lang="fr-FR" sz="2600" dirty="0" smtClean="0"/>
              <a:t> not </a:t>
            </a:r>
            <a:r>
              <a:rPr lang="fr-FR" sz="2600" dirty="0" err="1" smtClean="0"/>
              <a:t>be</a:t>
            </a:r>
            <a:r>
              <a:rPr lang="fr-FR" sz="2600" dirty="0" smtClean="0"/>
              <a:t> </a:t>
            </a:r>
            <a:r>
              <a:rPr lang="fr-FR" sz="2600" dirty="0" err="1" smtClean="0"/>
              <a:t>too</a:t>
            </a:r>
            <a:r>
              <a:rPr lang="fr-FR" sz="2600" dirty="0" smtClean="0"/>
              <a:t> </a:t>
            </a:r>
            <a:r>
              <a:rPr lang="fr-FR" sz="2600" dirty="0" err="1" smtClean="0"/>
              <a:t>different</a:t>
            </a:r>
            <a:r>
              <a:rPr lang="fr-FR" sz="2600" dirty="0" smtClean="0"/>
              <a:t> </a:t>
            </a:r>
          </a:p>
          <a:p>
            <a:r>
              <a:rPr lang="fr-FR" sz="2600" dirty="0" smtClean="0"/>
              <a:t>« </a:t>
            </a:r>
            <a:r>
              <a:rPr lang="fr-FR" sz="2600" b="1" dirty="0" smtClean="0"/>
              <a:t>Fiscal </a:t>
            </a:r>
            <a:r>
              <a:rPr lang="fr-FR" sz="2600" b="1" dirty="0" err="1" smtClean="0"/>
              <a:t>capacity</a:t>
            </a:r>
            <a:r>
              <a:rPr lang="fr-FR" sz="2600" b="1" dirty="0" smtClean="0"/>
              <a:t> argument</a:t>
            </a:r>
            <a:r>
              <a:rPr lang="fr-FR" sz="2600" dirty="0" smtClean="0"/>
              <a:t> »: if </a:t>
            </a:r>
            <a:r>
              <a:rPr lang="fr-FR" sz="2600" dirty="0" err="1" smtClean="0"/>
              <a:t>income</a:t>
            </a:r>
            <a:r>
              <a:rPr lang="fr-FR" sz="2600" dirty="0" smtClean="0"/>
              <a:t> flow y </a:t>
            </a:r>
            <a:r>
              <a:rPr lang="fr-FR" sz="2600" dirty="0" err="1" smtClean="0"/>
              <a:t>is</a:t>
            </a:r>
            <a:r>
              <a:rPr lang="fr-FR" sz="2600" dirty="0" smtClean="0"/>
              <a:t> </a:t>
            </a:r>
            <a:r>
              <a:rPr lang="fr-FR" sz="2600" dirty="0" err="1" smtClean="0"/>
              <a:t>difficult</a:t>
            </a:r>
            <a:r>
              <a:rPr lang="fr-FR" sz="2600" dirty="0" smtClean="0"/>
              <a:t> to observe for top </a:t>
            </a:r>
            <a:r>
              <a:rPr lang="fr-FR" sz="2600" dirty="0" err="1" smtClean="0"/>
              <a:t>wealth</a:t>
            </a:r>
            <a:r>
              <a:rPr lang="fr-FR" sz="2600" dirty="0" smtClean="0"/>
              <a:t> </a:t>
            </a:r>
            <a:r>
              <a:rPr lang="fr-FR" sz="2600" dirty="0" err="1" smtClean="0"/>
              <a:t>holders</a:t>
            </a:r>
            <a:r>
              <a:rPr lang="fr-FR" sz="2600" dirty="0" smtClean="0"/>
              <a:t> (</a:t>
            </a:r>
            <a:r>
              <a:rPr lang="fr-FR" sz="2600" dirty="0" err="1" smtClean="0"/>
              <a:t>family</a:t>
            </a:r>
            <a:r>
              <a:rPr lang="fr-FR" sz="2600" dirty="0" smtClean="0"/>
              <a:t> holdings, </a:t>
            </a:r>
            <a:r>
              <a:rPr lang="fr-FR" sz="2600" dirty="0" err="1" smtClean="0"/>
              <a:t>corporate</a:t>
            </a:r>
            <a:r>
              <a:rPr lang="fr-FR" sz="2600" dirty="0" smtClean="0"/>
              <a:t> </a:t>
            </a:r>
            <a:r>
              <a:rPr lang="fr-FR" sz="2600" dirty="0" err="1" smtClean="0"/>
              <a:t>consumption</a:t>
            </a:r>
            <a:r>
              <a:rPr lang="fr-FR" sz="2600" dirty="0" smtClean="0"/>
              <a:t>, etc.: fiscal </a:t>
            </a:r>
            <a:r>
              <a:rPr lang="fr-FR" sz="2600" dirty="0" err="1" smtClean="0"/>
              <a:t>income</a:t>
            </a:r>
            <a:r>
              <a:rPr lang="fr-FR" sz="2600" dirty="0" smtClean="0"/>
              <a:t> </a:t>
            </a:r>
            <a:r>
              <a:rPr lang="fr-FR" sz="2600" dirty="0" err="1" smtClean="0"/>
              <a:t>reported</a:t>
            </a:r>
            <a:r>
              <a:rPr lang="fr-FR" sz="2600" dirty="0" smtClean="0"/>
              <a:t> by </a:t>
            </a:r>
            <a:r>
              <a:rPr lang="fr-FR" sz="2600" dirty="0" err="1" smtClean="0"/>
              <a:t>billionaires</a:t>
            </a:r>
            <a:r>
              <a:rPr lang="fr-FR" sz="2600" dirty="0" smtClean="0"/>
              <a:t> </a:t>
            </a:r>
            <a:r>
              <a:rPr lang="fr-FR" sz="2600" dirty="0" err="1" smtClean="0"/>
              <a:t>can</a:t>
            </a:r>
            <a:r>
              <a:rPr lang="fr-FR" sz="2600" dirty="0" smtClean="0"/>
              <a:t> </a:t>
            </a:r>
            <a:r>
              <a:rPr lang="fr-FR" sz="2600" dirty="0" err="1" smtClean="0"/>
              <a:t>be</a:t>
            </a:r>
            <a:r>
              <a:rPr lang="fr-FR" sz="2600" dirty="0" smtClean="0"/>
              <a:t> </a:t>
            </a:r>
            <a:r>
              <a:rPr lang="fr-FR" sz="2600" dirty="0" err="1" smtClean="0"/>
              <a:t>very</a:t>
            </a:r>
            <a:r>
              <a:rPr lang="fr-FR" sz="2600" dirty="0" smtClean="0"/>
              <a:t> </a:t>
            </a:r>
            <a:r>
              <a:rPr lang="fr-FR" sz="2600" dirty="0" err="1" smtClean="0"/>
              <a:t>small</a:t>
            </a:r>
            <a:r>
              <a:rPr lang="fr-FR" sz="2600" dirty="0" smtClean="0"/>
              <a:t> as </a:t>
            </a:r>
            <a:r>
              <a:rPr lang="fr-FR" sz="2600" dirty="0" err="1" smtClean="0"/>
              <a:t>compared</a:t>
            </a:r>
            <a:r>
              <a:rPr lang="fr-FR" sz="2600" dirty="0" smtClean="0"/>
              <a:t> to </a:t>
            </a:r>
            <a:r>
              <a:rPr lang="fr-FR" sz="2600" dirty="0" err="1" smtClean="0"/>
              <a:t>their</a:t>
            </a:r>
            <a:r>
              <a:rPr lang="fr-FR" sz="2600" dirty="0" smtClean="0"/>
              <a:t> </a:t>
            </a:r>
            <a:r>
              <a:rPr lang="fr-FR" sz="2600" dirty="0" err="1" smtClean="0"/>
              <a:t>wealth</a:t>
            </a:r>
            <a:r>
              <a:rPr lang="fr-FR" sz="2600" dirty="0" smtClean="0"/>
              <a:t>), </a:t>
            </a:r>
            <a:r>
              <a:rPr lang="fr-FR" sz="2600" dirty="0" err="1" smtClean="0"/>
              <a:t>then</a:t>
            </a:r>
            <a:r>
              <a:rPr lang="fr-FR" sz="2600" dirty="0" smtClean="0"/>
              <a:t> one </a:t>
            </a:r>
            <a:r>
              <a:rPr lang="fr-FR" sz="2600" dirty="0" err="1" smtClean="0"/>
              <a:t>needs</a:t>
            </a:r>
            <a:r>
              <a:rPr lang="fr-FR" sz="2600" dirty="0" smtClean="0"/>
              <a:t> to use a </a:t>
            </a:r>
            <a:r>
              <a:rPr lang="fr-FR" sz="2600" dirty="0" err="1" smtClean="0"/>
              <a:t>wealth</a:t>
            </a:r>
            <a:r>
              <a:rPr lang="fr-FR" sz="2600" dirty="0" smtClean="0"/>
              <a:t> </a:t>
            </a:r>
            <a:r>
              <a:rPr lang="fr-FR" sz="2600" dirty="0" err="1" smtClean="0"/>
              <a:t>tax</a:t>
            </a:r>
            <a:r>
              <a:rPr lang="fr-FR" sz="2600" dirty="0" smtClean="0"/>
              <a:t> t(w) in addition to the </a:t>
            </a:r>
            <a:r>
              <a:rPr lang="fr-FR" sz="2600" dirty="0" err="1" smtClean="0"/>
              <a:t>income</a:t>
            </a:r>
            <a:r>
              <a:rPr lang="fr-FR" sz="2600" dirty="0" smtClean="0"/>
              <a:t> </a:t>
            </a:r>
            <a:r>
              <a:rPr lang="fr-FR" sz="2600" dirty="0" err="1" smtClean="0"/>
              <a:t>tax</a:t>
            </a:r>
            <a:r>
              <a:rPr lang="fr-FR" sz="2600" dirty="0" smtClean="0"/>
              <a:t> t(y)</a:t>
            </a:r>
          </a:p>
          <a:p>
            <a:r>
              <a:rPr lang="fr-FR" sz="2600" dirty="0" err="1" smtClean="0"/>
              <a:t>These</a:t>
            </a:r>
            <a:r>
              <a:rPr lang="fr-FR" sz="2600" dirty="0" smtClean="0"/>
              <a:t> </a:t>
            </a:r>
            <a:r>
              <a:rPr lang="fr-FR" sz="2600" dirty="0" err="1" smtClean="0"/>
              <a:t>two</a:t>
            </a:r>
            <a:r>
              <a:rPr lang="fr-FR" sz="2600" dirty="0" smtClean="0"/>
              <a:t> </a:t>
            </a:r>
            <a:r>
              <a:rPr lang="fr-FR" sz="2600" dirty="0" err="1" smtClean="0"/>
              <a:t>informational</a:t>
            </a:r>
            <a:r>
              <a:rPr lang="fr-FR" sz="2600" dirty="0" smtClean="0"/>
              <a:t> arguments are </a:t>
            </a:r>
            <a:r>
              <a:rPr lang="fr-FR" sz="2600" dirty="0" err="1" smtClean="0"/>
              <a:t>dicussed</a:t>
            </a:r>
            <a:r>
              <a:rPr lang="fr-FR" sz="2600" dirty="0" smtClean="0"/>
              <a:t> in « </a:t>
            </a:r>
            <a:r>
              <a:rPr lang="fr-FR" sz="2600" dirty="0" err="1" smtClean="0"/>
              <a:t>Rethinking</a:t>
            </a:r>
            <a:r>
              <a:rPr lang="fr-FR" sz="2600" dirty="0" smtClean="0"/>
              <a:t> capital and </a:t>
            </a:r>
            <a:r>
              <a:rPr lang="fr-FR" sz="2600" dirty="0" err="1" smtClean="0"/>
              <a:t>wealth</a:t>
            </a:r>
            <a:r>
              <a:rPr lang="fr-FR" sz="2600" dirty="0" smtClean="0"/>
              <a:t> taxation », </a:t>
            </a:r>
            <a:r>
              <a:rPr lang="en-US" sz="2400" dirty="0" smtClean="0">
                <a:hlinkClick r:id="rId2"/>
              </a:rPr>
              <a:t>PSE 2013</a:t>
            </a:r>
            <a:endParaRPr lang="fr-FR" sz="2600" dirty="0" smtClean="0"/>
          </a:p>
          <a:p>
            <a:r>
              <a:rPr lang="fr-FR" sz="2600" dirty="0" smtClean="0"/>
              <a:t>« </a:t>
            </a:r>
            <a:r>
              <a:rPr lang="fr-FR" sz="2600" b="1" dirty="0" err="1" smtClean="0"/>
              <a:t>Meritocratic</a:t>
            </a:r>
            <a:r>
              <a:rPr lang="fr-FR" sz="2600" b="1" dirty="0" smtClean="0"/>
              <a:t> argument</a:t>
            </a:r>
            <a:r>
              <a:rPr lang="fr-FR" sz="2600" dirty="0" smtClean="0"/>
              <a:t> »: </a:t>
            </a:r>
            <a:r>
              <a:rPr lang="fr-FR" sz="2600" dirty="0" err="1" smtClean="0"/>
              <a:t>even</a:t>
            </a:r>
            <a:r>
              <a:rPr lang="fr-FR" sz="2600" dirty="0" smtClean="0"/>
              <a:t> </a:t>
            </a:r>
            <a:r>
              <a:rPr lang="fr-FR" sz="2600" dirty="0" err="1" smtClean="0"/>
              <a:t>with</a:t>
            </a:r>
            <a:r>
              <a:rPr lang="fr-FR" sz="2600" dirty="0" smtClean="0"/>
              <a:t> full </a:t>
            </a:r>
            <a:r>
              <a:rPr lang="fr-FR" sz="2600" dirty="0" err="1" smtClean="0"/>
              <a:t>observability</a:t>
            </a:r>
            <a:r>
              <a:rPr lang="fr-FR" sz="2600" dirty="0" smtClean="0"/>
              <a:t> of </a:t>
            </a:r>
            <a:r>
              <a:rPr lang="fr-FR" sz="2600" dirty="0" err="1" smtClean="0"/>
              <a:t>y</a:t>
            </a:r>
            <a:r>
              <a:rPr lang="fr-FR" sz="2600" baseline="-25000" dirty="0" err="1" smtClean="0"/>
              <a:t>L</a:t>
            </a:r>
            <a:r>
              <a:rPr lang="fr-FR" sz="2600" dirty="0" smtClean="0"/>
              <a:t>, </a:t>
            </a:r>
            <a:r>
              <a:rPr lang="fr-FR" sz="2600" dirty="0" err="1" smtClean="0"/>
              <a:t>y</a:t>
            </a:r>
            <a:r>
              <a:rPr lang="fr-FR" sz="2600" baseline="-25000" dirty="0" err="1" smtClean="0"/>
              <a:t>K</a:t>
            </a:r>
            <a:r>
              <a:rPr lang="fr-FR" sz="2600" dirty="0" err="1" smtClean="0"/>
              <a:t>,w</a:t>
            </a:r>
            <a:r>
              <a:rPr lang="fr-FR" sz="2600" dirty="0" smtClean="0"/>
              <a:t>, </a:t>
            </a:r>
            <a:r>
              <a:rPr lang="fr-FR" sz="2600" dirty="0" err="1" smtClean="0"/>
              <a:t>inheritance</a:t>
            </a:r>
            <a:r>
              <a:rPr lang="fr-FR" sz="2600" dirty="0" smtClean="0"/>
              <a:t> </a:t>
            </a:r>
            <a:r>
              <a:rPr lang="fr-FR" sz="2600" dirty="0" err="1" smtClean="0"/>
              <a:t>should</a:t>
            </a:r>
            <a:r>
              <a:rPr lang="fr-FR" sz="2600" dirty="0" smtClean="0"/>
              <a:t> </a:t>
            </a:r>
            <a:r>
              <a:rPr lang="fr-FR" sz="2600" dirty="0" err="1" smtClean="0"/>
              <a:t>be</a:t>
            </a:r>
            <a:r>
              <a:rPr lang="fr-FR" sz="2600" dirty="0" smtClean="0"/>
              <a:t> </a:t>
            </a:r>
            <a:r>
              <a:rPr lang="fr-FR" sz="2600" dirty="0" err="1" smtClean="0"/>
              <a:t>taxed</a:t>
            </a:r>
            <a:r>
              <a:rPr lang="fr-FR" sz="2600" dirty="0" smtClean="0"/>
              <a:t> as long as the relevant </a:t>
            </a:r>
            <a:r>
              <a:rPr lang="fr-FR" sz="2600" dirty="0" err="1" smtClean="0"/>
              <a:t>elasticity</a:t>
            </a:r>
            <a:r>
              <a:rPr lang="fr-FR" sz="2600" dirty="0" smtClean="0"/>
              <a:t> </a:t>
            </a:r>
            <a:r>
              <a:rPr lang="fr-FR" sz="2600" dirty="0" err="1" smtClean="0"/>
              <a:t>is</a:t>
            </a:r>
            <a:r>
              <a:rPr lang="fr-FR" sz="2600" dirty="0" smtClean="0"/>
              <a:t> </a:t>
            </a:r>
            <a:r>
              <a:rPr lang="fr-FR" sz="2600" dirty="0" err="1" smtClean="0"/>
              <a:t>finite</a:t>
            </a:r>
            <a:r>
              <a:rPr lang="fr-FR" sz="2600" dirty="0" smtClean="0"/>
              <a:t>; </a:t>
            </a:r>
            <a:r>
              <a:rPr lang="fr-FR" sz="2600" dirty="0" err="1" smtClean="0"/>
              <a:t>imperfect</a:t>
            </a:r>
            <a:r>
              <a:rPr lang="fr-FR" sz="2600" dirty="0" smtClean="0"/>
              <a:t> k </a:t>
            </a:r>
            <a:r>
              <a:rPr lang="fr-FR" sz="2600" dirty="0" err="1" smtClean="0"/>
              <a:t>markets</a:t>
            </a:r>
            <a:r>
              <a:rPr lang="fr-FR" sz="2600" dirty="0" smtClean="0"/>
              <a:t> </a:t>
            </a:r>
            <a:r>
              <a:rPr lang="fr-FR" sz="2600" dirty="0" err="1" smtClean="0"/>
              <a:t>then</a:t>
            </a:r>
            <a:r>
              <a:rPr lang="fr-FR" sz="2600" dirty="0" smtClean="0"/>
              <a:t> </a:t>
            </a:r>
            <a:r>
              <a:rPr lang="fr-FR" sz="2600" dirty="0" err="1" smtClean="0"/>
              <a:t>imply</a:t>
            </a:r>
            <a:r>
              <a:rPr lang="fr-FR" sz="2600" dirty="0" smtClean="0"/>
              <a:t> </a:t>
            </a:r>
            <a:r>
              <a:rPr lang="fr-FR" sz="2600" dirty="0" err="1" smtClean="0"/>
              <a:t>that</a:t>
            </a:r>
            <a:r>
              <a:rPr lang="fr-FR" sz="2600" dirty="0" smtClean="0"/>
              <a:t> part of the </a:t>
            </a:r>
            <a:r>
              <a:rPr lang="fr-FR" sz="2600" dirty="0" err="1" smtClean="0"/>
              <a:t>ideal</a:t>
            </a:r>
            <a:r>
              <a:rPr lang="fr-FR" sz="2600" dirty="0" smtClean="0"/>
              <a:t> </a:t>
            </a:r>
            <a:r>
              <a:rPr lang="fr-FR" sz="2600" dirty="0" err="1" smtClean="0"/>
              <a:t>inheritance</a:t>
            </a:r>
            <a:r>
              <a:rPr lang="fr-FR" sz="2600" dirty="0" smtClean="0"/>
              <a:t> </a:t>
            </a:r>
            <a:r>
              <a:rPr lang="fr-FR" sz="2600" dirty="0" err="1" smtClean="0"/>
              <a:t>tax</a:t>
            </a:r>
            <a:r>
              <a:rPr lang="fr-FR" sz="2600" dirty="0" smtClean="0"/>
              <a:t> </a:t>
            </a:r>
            <a:r>
              <a:rPr lang="fr-FR" sz="2600" dirty="0" err="1" smtClean="0"/>
              <a:t>should</a:t>
            </a:r>
            <a:r>
              <a:rPr lang="fr-FR" sz="2600" dirty="0" smtClean="0"/>
              <a:t> </a:t>
            </a:r>
            <a:r>
              <a:rPr lang="fr-FR" sz="2600" dirty="0" err="1" smtClean="0"/>
              <a:t>be</a:t>
            </a:r>
            <a:r>
              <a:rPr lang="fr-FR" sz="2600" dirty="0" smtClean="0"/>
              <a:t> </a:t>
            </a:r>
            <a:r>
              <a:rPr lang="fr-FR" sz="2600" dirty="0" err="1" smtClean="0"/>
              <a:t>shifted</a:t>
            </a:r>
            <a:r>
              <a:rPr lang="fr-FR" sz="2600" dirty="0" smtClean="0"/>
              <a:t> to </a:t>
            </a:r>
            <a:r>
              <a:rPr lang="fr-FR" sz="2600" dirty="0" err="1" smtClean="0"/>
              <a:t>lifetime</a:t>
            </a:r>
            <a:r>
              <a:rPr lang="fr-FR" sz="2600" dirty="0" smtClean="0"/>
              <a:t> k </a:t>
            </a:r>
            <a:r>
              <a:rPr lang="fr-FR" sz="2600" dirty="0" err="1" smtClean="0"/>
              <a:t>tax</a:t>
            </a:r>
            <a:r>
              <a:rPr lang="fr-FR" sz="2600" dirty="0" smtClean="0"/>
              <a:t>; </a:t>
            </a:r>
            <a:r>
              <a:rPr lang="fr-FR" sz="2600" dirty="0" err="1" smtClean="0"/>
              <a:t>see</a:t>
            </a:r>
            <a:r>
              <a:rPr lang="fr-FR" sz="2600" dirty="0" smtClean="0"/>
              <a:t> « A </a:t>
            </a:r>
            <a:r>
              <a:rPr lang="fr-FR" sz="2600" dirty="0" err="1" smtClean="0"/>
              <a:t>Theory</a:t>
            </a:r>
            <a:r>
              <a:rPr lang="fr-FR" sz="2600" dirty="0" smtClean="0"/>
              <a:t> of Optimal </a:t>
            </a:r>
            <a:r>
              <a:rPr lang="fr-FR" sz="2600" dirty="0" err="1" smtClean="0"/>
              <a:t>Inheritance</a:t>
            </a:r>
            <a:r>
              <a:rPr lang="fr-FR" sz="2600" dirty="0" smtClean="0"/>
              <a:t> Taxation », </a:t>
            </a:r>
            <a:r>
              <a:rPr lang="fr-FR" sz="2600" dirty="0" err="1" smtClean="0">
                <a:hlinkClick r:id="rId3"/>
              </a:rPr>
              <a:t>Econometrica</a:t>
            </a:r>
            <a:r>
              <a:rPr lang="fr-FR" sz="2600" dirty="0" smtClean="0">
                <a:hlinkClick r:id="rId3"/>
              </a:rPr>
              <a:t> 2013</a:t>
            </a:r>
            <a:r>
              <a:rPr lang="fr-FR" sz="2600" dirty="0" smtClean="0"/>
              <a:t> </a:t>
            </a:r>
          </a:p>
          <a:p>
            <a:pPr>
              <a:buNone/>
            </a:pPr>
            <a:r>
              <a:rPr lang="fr-FR" sz="2600" dirty="0" smtClean="0"/>
              <a:t>(long version: </a:t>
            </a:r>
            <a:r>
              <a:rPr lang="fr-FR" sz="2600" dirty="0" err="1" smtClean="0"/>
              <a:t>see</a:t>
            </a:r>
            <a:r>
              <a:rPr lang="en-US" sz="2600" dirty="0" smtClean="0"/>
              <a:t> "A Theory of Optimal Capital Taxation", </a:t>
            </a:r>
            <a:r>
              <a:rPr lang="en-US" sz="2600" dirty="0" smtClean="0">
                <a:hlinkClick r:id="rId4"/>
              </a:rPr>
              <a:t>WP 2012</a:t>
            </a:r>
            <a:r>
              <a:rPr lang="en-US" sz="2600" dirty="0" smtClean="0"/>
              <a:t> ; see also</a:t>
            </a:r>
            <a:r>
              <a:rPr lang="en-US" sz="2600" dirty="0" smtClean="0">
                <a:hlinkClick r:id="rId5"/>
              </a:rPr>
              <a:t> Slides</a:t>
            </a:r>
            <a:r>
              <a:rPr lang="en-US" sz="2600" dirty="0" smtClean="0"/>
              <a:t>) </a:t>
            </a:r>
            <a:endParaRPr lang="fr-FR" sz="2600" dirty="0" smtClean="0"/>
          </a:p>
          <a:p>
            <a:pPr>
              <a:buNone/>
            </a:pPr>
            <a:endParaRPr lang="fr-FR" sz="2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274638"/>
            <a:ext cx="8362950" cy="777875"/>
          </a:xfrm>
        </p:spPr>
        <p:txBody>
          <a:bodyPr/>
          <a:lstStyle/>
          <a:p>
            <a:r>
              <a:rPr lang="fr-FR" sz="2800" b="1" dirty="0"/>
              <a:t>The optimal taxation of </a:t>
            </a:r>
            <a:r>
              <a:rPr lang="fr-FR" sz="2800" b="1" dirty="0" err="1" smtClean="0"/>
              <a:t>inheritance</a:t>
            </a:r>
            <a:endParaRPr lang="fr-FR" sz="2800" b="1" dirty="0"/>
          </a:p>
        </p:txBody>
      </p:sp>
      <p:sp>
        <p:nvSpPr>
          <p:cNvPr id="176131" name="Rectangle 3"/>
          <p:cNvSpPr>
            <a:spLocks noGrp="1" noChangeArrowheads="1"/>
          </p:cNvSpPr>
          <p:nvPr>
            <p:ph type="body" idx="1"/>
          </p:nvPr>
        </p:nvSpPr>
        <p:spPr>
          <a:xfrm>
            <a:off x="250825" y="1125538"/>
            <a:ext cx="8785225" cy="5256212"/>
          </a:xfrm>
        </p:spPr>
        <p:txBody>
          <a:bodyPr>
            <a:normAutofit lnSpcReduction="10000"/>
          </a:bodyPr>
          <a:lstStyle/>
          <a:p>
            <a:pPr>
              <a:lnSpc>
                <a:spcPct val="80000"/>
              </a:lnSpc>
            </a:pPr>
            <a:r>
              <a:rPr lang="fr-FR" sz="2400" dirty="0" err="1"/>
              <a:t>Summary</a:t>
            </a:r>
            <a:r>
              <a:rPr lang="fr-FR" sz="2400" dirty="0"/>
              <a:t> of main </a:t>
            </a:r>
            <a:r>
              <a:rPr lang="fr-FR" sz="2400" dirty="0" err="1"/>
              <a:t>results</a:t>
            </a:r>
            <a:r>
              <a:rPr lang="fr-FR" sz="2400" dirty="0"/>
              <a:t> </a:t>
            </a:r>
            <a:r>
              <a:rPr lang="fr-FR" sz="2400" dirty="0" err="1"/>
              <a:t>from</a:t>
            </a:r>
            <a:r>
              <a:rPr lang="fr-FR" sz="2400" dirty="0"/>
              <a:t> </a:t>
            </a:r>
            <a:r>
              <a:rPr lang="fr-FR" sz="2400" dirty="0" smtClean="0"/>
              <a:t>«</a:t>
            </a:r>
            <a:r>
              <a:rPr lang="fr-FR" sz="2400" dirty="0"/>
              <a:t> A </a:t>
            </a:r>
            <a:r>
              <a:rPr lang="fr-FR" sz="2400" dirty="0" err="1"/>
              <a:t>Theory</a:t>
            </a:r>
            <a:r>
              <a:rPr lang="fr-FR" sz="2400" dirty="0"/>
              <a:t> of Optimal </a:t>
            </a:r>
            <a:r>
              <a:rPr lang="fr-FR" sz="2400" dirty="0" err="1"/>
              <a:t>Inheritance</a:t>
            </a:r>
            <a:r>
              <a:rPr lang="fr-FR" sz="2400" dirty="0"/>
              <a:t> Taxation », </a:t>
            </a:r>
            <a:r>
              <a:rPr lang="fr-FR" sz="2400" dirty="0" err="1">
                <a:hlinkClick r:id="rId2"/>
              </a:rPr>
              <a:t>Econometrica</a:t>
            </a:r>
            <a:r>
              <a:rPr lang="fr-FR" sz="2400" dirty="0">
                <a:hlinkClick r:id="rId2"/>
              </a:rPr>
              <a:t> 2013</a:t>
            </a:r>
            <a:endParaRPr lang="fr-FR" sz="2400" dirty="0"/>
          </a:p>
          <a:p>
            <a:pPr>
              <a:lnSpc>
                <a:spcPct val="80000"/>
              </a:lnSpc>
            </a:pPr>
            <a:r>
              <a:rPr lang="fr-FR" sz="2400" b="1" dirty="0" err="1"/>
              <a:t>Result</a:t>
            </a:r>
            <a:r>
              <a:rPr lang="fr-FR" sz="2400" b="1" dirty="0"/>
              <a:t> 1:Optimal </a:t>
            </a:r>
            <a:r>
              <a:rPr lang="fr-FR" sz="2400" b="1" dirty="0" err="1"/>
              <a:t>Inheritance</a:t>
            </a:r>
            <a:r>
              <a:rPr lang="fr-FR" sz="2400" b="1" dirty="0"/>
              <a:t> </a:t>
            </a:r>
            <a:r>
              <a:rPr lang="fr-FR" sz="2400" b="1" dirty="0" err="1"/>
              <a:t>Tax</a:t>
            </a:r>
            <a:r>
              <a:rPr lang="fr-FR" sz="2400" b="1" dirty="0"/>
              <a:t> Formula </a:t>
            </a:r>
            <a:r>
              <a:rPr lang="fr-FR" sz="2400" dirty="0"/>
              <a:t>(macro version, NBER WP’12)</a:t>
            </a:r>
          </a:p>
          <a:p>
            <a:pPr>
              <a:lnSpc>
                <a:spcPct val="80000"/>
              </a:lnSpc>
            </a:pPr>
            <a:r>
              <a:rPr lang="fr-FR" sz="2400" dirty="0"/>
              <a:t>Simple formula for optimal </a:t>
            </a:r>
            <a:r>
              <a:rPr lang="fr-FR" sz="2400" dirty="0" err="1"/>
              <a:t>bequest</a:t>
            </a:r>
            <a:r>
              <a:rPr lang="fr-FR" sz="2400" dirty="0"/>
              <a:t> </a:t>
            </a:r>
            <a:r>
              <a:rPr lang="fr-FR" sz="2400" dirty="0" err="1"/>
              <a:t>tax</a:t>
            </a:r>
            <a:r>
              <a:rPr lang="fr-FR" sz="2400" dirty="0"/>
              <a:t> rate </a:t>
            </a:r>
            <a:r>
              <a:rPr lang="fr-FR" sz="2400" dirty="0" err="1"/>
              <a:t>expressed</a:t>
            </a:r>
            <a:r>
              <a:rPr lang="fr-FR" sz="2400" dirty="0"/>
              <a:t> in </a:t>
            </a:r>
            <a:r>
              <a:rPr lang="fr-FR" sz="2400" dirty="0" err="1"/>
              <a:t>terms</a:t>
            </a:r>
            <a:r>
              <a:rPr lang="fr-FR" sz="2400" dirty="0"/>
              <a:t> of estimable macro </a:t>
            </a:r>
            <a:r>
              <a:rPr lang="fr-FR" sz="2400" dirty="0" err="1"/>
              <a:t>parameters</a:t>
            </a:r>
            <a:r>
              <a:rPr lang="fr-FR" sz="2400" dirty="0" smtClean="0"/>
              <a:t>:</a:t>
            </a:r>
          </a:p>
          <a:p>
            <a:pPr>
              <a:lnSpc>
                <a:spcPct val="80000"/>
              </a:lnSpc>
              <a:buNone/>
            </a:pPr>
            <a:endParaRPr lang="fr-FR" sz="2400" dirty="0" smtClean="0"/>
          </a:p>
          <a:p>
            <a:pPr algn="ctr">
              <a:lnSpc>
                <a:spcPct val="80000"/>
              </a:lnSpc>
              <a:buNone/>
            </a:pPr>
            <a:r>
              <a:rPr lang="fr-FR" sz="2800" dirty="0" err="1" smtClean="0"/>
              <a:t>τ</a:t>
            </a:r>
            <a:r>
              <a:rPr lang="fr-FR" sz="2800" baseline="-25000" dirty="0" err="1" smtClean="0"/>
              <a:t>B</a:t>
            </a:r>
            <a:r>
              <a:rPr lang="fr-FR" sz="2800" dirty="0" smtClean="0"/>
              <a:t> = (1 – (1-</a:t>
            </a:r>
            <a:r>
              <a:rPr lang="el-GR" sz="2800" dirty="0" smtClean="0"/>
              <a:t>α</a:t>
            </a:r>
            <a:r>
              <a:rPr lang="fr-FR" sz="2800" dirty="0" smtClean="0"/>
              <a:t>-</a:t>
            </a:r>
            <a:r>
              <a:rPr lang="el-GR" sz="2800" dirty="0" smtClean="0"/>
              <a:t>τ</a:t>
            </a:r>
            <a:r>
              <a:rPr lang="fr-FR" sz="2800" dirty="0" smtClean="0"/>
              <a:t>)s</a:t>
            </a:r>
            <a:r>
              <a:rPr lang="fr-FR" sz="2800" baseline="-25000" dirty="0" smtClean="0"/>
              <a:t>b0</a:t>
            </a:r>
            <a:r>
              <a:rPr lang="fr-FR" sz="2800" dirty="0" smtClean="0"/>
              <a:t>/b</a:t>
            </a:r>
            <a:r>
              <a:rPr lang="fr-FR" sz="2800" baseline="-25000" dirty="0" smtClean="0"/>
              <a:t>y</a:t>
            </a:r>
            <a:r>
              <a:rPr lang="fr-FR" sz="2800" dirty="0" smtClean="0"/>
              <a:t>)/(1+</a:t>
            </a:r>
            <a:r>
              <a:rPr lang="fr-FR" sz="2800" dirty="0" err="1" smtClean="0"/>
              <a:t>e</a:t>
            </a:r>
            <a:r>
              <a:rPr lang="fr-FR" sz="2800" baseline="-25000" dirty="0" err="1" smtClean="0"/>
              <a:t>B</a:t>
            </a:r>
            <a:r>
              <a:rPr lang="fr-FR" sz="2800" dirty="0" smtClean="0"/>
              <a:t>+s</a:t>
            </a:r>
            <a:r>
              <a:rPr lang="fr-FR" sz="2800" baseline="-25000" dirty="0" smtClean="0"/>
              <a:t>b0</a:t>
            </a:r>
            <a:r>
              <a:rPr lang="fr-FR" sz="2800" dirty="0" smtClean="0"/>
              <a:t>)</a:t>
            </a:r>
            <a:endParaRPr lang="fr-FR" sz="2800" dirty="0"/>
          </a:p>
          <a:p>
            <a:pPr>
              <a:lnSpc>
                <a:spcPct val="80000"/>
              </a:lnSpc>
              <a:buFontTx/>
              <a:buNone/>
            </a:pPr>
            <a:r>
              <a:rPr lang="fr-FR" sz="2400" dirty="0"/>
              <a:t>               </a:t>
            </a:r>
            <a:r>
              <a:rPr lang="fr-FR" sz="2400" dirty="0" smtClean="0"/>
              <a:t>      </a:t>
            </a:r>
            <a:endParaRPr lang="fr-FR" sz="2400" dirty="0"/>
          </a:p>
          <a:p>
            <a:pPr>
              <a:lnSpc>
                <a:spcPct val="80000"/>
              </a:lnSpc>
              <a:buFontTx/>
              <a:buNone/>
            </a:pPr>
            <a:r>
              <a:rPr lang="fr-FR" sz="2400" dirty="0" err="1"/>
              <a:t>with</a:t>
            </a:r>
            <a:r>
              <a:rPr lang="fr-FR" sz="2400" dirty="0"/>
              <a:t>: b</a:t>
            </a:r>
            <a:r>
              <a:rPr lang="fr-FR" sz="2400" baseline="-25000" dirty="0"/>
              <a:t>y </a:t>
            </a:r>
            <a:r>
              <a:rPr lang="fr-FR" sz="2400" dirty="0"/>
              <a:t>= macro </a:t>
            </a:r>
            <a:r>
              <a:rPr lang="fr-FR" sz="2400" dirty="0" err="1"/>
              <a:t>bequest</a:t>
            </a:r>
            <a:r>
              <a:rPr lang="fr-FR" sz="2400" dirty="0"/>
              <a:t> flow, </a:t>
            </a:r>
            <a:r>
              <a:rPr lang="fr-FR" sz="2400" dirty="0" err="1"/>
              <a:t>e</a:t>
            </a:r>
            <a:r>
              <a:rPr lang="fr-FR" sz="2400" baseline="-25000" dirty="0" err="1"/>
              <a:t>B</a:t>
            </a:r>
            <a:r>
              <a:rPr lang="fr-FR" sz="2400" baseline="-25000" dirty="0"/>
              <a:t> </a:t>
            </a:r>
            <a:r>
              <a:rPr lang="fr-FR" sz="2400" dirty="0"/>
              <a:t>= </a:t>
            </a:r>
            <a:r>
              <a:rPr lang="fr-FR" sz="2400" dirty="0" err="1"/>
              <a:t>elasticity</a:t>
            </a:r>
            <a:r>
              <a:rPr lang="fr-FR" sz="2400" dirty="0"/>
              <a:t>, s</a:t>
            </a:r>
            <a:r>
              <a:rPr lang="fr-FR" sz="2400" baseline="-25000" dirty="0"/>
              <a:t>b0 </a:t>
            </a:r>
            <a:r>
              <a:rPr lang="fr-FR" sz="2400" dirty="0"/>
              <a:t>=</a:t>
            </a:r>
            <a:r>
              <a:rPr lang="fr-FR" sz="2400" dirty="0" err="1"/>
              <a:t>bequest</a:t>
            </a:r>
            <a:r>
              <a:rPr lang="fr-FR" sz="2400" dirty="0"/>
              <a:t> taste</a:t>
            </a:r>
          </a:p>
          <a:p>
            <a:pPr>
              <a:lnSpc>
                <a:spcPct val="80000"/>
              </a:lnSpc>
              <a:buFontTx/>
              <a:buNone/>
            </a:pPr>
            <a:r>
              <a:rPr lang="fr-FR" sz="2400" dirty="0"/>
              <a:t> → </a:t>
            </a:r>
            <a:r>
              <a:rPr lang="el-GR" sz="2400" dirty="0"/>
              <a:t>τ</a:t>
            </a:r>
            <a:r>
              <a:rPr lang="fr-FR" sz="2400" baseline="-25000" dirty="0"/>
              <a:t>B</a:t>
            </a:r>
            <a:r>
              <a:rPr lang="fr-FR" sz="2400" dirty="0"/>
              <a:t> </a:t>
            </a:r>
            <a:r>
              <a:rPr lang="fr-FR" sz="2400" dirty="0" err="1"/>
              <a:t>increases</a:t>
            </a:r>
            <a:r>
              <a:rPr lang="fr-FR" sz="2400" dirty="0"/>
              <a:t> </a:t>
            </a:r>
            <a:r>
              <a:rPr lang="fr-FR" sz="2400" dirty="0" err="1"/>
              <a:t>with</a:t>
            </a:r>
            <a:r>
              <a:rPr lang="fr-FR" sz="2400" dirty="0"/>
              <a:t> b</a:t>
            </a:r>
            <a:r>
              <a:rPr lang="fr-FR" sz="2400" baseline="-25000" dirty="0"/>
              <a:t>y </a:t>
            </a:r>
            <a:r>
              <a:rPr lang="fr-FR" sz="2400" dirty="0"/>
              <a:t>and </a:t>
            </a:r>
            <a:r>
              <a:rPr lang="fr-FR" sz="2400" dirty="0" err="1"/>
              <a:t>decreases</a:t>
            </a:r>
            <a:r>
              <a:rPr lang="fr-FR" sz="2400" dirty="0"/>
              <a:t> </a:t>
            </a:r>
            <a:r>
              <a:rPr lang="fr-FR" sz="2400" dirty="0" err="1"/>
              <a:t>with</a:t>
            </a:r>
            <a:r>
              <a:rPr lang="fr-FR" sz="2400" dirty="0"/>
              <a:t> </a:t>
            </a:r>
            <a:r>
              <a:rPr lang="fr-FR" sz="2400" dirty="0" err="1"/>
              <a:t>e</a:t>
            </a:r>
            <a:r>
              <a:rPr lang="fr-FR" sz="2400" baseline="-25000" dirty="0" err="1"/>
              <a:t>B</a:t>
            </a:r>
            <a:r>
              <a:rPr lang="fr-FR" sz="2400" baseline="-25000" dirty="0"/>
              <a:t> </a:t>
            </a:r>
            <a:r>
              <a:rPr lang="fr-FR" sz="2400" dirty="0"/>
              <a:t>and s</a:t>
            </a:r>
            <a:r>
              <a:rPr lang="fr-FR" sz="2400" baseline="-25000" dirty="0"/>
              <a:t>b0</a:t>
            </a:r>
            <a:r>
              <a:rPr lang="fr-FR" sz="2400" dirty="0"/>
              <a:t> </a:t>
            </a:r>
          </a:p>
          <a:p>
            <a:pPr>
              <a:lnSpc>
                <a:spcPct val="80000"/>
              </a:lnSpc>
              <a:buFontTx/>
              <a:buNone/>
            </a:pPr>
            <a:endParaRPr lang="fr-FR" sz="2400" dirty="0"/>
          </a:p>
          <a:p>
            <a:pPr>
              <a:lnSpc>
                <a:spcPct val="80000"/>
              </a:lnSpc>
            </a:pPr>
            <a:r>
              <a:rPr lang="fr-FR" sz="2400" dirty="0"/>
              <a:t>For </a:t>
            </a:r>
            <a:r>
              <a:rPr lang="fr-FR" sz="2400" dirty="0" err="1"/>
              <a:t>realistic</a:t>
            </a:r>
            <a:r>
              <a:rPr lang="fr-FR" sz="2400" dirty="0"/>
              <a:t> </a:t>
            </a:r>
            <a:r>
              <a:rPr lang="fr-FR" sz="2400" dirty="0" err="1"/>
              <a:t>parameters</a:t>
            </a:r>
            <a:r>
              <a:rPr lang="fr-FR" sz="2400" dirty="0"/>
              <a:t>: </a:t>
            </a:r>
            <a:r>
              <a:rPr lang="el-GR" sz="2400" dirty="0">
                <a:latin typeface="Times New Roman" pitchFamily="18" charset="0"/>
              </a:rPr>
              <a:t>τ</a:t>
            </a:r>
            <a:r>
              <a:rPr lang="fr-FR" sz="2400" baseline="-25000" dirty="0"/>
              <a:t>B</a:t>
            </a:r>
            <a:r>
              <a:rPr lang="fr-FR" sz="2400" dirty="0"/>
              <a:t>=50-60% (or more..or </a:t>
            </a:r>
            <a:r>
              <a:rPr lang="fr-FR" sz="2400" dirty="0" err="1"/>
              <a:t>less</a:t>
            </a:r>
            <a:r>
              <a:rPr lang="fr-FR" sz="2400" dirty="0"/>
              <a:t>...) </a:t>
            </a:r>
          </a:p>
          <a:p>
            <a:pPr>
              <a:lnSpc>
                <a:spcPct val="80000"/>
              </a:lnSpc>
              <a:buFontTx/>
              <a:buNone/>
            </a:pPr>
            <a:r>
              <a:rPr lang="fr-FR" sz="2400" dirty="0"/>
              <a:t>→ </a:t>
            </a:r>
            <a:r>
              <a:rPr lang="fr-FR" sz="2400" b="1" dirty="0" err="1" smtClean="0"/>
              <a:t>this</a:t>
            </a:r>
            <a:r>
              <a:rPr lang="fr-FR" sz="2400" b="1" dirty="0" smtClean="0"/>
              <a:t> formula </a:t>
            </a:r>
            <a:r>
              <a:rPr lang="fr-FR" sz="2400" b="1" dirty="0" err="1"/>
              <a:t>can</a:t>
            </a:r>
            <a:r>
              <a:rPr lang="fr-FR" sz="2400" b="1" dirty="0"/>
              <a:t> </a:t>
            </a:r>
            <a:r>
              <a:rPr lang="fr-FR" sz="2400" b="1" dirty="0" err="1"/>
              <a:t>account</a:t>
            </a:r>
            <a:r>
              <a:rPr lang="fr-FR" sz="2400" b="1" dirty="0"/>
              <a:t> for the </a:t>
            </a:r>
            <a:r>
              <a:rPr lang="fr-FR" sz="2400" b="1" dirty="0" err="1"/>
              <a:t>variety</a:t>
            </a:r>
            <a:r>
              <a:rPr lang="fr-FR" sz="2400" b="1" dirty="0"/>
              <a:t> of </a:t>
            </a:r>
            <a:r>
              <a:rPr lang="fr-FR" sz="2400" b="1" dirty="0" err="1"/>
              <a:t>observed</a:t>
            </a:r>
            <a:r>
              <a:rPr lang="fr-FR" sz="2400" b="1" dirty="0"/>
              <a:t> top </a:t>
            </a:r>
            <a:r>
              <a:rPr lang="fr-FR" sz="2400" b="1" dirty="0" err="1"/>
              <a:t>bequest</a:t>
            </a:r>
            <a:r>
              <a:rPr lang="fr-FR" sz="2400" b="1" dirty="0"/>
              <a:t> </a:t>
            </a:r>
            <a:r>
              <a:rPr lang="fr-FR" sz="2400" b="1" dirty="0" err="1"/>
              <a:t>tax</a:t>
            </a:r>
            <a:r>
              <a:rPr lang="fr-FR" sz="2400" b="1" dirty="0"/>
              <a:t> rates (30%-80%)</a:t>
            </a:r>
          </a:p>
          <a:p>
            <a:pPr>
              <a:lnSpc>
                <a:spcPct val="80000"/>
              </a:lnSpc>
              <a:buFontTx/>
              <a:buNone/>
            </a:pPr>
            <a:endParaRPr lang="fr-F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154" name="Object 4"/>
          <p:cNvGraphicFramePr>
            <a:graphicFrameLocks noChangeAspect="1"/>
          </p:cNvGraphicFramePr>
          <p:nvPr/>
        </p:nvGraphicFramePr>
        <p:xfrm>
          <a:off x="0" y="0"/>
          <a:ext cx="9144000" cy="6858000"/>
        </p:xfrm>
        <a:graphic>
          <a:graphicData uri="http://schemas.openxmlformats.org/presentationml/2006/ole">
            <p:oleObj spid="_x0000_s1026" name="Feuille de calcul" r:id="rId3" imgW="9243057" imgH="5745583" progId="">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type="body" idx="4294967295"/>
          </p:nvPr>
        </p:nvSpPr>
        <p:spPr>
          <a:xfrm>
            <a:off x="323850" y="404813"/>
            <a:ext cx="8424863" cy="6192837"/>
          </a:xfrm>
        </p:spPr>
        <p:txBody>
          <a:bodyPr>
            <a:normAutofit/>
          </a:bodyPr>
          <a:lstStyle/>
          <a:p>
            <a:pPr>
              <a:lnSpc>
                <a:spcPct val="80000"/>
              </a:lnSpc>
            </a:pPr>
            <a:r>
              <a:rPr lang="fr-FR" sz="2400" dirty="0" smtClean="0"/>
              <a:t>Intuition for </a:t>
            </a:r>
            <a:r>
              <a:rPr lang="fr-FR" sz="2400" dirty="0" err="1" smtClean="0"/>
              <a:t>τ</a:t>
            </a:r>
            <a:r>
              <a:rPr lang="fr-FR" sz="2400" baseline="-25000" dirty="0" err="1" smtClean="0"/>
              <a:t>B</a:t>
            </a:r>
            <a:r>
              <a:rPr lang="fr-FR" sz="2400" dirty="0" smtClean="0"/>
              <a:t> = (1 – (1-</a:t>
            </a:r>
            <a:r>
              <a:rPr lang="el-GR" sz="2400" dirty="0" smtClean="0"/>
              <a:t>α</a:t>
            </a:r>
            <a:r>
              <a:rPr lang="fr-FR" sz="2400" dirty="0" smtClean="0"/>
              <a:t>-</a:t>
            </a:r>
            <a:r>
              <a:rPr lang="el-GR" sz="2400" dirty="0" smtClean="0"/>
              <a:t>τ</a:t>
            </a:r>
            <a:r>
              <a:rPr lang="fr-FR" sz="2400" dirty="0" smtClean="0"/>
              <a:t>)s</a:t>
            </a:r>
            <a:r>
              <a:rPr lang="fr-FR" sz="2400" baseline="-25000" dirty="0" smtClean="0"/>
              <a:t>b0</a:t>
            </a:r>
            <a:r>
              <a:rPr lang="fr-FR" sz="2400" dirty="0" smtClean="0"/>
              <a:t>/b</a:t>
            </a:r>
            <a:r>
              <a:rPr lang="fr-FR" sz="2400" baseline="-25000" dirty="0" smtClean="0"/>
              <a:t>y</a:t>
            </a:r>
            <a:r>
              <a:rPr lang="fr-FR" sz="2400" dirty="0" smtClean="0"/>
              <a:t>)/(1+</a:t>
            </a:r>
            <a:r>
              <a:rPr lang="fr-FR" sz="2400" dirty="0" err="1" smtClean="0"/>
              <a:t>e</a:t>
            </a:r>
            <a:r>
              <a:rPr lang="fr-FR" sz="2400" baseline="-25000" dirty="0" err="1" smtClean="0"/>
              <a:t>B</a:t>
            </a:r>
            <a:r>
              <a:rPr lang="fr-FR" sz="2400" dirty="0" smtClean="0"/>
              <a:t>+s</a:t>
            </a:r>
            <a:r>
              <a:rPr lang="fr-FR" sz="2400" baseline="-25000" dirty="0" smtClean="0"/>
              <a:t>b0</a:t>
            </a:r>
            <a:r>
              <a:rPr lang="fr-FR" sz="2400" dirty="0" smtClean="0"/>
              <a:t>)</a:t>
            </a:r>
          </a:p>
          <a:p>
            <a:pPr>
              <a:lnSpc>
                <a:spcPct val="80000"/>
              </a:lnSpc>
              <a:buFontTx/>
              <a:buNone/>
            </a:pPr>
            <a:endParaRPr lang="fr-FR" sz="2400" dirty="0"/>
          </a:p>
          <a:p>
            <a:pPr>
              <a:lnSpc>
                <a:spcPct val="80000"/>
              </a:lnSpc>
            </a:pPr>
            <a:r>
              <a:rPr lang="fr-FR" sz="2400" dirty="0" err="1" smtClean="0"/>
              <a:t>Meritocratic</a:t>
            </a:r>
            <a:r>
              <a:rPr lang="fr-FR" sz="2400" dirty="0" smtClean="0"/>
              <a:t> </a:t>
            </a:r>
            <a:r>
              <a:rPr lang="fr-FR" sz="2400" dirty="0" err="1" smtClean="0"/>
              <a:t>rawlsian</a:t>
            </a:r>
            <a:r>
              <a:rPr lang="fr-FR" sz="2400" dirty="0" smtClean="0"/>
              <a:t> optimum, i.e. social optimum </a:t>
            </a:r>
            <a:r>
              <a:rPr lang="fr-FR" sz="2400" dirty="0" err="1" smtClean="0"/>
              <a:t>from</a:t>
            </a:r>
            <a:r>
              <a:rPr lang="fr-FR" sz="2400" dirty="0" smtClean="0"/>
              <a:t> the </a:t>
            </a:r>
            <a:r>
              <a:rPr lang="fr-FR" sz="2400" dirty="0" err="1" smtClean="0"/>
              <a:t>viewpoint</a:t>
            </a:r>
            <a:r>
              <a:rPr lang="fr-FR" sz="2400" dirty="0" smtClean="0"/>
              <a:t> of </a:t>
            </a:r>
            <a:r>
              <a:rPr lang="fr-FR" sz="2400" dirty="0" err="1" smtClean="0"/>
              <a:t>zero</a:t>
            </a:r>
            <a:r>
              <a:rPr lang="fr-FR" sz="2400" dirty="0" smtClean="0"/>
              <a:t> </a:t>
            </a:r>
            <a:r>
              <a:rPr lang="fr-FR" sz="2400" dirty="0" err="1" smtClean="0"/>
              <a:t>bequest</a:t>
            </a:r>
            <a:r>
              <a:rPr lang="fr-FR" sz="2400" dirty="0" smtClean="0"/>
              <a:t> </a:t>
            </a:r>
            <a:r>
              <a:rPr lang="fr-FR" sz="2400" dirty="0" err="1" smtClean="0"/>
              <a:t>receivers</a:t>
            </a:r>
            <a:endParaRPr lang="fr-FR" sz="2400" dirty="0" smtClean="0"/>
          </a:p>
          <a:p>
            <a:pPr>
              <a:lnSpc>
                <a:spcPct val="80000"/>
              </a:lnSpc>
              <a:buNone/>
            </a:pPr>
            <a:endParaRPr lang="fr-FR" sz="2400" dirty="0" smtClean="0"/>
          </a:p>
          <a:p>
            <a:pPr>
              <a:lnSpc>
                <a:spcPct val="80000"/>
              </a:lnSpc>
            </a:pPr>
            <a:r>
              <a:rPr lang="el-GR" sz="2400" dirty="0" smtClean="0"/>
              <a:t>τ</a:t>
            </a:r>
            <a:r>
              <a:rPr lang="fr-FR" sz="2400" baseline="-25000" dirty="0"/>
              <a:t>B</a:t>
            </a:r>
            <a:r>
              <a:rPr lang="fr-FR" sz="2400" dirty="0"/>
              <a:t> </a:t>
            </a:r>
            <a:r>
              <a:rPr lang="fr-FR" sz="2400" dirty="0" err="1"/>
              <a:t>increases</a:t>
            </a:r>
            <a:r>
              <a:rPr lang="fr-FR" sz="2400" dirty="0"/>
              <a:t> </a:t>
            </a:r>
            <a:r>
              <a:rPr lang="fr-FR" sz="2400" dirty="0" err="1"/>
              <a:t>with</a:t>
            </a:r>
            <a:r>
              <a:rPr lang="fr-FR" sz="2400" dirty="0"/>
              <a:t> b</a:t>
            </a:r>
            <a:r>
              <a:rPr lang="fr-FR" sz="2400" baseline="-25000" dirty="0"/>
              <a:t>y </a:t>
            </a:r>
            <a:r>
              <a:rPr lang="fr-FR" sz="2400" dirty="0"/>
              <a:t>and </a:t>
            </a:r>
            <a:r>
              <a:rPr lang="fr-FR" sz="2400" dirty="0" err="1"/>
              <a:t>decreases</a:t>
            </a:r>
            <a:r>
              <a:rPr lang="fr-FR" sz="2400" dirty="0"/>
              <a:t> </a:t>
            </a:r>
            <a:r>
              <a:rPr lang="fr-FR" sz="2400" dirty="0" err="1"/>
              <a:t>with</a:t>
            </a:r>
            <a:r>
              <a:rPr lang="fr-FR" sz="2400" dirty="0"/>
              <a:t> </a:t>
            </a:r>
            <a:r>
              <a:rPr lang="fr-FR" sz="2400" dirty="0" err="1"/>
              <a:t>e</a:t>
            </a:r>
            <a:r>
              <a:rPr lang="fr-FR" sz="2400" baseline="-25000" dirty="0" err="1"/>
              <a:t>B</a:t>
            </a:r>
            <a:r>
              <a:rPr lang="fr-FR" sz="2400" baseline="-25000" dirty="0"/>
              <a:t> </a:t>
            </a:r>
            <a:r>
              <a:rPr lang="fr-FR" sz="2400" dirty="0"/>
              <a:t>and </a:t>
            </a:r>
            <a:r>
              <a:rPr lang="fr-FR" sz="2400"/>
              <a:t>s</a:t>
            </a:r>
            <a:r>
              <a:rPr lang="fr-FR" sz="2400" baseline="-25000"/>
              <a:t>b0</a:t>
            </a:r>
            <a:r>
              <a:rPr lang="fr-FR" sz="2400"/>
              <a:t> </a:t>
            </a:r>
            <a:endParaRPr lang="fr-FR" sz="2400" smtClean="0"/>
          </a:p>
          <a:p>
            <a:pPr>
              <a:lnSpc>
                <a:spcPct val="80000"/>
              </a:lnSpc>
              <a:buNone/>
            </a:pPr>
            <a:endParaRPr lang="fr-FR" sz="2400" dirty="0"/>
          </a:p>
          <a:p>
            <a:pPr>
              <a:lnSpc>
                <a:spcPct val="80000"/>
              </a:lnSpc>
            </a:pPr>
            <a:r>
              <a:rPr lang="fr-FR" sz="2400" dirty="0"/>
              <a:t>If </a:t>
            </a:r>
            <a:r>
              <a:rPr lang="fr-FR" sz="2400" dirty="0" err="1"/>
              <a:t>bequest</a:t>
            </a:r>
            <a:r>
              <a:rPr lang="fr-FR" sz="2400" dirty="0"/>
              <a:t> taste s</a:t>
            </a:r>
            <a:r>
              <a:rPr lang="fr-FR" sz="2400" baseline="-25000" dirty="0"/>
              <a:t>b0</a:t>
            </a:r>
            <a:r>
              <a:rPr lang="fr-FR" sz="2400" dirty="0"/>
              <a:t>=0, </a:t>
            </a:r>
            <a:r>
              <a:rPr lang="fr-FR" sz="2400" dirty="0" err="1"/>
              <a:t>then</a:t>
            </a:r>
            <a:r>
              <a:rPr lang="fr-FR" sz="2400" dirty="0"/>
              <a:t> </a:t>
            </a:r>
            <a:r>
              <a:rPr lang="el-GR" sz="2400" dirty="0"/>
              <a:t>τ</a:t>
            </a:r>
            <a:r>
              <a:rPr lang="fr-FR" sz="2400" baseline="-25000" dirty="0"/>
              <a:t>B</a:t>
            </a:r>
            <a:r>
              <a:rPr lang="fr-FR" sz="2400" dirty="0"/>
              <a:t> = 1/(1+</a:t>
            </a:r>
            <a:r>
              <a:rPr lang="fr-FR" sz="2400" dirty="0" err="1"/>
              <a:t>e</a:t>
            </a:r>
            <a:r>
              <a:rPr lang="fr-FR" sz="2400" baseline="-25000" dirty="0" err="1"/>
              <a:t>B</a:t>
            </a:r>
            <a:r>
              <a:rPr lang="fr-FR" sz="2400" dirty="0"/>
              <a:t>)</a:t>
            </a:r>
          </a:p>
          <a:p>
            <a:pPr>
              <a:lnSpc>
                <a:spcPct val="80000"/>
              </a:lnSpc>
              <a:buFontTx/>
              <a:buNone/>
            </a:pPr>
            <a:r>
              <a:rPr lang="fr-FR" sz="2400" dirty="0"/>
              <a:t>→ standard revenue-</a:t>
            </a:r>
            <a:r>
              <a:rPr lang="fr-FR" sz="2400" dirty="0" err="1"/>
              <a:t>maximizing</a:t>
            </a:r>
            <a:r>
              <a:rPr lang="fr-FR" sz="2400" dirty="0"/>
              <a:t> formula</a:t>
            </a:r>
          </a:p>
          <a:p>
            <a:pPr>
              <a:lnSpc>
                <a:spcPct val="80000"/>
              </a:lnSpc>
            </a:pPr>
            <a:r>
              <a:rPr lang="fr-FR" sz="2400" dirty="0"/>
              <a:t>If </a:t>
            </a:r>
            <a:r>
              <a:rPr lang="fr-FR" sz="2400" dirty="0" err="1"/>
              <a:t>e</a:t>
            </a:r>
            <a:r>
              <a:rPr lang="fr-FR" sz="2400" baseline="-25000" dirty="0" err="1"/>
              <a:t>B</a:t>
            </a:r>
            <a:r>
              <a:rPr lang="fr-FR" sz="2400" baseline="-25000" dirty="0"/>
              <a:t> </a:t>
            </a:r>
            <a:r>
              <a:rPr lang="fr-FR" sz="2400" dirty="0"/>
              <a:t>→+∞ , </a:t>
            </a:r>
            <a:r>
              <a:rPr lang="fr-FR" sz="2400" dirty="0" err="1"/>
              <a:t>then</a:t>
            </a:r>
            <a:r>
              <a:rPr lang="fr-FR" sz="2400" dirty="0"/>
              <a:t> </a:t>
            </a:r>
            <a:r>
              <a:rPr lang="el-GR" sz="2400" dirty="0"/>
              <a:t>τ</a:t>
            </a:r>
            <a:r>
              <a:rPr lang="fr-FR" sz="2400" baseline="-25000" dirty="0"/>
              <a:t>B</a:t>
            </a:r>
            <a:r>
              <a:rPr lang="fr-FR" sz="2400" dirty="0"/>
              <a:t> → 0 : back </a:t>
            </a:r>
            <a:r>
              <a:rPr lang="fr-FR" sz="2400" dirty="0" smtClean="0"/>
              <a:t>to </a:t>
            </a:r>
            <a:r>
              <a:rPr lang="fr-FR" sz="2400" dirty="0" err="1" smtClean="0"/>
              <a:t>zero</a:t>
            </a:r>
            <a:r>
              <a:rPr lang="fr-FR" sz="2400" dirty="0" smtClean="0"/>
              <a:t> </a:t>
            </a:r>
            <a:r>
              <a:rPr lang="fr-FR" sz="2400" dirty="0" err="1" smtClean="0"/>
              <a:t>tax</a:t>
            </a:r>
            <a:r>
              <a:rPr lang="fr-FR" sz="2400" dirty="0" smtClean="0"/>
              <a:t> </a:t>
            </a:r>
            <a:r>
              <a:rPr lang="fr-FR" sz="2400" dirty="0" err="1" smtClean="0"/>
              <a:t>result</a:t>
            </a:r>
            <a:endParaRPr lang="fr-FR" sz="2400" dirty="0"/>
          </a:p>
          <a:p>
            <a:pPr>
              <a:lnSpc>
                <a:spcPct val="80000"/>
              </a:lnSpc>
            </a:pPr>
            <a:r>
              <a:rPr lang="fr-FR" sz="2400" dirty="0"/>
              <a:t>If </a:t>
            </a:r>
            <a:r>
              <a:rPr lang="fr-FR" sz="2400" dirty="0" err="1"/>
              <a:t>e</a:t>
            </a:r>
            <a:r>
              <a:rPr lang="fr-FR" sz="2400" baseline="-25000" dirty="0" err="1"/>
              <a:t>B</a:t>
            </a:r>
            <a:r>
              <a:rPr lang="fr-FR" sz="2400" dirty="0"/>
              <a:t>=0, </a:t>
            </a:r>
            <a:r>
              <a:rPr lang="fr-FR" sz="2400" dirty="0" err="1"/>
              <a:t>then</a:t>
            </a:r>
            <a:r>
              <a:rPr lang="fr-FR" sz="2400" dirty="0"/>
              <a:t> </a:t>
            </a:r>
            <a:r>
              <a:rPr lang="el-GR" sz="2400" dirty="0"/>
              <a:t>τ</a:t>
            </a:r>
            <a:r>
              <a:rPr lang="fr-FR" sz="2400" baseline="-25000" dirty="0"/>
              <a:t>B</a:t>
            </a:r>
            <a:r>
              <a:rPr lang="fr-FR" sz="2400" dirty="0"/>
              <a:t>&lt;1 as long as s</a:t>
            </a:r>
            <a:r>
              <a:rPr lang="fr-FR" sz="2400" baseline="-25000" dirty="0"/>
              <a:t>b0</a:t>
            </a:r>
            <a:r>
              <a:rPr lang="fr-FR" sz="2400" dirty="0"/>
              <a:t>&gt;0 </a:t>
            </a:r>
          </a:p>
          <a:p>
            <a:pPr>
              <a:lnSpc>
                <a:spcPct val="80000"/>
              </a:lnSpc>
            </a:pPr>
            <a:r>
              <a:rPr lang="fr-FR" sz="2400" dirty="0"/>
              <a:t>I.e. </a:t>
            </a:r>
            <a:r>
              <a:rPr lang="fr-FR" sz="2400" dirty="0" err="1"/>
              <a:t>zero</a:t>
            </a:r>
            <a:r>
              <a:rPr lang="fr-FR" sz="2400" dirty="0"/>
              <a:t> </a:t>
            </a:r>
            <a:r>
              <a:rPr lang="fr-FR" sz="2400" dirty="0" err="1"/>
              <a:t>receivers</a:t>
            </a:r>
            <a:r>
              <a:rPr lang="fr-FR" sz="2400" dirty="0"/>
              <a:t> do not </a:t>
            </a:r>
            <a:r>
              <a:rPr lang="fr-FR" sz="2400" dirty="0" err="1"/>
              <a:t>want</a:t>
            </a:r>
            <a:r>
              <a:rPr lang="fr-FR" sz="2400" dirty="0"/>
              <a:t> to </a:t>
            </a:r>
            <a:r>
              <a:rPr lang="fr-FR" sz="2400" dirty="0" err="1"/>
              <a:t>tax</a:t>
            </a:r>
            <a:r>
              <a:rPr lang="fr-FR" sz="2400" dirty="0"/>
              <a:t> </a:t>
            </a:r>
            <a:r>
              <a:rPr lang="fr-FR" sz="2400" dirty="0" err="1"/>
              <a:t>bequests</a:t>
            </a:r>
            <a:r>
              <a:rPr lang="fr-FR" sz="2400" dirty="0"/>
              <a:t> </a:t>
            </a:r>
            <a:r>
              <a:rPr lang="fr-FR" sz="2400" dirty="0" err="1"/>
              <a:t>at</a:t>
            </a:r>
            <a:r>
              <a:rPr lang="fr-FR" sz="2400" dirty="0"/>
              <a:t> 100%, </a:t>
            </a:r>
            <a:r>
              <a:rPr lang="fr-FR" sz="2400" dirty="0" err="1"/>
              <a:t>because</a:t>
            </a:r>
            <a:r>
              <a:rPr lang="fr-FR" sz="2400" dirty="0"/>
              <a:t> </a:t>
            </a:r>
            <a:r>
              <a:rPr lang="fr-FR" sz="2400" dirty="0" err="1"/>
              <a:t>they</a:t>
            </a:r>
            <a:r>
              <a:rPr lang="fr-FR" sz="2400" dirty="0"/>
              <a:t> </a:t>
            </a:r>
            <a:r>
              <a:rPr lang="fr-FR" sz="2400" dirty="0" err="1"/>
              <a:t>themselves</a:t>
            </a:r>
            <a:r>
              <a:rPr lang="fr-FR" sz="2400" dirty="0"/>
              <a:t> </a:t>
            </a:r>
            <a:r>
              <a:rPr lang="fr-FR" sz="2400" dirty="0" err="1"/>
              <a:t>want</a:t>
            </a:r>
            <a:r>
              <a:rPr lang="fr-FR" sz="2400" dirty="0"/>
              <a:t> to </a:t>
            </a:r>
            <a:r>
              <a:rPr lang="fr-FR" sz="2400" dirty="0" err="1"/>
              <a:t>leave</a:t>
            </a:r>
            <a:r>
              <a:rPr lang="fr-FR" sz="2400" dirty="0"/>
              <a:t> </a:t>
            </a:r>
            <a:r>
              <a:rPr lang="fr-FR" sz="2400" dirty="0" err="1"/>
              <a:t>bequests</a:t>
            </a:r>
            <a:r>
              <a:rPr lang="fr-FR" sz="2400" dirty="0"/>
              <a:t> </a:t>
            </a:r>
          </a:p>
          <a:p>
            <a:pPr>
              <a:lnSpc>
                <a:spcPct val="80000"/>
              </a:lnSpc>
              <a:buFontTx/>
              <a:buNone/>
            </a:pPr>
            <a:r>
              <a:rPr lang="fr-FR" sz="2400" b="1" dirty="0"/>
              <a:t>→ </a:t>
            </a:r>
            <a:r>
              <a:rPr lang="fr-FR" sz="2400" b="1" dirty="0" err="1"/>
              <a:t>trade</a:t>
            </a:r>
            <a:r>
              <a:rPr lang="fr-FR" sz="2400" b="1" dirty="0"/>
              <a:t>-off </a:t>
            </a:r>
            <a:r>
              <a:rPr lang="fr-FR" sz="2400" b="1" dirty="0" err="1"/>
              <a:t>between</a:t>
            </a:r>
            <a:r>
              <a:rPr lang="fr-FR" sz="2400" b="1" dirty="0"/>
              <a:t> </a:t>
            </a:r>
            <a:r>
              <a:rPr lang="fr-FR" sz="2400" b="1" dirty="0" err="1"/>
              <a:t>taxing</a:t>
            </a:r>
            <a:r>
              <a:rPr lang="fr-FR" sz="2400" b="1" dirty="0"/>
              <a:t> </a:t>
            </a:r>
            <a:r>
              <a:rPr lang="fr-FR" sz="2400" b="1" dirty="0" err="1"/>
              <a:t>rich</a:t>
            </a:r>
            <a:r>
              <a:rPr lang="fr-FR" sz="2400" b="1" dirty="0"/>
              <a:t> </a:t>
            </a:r>
            <a:r>
              <a:rPr lang="fr-FR" sz="2400" b="1" dirty="0" err="1"/>
              <a:t>successors</a:t>
            </a:r>
            <a:r>
              <a:rPr lang="fr-FR" sz="2400" b="1" dirty="0"/>
              <a:t> </a:t>
            </a:r>
            <a:r>
              <a:rPr lang="fr-FR" sz="2400" b="1" dirty="0" err="1"/>
              <a:t>from</a:t>
            </a:r>
            <a:r>
              <a:rPr lang="fr-FR" sz="2400" b="1" dirty="0"/>
              <a:t> </a:t>
            </a:r>
            <a:r>
              <a:rPr lang="fr-FR" sz="2400" b="1" dirty="0" err="1"/>
              <a:t>my</a:t>
            </a:r>
            <a:r>
              <a:rPr lang="fr-FR" sz="2400" b="1" dirty="0"/>
              <a:t> </a:t>
            </a:r>
            <a:r>
              <a:rPr lang="fr-FR" sz="2400" b="1" dirty="0" err="1"/>
              <a:t>cohort</a:t>
            </a:r>
            <a:r>
              <a:rPr lang="fr-FR" sz="2400" b="1" dirty="0"/>
              <a:t> vs </a:t>
            </a:r>
            <a:r>
              <a:rPr lang="fr-FR" sz="2400" b="1" dirty="0" err="1"/>
              <a:t>taxing</a:t>
            </a:r>
            <a:r>
              <a:rPr lang="fr-FR" sz="2400" b="1" dirty="0"/>
              <a:t> </a:t>
            </a:r>
            <a:r>
              <a:rPr lang="fr-FR" sz="2400" b="1" dirty="0" err="1"/>
              <a:t>my</a:t>
            </a:r>
            <a:r>
              <a:rPr lang="fr-FR" sz="2400" b="1" dirty="0"/>
              <a:t> </a:t>
            </a:r>
            <a:r>
              <a:rPr lang="fr-FR" sz="2400" b="1" dirty="0" err="1"/>
              <a:t>own</a:t>
            </a:r>
            <a:r>
              <a:rPr lang="fr-FR" sz="2400" b="1" dirty="0"/>
              <a:t> </a:t>
            </a:r>
            <a:r>
              <a:rPr lang="fr-FR" sz="2400" b="1" dirty="0" err="1" smtClean="0"/>
              <a:t>children</a:t>
            </a:r>
            <a:endParaRPr lang="fr-FR"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8856984" cy="6408712"/>
          </a:xfrm>
        </p:spPr>
        <p:txBody>
          <a:bodyPr>
            <a:normAutofit fontScale="92500" lnSpcReduction="10000"/>
          </a:bodyPr>
          <a:lstStyle/>
          <a:p>
            <a:pPr>
              <a:buNone/>
            </a:pPr>
            <a:r>
              <a:rPr lang="fr-FR" sz="2600" b="1" dirty="0" smtClean="0"/>
              <a:t>                         </a:t>
            </a:r>
            <a:r>
              <a:rPr lang="fr-FR" sz="2600" b="1" dirty="0" err="1" smtClean="0"/>
              <a:t>Summary</a:t>
            </a:r>
            <a:r>
              <a:rPr lang="fr-FR" sz="2600" b="1" dirty="0" smtClean="0"/>
              <a:t> of </a:t>
            </a:r>
            <a:r>
              <a:rPr lang="fr-FR" sz="2600" b="1" dirty="0" err="1" smtClean="0"/>
              <a:t>today</a:t>
            </a:r>
            <a:r>
              <a:rPr lang="fr-FR" sz="2600" b="1" dirty="0" smtClean="0"/>
              <a:t> ’s </a:t>
            </a:r>
            <a:r>
              <a:rPr lang="fr-FR" sz="2600" b="1" dirty="0" err="1" smtClean="0"/>
              <a:t>theoretical</a:t>
            </a:r>
            <a:r>
              <a:rPr lang="fr-FR" sz="2600" b="1" dirty="0" smtClean="0"/>
              <a:t> </a:t>
            </a:r>
            <a:r>
              <a:rPr lang="fr-FR" sz="2600" b="1" dirty="0" err="1" smtClean="0"/>
              <a:t>results</a:t>
            </a:r>
            <a:endParaRPr lang="fr-FR" sz="2600" b="1" dirty="0" smtClean="0"/>
          </a:p>
          <a:p>
            <a:r>
              <a:rPr lang="fr-FR" sz="2600" dirty="0" smtClean="0"/>
              <a:t>One </a:t>
            </a:r>
            <a:r>
              <a:rPr lang="fr-FR" sz="2600" dirty="0" err="1" smtClean="0"/>
              <a:t>reason</a:t>
            </a:r>
            <a:r>
              <a:rPr lang="fr-FR" sz="2600" dirty="0" smtClean="0"/>
              <a:t> for not </a:t>
            </a:r>
            <a:r>
              <a:rPr lang="fr-FR" sz="2600" dirty="0" err="1" smtClean="0"/>
              <a:t>taxing</a:t>
            </a:r>
            <a:r>
              <a:rPr lang="fr-FR" sz="2600" dirty="0" smtClean="0"/>
              <a:t> capital: if full information on k </a:t>
            </a:r>
            <a:r>
              <a:rPr lang="fr-FR" sz="2600" dirty="0" err="1" smtClean="0"/>
              <a:t>income</a:t>
            </a:r>
            <a:r>
              <a:rPr lang="fr-FR" sz="2600" dirty="0" smtClean="0"/>
              <a:t> </a:t>
            </a:r>
            <a:r>
              <a:rPr lang="fr-FR" sz="2600" dirty="0" err="1" smtClean="0"/>
              <a:t>flows</a:t>
            </a:r>
            <a:r>
              <a:rPr lang="fr-FR" sz="2600" dirty="0" smtClean="0"/>
              <a:t> + k accumulation = 100% life-cycle </a:t>
            </a:r>
            <a:r>
              <a:rPr lang="fr-FR" sz="2600" dirty="0" err="1" smtClean="0"/>
              <a:t>wealth</a:t>
            </a:r>
            <a:r>
              <a:rPr lang="fr-FR" sz="2600" dirty="0" smtClean="0"/>
              <a:t> (</a:t>
            </a:r>
            <a:r>
              <a:rPr lang="fr-FR" sz="2600" dirty="0" err="1" smtClean="0"/>
              <a:t>zero</a:t>
            </a:r>
            <a:r>
              <a:rPr lang="fr-FR" sz="2600" dirty="0" smtClean="0"/>
              <a:t> </a:t>
            </a:r>
            <a:r>
              <a:rPr lang="fr-FR" sz="2600" dirty="0" err="1" smtClean="0"/>
              <a:t>inheritance</a:t>
            </a:r>
            <a:r>
              <a:rPr lang="fr-FR" sz="2600" dirty="0" smtClean="0"/>
              <a:t>) + </a:t>
            </a:r>
            <a:r>
              <a:rPr lang="fr-FR" sz="2600" dirty="0" err="1" smtClean="0"/>
              <a:t>perfect</a:t>
            </a:r>
            <a:r>
              <a:rPr lang="fr-FR" sz="2600" dirty="0" smtClean="0"/>
              <a:t> capital </a:t>
            </a:r>
            <a:r>
              <a:rPr lang="fr-FR" sz="2600" dirty="0" err="1" smtClean="0"/>
              <a:t>markets</a:t>
            </a:r>
            <a:r>
              <a:rPr lang="fr-FR" sz="2600" dirty="0" smtClean="0"/>
              <a:t>, </a:t>
            </a:r>
            <a:r>
              <a:rPr lang="fr-FR" sz="2600" dirty="0" err="1" smtClean="0"/>
              <a:t>then</a:t>
            </a:r>
            <a:r>
              <a:rPr lang="fr-FR" sz="2600" dirty="0" smtClean="0"/>
              <a:t> </a:t>
            </a:r>
            <a:r>
              <a:rPr lang="fr-FR" sz="2600" dirty="0" err="1" smtClean="0"/>
              <a:t>there</a:t>
            </a:r>
            <a:r>
              <a:rPr lang="fr-FR" sz="2600" dirty="0" smtClean="0"/>
              <a:t> </a:t>
            </a:r>
            <a:r>
              <a:rPr lang="fr-FR" sz="2600" dirty="0" err="1" smtClean="0"/>
              <a:t>is</a:t>
            </a:r>
            <a:r>
              <a:rPr lang="fr-FR" sz="2600" dirty="0" smtClean="0"/>
              <a:t> no </a:t>
            </a:r>
            <a:r>
              <a:rPr lang="fr-FR" sz="2600" dirty="0" err="1" smtClean="0"/>
              <a:t>reason</a:t>
            </a:r>
            <a:r>
              <a:rPr lang="fr-FR" sz="2600" dirty="0" smtClean="0"/>
              <a:t> to </a:t>
            </a:r>
            <a:r>
              <a:rPr lang="fr-FR" sz="2600" dirty="0" err="1" smtClean="0"/>
              <a:t>tax</a:t>
            </a:r>
            <a:r>
              <a:rPr lang="fr-FR" sz="2600" dirty="0" smtClean="0"/>
              <a:t> capital (</a:t>
            </a:r>
            <a:r>
              <a:rPr lang="fr-FR" sz="2600" b="1" dirty="0" smtClean="0"/>
              <a:t>Atkinson-Stiglitz</a:t>
            </a:r>
            <a:r>
              <a:rPr lang="fr-FR" sz="2600" dirty="0" smtClean="0"/>
              <a:t>) </a:t>
            </a:r>
          </a:p>
          <a:p>
            <a:r>
              <a:rPr lang="fr-FR" sz="2600" dirty="0" err="1" smtClean="0"/>
              <a:t>Three</a:t>
            </a:r>
            <a:r>
              <a:rPr lang="fr-FR" sz="2600" dirty="0" smtClean="0"/>
              <a:t> </a:t>
            </a:r>
            <a:r>
              <a:rPr lang="fr-FR" sz="2600" dirty="0" err="1" smtClean="0"/>
              <a:t>reasons</a:t>
            </a:r>
            <a:r>
              <a:rPr lang="fr-FR" sz="2600" dirty="0" smtClean="0"/>
              <a:t> for </a:t>
            </a:r>
            <a:r>
              <a:rPr lang="fr-FR" sz="2600" dirty="0" err="1" smtClean="0"/>
              <a:t>taxing</a:t>
            </a:r>
            <a:r>
              <a:rPr lang="fr-FR" sz="2600" dirty="0" smtClean="0"/>
              <a:t> capital:</a:t>
            </a:r>
          </a:p>
          <a:p>
            <a:r>
              <a:rPr lang="fr-FR" sz="2600" dirty="0" smtClean="0"/>
              <a:t>« </a:t>
            </a:r>
            <a:r>
              <a:rPr lang="fr-FR" sz="2600" b="1" dirty="0" err="1" smtClean="0"/>
              <a:t>Fuzzy</a:t>
            </a:r>
            <a:r>
              <a:rPr lang="fr-FR" sz="2600" b="1" dirty="0" smtClean="0"/>
              <a:t> </a:t>
            </a:r>
            <a:r>
              <a:rPr lang="fr-FR" sz="2600" b="1" dirty="0" err="1" smtClean="0"/>
              <a:t>frontier</a:t>
            </a:r>
            <a:r>
              <a:rPr lang="fr-FR" sz="2600" b="1" dirty="0" smtClean="0"/>
              <a:t> argument </a:t>
            </a:r>
            <a:r>
              <a:rPr lang="fr-FR" sz="2600" dirty="0" smtClean="0"/>
              <a:t>»: if the </a:t>
            </a:r>
            <a:r>
              <a:rPr lang="fr-FR" sz="2600" dirty="0" err="1" smtClean="0"/>
              <a:t>frontier</a:t>
            </a:r>
            <a:r>
              <a:rPr lang="fr-FR" sz="2600" dirty="0" smtClean="0"/>
              <a:t> </a:t>
            </a:r>
            <a:r>
              <a:rPr lang="fr-FR" sz="2600" dirty="0" err="1" smtClean="0"/>
              <a:t>btw</a:t>
            </a:r>
            <a:r>
              <a:rPr lang="fr-FR" sz="2600" dirty="0" smtClean="0"/>
              <a:t> </a:t>
            </a:r>
            <a:r>
              <a:rPr lang="fr-FR" sz="2600" dirty="0" err="1" smtClean="0"/>
              <a:t>labor</a:t>
            </a:r>
            <a:r>
              <a:rPr lang="fr-FR" sz="2600" dirty="0" smtClean="0"/>
              <a:t> and capital </a:t>
            </a:r>
            <a:r>
              <a:rPr lang="fr-FR" sz="2600" dirty="0" err="1" smtClean="0"/>
              <a:t>income</a:t>
            </a:r>
            <a:r>
              <a:rPr lang="fr-FR" sz="2600" dirty="0" smtClean="0"/>
              <a:t> </a:t>
            </a:r>
            <a:r>
              <a:rPr lang="fr-FR" sz="2600" dirty="0" err="1" smtClean="0"/>
              <a:t>flows</a:t>
            </a:r>
            <a:r>
              <a:rPr lang="fr-FR" sz="2600" dirty="0" smtClean="0"/>
              <a:t> not </a:t>
            </a:r>
            <a:r>
              <a:rPr lang="fr-FR" sz="2600" dirty="0" err="1" smtClean="0"/>
              <a:t>so</a:t>
            </a:r>
            <a:r>
              <a:rPr lang="fr-FR" sz="2600" dirty="0" smtClean="0"/>
              <a:t> </a:t>
            </a:r>
            <a:r>
              <a:rPr lang="fr-FR" sz="2600" dirty="0" err="1" smtClean="0"/>
              <a:t>clear</a:t>
            </a:r>
            <a:r>
              <a:rPr lang="fr-FR" sz="2600" dirty="0" smtClean="0"/>
              <a:t> (</a:t>
            </a:r>
            <a:r>
              <a:rPr lang="fr-FR" sz="2600" dirty="0" err="1" smtClean="0"/>
              <a:t>e.g</a:t>
            </a:r>
            <a:r>
              <a:rPr lang="fr-FR" sz="2600" dirty="0" smtClean="0"/>
              <a:t>. for self-</a:t>
            </a:r>
            <a:r>
              <a:rPr lang="fr-FR" sz="2600" dirty="0" err="1" smtClean="0"/>
              <a:t>employed</a:t>
            </a:r>
            <a:r>
              <a:rPr lang="fr-FR" sz="2600" dirty="0" smtClean="0"/>
              <a:t>), </a:t>
            </a:r>
            <a:r>
              <a:rPr lang="fr-FR" sz="2600" dirty="0" err="1" smtClean="0"/>
              <a:t>then</a:t>
            </a:r>
            <a:r>
              <a:rPr lang="fr-FR" sz="2600" dirty="0" smtClean="0"/>
              <a:t> </a:t>
            </a:r>
            <a:r>
              <a:rPr lang="fr-FR" sz="2600" dirty="0" err="1" smtClean="0"/>
              <a:t>it</a:t>
            </a:r>
            <a:r>
              <a:rPr lang="fr-FR" sz="2600" dirty="0" smtClean="0"/>
              <a:t> </a:t>
            </a:r>
            <a:r>
              <a:rPr lang="fr-FR" sz="2600" dirty="0" err="1" smtClean="0"/>
              <a:t>is</a:t>
            </a:r>
            <a:r>
              <a:rPr lang="fr-FR" sz="2600" dirty="0" smtClean="0"/>
              <a:t> </a:t>
            </a:r>
            <a:r>
              <a:rPr lang="fr-FR" sz="2600" dirty="0" err="1" smtClean="0"/>
              <a:t>better</a:t>
            </a:r>
            <a:r>
              <a:rPr lang="fr-FR" sz="2600" dirty="0" smtClean="0"/>
              <a:t> to </a:t>
            </a:r>
            <a:r>
              <a:rPr lang="fr-FR" sz="2600" dirty="0" err="1" smtClean="0"/>
              <a:t>tax</a:t>
            </a:r>
            <a:r>
              <a:rPr lang="fr-FR" sz="2600" dirty="0" smtClean="0"/>
              <a:t> </a:t>
            </a:r>
            <a:r>
              <a:rPr lang="fr-FR" sz="2600" dirty="0" err="1" smtClean="0"/>
              <a:t>both</a:t>
            </a:r>
            <a:r>
              <a:rPr lang="fr-FR" sz="2600" dirty="0" smtClean="0"/>
              <a:t> </a:t>
            </a:r>
            <a:r>
              <a:rPr lang="fr-FR" sz="2600" dirty="0" err="1" smtClean="0"/>
              <a:t>income</a:t>
            </a:r>
            <a:r>
              <a:rPr lang="fr-FR" sz="2600" dirty="0" smtClean="0"/>
              <a:t> </a:t>
            </a:r>
            <a:r>
              <a:rPr lang="fr-FR" sz="2600" dirty="0" err="1" smtClean="0"/>
              <a:t>flows</a:t>
            </a:r>
            <a:r>
              <a:rPr lang="fr-FR" sz="2600" dirty="0" smtClean="0"/>
              <a:t> </a:t>
            </a:r>
            <a:r>
              <a:rPr lang="fr-FR" sz="2600" dirty="0" err="1" smtClean="0"/>
              <a:t>at</a:t>
            </a:r>
            <a:r>
              <a:rPr lang="fr-FR" sz="2600" dirty="0" smtClean="0"/>
              <a:t> rates </a:t>
            </a:r>
            <a:r>
              <a:rPr lang="fr-FR" sz="2600" dirty="0" err="1" smtClean="0"/>
              <a:t>that</a:t>
            </a:r>
            <a:r>
              <a:rPr lang="fr-FR" sz="2600" dirty="0" smtClean="0"/>
              <a:t> are not </a:t>
            </a:r>
            <a:r>
              <a:rPr lang="fr-FR" sz="2600" dirty="0" err="1" smtClean="0"/>
              <a:t>too</a:t>
            </a:r>
            <a:r>
              <a:rPr lang="fr-FR" sz="2600" dirty="0" smtClean="0"/>
              <a:t> </a:t>
            </a:r>
            <a:r>
              <a:rPr lang="fr-FR" sz="2600" dirty="0" err="1" smtClean="0"/>
              <a:t>different</a:t>
            </a:r>
            <a:endParaRPr lang="fr-FR" sz="2600" dirty="0" smtClean="0"/>
          </a:p>
          <a:p>
            <a:r>
              <a:rPr lang="fr-FR" sz="2600" dirty="0" smtClean="0"/>
              <a:t>« </a:t>
            </a:r>
            <a:r>
              <a:rPr lang="fr-FR" sz="2600" b="1" dirty="0" smtClean="0"/>
              <a:t>Fiscal </a:t>
            </a:r>
            <a:r>
              <a:rPr lang="fr-FR" sz="2600" b="1" dirty="0" err="1" smtClean="0"/>
              <a:t>capacity</a:t>
            </a:r>
            <a:r>
              <a:rPr lang="fr-FR" sz="2600" b="1" dirty="0" smtClean="0"/>
              <a:t> argument</a:t>
            </a:r>
            <a:r>
              <a:rPr lang="fr-FR" sz="2600" dirty="0" smtClean="0"/>
              <a:t> »: if </a:t>
            </a:r>
            <a:r>
              <a:rPr lang="fr-FR" sz="2600" dirty="0" err="1" smtClean="0"/>
              <a:t>income</a:t>
            </a:r>
            <a:r>
              <a:rPr lang="fr-FR" sz="2600" dirty="0" smtClean="0"/>
              <a:t> </a:t>
            </a:r>
            <a:r>
              <a:rPr lang="fr-FR" sz="2600" dirty="0" err="1" smtClean="0"/>
              <a:t>flows</a:t>
            </a:r>
            <a:r>
              <a:rPr lang="fr-FR" sz="2600" dirty="0" smtClean="0"/>
              <a:t> are </a:t>
            </a:r>
            <a:r>
              <a:rPr lang="fr-FR" sz="2600" dirty="0" err="1" smtClean="0"/>
              <a:t>difficult</a:t>
            </a:r>
            <a:r>
              <a:rPr lang="fr-FR" sz="2600" dirty="0" smtClean="0"/>
              <a:t> to observe for top </a:t>
            </a:r>
            <a:r>
              <a:rPr lang="fr-FR" sz="2600" dirty="0" err="1" smtClean="0"/>
              <a:t>wealth</a:t>
            </a:r>
            <a:r>
              <a:rPr lang="fr-FR" sz="2600" dirty="0" smtClean="0"/>
              <a:t> </a:t>
            </a:r>
            <a:r>
              <a:rPr lang="fr-FR" sz="2600" dirty="0" err="1" smtClean="0"/>
              <a:t>holders</a:t>
            </a:r>
            <a:r>
              <a:rPr lang="fr-FR" sz="2600" dirty="0" smtClean="0"/>
              <a:t>, </a:t>
            </a:r>
            <a:r>
              <a:rPr lang="fr-FR" sz="2600" dirty="0" err="1" smtClean="0"/>
              <a:t>then</a:t>
            </a:r>
            <a:r>
              <a:rPr lang="fr-FR" sz="2600" dirty="0" smtClean="0"/>
              <a:t> </a:t>
            </a:r>
            <a:r>
              <a:rPr lang="fr-FR" sz="2600" dirty="0" err="1" smtClean="0"/>
              <a:t>wealth</a:t>
            </a:r>
            <a:r>
              <a:rPr lang="fr-FR" sz="2600" dirty="0" smtClean="0"/>
              <a:t> stock </a:t>
            </a:r>
            <a:r>
              <a:rPr lang="fr-FR" sz="2600" dirty="0" err="1" smtClean="0"/>
              <a:t>may</a:t>
            </a:r>
            <a:r>
              <a:rPr lang="fr-FR" sz="2600" dirty="0" smtClean="0"/>
              <a:t> </a:t>
            </a:r>
            <a:r>
              <a:rPr lang="fr-FR" sz="2600" dirty="0" err="1" smtClean="0"/>
              <a:t>be</a:t>
            </a:r>
            <a:r>
              <a:rPr lang="fr-FR" sz="2600" dirty="0" smtClean="0"/>
              <a:t> a </a:t>
            </a:r>
            <a:r>
              <a:rPr lang="fr-FR" sz="2600" dirty="0" err="1" smtClean="0"/>
              <a:t>better</a:t>
            </a:r>
            <a:r>
              <a:rPr lang="fr-FR" sz="2600" dirty="0" smtClean="0"/>
              <a:t> </a:t>
            </a:r>
            <a:r>
              <a:rPr lang="fr-FR" sz="2600" dirty="0" err="1" smtClean="0"/>
              <a:t>indicator</a:t>
            </a:r>
            <a:r>
              <a:rPr lang="fr-FR" sz="2600" dirty="0" smtClean="0"/>
              <a:t> of the </a:t>
            </a:r>
            <a:r>
              <a:rPr lang="fr-FR" sz="2600" dirty="0" err="1" smtClean="0"/>
              <a:t>capacity</a:t>
            </a:r>
            <a:r>
              <a:rPr lang="fr-FR" sz="2600" dirty="0" smtClean="0"/>
              <a:t> to </a:t>
            </a:r>
            <a:r>
              <a:rPr lang="fr-FR" sz="2600" dirty="0" err="1" smtClean="0"/>
              <a:t>contribute</a:t>
            </a:r>
            <a:r>
              <a:rPr lang="fr-FR" sz="2600" dirty="0" smtClean="0"/>
              <a:t> </a:t>
            </a:r>
            <a:r>
              <a:rPr lang="fr-FR" sz="2600" dirty="0" err="1" smtClean="0"/>
              <a:t>than</a:t>
            </a:r>
            <a:r>
              <a:rPr lang="fr-FR" sz="2600" dirty="0" smtClean="0"/>
              <a:t> </a:t>
            </a:r>
            <a:r>
              <a:rPr lang="fr-FR" sz="2600" dirty="0" err="1" smtClean="0"/>
              <a:t>income</a:t>
            </a:r>
            <a:endParaRPr lang="fr-FR" sz="2600" dirty="0" smtClean="0"/>
          </a:p>
          <a:p>
            <a:r>
              <a:rPr lang="fr-FR" sz="2600" dirty="0" smtClean="0"/>
              <a:t>« </a:t>
            </a:r>
            <a:r>
              <a:rPr lang="fr-FR" sz="2600" b="1" dirty="0" err="1" smtClean="0"/>
              <a:t>Meritocratic</a:t>
            </a:r>
            <a:r>
              <a:rPr lang="fr-FR" sz="2600" b="1" dirty="0" smtClean="0"/>
              <a:t> argument</a:t>
            </a:r>
            <a:r>
              <a:rPr lang="fr-FR" sz="2600" dirty="0" smtClean="0"/>
              <a:t> »: </a:t>
            </a:r>
            <a:r>
              <a:rPr lang="fr-FR" sz="2600" dirty="0" err="1" smtClean="0"/>
              <a:t>individuals</a:t>
            </a:r>
            <a:r>
              <a:rPr lang="fr-FR" sz="2600" dirty="0" smtClean="0"/>
              <a:t> are not </a:t>
            </a:r>
            <a:r>
              <a:rPr lang="fr-FR" sz="2600" dirty="0" err="1" smtClean="0"/>
              <a:t>responsible</a:t>
            </a:r>
            <a:r>
              <a:rPr lang="fr-FR" sz="2600" dirty="0" smtClean="0"/>
              <a:t> for </a:t>
            </a:r>
            <a:r>
              <a:rPr lang="fr-FR" sz="2600" dirty="0" err="1" smtClean="0"/>
              <a:t>their</a:t>
            </a:r>
            <a:r>
              <a:rPr lang="fr-FR" sz="2600" dirty="0" smtClean="0"/>
              <a:t> </a:t>
            </a:r>
            <a:r>
              <a:rPr lang="fr-FR" sz="2600" dirty="0" err="1" smtClean="0"/>
              <a:t>inherited</a:t>
            </a:r>
            <a:r>
              <a:rPr lang="fr-FR" sz="2600" dirty="0" smtClean="0"/>
              <a:t> </a:t>
            </a:r>
            <a:r>
              <a:rPr lang="fr-FR" sz="2600" dirty="0" err="1" smtClean="0"/>
              <a:t>wealth</a:t>
            </a:r>
            <a:r>
              <a:rPr lang="fr-FR" sz="2600" dirty="0" smtClean="0"/>
              <a:t>, </a:t>
            </a:r>
            <a:r>
              <a:rPr lang="fr-FR" sz="2600" dirty="0" err="1" smtClean="0"/>
              <a:t>so</a:t>
            </a:r>
            <a:r>
              <a:rPr lang="fr-FR" sz="2600" dirty="0" smtClean="0"/>
              <a:t> </a:t>
            </a:r>
            <a:r>
              <a:rPr lang="fr-FR" sz="2600" dirty="0" err="1" smtClean="0"/>
              <a:t>maybe</a:t>
            </a:r>
            <a:r>
              <a:rPr lang="fr-FR" sz="2600" dirty="0" smtClean="0"/>
              <a:t> </a:t>
            </a:r>
            <a:r>
              <a:rPr lang="fr-FR" sz="2600" dirty="0" err="1" smtClean="0"/>
              <a:t>this</a:t>
            </a:r>
            <a:r>
              <a:rPr lang="fr-FR" sz="2600" dirty="0" smtClean="0"/>
              <a:t> </a:t>
            </a:r>
            <a:r>
              <a:rPr lang="fr-FR" sz="2600" dirty="0" err="1" smtClean="0"/>
              <a:t>should</a:t>
            </a:r>
            <a:r>
              <a:rPr lang="fr-FR" sz="2600" dirty="0" smtClean="0"/>
              <a:t> </a:t>
            </a:r>
            <a:r>
              <a:rPr lang="fr-FR" sz="2600" dirty="0" err="1" smtClean="0"/>
              <a:t>be</a:t>
            </a:r>
            <a:r>
              <a:rPr lang="fr-FR" sz="2600" dirty="0" smtClean="0"/>
              <a:t> </a:t>
            </a:r>
            <a:r>
              <a:rPr lang="fr-FR" sz="2600" dirty="0" err="1" smtClean="0"/>
              <a:t>taxed</a:t>
            </a:r>
            <a:r>
              <a:rPr lang="fr-FR" sz="2600" dirty="0" smtClean="0"/>
              <a:t> more </a:t>
            </a:r>
            <a:r>
              <a:rPr lang="fr-FR" sz="2600" dirty="0" err="1" smtClean="0"/>
              <a:t>than</a:t>
            </a:r>
            <a:r>
              <a:rPr lang="fr-FR" sz="2600" dirty="0" smtClean="0"/>
              <a:t> </a:t>
            </a:r>
            <a:r>
              <a:rPr lang="fr-FR" sz="2600" dirty="0" err="1" smtClean="0"/>
              <a:t>their</a:t>
            </a:r>
            <a:r>
              <a:rPr lang="fr-FR" sz="2600" dirty="0" smtClean="0"/>
              <a:t> </a:t>
            </a:r>
            <a:r>
              <a:rPr lang="fr-FR" sz="2600" dirty="0" err="1" smtClean="0"/>
              <a:t>labor</a:t>
            </a:r>
            <a:r>
              <a:rPr lang="fr-FR" sz="2600" dirty="0" smtClean="0"/>
              <a:t> </a:t>
            </a:r>
            <a:r>
              <a:rPr lang="fr-FR" sz="2600" dirty="0" err="1" smtClean="0"/>
              <a:t>income</a:t>
            </a:r>
            <a:r>
              <a:rPr lang="fr-FR" sz="2600" dirty="0" smtClean="0"/>
              <a:t>; </a:t>
            </a:r>
            <a:r>
              <a:rPr lang="fr-FR" sz="2600" dirty="0" err="1" smtClean="0"/>
              <a:t>imperfect</a:t>
            </a:r>
            <a:r>
              <a:rPr lang="fr-FR" sz="2600" dirty="0" smtClean="0"/>
              <a:t> k </a:t>
            </a:r>
            <a:r>
              <a:rPr lang="fr-FR" sz="2600" dirty="0" err="1" smtClean="0"/>
              <a:t>markets</a:t>
            </a:r>
            <a:r>
              <a:rPr lang="fr-FR" sz="2600" dirty="0" smtClean="0"/>
              <a:t> </a:t>
            </a:r>
            <a:r>
              <a:rPr lang="fr-FR" sz="2600" dirty="0" err="1" smtClean="0"/>
              <a:t>then</a:t>
            </a:r>
            <a:r>
              <a:rPr lang="fr-FR" sz="2600" dirty="0" smtClean="0"/>
              <a:t> </a:t>
            </a:r>
            <a:r>
              <a:rPr lang="fr-FR" sz="2600" dirty="0" err="1" smtClean="0"/>
              <a:t>imply</a:t>
            </a:r>
            <a:r>
              <a:rPr lang="fr-FR" sz="2600" dirty="0" smtClean="0"/>
              <a:t> </a:t>
            </a:r>
            <a:r>
              <a:rPr lang="fr-FR" sz="2600" dirty="0" err="1" smtClean="0"/>
              <a:t>that</a:t>
            </a:r>
            <a:r>
              <a:rPr lang="fr-FR" sz="2600" dirty="0" smtClean="0"/>
              <a:t> part of the </a:t>
            </a:r>
            <a:r>
              <a:rPr lang="fr-FR" sz="2600" dirty="0" err="1" smtClean="0"/>
              <a:t>ideal</a:t>
            </a:r>
            <a:r>
              <a:rPr lang="fr-FR" sz="2600" dirty="0" smtClean="0"/>
              <a:t> </a:t>
            </a:r>
            <a:r>
              <a:rPr lang="fr-FR" sz="2600" dirty="0" err="1" smtClean="0"/>
              <a:t>inheritance</a:t>
            </a:r>
            <a:r>
              <a:rPr lang="fr-FR" sz="2600" dirty="0" smtClean="0"/>
              <a:t> </a:t>
            </a:r>
            <a:r>
              <a:rPr lang="fr-FR" sz="2600" dirty="0" err="1" smtClean="0"/>
              <a:t>tax</a:t>
            </a:r>
            <a:r>
              <a:rPr lang="fr-FR" sz="2600" dirty="0" smtClean="0"/>
              <a:t> </a:t>
            </a:r>
            <a:r>
              <a:rPr lang="fr-FR" sz="2600" dirty="0" err="1" smtClean="0"/>
              <a:t>should</a:t>
            </a:r>
            <a:r>
              <a:rPr lang="fr-FR" sz="2600" dirty="0" smtClean="0"/>
              <a:t> </a:t>
            </a:r>
            <a:r>
              <a:rPr lang="fr-FR" sz="2600" dirty="0" err="1" smtClean="0"/>
              <a:t>be</a:t>
            </a:r>
            <a:r>
              <a:rPr lang="fr-FR" sz="2600" dirty="0" smtClean="0"/>
              <a:t> </a:t>
            </a:r>
            <a:r>
              <a:rPr lang="fr-FR" sz="2600" dirty="0" err="1" smtClean="0"/>
              <a:t>shifted</a:t>
            </a:r>
            <a:r>
              <a:rPr lang="fr-FR" sz="2600" dirty="0" smtClean="0"/>
              <a:t> to </a:t>
            </a:r>
            <a:r>
              <a:rPr lang="fr-FR" sz="2600" dirty="0" err="1" smtClean="0"/>
              <a:t>lifetime</a:t>
            </a:r>
            <a:r>
              <a:rPr lang="fr-FR" sz="2600" dirty="0" smtClean="0"/>
              <a:t> k </a:t>
            </a:r>
            <a:r>
              <a:rPr lang="fr-FR" sz="2600" dirty="0" err="1" smtClean="0"/>
              <a:t>tax</a:t>
            </a:r>
            <a:endParaRPr lang="fr-FR" sz="2600" dirty="0" smtClean="0"/>
          </a:p>
          <a:p>
            <a:r>
              <a:rPr lang="fr-FR" sz="2600" dirty="0" err="1" smtClean="0"/>
              <a:t>See</a:t>
            </a:r>
            <a:r>
              <a:rPr lang="fr-FR" sz="2600" dirty="0" smtClean="0"/>
              <a:t> « </a:t>
            </a:r>
            <a:r>
              <a:rPr lang="fr-FR" sz="2600" dirty="0" err="1" smtClean="0"/>
              <a:t>Rethinking</a:t>
            </a:r>
            <a:r>
              <a:rPr lang="fr-FR" sz="2600" dirty="0" smtClean="0"/>
              <a:t> capital and </a:t>
            </a:r>
            <a:r>
              <a:rPr lang="fr-FR" sz="2600" dirty="0" err="1" smtClean="0"/>
              <a:t>wealth</a:t>
            </a:r>
            <a:r>
              <a:rPr lang="fr-FR" sz="2600" dirty="0" smtClean="0"/>
              <a:t> taxation », </a:t>
            </a:r>
            <a:r>
              <a:rPr lang="en-US" sz="2400" dirty="0" smtClean="0">
                <a:hlinkClick r:id="rId2"/>
              </a:rPr>
              <a:t>PSE 2013</a:t>
            </a:r>
            <a:endParaRPr lang="fr-FR" sz="2600" dirty="0" smtClean="0"/>
          </a:p>
          <a:p>
            <a:pPr>
              <a:buNone/>
            </a:pPr>
            <a:endParaRPr lang="fr-FR"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body" idx="4294967295"/>
          </p:nvPr>
        </p:nvSpPr>
        <p:spPr>
          <a:xfrm>
            <a:off x="611188" y="476250"/>
            <a:ext cx="8064500" cy="5905500"/>
          </a:xfrm>
        </p:spPr>
        <p:txBody>
          <a:bodyPr/>
          <a:lstStyle/>
          <a:p>
            <a:pPr>
              <a:lnSpc>
                <a:spcPct val="90000"/>
              </a:lnSpc>
              <a:buFontTx/>
              <a:buNone/>
            </a:pPr>
            <a:r>
              <a:rPr lang="fr-FR" sz="2400" b="1"/>
              <a:t>Example 1: </a:t>
            </a:r>
            <a:r>
              <a:rPr lang="el-GR" sz="2400"/>
              <a:t>τ</a:t>
            </a:r>
            <a:r>
              <a:rPr lang="fr-FR" sz="2400"/>
              <a:t>=30%, </a:t>
            </a:r>
            <a:r>
              <a:rPr lang="el-GR" sz="2400"/>
              <a:t>α</a:t>
            </a:r>
            <a:r>
              <a:rPr lang="fr-FR" sz="2400"/>
              <a:t>=30%, s</a:t>
            </a:r>
            <a:r>
              <a:rPr lang="fr-FR" sz="2400" baseline="-25000"/>
              <a:t>bo</a:t>
            </a:r>
            <a:r>
              <a:rPr lang="fr-FR" sz="2400"/>
              <a:t>=10%, e</a:t>
            </a:r>
            <a:r>
              <a:rPr lang="fr-FR" sz="2400" baseline="-25000"/>
              <a:t>B</a:t>
            </a:r>
            <a:r>
              <a:rPr lang="fr-FR" sz="2400"/>
              <a:t>=0</a:t>
            </a:r>
            <a:endParaRPr lang="el-GR" sz="2400" b="1"/>
          </a:p>
          <a:p>
            <a:pPr>
              <a:lnSpc>
                <a:spcPct val="90000"/>
              </a:lnSpc>
            </a:pPr>
            <a:r>
              <a:rPr lang="fr-FR" sz="2400"/>
              <a:t>If b</a:t>
            </a:r>
            <a:r>
              <a:rPr lang="fr-FR" sz="2400" baseline="-25000"/>
              <a:t>y</a:t>
            </a:r>
            <a:r>
              <a:rPr lang="fr-FR" sz="2400"/>
              <a:t>=20%, then </a:t>
            </a:r>
            <a:r>
              <a:rPr lang="el-GR" sz="2400"/>
              <a:t>τ</a:t>
            </a:r>
            <a:r>
              <a:rPr lang="fr-FR" sz="2400" baseline="-25000"/>
              <a:t>B</a:t>
            </a:r>
            <a:r>
              <a:rPr lang="fr-FR" sz="2400"/>
              <a:t>=73% &amp; </a:t>
            </a:r>
            <a:r>
              <a:rPr lang="el-GR" sz="2400"/>
              <a:t>τ</a:t>
            </a:r>
            <a:r>
              <a:rPr lang="fr-FR" sz="2400" baseline="-25000"/>
              <a:t>L</a:t>
            </a:r>
            <a:r>
              <a:rPr lang="fr-FR" sz="2400"/>
              <a:t>=22%</a:t>
            </a:r>
          </a:p>
          <a:p>
            <a:pPr>
              <a:lnSpc>
                <a:spcPct val="90000"/>
              </a:lnSpc>
            </a:pPr>
            <a:r>
              <a:rPr lang="fr-FR" sz="2400"/>
              <a:t>If b</a:t>
            </a:r>
            <a:r>
              <a:rPr lang="fr-FR" sz="2400" baseline="-25000"/>
              <a:t>y</a:t>
            </a:r>
            <a:r>
              <a:rPr lang="fr-FR" sz="2400"/>
              <a:t>=15%, then </a:t>
            </a:r>
            <a:r>
              <a:rPr lang="el-GR" sz="2400"/>
              <a:t>τ</a:t>
            </a:r>
            <a:r>
              <a:rPr lang="fr-FR" sz="2400" baseline="-25000"/>
              <a:t>B</a:t>
            </a:r>
            <a:r>
              <a:rPr lang="fr-FR" sz="2400"/>
              <a:t>=67% &amp; </a:t>
            </a:r>
            <a:r>
              <a:rPr lang="el-GR" sz="2400"/>
              <a:t>τ</a:t>
            </a:r>
            <a:r>
              <a:rPr lang="fr-FR" sz="2400" baseline="-25000"/>
              <a:t>L</a:t>
            </a:r>
            <a:r>
              <a:rPr lang="fr-FR" sz="2400"/>
              <a:t>=29%</a:t>
            </a:r>
          </a:p>
          <a:p>
            <a:pPr>
              <a:lnSpc>
                <a:spcPct val="90000"/>
              </a:lnSpc>
            </a:pPr>
            <a:r>
              <a:rPr lang="fr-FR" sz="2400"/>
              <a:t>If b</a:t>
            </a:r>
            <a:r>
              <a:rPr lang="fr-FR" sz="2400" baseline="-25000"/>
              <a:t>y</a:t>
            </a:r>
            <a:r>
              <a:rPr lang="fr-FR" sz="2400"/>
              <a:t>=10%, then </a:t>
            </a:r>
            <a:r>
              <a:rPr lang="el-GR" sz="2400"/>
              <a:t>τ</a:t>
            </a:r>
            <a:r>
              <a:rPr lang="fr-FR" sz="2400" baseline="-25000"/>
              <a:t>B</a:t>
            </a:r>
            <a:r>
              <a:rPr lang="fr-FR" sz="2400"/>
              <a:t>=55% &amp; </a:t>
            </a:r>
            <a:r>
              <a:rPr lang="el-GR" sz="2400"/>
              <a:t>τ</a:t>
            </a:r>
            <a:r>
              <a:rPr lang="fr-FR" sz="2400" baseline="-25000"/>
              <a:t>L</a:t>
            </a:r>
            <a:r>
              <a:rPr lang="fr-FR" sz="2400"/>
              <a:t>=35%</a:t>
            </a:r>
          </a:p>
          <a:p>
            <a:pPr>
              <a:lnSpc>
                <a:spcPct val="90000"/>
              </a:lnSpc>
            </a:pPr>
            <a:r>
              <a:rPr lang="fr-FR" sz="2400"/>
              <a:t> If b</a:t>
            </a:r>
            <a:r>
              <a:rPr lang="fr-FR" sz="2400" baseline="-25000"/>
              <a:t>y</a:t>
            </a:r>
            <a:r>
              <a:rPr lang="fr-FR" sz="2400"/>
              <a:t>=5%,  then </a:t>
            </a:r>
            <a:r>
              <a:rPr lang="el-GR" sz="2400"/>
              <a:t>τ</a:t>
            </a:r>
            <a:r>
              <a:rPr lang="fr-FR" sz="2400" baseline="-25000"/>
              <a:t>B</a:t>
            </a:r>
            <a:r>
              <a:rPr lang="fr-FR" sz="2400"/>
              <a:t>=18% &amp; </a:t>
            </a:r>
            <a:r>
              <a:rPr lang="el-GR" sz="2400"/>
              <a:t>τ</a:t>
            </a:r>
            <a:r>
              <a:rPr lang="fr-FR" sz="2400" baseline="-25000"/>
              <a:t>L</a:t>
            </a:r>
            <a:r>
              <a:rPr lang="fr-FR" sz="2400"/>
              <a:t>=42% </a:t>
            </a:r>
          </a:p>
          <a:p>
            <a:pPr>
              <a:lnSpc>
                <a:spcPct val="90000"/>
              </a:lnSpc>
              <a:buFontTx/>
              <a:buNone/>
            </a:pPr>
            <a:endParaRPr lang="el-GR" sz="2400"/>
          </a:p>
          <a:p>
            <a:pPr>
              <a:lnSpc>
                <a:spcPct val="90000"/>
              </a:lnSpc>
              <a:buFontTx/>
              <a:buNone/>
            </a:pPr>
            <a:r>
              <a:rPr lang="fr-FR" sz="2400"/>
              <a:t>→ with high bequest flow b</a:t>
            </a:r>
            <a:r>
              <a:rPr lang="fr-FR" sz="2400" baseline="-25000"/>
              <a:t>y</a:t>
            </a:r>
            <a:r>
              <a:rPr lang="fr-FR" sz="2400"/>
              <a:t>, zero receivers want to tax inherited wealth at a higher rate than labor income (73% vs 22%); with low bequest flow they want the oposite (18% vs 42%)</a:t>
            </a:r>
          </a:p>
          <a:p>
            <a:pPr>
              <a:lnSpc>
                <a:spcPct val="90000"/>
              </a:lnSpc>
              <a:buFontTx/>
              <a:buNone/>
            </a:pPr>
            <a:r>
              <a:rPr lang="fr-FR" sz="2400" b="1"/>
              <a:t>Intuition</a:t>
            </a:r>
            <a:r>
              <a:rPr lang="fr-FR" sz="2400"/>
              <a:t>: with low b</a:t>
            </a:r>
            <a:r>
              <a:rPr lang="fr-FR" sz="2400" baseline="-25000"/>
              <a:t>y </a:t>
            </a:r>
            <a:r>
              <a:rPr lang="fr-FR" sz="2400"/>
              <a:t>(high g), not much to gain from taxing bequests, and this is bad for my own children</a:t>
            </a:r>
          </a:p>
          <a:p>
            <a:pPr>
              <a:lnSpc>
                <a:spcPct val="90000"/>
              </a:lnSpc>
              <a:buFontTx/>
              <a:buNone/>
            </a:pPr>
            <a:r>
              <a:rPr lang="fr-FR" sz="2400"/>
              <a:t>With high b</a:t>
            </a:r>
            <a:r>
              <a:rPr lang="fr-FR" sz="2400" baseline="-25000"/>
              <a:t>y</a:t>
            </a:r>
            <a:r>
              <a:rPr lang="fr-FR" sz="2400"/>
              <a:t> (low g), it’s the opposite: it’s worth taxing bequests, so as to reduce labor taxation and allow zero receivers to leave a bequest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body" idx="4294967295"/>
          </p:nvPr>
        </p:nvSpPr>
        <p:spPr>
          <a:xfrm>
            <a:off x="468313" y="620713"/>
            <a:ext cx="8280400" cy="5329237"/>
          </a:xfrm>
        </p:spPr>
        <p:txBody>
          <a:bodyPr/>
          <a:lstStyle/>
          <a:p>
            <a:pPr>
              <a:lnSpc>
                <a:spcPct val="90000"/>
              </a:lnSpc>
              <a:buFontTx/>
              <a:buNone/>
            </a:pPr>
            <a:endParaRPr lang="fr-FR" sz="2800" b="1"/>
          </a:p>
          <a:p>
            <a:pPr>
              <a:lnSpc>
                <a:spcPct val="90000"/>
              </a:lnSpc>
              <a:buFontTx/>
              <a:buNone/>
            </a:pPr>
            <a:r>
              <a:rPr lang="fr-FR" sz="2400" b="1"/>
              <a:t>Example 2: </a:t>
            </a:r>
            <a:r>
              <a:rPr lang="el-GR" sz="2400"/>
              <a:t>τ</a:t>
            </a:r>
            <a:r>
              <a:rPr lang="fr-FR" sz="2400"/>
              <a:t>=30%, </a:t>
            </a:r>
            <a:r>
              <a:rPr lang="el-GR" sz="2400"/>
              <a:t>α</a:t>
            </a:r>
            <a:r>
              <a:rPr lang="fr-FR" sz="2400"/>
              <a:t>=30%, s</a:t>
            </a:r>
            <a:r>
              <a:rPr lang="fr-FR" sz="2400" baseline="-25000"/>
              <a:t>bo</a:t>
            </a:r>
            <a:r>
              <a:rPr lang="fr-FR" sz="2400"/>
              <a:t>=10%, b</a:t>
            </a:r>
            <a:r>
              <a:rPr lang="fr-FR" sz="2400" baseline="-25000"/>
              <a:t>y</a:t>
            </a:r>
            <a:r>
              <a:rPr lang="fr-FR" sz="2400"/>
              <a:t>=15%</a:t>
            </a:r>
            <a:endParaRPr lang="el-GR" sz="2400" b="1"/>
          </a:p>
          <a:p>
            <a:pPr>
              <a:lnSpc>
                <a:spcPct val="90000"/>
              </a:lnSpc>
            </a:pPr>
            <a:r>
              <a:rPr lang="fr-FR" sz="2400"/>
              <a:t>If e</a:t>
            </a:r>
            <a:r>
              <a:rPr lang="fr-FR" sz="2400" baseline="-25000"/>
              <a:t>B</a:t>
            </a:r>
            <a:r>
              <a:rPr lang="fr-FR" sz="2400"/>
              <a:t>=0,   then </a:t>
            </a:r>
            <a:r>
              <a:rPr lang="el-GR" sz="2400"/>
              <a:t>τ</a:t>
            </a:r>
            <a:r>
              <a:rPr lang="fr-FR" sz="2400" baseline="-25000"/>
              <a:t>B</a:t>
            </a:r>
            <a:r>
              <a:rPr lang="fr-FR" sz="2400"/>
              <a:t>=67% &amp; </a:t>
            </a:r>
            <a:r>
              <a:rPr lang="el-GR" sz="2400"/>
              <a:t>τ</a:t>
            </a:r>
            <a:r>
              <a:rPr lang="fr-FR" sz="2400" baseline="-25000"/>
              <a:t>L</a:t>
            </a:r>
            <a:r>
              <a:rPr lang="fr-FR" sz="2400"/>
              <a:t>=29%</a:t>
            </a:r>
          </a:p>
          <a:p>
            <a:pPr>
              <a:lnSpc>
                <a:spcPct val="90000"/>
              </a:lnSpc>
            </a:pPr>
            <a:r>
              <a:rPr lang="fr-FR" sz="2400"/>
              <a:t>If e</a:t>
            </a:r>
            <a:r>
              <a:rPr lang="fr-FR" sz="2400" baseline="-25000"/>
              <a:t>B</a:t>
            </a:r>
            <a:r>
              <a:rPr lang="fr-FR" sz="2400"/>
              <a:t>=0.2, then </a:t>
            </a:r>
            <a:r>
              <a:rPr lang="el-GR" sz="2400"/>
              <a:t>τ</a:t>
            </a:r>
            <a:r>
              <a:rPr lang="fr-FR" sz="2400" baseline="-25000"/>
              <a:t>B</a:t>
            </a:r>
            <a:r>
              <a:rPr lang="fr-FR" sz="2400"/>
              <a:t>=56% &amp; </a:t>
            </a:r>
            <a:r>
              <a:rPr lang="el-GR" sz="2400"/>
              <a:t>τ</a:t>
            </a:r>
            <a:r>
              <a:rPr lang="fr-FR" sz="2400" baseline="-25000"/>
              <a:t>L</a:t>
            </a:r>
            <a:r>
              <a:rPr lang="fr-FR" sz="2400"/>
              <a:t>=31%</a:t>
            </a:r>
          </a:p>
          <a:p>
            <a:pPr>
              <a:lnSpc>
                <a:spcPct val="90000"/>
              </a:lnSpc>
            </a:pPr>
            <a:r>
              <a:rPr lang="fr-FR" sz="2400"/>
              <a:t>If e</a:t>
            </a:r>
            <a:r>
              <a:rPr lang="fr-FR" sz="2400" baseline="-25000"/>
              <a:t>B</a:t>
            </a:r>
            <a:r>
              <a:rPr lang="fr-FR" sz="2400"/>
              <a:t>=0.5, then </a:t>
            </a:r>
            <a:r>
              <a:rPr lang="el-GR" sz="2400"/>
              <a:t>τ</a:t>
            </a:r>
            <a:r>
              <a:rPr lang="fr-FR" sz="2400" baseline="-25000"/>
              <a:t>B</a:t>
            </a:r>
            <a:r>
              <a:rPr lang="fr-FR" sz="2400"/>
              <a:t>=46% &amp; </a:t>
            </a:r>
            <a:r>
              <a:rPr lang="el-GR" sz="2400"/>
              <a:t>τ</a:t>
            </a:r>
            <a:r>
              <a:rPr lang="fr-FR" sz="2400" baseline="-25000"/>
              <a:t>L</a:t>
            </a:r>
            <a:r>
              <a:rPr lang="fr-FR" sz="2400"/>
              <a:t>=33%</a:t>
            </a:r>
          </a:p>
          <a:p>
            <a:pPr>
              <a:lnSpc>
                <a:spcPct val="90000"/>
              </a:lnSpc>
            </a:pPr>
            <a:r>
              <a:rPr lang="fr-FR" sz="2400"/>
              <a:t>If e</a:t>
            </a:r>
            <a:r>
              <a:rPr lang="fr-FR" sz="2400" baseline="-25000"/>
              <a:t>B</a:t>
            </a:r>
            <a:r>
              <a:rPr lang="fr-FR" sz="2400"/>
              <a:t>=1,   then </a:t>
            </a:r>
            <a:r>
              <a:rPr lang="el-GR" sz="2400"/>
              <a:t>τ</a:t>
            </a:r>
            <a:r>
              <a:rPr lang="fr-FR" sz="2400" baseline="-25000"/>
              <a:t>B</a:t>
            </a:r>
            <a:r>
              <a:rPr lang="fr-FR" sz="2400"/>
              <a:t>=35% &amp; </a:t>
            </a:r>
            <a:r>
              <a:rPr lang="el-GR" sz="2400"/>
              <a:t>τ</a:t>
            </a:r>
            <a:r>
              <a:rPr lang="fr-FR" sz="2400" baseline="-25000"/>
              <a:t>L</a:t>
            </a:r>
            <a:r>
              <a:rPr lang="fr-FR" sz="2400"/>
              <a:t>=35% </a:t>
            </a:r>
          </a:p>
          <a:p>
            <a:pPr>
              <a:lnSpc>
                <a:spcPct val="90000"/>
              </a:lnSpc>
              <a:buFontTx/>
              <a:buNone/>
            </a:pPr>
            <a:endParaRPr lang="el-GR" sz="2400"/>
          </a:p>
          <a:p>
            <a:pPr>
              <a:lnSpc>
                <a:spcPct val="90000"/>
              </a:lnSpc>
              <a:buFontTx/>
              <a:buNone/>
            </a:pPr>
            <a:r>
              <a:rPr lang="fr-FR" sz="2400"/>
              <a:t>→ behavioral responses matter but not hugely as long as the elasticity e</a:t>
            </a:r>
            <a:r>
              <a:rPr lang="fr-FR" sz="2400" baseline="-25000"/>
              <a:t>B</a:t>
            </a:r>
            <a:r>
              <a:rPr lang="fr-FR" sz="2400"/>
              <a:t> is reasonnable</a:t>
            </a:r>
          </a:p>
          <a:p>
            <a:pPr>
              <a:lnSpc>
                <a:spcPct val="90000"/>
              </a:lnSpc>
              <a:buFontTx/>
              <a:buNone/>
            </a:pPr>
            <a:endParaRPr lang="fr-FR" sz="2400"/>
          </a:p>
          <a:p>
            <a:pPr>
              <a:lnSpc>
                <a:spcPct val="90000"/>
              </a:lnSpc>
              <a:buFontTx/>
              <a:buNone/>
            </a:pPr>
            <a:r>
              <a:rPr lang="fr-FR" sz="2400"/>
              <a:t>Kopczuk-Slemrod 2001: e</a:t>
            </a:r>
            <a:r>
              <a:rPr lang="fr-FR" sz="2400" baseline="-25000"/>
              <a:t>B</a:t>
            </a:r>
            <a:r>
              <a:rPr lang="fr-FR" sz="2400"/>
              <a:t>=0.2 (US)</a:t>
            </a:r>
          </a:p>
          <a:p>
            <a:pPr>
              <a:lnSpc>
                <a:spcPct val="90000"/>
              </a:lnSpc>
              <a:buFontTx/>
              <a:buNone/>
            </a:pPr>
            <a:r>
              <a:rPr lang="fr-FR" sz="2400"/>
              <a:t>(French experiments with zero-children savers: e</a:t>
            </a:r>
            <a:r>
              <a:rPr lang="fr-FR" sz="2400" baseline="-25000"/>
              <a:t>B</a:t>
            </a:r>
            <a:r>
              <a:rPr lang="fr-FR" sz="2400"/>
              <a:t>=0.1-0.2)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idx="1"/>
          </p:nvPr>
        </p:nvSpPr>
        <p:spPr>
          <a:xfrm>
            <a:off x="107950" y="188913"/>
            <a:ext cx="8928100" cy="6480175"/>
          </a:xfrm>
        </p:spPr>
        <p:txBody>
          <a:bodyPr/>
          <a:lstStyle/>
          <a:p>
            <a:pPr>
              <a:lnSpc>
                <a:spcPct val="90000"/>
              </a:lnSpc>
            </a:pPr>
            <a:r>
              <a:rPr lang="fr-FR" sz="2400" b="1"/>
              <a:t>Optimal Inheritance Tax Formula (micro version, EMA’13)</a:t>
            </a:r>
          </a:p>
          <a:p>
            <a:pPr>
              <a:lnSpc>
                <a:spcPct val="90000"/>
              </a:lnSpc>
            </a:pPr>
            <a:r>
              <a:rPr lang="fr-FR" sz="2400"/>
              <a:t>The formula can be rewritten so as to be based solely upon estimable distributional parameters and upon r vs g :</a:t>
            </a:r>
          </a:p>
          <a:p>
            <a:pPr>
              <a:lnSpc>
                <a:spcPct val="90000"/>
              </a:lnSpc>
            </a:pPr>
            <a:r>
              <a:rPr lang="el-GR" sz="2400" b="1"/>
              <a:t>τ</a:t>
            </a:r>
            <a:r>
              <a:rPr lang="fr-FR" sz="2400" b="1" baseline="-25000"/>
              <a:t>B</a:t>
            </a:r>
            <a:r>
              <a:rPr lang="fr-FR" sz="2400" b="1"/>
              <a:t> = (1 – Gb*/Ry</a:t>
            </a:r>
            <a:r>
              <a:rPr lang="fr-FR" sz="2400" b="1" baseline="-25000"/>
              <a:t>L</a:t>
            </a:r>
            <a:r>
              <a:rPr lang="fr-FR" sz="2400" b="1"/>
              <a:t>*)/(1+e</a:t>
            </a:r>
            <a:r>
              <a:rPr lang="fr-FR" sz="2400" b="1" baseline="-25000"/>
              <a:t>B</a:t>
            </a:r>
            <a:r>
              <a:rPr lang="fr-FR" sz="2400" b="1"/>
              <a:t>)</a:t>
            </a:r>
          </a:p>
          <a:p>
            <a:pPr>
              <a:lnSpc>
                <a:spcPct val="90000"/>
              </a:lnSpc>
              <a:buFontTx/>
              <a:buNone/>
            </a:pPr>
            <a:r>
              <a:rPr lang="fr-FR" sz="2400"/>
              <a:t>With: </a:t>
            </a:r>
            <a:r>
              <a:rPr lang="fr-FR" sz="2400" b="1"/>
              <a:t>b* =</a:t>
            </a:r>
            <a:r>
              <a:rPr lang="fr-FR" sz="2400"/>
              <a:t> average bequest left by zero-bequest receivers as a fraction of average bequest left</a:t>
            </a:r>
          </a:p>
          <a:p>
            <a:pPr>
              <a:lnSpc>
                <a:spcPct val="90000"/>
              </a:lnSpc>
              <a:buFontTx/>
              <a:buNone/>
            </a:pPr>
            <a:r>
              <a:rPr lang="fr-FR" sz="2400" b="1"/>
              <a:t>y</a:t>
            </a:r>
            <a:r>
              <a:rPr lang="fr-FR" sz="2400" b="1" baseline="-25000"/>
              <a:t>L</a:t>
            </a:r>
            <a:r>
              <a:rPr lang="fr-FR" sz="2400" b="1"/>
              <a:t>* =</a:t>
            </a:r>
            <a:r>
              <a:rPr lang="fr-FR" sz="2400"/>
              <a:t> average labor income earned by zero-bequest receivers as a fraction of average labor income</a:t>
            </a:r>
          </a:p>
          <a:p>
            <a:pPr>
              <a:lnSpc>
                <a:spcPct val="90000"/>
              </a:lnSpc>
              <a:buFontTx/>
              <a:buNone/>
            </a:pPr>
            <a:r>
              <a:rPr lang="fr-FR" sz="2400" b="1"/>
              <a:t>G =</a:t>
            </a:r>
            <a:r>
              <a:rPr lang="fr-FR" sz="2400"/>
              <a:t> generational growth rate, </a:t>
            </a:r>
            <a:r>
              <a:rPr lang="fr-FR" sz="2400" b="1"/>
              <a:t>R =</a:t>
            </a:r>
            <a:r>
              <a:rPr lang="fr-FR" sz="2400"/>
              <a:t> generational rate of return</a:t>
            </a:r>
          </a:p>
          <a:p>
            <a:pPr>
              <a:lnSpc>
                <a:spcPct val="90000"/>
              </a:lnSpc>
            </a:pPr>
            <a:r>
              <a:rPr lang="fr-FR" sz="2400"/>
              <a:t>If e</a:t>
            </a:r>
            <a:r>
              <a:rPr lang="fr-FR" sz="2400" baseline="-25000"/>
              <a:t>B</a:t>
            </a:r>
            <a:r>
              <a:rPr lang="fr-FR" sz="2400"/>
              <a:t>=0 &amp; G=R, then </a:t>
            </a:r>
            <a:r>
              <a:rPr lang="el-GR" sz="2400" b="1"/>
              <a:t>τ</a:t>
            </a:r>
            <a:r>
              <a:rPr lang="fr-FR" sz="2400" b="1" baseline="-25000"/>
              <a:t>B</a:t>
            </a:r>
            <a:r>
              <a:rPr lang="fr-FR" sz="2400" b="1"/>
              <a:t> = 1 – b*/y</a:t>
            </a:r>
            <a:r>
              <a:rPr lang="fr-FR" sz="2400" b="1" baseline="-25000"/>
              <a:t>L</a:t>
            </a:r>
            <a:r>
              <a:rPr lang="fr-FR" sz="2400" b="1"/>
              <a:t>*  (pure distribution effect)</a:t>
            </a:r>
          </a:p>
          <a:p>
            <a:pPr>
              <a:lnSpc>
                <a:spcPct val="90000"/>
              </a:lnSpc>
              <a:buFontTx/>
              <a:buNone/>
            </a:pPr>
            <a:r>
              <a:rPr lang="fr-FR" sz="2400"/>
              <a:t>→ if b*=0.5 and y</a:t>
            </a:r>
            <a:r>
              <a:rPr lang="fr-FR" sz="2400" baseline="-25000"/>
              <a:t>L</a:t>
            </a:r>
            <a:r>
              <a:rPr lang="fr-FR" sz="2400"/>
              <a:t>*=1, </a:t>
            </a:r>
            <a:r>
              <a:rPr lang="el-GR" sz="2400"/>
              <a:t>τ</a:t>
            </a:r>
            <a:r>
              <a:rPr lang="fr-FR" sz="2400" baseline="-25000"/>
              <a:t>B</a:t>
            </a:r>
            <a:r>
              <a:rPr lang="fr-FR" sz="2400"/>
              <a:t> = 0.5 : if zero receivers have same labor income as rest of the pop and expect to leave 50% of average bequest, then it is optimal from their viewpoint to tax bequests at 50% rate </a:t>
            </a:r>
          </a:p>
          <a:p>
            <a:pPr>
              <a:lnSpc>
                <a:spcPct val="90000"/>
              </a:lnSpc>
            </a:pPr>
            <a:r>
              <a:rPr lang="fr-FR" sz="2400"/>
              <a:t>If e</a:t>
            </a:r>
            <a:r>
              <a:rPr lang="fr-FR" sz="2400" baseline="-25000"/>
              <a:t>B</a:t>
            </a:r>
            <a:r>
              <a:rPr lang="fr-FR" sz="2400"/>
              <a:t>=0 &amp; b*=y</a:t>
            </a:r>
            <a:r>
              <a:rPr lang="fr-FR" sz="2400" baseline="-25000"/>
              <a:t>L</a:t>
            </a:r>
            <a:r>
              <a:rPr lang="fr-FR" sz="2400"/>
              <a:t>*=1, then </a:t>
            </a:r>
            <a:r>
              <a:rPr lang="el-GR" sz="2400" b="1"/>
              <a:t>τ</a:t>
            </a:r>
            <a:r>
              <a:rPr lang="fr-FR" sz="2400" b="1" baseline="-25000"/>
              <a:t>B</a:t>
            </a:r>
            <a:r>
              <a:rPr lang="fr-FR" sz="2400" b="1"/>
              <a:t> = 1 – G/R</a:t>
            </a:r>
            <a:r>
              <a:rPr lang="fr-FR" sz="2400"/>
              <a:t>     </a:t>
            </a:r>
            <a:r>
              <a:rPr lang="fr-FR" sz="2400" b="1"/>
              <a:t>(fiscal Golden rule)</a:t>
            </a:r>
          </a:p>
          <a:p>
            <a:pPr>
              <a:lnSpc>
                <a:spcPct val="90000"/>
              </a:lnSpc>
              <a:buFontTx/>
              <a:buNone/>
            </a:pPr>
            <a:r>
              <a:rPr lang="fr-FR" sz="2400"/>
              <a:t>→ if R →+∞, </a:t>
            </a:r>
            <a:r>
              <a:rPr lang="el-GR" sz="2400"/>
              <a:t>τ</a:t>
            </a:r>
            <a:r>
              <a:rPr lang="fr-FR" sz="2400" baseline="-25000"/>
              <a:t>B</a:t>
            </a:r>
            <a:r>
              <a:rPr lang="fr-FR" sz="2400" b="1"/>
              <a:t> </a:t>
            </a:r>
            <a:r>
              <a:rPr lang="fr-FR" sz="2400"/>
              <a:t>→1: zero receivers want to tax bequest at 100%, even if they plan to leave as much bequest as rest of the pop</a:t>
            </a:r>
            <a:endParaRPr lang="fr-FR" sz="2400" b="1"/>
          </a:p>
          <a:p>
            <a:pPr>
              <a:lnSpc>
                <a:spcPct val="90000"/>
              </a:lnSpc>
              <a:buFontTx/>
              <a:buNone/>
            </a:pPr>
            <a:endParaRPr lang="fr-FR" sz="2400" b="1"/>
          </a:p>
          <a:p>
            <a:pPr>
              <a:lnSpc>
                <a:spcPct val="90000"/>
              </a:lnSpc>
              <a:buFontTx/>
              <a:buNone/>
            </a:pPr>
            <a:endParaRPr lang="fr-FR"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300" name="Object 4"/>
          <p:cNvGraphicFramePr>
            <a:graphicFrameLocks noChangeAspect="1"/>
          </p:cNvGraphicFramePr>
          <p:nvPr/>
        </p:nvGraphicFramePr>
        <p:xfrm>
          <a:off x="0" y="0"/>
          <a:ext cx="9144000" cy="6858000"/>
        </p:xfrm>
        <a:graphic>
          <a:graphicData uri="http://schemas.openxmlformats.org/presentationml/2006/ole">
            <p:oleObj spid="_x0000_s2050" name="Feuille de calcul" r:id="rId3" imgW="9243057" imgH="5715093" progId="">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24" name="Object 4"/>
          <p:cNvGraphicFramePr>
            <a:graphicFrameLocks noChangeAspect="1"/>
          </p:cNvGraphicFramePr>
          <p:nvPr/>
        </p:nvGraphicFramePr>
        <p:xfrm>
          <a:off x="0" y="0"/>
          <a:ext cx="9144000" cy="6858000"/>
        </p:xfrm>
        <a:graphic>
          <a:graphicData uri="http://schemas.openxmlformats.org/presentationml/2006/ole">
            <p:oleObj spid="_x0000_s3074" name="Feuille de calcul" r:id="rId3" imgW="9243057" imgH="5715093" progId="">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body" idx="4294967295"/>
          </p:nvPr>
        </p:nvSpPr>
        <p:spPr>
          <a:xfrm>
            <a:off x="539750" y="476250"/>
            <a:ext cx="7920038" cy="5905500"/>
          </a:xfrm>
        </p:spPr>
        <p:txBody>
          <a:bodyPr/>
          <a:lstStyle/>
          <a:p>
            <a:pPr>
              <a:lnSpc>
                <a:spcPct val="80000"/>
              </a:lnSpc>
            </a:pPr>
            <a:r>
              <a:rPr lang="fr-FR" sz="2400" b="1" dirty="0" err="1"/>
              <a:t>Result</a:t>
            </a:r>
            <a:r>
              <a:rPr lang="fr-FR" sz="2400" b="1" dirty="0"/>
              <a:t> 2: Optimal Capital </a:t>
            </a:r>
            <a:r>
              <a:rPr lang="fr-FR" sz="2400" b="1" dirty="0" err="1"/>
              <a:t>Tax</a:t>
            </a:r>
            <a:r>
              <a:rPr lang="fr-FR" sz="2400" b="1" dirty="0"/>
              <a:t> Mix </a:t>
            </a:r>
            <a:r>
              <a:rPr lang="fr-FR" sz="2400" dirty="0"/>
              <a:t>(NBER WP’12)</a:t>
            </a:r>
          </a:p>
          <a:p>
            <a:pPr>
              <a:lnSpc>
                <a:spcPct val="80000"/>
              </a:lnSpc>
            </a:pPr>
            <a:endParaRPr lang="fr-FR" sz="2400" dirty="0"/>
          </a:p>
          <a:p>
            <a:pPr>
              <a:lnSpc>
                <a:spcPct val="80000"/>
              </a:lnSpc>
            </a:pPr>
            <a:r>
              <a:rPr lang="fr-FR" sz="2400" b="1" dirty="0"/>
              <a:t>K </a:t>
            </a:r>
            <a:r>
              <a:rPr lang="fr-FR" sz="2400" b="1" dirty="0" err="1"/>
              <a:t>market</a:t>
            </a:r>
            <a:r>
              <a:rPr lang="fr-FR" sz="2400" b="1" dirty="0"/>
              <a:t> imperfections</a:t>
            </a:r>
            <a:r>
              <a:rPr lang="fr-FR" sz="2400" dirty="0"/>
              <a:t> (</a:t>
            </a:r>
            <a:r>
              <a:rPr lang="fr-FR" sz="2400" dirty="0" err="1"/>
              <a:t>e.g</a:t>
            </a:r>
            <a:r>
              <a:rPr lang="fr-FR" sz="2400" dirty="0"/>
              <a:t>. </a:t>
            </a:r>
            <a:r>
              <a:rPr lang="fr-FR" sz="2400" dirty="0" err="1"/>
              <a:t>uninsurable</a:t>
            </a:r>
            <a:r>
              <a:rPr lang="fr-FR" sz="2400" dirty="0"/>
              <a:t> </a:t>
            </a:r>
            <a:r>
              <a:rPr lang="fr-FR" sz="2400" dirty="0" err="1"/>
              <a:t>idiosyncratic</a:t>
            </a:r>
            <a:r>
              <a:rPr lang="fr-FR" sz="2400" dirty="0"/>
              <a:t> </a:t>
            </a:r>
            <a:r>
              <a:rPr lang="fr-FR" sz="2400" dirty="0" err="1"/>
              <a:t>shocks</a:t>
            </a:r>
            <a:r>
              <a:rPr lang="fr-FR" sz="2400" dirty="0"/>
              <a:t> to rates of return) </a:t>
            </a:r>
            <a:r>
              <a:rPr lang="fr-FR" sz="2400" dirty="0" err="1"/>
              <a:t>can</a:t>
            </a:r>
            <a:r>
              <a:rPr lang="fr-FR" sz="2400" dirty="0"/>
              <a:t> </a:t>
            </a:r>
            <a:r>
              <a:rPr lang="fr-FR" sz="2400" dirty="0" err="1"/>
              <a:t>justify</a:t>
            </a:r>
            <a:r>
              <a:rPr lang="fr-FR" sz="2400" dirty="0"/>
              <a:t> </a:t>
            </a:r>
            <a:r>
              <a:rPr lang="fr-FR" sz="2400" dirty="0" err="1"/>
              <a:t>shifting</a:t>
            </a:r>
            <a:r>
              <a:rPr lang="fr-FR" sz="2400" dirty="0"/>
              <a:t> one-off </a:t>
            </a:r>
            <a:r>
              <a:rPr lang="fr-FR" sz="2400" dirty="0" err="1"/>
              <a:t>inheritance</a:t>
            </a:r>
            <a:r>
              <a:rPr lang="fr-FR" sz="2400" dirty="0"/>
              <a:t> taxation </a:t>
            </a:r>
            <a:r>
              <a:rPr lang="fr-FR" sz="2400" dirty="0" err="1"/>
              <a:t>toward</a:t>
            </a:r>
            <a:r>
              <a:rPr lang="fr-FR" sz="2400" dirty="0"/>
              <a:t> </a:t>
            </a:r>
            <a:r>
              <a:rPr lang="fr-FR" sz="2400" dirty="0" err="1"/>
              <a:t>lifetime</a:t>
            </a:r>
            <a:r>
              <a:rPr lang="fr-FR" sz="2400" dirty="0"/>
              <a:t> capital taxation (</a:t>
            </a:r>
            <a:r>
              <a:rPr lang="fr-FR" sz="2400" dirty="0" err="1"/>
              <a:t>property</a:t>
            </a:r>
            <a:r>
              <a:rPr lang="fr-FR" sz="2400" dirty="0"/>
              <a:t> </a:t>
            </a:r>
            <a:r>
              <a:rPr lang="fr-FR" sz="2400" dirty="0" err="1"/>
              <a:t>tax</a:t>
            </a:r>
            <a:r>
              <a:rPr lang="fr-FR" sz="2400" dirty="0"/>
              <a:t>, K </a:t>
            </a:r>
            <a:r>
              <a:rPr lang="fr-FR" sz="2400" dirty="0" err="1"/>
              <a:t>income</a:t>
            </a:r>
            <a:r>
              <a:rPr lang="fr-FR" sz="2400" dirty="0"/>
              <a:t> </a:t>
            </a:r>
            <a:r>
              <a:rPr lang="fr-FR" sz="2400" dirty="0" err="1"/>
              <a:t>tax</a:t>
            </a:r>
            <a:r>
              <a:rPr lang="fr-FR" sz="2400" dirty="0"/>
              <a:t>,..)</a:t>
            </a:r>
          </a:p>
          <a:p>
            <a:pPr>
              <a:lnSpc>
                <a:spcPct val="80000"/>
              </a:lnSpc>
              <a:buFontTx/>
              <a:buNone/>
            </a:pPr>
            <a:endParaRPr lang="fr-FR" sz="2400" dirty="0"/>
          </a:p>
          <a:p>
            <a:pPr>
              <a:lnSpc>
                <a:spcPct val="80000"/>
              </a:lnSpc>
            </a:pPr>
            <a:r>
              <a:rPr lang="fr-FR" sz="2400" b="1" dirty="0"/>
              <a:t>Intuition</a:t>
            </a:r>
            <a:r>
              <a:rPr lang="fr-FR" sz="2400" dirty="0"/>
              <a:t>: </a:t>
            </a:r>
            <a:r>
              <a:rPr lang="fr-FR" sz="2400" dirty="0" err="1"/>
              <a:t>what</a:t>
            </a:r>
            <a:r>
              <a:rPr lang="fr-FR" sz="2400" dirty="0"/>
              <a:t> </a:t>
            </a:r>
            <a:r>
              <a:rPr lang="fr-FR" sz="2400" dirty="0" err="1"/>
              <a:t>matters</a:t>
            </a:r>
            <a:r>
              <a:rPr lang="fr-FR" sz="2400" dirty="0"/>
              <a:t> </a:t>
            </a:r>
            <a:r>
              <a:rPr lang="fr-FR" sz="2400" dirty="0" err="1"/>
              <a:t>is</a:t>
            </a:r>
            <a:r>
              <a:rPr lang="fr-FR" sz="2400" dirty="0"/>
              <a:t> </a:t>
            </a:r>
            <a:r>
              <a:rPr lang="fr-FR" sz="2400" dirty="0" err="1"/>
              <a:t>capitalized</a:t>
            </a:r>
            <a:r>
              <a:rPr lang="fr-FR" sz="2400" dirty="0"/>
              <a:t> </a:t>
            </a:r>
            <a:r>
              <a:rPr lang="fr-FR" sz="2400" dirty="0" err="1"/>
              <a:t>bequest</a:t>
            </a:r>
            <a:r>
              <a:rPr lang="fr-FR" sz="2400" dirty="0"/>
              <a:t>, not </a:t>
            </a:r>
            <a:r>
              <a:rPr lang="fr-FR" sz="2400" dirty="0" err="1"/>
              <a:t>raw</a:t>
            </a:r>
            <a:r>
              <a:rPr lang="fr-FR" sz="2400" dirty="0"/>
              <a:t> </a:t>
            </a:r>
            <a:r>
              <a:rPr lang="fr-FR" sz="2400" dirty="0" err="1"/>
              <a:t>bequest</a:t>
            </a:r>
            <a:r>
              <a:rPr lang="fr-FR" sz="2400" dirty="0"/>
              <a:t>;  but </a:t>
            </a:r>
            <a:r>
              <a:rPr lang="fr-FR" sz="2400" dirty="0" err="1"/>
              <a:t>at</a:t>
            </a:r>
            <a:r>
              <a:rPr lang="fr-FR" sz="2400" dirty="0"/>
              <a:t> the time of setting the </a:t>
            </a:r>
            <a:r>
              <a:rPr lang="fr-FR" sz="2400" dirty="0" err="1"/>
              <a:t>bequest</a:t>
            </a:r>
            <a:r>
              <a:rPr lang="fr-FR" sz="2400" dirty="0"/>
              <a:t> </a:t>
            </a:r>
            <a:r>
              <a:rPr lang="fr-FR" sz="2400" dirty="0" err="1"/>
              <a:t>tax</a:t>
            </a:r>
            <a:r>
              <a:rPr lang="fr-FR" sz="2400" dirty="0"/>
              <a:t> rate, </a:t>
            </a:r>
            <a:r>
              <a:rPr lang="fr-FR" sz="2400" dirty="0" err="1"/>
              <a:t>there</a:t>
            </a:r>
            <a:r>
              <a:rPr lang="fr-FR" sz="2400" dirty="0"/>
              <a:t> </a:t>
            </a:r>
            <a:r>
              <a:rPr lang="fr-FR" sz="2400" dirty="0" err="1"/>
              <a:t>is</a:t>
            </a:r>
            <a:r>
              <a:rPr lang="fr-FR" sz="2400" dirty="0"/>
              <a:t> a lot of </a:t>
            </a:r>
            <a:r>
              <a:rPr lang="fr-FR" sz="2400" dirty="0" err="1"/>
              <a:t>uncertainty</a:t>
            </a:r>
            <a:r>
              <a:rPr lang="fr-FR" sz="2400" dirty="0"/>
              <a:t> about </a:t>
            </a:r>
            <a:r>
              <a:rPr lang="fr-FR" sz="2400" dirty="0" err="1"/>
              <a:t>what</a:t>
            </a:r>
            <a:r>
              <a:rPr lang="fr-FR" sz="2400" dirty="0"/>
              <a:t> the rate of return </a:t>
            </a:r>
            <a:r>
              <a:rPr lang="fr-FR" sz="2400" dirty="0" err="1"/>
              <a:t>is</a:t>
            </a:r>
            <a:r>
              <a:rPr lang="fr-FR" sz="2400" dirty="0"/>
              <a:t> </a:t>
            </a:r>
            <a:r>
              <a:rPr lang="fr-FR" sz="2400" dirty="0" err="1"/>
              <a:t>going</a:t>
            </a:r>
            <a:r>
              <a:rPr lang="fr-FR" sz="2400" dirty="0"/>
              <a:t> to </a:t>
            </a:r>
            <a:r>
              <a:rPr lang="fr-FR" sz="2400" dirty="0" err="1"/>
              <a:t>be</a:t>
            </a:r>
            <a:r>
              <a:rPr lang="fr-FR" sz="2400" dirty="0"/>
              <a:t> </a:t>
            </a:r>
            <a:r>
              <a:rPr lang="fr-FR" sz="2400" dirty="0" err="1"/>
              <a:t>during</a:t>
            </a:r>
            <a:r>
              <a:rPr lang="fr-FR" sz="2400" dirty="0"/>
              <a:t> the </a:t>
            </a:r>
            <a:r>
              <a:rPr lang="fr-FR" sz="2400" dirty="0" err="1"/>
              <a:t>next</a:t>
            </a:r>
            <a:r>
              <a:rPr lang="fr-FR" sz="2400" dirty="0"/>
              <a:t> 30 </a:t>
            </a:r>
            <a:r>
              <a:rPr lang="fr-FR" sz="2400" dirty="0" err="1"/>
              <a:t>years</a:t>
            </a:r>
            <a:r>
              <a:rPr lang="fr-FR" sz="2400" dirty="0"/>
              <a:t> → </a:t>
            </a:r>
            <a:r>
              <a:rPr lang="fr-FR" sz="2400" dirty="0" err="1"/>
              <a:t>so</a:t>
            </a:r>
            <a:r>
              <a:rPr lang="fr-FR" sz="2400" dirty="0"/>
              <a:t> </a:t>
            </a:r>
            <a:r>
              <a:rPr lang="fr-FR" sz="2400" dirty="0" err="1"/>
              <a:t>it</a:t>
            </a:r>
            <a:r>
              <a:rPr lang="fr-FR" sz="2400" dirty="0"/>
              <a:t> </a:t>
            </a:r>
            <a:r>
              <a:rPr lang="fr-FR" sz="2400" dirty="0" err="1"/>
              <a:t>is</a:t>
            </a:r>
            <a:r>
              <a:rPr lang="fr-FR" sz="2400" dirty="0"/>
              <a:t> more efficient to split the </a:t>
            </a:r>
            <a:r>
              <a:rPr lang="fr-FR" sz="2400" dirty="0" err="1"/>
              <a:t>tax</a:t>
            </a:r>
            <a:r>
              <a:rPr lang="fr-FR" sz="2400" dirty="0"/>
              <a:t> </a:t>
            </a:r>
            <a:r>
              <a:rPr lang="fr-FR" sz="2400" dirty="0" err="1"/>
              <a:t>burden</a:t>
            </a:r>
            <a:r>
              <a:rPr lang="fr-FR" sz="2400" dirty="0"/>
              <a:t> </a:t>
            </a:r>
          </a:p>
          <a:p>
            <a:pPr>
              <a:lnSpc>
                <a:spcPct val="80000"/>
              </a:lnSpc>
              <a:buFontTx/>
              <a:buNone/>
            </a:pPr>
            <a:endParaRPr lang="fr-FR" sz="2400" dirty="0"/>
          </a:p>
          <a:p>
            <a:pPr>
              <a:lnSpc>
                <a:spcPct val="80000"/>
              </a:lnSpc>
              <a:buFontTx/>
              <a:buNone/>
            </a:pPr>
            <a:r>
              <a:rPr lang="fr-FR" sz="2400" b="1" dirty="0"/>
              <a:t>→ </a:t>
            </a:r>
            <a:r>
              <a:rPr lang="fr-FR" sz="2400" b="1" dirty="0" err="1" smtClean="0"/>
              <a:t>this</a:t>
            </a:r>
            <a:r>
              <a:rPr lang="fr-FR" sz="2400" b="1" dirty="0" smtClean="0"/>
              <a:t> </a:t>
            </a:r>
            <a:r>
              <a:rPr lang="fr-FR" sz="2400" b="1" dirty="0" err="1"/>
              <a:t>can</a:t>
            </a:r>
            <a:r>
              <a:rPr lang="fr-FR" sz="2400" b="1" dirty="0"/>
              <a:t> </a:t>
            </a:r>
            <a:r>
              <a:rPr lang="fr-FR" sz="2400" b="1" dirty="0" err="1"/>
              <a:t>explain</a:t>
            </a:r>
            <a:r>
              <a:rPr lang="fr-FR" sz="2400" b="1" dirty="0"/>
              <a:t> the </a:t>
            </a:r>
            <a:r>
              <a:rPr lang="fr-FR" sz="2400" b="1" dirty="0" err="1"/>
              <a:t>actual</a:t>
            </a:r>
            <a:r>
              <a:rPr lang="fr-FR" sz="2400" b="1" dirty="0"/>
              <a:t> structure &amp; mix of </a:t>
            </a:r>
            <a:r>
              <a:rPr lang="fr-FR" sz="2400" b="1" dirty="0" err="1"/>
              <a:t>inheritance</a:t>
            </a:r>
            <a:r>
              <a:rPr lang="fr-FR" sz="2400" b="1" dirty="0"/>
              <a:t> vs </a:t>
            </a:r>
            <a:r>
              <a:rPr lang="fr-FR" sz="2400" b="1" dirty="0" err="1"/>
              <a:t>lifetime</a:t>
            </a:r>
            <a:r>
              <a:rPr lang="fr-FR" sz="2400" b="1" dirty="0"/>
              <a:t> capital taxation</a:t>
            </a:r>
            <a:r>
              <a:rPr lang="fr-FR" sz="2400" dirty="0"/>
              <a:t> </a:t>
            </a:r>
          </a:p>
          <a:p>
            <a:pPr>
              <a:lnSpc>
                <a:spcPct val="80000"/>
              </a:lnSpc>
              <a:buFontTx/>
              <a:buNone/>
            </a:pPr>
            <a:r>
              <a:rPr lang="fr-FR" sz="2400" dirty="0"/>
              <a:t>(&amp; </a:t>
            </a:r>
            <a:r>
              <a:rPr lang="fr-FR" sz="2400" dirty="0" err="1"/>
              <a:t>why</a:t>
            </a:r>
            <a:r>
              <a:rPr lang="fr-FR" sz="2400" dirty="0"/>
              <a:t> </a:t>
            </a:r>
            <a:r>
              <a:rPr lang="fr-FR" sz="2400" dirty="0" err="1"/>
              <a:t>high</a:t>
            </a:r>
            <a:r>
              <a:rPr lang="fr-FR" sz="2400" dirty="0"/>
              <a:t> top </a:t>
            </a:r>
            <a:r>
              <a:rPr lang="fr-FR" sz="2400" dirty="0" err="1"/>
              <a:t>inheritance</a:t>
            </a:r>
            <a:r>
              <a:rPr lang="fr-FR" sz="2400" dirty="0"/>
              <a:t> and top capital </a:t>
            </a:r>
            <a:r>
              <a:rPr lang="fr-FR" sz="2400" dirty="0" err="1"/>
              <a:t>income</a:t>
            </a:r>
            <a:r>
              <a:rPr lang="fr-FR" sz="2400" dirty="0"/>
              <a:t> </a:t>
            </a:r>
            <a:r>
              <a:rPr lang="fr-FR" sz="2400" dirty="0" err="1"/>
              <a:t>tax</a:t>
            </a:r>
            <a:r>
              <a:rPr lang="fr-FR" sz="2400" dirty="0"/>
              <a:t> rates </a:t>
            </a:r>
            <a:r>
              <a:rPr lang="fr-FR" sz="2400" dirty="0" err="1"/>
              <a:t>often</a:t>
            </a:r>
            <a:r>
              <a:rPr lang="fr-FR" sz="2400" dirty="0"/>
              <a:t> come </a:t>
            </a:r>
            <a:r>
              <a:rPr lang="fr-FR" sz="2400" dirty="0" err="1"/>
              <a:t>together</a:t>
            </a:r>
            <a:r>
              <a:rPr lang="fr-FR" sz="2400" dirty="0"/>
              <a:t>, </a:t>
            </a:r>
            <a:r>
              <a:rPr lang="fr-FR" sz="2400" dirty="0" err="1"/>
              <a:t>e.g</a:t>
            </a:r>
            <a:r>
              <a:rPr lang="fr-FR" sz="2400" dirty="0"/>
              <a:t>. US-UK 1930s-1980s)</a:t>
            </a:r>
          </a:p>
          <a:p>
            <a:pPr>
              <a:lnSpc>
                <a:spcPct val="80000"/>
              </a:lnSpc>
              <a:buFontTx/>
              <a:buNone/>
            </a:pPr>
            <a:endParaRPr lang="fr-FR" sz="2400" dirty="0"/>
          </a:p>
          <a:p>
            <a:pPr>
              <a:lnSpc>
                <a:spcPct val="80000"/>
              </a:lnSpc>
              <a:buFontTx/>
              <a:buNone/>
            </a:pPr>
            <a:endParaRPr lang="fr-FR"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68313" y="115888"/>
            <a:ext cx="8229600" cy="850900"/>
          </a:xfrm>
        </p:spPr>
        <p:txBody>
          <a:bodyPr/>
          <a:lstStyle/>
          <a:p>
            <a:r>
              <a:rPr lang="fr-FR" sz="3200" b="1"/>
              <a:t>Equivalence between </a:t>
            </a:r>
            <a:r>
              <a:rPr lang="el-GR" sz="3200" b="1"/>
              <a:t>τ</a:t>
            </a:r>
            <a:r>
              <a:rPr lang="fr-FR" sz="3200" b="1" baseline="-25000"/>
              <a:t>B</a:t>
            </a:r>
            <a:r>
              <a:rPr lang="fr-FR" sz="3200" b="1"/>
              <a:t> and </a:t>
            </a:r>
            <a:r>
              <a:rPr lang="el-GR" sz="3200" b="1"/>
              <a:t>τ</a:t>
            </a:r>
            <a:r>
              <a:rPr lang="fr-FR" sz="3200" b="1" baseline="-25000"/>
              <a:t>K</a:t>
            </a:r>
            <a:endParaRPr lang="el-GR" sz="3200" b="1"/>
          </a:p>
        </p:txBody>
      </p:sp>
      <p:sp>
        <p:nvSpPr>
          <p:cNvPr id="216067" name="Rectangle 3"/>
          <p:cNvSpPr>
            <a:spLocks noGrp="1" noChangeArrowheads="1"/>
          </p:cNvSpPr>
          <p:nvPr>
            <p:ph type="body" idx="1"/>
          </p:nvPr>
        </p:nvSpPr>
        <p:spPr>
          <a:xfrm>
            <a:off x="251520" y="836712"/>
            <a:ext cx="8784976" cy="6021287"/>
          </a:xfrm>
        </p:spPr>
        <p:txBody>
          <a:bodyPr>
            <a:normAutofit lnSpcReduction="10000"/>
          </a:bodyPr>
          <a:lstStyle/>
          <a:p>
            <a:r>
              <a:rPr lang="fr-FR" sz="2400" dirty="0"/>
              <a:t>In basic </a:t>
            </a:r>
            <a:r>
              <a:rPr lang="fr-FR" sz="2400" dirty="0" smtClean="0"/>
              <a:t>model </a:t>
            </a:r>
            <a:r>
              <a:rPr lang="fr-FR" sz="2400" dirty="0" err="1" smtClean="0"/>
              <a:t>with</a:t>
            </a:r>
            <a:r>
              <a:rPr lang="fr-FR" sz="2400" dirty="0" smtClean="0"/>
              <a:t> </a:t>
            </a:r>
            <a:r>
              <a:rPr lang="fr-FR" sz="2400" dirty="0" err="1" smtClean="0"/>
              <a:t>perfect</a:t>
            </a:r>
            <a:r>
              <a:rPr lang="fr-FR" sz="2400" dirty="0" smtClean="0"/>
              <a:t> </a:t>
            </a:r>
            <a:r>
              <a:rPr lang="fr-FR" sz="2400" dirty="0" err="1" smtClean="0"/>
              <a:t>markets</a:t>
            </a:r>
            <a:r>
              <a:rPr lang="fr-FR" sz="2400" dirty="0" smtClean="0"/>
              <a:t>, </a:t>
            </a:r>
            <a:r>
              <a:rPr lang="fr-FR" sz="2400" dirty="0" err="1"/>
              <a:t>tax</a:t>
            </a:r>
            <a:r>
              <a:rPr lang="fr-FR" sz="2400" dirty="0"/>
              <a:t> </a:t>
            </a:r>
            <a:r>
              <a:rPr lang="el-GR" sz="2400" dirty="0"/>
              <a:t>τ</a:t>
            </a:r>
            <a:r>
              <a:rPr lang="fr-FR" sz="2400" baseline="-25000" dirty="0"/>
              <a:t>B</a:t>
            </a:r>
            <a:r>
              <a:rPr lang="fr-FR" sz="2400" dirty="0"/>
              <a:t> on </a:t>
            </a:r>
            <a:r>
              <a:rPr lang="fr-FR" sz="2400" dirty="0" err="1"/>
              <a:t>inheritance</a:t>
            </a:r>
            <a:r>
              <a:rPr lang="fr-FR" sz="2400" dirty="0"/>
              <a:t> </a:t>
            </a:r>
            <a:r>
              <a:rPr lang="fr-FR" sz="2400" dirty="0" err="1"/>
              <a:t>is</a:t>
            </a:r>
            <a:r>
              <a:rPr lang="fr-FR" sz="2400" dirty="0"/>
              <a:t> </a:t>
            </a:r>
            <a:r>
              <a:rPr lang="fr-FR" sz="2400" dirty="0" err="1"/>
              <a:t>equivalent</a:t>
            </a:r>
            <a:r>
              <a:rPr lang="fr-FR" sz="2400" dirty="0"/>
              <a:t> to </a:t>
            </a:r>
            <a:r>
              <a:rPr lang="fr-FR" sz="2400" dirty="0" err="1"/>
              <a:t>tax</a:t>
            </a:r>
            <a:r>
              <a:rPr lang="fr-FR" sz="2400" dirty="0"/>
              <a:t> </a:t>
            </a:r>
            <a:r>
              <a:rPr lang="el-GR" sz="2400" dirty="0"/>
              <a:t>τ</a:t>
            </a:r>
            <a:r>
              <a:rPr lang="fr-FR" sz="2400" baseline="-25000" dirty="0"/>
              <a:t>K</a:t>
            </a:r>
            <a:r>
              <a:rPr lang="fr-FR" sz="2400" dirty="0"/>
              <a:t> on </a:t>
            </a:r>
            <a:r>
              <a:rPr lang="fr-FR" sz="2400" dirty="0" err="1"/>
              <a:t>annual</a:t>
            </a:r>
            <a:r>
              <a:rPr lang="fr-FR" sz="2400" dirty="0"/>
              <a:t> return r to capital as:</a:t>
            </a:r>
          </a:p>
          <a:p>
            <a:pPr>
              <a:buFontTx/>
              <a:buNone/>
            </a:pPr>
            <a:r>
              <a:rPr lang="fr-FR" sz="2400" dirty="0"/>
              <a:t>      </a:t>
            </a:r>
            <a:r>
              <a:rPr lang="fr-FR" sz="2400" dirty="0" err="1" smtClean="0"/>
              <a:t>after</a:t>
            </a:r>
            <a:r>
              <a:rPr lang="fr-FR" sz="2400" dirty="0" smtClean="0"/>
              <a:t> </a:t>
            </a:r>
            <a:r>
              <a:rPr lang="fr-FR" sz="2400" dirty="0" err="1" smtClean="0"/>
              <a:t>tax</a:t>
            </a:r>
            <a:r>
              <a:rPr lang="fr-FR" sz="2400" dirty="0" smtClean="0"/>
              <a:t> </a:t>
            </a:r>
            <a:r>
              <a:rPr lang="fr-FR" sz="2400" dirty="0" err="1" smtClean="0"/>
              <a:t>capitalized</a:t>
            </a:r>
            <a:r>
              <a:rPr lang="fr-FR" sz="2400" dirty="0" smtClean="0"/>
              <a:t> </a:t>
            </a:r>
            <a:r>
              <a:rPr lang="fr-FR" sz="2400" dirty="0" err="1" smtClean="0"/>
              <a:t>inheritance</a:t>
            </a:r>
            <a:r>
              <a:rPr lang="fr-FR" sz="2400" dirty="0" smtClean="0"/>
              <a:t> </a:t>
            </a:r>
            <a:r>
              <a:rPr lang="fr-FR" sz="2400" u="sng" dirty="0" err="1"/>
              <a:t>b</a:t>
            </a:r>
            <a:r>
              <a:rPr lang="fr-FR" sz="2400" baseline="-25000" dirty="0" err="1"/>
              <a:t>ti</a:t>
            </a:r>
            <a:r>
              <a:rPr lang="fr-FR" sz="2400" baseline="-25000" dirty="0"/>
              <a:t> </a:t>
            </a:r>
            <a:r>
              <a:rPr lang="fr-FR" sz="2400" dirty="0"/>
              <a:t>= (1- </a:t>
            </a:r>
            <a:r>
              <a:rPr lang="el-GR" sz="2400" dirty="0"/>
              <a:t>τ</a:t>
            </a:r>
            <a:r>
              <a:rPr lang="fr-FR" sz="2400" baseline="-25000" dirty="0"/>
              <a:t>B</a:t>
            </a:r>
            <a:r>
              <a:rPr lang="fr-FR" sz="2400" dirty="0"/>
              <a:t>)</a:t>
            </a:r>
            <a:r>
              <a:rPr lang="fr-FR" sz="2400" dirty="0" err="1"/>
              <a:t>b</a:t>
            </a:r>
            <a:r>
              <a:rPr lang="fr-FR" sz="2400" baseline="-25000" dirty="0" err="1"/>
              <a:t>ti</a:t>
            </a:r>
            <a:r>
              <a:rPr lang="fr-FR" sz="2400" dirty="0" err="1"/>
              <a:t>e</a:t>
            </a:r>
            <a:r>
              <a:rPr lang="fr-FR" sz="2400" baseline="30000" dirty="0" err="1"/>
              <a:t>rH</a:t>
            </a:r>
            <a:r>
              <a:rPr lang="fr-FR" sz="2400" baseline="30000" dirty="0"/>
              <a:t>  </a:t>
            </a:r>
            <a:r>
              <a:rPr lang="fr-FR" sz="2400" dirty="0"/>
              <a:t>= </a:t>
            </a:r>
            <a:r>
              <a:rPr lang="fr-FR" sz="2400" dirty="0" err="1"/>
              <a:t>b</a:t>
            </a:r>
            <a:r>
              <a:rPr lang="fr-FR" sz="2400" baseline="-25000" dirty="0" err="1"/>
              <a:t>ti</a:t>
            </a:r>
            <a:r>
              <a:rPr lang="fr-FR" sz="2400" dirty="0" err="1"/>
              <a:t>e</a:t>
            </a:r>
            <a:r>
              <a:rPr lang="fr-FR" sz="2400" baseline="30000" dirty="0"/>
              <a:t>(1-</a:t>
            </a:r>
            <a:r>
              <a:rPr lang="el-GR" sz="2400" baseline="30000" dirty="0"/>
              <a:t>τ</a:t>
            </a:r>
            <a:r>
              <a:rPr lang="fr-FR" sz="1600" baseline="30000" dirty="0"/>
              <a:t>K</a:t>
            </a:r>
            <a:r>
              <a:rPr lang="fr-FR" sz="2400" baseline="30000" dirty="0"/>
              <a:t>)</a:t>
            </a:r>
            <a:r>
              <a:rPr lang="fr-FR" sz="2400" baseline="30000" dirty="0" err="1"/>
              <a:t>rH</a:t>
            </a:r>
            <a:r>
              <a:rPr lang="fr-FR" sz="2400" baseline="30000" dirty="0"/>
              <a:t>   </a:t>
            </a:r>
            <a:r>
              <a:rPr lang="fr-FR" sz="2400" dirty="0" smtClean="0"/>
              <a:t> </a:t>
            </a:r>
          </a:p>
          <a:p>
            <a:pPr>
              <a:buFontTx/>
              <a:buNone/>
            </a:pPr>
            <a:r>
              <a:rPr lang="fr-FR" sz="2400" dirty="0" smtClean="0"/>
              <a:t>                            </a:t>
            </a:r>
            <a:r>
              <a:rPr lang="fr-FR" sz="2400" dirty="0"/>
              <a:t>i.e. </a:t>
            </a:r>
            <a:r>
              <a:rPr lang="el-GR" sz="2400" dirty="0"/>
              <a:t>τ</a:t>
            </a:r>
            <a:r>
              <a:rPr lang="fr-FR" sz="2400" baseline="-25000" dirty="0"/>
              <a:t>K</a:t>
            </a:r>
            <a:r>
              <a:rPr lang="fr-FR" sz="2400" dirty="0"/>
              <a:t> = -log(1-</a:t>
            </a:r>
            <a:r>
              <a:rPr lang="el-GR" sz="2400" dirty="0"/>
              <a:t>τ</a:t>
            </a:r>
            <a:r>
              <a:rPr lang="fr-FR" sz="2400" baseline="-25000" dirty="0"/>
              <a:t>B</a:t>
            </a:r>
            <a:r>
              <a:rPr lang="fr-FR" sz="2400" dirty="0"/>
              <a:t>)/</a:t>
            </a:r>
            <a:r>
              <a:rPr lang="fr-FR" sz="2400" dirty="0" err="1"/>
              <a:t>rH</a:t>
            </a:r>
            <a:endParaRPr lang="fr-FR" sz="2400" dirty="0"/>
          </a:p>
          <a:p>
            <a:pPr>
              <a:buFontTx/>
              <a:buNone/>
            </a:pPr>
            <a:endParaRPr lang="el-GR" sz="2400" dirty="0"/>
          </a:p>
          <a:p>
            <a:r>
              <a:rPr lang="fr-FR" sz="2400" dirty="0" err="1"/>
              <a:t>E.g</a:t>
            </a:r>
            <a:r>
              <a:rPr lang="fr-FR" sz="2400" dirty="0"/>
              <a:t>. </a:t>
            </a:r>
            <a:r>
              <a:rPr lang="fr-FR" sz="2400" dirty="0" err="1"/>
              <a:t>with</a:t>
            </a:r>
            <a:r>
              <a:rPr lang="fr-FR" sz="2400" dirty="0"/>
              <a:t> r=5% and H=30,   </a:t>
            </a:r>
            <a:r>
              <a:rPr lang="el-GR" sz="2400" dirty="0"/>
              <a:t>τ</a:t>
            </a:r>
            <a:r>
              <a:rPr lang="fr-FR" sz="2400" baseline="-25000" dirty="0"/>
              <a:t>B</a:t>
            </a:r>
            <a:r>
              <a:rPr lang="fr-FR" sz="2400" dirty="0"/>
              <a:t>=25% ↔ </a:t>
            </a:r>
            <a:r>
              <a:rPr lang="el-GR" sz="2400" dirty="0"/>
              <a:t>τ</a:t>
            </a:r>
            <a:r>
              <a:rPr lang="fr-FR" sz="2400" baseline="-25000" dirty="0"/>
              <a:t>K</a:t>
            </a:r>
            <a:r>
              <a:rPr lang="fr-FR" sz="2400" dirty="0"/>
              <a:t>=19%,               </a:t>
            </a:r>
            <a:r>
              <a:rPr lang="fr-FR" sz="2400" dirty="0" smtClean="0"/>
              <a:t>           </a:t>
            </a:r>
            <a:r>
              <a:rPr lang="el-GR" sz="2400" dirty="0" smtClean="0"/>
              <a:t>τ</a:t>
            </a:r>
            <a:r>
              <a:rPr lang="fr-FR" sz="2400" baseline="-25000" dirty="0"/>
              <a:t>B</a:t>
            </a:r>
            <a:r>
              <a:rPr lang="fr-FR" sz="2400" dirty="0"/>
              <a:t>=50% ↔ </a:t>
            </a:r>
            <a:r>
              <a:rPr lang="el-GR" sz="2400" dirty="0"/>
              <a:t>τ</a:t>
            </a:r>
            <a:r>
              <a:rPr lang="fr-FR" sz="2400" baseline="-25000" dirty="0"/>
              <a:t>K</a:t>
            </a:r>
            <a:r>
              <a:rPr lang="fr-FR" sz="2400" dirty="0"/>
              <a:t>=46%,   </a:t>
            </a:r>
            <a:r>
              <a:rPr lang="el-GR" sz="2400" dirty="0"/>
              <a:t>τ</a:t>
            </a:r>
            <a:r>
              <a:rPr lang="fr-FR" sz="2400" baseline="-25000" dirty="0"/>
              <a:t>B</a:t>
            </a:r>
            <a:r>
              <a:rPr lang="fr-FR" sz="2400" dirty="0"/>
              <a:t>=75% ↔ </a:t>
            </a:r>
            <a:r>
              <a:rPr lang="el-GR" sz="2400" dirty="0"/>
              <a:t>τ</a:t>
            </a:r>
            <a:r>
              <a:rPr lang="fr-FR" sz="2400" baseline="-25000" dirty="0"/>
              <a:t>K</a:t>
            </a:r>
            <a:r>
              <a:rPr lang="fr-FR" sz="2400" dirty="0"/>
              <a:t>=92% </a:t>
            </a:r>
          </a:p>
          <a:p>
            <a:pPr>
              <a:buFontTx/>
              <a:buNone/>
            </a:pPr>
            <a:endParaRPr lang="fr-FR" sz="2400" dirty="0"/>
          </a:p>
          <a:p>
            <a:r>
              <a:rPr lang="fr-FR" sz="2400" dirty="0"/>
              <a:t>This </a:t>
            </a:r>
            <a:r>
              <a:rPr lang="fr-FR" sz="2400" dirty="0" err="1"/>
              <a:t>equivalence</a:t>
            </a:r>
            <a:r>
              <a:rPr lang="fr-FR" sz="2400" dirty="0"/>
              <a:t> no longer </a:t>
            </a:r>
            <a:r>
              <a:rPr lang="fr-FR" sz="2400" dirty="0" err="1"/>
              <a:t>holds</a:t>
            </a:r>
            <a:r>
              <a:rPr lang="fr-FR" sz="2400" dirty="0"/>
              <a:t> </a:t>
            </a:r>
            <a:r>
              <a:rPr lang="fr-FR" sz="2400" dirty="0" err="1"/>
              <a:t>with</a:t>
            </a:r>
            <a:r>
              <a:rPr lang="fr-FR" sz="2400" dirty="0"/>
              <a:t> </a:t>
            </a:r>
          </a:p>
          <a:p>
            <a:pPr>
              <a:buFontTx/>
              <a:buNone/>
            </a:pPr>
            <a:r>
              <a:rPr lang="fr-FR" sz="2400" b="1" dirty="0"/>
              <a:t>(a)</a:t>
            </a:r>
            <a:r>
              <a:rPr lang="fr-FR" sz="2400" dirty="0"/>
              <a:t> </a:t>
            </a:r>
            <a:r>
              <a:rPr lang="fr-FR" sz="2400" dirty="0" err="1"/>
              <a:t>tax</a:t>
            </a:r>
            <a:r>
              <a:rPr lang="fr-FR" sz="2400" dirty="0"/>
              <a:t> </a:t>
            </a:r>
            <a:r>
              <a:rPr lang="fr-FR" sz="2400" dirty="0" err="1"/>
              <a:t>enforcement</a:t>
            </a:r>
            <a:r>
              <a:rPr lang="fr-FR" sz="2400" dirty="0"/>
              <a:t> </a:t>
            </a:r>
            <a:r>
              <a:rPr lang="fr-FR" sz="2400" dirty="0" err="1"/>
              <a:t>constraints</a:t>
            </a:r>
            <a:r>
              <a:rPr lang="fr-FR" sz="2400" dirty="0"/>
              <a:t>, or </a:t>
            </a:r>
            <a:r>
              <a:rPr lang="fr-FR" sz="2400" b="1" dirty="0"/>
              <a:t>(b)</a:t>
            </a:r>
            <a:r>
              <a:rPr lang="fr-FR" sz="2400" dirty="0"/>
              <a:t> life-cycle </a:t>
            </a:r>
            <a:r>
              <a:rPr lang="fr-FR" sz="2400" dirty="0" err="1"/>
              <a:t>savings</a:t>
            </a:r>
            <a:r>
              <a:rPr lang="fr-FR" sz="2400" dirty="0"/>
              <a:t>, </a:t>
            </a:r>
          </a:p>
          <a:p>
            <a:pPr>
              <a:buFontTx/>
              <a:buNone/>
            </a:pPr>
            <a:r>
              <a:rPr lang="fr-FR" sz="2400" dirty="0"/>
              <a:t>or </a:t>
            </a:r>
            <a:r>
              <a:rPr lang="fr-FR" sz="2400" b="1" dirty="0"/>
              <a:t>(c)</a:t>
            </a:r>
            <a:r>
              <a:rPr lang="fr-FR" sz="2400" dirty="0"/>
              <a:t> </a:t>
            </a:r>
            <a:r>
              <a:rPr lang="fr-FR" sz="2400" dirty="0" err="1"/>
              <a:t>uninsurable</a:t>
            </a:r>
            <a:r>
              <a:rPr lang="fr-FR" sz="2400" dirty="0"/>
              <a:t> </a:t>
            </a:r>
            <a:r>
              <a:rPr lang="fr-FR" sz="2400" dirty="0" err="1"/>
              <a:t>risk</a:t>
            </a:r>
            <a:r>
              <a:rPr lang="fr-FR" sz="2400" dirty="0"/>
              <a:t> in r=</a:t>
            </a:r>
            <a:r>
              <a:rPr lang="fr-FR" sz="2400" dirty="0" err="1"/>
              <a:t>r</a:t>
            </a:r>
            <a:r>
              <a:rPr lang="fr-FR" sz="2400" baseline="-25000" dirty="0" err="1"/>
              <a:t>ti</a:t>
            </a:r>
            <a:r>
              <a:rPr lang="fr-FR" sz="2400" dirty="0"/>
              <a:t> </a:t>
            </a:r>
          </a:p>
          <a:p>
            <a:pPr>
              <a:buFontTx/>
              <a:buNone/>
            </a:pPr>
            <a:r>
              <a:rPr lang="fr-FR" sz="2400" dirty="0"/>
              <a:t>→ Optimal mix </a:t>
            </a:r>
            <a:r>
              <a:rPr lang="el-GR" sz="2400" dirty="0"/>
              <a:t>τ</a:t>
            </a:r>
            <a:r>
              <a:rPr lang="fr-FR" sz="2400" baseline="-25000" dirty="0"/>
              <a:t>B</a:t>
            </a:r>
            <a:r>
              <a:rPr lang="fr-FR" sz="2400" dirty="0"/>
              <a:t>,</a:t>
            </a:r>
            <a:r>
              <a:rPr lang="el-GR" sz="2400" dirty="0"/>
              <a:t>τ</a:t>
            </a:r>
            <a:r>
              <a:rPr lang="fr-FR" sz="2400" baseline="-25000" dirty="0"/>
              <a:t>K</a:t>
            </a:r>
            <a:r>
              <a:rPr lang="fr-FR" sz="2400" dirty="0"/>
              <a:t> </a:t>
            </a:r>
            <a:r>
              <a:rPr lang="fr-FR" sz="2400" dirty="0" err="1"/>
              <a:t>then</a:t>
            </a:r>
            <a:r>
              <a:rPr lang="fr-FR" sz="2400" dirty="0"/>
              <a:t> </a:t>
            </a:r>
            <a:r>
              <a:rPr lang="fr-FR" sz="2400" dirty="0" err="1"/>
              <a:t>becomes</a:t>
            </a:r>
            <a:r>
              <a:rPr lang="fr-FR" sz="2400" dirty="0"/>
              <a:t> an </a:t>
            </a:r>
            <a:r>
              <a:rPr lang="fr-FR" sz="2400" dirty="0" err="1"/>
              <a:t>interesting</a:t>
            </a:r>
            <a:r>
              <a:rPr lang="fr-FR" sz="2400" dirty="0"/>
              <a:t> </a:t>
            </a:r>
            <a:r>
              <a:rPr lang="fr-FR" sz="2400" dirty="0" smtClean="0"/>
              <a:t>question</a:t>
            </a:r>
          </a:p>
          <a:p>
            <a:pPr>
              <a:buFontTx/>
              <a:buNone/>
            </a:pPr>
            <a:r>
              <a:rPr lang="fr-FR" sz="2400" dirty="0" smtClean="0"/>
              <a:t> → Full formulas are </a:t>
            </a:r>
            <a:r>
              <a:rPr lang="fr-FR" sz="2400" dirty="0" err="1" smtClean="0"/>
              <a:t>complicated</a:t>
            </a:r>
            <a:r>
              <a:rPr lang="fr-FR" sz="2400" dirty="0" smtClean="0"/>
              <a:t>: one </a:t>
            </a:r>
            <a:r>
              <a:rPr lang="fr-FR" sz="2400" dirty="0" err="1" smtClean="0"/>
              <a:t>needs</a:t>
            </a:r>
            <a:r>
              <a:rPr lang="fr-FR" sz="2400" dirty="0" smtClean="0"/>
              <a:t> to </a:t>
            </a:r>
            <a:r>
              <a:rPr lang="fr-FR" sz="2400" dirty="0" err="1" smtClean="0"/>
              <a:t>find</a:t>
            </a:r>
            <a:r>
              <a:rPr lang="fr-FR" sz="2400" dirty="0" smtClean="0"/>
              <a:t> simple </a:t>
            </a:r>
            <a:r>
              <a:rPr lang="fr-FR" sz="2400" dirty="0" err="1" smtClean="0"/>
              <a:t>sufficient</a:t>
            </a:r>
            <a:r>
              <a:rPr lang="fr-FR" sz="2400" dirty="0" smtClean="0"/>
              <a:t> </a:t>
            </a:r>
            <a:r>
              <a:rPr lang="fr-FR" sz="2400" dirty="0" err="1" smtClean="0"/>
              <a:t>statistics</a:t>
            </a:r>
            <a:r>
              <a:rPr lang="fr-FR" sz="2400" dirty="0" smtClean="0"/>
              <a:t>, </a:t>
            </a:r>
            <a:r>
              <a:rPr lang="fr-FR" sz="2400" dirty="0" err="1" smtClean="0"/>
              <a:t>e.g</a:t>
            </a:r>
            <a:r>
              <a:rPr lang="fr-FR" sz="2400" dirty="0" smtClean="0"/>
              <a:t>. </a:t>
            </a:r>
            <a:r>
              <a:rPr lang="fr-FR" sz="2400" dirty="0" err="1" smtClean="0"/>
              <a:t>unequal</a:t>
            </a:r>
            <a:r>
              <a:rPr lang="fr-FR" sz="2400" dirty="0" smtClean="0"/>
              <a:t> </a:t>
            </a:r>
            <a:r>
              <a:rPr lang="fr-FR" sz="2400" dirty="0" err="1" smtClean="0"/>
              <a:t>wealth</a:t>
            </a:r>
            <a:r>
              <a:rPr lang="fr-FR" sz="2400" dirty="0" smtClean="0"/>
              <a:t> </a:t>
            </a:r>
            <a:r>
              <a:rPr lang="fr-FR" sz="2400" dirty="0" err="1" smtClean="0"/>
              <a:t>growth</a:t>
            </a:r>
            <a:r>
              <a:rPr lang="fr-FR" sz="2400" dirty="0" smtClean="0"/>
              <a:t> rates by </a:t>
            </a:r>
            <a:r>
              <a:rPr lang="fr-FR" sz="2400" dirty="0" err="1" smtClean="0"/>
              <a:t>wealth</a:t>
            </a:r>
            <a:r>
              <a:rPr lang="fr-FR" sz="2400" dirty="0" smtClean="0"/>
              <a:t> </a:t>
            </a:r>
            <a:r>
              <a:rPr lang="fr-FR" sz="2400" dirty="0" err="1" smtClean="0"/>
              <a:t>levels</a:t>
            </a:r>
            <a:r>
              <a:rPr lang="fr-FR" sz="2400" dirty="0" smtClean="0"/>
              <a:t> </a:t>
            </a:r>
          </a:p>
          <a:p>
            <a:pPr>
              <a:buFontTx/>
              <a:buNone/>
            </a:pPr>
            <a:r>
              <a:rPr lang="fr-FR" sz="2400" dirty="0" smtClean="0"/>
              <a:t>→ More </a:t>
            </a:r>
            <a:r>
              <a:rPr lang="fr-FR" sz="2400" dirty="0" err="1" smtClean="0"/>
              <a:t>research</a:t>
            </a:r>
            <a:r>
              <a:rPr lang="fr-FR" sz="2400" dirty="0" smtClean="0"/>
              <a:t> </a:t>
            </a:r>
            <a:r>
              <a:rPr lang="fr-FR" sz="2400" dirty="0" err="1" smtClean="0"/>
              <a:t>is</a:t>
            </a:r>
            <a:r>
              <a:rPr lang="fr-FR" sz="2400" dirty="0" smtClean="0"/>
              <a:t> </a:t>
            </a:r>
            <a:r>
              <a:rPr lang="fr-FR" sz="2400" dirty="0" err="1" smtClean="0"/>
              <a:t>needed</a:t>
            </a:r>
            <a:r>
              <a:rPr lang="fr-FR" sz="2400" dirty="0" smtClean="0"/>
              <a:t> on the optimal capital </a:t>
            </a:r>
            <a:r>
              <a:rPr lang="fr-FR" sz="2400" dirty="0" err="1" smtClean="0"/>
              <a:t>tax</a:t>
            </a:r>
            <a:r>
              <a:rPr lang="fr-FR" sz="2400" dirty="0" smtClean="0"/>
              <a:t> mix</a:t>
            </a:r>
            <a:endParaRPr lang="el-G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259632" y="0"/>
          <a:ext cx="6696744" cy="6858000"/>
        </p:xfrm>
        <a:graphic>
          <a:graphicData uri="http://schemas.openxmlformats.org/presentationml/2006/ole">
            <p:oleObj spid="_x0000_s34818" name="Acrobat Document" r:id="rId3" imgW="4534293" imgH="6416596" progId="AcroExch.Document.11">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712968" cy="1282154"/>
          </a:xfrm>
        </p:spPr>
        <p:txBody>
          <a:bodyPr>
            <a:noAutofit/>
          </a:bodyPr>
          <a:lstStyle/>
          <a:p>
            <a:r>
              <a:rPr lang="en-US" sz="2800" b="1" dirty="0" smtClean="0"/>
              <a:t>Warning: in practice, it is very difficult to tax capital with capital mobility and little international coordination</a:t>
            </a:r>
            <a:endParaRPr lang="fr-FR" sz="2800" b="1" dirty="0"/>
          </a:p>
        </p:txBody>
      </p:sp>
      <p:sp>
        <p:nvSpPr>
          <p:cNvPr id="3" name="Espace réservé du contenu 2"/>
          <p:cNvSpPr>
            <a:spLocks noGrp="1"/>
          </p:cNvSpPr>
          <p:nvPr>
            <p:ph idx="1"/>
          </p:nvPr>
        </p:nvSpPr>
        <p:spPr>
          <a:xfrm>
            <a:off x="323528" y="1788840"/>
            <a:ext cx="8435280" cy="5069160"/>
          </a:xfrm>
        </p:spPr>
        <p:txBody>
          <a:bodyPr>
            <a:normAutofit fontScale="85000" lnSpcReduction="20000"/>
          </a:bodyPr>
          <a:lstStyle/>
          <a:p>
            <a:r>
              <a:rPr lang="fr-FR" sz="3000" dirty="0" err="1" smtClean="0"/>
              <a:t>Without</a:t>
            </a:r>
            <a:r>
              <a:rPr lang="fr-FR" sz="3000" dirty="0" smtClean="0"/>
              <a:t> fiscal coordination (</a:t>
            </a:r>
            <a:r>
              <a:rPr lang="fr-FR" sz="3000" dirty="0" err="1" smtClean="0"/>
              <a:t>automated</a:t>
            </a:r>
            <a:r>
              <a:rPr lang="fr-FR" sz="3000" dirty="0" smtClean="0"/>
              <a:t> exchange of </a:t>
            </a:r>
            <a:r>
              <a:rPr lang="fr-FR" sz="3000" dirty="0" err="1" smtClean="0"/>
              <a:t>bank</a:t>
            </a:r>
            <a:r>
              <a:rPr lang="fr-FR" sz="3000" dirty="0" smtClean="0"/>
              <a:t> information, </a:t>
            </a:r>
            <a:r>
              <a:rPr lang="fr-FR" sz="3000" dirty="0" err="1" smtClean="0"/>
              <a:t>unified</a:t>
            </a:r>
            <a:r>
              <a:rPr lang="fr-FR" sz="3000" dirty="0" smtClean="0"/>
              <a:t> </a:t>
            </a:r>
            <a:r>
              <a:rPr lang="fr-FR" sz="3000" dirty="0" err="1" smtClean="0"/>
              <a:t>corporate</a:t>
            </a:r>
            <a:r>
              <a:rPr lang="fr-FR" sz="3000" dirty="0" smtClean="0"/>
              <a:t> </a:t>
            </a:r>
            <a:r>
              <a:rPr lang="fr-FR" sz="3000" dirty="0" err="1" smtClean="0"/>
              <a:t>tax</a:t>
            </a:r>
            <a:r>
              <a:rPr lang="fr-FR" sz="3000" dirty="0" smtClean="0"/>
              <a:t> base, etc.), all </a:t>
            </a:r>
            <a:r>
              <a:rPr lang="fr-FR" sz="3000" dirty="0" err="1" smtClean="0"/>
              <a:t>forms</a:t>
            </a:r>
            <a:r>
              <a:rPr lang="fr-FR" sz="3000" dirty="0" smtClean="0"/>
              <a:t> of k taxation </a:t>
            </a:r>
            <a:r>
              <a:rPr lang="fr-FR" sz="3000" dirty="0" err="1" smtClean="0"/>
              <a:t>might</a:t>
            </a:r>
            <a:r>
              <a:rPr lang="fr-FR" sz="3000" dirty="0" smtClean="0"/>
              <a:t> </a:t>
            </a:r>
            <a:r>
              <a:rPr lang="fr-FR" sz="3000" dirty="0" err="1" smtClean="0"/>
              <a:t>well</a:t>
            </a:r>
            <a:r>
              <a:rPr lang="fr-FR" sz="3000" dirty="0" smtClean="0"/>
              <a:t> </a:t>
            </a:r>
            <a:r>
              <a:rPr lang="fr-FR" sz="3000" dirty="0" err="1" smtClean="0"/>
              <a:t>disappear</a:t>
            </a:r>
            <a:r>
              <a:rPr lang="fr-FR" sz="3000" dirty="0" smtClean="0"/>
              <a:t> in the long </a:t>
            </a:r>
            <a:r>
              <a:rPr lang="fr-FR" sz="3000" dirty="0" err="1" smtClean="0"/>
              <a:t>run</a:t>
            </a:r>
            <a:r>
              <a:rPr lang="fr-FR" sz="3000" dirty="0" smtClean="0"/>
              <a:t>, </a:t>
            </a:r>
            <a:r>
              <a:rPr lang="fr-FR" sz="3000" dirty="0" err="1" smtClean="0"/>
              <a:t>whatever</a:t>
            </a:r>
            <a:r>
              <a:rPr lang="fr-FR" sz="3000" dirty="0" smtClean="0"/>
              <a:t> the </a:t>
            </a:r>
            <a:r>
              <a:rPr lang="fr-FR" sz="3000" dirty="0" err="1" smtClean="0"/>
              <a:t>true</a:t>
            </a:r>
            <a:r>
              <a:rPr lang="fr-FR" sz="3000" dirty="0" smtClean="0"/>
              <a:t> social optimum </a:t>
            </a:r>
            <a:r>
              <a:rPr lang="fr-FR" sz="3000" dirty="0" err="1" smtClean="0"/>
              <a:t>might</a:t>
            </a:r>
            <a:r>
              <a:rPr lang="fr-FR" sz="3000" dirty="0" smtClean="0"/>
              <a:t> </a:t>
            </a:r>
            <a:r>
              <a:rPr lang="fr-FR" sz="3000" dirty="0" err="1" smtClean="0"/>
              <a:t>be</a:t>
            </a:r>
            <a:endParaRPr lang="fr-FR" sz="3000" dirty="0" smtClean="0"/>
          </a:p>
          <a:p>
            <a:pPr>
              <a:buNone/>
            </a:pPr>
            <a:endParaRPr lang="fr-FR" sz="3000" dirty="0" smtClean="0"/>
          </a:p>
          <a:p>
            <a:r>
              <a:rPr lang="en-US" sz="3000" dirty="0" smtClean="0"/>
              <a:t>On these issues see the following papers:</a:t>
            </a:r>
          </a:p>
          <a:p>
            <a:r>
              <a:rPr lang="en-US" sz="3000" dirty="0" smtClean="0"/>
              <a:t>G. Zucman, “The missing wealth of nations”, </a:t>
            </a:r>
            <a:r>
              <a:rPr lang="en-US" sz="3000" dirty="0" smtClean="0">
                <a:hlinkClick r:id="rId2"/>
              </a:rPr>
              <a:t>QJE 2013</a:t>
            </a:r>
            <a:endParaRPr lang="en-US" sz="3000" dirty="0" smtClean="0"/>
          </a:p>
          <a:p>
            <a:r>
              <a:rPr lang="en-US" sz="3000" b="1" dirty="0" smtClean="0"/>
              <a:t>G. Zucman, “Taxing Across Borders: Tracking Personal Wealth and Corporate Profits”, </a:t>
            </a:r>
            <a:r>
              <a:rPr lang="en-US" sz="3000" b="1" dirty="0" smtClean="0">
                <a:hlinkClick r:id="rId3"/>
              </a:rPr>
              <a:t>JEP 2014</a:t>
            </a:r>
            <a:endParaRPr lang="en-US" sz="3000" b="1" dirty="0" smtClean="0"/>
          </a:p>
          <a:p>
            <a:r>
              <a:rPr lang="en-US" sz="3000" dirty="0" smtClean="0"/>
              <a:t>N. </a:t>
            </a:r>
            <a:r>
              <a:rPr lang="en-US" sz="3000" dirty="0" err="1" smtClean="0"/>
              <a:t>Johanssen</a:t>
            </a:r>
            <a:r>
              <a:rPr lang="en-US" sz="3000" dirty="0" smtClean="0"/>
              <a:t> and G. </a:t>
            </a:r>
            <a:r>
              <a:rPr lang="en-US" sz="3000" dirty="0" err="1" smtClean="0"/>
              <a:t>Zucman</a:t>
            </a:r>
            <a:r>
              <a:rPr lang="en-US" sz="3000" dirty="0" smtClean="0"/>
              <a:t>,, "The End of Bank Secrecy? An Evaluation of the G20 Tax Haven Crackdown", </a:t>
            </a:r>
            <a:r>
              <a:rPr lang="en-US" sz="3000" dirty="0" smtClean="0">
                <a:hlinkClick r:id="rId4"/>
              </a:rPr>
              <a:t>WP 2012</a:t>
            </a:r>
            <a:endParaRPr lang="en-US" sz="3000" dirty="0" smtClean="0"/>
          </a:p>
          <a:p>
            <a:r>
              <a:rPr lang="en-US" sz="3000" dirty="0" smtClean="0"/>
              <a:t>K. </a:t>
            </a:r>
            <a:r>
              <a:rPr lang="en-US" sz="3000" dirty="0" err="1" smtClean="0"/>
              <a:t>Clausing</a:t>
            </a:r>
            <a:r>
              <a:rPr lang="en-US" sz="3000" dirty="0" smtClean="0"/>
              <a:t>, "In Search of Corporate Tax Incidence", </a:t>
            </a:r>
            <a:r>
              <a:rPr lang="en-US" sz="3000" dirty="0" smtClean="0">
                <a:hlinkClick r:id="rId5"/>
              </a:rPr>
              <a:t>WP 2011</a:t>
            </a:r>
            <a:r>
              <a:rPr lang="en-US" sz="3000" dirty="0" smtClean="0"/>
              <a:t> </a:t>
            </a:r>
            <a:r>
              <a:rPr lang="en-US" sz="3000" dirty="0" smtClean="0">
                <a:hlinkClick r:id="rId6"/>
              </a:rPr>
              <a:t>Tax Law Review 2012</a:t>
            </a:r>
            <a:r>
              <a:rPr lang="en-US" sz="3000" dirty="0" smtClean="0"/>
              <a:t> </a:t>
            </a:r>
          </a:p>
          <a:p>
            <a:endParaRPr lang="en-US" sz="3000" dirty="0" smtClean="0"/>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0"/>
          <a:ext cx="9144000" cy="6858000"/>
        </p:xfrm>
        <a:graphic>
          <a:graphicData uri="http://schemas.openxmlformats.org/presentationml/2006/ole">
            <p:oleObj spid="_x0000_s35842" name="Acrobat Document" r:id="rId3" imgW="6416596" imgH="4534293" progId="AcroExch.Document.11">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a:graphicFrameLocks noChangeAspect="1"/>
          </p:cNvGraphicFramePr>
          <p:nvPr/>
        </p:nvGraphicFramePr>
        <p:xfrm>
          <a:off x="395536" y="404664"/>
          <a:ext cx="8208911" cy="6264696"/>
        </p:xfrm>
        <a:graphic>
          <a:graphicData uri="http://schemas.openxmlformats.org/presentationml/2006/ole">
            <p:oleObj spid="_x0000_s36871" name="Acrobat Document" r:id="rId3" imgW="3840813" imgH="5486876" progId="AcroExch.Document.11">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620688"/>
            <a:ext cx="8712968" cy="5976664"/>
          </a:xfrm>
        </p:spPr>
        <p:txBody>
          <a:bodyPr>
            <a:normAutofit fontScale="77500" lnSpcReduction="20000"/>
          </a:bodyPr>
          <a:lstStyle/>
          <a:p>
            <a:r>
              <a:rPr lang="en-US" b="1" dirty="0" smtClean="0"/>
              <a:t>From now on we assume closed economy (or perfect international coordination): </a:t>
            </a:r>
            <a:r>
              <a:rPr lang="en-US" dirty="0" smtClean="0"/>
              <a:t>not because this is realistic, but because in order to know whether we should coordinate, we need to know what would be the coordinated optimum (some people believe that even if perfect coordination was possible, we should have zero k tax for purely economic reasons)</a:t>
            </a:r>
          </a:p>
          <a:p>
            <a:pPr>
              <a:buNone/>
            </a:pPr>
            <a:endParaRPr lang="en-US" dirty="0" smtClean="0"/>
          </a:p>
          <a:p>
            <a:r>
              <a:rPr lang="en-US" dirty="0" smtClean="0"/>
              <a:t>Basic theoretical result = zero optimal capital tax rate = mechanical implication of Atkinson-Stiglitz 1976 no-differential-commodity-tax result to </a:t>
            </a:r>
            <a:r>
              <a:rPr lang="en-US" dirty="0" err="1" smtClean="0"/>
              <a:t>intertemporal</a:t>
            </a:r>
            <a:r>
              <a:rPr lang="en-US" dirty="0" smtClean="0"/>
              <a:t> consumption </a:t>
            </a:r>
          </a:p>
          <a:p>
            <a:pPr>
              <a:buNone/>
            </a:pPr>
            <a:r>
              <a:rPr lang="en-US" dirty="0" smtClean="0"/>
              <a:t>   = relies on several assumptions: full </a:t>
            </a:r>
            <a:r>
              <a:rPr lang="en-US" dirty="0" err="1" smtClean="0"/>
              <a:t>observability</a:t>
            </a:r>
            <a:r>
              <a:rPr lang="en-US" dirty="0" smtClean="0"/>
              <a:t> of k income flows + 100% lifecycle wealth (zero inheritance) + perfect capital markets </a:t>
            </a:r>
          </a:p>
          <a:p>
            <a:pPr>
              <a:buNone/>
            </a:pPr>
            <a:r>
              <a:rPr lang="en-US" dirty="0" smtClean="0"/>
              <a:t>(or infinite horizon/infinite long-run elasticity of capital supply)</a:t>
            </a:r>
          </a:p>
          <a:p>
            <a:pPr>
              <a:buNone/>
            </a:pPr>
            <a:r>
              <a:rPr lang="en-US" dirty="0" smtClean="0"/>
              <a:t>If these assumptions are verified, then the case of zero capital tax is indeed very strong</a:t>
            </a:r>
          </a:p>
          <a:p>
            <a:pPr>
              <a:buNone/>
            </a:pP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16632"/>
            <a:ext cx="8229600" cy="1143000"/>
          </a:xfrm>
        </p:spPr>
        <p:txBody>
          <a:bodyPr>
            <a:normAutofit/>
          </a:bodyPr>
          <a:lstStyle/>
          <a:p>
            <a:r>
              <a:rPr lang="en-US" sz="3200" dirty="0" smtClean="0"/>
              <a:t>Basic result 1: without inheritance, and with perfect capital markets, optimal k tax = 0% </a:t>
            </a:r>
          </a:p>
        </p:txBody>
      </p:sp>
      <p:sp>
        <p:nvSpPr>
          <p:cNvPr id="3" name="Espace réservé du contenu 2"/>
          <p:cNvSpPr>
            <a:spLocks noGrp="1"/>
          </p:cNvSpPr>
          <p:nvPr>
            <p:ph idx="1"/>
          </p:nvPr>
        </p:nvSpPr>
        <p:spPr>
          <a:xfrm>
            <a:off x="457200" y="1340768"/>
            <a:ext cx="8507288" cy="5112568"/>
          </a:xfrm>
        </p:spPr>
        <p:txBody>
          <a:bodyPr>
            <a:normAutofit fontScale="85000" lnSpcReduction="20000"/>
          </a:bodyPr>
          <a:lstStyle/>
          <a:p>
            <a:r>
              <a:rPr lang="en-US" dirty="0" smtClean="0"/>
              <a:t>Intuition: if 100% of capital accumulation comes from lifecycle savings, then taxing capital or capital income is equivalent to using differential commodity taxation (current consumption </a:t>
            </a:r>
            <a:r>
              <a:rPr lang="en-US" dirty="0" err="1" smtClean="0"/>
              <a:t>vs</a:t>
            </a:r>
            <a:r>
              <a:rPr lang="en-US" dirty="0" smtClean="0"/>
              <a:t> future consumption)</a:t>
            </a:r>
          </a:p>
          <a:p>
            <a:pPr>
              <a:buNone/>
            </a:pPr>
            <a:endParaRPr lang="en-US" dirty="0" smtClean="0"/>
          </a:p>
          <a:p>
            <a:r>
              <a:rPr lang="en-US" dirty="0" smtClean="0"/>
              <a:t>Atkinson-</a:t>
            </a:r>
            <a:r>
              <a:rPr lang="en-US" dirty="0" err="1" smtClean="0"/>
              <a:t>Stiglitz</a:t>
            </a:r>
            <a:r>
              <a:rPr lang="en-US" dirty="0" smtClean="0"/>
              <a:t>: under fairly general conditions (separable preferences), differential commodity taxation is undesirable, and the optimal tax structure should rely entirely on direct taxation of labor income</a:t>
            </a:r>
          </a:p>
          <a:p>
            <a:pPr>
              <a:buNone/>
            </a:pPr>
            <a:endParaRPr lang="en-US" dirty="0" smtClean="0"/>
          </a:p>
          <a:p>
            <a:r>
              <a:rPr lang="en-US" dirty="0" smtClean="0"/>
              <a:t>To put it differently: if inequality entirely comes from labor income inequality, then it is useless to tax capital; one should rely entirely on the redistributive taxation of labor income)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404664"/>
            <a:ext cx="8229600" cy="6297563"/>
          </a:xfrm>
        </p:spPr>
        <p:txBody>
          <a:bodyPr>
            <a:normAutofit fontScale="92500" lnSpcReduction="10000"/>
          </a:bodyPr>
          <a:lstStyle/>
          <a:p>
            <a:r>
              <a:rPr lang="en-US" dirty="0" smtClean="0"/>
              <a:t>Atkinson-</a:t>
            </a:r>
            <a:r>
              <a:rPr lang="en-US" dirty="0" err="1" smtClean="0"/>
              <a:t>Stiglitz</a:t>
            </a:r>
            <a:r>
              <a:rPr lang="en-US" dirty="0" smtClean="0"/>
              <a:t> 1976:</a:t>
            </a:r>
          </a:p>
          <a:p>
            <a:r>
              <a:rPr lang="en-US" dirty="0" smtClean="0"/>
              <a:t>Model with two periods t=1 &amp; t=2</a:t>
            </a:r>
          </a:p>
          <a:p>
            <a:r>
              <a:rPr lang="en-US" dirty="0" smtClean="0"/>
              <a:t>Individual </a:t>
            </a:r>
            <a:r>
              <a:rPr lang="en-US" dirty="0" err="1" smtClean="0"/>
              <a:t>i</a:t>
            </a:r>
            <a:r>
              <a:rPr lang="en-US" dirty="0" smtClean="0"/>
              <a:t> gets labor income </a:t>
            </a:r>
            <a:r>
              <a:rPr lang="en-US" dirty="0" err="1" smtClean="0"/>
              <a:t>y</a:t>
            </a:r>
            <a:r>
              <a:rPr lang="en-US" baseline="-25000" dirty="0" err="1" smtClean="0"/>
              <a:t>Li</a:t>
            </a:r>
            <a:r>
              <a:rPr lang="en-US" dirty="0" smtClean="0"/>
              <a:t> = </a:t>
            </a:r>
            <a:r>
              <a:rPr lang="en-US" dirty="0" err="1" smtClean="0"/>
              <a:t>v</a:t>
            </a:r>
            <a:r>
              <a:rPr lang="en-US" baseline="-25000" dirty="0" err="1" smtClean="0"/>
              <a:t>i</a:t>
            </a:r>
            <a:r>
              <a:rPr lang="en-US" dirty="0" err="1" smtClean="0"/>
              <a:t>l</a:t>
            </a:r>
            <a:r>
              <a:rPr lang="en-US" baseline="-25000" dirty="0" err="1" smtClean="0"/>
              <a:t>i</a:t>
            </a:r>
            <a:r>
              <a:rPr lang="en-US" dirty="0" smtClean="0"/>
              <a:t> at t=1 (v</a:t>
            </a:r>
            <a:r>
              <a:rPr lang="en-US" baseline="-25000" dirty="0" smtClean="0"/>
              <a:t>i</a:t>
            </a:r>
            <a:r>
              <a:rPr lang="en-US" dirty="0" smtClean="0"/>
              <a:t>= wage rate, </a:t>
            </a:r>
            <a:r>
              <a:rPr lang="en-US" dirty="0" err="1" smtClean="0"/>
              <a:t>l</a:t>
            </a:r>
            <a:r>
              <a:rPr lang="en-US" baseline="-25000" dirty="0" err="1" smtClean="0"/>
              <a:t>i</a:t>
            </a:r>
            <a:r>
              <a:rPr lang="en-US" dirty="0" smtClean="0"/>
              <a:t> = labor supply), and chooses how much to consume c</a:t>
            </a:r>
            <a:r>
              <a:rPr lang="en-US" baseline="-25000" dirty="0" smtClean="0"/>
              <a:t>1</a:t>
            </a:r>
            <a:r>
              <a:rPr lang="en-US" dirty="0" smtClean="0"/>
              <a:t> and c</a:t>
            </a:r>
            <a:r>
              <a:rPr lang="en-US" baseline="-25000" dirty="0" smtClean="0"/>
              <a:t>2</a:t>
            </a:r>
            <a:endParaRPr lang="en-US" dirty="0" smtClean="0"/>
          </a:p>
          <a:p>
            <a:r>
              <a:rPr lang="en-US" dirty="0" smtClean="0"/>
              <a:t>Max U(c</a:t>
            </a:r>
            <a:r>
              <a:rPr lang="en-US" baseline="-25000" dirty="0" smtClean="0"/>
              <a:t>1</a:t>
            </a:r>
            <a:r>
              <a:rPr lang="en-US" dirty="0" smtClean="0"/>
              <a:t>,c</a:t>
            </a:r>
            <a:r>
              <a:rPr lang="en-US" baseline="-25000" dirty="0" smtClean="0"/>
              <a:t>2</a:t>
            </a:r>
            <a:r>
              <a:rPr lang="en-US" dirty="0" smtClean="0"/>
              <a:t>) – V(l) </a:t>
            </a:r>
          </a:p>
          <a:p>
            <a:pPr>
              <a:buNone/>
            </a:pPr>
            <a:r>
              <a:rPr lang="en-US" dirty="0" smtClean="0"/>
              <a:t>under budget constraint: c</a:t>
            </a:r>
            <a:r>
              <a:rPr lang="en-US" baseline="-25000" dirty="0" smtClean="0"/>
              <a:t>1</a:t>
            </a:r>
            <a:r>
              <a:rPr lang="en-US" dirty="0" smtClean="0"/>
              <a:t> + c</a:t>
            </a:r>
            <a:r>
              <a:rPr lang="en-US" baseline="-25000" dirty="0" smtClean="0"/>
              <a:t>2</a:t>
            </a:r>
            <a:r>
              <a:rPr lang="en-US" dirty="0" smtClean="0"/>
              <a:t>/(1+r) = </a:t>
            </a:r>
            <a:r>
              <a:rPr lang="en-US" dirty="0" err="1" smtClean="0"/>
              <a:t>y</a:t>
            </a:r>
            <a:r>
              <a:rPr lang="en-US" baseline="-25000" dirty="0" err="1" smtClean="0"/>
              <a:t>L</a:t>
            </a:r>
            <a:endParaRPr lang="en-US" dirty="0" smtClean="0"/>
          </a:p>
          <a:p>
            <a:r>
              <a:rPr lang="en-US" dirty="0" smtClean="0"/>
              <a:t>Period 1 savings s = </a:t>
            </a:r>
            <a:r>
              <a:rPr lang="en-US" dirty="0" err="1" smtClean="0"/>
              <a:t>y</a:t>
            </a:r>
            <a:r>
              <a:rPr lang="en-US" baseline="-25000" dirty="0" err="1" smtClean="0"/>
              <a:t>L</a:t>
            </a:r>
            <a:r>
              <a:rPr lang="en-US" dirty="0" smtClean="0"/>
              <a:t> - c</a:t>
            </a:r>
            <a:r>
              <a:rPr lang="en-US" baseline="-25000" dirty="0" smtClean="0"/>
              <a:t>1</a:t>
            </a:r>
            <a:r>
              <a:rPr lang="en-US" dirty="0" smtClean="0"/>
              <a:t> (≥0)</a:t>
            </a:r>
          </a:p>
          <a:p>
            <a:r>
              <a:rPr lang="en-US" dirty="0" smtClean="0"/>
              <a:t>Period 2 capital income </a:t>
            </a:r>
            <a:r>
              <a:rPr lang="en-US" dirty="0" err="1" smtClean="0"/>
              <a:t>y</a:t>
            </a:r>
            <a:r>
              <a:rPr lang="en-US" baseline="-25000" dirty="0" err="1" smtClean="0"/>
              <a:t>k</a:t>
            </a:r>
            <a:r>
              <a:rPr lang="en-US" dirty="0" smtClean="0"/>
              <a:t> = (1+r)s = c</a:t>
            </a:r>
            <a:r>
              <a:rPr lang="en-US" baseline="-25000" dirty="0" smtClean="0"/>
              <a:t>2</a:t>
            </a:r>
          </a:p>
          <a:p>
            <a:r>
              <a:rPr lang="en-US" dirty="0" smtClean="0"/>
              <a:t>r = rate of return (= marginal product of capital F</a:t>
            </a:r>
            <a:r>
              <a:rPr lang="en-US" baseline="-25000" dirty="0" smtClean="0"/>
              <a:t>K</a:t>
            </a:r>
            <a:r>
              <a:rPr lang="en-US" dirty="0" smtClean="0"/>
              <a:t> with production function F(K,L))</a:t>
            </a:r>
          </a:p>
          <a:p>
            <a:pPr>
              <a:buNone/>
            </a:pPr>
            <a:r>
              <a:rPr lang="en-US" dirty="0" smtClean="0"/>
              <a:t>&gt;&gt;&gt; taxing capital income </a:t>
            </a:r>
            <a:r>
              <a:rPr lang="en-US" dirty="0" err="1" smtClean="0"/>
              <a:t>y</a:t>
            </a:r>
            <a:r>
              <a:rPr lang="en-US" baseline="-25000" dirty="0" err="1" smtClean="0"/>
              <a:t>k</a:t>
            </a:r>
            <a:r>
              <a:rPr lang="en-US" dirty="0" smtClean="0"/>
              <a:t> is like taxing the relative price of period 2 consumption c</a:t>
            </a:r>
            <a:r>
              <a:rPr lang="en-US" baseline="-25000" dirty="0" smtClean="0"/>
              <a:t>2</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712968" cy="6264696"/>
          </a:xfrm>
        </p:spPr>
        <p:txBody>
          <a:bodyPr>
            <a:normAutofit fontScale="77500" lnSpcReduction="20000"/>
          </a:bodyPr>
          <a:lstStyle/>
          <a:p>
            <a:pPr>
              <a:buNone/>
            </a:pPr>
            <a:r>
              <a:rPr lang="fr-FR" dirty="0" smtClean="0"/>
              <a:t>&gt;&gt;&gt; Atkinson-</a:t>
            </a:r>
            <a:r>
              <a:rPr lang="fr-FR" dirty="0" err="1" smtClean="0"/>
              <a:t>Stiglitz</a:t>
            </a:r>
            <a:r>
              <a:rPr lang="fr-FR" dirty="0" smtClean="0"/>
              <a:t>: </a:t>
            </a:r>
            <a:r>
              <a:rPr lang="fr-FR" dirty="0" err="1" smtClean="0"/>
              <a:t>under</a:t>
            </a:r>
            <a:r>
              <a:rPr lang="fr-FR" dirty="0" smtClean="0"/>
              <a:t> </a:t>
            </a:r>
            <a:r>
              <a:rPr lang="fr-FR" dirty="0" err="1" smtClean="0"/>
              <a:t>separable</a:t>
            </a:r>
            <a:r>
              <a:rPr lang="fr-FR" dirty="0" smtClean="0"/>
              <a:t> </a:t>
            </a:r>
            <a:r>
              <a:rPr lang="fr-FR" dirty="0" err="1" smtClean="0"/>
              <a:t>preferences</a:t>
            </a:r>
            <a:r>
              <a:rPr lang="fr-FR" dirty="0" smtClean="0"/>
              <a:t> </a:t>
            </a:r>
            <a:r>
              <a:rPr lang="en-US" dirty="0" smtClean="0"/>
              <a:t>U(C</a:t>
            </a:r>
            <a:r>
              <a:rPr lang="en-US" baseline="-25000" dirty="0" smtClean="0"/>
              <a:t>1</a:t>
            </a:r>
            <a:r>
              <a:rPr lang="en-US" dirty="0" smtClean="0"/>
              <a:t>,C</a:t>
            </a:r>
            <a:r>
              <a:rPr lang="en-US" baseline="-25000" dirty="0" smtClean="0"/>
              <a:t>2</a:t>
            </a:r>
            <a:r>
              <a:rPr lang="en-US" dirty="0" smtClean="0"/>
              <a:t>)-V(l)</a:t>
            </a:r>
            <a:r>
              <a:rPr lang="fr-FR" dirty="0" smtClean="0"/>
              <a:t>, </a:t>
            </a:r>
            <a:r>
              <a:rPr lang="fr-FR" dirty="0" err="1" smtClean="0"/>
              <a:t>there</a:t>
            </a:r>
            <a:r>
              <a:rPr lang="fr-FR" dirty="0" smtClean="0"/>
              <a:t> </a:t>
            </a:r>
            <a:r>
              <a:rPr lang="fr-FR" dirty="0" err="1" smtClean="0"/>
              <a:t>is</a:t>
            </a:r>
            <a:r>
              <a:rPr lang="fr-FR" dirty="0" smtClean="0"/>
              <a:t> no point </a:t>
            </a:r>
            <a:r>
              <a:rPr lang="fr-FR" dirty="0" err="1" smtClean="0"/>
              <a:t>taxing</a:t>
            </a:r>
            <a:r>
              <a:rPr lang="fr-FR" dirty="0" smtClean="0"/>
              <a:t> capital </a:t>
            </a:r>
            <a:r>
              <a:rPr lang="fr-FR" dirty="0" err="1" smtClean="0"/>
              <a:t>income</a:t>
            </a:r>
            <a:r>
              <a:rPr lang="fr-FR" dirty="0" smtClean="0"/>
              <a:t>; </a:t>
            </a:r>
            <a:r>
              <a:rPr lang="fr-FR" dirty="0" err="1" smtClean="0"/>
              <a:t>it</a:t>
            </a:r>
            <a:r>
              <a:rPr lang="fr-FR" dirty="0" smtClean="0"/>
              <a:t> </a:t>
            </a:r>
            <a:r>
              <a:rPr lang="fr-FR" dirty="0" err="1" smtClean="0"/>
              <a:t>is</a:t>
            </a:r>
            <a:r>
              <a:rPr lang="fr-FR" dirty="0" smtClean="0"/>
              <a:t> more efficient to </a:t>
            </a:r>
            <a:r>
              <a:rPr lang="fr-FR" dirty="0" err="1" smtClean="0"/>
              <a:t>redistribute</a:t>
            </a:r>
            <a:r>
              <a:rPr lang="fr-FR" dirty="0" smtClean="0"/>
              <a:t> </a:t>
            </a:r>
            <a:r>
              <a:rPr lang="fr-FR" dirty="0" err="1" smtClean="0"/>
              <a:t>income</a:t>
            </a:r>
            <a:r>
              <a:rPr lang="fr-FR" dirty="0" smtClean="0"/>
              <a:t> by </a:t>
            </a:r>
            <a:r>
              <a:rPr lang="fr-FR" dirty="0" err="1" smtClean="0"/>
              <a:t>using</a:t>
            </a:r>
            <a:r>
              <a:rPr lang="fr-FR" dirty="0" smtClean="0"/>
              <a:t> </a:t>
            </a:r>
            <a:r>
              <a:rPr lang="fr-FR" dirty="0" err="1" smtClean="0"/>
              <a:t>solely</a:t>
            </a:r>
            <a:r>
              <a:rPr lang="fr-FR" dirty="0" smtClean="0"/>
              <a:t> a </a:t>
            </a:r>
            <a:r>
              <a:rPr lang="fr-FR" dirty="0" err="1" smtClean="0"/>
              <a:t>labor</a:t>
            </a:r>
            <a:r>
              <a:rPr lang="fr-FR" dirty="0" smtClean="0"/>
              <a:t> </a:t>
            </a:r>
            <a:r>
              <a:rPr lang="fr-FR" dirty="0" err="1" smtClean="0"/>
              <a:t>income</a:t>
            </a:r>
            <a:r>
              <a:rPr lang="fr-FR" dirty="0" smtClean="0"/>
              <a:t> </a:t>
            </a:r>
            <a:r>
              <a:rPr lang="fr-FR" dirty="0" err="1" smtClean="0"/>
              <a:t>tax</a:t>
            </a:r>
            <a:r>
              <a:rPr lang="fr-FR" dirty="0" smtClean="0"/>
              <a:t> t(</a:t>
            </a:r>
            <a:r>
              <a:rPr lang="fr-FR" dirty="0" err="1" smtClean="0"/>
              <a:t>y</a:t>
            </a:r>
            <a:r>
              <a:rPr lang="fr-FR" baseline="-25000" dirty="0" err="1" smtClean="0"/>
              <a:t>L</a:t>
            </a:r>
            <a:r>
              <a:rPr lang="fr-FR" dirty="0" smtClean="0"/>
              <a:t>)</a:t>
            </a:r>
          </a:p>
          <a:p>
            <a:pPr>
              <a:buNone/>
            </a:pPr>
            <a:endParaRPr lang="fr-FR" dirty="0" smtClean="0"/>
          </a:p>
          <a:p>
            <a:pPr>
              <a:buNone/>
            </a:pPr>
            <a:r>
              <a:rPr lang="fr-FR" dirty="0" err="1" smtClean="0"/>
              <a:t>With</a:t>
            </a:r>
            <a:r>
              <a:rPr lang="fr-FR" dirty="0" smtClean="0"/>
              <a:t> non-</a:t>
            </a:r>
            <a:r>
              <a:rPr lang="fr-FR" dirty="0" err="1" smtClean="0"/>
              <a:t>separable</a:t>
            </a:r>
            <a:r>
              <a:rPr lang="fr-FR" dirty="0" smtClean="0"/>
              <a:t> </a:t>
            </a:r>
            <a:r>
              <a:rPr lang="fr-FR" dirty="0" err="1" smtClean="0"/>
              <a:t>preferences</a:t>
            </a:r>
            <a:r>
              <a:rPr lang="fr-FR" dirty="0" smtClean="0"/>
              <a:t> </a:t>
            </a:r>
            <a:r>
              <a:rPr lang="en-US" dirty="0" smtClean="0"/>
              <a:t>U(C</a:t>
            </a:r>
            <a:r>
              <a:rPr lang="en-US" baseline="-25000" dirty="0" smtClean="0"/>
              <a:t>1</a:t>
            </a:r>
            <a:r>
              <a:rPr lang="en-US" dirty="0" smtClean="0"/>
              <a:t>,C</a:t>
            </a:r>
            <a:r>
              <a:rPr lang="en-US" baseline="-25000" dirty="0" smtClean="0"/>
              <a:t>2</a:t>
            </a:r>
            <a:r>
              <a:rPr lang="en-US" dirty="0" smtClean="0"/>
              <a:t>,l), it might make sense to tax less the goods that are more complement with labor supply (say, tax less day care or baby sitters, and tax more vacations); but this requires a lot of information on cross-derivatives</a:t>
            </a:r>
          </a:p>
          <a:p>
            <a:pPr>
              <a:buNone/>
            </a:pPr>
            <a:endParaRPr lang="fr-FR" dirty="0" smtClean="0"/>
          </a:p>
          <a:p>
            <a:r>
              <a:rPr lang="fr-FR" dirty="0" err="1" smtClean="0"/>
              <a:t>See</a:t>
            </a:r>
            <a:r>
              <a:rPr lang="fr-FR" dirty="0" smtClean="0"/>
              <a:t> A.B. Atkinson and J. </a:t>
            </a:r>
            <a:r>
              <a:rPr lang="fr-FR" dirty="0" err="1" smtClean="0"/>
              <a:t>Stiglitz</a:t>
            </a:r>
            <a:r>
              <a:rPr lang="fr-FR" dirty="0" smtClean="0"/>
              <a:t>, “The design of </a:t>
            </a:r>
            <a:r>
              <a:rPr lang="fr-FR" dirty="0" err="1" smtClean="0"/>
              <a:t>tax</a:t>
            </a:r>
            <a:r>
              <a:rPr lang="fr-FR" dirty="0" smtClean="0"/>
              <a:t> structure: direct vs indirect taxation”, </a:t>
            </a:r>
            <a:r>
              <a:rPr lang="fr-FR" u="sng" dirty="0" smtClean="0"/>
              <a:t>Journal of Public </a:t>
            </a:r>
            <a:r>
              <a:rPr lang="fr-FR" u="sng" dirty="0" err="1" smtClean="0"/>
              <a:t>Economics</a:t>
            </a:r>
            <a:r>
              <a:rPr lang="fr-FR" u="sng" dirty="0" smtClean="0"/>
              <a:t> 1976</a:t>
            </a:r>
            <a:endParaRPr lang="fr-FR" dirty="0" smtClean="0"/>
          </a:p>
          <a:p>
            <a:r>
              <a:rPr lang="fr-FR" dirty="0" smtClean="0"/>
              <a:t>V. Christiansen, « </a:t>
            </a:r>
            <a:r>
              <a:rPr lang="fr-FR" dirty="0" err="1" smtClean="0"/>
              <a:t>Which</a:t>
            </a:r>
            <a:r>
              <a:rPr lang="fr-FR" dirty="0" smtClean="0"/>
              <a:t> </a:t>
            </a:r>
            <a:r>
              <a:rPr lang="fr-FR" dirty="0" err="1" smtClean="0"/>
              <a:t>Commodity</a:t>
            </a:r>
            <a:r>
              <a:rPr lang="fr-FR" dirty="0" smtClean="0"/>
              <a:t> Taxes </a:t>
            </a:r>
            <a:r>
              <a:rPr lang="fr-FR" dirty="0" err="1" smtClean="0"/>
              <a:t>Should</a:t>
            </a:r>
            <a:r>
              <a:rPr lang="fr-FR" dirty="0" smtClean="0"/>
              <a:t> </a:t>
            </a:r>
            <a:r>
              <a:rPr lang="fr-FR" dirty="0" err="1" smtClean="0"/>
              <a:t>Supplement</a:t>
            </a:r>
            <a:r>
              <a:rPr lang="fr-FR" dirty="0" smtClean="0"/>
              <a:t> the </a:t>
            </a:r>
            <a:r>
              <a:rPr lang="fr-FR" dirty="0" err="1" smtClean="0"/>
              <a:t>Income</a:t>
            </a:r>
            <a:r>
              <a:rPr lang="fr-FR" dirty="0" smtClean="0"/>
              <a:t> </a:t>
            </a:r>
            <a:r>
              <a:rPr lang="fr-FR" dirty="0" err="1" smtClean="0"/>
              <a:t>Tax</a:t>
            </a:r>
            <a:r>
              <a:rPr lang="fr-FR" dirty="0" smtClean="0"/>
              <a:t> ? », </a:t>
            </a:r>
            <a:r>
              <a:rPr lang="fr-FR" dirty="0" smtClean="0">
                <a:hlinkClick r:id="rId2"/>
              </a:rPr>
              <a:t>Journal of Public </a:t>
            </a:r>
            <a:r>
              <a:rPr lang="fr-FR" dirty="0" err="1" smtClean="0">
                <a:hlinkClick r:id="rId2"/>
              </a:rPr>
              <a:t>Economics</a:t>
            </a:r>
            <a:r>
              <a:rPr lang="fr-FR" dirty="0" smtClean="0">
                <a:hlinkClick r:id="rId2"/>
              </a:rPr>
              <a:t> 1984 </a:t>
            </a:r>
            <a:endParaRPr lang="fr-FR" dirty="0" smtClean="0"/>
          </a:p>
          <a:p>
            <a:r>
              <a:rPr lang="fr-FR" dirty="0" smtClean="0"/>
              <a:t>E. </a:t>
            </a:r>
            <a:r>
              <a:rPr lang="fr-FR" dirty="0" err="1" smtClean="0"/>
              <a:t>Saez</a:t>
            </a:r>
            <a:r>
              <a:rPr lang="fr-FR" dirty="0" smtClean="0"/>
              <a:t>, “The </a:t>
            </a:r>
            <a:r>
              <a:rPr lang="fr-FR" dirty="0" err="1" smtClean="0"/>
              <a:t>Desirability</a:t>
            </a:r>
            <a:r>
              <a:rPr lang="fr-FR" dirty="0" smtClean="0"/>
              <a:t> of </a:t>
            </a:r>
            <a:r>
              <a:rPr lang="fr-FR" dirty="0" err="1" smtClean="0"/>
              <a:t>Commodity</a:t>
            </a:r>
            <a:r>
              <a:rPr lang="fr-FR" dirty="0" smtClean="0"/>
              <a:t> Taxation </a:t>
            </a:r>
            <a:r>
              <a:rPr lang="fr-FR" dirty="0" err="1" smtClean="0"/>
              <a:t>under</a:t>
            </a:r>
            <a:r>
              <a:rPr lang="fr-FR" dirty="0" smtClean="0"/>
              <a:t> Non-</a:t>
            </a:r>
            <a:r>
              <a:rPr lang="fr-FR" dirty="0" err="1" smtClean="0"/>
              <a:t>Linear</a:t>
            </a:r>
            <a:r>
              <a:rPr lang="fr-FR" dirty="0" smtClean="0"/>
              <a:t> </a:t>
            </a:r>
            <a:r>
              <a:rPr lang="fr-FR" dirty="0" err="1" smtClean="0"/>
              <a:t>Income</a:t>
            </a:r>
            <a:r>
              <a:rPr lang="fr-FR" dirty="0" smtClean="0"/>
              <a:t> Taxation and </a:t>
            </a:r>
            <a:r>
              <a:rPr lang="fr-FR" dirty="0" err="1" smtClean="0"/>
              <a:t>Heterogeneous</a:t>
            </a:r>
            <a:r>
              <a:rPr lang="fr-FR" dirty="0" smtClean="0"/>
              <a:t> Tastes”, </a:t>
            </a:r>
            <a:r>
              <a:rPr lang="fr-FR" dirty="0" smtClean="0">
                <a:hlinkClick r:id="rId3"/>
              </a:rPr>
              <a:t>Journal of Public </a:t>
            </a:r>
            <a:r>
              <a:rPr lang="fr-FR" dirty="0" err="1" smtClean="0">
                <a:hlinkClick r:id="rId3"/>
              </a:rPr>
              <a:t>Economics</a:t>
            </a:r>
            <a:r>
              <a:rPr lang="fr-FR" dirty="0" smtClean="0">
                <a:hlinkClick r:id="rId3"/>
              </a:rPr>
              <a:t> 2002</a:t>
            </a:r>
            <a:endParaRPr lang="fr-FR" dirty="0" smtClean="0"/>
          </a:p>
          <a:p>
            <a:r>
              <a:rPr lang="fr-FR" dirty="0" smtClean="0"/>
              <a:t>E. </a:t>
            </a:r>
            <a:r>
              <a:rPr lang="fr-FR" dirty="0" err="1" smtClean="0"/>
              <a:t>Saez</a:t>
            </a:r>
            <a:r>
              <a:rPr lang="fr-FR" dirty="0" smtClean="0"/>
              <a:t>, « Direct vs Indirect </a:t>
            </a:r>
            <a:r>
              <a:rPr lang="fr-FR" dirty="0" err="1" smtClean="0"/>
              <a:t>Tax</a:t>
            </a:r>
            <a:r>
              <a:rPr lang="fr-FR" dirty="0" smtClean="0"/>
              <a:t> Instruments for Redistribution : Short-</a:t>
            </a:r>
            <a:r>
              <a:rPr lang="fr-FR" dirty="0" err="1" smtClean="0"/>
              <a:t>run</a:t>
            </a:r>
            <a:r>
              <a:rPr lang="fr-FR" dirty="0" smtClean="0"/>
              <a:t> vs Long-</a:t>
            </a:r>
            <a:r>
              <a:rPr lang="fr-FR" dirty="0" err="1" smtClean="0"/>
              <a:t>run</a:t>
            </a:r>
            <a:r>
              <a:rPr lang="fr-FR" dirty="0" smtClean="0"/>
              <a:t> », </a:t>
            </a:r>
            <a:r>
              <a:rPr lang="en-US" u="sng" dirty="0" smtClean="0">
                <a:hlinkClick r:id="rId4"/>
              </a:rPr>
              <a:t>Journal of Public Economics 2004</a:t>
            </a:r>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2356</Words>
  <Application>Microsoft Office PowerPoint</Application>
  <PresentationFormat>Affichage à l'écran (4:3)</PresentationFormat>
  <Paragraphs>163</Paragraphs>
  <Slides>27</Slides>
  <Notes>0</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27</vt:i4>
      </vt:variant>
    </vt:vector>
  </HeadingPairs>
  <TitlesOfParts>
    <vt:vector size="31" baseType="lpstr">
      <vt:lpstr>Thème Office</vt:lpstr>
      <vt:lpstr>Acrobat Document</vt:lpstr>
      <vt:lpstr>Feuille de calcul</vt:lpstr>
      <vt:lpstr>Adobe Acrobat Document</vt:lpstr>
      <vt:lpstr>   Public Economics: Tax &amp; Transfer Policies  (Master PPD &amp; APE, Paris School of Economics) Thomas Piketty Academic year 2014-2015  </vt:lpstr>
      <vt:lpstr>Diapositive 2</vt:lpstr>
      <vt:lpstr>Warning: in practice, it is very difficult to tax capital with capital mobility and little international coordination</vt:lpstr>
      <vt:lpstr>Diapositive 4</vt:lpstr>
      <vt:lpstr>Diapositive 5</vt:lpstr>
      <vt:lpstr>Diapositive 6</vt:lpstr>
      <vt:lpstr>Basic result 1: without inheritance, and with perfect capital markets, optimal k tax = 0% </vt:lpstr>
      <vt:lpstr>Diapositive 8</vt:lpstr>
      <vt:lpstr>Diapositive 9</vt:lpstr>
      <vt:lpstr>Basic result 2: with infinite-horizon dynasties, optimal linear k tax = 0% (=because of infinite elasticity of long run capital supply), but optimal progressive k tax &gt; 0%   </vt:lpstr>
      <vt:lpstr>Diapositive 11</vt:lpstr>
      <vt:lpstr>Diapositive 12</vt:lpstr>
      <vt:lpstr>Diapositive 13</vt:lpstr>
      <vt:lpstr>Diapositive 14</vt:lpstr>
      <vt:lpstr>Diapositive 15</vt:lpstr>
      <vt:lpstr>Diapositive 16</vt:lpstr>
      <vt:lpstr>The optimal taxation of inheritance</vt:lpstr>
      <vt:lpstr>Diapositive 18</vt:lpstr>
      <vt:lpstr>Diapositive 19</vt:lpstr>
      <vt:lpstr>Diapositive 20</vt:lpstr>
      <vt:lpstr>Diapositive 21</vt:lpstr>
      <vt:lpstr>Diapositive 22</vt:lpstr>
      <vt:lpstr>Diapositive 23</vt:lpstr>
      <vt:lpstr>Diapositive 24</vt:lpstr>
      <vt:lpstr>Diapositive 25</vt:lpstr>
      <vt:lpstr>Equivalence between τB and τK</vt:lpstr>
      <vt:lpstr>Diapositive 27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Public Economics: Tax &amp; Transfer Policies  (Master PPD &amp; APE, Paris School of Economics) Thomas Piketty Academic year 2013-2014  </dc:title>
  <dc:creator>Thomas Piketty</dc:creator>
  <cp:lastModifiedBy>Thomas Piketty</cp:lastModifiedBy>
  <cp:revision>45</cp:revision>
  <dcterms:created xsi:type="dcterms:W3CDTF">2013-11-05T17:13:48Z</dcterms:created>
  <dcterms:modified xsi:type="dcterms:W3CDTF">2015-02-04T10:26:08Z</dcterms:modified>
</cp:coreProperties>
</file>