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78" r:id="rId10"/>
    <p:sldId id="266" r:id="rId11"/>
    <p:sldId id="267" r:id="rId12"/>
    <p:sldId id="268" r:id="rId13"/>
    <p:sldId id="269" r:id="rId14"/>
    <p:sldId id="270" r:id="rId15"/>
    <p:sldId id="272" r:id="rId16"/>
    <p:sldId id="281" r:id="rId17"/>
    <p:sldId id="274" r:id="rId18"/>
    <p:sldId id="275" r:id="rId19"/>
    <p:sldId id="276" r:id="rId20"/>
    <p:sldId id="273" r:id="rId21"/>
    <p:sldId id="271" r:id="rId22"/>
    <p:sldId id="277" r:id="rId23"/>
    <p:sldId id="279" r:id="rId24"/>
    <p:sldId id="280" r:id="rId2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3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997C-625C-48F7-9702-D26857A8620F}" type="datetimeFigureOut">
              <a:rPr lang="fr-FR" smtClean="0"/>
              <a:pPr/>
              <a:t>04/02/2015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85148-15C1-40B9-B075-13E0DA8F20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997C-625C-48F7-9702-D26857A8620F}" type="datetimeFigureOut">
              <a:rPr lang="fr-FR" smtClean="0"/>
              <a:pPr/>
              <a:t>04/02/2015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85148-15C1-40B9-B075-13E0DA8F20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997C-625C-48F7-9702-D26857A8620F}" type="datetimeFigureOut">
              <a:rPr lang="fr-FR" smtClean="0"/>
              <a:pPr/>
              <a:t>04/02/2015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85148-15C1-40B9-B075-13E0DA8F20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997C-625C-48F7-9702-D26857A8620F}" type="datetimeFigureOut">
              <a:rPr lang="fr-FR" smtClean="0"/>
              <a:pPr/>
              <a:t>04/02/2015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85148-15C1-40B9-B075-13E0DA8F20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997C-625C-48F7-9702-D26857A8620F}" type="datetimeFigureOut">
              <a:rPr lang="fr-FR" smtClean="0"/>
              <a:pPr/>
              <a:t>04/02/2015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85148-15C1-40B9-B075-13E0DA8F20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997C-625C-48F7-9702-D26857A8620F}" type="datetimeFigureOut">
              <a:rPr lang="fr-FR" smtClean="0"/>
              <a:pPr/>
              <a:t>04/02/2015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85148-15C1-40B9-B075-13E0DA8F20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997C-625C-48F7-9702-D26857A8620F}" type="datetimeFigureOut">
              <a:rPr lang="fr-FR" smtClean="0"/>
              <a:pPr/>
              <a:t>04/02/2015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85148-15C1-40B9-B075-13E0DA8F20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997C-625C-48F7-9702-D26857A8620F}" type="datetimeFigureOut">
              <a:rPr lang="fr-FR" smtClean="0"/>
              <a:pPr/>
              <a:t>04/02/2015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85148-15C1-40B9-B075-13E0DA8F20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997C-625C-48F7-9702-D26857A8620F}" type="datetimeFigureOut">
              <a:rPr lang="fr-FR" smtClean="0"/>
              <a:pPr/>
              <a:t>04/02/2015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85148-15C1-40B9-B075-13E0DA8F20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997C-625C-48F7-9702-D26857A8620F}" type="datetimeFigureOut">
              <a:rPr lang="fr-FR" smtClean="0"/>
              <a:pPr/>
              <a:t>04/02/2015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85148-15C1-40B9-B075-13E0DA8F20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997C-625C-48F7-9702-D26857A8620F}" type="datetimeFigureOut">
              <a:rPr lang="fr-FR" smtClean="0"/>
              <a:pPr/>
              <a:t>04/02/2015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85148-15C1-40B9-B075-13E0DA8F20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3997C-625C-48F7-9702-D26857A8620F}" type="datetimeFigureOut">
              <a:rPr lang="fr-FR" smtClean="0"/>
              <a:pPr/>
              <a:t>04/02/2015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85148-15C1-40B9-B075-13E0DA8F20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piketty.pse.ens.fr/teaching/10/18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piketty.pse.ens.fr/files/Piketty1997b.pdf" TargetMode="External"/><Relationship Id="rId2" Type="http://schemas.openxmlformats.org/officeDocument/2006/relationships/hyperlink" Target="http://piketty.pse.ens.fr/files/Piketty1997bGraphs.pdf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volution-fiscale.fr/simulateur-complet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piketty.pse.ens.fr/fichiers/public/Piketty1995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piketty.pse.ens.fr/fichiers/enseig/pubecon/PubEcon_fichiers/Saezetal2009.pdf" TargetMode="External"/><Relationship Id="rId2" Type="http://schemas.openxmlformats.org/officeDocument/2006/relationships/hyperlink" Target="http://piketty.pse.ens.fr/files/DiamondSaez2011.pdf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piketty.pse.ens.fr/files/PikettySaezStantcheva2012Slides.pdf" TargetMode="External"/><Relationship Id="rId2" Type="http://schemas.openxmlformats.org/officeDocument/2006/relationships/hyperlink" Target="http://piketty.pse.ens.fr/files/PikettySaezStantcheva2014.pdf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piketty.pse.ens.fr/fichiers/enseig/pubecon/PubEcon_fichiers/Saez2001a.pdf" TargetMode="External"/><Relationship Id="rId2" Type="http://schemas.openxmlformats.org/officeDocument/2006/relationships/hyperlink" Target="http://piketty.pse.ens.fr/fichiers/enseig/pubecon/PubEcon_fichiers/Diamond1998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iketty.pse.ens.fr/files/PikettySaezStantcheva2012Slides.pdf" TargetMode="External"/><Relationship Id="rId5" Type="http://schemas.openxmlformats.org/officeDocument/2006/relationships/hyperlink" Target="http://piketty.pse.ens.fr/files/PikettySaezStantcheva2013.pdf" TargetMode="External"/><Relationship Id="rId4" Type="http://schemas.openxmlformats.org/officeDocument/2006/relationships/hyperlink" Target="http://piketty.pse.ens.fr/files/PikettySaez2013HPE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990656" cy="283574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 </a:t>
            </a:r>
            <a:r>
              <a:rPr lang="en-US" sz="3600" b="1" dirty="0" smtClean="0"/>
              <a:t>Public Economics: Tax &amp; Transfer Policies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100" i="1" dirty="0" smtClean="0"/>
              <a:t>(Master PPD &amp; APE, Paris School of Economics)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Thomas Piketty</a:t>
            </a:r>
            <a:br>
              <a:rPr lang="en-US" sz="3600" dirty="0" smtClean="0"/>
            </a:br>
            <a:r>
              <a:rPr lang="en-US" sz="3600" dirty="0" smtClean="0"/>
              <a:t>Academic year 2014-2015 </a:t>
            </a:r>
            <a:r>
              <a:rPr lang="en-US" dirty="0" smtClean="0"/>
              <a:t/>
            </a:r>
            <a:br>
              <a:rPr lang="en-US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9552" y="3501008"/>
            <a:ext cx="8208912" cy="2520280"/>
          </a:xfrm>
        </p:spPr>
        <p:txBody>
          <a:bodyPr>
            <a:normAutofit/>
          </a:bodyPr>
          <a:lstStyle/>
          <a:p>
            <a:r>
              <a:rPr lang="en-US" sz="3500" b="1" dirty="0" smtClean="0"/>
              <a:t>Lecture </a:t>
            </a:r>
            <a:r>
              <a:rPr lang="en-US" sz="3500" b="1" dirty="0"/>
              <a:t>5</a:t>
            </a:r>
            <a:r>
              <a:rPr lang="en-US" sz="3500" b="1" dirty="0" smtClean="0"/>
              <a:t>: Optimal Labor Income Taxation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mtClean="0"/>
              <a:t>(February 3</a:t>
            </a:r>
            <a:r>
              <a:rPr lang="en-US" baseline="30000" smtClean="0"/>
              <a:t>rd</a:t>
            </a:r>
            <a:r>
              <a:rPr lang="en-US" smtClean="0"/>
              <a:t> </a:t>
            </a:r>
            <a:r>
              <a:rPr lang="en-US" dirty="0" smtClean="0"/>
              <a:t>2015)</a:t>
            </a:r>
            <a:r>
              <a:rPr lang="en-US" i="1" dirty="0" smtClean="0"/>
              <a:t> </a:t>
            </a:r>
          </a:p>
          <a:p>
            <a:r>
              <a:rPr lang="en-US" i="1" dirty="0" smtClean="0"/>
              <a:t>(check </a:t>
            </a:r>
            <a:r>
              <a:rPr lang="en-US" i="1" dirty="0" smtClean="0">
                <a:hlinkClick r:id="rId2"/>
              </a:rPr>
              <a:t>on line</a:t>
            </a:r>
            <a:r>
              <a:rPr lang="en-US" i="1" dirty="0" smtClean="0"/>
              <a:t> for updated versions)</a:t>
            </a:r>
            <a:r>
              <a:rPr lang="en-US" dirty="0" smtClean="0"/>
              <a:t/>
            </a:r>
            <a:br>
              <a:rPr lang="en-US" dirty="0" smtClean="0"/>
            </a:b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First-order condition: if the tax rate goes from t to </a:t>
            </a:r>
            <a:r>
              <a:rPr lang="en-US" dirty="0" err="1" smtClean="0"/>
              <a:t>t+dt</a:t>
            </a:r>
            <a:r>
              <a:rPr lang="en-US" dirty="0" smtClean="0"/>
              <a:t>, then tax revenues go from R to </a:t>
            </a:r>
            <a:r>
              <a:rPr lang="en-US" dirty="0" err="1" smtClean="0"/>
              <a:t>R+dR</a:t>
            </a:r>
            <a:r>
              <a:rPr lang="en-US" dirty="0" smtClean="0"/>
              <a:t>, with:</a:t>
            </a:r>
          </a:p>
          <a:p>
            <a:pPr>
              <a:buNone/>
            </a:pPr>
            <a:r>
              <a:rPr lang="en-US" dirty="0" smtClean="0"/>
              <a:t>                                      </a:t>
            </a:r>
            <a:r>
              <a:rPr lang="en-US" dirty="0" err="1" smtClean="0"/>
              <a:t>dR</a:t>
            </a:r>
            <a:r>
              <a:rPr lang="en-US" dirty="0" smtClean="0"/>
              <a:t> = y </a:t>
            </a:r>
            <a:r>
              <a:rPr lang="en-US" dirty="0" err="1" smtClean="0"/>
              <a:t>dt</a:t>
            </a:r>
            <a:r>
              <a:rPr lang="en-US" dirty="0" smtClean="0"/>
              <a:t> + t </a:t>
            </a:r>
            <a:r>
              <a:rPr lang="en-US" dirty="0" err="1" smtClean="0"/>
              <a:t>dy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with </a:t>
            </a:r>
            <a:r>
              <a:rPr lang="en-US" dirty="0" err="1" smtClean="0"/>
              <a:t>dy</a:t>
            </a:r>
            <a:r>
              <a:rPr lang="en-US" dirty="0" smtClean="0"/>
              <a:t>/y = - e </a:t>
            </a:r>
            <a:r>
              <a:rPr lang="en-US" dirty="0" err="1" smtClean="0"/>
              <a:t>dt</a:t>
            </a:r>
            <a:r>
              <a:rPr lang="en-US" dirty="0" smtClean="0"/>
              <a:t>/(1-t)</a:t>
            </a:r>
          </a:p>
          <a:p>
            <a:r>
              <a:rPr lang="en-US" dirty="0" smtClean="0"/>
              <a:t>I.e. </a:t>
            </a:r>
            <a:r>
              <a:rPr lang="en-US" dirty="0" err="1" smtClean="0"/>
              <a:t>dR</a:t>
            </a:r>
            <a:r>
              <a:rPr lang="en-US" dirty="0" smtClean="0"/>
              <a:t> = y </a:t>
            </a:r>
            <a:r>
              <a:rPr lang="en-US" dirty="0" err="1" smtClean="0"/>
              <a:t>dt</a:t>
            </a:r>
            <a:r>
              <a:rPr lang="en-US" dirty="0" smtClean="0"/>
              <a:t> – t </a:t>
            </a:r>
            <a:r>
              <a:rPr lang="en-US" dirty="0" err="1" smtClean="0"/>
              <a:t>ey</a:t>
            </a:r>
            <a:r>
              <a:rPr lang="en-US" dirty="0" smtClean="0"/>
              <a:t> </a:t>
            </a:r>
            <a:r>
              <a:rPr lang="en-US" dirty="0" err="1" smtClean="0"/>
              <a:t>dt</a:t>
            </a:r>
            <a:r>
              <a:rPr lang="en-US" dirty="0" smtClean="0"/>
              <a:t>/(1-t)</a:t>
            </a:r>
          </a:p>
          <a:p>
            <a:r>
              <a:rPr lang="en-US" dirty="0" err="1" smtClean="0"/>
              <a:t>dR</a:t>
            </a:r>
            <a:r>
              <a:rPr lang="en-US" dirty="0" smtClean="0"/>
              <a:t> = 0 if and only if  t/(1-t) = 1/e</a:t>
            </a:r>
          </a:p>
          <a:p>
            <a:r>
              <a:rPr lang="en-US" b="1" dirty="0" smtClean="0"/>
              <a:t>I.e.   t* = 1/(1+e) </a:t>
            </a:r>
            <a:endParaRPr lang="en-US" dirty="0" smtClean="0"/>
          </a:p>
          <a:p>
            <a:r>
              <a:rPr lang="en-US" dirty="0" smtClean="0"/>
              <a:t>I.e. pure elasticity effect : if the elasticity e is higher, then the optimal tax t* is lower</a:t>
            </a:r>
          </a:p>
          <a:p>
            <a:r>
              <a:rPr lang="en-US" dirty="0" smtClean="0"/>
              <a:t>I.e. if e=1 then t*=50%, if e=0,1 then t*=91%, etc.</a:t>
            </a:r>
          </a:p>
          <a:p>
            <a:r>
              <a:rPr lang="en-US" b="1" dirty="0" smtClean="0"/>
              <a:t>= the basic principle of optimal taxation theory: other things equal, don’t tax what’s elastic</a:t>
            </a:r>
            <a:endParaRPr lang="en-US" dirty="0" smtClean="0"/>
          </a:p>
          <a:p>
            <a:r>
              <a:rPr lang="en-US" dirty="0"/>
              <a:t>O</a:t>
            </a:r>
            <a:r>
              <a:rPr lang="en-US" dirty="0" smtClean="0"/>
              <a:t>ther example: Ramsey formulas on optimal indirect taxation: tax more the commodities with a less elastic demand, and conversely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First-order derivation of non-linear optimal labor income tax formulas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853136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General non-</a:t>
            </a:r>
            <a:r>
              <a:rPr lang="fr-FR" dirty="0" err="1" smtClean="0"/>
              <a:t>linear</a:t>
            </a:r>
            <a:r>
              <a:rPr lang="fr-FR" dirty="0" smtClean="0"/>
              <a:t> </a:t>
            </a:r>
            <a:r>
              <a:rPr lang="fr-FR" dirty="0" err="1" smtClean="0"/>
              <a:t>tax</a:t>
            </a:r>
            <a:r>
              <a:rPr lang="fr-FR" dirty="0" smtClean="0"/>
              <a:t> </a:t>
            </a:r>
            <a:r>
              <a:rPr lang="fr-FR" dirty="0" err="1" smtClean="0"/>
              <a:t>schedule</a:t>
            </a:r>
            <a:r>
              <a:rPr lang="fr-FR" dirty="0" smtClean="0"/>
              <a:t> t(y)</a:t>
            </a:r>
          </a:p>
          <a:p>
            <a:r>
              <a:rPr lang="fr-FR" dirty="0" smtClean="0"/>
              <a:t>I.e. marginal </a:t>
            </a:r>
            <a:r>
              <a:rPr lang="fr-FR" dirty="0" err="1" smtClean="0"/>
              <a:t>tax</a:t>
            </a:r>
            <a:r>
              <a:rPr lang="fr-FR" dirty="0" smtClean="0"/>
              <a:t> rates t’(y)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vary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y</a:t>
            </a:r>
          </a:p>
          <a:p>
            <a:r>
              <a:rPr lang="fr-FR" dirty="0" smtClean="0"/>
              <a:t>Note f(y) the </a:t>
            </a:r>
            <a:r>
              <a:rPr lang="fr-FR" dirty="0" err="1" smtClean="0"/>
              <a:t>density</a:t>
            </a:r>
            <a:r>
              <a:rPr lang="fr-FR" dirty="0" smtClean="0"/>
              <a:t> </a:t>
            </a:r>
            <a:r>
              <a:rPr lang="fr-FR" dirty="0" err="1" smtClean="0"/>
              <a:t>function</a:t>
            </a:r>
            <a:r>
              <a:rPr lang="fr-FR" dirty="0" smtClean="0"/>
              <a:t> for </a:t>
            </a:r>
            <a:r>
              <a:rPr lang="fr-FR" dirty="0" err="1" smtClean="0"/>
              <a:t>labor</a:t>
            </a:r>
            <a:r>
              <a:rPr lang="fr-FR" dirty="0" smtClean="0"/>
              <a:t> </a:t>
            </a:r>
            <a:r>
              <a:rPr lang="fr-FR" dirty="0" err="1" smtClean="0"/>
              <a:t>income</a:t>
            </a:r>
            <a:r>
              <a:rPr lang="fr-FR" dirty="0" smtClean="0"/>
              <a:t>, and F(y)= </a:t>
            </a:r>
            <a:r>
              <a:rPr lang="en-US" sz="4200" dirty="0" smtClean="0"/>
              <a:t>∫</a:t>
            </a:r>
            <a:r>
              <a:rPr lang="en-US" baseline="-25000" dirty="0" smtClean="0"/>
              <a:t>z&lt;y</a:t>
            </a:r>
            <a:r>
              <a:rPr lang="en-US" dirty="0" smtClean="0"/>
              <a:t> </a:t>
            </a:r>
            <a:r>
              <a:rPr lang="fr-FR" dirty="0" smtClean="0"/>
              <a:t>f(z)dz = distribution </a:t>
            </a:r>
            <a:r>
              <a:rPr lang="fr-FR" dirty="0" err="1" smtClean="0"/>
              <a:t>function</a:t>
            </a:r>
            <a:r>
              <a:rPr lang="fr-FR" dirty="0" smtClean="0"/>
              <a:t> ( = fraction of pop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income</a:t>
            </a:r>
            <a:r>
              <a:rPr lang="fr-FR" dirty="0" smtClean="0"/>
              <a:t> &lt; y )</a:t>
            </a:r>
          </a:p>
          <a:p>
            <a:r>
              <a:rPr lang="fr-FR" dirty="0" smtClean="0"/>
              <a:t>Assume one </a:t>
            </a:r>
            <a:r>
              <a:rPr lang="fr-FR" dirty="0" err="1" smtClean="0"/>
              <a:t>wants</a:t>
            </a:r>
            <a:r>
              <a:rPr lang="fr-FR" dirty="0" smtClean="0"/>
              <a:t> to </a:t>
            </a:r>
            <a:r>
              <a:rPr lang="fr-FR" dirty="0" err="1" smtClean="0"/>
              <a:t>increase</a:t>
            </a:r>
            <a:r>
              <a:rPr lang="fr-FR" dirty="0" smtClean="0"/>
              <a:t> the marginal </a:t>
            </a:r>
            <a:r>
              <a:rPr lang="fr-FR" dirty="0" err="1" smtClean="0"/>
              <a:t>tax</a:t>
            </a:r>
            <a:r>
              <a:rPr lang="fr-FR" dirty="0" smtClean="0"/>
              <a:t> rate </a:t>
            </a:r>
            <a:r>
              <a:rPr lang="fr-FR" dirty="0" err="1" smtClean="0"/>
              <a:t>from</a:t>
            </a:r>
            <a:r>
              <a:rPr lang="fr-FR" dirty="0" smtClean="0"/>
              <a:t> t’ to t’+</a:t>
            </a:r>
            <a:r>
              <a:rPr lang="fr-FR" dirty="0" err="1" smtClean="0"/>
              <a:t>dt</a:t>
            </a:r>
            <a:r>
              <a:rPr lang="fr-FR" dirty="0" smtClean="0"/>
              <a:t>’ over </a:t>
            </a:r>
            <a:r>
              <a:rPr lang="fr-FR" dirty="0" err="1" smtClean="0"/>
              <a:t>some</a:t>
            </a:r>
            <a:r>
              <a:rPr lang="fr-FR" dirty="0" smtClean="0"/>
              <a:t> </a:t>
            </a:r>
            <a:r>
              <a:rPr lang="fr-FR" dirty="0" err="1" smtClean="0"/>
              <a:t>income</a:t>
            </a:r>
            <a:r>
              <a:rPr lang="fr-FR" dirty="0" smtClean="0"/>
              <a:t> </a:t>
            </a:r>
            <a:r>
              <a:rPr lang="fr-FR" dirty="0" err="1" smtClean="0"/>
              <a:t>bracket</a:t>
            </a:r>
            <a:r>
              <a:rPr lang="fr-FR" dirty="0" smtClean="0"/>
              <a:t> [y; y+</a:t>
            </a:r>
            <a:r>
              <a:rPr lang="fr-FR" dirty="0" err="1" smtClean="0"/>
              <a:t>dy</a:t>
            </a:r>
            <a:r>
              <a:rPr lang="fr-FR" dirty="0" smtClean="0"/>
              <a:t>]. </a:t>
            </a:r>
            <a:r>
              <a:rPr lang="fr-FR" dirty="0" err="1" smtClean="0"/>
              <a:t>Then</a:t>
            </a:r>
            <a:r>
              <a:rPr lang="fr-FR" dirty="0" smtClean="0"/>
              <a:t> </a:t>
            </a:r>
            <a:r>
              <a:rPr lang="fr-FR" dirty="0" err="1" smtClean="0"/>
              <a:t>tax</a:t>
            </a:r>
            <a:r>
              <a:rPr lang="fr-FR" dirty="0" smtClean="0"/>
              <a:t> revenues go </a:t>
            </a:r>
            <a:r>
              <a:rPr lang="fr-FR" dirty="0" err="1" smtClean="0"/>
              <a:t>from</a:t>
            </a:r>
            <a:r>
              <a:rPr lang="fr-FR" dirty="0" smtClean="0"/>
              <a:t> R to R+</a:t>
            </a:r>
            <a:r>
              <a:rPr lang="fr-FR" dirty="0" err="1" smtClean="0"/>
              <a:t>dR</a:t>
            </a:r>
            <a:r>
              <a:rPr lang="fr-FR" dirty="0" smtClean="0"/>
              <a:t>, </a:t>
            </a:r>
            <a:r>
              <a:rPr lang="fr-FR" dirty="0" err="1" smtClean="0"/>
              <a:t>with</a:t>
            </a:r>
            <a:r>
              <a:rPr lang="fr-FR" dirty="0" smtClean="0"/>
              <a:t>:</a:t>
            </a:r>
          </a:p>
          <a:p>
            <a:r>
              <a:rPr lang="fr-FR" dirty="0" err="1" smtClean="0"/>
              <a:t>dR</a:t>
            </a:r>
            <a:r>
              <a:rPr lang="fr-FR" dirty="0" smtClean="0"/>
              <a:t> = (1-F(y)) </a:t>
            </a:r>
            <a:r>
              <a:rPr lang="fr-FR" dirty="0" err="1" smtClean="0"/>
              <a:t>dt</a:t>
            </a:r>
            <a:r>
              <a:rPr lang="fr-FR" dirty="0" smtClean="0"/>
              <a:t>’ </a:t>
            </a:r>
            <a:r>
              <a:rPr lang="fr-FR" dirty="0" err="1" smtClean="0"/>
              <a:t>dy</a:t>
            </a:r>
            <a:r>
              <a:rPr lang="fr-FR" dirty="0" smtClean="0"/>
              <a:t> – f(y)</a:t>
            </a:r>
            <a:r>
              <a:rPr lang="fr-FR" dirty="0" err="1" smtClean="0"/>
              <a:t>dy</a:t>
            </a:r>
            <a:r>
              <a:rPr lang="fr-FR" dirty="0" smtClean="0"/>
              <a:t> t’</a:t>
            </a:r>
            <a:r>
              <a:rPr lang="fr-FR" dirty="0" err="1" smtClean="0"/>
              <a:t>ey</a:t>
            </a:r>
            <a:r>
              <a:rPr lang="fr-FR" dirty="0" smtClean="0"/>
              <a:t> </a:t>
            </a:r>
            <a:r>
              <a:rPr lang="fr-FR" dirty="0" err="1" smtClean="0"/>
              <a:t>dt</a:t>
            </a:r>
            <a:r>
              <a:rPr lang="fr-FR" dirty="0" smtClean="0"/>
              <a:t>’/(1-t’)</a:t>
            </a:r>
          </a:p>
          <a:p>
            <a:r>
              <a:rPr lang="fr-FR" dirty="0" err="1" smtClean="0"/>
              <a:t>dR</a:t>
            </a:r>
            <a:r>
              <a:rPr lang="fr-FR" dirty="0" smtClean="0"/>
              <a:t> = 0 if and </a:t>
            </a:r>
            <a:r>
              <a:rPr lang="fr-FR" dirty="0" err="1" smtClean="0"/>
              <a:t>only</a:t>
            </a:r>
            <a:r>
              <a:rPr lang="fr-FR" dirty="0" smtClean="0"/>
              <a:t> if  </a:t>
            </a:r>
            <a:r>
              <a:rPr lang="fr-FR" b="1" dirty="0" smtClean="0"/>
              <a:t>t’*/(1-t’*) = (1-F(y))/</a:t>
            </a:r>
            <a:r>
              <a:rPr lang="fr-FR" b="1" dirty="0" err="1" smtClean="0"/>
              <a:t>yf</a:t>
            </a:r>
            <a:r>
              <a:rPr lang="fr-FR" b="1" dirty="0" smtClean="0"/>
              <a:t>(y)  1/e</a:t>
            </a:r>
            <a:endParaRPr lang="fr-FR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20688"/>
            <a:ext cx="8435280" cy="6048672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Key formula: t’*/(1-t’*) = (1-F(y))/</a:t>
            </a:r>
            <a:r>
              <a:rPr lang="en-US" b="1" dirty="0" err="1" smtClean="0"/>
              <a:t>yf</a:t>
            </a:r>
            <a:r>
              <a:rPr lang="en-US" b="1" dirty="0" smtClean="0"/>
              <a:t>(y)  1/e</a:t>
            </a:r>
            <a:endParaRPr lang="en-US" dirty="0" smtClean="0"/>
          </a:p>
          <a:p>
            <a:r>
              <a:rPr lang="en-US" dirty="0" smtClean="0"/>
              <a:t>I.e.  two effects:</a:t>
            </a:r>
          </a:p>
          <a:p>
            <a:r>
              <a:rPr lang="en-US" dirty="0" smtClean="0"/>
              <a:t>Elasticity effect: higher </a:t>
            </a:r>
            <a:r>
              <a:rPr lang="en-US" dirty="0" err="1" smtClean="0"/>
              <a:t>elasticities</a:t>
            </a:r>
            <a:r>
              <a:rPr lang="en-US" dirty="0" smtClean="0"/>
              <a:t> e imply lower marginal tax rates t’*</a:t>
            </a:r>
          </a:p>
          <a:p>
            <a:r>
              <a:rPr lang="en-US" dirty="0" smtClean="0"/>
              <a:t>Distribution effect: higher (1-F)/</a:t>
            </a:r>
            <a:r>
              <a:rPr lang="en-US" dirty="0" err="1" smtClean="0"/>
              <a:t>yf</a:t>
            </a:r>
            <a:r>
              <a:rPr lang="en-US" dirty="0" smtClean="0"/>
              <a:t> ratios imply higher marginal rates t’*</a:t>
            </a:r>
          </a:p>
          <a:p>
            <a:r>
              <a:rPr lang="en-US" dirty="0" smtClean="0"/>
              <a:t>Intuition : (1-F)/</a:t>
            </a:r>
            <a:r>
              <a:rPr lang="en-US" dirty="0" err="1" smtClean="0"/>
              <a:t>yf</a:t>
            </a:r>
            <a:r>
              <a:rPr lang="en-US" dirty="0" smtClean="0"/>
              <a:t> = ratio between the mass of people above y (=mass of people paying more tax) and the mass of people right at y (=mass of people hit by adverse incentives effects)</a:t>
            </a:r>
          </a:p>
          <a:p>
            <a:r>
              <a:rPr lang="en-US" dirty="0" smtClean="0"/>
              <a:t>For low y, the ratio (1-F)/</a:t>
            </a:r>
            <a:r>
              <a:rPr lang="en-US" dirty="0" err="1" smtClean="0"/>
              <a:t>yf</a:t>
            </a:r>
            <a:r>
              <a:rPr lang="en-US" dirty="0" smtClean="0"/>
              <a:t> is necessarily declining: other things equal, marginal rates should fall</a:t>
            </a:r>
          </a:p>
          <a:p>
            <a:r>
              <a:rPr lang="en-US" dirty="0" smtClean="0"/>
              <a:t>But for high y, the ratio (1-F)/</a:t>
            </a:r>
            <a:r>
              <a:rPr lang="en-US" dirty="0" err="1" smtClean="0"/>
              <a:t>yf</a:t>
            </a:r>
            <a:r>
              <a:rPr lang="en-US" dirty="0" smtClean="0"/>
              <a:t> is usually increasing: other things equal, marginal rates should rise</a:t>
            </a:r>
          </a:p>
          <a:p>
            <a:pPr>
              <a:buNone/>
            </a:pPr>
            <a:r>
              <a:rPr lang="en-US" dirty="0" smtClean="0"/>
              <a:t>&gt;&gt;&gt; for constant elasticity profiles, U-shaped pattern of marginal tax rates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Asymptotic optimal marginal rates for top incomes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853136"/>
          </a:xfrm>
        </p:spPr>
        <p:txBody>
          <a:bodyPr>
            <a:normAutofit fontScale="92500" lnSpcReduction="10000"/>
          </a:bodyPr>
          <a:lstStyle/>
          <a:p>
            <a:r>
              <a:rPr lang="fr-FR" dirty="0" err="1" smtClean="0"/>
              <a:t>With</a:t>
            </a:r>
            <a:r>
              <a:rPr lang="fr-FR" dirty="0" smtClean="0"/>
              <a:t> a Pareto distribution 1-F(y) = (k/y)</a:t>
            </a:r>
            <a:r>
              <a:rPr lang="fr-FR" baseline="30000" dirty="0" smtClean="0"/>
              <a:t>a</a:t>
            </a:r>
            <a:r>
              <a:rPr lang="fr-FR" dirty="0" smtClean="0"/>
              <a:t>  and f(y)=</a:t>
            </a:r>
            <a:r>
              <a:rPr lang="fr-FR" dirty="0" err="1" smtClean="0"/>
              <a:t>ak</a:t>
            </a:r>
            <a:r>
              <a:rPr lang="fr-FR" baseline="30000" dirty="0" err="1" smtClean="0"/>
              <a:t>a</a:t>
            </a:r>
            <a:r>
              <a:rPr lang="fr-FR" dirty="0" smtClean="0"/>
              <a:t>/y</a:t>
            </a:r>
            <a:r>
              <a:rPr lang="fr-FR" baseline="30000" dirty="0" smtClean="0"/>
              <a:t>(1+a)</a:t>
            </a:r>
            <a:r>
              <a:rPr lang="fr-FR" dirty="0" smtClean="0"/>
              <a:t>, </a:t>
            </a:r>
            <a:r>
              <a:rPr lang="fr-FR" dirty="0" err="1" smtClean="0"/>
              <a:t>then</a:t>
            </a:r>
            <a:r>
              <a:rPr lang="fr-FR" dirty="0" smtClean="0"/>
              <a:t> (1-F)/</a:t>
            </a:r>
            <a:r>
              <a:rPr lang="fr-FR" dirty="0" err="1" smtClean="0"/>
              <a:t>yf</a:t>
            </a:r>
            <a:r>
              <a:rPr lang="fr-FR" dirty="0" smtClean="0"/>
              <a:t> converges </a:t>
            </a:r>
            <a:r>
              <a:rPr lang="fr-FR" dirty="0" err="1" smtClean="0"/>
              <a:t>towards</a:t>
            </a:r>
            <a:r>
              <a:rPr lang="fr-FR" dirty="0" smtClean="0"/>
              <a:t> 1/a, i.e. t’* converges </a:t>
            </a:r>
            <a:r>
              <a:rPr lang="fr-FR" dirty="0" err="1" smtClean="0"/>
              <a:t>towards</a:t>
            </a:r>
            <a:r>
              <a:rPr lang="fr-FR" dirty="0" smtClean="0"/>
              <a:t>:</a:t>
            </a:r>
          </a:p>
          <a:p>
            <a:r>
              <a:rPr lang="fr-FR" b="1" dirty="0" smtClean="0"/>
              <a:t>t’* = 1/(1+</a:t>
            </a:r>
            <a:r>
              <a:rPr lang="fr-FR" b="1" dirty="0" err="1" smtClean="0"/>
              <a:t>ae</a:t>
            </a:r>
            <a:r>
              <a:rPr lang="fr-FR" b="1" dirty="0" smtClean="0"/>
              <a:t>)</a:t>
            </a:r>
            <a:endParaRPr lang="fr-FR" dirty="0" smtClean="0"/>
          </a:p>
          <a:p>
            <a:r>
              <a:rPr lang="fr-FR" dirty="0" err="1" smtClean="0"/>
              <a:t>with</a:t>
            </a:r>
            <a:r>
              <a:rPr lang="fr-FR" dirty="0" smtClean="0"/>
              <a:t> e= </a:t>
            </a:r>
            <a:r>
              <a:rPr lang="fr-FR" dirty="0" err="1" smtClean="0"/>
              <a:t>elasticity</a:t>
            </a:r>
            <a:r>
              <a:rPr lang="fr-FR" dirty="0" smtClean="0"/>
              <a:t>, a = Pareto coefficient</a:t>
            </a:r>
          </a:p>
          <a:p>
            <a:r>
              <a:rPr lang="fr-FR" dirty="0" smtClean="0"/>
              <a:t>Intuition: </a:t>
            </a:r>
            <a:r>
              <a:rPr lang="fr-FR" dirty="0" err="1" smtClean="0"/>
              <a:t>higher</a:t>
            </a:r>
            <a:r>
              <a:rPr lang="fr-FR" dirty="0" smtClean="0"/>
              <a:t> a (i.e. </a:t>
            </a:r>
            <a:r>
              <a:rPr lang="fr-FR" dirty="0" err="1" smtClean="0"/>
              <a:t>lower</a:t>
            </a:r>
            <a:r>
              <a:rPr lang="fr-FR" dirty="0" smtClean="0"/>
              <a:t> coefficient b=a/(a-1), i.e. </a:t>
            </a:r>
            <a:r>
              <a:rPr lang="fr-FR" dirty="0" err="1" smtClean="0"/>
              <a:t>less</a:t>
            </a:r>
            <a:r>
              <a:rPr lang="fr-FR" dirty="0" smtClean="0"/>
              <a:t> fat </a:t>
            </a:r>
            <a:r>
              <a:rPr lang="fr-FR" dirty="0" err="1" smtClean="0"/>
              <a:t>upper</a:t>
            </a:r>
            <a:r>
              <a:rPr lang="fr-FR" dirty="0" smtClean="0"/>
              <a:t> </a:t>
            </a:r>
            <a:r>
              <a:rPr lang="fr-FR" dirty="0" err="1" smtClean="0"/>
              <a:t>tail</a:t>
            </a:r>
            <a:r>
              <a:rPr lang="fr-FR" dirty="0" smtClean="0"/>
              <a:t> = </a:t>
            </a:r>
            <a:r>
              <a:rPr lang="fr-FR" dirty="0" err="1" smtClean="0"/>
              <a:t>less</a:t>
            </a:r>
            <a:r>
              <a:rPr lang="fr-FR" dirty="0" smtClean="0"/>
              <a:t> </a:t>
            </a:r>
            <a:r>
              <a:rPr lang="fr-FR" dirty="0" err="1" smtClean="0"/>
              <a:t>income</a:t>
            </a:r>
            <a:r>
              <a:rPr lang="fr-FR" dirty="0" smtClean="0"/>
              <a:t> concentration) </a:t>
            </a:r>
            <a:r>
              <a:rPr lang="fr-FR" dirty="0" err="1" smtClean="0"/>
              <a:t>imply</a:t>
            </a:r>
            <a:r>
              <a:rPr lang="fr-FR" dirty="0" smtClean="0"/>
              <a:t> </a:t>
            </a:r>
            <a:r>
              <a:rPr lang="fr-FR" dirty="0" err="1" smtClean="0"/>
              <a:t>lower</a:t>
            </a:r>
            <a:r>
              <a:rPr lang="fr-FR" dirty="0" smtClean="0"/>
              <a:t> </a:t>
            </a:r>
            <a:r>
              <a:rPr lang="fr-FR" dirty="0" err="1" smtClean="0"/>
              <a:t>tax</a:t>
            </a:r>
            <a:r>
              <a:rPr lang="fr-FR" dirty="0" smtClean="0"/>
              <a:t> rates, and </a:t>
            </a:r>
            <a:r>
              <a:rPr lang="fr-FR" dirty="0" err="1" smtClean="0"/>
              <a:t>conversely</a:t>
            </a:r>
            <a:endParaRPr lang="fr-FR" dirty="0" smtClean="0"/>
          </a:p>
          <a:p>
            <a:r>
              <a:rPr lang="fr-FR" dirty="0" smtClean="0"/>
              <a:t>Exemple: if e=0,5 and a=2, t’* = 50%</a:t>
            </a:r>
          </a:p>
          <a:p>
            <a:pPr>
              <a:buNone/>
            </a:pPr>
            <a:r>
              <a:rPr lang="fr-FR" dirty="0" smtClean="0"/>
              <a:t>              But if e=0,1 and a=2, t’* = 83%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260648"/>
            <a:ext cx="8568952" cy="633670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Reminder on key property of Pareto distributions:                 </a:t>
            </a:r>
            <a:r>
              <a:rPr lang="en-US" b="1" dirty="0" smtClean="0"/>
              <a:t>ratio average/threshold = constant</a:t>
            </a:r>
          </a:p>
          <a:p>
            <a:r>
              <a:rPr lang="en-US" dirty="0" smtClean="0"/>
              <a:t>Note y*(y) the average income of the population above threshold y. Then y*(y) can be expressed as follows :</a:t>
            </a:r>
          </a:p>
          <a:p>
            <a:r>
              <a:rPr lang="en-US" dirty="0" smtClean="0"/>
              <a:t>y*(y) = [∫</a:t>
            </a:r>
            <a:r>
              <a:rPr lang="en-US" baseline="-25000" dirty="0" smtClean="0"/>
              <a:t>z&gt;y</a:t>
            </a:r>
            <a:r>
              <a:rPr lang="en-US" dirty="0" smtClean="0"/>
              <a:t> </a:t>
            </a:r>
            <a:r>
              <a:rPr lang="en-US" dirty="0"/>
              <a:t>z f(z)</a:t>
            </a:r>
            <a:r>
              <a:rPr lang="en-US" dirty="0" err="1"/>
              <a:t>dz</a:t>
            </a:r>
            <a:r>
              <a:rPr lang="en-US" dirty="0"/>
              <a:t> ] / </a:t>
            </a:r>
            <a:r>
              <a:rPr lang="en-US" dirty="0" smtClean="0"/>
              <a:t>[∫</a:t>
            </a:r>
            <a:r>
              <a:rPr lang="en-US" baseline="-25000" dirty="0" smtClean="0"/>
              <a:t>z&gt;y</a:t>
            </a:r>
            <a:r>
              <a:rPr lang="en-US" dirty="0" smtClean="0"/>
              <a:t> </a:t>
            </a:r>
            <a:r>
              <a:rPr lang="en-US" dirty="0"/>
              <a:t>f(z)</a:t>
            </a:r>
            <a:r>
              <a:rPr lang="en-US" dirty="0" err="1"/>
              <a:t>dz</a:t>
            </a:r>
            <a:r>
              <a:rPr lang="en-US" dirty="0"/>
              <a:t> ] </a:t>
            </a:r>
            <a:r>
              <a:rPr lang="en-US" dirty="0" smtClean="0"/>
              <a:t>     </a:t>
            </a:r>
          </a:p>
          <a:p>
            <a:pPr>
              <a:buNone/>
            </a:pPr>
            <a:r>
              <a:rPr lang="en-US" dirty="0" smtClean="0"/>
              <a:t>               = [∫</a:t>
            </a:r>
            <a:r>
              <a:rPr lang="en-US" baseline="-25000" dirty="0" smtClean="0"/>
              <a:t>z&gt;y</a:t>
            </a:r>
            <a:r>
              <a:rPr lang="en-US" dirty="0" smtClean="0"/>
              <a:t> </a:t>
            </a:r>
            <a:r>
              <a:rPr lang="en-US" dirty="0" err="1"/>
              <a:t>dz</a:t>
            </a:r>
            <a:r>
              <a:rPr lang="en-US" dirty="0"/>
              <a:t>/</a:t>
            </a:r>
            <a:r>
              <a:rPr lang="en-US" dirty="0" err="1"/>
              <a:t>z</a:t>
            </a:r>
            <a:r>
              <a:rPr lang="en-US" baseline="30000" dirty="0" err="1"/>
              <a:t>a</a:t>
            </a:r>
            <a:r>
              <a:rPr lang="en-US" dirty="0"/>
              <a:t> ] / </a:t>
            </a:r>
            <a:r>
              <a:rPr lang="en-US" dirty="0" smtClean="0"/>
              <a:t>[∫</a:t>
            </a:r>
            <a:r>
              <a:rPr lang="en-US" baseline="-25000" dirty="0" smtClean="0"/>
              <a:t>z&gt;y</a:t>
            </a:r>
            <a:r>
              <a:rPr lang="en-US" dirty="0" smtClean="0"/>
              <a:t> </a:t>
            </a:r>
            <a:r>
              <a:rPr lang="en-US" dirty="0" err="1"/>
              <a:t>dz</a:t>
            </a:r>
            <a:r>
              <a:rPr lang="en-US" dirty="0"/>
              <a:t>/z</a:t>
            </a:r>
            <a:r>
              <a:rPr lang="en-US" baseline="30000" dirty="0"/>
              <a:t>(1+a)</a:t>
            </a:r>
            <a:r>
              <a:rPr lang="en-US" dirty="0"/>
              <a:t> ] = ay/(a-1)</a:t>
            </a:r>
            <a:endParaRPr lang="en-US" dirty="0" smtClean="0"/>
          </a:p>
          <a:p>
            <a:r>
              <a:rPr lang="en-US" dirty="0" smtClean="0"/>
              <a:t>I.e. y*(y)/y = b = a/(a-1) (and a = b/(b-1) 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 practice : b is usually around 2, but can vary quite a lot</a:t>
            </a:r>
          </a:p>
          <a:p>
            <a:pPr>
              <a:buNone/>
            </a:pPr>
            <a:r>
              <a:rPr lang="en-US" dirty="0" smtClean="0"/>
              <a:t>For top incomes</a:t>
            </a:r>
          </a:p>
          <a:p>
            <a:r>
              <a:rPr lang="en-US" dirty="0" smtClean="0"/>
              <a:t>France 2010s, US 1970s: b = 1.7-1.8 (a=2.2-2.3)</a:t>
            </a:r>
          </a:p>
          <a:p>
            <a:r>
              <a:rPr lang="en-US" dirty="0" smtClean="0"/>
              <a:t>France or US 1910s, US 2010s:  b = 2.2-2.5 (a=1.7-1.8)</a:t>
            </a:r>
          </a:p>
          <a:p>
            <a:pPr>
              <a:buNone/>
            </a:pPr>
            <a:r>
              <a:rPr lang="en-US" dirty="0" smtClean="0"/>
              <a:t>For top wealth:</a:t>
            </a:r>
          </a:p>
          <a:p>
            <a:r>
              <a:rPr lang="en-US" dirty="0" smtClean="0"/>
              <a:t>France today: b = 2.3-2.5; France 1910s: b=3-3.5</a:t>
            </a:r>
          </a:p>
          <a:p>
            <a:r>
              <a:rPr lang="en-US" b="1" dirty="0" smtClean="0"/>
              <a:t>Higher b coefficients = fatter upper-tail of the distribution     = higher concentration of income (or wealth)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9036496" cy="922114"/>
          </a:xfrm>
        </p:spPr>
        <p:txBody>
          <a:bodyPr>
            <a:noAutofit/>
          </a:bodyPr>
          <a:lstStyle/>
          <a:p>
            <a:r>
              <a:rPr lang="fr-FR" sz="3600" dirty="0" smtClean="0"/>
              <a:t>Evidence on U-</a:t>
            </a:r>
            <a:r>
              <a:rPr lang="fr-FR" sz="3600" dirty="0" err="1" smtClean="0"/>
              <a:t>shaped</a:t>
            </a:r>
            <a:r>
              <a:rPr lang="fr-FR" sz="3600" dirty="0" smtClean="0"/>
              <a:t> pattern of marginal rates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55576" y="1268760"/>
            <a:ext cx="8064896" cy="5184576"/>
          </a:xfrm>
        </p:spPr>
        <p:txBody>
          <a:bodyPr>
            <a:normAutofit lnSpcReduction="10000"/>
          </a:bodyPr>
          <a:lstStyle/>
          <a:p>
            <a:r>
              <a:rPr lang="fr-FR" sz="2800" b="1" dirty="0" smtClean="0"/>
              <a:t>             t’*/(1-t’*) = (1-F(y))/</a:t>
            </a:r>
            <a:r>
              <a:rPr lang="fr-FR" sz="2800" b="1" dirty="0" err="1" smtClean="0"/>
              <a:t>yf</a:t>
            </a:r>
            <a:r>
              <a:rPr lang="fr-FR" sz="2800" b="1" dirty="0" smtClean="0"/>
              <a:t>(y)  1/e</a:t>
            </a:r>
          </a:p>
          <a:p>
            <a:r>
              <a:rPr lang="fr-FR" sz="2800" dirty="0" smtClean="0"/>
              <a:t>The distribution </a:t>
            </a:r>
            <a:r>
              <a:rPr lang="fr-FR" sz="2800" dirty="0" err="1" smtClean="0"/>
              <a:t>effect</a:t>
            </a:r>
            <a:r>
              <a:rPr lang="fr-FR" sz="2800" dirty="0" smtClean="0"/>
              <a:t> (1-F(y))/</a:t>
            </a:r>
            <a:r>
              <a:rPr lang="fr-FR" sz="2800" dirty="0" err="1" smtClean="0"/>
              <a:t>yf</a:t>
            </a:r>
            <a:r>
              <a:rPr lang="fr-FR" sz="2800" dirty="0" smtClean="0"/>
              <a:t>(y) </a:t>
            </a:r>
            <a:r>
              <a:rPr lang="fr-FR" sz="2800" dirty="0" err="1" smtClean="0"/>
              <a:t>is</a:t>
            </a:r>
            <a:r>
              <a:rPr lang="fr-FR" sz="2800" dirty="0" smtClean="0"/>
              <a:t> </a:t>
            </a:r>
            <a:r>
              <a:rPr lang="fr-FR" sz="2800" dirty="0" err="1" smtClean="0"/>
              <a:t>typically</a:t>
            </a:r>
            <a:r>
              <a:rPr lang="fr-FR" sz="2800" dirty="0" smtClean="0"/>
              <a:t> U-</a:t>
            </a:r>
            <a:r>
              <a:rPr lang="fr-FR" sz="2800" dirty="0" err="1" smtClean="0"/>
              <a:t>shaped</a:t>
            </a:r>
            <a:r>
              <a:rPr lang="fr-FR" sz="2800" dirty="0" smtClean="0"/>
              <a:t>; </a:t>
            </a:r>
            <a:r>
              <a:rPr lang="fr-FR" sz="2800" dirty="0" err="1" smtClean="0"/>
              <a:t>so</a:t>
            </a:r>
            <a:r>
              <a:rPr lang="fr-FR" sz="2800" dirty="0" smtClean="0"/>
              <a:t> if </a:t>
            </a:r>
            <a:r>
              <a:rPr lang="fr-FR" sz="2800" dirty="0" err="1" smtClean="0"/>
              <a:t>elasticity</a:t>
            </a:r>
            <a:r>
              <a:rPr lang="fr-FR" sz="2800" dirty="0" smtClean="0"/>
              <a:t> </a:t>
            </a:r>
            <a:r>
              <a:rPr lang="fr-FR" sz="2800" dirty="0" err="1" smtClean="0"/>
              <a:t>effect</a:t>
            </a:r>
            <a:r>
              <a:rPr lang="fr-FR" sz="2800" dirty="0" smtClean="0"/>
              <a:t> e=e(y)</a:t>
            </a:r>
            <a:r>
              <a:rPr lang="fr-FR" sz="2800" dirty="0" smtClean="0">
                <a:cs typeface="Arial"/>
              </a:rPr>
              <a:t>≈stable over y, </a:t>
            </a:r>
            <a:r>
              <a:rPr lang="fr-FR" sz="2800" dirty="0" smtClean="0"/>
              <a:t>  </a:t>
            </a:r>
            <a:r>
              <a:rPr lang="en-US" sz="2800" dirty="0" smtClean="0"/>
              <a:t>then the social optimum involves a U-shaped pattern of marginal tax rates </a:t>
            </a:r>
          </a:p>
          <a:p>
            <a:r>
              <a:rPr lang="en-US" sz="2800" dirty="0" smtClean="0"/>
              <a:t>Same conclusion with general SWF as long as marginal social welfare weights not too far from </a:t>
            </a:r>
            <a:r>
              <a:rPr lang="en-US" sz="2800" dirty="0" err="1" smtClean="0"/>
              <a:t>Rawlsian</a:t>
            </a:r>
            <a:r>
              <a:rPr lang="en-US" sz="2800" dirty="0" smtClean="0"/>
              <a:t> social welfare function</a:t>
            </a:r>
          </a:p>
          <a:p>
            <a:r>
              <a:rPr lang="en-US" sz="2800" dirty="0" smtClean="0"/>
              <a:t>Basic intuition = in order to have high minimum income, one needs to withdraw it relatively fast (but not too fast) = relatively consistent with observed patterns (if we take into account transfers)</a:t>
            </a:r>
            <a:endParaRPr lang="fr-F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55576" y="908720"/>
            <a:ext cx="7632848" cy="5544616"/>
          </a:xfrm>
        </p:spPr>
        <p:txBody>
          <a:bodyPr>
            <a:normAutofit fontScale="92500"/>
          </a:bodyPr>
          <a:lstStyle/>
          <a:p>
            <a:r>
              <a:rPr lang="fr-FR" sz="3100" dirty="0" smtClean="0"/>
              <a:t>The </a:t>
            </a:r>
            <a:r>
              <a:rPr lang="fr-FR" sz="3100" dirty="0" err="1" smtClean="0"/>
              <a:t>increasing</a:t>
            </a:r>
            <a:r>
              <a:rPr lang="fr-FR" sz="3100" dirty="0" smtClean="0"/>
              <a:t> part of the U-</a:t>
            </a:r>
            <a:r>
              <a:rPr lang="fr-FR" sz="3100" dirty="0" err="1" smtClean="0"/>
              <a:t>shaped</a:t>
            </a:r>
            <a:r>
              <a:rPr lang="fr-FR" sz="3100" dirty="0" smtClean="0"/>
              <a:t> pattern (for </a:t>
            </a:r>
            <a:r>
              <a:rPr lang="fr-FR" sz="3100" dirty="0" err="1" smtClean="0"/>
              <a:t>upper</a:t>
            </a:r>
            <a:r>
              <a:rPr lang="fr-FR" sz="3100" dirty="0" smtClean="0"/>
              <a:t> </a:t>
            </a:r>
            <a:r>
              <a:rPr lang="fr-FR" sz="3100" dirty="0" err="1" smtClean="0"/>
              <a:t>half</a:t>
            </a:r>
            <a:r>
              <a:rPr lang="fr-FR" sz="3100" dirty="0" smtClean="0"/>
              <a:t> </a:t>
            </a:r>
            <a:r>
              <a:rPr lang="fr-FR" sz="3100" dirty="0" err="1" smtClean="0"/>
              <a:t>incomes</a:t>
            </a:r>
            <a:r>
              <a:rPr lang="fr-FR" sz="3100" dirty="0" smtClean="0"/>
              <a:t>) </a:t>
            </a:r>
            <a:r>
              <a:rPr lang="fr-FR" sz="3100" dirty="0" err="1" smtClean="0"/>
              <a:t>is</a:t>
            </a:r>
            <a:r>
              <a:rPr lang="fr-FR" sz="3100" dirty="0" smtClean="0"/>
              <a:t> due to </a:t>
            </a:r>
            <a:r>
              <a:rPr lang="fr-FR" sz="3100" dirty="0" err="1" smtClean="0"/>
              <a:t>income</a:t>
            </a:r>
            <a:r>
              <a:rPr lang="fr-FR" sz="3100" dirty="0" smtClean="0"/>
              <a:t> </a:t>
            </a:r>
            <a:r>
              <a:rPr lang="fr-FR" sz="3100" dirty="0" err="1" smtClean="0"/>
              <a:t>tax</a:t>
            </a:r>
            <a:r>
              <a:rPr lang="fr-FR" sz="3100" dirty="0" smtClean="0"/>
              <a:t> </a:t>
            </a:r>
            <a:r>
              <a:rPr lang="fr-FR" sz="3100" dirty="0" err="1" smtClean="0"/>
              <a:t>progressivity</a:t>
            </a:r>
            <a:r>
              <a:rPr lang="fr-FR" sz="3100" dirty="0" smtClean="0"/>
              <a:t> </a:t>
            </a:r>
            <a:r>
              <a:rPr lang="en-US" sz="3100" dirty="0" smtClean="0"/>
              <a:t>→ rising marginal rates at the top</a:t>
            </a:r>
          </a:p>
          <a:p>
            <a:pPr>
              <a:buNone/>
            </a:pPr>
            <a:endParaRPr lang="fr-FR" sz="3100" dirty="0" smtClean="0"/>
          </a:p>
          <a:p>
            <a:r>
              <a:rPr lang="fr-FR" sz="3100" dirty="0" smtClean="0"/>
              <a:t>The </a:t>
            </a:r>
            <a:r>
              <a:rPr lang="fr-FR" sz="3100" dirty="0" err="1" smtClean="0"/>
              <a:t>decreasing</a:t>
            </a:r>
            <a:r>
              <a:rPr lang="fr-FR" sz="3100" dirty="0" smtClean="0"/>
              <a:t> part (for </a:t>
            </a:r>
            <a:r>
              <a:rPr lang="fr-FR" sz="3100" dirty="0" err="1" smtClean="0"/>
              <a:t>bottom</a:t>
            </a:r>
            <a:r>
              <a:rPr lang="fr-FR" sz="3100" dirty="0" smtClean="0"/>
              <a:t> </a:t>
            </a:r>
            <a:r>
              <a:rPr lang="fr-FR" sz="3100" dirty="0" err="1" smtClean="0"/>
              <a:t>half</a:t>
            </a:r>
            <a:r>
              <a:rPr lang="fr-FR" sz="3100" dirty="0" smtClean="0"/>
              <a:t> </a:t>
            </a:r>
            <a:r>
              <a:rPr lang="fr-FR" sz="3100" dirty="0" err="1" smtClean="0"/>
              <a:t>incomes</a:t>
            </a:r>
            <a:r>
              <a:rPr lang="fr-FR" sz="3100" dirty="0" smtClean="0"/>
              <a:t>) </a:t>
            </a:r>
            <a:r>
              <a:rPr lang="fr-FR" sz="3100" dirty="0" err="1" smtClean="0"/>
              <a:t>is</a:t>
            </a:r>
            <a:r>
              <a:rPr lang="fr-FR" sz="3100" dirty="0" smtClean="0"/>
              <a:t> due to the </a:t>
            </a:r>
            <a:r>
              <a:rPr lang="fr-FR" sz="3100" dirty="0" err="1" smtClean="0"/>
              <a:t>withdrawal</a:t>
            </a:r>
            <a:r>
              <a:rPr lang="fr-FR" sz="3100" dirty="0" smtClean="0"/>
              <a:t> of </a:t>
            </a:r>
            <a:r>
              <a:rPr lang="fr-FR" sz="3100" dirty="0" err="1" smtClean="0"/>
              <a:t>income</a:t>
            </a:r>
            <a:r>
              <a:rPr lang="fr-FR" sz="3100" dirty="0" smtClean="0"/>
              <a:t> </a:t>
            </a:r>
            <a:r>
              <a:rPr lang="fr-FR" sz="3100" dirty="0" err="1" smtClean="0"/>
              <a:t>transfers</a:t>
            </a:r>
            <a:r>
              <a:rPr lang="fr-FR" sz="3100" dirty="0" smtClean="0"/>
              <a:t>, </a:t>
            </a:r>
            <a:r>
              <a:rPr lang="fr-FR" sz="3100" dirty="0" err="1" smtClean="0"/>
              <a:t>which</a:t>
            </a:r>
            <a:r>
              <a:rPr lang="fr-FR" sz="3100" dirty="0" smtClean="0"/>
              <a:t> </a:t>
            </a:r>
            <a:r>
              <a:rPr lang="fr-FR" sz="3100" dirty="0" err="1" smtClean="0"/>
              <a:t>also</a:t>
            </a:r>
            <a:r>
              <a:rPr lang="fr-FR" sz="3100" dirty="0" smtClean="0"/>
              <a:t> </a:t>
            </a:r>
            <a:r>
              <a:rPr lang="fr-FR" sz="3100" dirty="0" err="1" smtClean="0"/>
              <a:t>creates</a:t>
            </a:r>
            <a:r>
              <a:rPr lang="fr-FR" sz="3100" dirty="0" smtClean="0"/>
              <a:t> </a:t>
            </a:r>
            <a:r>
              <a:rPr lang="fr-FR" sz="3100" dirty="0" err="1" smtClean="0"/>
              <a:t>high</a:t>
            </a:r>
            <a:r>
              <a:rPr lang="fr-FR" sz="3100" dirty="0" smtClean="0"/>
              <a:t> marginal rates</a:t>
            </a:r>
          </a:p>
          <a:p>
            <a:pPr>
              <a:buNone/>
            </a:pPr>
            <a:endParaRPr lang="en-US" sz="3100" dirty="0" smtClean="0"/>
          </a:p>
          <a:p>
            <a:pPr>
              <a:buNone/>
            </a:pPr>
            <a:r>
              <a:rPr lang="en-US" sz="3100" dirty="0" smtClean="0"/>
              <a:t>→ Observed pattern of marginal rates in France: U-shaped curve  (see </a:t>
            </a:r>
            <a:r>
              <a:rPr lang="en-US" sz="3100" dirty="0" smtClean="0">
                <a:hlinkClick r:id="rId2"/>
              </a:rPr>
              <a:t>RFE 97 graphs</a:t>
            </a:r>
            <a:r>
              <a:rPr lang="en-US" sz="3100" dirty="0" smtClean="0"/>
              <a:t>, </a:t>
            </a:r>
            <a:r>
              <a:rPr lang="en-US" sz="3100" dirty="0" smtClean="0">
                <a:hlinkClick r:id="rId3"/>
              </a:rPr>
              <a:t>paper</a:t>
            </a:r>
            <a:r>
              <a:rPr lang="en-US" sz="3100" dirty="0" smtClean="0"/>
              <a:t>)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476672"/>
            <a:ext cx="8964488" cy="6048672"/>
          </a:xfrm>
        </p:spPr>
        <p:txBody>
          <a:bodyPr>
            <a:normAutofit/>
          </a:bodyPr>
          <a:lstStyle/>
          <a:p>
            <a:r>
              <a:rPr lang="fr-FR" sz="2600" dirty="0" err="1" smtClean="0"/>
              <a:t>Simplified</a:t>
            </a:r>
            <a:r>
              <a:rPr lang="fr-FR" sz="2600" dirty="0" smtClean="0"/>
              <a:t> </a:t>
            </a:r>
            <a:r>
              <a:rPr lang="fr-FR" sz="2600" dirty="0" err="1" smtClean="0"/>
              <a:t>example</a:t>
            </a:r>
            <a:r>
              <a:rPr lang="fr-FR" sz="2600" dirty="0" smtClean="0"/>
              <a:t> for France 2013 (</a:t>
            </a:r>
            <a:r>
              <a:rPr lang="fr-FR" sz="2600" dirty="0" err="1" smtClean="0"/>
              <a:t>see</a:t>
            </a:r>
            <a:r>
              <a:rPr lang="fr-FR" sz="2600" dirty="0" smtClean="0"/>
              <a:t> </a:t>
            </a:r>
            <a:r>
              <a:rPr lang="fr-FR" sz="2600" dirty="0" err="1" smtClean="0">
                <a:hlinkClick r:id="rId2"/>
              </a:rPr>
              <a:t>here</a:t>
            </a:r>
            <a:r>
              <a:rPr lang="fr-FR" sz="2600" dirty="0" smtClean="0"/>
              <a:t> for </a:t>
            </a:r>
            <a:r>
              <a:rPr lang="fr-FR" sz="2600" dirty="0" err="1" smtClean="0"/>
              <a:t>detailed</a:t>
            </a:r>
            <a:r>
              <a:rPr lang="fr-FR" sz="2600" dirty="0" smtClean="0"/>
              <a:t> simulations and computer codes for French </a:t>
            </a:r>
            <a:r>
              <a:rPr lang="fr-FR" sz="2600" dirty="0" err="1" smtClean="0"/>
              <a:t>transfers</a:t>
            </a:r>
            <a:r>
              <a:rPr lang="fr-FR" sz="2600" dirty="0" smtClean="0"/>
              <a:t> &amp; taxes)</a:t>
            </a:r>
          </a:p>
          <a:p>
            <a:r>
              <a:rPr lang="fr-FR" sz="2600" dirty="0" smtClean="0"/>
              <a:t>If </a:t>
            </a:r>
            <a:r>
              <a:rPr lang="fr-FR" sz="2600" dirty="0" err="1" smtClean="0"/>
              <a:t>labor</a:t>
            </a:r>
            <a:r>
              <a:rPr lang="fr-FR" sz="2600" dirty="0" smtClean="0"/>
              <a:t> </a:t>
            </a:r>
            <a:r>
              <a:rPr lang="fr-FR" sz="2600" dirty="0" err="1" smtClean="0"/>
              <a:t>income</a:t>
            </a:r>
            <a:r>
              <a:rPr lang="fr-FR" sz="2600" dirty="0" smtClean="0"/>
              <a:t> y=0, </a:t>
            </a:r>
            <a:r>
              <a:rPr lang="fr-FR" sz="2600" dirty="0" err="1" smtClean="0"/>
              <a:t>then</a:t>
            </a:r>
            <a:r>
              <a:rPr lang="fr-FR" sz="2600" dirty="0" smtClean="0"/>
              <a:t> t(y)=-t</a:t>
            </a:r>
            <a:r>
              <a:rPr lang="fr-FR" sz="2600" baseline="-25000" dirty="0" smtClean="0"/>
              <a:t>0</a:t>
            </a:r>
            <a:r>
              <a:rPr lang="fr-FR" sz="2600" dirty="0" smtClean="0"/>
              <a:t> : t</a:t>
            </a:r>
            <a:r>
              <a:rPr lang="fr-FR" sz="2600" baseline="-25000" dirty="0" smtClean="0"/>
              <a:t>0</a:t>
            </a:r>
            <a:r>
              <a:rPr lang="fr-FR" sz="2600" dirty="0" smtClean="0"/>
              <a:t>= </a:t>
            </a:r>
            <a:r>
              <a:rPr lang="fr-FR" sz="2600" dirty="0" err="1" smtClean="0"/>
              <a:t>transfer</a:t>
            </a:r>
            <a:r>
              <a:rPr lang="fr-FR" sz="2600" dirty="0" smtClean="0"/>
              <a:t> to </a:t>
            </a:r>
            <a:r>
              <a:rPr lang="fr-FR" sz="2600" dirty="0" err="1" smtClean="0"/>
              <a:t>individuals</a:t>
            </a:r>
            <a:r>
              <a:rPr lang="fr-FR" sz="2600" dirty="0" smtClean="0"/>
              <a:t> </a:t>
            </a:r>
            <a:r>
              <a:rPr lang="fr-FR" sz="2600" dirty="0" err="1" smtClean="0"/>
              <a:t>with</a:t>
            </a:r>
            <a:r>
              <a:rPr lang="fr-FR" sz="2600" dirty="0" smtClean="0"/>
              <a:t> </a:t>
            </a:r>
            <a:r>
              <a:rPr lang="fr-FR" sz="2600" dirty="0" err="1" smtClean="0"/>
              <a:t>zero</a:t>
            </a:r>
            <a:r>
              <a:rPr lang="fr-FR" sz="2600" dirty="0" smtClean="0"/>
              <a:t> </a:t>
            </a:r>
            <a:r>
              <a:rPr lang="fr-FR" sz="2600" dirty="0" err="1" smtClean="0"/>
              <a:t>labor</a:t>
            </a:r>
            <a:r>
              <a:rPr lang="fr-FR" sz="2600" dirty="0" smtClean="0"/>
              <a:t> </a:t>
            </a:r>
            <a:r>
              <a:rPr lang="fr-FR" sz="2600" dirty="0" err="1" smtClean="0"/>
              <a:t>income</a:t>
            </a:r>
            <a:r>
              <a:rPr lang="fr-FR" sz="2600" dirty="0" smtClean="0"/>
              <a:t> </a:t>
            </a:r>
            <a:r>
              <a:rPr lang="fr-FR" sz="2600" dirty="0" smtClean="0">
                <a:cs typeface="Arial"/>
              </a:rPr>
              <a:t>≈ 500€/</a:t>
            </a:r>
            <a:r>
              <a:rPr lang="fr-FR" sz="2600" dirty="0" err="1" smtClean="0">
                <a:cs typeface="Arial"/>
              </a:rPr>
              <a:t>month</a:t>
            </a:r>
            <a:r>
              <a:rPr lang="fr-FR" sz="2600" dirty="0" smtClean="0">
                <a:cs typeface="Arial"/>
              </a:rPr>
              <a:t> for RMI/RSA in France</a:t>
            </a:r>
          </a:p>
          <a:p>
            <a:r>
              <a:rPr lang="fr-FR" sz="2600" dirty="0" smtClean="0">
                <a:cs typeface="Arial"/>
              </a:rPr>
              <a:t>If </a:t>
            </a:r>
            <a:r>
              <a:rPr lang="fr-FR" sz="2600" dirty="0" err="1" smtClean="0">
                <a:cs typeface="Arial"/>
              </a:rPr>
              <a:t>labor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income</a:t>
            </a:r>
            <a:r>
              <a:rPr lang="fr-FR" sz="2600" dirty="0" smtClean="0">
                <a:cs typeface="Arial"/>
              </a:rPr>
              <a:t> y=</a:t>
            </a:r>
            <a:r>
              <a:rPr lang="fr-FR" sz="2600" dirty="0" err="1" smtClean="0">
                <a:cs typeface="Arial"/>
              </a:rPr>
              <a:t>y</a:t>
            </a:r>
            <a:r>
              <a:rPr lang="fr-FR" sz="2600" baseline="-25000" dirty="0" err="1" smtClean="0">
                <a:cs typeface="Arial"/>
              </a:rPr>
              <a:t>min</a:t>
            </a:r>
            <a:r>
              <a:rPr lang="fr-FR" sz="2600" dirty="0" smtClean="0">
                <a:cs typeface="Arial"/>
              </a:rPr>
              <a:t>=full-time minimum </a:t>
            </a:r>
            <a:r>
              <a:rPr lang="fr-FR" sz="2600" dirty="0" err="1" smtClean="0">
                <a:cs typeface="Arial"/>
              </a:rPr>
              <a:t>wage</a:t>
            </a:r>
            <a:r>
              <a:rPr lang="fr-FR" sz="2600" dirty="0" smtClean="0">
                <a:cs typeface="Arial"/>
              </a:rPr>
              <a:t>, </a:t>
            </a:r>
            <a:r>
              <a:rPr lang="fr-FR" sz="2600" dirty="0" err="1" smtClean="0">
                <a:cs typeface="Arial"/>
              </a:rPr>
              <a:t>you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receive</a:t>
            </a:r>
            <a:r>
              <a:rPr lang="fr-FR" sz="2600" dirty="0" smtClean="0">
                <a:cs typeface="Arial"/>
              </a:rPr>
              <a:t> no </a:t>
            </a:r>
            <a:r>
              <a:rPr lang="fr-FR" sz="2600" dirty="0" err="1" smtClean="0">
                <a:cs typeface="Arial"/>
              </a:rPr>
              <a:t>transfer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any</a:t>
            </a:r>
            <a:r>
              <a:rPr lang="fr-FR" sz="2600" dirty="0" smtClean="0">
                <a:cs typeface="Arial"/>
              </a:rPr>
              <a:t> more (</a:t>
            </a:r>
            <a:r>
              <a:rPr lang="fr-FR" sz="2600" dirty="0" err="1" smtClean="0">
                <a:cs typeface="Arial"/>
              </a:rPr>
              <a:t>unless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you</a:t>
            </a:r>
            <a:r>
              <a:rPr lang="fr-FR" sz="2600" dirty="0" smtClean="0">
                <a:cs typeface="Arial"/>
              </a:rPr>
              <a:t> have </a:t>
            </a:r>
            <a:r>
              <a:rPr lang="fr-FR" sz="2600" dirty="0" err="1" smtClean="0">
                <a:cs typeface="Arial"/>
              </a:rPr>
              <a:t>children</a:t>
            </a:r>
            <a:r>
              <a:rPr lang="fr-FR" sz="2600" dirty="0" smtClean="0">
                <a:cs typeface="Arial"/>
              </a:rPr>
              <a:t>);                     net minimum </a:t>
            </a:r>
            <a:r>
              <a:rPr lang="fr-FR" sz="2600" dirty="0" err="1" smtClean="0">
                <a:cs typeface="Arial"/>
              </a:rPr>
              <a:t>wage</a:t>
            </a:r>
            <a:r>
              <a:rPr lang="fr-FR" sz="2600" dirty="0" smtClean="0">
                <a:cs typeface="Arial"/>
              </a:rPr>
              <a:t> ≈ 1100€/m, </a:t>
            </a:r>
            <a:r>
              <a:rPr lang="fr-FR" sz="2600" dirty="0" err="1" smtClean="0">
                <a:cs typeface="Arial"/>
              </a:rPr>
              <a:t>gross</a:t>
            </a:r>
            <a:r>
              <a:rPr lang="fr-FR" sz="2600" dirty="0" smtClean="0">
                <a:cs typeface="Arial"/>
              </a:rPr>
              <a:t> min. </a:t>
            </a:r>
            <a:r>
              <a:rPr lang="fr-FR" sz="2600" dirty="0" err="1" smtClean="0">
                <a:cs typeface="Arial"/>
              </a:rPr>
              <a:t>wage</a:t>
            </a:r>
            <a:r>
              <a:rPr lang="fr-FR" sz="2600" dirty="0" smtClean="0">
                <a:cs typeface="Arial"/>
              </a:rPr>
              <a:t> ≈ 1400€/m, total </a:t>
            </a:r>
            <a:r>
              <a:rPr lang="fr-FR" sz="2600" dirty="0" err="1" smtClean="0">
                <a:cs typeface="Arial"/>
              </a:rPr>
              <a:t>labor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cost</a:t>
            </a:r>
            <a:r>
              <a:rPr lang="fr-FR" sz="2600" dirty="0" smtClean="0">
                <a:cs typeface="Arial"/>
              </a:rPr>
              <a:t> ≈ 1700€/m </a:t>
            </a:r>
          </a:p>
          <a:p>
            <a:pPr>
              <a:buNone/>
            </a:pPr>
            <a:r>
              <a:rPr lang="fr-FR" sz="2600" dirty="0" smtClean="0">
                <a:cs typeface="Arial"/>
              </a:rPr>
              <a:t>  (CSG+</a:t>
            </a:r>
            <a:r>
              <a:rPr lang="fr-FR" sz="2600" dirty="0" err="1" smtClean="0">
                <a:cs typeface="Arial"/>
              </a:rPr>
              <a:t>employee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payroll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tax</a:t>
            </a:r>
            <a:r>
              <a:rPr lang="fr-FR" sz="2600" dirty="0" smtClean="0">
                <a:cs typeface="Arial"/>
              </a:rPr>
              <a:t> ≈ 20%; employer </a:t>
            </a:r>
            <a:r>
              <a:rPr lang="fr-FR" sz="2600" dirty="0" err="1" smtClean="0">
                <a:cs typeface="Arial"/>
              </a:rPr>
              <a:t>payroll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tax</a:t>
            </a:r>
            <a:r>
              <a:rPr lang="fr-FR" sz="2600" dirty="0" smtClean="0">
                <a:cs typeface="Arial"/>
              </a:rPr>
              <a:t> ≈ 20%)</a:t>
            </a:r>
          </a:p>
          <a:p>
            <a:pPr>
              <a:buNone/>
            </a:pPr>
            <a:endParaRPr lang="fr-FR" sz="2600" dirty="0" smtClean="0">
              <a:cs typeface="Arial"/>
            </a:endParaRPr>
          </a:p>
          <a:p>
            <a:r>
              <a:rPr lang="fr-FR" sz="2600" dirty="0" smtClean="0">
                <a:cs typeface="Arial"/>
              </a:rPr>
              <a:t>Note: total </a:t>
            </a:r>
            <a:r>
              <a:rPr lang="fr-FR" sz="2600" dirty="0" err="1" smtClean="0">
                <a:cs typeface="Arial"/>
              </a:rPr>
              <a:t>labor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cost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would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be</a:t>
            </a:r>
            <a:r>
              <a:rPr lang="fr-FR" sz="2600" dirty="0" smtClean="0">
                <a:cs typeface="Arial"/>
              </a:rPr>
              <a:t> ≈ 2000€/m </a:t>
            </a:r>
            <a:r>
              <a:rPr lang="fr-FR" sz="2600" dirty="0" err="1" smtClean="0">
                <a:cs typeface="Arial"/>
              </a:rPr>
              <a:t>at</a:t>
            </a:r>
            <a:r>
              <a:rPr lang="fr-FR" sz="2600" dirty="0" smtClean="0">
                <a:cs typeface="Arial"/>
              </a:rPr>
              <a:t> the </a:t>
            </a:r>
            <a:r>
              <a:rPr lang="fr-FR" sz="2600" dirty="0" err="1" smtClean="0">
                <a:cs typeface="Arial"/>
              </a:rPr>
              <a:t>level</a:t>
            </a:r>
            <a:r>
              <a:rPr lang="fr-FR" sz="2600" dirty="0" smtClean="0">
                <a:cs typeface="Arial"/>
              </a:rPr>
              <a:t> of the minimum </a:t>
            </a:r>
            <a:r>
              <a:rPr lang="fr-FR" sz="2600" dirty="0" err="1" smtClean="0">
                <a:cs typeface="Arial"/>
              </a:rPr>
              <a:t>wage</a:t>
            </a:r>
            <a:r>
              <a:rPr lang="fr-FR" sz="2600" dirty="0" smtClean="0">
                <a:cs typeface="Arial"/>
              </a:rPr>
              <a:t> in the absence of </a:t>
            </a:r>
            <a:r>
              <a:rPr lang="fr-FR" sz="2600" dirty="0" err="1" smtClean="0">
                <a:cs typeface="Arial"/>
              </a:rPr>
              <a:t>low</a:t>
            </a:r>
            <a:r>
              <a:rPr lang="fr-FR" sz="2600" dirty="0" smtClean="0">
                <a:cs typeface="Arial"/>
              </a:rPr>
              <a:t>-</a:t>
            </a:r>
            <a:r>
              <a:rPr lang="fr-FR" sz="2600" dirty="0" err="1" smtClean="0">
                <a:cs typeface="Arial"/>
              </a:rPr>
              <a:t>wage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payroll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tax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cut</a:t>
            </a:r>
            <a:r>
              <a:rPr lang="fr-FR" sz="2600" dirty="0" smtClean="0">
                <a:cs typeface="Arial"/>
              </a:rPr>
              <a:t>: employer </a:t>
            </a:r>
            <a:r>
              <a:rPr lang="fr-FR" sz="2600" dirty="0" err="1" smtClean="0">
                <a:cs typeface="Arial"/>
              </a:rPr>
              <a:t>payroll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tax</a:t>
            </a:r>
            <a:r>
              <a:rPr lang="fr-FR" sz="2600" dirty="0" smtClean="0">
                <a:cs typeface="Arial"/>
              </a:rPr>
              <a:t> ≈20% </a:t>
            </a:r>
            <a:r>
              <a:rPr lang="fr-FR" sz="2600" dirty="0" err="1" smtClean="0">
                <a:cs typeface="Arial"/>
              </a:rPr>
              <a:t>at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y</a:t>
            </a:r>
            <a:r>
              <a:rPr lang="fr-FR" sz="2600" baseline="-25000" dirty="0" err="1" smtClean="0">
                <a:cs typeface="Arial"/>
              </a:rPr>
              <a:t>min</a:t>
            </a:r>
            <a:r>
              <a:rPr lang="fr-FR" sz="2600" baseline="-25000" dirty="0" smtClean="0">
                <a:cs typeface="Arial"/>
              </a:rPr>
              <a:t>  </a:t>
            </a:r>
            <a:r>
              <a:rPr lang="fr-FR" sz="2600" dirty="0" smtClean="0">
                <a:cs typeface="Arial"/>
              </a:rPr>
              <a:t>→ back to ≈40% </a:t>
            </a:r>
            <a:r>
              <a:rPr lang="fr-FR" sz="2600" dirty="0" err="1" smtClean="0">
                <a:cs typeface="Arial"/>
              </a:rPr>
              <a:t>at</a:t>
            </a:r>
            <a:r>
              <a:rPr lang="fr-FR" sz="2600" dirty="0" smtClean="0">
                <a:cs typeface="Arial"/>
              </a:rPr>
              <a:t> 1,6 x </a:t>
            </a:r>
            <a:r>
              <a:rPr lang="fr-FR" sz="2600" dirty="0" err="1" smtClean="0">
                <a:cs typeface="Arial"/>
              </a:rPr>
              <a:t>y</a:t>
            </a:r>
            <a:r>
              <a:rPr lang="fr-FR" sz="2600" baseline="-25000" dirty="0" err="1" smtClean="0">
                <a:cs typeface="Arial"/>
              </a:rPr>
              <a:t>min</a:t>
            </a:r>
            <a:r>
              <a:rPr lang="fr-FR" sz="2600" baseline="-25000" dirty="0" smtClean="0">
                <a:cs typeface="Arial"/>
              </a:rPr>
              <a:t> </a:t>
            </a:r>
            <a:r>
              <a:rPr lang="fr-FR" sz="2600" dirty="0" smtClean="0">
                <a:cs typeface="Arial"/>
              </a:rPr>
              <a:t> </a:t>
            </a:r>
            <a:endParaRPr lang="fr-FR" sz="2600" baseline="-250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33670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sz="2600" dirty="0" smtClean="0"/>
          </a:p>
          <a:p>
            <a:r>
              <a:rPr lang="en-US" sz="2800" dirty="0" smtClean="0"/>
              <a:t>As pre-tax income y goes from y=0 to y=1700</a:t>
            </a:r>
            <a:r>
              <a:rPr lang="fr-FR" sz="2800" dirty="0" smtClean="0">
                <a:cs typeface="Arial"/>
              </a:rPr>
              <a:t>€,                           </a:t>
            </a:r>
            <a:r>
              <a:rPr lang="fr-FR" sz="2800" dirty="0" err="1" smtClean="0">
                <a:cs typeface="Arial"/>
              </a:rPr>
              <a:t>after</a:t>
            </a:r>
            <a:r>
              <a:rPr lang="fr-FR" sz="2800" dirty="0" smtClean="0">
                <a:cs typeface="Arial"/>
              </a:rPr>
              <a:t>-</a:t>
            </a:r>
            <a:r>
              <a:rPr lang="fr-FR" sz="2800" dirty="0" err="1" smtClean="0">
                <a:cs typeface="Arial"/>
              </a:rPr>
              <a:t>tax</a:t>
            </a:r>
            <a:r>
              <a:rPr lang="fr-FR" sz="2800" dirty="0" smtClean="0">
                <a:cs typeface="Arial"/>
              </a:rPr>
              <a:t> </a:t>
            </a:r>
            <a:r>
              <a:rPr lang="fr-FR" sz="2800" dirty="0" err="1" smtClean="0">
                <a:cs typeface="Arial"/>
              </a:rPr>
              <a:t>income</a:t>
            </a:r>
            <a:r>
              <a:rPr lang="fr-FR" sz="2800" dirty="0" smtClean="0">
                <a:cs typeface="Arial"/>
              </a:rPr>
              <a:t> y-t(y) </a:t>
            </a:r>
            <a:r>
              <a:rPr lang="fr-FR" sz="2800" dirty="0" err="1" smtClean="0">
                <a:cs typeface="Arial"/>
              </a:rPr>
              <a:t>goes</a:t>
            </a:r>
            <a:r>
              <a:rPr lang="fr-FR" sz="2800" dirty="0" smtClean="0">
                <a:cs typeface="Arial"/>
              </a:rPr>
              <a:t> </a:t>
            </a:r>
            <a:r>
              <a:rPr lang="fr-FR" sz="2800" dirty="0" err="1" smtClean="0">
                <a:cs typeface="Arial"/>
              </a:rPr>
              <a:t>from</a:t>
            </a:r>
            <a:r>
              <a:rPr lang="fr-FR" sz="2800" dirty="0" smtClean="0">
                <a:cs typeface="Arial"/>
              </a:rPr>
              <a:t> 500 to 1100€,                   and t(y) </a:t>
            </a:r>
            <a:r>
              <a:rPr lang="fr-FR" sz="2800" dirty="0" err="1" smtClean="0">
                <a:cs typeface="Arial"/>
              </a:rPr>
              <a:t>goes</a:t>
            </a:r>
            <a:r>
              <a:rPr lang="fr-FR" sz="2800" dirty="0" smtClean="0">
                <a:cs typeface="Arial"/>
              </a:rPr>
              <a:t> </a:t>
            </a:r>
            <a:r>
              <a:rPr lang="fr-FR" sz="2800" dirty="0" err="1" smtClean="0">
                <a:cs typeface="Arial"/>
              </a:rPr>
              <a:t>from</a:t>
            </a:r>
            <a:r>
              <a:rPr lang="fr-FR" sz="2800" dirty="0" smtClean="0">
                <a:cs typeface="Arial"/>
              </a:rPr>
              <a:t> -500 to +600€, i.e. </a:t>
            </a:r>
            <a:r>
              <a:rPr lang="fr-FR" sz="2800" dirty="0" err="1" smtClean="0">
                <a:cs typeface="Arial"/>
              </a:rPr>
              <a:t>rises</a:t>
            </a:r>
            <a:r>
              <a:rPr lang="fr-FR" sz="2800" dirty="0" smtClean="0">
                <a:cs typeface="Arial"/>
              </a:rPr>
              <a:t> by 1100€          </a:t>
            </a:r>
          </a:p>
          <a:p>
            <a:pPr>
              <a:buNone/>
            </a:pPr>
            <a:r>
              <a:rPr lang="fr-FR" sz="2800" dirty="0" smtClean="0">
                <a:cs typeface="Arial"/>
              </a:rPr>
              <a:t> → marginal </a:t>
            </a:r>
            <a:r>
              <a:rPr lang="fr-FR" sz="2800" dirty="0" err="1" smtClean="0">
                <a:cs typeface="Arial"/>
              </a:rPr>
              <a:t>tax</a:t>
            </a:r>
            <a:r>
              <a:rPr lang="fr-FR" sz="2800" dirty="0" smtClean="0">
                <a:cs typeface="Arial"/>
              </a:rPr>
              <a:t> rate </a:t>
            </a:r>
            <a:r>
              <a:rPr lang="fr-FR" sz="2800" dirty="0" err="1" smtClean="0">
                <a:cs typeface="Arial"/>
              </a:rPr>
              <a:t>associated</a:t>
            </a:r>
            <a:r>
              <a:rPr lang="fr-FR" sz="2800" dirty="0" smtClean="0">
                <a:cs typeface="Arial"/>
              </a:rPr>
              <a:t> to the transition </a:t>
            </a:r>
            <a:r>
              <a:rPr lang="fr-FR" sz="2800" dirty="0" err="1" smtClean="0">
                <a:cs typeface="Arial"/>
              </a:rPr>
              <a:t>between</a:t>
            </a:r>
            <a:r>
              <a:rPr lang="fr-FR" sz="2800" dirty="0" smtClean="0">
                <a:cs typeface="Arial"/>
              </a:rPr>
              <a:t> </a:t>
            </a:r>
            <a:r>
              <a:rPr lang="fr-FR" sz="2800" dirty="0" err="1" smtClean="0">
                <a:cs typeface="Arial"/>
              </a:rPr>
              <a:t>pre</a:t>
            </a:r>
            <a:r>
              <a:rPr lang="fr-FR" sz="2800" dirty="0" smtClean="0">
                <a:cs typeface="Arial"/>
              </a:rPr>
              <a:t>-</a:t>
            </a:r>
            <a:r>
              <a:rPr lang="fr-FR" sz="2800" dirty="0" err="1" smtClean="0">
                <a:cs typeface="Arial"/>
              </a:rPr>
              <a:t>tax</a:t>
            </a:r>
            <a:r>
              <a:rPr lang="fr-FR" sz="2800" dirty="0" smtClean="0">
                <a:cs typeface="Arial"/>
              </a:rPr>
              <a:t> </a:t>
            </a:r>
            <a:r>
              <a:rPr lang="fr-FR" sz="2800" dirty="0" err="1" smtClean="0">
                <a:cs typeface="Arial"/>
              </a:rPr>
              <a:t>incomes</a:t>
            </a:r>
            <a:r>
              <a:rPr lang="fr-FR" sz="2800" dirty="0" smtClean="0">
                <a:cs typeface="Arial"/>
              </a:rPr>
              <a:t> 0 and </a:t>
            </a:r>
            <a:r>
              <a:rPr lang="fr-FR" sz="2800" dirty="0" err="1" smtClean="0">
                <a:cs typeface="Arial"/>
              </a:rPr>
              <a:t>y</a:t>
            </a:r>
            <a:r>
              <a:rPr lang="fr-FR" sz="2800" baseline="-25000" dirty="0" err="1" smtClean="0">
                <a:cs typeface="Arial"/>
              </a:rPr>
              <a:t>min</a:t>
            </a:r>
            <a:r>
              <a:rPr lang="fr-FR" sz="2800" dirty="0" smtClean="0">
                <a:cs typeface="Arial"/>
              </a:rPr>
              <a:t> = </a:t>
            </a:r>
            <a:r>
              <a:rPr lang="el-GR" sz="2800" dirty="0" smtClean="0">
                <a:cs typeface="Arial"/>
              </a:rPr>
              <a:t>Δ</a:t>
            </a:r>
            <a:r>
              <a:rPr lang="fr-FR" sz="2800" dirty="0" smtClean="0">
                <a:cs typeface="Arial"/>
              </a:rPr>
              <a:t>t/</a:t>
            </a:r>
            <a:r>
              <a:rPr lang="el-GR" sz="2800" dirty="0" smtClean="0">
                <a:cs typeface="Arial"/>
              </a:rPr>
              <a:t>Δ</a:t>
            </a:r>
            <a:r>
              <a:rPr lang="fr-FR" sz="2800" dirty="0" smtClean="0">
                <a:cs typeface="Arial"/>
              </a:rPr>
              <a:t>y = 1100/1700 = 65%</a:t>
            </a:r>
          </a:p>
          <a:p>
            <a:pPr>
              <a:buNone/>
            </a:pPr>
            <a:r>
              <a:rPr lang="fr-FR" sz="2800" dirty="0" smtClean="0">
                <a:cs typeface="Arial"/>
              </a:rPr>
              <a:t>   (if </a:t>
            </a:r>
            <a:r>
              <a:rPr lang="fr-FR" sz="2800" dirty="0" err="1" smtClean="0">
                <a:cs typeface="Arial"/>
              </a:rPr>
              <a:t>we</a:t>
            </a:r>
            <a:r>
              <a:rPr lang="fr-FR" sz="2800" dirty="0" smtClean="0">
                <a:cs typeface="Arial"/>
              </a:rPr>
              <a:t> </a:t>
            </a:r>
            <a:r>
              <a:rPr lang="fr-FR" sz="2800" dirty="0" err="1" smtClean="0">
                <a:cs typeface="Arial"/>
              </a:rPr>
              <a:t>include</a:t>
            </a:r>
            <a:r>
              <a:rPr lang="fr-FR" sz="2800" dirty="0" smtClean="0">
                <a:cs typeface="Arial"/>
              </a:rPr>
              <a:t> VAT &amp; </a:t>
            </a:r>
            <a:r>
              <a:rPr lang="fr-FR" sz="2800" dirty="0" err="1" smtClean="0">
                <a:cs typeface="Arial"/>
              </a:rPr>
              <a:t>other</a:t>
            </a:r>
            <a:r>
              <a:rPr lang="fr-FR" sz="2800" dirty="0" smtClean="0">
                <a:cs typeface="Arial"/>
              </a:rPr>
              <a:t> indirect taxes, the marginal </a:t>
            </a:r>
            <a:r>
              <a:rPr lang="fr-FR" sz="2800" dirty="0" err="1" smtClean="0">
                <a:cs typeface="Arial"/>
              </a:rPr>
              <a:t>tax</a:t>
            </a:r>
            <a:r>
              <a:rPr lang="fr-FR" sz="2800" dirty="0" smtClean="0">
                <a:cs typeface="Arial"/>
              </a:rPr>
              <a:t> rate on minimum </a:t>
            </a:r>
            <a:r>
              <a:rPr lang="fr-FR" sz="2800" dirty="0" err="1" smtClean="0">
                <a:cs typeface="Arial"/>
              </a:rPr>
              <a:t>wage</a:t>
            </a:r>
            <a:r>
              <a:rPr lang="fr-FR" sz="2800" dirty="0" smtClean="0">
                <a:cs typeface="Arial"/>
              </a:rPr>
              <a:t> </a:t>
            </a:r>
            <a:r>
              <a:rPr lang="fr-FR" sz="2800" dirty="0" err="1" smtClean="0">
                <a:cs typeface="Arial"/>
              </a:rPr>
              <a:t>workers</a:t>
            </a:r>
            <a:r>
              <a:rPr lang="fr-FR" sz="2800" dirty="0" smtClean="0">
                <a:cs typeface="Arial"/>
              </a:rPr>
              <a:t> </a:t>
            </a:r>
            <a:r>
              <a:rPr lang="fr-FR" sz="2800" dirty="0" err="1" smtClean="0">
                <a:cs typeface="Arial"/>
              </a:rPr>
              <a:t>would</a:t>
            </a:r>
            <a:r>
              <a:rPr lang="fr-FR" sz="2800" dirty="0" smtClean="0">
                <a:cs typeface="Arial"/>
              </a:rPr>
              <a:t> </a:t>
            </a:r>
            <a:r>
              <a:rPr lang="fr-FR" sz="2800" dirty="0" err="1" smtClean="0">
                <a:cs typeface="Arial"/>
              </a:rPr>
              <a:t>be</a:t>
            </a:r>
            <a:r>
              <a:rPr lang="fr-FR" sz="2800" dirty="0" smtClean="0">
                <a:cs typeface="Arial"/>
              </a:rPr>
              <a:t> </a:t>
            </a:r>
            <a:r>
              <a:rPr lang="fr-FR" sz="2800" dirty="0" err="1" smtClean="0">
                <a:cs typeface="Arial"/>
              </a:rPr>
              <a:t>closer</a:t>
            </a:r>
            <a:r>
              <a:rPr lang="fr-FR" sz="2800" dirty="0" smtClean="0">
                <a:cs typeface="Arial"/>
              </a:rPr>
              <a:t> to 75-80%)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The </a:t>
            </a:r>
            <a:r>
              <a:rPr lang="en-US" sz="2800" dirty="0" err="1" smtClean="0"/>
              <a:t>pb</a:t>
            </a:r>
            <a:r>
              <a:rPr lang="en-US" sz="2800" dirty="0" smtClean="0"/>
              <a:t> is that if one wants to reduce this marginal rate (say, by further cuts in low-wage payroll tax), then one has to raise the marginal rate higher up in the distribution (say, btw </a:t>
            </a:r>
            <a:r>
              <a:rPr lang="en-US" sz="2800" dirty="0" err="1" smtClean="0"/>
              <a:t>y</a:t>
            </a:r>
            <a:r>
              <a:rPr lang="en-US" sz="2800" baseline="-25000" dirty="0" err="1" smtClean="0"/>
              <a:t>min</a:t>
            </a:r>
            <a:r>
              <a:rPr lang="en-US" sz="2800" dirty="0" smtClean="0"/>
              <a:t> and 1,6 x </a:t>
            </a:r>
            <a:r>
              <a:rPr lang="en-US" sz="2800" dirty="0" err="1" smtClean="0"/>
              <a:t>y</a:t>
            </a:r>
            <a:r>
              <a:rPr lang="en-US" sz="2800" baseline="-25000" dirty="0" err="1" smtClean="0"/>
              <a:t>min</a:t>
            </a:r>
            <a:r>
              <a:rPr lang="en-US" sz="2800" dirty="0" smtClean="0"/>
              <a:t>) </a:t>
            </a:r>
          </a:p>
          <a:p>
            <a:endParaRPr lang="en-US" sz="2800" dirty="0" smtClean="0"/>
          </a:p>
          <a:p>
            <a:pPr>
              <a:buNone/>
            </a:pPr>
            <a:r>
              <a:rPr lang="fr-FR" sz="2800" dirty="0" smtClean="0">
                <a:cs typeface="Arial"/>
              </a:rPr>
              <a:t> → </a:t>
            </a:r>
            <a:r>
              <a:rPr lang="fr-FR" sz="2800" dirty="0" err="1" smtClean="0">
                <a:cs typeface="Arial"/>
              </a:rPr>
              <a:t>complex</a:t>
            </a:r>
            <a:r>
              <a:rPr lang="fr-FR" sz="2800" dirty="0" smtClean="0">
                <a:cs typeface="Arial"/>
              </a:rPr>
              <a:t> </a:t>
            </a:r>
            <a:r>
              <a:rPr lang="fr-FR" sz="2800" dirty="0" err="1" smtClean="0">
                <a:cs typeface="Arial"/>
              </a:rPr>
              <a:t>trade</a:t>
            </a:r>
            <a:r>
              <a:rPr lang="fr-FR" sz="2800" dirty="0" smtClean="0">
                <a:cs typeface="Arial"/>
              </a:rPr>
              <a:t>-off, </a:t>
            </a:r>
            <a:r>
              <a:rPr lang="fr-FR" sz="2800" dirty="0" err="1" smtClean="0">
                <a:cs typeface="Arial"/>
              </a:rPr>
              <a:t>current</a:t>
            </a:r>
            <a:r>
              <a:rPr lang="fr-FR" sz="2800" dirty="0" smtClean="0">
                <a:cs typeface="Arial"/>
              </a:rPr>
              <a:t> U-</a:t>
            </a:r>
            <a:r>
              <a:rPr lang="fr-FR" sz="2800" dirty="0" err="1" smtClean="0">
                <a:cs typeface="Arial"/>
              </a:rPr>
              <a:t>shaped</a:t>
            </a:r>
            <a:r>
              <a:rPr lang="fr-FR" sz="2800" dirty="0" smtClean="0">
                <a:cs typeface="Arial"/>
              </a:rPr>
              <a:t> pattern </a:t>
            </a:r>
            <a:r>
              <a:rPr lang="fr-FR" sz="2800" dirty="0" err="1" smtClean="0">
                <a:cs typeface="Arial"/>
              </a:rPr>
              <a:t>might</a:t>
            </a:r>
            <a:r>
              <a:rPr lang="fr-FR" sz="2800" dirty="0" smtClean="0">
                <a:cs typeface="Arial"/>
              </a:rPr>
              <a:t> </a:t>
            </a:r>
            <a:r>
              <a:rPr lang="fr-FR" sz="2800" dirty="0" err="1" smtClean="0">
                <a:cs typeface="Arial"/>
              </a:rPr>
              <a:t>be</a:t>
            </a:r>
            <a:r>
              <a:rPr lang="fr-FR" sz="2800" dirty="0" smtClean="0">
                <a:cs typeface="Arial"/>
              </a:rPr>
              <a:t> not </a:t>
            </a:r>
            <a:r>
              <a:rPr lang="fr-FR" sz="2800" dirty="0" err="1" smtClean="0">
                <a:cs typeface="Arial"/>
              </a:rPr>
              <a:t>too</a:t>
            </a:r>
            <a:r>
              <a:rPr lang="fr-FR" sz="2800" dirty="0" smtClean="0">
                <a:cs typeface="Arial"/>
              </a:rPr>
              <a:t> far </a:t>
            </a:r>
            <a:r>
              <a:rPr lang="fr-FR" sz="2800" dirty="0" err="1" smtClean="0">
                <a:cs typeface="Arial"/>
              </a:rPr>
              <a:t>from</a:t>
            </a:r>
            <a:r>
              <a:rPr lang="fr-FR" sz="2800" dirty="0" smtClean="0">
                <a:cs typeface="Arial"/>
              </a:rPr>
              <a:t> optimal </a:t>
            </a:r>
            <a:endParaRPr lang="fr-FR" sz="2800" dirty="0"/>
          </a:p>
          <a:p>
            <a:pPr>
              <a:buNone/>
            </a:pPr>
            <a:endParaRPr lang="fr-FR" sz="2600" dirty="0" smtClean="0">
              <a:cs typeface="Arial"/>
            </a:endParaRPr>
          </a:p>
          <a:p>
            <a:pPr>
              <a:buNone/>
            </a:pPr>
            <a:endParaRPr lang="fr-FR" sz="2600" dirty="0" smtClean="0"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0106"/>
          </a:xfrm>
        </p:spPr>
        <p:txBody>
          <a:bodyPr>
            <a:normAutofit/>
          </a:bodyPr>
          <a:lstStyle/>
          <a:p>
            <a:r>
              <a:rPr lang="en-US" dirty="0" smtClean="0"/>
              <a:t>Evidence on top marginal rates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052736"/>
            <a:ext cx="8640960" cy="5544616"/>
          </a:xfrm>
        </p:spPr>
        <p:txBody>
          <a:bodyPr>
            <a:normAutofit/>
          </a:bodyPr>
          <a:lstStyle/>
          <a:p>
            <a:pPr>
              <a:buNone/>
            </a:pPr>
            <a:endParaRPr lang="fr-FR" b="1" dirty="0" smtClean="0"/>
          </a:p>
          <a:p>
            <a:r>
              <a:rPr lang="fr-FR" sz="2600" dirty="0" err="1" smtClean="0"/>
              <a:t>Observed</a:t>
            </a:r>
            <a:r>
              <a:rPr lang="fr-FR" sz="2600" dirty="0" smtClean="0"/>
              <a:t> top marginal rates go </a:t>
            </a:r>
            <a:r>
              <a:rPr lang="fr-FR" sz="2600" dirty="0" err="1" smtClean="0"/>
              <a:t>from</a:t>
            </a:r>
            <a:r>
              <a:rPr lang="fr-FR" sz="2600" dirty="0" smtClean="0"/>
              <a:t> 20-30% to 80-90%</a:t>
            </a:r>
          </a:p>
          <a:p>
            <a:r>
              <a:rPr lang="fr-FR" sz="2600" dirty="0" smtClean="0"/>
              <a:t>One possible </a:t>
            </a:r>
            <a:r>
              <a:rPr lang="fr-FR" sz="2600" dirty="0" err="1" smtClean="0"/>
              <a:t>interpretation</a:t>
            </a:r>
            <a:r>
              <a:rPr lang="fr-FR" sz="2600" dirty="0" smtClean="0"/>
              <a:t> = </a:t>
            </a:r>
            <a:r>
              <a:rPr lang="fr-FR" sz="2600" dirty="0" err="1" smtClean="0"/>
              <a:t>different</a:t>
            </a:r>
            <a:r>
              <a:rPr lang="fr-FR" sz="2600" dirty="0" smtClean="0"/>
              <a:t> </a:t>
            </a:r>
            <a:r>
              <a:rPr lang="fr-FR" sz="2600" dirty="0" err="1" smtClean="0"/>
              <a:t>beliefs</a:t>
            </a:r>
            <a:r>
              <a:rPr lang="fr-FR" sz="2600" dirty="0" smtClean="0"/>
              <a:t> about </a:t>
            </a:r>
            <a:r>
              <a:rPr lang="fr-FR" sz="2600" dirty="0" err="1" smtClean="0"/>
              <a:t>elasticities</a:t>
            </a:r>
            <a:r>
              <a:rPr lang="fr-FR" sz="2600" dirty="0" smtClean="0"/>
              <a:t> of </a:t>
            </a:r>
            <a:r>
              <a:rPr lang="fr-FR" sz="2600" dirty="0" err="1" smtClean="0"/>
              <a:t>labor</a:t>
            </a:r>
            <a:r>
              <a:rPr lang="fr-FR" sz="2600" dirty="0" smtClean="0"/>
              <a:t> </a:t>
            </a:r>
            <a:r>
              <a:rPr lang="fr-FR" sz="2600" dirty="0" err="1" smtClean="0"/>
              <a:t>supply</a:t>
            </a:r>
            <a:r>
              <a:rPr lang="fr-FR" sz="2600" dirty="0" smtClean="0"/>
              <a:t> (</a:t>
            </a:r>
            <a:r>
              <a:rPr lang="fr-FR" sz="2600" dirty="0" err="1" smtClean="0"/>
              <a:t>see</a:t>
            </a:r>
            <a:r>
              <a:rPr lang="fr-FR" sz="2600" dirty="0" smtClean="0"/>
              <a:t> </a:t>
            </a:r>
            <a:r>
              <a:rPr lang="fr-FR" sz="2600" dirty="0" err="1" smtClean="0">
                <a:hlinkClick r:id="rId2"/>
              </a:rPr>
              <a:t>this</a:t>
            </a:r>
            <a:r>
              <a:rPr lang="fr-FR" sz="2600" dirty="0" smtClean="0">
                <a:hlinkClick r:id="rId2"/>
              </a:rPr>
              <a:t> </a:t>
            </a:r>
            <a:r>
              <a:rPr lang="fr-FR" sz="2600" dirty="0" err="1" smtClean="0">
                <a:hlinkClick r:id="rId2"/>
              </a:rPr>
              <a:t>paper</a:t>
            </a:r>
            <a:r>
              <a:rPr lang="fr-FR" sz="2600" dirty="0" smtClean="0"/>
              <a:t> for a </a:t>
            </a:r>
            <a:r>
              <a:rPr lang="fr-FR" sz="2600" dirty="0" err="1" smtClean="0"/>
              <a:t>learning</a:t>
            </a:r>
            <a:r>
              <a:rPr lang="fr-FR" sz="2600" dirty="0" smtClean="0"/>
              <a:t> model: </a:t>
            </a:r>
            <a:r>
              <a:rPr lang="fr-FR" sz="2600" dirty="0" err="1" smtClean="0"/>
              <a:t>it</a:t>
            </a:r>
            <a:r>
              <a:rPr lang="fr-FR" sz="2600" dirty="0" smtClean="0"/>
              <a:t> </a:t>
            </a:r>
            <a:r>
              <a:rPr lang="fr-FR" sz="2600" dirty="0" err="1" smtClean="0"/>
              <a:t>is</a:t>
            </a:r>
            <a:r>
              <a:rPr lang="fr-FR" sz="2600" dirty="0" smtClean="0"/>
              <a:t> </a:t>
            </a:r>
            <a:r>
              <a:rPr lang="fr-FR" sz="2600" dirty="0" err="1" smtClean="0"/>
              <a:t>difficult</a:t>
            </a:r>
            <a:r>
              <a:rPr lang="fr-FR" sz="2600" dirty="0" smtClean="0"/>
              <a:t> to </a:t>
            </a:r>
            <a:r>
              <a:rPr lang="fr-FR" sz="2600" dirty="0" err="1" smtClean="0"/>
              <a:t>estimate</a:t>
            </a:r>
            <a:r>
              <a:rPr lang="fr-FR" sz="2600" dirty="0" smtClean="0"/>
              <a:t> e </a:t>
            </a:r>
            <a:r>
              <a:rPr lang="fr-FR" sz="2600" dirty="0" err="1" smtClean="0"/>
              <a:t>with</a:t>
            </a:r>
            <a:r>
              <a:rPr lang="fr-FR" sz="2600" dirty="0" smtClean="0"/>
              <a:t> </a:t>
            </a:r>
            <a:r>
              <a:rPr lang="fr-FR" sz="2600" dirty="0" err="1" smtClean="0"/>
              <a:t>certainty</a:t>
            </a:r>
            <a:r>
              <a:rPr lang="fr-FR" sz="2600" dirty="0" smtClean="0"/>
              <a:t>) </a:t>
            </a:r>
          </a:p>
          <a:p>
            <a:pPr>
              <a:buNone/>
            </a:pPr>
            <a:endParaRPr lang="fr-FR" sz="2600" dirty="0" smtClean="0"/>
          </a:p>
          <a:p>
            <a:r>
              <a:rPr lang="fr-FR" sz="2600" b="1" dirty="0" smtClean="0"/>
              <a:t>t’* = 1/(1+</a:t>
            </a:r>
            <a:r>
              <a:rPr lang="fr-FR" sz="2600" b="1" dirty="0" err="1" smtClean="0"/>
              <a:t>ae</a:t>
            </a:r>
            <a:r>
              <a:rPr lang="fr-FR" sz="2600" b="1" dirty="0" smtClean="0"/>
              <a:t>)</a:t>
            </a:r>
            <a:r>
              <a:rPr lang="fr-FR" sz="2600" dirty="0" smtClean="0"/>
              <a:t>  (</a:t>
            </a:r>
            <a:r>
              <a:rPr lang="fr-FR" sz="2600" dirty="0" err="1" smtClean="0"/>
              <a:t>with</a:t>
            </a:r>
            <a:r>
              <a:rPr lang="fr-FR" sz="2600" dirty="0" smtClean="0"/>
              <a:t> e= </a:t>
            </a:r>
            <a:r>
              <a:rPr lang="fr-FR" sz="2600" dirty="0" err="1" smtClean="0"/>
              <a:t>elasticity</a:t>
            </a:r>
            <a:r>
              <a:rPr lang="fr-FR" sz="2600" dirty="0" smtClean="0"/>
              <a:t>, a = Pareto coefficient)</a:t>
            </a:r>
          </a:p>
          <a:p>
            <a:r>
              <a:rPr lang="fr-FR" sz="2600" dirty="0" smtClean="0"/>
              <a:t>If e=1 and a=2, t’* = 33%</a:t>
            </a:r>
          </a:p>
          <a:p>
            <a:r>
              <a:rPr lang="fr-FR" sz="2600" dirty="0" smtClean="0"/>
              <a:t>If e=0,5 and a=2, t’* = 50%</a:t>
            </a:r>
          </a:p>
          <a:p>
            <a:r>
              <a:rPr lang="fr-FR" sz="2600" dirty="0" smtClean="0"/>
              <a:t>If e=0,1 and a=2, t’* = 83%</a:t>
            </a:r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404664"/>
            <a:ext cx="8496944" cy="612068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Main theoretical results about optimal taxation of labor income </a:t>
            </a:r>
            <a:r>
              <a:rPr lang="en-US" dirty="0" smtClean="0"/>
              <a:t>(for capital income, see lectures 6-7):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(1) the social optimum usually involves a U-shaped pattern of marginal tax rates = in order to have high minimum income, one needs to withdraw it relatively fast (but not too fast) = relatively consistent with observed patterns (if we take into account transfers)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(2) optimal top rates depends positively on income concentration (top income shares) and negatively on labor supply </a:t>
            </a:r>
            <a:r>
              <a:rPr lang="en-US" dirty="0" err="1" smtClean="0"/>
              <a:t>elasticities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(and positively on bargaining power at the top: very important if we want to understand Roosevelt-type confiscatory tax rates)</a:t>
            </a:r>
          </a:p>
          <a:p>
            <a:endParaRPr lang="en-US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ChangeAspect="1"/>
          </p:cNvGraphicFramePr>
          <p:nvPr>
            <p:ph idx="1"/>
          </p:nvPr>
        </p:nvGraphicFramePr>
        <p:xfrm>
          <a:off x="251520" y="260648"/>
          <a:ext cx="8712968" cy="6480720"/>
        </p:xfrm>
        <a:graphic>
          <a:graphicData uri="http://schemas.openxmlformats.org/presentationml/2006/ole">
            <p:oleObj spid="_x0000_s1026" name="Acrobat Document" r:id="rId3" imgW="6416596" imgH="4534293" progId="AcroExch.Document.11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fr-FR" dirty="0" smtClean="0"/>
          </a:p>
          <a:p>
            <a:r>
              <a:rPr lang="fr-FR" dirty="0" err="1" smtClean="0"/>
              <a:t>Empirical</a:t>
            </a:r>
            <a:r>
              <a:rPr lang="fr-FR" dirty="0" smtClean="0"/>
              <a:t> </a:t>
            </a:r>
            <a:r>
              <a:rPr lang="fr-FR" dirty="0" err="1" smtClean="0"/>
              <a:t>evidence</a:t>
            </a:r>
            <a:r>
              <a:rPr lang="fr-FR" dirty="0" smtClean="0"/>
              <a:t>: real </a:t>
            </a:r>
            <a:r>
              <a:rPr lang="fr-FR" dirty="0" err="1" smtClean="0"/>
              <a:t>labor</a:t>
            </a:r>
            <a:r>
              <a:rPr lang="fr-FR" dirty="0" smtClean="0"/>
              <a:t> </a:t>
            </a:r>
            <a:r>
              <a:rPr lang="fr-FR" dirty="0" err="1" smtClean="0"/>
              <a:t>supply</a:t>
            </a:r>
            <a:r>
              <a:rPr lang="fr-FR" dirty="0" smtClean="0"/>
              <a:t> </a:t>
            </a:r>
            <a:r>
              <a:rPr lang="fr-FR" dirty="0" err="1" smtClean="0"/>
              <a:t>elasticities</a:t>
            </a:r>
            <a:r>
              <a:rPr lang="fr-FR" dirty="0" smtClean="0"/>
              <a:t> </a:t>
            </a:r>
            <a:r>
              <a:rPr lang="fr-FR" dirty="0" smtClean="0">
                <a:cs typeface="Arial"/>
              </a:rPr>
              <a:t>≈0,2-0,3 </a:t>
            </a:r>
            <a:r>
              <a:rPr lang="fr-FR" dirty="0" err="1" smtClean="0">
                <a:cs typeface="Arial"/>
              </a:rPr>
              <a:t>at</a:t>
            </a:r>
            <a:r>
              <a:rPr lang="fr-FR" dirty="0" smtClean="0">
                <a:cs typeface="Arial"/>
              </a:rPr>
              <a:t> </a:t>
            </a:r>
            <a:r>
              <a:rPr lang="fr-FR" dirty="0" err="1" smtClean="0">
                <a:cs typeface="Arial"/>
              </a:rPr>
              <a:t>most</a:t>
            </a:r>
            <a:r>
              <a:rPr lang="fr-FR" dirty="0" smtClean="0">
                <a:cs typeface="Arial"/>
              </a:rPr>
              <a:t> (</a:t>
            </a:r>
            <a:r>
              <a:rPr lang="fr-FR" dirty="0" err="1" smtClean="0">
                <a:cs typeface="Arial"/>
              </a:rPr>
              <a:t>higher</a:t>
            </a:r>
            <a:r>
              <a:rPr lang="fr-FR" dirty="0" smtClean="0">
                <a:cs typeface="Arial"/>
              </a:rPr>
              <a:t> </a:t>
            </a:r>
            <a:r>
              <a:rPr lang="fr-FR" dirty="0" err="1" smtClean="0">
                <a:cs typeface="Arial"/>
              </a:rPr>
              <a:t>elasticities</a:t>
            </a:r>
            <a:r>
              <a:rPr lang="fr-FR" dirty="0" smtClean="0">
                <a:cs typeface="Arial"/>
              </a:rPr>
              <a:t> </a:t>
            </a:r>
            <a:r>
              <a:rPr lang="fr-FR" dirty="0" err="1" smtClean="0">
                <a:cs typeface="Arial"/>
              </a:rPr>
              <a:t>usually</a:t>
            </a:r>
            <a:r>
              <a:rPr lang="fr-FR" dirty="0" smtClean="0">
                <a:cs typeface="Arial"/>
              </a:rPr>
              <a:t> come </a:t>
            </a:r>
            <a:r>
              <a:rPr lang="fr-FR" dirty="0" err="1" smtClean="0">
                <a:cs typeface="Arial"/>
              </a:rPr>
              <a:t>from</a:t>
            </a:r>
            <a:r>
              <a:rPr lang="fr-FR" dirty="0" smtClean="0">
                <a:cs typeface="Arial"/>
              </a:rPr>
              <a:t> pure </a:t>
            </a:r>
            <a:r>
              <a:rPr lang="fr-FR" dirty="0" err="1" smtClean="0">
                <a:cs typeface="Arial"/>
              </a:rPr>
              <a:t>income</a:t>
            </a:r>
            <a:r>
              <a:rPr lang="fr-FR" dirty="0" smtClean="0">
                <a:cs typeface="Arial"/>
              </a:rPr>
              <a:t> </a:t>
            </a:r>
            <a:r>
              <a:rPr lang="fr-FR" dirty="0" err="1" smtClean="0">
                <a:cs typeface="Arial"/>
              </a:rPr>
              <a:t>shifting</a:t>
            </a:r>
            <a:r>
              <a:rPr lang="fr-FR" dirty="0" smtClean="0">
                <a:cs typeface="Arial"/>
              </a:rPr>
              <a:t>, i.e. if one </a:t>
            </a:r>
            <a:r>
              <a:rPr lang="fr-FR" dirty="0" err="1" smtClean="0">
                <a:cs typeface="Arial"/>
              </a:rPr>
              <a:t>can</a:t>
            </a:r>
            <a:r>
              <a:rPr lang="fr-FR" dirty="0" smtClean="0">
                <a:cs typeface="Arial"/>
              </a:rPr>
              <a:t> </a:t>
            </a:r>
            <a:r>
              <a:rPr lang="fr-FR" dirty="0" err="1" smtClean="0">
                <a:cs typeface="Arial"/>
              </a:rPr>
              <a:t>transfer</a:t>
            </a:r>
            <a:r>
              <a:rPr lang="fr-FR" dirty="0" smtClean="0">
                <a:cs typeface="Arial"/>
              </a:rPr>
              <a:t> </a:t>
            </a:r>
            <a:r>
              <a:rPr lang="fr-FR" dirty="0" err="1" smtClean="0">
                <a:cs typeface="Arial"/>
              </a:rPr>
              <a:t>income</a:t>
            </a:r>
            <a:r>
              <a:rPr lang="fr-FR" dirty="0" smtClean="0">
                <a:cs typeface="Arial"/>
              </a:rPr>
              <a:t> to a </a:t>
            </a:r>
            <a:r>
              <a:rPr lang="fr-FR" dirty="0" err="1" smtClean="0">
                <a:cs typeface="Arial"/>
              </a:rPr>
              <a:t>less</a:t>
            </a:r>
            <a:r>
              <a:rPr lang="fr-FR" dirty="0" smtClean="0">
                <a:cs typeface="Arial"/>
              </a:rPr>
              <a:t> </a:t>
            </a:r>
            <a:r>
              <a:rPr lang="fr-FR" dirty="0" err="1" smtClean="0">
                <a:cs typeface="Arial"/>
              </a:rPr>
              <a:t>taxed</a:t>
            </a:r>
            <a:r>
              <a:rPr lang="fr-FR" dirty="0" smtClean="0">
                <a:cs typeface="Arial"/>
              </a:rPr>
              <a:t> </a:t>
            </a:r>
            <a:r>
              <a:rPr lang="fr-FR" dirty="0" err="1" smtClean="0">
                <a:cs typeface="Arial"/>
              </a:rPr>
              <a:t>tax</a:t>
            </a:r>
            <a:r>
              <a:rPr lang="fr-FR" dirty="0" smtClean="0">
                <a:cs typeface="Arial"/>
              </a:rPr>
              <a:t> base: in </a:t>
            </a:r>
            <a:r>
              <a:rPr lang="fr-FR" dirty="0" err="1" smtClean="0">
                <a:cs typeface="Arial"/>
              </a:rPr>
              <a:t>principle</a:t>
            </a:r>
            <a:r>
              <a:rPr lang="fr-FR" dirty="0" smtClean="0">
                <a:cs typeface="Arial"/>
              </a:rPr>
              <a:t>, </a:t>
            </a:r>
            <a:r>
              <a:rPr lang="fr-FR" dirty="0" err="1" smtClean="0">
                <a:cs typeface="Arial"/>
              </a:rPr>
              <a:t>this</a:t>
            </a:r>
            <a:r>
              <a:rPr lang="fr-FR" dirty="0" smtClean="0">
                <a:cs typeface="Arial"/>
              </a:rPr>
              <a:t> </a:t>
            </a:r>
            <a:r>
              <a:rPr lang="fr-FR" dirty="0" err="1" smtClean="0">
                <a:cs typeface="Arial"/>
              </a:rPr>
              <a:t>can</a:t>
            </a:r>
            <a:r>
              <a:rPr lang="fr-FR" dirty="0" smtClean="0">
                <a:cs typeface="Arial"/>
              </a:rPr>
              <a:t> </a:t>
            </a:r>
            <a:r>
              <a:rPr lang="fr-FR" dirty="0" err="1" smtClean="0">
                <a:cs typeface="Arial"/>
              </a:rPr>
              <a:t>be</a:t>
            </a:r>
            <a:r>
              <a:rPr lang="fr-FR" dirty="0" smtClean="0">
                <a:cs typeface="Arial"/>
              </a:rPr>
              <a:t> </a:t>
            </a:r>
            <a:r>
              <a:rPr lang="fr-FR" dirty="0" err="1" smtClean="0">
                <a:cs typeface="Arial"/>
              </a:rPr>
              <a:t>solved</a:t>
            </a:r>
            <a:r>
              <a:rPr lang="fr-FR" dirty="0" smtClean="0">
                <a:cs typeface="Arial"/>
              </a:rPr>
              <a:t> by a </a:t>
            </a:r>
            <a:r>
              <a:rPr lang="fr-FR" dirty="0" err="1" smtClean="0">
                <a:cs typeface="Arial"/>
              </a:rPr>
              <a:t>broader</a:t>
            </a:r>
            <a:r>
              <a:rPr lang="fr-FR" dirty="0" smtClean="0">
                <a:cs typeface="Arial"/>
              </a:rPr>
              <a:t> </a:t>
            </a:r>
            <a:r>
              <a:rPr lang="fr-FR" dirty="0" err="1" smtClean="0">
                <a:cs typeface="Arial"/>
              </a:rPr>
              <a:t>tax</a:t>
            </a:r>
            <a:r>
              <a:rPr lang="fr-FR" dirty="0" smtClean="0">
                <a:cs typeface="Arial"/>
              </a:rPr>
              <a:t> base) </a:t>
            </a:r>
          </a:p>
          <a:p>
            <a:pPr>
              <a:buNone/>
            </a:pPr>
            <a:r>
              <a:rPr lang="fr-FR" sz="2800" dirty="0" smtClean="0">
                <a:cs typeface="Arial"/>
              </a:rPr>
              <a:t>     →  </a:t>
            </a:r>
            <a:r>
              <a:rPr lang="fr-FR" dirty="0" smtClean="0"/>
              <a:t>t’* </a:t>
            </a:r>
            <a:r>
              <a:rPr lang="fr-FR" dirty="0" smtClean="0">
                <a:cs typeface="Arial"/>
              </a:rPr>
              <a:t>≈ 60-70% ? </a:t>
            </a:r>
          </a:p>
          <a:p>
            <a:pPr>
              <a:buNone/>
            </a:pPr>
            <a:endParaRPr lang="fr-FR" dirty="0" smtClean="0"/>
          </a:p>
          <a:p>
            <a:r>
              <a:rPr lang="en-US" dirty="0" smtClean="0"/>
              <a:t>See P. Diamond &amp; E. </a:t>
            </a:r>
            <a:r>
              <a:rPr lang="en-US" dirty="0" err="1" smtClean="0"/>
              <a:t>Saez</a:t>
            </a:r>
            <a:r>
              <a:rPr lang="en-US" dirty="0" smtClean="0"/>
              <a:t>, "The Case for a Progressive Tax: From Basic Research to Policy Recommendations", </a:t>
            </a:r>
            <a:r>
              <a:rPr lang="en-US" dirty="0" smtClean="0">
                <a:hlinkClick r:id="rId2"/>
              </a:rPr>
              <a:t>JEP 2011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For a survey on empirical estimates of labor supply </a:t>
            </a:r>
            <a:r>
              <a:rPr lang="en-US" dirty="0" err="1" smtClean="0"/>
              <a:t>elasticities</a:t>
            </a:r>
            <a:r>
              <a:rPr lang="en-US" dirty="0" smtClean="0"/>
              <a:t>, see E</a:t>
            </a:r>
            <a:r>
              <a:rPr lang="en-US" dirty="0"/>
              <a:t>. </a:t>
            </a:r>
            <a:r>
              <a:rPr lang="en-US" dirty="0" err="1"/>
              <a:t>Saez</a:t>
            </a:r>
            <a:r>
              <a:rPr lang="en-US" dirty="0"/>
              <a:t>, J. </a:t>
            </a:r>
            <a:r>
              <a:rPr lang="en-US" dirty="0" err="1"/>
              <a:t>Slemrod</a:t>
            </a:r>
            <a:r>
              <a:rPr lang="en-US" dirty="0"/>
              <a:t> and S. </a:t>
            </a:r>
            <a:r>
              <a:rPr lang="en-US" dirty="0" err="1"/>
              <a:t>Gierz</a:t>
            </a:r>
            <a:r>
              <a:rPr lang="en-US" dirty="0"/>
              <a:t>, “The Elasticity of Taxable Income with Respect to Marginal Tax Rates: A Critical Review”, NBER 2009 </a:t>
            </a:r>
            <a:r>
              <a:rPr lang="en-US" dirty="0">
                <a:hlinkClick r:id="rId3"/>
              </a:rPr>
              <a:t>[article </a:t>
            </a:r>
            <a:r>
              <a:rPr lang="en-US" dirty="0" smtClean="0">
                <a:hlinkClick r:id="rId3"/>
              </a:rPr>
              <a:t>in </a:t>
            </a:r>
            <a:r>
              <a:rPr lang="en-US" dirty="0" err="1" smtClean="0">
                <a:hlinkClick r:id="rId3"/>
              </a:rPr>
              <a:t>pdf</a:t>
            </a:r>
            <a:r>
              <a:rPr lang="en-US" dirty="0" smtClean="0">
                <a:hlinkClick r:id="rId3"/>
              </a:rPr>
              <a:t> format]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32656"/>
            <a:ext cx="8003232" cy="5544616"/>
          </a:xfrm>
        </p:spPr>
        <p:txBody>
          <a:bodyPr>
            <a:normAutofit/>
          </a:bodyPr>
          <a:lstStyle/>
          <a:p>
            <a:pPr>
              <a:buNone/>
            </a:pPr>
            <a:endParaRPr lang="fr-FR" dirty="0" smtClean="0"/>
          </a:p>
          <a:p>
            <a:r>
              <a:rPr lang="en-US" sz="2600" dirty="0" smtClean="0"/>
              <a:t>However the perfect-competition model (labor income = marginal product) may not be sufficient to analyze Roosevelt-type tax rates &amp; the recent surge in US top incomes</a:t>
            </a:r>
          </a:p>
          <a:p>
            <a:r>
              <a:rPr lang="en-US" sz="2600" dirty="0" smtClean="0"/>
              <a:t>A model with imperfect competition and CEO bargaining power (CEOs can sometime extract some than their marginal product) is more promising</a:t>
            </a:r>
          </a:p>
          <a:p>
            <a:pPr>
              <a:buNone/>
            </a:pPr>
            <a:endParaRPr lang="en-US" sz="2600" dirty="0" smtClean="0"/>
          </a:p>
          <a:p>
            <a:r>
              <a:rPr lang="en-US" sz="2600" dirty="0" smtClean="0"/>
              <a:t>See Piketty-Saez-Stantcheva, "Optimal Taxation of Top Labor Incomes: A Tale of Three </a:t>
            </a:r>
            <a:r>
              <a:rPr lang="en-US" sz="2600" dirty="0" err="1" smtClean="0"/>
              <a:t>Elasticities</a:t>
            </a:r>
            <a:r>
              <a:rPr lang="en-US" sz="2600" dirty="0" smtClean="0"/>
              <a:t>", </a:t>
            </a:r>
            <a:r>
              <a:rPr lang="en-US" sz="2600" dirty="0" smtClean="0">
                <a:hlinkClick r:id="rId2"/>
              </a:rPr>
              <a:t>AEJ 2014</a:t>
            </a:r>
            <a:r>
              <a:rPr lang="en-US" sz="2600" dirty="0" smtClean="0"/>
              <a:t> </a:t>
            </a:r>
            <a:r>
              <a:rPr lang="en-US" sz="2600" dirty="0" smtClean="0"/>
              <a:t>(see also </a:t>
            </a:r>
            <a:r>
              <a:rPr lang="en-US" sz="2600" dirty="0" smtClean="0">
                <a:hlinkClick r:id="rId3"/>
              </a:rPr>
              <a:t>Slides</a:t>
            </a:r>
            <a:r>
              <a:rPr lang="en-US" sz="2600" dirty="0" smtClean="0"/>
              <a:t>)</a:t>
            </a:r>
            <a:endParaRPr lang="fr-F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32656"/>
            <a:ext cx="8363272" cy="612068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fr-FR" dirty="0" smtClean="0"/>
          </a:p>
          <a:p>
            <a:r>
              <a:rPr lang="en-US" sz="2600" dirty="0" smtClean="0"/>
              <a:t>With imperfect competition and bargaining power, the optimal tax formula  becomes more complicated and can justify confiscatory tax rates</a:t>
            </a:r>
          </a:p>
          <a:p>
            <a:r>
              <a:rPr lang="en-US" sz="2800" b="1" dirty="0" smtClean="0"/>
              <a:t>Augmented formula: τ = (1+tae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+ae</a:t>
            </a:r>
            <a:r>
              <a:rPr lang="en-US" sz="2800" b="1" baseline="-25000" dirty="0" smtClean="0"/>
              <a:t>3</a:t>
            </a:r>
            <a:r>
              <a:rPr lang="en-US" sz="2800" b="1" dirty="0" smtClean="0"/>
              <a:t>)/(1+ae)</a:t>
            </a:r>
          </a:p>
          <a:p>
            <a:r>
              <a:rPr lang="fr-FR" sz="2800" dirty="0" err="1" smtClean="0"/>
              <a:t>With</a:t>
            </a:r>
            <a:r>
              <a:rPr lang="fr-FR" sz="2800" dirty="0" smtClean="0"/>
              <a:t> e = e</a:t>
            </a:r>
            <a:r>
              <a:rPr lang="fr-FR" sz="2800" baseline="-25000" dirty="0" smtClean="0"/>
              <a:t>1</a:t>
            </a:r>
            <a:r>
              <a:rPr lang="fr-FR" sz="2800" dirty="0" smtClean="0"/>
              <a:t> + e</a:t>
            </a:r>
            <a:r>
              <a:rPr lang="fr-FR" sz="2800" baseline="-25000" dirty="0" smtClean="0"/>
              <a:t>2</a:t>
            </a:r>
            <a:r>
              <a:rPr lang="fr-FR" sz="2800" dirty="0" smtClean="0"/>
              <a:t> + e</a:t>
            </a:r>
            <a:r>
              <a:rPr lang="fr-FR" sz="2800" baseline="-25000" dirty="0" smtClean="0"/>
              <a:t>3</a:t>
            </a:r>
            <a:r>
              <a:rPr lang="fr-FR" sz="2800" dirty="0" smtClean="0"/>
              <a:t> </a:t>
            </a:r>
          </a:p>
          <a:p>
            <a:pPr>
              <a:buNone/>
            </a:pPr>
            <a:r>
              <a:rPr lang="fr-FR" sz="2800" dirty="0" smtClean="0"/>
              <a:t> = </a:t>
            </a:r>
            <a:r>
              <a:rPr lang="fr-FR" sz="2800" dirty="0" err="1" smtClean="0"/>
              <a:t>labor</a:t>
            </a:r>
            <a:r>
              <a:rPr lang="fr-FR" sz="2800" dirty="0" smtClean="0"/>
              <a:t> </a:t>
            </a:r>
            <a:r>
              <a:rPr lang="fr-FR" sz="2800" dirty="0" err="1" smtClean="0"/>
              <a:t>supply</a:t>
            </a:r>
            <a:r>
              <a:rPr lang="fr-FR" sz="2800" dirty="0" smtClean="0"/>
              <a:t> </a:t>
            </a:r>
            <a:r>
              <a:rPr lang="fr-FR" sz="2800" dirty="0" err="1" smtClean="0"/>
              <a:t>elasticity</a:t>
            </a:r>
            <a:r>
              <a:rPr lang="fr-FR" sz="2800" dirty="0" smtClean="0"/>
              <a:t> e</a:t>
            </a:r>
            <a:r>
              <a:rPr lang="fr-FR" sz="2800" baseline="-25000" dirty="0" smtClean="0"/>
              <a:t>1</a:t>
            </a:r>
            <a:r>
              <a:rPr lang="fr-FR" sz="2800" dirty="0" smtClean="0"/>
              <a:t> + </a:t>
            </a:r>
            <a:r>
              <a:rPr lang="fr-FR" sz="2800" dirty="0" err="1" smtClean="0"/>
              <a:t>income</a:t>
            </a:r>
            <a:r>
              <a:rPr lang="fr-FR" sz="2800" dirty="0" smtClean="0"/>
              <a:t> </a:t>
            </a:r>
            <a:r>
              <a:rPr lang="en-US" sz="2800" dirty="0" smtClean="0"/>
              <a:t>shifting elasticity </a:t>
            </a:r>
            <a:r>
              <a:rPr lang="fr-FR" sz="2800" dirty="0" smtClean="0"/>
              <a:t>e</a:t>
            </a:r>
            <a:r>
              <a:rPr lang="fr-FR" sz="2800" baseline="-25000" dirty="0" smtClean="0"/>
              <a:t>2</a:t>
            </a:r>
            <a:r>
              <a:rPr lang="fr-FR" sz="2800" dirty="0" smtClean="0"/>
              <a:t> </a:t>
            </a:r>
            <a:r>
              <a:rPr lang="en-US" sz="2800" dirty="0" smtClean="0"/>
              <a:t>+ bargaining elasticity </a:t>
            </a:r>
            <a:r>
              <a:rPr lang="fr-FR" sz="2800" dirty="0" smtClean="0"/>
              <a:t>e</a:t>
            </a:r>
            <a:r>
              <a:rPr lang="fr-FR" sz="2800" baseline="-25000" dirty="0" smtClean="0"/>
              <a:t>3</a:t>
            </a:r>
            <a:r>
              <a:rPr lang="fr-FR" sz="2800" dirty="0" smtClean="0"/>
              <a:t> </a:t>
            </a:r>
            <a:r>
              <a:rPr lang="en-US" sz="2800" dirty="0" smtClean="0"/>
              <a:t>(= more intensive bargaining with lower tax rate)</a:t>
            </a:r>
          </a:p>
          <a:p>
            <a:pPr>
              <a:buNone/>
            </a:pPr>
            <a:r>
              <a:rPr lang="en-US" sz="2800" dirty="0" smtClean="0"/>
              <a:t>• </a:t>
            </a:r>
            <a:r>
              <a:rPr lang="en-US" sz="2800" b="1" dirty="0" smtClean="0"/>
              <a:t>Key point: τ ↑ as elasticity e</a:t>
            </a:r>
            <a:r>
              <a:rPr lang="en-US" sz="2800" b="1" baseline="-25000" dirty="0" smtClean="0"/>
              <a:t>3</a:t>
            </a:r>
            <a:r>
              <a:rPr lang="en-US" sz="2800" b="1" dirty="0" smtClean="0"/>
              <a:t> ↑</a:t>
            </a:r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r>
              <a:rPr lang="en-US" sz="2800" dirty="0" smtClean="0"/>
              <a:t>→ for a given total elasticity e, the decomposition between the three </a:t>
            </a:r>
            <a:r>
              <a:rPr lang="en-US" sz="2800" dirty="0" err="1" smtClean="0"/>
              <a:t>elasticities</a:t>
            </a:r>
            <a:r>
              <a:rPr lang="en-US" sz="2800" dirty="0" smtClean="0"/>
              <a:t> </a:t>
            </a:r>
            <a:r>
              <a:rPr lang="fr-FR" sz="2800" dirty="0" smtClean="0"/>
              <a:t>e</a:t>
            </a:r>
            <a:r>
              <a:rPr lang="fr-FR" sz="2800" baseline="-25000" dirty="0" smtClean="0"/>
              <a:t>1</a:t>
            </a:r>
            <a:r>
              <a:rPr lang="fr-FR" sz="2800" dirty="0" smtClean="0"/>
              <a:t>,e</a:t>
            </a:r>
            <a:r>
              <a:rPr lang="fr-FR" sz="2800" baseline="-25000" dirty="0" smtClean="0"/>
              <a:t>2</a:t>
            </a:r>
            <a:r>
              <a:rPr lang="fr-FR" sz="2800" dirty="0" smtClean="0"/>
              <a:t>,e</a:t>
            </a:r>
            <a:r>
              <a:rPr lang="fr-FR" sz="2800" baseline="-25000" dirty="0" smtClean="0"/>
              <a:t>3</a:t>
            </a:r>
            <a:r>
              <a:rPr lang="fr-FR" sz="2800" dirty="0" smtClean="0"/>
              <a:t> </a:t>
            </a:r>
            <a:r>
              <a:rPr lang="en-US" sz="2800" dirty="0" smtClean="0"/>
              <a:t>is critical</a:t>
            </a:r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endParaRPr lang="en-US" sz="2600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ChangeAspect="1"/>
          </p:cNvGraphicFramePr>
          <p:nvPr>
            <p:ph idx="1"/>
          </p:nvPr>
        </p:nvGraphicFramePr>
        <p:xfrm>
          <a:off x="251520" y="188640"/>
          <a:ext cx="8640959" cy="6480720"/>
        </p:xfrm>
        <a:graphic>
          <a:graphicData uri="http://schemas.openxmlformats.org/presentationml/2006/ole">
            <p:oleObj spid="_x0000_s32770" name="Acrobat Document" r:id="rId3" imgW="4663844" imgH="6035563" progId="AcroExch.Document.11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404664"/>
            <a:ext cx="8640960" cy="612068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Here I will only present the main results and intuitions. For complete technical details and proofs, see the following papers: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Mirrlees</a:t>
            </a:r>
            <a:r>
              <a:rPr lang="en-US" dirty="0" smtClean="0"/>
              <a:t>, J., "An exploration in the theory of optimum income taxation", RES 1971</a:t>
            </a:r>
          </a:p>
          <a:p>
            <a:r>
              <a:rPr lang="en-US" dirty="0" smtClean="0"/>
              <a:t>Diamond, P., “Optimal Income Taxation: An Example with a U-Shaped Pattern of Optimal Marginal Rates”, AER 1998</a:t>
            </a:r>
            <a:r>
              <a:rPr lang="en-US" u="sng" dirty="0" smtClean="0"/>
              <a:t> </a:t>
            </a:r>
            <a:r>
              <a:rPr lang="en-US" u="sng" dirty="0" smtClean="0">
                <a:hlinkClick r:id="rId2"/>
              </a:rPr>
              <a:t>[article in </a:t>
            </a:r>
            <a:r>
              <a:rPr lang="en-US" u="sng" dirty="0" err="1" smtClean="0">
                <a:hlinkClick r:id="rId2"/>
              </a:rPr>
              <a:t>pdf</a:t>
            </a:r>
            <a:r>
              <a:rPr lang="en-US" u="sng" dirty="0" smtClean="0">
                <a:hlinkClick r:id="rId2"/>
              </a:rPr>
              <a:t> format]</a:t>
            </a:r>
            <a:endParaRPr lang="en-US" dirty="0" smtClean="0"/>
          </a:p>
          <a:p>
            <a:r>
              <a:rPr lang="en-US" dirty="0" err="1" smtClean="0"/>
              <a:t>Saez</a:t>
            </a:r>
            <a:r>
              <a:rPr lang="en-US" dirty="0" smtClean="0"/>
              <a:t>, “Using </a:t>
            </a:r>
            <a:r>
              <a:rPr lang="en-US" dirty="0" err="1" smtClean="0"/>
              <a:t>Elasticities</a:t>
            </a:r>
            <a:r>
              <a:rPr lang="en-US" dirty="0" smtClean="0"/>
              <a:t> to Derive Optimal Income Tax Rates”, RES 2001 </a:t>
            </a:r>
            <a:r>
              <a:rPr lang="en-US" dirty="0" smtClean="0">
                <a:hlinkClick r:id="rId3"/>
              </a:rPr>
              <a:t>[article in </a:t>
            </a:r>
            <a:r>
              <a:rPr lang="en-US" dirty="0" err="1" smtClean="0">
                <a:hlinkClick r:id="rId3"/>
              </a:rPr>
              <a:t>pdf</a:t>
            </a:r>
            <a:r>
              <a:rPr lang="en-US" dirty="0" smtClean="0">
                <a:hlinkClick r:id="rId3"/>
              </a:rPr>
              <a:t> format]</a:t>
            </a:r>
            <a:r>
              <a:rPr lang="en-US" dirty="0" smtClean="0"/>
              <a:t> </a:t>
            </a:r>
          </a:p>
          <a:p>
            <a:r>
              <a:rPr lang="en-US" b="1" dirty="0" err="1" smtClean="0"/>
              <a:t>Piketty-Saez</a:t>
            </a:r>
            <a:r>
              <a:rPr lang="en-US" b="1" dirty="0" smtClean="0"/>
              <a:t>, "Optimal Labor Income Taxation", 2013</a:t>
            </a:r>
            <a:r>
              <a:rPr lang="en-US" dirty="0" smtClean="0"/>
              <a:t>, </a:t>
            </a:r>
            <a:r>
              <a:rPr lang="en-US" dirty="0" smtClean="0">
                <a:hlinkClick r:id="rId4"/>
              </a:rPr>
              <a:t>Handbook of Public Economics, vol. 5</a:t>
            </a:r>
            <a:endParaRPr lang="en-US" dirty="0" smtClean="0"/>
          </a:p>
          <a:p>
            <a:r>
              <a:rPr lang="en-US" dirty="0" err="1" smtClean="0"/>
              <a:t>Piketty-Saez</a:t>
            </a:r>
            <a:r>
              <a:rPr lang="en-US" dirty="0" err="1"/>
              <a:t>-</a:t>
            </a:r>
            <a:r>
              <a:rPr lang="en-US" dirty="0" err="1" smtClean="0"/>
              <a:t>Stantcheva</a:t>
            </a:r>
            <a:r>
              <a:rPr lang="en-US" dirty="0" smtClean="0"/>
              <a:t>, "Optimal Taxation of Top Labor Incomes: A Tale of Three </a:t>
            </a:r>
            <a:r>
              <a:rPr lang="en-US" dirty="0" err="1" smtClean="0"/>
              <a:t>Elasticities</a:t>
            </a:r>
            <a:r>
              <a:rPr lang="en-US" dirty="0" smtClean="0"/>
              <a:t>", </a:t>
            </a:r>
            <a:r>
              <a:rPr lang="en-US" dirty="0" smtClean="0">
                <a:hlinkClick r:id="rId5"/>
              </a:rPr>
              <a:t>AEJ 2013</a:t>
            </a:r>
            <a:r>
              <a:rPr lang="en-US" dirty="0" smtClean="0"/>
              <a:t> (see also </a:t>
            </a:r>
            <a:r>
              <a:rPr lang="en-US" dirty="0" smtClean="0">
                <a:hlinkClick r:id="rId6"/>
              </a:rPr>
              <a:t>Slides</a:t>
            </a:r>
            <a:r>
              <a:rPr lang="en-US" dirty="0" smtClean="0"/>
              <a:t>)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The optimal labor income tax problem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Mirrlees</a:t>
            </a:r>
            <a:r>
              <a:rPr lang="en-US" dirty="0" smtClean="0"/>
              <a:t> (1971) : basic labor supply model used to analyze optimal labor income taxes</a:t>
            </a:r>
          </a:p>
          <a:p>
            <a:r>
              <a:rPr lang="en-US" dirty="0"/>
              <a:t>E</a:t>
            </a:r>
            <a:r>
              <a:rPr lang="en-US" dirty="0" smtClean="0"/>
              <a:t>ach agent </a:t>
            </a:r>
            <a:r>
              <a:rPr lang="en-US" dirty="0" err="1" smtClean="0"/>
              <a:t>i</a:t>
            </a:r>
            <a:r>
              <a:rPr lang="en-US" dirty="0" smtClean="0"/>
              <a:t> is characterized by an </a:t>
            </a:r>
            <a:r>
              <a:rPr lang="en-US" dirty="0" err="1" smtClean="0"/>
              <a:t>exogeneous</a:t>
            </a:r>
            <a:r>
              <a:rPr lang="en-US" dirty="0" smtClean="0"/>
              <a:t> wage rate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 (=productivity)</a:t>
            </a:r>
          </a:p>
          <a:p>
            <a:r>
              <a:rPr lang="en-US" dirty="0"/>
              <a:t>L</a:t>
            </a:r>
            <a:r>
              <a:rPr lang="en-US" dirty="0" smtClean="0"/>
              <a:t>abor supply  </a:t>
            </a:r>
            <a:r>
              <a:rPr lang="en-US" dirty="0" err="1" smtClean="0"/>
              <a:t>l</a:t>
            </a:r>
            <a:r>
              <a:rPr lang="en-US" baseline="-25000" dirty="0" err="1" smtClean="0"/>
              <a:t>i</a:t>
            </a:r>
            <a:endParaRPr lang="en-US" dirty="0" smtClean="0"/>
          </a:p>
          <a:p>
            <a:r>
              <a:rPr lang="en-US" dirty="0"/>
              <a:t>P</a:t>
            </a:r>
            <a:r>
              <a:rPr lang="en-US" dirty="0" smtClean="0"/>
              <a:t>re-tax labor income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err="1" smtClean="0"/>
              <a:t>l</a:t>
            </a:r>
            <a:r>
              <a:rPr lang="en-US" baseline="-25000" dirty="0" err="1" smtClean="0"/>
              <a:t>i</a:t>
            </a:r>
            <a:endParaRPr lang="en-US" dirty="0" smtClean="0"/>
          </a:p>
          <a:p>
            <a:r>
              <a:rPr lang="en-US" dirty="0"/>
              <a:t>I</a:t>
            </a:r>
            <a:r>
              <a:rPr lang="en-US" dirty="0" smtClean="0"/>
              <a:t>ncome tax t = t(</a:t>
            </a:r>
            <a:r>
              <a:rPr lang="en-US" dirty="0" err="1" smtClean="0"/>
              <a:t>y</a:t>
            </a:r>
            <a:r>
              <a:rPr lang="en-US" baseline="-25000" dirty="0" err="1" smtClean="0"/>
              <a:t>i</a:t>
            </a:r>
            <a:r>
              <a:rPr lang="en-US" dirty="0" smtClean="0"/>
              <a:t>)</a:t>
            </a:r>
          </a:p>
          <a:p>
            <a:r>
              <a:rPr lang="en-US" dirty="0" smtClean="0"/>
              <a:t>t(</a:t>
            </a:r>
            <a:r>
              <a:rPr lang="en-US" dirty="0" err="1" smtClean="0"/>
              <a:t>y</a:t>
            </a:r>
            <a:r>
              <a:rPr lang="en-US" baseline="-25000" dirty="0" err="1" smtClean="0"/>
              <a:t>i</a:t>
            </a:r>
            <a:r>
              <a:rPr lang="en-US" dirty="0" smtClean="0"/>
              <a:t>) can be &gt;0 or &lt;0 : if &lt;0, then this is an income transfer, or negative income tax</a:t>
            </a:r>
          </a:p>
          <a:p>
            <a:r>
              <a:rPr lang="en-US" dirty="0" smtClean="0"/>
              <a:t>After-tax labor income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i</a:t>
            </a:r>
            <a:r>
              <a:rPr lang="en-US" dirty="0" smtClean="0"/>
              <a:t> – t(</a:t>
            </a:r>
            <a:r>
              <a:rPr lang="en-US" dirty="0" err="1" smtClean="0"/>
              <a:t>y</a:t>
            </a:r>
            <a:r>
              <a:rPr lang="en-US" baseline="-25000" dirty="0" err="1" smtClean="0"/>
              <a:t>i</a:t>
            </a:r>
            <a:r>
              <a:rPr lang="en-US" dirty="0" smtClean="0"/>
              <a:t>)</a:t>
            </a:r>
          </a:p>
          <a:p>
            <a:r>
              <a:rPr lang="en-US" dirty="0"/>
              <a:t>A</a:t>
            </a:r>
            <a:r>
              <a:rPr lang="en-US" dirty="0" smtClean="0"/>
              <a:t>gents choose labor supply  </a:t>
            </a:r>
            <a:r>
              <a:rPr lang="en-US" dirty="0" err="1" smtClean="0"/>
              <a:t>l</a:t>
            </a:r>
            <a:r>
              <a:rPr lang="en-US" baseline="-25000" dirty="0" err="1" smtClean="0"/>
              <a:t>i</a:t>
            </a:r>
            <a:r>
              <a:rPr lang="en-US" dirty="0" smtClean="0"/>
              <a:t> by maximizing U(</a:t>
            </a:r>
            <a:r>
              <a:rPr lang="en-US" dirty="0" err="1" smtClean="0"/>
              <a:t>z</a:t>
            </a:r>
            <a:r>
              <a:rPr lang="en-US" baseline="-25000" dirty="0" err="1" smtClean="0"/>
              <a:t>i</a:t>
            </a:r>
            <a:r>
              <a:rPr lang="en-US" dirty="0" err="1" smtClean="0"/>
              <a:t>,l</a:t>
            </a:r>
            <a:r>
              <a:rPr lang="en-US" baseline="-25000" dirty="0" err="1" smtClean="0"/>
              <a:t>i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S</a:t>
            </a:r>
            <a:r>
              <a:rPr lang="en-US" dirty="0" smtClean="0"/>
              <a:t>ocial welfare function W = </a:t>
            </a:r>
            <a:r>
              <a:rPr lang="en-US" sz="4200" dirty="0" smtClean="0"/>
              <a:t>∫</a:t>
            </a:r>
            <a:r>
              <a:rPr lang="en-US" dirty="0" smtClean="0"/>
              <a:t> W(U(</a:t>
            </a:r>
            <a:r>
              <a:rPr lang="en-US" dirty="0" err="1" smtClean="0"/>
              <a:t>z</a:t>
            </a:r>
            <a:r>
              <a:rPr lang="en-US" baseline="-25000" dirty="0" err="1" smtClean="0"/>
              <a:t>i</a:t>
            </a:r>
            <a:r>
              <a:rPr lang="en-US" dirty="0" err="1" smtClean="0"/>
              <a:t>,l</a:t>
            </a:r>
            <a:r>
              <a:rPr lang="en-US" baseline="-25000" dirty="0" err="1" smtClean="0"/>
              <a:t>i</a:t>
            </a:r>
            <a:r>
              <a:rPr lang="en-US" dirty="0" smtClean="0"/>
              <a:t>)) f(</a:t>
            </a:r>
            <a:r>
              <a:rPr lang="en-US" dirty="0" err="1" smtClean="0"/>
              <a:t>y</a:t>
            </a:r>
            <a:r>
              <a:rPr lang="en-US" baseline="-25000" dirty="0" err="1" smtClean="0"/>
              <a:t>i</a:t>
            </a:r>
            <a:r>
              <a:rPr lang="en-US" dirty="0" smtClean="0"/>
              <a:t>)</a:t>
            </a:r>
            <a:r>
              <a:rPr lang="en-US" dirty="0" err="1" smtClean="0"/>
              <a:t>dy</a:t>
            </a:r>
            <a:r>
              <a:rPr lang="en-US" baseline="-25000" dirty="0" err="1" smtClean="0"/>
              <a:t>i</a:t>
            </a:r>
            <a:r>
              <a:rPr lang="en-US" dirty="0" smtClean="0"/>
              <a:t>  subject to budgetary constraint: </a:t>
            </a:r>
            <a:r>
              <a:rPr lang="en-US" sz="4200" dirty="0" smtClean="0"/>
              <a:t>∫</a:t>
            </a:r>
            <a:r>
              <a:rPr lang="en-US" dirty="0" smtClean="0"/>
              <a:t> t(</a:t>
            </a:r>
            <a:r>
              <a:rPr lang="en-US" dirty="0" err="1" smtClean="0"/>
              <a:t>y</a:t>
            </a:r>
            <a:r>
              <a:rPr lang="en-US" baseline="-25000" dirty="0" err="1" smtClean="0"/>
              <a:t>i</a:t>
            </a:r>
            <a:r>
              <a:rPr lang="en-US" dirty="0" smtClean="0"/>
              <a:t>) f(</a:t>
            </a:r>
            <a:r>
              <a:rPr lang="en-US" dirty="0" err="1" smtClean="0"/>
              <a:t>y</a:t>
            </a:r>
            <a:r>
              <a:rPr lang="en-US" baseline="-25000" dirty="0" err="1" smtClean="0"/>
              <a:t>i</a:t>
            </a:r>
            <a:r>
              <a:rPr lang="en-US" dirty="0" smtClean="0"/>
              <a:t>)</a:t>
            </a:r>
            <a:r>
              <a:rPr lang="en-US" dirty="0" err="1" smtClean="0"/>
              <a:t>dy</a:t>
            </a:r>
            <a:r>
              <a:rPr lang="en-US" baseline="-25000" dirty="0" err="1" smtClean="0"/>
              <a:t>i</a:t>
            </a:r>
            <a:r>
              <a:rPr lang="en-US" dirty="0" smtClean="0"/>
              <a:t> = 0  (or = G, with G = exogenous public </a:t>
            </a:r>
            <a:r>
              <a:rPr lang="en-US" dirty="0" err="1" smtClean="0"/>
              <a:t>spendings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     ( f(</a:t>
            </a:r>
            <a:r>
              <a:rPr lang="en-US" dirty="0" err="1" smtClean="0"/>
              <a:t>y</a:t>
            </a:r>
            <a:r>
              <a:rPr lang="en-US" baseline="-25000" dirty="0" err="1" smtClean="0"/>
              <a:t>i</a:t>
            </a:r>
            <a:r>
              <a:rPr lang="en-US" dirty="0" smtClean="0"/>
              <a:t>) = density function for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i</a:t>
            </a:r>
            <a:r>
              <a:rPr lang="en-US" dirty="0" smtClean="0"/>
              <a:t> = partly endogenous, given exogenous distribution of productivities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 and endogenous labor supply </a:t>
            </a:r>
            <a:r>
              <a:rPr lang="en-US" dirty="0" err="1" smtClean="0"/>
              <a:t>l</a:t>
            </a:r>
            <a:r>
              <a:rPr lang="en-US" baseline="-25000" dirty="0" err="1" smtClean="0"/>
              <a:t>i</a:t>
            </a:r>
            <a:r>
              <a:rPr lang="en-US" dirty="0" smtClean="0"/>
              <a:t>)</a:t>
            </a:r>
          </a:p>
          <a:p>
            <a:r>
              <a:rPr lang="en-US" dirty="0"/>
              <a:t>I</a:t>
            </a:r>
            <a:r>
              <a:rPr lang="en-US" dirty="0" smtClean="0"/>
              <a:t>f individual productivities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 were fully observable, then the first-best efficient tax system would be t=t(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), i.e. would not depend at all on labor supply </a:t>
            </a:r>
            <a:r>
              <a:rPr lang="en-US" dirty="0" err="1" smtClean="0"/>
              <a:t>behaviour</a:t>
            </a:r>
            <a:r>
              <a:rPr lang="en-US" dirty="0" smtClean="0"/>
              <a:t>, so that there would be no </a:t>
            </a:r>
            <a:r>
              <a:rPr lang="en-US" dirty="0" err="1" smtClean="0"/>
              <a:t>distorsion</a:t>
            </a:r>
            <a:r>
              <a:rPr lang="en-US" dirty="0" smtClean="0"/>
              <a:t> = lump-sum transfers, fully efficient redistribution</a:t>
            </a:r>
          </a:p>
          <a:p>
            <a:r>
              <a:rPr lang="en-US" dirty="0"/>
              <a:t>H</a:t>
            </a:r>
            <a:r>
              <a:rPr lang="en-US" dirty="0" smtClean="0"/>
              <a:t>owever if the tax system can only depend on income,      i.e. t = t(</a:t>
            </a:r>
            <a:r>
              <a:rPr lang="en-US" dirty="0" err="1" smtClean="0"/>
              <a:t>y</a:t>
            </a:r>
            <a:r>
              <a:rPr lang="en-US" baseline="-25000" dirty="0" err="1" smtClean="0"/>
              <a:t>i</a:t>
            </a:r>
            <a:r>
              <a:rPr lang="en-US" dirty="0" smtClean="0"/>
              <a:t>), e.g. because of unobservable </a:t>
            </a:r>
            <a:r>
              <a:rPr lang="en-US" dirty="0" err="1" smtClean="0"/>
              <a:t>productivites</a:t>
            </a:r>
            <a:r>
              <a:rPr lang="en-US" dirty="0" smtClean="0"/>
              <a:t>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 (adverse selection), then we have an equity/efficiency trade-off</a:t>
            </a:r>
          </a:p>
          <a:p>
            <a:r>
              <a:rPr lang="en-US" dirty="0" smtClean="0"/>
              <a:t>&gt;&gt;&gt; </a:t>
            </a:r>
            <a:r>
              <a:rPr lang="en-US" dirty="0" err="1" smtClean="0"/>
              <a:t>Mirrlees</a:t>
            </a:r>
            <a:r>
              <a:rPr lang="en-US" dirty="0" smtClean="0"/>
              <a:t> 1971 provides analytical solutions for the second-best efficient tax system in presence of such an adverse selection </a:t>
            </a:r>
            <a:r>
              <a:rPr lang="en-US" dirty="0" err="1" smtClean="0"/>
              <a:t>pb</a:t>
            </a:r>
            <a:endParaRPr lang="en-US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But problems with the </a:t>
            </a:r>
            <a:r>
              <a:rPr lang="en-US" dirty="0" err="1" smtClean="0"/>
              <a:t>Mirrlees</a:t>
            </a:r>
            <a:r>
              <a:rPr lang="en-US" dirty="0" smtClean="0"/>
              <a:t> 1971 formula: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 very complicated and unintuitive formulas, hard to apply empirically</a:t>
            </a:r>
          </a:p>
          <a:p>
            <a:r>
              <a:rPr lang="en-US" dirty="0" smtClean="0"/>
              <a:t>(ii) only robust conclusion: with finite number of productivity types 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 ,…,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n</a:t>
            </a:r>
            <a:r>
              <a:rPr lang="en-US" dirty="0" smtClean="0"/>
              <a:t>, then zero marginal rate on the top group = completely off-the-mark</a:t>
            </a:r>
          </a:p>
          <a:p>
            <a:r>
              <a:rPr lang="en-US" dirty="0" smtClean="0"/>
              <a:t>&gt;&gt;&gt; Diamond (1998), </a:t>
            </a:r>
            <a:r>
              <a:rPr lang="en-US" dirty="0" err="1" smtClean="0"/>
              <a:t>Saez</a:t>
            </a:r>
            <a:r>
              <a:rPr lang="en-US" dirty="0" smtClean="0"/>
              <a:t> (2001): continuous distribution of types (no upper bound, so that the artificial zero-top-rate result disappears), first-order derivation of the optimal tax formulas, very intuitive and easy-to-calibrate formulas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First-order derivation of linear optimal labor income tax formulas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514116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Linear tax schemes: t(y) = </a:t>
            </a:r>
            <a:r>
              <a:rPr lang="en-US" dirty="0" err="1" smtClean="0"/>
              <a:t>ty</a:t>
            </a:r>
            <a:r>
              <a:rPr lang="en-US" dirty="0" smtClean="0"/>
              <a:t> – t</a:t>
            </a:r>
            <a:r>
              <a:rPr lang="en-US" baseline="-25000" dirty="0" smtClean="0"/>
              <a:t>0</a:t>
            </a:r>
            <a:endParaRPr lang="en-US" dirty="0" smtClean="0"/>
          </a:p>
          <a:p>
            <a:r>
              <a:rPr lang="en-US" dirty="0" smtClean="0"/>
              <a:t>I.e. t = constant marginal tax rate</a:t>
            </a:r>
          </a:p>
          <a:p>
            <a:r>
              <a:rPr lang="en-US" dirty="0" smtClean="0"/>
              <a:t>t</a:t>
            </a:r>
            <a:r>
              <a:rPr lang="en-US" baseline="-25000" dirty="0" smtClean="0"/>
              <a:t>0</a:t>
            </a:r>
            <a:r>
              <a:rPr lang="en-US" dirty="0" smtClean="0"/>
              <a:t> &gt;0 = transfer to individuals with zero labor income (RMI/RSA in France)</a:t>
            </a:r>
          </a:p>
          <a:p>
            <a:r>
              <a:rPr lang="en-US" dirty="0" smtClean="0"/>
              <a:t>Define e = labor supply elasticity</a:t>
            </a:r>
          </a:p>
          <a:p>
            <a:r>
              <a:rPr lang="en-US" dirty="0" smtClean="0"/>
              <a:t>Definition: if the net-of-tax wage rate (1-t)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 increases by 1%, labor supply </a:t>
            </a:r>
            <a:r>
              <a:rPr lang="en-US" dirty="0" err="1" smtClean="0"/>
              <a:t>l</a:t>
            </a:r>
            <a:r>
              <a:rPr lang="en-US" baseline="-25000" dirty="0" err="1" smtClean="0"/>
              <a:t>i</a:t>
            </a:r>
            <a:r>
              <a:rPr lang="en-US" dirty="0" smtClean="0"/>
              <a:t> (and therefore labor income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i</a:t>
            </a:r>
            <a:r>
              <a:rPr lang="en-US" dirty="0" smtClean="0"/>
              <a:t>=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err="1" smtClean="0"/>
              <a:t>l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 </a:t>
            </a:r>
            <a:r>
              <a:rPr lang="en-US" dirty="0" smtClean="0"/>
              <a:t>, for given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) increases by e%</a:t>
            </a:r>
          </a:p>
          <a:p>
            <a:r>
              <a:rPr lang="en-US" dirty="0" smtClean="0"/>
              <a:t>E.g. if U(</a:t>
            </a:r>
            <a:r>
              <a:rPr lang="en-US" dirty="0" err="1" smtClean="0"/>
              <a:t>z</a:t>
            </a:r>
            <a:r>
              <a:rPr lang="en-US" baseline="-25000" dirty="0" err="1" smtClean="0"/>
              <a:t>i</a:t>
            </a:r>
            <a:r>
              <a:rPr lang="en-US" dirty="0" err="1" smtClean="0"/>
              <a:t>,l</a:t>
            </a:r>
            <a:r>
              <a:rPr lang="en-US" baseline="-25000" dirty="0" err="1" smtClean="0"/>
              <a:t>i</a:t>
            </a:r>
            <a:r>
              <a:rPr lang="en-US" dirty="0" smtClean="0"/>
              <a:t>) =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i</a:t>
            </a:r>
            <a:r>
              <a:rPr lang="en-US" dirty="0" smtClean="0"/>
              <a:t> - V(</a:t>
            </a:r>
            <a:r>
              <a:rPr lang="en-US" dirty="0" err="1" smtClean="0"/>
              <a:t>l</a:t>
            </a:r>
            <a:r>
              <a:rPr lang="en-US" baseline="-25000" dirty="0" err="1" smtClean="0"/>
              <a:t>i</a:t>
            </a:r>
            <a:r>
              <a:rPr lang="en-US" dirty="0" smtClean="0"/>
              <a:t>) (separable utility, no income effect), with V(l)=l</a:t>
            </a:r>
            <a:r>
              <a:rPr lang="en-US" baseline="30000" dirty="0" smtClean="0"/>
              <a:t>1+µ</a:t>
            </a:r>
            <a:r>
              <a:rPr lang="en-US" dirty="0" smtClean="0"/>
              <a:t>/(1+µ), then e=1/µ</a:t>
            </a:r>
          </a:p>
          <a:p>
            <a:pPr>
              <a:buNone/>
            </a:pPr>
            <a:r>
              <a:rPr lang="en-US" dirty="0" smtClean="0"/>
              <a:t>    FO condition: Max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err="1" smtClean="0"/>
              <a:t>l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 </a:t>
            </a:r>
            <a:r>
              <a:rPr lang="en-US" dirty="0" smtClean="0"/>
              <a:t>- V(</a:t>
            </a:r>
            <a:r>
              <a:rPr lang="en-US" dirty="0" err="1" smtClean="0"/>
              <a:t>l</a:t>
            </a:r>
            <a:r>
              <a:rPr lang="en-US" baseline="-25000" dirty="0" err="1" smtClean="0"/>
              <a:t>i</a:t>
            </a:r>
            <a:r>
              <a:rPr lang="en-US" dirty="0" smtClean="0"/>
              <a:t>) → </a:t>
            </a:r>
            <a:r>
              <a:rPr lang="en-US" dirty="0" err="1" smtClean="0"/>
              <a:t>l</a:t>
            </a:r>
            <a:r>
              <a:rPr lang="en-US" baseline="-25000" dirty="0" err="1" smtClean="0"/>
              <a:t>i</a:t>
            </a:r>
            <a:r>
              <a:rPr lang="en-US" dirty="0" smtClean="0"/>
              <a:t> = w</a:t>
            </a:r>
            <a:r>
              <a:rPr lang="en-US" baseline="-25000" dirty="0" smtClean="0"/>
              <a:t>i</a:t>
            </a:r>
            <a:r>
              <a:rPr lang="en-US" baseline="30000" dirty="0" smtClean="0"/>
              <a:t>1/µ                                </a:t>
            </a:r>
            <a:r>
              <a:rPr lang="en-US" dirty="0" smtClean="0"/>
              <a:t>→ </a:t>
            </a:r>
            <a:r>
              <a:rPr lang="en-US" dirty="0" err="1" smtClean="0"/>
              <a:t>dl</a:t>
            </a:r>
            <a:r>
              <a:rPr lang="en-US" baseline="-25000" dirty="0" err="1" smtClean="0"/>
              <a:t>i</a:t>
            </a:r>
            <a:r>
              <a:rPr lang="en-US" dirty="0" smtClean="0"/>
              <a:t>/</a:t>
            </a:r>
            <a:r>
              <a:rPr lang="en-US" dirty="0" err="1" smtClean="0"/>
              <a:t>l</a:t>
            </a:r>
            <a:r>
              <a:rPr lang="en-US" baseline="-25000" dirty="0" err="1" smtClean="0"/>
              <a:t>i</a:t>
            </a:r>
            <a:r>
              <a:rPr lang="en-US" dirty="0" smtClean="0"/>
              <a:t> = e </a:t>
            </a:r>
            <a:r>
              <a:rPr lang="en-US" dirty="0" err="1" smtClean="0"/>
              <a:t>dw</a:t>
            </a:r>
            <a:r>
              <a:rPr lang="en-US" baseline="-25000" dirty="0" err="1" smtClean="0"/>
              <a:t>i</a:t>
            </a:r>
            <a:r>
              <a:rPr lang="en-US" dirty="0" smtClean="0"/>
              <a:t>/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   with e=1/µ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32656"/>
            <a:ext cx="8579296" cy="619268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More generally, whatever the labor income generating process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i</a:t>
            </a:r>
            <a:r>
              <a:rPr lang="en-US" dirty="0" smtClean="0"/>
              <a:t> = y(wage rate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, labor hours </a:t>
            </a:r>
            <a:r>
              <a:rPr lang="en-US" dirty="0" err="1" smtClean="0"/>
              <a:t>l</a:t>
            </a:r>
            <a:r>
              <a:rPr lang="en-US" baseline="-25000" dirty="0" err="1" smtClean="0"/>
              <a:t>i</a:t>
            </a:r>
            <a:r>
              <a:rPr lang="en-US" dirty="0" smtClean="0"/>
              <a:t>, effort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i</a:t>
            </a:r>
            <a:r>
              <a:rPr lang="en-US" dirty="0" smtClean="0"/>
              <a:t> , luck </a:t>
            </a:r>
            <a:r>
              <a:rPr lang="en-US" dirty="0" err="1" smtClean="0"/>
              <a:t>u</a:t>
            </a:r>
            <a:r>
              <a:rPr lang="en-US" baseline="-25000" dirty="0" err="1" smtClean="0"/>
              <a:t>i</a:t>
            </a:r>
            <a:r>
              <a:rPr lang="en-US" dirty="0" smtClean="0"/>
              <a:t>), one can always define </a:t>
            </a:r>
            <a:r>
              <a:rPr lang="en-US" b="1" dirty="0" smtClean="0"/>
              <a:t>e = generalized labor supply elasticity</a:t>
            </a:r>
            <a:r>
              <a:rPr lang="en-US" dirty="0" smtClean="0"/>
              <a:t> = elasticity of labor income with respect to the net-of-tax rate: if the net-of-tax rate (1-t) increases by 1%, observed labor income y increases by e%</a:t>
            </a:r>
          </a:p>
          <a:p>
            <a:r>
              <a:rPr lang="en-US" dirty="0" smtClean="0"/>
              <a:t>I.e. if </a:t>
            </a:r>
            <a:r>
              <a:rPr lang="en-US" dirty="0" err="1" smtClean="0"/>
              <a:t>t→t+dt</a:t>
            </a:r>
            <a:r>
              <a:rPr lang="en-US" dirty="0" smtClean="0"/>
              <a:t>, then 1-t→1-t-dt, so that 1-t declines by </a:t>
            </a:r>
            <a:r>
              <a:rPr lang="en-US" dirty="0" err="1" smtClean="0"/>
              <a:t>dt</a:t>
            </a:r>
            <a:r>
              <a:rPr lang="en-US" dirty="0" smtClean="0"/>
              <a:t>/(1-t)%; therefore we have: </a:t>
            </a:r>
            <a:r>
              <a:rPr lang="en-US" dirty="0" err="1" smtClean="0"/>
              <a:t>dy</a:t>
            </a:r>
            <a:r>
              <a:rPr lang="en-US" dirty="0" smtClean="0"/>
              <a:t>/y = - e </a:t>
            </a:r>
            <a:r>
              <a:rPr lang="en-US" dirty="0" err="1" smtClean="0"/>
              <a:t>dt</a:t>
            </a:r>
            <a:r>
              <a:rPr lang="en-US" dirty="0" smtClean="0"/>
              <a:t>/(1-t) </a:t>
            </a:r>
          </a:p>
          <a:p>
            <a:r>
              <a:rPr lang="en-US" dirty="0" smtClean="0"/>
              <a:t>The generalized elasticity reflects changes in labor hours but also endogenous changes in wage rates: with higher taxes, maybe one will put less effort in education investment, or less effort in trying to get a promotion, etc.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64704"/>
            <a:ext cx="8147248" cy="576064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Assume that we’re looking for the tax rate t* maximizing tax revenues R = </a:t>
            </a:r>
            <a:r>
              <a:rPr lang="en-US" dirty="0" err="1" smtClean="0"/>
              <a:t>ty</a:t>
            </a:r>
            <a:endParaRPr lang="en-US" dirty="0" smtClean="0"/>
          </a:p>
          <a:p>
            <a:r>
              <a:rPr lang="en-US" dirty="0"/>
              <a:t>R</a:t>
            </a:r>
            <a:r>
              <a:rPr lang="en-US" dirty="0" smtClean="0"/>
              <a:t>evenue-maximizing tax rate t* = top of the </a:t>
            </a:r>
            <a:r>
              <a:rPr lang="en-US" dirty="0" err="1" smtClean="0"/>
              <a:t>Laffer</a:t>
            </a:r>
            <a:r>
              <a:rPr lang="en-US" dirty="0" smtClean="0"/>
              <a:t> curve</a:t>
            </a:r>
          </a:p>
          <a:p>
            <a:r>
              <a:rPr lang="en-US" dirty="0"/>
              <a:t>R</a:t>
            </a:r>
            <a:r>
              <a:rPr lang="en-US" dirty="0" smtClean="0"/>
              <a:t>evenue-maximizing tax rate t* = social optimum if social welfare function W = </a:t>
            </a:r>
            <a:r>
              <a:rPr lang="en-US" dirty="0" err="1" smtClean="0"/>
              <a:t>Rawlsian</a:t>
            </a:r>
            <a:r>
              <a:rPr lang="en-US" dirty="0" smtClean="0"/>
              <a:t> (infinitely concave), i.e. in the limit case where the marginal social welfare W’=0 for all U&gt;</a:t>
            </a:r>
            <a:r>
              <a:rPr lang="en-US" dirty="0" err="1" smtClean="0"/>
              <a:t>U</a:t>
            </a:r>
            <a:r>
              <a:rPr lang="en-US" baseline="-25000" dirty="0" err="1" smtClean="0"/>
              <a:t>min</a:t>
            </a:r>
            <a:r>
              <a:rPr lang="en-US" dirty="0" smtClean="0"/>
              <a:t>, i.e. social objective = maximizing minimum utility (</a:t>
            </a:r>
            <a:r>
              <a:rPr lang="en-US" dirty="0" err="1" smtClean="0"/>
              <a:t>maxmin</a:t>
            </a:r>
            <a:r>
              <a:rPr lang="en-US" dirty="0" smtClean="0"/>
              <a:t>) = maximizing transfer t</a:t>
            </a:r>
            <a:r>
              <a:rPr lang="en-US" baseline="-25000" dirty="0" smtClean="0"/>
              <a:t>0 </a:t>
            </a:r>
            <a:endParaRPr lang="en-US" dirty="0" smtClean="0"/>
          </a:p>
          <a:p>
            <a:r>
              <a:rPr lang="en-US" dirty="0" smtClean="0"/>
              <a:t>= useful reference point: by definition, socially optimal tax rates for non-</a:t>
            </a:r>
            <a:r>
              <a:rPr lang="en-US" dirty="0" err="1" smtClean="0"/>
              <a:t>Rawlsian</a:t>
            </a:r>
            <a:r>
              <a:rPr lang="en-US" dirty="0" smtClean="0"/>
              <a:t> social welfare functions W will be below revenue-maximizing tax levels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1580</TotalTime>
  <Words>1699</Words>
  <Application>Microsoft Office PowerPoint</Application>
  <PresentationFormat>Affichage à l'écran (4:3)</PresentationFormat>
  <Paragraphs>149</Paragraphs>
  <Slides>24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6" baseType="lpstr">
      <vt:lpstr>Thème Office</vt:lpstr>
      <vt:lpstr>Acrobat Document</vt:lpstr>
      <vt:lpstr>   Public Economics: Tax &amp; Transfer Policies  (Master PPD &amp; APE, Paris School of Economics) Thomas Piketty Academic year 2014-2015  </vt:lpstr>
      <vt:lpstr>Diapositive 2</vt:lpstr>
      <vt:lpstr>Diapositive 3</vt:lpstr>
      <vt:lpstr>The optimal labor income tax problem</vt:lpstr>
      <vt:lpstr>Diapositive 5</vt:lpstr>
      <vt:lpstr>Diapositive 6</vt:lpstr>
      <vt:lpstr>First-order derivation of linear optimal labor income tax formulas</vt:lpstr>
      <vt:lpstr>Diapositive 8</vt:lpstr>
      <vt:lpstr>Diapositive 9</vt:lpstr>
      <vt:lpstr>Diapositive 10</vt:lpstr>
      <vt:lpstr>First-order derivation of non-linear optimal labor income tax formulas</vt:lpstr>
      <vt:lpstr>Diapositive 12</vt:lpstr>
      <vt:lpstr>Asymptotic optimal marginal rates for top incomes</vt:lpstr>
      <vt:lpstr>Diapositive 14</vt:lpstr>
      <vt:lpstr>Evidence on U-shaped pattern of marginal rates</vt:lpstr>
      <vt:lpstr>Diapositive 16</vt:lpstr>
      <vt:lpstr>Diapositive 17</vt:lpstr>
      <vt:lpstr>Diapositive 18</vt:lpstr>
      <vt:lpstr>Evidence on top marginal rates</vt:lpstr>
      <vt:lpstr>Diapositive 20</vt:lpstr>
      <vt:lpstr>Diapositive 21</vt:lpstr>
      <vt:lpstr>Diapositive 22</vt:lpstr>
      <vt:lpstr>Diapositive 23</vt:lpstr>
      <vt:lpstr>Diapositive 24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  Public Economics: Tax &amp; Transfer Policies  (Master PPD &amp; APE, Paris School of Economics) Thomas Piketty Academic year 2013-2014  </dc:title>
  <dc:creator>Thomas Piketty</dc:creator>
  <cp:lastModifiedBy>Thomas Piketty</cp:lastModifiedBy>
  <cp:revision>99</cp:revision>
  <dcterms:created xsi:type="dcterms:W3CDTF">2013-10-22T09:22:46Z</dcterms:created>
  <dcterms:modified xsi:type="dcterms:W3CDTF">2015-02-04T09:54:54Z</dcterms:modified>
</cp:coreProperties>
</file>