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0" r:id="rId6"/>
    <p:sldId id="261" r:id="rId7"/>
    <p:sldId id="259" r:id="rId8"/>
    <p:sldId id="258" r:id="rId9"/>
    <p:sldId id="265" r:id="rId10"/>
    <p:sldId id="267" r:id="rId11"/>
    <p:sldId id="268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85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9D681-38F2-4D3A-A35A-5884D018579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teaching/10/1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22222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r/articles-de-presse/56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BesleyPersson2014JEP.pdf" TargetMode="External"/><Relationship Id="rId2" Type="http://schemas.openxmlformats.org/officeDocument/2006/relationships/hyperlink" Target="http://piketty.pse.ens.fr/fichiers/enseig/pubecon/PubEcon_fichiers/BesleyPersson2009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fichiers/enseig/pubecon/PubEcon_fichiers/PikettyQian2009_AEJPP.pdf" TargetMode="External"/><Relationship Id="rId5" Type="http://schemas.openxmlformats.org/officeDocument/2006/relationships/hyperlink" Target="http://piketty.pse.ens.fr/files/Kleven2014JEP.pdf" TargetMode="External"/><Relationship Id="rId4" Type="http://schemas.openxmlformats.org/officeDocument/2006/relationships/hyperlink" Target="http://piketty.pse.ens.fr/fichiers/enseig/pubecon/PubEcon_fichiers/KlevenKreinerSaez2009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FrenchUSTaxSchedules2013.x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11111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volution-fiscale.fr/img/g1-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Public Economics: Tax &amp; Transfer Policies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Piketty</a:t>
            </a:r>
            <a:br>
              <a:rPr lang="en-US" sz="3600" dirty="0" smtClean="0"/>
            </a:br>
            <a:r>
              <a:rPr lang="en-US" sz="3600" dirty="0" smtClean="0"/>
              <a:t>Academic year 2014-2015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8208912" cy="2520280"/>
          </a:xfrm>
        </p:spPr>
        <p:txBody>
          <a:bodyPr>
            <a:normAutofit lnSpcReduction="10000"/>
          </a:bodyPr>
          <a:lstStyle/>
          <a:p>
            <a:r>
              <a:rPr lang="en-US" sz="3500" b="1" dirty="0" smtClean="0"/>
              <a:t>Lecture 4: Income Taxes Over Time &amp; Across Countries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(January 27</a:t>
            </a:r>
            <a:r>
              <a:rPr lang="en-US" baseline="30000" smtClean="0"/>
              <a:t>th</a:t>
            </a:r>
            <a:r>
              <a:rPr lang="en-US" smtClean="0"/>
              <a:t> 2015)</a:t>
            </a:r>
            <a:r>
              <a:rPr lang="en-US" i="1" smtClean="0"/>
              <a:t> </a:t>
            </a:r>
            <a:endParaRPr lang="en-US" i="1" dirty="0" smtClean="0"/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2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251520" y="260648"/>
          <a:ext cx="8712968" cy="6480720"/>
        </p:xfrm>
        <a:graphic>
          <a:graphicData uri="http://schemas.openxmlformats.org/presentationml/2006/ole">
            <p:oleObj spid="_x0000_s19458" name="Acrobat Document" r:id="rId3" imgW="6416596" imgH="4534293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251520" y="332656"/>
          <a:ext cx="8784976" cy="6408712"/>
        </p:xfrm>
        <a:graphic>
          <a:graphicData uri="http://schemas.openxmlformats.org/presentationml/2006/ole">
            <p:oleObj spid="_x0000_s20482" name="Acrobat Document" r:id="rId3" imgW="6416596" imgH="4534293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251521" y="404664"/>
          <a:ext cx="8640960" cy="6264696"/>
        </p:xfrm>
        <a:graphic>
          <a:graphicData uri="http://schemas.openxmlformats.org/presentationml/2006/ole">
            <p:oleObj spid="_x0000_s18434" name="Worksheet" r:id="rId3" imgW="9250613" imgH="5722661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fr-FR" dirty="0" err="1" smtClean="0"/>
              <a:t>From</a:t>
            </a:r>
            <a:r>
              <a:rPr lang="fr-FR" dirty="0" smtClean="0"/>
              <a:t> an </a:t>
            </a:r>
            <a:r>
              <a:rPr lang="fr-FR" dirty="0" err="1" smtClean="0"/>
              <a:t>elite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to a mass </a:t>
            </a:r>
            <a:r>
              <a:rPr lang="fr-FR" dirty="0" err="1" smtClean="0"/>
              <a:t>tax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>
            <a:normAutofit/>
          </a:bodyPr>
          <a:lstStyle/>
          <a:p>
            <a:r>
              <a:rPr lang="fr-FR" sz="2800" dirty="0" smtClean="0"/>
              <a:t>In </a:t>
            </a:r>
            <a:r>
              <a:rPr lang="fr-FR" sz="2800" dirty="0" err="1" smtClean="0"/>
              <a:t>every</a:t>
            </a:r>
            <a:r>
              <a:rPr lang="fr-FR" sz="2800" dirty="0" smtClean="0"/>
              <a:t> country, the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</a:t>
            </a:r>
            <a:r>
              <a:rPr lang="fr-FR" sz="2800" dirty="0" err="1" smtClean="0"/>
              <a:t>at</a:t>
            </a:r>
            <a:r>
              <a:rPr lang="fr-FR" sz="2800" dirty="0" smtClean="0"/>
              <a:t> the time </a:t>
            </a:r>
            <a:r>
              <a:rPr lang="fr-FR" sz="2800" dirty="0" err="1" smtClean="0"/>
              <a:t>it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created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targeted</a:t>
            </a:r>
            <a:r>
              <a:rPr lang="fr-FR" sz="2800" dirty="0" smtClean="0"/>
              <a:t> on the top 1-2% of the population; </a:t>
            </a:r>
            <a:r>
              <a:rPr lang="fr-FR" sz="2800" dirty="0" err="1" smtClean="0"/>
              <a:t>then</a:t>
            </a:r>
            <a:r>
              <a:rPr lang="fr-FR" sz="2800" dirty="0" smtClean="0"/>
              <a:t> </a:t>
            </a:r>
            <a:r>
              <a:rPr lang="fr-FR" sz="2800" dirty="0" err="1" smtClean="0"/>
              <a:t>it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gradually</a:t>
            </a:r>
            <a:r>
              <a:rPr lang="fr-FR" sz="2800" dirty="0" smtClean="0"/>
              <a:t> </a:t>
            </a:r>
            <a:r>
              <a:rPr lang="fr-FR" sz="2800" dirty="0" err="1" smtClean="0"/>
              <a:t>extended</a:t>
            </a:r>
            <a:r>
              <a:rPr lang="fr-FR" sz="2800" dirty="0" smtClean="0"/>
              <a:t> to the </a:t>
            </a:r>
            <a:r>
              <a:rPr lang="fr-FR" sz="2800" dirty="0" err="1" smtClean="0"/>
              <a:t>entire</a:t>
            </a:r>
            <a:r>
              <a:rPr lang="fr-FR" sz="2800" dirty="0" smtClean="0"/>
              <a:t> population (or </a:t>
            </a:r>
            <a:r>
              <a:rPr lang="fr-FR" sz="2800" dirty="0" err="1" smtClean="0"/>
              <a:t>at</a:t>
            </a:r>
            <a:r>
              <a:rPr lang="fr-FR" sz="2800" dirty="0" smtClean="0"/>
              <a:t> least to 50-60% of the population). This </a:t>
            </a:r>
            <a:r>
              <a:rPr lang="fr-FR" sz="2800" dirty="0" err="1" smtClean="0"/>
              <a:t>makes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revenues </a:t>
            </a:r>
            <a:r>
              <a:rPr lang="fr-FR" sz="2800" dirty="0" err="1" smtClean="0"/>
              <a:t>much</a:t>
            </a:r>
            <a:r>
              <a:rPr lang="fr-FR" sz="2800" dirty="0" smtClean="0"/>
              <a:t> more </a:t>
            </a:r>
            <a:r>
              <a:rPr lang="fr-FR" sz="2800" dirty="0" err="1" smtClean="0"/>
              <a:t>significant</a:t>
            </a:r>
            <a:r>
              <a:rPr lang="fr-FR" sz="2800" dirty="0" smtClean="0"/>
              <a:t>: </a:t>
            </a:r>
            <a:r>
              <a:rPr lang="fr-FR" sz="2800" b="1" dirty="0" smtClean="0"/>
              <a:t>the mass </a:t>
            </a:r>
            <a:r>
              <a:rPr lang="fr-FR" sz="2800" b="1" dirty="0" err="1" smtClean="0"/>
              <a:t>income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tax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is</a:t>
            </a:r>
            <a:r>
              <a:rPr lang="fr-FR" sz="2800" b="1" dirty="0" smtClean="0"/>
              <a:t> an important part of the </a:t>
            </a:r>
            <a:r>
              <a:rPr lang="fr-FR" sz="2800" b="1" dirty="0" err="1" smtClean="0"/>
              <a:t>rise</a:t>
            </a:r>
            <a:r>
              <a:rPr lang="fr-FR" sz="2800" b="1" dirty="0" smtClean="0"/>
              <a:t> of the modern fiscal state</a:t>
            </a:r>
          </a:p>
          <a:p>
            <a:r>
              <a:rPr lang="fr-FR" sz="2800" dirty="0" err="1" smtClean="0"/>
              <a:t>See</a:t>
            </a:r>
            <a:r>
              <a:rPr lang="fr-FR" sz="2800" dirty="0" smtClean="0"/>
              <a:t> </a:t>
            </a:r>
            <a:r>
              <a:rPr lang="fr-FR" sz="2800" dirty="0" err="1" smtClean="0"/>
              <a:t>e.g</a:t>
            </a:r>
            <a:r>
              <a:rPr lang="fr-FR" sz="2800" dirty="0" smtClean="0"/>
              <a:t>. graph on fraction of pop </a:t>
            </a:r>
            <a:r>
              <a:rPr lang="fr-FR" sz="2800" dirty="0" err="1" smtClean="0"/>
              <a:t>subject</a:t>
            </a:r>
            <a:r>
              <a:rPr lang="fr-FR" sz="2800" dirty="0" smtClean="0"/>
              <a:t> to </a:t>
            </a:r>
            <a:r>
              <a:rPr lang="fr-FR" sz="2800" dirty="0" err="1" smtClean="0"/>
              <a:t>tax</a:t>
            </a:r>
            <a:r>
              <a:rPr lang="fr-FR" sz="2800" dirty="0" smtClean="0"/>
              <a:t> in France. </a:t>
            </a:r>
            <a:r>
              <a:rPr lang="fr-FR" sz="2800" dirty="0" err="1" smtClean="0"/>
              <a:t>See</a:t>
            </a:r>
            <a:r>
              <a:rPr lang="fr-FR" sz="2800" dirty="0" smtClean="0"/>
              <a:t> </a:t>
            </a:r>
            <a:r>
              <a:rPr lang="fr-FR" sz="2800" dirty="0" err="1" smtClean="0"/>
              <a:t>my</a:t>
            </a:r>
            <a:r>
              <a:rPr lang="fr-FR" sz="2800" dirty="0" smtClean="0"/>
              <a:t> </a:t>
            </a:r>
            <a:r>
              <a:rPr lang="fr-FR" sz="2800" dirty="0" smtClean="0">
                <a:hlinkClick r:id="rId2"/>
              </a:rPr>
              <a:t>2001 book</a:t>
            </a:r>
            <a:r>
              <a:rPr lang="fr-FR" sz="2800" dirty="0" smtClean="0"/>
              <a:t> (</a:t>
            </a:r>
            <a:r>
              <a:rPr lang="fr-FR" sz="2800" dirty="0" err="1" smtClean="0"/>
              <a:t>chapters</a:t>
            </a:r>
            <a:r>
              <a:rPr lang="fr-FR" sz="2800" dirty="0" smtClean="0"/>
              <a:t> 4-5) for a </a:t>
            </a:r>
            <a:r>
              <a:rPr lang="fr-FR" sz="2800" dirty="0" err="1" smtClean="0"/>
              <a:t>complete</a:t>
            </a:r>
            <a:r>
              <a:rPr lang="fr-FR" sz="2800" dirty="0" smtClean="0"/>
              <a:t> </a:t>
            </a:r>
            <a:r>
              <a:rPr lang="fr-FR" sz="2800" dirty="0" err="1" smtClean="0"/>
              <a:t>politico-economic</a:t>
            </a:r>
            <a:r>
              <a:rPr lang="fr-FR" sz="2800" dirty="0" smtClean="0"/>
              <a:t> </a:t>
            </a:r>
            <a:r>
              <a:rPr lang="fr-FR" sz="2800" dirty="0" err="1" smtClean="0"/>
              <a:t>history</a:t>
            </a:r>
            <a:r>
              <a:rPr lang="fr-FR" sz="2800" dirty="0" smtClean="0"/>
              <a:t> of the French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endParaRPr lang="fr-FR" sz="2800" dirty="0" smtClean="0"/>
          </a:p>
          <a:p>
            <a:r>
              <a:rPr lang="fr-FR" sz="2800" b="1" dirty="0" err="1" smtClean="0"/>
              <a:t>Explanations</a:t>
            </a:r>
            <a:r>
              <a:rPr lang="fr-FR" sz="2800" dirty="0" smtClean="0"/>
              <a:t> for </a:t>
            </a:r>
            <a:r>
              <a:rPr lang="fr-FR" sz="2800" dirty="0" err="1" smtClean="0"/>
              <a:t>this</a:t>
            </a:r>
            <a:r>
              <a:rPr lang="fr-FR" sz="2800" dirty="0" smtClean="0"/>
              <a:t> transition </a:t>
            </a:r>
            <a:r>
              <a:rPr lang="fr-FR" sz="2800" dirty="0" err="1" smtClean="0"/>
              <a:t>from</a:t>
            </a:r>
            <a:r>
              <a:rPr lang="fr-FR" sz="2800" dirty="0" smtClean="0"/>
              <a:t> </a:t>
            </a:r>
            <a:r>
              <a:rPr lang="fr-FR" sz="2800" dirty="0" err="1" smtClean="0"/>
              <a:t>elite</a:t>
            </a:r>
            <a:r>
              <a:rPr lang="fr-FR" sz="2800" dirty="0" smtClean="0"/>
              <a:t> to mass </a:t>
            </a:r>
            <a:r>
              <a:rPr lang="fr-FR" sz="2800" dirty="0" err="1" smtClean="0"/>
              <a:t>tax</a:t>
            </a:r>
            <a:r>
              <a:rPr lang="fr-FR" sz="2800" dirty="0" smtClean="0"/>
              <a:t> ? Is </a:t>
            </a:r>
            <a:r>
              <a:rPr lang="fr-FR" sz="2800" dirty="0" err="1" smtClean="0"/>
              <a:t>it</a:t>
            </a:r>
            <a:r>
              <a:rPr lang="fr-FR" sz="2800" dirty="0" smtClean="0"/>
              <a:t> happening </a:t>
            </a:r>
            <a:r>
              <a:rPr lang="fr-FR" sz="2800" dirty="0" err="1" smtClean="0"/>
              <a:t>everywhere</a:t>
            </a:r>
            <a:r>
              <a:rPr lang="fr-FR" sz="2800" dirty="0" smtClean="0"/>
              <a:t> in </a:t>
            </a:r>
            <a:r>
              <a:rPr lang="fr-FR" sz="2800" dirty="0" err="1" smtClean="0"/>
              <a:t>developing</a:t>
            </a:r>
            <a:r>
              <a:rPr lang="fr-FR" sz="2800" dirty="0" smtClean="0"/>
              <a:t> countries? </a:t>
            </a:r>
            <a:endParaRPr lang="fr-FR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827584" y="692696"/>
          <a:ext cx="7632848" cy="4608512"/>
        </p:xfrm>
        <a:graphic>
          <a:graphicData uri="http://schemas.openxmlformats.org/presentationml/2006/ole">
            <p:oleObj spid="_x0000_s21506" name="Acrobat Document" r:id="rId3" imgW="4534293" imgH="6416596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332656"/>
            <a:ext cx="8892480" cy="604867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Explanations: Economics/Technology</a:t>
            </a:r>
            <a:r>
              <a:rPr lang="en-US" dirty="0" smtClean="0"/>
              <a:t> (rise of large corporations and wage-earner status &gt;&gt; easier to tax)                         or </a:t>
            </a:r>
            <a:r>
              <a:rPr lang="en-US" b="1" dirty="0" smtClean="0"/>
              <a:t>Politics</a:t>
            </a:r>
            <a:r>
              <a:rPr lang="en-US" dirty="0" smtClean="0"/>
              <a:t> (social acceptability of tax, fiscal consent) ? Probably both</a:t>
            </a:r>
          </a:p>
          <a:p>
            <a:r>
              <a:rPr lang="en-US" dirty="0"/>
              <a:t>O</a:t>
            </a:r>
            <a:r>
              <a:rPr lang="en-US" dirty="0" smtClean="0"/>
              <a:t>n the political economy of fiscal development: </a:t>
            </a:r>
          </a:p>
          <a:p>
            <a:r>
              <a:rPr lang="en-US" dirty="0" err="1" smtClean="0"/>
              <a:t>Besley</a:t>
            </a:r>
            <a:r>
              <a:rPr lang="en-US" dirty="0" smtClean="0"/>
              <a:t>-Persson, “On the Origins of State Capacity”, </a:t>
            </a:r>
            <a:r>
              <a:rPr lang="en-US" dirty="0" smtClean="0">
                <a:hlinkClick r:id="rId2"/>
              </a:rPr>
              <a:t>2009</a:t>
            </a:r>
            <a:r>
              <a:rPr lang="en-US" dirty="0" smtClean="0"/>
              <a:t> ; “Why do developing countries tax so little?”, </a:t>
            </a:r>
            <a:r>
              <a:rPr lang="en-US" dirty="0" smtClean="0">
                <a:hlinkClick r:id="rId3"/>
              </a:rPr>
              <a:t>JEP 2014</a:t>
            </a:r>
            <a:endParaRPr lang="en-US" dirty="0" smtClean="0"/>
          </a:p>
          <a:p>
            <a:r>
              <a:rPr lang="en-US" dirty="0" err="1" smtClean="0"/>
              <a:t>Kleven</a:t>
            </a:r>
            <a:r>
              <a:rPr lang="en-US" dirty="0" smtClean="0"/>
              <a:t>-</a:t>
            </a:r>
            <a:r>
              <a:rPr lang="en-US" dirty="0" err="1" smtClean="0"/>
              <a:t>Kreiner</a:t>
            </a:r>
            <a:r>
              <a:rPr lang="en-US" dirty="0" smtClean="0"/>
              <a:t>-Saez, “Why Can Modern Governments Tax so much</a:t>
            </a:r>
            <a:r>
              <a:rPr lang="en-US" smtClean="0"/>
              <a:t>?”, </a:t>
            </a:r>
            <a:r>
              <a:rPr lang="en-US" smtClean="0">
                <a:hlinkClick r:id="rId4"/>
              </a:rPr>
              <a:t>2009</a:t>
            </a:r>
            <a:r>
              <a:rPr lang="en-US" smtClean="0"/>
              <a:t>; </a:t>
            </a:r>
            <a:r>
              <a:rPr lang="en-US" dirty="0" smtClean="0"/>
              <a:t>“How Can Scandinavians Tax So Much?”, </a:t>
            </a:r>
            <a:r>
              <a:rPr lang="en-US" dirty="0" smtClean="0">
                <a:hlinkClick r:id="rId5"/>
              </a:rPr>
              <a:t>JEP 2014</a:t>
            </a:r>
            <a:endParaRPr lang="en-US" dirty="0" smtClean="0"/>
          </a:p>
          <a:p>
            <a:r>
              <a:rPr lang="en-US" dirty="0" smtClean="0"/>
              <a:t> An interesting contrast: income tax in India and China; see T. </a:t>
            </a:r>
            <a:r>
              <a:rPr lang="en-US" dirty="0" err="1" smtClean="0"/>
              <a:t>Piketty</a:t>
            </a:r>
            <a:r>
              <a:rPr lang="en-US" dirty="0" smtClean="0"/>
              <a:t> &amp; N. </a:t>
            </a:r>
            <a:r>
              <a:rPr lang="en-US" dirty="0" err="1" smtClean="0"/>
              <a:t>Qian</a:t>
            </a:r>
            <a:r>
              <a:rPr lang="en-US" dirty="0" smtClean="0"/>
              <a:t>, « Income inequality and progressive income taxation in China and India: 1986-2015 », </a:t>
            </a:r>
            <a:r>
              <a:rPr lang="en-US" i="1" dirty="0" smtClean="0"/>
              <a:t>AEJ</a:t>
            </a:r>
            <a:r>
              <a:rPr lang="en-US" dirty="0" smtClean="0"/>
              <a:t> 2009 </a:t>
            </a:r>
            <a:r>
              <a:rPr lang="en-US" dirty="0" smtClean="0">
                <a:hlinkClick r:id="rId6"/>
              </a:rPr>
              <a:t>[article in </a:t>
            </a:r>
            <a:r>
              <a:rPr lang="en-US" dirty="0" err="1" smtClean="0">
                <a:hlinkClick r:id="rId6"/>
              </a:rPr>
              <a:t>pdf</a:t>
            </a:r>
            <a:r>
              <a:rPr lang="en-US" dirty="0" smtClean="0">
                <a:hlinkClick r:id="rId6"/>
              </a:rPr>
              <a:t> format]</a:t>
            </a: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179512" y="188640"/>
          <a:ext cx="8784976" cy="6552728"/>
        </p:xfrm>
        <a:graphic>
          <a:graphicData uri="http://schemas.openxmlformats.org/presentationml/2006/ole">
            <p:oleObj spid="_x0000_s22531" name="Acrobat Document" r:id="rId3" imgW="6035563" imgH="4663844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179512" y="188640"/>
          <a:ext cx="8856984" cy="6552727"/>
        </p:xfrm>
        <a:graphic>
          <a:graphicData uri="http://schemas.openxmlformats.org/presentationml/2006/ole">
            <p:oleObj spid="_x0000_s23554" name="Acrobat Document" r:id="rId3" imgW="6035563" imgH="4663844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179512" y="188640"/>
          <a:ext cx="8856984" cy="6552727"/>
        </p:xfrm>
        <a:graphic>
          <a:graphicData uri="http://schemas.openxmlformats.org/presentationml/2006/ole">
            <p:oleObj spid="_x0000_s24578" name="Acrobat Document" r:id="rId3" imgW="6035563" imgH="4663844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251520" y="188640"/>
          <a:ext cx="8712968" cy="6480719"/>
        </p:xfrm>
        <a:graphic>
          <a:graphicData uri="http://schemas.openxmlformats.org/presentationml/2006/ole">
            <p:oleObj spid="_x0000_s25602" name="Acrobat Document" r:id="rId3" imgW="6035563" imgH="4663844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The modern progressive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47260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The modern progressive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</a:t>
            </a:r>
            <a:r>
              <a:rPr lang="fr-FR" sz="2800" dirty="0" err="1" smtClean="0"/>
              <a:t>was</a:t>
            </a:r>
            <a:r>
              <a:rPr lang="fr-FR" sz="2800" dirty="0" smtClean="0"/>
              <a:t> </a:t>
            </a:r>
            <a:r>
              <a:rPr lang="fr-FR" sz="2800" dirty="0" err="1" smtClean="0"/>
              <a:t>created</a:t>
            </a:r>
            <a:r>
              <a:rPr lang="fr-FR" sz="2800" dirty="0" smtClean="0"/>
              <a:t> in 1909 in the UK, 1913 in the US, 1914 in France, 1922 in </a:t>
            </a:r>
            <a:r>
              <a:rPr lang="fr-FR" sz="2800" dirty="0" err="1" smtClean="0"/>
              <a:t>India</a:t>
            </a:r>
            <a:r>
              <a:rPr lang="fr-FR" sz="2800" dirty="0" smtClean="0"/>
              <a:t>, 1932 in Argentina, etc., and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based</a:t>
            </a:r>
            <a:r>
              <a:rPr lang="fr-FR" sz="2800" dirty="0" smtClean="0"/>
              <a:t> </a:t>
            </a:r>
            <a:r>
              <a:rPr lang="fr-FR" sz="2800" dirty="0" err="1" smtClean="0"/>
              <a:t>upon</a:t>
            </a:r>
            <a:r>
              <a:rPr lang="fr-FR" sz="2800" dirty="0" smtClean="0"/>
              <a:t> the </a:t>
            </a:r>
            <a:r>
              <a:rPr lang="fr-FR" sz="2800" dirty="0" err="1" smtClean="0"/>
              <a:t>principle</a:t>
            </a:r>
            <a:r>
              <a:rPr lang="fr-FR" sz="2800" dirty="0" smtClean="0"/>
              <a:t> of a </a:t>
            </a:r>
            <a:r>
              <a:rPr lang="fr-FR" sz="2800" b="1" dirty="0" err="1" smtClean="0"/>
              <a:t>comprehensive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base</a:t>
            </a:r>
            <a:endParaRPr lang="fr-FR" sz="2800" b="1" dirty="0" smtClean="0"/>
          </a:p>
          <a:p>
            <a:r>
              <a:rPr lang="fr-FR" sz="2800" b="1" dirty="0" err="1" smtClean="0"/>
              <a:t>Comprehensive</a:t>
            </a:r>
            <a:r>
              <a:rPr lang="fr-FR" sz="2800" dirty="0" smtClean="0"/>
              <a:t>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: t = t(y) </a:t>
            </a:r>
          </a:p>
          <a:p>
            <a:pPr>
              <a:buNone/>
            </a:pPr>
            <a:r>
              <a:rPr lang="fr-FR" sz="2800" dirty="0" smtClean="0"/>
              <a:t>   </a:t>
            </a:r>
            <a:r>
              <a:rPr lang="fr-FR" sz="2800" dirty="0" err="1" smtClean="0"/>
              <a:t>with</a:t>
            </a:r>
            <a:r>
              <a:rPr lang="fr-FR" sz="2800" dirty="0" smtClean="0"/>
              <a:t> y = total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from</a:t>
            </a:r>
            <a:r>
              <a:rPr lang="fr-FR" sz="2800" dirty="0" smtClean="0"/>
              <a:t> all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categories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(</a:t>
            </a:r>
            <a:r>
              <a:rPr lang="fr-FR" sz="2800" dirty="0" err="1" smtClean="0"/>
              <a:t>wages</a:t>
            </a:r>
            <a:r>
              <a:rPr lang="fr-FR" sz="2800" dirty="0" smtClean="0"/>
              <a:t> + pensions + self-</a:t>
            </a:r>
            <a:r>
              <a:rPr lang="fr-FR" sz="2800" dirty="0" err="1" smtClean="0"/>
              <a:t>employment</a:t>
            </a:r>
            <a:r>
              <a:rPr lang="fr-FR" sz="2800" dirty="0" smtClean="0"/>
              <a:t>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+ </a:t>
            </a:r>
            <a:r>
              <a:rPr lang="fr-FR" sz="2800" dirty="0" err="1" smtClean="0"/>
              <a:t>rent</a:t>
            </a:r>
            <a:r>
              <a:rPr lang="fr-FR" sz="2800" dirty="0" smtClean="0"/>
              <a:t> + </a:t>
            </a:r>
            <a:r>
              <a:rPr lang="fr-FR" sz="2800" dirty="0" err="1" smtClean="0"/>
              <a:t>dividend</a:t>
            </a:r>
            <a:r>
              <a:rPr lang="fr-FR" sz="2800" dirty="0" smtClean="0"/>
              <a:t> + </a:t>
            </a:r>
            <a:r>
              <a:rPr lang="fr-FR" sz="2800" dirty="0" err="1" smtClean="0"/>
              <a:t>interest</a:t>
            </a:r>
            <a:r>
              <a:rPr lang="fr-FR" sz="2800" dirty="0" smtClean="0"/>
              <a:t> + etc.) </a:t>
            </a:r>
          </a:p>
          <a:p>
            <a:r>
              <a:rPr lang="fr-FR" sz="2800" dirty="0" smtClean="0"/>
              <a:t>≠ </a:t>
            </a:r>
            <a:r>
              <a:rPr lang="fr-FR" sz="2800" b="1" dirty="0" err="1" smtClean="0"/>
              <a:t>schedular</a:t>
            </a:r>
            <a:r>
              <a:rPr lang="fr-FR" sz="2800" dirty="0" smtClean="0"/>
              <a:t>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: </a:t>
            </a:r>
            <a:r>
              <a:rPr lang="fr-FR" sz="2800" dirty="0" err="1" smtClean="0"/>
              <a:t>different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rates for </a:t>
            </a:r>
            <a:r>
              <a:rPr lang="fr-FR" sz="2800" dirty="0" err="1" smtClean="0"/>
              <a:t>different</a:t>
            </a:r>
            <a:r>
              <a:rPr lang="fr-FR" sz="2800" dirty="0" smtClean="0"/>
              <a:t>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categories</a:t>
            </a:r>
            <a:r>
              <a:rPr lang="fr-FR" sz="2800" dirty="0" smtClean="0"/>
              <a:t> (UK system in 19</a:t>
            </a:r>
            <a:r>
              <a:rPr lang="fr-FR" sz="2800" baseline="30000" dirty="0" smtClean="0"/>
              <a:t>c</a:t>
            </a:r>
            <a:r>
              <a:rPr lang="fr-FR" sz="2800" dirty="0" smtClean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Effective vs. Marginal </a:t>
            </a:r>
            <a:r>
              <a:rPr lang="fr-FR" dirty="0" err="1" smtClean="0"/>
              <a:t>tax</a:t>
            </a:r>
            <a:r>
              <a:rPr lang="fr-FR" dirty="0" smtClean="0"/>
              <a:t> rates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472608"/>
          </a:xfrm>
        </p:spPr>
        <p:txBody>
          <a:bodyPr>
            <a:normAutofit lnSpcReduction="10000"/>
          </a:bodyPr>
          <a:lstStyle/>
          <a:p>
            <a:r>
              <a:rPr lang="fr-FR" sz="2800" b="1" dirty="0" smtClean="0"/>
              <a:t>Effective</a:t>
            </a:r>
            <a:r>
              <a:rPr lang="fr-FR" sz="2800" dirty="0" smtClean="0"/>
              <a:t> or </a:t>
            </a:r>
            <a:r>
              <a:rPr lang="fr-FR" sz="2800" dirty="0" err="1" smtClean="0"/>
              <a:t>average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rate = t(y)/y</a:t>
            </a:r>
          </a:p>
          <a:p>
            <a:r>
              <a:rPr lang="fr-FR" sz="2800" dirty="0" smtClean="0"/>
              <a:t>t(y) progressive if and </a:t>
            </a:r>
            <a:r>
              <a:rPr lang="fr-FR" sz="2800" dirty="0" err="1" smtClean="0"/>
              <a:t>only</a:t>
            </a:r>
            <a:r>
              <a:rPr lang="fr-FR" sz="2800" dirty="0" smtClean="0"/>
              <a:t> if  t(y)/y </a:t>
            </a:r>
            <a:r>
              <a:rPr lang="fr-FR" sz="2800" dirty="0" err="1" smtClean="0"/>
              <a:t>rises</a:t>
            </a:r>
            <a:r>
              <a:rPr lang="fr-FR" sz="2800" dirty="0" smtClean="0"/>
              <a:t> </a:t>
            </a:r>
            <a:r>
              <a:rPr lang="fr-FR" sz="2800" dirty="0" err="1" smtClean="0"/>
              <a:t>with</a:t>
            </a:r>
            <a:r>
              <a:rPr lang="fr-FR" sz="2800" dirty="0" smtClean="0"/>
              <a:t> y </a:t>
            </a:r>
          </a:p>
          <a:p>
            <a:r>
              <a:rPr lang="fr-FR" sz="2800" b="1" dirty="0" smtClean="0"/>
              <a:t>Marginal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rate = t’(y)</a:t>
            </a:r>
          </a:p>
          <a:p>
            <a:r>
              <a:rPr lang="fr-FR" sz="2800" dirty="0" smtClean="0"/>
              <a:t>t(y) </a:t>
            </a:r>
            <a:r>
              <a:rPr lang="fr-FR" sz="2800" dirty="0" err="1" smtClean="0"/>
              <a:t>convex</a:t>
            </a:r>
            <a:r>
              <a:rPr lang="fr-FR" sz="2800" dirty="0" smtClean="0"/>
              <a:t> = t’’(y)&gt;0, i.e. t’(y) </a:t>
            </a:r>
            <a:r>
              <a:rPr lang="fr-FR" sz="2800" dirty="0" err="1" smtClean="0"/>
              <a:t>rises</a:t>
            </a:r>
            <a:r>
              <a:rPr lang="fr-FR" sz="2800" dirty="0" smtClean="0"/>
              <a:t> </a:t>
            </a:r>
            <a:r>
              <a:rPr lang="fr-FR" sz="2800" dirty="0" err="1" smtClean="0"/>
              <a:t>with</a:t>
            </a:r>
            <a:r>
              <a:rPr lang="fr-FR" sz="2800" dirty="0" smtClean="0"/>
              <a:t> y</a:t>
            </a:r>
          </a:p>
          <a:p>
            <a:r>
              <a:rPr lang="fr-FR" sz="2800" dirty="0" err="1" smtClean="0"/>
              <a:t>Convexity</a:t>
            </a:r>
            <a:r>
              <a:rPr lang="fr-FR" sz="2800" dirty="0" smtClean="0"/>
              <a:t> </a:t>
            </a:r>
            <a:r>
              <a:rPr lang="fr-FR" sz="2800" dirty="0" err="1" smtClean="0"/>
              <a:t>implies</a:t>
            </a:r>
            <a:r>
              <a:rPr lang="fr-FR" sz="2800" dirty="0" smtClean="0"/>
              <a:t> </a:t>
            </a:r>
            <a:r>
              <a:rPr lang="fr-FR" sz="2800" dirty="0" err="1" smtClean="0"/>
              <a:t>progressivity</a:t>
            </a:r>
            <a:r>
              <a:rPr lang="fr-FR" sz="2800" dirty="0" smtClean="0"/>
              <a:t> (but not </a:t>
            </a:r>
            <a:r>
              <a:rPr lang="fr-FR" sz="2800" dirty="0" err="1" smtClean="0"/>
              <a:t>necessary</a:t>
            </a:r>
            <a:r>
              <a:rPr lang="fr-FR" sz="2800" dirty="0" smtClean="0"/>
              <a:t>: as </a:t>
            </a:r>
            <a:r>
              <a:rPr lang="fr-FR" sz="2800" dirty="0" err="1" smtClean="0"/>
              <a:t>we</a:t>
            </a:r>
            <a:r>
              <a:rPr lang="fr-FR" sz="2800" dirty="0" smtClean="0"/>
              <a:t> </a:t>
            </a:r>
            <a:r>
              <a:rPr lang="fr-FR" sz="2800" dirty="0" err="1" smtClean="0"/>
              <a:t>will</a:t>
            </a:r>
            <a:r>
              <a:rPr lang="fr-FR" sz="2800" dirty="0" smtClean="0"/>
              <a:t> </a:t>
            </a:r>
            <a:r>
              <a:rPr lang="fr-FR" sz="2800" dirty="0" err="1" smtClean="0"/>
              <a:t>see</a:t>
            </a:r>
            <a:r>
              <a:rPr lang="fr-FR" sz="2800" dirty="0" smtClean="0"/>
              <a:t>, U-</a:t>
            </a:r>
            <a:r>
              <a:rPr lang="fr-FR" sz="2800" dirty="0" err="1" smtClean="0"/>
              <a:t>shaped</a:t>
            </a:r>
            <a:r>
              <a:rPr lang="fr-FR" sz="2800" dirty="0" smtClean="0"/>
              <a:t> pattern of marginal </a:t>
            </a:r>
            <a:r>
              <a:rPr lang="fr-FR" sz="2800" dirty="0" err="1" smtClean="0"/>
              <a:t>tax</a:t>
            </a:r>
            <a:r>
              <a:rPr lang="fr-FR" sz="2800" dirty="0" smtClean="0"/>
              <a:t> rates </a:t>
            </a:r>
            <a:r>
              <a:rPr lang="fr-FR" sz="2800" dirty="0" err="1" smtClean="0"/>
              <a:t>when</a:t>
            </a:r>
            <a:r>
              <a:rPr lang="fr-FR" sz="2800" dirty="0" smtClean="0"/>
              <a:t> </a:t>
            </a:r>
            <a:r>
              <a:rPr lang="fr-FR" sz="2800" dirty="0" err="1" smtClean="0"/>
              <a:t>transfers</a:t>
            </a:r>
            <a:r>
              <a:rPr lang="fr-FR" sz="2800" dirty="0" smtClean="0"/>
              <a:t> are </a:t>
            </a:r>
            <a:r>
              <a:rPr lang="fr-FR" sz="2800" dirty="0" err="1" smtClean="0"/>
              <a:t>taken</a:t>
            </a:r>
            <a:r>
              <a:rPr lang="fr-FR" sz="2800" dirty="0" smtClean="0"/>
              <a:t> </a:t>
            </a:r>
            <a:r>
              <a:rPr lang="fr-FR" sz="2800" dirty="0" err="1" smtClean="0"/>
              <a:t>into</a:t>
            </a:r>
            <a:r>
              <a:rPr lang="fr-FR" sz="2800" dirty="0" smtClean="0"/>
              <a:t> </a:t>
            </a:r>
            <a:r>
              <a:rPr lang="fr-FR" sz="2800" dirty="0" err="1" smtClean="0"/>
              <a:t>account</a:t>
            </a:r>
            <a:r>
              <a:rPr lang="fr-FR" sz="2800" dirty="0" smtClean="0"/>
              <a:t>)</a:t>
            </a:r>
          </a:p>
          <a:p>
            <a:r>
              <a:rPr lang="fr-FR" sz="2800" dirty="0" smtClean="0"/>
              <a:t>Most progressive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taxes use a </a:t>
            </a:r>
            <a:r>
              <a:rPr lang="fr-FR" sz="2800" dirty="0" err="1" smtClean="0"/>
              <a:t>bracket</a:t>
            </a:r>
            <a:r>
              <a:rPr lang="fr-FR" sz="2800" dirty="0" smtClean="0"/>
              <a:t> system:</a:t>
            </a:r>
          </a:p>
          <a:p>
            <a:pPr>
              <a:buNone/>
            </a:pPr>
            <a:r>
              <a:rPr lang="fr-FR" sz="2800" dirty="0" smtClean="0"/>
              <a:t>    </a:t>
            </a:r>
            <a:r>
              <a:rPr lang="fr-FR" sz="2800" dirty="0" err="1" smtClean="0"/>
              <a:t>fixed</a:t>
            </a:r>
            <a:r>
              <a:rPr lang="fr-FR" sz="2800" dirty="0" smtClean="0"/>
              <a:t> marginal </a:t>
            </a:r>
            <a:r>
              <a:rPr lang="fr-FR" sz="2800" dirty="0" err="1" smtClean="0"/>
              <a:t>tax</a:t>
            </a:r>
            <a:r>
              <a:rPr lang="fr-FR" sz="2800" dirty="0" smtClean="0"/>
              <a:t> rates </a:t>
            </a:r>
            <a:r>
              <a:rPr lang="fr-FR" sz="2800" dirty="0" err="1" smtClean="0"/>
              <a:t>within</a:t>
            </a:r>
            <a:r>
              <a:rPr lang="fr-FR" sz="2800" dirty="0" smtClean="0"/>
              <a:t>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brackets</a:t>
            </a:r>
            <a:endParaRPr lang="fr-FR" sz="2800" dirty="0" smtClean="0"/>
          </a:p>
          <a:p>
            <a:r>
              <a:rPr lang="fr-FR" sz="2800" dirty="0" smtClean="0"/>
              <a:t>But one </a:t>
            </a:r>
            <a:r>
              <a:rPr lang="fr-FR" sz="2800" dirty="0" err="1" smtClean="0"/>
              <a:t>can</a:t>
            </a:r>
            <a:r>
              <a:rPr lang="fr-FR" sz="2800" dirty="0" smtClean="0"/>
              <a:t> </a:t>
            </a:r>
            <a:r>
              <a:rPr lang="fr-FR" sz="2800" dirty="0" err="1" smtClean="0"/>
              <a:t>also</a:t>
            </a:r>
            <a:r>
              <a:rPr lang="fr-FR" sz="2800" dirty="0" smtClean="0"/>
              <a:t> use </a:t>
            </a:r>
            <a:r>
              <a:rPr lang="fr-FR" sz="2800" dirty="0" err="1" smtClean="0"/>
              <a:t>continuous</a:t>
            </a:r>
            <a:r>
              <a:rPr lang="fr-FR" sz="2800" dirty="0" smtClean="0"/>
              <a:t> system </a:t>
            </a:r>
          </a:p>
          <a:p>
            <a:r>
              <a:rPr lang="fr-FR" sz="2800" dirty="0" smtClean="0"/>
              <a:t>Exemple of computations </a:t>
            </a:r>
            <a:r>
              <a:rPr lang="fr-FR" sz="2800" dirty="0" err="1" smtClean="0"/>
              <a:t>using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</a:t>
            </a:r>
            <a:r>
              <a:rPr lang="fr-FR" sz="2800" dirty="0" err="1" smtClean="0"/>
              <a:t>schedules</a:t>
            </a:r>
            <a:r>
              <a:rPr lang="fr-FR" sz="2800" dirty="0" smtClean="0"/>
              <a:t> </a:t>
            </a:r>
            <a:r>
              <a:rPr lang="fr-FR" sz="2800" dirty="0" err="1" smtClean="0"/>
              <a:t>from</a:t>
            </a:r>
            <a:r>
              <a:rPr lang="fr-FR" sz="2800" dirty="0" smtClean="0"/>
              <a:t> France and the US: </a:t>
            </a:r>
            <a:r>
              <a:rPr lang="fr-FR" sz="2800" dirty="0" err="1" smtClean="0"/>
              <a:t>see</a:t>
            </a:r>
            <a:r>
              <a:rPr lang="fr-FR" sz="2800" dirty="0" smtClean="0"/>
              <a:t> </a:t>
            </a:r>
            <a:r>
              <a:rPr lang="fr-FR" sz="2800" dirty="0" err="1" smtClean="0">
                <a:hlinkClick r:id="rId2"/>
              </a:rPr>
              <a:t>excel</a:t>
            </a:r>
            <a:r>
              <a:rPr lang="fr-FR" sz="2800" dirty="0" smtClean="0">
                <a:hlinkClick r:id="rId2"/>
              </a:rPr>
              <a:t> file</a:t>
            </a:r>
            <a:endParaRPr lang="fr-F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Taxing</a:t>
            </a:r>
            <a:r>
              <a:rPr lang="fr-FR" sz="3600" dirty="0" smtClean="0"/>
              <a:t> </a:t>
            </a:r>
            <a:r>
              <a:rPr lang="fr-FR" sz="3600" dirty="0" err="1" smtClean="0"/>
              <a:t>individuals</a:t>
            </a:r>
            <a:r>
              <a:rPr lang="fr-FR" sz="3600" dirty="0" smtClean="0"/>
              <a:t> or couples?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328592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In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European</a:t>
            </a:r>
            <a:r>
              <a:rPr lang="fr-FR" dirty="0" smtClean="0"/>
              <a:t> countries (</a:t>
            </a:r>
            <a:r>
              <a:rPr lang="fr-FR" dirty="0" err="1" smtClean="0"/>
              <a:t>Scandinavia</a:t>
            </a:r>
            <a:r>
              <a:rPr lang="fr-FR" dirty="0" smtClean="0"/>
              <a:t>, UK, </a:t>
            </a:r>
            <a:r>
              <a:rPr lang="fr-FR" dirty="0" err="1" smtClean="0"/>
              <a:t>Italy</a:t>
            </a:r>
            <a:r>
              <a:rPr lang="fr-FR" dirty="0" smtClean="0"/>
              <a:t>, Spain,.),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t(y)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</a:t>
            </a:r>
            <a:r>
              <a:rPr lang="fr-FR" dirty="0" err="1" smtClean="0"/>
              <a:t>upon</a:t>
            </a:r>
            <a:r>
              <a:rPr lang="fr-FR" dirty="0" smtClean="0"/>
              <a:t> </a:t>
            </a:r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y: </a:t>
            </a:r>
            <a:r>
              <a:rPr lang="fr-FR" dirty="0" err="1" smtClean="0"/>
              <a:t>whether</a:t>
            </a:r>
            <a:r>
              <a:rPr lang="fr-FR" dirty="0" smtClean="0"/>
              <a:t> one </a:t>
            </a:r>
            <a:r>
              <a:rPr lang="fr-FR" dirty="0" err="1" smtClean="0"/>
              <a:t>lives</a:t>
            </a:r>
            <a:r>
              <a:rPr lang="fr-FR" dirty="0" smtClean="0"/>
              <a:t> in a couple or not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irrelevant</a:t>
            </a:r>
            <a:endParaRPr lang="fr-FR" dirty="0" smtClean="0"/>
          </a:p>
          <a:p>
            <a:r>
              <a:rPr lang="fr-FR" dirty="0" smtClean="0"/>
              <a:t>In France, Germany &amp; US (for </a:t>
            </a:r>
            <a:r>
              <a:rPr lang="fr-FR" dirty="0" err="1" smtClean="0"/>
              <a:t>bottom</a:t>
            </a:r>
            <a:r>
              <a:rPr lang="fr-FR" dirty="0" smtClean="0"/>
              <a:t> </a:t>
            </a:r>
            <a:r>
              <a:rPr lang="fr-FR" dirty="0" err="1" smtClean="0"/>
              <a:t>half</a:t>
            </a:r>
            <a:r>
              <a:rPr lang="fr-FR" dirty="0" smtClean="0"/>
              <a:t> of pop),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computed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level</a:t>
            </a:r>
            <a:r>
              <a:rPr lang="fr-FR" dirty="0" smtClean="0"/>
              <a:t> of </a:t>
            </a:r>
            <a:r>
              <a:rPr lang="fr-FR" dirty="0" err="1" smtClean="0"/>
              <a:t>married</a:t>
            </a:r>
            <a:r>
              <a:rPr lang="fr-FR" dirty="0" smtClean="0"/>
              <a:t> couples </a:t>
            </a:r>
            <a:r>
              <a:rPr lang="fr-FR" dirty="0" err="1" smtClean="0"/>
              <a:t>using</a:t>
            </a:r>
            <a:r>
              <a:rPr lang="fr-FR" dirty="0" smtClean="0"/>
              <a:t> « split » system (« quotient </a:t>
            </a:r>
            <a:r>
              <a:rPr lang="fr-FR" dirty="0" err="1" smtClean="0"/>
              <a:t>conjugual</a:t>
            </a:r>
            <a:r>
              <a:rPr lang="fr-FR" dirty="0" smtClean="0"/>
              <a:t> »):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= 2 x t[ (y</a:t>
            </a:r>
            <a:r>
              <a:rPr lang="fr-FR" baseline="-25000" dirty="0" smtClean="0"/>
              <a:t>1</a:t>
            </a:r>
            <a:r>
              <a:rPr lang="fr-FR" dirty="0" smtClean="0"/>
              <a:t>+y</a:t>
            </a:r>
            <a:r>
              <a:rPr lang="fr-FR" baseline="-25000" dirty="0" smtClean="0"/>
              <a:t>2</a:t>
            </a:r>
            <a:r>
              <a:rPr lang="fr-FR" dirty="0" smtClean="0"/>
              <a:t>)/2 ], </a:t>
            </a:r>
            <a:r>
              <a:rPr lang="fr-FR" dirty="0" err="1" smtClean="0"/>
              <a:t>with</a:t>
            </a:r>
            <a:r>
              <a:rPr lang="fr-FR" dirty="0" smtClean="0"/>
              <a:t> y</a:t>
            </a:r>
            <a:r>
              <a:rPr lang="fr-FR" baseline="-25000" dirty="0" smtClean="0"/>
              <a:t>1</a:t>
            </a:r>
            <a:r>
              <a:rPr lang="fr-FR" dirty="0" smtClean="0"/>
              <a:t>,y</a:t>
            </a:r>
            <a:r>
              <a:rPr lang="fr-FR" baseline="-25000" dirty="0" smtClean="0"/>
              <a:t>2</a:t>
            </a:r>
            <a:r>
              <a:rPr lang="fr-FR" dirty="0"/>
              <a:t> </a:t>
            </a:r>
            <a:r>
              <a:rPr lang="fr-FR" dirty="0" smtClean="0"/>
              <a:t>= </a:t>
            </a:r>
            <a:r>
              <a:rPr lang="fr-FR" dirty="0" err="1" smtClean="0"/>
              <a:t>spouses</a:t>
            </a:r>
            <a:r>
              <a:rPr lang="fr-FR" dirty="0" smtClean="0"/>
              <a:t> </a:t>
            </a:r>
            <a:r>
              <a:rPr lang="fr-FR" dirty="0" err="1" smtClean="0"/>
              <a:t>incomes</a:t>
            </a:r>
            <a:endParaRPr lang="fr-FR" dirty="0" smtClean="0"/>
          </a:p>
          <a:p>
            <a:r>
              <a:rPr lang="fr-FR" dirty="0" err="1" smtClean="0"/>
              <a:t>With</a:t>
            </a:r>
            <a:r>
              <a:rPr lang="fr-FR" dirty="0" smtClean="0"/>
              <a:t> t(y) </a:t>
            </a:r>
            <a:r>
              <a:rPr lang="fr-FR" dirty="0" err="1" smtClean="0"/>
              <a:t>convex</a:t>
            </a:r>
            <a:r>
              <a:rPr lang="fr-FR" dirty="0" smtClean="0"/>
              <a:t>,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favours</a:t>
            </a:r>
            <a:r>
              <a:rPr lang="fr-FR" dirty="0" smtClean="0"/>
              <a:t> </a:t>
            </a:r>
            <a:r>
              <a:rPr lang="fr-FR" dirty="0" err="1" smtClean="0"/>
              <a:t>unequal</a:t>
            </a:r>
            <a:r>
              <a:rPr lang="fr-FR" dirty="0" smtClean="0"/>
              <a:t> couples; if y</a:t>
            </a:r>
            <a:r>
              <a:rPr lang="fr-FR" baseline="-25000" dirty="0" smtClean="0"/>
              <a:t>1</a:t>
            </a:r>
            <a:r>
              <a:rPr lang="fr-FR" dirty="0" smtClean="0"/>
              <a:t>=y</a:t>
            </a:r>
            <a:r>
              <a:rPr lang="fr-FR" baseline="-25000" dirty="0" smtClean="0"/>
              <a:t>2</a:t>
            </a:r>
            <a:r>
              <a:rPr lang="fr-FR" dirty="0" smtClean="0"/>
              <a:t>,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advantage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all</a:t>
            </a:r>
          </a:p>
          <a:p>
            <a:r>
              <a:rPr lang="fr-FR" dirty="0" smtClean="0"/>
              <a:t>Key question: </a:t>
            </a:r>
            <a:r>
              <a:rPr lang="fr-FR" dirty="0" err="1" smtClean="0"/>
              <a:t>unitary</a:t>
            </a:r>
            <a:r>
              <a:rPr lang="fr-FR" dirty="0" smtClean="0"/>
              <a:t> </a:t>
            </a:r>
            <a:r>
              <a:rPr lang="fr-FR" dirty="0" err="1" smtClean="0"/>
              <a:t>household</a:t>
            </a:r>
            <a:r>
              <a:rPr lang="fr-FR" dirty="0" smtClean="0"/>
              <a:t> or not? </a:t>
            </a:r>
          </a:p>
          <a:p>
            <a:r>
              <a:rPr lang="fr-FR" dirty="0" smtClean="0"/>
              <a:t>The split system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reinforce</a:t>
            </a:r>
            <a:r>
              <a:rPr lang="fr-FR" dirty="0" smtClean="0"/>
              <a:t> </a:t>
            </a:r>
            <a:r>
              <a:rPr lang="fr-FR" dirty="0" err="1" smtClean="0"/>
              <a:t>gender</a:t>
            </a:r>
            <a:r>
              <a:rPr lang="fr-FR" dirty="0" smtClean="0"/>
              <a:t> </a:t>
            </a:r>
            <a:r>
              <a:rPr lang="fr-FR" dirty="0" err="1" smtClean="0"/>
              <a:t>inequality</a:t>
            </a:r>
            <a:r>
              <a:rPr lang="fr-FR" dirty="0" smtClean="0"/>
              <a:t>; the </a:t>
            </a:r>
            <a:r>
              <a:rPr lang="fr-FR" dirty="0" err="1" smtClean="0"/>
              <a:t>individual</a:t>
            </a:r>
            <a:r>
              <a:rPr lang="fr-FR" dirty="0" smtClean="0"/>
              <a:t> system </a:t>
            </a:r>
            <a:r>
              <a:rPr lang="fr-FR" dirty="0" err="1" smtClean="0"/>
              <a:t>favours</a:t>
            </a:r>
            <a:r>
              <a:rPr lang="fr-FR" dirty="0" smtClean="0"/>
              <a:t> </a:t>
            </a:r>
            <a:r>
              <a:rPr lang="fr-FR" dirty="0" err="1" smtClean="0"/>
              <a:t>female</a:t>
            </a:r>
            <a:r>
              <a:rPr lang="fr-FR" dirty="0" smtClean="0"/>
              <a:t>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supply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51520" y="332652"/>
          <a:ext cx="8712967" cy="6263692"/>
        </p:xfrm>
        <a:graphic>
          <a:graphicData uri="http://schemas.openxmlformats.org/drawingml/2006/table">
            <a:tbl>
              <a:tblPr/>
              <a:tblGrid>
                <a:gridCol w="922811"/>
                <a:gridCol w="922811"/>
                <a:gridCol w="922811"/>
                <a:gridCol w="922811"/>
                <a:gridCol w="1011757"/>
                <a:gridCol w="1011757"/>
                <a:gridCol w="2075398"/>
                <a:gridCol w="922811"/>
              </a:tblGrid>
              <a:tr h="33097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 dirty="0">
                          <a:latin typeface="Arial"/>
                        </a:rPr>
                        <a:t>Marginal </a:t>
                      </a:r>
                      <a:r>
                        <a:rPr lang="en-US" sz="1800" b="1" i="0" u="sng" strike="noStrike" dirty="0" err="1">
                          <a:latin typeface="Arial"/>
                        </a:rPr>
                        <a:t>vs</a:t>
                      </a:r>
                      <a:r>
                        <a:rPr lang="en-US" sz="1800" b="1" i="0" u="sng" strike="noStrike" dirty="0">
                          <a:latin typeface="Arial"/>
                        </a:rPr>
                        <a:t> average tax rates: illustration with French 2013 Income Tax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0970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014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05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French 2013 income tax schedule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err="1">
                          <a:latin typeface="Arial"/>
                        </a:rPr>
                        <a:t>Income</a:t>
                      </a:r>
                      <a:r>
                        <a:rPr lang="fr-FR" sz="1600" b="0" i="0" u="none" strike="noStrike" dirty="0">
                          <a:latin typeface="Arial"/>
                        </a:rPr>
                        <a:t> </a:t>
                      </a:r>
                      <a:r>
                        <a:rPr lang="fr-FR" sz="1600" b="0" i="0" u="none" strike="noStrike" dirty="0" err="1">
                          <a:latin typeface="Arial"/>
                        </a:rPr>
                        <a:t>brackets</a:t>
                      </a:r>
                      <a:endParaRPr lang="fr-FR" sz="16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Marginal tax rate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73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latin typeface="Arial"/>
                        </a:rPr>
                        <a:t>(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applied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 to 2012 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incomes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Arial"/>
                        </a:rPr>
                        <a:t>(€)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(%)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738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400" b="0" i="1" u="none" strike="noStrike" dirty="0">
                          <a:latin typeface="Arial"/>
                        </a:rPr>
                        <a:t>(barème de l'impôt sur le revenu (IR))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Arial"/>
                        </a:rPr>
                        <a:t>5 964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Verdana"/>
                        </a:rPr>
                        <a:t>0,0%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73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latin typeface="Arial"/>
                        </a:rPr>
                        <a:t>(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see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 www.impots.gouv.fr)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5 964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11 896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Verdana"/>
                        </a:rPr>
                        <a:t>5,5%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05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11 896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26 420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Verdana"/>
                        </a:rPr>
                        <a:t>14,0%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05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Arial"/>
                        </a:rPr>
                        <a:t>26 420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70 830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Verdana"/>
                        </a:rPr>
                        <a:t>30,0%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05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70 830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150 000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Verdana"/>
                        </a:rPr>
                        <a:t>41,0%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05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150 000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Verdana"/>
                        </a:rPr>
                        <a:t>45,0%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738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latin typeface="Arial"/>
                        </a:rPr>
                        <a:t>French "quotient familial" (QF) 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sytem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: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97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y = taxable income = annual income - standard deduction for </a:t>
                      </a:r>
                      <a:r>
                        <a:rPr lang="en-US" sz="1400" b="0" i="0" u="none" strike="noStrike" dirty="0" err="1">
                          <a:latin typeface="Arial"/>
                        </a:rPr>
                        <a:t>profesional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 expenses (10%)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738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n = number of units of QF </a:t>
                      </a:r>
                      <a:r>
                        <a:rPr lang="en-US" sz="1400" b="0" i="1" u="none" strike="noStrike" dirty="0">
                          <a:latin typeface="Arial"/>
                        </a:rPr>
                        <a:t>(</a:t>
                      </a:r>
                      <a:r>
                        <a:rPr lang="en-US" sz="1400" b="0" i="1" u="none" strike="noStrike" dirty="0" err="1">
                          <a:latin typeface="Arial"/>
                        </a:rPr>
                        <a:t>nombre</a:t>
                      </a:r>
                      <a:r>
                        <a:rPr lang="en-US" sz="1400" b="0" i="1" u="none" strike="noStrike" dirty="0">
                          <a:latin typeface="Arial"/>
                        </a:rPr>
                        <a:t> de parts de QF): 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n=1 if single, n=2 if couple, n=2.5 if couple with 1 kid, etc.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6808"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latin typeface="Arial"/>
                        </a:rPr>
                        <a:t>y/n = taxable 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income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 per QF 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unift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 (</a:t>
                      </a:r>
                      <a:r>
                        <a:rPr lang="fr-FR" sz="1400" b="0" i="1" u="none" strike="noStrike" dirty="0">
                          <a:latin typeface="Arial"/>
                        </a:rPr>
                        <a:t>revenu imposable par part de QF)</a:t>
                      </a:r>
                      <a:endParaRPr lang="fr-FR" sz="14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9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 smtClean="0">
                          <a:latin typeface="Arial"/>
                        </a:rPr>
                        <a:t>Income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tax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 = n 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 x t(y/n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latin typeface="Arial"/>
                        </a:rPr>
                        <a:t>     (</a:t>
                      </a:r>
                      <a:r>
                        <a:rPr lang="fr-FR" sz="1400" b="0" i="0" u="none" strike="noStrike" dirty="0" err="1" smtClean="0">
                          <a:latin typeface="Arial"/>
                        </a:rPr>
                        <a:t>because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 t(y) </a:t>
                      </a:r>
                      <a:r>
                        <a:rPr lang="fr-FR" sz="1400" b="0" i="0" u="none" strike="noStrike" dirty="0" err="1" smtClean="0">
                          <a:latin typeface="Arial"/>
                        </a:rPr>
                        <a:t>is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fr-FR" sz="1400" b="0" i="0" u="none" strike="noStrike" dirty="0" err="1" smtClean="0">
                          <a:latin typeface="Arial"/>
                        </a:rPr>
                        <a:t>convex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, </a:t>
                      </a:r>
                      <a:r>
                        <a:rPr lang="fr-FR" sz="1400" b="0" i="0" u="none" strike="noStrike" dirty="0" err="1" smtClean="0">
                          <a:latin typeface="Arial"/>
                        </a:rPr>
                        <a:t>it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fr-FR" sz="1400" b="0" i="0" u="none" strike="noStrike" dirty="0" err="1" smtClean="0">
                          <a:latin typeface="Arial"/>
                        </a:rPr>
                        <a:t>is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fr-FR" sz="1400" b="0" i="0" u="none" strike="noStrike" dirty="0" err="1" smtClean="0">
                          <a:latin typeface="Arial"/>
                        </a:rPr>
                        <a:t>better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 to have a </a:t>
                      </a:r>
                      <a:r>
                        <a:rPr lang="fr-FR" sz="1400" b="0" i="0" u="none" strike="noStrike" dirty="0" err="1" smtClean="0">
                          <a:latin typeface="Arial"/>
                        </a:rPr>
                        <a:t>high</a:t>
                      </a:r>
                      <a:r>
                        <a:rPr lang="fr-FR" sz="1400" b="0" i="0" u="none" strike="noStrike" baseline="0" dirty="0" smtClean="0">
                          <a:latin typeface="Arial"/>
                        </a:rPr>
                        <a:t> n)</a:t>
                      </a:r>
                      <a:endParaRPr lang="fr-FR" sz="14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323528" y="260659"/>
          <a:ext cx="8568951" cy="6264684"/>
        </p:xfrm>
        <a:graphic>
          <a:graphicData uri="http://schemas.openxmlformats.org/drawingml/2006/table">
            <a:tbl>
              <a:tblPr/>
              <a:tblGrid>
                <a:gridCol w="2830102"/>
                <a:gridCol w="918954"/>
                <a:gridCol w="1007528"/>
                <a:gridCol w="1007528"/>
                <a:gridCol w="1660760"/>
                <a:gridCol w="1144079"/>
              </a:tblGrid>
              <a:tr h="69607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latin typeface="Arial"/>
                        </a:rPr>
                        <a:t>Exemple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with an annual income y = 100 000€ and n=2,5 (couple with one kid) (about P99):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100 000 - 10% x 100 000 = 90 000 (standard deduction for </a:t>
                      </a:r>
                      <a:r>
                        <a:rPr lang="en-US" sz="1400" b="0" i="0" u="none" strike="noStrike" dirty="0" err="1">
                          <a:latin typeface="Arial"/>
                        </a:rPr>
                        <a:t>profesional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 expenses of wage earners: 10%)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 gridSpan="6"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latin typeface="Arial"/>
                        </a:rPr>
                        <a:t> 90 000 / 2,5 = 36 000€ = taxable income per QF 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&gt;&gt;&gt; marginal income tax rate = 30%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latin typeface="Arial"/>
                        </a:rPr>
                        <a:t>Income tax per QF unit = 5.5% x (11 896 - 5 964) + 14% x (26 420 - 11 896) + 30% x (36 000 - 26 420) =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latin typeface="Arial"/>
                        </a:rPr>
                        <a:t>4 033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latin typeface="Arial"/>
                        </a:rPr>
                        <a:t>Total 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income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 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tax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 = 2,5 x 4 033 =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latin typeface="Arial"/>
                        </a:rPr>
                        <a:t>10 081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&gt;&gt;&gt; average income tax rate = 10 081 / 100 000 = 10,1%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&gt;&gt;&gt; average effective tax rate taking into account tax credits etc. = 0,85 x 10,1% = 8,6%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                   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&gt;&gt;&gt;&gt;&gt;       8,6% &lt;&lt; 30,0% , i.e. average rate &lt;&lt; marginal rate   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95536" y="332653"/>
          <a:ext cx="8568952" cy="6264698"/>
        </p:xfrm>
        <a:graphic>
          <a:graphicData uri="http://schemas.openxmlformats.org/drawingml/2006/table">
            <a:tbl>
              <a:tblPr/>
              <a:tblGrid>
                <a:gridCol w="2142238"/>
                <a:gridCol w="2142238"/>
                <a:gridCol w="2142238"/>
                <a:gridCol w="2142238"/>
              </a:tblGrid>
              <a:tr h="43000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latin typeface="Arial"/>
                        </a:rPr>
                        <a:t>U.S. Federal income tax rates applied to 2013 incomes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0006"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latin typeface="Arial"/>
                      </a:endParaRPr>
                    </a:p>
                  </a:txBody>
                  <a:tcPr marL="6681" marR="6681" marT="6681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latin typeface="Arial"/>
                      </a:endParaRPr>
                    </a:p>
                  </a:txBody>
                  <a:tcPr marL="6681" marR="6681" marT="6681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latin typeface="Arial"/>
                      </a:endParaRPr>
                    </a:p>
                  </a:txBody>
                  <a:tcPr marL="6681" marR="6681" marT="6681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latin typeface="Arial"/>
                      </a:endParaRPr>
                    </a:p>
                  </a:txBody>
                  <a:tcPr marL="6681" marR="6681" marT="6681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659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Note: This does not include the personal tax exemption ($3,900 for singles &amp; $7,800 for couples), </a:t>
                      </a: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659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the standard deduction ($6,100 for singles &amp; $12,200 for couples),</a:t>
                      </a: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latin typeface="Arial"/>
                      </a:endParaRP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59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and the earned income tax credit (EITC) (tax rebate for low incomes)</a:t>
                      </a: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latin typeface="Arial"/>
                      </a:endParaRP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59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I.e. singles start paying federal income taxes above 10,000$ and couples above 20,000$</a:t>
                      </a: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659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See Internal revenue service (IRS) web site for complete tax rates and schedules</a:t>
                      </a: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6891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latin typeface="Arial"/>
                      </a:endParaRP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latin typeface="Arial"/>
                      </a:endParaRP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latin typeface="Arial"/>
                      </a:endParaRP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latin typeface="Arial"/>
                      </a:endParaRP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latin typeface="Arial"/>
                        </a:rPr>
                        <a:t>Marginal </a:t>
                      </a:r>
                      <a:r>
                        <a:rPr lang="fr-FR" sz="1400" b="1" i="0" u="none" strike="noStrike" dirty="0" err="1">
                          <a:latin typeface="Arial"/>
                        </a:rPr>
                        <a:t>tax</a:t>
                      </a:r>
                      <a:r>
                        <a:rPr lang="fr-FR" sz="1400" b="1" i="0" u="none" strike="noStrike" dirty="0">
                          <a:latin typeface="Arial"/>
                        </a:rPr>
                        <a:t> rate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Arial"/>
                        </a:rPr>
                        <a:t>Single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Married Filing Jointly or Qualified Widow(er)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Arial"/>
                        </a:rPr>
                        <a:t>Married Filing Separately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latin typeface="Arial"/>
                        </a:rPr>
                        <a:t>10%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$0 – $8,925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$0 – $17,850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$0 – $8,925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latin typeface="Arial"/>
                        </a:rPr>
                        <a:t>15%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$8,925 – $36,250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$17,850 – $72,500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$8,925 – $36,250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Arial"/>
                        </a:rPr>
                        <a:t>25%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$36,250 – $87,850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$72,500 – $146,400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$36,250 – $73,200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Arial"/>
                        </a:rPr>
                        <a:t>28%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$87,850 – $183,250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$146,400 – $223,050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$73,200 – $111,525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Arial"/>
                        </a:rPr>
                        <a:t>33%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$183,250 – $398,350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$223,050 – $398,350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$111,525 – $199,175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Arial"/>
                        </a:rPr>
                        <a:t>35%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$398,350 – $400,000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$398,350 – $450,000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$199,175 – $225,000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0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Arial"/>
                        </a:rPr>
                        <a:t>39,6%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$400,000+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$450,000+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$225,000+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611560" y="188640"/>
          <a:ext cx="7848872" cy="6408712"/>
        </p:xfrm>
        <a:graphic>
          <a:graphicData uri="http://schemas.openxmlformats.org/presentationml/2006/ole">
            <p:oleObj spid="_x0000_s1026" name="Worksheet" r:id="rId3" imgW="5707398" imgH="4488129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top marginal </a:t>
            </a:r>
            <a:r>
              <a:rPr lang="fr-FR" dirty="0" err="1" smtClean="0"/>
              <a:t>tax</a:t>
            </a:r>
            <a:r>
              <a:rPr lang="fr-FR" dirty="0" smtClean="0"/>
              <a:t> rate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184576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Top marginal </a:t>
            </a:r>
            <a:r>
              <a:rPr lang="fr-FR" dirty="0" err="1" smtClean="0"/>
              <a:t>tax</a:t>
            </a:r>
            <a:r>
              <a:rPr lang="fr-FR" dirty="0" smtClean="0"/>
              <a:t> rate =  marginal </a:t>
            </a:r>
            <a:r>
              <a:rPr lang="fr-FR" dirty="0" err="1" smtClean="0"/>
              <a:t>tax</a:t>
            </a:r>
            <a:r>
              <a:rPr lang="fr-FR" dirty="0" smtClean="0"/>
              <a:t> rate </a:t>
            </a:r>
            <a:r>
              <a:rPr lang="fr-FR" dirty="0" err="1" smtClean="0"/>
              <a:t>applying</a:t>
            </a:r>
            <a:r>
              <a:rPr lang="fr-FR" dirty="0" smtClean="0"/>
              <a:t> to the </a:t>
            </a:r>
            <a:r>
              <a:rPr lang="fr-FR" dirty="0" err="1" smtClean="0"/>
              <a:t>highest</a:t>
            </a:r>
            <a:r>
              <a:rPr lang="fr-FR" dirty="0" smtClean="0"/>
              <a:t> </a:t>
            </a:r>
            <a:r>
              <a:rPr lang="fr-FR" dirty="0" err="1" smtClean="0"/>
              <a:t>incomes</a:t>
            </a:r>
            <a:endParaRPr lang="fr-FR" dirty="0" smtClean="0"/>
          </a:p>
          <a:p>
            <a:r>
              <a:rPr lang="fr-FR" dirty="0" err="1" smtClean="0"/>
              <a:t>Chaotic</a:t>
            </a:r>
            <a:r>
              <a:rPr lang="fr-FR" dirty="0" smtClean="0"/>
              <a:t> </a:t>
            </a:r>
            <a:r>
              <a:rPr lang="fr-FR" dirty="0" err="1" smtClean="0"/>
              <a:t>history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</a:t>
            </a:r>
            <a:r>
              <a:rPr lang="fr-FR" dirty="0" err="1" smtClean="0"/>
              <a:t>past</a:t>
            </a:r>
            <a:r>
              <a:rPr lang="fr-FR" dirty="0" smtClean="0"/>
              <a:t> </a:t>
            </a:r>
            <a:r>
              <a:rPr lang="fr-FR" dirty="0" err="1" smtClean="0"/>
              <a:t>century</a:t>
            </a:r>
            <a:endParaRPr lang="fr-FR" dirty="0" smtClean="0"/>
          </a:p>
          <a:p>
            <a:r>
              <a:rPr lang="fr-FR" dirty="0" smtClean="0"/>
              <a:t>US and UK </a:t>
            </a:r>
            <a:r>
              <a:rPr lang="fr-FR" dirty="0" err="1" smtClean="0"/>
              <a:t>invented</a:t>
            </a:r>
            <a:r>
              <a:rPr lang="fr-FR" dirty="0" smtClean="0"/>
              <a:t> </a:t>
            </a:r>
            <a:r>
              <a:rPr lang="fr-FR" dirty="0" err="1" smtClean="0"/>
              <a:t>confiscatory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rates for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high</a:t>
            </a:r>
            <a:r>
              <a:rPr lang="fr-FR" dirty="0" smtClean="0"/>
              <a:t> </a:t>
            </a:r>
            <a:r>
              <a:rPr lang="fr-FR" dirty="0" err="1" smtClean="0"/>
              <a:t>incomes</a:t>
            </a:r>
            <a:r>
              <a:rPr lang="fr-FR" dirty="0" smtClean="0"/>
              <a:t>;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big</a:t>
            </a:r>
            <a:r>
              <a:rPr lang="fr-FR" dirty="0" smtClean="0"/>
              <a:t> reversal </a:t>
            </a:r>
            <a:r>
              <a:rPr lang="fr-FR" dirty="0" err="1" smtClean="0"/>
              <a:t>since</a:t>
            </a:r>
            <a:r>
              <a:rPr lang="fr-FR" dirty="0" smtClean="0"/>
              <a:t> 1980s</a:t>
            </a:r>
          </a:p>
          <a:p>
            <a:r>
              <a:rPr lang="fr-FR" dirty="0" err="1" smtClean="0"/>
              <a:t>Same</a:t>
            </a:r>
            <a:r>
              <a:rPr lang="fr-FR" dirty="0" smtClean="0"/>
              <a:t> pattern for top </a:t>
            </a:r>
            <a:r>
              <a:rPr lang="fr-FR" dirty="0" err="1" smtClean="0"/>
              <a:t>inheritance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rates: US-UK </a:t>
            </a:r>
            <a:r>
              <a:rPr lang="fr-FR" dirty="0" err="1" smtClean="0"/>
              <a:t>invented</a:t>
            </a:r>
            <a:r>
              <a:rPr lang="fr-FR" dirty="0" smtClean="0"/>
              <a:t> </a:t>
            </a:r>
            <a:r>
              <a:rPr lang="fr-FR" dirty="0" err="1" smtClean="0"/>
              <a:t>confiscatory</a:t>
            </a:r>
            <a:r>
              <a:rPr lang="fr-FR" dirty="0" smtClean="0"/>
              <a:t> top rates,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big</a:t>
            </a:r>
            <a:r>
              <a:rPr lang="fr-FR" dirty="0" smtClean="0"/>
              <a:t> reversal </a:t>
            </a:r>
            <a:r>
              <a:rPr lang="fr-FR" dirty="0" err="1" smtClean="0"/>
              <a:t>since</a:t>
            </a:r>
            <a:r>
              <a:rPr lang="fr-FR" dirty="0" smtClean="0"/>
              <a:t> 1980s (</a:t>
            </a:r>
            <a:r>
              <a:rPr lang="fr-FR" dirty="0" err="1" smtClean="0"/>
              <a:t>see</a:t>
            </a:r>
            <a:r>
              <a:rPr lang="fr-FR" dirty="0" smtClean="0"/>
              <a:t> Lectures 6-7)</a:t>
            </a:r>
          </a:p>
          <a:p>
            <a:r>
              <a:rPr lang="fr-FR" dirty="0" err="1" smtClean="0"/>
              <a:t>Until</a:t>
            </a:r>
            <a:r>
              <a:rPr lang="fr-FR" dirty="0" smtClean="0"/>
              <a:t> 1970s, top </a:t>
            </a:r>
            <a:r>
              <a:rPr lang="fr-FR" dirty="0" err="1" smtClean="0"/>
              <a:t>tax</a:t>
            </a:r>
            <a:r>
              <a:rPr lang="fr-FR" dirty="0" smtClean="0"/>
              <a:t> rates on « </a:t>
            </a:r>
            <a:r>
              <a:rPr lang="fr-FR" dirty="0" err="1" smtClean="0"/>
              <a:t>unearned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 » (capital </a:t>
            </a:r>
            <a:r>
              <a:rPr lang="fr-FR" dirty="0" err="1" smtClean="0"/>
              <a:t>income</a:t>
            </a:r>
            <a:r>
              <a:rPr lang="fr-FR" dirty="0" smtClean="0"/>
              <a:t>) </a:t>
            </a:r>
            <a:r>
              <a:rPr lang="fr-FR" dirty="0" err="1" smtClean="0"/>
              <a:t>often</a:t>
            </a:r>
            <a:r>
              <a:rPr lang="fr-FR" dirty="0" smtClean="0"/>
              <a:t> </a:t>
            </a:r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top </a:t>
            </a:r>
            <a:r>
              <a:rPr lang="fr-FR" dirty="0" err="1" smtClean="0"/>
              <a:t>tax</a:t>
            </a:r>
            <a:r>
              <a:rPr lang="fr-FR" dirty="0" smtClean="0"/>
              <a:t> rate on « </a:t>
            </a:r>
            <a:r>
              <a:rPr lang="fr-FR" dirty="0" err="1" smtClean="0"/>
              <a:t>earned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 » (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)</a:t>
            </a:r>
          </a:p>
          <a:p>
            <a:r>
              <a:rPr lang="fr-FR" dirty="0" smtClean="0"/>
              <a:t>Reversal </a:t>
            </a:r>
            <a:r>
              <a:rPr lang="fr-FR" dirty="0" err="1" smtClean="0"/>
              <a:t>since</a:t>
            </a:r>
            <a:r>
              <a:rPr lang="fr-FR" dirty="0" smtClean="0"/>
              <a:t> 1980s: free capital </a:t>
            </a:r>
            <a:r>
              <a:rPr lang="fr-FR" dirty="0" err="1" smtClean="0"/>
              <a:t>flows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no exchange of information, </a:t>
            </a:r>
            <a:r>
              <a:rPr lang="fr-FR" dirty="0" err="1" smtClean="0"/>
              <a:t>special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regimes</a:t>
            </a:r>
            <a:r>
              <a:rPr lang="fr-FR" dirty="0" smtClean="0"/>
              <a:t> for capital </a:t>
            </a:r>
            <a:r>
              <a:rPr lang="fr-FR" dirty="0" err="1" smtClean="0"/>
              <a:t>income</a:t>
            </a:r>
            <a:r>
              <a:rPr lang="fr-FR" dirty="0" smtClean="0"/>
              <a:t> &gt;&gt;&gt; </a:t>
            </a:r>
            <a:r>
              <a:rPr lang="fr-FR" dirty="0" err="1" smtClean="0"/>
              <a:t>regressivity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top (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smtClean="0">
                <a:hlinkClick r:id="rId2"/>
              </a:rPr>
              <a:t>France 2010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1141</Words>
  <Application>Microsoft Office PowerPoint</Application>
  <PresentationFormat>Affichage à l'écran (4:3)</PresentationFormat>
  <Paragraphs>123</Paragraphs>
  <Slides>19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22" baseType="lpstr">
      <vt:lpstr>Thème Office</vt:lpstr>
      <vt:lpstr>Worksheet</vt:lpstr>
      <vt:lpstr>Acrobat Document</vt:lpstr>
      <vt:lpstr>   Public Economics: Tax &amp; Transfer Policies  (Master PPD &amp; APE, Paris School of Economics) Thomas Piketty Academic year 2014-2015  </vt:lpstr>
      <vt:lpstr>The modern progressive income tax</vt:lpstr>
      <vt:lpstr>Effective vs. Marginal tax rates</vt:lpstr>
      <vt:lpstr>Taxing individuals or couples?</vt:lpstr>
      <vt:lpstr>Diapositive 5</vt:lpstr>
      <vt:lpstr>Diapositive 6</vt:lpstr>
      <vt:lpstr>Diapositive 7</vt:lpstr>
      <vt:lpstr>Diapositive 8</vt:lpstr>
      <vt:lpstr>The top marginal tax rate</vt:lpstr>
      <vt:lpstr>Diapositive 10</vt:lpstr>
      <vt:lpstr>Diapositive 11</vt:lpstr>
      <vt:lpstr>Diapositive 12</vt:lpstr>
      <vt:lpstr>From an elite tax to a mass tax</vt:lpstr>
      <vt:lpstr>Diapositive 14</vt:lpstr>
      <vt:lpstr>Diapositive 15</vt:lpstr>
      <vt:lpstr>Diapositive 16</vt:lpstr>
      <vt:lpstr>Diapositive 17</vt:lpstr>
      <vt:lpstr>Diapositive 18</vt:lpstr>
      <vt:lpstr>Diapositive 19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Public Economics: Tax &amp; Transfer Policies  (Master PPD &amp; APE, Paris School of Economics) Thomas Piketty Academic year 2013-2014  </dc:title>
  <dc:creator>Thomas Piketty</dc:creator>
  <cp:lastModifiedBy>Thomas Piketty</cp:lastModifiedBy>
  <cp:revision>57</cp:revision>
  <dcterms:created xsi:type="dcterms:W3CDTF">2013-10-21T11:59:34Z</dcterms:created>
  <dcterms:modified xsi:type="dcterms:W3CDTF">2015-02-03T12:45:30Z</dcterms:modified>
</cp:coreProperties>
</file>