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4" r:id="rId5"/>
    <p:sldId id="263" r:id="rId6"/>
    <p:sldId id="260" r:id="rId7"/>
    <p:sldId id="262" r:id="rId8"/>
    <p:sldId id="273" r:id="rId9"/>
    <p:sldId id="264" r:id="rId10"/>
    <p:sldId id="261" r:id="rId11"/>
    <p:sldId id="265" r:id="rId12"/>
    <p:sldId id="266" r:id="rId13"/>
    <p:sldId id="268" r:id="rId14"/>
    <p:sldId id="269" r:id="rId15"/>
    <p:sldId id="270" r:id="rId16"/>
    <p:sldId id="271" r:id="rId17"/>
    <p:sldId id="267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ED2A-8770-447B-AB75-074497B8B700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Quinet2008.pdf" TargetMode="External"/><Relationship Id="rId2" Type="http://schemas.openxmlformats.org/officeDocument/2006/relationships/hyperlink" Target="http://piketty.pse.ens.fr/files/Eurostat2013EU27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SternReview2007Complet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SternReviewYaleSymposium2007.pdf" TargetMode="External"/><Relationship Id="rId2" Type="http://schemas.openxmlformats.org/officeDocument/2006/relationships/hyperlink" Target="http://piketty.pse.ens.fr/files/SternReview2007Chapter2A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GuesnerieRE2004.pdf" TargetMode="External"/><Relationship Id="rId2" Type="http://schemas.openxmlformats.org/officeDocument/2006/relationships/hyperlink" Target="http://piketty.pse.ens.fr/files/SternerPerssonJEP200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Guesnerie201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2014-2015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Lecture 3: Externalities &amp; corrective taxation: illustration with global warming &amp; carbon taxes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(January 6</a:t>
            </a:r>
            <a:r>
              <a:rPr lang="en-US" baseline="30000" smtClean="0"/>
              <a:t>th</a:t>
            </a:r>
            <a:r>
              <a:rPr lang="en-US" smtClean="0"/>
              <a:t> 2015)</a:t>
            </a:r>
            <a:r>
              <a:rPr lang="en-US" i="1" smtClean="0"/>
              <a:t> 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err="1" smtClean="0"/>
              <a:t>Controversies</a:t>
            </a:r>
            <a:r>
              <a:rPr lang="fr-FR" dirty="0" smtClean="0"/>
              <a:t> about </a:t>
            </a:r>
            <a:r>
              <a:rPr lang="fr-FR" dirty="0" err="1" smtClean="0"/>
              <a:t>carbon</a:t>
            </a:r>
            <a:r>
              <a:rPr lang="fr-FR" dirty="0" smtClean="0"/>
              <a:t> taxes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I</a:t>
            </a:r>
            <a:r>
              <a:rPr lang="fr-FR" dirty="0" smtClean="0"/>
              <a:t>f </a:t>
            </a:r>
            <a:r>
              <a:rPr lang="fr-FR" dirty="0" err="1" smtClean="0"/>
              <a:t>we</a:t>
            </a:r>
            <a:r>
              <a:rPr lang="fr-FR" dirty="0" smtClean="0"/>
              <a:t> all </a:t>
            </a:r>
            <a:r>
              <a:rPr lang="fr-FR" dirty="0" err="1" smtClean="0"/>
              <a:t>agree</a:t>
            </a:r>
            <a:r>
              <a:rPr lang="fr-FR" dirty="0" smtClean="0"/>
              <a:t> about λ (utility </a:t>
            </a:r>
            <a:r>
              <a:rPr lang="fr-FR" dirty="0" err="1" smtClean="0"/>
              <a:t>cost</a:t>
            </a:r>
            <a:r>
              <a:rPr lang="fr-FR" dirty="0" smtClean="0"/>
              <a:t> of global </a:t>
            </a:r>
            <a:r>
              <a:rPr lang="fr-FR" dirty="0" err="1" smtClean="0"/>
              <a:t>warming</a:t>
            </a:r>
            <a:r>
              <a:rPr lang="fr-FR" dirty="0" smtClean="0"/>
              <a:t>),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agree</a:t>
            </a:r>
            <a:r>
              <a:rPr lang="fr-FR" dirty="0" smtClean="0"/>
              <a:t> about the optimal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rate: 1</a:t>
            </a:r>
            <a:r>
              <a:rPr lang="fr-FR" dirty="0"/>
              <a:t>+t = α(1-λ)/(α-λ) </a:t>
            </a:r>
            <a:endParaRPr lang="fr-FR" dirty="0" smtClean="0"/>
          </a:p>
          <a:p>
            <a:r>
              <a:rPr lang="fr-FR" dirty="0" err="1" smtClean="0"/>
              <a:t>Conversely</a:t>
            </a:r>
            <a:r>
              <a:rPr lang="fr-FR" dirty="0" smtClean="0"/>
              <a:t>, </a:t>
            </a:r>
            <a:r>
              <a:rPr lang="fr-FR" dirty="0" err="1" smtClean="0"/>
              <a:t>differences</a:t>
            </a:r>
            <a:r>
              <a:rPr lang="fr-FR" dirty="0" smtClean="0"/>
              <a:t> in perceptions about </a:t>
            </a:r>
            <a:r>
              <a:rPr lang="fr-FR" dirty="0"/>
              <a:t>λ </a:t>
            </a:r>
            <a:r>
              <a:rPr lang="fr-FR" dirty="0" smtClean="0"/>
              <a:t>(=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uncertain</a:t>
            </a:r>
            <a:r>
              <a:rPr lang="fr-FR" dirty="0" smtClean="0"/>
              <a:t>)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of </a:t>
            </a:r>
            <a:r>
              <a:rPr lang="fr-FR" dirty="0" err="1"/>
              <a:t>energy</a:t>
            </a:r>
            <a:r>
              <a:rPr lang="fr-FR" dirty="0"/>
              <a:t> &amp; </a:t>
            </a:r>
            <a:r>
              <a:rPr lang="fr-FR" dirty="0" err="1"/>
              <a:t>environmental</a:t>
            </a:r>
            <a:r>
              <a:rPr lang="fr-FR" dirty="0"/>
              <a:t> </a:t>
            </a:r>
            <a:r>
              <a:rPr lang="fr-FR" dirty="0" smtClean="0"/>
              <a:t>taxes in the EU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Eurostat tables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: air </a:t>
            </a:r>
            <a:r>
              <a:rPr lang="fr-FR" dirty="0" err="1" smtClean="0"/>
              <a:t>quality</a:t>
            </a:r>
            <a:r>
              <a:rPr lang="fr-FR" dirty="0" smtClean="0"/>
              <a:t>, trafic congestion, etc.</a:t>
            </a:r>
          </a:p>
          <a:p>
            <a:r>
              <a:rPr lang="fr-FR" dirty="0" smtClean="0"/>
              <a:t>In the French 2008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debate</a:t>
            </a:r>
            <a:r>
              <a:rPr lang="fr-FR" dirty="0" smtClean="0"/>
              <a:t>, the </a:t>
            </a:r>
            <a:r>
              <a:rPr lang="fr-FR" dirty="0" err="1" smtClean="0"/>
              <a:t>implicit</a:t>
            </a:r>
            <a:r>
              <a:rPr lang="fr-FR" dirty="0" smtClean="0"/>
              <a:t> </a:t>
            </a:r>
            <a:r>
              <a:rPr lang="fr-FR" dirty="0" err="1" smtClean="0"/>
              <a:t>assumption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oil</a:t>
            </a:r>
            <a:r>
              <a:rPr lang="fr-FR" dirty="0" smtClean="0"/>
              <a:t> taxes correct for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externalities</a:t>
            </a:r>
            <a:r>
              <a:rPr lang="fr-FR" dirty="0" smtClean="0"/>
              <a:t>, and </a:t>
            </a:r>
            <a:r>
              <a:rPr lang="fr-FR" dirty="0" err="1" smtClean="0"/>
              <a:t>that</a:t>
            </a:r>
            <a:r>
              <a:rPr lang="fr-FR" dirty="0" smtClean="0"/>
              <a:t> the new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must deal </a:t>
            </a:r>
            <a:r>
              <a:rPr lang="fr-FR" dirty="0" err="1" smtClean="0"/>
              <a:t>with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: </a:t>
            </a:r>
            <a:r>
              <a:rPr lang="fr-FR" dirty="0" err="1" smtClean="0"/>
              <a:t>price</a:t>
            </a:r>
            <a:r>
              <a:rPr lang="fr-FR" dirty="0" smtClean="0"/>
              <a:t> of the </a:t>
            </a:r>
            <a:r>
              <a:rPr lang="fr-FR" dirty="0" err="1" smtClean="0"/>
              <a:t>carbon</a:t>
            </a:r>
            <a:r>
              <a:rPr lang="fr-FR" dirty="0" smtClean="0"/>
              <a:t> ton = </a:t>
            </a:r>
            <a:r>
              <a:rPr lang="fr-FR" dirty="0" err="1" smtClean="0"/>
              <a:t>estimate</a:t>
            </a:r>
            <a:r>
              <a:rPr lang="fr-FR" dirty="0" smtClean="0"/>
              <a:t> of the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impact of an </a:t>
            </a:r>
            <a:r>
              <a:rPr lang="fr-FR" dirty="0" err="1" smtClean="0"/>
              <a:t>additional</a:t>
            </a:r>
            <a:r>
              <a:rPr lang="fr-FR" dirty="0" smtClean="0"/>
              <a:t> ton of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emission</a:t>
            </a:r>
            <a:r>
              <a:rPr lang="fr-FR" dirty="0" smtClean="0"/>
              <a:t>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3"/>
              </a:rPr>
              <a:t>Quinet Report 2008</a:t>
            </a:r>
            <a:r>
              <a:rPr lang="fr-FR" dirty="0" smtClean="0"/>
              <a:t> 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7995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fr-FR" dirty="0" smtClean="0"/>
              <a:t>The discount rate </a:t>
            </a:r>
            <a:r>
              <a:rPr lang="fr-FR" dirty="0" err="1" smtClean="0"/>
              <a:t>controversy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dirty="0"/>
              <a:t>Stern Report on the </a:t>
            </a:r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of global </a:t>
            </a:r>
            <a:r>
              <a:rPr lang="fr-FR" dirty="0" err="1"/>
              <a:t>warming</a:t>
            </a:r>
            <a:r>
              <a:rPr lang="fr-FR" dirty="0"/>
              <a:t> [</a:t>
            </a:r>
            <a:r>
              <a:rPr lang="fr-FR" dirty="0">
                <a:hlinkClick r:id="rId2"/>
              </a:rPr>
              <a:t>Stern </a:t>
            </a:r>
            <a:r>
              <a:rPr lang="fr-FR" dirty="0" smtClean="0">
                <a:hlinkClick r:id="rId2"/>
              </a:rPr>
              <a:t>2006 </a:t>
            </a:r>
            <a:r>
              <a:rPr lang="fr-FR" dirty="0">
                <a:hlinkClick r:id="rId2"/>
              </a:rPr>
              <a:t>Report</a:t>
            </a:r>
            <a:r>
              <a:rPr lang="fr-FR" dirty="0" smtClean="0"/>
              <a:t>]</a:t>
            </a:r>
          </a:p>
          <a:p>
            <a:r>
              <a:rPr lang="fr-FR" dirty="0" smtClean="0"/>
              <a:t>An important part of the </a:t>
            </a:r>
            <a:r>
              <a:rPr lang="fr-FR" dirty="0" err="1" smtClean="0"/>
              <a:t>controversy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due to </a:t>
            </a:r>
            <a:r>
              <a:rPr lang="fr-FR" dirty="0" err="1" smtClean="0"/>
              <a:t>differences</a:t>
            </a:r>
            <a:r>
              <a:rPr lang="fr-FR" dirty="0" smtClean="0"/>
              <a:t> in the social discount rate</a:t>
            </a:r>
          </a:p>
          <a:p>
            <a:r>
              <a:rPr lang="fr-FR" dirty="0" smtClean="0"/>
              <a:t>I.e. assume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agree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cause </a:t>
            </a:r>
            <a:r>
              <a:rPr lang="fr-FR" dirty="0" err="1" smtClean="0"/>
              <a:t>catastrophies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equivalent</a:t>
            </a:r>
            <a:r>
              <a:rPr lang="fr-FR" dirty="0" smtClean="0"/>
              <a:t> to a </a:t>
            </a:r>
            <a:r>
              <a:rPr lang="fr-FR" dirty="0" err="1" smtClean="0"/>
              <a:t>loss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</a:t>
            </a:r>
            <a:r>
              <a:rPr lang="fr-FR" dirty="0" err="1" smtClean="0"/>
              <a:t>λ</a:t>
            </a:r>
            <a:r>
              <a:rPr lang="fr-FR" dirty="0" smtClean="0"/>
              <a:t>% of world GDP in 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endParaRPr lang="fr-FR" dirty="0" smtClean="0"/>
          </a:p>
          <a:p>
            <a:r>
              <a:rPr lang="fr-FR" dirty="0"/>
              <a:t>Say </a:t>
            </a:r>
            <a:r>
              <a:rPr lang="fr-FR" dirty="0" smtClean="0"/>
              <a:t>λ=10%, and T=70 </a:t>
            </a:r>
            <a:r>
              <a:rPr lang="fr-FR" dirty="0" err="1" smtClean="0"/>
              <a:t>years</a:t>
            </a:r>
            <a:r>
              <a:rPr lang="fr-FR" dirty="0" smtClean="0"/>
              <a:t> (</a:t>
            </a:r>
            <a:r>
              <a:rPr lang="fr-FR" dirty="0" err="1" smtClean="0"/>
              <a:t>sea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2080)</a:t>
            </a:r>
          </a:p>
          <a:p>
            <a:r>
              <a:rPr lang="fr-FR" dirty="0" smtClean="0"/>
              <a:t>Q.: How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to sacrifice </a:t>
            </a:r>
            <a:r>
              <a:rPr lang="fr-FR" dirty="0" err="1" smtClean="0"/>
              <a:t>today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?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stop </a:t>
            </a:r>
            <a:r>
              <a:rPr lang="fr-FR" dirty="0" err="1" smtClean="0"/>
              <a:t>using</a:t>
            </a:r>
            <a:r>
              <a:rPr lang="fr-FR" dirty="0" smtClean="0"/>
              <a:t> cars </a:t>
            </a:r>
            <a:r>
              <a:rPr lang="fr-FR" dirty="0" err="1" smtClean="0"/>
              <a:t>entirely</a:t>
            </a:r>
            <a:r>
              <a:rPr lang="fr-FR" dirty="0" smtClean="0"/>
              <a:t>?</a:t>
            </a:r>
          </a:p>
          <a:p>
            <a:r>
              <a:rPr lang="fr-FR" dirty="0" smtClean="0"/>
              <a:t>A.: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sacrifice μY</a:t>
            </a:r>
            <a:r>
              <a:rPr lang="fr-FR" baseline="-25000" dirty="0" smtClean="0"/>
              <a:t>0</a:t>
            </a:r>
            <a:r>
              <a:rPr lang="fr-FR" dirty="0" smtClean="0"/>
              <a:t> = e</a:t>
            </a:r>
            <a:r>
              <a:rPr lang="fr-FR" baseline="30000" dirty="0" smtClean="0"/>
              <a:t>-r*T </a:t>
            </a:r>
            <a:r>
              <a:rPr lang="fr-FR" dirty="0" smtClean="0"/>
              <a:t> </a:t>
            </a:r>
            <a:r>
              <a:rPr lang="fr-FR" dirty="0" err="1" smtClean="0"/>
              <a:t>λY</a:t>
            </a:r>
            <a:r>
              <a:rPr lang="fr-FR" baseline="-25000" dirty="0" err="1" smtClean="0"/>
              <a:t>T</a:t>
            </a:r>
            <a:r>
              <a:rPr lang="fr-FR" dirty="0" smtClean="0"/>
              <a:t> , </a:t>
            </a:r>
            <a:r>
              <a:rPr lang="fr-FR" baseline="-25000" dirty="0" smtClean="0"/>
              <a:t>              </a:t>
            </a:r>
            <a:r>
              <a:rPr lang="fr-FR" dirty="0" err="1" smtClean="0"/>
              <a:t>with</a:t>
            </a:r>
            <a:r>
              <a:rPr lang="fr-FR" dirty="0" smtClean="0"/>
              <a:t> r* = social discount rate = rate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an </a:t>
            </a:r>
            <a:r>
              <a:rPr lang="fr-FR" dirty="0" err="1" smtClean="0"/>
              <a:t>ideal</a:t>
            </a:r>
            <a:r>
              <a:rPr lang="fr-FR" dirty="0" smtClean="0"/>
              <a:t> social </a:t>
            </a:r>
            <a:r>
              <a:rPr lang="fr-FR" dirty="0" err="1" smtClean="0"/>
              <a:t>planner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discount the future</a:t>
            </a:r>
          </a:p>
          <a:p>
            <a:r>
              <a:rPr lang="fr-FR" dirty="0" smtClean="0"/>
              <a:t>Q.: How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choose</a:t>
            </a:r>
            <a:r>
              <a:rPr lang="fr-FR" dirty="0" smtClean="0"/>
              <a:t> r* ?    r*</a:t>
            </a:r>
            <a:r>
              <a:rPr lang="fr-FR" dirty="0" smtClean="0">
                <a:latin typeface="Arial"/>
                <a:cs typeface="Arial"/>
              </a:rPr>
              <a:t>≈</a:t>
            </a:r>
            <a:r>
              <a:rPr lang="fr-FR" dirty="0" smtClean="0"/>
              <a:t>0 or r*&gt;&gt;0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9053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sz="4000" dirty="0" smtClean="0"/>
              <a:t>A.: The </a:t>
            </a:r>
            <a:r>
              <a:rPr lang="fr-FR" sz="4000" dirty="0" err="1" smtClean="0"/>
              <a:t>choice</a:t>
            </a:r>
            <a:r>
              <a:rPr lang="fr-FR" sz="4000" dirty="0" smtClean="0"/>
              <a:t> of r* </a:t>
            </a:r>
            <a:r>
              <a:rPr lang="fr-FR" sz="4000" dirty="0" err="1" smtClean="0"/>
              <a:t>depends</a:t>
            </a:r>
            <a:r>
              <a:rPr lang="fr-FR" sz="4000" dirty="0" smtClean="0"/>
              <a:t> on how one </a:t>
            </a:r>
            <a:r>
              <a:rPr lang="fr-FR" sz="4000" dirty="0" err="1" smtClean="0"/>
              <a:t>views</a:t>
            </a:r>
            <a:r>
              <a:rPr lang="fr-FR" sz="4000" dirty="0" smtClean="0"/>
              <a:t> future </a:t>
            </a:r>
            <a:r>
              <a:rPr lang="fr-FR" sz="4000" dirty="0" err="1" smtClean="0"/>
              <a:t>growth</a:t>
            </a:r>
            <a:r>
              <a:rPr lang="fr-FR" sz="4000" dirty="0" smtClean="0"/>
              <a:t> prospects: are future </a:t>
            </a:r>
            <a:r>
              <a:rPr lang="fr-FR" sz="4000" dirty="0" err="1" smtClean="0"/>
              <a:t>generations</a:t>
            </a:r>
            <a:r>
              <a:rPr lang="fr-FR" sz="4000" dirty="0" smtClean="0"/>
              <a:t> </a:t>
            </a:r>
            <a:r>
              <a:rPr lang="fr-FR" sz="4000" dirty="0" err="1" smtClean="0"/>
              <a:t>going</a:t>
            </a:r>
            <a:r>
              <a:rPr lang="fr-FR" sz="4000" dirty="0" smtClean="0"/>
              <a:t> to </a:t>
            </a:r>
            <a:r>
              <a:rPr lang="fr-FR" sz="4000" dirty="0" err="1" smtClean="0"/>
              <a:t>be</a:t>
            </a:r>
            <a:r>
              <a:rPr lang="fr-FR" sz="4000" dirty="0" smtClean="0"/>
              <a:t> </a:t>
            </a:r>
            <a:r>
              <a:rPr lang="fr-FR" sz="4000" dirty="0" err="1" smtClean="0"/>
              <a:t>so</a:t>
            </a:r>
            <a:r>
              <a:rPr lang="fr-FR" sz="4000" dirty="0" smtClean="0"/>
              <a:t> </a:t>
            </a:r>
            <a:r>
              <a:rPr lang="fr-FR" sz="4000" dirty="0" err="1" smtClean="0"/>
              <a:t>rich</a:t>
            </a:r>
            <a:r>
              <a:rPr lang="fr-FR" sz="4000" dirty="0" smtClean="0"/>
              <a:t> and </a:t>
            </a:r>
            <a:r>
              <a:rPr lang="fr-FR" sz="4000" dirty="0" err="1" smtClean="0"/>
              <a:t>so</a:t>
            </a:r>
            <a:r>
              <a:rPr lang="fr-FR" sz="4000" dirty="0" smtClean="0"/>
              <a:t> productive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they</a:t>
            </a:r>
            <a:r>
              <a:rPr lang="fr-FR" sz="4000" dirty="0" smtClean="0"/>
              <a:t> </a:t>
            </a:r>
            <a:r>
              <a:rPr lang="fr-FR" sz="4000" dirty="0" err="1" smtClean="0"/>
              <a:t>will</a:t>
            </a:r>
            <a:r>
              <a:rPr lang="fr-FR" sz="4000" dirty="0" smtClean="0"/>
              <a:t> </a:t>
            </a:r>
            <a:r>
              <a:rPr lang="fr-FR" sz="4000" dirty="0" err="1" smtClean="0"/>
              <a:t>be</a:t>
            </a:r>
            <a:r>
              <a:rPr lang="fr-FR" sz="4000" dirty="0" smtClean="0"/>
              <a:t> able to clean up </a:t>
            </a:r>
            <a:r>
              <a:rPr lang="fr-FR" sz="4000" dirty="0" err="1" smtClean="0"/>
              <a:t>our</a:t>
            </a:r>
            <a:r>
              <a:rPr lang="fr-FR" sz="4000" dirty="0" smtClean="0"/>
              <a:t> pollution?</a:t>
            </a:r>
          </a:p>
          <a:p>
            <a:endParaRPr lang="fr-FR" sz="4000" dirty="0"/>
          </a:p>
          <a:p>
            <a:r>
              <a:rPr lang="fr-FR" sz="4000" dirty="0" smtClean="0"/>
              <a:t>« </a:t>
            </a:r>
            <a:r>
              <a:rPr lang="fr-FR" sz="4000" dirty="0" err="1" smtClean="0"/>
              <a:t>Modified</a:t>
            </a:r>
            <a:r>
              <a:rPr lang="fr-FR" sz="4000" dirty="0" smtClean="0"/>
              <a:t> Golden </a:t>
            </a:r>
            <a:r>
              <a:rPr lang="fr-FR" sz="4000" dirty="0" err="1" smtClean="0"/>
              <a:t>rule</a:t>
            </a:r>
            <a:r>
              <a:rPr lang="fr-FR" sz="4000" dirty="0" smtClean="0"/>
              <a:t> »: </a:t>
            </a:r>
            <a:r>
              <a:rPr lang="fr-FR" sz="4000" dirty="0"/>
              <a:t>r* = </a:t>
            </a:r>
            <a:r>
              <a:rPr lang="fr-FR" sz="4000" dirty="0" err="1"/>
              <a:t>δ</a:t>
            </a:r>
            <a:r>
              <a:rPr lang="fr-FR" sz="4000" dirty="0"/>
              <a:t> + </a:t>
            </a:r>
            <a:r>
              <a:rPr lang="fr-FR" sz="4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err="1" smtClean="0"/>
              <a:t>g</a:t>
            </a:r>
            <a:r>
              <a:rPr lang="fr-FR" sz="4000" dirty="0" smtClean="0"/>
              <a:t> </a:t>
            </a:r>
          </a:p>
          <a:p>
            <a:pPr marL="0" indent="0">
              <a:buNone/>
            </a:pP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δ</a:t>
            </a:r>
            <a:r>
              <a:rPr lang="fr-FR" sz="4000" dirty="0" smtClean="0"/>
              <a:t> = pure social rate of time </a:t>
            </a:r>
            <a:r>
              <a:rPr lang="fr-FR" sz="4000" dirty="0" err="1" smtClean="0"/>
              <a:t>preference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         g = </a:t>
            </a:r>
            <a:r>
              <a:rPr lang="fr-FR" sz="4000" dirty="0" err="1" smtClean="0"/>
              <a:t>economy’s</a:t>
            </a:r>
            <a:r>
              <a:rPr lang="fr-FR" sz="4000" dirty="0" smtClean="0"/>
              <a:t> </a:t>
            </a:r>
            <a:r>
              <a:rPr lang="fr-FR" sz="4000" dirty="0" err="1" smtClean="0"/>
              <a:t>growth</a:t>
            </a:r>
            <a:r>
              <a:rPr lang="fr-FR" sz="4000" dirty="0" smtClean="0"/>
              <a:t> rate: </a:t>
            </a:r>
            <a:r>
              <a:rPr lang="fr-FR" sz="4000" dirty="0" err="1" smtClean="0"/>
              <a:t>Y</a:t>
            </a:r>
            <a:r>
              <a:rPr lang="fr-FR" sz="4000" baseline="-25000" dirty="0" err="1" smtClean="0"/>
              <a:t>t</a:t>
            </a:r>
            <a:r>
              <a:rPr lang="fr-FR" sz="4000" dirty="0" smtClean="0"/>
              <a:t> = </a:t>
            </a:r>
            <a:r>
              <a:rPr lang="fr-FR" sz="4000" dirty="0" err="1" smtClean="0"/>
              <a:t>e</a:t>
            </a:r>
            <a:r>
              <a:rPr lang="fr-FR" sz="4000" baseline="30000" dirty="0" err="1" smtClean="0"/>
              <a:t>gt</a:t>
            </a:r>
            <a:r>
              <a:rPr lang="fr-FR" sz="4000" dirty="0" smtClean="0"/>
              <a:t> Y</a:t>
            </a:r>
            <a:r>
              <a:rPr lang="fr-FR" sz="4000" baseline="-25000" dirty="0" smtClean="0"/>
              <a:t>0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        </a:t>
            </a:r>
            <a:r>
              <a:rPr lang="fr-FR" sz="4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smtClean="0"/>
              <a:t> = </a:t>
            </a:r>
            <a:r>
              <a:rPr lang="fr-FR" sz="4000" dirty="0" err="1" smtClean="0"/>
              <a:t>concavity</a:t>
            </a:r>
            <a:r>
              <a:rPr lang="fr-FR" sz="4000" dirty="0" smtClean="0"/>
              <a:t> of social </a:t>
            </a:r>
            <a:r>
              <a:rPr lang="fr-FR" sz="4000" dirty="0" err="1" smtClean="0"/>
              <a:t>welfare</a:t>
            </a:r>
            <a:r>
              <a:rPr lang="fr-FR" sz="4000" dirty="0" smtClean="0"/>
              <a:t> </a:t>
            </a:r>
            <a:r>
              <a:rPr lang="fr-FR" sz="4000" dirty="0" err="1" smtClean="0"/>
              <a:t>function</a:t>
            </a:r>
            <a:endParaRPr lang="fr-FR" sz="4000" dirty="0" smtClean="0"/>
          </a:p>
          <a:p>
            <a:pPr marL="0" indent="0">
              <a:buNone/>
            </a:pPr>
            <a:endParaRPr lang="fr-FR" sz="4000" dirty="0"/>
          </a:p>
          <a:p>
            <a:r>
              <a:rPr lang="fr-FR" sz="4000" dirty="0" smtClean="0"/>
              <a:t>r* </a:t>
            </a:r>
            <a:r>
              <a:rPr lang="fr-FR" sz="4000" dirty="0" err="1" smtClean="0"/>
              <a:t>is</a:t>
            </a:r>
            <a:r>
              <a:rPr lang="fr-FR" sz="4000" dirty="0" smtClean="0"/>
              <a:t> the social discount rate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should</a:t>
            </a:r>
            <a:r>
              <a:rPr lang="fr-FR" sz="4000" dirty="0" smtClean="0"/>
              <a:t> </a:t>
            </a:r>
            <a:r>
              <a:rPr lang="fr-FR" sz="4000" dirty="0" err="1" smtClean="0"/>
              <a:t>be</a:t>
            </a:r>
            <a:r>
              <a:rPr lang="fr-FR" sz="4000" dirty="0" smtClean="0"/>
              <a:t> </a:t>
            </a:r>
            <a:r>
              <a:rPr lang="fr-FR" sz="4000" dirty="0" err="1" smtClean="0"/>
              <a:t>used</a:t>
            </a:r>
            <a:r>
              <a:rPr lang="fr-FR" sz="4000" dirty="0" smtClean="0"/>
              <a:t> by a </a:t>
            </a:r>
            <a:r>
              <a:rPr lang="fr-FR" sz="4000" dirty="0" err="1" smtClean="0"/>
              <a:t>planner</a:t>
            </a:r>
            <a:r>
              <a:rPr lang="fr-FR" sz="4000" dirty="0" smtClean="0"/>
              <a:t> </a:t>
            </a:r>
            <a:r>
              <a:rPr lang="fr-FR" sz="4000" dirty="0" err="1" smtClean="0"/>
              <a:t>maximizing</a:t>
            </a:r>
            <a:r>
              <a:rPr lang="fr-FR" sz="4000" dirty="0" smtClean="0"/>
              <a:t> V =  </a:t>
            </a:r>
            <a:r>
              <a:rPr lang="fr-FR" sz="4000" dirty="0" smtClean="0">
                <a:cs typeface="Times New Roman"/>
              </a:rPr>
              <a:t>∫</a:t>
            </a:r>
            <a:r>
              <a:rPr lang="fr-FR" sz="4000" baseline="-25000" dirty="0" err="1" smtClean="0">
                <a:cs typeface="Times New Roman"/>
              </a:rPr>
              <a:t>t</a:t>
            </a:r>
            <a:r>
              <a:rPr lang="fr-FR" sz="4000" baseline="-25000" dirty="0" smtClean="0">
                <a:cs typeface="Times New Roman"/>
              </a:rPr>
              <a:t>&gt;0</a:t>
            </a:r>
            <a:r>
              <a:rPr lang="fr-FR" sz="4000" dirty="0" smtClean="0">
                <a:cs typeface="Times New Roman"/>
              </a:rPr>
              <a:t> e</a:t>
            </a:r>
            <a:r>
              <a:rPr lang="fr-FR" sz="4000" baseline="30000" dirty="0" smtClean="0">
                <a:cs typeface="Times New Roman"/>
              </a:rPr>
              <a:t>-</a:t>
            </a:r>
            <a:r>
              <a:rPr lang="fr-FR" sz="4000" baseline="30000" dirty="0" err="1" smtClean="0">
                <a:cs typeface="Times New Roman"/>
              </a:rPr>
              <a:t>δt</a:t>
            </a:r>
            <a:r>
              <a:rPr lang="fr-FR" sz="4000" dirty="0" smtClean="0">
                <a:cs typeface="Times New Roman"/>
              </a:rPr>
              <a:t> U(c</a:t>
            </a:r>
            <a:r>
              <a:rPr lang="fr-FR" sz="4000" baseline="-25000" dirty="0" smtClean="0">
                <a:cs typeface="Times New Roman"/>
              </a:rPr>
              <a:t>t</a:t>
            </a:r>
            <a:r>
              <a:rPr lang="fr-FR" sz="4000" dirty="0" smtClean="0"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fr-FR" sz="4000" dirty="0">
                <a:cs typeface="Times New Roman"/>
              </a:rPr>
              <a:t> </a:t>
            </a:r>
            <a:r>
              <a:rPr lang="fr-FR" sz="4000" dirty="0" smtClean="0">
                <a:cs typeface="Times New Roman"/>
              </a:rPr>
              <a:t>       </a:t>
            </a:r>
            <a:r>
              <a:rPr lang="fr-FR" sz="4000" dirty="0" err="1" smtClean="0">
                <a:cs typeface="Times New Roman"/>
              </a:rPr>
              <a:t>with</a:t>
            </a:r>
            <a:r>
              <a:rPr lang="fr-FR" sz="4000" dirty="0" smtClean="0">
                <a:cs typeface="Times New Roman"/>
              </a:rPr>
              <a:t> U(c)=c</a:t>
            </a:r>
            <a:r>
              <a:rPr lang="fr-FR" sz="4000" baseline="30000" dirty="0" smtClean="0">
                <a:cs typeface="Times New Roman"/>
              </a:rPr>
              <a:t>1-</a:t>
            </a:r>
            <a:r>
              <a:rPr lang="fr-FR" sz="4000" baseline="30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latin typeface="Times New Roman"/>
                <a:cs typeface="Times New Roman"/>
              </a:rPr>
              <a:t>/</a:t>
            </a:r>
            <a:r>
              <a:rPr lang="fr-FR" sz="4000" baseline="-25000" dirty="0" smtClean="0">
                <a:latin typeface="Times New Roman"/>
                <a:cs typeface="Times New Roman"/>
              </a:rPr>
              <a:t>(1-γ)</a:t>
            </a:r>
            <a:r>
              <a:rPr lang="fr-FR" sz="4000" dirty="0">
                <a:cs typeface="Times New Roman"/>
              </a:rPr>
              <a:t> </a:t>
            </a:r>
            <a:r>
              <a:rPr lang="fr-FR" sz="4000" dirty="0" smtClean="0">
                <a:cs typeface="Times New Roman"/>
              </a:rPr>
              <a:t>  (i.e. U’(c)=c</a:t>
            </a:r>
            <a:r>
              <a:rPr lang="fr-FR" sz="4000" baseline="30000" dirty="0" smtClean="0">
                <a:cs typeface="Times New Roman"/>
              </a:rPr>
              <a:t>-</a:t>
            </a:r>
            <a:r>
              <a:rPr lang="fr-FR" sz="4000" baseline="30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latin typeface="Times New Roman"/>
                <a:cs typeface="Times New Roman"/>
              </a:rPr>
              <a:t> ) </a:t>
            </a:r>
            <a:r>
              <a:rPr lang="fr-FR" sz="4000" b="1" dirty="0"/>
              <a:t> </a:t>
            </a:r>
            <a:endParaRPr lang="fr-FR" sz="4000" dirty="0"/>
          </a:p>
          <a:p>
            <a:r>
              <a:rPr lang="fr-FR" sz="4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≥0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measures</a:t>
            </a:r>
            <a:r>
              <a:rPr lang="fr-FR" sz="4000" dirty="0" smtClean="0">
                <a:cs typeface="Times New Roman"/>
              </a:rPr>
              <a:t> the speed </a:t>
            </a:r>
            <a:r>
              <a:rPr lang="fr-FR" sz="4000" dirty="0" err="1" smtClean="0">
                <a:cs typeface="Times New Roman"/>
              </a:rPr>
              <a:t>at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which</a:t>
            </a:r>
            <a:r>
              <a:rPr lang="fr-FR" sz="4000" dirty="0" smtClean="0">
                <a:cs typeface="Times New Roman"/>
              </a:rPr>
              <a:t> the marginal social utility of </a:t>
            </a:r>
            <a:r>
              <a:rPr lang="fr-FR" sz="4000" dirty="0" err="1" smtClean="0">
                <a:cs typeface="Times New Roman"/>
              </a:rPr>
              <a:t>consumption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goes</a:t>
            </a:r>
            <a:r>
              <a:rPr lang="fr-FR" sz="4000" dirty="0" smtClean="0">
                <a:cs typeface="Times New Roman"/>
              </a:rPr>
              <a:t> to </a:t>
            </a:r>
            <a:r>
              <a:rPr lang="fr-FR" sz="4000" dirty="0" err="1" smtClean="0">
                <a:cs typeface="Times New Roman"/>
              </a:rPr>
              <a:t>zero</a:t>
            </a:r>
            <a:r>
              <a:rPr lang="fr-FR" sz="4000" dirty="0" smtClean="0">
                <a:cs typeface="Times New Roman"/>
              </a:rPr>
              <a:t> = how </a:t>
            </a:r>
            <a:r>
              <a:rPr lang="fr-FR" sz="4000" dirty="0" err="1" smtClean="0">
                <a:cs typeface="Times New Roman"/>
              </a:rPr>
              <a:t>useful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is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it</a:t>
            </a:r>
            <a:r>
              <a:rPr lang="fr-FR" sz="4000" dirty="0" smtClean="0">
                <a:cs typeface="Times New Roman"/>
              </a:rPr>
              <a:t> to have </a:t>
            </a:r>
            <a:r>
              <a:rPr lang="fr-FR" sz="4000" dirty="0" err="1" smtClean="0">
                <a:cs typeface="Times New Roman"/>
              </a:rPr>
              <a:t>another</a:t>
            </a:r>
            <a:r>
              <a:rPr lang="fr-FR" sz="4000" dirty="0" smtClean="0">
                <a:cs typeface="Times New Roman"/>
              </a:rPr>
              <a:t> i-phone if </a:t>
            </a:r>
            <a:r>
              <a:rPr lang="fr-FR" sz="4000" dirty="0" err="1" smtClean="0">
                <a:cs typeface="Times New Roman"/>
              </a:rPr>
              <a:t>you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already</a:t>
            </a:r>
            <a:r>
              <a:rPr lang="fr-FR" sz="4000" dirty="0" smtClean="0">
                <a:cs typeface="Times New Roman"/>
              </a:rPr>
              <a:t> have 100 i-phones?</a:t>
            </a:r>
          </a:p>
          <a:p>
            <a:pPr marL="0" indent="0">
              <a:buNone/>
            </a:pPr>
            <a:r>
              <a:rPr lang="fr-FR" sz="4000" dirty="0" smtClean="0">
                <a:cs typeface="Times New Roman"/>
              </a:rPr>
              <a:t>    (</a:t>
            </a:r>
            <a:r>
              <a:rPr lang="fr-FR" sz="4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=0: </a:t>
            </a:r>
            <a:r>
              <a:rPr lang="fr-FR" sz="4000" dirty="0" err="1" smtClean="0">
                <a:cs typeface="Times New Roman"/>
              </a:rPr>
              <a:t>linear</a:t>
            </a:r>
            <a:r>
              <a:rPr lang="fr-FR" sz="4000" dirty="0" smtClean="0">
                <a:cs typeface="Times New Roman"/>
              </a:rPr>
              <a:t> utility U(c)=c; </a:t>
            </a:r>
            <a:r>
              <a:rPr lang="fr-FR" sz="4000" dirty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=1: log utility U(c)=log(c); 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      γ</a:t>
            </a:r>
            <a:r>
              <a:rPr lang="fr-FR" sz="4000" dirty="0" smtClean="0">
                <a:cs typeface="Times New Roman"/>
              </a:rPr>
              <a:t>&gt;1: utility </a:t>
            </a:r>
            <a:r>
              <a:rPr lang="fr-FR" sz="4000" dirty="0" err="1" smtClean="0">
                <a:cs typeface="Times New Roman"/>
              </a:rPr>
              <a:t>function</a:t>
            </a:r>
            <a:r>
              <a:rPr lang="fr-FR" sz="4000" dirty="0" smtClean="0">
                <a:cs typeface="Times New Roman"/>
              </a:rPr>
              <a:t> more concave </a:t>
            </a:r>
            <a:r>
              <a:rPr lang="fr-FR" sz="4000" dirty="0" err="1" smtClean="0">
                <a:cs typeface="Times New Roman"/>
              </a:rPr>
              <a:t>than</a:t>
            </a:r>
            <a:r>
              <a:rPr lang="fr-FR" sz="4000" dirty="0" smtClean="0">
                <a:cs typeface="Times New Roman"/>
              </a:rPr>
              <a:t> log </a:t>
            </a:r>
            <a:r>
              <a:rPr lang="fr-FR" sz="4000" dirty="0" err="1" smtClean="0">
                <a:cs typeface="Times New Roman"/>
              </a:rPr>
              <a:t>function</a:t>
            </a:r>
            <a:r>
              <a:rPr lang="fr-FR" sz="4000" dirty="0" smtClean="0">
                <a:cs typeface="Times New Roman"/>
              </a:rPr>
              <a:t>) </a:t>
            </a:r>
            <a:endParaRPr lang="fr-FR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997648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sz="3000" dirty="0" smtClean="0"/>
              <a:t>Stern vs </a:t>
            </a:r>
            <a:r>
              <a:rPr lang="fr-FR" sz="3000" dirty="0" err="1" smtClean="0"/>
              <a:t>Nordhaus</a:t>
            </a:r>
            <a:r>
              <a:rPr lang="fr-FR" sz="3000" dirty="0" smtClean="0"/>
              <a:t> </a:t>
            </a:r>
            <a:r>
              <a:rPr lang="fr-FR" sz="3000" dirty="0" err="1" smtClean="0"/>
              <a:t>controversy</a:t>
            </a:r>
            <a:r>
              <a:rPr lang="fr-FR" sz="3000" dirty="0" smtClean="0"/>
              <a:t>: </a:t>
            </a:r>
            <a:r>
              <a:rPr lang="fr-FR" sz="3000" dirty="0" err="1" smtClean="0"/>
              <a:t>both</a:t>
            </a:r>
            <a:r>
              <a:rPr lang="fr-FR" sz="3000" dirty="0" smtClean="0"/>
              <a:t> </a:t>
            </a:r>
            <a:r>
              <a:rPr lang="fr-FR" sz="3000" dirty="0" err="1" smtClean="0"/>
              <a:t>agree</a:t>
            </a:r>
            <a:r>
              <a:rPr lang="fr-FR" sz="3000" dirty="0" smtClean="0"/>
              <a:t> </a:t>
            </a:r>
            <a:r>
              <a:rPr lang="fr-FR" sz="3000" dirty="0" err="1" smtClean="0"/>
              <a:t>with</a:t>
            </a:r>
            <a:r>
              <a:rPr lang="fr-FR" sz="3000" dirty="0" smtClean="0"/>
              <a:t> the MGR formula but </a:t>
            </a:r>
            <a:r>
              <a:rPr lang="fr-FR" sz="3000" dirty="0" err="1" smtClean="0"/>
              <a:t>disagree</a:t>
            </a:r>
            <a:r>
              <a:rPr lang="fr-FR" sz="3000" dirty="0" smtClean="0"/>
              <a:t> about </a:t>
            </a:r>
            <a:r>
              <a:rPr lang="fr-FR" sz="3000" dirty="0" err="1" smtClean="0"/>
              <a:t>parameter</a:t>
            </a:r>
            <a:r>
              <a:rPr lang="fr-FR" sz="3000" dirty="0" smtClean="0"/>
              <a:t>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endParaRPr lang="fr-FR" sz="3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3000" dirty="0" smtClean="0"/>
          </a:p>
          <a:p>
            <a:r>
              <a:rPr lang="fr-FR" sz="3000" dirty="0" smtClean="0"/>
              <a:t>Stern 2006 : </a:t>
            </a:r>
            <a:r>
              <a:rPr lang="fr-FR" sz="3000" dirty="0" err="1"/>
              <a:t>δ</a:t>
            </a:r>
            <a:r>
              <a:rPr lang="fr-FR" sz="3000" dirty="0"/>
              <a:t>=0,1%, g=1,3</a:t>
            </a:r>
            <a:r>
              <a:rPr lang="fr-FR" sz="3000" dirty="0" smtClean="0"/>
              <a:t>%,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r>
              <a:rPr lang="fr-FR" sz="3000" dirty="0" smtClean="0"/>
              <a:t>=</a:t>
            </a:r>
            <a:r>
              <a:rPr lang="fr-FR" sz="3000" dirty="0"/>
              <a:t>1, </a:t>
            </a:r>
            <a:r>
              <a:rPr lang="fr-FR" sz="3000" dirty="0" err="1"/>
              <a:t>so</a:t>
            </a:r>
            <a:r>
              <a:rPr lang="fr-FR" sz="3000" dirty="0"/>
              <a:t> r*=1,4</a:t>
            </a:r>
            <a:r>
              <a:rPr lang="fr-FR" sz="3000" dirty="0" smtClean="0"/>
              <a:t>%</a:t>
            </a:r>
            <a:endParaRPr lang="fr-FR" sz="3000" dirty="0"/>
          </a:p>
          <a:p>
            <a:pPr marL="0" indent="0">
              <a:buNone/>
            </a:pPr>
            <a:r>
              <a:rPr lang="fr-FR" sz="3000" dirty="0" smtClean="0"/>
              <a:t>    (</a:t>
            </a:r>
            <a:r>
              <a:rPr lang="fr-FR" sz="3000" dirty="0" err="1" smtClean="0"/>
              <a:t>see</a:t>
            </a:r>
            <a:r>
              <a:rPr lang="fr-FR" sz="3000" dirty="0" smtClean="0"/>
              <a:t> Stern 2006 report, </a:t>
            </a:r>
            <a:r>
              <a:rPr lang="fr-FR" sz="3000" dirty="0" err="1" smtClean="0">
                <a:hlinkClick r:id="rId2"/>
              </a:rPr>
              <a:t>chapter</a:t>
            </a:r>
            <a:r>
              <a:rPr lang="fr-FR" sz="3000" dirty="0" smtClean="0">
                <a:hlinkClick r:id="rId2"/>
              </a:rPr>
              <a:t> 2A</a:t>
            </a:r>
            <a:r>
              <a:rPr lang="fr-FR" sz="3000" dirty="0" smtClean="0"/>
              <a:t>)</a:t>
            </a:r>
          </a:p>
          <a:p>
            <a:pPr marL="0" indent="0">
              <a:buNone/>
            </a:pPr>
            <a:endParaRPr lang="fr-FR" sz="3000" dirty="0"/>
          </a:p>
          <a:p>
            <a:r>
              <a:rPr lang="fr-FR" sz="3000" dirty="0" err="1" smtClean="0"/>
              <a:t>Nordhaus</a:t>
            </a:r>
            <a:r>
              <a:rPr lang="fr-FR" sz="3000" dirty="0" smtClean="0"/>
              <a:t> 2007: </a:t>
            </a:r>
            <a:r>
              <a:rPr lang="fr-FR" sz="3000" dirty="0" err="1"/>
              <a:t>δ</a:t>
            </a:r>
            <a:r>
              <a:rPr lang="fr-FR" sz="3000" dirty="0"/>
              <a:t>=0,1%, g=1,3</a:t>
            </a:r>
            <a:r>
              <a:rPr lang="fr-FR" sz="3000" dirty="0" smtClean="0"/>
              <a:t>%,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r>
              <a:rPr lang="fr-FR" sz="3000" dirty="0" smtClean="0"/>
              <a:t>=</a:t>
            </a:r>
            <a:r>
              <a:rPr lang="fr-FR" sz="3000" dirty="0"/>
              <a:t>3, </a:t>
            </a:r>
            <a:r>
              <a:rPr lang="fr-FR" sz="3000" dirty="0" err="1"/>
              <a:t>so</a:t>
            </a:r>
            <a:r>
              <a:rPr lang="fr-FR" sz="3000" dirty="0"/>
              <a:t> r*=4,0</a:t>
            </a:r>
            <a:r>
              <a:rPr lang="fr-FR" sz="3000" dirty="0" smtClean="0"/>
              <a:t>%</a:t>
            </a:r>
            <a:endParaRPr lang="fr-FR" sz="3000" dirty="0"/>
          </a:p>
          <a:p>
            <a:pPr marL="0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(</a:t>
            </a:r>
            <a:r>
              <a:rPr lang="fr-FR" sz="3000" dirty="0" err="1" smtClean="0"/>
              <a:t>see</a:t>
            </a:r>
            <a:r>
              <a:rPr lang="fr-FR" sz="3000" dirty="0" smtClean="0"/>
              <a:t> </a:t>
            </a:r>
            <a:r>
              <a:rPr lang="fr-FR" sz="3000" dirty="0" err="1" smtClean="0"/>
              <a:t>Nordhaus</a:t>
            </a:r>
            <a:r>
              <a:rPr lang="fr-FR" sz="3000" dirty="0"/>
              <a:t>, "</a:t>
            </a:r>
            <a:r>
              <a:rPr lang="fr-FR" sz="3000" dirty="0" err="1"/>
              <a:t>Critical</a:t>
            </a:r>
            <a:r>
              <a:rPr lang="fr-FR" sz="3000" dirty="0"/>
              <a:t> </a:t>
            </a:r>
            <a:r>
              <a:rPr lang="fr-FR" sz="3000" dirty="0" err="1"/>
              <a:t>Assumptions</a:t>
            </a:r>
            <a:r>
              <a:rPr lang="fr-FR" sz="3000" dirty="0"/>
              <a:t> in the Stern </a:t>
            </a:r>
            <a:r>
              <a:rPr lang="fr-FR" sz="3000" dirty="0" err="1"/>
              <a:t>Review</a:t>
            </a:r>
            <a:r>
              <a:rPr lang="fr-FR" sz="3000" dirty="0"/>
              <a:t> on </a:t>
            </a:r>
            <a:r>
              <a:rPr lang="fr-FR" sz="3000" dirty="0" err="1"/>
              <a:t>Climate</a:t>
            </a:r>
            <a:r>
              <a:rPr lang="fr-FR" sz="3000" dirty="0"/>
              <a:t> Change", Science 2007</a:t>
            </a:r>
            <a:r>
              <a:rPr lang="fr-FR" sz="3000" dirty="0" smtClean="0"/>
              <a:t>; </a:t>
            </a:r>
            <a:r>
              <a:rPr lang="fr-FR" sz="3000" dirty="0" smtClean="0">
                <a:hlinkClick r:id="rId3"/>
              </a:rPr>
              <a:t>JEL 2007</a:t>
            </a:r>
            <a:r>
              <a:rPr lang="fr-FR" sz="3000" dirty="0" smtClean="0"/>
              <a:t>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6504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dirty="0" err="1" smtClean="0"/>
              <a:t>Whether</a:t>
            </a:r>
            <a:r>
              <a:rPr lang="fr-FR" dirty="0" smtClean="0"/>
              <a:t> one </a:t>
            </a:r>
            <a:r>
              <a:rPr lang="fr-FR" dirty="0" err="1" smtClean="0"/>
              <a:t>adopts</a:t>
            </a:r>
            <a:r>
              <a:rPr lang="fr-FR" dirty="0" smtClean="0"/>
              <a:t> r*=1,4% or r*=4,0% (for a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rate g=1,3%) </a:t>
            </a:r>
            <a:r>
              <a:rPr lang="fr-FR" dirty="0" err="1" smtClean="0"/>
              <a:t>makes</a:t>
            </a:r>
            <a:r>
              <a:rPr lang="fr-FR" dirty="0" smtClean="0"/>
              <a:t> a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difference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spend</a:t>
            </a:r>
            <a:r>
              <a:rPr lang="fr-FR" dirty="0"/>
              <a:t>: μY</a:t>
            </a:r>
            <a:r>
              <a:rPr lang="fr-FR" baseline="-25000" dirty="0"/>
              <a:t>0</a:t>
            </a:r>
            <a:r>
              <a:rPr lang="fr-FR" dirty="0"/>
              <a:t> = </a:t>
            </a:r>
            <a:r>
              <a:rPr lang="fr-FR" dirty="0" err="1"/>
              <a:t>e</a:t>
            </a:r>
            <a:r>
              <a:rPr lang="fr-FR" baseline="30000" dirty="0" err="1"/>
              <a:t>-r</a:t>
            </a:r>
            <a:r>
              <a:rPr lang="fr-FR" baseline="30000" dirty="0"/>
              <a:t>*</a:t>
            </a:r>
            <a:r>
              <a:rPr lang="fr-FR" baseline="30000" dirty="0" err="1"/>
              <a:t>T</a:t>
            </a:r>
            <a:r>
              <a:rPr lang="fr-FR" baseline="30000" dirty="0"/>
              <a:t> </a:t>
            </a:r>
            <a:r>
              <a:rPr lang="fr-FR" dirty="0"/>
              <a:t> </a:t>
            </a:r>
            <a:r>
              <a:rPr lang="fr-FR" dirty="0" err="1"/>
              <a:t>λY</a:t>
            </a:r>
            <a:r>
              <a:rPr lang="fr-FR" baseline="-25000" dirty="0" err="1"/>
              <a:t>T</a:t>
            </a:r>
            <a:r>
              <a:rPr lang="fr-FR" dirty="0"/>
              <a:t> </a:t>
            </a:r>
            <a:r>
              <a:rPr lang="fr-FR" dirty="0" smtClean="0"/>
              <a:t>, i.e. μ = </a:t>
            </a:r>
            <a:r>
              <a:rPr lang="fr-FR" dirty="0"/>
              <a:t>e</a:t>
            </a:r>
            <a:r>
              <a:rPr lang="fr-FR" baseline="30000" dirty="0" smtClean="0"/>
              <a:t>-(r*-g)T </a:t>
            </a:r>
            <a:r>
              <a:rPr lang="fr-FR" dirty="0" smtClean="0"/>
              <a:t>λ</a:t>
            </a:r>
          </a:p>
          <a:p>
            <a:pPr>
              <a:buNone/>
            </a:pPr>
            <a:r>
              <a:rPr lang="fr-FR" dirty="0" smtClean="0"/>
              <a:t>    (</a:t>
            </a:r>
            <a:r>
              <a:rPr lang="fr-FR" dirty="0" err="1" smtClean="0"/>
              <a:t>since</a:t>
            </a:r>
            <a:r>
              <a:rPr lang="fr-FR" dirty="0" smtClean="0"/>
              <a:t> Y</a:t>
            </a:r>
            <a:r>
              <a:rPr lang="fr-FR" baseline="-25000" dirty="0" smtClean="0"/>
              <a:t>T </a:t>
            </a:r>
            <a:r>
              <a:rPr lang="fr-FR" dirty="0" smtClean="0"/>
              <a:t>= </a:t>
            </a:r>
            <a:r>
              <a:rPr lang="fr-FR" dirty="0" err="1" smtClean="0"/>
              <a:t>e</a:t>
            </a:r>
            <a:r>
              <a:rPr lang="fr-FR" baseline="30000" dirty="0" err="1" smtClean="0"/>
              <a:t>gt</a:t>
            </a:r>
            <a:r>
              <a:rPr lang="fr-FR" dirty="0" smtClean="0"/>
              <a:t> Y</a:t>
            </a:r>
            <a:r>
              <a:rPr lang="fr-FR" baseline="-25000" dirty="0" smtClean="0"/>
              <a:t>0 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According</a:t>
            </a:r>
            <a:r>
              <a:rPr lang="fr-FR" dirty="0" smtClean="0"/>
              <a:t> to Stern r*-g=0,1%,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T=70,              e</a:t>
            </a:r>
            <a:r>
              <a:rPr lang="fr-FR" baseline="30000" dirty="0" smtClean="0"/>
              <a:t>(r*-g)T</a:t>
            </a:r>
            <a:r>
              <a:rPr lang="fr-FR" dirty="0" smtClean="0"/>
              <a:t>=1,07 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about 9% of GDP in 2010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a 10% GDP </a:t>
            </a:r>
            <a:r>
              <a:rPr lang="fr-FR" dirty="0" err="1" smtClean="0"/>
              <a:t>loss</a:t>
            </a:r>
            <a:r>
              <a:rPr lang="fr-FR" dirty="0" smtClean="0"/>
              <a:t> in 2080: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emissions</a:t>
            </a:r>
            <a:r>
              <a:rPr lang="fr-FR" dirty="0" smtClean="0"/>
              <a:t> right </a:t>
            </a:r>
            <a:r>
              <a:rPr lang="fr-FR" dirty="0" err="1" smtClean="0"/>
              <a:t>now</a:t>
            </a:r>
            <a:r>
              <a:rPr lang="fr-FR" dirty="0"/>
              <a:t> </a:t>
            </a:r>
            <a:r>
              <a:rPr lang="fr-FR" dirty="0" smtClean="0"/>
              <a:t>&amp; to finance large green </a:t>
            </a:r>
            <a:r>
              <a:rPr lang="fr-FR" dirty="0" err="1" smtClean="0"/>
              <a:t>investments</a:t>
            </a:r>
            <a:endParaRPr lang="fr-FR" dirty="0" smtClean="0"/>
          </a:p>
          <a:p>
            <a:r>
              <a:rPr lang="fr-FR" dirty="0" smtClean="0"/>
              <a:t>But e</a:t>
            </a:r>
            <a:r>
              <a:rPr lang="fr-FR" baseline="30000" dirty="0"/>
              <a:t>(r*-g)T</a:t>
            </a:r>
            <a:r>
              <a:rPr lang="fr-FR" dirty="0" smtClean="0"/>
              <a:t>=6,61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Nordhaus</a:t>
            </a:r>
            <a:r>
              <a:rPr lang="fr-FR" dirty="0" smtClean="0"/>
              <a:t> (r*-g=2,7%):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1,5% of </a:t>
            </a:r>
            <a:r>
              <a:rPr lang="fr-FR" dirty="0"/>
              <a:t>GDP in 2010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avoid</a:t>
            </a:r>
            <a:r>
              <a:rPr lang="fr-FR" dirty="0"/>
              <a:t> a 10% GDP </a:t>
            </a:r>
            <a:r>
              <a:rPr lang="fr-FR" dirty="0" err="1"/>
              <a:t>loss</a:t>
            </a:r>
            <a:r>
              <a:rPr lang="fr-FR" dirty="0"/>
              <a:t> in </a:t>
            </a:r>
            <a:r>
              <a:rPr lang="fr-FR" dirty="0" smtClean="0"/>
              <a:t>2080: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worry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,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clean up the mess</a:t>
            </a:r>
          </a:p>
          <a:p>
            <a:r>
              <a:rPr lang="fr-FR" dirty="0" smtClean="0"/>
              <a:t> ≈ EU vs US position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2953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Intuition </a:t>
            </a:r>
            <a:r>
              <a:rPr lang="fr-FR" dirty="0" err="1" smtClean="0"/>
              <a:t>behind</a:t>
            </a:r>
            <a:r>
              <a:rPr lang="fr-FR" dirty="0" smtClean="0"/>
              <a:t> MGR: r</a:t>
            </a:r>
            <a:r>
              <a:rPr lang="fr-FR" dirty="0"/>
              <a:t>* = </a:t>
            </a:r>
            <a:r>
              <a:rPr lang="fr-FR" dirty="0" err="1" smtClean="0"/>
              <a:t>δ</a:t>
            </a:r>
            <a:r>
              <a:rPr lang="fr-FR" dirty="0" smtClean="0"/>
              <a:t> + </a:t>
            </a:r>
            <a:r>
              <a:rPr lang="fr-FR" dirty="0" err="1" smtClean="0">
                <a:latin typeface="Times New Roman"/>
                <a:cs typeface="Times New Roman"/>
              </a:rPr>
              <a:t>γ</a:t>
            </a:r>
            <a:r>
              <a:rPr lang="fr-FR" dirty="0" err="1" smtClean="0"/>
              <a:t>g</a:t>
            </a:r>
            <a:endParaRPr lang="fr-FR" dirty="0" smtClean="0"/>
          </a:p>
          <a:p>
            <a:r>
              <a:rPr lang="fr-FR" dirty="0" smtClean="0"/>
              <a:t>If g=0, </a:t>
            </a:r>
            <a:r>
              <a:rPr lang="fr-FR" dirty="0" err="1" smtClean="0"/>
              <a:t>then</a:t>
            </a:r>
            <a:r>
              <a:rPr lang="fr-FR" dirty="0" smtClean="0"/>
              <a:t> r*=</a:t>
            </a:r>
            <a:r>
              <a:rPr lang="fr-FR" dirty="0" err="1" smtClean="0"/>
              <a:t>δ</a:t>
            </a:r>
            <a:r>
              <a:rPr lang="fr-FR" dirty="0" smtClean="0"/>
              <a:t> :  social rate of time </a:t>
            </a:r>
            <a:r>
              <a:rPr lang="fr-FR" dirty="0" err="1" smtClean="0"/>
              <a:t>preference</a:t>
            </a:r>
            <a:endParaRPr lang="fr-FR" dirty="0" smtClean="0"/>
          </a:p>
          <a:p>
            <a:r>
              <a:rPr lang="fr-FR" dirty="0" err="1" smtClean="0"/>
              <a:t>From</a:t>
            </a:r>
            <a:r>
              <a:rPr lang="fr-FR" dirty="0" smtClean="0"/>
              <a:t> an </a:t>
            </a:r>
            <a:r>
              <a:rPr lang="fr-FR" dirty="0" err="1" smtClean="0"/>
              <a:t>ethical</a:t>
            </a:r>
            <a:r>
              <a:rPr lang="fr-FR" dirty="0" smtClean="0"/>
              <a:t> </a:t>
            </a:r>
            <a:r>
              <a:rPr lang="fr-FR" dirty="0" err="1" smtClean="0"/>
              <a:t>viewpoint</a:t>
            </a:r>
            <a:r>
              <a:rPr lang="fr-FR" dirty="0" smtClean="0"/>
              <a:t>,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agrees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/>
              <a:t>δ</a:t>
            </a:r>
            <a:r>
              <a:rPr lang="fr-FR" dirty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close to 0%: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to </a:t>
            </a:r>
            <a:r>
              <a:rPr lang="fr-FR" dirty="0" err="1" smtClean="0"/>
              <a:t>justify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put a </a:t>
            </a:r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weight</a:t>
            </a:r>
            <a:r>
              <a:rPr lang="fr-FR" dirty="0" smtClean="0"/>
              <a:t> on future </a:t>
            </a:r>
            <a:r>
              <a:rPr lang="fr-FR" dirty="0" err="1" smtClean="0"/>
              <a:t>generations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 smtClean="0"/>
              <a:t>Both</a:t>
            </a:r>
            <a:r>
              <a:rPr lang="fr-FR" dirty="0" smtClean="0"/>
              <a:t> Stern &amp; </a:t>
            </a:r>
            <a:r>
              <a:rPr lang="fr-FR" dirty="0" err="1" smtClean="0"/>
              <a:t>Nordhaus</a:t>
            </a:r>
            <a:r>
              <a:rPr lang="fr-FR" dirty="0" smtClean="0"/>
              <a:t> </a:t>
            </a:r>
            <a:r>
              <a:rPr lang="fr-FR" dirty="0" err="1" smtClean="0"/>
              <a:t>pick</a:t>
            </a:r>
            <a:r>
              <a:rPr lang="fr-FR" dirty="0" smtClean="0"/>
              <a:t> δ=0,1% (Stern mentions </a:t>
            </a:r>
            <a:r>
              <a:rPr lang="fr-FR" dirty="0" err="1" smtClean="0"/>
              <a:t>estimates</a:t>
            </a:r>
            <a:r>
              <a:rPr lang="fr-FR" dirty="0" smtClean="0"/>
              <a:t> of </a:t>
            </a:r>
            <a:r>
              <a:rPr lang="fr-FR" dirty="0" err="1" smtClean="0"/>
              <a:t>meteorit</a:t>
            </a:r>
            <a:r>
              <a:rPr lang="fr-FR" dirty="0" smtClean="0"/>
              <a:t> crash: the </a:t>
            </a:r>
            <a:r>
              <a:rPr lang="fr-FR" dirty="0" err="1" smtClean="0"/>
              <a:t>probability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disappears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&lt;0,1%/</a:t>
            </a:r>
            <a:r>
              <a:rPr lang="fr-FR" dirty="0" err="1" smtClean="0"/>
              <a:t>yr</a:t>
            </a:r>
            <a:r>
              <a:rPr lang="fr-FR" dirty="0" smtClean="0"/>
              <a:t>) </a:t>
            </a:r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zero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,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agrees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/>
              <a:t>μ ≈</a:t>
            </a:r>
            <a:r>
              <a:rPr lang="fr-FR" baseline="30000" dirty="0" smtClean="0"/>
              <a:t> </a:t>
            </a:r>
            <a:r>
              <a:rPr lang="fr-FR" dirty="0" err="1" smtClean="0"/>
              <a:t>λ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(of course, </a:t>
            </a:r>
            <a:r>
              <a:rPr lang="fr-FR" dirty="0" err="1" smtClean="0"/>
              <a:t>private</a:t>
            </a:r>
            <a:r>
              <a:rPr lang="fr-FR" dirty="0" smtClean="0"/>
              <a:t> rate of time </a:t>
            </a:r>
            <a:r>
              <a:rPr lang="fr-FR" dirty="0" err="1" smtClean="0"/>
              <a:t>preference</a:t>
            </a:r>
            <a:r>
              <a:rPr lang="fr-FR" dirty="0" smtClean="0"/>
              <a:t> – i.e. how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behave</a:t>
            </a:r>
            <a:r>
              <a:rPr lang="fr-FR" dirty="0" smtClean="0"/>
              <a:t>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life – are a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: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lot </a:t>
            </a:r>
            <a:r>
              <a:rPr lang="fr-FR" dirty="0" err="1" smtClean="0"/>
              <a:t>larger</a:t>
            </a:r>
            <a:r>
              <a:rPr lang="fr-FR" dirty="0" smtClean="0"/>
              <a:t>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4519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g&gt;0, one has to </a:t>
            </a:r>
            <a:r>
              <a:rPr lang="fr-FR" dirty="0" err="1" smtClean="0"/>
              <a:t>compute</a:t>
            </a:r>
            <a:r>
              <a:rPr lang="fr-FR" dirty="0" smtClean="0"/>
              <a:t> the impact on social </a:t>
            </a:r>
            <a:r>
              <a:rPr lang="fr-FR" dirty="0" err="1" smtClean="0"/>
              <a:t>welfare</a:t>
            </a:r>
            <a:r>
              <a:rPr lang="fr-FR" dirty="0" smtClean="0"/>
              <a:t> of </a:t>
            </a:r>
            <a:r>
              <a:rPr lang="fr-FR" dirty="0" err="1" smtClean="0"/>
              <a:t>reducing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by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&lt;0 </a:t>
            </a:r>
            <a:r>
              <a:rPr lang="fr-FR" dirty="0" err="1" smtClean="0"/>
              <a:t>at</a:t>
            </a:r>
            <a:r>
              <a:rPr lang="fr-FR" dirty="0" smtClean="0"/>
              <a:t> time t=T and </a:t>
            </a:r>
            <a:r>
              <a:rPr lang="fr-FR" dirty="0" err="1" smtClean="0"/>
              <a:t>raising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by dc</a:t>
            </a:r>
            <a:r>
              <a:rPr lang="fr-FR" baseline="-25000" dirty="0" smtClean="0"/>
              <a:t>0</a:t>
            </a:r>
            <a:r>
              <a:rPr lang="fr-FR" dirty="0" smtClean="0"/>
              <a:t>&gt;0 </a:t>
            </a:r>
            <a:r>
              <a:rPr lang="fr-FR" dirty="0" err="1" smtClean="0"/>
              <a:t>at</a:t>
            </a:r>
            <a:r>
              <a:rPr lang="fr-FR" dirty="0" smtClean="0"/>
              <a:t> time t=0:</a:t>
            </a:r>
          </a:p>
          <a:p>
            <a:r>
              <a:rPr lang="fr-FR" dirty="0" smtClean="0"/>
              <a:t>Social </a:t>
            </a:r>
            <a:r>
              <a:rPr lang="fr-FR" dirty="0" err="1" smtClean="0"/>
              <a:t>welfare</a:t>
            </a:r>
            <a:r>
              <a:rPr lang="fr-FR" dirty="0" smtClean="0"/>
              <a:t>: V =  </a:t>
            </a:r>
            <a:r>
              <a:rPr lang="fr-FR" dirty="0" smtClean="0">
                <a:cs typeface="Times New Roman"/>
              </a:rPr>
              <a:t>∫</a:t>
            </a:r>
            <a:r>
              <a:rPr lang="fr-FR" baseline="-25000" dirty="0" smtClean="0">
                <a:cs typeface="Times New Roman"/>
              </a:rPr>
              <a:t>t&gt;0</a:t>
            </a:r>
            <a:r>
              <a:rPr lang="fr-FR" dirty="0" smtClean="0">
                <a:cs typeface="Times New Roman"/>
              </a:rPr>
              <a:t> e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err="1" smtClean="0">
                <a:cs typeface="Times New Roman"/>
              </a:rPr>
              <a:t>δt</a:t>
            </a:r>
            <a:r>
              <a:rPr lang="fr-FR" dirty="0" smtClean="0">
                <a:cs typeface="Times New Roman"/>
              </a:rPr>
              <a:t> U(c</a:t>
            </a:r>
            <a:r>
              <a:rPr lang="fr-FR" baseline="-25000" dirty="0" smtClean="0">
                <a:cs typeface="Times New Roman"/>
              </a:rPr>
              <a:t>t</a:t>
            </a:r>
            <a:r>
              <a:rPr lang="fr-FR" dirty="0" smtClean="0"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cs typeface="Times New Roman"/>
              </a:rPr>
              <a:t>        </a:t>
            </a:r>
            <a:r>
              <a:rPr lang="fr-FR" dirty="0" err="1" smtClean="0">
                <a:cs typeface="Times New Roman"/>
              </a:rPr>
              <a:t>with</a:t>
            </a:r>
            <a:r>
              <a:rPr lang="fr-FR" dirty="0" smtClean="0">
                <a:cs typeface="Times New Roman"/>
              </a:rPr>
              <a:t> U(c)=c</a:t>
            </a:r>
            <a:r>
              <a:rPr lang="fr-FR" baseline="30000" dirty="0" smtClean="0">
                <a:cs typeface="Times New Roman"/>
              </a:rPr>
              <a:t>1-</a:t>
            </a:r>
            <a:r>
              <a:rPr lang="fr-FR" baseline="30000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/</a:t>
            </a:r>
            <a:r>
              <a:rPr lang="fr-FR" baseline="-25000" dirty="0" smtClean="0">
                <a:latin typeface="Times New Roman"/>
                <a:cs typeface="Times New Roman"/>
              </a:rPr>
              <a:t>(1-γ)</a:t>
            </a:r>
            <a:r>
              <a:rPr lang="fr-FR" dirty="0" smtClean="0">
                <a:cs typeface="Times New Roman"/>
              </a:rPr>
              <a:t>   (i.e. U’(c)=c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)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dV</a:t>
            </a:r>
            <a:r>
              <a:rPr lang="fr-FR" dirty="0" smtClean="0"/>
              <a:t> = U’(c</a:t>
            </a:r>
            <a:r>
              <a:rPr lang="fr-FR" baseline="-25000" dirty="0" smtClean="0"/>
              <a:t>0</a:t>
            </a:r>
            <a:r>
              <a:rPr lang="fr-FR" dirty="0" smtClean="0"/>
              <a:t>) dc</a:t>
            </a:r>
            <a:r>
              <a:rPr lang="fr-FR" baseline="-25000" dirty="0" smtClean="0"/>
              <a:t>0</a:t>
            </a:r>
            <a:r>
              <a:rPr lang="fr-FR" dirty="0" smtClean="0"/>
              <a:t> + </a:t>
            </a:r>
            <a:r>
              <a:rPr lang="fr-FR" dirty="0" smtClean="0">
                <a:cs typeface="Times New Roman"/>
              </a:rPr>
              <a:t>e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err="1" smtClean="0">
                <a:cs typeface="Times New Roman"/>
              </a:rPr>
              <a:t>δt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smtClean="0"/>
              <a:t>U’(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T</a:t>
            </a:r>
            <a:r>
              <a:rPr lang="fr-FR" dirty="0" smtClean="0"/>
              <a:t>)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c</a:t>
            </a:r>
            <a:r>
              <a:rPr lang="fr-FR" baseline="-25000" dirty="0" err="1" smtClean="0"/>
              <a:t>T</a:t>
            </a:r>
            <a:r>
              <a:rPr lang="fr-FR" baseline="-25000" dirty="0" smtClean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e</a:t>
            </a:r>
            <a:r>
              <a:rPr lang="fr-FR" baseline="30000" dirty="0" err="1" smtClean="0"/>
              <a:t>gT</a:t>
            </a:r>
            <a:r>
              <a:rPr lang="fr-FR" baseline="30000" dirty="0" smtClean="0"/>
              <a:t> </a:t>
            </a:r>
            <a:r>
              <a:rPr lang="fr-FR" dirty="0" smtClean="0"/>
              <a:t>c</a:t>
            </a:r>
            <a:r>
              <a:rPr lang="fr-FR" baseline="-25000" dirty="0" smtClean="0"/>
              <a:t>0</a:t>
            </a:r>
            <a:r>
              <a:rPr lang="fr-FR" dirty="0" smtClean="0"/>
              <a:t> → </a:t>
            </a:r>
            <a:r>
              <a:rPr lang="fr-FR" dirty="0" err="1" smtClean="0"/>
              <a:t>dV</a:t>
            </a:r>
            <a:r>
              <a:rPr lang="fr-FR" dirty="0" smtClean="0"/>
              <a:t> =0 </a:t>
            </a:r>
            <a:r>
              <a:rPr lang="fr-FR" dirty="0" err="1" smtClean="0"/>
              <a:t>iff</a:t>
            </a:r>
            <a:r>
              <a:rPr lang="fr-FR" dirty="0" smtClean="0"/>
              <a:t> dc</a:t>
            </a:r>
            <a:r>
              <a:rPr lang="fr-FR" baseline="-25000" dirty="0" smtClean="0"/>
              <a:t>0</a:t>
            </a:r>
            <a:r>
              <a:rPr lang="fr-FR" dirty="0" smtClean="0"/>
              <a:t> = </a:t>
            </a:r>
            <a:r>
              <a:rPr lang="fr-FR" dirty="0" smtClean="0">
                <a:cs typeface="Times New Roman"/>
              </a:rPr>
              <a:t>e</a:t>
            </a:r>
            <a:r>
              <a:rPr lang="fr-FR" baseline="30000" dirty="0" smtClean="0">
                <a:cs typeface="Times New Roman"/>
              </a:rPr>
              <a:t>-(δ+</a:t>
            </a:r>
            <a:r>
              <a:rPr lang="el-GR" baseline="30000" dirty="0" smtClean="0">
                <a:latin typeface="Times New Roman"/>
                <a:cs typeface="Times New Roman"/>
              </a:rPr>
              <a:t>γ</a:t>
            </a:r>
            <a:r>
              <a:rPr lang="fr-FR" baseline="30000" dirty="0" smtClean="0">
                <a:cs typeface="Times New Roman"/>
              </a:rPr>
              <a:t>g)t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  </a:t>
            </a:r>
          </a:p>
          <a:p>
            <a:pPr>
              <a:buNone/>
            </a:pPr>
            <a:r>
              <a:rPr lang="fr-FR" dirty="0" smtClean="0"/>
              <a:t>           → MGR: r</a:t>
            </a:r>
            <a:r>
              <a:rPr lang="fr-FR" dirty="0"/>
              <a:t>* = </a:t>
            </a:r>
            <a:r>
              <a:rPr lang="fr-FR" dirty="0" smtClean="0"/>
              <a:t>δ + </a:t>
            </a:r>
            <a:r>
              <a:rPr lang="fr-FR" dirty="0" err="1" smtClean="0">
                <a:latin typeface="Times New Roman"/>
                <a:cs typeface="Times New Roman"/>
              </a:rPr>
              <a:t>γ</a:t>
            </a:r>
            <a:r>
              <a:rPr lang="fr-FR" dirty="0" err="1" smtClean="0"/>
              <a:t>g</a:t>
            </a:r>
            <a:endParaRPr lang="fr-FR" dirty="0" smtClean="0"/>
          </a:p>
          <a:p>
            <a:r>
              <a:rPr lang="fr-FR" dirty="0" smtClean="0"/>
              <a:t>Intuition: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extra </a:t>
            </a:r>
            <a:r>
              <a:rPr lang="fr-FR" dirty="0" err="1" smtClean="0"/>
              <a:t>consumption</a:t>
            </a:r>
            <a:r>
              <a:rPr lang="fr-FR" dirty="0" smtClean="0"/>
              <a:t> not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for future </a:t>
            </a:r>
            <a:r>
              <a:rPr lang="fr-FR" dirty="0" err="1" smtClean="0"/>
              <a:t>generations</a:t>
            </a:r>
            <a:r>
              <a:rPr lang="fr-FR" dirty="0" smtClean="0"/>
              <a:t>,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rich</a:t>
            </a:r>
            <a:r>
              <a:rPr lang="fr-FR" dirty="0" smtClean="0"/>
              <a:t> </a:t>
            </a:r>
            <a:r>
              <a:rPr lang="fr-FR" dirty="0" err="1" smtClean="0"/>
              <a:t>anyway</a:t>
            </a:r>
            <a:r>
              <a:rPr lang="fr-FR" dirty="0" smtClean="0"/>
              <a:t> → </a:t>
            </a:r>
            <a:r>
              <a:rPr lang="fr-FR" dirty="0" err="1" smtClean="0"/>
              <a:t>very</a:t>
            </a:r>
            <a:r>
              <a:rPr lang="fr-FR" dirty="0" smtClean="0"/>
              <a:t> large r*, </a:t>
            </a:r>
            <a:r>
              <a:rPr lang="fr-FR" dirty="0" err="1" smtClean="0"/>
              <a:t>even</a:t>
            </a:r>
            <a:r>
              <a:rPr lang="fr-FR" dirty="0" smtClean="0"/>
              <a:t> if g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quite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and </a:t>
            </a:r>
            <a:r>
              <a:rPr lang="fr-FR" dirty="0" err="1" smtClean="0"/>
              <a:t>uncertain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45197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strange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controversy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Stern and </a:t>
            </a:r>
            <a:r>
              <a:rPr lang="fr-FR" dirty="0" err="1" smtClean="0"/>
              <a:t>Norhaus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opposite </a:t>
            </a:r>
            <a:r>
              <a:rPr lang="fr-FR" dirty="0" err="1" smtClean="0"/>
              <a:t>sides</a:t>
            </a:r>
            <a:r>
              <a:rPr lang="fr-FR" dirty="0" smtClean="0"/>
              <a:t> on </a:t>
            </a:r>
            <a:r>
              <a:rPr lang="fr-FR" dirty="0" err="1" smtClean="0"/>
              <a:t>concavity</a:t>
            </a:r>
            <a:r>
              <a:rPr lang="fr-FR" dirty="0" smtClean="0"/>
              <a:t> </a:t>
            </a:r>
            <a:r>
              <a:rPr lang="fr-FR" dirty="0" err="1" smtClean="0"/>
              <a:t>parameter</a:t>
            </a:r>
            <a:r>
              <a:rPr lang="fr-FR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as </a:t>
            </a:r>
            <a:r>
              <a:rPr lang="fr-FR" dirty="0" err="1" smtClean="0">
                <a:cs typeface="Times New Roman"/>
              </a:rPr>
              <a:t>compared</a:t>
            </a:r>
            <a:r>
              <a:rPr lang="fr-FR" dirty="0" smtClean="0">
                <a:cs typeface="Times New Roman"/>
              </a:rPr>
              <a:t> to the </a:t>
            </a:r>
            <a:r>
              <a:rPr lang="fr-FR" dirty="0" err="1" smtClean="0">
                <a:cs typeface="Times New Roman"/>
              </a:rPr>
              <a:t>parameters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that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usually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favor</a:t>
            </a:r>
            <a:r>
              <a:rPr lang="fr-FR" dirty="0" smtClean="0">
                <a:cs typeface="Times New Roman"/>
              </a:rPr>
              <a:t> for cross-</a:t>
            </a:r>
            <a:r>
              <a:rPr lang="fr-FR" dirty="0" err="1" smtClean="0">
                <a:cs typeface="Times New Roman"/>
              </a:rPr>
              <a:t>sectional</a:t>
            </a:r>
            <a:r>
              <a:rPr lang="fr-FR" dirty="0" smtClean="0">
                <a:cs typeface="Times New Roman"/>
              </a:rPr>
              <a:t> redistribution </a:t>
            </a:r>
            <a:r>
              <a:rPr lang="fr-FR" dirty="0" err="1" smtClean="0">
                <a:cs typeface="Times New Roman"/>
              </a:rPr>
              <a:t>purposes</a:t>
            </a:r>
            <a:r>
              <a:rPr lang="fr-FR" dirty="0" smtClean="0">
                <a:cs typeface="Times New Roman"/>
              </a:rPr>
              <a:t>: Stern </a:t>
            </a:r>
            <a:r>
              <a:rPr lang="fr-FR" dirty="0" err="1" smtClean="0">
                <a:cs typeface="Times New Roman"/>
              </a:rPr>
              <a:t>would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usually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favor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(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redistribution) and </a:t>
            </a:r>
            <a:r>
              <a:rPr lang="fr-FR" dirty="0" err="1" smtClean="0">
                <a:cs typeface="Times New Roman"/>
              </a:rPr>
              <a:t>Nordhaus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low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(</a:t>
            </a:r>
            <a:r>
              <a:rPr lang="fr-FR" dirty="0" err="1" smtClean="0">
                <a:cs typeface="Times New Roman"/>
              </a:rPr>
              <a:t>low</a:t>
            </a:r>
            <a:r>
              <a:rPr lang="fr-FR" dirty="0" smtClean="0">
                <a:cs typeface="Times New Roman"/>
              </a:rPr>
              <a:t> redistribution)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If future </a:t>
            </a:r>
            <a:r>
              <a:rPr lang="fr-FR" dirty="0" err="1" smtClean="0">
                <a:cs typeface="Times New Roman"/>
              </a:rPr>
              <a:t>growth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was</a:t>
            </a:r>
            <a:r>
              <a:rPr lang="fr-FR" dirty="0" smtClean="0">
                <a:cs typeface="Times New Roman"/>
              </a:rPr>
              <a:t> certain (i.e. future </a:t>
            </a:r>
            <a:r>
              <a:rPr lang="fr-FR" dirty="0" err="1" smtClean="0">
                <a:cs typeface="Times New Roman"/>
              </a:rPr>
              <a:t>generations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more productive, </a:t>
            </a:r>
            <a:r>
              <a:rPr lang="fr-FR" dirty="0" err="1" smtClean="0">
                <a:cs typeface="Times New Roman"/>
              </a:rPr>
              <a:t>whatever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they</a:t>
            </a:r>
            <a:r>
              <a:rPr lang="fr-FR" dirty="0" smtClean="0">
                <a:cs typeface="Times New Roman"/>
              </a:rPr>
              <a:t> do), </a:t>
            </a:r>
            <a:r>
              <a:rPr lang="fr-FR" dirty="0" err="1" smtClean="0">
                <a:cs typeface="Times New Roman"/>
              </a:rPr>
              <a:t>then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might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indeed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make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sense</a:t>
            </a:r>
            <a:r>
              <a:rPr lang="fr-FR" dirty="0" smtClean="0">
                <a:cs typeface="Times New Roman"/>
              </a:rPr>
              <a:t> to have 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or </a:t>
            </a:r>
            <a:r>
              <a:rPr lang="fr-FR" dirty="0" err="1" smtClean="0">
                <a:cs typeface="Times New Roman"/>
              </a:rPr>
              <a:t>even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= </a:t>
            </a:r>
            <a:r>
              <a:rPr lang="fr-FR" dirty="0" err="1" smtClean="0">
                <a:cs typeface="Times New Roman"/>
              </a:rPr>
              <a:t>Rawlsian</a:t>
            </a:r>
            <a:r>
              <a:rPr lang="fr-FR" dirty="0" smtClean="0">
                <a:cs typeface="Times New Roman"/>
              </a:rPr>
              <a:t> objective: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should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only</a:t>
            </a:r>
            <a:r>
              <a:rPr lang="fr-FR" dirty="0" smtClean="0">
                <a:cs typeface="Times New Roman"/>
              </a:rPr>
              <a:t> care about </a:t>
            </a:r>
            <a:r>
              <a:rPr lang="fr-FR" dirty="0" err="1" smtClean="0">
                <a:cs typeface="Times New Roman"/>
              </a:rPr>
              <a:t>maximizing</a:t>
            </a:r>
            <a:r>
              <a:rPr lang="fr-FR" dirty="0" smtClean="0">
                <a:cs typeface="Times New Roman"/>
              </a:rPr>
              <a:t> the </a:t>
            </a:r>
            <a:r>
              <a:rPr lang="fr-FR" dirty="0" err="1" smtClean="0">
                <a:cs typeface="Times New Roman"/>
              </a:rPr>
              <a:t>lowest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welfare</a:t>
            </a:r>
            <a:r>
              <a:rPr lang="fr-FR" dirty="0" smtClean="0">
                <a:cs typeface="Times New Roman"/>
              </a:rPr>
              <a:t> or </a:t>
            </a:r>
            <a:r>
              <a:rPr lang="fr-FR" dirty="0" err="1" smtClean="0">
                <a:cs typeface="Times New Roman"/>
              </a:rPr>
              <a:t>consumption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level</a:t>
            </a:r>
            <a:r>
              <a:rPr lang="fr-FR" dirty="0" smtClean="0">
                <a:cs typeface="Times New Roman"/>
              </a:rPr>
              <a:t>, i.e. the </a:t>
            </a:r>
            <a:r>
              <a:rPr lang="fr-FR" dirty="0" err="1" smtClean="0">
                <a:cs typeface="Times New Roman"/>
              </a:rPr>
              <a:t>level</a:t>
            </a:r>
            <a:r>
              <a:rPr lang="fr-FR" dirty="0" smtClean="0">
                <a:cs typeface="Times New Roman"/>
              </a:rPr>
              <a:t> of the </a:t>
            </a:r>
            <a:r>
              <a:rPr lang="fr-FR" dirty="0" err="1" smtClean="0">
                <a:cs typeface="Times New Roman"/>
              </a:rPr>
              <a:t>current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generation</a:t>
            </a:r>
            <a:r>
              <a:rPr lang="fr-FR" dirty="0" smtClean="0">
                <a:cs typeface="Times New Roman"/>
              </a:rPr>
              <a:t>  </a:t>
            </a:r>
          </a:p>
          <a:p>
            <a:pPr>
              <a:buNone/>
            </a:pPr>
            <a:r>
              <a:rPr lang="fr-FR" dirty="0" smtClean="0">
                <a:cs typeface="Times New Roman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23228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err="1" smtClean="0">
                <a:cs typeface="Times New Roman"/>
              </a:rPr>
              <a:t>Two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pb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with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this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intergenerational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Rawlsian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reasonning</a:t>
            </a:r>
            <a:r>
              <a:rPr lang="fr-FR" dirty="0" smtClean="0">
                <a:cs typeface="Times New Roman"/>
              </a:rPr>
              <a:t>: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(1) </a:t>
            </a:r>
            <a:r>
              <a:rPr lang="fr-FR" dirty="0" err="1" smtClean="0">
                <a:cs typeface="Times New Roman"/>
              </a:rPr>
              <a:t>growth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endogenous</a:t>
            </a:r>
            <a:r>
              <a:rPr lang="fr-FR" dirty="0" smtClean="0">
                <a:cs typeface="Times New Roman"/>
              </a:rPr>
              <a:t>: if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leave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pollution (or </a:t>
            </a:r>
            <a:r>
              <a:rPr lang="fr-FR" dirty="0" err="1" smtClean="0">
                <a:cs typeface="Times New Roman"/>
              </a:rPr>
              <a:t>debt</a:t>
            </a:r>
            <a:r>
              <a:rPr lang="fr-FR" dirty="0" smtClean="0">
                <a:cs typeface="Times New Roman"/>
              </a:rPr>
              <a:t>) to future </a:t>
            </a:r>
            <a:r>
              <a:rPr lang="fr-FR" dirty="0" err="1" smtClean="0">
                <a:cs typeface="Times New Roman"/>
              </a:rPr>
              <a:t>generations</a:t>
            </a:r>
            <a:r>
              <a:rPr lang="fr-FR" dirty="0" smtClean="0">
                <a:cs typeface="Times New Roman"/>
              </a:rPr>
              <a:t>, </a:t>
            </a:r>
            <a:r>
              <a:rPr lang="fr-FR" dirty="0" err="1" smtClean="0">
                <a:cs typeface="Times New Roman"/>
              </a:rPr>
              <a:t>maybe</a:t>
            </a:r>
            <a:r>
              <a:rPr lang="fr-FR" dirty="0" smtClean="0">
                <a:cs typeface="Times New Roman"/>
              </a:rPr>
              <a:t> g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not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so</a:t>
            </a:r>
            <a:r>
              <a:rPr lang="fr-FR" dirty="0" smtClean="0">
                <a:cs typeface="Times New Roman"/>
              </a:rPr>
              <a:t> large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(2) one-good </a:t>
            </a:r>
            <a:r>
              <a:rPr lang="fr-FR" dirty="0" err="1" smtClean="0">
                <a:cs typeface="Times New Roman"/>
              </a:rPr>
              <a:t>models</a:t>
            </a:r>
            <a:r>
              <a:rPr lang="fr-FR" dirty="0" smtClean="0">
                <a:cs typeface="Times New Roman"/>
              </a:rPr>
              <a:t> are not </a:t>
            </a:r>
            <a:r>
              <a:rPr lang="fr-FR" dirty="0" err="1" smtClean="0">
                <a:cs typeface="Times New Roman"/>
              </a:rPr>
              <a:t>well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suited</a:t>
            </a:r>
            <a:r>
              <a:rPr lang="fr-FR" dirty="0" smtClean="0">
                <a:cs typeface="Times New Roman"/>
              </a:rPr>
              <a:t> to </a:t>
            </a:r>
            <a:r>
              <a:rPr lang="fr-FR" dirty="0" err="1" smtClean="0">
                <a:cs typeface="Times New Roman"/>
              </a:rPr>
              <a:t>study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these</a:t>
            </a:r>
            <a:r>
              <a:rPr lang="fr-FR" dirty="0" smtClean="0">
                <a:cs typeface="Times New Roman"/>
              </a:rPr>
              <a:t> issues: in the long </a:t>
            </a:r>
            <a:r>
              <a:rPr lang="fr-FR" dirty="0" err="1" smtClean="0">
                <a:cs typeface="Times New Roman"/>
              </a:rPr>
              <a:t>run</a:t>
            </a:r>
            <a:r>
              <a:rPr lang="fr-FR" dirty="0" smtClean="0">
                <a:cs typeface="Times New Roman"/>
              </a:rPr>
              <a:t> the relative </a:t>
            </a:r>
            <a:r>
              <a:rPr lang="fr-FR" dirty="0" err="1" smtClean="0">
                <a:cs typeface="Times New Roman"/>
              </a:rPr>
              <a:t>price</a:t>
            </a:r>
            <a:r>
              <a:rPr lang="fr-FR" dirty="0" smtClean="0">
                <a:cs typeface="Times New Roman"/>
              </a:rPr>
              <a:t> of the </a:t>
            </a:r>
            <a:r>
              <a:rPr lang="fr-FR" dirty="0" err="1" smtClean="0">
                <a:cs typeface="Times New Roman"/>
              </a:rPr>
              <a:t>environment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might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(i.e. if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all have 100 i-phones, but </a:t>
            </a:r>
            <a:r>
              <a:rPr lang="fr-FR" dirty="0" err="1" smtClean="0">
                <a:cs typeface="Times New Roman"/>
              </a:rPr>
              <a:t>unbreathable</a:t>
            </a:r>
            <a:r>
              <a:rPr lang="fr-FR" dirty="0" smtClean="0">
                <a:cs typeface="Times New Roman"/>
              </a:rPr>
              <a:t> air, </a:t>
            </a:r>
            <a:r>
              <a:rPr lang="fr-FR" dirty="0" err="1" smtClean="0">
                <a:cs typeface="Times New Roman"/>
              </a:rPr>
              <a:t>maybe</a:t>
            </a:r>
            <a:r>
              <a:rPr lang="fr-FR" dirty="0" smtClean="0">
                <a:cs typeface="Times New Roman"/>
              </a:rPr>
              <a:t> the relative value of </a:t>
            </a:r>
            <a:r>
              <a:rPr lang="fr-FR" dirty="0" err="1" smtClean="0">
                <a:cs typeface="Times New Roman"/>
              </a:rPr>
              <a:t>having</a:t>
            </a:r>
            <a:r>
              <a:rPr lang="fr-FR" dirty="0" smtClean="0">
                <a:cs typeface="Times New Roman"/>
              </a:rPr>
              <a:t> a </a:t>
            </a:r>
            <a:r>
              <a:rPr lang="fr-FR" dirty="0" err="1" smtClean="0">
                <a:cs typeface="Times New Roman"/>
              </a:rPr>
              <a:t>little</a:t>
            </a:r>
            <a:r>
              <a:rPr lang="fr-FR" dirty="0" smtClean="0">
                <a:cs typeface="Times New Roman"/>
              </a:rPr>
              <a:t> bit clean air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quite</a:t>
            </a:r>
            <a:r>
              <a:rPr lang="fr-FR" dirty="0" smtClean="0">
                <a:cs typeface="Times New Roman"/>
              </a:rPr>
              <a:t> large)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dirty="0" err="1" smtClean="0"/>
              <a:t>See</a:t>
            </a:r>
            <a:r>
              <a:rPr lang="fr-FR" dirty="0" smtClean="0"/>
              <a:t> J</a:t>
            </a:r>
            <a:r>
              <a:rPr lang="fr-FR" dirty="0"/>
              <a:t>. </a:t>
            </a:r>
            <a:r>
              <a:rPr lang="fr-FR" dirty="0" err="1"/>
              <a:t>Sterner</a:t>
            </a:r>
            <a:r>
              <a:rPr lang="fr-FR" dirty="0"/>
              <a:t>, "An </a:t>
            </a:r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Sterner</a:t>
            </a:r>
            <a:r>
              <a:rPr lang="fr-FR" dirty="0"/>
              <a:t> </a:t>
            </a:r>
            <a:r>
              <a:rPr lang="fr-FR" dirty="0" err="1"/>
              <a:t>Review</a:t>
            </a:r>
            <a:r>
              <a:rPr lang="fr-FR" dirty="0"/>
              <a:t>: </a:t>
            </a:r>
            <a:r>
              <a:rPr lang="fr-FR" dirty="0" err="1"/>
              <a:t>Introducing</a:t>
            </a:r>
            <a:r>
              <a:rPr lang="fr-FR" dirty="0"/>
              <a:t> Relative </a:t>
            </a:r>
            <a:r>
              <a:rPr lang="fr-FR" dirty="0" err="1"/>
              <a:t>Prices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the </a:t>
            </a:r>
            <a:r>
              <a:rPr lang="fr-FR" dirty="0" err="1" smtClean="0"/>
              <a:t>Discounting</a:t>
            </a:r>
            <a:r>
              <a:rPr lang="fr-FR" dirty="0"/>
              <a:t> </a:t>
            </a:r>
            <a:r>
              <a:rPr lang="fr-FR" dirty="0" err="1" smtClean="0"/>
              <a:t>Debate</a:t>
            </a:r>
            <a:r>
              <a:rPr lang="fr-FR" dirty="0"/>
              <a:t>", </a:t>
            </a:r>
            <a:r>
              <a:rPr lang="fr-FR" dirty="0">
                <a:hlinkClick r:id="rId2"/>
              </a:rPr>
              <a:t>JEP </a:t>
            </a:r>
            <a:r>
              <a:rPr lang="fr-FR" dirty="0" smtClean="0">
                <a:hlinkClick r:id="rId2"/>
              </a:rPr>
              <a:t>2008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/>
              <a:t>also</a:t>
            </a:r>
            <a:r>
              <a:rPr lang="fr-FR" dirty="0"/>
              <a:t> R. </a:t>
            </a:r>
            <a:r>
              <a:rPr lang="fr-FR" dirty="0" err="1"/>
              <a:t>Guesnerie</a:t>
            </a:r>
            <a:r>
              <a:rPr lang="fr-FR" dirty="0"/>
              <a:t>, "Calcul économique et développement durable", </a:t>
            </a:r>
            <a:r>
              <a:rPr lang="fr-FR" dirty="0" smtClean="0">
                <a:hlinkClick r:id="rId3"/>
              </a:rPr>
              <a:t>RE 2004</a:t>
            </a:r>
            <a:r>
              <a:rPr lang="fr-FR" dirty="0" smtClean="0"/>
              <a:t> ; </a:t>
            </a:r>
            <a:r>
              <a:rPr lang="fr-FR" dirty="0"/>
              <a:t>"Pour une politique climatique globale", </a:t>
            </a:r>
            <a:r>
              <a:rPr lang="fr-FR" dirty="0" err="1" smtClean="0">
                <a:hlinkClick r:id="rId4"/>
              </a:rPr>
              <a:t>Cepremap</a:t>
            </a:r>
            <a:r>
              <a:rPr lang="fr-FR" dirty="0" smtClean="0">
                <a:hlinkClick r:id="rId4"/>
              </a:rPr>
              <a:t> 2010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3228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>
            <a:noAutofit/>
          </a:bodyPr>
          <a:lstStyle/>
          <a:p>
            <a:r>
              <a:rPr lang="en-US" sz="3200" dirty="0" smtClean="0"/>
              <a:t>Basic theoretical model and optimal tax formulas with externalities: U(</a:t>
            </a:r>
            <a:r>
              <a:rPr lang="en-US" sz="3200" dirty="0" err="1" smtClean="0"/>
              <a:t>c,e,E</a:t>
            </a:r>
            <a:r>
              <a:rPr lang="en-US" sz="3200" dirty="0" smtClean="0"/>
              <a:t>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47260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Continuum of agents i in [0;1]</a:t>
            </a:r>
          </a:p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goods</a:t>
            </a:r>
            <a:r>
              <a:rPr lang="fr-FR" dirty="0" smtClean="0"/>
              <a:t>: non-</a:t>
            </a:r>
            <a:r>
              <a:rPr lang="fr-FR" dirty="0" err="1" smtClean="0"/>
              <a:t>energy</a:t>
            </a:r>
            <a:r>
              <a:rPr lang="fr-FR" dirty="0" smtClean="0"/>
              <a:t> good c and </a:t>
            </a:r>
            <a:r>
              <a:rPr lang="fr-FR" dirty="0" err="1" smtClean="0"/>
              <a:t>energy</a:t>
            </a:r>
            <a:r>
              <a:rPr lang="fr-FR" dirty="0" smtClean="0"/>
              <a:t> good e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dirty="0" err="1" smtClean="0"/>
              <a:t>Identical</a:t>
            </a:r>
            <a:r>
              <a:rPr lang="fr-FR" dirty="0" smtClean="0"/>
              <a:t> utility </a:t>
            </a:r>
            <a:r>
              <a:rPr lang="fr-FR" dirty="0" err="1" smtClean="0"/>
              <a:t>function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U</a:t>
            </a:r>
            <a:r>
              <a:rPr lang="fr-FR" baseline="-25000" dirty="0" err="1" smtClean="0"/>
              <a:t>i</a:t>
            </a:r>
            <a:r>
              <a:rPr lang="fr-FR" dirty="0" smtClean="0"/>
              <a:t> = U(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dirty="0" smtClean="0"/>
              <a:t>) = (1-</a:t>
            </a:r>
            <a:r>
              <a:rPr lang="el-GR" dirty="0" smtClean="0"/>
              <a:t>α)</a:t>
            </a:r>
            <a:r>
              <a:rPr lang="fr-FR" dirty="0" smtClean="0"/>
              <a:t>log(c</a:t>
            </a:r>
            <a:r>
              <a:rPr lang="fr-FR" baseline="-25000" dirty="0" smtClean="0"/>
              <a:t>i</a:t>
            </a:r>
            <a:r>
              <a:rPr lang="fr-FR" dirty="0" smtClean="0"/>
              <a:t>) + </a:t>
            </a:r>
            <a:r>
              <a:rPr lang="el-GR" dirty="0" smtClean="0"/>
              <a:t>α</a:t>
            </a:r>
            <a:r>
              <a:rPr lang="fr-FR" dirty="0" smtClean="0"/>
              <a:t>log(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) – </a:t>
            </a:r>
            <a:r>
              <a:rPr lang="el-GR" dirty="0" smtClean="0"/>
              <a:t>λ</a:t>
            </a:r>
            <a:r>
              <a:rPr lang="fr-FR" dirty="0" smtClean="0"/>
              <a:t>log(E)</a:t>
            </a:r>
          </a:p>
          <a:p>
            <a:pPr>
              <a:buNone/>
            </a:pPr>
            <a:r>
              <a:rPr lang="fr-FR" dirty="0" err="1" smtClean="0"/>
              <a:t>With</a:t>
            </a:r>
            <a:r>
              <a:rPr lang="fr-FR" dirty="0" smtClean="0"/>
              <a:t>: c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non-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(</a:t>
            </a:r>
            <a:r>
              <a:rPr lang="fr-FR" dirty="0" err="1" smtClean="0"/>
              <a:t>food</a:t>
            </a:r>
            <a:r>
              <a:rPr lang="fr-FR" dirty="0" smtClean="0"/>
              <a:t>, </a:t>
            </a:r>
            <a:r>
              <a:rPr lang="fr-FR" dirty="0" err="1" smtClean="0"/>
              <a:t>clothes</a:t>
            </a:r>
            <a:r>
              <a:rPr lang="fr-FR" dirty="0" smtClean="0"/>
              <a:t>, i-phones, etc.)</a:t>
            </a:r>
          </a:p>
          <a:p>
            <a:pPr>
              <a:buNone/>
            </a:pP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(</a:t>
            </a:r>
            <a:r>
              <a:rPr lang="fr-FR" dirty="0" err="1" smtClean="0"/>
              <a:t>oil</a:t>
            </a:r>
            <a:r>
              <a:rPr lang="fr-FR" dirty="0" smtClean="0"/>
              <a:t>, gaz, etc.)</a:t>
            </a:r>
          </a:p>
          <a:p>
            <a:pPr>
              <a:buNone/>
            </a:pPr>
            <a:r>
              <a:rPr lang="fr-FR" dirty="0" smtClean="0"/>
              <a:t>E = </a:t>
            </a:r>
            <a:r>
              <a:rPr lang="fr-FR" sz="3800" dirty="0" smtClean="0">
                <a:cs typeface="Times New Roman"/>
              </a:rPr>
              <a:t>∫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e</a:t>
            </a:r>
            <a:r>
              <a:rPr lang="fr-FR" baseline="-25000" dirty="0" err="1" smtClean="0">
                <a:cs typeface="Times New Roman"/>
              </a:rPr>
              <a:t>i</a:t>
            </a:r>
            <a:r>
              <a:rPr lang="fr-FR" dirty="0" smtClean="0">
                <a:cs typeface="Times New Roman"/>
              </a:rPr>
              <a:t> di = </a:t>
            </a:r>
            <a:r>
              <a:rPr lang="fr-FR" dirty="0" err="1" smtClean="0"/>
              <a:t>aggregate</a:t>
            </a:r>
            <a:r>
              <a:rPr lang="fr-FR" dirty="0" smtClean="0"/>
              <a:t> world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=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externality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due to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emissions</a:t>
            </a:r>
            <a:r>
              <a:rPr lang="fr-FR" dirty="0"/>
              <a:t>,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→ utility </a:t>
            </a:r>
            <a:r>
              <a:rPr lang="fr-FR" dirty="0" err="1" smtClean="0"/>
              <a:t>increases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 but </a:t>
            </a:r>
            <a:r>
              <a:rPr lang="fr-FR" dirty="0" err="1" smtClean="0"/>
              <a:t>decreases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E: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wants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for </a:t>
            </a:r>
            <a:r>
              <a:rPr lang="fr-FR" dirty="0" err="1" smtClean="0"/>
              <a:t>himself</a:t>
            </a:r>
            <a:r>
              <a:rPr lang="fr-FR" dirty="0" smtClean="0"/>
              <a:t> but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 not to </a:t>
            </a:r>
            <a:r>
              <a:rPr lang="fr-FR" dirty="0" err="1" smtClean="0"/>
              <a:t>pollute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Simple linear production function (full substitutability): everybody supplies one unit of labor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=1, and labor can be used to produce linearly c or e with productivity = 1 </a:t>
            </a:r>
            <a:r>
              <a:rPr lang="en-US" dirty="0" smtClean="0"/>
              <a:t>(price = wage = 1)</a:t>
            </a:r>
            <a:endParaRPr lang="en-US" dirty="0" smtClean="0"/>
          </a:p>
          <a:p>
            <a:r>
              <a:rPr lang="en-US" dirty="0" smtClean="0"/>
              <a:t>Aggregate budget constraint: C + E = Y = L = 1</a:t>
            </a:r>
          </a:p>
          <a:p>
            <a:r>
              <a:rPr lang="en-US" dirty="0"/>
              <a:t>T</a:t>
            </a:r>
            <a:r>
              <a:rPr lang="en-US" dirty="0" smtClean="0"/>
              <a:t>his is like assuming a fixed relative price of energy</a:t>
            </a:r>
          </a:p>
          <a:p>
            <a:r>
              <a:rPr lang="en-US" dirty="0" smtClean="0"/>
              <a:t>I.e. assume each worker can produce exactly 1 liters of oil or 1 kilo of carrots; then the relative prices and wages for the consumption and production of oils and carrots will always be equal to 1; the GDP of the country will always be 100 (assuming a population of 100); the only interesting question is how we split these 100 into liters of oil and kilos of carrots (i.e. what fraction of labor force works in energy </a:t>
            </a:r>
            <a:r>
              <a:rPr lang="en-US" dirty="0" err="1" smtClean="0"/>
              <a:t>vs</a:t>
            </a:r>
            <a:r>
              <a:rPr lang="en-US" dirty="0" smtClean="0"/>
              <a:t> non-energy sectors)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Alternatively</a:t>
            </a:r>
            <a:r>
              <a:rPr lang="en-US" dirty="0" smtClean="0"/>
              <a:t>, one could assume concave production functions: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= F(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c</a:t>
            </a:r>
            <a:r>
              <a:rPr lang="en-US" dirty="0" smtClean="0"/>
              <a:t>),Y</a:t>
            </a:r>
            <a:r>
              <a:rPr lang="en-US" baseline="-25000" dirty="0" smtClean="0"/>
              <a:t>e</a:t>
            </a:r>
            <a:r>
              <a:rPr lang="en-US" dirty="0" smtClean="0"/>
              <a:t> = G(L</a:t>
            </a:r>
            <a:r>
              <a:rPr lang="en-US" baseline="-25000" dirty="0" smtClean="0"/>
              <a:t>e</a:t>
            </a:r>
            <a:r>
              <a:rPr lang="en-US" dirty="0" smtClean="0"/>
              <a:t>), Y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+ p Y</a:t>
            </a:r>
            <a:r>
              <a:rPr lang="en-US" baseline="-25000" dirty="0" smtClean="0"/>
              <a:t>e</a:t>
            </a:r>
            <a:r>
              <a:rPr lang="en-US" dirty="0" smtClean="0"/>
              <a:t>,             with p = relative price of energy = increasing with energy demand; one could also introduction K, </a:t>
            </a:r>
            <a:r>
              <a:rPr lang="en-US" dirty="0" smtClean="0"/>
              <a:t>etc.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Note: </a:t>
            </a:r>
            <a:r>
              <a:rPr lang="en-US" dirty="0" err="1" smtClean="0"/>
              <a:t>c,e,y</a:t>
            </a:r>
            <a:r>
              <a:rPr lang="en-US" dirty="0" smtClean="0"/>
              <a:t>,.. = individual quantities;                       C,E,Y,.. = aggregate quantities; </a:t>
            </a:r>
          </a:p>
          <a:p>
            <a:r>
              <a:rPr lang="en-US" dirty="0" smtClean="0"/>
              <a:t>W</a:t>
            </a:r>
            <a:r>
              <a:rPr lang="en-US" dirty="0" smtClean="0"/>
              <a:t>ith a continuum of representative agents [0,1], then c=C, e=E, y=Y,…            </a:t>
            </a:r>
          </a:p>
          <a:p>
            <a:r>
              <a:rPr lang="en-US" dirty="0" smtClean="0"/>
              <a:t>W</a:t>
            </a:r>
            <a:r>
              <a:rPr lang="en-US" dirty="0" smtClean="0"/>
              <a:t>ith a large finite population N (say N=100 millions), then C = N x c, E = N x e, Y = N x y,..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Laissez-faire equilibrium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Max </a:t>
            </a:r>
            <a:r>
              <a:rPr lang="fr-FR" dirty="0" smtClean="0"/>
              <a:t>U(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dirty="0" smtClean="0"/>
              <a:t>) </a:t>
            </a:r>
            <a:r>
              <a:rPr lang="en-US" dirty="0" smtClean="0"/>
              <a:t>under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+e</a:t>
            </a:r>
            <a:r>
              <a:rPr lang="en-US" baseline="-25000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=1</a:t>
            </a:r>
          </a:p>
          <a:p>
            <a:pPr>
              <a:buNone/>
            </a:pPr>
            <a:r>
              <a:rPr lang="en-US" dirty="0" smtClean="0"/>
              <a:t>    →</a:t>
            </a:r>
            <a:r>
              <a:rPr lang="en-US" dirty="0"/>
              <a:t> </a:t>
            </a:r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smtClean="0"/>
              <a:t>1-α)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/>
              <a:t>  &amp; 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α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         </a:t>
            </a:r>
            <a:r>
              <a:rPr lang="en-US" dirty="0" smtClean="0"/>
              <a:t>→ C= 1-α  &amp; E = α</a:t>
            </a:r>
          </a:p>
          <a:p>
            <a:pPr>
              <a:buNone/>
            </a:pPr>
            <a:r>
              <a:rPr lang="en-US" dirty="0" smtClean="0"/>
              <a:t>(first-order condition: Max </a:t>
            </a:r>
            <a:r>
              <a:rPr lang="fr-FR" dirty="0"/>
              <a:t>(1-</a:t>
            </a:r>
            <a:r>
              <a:rPr lang="el-GR" dirty="0"/>
              <a:t>α)</a:t>
            </a:r>
            <a:r>
              <a:rPr lang="fr-FR" dirty="0"/>
              <a:t>log</a:t>
            </a:r>
            <a:r>
              <a:rPr lang="fr-FR" dirty="0" smtClean="0"/>
              <a:t>(1-e</a:t>
            </a:r>
            <a:r>
              <a:rPr lang="fr-FR" baseline="-25000" dirty="0" smtClean="0"/>
              <a:t>i</a:t>
            </a:r>
            <a:r>
              <a:rPr lang="fr-FR" dirty="0" smtClean="0"/>
              <a:t>)+</a:t>
            </a:r>
            <a:r>
              <a:rPr lang="el-GR" dirty="0" smtClean="0"/>
              <a:t>α</a:t>
            </a:r>
            <a:r>
              <a:rPr lang="fr-FR" dirty="0" smtClean="0"/>
              <a:t>log</a:t>
            </a:r>
            <a:r>
              <a:rPr lang="fr-FR" dirty="0"/>
              <a:t>(</a:t>
            </a:r>
            <a:r>
              <a:rPr lang="fr-FR" dirty="0" err="1"/>
              <a:t>e</a:t>
            </a:r>
            <a:r>
              <a:rPr lang="fr-FR" baseline="-25000" dirty="0" err="1"/>
              <a:t>i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en-US" dirty="0" smtClean="0"/>
              <a:t>  →</a:t>
            </a:r>
            <a:r>
              <a:rPr lang="en-US" dirty="0"/>
              <a:t> </a:t>
            </a:r>
            <a:r>
              <a:rPr lang="fr-FR" dirty="0"/>
              <a:t>(1-</a:t>
            </a:r>
            <a:r>
              <a:rPr lang="el-GR" dirty="0"/>
              <a:t>α</a:t>
            </a:r>
            <a:r>
              <a:rPr lang="el-GR" dirty="0" smtClean="0"/>
              <a:t>)</a:t>
            </a:r>
            <a:r>
              <a:rPr lang="fr-FR" dirty="0"/>
              <a:t>/</a:t>
            </a:r>
            <a:r>
              <a:rPr lang="fr-FR" dirty="0" smtClean="0"/>
              <a:t>(</a:t>
            </a:r>
            <a:r>
              <a:rPr lang="fr-FR" dirty="0"/>
              <a:t>1-e</a:t>
            </a:r>
            <a:r>
              <a:rPr lang="fr-FR" baseline="-25000" dirty="0"/>
              <a:t>i</a:t>
            </a:r>
            <a:r>
              <a:rPr lang="fr-FR" dirty="0" smtClean="0"/>
              <a:t>)=</a:t>
            </a:r>
            <a:r>
              <a:rPr lang="el-GR" dirty="0" smtClean="0"/>
              <a:t>α</a:t>
            </a:r>
            <a:r>
              <a:rPr lang="fr-FR" dirty="0" smtClean="0"/>
              <a:t>/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=</a:t>
            </a:r>
            <a:r>
              <a:rPr lang="el-GR" dirty="0" smtClean="0"/>
              <a:t>α</a:t>
            </a:r>
            <a:r>
              <a:rPr lang="fr-FR" dirty="0" smtClean="0"/>
              <a:t>)</a:t>
            </a:r>
            <a:endParaRPr lang="en-US" dirty="0" smtClean="0"/>
          </a:p>
          <a:p>
            <a:r>
              <a:rPr lang="en-US" dirty="0" smtClean="0"/>
              <a:t>Say, α = 20% &amp; 1-α=80% : in the absence of corrective taxation, we spend 20% of our </a:t>
            </a:r>
            <a:r>
              <a:rPr lang="en-US" dirty="0" err="1" smtClean="0"/>
              <a:t>ressources</a:t>
            </a:r>
            <a:r>
              <a:rPr lang="en-US" dirty="0" smtClean="0"/>
              <a:t> on energy (20% of the workforce works in the energy sector, etc.)</a:t>
            </a:r>
          </a:p>
          <a:p>
            <a:r>
              <a:rPr lang="en-US" b="1" dirty="0" smtClean="0"/>
              <a:t>Private agents do not internalize externalities</a:t>
            </a:r>
            <a:r>
              <a:rPr lang="en-US" dirty="0" smtClean="0"/>
              <a:t>: they choose energy consumption independently of </a:t>
            </a:r>
            <a:r>
              <a:rPr lang="el-GR" dirty="0" smtClean="0"/>
              <a:t>λ</a:t>
            </a:r>
            <a:r>
              <a:rPr lang="fr-FR" dirty="0" smtClean="0"/>
              <a:t> (</a:t>
            </a:r>
            <a:r>
              <a:rPr lang="fr-FR" dirty="0" err="1" smtClean="0"/>
              <a:t>even</a:t>
            </a:r>
            <a:r>
              <a:rPr lang="fr-FR" dirty="0" smtClean="0"/>
              <a:t> if </a:t>
            </a:r>
            <a:r>
              <a:rPr lang="el-GR" dirty="0" smtClean="0"/>
              <a:t>λ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large!)</a:t>
            </a:r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1127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Social optimum</a:t>
            </a:r>
            <a:r>
              <a:rPr lang="fr-FR" dirty="0"/>
              <a:t>: </a:t>
            </a:r>
          </a:p>
          <a:p>
            <a:r>
              <a:rPr lang="fr-FR" dirty="0"/>
              <a:t>Max U(C,E,E) </a:t>
            </a:r>
            <a:r>
              <a:rPr lang="fr-FR" dirty="0" err="1"/>
              <a:t>under</a:t>
            </a:r>
            <a:r>
              <a:rPr lang="fr-FR" dirty="0"/>
              <a:t> C+E&lt;Y=1</a:t>
            </a:r>
          </a:p>
          <a:p>
            <a:pPr marL="0" indent="0">
              <a:buNone/>
            </a:pPr>
            <a:r>
              <a:rPr lang="fr-FR" dirty="0"/>
              <a:t>I</a:t>
            </a:r>
            <a:r>
              <a:rPr lang="fr-FR" dirty="0" smtClean="0"/>
              <a:t>.e.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maximization</a:t>
            </a:r>
            <a:r>
              <a:rPr lang="fr-FR" dirty="0" smtClean="0"/>
              <a:t> programme as </a:t>
            </a:r>
            <a:r>
              <a:rPr lang="fr-FR" dirty="0" err="1" smtClean="0"/>
              <a:t>before</a:t>
            </a:r>
            <a:r>
              <a:rPr lang="fr-FR" dirty="0" smtClean="0"/>
              <a:t>, </a:t>
            </a:r>
            <a:r>
              <a:rPr lang="fr-FR" dirty="0" err="1" smtClean="0"/>
              <a:t>except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social </a:t>
            </a:r>
            <a:r>
              <a:rPr lang="fr-FR" dirty="0" err="1" smtClean="0"/>
              <a:t>planner</a:t>
            </a:r>
            <a:r>
              <a:rPr lang="fr-FR" dirty="0" smtClean="0"/>
              <a:t> </a:t>
            </a:r>
            <a:r>
              <a:rPr lang="fr-FR" dirty="0" err="1" smtClean="0"/>
              <a:t>internalizes</a:t>
            </a:r>
            <a:r>
              <a:rPr lang="fr-FR" dirty="0" smtClean="0"/>
              <a:t> the </a:t>
            </a:r>
            <a:r>
              <a:rPr lang="fr-FR" dirty="0" err="1" smtClean="0"/>
              <a:t>fact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/>
              <a:t> E = </a:t>
            </a:r>
            <a:r>
              <a:rPr lang="fr-FR" sz="3800" dirty="0">
                <a:cs typeface="Times New Roman"/>
              </a:rPr>
              <a:t>∫</a:t>
            </a:r>
            <a:r>
              <a:rPr lang="fr-FR" dirty="0">
                <a:cs typeface="Times New Roman"/>
              </a:rPr>
              <a:t> </a:t>
            </a:r>
            <a:r>
              <a:rPr lang="fr-FR" dirty="0" err="1">
                <a:cs typeface="Times New Roman"/>
              </a:rPr>
              <a:t>e</a:t>
            </a:r>
            <a:r>
              <a:rPr lang="fr-FR" baseline="-25000" dirty="0" err="1">
                <a:cs typeface="Times New Roman"/>
              </a:rPr>
              <a:t>i</a:t>
            </a:r>
            <a:r>
              <a:rPr lang="fr-FR" dirty="0"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di: </a:t>
            </a:r>
            <a:r>
              <a:rPr lang="fr-FR" dirty="0" err="1" smtClean="0">
                <a:cs typeface="Times New Roman"/>
              </a:rPr>
              <a:t>so</a:t>
            </a:r>
            <a:r>
              <a:rPr lang="fr-FR" dirty="0" smtClean="0">
                <a:cs typeface="Times New Roman"/>
              </a:rPr>
              <a:t> the first-</a:t>
            </a:r>
            <a:r>
              <a:rPr lang="fr-FR" dirty="0" err="1" smtClean="0">
                <a:cs typeface="Times New Roman"/>
              </a:rPr>
              <a:t>order</a:t>
            </a:r>
            <a:r>
              <a:rPr lang="fr-FR" dirty="0" smtClean="0">
                <a:cs typeface="Times New Roman"/>
              </a:rPr>
              <a:t> condition </a:t>
            </a:r>
            <a:r>
              <a:rPr lang="fr-FR" dirty="0" err="1" smtClean="0">
                <a:cs typeface="Times New Roman"/>
              </a:rPr>
              <a:t>becomes</a:t>
            </a:r>
            <a:r>
              <a:rPr lang="fr-FR" dirty="0" smtClean="0">
                <a:cs typeface="Times New Roman"/>
              </a:rPr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Max (</a:t>
            </a:r>
            <a:r>
              <a:rPr lang="fr-FR" dirty="0"/>
              <a:t>1-</a:t>
            </a:r>
            <a:r>
              <a:rPr lang="el-GR" dirty="0"/>
              <a:t>α)</a:t>
            </a:r>
            <a:r>
              <a:rPr lang="fr-FR" dirty="0"/>
              <a:t>log(1</a:t>
            </a:r>
            <a:r>
              <a:rPr lang="fr-FR" dirty="0" smtClean="0"/>
              <a:t>-E)+(</a:t>
            </a:r>
            <a:r>
              <a:rPr lang="el-GR" dirty="0" smtClean="0"/>
              <a:t>α</a:t>
            </a:r>
            <a:r>
              <a:rPr lang="fr-FR" dirty="0" smtClean="0"/>
              <a:t>-</a:t>
            </a:r>
            <a:r>
              <a:rPr lang="fr-FR" dirty="0" err="1" smtClean="0"/>
              <a:t>λ</a:t>
            </a:r>
            <a:r>
              <a:rPr lang="fr-FR" dirty="0" smtClean="0"/>
              <a:t>)log(E) </a:t>
            </a:r>
            <a:r>
              <a:rPr lang="fr-FR" dirty="0"/>
              <a:t>→ </a:t>
            </a:r>
            <a:r>
              <a:rPr lang="fr-FR" dirty="0" smtClean="0"/>
              <a:t>(</a:t>
            </a:r>
            <a:r>
              <a:rPr lang="fr-FR" dirty="0"/>
              <a:t>1-</a:t>
            </a:r>
            <a:r>
              <a:rPr lang="el-GR" dirty="0"/>
              <a:t>α)</a:t>
            </a:r>
            <a:r>
              <a:rPr lang="fr-FR" dirty="0"/>
              <a:t>/(1</a:t>
            </a:r>
            <a:r>
              <a:rPr lang="fr-FR" dirty="0" smtClean="0"/>
              <a:t>-E)=(</a:t>
            </a:r>
            <a:r>
              <a:rPr lang="el-GR" dirty="0" smtClean="0"/>
              <a:t>α</a:t>
            </a:r>
            <a:r>
              <a:rPr lang="fr-FR" dirty="0" smtClean="0"/>
              <a:t>-</a:t>
            </a:r>
            <a:r>
              <a:rPr lang="fr-FR" dirty="0" err="1" smtClean="0"/>
              <a:t>λ</a:t>
            </a:r>
            <a:r>
              <a:rPr lang="fr-FR" dirty="0" smtClean="0"/>
              <a:t>)/E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fr-FR" dirty="0" smtClean="0"/>
              <a:t>→</a:t>
            </a:r>
            <a:r>
              <a:rPr lang="fr-FR" dirty="0"/>
              <a:t> C = (1-α</a:t>
            </a:r>
            <a:r>
              <a:rPr lang="fr-FR" dirty="0" smtClean="0"/>
              <a:t>)/</a:t>
            </a:r>
            <a:r>
              <a:rPr lang="fr-FR" dirty="0"/>
              <a:t>(1-λ)  &amp; E = (α-</a:t>
            </a:r>
            <a:r>
              <a:rPr lang="fr-FR" dirty="0" err="1"/>
              <a:t>λ</a:t>
            </a:r>
            <a:r>
              <a:rPr lang="fr-FR" dirty="0" smtClean="0"/>
              <a:t>)/</a:t>
            </a:r>
            <a:r>
              <a:rPr lang="fr-FR" dirty="0"/>
              <a:t>(1-λ)</a:t>
            </a:r>
          </a:p>
          <a:p>
            <a:r>
              <a:rPr lang="fr-FR" dirty="0"/>
              <a:t>Say, α = 20% &amp; 1-α=80% &amp; λ=10%: </a:t>
            </a:r>
            <a:r>
              <a:rPr lang="fr-FR" dirty="0" err="1"/>
              <a:t>given</a:t>
            </a:r>
            <a:r>
              <a:rPr lang="fr-FR" dirty="0"/>
              <a:t> the global </a:t>
            </a:r>
            <a:r>
              <a:rPr lang="fr-FR" dirty="0" err="1"/>
              <a:t>warming</a:t>
            </a:r>
            <a:r>
              <a:rPr lang="fr-FR" dirty="0"/>
              <a:t> </a:t>
            </a:r>
            <a:r>
              <a:rPr lang="fr-FR" dirty="0" err="1"/>
              <a:t>externality</a:t>
            </a:r>
            <a:r>
              <a:rPr lang="fr-FR" dirty="0"/>
              <a:t> 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spending</a:t>
            </a:r>
            <a:r>
              <a:rPr lang="fr-FR" dirty="0"/>
              <a:t> </a:t>
            </a:r>
            <a:r>
              <a:rPr lang="fr-FR" dirty="0" smtClean="0"/>
              <a:t>about 11% (10/0.9=11.11) </a:t>
            </a:r>
            <a:r>
              <a:rPr lang="fr-FR" dirty="0"/>
              <a:t>of </a:t>
            </a:r>
            <a:r>
              <a:rPr lang="fr-FR" dirty="0" err="1"/>
              <a:t>our</a:t>
            </a:r>
            <a:r>
              <a:rPr lang="fr-FR" dirty="0"/>
              <a:t> ressources on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20</a:t>
            </a:r>
            <a:r>
              <a:rPr lang="fr-FR" dirty="0" smtClean="0"/>
              <a:t>% (and 89% on non-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80%) </a:t>
            </a:r>
          </a:p>
          <a:p>
            <a:r>
              <a:rPr lang="fr-FR" dirty="0" smtClean="0"/>
              <a:t>I</a:t>
            </a:r>
            <a:r>
              <a:rPr lang="fr-FR" dirty="0" smtClean="0"/>
              <a:t>.e</a:t>
            </a:r>
            <a:r>
              <a:rPr lang="fr-FR" dirty="0" smtClean="0"/>
              <a:t>. the size of the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approximately</a:t>
            </a:r>
            <a:r>
              <a:rPr lang="fr-FR" dirty="0" smtClean="0"/>
              <a:t> </a:t>
            </a:r>
            <a:r>
              <a:rPr lang="fr-FR" dirty="0" err="1" smtClean="0"/>
              <a:t>divided</a:t>
            </a:r>
            <a:r>
              <a:rPr lang="fr-FR" dirty="0" smtClean="0"/>
              <a:t> </a:t>
            </a:r>
            <a:r>
              <a:rPr lang="fr-FR" dirty="0" smtClean="0"/>
              <a:t>by about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4256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/>
              <a:t>How to </a:t>
            </a:r>
            <a:r>
              <a:rPr lang="fr-FR" b="1" dirty="0" err="1"/>
              <a:t>implement</a:t>
            </a:r>
            <a:r>
              <a:rPr lang="fr-FR" b="1" dirty="0"/>
              <a:t> the social optimum?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/>
              <a:t>corrective </a:t>
            </a:r>
            <a:r>
              <a:rPr lang="fr-FR" dirty="0" err="1"/>
              <a:t>tax</a:t>
            </a:r>
            <a:r>
              <a:rPr lang="fr-FR" dirty="0"/>
              <a:t> </a:t>
            </a:r>
            <a:r>
              <a:rPr lang="fr-FR" dirty="0" err="1"/>
              <a:t>tE</a:t>
            </a:r>
            <a:r>
              <a:rPr lang="fr-FR" dirty="0"/>
              <a:t> on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consumption</a:t>
            </a:r>
            <a:r>
              <a:rPr lang="fr-FR" dirty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finance </a:t>
            </a:r>
            <a:r>
              <a:rPr lang="fr-FR" dirty="0"/>
              <a:t>a </a:t>
            </a:r>
            <a:r>
              <a:rPr lang="fr-FR" dirty="0" smtClean="0"/>
              <a:t>lump-</a:t>
            </a:r>
            <a:r>
              <a:rPr lang="fr-FR" dirty="0" err="1" smtClean="0"/>
              <a:t>sum</a:t>
            </a:r>
            <a:r>
              <a:rPr lang="fr-FR" dirty="0" smtClean="0"/>
              <a:t> </a:t>
            </a:r>
            <a:r>
              <a:rPr lang="fr-FR" dirty="0" err="1"/>
              <a:t>transfer</a:t>
            </a:r>
            <a:r>
              <a:rPr lang="fr-FR" dirty="0"/>
              <a:t> </a:t>
            </a:r>
            <a:r>
              <a:rPr lang="fr-FR" dirty="0" err="1" smtClean="0"/>
              <a:t>eaxctly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</a:t>
            </a:r>
            <a:r>
              <a:rPr lang="fr-FR" dirty="0" err="1" smtClean="0"/>
              <a:t>tE</a:t>
            </a:r>
            <a:r>
              <a:rPr lang="fr-FR" dirty="0"/>
              <a:t>:</a:t>
            </a:r>
          </a:p>
          <a:p>
            <a:r>
              <a:rPr lang="fr-FR" dirty="0"/>
              <a:t>Max U(</a:t>
            </a:r>
            <a:r>
              <a:rPr lang="fr-FR" dirty="0" err="1"/>
              <a:t>c,e,E</a:t>
            </a:r>
            <a:r>
              <a:rPr lang="fr-FR" dirty="0"/>
              <a:t>) </a:t>
            </a:r>
            <a:r>
              <a:rPr lang="fr-FR" dirty="0" err="1"/>
              <a:t>under</a:t>
            </a:r>
            <a:r>
              <a:rPr lang="fr-FR" dirty="0"/>
              <a:t> c+</a:t>
            </a:r>
            <a:r>
              <a:rPr lang="fr-FR" dirty="0" err="1"/>
              <a:t>pe</a:t>
            </a:r>
            <a:r>
              <a:rPr lang="fr-FR" dirty="0"/>
              <a:t>&lt;</a:t>
            </a:r>
            <a:r>
              <a:rPr lang="fr-FR" dirty="0" smtClean="0"/>
              <a:t>y 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with</a:t>
            </a:r>
            <a:r>
              <a:rPr lang="fr-FR" dirty="0"/>
              <a:t> : p =1+t  &amp; y =</a:t>
            </a:r>
            <a:r>
              <a:rPr lang="fr-FR" dirty="0" smtClean="0"/>
              <a:t>1+</a:t>
            </a:r>
            <a:r>
              <a:rPr lang="fr-FR" dirty="0" err="1" smtClean="0"/>
              <a:t>tE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→ </a:t>
            </a:r>
            <a:r>
              <a:rPr lang="fr-FR" dirty="0"/>
              <a:t>c = (1-α)y   &amp;  e = </a:t>
            </a:r>
            <a:r>
              <a:rPr lang="fr-FR" dirty="0" err="1" smtClean="0"/>
              <a:t>αy</a:t>
            </a:r>
            <a:r>
              <a:rPr lang="fr-FR" dirty="0" smtClean="0"/>
              <a:t>/p</a:t>
            </a:r>
            <a:endParaRPr lang="fr-FR" dirty="0" smtClean="0"/>
          </a:p>
          <a:p>
            <a:r>
              <a:rPr lang="fr-FR" dirty="0" smtClean="0"/>
              <a:t>I.e. </a:t>
            </a:r>
            <a:r>
              <a:rPr lang="fr-FR" dirty="0" err="1" smtClean="0"/>
              <a:t>prices</a:t>
            </a:r>
            <a:r>
              <a:rPr lang="fr-FR" dirty="0" smtClean="0"/>
              <a:t> and </a:t>
            </a:r>
            <a:r>
              <a:rPr lang="fr-FR" dirty="0" err="1" smtClean="0"/>
              <a:t>wages</a:t>
            </a:r>
            <a:r>
              <a:rPr lang="fr-FR" dirty="0" smtClean="0"/>
              <a:t> in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r>
              <a:rPr lang="fr-FR" dirty="0" smtClean="0"/>
              <a:t> are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1 (</a:t>
            </a:r>
            <a:r>
              <a:rPr lang="fr-FR" dirty="0" err="1" smtClean="0"/>
              <a:t>linear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), but in addition the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has to </a:t>
            </a:r>
            <a:r>
              <a:rPr lang="fr-FR" dirty="0" err="1" smtClean="0"/>
              <a:t>pay</a:t>
            </a:r>
            <a:r>
              <a:rPr lang="fr-FR" dirty="0" smtClean="0"/>
              <a:t> a </a:t>
            </a:r>
            <a:r>
              <a:rPr lang="fr-FR" dirty="0" err="1" smtClean="0"/>
              <a:t>tax</a:t>
            </a:r>
            <a:r>
              <a:rPr lang="fr-FR" dirty="0" smtClean="0"/>
              <a:t> t, in </a:t>
            </a:r>
            <a:r>
              <a:rPr lang="fr-FR" dirty="0" err="1" smtClean="0"/>
              <a:t>order</a:t>
            </a:r>
            <a:r>
              <a:rPr lang="fr-FR" dirty="0" smtClean="0"/>
              <a:t> </a:t>
            </a:r>
            <a:r>
              <a:rPr lang="fr-FR" dirty="0" smtClean="0"/>
              <a:t> </a:t>
            </a:r>
            <a:r>
              <a:rPr lang="fr-FR" dirty="0" smtClean="0"/>
              <a:t>to </a:t>
            </a:r>
            <a:r>
              <a:rPr lang="fr-FR" dirty="0" err="1" smtClean="0"/>
              <a:t>raise</a:t>
            </a:r>
            <a:r>
              <a:rPr lang="fr-FR" dirty="0" smtClean="0"/>
              <a:t> </a:t>
            </a:r>
            <a:r>
              <a:rPr lang="fr-FR" dirty="0" smtClean="0"/>
              <a:t>the relative </a:t>
            </a:r>
            <a:r>
              <a:rPr lang="fr-FR" dirty="0" err="1" smtClean="0"/>
              <a:t>price</a:t>
            </a:r>
            <a:r>
              <a:rPr lang="fr-FR" dirty="0" smtClean="0"/>
              <a:t> of </a:t>
            </a:r>
            <a:r>
              <a:rPr lang="fr-FR" dirty="0" err="1" smtClean="0"/>
              <a:t>energy</a:t>
            </a:r>
            <a:r>
              <a:rPr lang="fr-FR" dirty="0" smtClean="0"/>
              <a:t> and </a:t>
            </a:r>
            <a:r>
              <a:rPr lang="fr-FR" dirty="0" err="1" smtClean="0"/>
              <a:t>induce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agents to </a:t>
            </a:r>
            <a:r>
              <a:rPr lang="fr-FR" dirty="0" err="1" smtClean="0"/>
              <a:t>choose</a:t>
            </a:r>
            <a:r>
              <a:rPr lang="fr-FR" dirty="0" smtClean="0"/>
              <a:t> the </a:t>
            </a:r>
            <a:r>
              <a:rPr lang="fr-FR" dirty="0" err="1" smtClean="0"/>
              <a:t>socially</a:t>
            </a:r>
            <a:r>
              <a:rPr lang="fr-FR" dirty="0" smtClean="0"/>
              <a:t> optimal </a:t>
            </a:r>
            <a:r>
              <a:rPr lang="fr-FR" dirty="0" err="1" smtClean="0"/>
              <a:t>quantity</a:t>
            </a:r>
            <a:r>
              <a:rPr lang="fr-FR" dirty="0" smtClean="0"/>
              <a:t> of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→</a:t>
            </a:r>
            <a:r>
              <a:rPr lang="fr-FR" dirty="0"/>
              <a:t> Optimal corrective </a:t>
            </a:r>
            <a:r>
              <a:rPr lang="fr-FR" dirty="0" err="1"/>
              <a:t>tax</a:t>
            </a:r>
            <a:r>
              <a:rPr lang="fr-FR" dirty="0"/>
              <a:t> 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fraction of </a:t>
            </a:r>
            <a:r>
              <a:rPr lang="fr-FR" dirty="0" err="1" smtClean="0"/>
              <a:t>labor</a:t>
            </a:r>
            <a:r>
              <a:rPr lang="fr-FR" dirty="0" smtClean="0"/>
              <a:t> ressources </a:t>
            </a:r>
            <a:r>
              <a:rPr lang="fr-FR" dirty="0" err="1" smtClean="0"/>
              <a:t>spent</a:t>
            </a:r>
            <a:r>
              <a:rPr lang="fr-FR" dirty="0" smtClean="0"/>
              <a:t> on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as in the social optimum: 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</a:t>
            </a:r>
            <a:r>
              <a:rPr lang="fr-FR" dirty="0" smtClean="0"/>
              <a:t>e </a:t>
            </a:r>
            <a:r>
              <a:rPr lang="fr-FR" dirty="0" smtClean="0"/>
              <a:t>= </a:t>
            </a:r>
            <a:r>
              <a:rPr lang="fr-FR" dirty="0" err="1" smtClean="0"/>
              <a:t>αy</a:t>
            </a:r>
            <a:r>
              <a:rPr lang="fr-FR" dirty="0" smtClean="0"/>
              <a:t>/p </a:t>
            </a:r>
            <a:r>
              <a:rPr lang="fr-FR" dirty="0"/>
              <a:t>= (α-λ)/(1-λ)    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49310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e= </a:t>
            </a:r>
            <a:r>
              <a:rPr lang="fr-FR" dirty="0" err="1" smtClean="0"/>
              <a:t>αy</a:t>
            </a:r>
            <a:r>
              <a:rPr lang="fr-FR" dirty="0" smtClean="0"/>
              <a:t>/p </a:t>
            </a:r>
            <a:r>
              <a:rPr lang="fr-FR" dirty="0" smtClean="0"/>
              <a:t>= (α-λ)/(1-λ) </a:t>
            </a:r>
            <a:endParaRPr lang="fr-FR" dirty="0" smtClean="0"/>
          </a:p>
          <a:p>
            <a:r>
              <a:rPr lang="fr-FR" dirty="0" smtClean="0"/>
              <a:t>I.e</a:t>
            </a:r>
            <a:r>
              <a:rPr lang="fr-FR" dirty="0" smtClean="0"/>
              <a:t>. </a:t>
            </a:r>
            <a:r>
              <a:rPr lang="fr-FR" dirty="0" smtClean="0"/>
              <a:t>E=α(1+</a:t>
            </a:r>
            <a:r>
              <a:rPr lang="fr-FR" dirty="0" err="1" smtClean="0"/>
              <a:t>tE</a:t>
            </a:r>
            <a:r>
              <a:rPr lang="fr-FR" dirty="0" smtClean="0"/>
              <a:t>)/(1+t)=</a:t>
            </a:r>
            <a:r>
              <a:rPr lang="fr-FR" dirty="0" smtClean="0"/>
              <a:t>α(1-λ</a:t>
            </a:r>
            <a:r>
              <a:rPr lang="fr-FR" dirty="0"/>
              <a:t>)/(α-λ)  </a:t>
            </a:r>
            <a:endParaRPr lang="fr-FR" dirty="0" smtClean="0"/>
          </a:p>
          <a:p>
            <a:r>
              <a:rPr lang="fr-FR" dirty="0" smtClean="0"/>
              <a:t>I.e. E = α/[1+(1-α)t] = α(1-λ</a:t>
            </a:r>
            <a:r>
              <a:rPr lang="fr-FR" dirty="0" smtClean="0"/>
              <a:t>)/(α-λ)  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→ t = λ/(</a:t>
            </a:r>
            <a:r>
              <a:rPr lang="fr-FR" dirty="0" smtClean="0"/>
              <a:t>α-λ) 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r>
              <a:rPr lang="fr-FR" dirty="0" smtClean="0"/>
              <a:t>If </a:t>
            </a:r>
            <a:r>
              <a:rPr lang="fr-FR" dirty="0" smtClean="0"/>
              <a:t>λ</a:t>
            </a:r>
            <a:r>
              <a:rPr lang="fr-FR" dirty="0" smtClean="0"/>
              <a:t> </a:t>
            </a:r>
            <a:r>
              <a:rPr lang="fr-FR" dirty="0" smtClean="0"/>
              <a:t>= 0, </a:t>
            </a:r>
            <a:r>
              <a:rPr lang="fr-FR" dirty="0" err="1" smtClean="0"/>
              <a:t>then</a:t>
            </a:r>
            <a:r>
              <a:rPr lang="fr-FR" dirty="0" smtClean="0"/>
              <a:t> t=0 (no </a:t>
            </a:r>
            <a:r>
              <a:rPr lang="fr-FR" dirty="0" err="1" smtClean="0"/>
              <a:t>externality</a:t>
            </a:r>
            <a:r>
              <a:rPr lang="fr-FR" dirty="0" smtClean="0"/>
              <a:t> </a:t>
            </a:r>
            <a:r>
              <a:rPr lang="fr-FR" dirty="0" smtClean="0"/>
              <a:t>→ no taxation)</a:t>
            </a:r>
            <a:endParaRPr lang="fr-FR" dirty="0" smtClean="0"/>
          </a:p>
          <a:p>
            <a:r>
              <a:rPr lang="fr-FR" dirty="0"/>
              <a:t>If </a:t>
            </a:r>
            <a:r>
              <a:rPr lang="fr-FR" dirty="0" err="1" smtClean="0"/>
              <a:t>λ</a:t>
            </a:r>
            <a:r>
              <a:rPr lang="fr-FR" dirty="0" smtClean="0"/>
              <a:t>→α (i.e.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externality</a:t>
            </a:r>
            <a:r>
              <a:rPr lang="fr-FR" dirty="0" smtClean="0"/>
              <a:t> </a:t>
            </a:r>
            <a:r>
              <a:rPr lang="fr-FR" dirty="0" err="1" smtClean="0"/>
              <a:t>almost</a:t>
            </a:r>
            <a:r>
              <a:rPr lang="fr-FR" dirty="0" smtClean="0"/>
              <a:t> as large as the </a:t>
            </a:r>
            <a:r>
              <a:rPr lang="fr-FR" dirty="0" err="1" smtClean="0"/>
              <a:t>benefits</a:t>
            </a:r>
            <a:r>
              <a:rPr lang="fr-FR" dirty="0" smtClean="0"/>
              <a:t> of </a:t>
            </a:r>
            <a:r>
              <a:rPr lang="fr-FR" dirty="0" err="1" smtClean="0"/>
              <a:t>energy</a:t>
            </a:r>
            <a:r>
              <a:rPr lang="fr-FR" dirty="0" smtClean="0"/>
              <a:t>), </a:t>
            </a:r>
            <a:r>
              <a:rPr lang="fr-FR" dirty="0" err="1" smtClean="0"/>
              <a:t>then</a:t>
            </a:r>
            <a:r>
              <a:rPr lang="fr-FR" dirty="0" smtClean="0"/>
              <a:t> p→∞ (</a:t>
            </a:r>
            <a:r>
              <a:rPr lang="fr-FR" dirty="0" err="1" smtClean="0"/>
              <a:t>infinite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)</a:t>
            </a:r>
          </a:p>
          <a:p>
            <a:r>
              <a:rPr lang="fr-FR" dirty="0"/>
              <a:t>If </a:t>
            </a:r>
            <a:r>
              <a:rPr lang="fr-FR" dirty="0" smtClean="0"/>
              <a:t>λ&gt;α,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banned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Transfer must </a:t>
            </a:r>
            <a:r>
              <a:rPr lang="fr-FR" b="1" dirty="0" err="1" smtClean="0"/>
              <a:t>be</a:t>
            </a:r>
            <a:r>
              <a:rPr lang="fr-FR" b="1" dirty="0" smtClean="0"/>
              <a:t> lump-</a:t>
            </a:r>
            <a:r>
              <a:rPr lang="fr-FR" b="1" dirty="0" err="1" smtClean="0"/>
              <a:t>sum</a:t>
            </a:r>
            <a:r>
              <a:rPr lang="fr-FR" b="1" dirty="0" smtClean="0"/>
              <a:t>, not </a:t>
            </a:r>
            <a:r>
              <a:rPr lang="fr-FR" b="1" dirty="0" err="1" smtClean="0"/>
              <a:t>proportional</a:t>
            </a:r>
            <a:r>
              <a:rPr lang="fr-FR" b="1" dirty="0" smtClean="0"/>
              <a:t> to </a:t>
            </a:r>
            <a:r>
              <a:rPr lang="fr-FR" b="1" dirty="0" err="1" smtClean="0"/>
              <a:t>e</a:t>
            </a:r>
            <a:r>
              <a:rPr lang="fr-FR" b="1" baseline="-25000" dirty="0" err="1" smtClean="0"/>
              <a:t>i</a:t>
            </a:r>
            <a:r>
              <a:rPr lang="fr-FR" b="1" dirty="0" smtClean="0"/>
              <a:t> …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49310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552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 smtClean="0"/>
              <a:t>Assume </a:t>
            </a:r>
            <a:r>
              <a:rPr lang="fr-FR" dirty="0"/>
              <a:t>α = 20% &amp; 1-α=80% &amp; </a:t>
            </a:r>
            <a:r>
              <a:rPr lang="fr-FR" dirty="0" err="1"/>
              <a:t>λ</a:t>
            </a:r>
            <a:r>
              <a:rPr lang="fr-FR" dirty="0"/>
              <a:t>=10</a:t>
            </a:r>
            <a:r>
              <a:rPr lang="fr-FR" dirty="0" smtClean="0"/>
              <a:t>%</a:t>
            </a:r>
          </a:p>
          <a:p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smtClean="0"/>
              <a:t>t </a:t>
            </a:r>
            <a:r>
              <a:rPr lang="fr-FR" dirty="0"/>
              <a:t>= </a:t>
            </a:r>
            <a:r>
              <a:rPr lang="fr-FR" dirty="0" smtClean="0"/>
              <a:t>λ/(</a:t>
            </a:r>
            <a:r>
              <a:rPr lang="fr-FR" dirty="0"/>
              <a:t>α-λ) = </a:t>
            </a:r>
            <a:r>
              <a:rPr lang="fr-FR" dirty="0" smtClean="0"/>
              <a:t>100</a:t>
            </a:r>
            <a:r>
              <a:rPr lang="fr-FR" dirty="0"/>
              <a:t>%   </a:t>
            </a:r>
          </a:p>
          <a:p>
            <a:r>
              <a:rPr lang="fr-FR" dirty="0" smtClean="0"/>
              <a:t>I.e.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/>
              <a:t>need</a:t>
            </a:r>
            <a:r>
              <a:rPr lang="fr-FR" dirty="0"/>
              <a:t> a </a:t>
            </a:r>
            <a:r>
              <a:rPr lang="fr-FR" dirty="0" err="1"/>
              <a:t>tax</a:t>
            </a:r>
            <a:r>
              <a:rPr lang="fr-FR" dirty="0"/>
              <a:t> rate </a:t>
            </a:r>
            <a:r>
              <a:rPr lang="fr-FR" dirty="0" smtClean="0"/>
              <a:t>t=100</a:t>
            </a:r>
            <a:r>
              <a:rPr lang="fr-FR" dirty="0"/>
              <a:t>% to correct the global </a:t>
            </a:r>
            <a:r>
              <a:rPr lang="fr-FR" dirty="0" err="1"/>
              <a:t>warming</a:t>
            </a:r>
            <a:r>
              <a:rPr lang="fr-FR" dirty="0"/>
              <a:t> </a:t>
            </a:r>
            <a:r>
              <a:rPr lang="fr-FR" dirty="0" err="1" smtClean="0"/>
              <a:t>externality</a:t>
            </a:r>
            <a:endParaRPr lang="fr-FR" dirty="0" smtClean="0"/>
          </a:p>
          <a:p>
            <a:r>
              <a:rPr lang="fr-FR" dirty="0" smtClean="0"/>
              <a:t>In </a:t>
            </a:r>
            <a:r>
              <a:rPr lang="fr-FR" dirty="0" err="1"/>
              <a:t>effect</a:t>
            </a:r>
            <a:r>
              <a:rPr lang="fr-FR" dirty="0"/>
              <a:t>, </a:t>
            </a:r>
            <a:r>
              <a:rPr lang="fr-FR" dirty="0" err="1"/>
              <a:t>consumers</a:t>
            </a:r>
            <a:r>
              <a:rPr lang="fr-FR" dirty="0"/>
              <a:t> </a:t>
            </a:r>
            <a:r>
              <a:rPr lang="fr-FR" dirty="0" err="1"/>
              <a:t>pay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smtClean="0"/>
              <a:t>100</a:t>
            </a:r>
            <a:r>
              <a:rPr lang="fr-FR" dirty="0"/>
              <a:t>%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production </a:t>
            </a:r>
            <a:r>
              <a:rPr lang="fr-FR" dirty="0" err="1"/>
              <a:t>costs</a:t>
            </a:r>
            <a:r>
              <a:rPr lang="fr-FR" dirty="0"/>
              <a:t>;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keep</a:t>
            </a:r>
            <a:r>
              <a:rPr lang="fr-FR" dirty="0"/>
              <a:t> </a:t>
            </a:r>
            <a:r>
              <a:rPr lang="fr-FR" dirty="0" err="1"/>
              <a:t>spending</a:t>
            </a:r>
            <a:r>
              <a:rPr lang="fr-FR" dirty="0"/>
              <a:t> 20% of </a:t>
            </a:r>
            <a:r>
              <a:rPr lang="fr-FR" dirty="0" err="1"/>
              <a:t>their</a:t>
            </a:r>
            <a:r>
              <a:rPr lang="fr-FR" dirty="0"/>
              <a:t> budget on </a:t>
            </a:r>
            <a:r>
              <a:rPr lang="fr-FR" dirty="0" err="1"/>
              <a:t>energy</a:t>
            </a:r>
            <a:r>
              <a:rPr lang="fr-FR" dirty="0"/>
              <a:t>, but </a:t>
            </a:r>
            <a:r>
              <a:rPr lang="fr-FR" dirty="0" err="1" smtClean="0"/>
              <a:t>half</a:t>
            </a:r>
            <a:r>
              <a:rPr lang="fr-FR" dirty="0" smtClean="0"/>
              <a:t>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spendings</a:t>
            </a:r>
            <a:r>
              <a:rPr lang="fr-FR" dirty="0"/>
              <a:t> are </a:t>
            </a:r>
            <a:r>
              <a:rPr lang="fr-FR" dirty="0" err="1"/>
              <a:t>paid</a:t>
            </a:r>
            <a:r>
              <a:rPr lang="fr-FR" dirty="0"/>
              <a:t> to the </a:t>
            </a:r>
            <a:r>
              <a:rPr lang="fr-FR" dirty="0" err="1"/>
              <a:t>government</a:t>
            </a:r>
            <a:r>
              <a:rPr lang="fr-FR" dirty="0"/>
              <a:t> in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smtClean="0"/>
              <a:t>taxes</a:t>
            </a:r>
            <a:endParaRPr lang="fr-FR" dirty="0" smtClean="0"/>
          </a:p>
          <a:p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equilibrium</a:t>
            </a:r>
            <a:r>
              <a:rPr lang="fr-FR" dirty="0" smtClean="0"/>
              <a:t>: GDP = 100 = 80 kilos </a:t>
            </a:r>
            <a:r>
              <a:rPr lang="fr-FR" dirty="0" err="1" smtClean="0"/>
              <a:t>carrots</a:t>
            </a:r>
            <a:r>
              <a:rPr lang="fr-FR" dirty="0" smtClean="0"/>
              <a:t> + 20 </a:t>
            </a:r>
            <a:r>
              <a:rPr lang="fr-FR" dirty="0" err="1" smtClean="0"/>
              <a:t>liters</a:t>
            </a:r>
            <a:r>
              <a:rPr lang="fr-FR" dirty="0" smtClean="0"/>
              <a:t> of </a:t>
            </a:r>
            <a:r>
              <a:rPr lang="fr-FR" dirty="0" err="1" smtClean="0"/>
              <a:t>oil</a:t>
            </a:r>
            <a:endParaRPr lang="fr-FR" dirty="0" smtClean="0"/>
          </a:p>
          <a:p>
            <a:r>
              <a:rPr lang="fr-FR" dirty="0" smtClean="0"/>
              <a:t>Social optimum: GDP = 100 = 89,89 </a:t>
            </a:r>
            <a:r>
              <a:rPr lang="fr-FR" dirty="0" err="1" smtClean="0"/>
              <a:t>carrots</a:t>
            </a:r>
            <a:r>
              <a:rPr lang="fr-FR" dirty="0" smtClean="0"/>
              <a:t> + 11,11 </a:t>
            </a:r>
            <a:r>
              <a:rPr lang="fr-FR" dirty="0" err="1" smtClean="0"/>
              <a:t>oil</a:t>
            </a:r>
            <a:endParaRPr lang="fr-FR" dirty="0" smtClean="0"/>
          </a:p>
          <a:p>
            <a:r>
              <a:rPr lang="fr-FR" dirty="0" err="1" smtClean="0"/>
              <a:t>Decentralized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optimum: 100% </a:t>
            </a:r>
            <a:r>
              <a:rPr lang="fr-FR" dirty="0" err="1" smtClean="0"/>
              <a:t>tax</a:t>
            </a:r>
            <a:r>
              <a:rPr lang="fr-FR" dirty="0" smtClean="0"/>
              <a:t> on </a:t>
            </a:r>
            <a:r>
              <a:rPr lang="fr-FR" dirty="0" err="1" smtClean="0"/>
              <a:t>oil</a:t>
            </a:r>
            <a:r>
              <a:rPr lang="fr-FR" dirty="0" smtClean="0"/>
              <a:t>, </a:t>
            </a:r>
            <a:r>
              <a:rPr lang="fr-FR" dirty="0" err="1" smtClean="0"/>
              <a:t>tax</a:t>
            </a:r>
            <a:r>
              <a:rPr lang="fr-FR" dirty="0" smtClean="0"/>
              <a:t> revenues are </a:t>
            </a:r>
            <a:r>
              <a:rPr lang="fr-FR" dirty="0" err="1" smtClean="0"/>
              <a:t>redistributed</a:t>
            </a:r>
            <a:r>
              <a:rPr lang="fr-FR" dirty="0" smtClean="0"/>
              <a:t> in lump </a:t>
            </a:r>
            <a:r>
              <a:rPr lang="fr-FR" dirty="0" err="1" smtClean="0"/>
              <a:t>sum</a:t>
            </a:r>
            <a:r>
              <a:rPr lang="fr-FR" dirty="0" smtClean="0"/>
              <a:t> </a:t>
            </a:r>
            <a:r>
              <a:rPr lang="fr-FR" dirty="0" err="1" smtClean="0"/>
              <a:t>manner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→ nominal GDP = 111,11 ; </a:t>
            </a:r>
            <a:r>
              <a:rPr lang="fr-FR" dirty="0" err="1" smtClean="0"/>
              <a:t>consumers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spend</a:t>
            </a:r>
            <a:r>
              <a:rPr lang="fr-FR" dirty="0" smtClean="0"/>
              <a:t> 20% of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on </a:t>
            </a:r>
            <a:r>
              <a:rPr lang="fr-FR" dirty="0" err="1" smtClean="0"/>
              <a:t>oil</a:t>
            </a:r>
            <a:r>
              <a:rPr lang="fr-FR" dirty="0" smtClean="0"/>
              <a:t>, i.e. 22,22 (and 89,89 on </a:t>
            </a:r>
            <a:r>
              <a:rPr lang="fr-FR" dirty="0" err="1" smtClean="0"/>
              <a:t>carrots</a:t>
            </a:r>
            <a:r>
              <a:rPr lang="fr-FR" dirty="0" smtClean="0"/>
              <a:t>), but </a:t>
            </a:r>
            <a:r>
              <a:rPr lang="fr-FR" dirty="0" err="1" smtClean="0"/>
              <a:t>half</a:t>
            </a:r>
            <a:r>
              <a:rPr lang="fr-FR" dirty="0" smtClean="0"/>
              <a:t> of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in </a:t>
            </a:r>
            <a:r>
              <a:rPr lang="fr-FR" dirty="0" err="1" smtClean="0"/>
              <a:t>tax</a:t>
            </a:r>
            <a:r>
              <a:rPr lang="fr-FR" dirty="0" smtClean="0"/>
              <a:t>, </a:t>
            </a:r>
            <a:r>
              <a:rPr lang="fr-FR" dirty="0" err="1" smtClean="0"/>
              <a:t>so</a:t>
            </a:r>
            <a:r>
              <a:rPr lang="fr-FR" dirty="0" smtClean="0"/>
              <a:t> the size of </a:t>
            </a:r>
            <a:r>
              <a:rPr lang="fr-FR" dirty="0" err="1" smtClean="0"/>
              <a:t>oild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11,11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67339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1087</Words>
  <Application>Microsoft Office PowerPoint</Application>
  <PresentationFormat>Affichage à l'écran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   Public Economics: Tax &amp; Transfer Policies  (Master PPD &amp; APE, Paris School of Economics) Thomas Piketty Academic year 2014-2015  </vt:lpstr>
      <vt:lpstr>Basic theoretical model and optimal tax formulas with externalities: U(c,e,E)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Controversies about carbon taxes</vt:lpstr>
      <vt:lpstr>The discount rate controversy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108</cp:revision>
  <dcterms:created xsi:type="dcterms:W3CDTF">2013-10-08T09:01:14Z</dcterms:created>
  <dcterms:modified xsi:type="dcterms:W3CDTF">2015-01-27T12:42:11Z</dcterms:modified>
</cp:coreProperties>
</file>