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71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69CF-7333-46D9-939E-C4DB8700B22A}" type="datetimeFigureOut">
              <a:rPr lang="fr-FR" smtClean="0"/>
              <a:pPr/>
              <a:t>04/02/2015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CageGadenne2012Fig1.pdf" TargetMode="External"/><Relationship Id="rId2" Type="http://schemas.openxmlformats.org/officeDocument/2006/relationships/hyperlink" Target="http://piketty.pse.ens.fr/files/CageGadenne201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files/RevenueStatisticsLatinAmerica2012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Ademaetal2011OECD.pdf" TargetMode="External"/><Relationship Id="rId2" Type="http://schemas.openxmlformats.org/officeDocument/2006/relationships/hyperlink" Target="http://piketty.pse.ens.fr/files/capital21c/en/pdf/F13.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files/PikettySaez2012HPETable1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piketty.pse.ens.fr/files/Eurostat2013France.pdf" TargetMode="External"/><Relationship Id="rId13" Type="http://schemas.openxmlformats.org/officeDocument/2006/relationships/hyperlink" Target="http://piketty.pse.ens.fr/files/Eurostat2013Norway.pdf" TargetMode="External"/><Relationship Id="rId3" Type="http://schemas.openxmlformats.org/officeDocument/2006/relationships/hyperlink" Target="http://piketty.pse.ens.fr/files/Eurostat2013Contents.pdf" TargetMode="External"/><Relationship Id="rId7" Type="http://schemas.openxmlformats.org/officeDocument/2006/relationships/hyperlink" Target="http://piketty.pse.ens.fr/files/Eurostat2013EU27.pdf" TargetMode="External"/><Relationship Id="rId12" Type="http://schemas.openxmlformats.org/officeDocument/2006/relationships/hyperlink" Target="http://piketty.pse.ens.fr/files/Eurostat2013Luxembourg.pdf" TargetMode="External"/><Relationship Id="rId2" Type="http://schemas.openxmlformats.org/officeDocument/2006/relationships/hyperlink" Target="http://piketty.pse.ens.fr/files/Eurostat201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Eurostat2011(SelectedTables1).pdf" TargetMode="External"/><Relationship Id="rId11" Type="http://schemas.openxmlformats.org/officeDocument/2006/relationships/hyperlink" Target="http://piketty.pse.ens.fr/files/Eurostat2013Sweden.pdf" TargetMode="External"/><Relationship Id="rId5" Type="http://schemas.openxmlformats.org/officeDocument/2006/relationships/hyperlink" Target="http://piketty.pse.ens.fr/files/PikettyEcoPub2013Lecture2.pdf" TargetMode="External"/><Relationship Id="rId10" Type="http://schemas.openxmlformats.org/officeDocument/2006/relationships/hyperlink" Target="http://piketty.pse.ens.fr/files/Eurostat2013Denmark.pdf" TargetMode="External"/><Relationship Id="rId4" Type="http://schemas.openxmlformats.org/officeDocument/2006/relationships/hyperlink" Target="http://ec.europa.eu/taxation_customs/taxation/gen_info/economic_analysis/tax_structures/index_en.htm" TargetMode="External"/><Relationship Id="rId9" Type="http://schemas.openxmlformats.org/officeDocument/2006/relationships/hyperlink" Target="http://piketty.pse.ens.fr/files/Eurostat2013Germany.pdf" TargetMode="External"/><Relationship Id="rId14" Type="http://schemas.openxmlformats.org/officeDocument/2006/relationships/hyperlink" Target="http://piketty.pse.ens.fr/files/Eurostat2013Bulgari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year 2014-2015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501008"/>
            <a:ext cx="7200800" cy="252028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Lecture 1: Taxes &amp; transfers: </a:t>
            </a:r>
          </a:p>
          <a:p>
            <a:r>
              <a:rPr lang="en-US" sz="3500" b="1" dirty="0" smtClean="0"/>
              <a:t>why &amp; how much?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(December 9</a:t>
            </a:r>
            <a:r>
              <a:rPr lang="en-US" baseline="30000" dirty="0" smtClean="0"/>
              <a:t>th</a:t>
            </a:r>
            <a:r>
              <a:rPr lang="en-US" dirty="0" smtClean="0"/>
              <a:t> 2014)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052736"/>
            <a:ext cx="7643192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poor countries: T = as low as 10%-15% of national income Y (and stagnating: declining trade tax revenues were not replaced by more modern income or value added taxes)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Cage-Gadenne 2012</a:t>
            </a:r>
            <a:r>
              <a:rPr lang="en-US" dirty="0" smtClean="0"/>
              <a:t>, "The Fiscal Cost of Trade Liberalization", </a:t>
            </a:r>
            <a:r>
              <a:rPr lang="en-US" dirty="0" smtClean="0">
                <a:hlinkClick r:id="rId3"/>
              </a:rPr>
              <a:t>Figure </a:t>
            </a:r>
            <a:r>
              <a:rPr lang="en-US" dirty="0" smtClean="0">
                <a:hlinkClick r:id="rId3"/>
              </a:rPr>
              <a:t>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See also </a:t>
            </a:r>
            <a:r>
              <a:rPr lang="en-US" dirty="0" smtClean="0">
                <a:hlinkClick r:id="rId4"/>
              </a:rPr>
              <a:t>Latin America Revenue Statistics</a:t>
            </a:r>
            <a:r>
              <a:rPr lang="en-US" dirty="0" smtClean="0"/>
              <a:t> (large differences, e.g. Mexico-Chile </a:t>
            </a:r>
            <a:r>
              <a:rPr lang="en-US" dirty="0" err="1" smtClean="0"/>
              <a:t>vs</a:t>
            </a:r>
            <a:r>
              <a:rPr lang="en-US" dirty="0" smtClean="0"/>
              <a:t> Argentina-</a:t>
            </a:r>
            <a:r>
              <a:rPr lang="en-US" dirty="0" err="1" smtClean="0"/>
              <a:t>Brasil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rationales for taxes and transfers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(1) Public good provision: raising tax revenue to finance public goods: defense, roads, education, health, etc.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(2) Redistribution: designing taxes &amp; transfers in order to implement a fair distribution of income, wealth and welfare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(3) Externalities: </a:t>
            </a:r>
            <a:r>
              <a:rPr lang="en-US" dirty="0" err="1" smtClean="0"/>
              <a:t>Pigouvian</a:t>
            </a:r>
            <a:r>
              <a:rPr lang="en-US" dirty="0" smtClean="0"/>
              <a:t> corrective tax and subsidy schemes so to induce private agents to internalize external effects (e.g. global warming, carbon tax)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(4) Stabilization: taxes &amp; transfers can also serve as automatic stabilizers and reduce macroeconomic volatility (mostly a by-product of tax and transfer systems)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Rationales (1), (3), (4) = taxes/transfers generate Pareto improvements and correspond to failures of the first welfare theorem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Rationale (2) = taxes/transfers shift the economy to another (second-best) Pareto optimum (illusory lump-sum payments of the second welfare theorem)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Reminder: welfare theorems (micro 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 welfare theorem: under standard convexity assumptions, market equilibrium </a:t>
            </a:r>
            <a:r>
              <a:rPr lang="en-US" dirty="0"/>
              <a:t>=</a:t>
            </a:r>
            <a:r>
              <a:rPr lang="en-US" dirty="0" smtClean="0"/>
              <a:t> Pareto optimum (i.e. one cannot raise everybody’s welfare at the same time); conversely, if these assumptions are not satisfied (non-convexities: externalities, scale economies, .), adequate </a:t>
            </a:r>
            <a:r>
              <a:rPr lang="en-US" dirty="0" err="1" smtClean="0"/>
              <a:t>govt</a:t>
            </a:r>
            <a:r>
              <a:rPr lang="en-US" dirty="0" smtClean="0"/>
              <a:t> interventions can generate Pareto improvements (i.e. </a:t>
            </a:r>
            <a:r>
              <a:rPr lang="en-US" dirty="0"/>
              <a:t> </a:t>
            </a:r>
            <a:r>
              <a:rPr lang="en-US" dirty="0" smtClean="0"/>
              <a:t>can raise everybody’s welfare at the same time)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Second welfare theorem: all Pareto optima (all efficient redistributions) can be obtained as market </a:t>
            </a:r>
            <a:r>
              <a:rPr lang="en-US" dirty="0" err="1" smtClean="0"/>
              <a:t>equilibria</a:t>
            </a:r>
            <a:r>
              <a:rPr lang="en-US" dirty="0" smtClean="0"/>
              <a:t> under adequate lump-sum transfers; but with informational imperfections (moral hazard, adverse selection, etc.), only </a:t>
            </a:r>
            <a:r>
              <a:rPr lang="en-US" dirty="0" err="1" smtClean="0"/>
              <a:t>distortionnary</a:t>
            </a:r>
            <a:r>
              <a:rPr lang="en-US" dirty="0" smtClean="0"/>
              <a:t> taxation can redistribute resources: second-best Pareto optima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22114"/>
          </a:xfrm>
        </p:spPr>
        <p:txBody>
          <a:bodyPr>
            <a:normAutofit/>
          </a:bodyPr>
          <a:lstStyle/>
          <a:p>
            <a:r>
              <a:rPr lang="fr-FR" sz="3200" dirty="0" smtClean="0"/>
              <a:t>Basic </a:t>
            </a:r>
            <a:r>
              <a:rPr lang="fr-FR" sz="3200" dirty="0" err="1" smtClean="0"/>
              <a:t>facts</a:t>
            </a:r>
            <a:r>
              <a:rPr lang="fr-FR" sz="3200" dirty="0" smtClean="0"/>
              <a:t> about taxes &amp; </a:t>
            </a:r>
            <a:r>
              <a:rPr lang="fr-FR" sz="3200" dirty="0" err="1" smtClean="0"/>
              <a:t>transfers</a:t>
            </a:r>
            <a:r>
              <a:rPr lang="fr-FR" sz="3200" dirty="0" smtClean="0"/>
              <a:t> in </a:t>
            </a:r>
            <a:r>
              <a:rPr lang="fr-FR" sz="3200" dirty="0" err="1" smtClean="0"/>
              <a:t>rich</a:t>
            </a:r>
            <a:r>
              <a:rPr lang="fr-FR" sz="3200" dirty="0" smtClean="0"/>
              <a:t> countries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Total taxes T = about 40% of national income Y</a:t>
            </a:r>
          </a:p>
          <a:p>
            <a:r>
              <a:rPr lang="en-US" dirty="0" smtClean="0"/>
              <a:t>I.e. T = τ Y with τ = 40%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Total monetary transfers Y</a:t>
            </a:r>
            <a:r>
              <a:rPr lang="en-US" baseline="-25000" dirty="0" smtClean="0"/>
              <a:t>T</a:t>
            </a:r>
            <a:r>
              <a:rPr lang="en-US" dirty="0" smtClean="0"/>
              <a:t> = about 15% of national income Y</a:t>
            </a:r>
          </a:p>
          <a:p>
            <a:pPr>
              <a:buNone/>
            </a:pPr>
            <a:r>
              <a:rPr lang="en-US" dirty="0" smtClean="0"/>
              <a:t>    (=pay-as-</a:t>
            </a:r>
            <a:r>
              <a:rPr lang="en-US" dirty="0" err="1" smtClean="0"/>
              <a:t>ou</a:t>
            </a:r>
            <a:r>
              <a:rPr lang="en-US" dirty="0" smtClean="0"/>
              <a:t>-go public pensions, unemployment &amp; family benefits, means-tested transfers,..)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Disposable household income Y</a:t>
            </a:r>
            <a:r>
              <a:rPr lang="en-US" baseline="-25000" dirty="0" smtClean="0"/>
              <a:t>D</a:t>
            </a:r>
            <a:r>
              <a:rPr lang="en-US" dirty="0" smtClean="0"/>
              <a:t> = Y-T+Y</a:t>
            </a:r>
            <a:r>
              <a:rPr lang="en-US" baseline="-25000" dirty="0" smtClean="0"/>
              <a:t>T</a:t>
            </a:r>
            <a:r>
              <a:rPr lang="en-US" dirty="0" smtClean="0"/>
              <a:t> = about 75% of national income Y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Other government </a:t>
            </a:r>
            <a:r>
              <a:rPr lang="en-US" dirty="0" err="1" smtClean="0"/>
              <a:t>spendings</a:t>
            </a:r>
            <a:r>
              <a:rPr lang="en-US" dirty="0" smtClean="0"/>
              <a:t> = about 25% of national income</a:t>
            </a:r>
          </a:p>
          <a:p>
            <a:pPr>
              <a:buNone/>
            </a:pPr>
            <a:r>
              <a:rPr lang="en-US" dirty="0" smtClean="0"/>
              <a:t>   = in-kind transfers. Typically:  5% education  +  8-10% health  +  10% police, defense, roads, etc.  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“Social” </a:t>
            </a:r>
            <a:r>
              <a:rPr lang="en-US" dirty="0" err="1" smtClean="0"/>
              <a:t>spendings</a:t>
            </a:r>
            <a:r>
              <a:rPr lang="en-US" dirty="0" smtClean="0"/>
              <a:t>: monetary transfers + education/health               = around 30% of national income in rich countries (25%-35%)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Reminder</a:t>
            </a:r>
            <a:r>
              <a:rPr lang="fr-FR" dirty="0" smtClean="0"/>
              <a:t>: National </a:t>
            </a:r>
            <a:r>
              <a:rPr lang="fr-FR" dirty="0" err="1" smtClean="0"/>
              <a:t>income</a:t>
            </a:r>
            <a:r>
              <a:rPr lang="fr-FR" dirty="0" smtClean="0"/>
              <a:t> vs GDP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National income Y = GDP – capital depreciation   + net foreign factor income</a:t>
            </a:r>
          </a:p>
          <a:p>
            <a:r>
              <a:rPr lang="en-US" dirty="0" smtClean="0"/>
              <a:t>Typically Y = about 85-90% GDP</a:t>
            </a:r>
          </a:p>
          <a:p>
            <a:r>
              <a:rPr lang="en-US" dirty="0" smtClean="0"/>
              <a:t>Capital depreciation = 10-15% GDP</a:t>
            </a:r>
          </a:p>
          <a:p>
            <a:r>
              <a:rPr lang="en-US" dirty="0" smtClean="0"/>
              <a:t>Net foreign capital income = close to 0% in most rich countries (between +1-2% &amp; -1-2% GDP)</a:t>
            </a:r>
          </a:p>
          <a:p>
            <a:pPr>
              <a:buNone/>
            </a:pPr>
            <a:r>
              <a:rPr lang="en-US" dirty="0" smtClean="0"/>
              <a:t>( = most rich countries own as much foreign assets in rest of the world as row owns in home assets)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003232" cy="57606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long-run evolution of T/Y, see </a:t>
            </a:r>
            <a:r>
              <a:rPr lang="en-US" dirty="0" smtClean="0">
                <a:hlinkClick r:id="rId2"/>
              </a:rPr>
              <a:t>this graph</a:t>
            </a:r>
            <a:r>
              <a:rPr lang="en-US" dirty="0" smtClean="0"/>
              <a:t>:     in rich countries T/Y was less than 10% in the early 20c (police, defense, basic infrastructure and administration), rose enormously between 1950 &amp; 1980, and then stabilized around 40% (with important variations between countries)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 structure of </a:t>
            </a:r>
            <a:r>
              <a:rPr lang="en-US" dirty="0" err="1" smtClean="0"/>
              <a:t>spendings</a:t>
            </a:r>
            <a:r>
              <a:rPr lang="en-US" dirty="0" smtClean="0"/>
              <a:t>, see </a:t>
            </a:r>
            <a:r>
              <a:rPr lang="en-US" dirty="0" err="1" smtClean="0">
                <a:hlinkClick r:id="rId3"/>
              </a:rPr>
              <a:t>Adema</a:t>
            </a:r>
            <a:r>
              <a:rPr lang="en-US" dirty="0" smtClean="0">
                <a:hlinkClick r:id="rId3"/>
              </a:rPr>
              <a:t> et al, OECD 2011</a:t>
            </a:r>
            <a:r>
              <a:rPr lang="en-US" dirty="0" smtClean="0"/>
              <a:t>; see also </a:t>
            </a:r>
            <a:r>
              <a:rPr lang="en-US" dirty="0" err="1" smtClean="0">
                <a:hlinkClick r:id="rId4"/>
              </a:rPr>
              <a:t>Piketty-Saez</a:t>
            </a:r>
            <a:r>
              <a:rPr lang="en-US" dirty="0" smtClean="0">
                <a:hlinkClick r:id="rId4"/>
              </a:rPr>
              <a:t> 2013 Table 1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most of the rise in T/Y is due to the rise of social </a:t>
            </a:r>
            <a:r>
              <a:rPr lang="en-US" dirty="0" err="1" smtClean="0"/>
              <a:t>spendings</a:t>
            </a:r>
            <a:r>
              <a:rPr lang="en-US" dirty="0" smtClean="0"/>
              <a:t> (transfers, education, health); the rise of the fiscal state is the rise of the social state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/>
        </p:nvGraphicFramePr>
        <p:xfrm>
          <a:off x="1" y="0"/>
          <a:ext cx="9144000" cy="6858000"/>
        </p:xfrm>
        <a:graphic>
          <a:graphicData uri="http://schemas.openxmlformats.org/presentationml/2006/ole">
            <p:oleObj spid="_x0000_s1026" name="Acrobat Document" r:id="rId3" imgW="6416596" imgH="453429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/>
        </p:nvGraphicFramePr>
        <p:xfrm>
          <a:off x="467544" y="332657"/>
          <a:ext cx="8424936" cy="6264994"/>
        </p:xfrm>
        <a:graphic>
          <a:graphicData uri="http://schemas.openxmlformats.org/presentationml/2006/ole">
            <p:oleObj spid="_x0000_s2050" name="Acrobat Document" r:id="rId3" imgW="4663844" imgH="603556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 structure of taxes in Europe, see “Taxation Trends in the European Union”, </a:t>
            </a:r>
            <a:r>
              <a:rPr lang="en-US" dirty="0" err="1" smtClean="0">
                <a:hlinkClick r:id="rId2"/>
              </a:rPr>
              <a:t>Eurostat</a:t>
            </a:r>
            <a:r>
              <a:rPr lang="en-US" dirty="0" smtClean="0">
                <a:hlinkClick r:id="rId2"/>
              </a:rPr>
              <a:t> 2013</a:t>
            </a:r>
            <a:r>
              <a:rPr lang="en-US" dirty="0" smtClean="0"/>
              <a:t>; see </a:t>
            </a:r>
            <a:r>
              <a:rPr lang="en-US" dirty="0" smtClean="0">
                <a:hlinkClick r:id="rId3"/>
              </a:rPr>
              <a:t>table of contents</a:t>
            </a:r>
            <a:r>
              <a:rPr lang="en-US" dirty="0" smtClean="0"/>
              <a:t>;   see also updated tables on </a:t>
            </a:r>
            <a:r>
              <a:rPr lang="en-US" dirty="0" smtClean="0">
                <a:hlinkClick r:id="rId4"/>
              </a:rPr>
              <a:t>taxation trends website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Typically: T = 1/3 indirect taxes + 1/3 direct taxes + 1/3 social contributions</a:t>
            </a:r>
          </a:p>
          <a:p>
            <a:r>
              <a:rPr lang="en-US" dirty="0" smtClean="0"/>
              <a:t>But: large variations between EU countries</a:t>
            </a:r>
          </a:p>
          <a:p>
            <a:r>
              <a:rPr lang="en-US" dirty="0" smtClean="0"/>
              <a:t>And: this decomposition is not really meaningful; what matters is the factor income decomposition (capital </a:t>
            </a:r>
            <a:r>
              <a:rPr lang="en-US" dirty="0" err="1" smtClean="0"/>
              <a:t>vs</a:t>
            </a:r>
            <a:r>
              <a:rPr lang="en-US" dirty="0" smtClean="0"/>
              <a:t> labor) and the consumption </a:t>
            </a:r>
            <a:r>
              <a:rPr lang="en-US" dirty="0" err="1" smtClean="0"/>
              <a:t>vs</a:t>
            </a:r>
            <a:r>
              <a:rPr lang="en-US" dirty="0" smtClean="0"/>
              <a:t> saving decomposition</a:t>
            </a:r>
          </a:p>
          <a:p>
            <a:pPr>
              <a:buNone/>
            </a:pPr>
            <a:r>
              <a:rPr lang="en-US" dirty="0" smtClean="0"/>
              <a:t>                   → see </a:t>
            </a:r>
            <a:r>
              <a:rPr lang="en-US" dirty="0" smtClean="0">
                <a:hlinkClick r:id="rId5"/>
              </a:rPr>
              <a:t>Lecture 2</a:t>
            </a:r>
            <a:r>
              <a:rPr lang="en-US" dirty="0" smtClean="0"/>
              <a:t> on tax incidence</a:t>
            </a:r>
          </a:p>
          <a:p>
            <a:r>
              <a:rPr lang="en-US" dirty="0" smtClean="0"/>
              <a:t>Large variations in tax levels: see </a:t>
            </a:r>
            <a:r>
              <a:rPr lang="en-US" dirty="0" smtClean="0">
                <a:hlinkClick r:id="rId6"/>
              </a:rPr>
              <a:t>rich </a:t>
            </a:r>
            <a:r>
              <a:rPr lang="en-US" dirty="0" err="1" smtClean="0">
                <a:hlinkClick r:id="rId6"/>
              </a:rPr>
              <a:t>vs</a:t>
            </a:r>
            <a:r>
              <a:rPr lang="en-US" dirty="0" smtClean="0">
                <a:hlinkClick r:id="rId6"/>
              </a:rPr>
              <a:t> poor EU countries</a:t>
            </a:r>
            <a:endParaRPr lang="en-US" dirty="0" smtClean="0"/>
          </a:p>
          <a:p>
            <a:r>
              <a:rPr lang="en-US" dirty="0" smtClean="0"/>
              <a:t>Large variations in tax mix: </a:t>
            </a:r>
            <a:r>
              <a:rPr lang="en-US" dirty="0" smtClean="0">
                <a:hlinkClick r:id="rId7"/>
              </a:rPr>
              <a:t>EU 27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hlinkClick r:id="rId8"/>
              </a:rPr>
              <a:t>France</a:t>
            </a:r>
            <a:r>
              <a:rPr lang="en-US" dirty="0" smtClean="0"/>
              <a:t>, </a:t>
            </a:r>
            <a:r>
              <a:rPr lang="en-US" dirty="0" smtClean="0">
                <a:hlinkClick r:id="rId9"/>
              </a:rPr>
              <a:t>Germany</a:t>
            </a:r>
            <a:r>
              <a:rPr lang="en-US" dirty="0" smtClean="0"/>
              <a:t>, </a:t>
            </a:r>
            <a:r>
              <a:rPr lang="en-US" dirty="0" smtClean="0">
                <a:hlinkClick r:id="rId10"/>
              </a:rPr>
              <a:t>Denmark</a:t>
            </a:r>
            <a:r>
              <a:rPr lang="en-US" dirty="0" smtClean="0"/>
              <a:t>, </a:t>
            </a:r>
            <a:r>
              <a:rPr lang="en-US" dirty="0" smtClean="0">
                <a:hlinkClick r:id="rId11"/>
              </a:rPr>
              <a:t>Sweden</a:t>
            </a:r>
            <a:r>
              <a:rPr lang="en-US" dirty="0" smtClean="0"/>
              <a:t>, </a:t>
            </a:r>
            <a:r>
              <a:rPr lang="en-US" dirty="0" smtClean="0">
                <a:hlinkClick r:id="rId12"/>
              </a:rPr>
              <a:t>Luxembourg</a:t>
            </a:r>
            <a:r>
              <a:rPr lang="en-US" dirty="0" smtClean="0"/>
              <a:t>, </a:t>
            </a:r>
            <a:r>
              <a:rPr lang="en-US" dirty="0" smtClean="0">
                <a:hlinkClick r:id="rId13"/>
              </a:rPr>
              <a:t>Norway</a:t>
            </a:r>
            <a:r>
              <a:rPr lang="en-US" dirty="0" smtClean="0"/>
              <a:t>, </a:t>
            </a:r>
            <a:r>
              <a:rPr lang="en-US" dirty="0" smtClean="0">
                <a:hlinkClick r:id="rId14"/>
              </a:rPr>
              <a:t>Bulgaria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408</Words>
  <Application>Microsoft Office PowerPoint</Application>
  <PresentationFormat>Affichage à l'écran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Thème Office</vt:lpstr>
      <vt:lpstr>Acrobat Document</vt:lpstr>
      <vt:lpstr>   Public Economics: Tax &amp; Transfer Policies  (Master PPD &amp; APE, Paris School of Economics) Thomas Piketty Academic year 2014-2015  </vt:lpstr>
      <vt:lpstr>Basic rationales for taxes and transfers</vt:lpstr>
      <vt:lpstr>Reminder: welfare theorems (micro 1)</vt:lpstr>
      <vt:lpstr>Basic facts about taxes &amp; transfers in rich countries</vt:lpstr>
      <vt:lpstr>Reminder: National income vs GDP</vt:lpstr>
      <vt:lpstr>Diapositive 6</vt:lpstr>
      <vt:lpstr>Diapositive 7</vt:lpstr>
      <vt:lpstr>Diapositive 8</vt:lpstr>
      <vt:lpstr>Diapositive 9</vt:lpstr>
      <vt:lpstr>Diapositive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Public Economics: Tax &amp; Transfer Policies  (Master PPD &amp; APE, Paris School of Economics) Thomas Piketty Academic year 2013-2014  </dc:title>
  <dc:creator>Thomas Piketty</dc:creator>
  <cp:lastModifiedBy>Thomas Piketty</cp:lastModifiedBy>
  <cp:revision>44</cp:revision>
  <dcterms:created xsi:type="dcterms:W3CDTF">2013-09-25T21:11:06Z</dcterms:created>
  <dcterms:modified xsi:type="dcterms:W3CDTF">2015-02-04T09:50:19Z</dcterms:modified>
</cp:coreProperties>
</file>