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2" r:id="rId7"/>
    <p:sldId id="264" r:id="rId8"/>
    <p:sldId id="261" r:id="rId9"/>
    <p:sldId id="265" r:id="rId10"/>
    <p:sldId id="266" r:id="rId11"/>
    <p:sldId id="268" r:id="rId12"/>
    <p:sldId id="269" r:id="rId13"/>
    <p:sldId id="270" r:id="rId14"/>
    <p:sldId id="271" r:id="rId15"/>
    <p:sldId id="267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ED2A-8770-447B-AB75-074497B8B700}" type="datetimeFigureOut">
              <a:rPr lang="fr-FR" smtClean="0"/>
              <a:pPr/>
              <a:t>22/10/2013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SternReviewYaleSymposium2007.pdf" TargetMode="External"/><Relationship Id="rId2" Type="http://schemas.openxmlformats.org/officeDocument/2006/relationships/hyperlink" Target="http://piketty.pse.ens.fr/files/SternReview2007Chapter2A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GuesnerieRE2004.pdf" TargetMode="External"/><Relationship Id="rId2" Type="http://schemas.openxmlformats.org/officeDocument/2006/relationships/hyperlink" Target="http://piketty.pse.ens.fr/files/SternerPerssonJEP20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Guesnerie201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Quinet2008.pdf" TargetMode="External"/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SternReview2007Complet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3: Externalities &amp; corrective taxation: illustration with global warming &amp; carbon taxes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(October 15</a:t>
            </a:r>
            <a:r>
              <a:rPr lang="en-US" baseline="30000" dirty="0" smtClean="0"/>
              <a:t>th</a:t>
            </a:r>
            <a:r>
              <a:rPr lang="en-US" dirty="0" smtClean="0"/>
              <a:t> 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sz="4000" dirty="0" smtClean="0"/>
              <a:t>A.: The </a:t>
            </a:r>
            <a:r>
              <a:rPr lang="fr-FR" sz="4000" dirty="0" err="1" smtClean="0"/>
              <a:t>choice</a:t>
            </a:r>
            <a:r>
              <a:rPr lang="fr-FR" sz="4000" dirty="0" smtClean="0"/>
              <a:t> of r* </a:t>
            </a:r>
            <a:r>
              <a:rPr lang="fr-FR" sz="4000" dirty="0" err="1" smtClean="0"/>
              <a:t>depends</a:t>
            </a:r>
            <a:r>
              <a:rPr lang="fr-FR" sz="4000" dirty="0" smtClean="0"/>
              <a:t> on how one </a:t>
            </a:r>
            <a:r>
              <a:rPr lang="fr-FR" sz="4000" dirty="0" err="1" smtClean="0"/>
              <a:t>views</a:t>
            </a:r>
            <a:r>
              <a:rPr lang="fr-FR" sz="4000" dirty="0" smtClean="0"/>
              <a:t> future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prospects: are future </a:t>
            </a:r>
            <a:r>
              <a:rPr lang="fr-FR" sz="4000" dirty="0" err="1" smtClean="0"/>
              <a:t>generations</a:t>
            </a:r>
            <a:r>
              <a:rPr lang="fr-FR" sz="4000" dirty="0" smtClean="0"/>
              <a:t> </a:t>
            </a:r>
            <a:r>
              <a:rPr lang="fr-FR" sz="4000" dirty="0" err="1" smtClean="0"/>
              <a:t>going</a:t>
            </a:r>
            <a:r>
              <a:rPr lang="fr-FR" sz="4000" dirty="0" smtClean="0"/>
              <a:t> to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so</a:t>
            </a:r>
            <a:r>
              <a:rPr lang="fr-FR" sz="4000" dirty="0" smtClean="0"/>
              <a:t> </a:t>
            </a:r>
            <a:r>
              <a:rPr lang="fr-FR" sz="4000" dirty="0" err="1" smtClean="0"/>
              <a:t>rich</a:t>
            </a:r>
            <a:r>
              <a:rPr lang="fr-FR" sz="4000" dirty="0" smtClean="0"/>
              <a:t> and </a:t>
            </a:r>
            <a:r>
              <a:rPr lang="fr-FR" sz="4000" dirty="0" err="1" smtClean="0"/>
              <a:t>so</a:t>
            </a:r>
            <a:r>
              <a:rPr lang="fr-FR" sz="4000" dirty="0" smtClean="0"/>
              <a:t> productive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they</a:t>
            </a:r>
            <a:r>
              <a:rPr lang="fr-FR" sz="4000" dirty="0" smtClean="0"/>
              <a:t> </a:t>
            </a:r>
            <a:r>
              <a:rPr lang="fr-FR" sz="4000" dirty="0" err="1" smtClean="0"/>
              <a:t>will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able to clean up </a:t>
            </a:r>
            <a:r>
              <a:rPr lang="fr-FR" sz="4000" dirty="0" err="1" smtClean="0"/>
              <a:t>our</a:t>
            </a:r>
            <a:r>
              <a:rPr lang="fr-FR" sz="4000" dirty="0" smtClean="0"/>
              <a:t> pollution?</a:t>
            </a:r>
          </a:p>
          <a:p>
            <a:endParaRPr lang="fr-FR" sz="4000" dirty="0"/>
          </a:p>
          <a:p>
            <a:r>
              <a:rPr lang="fr-FR" sz="4000" dirty="0" smtClean="0"/>
              <a:t>« </a:t>
            </a:r>
            <a:r>
              <a:rPr lang="fr-FR" sz="4000" dirty="0" err="1" smtClean="0"/>
              <a:t>Modified</a:t>
            </a:r>
            <a:r>
              <a:rPr lang="fr-FR" sz="4000" dirty="0" smtClean="0"/>
              <a:t> Golden </a:t>
            </a:r>
            <a:r>
              <a:rPr lang="fr-FR" sz="4000" dirty="0" err="1" smtClean="0"/>
              <a:t>rule</a:t>
            </a:r>
            <a:r>
              <a:rPr lang="fr-FR" sz="4000" dirty="0" smtClean="0"/>
              <a:t> »: </a:t>
            </a:r>
            <a:r>
              <a:rPr lang="fr-FR" sz="4000" dirty="0"/>
              <a:t>r* = </a:t>
            </a:r>
            <a:r>
              <a:rPr lang="fr-FR" sz="4000" dirty="0" err="1"/>
              <a:t>δ</a:t>
            </a:r>
            <a:r>
              <a:rPr lang="fr-FR" sz="4000" dirty="0"/>
              <a:t> +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err="1" smtClean="0"/>
              <a:t>g</a:t>
            </a:r>
            <a:r>
              <a:rPr lang="fr-FR" sz="4000" dirty="0" smtClean="0"/>
              <a:t> </a:t>
            </a:r>
          </a:p>
          <a:p>
            <a:pPr marL="0" indent="0">
              <a:buNone/>
            </a:pP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δ</a:t>
            </a:r>
            <a:r>
              <a:rPr lang="fr-FR" sz="4000" dirty="0" smtClean="0"/>
              <a:t> = pure social rate of time </a:t>
            </a:r>
            <a:r>
              <a:rPr lang="fr-FR" sz="4000" dirty="0" err="1" smtClean="0"/>
              <a:t>preference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         g = </a:t>
            </a:r>
            <a:r>
              <a:rPr lang="fr-FR" sz="4000" dirty="0" err="1" smtClean="0"/>
              <a:t>economy’s</a:t>
            </a:r>
            <a:r>
              <a:rPr lang="fr-FR" sz="4000" dirty="0" smtClean="0"/>
              <a:t>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rate: </a:t>
            </a:r>
            <a:r>
              <a:rPr lang="fr-FR" sz="4000" dirty="0" err="1" smtClean="0"/>
              <a:t>Y</a:t>
            </a:r>
            <a:r>
              <a:rPr lang="fr-FR" sz="4000" baseline="-25000" dirty="0" err="1" smtClean="0"/>
              <a:t>t</a:t>
            </a:r>
            <a:r>
              <a:rPr lang="fr-FR" sz="4000" dirty="0" smtClean="0"/>
              <a:t> = </a:t>
            </a:r>
            <a:r>
              <a:rPr lang="fr-FR" sz="4000" dirty="0" err="1" smtClean="0"/>
              <a:t>e</a:t>
            </a:r>
            <a:r>
              <a:rPr lang="fr-FR" sz="4000" baseline="30000" dirty="0" err="1" smtClean="0"/>
              <a:t>gt</a:t>
            </a:r>
            <a:r>
              <a:rPr lang="fr-FR" sz="4000" dirty="0" smtClean="0"/>
              <a:t> Y</a:t>
            </a:r>
            <a:r>
              <a:rPr lang="fr-FR" sz="4000" baseline="-25000" dirty="0" smtClean="0"/>
              <a:t>0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 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/>
              <a:t> = </a:t>
            </a:r>
            <a:r>
              <a:rPr lang="fr-FR" sz="4000" dirty="0" err="1" smtClean="0"/>
              <a:t>concavity</a:t>
            </a:r>
            <a:r>
              <a:rPr lang="fr-FR" sz="4000" dirty="0" smtClean="0"/>
              <a:t> of social </a:t>
            </a:r>
            <a:r>
              <a:rPr lang="fr-FR" sz="4000" dirty="0" err="1" smtClean="0"/>
              <a:t>welfare</a:t>
            </a:r>
            <a:r>
              <a:rPr lang="fr-FR" sz="4000" dirty="0" smtClean="0"/>
              <a:t> </a:t>
            </a:r>
            <a:r>
              <a:rPr lang="fr-FR" sz="4000" dirty="0" err="1" smtClean="0"/>
              <a:t>function</a:t>
            </a:r>
            <a:endParaRPr lang="fr-FR" sz="4000" dirty="0" smtClean="0"/>
          </a:p>
          <a:p>
            <a:pPr marL="0" indent="0">
              <a:buNone/>
            </a:pPr>
            <a:endParaRPr lang="fr-FR" sz="4000" dirty="0"/>
          </a:p>
          <a:p>
            <a:r>
              <a:rPr lang="fr-FR" sz="4000" dirty="0" smtClean="0"/>
              <a:t>r* </a:t>
            </a:r>
            <a:r>
              <a:rPr lang="fr-FR" sz="4000" dirty="0" err="1" smtClean="0"/>
              <a:t>is</a:t>
            </a:r>
            <a:r>
              <a:rPr lang="fr-FR" sz="4000" dirty="0" smtClean="0"/>
              <a:t> the social discount rate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used</a:t>
            </a:r>
            <a:r>
              <a:rPr lang="fr-FR" sz="4000" dirty="0" smtClean="0"/>
              <a:t> by a </a:t>
            </a:r>
            <a:r>
              <a:rPr lang="fr-FR" sz="4000" dirty="0" err="1" smtClean="0"/>
              <a:t>planner</a:t>
            </a:r>
            <a:r>
              <a:rPr lang="fr-FR" sz="4000" dirty="0" smtClean="0"/>
              <a:t> </a:t>
            </a:r>
            <a:r>
              <a:rPr lang="fr-FR" sz="4000" dirty="0" err="1" smtClean="0"/>
              <a:t>maximizing</a:t>
            </a:r>
            <a:r>
              <a:rPr lang="fr-FR" sz="4000" dirty="0" smtClean="0"/>
              <a:t> V =  </a:t>
            </a:r>
            <a:r>
              <a:rPr lang="fr-FR" sz="4000" dirty="0" smtClean="0">
                <a:cs typeface="Times New Roman"/>
              </a:rPr>
              <a:t>∫</a:t>
            </a:r>
            <a:r>
              <a:rPr lang="fr-FR" sz="4000" baseline="-25000" dirty="0" err="1" smtClean="0">
                <a:cs typeface="Times New Roman"/>
              </a:rPr>
              <a:t>t</a:t>
            </a:r>
            <a:r>
              <a:rPr lang="fr-FR" sz="4000" baseline="-25000" dirty="0" smtClean="0">
                <a:cs typeface="Times New Roman"/>
              </a:rPr>
              <a:t>&gt;0</a:t>
            </a:r>
            <a:r>
              <a:rPr lang="fr-FR" sz="4000" dirty="0" smtClean="0">
                <a:cs typeface="Times New Roman"/>
              </a:rPr>
              <a:t> e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cs typeface="Times New Roman"/>
              </a:rPr>
              <a:t>δt</a:t>
            </a:r>
            <a:r>
              <a:rPr lang="fr-FR" sz="4000" dirty="0" smtClean="0">
                <a:cs typeface="Times New Roman"/>
              </a:rPr>
              <a:t> U(c</a:t>
            </a:r>
            <a:r>
              <a:rPr lang="fr-FR" sz="4000" baseline="-25000" dirty="0" smtClean="0">
                <a:cs typeface="Times New Roman"/>
              </a:rPr>
              <a:t>t</a:t>
            </a:r>
            <a:r>
              <a:rPr lang="fr-FR" sz="4000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     </a:t>
            </a:r>
            <a:r>
              <a:rPr lang="fr-FR" sz="4000" dirty="0" err="1" smtClean="0">
                <a:cs typeface="Times New Roman"/>
              </a:rPr>
              <a:t>with</a:t>
            </a:r>
            <a:r>
              <a:rPr lang="fr-FR" sz="4000" dirty="0" smtClean="0">
                <a:cs typeface="Times New Roman"/>
              </a:rPr>
              <a:t> U(c)=c</a:t>
            </a:r>
            <a:r>
              <a:rPr lang="fr-FR" sz="4000" baseline="30000" dirty="0" smtClean="0">
                <a:cs typeface="Times New Roman"/>
              </a:rPr>
              <a:t>1-</a:t>
            </a:r>
            <a:r>
              <a:rPr lang="fr-FR" sz="4000" baseline="30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/</a:t>
            </a:r>
            <a:r>
              <a:rPr lang="fr-FR" sz="4000" baseline="-25000" dirty="0" smtClean="0">
                <a:latin typeface="Times New Roman"/>
                <a:cs typeface="Times New Roman"/>
              </a:rPr>
              <a:t>(1-γ)</a:t>
            </a: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(i.e. U’(c)=c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 ) </a:t>
            </a:r>
            <a:r>
              <a:rPr lang="fr-FR" sz="4000" b="1" dirty="0"/>
              <a:t> </a:t>
            </a:r>
            <a:endParaRPr lang="fr-FR" sz="4000" dirty="0"/>
          </a:p>
          <a:p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≥0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measures</a:t>
            </a:r>
            <a:r>
              <a:rPr lang="fr-FR" sz="4000" dirty="0" smtClean="0">
                <a:cs typeface="Times New Roman"/>
              </a:rPr>
              <a:t> the speed </a:t>
            </a:r>
            <a:r>
              <a:rPr lang="fr-FR" sz="4000" dirty="0" err="1" smtClean="0">
                <a:cs typeface="Times New Roman"/>
              </a:rPr>
              <a:t>at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which</a:t>
            </a:r>
            <a:r>
              <a:rPr lang="fr-FR" sz="4000" dirty="0" smtClean="0">
                <a:cs typeface="Times New Roman"/>
              </a:rPr>
              <a:t> the marginal social utility of </a:t>
            </a:r>
            <a:r>
              <a:rPr lang="fr-FR" sz="4000" dirty="0" err="1" smtClean="0">
                <a:cs typeface="Times New Roman"/>
              </a:rPr>
              <a:t>consumption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goes</a:t>
            </a:r>
            <a:r>
              <a:rPr lang="fr-FR" sz="4000" dirty="0" smtClean="0">
                <a:cs typeface="Times New Roman"/>
              </a:rPr>
              <a:t> to </a:t>
            </a:r>
            <a:r>
              <a:rPr lang="fr-FR" sz="4000" dirty="0" err="1" smtClean="0">
                <a:cs typeface="Times New Roman"/>
              </a:rPr>
              <a:t>zero</a:t>
            </a:r>
            <a:r>
              <a:rPr lang="fr-FR" sz="4000" dirty="0" smtClean="0">
                <a:cs typeface="Times New Roman"/>
              </a:rPr>
              <a:t> = how </a:t>
            </a:r>
            <a:r>
              <a:rPr lang="fr-FR" sz="4000" dirty="0" err="1" smtClean="0">
                <a:cs typeface="Times New Roman"/>
              </a:rPr>
              <a:t>useful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is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it</a:t>
            </a:r>
            <a:r>
              <a:rPr lang="fr-FR" sz="4000" dirty="0" smtClean="0">
                <a:cs typeface="Times New Roman"/>
              </a:rPr>
              <a:t> to have </a:t>
            </a:r>
            <a:r>
              <a:rPr lang="fr-FR" sz="4000" dirty="0" err="1" smtClean="0">
                <a:cs typeface="Times New Roman"/>
              </a:rPr>
              <a:t>another</a:t>
            </a:r>
            <a:r>
              <a:rPr lang="fr-FR" sz="4000" dirty="0" smtClean="0">
                <a:cs typeface="Times New Roman"/>
              </a:rPr>
              <a:t> i-phone if </a:t>
            </a:r>
            <a:r>
              <a:rPr lang="fr-FR" sz="4000" dirty="0" err="1" smtClean="0">
                <a:cs typeface="Times New Roman"/>
              </a:rPr>
              <a:t>you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already</a:t>
            </a:r>
            <a:r>
              <a:rPr lang="fr-FR" sz="4000" dirty="0" smtClean="0">
                <a:cs typeface="Times New Roman"/>
              </a:rPr>
              <a:t> have 100 i-phones?</a:t>
            </a:r>
          </a:p>
          <a:p>
            <a:pPr marL="0" indent="0">
              <a:buNone/>
            </a:pPr>
            <a:r>
              <a:rPr lang="fr-FR" sz="4000" dirty="0" smtClean="0">
                <a:cs typeface="Times New Roman"/>
              </a:rPr>
              <a:t>    (</a:t>
            </a:r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=0: </a:t>
            </a:r>
            <a:r>
              <a:rPr lang="fr-FR" sz="4000" dirty="0" err="1" smtClean="0">
                <a:cs typeface="Times New Roman"/>
              </a:rPr>
              <a:t>linear</a:t>
            </a:r>
            <a:r>
              <a:rPr lang="fr-FR" sz="4000" dirty="0" smtClean="0">
                <a:cs typeface="Times New Roman"/>
              </a:rPr>
              <a:t> utility U(c)=c; </a:t>
            </a:r>
            <a:r>
              <a:rPr lang="fr-FR" sz="4000" dirty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=1: log utility U(c)=log(c); 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γ</a:t>
            </a:r>
            <a:r>
              <a:rPr lang="fr-FR" sz="4000" dirty="0" smtClean="0">
                <a:cs typeface="Times New Roman"/>
              </a:rPr>
              <a:t>&gt;1: utility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 more concave </a:t>
            </a:r>
            <a:r>
              <a:rPr lang="fr-FR" sz="4000" dirty="0" err="1" smtClean="0">
                <a:cs typeface="Times New Roman"/>
              </a:rPr>
              <a:t>than</a:t>
            </a:r>
            <a:r>
              <a:rPr lang="fr-FR" sz="4000" dirty="0" smtClean="0">
                <a:cs typeface="Times New Roman"/>
              </a:rPr>
              <a:t> log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) </a:t>
            </a: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976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sz="3000" dirty="0" smtClean="0"/>
              <a:t>Stern vs </a:t>
            </a:r>
            <a:r>
              <a:rPr lang="fr-FR" sz="3000" dirty="0" err="1" smtClean="0"/>
              <a:t>Nordhaus</a:t>
            </a:r>
            <a:r>
              <a:rPr lang="fr-FR" sz="3000" dirty="0" smtClean="0"/>
              <a:t> </a:t>
            </a:r>
            <a:r>
              <a:rPr lang="fr-FR" sz="3000" dirty="0" err="1" smtClean="0"/>
              <a:t>controversy</a:t>
            </a:r>
            <a:r>
              <a:rPr lang="fr-FR" sz="3000" dirty="0" smtClean="0"/>
              <a:t>: </a:t>
            </a:r>
            <a:r>
              <a:rPr lang="fr-FR" sz="3000" dirty="0" err="1" smtClean="0"/>
              <a:t>both</a:t>
            </a:r>
            <a:r>
              <a:rPr lang="fr-FR" sz="3000" dirty="0" smtClean="0"/>
              <a:t> </a:t>
            </a:r>
            <a:r>
              <a:rPr lang="fr-FR" sz="3000" dirty="0" err="1" smtClean="0"/>
              <a:t>agree</a:t>
            </a:r>
            <a:r>
              <a:rPr lang="fr-FR" sz="3000" dirty="0" smtClean="0"/>
              <a:t> </a:t>
            </a:r>
            <a:r>
              <a:rPr lang="fr-FR" sz="3000" dirty="0" err="1" smtClean="0"/>
              <a:t>with</a:t>
            </a:r>
            <a:r>
              <a:rPr lang="fr-FR" sz="3000" dirty="0" smtClean="0"/>
              <a:t> the MGR formula but </a:t>
            </a:r>
            <a:r>
              <a:rPr lang="fr-FR" sz="3000" dirty="0" err="1" smtClean="0"/>
              <a:t>disagree</a:t>
            </a:r>
            <a:r>
              <a:rPr lang="fr-FR" sz="3000" dirty="0" smtClean="0"/>
              <a:t> about </a:t>
            </a:r>
            <a:r>
              <a:rPr lang="fr-FR" sz="3000" dirty="0" err="1" smtClean="0"/>
              <a:t>parameter</a:t>
            </a:r>
            <a:r>
              <a:rPr lang="fr-FR" sz="3000" dirty="0" smtClean="0"/>
              <a:t>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endParaRPr lang="fr-FR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3000" dirty="0" smtClean="0"/>
          </a:p>
          <a:p>
            <a:r>
              <a:rPr lang="fr-FR" sz="3000" dirty="0" smtClean="0"/>
              <a:t>Stern 2006 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1, </a:t>
            </a:r>
            <a:r>
              <a:rPr lang="fr-FR" sz="3000" dirty="0" err="1"/>
              <a:t>so</a:t>
            </a:r>
            <a:r>
              <a:rPr lang="fr-FR" sz="3000" dirty="0"/>
              <a:t> r*=1,4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    (</a:t>
            </a:r>
            <a:r>
              <a:rPr lang="fr-FR" sz="3000" dirty="0" err="1" smtClean="0"/>
              <a:t>see</a:t>
            </a:r>
            <a:r>
              <a:rPr lang="fr-FR" sz="3000" dirty="0" smtClean="0"/>
              <a:t> Stern 2006 report, </a:t>
            </a:r>
            <a:r>
              <a:rPr lang="fr-FR" sz="3000" dirty="0" err="1" smtClean="0">
                <a:hlinkClick r:id="rId2"/>
              </a:rPr>
              <a:t>chapter</a:t>
            </a:r>
            <a:r>
              <a:rPr lang="fr-FR" sz="3000" dirty="0" smtClean="0">
                <a:hlinkClick r:id="rId2"/>
              </a:rPr>
              <a:t> 2A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3000" dirty="0" err="1" smtClean="0"/>
              <a:t>Nordhaus</a:t>
            </a:r>
            <a:r>
              <a:rPr lang="fr-FR" sz="3000" dirty="0" smtClean="0"/>
              <a:t> 2007: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3, </a:t>
            </a:r>
            <a:r>
              <a:rPr lang="fr-FR" sz="3000" dirty="0" err="1"/>
              <a:t>so</a:t>
            </a:r>
            <a:r>
              <a:rPr lang="fr-FR" sz="3000" dirty="0"/>
              <a:t> r*=4,0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(</a:t>
            </a:r>
            <a:r>
              <a:rPr lang="fr-FR" sz="3000" dirty="0" err="1" smtClean="0"/>
              <a:t>see</a:t>
            </a:r>
            <a:r>
              <a:rPr lang="fr-FR" sz="3000" dirty="0" smtClean="0"/>
              <a:t> </a:t>
            </a:r>
            <a:r>
              <a:rPr lang="fr-FR" sz="3000" dirty="0" err="1" smtClean="0"/>
              <a:t>Nordhaus</a:t>
            </a:r>
            <a:r>
              <a:rPr lang="fr-FR" sz="3000" dirty="0"/>
              <a:t>, "</a:t>
            </a:r>
            <a:r>
              <a:rPr lang="fr-FR" sz="3000" dirty="0" err="1"/>
              <a:t>Critical</a:t>
            </a:r>
            <a:r>
              <a:rPr lang="fr-FR" sz="3000" dirty="0"/>
              <a:t> </a:t>
            </a:r>
            <a:r>
              <a:rPr lang="fr-FR" sz="3000" dirty="0" err="1"/>
              <a:t>Assumptions</a:t>
            </a:r>
            <a:r>
              <a:rPr lang="fr-FR" sz="3000" dirty="0"/>
              <a:t> in the Stern </a:t>
            </a:r>
            <a:r>
              <a:rPr lang="fr-FR" sz="3000" dirty="0" err="1"/>
              <a:t>Review</a:t>
            </a:r>
            <a:r>
              <a:rPr lang="fr-FR" sz="3000" dirty="0"/>
              <a:t> on </a:t>
            </a:r>
            <a:r>
              <a:rPr lang="fr-FR" sz="3000" dirty="0" err="1"/>
              <a:t>Climate</a:t>
            </a:r>
            <a:r>
              <a:rPr lang="fr-FR" sz="3000" dirty="0"/>
              <a:t> Change", Science 2007</a:t>
            </a:r>
            <a:r>
              <a:rPr lang="fr-FR" sz="3000" dirty="0" smtClean="0"/>
              <a:t>; </a:t>
            </a:r>
            <a:r>
              <a:rPr lang="fr-FR" sz="3000" dirty="0" smtClean="0">
                <a:hlinkClick r:id="rId3"/>
              </a:rPr>
              <a:t>JEL 2007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6504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adopts</a:t>
            </a:r>
            <a:r>
              <a:rPr lang="fr-FR" dirty="0" smtClean="0"/>
              <a:t> r*=1,4% or r*=4,0% (for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 g=1,3%) </a:t>
            </a:r>
            <a:r>
              <a:rPr lang="fr-FR" dirty="0" err="1" smtClean="0"/>
              <a:t>makes</a:t>
            </a:r>
            <a:r>
              <a:rPr lang="fr-FR" dirty="0" smtClean="0"/>
              <a:t> a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/>
              <a:t>: μY</a:t>
            </a:r>
            <a:r>
              <a:rPr lang="fr-FR" baseline="-25000" dirty="0"/>
              <a:t>0</a:t>
            </a:r>
            <a:r>
              <a:rPr lang="fr-FR" dirty="0"/>
              <a:t> = </a:t>
            </a:r>
            <a:r>
              <a:rPr lang="fr-FR" dirty="0" err="1"/>
              <a:t>e</a:t>
            </a:r>
            <a:r>
              <a:rPr lang="fr-FR" baseline="30000" dirty="0" err="1"/>
              <a:t>-r</a:t>
            </a:r>
            <a:r>
              <a:rPr lang="fr-FR" baseline="30000" dirty="0"/>
              <a:t>*</a:t>
            </a:r>
            <a:r>
              <a:rPr lang="fr-FR" baseline="30000" dirty="0" err="1"/>
              <a:t>T</a:t>
            </a:r>
            <a:r>
              <a:rPr lang="fr-FR" baseline="30000" dirty="0"/>
              <a:t> </a:t>
            </a:r>
            <a:r>
              <a:rPr lang="fr-FR" dirty="0"/>
              <a:t> </a:t>
            </a:r>
            <a:r>
              <a:rPr lang="fr-FR" dirty="0" err="1"/>
              <a:t>λY</a:t>
            </a:r>
            <a:r>
              <a:rPr lang="fr-FR" baseline="-25000" dirty="0" err="1"/>
              <a:t>T</a:t>
            </a:r>
            <a:r>
              <a:rPr lang="fr-FR" dirty="0"/>
              <a:t> </a:t>
            </a:r>
            <a:r>
              <a:rPr lang="fr-FR" dirty="0" smtClean="0"/>
              <a:t>, i.e. μ = </a:t>
            </a:r>
            <a:r>
              <a:rPr lang="fr-FR" dirty="0"/>
              <a:t>e</a:t>
            </a:r>
            <a:r>
              <a:rPr lang="fr-FR" baseline="30000" dirty="0" smtClean="0"/>
              <a:t>-(r*-g)T </a:t>
            </a:r>
            <a:r>
              <a:rPr lang="fr-FR" dirty="0" smtClean="0"/>
              <a:t>λ</a:t>
            </a:r>
          </a:p>
          <a:p>
            <a:pPr>
              <a:buNone/>
            </a:pPr>
            <a:r>
              <a:rPr lang="fr-FR" dirty="0" smtClean="0"/>
              <a:t>    (</a:t>
            </a:r>
            <a:r>
              <a:rPr lang="fr-FR" dirty="0" err="1" smtClean="0"/>
              <a:t>since</a:t>
            </a:r>
            <a:r>
              <a:rPr lang="fr-FR" dirty="0" smtClean="0"/>
              <a:t> Y</a:t>
            </a:r>
            <a:r>
              <a:rPr lang="fr-FR" baseline="-25000" dirty="0" smtClean="0"/>
              <a:t>T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dirty="0" smtClean="0"/>
              <a:t> Y</a:t>
            </a:r>
            <a:r>
              <a:rPr lang="fr-FR" baseline="-25000" dirty="0" smtClean="0"/>
              <a:t>0 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According</a:t>
            </a:r>
            <a:r>
              <a:rPr lang="fr-FR" dirty="0" smtClean="0"/>
              <a:t> to Stern r*-g=0,1%,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T=70,              e</a:t>
            </a:r>
            <a:r>
              <a:rPr lang="fr-FR" baseline="30000" dirty="0" smtClean="0"/>
              <a:t>(r*-g)T</a:t>
            </a:r>
            <a:r>
              <a:rPr lang="fr-FR" dirty="0" smtClean="0"/>
              <a:t>=1,07 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about 9% of GDP in 2010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a 10% GDP </a:t>
            </a:r>
            <a:r>
              <a:rPr lang="fr-FR" dirty="0" err="1" smtClean="0"/>
              <a:t>loss</a:t>
            </a:r>
            <a:r>
              <a:rPr lang="fr-FR" dirty="0" smtClean="0"/>
              <a:t> in 2080: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 smtClean="0"/>
              <a:t> right </a:t>
            </a:r>
            <a:r>
              <a:rPr lang="fr-FR" dirty="0" err="1" smtClean="0"/>
              <a:t>now</a:t>
            </a:r>
            <a:r>
              <a:rPr lang="fr-FR" dirty="0"/>
              <a:t> </a:t>
            </a:r>
            <a:r>
              <a:rPr lang="fr-FR" dirty="0" smtClean="0"/>
              <a:t>&amp; to finance large green </a:t>
            </a:r>
            <a:r>
              <a:rPr lang="fr-FR" dirty="0" err="1" smtClean="0"/>
              <a:t>investments</a:t>
            </a:r>
            <a:endParaRPr lang="fr-FR" dirty="0" smtClean="0"/>
          </a:p>
          <a:p>
            <a:r>
              <a:rPr lang="fr-FR" dirty="0" smtClean="0"/>
              <a:t>But e</a:t>
            </a:r>
            <a:r>
              <a:rPr lang="fr-FR" baseline="30000" dirty="0"/>
              <a:t>(r*-g)T</a:t>
            </a:r>
            <a:r>
              <a:rPr lang="fr-FR" dirty="0" smtClean="0"/>
              <a:t>=6,61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Nordhaus</a:t>
            </a:r>
            <a:r>
              <a:rPr lang="fr-FR" dirty="0" smtClean="0"/>
              <a:t> (r*-g=2,7%):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1,5% of </a:t>
            </a:r>
            <a:r>
              <a:rPr lang="fr-FR" dirty="0"/>
              <a:t>GDP in 2010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a 10% GDP </a:t>
            </a:r>
            <a:r>
              <a:rPr lang="fr-FR" dirty="0" err="1"/>
              <a:t>loss</a:t>
            </a:r>
            <a:r>
              <a:rPr lang="fr-FR" dirty="0"/>
              <a:t> in </a:t>
            </a:r>
            <a:r>
              <a:rPr lang="fr-FR" dirty="0" smtClean="0"/>
              <a:t>2080: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worry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,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clean up the mess</a:t>
            </a:r>
          </a:p>
          <a:p>
            <a:r>
              <a:rPr lang="fr-FR" dirty="0" smtClean="0"/>
              <a:t> ≈ EU vs US position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95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Intuition </a:t>
            </a:r>
            <a:r>
              <a:rPr lang="fr-FR" dirty="0" err="1" smtClean="0"/>
              <a:t>behind</a:t>
            </a:r>
            <a:r>
              <a:rPr lang="fr-FR" dirty="0" smtClean="0"/>
              <a:t> MGR: r</a:t>
            </a:r>
            <a:r>
              <a:rPr lang="fr-FR" dirty="0"/>
              <a:t>* = </a:t>
            </a:r>
            <a:r>
              <a:rPr lang="fr-FR" dirty="0" err="1" smtClean="0"/>
              <a:t>δ</a:t>
            </a:r>
            <a:r>
              <a:rPr lang="fr-FR" dirty="0" smtClean="0"/>
              <a:t>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If g=0, </a:t>
            </a:r>
            <a:r>
              <a:rPr lang="fr-FR" dirty="0" err="1" smtClean="0"/>
              <a:t>then</a:t>
            </a:r>
            <a:r>
              <a:rPr lang="fr-FR" dirty="0" smtClean="0"/>
              <a:t> r*=</a:t>
            </a:r>
            <a:r>
              <a:rPr lang="fr-FR" dirty="0" err="1" smtClean="0"/>
              <a:t>δ</a:t>
            </a:r>
            <a:r>
              <a:rPr lang="fr-FR" dirty="0" smtClean="0"/>
              <a:t> :  social rate of time </a:t>
            </a:r>
            <a:r>
              <a:rPr lang="fr-FR" dirty="0" err="1" smtClean="0"/>
              <a:t>preference</a:t>
            </a: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ethical</a:t>
            </a:r>
            <a:r>
              <a:rPr lang="fr-FR" dirty="0" smtClean="0"/>
              <a:t> </a:t>
            </a:r>
            <a:r>
              <a:rPr lang="fr-FR" dirty="0" err="1" smtClean="0"/>
              <a:t>viewpoint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δ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close to 0%: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put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on future </a:t>
            </a:r>
            <a:r>
              <a:rPr lang="fr-FR" dirty="0" err="1" smtClean="0"/>
              <a:t>generations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Stern &amp; </a:t>
            </a:r>
            <a:r>
              <a:rPr lang="fr-FR" dirty="0" err="1" smtClean="0"/>
              <a:t>Nordhaus</a:t>
            </a:r>
            <a:r>
              <a:rPr lang="fr-FR" dirty="0" smtClean="0"/>
              <a:t> </a:t>
            </a:r>
            <a:r>
              <a:rPr lang="fr-FR" dirty="0" err="1" smtClean="0"/>
              <a:t>pick</a:t>
            </a:r>
            <a:r>
              <a:rPr lang="fr-FR" dirty="0" smtClean="0"/>
              <a:t> δ=0,1% (Stern mentions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meteorit</a:t>
            </a:r>
            <a:r>
              <a:rPr lang="fr-FR" dirty="0" smtClean="0"/>
              <a:t> crash: the </a:t>
            </a:r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disappears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&lt;0,1%/</a:t>
            </a:r>
            <a:r>
              <a:rPr lang="fr-FR" dirty="0" err="1" smtClean="0"/>
              <a:t>yr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/>
              <a:t>μ ≈</a:t>
            </a:r>
            <a:r>
              <a:rPr lang="fr-FR" baseline="30000" dirty="0" smtClean="0"/>
              <a:t> </a:t>
            </a:r>
            <a:r>
              <a:rPr lang="fr-FR" dirty="0" err="1" smtClean="0"/>
              <a:t>λ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(of course, </a:t>
            </a:r>
            <a:r>
              <a:rPr lang="fr-FR" dirty="0" err="1" smtClean="0"/>
              <a:t>private</a:t>
            </a:r>
            <a:r>
              <a:rPr lang="fr-FR" dirty="0" smtClean="0"/>
              <a:t> rate of time </a:t>
            </a:r>
            <a:r>
              <a:rPr lang="fr-FR" dirty="0" err="1" smtClean="0"/>
              <a:t>preference</a:t>
            </a:r>
            <a:r>
              <a:rPr lang="fr-FR" dirty="0" smtClean="0"/>
              <a:t> – i.e. how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behave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life – are a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lot </a:t>
            </a:r>
            <a:r>
              <a:rPr lang="fr-FR" dirty="0" err="1" smtClean="0"/>
              <a:t>larger</a:t>
            </a:r>
            <a:r>
              <a:rPr lang="fr-FR" dirty="0" smtClean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5197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g&gt;0, one has to </a:t>
            </a:r>
            <a:r>
              <a:rPr lang="fr-FR" dirty="0" err="1" smtClean="0"/>
              <a:t>compute</a:t>
            </a:r>
            <a:r>
              <a:rPr lang="fr-FR" dirty="0" smtClean="0"/>
              <a:t> the impact on social </a:t>
            </a:r>
            <a:r>
              <a:rPr lang="fr-FR" dirty="0" err="1" smtClean="0"/>
              <a:t>welfare</a:t>
            </a:r>
            <a:r>
              <a:rPr lang="fr-FR" dirty="0" smtClean="0"/>
              <a:t> of </a:t>
            </a:r>
            <a:r>
              <a:rPr lang="fr-FR" dirty="0" err="1" smtClean="0"/>
              <a:t>reducing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by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&lt;0 </a:t>
            </a:r>
            <a:r>
              <a:rPr lang="fr-FR" dirty="0" err="1" smtClean="0"/>
              <a:t>at</a:t>
            </a:r>
            <a:r>
              <a:rPr lang="fr-FR" dirty="0" smtClean="0"/>
              <a:t> time t=T and </a:t>
            </a:r>
            <a:r>
              <a:rPr lang="fr-FR" dirty="0" err="1" smtClean="0"/>
              <a:t>raising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by dc</a:t>
            </a:r>
            <a:r>
              <a:rPr lang="fr-FR" baseline="-25000" dirty="0" smtClean="0"/>
              <a:t>0</a:t>
            </a:r>
            <a:r>
              <a:rPr lang="fr-FR" dirty="0" smtClean="0"/>
              <a:t>&gt;0 </a:t>
            </a:r>
            <a:r>
              <a:rPr lang="fr-FR" dirty="0" err="1" smtClean="0"/>
              <a:t>at</a:t>
            </a:r>
            <a:r>
              <a:rPr lang="fr-FR" dirty="0" smtClean="0"/>
              <a:t> time t=0:</a:t>
            </a:r>
          </a:p>
          <a:p>
            <a:r>
              <a:rPr lang="fr-FR" dirty="0" smtClean="0"/>
              <a:t>Social </a:t>
            </a:r>
            <a:r>
              <a:rPr lang="fr-FR" dirty="0" err="1" smtClean="0"/>
              <a:t>welfare</a:t>
            </a:r>
            <a:r>
              <a:rPr lang="fr-FR" dirty="0" smtClean="0"/>
              <a:t>: V =  </a:t>
            </a:r>
            <a:r>
              <a:rPr lang="fr-FR" dirty="0" smtClean="0">
                <a:cs typeface="Times New Roman"/>
              </a:rPr>
              <a:t>∫</a:t>
            </a:r>
            <a:r>
              <a:rPr lang="fr-FR" baseline="-25000" dirty="0" smtClean="0">
                <a:cs typeface="Times New Roman"/>
              </a:rPr>
              <a:t>t&gt;0</a:t>
            </a:r>
            <a:r>
              <a:rPr lang="fr-FR" dirty="0" smtClean="0">
                <a:cs typeface="Times New Roman"/>
              </a:rPr>
              <a:t> 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U(c</a:t>
            </a:r>
            <a:r>
              <a:rPr lang="fr-FR" baseline="-25000" dirty="0" smtClean="0">
                <a:cs typeface="Times New Roman"/>
              </a:rPr>
              <a:t>t</a:t>
            </a:r>
            <a:r>
              <a:rPr lang="fr-FR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cs typeface="Times New Roman"/>
              </a:rPr>
              <a:t>       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U(c)=c</a:t>
            </a:r>
            <a:r>
              <a:rPr lang="fr-FR" baseline="30000" dirty="0" smtClean="0">
                <a:cs typeface="Times New Roman"/>
              </a:rPr>
              <a:t>1-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/</a:t>
            </a:r>
            <a:r>
              <a:rPr lang="fr-FR" baseline="-25000" dirty="0" smtClean="0">
                <a:latin typeface="Times New Roman"/>
                <a:cs typeface="Times New Roman"/>
              </a:rPr>
              <a:t>(1-γ)</a:t>
            </a:r>
            <a:r>
              <a:rPr lang="fr-FR" dirty="0" smtClean="0">
                <a:cs typeface="Times New Roman"/>
              </a:rPr>
              <a:t>   (i.e. U’(c)=c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)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dV</a:t>
            </a:r>
            <a:r>
              <a:rPr lang="fr-FR" dirty="0" smtClean="0"/>
              <a:t> = U’(c</a:t>
            </a:r>
            <a:r>
              <a:rPr lang="fr-FR" baseline="-25000" dirty="0" smtClean="0"/>
              <a:t>0</a:t>
            </a:r>
            <a:r>
              <a:rPr lang="fr-FR" dirty="0" smtClean="0"/>
              <a:t>) dc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smtClean="0"/>
              <a:t>U’(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dirty="0" smtClean="0"/>
              <a:t>)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baseline="30000" dirty="0" smtClean="0"/>
              <a:t> </a:t>
            </a:r>
            <a:r>
              <a:rPr lang="fr-FR" dirty="0" smtClean="0"/>
              <a:t>c</a:t>
            </a:r>
            <a:r>
              <a:rPr lang="fr-FR" baseline="-25000" dirty="0" smtClean="0"/>
              <a:t>0</a:t>
            </a:r>
            <a:r>
              <a:rPr lang="fr-FR" dirty="0" smtClean="0"/>
              <a:t> → </a:t>
            </a:r>
            <a:r>
              <a:rPr lang="fr-FR" dirty="0" err="1" smtClean="0"/>
              <a:t>dV</a:t>
            </a:r>
            <a:r>
              <a:rPr lang="fr-FR" dirty="0" smtClean="0"/>
              <a:t> =0 </a:t>
            </a:r>
            <a:r>
              <a:rPr lang="fr-FR" dirty="0" err="1" smtClean="0"/>
              <a:t>iff</a:t>
            </a:r>
            <a:r>
              <a:rPr lang="fr-FR" dirty="0" smtClean="0"/>
              <a:t> dc</a:t>
            </a:r>
            <a:r>
              <a:rPr lang="fr-FR" baseline="-25000" dirty="0" smtClean="0"/>
              <a:t>0</a:t>
            </a:r>
            <a:r>
              <a:rPr lang="fr-FR" dirty="0" smtClean="0"/>
              <a:t> =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-(δ+</a:t>
            </a:r>
            <a:r>
              <a:rPr lang="el-GR" baseline="30000" dirty="0" smtClean="0">
                <a:latin typeface="Times New Roman"/>
                <a:cs typeface="Times New Roman"/>
              </a:rPr>
              <a:t>γ</a:t>
            </a:r>
            <a:r>
              <a:rPr lang="fr-FR" baseline="30000" dirty="0" smtClean="0">
                <a:cs typeface="Times New Roman"/>
              </a:rPr>
              <a:t>g)t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          → MGR: r</a:t>
            </a:r>
            <a:r>
              <a:rPr lang="fr-FR" dirty="0"/>
              <a:t>* = </a:t>
            </a:r>
            <a:r>
              <a:rPr lang="fr-FR" dirty="0" smtClean="0"/>
              <a:t>δ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Intuition: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extra </a:t>
            </a:r>
            <a:r>
              <a:rPr lang="fr-FR" dirty="0" err="1" smtClean="0"/>
              <a:t>consumption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future </a:t>
            </a:r>
            <a:r>
              <a:rPr lang="fr-FR" dirty="0" err="1" smtClean="0"/>
              <a:t>generations</a:t>
            </a:r>
            <a:r>
              <a:rPr lang="fr-FR" dirty="0" smtClean="0"/>
              <a:t>,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anyway</a:t>
            </a:r>
            <a:r>
              <a:rPr lang="fr-FR" dirty="0" smtClean="0"/>
              <a:t> → </a:t>
            </a:r>
            <a:r>
              <a:rPr lang="fr-FR" dirty="0" err="1" smtClean="0"/>
              <a:t>very</a:t>
            </a:r>
            <a:r>
              <a:rPr lang="fr-FR" dirty="0" smtClean="0"/>
              <a:t> large r*, </a:t>
            </a:r>
            <a:r>
              <a:rPr lang="fr-FR" dirty="0" err="1" smtClean="0"/>
              <a:t>even</a:t>
            </a:r>
            <a:r>
              <a:rPr lang="fr-FR" dirty="0" smtClean="0"/>
              <a:t> if 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and </a:t>
            </a:r>
            <a:r>
              <a:rPr lang="fr-FR" dirty="0" err="1" smtClean="0"/>
              <a:t>uncertain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519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strange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Stern and </a:t>
            </a:r>
            <a:r>
              <a:rPr lang="fr-FR" dirty="0" err="1" smtClean="0"/>
              <a:t>Norhaus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opposite </a:t>
            </a:r>
            <a:r>
              <a:rPr lang="fr-FR" dirty="0" err="1" smtClean="0"/>
              <a:t>sides</a:t>
            </a:r>
            <a:r>
              <a:rPr lang="fr-FR" dirty="0" smtClean="0"/>
              <a:t> on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</a:t>
            </a:r>
            <a:r>
              <a:rPr lang="fr-FR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as </a:t>
            </a:r>
            <a:r>
              <a:rPr lang="fr-FR" dirty="0" err="1" smtClean="0">
                <a:cs typeface="Times New Roman"/>
              </a:rPr>
              <a:t>compared</a:t>
            </a:r>
            <a:r>
              <a:rPr lang="fr-FR" dirty="0" smtClean="0">
                <a:cs typeface="Times New Roman"/>
              </a:rPr>
              <a:t> to the </a:t>
            </a:r>
            <a:r>
              <a:rPr lang="fr-FR" dirty="0" err="1" smtClean="0">
                <a:cs typeface="Times New Roman"/>
              </a:rPr>
              <a:t>parameters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that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for cross-</a:t>
            </a:r>
            <a:r>
              <a:rPr lang="fr-FR" dirty="0" err="1" smtClean="0">
                <a:cs typeface="Times New Roman"/>
              </a:rPr>
              <a:t>sectional</a:t>
            </a:r>
            <a:r>
              <a:rPr lang="fr-FR" dirty="0" smtClean="0">
                <a:cs typeface="Times New Roman"/>
              </a:rPr>
              <a:t> redistribution </a:t>
            </a:r>
            <a:r>
              <a:rPr lang="fr-FR" dirty="0" err="1" smtClean="0">
                <a:cs typeface="Times New Roman"/>
              </a:rPr>
              <a:t>purposes</a:t>
            </a:r>
            <a:r>
              <a:rPr lang="fr-FR" dirty="0" smtClean="0">
                <a:cs typeface="Times New Roman"/>
              </a:rPr>
              <a:t>: Stern </a:t>
            </a:r>
            <a:r>
              <a:rPr lang="fr-FR" dirty="0" err="1" smtClean="0">
                <a:cs typeface="Times New Roman"/>
              </a:rPr>
              <a:t>would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redistribution) and </a:t>
            </a:r>
            <a:r>
              <a:rPr lang="fr-FR" dirty="0" err="1" smtClean="0">
                <a:cs typeface="Times New Roman"/>
              </a:rPr>
              <a:t>Nordhaus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redistribution)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If future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was</a:t>
            </a:r>
            <a:r>
              <a:rPr lang="fr-FR" dirty="0" smtClean="0">
                <a:cs typeface="Times New Roman"/>
              </a:rPr>
              <a:t> certain (i.e.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more productive, </a:t>
            </a:r>
            <a:r>
              <a:rPr lang="fr-FR" dirty="0" err="1" smtClean="0">
                <a:cs typeface="Times New Roman"/>
              </a:rPr>
              <a:t>whatever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do), </a:t>
            </a:r>
            <a:r>
              <a:rPr lang="fr-FR" dirty="0" err="1" smtClean="0">
                <a:cs typeface="Times New Roman"/>
              </a:rPr>
              <a:t>then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indeed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make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sense</a:t>
            </a:r>
            <a:r>
              <a:rPr lang="fr-FR" dirty="0" smtClean="0">
                <a:cs typeface="Times New Roman"/>
              </a:rPr>
              <a:t> to have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or </a:t>
            </a:r>
            <a:r>
              <a:rPr lang="fr-FR" dirty="0" err="1" smtClean="0">
                <a:cs typeface="Times New Roman"/>
              </a:rPr>
              <a:t>even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=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objective: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should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only</a:t>
            </a:r>
            <a:r>
              <a:rPr lang="fr-FR" dirty="0" smtClean="0">
                <a:cs typeface="Times New Roman"/>
              </a:rPr>
              <a:t> care about </a:t>
            </a:r>
            <a:r>
              <a:rPr lang="fr-FR" dirty="0" err="1" smtClean="0">
                <a:cs typeface="Times New Roman"/>
              </a:rPr>
              <a:t>maximizing</a:t>
            </a:r>
            <a:r>
              <a:rPr lang="fr-FR" dirty="0" smtClean="0">
                <a:cs typeface="Times New Roman"/>
              </a:rPr>
              <a:t> the </a:t>
            </a:r>
            <a:r>
              <a:rPr lang="fr-FR" dirty="0" err="1" smtClean="0">
                <a:cs typeface="Times New Roman"/>
              </a:rPr>
              <a:t>lowest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welfare</a:t>
            </a:r>
            <a:r>
              <a:rPr lang="fr-FR" dirty="0" smtClean="0">
                <a:cs typeface="Times New Roman"/>
              </a:rPr>
              <a:t> or </a:t>
            </a:r>
            <a:r>
              <a:rPr lang="fr-FR" dirty="0" err="1" smtClean="0">
                <a:cs typeface="Times New Roman"/>
              </a:rPr>
              <a:t>consumption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, i.e. the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current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generation</a:t>
            </a:r>
            <a:r>
              <a:rPr lang="fr-FR" dirty="0" smtClean="0">
                <a:cs typeface="Times New Roman"/>
              </a:rPr>
              <a:t>  </a:t>
            </a:r>
          </a:p>
          <a:p>
            <a:pPr>
              <a:buNone/>
            </a:pPr>
            <a:r>
              <a:rPr lang="fr-FR" dirty="0" smtClean="0"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232289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err="1" smtClean="0">
                <a:cs typeface="Times New Roman"/>
              </a:rPr>
              <a:t>Two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pb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intergenerational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reasonning</a:t>
            </a:r>
            <a:r>
              <a:rPr lang="fr-FR" dirty="0" smtClean="0">
                <a:cs typeface="Times New Roman"/>
              </a:rPr>
              <a:t>: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(1)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endogenous</a:t>
            </a:r>
            <a:r>
              <a:rPr lang="fr-FR" dirty="0" smtClean="0">
                <a:cs typeface="Times New Roman"/>
              </a:rPr>
              <a:t>: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leave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pollution (or </a:t>
            </a:r>
            <a:r>
              <a:rPr lang="fr-FR" dirty="0" err="1" smtClean="0">
                <a:cs typeface="Times New Roman"/>
              </a:rPr>
              <a:t>debt</a:t>
            </a:r>
            <a:r>
              <a:rPr lang="fr-FR" dirty="0" smtClean="0">
                <a:cs typeface="Times New Roman"/>
              </a:rPr>
              <a:t>) to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g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not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large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(2) one-good </a:t>
            </a:r>
            <a:r>
              <a:rPr lang="fr-FR" dirty="0" err="1" smtClean="0">
                <a:cs typeface="Times New Roman"/>
              </a:rPr>
              <a:t>models</a:t>
            </a:r>
            <a:r>
              <a:rPr lang="fr-FR" dirty="0" smtClean="0">
                <a:cs typeface="Times New Roman"/>
              </a:rPr>
              <a:t> are not </a:t>
            </a:r>
            <a:r>
              <a:rPr lang="fr-FR" dirty="0" err="1" smtClean="0">
                <a:cs typeface="Times New Roman"/>
              </a:rPr>
              <a:t>well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suited</a:t>
            </a:r>
            <a:r>
              <a:rPr lang="fr-FR" dirty="0" smtClean="0">
                <a:cs typeface="Times New Roman"/>
              </a:rPr>
              <a:t> to </a:t>
            </a:r>
            <a:r>
              <a:rPr lang="fr-FR" dirty="0" err="1" smtClean="0">
                <a:cs typeface="Times New Roman"/>
              </a:rPr>
              <a:t>study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these</a:t>
            </a:r>
            <a:r>
              <a:rPr lang="fr-FR" dirty="0" smtClean="0">
                <a:cs typeface="Times New Roman"/>
              </a:rPr>
              <a:t> issues: in the long </a:t>
            </a:r>
            <a:r>
              <a:rPr lang="fr-FR" dirty="0" err="1" smtClean="0">
                <a:cs typeface="Times New Roman"/>
              </a:rPr>
              <a:t>run</a:t>
            </a:r>
            <a:r>
              <a:rPr lang="fr-FR" dirty="0" smtClean="0">
                <a:cs typeface="Times New Roman"/>
              </a:rPr>
              <a:t> the relative </a:t>
            </a:r>
            <a:r>
              <a:rPr lang="fr-FR" dirty="0" err="1" smtClean="0">
                <a:cs typeface="Times New Roman"/>
              </a:rPr>
              <a:t>price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environment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(i.e.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all have 100 i-phones, but </a:t>
            </a:r>
            <a:r>
              <a:rPr lang="fr-FR" dirty="0" err="1" smtClean="0">
                <a:cs typeface="Times New Roman"/>
              </a:rPr>
              <a:t>unbreathable</a:t>
            </a:r>
            <a:r>
              <a:rPr lang="fr-FR" dirty="0" smtClean="0">
                <a:cs typeface="Times New Roman"/>
              </a:rPr>
              <a:t> air,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the relative value of </a:t>
            </a:r>
            <a:r>
              <a:rPr lang="fr-FR" dirty="0" err="1" smtClean="0">
                <a:cs typeface="Times New Roman"/>
              </a:rPr>
              <a:t>having</a:t>
            </a:r>
            <a:r>
              <a:rPr lang="fr-FR" dirty="0" smtClean="0">
                <a:cs typeface="Times New Roman"/>
              </a:rPr>
              <a:t> a </a:t>
            </a:r>
            <a:r>
              <a:rPr lang="fr-FR" dirty="0" err="1" smtClean="0">
                <a:cs typeface="Times New Roman"/>
              </a:rPr>
              <a:t>little</a:t>
            </a:r>
            <a:r>
              <a:rPr lang="fr-FR" dirty="0" smtClean="0">
                <a:cs typeface="Times New Roman"/>
              </a:rPr>
              <a:t> bit clean air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quite</a:t>
            </a:r>
            <a:r>
              <a:rPr lang="fr-FR" dirty="0" smtClean="0">
                <a:cs typeface="Times New Roman"/>
              </a:rPr>
              <a:t> large)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See</a:t>
            </a:r>
            <a:r>
              <a:rPr lang="fr-FR" dirty="0" smtClean="0"/>
              <a:t> J</a:t>
            </a:r>
            <a:r>
              <a:rPr lang="fr-FR" dirty="0"/>
              <a:t>. </a:t>
            </a:r>
            <a:r>
              <a:rPr lang="fr-FR" dirty="0" err="1"/>
              <a:t>Sterner</a:t>
            </a:r>
            <a:r>
              <a:rPr lang="fr-FR" dirty="0"/>
              <a:t>, "An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Sterner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: </a:t>
            </a:r>
            <a:r>
              <a:rPr lang="fr-FR" dirty="0" err="1"/>
              <a:t>Introducing</a:t>
            </a:r>
            <a:r>
              <a:rPr lang="fr-FR" dirty="0"/>
              <a:t> Relative </a:t>
            </a:r>
            <a:r>
              <a:rPr lang="fr-FR" dirty="0" err="1"/>
              <a:t>Prices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 smtClean="0"/>
              <a:t>Discounting</a:t>
            </a:r>
            <a:r>
              <a:rPr lang="fr-FR" dirty="0"/>
              <a:t> </a:t>
            </a:r>
            <a:r>
              <a:rPr lang="fr-FR" dirty="0" err="1" smtClean="0"/>
              <a:t>Debate</a:t>
            </a:r>
            <a:r>
              <a:rPr lang="fr-FR" dirty="0"/>
              <a:t>", </a:t>
            </a:r>
            <a:r>
              <a:rPr lang="fr-FR" dirty="0">
                <a:hlinkClick r:id="rId2"/>
              </a:rPr>
              <a:t>JEP </a:t>
            </a:r>
            <a:r>
              <a:rPr lang="fr-FR" dirty="0" smtClean="0">
                <a:hlinkClick r:id="rId2"/>
              </a:rPr>
              <a:t>2008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/>
              <a:t>also</a:t>
            </a:r>
            <a:r>
              <a:rPr lang="fr-FR" dirty="0"/>
              <a:t> R. </a:t>
            </a:r>
            <a:r>
              <a:rPr lang="fr-FR" dirty="0" err="1"/>
              <a:t>Guesnerie</a:t>
            </a:r>
            <a:r>
              <a:rPr lang="fr-FR" dirty="0"/>
              <a:t>, "Calcul économique et développement durable", </a:t>
            </a:r>
            <a:r>
              <a:rPr lang="fr-FR" dirty="0" smtClean="0">
                <a:hlinkClick r:id="rId3"/>
              </a:rPr>
              <a:t>RE 2004</a:t>
            </a:r>
            <a:r>
              <a:rPr lang="fr-FR" dirty="0" smtClean="0"/>
              <a:t> ; </a:t>
            </a:r>
            <a:r>
              <a:rPr lang="fr-FR" dirty="0"/>
              <a:t>"Pour une politique climatique globale", </a:t>
            </a:r>
            <a:r>
              <a:rPr lang="fr-FR" dirty="0" err="1" smtClean="0">
                <a:hlinkClick r:id="rId4"/>
              </a:rPr>
              <a:t>Cepremap</a:t>
            </a:r>
            <a:r>
              <a:rPr lang="fr-FR" dirty="0" smtClean="0">
                <a:hlinkClick r:id="rId4"/>
              </a:rPr>
              <a:t> 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322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Autofit/>
          </a:bodyPr>
          <a:lstStyle/>
          <a:p>
            <a:r>
              <a:rPr lang="en-US" sz="3200" dirty="0" smtClean="0"/>
              <a:t>Basic theoretical model and optimal tax formulas with externalities: U(</a:t>
            </a:r>
            <a:r>
              <a:rPr lang="en-US" sz="3200" dirty="0" err="1" smtClean="0"/>
              <a:t>c,e,E</a:t>
            </a:r>
            <a:r>
              <a:rPr lang="en-US" sz="3200" dirty="0" smtClean="0"/>
              <a:t>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Continuum of agents i in [0;1]</a:t>
            </a:r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goods</a:t>
            </a:r>
            <a:r>
              <a:rPr lang="fr-FR" dirty="0" smtClean="0"/>
              <a:t>: non-</a:t>
            </a:r>
            <a:r>
              <a:rPr lang="fr-FR" dirty="0" err="1" smtClean="0"/>
              <a:t>energy</a:t>
            </a:r>
            <a:r>
              <a:rPr lang="fr-FR" dirty="0" smtClean="0"/>
              <a:t> good c and </a:t>
            </a:r>
            <a:r>
              <a:rPr lang="fr-FR" dirty="0" err="1" smtClean="0"/>
              <a:t>energy</a:t>
            </a:r>
            <a:r>
              <a:rPr lang="fr-FR" dirty="0" smtClean="0"/>
              <a:t> good e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err="1" smtClean="0"/>
              <a:t>Identical</a:t>
            </a:r>
            <a:r>
              <a:rPr lang="fr-FR" dirty="0" smtClean="0"/>
              <a:t> utility </a:t>
            </a:r>
            <a:r>
              <a:rPr lang="fr-FR" dirty="0" err="1" smtClean="0"/>
              <a:t>function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U</a:t>
            </a:r>
            <a:r>
              <a:rPr lang="fr-FR" baseline="-25000" dirty="0" err="1" smtClean="0"/>
              <a:t>i</a:t>
            </a:r>
            <a:r>
              <a:rPr lang="fr-FR" dirty="0" smtClean="0"/>
              <a:t> = 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= (1-</a:t>
            </a:r>
            <a:r>
              <a:rPr lang="el-GR" dirty="0" smtClean="0"/>
              <a:t>α)</a:t>
            </a:r>
            <a:r>
              <a:rPr lang="fr-FR" dirty="0" smtClean="0"/>
              <a:t>log(c</a:t>
            </a:r>
            <a:r>
              <a:rPr lang="fr-FR" baseline="-25000" dirty="0" smtClean="0"/>
              <a:t>i</a:t>
            </a:r>
            <a:r>
              <a:rPr lang="fr-FR" dirty="0" smtClean="0"/>
              <a:t>) + </a:t>
            </a:r>
            <a:r>
              <a:rPr lang="el-GR" dirty="0" smtClean="0"/>
              <a:t>α</a:t>
            </a:r>
            <a:r>
              <a:rPr lang="fr-FR" dirty="0" smtClean="0"/>
              <a:t>log(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 – </a:t>
            </a:r>
            <a:r>
              <a:rPr lang="el-GR" dirty="0" smtClean="0"/>
              <a:t>λ</a:t>
            </a:r>
            <a:r>
              <a:rPr lang="fr-FR" dirty="0" smtClean="0"/>
              <a:t>log(E)</a:t>
            </a:r>
          </a:p>
          <a:p>
            <a:pPr>
              <a:buNone/>
            </a:pPr>
            <a:r>
              <a:rPr lang="fr-FR" dirty="0" err="1" smtClean="0"/>
              <a:t>With</a:t>
            </a:r>
            <a:r>
              <a:rPr lang="fr-FR" dirty="0" smtClean="0"/>
              <a:t>: c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non-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food</a:t>
            </a:r>
            <a:r>
              <a:rPr lang="fr-FR" dirty="0" smtClean="0"/>
              <a:t>, </a:t>
            </a:r>
            <a:r>
              <a:rPr lang="fr-FR" dirty="0" err="1" smtClean="0"/>
              <a:t>clothes</a:t>
            </a:r>
            <a:r>
              <a:rPr lang="fr-FR" dirty="0" smtClean="0"/>
              <a:t>, i-phones, etc.)</a:t>
            </a:r>
          </a:p>
          <a:p>
            <a:pPr>
              <a:buNone/>
            </a:pP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oil</a:t>
            </a:r>
            <a:r>
              <a:rPr lang="fr-FR" dirty="0" smtClean="0"/>
              <a:t>, gaz, etc.)</a:t>
            </a:r>
          </a:p>
          <a:p>
            <a:pPr>
              <a:buNone/>
            </a:pPr>
            <a:r>
              <a:rPr lang="fr-FR" dirty="0" smtClean="0"/>
              <a:t>E = </a:t>
            </a:r>
            <a:r>
              <a:rPr lang="fr-FR" sz="3800" dirty="0" smtClean="0">
                <a:cs typeface="Times New Roman"/>
              </a:rPr>
              <a:t>∫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</a:t>
            </a:r>
            <a:r>
              <a:rPr lang="fr-FR" baseline="-25000" dirty="0" err="1" smtClean="0">
                <a:cs typeface="Times New Roman"/>
              </a:rPr>
              <a:t>i</a:t>
            </a:r>
            <a:r>
              <a:rPr lang="fr-FR" dirty="0" smtClean="0">
                <a:cs typeface="Times New Roman"/>
              </a:rPr>
              <a:t> di = </a:t>
            </a:r>
            <a:r>
              <a:rPr lang="fr-FR" dirty="0" err="1" smtClean="0"/>
              <a:t>aggregate</a:t>
            </a:r>
            <a:r>
              <a:rPr lang="fr-FR" dirty="0" smtClean="0"/>
              <a:t> world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=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due to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/>
              <a:t>,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→ utility </a:t>
            </a:r>
            <a:r>
              <a:rPr lang="fr-FR" dirty="0" err="1" smtClean="0"/>
              <a:t>increases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but </a:t>
            </a:r>
            <a:r>
              <a:rPr lang="fr-FR" dirty="0" err="1" smtClean="0"/>
              <a:t>decreases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E: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for </a:t>
            </a:r>
            <a:r>
              <a:rPr lang="fr-FR" dirty="0" err="1" smtClean="0"/>
              <a:t>himself</a:t>
            </a:r>
            <a:r>
              <a:rPr lang="fr-FR" dirty="0" smtClean="0"/>
              <a:t> but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not to </a:t>
            </a:r>
            <a:r>
              <a:rPr lang="fr-FR" dirty="0" err="1" smtClean="0"/>
              <a:t>pollute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linear production function (full substitutability): everybody supplies one unit of labor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=1, and labor can be used to produce linearly c or e with productivity = 1 </a:t>
            </a:r>
          </a:p>
          <a:p>
            <a:r>
              <a:rPr lang="en-US" dirty="0" smtClean="0"/>
              <a:t>Aggregate budget constraint: C + E = Y = L = 1</a:t>
            </a:r>
          </a:p>
          <a:p>
            <a:r>
              <a:rPr lang="en-US" dirty="0"/>
              <a:t>T</a:t>
            </a:r>
            <a:r>
              <a:rPr lang="en-US" dirty="0" smtClean="0"/>
              <a:t>his is like assuming a fixed relative price of energy</a:t>
            </a:r>
          </a:p>
          <a:p>
            <a:r>
              <a:rPr lang="en-US" dirty="0" smtClean="0"/>
              <a:t>Alternatively, one could assume concave production functions: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= F(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</a:t>
            </a:r>
            <a:r>
              <a:rPr lang="en-US" dirty="0" smtClean="0"/>
              <a:t>),Y</a:t>
            </a:r>
            <a:r>
              <a:rPr lang="en-US" baseline="-25000" dirty="0" smtClean="0"/>
              <a:t>e</a:t>
            </a:r>
            <a:r>
              <a:rPr lang="en-US" dirty="0" smtClean="0"/>
              <a:t> = G(L</a:t>
            </a:r>
            <a:r>
              <a:rPr lang="en-US" baseline="-25000" dirty="0" smtClean="0"/>
              <a:t>e</a:t>
            </a:r>
            <a:r>
              <a:rPr lang="en-US" dirty="0" smtClean="0"/>
              <a:t>), Y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+ p Y</a:t>
            </a:r>
            <a:r>
              <a:rPr lang="en-US" baseline="-25000" dirty="0" smtClean="0"/>
              <a:t>e</a:t>
            </a:r>
            <a:r>
              <a:rPr lang="en-US" dirty="0" smtClean="0"/>
              <a:t>,             with p = relative price of energy = increasing with energy demand; one could also introduction K, etc.</a:t>
            </a: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Laissez-faire equilibrium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Max </a:t>
            </a:r>
            <a:r>
              <a:rPr lang="fr-FR" dirty="0" smtClean="0"/>
              <a:t>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</a:t>
            </a:r>
            <a:r>
              <a:rPr lang="en-US" dirty="0" smtClean="0"/>
              <a:t>under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    →</a:t>
            </a:r>
            <a:r>
              <a:rPr lang="en-US" dirty="0"/>
              <a:t> 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smtClean="0"/>
              <a:t>1-α)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/>
              <a:t>  &amp; 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α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        </a:t>
            </a:r>
            <a:r>
              <a:rPr lang="en-US" dirty="0" smtClean="0"/>
              <a:t>→ C= 1-α  &amp; E = α</a:t>
            </a:r>
          </a:p>
          <a:p>
            <a:pPr>
              <a:buNone/>
            </a:pPr>
            <a:r>
              <a:rPr lang="en-US" dirty="0" smtClean="0"/>
              <a:t>(first-order condition: Max </a:t>
            </a:r>
            <a:r>
              <a:rPr lang="fr-FR" dirty="0"/>
              <a:t>(1-</a:t>
            </a:r>
            <a:r>
              <a:rPr lang="el-GR" dirty="0"/>
              <a:t>α)</a:t>
            </a:r>
            <a:r>
              <a:rPr lang="fr-FR" dirty="0"/>
              <a:t>log</a:t>
            </a:r>
            <a:r>
              <a:rPr lang="fr-FR" dirty="0" smtClean="0"/>
              <a:t>(1-e</a:t>
            </a:r>
            <a:r>
              <a:rPr lang="fr-FR" baseline="-25000" dirty="0" smtClean="0"/>
              <a:t>i</a:t>
            </a:r>
            <a:r>
              <a:rPr lang="fr-FR" dirty="0" smtClean="0"/>
              <a:t>)+</a:t>
            </a:r>
            <a:r>
              <a:rPr lang="el-GR" dirty="0" smtClean="0"/>
              <a:t>α</a:t>
            </a:r>
            <a:r>
              <a:rPr lang="fr-FR" dirty="0" smtClean="0"/>
              <a:t>log</a:t>
            </a:r>
            <a:r>
              <a:rPr lang="fr-FR" dirty="0"/>
              <a:t>(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en-US" dirty="0" smtClean="0"/>
              <a:t>  →</a:t>
            </a:r>
            <a:r>
              <a:rPr lang="en-US" dirty="0"/>
              <a:t> </a:t>
            </a:r>
            <a:r>
              <a:rPr lang="fr-FR" dirty="0"/>
              <a:t>(1-</a:t>
            </a:r>
            <a:r>
              <a:rPr lang="el-GR" dirty="0"/>
              <a:t>α</a:t>
            </a:r>
            <a:r>
              <a:rPr lang="el-GR" dirty="0" smtClean="0"/>
              <a:t>)</a:t>
            </a:r>
            <a:r>
              <a:rPr lang="fr-FR" dirty="0"/>
              <a:t>/</a:t>
            </a:r>
            <a:r>
              <a:rPr lang="fr-FR" dirty="0" smtClean="0"/>
              <a:t>(</a:t>
            </a:r>
            <a:r>
              <a:rPr lang="fr-FR" dirty="0"/>
              <a:t>1-e</a:t>
            </a:r>
            <a:r>
              <a:rPr lang="fr-FR" baseline="-25000" dirty="0"/>
              <a:t>i</a:t>
            </a:r>
            <a:r>
              <a:rPr lang="fr-FR" dirty="0" smtClean="0"/>
              <a:t>)=</a:t>
            </a:r>
            <a:r>
              <a:rPr lang="el-GR" dirty="0" smtClean="0"/>
              <a:t>α</a:t>
            </a:r>
            <a:r>
              <a:rPr lang="fr-FR" dirty="0" smtClean="0"/>
              <a:t>/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=</a:t>
            </a:r>
            <a:r>
              <a:rPr lang="el-GR" dirty="0" smtClean="0"/>
              <a:t>α</a:t>
            </a:r>
            <a:r>
              <a:rPr lang="fr-FR" dirty="0" smtClean="0"/>
              <a:t>)</a:t>
            </a:r>
            <a:endParaRPr lang="en-US" dirty="0" smtClean="0"/>
          </a:p>
          <a:p>
            <a:r>
              <a:rPr lang="en-US" dirty="0" smtClean="0"/>
              <a:t>Say, α = 20% &amp; 1-α=80% : in the absence of corrective taxation, we spend 20% of our </a:t>
            </a:r>
            <a:r>
              <a:rPr lang="en-US" dirty="0" err="1" smtClean="0"/>
              <a:t>ressources</a:t>
            </a:r>
            <a:r>
              <a:rPr lang="en-US" dirty="0" smtClean="0"/>
              <a:t> on energy (20% of the workforce works in the energy sector, etc.)</a:t>
            </a:r>
          </a:p>
          <a:p>
            <a:r>
              <a:rPr lang="en-US" b="1" dirty="0" smtClean="0"/>
              <a:t>Private agents do not internalize externalities</a:t>
            </a:r>
            <a:r>
              <a:rPr lang="en-US" dirty="0" smtClean="0"/>
              <a:t>: they choose energy consumption independently of </a:t>
            </a:r>
            <a:r>
              <a:rPr lang="el-GR" dirty="0" smtClean="0"/>
              <a:t>λ</a:t>
            </a:r>
            <a:r>
              <a:rPr lang="fr-FR" dirty="0" smtClean="0"/>
              <a:t> (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large!)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1127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Social optimum</a:t>
            </a:r>
            <a:r>
              <a:rPr lang="fr-FR" dirty="0"/>
              <a:t>: </a:t>
            </a:r>
          </a:p>
          <a:p>
            <a:r>
              <a:rPr lang="fr-FR" dirty="0"/>
              <a:t>Max U(C,E,E) </a:t>
            </a:r>
            <a:r>
              <a:rPr lang="fr-FR" dirty="0" err="1"/>
              <a:t>under</a:t>
            </a:r>
            <a:r>
              <a:rPr lang="fr-FR" dirty="0"/>
              <a:t> C+E&lt;Y=1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.e.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maximization</a:t>
            </a:r>
            <a:r>
              <a:rPr lang="fr-FR" dirty="0" smtClean="0"/>
              <a:t> programme as </a:t>
            </a:r>
            <a:r>
              <a:rPr lang="fr-FR" dirty="0" err="1" smtClean="0"/>
              <a:t>before</a:t>
            </a:r>
            <a:r>
              <a:rPr lang="fr-FR" dirty="0" smtClean="0"/>
              <a:t>,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internalizes</a:t>
            </a:r>
            <a:r>
              <a:rPr lang="fr-FR" dirty="0" smtClean="0"/>
              <a:t>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/>
              <a:t> E = </a:t>
            </a:r>
            <a:r>
              <a:rPr lang="fr-FR" sz="3800" dirty="0">
                <a:cs typeface="Times New Roman"/>
              </a:rPr>
              <a:t>∫</a:t>
            </a:r>
            <a:r>
              <a:rPr lang="fr-FR" dirty="0">
                <a:cs typeface="Times New Roman"/>
              </a:rPr>
              <a:t> </a:t>
            </a:r>
            <a:r>
              <a:rPr lang="fr-FR" dirty="0" err="1">
                <a:cs typeface="Times New Roman"/>
              </a:rPr>
              <a:t>e</a:t>
            </a:r>
            <a:r>
              <a:rPr lang="fr-FR" baseline="-25000" dirty="0" err="1">
                <a:cs typeface="Times New Roman"/>
              </a:rPr>
              <a:t>i</a:t>
            </a:r>
            <a:r>
              <a:rPr lang="fr-FR" dirty="0"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di: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the first-</a:t>
            </a:r>
            <a:r>
              <a:rPr lang="fr-FR" dirty="0" err="1" smtClean="0">
                <a:cs typeface="Times New Roman"/>
              </a:rPr>
              <a:t>order</a:t>
            </a:r>
            <a:r>
              <a:rPr lang="fr-FR" dirty="0" smtClean="0">
                <a:cs typeface="Times New Roman"/>
              </a:rPr>
              <a:t> condition </a:t>
            </a:r>
            <a:r>
              <a:rPr lang="fr-FR" dirty="0" err="1" smtClean="0">
                <a:cs typeface="Times New Roman"/>
              </a:rPr>
              <a:t>becomes</a:t>
            </a:r>
            <a:r>
              <a:rPr lang="fr-FR" dirty="0" smtClean="0">
                <a:cs typeface="Times New Roman"/>
              </a:rPr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Max 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log(1</a:t>
            </a:r>
            <a:r>
              <a:rPr lang="fr-FR" dirty="0" smtClean="0"/>
              <a:t>-E)+(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)log(E) </a:t>
            </a:r>
            <a:r>
              <a:rPr lang="fr-FR" dirty="0"/>
              <a:t>→ </a:t>
            </a:r>
            <a:r>
              <a:rPr lang="fr-FR" dirty="0" smtClean="0"/>
              <a:t>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/(1</a:t>
            </a:r>
            <a:r>
              <a:rPr lang="fr-FR" dirty="0" smtClean="0"/>
              <a:t>-E)=(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)/E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fr-FR" dirty="0" smtClean="0"/>
              <a:t>→</a:t>
            </a:r>
            <a:r>
              <a:rPr lang="fr-FR" dirty="0"/>
              <a:t> C = (1-α</a:t>
            </a:r>
            <a:r>
              <a:rPr lang="fr-FR" dirty="0" smtClean="0"/>
              <a:t>)/</a:t>
            </a:r>
            <a:r>
              <a:rPr lang="fr-FR" dirty="0"/>
              <a:t>(1-λ)  &amp; E = (α-</a:t>
            </a:r>
            <a:r>
              <a:rPr lang="fr-FR" dirty="0" err="1"/>
              <a:t>λ</a:t>
            </a:r>
            <a:r>
              <a:rPr lang="fr-FR" dirty="0" smtClean="0"/>
              <a:t>)/</a:t>
            </a:r>
            <a:r>
              <a:rPr lang="fr-FR" dirty="0"/>
              <a:t>(1-λ)</a:t>
            </a:r>
          </a:p>
          <a:p>
            <a:r>
              <a:rPr lang="fr-FR" dirty="0"/>
              <a:t>Say, α = 20% &amp; 1-α=80% &amp; </a:t>
            </a:r>
            <a:r>
              <a:rPr lang="fr-FR" dirty="0" err="1"/>
              <a:t>λ</a:t>
            </a:r>
            <a:r>
              <a:rPr lang="fr-FR" dirty="0"/>
              <a:t>=10%: </a:t>
            </a:r>
            <a:r>
              <a:rPr lang="fr-FR" dirty="0" err="1"/>
              <a:t>given</a:t>
            </a:r>
            <a:r>
              <a:rPr lang="fr-FR" dirty="0"/>
              <a:t>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/>
              <a:t>externality</a:t>
            </a:r>
            <a:r>
              <a:rPr lang="fr-FR" dirty="0"/>
              <a:t> 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11% of </a:t>
            </a:r>
            <a:r>
              <a:rPr lang="fr-FR" dirty="0" err="1"/>
              <a:t>our</a:t>
            </a:r>
            <a:r>
              <a:rPr lang="fr-FR" dirty="0"/>
              <a:t> ressources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20%); i.e. the size of the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by about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4256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How to </a:t>
            </a:r>
            <a:r>
              <a:rPr lang="fr-FR" b="1" dirty="0" err="1"/>
              <a:t>implement</a:t>
            </a:r>
            <a:r>
              <a:rPr lang="fr-FR" b="1" dirty="0"/>
              <a:t> the social optimum?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/>
              <a:t>corrective </a:t>
            </a:r>
            <a:r>
              <a:rPr lang="fr-FR" dirty="0" err="1"/>
              <a:t>tax</a:t>
            </a:r>
            <a:r>
              <a:rPr lang="fr-FR" dirty="0"/>
              <a:t> </a:t>
            </a:r>
            <a:r>
              <a:rPr lang="fr-FR" dirty="0" err="1"/>
              <a:t>tE</a:t>
            </a:r>
            <a:r>
              <a:rPr lang="fr-FR" dirty="0"/>
              <a:t>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consumption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finance </a:t>
            </a:r>
            <a:r>
              <a:rPr lang="fr-FR" dirty="0"/>
              <a:t>a </a:t>
            </a:r>
            <a:r>
              <a:rPr lang="fr-FR" dirty="0" smtClean="0"/>
              <a:t>lump-</a:t>
            </a:r>
            <a:r>
              <a:rPr lang="fr-FR" dirty="0" err="1" smtClean="0"/>
              <a:t>sum</a:t>
            </a:r>
            <a:r>
              <a:rPr lang="fr-FR" dirty="0" smtClean="0"/>
              <a:t> </a:t>
            </a:r>
            <a:r>
              <a:rPr lang="fr-FR" dirty="0" err="1"/>
              <a:t>transfer</a:t>
            </a:r>
            <a:r>
              <a:rPr lang="fr-FR" dirty="0"/>
              <a:t> </a:t>
            </a:r>
            <a:r>
              <a:rPr lang="fr-FR" dirty="0" err="1" smtClean="0"/>
              <a:t>eaxctly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/>
              <a:t>tE</a:t>
            </a:r>
            <a:r>
              <a:rPr lang="fr-FR" dirty="0"/>
              <a:t>:</a:t>
            </a:r>
          </a:p>
          <a:p>
            <a:r>
              <a:rPr lang="fr-FR" dirty="0"/>
              <a:t>Max U(</a:t>
            </a:r>
            <a:r>
              <a:rPr lang="fr-FR" dirty="0" err="1"/>
              <a:t>c,e,E</a:t>
            </a:r>
            <a:r>
              <a:rPr lang="fr-FR" dirty="0"/>
              <a:t>) </a:t>
            </a:r>
            <a:r>
              <a:rPr lang="fr-FR" dirty="0" err="1"/>
              <a:t>under</a:t>
            </a:r>
            <a:r>
              <a:rPr lang="fr-FR" dirty="0"/>
              <a:t> </a:t>
            </a:r>
            <a:r>
              <a:rPr lang="fr-FR" dirty="0" err="1"/>
              <a:t>c+pe</a:t>
            </a:r>
            <a:r>
              <a:rPr lang="fr-FR" dirty="0"/>
              <a:t>&lt;</a:t>
            </a:r>
            <a:r>
              <a:rPr lang="fr-FR" dirty="0" smtClean="0"/>
              <a:t>y 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with</a:t>
            </a:r>
            <a:r>
              <a:rPr lang="fr-FR" dirty="0"/>
              <a:t> : p =1+t  &amp; y =1+</a:t>
            </a:r>
            <a:r>
              <a:rPr lang="fr-FR" dirty="0" smtClean="0"/>
              <a:t>tE)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→ </a:t>
            </a:r>
            <a:r>
              <a:rPr lang="fr-FR" dirty="0"/>
              <a:t>c = (1-α)y   &amp;  e = αy/p</a:t>
            </a:r>
          </a:p>
          <a:p>
            <a:pPr marL="0" indent="0">
              <a:buNone/>
            </a:pPr>
            <a:r>
              <a:rPr lang="fr-FR" dirty="0" smtClean="0"/>
              <a:t>   →</a:t>
            </a:r>
            <a:r>
              <a:rPr lang="fr-FR" dirty="0"/>
              <a:t> Optimal corrective </a:t>
            </a:r>
            <a:r>
              <a:rPr lang="fr-FR" dirty="0" err="1"/>
              <a:t>tax</a:t>
            </a:r>
            <a:r>
              <a:rPr lang="fr-FR" dirty="0"/>
              <a:t> 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fraction of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spent</a:t>
            </a:r>
            <a:r>
              <a:rPr lang="fr-FR" dirty="0" smtClean="0"/>
              <a:t> on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as </a:t>
            </a:r>
            <a:r>
              <a:rPr lang="fr-FR" smtClean="0"/>
              <a:t>in the social </a:t>
            </a:r>
            <a:r>
              <a:rPr lang="fr-FR" dirty="0" smtClean="0"/>
              <a:t>optimum: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                                          e/y = </a:t>
            </a:r>
            <a:r>
              <a:rPr lang="fr-FR" dirty="0"/>
              <a:t>α/p = (α-λ)/(1-λ)   </a:t>
            </a:r>
          </a:p>
          <a:p>
            <a:r>
              <a:rPr lang="fr-FR" dirty="0"/>
              <a:t>I.e. p = 1+t = α(1-λ)/(α-</a:t>
            </a:r>
            <a:r>
              <a:rPr lang="fr-FR" dirty="0" err="1"/>
              <a:t>λ</a:t>
            </a:r>
            <a:r>
              <a:rPr lang="fr-FR" dirty="0"/>
              <a:t>)    </a:t>
            </a:r>
          </a:p>
          <a:p>
            <a:r>
              <a:rPr lang="fr-FR" dirty="0" smtClean="0"/>
              <a:t>I.e. one </a:t>
            </a:r>
            <a:r>
              <a:rPr lang="fr-FR" dirty="0" err="1" smtClean="0"/>
              <a:t>introduces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as to </a:t>
            </a:r>
            <a:r>
              <a:rPr lang="fr-FR" dirty="0" err="1" smtClean="0"/>
              <a:t>raise</a:t>
            </a:r>
            <a:r>
              <a:rPr lang="fr-FR" dirty="0" smtClean="0"/>
              <a:t> the relative </a:t>
            </a:r>
            <a:r>
              <a:rPr lang="fr-FR" dirty="0" err="1" smtClean="0"/>
              <a:t>price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 and </a:t>
            </a:r>
            <a:r>
              <a:rPr lang="fr-FR" dirty="0" err="1" smtClean="0"/>
              <a:t>induce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agents to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socially</a:t>
            </a:r>
            <a:r>
              <a:rPr lang="fr-FR" dirty="0" smtClean="0"/>
              <a:t> optimal </a:t>
            </a:r>
            <a:r>
              <a:rPr lang="fr-FR" dirty="0" err="1" smtClean="0"/>
              <a:t>quantity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endParaRPr lang="fr-FR" dirty="0" smtClean="0"/>
          </a:p>
          <a:p>
            <a:r>
              <a:rPr lang="fr-FR" dirty="0"/>
              <a:t>If </a:t>
            </a:r>
            <a:r>
              <a:rPr lang="fr-FR" dirty="0" err="1" smtClean="0"/>
              <a:t>λ</a:t>
            </a:r>
            <a:r>
              <a:rPr lang="fr-FR" dirty="0" smtClean="0"/>
              <a:t>→α (i.e.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</a:t>
            </a:r>
            <a:r>
              <a:rPr lang="fr-FR" dirty="0" err="1" smtClean="0"/>
              <a:t>almost</a:t>
            </a:r>
            <a:r>
              <a:rPr lang="fr-FR" dirty="0" smtClean="0"/>
              <a:t> as large as the </a:t>
            </a:r>
            <a:r>
              <a:rPr lang="fr-FR" dirty="0" err="1" smtClean="0"/>
              <a:t>benefits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p→∞ (</a:t>
            </a:r>
            <a:r>
              <a:rPr lang="fr-FR" dirty="0" err="1" smtClean="0"/>
              <a:t>infinite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)</a:t>
            </a:r>
          </a:p>
          <a:p>
            <a:r>
              <a:rPr lang="fr-FR" dirty="0"/>
              <a:t>If </a:t>
            </a:r>
            <a:r>
              <a:rPr lang="fr-FR" dirty="0" err="1" smtClean="0"/>
              <a:t>λ</a:t>
            </a:r>
            <a:r>
              <a:rPr lang="fr-FR" dirty="0" smtClean="0"/>
              <a:t>&gt;α,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banned</a:t>
            </a:r>
            <a:endParaRPr lang="fr-FR" dirty="0" smtClean="0"/>
          </a:p>
          <a:p>
            <a:r>
              <a:rPr lang="fr-FR" b="1" dirty="0" smtClean="0"/>
              <a:t>Transfer must </a:t>
            </a:r>
            <a:r>
              <a:rPr lang="fr-FR" b="1" dirty="0" err="1" smtClean="0"/>
              <a:t>be</a:t>
            </a:r>
            <a:r>
              <a:rPr lang="fr-FR" b="1" dirty="0" smtClean="0"/>
              <a:t> lump-</a:t>
            </a:r>
            <a:r>
              <a:rPr lang="fr-FR" b="1" dirty="0" err="1" smtClean="0"/>
              <a:t>sum</a:t>
            </a:r>
            <a:r>
              <a:rPr lang="fr-FR" b="1" dirty="0" smtClean="0"/>
              <a:t>, not </a:t>
            </a:r>
            <a:r>
              <a:rPr lang="fr-FR" b="1" dirty="0" err="1" smtClean="0"/>
              <a:t>proportional</a:t>
            </a:r>
            <a:r>
              <a:rPr lang="fr-FR" b="1" dirty="0" smtClean="0"/>
              <a:t> to </a:t>
            </a:r>
            <a:r>
              <a:rPr lang="fr-FR" b="1" dirty="0" err="1" smtClean="0"/>
              <a:t>e</a:t>
            </a:r>
            <a:r>
              <a:rPr lang="fr-FR" b="1" baseline="-25000" dirty="0" err="1" smtClean="0"/>
              <a:t>i</a:t>
            </a:r>
            <a:r>
              <a:rPr lang="fr-FR" b="1" dirty="0" smtClean="0"/>
              <a:t> …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49310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 smtClean="0"/>
              <a:t>Assume </a:t>
            </a:r>
            <a:r>
              <a:rPr lang="fr-FR" dirty="0"/>
              <a:t>α = 20% &amp; 1-α=80% &amp; </a:t>
            </a:r>
            <a:r>
              <a:rPr lang="fr-FR" dirty="0" err="1"/>
              <a:t>λ</a:t>
            </a:r>
            <a:r>
              <a:rPr lang="fr-FR" dirty="0"/>
              <a:t>=10</a:t>
            </a:r>
            <a:r>
              <a:rPr lang="fr-FR" dirty="0" smtClean="0"/>
              <a:t>%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p = </a:t>
            </a:r>
            <a:r>
              <a:rPr lang="fr-FR" dirty="0"/>
              <a:t>1+t = α(1-λ)/(α-</a:t>
            </a:r>
            <a:r>
              <a:rPr lang="fr-FR" dirty="0" err="1"/>
              <a:t>λ</a:t>
            </a:r>
            <a:r>
              <a:rPr lang="fr-FR" dirty="0"/>
              <a:t>) = 180%   </a:t>
            </a:r>
          </a:p>
          <a:p>
            <a:r>
              <a:rPr lang="fr-FR" dirty="0" smtClean="0"/>
              <a:t>I.e.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/>
              <a:t>need</a:t>
            </a:r>
            <a:r>
              <a:rPr lang="fr-FR" dirty="0"/>
              <a:t> a </a:t>
            </a:r>
            <a:r>
              <a:rPr lang="fr-FR" dirty="0" err="1"/>
              <a:t>tax</a:t>
            </a:r>
            <a:r>
              <a:rPr lang="fr-FR" dirty="0"/>
              <a:t> rate </a:t>
            </a:r>
            <a:r>
              <a:rPr lang="fr-FR" dirty="0" err="1"/>
              <a:t>t</a:t>
            </a:r>
            <a:r>
              <a:rPr lang="fr-FR" dirty="0"/>
              <a:t>=80% to correct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 smtClean="0"/>
              <a:t>externality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/>
              <a:t>effect</a:t>
            </a:r>
            <a:r>
              <a:rPr lang="fr-FR" dirty="0"/>
              <a:t>, </a:t>
            </a:r>
            <a:r>
              <a:rPr lang="fr-FR" dirty="0" err="1"/>
              <a:t>consumers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80%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production </a:t>
            </a:r>
            <a:r>
              <a:rPr lang="fr-FR" dirty="0" err="1"/>
              <a:t>costs</a:t>
            </a:r>
            <a:r>
              <a:rPr lang="fr-FR" dirty="0"/>
              <a:t>;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20% of </a:t>
            </a:r>
            <a:r>
              <a:rPr lang="fr-FR" dirty="0" err="1"/>
              <a:t>their</a:t>
            </a:r>
            <a:r>
              <a:rPr lang="fr-FR" dirty="0"/>
              <a:t> budget on </a:t>
            </a:r>
            <a:r>
              <a:rPr lang="fr-FR" dirty="0" err="1"/>
              <a:t>energy</a:t>
            </a:r>
            <a:r>
              <a:rPr lang="fr-FR" dirty="0"/>
              <a:t>, but 80%/180% = 45%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spendings</a:t>
            </a:r>
            <a:r>
              <a:rPr lang="fr-FR" dirty="0"/>
              <a:t> are </a:t>
            </a:r>
            <a:r>
              <a:rPr lang="fr-FR" dirty="0" err="1"/>
              <a:t>paid</a:t>
            </a:r>
            <a:r>
              <a:rPr lang="fr-FR" dirty="0"/>
              <a:t> to the </a:t>
            </a:r>
            <a:r>
              <a:rPr lang="fr-FR" dirty="0" err="1"/>
              <a:t>government</a:t>
            </a:r>
            <a:r>
              <a:rPr lang="fr-FR" dirty="0"/>
              <a:t> in </a:t>
            </a:r>
            <a:r>
              <a:rPr lang="fr-FR" dirty="0" err="1"/>
              <a:t>energy</a:t>
            </a:r>
            <a:r>
              <a:rPr lang="fr-FR" dirty="0"/>
              <a:t> taxes; i.e. 9% of national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taxes, and </a:t>
            </a:r>
            <a:r>
              <a:rPr lang="fr-FR" dirty="0" err="1"/>
              <a:t>everybody</a:t>
            </a:r>
            <a:r>
              <a:rPr lang="fr-FR" dirty="0"/>
              <a:t> </a:t>
            </a:r>
            <a:r>
              <a:rPr lang="fr-FR" dirty="0" err="1"/>
              <a:t>receives</a:t>
            </a:r>
            <a:r>
              <a:rPr lang="fr-FR" dirty="0"/>
              <a:t> a green </a:t>
            </a:r>
            <a:r>
              <a:rPr lang="fr-FR" dirty="0" err="1"/>
              <a:t>dividend</a:t>
            </a:r>
            <a:r>
              <a:rPr lang="fr-FR" dirty="0"/>
              <a:t> </a:t>
            </a:r>
            <a:r>
              <a:rPr lang="fr-FR" dirty="0" err="1"/>
              <a:t>equals</a:t>
            </a:r>
            <a:r>
              <a:rPr lang="fr-FR" dirty="0"/>
              <a:t> to 9% of national </a:t>
            </a:r>
            <a:r>
              <a:rPr lang="fr-FR" dirty="0" err="1"/>
              <a:t>income</a:t>
            </a:r>
            <a:r>
              <a:rPr lang="fr-FR" dirty="0"/>
              <a:t>; in </a:t>
            </a:r>
            <a:r>
              <a:rPr lang="fr-FR" dirty="0" err="1"/>
              <a:t>effect</a:t>
            </a:r>
            <a:r>
              <a:rPr lang="fr-FR" dirty="0"/>
              <a:t>, the size of the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sector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divided</a:t>
            </a:r>
            <a:r>
              <a:rPr lang="fr-FR" dirty="0"/>
              <a:t> by </a:t>
            </a:r>
            <a:r>
              <a:rPr lang="fr-FR" dirty="0" err="1" smtClean="0"/>
              <a:t>almost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6733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err="1" smtClean="0"/>
              <a:t>Controversies</a:t>
            </a:r>
            <a:r>
              <a:rPr lang="fr-FR" dirty="0" smtClean="0"/>
              <a:t> about </a:t>
            </a:r>
            <a:r>
              <a:rPr lang="fr-FR" dirty="0" err="1" smtClean="0"/>
              <a:t>carbon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I</a:t>
            </a:r>
            <a:r>
              <a:rPr lang="fr-FR" dirty="0" smtClean="0"/>
              <a:t>f </a:t>
            </a:r>
            <a:r>
              <a:rPr lang="fr-FR" dirty="0" err="1" smtClean="0"/>
              <a:t>we</a:t>
            </a:r>
            <a:r>
              <a:rPr lang="fr-FR" dirty="0" smtClean="0"/>
              <a:t> all </a:t>
            </a:r>
            <a:r>
              <a:rPr lang="fr-FR" dirty="0" err="1" smtClean="0"/>
              <a:t>agree</a:t>
            </a:r>
            <a:r>
              <a:rPr lang="fr-FR" dirty="0" smtClean="0"/>
              <a:t> about λ (utility </a:t>
            </a:r>
            <a:r>
              <a:rPr lang="fr-FR" dirty="0" err="1" smtClean="0"/>
              <a:t>cost</a:t>
            </a:r>
            <a:r>
              <a:rPr lang="fr-FR" dirty="0" smtClean="0"/>
              <a:t> of global </a:t>
            </a:r>
            <a:r>
              <a:rPr lang="fr-FR" dirty="0" err="1" smtClean="0"/>
              <a:t>warming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about the optimal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rate: 1</a:t>
            </a:r>
            <a:r>
              <a:rPr lang="fr-FR" dirty="0"/>
              <a:t>+t = α(1-λ)/(α-λ) </a:t>
            </a:r>
            <a:endParaRPr lang="fr-FR" dirty="0" smtClean="0"/>
          </a:p>
          <a:p>
            <a:r>
              <a:rPr lang="fr-FR" dirty="0" err="1" smtClean="0"/>
              <a:t>Conversely</a:t>
            </a:r>
            <a:r>
              <a:rPr lang="fr-FR" dirty="0" smtClean="0"/>
              <a:t>, </a:t>
            </a:r>
            <a:r>
              <a:rPr lang="fr-FR" dirty="0" err="1" smtClean="0"/>
              <a:t>differences</a:t>
            </a:r>
            <a:r>
              <a:rPr lang="fr-FR" dirty="0" smtClean="0"/>
              <a:t> in perceptions about </a:t>
            </a:r>
            <a:r>
              <a:rPr lang="fr-FR" dirty="0"/>
              <a:t>λ </a:t>
            </a:r>
            <a:r>
              <a:rPr lang="fr-FR" dirty="0" smtClean="0"/>
              <a:t>(=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uncertain</a:t>
            </a:r>
            <a:r>
              <a:rPr lang="fr-FR" dirty="0" smtClean="0"/>
              <a:t>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/>
              <a:t>energy</a:t>
            </a:r>
            <a:r>
              <a:rPr lang="fr-FR" dirty="0"/>
              <a:t> &amp;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smtClean="0"/>
              <a:t>taxes in the EU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Eurostat tables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: air </a:t>
            </a:r>
            <a:r>
              <a:rPr lang="fr-FR" dirty="0" err="1" smtClean="0"/>
              <a:t>quality</a:t>
            </a:r>
            <a:r>
              <a:rPr lang="fr-FR" dirty="0" smtClean="0"/>
              <a:t>, trafic congestion, etc.</a:t>
            </a:r>
          </a:p>
          <a:p>
            <a:r>
              <a:rPr lang="fr-FR" dirty="0" smtClean="0"/>
              <a:t>In the French 2008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r>
              <a:rPr lang="fr-FR" dirty="0" smtClean="0"/>
              <a:t>, the </a:t>
            </a:r>
            <a:r>
              <a:rPr lang="fr-FR" dirty="0" err="1" smtClean="0"/>
              <a:t>implicit</a:t>
            </a:r>
            <a:r>
              <a:rPr lang="fr-FR" dirty="0" smtClean="0"/>
              <a:t> </a:t>
            </a:r>
            <a:r>
              <a:rPr lang="fr-FR" dirty="0" err="1" smtClean="0"/>
              <a:t>assumption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oil</a:t>
            </a:r>
            <a:r>
              <a:rPr lang="fr-FR" dirty="0" smtClean="0"/>
              <a:t> taxes correct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externalities</a:t>
            </a:r>
            <a:r>
              <a:rPr lang="fr-FR" dirty="0" smtClean="0"/>
              <a:t>, and </a:t>
            </a:r>
            <a:r>
              <a:rPr lang="fr-FR" dirty="0" err="1" smtClean="0"/>
              <a:t>that</a:t>
            </a:r>
            <a:r>
              <a:rPr lang="fr-FR" dirty="0" smtClean="0"/>
              <a:t> the new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must deal </a:t>
            </a:r>
            <a:r>
              <a:rPr lang="fr-FR" dirty="0" err="1" smtClean="0"/>
              <a:t>with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: </a:t>
            </a:r>
            <a:r>
              <a:rPr lang="fr-FR" dirty="0" err="1" smtClean="0"/>
              <a:t>price</a:t>
            </a:r>
            <a:r>
              <a:rPr lang="fr-FR" dirty="0" smtClean="0"/>
              <a:t> of the </a:t>
            </a:r>
            <a:r>
              <a:rPr lang="fr-FR" dirty="0" err="1" smtClean="0"/>
              <a:t>carbon</a:t>
            </a:r>
            <a:r>
              <a:rPr lang="fr-FR" dirty="0" smtClean="0"/>
              <a:t> ton = </a:t>
            </a:r>
            <a:r>
              <a:rPr lang="fr-FR" dirty="0" err="1" smtClean="0"/>
              <a:t>estimate</a:t>
            </a:r>
            <a:r>
              <a:rPr lang="fr-FR" dirty="0" smtClean="0"/>
              <a:t> of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impact of an </a:t>
            </a:r>
            <a:r>
              <a:rPr lang="fr-FR" dirty="0" err="1" smtClean="0"/>
              <a:t>additional</a:t>
            </a:r>
            <a:r>
              <a:rPr lang="fr-FR" dirty="0" smtClean="0"/>
              <a:t> ton of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Quinet Report 2008</a:t>
            </a:r>
            <a:r>
              <a:rPr lang="fr-FR" dirty="0" smtClean="0"/>
              <a:t> 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7995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fr-FR" dirty="0" smtClean="0"/>
              <a:t>The discount rate </a:t>
            </a:r>
            <a:r>
              <a:rPr lang="fr-FR" dirty="0" err="1" smtClean="0"/>
              <a:t>controversy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/>
              <a:t>Stern Report on the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of global </a:t>
            </a:r>
            <a:r>
              <a:rPr lang="fr-FR" dirty="0" err="1"/>
              <a:t>warming</a:t>
            </a:r>
            <a:r>
              <a:rPr lang="fr-FR" dirty="0"/>
              <a:t> [</a:t>
            </a:r>
            <a:r>
              <a:rPr lang="fr-FR" dirty="0">
                <a:hlinkClick r:id="rId2"/>
              </a:rPr>
              <a:t>Stern </a:t>
            </a:r>
            <a:r>
              <a:rPr lang="fr-FR" dirty="0" smtClean="0">
                <a:hlinkClick r:id="rId2"/>
              </a:rPr>
              <a:t>2006 </a:t>
            </a:r>
            <a:r>
              <a:rPr lang="fr-FR" dirty="0">
                <a:hlinkClick r:id="rId2"/>
              </a:rPr>
              <a:t>Report</a:t>
            </a:r>
            <a:r>
              <a:rPr lang="fr-FR" dirty="0" smtClean="0"/>
              <a:t>]</a:t>
            </a:r>
          </a:p>
          <a:p>
            <a:r>
              <a:rPr lang="fr-FR" dirty="0" smtClean="0"/>
              <a:t>An important part of the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due to </a:t>
            </a:r>
            <a:r>
              <a:rPr lang="fr-FR" dirty="0" err="1" smtClean="0"/>
              <a:t>differences</a:t>
            </a:r>
            <a:r>
              <a:rPr lang="fr-FR" dirty="0" smtClean="0"/>
              <a:t> in the social discount rate</a:t>
            </a:r>
          </a:p>
          <a:p>
            <a:r>
              <a:rPr lang="fr-FR" dirty="0" smtClean="0"/>
              <a:t>I.e.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cause </a:t>
            </a:r>
            <a:r>
              <a:rPr lang="fr-FR" dirty="0" err="1" smtClean="0"/>
              <a:t>catastrophies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equivalent</a:t>
            </a:r>
            <a:r>
              <a:rPr lang="fr-FR" dirty="0" smtClean="0"/>
              <a:t> to a </a:t>
            </a:r>
            <a:r>
              <a:rPr lang="fr-FR" dirty="0" err="1" smtClean="0"/>
              <a:t>loss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λ</a:t>
            </a:r>
            <a:r>
              <a:rPr lang="fr-FR" dirty="0" smtClean="0"/>
              <a:t>% of world GDP in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/>
              <a:t>Say </a:t>
            </a:r>
            <a:r>
              <a:rPr lang="fr-FR" dirty="0" smtClean="0"/>
              <a:t>λ=10%, and T=70 </a:t>
            </a:r>
            <a:r>
              <a:rPr lang="fr-FR" dirty="0" err="1" smtClean="0"/>
              <a:t>years</a:t>
            </a:r>
            <a:r>
              <a:rPr lang="fr-FR" dirty="0" smtClean="0"/>
              <a:t> (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2080)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sacrifice </a:t>
            </a:r>
            <a:r>
              <a:rPr lang="fr-FR" dirty="0" err="1" smtClean="0"/>
              <a:t>today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stop </a:t>
            </a:r>
            <a:r>
              <a:rPr lang="fr-FR" dirty="0" err="1" smtClean="0"/>
              <a:t>using</a:t>
            </a:r>
            <a:r>
              <a:rPr lang="fr-FR" dirty="0" smtClean="0"/>
              <a:t> cars </a:t>
            </a:r>
            <a:r>
              <a:rPr lang="fr-FR" dirty="0" err="1" smtClean="0"/>
              <a:t>entirely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sacrifice μY</a:t>
            </a:r>
            <a:r>
              <a:rPr lang="fr-FR" baseline="-25000" dirty="0" smtClean="0"/>
              <a:t>0</a:t>
            </a:r>
            <a:r>
              <a:rPr lang="fr-FR" dirty="0" smtClean="0"/>
              <a:t> = e</a:t>
            </a:r>
            <a:r>
              <a:rPr lang="fr-FR" baseline="30000" dirty="0" smtClean="0"/>
              <a:t>-r*T </a:t>
            </a:r>
            <a:r>
              <a:rPr lang="fr-FR" dirty="0" smtClean="0"/>
              <a:t> </a:t>
            </a:r>
            <a:r>
              <a:rPr lang="fr-FR" dirty="0" err="1" smtClean="0"/>
              <a:t>λY</a:t>
            </a:r>
            <a:r>
              <a:rPr lang="fr-FR" baseline="-25000" dirty="0" err="1" smtClean="0"/>
              <a:t>T</a:t>
            </a:r>
            <a:r>
              <a:rPr lang="fr-FR" dirty="0" smtClean="0"/>
              <a:t> , </a:t>
            </a:r>
            <a:r>
              <a:rPr lang="fr-FR" baseline="-25000" dirty="0" smtClean="0"/>
              <a:t>              </a:t>
            </a:r>
            <a:r>
              <a:rPr lang="fr-FR" dirty="0" err="1" smtClean="0"/>
              <a:t>with</a:t>
            </a:r>
            <a:r>
              <a:rPr lang="fr-FR" dirty="0" smtClean="0"/>
              <a:t> r* = social discount rate = rate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an </a:t>
            </a:r>
            <a:r>
              <a:rPr lang="fr-FR" dirty="0" err="1" smtClean="0"/>
              <a:t>ideal</a:t>
            </a:r>
            <a:r>
              <a:rPr lang="fr-FR" dirty="0" smtClean="0"/>
              <a:t>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discount the future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r* ?    r*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0 or r*&gt;&gt;0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905341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922</Words>
  <Application>Microsoft Office PowerPoint</Application>
  <PresentationFormat>Affichage à l'écran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   Public Economics: Tax &amp; Transfer Policies  (Master PPD &amp; APE, Paris School of Economics) Thomas Piketty Academic year 2013-2014  </vt:lpstr>
      <vt:lpstr>Basic theoretical model and optimal tax formulas with externalities: U(c,e,E)</vt:lpstr>
      <vt:lpstr>Diapositive 3</vt:lpstr>
      <vt:lpstr>Diapositive 4</vt:lpstr>
      <vt:lpstr>Diapositive 5</vt:lpstr>
      <vt:lpstr>Diapositive 6</vt:lpstr>
      <vt:lpstr>Diapositive 7</vt:lpstr>
      <vt:lpstr>Controversies about carbon taxes</vt:lpstr>
      <vt:lpstr>The discount rate controversy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90</cp:revision>
  <dcterms:created xsi:type="dcterms:W3CDTF">2013-10-08T09:01:14Z</dcterms:created>
  <dcterms:modified xsi:type="dcterms:W3CDTF">2013-10-22T09:33:05Z</dcterms:modified>
</cp:coreProperties>
</file>