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03230-E89C-4557-92C4-CDFA3C6B5872}" type="datetimeFigureOut">
              <a:rPr lang="fr-FR" smtClean="0"/>
              <a:pPr/>
              <a:t>03/11/2014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mailto:piketty@psemail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ExamAPE.zip" TargetMode="External"/><Relationship Id="rId2" Type="http://schemas.openxmlformats.org/officeDocument/2006/relationships/hyperlink" Target="http://piketty.pse.ens.fr/fr/enseignement/10-page-statique/18-pubec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en/capital21c2" TargetMode="External"/><Relationship Id="rId2" Type="http://schemas.openxmlformats.org/officeDocument/2006/relationships/hyperlink" Target="http://piketty.pse.ens.fr/capital21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pincomes.parisschoolofeconomics.eu/" TargetMode="External"/><Relationship Id="rId4" Type="http://schemas.openxmlformats.org/officeDocument/2006/relationships/hyperlink" Target="http://piketty.pse.ens.fr/files/AlvaredoetalJEP201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Zucman2013Slides.pdf" TargetMode="External"/><Relationship Id="rId7" Type="http://schemas.openxmlformats.org/officeDocument/2006/relationships/hyperlink" Target="http://piketty.pse.ens.fr/files/Guvenen2012.pdf" TargetMode="External"/><Relationship Id="rId2" Type="http://schemas.openxmlformats.org/officeDocument/2006/relationships/hyperlink" Target="http://piketty.pse.ens.fr/files/PikettyZucman2013W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PikettySaez2014Science" TargetMode="External"/><Relationship Id="rId5" Type="http://schemas.openxmlformats.org/officeDocument/2006/relationships/hyperlink" Target="http://piketty.pse.ens.fr/files/PikettyZucman2014HID.pdf" TargetMode="External"/><Relationship Id="rId4" Type="http://schemas.openxmlformats.org/officeDocument/2006/relationships/hyperlink" Target="http://piketty.pse.ens.fr/capitalisbac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Ineg2014Lecture2.pdf" TargetMode="External"/><Relationship Id="rId2" Type="http://schemas.openxmlformats.org/officeDocument/2006/relationships/hyperlink" Target="http://piketty.pse.ens.fr/files/PikettyEcoIneg2014Lecture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PikettyEcoIneg2014Lecture3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Ineg2014Lecture5.pdf" TargetMode="External"/><Relationship Id="rId2" Type="http://schemas.openxmlformats.org/officeDocument/2006/relationships/hyperlink" Target="http://piketty.pse.ens.fr/files/PikettyEcoIneg2014Lecture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ExamAPE.zip" TargetMode="External"/><Relationship Id="rId5" Type="http://schemas.openxmlformats.org/officeDocument/2006/relationships/hyperlink" Target="http://piketty.pse.ens.fr/files/PikettyEcoIneg2014Lecture7.pdf" TargetMode="External"/><Relationship Id="rId4" Type="http://schemas.openxmlformats.org/officeDocument/2006/relationships/hyperlink" Target="http://piketty.pse.ens.fr/files/PikettyEcoIneg2014Lecture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Economics of Inequality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</a:t>
            </a:r>
            <a:r>
              <a:rPr lang="en-US" sz="3600" dirty="0" err="1" smtClean="0"/>
              <a:t>Piketty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Academic year 2014-2015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Syllabus &amp; Course Material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dirty="0" smtClean="0"/>
              <a:t>Email : </a:t>
            </a:r>
            <a:r>
              <a:rPr lang="en-US" dirty="0" smtClean="0">
                <a:hlinkClick r:id="rId2"/>
              </a:rPr>
              <a:t>piketty@psemail.eu</a:t>
            </a:r>
            <a:endParaRPr lang="en-US" dirty="0" smtClean="0"/>
          </a:p>
          <a:p>
            <a:r>
              <a:rPr lang="en-US" dirty="0" smtClean="0"/>
              <a:t>Office hours: Tuesdays 9h-12h, </a:t>
            </a:r>
            <a:r>
              <a:rPr lang="en-US" dirty="0" err="1" smtClean="0"/>
              <a:t>Jourdan</a:t>
            </a:r>
            <a:r>
              <a:rPr lang="en-US" dirty="0" smtClean="0"/>
              <a:t> B101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Course web page : </a:t>
            </a:r>
            <a:r>
              <a:rPr lang="en-US" dirty="0" smtClean="0">
                <a:hlinkClick r:id="rId3"/>
              </a:rPr>
              <a:t>http://piketty.pse.ens.fr/teaching/10/17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(check on-line for updated versions)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54461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objective of this course is to present recent research in the area of income and wealth distribution. Issues will include the following. </a:t>
            </a:r>
          </a:p>
          <a:p>
            <a:r>
              <a:rPr lang="en-US" sz="2800" dirty="0" smtClean="0"/>
              <a:t>How did income and wealth distributions evolve since the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century, how can we account for these changes? What was the interaction with the growth and capital accumulation process? </a:t>
            </a:r>
          </a:p>
          <a:p>
            <a:r>
              <a:rPr lang="en-US" sz="2800" dirty="0" smtClean="0"/>
              <a:t>Did the recent rise of inequality contribute to the 2008 financial crisis? What will be the impact on income and wealth distributions?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Can we properly understand macro issues with representative-agent models?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This course will take for the most part a positive perspective on distributional issues. For references on normative models of optimal redistribution and taxation, see my </a:t>
            </a:r>
            <a:r>
              <a:rPr lang="en-US" sz="2800" dirty="0" smtClean="0">
                <a:hlinkClick r:id="rId2"/>
              </a:rPr>
              <a:t>Public Economics course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course is organized in 8 lectures of 3 hours                (7 lectures + 1 exam)</a:t>
            </a:r>
          </a:p>
          <a:p>
            <a:r>
              <a:rPr lang="en-US" sz="2800" dirty="0" smtClean="0"/>
              <a:t>To validate the course, students are required :</a:t>
            </a:r>
          </a:p>
          <a:p>
            <a:pPr>
              <a:buNone/>
            </a:pPr>
            <a:r>
              <a:rPr lang="en-US" sz="2800" dirty="0" smtClean="0"/>
              <a:t> (1) to attend and actively participate to all lectures; </a:t>
            </a:r>
          </a:p>
          <a:p>
            <a:pPr>
              <a:buNone/>
            </a:pPr>
            <a:r>
              <a:rPr lang="en-US" sz="2800" dirty="0" smtClean="0"/>
              <a:t> (2) to take the exam </a:t>
            </a:r>
          </a:p>
          <a:p>
            <a:pPr>
              <a:buNone/>
            </a:pPr>
            <a:r>
              <a:rPr lang="en-US" sz="2800" dirty="0" smtClean="0"/>
              <a:t>          (past exams are available </a:t>
            </a:r>
            <a:r>
              <a:rPr lang="en-US" sz="2800" dirty="0" smtClean="0">
                <a:hlinkClick r:id="rId3"/>
              </a:rPr>
              <a:t>here</a:t>
            </a:r>
            <a:r>
              <a:rPr lang="en-US" sz="2800" dirty="0" smtClean="0"/>
              <a:t>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General </a:t>
            </a:r>
            <a:r>
              <a:rPr lang="fr-FR" sz="3200" b="1" dirty="0" err="1" smtClean="0"/>
              <a:t>references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To a large extent the course will follow this book:</a:t>
            </a:r>
          </a:p>
          <a:p>
            <a:r>
              <a:rPr lang="en-US" sz="2600" dirty="0" smtClean="0"/>
              <a:t>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</a:t>
            </a:r>
            <a:r>
              <a:rPr lang="en-US" sz="2600" u="sng" dirty="0" smtClean="0">
                <a:hlinkClick r:id="rId2"/>
              </a:rPr>
              <a:t>Le capital au 21</a:t>
            </a:r>
            <a:r>
              <a:rPr lang="en-US" sz="2600" u="sng" baseline="30000" dirty="0" smtClean="0">
                <a:hlinkClick r:id="rId2"/>
              </a:rPr>
              <a:t>e</a:t>
            </a:r>
            <a:r>
              <a:rPr lang="en-US" sz="2600" u="sng" dirty="0" smtClean="0">
                <a:hlinkClick r:id="rId2"/>
              </a:rPr>
              <a:t> siècle</a:t>
            </a:r>
            <a:r>
              <a:rPr lang="en-US" sz="2600" dirty="0" smtClean="0"/>
              <a:t>, </a:t>
            </a:r>
            <a:r>
              <a:rPr lang="en-US" sz="2600" dirty="0" err="1" smtClean="0"/>
              <a:t>Seuil</a:t>
            </a:r>
            <a:r>
              <a:rPr lang="en-US" sz="2600" dirty="0" smtClean="0"/>
              <a:t> 2013</a:t>
            </a:r>
          </a:p>
          <a:p>
            <a:pPr>
              <a:buNone/>
            </a:pPr>
            <a:r>
              <a:rPr lang="en-US" sz="2600" dirty="0" smtClean="0"/>
              <a:t>      </a:t>
            </a:r>
            <a:r>
              <a:rPr lang="en-US" sz="2600" u="sng" dirty="0" smtClean="0">
                <a:hlinkClick r:id="rId3"/>
              </a:rPr>
              <a:t>Capital in the 21</a:t>
            </a:r>
            <a:r>
              <a:rPr lang="en-US" sz="2600" u="sng" baseline="30000" dirty="0" smtClean="0">
                <a:hlinkClick r:id="rId3"/>
              </a:rPr>
              <a:t>st</a:t>
            </a:r>
            <a:r>
              <a:rPr lang="en-US" sz="2600" u="sng" dirty="0" smtClean="0">
                <a:hlinkClick r:id="rId3"/>
              </a:rPr>
              <a:t> century</a:t>
            </a:r>
            <a:r>
              <a:rPr lang="en-US" sz="2600" dirty="0" smtClean="0"/>
              <a:t>, Harvard University Press 2014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This book is based upon a collective data collection project:</a:t>
            </a:r>
          </a:p>
          <a:p>
            <a:r>
              <a:rPr lang="en-US" sz="2600" dirty="0" smtClean="0"/>
              <a:t>F. </a:t>
            </a:r>
            <a:r>
              <a:rPr lang="en-US" sz="2600" dirty="0" err="1" smtClean="0"/>
              <a:t>Alvaredo</a:t>
            </a:r>
            <a:r>
              <a:rPr lang="en-US" sz="2600" dirty="0" smtClean="0"/>
              <a:t>, T. Atkinson, 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E. </a:t>
            </a:r>
            <a:r>
              <a:rPr lang="en-US" sz="2600" dirty="0" err="1" smtClean="0"/>
              <a:t>Saez</a:t>
            </a:r>
            <a:r>
              <a:rPr lang="en-US" sz="2600" dirty="0" smtClean="0"/>
              <a:t>, “</a:t>
            </a:r>
            <a:r>
              <a:rPr lang="en-US" sz="2600" dirty="0" smtClean="0">
                <a:hlinkClick r:id="rId4"/>
              </a:rPr>
              <a:t>The Top 1% in International and Historical Perspective</a:t>
            </a:r>
            <a:r>
              <a:rPr lang="en-US" sz="2600" dirty="0" smtClean="0"/>
              <a:t>“, Journal of Economic Perspectives 2013 </a:t>
            </a:r>
          </a:p>
          <a:p>
            <a:pPr>
              <a:buNone/>
            </a:pPr>
            <a:r>
              <a:rPr lang="en-US" sz="2600" dirty="0" smtClean="0"/>
              <a:t>(updated series on the World Top Incomes Database (WTID): </a:t>
            </a:r>
            <a:r>
              <a:rPr lang="en-US" sz="2600" dirty="0" smtClean="0">
                <a:hlinkClick r:id="rId5"/>
              </a:rPr>
              <a:t>http://topincomes.parisschoolofeconomics.eu</a:t>
            </a:r>
            <a:r>
              <a:rPr lang="en-US" sz="2600" dirty="0" smtClean="0"/>
              <a:t>) </a:t>
            </a:r>
          </a:p>
          <a:p>
            <a:pPr>
              <a:buNone/>
            </a:pPr>
            <a:r>
              <a:rPr lang="en-US" sz="2600" dirty="0" smtClean="0"/>
              <a:t>(</a:t>
            </a:r>
            <a:r>
              <a:rPr lang="en-US" sz="2600" dirty="0" smtClean="0"/>
              <a:t>soon to</a:t>
            </a:r>
            <a:r>
              <a:rPr lang="en-US" sz="2600" dirty="0" smtClean="0"/>
              <a:t> </a:t>
            </a:r>
            <a:r>
              <a:rPr lang="en-US" sz="2600" dirty="0" smtClean="0"/>
              <a:t>become the W2ID: World Wealth &amp; Income Database)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sz="2600" dirty="0" smtClean="0"/>
          </a:p>
          <a:p>
            <a:r>
              <a:rPr lang="fr-FR" sz="2600" dirty="0" smtClean="0"/>
              <a:t>T. Piketty, G. </a:t>
            </a:r>
            <a:r>
              <a:rPr lang="fr-FR" sz="2600" dirty="0" err="1" smtClean="0"/>
              <a:t>Zucman</a:t>
            </a:r>
            <a:r>
              <a:rPr lang="fr-FR" sz="2600" dirty="0" smtClean="0"/>
              <a:t>, </a:t>
            </a:r>
            <a:r>
              <a:rPr lang="en-US" sz="2600" dirty="0" smtClean="0"/>
              <a:t>“</a:t>
            </a:r>
            <a:r>
              <a:rPr lang="en-US" sz="2600" dirty="0" smtClean="0">
                <a:hlinkClick r:id="rId2"/>
              </a:rPr>
              <a:t>Capital is Back: Wealth-Income Ratios in Rich Countries 1700-2010</a:t>
            </a:r>
            <a:r>
              <a:rPr lang="en-US" sz="2600" dirty="0" smtClean="0"/>
              <a:t> “, QJE 2014, </a:t>
            </a:r>
            <a:r>
              <a:rPr lang="en-US" sz="2600" dirty="0" smtClean="0">
                <a:hlinkClick r:id="rId3"/>
              </a:rPr>
              <a:t>slides</a:t>
            </a:r>
            <a:r>
              <a:rPr lang="en-US" sz="2600" dirty="0" smtClean="0"/>
              <a:t>, </a:t>
            </a:r>
            <a:r>
              <a:rPr lang="en-US" sz="2600" dirty="0" smtClean="0">
                <a:hlinkClick r:id="rId4"/>
              </a:rPr>
              <a:t>data appendix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G. </a:t>
            </a:r>
            <a:r>
              <a:rPr lang="en-US" sz="2600" dirty="0" err="1" smtClean="0"/>
              <a:t>Zucman</a:t>
            </a:r>
            <a:r>
              <a:rPr lang="en-US" sz="2600" dirty="0" smtClean="0"/>
              <a:t>, “</a:t>
            </a:r>
            <a:r>
              <a:rPr lang="en-US" sz="2600" dirty="0" smtClean="0">
                <a:hlinkClick r:id="rId5"/>
              </a:rPr>
              <a:t>Wealth and Inheritance in the Long-Run</a:t>
            </a:r>
            <a:r>
              <a:rPr lang="en-US" sz="2600" dirty="0" smtClean="0"/>
              <a:t>”, Handbook of Income Distribution, 2014</a:t>
            </a:r>
          </a:p>
          <a:p>
            <a:endParaRPr lang="en-US" sz="2600" dirty="0" smtClean="0"/>
          </a:p>
          <a:p>
            <a:r>
              <a:rPr lang="en-US" sz="2600" dirty="0" smtClean="0"/>
              <a:t>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E. Saez, “</a:t>
            </a:r>
            <a:r>
              <a:rPr lang="en-US" sz="2600" dirty="0" smtClean="0">
                <a:hlinkClick r:id="rId6"/>
              </a:rPr>
              <a:t>Inequality in the long run</a:t>
            </a:r>
            <a:r>
              <a:rPr lang="en-US" sz="2600" dirty="0" smtClean="0"/>
              <a:t>”, Science 2014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G. </a:t>
            </a:r>
            <a:r>
              <a:rPr lang="en-US" sz="2600" dirty="0" err="1" smtClean="0"/>
              <a:t>Bertola</a:t>
            </a:r>
            <a:r>
              <a:rPr lang="en-US" sz="2600" dirty="0" smtClean="0"/>
              <a:t>, R. </a:t>
            </a:r>
            <a:r>
              <a:rPr lang="en-US" sz="2600" dirty="0" err="1" smtClean="0"/>
              <a:t>Foellmi</a:t>
            </a:r>
            <a:r>
              <a:rPr lang="en-US" sz="2600" dirty="0" smtClean="0"/>
              <a:t>, J. </a:t>
            </a:r>
            <a:r>
              <a:rPr lang="en-US" sz="2600" dirty="0" err="1" smtClean="0"/>
              <a:t>Zweimuller</a:t>
            </a:r>
            <a:r>
              <a:rPr lang="en-US" sz="2600" dirty="0" smtClean="0"/>
              <a:t>, </a:t>
            </a:r>
            <a:r>
              <a:rPr lang="en-US" sz="2600" u="sng" dirty="0" smtClean="0"/>
              <a:t>Income distribution in macroeconomic models</a:t>
            </a:r>
            <a:r>
              <a:rPr lang="en-US" sz="2600" dirty="0" smtClean="0"/>
              <a:t>, Princeton University Press, 2006</a:t>
            </a:r>
          </a:p>
          <a:p>
            <a:pPr>
              <a:buNone/>
            </a:pPr>
            <a:endParaRPr lang="en-US" sz="2600" dirty="0" smtClean="0"/>
          </a:p>
          <a:p>
            <a:r>
              <a:rPr lang="fr-FR" sz="2600" dirty="0" smtClean="0"/>
              <a:t>F. </a:t>
            </a:r>
            <a:r>
              <a:rPr lang="fr-FR" sz="2600" dirty="0" err="1" smtClean="0"/>
              <a:t>Guvenen</a:t>
            </a:r>
            <a:r>
              <a:rPr lang="fr-FR" sz="2600" dirty="0" smtClean="0"/>
              <a:t>, </a:t>
            </a:r>
            <a:r>
              <a:rPr lang="en-US" sz="2600" dirty="0" smtClean="0"/>
              <a:t>“</a:t>
            </a:r>
            <a:r>
              <a:rPr lang="fr-FR" sz="2600" dirty="0" err="1" smtClean="0">
                <a:hlinkClick r:id="rId7"/>
              </a:rPr>
              <a:t>Macroeconomics</a:t>
            </a:r>
            <a:r>
              <a:rPr lang="fr-FR" sz="2600" dirty="0" smtClean="0">
                <a:hlinkClick r:id="rId7"/>
              </a:rPr>
              <a:t> </a:t>
            </a:r>
            <a:r>
              <a:rPr lang="fr-FR" sz="2600" dirty="0" err="1" smtClean="0">
                <a:hlinkClick r:id="rId7"/>
              </a:rPr>
              <a:t>with</a:t>
            </a:r>
            <a:r>
              <a:rPr lang="fr-FR" sz="2600" dirty="0" smtClean="0">
                <a:hlinkClick r:id="rId7"/>
              </a:rPr>
              <a:t> </a:t>
            </a:r>
            <a:r>
              <a:rPr lang="fr-FR" sz="2600" dirty="0" err="1" smtClean="0">
                <a:hlinkClick r:id="rId7"/>
              </a:rPr>
              <a:t>Heterogeneity</a:t>
            </a:r>
            <a:r>
              <a:rPr lang="fr-FR" sz="2600" dirty="0" smtClean="0">
                <a:hlinkClick r:id="rId7"/>
              </a:rPr>
              <a:t>: A </a:t>
            </a:r>
            <a:r>
              <a:rPr lang="fr-FR" sz="2600" dirty="0" err="1" smtClean="0">
                <a:hlinkClick r:id="rId7"/>
              </a:rPr>
              <a:t>Practical</a:t>
            </a:r>
            <a:r>
              <a:rPr lang="fr-FR" sz="2600" dirty="0" smtClean="0">
                <a:hlinkClick r:id="rId7"/>
              </a:rPr>
              <a:t> Guide</a:t>
            </a:r>
            <a:r>
              <a:rPr lang="en-US" sz="2600" dirty="0" smtClean="0"/>
              <a:t>“</a:t>
            </a:r>
            <a:r>
              <a:rPr lang="fr-FR" sz="2600" dirty="0" smtClean="0"/>
              <a:t>, NBER WP 2012</a:t>
            </a:r>
            <a:endParaRPr lang="en-US" sz="26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 quick </a:t>
            </a:r>
            <a:r>
              <a:rPr lang="fr-FR" sz="3200" b="1" dirty="0" err="1" smtClean="0"/>
              <a:t>roadmap</a:t>
            </a:r>
            <a:r>
              <a:rPr lang="fr-FR" sz="3200" b="1" dirty="0" smtClean="0"/>
              <a:t> of the lectures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340768"/>
            <a:ext cx="8280920" cy="5184576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hlinkClick r:id="rId2"/>
              </a:rPr>
              <a:t>Lecture 1: Income, capital and growth</a:t>
            </a:r>
            <a:endParaRPr lang="en-US" sz="3000" b="1" dirty="0" smtClean="0"/>
          </a:p>
          <a:p>
            <a:pPr>
              <a:buNone/>
            </a:pPr>
            <a:r>
              <a:rPr lang="en-US" sz="2800" dirty="0" smtClean="0"/>
              <a:t>    (Tuesday September 23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2014, 13h45-16h45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(Capital in the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century, </a:t>
            </a:r>
            <a:r>
              <a:rPr lang="en-US" sz="2800" b="1" dirty="0" smtClean="0"/>
              <a:t>chapters 1-2</a:t>
            </a:r>
            <a:r>
              <a:rPr lang="en-US" sz="28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3000" b="1" dirty="0" smtClean="0">
                <a:hlinkClick r:id="rId3"/>
              </a:rPr>
              <a:t>Lecture 2: The dynamics of capital/income ratios: private </a:t>
            </a:r>
            <a:r>
              <a:rPr lang="en-US" sz="3000" b="1" dirty="0" err="1" smtClean="0">
                <a:hlinkClick r:id="rId3"/>
              </a:rPr>
              <a:t>vs</a:t>
            </a:r>
            <a:r>
              <a:rPr lang="en-US" sz="3000" b="1" dirty="0" smtClean="0">
                <a:hlinkClick r:id="rId3"/>
              </a:rPr>
              <a:t> public capital</a:t>
            </a:r>
            <a:endParaRPr lang="en-US" sz="3000" b="1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(Tuesday September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2014, 13h45-16h45</a:t>
            </a:r>
            <a:r>
              <a:rPr lang="en-US" sz="2800" dirty="0" smtClean="0"/>
              <a:t>) (</a:t>
            </a:r>
            <a:r>
              <a:rPr lang="en-US" sz="2800" b="1" dirty="0" smtClean="0"/>
              <a:t>chap.3-4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3000" b="1" dirty="0" smtClean="0">
                <a:hlinkClick r:id="rId4"/>
              </a:rPr>
              <a:t>Lecture 3: The dynamics of capital/income ratios: β=s/g</a:t>
            </a:r>
            <a:endParaRPr lang="en-US" sz="3000" b="1" dirty="0" smtClean="0"/>
          </a:p>
          <a:p>
            <a:pPr>
              <a:buNone/>
            </a:pPr>
            <a:r>
              <a:rPr lang="en-US" sz="2800" dirty="0" smtClean="0"/>
              <a:t>   (Tuesday October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2014, 13h45-16h45</a:t>
            </a:r>
            <a:r>
              <a:rPr lang="en-US" sz="2800" dirty="0" smtClean="0"/>
              <a:t>) (</a:t>
            </a:r>
            <a:r>
              <a:rPr lang="en-US" sz="2800" b="1" dirty="0" smtClean="0"/>
              <a:t>chap.5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12068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hlinkClick r:id="rId2"/>
              </a:rPr>
              <a:t>Lecture 4: From capital/income ratios to capital shares</a:t>
            </a: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    </a:t>
            </a:r>
            <a:r>
              <a:rPr lang="en-US" sz="3000" dirty="0" smtClean="0"/>
              <a:t>(Tuesday October 14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2014, 13h45-16h45</a:t>
            </a:r>
            <a:r>
              <a:rPr lang="en-US" sz="3000" dirty="0" smtClean="0"/>
              <a:t>) (</a:t>
            </a:r>
            <a:r>
              <a:rPr lang="en-US" sz="3000" b="1" dirty="0" smtClean="0"/>
              <a:t>chap. 6</a:t>
            </a:r>
            <a:r>
              <a:rPr lang="en-US" sz="3000" dirty="0" smtClean="0"/>
              <a:t>)</a:t>
            </a:r>
            <a:endParaRPr lang="en-US" sz="3000" dirty="0" smtClean="0"/>
          </a:p>
          <a:p>
            <a:pPr>
              <a:buNone/>
            </a:pPr>
            <a:endParaRPr lang="en-US" sz="3000" b="1" dirty="0" smtClean="0"/>
          </a:p>
          <a:p>
            <a:r>
              <a:rPr lang="en-US" sz="3000" b="1" dirty="0" smtClean="0">
                <a:hlinkClick r:id="rId3"/>
              </a:rPr>
              <a:t>Lecture 5: The structure of inequality: labor income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    (Tuesday November 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2014, 13h45-16h45</a:t>
            </a:r>
            <a:r>
              <a:rPr lang="en-US" sz="3000" dirty="0" smtClean="0"/>
              <a:t>) (</a:t>
            </a:r>
            <a:r>
              <a:rPr lang="en-US" sz="3000" b="1" dirty="0" smtClean="0"/>
              <a:t>chap. 7-9</a:t>
            </a:r>
            <a:r>
              <a:rPr lang="en-US" sz="3000" dirty="0" smtClean="0"/>
              <a:t>)</a:t>
            </a:r>
            <a:endParaRPr lang="en-US" sz="3000" dirty="0" smtClean="0"/>
          </a:p>
          <a:p>
            <a:r>
              <a:rPr lang="en-US" sz="3000" b="1" dirty="0" smtClean="0">
                <a:hlinkClick r:id="rId4"/>
              </a:rPr>
              <a:t>Lecture 6: The structure of inequality: capital ownership</a:t>
            </a: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    </a:t>
            </a:r>
            <a:r>
              <a:rPr lang="en-US" sz="3000" dirty="0" smtClean="0"/>
              <a:t>(Tuesday November 18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2014, 13h45-16h45</a:t>
            </a:r>
            <a:r>
              <a:rPr lang="en-US" sz="3000" dirty="0" smtClean="0"/>
              <a:t>) (</a:t>
            </a:r>
            <a:r>
              <a:rPr lang="en-US" sz="3000" b="1" dirty="0" smtClean="0"/>
              <a:t>chap.10-12</a:t>
            </a:r>
            <a:r>
              <a:rPr lang="en-US" sz="3000" dirty="0" smtClean="0"/>
              <a:t>)</a:t>
            </a: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  <a:p>
            <a:r>
              <a:rPr lang="en-US" sz="3000" b="1" dirty="0" smtClean="0">
                <a:hlinkClick r:id="rId5"/>
              </a:rPr>
              <a:t>Lecture 7: The regulation of capital and inequality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   (Tuesday November 25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2014, 13h45-16h45</a:t>
            </a:r>
            <a:r>
              <a:rPr lang="en-US" sz="3000" dirty="0" smtClean="0"/>
              <a:t>) (</a:t>
            </a:r>
            <a:r>
              <a:rPr lang="en-US" sz="3000" b="1" dirty="0" smtClean="0"/>
              <a:t>chap.13-16</a:t>
            </a:r>
            <a:r>
              <a:rPr lang="en-US" sz="3000" dirty="0" smtClean="0"/>
              <a:t>)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r>
              <a:rPr lang="en-US" sz="3000" b="1" dirty="0" smtClean="0">
                <a:hlinkClick r:id="rId6"/>
              </a:rPr>
              <a:t>Lecture 8: Exam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  (Tuesday December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2014, 13h45-16h45)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456</Words>
  <Application>Microsoft Office PowerPoint</Application>
  <PresentationFormat>Affichage à l'écran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  Economics of Inequality (Master PPD &amp; APE, Paris School of Economics) Thomas Piketty Academic year 2014-2015 </vt:lpstr>
      <vt:lpstr>Diapositive 2</vt:lpstr>
      <vt:lpstr>Diapositive 3</vt:lpstr>
      <vt:lpstr>Diapositive 4</vt:lpstr>
      <vt:lpstr>General references</vt:lpstr>
      <vt:lpstr>Diapositive 6</vt:lpstr>
      <vt:lpstr>A quick roadmap of the lectures</vt:lpstr>
      <vt:lpstr>Diapositive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48</cp:revision>
  <dcterms:created xsi:type="dcterms:W3CDTF">2013-11-13T10:03:15Z</dcterms:created>
  <dcterms:modified xsi:type="dcterms:W3CDTF">2014-11-03T16:38:37Z</dcterms:modified>
</cp:coreProperties>
</file>