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58" r:id="rId4"/>
    <p:sldId id="259" r:id="rId5"/>
    <p:sldId id="260" r:id="rId6"/>
    <p:sldId id="261" r:id="rId7"/>
    <p:sldId id="262" r:id="rId8"/>
    <p:sldId id="263" r:id="rId9"/>
    <p:sldId id="285" r:id="rId10"/>
    <p:sldId id="313" r:id="rId11"/>
    <p:sldId id="286" r:id="rId12"/>
    <p:sldId id="294" r:id="rId13"/>
    <p:sldId id="295" r:id="rId14"/>
    <p:sldId id="296" r:id="rId15"/>
    <p:sldId id="297" r:id="rId16"/>
    <p:sldId id="299" r:id="rId17"/>
    <p:sldId id="300" r:id="rId18"/>
    <p:sldId id="298" r:id="rId19"/>
    <p:sldId id="292" r:id="rId20"/>
    <p:sldId id="301" r:id="rId21"/>
    <p:sldId id="302" r:id="rId22"/>
    <p:sldId id="303" r:id="rId23"/>
    <p:sldId id="312" r:id="rId24"/>
    <p:sldId id="304" r:id="rId25"/>
    <p:sldId id="264" r:id="rId26"/>
    <p:sldId id="265" r:id="rId27"/>
    <p:sldId id="293" r:id="rId28"/>
    <p:sldId id="305" r:id="rId29"/>
    <p:sldId id="307" r:id="rId30"/>
    <p:sldId id="308" r:id="rId31"/>
    <p:sldId id="306" r:id="rId32"/>
    <p:sldId id="309" r:id="rId33"/>
    <p:sldId id="310" r:id="rId34"/>
    <p:sldId id="311" r:id="rId35"/>
    <p:sldId id="266" r:id="rId36"/>
    <p:sldId id="267" r:id="rId37"/>
    <p:sldId id="268" r:id="rId38"/>
    <p:sldId id="314" r:id="rId39"/>
    <p:sldId id="284" r:id="rId40"/>
    <p:sldId id="291" r:id="rId41"/>
    <p:sldId id="269" r:id="rId42"/>
    <p:sldId id="270" r:id="rId43"/>
    <p:sldId id="271" r:id="rId44"/>
    <p:sldId id="272" r:id="rId45"/>
    <p:sldId id="273" r:id="rId46"/>
    <p:sldId id="282" r:id="rId47"/>
    <p:sldId id="287" r:id="rId48"/>
    <p:sldId id="274" r:id="rId49"/>
    <p:sldId id="289" r:id="rId50"/>
    <p:sldId id="275" r:id="rId51"/>
    <p:sldId id="288" r:id="rId52"/>
    <p:sldId id="276" r:id="rId53"/>
    <p:sldId id="277" r:id="rId54"/>
    <p:sldId id="278" r:id="rId55"/>
    <p:sldId id="279" r:id="rId56"/>
    <p:sldId id="290" r:id="rId57"/>
    <p:sldId id="280"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34AD-044E-4766-B53B-55D0C4AC8CD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ketty.pse.ens.fr/teaching/10/18" TargetMode="External"/><Relationship Id="rId2" Type="http://schemas.openxmlformats.org/officeDocument/2006/relationships/hyperlink" Target="http://piketty.pse.ens.fr/files/PikettyEcoIneg2013Lecture6.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iketty.pse.ens.fr/files/Vermeulen2014.pdf" TargetMode="External"/><Relationship Id="rId2" Type="http://schemas.openxmlformats.org/officeDocument/2006/relationships/hyperlink" Target="http://piketty.pse.ens.fr/files/SaezZucman2014.pdf" TargetMode="External"/><Relationship Id="rId1" Type="http://schemas.openxmlformats.org/officeDocument/2006/relationships/slideLayout" Target="../slideLayouts/slideLayout2.xml"/><Relationship Id="rId4" Type="http://schemas.openxmlformats.org/officeDocument/2006/relationships/hyperlink" Target="http://piketty.pse.ens.fr/files/Kapeller201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piketty.pse.ens.fr/fichiers/enseig/ecoineg/EcoIneg_fichiers/ModiglianiNobelLecture1985(AER1986).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2" Type="http://schemas.openxmlformats.org/officeDocument/2006/relationships/hyperlink" Target="http://piketty.pse.ens.fr/files/Giglioetal2013.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iketty.pse.ens.fr/fichiers/Cowell1998.pdf" TargetMode="External"/><Relationship Id="rId7" Type="http://schemas.openxmlformats.org/officeDocument/2006/relationships/hyperlink" Target="http://piketty.pse.ens.fr/fichiers/AtkinsonPikettySaez2011" TargetMode="External"/><Relationship Id="rId2" Type="http://schemas.openxmlformats.org/officeDocument/2006/relationships/hyperlink" Target="http://piketty.pse.ens.fr/fichiers/Stiglitz1969.pdf" TargetMode="External"/><Relationship Id="rId1" Type="http://schemas.openxmlformats.org/officeDocument/2006/relationships/slideLayout" Target="../slideLayouts/slideLayout2.xml"/><Relationship Id="rId6" Type="http://schemas.openxmlformats.org/officeDocument/2006/relationships/hyperlink" Target="http://piketty.pse.ens.fr/files/Nirei2009.pdf" TargetMode="External"/><Relationship Id="rId5" Type="http://schemas.openxmlformats.org/officeDocument/2006/relationships/hyperlink" Target="http://piketty.pse.ens.fr/files/BenhabibBisinZhu2013.pdf" TargetMode="External"/><Relationship Id="rId4" Type="http://schemas.openxmlformats.org/officeDocument/2006/relationships/hyperlink" Target="http://piketty.pse.ens.fr/files/BenhabibBisinZhu2011.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piketty.pse.ens.fr/files/Nirei2009.pdf" TargetMode="External"/><Relationship Id="rId2" Type="http://schemas.openxmlformats.org/officeDocument/2006/relationships/hyperlink" Target="http://piketty.pse.ens.fr/fichiers/Cowell1998.pdf" TargetMode="External"/><Relationship Id="rId1" Type="http://schemas.openxmlformats.org/officeDocument/2006/relationships/slideLayout" Target="../slideLayouts/slideLayout2.xml"/><Relationship Id="rId4" Type="http://schemas.openxmlformats.org/officeDocument/2006/relationships/hyperlink" Target="http://piketty.pse.ens.fr/files/NireiAoki2014.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8.xml.rels><?xml version="1.0" encoding="UTF-8" standalone="yes"?>
<Relationships xmlns="http://schemas.openxmlformats.org/package/2006/relationships"><Relationship Id="rId2" Type="http://schemas.openxmlformats.org/officeDocument/2006/relationships/hyperlink" Target="http://piketty.pse.ens.fr/files/ParetoShapesIncomeFrance1997vs2006.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piketty.pse.ens.fr/fichiers/Piketty2011QJ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49.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Economics of Inequality</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a:t>
            </a:r>
            <a:r>
              <a:rPr lang="en-US" sz="3600" dirty="0" err="1" smtClean="0"/>
              <a:t>Piketty</a:t>
            </a:r>
            <a:r>
              <a:rPr lang="en-US" sz="3600" dirty="0" smtClean="0"/>
              <a:t/>
            </a:r>
            <a:br>
              <a:rPr lang="en-US" sz="3600" dirty="0" smtClean="0"/>
            </a:br>
            <a:r>
              <a:rPr lang="en-US" sz="3600" dirty="0" smtClean="0"/>
              <a:t>Academic </a:t>
            </a:r>
            <a:r>
              <a:rPr lang="en-US" sz="3600" smtClean="0"/>
              <a:t>year 2014-2015 </a:t>
            </a:r>
            <a:r>
              <a:rPr lang="en-US" dirty="0" smtClean="0"/>
              <a:t/>
            </a:r>
            <a:br>
              <a:rPr lang="en-US" dirty="0" smtClean="0"/>
            </a:br>
            <a:endParaRPr lang="fr-FR" dirty="0"/>
          </a:p>
        </p:txBody>
      </p:sp>
      <p:sp>
        <p:nvSpPr>
          <p:cNvPr id="3" name="Sous-titre 2"/>
          <p:cNvSpPr>
            <a:spLocks noGrp="1"/>
          </p:cNvSpPr>
          <p:nvPr>
            <p:ph type="subTitle" idx="1"/>
          </p:nvPr>
        </p:nvSpPr>
        <p:spPr>
          <a:xfrm>
            <a:off x="827584" y="3501008"/>
            <a:ext cx="7560840" cy="2736304"/>
          </a:xfrm>
        </p:spPr>
        <p:txBody>
          <a:bodyPr>
            <a:normAutofit lnSpcReduction="10000"/>
          </a:bodyPr>
          <a:lstStyle/>
          <a:p>
            <a:r>
              <a:rPr lang="en-US" sz="3600" b="1" dirty="0" smtClean="0">
                <a:hlinkClick r:id="rId2"/>
              </a:rPr>
              <a:t>Lecture 6: The structure of inequality: capital ownership</a:t>
            </a:r>
            <a:endParaRPr lang="en-US" sz="3600" b="1" dirty="0" smtClean="0"/>
          </a:p>
          <a:p>
            <a:r>
              <a:rPr lang="en-US" dirty="0" smtClean="0"/>
              <a:t>   (Tuesday November 18</a:t>
            </a:r>
            <a:r>
              <a:rPr lang="en-US" baseline="30000" dirty="0" smtClean="0"/>
              <a:t>th</a:t>
            </a:r>
            <a:r>
              <a:rPr lang="en-US" dirty="0" smtClean="0"/>
              <a:t> 2014)</a:t>
            </a:r>
          </a:p>
          <a:p>
            <a:r>
              <a:rPr lang="en-US" i="1" dirty="0" smtClean="0"/>
              <a:t>(check </a:t>
            </a:r>
            <a:r>
              <a:rPr lang="en-US" i="1" dirty="0" smtClean="0">
                <a:hlinkClick r:id="rId3"/>
              </a:rPr>
              <a:t>on line</a:t>
            </a:r>
            <a:r>
              <a:rPr lang="en-US" i="1" dirty="0" smtClean="0"/>
              <a:t> for updated versions)</a:t>
            </a:r>
            <a:r>
              <a:rPr lang="en-US" dirty="0" smtClean="0"/>
              <a:t/>
            </a:r>
            <a:br>
              <a:rPr lang="en-US" dirty="0" smtClean="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994122"/>
          </a:xfrm>
        </p:spPr>
        <p:txBody>
          <a:bodyPr>
            <a:normAutofit fontScale="90000"/>
          </a:bodyPr>
          <a:lstStyle/>
          <a:p>
            <a:r>
              <a:rPr lang="fr-FR" sz="4000" dirty="0" err="1" smtClean="0"/>
              <a:t>Problems</a:t>
            </a:r>
            <a:r>
              <a:rPr lang="fr-FR" sz="4000" dirty="0" smtClean="0"/>
              <a:t> </a:t>
            </a:r>
            <a:r>
              <a:rPr lang="fr-FR" sz="4000" dirty="0" err="1" smtClean="0"/>
              <a:t>with</a:t>
            </a:r>
            <a:r>
              <a:rPr lang="fr-FR" sz="4000" dirty="0" smtClean="0"/>
              <a:t> </a:t>
            </a:r>
            <a:r>
              <a:rPr lang="fr-FR" sz="4000" dirty="0" err="1" smtClean="0"/>
              <a:t>wealth</a:t>
            </a:r>
            <a:r>
              <a:rPr lang="fr-FR" sz="4000" dirty="0" smtClean="0"/>
              <a:t> </a:t>
            </a:r>
            <a:r>
              <a:rPr lang="fr-FR" sz="4000" dirty="0" err="1" smtClean="0"/>
              <a:t>inequality</a:t>
            </a:r>
            <a:r>
              <a:rPr lang="fr-FR" sz="4000" dirty="0" smtClean="0"/>
              <a:t> </a:t>
            </a:r>
            <a:r>
              <a:rPr lang="fr-FR" sz="4000" dirty="0" err="1" smtClean="0"/>
              <a:t>measurement</a:t>
            </a:r>
            <a:endParaRPr lang="fr-FR" dirty="0"/>
          </a:p>
        </p:txBody>
      </p:sp>
      <p:sp>
        <p:nvSpPr>
          <p:cNvPr id="3" name="Espace réservé du contenu 2"/>
          <p:cNvSpPr>
            <a:spLocks noGrp="1"/>
          </p:cNvSpPr>
          <p:nvPr>
            <p:ph idx="1"/>
          </p:nvPr>
        </p:nvSpPr>
        <p:spPr>
          <a:xfrm>
            <a:off x="251520" y="1340768"/>
            <a:ext cx="8892480" cy="5328592"/>
          </a:xfrm>
        </p:spPr>
        <p:txBody>
          <a:bodyPr>
            <a:normAutofit fontScale="70000" lnSpcReduction="20000"/>
          </a:bodyPr>
          <a:lstStyle/>
          <a:p>
            <a:r>
              <a:rPr lang="fr-FR" dirty="0" smtClean="0"/>
              <a:t>Five data sources </a:t>
            </a:r>
            <a:r>
              <a:rPr lang="fr-FR" dirty="0" err="1" smtClean="0"/>
              <a:t>can</a:t>
            </a:r>
            <a:r>
              <a:rPr lang="fr-FR" dirty="0" smtClean="0"/>
              <a:t> </a:t>
            </a:r>
            <a:r>
              <a:rPr lang="fr-FR" dirty="0" err="1" smtClean="0"/>
              <a:t>be</a:t>
            </a:r>
            <a:r>
              <a:rPr lang="fr-FR" dirty="0" smtClean="0"/>
              <a:t> </a:t>
            </a:r>
            <a:r>
              <a:rPr lang="fr-FR" dirty="0" err="1" smtClean="0"/>
              <a:t>used</a:t>
            </a:r>
            <a:r>
              <a:rPr lang="fr-FR" dirty="0" smtClean="0"/>
              <a:t> to </a:t>
            </a:r>
            <a:r>
              <a:rPr lang="fr-FR" dirty="0" err="1" smtClean="0"/>
              <a:t>measure</a:t>
            </a:r>
            <a:r>
              <a:rPr lang="fr-FR" dirty="0" smtClean="0"/>
              <a:t> </a:t>
            </a:r>
            <a:r>
              <a:rPr lang="fr-FR" dirty="0" err="1" smtClean="0"/>
              <a:t>wealth</a:t>
            </a:r>
            <a:r>
              <a:rPr lang="fr-FR" dirty="0" smtClean="0"/>
              <a:t> </a:t>
            </a:r>
            <a:r>
              <a:rPr lang="fr-FR" dirty="0" err="1" smtClean="0"/>
              <a:t>inequality</a:t>
            </a:r>
            <a:r>
              <a:rPr lang="fr-FR" dirty="0" smtClean="0"/>
              <a:t>: </a:t>
            </a:r>
          </a:p>
          <a:p>
            <a:pPr marL="514350" indent="-514350">
              <a:buNone/>
            </a:pPr>
            <a:r>
              <a:rPr lang="fr-FR" dirty="0" smtClean="0"/>
              <a:t>(1) </a:t>
            </a:r>
            <a:r>
              <a:rPr lang="fr-FR" dirty="0" err="1" smtClean="0"/>
              <a:t>household</a:t>
            </a:r>
            <a:r>
              <a:rPr lang="fr-FR" dirty="0" smtClean="0"/>
              <a:t> </a:t>
            </a:r>
            <a:r>
              <a:rPr lang="fr-FR" dirty="0" err="1" smtClean="0"/>
              <a:t>surveys</a:t>
            </a:r>
            <a:r>
              <a:rPr lang="fr-FR" dirty="0" smtClean="0"/>
              <a:t> (</a:t>
            </a:r>
            <a:r>
              <a:rPr lang="fr-FR" dirty="0" err="1" smtClean="0"/>
              <a:t>big</a:t>
            </a:r>
            <a:r>
              <a:rPr lang="fr-FR" dirty="0" smtClean="0"/>
              <a:t> </a:t>
            </a:r>
            <a:r>
              <a:rPr lang="fr-FR" dirty="0" err="1" smtClean="0"/>
              <a:t>under</a:t>
            </a:r>
            <a:r>
              <a:rPr lang="fr-FR" dirty="0" smtClean="0"/>
              <a:t>-</a:t>
            </a:r>
            <a:r>
              <a:rPr lang="fr-FR" dirty="0" err="1" smtClean="0"/>
              <a:t>reporting</a:t>
            </a:r>
            <a:r>
              <a:rPr lang="fr-FR" dirty="0" smtClean="0"/>
              <a:t> </a:t>
            </a:r>
            <a:r>
              <a:rPr lang="fr-FR" dirty="0" err="1" smtClean="0"/>
              <a:t>pb</a:t>
            </a:r>
            <a:r>
              <a:rPr lang="fr-FR" dirty="0" smtClean="0"/>
              <a:t> at the top) </a:t>
            </a:r>
          </a:p>
          <a:p>
            <a:pPr marL="514350" indent="-514350">
              <a:buNone/>
            </a:pPr>
            <a:r>
              <a:rPr lang="fr-FR" dirty="0" smtClean="0"/>
              <a:t>(2) </a:t>
            </a:r>
            <a:r>
              <a:rPr lang="fr-FR" dirty="0" err="1" smtClean="0"/>
              <a:t>annual</a:t>
            </a:r>
            <a:r>
              <a:rPr lang="fr-FR" dirty="0" smtClean="0"/>
              <a:t> </a:t>
            </a:r>
            <a:r>
              <a:rPr lang="fr-FR" dirty="0" err="1" smtClean="0"/>
              <a:t>wealth</a:t>
            </a:r>
            <a:r>
              <a:rPr lang="fr-FR" dirty="0" smtClean="0"/>
              <a:t> </a:t>
            </a:r>
            <a:r>
              <a:rPr lang="fr-FR" dirty="0" err="1" smtClean="0"/>
              <a:t>tax</a:t>
            </a:r>
            <a:r>
              <a:rPr lang="fr-FR" dirty="0" smtClean="0"/>
              <a:t> data (</a:t>
            </a:r>
            <a:r>
              <a:rPr lang="fr-FR" dirty="0" err="1" smtClean="0"/>
              <a:t>ideal</a:t>
            </a:r>
            <a:r>
              <a:rPr lang="fr-FR" dirty="0" smtClean="0"/>
              <a:t> source if </a:t>
            </a:r>
            <a:r>
              <a:rPr lang="fr-FR" dirty="0" err="1" smtClean="0"/>
              <a:t>available</a:t>
            </a:r>
            <a:r>
              <a:rPr lang="fr-FR" dirty="0" smtClean="0"/>
              <a:t>… and </a:t>
            </a:r>
            <a:r>
              <a:rPr lang="fr-FR" dirty="0" err="1" smtClean="0"/>
              <a:t>well</a:t>
            </a:r>
            <a:r>
              <a:rPr lang="fr-FR" dirty="0" smtClean="0"/>
              <a:t>-</a:t>
            </a:r>
            <a:r>
              <a:rPr lang="fr-FR" dirty="0" err="1" smtClean="0"/>
              <a:t>administered</a:t>
            </a:r>
            <a:r>
              <a:rPr lang="fr-FR" dirty="0" smtClean="0"/>
              <a:t>)</a:t>
            </a:r>
          </a:p>
          <a:p>
            <a:pPr>
              <a:buNone/>
            </a:pPr>
            <a:r>
              <a:rPr lang="fr-FR" dirty="0" smtClean="0"/>
              <a:t>(2) </a:t>
            </a:r>
            <a:r>
              <a:rPr lang="fr-FR" dirty="0" err="1" smtClean="0"/>
              <a:t>inheritance</a:t>
            </a:r>
            <a:r>
              <a:rPr lang="fr-FR" dirty="0" smtClean="0"/>
              <a:t> </a:t>
            </a:r>
            <a:r>
              <a:rPr lang="fr-FR" dirty="0" err="1" smtClean="0"/>
              <a:t>tax</a:t>
            </a:r>
            <a:r>
              <a:rPr lang="fr-FR" dirty="0" smtClean="0"/>
              <a:t> data (</a:t>
            </a:r>
            <a:r>
              <a:rPr lang="fr-FR" dirty="0" err="1" smtClean="0"/>
              <a:t>mortality</a:t>
            </a:r>
            <a:r>
              <a:rPr lang="fr-FR" dirty="0" smtClean="0"/>
              <a:t> multiplier techniques)</a:t>
            </a:r>
          </a:p>
          <a:p>
            <a:pPr>
              <a:buNone/>
            </a:pPr>
            <a:r>
              <a:rPr lang="fr-FR" dirty="0" smtClean="0"/>
              <a:t>(3) </a:t>
            </a:r>
            <a:r>
              <a:rPr lang="fr-FR" dirty="0" err="1" smtClean="0"/>
              <a:t>income</a:t>
            </a:r>
            <a:r>
              <a:rPr lang="fr-FR" dirty="0" smtClean="0"/>
              <a:t> </a:t>
            </a:r>
            <a:r>
              <a:rPr lang="fr-FR" dirty="0" err="1" smtClean="0"/>
              <a:t>tax</a:t>
            </a:r>
            <a:r>
              <a:rPr lang="fr-FR" dirty="0" smtClean="0"/>
              <a:t> data (</a:t>
            </a:r>
            <a:r>
              <a:rPr lang="fr-FR" dirty="0" err="1" smtClean="0"/>
              <a:t>income</a:t>
            </a:r>
            <a:r>
              <a:rPr lang="fr-FR" dirty="0" smtClean="0"/>
              <a:t> </a:t>
            </a:r>
            <a:r>
              <a:rPr lang="fr-FR" dirty="0" err="1" smtClean="0"/>
              <a:t>capitalization</a:t>
            </a:r>
            <a:r>
              <a:rPr lang="fr-FR" dirty="0" smtClean="0"/>
              <a:t> </a:t>
            </a:r>
            <a:r>
              <a:rPr lang="fr-FR" dirty="0" err="1" smtClean="0"/>
              <a:t>method</a:t>
            </a:r>
            <a:r>
              <a:rPr lang="fr-FR" dirty="0" smtClean="0"/>
              <a:t>) </a:t>
            </a:r>
          </a:p>
          <a:p>
            <a:pPr>
              <a:buNone/>
            </a:pPr>
            <a:r>
              <a:rPr lang="fr-FR" dirty="0" smtClean="0"/>
              <a:t>(4) </a:t>
            </a:r>
            <a:r>
              <a:rPr lang="fr-FR" dirty="0" err="1" smtClean="0"/>
              <a:t>billionnaire</a:t>
            </a:r>
            <a:r>
              <a:rPr lang="fr-FR" dirty="0" smtClean="0"/>
              <a:t> </a:t>
            </a:r>
            <a:r>
              <a:rPr lang="fr-FR" dirty="0" err="1" smtClean="0"/>
              <a:t>rankings</a:t>
            </a:r>
            <a:r>
              <a:rPr lang="fr-FR" dirty="0" smtClean="0"/>
              <a:t> (</a:t>
            </a:r>
            <a:r>
              <a:rPr lang="fr-FR" dirty="0" err="1" smtClean="0"/>
              <a:t>uncertain</a:t>
            </a:r>
            <a:r>
              <a:rPr lang="fr-FR" dirty="0" smtClean="0"/>
              <a:t> data source…; but </a:t>
            </a:r>
            <a:r>
              <a:rPr lang="fr-FR" dirty="0" err="1" smtClean="0"/>
              <a:t>still</a:t>
            </a:r>
            <a:r>
              <a:rPr lang="fr-FR" dirty="0" smtClean="0"/>
              <a:t> </a:t>
            </a:r>
            <a:r>
              <a:rPr lang="fr-FR" dirty="0" err="1" smtClean="0"/>
              <a:t>useful</a:t>
            </a:r>
            <a:r>
              <a:rPr lang="fr-FR" dirty="0" smtClean="0"/>
              <a:t> </a:t>
            </a:r>
            <a:r>
              <a:rPr lang="fr-FR" dirty="0" err="1" smtClean="0"/>
              <a:t>given</a:t>
            </a:r>
            <a:r>
              <a:rPr lang="fr-FR" dirty="0" smtClean="0"/>
              <a:t> the imperfections of </a:t>
            </a:r>
            <a:r>
              <a:rPr lang="fr-FR" dirty="0" err="1" smtClean="0"/>
              <a:t>other</a:t>
            </a:r>
            <a:r>
              <a:rPr lang="fr-FR" dirty="0" smtClean="0"/>
              <a:t> sources)</a:t>
            </a:r>
          </a:p>
          <a:p>
            <a:endParaRPr lang="fr-FR" dirty="0" smtClean="0"/>
          </a:p>
          <a:p>
            <a:r>
              <a:rPr lang="fr-FR" dirty="0" smtClean="0"/>
              <a:t>All of </a:t>
            </a:r>
            <a:r>
              <a:rPr lang="fr-FR" dirty="0" err="1" smtClean="0"/>
              <a:t>these</a:t>
            </a:r>
            <a:r>
              <a:rPr lang="fr-FR" dirty="0" smtClean="0"/>
              <a:t> data sources are </a:t>
            </a:r>
            <a:r>
              <a:rPr lang="fr-FR" dirty="0" err="1" smtClean="0"/>
              <a:t>imperfect</a:t>
            </a:r>
            <a:r>
              <a:rPr lang="fr-FR" dirty="0" smtClean="0"/>
              <a:t> and </a:t>
            </a:r>
            <a:r>
              <a:rPr lang="fr-FR" dirty="0" err="1" smtClean="0"/>
              <a:t>need</a:t>
            </a:r>
            <a:r>
              <a:rPr lang="fr-FR" dirty="0" smtClean="0"/>
              <a:t> to </a:t>
            </a:r>
            <a:r>
              <a:rPr lang="fr-FR" dirty="0" err="1" smtClean="0"/>
              <a:t>be</a:t>
            </a:r>
            <a:r>
              <a:rPr lang="fr-FR" dirty="0" smtClean="0"/>
              <a:t> </a:t>
            </a:r>
            <a:r>
              <a:rPr lang="fr-FR" dirty="0" err="1" smtClean="0"/>
              <a:t>combined</a:t>
            </a:r>
            <a:endParaRPr lang="fr-FR" dirty="0" smtClean="0"/>
          </a:p>
          <a:p>
            <a:endParaRPr lang="fr-FR" dirty="0" smtClean="0"/>
          </a:p>
          <a:p>
            <a:r>
              <a:rPr lang="fr-FR" dirty="0" err="1" smtClean="0"/>
              <a:t>See</a:t>
            </a:r>
            <a:r>
              <a:rPr lang="fr-FR" dirty="0" smtClean="0"/>
              <a:t> </a:t>
            </a:r>
            <a:r>
              <a:rPr lang="fr-FR" dirty="0" err="1" smtClean="0"/>
              <a:t>recent</a:t>
            </a:r>
            <a:r>
              <a:rPr lang="fr-FR" dirty="0" smtClean="0"/>
              <a:t> </a:t>
            </a:r>
            <a:r>
              <a:rPr lang="fr-FR" dirty="0" err="1" smtClean="0"/>
              <a:t>study</a:t>
            </a:r>
            <a:r>
              <a:rPr lang="fr-FR" dirty="0" smtClean="0"/>
              <a:t> by </a:t>
            </a:r>
            <a:r>
              <a:rPr lang="fr-FR" dirty="0" smtClean="0">
                <a:hlinkClick r:id="rId2"/>
              </a:rPr>
              <a:t>Saez-Zucman 2014</a:t>
            </a:r>
            <a:r>
              <a:rPr lang="fr-FR" dirty="0" smtClean="0"/>
              <a:t> on US </a:t>
            </a:r>
            <a:r>
              <a:rPr lang="fr-FR" dirty="0" err="1" smtClean="0"/>
              <a:t>wealth</a:t>
            </a:r>
            <a:r>
              <a:rPr lang="fr-FR" dirty="0" smtClean="0"/>
              <a:t> </a:t>
            </a:r>
            <a:r>
              <a:rPr lang="fr-FR" dirty="0" err="1" smtClean="0"/>
              <a:t>inequality</a:t>
            </a:r>
            <a:r>
              <a:rPr lang="fr-FR" dirty="0" smtClean="0"/>
              <a:t> </a:t>
            </a:r>
            <a:r>
              <a:rPr lang="fr-FR" dirty="0" err="1" smtClean="0"/>
              <a:t>using</a:t>
            </a:r>
            <a:r>
              <a:rPr lang="fr-FR" dirty="0" smtClean="0"/>
              <a:t> </a:t>
            </a:r>
            <a:r>
              <a:rPr lang="fr-FR" dirty="0" err="1" smtClean="0"/>
              <a:t>capitalization</a:t>
            </a:r>
            <a:r>
              <a:rPr lang="fr-FR" dirty="0" smtClean="0"/>
              <a:t> </a:t>
            </a:r>
            <a:r>
              <a:rPr lang="fr-FR" dirty="0" err="1" smtClean="0"/>
              <a:t>method</a:t>
            </a:r>
            <a:endParaRPr lang="fr-FR" dirty="0" smtClean="0"/>
          </a:p>
          <a:p>
            <a:pPr>
              <a:buNone/>
            </a:pPr>
            <a:endParaRPr lang="fr-FR" dirty="0" smtClean="0"/>
          </a:p>
          <a:p>
            <a:r>
              <a:rPr lang="fr-FR" dirty="0" err="1" smtClean="0"/>
              <a:t>See</a:t>
            </a:r>
            <a:r>
              <a:rPr lang="fr-FR" dirty="0" smtClean="0"/>
              <a:t> </a:t>
            </a:r>
            <a:r>
              <a:rPr lang="fr-FR" dirty="0" smtClean="0">
                <a:hlinkClick r:id="rId3"/>
              </a:rPr>
              <a:t>Vermeulen 2014</a:t>
            </a:r>
            <a:r>
              <a:rPr lang="fr-FR" dirty="0" smtClean="0"/>
              <a:t> and </a:t>
            </a:r>
            <a:r>
              <a:rPr lang="fr-FR" dirty="0" smtClean="0">
                <a:hlinkClick r:id="rId4"/>
              </a:rPr>
              <a:t>Kapeller 2014</a:t>
            </a:r>
            <a:r>
              <a:rPr lang="fr-FR" dirty="0" smtClean="0"/>
              <a:t> on </a:t>
            </a:r>
            <a:r>
              <a:rPr lang="fr-FR" dirty="0" err="1" smtClean="0"/>
              <a:t>supplementing</a:t>
            </a:r>
            <a:r>
              <a:rPr lang="fr-FR" dirty="0" smtClean="0"/>
              <a:t> </a:t>
            </a:r>
            <a:r>
              <a:rPr lang="fr-FR" dirty="0" err="1" smtClean="0"/>
              <a:t>household</a:t>
            </a:r>
            <a:r>
              <a:rPr lang="fr-FR" dirty="0" smtClean="0"/>
              <a:t> </a:t>
            </a:r>
            <a:r>
              <a:rPr lang="fr-FR" dirty="0" err="1" smtClean="0"/>
              <a:t>surveys</a:t>
            </a:r>
            <a:r>
              <a:rPr lang="fr-FR" dirty="0" smtClean="0"/>
              <a:t> </a:t>
            </a:r>
            <a:r>
              <a:rPr lang="fr-FR" dirty="0" err="1" smtClean="0"/>
              <a:t>with</a:t>
            </a:r>
            <a:r>
              <a:rPr lang="fr-FR" dirty="0" smtClean="0"/>
              <a:t> </a:t>
            </a:r>
            <a:r>
              <a:rPr lang="fr-FR" dirty="0" err="1" smtClean="0"/>
              <a:t>billionaire</a:t>
            </a:r>
            <a:r>
              <a:rPr lang="fr-FR" dirty="0" smtClean="0"/>
              <a:t> </a:t>
            </a:r>
            <a:r>
              <a:rPr lang="fr-FR" dirty="0" err="1" smtClean="0"/>
              <a:t>rankings</a:t>
            </a:r>
            <a:r>
              <a:rPr lang="fr-FR" dirty="0" smtClean="0"/>
              <a:t> at the </a:t>
            </a:r>
            <a:r>
              <a:rPr lang="fr-FR" dirty="0" err="1" smtClean="0"/>
              <a:t>the</a:t>
            </a:r>
            <a:r>
              <a:rPr lang="fr-FR" dirty="0" smtClean="0"/>
              <a:t> top</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994122"/>
          </a:xfrm>
        </p:spPr>
        <p:txBody>
          <a:bodyPr>
            <a:normAutofit fontScale="90000"/>
          </a:bodyPr>
          <a:lstStyle/>
          <a:p>
            <a:r>
              <a:rPr lang="fr-FR" sz="4000" dirty="0" err="1" smtClean="0"/>
              <a:t>Which</a:t>
            </a:r>
            <a:r>
              <a:rPr lang="fr-FR" sz="4000" dirty="0" smtClean="0"/>
              <a:t> </a:t>
            </a:r>
            <a:r>
              <a:rPr lang="fr-FR" sz="4000" dirty="0" err="1" smtClean="0"/>
              <a:t>models</a:t>
            </a:r>
            <a:r>
              <a:rPr lang="fr-FR" sz="4000" dirty="0" smtClean="0"/>
              <a:t> of </a:t>
            </a:r>
            <a:r>
              <a:rPr lang="fr-FR" sz="4000" dirty="0" err="1" smtClean="0"/>
              <a:t>wealth</a:t>
            </a:r>
            <a:r>
              <a:rPr lang="fr-FR" sz="4000" dirty="0" smtClean="0"/>
              <a:t> accumulation and distribution </a:t>
            </a:r>
            <a:r>
              <a:rPr lang="fr-FR" sz="4000" dirty="0" err="1" smtClean="0"/>
              <a:t>can</a:t>
            </a:r>
            <a:r>
              <a:rPr lang="fr-FR" sz="4000" dirty="0" smtClean="0"/>
              <a:t> </a:t>
            </a:r>
            <a:r>
              <a:rPr lang="fr-FR" sz="4000" dirty="0" err="1" smtClean="0"/>
              <a:t>explain</a:t>
            </a:r>
            <a:r>
              <a:rPr lang="fr-FR" sz="4000" dirty="0" smtClean="0"/>
              <a:t> </a:t>
            </a:r>
            <a:r>
              <a:rPr lang="fr-FR" sz="4000" dirty="0" err="1" smtClean="0"/>
              <a:t>these</a:t>
            </a:r>
            <a:r>
              <a:rPr lang="fr-FR" sz="4000" dirty="0" smtClean="0"/>
              <a:t> </a:t>
            </a:r>
            <a:r>
              <a:rPr lang="fr-FR" sz="4000" dirty="0" err="1" smtClean="0"/>
              <a:t>facts</a:t>
            </a:r>
            <a:r>
              <a:rPr lang="fr-FR" dirty="0" smtClean="0"/>
              <a:t>?</a:t>
            </a:r>
            <a:endParaRPr lang="fr-FR" dirty="0"/>
          </a:p>
        </p:txBody>
      </p:sp>
      <p:sp>
        <p:nvSpPr>
          <p:cNvPr id="3" name="Espace réservé du contenu 2"/>
          <p:cNvSpPr>
            <a:spLocks noGrp="1"/>
          </p:cNvSpPr>
          <p:nvPr>
            <p:ph idx="1"/>
          </p:nvPr>
        </p:nvSpPr>
        <p:spPr>
          <a:xfrm>
            <a:off x="251520" y="1484784"/>
            <a:ext cx="8892480" cy="5184576"/>
          </a:xfrm>
        </p:spPr>
        <p:txBody>
          <a:bodyPr>
            <a:normAutofit fontScale="77500" lnSpcReduction="20000"/>
          </a:bodyPr>
          <a:lstStyle/>
          <a:p>
            <a:r>
              <a:rPr lang="fr-FR" dirty="0" smtClean="0"/>
              <a:t>The </a:t>
            </a:r>
            <a:r>
              <a:rPr lang="fr-FR" dirty="0" err="1" smtClean="0"/>
              <a:t>fact</a:t>
            </a:r>
            <a:r>
              <a:rPr lang="fr-FR" dirty="0" smtClean="0"/>
              <a:t> </a:t>
            </a:r>
            <a:r>
              <a:rPr lang="fr-FR" dirty="0" err="1" smtClean="0"/>
              <a:t>that</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always</a:t>
            </a:r>
            <a:r>
              <a:rPr lang="fr-FR" dirty="0" smtClean="0"/>
              <a:t> a lot </a:t>
            </a:r>
            <a:r>
              <a:rPr lang="fr-FR" dirty="0" err="1" smtClean="0"/>
              <a:t>larger</a:t>
            </a:r>
            <a:r>
              <a:rPr lang="fr-FR" dirty="0" smtClean="0"/>
              <a:t> </a:t>
            </a:r>
            <a:r>
              <a:rPr lang="fr-FR" dirty="0" err="1" smtClean="0"/>
              <a:t>than</a:t>
            </a:r>
            <a:r>
              <a:rPr lang="fr-FR" dirty="0" smtClean="0"/>
              <a:t> </a:t>
            </a:r>
            <a:r>
              <a:rPr lang="fr-FR" dirty="0" err="1" smtClean="0"/>
              <a:t>labor</a:t>
            </a:r>
            <a:r>
              <a:rPr lang="fr-FR" dirty="0" smtClean="0"/>
              <a:t> </a:t>
            </a:r>
            <a:r>
              <a:rPr lang="fr-FR" dirty="0" err="1" smtClean="0"/>
              <a:t>income</a:t>
            </a:r>
            <a:r>
              <a:rPr lang="fr-FR" dirty="0" smtClean="0"/>
              <a:t> </a:t>
            </a:r>
            <a:r>
              <a:rPr lang="fr-FR" dirty="0" err="1" smtClean="0"/>
              <a:t>inequality</a:t>
            </a:r>
            <a:r>
              <a:rPr lang="fr-FR" dirty="0" smtClean="0"/>
              <a:t> </a:t>
            </a:r>
            <a:r>
              <a:rPr lang="fr-FR" dirty="0" err="1" smtClean="0"/>
              <a:t>is</a:t>
            </a:r>
            <a:r>
              <a:rPr lang="fr-FR" dirty="0" smtClean="0"/>
              <a:t> hard to </a:t>
            </a:r>
            <a:r>
              <a:rPr lang="fr-FR" dirty="0" err="1" smtClean="0"/>
              <a:t>explain</a:t>
            </a:r>
            <a:r>
              <a:rPr lang="fr-FR" dirty="0" smtClean="0"/>
              <a:t> </a:t>
            </a:r>
            <a:r>
              <a:rPr lang="fr-FR" dirty="0" err="1" smtClean="0"/>
              <a:t>with</a:t>
            </a:r>
            <a:r>
              <a:rPr lang="fr-FR" dirty="0" smtClean="0"/>
              <a:t> a pure </a:t>
            </a:r>
            <a:r>
              <a:rPr lang="fr-FR" dirty="0" err="1" smtClean="0"/>
              <a:t>precautionary</a:t>
            </a:r>
            <a:r>
              <a:rPr lang="fr-FR" dirty="0" smtClean="0"/>
              <a:t>-</a:t>
            </a:r>
            <a:r>
              <a:rPr lang="fr-FR" dirty="0" err="1" smtClean="0"/>
              <a:t>saving</a:t>
            </a:r>
            <a:r>
              <a:rPr lang="fr-FR" dirty="0" smtClean="0"/>
              <a:t> model (</a:t>
            </a:r>
            <a:r>
              <a:rPr lang="fr-FR" dirty="0" err="1" smtClean="0"/>
              <a:t>wealth</a:t>
            </a:r>
            <a:r>
              <a:rPr lang="fr-FR" dirty="0" smtClean="0"/>
              <a:t> </a:t>
            </a:r>
            <a:r>
              <a:rPr lang="fr-FR" dirty="0" err="1" smtClean="0"/>
              <a:t>less</a:t>
            </a:r>
            <a:r>
              <a:rPr lang="fr-FR" dirty="0" smtClean="0"/>
              <a:t> </a:t>
            </a:r>
            <a:r>
              <a:rPr lang="fr-FR" dirty="0" err="1" smtClean="0"/>
              <a:t>unequal</a:t>
            </a:r>
            <a:r>
              <a:rPr lang="fr-FR" dirty="0" smtClean="0"/>
              <a:t> </a:t>
            </a:r>
            <a:r>
              <a:rPr lang="fr-FR" dirty="0" err="1" smtClean="0"/>
              <a:t>than</a:t>
            </a:r>
            <a:r>
              <a:rPr lang="fr-FR" dirty="0" smtClean="0"/>
              <a:t> </a:t>
            </a:r>
            <a:r>
              <a:rPr lang="fr-FR" dirty="0" err="1" smtClean="0"/>
              <a:t>labor</a:t>
            </a:r>
            <a:r>
              <a:rPr lang="fr-FR" dirty="0" smtClean="0"/>
              <a:t> </a:t>
            </a:r>
            <a:r>
              <a:rPr lang="fr-FR" dirty="0" err="1" smtClean="0"/>
              <a:t>income</a:t>
            </a:r>
            <a:r>
              <a:rPr lang="fr-FR" dirty="0" smtClean="0"/>
              <a:t>) or a pure life-cycle model (</a:t>
            </a:r>
            <a:r>
              <a:rPr lang="fr-FR" dirty="0" err="1" smtClean="0"/>
              <a:t>wealth</a:t>
            </a:r>
            <a:r>
              <a:rPr lang="fr-FR" dirty="0" smtClean="0"/>
              <a:t> as </a:t>
            </a:r>
            <a:r>
              <a:rPr lang="fr-FR" dirty="0" err="1" smtClean="0"/>
              <a:t>unequal</a:t>
            </a:r>
            <a:r>
              <a:rPr lang="fr-FR" dirty="0" smtClean="0"/>
              <a:t> as </a:t>
            </a:r>
            <a:r>
              <a:rPr lang="fr-FR" dirty="0" err="1" smtClean="0"/>
              <a:t>labor</a:t>
            </a:r>
            <a:r>
              <a:rPr lang="fr-FR" dirty="0" smtClean="0"/>
              <a:t> </a:t>
            </a:r>
            <a:r>
              <a:rPr lang="fr-FR" dirty="0" err="1" smtClean="0"/>
              <a:t>income</a:t>
            </a:r>
            <a:r>
              <a:rPr lang="fr-FR" dirty="0" smtClean="0"/>
              <a:t>)</a:t>
            </a:r>
          </a:p>
          <a:p>
            <a:endParaRPr lang="fr-FR" dirty="0" smtClean="0"/>
          </a:p>
          <a:p>
            <a:r>
              <a:rPr lang="fr-FR" dirty="0" smtClean="0"/>
              <a:t>One </a:t>
            </a:r>
            <a:r>
              <a:rPr lang="fr-FR" dirty="0" err="1" smtClean="0"/>
              <a:t>needs</a:t>
            </a:r>
            <a:r>
              <a:rPr lang="fr-FR" dirty="0" smtClean="0"/>
              <a:t> </a:t>
            </a:r>
            <a:r>
              <a:rPr lang="fr-FR" dirty="0" err="1" smtClean="0"/>
              <a:t>dynamic</a:t>
            </a:r>
            <a:r>
              <a:rPr lang="fr-FR" dirty="0" smtClean="0"/>
              <a:t> </a:t>
            </a:r>
            <a:r>
              <a:rPr lang="fr-FR" dirty="0" err="1" smtClean="0"/>
              <a:t>models</a:t>
            </a:r>
            <a:r>
              <a:rPr lang="fr-FR" dirty="0" smtClean="0"/>
              <a:t> </a:t>
            </a:r>
            <a:r>
              <a:rPr lang="fr-FR" dirty="0" err="1" smtClean="0"/>
              <a:t>with</a:t>
            </a:r>
            <a:r>
              <a:rPr lang="fr-FR" dirty="0" smtClean="0"/>
              <a:t> cumulative </a:t>
            </a:r>
            <a:r>
              <a:rPr lang="fr-FR" dirty="0" err="1" smtClean="0"/>
              <a:t>shocks</a:t>
            </a:r>
            <a:r>
              <a:rPr lang="fr-FR" dirty="0" smtClean="0"/>
              <a:t> over long horizon – </a:t>
            </a:r>
            <a:r>
              <a:rPr lang="fr-FR" dirty="0" err="1" smtClean="0"/>
              <a:t>random</a:t>
            </a:r>
            <a:r>
              <a:rPr lang="fr-FR" dirty="0" smtClean="0"/>
              <a:t> </a:t>
            </a:r>
            <a:r>
              <a:rPr lang="fr-FR" dirty="0" err="1" smtClean="0"/>
              <a:t>shocks</a:t>
            </a:r>
            <a:r>
              <a:rPr lang="fr-FR" dirty="0" smtClean="0"/>
              <a:t>, </a:t>
            </a:r>
            <a:r>
              <a:rPr lang="fr-FR" dirty="0" err="1" smtClean="0"/>
              <a:t>inheritance</a:t>
            </a:r>
            <a:r>
              <a:rPr lang="fr-FR" dirty="0" smtClean="0"/>
              <a:t> – in </a:t>
            </a:r>
            <a:r>
              <a:rPr lang="fr-FR" dirty="0" err="1" smtClean="0"/>
              <a:t>order</a:t>
            </a:r>
            <a:r>
              <a:rPr lang="fr-FR" dirty="0" smtClean="0"/>
              <a:t> to </a:t>
            </a:r>
            <a:r>
              <a:rPr lang="fr-FR" dirty="0" err="1" smtClean="0"/>
              <a:t>account</a:t>
            </a:r>
            <a:r>
              <a:rPr lang="fr-FR" dirty="0" smtClean="0"/>
              <a:t> for the </a:t>
            </a:r>
            <a:r>
              <a:rPr lang="fr-FR" dirty="0" err="1" smtClean="0"/>
              <a:t>high</a:t>
            </a:r>
            <a:r>
              <a:rPr lang="fr-FR" dirty="0" smtClean="0"/>
              <a:t> </a:t>
            </a:r>
            <a:r>
              <a:rPr lang="fr-FR" dirty="0" err="1" smtClean="0"/>
              <a:t>wealth</a:t>
            </a:r>
            <a:r>
              <a:rPr lang="fr-FR" dirty="0" smtClean="0"/>
              <a:t> concentration </a:t>
            </a:r>
            <a:r>
              <a:rPr lang="fr-FR" dirty="0" err="1" smtClean="0"/>
              <a:t>that</a:t>
            </a:r>
            <a:r>
              <a:rPr lang="fr-FR" dirty="0" smtClean="0"/>
              <a:t> </a:t>
            </a:r>
            <a:r>
              <a:rPr lang="fr-FR" dirty="0" err="1" smtClean="0"/>
              <a:t>we</a:t>
            </a:r>
            <a:r>
              <a:rPr lang="fr-FR" dirty="0" smtClean="0"/>
              <a:t> observe in the real world</a:t>
            </a:r>
          </a:p>
          <a:p>
            <a:pPr>
              <a:buNone/>
            </a:pPr>
            <a:endParaRPr lang="fr-FR" dirty="0" smtClean="0"/>
          </a:p>
          <a:p>
            <a:r>
              <a:rPr lang="fr-FR" dirty="0" err="1" smtClean="0"/>
              <a:t>Infinite</a:t>
            </a:r>
            <a:r>
              <a:rPr lang="fr-FR" dirty="0" smtClean="0"/>
              <a:t>-horizon </a:t>
            </a:r>
            <a:r>
              <a:rPr lang="fr-FR" dirty="0" err="1" smtClean="0"/>
              <a:t>dynastic</a:t>
            </a:r>
            <a:r>
              <a:rPr lang="fr-FR" dirty="0" smtClean="0"/>
              <a:t> model: </a:t>
            </a:r>
            <a:r>
              <a:rPr lang="fr-FR" dirty="0" err="1" smtClean="0"/>
              <a:t>any</a:t>
            </a:r>
            <a:r>
              <a:rPr lang="fr-FR" dirty="0" smtClean="0"/>
              <a:t> </a:t>
            </a:r>
            <a:r>
              <a:rPr lang="fr-FR" dirty="0" err="1" smtClean="0"/>
              <a:t>inequality</a:t>
            </a:r>
            <a:r>
              <a:rPr lang="fr-FR" dirty="0" smtClean="0"/>
              <a:t> </a:t>
            </a:r>
            <a:r>
              <a:rPr lang="fr-FR" dirty="0" err="1" smtClean="0"/>
              <a:t>is</a:t>
            </a:r>
            <a:r>
              <a:rPr lang="fr-FR" dirty="0" smtClean="0"/>
              <a:t> self-</a:t>
            </a:r>
            <a:r>
              <a:rPr lang="fr-FR" dirty="0" err="1" smtClean="0"/>
              <a:t>sustaining</a:t>
            </a:r>
            <a:endParaRPr lang="fr-FR" dirty="0" smtClean="0"/>
          </a:p>
          <a:p>
            <a:pPr>
              <a:buNone/>
            </a:pPr>
            <a:endParaRPr lang="fr-FR" dirty="0" smtClean="0"/>
          </a:p>
          <a:p>
            <a:r>
              <a:rPr lang="fr-FR" b="1" dirty="0" err="1" smtClean="0"/>
              <a:t>Dynamic</a:t>
            </a:r>
            <a:r>
              <a:rPr lang="fr-FR" b="1" dirty="0" smtClean="0"/>
              <a:t> </a:t>
            </a:r>
            <a:r>
              <a:rPr lang="fr-FR" b="1" dirty="0" err="1" smtClean="0"/>
              <a:t>random</a:t>
            </a:r>
            <a:r>
              <a:rPr lang="fr-FR" b="1" dirty="0" smtClean="0"/>
              <a:t> </a:t>
            </a:r>
            <a:r>
              <a:rPr lang="fr-FR" b="1" dirty="0" err="1" smtClean="0"/>
              <a:t>shocks</a:t>
            </a:r>
            <a:r>
              <a:rPr lang="fr-FR" b="1" dirty="0" smtClean="0"/>
              <a:t> model: </a:t>
            </a:r>
            <a:r>
              <a:rPr lang="fr-FR" b="1" dirty="0" err="1" smtClean="0"/>
              <a:t>inequality</a:t>
            </a:r>
            <a:r>
              <a:rPr lang="fr-FR" b="1" dirty="0" smtClean="0"/>
              <a:t> </a:t>
            </a:r>
            <a:r>
              <a:rPr lang="fr-FR" b="1" dirty="0" smtClean="0">
                <a:latin typeface="Calibri"/>
              </a:rPr>
              <a:t>↑ as r – g ↑</a:t>
            </a:r>
          </a:p>
          <a:p>
            <a:pPr>
              <a:buNone/>
            </a:pPr>
            <a:r>
              <a:rPr lang="fr-FR" dirty="0" smtClean="0">
                <a:latin typeface="Calibri"/>
              </a:rPr>
              <a:t>→ This </a:t>
            </a:r>
            <a:r>
              <a:rPr lang="fr-FR" dirty="0" err="1" smtClean="0">
                <a:latin typeface="Calibri"/>
              </a:rPr>
              <a:t>can</a:t>
            </a:r>
            <a:r>
              <a:rPr lang="fr-FR" dirty="0" smtClean="0">
                <a:latin typeface="Calibri"/>
              </a:rPr>
              <a:t> </a:t>
            </a:r>
            <a:r>
              <a:rPr lang="fr-FR" dirty="0" err="1" smtClean="0">
                <a:latin typeface="Calibri"/>
              </a:rPr>
              <a:t>explain</a:t>
            </a:r>
            <a:r>
              <a:rPr lang="fr-FR" dirty="0" smtClean="0">
                <a:latin typeface="Calibri"/>
              </a:rPr>
              <a:t> </a:t>
            </a:r>
            <a:r>
              <a:rPr lang="fr-FR" dirty="0" err="1" smtClean="0">
                <a:latin typeface="Calibri"/>
              </a:rPr>
              <a:t>both</a:t>
            </a:r>
            <a:r>
              <a:rPr lang="fr-FR" dirty="0" smtClean="0">
                <a:latin typeface="Calibri"/>
              </a:rPr>
              <a:t> the </a:t>
            </a:r>
            <a:r>
              <a:rPr lang="fr-FR" dirty="0" err="1" smtClean="0">
                <a:latin typeface="Calibri"/>
              </a:rPr>
              <a:t>historical</a:t>
            </a:r>
            <a:r>
              <a:rPr lang="fr-FR" dirty="0" smtClean="0">
                <a:latin typeface="Calibri"/>
              </a:rPr>
              <a:t> </a:t>
            </a:r>
            <a:r>
              <a:rPr lang="fr-FR" dirty="0" err="1" smtClean="0">
                <a:latin typeface="Calibri"/>
              </a:rPr>
              <a:t>evolution</a:t>
            </a:r>
            <a:r>
              <a:rPr lang="fr-FR" dirty="0" smtClean="0">
                <a:latin typeface="Calibri"/>
              </a:rPr>
              <a:t> and the cross-country variations</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pure </a:t>
            </a:r>
            <a:r>
              <a:rPr lang="fr-FR" dirty="0" err="1" smtClean="0"/>
              <a:t>lifecycle</a:t>
            </a:r>
            <a:r>
              <a:rPr lang="fr-FR" dirty="0" smtClean="0"/>
              <a:t> model</a:t>
            </a:r>
            <a:endParaRPr lang="fr-FR" dirty="0"/>
          </a:p>
        </p:txBody>
      </p:sp>
      <p:sp>
        <p:nvSpPr>
          <p:cNvPr id="3" name="Espace réservé du contenu 2"/>
          <p:cNvSpPr>
            <a:spLocks noGrp="1"/>
          </p:cNvSpPr>
          <p:nvPr>
            <p:ph idx="1"/>
          </p:nvPr>
        </p:nvSpPr>
        <p:spPr>
          <a:xfrm>
            <a:off x="107504" y="980728"/>
            <a:ext cx="8928992" cy="5760640"/>
          </a:xfrm>
        </p:spPr>
        <p:txBody>
          <a:bodyPr>
            <a:normAutofit fontScale="32500" lnSpcReduction="20000"/>
          </a:bodyPr>
          <a:lstStyle/>
          <a:p>
            <a:endParaRPr lang="fr-FR" dirty="0" smtClean="0"/>
          </a:p>
          <a:p>
            <a:r>
              <a:rPr lang="fr-FR" sz="6200" dirty="0" smtClean="0"/>
              <a:t>Modigliani triangle formula: </a:t>
            </a:r>
            <a:r>
              <a:rPr lang="fr-FR" sz="6200" dirty="0" err="1" smtClean="0"/>
              <a:t>useful</a:t>
            </a:r>
            <a:r>
              <a:rPr lang="fr-FR" sz="6200" dirty="0" smtClean="0"/>
              <a:t> formula to </a:t>
            </a:r>
            <a:r>
              <a:rPr lang="fr-FR" sz="6200" dirty="0" err="1" smtClean="0"/>
              <a:t>compute</a:t>
            </a:r>
            <a:r>
              <a:rPr lang="fr-FR" sz="6200" dirty="0" smtClean="0"/>
              <a:t> the </a:t>
            </a:r>
            <a:r>
              <a:rPr lang="fr-FR" sz="6200" dirty="0" err="1" smtClean="0"/>
              <a:t>quantity</a:t>
            </a:r>
            <a:r>
              <a:rPr lang="fr-FR" sz="6200" dirty="0" smtClean="0"/>
              <a:t> of pension </a:t>
            </a:r>
            <a:r>
              <a:rPr lang="fr-FR" sz="6200" dirty="0" err="1" smtClean="0"/>
              <a:t>wealth</a:t>
            </a:r>
            <a:r>
              <a:rPr lang="fr-FR" sz="6200" dirty="0" smtClean="0"/>
              <a:t> </a:t>
            </a:r>
            <a:r>
              <a:rPr lang="fr-FR" sz="6200" dirty="0" err="1" smtClean="0"/>
              <a:t>that</a:t>
            </a:r>
            <a:r>
              <a:rPr lang="fr-FR" sz="6200" dirty="0" smtClean="0"/>
              <a:t> one </a:t>
            </a:r>
            <a:r>
              <a:rPr lang="fr-FR" sz="6200" dirty="0" err="1" smtClean="0"/>
              <a:t>needs</a:t>
            </a:r>
            <a:r>
              <a:rPr lang="fr-FR" sz="6200" dirty="0" smtClean="0"/>
              <a:t> to </a:t>
            </a:r>
            <a:r>
              <a:rPr lang="fr-FR" sz="6200" dirty="0" err="1" smtClean="0"/>
              <a:t>accumulate</a:t>
            </a:r>
            <a:r>
              <a:rPr lang="fr-FR" sz="6200" dirty="0" smtClean="0"/>
              <a:t> for </a:t>
            </a:r>
            <a:r>
              <a:rPr lang="fr-FR" sz="6200" dirty="0" err="1" smtClean="0"/>
              <a:t>old</a:t>
            </a:r>
            <a:r>
              <a:rPr lang="fr-FR" sz="6200" dirty="0" smtClean="0"/>
              <a:t>-</a:t>
            </a:r>
            <a:r>
              <a:rPr lang="fr-FR" sz="6200" dirty="0" err="1" smtClean="0"/>
              <a:t>age</a:t>
            </a:r>
            <a:r>
              <a:rPr lang="fr-FR" sz="6200" dirty="0" smtClean="0"/>
              <a:t> </a:t>
            </a:r>
            <a:r>
              <a:rPr lang="fr-FR" sz="6200" dirty="0" err="1" smtClean="0"/>
              <a:t>purposes</a:t>
            </a:r>
            <a:r>
              <a:rPr lang="fr-FR" sz="6200" dirty="0" smtClean="0"/>
              <a:t> (as a fonction of </a:t>
            </a:r>
            <a:r>
              <a:rPr lang="fr-FR" sz="6200" dirty="0" err="1" smtClean="0"/>
              <a:t>demographic</a:t>
            </a:r>
            <a:r>
              <a:rPr lang="fr-FR" sz="6200" dirty="0" smtClean="0"/>
              <a:t> and </a:t>
            </a:r>
            <a:r>
              <a:rPr lang="fr-FR" sz="6200" dirty="0" err="1" smtClean="0"/>
              <a:t>economic</a:t>
            </a:r>
            <a:r>
              <a:rPr lang="fr-FR" sz="6200" dirty="0" smtClean="0"/>
              <a:t> </a:t>
            </a:r>
            <a:r>
              <a:rPr lang="fr-FR" sz="6200" dirty="0" err="1" smtClean="0"/>
              <a:t>parameters</a:t>
            </a:r>
            <a:r>
              <a:rPr lang="fr-FR" sz="6200" dirty="0" smtClean="0"/>
              <a:t>)</a:t>
            </a:r>
          </a:p>
          <a:p>
            <a:pPr>
              <a:buNone/>
            </a:pPr>
            <a:endParaRPr lang="fr-FR" sz="6200" dirty="0" smtClean="0"/>
          </a:p>
          <a:p>
            <a:r>
              <a:rPr lang="en-US" sz="6200" dirty="0" smtClean="0"/>
              <a:t>Pure life-cycle model = individuals die with zero wealth (no inheritance), wealth accumulation is entirely driven by life-cycle motives (i.e. savings for retirement)</a:t>
            </a:r>
          </a:p>
          <a:p>
            <a:pPr>
              <a:buNone/>
            </a:pPr>
            <a:r>
              <a:rPr lang="en-US" sz="6200" dirty="0" smtClean="0"/>
              <a:t> </a:t>
            </a:r>
          </a:p>
          <a:p>
            <a:r>
              <a:rPr lang="en-US" sz="6200" dirty="0" smtClean="0"/>
              <a:t>Simplest model to make the point: fully stationary model n=g=r=0 (zero population growth, zero economic growth, zero interest rate = capital is a pure storage technology and has no productive use)</a:t>
            </a:r>
          </a:p>
          <a:p>
            <a:pPr>
              <a:buNone/>
            </a:pPr>
            <a:r>
              <a:rPr lang="en-US" sz="6200" dirty="0" smtClean="0"/>
              <a:t>  (see Modigliani, “Life Cycle, Individual Thrift and the Wealth of Nations”, </a:t>
            </a:r>
            <a:r>
              <a:rPr lang="en-US" sz="6200" dirty="0" smtClean="0">
                <a:hlinkClick r:id="rId2"/>
              </a:rPr>
              <a:t>AER 1986</a:t>
            </a:r>
            <a:r>
              <a:rPr lang="en-US" sz="6200" dirty="0" smtClean="0"/>
              <a:t>) </a:t>
            </a:r>
          </a:p>
          <a:p>
            <a:endParaRPr lang="en-US" sz="6200" dirty="0" smtClean="0"/>
          </a:p>
          <a:p>
            <a:r>
              <a:rPr lang="en-US" sz="6200" dirty="0" smtClean="0"/>
              <a:t>Age profile of labor income:  </a:t>
            </a:r>
          </a:p>
          <a:p>
            <a:r>
              <a:rPr lang="en-US" sz="6200" dirty="0" smtClean="0"/>
              <a:t>Note </a:t>
            </a:r>
            <a:r>
              <a:rPr lang="en-US" sz="6200" dirty="0" err="1" smtClean="0"/>
              <a:t>Y</a:t>
            </a:r>
            <a:r>
              <a:rPr lang="en-US" sz="6200" baseline="-25000" dirty="0" err="1" smtClean="0"/>
              <a:t>La</a:t>
            </a:r>
            <a:r>
              <a:rPr lang="en-US" sz="6200" dirty="0" smtClean="0"/>
              <a:t> = labor income at age a</a:t>
            </a:r>
          </a:p>
          <a:p>
            <a:r>
              <a:rPr lang="en-US" sz="6200" dirty="0" err="1" smtClean="0"/>
              <a:t>Y</a:t>
            </a:r>
            <a:r>
              <a:rPr lang="en-US" sz="6200" baseline="-25000" dirty="0" err="1" smtClean="0"/>
              <a:t>La</a:t>
            </a:r>
            <a:r>
              <a:rPr lang="en-US" sz="6200" dirty="0" smtClean="0"/>
              <a:t> =Y</a:t>
            </a:r>
            <a:r>
              <a:rPr lang="en-US" sz="6200" baseline="-25000" dirty="0" smtClean="0"/>
              <a:t>L</a:t>
            </a:r>
            <a:r>
              <a:rPr lang="en-US" sz="6200" dirty="0" smtClean="0"/>
              <a:t>&gt;0 for all A&lt;a&lt;A+N  (A = adulthood; A+N = retirement age)</a:t>
            </a:r>
          </a:p>
          <a:p>
            <a:r>
              <a:rPr lang="en-US" sz="6200" dirty="0" err="1" smtClean="0"/>
              <a:t>Y</a:t>
            </a:r>
            <a:r>
              <a:rPr lang="en-US" sz="6200" baseline="-25000" dirty="0" err="1" smtClean="0"/>
              <a:t>La</a:t>
            </a:r>
            <a:r>
              <a:rPr lang="en-US" sz="6200" dirty="0" smtClean="0"/>
              <a:t> = 0 for all A+N&lt;a&lt;A+D  (A+D = age at death)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25000" lnSpcReduction="20000"/>
          </a:bodyPr>
          <a:lstStyle/>
          <a:p>
            <a:endParaRPr lang="fr-FR" dirty="0" smtClean="0"/>
          </a:p>
          <a:p>
            <a:r>
              <a:rPr lang="en-US" sz="8000" dirty="0" smtClean="0"/>
              <a:t>I.e. people become adult and start working at age A, work during N years, retire at age A+N, and die at age A+D: labor length = N, retirement length = D-N</a:t>
            </a:r>
          </a:p>
          <a:p>
            <a:pPr>
              <a:buNone/>
            </a:pPr>
            <a:r>
              <a:rPr lang="en-US" sz="8000" dirty="0" smtClean="0"/>
              <a:t>(say: A=20, A+N=60, A+D=70, i.e. N=40, D-N=10 : N/D = 40/50 = 80%, i.e. they spend 80% of their adult life working and 20% in retirement)</a:t>
            </a:r>
          </a:p>
          <a:p>
            <a:pPr>
              <a:buNone/>
            </a:pPr>
            <a:endParaRPr lang="en-US" sz="8000" dirty="0" smtClean="0"/>
          </a:p>
          <a:p>
            <a:r>
              <a:rPr lang="en-US" sz="8000" dirty="0" smtClean="0"/>
              <a:t>Per capita (adult) national income Y = NY</a:t>
            </a:r>
            <a:r>
              <a:rPr lang="en-US" sz="8000" baseline="-25000" dirty="0" smtClean="0"/>
              <a:t>L</a:t>
            </a:r>
            <a:r>
              <a:rPr lang="en-US" sz="8000" dirty="0" smtClean="0"/>
              <a:t>/D</a:t>
            </a:r>
          </a:p>
          <a:p>
            <a:pPr>
              <a:buNone/>
            </a:pPr>
            <a:r>
              <a:rPr lang="en-US" sz="8000" dirty="0" smtClean="0"/>
              <a:t> </a:t>
            </a:r>
          </a:p>
          <a:p>
            <a:r>
              <a:rPr lang="en-US" sz="8000" dirty="0" smtClean="0"/>
              <a:t>Preferences: full consumption smoothing</a:t>
            </a:r>
          </a:p>
          <a:p>
            <a:pPr>
              <a:buNone/>
            </a:pPr>
            <a:r>
              <a:rPr lang="en-US" sz="8000" dirty="0" smtClean="0"/>
              <a:t>          (say, U = ∑</a:t>
            </a:r>
            <a:r>
              <a:rPr lang="en-US" sz="8000" baseline="-25000" dirty="0" smtClean="0"/>
              <a:t>A&lt;a&lt;A+D</a:t>
            </a:r>
            <a:r>
              <a:rPr lang="en-US" sz="8000" dirty="0" smtClean="0"/>
              <a:t> U(C</a:t>
            </a:r>
            <a:r>
              <a:rPr lang="en-US" sz="8000" baseline="-25000" dirty="0" smtClean="0"/>
              <a:t>a</a:t>
            </a:r>
            <a:r>
              <a:rPr lang="en-US" sz="8000" dirty="0" smtClean="0"/>
              <a:t>)/(1+θ)</a:t>
            </a:r>
            <a:r>
              <a:rPr lang="en-US" sz="8000" baseline="30000" dirty="0" smtClean="0"/>
              <a:t>a</a:t>
            </a:r>
            <a:r>
              <a:rPr lang="en-US" sz="8000" dirty="0" smtClean="0"/>
              <a:t>, with θ=0)</a:t>
            </a:r>
          </a:p>
          <a:p>
            <a:pPr>
              <a:buNone/>
            </a:pPr>
            <a:r>
              <a:rPr lang="en-US" sz="8000" dirty="0" smtClean="0"/>
              <a:t> </a:t>
            </a:r>
          </a:p>
          <a:p>
            <a:r>
              <a:rPr lang="en-US" sz="8000" dirty="0" smtClean="0"/>
              <a:t>Everybody fully smoothes consumption to C=NY</a:t>
            </a:r>
            <a:r>
              <a:rPr lang="en-US" sz="8000" baseline="-25000" dirty="0" smtClean="0"/>
              <a:t>L</a:t>
            </a:r>
            <a:r>
              <a:rPr lang="en-US" sz="8000" dirty="0" smtClean="0"/>
              <a:t>/D (= per capita output Y) </a:t>
            </a:r>
          </a:p>
          <a:p>
            <a:r>
              <a:rPr lang="en-US" sz="8000" dirty="0" smtClean="0"/>
              <a:t>In order to achieve this they save during labor time and </a:t>
            </a:r>
            <a:r>
              <a:rPr lang="en-US" sz="8000" dirty="0" err="1" smtClean="0"/>
              <a:t>dissave</a:t>
            </a:r>
            <a:r>
              <a:rPr lang="en-US" sz="8000" dirty="0" smtClean="0"/>
              <a:t> during retirement time </a:t>
            </a:r>
          </a:p>
          <a:p>
            <a:pPr>
              <a:buNone/>
            </a:pPr>
            <a:r>
              <a:rPr lang="en-US" sz="8000" dirty="0" smtClean="0"/>
              <a:t> </a:t>
            </a:r>
          </a:p>
          <a:p>
            <a:r>
              <a:rPr lang="en-US" sz="8000" dirty="0" smtClean="0"/>
              <a:t>Note S</a:t>
            </a:r>
            <a:r>
              <a:rPr lang="en-US" sz="8000" baseline="-25000" dirty="0" smtClean="0"/>
              <a:t>a</a:t>
            </a:r>
            <a:r>
              <a:rPr lang="en-US" sz="8000" dirty="0" smtClean="0"/>
              <a:t>= savings (= </a:t>
            </a:r>
            <a:r>
              <a:rPr lang="en-US" sz="8000" dirty="0" err="1" smtClean="0"/>
              <a:t>Y</a:t>
            </a:r>
            <a:r>
              <a:rPr lang="en-US" sz="8000" baseline="-25000" dirty="0" err="1" smtClean="0"/>
              <a:t>La</a:t>
            </a:r>
            <a:r>
              <a:rPr lang="en-US" sz="8000" dirty="0" smtClean="0"/>
              <a:t> – C)</a:t>
            </a:r>
          </a:p>
          <a:p>
            <a:pPr>
              <a:buNone/>
            </a:pPr>
            <a:r>
              <a:rPr lang="en-US" sz="8000" dirty="0" smtClean="0"/>
              <a:t> </a:t>
            </a:r>
          </a:p>
          <a:p>
            <a:r>
              <a:rPr lang="en-US" sz="8000" dirty="0" smtClean="0"/>
              <a:t>We have:          S</a:t>
            </a:r>
            <a:r>
              <a:rPr lang="en-US" sz="8000" baseline="-25000" dirty="0" smtClean="0"/>
              <a:t>a </a:t>
            </a:r>
            <a:r>
              <a:rPr lang="en-US" sz="8000" dirty="0" smtClean="0"/>
              <a:t>= (1-N/D)Y</a:t>
            </a:r>
            <a:r>
              <a:rPr lang="en-US" sz="8000" baseline="-25000" dirty="0" smtClean="0"/>
              <a:t>L</a:t>
            </a:r>
            <a:r>
              <a:rPr lang="en-US" sz="8000" dirty="0" smtClean="0"/>
              <a:t> &gt;0   for all A&lt;=a&lt;=A+N </a:t>
            </a:r>
          </a:p>
          <a:p>
            <a:pPr>
              <a:buNone/>
            </a:pPr>
            <a:r>
              <a:rPr lang="en-US" sz="8000" dirty="0" smtClean="0"/>
              <a:t>                                 S</a:t>
            </a:r>
            <a:r>
              <a:rPr lang="en-US" sz="8000" baseline="-25000" dirty="0" smtClean="0"/>
              <a:t>a </a:t>
            </a:r>
            <a:r>
              <a:rPr lang="en-US" sz="8000" dirty="0" smtClean="0"/>
              <a:t>= -NY</a:t>
            </a:r>
            <a:r>
              <a:rPr lang="en-US" sz="8000" baseline="-25000" dirty="0" smtClean="0"/>
              <a:t>L</a:t>
            </a:r>
            <a:r>
              <a:rPr lang="en-US" sz="8000" dirty="0" smtClean="0"/>
              <a:t>/D &lt;0        for all A+N&lt;=a&lt;=A+D </a:t>
            </a:r>
          </a:p>
          <a:p>
            <a:pPr>
              <a:buNone/>
            </a:pPr>
            <a:r>
              <a:rPr lang="en-US" sz="8000" dirty="0" smtClean="0"/>
              <a:t> </a:t>
            </a:r>
          </a:p>
          <a:p>
            <a:r>
              <a:rPr lang="en-US" sz="8000" dirty="0" smtClean="0"/>
              <a:t>I.e. agents save during their working life; during retirement, they consume their past saving and die with zero wealth</a:t>
            </a:r>
          </a:p>
          <a:p>
            <a:endParaRPr lang="en-US" sz="8000" dirty="0" smtClean="0"/>
          </a:p>
          <a:p>
            <a:endParaRPr lang="en-US" sz="8000" dirty="0" smtClean="0"/>
          </a:p>
          <a:p>
            <a:endParaRPr lang="fr-FR" sz="5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32500" lnSpcReduction="20000"/>
          </a:bodyPr>
          <a:lstStyle/>
          <a:p>
            <a:endParaRPr lang="fr-FR" dirty="0" smtClean="0"/>
          </a:p>
          <a:p>
            <a:r>
              <a:rPr lang="en-US" sz="8000" dirty="0" smtClean="0"/>
              <a:t>Note </a:t>
            </a:r>
            <a:r>
              <a:rPr lang="en-US" sz="8000" dirty="0" err="1" smtClean="0"/>
              <a:t>W</a:t>
            </a:r>
            <a:r>
              <a:rPr lang="en-US" sz="8000" baseline="-25000" dirty="0" err="1" smtClean="0"/>
              <a:t>a</a:t>
            </a:r>
            <a:r>
              <a:rPr lang="en-US" sz="8000" dirty="0" smtClean="0"/>
              <a:t>= wealth at age a </a:t>
            </a:r>
          </a:p>
          <a:p>
            <a:pPr>
              <a:buNone/>
            </a:pPr>
            <a:r>
              <a:rPr lang="en-US" sz="8000" dirty="0" smtClean="0"/>
              <a:t> </a:t>
            </a:r>
          </a:p>
          <a:p>
            <a:r>
              <a:rPr lang="en-US" sz="8000" dirty="0" smtClean="0"/>
              <a:t>We get the following wealth accumulation equation:</a:t>
            </a:r>
          </a:p>
          <a:p>
            <a:pPr>
              <a:buNone/>
            </a:pPr>
            <a:r>
              <a:rPr lang="en-US" sz="8000" dirty="0" smtClean="0"/>
              <a:t> </a:t>
            </a:r>
          </a:p>
          <a:p>
            <a:pPr>
              <a:buNone/>
            </a:pPr>
            <a:r>
              <a:rPr lang="en-US" sz="8000" dirty="0" err="1" smtClean="0"/>
              <a:t>W</a:t>
            </a:r>
            <a:r>
              <a:rPr lang="en-US" sz="8000" baseline="-25000" dirty="0" err="1" smtClean="0"/>
              <a:t>a</a:t>
            </a:r>
            <a:r>
              <a:rPr lang="en-US" sz="8000" dirty="0" smtClean="0"/>
              <a:t>=(a-A)(1-N/D)Y</a:t>
            </a:r>
            <a:r>
              <a:rPr lang="en-US" sz="8000" baseline="-25000" dirty="0" smtClean="0"/>
              <a:t>L</a:t>
            </a:r>
            <a:r>
              <a:rPr lang="en-US" sz="8000" dirty="0" smtClean="0"/>
              <a:t>            for A&lt;a&lt;A+N  </a:t>
            </a:r>
          </a:p>
          <a:p>
            <a:pPr>
              <a:buNone/>
            </a:pPr>
            <a:r>
              <a:rPr lang="en-US" sz="8000" dirty="0" err="1" smtClean="0"/>
              <a:t>W</a:t>
            </a:r>
            <a:r>
              <a:rPr lang="en-US" sz="8000" baseline="-25000" dirty="0" err="1" smtClean="0"/>
              <a:t>a</a:t>
            </a:r>
            <a:r>
              <a:rPr lang="en-US" sz="8000" dirty="0" smtClean="0"/>
              <a:t>= N(1-N/D)Y</a:t>
            </a:r>
            <a:r>
              <a:rPr lang="en-US" sz="8000" baseline="-25000" dirty="0" smtClean="0"/>
              <a:t>L</a:t>
            </a:r>
            <a:r>
              <a:rPr lang="en-US" sz="8000" dirty="0" smtClean="0"/>
              <a:t>-(a-A-N)NY</a:t>
            </a:r>
            <a:r>
              <a:rPr lang="en-US" sz="8000" baseline="-25000" dirty="0" smtClean="0"/>
              <a:t>L</a:t>
            </a:r>
            <a:r>
              <a:rPr lang="en-US" sz="8000" dirty="0" smtClean="0"/>
              <a:t>/D    for A+N&lt;a&lt;A+D </a:t>
            </a:r>
          </a:p>
          <a:p>
            <a:pPr>
              <a:buNone/>
            </a:pPr>
            <a:r>
              <a:rPr lang="en-US" sz="8000" dirty="0" smtClean="0"/>
              <a:t> </a:t>
            </a:r>
          </a:p>
          <a:p>
            <a:pPr>
              <a:buNone/>
            </a:pPr>
            <a:r>
              <a:rPr lang="en-US" sz="8000" dirty="0" smtClean="0"/>
              <a:t>&gt;&gt;&gt; “hump-shaped” (inverted-U) age-wealth profile, </a:t>
            </a:r>
          </a:p>
          <a:p>
            <a:pPr>
              <a:buNone/>
            </a:pPr>
            <a:r>
              <a:rPr lang="en-US" sz="8000" dirty="0" smtClean="0"/>
              <a:t>Maximum wealth at age a=A+N, with </a:t>
            </a:r>
            <a:r>
              <a:rPr lang="en-US" sz="8000" dirty="0" err="1" smtClean="0"/>
              <a:t>W</a:t>
            </a:r>
            <a:r>
              <a:rPr lang="en-US" sz="8000" baseline="-25000" dirty="0" err="1" smtClean="0"/>
              <a:t>a</a:t>
            </a:r>
            <a:r>
              <a:rPr lang="en-US" sz="8000" dirty="0" smtClean="0"/>
              <a:t>=N(1-N/D)Y</a:t>
            </a:r>
            <a:r>
              <a:rPr lang="en-US" sz="8000" baseline="-25000" dirty="0" smtClean="0"/>
              <a:t>L</a:t>
            </a:r>
            <a:r>
              <a:rPr lang="en-US" sz="8000" dirty="0" smtClean="0"/>
              <a:t> </a:t>
            </a:r>
          </a:p>
          <a:p>
            <a:pPr>
              <a:buNone/>
            </a:pPr>
            <a:r>
              <a:rPr lang="en-US" sz="8000" dirty="0" smtClean="0"/>
              <a:t>Then </a:t>
            </a:r>
            <a:r>
              <a:rPr lang="en-US" sz="8000" dirty="0" err="1" smtClean="0"/>
              <a:t>W</a:t>
            </a:r>
            <a:r>
              <a:rPr lang="en-US" sz="8000" baseline="-25000" dirty="0" err="1" smtClean="0"/>
              <a:t>a</a:t>
            </a:r>
            <a:r>
              <a:rPr lang="en-US" sz="8000" dirty="0" smtClean="0"/>
              <a:t> back to 0 for a=A+D</a:t>
            </a:r>
          </a:p>
          <a:p>
            <a:pPr>
              <a:buNone/>
            </a:pPr>
            <a:r>
              <a:rPr lang="en-US" sz="8000" dirty="0" smtClean="0"/>
              <a:t> </a:t>
            </a:r>
          </a:p>
          <a:p>
            <a:r>
              <a:rPr lang="en-US" sz="8000" dirty="0" smtClean="0"/>
              <a:t>Average wealth is given by (simple triangle area formula):</a:t>
            </a:r>
          </a:p>
          <a:p>
            <a:pPr>
              <a:buNone/>
            </a:pPr>
            <a:r>
              <a:rPr lang="en-US" sz="8000" dirty="0" smtClean="0"/>
              <a:t>    W = N/D x  N(1-N/D)Y</a:t>
            </a:r>
            <a:r>
              <a:rPr lang="en-US" sz="8000" baseline="-25000" dirty="0" smtClean="0"/>
              <a:t>L</a:t>
            </a:r>
            <a:r>
              <a:rPr lang="en-US" sz="8000" dirty="0" smtClean="0"/>
              <a:t>/2 + (D-N)/D x N(1-N/D)Y</a:t>
            </a:r>
            <a:r>
              <a:rPr lang="en-US" sz="8000" baseline="-25000" dirty="0" smtClean="0"/>
              <a:t>L</a:t>
            </a:r>
            <a:r>
              <a:rPr lang="en-US" sz="8000" dirty="0" smtClean="0"/>
              <a:t>/2</a:t>
            </a:r>
          </a:p>
          <a:p>
            <a:pPr>
              <a:buNone/>
            </a:pPr>
            <a:endParaRPr lang="en-US" sz="8000" dirty="0" smtClean="0"/>
          </a:p>
          <a:p>
            <a:r>
              <a:rPr lang="en-US" sz="8000" dirty="0" smtClean="0"/>
              <a:t>I.e. average W = (D-N)Y/2</a:t>
            </a:r>
          </a:p>
          <a:p>
            <a:pPr>
              <a:buNone/>
            </a:pPr>
            <a:endParaRPr lang="en-US" sz="8000" dirty="0" smtClean="0"/>
          </a:p>
          <a:p>
            <a:endParaRPr lang="en-US" sz="8000" dirty="0" smtClean="0"/>
          </a:p>
          <a:p>
            <a:endParaRPr lang="fr-FR" sz="5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928992" cy="6552728"/>
          </a:xfrm>
        </p:spPr>
        <p:txBody>
          <a:bodyPr>
            <a:normAutofit fontScale="32500" lnSpcReduction="20000"/>
          </a:bodyPr>
          <a:lstStyle/>
          <a:p>
            <a:endParaRPr lang="fr-FR" dirty="0" smtClean="0"/>
          </a:p>
          <a:p>
            <a:pPr>
              <a:buNone/>
            </a:pPr>
            <a:r>
              <a:rPr lang="en-US" sz="8000" b="1" dirty="0" smtClean="0"/>
              <a:t> </a:t>
            </a:r>
            <a:endParaRPr lang="en-US" sz="8000" dirty="0" smtClean="0"/>
          </a:p>
          <a:p>
            <a:r>
              <a:rPr lang="en-US" sz="8000" b="1" dirty="0" smtClean="0"/>
              <a:t>Proposition: Aggregate wealth/income ratio</a:t>
            </a:r>
            <a:r>
              <a:rPr lang="en-US" sz="8000" dirty="0" smtClean="0"/>
              <a:t> </a:t>
            </a:r>
            <a:r>
              <a:rPr lang="en-US" sz="8000" b="1" dirty="0" smtClean="0"/>
              <a:t>W/Y = (D-N)/2 = half of retirement length = “Modigliani triangle formula”</a:t>
            </a:r>
            <a:endParaRPr lang="en-US" sz="8000" dirty="0" smtClean="0"/>
          </a:p>
          <a:p>
            <a:pPr>
              <a:buNone/>
            </a:pPr>
            <a:r>
              <a:rPr lang="en-US" sz="8000" dirty="0" smtClean="0"/>
              <a:t> </a:t>
            </a:r>
          </a:p>
          <a:p>
            <a:r>
              <a:rPr lang="en-US" sz="8000" dirty="0" smtClean="0"/>
              <a:t>E.g. if retirement length D-N = 10 years, then W/Y = 500%</a:t>
            </a:r>
          </a:p>
          <a:p>
            <a:pPr>
              <a:buNone/>
            </a:pPr>
            <a:r>
              <a:rPr lang="en-US" sz="8000" dirty="0" smtClean="0"/>
              <a:t>      (and if D-N = 20 years, then W/Y=1000%…)</a:t>
            </a:r>
          </a:p>
          <a:p>
            <a:pPr>
              <a:buNone/>
            </a:pPr>
            <a:endParaRPr lang="en-US" sz="8000" dirty="0" smtClean="0"/>
          </a:p>
          <a:p>
            <a:r>
              <a:rPr lang="en-US" sz="8000" dirty="0" smtClean="0"/>
              <a:t>Lessons from Modigliani triangle formula:</a:t>
            </a:r>
          </a:p>
          <a:p>
            <a:pPr>
              <a:buNone/>
            </a:pPr>
            <a:r>
              <a:rPr lang="en-US" sz="8000" dirty="0" smtClean="0"/>
              <a:t>(1) pure life-cycle motives (no bequest) can generate large and reasonable wealth/income ratios</a:t>
            </a:r>
          </a:p>
          <a:p>
            <a:pPr>
              <a:buNone/>
            </a:pPr>
            <a:r>
              <a:rPr lang="en-US" sz="8000" dirty="0" smtClean="0"/>
              <a:t>(2) aggregate wealth/income ratio is </a:t>
            </a:r>
            <a:r>
              <a:rPr lang="en-US" sz="8000" dirty="0" err="1" smtClean="0"/>
              <a:t>independant</a:t>
            </a:r>
            <a:r>
              <a:rPr lang="en-US" sz="8000" dirty="0" smtClean="0"/>
              <a:t> of income level and solely depends on demographics (previous authors had to introduce relative income concerns in order to avoid higher savings and accumulation in richer economies) </a:t>
            </a:r>
          </a:p>
          <a:p>
            <a:pPr>
              <a:buNone/>
            </a:pPr>
            <a:endParaRPr lang="en-US" sz="8000" dirty="0" smtClean="0"/>
          </a:p>
          <a:p>
            <a:pPr>
              <a:buNone/>
            </a:pPr>
            <a:r>
              <a:rPr lang="en-US" sz="8000" dirty="0" err="1" smtClean="0"/>
              <a:t>Pb</a:t>
            </a:r>
            <a:r>
              <a:rPr lang="en-US" sz="8000" dirty="0" smtClean="0"/>
              <a:t> = one never observes so much </a:t>
            </a:r>
            <a:r>
              <a:rPr lang="en-US" sz="8000" dirty="0" err="1" smtClean="0"/>
              <a:t>licecycle</a:t>
            </a:r>
            <a:r>
              <a:rPr lang="en-US" sz="8000" dirty="0" smtClean="0"/>
              <a:t> wealth (pension funds = at most 100-150% Y) (public pensions, inconsistencies..)</a:t>
            </a:r>
          </a:p>
          <a:p>
            <a:endParaRPr lang="en-US" sz="8000" dirty="0" smtClean="0"/>
          </a:p>
          <a:p>
            <a:endParaRPr lang="en-US" sz="8000" dirty="0" smtClean="0"/>
          </a:p>
          <a:p>
            <a:endParaRPr lang="fr-FR" sz="5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7500" lnSpcReduction="20000"/>
          </a:bodyPr>
          <a:lstStyle/>
          <a:p>
            <a:pPr>
              <a:buNone/>
            </a:pPr>
            <a:r>
              <a:rPr lang="en-US" sz="2800" dirty="0" smtClean="0"/>
              <a:t>Note that in this stationary model, aggregate savings = 0: i.e. at every point in time positive savings of workers are exactly offset by negative savings of retirees; but this is simply a trivial consequence of </a:t>
            </a:r>
            <a:r>
              <a:rPr lang="en-US" sz="2800" dirty="0" err="1" smtClean="0"/>
              <a:t>stationnarity</a:t>
            </a:r>
            <a:r>
              <a:rPr lang="en-US" sz="2800" dirty="0" smtClean="0"/>
              <a:t>: with constant capital stock, no room for positive steady-state savings</a:t>
            </a:r>
          </a:p>
          <a:p>
            <a:pPr>
              <a:buNone/>
            </a:pPr>
            <a:r>
              <a:rPr lang="en-US" sz="2800" dirty="0" smtClean="0"/>
              <a:t> </a:t>
            </a:r>
          </a:p>
          <a:p>
            <a:r>
              <a:rPr lang="en-US" sz="2800" b="1" dirty="0" smtClean="0"/>
              <a:t>Extension to</a:t>
            </a:r>
            <a:r>
              <a:rPr lang="en-US" sz="2800" dirty="0" smtClean="0"/>
              <a:t> </a:t>
            </a:r>
            <a:r>
              <a:rPr lang="en-US" sz="2800" b="1" dirty="0" smtClean="0"/>
              <a:t>population growth n&gt;0</a:t>
            </a:r>
            <a:r>
              <a:rPr lang="en-US" sz="2800" dirty="0" smtClean="0"/>
              <a:t> : then the savings rate s is &gt;0: this is because younger cohorts (who save) are more numerous than the older cohorts (who </a:t>
            </a:r>
            <a:r>
              <a:rPr lang="en-US" sz="2800" dirty="0" err="1" smtClean="0"/>
              <a:t>dissave</a:t>
            </a:r>
            <a:r>
              <a:rPr lang="en-US" sz="2800" dirty="0" smtClean="0"/>
              <a:t>)</a:t>
            </a:r>
          </a:p>
          <a:p>
            <a:pPr>
              <a:buNone/>
            </a:pPr>
            <a:endParaRPr lang="en-US" sz="2800" dirty="0" smtClean="0"/>
          </a:p>
          <a:p>
            <a:r>
              <a:rPr lang="en-US" sz="2800" dirty="0" smtClean="0"/>
              <a:t>Check: with population growth at rate n&gt;0, proportion of workers in the adult population = (1-exp(-</a:t>
            </a:r>
            <a:r>
              <a:rPr lang="en-US" sz="2800" dirty="0" err="1" smtClean="0"/>
              <a:t>nN</a:t>
            </a:r>
            <a:r>
              <a:rPr lang="en-US" sz="2800" dirty="0" smtClean="0"/>
              <a:t>))/(1-exp(-</a:t>
            </a:r>
            <a:r>
              <a:rPr lang="en-US" sz="2800" dirty="0" err="1" smtClean="0"/>
              <a:t>nD</a:t>
            </a:r>
            <a:r>
              <a:rPr lang="en-US" sz="2800" dirty="0" smtClean="0"/>
              <a:t>)) (&gt; N/D for n&gt;0)</a:t>
            </a:r>
          </a:p>
          <a:p>
            <a:endParaRPr lang="en-US" sz="2800" dirty="0" smtClean="0"/>
          </a:p>
          <a:p>
            <a:r>
              <a:rPr lang="en-US" sz="2800" dirty="0" smtClean="0"/>
              <a:t>I.e. s(n) = 1 - (N/D)/ [(1-exp(-</a:t>
            </a:r>
            <a:r>
              <a:rPr lang="en-US" sz="2800" dirty="0" err="1" smtClean="0"/>
              <a:t>nN</a:t>
            </a:r>
            <a:r>
              <a:rPr lang="en-US" sz="2800" dirty="0" smtClean="0"/>
              <a:t>))/(1-exp(-</a:t>
            </a:r>
            <a:r>
              <a:rPr lang="en-US" sz="2800" dirty="0" err="1" smtClean="0"/>
              <a:t>nD</a:t>
            </a:r>
            <a:r>
              <a:rPr lang="en-US" sz="2800" dirty="0" smtClean="0"/>
              <a:t>))] &gt;0</a:t>
            </a:r>
          </a:p>
          <a:p>
            <a:r>
              <a:rPr lang="en-US" sz="2800" dirty="0" smtClean="0"/>
              <a:t>Put numbers: in practice this generates savings rates that are not so small, e.g. for n=1% this gives s=4,5% for D-N=10yrs retirement, and s=8,8% for D-N=20yrs retirement (keeping N=40yrs)</a:t>
            </a:r>
          </a:p>
          <a:p>
            <a:r>
              <a:rPr lang="en-US" sz="2800" dirty="0" smtClean="0"/>
              <a:t>Wealth accumulation: </a:t>
            </a:r>
            <a:r>
              <a:rPr lang="en-US" sz="2800" b="1" dirty="0" smtClean="0"/>
              <a:t> </a:t>
            </a:r>
            <a:r>
              <a:rPr lang="en-US" sz="2800" dirty="0" smtClean="0"/>
              <a:t>W/Y = s/n = s(n)/n, i.e. wealth/income ratio = savings rate/population growth </a:t>
            </a:r>
          </a:p>
          <a:p>
            <a:pPr>
              <a:buNone/>
            </a:pPr>
            <a:r>
              <a:rPr lang="en-US" sz="2800" dirty="0" smtClean="0"/>
              <a:t>&gt;&gt; for n=0, W/Y = (D-N)/2; for n&gt;0, W/Y &lt; (D-N)/2; i.e. W/Y rises with retirement length D-N, but declines with population growth n</a:t>
            </a:r>
          </a:p>
          <a:p>
            <a:endParaRPr lang="en-US" sz="8000" dirty="0" smtClean="0"/>
          </a:p>
          <a:p>
            <a:endParaRPr lang="en-US" sz="8000" dirty="0" smtClean="0"/>
          </a:p>
          <a:p>
            <a:endParaRPr lang="fr-FR" sz="5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064896" cy="6552728"/>
          </a:xfrm>
        </p:spPr>
        <p:txBody>
          <a:bodyPr>
            <a:normAutofit fontScale="92500" lnSpcReduction="20000"/>
          </a:bodyPr>
          <a:lstStyle/>
          <a:p>
            <a:pPr>
              <a:buNone/>
            </a:pPr>
            <a:endParaRPr lang="en-US" sz="8000" dirty="0" smtClean="0"/>
          </a:p>
          <a:p>
            <a:r>
              <a:rPr lang="en-US" sz="2800" dirty="0" smtClean="0"/>
              <a:t>Put numbers into the formula: W/Y=452% instead of 500% for N=40,D-N=10,n=1%. </a:t>
            </a:r>
          </a:p>
          <a:p>
            <a:pPr>
              <a:buNone/>
            </a:pPr>
            <a:endParaRPr lang="en-US" sz="2800" dirty="0" smtClean="0"/>
          </a:p>
          <a:p>
            <a:r>
              <a:rPr lang="en-US" sz="2800" dirty="0" smtClean="0"/>
              <a:t>Intuition: with larger young cohorts (who have wealth close to zero), aggregate wealth accumulation is smaller; mathematically, s(n) rises with n, but less than proportionally; of course things would be reversed if N was small as compared to D, i.e. if young cohorts were reaching their accumulation peak very quickly</a:t>
            </a:r>
          </a:p>
          <a:p>
            <a:pPr>
              <a:buNone/>
            </a:pPr>
            <a:endParaRPr lang="en-US" sz="2800" dirty="0" smtClean="0"/>
          </a:p>
          <a:p>
            <a:r>
              <a:rPr lang="en-US" sz="2800" dirty="0" smtClean="0"/>
              <a:t>Also, this result depends upon the structure of population growth: aging-based population growth generates a positive relationship between population growth and wealth/income ratio, unlike in the case of generational population growth</a:t>
            </a: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0000" lnSpcReduction="20000"/>
          </a:bodyPr>
          <a:lstStyle/>
          <a:p>
            <a:pPr>
              <a:buNone/>
            </a:pPr>
            <a:r>
              <a:rPr lang="en-US" sz="2800" b="1" dirty="0" smtClean="0"/>
              <a:t> </a:t>
            </a:r>
            <a:endParaRPr lang="en-US" sz="2800" dirty="0" smtClean="0"/>
          </a:p>
          <a:p>
            <a:r>
              <a:rPr lang="en-US" sz="2800" b="1" dirty="0" smtClean="0"/>
              <a:t>Extension to</a:t>
            </a:r>
            <a:r>
              <a:rPr lang="en-US" sz="2800" dirty="0" smtClean="0"/>
              <a:t> </a:t>
            </a:r>
            <a:r>
              <a:rPr lang="en-US" sz="2800" b="1" dirty="0" smtClean="0"/>
              <a:t>economic growth g&gt;0</a:t>
            </a:r>
            <a:r>
              <a:rPr lang="en-US" sz="2800" dirty="0" smtClean="0"/>
              <a:t> : then s&gt;0 for the same reasons as the population growth: young cohorts are not more numerous, but they are richer (they have higher lifetime labor income), so they save more than the old </a:t>
            </a:r>
            <a:r>
              <a:rPr lang="en-US" sz="2800" dirty="0" err="1" smtClean="0"/>
              <a:t>dissave</a:t>
            </a:r>
            <a:endParaRPr lang="en-US" sz="2800" dirty="0" smtClean="0"/>
          </a:p>
          <a:p>
            <a:pPr>
              <a:buNone/>
            </a:pPr>
            <a:r>
              <a:rPr lang="en-US" sz="2800" dirty="0" smtClean="0"/>
              <a:t> </a:t>
            </a:r>
          </a:p>
          <a:p>
            <a:r>
              <a:rPr lang="en-US" sz="2800" b="1" dirty="0" smtClean="0"/>
              <a:t>Extension to positive capital return r&gt;0</a:t>
            </a:r>
            <a:r>
              <a:rPr lang="en-US" sz="2800" dirty="0" smtClean="0"/>
              <a:t> : other things equal, the young need to save less for their old days (thanks to the capital income Y</a:t>
            </a:r>
            <a:r>
              <a:rPr lang="en-US" sz="2800" baseline="-25000" dirty="0" smtClean="0"/>
              <a:t>K</a:t>
            </a:r>
            <a:r>
              <a:rPr lang="en-US" sz="2800" dirty="0" smtClean="0"/>
              <a:t>=</a:t>
            </a:r>
            <a:r>
              <a:rPr lang="en-US" sz="2800" dirty="0" err="1" smtClean="0"/>
              <a:t>rW</a:t>
            </a:r>
            <a:r>
              <a:rPr lang="en-US" sz="2800" dirty="0" smtClean="0"/>
              <a:t>; i.e. now Y=Y</a:t>
            </a:r>
            <a:r>
              <a:rPr lang="en-US" sz="2800" baseline="-25000" dirty="0" smtClean="0"/>
              <a:t>L</a:t>
            </a:r>
            <a:r>
              <a:rPr lang="en-US" sz="2800" dirty="0" smtClean="0"/>
              <a:t>+Y</a:t>
            </a:r>
            <a:r>
              <a:rPr lang="en-US" sz="2800" baseline="-25000" dirty="0" smtClean="0"/>
              <a:t>K</a:t>
            </a:r>
            <a:r>
              <a:rPr lang="en-US" sz="2800" dirty="0" smtClean="0"/>
              <a:t>);  if n=g=0 but r&gt;0, then one can easily see that aggregate consumption C is higher than aggregate labor income Y</a:t>
            </a:r>
            <a:r>
              <a:rPr lang="en-US" sz="2800" baseline="-25000" dirty="0" smtClean="0"/>
              <a:t>L</a:t>
            </a:r>
            <a:r>
              <a:rPr lang="en-US" sz="2800" dirty="0" smtClean="0"/>
              <a:t>, i.e. aggregate savings are smaller than aggregate capital income, i.e. S&lt;Y</a:t>
            </a:r>
            <a:r>
              <a:rPr lang="en-US" sz="2800" baseline="-25000" dirty="0" smtClean="0"/>
              <a:t>K</a:t>
            </a:r>
            <a:r>
              <a:rPr lang="en-US" sz="2800" dirty="0" smtClean="0"/>
              <a:t>, i.e. savings rate s=S/Y &lt; capital share α = Y</a:t>
            </a:r>
            <a:r>
              <a:rPr lang="en-US" sz="2800" baseline="-25000" dirty="0" smtClean="0"/>
              <a:t>K</a:t>
            </a:r>
            <a:r>
              <a:rPr lang="en-US" sz="2800" dirty="0" smtClean="0"/>
              <a:t>/Y</a:t>
            </a:r>
          </a:p>
          <a:p>
            <a:pPr>
              <a:buNone/>
            </a:pPr>
            <a:r>
              <a:rPr lang="en-US" sz="2800" dirty="0" smtClean="0"/>
              <a:t>(s&lt;α = typically what we observe in practice, at least in countries with </a:t>
            </a:r>
            <a:r>
              <a:rPr lang="en-US" sz="2800" dirty="0" err="1" smtClean="0"/>
              <a:t>n+g</a:t>
            </a:r>
            <a:r>
              <a:rPr lang="en-US" sz="2800" dirty="0" smtClean="0"/>
              <a:t> small)</a:t>
            </a:r>
          </a:p>
          <a:p>
            <a:pPr>
              <a:buNone/>
            </a:pPr>
            <a:r>
              <a:rPr lang="en-US" sz="2800" dirty="0" smtClean="0"/>
              <a:t/>
            </a:r>
            <a:br>
              <a:rPr lang="en-US" sz="2800" dirty="0" smtClean="0"/>
            </a:br>
            <a:endParaRPr lang="en-US" sz="2800" dirty="0" smtClean="0"/>
          </a:p>
          <a:p>
            <a:r>
              <a:rPr lang="en-US" sz="2800" b="1" dirty="0" smtClean="0"/>
              <a:t>Main limitations of the lifecycle model: it generates too much pension wealth and too little wealth inequality</a:t>
            </a:r>
            <a:r>
              <a:rPr lang="en-US" sz="2800" dirty="0" smtClean="0"/>
              <a:t>. I.e. in the lifecycle model, wealth distribution is simply the mirror image of income distribution - while in practice wealth distribution is always a lot more unequal than income distribution. </a:t>
            </a:r>
          </a:p>
          <a:p>
            <a:pPr>
              <a:buNone/>
            </a:pPr>
            <a:r>
              <a:rPr lang="en-US" sz="2800" dirty="0" smtClean="0"/>
              <a:t> </a:t>
            </a:r>
          </a:p>
          <a:p>
            <a:r>
              <a:rPr lang="en-US" sz="2800" dirty="0" smtClean="0"/>
              <a:t>Obvious culprit: the existence of inherited wealth and of multiplicative, cumulated effects induced by wealth transmission over time and across generations. This can naturally generate much higher wealth concentration. </a:t>
            </a:r>
          </a:p>
          <a:p>
            <a:pPr>
              <a:buNone/>
            </a:pP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a:t>
            </a:r>
            <a:r>
              <a:rPr lang="fr-FR" dirty="0" err="1" smtClean="0"/>
              <a:t>dynastic</a:t>
            </a:r>
            <a:r>
              <a:rPr lang="fr-FR" dirty="0" smtClean="0"/>
              <a:t> model</a:t>
            </a:r>
            <a:endParaRPr lang="fr-FR" dirty="0"/>
          </a:p>
        </p:txBody>
      </p:sp>
      <p:sp>
        <p:nvSpPr>
          <p:cNvPr id="3" name="Espace réservé du contenu 2"/>
          <p:cNvSpPr>
            <a:spLocks noGrp="1"/>
          </p:cNvSpPr>
          <p:nvPr>
            <p:ph idx="1"/>
          </p:nvPr>
        </p:nvSpPr>
        <p:spPr>
          <a:xfrm>
            <a:off x="179512" y="980728"/>
            <a:ext cx="8784976" cy="5688632"/>
          </a:xfrm>
        </p:spPr>
        <p:txBody>
          <a:bodyPr>
            <a:normAutofit fontScale="62500" lnSpcReduction="20000"/>
          </a:bodyPr>
          <a:lstStyle/>
          <a:p>
            <a:endParaRPr lang="fr-FR" dirty="0" smtClean="0"/>
          </a:p>
          <a:p>
            <a:r>
              <a:rPr lang="en-US" dirty="0" smtClean="0"/>
              <a:t>Pure dynastic model = individuals maximize dynastic utility functions, as if they were infinitely lived; death is irrelevant in their wealth trajectory, so that they die with positive wealth, unlike in the lifecycle model:</a:t>
            </a:r>
          </a:p>
          <a:p>
            <a:endParaRPr lang="en-US" dirty="0" smtClean="0"/>
          </a:p>
          <a:p>
            <a:r>
              <a:rPr lang="en-US" dirty="0" smtClean="0"/>
              <a:t>Dynastic utility function:     </a:t>
            </a:r>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r>
              <a:rPr lang="en-US" dirty="0" smtClean="0"/>
              <a:t>          (U’(c)&gt;0, U’’(c)&lt;0)</a:t>
            </a:r>
          </a:p>
          <a:p>
            <a:pPr>
              <a:buNone/>
            </a:pPr>
            <a:r>
              <a:rPr lang="en-US" dirty="0" smtClean="0"/>
              <a:t> </a:t>
            </a:r>
          </a:p>
          <a:p>
            <a:r>
              <a:rPr lang="en-US" dirty="0" smtClean="0"/>
              <a:t>Infinite-horizon, discrete-time economy with a continuum [0;1] of dynasties. </a:t>
            </a:r>
          </a:p>
          <a:p>
            <a:pPr>
              <a:buNone/>
            </a:pPr>
            <a:r>
              <a:rPr lang="en-US" dirty="0" smtClean="0"/>
              <a:t> </a:t>
            </a:r>
          </a:p>
          <a:p>
            <a:r>
              <a:rPr lang="en-US" dirty="0" smtClean="0"/>
              <a:t>For simplicity, assume a two-point distribution of wealth. </a:t>
            </a:r>
          </a:p>
          <a:p>
            <a:endParaRPr lang="en-US" dirty="0" smtClean="0"/>
          </a:p>
          <a:p>
            <a:r>
              <a:rPr lang="en-US" dirty="0" smtClean="0"/>
              <a:t>Dynasties can be of one of two types: either they own a large capital stock </a:t>
            </a:r>
            <a:r>
              <a:rPr lang="en-US" dirty="0" err="1" smtClean="0"/>
              <a:t>k</a:t>
            </a:r>
            <a:r>
              <a:rPr lang="en-US" baseline="-25000" dirty="0" err="1" smtClean="0"/>
              <a:t>t</a:t>
            </a:r>
            <a:r>
              <a:rPr lang="en-US" baseline="30000" dirty="0" err="1" smtClean="0"/>
              <a:t>A</a:t>
            </a:r>
            <a:r>
              <a:rPr lang="en-US" dirty="0" smtClean="0"/>
              <a:t>, or they own a low capital stock </a:t>
            </a:r>
            <a:r>
              <a:rPr lang="en-US" dirty="0" err="1" smtClean="0"/>
              <a:t>k</a:t>
            </a:r>
            <a:r>
              <a:rPr lang="en-US" baseline="-25000" dirty="0" err="1" smtClean="0"/>
              <a:t>t</a:t>
            </a:r>
            <a:r>
              <a:rPr lang="en-US" baseline="30000" dirty="0" err="1" smtClean="0"/>
              <a:t>B</a:t>
            </a:r>
            <a:r>
              <a:rPr lang="en-US" dirty="0" smtClean="0"/>
              <a:t>            (with </a:t>
            </a:r>
            <a:r>
              <a:rPr lang="en-US" dirty="0" err="1" smtClean="0"/>
              <a:t>k</a:t>
            </a:r>
            <a:r>
              <a:rPr lang="en-US" baseline="-25000" dirty="0" err="1" smtClean="0"/>
              <a:t>t</a:t>
            </a:r>
            <a:r>
              <a:rPr lang="en-US" baseline="30000" dirty="0" err="1" smtClean="0"/>
              <a:t>A</a:t>
            </a:r>
            <a:r>
              <a:rPr lang="en-US" baseline="30000" dirty="0" smtClean="0"/>
              <a:t> </a:t>
            </a:r>
            <a:r>
              <a:rPr lang="en-US" dirty="0" smtClean="0"/>
              <a:t>&gt; </a:t>
            </a:r>
            <a:r>
              <a:rPr lang="en-US" dirty="0" err="1" smtClean="0"/>
              <a:t>k</a:t>
            </a:r>
            <a:r>
              <a:rPr lang="en-US" baseline="-25000" dirty="0" err="1" smtClean="0"/>
              <a:t>t</a:t>
            </a:r>
            <a:r>
              <a:rPr lang="en-US" baseline="30000" dirty="0" err="1" smtClean="0"/>
              <a:t>B</a:t>
            </a:r>
            <a:r>
              <a:rPr lang="en-US" dirty="0" smtClean="0"/>
              <a:t>). </a:t>
            </a:r>
          </a:p>
          <a:p>
            <a:endParaRPr lang="en-US" dirty="0" smtClean="0"/>
          </a:p>
          <a:p>
            <a:r>
              <a:rPr lang="en-US" dirty="0" smtClean="0"/>
              <a:t>The proportion of high-wealth dynasties is equal to λ (and the proportion of low-wealth dynasties is equal to 1-λ), so that the average capital stock in the economy </a:t>
            </a:r>
            <a:r>
              <a:rPr lang="en-US" dirty="0" err="1" smtClean="0"/>
              <a:t>k</a:t>
            </a:r>
            <a:r>
              <a:rPr lang="en-US" baseline="-25000" dirty="0" err="1" smtClean="0"/>
              <a:t>t</a:t>
            </a:r>
            <a:r>
              <a:rPr lang="en-US" dirty="0" smtClean="0"/>
              <a:t> is given by: </a:t>
            </a:r>
          </a:p>
          <a:p>
            <a:pPr>
              <a:buNone/>
            </a:pPr>
            <a:r>
              <a:rPr lang="en-US" dirty="0" smtClean="0"/>
              <a:t>                                                                             </a:t>
            </a:r>
            <a:r>
              <a:rPr lang="en-US" dirty="0" err="1" smtClean="0"/>
              <a:t>k</a:t>
            </a:r>
            <a:r>
              <a:rPr lang="en-US" baseline="-25000" dirty="0" err="1" smtClean="0"/>
              <a:t>t</a:t>
            </a:r>
            <a:r>
              <a:rPr lang="en-US" dirty="0" smtClean="0"/>
              <a:t> = </a:t>
            </a:r>
            <a:r>
              <a:rPr lang="en-US" dirty="0" err="1" smtClean="0"/>
              <a:t>λk</a:t>
            </a:r>
            <a:r>
              <a:rPr lang="en-US" baseline="-25000" dirty="0" err="1" smtClean="0"/>
              <a:t>t</a:t>
            </a:r>
            <a:r>
              <a:rPr lang="en-US" baseline="30000" dirty="0" err="1" smtClean="0"/>
              <a:t>A</a:t>
            </a:r>
            <a:r>
              <a:rPr lang="en-US" baseline="30000" dirty="0" smtClean="0"/>
              <a:t> </a:t>
            </a:r>
            <a:r>
              <a:rPr lang="en-US" dirty="0" smtClean="0"/>
              <a:t>+ (1-λ)</a:t>
            </a:r>
            <a:r>
              <a:rPr lang="en-US" dirty="0" err="1" smtClean="0"/>
              <a:t>k</a:t>
            </a:r>
            <a:r>
              <a:rPr lang="en-US" baseline="-25000" dirty="0" err="1" smtClean="0"/>
              <a:t>t</a:t>
            </a:r>
            <a:r>
              <a:rPr lang="en-US" baseline="30000" dirty="0" err="1" smtClean="0"/>
              <a:t>B</a:t>
            </a:r>
            <a:r>
              <a:rPr lang="en-US" dirty="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dirty="0" smtClean="0"/>
              <a:t>Basic </a:t>
            </a:r>
            <a:r>
              <a:rPr lang="fr-FR" dirty="0" err="1" smtClean="0"/>
              <a:t>facts</a:t>
            </a:r>
            <a:r>
              <a:rPr lang="fr-FR" dirty="0" smtClean="0"/>
              <a:t> about the </a:t>
            </a:r>
            <a:r>
              <a:rPr lang="fr-FR" dirty="0" err="1" smtClean="0"/>
              <a:t>evolution</a:t>
            </a:r>
            <a:r>
              <a:rPr lang="fr-FR" dirty="0" smtClean="0"/>
              <a:t> of </a:t>
            </a:r>
            <a:r>
              <a:rPr lang="fr-FR" dirty="0" err="1" smtClean="0"/>
              <a:t>wealth</a:t>
            </a:r>
            <a:r>
              <a:rPr lang="fr-FR" dirty="0" smtClean="0"/>
              <a:t> concentration</a:t>
            </a:r>
            <a:endParaRPr lang="fr-FR" dirty="0"/>
          </a:p>
        </p:txBody>
      </p:sp>
      <p:sp>
        <p:nvSpPr>
          <p:cNvPr id="3" name="Espace réservé du contenu 2"/>
          <p:cNvSpPr>
            <a:spLocks noGrp="1"/>
          </p:cNvSpPr>
          <p:nvPr>
            <p:ph idx="1"/>
          </p:nvPr>
        </p:nvSpPr>
        <p:spPr>
          <a:xfrm>
            <a:off x="251520" y="1412776"/>
            <a:ext cx="8712968" cy="5184576"/>
          </a:xfrm>
        </p:spPr>
        <p:txBody>
          <a:bodyPr>
            <a:normAutofit fontScale="85000" lnSpcReduction="20000"/>
          </a:bodyPr>
          <a:lstStyle/>
          <a:p>
            <a:r>
              <a:rPr lang="fr-FR" dirty="0" smtClean="0"/>
              <a:t>Europe: </a:t>
            </a:r>
            <a:r>
              <a:rPr lang="fr-FR" dirty="0" err="1" smtClean="0"/>
              <a:t>extreme</a:t>
            </a:r>
            <a:r>
              <a:rPr lang="fr-FR" dirty="0" smtClean="0"/>
              <a:t> </a:t>
            </a:r>
            <a:r>
              <a:rPr lang="fr-FR" dirty="0" err="1" smtClean="0"/>
              <a:t>wealth</a:t>
            </a:r>
            <a:r>
              <a:rPr lang="fr-FR" dirty="0" smtClean="0"/>
              <a:t> concentration </a:t>
            </a:r>
            <a:r>
              <a:rPr lang="fr-FR" dirty="0" err="1" smtClean="0"/>
              <a:t>during</a:t>
            </a:r>
            <a:r>
              <a:rPr lang="fr-FR" dirty="0" smtClean="0"/>
              <a:t> 19c, up </a:t>
            </a:r>
            <a:r>
              <a:rPr lang="fr-FR" dirty="0" err="1" smtClean="0"/>
              <a:t>until</a:t>
            </a:r>
            <a:r>
              <a:rPr lang="fr-FR" dirty="0" smtClean="0"/>
              <a:t> WW1: </a:t>
            </a:r>
            <a:r>
              <a:rPr lang="fr-FR" dirty="0" smtClean="0">
                <a:cs typeface="Arial"/>
              </a:rPr>
              <a:t>≈</a:t>
            </a:r>
            <a:r>
              <a:rPr lang="fr-FR" dirty="0" smtClean="0"/>
              <a:t>90% for top 10% (incl.</a:t>
            </a:r>
            <a:r>
              <a:rPr lang="fr-FR" dirty="0" smtClean="0">
                <a:cs typeface="Arial"/>
              </a:rPr>
              <a:t> ≈60% for top 1%); no « </a:t>
            </a:r>
            <a:r>
              <a:rPr lang="fr-FR" dirty="0" err="1" smtClean="0">
                <a:cs typeface="Arial"/>
              </a:rPr>
              <a:t>natural</a:t>
            </a:r>
            <a:r>
              <a:rPr lang="fr-FR" dirty="0" smtClean="0">
                <a:cs typeface="Arial"/>
              </a:rPr>
              <a:t> » </a:t>
            </a:r>
            <a:r>
              <a:rPr lang="fr-FR" dirty="0" err="1" smtClean="0">
                <a:cs typeface="Arial"/>
              </a:rPr>
              <a:t>decline</a:t>
            </a:r>
            <a:r>
              <a:rPr lang="fr-FR" dirty="0" smtClean="0">
                <a:cs typeface="Arial"/>
              </a:rPr>
              <a:t>: if </a:t>
            </a:r>
            <a:r>
              <a:rPr lang="fr-FR" dirty="0" err="1" smtClean="0">
                <a:cs typeface="Arial"/>
              </a:rPr>
              <a:t>anything</a:t>
            </a:r>
            <a:r>
              <a:rPr lang="fr-FR" dirty="0" smtClean="0">
                <a:cs typeface="Arial"/>
              </a:rPr>
              <a:t>, </a:t>
            </a:r>
            <a:r>
              <a:rPr lang="fr-FR" dirty="0" err="1" smtClean="0">
                <a:cs typeface="Arial"/>
              </a:rPr>
              <a:t>upward</a:t>
            </a:r>
            <a:r>
              <a:rPr lang="fr-FR" dirty="0" smtClean="0">
                <a:cs typeface="Arial"/>
              </a:rPr>
              <a:t> trend </a:t>
            </a:r>
            <a:r>
              <a:rPr lang="fr-FR" dirty="0" err="1" smtClean="0">
                <a:cs typeface="Arial"/>
              </a:rPr>
              <a:t>until</a:t>
            </a:r>
            <a:r>
              <a:rPr lang="fr-FR" dirty="0" smtClean="0">
                <a:cs typeface="Arial"/>
              </a:rPr>
              <a:t> the </a:t>
            </a:r>
            <a:r>
              <a:rPr lang="fr-FR" dirty="0" err="1" smtClean="0">
                <a:cs typeface="Arial"/>
              </a:rPr>
              <a:t>war</a:t>
            </a:r>
            <a:r>
              <a:rPr lang="fr-FR" dirty="0" smtClean="0">
                <a:cs typeface="Arial"/>
              </a:rPr>
              <a:t>; </a:t>
            </a:r>
            <a:r>
              <a:rPr lang="fr-FR" dirty="0" err="1" smtClean="0">
                <a:cs typeface="Arial"/>
              </a:rPr>
              <a:t>then</a:t>
            </a:r>
            <a:r>
              <a:rPr lang="fr-FR" dirty="0" smtClean="0">
                <a:cs typeface="Arial"/>
              </a:rPr>
              <a:t> </a:t>
            </a:r>
            <a:r>
              <a:rPr lang="fr-FR" dirty="0" err="1" smtClean="0">
                <a:cs typeface="Arial"/>
              </a:rPr>
              <a:t>sharp</a:t>
            </a:r>
            <a:r>
              <a:rPr lang="fr-FR" dirty="0" smtClean="0">
                <a:cs typeface="Arial"/>
              </a:rPr>
              <a:t> </a:t>
            </a:r>
            <a:r>
              <a:rPr lang="fr-FR" dirty="0" err="1" smtClean="0">
                <a:cs typeface="Arial"/>
              </a:rPr>
              <a:t>decline</a:t>
            </a:r>
            <a:r>
              <a:rPr lang="fr-FR" dirty="0" smtClean="0">
                <a:cs typeface="Arial"/>
              </a:rPr>
              <a:t> </a:t>
            </a:r>
            <a:r>
              <a:rPr lang="fr-FR" dirty="0" err="1" smtClean="0">
                <a:cs typeface="Arial"/>
              </a:rPr>
              <a:t>following</a:t>
            </a:r>
            <a:r>
              <a:rPr lang="fr-FR" dirty="0" smtClean="0">
                <a:cs typeface="Arial"/>
              </a:rPr>
              <a:t> WW </a:t>
            </a:r>
            <a:r>
              <a:rPr lang="fr-FR" dirty="0" err="1" smtClean="0">
                <a:cs typeface="Arial"/>
              </a:rPr>
              <a:t>shocks</a:t>
            </a:r>
            <a:r>
              <a:rPr lang="fr-FR" dirty="0" smtClean="0">
                <a:cs typeface="Arial"/>
              </a:rPr>
              <a:t> and </a:t>
            </a:r>
            <a:r>
              <a:rPr lang="fr-FR" dirty="0" err="1" smtClean="0">
                <a:cs typeface="Arial"/>
              </a:rPr>
              <a:t>until</a:t>
            </a:r>
            <a:r>
              <a:rPr lang="fr-FR" dirty="0" smtClean="0">
                <a:cs typeface="Arial"/>
              </a:rPr>
              <a:t> 1950s-60s; </a:t>
            </a:r>
            <a:r>
              <a:rPr lang="fr-FR" dirty="0" err="1" smtClean="0">
                <a:cs typeface="Arial"/>
              </a:rPr>
              <a:t>then</a:t>
            </a:r>
            <a:r>
              <a:rPr lang="fr-FR" dirty="0" smtClean="0">
                <a:cs typeface="Arial"/>
              </a:rPr>
              <a:t> </a:t>
            </a:r>
            <a:r>
              <a:rPr lang="fr-FR" dirty="0" err="1" smtClean="0">
                <a:cs typeface="Arial"/>
              </a:rPr>
              <a:t>wealth</a:t>
            </a:r>
            <a:r>
              <a:rPr lang="fr-FR" dirty="0" smtClean="0">
                <a:cs typeface="Arial"/>
              </a:rPr>
              <a:t> </a:t>
            </a:r>
            <a:r>
              <a:rPr lang="fr-FR" dirty="0" err="1" smtClean="0">
                <a:cs typeface="Arial"/>
              </a:rPr>
              <a:t>inequality</a:t>
            </a:r>
            <a:r>
              <a:rPr lang="fr-FR" dirty="0" smtClean="0">
                <a:cs typeface="Arial"/>
              </a:rPr>
              <a:t> </a:t>
            </a:r>
            <a:r>
              <a:rPr lang="fr-FR" dirty="0" smtClean="0">
                <a:latin typeface="Calibri"/>
                <a:cs typeface="Arial"/>
              </a:rPr>
              <a:t>↑ </a:t>
            </a:r>
            <a:r>
              <a:rPr lang="fr-FR" dirty="0" err="1" smtClean="0">
                <a:latin typeface="Calibri"/>
                <a:cs typeface="Arial"/>
              </a:rPr>
              <a:t>since</a:t>
            </a:r>
            <a:r>
              <a:rPr lang="fr-FR" dirty="0" smtClean="0">
                <a:latin typeface="Calibri"/>
                <a:cs typeface="Arial"/>
              </a:rPr>
              <a:t> 1970s-80s; but </a:t>
            </a:r>
            <a:r>
              <a:rPr lang="fr-FR" dirty="0" err="1" smtClean="0">
                <a:latin typeface="Calibri"/>
                <a:cs typeface="Arial"/>
              </a:rPr>
              <a:t>it</a:t>
            </a:r>
            <a:r>
              <a:rPr lang="fr-FR" dirty="0" smtClean="0">
                <a:latin typeface="Calibri"/>
                <a:cs typeface="Arial"/>
              </a:rPr>
              <a:t> </a:t>
            </a:r>
            <a:r>
              <a:rPr lang="fr-FR" dirty="0" err="1" smtClean="0">
                <a:latin typeface="Calibri"/>
                <a:cs typeface="Arial"/>
              </a:rPr>
              <a:t>is</a:t>
            </a:r>
            <a:r>
              <a:rPr lang="fr-FR" dirty="0" smtClean="0">
                <a:latin typeface="Calibri"/>
                <a:cs typeface="Arial"/>
              </a:rPr>
              <a:t> </a:t>
            </a:r>
            <a:r>
              <a:rPr lang="fr-FR" dirty="0" err="1" smtClean="0">
                <a:latin typeface="Calibri"/>
                <a:cs typeface="Arial"/>
              </a:rPr>
              <a:t>still</a:t>
            </a:r>
            <a:r>
              <a:rPr lang="fr-FR" dirty="0" smtClean="0">
                <a:latin typeface="Calibri"/>
                <a:cs typeface="Arial"/>
              </a:rPr>
              <a:t> </a:t>
            </a:r>
            <a:r>
              <a:rPr lang="fr-FR" dirty="0" err="1" smtClean="0">
                <a:latin typeface="Calibri"/>
                <a:cs typeface="Arial"/>
              </a:rPr>
              <a:t>much</a:t>
            </a:r>
            <a:r>
              <a:rPr lang="fr-FR" dirty="0" smtClean="0">
                <a:latin typeface="Calibri"/>
                <a:cs typeface="Arial"/>
              </a:rPr>
              <a:t> </a:t>
            </a:r>
            <a:r>
              <a:rPr lang="fr-FR" dirty="0" err="1" smtClean="0">
                <a:latin typeface="Calibri"/>
                <a:cs typeface="Arial"/>
              </a:rPr>
              <a:t>lower</a:t>
            </a:r>
            <a:r>
              <a:rPr lang="fr-FR" dirty="0" smtClean="0">
                <a:latin typeface="Calibri"/>
                <a:cs typeface="Arial"/>
              </a:rPr>
              <a:t> in the 2010s (</a:t>
            </a:r>
            <a:r>
              <a:rPr lang="fr-FR" dirty="0" smtClean="0">
                <a:cs typeface="Arial"/>
              </a:rPr>
              <a:t>≈</a:t>
            </a:r>
            <a:r>
              <a:rPr lang="fr-FR" dirty="0" smtClean="0"/>
              <a:t>60-70% for top 10%, incl.</a:t>
            </a:r>
            <a:r>
              <a:rPr lang="fr-FR" dirty="0" smtClean="0">
                <a:cs typeface="Arial"/>
              </a:rPr>
              <a:t> ≈20-30% for top 1%) </a:t>
            </a:r>
            <a:r>
              <a:rPr lang="fr-FR" dirty="0" err="1" smtClean="0">
                <a:cs typeface="Arial"/>
              </a:rPr>
              <a:t>than</a:t>
            </a:r>
            <a:r>
              <a:rPr lang="fr-FR" dirty="0" smtClean="0">
                <a:cs typeface="Arial"/>
              </a:rPr>
              <a:t> in the 1910s</a:t>
            </a:r>
          </a:p>
          <a:p>
            <a:pPr>
              <a:buNone/>
            </a:pPr>
            <a:endParaRPr lang="fr-FR" dirty="0" smtClean="0">
              <a:cs typeface="Arial"/>
            </a:endParaRPr>
          </a:p>
          <a:p>
            <a:r>
              <a:rPr lang="fr-FR" dirty="0" smtClean="0">
                <a:latin typeface="Calibri"/>
                <a:cs typeface="Arial"/>
              </a:rPr>
              <a:t>US: </a:t>
            </a:r>
            <a:r>
              <a:rPr lang="fr-FR" dirty="0" err="1" smtClean="0">
                <a:latin typeface="Calibri"/>
                <a:cs typeface="Arial"/>
              </a:rPr>
              <a:t>wealth</a:t>
            </a:r>
            <a:r>
              <a:rPr lang="fr-FR" dirty="0" smtClean="0">
                <a:latin typeface="Calibri"/>
                <a:cs typeface="Arial"/>
              </a:rPr>
              <a:t> </a:t>
            </a:r>
            <a:r>
              <a:rPr lang="fr-FR" dirty="0" err="1" smtClean="0">
                <a:latin typeface="Calibri"/>
                <a:cs typeface="Arial"/>
              </a:rPr>
              <a:t>inequality</a:t>
            </a:r>
            <a:r>
              <a:rPr lang="fr-FR" dirty="0" smtClean="0">
                <a:latin typeface="Calibri"/>
                <a:cs typeface="Arial"/>
              </a:rPr>
              <a:t> </a:t>
            </a:r>
            <a:r>
              <a:rPr lang="fr-FR" dirty="0" err="1" smtClean="0">
                <a:latin typeface="Calibri"/>
                <a:cs typeface="Arial"/>
              </a:rPr>
              <a:t>was</a:t>
            </a:r>
            <a:r>
              <a:rPr lang="fr-FR" dirty="0" smtClean="0">
                <a:latin typeface="Calibri"/>
                <a:cs typeface="Arial"/>
              </a:rPr>
              <a:t> </a:t>
            </a:r>
            <a:r>
              <a:rPr lang="fr-FR" dirty="0" err="1" smtClean="0">
                <a:latin typeface="Calibri"/>
                <a:cs typeface="Arial"/>
              </a:rPr>
              <a:t>less</a:t>
            </a:r>
            <a:r>
              <a:rPr lang="fr-FR" dirty="0" smtClean="0">
                <a:latin typeface="Calibri"/>
                <a:cs typeface="Arial"/>
              </a:rPr>
              <a:t> </a:t>
            </a:r>
            <a:r>
              <a:rPr lang="fr-FR" dirty="0" err="1" smtClean="0">
                <a:latin typeface="Calibri"/>
                <a:cs typeface="Arial"/>
              </a:rPr>
              <a:t>extreme</a:t>
            </a:r>
            <a:r>
              <a:rPr lang="fr-FR" dirty="0" smtClean="0">
                <a:latin typeface="Calibri"/>
                <a:cs typeface="Arial"/>
              </a:rPr>
              <a:t> </a:t>
            </a:r>
            <a:r>
              <a:rPr lang="fr-FR" dirty="0" err="1" smtClean="0">
                <a:latin typeface="Calibri"/>
                <a:cs typeface="Arial"/>
              </a:rPr>
              <a:t>than</a:t>
            </a:r>
            <a:r>
              <a:rPr lang="fr-FR" dirty="0" smtClean="0">
                <a:latin typeface="Calibri"/>
                <a:cs typeface="Arial"/>
              </a:rPr>
              <a:t> in Europe in 19c (</a:t>
            </a:r>
            <a:r>
              <a:rPr lang="fr-FR" dirty="0" err="1" smtClean="0">
                <a:latin typeface="Calibri"/>
                <a:cs typeface="Arial"/>
              </a:rPr>
              <a:t>there’s</a:t>
            </a:r>
            <a:r>
              <a:rPr lang="fr-FR" dirty="0" smtClean="0">
                <a:latin typeface="Calibri"/>
                <a:cs typeface="Arial"/>
              </a:rPr>
              <a:t> </a:t>
            </a:r>
            <a:r>
              <a:rPr lang="fr-FR" dirty="0" err="1" smtClean="0">
                <a:latin typeface="Calibri"/>
                <a:cs typeface="Arial"/>
              </a:rPr>
              <a:t>always</a:t>
            </a:r>
            <a:r>
              <a:rPr lang="fr-FR" dirty="0" smtClean="0">
                <a:latin typeface="Calibri"/>
                <a:cs typeface="Arial"/>
              </a:rPr>
              <a:t> been a white middle class), but </a:t>
            </a:r>
            <a:r>
              <a:rPr lang="fr-FR" dirty="0" err="1" smtClean="0">
                <a:latin typeface="Calibri"/>
                <a:cs typeface="Arial"/>
              </a:rPr>
              <a:t>declined</a:t>
            </a:r>
            <a:r>
              <a:rPr lang="fr-FR" dirty="0" smtClean="0">
                <a:latin typeface="Calibri"/>
                <a:cs typeface="Arial"/>
              </a:rPr>
              <a:t> </a:t>
            </a:r>
            <a:r>
              <a:rPr lang="fr-FR" dirty="0" err="1" smtClean="0">
                <a:latin typeface="Calibri"/>
                <a:cs typeface="Arial"/>
              </a:rPr>
              <a:t>less</a:t>
            </a:r>
            <a:r>
              <a:rPr lang="fr-FR" dirty="0" smtClean="0">
                <a:latin typeface="Calibri"/>
                <a:cs typeface="Arial"/>
              </a:rPr>
              <a:t> </a:t>
            </a:r>
            <a:r>
              <a:rPr lang="fr-FR" dirty="0" err="1" smtClean="0">
                <a:latin typeface="Calibri"/>
                <a:cs typeface="Arial"/>
              </a:rPr>
              <a:t>strongly</a:t>
            </a:r>
            <a:r>
              <a:rPr lang="fr-FR" dirty="0" smtClean="0">
                <a:latin typeface="Calibri"/>
                <a:cs typeface="Arial"/>
              </a:rPr>
              <a:t> and </a:t>
            </a:r>
            <a:r>
              <a:rPr lang="fr-FR" dirty="0" err="1" smtClean="0">
                <a:latin typeface="Calibri"/>
                <a:cs typeface="Arial"/>
              </a:rPr>
              <a:t>therefore</a:t>
            </a:r>
            <a:r>
              <a:rPr lang="fr-FR" dirty="0" smtClean="0">
                <a:latin typeface="Calibri"/>
                <a:cs typeface="Arial"/>
              </a:rPr>
              <a:t> </a:t>
            </a:r>
            <a:r>
              <a:rPr lang="fr-FR" dirty="0" err="1" smtClean="0">
                <a:latin typeface="Calibri"/>
                <a:cs typeface="Arial"/>
              </a:rPr>
              <a:t>become</a:t>
            </a:r>
            <a:r>
              <a:rPr lang="fr-FR" dirty="0" smtClean="0">
                <a:latin typeface="Calibri"/>
                <a:cs typeface="Arial"/>
              </a:rPr>
              <a:t> </a:t>
            </a:r>
            <a:r>
              <a:rPr lang="fr-FR" dirty="0" err="1" smtClean="0">
                <a:latin typeface="Calibri"/>
                <a:cs typeface="Arial"/>
              </a:rPr>
              <a:t>larger</a:t>
            </a:r>
            <a:r>
              <a:rPr lang="fr-FR" dirty="0" smtClean="0">
                <a:latin typeface="Calibri"/>
                <a:cs typeface="Arial"/>
              </a:rPr>
              <a:t> </a:t>
            </a:r>
            <a:r>
              <a:rPr lang="fr-FR" dirty="0" err="1" smtClean="0">
                <a:latin typeface="Calibri"/>
                <a:cs typeface="Arial"/>
              </a:rPr>
              <a:t>than</a:t>
            </a:r>
            <a:r>
              <a:rPr lang="fr-FR" dirty="0" smtClean="0">
                <a:latin typeface="Calibri"/>
                <a:cs typeface="Arial"/>
              </a:rPr>
              <a:t> in Europe </a:t>
            </a:r>
            <a:r>
              <a:rPr lang="fr-FR" dirty="0" err="1" smtClean="0">
                <a:latin typeface="Calibri"/>
                <a:cs typeface="Arial"/>
              </a:rPr>
              <a:t>during</a:t>
            </a:r>
            <a:r>
              <a:rPr lang="fr-FR" dirty="0" smtClean="0">
                <a:latin typeface="Calibri"/>
                <a:cs typeface="Arial"/>
              </a:rPr>
              <a:t> 20c</a:t>
            </a:r>
          </a:p>
          <a:p>
            <a:pPr>
              <a:buNone/>
            </a:pPr>
            <a:endParaRPr lang="fr-FR" dirty="0" smtClean="0">
              <a:latin typeface="Calibri"/>
              <a:cs typeface="Arial"/>
            </a:endParaRPr>
          </a:p>
          <a:p>
            <a:r>
              <a:rPr lang="fr-FR" dirty="0" smtClean="0">
                <a:latin typeface="Calibri"/>
                <a:cs typeface="Arial"/>
              </a:rPr>
              <a:t>How </a:t>
            </a:r>
            <a:r>
              <a:rPr lang="fr-FR" dirty="0" err="1" smtClean="0">
                <a:latin typeface="Calibri"/>
                <a:cs typeface="Arial"/>
              </a:rPr>
              <a:t>can</a:t>
            </a:r>
            <a:r>
              <a:rPr lang="fr-FR" dirty="0" smtClean="0">
                <a:latin typeface="Calibri"/>
                <a:cs typeface="Arial"/>
              </a:rPr>
              <a:t> </a:t>
            </a:r>
            <a:r>
              <a:rPr lang="fr-FR" dirty="0" err="1" smtClean="0">
                <a:latin typeface="Calibri"/>
                <a:cs typeface="Arial"/>
              </a:rPr>
              <a:t>we</a:t>
            </a:r>
            <a:r>
              <a:rPr lang="fr-FR" dirty="0" smtClean="0">
                <a:latin typeface="Calibri"/>
                <a:cs typeface="Arial"/>
              </a:rPr>
              <a:t> </a:t>
            </a:r>
            <a:r>
              <a:rPr lang="fr-FR" dirty="0" err="1" smtClean="0">
                <a:latin typeface="Calibri"/>
                <a:cs typeface="Arial"/>
              </a:rPr>
              <a:t>explain</a:t>
            </a:r>
            <a:r>
              <a:rPr lang="fr-FR" dirty="0" smtClean="0">
                <a:latin typeface="Calibri"/>
                <a:cs typeface="Arial"/>
              </a:rPr>
              <a:t> </a:t>
            </a:r>
            <a:r>
              <a:rPr lang="fr-FR" dirty="0" err="1" smtClean="0">
                <a:latin typeface="Calibri"/>
                <a:cs typeface="Arial"/>
              </a:rPr>
              <a:t>these</a:t>
            </a:r>
            <a:r>
              <a:rPr lang="fr-FR" dirty="0" smtClean="0">
                <a:latin typeface="Calibri"/>
                <a:cs typeface="Arial"/>
              </a:rPr>
              <a:t> </a:t>
            </a:r>
            <a:r>
              <a:rPr lang="fr-FR" dirty="0" err="1" smtClean="0">
                <a:latin typeface="Calibri"/>
                <a:cs typeface="Arial"/>
              </a:rPr>
              <a:t>facts</a:t>
            </a:r>
            <a:r>
              <a:rPr lang="fr-FR" dirty="0" smtClean="0">
                <a:latin typeface="Calibri"/>
                <a:cs typeface="Arial"/>
              </a:rPr>
              <a:t>? </a:t>
            </a:r>
            <a:r>
              <a:rPr lang="fr-FR" dirty="0" smtClean="0">
                <a:cs typeface="Arial"/>
              </a:rPr>
              <a:t> </a:t>
            </a:r>
            <a:r>
              <a:rPr lang="fr-FR" dirty="0" smtClean="0"/>
              <a:t>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fontScale="47500" lnSpcReduction="20000"/>
          </a:bodyPr>
          <a:lstStyle/>
          <a:p>
            <a:pPr>
              <a:buNone/>
            </a:pPr>
            <a:r>
              <a:rPr lang="en-US" dirty="0" smtClean="0"/>
              <a:t> </a:t>
            </a:r>
          </a:p>
          <a:p>
            <a:r>
              <a:rPr lang="en-US" sz="4200" dirty="0" smtClean="0"/>
              <a:t>Output is given by a standard production function </a:t>
            </a:r>
            <a:r>
              <a:rPr lang="en-US" sz="4200" dirty="0" err="1" smtClean="0"/>
              <a:t>Y</a:t>
            </a:r>
            <a:r>
              <a:rPr lang="en-US" sz="4200" baseline="-25000" dirty="0" err="1" smtClean="0"/>
              <a:t>t</a:t>
            </a:r>
            <a:r>
              <a:rPr lang="en-US" sz="4200" baseline="-25000" dirty="0" smtClean="0"/>
              <a:t> </a:t>
            </a:r>
            <a:r>
              <a:rPr lang="en-US" sz="4200" dirty="0" smtClean="0"/>
              <a:t>= F(</a:t>
            </a:r>
            <a:r>
              <a:rPr lang="en-US" sz="4200" dirty="0" err="1" smtClean="0"/>
              <a:t>K</a:t>
            </a:r>
            <a:r>
              <a:rPr lang="en-US" sz="4200" baseline="-25000" dirty="0" err="1" smtClean="0"/>
              <a:t>t</a:t>
            </a:r>
            <a:r>
              <a:rPr lang="en-US" sz="4200" dirty="0" err="1" smtClean="0"/>
              <a:t>,L</a:t>
            </a:r>
            <a:r>
              <a:rPr lang="en-US" sz="4200" baseline="-25000" dirty="0" err="1" smtClean="0"/>
              <a:t>t</a:t>
            </a:r>
            <a:r>
              <a:rPr lang="en-US" sz="4200" dirty="0" smtClean="0"/>
              <a:t>) </a:t>
            </a:r>
          </a:p>
          <a:p>
            <a:r>
              <a:rPr lang="en-US" sz="4200" dirty="0" smtClean="0"/>
              <a:t>Output per labor unit is given by </a:t>
            </a:r>
            <a:r>
              <a:rPr lang="en-US" sz="4200" dirty="0" err="1" smtClean="0"/>
              <a:t>y</a:t>
            </a:r>
            <a:r>
              <a:rPr lang="en-US" sz="4200" baseline="-25000" dirty="0" err="1" smtClean="0"/>
              <a:t>t</a:t>
            </a:r>
            <a:r>
              <a:rPr lang="en-US" sz="4200" dirty="0" smtClean="0"/>
              <a:t>=</a:t>
            </a:r>
            <a:r>
              <a:rPr lang="en-US" sz="4200" dirty="0" err="1" smtClean="0"/>
              <a:t>Y</a:t>
            </a:r>
            <a:r>
              <a:rPr lang="en-US" sz="4200" baseline="-25000" dirty="0" err="1" smtClean="0"/>
              <a:t>t</a:t>
            </a:r>
            <a:r>
              <a:rPr lang="en-US" sz="4200" baseline="-25000" dirty="0" smtClean="0"/>
              <a:t> </a:t>
            </a:r>
            <a:r>
              <a:rPr lang="en-US" sz="4200" dirty="0" smtClean="0"/>
              <a:t>/L</a:t>
            </a:r>
            <a:r>
              <a:rPr lang="en-US" sz="4200" baseline="-25000" dirty="0" smtClean="0"/>
              <a:t>t</a:t>
            </a:r>
            <a:r>
              <a:rPr lang="en-US" sz="4200" dirty="0" smtClean="0"/>
              <a:t>= f(</a:t>
            </a:r>
            <a:r>
              <a:rPr lang="en-US" sz="4200" dirty="0" err="1" smtClean="0"/>
              <a:t>k</a:t>
            </a:r>
            <a:r>
              <a:rPr lang="en-US" sz="4200" baseline="-25000" dirty="0" err="1" smtClean="0"/>
              <a:t>t</a:t>
            </a:r>
            <a:r>
              <a:rPr lang="en-US" sz="4200" dirty="0" smtClean="0"/>
              <a:t>) (f’(k)&gt;0, f’’(k)&lt;0), where </a:t>
            </a:r>
            <a:r>
              <a:rPr lang="en-US" sz="4200" dirty="0" err="1" smtClean="0"/>
              <a:t>k</a:t>
            </a:r>
            <a:r>
              <a:rPr lang="en-US" sz="4200" baseline="-25000" dirty="0" err="1" smtClean="0"/>
              <a:t>t</a:t>
            </a:r>
            <a:r>
              <a:rPr lang="en-US" sz="4200" dirty="0" smtClean="0"/>
              <a:t>=K</a:t>
            </a:r>
            <a:r>
              <a:rPr lang="en-US" sz="4200" baseline="-25000" dirty="0" smtClean="0"/>
              <a:t>t</a:t>
            </a:r>
            <a:r>
              <a:rPr lang="en-US" sz="4200" dirty="0" smtClean="0"/>
              <a:t>/L</a:t>
            </a:r>
            <a:r>
              <a:rPr lang="en-US" sz="4200" baseline="-25000" dirty="0" smtClean="0"/>
              <a:t>t</a:t>
            </a:r>
            <a:r>
              <a:rPr lang="en-US" sz="4200" dirty="0" smtClean="0"/>
              <a:t> = average capital stock per capita of the economy at period t. Markets for labor and capital are assumed to be fully competitive, so that the interest rate </a:t>
            </a:r>
            <a:r>
              <a:rPr lang="en-US" sz="4200" dirty="0" err="1" smtClean="0"/>
              <a:t>r</a:t>
            </a:r>
            <a:r>
              <a:rPr lang="en-US" sz="4200" baseline="-25000" dirty="0" err="1" smtClean="0"/>
              <a:t>t</a:t>
            </a:r>
            <a:r>
              <a:rPr lang="en-US" sz="4200" dirty="0" smtClean="0"/>
              <a:t> and wage rate </a:t>
            </a:r>
            <a:r>
              <a:rPr lang="en-US" sz="4200" dirty="0" err="1" smtClean="0"/>
              <a:t>v</a:t>
            </a:r>
            <a:r>
              <a:rPr lang="en-US" sz="4200" baseline="-25000" dirty="0" err="1" smtClean="0"/>
              <a:t>t</a:t>
            </a:r>
            <a:r>
              <a:rPr lang="en-US" sz="4200" dirty="0" smtClean="0"/>
              <a:t> are always equal to the marginal products of capital and labor:</a:t>
            </a:r>
          </a:p>
          <a:p>
            <a:pPr>
              <a:buNone/>
            </a:pPr>
            <a:r>
              <a:rPr lang="en-US" sz="4200" dirty="0" smtClean="0"/>
              <a:t>                                            </a:t>
            </a:r>
            <a:r>
              <a:rPr lang="en-US" sz="4200" dirty="0" err="1" smtClean="0"/>
              <a:t>r</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and    </a:t>
            </a:r>
            <a:r>
              <a:rPr lang="en-US" sz="4200" dirty="0" err="1" smtClean="0"/>
              <a:t>v</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 </a:t>
            </a:r>
            <a:r>
              <a:rPr lang="en-US" sz="4200" dirty="0" err="1" smtClean="0"/>
              <a:t>r</a:t>
            </a:r>
            <a:r>
              <a:rPr lang="en-US" sz="4200" baseline="-25000" dirty="0" err="1" smtClean="0"/>
              <a:t>t</a:t>
            </a:r>
            <a:r>
              <a:rPr lang="en-US" sz="4200" dirty="0" err="1" smtClean="0"/>
              <a:t>k</a:t>
            </a:r>
            <a:r>
              <a:rPr lang="en-US" sz="4200" baseline="-25000" dirty="0" err="1" smtClean="0"/>
              <a:t>t</a:t>
            </a:r>
            <a:endParaRPr lang="en-US" sz="4200" dirty="0" smtClean="0"/>
          </a:p>
          <a:p>
            <a:pPr>
              <a:buNone/>
            </a:pPr>
            <a:endParaRPr lang="en-US" sz="4200" dirty="0" smtClean="0"/>
          </a:p>
          <a:p>
            <a:r>
              <a:rPr lang="en-US" sz="4200" b="1" dirty="0" smtClean="0"/>
              <a:t>Proposition</a:t>
            </a:r>
            <a:r>
              <a:rPr lang="en-US" sz="4200" dirty="0" smtClean="0"/>
              <a:t>: (1) In long-run steady-state, the rate of return r and the average capital stock k are uniquely determined by the utility function and the technology (irrespective of initial conditions): in steady-state, r is necessarily equal to θ, and k must be such that :   f’(k)=r=θ</a:t>
            </a:r>
          </a:p>
          <a:p>
            <a:r>
              <a:rPr lang="en-US" sz="4200" dirty="0" smtClean="0"/>
              <a:t>(2) Any distribution of wealth (k</a:t>
            </a:r>
            <a:r>
              <a:rPr lang="en-US" sz="4200" baseline="30000" dirty="0" smtClean="0"/>
              <a:t>A </a:t>
            </a:r>
            <a:r>
              <a:rPr lang="en-US" sz="4200" dirty="0" smtClean="0"/>
              <a:t>, </a:t>
            </a:r>
            <a:r>
              <a:rPr lang="en-US" sz="4200" dirty="0" err="1" smtClean="0"/>
              <a:t>k</a:t>
            </a:r>
            <a:r>
              <a:rPr lang="en-US" sz="4200" baseline="30000" dirty="0" err="1" smtClean="0"/>
              <a:t>B</a:t>
            </a:r>
            <a:r>
              <a:rPr lang="en-US" sz="4200" dirty="0" smtClean="0"/>
              <a:t>) such as average wealth = k is a steady-state</a:t>
            </a:r>
          </a:p>
          <a:p>
            <a:pPr>
              <a:buNone/>
            </a:pPr>
            <a:endParaRPr lang="en-US" sz="4200" dirty="0" smtClean="0"/>
          </a:p>
          <a:p>
            <a:r>
              <a:rPr lang="en-US" sz="4200" dirty="0" smtClean="0"/>
              <a:t>The result comes directly from the first-order condition: </a:t>
            </a:r>
          </a:p>
          <a:p>
            <a:r>
              <a:rPr lang="en-US" sz="4200" dirty="0" smtClean="0"/>
              <a:t>U’(c</a:t>
            </a:r>
            <a:r>
              <a:rPr lang="en-US" sz="4200" baseline="-25000" dirty="0" smtClean="0"/>
              <a:t>t</a:t>
            </a:r>
            <a:r>
              <a:rPr lang="en-US" sz="4200" dirty="0" smtClean="0"/>
              <a:t>)/ U’(c</a:t>
            </a:r>
            <a:r>
              <a:rPr lang="en-US" sz="4200" baseline="-25000" dirty="0" smtClean="0"/>
              <a:t>t+1</a:t>
            </a:r>
            <a:r>
              <a:rPr lang="en-US" sz="4200" dirty="0" smtClean="0"/>
              <a:t>) = (1+r</a:t>
            </a:r>
            <a:r>
              <a:rPr lang="en-US" sz="4200" baseline="-25000" dirty="0" smtClean="0"/>
              <a:t>t</a:t>
            </a:r>
            <a:r>
              <a:rPr lang="en-US" sz="4200" dirty="0" smtClean="0"/>
              <a:t>)/(1+θ)</a:t>
            </a:r>
          </a:p>
          <a:p>
            <a:pPr>
              <a:buNone/>
            </a:pPr>
            <a:r>
              <a:rPr lang="en-US" sz="4200" dirty="0" smtClean="0"/>
              <a:t> </a:t>
            </a:r>
          </a:p>
          <a:p>
            <a:r>
              <a:rPr lang="en-US" sz="4200" dirty="0" smtClean="0"/>
              <a:t>I.e. if the interest rate </a:t>
            </a:r>
            <a:r>
              <a:rPr lang="en-US" sz="4200" dirty="0" err="1" smtClean="0"/>
              <a:t>r</a:t>
            </a:r>
            <a:r>
              <a:rPr lang="en-US" sz="4200" baseline="-25000" dirty="0" err="1" smtClean="0"/>
              <a:t>t</a:t>
            </a:r>
            <a:r>
              <a:rPr lang="en-US" sz="4200" dirty="0" smtClean="0"/>
              <a:t> is above the rate of time preference θ, then agents choose to accumulate capital and to postpone their consumption indefinitely (c</a:t>
            </a:r>
            <a:r>
              <a:rPr lang="en-US" sz="4200" baseline="-25000" dirty="0" smtClean="0"/>
              <a:t>t</a:t>
            </a:r>
            <a:r>
              <a:rPr lang="en-US" sz="4200" dirty="0" smtClean="0"/>
              <a:t>&lt;c</a:t>
            </a:r>
            <a:r>
              <a:rPr lang="en-US" sz="4200" baseline="-25000" dirty="0" smtClean="0"/>
              <a:t>t+1</a:t>
            </a:r>
            <a:r>
              <a:rPr lang="en-US" sz="4200" dirty="0" smtClean="0"/>
              <a:t>&lt;c</a:t>
            </a:r>
            <a:r>
              <a:rPr lang="en-US" sz="4200" baseline="-25000" dirty="0" smtClean="0"/>
              <a:t>t+2</a:t>
            </a:r>
            <a:r>
              <a:rPr lang="en-US" sz="4200" dirty="0" smtClean="0"/>
              <a:t>&lt;…) and this cannot be a steady-state. </a:t>
            </a:r>
          </a:p>
          <a:p>
            <a:r>
              <a:rPr lang="en-US" sz="4200" dirty="0" smtClean="0"/>
              <a:t>Conversely, if the interest rate </a:t>
            </a:r>
            <a:r>
              <a:rPr lang="en-US" sz="4200" dirty="0" err="1" smtClean="0"/>
              <a:t>r</a:t>
            </a:r>
            <a:r>
              <a:rPr lang="en-US" sz="4200" baseline="-25000" dirty="0" err="1" smtClean="0"/>
              <a:t>t</a:t>
            </a:r>
            <a:r>
              <a:rPr lang="en-US" sz="4200" dirty="0" smtClean="0"/>
              <a:t> is below the rate of time preference θ, agents choose to </a:t>
            </a:r>
            <a:r>
              <a:rPr lang="en-US" sz="4200" dirty="0" err="1" smtClean="0"/>
              <a:t>desaccumulate</a:t>
            </a:r>
            <a:r>
              <a:rPr lang="en-US" sz="4200" dirty="0" smtClean="0"/>
              <a:t> capital (i.e. to borrow) indefinitely and to consume more today (c</a:t>
            </a:r>
            <a:r>
              <a:rPr lang="en-US" sz="4200" baseline="-25000" dirty="0" smtClean="0"/>
              <a:t>t</a:t>
            </a:r>
            <a:r>
              <a:rPr lang="en-US" sz="4200" dirty="0" smtClean="0"/>
              <a:t>&gt;c</a:t>
            </a:r>
            <a:r>
              <a:rPr lang="en-US" sz="4200" baseline="-25000" dirty="0" smtClean="0"/>
              <a:t>t+1</a:t>
            </a:r>
            <a:r>
              <a:rPr lang="en-US" sz="4200" dirty="0" smtClean="0"/>
              <a:t>&gt;c</a:t>
            </a:r>
            <a:r>
              <a:rPr lang="en-US" sz="4200" baseline="-25000" dirty="0" smtClean="0"/>
              <a:t>t+2</a:t>
            </a:r>
            <a:r>
              <a:rPr lang="en-US" sz="4200" dirty="0" smtClean="0"/>
              <a:t>&gt;…). This cannot be a steady-state either.</a:t>
            </a:r>
            <a:endParaRPr lang="fr-FR" sz="4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507288" cy="6552728"/>
          </a:xfrm>
        </p:spPr>
        <p:txBody>
          <a:bodyPr>
            <a:normAutofit fontScale="70000" lnSpcReduction="20000"/>
          </a:bodyPr>
          <a:lstStyle/>
          <a:p>
            <a:pPr>
              <a:buNone/>
            </a:pPr>
            <a:endParaRPr lang="en-US" dirty="0" smtClean="0"/>
          </a:p>
          <a:p>
            <a:r>
              <a:rPr lang="en-US" dirty="0" smtClean="0"/>
              <a:t>Note: if f(k) = </a:t>
            </a:r>
            <a:r>
              <a:rPr lang="en-US" dirty="0" err="1" smtClean="0"/>
              <a:t>k</a:t>
            </a:r>
            <a:r>
              <a:rPr lang="en-US" baseline="30000" dirty="0" err="1" smtClean="0"/>
              <a:t>α</a:t>
            </a:r>
            <a:r>
              <a:rPr lang="en-US" baseline="30000" dirty="0" smtClean="0"/>
              <a:t> </a:t>
            </a:r>
            <a:r>
              <a:rPr lang="en-US" dirty="0" smtClean="0"/>
              <a:t>(Cobb-Douglas), then long run β = k/y = α/r </a:t>
            </a:r>
            <a:r>
              <a:rPr lang="en-US" baseline="30000" dirty="0" smtClean="0"/>
              <a:t> </a:t>
            </a:r>
            <a:endParaRPr lang="en-US" dirty="0" smtClean="0"/>
          </a:p>
          <a:p>
            <a:r>
              <a:rPr lang="en-US" dirty="0" smtClean="0"/>
              <a:t>Note: in steady-state, s=0 (zero growth, zero savings)</a:t>
            </a:r>
          </a:p>
          <a:p>
            <a:pPr>
              <a:buNone/>
            </a:pPr>
            <a:endParaRPr lang="en-US" dirty="0" smtClean="0"/>
          </a:p>
          <a:p>
            <a:r>
              <a:rPr lang="en-US" dirty="0" smtClean="0"/>
              <a:t>Average income: y = v + </a:t>
            </a:r>
            <a:r>
              <a:rPr lang="en-US" dirty="0" err="1" smtClean="0"/>
              <a:t>rk</a:t>
            </a:r>
            <a:r>
              <a:rPr lang="en-US" dirty="0" smtClean="0"/>
              <a:t> = f(k) = average consumption</a:t>
            </a:r>
          </a:p>
          <a:p>
            <a:r>
              <a:rPr lang="en-US" dirty="0" smtClean="0"/>
              <a:t>High-wealth dynasties: income </a:t>
            </a:r>
            <a:r>
              <a:rPr lang="en-US" dirty="0" err="1" smtClean="0"/>
              <a:t>y</a:t>
            </a:r>
            <a:r>
              <a:rPr lang="en-US" baseline="30000" dirty="0" err="1" smtClean="0"/>
              <a:t>A</a:t>
            </a:r>
            <a:r>
              <a:rPr lang="en-US" dirty="0" smtClean="0"/>
              <a:t> = v + </a:t>
            </a:r>
            <a:r>
              <a:rPr lang="en-US" dirty="0" err="1" smtClean="0"/>
              <a:t>rk</a:t>
            </a:r>
            <a:r>
              <a:rPr lang="en-US" baseline="30000" dirty="0" err="1" smtClean="0"/>
              <a:t>A</a:t>
            </a:r>
            <a:r>
              <a:rPr lang="en-US" baseline="30000" dirty="0" smtClean="0"/>
              <a:t> </a:t>
            </a:r>
            <a:r>
              <a:rPr lang="en-US" dirty="0" smtClean="0"/>
              <a:t> (=consumption)</a:t>
            </a:r>
          </a:p>
          <a:p>
            <a:r>
              <a:rPr lang="en-US" dirty="0" smtClean="0"/>
              <a:t>Low-wealth dynasties: income </a:t>
            </a:r>
            <a:r>
              <a:rPr lang="en-US" dirty="0" err="1" smtClean="0"/>
              <a:t>y</a:t>
            </a:r>
            <a:r>
              <a:rPr lang="en-US" baseline="30000" dirty="0" err="1" smtClean="0"/>
              <a:t>B</a:t>
            </a:r>
            <a:r>
              <a:rPr lang="en-US" dirty="0" smtClean="0"/>
              <a:t> = v + </a:t>
            </a:r>
            <a:r>
              <a:rPr lang="en-US" dirty="0" err="1" smtClean="0"/>
              <a:t>rk</a:t>
            </a:r>
            <a:r>
              <a:rPr lang="en-US" baseline="30000" dirty="0" err="1" smtClean="0"/>
              <a:t>B</a:t>
            </a:r>
            <a:r>
              <a:rPr lang="en-US" baseline="30000" dirty="0" smtClean="0"/>
              <a:t> </a:t>
            </a:r>
            <a:r>
              <a:rPr lang="en-US" dirty="0" smtClean="0"/>
              <a:t> (=consumption) </a:t>
            </a:r>
          </a:p>
          <a:p>
            <a:pPr>
              <a:buNone/>
            </a:pPr>
            <a:r>
              <a:rPr lang="en-US" dirty="0" smtClean="0"/>
              <a:t>&gt;&gt;&gt; everybody works the same, but some dynasties are permanently richer and consume more</a:t>
            </a:r>
          </a:p>
          <a:p>
            <a:pPr>
              <a:buNone/>
            </a:pPr>
            <a:endParaRPr lang="en-US" dirty="0" smtClean="0"/>
          </a:p>
          <a:p>
            <a:r>
              <a:rPr lang="en-US" dirty="0" smtClean="0"/>
              <a:t>Dynastic model = completely different picture of wealth accumulation than lifecycle model</a:t>
            </a:r>
          </a:p>
          <a:p>
            <a:r>
              <a:rPr lang="en-US" b="1" dirty="0" smtClean="0"/>
              <a:t>In the pure dynastic model, wealth accumulation = pure class war</a:t>
            </a:r>
            <a:endParaRPr lang="en-US" dirty="0" smtClean="0"/>
          </a:p>
          <a:p>
            <a:r>
              <a:rPr lang="en-US" b="1" dirty="0" smtClean="0"/>
              <a:t>In the pure lifecycle model, wealth accumulation = pure age war</a:t>
            </a:r>
            <a:endParaRPr lang="en-US" dirty="0" smtClean="0"/>
          </a:p>
          <a:p>
            <a:pPr>
              <a:buNone/>
            </a:pPr>
            <a:r>
              <a:rPr lang="en-US" dirty="0" smtClean="0"/>
              <a:t> </a:t>
            </a:r>
          </a:p>
          <a:p>
            <a:r>
              <a:rPr lang="en-US" dirty="0" smtClean="0"/>
              <a:t>In pure dynastic model, any wealth inequality is self-sustaining</a:t>
            </a:r>
          </a:p>
          <a:p>
            <a:pPr>
              <a:buNone/>
            </a:pPr>
            <a:r>
              <a:rPr lang="en-US" dirty="0" smtClean="0"/>
              <a:t> (including slavery: assume huge dynastic debt </a:t>
            </a:r>
            <a:r>
              <a:rPr lang="en-US" dirty="0" err="1" smtClean="0"/>
              <a:t>k</a:t>
            </a:r>
            <a:r>
              <a:rPr lang="en-US" baseline="30000" dirty="0" err="1" smtClean="0"/>
              <a:t>B</a:t>
            </a:r>
            <a:r>
              <a:rPr lang="en-US" baseline="30000" dirty="0" smtClean="0"/>
              <a:t> </a:t>
            </a:r>
            <a:r>
              <a:rPr lang="en-US" dirty="0" smtClean="0"/>
              <a:t>=-v/r) (</a:t>
            </a:r>
            <a:r>
              <a:rPr lang="en-US" dirty="0" err="1" smtClean="0"/>
              <a:t>Graeber</a:t>
            </a:r>
            <a:r>
              <a:rPr lang="en-US" dirty="0" smtClean="0"/>
              <a:t>)</a:t>
            </a:r>
          </a:p>
          <a:p>
            <a:pPr>
              <a:buNone/>
            </a:pPr>
            <a:endParaRPr lang="en-US" dirty="0" smtClean="0"/>
          </a:p>
          <a:p>
            <a:r>
              <a:rPr lang="en-US" dirty="0" smtClean="0"/>
              <a:t>In pure lifecycle model, zero wealth inequality (if zero labor inequality)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552728"/>
          </a:xfrm>
        </p:spPr>
        <p:txBody>
          <a:bodyPr>
            <a:normAutofit fontScale="85000" lnSpcReduction="20000"/>
          </a:bodyPr>
          <a:lstStyle/>
          <a:p>
            <a:pPr>
              <a:buNone/>
            </a:pPr>
            <a:endParaRPr lang="en-US" dirty="0" smtClean="0"/>
          </a:p>
          <a:p>
            <a:r>
              <a:rPr lang="en-US" dirty="0" smtClean="0"/>
              <a:t>Dynastic model with positive (exogenous) productivity growth g:  </a:t>
            </a:r>
            <a:r>
              <a:rPr lang="en-US" dirty="0" err="1" smtClean="0"/>
              <a:t>Y</a:t>
            </a:r>
            <a:r>
              <a:rPr lang="en-US" baseline="-25000" dirty="0" err="1" smtClean="0"/>
              <a:t>t</a:t>
            </a:r>
            <a:r>
              <a:rPr lang="en-US" baseline="-25000" dirty="0" smtClean="0"/>
              <a:t> </a:t>
            </a:r>
            <a:r>
              <a:rPr lang="en-US" dirty="0" smtClean="0"/>
              <a:t>= F(</a:t>
            </a:r>
            <a:r>
              <a:rPr lang="en-US" dirty="0" err="1" smtClean="0"/>
              <a:t>K</a:t>
            </a:r>
            <a:r>
              <a:rPr lang="en-US" baseline="-25000" dirty="0" err="1" smtClean="0"/>
              <a:t>t</a:t>
            </a:r>
            <a:r>
              <a:rPr lang="en-US" dirty="0" err="1" smtClean="0"/>
              <a:t>,H</a:t>
            </a:r>
            <a:r>
              <a:rPr lang="en-US" baseline="-25000" dirty="0" err="1" smtClean="0"/>
              <a:t>t</a:t>
            </a:r>
            <a:r>
              <a:rPr lang="en-US" dirty="0" smtClean="0"/>
              <a:t>) with H</a:t>
            </a:r>
            <a:r>
              <a:rPr lang="en-US" baseline="-25000" dirty="0" smtClean="0"/>
              <a:t>t </a:t>
            </a:r>
            <a:r>
              <a:rPr lang="en-US" dirty="0" smtClean="0"/>
              <a:t>= (1+g)</a:t>
            </a:r>
            <a:r>
              <a:rPr lang="en-US" baseline="30000" dirty="0" smtClean="0"/>
              <a:t>t</a:t>
            </a:r>
            <a:r>
              <a:rPr lang="en-US" dirty="0" smtClean="0"/>
              <a:t> L</a:t>
            </a:r>
            <a:r>
              <a:rPr lang="en-US" baseline="-25000" dirty="0" smtClean="0"/>
              <a:t>t</a:t>
            </a:r>
            <a:r>
              <a:rPr lang="en-US" dirty="0" smtClean="0"/>
              <a:t> = human capital</a:t>
            </a:r>
          </a:p>
          <a:p>
            <a:r>
              <a:rPr lang="en-US" dirty="0" smtClean="0"/>
              <a:t>Modified Golden rule: r = θ + </a:t>
            </a:r>
            <a:r>
              <a:rPr lang="en-US" dirty="0" err="1" smtClean="0"/>
              <a:t>σg</a:t>
            </a:r>
            <a:endParaRPr lang="en-US" dirty="0" smtClean="0"/>
          </a:p>
          <a:p>
            <a:pPr>
              <a:buNone/>
            </a:pPr>
            <a:r>
              <a:rPr lang="en-US" dirty="0" smtClean="0"/>
              <a:t>With: 1/σ = IES (</a:t>
            </a:r>
            <a:r>
              <a:rPr lang="en-US" dirty="0" err="1" smtClean="0"/>
              <a:t>intertemporal</a:t>
            </a:r>
            <a:r>
              <a:rPr lang="en-US" dirty="0" smtClean="0"/>
              <a:t> elasticity of substitution) = constant coefficient if U(c) = c</a:t>
            </a:r>
            <a:r>
              <a:rPr lang="en-US" baseline="30000" dirty="0" smtClean="0"/>
              <a:t>1-σ</a:t>
            </a:r>
            <a:r>
              <a:rPr lang="en-US" dirty="0" smtClean="0"/>
              <a:t>/(1-σ)</a:t>
            </a:r>
          </a:p>
          <a:p>
            <a:pPr>
              <a:buNone/>
            </a:pPr>
            <a:r>
              <a:rPr lang="en-US" dirty="0" smtClean="0"/>
              <a:t>     (σ = curvature of U(.) = risk aversion coefficient)</a:t>
            </a:r>
          </a:p>
          <a:p>
            <a:r>
              <a:rPr lang="en-US" dirty="0" smtClean="0"/>
              <a:t>Typically σ &gt;1, so r = θ + </a:t>
            </a:r>
            <a:r>
              <a:rPr lang="en-US" dirty="0" err="1" smtClean="0"/>
              <a:t>σg</a:t>
            </a:r>
            <a:r>
              <a:rPr lang="en-US" dirty="0" smtClean="0"/>
              <a:t> &gt; g</a:t>
            </a:r>
          </a:p>
          <a:p>
            <a:r>
              <a:rPr lang="en-US" dirty="0" smtClean="0"/>
              <a:t>But even if σ &gt;1, r has to be &gt; g in the dynastic, infinite-horizon model: otherwise </a:t>
            </a:r>
            <a:r>
              <a:rPr lang="en-US" dirty="0" err="1" smtClean="0"/>
              <a:t>transversality</a:t>
            </a:r>
            <a:r>
              <a:rPr lang="en-US" dirty="0" smtClean="0"/>
              <a:t> condition is violated (present value of future incomes = infinite)</a:t>
            </a:r>
          </a:p>
          <a:p>
            <a:r>
              <a:rPr lang="en-US" dirty="0" smtClean="0"/>
              <a:t>In steady-state, i.e. dynasties save a fraction g/r of their capital income (and consume the rest), so that their capital stock grows at rate g, i.e. at the same rate as labor productivity and output</a:t>
            </a:r>
          </a:p>
          <a:p>
            <a:r>
              <a:rPr lang="en-US" dirty="0" smtClean="0"/>
              <a:t>Aggregate saving rate s = </a:t>
            </a:r>
            <a:r>
              <a:rPr lang="el-GR" dirty="0" smtClean="0"/>
              <a:t>α</a:t>
            </a:r>
            <a:r>
              <a:rPr lang="en-US" dirty="0" smtClean="0"/>
              <a:t> g/r &lt; </a:t>
            </a:r>
            <a:r>
              <a:rPr lang="el-GR" dirty="0" smtClean="0"/>
              <a:t>α</a:t>
            </a:r>
            <a:r>
              <a:rPr lang="en-US" dirty="0" smtClean="0"/>
              <a:t> </a:t>
            </a:r>
          </a:p>
          <a:p>
            <a:r>
              <a:rPr lang="en-US" dirty="0" smtClean="0"/>
              <a:t>Aggregate wealth-income ratio </a:t>
            </a:r>
            <a:r>
              <a:rPr lang="el-GR" dirty="0" smtClean="0"/>
              <a:t>β</a:t>
            </a:r>
            <a:r>
              <a:rPr lang="fr-FR" dirty="0" smtClean="0"/>
              <a:t> = s/g = </a:t>
            </a:r>
            <a:r>
              <a:rPr lang="el-GR" dirty="0" smtClean="0"/>
              <a:t>α</a:t>
            </a:r>
            <a:r>
              <a:rPr lang="fr-FR" dirty="0" smtClean="0"/>
              <a:t>/r</a:t>
            </a:r>
            <a:endParaRPr lang="en-US" dirty="0" smtClean="0"/>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lnSpcReduction="10000"/>
          </a:bodyPr>
          <a:lstStyle/>
          <a:p>
            <a:pPr>
              <a:buNone/>
            </a:pPr>
            <a:endParaRPr lang="en-US" sz="2400" dirty="0" smtClean="0"/>
          </a:p>
          <a:p>
            <a:r>
              <a:rPr lang="en-US" sz="2400" dirty="0" smtClean="0"/>
              <a:t>Where does the modified Golden rule come from?</a:t>
            </a:r>
          </a:p>
          <a:p>
            <a:r>
              <a:rPr lang="en-US" sz="2400" dirty="0" smtClean="0"/>
              <a:t>This comes directly from the first-order condition: </a:t>
            </a:r>
          </a:p>
          <a:p>
            <a:r>
              <a:rPr lang="en-US" sz="2400" dirty="0" smtClean="0"/>
              <a:t>U’(c</a:t>
            </a:r>
            <a:r>
              <a:rPr lang="en-US" sz="2400" baseline="-25000" dirty="0" smtClean="0"/>
              <a:t>t</a:t>
            </a:r>
            <a:r>
              <a:rPr lang="en-US" sz="2400" dirty="0" smtClean="0"/>
              <a:t>)/ U’(c</a:t>
            </a:r>
            <a:r>
              <a:rPr lang="en-US" sz="2400" baseline="-25000" dirty="0" smtClean="0"/>
              <a:t>t+1</a:t>
            </a:r>
            <a:r>
              <a:rPr lang="en-US" sz="2400" dirty="0" smtClean="0"/>
              <a:t>) = (1+r</a:t>
            </a:r>
            <a:r>
              <a:rPr lang="en-US" sz="2400" baseline="-25000" dirty="0" smtClean="0"/>
              <a:t>t</a:t>
            </a:r>
            <a:r>
              <a:rPr lang="en-US" sz="2400" dirty="0" smtClean="0"/>
              <a:t>)/(1+θ)</a:t>
            </a:r>
          </a:p>
          <a:p>
            <a:r>
              <a:rPr lang="en-US" sz="2400" dirty="0" smtClean="0"/>
              <a:t>With U(c) = c</a:t>
            </a:r>
            <a:r>
              <a:rPr lang="en-US" sz="2400" baseline="30000" dirty="0" smtClean="0"/>
              <a:t>1-σ</a:t>
            </a:r>
            <a:r>
              <a:rPr lang="en-US" sz="2400" dirty="0" smtClean="0"/>
              <a:t>/(1-σ), U’(c)= c</a:t>
            </a:r>
            <a:r>
              <a:rPr lang="en-US" sz="2400" baseline="30000" dirty="0" smtClean="0"/>
              <a:t>-σ</a:t>
            </a:r>
            <a:r>
              <a:rPr lang="en-US" sz="2400" dirty="0" smtClean="0"/>
              <a:t> → c</a:t>
            </a:r>
            <a:r>
              <a:rPr lang="en-US" sz="2400" baseline="-25000" dirty="0" smtClean="0"/>
              <a:t>t+1</a:t>
            </a:r>
            <a:r>
              <a:rPr lang="en-US" sz="2400" dirty="0" smtClean="0"/>
              <a:t>/c</a:t>
            </a:r>
            <a:r>
              <a:rPr lang="en-US" sz="2400" baseline="-25000" dirty="0" smtClean="0"/>
              <a:t>t</a:t>
            </a:r>
            <a:r>
              <a:rPr lang="en-US" sz="2400" dirty="0" smtClean="0"/>
              <a:t> = [(1+r</a:t>
            </a:r>
            <a:r>
              <a:rPr lang="en-US" sz="2400" baseline="-25000" dirty="0" smtClean="0"/>
              <a:t>t</a:t>
            </a:r>
            <a:r>
              <a:rPr lang="en-US" sz="2400" dirty="0" smtClean="0"/>
              <a:t>)/(1+θ)]</a:t>
            </a:r>
            <a:r>
              <a:rPr lang="en-US" sz="2400" baseline="30000" dirty="0" smtClean="0"/>
              <a:t>1/</a:t>
            </a:r>
            <a:r>
              <a:rPr lang="el-GR" sz="2400" baseline="30000" dirty="0" smtClean="0">
                <a:latin typeface="Arial"/>
                <a:cs typeface="Arial"/>
              </a:rPr>
              <a:t>σ</a:t>
            </a:r>
            <a:endParaRPr lang="fr-FR" sz="2400" baseline="30000" dirty="0" smtClean="0">
              <a:latin typeface="Arial"/>
              <a:cs typeface="Arial"/>
            </a:endParaRPr>
          </a:p>
          <a:p>
            <a:r>
              <a:rPr lang="fr-FR" sz="2400" dirty="0" smtClean="0">
                <a:cs typeface="Arial"/>
              </a:rPr>
              <a:t>Intuition: the </a:t>
            </a:r>
            <a:r>
              <a:rPr lang="fr-FR" sz="2400" dirty="0" err="1" smtClean="0">
                <a:cs typeface="Arial"/>
              </a:rPr>
              <a:t>desired</a:t>
            </a:r>
            <a:r>
              <a:rPr lang="fr-FR" sz="2400" dirty="0" smtClean="0">
                <a:cs typeface="Arial"/>
              </a:rPr>
              <a:t> </a:t>
            </a:r>
            <a:r>
              <a:rPr lang="fr-FR" sz="2400" dirty="0" err="1" smtClean="0">
                <a:cs typeface="Arial"/>
              </a:rPr>
              <a:t>consumption</a:t>
            </a:r>
            <a:r>
              <a:rPr lang="fr-FR" sz="2400" dirty="0" smtClean="0">
                <a:cs typeface="Arial"/>
              </a:rPr>
              <a:t> </a:t>
            </a:r>
            <a:r>
              <a:rPr lang="fr-FR" sz="2400" dirty="0" err="1" smtClean="0">
                <a:cs typeface="Arial"/>
              </a:rPr>
              <a:t>growth</a:t>
            </a:r>
            <a:r>
              <a:rPr lang="fr-FR" sz="2400" dirty="0" smtClean="0">
                <a:cs typeface="Arial"/>
              </a:rPr>
              <a:t> rate rate </a:t>
            </a:r>
            <a:r>
              <a:rPr lang="fr-FR" sz="2400" dirty="0" err="1" smtClean="0">
                <a:cs typeface="Arial"/>
              </a:rPr>
              <a:t>rises</a:t>
            </a:r>
            <a:r>
              <a:rPr lang="fr-FR" sz="2400" dirty="0" smtClean="0">
                <a:cs typeface="Arial"/>
              </a:rPr>
              <a:t> </a:t>
            </a:r>
            <a:r>
              <a:rPr lang="fr-FR" sz="2400" dirty="0" err="1" smtClean="0">
                <a:cs typeface="Arial"/>
              </a:rPr>
              <a:t>with</a:t>
            </a:r>
            <a:r>
              <a:rPr lang="fr-FR" sz="2400" dirty="0" smtClean="0">
                <a:cs typeface="Arial"/>
              </a:rPr>
              <a:t> </a:t>
            </a:r>
            <a:r>
              <a:rPr lang="en-US" sz="2400" dirty="0" err="1" smtClean="0"/>
              <a:t>r</a:t>
            </a:r>
            <a:r>
              <a:rPr lang="en-US" sz="2400" baseline="-25000" dirty="0" err="1" smtClean="0"/>
              <a:t>t</a:t>
            </a:r>
            <a:r>
              <a:rPr lang="en-US" sz="2400" dirty="0" smtClean="0"/>
              <a:t> (high </a:t>
            </a:r>
            <a:r>
              <a:rPr lang="en-US" sz="2400" dirty="0" err="1" smtClean="0"/>
              <a:t>r</a:t>
            </a:r>
            <a:r>
              <a:rPr lang="en-US" sz="2400" baseline="-25000" dirty="0" err="1" smtClean="0"/>
              <a:t>t</a:t>
            </a:r>
            <a:r>
              <a:rPr lang="en-US" sz="2400" dirty="0" smtClean="0"/>
              <a:t> = it is worth postponing consumption; low </a:t>
            </a:r>
            <a:r>
              <a:rPr lang="en-US" sz="2400" dirty="0" err="1" smtClean="0"/>
              <a:t>r</a:t>
            </a:r>
            <a:r>
              <a:rPr lang="en-US" sz="2400" baseline="-25000" dirty="0" err="1" smtClean="0"/>
              <a:t>t</a:t>
            </a:r>
            <a:r>
              <a:rPr lang="en-US" sz="2400" dirty="0" smtClean="0"/>
              <a:t> = it is worth consuming more now), and all the more so if the IES is high</a:t>
            </a:r>
          </a:p>
          <a:p>
            <a:r>
              <a:rPr lang="en-US" sz="2400" dirty="0" smtClean="0"/>
              <a:t>In steady-state, consumption must grow at the same rate as the size of the economy: as t→∞, c</a:t>
            </a:r>
            <a:r>
              <a:rPr lang="en-US" sz="2400" baseline="-25000" dirty="0" smtClean="0"/>
              <a:t>t+1</a:t>
            </a:r>
            <a:r>
              <a:rPr lang="en-US" sz="2400" dirty="0" smtClean="0"/>
              <a:t>/c</a:t>
            </a:r>
            <a:r>
              <a:rPr lang="en-US" sz="2400" baseline="-25000" dirty="0" smtClean="0"/>
              <a:t>t</a:t>
            </a:r>
            <a:r>
              <a:rPr lang="en-US" sz="2400" dirty="0" smtClean="0"/>
              <a:t>→ 1+g</a:t>
            </a:r>
          </a:p>
          <a:p>
            <a:r>
              <a:rPr lang="en-US" sz="2400" dirty="0" smtClean="0"/>
              <a:t>Therefore 1+r</a:t>
            </a:r>
            <a:r>
              <a:rPr lang="en-US" sz="2400" baseline="-25000" dirty="0" smtClean="0"/>
              <a:t>t</a:t>
            </a:r>
            <a:r>
              <a:rPr lang="en-US" sz="2400" dirty="0" smtClean="0"/>
              <a:t> → 1+r = (1+θ) (1+g)</a:t>
            </a:r>
            <a:r>
              <a:rPr lang="en-US" sz="2400" baseline="30000" dirty="0" smtClean="0"/>
              <a:t>σ</a:t>
            </a:r>
          </a:p>
          <a:p>
            <a:pPr>
              <a:buNone/>
            </a:pPr>
            <a:r>
              <a:rPr lang="en-US" sz="2400" dirty="0" smtClean="0"/>
              <a:t>With θ, g small (or in continuous time models), this is equivalent to :</a:t>
            </a:r>
          </a:p>
          <a:p>
            <a:pPr>
              <a:buNone/>
            </a:pPr>
            <a:r>
              <a:rPr lang="en-US" sz="2400" dirty="0" smtClean="0"/>
              <a:t>                                      r </a:t>
            </a:r>
            <a:r>
              <a:rPr lang="en-US" sz="2400" dirty="0" smtClean="0">
                <a:cs typeface="Arial"/>
              </a:rPr>
              <a:t>≈</a:t>
            </a:r>
            <a:r>
              <a:rPr lang="en-US" sz="2400" dirty="0" smtClean="0"/>
              <a:t> θ + </a:t>
            </a:r>
            <a:r>
              <a:rPr lang="en-US" sz="2400" dirty="0" err="1" smtClean="0"/>
              <a:t>σg</a:t>
            </a:r>
            <a:endParaRPr lang="en-US" sz="2400" dirty="0" smtClean="0"/>
          </a:p>
          <a:p>
            <a:pPr>
              <a:buNone/>
            </a:pPr>
            <a:r>
              <a:rPr lang="en-US" sz="2400" dirty="0" smtClean="0"/>
              <a:t> In effect, if r </a:t>
            </a:r>
            <a:r>
              <a:rPr lang="en-US" sz="2400" dirty="0" smtClean="0">
                <a:cs typeface="Arial"/>
              </a:rPr>
              <a:t>&gt; </a:t>
            </a:r>
            <a:r>
              <a:rPr lang="en-US" sz="2400" dirty="0" smtClean="0"/>
              <a:t>θ + </a:t>
            </a:r>
            <a:r>
              <a:rPr lang="en-US" sz="2400" dirty="0" err="1" smtClean="0"/>
              <a:t>σg</a:t>
            </a:r>
            <a:r>
              <a:rPr lang="en-US" sz="2400" dirty="0" smtClean="0"/>
              <a:t>, then agents want their consumption to rise faster than </a:t>
            </a:r>
            <a:r>
              <a:rPr lang="en-US" sz="2400" smtClean="0"/>
              <a:t>g  (</a:t>
            </a:r>
            <a:r>
              <a:rPr lang="en-US" sz="2400" dirty="0" smtClean="0"/>
              <a:t>→ too much k accumulation, so that </a:t>
            </a:r>
            <a:r>
              <a:rPr lang="en-US" sz="2400" dirty="0" err="1" smtClean="0"/>
              <a:t>r</a:t>
            </a:r>
            <a:r>
              <a:rPr lang="en-US" sz="2400" baseline="-25000" dirty="0" err="1" smtClean="0"/>
              <a:t>t</a:t>
            </a:r>
            <a:r>
              <a:rPr lang="en-US" sz="2400" dirty="0" smtClean="0">
                <a:latin typeface="Calibri"/>
              </a:rPr>
              <a:t>↓);                while if </a:t>
            </a:r>
            <a:r>
              <a:rPr lang="en-US" sz="2400" dirty="0" smtClean="0"/>
              <a:t>r </a:t>
            </a:r>
            <a:r>
              <a:rPr lang="en-US" sz="2400" dirty="0" smtClean="0">
                <a:cs typeface="Arial"/>
              </a:rPr>
              <a:t>&lt; </a:t>
            </a:r>
            <a:r>
              <a:rPr lang="en-US" sz="2400" dirty="0" smtClean="0"/>
              <a:t>θ + </a:t>
            </a:r>
            <a:r>
              <a:rPr lang="en-US" sz="2400" dirty="0" err="1" smtClean="0"/>
              <a:t>σg</a:t>
            </a:r>
            <a:r>
              <a:rPr lang="en-US" sz="2400" dirty="0" smtClean="0"/>
              <a:t>, then agents want their consumption to rise less fast than g  (→ too much borrowing, so that </a:t>
            </a:r>
            <a:r>
              <a:rPr lang="en-US" sz="2400" dirty="0" err="1" smtClean="0"/>
              <a:t>r</a:t>
            </a:r>
            <a:r>
              <a:rPr lang="en-US" sz="2400" baseline="-25000" dirty="0" err="1" smtClean="0"/>
              <a:t>t</a:t>
            </a:r>
            <a:r>
              <a:rPr lang="en-US" sz="2400" dirty="0" smtClean="0">
                <a:latin typeface="Calibri"/>
              </a:rPr>
              <a:t>↑)</a:t>
            </a:r>
            <a:r>
              <a:rPr lang="en-US" sz="2400" dirty="0" smtClean="0"/>
              <a:t> </a:t>
            </a:r>
          </a:p>
          <a:p>
            <a:endParaRPr lang="fr-FR" sz="4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552728"/>
          </a:xfrm>
        </p:spPr>
        <p:txBody>
          <a:bodyPr>
            <a:normAutofit fontScale="77500" lnSpcReduction="20000"/>
          </a:bodyPr>
          <a:lstStyle/>
          <a:p>
            <a:pPr>
              <a:buNone/>
            </a:pPr>
            <a:endParaRPr lang="en-US" dirty="0" smtClean="0"/>
          </a:p>
          <a:p>
            <a:r>
              <a:rPr lang="fr-FR" b="1" dirty="0" smtClean="0"/>
              <a:t>Is </a:t>
            </a:r>
            <a:r>
              <a:rPr lang="fr-FR" b="1" dirty="0" err="1" smtClean="0"/>
              <a:t>it</a:t>
            </a:r>
            <a:r>
              <a:rPr lang="fr-FR" b="1" dirty="0" smtClean="0"/>
              <a:t> </a:t>
            </a:r>
            <a:r>
              <a:rPr lang="fr-FR" b="1" dirty="0" err="1" smtClean="0"/>
              <a:t>suprising</a:t>
            </a:r>
            <a:r>
              <a:rPr lang="fr-FR" b="1" dirty="0" smtClean="0"/>
              <a:t> </a:t>
            </a:r>
            <a:r>
              <a:rPr lang="fr-FR" b="1" dirty="0" err="1" smtClean="0"/>
              <a:t>that</a:t>
            </a:r>
            <a:r>
              <a:rPr lang="fr-FR" b="1" dirty="0" smtClean="0"/>
              <a:t> r &gt; g for </a:t>
            </a:r>
            <a:r>
              <a:rPr lang="fr-FR" b="1" dirty="0" err="1" smtClean="0"/>
              <a:t>ever</a:t>
            </a:r>
            <a:r>
              <a:rPr lang="fr-FR" b="1" dirty="0" smtClean="0"/>
              <a:t>?</a:t>
            </a:r>
          </a:p>
          <a:p>
            <a:pPr>
              <a:buNone/>
            </a:pPr>
            <a:endParaRPr lang="fr-FR" dirty="0" smtClean="0"/>
          </a:p>
          <a:p>
            <a:r>
              <a:rPr lang="fr-FR" dirty="0" smtClean="0"/>
              <a:t>No: </a:t>
            </a:r>
            <a:r>
              <a:rPr lang="fr-FR" dirty="0" err="1" smtClean="0"/>
              <a:t>this</a:t>
            </a:r>
            <a:r>
              <a:rPr lang="fr-FR" dirty="0" smtClean="0"/>
              <a:t> </a:t>
            </a:r>
            <a:r>
              <a:rPr lang="fr-FR" dirty="0" err="1" smtClean="0"/>
              <a:t>is</a:t>
            </a:r>
            <a:r>
              <a:rPr lang="fr-FR" dirty="0" smtClean="0"/>
              <a:t> </a:t>
            </a:r>
            <a:r>
              <a:rPr lang="fr-FR" dirty="0" err="1" smtClean="0"/>
              <a:t>obvious</a:t>
            </a:r>
            <a:r>
              <a:rPr lang="fr-FR" dirty="0" smtClean="0"/>
              <a:t> </a:t>
            </a:r>
            <a:r>
              <a:rPr lang="fr-FR" dirty="0" err="1" smtClean="0"/>
              <a:t>with</a:t>
            </a:r>
            <a:r>
              <a:rPr lang="fr-FR" dirty="0" smtClean="0"/>
              <a:t> g=0 : r = </a:t>
            </a:r>
            <a:r>
              <a:rPr lang="el-GR" dirty="0" smtClean="0"/>
              <a:t>θ</a:t>
            </a:r>
            <a:r>
              <a:rPr lang="fr-FR" dirty="0" smtClean="0"/>
              <a:t> &gt; 0 </a:t>
            </a:r>
          </a:p>
          <a:p>
            <a:r>
              <a:rPr lang="fr-FR" dirty="0" smtClean="0"/>
              <a:t>This </a:t>
            </a:r>
            <a:r>
              <a:rPr lang="fr-FR" dirty="0" err="1" smtClean="0"/>
              <a:t>is</a:t>
            </a:r>
            <a:r>
              <a:rPr lang="fr-FR" dirty="0" smtClean="0"/>
              <a:t> </a:t>
            </a:r>
            <a:r>
              <a:rPr lang="fr-FR" dirty="0" err="1" smtClean="0"/>
              <a:t>also</a:t>
            </a:r>
            <a:r>
              <a:rPr lang="fr-FR" dirty="0" smtClean="0"/>
              <a:t> </a:t>
            </a:r>
            <a:r>
              <a:rPr lang="fr-FR" dirty="0" err="1" smtClean="0"/>
              <a:t>what</a:t>
            </a:r>
            <a:r>
              <a:rPr lang="fr-FR" dirty="0" smtClean="0"/>
              <a:t> standard </a:t>
            </a:r>
            <a:r>
              <a:rPr lang="fr-FR" dirty="0" err="1" smtClean="0"/>
              <a:t>economic</a:t>
            </a:r>
            <a:r>
              <a:rPr lang="fr-FR" dirty="0" smtClean="0"/>
              <a:t> </a:t>
            </a:r>
            <a:r>
              <a:rPr lang="fr-FR" dirty="0" err="1" smtClean="0"/>
              <a:t>models</a:t>
            </a:r>
            <a:r>
              <a:rPr lang="fr-FR" dirty="0" smtClean="0"/>
              <a:t> </a:t>
            </a:r>
            <a:r>
              <a:rPr lang="fr-FR" dirty="0" err="1" smtClean="0"/>
              <a:t>predict</a:t>
            </a:r>
            <a:r>
              <a:rPr lang="fr-FR" dirty="0" smtClean="0"/>
              <a:t> </a:t>
            </a:r>
            <a:r>
              <a:rPr lang="fr-FR" dirty="0" err="1" smtClean="0"/>
              <a:t>with</a:t>
            </a:r>
            <a:r>
              <a:rPr lang="fr-FR" dirty="0" smtClean="0"/>
              <a:t> positive </a:t>
            </a:r>
            <a:r>
              <a:rPr lang="fr-FR" dirty="0" err="1" smtClean="0"/>
              <a:t>growth</a:t>
            </a:r>
            <a:r>
              <a:rPr lang="fr-FR" dirty="0" smtClean="0"/>
              <a:t> g&gt;0 </a:t>
            </a:r>
          </a:p>
          <a:p>
            <a:r>
              <a:rPr lang="fr-FR" dirty="0" smtClean="0"/>
              <a:t>And </a:t>
            </a:r>
            <a:r>
              <a:rPr lang="fr-FR" dirty="0" err="1" smtClean="0"/>
              <a:t>this</a:t>
            </a:r>
            <a:r>
              <a:rPr lang="fr-FR" dirty="0" smtClean="0"/>
              <a:t> </a:t>
            </a:r>
            <a:r>
              <a:rPr lang="fr-FR" dirty="0" err="1" smtClean="0"/>
              <a:t>is</a:t>
            </a:r>
            <a:r>
              <a:rPr lang="fr-FR" dirty="0" smtClean="0"/>
              <a:t> </a:t>
            </a:r>
            <a:r>
              <a:rPr lang="fr-FR" dirty="0" err="1" smtClean="0"/>
              <a:t>what</a:t>
            </a:r>
            <a:r>
              <a:rPr lang="fr-FR" dirty="0" smtClean="0"/>
              <a:t> </a:t>
            </a:r>
            <a:r>
              <a:rPr lang="fr-FR" dirty="0" err="1" smtClean="0"/>
              <a:t>we</a:t>
            </a:r>
            <a:r>
              <a:rPr lang="fr-FR" dirty="0" smtClean="0"/>
              <a:t> </a:t>
            </a:r>
            <a:r>
              <a:rPr lang="fr-FR" dirty="0" err="1" smtClean="0"/>
              <a:t>always</a:t>
            </a:r>
            <a:r>
              <a:rPr lang="fr-FR" dirty="0" smtClean="0"/>
              <a:t> observe in </a:t>
            </a:r>
            <a:r>
              <a:rPr lang="fr-FR" dirty="0" err="1" smtClean="0"/>
              <a:t>human</a:t>
            </a:r>
            <a:r>
              <a:rPr lang="fr-FR" dirty="0" smtClean="0"/>
              <a:t> </a:t>
            </a:r>
            <a:r>
              <a:rPr lang="fr-FR" dirty="0" err="1" smtClean="0"/>
              <a:t>history</a:t>
            </a:r>
            <a:r>
              <a:rPr lang="fr-FR" dirty="0" smtClean="0"/>
              <a:t> (</a:t>
            </a:r>
            <a:r>
              <a:rPr lang="fr-FR" dirty="0" err="1" smtClean="0"/>
              <a:t>at</a:t>
            </a:r>
            <a:r>
              <a:rPr lang="fr-FR" dirty="0" smtClean="0"/>
              <a:t> least in the absence of capital </a:t>
            </a:r>
            <a:r>
              <a:rPr lang="fr-FR" dirty="0" err="1" smtClean="0"/>
              <a:t>shocks</a:t>
            </a:r>
            <a:r>
              <a:rPr lang="fr-FR" dirty="0" smtClean="0"/>
              <a:t>, </a:t>
            </a:r>
            <a:r>
              <a:rPr lang="fr-FR" dirty="0" err="1" smtClean="0"/>
              <a:t>wars</a:t>
            </a:r>
            <a:r>
              <a:rPr lang="fr-FR" dirty="0" smtClean="0"/>
              <a:t>, taxation, etc., </a:t>
            </a:r>
            <a:r>
              <a:rPr lang="fr-FR" dirty="0" err="1" smtClean="0"/>
              <a:t>see</a:t>
            </a:r>
            <a:r>
              <a:rPr lang="fr-FR" dirty="0" smtClean="0"/>
              <a:t> </a:t>
            </a:r>
            <a:r>
              <a:rPr lang="fr-FR" dirty="0" err="1" smtClean="0"/>
              <a:t>below</a:t>
            </a:r>
            <a:r>
              <a:rPr lang="fr-FR" dirty="0" smtClean="0"/>
              <a:t> )</a:t>
            </a:r>
          </a:p>
          <a:p>
            <a:pPr>
              <a:buNone/>
            </a:pPr>
            <a:endParaRPr lang="fr-FR" dirty="0" smtClean="0"/>
          </a:p>
          <a:p>
            <a:r>
              <a:rPr lang="fr-FR" dirty="0" err="1" smtClean="0"/>
              <a:t>Typically</a:t>
            </a:r>
            <a:r>
              <a:rPr lang="fr-FR" dirty="0" smtClean="0"/>
              <a:t>, </a:t>
            </a:r>
            <a:r>
              <a:rPr lang="fr-FR" dirty="0" err="1" smtClean="0"/>
              <a:t>during</a:t>
            </a:r>
            <a:r>
              <a:rPr lang="fr-FR" dirty="0" smtClean="0"/>
              <a:t> 19c: g = 1%, r = 5%, s = 8%,                                          </a:t>
            </a:r>
            <a:r>
              <a:rPr lang="el-GR" dirty="0" smtClean="0"/>
              <a:t>β</a:t>
            </a:r>
            <a:r>
              <a:rPr lang="fr-FR" dirty="0" smtClean="0"/>
              <a:t> = s/g = 800%, </a:t>
            </a:r>
            <a:r>
              <a:rPr lang="el-GR" dirty="0" smtClean="0"/>
              <a:t>α</a:t>
            </a:r>
            <a:r>
              <a:rPr lang="fr-FR" dirty="0" smtClean="0"/>
              <a:t> = r </a:t>
            </a:r>
            <a:r>
              <a:rPr lang="el-GR" dirty="0" smtClean="0"/>
              <a:t>β</a:t>
            </a:r>
            <a:r>
              <a:rPr lang="fr-FR" dirty="0" smtClean="0"/>
              <a:t> = 40%</a:t>
            </a:r>
          </a:p>
          <a:p>
            <a:r>
              <a:rPr lang="fr-FR" dirty="0" err="1" smtClean="0"/>
              <a:t>Wealth</a:t>
            </a:r>
            <a:r>
              <a:rPr lang="fr-FR" dirty="0" smtClean="0"/>
              <a:t> </a:t>
            </a:r>
            <a:r>
              <a:rPr lang="fr-FR" dirty="0" err="1" smtClean="0"/>
              <a:t>holders</a:t>
            </a:r>
            <a:r>
              <a:rPr lang="fr-FR" dirty="0" smtClean="0"/>
              <a:t> </a:t>
            </a:r>
            <a:r>
              <a:rPr lang="fr-FR" dirty="0" err="1" smtClean="0"/>
              <a:t>simply</a:t>
            </a:r>
            <a:r>
              <a:rPr lang="fr-FR" dirty="0" smtClean="0"/>
              <a:t> </a:t>
            </a:r>
            <a:r>
              <a:rPr lang="fr-FR" dirty="0" err="1" smtClean="0"/>
              <a:t>need</a:t>
            </a:r>
            <a:r>
              <a:rPr lang="fr-FR" dirty="0" smtClean="0"/>
              <a:t> to </a:t>
            </a:r>
            <a:r>
              <a:rPr lang="fr-FR" dirty="0" err="1" smtClean="0"/>
              <a:t>save</a:t>
            </a:r>
            <a:r>
              <a:rPr lang="fr-FR" dirty="0" smtClean="0"/>
              <a:t> a fraction g/r = 20% of </a:t>
            </a:r>
            <a:r>
              <a:rPr lang="fr-FR" dirty="0" err="1" smtClean="0"/>
              <a:t>their</a:t>
            </a:r>
            <a:r>
              <a:rPr lang="fr-FR" dirty="0" smtClean="0"/>
              <a:t> capital </a:t>
            </a:r>
            <a:r>
              <a:rPr lang="fr-FR" dirty="0" err="1" smtClean="0"/>
              <a:t>income</a:t>
            </a:r>
            <a:r>
              <a:rPr lang="fr-FR" dirty="0" smtClean="0"/>
              <a:t> </a:t>
            </a:r>
            <a:r>
              <a:rPr lang="fr-FR" dirty="0" err="1" smtClean="0"/>
              <a:t>so</a:t>
            </a:r>
            <a:r>
              <a:rPr lang="fr-FR" dirty="0" smtClean="0"/>
              <a:t> </a:t>
            </a:r>
            <a:r>
              <a:rPr lang="fr-FR" dirty="0" err="1" smtClean="0"/>
              <a:t>that</a:t>
            </a:r>
            <a:r>
              <a:rPr lang="fr-FR" dirty="0" smtClean="0"/>
              <a:t> </a:t>
            </a:r>
            <a:r>
              <a:rPr lang="fr-FR" dirty="0" err="1" smtClean="0"/>
              <a:t>their</a:t>
            </a:r>
            <a:r>
              <a:rPr lang="fr-FR" dirty="0" smtClean="0"/>
              <a:t> </a:t>
            </a:r>
            <a:r>
              <a:rPr lang="fr-FR" dirty="0" err="1" smtClean="0"/>
              <a:t>wealth</a:t>
            </a:r>
            <a:r>
              <a:rPr lang="fr-FR" dirty="0" smtClean="0"/>
              <a:t> </a:t>
            </a:r>
            <a:r>
              <a:rPr lang="fr-FR" dirty="0" err="1" smtClean="0"/>
              <a:t>rises</a:t>
            </a:r>
            <a:r>
              <a:rPr lang="fr-FR" dirty="0" smtClean="0"/>
              <a:t> by 1% per </a:t>
            </a:r>
            <a:r>
              <a:rPr lang="fr-FR" dirty="0" err="1" smtClean="0"/>
              <a:t>year</a:t>
            </a:r>
            <a:r>
              <a:rPr lang="fr-FR" dirty="0" smtClean="0"/>
              <a:t>, i.e. as </a:t>
            </a:r>
            <a:r>
              <a:rPr lang="fr-FR" dirty="0" err="1" smtClean="0"/>
              <a:t>fast</a:t>
            </a:r>
            <a:r>
              <a:rPr lang="fr-FR" dirty="0" smtClean="0"/>
              <a:t> as national </a:t>
            </a:r>
            <a:r>
              <a:rPr lang="fr-FR" dirty="0" err="1" smtClean="0"/>
              <a:t>income</a:t>
            </a:r>
            <a:endParaRPr lang="fr-FR" dirty="0" smtClean="0"/>
          </a:p>
          <a:p>
            <a:pPr>
              <a:buNone/>
            </a:pPr>
            <a:endParaRPr lang="fr-FR" dirty="0" smtClean="0"/>
          </a:p>
          <a:p>
            <a:r>
              <a:rPr lang="fr-FR" dirty="0" smtClean="0"/>
              <a:t>This </a:t>
            </a:r>
            <a:r>
              <a:rPr lang="fr-FR" dirty="0" err="1" smtClean="0"/>
              <a:t>is</a:t>
            </a:r>
            <a:r>
              <a:rPr lang="fr-FR" dirty="0" smtClean="0"/>
              <a:t> </a:t>
            </a:r>
            <a:r>
              <a:rPr lang="fr-FR" dirty="0" err="1" smtClean="0"/>
              <a:t>what</a:t>
            </a:r>
            <a:r>
              <a:rPr lang="fr-FR" dirty="0" smtClean="0"/>
              <a:t> </a:t>
            </a:r>
            <a:r>
              <a:rPr lang="fr-FR" dirty="0" err="1" smtClean="0"/>
              <a:t>wealth</a:t>
            </a:r>
            <a:r>
              <a:rPr lang="fr-FR" dirty="0" smtClean="0"/>
              <a:t> </a:t>
            </a:r>
            <a:r>
              <a:rPr lang="fr-FR" dirty="0" err="1" smtClean="0"/>
              <a:t>is</a:t>
            </a:r>
            <a:r>
              <a:rPr lang="fr-FR" dirty="0" smtClean="0"/>
              <a:t> </a:t>
            </a:r>
            <a:r>
              <a:rPr lang="fr-FR" dirty="0" err="1" smtClean="0"/>
              <a:t>here</a:t>
            </a:r>
            <a:r>
              <a:rPr lang="fr-FR" dirty="0" smtClean="0"/>
              <a:t> for: if </a:t>
            </a:r>
            <a:r>
              <a:rPr lang="fr-FR" dirty="0" err="1" smtClean="0"/>
              <a:t>you</a:t>
            </a:r>
            <a:r>
              <a:rPr lang="fr-FR" dirty="0" smtClean="0"/>
              <a:t> </a:t>
            </a:r>
            <a:r>
              <a:rPr lang="fr-FR" dirty="0" err="1" smtClean="0"/>
              <a:t>need</a:t>
            </a:r>
            <a:r>
              <a:rPr lang="fr-FR" dirty="0" smtClean="0"/>
              <a:t> to </a:t>
            </a:r>
            <a:r>
              <a:rPr lang="fr-FR" dirty="0" err="1" smtClean="0"/>
              <a:t>reinvest</a:t>
            </a:r>
            <a:r>
              <a:rPr lang="fr-FR" dirty="0" smtClean="0"/>
              <a:t> all </a:t>
            </a:r>
            <a:r>
              <a:rPr lang="fr-FR" dirty="0" err="1" smtClean="0"/>
              <a:t>your</a:t>
            </a:r>
            <a:r>
              <a:rPr lang="fr-FR" dirty="0" smtClean="0"/>
              <a:t> capital </a:t>
            </a:r>
            <a:r>
              <a:rPr lang="fr-FR" dirty="0" err="1" smtClean="0"/>
              <a:t>income</a:t>
            </a:r>
            <a:r>
              <a:rPr lang="fr-FR" dirty="0" smtClean="0"/>
              <a:t> in </a:t>
            </a:r>
            <a:r>
              <a:rPr lang="fr-FR" dirty="0" err="1" smtClean="0"/>
              <a:t>order</a:t>
            </a:r>
            <a:r>
              <a:rPr lang="fr-FR" dirty="0" smtClean="0"/>
              <a:t> to </a:t>
            </a:r>
            <a:r>
              <a:rPr lang="fr-FR" dirty="0" err="1" smtClean="0"/>
              <a:t>preserve</a:t>
            </a:r>
            <a:r>
              <a:rPr lang="fr-FR" dirty="0" smtClean="0"/>
              <a:t> </a:t>
            </a:r>
            <a:r>
              <a:rPr lang="fr-FR" dirty="0" err="1" smtClean="0"/>
              <a:t>your</a:t>
            </a:r>
            <a:r>
              <a:rPr lang="fr-FR" dirty="0" smtClean="0"/>
              <a:t> relative </a:t>
            </a:r>
            <a:r>
              <a:rPr lang="fr-FR" dirty="0" err="1" smtClean="0"/>
              <a:t>wealth</a:t>
            </a:r>
            <a:r>
              <a:rPr lang="fr-FR" dirty="0" smtClean="0"/>
              <a:t> position, </a:t>
            </a:r>
            <a:r>
              <a:rPr lang="fr-FR" dirty="0" err="1" smtClean="0"/>
              <a:t>then</a:t>
            </a:r>
            <a:r>
              <a:rPr lang="fr-FR" dirty="0" smtClean="0"/>
              <a:t> </a:t>
            </a:r>
            <a:r>
              <a:rPr lang="fr-FR" dirty="0" err="1" smtClean="0"/>
              <a:t>what’s</a:t>
            </a:r>
            <a:r>
              <a:rPr lang="fr-FR" dirty="0" smtClean="0"/>
              <a:t> the point of holding </a:t>
            </a:r>
            <a:r>
              <a:rPr lang="fr-FR" dirty="0" err="1" smtClean="0"/>
              <a:t>wealth</a:t>
            </a:r>
            <a:r>
              <a:rPr lang="fr-FR" dirty="0" smtClean="0"/>
              <a:t>?</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624736"/>
        </p:xfrm>
        <a:graphic>
          <a:graphicData uri="http://schemas.openxmlformats.org/presentationml/2006/ole">
            <p:oleObj spid="_x0000_s7170" name="Acrobat Document" r:id="rId3" imgW="6416596" imgH="4534293" progId="AcroExch.Document.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8194" name="Acrobat Document" r:id="rId3" imgW="6416596" imgH="4534293" progId="AcroExch.Document.11">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507288" cy="850106"/>
          </a:xfrm>
        </p:spPr>
        <p:txBody>
          <a:bodyPr>
            <a:normAutofit/>
          </a:bodyPr>
          <a:lstStyle/>
          <a:p>
            <a:r>
              <a:rPr lang="fr-FR" dirty="0" smtClean="0"/>
              <a:t>The </a:t>
            </a:r>
            <a:r>
              <a:rPr lang="fr-FR" dirty="0" err="1" smtClean="0"/>
              <a:t>random</a:t>
            </a:r>
            <a:r>
              <a:rPr lang="fr-FR" dirty="0" smtClean="0"/>
              <a:t>-</a:t>
            </a:r>
            <a:r>
              <a:rPr lang="fr-FR" dirty="0" err="1" smtClean="0"/>
              <a:t>shocks</a:t>
            </a:r>
            <a:r>
              <a:rPr lang="fr-FR" dirty="0" smtClean="0"/>
              <a:t> model</a:t>
            </a:r>
            <a:endParaRPr lang="fr-FR" dirty="0"/>
          </a:p>
        </p:txBody>
      </p:sp>
      <p:sp>
        <p:nvSpPr>
          <p:cNvPr id="3" name="Espace réservé du contenu 2"/>
          <p:cNvSpPr>
            <a:spLocks noGrp="1"/>
          </p:cNvSpPr>
          <p:nvPr>
            <p:ph idx="1"/>
          </p:nvPr>
        </p:nvSpPr>
        <p:spPr>
          <a:xfrm>
            <a:off x="107504" y="1124744"/>
            <a:ext cx="8928992" cy="5544616"/>
          </a:xfrm>
        </p:spPr>
        <p:txBody>
          <a:bodyPr>
            <a:normAutofit fontScale="77500" lnSpcReduction="20000"/>
          </a:bodyPr>
          <a:lstStyle/>
          <a:p>
            <a:endParaRPr lang="fr-FR" dirty="0" smtClean="0"/>
          </a:p>
          <a:p>
            <a:r>
              <a:rPr lang="fr-FR" dirty="0" smtClean="0"/>
              <a:t>Pb </a:t>
            </a:r>
            <a:r>
              <a:rPr lang="fr-FR" dirty="0" err="1" smtClean="0"/>
              <a:t>with</a:t>
            </a:r>
            <a:r>
              <a:rPr lang="fr-FR" dirty="0" smtClean="0"/>
              <a:t> the </a:t>
            </a:r>
            <a:r>
              <a:rPr lang="fr-FR" dirty="0" err="1" smtClean="0"/>
              <a:t>dynastic</a:t>
            </a:r>
            <a:r>
              <a:rPr lang="fr-FR" dirty="0" smtClean="0"/>
              <a:t> model = </a:t>
            </a:r>
            <a:r>
              <a:rPr lang="fr-FR" dirty="0" err="1" smtClean="0"/>
              <a:t>any</a:t>
            </a:r>
            <a:r>
              <a:rPr lang="fr-FR" dirty="0" smtClean="0"/>
              <a:t> </a:t>
            </a:r>
            <a:r>
              <a:rPr lang="fr-FR" dirty="0" err="1" smtClean="0"/>
              <a:t>level</a:t>
            </a:r>
            <a:r>
              <a:rPr lang="fr-FR" dirty="0" smtClean="0"/>
              <a:t> of </a:t>
            </a:r>
            <a:r>
              <a:rPr lang="fr-FR" dirty="0" err="1" smtClean="0"/>
              <a:t>inequality</a:t>
            </a:r>
            <a:r>
              <a:rPr lang="fr-FR" dirty="0" smtClean="0"/>
              <a:t> </a:t>
            </a:r>
            <a:r>
              <a:rPr lang="fr-FR" dirty="0" err="1" smtClean="0"/>
              <a:t>can</a:t>
            </a:r>
            <a:r>
              <a:rPr lang="fr-FR" dirty="0" smtClean="0"/>
              <a:t> </a:t>
            </a:r>
            <a:r>
              <a:rPr lang="fr-FR" dirty="0" err="1" smtClean="0"/>
              <a:t>be</a:t>
            </a:r>
            <a:r>
              <a:rPr lang="fr-FR" dirty="0" smtClean="0"/>
              <a:t> self-</a:t>
            </a:r>
            <a:r>
              <a:rPr lang="fr-FR" dirty="0" err="1" smtClean="0"/>
              <a:t>sustaining</a:t>
            </a:r>
            <a:r>
              <a:rPr lang="fr-FR" dirty="0" smtClean="0"/>
              <a:t> (</a:t>
            </a:r>
            <a:r>
              <a:rPr lang="fr-FR" dirty="0" err="1" smtClean="0"/>
              <a:t>zero</a:t>
            </a:r>
            <a:r>
              <a:rPr lang="fr-FR" dirty="0" smtClean="0"/>
              <a:t> </a:t>
            </a:r>
            <a:r>
              <a:rPr lang="fr-FR" dirty="0" err="1" smtClean="0"/>
              <a:t>mobility</a:t>
            </a:r>
            <a:r>
              <a:rPr lang="fr-FR" dirty="0" smtClean="0"/>
              <a:t>)</a:t>
            </a:r>
          </a:p>
          <a:p>
            <a:pPr>
              <a:buNone/>
            </a:pPr>
            <a:r>
              <a:rPr lang="fr-FR" dirty="0" smtClean="0"/>
              <a:t>(</a:t>
            </a:r>
            <a:r>
              <a:rPr lang="fr-FR" dirty="0" err="1" smtClean="0"/>
              <a:t>other</a:t>
            </a:r>
            <a:r>
              <a:rPr lang="fr-FR" dirty="0" smtClean="0"/>
              <a:t> </a:t>
            </a:r>
            <a:r>
              <a:rPr lang="fr-FR" dirty="0" err="1" smtClean="0"/>
              <a:t>pb</a:t>
            </a:r>
            <a:r>
              <a:rPr lang="fr-FR" dirty="0" smtClean="0"/>
              <a:t> = </a:t>
            </a:r>
            <a:r>
              <a:rPr lang="fr-FR" dirty="0" err="1" smtClean="0"/>
              <a:t>unclear</a:t>
            </a:r>
            <a:r>
              <a:rPr lang="fr-FR" dirty="0" smtClean="0"/>
              <a:t> </a:t>
            </a:r>
            <a:r>
              <a:rPr lang="fr-FR" dirty="0" err="1" smtClean="0"/>
              <a:t>whether</a:t>
            </a:r>
            <a:r>
              <a:rPr lang="fr-FR" dirty="0" smtClean="0"/>
              <a:t> r = </a:t>
            </a:r>
            <a:r>
              <a:rPr lang="el-GR" dirty="0" smtClean="0"/>
              <a:t>θ</a:t>
            </a:r>
            <a:r>
              <a:rPr lang="fr-FR" dirty="0" smtClean="0"/>
              <a:t> in the real </a:t>
            </a:r>
            <a:r>
              <a:rPr lang="fr-FR" dirty="0" err="1" smtClean="0"/>
              <a:t>word</a:t>
            </a:r>
            <a:r>
              <a:rPr lang="fr-FR" dirty="0" smtClean="0"/>
              <a:t>; in </a:t>
            </a:r>
            <a:r>
              <a:rPr lang="fr-FR" dirty="0" err="1" smtClean="0"/>
              <a:t>fact</a:t>
            </a:r>
            <a:r>
              <a:rPr lang="fr-FR" dirty="0" smtClean="0"/>
              <a:t>, </a:t>
            </a:r>
            <a:r>
              <a:rPr lang="fr-FR" dirty="0" err="1" smtClean="0"/>
              <a:t>it</a:t>
            </a:r>
            <a:r>
              <a:rPr lang="fr-FR" dirty="0" smtClean="0"/>
              <a:t> </a:t>
            </a:r>
            <a:r>
              <a:rPr lang="fr-FR" dirty="0" err="1" smtClean="0"/>
              <a:t>is</a:t>
            </a:r>
            <a:r>
              <a:rPr lang="fr-FR" dirty="0" smtClean="0"/>
              <a:t> </a:t>
            </a:r>
            <a:r>
              <a:rPr lang="fr-FR" dirty="0" err="1" smtClean="0"/>
              <a:t>unclear</a:t>
            </a:r>
            <a:r>
              <a:rPr lang="fr-FR" dirty="0" smtClean="0"/>
              <a:t> </a:t>
            </a:r>
            <a:r>
              <a:rPr lang="fr-FR" dirty="0" err="1" smtClean="0"/>
              <a:t>whether</a:t>
            </a:r>
            <a:r>
              <a:rPr lang="fr-FR" dirty="0" smtClean="0"/>
              <a:t> real-</a:t>
            </a:r>
            <a:r>
              <a:rPr lang="fr-FR" dirty="0" err="1" smtClean="0"/>
              <a:t>word</a:t>
            </a:r>
            <a:r>
              <a:rPr lang="fr-FR" dirty="0" smtClean="0"/>
              <a:t> agents </a:t>
            </a:r>
            <a:r>
              <a:rPr lang="fr-FR" dirty="0" err="1" smtClean="0"/>
              <a:t>really</a:t>
            </a:r>
            <a:r>
              <a:rPr lang="fr-FR" dirty="0" smtClean="0"/>
              <a:t> have a </a:t>
            </a:r>
            <a:r>
              <a:rPr lang="el-GR" dirty="0" smtClean="0"/>
              <a:t>θ</a:t>
            </a:r>
            <a:r>
              <a:rPr lang="fr-FR" dirty="0" smtClean="0"/>
              <a:t> : </a:t>
            </a:r>
            <a:r>
              <a:rPr lang="fr-FR" dirty="0" err="1" smtClean="0"/>
              <a:t>dynamic</a:t>
            </a:r>
            <a:r>
              <a:rPr lang="fr-FR" dirty="0" smtClean="0"/>
              <a:t> </a:t>
            </a:r>
            <a:r>
              <a:rPr lang="fr-FR" dirty="0" err="1" smtClean="0"/>
              <a:t>inconsistencies</a:t>
            </a:r>
            <a:r>
              <a:rPr lang="fr-FR" dirty="0" smtClean="0"/>
              <a:t>, </a:t>
            </a:r>
            <a:r>
              <a:rPr lang="fr-FR" dirty="0" err="1" smtClean="0"/>
              <a:t>hyperbolic</a:t>
            </a:r>
            <a:r>
              <a:rPr lang="fr-FR" dirty="0" smtClean="0"/>
              <a:t> </a:t>
            </a:r>
            <a:r>
              <a:rPr lang="fr-FR" dirty="0" err="1" smtClean="0"/>
              <a:t>discounting</a:t>
            </a:r>
            <a:r>
              <a:rPr lang="fr-FR" dirty="0" smtClean="0"/>
              <a:t>, </a:t>
            </a:r>
            <a:r>
              <a:rPr lang="fr-FR" dirty="0" err="1" smtClean="0"/>
              <a:t>see</a:t>
            </a:r>
            <a:r>
              <a:rPr lang="fr-FR" dirty="0" smtClean="0"/>
              <a:t> </a:t>
            </a:r>
            <a:r>
              <a:rPr lang="fr-FR" dirty="0" err="1" smtClean="0"/>
              <a:t>e.g</a:t>
            </a:r>
            <a:r>
              <a:rPr lang="fr-FR" dirty="0" smtClean="0"/>
              <a:t>. </a:t>
            </a:r>
            <a:r>
              <a:rPr lang="fr-FR" dirty="0" err="1" smtClean="0">
                <a:hlinkClick r:id="rId2"/>
              </a:rPr>
              <a:t>Giglio</a:t>
            </a:r>
            <a:r>
              <a:rPr lang="fr-FR" dirty="0" smtClean="0">
                <a:hlinkClick r:id="rId2"/>
              </a:rPr>
              <a:t> et al 2013</a:t>
            </a:r>
            <a:r>
              <a:rPr lang="fr-FR" dirty="0" smtClean="0"/>
              <a:t>)</a:t>
            </a:r>
          </a:p>
          <a:p>
            <a:r>
              <a:rPr lang="fr-FR" dirty="0" smtClean="0"/>
              <a:t>In the real world, </a:t>
            </a:r>
            <a:r>
              <a:rPr lang="fr-FR" dirty="0" err="1" smtClean="0"/>
              <a:t>there</a:t>
            </a:r>
            <a:r>
              <a:rPr lang="fr-FR" dirty="0" smtClean="0"/>
              <a:t> </a:t>
            </a:r>
            <a:r>
              <a:rPr lang="fr-FR" dirty="0" err="1" smtClean="0"/>
              <a:t>is</a:t>
            </a:r>
            <a:r>
              <a:rPr lang="fr-FR" dirty="0" smtClean="0"/>
              <a:t> </a:t>
            </a:r>
            <a:r>
              <a:rPr lang="fr-FR" dirty="0" err="1" smtClean="0"/>
              <a:t>always</a:t>
            </a:r>
            <a:r>
              <a:rPr lang="fr-FR" dirty="0" smtClean="0"/>
              <a:t> positive </a:t>
            </a:r>
            <a:r>
              <a:rPr lang="fr-FR" dirty="0" err="1" smtClean="0"/>
              <a:t>weatlh</a:t>
            </a:r>
            <a:r>
              <a:rPr lang="fr-FR" dirty="0" smtClean="0"/>
              <a:t> </a:t>
            </a:r>
            <a:r>
              <a:rPr lang="fr-FR" dirty="0" err="1" smtClean="0"/>
              <a:t>mobility</a:t>
            </a:r>
            <a:r>
              <a:rPr lang="fr-FR" dirty="0" smtClean="0"/>
              <a:t>, </a:t>
            </a:r>
            <a:r>
              <a:rPr lang="fr-FR" dirty="0" err="1" smtClean="0"/>
              <a:t>because</a:t>
            </a:r>
            <a:r>
              <a:rPr lang="fr-FR" dirty="0" smtClean="0"/>
              <a:t> </a:t>
            </a:r>
            <a:r>
              <a:rPr lang="fr-FR" dirty="0" err="1" smtClean="0"/>
              <a:t>there</a:t>
            </a:r>
            <a:r>
              <a:rPr lang="fr-FR" dirty="0" smtClean="0"/>
              <a:t> are all sorts of </a:t>
            </a:r>
            <a:r>
              <a:rPr lang="fr-FR" dirty="0" err="1" smtClean="0"/>
              <a:t>random</a:t>
            </a:r>
            <a:r>
              <a:rPr lang="fr-FR" dirty="0" smtClean="0"/>
              <a:t> </a:t>
            </a:r>
            <a:r>
              <a:rPr lang="fr-FR" dirty="0" err="1" smtClean="0"/>
              <a:t>shocks</a:t>
            </a:r>
            <a:r>
              <a:rPr lang="fr-FR" dirty="0" smtClean="0"/>
              <a:t>: </a:t>
            </a:r>
            <a:r>
              <a:rPr lang="fr-FR" dirty="0" err="1" smtClean="0"/>
              <a:t>demographic</a:t>
            </a:r>
            <a:r>
              <a:rPr lang="fr-FR" dirty="0" smtClean="0"/>
              <a:t> (</a:t>
            </a:r>
            <a:r>
              <a:rPr lang="fr-FR" dirty="0" err="1" smtClean="0"/>
              <a:t>number</a:t>
            </a:r>
            <a:r>
              <a:rPr lang="fr-FR" dirty="0" smtClean="0"/>
              <a:t> of </a:t>
            </a:r>
            <a:r>
              <a:rPr lang="fr-FR" dirty="0" err="1" smtClean="0"/>
              <a:t>children</a:t>
            </a:r>
            <a:r>
              <a:rPr lang="fr-FR" dirty="0" smtClean="0"/>
              <a:t>,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etc.), rates of return, </a:t>
            </a:r>
            <a:r>
              <a:rPr lang="fr-FR" dirty="0" err="1" smtClean="0"/>
              <a:t>bequest</a:t>
            </a:r>
            <a:r>
              <a:rPr lang="fr-FR" dirty="0" smtClean="0"/>
              <a:t> tastes, </a:t>
            </a:r>
            <a:r>
              <a:rPr lang="fr-FR" dirty="0" err="1" smtClean="0"/>
              <a:t>labor</a:t>
            </a:r>
            <a:r>
              <a:rPr lang="fr-FR" dirty="0" smtClean="0"/>
              <a:t> </a:t>
            </a:r>
            <a:r>
              <a:rPr lang="fr-FR" dirty="0" err="1" smtClean="0"/>
              <a:t>productivities</a:t>
            </a:r>
            <a:r>
              <a:rPr lang="fr-FR" dirty="0" smtClean="0"/>
              <a:t>, etc.</a:t>
            </a:r>
          </a:p>
          <a:p>
            <a:r>
              <a:rPr lang="fr-FR" dirty="0" err="1" smtClean="0"/>
              <a:t>Models</a:t>
            </a:r>
            <a:r>
              <a:rPr lang="fr-FR" dirty="0" smtClean="0"/>
              <a:t> </a:t>
            </a:r>
            <a:r>
              <a:rPr lang="fr-FR" dirty="0" err="1" smtClean="0"/>
              <a:t>with</a:t>
            </a:r>
            <a:r>
              <a:rPr lang="fr-FR" dirty="0" smtClean="0"/>
              <a:t> « </a:t>
            </a:r>
            <a:r>
              <a:rPr lang="fr-FR" dirty="0" err="1" smtClean="0"/>
              <a:t>ergodic</a:t>
            </a:r>
            <a:r>
              <a:rPr lang="fr-FR" dirty="0" smtClean="0"/>
              <a:t> » </a:t>
            </a:r>
            <a:r>
              <a:rPr lang="fr-FR" dirty="0" err="1" smtClean="0"/>
              <a:t>shocks</a:t>
            </a:r>
            <a:r>
              <a:rPr lang="fr-FR" dirty="0" smtClean="0"/>
              <a:t> = </a:t>
            </a:r>
            <a:r>
              <a:rPr lang="fr-FR" dirty="0" err="1" smtClean="0"/>
              <a:t>there’s</a:t>
            </a:r>
            <a:r>
              <a:rPr lang="fr-FR" dirty="0" smtClean="0"/>
              <a:t> </a:t>
            </a:r>
            <a:r>
              <a:rPr lang="fr-FR" dirty="0" err="1" smtClean="0"/>
              <a:t>always</a:t>
            </a:r>
            <a:r>
              <a:rPr lang="fr-FR" dirty="0" smtClean="0"/>
              <a:t> a positive </a:t>
            </a:r>
            <a:r>
              <a:rPr lang="fr-FR" dirty="0" err="1" smtClean="0"/>
              <a:t>probability</a:t>
            </a:r>
            <a:r>
              <a:rPr lang="fr-FR" dirty="0" smtClean="0"/>
              <a:t> to move </a:t>
            </a:r>
            <a:r>
              <a:rPr lang="fr-FR" dirty="0" err="1" smtClean="0"/>
              <a:t>from</a:t>
            </a:r>
            <a:r>
              <a:rPr lang="fr-FR" dirty="0" smtClean="0"/>
              <a:t> </a:t>
            </a:r>
            <a:r>
              <a:rPr lang="fr-FR" dirty="0" err="1" smtClean="0"/>
              <a:t>any</a:t>
            </a:r>
            <a:r>
              <a:rPr lang="fr-FR" dirty="0" smtClean="0"/>
              <a:t> </a:t>
            </a:r>
            <a:r>
              <a:rPr lang="fr-FR" dirty="0" err="1" smtClean="0"/>
              <a:t>two</a:t>
            </a:r>
            <a:r>
              <a:rPr lang="fr-FR" dirty="0" smtClean="0"/>
              <a:t> </a:t>
            </a:r>
            <a:r>
              <a:rPr lang="fr-FR" dirty="0" err="1" smtClean="0"/>
              <a:t>wealth</a:t>
            </a:r>
            <a:r>
              <a:rPr lang="fr-FR" dirty="0" smtClean="0"/>
              <a:t> </a:t>
            </a:r>
            <a:r>
              <a:rPr lang="fr-FR" dirty="0" err="1" smtClean="0"/>
              <a:t>levels</a:t>
            </a:r>
            <a:r>
              <a:rPr lang="fr-FR" dirty="0" smtClean="0"/>
              <a:t> </a:t>
            </a:r>
            <a:r>
              <a:rPr lang="fr-FR" dirty="0" err="1" smtClean="0"/>
              <a:t>w</a:t>
            </a:r>
            <a:r>
              <a:rPr lang="fr-FR" baseline="-25000" dirty="0" err="1" smtClean="0"/>
              <a:t>ti</a:t>
            </a:r>
            <a:r>
              <a:rPr lang="fr-FR" dirty="0" smtClean="0"/>
              <a:t> and </a:t>
            </a:r>
            <a:r>
              <a:rPr lang="fr-FR" dirty="0" err="1" smtClean="0"/>
              <a:t>w</a:t>
            </a:r>
            <a:r>
              <a:rPr lang="fr-FR" baseline="-25000" dirty="0" err="1" smtClean="0"/>
              <a:t>t</a:t>
            </a:r>
            <a:r>
              <a:rPr lang="fr-FR" baseline="-25000" dirty="0" smtClean="0"/>
              <a:t>+1i</a:t>
            </a:r>
            <a:r>
              <a:rPr lang="fr-FR" dirty="0" smtClean="0"/>
              <a:t> </a:t>
            </a:r>
          </a:p>
          <a:p>
            <a:r>
              <a:rPr lang="fr-FR" dirty="0" err="1" smtClean="0"/>
              <a:t>Consequently</a:t>
            </a:r>
            <a:r>
              <a:rPr lang="fr-FR" dirty="0" smtClean="0"/>
              <a:t> </a:t>
            </a:r>
            <a:r>
              <a:rPr lang="fr-FR" dirty="0" err="1" smtClean="0"/>
              <a:t>there</a:t>
            </a:r>
            <a:r>
              <a:rPr lang="fr-FR" dirty="0" smtClean="0"/>
              <a:t> </a:t>
            </a:r>
            <a:r>
              <a:rPr lang="fr-FR" dirty="0" err="1" smtClean="0"/>
              <a:t>always</a:t>
            </a:r>
            <a:r>
              <a:rPr lang="fr-FR" dirty="0" smtClean="0"/>
              <a:t> </a:t>
            </a:r>
            <a:r>
              <a:rPr lang="fr-FR" dirty="0" err="1" smtClean="0"/>
              <a:t>exists</a:t>
            </a:r>
            <a:r>
              <a:rPr lang="fr-FR" dirty="0" smtClean="0"/>
              <a:t> a unique long-</a:t>
            </a:r>
            <a:r>
              <a:rPr lang="fr-FR" dirty="0" err="1" smtClean="0"/>
              <a:t>run</a:t>
            </a:r>
            <a:r>
              <a:rPr lang="fr-FR" dirty="0" smtClean="0"/>
              <a:t>, </a:t>
            </a:r>
            <a:r>
              <a:rPr lang="fr-FR" dirty="0" err="1" smtClean="0"/>
              <a:t>steady</a:t>
            </a:r>
            <a:r>
              <a:rPr lang="fr-FR" dirty="0" smtClean="0"/>
              <a:t>-state distribution of </a:t>
            </a:r>
            <a:r>
              <a:rPr lang="fr-FR" dirty="0" err="1" smtClean="0"/>
              <a:t>wealth</a:t>
            </a:r>
            <a:r>
              <a:rPr lang="fr-FR" dirty="0" smtClean="0"/>
              <a:t> </a:t>
            </a:r>
            <a:r>
              <a:rPr lang="el-GR" dirty="0" smtClean="0">
                <a:cs typeface="Arial"/>
              </a:rPr>
              <a:t>φ</a:t>
            </a:r>
            <a:r>
              <a:rPr lang="fr-FR" dirty="0" smtClean="0">
                <a:cs typeface="Arial"/>
              </a:rPr>
              <a:t>(w); but for </a:t>
            </a:r>
            <a:r>
              <a:rPr lang="fr-FR" dirty="0" err="1" smtClean="0">
                <a:cs typeface="Arial"/>
              </a:rPr>
              <a:t>given</a:t>
            </a:r>
            <a:r>
              <a:rPr lang="fr-FR" dirty="0" smtClean="0">
                <a:cs typeface="Arial"/>
              </a:rPr>
              <a:t> </a:t>
            </a:r>
            <a:r>
              <a:rPr lang="fr-FR" dirty="0" err="1" smtClean="0">
                <a:cs typeface="Arial"/>
              </a:rPr>
              <a:t>shocks</a:t>
            </a:r>
            <a:r>
              <a:rPr lang="fr-FR" dirty="0" smtClean="0">
                <a:cs typeface="Arial"/>
              </a:rPr>
              <a:t> the </a:t>
            </a:r>
            <a:r>
              <a:rPr lang="fr-FR" dirty="0" err="1" smtClean="0">
                <a:cs typeface="Arial"/>
              </a:rPr>
              <a:t>inequality</a:t>
            </a:r>
            <a:r>
              <a:rPr lang="fr-FR" dirty="0" smtClean="0">
                <a:cs typeface="Arial"/>
              </a:rPr>
              <a:t> of </a:t>
            </a:r>
            <a:r>
              <a:rPr lang="fr-FR" dirty="0" err="1" smtClean="0">
                <a:cs typeface="Arial"/>
              </a:rPr>
              <a:t>this</a:t>
            </a:r>
            <a:r>
              <a:rPr lang="fr-FR" dirty="0" smtClean="0">
                <a:cs typeface="Arial"/>
              </a:rPr>
              <a:t> </a:t>
            </a:r>
            <a:r>
              <a:rPr lang="fr-FR" dirty="0" err="1" smtClean="0">
                <a:cs typeface="Arial"/>
              </a:rPr>
              <a:t>steady</a:t>
            </a:r>
            <a:r>
              <a:rPr lang="fr-FR" dirty="0" smtClean="0">
                <a:cs typeface="Arial"/>
              </a:rPr>
              <a:t>-state distribution </a:t>
            </a:r>
            <a:r>
              <a:rPr lang="fr-FR" dirty="0" err="1" smtClean="0">
                <a:cs typeface="Arial"/>
              </a:rPr>
              <a:t>is</a:t>
            </a:r>
            <a:r>
              <a:rPr lang="fr-FR" dirty="0" smtClean="0">
                <a:cs typeface="Arial"/>
              </a:rPr>
              <a:t> an </a:t>
            </a:r>
            <a:r>
              <a:rPr lang="fr-FR" dirty="0" err="1" smtClean="0">
                <a:cs typeface="Arial"/>
              </a:rPr>
              <a:t>increasing</a:t>
            </a:r>
            <a:r>
              <a:rPr lang="fr-FR" dirty="0" smtClean="0">
                <a:cs typeface="Arial"/>
              </a:rPr>
              <a:t> </a:t>
            </a:r>
            <a:r>
              <a:rPr lang="fr-FR" dirty="0" err="1" smtClean="0">
                <a:cs typeface="Arial"/>
              </a:rPr>
              <a:t>function</a:t>
            </a:r>
            <a:r>
              <a:rPr lang="fr-FR" dirty="0" smtClean="0">
                <a:cs typeface="Arial"/>
              </a:rPr>
              <a:t> of r – g </a:t>
            </a:r>
          </a:p>
          <a:p>
            <a:pPr>
              <a:buNone/>
            </a:pPr>
            <a:r>
              <a:rPr lang="fr-FR" dirty="0" smtClean="0">
                <a:cs typeface="Arial"/>
              </a:rPr>
              <a:t>       (</a:t>
            </a:r>
            <a:r>
              <a:rPr lang="fr-FR" dirty="0" err="1" smtClean="0">
                <a:cs typeface="Arial"/>
              </a:rPr>
              <a:t>where</a:t>
            </a:r>
            <a:r>
              <a:rPr lang="fr-FR" dirty="0" smtClean="0">
                <a:cs typeface="Arial"/>
              </a:rPr>
              <a:t> r = net-of-</a:t>
            </a:r>
            <a:r>
              <a:rPr lang="fr-FR" dirty="0" err="1" smtClean="0">
                <a:cs typeface="Arial"/>
              </a:rPr>
              <a:t>tax</a:t>
            </a:r>
            <a:r>
              <a:rPr lang="fr-FR" dirty="0" smtClean="0">
                <a:cs typeface="Arial"/>
              </a:rPr>
              <a:t> rate of return, g = </a:t>
            </a:r>
            <a:r>
              <a:rPr lang="fr-FR" dirty="0" err="1" smtClean="0">
                <a:cs typeface="Arial"/>
              </a:rPr>
              <a:t>growth</a:t>
            </a:r>
            <a:r>
              <a:rPr lang="fr-FR" dirty="0" smtClean="0">
                <a:cs typeface="Arial"/>
              </a:rPr>
              <a:t> rate) </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408712"/>
          </a:xfrm>
        </p:spPr>
        <p:txBody>
          <a:bodyPr>
            <a:normAutofit fontScale="70000" lnSpcReduction="20000"/>
          </a:bodyPr>
          <a:lstStyle/>
          <a:p>
            <a:r>
              <a:rPr lang="en-US" dirty="0" smtClean="0"/>
              <a:t>Finite-horizon, bequest-in-the-utility-function model = middle ground with pure lifecycle model and infinite-horizon dynastic model = more flexible and suitable model to study wealth dynamics</a:t>
            </a:r>
          </a:p>
          <a:p>
            <a:r>
              <a:rPr lang="en-US" dirty="0" smtClean="0"/>
              <a:t>Simplified version of the wealth-in-the-utility, finite-horizon model, with random shocks on saving tastes:</a:t>
            </a:r>
          </a:p>
          <a:p>
            <a:pPr>
              <a:buNone/>
            </a:pPr>
            <a:r>
              <a:rPr lang="en-US" dirty="0" smtClean="0"/>
              <a:t>- each generation lives exactly one period </a:t>
            </a:r>
          </a:p>
          <a:p>
            <a:pPr>
              <a:buNone/>
            </a:pPr>
            <a:r>
              <a:rPr lang="en-US" dirty="0" smtClean="0"/>
              <a:t>- each individual </a:t>
            </a:r>
            <a:r>
              <a:rPr lang="en-US" dirty="0" err="1" smtClean="0"/>
              <a:t>i</a:t>
            </a:r>
            <a:r>
              <a:rPr lang="en-US" dirty="0" smtClean="0"/>
              <a:t> in generation t receives labor income </a:t>
            </a:r>
            <a:r>
              <a:rPr lang="en-US" dirty="0" err="1" smtClean="0"/>
              <a:t>y</a:t>
            </a:r>
            <a:r>
              <a:rPr lang="en-US" baseline="-25000" dirty="0" err="1" smtClean="0"/>
              <a:t>Lt</a:t>
            </a:r>
            <a:r>
              <a:rPr lang="en-US" dirty="0" smtClean="0"/>
              <a:t> + capitalized inherited wealth (1+r)</a:t>
            </a:r>
            <a:r>
              <a:rPr lang="en-US" dirty="0" err="1" smtClean="0"/>
              <a:t>w</a:t>
            </a:r>
            <a:r>
              <a:rPr lang="en-US" baseline="-25000" dirty="0" err="1" smtClean="0"/>
              <a:t>ti</a:t>
            </a:r>
            <a:r>
              <a:rPr lang="en-US" dirty="0" smtClean="0"/>
              <a:t> , and maximizes </a:t>
            </a:r>
            <a:r>
              <a:rPr lang="en-US" dirty="0" err="1" smtClean="0"/>
              <a:t>V</a:t>
            </a:r>
            <a:r>
              <a:rPr lang="en-US" baseline="-25000" dirty="0" err="1" smtClean="0"/>
              <a:t>ti</a:t>
            </a:r>
            <a:r>
              <a:rPr lang="en-US" dirty="0" smtClean="0"/>
              <a:t>(</a:t>
            </a:r>
            <a:r>
              <a:rPr lang="en-US" dirty="0" err="1" smtClean="0"/>
              <a:t>c,w</a:t>
            </a:r>
            <a:r>
              <a:rPr lang="en-US" dirty="0" smtClean="0"/>
              <a:t>)=(1-s</a:t>
            </a:r>
            <a:r>
              <a:rPr lang="en-US" baseline="-25000" dirty="0" smtClean="0"/>
              <a:t>ti</a:t>
            </a:r>
            <a:r>
              <a:rPr lang="en-US" dirty="0" smtClean="0"/>
              <a:t>)log(c)+</a:t>
            </a:r>
            <a:r>
              <a:rPr lang="en-US" dirty="0" err="1" smtClean="0"/>
              <a:t>s</a:t>
            </a:r>
            <a:r>
              <a:rPr lang="en-US" baseline="-25000" dirty="0" err="1" smtClean="0"/>
              <a:t>ti</a:t>
            </a:r>
            <a:r>
              <a:rPr lang="en-US" dirty="0" err="1" smtClean="0"/>
              <a:t>log</a:t>
            </a:r>
            <a:r>
              <a:rPr lang="en-US" dirty="0" smtClean="0"/>
              <a:t>(w) (or equivalently V</a:t>
            </a:r>
            <a:r>
              <a:rPr lang="en-US" baseline="-25000" dirty="0" smtClean="0"/>
              <a:t>i</a:t>
            </a:r>
            <a:r>
              <a:rPr lang="en-US" dirty="0" smtClean="0"/>
              <a:t>(</a:t>
            </a:r>
            <a:r>
              <a:rPr lang="en-US" dirty="0" err="1" smtClean="0"/>
              <a:t>c,w</a:t>
            </a:r>
            <a:r>
              <a:rPr lang="en-US" dirty="0" smtClean="0"/>
              <a:t>)=c</a:t>
            </a:r>
            <a:r>
              <a:rPr lang="en-US" baseline="30000" dirty="0" smtClean="0"/>
              <a:t>sti</a:t>
            </a:r>
            <a:r>
              <a:rPr lang="en-US" dirty="0" smtClean="0"/>
              <a:t>w</a:t>
            </a:r>
            <a:r>
              <a:rPr lang="en-US" baseline="30000" dirty="0" smtClean="0"/>
              <a:t>1-sti</a:t>
            </a:r>
            <a:r>
              <a:rPr lang="en-US" dirty="0" smtClean="0"/>
              <a:t>) in order to allocate his total </a:t>
            </a:r>
            <a:r>
              <a:rPr lang="en-US" dirty="0" err="1" smtClean="0"/>
              <a:t>ressources</a:t>
            </a:r>
            <a:r>
              <a:rPr lang="en-US" dirty="0" smtClean="0"/>
              <a:t> between consumption </a:t>
            </a:r>
            <a:r>
              <a:rPr lang="en-US" dirty="0" err="1" smtClean="0"/>
              <a:t>c</a:t>
            </a:r>
            <a:r>
              <a:rPr lang="en-US" baseline="-25000" dirty="0" err="1" smtClean="0"/>
              <a:t>ti</a:t>
            </a:r>
            <a:r>
              <a:rPr lang="en-US" dirty="0" smtClean="0"/>
              <a:t> and end-of-life wealth w</a:t>
            </a:r>
            <a:r>
              <a:rPr lang="en-US" baseline="-25000" dirty="0" smtClean="0"/>
              <a:t>t+1i</a:t>
            </a:r>
            <a:r>
              <a:rPr lang="en-US" dirty="0" smtClean="0"/>
              <a:t/>
            </a:r>
            <a:br>
              <a:rPr lang="en-US" dirty="0" smtClean="0"/>
            </a:br>
            <a:endParaRPr lang="en-US" dirty="0" smtClean="0"/>
          </a:p>
          <a:p>
            <a:pPr>
              <a:buNone/>
            </a:pPr>
            <a:r>
              <a:rPr lang="en-US" dirty="0" smtClean="0"/>
              <a:t>→ Individual-level transition equation for wealth: w</a:t>
            </a:r>
            <a:r>
              <a:rPr lang="en-US" baseline="-25000" dirty="0" smtClean="0"/>
              <a:t>t+1i  </a:t>
            </a:r>
            <a:r>
              <a:rPr lang="en-US" dirty="0" smtClean="0"/>
              <a:t>= </a:t>
            </a:r>
            <a:r>
              <a:rPr lang="en-US" dirty="0" err="1" smtClean="0"/>
              <a:t>s</a:t>
            </a:r>
            <a:r>
              <a:rPr lang="en-US" baseline="-25000" dirty="0" err="1" smtClean="0"/>
              <a:t>ti</a:t>
            </a:r>
            <a:r>
              <a:rPr lang="en-US" dirty="0" smtClean="0"/>
              <a:t> [</a:t>
            </a:r>
            <a:r>
              <a:rPr lang="en-US" dirty="0" err="1" smtClean="0"/>
              <a:t>y</a:t>
            </a:r>
            <a:r>
              <a:rPr lang="en-US" baseline="-25000" dirty="0" err="1" smtClean="0"/>
              <a:t>Lt</a:t>
            </a:r>
            <a:r>
              <a:rPr lang="en-US" dirty="0" smtClean="0"/>
              <a:t> + (1+r) </a:t>
            </a:r>
            <a:r>
              <a:rPr lang="en-US" dirty="0" err="1" smtClean="0"/>
              <a:t>w</a:t>
            </a:r>
            <a:r>
              <a:rPr lang="en-US" baseline="-25000" dirty="0" err="1" smtClean="0"/>
              <a:t>ti</a:t>
            </a:r>
            <a:r>
              <a:rPr lang="en-US" dirty="0" smtClean="0"/>
              <a:t> ]</a:t>
            </a:r>
          </a:p>
          <a:p>
            <a:pPr>
              <a:buNone/>
            </a:pPr>
            <a:r>
              <a:rPr lang="en-US" dirty="0" smtClean="0"/>
              <a:t>with: </a:t>
            </a:r>
            <a:r>
              <a:rPr lang="en-US" dirty="0" err="1" smtClean="0"/>
              <a:t>s</a:t>
            </a:r>
            <a:r>
              <a:rPr lang="en-US" baseline="-25000" dirty="0" err="1" smtClean="0"/>
              <a:t>ti</a:t>
            </a:r>
            <a:r>
              <a:rPr lang="en-US" dirty="0" smtClean="0"/>
              <a:t> = saving taste=randomly drawn from a distribution with mean s=E(</a:t>
            </a:r>
            <a:r>
              <a:rPr lang="en-US" dirty="0" err="1" smtClean="0"/>
              <a:t>s</a:t>
            </a:r>
            <a:r>
              <a:rPr lang="en-US" baseline="-25000" dirty="0" err="1" smtClean="0"/>
              <a:t>ti</a:t>
            </a:r>
            <a:r>
              <a:rPr lang="en-US" dirty="0" smtClean="0"/>
              <a:t>)</a:t>
            </a:r>
          </a:p>
          <a:p>
            <a:pPr>
              <a:buNone/>
            </a:pPr>
            <a:endParaRPr lang="en-US" dirty="0" smtClean="0"/>
          </a:p>
          <a:p>
            <a:r>
              <a:rPr lang="en-US" dirty="0" smtClean="0"/>
              <a:t>Aggregate transition equation: w</a:t>
            </a:r>
            <a:r>
              <a:rPr lang="en-US" baseline="-25000" dirty="0" smtClean="0"/>
              <a:t>t+1  </a:t>
            </a:r>
            <a:r>
              <a:rPr lang="en-US" dirty="0" smtClean="0"/>
              <a:t>= s</a:t>
            </a:r>
            <a:r>
              <a:rPr lang="en-US" baseline="-25000" dirty="0" smtClean="0"/>
              <a:t> </a:t>
            </a:r>
            <a:r>
              <a:rPr lang="en-US" dirty="0" smtClean="0"/>
              <a:t>[</a:t>
            </a:r>
            <a:r>
              <a:rPr lang="en-US" dirty="0" err="1" smtClean="0"/>
              <a:t>y</a:t>
            </a:r>
            <a:r>
              <a:rPr lang="en-US" baseline="-25000" dirty="0" err="1" smtClean="0"/>
              <a:t>Lt</a:t>
            </a:r>
            <a:r>
              <a:rPr lang="en-US" dirty="0" smtClean="0"/>
              <a:t> + (1+r) w</a:t>
            </a:r>
            <a:r>
              <a:rPr lang="en-US" baseline="-25000" dirty="0" smtClean="0"/>
              <a:t>t</a:t>
            </a:r>
            <a:r>
              <a:rPr lang="en-US" dirty="0" smtClean="0"/>
              <a:t>] = s [</a:t>
            </a:r>
            <a:r>
              <a:rPr lang="en-US" dirty="0" err="1" smtClean="0"/>
              <a:t>y</a:t>
            </a:r>
            <a:r>
              <a:rPr lang="en-US" baseline="-25000" dirty="0" err="1" smtClean="0"/>
              <a:t>t</a:t>
            </a:r>
            <a:r>
              <a:rPr lang="en-US" dirty="0" smtClean="0"/>
              <a:t> + w</a:t>
            </a:r>
            <a:r>
              <a:rPr lang="en-US" baseline="-25000" dirty="0" smtClean="0"/>
              <a:t>t</a:t>
            </a:r>
            <a:r>
              <a:rPr lang="en-US" dirty="0" smtClean="0"/>
              <a:t>]</a:t>
            </a:r>
          </a:p>
          <a:p>
            <a:pPr>
              <a:buNone/>
            </a:pPr>
            <a:r>
              <a:rPr lang="en-US" dirty="0" smtClean="0"/>
              <a:t>with </a:t>
            </a:r>
            <a:r>
              <a:rPr lang="en-US" dirty="0" err="1" smtClean="0"/>
              <a:t>y</a:t>
            </a:r>
            <a:r>
              <a:rPr lang="en-US" baseline="-25000" dirty="0" err="1" smtClean="0"/>
              <a:t>t</a:t>
            </a:r>
            <a:r>
              <a:rPr lang="en-US" dirty="0" smtClean="0"/>
              <a:t> = f(</a:t>
            </a:r>
            <a:r>
              <a:rPr lang="en-US" dirty="0" err="1" smtClean="0"/>
              <a:t>k</a:t>
            </a:r>
            <a:r>
              <a:rPr lang="en-US" baseline="-25000" dirty="0" err="1" smtClean="0"/>
              <a:t>t</a:t>
            </a:r>
            <a:r>
              <a:rPr lang="en-US" dirty="0" smtClean="0"/>
              <a:t>) + r (w</a:t>
            </a:r>
            <a:r>
              <a:rPr lang="en-US" baseline="-25000" dirty="0" smtClean="0"/>
              <a:t>t</a:t>
            </a:r>
            <a:r>
              <a:rPr lang="en-US" dirty="0" smtClean="0"/>
              <a:t> - </a:t>
            </a:r>
            <a:r>
              <a:rPr lang="en-US" dirty="0" err="1" smtClean="0"/>
              <a:t>k</a:t>
            </a:r>
            <a:r>
              <a:rPr lang="en-US" baseline="-25000" dirty="0" err="1" smtClean="0"/>
              <a:t>t</a:t>
            </a:r>
            <a:r>
              <a:rPr lang="en-US" dirty="0" smtClean="0"/>
              <a:t>) = national income </a:t>
            </a:r>
            <a:r>
              <a:rPr lang="en-US" dirty="0" smtClean="0">
                <a:cs typeface="Arial"/>
              </a:rPr>
              <a:t>≈</a:t>
            </a:r>
            <a:r>
              <a:rPr lang="en-US" dirty="0" smtClean="0"/>
              <a:t> (1+g)</a:t>
            </a:r>
            <a:r>
              <a:rPr lang="en-US" baseline="30000" dirty="0" smtClean="0"/>
              <a:t>t</a:t>
            </a:r>
            <a:r>
              <a:rPr lang="en-US" dirty="0" smtClean="0"/>
              <a:t> y</a:t>
            </a:r>
            <a:r>
              <a:rPr lang="en-US" baseline="-25000" dirty="0" smtClean="0"/>
              <a:t>0</a:t>
            </a:r>
            <a:r>
              <a:rPr lang="en-US" dirty="0" smtClean="0"/>
              <a:t> in the long run</a:t>
            </a:r>
          </a:p>
          <a:p>
            <a:pPr>
              <a:buNone/>
            </a:pPr>
            <a:r>
              <a:rPr lang="en-US" dirty="0" smtClean="0"/>
              <a:t>→ </a:t>
            </a:r>
            <a:r>
              <a:rPr lang="el-GR" dirty="0" smtClean="0"/>
              <a:t>β</a:t>
            </a:r>
            <a:r>
              <a:rPr lang="fr-FR" baseline="-25000" dirty="0" smtClean="0"/>
              <a:t>t</a:t>
            </a:r>
            <a:r>
              <a:rPr lang="fr-FR" dirty="0" smtClean="0"/>
              <a:t>=</a:t>
            </a:r>
            <a:r>
              <a:rPr lang="en-US" dirty="0" smtClean="0"/>
              <a:t>w</a:t>
            </a:r>
            <a:r>
              <a:rPr lang="en-US" baseline="-25000" dirty="0" smtClean="0"/>
              <a:t>t</a:t>
            </a:r>
            <a:r>
              <a:rPr lang="en-US" dirty="0" smtClean="0"/>
              <a:t>/</a:t>
            </a:r>
            <a:r>
              <a:rPr lang="en-US" dirty="0" err="1" smtClean="0"/>
              <a:t>y</a:t>
            </a:r>
            <a:r>
              <a:rPr lang="en-US" baseline="-25000" dirty="0" err="1" smtClean="0"/>
              <a:t>t</a:t>
            </a:r>
            <a:r>
              <a:rPr lang="fr-FR" dirty="0" smtClean="0"/>
              <a:t> → </a:t>
            </a:r>
            <a:r>
              <a:rPr lang="el-GR" dirty="0" smtClean="0"/>
              <a:t>β</a:t>
            </a:r>
            <a:r>
              <a:rPr lang="fr-FR" dirty="0" smtClean="0"/>
              <a:t> = s/(g+1+s) = s’/g  (</a:t>
            </a:r>
            <a:r>
              <a:rPr lang="fr-FR" dirty="0" err="1" smtClean="0"/>
              <a:t>with</a:t>
            </a:r>
            <a:r>
              <a:rPr lang="fr-FR" dirty="0" smtClean="0"/>
              <a:t> s’=s(1+</a:t>
            </a:r>
            <a:r>
              <a:rPr lang="el-GR" dirty="0" smtClean="0"/>
              <a:t>β</a:t>
            </a:r>
            <a:r>
              <a:rPr lang="fr-FR" dirty="0" smtClean="0"/>
              <a:t>)-</a:t>
            </a:r>
            <a:r>
              <a:rPr lang="el-GR" dirty="0" smtClean="0"/>
              <a:t>β</a:t>
            </a:r>
            <a:r>
              <a:rPr lang="fr-FR" dirty="0" smtClean="0"/>
              <a:t> )</a:t>
            </a:r>
          </a:p>
          <a:p>
            <a:pPr>
              <a:buNone/>
            </a:pPr>
            <a:endParaRPr lang="fr-FR" dirty="0" smtClean="0"/>
          </a:p>
          <a:p>
            <a:pPr>
              <a:buNone/>
            </a:pPr>
            <a:r>
              <a:rPr lang="fr-FR" dirty="0" smtClean="0"/>
              <a:t>Q.: </a:t>
            </a:r>
            <a:r>
              <a:rPr lang="fr-FR" dirty="0" err="1" smtClean="0"/>
              <a:t>Where</a:t>
            </a:r>
            <a:r>
              <a:rPr lang="fr-FR" dirty="0" smtClean="0"/>
              <a:t> </a:t>
            </a:r>
            <a:r>
              <a:rPr lang="fr-FR" dirty="0" err="1" smtClean="0"/>
              <a:t>does</a:t>
            </a:r>
            <a:r>
              <a:rPr lang="fr-FR" dirty="0" smtClean="0"/>
              <a:t> the </a:t>
            </a:r>
            <a:r>
              <a:rPr lang="fr-FR" dirty="0" err="1" smtClean="0"/>
              <a:t>wealth</a:t>
            </a:r>
            <a:r>
              <a:rPr lang="fr-FR" dirty="0" smtClean="0"/>
              <a:t> distribution</a:t>
            </a:r>
            <a:r>
              <a:rPr lang="el-GR" dirty="0" smtClean="0">
                <a:cs typeface="Arial"/>
              </a:rPr>
              <a:t> φ</a:t>
            </a:r>
            <a:r>
              <a:rPr lang="fr-FR" dirty="0" smtClean="0">
                <a:cs typeface="Arial"/>
              </a:rPr>
              <a:t>(w) converge to?</a:t>
            </a:r>
          </a:p>
          <a:p>
            <a:pPr>
              <a:buNone/>
            </a:pPr>
            <a:r>
              <a:rPr lang="fr-FR" dirty="0" smtClean="0">
                <a:cs typeface="Arial"/>
              </a:rPr>
              <a:t>A.: </a:t>
            </a:r>
            <a:r>
              <a:rPr lang="el-GR" dirty="0" smtClean="0">
                <a:cs typeface="Arial"/>
              </a:rPr>
              <a:t>φ</a:t>
            </a:r>
            <a:r>
              <a:rPr lang="fr-FR" dirty="0" smtClean="0">
                <a:cs typeface="Arial"/>
              </a:rPr>
              <a:t> </a:t>
            </a:r>
            <a:r>
              <a:rPr lang="en-US" dirty="0" smtClean="0"/>
              <a:t>→ Pareto distribution with exponent </a:t>
            </a:r>
            <a:r>
              <a:rPr lang="en-US" dirty="0" smtClean="0">
                <a:latin typeface="Calibri"/>
              </a:rPr>
              <a:t>↑ as </a:t>
            </a:r>
            <a:r>
              <a:rPr lang="en-US" dirty="0" err="1" smtClean="0">
                <a:latin typeface="Calibri"/>
              </a:rPr>
              <a:t>var</a:t>
            </a:r>
            <a:r>
              <a:rPr lang="en-US" dirty="0" smtClean="0">
                <a:latin typeface="Calibri"/>
              </a:rPr>
              <a:t>(</a:t>
            </a:r>
            <a:r>
              <a:rPr lang="en-US" dirty="0" err="1" smtClean="0"/>
              <a:t>s</a:t>
            </a:r>
            <a:r>
              <a:rPr lang="en-US" baseline="-25000" dirty="0" err="1" smtClean="0"/>
              <a:t>ti</a:t>
            </a:r>
            <a:r>
              <a:rPr lang="en-US" dirty="0" smtClean="0"/>
              <a:t>) and r-g </a:t>
            </a:r>
            <a:r>
              <a:rPr lang="en-US" dirty="0" smtClean="0">
                <a:latin typeface="Calibri"/>
              </a:rPr>
              <a:t>↑</a:t>
            </a:r>
            <a:endParaRPr lang="en-US" dirty="0" smtClean="0"/>
          </a:p>
          <a:p>
            <a:pPr>
              <a:buNone/>
            </a:pPr>
            <a:endParaRPr lang="en-US" dirty="0" smtClean="0"/>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480720"/>
          </a:xfrm>
        </p:spPr>
        <p:txBody>
          <a:bodyPr>
            <a:normAutofit fontScale="62500" lnSpcReduction="20000"/>
          </a:bodyPr>
          <a:lstStyle/>
          <a:p>
            <a:r>
              <a:rPr lang="en-US" dirty="0" smtClean="0"/>
              <a:t>Define </a:t>
            </a:r>
            <a:r>
              <a:rPr lang="en-US" dirty="0" err="1" smtClean="0"/>
              <a:t>z</a:t>
            </a:r>
            <a:r>
              <a:rPr lang="en-US" baseline="-25000" dirty="0" err="1" smtClean="0"/>
              <a:t>ti</a:t>
            </a:r>
            <a:r>
              <a:rPr lang="en-US" dirty="0" smtClean="0"/>
              <a:t>=</a:t>
            </a:r>
            <a:r>
              <a:rPr lang="en-US" dirty="0" err="1" smtClean="0"/>
              <a:t>w</a:t>
            </a:r>
            <a:r>
              <a:rPr lang="en-US" baseline="-25000" dirty="0" err="1" smtClean="0"/>
              <a:t>ti</a:t>
            </a:r>
            <a:r>
              <a:rPr lang="en-US" dirty="0" smtClean="0"/>
              <a:t>/w</a:t>
            </a:r>
            <a:r>
              <a:rPr lang="en-US" baseline="-25000" dirty="0" smtClean="0"/>
              <a:t>t</a:t>
            </a:r>
            <a:r>
              <a:rPr lang="en-US" dirty="0" smtClean="0"/>
              <a:t> = normalized wealth and </a:t>
            </a:r>
            <a:r>
              <a:rPr lang="el-GR" dirty="0" smtClean="0">
                <a:latin typeface="Calibri"/>
              </a:rPr>
              <a:t>ω</a:t>
            </a:r>
            <a:r>
              <a:rPr lang="fr-FR" dirty="0" smtClean="0">
                <a:latin typeface="Calibri"/>
              </a:rPr>
              <a:t>=s(1+r)/(1+g)&lt;1</a:t>
            </a:r>
          </a:p>
          <a:p>
            <a:r>
              <a:rPr lang="fr-FR" dirty="0" smtClean="0">
                <a:latin typeface="Calibri"/>
              </a:rPr>
              <a:t>The transition </a:t>
            </a:r>
            <a:r>
              <a:rPr lang="fr-FR" dirty="0" err="1" smtClean="0">
                <a:latin typeface="Calibri"/>
              </a:rPr>
              <a:t>equation</a:t>
            </a:r>
            <a:r>
              <a:rPr lang="fr-FR" dirty="0" smtClean="0">
                <a:latin typeface="Calibri"/>
              </a:rPr>
              <a:t> </a:t>
            </a:r>
            <a:r>
              <a:rPr lang="fr-FR" dirty="0" err="1" smtClean="0">
                <a:latin typeface="Calibri"/>
              </a:rPr>
              <a:t>can</a:t>
            </a:r>
            <a:r>
              <a:rPr lang="fr-FR" dirty="0" smtClean="0">
                <a:latin typeface="Calibri"/>
              </a:rPr>
              <a:t> </a:t>
            </a:r>
            <a:r>
              <a:rPr lang="fr-FR" dirty="0" err="1" smtClean="0">
                <a:latin typeface="Calibri"/>
              </a:rPr>
              <a:t>be</a:t>
            </a:r>
            <a:r>
              <a:rPr lang="fr-FR" dirty="0" smtClean="0">
                <a:latin typeface="Calibri"/>
              </a:rPr>
              <a:t> </a:t>
            </a:r>
            <a:r>
              <a:rPr lang="fr-FR" dirty="0" err="1" smtClean="0">
                <a:latin typeface="Calibri"/>
              </a:rPr>
              <a:t>rewritten</a:t>
            </a:r>
            <a:r>
              <a:rPr lang="fr-FR" dirty="0" smtClean="0">
                <a:latin typeface="Calibri"/>
              </a:rPr>
              <a:t>:</a:t>
            </a:r>
            <a:endParaRPr lang="en-US" dirty="0" smtClean="0"/>
          </a:p>
          <a:p>
            <a:pPr>
              <a:buNone/>
            </a:pPr>
            <a:r>
              <a:rPr lang="en-US" dirty="0" smtClean="0"/>
              <a:t> z</a:t>
            </a:r>
            <a:r>
              <a:rPr lang="en-US" baseline="-25000" dirty="0" smtClean="0"/>
              <a:t>t+1i  </a:t>
            </a:r>
            <a:r>
              <a:rPr lang="en-US" dirty="0" smtClean="0"/>
              <a:t>= </a:t>
            </a:r>
            <a:r>
              <a:rPr lang="en-US" dirty="0" err="1" smtClean="0"/>
              <a:t>s</a:t>
            </a:r>
            <a:r>
              <a:rPr lang="en-US" baseline="-25000" dirty="0" err="1" smtClean="0"/>
              <a:t>ti</a:t>
            </a:r>
            <a:r>
              <a:rPr lang="en-US" dirty="0" smtClean="0"/>
              <a:t>/s [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a:t>
            </a:r>
          </a:p>
          <a:p>
            <a:pPr>
              <a:buNone/>
            </a:pPr>
            <a:endParaRPr lang="en-US" dirty="0" smtClean="0"/>
          </a:p>
          <a:p>
            <a:r>
              <a:rPr lang="en-US" dirty="0" smtClean="0"/>
              <a:t>Assume binomial random tastes:</a:t>
            </a:r>
          </a:p>
          <a:p>
            <a:r>
              <a:rPr lang="en-US" dirty="0" err="1" smtClean="0"/>
              <a:t>s</a:t>
            </a:r>
            <a:r>
              <a:rPr lang="en-US" baseline="-25000" dirty="0" err="1" smtClean="0"/>
              <a:t>ti</a:t>
            </a:r>
            <a:r>
              <a:rPr lang="en-US" dirty="0" smtClean="0"/>
              <a:t>=s*&gt;0 with </a:t>
            </a:r>
            <a:r>
              <a:rPr lang="en-US" dirty="0" err="1" smtClean="0"/>
              <a:t>proba</a:t>
            </a:r>
            <a:r>
              <a:rPr lang="en-US" dirty="0" smtClean="0"/>
              <a:t> p&gt;0 ("wealth-lovers")</a:t>
            </a:r>
          </a:p>
          <a:p>
            <a:r>
              <a:rPr lang="en-US" dirty="0" err="1" smtClean="0"/>
              <a:t>s</a:t>
            </a:r>
            <a:r>
              <a:rPr lang="en-US" baseline="-25000" dirty="0" err="1" smtClean="0"/>
              <a:t>ti</a:t>
            </a:r>
            <a:r>
              <a:rPr lang="en-US" dirty="0" smtClean="0"/>
              <a:t>=0 with </a:t>
            </a:r>
            <a:r>
              <a:rPr lang="en-US" dirty="0" err="1" smtClean="0"/>
              <a:t>proba</a:t>
            </a:r>
            <a:r>
              <a:rPr lang="en-US" dirty="0" smtClean="0"/>
              <a:t> 1-p ("consumption-lovers")</a:t>
            </a:r>
          </a:p>
          <a:p>
            <a:r>
              <a:rPr lang="en-US" dirty="0" smtClean="0"/>
              <a:t>s=E(</a:t>
            </a:r>
            <a:r>
              <a:rPr lang="en-US" dirty="0" err="1" smtClean="0"/>
              <a:t>s</a:t>
            </a:r>
            <a:r>
              <a:rPr lang="en-US" baseline="-25000" dirty="0" err="1" smtClean="0"/>
              <a:t>ti</a:t>
            </a:r>
            <a:r>
              <a:rPr lang="en-US" dirty="0" smtClean="0"/>
              <a:t>)=</a:t>
            </a:r>
            <a:r>
              <a:rPr lang="en-US" dirty="0" err="1" smtClean="0"/>
              <a:t>ps</a:t>
            </a:r>
            <a:r>
              <a:rPr lang="en-US" dirty="0" smtClean="0"/>
              <a:t>* </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=0 , then z</a:t>
            </a:r>
            <a:r>
              <a:rPr lang="en-US" baseline="-25000" dirty="0" smtClean="0"/>
              <a:t>t+1i</a:t>
            </a:r>
            <a:r>
              <a:rPr lang="en-US" dirty="0" smtClean="0"/>
              <a:t>=0  → children with consumption-loving parents receive no bequest</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=s*, then z</a:t>
            </a:r>
            <a:r>
              <a:rPr lang="en-US" baseline="-25000" dirty="0" smtClean="0"/>
              <a:t>t+1i </a:t>
            </a:r>
            <a:r>
              <a:rPr lang="en-US" dirty="0" smtClean="0"/>
              <a:t>= s*/s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  → children with wealth-loving parents receive positive bequests growing at rate </a:t>
            </a:r>
            <a:r>
              <a:rPr lang="el-GR" dirty="0" smtClean="0"/>
              <a:t>ω</a:t>
            </a:r>
            <a:r>
              <a:rPr lang="fr-FR" dirty="0" smtClean="0"/>
              <a:t>/p </a:t>
            </a:r>
            <a:r>
              <a:rPr lang="en-US" dirty="0" smtClean="0"/>
              <a:t>across generations</a:t>
            </a:r>
          </a:p>
          <a:p>
            <a:pPr>
              <a:buNone/>
            </a:pPr>
            <a:r>
              <a:rPr lang="en-US" dirty="0" smtClean="0"/>
              <a:t>→ after many successive generations with wealth-loving parents (or more generally with high demographic or returns shocks), inherited wealth can be very large</a:t>
            </a:r>
            <a:br>
              <a:rPr lang="en-US" dirty="0" smtClean="0"/>
            </a:br>
            <a:endParaRPr lang="en-US" dirty="0" smtClean="0"/>
          </a:p>
          <a:p>
            <a:r>
              <a:rPr lang="en-US" dirty="0" smtClean="0"/>
              <a:t>Non-explosive aggregate path: </a:t>
            </a:r>
            <a:r>
              <a:rPr lang="el-GR" dirty="0" smtClean="0"/>
              <a:t>ω </a:t>
            </a:r>
            <a:r>
              <a:rPr lang="en-US" dirty="0" smtClean="0"/>
              <a:t>&lt;1</a:t>
            </a:r>
            <a:br>
              <a:rPr lang="en-US" dirty="0" smtClean="0"/>
            </a:br>
            <a:endParaRPr lang="en-US" dirty="0" smtClean="0"/>
          </a:p>
          <a:p>
            <a:r>
              <a:rPr lang="en-US" dirty="0" smtClean="0"/>
              <a:t>Non-explosive aggregate path with unbounded distribution of normalized inheritance: </a:t>
            </a:r>
            <a:r>
              <a:rPr lang="el-GR" dirty="0" smtClean="0"/>
              <a:t>ω </a:t>
            </a:r>
            <a:r>
              <a:rPr lang="en-US" dirty="0" smtClean="0"/>
              <a:t>&lt;1&lt;</a:t>
            </a:r>
            <a:r>
              <a:rPr lang="el-GR" dirty="0" smtClean="0"/>
              <a:t>ω</a:t>
            </a:r>
            <a:r>
              <a:rPr lang="en-US" dirty="0" smtClean="0"/>
              <a:t>*=</a:t>
            </a:r>
            <a:r>
              <a:rPr lang="el-GR" dirty="0" smtClean="0"/>
              <a:t>ω</a:t>
            </a:r>
            <a:r>
              <a:rPr lang="en-US" dirty="0" smtClean="0"/>
              <a:t>/p</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1026" name="Acrobat Document" r:id="rId3" imgW="6416596" imgH="4534293" progId="AcroExch.Document.11">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r>
              <a:rPr lang="en-US" dirty="0" smtClean="0"/>
              <a:t>Therefore the steady-state distribution φ(z) looks as follows:</a:t>
            </a:r>
          </a:p>
          <a:p>
            <a:r>
              <a:rPr lang="en-US" dirty="0" smtClean="0"/>
              <a:t>z=z</a:t>
            </a:r>
            <a:r>
              <a:rPr lang="en-US" baseline="-25000" dirty="0" smtClean="0"/>
              <a:t>0</a:t>
            </a:r>
            <a:r>
              <a:rPr lang="en-US" dirty="0" smtClean="0"/>
              <a:t>=0 with </a:t>
            </a:r>
            <a:r>
              <a:rPr lang="en-US" dirty="0" err="1" smtClean="0"/>
              <a:t>proba</a:t>
            </a:r>
            <a:r>
              <a:rPr lang="en-US" dirty="0" smtClean="0"/>
              <a:t> 1-p (children with zero-wealth-taste parents)</a:t>
            </a:r>
            <a:br>
              <a:rPr lang="en-US" dirty="0" smtClean="0"/>
            </a:br>
            <a:endParaRPr lang="en-US" dirty="0" smtClean="0"/>
          </a:p>
          <a:p>
            <a:r>
              <a:rPr lang="en-US" dirty="0" smtClean="0"/>
              <a:t>z=z</a:t>
            </a:r>
            <a:r>
              <a:rPr lang="en-US" baseline="-25000" dirty="0" smtClean="0"/>
              <a:t>1</a:t>
            </a:r>
            <a:r>
              <a:rPr lang="en-US" dirty="0" smtClean="0"/>
              <a:t>=(1-</a:t>
            </a:r>
            <a:r>
              <a:rPr lang="el-GR" dirty="0" smtClean="0"/>
              <a:t>ω </a:t>
            </a:r>
            <a:r>
              <a:rPr lang="en-US" dirty="0" smtClean="0"/>
              <a:t>)/p with </a:t>
            </a:r>
            <a:r>
              <a:rPr lang="en-US" dirty="0" err="1" smtClean="0"/>
              <a:t>proba</a:t>
            </a:r>
            <a:r>
              <a:rPr lang="en-US" dirty="0" smtClean="0"/>
              <a:t> (1-p)p (children with wealth-loving parents but zero-wealth-taste grand-parents)</a:t>
            </a:r>
          </a:p>
          <a:p>
            <a:r>
              <a:rPr lang="en-US" dirty="0" smtClean="0"/>
              <a:t>...</a:t>
            </a:r>
          </a:p>
          <a:p>
            <a:r>
              <a:rPr lang="en-US" dirty="0" smtClean="0"/>
              <a:t>z=z</a:t>
            </a:r>
            <a:r>
              <a:rPr lang="en-US" baseline="-25000" dirty="0" smtClean="0"/>
              <a:t>k+1</a:t>
            </a:r>
            <a:r>
              <a:rPr lang="en-US" dirty="0" smtClean="0"/>
              <a:t>=(1-</a:t>
            </a:r>
            <a:r>
              <a:rPr lang="el-GR" dirty="0" smtClean="0"/>
              <a:t>ω</a:t>
            </a:r>
            <a:r>
              <a:rPr lang="en-US" dirty="0" smtClean="0"/>
              <a:t>)/p + (</a:t>
            </a:r>
            <a:r>
              <a:rPr lang="el-GR" dirty="0" smtClean="0"/>
              <a:t>ω</a:t>
            </a:r>
            <a:r>
              <a:rPr lang="en-US" dirty="0" smtClean="0"/>
              <a:t>/p)</a:t>
            </a:r>
            <a:r>
              <a:rPr lang="en-US" dirty="0" err="1" smtClean="0"/>
              <a:t>z</a:t>
            </a:r>
            <a:r>
              <a:rPr lang="en-US" baseline="-25000" dirty="0" err="1" smtClean="0"/>
              <a:t>k</a:t>
            </a:r>
            <a:r>
              <a:rPr lang="en-US" dirty="0" smtClean="0"/>
              <a:t> &gt; </a:t>
            </a:r>
            <a:r>
              <a:rPr lang="en-US" dirty="0" err="1" smtClean="0"/>
              <a:t>z</a:t>
            </a:r>
            <a:r>
              <a:rPr lang="en-US" baseline="-25000" dirty="0" err="1" smtClean="0"/>
              <a:t>k</a:t>
            </a:r>
            <a:r>
              <a:rPr lang="en-US" dirty="0" smtClean="0"/>
              <a:t> with </a:t>
            </a:r>
            <a:r>
              <a:rPr lang="en-US" dirty="0" err="1" smtClean="0"/>
              <a:t>proba</a:t>
            </a:r>
            <a:r>
              <a:rPr lang="en-US" dirty="0" smtClean="0"/>
              <a:t> (1-p)p</a:t>
            </a:r>
            <a:r>
              <a:rPr lang="en-US" baseline="30000" dirty="0" smtClean="0"/>
              <a:t>k+1</a:t>
            </a:r>
            <a:r>
              <a:rPr lang="en-US" dirty="0" smtClean="0"/>
              <a:t> (children with wealth-loving </a:t>
            </a:r>
            <a:r>
              <a:rPr lang="en-US" dirty="0" err="1" smtClean="0"/>
              <a:t>ancesters</a:t>
            </a:r>
            <a:r>
              <a:rPr lang="en-US" dirty="0" smtClean="0"/>
              <a:t> during the past k+1 generations)</a:t>
            </a:r>
          </a:p>
          <a:p>
            <a:r>
              <a:rPr lang="en-US" dirty="0" smtClean="0"/>
              <a:t>We have: </a:t>
            </a:r>
          </a:p>
          <a:p>
            <a:r>
              <a:rPr lang="en-US" dirty="0" err="1" smtClean="0"/>
              <a:t>z</a:t>
            </a:r>
            <a:r>
              <a:rPr lang="en-US" baseline="-25000" dirty="0" err="1" smtClean="0"/>
              <a:t>k</a:t>
            </a:r>
            <a:r>
              <a:rPr lang="en-US" dirty="0" smtClean="0"/>
              <a:t> = [(1-</a:t>
            </a:r>
            <a:r>
              <a:rPr lang="el-GR" dirty="0" smtClean="0"/>
              <a:t>ω</a:t>
            </a:r>
            <a:r>
              <a:rPr lang="en-US" dirty="0" smtClean="0"/>
              <a:t>)/(</a:t>
            </a:r>
            <a:r>
              <a:rPr lang="el-GR" dirty="0" smtClean="0"/>
              <a:t>ω </a:t>
            </a:r>
            <a:r>
              <a:rPr lang="en-US" dirty="0" smtClean="0"/>
              <a:t>-p)] [ (</a:t>
            </a:r>
            <a:r>
              <a:rPr lang="el-GR" dirty="0" smtClean="0"/>
              <a:t>ω</a:t>
            </a:r>
            <a:r>
              <a:rPr lang="en-US" dirty="0" smtClean="0"/>
              <a:t>/p)</a:t>
            </a:r>
            <a:r>
              <a:rPr lang="en-US" baseline="30000" dirty="0" smtClean="0"/>
              <a:t>k</a:t>
            </a:r>
            <a:r>
              <a:rPr lang="en-US" dirty="0" smtClean="0"/>
              <a:t> - 1 ] ≈ [(1-</a:t>
            </a:r>
            <a:r>
              <a:rPr lang="el-GR" dirty="0" smtClean="0"/>
              <a:t>ω</a:t>
            </a:r>
            <a:r>
              <a:rPr lang="en-US" dirty="0" smtClean="0"/>
              <a:t>)/(</a:t>
            </a:r>
            <a:r>
              <a:rPr lang="el-GR" dirty="0" smtClean="0"/>
              <a:t>ω</a:t>
            </a:r>
            <a:r>
              <a:rPr lang="en-US" dirty="0" smtClean="0"/>
              <a:t>-p)] (</a:t>
            </a:r>
            <a:r>
              <a:rPr lang="el-GR" dirty="0" smtClean="0"/>
              <a:t>ω</a:t>
            </a:r>
            <a:r>
              <a:rPr lang="en-US" dirty="0" smtClean="0"/>
              <a:t>/p)</a:t>
            </a:r>
            <a:r>
              <a:rPr lang="en-US" baseline="30000" dirty="0" smtClean="0"/>
              <a:t>k</a:t>
            </a:r>
            <a:r>
              <a:rPr lang="en-US" dirty="0" smtClean="0"/>
              <a:t>  as k→+∞</a:t>
            </a:r>
            <a:br>
              <a:rPr lang="en-US" dirty="0" smtClean="0"/>
            </a:br>
            <a:endParaRPr lang="en-US" dirty="0" smtClean="0"/>
          </a:p>
          <a:p>
            <a:r>
              <a:rPr lang="en-US" dirty="0" smtClean="0"/>
              <a:t>1-Φ(</a:t>
            </a:r>
            <a:r>
              <a:rPr lang="en-US" dirty="0" err="1" smtClean="0"/>
              <a:t>z</a:t>
            </a:r>
            <a:r>
              <a:rPr lang="en-US" baseline="-25000" dirty="0" err="1" smtClean="0"/>
              <a:t>k</a:t>
            </a:r>
            <a:r>
              <a:rPr lang="en-US" dirty="0" smtClean="0"/>
              <a:t>) = </a:t>
            </a:r>
            <a:r>
              <a:rPr lang="en-US" dirty="0" err="1" smtClean="0"/>
              <a:t>proba</a:t>
            </a:r>
            <a:r>
              <a:rPr lang="en-US" dirty="0" smtClean="0"/>
              <a:t>(</a:t>
            </a:r>
            <a:r>
              <a:rPr lang="en-US" dirty="0" err="1" smtClean="0"/>
              <a:t>z≥z</a:t>
            </a:r>
            <a:r>
              <a:rPr lang="en-US" baseline="-25000" dirty="0" err="1" smtClean="0"/>
              <a:t>k</a:t>
            </a:r>
            <a:r>
              <a:rPr lang="en-US" dirty="0" smtClean="0"/>
              <a:t>) = ∑</a:t>
            </a:r>
            <a:r>
              <a:rPr lang="en-US" baseline="-25000" dirty="0" smtClean="0"/>
              <a:t>k'&gt;k </a:t>
            </a:r>
            <a:r>
              <a:rPr lang="en-US" dirty="0" smtClean="0"/>
              <a:t>(1-p)</a:t>
            </a:r>
            <a:r>
              <a:rPr lang="en-US" dirty="0" err="1" smtClean="0"/>
              <a:t>p</a:t>
            </a:r>
            <a:r>
              <a:rPr lang="en-US" baseline="30000" dirty="0" err="1" smtClean="0"/>
              <a:t>k</a:t>
            </a:r>
            <a:r>
              <a:rPr lang="en-US" baseline="30000" dirty="0" smtClean="0"/>
              <a:t>'</a:t>
            </a:r>
            <a:r>
              <a:rPr lang="en-US" dirty="0" smtClean="0"/>
              <a:t> = </a:t>
            </a:r>
            <a:r>
              <a:rPr lang="en-US" dirty="0" err="1" smtClean="0"/>
              <a:t>p</a:t>
            </a:r>
            <a:r>
              <a:rPr lang="en-US" baseline="30000" dirty="0" err="1" smtClean="0"/>
              <a:t>k</a:t>
            </a:r>
            <a:r>
              <a:rPr lang="en-US" dirty="0" smtClean="0"/>
              <a:t/>
            </a:r>
            <a:br>
              <a:rPr lang="en-US" dirty="0" smtClean="0"/>
            </a:br>
            <a:endParaRPr lang="en-US" dirty="0" smtClean="0"/>
          </a:p>
          <a:p>
            <a:r>
              <a:rPr lang="en-US" dirty="0" smtClean="0"/>
              <a:t>That is, as z→+∞, log[1-Φ(z)] ≈ a( log[z</a:t>
            </a:r>
            <a:r>
              <a:rPr lang="en-US" baseline="-25000" dirty="0" smtClean="0"/>
              <a:t>0</a:t>
            </a:r>
            <a:r>
              <a:rPr lang="en-US" dirty="0" smtClean="0"/>
              <a:t>] - log[z] ), i.e. 1-Φ(z) ≈ (z</a:t>
            </a:r>
            <a:r>
              <a:rPr lang="en-US" baseline="-25000" dirty="0" smtClean="0"/>
              <a:t>0</a:t>
            </a:r>
            <a:r>
              <a:rPr lang="en-US" dirty="0" smtClean="0"/>
              <a:t>/z)</a:t>
            </a:r>
            <a:r>
              <a:rPr lang="en-US" baseline="30000" dirty="0" smtClean="0"/>
              <a:t>a</a:t>
            </a:r>
            <a:r>
              <a:rPr lang="en-US" dirty="0" smtClean="0"/>
              <a:t> </a:t>
            </a:r>
            <a:br>
              <a:rPr lang="en-US" dirty="0" smtClean="0"/>
            </a:br>
            <a:endParaRPr lang="en-US" dirty="0" smtClean="0"/>
          </a:p>
          <a:p>
            <a:r>
              <a:rPr lang="en-US" dirty="0" smtClean="0"/>
              <a:t>With Pareto coefficient a</a:t>
            </a:r>
            <a:r>
              <a:rPr lang="en-US" baseline="-25000" dirty="0" smtClean="0"/>
              <a:t> </a:t>
            </a:r>
            <a:r>
              <a:rPr lang="en-US" dirty="0" smtClean="0"/>
              <a:t>= log[1/p]/log[</a:t>
            </a:r>
            <a:r>
              <a:rPr lang="el-GR" dirty="0" smtClean="0"/>
              <a:t>ω</a:t>
            </a:r>
            <a:r>
              <a:rPr lang="en-US" dirty="0" smtClean="0"/>
              <a:t>/p] &gt;1 </a:t>
            </a:r>
          </a:p>
          <a:p>
            <a:pPr>
              <a:buNone/>
            </a:pPr>
            <a:r>
              <a:rPr lang="en-US" b="1" dirty="0" smtClean="0"/>
              <a:t>              </a:t>
            </a:r>
            <a:r>
              <a:rPr lang="en-US" dirty="0" smtClean="0"/>
              <a:t>and inverted Pareto coefficient b=a/(1-a) &gt;1</a:t>
            </a:r>
          </a:p>
          <a:p>
            <a:pPr>
              <a:buNone/>
            </a:pPr>
            <a:r>
              <a:rPr lang="en-US" dirty="0" smtClean="0"/>
              <a:t/>
            </a:r>
            <a:br>
              <a:rPr lang="en-US" dirty="0" smtClean="0"/>
            </a:b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endParaRPr lang="en-US" dirty="0" smtClean="0"/>
          </a:p>
          <a:p>
            <a:r>
              <a:rPr lang="en-US" dirty="0" smtClean="0"/>
              <a:t>For given p: </a:t>
            </a:r>
          </a:p>
          <a:p>
            <a:r>
              <a:rPr lang="en-US" b="1" dirty="0" smtClean="0"/>
              <a:t>As </a:t>
            </a:r>
            <a:r>
              <a:rPr lang="el-GR" b="1" dirty="0" smtClean="0"/>
              <a:t>ω </a:t>
            </a:r>
            <a:r>
              <a:rPr lang="en-US" b="1" dirty="0" smtClean="0"/>
              <a:t>→1 , a =log[1/p]/log[</a:t>
            </a:r>
            <a:r>
              <a:rPr lang="el-GR" b="1" dirty="0" smtClean="0"/>
              <a:t>ω</a:t>
            </a:r>
            <a:r>
              <a:rPr lang="en-US" b="1" dirty="0" smtClean="0"/>
              <a:t>/p] →1 and b→+∞ (infinite inequality) </a:t>
            </a:r>
          </a:p>
          <a:p>
            <a:r>
              <a:rPr lang="en-US" b="1" dirty="0" smtClean="0"/>
              <a:t>I.e. an increase in </a:t>
            </a:r>
            <a:r>
              <a:rPr lang="el-GR" b="1" dirty="0" smtClean="0"/>
              <a:t>ω </a:t>
            </a:r>
            <a:r>
              <a:rPr lang="en-US" b="1" dirty="0" smtClean="0"/>
              <a:t>=s(1+r)/(1+g) means a larger wealth reproduction rate </a:t>
            </a:r>
            <a:r>
              <a:rPr lang="el-GR" b="1" dirty="0" smtClean="0"/>
              <a:t>ω</a:t>
            </a:r>
            <a:r>
              <a:rPr lang="en-US" b="1" dirty="0" smtClean="0"/>
              <a:t>* for wealth-lovers, i.e. a stronger amplification of inequality</a:t>
            </a:r>
          </a:p>
          <a:p>
            <a:pPr>
              <a:buNone/>
            </a:pPr>
            <a:r>
              <a:rPr lang="en-US" dirty="0" smtClean="0"/>
              <a:t>(conversely, as </a:t>
            </a:r>
            <a:r>
              <a:rPr lang="el-GR" dirty="0" smtClean="0"/>
              <a:t>ω </a:t>
            </a:r>
            <a:r>
              <a:rPr lang="en-US" dirty="0" smtClean="0"/>
              <a:t>→p , a→+∞ and b→1 (zero inequality) </a:t>
            </a:r>
            <a:br>
              <a:rPr lang="en-US" dirty="0" smtClean="0"/>
            </a:br>
            <a:endParaRPr lang="en-US" dirty="0" smtClean="0"/>
          </a:p>
          <a:p>
            <a:r>
              <a:rPr lang="en-US" dirty="0" smtClean="0"/>
              <a:t>For given </a:t>
            </a:r>
            <a:r>
              <a:rPr lang="el-GR" dirty="0" smtClean="0"/>
              <a:t>ω </a:t>
            </a:r>
            <a:r>
              <a:rPr lang="en-US" dirty="0" smtClean="0"/>
              <a:t>: as p→0 , a→1 and b→+∞ (infinite inequality) (a vanishingly small fraction of the population gets an infinitely large shock)</a:t>
            </a:r>
          </a:p>
          <a:p>
            <a:pPr>
              <a:buNone/>
            </a:pPr>
            <a:r>
              <a:rPr lang="en-US" dirty="0" smtClean="0"/>
              <a:t>(conversely, as p→</a:t>
            </a:r>
            <a:r>
              <a:rPr lang="el-GR" dirty="0" smtClean="0"/>
              <a:t> ω</a:t>
            </a:r>
            <a:r>
              <a:rPr lang="en-US" dirty="0" smtClean="0"/>
              <a:t>, a→+∞ and b→1 (zero inequality) </a:t>
            </a:r>
          </a:p>
          <a:p>
            <a:pPr>
              <a:buNone/>
            </a:pPr>
            <a:r>
              <a:rPr lang="en-US" dirty="0" smtClean="0"/>
              <a:t> </a:t>
            </a:r>
          </a:p>
          <a:p>
            <a:r>
              <a:rPr lang="en-US" b="1" dirty="0" smtClean="0"/>
              <a:t>Proposition: The inequality of inheritance is an increasing function of r-g</a:t>
            </a:r>
            <a:endParaRPr lang="en-US" dirty="0" smtClean="0"/>
          </a:p>
          <a:p>
            <a:pPr>
              <a:buNone/>
            </a:pPr>
            <a:endParaRPr lang="en-US" dirty="0" smtClean="0"/>
          </a:p>
          <a:p>
            <a:r>
              <a:rPr lang="en-US" b="1" dirty="0" smtClean="0"/>
              <a:t>Note. </a:t>
            </a:r>
            <a:r>
              <a:rPr lang="en-US" dirty="0" smtClean="0"/>
              <a:t>What matters in the formula is the net-of-tax rate of return: bequest taxes - and more generally capital taxes - reduce the rate of wealth reproduction, and therefore reduce steady-state wealth concentration.</a:t>
            </a:r>
          </a:p>
          <a:p>
            <a:endParaRPr lang="en-US" dirty="0" smtClean="0"/>
          </a:p>
          <a:p>
            <a:pPr>
              <a:buNone/>
            </a:pPr>
            <a:r>
              <a:rPr lang="en-US" b="1" dirty="0" smtClean="0"/>
              <a:t>Key finding: small changes in r – g can have huge impact on long-run inequality</a:t>
            </a:r>
          </a:p>
          <a:p>
            <a:pPr>
              <a:buNone/>
            </a:pPr>
            <a:endParaRPr lang="en-US" dirty="0" smtClean="0"/>
          </a:p>
          <a:p>
            <a:pPr>
              <a:buNone/>
            </a:pPr>
            <a:r>
              <a:rPr lang="en-US" b="1" dirty="0" smtClean="0"/>
              <a:t> (see Piketty-Zucman “</a:t>
            </a:r>
            <a:r>
              <a:rPr lang="en-US" b="1" dirty="0" smtClean="0">
                <a:hlinkClick r:id="rId2"/>
              </a:rPr>
              <a:t>Wealth and Inheritance in the Long-Run</a:t>
            </a:r>
            <a:r>
              <a:rPr lang="en-US" b="1" dirty="0" smtClean="0"/>
              <a:t>”, 2014, section 5.4 for mathematical details and simple empirical calibration)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r>
              <a:rPr lang="en-US" dirty="0" smtClean="0"/>
              <a:t/>
            </a:r>
            <a:br>
              <a:rPr lang="en-US" dirty="0" smtClean="0"/>
            </a:br>
            <a:endParaRPr lang="en-US" dirty="0" smtClean="0"/>
          </a:p>
          <a:p>
            <a:pPr>
              <a:buNone/>
            </a:pPr>
            <a:r>
              <a:rPr lang="en-US" b="1" dirty="0" smtClean="0"/>
              <a:t>Note 3.</a:t>
            </a:r>
            <a:r>
              <a:rPr lang="en-US" dirty="0" smtClean="0"/>
              <a:t> The same ideas and formulas for Pareto coefficients work for different kinds of shocks.</a:t>
            </a:r>
          </a:p>
          <a:p>
            <a:pPr>
              <a:buNone/>
            </a:pPr>
            <a:r>
              <a:rPr lang="en-US" dirty="0" smtClean="0"/>
              <a:t> Primogeniture: shock = rank at birth; the richest individuals are the first born sons of first born sons of first born sons etc.; see </a:t>
            </a:r>
            <a:r>
              <a:rPr lang="en-US" dirty="0" err="1" smtClean="0">
                <a:hlinkClick r:id="rId2"/>
              </a:rPr>
              <a:t>Stiglitz</a:t>
            </a:r>
            <a:r>
              <a:rPr lang="en-US" dirty="0" smtClean="0">
                <a:hlinkClick r:id="rId2"/>
              </a:rPr>
              <a:t> </a:t>
            </a:r>
            <a:r>
              <a:rPr lang="en-US" dirty="0" err="1" smtClean="0">
                <a:hlinkClick r:id="rId2"/>
              </a:rPr>
              <a:t>Econometrica</a:t>
            </a:r>
            <a:r>
              <a:rPr lang="en-US" dirty="0" smtClean="0">
                <a:hlinkClick r:id="rId2"/>
              </a:rPr>
              <a:t> 1969</a:t>
            </a:r>
            <a:r>
              <a:rPr lang="en-US" dirty="0" smtClean="0"/>
              <a:t> </a:t>
            </a:r>
          </a:p>
          <a:p>
            <a:pPr>
              <a:buNone/>
            </a:pPr>
            <a:r>
              <a:rPr lang="en-US" dirty="0" smtClean="0"/>
              <a:t>Family size: shock = number of siblings; the richest individuals are the single children of single children of single children etc.; see </a:t>
            </a:r>
            <a:r>
              <a:rPr lang="en-US" dirty="0" err="1" smtClean="0">
                <a:hlinkClick r:id="rId3"/>
              </a:rPr>
              <a:t>Cowell</a:t>
            </a:r>
            <a:r>
              <a:rPr lang="en-US" dirty="0" smtClean="0">
                <a:hlinkClick r:id="rId3"/>
              </a:rPr>
              <a:t> 1998</a:t>
            </a:r>
            <a:r>
              <a:rPr lang="en-US" dirty="0" smtClean="0"/>
              <a:t> (more complicated formula </a:t>
            </a:r>
          </a:p>
          <a:p>
            <a:pPr>
              <a:buNone/>
            </a:pPr>
            <a:r>
              <a:rPr lang="en-US" dirty="0" smtClean="0"/>
              <a:t>Rates of return: shock = </a:t>
            </a:r>
            <a:r>
              <a:rPr lang="en-US" dirty="0" err="1" smtClean="0"/>
              <a:t>r</a:t>
            </a:r>
            <a:r>
              <a:rPr lang="en-US" baseline="-25000" dirty="0" err="1" smtClean="0"/>
              <a:t>ti</a:t>
            </a:r>
            <a:r>
              <a:rPr lang="en-US" dirty="0" smtClean="0"/>
              <a:t> instead of </a:t>
            </a:r>
            <a:r>
              <a:rPr lang="en-US" dirty="0" err="1" smtClean="0"/>
              <a:t>s</a:t>
            </a:r>
            <a:r>
              <a:rPr lang="en-US" baseline="-25000" dirty="0" err="1" smtClean="0"/>
              <a:t>ti</a:t>
            </a:r>
            <a:r>
              <a:rPr lang="en-US" dirty="0" smtClean="0"/>
              <a:t> = exactly the same </a:t>
            </a:r>
            <a:r>
              <a:rPr lang="en-US" dirty="0" err="1" smtClean="0"/>
              <a:t>mutiplicative</a:t>
            </a:r>
            <a:r>
              <a:rPr lang="en-US" dirty="0" smtClean="0"/>
              <a:t> wealth process as with taste shocks → Pareto upper tails in the limit, see e.g. </a:t>
            </a:r>
            <a:r>
              <a:rPr lang="en-US" dirty="0" err="1" smtClean="0">
                <a:hlinkClick r:id="rId4"/>
              </a:rPr>
              <a:t>Benhabib</a:t>
            </a:r>
            <a:r>
              <a:rPr lang="en-US" dirty="0" smtClean="0">
                <a:hlinkClick r:id="rId4"/>
              </a:rPr>
              <a:t>-</a:t>
            </a:r>
            <a:r>
              <a:rPr lang="en-US" dirty="0" err="1" smtClean="0">
                <a:hlinkClick r:id="rId4"/>
              </a:rPr>
              <a:t>Bisin</a:t>
            </a:r>
            <a:r>
              <a:rPr lang="en-US" dirty="0" smtClean="0">
                <a:hlinkClick r:id="rId4"/>
              </a:rPr>
              <a:t>-Zhu 2011</a:t>
            </a:r>
            <a:r>
              <a:rPr lang="en-US" dirty="0" smtClean="0"/>
              <a:t>, </a:t>
            </a:r>
            <a:r>
              <a:rPr lang="en-US" dirty="0" smtClean="0">
                <a:hlinkClick r:id="rId5"/>
              </a:rPr>
              <a:t>2013</a:t>
            </a:r>
            <a:r>
              <a:rPr lang="en-US" dirty="0" smtClean="0"/>
              <a:t>, </a:t>
            </a:r>
            <a:r>
              <a:rPr lang="en-US" dirty="0" err="1" smtClean="0">
                <a:hlinkClick r:id="rId6"/>
              </a:rPr>
              <a:t>Nirei</a:t>
            </a:r>
            <a:r>
              <a:rPr lang="en-US" dirty="0" smtClean="0">
                <a:hlinkClick r:id="rId6"/>
              </a:rPr>
              <a:t> 2009</a:t>
            </a:r>
            <a:r>
              <a:rPr lang="en-US" dirty="0" smtClean="0"/>
              <a:t/>
            </a:r>
            <a:br>
              <a:rPr lang="en-US" dirty="0" smtClean="0"/>
            </a:br>
            <a:endParaRPr lang="en-US" dirty="0" smtClean="0"/>
          </a:p>
          <a:p>
            <a:pPr>
              <a:buNone/>
            </a:pPr>
            <a:r>
              <a:rPr lang="en-US" b="1" dirty="0" smtClean="0"/>
              <a:t>Note 4</a:t>
            </a:r>
            <a:r>
              <a:rPr lang="en-US" dirty="0" smtClean="0"/>
              <a:t>. With primogeniture (binomial shock), the formula is exactly the same. </a:t>
            </a:r>
          </a:p>
          <a:p>
            <a:pPr>
              <a:buNone/>
            </a:pPr>
            <a:r>
              <a:rPr lang="en-US" dirty="0" smtClean="0"/>
              <a:t>See e.g. Atkinson-Harrison 1978 p.213 (referred to in </a:t>
            </a:r>
            <a:r>
              <a:rPr lang="en-US" dirty="0" smtClean="0">
                <a:hlinkClick r:id="rId7"/>
              </a:rPr>
              <a:t>Atkinson-Piketty-Saez 2011</a:t>
            </a:r>
            <a:r>
              <a:rPr lang="en-US" dirty="0" smtClean="0"/>
              <a:t> p.58), who generalize the </a:t>
            </a:r>
            <a:r>
              <a:rPr lang="en-US" dirty="0" err="1" smtClean="0">
                <a:hlinkClick r:id="rId2"/>
              </a:rPr>
              <a:t>Stiglitz</a:t>
            </a:r>
            <a:r>
              <a:rPr lang="en-US" dirty="0" smtClean="0">
                <a:hlinkClick r:id="rId2"/>
              </a:rPr>
              <a:t> 1969</a:t>
            </a:r>
            <a:r>
              <a:rPr lang="en-US" dirty="0" smtClean="0"/>
              <a:t> formula and get: a = log(1+n)/log(1+sr)</a:t>
            </a:r>
          </a:p>
          <a:p>
            <a:pPr>
              <a:buNone/>
            </a:pPr>
            <a:endParaRPr lang="en-US" dirty="0" smtClean="0"/>
          </a:p>
          <a:p>
            <a:pPr>
              <a:buNone/>
            </a:pPr>
            <a:r>
              <a:rPr lang="en-US" dirty="0" smtClean="0"/>
              <a:t> This is the same formula as a = log[1/p]/log[</a:t>
            </a:r>
            <a:r>
              <a:rPr lang="el-GR" dirty="0" smtClean="0"/>
              <a:t>ω</a:t>
            </a:r>
            <a:r>
              <a:rPr lang="en-US" dirty="0" smtClean="0"/>
              <a:t>*]: 1+n = population growth, so probability that a good shock occurs - i.e. being the eldest son = 1/(1+n) = p; </a:t>
            </a:r>
          </a:p>
          <a:p>
            <a:pPr>
              <a:buNone/>
            </a:pPr>
            <a:r>
              <a:rPr lang="en-US" dirty="0" smtClean="0"/>
              <a:t>    1+sr = net-of-tax reproduction rate in case a good shock occurs = </a:t>
            </a:r>
            <a:r>
              <a:rPr lang="el-GR" dirty="0" smtClean="0"/>
              <a:t>ω</a:t>
            </a:r>
            <a:r>
              <a:rPr lang="en-US" dirty="0" smtClean="0"/>
              <a:t>*. </a:t>
            </a:r>
          </a:p>
          <a:p>
            <a:pPr>
              <a:buNone/>
            </a:pPr>
            <a:r>
              <a:rPr lang="en-US" dirty="0" smtClean="0"/>
              <a:t/>
            </a:r>
            <a:br>
              <a:rPr lang="en-US" dirty="0" smtClean="0"/>
            </a:b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pPr>
              <a:buNone/>
            </a:pPr>
            <a:r>
              <a:rPr lang="en-US" b="1" dirty="0" smtClean="0"/>
              <a:t>Note 5.</a:t>
            </a:r>
            <a:r>
              <a:rPr lang="en-US" dirty="0" smtClean="0"/>
              <a:t> The </a:t>
            </a:r>
            <a:r>
              <a:rPr lang="en-US" dirty="0" err="1" smtClean="0">
                <a:hlinkClick r:id="rId2"/>
              </a:rPr>
              <a:t>Cowell</a:t>
            </a:r>
            <a:r>
              <a:rPr lang="en-US" dirty="0" smtClean="0">
                <a:hlinkClick r:id="rId2"/>
              </a:rPr>
              <a:t> 1998</a:t>
            </a:r>
            <a:r>
              <a:rPr lang="en-US" dirty="0" smtClean="0"/>
              <a:t> result is more complicated because families with many children do not return to zero (unless infinite number of children), so there is no closed form formula for the Pareto coefficient a, which must solve the following equation: ∑ (</a:t>
            </a:r>
            <a:r>
              <a:rPr lang="en-US" dirty="0" err="1" smtClean="0"/>
              <a:t>p</a:t>
            </a:r>
            <a:r>
              <a:rPr lang="en-US" baseline="-25000" dirty="0" err="1" smtClean="0"/>
              <a:t>k</a:t>
            </a:r>
            <a:r>
              <a:rPr lang="en-US" dirty="0" err="1" smtClean="0"/>
              <a:t>k</a:t>
            </a:r>
            <a:r>
              <a:rPr lang="en-US" dirty="0" smtClean="0"/>
              <a:t>/2) (2</a:t>
            </a:r>
            <a:r>
              <a:rPr lang="el-GR" dirty="0" smtClean="0"/>
              <a:t>ω</a:t>
            </a:r>
            <a:r>
              <a:rPr lang="en-US" dirty="0" smtClean="0"/>
              <a:t>/k)</a:t>
            </a:r>
            <a:r>
              <a:rPr lang="en-US" baseline="30000" dirty="0" smtClean="0"/>
              <a:t>a</a:t>
            </a:r>
            <a:r>
              <a:rPr lang="en-US" dirty="0" smtClean="0"/>
              <a:t>= 1, where </a:t>
            </a:r>
            <a:r>
              <a:rPr lang="en-US" dirty="0" err="1" smtClean="0"/>
              <a:t>p</a:t>
            </a:r>
            <a:r>
              <a:rPr lang="en-US" baseline="-25000" dirty="0" err="1" smtClean="0"/>
              <a:t>k</a:t>
            </a:r>
            <a:r>
              <a:rPr lang="en-US" dirty="0" smtClean="0"/>
              <a:t>= fraction of parents who have k children, with k=1,2,3,etc., and </a:t>
            </a:r>
            <a:r>
              <a:rPr lang="el-GR" dirty="0" smtClean="0"/>
              <a:t>ω</a:t>
            </a:r>
            <a:r>
              <a:rPr lang="en-US" dirty="0" smtClean="0"/>
              <a:t> = average generational rate of wealth reproduction. </a:t>
            </a:r>
          </a:p>
          <a:p>
            <a:pPr>
              <a:buNone/>
            </a:pPr>
            <a:r>
              <a:rPr lang="en-US" dirty="0" smtClean="0"/>
              <a:t/>
            </a:r>
            <a:br>
              <a:rPr lang="en-US" dirty="0" smtClean="0"/>
            </a:br>
            <a:endParaRPr lang="en-US" dirty="0" smtClean="0"/>
          </a:p>
          <a:p>
            <a:pPr>
              <a:buNone/>
            </a:pPr>
            <a:r>
              <a:rPr lang="en-US" b="1" dirty="0" smtClean="0"/>
              <a:t>Note 6</a:t>
            </a:r>
            <a:r>
              <a:rPr lang="en-US" dirty="0" smtClean="0"/>
              <a:t>. More generally, one can show that for any random multiplicative process z</a:t>
            </a:r>
            <a:r>
              <a:rPr lang="en-US" baseline="-25000" dirty="0" smtClean="0"/>
              <a:t>t+1i</a:t>
            </a:r>
            <a:r>
              <a:rPr lang="en-US" dirty="0" smtClean="0"/>
              <a:t>= </a:t>
            </a:r>
            <a:r>
              <a:rPr lang="el-GR" dirty="0" smtClean="0"/>
              <a:t>ω</a:t>
            </a:r>
            <a:r>
              <a:rPr lang="en-US" baseline="-25000" dirty="0" err="1" smtClean="0"/>
              <a:t>ti</a:t>
            </a:r>
            <a:r>
              <a:rPr lang="en-US" dirty="0" err="1" smtClean="0"/>
              <a:t>z</a:t>
            </a:r>
            <a:r>
              <a:rPr lang="en-US" baseline="-25000" dirty="0" err="1" smtClean="0"/>
              <a:t>ti</a:t>
            </a:r>
            <a:r>
              <a:rPr lang="en-US" dirty="0" err="1" smtClean="0"/>
              <a:t>+ε</a:t>
            </a:r>
            <a:r>
              <a:rPr lang="en-US" baseline="-25000" dirty="0" err="1" smtClean="0"/>
              <a:t>ti</a:t>
            </a:r>
            <a:r>
              <a:rPr lang="en-US" dirty="0" smtClean="0"/>
              <a:t> , where µ</a:t>
            </a:r>
            <a:r>
              <a:rPr lang="en-US" baseline="-25000" dirty="0" err="1" smtClean="0"/>
              <a:t>ti</a:t>
            </a:r>
            <a:r>
              <a:rPr lang="en-US" dirty="0" smtClean="0"/>
              <a:t>= </a:t>
            </a:r>
            <a:r>
              <a:rPr lang="en-US" dirty="0" err="1" smtClean="0"/>
              <a:t>i.i.d</a:t>
            </a:r>
            <a:r>
              <a:rPr lang="en-US" dirty="0" smtClean="0"/>
              <a:t>. multiplicative shock with mean </a:t>
            </a:r>
            <a:r>
              <a:rPr lang="el-GR" dirty="0" smtClean="0"/>
              <a:t>ω</a:t>
            </a:r>
            <a:r>
              <a:rPr lang="en-US" dirty="0" smtClean="0"/>
              <a:t>=E(</a:t>
            </a:r>
            <a:r>
              <a:rPr lang="el-GR" dirty="0" smtClean="0"/>
              <a:t>ω</a:t>
            </a:r>
            <a:r>
              <a:rPr lang="en-US" baseline="-25000" dirty="0" err="1" smtClean="0"/>
              <a:t>ti</a:t>
            </a:r>
            <a:r>
              <a:rPr lang="en-US" dirty="0" smtClean="0"/>
              <a:t>)&lt;1, </a:t>
            </a:r>
            <a:r>
              <a:rPr lang="en-US" dirty="0" err="1" smtClean="0"/>
              <a:t>ε</a:t>
            </a:r>
            <a:r>
              <a:rPr lang="en-US" baseline="-25000" dirty="0" err="1" smtClean="0"/>
              <a:t>ti</a:t>
            </a:r>
            <a:r>
              <a:rPr lang="en-US" dirty="0" smtClean="0"/>
              <a:t>=additive shock (possibly random), then the steady-state distribution has a Pareto upper tail with coefficient a, which must solve the following equation: E(</a:t>
            </a:r>
            <a:r>
              <a:rPr lang="el-GR" dirty="0" smtClean="0"/>
              <a:t>ω</a:t>
            </a:r>
            <a:r>
              <a:rPr lang="en-US" baseline="-25000" dirty="0" err="1" smtClean="0"/>
              <a:t>ti</a:t>
            </a:r>
            <a:r>
              <a:rPr lang="en-US" baseline="30000" dirty="0" err="1" smtClean="0"/>
              <a:t>a</a:t>
            </a:r>
            <a:r>
              <a:rPr lang="en-US" dirty="0" smtClean="0"/>
              <a:t>)=1 (see </a:t>
            </a:r>
            <a:r>
              <a:rPr lang="en-US" dirty="0" smtClean="0">
                <a:hlinkClick r:id="rId3"/>
              </a:rPr>
              <a:t>Nirei 2009, p.9</a:t>
            </a:r>
            <a:r>
              <a:rPr lang="en-US" dirty="0" smtClean="0"/>
              <a:t> and </a:t>
            </a:r>
            <a:r>
              <a:rPr lang="en-US" dirty="0" smtClean="0">
                <a:hlinkClick r:id="rId4"/>
              </a:rPr>
              <a:t>Nirei-Aoki 2014</a:t>
            </a:r>
            <a:r>
              <a:rPr lang="en-US" dirty="0" smtClean="0"/>
              <a:t>)</a:t>
            </a:r>
          </a:p>
          <a:p>
            <a:pPr>
              <a:buNone/>
            </a:pPr>
            <a:r>
              <a:rPr lang="en-US" dirty="0" smtClean="0"/>
              <a:t>Special case: p (</a:t>
            </a:r>
            <a:r>
              <a:rPr lang="el-GR" dirty="0" smtClean="0"/>
              <a:t>ω</a:t>
            </a:r>
            <a:r>
              <a:rPr lang="en-US" dirty="0" smtClean="0"/>
              <a:t>/p)</a:t>
            </a:r>
            <a:r>
              <a:rPr lang="en-US" baseline="30000" dirty="0" smtClean="0"/>
              <a:t>a</a:t>
            </a:r>
            <a:r>
              <a:rPr lang="en-US" dirty="0" smtClean="0"/>
              <a:t>=1, i.e. a=log(1/p)/log(</a:t>
            </a:r>
            <a:r>
              <a:rPr lang="el-GR" dirty="0" smtClean="0"/>
              <a:t>ω</a:t>
            </a:r>
            <a:r>
              <a:rPr lang="en-US" dirty="0" smtClean="0"/>
              <a:t>/p). </a:t>
            </a:r>
          </a:p>
          <a:p>
            <a:pPr>
              <a:buNone/>
            </a:pPr>
            <a:r>
              <a:rPr lang="en-US" dirty="0" smtClean="0"/>
              <a:t>More generally, as long as </a:t>
            </a:r>
            <a:r>
              <a:rPr lang="el-GR" dirty="0" smtClean="0"/>
              <a:t>ω</a:t>
            </a:r>
            <a:r>
              <a:rPr lang="en-US" baseline="-25000" dirty="0" err="1" smtClean="0"/>
              <a:t>ti</a:t>
            </a:r>
            <a:r>
              <a:rPr lang="en-US" dirty="0" smtClean="0"/>
              <a:t>&gt;1 with some positive probability, there exists a unique a&gt;1 </a:t>
            </a:r>
            <a:r>
              <a:rPr lang="en-US" dirty="0" err="1" smtClean="0"/>
              <a:t>s.t</a:t>
            </a:r>
            <a:r>
              <a:rPr lang="en-US" dirty="0" smtClean="0"/>
              <a:t>. E</a:t>
            </a:r>
            <a:r>
              <a:rPr lang="fr-FR" dirty="0" smtClean="0"/>
              <a:t>(</a:t>
            </a:r>
            <a:r>
              <a:rPr lang="el-GR" dirty="0" smtClean="0"/>
              <a:t>ω</a:t>
            </a:r>
            <a:r>
              <a:rPr lang="en-US" baseline="-25000" dirty="0" err="1" smtClean="0"/>
              <a:t>ti</a:t>
            </a:r>
            <a:r>
              <a:rPr lang="en-US" baseline="30000" dirty="0" err="1" smtClean="0"/>
              <a:t>α</a:t>
            </a:r>
            <a:r>
              <a:rPr lang="en-US" dirty="0" smtClean="0"/>
              <a:t>)=1. </a:t>
            </a:r>
          </a:p>
          <a:p>
            <a:pPr>
              <a:buNone/>
            </a:pPr>
            <a:r>
              <a:rPr lang="en-US" dirty="0" smtClean="0"/>
              <a:t>One can easily see that for a given average </a:t>
            </a:r>
            <a:r>
              <a:rPr lang="el-GR" dirty="0" smtClean="0"/>
              <a:t>ω</a:t>
            </a:r>
            <a:r>
              <a:rPr lang="en-US" dirty="0" smtClean="0"/>
              <a:t>=E(</a:t>
            </a:r>
            <a:r>
              <a:rPr lang="el-GR" dirty="0" smtClean="0"/>
              <a:t>ω</a:t>
            </a:r>
            <a:r>
              <a:rPr lang="en-US" baseline="-25000" dirty="0" err="1" smtClean="0"/>
              <a:t>ti</a:t>
            </a:r>
            <a:r>
              <a:rPr lang="en-US" dirty="0" smtClean="0"/>
              <a:t>)&lt;1, a→1 if the variance of shocks goes to infinity (and a→∞ if the variance goes to zero).  </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85000" lnSpcReduction="20000"/>
          </a:bodyPr>
          <a:lstStyle/>
          <a:p>
            <a:r>
              <a:rPr lang="fr-FR" dirty="0" smtClean="0"/>
              <a:t>Key </a:t>
            </a:r>
            <a:r>
              <a:rPr lang="fr-FR" dirty="0" err="1" smtClean="0"/>
              <a:t>finding</a:t>
            </a:r>
            <a:r>
              <a:rPr lang="fr-FR" dirty="0" smtClean="0"/>
              <a:t>: </a:t>
            </a:r>
            <a:r>
              <a:rPr lang="fr-FR" dirty="0" err="1" smtClean="0"/>
              <a:t>with</a:t>
            </a:r>
            <a:r>
              <a:rPr lang="fr-FR" dirty="0" smtClean="0"/>
              <a:t> multiplicative </a:t>
            </a:r>
            <a:r>
              <a:rPr lang="fr-FR" dirty="0" err="1" smtClean="0"/>
              <a:t>random</a:t>
            </a:r>
            <a:r>
              <a:rPr lang="fr-FR" dirty="0" smtClean="0"/>
              <a:t> </a:t>
            </a:r>
            <a:r>
              <a:rPr lang="fr-FR" dirty="0" err="1" smtClean="0"/>
              <a:t>shocks</a:t>
            </a:r>
            <a:r>
              <a:rPr lang="fr-FR" dirty="0" smtClean="0"/>
              <a:t>, one </a:t>
            </a:r>
            <a:r>
              <a:rPr lang="fr-FR" dirty="0" err="1" smtClean="0"/>
              <a:t>can</a:t>
            </a:r>
            <a:r>
              <a:rPr lang="fr-FR" dirty="0" smtClean="0"/>
              <a:t> </a:t>
            </a:r>
            <a:r>
              <a:rPr lang="fr-FR" dirty="0" err="1" smtClean="0"/>
              <a:t>generate</a:t>
            </a:r>
            <a:r>
              <a:rPr lang="fr-FR" dirty="0" smtClean="0"/>
              <a:t> </a:t>
            </a:r>
            <a:r>
              <a:rPr lang="fr-FR" dirty="0" err="1" smtClean="0"/>
              <a:t>very</a:t>
            </a:r>
            <a:r>
              <a:rPr lang="fr-FR" dirty="0" smtClean="0"/>
              <a:t> </a:t>
            </a:r>
            <a:r>
              <a:rPr lang="fr-FR" dirty="0" err="1" smtClean="0"/>
              <a:t>high</a:t>
            </a:r>
            <a:r>
              <a:rPr lang="fr-FR" dirty="0" smtClean="0"/>
              <a:t> </a:t>
            </a:r>
            <a:r>
              <a:rPr lang="fr-FR" dirty="0" err="1" smtClean="0"/>
              <a:t>levels</a:t>
            </a:r>
            <a:r>
              <a:rPr lang="fr-FR" dirty="0" smtClean="0"/>
              <a:t> of </a:t>
            </a:r>
            <a:r>
              <a:rPr lang="fr-FR" dirty="0" err="1" smtClean="0"/>
              <a:t>wealth</a:t>
            </a:r>
            <a:r>
              <a:rPr lang="fr-FR" dirty="0" smtClean="0"/>
              <a:t> </a:t>
            </a:r>
            <a:r>
              <a:rPr lang="fr-FR" dirty="0" err="1" smtClean="0"/>
              <a:t>inequality</a:t>
            </a:r>
            <a:r>
              <a:rPr lang="fr-FR" dirty="0" smtClean="0"/>
              <a:t>; the exact </a:t>
            </a:r>
            <a:r>
              <a:rPr lang="fr-FR" dirty="0" err="1" smtClean="0"/>
              <a:t>level</a:t>
            </a:r>
            <a:r>
              <a:rPr lang="fr-FR" dirty="0" smtClean="0"/>
              <a:t> of </a:t>
            </a:r>
            <a:r>
              <a:rPr lang="fr-FR" dirty="0" err="1" smtClean="0"/>
              <a:t>steady</a:t>
            </a:r>
            <a:r>
              <a:rPr lang="fr-FR" dirty="0" smtClean="0"/>
              <a:t>-state </a:t>
            </a:r>
            <a:r>
              <a:rPr lang="fr-FR" dirty="0" err="1" smtClean="0"/>
              <a:t>wealth</a:t>
            </a:r>
            <a:r>
              <a:rPr lang="fr-FR" dirty="0" smtClean="0"/>
              <a:t> </a:t>
            </a:r>
            <a:r>
              <a:rPr lang="fr-FR" dirty="0" err="1" smtClean="0"/>
              <a:t>inequality</a:t>
            </a:r>
            <a:r>
              <a:rPr lang="fr-FR" dirty="0" smtClean="0"/>
              <a:t> </a:t>
            </a:r>
            <a:r>
              <a:rPr lang="fr-FR" dirty="0" err="1" smtClean="0"/>
              <a:t>depends</a:t>
            </a:r>
            <a:r>
              <a:rPr lang="fr-FR" dirty="0" smtClean="0"/>
              <a:t> a lot on the </a:t>
            </a:r>
            <a:r>
              <a:rPr lang="fr-FR" dirty="0" err="1" smtClean="0"/>
              <a:t>differential</a:t>
            </a:r>
            <a:r>
              <a:rPr lang="fr-FR" dirty="0" smtClean="0"/>
              <a:t> r – g </a:t>
            </a:r>
          </a:p>
          <a:p>
            <a:pPr>
              <a:buNone/>
            </a:pPr>
            <a:endParaRPr lang="fr-FR" dirty="0" smtClean="0"/>
          </a:p>
          <a:p>
            <a:r>
              <a:rPr lang="fr-FR" dirty="0" smtClean="0"/>
              <a:t>This </a:t>
            </a:r>
            <a:r>
              <a:rPr lang="fr-FR" dirty="0" err="1" smtClean="0"/>
              <a:t>can</a:t>
            </a:r>
            <a:r>
              <a:rPr lang="fr-FR" dirty="0" smtClean="0"/>
              <a:t> </a:t>
            </a:r>
            <a:r>
              <a:rPr lang="fr-FR" b="1" dirty="0" err="1" smtClean="0"/>
              <a:t>contribute</a:t>
            </a:r>
            <a:r>
              <a:rPr lang="fr-FR" dirty="0" smtClean="0"/>
              <a:t> to </a:t>
            </a:r>
            <a:r>
              <a:rPr lang="fr-FR" dirty="0" err="1" smtClean="0"/>
              <a:t>explain</a:t>
            </a:r>
            <a:r>
              <a:rPr lang="fr-FR" dirty="0" smtClean="0"/>
              <a:t>:</a:t>
            </a:r>
          </a:p>
          <a:p>
            <a:pPr>
              <a:buNone/>
            </a:pPr>
            <a:r>
              <a:rPr lang="fr-FR" dirty="0" smtClean="0"/>
              <a:t>-  </a:t>
            </a:r>
            <a:r>
              <a:rPr lang="fr-FR" dirty="0" err="1" smtClean="0"/>
              <a:t>extreme</a:t>
            </a:r>
            <a:r>
              <a:rPr lang="fr-FR" dirty="0" smtClean="0"/>
              <a:t> </a:t>
            </a:r>
            <a:r>
              <a:rPr lang="fr-FR" dirty="0" err="1" smtClean="0"/>
              <a:t>wealth</a:t>
            </a:r>
            <a:r>
              <a:rPr lang="fr-FR" dirty="0" smtClean="0"/>
              <a:t> concentration in Europe in 19c and </a:t>
            </a:r>
            <a:r>
              <a:rPr lang="fr-FR" dirty="0" err="1" smtClean="0"/>
              <a:t>during</a:t>
            </a:r>
            <a:r>
              <a:rPr lang="fr-FR" dirty="0" smtClean="0"/>
              <a:t> </a:t>
            </a:r>
            <a:r>
              <a:rPr lang="fr-FR" dirty="0" err="1" smtClean="0"/>
              <a:t>most</a:t>
            </a:r>
            <a:r>
              <a:rPr lang="fr-FR" dirty="0" smtClean="0"/>
              <a:t> of </a:t>
            </a:r>
            <a:r>
              <a:rPr lang="fr-FR" dirty="0" err="1" smtClean="0"/>
              <a:t>human</a:t>
            </a:r>
            <a:r>
              <a:rPr lang="fr-FR" dirty="0" smtClean="0"/>
              <a:t> </a:t>
            </a:r>
            <a:r>
              <a:rPr lang="fr-FR" dirty="0" err="1" smtClean="0"/>
              <a:t>history</a:t>
            </a:r>
            <a:r>
              <a:rPr lang="fr-FR" dirty="0" smtClean="0"/>
              <a:t> (</a:t>
            </a:r>
            <a:r>
              <a:rPr lang="fr-FR" dirty="0" err="1" smtClean="0"/>
              <a:t>high</a:t>
            </a:r>
            <a:r>
              <a:rPr lang="fr-FR" dirty="0" smtClean="0"/>
              <a:t> r-g) </a:t>
            </a:r>
          </a:p>
          <a:p>
            <a:pPr>
              <a:buFontTx/>
              <a:buChar char="-"/>
            </a:pPr>
            <a:r>
              <a:rPr lang="fr-FR" dirty="0" err="1" smtClean="0"/>
              <a:t>lower</a:t>
            </a:r>
            <a:r>
              <a:rPr lang="fr-FR" dirty="0" smtClean="0"/>
              <a:t> </a:t>
            </a:r>
            <a:r>
              <a:rPr lang="fr-FR" dirty="0" err="1" smtClean="0"/>
              <a:t>wealth</a:t>
            </a:r>
            <a:r>
              <a:rPr lang="fr-FR" dirty="0" smtClean="0"/>
              <a:t> </a:t>
            </a:r>
            <a:r>
              <a:rPr lang="fr-FR" dirty="0" err="1" smtClean="0"/>
              <a:t>inequality</a:t>
            </a:r>
            <a:r>
              <a:rPr lang="fr-FR" dirty="0" smtClean="0"/>
              <a:t> in the US in 19c (</a:t>
            </a:r>
            <a:r>
              <a:rPr lang="fr-FR" dirty="0" err="1" smtClean="0"/>
              <a:t>high</a:t>
            </a:r>
            <a:r>
              <a:rPr lang="fr-FR" dirty="0" smtClean="0"/>
              <a:t> g)</a:t>
            </a:r>
          </a:p>
          <a:p>
            <a:pPr>
              <a:buFontTx/>
              <a:buChar char="-"/>
            </a:pPr>
            <a:r>
              <a:rPr lang="fr-FR" dirty="0" smtClean="0"/>
              <a:t>the long-lasting </a:t>
            </a:r>
            <a:r>
              <a:rPr lang="fr-FR" dirty="0" err="1" smtClean="0"/>
              <a:t>decline</a:t>
            </a:r>
            <a:r>
              <a:rPr lang="fr-FR" dirty="0" smtClean="0"/>
              <a:t> of </a:t>
            </a:r>
            <a:r>
              <a:rPr lang="fr-FR" dirty="0" err="1" smtClean="0"/>
              <a:t>wealth</a:t>
            </a:r>
            <a:r>
              <a:rPr lang="fr-FR" dirty="0" smtClean="0"/>
              <a:t> concentration in 20c (</a:t>
            </a:r>
            <a:r>
              <a:rPr lang="fr-FR" dirty="0" err="1" smtClean="0"/>
              <a:t>low</a:t>
            </a:r>
            <a:r>
              <a:rPr lang="fr-FR" dirty="0" smtClean="0"/>
              <a:t> r due to </a:t>
            </a:r>
            <a:r>
              <a:rPr lang="fr-FR" dirty="0" err="1" smtClean="0"/>
              <a:t>shocks</a:t>
            </a:r>
            <a:r>
              <a:rPr lang="fr-FR" dirty="0" smtClean="0"/>
              <a:t>, </a:t>
            </a:r>
            <a:r>
              <a:rPr lang="fr-FR" dirty="0" err="1" smtClean="0"/>
              <a:t>high</a:t>
            </a:r>
            <a:r>
              <a:rPr lang="fr-FR" dirty="0" smtClean="0"/>
              <a:t> g) </a:t>
            </a:r>
          </a:p>
          <a:p>
            <a:pPr>
              <a:buFontTx/>
              <a:buChar char="-"/>
            </a:pPr>
            <a:r>
              <a:rPr lang="fr-FR" dirty="0" smtClean="0"/>
              <a:t>and the return of </a:t>
            </a:r>
            <a:r>
              <a:rPr lang="fr-FR" dirty="0" err="1" smtClean="0"/>
              <a:t>high</a:t>
            </a:r>
            <a:r>
              <a:rPr lang="fr-FR" dirty="0" smtClean="0"/>
              <a:t> </a:t>
            </a:r>
            <a:r>
              <a:rPr lang="fr-FR" dirty="0" err="1" smtClean="0"/>
              <a:t>wealth</a:t>
            </a:r>
            <a:r>
              <a:rPr lang="fr-FR" dirty="0" smtClean="0"/>
              <a:t> concentration </a:t>
            </a:r>
            <a:r>
              <a:rPr lang="fr-FR" dirty="0" err="1" smtClean="0"/>
              <a:t>since</a:t>
            </a:r>
            <a:r>
              <a:rPr lang="fr-FR" dirty="0" smtClean="0"/>
              <a:t> </a:t>
            </a:r>
            <a:r>
              <a:rPr lang="fr-FR" dirty="0" err="1" smtClean="0"/>
              <a:t>late</a:t>
            </a:r>
            <a:r>
              <a:rPr lang="fr-FR" dirty="0" smtClean="0"/>
              <a:t> 20c/</a:t>
            </a:r>
            <a:r>
              <a:rPr lang="fr-FR" dirty="0" err="1" smtClean="0"/>
              <a:t>early</a:t>
            </a:r>
            <a:r>
              <a:rPr lang="fr-FR" dirty="0" smtClean="0"/>
              <a:t> 21c (</a:t>
            </a:r>
            <a:r>
              <a:rPr lang="fr-FR" dirty="0" err="1" smtClean="0"/>
              <a:t>lowering</a:t>
            </a:r>
            <a:r>
              <a:rPr lang="fr-FR" dirty="0" smtClean="0"/>
              <a:t> of g, and </a:t>
            </a:r>
            <a:r>
              <a:rPr lang="fr-FR" dirty="0" err="1" smtClean="0"/>
              <a:t>rise</a:t>
            </a:r>
            <a:r>
              <a:rPr lang="fr-FR" dirty="0" smtClean="0"/>
              <a:t> of r, in </a:t>
            </a:r>
            <a:r>
              <a:rPr lang="fr-FR" dirty="0" err="1" smtClean="0"/>
              <a:t>particular</a:t>
            </a:r>
            <a:r>
              <a:rPr lang="fr-FR" dirty="0" smtClean="0"/>
              <a:t> due to </a:t>
            </a:r>
            <a:r>
              <a:rPr lang="fr-FR" dirty="0" err="1" smtClean="0"/>
              <a:t>tax</a:t>
            </a:r>
            <a:r>
              <a:rPr lang="fr-FR" dirty="0" smtClean="0"/>
              <a:t> </a:t>
            </a:r>
            <a:r>
              <a:rPr lang="fr-FR" dirty="0" err="1" smtClean="0"/>
              <a:t>competition</a:t>
            </a:r>
            <a:r>
              <a:rPr lang="fr-FR" dirty="0" smtClean="0"/>
              <a:t>)</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9218" name="Acrobat Document" r:id="rId3" imgW="6416596" imgH="4534293" progId="AcroExch.Document.11">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0242" name="Acrobat Document" r:id="rId3" imgW="6416596" imgH="4534293" progId="AcroExch.Document.11">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116632"/>
          <a:ext cx="9036496" cy="6624736"/>
        </p:xfrm>
        <a:graphic>
          <a:graphicData uri="http://schemas.openxmlformats.org/presentationml/2006/ole">
            <p:oleObj spid="_x0000_s11266" name="Acrobat Document" r:id="rId3" imgW="6416596" imgH="4534293" progId="AcroExch.Document.11">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1143000"/>
          </a:xfrm>
        </p:spPr>
        <p:txBody>
          <a:bodyPr>
            <a:normAutofit fontScale="90000"/>
          </a:bodyPr>
          <a:lstStyle/>
          <a:p>
            <a:r>
              <a:rPr lang="fr-FR" dirty="0" err="1" smtClean="0"/>
              <a:t>Problems</a:t>
            </a:r>
            <a:r>
              <a:rPr lang="fr-FR" dirty="0" smtClean="0"/>
              <a:t> </a:t>
            </a:r>
            <a:r>
              <a:rPr lang="fr-FR" dirty="0" err="1" smtClean="0"/>
              <a:t>with</a:t>
            </a:r>
            <a:r>
              <a:rPr lang="fr-FR" dirty="0" smtClean="0"/>
              <a:t> Pareto approximations</a:t>
            </a:r>
            <a:endParaRPr lang="fr-FR" dirty="0"/>
          </a:p>
        </p:txBody>
      </p:sp>
      <p:sp>
        <p:nvSpPr>
          <p:cNvPr id="3" name="Espace réservé du contenu 2"/>
          <p:cNvSpPr>
            <a:spLocks noGrp="1"/>
          </p:cNvSpPr>
          <p:nvPr>
            <p:ph idx="1"/>
          </p:nvPr>
        </p:nvSpPr>
        <p:spPr>
          <a:xfrm>
            <a:off x="251520" y="1700808"/>
            <a:ext cx="8640960" cy="4536504"/>
          </a:xfrm>
        </p:spPr>
        <p:txBody>
          <a:bodyPr>
            <a:normAutofit lnSpcReduction="10000"/>
          </a:bodyPr>
          <a:lstStyle/>
          <a:p>
            <a:r>
              <a:rPr lang="fr-FR" dirty="0" smtClean="0"/>
              <a:t>In practice the </a:t>
            </a:r>
            <a:r>
              <a:rPr lang="fr-FR" dirty="0" err="1" smtClean="0"/>
              <a:t>problem</a:t>
            </a:r>
            <a:r>
              <a:rPr lang="fr-FR" dirty="0" smtClean="0"/>
              <a:t> </a:t>
            </a:r>
            <a:r>
              <a:rPr lang="fr-FR" dirty="0" err="1" smtClean="0"/>
              <a:t>is</a:t>
            </a:r>
            <a:r>
              <a:rPr lang="fr-FR" dirty="0" smtClean="0"/>
              <a:t> not </a:t>
            </a:r>
            <a:r>
              <a:rPr lang="fr-FR" dirty="0" err="1" smtClean="0"/>
              <a:t>so</a:t>
            </a:r>
            <a:r>
              <a:rPr lang="fr-FR" dirty="0" smtClean="0"/>
              <a:t> </a:t>
            </a:r>
            <a:r>
              <a:rPr lang="fr-FR" dirty="0" err="1" smtClean="0"/>
              <a:t>much</a:t>
            </a:r>
            <a:r>
              <a:rPr lang="fr-FR" dirty="0" smtClean="0"/>
              <a:t> to </a:t>
            </a:r>
            <a:r>
              <a:rPr lang="fr-FR" dirty="0" err="1" smtClean="0"/>
              <a:t>estimate</a:t>
            </a:r>
            <a:r>
              <a:rPr lang="fr-FR" dirty="0" smtClean="0"/>
              <a:t> the unique Pareto coefficient b, but </a:t>
            </a:r>
            <a:r>
              <a:rPr lang="fr-FR" dirty="0" err="1" smtClean="0"/>
              <a:t>rather</a:t>
            </a:r>
            <a:r>
              <a:rPr lang="fr-FR" dirty="0" smtClean="0"/>
              <a:t> the « Pareto </a:t>
            </a:r>
            <a:r>
              <a:rPr lang="fr-FR" dirty="0" err="1" smtClean="0"/>
              <a:t>shape</a:t>
            </a:r>
            <a:r>
              <a:rPr lang="fr-FR" dirty="0" smtClean="0"/>
              <a:t> » b(y)=E(y/y&gt;z)/y</a:t>
            </a:r>
          </a:p>
          <a:p>
            <a:pPr>
              <a:buNone/>
            </a:pPr>
            <a:endParaRPr lang="fr-FR" dirty="0" smtClean="0"/>
          </a:p>
          <a:p>
            <a:r>
              <a:rPr lang="fr-FR" dirty="0" err="1" smtClean="0"/>
              <a:t>See</a:t>
            </a:r>
            <a:r>
              <a:rPr lang="fr-FR" dirty="0" smtClean="0"/>
              <a:t> </a:t>
            </a:r>
            <a:r>
              <a:rPr lang="fr-FR" dirty="0" smtClean="0">
                <a:hlinkClick r:id="rId2"/>
              </a:rPr>
              <a:t>exemples</a:t>
            </a:r>
            <a:r>
              <a:rPr lang="fr-FR" dirty="0" smtClean="0"/>
              <a:t> of Pareto </a:t>
            </a:r>
            <a:r>
              <a:rPr lang="fr-FR" dirty="0" err="1" smtClean="0"/>
              <a:t>shapes</a:t>
            </a:r>
            <a:r>
              <a:rPr lang="fr-FR" dirty="0" smtClean="0"/>
              <a:t> for </a:t>
            </a:r>
            <a:r>
              <a:rPr lang="fr-FR" dirty="0" err="1" smtClean="0"/>
              <a:t>income</a:t>
            </a:r>
            <a:r>
              <a:rPr lang="fr-FR" dirty="0" smtClean="0"/>
              <a:t> distributions in France 1997-2006</a:t>
            </a:r>
          </a:p>
          <a:p>
            <a:pPr>
              <a:buNone/>
            </a:pPr>
            <a:endParaRPr lang="fr-FR" dirty="0" smtClean="0"/>
          </a:p>
          <a:p>
            <a:r>
              <a:rPr lang="fr-FR" dirty="0" err="1" smtClean="0"/>
              <a:t>Current</a:t>
            </a:r>
            <a:r>
              <a:rPr lang="fr-FR" dirty="0" smtClean="0"/>
              <a:t> </a:t>
            </a:r>
            <a:r>
              <a:rPr lang="fr-FR" dirty="0" err="1" smtClean="0"/>
              <a:t>research</a:t>
            </a:r>
            <a:r>
              <a:rPr lang="fr-FR" dirty="0" smtClean="0"/>
              <a:t>: one </a:t>
            </a:r>
            <a:r>
              <a:rPr lang="fr-FR" dirty="0" err="1" smtClean="0"/>
              <a:t>can</a:t>
            </a:r>
            <a:r>
              <a:rPr lang="fr-FR" dirty="0" smtClean="0"/>
              <a:t> combine the </a:t>
            </a:r>
            <a:r>
              <a:rPr lang="fr-FR" dirty="0" err="1" smtClean="0"/>
              <a:t>different</a:t>
            </a:r>
            <a:r>
              <a:rPr lang="fr-FR" dirty="0" smtClean="0"/>
              <a:t> data sources to </a:t>
            </a:r>
            <a:r>
              <a:rPr lang="fr-FR" dirty="0" err="1" smtClean="0"/>
              <a:t>estimate</a:t>
            </a:r>
            <a:r>
              <a:rPr lang="fr-FR" dirty="0" smtClean="0"/>
              <a:t> Pareto </a:t>
            </a:r>
            <a:r>
              <a:rPr lang="fr-FR" dirty="0" err="1" smtClean="0"/>
              <a:t>shapes</a:t>
            </a:r>
            <a:r>
              <a:rPr lang="fr-FR" dirty="0" smtClean="0"/>
              <a:t> </a:t>
            </a: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1143000"/>
          </a:xfrm>
        </p:spPr>
        <p:txBody>
          <a:bodyPr>
            <a:normAutofit fontScale="90000"/>
          </a:bodyPr>
          <a:lstStyle/>
          <a:p>
            <a:r>
              <a:rPr lang="fr-FR" dirty="0" smtClean="0"/>
              <a:t>On the long </a:t>
            </a:r>
            <a:r>
              <a:rPr lang="fr-FR" dirty="0" err="1" smtClean="0"/>
              <a:t>run</a:t>
            </a:r>
            <a:r>
              <a:rPr lang="fr-FR" dirty="0" smtClean="0"/>
              <a:t> </a:t>
            </a:r>
            <a:r>
              <a:rPr lang="fr-FR" dirty="0" err="1" smtClean="0"/>
              <a:t>evolution</a:t>
            </a:r>
            <a:r>
              <a:rPr lang="fr-FR" dirty="0" smtClean="0"/>
              <a:t> of </a:t>
            </a:r>
            <a:r>
              <a:rPr lang="fr-FR" dirty="0" err="1" smtClean="0"/>
              <a:t>inheritance</a:t>
            </a:r>
            <a:endParaRPr lang="fr-FR" dirty="0"/>
          </a:p>
        </p:txBody>
      </p:sp>
      <p:sp>
        <p:nvSpPr>
          <p:cNvPr id="3" name="Espace réservé du contenu 2"/>
          <p:cNvSpPr>
            <a:spLocks noGrp="1"/>
          </p:cNvSpPr>
          <p:nvPr>
            <p:ph idx="1"/>
          </p:nvPr>
        </p:nvSpPr>
        <p:spPr>
          <a:xfrm>
            <a:off x="251520" y="1412776"/>
            <a:ext cx="8640960" cy="5328592"/>
          </a:xfrm>
        </p:spPr>
        <p:txBody>
          <a:bodyPr>
            <a:normAutofit fontScale="85000" lnSpcReduction="20000"/>
          </a:bodyPr>
          <a:lstStyle/>
          <a:p>
            <a:r>
              <a:rPr lang="fr-FR" dirty="0" smtClean="0"/>
              <a:t>The multiplicative r-g </a:t>
            </a:r>
            <a:r>
              <a:rPr lang="fr-FR" dirty="0" err="1" smtClean="0"/>
              <a:t>process</a:t>
            </a:r>
            <a:r>
              <a:rPr lang="fr-FR" dirty="0" smtClean="0"/>
              <a:t> </a:t>
            </a:r>
            <a:r>
              <a:rPr lang="fr-FR" dirty="0" err="1" smtClean="0"/>
              <a:t>is</a:t>
            </a:r>
            <a:r>
              <a:rPr lang="fr-FR" dirty="0" smtClean="0"/>
              <a:t> </a:t>
            </a:r>
            <a:r>
              <a:rPr lang="fr-FR" dirty="0" err="1" smtClean="0"/>
              <a:t>already</a:t>
            </a:r>
            <a:r>
              <a:rPr lang="fr-FR" dirty="0" smtClean="0"/>
              <a:t> </a:t>
            </a:r>
            <a:r>
              <a:rPr lang="fr-FR" dirty="0" err="1" smtClean="0"/>
              <a:t>powerful</a:t>
            </a:r>
            <a:r>
              <a:rPr lang="fr-FR" dirty="0" smtClean="0"/>
              <a:t> </a:t>
            </a:r>
            <a:r>
              <a:rPr lang="fr-FR" dirty="0" err="1" smtClean="0"/>
              <a:t>with</a:t>
            </a:r>
            <a:r>
              <a:rPr lang="fr-FR" dirty="0" smtClean="0"/>
              <a:t> fine horizon; but </a:t>
            </a:r>
            <a:r>
              <a:rPr lang="fr-FR" dirty="0" err="1" smtClean="0"/>
              <a:t>it</a:t>
            </a:r>
            <a:r>
              <a:rPr lang="fr-FR" dirty="0" smtClean="0"/>
              <a:t> </a:t>
            </a:r>
            <a:r>
              <a:rPr lang="fr-FR" dirty="0" err="1" smtClean="0"/>
              <a:t>is</a:t>
            </a:r>
            <a:r>
              <a:rPr lang="fr-FR" dirty="0" smtClean="0"/>
              <a:t> </a:t>
            </a:r>
            <a:r>
              <a:rPr lang="fr-FR" dirty="0" err="1" smtClean="0"/>
              <a:t>even</a:t>
            </a:r>
            <a:r>
              <a:rPr lang="fr-FR" dirty="0" smtClean="0"/>
              <a:t> more </a:t>
            </a:r>
            <a:r>
              <a:rPr lang="fr-FR" dirty="0" err="1" smtClean="0"/>
              <a:t>powerful</a:t>
            </a:r>
            <a:r>
              <a:rPr lang="fr-FR" dirty="0" smtClean="0"/>
              <a:t> </a:t>
            </a:r>
            <a:r>
              <a:rPr lang="fr-FR" dirty="0" err="1" smtClean="0"/>
              <a:t>with</a:t>
            </a:r>
            <a:r>
              <a:rPr lang="fr-FR" dirty="0" smtClean="0"/>
              <a:t> </a:t>
            </a:r>
            <a:r>
              <a:rPr lang="fr-FR" dirty="0" err="1" smtClean="0"/>
              <a:t>inheritance</a:t>
            </a:r>
            <a:r>
              <a:rPr lang="fr-FR" dirty="0" smtClean="0"/>
              <a:t>; </a:t>
            </a:r>
            <a:r>
              <a:rPr lang="fr-FR" dirty="0" err="1" smtClean="0"/>
              <a:t>otherwise</a:t>
            </a:r>
            <a:r>
              <a:rPr lang="fr-FR" dirty="0" smtClean="0"/>
              <a:t> the </a:t>
            </a:r>
            <a:r>
              <a:rPr lang="fr-FR" dirty="0" err="1" smtClean="0"/>
              <a:t>process</a:t>
            </a:r>
            <a:r>
              <a:rPr lang="fr-FR" dirty="0" smtClean="0"/>
              <a:t> </a:t>
            </a:r>
            <a:r>
              <a:rPr lang="fr-FR" dirty="0" err="1" smtClean="0"/>
              <a:t>starts</a:t>
            </a:r>
            <a:r>
              <a:rPr lang="fr-FR" dirty="0" smtClean="0"/>
              <a:t> over </a:t>
            </a:r>
            <a:r>
              <a:rPr lang="fr-FR" dirty="0" err="1" smtClean="0"/>
              <a:t>again</a:t>
            </a:r>
            <a:r>
              <a:rPr lang="fr-FR" dirty="0" smtClean="0"/>
              <a:t> </a:t>
            </a:r>
            <a:r>
              <a:rPr lang="fr-FR" dirty="0" err="1" smtClean="0"/>
              <a:t>at</a:t>
            </a:r>
            <a:r>
              <a:rPr lang="fr-FR" dirty="0" smtClean="0"/>
              <a:t> </a:t>
            </a:r>
            <a:r>
              <a:rPr lang="fr-FR" dirty="0" err="1" smtClean="0"/>
              <a:t>each</a:t>
            </a:r>
            <a:r>
              <a:rPr lang="fr-FR" dirty="0" smtClean="0"/>
              <a:t> </a:t>
            </a:r>
            <a:r>
              <a:rPr lang="fr-FR" dirty="0" err="1" smtClean="0"/>
              <a:t>generation</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can</a:t>
            </a:r>
            <a:r>
              <a:rPr lang="fr-FR" dirty="0" smtClean="0"/>
              <a:t> </a:t>
            </a:r>
            <a:r>
              <a:rPr lang="fr-FR" dirty="0" err="1" smtClean="0"/>
              <a:t>still</a:t>
            </a:r>
            <a:r>
              <a:rPr lang="fr-FR" dirty="0" smtClean="0"/>
              <a:t> </a:t>
            </a:r>
            <a:r>
              <a:rPr lang="fr-FR" dirty="0" err="1" smtClean="0"/>
              <a:t>be</a:t>
            </a:r>
            <a:r>
              <a:rPr lang="fr-FR" dirty="0" smtClean="0"/>
              <a:t> </a:t>
            </a:r>
            <a:r>
              <a:rPr lang="fr-FR" dirty="0" err="1" smtClean="0"/>
              <a:t>very</a:t>
            </a:r>
            <a:r>
              <a:rPr lang="fr-FR" dirty="0" smtClean="0"/>
              <a:t> </a:t>
            </a:r>
            <a:r>
              <a:rPr lang="fr-FR" dirty="0" err="1" smtClean="0"/>
              <a:t>unequal</a:t>
            </a:r>
            <a:r>
              <a:rPr lang="fr-FR" dirty="0" smtClean="0"/>
              <a:t> if large multiplicative </a:t>
            </a:r>
            <a:r>
              <a:rPr lang="fr-FR" dirty="0" err="1" smtClean="0"/>
              <a:t>shocks</a:t>
            </a:r>
            <a:r>
              <a:rPr lang="fr-FR" dirty="0" smtClean="0"/>
              <a:t> and long life </a:t>
            </a:r>
            <a:r>
              <a:rPr lang="fr-FR" dirty="0" err="1" smtClean="0"/>
              <a:t>span</a:t>
            </a:r>
            <a:r>
              <a:rPr lang="fr-FR" dirty="0" smtClean="0"/>
              <a:t>)</a:t>
            </a:r>
          </a:p>
          <a:p>
            <a:pPr>
              <a:buNone/>
            </a:pPr>
            <a:endParaRPr lang="fr-FR" dirty="0" smtClean="0"/>
          </a:p>
          <a:p>
            <a:r>
              <a:rPr lang="fr-FR" dirty="0" err="1" smtClean="0"/>
              <a:t>What</a:t>
            </a:r>
            <a:r>
              <a:rPr lang="fr-FR" dirty="0" smtClean="0"/>
              <a:t> </a:t>
            </a:r>
            <a:r>
              <a:rPr lang="fr-FR" dirty="0" err="1" smtClean="0"/>
              <a:t>evidence</a:t>
            </a:r>
            <a:r>
              <a:rPr lang="fr-FR" dirty="0" smtClean="0"/>
              <a:t> do </a:t>
            </a:r>
            <a:r>
              <a:rPr lang="fr-FR" dirty="0" err="1" smtClean="0"/>
              <a:t>we</a:t>
            </a:r>
            <a:r>
              <a:rPr lang="fr-FR" dirty="0" smtClean="0"/>
              <a:t> have? French data </a:t>
            </a:r>
            <a:r>
              <a:rPr lang="fr-FR" dirty="0" err="1" smtClean="0"/>
              <a:t>is</a:t>
            </a:r>
            <a:r>
              <a:rPr lang="fr-FR" dirty="0" smtClean="0"/>
              <a:t> </a:t>
            </a:r>
            <a:r>
              <a:rPr lang="fr-FR" dirty="0" err="1" smtClean="0"/>
              <a:t>particularly</a:t>
            </a:r>
            <a:r>
              <a:rPr lang="fr-FR" dirty="0" smtClean="0"/>
              <a:t> good and </a:t>
            </a:r>
            <a:r>
              <a:rPr lang="fr-FR" dirty="0" err="1" smtClean="0"/>
              <a:t>allows</a:t>
            </a:r>
            <a:r>
              <a:rPr lang="fr-FR" dirty="0" smtClean="0"/>
              <a:t> to </a:t>
            </a:r>
            <a:r>
              <a:rPr lang="fr-FR" dirty="0" err="1" smtClean="0"/>
              <a:t>compute</a:t>
            </a:r>
            <a:r>
              <a:rPr lang="fr-FR" dirty="0" smtClean="0"/>
              <a:t> the </a:t>
            </a:r>
            <a:r>
              <a:rPr lang="fr-FR" dirty="0" err="1" smtClean="0"/>
              <a:t>inheritance</a:t>
            </a:r>
            <a:r>
              <a:rPr lang="fr-FR" dirty="0" smtClean="0"/>
              <a:t> flow in </a:t>
            </a:r>
            <a:r>
              <a:rPr lang="fr-FR" dirty="0" err="1" smtClean="0"/>
              <a:t>two</a:t>
            </a:r>
            <a:r>
              <a:rPr lang="fr-FR" dirty="0" smtClean="0"/>
              <a:t> </a:t>
            </a:r>
            <a:r>
              <a:rPr lang="fr-FR" dirty="0" err="1" smtClean="0"/>
              <a:t>independant</a:t>
            </a:r>
            <a:r>
              <a:rPr lang="fr-FR" dirty="0" smtClean="0"/>
              <a:t> </a:t>
            </a:r>
            <a:r>
              <a:rPr lang="fr-FR" dirty="0" err="1" smtClean="0"/>
              <a:t>ways</a:t>
            </a:r>
            <a:r>
              <a:rPr lang="fr-FR" dirty="0" smtClean="0"/>
              <a:t> (</a:t>
            </a:r>
            <a:r>
              <a:rPr lang="fr-FR" dirty="0" err="1" smtClean="0"/>
              <a:t>see</a:t>
            </a:r>
            <a:r>
              <a:rPr lang="fr-FR" dirty="0" smtClean="0"/>
              <a:t> </a:t>
            </a:r>
            <a:r>
              <a:rPr lang="fr-FR" dirty="0" err="1" smtClean="0"/>
              <a:t>my</a:t>
            </a:r>
            <a:r>
              <a:rPr lang="fr-FR" dirty="0" smtClean="0"/>
              <a:t> </a:t>
            </a:r>
            <a:r>
              <a:rPr lang="fr-FR" dirty="0" smtClean="0">
                <a:hlinkClick r:id="rId2"/>
              </a:rPr>
              <a:t>QJE 2011</a:t>
            </a:r>
            <a:r>
              <a:rPr lang="fr-FR" dirty="0" smtClean="0"/>
              <a:t> </a:t>
            </a:r>
            <a:r>
              <a:rPr lang="fr-FR" dirty="0" err="1" smtClean="0"/>
              <a:t>paper</a:t>
            </a:r>
            <a:r>
              <a:rPr lang="fr-FR" dirty="0" smtClean="0"/>
              <a:t> for full </a:t>
            </a:r>
            <a:r>
              <a:rPr lang="fr-FR" dirty="0" err="1" smtClean="0"/>
              <a:t>details</a:t>
            </a:r>
            <a:r>
              <a:rPr lang="fr-FR" dirty="0" smtClean="0"/>
              <a:t>): fiscal flow vs </a:t>
            </a:r>
            <a:r>
              <a:rPr lang="fr-FR" dirty="0" err="1" smtClean="0"/>
              <a:t>economic</a:t>
            </a:r>
            <a:r>
              <a:rPr lang="fr-FR" dirty="0" smtClean="0"/>
              <a:t> flow</a:t>
            </a:r>
          </a:p>
          <a:p>
            <a:pPr>
              <a:buNone/>
            </a:pPr>
            <a:endParaRPr lang="fr-FR" dirty="0" smtClean="0"/>
          </a:p>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2050" name="Acrobat Document" r:id="rId3" imgW="6416596" imgH="4534293" progId="AcroExch.Document.11">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928992" cy="6624736"/>
          </a:xfrm>
        </p:spPr>
        <p:txBody>
          <a:bodyPr>
            <a:normAutofit fontScale="77500" lnSpcReduction="20000"/>
          </a:bodyPr>
          <a:lstStyle/>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r>
              <a:rPr lang="fr-FR" dirty="0" err="1" smtClean="0"/>
              <a:t>with</a:t>
            </a:r>
            <a:r>
              <a:rPr lang="fr-FR" dirty="0" smtClean="0"/>
              <a:t> b</a:t>
            </a:r>
            <a:r>
              <a:rPr lang="fr-FR" baseline="-25000" dirty="0" smtClean="0"/>
              <a:t>y</a:t>
            </a:r>
            <a:r>
              <a:rPr lang="fr-FR" dirty="0" smtClean="0"/>
              <a:t> = B/Y, B = </a:t>
            </a:r>
            <a:r>
              <a:rPr lang="fr-FR" dirty="0" err="1" smtClean="0"/>
              <a:t>aggregate</a:t>
            </a:r>
            <a:r>
              <a:rPr lang="fr-FR" dirty="0" smtClean="0"/>
              <a:t> </a:t>
            </a:r>
            <a:r>
              <a:rPr lang="fr-FR" dirty="0" err="1" smtClean="0"/>
              <a:t>annual</a:t>
            </a:r>
            <a:r>
              <a:rPr lang="fr-FR" dirty="0" smtClean="0"/>
              <a:t> flow of </a:t>
            </a:r>
            <a:r>
              <a:rPr lang="fr-FR" dirty="0" err="1" smtClean="0"/>
              <a:t>inheritance</a:t>
            </a:r>
            <a:r>
              <a:rPr lang="fr-FR" dirty="0" smtClean="0"/>
              <a:t> (</a:t>
            </a:r>
            <a:r>
              <a:rPr lang="fr-FR" dirty="0" err="1" smtClean="0"/>
              <a:t>bequest</a:t>
            </a:r>
            <a:r>
              <a:rPr lang="fr-FR" dirty="0" smtClean="0"/>
              <a:t> + inter </a:t>
            </a:r>
            <a:r>
              <a:rPr lang="fr-FR" dirty="0" err="1" smtClean="0"/>
              <a:t>vivos</a:t>
            </a:r>
            <a:r>
              <a:rPr lang="fr-FR" dirty="0" smtClean="0"/>
              <a:t> gifts), Y = national </a:t>
            </a:r>
            <a:r>
              <a:rPr lang="fr-FR" dirty="0" err="1" smtClean="0"/>
              <a:t>income</a:t>
            </a:r>
            <a:endParaRPr lang="fr-FR" dirty="0" smtClean="0"/>
          </a:p>
          <a:p>
            <a:pPr>
              <a:buNone/>
            </a:pPr>
            <a:r>
              <a:rPr lang="el-GR" dirty="0" smtClean="0"/>
              <a:t>β</a:t>
            </a:r>
            <a:r>
              <a:rPr lang="fr-FR" dirty="0" smtClean="0"/>
              <a:t> = W/Y = </a:t>
            </a:r>
            <a:r>
              <a:rPr lang="fr-FR" dirty="0" err="1" smtClean="0"/>
              <a:t>aggregate</a:t>
            </a:r>
            <a:r>
              <a:rPr lang="fr-FR" dirty="0" smtClean="0"/>
              <a:t> </a:t>
            </a:r>
            <a:r>
              <a:rPr lang="fr-FR" dirty="0" err="1" smtClean="0"/>
              <a:t>wealth</a:t>
            </a:r>
            <a:r>
              <a:rPr lang="fr-FR" dirty="0" smtClean="0"/>
              <a:t>-</a:t>
            </a:r>
            <a:r>
              <a:rPr lang="fr-FR" dirty="0" err="1" smtClean="0"/>
              <a:t>income</a:t>
            </a:r>
            <a:r>
              <a:rPr lang="fr-FR" dirty="0" smtClean="0"/>
              <a:t> ratio</a:t>
            </a:r>
          </a:p>
          <a:p>
            <a:pPr>
              <a:buNone/>
            </a:pPr>
            <a:r>
              <a:rPr lang="fr-FR" dirty="0" smtClean="0"/>
              <a:t>m = </a:t>
            </a:r>
            <a:r>
              <a:rPr lang="fr-FR" dirty="0" err="1" smtClean="0"/>
              <a:t>mortality</a:t>
            </a:r>
            <a:r>
              <a:rPr lang="fr-FR" dirty="0" smtClean="0"/>
              <a:t> rate (if people </a:t>
            </a:r>
            <a:r>
              <a:rPr lang="fr-FR" dirty="0" err="1" smtClean="0"/>
              <a:t>never</a:t>
            </a:r>
            <a:r>
              <a:rPr lang="fr-FR" dirty="0" smtClean="0"/>
              <a:t> die, </a:t>
            </a:r>
            <a:r>
              <a:rPr lang="fr-FR" dirty="0" err="1" smtClean="0"/>
              <a:t>there’s</a:t>
            </a:r>
            <a:r>
              <a:rPr lang="fr-FR" dirty="0" smtClean="0"/>
              <a:t> no </a:t>
            </a:r>
            <a:r>
              <a:rPr lang="fr-FR" dirty="0" err="1" smtClean="0"/>
              <a:t>inheritance</a:t>
            </a:r>
            <a:r>
              <a:rPr lang="fr-FR" dirty="0" smtClean="0"/>
              <a:t>..)</a:t>
            </a:r>
          </a:p>
          <a:p>
            <a:pPr>
              <a:buNone/>
            </a:pPr>
            <a:r>
              <a:rPr lang="fr-FR" dirty="0" smtClean="0"/>
              <a:t>µ = ratio </a:t>
            </a:r>
            <a:r>
              <a:rPr lang="fr-FR" dirty="0" err="1" smtClean="0"/>
              <a:t>between</a:t>
            </a:r>
            <a:r>
              <a:rPr lang="fr-FR" dirty="0" smtClean="0"/>
              <a:t> </a:t>
            </a:r>
            <a:r>
              <a:rPr lang="fr-FR" dirty="0" err="1" smtClean="0"/>
              <a:t>average</a:t>
            </a:r>
            <a:r>
              <a:rPr lang="fr-FR" dirty="0" smtClean="0"/>
              <a:t> </a:t>
            </a:r>
            <a:r>
              <a:rPr lang="fr-FR" dirty="0" err="1" smtClean="0"/>
              <a:t>wealth</a:t>
            </a:r>
            <a:r>
              <a:rPr lang="fr-FR" dirty="0" smtClean="0"/>
              <a:t> </a:t>
            </a:r>
            <a:r>
              <a:rPr lang="fr-FR" dirty="0" err="1" smtClean="0"/>
              <a:t>at</a:t>
            </a:r>
            <a:r>
              <a:rPr lang="fr-FR" dirty="0" smtClean="0"/>
              <a:t> </a:t>
            </a:r>
            <a:r>
              <a:rPr lang="fr-FR" dirty="0" err="1" smtClean="0"/>
              <a:t>death</a:t>
            </a:r>
            <a:r>
              <a:rPr lang="fr-FR" dirty="0" smtClean="0"/>
              <a:t> and </a:t>
            </a:r>
            <a:r>
              <a:rPr lang="fr-FR" dirty="0" err="1" smtClean="0"/>
              <a:t>average</a:t>
            </a:r>
            <a:r>
              <a:rPr lang="fr-FR" dirty="0" smtClean="0"/>
              <a:t> </a:t>
            </a:r>
            <a:r>
              <a:rPr lang="fr-FR" dirty="0" err="1" smtClean="0"/>
              <a:t>wealth</a:t>
            </a:r>
            <a:r>
              <a:rPr lang="fr-FR" dirty="0" smtClean="0"/>
              <a:t> of the living (if pure </a:t>
            </a:r>
            <a:r>
              <a:rPr lang="fr-FR" dirty="0" err="1" smtClean="0"/>
              <a:t>lifecycle</a:t>
            </a:r>
            <a:r>
              <a:rPr lang="fr-FR" dirty="0" smtClean="0"/>
              <a:t> mode, people die </a:t>
            </a:r>
            <a:r>
              <a:rPr lang="fr-FR" dirty="0" err="1" smtClean="0"/>
              <a:t>with</a:t>
            </a:r>
            <a:r>
              <a:rPr lang="fr-FR" dirty="0" smtClean="0"/>
              <a:t> no </a:t>
            </a:r>
            <a:r>
              <a:rPr lang="fr-FR" dirty="0" err="1" smtClean="0"/>
              <a:t>wealth</a:t>
            </a:r>
            <a:r>
              <a:rPr lang="fr-FR" dirty="0" smtClean="0"/>
              <a:t>: µ=0)</a:t>
            </a:r>
          </a:p>
          <a:p>
            <a:pPr>
              <a:buNone/>
            </a:pPr>
            <a:endParaRPr lang="fr-FR" dirty="0" smtClean="0"/>
          </a:p>
          <a:p>
            <a:r>
              <a:rPr lang="fr-FR" dirty="0" smtClean="0"/>
              <a:t>If </a:t>
            </a:r>
            <a:r>
              <a:rPr lang="el-GR" dirty="0" smtClean="0"/>
              <a:t>β</a:t>
            </a:r>
            <a:r>
              <a:rPr lang="fr-FR" dirty="0" smtClean="0"/>
              <a:t> = 600%, m=1,5%, µ=100%, </a:t>
            </a:r>
            <a:r>
              <a:rPr lang="fr-FR" dirty="0" err="1" smtClean="0"/>
              <a:t>then</a:t>
            </a:r>
            <a:r>
              <a:rPr lang="fr-FR" dirty="0" smtClean="0"/>
              <a:t> b</a:t>
            </a:r>
            <a:r>
              <a:rPr lang="fr-FR" baseline="-25000" dirty="0" smtClean="0"/>
              <a:t>y</a:t>
            </a:r>
            <a:r>
              <a:rPr lang="fr-FR" dirty="0" smtClean="0"/>
              <a:t> = 9%</a:t>
            </a:r>
          </a:p>
          <a:p>
            <a:r>
              <a:rPr lang="fr-FR" dirty="0" smtClean="0"/>
              <a:t>If </a:t>
            </a:r>
            <a:r>
              <a:rPr lang="el-GR" dirty="0" smtClean="0"/>
              <a:t>β</a:t>
            </a:r>
            <a:r>
              <a:rPr lang="fr-FR" dirty="0" smtClean="0"/>
              <a:t> = 600%, m=1,5%, µ=200%, </a:t>
            </a:r>
            <a:r>
              <a:rPr lang="fr-FR" dirty="0" err="1" smtClean="0"/>
              <a:t>then</a:t>
            </a:r>
            <a:r>
              <a:rPr lang="fr-FR" dirty="0" smtClean="0"/>
              <a:t> b</a:t>
            </a:r>
            <a:r>
              <a:rPr lang="fr-FR" baseline="-25000" dirty="0" smtClean="0"/>
              <a:t>y</a:t>
            </a:r>
            <a:r>
              <a:rPr lang="fr-FR" dirty="0" smtClean="0"/>
              <a:t> = 18% </a:t>
            </a:r>
          </a:p>
          <a:p>
            <a:pPr>
              <a:buNone/>
            </a:pPr>
            <a:endParaRPr lang="fr-FR" dirty="0" smtClean="0"/>
          </a:p>
          <a:p>
            <a:r>
              <a:rPr lang="fr-FR" dirty="0" err="1" smtClean="0"/>
              <a:t>We</a:t>
            </a:r>
            <a:r>
              <a:rPr lang="fr-FR" dirty="0" smtClean="0"/>
              <a:t> have </a:t>
            </a:r>
            <a:r>
              <a:rPr lang="fr-FR" dirty="0" err="1" smtClean="0"/>
              <a:t>analyzed</a:t>
            </a:r>
            <a:r>
              <a:rPr lang="fr-FR" dirty="0" smtClean="0"/>
              <a:t> the </a:t>
            </a:r>
            <a:r>
              <a:rPr lang="fr-FR" dirty="0" err="1" smtClean="0"/>
              <a:t>evolution</a:t>
            </a:r>
            <a:r>
              <a:rPr lang="fr-FR" dirty="0" smtClean="0"/>
              <a:t> of </a:t>
            </a:r>
            <a:r>
              <a:rPr lang="el-GR" dirty="0" smtClean="0"/>
              <a:t>β</a:t>
            </a:r>
            <a:r>
              <a:rPr lang="fr-FR" dirty="0" smtClean="0"/>
              <a:t> in lectures 2-4</a:t>
            </a:r>
          </a:p>
          <a:p>
            <a:r>
              <a:rPr lang="fr-FR" dirty="0" smtClean="0"/>
              <a:t>The long </a:t>
            </a:r>
            <a:r>
              <a:rPr lang="fr-FR" dirty="0" err="1" smtClean="0"/>
              <a:t>run</a:t>
            </a:r>
            <a:r>
              <a:rPr lang="fr-FR" dirty="0" smtClean="0"/>
              <a:t> </a:t>
            </a:r>
            <a:r>
              <a:rPr lang="fr-FR" dirty="0" err="1" smtClean="0"/>
              <a:t>evolution</a:t>
            </a:r>
            <a:r>
              <a:rPr lang="fr-FR" dirty="0" smtClean="0"/>
              <a:t> of m </a:t>
            </a:r>
            <a:r>
              <a:rPr lang="fr-FR" dirty="0" err="1" smtClean="0"/>
              <a:t>is</a:t>
            </a:r>
            <a:r>
              <a:rPr lang="fr-FR" dirty="0" smtClean="0"/>
              <a:t> </a:t>
            </a:r>
            <a:r>
              <a:rPr lang="fr-FR" dirty="0" err="1" smtClean="0"/>
              <a:t>pretty</a:t>
            </a:r>
            <a:r>
              <a:rPr lang="fr-FR" dirty="0" smtClean="0"/>
              <a:t> </a:t>
            </a:r>
            <a:r>
              <a:rPr lang="fr-FR" dirty="0" err="1" smtClean="0"/>
              <a:t>clear</a:t>
            </a:r>
            <a:r>
              <a:rPr lang="fr-FR" dirty="0" smtClean="0"/>
              <a:t>: as life </a:t>
            </a:r>
            <a:r>
              <a:rPr lang="fr-FR" dirty="0" err="1" smtClean="0"/>
              <a:t>expectancy</a:t>
            </a:r>
            <a:r>
              <a:rPr lang="fr-FR" dirty="0" smtClean="0"/>
              <a:t> </a:t>
            </a:r>
            <a:r>
              <a:rPr lang="fr-FR" dirty="0" err="1" smtClean="0"/>
              <a:t>goes</a:t>
            </a:r>
            <a:r>
              <a:rPr lang="fr-FR" dirty="0" smtClean="0"/>
              <a:t> </a:t>
            </a:r>
            <a:r>
              <a:rPr lang="fr-FR" dirty="0" err="1" smtClean="0"/>
              <a:t>from</a:t>
            </a:r>
            <a:r>
              <a:rPr lang="fr-FR" dirty="0" smtClean="0"/>
              <a:t> 60 to 80 </a:t>
            </a:r>
            <a:r>
              <a:rPr lang="fr-FR" dirty="0" err="1" smtClean="0"/>
              <a:t>year</a:t>
            </a:r>
            <a:r>
              <a:rPr lang="fr-FR" dirty="0" smtClean="0"/>
              <a:t>-</a:t>
            </a:r>
            <a:r>
              <a:rPr lang="fr-FR" dirty="0" err="1" smtClean="0"/>
              <a:t>old</a:t>
            </a:r>
            <a:r>
              <a:rPr lang="fr-FR" dirty="0" smtClean="0"/>
              <a:t>, </a:t>
            </a:r>
            <a:r>
              <a:rPr lang="fr-FR" dirty="0" err="1" smtClean="0"/>
              <a:t>adult</a:t>
            </a:r>
            <a:r>
              <a:rPr lang="fr-FR" dirty="0" smtClean="0"/>
              <a:t> </a:t>
            </a:r>
            <a:r>
              <a:rPr lang="fr-FR" dirty="0" err="1" smtClean="0"/>
              <a:t>mortality</a:t>
            </a:r>
            <a:r>
              <a:rPr lang="fr-FR" dirty="0" smtClean="0"/>
              <a:t> rates go </a:t>
            </a:r>
            <a:r>
              <a:rPr lang="fr-FR" dirty="0" err="1" smtClean="0"/>
              <a:t>from</a:t>
            </a:r>
            <a:r>
              <a:rPr lang="fr-FR" dirty="0" smtClean="0"/>
              <a:t> m=1/40=2,5% to m=1/60=1,7% (for constant population)</a:t>
            </a:r>
          </a:p>
          <a:p>
            <a:r>
              <a:rPr lang="fr-FR" dirty="0" err="1" smtClean="0"/>
              <a:t>What</a:t>
            </a:r>
            <a:r>
              <a:rPr lang="fr-FR" dirty="0" smtClean="0"/>
              <a:t> about the </a:t>
            </a:r>
            <a:r>
              <a:rPr lang="fr-FR" dirty="0" err="1" smtClean="0"/>
              <a:t>evolution</a:t>
            </a:r>
            <a:r>
              <a:rPr lang="fr-FR" dirty="0" smtClean="0"/>
              <a:t> of µ ?</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8928992" cy="6858000"/>
        </p:xfrm>
        <a:graphic>
          <a:graphicData uri="http://schemas.openxmlformats.org/presentationml/2006/ole">
            <p:oleObj spid="_x0000_s12290" name="Acrobat Document" r:id="rId3" imgW="6416596" imgH="4534293" progId="AcroExch.Document.11">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p:oleObj spid="_x0000_s13314" name="Acrobat Document" r:id="rId3" imgW="6416596" imgH="4534293" progId="AcroExch.Document.11">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4338" name="Acrobat Document" r:id="rId3" imgW="6416596" imgH="4534293" progId="AcroExch.Document.11">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741368"/>
        </p:xfrm>
        <a:graphic>
          <a:graphicData uri="http://schemas.openxmlformats.org/presentationml/2006/ole">
            <p:oleObj spid="_x0000_s15362" name="Acrobat Document" r:id="rId3" imgW="6416596" imgH="4534293" progId="AcroExch.Document.11">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p:oleObj spid="_x0000_s16386" name="Acrobat Document" r:id="rId3" imgW="6416596" imgH="4534293" progId="AcroExch.Document.11">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25602" name="Acrobat Document" r:id="rId3" imgW="6416596" imgH="4534293" progId="AcroExch.Document.11">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5184576"/>
          </a:xfrm>
        </p:spPr>
        <p:txBody>
          <a:bodyPr>
            <a:normAutofit fontScale="85000" lnSpcReduction="20000"/>
          </a:bodyPr>
          <a:lstStyle/>
          <a:p>
            <a:r>
              <a:rPr lang="fr-FR" dirty="0" smtClean="0"/>
              <a:t>How </a:t>
            </a:r>
            <a:r>
              <a:rPr lang="fr-FR" dirty="0" err="1" smtClean="0"/>
              <a:t>is</a:t>
            </a:r>
            <a:r>
              <a:rPr lang="fr-FR" dirty="0" smtClean="0"/>
              <a:t> </a:t>
            </a:r>
            <a:r>
              <a:rPr lang="fr-FR" dirty="0" err="1" smtClean="0"/>
              <a:t>steady</a:t>
            </a:r>
            <a:r>
              <a:rPr lang="fr-FR" dirty="0" smtClean="0"/>
              <a:t>-state µ </a:t>
            </a:r>
            <a:r>
              <a:rPr lang="fr-FR" dirty="0" err="1" smtClean="0"/>
              <a:t>determined</a:t>
            </a:r>
            <a:r>
              <a:rPr lang="fr-FR" dirty="0" smtClean="0"/>
              <a:t>?</a:t>
            </a:r>
          </a:p>
          <a:p>
            <a:r>
              <a:rPr lang="fr-FR" dirty="0" smtClean="0"/>
              <a:t>One </a:t>
            </a:r>
            <a:r>
              <a:rPr lang="fr-FR" dirty="0" err="1" smtClean="0"/>
              <a:t>can</a:t>
            </a:r>
            <a:r>
              <a:rPr lang="fr-FR" dirty="0" smtClean="0"/>
              <a:t> show </a:t>
            </a:r>
            <a:r>
              <a:rPr lang="fr-FR" dirty="0" err="1" smtClean="0"/>
              <a:t>that</a:t>
            </a:r>
            <a:r>
              <a:rPr lang="fr-FR" dirty="0" smtClean="0"/>
              <a:t> for </a:t>
            </a:r>
            <a:r>
              <a:rPr lang="fr-FR" dirty="0" err="1" smtClean="0"/>
              <a:t>given</a:t>
            </a:r>
            <a:r>
              <a:rPr lang="fr-FR" dirty="0" smtClean="0"/>
              <a:t> </a:t>
            </a:r>
            <a:r>
              <a:rPr lang="fr-FR" dirty="0" err="1" smtClean="0"/>
              <a:t>saving</a:t>
            </a:r>
            <a:r>
              <a:rPr lang="fr-FR" dirty="0" smtClean="0"/>
              <a:t> </a:t>
            </a:r>
            <a:r>
              <a:rPr lang="fr-FR" dirty="0" err="1" smtClean="0"/>
              <a:t>behavior</a:t>
            </a:r>
            <a:r>
              <a:rPr lang="fr-FR" dirty="0" smtClean="0"/>
              <a:t>, µ </a:t>
            </a:r>
            <a:r>
              <a:rPr lang="fr-FR" dirty="0" err="1" smtClean="0"/>
              <a:t>is</a:t>
            </a:r>
            <a:r>
              <a:rPr lang="fr-FR" dirty="0" smtClean="0"/>
              <a:t> an </a:t>
            </a:r>
            <a:r>
              <a:rPr lang="fr-FR" dirty="0" err="1" smtClean="0"/>
              <a:t>increasing</a:t>
            </a:r>
            <a:r>
              <a:rPr lang="fr-FR" dirty="0" smtClean="0"/>
              <a:t> </a:t>
            </a:r>
            <a:r>
              <a:rPr lang="fr-FR" dirty="0" err="1" smtClean="0"/>
              <a:t>function</a:t>
            </a:r>
            <a:r>
              <a:rPr lang="fr-FR" dirty="0" smtClean="0"/>
              <a:t> of r – g</a:t>
            </a:r>
          </a:p>
          <a:p>
            <a:r>
              <a:rPr lang="fr-FR" dirty="0" smtClean="0"/>
              <a:t>Intuition: </a:t>
            </a:r>
            <a:r>
              <a:rPr lang="fr-FR" dirty="0" err="1" smtClean="0"/>
              <a:t>higher</a:t>
            </a:r>
            <a:r>
              <a:rPr lang="fr-FR" dirty="0" smtClean="0"/>
              <a:t> r – g </a:t>
            </a:r>
            <a:r>
              <a:rPr lang="fr-FR" dirty="0" err="1" smtClean="0"/>
              <a:t>makes</a:t>
            </a:r>
            <a:r>
              <a:rPr lang="fr-FR" dirty="0" smtClean="0"/>
              <a:t> </a:t>
            </a:r>
            <a:r>
              <a:rPr lang="fr-FR" dirty="0" err="1" smtClean="0"/>
              <a:t>inheritance</a:t>
            </a:r>
            <a:r>
              <a:rPr lang="fr-FR" dirty="0" smtClean="0"/>
              <a:t> more important; </a:t>
            </a:r>
            <a:r>
              <a:rPr lang="fr-FR" dirty="0" err="1" smtClean="0"/>
              <a:t>young</a:t>
            </a:r>
            <a:r>
              <a:rPr lang="fr-FR" dirty="0" smtClean="0"/>
              <a:t> </a:t>
            </a:r>
            <a:r>
              <a:rPr lang="fr-FR" dirty="0" err="1" smtClean="0"/>
              <a:t>workers</a:t>
            </a:r>
            <a:r>
              <a:rPr lang="fr-FR" dirty="0" smtClean="0"/>
              <a:t> are </a:t>
            </a:r>
            <a:r>
              <a:rPr lang="fr-FR" dirty="0" err="1" smtClean="0"/>
              <a:t>relatively</a:t>
            </a:r>
            <a:r>
              <a:rPr lang="fr-FR" dirty="0" smtClean="0"/>
              <a:t> </a:t>
            </a:r>
            <a:r>
              <a:rPr lang="fr-FR" dirty="0" err="1" smtClean="0"/>
              <a:t>poor</a:t>
            </a:r>
            <a:r>
              <a:rPr lang="fr-FR" dirty="0" smtClean="0"/>
              <a:t> </a:t>
            </a:r>
            <a:r>
              <a:rPr lang="fr-FR" dirty="0" err="1" smtClean="0"/>
              <a:t>until</a:t>
            </a:r>
            <a:r>
              <a:rPr lang="fr-FR" dirty="0" smtClean="0"/>
              <a:t> </a:t>
            </a:r>
            <a:r>
              <a:rPr lang="fr-FR" dirty="0" err="1" smtClean="0"/>
              <a:t>they</a:t>
            </a:r>
            <a:r>
              <a:rPr lang="fr-FR" dirty="0" smtClean="0"/>
              <a:t> </a:t>
            </a:r>
            <a:r>
              <a:rPr lang="fr-FR" dirty="0" err="1" smtClean="0"/>
              <a:t>inherit</a:t>
            </a:r>
            <a:r>
              <a:rPr lang="fr-FR" dirty="0" smtClean="0"/>
              <a:t>; in </a:t>
            </a:r>
            <a:r>
              <a:rPr lang="fr-FR" dirty="0" err="1" smtClean="0"/>
              <a:t>aging</a:t>
            </a:r>
            <a:r>
              <a:rPr lang="fr-FR" dirty="0" smtClean="0"/>
              <a:t> </a:t>
            </a:r>
            <a:r>
              <a:rPr lang="fr-FR" dirty="0" err="1" smtClean="0"/>
              <a:t>societies</a:t>
            </a:r>
            <a:r>
              <a:rPr lang="fr-FR" dirty="0" smtClean="0"/>
              <a:t>, </a:t>
            </a:r>
            <a:r>
              <a:rPr lang="fr-FR" dirty="0" err="1" smtClean="0"/>
              <a:t>wealth</a:t>
            </a:r>
            <a:r>
              <a:rPr lang="fr-FR" dirty="0" smtClean="0"/>
              <a:t> </a:t>
            </a:r>
            <a:r>
              <a:rPr lang="fr-FR" dirty="0" err="1" smtClean="0"/>
              <a:t>also</a:t>
            </a:r>
            <a:r>
              <a:rPr lang="fr-FR" dirty="0" smtClean="0"/>
              <a:t> tends to </a:t>
            </a:r>
            <a:r>
              <a:rPr lang="fr-FR" dirty="0" err="1" smtClean="0"/>
              <a:t>get</a:t>
            </a:r>
            <a:r>
              <a:rPr lang="fr-FR" dirty="0" smtClean="0"/>
              <a:t> </a:t>
            </a:r>
            <a:r>
              <a:rPr lang="fr-FR" dirty="0" err="1" smtClean="0"/>
              <a:t>older</a:t>
            </a:r>
            <a:r>
              <a:rPr lang="fr-FR" dirty="0" smtClean="0"/>
              <a:t> and </a:t>
            </a:r>
            <a:r>
              <a:rPr lang="fr-FR" dirty="0" err="1" smtClean="0"/>
              <a:t>older</a:t>
            </a:r>
            <a:r>
              <a:rPr lang="fr-FR" dirty="0" smtClean="0"/>
              <a:t>, </a:t>
            </a:r>
            <a:r>
              <a:rPr lang="fr-FR" dirty="0" err="1" smtClean="0"/>
              <a:t>so</a:t>
            </a:r>
            <a:r>
              <a:rPr lang="fr-FR" dirty="0" smtClean="0"/>
              <a:t> </a:t>
            </a:r>
            <a:r>
              <a:rPr lang="fr-FR" dirty="0" err="1" smtClean="0"/>
              <a:t>that</a:t>
            </a:r>
            <a:r>
              <a:rPr lang="fr-FR" dirty="0" smtClean="0"/>
              <a:t> the </a:t>
            </a:r>
            <a:r>
              <a:rPr lang="fr-FR" dirty="0" err="1" smtClean="0"/>
              <a:t>rise</a:t>
            </a:r>
            <a:r>
              <a:rPr lang="fr-FR" dirty="0" smtClean="0"/>
              <a:t> of µ tends to </a:t>
            </a:r>
            <a:r>
              <a:rPr lang="fr-FR" dirty="0" err="1" smtClean="0"/>
              <a:t>compensate</a:t>
            </a:r>
            <a:r>
              <a:rPr lang="fr-FR" dirty="0" smtClean="0"/>
              <a:t> the </a:t>
            </a:r>
            <a:r>
              <a:rPr lang="fr-FR" dirty="0" err="1" smtClean="0"/>
              <a:t>decline</a:t>
            </a:r>
            <a:r>
              <a:rPr lang="fr-FR" dirty="0" smtClean="0"/>
              <a:t> in m</a:t>
            </a:r>
          </a:p>
          <a:p>
            <a:r>
              <a:rPr lang="fr-FR" dirty="0" smtClean="0"/>
              <a:t>As g→0, µ →(D-A)/H, </a:t>
            </a:r>
            <a:r>
              <a:rPr lang="fr-FR" dirty="0" err="1" smtClean="0"/>
              <a:t>so</a:t>
            </a:r>
            <a:r>
              <a:rPr lang="fr-FR" dirty="0" smtClean="0"/>
              <a:t> </a:t>
            </a:r>
            <a:r>
              <a:rPr lang="fr-FR" dirty="0" err="1" smtClean="0"/>
              <a:t>that</a:t>
            </a:r>
            <a:r>
              <a:rPr lang="fr-FR" dirty="0" smtClean="0"/>
              <a:t> µ x m → 1/H</a:t>
            </a:r>
          </a:p>
          <a:p>
            <a:pPr>
              <a:buNone/>
            </a:pPr>
            <a:r>
              <a:rPr lang="fr-FR" dirty="0" smtClean="0"/>
              <a:t>(</a:t>
            </a:r>
            <a:r>
              <a:rPr lang="fr-FR" dirty="0" err="1" smtClean="0"/>
              <a:t>with</a:t>
            </a:r>
            <a:r>
              <a:rPr lang="fr-FR" dirty="0" smtClean="0"/>
              <a:t> D =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A = </a:t>
            </a:r>
            <a:r>
              <a:rPr lang="fr-FR" dirty="0" err="1" smtClean="0"/>
              <a:t>age</a:t>
            </a:r>
            <a:r>
              <a:rPr lang="fr-FR" dirty="0" smtClean="0"/>
              <a:t> </a:t>
            </a:r>
            <a:r>
              <a:rPr lang="fr-FR" dirty="0" err="1" smtClean="0"/>
              <a:t>at</a:t>
            </a:r>
            <a:r>
              <a:rPr lang="fr-FR" dirty="0" smtClean="0"/>
              <a:t> </a:t>
            </a:r>
            <a:r>
              <a:rPr lang="fr-FR" dirty="0" err="1" smtClean="0"/>
              <a:t>adulthood</a:t>
            </a:r>
            <a:r>
              <a:rPr lang="fr-FR" dirty="0" smtClean="0"/>
              <a:t>, H = </a:t>
            </a:r>
            <a:r>
              <a:rPr lang="fr-FR" dirty="0" err="1" smtClean="0"/>
              <a:t>generation</a:t>
            </a:r>
            <a:r>
              <a:rPr lang="fr-FR" dirty="0" smtClean="0"/>
              <a:t> </a:t>
            </a:r>
            <a:r>
              <a:rPr lang="fr-FR" dirty="0" err="1" smtClean="0"/>
              <a:t>length</a:t>
            </a:r>
            <a:r>
              <a:rPr lang="fr-FR" dirty="0" smtClean="0"/>
              <a:t> </a:t>
            </a:r>
            <a:r>
              <a:rPr lang="fr-FR" dirty="0" smtClean="0">
                <a:cs typeface="Arial"/>
              </a:rPr>
              <a:t>≈ 30 </a:t>
            </a:r>
            <a:r>
              <a:rPr lang="fr-FR" dirty="0" err="1" smtClean="0">
                <a:cs typeface="Arial"/>
              </a:rPr>
              <a:t>years</a:t>
            </a:r>
            <a:r>
              <a:rPr lang="fr-FR" dirty="0" smtClean="0"/>
              <a:t>: b</a:t>
            </a:r>
            <a:r>
              <a:rPr lang="fr-FR" baseline="-25000" dirty="0" smtClean="0"/>
              <a:t>y</a:t>
            </a:r>
            <a:r>
              <a:rPr lang="fr-FR" dirty="0" smtClean="0"/>
              <a:t> = µ  m  </a:t>
            </a:r>
            <a:r>
              <a:rPr lang="el-GR" dirty="0" smtClean="0"/>
              <a:t>β</a:t>
            </a:r>
            <a:r>
              <a:rPr lang="fr-FR" dirty="0" smtClean="0"/>
              <a:t> →</a:t>
            </a:r>
            <a:r>
              <a:rPr lang="el-GR" dirty="0" smtClean="0"/>
              <a:t> β</a:t>
            </a:r>
            <a:r>
              <a:rPr lang="fr-FR" dirty="0" smtClean="0"/>
              <a:t>/H </a:t>
            </a:r>
            <a:r>
              <a:rPr lang="fr-FR" dirty="0" smtClean="0">
                <a:cs typeface="Arial"/>
              </a:rPr>
              <a:t>≈ 20% if </a:t>
            </a:r>
            <a:r>
              <a:rPr lang="el-GR" dirty="0" smtClean="0"/>
              <a:t>β</a:t>
            </a:r>
            <a:r>
              <a:rPr lang="fr-FR" dirty="0" smtClean="0"/>
              <a:t> </a:t>
            </a:r>
            <a:r>
              <a:rPr lang="fr-FR" dirty="0" smtClean="0">
                <a:cs typeface="Arial"/>
              </a:rPr>
              <a:t>≈ 600ù)</a:t>
            </a:r>
            <a:endParaRPr lang="fr-FR" dirty="0" smtClean="0"/>
          </a:p>
          <a:p>
            <a:r>
              <a:rPr lang="fr-FR" dirty="0" smtClean="0"/>
              <a:t>Simple simulations: by </a:t>
            </a:r>
            <a:r>
              <a:rPr lang="fr-FR" dirty="0" err="1" smtClean="0"/>
              <a:t>assuming</a:t>
            </a:r>
            <a:r>
              <a:rPr lang="fr-FR" dirty="0" smtClean="0"/>
              <a:t> constant </a:t>
            </a:r>
            <a:r>
              <a:rPr lang="fr-FR" dirty="0" err="1" smtClean="0"/>
              <a:t>average</a:t>
            </a:r>
            <a:r>
              <a:rPr lang="fr-FR" dirty="0" smtClean="0"/>
              <a:t> </a:t>
            </a:r>
            <a:r>
              <a:rPr lang="fr-FR" dirty="0" err="1" smtClean="0"/>
              <a:t>saving</a:t>
            </a:r>
            <a:r>
              <a:rPr lang="fr-FR" dirty="0" smtClean="0"/>
              <a:t> rates by </a:t>
            </a:r>
            <a:r>
              <a:rPr lang="fr-FR" dirty="0" err="1" smtClean="0"/>
              <a:t>age</a:t>
            </a:r>
            <a:r>
              <a:rPr lang="fr-FR" dirty="0" smtClean="0"/>
              <a:t> group, one </a:t>
            </a:r>
            <a:r>
              <a:rPr lang="fr-FR" dirty="0" err="1" smtClean="0"/>
              <a:t>can</a:t>
            </a:r>
            <a:r>
              <a:rPr lang="fr-FR" dirty="0" smtClean="0"/>
              <a:t> </a:t>
            </a:r>
            <a:r>
              <a:rPr lang="fr-FR" dirty="0" err="1" smtClean="0"/>
              <a:t>replicate</a:t>
            </a:r>
            <a:r>
              <a:rPr lang="fr-FR" dirty="0" smtClean="0"/>
              <a:t> </a:t>
            </a:r>
            <a:r>
              <a:rPr lang="fr-FR" dirty="0" err="1" smtClean="0"/>
              <a:t>relatively</a:t>
            </a:r>
            <a:r>
              <a:rPr lang="fr-FR" dirty="0" smtClean="0"/>
              <a:t> </a:t>
            </a:r>
            <a:r>
              <a:rPr lang="fr-FR" dirty="0" err="1" smtClean="0"/>
              <a:t>well</a:t>
            </a:r>
            <a:r>
              <a:rPr lang="fr-FR" dirty="0" smtClean="0"/>
              <a:t> the 1810-2010 </a:t>
            </a:r>
            <a:r>
              <a:rPr lang="fr-FR" dirty="0" err="1" smtClean="0"/>
              <a:t>evolution</a:t>
            </a:r>
            <a:r>
              <a:rPr lang="fr-FR" dirty="0" smtClean="0"/>
              <a:t> of the </a:t>
            </a:r>
            <a:r>
              <a:rPr lang="fr-FR" dirty="0" err="1" smtClean="0"/>
              <a:t>aggregate</a:t>
            </a:r>
            <a:r>
              <a:rPr lang="fr-FR" dirty="0" smtClean="0"/>
              <a:t> </a:t>
            </a:r>
            <a:r>
              <a:rPr lang="fr-FR" dirty="0" err="1" smtClean="0"/>
              <a:t>inheritance</a:t>
            </a:r>
            <a:r>
              <a:rPr lang="fr-FR" dirty="0" smtClean="0"/>
              <a:t> flow in France; the future </a:t>
            </a:r>
            <a:r>
              <a:rPr lang="fr-FR" dirty="0" err="1" smtClean="0"/>
              <a:t>depends</a:t>
            </a:r>
            <a:r>
              <a:rPr lang="fr-FR" dirty="0" smtClean="0"/>
              <a:t> </a:t>
            </a:r>
            <a:r>
              <a:rPr lang="fr-FR" dirty="0" err="1" smtClean="0"/>
              <a:t>very</a:t>
            </a:r>
            <a:r>
              <a:rPr lang="fr-FR" dirty="0" smtClean="0"/>
              <a:t> </a:t>
            </a:r>
            <a:r>
              <a:rPr lang="fr-FR" dirty="0" err="1" smtClean="0"/>
              <a:t>much</a:t>
            </a:r>
            <a:r>
              <a:rPr lang="fr-FR" dirty="0" smtClean="0"/>
              <a:t> on r - g</a:t>
            </a: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16632"/>
          <a:ext cx="9036496" cy="6624736"/>
        </p:xfrm>
        <a:graphic>
          <a:graphicData uri="http://schemas.openxmlformats.org/presentationml/2006/ole">
            <p:oleObj spid="_x0000_s17410" name="Acrobat Document" r:id="rId3" imgW="6416596" imgH="4534293" progId="AcroExch.Document.11">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4525963"/>
          </a:xfrm>
        </p:spPr>
        <p:txBody>
          <a:bodyPr>
            <a:normAutofit fontScale="85000" lnSpcReduction="20000"/>
          </a:bodyPr>
          <a:lstStyle/>
          <a:p>
            <a:r>
              <a:rPr lang="fr-FR" dirty="0" smtClean="0"/>
              <a:t>In </a:t>
            </a:r>
            <a:r>
              <a:rPr lang="fr-FR" dirty="0" err="1" smtClean="0"/>
              <a:t>order</a:t>
            </a:r>
            <a:r>
              <a:rPr lang="fr-FR" dirty="0" smtClean="0"/>
              <a:t> to go </a:t>
            </a:r>
            <a:r>
              <a:rPr lang="fr-FR" dirty="0" err="1" smtClean="0"/>
              <a:t>from</a:t>
            </a:r>
            <a:r>
              <a:rPr lang="fr-FR" dirty="0" smtClean="0"/>
              <a:t> the </a:t>
            </a:r>
            <a:r>
              <a:rPr lang="fr-FR" dirty="0" err="1" smtClean="0"/>
              <a:t>annual</a:t>
            </a:r>
            <a:r>
              <a:rPr lang="fr-FR" dirty="0" smtClean="0"/>
              <a:t> flow of </a:t>
            </a:r>
            <a:r>
              <a:rPr lang="fr-FR" dirty="0" err="1" smtClean="0"/>
              <a:t>inheritance</a:t>
            </a:r>
            <a:r>
              <a:rPr lang="fr-FR" dirty="0" smtClean="0"/>
              <a:t> b</a:t>
            </a:r>
            <a:r>
              <a:rPr lang="fr-FR" baseline="-25000" dirty="0" smtClean="0"/>
              <a:t>y</a:t>
            </a:r>
            <a:r>
              <a:rPr lang="fr-FR" dirty="0" smtClean="0"/>
              <a:t>=B/Y to the </a:t>
            </a:r>
            <a:r>
              <a:rPr lang="fr-FR" dirty="0" err="1" smtClean="0"/>
              <a:t>share</a:t>
            </a:r>
            <a:r>
              <a:rPr lang="fr-FR" dirty="0" smtClean="0"/>
              <a:t> of the </a:t>
            </a:r>
            <a:r>
              <a:rPr lang="fr-FR" dirty="0" err="1" smtClean="0"/>
              <a:t>cumulated</a:t>
            </a:r>
            <a:r>
              <a:rPr lang="fr-FR" dirty="0" smtClean="0"/>
              <a:t> stock of </a:t>
            </a:r>
            <a:r>
              <a:rPr lang="fr-FR" dirty="0" err="1" smtClean="0"/>
              <a:t>inheritance</a:t>
            </a:r>
            <a:r>
              <a:rPr lang="fr-FR" dirty="0" smtClean="0"/>
              <a:t> in </a:t>
            </a:r>
            <a:r>
              <a:rPr lang="fr-FR" dirty="0" err="1" smtClean="0"/>
              <a:t>aggregate</a:t>
            </a:r>
            <a:r>
              <a:rPr lang="fr-FR" dirty="0" smtClean="0"/>
              <a:t> </a:t>
            </a:r>
            <a:r>
              <a:rPr lang="fr-FR" dirty="0" err="1" smtClean="0"/>
              <a:t>wealth</a:t>
            </a:r>
            <a:r>
              <a:rPr lang="fr-FR" dirty="0" smtClean="0"/>
              <a:t> </a:t>
            </a:r>
            <a:r>
              <a:rPr lang="el-GR" dirty="0" smtClean="0">
                <a:cs typeface="Arial"/>
              </a:rPr>
              <a:t>φ</a:t>
            </a:r>
            <a:r>
              <a:rPr lang="fr-FR" dirty="0" smtClean="0">
                <a:cs typeface="Arial"/>
              </a:rPr>
              <a:t>=W</a:t>
            </a:r>
            <a:r>
              <a:rPr lang="fr-FR" baseline="-25000" dirty="0" smtClean="0">
                <a:cs typeface="Arial"/>
              </a:rPr>
              <a:t>B</a:t>
            </a:r>
            <a:r>
              <a:rPr lang="fr-FR" dirty="0" smtClean="0">
                <a:cs typeface="Arial"/>
              </a:rPr>
              <a:t>/W, one </a:t>
            </a:r>
            <a:r>
              <a:rPr lang="fr-FR" dirty="0" err="1" smtClean="0">
                <a:cs typeface="Arial"/>
              </a:rPr>
              <a:t>needs</a:t>
            </a:r>
            <a:r>
              <a:rPr lang="fr-FR" dirty="0" smtClean="0">
                <a:cs typeface="Arial"/>
              </a:rPr>
              <a:t> </a:t>
            </a:r>
            <a:r>
              <a:rPr lang="fr-FR" dirty="0" err="1" smtClean="0">
                <a:cs typeface="Arial"/>
              </a:rPr>
              <a:t>dynamic</a:t>
            </a:r>
            <a:r>
              <a:rPr lang="fr-FR" dirty="0" smtClean="0">
                <a:cs typeface="Arial"/>
              </a:rPr>
              <a:t>, </a:t>
            </a:r>
            <a:r>
              <a:rPr lang="fr-FR" dirty="0" err="1" smtClean="0">
                <a:cs typeface="Arial"/>
              </a:rPr>
              <a:t>individual</a:t>
            </a:r>
            <a:r>
              <a:rPr lang="fr-FR" dirty="0" smtClean="0">
                <a:cs typeface="Arial"/>
              </a:rPr>
              <a:t>-</a:t>
            </a:r>
            <a:r>
              <a:rPr lang="fr-FR" dirty="0" err="1" smtClean="0">
                <a:cs typeface="Arial"/>
              </a:rPr>
              <a:t>level</a:t>
            </a:r>
            <a:r>
              <a:rPr lang="fr-FR" dirty="0" smtClean="0">
                <a:cs typeface="Arial"/>
              </a:rPr>
              <a:t> data</a:t>
            </a:r>
          </a:p>
          <a:p>
            <a:r>
              <a:rPr lang="fr-FR" dirty="0" err="1" smtClean="0">
                <a:cs typeface="Arial"/>
              </a:rPr>
              <a:t>Simplified</a:t>
            </a:r>
            <a:r>
              <a:rPr lang="fr-FR" dirty="0" smtClean="0">
                <a:cs typeface="Arial"/>
              </a:rPr>
              <a:t> </a:t>
            </a:r>
            <a:r>
              <a:rPr lang="fr-FR" dirty="0" err="1" smtClean="0">
                <a:cs typeface="Arial"/>
              </a:rPr>
              <a:t>definition</a:t>
            </a:r>
            <a:r>
              <a:rPr lang="fr-FR" dirty="0" smtClean="0">
                <a:cs typeface="Arial"/>
              </a:rPr>
              <a:t> of </a:t>
            </a:r>
            <a:r>
              <a:rPr lang="el-GR" dirty="0" smtClean="0">
                <a:cs typeface="Arial"/>
              </a:rPr>
              <a:t>φ</a:t>
            </a:r>
            <a:r>
              <a:rPr lang="fr-FR" dirty="0" smtClean="0">
                <a:cs typeface="Arial"/>
              </a:rPr>
              <a:t> : compare </a:t>
            </a:r>
            <a:r>
              <a:rPr lang="fr-FR" dirty="0" err="1" smtClean="0">
                <a:cs typeface="Arial"/>
              </a:rPr>
              <a:t>inheritance</a:t>
            </a:r>
            <a:r>
              <a:rPr lang="fr-FR" dirty="0" smtClean="0">
                <a:cs typeface="Arial"/>
              </a:rPr>
              <a:t> flow </a:t>
            </a:r>
            <a:r>
              <a:rPr lang="fr-FR" dirty="0" smtClean="0"/>
              <a:t>b</a:t>
            </a:r>
            <a:r>
              <a:rPr lang="fr-FR" baseline="-25000" dirty="0" smtClean="0"/>
              <a:t>y</a:t>
            </a:r>
            <a:r>
              <a:rPr lang="fr-FR" dirty="0" smtClean="0"/>
              <a:t>=B/Y </a:t>
            </a:r>
            <a:r>
              <a:rPr lang="fr-FR" dirty="0" err="1" smtClean="0"/>
              <a:t>with</a:t>
            </a:r>
            <a:r>
              <a:rPr lang="fr-FR" dirty="0" smtClean="0"/>
              <a:t> </a:t>
            </a:r>
            <a:r>
              <a:rPr lang="fr-FR" dirty="0" err="1" smtClean="0"/>
              <a:t>saving</a:t>
            </a:r>
            <a:r>
              <a:rPr lang="fr-FR" dirty="0" smtClean="0"/>
              <a:t> rate s=S/Y; </a:t>
            </a:r>
          </a:p>
          <a:p>
            <a:r>
              <a:rPr lang="fr-FR" dirty="0" smtClean="0"/>
              <a:t>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5%, </a:t>
            </a:r>
            <a:r>
              <a:rPr lang="fr-FR" dirty="0" err="1" smtClean="0"/>
              <a:t>then</a:t>
            </a:r>
            <a:r>
              <a:rPr lang="fr-FR" dirty="0" smtClean="0"/>
              <a:t> self-made </a:t>
            </a:r>
            <a:r>
              <a:rPr lang="fr-FR" dirty="0" err="1" smtClean="0"/>
              <a:t>wealth</a:t>
            </a:r>
            <a:r>
              <a:rPr lang="fr-FR" dirty="0" smtClean="0"/>
              <a:t> </a:t>
            </a:r>
            <a:r>
              <a:rPr lang="fr-FR" dirty="0" err="1" smtClean="0"/>
              <a:t>dominates</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mid</a:t>
            </a:r>
            <a:r>
              <a:rPr lang="fr-FR" dirty="0" smtClean="0"/>
              <a:t> 20c </a:t>
            </a:r>
            <a:r>
              <a:rPr lang="fr-FR" dirty="0" err="1" smtClean="0"/>
              <a:t>period</a:t>
            </a:r>
            <a:r>
              <a:rPr lang="fr-FR" dirty="0" smtClean="0"/>
              <a:t>)</a:t>
            </a:r>
          </a:p>
          <a:p>
            <a:r>
              <a:rPr lang="fr-FR" dirty="0" smtClean="0"/>
              <a:t>But 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20%, </a:t>
            </a:r>
            <a:r>
              <a:rPr lang="fr-FR" dirty="0" err="1" smtClean="0"/>
              <a:t>then</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dominates</a:t>
            </a:r>
            <a:r>
              <a:rPr lang="fr-FR" dirty="0" smtClean="0"/>
              <a:t> self-made </a:t>
            </a:r>
            <a:r>
              <a:rPr lang="fr-FR" dirty="0" err="1" smtClean="0"/>
              <a:t>wealth</a:t>
            </a:r>
            <a:r>
              <a:rPr lang="fr-FR" dirty="0" smtClean="0"/>
              <a:t> (19c and 21c)</a:t>
            </a:r>
          </a:p>
          <a:p>
            <a:r>
              <a:rPr lang="en-US" dirty="0" smtClean="0"/>
              <a:t>T. Piketty, G. Zucman, “</a:t>
            </a:r>
            <a:r>
              <a:rPr lang="en-US" dirty="0" smtClean="0">
                <a:hlinkClick r:id="rId2"/>
              </a:rPr>
              <a:t>Wealth and Inheritance in the Long-Run</a:t>
            </a:r>
            <a:r>
              <a:rPr lang="en-US" dirty="0" smtClean="0"/>
              <a:t>”, Handbook of Income Distribution, 2014</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3074" name="Acrobat Document" r:id="rId3" imgW="6416596" imgH="4534293" progId="AcroExch.Document.11">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4" y="116632"/>
          <a:ext cx="8928992" cy="6624736"/>
        </p:xfrm>
        <a:graphic>
          <a:graphicData uri="http://schemas.openxmlformats.org/presentationml/2006/ole">
            <p:oleObj spid="_x0000_s18434" name="Acrobat Document" r:id="rId3" imgW="6416596" imgH="4534293" progId="AcroExch.Document.11">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7920880" cy="5256584"/>
          </a:xfrm>
        </p:spPr>
        <p:txBody>
          <a:bodyPr>
            <a:noAutofit/>
          </a:bodyPr>
          <a:lstStyle/>
          <a:p>
            <a:r>
              <a:rPr lang="fr-FR" sz="2800" dirty="0" err="1" smtClean="0"/>
              <a:t>Aggregate</a:t>
            </a:r>
            <a:r>
              <a:rPr lang="fr-FR" sz="2800" dirty="0" smtClean="0"/>
              <a:t> </a:t>
            </a:r>
            <a:r>
              <a:rPr lang="fr-FR" sz="2800" dirty="0" err="1" smtClean="0"/>
              <a:t>inheritance</a:t>
            </a:r>
            <a:r>
              <a:rPr lang="fr-FR" sz="2800" dirty="0" smtClean="0"/>
              <a:t> </a:t>
            </a:r>
            <a:r>
              <a:rPr lang="fr-FR" sz="2800" dirty="0" err="1" smtClean="0"/>
              <a:t>is</a:t>
            </a:r>
            <a:r>
              <a:rPr lang="fr-FR" sz="2800" dirty="0" smtClean="0"/>
              <a:t> (</a:t>
            </a:r>
            <a:r>
              <a:rPr lang="fr-FR" sz="2800" dirty="0" err="1" smtClean="0"/>
              <a:t>almost</a:t>
            </a:r>
            <a:r>
              <a:rPr lang="fr-FR" sz="2800" dirty="0" smtClean="0"/>
              <a:t>) back to 19c </a:t>
            </a:r>
            <a:r>
              <a:rPr lang="fr-FR" sz="2800" dirty="0" err="1" smtClean="0"/>
              <a:t>levels</a:t>
            </a:r>
            <a:endParaRPr lang="fr-FR" sz="2800" dirty="0" smtClean="0"/>
          </a:p>
          <a:p>
            <a:r>
              <a:rPr lang="fr-FR" sz="2800" dirty="0" smtClean="0"/>
              <a:t>But the concentration of </a:t>
            </a:r>
            <a:r>
              <a:rPr lang="fr-FR" sz="2800" dirty="0" err="1" smtClean="0"/>
              <a:t>inheritance</a:t>
            </a:r>
            <a:r>
              <a:rPr lang="fr-FR" sz="2800" dirty="0" smtClean="0"/>
              <a:t> </a:t>
            </a:r>
            <a:r>
              <a:rPr lang="fr-FR" sz="2800" dirty="0" err="1" smtClean="0"/>
              <a:t>is</a:t>
            </a:r>
            <a:r>
              <a:rPr lang="fr-FR" sz="2800" dirty="0" smtClean="0"/>
              <a:t> not back to 19c </a:t>
            </a:r>
            <a:r>
              <a:rPr lang="fr-FR" sz="2800" dirty="0" err="1" smtClean="0"/>
              <a:t>levels</a:t>
            </a:r>
            <a:r>
              <a:rPr lang="fr-FR" sz="2800" dirty="0" smtClean="0"/>
              <a:t>: the </a:t>
            </a:r>
            <a:r>
              <a:rPr lang="fr-FR" sz="2800" dirty="0" err="1" smtClean="0"/>
              <a:t>bottom</a:t>
            </a:r>
            <a:r>
              <a:rPr lang="fr-FR" sz="2800" dirty="0" smtClean="0"/>
              <a:t> 50% </a:t>
            </a:r>
            <a:r>
              <a:rPr lang="fr-FR" sz="2800" dirty="0" err="1" smtClean="0"/>
              <a:t>is</a:t>
            </a:r>
            <a:r>
              <a:rPr lang="fr-FR" sz="2800" dirty="0" smtClean="0"/>
              <a:t> as </a:t>
            </a:r>
            <a:r>
              <a:rPr lang="fr-FR" sz="2800" dirty="0" err="1" smtClean="0"/>
              <a:t>poor</a:t>
            </a:r>
            <a:r>
              <a:rPr lang="fr-FR" sz="2800" dirty="0" smtClean="0"/>
              <a:t> as </a:t>
            </a:r>
            <a:r>
              <a:rPr lang="fr-FR" sz="2800" dirty="0" err="1" smtClean="0"/>
              <a:t>before</a:t>
            </a:r>
            <a:r>
              <a:rPr lang="fr-FR" sz="2800" dirty="0" smtClean="0"/>
              <a:t>, but the middle 40% </a:t>
            </a:r>
            <a:r>
              <a:rPr lang="fr-FR" sz="2800" dirty="0" err="1" smtClean="0"/>
              <a:t>now</a:t>
            </a:r>
            <a:r>
              <a:rPr lang="fr-FR" sz="2800" dirty="0" smtClean="0"/>
              <a:t> </a:t>
            </a:r>
            <a:r>
              <a:rPr lang="fr-FR" sz="2800" dirty="0" err="1" smtClean="0"/>
              <a:t>owns</a:t>
            </a:r>
            <a:r>
              <a:rPr lang="fr-FR" sz="2800" dirty="0" smtClean="0"/>
              <a:t> 20-30% of W</a:t>
            </a:r>
          </a:p>
          <a:p>
            <a:r>
              <a:rPr lang="fr-FR" sz="2800" dirty="0" err="1" smtClean="0"/>
              <a:t>Today</a:t>
            </a:r>
            <a:r>
              <a:rPr lang="fr-FR" sz="2800" dirty="0" smtClean="0"/>
              <a:t>, </a:t>
            </a:r>
            <a:r>
              <a:rPr lang="fr-FR" sz="2800" dirty="0" err="1" smtClean="0"/>
              <a:t>there</a:t>
            </a:r>
            <a:r>
              <a:rPr lang="fr-FR" sz="2800" dirty="0" smtClean="0"/>
              <a:t> are </a:t>
            </a:r>
            <a:r>
              <a:rPr lang="fr-FR" sz="2800" dirty="0" err="1" smtClean="0"/>
              <a:t>fewer</a:t>
            </a:r>
            <a:r>
              <a:rPr lang="fr-FR" sz="2800" dirty="0" smtClean="0"/>
              <a:t> </a:t>
            </a:r>
            <a:r>
              <a:rPr lang="fr-FR" sz="2800" dirty="0" err="1" smtClean="0"/>
              <a:t>very</a:t>
            </a:r>
            <a:r>
              <a:rPr lang="fr-FR" sz="2800" dirty="0" smtClean="0"/>
              <a:t> large </a:t>
            </a:r>
            <a:r>
              <a:rPr lang="fr-FR" sz="2800" dirty="0" err="1" smtClean="0"/>
              <a:t>inheritors</a:t>
            </a:r>
            <a:r>
              <a:rPr lang="fr-FR" sz="2800" dirty="0" smtClean="0"/>
              <a:t> </a:t>
            </a:r>
            <a:r>
              <a:rPr lang="fr-FR" sz="2800" dirty="0" err="1" smtClean="0"/>
              <a:t>than</a:t>
            </a:r>
            <a:r>
              <a:rPr lang="fr-FR" sz="2800" dirty="0" smtClean="0"/>
              <a:t> in 19c; and </a:t>
            </a:r>
            <a:r>
              <a:rPr lang="fr-FR" sz="2800" dirty="0" err="1" smtClean="0"/>
              <a:t>there</a:t>
            </a:r>
            <a:r>
              <a:rPr lang="fr-FR" sz="2800" dirty="0" smtClean="0"/>
              <a:t> are more large and middle-large </a:t>
            </a:r>
            <a:r>
              <a:rPr lang="fr-FR" sz="2800" dirty="0" err="1" smtClean="0"/>
              <a:t>inheritors</a:t>
            </a:r>
            <a:endParaRPr lang="fr-FR" sz="2800" dirty="0" smtClean="0"/>
          </a:p>
          <a:p>
            <a:r>
              <a:rPr lang="fr-FR" sz="2800" dirty="0" smtClean="0"/>
              <a:t>This </a:t>
            </a:r>
            <a:r>
              <a:rPr lang="fr-FR" sz="2800" dirty="0" err="1" smtClean="0"/>
              <a:t>is</a:t>
            </a:r>
            <a:r>
              <a:rPr lang="fr-FR" sz="2800" dirty="0" smtClean="0"/>
              <a:t> a class model </a:t>
            </a:r>
            <a:r>
              <a:rPr lang="fr-FR" sz="2800" dirty="0" err="1" smtClean="0"/>
              <a:t>that</a:t>
            </a:r>
            <a:r>
              <a:rPr lang="fr-FR" sz="2800" dirty="0" smtClean="0"/>
              <a:t> </a:t>
            </a:r>
            <a:r>
              <a:rPr lang="fr-FR" sz="2800" dirty="0" err="1" smtClean="0"/>
              <a:t>is</a:t>
            </a:r>
            <a:r>
              <a:rPr lang="fr-FR" sz="2800" dirty="0" smtClean="0"/>
              <a:t> </a:t>
            </a:r>
            <a:r>
              <a:rPr lang="fr-FR" sz="2800" dirty="0" err="1" smtClean="0"/>
              <a:t>less</a:t>
            </a:r>
            <a:r>
              <a:rPr lang="fr-FR" sz="2800" dirty="0" smtClean="0"/>
              <a:t> </a:t>
            </a:r>
            <a:r>
              <a:rPr lang="fr-FR" sz="2800" dirty="0" err="1" smtClean="0"/>
              <a:t>unequal</a:t>
            </a:r>
            <a:r>
              <a:rPr lang="fr-FR" sz="2800" dirty="0" smtClean="0"/>
              <a:t> in </a:t>
            </a:r>
            <a:r>
              <a:rPr lang="fr-FR" sz="2800" dirty="0" err="1" smtClean="0"/>
              <a:t>some</a:t>
            </a:r>
            <a:r>
              <a:rPr lang="fr-FR" sz="2800" dirty="0" smtClean="0"/>
              <a:t> </a:t>
            </a:r>
            <a:r>
              <a:rPr lang="fr-FR" sz="2800" dirty="0" err="1" smtClean="0"/>
              <a:t>ways</a:t>
            </a:r>
            <a:r>
              <a:rPr lang="fr-FR" sz="2800" dirty="0" smtClean="0"/>
              <a:t> and more </a:t>
            </a:r>
            <a:r>
              <a:rPr lang="fr-FR" sz="2800" dirty="0" err="1" smtClean="0"/>
              <a:t>unequal</a:t>
            </a:r>
            <a:r>
              <a:rPr lang="fr-FR" sz="2800" dirty="0" smtClean="0"/>
              <a:t> in </a:t>
            </a:r>
            <a:r>
              <a:rPr lang="fr-FR" sz="2800" dirty="0" err="1" smtClean="0"/>
              <a:t>others</a:t>
            </a:r>
            <a:r>
              <a:rPr lang="fr-FR" sz="2800" dirty="0" smtClean="0"/>
              <a:t>; </a:t>
            </a:r>
            <a:r>
              <a:rPr lang="fr-FR" sz="2800" dirty="0" err="1" smtClean="0"/>
              <a:t>it</a:t>
            </a:r>
            <a:r>
              <a:rPr lang="fr-FR" sz="2800" dirty="0" smtClean="0"/>
              <a:t> </a:t>
            </a:r>
            <a:r>
              <a:rPr lang="fr-FR" sz="2800" dirty="0" err="1" smtClean="0"/>
              <a:t>is</a:t>
            </a:r>
            <a:r>
              <a:rPr lang="fr-FR" sz="2800" dirty="0" smtClean="0"/>
              <a:t> </a:t>
            </a:r>
            <a:r>
              <a:rPr lang="fr-FR" sz="2800" dirty="0" err="1" smtClean="0"/>
              <a:t>novel</a:t>
            </a:r>
            <a:r>
              <a:rPr lang="fr-FR" sz="2800" dirty="0" smtClean="0"/>
              <a:t> </a:t>
            </a:r>
            <a:r>
              <a:rPr lang="fr-FR" sz="2800" dirty="0" err="1" smtClean="0"/>
              <a:t>form</a:t>
            </a:r>
            <a:r>
              <a:rPr lang="fr-FR" sz="2800" dirty="0" smtClean="0"/>
              <a:t> of </a:t>
            </a:r>
            <a:r>
              <a:rPr lang="fr-FR" sz="2800" dirty="0" err="1" smtClean="0"/>
              <a:t>inequality</a:t>
            </a:r>
            <a:r>
              <a:rPr lang="fr-FR" sz="2800" dirty="0" smtClean="0"/>
              <a:t>, more </a:t>
            </a:r>
            <a:r>
              <a:rPr lang="fr-FR" sz="2800" dirty="0" err="1" smtClean="0"/>
              <a:t>merit</a:t>
            </a:r>
            <a:r>
              <a:rPr lang="fr-FR" sz="2800" dirty="0" smtClean="0"/>
              <a:t>-</a:t>
            </a:r>
            <a:r>
              <a:rPr lang="fr-FR" sz="2800" dirty="0" err="1" smtClean="0"/>
              <a:t>based</a:t>
            </a:r>
            <a:r>
              <a:rPr lang="fr-FR" sz="2800" dirty="0" smtClean="0"/>
              <a:t> in </a:t>
            </a:r>
            <a:r>
              <a:rPr lang="fr-FR" sz="2800" dirty="0" err="1" smtClean="0"/>
              <a:t>some</a:t>
            </a:r>
            <a:r>
              <a:rPr lang="fr-FR" sz="2800" dirty="0" smtClean="0"/>
              <a:t> </a:t>
            </a:r>
            <a:r>
              <a:rPr lang="fr-FR" sz="2800" dirty="0" err="1" smtClean="0"/>
              <a:t>ways</a:t>
            </a:r>
            <a:r>
              <a:rPr lang="fr-FR" sz="2800" dirty="0" smtClean="0"/>
              <a:t>, and more violent for loosers in </a:t>
            </a:r>
            <a:r>
              <a:rPr lang="fr-FR" sz="2800" dirty="0" err="1" smtClean="0"/>
              <a:t>others</a:t>
            </a:r>
            <a:endParaRPr lang="fr-FR"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741368"/>
        </p:xfrm>
        <a:graphic>
          <a:graphicData uri="http://schemas.openxmlformats.org/presentationml/2006/ole">
            <p:oleObj spid="_x0000_s19458" name="Acrobat Document" r:id="rId3" imgW="6416596" imgH="4534293" progId="AcroExch.Document.11">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624736"/>
        </p:xfrm>
        <a:graphic>
          <a:graphicData uri="http://schemas.openxmlformats.org/presentationml/2006/ole">
            <p:oleObj spid="_x0000_s20482" name="Acrobat Document" r:id="rId3" imgW="6416596" imgH="4534293" progId="AcroExch.Document.11">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144000" cy="6858000"/>
        </p:xfrm>
        <a:graphic>
          <a:graphicData uri="http://schemas.openxmlformats.org/presentationml/2006/ole">
            <p:oleObj spid="_x0000_s21506" name="Acrobat Document" r:id="rId3" imgW="6416596" imgH="4534293" progId="AcroExch.Document.11">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741368"/>
        </p:xfrm>
        <a:graphic>
          <a:graphicData uri="http://schemas.openxmlformats.org/presentationml/2006/ole">
            <p:oleObj spid="_x0000_s22530" name="Acrobat Document" r:id="rId3" imgW="6416596" imgH="4534293" progId="AcroExch.Document.11">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628800"/>
            <a:ext cx="7776864" cy="2880320"/>
          </a:xfrm>
        </p:spPr>
        <p:txBody>
          <a:bodyPr>
            <a:normAutofit/>
          </a:bodyPr>
          <a:lstStyle/>
          <a:p>
            <a:r>
              <a:rPr lang="fr-FR" sz="2800" dirty="0" err="1" smtClean="0"/>
              <a:t>Existing</a:t>
            </a:r>
            <a:r>
              <a:rPr lang="fr-FR" sz="2800" dirty="0" smtClean="0"/>
              <a:t> international </a:t>
            </a:r>
            <a:r>
              <a:rPr lang="fr-FR" sz="2800" dirty="0" err="1" smtClean="0"/>
              <a:t>evidence</a:t>
            </a:r>
            <a:r>
              <a:rPr lang="fr-FR" sz="2800" dirty="0" smtClean="0"/>
              <a:t> (Germany, UK, </a:t>
            </a:r>
            <a:r>
              <a:rPr lang="fr-FR" sz="2800" dirty="0" err="1" smtClean="0"/>
              <a:t>Sweden</a:t>
            </a:r>
            <a:r>
              <a:rPr lang="fr-FR" sz="2800" dirty="0" smtClean="0"/>
              <a:t>,…) </a:t>
            </a:r>
            <a:r>
              <a:rPr lang="fr-FR" sz="2800" dirty="0" err="1" smtClean="0"/>
              <a:t>suggests</a:t>
            </a:r>
            <a:r>
              <a:rPr lang="fr-FR" sz="2800" dirty="0" smtClean="0"/>
              <a:t> </a:t>
            </a:r>
            <a:r>
              <a:rPr lang="fr-FR" sz="2800" dirty="0" err="1" smtClean="0"/>
              <a:t>that</a:t>
            </a:r>
            <a:r>
              <a:rPr lang="fr-FR" sz="2800" dirty="0" smtClean="0"/>
              <a:t> France </a:t>
            </a:r>
            <a:r>
              <a:rPr lang="fr-FR" sz="2800" dirty="0" err="1" smtClean="0"/>
              <a:t>is</a:t>
            </a:r>
            <a:r>
              <a:rPr lang="fr-FR" sz="2800" dirty="0" smtClean="0"/>
              <a:t> </a:t>
            </a:r>
            <a:r>
              <a:rPr lang="fr-FR" sz="2800" dirty="0" err="1" smtClean="0"/>
              <a:t>relatively</a:t>
            </a:r>
            <a:r>
              <a:rPr lang="fr-FR" sz="2800" dirty="0" smtClean="0"/>
              <a:t> </a:t>
            </a:r>
            <a:r>
              <a:rPr lang="fr-FR" sz="2800" dirty="0" err="1" smtClean="0"/>
              <a:t>representative</a:t>
            </a:r>
            <a:r>
              <a:rPr lang="fr-FR" sz="2800" dirty="0" smtClean="0"/>
              <a:t> of </a:t>
            </a:r>
            <a:r>
              <a:rPr lang="fr-FR" sz="2800" dirty="0" err="1" smtClean="0"/>
              <a:t>what</a:t>
            </a:r>
            <a:r>
              <a:rPr lang="fr-FR" sz="2800" dirty="0" smtClean="0"/>
              <a:t> </a:t>
            </a:r>
            <a:r>
              <a:rPr lang="fr-FR" sz="2800" dirty="0" err="1" smtClean="0"/>
              <a:t>might</a:t>
            </a:r>
            <a:r>
              <a:rPr lang="fr-FR" sz="2800" dirty="0" smtClean="0"/>
              <a:t> </a:t>
            </a:r>
            <a:r>
              <a:rPr lang="fr-FR" sz="2800" dirty="0" err="1" smtClean="0"/>
              <a:t>be</a:t>
            </a:r>
            <a:r>
              <a:rPr lang="fr-FR" sz="2800" dirty="0" smtClean="0"/>
              <a:t> happening in </a:t>
            </a:r>
            <a:r>
              <a:rPr lang="fr-FR" sz="2800" dirty="0" err="1" smtClean="0"/>
              <a:t>other</a:t>
            </a:r>
            <a:r>
              <a:rPr lang="fr-FR" sz="2800" dirty="0" smtClean="0"/>
              <a:t> countries; and </a:t>
            </a:r>
            <a:r>
              <a:rPr lang="fr-FR" sz="2800" dirty="0" err="1" smtClean="0"/>
              <a:t>possibly</a:t>
            </a:r>
            <a:r>
              <a:rPr lang="fr-FR" sz="2800" dirty="0" smtClean="0"/>
              <a:t> in the </a:t>
            </a:r>
            <a:r>
              <a:rPr lang="fr-FR" sz="2800" dirty="0" err="1" smtClean="0"/>
              <a:t>entire</a:t>
            </a:r>
            <a:r>
              <a:rPr lang="fr-FR" sz="2800" dirty="0" smtClean="0"/>
              <a:t> world in the </a:t>
            </a:r>
            <a:r>
              <a:rPr lang="fr-FR" sz="2800" dirty="0" err="1" smtClean="0"/>
              <a:t>very</a:t>
            </a:r>
            <a:r>
              <a:rPr lang="fr-FR" sz="2800" dirty="0" smtClean="0"/>
              <a:t> long </a:t>
            </a:r>
            <a:r>
              <a:rPr lang="fr-FR" sz="2800" dirty="0" err="1" smtClean="0"/>
              <a:t>run</a:t>
            </a:r>
            <a:r>
              <a:rPr lang="fr-FR" sz="2800" dirty="0" smtClean="0"/>
              <a:t> if g </a:t>
            </a:r>
            <a:r>
              <a:rPr lang="fr-FR" sz="2800" dirty="0" err="1" smtClean="0"/>
              <a:t>decline</a:t>
            </a:r>
            <a:r>
              <a:rPr lang="fr-FR" sz="2800" dirty="0" smtClean="0"/>
              <a:t> </a:t>
            </a:r>
            <a:r>
              <a:rPr lang="fr-FR" sz="2800" dirty="0" err="1" smtClean="0"/>
              <a:t>everywhere</a:t>
            </a:r>
            <a:endParaRPr lang="fr-FR"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2" y="116632"/>
          <a:ext cx="8856984" cy="6624736"/>
        </p:xfrm>
        <a:graphic>
          <a:graphicData uri="http://schemas.openxmlformats.org/presentationml/2006/ole">
            <p:oleObj spid="_x0000_s23554" name="Acrobat Document" r:id="rId3" imgW="6416596" imgH="4534293" progId="AcroExch.Document.11">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4098" name="Acrobat Document" r:id="rId3" imgW="6416596" imgH="4534293" progId="AcroExch.Document.11">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741368"/>
        </p:xfrm>
        <a:graphic>
          <a:graphicData uri="http://schemas.openxmlformats.org/presentationml/2006/ole">
            <p:oleObj spid="_x0000_s5122" name="Acrobat Document" r:id="rId3" imgW="6416596" imgH="4534293" progId="AcroExch.Document.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0"/>
          <a:ext cx="8856984" cy="6858000"/>
        </p:xfrm>
        <a:graphic>
          <a:graphicData uri="http://schemas.openxmlformats.org/presentationml/2006/ole">
            <p:oleObj spid="_x0000_s6146" name="Acrobat Document" r:id="rId3" imgW="6416596" imgH="4534293" progId="AcroExch.Document.11">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39938" name="Acrobat Document" r:id="rId3" imgW="6416596" imgH="4534293" progId="AcroExch.Document.11">
              <p:embed/>
            </p:oleObj>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2225</Words>
  <Application>Microsoft Office PowerPoint</Application>
  <PresentationFormat>Affichage à l'écran (4:3)</PresentationFormat>
  <Paragraphs>327</Paragraphs>
  <Slides>57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57</vt:i4>
      </vt:variant>
    </vt:vector>
  </HeadingPairs>
  <TitlesOfParts>
    <vt:vector size="59" baseType="lpstr">
      <vt:lpstr>Thème Office</vt:lpstr>
      <vt:lpstr>Acrobat Document</vt:lpstr>
      <vt:lpstr>   Economics of Inequality (Master PPD &amp; APE, Paris School of Economics) Thomas Piketty Academic year 2014-2015  </vt:lpstr>
      <vt:lpstr>Basic facts about the evolution of wealth concentration</vt:lpstr>
      <vt:lpstr>Diapositive 3</vt:lpstr>
      <vt:lpstr>Diapositive 4</vt:lpstr>
      <vt:lpstr>Diapositive 5</vt:lpstr>
      <vt:lpstr>Diapositive 6</vt:lpstr>
      <vt:lpstr>Diapositive 7</vt:lpstr>
      <vt:lpstr>Diapositive 8</vt:lpstr>
      <vt:lpstr>Diapositive 9</vt:lpstr>
      <vt:lpstr>Problems with wealth inequality measurement</vt:lpstr>
      <vt:lpstr>Which models of wealth accumulation and distribution can explain these facts?</vt:lpstr>
      <vt:lpstr>The pure lifecycle model</vt:lpstr>
      <vt:lpstr>Diapositive 13</vt:lpstr>
      <vt:lpstr>Diapositive 14</vt:lpstr>
      <vt:lpstr>Diapositive 15</vt:lpstr>
      <vt:lpstr>Diapositive 16</vt:lpstr>
      <vt:lpstr>Diapositive 17</vt:lpstr>
      <vt:lpstr>Diapositive 18</vt:lpstr>
      <vt:lpstr>The dynastic model</vt:lpstr>
      <vt:lpstr>Diapositive 20</vt:lpstr>
      <vt:lpstr>Diapositive 21</vt:lpstr>
      <vt:lpstr>Diapositive 22</vt:lpstr>
      <vt:lpstr>Diapositive 23</vt:lpstr>
      <vt:lpstr>Diapositive 24</vt:lpstr>
      <vt:lpstr>Diapositive 25</vt:lpstr>
      <vt:lpstr>Diapositive 26</vt:lpstr>
      <vt:lpstr>The random-shocks model</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Problems with Pareto approximations</vt:lpstr>
      <vt:lpstr>On the long run evolution of inheritance</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Inequality (Master PPD &amp; APE, Paris School of Economics) Thomas Piketty Academic year 2013-2014</dc:title>
  <dc:creator>Thomas Piketty</dc:creator>
  <cp:lastModifiedBy>Thomas Piketty</cp:lastModifiedBy>
  <cp:revision>91</cp:revision>
  <dcterms:created xsi:type="dcterms:W3CDTF">2013-11-22T17:30:25Z</dcterms:created>
  <dcterms:modified xsi:type="dcterms:W3CDTF">2014-11-03T17:14:10Z</dcterms:modified>
</cp:coreProperties>
</file>