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6" r:id="rId3"/>
    <p:sldId id="273" r:id="rId4"/>
    <p:sldId id="270" r:id="rId5"/>
    <p:sldId id="274" r:id="rId6"/>
    <p:sldId id="258" r:id="rId7"/>
    <p:sldId id="259" r:id="rId8"/>
    <p:sldId id="271" r:id="rId9"/>
    <p:sldId id="269" r:id="rId10"/>
    <p:sldId id="275" r:id="rId11"/>
    <p:sldId id="262" r:id="rId12"/>
    <p:sldId id="268" r:id="rId13"/>
    <p:sldId id="267" r:id="rId14"/>
    <p:sldId id="276" r:id="rId15"/>
    <p:sldId id="277" r:id="rId16"/>
    <p:sldId id="278" r:id="rId17"/>
    <p:sldId id="260" r:id="rId18"/>
    <p:sldId id="261" r:id="rId19"/>
    <p:sldId id="263" r:id="rId20"/>
    <p:sldId id="264" r:id="rId21"/>
    <p:sldId id="265" r:id="rId22"/>
    <p:sldId id="281" r:id="rId23"/>
    <p:sldId id="279" r:id="rId24"/>
    <p:sldId id="272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83D80-F6A5-44B3-AACF-903545130827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E1F2-6E03-49BB-AD3C-ACF9C07130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24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0D44-53DA-406A-8B1E-A4DE7247BA9D}" type="slidenum">
              <a:rPr lang="fr-FR"/>
              <a:pPr/>
              <a:t>25</a:t>
            </a:fld>
            <a:endParaRPr lang="fr-F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KarabarbounisNeiman2014.pdf" TargetMode="External"/><Relationship Id="rId2" Type="http://schemas.openxmlformats.org/officeDocument/2006/relationships/hyperlink" Target="http://piketty.pse.ens.fr/files/KarabarbounisNeiman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ketty.pse.ens.fr/files/Pursey2013.pdf" TargetMode="External"/><Relationship Id="rId4" Type="http://schemas.openxmlformats.org/officeDocument/2006/relationships/hyperlink" Target="http://cep.lse.ac.uk/pubs/download/dp0806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year 2014-2015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hlinkClick r:id="rId2"/>
              </a:rPr>
              <a:t>Lecture 4: From capital/income ratios to capital shares</a:t>
            </a:r>
            <a:endParaRPr lang="en-US" sz="3600" b="1" dirty="0" smtClean="0"/>
          </a:p>
          <a:p>
            <a:r>
              <a:rPr lang="en-US" dirty="0" smtClean="0"/>
              <a:t>   (</a:t>
            </a:r>
            <a:r>
              <a:rPr lang="en-US" smtClean="0"/>
              <a:t>Tuesday October 14</a:t>
            </a:r>
            <a:r>
              <a:rPr lang="en-US" baseline="30000" smtClean="0"/>
              <a:t>th</a:t>
            </a:r>
            <a:r>
              <a:rPr lang="en-US" smtClean="0"/>
              <a:t> 2014)</a:t>
            </a:r>
            <a:endParaRPr lang="en-US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smtClean="0"/>
              <a:t>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a </a:t>
            </a:r>
            <a:r>
              <a:rPr lang="el-GR" sz="2800" dirty="0" smtClean="0"/>
              <a:t>β</a:t>
            </a:r>
            <a:r>
              <a:rPr lang="fr-FR" sz="2800" baseline="30000" dirty="0" smtClean="0"/>
              <a:t>-1/</a:t>
            </a:r>
            <a:r>
              <a:rPr lang="el-GR" sz="2800" baseline="30000" dirty="0" smtClean="0">
                <a:latin typeface="Arial"/>
                <a:cs typeface="Arial"/>
              </a:rPr>
              <a:t>σ</a:t>
            </a:r>
            <a:r>
              <a:rPr lang="fr-FR" sz="2800" dirty="0" smtClean="0"/>
              <a:t>, the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given</a:t>
            </a:r>
            <a:r>
              <a:rPr lang="fr-FR" sz="2800" dirty="0" smtClean="0"/>
              <a:t> by:</a:t>
            </a:r>
          </a:p>
          <a:p>
            <a:pPr>
              <a:buNone/>
            </a:pPr>
            <a:r>
              <a:rPr lang="fr-FR" sz="2800" dirty="0" smtClean="0"/>
              <a:t>                            </a:t>
            </a:r>
            <a:r>
              <a:rPr lang="el-GR" sz="2800" b="1" dirty="0" smtClean="0"/>
              <a:t>α </a:t>
            </a:r>
            <a:r>
              <a:rPr lang="fr-FR" sz="2800" b="1" dirty="0" smtClean="0"/>
              <a:t>= r </a:t>
            </a:r>
            <a:r>
              <a:rPr lang="el-GR" sz="2800" b="1" dirty="0" smtClean="0"/>
              <a:t>β </a:t>
            </a:r>
            <a:r>
              <a:rPr lang="fr-FR" sz="2800" b="1" dirty="0" smtClean="0"/>
              <a:t>= a </a:t>
            </a:r>
            <a:r>
              <a:rPr lang="el-GR" sz="2800" b="1" dirty="0" smtClean="0"/>
              <a:t>β</a:t>
            </a:r>
            <a:r>
              <a:rPr lang="fr-FR" sz="2800" b="1" baseline="30000" dirty="0" smtClean="0"/>
              <a:t>(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/>
              <a:t>-1)/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dirty="0" smtClean="0"/>
              <a:t> </a:t>
            </a:r>
          </a:p>
          <a:p>
            <a:endParaRPr lang="fr-FR" sz="2800" dirty="0" smtClean="0"/>
          </a:p>
          <a:p>
            <a:r>
              <a:rPr lang="fr-FR" sz="2800" dirty="0" smtClean="0"/>
              <a:t>I.e.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an </a:t>
            </a:r>
            <a:r>
              <a:rPr lang="fr-FR" sz="2800" dirty="0" err="1" smtClean="0"/>
              <a:t>increasing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of </a:t>
            </a:r>
            <a:r>
              <a:rPr lang="el-GR" sz="2800" dirty="0" smtClean="0"/>
              <a:t>β </a:t>
            </a:r>
            <a:r>
              <a:rPr lang="fr-FR" sz="2800" dirty="0" smtClean="0"/>
              <a:t>if and </a:t>
            </a:r>
            <a:r>
              <a:rPr lang="fr-FR" sz="2800" dirty="0" err="1" smtClean="0"/>
              <a:t>only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 (and stable </a:t>
            </a:r>
            <a:r>
              <a:rPr lang="fr-FR" sz="2800" dirty="0" err="1" smtClean="0">
                <a:cs typeface="Arial"/>
              </a:rPr>
              <a:t>iff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</a:t>
            </a:r>
          </a:p>
          <a:p>
            <a:endParaRPr lang="fr-FR" sz="2800" dirty="0" smtClean="0"/>
          </a:p>
          <a:p>
            <a:r>
              <a:rPr lang="fr-FR" sz="2800" dirty="0" smtClean="0"/>
              <a:t>The important point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large changes in the volume of capital </a:t>
            </a:r>
            <a:r>
              <a:rPr lang="el-GR" sz="2800" dirty="0" smtClean="0"/>
              <a:t>β</a:t>
            </a:r>
            <a:r>
              <a:rPr lang="fr-FR" sz="2800" dirty="0" smtClean="0"/>
              <a:t>, </a:t>
            </a:r>
            <a:r>
              <a:rPr lang="fr-FR" sz="2800" dirty="0" err="1" smtClean="0"/>
              <a:t>small</a:t>
            </a:r>
            <a:r>
              <a:rPr lang="fr-FR" sz="2800" dirty="0" smtClean="0"/>
              <a:t> </a:t>
            </a:r>
            <a:r>
              <a:rPr lang="fr-FR" sz="2800" dirty="0" err="1" smtClean="0"/>
              <a:t>departures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 are </a:t>
            </a:r>
            <a:r>
              <a:rPr lang="fr-FR" sz="2800" dirty="0" err="1" smtClean="0">
                <a:cs typeface="Arial"/>
              </a:rPr>
              <a:t>enough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explain</a:t>
            </a:r>
            <a:r>
              <a:rPr lang="fr-FR" sz="2800" dirty="0" smtClean="0">
                <a:cs typeface="Arial"/>
              </a:rPr>
              <a:t> large changes in </a:t>
            </a:r>
            <a:r>
              <a:rPr lang="el-GR" sz="2800" dirty="0" smtClean="0"/>
              <a:t>α </a:t>
            </a:r>
            <a:endParaRPr lang="fr-FR" sz="2800" dirty="0" smtClean="0"/>
          </a:p>
          <a:p>
            <a:r>
              <a:rPr lang="en-US" sz="2800" dirty="0" smtClean="0"/>
              <a:t>If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 1.5, capital share rises from</a:t>
            </a:r>
            <a:r>
              <a:rPr lang="el-GR" sz="2800" dirty="0" smtClean="0"/>
              <a:t> α</a:t>
            </a:r>
            <a:r>
              <a:rPr lang="en-US" sz="2800" dirty="0" smtClean="0"/>
              <a:t>=28% to</a:t>
            </a:r>
            <a:r>
              <a:rPr lang="el-GR" sz="2800" dirty="0" smtClean="0"/>
              <a:t> α </a:t>
            </a:r>
            <a:r>
              <a:rPr lang="en-US" sz="2800" dirty="0" smtClean="0"/>
              <a:t>=36% when </a:t>
            </a:r>
            <a:r>
              <a:rPr lang="el-GR" sz="2800" dirty="0" smtClean="0"/>
              <a:t>β </a:t>
            </a:r>
            <a:r>
              <a:rPr lang="en-US" sz="2800" dirty="0" smtClean="0"/>
              <a:t>rises from </a:t>
            </a:r>
            <a:r>
              <a:rPr lang="el-GR" sz="2800" dirty="0" smtClean="0"/>
              <a:t>β</a:t>
            </a:r>
            <a:r>
              <a:rPr lang="fr-FR" sz="2800" dirty="0" smtClean="0"/>
              <a:t>=</a:t>
            </a:r>
            <a:r>
              <a:rPr lang="en-US" sz="2800" dirty="0" smtClean="0"/>
              <a:t>250% to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500% </a:t>
            </a:r>
          </a:p>
          <a:p>
            <a:pPr>
              <a:buNone/>
            </a:pPr>
            <a:r>
              <a:rPr lang="en-US" sz="2800" dirty="0" smtClean="0"/>
              <a:t>    = more or less what happened since the 1970s</a:t>
            </a:r>
          </a:p>
          <a:p>
            <a:r>
              <a:rPr lang="en-US" sz="2800" dirty="0" smtClean="0"/>
              <a:t>In case </a:t>
            </a:r>
            <a:r>
              <a:rPr lang="el-GR" sz="2800" dirty="0" smtClean="0"/>
              <a:t>β </a:t>
            </a:r>
            <a:r>
              <a:rPr lang="en-US" sz="2800" dirty="0" smtClean="0"/>
              <a:t>reaches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800%, </a:t>
            </a:r>
            <a:r>
              <a:rPr lang="el-GR" sz="2800" dirty="0" smtClean="0"/>
              <a:t>α </a:t>
            </a:r>
            <a:r>
              <a:rPr lang="en-US" sz="2800" dirty="0" smtClean="0"/>
              <a:t>would reach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42%</a:t>
            </a:r>
          </a:p>
          <a:p>
            <a:r>
              <a:rPr lang="en-US" sz="2800" dirty="0" smtClean="0"/>
              <a:t>In case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=1.8, </a:t>
            </a:r>
            <a:r>
              <a:rPr lang="el-GR" sz="2800" dirty="0" smtClean="0"/>
              <a:t>α </a:t>
            </a:r>
            <a:r>
              <a:rPr lang="en-US" sz="2800" dirty="0" smtClean="0"/>
              <a:t>would be as large as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53%</a:t>
            </a:r>
          </a:p>
          <a:p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51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256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35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Measurement</a:t>
            </a:r>
            <a:r>
              <a:rPr lang="fr-FR" sz="3600" dirty="0" smtClean="0"/>
              <a:t> </a:t>
            </a:r>
            <a:r>
              <a:rPr lang="fr-FR" sz="3600" dirty="0" err="1" smtClean="0"/>
              <a:t>problems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capital </a:t>
            </a:r>
            <a:r>
              <a:rPr lang="fr-FR" sz="3600" dirty="0" err="1" smtClean="0"/>
              <a:t>shares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capital </a:t>
            </a:r>
            <a:r>
              <a:rPr lang="fr-FR" dirty="0" err="1" smtClean="0"/>
              <a:t>income</a:t>
            </a:r>
            <a:r>
              <a:rPr lang="fr-FR" dirty="0" smtClean="0"/>
              <a:t> = all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capital </a:t>
            </a:r>
            <a:r>
              <a:rPr lang="fr-FR" dirty="0" err="1" smtClean="0"/>
              <a:t>owners</a:t>
            </a:r>
            <a:r>
              <a:rPr lang="fr-FR" dirty="0" smtClean="0"/>
              <a:t> (</a:t>
            </a:r>
            <a:r>
              <a:rPr lang="fr-FR" dirty="0" err="1" smtClean="0"/>
              <a:t>independanty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input);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= all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earners</a:t>
            </a:r>
            <a:r>
              <a:rPr lang="fr-FR" dirty="0" smtClean="0"/>
              <a:t> (</a:t>
            </a:r>
            <a:r>
              <a:rPr lang="fr-FR" dirty="0" err="1" smtClean="0"/>
              <a:t>independantly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capital input)</a:t>
            </a:r>
          </a:p>
          <a:p>
            <a:r>
              <a:rPr lang="fr-FR" dirty="0" smtClean="0"/>
              <a:t>But in practice, the line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hard to </a:t>
            </a:r>
            <a:r>
              <a:rPr lang="fr-FR" dirty="0" err="1" smtClean="0"/>
              <a:t>draw</a:t>
            </a:r>
            <a:r>
              <a:rPr lang="fr-FR" dirty="0" smtClean="0"/>
              <a:t>: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, self-</a:t>
            </a:r>
            <a:r>
              <a:rPr lang="fr-FR" dirty="0" err="1" smtClean="0"/>
              <a:t>semployed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dirty="0" err="1" smtClean="0"/>
              <a:t>informal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intermediation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(=the time </a:t>
            </a:r>
            <a:r>
              <a:rPr lang="fr-FR" dirty="0" err="1" smtClean="0"/>
              <a:t>spent</a:t>
            </a:r>
            <a:r>
              <a:rPr lang="fr-FR" dirty="0" smtClean="0"/>
              <a:t> to manage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portfolio)</a:t>
            </a:r>
          </a:p>
          <a:p>
            <a:r>
              <a:rPr lang="fr-FR" dirty="0" smtClean="0"/>
              <a:t>If one </a:t>
            </a:r>
            <a:r>
              <a:rPr lang="fr-FR" dirty="0" err="1" smtClean="0"/>
              <a:t>measures</a:t>
            </a:r>
            <a:r>
              <a:rPr lang="fr-FR" dirty="0" smtClean="0"/>
              <a:t> the 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national </a:t>
            </a:r>
            <a:r>
              <a:rPr lang="fr-FR" dirty="0" err="1" smtClean="0"/>
              <a:t>accounts</a:t>
            </a:r>
            <a:r>
              <a:rPr lang="fr-FR" dirty="0" smtClean="0"/>
              <a:t> (</a:t>
            </a:r>
            <a:r>
              <a:rPr lang="fr-FR" dirty="0" err="1" smtClean="0"/>
              <a:t>rent</a:t>
            </a:r>
            <a:r>
              <a:rPr lang="fr-FR" dirty="0" smtClean="0"/>
              <a:t>+</a:t>
            </a:r>
            <a:r>
              <a:rPr lang="fr-FR" dirty="0" err="1" smtClean="0"/>
              <a:t>dividend</a:t>
            </a:r>
            <a:r>
              <a:rPr lang="fr-FR" dirty="0" smtClean="0"/>
              <a:t>+</a:t>
            </a:r>
            <a:r>
              <a:rPr lang="fr-FR" dirty="0" err="1" smtClean="0"/>
              <a:t>interest</a:t>
            </a:r>
            <a:r>
              <a:rPr lang="fr-FR" dirty="0" smtClean="0"/>
              <a:t>+profits) and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return r=</a:t>
            </a:r>
            <a:r>
              <a:rPr lang="el-GR" dirty="0" smtClean="0"/>
              <a:t>α</a:t>
            </a:r>
            <a:r>
              <a:rPr lang="fr-FR" dirty="0" smtClean="0"/>
              <a:t>/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implied</a:t>
            </a:r>
            <a:r>
              <a:rPr lang="fr-FR" dirty="0" smtClean="0"/>
              <a:t> r </a:t>
            </a:r>
            <a:r>
              <a:rPr lang="fr-FR" dirty="0" err="1" smtClean="0"/>
              <a:t>often</a:t>
            </a:r>
            <a:r>
              <a:rPr lang="fr-FR" dirty="0" smtClean="0"/>
              <a:t> looks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for a pure return to capital </a:t>
            </a:r>
            <a:r>
              <a:rPr lang="fr-FR" dirty="0" err="1" smtClean="0"/>
              <a:t>ownership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a non-</a:t>
            </a:r>
            <a:r>
              <a:rPr lang="fr-FR" dirty="0" err="1" smtClean="0"/>
              <a:t>negligible</a:t>
            </a:r>
            <a:r>
              <a:rPr lang="fr-FR" dirty="0" smtClean="0"/>
              <a:t> entrepreneurial </a:t>
            </a:r>
            <a:r>
              <a:rPr lang="fr-FR" dirty="0" err="1" smtClean="0"/>
              <a:t>labor</a:t>
            </a:r>
            <a:r>
              <a:rPr lang="fr-FR" dirty="0" smtClean="0"/>
              <a:t> component, </a:t>
            </a:r>
            <a:r>
              <a:rPr lang="fr-FR" dirty="0" err="1" smtClean="0"/>
              <a:t>particularly</a:t>
            </a:r>
            <a:r>
              <a:rPr lang="fr-FR" dirty="0" smtClean="0"/>
              <a:t> in reconstruction </a:t>
            </a:r>
            <a:r>
              <a:rPr lang="fr-FR" dirty="0" err="1" smtClean="0"/>
              <a:t>periods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el-GR" dirty="0" smtClean="0"/>
              <a:t> β</a:t>
            </a:r>
            <a:r>
              <a:rPr lang="fr-FR" dirty="0" smtClean="0"/>
              <a:t> and </a:t>
            </a:r>
            <a:r>
              <a:rPr lang="fr-FR" dirty="0" err="1" smtClean="0"/>
              <a:t>high</a:t>
            </a:r>
            <a:r>
              <a:rPr lang="fr-FR" dirty="0" smtClean="0"/>
              <a:t> r; the pure return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20-30% </a:t>
            </a:r>
            <a:r>
              <a:rPr lang="fr-FR" dirty="0" err="1" smtClean="0"/>
              <a:t>smaller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Maybe</a:t>
            </a:r>
            <a:r>
              <a:rPr lang="fr-FR" dirty="0" smtClean="0"/>
              <a:t> one </a:t>
            </a:r>
            <a:r>
              <a:rPr lang="fr-FR" dirty="0" err="1" smtClean="0"/>
              <a:t>should</a:t>
            </a:r>
            <a:r>
              <a:rPr lang="fr-FR" dirty="0" smtClean="0"/>
              <a:t> use </a:t>
            </a:r>
            <a:r>
              <a:rPr lang="fr-FR" dirty="0" err="1" smtClean="0"/>
              <a:t>two</a:t>
            </a:r>
            <a:r>
              <a:rPr lang="fr-FR" dirty="0" smtClean="0"/>
              <a:t>-</a:t>
            </a:r>
            <a:r>
              <a:rPr lang="fr-FR" dirty="0" err="1" smtClean="0"/>
              <a:t>sector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Y=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+Y</a:t>
            </a:r>
            <a:r>
              <a:rPr lang="fr-FR" baseline="-25000" dirty="0" smtClean="0"/>
              <a:t>b</a:t>
            </a:r>
            <a:r>
              <a:rPr lang="fr-FR" dirty="0" smtClean="0"/>
              <a:t> (</a:t>
            </a:r>
            <a:r>
              <a:rPr lang="fr-FR" dirty="0" err="1" smtClean="0"/>
              <a:t>housing</a:t>
            </a:r>
            <a:r>
              <a:rPr lang="fr-FR" dirty="0" smtClean="0"/>
              <a:t> + business); return to </a:t>
            </a:r>
            <a:r>
              <a:rPr lang="fr-FR" dirty="0" err="1" smtClean="0"/>
              <a:t>housing</a:t>
            </a:r>
            <a:r>
              <a:rPr lang="fr-FR" dirty="0" smtClean="0"/>
              <a:t> = </a:t>
            </a:r>
            <a:r>
              <a:rPr lang="fr-FR" dirty="0" err="1" smtClean="0"/>
              <a:t>closer</a:t>
            </a:r>
            <a:r>
              <a:rPr lang="fr-FR" dirty="0" smtClean="0"/>
              <a:t> to pure return to capital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276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p:oleObj spid="_x0000_s286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p:oleObj spid="_x0000_s30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8856984" cy="6858000"/>
        </p:xfrm>
        <a:graphic>
          <a:graphicData uri="http://schemas.openxmlformats.org/presentationml/2006/ole">
            <p:oleObj spid="_x0000_s40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p:oleObj spid="_x0000_s61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Capital-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 vs. capital </a:t>
            </a:r>
            <a:r>
              <a:rPr lang="fr-FR" dirty="0" err="1" smtClean="0"/>
              <a:t>shares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Capital/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=K/Y</a:t>
            </a:r>
          </a:p>
          <a:p>
            <a:r>
              <a:rPr lang="fr-FR" dirty="0" smtClean="0"/>
              <a:t>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Y</a:t>
            </a:r>
            <a:r>
              <a:rPr lang="fr-FR" baseline="-25000" dirty="0" smtClean="0"/>
              <a:t>K</a:t>
            </a:r>
            <a:r>
              <a:rPr lang="fr-FR" dirty="0" smtClean="0"/>
              <a:t>/Y 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Y</a:t>
            </a:r>
            <a:r>
              <a:rPr lang="fr-FR" baseline="-25000" dirty="0" smtClean="0"/>
              <a:t>K </a:t>
            </a:r>
            <a:r>
              <a:rPr lang="fr-FR" dirty="0" smtClean="0"/>
              <a:t>= capital </a:t>
            </a:r>
            <a:r>
              <a:rPr lang="fr-FR" dirty="0" err="1" smtClean="0"/>
              <a:t>income</a:t>
            </a:r>
            <a:r>
              <a:rPr lang="fr-FR" dirty="0" smtClean="0"/>
              <a:t> (=</a:t>
            </a:r>
            <a:r>
              <a:rPr lang="fr-FR" dirty="0" err="1" smtClean="0"/>
              <a:t>sum</a:t>
            </a:r>
            <a:r>
              <a:rPr lang="fr-FR" dirty="0" smtClean="0"/>
              <a:t> of </a:t>
            </a:r>
            <a:r>
              <a:rPr lang="fr-FR" dirty="0" err="1" smtClean="0"/>
              <a:t>rent</a:t>
            </a:r>
            <a:r>
              <a:rPr lang="fr-FR" dirty="0" smtClean="0"/>
              <a:t>, </a:t>
            </a:r>
            <a:r>
              <a:rPr lang="fr-FR" dirty="0" err="1" smtClean="0"/>
              <a:t>dividends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, profits, etc.: i.e. all </a:t>
            </a:r>
            <a:r>
              <a:rPr lang="fr-FR" dirty="0" err="1" smtClean="0"/>
              <a:t>incomes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the </a:t>
            </a:r>
            <a:r>
              <a:rPr lang="fr-FR" dirty="0" err="1" smtClean="0"/>
              <a:t>owners</a:t>
            </a:r>
            <a:r>
              <a:rPr lang="fr-FR" dirty="0" smtClean="0"/>
              <a:t> of capital, </a:t>
            </a:r>
            <a:r>
              <a:rPr lang="fr-FR" dirty="0" err="1" smtClean="0"/>
              <a:t>independently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</a:t>
            </a:r>
          </a:p>
          <a:p>
            <a:r>
              <a:rPr lang="fr-FR" dirty="0" smtClean="0"/>
              <a:t>I.e. </a:t>
            </a:r>
            <a:r>
              <a:rPr lang="el-GR" dirty="0" smtClean="0"/>
              <a:t>β</a:t>
            </a:r>
            <a:r>
              <a:rPr lang="fr-FR" dirty="0" smtClean="0"/>
              <a:t> = ratio </a:t>
            </a:r>
            <a:r>
              <a:rPr lang="fr-FR" dirty="0" err="1" smtClean="0"/>
              <a:t>between</a:t>
            </a:r>
            <a:r>
              <a:rPr lang="fr-FR" dirty="0" smtClean="0"/>
              <a:t> capital stock and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</a:t>
            </a:r>
            <a:r>
              <a:rPr lang="fr-FR" dirty="0" err="1" smtClean="0"/>
              <a:t>share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in total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By </a:t>
            </a:r>
            <a:r>
              <a:rPr lang="fr-FR" dirty="0" err="1" smtClean="0"/>
              <a:t>definition</a:t>
            </a:r>
            <a:r>
              <a:rPr lang="fr-FR" dirty="0" smtClean="0"/>
              <a:t>: </a:t>
            </a:r>
            <a:r>
              <a:rPr lang="el-GR" b="1" dirty="0" smtClean="0"/>
              <a:t>α</a:t>
            </a:r>
            <a:r>
              <a:rPr lang="fr-FR" b="1" dirty="0" smtClean="0"/>
              <a:t> = r x </a:t>
            </a:r>
            <a:r>
              <a:rPr lang="el-GR" b="1" dirty="0" smtClean="0"/>
              <a:t>β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 = Y</a:t>
            </a:r>
            <a:r>
              <a:rPr lang="fr-FR" baseline="-25000" dirty="0" smtClean="0"/>
              <a:t>K</a:t>
            </a:r>
            <a:r>
              <a:rPr lang="fr-FR" dirty="0" smtClean="0"/>
              <a:t>/K = </a:t>
            </a:r>
            <a:r>
              <a:rPr lang="fr-FR" dirty="0" err="1" smtClean="0"/>
              <a:t>average</a:t>
            </a:r>
            <a:r>
              <a:rPr lang="fr-FR" dirty="0" smtClean="0"/>
              <a:t> real rate of return to capital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If </a:t>
            </a:r>
            <a:r>
              <a:rPr lang="el-GR" dirty="0" smtClean="0"/>
              <a:t>β</a:t>
            </a:r>
            <a:r>
              <a:rPr lang="fr-FR" dirty="0" smtClean="0"/>
              <a:t>=600% and r=5%,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30% = </a:t>
            </a:r>
            <a:r>
              <a:rPr lang="fr-FR" dirty="0" err="1" smtClean="0"/>
              <a:t>typical</a:t>
            </a:r>
            <a:r>
              <a:rPr lang="fr-FR" dirty="0" smtClean="0"/>
              <a:t> values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741368"/>
        </p:xfrm>
        <a:graphic>
          <a:graphicData uri="http://schemas.openxmlformats.org/presentationml/2006/ole">
            <p:oleObj spid="_x0000_s71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480720"/>
        </p:xfrm>
        <a:graphic>
          <a:graphicData uri="http://schemas.openxmlformats.org/presentationml/2006/ole">
            <p:oleObj spid="_x0000_s81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capital </a:t>
            </a:r>
            <a:r>
              <a:rPr lang="fr-FR" dirty="0" err="1" smtClean="0"/>
              <a:t>shares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Imperfect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and </a:t>
            </a:r>
            <a:r>
              <a:rPr lang="fr-FR" dirty="0" err="1" smtClean="0"/>
              <a:t>globalization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2"/>
              </a:rPr>
              <a:t>Karabarmounis</a:t>
            </a:r>
            <a:r>
              <a:rPr lang="fr-FR" dirty="0" smtClean="0">
                <a:hlinkClick r:id="rId2"/>
              </a:rPr>
              <a:t>-</a:t>
            </a:r>
            <a:r>
              <a:rPr lang="fr-FR" dirty="0" err="1" smtClean="0">
                <a:hlinkClick r:id="rId2"/>
              </a:rPr>
              <a:t>Neiman</a:t>
            </a:r>
            <a:r>
              <a:rPr lang="fr-FR" dirty="0" smtClean="0">
                <a:hlinkClick r:id="rId2"/>
              </a:rPr>
              <a:t> 2013</a:t>
            </a:r>
            <a:r>
              <a:rPr lang="fr-FR" dirty="0" smtClean="0"/>
              <a:t> , « The Global </a:t>
            </a:r>
            <a:r>
              <a:rPr lang="fr-FR" dirty="0" err="1" smtClean="0"/>
              <a:t>Decline</a:t>
            </a:r>
            <a:r>
              <a:rPr lang="fr-FR" dirty="0" smtClean="0"/>
              <a:t> in the Labor </a:t>
            </a:r>
            <a:r>
              <a:rPr lang="fr-FR" dirty="0" err="1" smtClean="0"/>
              <a:t>Share</a:t>
            </a:r>
            <a:r>
              <a:rPr lang="fr-FR" dirty="0" smtClean="0"/>
              <a:t> </a:t>
            </a:r>
            <a:r>
              <a:rPr lang="fr-FR" dirty="0" smtClean="0"/>
              <a:t>»;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KN2014</a:t>
            </a:r>
            <a:endParaRPr lang="fr-FR" dirty="0" smtClean="0"/>
          </a:p>
          <a:p>
            <a:r>
              <a:rPr lang="fr-FR" dirty="0" smtClean="0"/>
              <a:t>Public vs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4"/>
              </a:rPr>
              <a:t>Azmat</a:t>
            </a:r>
            <a:r>
              <a:rPr lang="fr-FR" dirty="0" smtClean="0">
                <a:hlinkClick r:id="rId4"/>
              </a:rPr>
              <a:t>-Manning-Van </a:t>
            </a:r>
            <a:r>
              <a:rPr lang="fr-FR" dirty="0" err="1" smtClean="0">
                <a:hlinkClick r:id="rId4"/>
              </a:rPr>
              <a:t>Reenen</a:t>
            </a:r>
            <a:r>
              <a:rPr lang="fr-FR" dirty="0" smtClean="0">
                <a:hlinkClick r:id="rId4"/>
              </a:rPr>
              <a:t> 2011</a:t>
            </a:r>
            <a:r>
              <a:rPr lang="fr-FR" dirty="0" smtClean="0"/>
              <a:t>, « </a:t>
            </a:r>
            <a:r>
              <a:rPr lang="fr-FR" dirty="0" err="1" smtClean="0"/>
              <a:t>Privatization</a:t>
            </a:r>
            <a:r>
              <a:rPr lang="fr-FR" dirty="0" smtClean="0"/>
              <a:t> and the </a:t>
            </a:r>
            <a:r>
              <a:rPr lang="fr-FR" dirty="0" err="1" smtClean="0"/>
              <a:t>Decline</a:t>
            </a:r>
            <a:r>
              <a:rPr lang="fr-FR" dirty="0" smtClean="0"/>
              <a:t> of the Labor </a:t>
            </a:r>
            <a:r>
              <a:rPr lang="fr-FR" dirty="0" err="1" smtClean="0"/>
              <a:t>Share</a:t>
            </a:r>
            <a:r>
              <a:rPr lang="fr-FR" dirty="0" smtClean="0"/>
              <a:t> in GDP: A </a:t>
            </a:r>
            <a:r>
              <a:rPr lang="fr-FR" dirty="0" err="1" smtClean="0"/>
              <a:t>Cross-Country</a:t>
            </a:r>
            <a:r>
              <a:rPr lang="fr-FR" dirty="0" smtClean="0"/>
              <a:t> </a:t>
            </a:r>
            <a:r>
              <a:rPr lang="fr-FR" dirty="0" err="1" smtClean="0"/>
              <a:t>Aanalysis</a:t>
            </a:r>
            <a:r>
              <a:rPr lang="fr-FR" dirty="0" smtClean="0"/>
              <a:t> of the Network Industries »</a:t>
            </a:r>
          </a:p>
          <a:p>
            <a:r>
              <a:rPr lang="fr-FR" dirty="0" smtClean="0"/>
              <a:t>Capital </a:t>
            </a:r>
            <a:r>
              <a:rPr lang="fr-FR" dirty="0" err="1" smtClean="0"/>
              <a:t>shares</a:t>
            </a:r>
            <a:r>
              <a:rPr lang="fr-FR" dirty="0" smtClean="0"/>
              <a:t> and CEO </a:t>
            </a:r>
            <a:r>
              <a:rPr lang="fr-FR" dirty="0" err="1" smtClean="0"/>
              <a:t>pay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5"/>
              </a:rPr>
              <a:t>Pursey</a:t>
            </a:r>
            <a:r>
              <a:rPr lang="fr-FR" dirty="0" smtClean="0">
                <a:hlinkClick r:id="rId5"/>
              </a:rPr>
              <a:t> 2013</a:t>
            </a:r>
            <a:r>
              <a:rPr lang="fr-FR" dirty="0" smtClean="0"/>
              <a:t>, « CEO </a:t>
            </a:r>
            <a:r>
              <a:rPr lang="fr-FR" dirty="0" err="1" smtClean="0"/>
              <a:t>Pay</a:t>
            </a:r>
            <a:r>
              <a:rPr lang="fr-FR" dirty="0" smtClean="0"/>
              <a:t> and Factor </a:t>
            </a:r>
            <a:r>
              <a:rPr lang="fr-FR" dirty="0" err="1" smtClean="0"/>
              <a:t>shares</a:t>
            </a:r>
            <a:r>
              <a:rPr lang="fr-FR" dirty="0" smtClean="0"/>
              <a:t>: </a:t>
            </a:r>
            <a:r>
              <a:rPr lang="fr-FR" dirty="0" err="1" smtClean="0"/>
              <a:t>Bargaining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in US corporations 1970-2011 »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err="1" smtClean="0"/>
              <a:t>Summing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r-FR" dirty="0" smtClean="0"/>
              <a:t>The rate of return to capital 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by </a:t>
            </a:r>
            <a:r>
              <a:rPr lang="fr-FR" dirty="0" err="1" smtClean="0"/>
              <a:t>technology</a:t>
            </a:r>
            <a:r>
              <a:rPr lang="fr-FR" dirty="0" smtClean="0"/>
              <a:t>: r = F</a:t>
            </a:r>
            <a:r>
              <a:rPr lang="fr-FR" baseline="-25000" dirty="0" smtClean="0"/>
              <a:t>K</a:t>
            </a:r>
            <a:r>
              <a:rPr lang="fr-FR" dirty="0" smtClean="0"/>
              <a:t> = marginal </a:t>
            </a:r>
            <a:r>
              <a:rPr lang="fr-FR" dirty="0" err="1" smtClean="0"/>
              <a:t>product</a:t>
            </a:r>
            <a:r>
              <a:rPr lang="fr-FR" dirty="0" smtClean="0"/>
              <a:t> to capital, </a:t>
            </a:r>
            <a:r>
              <a:rPr lang="fr-FR" dirty="0" err="1" smtClean="0"/>
              <a:t>elasticity</a:t>
            </a:r>
            <a:r>
              <a:rPr lang="fr-FR" dirty="0" smtClean="0"/>
              <a:t> of substitution </a:t>
            </a:r>
            <a:r>
              <a:rPr lang="el-GR" dirty="0" smtClean="0">
                <a:cs typeface="Arial"/>
              </a:rPr>
              <a:t>σ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The </a:t>
            </a:r>
            <a:r>
              <a:rPr lang="fr-FR" dirty="0" err="1" smtClean="0">
                <a:cs typeface="Arial"/>
              </a:rPr>
              <a:t>quantity</a:t>
            </a:r>
            <a:r>
              <a:rPr lang="fr-FR" dirty="0" smtClean="0">
                <a:cs typeface="Arial"/>
              </a:rPr>
              <a:t> of capital 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determined</a:t>
            </a:r>
            <a:r>
              <a:rPr lang="fr-FR" dirty="0" smtClean="0">
                <a:cs typeface="Arial"/>
              </a:rPr>
              <a:t> by </a:t>
            </a:r>
            <a:r>
              <a:rPr lang="fr-FR" dirty="0" err="1" smtClean="0">
                <a:cs typeface="Arial"/>
              </a:rPr>
              <a:t>saving</a:t>
            </a:r>
            <a:r>
              <a:rPr lang="fr-FR" dirty="0" smtClean="0">
                <a:cs typeface="Arial"/>
              </a:rPr>
              <a:t> attitudes and by </a:t>
            </a:r>
            <a:r>
              <a:rPr lang="fr-FR" dirty="0" err="1" smtClean="0">
                <a:cs typeface="Arial"/>
              </a:rPr>
              <a:t>growth</a:t>
            </a:r>
            <a:r>
              <a:rPr lang="fr-FR" dirty="0" smtClean="0">
                <a:cs typeface="Arial"/>
              </a:rPr>
              <a:t> (=</a:t>
            </a:r>
            <a:r>
              <a:rPr lang="fr-FR" dirty="0" err="1" smtClean="0">
                <a:cs typeface="Arial"/>
              </a:rPr>
              <a:t>fertility</a:t>
            </a:r>
            <a:r>
              <a:rPr lang="fr-FR" dirty="0" smtClean="0">
                <a:cs typeface="Arial"/>
              </a:rPr>
              <a:t> + innovation): </a:t>
            </a:r>
            <a:r>
              <a:rPr lang="el-GR" dirty="0" smtClean="0">
                <a:cs typeface="Arial"/>
              </a:rPr>
              <a:t>β</a:t>
            </a:r>
            <a:r>
              <a:rPr lang="fr-FR" dirty="0" smtClean="0">
                <a:cs typeface="Arial"/>
              </a:rPr>
              <a:t> = s/g</a:t>
            </a:r>
          </a:p>
          <a:p>
            <a:r>
              <a:rPr lang="fr-FR" dirty="0" smtClean="0">
                <a:cs typeface="Arial"/>
              </a:rPr>
              <a:t>The capital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determined</a:t>
            </a:r>
            <a:r>
              <a:rPr lang="fr-FR" dirty="0" smtClean="0">
                <a:cs typeface="Arial"/>
              </a:rPr>
              <a:t> by the </a:t>
            </a:r>
            <a:r>
              <a:rPr lang="fr-FR" dirty="0" err="1" smtClean="0">
                <a:cs typeface="Arial"/>
              </a:rPr>
              <a:t>product</a:t>
            </a:r>
            <a:r>
              <a:rPr lang="fr-FR" dirty="0" smtClean="0">
                <a:cs typeface="Arial"/>
              </a:rPr>
              <a:t> of the </a:t>
            </a:r>
            <a:r>
              <a:rPr lang="fr-FR" dirty="0" err="1" smtClean="0">
                <a:cs typeface="Arial"/>
              </a:rPr>
              <a:t>two</a:t>
            </a:r>
            <a:r>
              <a:rPr lang="fr-FR" dirty="0" smtClean="0">
                <a:cs typeface="Arial"/>
              </a:rPr>
              <a:t>: </a:t>
            </a:r>
            <a:r>
              <a:rPr lang="el-GR" dirty="0" smtClean="0">
                <a:cs typeface="Arial"/>
              </a:rPr>
              <a:t>α</a:t>
            </a:r>
            <a:r>
              <a:rPr lang="fr-FR" dirty="0" smtClean="0">
                <a:cs typeface="Arial"/>
              </a:rPr>
              <a:t> = r x </a:t>
            </a:r>
            <a:r>
              <a:rPr lang="el-GR" dirty="0" smtClean="0">
                <a:cs typeface="Arial"/>
              </a:rPr>
              <a:t>β</a:t>
            </a:r>
            <a:endParaRPr lang="fr-FR" dirty="0" smtClean="0">
              <a:cs typeface="Arial"/>
            </a:endParaRPr>
          </a:p>
          <a:p>
            <a:r>
              <a:rPr lang="fr-FR" dirty="0" err="1" smtClean="0">
                <a:cs typeface="Arial"/>
              </a:rPr>
              <a:t>Anything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happen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r>
              <a:rPr lang="fr-FR" sz="2400" dirty="0" smtClean="0"/>
              <a:t>Note:  the return to capital r=F</a:t>
            </a:r>
            <a:r>
              <a:rPr lang="fr-FR" sz="2400" baseline="-25000" dirty="0" smtClean="0"/>
              <a:t>K 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dermined</a:t>
            </a:r>
            <a:r>
              <a:rPr lang="fr-FR" sz="2400" dirty="0" smtClean="0"/>
              <a:t> not </a:t>
            </a:r>
            <a:r>
              <a:rPr lang="fr-FR" sz="2400" dirty="0" err="1" smtClean="0"/>
              <a:t>only</a:t>
            </a:r>
            <a:r>
              <a:rPr lang="fr-FR" sz="2400" dirty="0" smtClean="0"/>
              <a:t> by </a:t>
            </a:r>
            <a:r>
              <a:rPr lang="fr-FR" sz="2400" dirty="0" err="1" smtClean="0"/>
              <a:t>technology</a:t>
            </a:r>
            <a:r>
              <a:rPr lang="fr-FR" sz="2400" dirty="0" smtClean="0"/>
              <a:t> but </a:t>
            </a:r>
            <a:r>
              <a:rPr lang="fr-FR" sz="2400" dirty="0" err="1" smtClean="0"/>
              <a:t>also</a:t>
            </a:r>
            <a:r>
              <a:rPr lang="fr-FR" sz="2400" dirty="0" smtClean="0"/>
              <a:t> by </a:t>
            </a:r>
            <a:r>
              <a:rPr lang="fr-FR" sz="2400" dirty="0" err="1" smtClean="0"/>
              <a:t>psychology</a:t>
            </a:r>
            <a:r>
              <a:rPr lang="fr-FR" sz="2400" dirty="0" smtClean="0"/>
              <a:t>, i.e.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attitudes s=s(r)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rate of return </a:t>
            </a:r>
          </a:p>
          <a:p>
            <a:endParaRPr lang="fr-FR" sz="2400" dirty="0" smtClean="0"/>
          </a:p>
          <a:p>
            <a:r>
              <a:rPr lang="fr-FR" sz="2400" dirty="0" smtClean="0"/>
              <a:t>In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or </a:t>
            </a:r>
            <a:r>
              <a:rPr lang="fr-FR" sz="2400" dirty="0" err="1" smtClean="0"/>
              <a:t>bequest</a:t>
            </a:r>
            <a:r>
              <a:rPr lang="fr-FR" sz="2400" dirty="0" smtClean="0"/>
              <a:t> in the utility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U(</a:t>
            </a:r>
            <a:r>
              <a:rPr lang="fr-FR" sz="2400" dirty="0" err="1" smtClean="0"/>
              <a:t>c</a:t>
            </a:r>
            <a:r>
              <a:rPr lang="fr-FR" sz="2400" baseline="-25000" dirty="0" err="1" smtClean="0"/>
              <a:t>t</a:t>
            </a:r>
            <a:r>
              <a:rPr lang="fr-FR" sz="2400" dirty="0" err="1" smtClean="0"/>
              <a:t>,w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),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zero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U(</a:t>
            </a:r>
            <a:r>
              <a:rPr lang="fr-FR" sz="2400" dirty="0" err="1" smtClean="0"/>
              <a:t>c,w</a:t>
            </a:r>
            <a:r>
              <a:rPr lang="fr-FR" sz="2400" dirty="0" smtClean="0"/>
              <a:t>)=c</a:t>
            </a:r>
            <a:r>
              <a:rPr lang="fr-FR" sz="2400" baseline="30000" dirty="0" smtClean="0"/>
              <a:t>1-s </a:t>
            </a:r>
            <a:r>
              <a:rPr lang="fr-FR" sz="2400" dirty="0" err="1" smtClean="0"/>
              <a:t>w</a:t>
            </a:r>
            <a:r>
              <a:rPr lang="fr-FR" sz="2400" baseline="30000" dirty="0" err="1" smtClean="0"/>
              <a:t>s</a:t>
            </a:r>
            <a:r>
              <a:rPr lang="fr-FR" sz="2400" dirty="0" smtClean="0"/>
              <a:t>, but </a:t>
            </a:r>
            <a:r>
              <a:rPr lang="fr-FR" sz="2400" dirty="0" err="1" smtClean="0"/>
              <a:t>with</a:t>
            </a:r>
            <a:r>
              <a:rPr lang="fr-FR" sz="2400" dirty="0" smtClean="0"/>
              <a:t> more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</a:t>
            </a:r>
            <a:r>
              <a:rPr lang="fr-FR" sz="2400" dirty="0" err="1" smtClean="0"/>
              <a:t>functional</a:t>
            </a:r>
            <a:r>
              <a:rPr lang="fr-FR" sz="2400" dirty="0" smtClean="0"/>
              <a:t> </a:t>
            </a:r>
            <a:r>
              <a:rPr lang="fr-FR" sz="2400" dirty="0" err="1" smtClean="0"/>
              <a:t>forms</a:t>
            </a:r>
            <a:r>
              <a:rPr lang="fr-FR" sz="2400" dirty="0" smtClean="0"/>
              <a:t> on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 </a:t>
            </a:r>
            <a:r>
              <a:rPr lang="fr-FR" sz="2400" dirty="0" err="1" smtClean="0"/>
              <a:t>any</a:t>
            </a:r>
            <a:r>
              <a:rPr lang="fr-FR" sz="2400" dirty="0" smtClean="0"/>
              <a:t> </a:t>
            </a:r>
            <a:r>
              <a:rPr lang="fr-FR" sz="2400" dirty="0" err="1" smtClean="0"/>
              <a:t>elasticity</a:t>
            </a:r>
            <a:r>
              <a:rPr lang="fr-FR" sz="2400" dirty="0" smtClean="0"/>
              <a:t> </a:t>
            </a:r>
          </a:p>
          <a:p>
            <a:pPr>
              <a:buFontTx/>
              <a:buNone/>
            </a:pPr>
            <a:endParaRPr lang="fr-FR" sz="2400" b="1" dirty="0" smtClean="0"/>
          </a:p>
          <a:p>
            <a:r>
              <a:rPr lang="fr-FR" sz="2400" dirty="0" smtClean="0"/>
              <a:t>In pure </a:t>
            </a:r>
            <a:r>
              <a:rPr lang="fr-FR" sz="2400" dirty="0" err="1" smtClean="0"/>
              <a:t>lifecycle</a:t>
            </a:r>
            <a:r>
              <a:rPr lang="fr-FR" sz="2400" dirty="0" smtClean="0"/>
              <a:t> model, the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rate s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primarily</a:t>
            </a:r>
            <a:r>
              <a:rPr lang="fr-FR" sz="2400" dirty="0" smtClean="0"/>
              <a:t> </a:t>
            </a:r>
            <a:r>
              <a:rPr lang="fr-FR" sz="2400" dirty="0" err="1" smtClean="0"/>
              <a:t>determined</a:t>
            </a:r>
            <a:r>
              <a:rPr lang="fr-FR" sz="2400" dirty="0" smtClean="0"/>
              <a:t> by </a:t>
            </a:r>
            <a:r>
              <a:rPr lang="fr-FR" sz="2400" dirty="0" err="1" smtClean="0"/>
              <a:t>demographic</a:t>
            </a:r>
            <a:r>
              <a:rPr lang="fr-FR" sz="2400" dirty="0" smtClean="0"/>
              <a:t> structure (more time in retirement →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s), but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rate of return, in </a:t>
            </a:r>
            <a:r>
              <a:rPr lang="fr-FR" sz="2400" dirty="0" err="1" smtClean="0"/>
              <a:t>particular</a:t>
            </a:r>
            <a:r>
              <a:rPr lang="fr-FR" sz="2400" dirty="0" smtClean="0"/>
              <a:t> if the rate of return </a:t>
            </a:r>
            <a:r>
              <a:rPr lang="fr-FR" sz="2400" dirty="0" err="1" smtClean="0"/>
              <a:t>becomes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low</a:t>
            </a:r>
            <a:r>
              <a:rPr lang="fr-FR" sz="2400" dirty="0" smtClean="0"/>
              <a:t> (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below</a:t>
            </a:r>
            <a:r>
              <a:rPr lang="fr-FR" sz="2400" dirty="0" smtClean="0"/>
              <a:t> 2%) or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 (</a:t>
            </a:r>
            <a:r>
              <a:rPr lang="fr-FR" sz="2400" dirty="0" err="1" smtClean="0"/>
              <a:t>say</a:t>
            </a:r>
            <a:r>
              <a:rPr lang="fr-FR" sz="2400" dirty="0" smtClean="0"/>
              <a:t>, </a:t>
            </a:r>
            <a:r>
              <a:rPr lang="fr-FR" sz="2400" dirty="0" err="1" smtClean="0"/>
              <a:t>above</a:t>
            </a:r>
            <a:r>
              <a:rPr lang="fr-FR" sz="2400" dirty="0" smtClean="0"/>
              <a:t> 6%)</a:t>
            </a:r>
          </a:p>
          <a:p>
            <a:pPr>
              <a:buNone/>
            </a:pPr>
            <a:endParaRPr lang="fr-FR" sz="2400" dirty="0" smtClean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640638" cy="64804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In the </a:t>
            </a:r>
            <a:r>
              <a:rPr lang="fr-FR" sz="2400" dirty="0" err="1" smtClean="0"/>
              <a:t>dynastic</a:t>
            </a:r>
            <a:r>
              <a:rPr lang="fr-FR" sz="2400" dirty="0" smtClean="0"/>
              <a:t> utility model, the rate of return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entirely</a:t>
            </a:r>
            <a:r>
              <a:rPr lang="fr-FR" sz="2400" dirty="0" smtClean="0"/>
              <a:t> set by the rate of time </a:t>
            </a:r>
            <a:r>
              <a:rPr lang="fr-FR" sz="2400" dirty="0" err="1" smtClean="0"/>
              <a:t>preference</a:t>
            </a:r>
            <a:r>
              <a:rPr lang="fr-FR" sz="2400" dirty="0" smtClean="0"/>
              <a:t> (=</a:t>
            </a:r>
            <a:r>
              <a:rPr lang="fr-FR" sz="2400" dirty="0" err="1" smtClean="0"/>
              <a:t>psychological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parameter</a:t>
            </a:r>
            <a:r>
              <a:rPr lang="fr-FR" sz="2400" dirty="0" smtClean="0"/>
              <a:t>) and the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rate: </a:t>
            </a:r>
            <a:endParaRPr lang="fr-FR" sz="2400" dirty="0"/>
          </a:p>
          <a:p>
            <a:pPr>
              <a:buFontTx/>
              <a:buNone/>
            </a:pPr>
            <a:r>
              <a:rPr lang="fr-FR" sz="2400" dirty="0"/>
              <a:t>     Max </a:t>
            </a:r>
            <a:r>
              <a:rPr lang="el-GR" sz="2400" dirty="0"/>
              <a:t>Σ</a:t>
            </a:r>
            <a:r>
              <a:rPr lang="fr-FR" sz="2400" dirty="0"/>
              <a:t> U(c</a:t>
            </a:r>
            <a:r>
              <a:rPr lang="fr-FR" sz="2400" baseline="-25000" dirty="0"/>
              <a:t>t</a:t>
            </a:r>
            <a:r>
              <a:rPr lang="fr-FR" sz="2400" dirty="0"/>
              <a:t>)/(1+</a:t>
            </a:r>
            <a:r>
              <a:rPr lang="el-GR" sz="2400" dirty="0"/>
              <a:t>δ</a:t>
            </a:r>
            <a:r>
              <a:rPr lang="fr-FR" sz="2400" dirty="0"/>
              <a:t>)</a:t>
            </a:r>
            <a:r>
              <a:rPr lang="fr-FR" sz="2400" baseline="30000" dirty="0"/>
              <a:t>t 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U(c)=c</a:t>
            </a:r>
            <a:r>
              <a:rPr lang="fr-FR" sz="2400" baseline="30000" dirty="0"/>
              <a:t>1-1/</a:t>
            </a:r>
            <a:r>
              <a:rPr lang="el-GR" sz="2400" baseline="30000" dirty="0"/>
              <a:t>ξ</a:t>
            </a:r>
            <a:r>
              <a:rPr lang="fr-FR" sz="2400" dirty="0"/>
              <a:t>/(1-1/</a:t>
            </a:r>
            <a:r>
              <a:rPr lang="el-GR" sz="2400" dirty="0"/>
              <a:t>ξ</a:t>
            </a:r>
            <a:r>
              <a:rPr lang="fr-FR" sz="2400" dirty="0"/>
              <a:t>) </a:t>
            </a:r>
          </a:p>
          <a:p>
            <a:pPr>
              <a:buFontTx/>
              <a:buNone/>
            </a:pPr>
            <a:r>
              <a:rPr lang="fr-FR" sz="2400" dirty="0"/>
              <a:t>→ unique long rate </a:t>
            </a:r>
            <a:r>
              <a:rPr lang="fr-FR" sz="2400" dirty="0" err="1"/>
              <a:t>rate</a:t>
            </a:r>
            <a:r>
              <a:rPr lang="fr-FR" sz="2400" dirty="0"/>
              <a:t> of return </a:t>
            </a:r>
            <a:r>
              <a:rPr lang="fr-FR" sz="2400" dirty="0" err="1"/>
              <a:t>r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→ r = </a:t>
            </a:r>
            <a:r>
              <a:rPr lang="el-GR" sz="2400" dirty="0"/>
              <a:t>δ</a:t>
            </a:r>
            <a:r>
              <a:rPr lang="fr-FR" sz="2400" dirty="0"/>
              <a:t> +</a:t>
            </a:r>
            <a:r>
              <a:rPr lang="el-GR" sz="2400" dirty="0"/>
              <a:t>ξ</a:t>
            </a:r>
            <a:r>
              <a:rPr lang="fr-FR" sz="2400" dirty="0"/>
              <a:t>g &gt; g </a:t>
            </a: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        (</a:t>
            </a:r>
            <a:r>
              <a:rPr lang="el-GR" sz="2400" dirty="0" smtClean="0"/>
              <a:t>ξ</a:t>
            </a:r>
            <a:r>
              <a:rPr lang="fr-FR" sz="2400" dirty="0" smtClean="0"/>
              <a:t>&gt;1 and </a:t>
            </a:r>
            <a:r>
              <a:rPr lang="fr-FR" sz="2400" dirty="0" err="1" smtClean="0"/>
              <a:t>transverality</a:t>
            </a:r>
            <a:r>
              <a:rPr lang="fr-FR" sz="2400" dirty="0" smtClean="0"/>
              <a:t> condition)</a:t>
            </a:r>
            <a:endParaRPr lang="fr-FR" sz="2400" dirty="0"/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This </a:t>
            </a:r>
            <a:r>
              <a:rPr lang="fr-FR" sz="2400" dirty="0" err="1" smtClean="0"/>
              <a:t>holds</a:t>
            </a:r>
            <a:r>
              <a:rPr lang="fr-FR" sz="2400" dirty="0" smtClean="0"/>
              <a:t> </a:t>
            </a:r>
            <a:r>
              <a:rPr lang="fr-FR" sz="2400" dirty="0" err="1" smtClean="0"/>
              <a:t>both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representative</a:t>
            </a:r>
            <a:r>
              <a:rPr lang="fr-FR" sz="2400" dirty="0" smtClean="0"/>
              <a:t> agent version of model and in the </a:t>
            </a:r>
            <a:r>
              <a:rPr lang="fr-FR" sz="2400" dirty="0" err="1" smtClean="0"/>
              <a:t>heteogenous</a:t>
            </a:r>
            <a:r>
              <a:rPr lang="fr-FR" sz="2400" dirty="0" smtClean="0"/>
              <a:t> agent version (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insurable</a:t>
            </a:r>
            <a:r>
              <a:rPr lang="fr-FR" sz="2400" dirty="0" smtClean="0"/>
              <a:t> </a:t>
            </a:r>
            <a:r>
              <a:rPr lang="fr-FR" sz="2400" dirty="0" err="1" smtClean="0"/>
              <a:t>shocks</a:t>
            </a:r>
            <a:r>
              <a:rPr lang="fr-FR" sz="2400" dirty="0" smtClean="0"/>
              <a:t>); more on </a:t>
            </a:r>
            <a:r>
              <a:rPr lang="fr-FR" sz="2400" dirty="0" err="1" smtClean="0"/>
              <a:t>this</a:t>
            </a:r>
            <a:r>
              <a:rPr lang="fr-FR" sz="2400" dirty="0" smtClean="0"/>
              <a:t> in Lecture 6</a:t>
            </a:r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           </a:t>
            </a:r>
            <a:endParaRPr lang="fr-FR" sz="2400" dirty="0"/>
          </a:p>
          <a:p>
            <a:pPr>
              <a:buFontTx/>
              <a:buNone/>
            </a:pPr>
            <a:endParaRPr lang="fr-FR" sz="2400" dirty="0"/>
          </a:p>
          <a:p>
            <a:pPr>
              <a:buFontTx/>
              <a:buNone/>
            </a:pPr>
            <a:endParaRPr lang="el-GR" sz="24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14543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 practice,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rate of return to capital r (</a:t>
            </a:r>
            <a:r>
              <a:rPr lang="fr-FR" sz="2800" dirty="0" err="1" smtClean="0"/>
              <a:t>typically</a:t>
            </a:r>
            <a:r>
              <a:rPr lang="fr-FR" sz="2800" dirty="0" smtClean="0"/>
              <a:t> r</a:t>
            </a:r>
            <a:r>
              <a:rPr lang="fr-FR" sz="2800" dirty="0" smtClean="0">
                <a:cs typeface="Arial"/>
              </a:rPr>
              <a:t>≈4-5%) varies a lot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over </a:t>
            </a:r>
            <a:r>
              <a:rPr lang="fr-FR" sz="2800" dirty="0" err="1" smtClean="0">
                <a:cs typeface="Arial"/>
              </a:rPr>
              <a:t>individuals</a:t>
            </a:r>
            <a:r>
              <a:rPr lang="fr-FR" sz="2800" dirty="0" smtClean="0">
                <a:cs typeface="Arial"/>
              </a:rPr>
              <a:t> (more on </a:t>
            </a:r>
            <a:r>
              <a:rPr lang="fr-FR" sz="2800" dirty="0" err="1" smtClean="0">
                <a:cs typeface="Arial"/>
              </a:rPr>
              <a:t>this</a:t>
            </a:r>
            <a:r>
              <a:rPr lang="fr-FR" sz="2800" dirty="0" smtClean="0">
                <a:cs typeface="Arial"/>
              </a:rPr>
              <a:t> in Lecture 6)</a:t>
            </a:r>
          </a:p>
          <a:p>
            <a:r>
              <a:rPr lang="fr-FR" sz="2800" dirty="0" err="1" smtClean="0">
                <a:cs typeface="Arial"/>
              </a:rPr>
              <a:t>Typically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return on </a:t>
            </a:r>
            <a:r>
              <a:rPr lang="fr-FR" sz="2800" dirty="0" err="1" smtClean="0">
                <a:cs typeface="Arial"/>
              </a:rPr>
              <a:t>housing</a:t>
            </a:r>
            <a:r>
              <a:rPr lang="fr-FR" sz="2800" dirty="0" smtClean="0">
                <a:cs typeface="Arial"/>
              </a:rPr>
              <a:t> = 3-4% (i.e. the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value of an </a:t>
            </a:r>
            <a:r>
              <a:rPr lang="fr-FR" sz="2800" dirty="0" err="1" smtClean="0">
                <a:cs typeface="Arial"/>
              </a:rPr>
              <a:t>appartment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worth</a:t>
            </a:r>
            <a:r>
              <a:rPr lang="fr-FR" sz="2800" dirty="0" smtClean="0">
                <a:cs typeface="Arial"/>
              </a:rPr>
              <a:t> 100 000€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generally</a:t>
            </a:r>
            <a:r>
              <a:rPr lang="fr-FR" sz="2800" dirty="0" smtClean="0">
                <a:cs typeface="Arial"/>
              </a:rPr>
              <a:t> about 3000-4000€/</a:t>
            </a:r>
            <a:r>
              <a:rPr lang="fr-FR" sz="2800" dirty="0" err="1" smtClean="0">
                <a:cs typeface="Arial"/>
              </a:rPr>
              <a:t>year</a:t>
            </a:r>
            <a:r>
              <a:rPr lang="fr-FR" sz="2800" dirty="0" smtClean="0">
                <a:cs typeface="Arial"/>
              </a:rPr>
              <a:t>) (+ capital gain or </a:t>
            </a:r>
            <a:r>
              <a:rPr lang="fr-FR" sz="2800" dirty="0" err="1" smtClean="0">
                <a:cs typeface="Arial"/>
              </a:rPr>
              <a:t>loss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smtClean="0">
                <a:cs typeface="Arial"/>
              </a:rPr>
              <a:t>Return on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dividend</a:t>
            </a:r>
            <a:r>
              <a:rPr lang="fr-FR" sz="2800" dirty="0" smtClean="0">
                <a:cs typeface="Arial"/>
              </a:rPr>
              <a:t> + k gain) = as </a:t>
            </a:r>
            <a:r>
              <a:rPr lang="fr-FR" sz="2800" dirty="0" err="1" smtClean="0">
                <a:cs typeface="Arial"/>
              </a:rPr>
              <a:t>much</a:t>
            </a:r>
            <a:r>
              <a:rPr lang="fr-FR" sz="2800" dirty="0" smtClean="0">
                <a:cs typeface="Arial"/>
              </a:rPr>
              <a:t> as 6-7% in the long 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Return on </a:t>
            </a:r>
            <a:r>
              <a:rPr lang="fr-FR" sz="2800" dirty="0" err="1" smtClean="0">
                <a:cs typeface="Arial"/>
              </a:rPr>
              <a:t>bank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accounts</a:t>
            </a:r>
            <a:r>
              <a:rPr lang="fr-FR" sz="2800" dirty="0" smtClean="0">
                <a:cs typeface="Arial"/>
              </a:rPr>
              <a:t> or cash = as </a:t>
            </a:r>
            <a:r>
              <a:rPr lang="fr-FR" sz="2800" dirty="0" err="1" smtClean="0">
                <a:cs typeface="Arial"/>
              </a:rPr>
              <a:t>little</a:t>
            </a:r>
            <a:r>
              <a:rPr lang="fr-FR" sz="2800" dirty="0" smtClean="0">
                <a:cs typeface="Arial"/>
              </a:rPr>
              <a:t> as 1-2% (but </a:t>
            </a:r>
            <a:r>
              <a:rPr lang="fr-FR" sz="2800" dirty="0" err="1" smtClean="0">
                <a:cs typeface="Arial"/>
              </a:rPr>
              <a:t>only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small</a:t>
            </a:r>
            <a:r>
              <a:rPr lang="fr-FR" sz="2800" dirty="0" smtClean="0">
                <a:cs typeface="Arial"/>
              </a:rPr>
              <a:t> fraction of total </a:t>
            </a:r>
            <a:r>
              <a:rPr lang="fr-FR" sz="2800" dirty="0" err="1" smtClean="0">
                <a:cs typeface="Arial"/>
              </a:rPr>
              <a:t>wealth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err="1" smtClean="0">
                <a:cs typeface="Arial"/>
              </a:rPr>
              <a:t>Average</a:t>
            </a:r>
            <a:r>
              <a:rPr lang="fr-FR" sz="2800" dirty="0" smtClean="0">
                <a:cs typeface="Arial"/>
              </a:rPr>
              <a:t> return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</a:t>
            </a:r>
            <a:r>
              <a:rPr lang="fr-FR" sz="2800" dirty="0" err="1" smtClean="0">
                <a:cs typeface="Arial"/>
              </a:rPr>
              <a:t>individuals</a:t>
            </a:r>
            <a:r>
              <a:rPr lang="fr-FR" sz="2800" dirty="0" smtClean="0">
                <a:cs typeface="Arial"/>
              </a:rPr>
              <a:t> ≈ 4-5% </a:t>
            </a:r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706090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Cobb-Douglas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 </a:t>
            </a:r>
            <a:r>
              <a:rPr lang="fr-FR" sz="2800" b="1" dirty="0" smtClean="0"/>
              <a:t>Y =</a:t>
            </a:r>
            <a:r>
              <a:rPr lang="fr-FR" sz="2800" dirty="0" smtClean="0"/>
              <a:t> </a:t>
            </a:r>
            <a:r>
              <a:rPr lang="fr-FR" sz="2800" b="1" dirty="0" smtClean="0"/>
              <a:t>F(K,L) = K</a:t>
            </a:r>
            <a:r>
              <a:rPr lang="el-GR" sz="2800" b="1" baseline="30000" dirty="0" smtClean="0"/>
              <a:t>α</a:t>
            </a:r>
            <a:r>
              <a:rPr lang="fr-FR" sz="2800" b="1" dirty="0" smtClean="0"/>
              <a:t> L</a:t>
            </a:r>
            <a:r>
              <a:rPr lang="fr-FR" sz="2800" b="1" baseline="30000" dirty="0" smtClean="0"/>
              <a:t>1-</a:t>
            </a:r>
            <a:r>
              <a:rPr lang="el-GR" sz="2800" b="1" baseline="30000" dirty="0" smtClean="0"/>
              <a:t>α</a:t>
            </a:r>
            <a:endParaRPr lang="fr-FR" sz="2800" b="1" dirty="0" smtClean="0"/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perfect</a:t>
            </a:r>
            <a:r>
              <a:rPr lang="fr-FR" sz="2800" dirty="0" smtClean="0"/>
              <a:t> </a:t>
            </a:r>
            <a:r>
              <a:rPr lang="fr-FR" sz="2800" dirty="0" err="1" smtClean="0"/>
              <a:t>competition</a:t>
            </a:r>
            <a:r>
              <a:rPr lang="fr-FR" sz="2800" dirty="0" smtClean="0"/>
              <a:t>, </a:t>
            </a:r>
            <a:r>
              <a:rPr lang="fr-FR" sz="2800" dirty="0" err="1" smtClean="0"/>
              <a:t>wage</a:t>
            </a:r>
            <a:r>
              <a:rPr lang="fr-FR" sz="2800" dirty="0" smtClean="0"/>
              <a:t> rate v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rate of return r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capital:    </a:t>
            </a:r>
          </a:p>
          <a:p>
            <a:pPr>
              <a:buNone/>
            </a:pPr>
            <a:r>
              <a:rPr lang="fr-FR" sz="2800" dirty="0" smtClean="0"/>
              <a:t>                 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</a:t>
            </a:r>
            <a:r>
              <a:rPr lang="el-GR" sz="2800" dirty="0" smtClean="0"/>
              <a:t>α</a:t>
            </a:r>
            <a:r>
              <a:rPr lang="fr-FR" sz="2800" dirty="0" smtClean="0"/>
              <a:t> K</a:t>
            </a:r>
            <a:r>
              <a:rPr lang="el-GR" sz="2800" baseline="30000" dirty="0" smtClean="0"/>
              <a:t>α</a:t>
            </a:r>
            <a:r>
              <a:rPr lang="fr-FR" sz="2800" baseline="30000" dirty="0" smtClean="0"/>
              <a:t>-1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1-</a:t>
            </a:r>
            <a:r>
              <a:rPr lang="el-GR" sz="2800" baseline="30000" dirty="0" smtClean="0"/>
              <a:t>α </a:t>
            </a:r>
            <a:r>
              <a:rPr lang="fr-FR" sz="2800" baseline="30000" dirty="0" smtClean="0"/>
              <a:t>  </a:t>
            </a:r>
            <a:r>
              <a:rPr lang="fr-FR" sz="2800" dirty="0" smtClean="0"/>
              <a:t>and v = F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(1-</a:t>
            </a:r>
            <a:r>
              <a:rPr lang="el-GR" sz="2800" dirty="0" smtClean="0"/>
              <a:t>α</a:t>
            </a:r>
            <a:r>
              <a:rPr lang="fr-FR" sz="2800" dirty="0" smtClean="0"/>
              <a:t>) 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-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Therefore</a:t>
            </a:r>
            <a:r>
              <a:rPr lang="fr-FR" sz="2800" dirty="0" smtClean="0"/>
              <a:t>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r K = </a:t>
            </a:r>
            <a:r>
              <a:rPr lang="el-GR" sz="2800" dirty="0" smtClean="0"/>
              <a:t>α </a:t>
            </a:r>
            <a:r>
              <a:rPr lang="fr-FR" sz="2800" dirty="0" smtClean="0"/>
              <a:t>Y </a:t>
            </a:r>
          </a:p>
          <a:p>
            <a:pPr>
              <a:buNone/>
            </a:pPr>
            <a:r>
              <a:rPr lang="fr-FR" sz="2800" dirty="0" smtClean="0"/>
              <a:t>   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v L = (1-</a:t>
            </a:r>
            <a:r>
              <a:rPr lang="el-GR" sz="2800" dirty="0" smtClean="0"/>
              <a:t>α</a:t>
            </a:r>
            <a:r>
              <a:rPr lang="fr-FR" sz="2800" dirty="0" smtClean="0"/>
              <a:t>)</a:t>
            </a:r>
            <a:r>
              <a:rPr lang="el-GR" sz="2800" dirty="0" smtClean="0"/>
              <a:t> </a:t>
            </a:r>
            <a:r>
              <a:rPr lang="fr-FR" sz="2800" dirty="0" smtClean="0"/>
              <a:t>Y  </a:t>
            </a:r>
          </a:p>
          <a:p>
            <a:r>
              <a:rPr lang="fr-FR" sz="2800" dirty="0" smtClean="0"/>
              <a:t>I.e. capital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r>
              <a:rPr lang="fr-FR" sz="2800" dirty="0" smtClean="0"/>
              <a:t> (</a:t>
            </a:r>
            <a:r>
              <a:rPr lang="fr-FR" sz="2800" dirty="0" err="1" smtClean="0"/>
              <a:t>say</a:t>
            </a:r>
            <a:r>
              <a:rPr lang="fr-FR" sz="2800" dirty="0" smtClean="0"/>
              <a:t>,</a:t>
            </a:r>
            <a:r>
              <a:rPr lang="el-GR" sz="2800" dirty="0" smtClean="0"/>
              <a:t> α</a:t>
            </a:r>
            <a:r>
              <a:rPr lang="fr-FR" sz="2800" dirty="0" smtClean="0"/>
              <a:t>=30%, 1-</a:t>
            </a:r>
            <a:r>
              <a:rPr lang="el-GR" sz="2800" dirty="0" smtClean="0"/>
              <a:t>α</a:t>
            </a:r>
            <a:r>
              <a:rPr lang="fr-FR" sz="2800" dirty="0" smtClean="0"/>
              <a:t>=70%) and do not </a:t>
            </a:r>
            <a:r>
              <a:rPr lang="fr-FR" sz="2800" dirty="0" err="1" smtClean="0"/>
              <a:t>depend</a:t>
            </a:r>
            <a:r>
              <a:rPr lang="fr-FR" sz="2800" dirty="0" smtClean="0"/>
              <a:t> on </a:t>
            </a:r>
            <a:r>
              <a:rPr lang="fr-FR" sz="2800" dirty="0" err="1" smtClean="0"/>
              <a:t>quantities</a:t>
            </a:r>
            <a:r>
              <a:rPr lang="fr-FR" sz="2800" dirty="0" smtClean="0"/>
              <a:t> K, L</a:t>
            </a:r>
          </a:p>
          <a:p>
            <a:r>
              <a:rPr lang="fr-FR" sz="2800" dirty="0" smtClean="0"/>
              <a:t>Intuition: Cobb-Douglas ↔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K &amp; 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to 1 </a:t>
            </a:r>
          </a:p>
          <a:p>
            <a:r>
              <a:rPr lang="fr-FR" sz="2800" dirty="0" smtClean="0"/>
              <a:t>I.e. if v/r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1%, K/L=</a:t>
            </a:r>
            <a:r>
              <a:rPr lang="el-GR" sz="2800" dirty="0" smtClean="0"/>
              <a:t>α</a:t>
            </a:r>
            <a:r>
              <a:rPr lang="fr-FR" sz="2800" dirty="0" smtClean="0"/>
              <a:t>/(1-</a:t>
            </a:r>
            <a:r>
              <a:rPr lang="el-GR" sz="2800" dirty="0" smtClean="0"/>
              <a:t>α</a:t>
            </a:r>
            <a:r>
              <a:rPr lang="fr-FR" sz="2800" dirty="0" smtClean="0"/>
              <a:t>) v/r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1%. So the </a:t>
            </a:r>
            <a:r>
              <a:rPr lang="fr-FR" sz="2800" dirty="0" err="1" smtClean="0"/>
              <a:t>quantity</a:t>
            </a:r>
            <a:r>
              <a:rPr lang="fr-FR" sz="2800" dirty="0" smtClean="0"/>
              <a:t> </a:t>
            </a:r>
            <a:r>
              <a:rPr lang="fr-FR" sz="2800" dirty="0" err="1" smtClean="0"/>
              <a:t>response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offsets the change in </a:t>
            </a:r>
            <a:r>
              <a:rPr lang="fr-FR" sz="2800" dirty="0" err="1" smtClean="0"/>
              <a:t>prices</a:t>
            </a:r>
            <a:r>
              <a:rPr lang="fr-FR" sz="2800" dirty="0" smtClean="0"/>
              <a:t>: if </a:t>
            </a:r>
            <a:r>
              <a:rPr lang="fr-FR" sz="2800" dirty="0" err="1" smtClean="0"/>
              <a:t>wages</a:t>
            </a:r>
            <a:r>
              <a:rPr lang="fr-FR" sz="2800" dirty="0" smtClean="0"/>
              <a:t> ↑by 1%,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firms</a:t>
            </a:r>
            <a:r>
              <a:rPr lang="fr-FR" sz="2800" dirty="0" smtClean="0"/>
              <a:t> use 1% </a:t>
            </a:r>
            <a:r>
              <a:rPr lang="fr-FR" sz="2800" dirty="0" err="1" smtClean="0"/>
              <a:t>less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</a:t>
            </a:r>
            <a:r>
              <a:rPr lang="fr-FR" sz="2800" dirty="0" smtClean="0"/>
              <a:t> in total output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as </a:t>
            </a:r>
            <a:r>
              <a:rPr lang="fr-FR" sz="2800" dirty="0" err="1" smtClean="0"/>
              <a:t>before</a:t>
            </a: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limits</a:t>
            </a:r>
            <a:r>
              <a:rPr lang="fr-FR" dirty="0" smtClean="0"/>
              <a:t> of Cobb-Douglas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Economists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,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stable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are </a:t>
            </a:r>
            <a:r>
              <a:rPr lang="fr-FR" sz="2400" dirty="0" err="1" smtClean="0"/>
              <a:t>approximately</a:t>
            </a:r>
            <a:r>
              <a:rPr lang="fr-FR" sz="2400" dirty="0" smtClean="0"/>
              <a:t> stable</a:t>
            </a:r>
          </a:p>
          <a:p>
            <a:r>
              <a:rPr lang="fr-FR" sz="2400" dirty="0" err="1" smtClean="0"/>
              <a:t>However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an approximation: in practice,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el-GR" sz="2400" dirty="0" smtClean="0"/>
              <a:t>α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in the 20-40% range over time and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countries (or </a:t>
            </a:r>
            <a:r>
              <a:rPr lang="fr-FR" sz="2400" dirty="0" err="1" smtClean="0"/>
              <a:t>even</a:t>
            </a:r>
            <a:r>
              <a:rPr lang="fr-FR" sz="2400" dirty="0" smtClean="0"/>
              <a:t> </a:t>
            </a:r>
            <a:r>
              <a:rPr lang="fr-FR" sz="2400" dirty="0" err="1" smtClean="0"/>
              <a:t>sometime</a:t>
            </a:r>
            <a:r>
              <a:rPr lang="fr-FR" sz="2400" dirty="0" smtClean="0"/>
              <a:t> in the 10-50% range)</a:t>
            </a:r>
          </a:p>
          <a:p>
            <a:r>
              <a:rPr lang="fr-FR" sz="2400" dirty="0" smtClean="0"/>
              <a:t>In 19c,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40%; in 20c,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20-30%; structural </a:t>
            </a:r>
            <a:r>
              <a:rPr lang="fr-FR" sz="2400" dirty="0" err="1" smtClean="0"/>
              <a:t>rise</a:t>
            </a:r>
            <a:r>
              <a:rPr lang="fr-FR" sz="2400" dirty="0" smtClean="0"/>
              <a:t> of </a:t>
            </a:r>
            <a:r>
              <a:rPr lang="fr-FR" sz="2400" dirty="0" err="1" smtClean="0"/>
              <a:t>human</a:t>
            </a:r>
            <a:r>
              <a:rPr lang="fr-FR" sz="2400" dirty="0" smtClean="0"/>
              <a:t> capital (i.e. </a:t>
            </a:r>
            <a:r>
              <a:rPr lang="fr-FR" sz="2400" dirty="0" err="1" smtClean="0"/>
              <a:t>exponent</a:t>
            </a:r>
            <a:r>
              <a:rPr lang="fr-FR" sz="2400" dirty="0" smtClean="0"/>
              <a:t> </a:t>
            </a:r>
            <a:r>
              <a:rPr lang="el-GR" sz="2400" dirty="0" smtClean="0"/>
              <a:t>α↓</a:t>
            </a:r>
            <a:r>
              <a:rPr lang="fr-FR" sz="2400" dirty="0" smtClean="0"/>
              <a:t> in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Y = K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L</a:t>
            </a:r>
            <a:r>
              <a:rPr lang="fr-FR" sz="2400" baseline="30000" dirty="0" smtClean="0"/>
              <a:t>1-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?), or </a:t>
            </a:r>
            <a:r>
              <a:rPr lang="fr-FR" sz="2400" dirty="0" err="1" smtClean="0"/>
              <a:t>purely</a:t>
            </a:r>
            <a:r>
              <a:rPr lang="fr-FR" sz="2400" dirty="0" smtClean="0"/>
              <a:t> </a:t>
            </a:r>
            <a:r>
              <a:rPr lang="fr-FR" sz="2400" dirty="0" err="1" smtClean="0"/>
              <a:t>temporary</a:t>
            </a:r>
            <a:r>
              <a:rPr lang="fr-FR" sz="2400" dirty="0" smtClean="0"/>
              <a:t> </a:t>
            </a:r>
            <a:r>
              <a:rPr lang="fr-FR" sz="2400" dirty="0" err="1" smtClean="0"/>
              <a:t>phenomenon</a:t>
            </a:r>
            <a:r>
              <a:rPr lang="fr-FR" sz="2400" dirty="0" smtClean="0"/>
              <a:t> ?</a:t>
            </a:r>
          </a:p>
          <a:p>
            <a:r>
              <a:rPr lang="fr-FR" sz="2400" dirty="0" smtClean="0"/>
              <a:t>Over 1970-2010 </a:t>
            </a:r>
            <a:r>
              <a:rPr lang="fr-FR" sz="2400" dirty="0" err="1" smtClean="0"/>
              <a:t>period</a:t>
            </a:r>
            <a:r>
              <a:rPr lang="fr-FR" sz="2400" dirty="0" smtClean="0"/>
              <a:t>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have </a:t>
            </a:r>
            <a:r>
              <a:rPr lang="fr-FR" sz="2400" dirty="0" err="1" smtClean="0"/>
              <a:t>increased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15-25% to 25-30% in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: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difficult</a:t>
            </a:r>
            <a:r>
              <a:rPr lang="fr-FR" sz="2400" dirty="0" smtClean="0"/>
              <a:t> to </a:t>
            </a:r>
            <a:r>
              <a:rPr lang="fr-FR" sz="2400" dirty="0" err="1" smtClean="0"/>
              <a:t>explain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Cobb-Douglas </a:t>
            </a:r>
            <a:r>
              <a:rPr lang="fr-FR" sz="2400" dirty="0" err="1" smtClean="0"/>
              <a:t>framework</a:t>
            </a:r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p:oleObj spid="_x0000_s10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p:oleObj spid="_x0000_s20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266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CES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 fontScale="70000" lnSpcReduction="20000"/>
          </a:bodyPr>
          <a:lstStyle/>
          <a:p>
            <a:r>
              <a:rPr lang="fr-FR" sz="3300" dirty="0" smtClean="0"/>
              <a:t>CES = a simple </a:t>
            </a:r>
            <a:r>
              <a:rPr lang="fr-FR" sz="3300" dirty="0" err="1" smtClean="0"/>
              <a:t>way</a:t>
            </a:r>
            <a:r>
              <a:rPr lang="fr-FR" sz="3300" dirty="0" smtClean="0"/>
              <a:t> to </a:t>
            </a:r>
            <a:r>
              <a:rPr lang="fr-FR" sz="3300" dirty="0" err="1" smtClean="0"/>
              <a:t>think</a:t>
            </a:r>
            <a:r>
              <a:rPr lang="fr-FR" sz="3300" dirty="0" smtClean="0"/>
              <a:t> about </a:t>
            </a:r>
            <a:r>
              <a:rPr lang="fr-FR" sz="3300" dirty="0" err="1" smtClean="0"/>
              <a:t>changing</a:t>
            </a:r>
            <a:r>
              <a:rPr lang="fr-FR" sz="3300" dirty="0" smtClean="0"/>
              <a:t> capital </a:t>
            </a:r>
            <a:r>
              <a:rPr lang="fr-FR" sz="3300" dirty="0" err="1" smtClean="0"/>
              <a:t>shares</a:t>
            </a:r>
            <a:endParaRPr lang="fr-FR" sz="3300" dirty="0" smtClean="0"/>
          </a:p>
          <a:p>
            <a:r>
              <a:rPr lang="fr-FR" sz="3300" dirty="0" smtClean="0"/>
              <a:t>CES :  </a:t>
            </a:r>
            <a:r>
              <a:rPr lang="fr-FR" sz="3300" b="1" dirty="0" smtClean="0"/>
              <a:t>Y =</a:t>
            </a:r>
            <a:r>
              <a:rPr lang="fr-FR" sz="3300" dirty="0" smtClean="0"/>
              <a:t> </a:t>
            </a:r>
            <a:r>
              <a:rPr lang="fr-FR" sz="3300" b="1" dirty="0" smtClean="0"/>
              <a:t>F(K,L) = [a K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+ b L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]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/(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</a:t>
            </a:r>
          </a:p>
          <a:p>
            <a:pPr>
              <a:buNone/>
            </a:pPr>
            <a:r>
              <a:rPr lang="fr-FR" sz="3300" b="1" baseline="30000" dirty="0" smtClean="0">
                <a:latin typeface="Arial"/>
                <a:cs typeface="Arial"/>
              </a:rPr>
              <a:t>       </a:t>
            </a:r>
            <a:r>
              <a:rPr lang="fr-FR" sz="3300" dirty="0" err="1" smtClean="0">
                <a:cs typeface="Arial"/>
              </a:rPr>
              <a:t>with</a:t>
            </a:r>
            <a:r>
              <a:rPr lang="fr-FR" sz="3300" dirty="0" smtClean="0">
                <a:cs typeface="Arial"/>
              </a:rPr>
              <a:t> a, b = constant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</a:t>
            </a:r>
            <a:r>
              <a:rPr lang="el-GR" sz="3300" dirty="0" smtClean="0">
                <a:cs typeface="Arial"/>
              </a:rPr>
              <a:t>σ </a:t>
            </a:r>
            <a:r>
              <a:rPr lang="fr-FR" sz="3300" dirty="0" smtClean="0">
                <a:cs typeface="Arial"/>
              </a:rPr>
              <a:t>= constant </a:t>
            </a:r>
            <a:r>
              <a:rPr lang="fr-FR" sz="3300" dirty="0" err="1" smtClean="0"/>
              <a:t>elasticity</a:t>
            </a:r>
            <a:r>
              <a:rPr lang="fr-FR" sz="3300" dirty="0" smtClean="0"/>
              <a:t> of substitution </a:t>
            </a:r>
            <a:r>
              <a:rPr lang="fr-FR" sz="3300" dirty="0" err="1" smtClean="0"/>
              <a:t>between</a:t>
            </a:r>
            <a:r>
              <a:rPr lang="fr-FR" sz="3300" dirty="0" smtClean="0"/>
              <a:t> K and L 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→∞: </a:t>
            </a:r>
            <a:r>
              <a:rPr lang="fr-FR" sz="3300" dirty="0" err="1" smtClean="0">
                <a:cs typeface="Arial"/>
              </a:rPr>
              <a:t>linear</a:t>
            </a:r>
            <a:r>
              <a:rPr lang="fr-FR" sz="3300" dirty="0" smtClean="0">
                <a:cs typeface="Arial"/>
              </a:rPr>
              <a:t> production </a:t>
            </a:r>
            <a:r>
              <a:rPr lang="fr-FR" sz="3300" dirty="0" err="1" smtClean="0">
                <a:cs typeface="Arial"/>
              </a:rPr>
              <a:t>function</a:t>
            </a:r>
            <a:r>
              <a:rPr lang="fr-FR" sz="3300" dirty="0" smtClean="0">
                <a:cs typeface="Arial"/>
              </a:rPr>
              <a:t> Y = r K + v L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       (</a:t>
            </a:r>
            <a:r>
              <a:rPr lang="fr-FR" sz="3300" dirty="0" err="1" smtClean="0">
                <a:cs typeface="Arial"/>
              </a:rPr>
              <a:t>infinite</a:t>
            </a:r>
            <a:r>
              <a:rPr lang="fr-FR" sz="3300" dirty="0" smtClean="0">
                <a:cs typeface="Arial"/>
              </a:rPr>
              <a:t> substitution: machines </a:t>
            </a:r>
            <a:r>
              <a:rPr lang="fr-FR" sz="3300" dirty="0" err="1" smtClean="0">
                <a:cs typeface="Arial"/>
              </a:rPr>
              <a:t>can</a:t>
            </a:r>
            <a:r>
              <a:rPr lang="fr-FR" sz="3300" dirty="0" smtClean="0">
                <a:cs typeface="Arial"/>
              </a:rPr>
              <a:t> replace </a:t>
            </a:r>
            <a:r>
              <a:rPr lang="fr-FR" sz="3300" dirty="0" err="1" smtClean="0">
                <a:cs typeface="Arial"/>
              </a:rPr>
              <a:t>workers</a:t>
            </a:r>
            <a:r>
              <a:rPr lang="fr-FR" sz="3300" dirty="0" smtClean="0">
                <a:cs typeface="Arial"/>
              </a:rPr>
              <a:t> and vice versa,     </a:t>
            </a:r>
            <a:r>
              <a:rPr lang="fr-FR" sz="3300" dirty="0" err="1" smtClean="0">
                <a:cs typeface="Arial"/>
              </a:rPr>
              <a:t>so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that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returns</a:t>
            </a:r>
            <a:r>
              <a:rPr lang="fr-FR" sz="3300" dirty="0" smtClean="0">
                <a:cs typeface="Arial"/>
              </a:rPr>
              <a:t> to capital and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do not </a:t>
            </a:r>
            <a:r>
              <a:rPr lang="fr-FR" sz="3300" dirty="0" err="1" smtClean="0">
                <a:cs typeface="Arial"/>
              </a:rPr>
              <a:t>fall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at</a:t>
            </a:r>
            <a:r>
              <a:rPr lang="fr-FR" sz="3300" dirty="0" smtClean="0">
                <a:cs typeface="Arial"/>
              </a:rPr>
              <a:t> all </a:t>
            </a:r>
            <a:r>
              <a:rPr lang="fr-FR" sz="3300" dirty="0" err="1" smtClean="0">
                <a:cs typeface="Arial"/>
              </a:rPr>
              <a:t>when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quantity</a:t>
            </a:r>
            <a:r>
              <a:rPr lang="fr-FR" sz="3300" dirty="0" smtClean="0">
                <a:cs typeface="Arial"/>
              </a:rPr>
              <a:t> of capital or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rise</a:t>
            </a:r>
            <a:r>
              <a:rPr lang="fr-FR" sz="3300" dirty="0" smtClean="0">
                <a:cs typeface="Arial"/>
              </a:rPr>
              <a:t>) ( = robot </a:t>
            </a:r>
            <a:r>
              <a:rPr lang="fr-FR" sz="3300" dirty="0" err="1" smtClean="0">
                <a:cs typeface="Arial"/>
              </a:rPr>
              <a:t>economy</a:t>
            </a:r>
            <a:r>
              <a:rPr lang="fr-FR" sz="3300" dirty="0" smtClean="0">
                <a:cs typeface="Arial"/>
              </a:rPr>
              <a:t>)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→0: F(K,L)=min(</a:t>
            </a:r>
            <a:r>
              <a:rPr lang="fr-FR" sz="3300" dirty="0" err="1" smtClean="0">
                <a:cs typeface="Arial"/>
              </a:rPr>
              <a:t>rK,vL</a:t>
            </a:r>
            <a:r>
              <a:rPr lang="fr-FR" sz="3300" dirty="0" smtClean="0">
                <a:cs typeface="Arial"/>
              </a:rPr>
              <a:t>) (</a:t>
            </a:r>
            <a:r>
              <a:rPr lang="fr-FR" sz="3300" dirty="0" err="1" smtClean="0">
                <a:cs typeface="Arial"/>
              </a:rPr>
              <a:t>fixed</a:t>
            </a:r>
            <a:r>
              <a:rPr lang="fr-FR" sz="3300" dirty="0" smtClean="0">
                <a:cs typeface="Arial"/>
              </a:rPr>
              <a:t> coefficients) = no substitution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: one </a:t>
            </a:r>
            <a:r>
              <a:rPr lang="fr-FR" sz="3300" dirty="0" err="1" smtClean="0">
                <a:cs typeface="Arial"/>
              </a:rPr>
              <a:t>needs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exactly</a:t>
            </a:r>
            <a:r>
              <a:rPr lang="fr-FR" sz="3300" dirty="0" smtClean="0">
                <a:cs typeface="Arial"/>
              </a:rPr>
              <a:t> one machine per </a:t>
            </a:r>
            <a:r>
              <a:rPr lang="fr-FR" sz="3300" dirty="0" err="1" smtClean="0">
                <a:cs typeface="Arial"/>
              </a:rPr>
              <a:t>worker</a:t>
            </a:r>
            <a:endParaRPr lang="fr-FR" sz="3300" dirty="0" smtClean="0">
              <a:cs typeface="Arial"/>
            </a:endParaRP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→1: converges </a:t>
            </a:r>
            <a:r>
              <a:rPr lang="fr-FR" sz="3300" dirty="0" err="1" smtClean="0">
                <a:cs typeface="Arial"/>
              </a:rPr>
              <a:t>toward</a:t>
            </a:r>
            <a:r>
              <a:rPr lang="fr-FR" sz="3300" dirty="0" smtClean="0">
                <a:cs typeface="Arial"/>
              </a:rPr>
              <a:t> Cobb-Douglas; but all </a:t>
            </a:r>
            <a:r>
              <a:rPr lang="fr-FR" sz="3300" dirty="0" err="1" smtClean="0">
                <a:cs typeface="Arial"/>
              </a:rPr>
              <a:t>intermediate</a:t>
            </a:r>
            <a:r>
              <a:rPr lang="fr-FR" sz="3300" dirty="0" smtClean="0">
                <a:cs typeface="Arial"/>
              </a:rPr>
              <a:t> cases are </a:t>
            </a:r>
            <a:r>
              <a:rPr lang="fr-FR" sz="3300" dirty="0" err="1" smtClean="0">
                <a:cs typeface="Arial"/>
              </a:rPr>
              <a:t>also</a:t>
            </a:r>
            <a:r>
              <a:rPr lang="fr-FR" sz="3300" dirty="0" smtClean="0">
                <a:cs typeface="Arial"/>
              </a:rPr>
              <a:t> possible: Cobb-Douglas </a:t>
            </a:r>
            <a:r>
              <a:rPr lang="fr-FR" sz="3300" dirty="0" err="1" smtClean="0">
                <a:cs typeface="Arial"/>
              </a:rPr>
              <a:t>is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just</a:t>
            </a:r>
            <a:r>
              <a:rPr lang="fr-FR" sz="3300" dirty="0" smtClean="0">
                <a:cs typeface="Arial"/>
              </a:rPr>
              <a:t> one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among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many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3300" dirty="0" smtClean="0">
              <a:cs typeface="Arial"/>
            </a:endParaRPr>
          </a:p>
          <a:p>
            <a:r>
              <a:rPr lang="fr-FR" sz="3300" dirty="0" err="1" smtClean="0"/>
              <a:t>Compute</a:t>
            </a:r>
            <a:r>
              <a:rPr lang="fr-FR" sz="3300" dirty="0" smtClean="0"/>
              <a:t> the first </a:t>
            </a:r>
            <a:r>
              <a:rPr lang="fr-FR" sz="3300" dirty="0" err="1" smtClean="0"/>
              <a:t>derivative</a:t>
            </a:r>
            <a:r>
              <a:rPr lang="fr-FR" sz="3300" dirty="0" smtClean="0"/>
              <a:t> r = F</a:t>
            </a:r>
            <a:r>
              <a:rPr lang="fr-FR" sz="3300" baseline="-25000" dirty="0" smtClean="0"/>
              <a:t>K</a:t>
            </a:r>
            <a:r>
              <a:rPr lang="fr-FR" sz="3300" dirty="0" smtClean="0"/>
              <a:t> : the marginal </a:t>
            </a:r>
            <a:r>
              <a:rPr lang="fr-FR" sz="3300" dirty="0" err="1" smtClean="0"/>
              <a:t>product</a:t>
            </a:r>
            <a:r>
              <a:rPr lang="fr-FR" sz="3300" dirty="0" smtClean="0"/>
              <a:t> to capital </a:t>
            </a:r>
            <a:r>
              <a:rPr lang="fr-FR" sz="3300" dirty="0" err="1" smtClean="0"/>
              <a:t>is</a:t>
            </a:r>
            <a:r>
              <a:rPr lang="fr-FR" sz="3300" dirty="0" smtClean="0"/>
              <a:t> </a:t>
            </a:r>
            <a:r>
              <a:rPr lang="fr-FR" sz="3300" dirty="0" err="1" smtClean="0"/>
              <a:t>given</a:t>
            </a:r>
            <a:r>
              <a:rPr lang="fr-FR" sz="3300" dirty="0" smtClean="0"/>
              <a:t> by</a:t>
            </a:r>
          </a:p>
          <a:p>
            <a:pPr>
              <a:buNone/>
            </a:pPr>
            <a:r>
              <a:rPr lang="fr-FR" sz="3300" dirty="0" smtClean="0"/>
              <a:t>                           </a:t>
            </a:r>
            <a:r>
              <a:rPr lang="fr-FR" sz="3300" b="1" dirty="0" smtClean="0"/>
              <a:t>r = F</a:t>
            </a:r>
            <a:r>
              <a:rPr lang="fr-FR" sz="3300" b="1" baseline="-25000" dirty="0" smtClean="0"/>
              <a:t>K</a:t>
            </a:r>
            <a:r>
              <a:rPr lang="fr-FR" sz="3300" b="1" dirty="0" smtClean="0"/>
              <a:t> = a </a:t>
            </a:r>
            <a:r>
              <a:rPr lang="el-GR" sz="3300" b="1" dirty="0" smtClean="0"/>
              <a:t>β</a:t>
            </a:r>
            <a:r>
              <a:rPr lang="fr-FR" sz="3300" b="1" baseline="30000" dirty="0" smtClean="0"/>
              <a:t>-1/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 </a:t>
            </a:r>
            <a:r>
              <a:rPr lang="fr-FR" sz="3300" dirty="0" smtClean="0"/>
              <a:t>(</a:t>
            </a:r>
            <a:r>
              <a:rPr lang="fr-FR" sz="3300" dirty="0" err="1" smtClean="0"/>
              <a:t>with</a:t>
            </a:r>
            <a:r>
              <a:rPr lang="fr-FR" sz="3300" dirty="0" smtClean="0"/>
              <a:t> </a:t>
            </a:r>
            <a:r>
              <a:rPr lang="el-GR" sz="3300" dirty="0" smtClean="0"/>
              <a:t>β</a:t>
            </a:r>
            <a:r>
              <a:rPr lang="fr-FR" sz="3300" dirty="0" smtClean="0"/>
              <a:t>=K/Y)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I.e. r </a:t>
            </a:r>
            <a:r>
              <a:rPr lang="fr-FR" sz="3300" dirty="0" smtClean="0">
                <a:latin typeface="Calibri"/>
                <a:cs typeface="Arial"/>
              </a:rPr>
              <a:t>↓ as </a:t>
            </a:r>
            <a:r>
              <a:rPr lang="el-GR" sz="3300" dirty="0" smtClean="0">
                <a:latin typeface="Calibri"/>
                <a:cs typeface="Arial"/>
              </a:rPr>
              <a:t>β↑</a:t>
            </a:r>
            <a:r>
              <a:rPr lang="fr-FR" sz="3300" dirty="0" smtClean="0">
                <a:latin typeface="Calibri"/>
                <a:cs typeface="Arial"/>
              </a:rPr>
              <a:t> (more capital </a:t>
            </a:r>
            <a:r>
              <a:rPr lang="fr-FR" sz="3300" dirty="0" err="1" smtClean="0">
                <a:latin typeface="Calibri"/>
                <a:cs typeface="Arial"/>
              </a:rPr>
              <a:t>makes</a:t>
            </a:r>
            <a:r>
              <a:rPr lang="fr-FR" sz="3300" dirty="0" smtClean="0">
                <a:latin typeface="Calibri"/>
                <a:cs typeface="Arial"/>
              </a:rPr>
              <a:t> capital </a:t>
            </a:r>
            <a:r>
              <a:rPr lang="fr-FR" sz="3300" dirty="0" err="1" smtClean="0">
                <a:latin typeface="Calibri"/>
                <a:cs typeface="Arial"/>
              </a:rPr>
              <a:t>less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useful</a:t>
            </a:r>
            <a:r>
              <a:rPr lang="fr-FR" sz="3300" dirty="0" smtClean="0">
                <a:latin typeface="Calibri"/>
                <a:cs typeface="Arial"/>
              </a:rPr>
              <a:t>), </a:t>
            </a:r>
          </a:p>
          <a:p>
            <a:pPr>
              <a:buNone/>
            </a:pPr>
            <a:r>
              <a:rPr lang="fr-FR" sz="3300" dirty="0" smtClean="0">
                <a:latin typeface="Calibri"/>
                <a:cs typeface="Arial"/>
              </a:rPr>
              <a:t>but the important point </a:t>
            </a:r>
            <a:r>
              <a:rPr lang="fr-FR" sz="3300" dirty="0" err="1" smtClean="0">
                <a:latin typeface="Calibri"/>
                <a:cs typeface="Arial"/>
              </a:rPr>
              <a:t>is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that</a:t>
            </a:r>
            <a:r>
              <a:rPr lang="fr-FR" sz="3300" dirty="0" smtClean="0">
                <a:latin typeface="Calibri"/>
                <a:cs typeface="Arial"/>
              </a:rPr>
              <a:t> the speed </a:t>
            </a:r>
            <a:r>
              <a:rPr lang="fr-FR" sz="3300" dirty="0" err="1" smtClean="0">
                <a:latin typeface="Calibri"/>
                <a:cs typeface="Arial"/>
              </a:rPr>
              <a:t>at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which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smtClean="0">
                <a:cs typeface="Arial"/>
              </a:rPr>
              <a:t>r ↓ </a:t>
            </a:r>
            <a:r>
              <a:rPr lang="fr-FR" sz="3300" dirty="0" err="1" smtClean="0">
                <a:cs typeface="Arial"/>
              </a:rPr>
              <a:t>depends</a:t>
            </a:r>
            <a:r>
              <a:rPr lang="fr-FR" sz="3300" dirty="0" smtClean="0">
                <a:cs typeface="Arial"/>
              </a:rPr>
              <a:t> on </a:t>
            </a:r>
            <a:r>
              <a:rPr lang="el-GR" sz="3300" dirty="0" smtClean="0">
                <a:cs typeface="Arial"/>
              </a:rPr>
              <a:t>σ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1430</Words>
  <Application>Microsoft Office PowerPoint</Application>
  <PresentationFormat>Affichage à l'écran (4:3)</PresentationFormat>
  <Paragraphs>97</Paragraphs>
  <Slides>25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Acrobat Document</vt:lpstr>
      <vt:lpstr>   Economics of Inequality (Master PPD &amp; APE, Paris School of Economics) Thomas Piketty Academic year 2014-2015  </vt:lpstr>
      <vt:lpstr>Capital-income ratios β vs. capital shares α</vt:lpstr>
      <vt:lpstr>Diapositive 3</vt:lpstr>
      <vt:lpstr>The Cobb-Douglas production function</vt:lpstr>
      <vt:lpstr>The limits of Cobb-Douglas</vt:lpstr>
      <vt:lpstr>Diapositive 6</vt:lpstr>
      <vt:lpstr>Diapositive 7</vt:lpstr>
      <vt:lpstr>Diapositive 8</vt:lpstr>
      <vt:lpstr>The CES production function</vt:lpstr>
      <vt:lpstr>Diapositive 10</vt:lpstr>
      <vt:lpstr>Diapositive 11</vt:lpstr>
      <vt:lpstr>Diapositive 12</vt:lpstr>
      <vt:lpstr>Diapositive 13</vt:lpstr>
      <vt:lpstr>Measurement problems with capital shares 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Recent work on capital shares</vt:lpstr>
      <vt:lpstr>Summing up</vt:lpstr>
      <vt:lpstr>Diapositive 24</vt:lpstr>
      <vt:lpstr>Diapositive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53</cp:revision>
  <dcterms:created xsi:type="dcterms:W3CDTF">2013-11-22T17:30:25Z</dcterms:created>
  <dcterms:modified xsi:type="dcterms:W3CDTF">2014-11-03T13:37:50Z</dcterms:modified>
</cp:coreProperties>
</file>