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73" r:id="rId3"/>
    <p:sldId id="259" r:id="rId4"/>
    <p:sldId id="260" r:id="rId5"/>
    <p:sldId id="298" r:id="rId6"/>
    <p:sldId id="302" r:id="rId7"/>
    <p:sldId id="303" r:id="rId8"/>
    <p:sldId id="305" r:id="rId9"/>
    <p:sldId id="304" r:id="rId10"/>
    <p:sldId id="299" r:id="rId11"/>
    <p:sldId id="274" r:id="rId12"/>
    <p:sldId id="261" r:id="rId13"/>
    <p:sldId id="282" r:id="rId14"/>
    <p:sldId id="262" r:id="rId15"/>
    <p:sldId id="278" r:id="rId16"/>
    <p:sldId id="264" r:id="rId17"/>
    <p:sldId id="283" r:id="rId18"/>
    <p:sldId id="265" r:id="rId19"/>
    <p:sldId id="279" r:id="rId20"/>
    <p:sldId id="267" r:id="rId21"/>
    <p:sldId id="268" r:id="rId22"/>
    <p:sldId id="269" r:id="rId23"/>
    <p:sldId id="272" r:id="rId24"/>
    <p:sldId id="284" r:id="rId25"/>
    <p:sldId id="285" r:id="rId26"/>
    <p:sldId id="286" r:id="rId27"/>
    <p:sldId id="287" r:id="rId28"/>
    <p:sldId id="301" r:id="rId29"/>
    <p:sldId id="277" r:id="rId30"/>
    <p:sldId id="288" r:id="rId31"/>
    <p:sldId id="289" r:id="rId32"/>
    <p:sldId id="290" r:id="rId33"/>
    <p:sldId id="291" r:id="rId34"/>
    <p:sldId id="293" r:id="rId35"/>
    <p:sldId id="294" r:id="rId36"/>
    <p:sldId id="296" r:id="rId37"/>
    <p:sldId id="295" r:id="rId38"/>
    <p:sldId id="297" r:id="rId39"/>
    <p:sldId id="292" r:id="rId40"/>
    <p:sldId id="276" r:id="rId41"/>
    <p:sldId id="263" r:id="rId42"/>
    <p:sldId id="275" r:id="rId43"/>
    <p:sldId id="270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34653-0164-4245-A403-44688943CA83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70D9E-2111-44CC-91B1-E30D417D69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6429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60D44-53DA-406A-8B1E-A4DE7247BA9D}" type="slidenum">
              <a:rPr lang="fr-FR"/>
              <a:pPr/>
              <a:t>10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CD88D-2C7F-4805-B847-D34983ECA723}" type="slidenum">
              <a:rPr lang="fr-FR"/>
              <a:pPr/>
              <a:t>19</a:t>
            </a:fld>
            <a:endParaRPr lang="fr-FR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D6927-11B8-4945-BF75-542A86342C37}" type="slidenum">
              <a:rPr lang="fr-FR"/>
              <a:pPr/>
              <a:t>24</a:t>
            </a:fld>
            <a:endParaRPr lang="fr-F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teaching/10/18" TargetMode="External"/><Relationship Id="rId2" Type="http://schemas.openxmlformats.org/officeDocument/2006/relationships/hyperlink" Target="http://piketty.pse.ens.fr/files/PikettyEcoIneg2013Lecture3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Zucman2013WP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Zucman2013WP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ketty.pse.ens.fr/files/Gyourkoetal2013AEJPol.pdf" TargetMode="External"/><Relationship Id="rId5" Type="http://schemas.openxmlformats.org/officeDocument/2006/relationships/hyperlink" Target="http://piketty.pse.ens.fr/capitalisback" TargetMode="External"/><Relationship Id="rId4" Type="http://schemas.openxmlformats.org/officeDocument/2006/relationships/hyperlink" Target="http://piketty.pse.ens.fr/files/PikettyZucman2013Slides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Schularicketal2014.pdf" TargetMode="External"/><Relationship Id="rId2" Type="http://schemas.openxmlformats.org/officeDocument/2006/relationships/hyperlink" Target="http://piketty.pse.ens.fr/files/Gyourkoetal2013AEJPol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SaezIMF2013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arbier2014.pdf" TargetMode="External"/><Relationship Id="rId2" Type="http://schemas.openxmlformats.org/officeDocument/2006/relationships/hyperlink" Target="http://piketty.pse.ens.fr/files/Barbier2014Nature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Zucman2013WP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Economics of Inequality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Piketty</a:t>
            </a:r>
            <a:br>
              <a:rPr lang="en-US" sz="3600" dirty="0" smtClean="0"/>
            </a:br>
            <a:r>
              <a:rPr lang="en-US" sz="3600" dirty="0" smtClean="0"/>
              <a:t>Academic year 2014-2015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560840" cy="2736304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hlinkClick r:id="rId2"/>
              </a:rPr>
              <a:t>Lecture 3: The dynamics of capital/income ratios: β=s/g</a:t>
            </a:r>
            <a:endParaRPr lang="en-US" sz="3600" b="1" dirty="0" smtClean="0"/>
          </a:p>
          <a:p>
            <a:r>
              <a:rPr lang="en-US" dirty="0" smtClean="0"/>
              <a:t>   (</a:t>
            </a:r>
            <a:r>
              <a:rPr lang="en-US" smtClean="0"/>
              <a:t>Tuesday October 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2014)</a:t>
            </a:r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3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640638" cy="648044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fr-FR" dirty="0"/>
          </a:p>
          <a:p>
            <a:r>
              <a:rPr lang="fr-FR" sz="2400" b="1" dirty="0" smtClean="0"/>
              <a:t>To </a:t>
            </a:r>
            <a:r>
              <a:rPr lang="fr-FR" sz="2400" b="1" dirty="0" err="1" smtClean="0"/>
              <a:t>summarize</a:t>
            </a:r>
            <a:r>
              <a:rPr lang="fr-FR" sz="2400" b="1" dirty="0" smtClean="0"/>
              <a:t>: </a:t>
            </a:r>
            <a:r>
              <a:rPr lang="fr-FR" sz="2400" b="1" dirty="0" err="1" smtClean="0"/>
              <a:t>Harrod</a:t>
            </a:r>
            <a:r>
              <a:rPr lang="fr-FR" sz="2400" b="1" dirty="0" smtClean="0"/>
              <a:t>-</a:t>
            </a:r>
            <a:r>
              <a:rPr lang="fr-FR" sz="2400" b="1" dirty="0" err="1" smtClean="0"/>
              <a:t>Domar</a:t>
            </a:r>
            <a:r>
              <a:rPr lang="fr-FR" sz="2400" b="1" dirty="0" smtClean="0"/>
              <a:t>-Solow </a:t>
            </a:r>
            <a:r>
              <a:rPr lang="fr-FR" sz="2400" b="1" dirty="0"/>
              <a:t>formula </a:t>
            </a:r>
            <a:r>
              <a:rPr lang="el-GR" sz="2400" b="1" dirty="0"/>
              <a:t>β</a:t>
            </a:r>
            <a:r>
              <a:rPr lang="fr-FR" sz="2400" b="1" dirty="0"/>
              <a:t> = s/g </a:t>
            </a:r>
            <a:r>
              <a:rPr lang="fr-FR" sz="2400" b="1" dirty="0" err="1"/>
              <a:t>is</a:t>
            </a:r>
            <a:r>
              <a:rPr lang="fr-FR" sz="2400" b="1" dirty="0"/>
              <a:t> a pure </a:t>
            </a:r>
            <a:r>
              <a:rPr lang="fr-FR" sz="2400" b="1" dirty="0" err="1"/>
              <a:t>accounting</a:t>
            </a:r>
            <a:r>
              <a:rPr lang="fr-FR" sz="2400" b="1" dirty="0"/>
              <a:t> formula and </a:t>
            </a:r>
            <a:r>
              <a:rPr lang="fr-FR" sz="2400" b="1" dirty="0" err="1"/>
              <a:t>is</a:t>
            </a:r>
            <a:r>
              <a:rPr lang="fr-FR" sz="2400" b="1" dirty="0"/>
              <a:t> </a:t>
            </a:r>
            <a:r>
              <a:rPr lang="fr-FR" sz="2400" b="1" dirty="0" err="1"/>
              <a:t>valid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any</a:t>
            </a:r>
            <a:r>
              <a:rPr lang="fr-FR" sz="2400" b="1" dirty="0"/>
              <a:t> </a:t>
            </a:r>
            <a:r>
              <a:rPr lang="fr-FR" sz="2400" b="1" dirty="0" err="1"/>
              <a:t>saving</a:t>
            </a:r>
            <a:r>
              <a:rPr lang="fr-FR" sz="2400" b="1" dirty="0"/>
              <a:t> motive and utility </a:t>
            </a:r>
            <a:r>
              <a:rPr lang="fr-FR" sz="2400" b="1" dirty="0" err="1" smtClean="0"/>
              <a:t>function</a:t>
            </a:r>
            <a:r>
              <a:rPr lang="fr-FR" sz="2400" dirty="0" smtClean="0"/>
              <a:t> </a:t>
            </a:r>
            <a:endParaRPr lang="fr-FR" sz="2400" dirty="0"/>
          </a:p>
          <a:p>
            <a:pPr>
              <a:buFontTx/>
              <a:buNone/>
            </a:pPr>
            <a:r>
              <a:rPr lang="fr-FR" sz="2400" dirty="0"/>
              <a:t> </a:t>
            </a:r>
          </a:p>
          <a:p>
            <a:r>
              <a:rPr lang="fr-FR" sz="2400" b="1" dirty="0" err="1" smtClean="0"/>
              <a:t>Wealth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increase</a:t>
            </a:r>
            <a:r>
              <a:rPr lang="fr-FR" sz="2400" b="1" dirty="0" smtClean="0"/>
              <a:t> </a:t>
            </a:r>
            <a:r>
              <a:rPr lang="fr-FR" sz="2400" b="1" dirty="0"/>
              <a:t>in the utility </a:t>
            </a:r>
            <a:r>
              <a:rPr lang="fr-FR" sz="2400" b="1" dirty="0" err="1"/>
              <a:t>function</a:t>
            </a:r>
            <a:r>
              <a:rPr lang="fr-FR" sz="2400" dirty="0"/>
              <a:t>: Max </a:t>
            </a:r>
            <a:r>
              <a:rPr lang="fr-FR" sz="2400" dirty="0" smtClean="0"/>
              <a:t>U(c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,</a:t>
            </a:r>
            <a:r>
              <a:rPr lang="el-GR" sz="2400" dirty="0" smtClean="0"/>
              <a:t>Δ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=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-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/>
              <a:t>)</a:t>
            </a:r>
          </a:p>
          <a:p>
            <a:pPr>
              <a:buFontTx/>
              <a:buNone/>
            </a:pPr>
            <a:r>
              <a:rPr lang="fr-FR" sz="2400" dirty="0"/>
              <a:t>→ if U(c,</a:t>
            </a:r>
            <a:r>
              <a:rPr lang="el-GR" sz="2400" dirty="0"/>
              <a:t>Δ</a:t>
            </a:r>
            <a:r>
              <a:rPr lang="fr-FR" sz="2400" dirty="0"/>
              <a:t>)=c</a:t>
            </a:r>
            <a:r>
              <a:rPr lang="fr-FR" sz="2400" baseline="30000" dirty="0"/>
              <a:t>1-s </a:t>
            </a:r>
            <a:r>
              <a:rPr lang="el-GR" sz="2400" dirty="0"/>
              <a:t>Δ</a:t>
            </a:r>
            <a:r>
              <a:rPr lang="fr-FR" sz="2400" baseline="30000" dirty="0"/>
              <a:t>s</a:t>
            </a:r>
            <a:r>
              <a:rPr lang="fr-FR" sz="2400" dirty="0"/>
              <a:t>, </a:t>
            </a:r>
            <a:r>
              <a:rPr lang="fr-FR" sz="2400" dirty="0" err="1"/>
              <a:t>then</a:t>
            </a:r>
            <a:r>
              <a:rPr lang="fr-FR" sz="2400" dirty="0"/>
              <a:t> </a:t>
            </a:r>
            <a:r>
              <a:rPr lang="fr-FR" sz="2400" dirty="0" err="1"/>
              <a:t>fixed</a:t>
            </a:r>
            <a:r>
              <a:rPr lang="fr-FR" sz="2400" dirty="0"/>
              <a:t> </a:t>
            </a:r>
            <a:r>
              <a:rPr lang="fr-FR" sz="2400" dirty="0" err="1"/>
              <a:t>saving</a:t>
            </a:r>
            <a:r>
              <a:rPr lang="fr-FR" sz="2400" dirty="0"/>
              <a:t> rate </a:t>
            </a:r>
            <a:r>
              <a:rPr lang="fr-FR" sz="2400" dirty="0" smtClean="0"/>
              <a:t>s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=s, 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→ </a:t>
            </a:r>
            <a:r>
              <a:rPr lang="el-GR" sz="2400" dirty="0" smtClean="0"/>
              <a:t>β</a:t>
            </a:r>
            <a:r>
              <a:rPr lang="fr-FR" sz="2400" dirty="0" smtClean="0"/>
              <a:t> = s/g</a:t>
            </a:r>
          </a:p>
          <a:p>
            <a:pPr>
              <a:buFontTx/>
              <a:buNone/>
            </a:pPr>
            <a:r>
              <a:rPr lang="fr-FR" sz="2400" dirty="0" smtClean="0"/>
              <a:t>           (i.e. Max U(c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,</a:t>
            </a:r>
            <a:r>
              <a:rPr lang="el-GR" sz="2400" dirty="0" smtClean="0"/>
              <a:t>Δ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) </a:t>
            </a:r>
            <a:r>
              <a:rPr lang="fr-FR" sz="2400" dirty="0" err="1" smtClean="0"/>
              <a:t>under</a:t>
            </a:r>
            <a:r>
              <a:rPr lang="fr-FR" sz="2400" dirty="0" smtClean="0"/>
              <a:t> c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+</a:t>
            </a:r>
            <a:r>
              <a:rPr lang="el-GR" sz="2400" dirty="0" smtClean="0"/>
              <a:t>Δ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≤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  →</a:t>
            </a:r>
            <a:r>
              <a:rPr lang="el-GR" sz="2400" dirty="0" smtClean="0"/>
              <a:t> Δ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 = s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 )</a:t>
            </a:r>
            <a:endParaRPr lang="fr-FR" sz="2400" dirty="0"/>
          </a:p>
          <a:p>
            <a:pPr>
              <a:buFontTx/>
              <a:buNone/>
            </a:pPr>
            <a:r>
              <a:rPr lang="fr-FR" sz="2400" dirty="0"/>
              <a:t> </a:t>
            </a:r>
          </a:p>
          <a:p>
            <a:r>
              <a:rPr lang="fr-FR" sz="2400" b="1" dirty="0" smtClean="0"/>
              <a:t>Total </a:t>
            </a:r>
            <a:r>
              <a:rPr lang="fr-FR" sz="2400" b="1" dirty="0" err="1" smtClean="0"/>
              <a:t>wealth</a:t>
            </a:r>
            <a:r>
              <a:rPr lang="fr-FR" sz="2400" b="1" dirty="0" smtClean="0"/>
              <a:t> or </a:t>
            </a:r>
            <a:r>
              <a:rPr lang="fr-FR" sz="2400" b="1" dirty="0" err="1" smtClean="0"/>
              <a:t>bequest</a:t>
            </a:r>
            <a:r>
              <a:rPr lang="fr-FR" sz="2400" b="1" dirty="0" smtClean="0"/>
              <a:t> in the utility </a:t>
            </a:r>
            <a:r>
              <a:rPr lang="fr-FR" sz="2400" b="1" dirty="0" err="1" smtClean="0"/>
              <a:t>function</a:t>
            </a:r>
            <a:r>
              <a:rPr lang="fr-FR" sz="2400" b="1" dirty="0" smtClean="0"/>
              <a:t>: </a:t>
            </a:r>
            <a:r>
              <a:rPr lang="fr-FR" sz="2400" dirty="0" smtClean="0"/>
              <a:t>Max U(</a:t>
            </a:r>
            <a:r>
              <a:rPr lang="fr-FR" sz="2400" dirty="0" err="1" smtClean="0"/>
              <a:t>c</a:t>
            </a:r>
            <a:r>
              <a:rPr lang="fr-FR" sz="2400" baseline="-25000" dirty="0" err="1" smtClean="0"/>
              <a:t>t</a:t>
            </a:r>
            <a:r>
              <a:rPr lang="fr-FR" sz="2400" dirty="0" err="1" smtClean="0"/>
              <a:t>,w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)</a:t>
            </a:r>
          </a:p>
          <a:p>
            <a:pPr>
              <a:buFontTx/>
              <a:buNone/>
            </a:pPr>
            <a:r>
              <a:rPr lang="fr-FR" sz="2400" dirty="0" smtClean="0"/>
              <a:t>→ if U(</a:t>
            </a:r>
            <a:r>
              <a:rPr lang="fr-FR" sz="2400" dirty="0" err="1" smtClean="0"/>
              <a:t>c,w</a:t>
            </a:r>
            <a:r>
              <a:rPr lang="fr-FR" sz="2400" dirty="0" smtClean="0"/>
              <a:t>)=c</a:t>
            </a:r>
            <a:r>
              <a:rPr lang="fr-FR" sz="2400" baseline="30000" dirty="0" smtClean="0"/>
              <a:t>1-s </a:t>
            </a:r>
            <a:r>
              <a:rPr lang="fr-FR" sz="2400" dirty="0" err="1" smtClean="0"/>
              <a:t>w</a:t>
            </a:r>
            <a:r>
              <a:rPr lang="fr-FR" sz="2400" baseline="30000" dirty="0" err="1" smtClean="0"/>
              <a:t>s</a:t>
            </a:r>
            <a:r>
              <a:rPr lang="fr-FR" sz="2400" dirty="0" smtClean="0"/>
              <a:t>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=s(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 +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t</a:t>
            </a:r>
            <a:r>
              <a:rPr lang="fr-FR" sz="2400" dirty="0" smtClean="0"/>
              <a:t>),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 → </a:t>
            </a:r>
            <a:r>
              <a:rPr lang="el-GR" sz="2400" dirty="0" smtClean="0"/>
              <a:t>β</a:t>
            </a:r>
            <a:r>
              <a:rPr lang="fr-FR" sz="2400" dirty="0" smtClean="0"/>
              <a:t> = s/(g+1-s) = s’/g</a:t>
            </a:r>
          </a:p>
          <a:p>
            <a:pPr>
              <a:buFontTx/>
              <a:buNone/>
            </a:pPr>
            <a:r>
              <a:rPr lang="fr-FR" sz="2400" dirty="0" smtClean="0"/>
              <a:t>  (</a:t>
            </a:r>
            <a:r>
              <a:rPr lang="fr-FR" sz="2400" dirty="0" err="1" smtClean="0"/>
              <a:t>with</a:t>
            </a:r>
            <a:r>
              <a:rPr lang="fr-FR" sz="2400" dirty="0" smtClean="0"/>
              <a:t> s’=s(1+</a:t>
            </a:r>
            <a:r>
              <a:rPr lang="el-GR" sz="2400" dirty="0" smtClean="0"/>
              <a:t>β</a:t>
            </a:r>
            <a:r>
              <a:rPr lang="fr-FR" sz="2400" dirty="0" smtClean="0"/>
              <a:t>)-</a:t>
            </a:r>
            <a:r>
              <a:rPr lang="el-GR" sz="2400" dirty="0" smtClean="0"/>
              <a:t>β</a:t>
            </a:r>
            <a:r>
              <a:rPr lang="fr-FR" sz="2400" dirty="0" smtClean="0"/>
              <a:t> = </a:t>
            </a:r>
            <a:r>
              <a:rPr lang="fr-FR" sz="2400" dirty="0" err="1" smtClean="0"/>
              <a:t>corresponding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rate out of </a:t>
            </a:r>
            <a:r>
              <a:rPr lang="fr-FR" sz="2400" dirty="0" err="1" smtClean="0"/>
              <a:t>income</a:t>
            </a:r>
            <a:r>
              <a:rPr lang="fr-FR" sz="2400" dirty="0" smtClean="0"/>
              <a:t>)</a:t>
            </a:r>
          </a:p>
          <a:p>
            <a:pPr>
              <a:buFontTx/>
              <a:buNone/>
            </a:pPr>
            <a:endParaRPr lang="fr-FR" sz="2400" b="1" dirty="0" smtClean="0"/>
          </a:p>
          <a:p>
            <a:r>
              <a:rPr lang="fr-FR" sz="2400" b="1" dirty="0" smtClean="0"/>
              <a:t>Pure OLG </a:t>
            </a:r>
            <a:r>
              <a:rPr lang="fr-FR" sz="2400" b="1" dirty="0" err="1" smtClean="0"/>
              <a:t>lifecycle</a:t>
            </a:r>
            <a:r>
              <a:rPr lang="fr-FR" sz="2400" b="1" dirty="0" smtClean="0"/>
              <a:t> model</a:t>
            </a:r>
            <a:r>
              <a:rPr lang="fr-FR" sz="2400" dirty="0" smtClean="0"/>
              <a:t>: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rate s </a:t>
            </a:r>
            <a:r>
              <a:rPr lang="fr-FR" sz="2400" dirty="0" err="1" smtClean="0"/>
              <a:t>determined</a:t>
            </a:r>
            <a:r>
              <a:rPr lang="fr-FR" sz="2400" dirty="0" smtClean="0"/>
              <a:t> by </a:t>
            </a:r>
            <a:r>
              <a:rPr lang="fr-FR" sz="2400" dirty="0" err="1" smtClean="0"/>
              <a:t>demographic</a:t>
            </a:r>
            <a:r>
              <a:rPr lang="fr-FR" sz="2400" dirty="0" smtClean="0"/>
              <a:t> structure (more time in retirement → </a:t>
            </a:r>
            <a:r>
              <a:rPr lang="fr-FR" sz="2400" dirty="0" err="1" smtClean="0"/>
              <a:t>higher</a:t>
            </a:r>
            <a:r>
              <a:rPr lang="fr-FR" sz="2400" dirty="0" smtClean="0"/>
              <a:t> s), </a:t>
            </a:r>
            <a:r>
              <a:rPr lang="fr-FR" sz="2400" dirty="0" err="1" smtClean="0"/>
              <a:t>then</a:t>
            </a:r>
            <a:r>
              <a:rPr lang="fr-FR" sz="2400" dirty="0" smtClean="0"/>
              <a:t> 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→ </a:t>
            </a:r>
            <a:r>
              <a:rPr lang="el-GR" sz="2400" dirty="0" smtClean="0"/>
              <a:t>β</a:t>
            </a:r>
            <a:r>
              <a:rPr lang="fr-FR" sz="2400" dirty="0" smtClean="0"/>
              <a:t> = s/g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b="1" dirty="0" err="1" smtClean="0"/>
              <a:t>Dynastic</a:t>
            </a:r>
            <a:r>
              <a:rPr lang="fr-FR" sz="2400" b="1" dirty="0" smtClean="0"/>
              <a:t> </a:t>
            </a:r>
            <a:r>
              <a:rPr lang="fr-FR" sz="2400" b="1" dirty="0"/>
              <a:t>utility</a:t>
            </a:r>
            <a:r>
              <a:rPr lang="fr-FR" sz="2400" dirty="0"/>
              <a:t>: </a:t>
            </a:r>
          </a:p>
          <a:p>
            <a:pPr>
              <a:buFontTx/>
              <a:buNone/>
            </a:pPr>
            <a:r>
              <a:rPr lang="fr-FR" sz="2400" dirty="0"/>
              <a:t>     Max </a:t>
            </a:r>
            <a:r>
              <a:rPr lang="el-GR" sz="2400" dirty="0"/>
              <a:t>Σ</a:t>
            </a:r>
            <a:r>
              <a:rPr lang="fr-FR" sz="2400" dirty="0"/>
              <a:t> U(c</a:t>
            </a:r>
            <a:r>
              <a:rPr lang="fr-FR" sz="2400" baseline="-25000" dirty="0"/>
              <a:t>t</a:t>
            </a:r>
            <a:r>
              <a:rPr lang="fr-FR" sz="2400" dirty="0"/>
              <a:t>)/(</a:t>
            </a:r>
            <a:r>
              <a:rPr lang="fr-FR" sz="2400" dirty="0" smtClean="0"/>
              <a:t>1+</a:t>
            </a:r>
            <a:r>
              <a:rPr lang="el-GR" sz="2400" dirty="0"/>
              <a:t>θ</a:t>
            </a:r>
            <a:r>
              <a:rPr lang="fr-FR" sz="2400" dirty="0" smtClean="0"/>
              <a:t>)</a:t>
            </a:r>
            <a:r>
              <a:rPr lang="fr-FR" sz="2400" baseline="30000" dirty="0" smtClean="0"/>
              <a:t>t </a:t>
            </a:r>
            <a:r>
              <a:rPr lang="fr-FR" sz="2400" dirty="0"/>
              <a:t>, </a:t>
            </a:r>
            <a:r>
              <a:rPr lang="fr-FR" sz="2400" dirty="0" err="1"/>
              <a:t>with</a:t>
            </a:r>
            <a:r>
              <a:rPr lang="fr-FR" sz="2400" dirty="0"/>
              <a:t> U(c)=</a:t>
            </a:r>
            <a:r>
              <a:rPr lang="fr-FR" sz="2400" dirty="0" smtClean="0"/>
              <a:t>c</a:t>
            </a:r>
            <a:r>
              <a:rPr lang="fr-FR" sz="2400" baseline="30000" dirty="0" smtClean="0"/>
              <a:t>1-1/</a:t>
            </a:r>
            <a:r>
              <a:rPr lang="el-GR" sz="2400" baseline="30000" dirty="0">
                <a:latin typeface="Times New Roman"/>
                <a:cs typeface="Times New Roman"/>
              </a:rPr>
              <a:t>γ</a:t>
            </a:r>
            <a:r>
              <a:rPr lang="fr-FR" sz="2400" dirty="0" smtClean="0"/>
              <a:t>/(1-1/</a:t>
            </a:r>
            <a:r>
              <a:rPr lang="el-GR" sz="2400" dirty="0">
                <a:latin typeface="Times New Roman"/>
                <a:cs typeface="Times New Roman"/>
              </a:rPr>
              <a:t>γ</a:t>
            </a:r>
            <a:r>
              <a:rPr lang="fr-FR" sz="2400" dirty="0" smtClean="0"/>
              <a:t>) </a:t>
            </a:r>
            <a:endParaRPr lang="fr-FR" sz="2400" dirty="0"/>
          </a:p>
          <a:p>
            <a:pPr>
              <a:buFontTx/>
              <a:buNone/>
            </a:pPr>
            <a:r>
              <a:rPr lang="fr-FR" sz="2400" dirty="0"/>
              <a:t>→ unique long rate </a:t>
            </a:r>
            <a:r>
              <a:rPr lang="fr-FR" sz="2400" dirty="0" err="1"/>
              <a:t>rate</a:t>
            </a:r>
            <a:r>
              <a:rPr lang="fr-FR" sz="2400" dirty="0"/>
              <a:t> of return </a:t>
            </a:r>
            <a:r>
              <a:rPr lang="fr-FR" sz="2400" dirty="0" err="1"/>
              <a:t>r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→ r = </a:t>
            </a:r>
            <a:r>
              <a:rPr lang="el-GR" sz="2400" dirty="0" smtClean="0"/>
              <a:t>θ</a:t>
            </a:r>
            <a:r>
              <a:rPr lang="fr-FR" sz="2400" dirty="0" smtClean="0"/>
              <a:t> +</a:t>
            </a:r>
            <a:r>
              <a:rPr lang="el-GR" sz="2400" dirty="0" smtClean="0">
                <a:latin typeface="Times New Roman"/>
                <a:cs typeface="Times New Roman"/>
              </a:rPr>
              <a:t>γ</a:t>
            </a:r>
            <a:r>
              <a:rPr lang="fr-FR" sz="2400" dirty="0" smtClean="0"/>
              <a:t>g </a:t>
            </a:r>
            <a:r>
              <a:rPr lang="fr-FR" sz="2400" dirty="0"/>
              <a:t>&gt; g </a:t>
            </a:r>
          </a:p>
          <a:p>
            <a:pPr>
              <a:buFontTx/>
              <a:buNone/>
            </a:pPr>
            <a:r>
              <a:rPr lang="fr-FR" sz="2400" dirty="0"/>
              <a:t>→ long </a:t>
            </a:r>
            <a:r>
              <a:rPr lang="fr-FR" sz="2400" dirty="0" err="1"/>
              <a:t>run</a:t>
            </a:r>
            <a:r>
              <a:rPr lang="fr-FR" sz="2400" dirty="0"/>
              <a:t> </a:t>
            </a:r>
            <a:r>
              <a:rPr lang="fr-FR" sz="2400" dirty="0" err="1"/>
              <a:t>saving</a:t>
            </a:r>
            <a:r>
              <a:rPr lang="fr-FR" sz="2400" dirty="0"/>
              <a:t> rate s</a:t>
            </a:r>
            <a:r>
              <a:rPr lang="fr-FR" sz="2400" baseline="-25000" dirty="0"/>
              <a:t>t</a:t>
            </a:r>
            <a:r>
              <a:rPr lang="fr-FR" sz="2400" dirty="0"/>
              <a:t>→ s = </a:t>
            </a:r>
            <a:r>
              <a:rPr lang="el-GR" sz="2400" dirty="0"/>
              <a:t>α</a:t>
            </a:r>
            <a:r>
              <a:rPr lang="fr-FR" sz="2400" dirty="0"/>
              <a:t>g/r, 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→ </a:t>
            </a:r>
            <a:r>
              <a:rPr lang="el-GR" sz="2400" dirty="0"/>
              <a:t>β</a:t>
            </a:r>
            <a:r>
              <a:rPr lang="fr-FR" sz="2400" dirty="0"/>
              <a:t> = </a:t>
            </a:r>
            <a:r>
              <a:rPr lang="el-GR" sz="2400" dirty="0"/>
              <a:t>α</a:t>
            </a:r>
            <a:r>
              <a:rPr lang="fr-FR" sz="2400" dirty="0"/>
              <a:t>/r = s/g </a:t>
            </a:r>
            <a:endParaRPr lang="fr-FR" sz="2400" dirty="0" smtClean="0"/>
          </a:p>
          <a:p>
            <a:pPr>
              <a:buFontTx/>
              <a:buNone/>
            </a:pP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            (on </a:t>
            </a:r>
            <a:r>
              <a:rPr lang="fr-FR" sz="2400" dirty="0" err="1" smtClean="0"/>
              <a:t>these</a:t>
            </a:r>
            <a:r>
              <a:rPr lang="fr-FR" sz="2400" dirty="0" smtClean="0"/>
              <a:t> </a:t>
            </a:r>
            <a:r>
              <a:rPr lang="fr-FR" sz="2400" dirty="0" err="1" smtClean="0"/>
              <a:t>models</a:t>
            </a:r>
            <a:r>
              <a:rPr lang="fr-FR" sz="2400" dirty="0" smtClean="0"/>
              <a:t>, 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smtClean="0">
                <a:hlinkClick r:id="rId3"/>
              </a:rPr>
              <a:t>Piketty-Zucman 2013 section 3</a:t>
            </a:r>
            <a:r>
              <a:rPr lang="fr-FR" sz="2400" dirty="0" smtClean="0"/>
              <a:t>)</a:t>
            </a:r>
            <a:endParaRPr lang="fr-FR" sz="2400" dirty="0"/>
          </a:p>
          <a:p>
            <a:pPr>
              <a:buFontTx/>
              <a:buNone/>
            </a:pPr>
            <a:endParaRPr lang="fr-FR" sz="2400" dirty="0"/>
          </a:p>
          <a:p>
            <a:pPr>
              <a:buFontTx/>
              <a:buNone/>
            </a:pPr>
            <a:endParaRPr lang="el-GR" sz="24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394710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22114"/>
          </a:xfrm>
        </p:spPr>
        <p:txBody>
          <a:bodyPr>
            <a:noAutofit/>
          </a:bodyPr>
          <a:lstStyle/>
          <a:p>
            <a:r>
              <a:rPr lang="fr-FR" sz="3600" dirty="0" smtClean="0"/>
              <a:t>The </a:t>
            </a:r>
            <a:r>
              <a:rPr lang="fr-FR" sz="3600" dirty="0" err="1" smtClean="0"/>
              <a:t>rise</a:t>
            </a:r>
            <a:r>
              <a:rPr lang="fr-FR" sz="3600" dirty="0" smtClean="0"/>
              <a:t> of </a:t>
            </a:r>
            <a:r>
              <a:rPr lang="fr-FR" sz="3600" dirty="0" err="1" smtClean="0"/>
              <a:t>wealth-income</a:t>
            </a:r>
            <a:r>
              <a:rPr lang="fr-FR" sz="3600" dirty="0" smtClean="0"/>
              <a:t> ratios in </a:t>
            </a:r>
            <a:r>
              <a:rPr lang="fr-FR" sz="3600" dirty="0" err="1" smtClean="0"/>
              <a:t>rich</a:t>
            </a:r>
            <a:r>
              <a:rPr lang="fr-FR" sz="3600" dirty="0" smtClean="0"/>
              <a:t> countries 1970-2010: volume or </a:t>
            </a:r>
            <a:r>
              <a:rPr lang="fr-FR" sz="3600" dirty="0" err="1" smtClean="0"/>
              <a:t>price</a:t>
            </a:r>
            <a:r>
              <a:rPr lang="fr-FR" sz="3600" dirty="0" smtClean="0"/>
              <a:t> </a:t>
            </a:r>
            <a:r>
              <a:rPr lang="fr-FR" sz="3600" dirty="0" err="1" smtClean="0"/>
              <a:t>effects</a:t>
            </a:r>
            <a:r>
              <a:rPr lang="fr-FR" sz="3600" dirty="0" smtClean="0"/>
              <a:t>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18457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Over 1970-2010 </a:t>
            </a:r>
            <a:r>
              <a:rPr lang="fr-FR" sz="2800" dirty="0" err="1" smtClean="0"/>
              <a:t>period</a:t>
            </a:r>
            <a:r>
              <a:rPr lang="fr-FR" sz="2800" dirty="0" smtClean="0"/>
              <a:t>, the </a:t>
            </a:r>
            <a:r>
              <a:rPr lang="fr-FR" sz="2800" dirty="0" err="1" smtClean="0"/>
              <a:t>analysis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extented</a:t>
            </a:r>
            <a:r>
              <a:rPr lang="fr-FR" sz="2800" dirty="0" smtClean="0"/>
              <a:t> to top 8 </a:t>
            </a:r>
            <a:r>
              <a:rPr lang="fr-FR" sz="2800" dirty="0" err="1" smtClean="0"/>
              <a:t>developed</a:t>
            </a:r>
            <a:r>
              <a:rPr lang="fr-FR" sz="2800" dirty="0" smtClean="0"/>
              <a:t> </a:t>
            </a:r>
            <a:r>
              <a:rPr lang="fr-FR" sz="2800" dirty="0" err="1" smtClean="0"/>
              <a:t>economies</a:t>
            </a:r>
            <a:r>
              <a:rPr lang="fr-FR" sz="2800" dirty="0" smtClean="0"/>
              <a:t>: US, </a:t>
            </a:r>
            <a:r>
              <a:rPr lang="fr-FR" sz="2800" dirty="0" err="1" smtClean="0"/>
              <a:t>Japan</a:t>
            </a:r>
            <a:r>
              <a:rPr lang="fr-FR" sz="2800" dirty="0" smtClean="0"/>
              <a:t>, Germany, France, UK, </a:t>
            </a:r>
            <a:r>
              <a:rPr lang="fr-FR" sz="2800" dirty="0" err="1" smtClean="0"/>
              <a:t>Italy</a:t>
            </a:r>
            <a:r>
              <a:rPr lang="fr-FR" sz="2800" dirty="0" smtClean="0"/>
              <a:t>, Canada, </a:t>
            </a:r>
            <a:r>
              <a:rPr lang="fr-FR" sz="2800" dirty="0" err="1" smtClean="0"/>
              <a:t>Australia</a:t>
            </a:r>
            <a:endParaRPr lang="fr-FR" sz="2800" dirty="0" smtClean="0"/>
          </a:p>
          <a:p>
            <a:r>
              <a:rPr lang="fr-FR" sz="2800" dirty="0" err="1" smtClean="0"/>
              <a:t>Around</a:t>
            </a:r>
            <a:r>
              <a:rPr lang="fr-FR" sz="2800" dirty="0" smtClean="0"/>
              <a:t> 1970,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≈200-350% in all </a:t>
            </a:r>
            <a:r>
              <a:rPr lang="fr-FR" sz="2800" dirty="0" err="1" smtClean="0">
                <a:cs typeface="Arial"/>
              </a:rPr>
              <a:t>rich</a:t>
            </a:r>
            <a:r>
              <a:rPr lang="fr-FR" sz="2800" dirty="0" smtClean="0">
                <a:cs typeface="Arial"/>
              </a:rPr>
              <a:t> countries</a:t>
            </a:r>
          </a:p>
          <a:p>
            <a:r>
              <a:rPr lang="fr-FR" sz="2800" dirty="0" err="1" smtClean="0"/>
              <a:t>Around</a:t>
            </a:r>
            <a:r>
              <a:rPr lang="fr-FR" sz="2800" dirty="0" smtClean="0"/>
              <a:t> 2010,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≈400-700% in all </a:t>
            </a:r>
            <a:r>
              <a:rPr lang="fr-FR" sz="2800" dirty="0" err="1" smtClean="0">
                <a:cs typeface="Arial"/>
              </a:rPr>
              <a:t>rich</a:t>
            </a:r>
            <a:r>
              <a:rPr lang="fr-FR" sz="2800" dirty="0" smtClean="0">
                <a:cs typeface="Arial"/>
              </a:rPr>
              <a:t> countries</a:t>
            </a:r>
          </a:p>
          <a:p>
            <a:r>
              <a:rPr lang="fr-FR" sz="2800" dirty="0" err="1" smtClean="0">
                <a:cs typeface="Arial"/>
              </a:rPr>
              <a:t>Asset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price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bubbles</a:t>
            </a:r>
            <a:r>
              <a:rPr lang="fr-FR" sz="2800" dirty="0" smtClean="0">
                <a:cs typeface="Arial"/>
              </a:rPr>
              <a:t> (real </a:t>
            </a:r>
            <a:r>
              <a:rPr lang="fr-FR" sz="2800" dirty="0" err="1" smtClean="0">
                <a:cs typeface="Arial"/>
              </a:rPr>
              <a:t>estate</a:t>
            </a:r>
            <a:r>
              <a:rPr lang="fr-FR" sz="2800" dirty="0" smtClean="0">
                <a:cs typeface="Arial"/>
              </a:rPr>
              <a:t> and/or stock </a:t>
            </a:r>
            <a:r>
              <a:rPr lang="fr-FR" sz="2800" dirty="0" err="1" smtClean="0">
                <a:cs typeface="Arial"/>
              </a:rPr>
              <a:t>market</a:t>
            </a:r>
            <a:r>
              <a:rPr lang="fr-FR" sz="2800" dirty="0" smtClean="0">
                <a:cs typeface="Arial"/>
              </a:rPr>
              <a:t>) are important in the short-</a:t>
            </a:r>
            <a:r>
              <a:rPr lang="fr-FR" sz="2800" dirty="0" err="1" smtClean="0">
                <a:cs typeface="Arial"/>
              </a:rPr>
              <a:t>run</a:t>
            </a:r>
            <a:r>
              <a:rPr lang="fr-FR" sz="2800" dirty="0" smtClean="0">
                <a:cs typeface="Arial"/>
              </a:rPr>
              <a:t> and medium-</a:t>
            </a:r>
            <a:r>
              <a:rPr lang="fr-FR" sz="2800" dirty="0" err="1" smtClean="0">
                <a:cs typeface="Arial"/>
              </a:rPr>
              <a:t>run</a:t>
            </a: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But the long-</a:t>
            </a:r>
            <a:r>
              <a:rPr lang="fr-FR" sz="2800" dirty="0" err="1" smtClean="0">
                <a:cs typeface="Arial"/>
              </a:rPr>
              <a:t>run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evolution</a:t>
            </a:r>
            <a:r>
              <a:rPr lang="fr-FR" sz="2800" dirty="0" smtClean="0">
                <a:cs typeface="Arial"/>
              </a:rPr>
              <a:t> over 1970-2010 </a:t>
            </a:r>
            <a:r>
              <a:rPr lang="fr-FR" sz="2800" dirty="0" err="1" smtClean="0">
                <a:cs typeface="Arial"/>
              </a:rPr>
              <a:t>is</a:t>
            </a:r>
            <a:r>
              <a:rPr lang="fr-FR" sz="2800" dirty="0" smtClean="0">
                <a:cs typeface="Arial"/>
              </a:rPr>
              <a:t> more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a </a:t>
            </a:r>
            <a:r>
              <a:rPr lang="fr-FR" sz="2800" dirty="0" err="1" smtClean="0">
                <a:cs typeface="Arial"/>
              </a:rPr>
              <a:t>bubble</a:t>
            </a:r>
            <a:r>
              <a:rPr lang="fr-FR" sz="2800" dirty="0" smtClean="0">
                <a:cs typeface="Arial"/>
              </a:rPr>
              <a:t>: </a:t>
            </a:r>
            <a:r>
              <a:rPr lang="fr-FR" sz="2800" dirty="0" err="1" smtClean="0">
                <a:cs typeface="Arial"/>
              </a:rPr>
              <a:t>it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happens</a:t>
            </a:r>
            <a:r>
              <a:rPr lang="fr-FR" sz="2800" dirty="0" smtClean="0">
                <a:cs typeface="Arial"/>
              </a:rPr>
              <a:t> in </a:t>
            </a:r>
            <a:r>
              <a:rPr lang="fr-FR" sz="2800" dirty="0" err="1" smtClean="0">
                <a:cs typeface="Arial"/>
              </a:rPr>
              <a:t>every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rich</a:t>
            </a:r>
            <a:r>
              <a:rPr lang="fr-FR" sz="2800" dirty="0" smtClean="0">
                <a:cs typeface="Arial"/>
              </a:rPr>
              <a:t> country, and </a:t>
            </a:r>
            <a:r>
              <a:rPr lang="fr-FR" sz="2800" dirty="0" err="1" smtClean="0">
                <a:cs typeface="Arial"/>
              </a:rPr>
              <a:t>it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is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also</a:t>
            </a:r>
            <a:r>
              <a:rPr lang="fr-FR" sz="2800" dirty="0" smtClean="0">
                <a:cs typeface="Arial"/>
              </a:rPr>
              <a:t> consistent </a:t>
            </a:r>
            <a:r>
              <a:rPr lang="fr-FR" sz="2800" dirty="0" err="1" smtClean="0">
                <a:cs typeface="Arial"/>
              </a:rPr>
              <a:t>with</a:t>
            </a:r>
            <a:r>
              <a:rPr lang="fr-FR" sz="2800" dirty="0" smtClean="0">
                <a:cs typeface="Arial"/>
              </a:rPr>
              <a:t> the basic </a:t>
            </a:r>
            <a:r>
              <a:rPr lang="fr-FR" sz="2800" dirty="0" err="1" smtClean="0">
                <a:cs typeface="Arial"/>
              </a:rPr>
              <a:t>theoretical</a:t>
            </a:r>
            <a:r>
              <a:rPr lang="fr-FR" sz="2800" dirty="0" smtClean="0">
                <a:cs typeface="Arial"/>
              </a:rPr>
              <a:t> model </a:t>
            </a:r>
            <a:r>
              <a:rPr lang="el-GR" sz="2800" dirty="0" smtClean="0">
                <a:cs typeface="Arial"/>
              </a:rPr>
              <a:t>β</a:t>
            </a:r>
            <a:r>
              <a:rPr lang="fr-FR" sz="2800" dirty="0" smtClean="0">
                <a:cs typeface="Arial"/>
              </a:rPr>
              <a:t>=s/g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0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to </a:t>
            </a:r>
            <a:r>
              <a:rPr lang="fr-FR" dirty="0" err="1" smtClean="0"/>
              <a:t>divide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W by </a:t>
            </a:r>
            <a:r>
              <a:rPr lang="fr-FR" dirty="0" err="1" smtClean="0"/>
              <a:t>disposable</a:t>
            </a:r>
            <a:r>
              <a:rPr lang="fr-FR" dirty="0" smtClean="0"/>
              <a:t> </a:t>
            </a:r>
            <a:r>
              <a:rPr lang="fr-FR" dirty="0" err="1" smtClean="0"/>
              <a:t>household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by national </a:t>
            </a:r>
            <a:r>
              <a:rPr lang="fr-FR" dirty="0" err="1" smtClean="0"/>
              <a:t>income</a:t>
            </a:r>
            <a:r>
              <a:rPr lang="fr-FR" dirty="0" smtClean="0"/>
              <a:t> Y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≈90% of </a:t>
            </a:r>
            <a:r>
              <a:rPr lang="fr-FR" dirty="0" smtClean="0"/>
              <a:t>Y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20c (=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taxes and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spendings</a:t>
            </a:r>
            <a:r>
              <a:rPr lang="fr-FR" dirty="0" smtClean="0"/>
              <a:t>);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≈70-80% of </a:t>
            </a:r>
            <a:r>
              <a:rPr lang="fr-FR" dirty="0" smtClean="0"/>
              <a:t>Y (=</a:t>
            </a:r>
            <a:r>
              <a:rPr lang="fr-FR" dirty="0" err="1" smtClean="0"/>
              <a:t>rise</a:t>
            </a:r>
            <a:r>
              <a:rPr lang="fr-FR" dirty="0" smtClean="0"/>
              <a:t> of in-</a:t>
            </a:r>
            <a:r>
              <a:rPr lang="fr-FR" dirty="0" err="1" smtClean="0"/>
              <a:t>kind</a:t>
            </a:r>
            <a:r>
              <a:rPr lang="fr-FR" dirty="0" smtClean="0"/>
              <a:t> </a:t>
            </a:r>
            <a:r>
              <a:rPr lang="fr-FR" dirty="0" err="1" smtClean="0"/>
              <a:t>transfers</a:t>
            </a:r>
            <a:r>
              <a:rPr lang="fr-FR" dirty="0" smtClean="0"/>
              <a:t> in </a:t>
            </a:r>
            <a:r>
              <a:rPr lang="fr-FR" dirty="0" err="1" smtClean="0"/>
              <a:t>education</a:t>
            </a:r>
            <a:r>
              <a:rPr lang="fr-FR" dirty="0" smtClean="0"/>
              <a:t> and </a:t>
            </a:r>
            <a:r>
              <a:rPr lang="fr-FR" dirty="0" err="1" smtClean="0"/>
              <a:t>healh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β</a:t>
            </a:r>
            <a:r>
              <a:rPr lang="fr-FR" baseline="-25000" dirty="0" err="1" smtClean="0"/>
              <a:t>h</a:t>
            </a:r>
            <a:r>
              <a:rPr lang="fr-FR" dirty="0" smtClean="0"/>
              <a:t>=W/</a:t>
            </a:r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as large as 800-900% in </a:t>
            </a:r>
            <a:r>
              <a:rPr lang="fr-FR" dirty="0" err="1" smtClean="0"/>
              <a:t>some</a:t>
            </a:r>
            <a:r>
              <a:rPr lang="fr-FR" dirty="0" smtClean="0"/>
              <a:t> countries (</a:t>
            </a:r>
            <a:r>
              <a:rPr lang="fr-FR" dirty="0" err="1" smtClean="0"/>
              <a:t>Italy</a:t>
            </a:r>
            <a:r>
              <a:rPr lang="fr-FR" dirty="0" smtClean="0"/>
              <a:t>, </a:t>
            </a:r>
            <a:r>
              <a:rPr lang="fr-FR" dirty="0" err="1" smtClean="0"/>
              <a:t>Japan</a:t>
            </a:r>
            <a:r>
              <a:rPr lang="fr-FR" dirty="0" smtClean="0"/>
              <a:t>, France…)</a:t>
            </a:r>
          </a:p>
          <a:p>
            <a:r>
              <a:rPr lang="fr-FR" dirty="0" smtClean="0"/>
              <a:t>But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either</a:t>
            </a:r>
            <a:r>
              <a:rPr lang="fr-FR" dirty="0" smtClean="0"/>
              <a:t> cross-country or time-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r>
              <a:rPr lang="fr-FR" dirty="0" err="1" smtClean="0"/>
              <a:t>comparisons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to use national </a:t>
            </a:r>
            <a:r>
              <a:rPr lang="fr-FR" dirty="0" err="1" smtClean="0"/>
              <a:t>income</a:t>
            </a:r>
            <a:r>
              <a:rPr lang="fr-FR" dirty="0" smtClean="0"/>
              <a:t> Y as a </a:t>
            </a:r>
            <a:r>
              <a:rPr lang="fr-FR" dirty="0" err="1" smtClean="0"/>
              <a:t>denominator</a:t>
            </a:r>
            <a:r>
              <a:rPr lang="fr-FR" dirty="0" smtClean="0"/>
              <a:t> (=more </a:t>
            </a:r>
            <a:r>
              <a:rPr lang="fr-FR" dirty="0" err="1" smtClean="0"/>
              <a:t>comprehensive</a:t>
            </a:r>
            <a:r>
              <a:rPr lang="fr-FR" dirty="0" smtClean="0"/>
              <a:t> and comparable </a:t>
            </a:r>
            <a:r>
              <a:rPr lang="fr-FR" dirty="0" err="1" smtClean="0"/>
              <a:t>income</a:t>
            </a:r>
            <a:r>
              <a:rPr lang="fr-FR" dirty="0" smtClean="0"/>
              <a:t> concept)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856984" cy="6624736"/>
        </p:xfrm>
        <a:graphic>
          <a:graphicData uri="http://schemas.openxmlformats.org/presentationml/2006/ole">
            <p:oleObj spid="_x0000_s41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1970-2010: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dirty="0" smtClean="0"/>
              <a:t>, </a:t>
            </a:r>
            <a:r>
              <a:rPr lang="fr-FR" dirty="0" err="1" smtClean="0"/>
              <a:t>decline</a:t>
            </a:r>
            <a:r>
              <a:rPr lang="fr-FR" dirty="0" smtClean="0"/>
              <a:t> in public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inccome</a:t>
            </a:r>
            <a:r>
              <a:rPr lang="fr-FR" dirty="0" smtClean="0"/>
              <a:t> ratio</a:t>
            </a:r>
            <a:r>
              <a:rPr lang="el-GR" dirty="0" smtClean="0"/>
              <a:t> β</a:t>
            </a:r>
            <a:r>
              <a:rPr lang="fr-FR" baseline="-25000" dirty="0" smtClean="0"/>
              <a:t>g</a:t>
            </a:r>
            <a:endParaRPr lang="fr-FR" dirty="0" smtClean="0"/>
          </a:p>
          <a:p>
            <a:r>
              <a:rPr lang="fr-FR" dirty="0" smtClean="0"/>
              <a:t>But the </a:t>
            </a:r>
            <a:r>
              <a:rPr lang="fr-FR" dirty="0" err="1" smtClean="0"/>
              <a:t>rise</a:t>
            </a:r>
            <a:r>
              <a:rPr lang="fr-FR" dirty="0" smtClean="0"/>
              <a:t> in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bigger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decline</a:t>
            </a:r>
            <a:r>
              <a:rPr lang="fr-FR" dirty="0" smtClean="0"/>
              <a:t> in 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national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=</a:t>
            </a:r>
            <a:r>
              <a:rPr lang="el-GR" dirty="0" smtClean="0"/>
              <a:t>β</a:t>
            </a:r>
            <a:r>
              <a:rPr lang="fr-FR" dirty="0" smtClean="0"/>
              <a:t>+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 rose </a:t>
            </a:r>
            <a:r>
              <a:rPr lang="fr-FR" dirty="0" err="1" smtClean="0"/>
              <a:t>substantially</a:t>
            </a:r>
            <a:endParaRPr lang="fr-FR" dirty="0" smtClean="0"/>
          </a:p>
          <a:p>
            <a:r>
              <a:rPr lang="fr-FR" dirty="0" smtClean="0"/>
              <a:t>Exemple: </a:t>
            </a:r>
            <a:r>
              <a:rPr lang="fr-FR" dirty="0" err="1" smtClean="0"/>
              <a:t>Italy</a:t>
            </a:r>
            <a:r>
              <a:rPr lang="fr-FR" dirty="0" smtClean="0"/>
              <a:t>.</a:t>
            </a:r>
            <a:r>
              <a:rPr lang="el-GR" dirty="0" smtClean="0"/>
              <a:t> β</a:t>
            </a:r>
            <a:r>
              <a:rPr lang="fr-FR" dirty="0" smtClean="0"/>
              <a:t> rose </a:t>
            </a:r>
            <a:r>
              <a:rPr lang="fr-FR" dirty="0" err="1" smtClean="0"/>
              <a:t>from</a:t>
            </a:r>
            <a:r>
              <a:rPr lang="fr-FR" dirty="0" smtClean="0"/>
              <a:t> 240% to 680%, 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 </a:t>
            </a:r>
            <a:r>
              <a:rPr lang="fr-FR" dirty="0" err="1" smtClean="0"/>
              <a:t>declined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20% to -70%,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rose </a:t>
            </a:r>
            <a:r>
              <a:rPr lang="fr-FR" dirty="0" err="1" smtClean="0"/>
              <a:t>from</a:t>
            </a:r>
            <a:r>
              <a:rPr lang="fr-FR" dirty="0" smtClean="0"/>
              <a:t> 260% to 610%. I.e.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1/4 of total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attributed</a:t>
            </a:r>
            <a:r>
              <a:rPr lang="fr-FR" dirty="0" smtClean="0"/>
              <a:t> to a </a:t>
            </a:r>
            <a:r>
              <a:rPr lang="fr-FR" dirty="0" err="1" smtClean="0"/>
              <a:t>transfer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public to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(privatisation and public </a:t>
            </a:r>
            <a:r>
              <a:rPr lang="fr-FR" dirty="0" err="1" smtClean="0"/>
              <a:t>debt</a:t>
            </a:r>
            <a:r>
              <a:rPr lang="fr-FR" dirty="0" smtClean="0"/>
              <a:t>).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6"/>
        </p:xfrm>
        <a:graphic>
          <a:graphicData uri="http://schemas.openxmlformats.org/presentationml/2006/ole">
            <p:oleObj spid="_x0000_s61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0728"/>
            <a:ext cx="7787208" cy="3600400"/>
          </a:xfrm>
        </p:spPr>
        <p:txBody>
          <a:bodyPr>
            <a:norm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most</a:t>
            </a:r>
            <a:r>
              <a:rPr lang="fr-FR" dirty="0" smtClean="0"/>
              <a:t> countries, NFA </a:t>
            </a:r>
            <a:r>
              <a:rPr lang="fr-FR" dirty="0" smtClean="0">
                <a:cs typeface="Arial"/>
              </a:rPr>
              <a:t>≈ </a:t>
            </a:r>
            <a:r>
              <a:rPr lang="fr-FR" dirty="0" smtClean="0"/>
              <a:t>0,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in national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fr-FR" dirty="0" smtClean="0">
                <a:cs typeface="Arial"/>
              </a:rPr>
              <a:t>≈ </a:t>
            </a:r>
            <a:r>
              <a:rPr lang="fr-FR" dirty="0" err="1" smtClean="0">
                <a:cs typeface="Arial"/>
              </a:rPr>
              <a:t>rise</a:t>
            </a:r>
            <a:r>
              <a:rPr lang="fr-FR" dirty="0" smtClean="0">
                <a:cs typeface="Arial"/>
              </a:rPr>
              <a:t> in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capital-output ratio; in </a:t>
            </a:r>
            <a:r>
              <a:rPr lang="fr-FR" dirty="0" err="1" smtClean="0">
                <a:cs typeface="Arial"/>
              </a:rPr>
              <a:t>Japan</a:t>
            </a:r>
            <a:r>
              <a:rPr lang="fr-FR" dirty="0" smtClean="0">
                <a:cs typeface="Arial"/>
              </a:rPr>
              <a:t> and Germany, a non-trivial part of the </a:t>
            </a:r>
            <a:r>
              <a:rPr lang="fr-FR" dirty="0" err="1" smtClean="0">
                <a:cs typeface="Arial"/>
              </a:rPr>
              <a:t>rise</a:t>
            </a:r>
            <a:r>
              <a:rPr lang="fr-FR" dirty="0" smtClean="0">
                <a:cs typeface="Arial"/>
              </a:rPr>
              <a:t> in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invested</a:t>
            </a:r>
            <a:r>
              <a:rPr lang="fr-FR" dirty="0" smtClean="0"/>
              <a:t> </a:t>
            </a:r>
            <a:r>
              <a:rPr lang="fr-FR" dirty="0" err="1" smtClean="0"/>
              <a:t>abroad</a:t>
            </a:r>
            <a:r>
              <a:rPr lang="fr-FR" dirty="0" smtClean="0"/>
              <a:t> (</a:t>
            </a:r>
            <a:r>
              <a:rPr lang="fr-FR" dirty="0" smtClean="0">
                <a:cs typeface="Arial"/>
              </a:rPr>
              <a:t>≈ 1/4)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p:oleObj spid="_x0000_s71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857108" cy="655245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fr-FR" sz="2400" b="1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Main </a:t>
            </a:r>
            <a:r>
              <a:rPr lang="fr-FR" sz="2400" b="1" dirty="0" err="1" smtClean="0"/>
              <a:t>explanation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rise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wealth-income</a:t>
            </a:r>
            <a:r>
              <a:rPr lang="fr-FR" sz="2400" b="1" dirty="0" smtClean="0"/>
              <a:t> ratio in the </a:t>
            </a:r>
            <a:r>
              <a:rPr lang="fr-FR" sz="2400" b="1" dirty="0" err="1" smtClean="0"/>
              <a:t>very</a:t>
            </a:r>
            <a:r>
              <a:rPr lang="fr-FR" sz="2400" b="1" dirty="0" smtClean="0"/>
              <a:t> long </a:t>
            </a:r>
            <a:r>
              <a:rPr lang="fr-FR" sz="2400" b="1" dirty="0" err="1" smtClean="0"/>
              <a:t>run</a:t>
            </a:r>
            <a:r>
              <a:rPr lang="fr-FR" sz="2400" b="1" dirty="0" smtClean="0"/>
              <a:t>: </a:t>
            </a:r>
            <a:r>
              <a:rPr lang="fr-FR" sz="2400" b="1" dirty="0" err="1" smtClean="0"/>
              <a:t>growth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slowdown</a:t>
            </a:r>
            <a:r>
              <a:rPr lang="fr-FR" sz="2400" b="1" dirty="0" smtClean="0"/>
              <a:t> and </a:t>
            </a:r>
            <a:r>
              <a:rPr lang="el-GR" sz="2400" b="1" dirty="0" smtClean="0"/>
              <a:t>β</a:t>
            </a:r>
            <a:r>
              <a:rPr lang="fr-FR" sz="2400" b="1" dirty="0" smtClean="0"/>
              <a:t> = s/g</a:t>
            </a:r>
            <a:r>
              <a:rPr lang="fr-FR" sz="2400" dirty="0" smtClean="0"/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fr-FR" sz="2400" dirty="0" smtClean="0"/>
              <a:t>         (</a:t>
            </a:r>
            <a:r>
              <a:rPr lang="fr-FR" sz="2400" dirty="0" err="1" smtClean="0"/>
              <a:t>Harrod</a:t>
            </a:r>
            <a:r>
              <a:rPr lang="fr-FR" sz="2400" dirty="0" smtClean="0"/>
              <a:t>-</a:t>
            </a:r>
            <a:r>
              <a:rPr lang="fr-FR" sz="2400" dirty="0" err="1" smtClean="0"/>
              <a:t>Domar</a:t>
            </a:r>
            <a:r>
              <a:rPr lang="fr-FR" sz="2400" dirty="0" smtClean="0"/>
              <a:t>-Solow </a:t>
            </a:r>
            <a:r>
              <a:rPr lang="fr-FR" sz="2400" dirty="0" err="1" smtClean="0"/>
              <a:t>steady</a:t>
            </a:r>
            <a:r>
              <a:rPr lang="fr-FR" sz="2400" dirty="0" smtClean="0"/>
              <a:t>-state formula)</a:t>
            </a:r>
            <a:endParaRPr lang="fr-FR" sz="2400" b="1" dirty="0" smtClean="0"/>
          </a:p>
          <a:p>
            <a:pPr>
              <a:lnSpc>
                <a:spcPct val="80000"/>
              </a:lnSpc>
              <a:buNone/>
            </a:pPr>
            <a:endParaRPr lang="fr-FR" sz="2400" b="1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One-good </a:t>
            </a:r>
            <a:r>
              <a:rPr lang="fr-FR" sz="2400" b="1" dirty="0"/>
              <a:t>capital accumulation model</a:t>
            </a:r>
            <a:r>
              <a:rPr lang="fr-FR" sz="2400" dirty="0"/>
              <a:t>: </a:t>
            </a:r>
            <a:r>
              <a:rPr lang="fr-FR" sz="2400" b="1" dirty="0" err="1"/>
              <a:t>W</a:t>
            </a:r>
            <a:r>
              <a:rPr lang="fr-FR" sz="2400" b="1" baseline="-25000" dirty="0" err="1"/>
              <a:t>t</a:t>
            </a:r>
            <a:r>
              <a:rPr lang="fr-FR" sz="2400" b="1" baseline="-25000" dirty="0"/>
              <a:t>+1</a:t>
            </a:r>
            <a:r>
              <a:rPr lang="fr-FR" sz="2400" b="1" dirty="0"/>
              <a:t> = </a:t>
            </a:r>
            <a:r>
              <a:rPr lang="fr-FR" sz="2400" b="1" dirty="0" err="1"/>
              <a:t>W</a:t>
            </a:r>
            <a:r>
              <a:rPr lang="fr-FR" sz="2400" b="1" baseline="-25000" dirty="0" err="1"/>
              <a:t>t</a:t>
            </a:r>
            <a:r>
              <a:rPr lang="fr-FR" sz="2400" b="1" dirty="0"/>
              <a:t> + </a:t>
            </a:r>
            <a:r>
              <a:rPr lang="fr-FR" sz="2400" b="1" dirty="0" err="1"/>
              <a:t>s</a:t>
            </a:r>
            <a:r>
              <a:rPr lang="fr-FR" sz="2400" b="1" baseline="-25000" dirty="0" err="1"/>
              <a:t>t</a:t>
            </a:r>
            <a:r>
              <a:rPr lang="fr-FR" sz="2400" b="1" dirty="0" err="1"/>
              <a:t>Y</a:t>
            </a:r>
            <a:r>
              <a:rPr lang="fr-FR" sz="2400" b="1" baseline="-25000" dirty="0" err="1"/>
              <a:t>t</a:t>
            </a:r>
            <a:endParaRPr lang="fr-FR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/>
              <a:t>      →  </a:t>
            </a:r>
            <a:r>
              <a:rPr lang="fr-FR" sz="2400" dirty="0" err="1" smtClean="0"/>
              <a:t>dividing</a:t>
            </a:r>
            <a:r>
              <a:rPr lang="fr-FR" sz="2400" dirty="0" smtClean="0"/>
              <a:t> </a:t>
            </a:r>
            <a:r>
              <a:rPr lang="fr-FR" sz="2400" dirty="0" err="1" smtClean="0"/>
              <a:t>both</a:t>
            </a:r>
            <a:r>
              <a:rPr lang="fr-FR" sz="2400" dirty="0" smtClean="0"/>
              <a:t> </a:t>
            </a:r>
            <a:r>
              <a:rPr lang="fr-FR" sz="2400" dirty="0" err="1" smtClean="0"/>
              <a:t>sides</a:t>
            </a:r>
            <a:r>
              <a:rPr lang="fr-FR" sz="2400" dirty="0" smtClean="0"/>
              <a:t> by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,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get</a:t>
            </a:r>
            <a:r>
              <a:rPr lang="fr-FR" sz="2400" dirty="0" smtClean="0"/>
              <a:t>: </a:t>
            </a:r>
            <a:r>
              <a:rPr lang="el-GR" sz="2400" dirty="0"/>
              <a:t>β</a:t>
            </a:r>
            <a:r>
              <a:rPr lang="fr-FR" sz="2400" baseline="-25000" dirty="0"/>
              <a:t>t+1</a:t>
            </a:r>
            <a:r>
              <a:rPr lang="fr-FR" sz="2400" dirty="0"/>
              <a:t> = 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(1+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dirty="0"/>
              <a:t>)/(1+g</a:t>
            </a:r>
            <a:r>
              <a:rPr lang="fr-FR" sz="2400" baseline="-25000" dirty="0"/>
              <a:t>t</a:t>
            </a:r>
            <a:r>
              <a:rPr lang="fr-FR" sz="24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err="1"/>
              <a:t>With</a:t>
            </a:r>
            <a:r>
              <a:rPr lang="fr-FR" sz="2400" dirty="0"/>
              <a:t> 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baseline="-25000" dirty="0"/>
              <a:t> </a:t>
            </a:r>
            <a:r>
              <a:rPr lang="fr-FR" sz="2400" dirty="0"/>
              <a:t>= 1+s</a:t>
            </a:r>
            <a:r>
              <a:rPr lang="fr-FR" sz="2400" baseline="-25000" dirty="0"/>
              <a:t>t</a:t>
            </a:r>
            <a:r>
              <a:rPr lang="fr-FR" sz="2400" dirty="0"/>
              <a:t>/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= </a:t>
            </a:r>
            <a:r>
              <a:rPr lang="fr-FR" sz="2400" dirty="0" err="1"/>
              <a:t>saving</a:t>
            </a:r>
            <a:r>
              <a:rPr lang="fr-FR" sz="2400" dirty="0"/>
              <a:t>-</a:t>
            </a:r>
            <a:r>
              <a:rPr lang="fr-FR" sz="2400" dirty="0" err="1"/>
              <a:t>induced</a:t>
            </a:r>
            <a:r>
              <a:rPr lang="fr-FR" sz="2400" dirty="0"/>
              <a:t> </a:t>
            </a:r>
            <a:r>
              <a:rPr lang="fr-FR" sz="2400" dirty="0" err="1"/>
              <a:t>wealth</a:t>
            </a:r>
            <a:r>
              <a:rPr lang="fr-FR" sz="2400" dirty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</a:t>
            </a:r>
            <a:r>
              <a:rPr lang="fr-FR" sz="2400" dirty="0" smtClean="0"/>
              <a:t>rate</a:t>
            </a: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/>
              <a:t>1+g</a:t>
            </a:r>
            <a:r>
              <a:rPr lang="fr-FR" sz="2400" baseline="-25000" dirty="0"/>
              <a:t>t</a:t>
            </a:r>
            <a:r>
              <a:rPr lang="fr-FR" sz="2400" dirty="0"/>
              <a:t> = </a:t>
            </a:r>
            <a:r>
              <a:rPr lang="fr-FR" sz="2400" dirty="0" err="1"/>
              <a:t>Y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+1</a:t>
            </a:r>
            <a:r>
              <a:rPr lang="fr-FR" sz="2400" dirty="0"/>
              <a:t>/</a:t>
            </a:r>
            <a:r>
              <a:rPr lang="fr-FR" sz="2400" dirty="0" err="1"/>
              <a:t>Y</a:t>
            </a:r>
            <a:r>
              <a:rPr lang="fr-FR" sz="2400" baseline="-25000" dirty="0" err="1"/>
              <a:t>t</a:t>
            </a:r>
            <a:r>
              <a:rPr lang="fr-FR" sz="2400" dirty="0"/>
              <a:t> = </a:t>
            </a:r>
            <a:r>
              <a:rPr lang="fr-FR" sz="2400" dirty="0" smtClean="0"/>
              <a:t>total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rate (</a:t>
            </a:r>
            <a:r>
              <a:rPr lang="fr-FR" sz="2400" dirty="0" err="1" smtClean="0"/>
              <a:t>productivity</a:t>
            </a:r>
            <a:r>
              <a:rPr lang="fr-FR" sz="2400" dirty="0" smtClean="0"/>
              <a:t>+population)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fr-FR" sz="2400" dirty="0" smtClean="0"/>
              <a:t>If </a:t>
            </a:r>
            <a:r>
              <a:rPr lang="fr-FR" sz="2400" dirty="0" err="1"/>
              <a:t>saving</a:t>
            </a:r>
            <a:r>
              <a:rPr lang="fr-FR" sz="2400" dirty="0"/>
              <a:t> rate </a:t>
            </a:r>
            <a:r>
              <a:rPr lang="fr-FR" sz="2400" dirty="0" smtClean="0"/>
              <a:t>s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→ s </a:t>
            </a:r>
            <a:r>
              <a:rPr lang="fr-FR" sz="2400" dirty="0"/>
              <a:t>and </a:t>
            </a:r>
            <a:r>
              <a:rPr lang="fr-FR" sz="2400" dirty="0" err="1"/>
              <a:t>growth</a:t>
            </a:r>
            <a:r>
              <a:rPr lang="fr-FR" sz="2400" dirty="0"/>
              <a:t> rate </a:t>
            </a:r>
            <a:r>
              <a:rPr lang="fr-FR" sz="2400" dirty="0" smtClean="0"/>
              <a:t>g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 → g</a:t>
            </a:r>
            <a:r>
              <a:rPr lang="fr-FR" sz="2400" dirty="0"/>
              <a:t>, </a:t>
            </a:r>
            <a:r>
              <a:rPr lang="fr-FR" sz="2400" dirty="0" err="1"/>
              <a:t>then</a:t>
            </a:r>
            <a:r>
              <a:rPr lang="fr-FR" sz="24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/>
              <a:t>   </a:t>
            </a:r>
            <a:r>
              <a:rPr lang="fr-FR" sz="2400" dirty="0" smtClean="0"/>
              <a:t>                                </a:t>
            </a:r>
            <a:r>
              <a:rPr lang="el-GR" sz="2400" b="1" dirty="0" smtClean="0"/>
              <a:t>β</a:t>
            </a:r>
            <a:r>
              <a:rPr lang="fr-FR" sz="2400" b="1" baseline="-25000" dirty="0"/>
              <a:t>t</a:t>
            </a:r>
            <a:r>
              <a:rPr lang="fr-FR" sz="2400" b="1" dirty="0"/>
              <a:t> →</a:t>
            </a:r>
            <a:r>
              <a:rPr lang="fr-FR" sz="2400" dirty="0"/>
              <a:t> </a:t>
            </a:r>
            <a:r>
              <a:rPr lang="el-GR" sz="2400" b="1" dirty="0"/>
              <a:t>β</a:t>
            </a:r>
            <a:r>
              <a:rPr lang="fr-FR" sz="2400" b="1" dirty="0"/>
              <a:t> = </a:t>
            </a:r>
            <a:r>
              <a:rPr lang="fr-FR" sz="2400" b="1" dirty="0" smtClean="0"/>
              <a:t>s/g</a:t>
            </a:r>
            <a:endParaRPr lang="fr-FR" sz="2400" dirty="0"/>
          </a:p>
          <a:p>
            <a:pPr>
              <a:lnSpc>
                <a:spcPct val="80000"/>
              </a:lnSpc>
            </a:pPr>
            <a:r>
              <a:rPr lang="fr-FR" sz="2400" dirty="0" err="1"/>
              <a:t>E.g</a:t>
            </a:r>
            <a:r>
              <a:rPr lang="fr-FR" sz="2400" dirty="0"/>
              <a:t>. if s=10% &amp; g=2%, </a:t>
            </a:r>
            <a:r>
              <a:rPr lang="fr-FR" sz="2400" dirty="0" err="1"/>
              <a:t>then</a:t>
            </a:r>
            <a:r>
              <a:rPr lang="fr-FR" sz="2400" dirty="0"/>
              <a:t> </a:t>
            </a:r>
            <a:r>
              <a:rPr lang="el-GR" sz="2400" dirty="0"/>
              <a:t>β</a:t>
            </a:r>
            <a:r>
              <a:rPr lang="fr-FR" sz="2400" dirty="0"/>
              <a:t> = 500</a:t>
            </a:r>
            <a:r>
              <a:rPr lang="fr-FR" sz="2400" dirty="0" smtClean="0"/>
              <a:t>%: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</a:t>
            </a:r>
            <a:r>
              <a:rPr lang="fr-FR" sz="2400" dirty="0" err="1" smtClean="0"/>
              <a:t>only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-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fr-FR" sz="2400" dirty="0" err="1" smtClean="0"/>
              <a:t>such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s=10%,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rises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2% per </a:t>
            </a:r>
            <a:r>
              <a:rPr lang="fr-FR" sz="2400" dirty="0" err="1" smtClean="0"/>
              <a:t>year</a:t>
            </a:r>
            <a:r>
              <a:rPr lang="fr-FR" sz="2400" dirty="0" smtClean="0"/>
              <a:t>, i.e. </a:t>
            </a:r>
            <a:r>
              <a:rPr lang="fr-FR" sz="2400" dirty="0" err="1" smtClean="0"/>
              <a:t>at</a:t>
            </a:r>
            <a:r>
              <a:rPr lang="fr-FR" sz="2400" dirty="0" smtClean="0"/>
              <a:t>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pace as </a:t>
            </a:r>
            <a:r>
              <a:rPr lang="fr-FR" sz="2400" dirty="0" err="1" smtClean="0"/>
              <a:t>income</a:t>
            </a:r>
            <a:endParaRPr lang="fr-FR" sz="2400" dirty="0" smtClean="0"/>
          </a:p>
          <a:p>
            <a:pPr>
              <a:lnSpc>
                <a:spcPct val="80000"/>
              </a:lnSpc>
            </a:pPr>
            <a:r>
              <a:rPr lang="fr-FR" sz="2400" dirty="0" smtClean="0"/>
              <a:t>If s=10% and </a:t>
            </a:r>
            <a:r>
              <a:rPr lang="fr-FR" sz="2400" dirty="0" err="1" smtClean="0"/>
              <a:t>growth</a:t>
            </a:r>
            <a:r>
              <a:rPr lang="fr-FR" sz="2400" dirty="0" smtClean="0"/>
              <a:t> </a:t>
            </a:r>
            <a:r>
              <a:rPr lang="fr-FR" sz="2400" dirty="0" err="1" smtClean="0"/>
              <a:t>declines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g=3% to g=1,5%, </a:t>
            </a:r>
            <a:r>
              <a:rPr lang="fr-FR" sz="2400" dirty="0" err="1" smtClean="0"/>
              <a:t>then</a:t>
            </a:r>
            <a:r>
              <a:rPr lang="fr-FR" sz="2400" dirty="0" smtClean="0"/>
              <a:t> the </a:t>
            </a:r>
            <a:r>
              <a:rPr lang="fr-FR" sz="2400" dirty="0" err="1" smtClean="0"/>
              <a:t>steady</a:t>
            </a:r>
            <a:r>
              <a:rPr lang="fr-FR" sz="2400" dirty="0" smtClean="0"/>
              <a:t>-state </a:t>
            </a:r>
            <a:r>
              <a:rPr lang="fr-FR" sz="2400" dirty="0" err="1" smtClean="0"/>
              <a:t>wealth</a:t>
            </a:r>
            <a:r>
              <a:rPr lang="fr-FR" sz="2400" dirty="0" smtClean="0"/>
              <a:t>-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fr-FR" sz="2400" dirty="0" err="1" smtClean="0"/>
              <a:t>goes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about 300% to 600%</a:t>
            </a:r>
          </a:p>
          <a:p>
            <a:pPr>
              <a:lnSpc>
                <a:spcPct val="80000"/>
              </a:lnSpc>
              <a:buNone/>
            </a:pPr>
            <a:endParaRPr lang="fr-FR" sz="2400" dirty="0" smtClean="0"/>
          </a:p>
          <a:p>
            <a:pPr>
              <a:lnSpc>
                <a:spcPct val="80000"/>
              </a:lnSpc>
              <a:buNone/>
            </a:pPr>
            <a:r>
              <a:rPr lang="fr-FR" sz="2400" b="1" dirty="0" smtClean="0"/>
              <a:t>→ the large variations in </a:t>
            </a:r>
            <a:r>
              <a:rPr lang="fr-FR" sz="2400" b="1" dirty="0" err="1" smtClean="0"/>
              <a:t>growth</a:t>
            </a:r>
            <a:r>
              <a:rPr lang="fr-FR" sz="2400" b="1" dirty="0" smtClean="0"/>
              <a:t> rates and </a:t>
            </a:r>
            <a:r>
              <a:rPr lang="fr-FR" sz="2400" b="1" dirty="0" err="1" smtClean="0"/>
              <a:t>saving</a:t>
            </a:r>
            <a:r>
              <a:rPr lang="fr-FR" sz="2400" b="1" dirty="0" smtClean="0"/>
              <a:t> rates (g and s are </a:t>
            </a:r>
            <a:r>
              <a:rPr lang="fr-FR" sz="2400" b="1" dirty="0" err="1" smtClean="0"/>
              <a:t>determined</a:t>
            </a:r>
            <a:r>
              <a:rPr lang="fr-FR" sz="2400" b="1" dirty="0" smtClean="0"/>
              <a:t> by </a:t>
            </a:r>
            <a:r>
              <a:rPr lang="fr-FR" sz="2400" b="1" dirty="0" err="1" smtClean="0"/>
              <a:t>different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factors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generally</a:t>
            </a:r>
            <a:r>
              <a:rPr lang="fr-FR" sz="2400" b="1" dirty="0" smtClean="0"/>
              <a:t> do not move </a:t>
            </a:r>
            <a:r>
              <a:rPr lang="fr-FR" sz="2400" b="1" dirty="0" err="1" smtClean="0"/>
              <a:t>together</a:t>
            </a:r>
            <a:r>
              <a:rPr lang="fr-FR" sz="2400" b="1" dirty="0" smtClean="0"/>
              <a:t>) </a:t>
            </a:r>
            <a:r>
              <a:rPr lang="fr-FR" sz="2400" b="1" dirty="0" err="1" smtClean="0"/>
              <a:t>explain</a:t>
            </a:r>
            <a:r>
              <a:rPr lang="fr-FR" sz="2400" b="1" dirty="0" smtClean="0"/>
              <a:t> the large variations in </a:t>
            </a:r>
            <a:r>
              <a:rPr lang="el-GR" sz="2400" b="1" dirty="0" smtClean="0"/>
              <a:t>β</a:t>
            </a:r>
            <a:r>
              <a:rPr lang="fr-FR" sz="2400" b="1" dirty="0" smtClean="0"/>
              <a:t> over time and </a:t>
            </a:r>
            <a:r>
              <a:rPr lang="fr-FR" sz="2400" b="1" dirty="0" err="1" smtClean="0"/>
              <a:t>across</a:t>
            </a:r>
            <a:r>
              <a:rPr lang="fr-FR" sz="2400" b="1" dirty="0" smtClean="0"/>
              <a:t> countries</a:t>
            </a:r>
            <a:endParaRPr lang="fr-FR" sz="2400" b="1" dirty="0"/>
          </a:p>
          <a:p>
            <a:pPr>
              <a:lnSpc>
                <a:spcPct val="80000"/>
              </a:lnSpc>
            </a:pP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el-GR" sz="1800" dirty="0"/>
          </a:p>
          <a:p>
            <a:pPr>
              <a:lnSpc>
                <a:spcPct val="80000"/>
              </a:lnSpc>
            </a:pPr>
            <a:endParaRPr lang="fr-FR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Summing</a:t>
            </a:r>
            <a:r>
              <a:rPr lang="fr-FR" dirty="0" smtClean="0"/>
              <a:t> up: </a:t>
            </a:r>
            <a:r>
              <a:rPr lang="fr-FR" dirty="0" err="1" smtClean="0"/>
              <a:t>what</a:t>
            </a:r>
            <a:r>
              <a:rPr lang="fr-FR" dirty="0" smtClean="0"/>
              <a:t> have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National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/Y </a:t>
            </a:r>
            <a:r>
              <a:rPr lang="fr-FR" dirty="0" err="1" smtClean="0"/>
              <a:t>followed</a:t>
            </a:r>
            <a:r>
              <a:rPr lang="fr-FR" dirty="0" smtClean="0"/>
              <a:t> a large 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in Europe: 600-700% in 18c-19c </a:t>
            </a:r>
            <a:r>
              <a:rPr lang="fr-FR" dirty="0" err="1" smtClean="0"/>
              <a:t>until</a:t>
            </a:r>
            <a:r>
              <a:rPr lang="fr-FR" dirty="0" smtClean="0"/>
              <a:t> 1910, down to 200-300% </a:t>
            </a:r>
            <a:r>
              <a:rPr lang="fr-FR" dirty="0" err="1" smtClean="0"/>
              <a:t>around</a:t>
            </a:r>
            <a:r>
              <a:rPr lang="fr-FR" dirty="0" smtClean="0"/>
              <a:t> 1950, back to 500-600% in 2010</a:t>
            </a:r>
          </a:p>
          <a:p>
            <a:r>
              <a:rPr lang="fr-FR" dirty="0" smtClean="0"/>
              <a:t>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marked</a:t>
            </a:r>
            <a:r>
              <a:rPr lang="fr-FR" dirty="0" smtClean="0"/>
              <a:t> in the US</a:t>
            </a:r>
          </a:p>
          <a:p>
            <a:r>
              <a:rPr lang="fr-FR" dirty="0" smtClean="0"/>
              <a:t>Most of the long </a:t>
            </a:r>
            <a:r>
              <a:rPr lang="fr-FR" dirty="0" err="1" smtClean="0"/>
              <a:t>run</a:t>
            </a:r>
            <a:r>
              <a:rPr lang="fr-FR" dirty="0" smtClean="0"/>
              <a:t> changes in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are due to changes in the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dirty="0" smtClean="0"/>
              <a:t>=W/Y </a:t>
            </a:r>
          </a:p>
          <a:p>
            <a:r>
              <a:rPr lang="fr-FR" dirty="0" smtClean="0"/>
              <a:t>But changes in public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g</a:t>
            </a:r>
            <a:r>
              <a:rPr lang="fr-FR" dirty="0" smtClean="0"/>
              <a:t>/Y (&gt;0 or &lt;0)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an important </a:t>
            </a:r>
            <a:r>
              <a:rPr lang="fr-FR" dirty="0" err="1" smtClean="0"/>
              <a:t>role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amplified</a:t>
            </a:r>
            <a:r>
              <a:rPr lang="fr-FR" dirty="0" smtClean="0"/>
              <a:t> the </a:t>
            </a:r>
            <a:r>
              <a:rPr lang="el-GR" dirty="0" smtClean="0"/>
              <a:t>β </a:t>
            </a:r>
            <a:r>
              <a:rPr lang="fr-FR" dirty="0" err="1" smtClean="0"/>
              <a:t>decline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1910 and 1950) </a:t>
            </a:r>
          </a:p>
          <a:p>
            <a:r>
              <a:rPr lang="fr-FR" dirty="0" smtClean="0"/>
              <a:t>Changes in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NFA (&gt;0 or &lt;0)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an important </a:t>
            </a:r>
            <a:r>
              <a:rPr lang="fr-FR" dirty="0" err="1" smtClean="0"/>
              <a:t>role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account</a:t>
            </a:r>
            <a:r>
              <a:rPr lang="fr-FR" dirty="0" smtClean="0"/>
              <a:t> for a large part of the </a:t>
            </a:r>
            <a:r>
              <a:rPr lang="el-GR" dirty="0" smtClean="0"/>
              <a:t>β </a:t>
            </a:r>
            <a:r>
              <a:rPr lang="fr-FR" dirty="0" err="1" smtClean="0"/>
              <a:t>decline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1910 and 1950)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922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02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12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86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6632"/>
            <a:ext cx="8796337" cy="662473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fr-FR" dirty="0"/>
          </a:p>
          <a:p>
            <a:pPr>
              <a:lnSpc>
                <a:spcPct val="90000"/>
              </a:lnSpc>
            </a:pPr>
            <a:r>
              <a:rPr lang="fr-FR" sz="2400" b="1" dirty="0" err="1"/>
              <a:t>Two</a:t>
            </a:r>
            <a:r>
              <a:rPr lang="fr-FR" sz="2400" b="1" dirty="0"/>
              <a:t>-good capital accumulation model</a:t>
            </a:r>
            <a:r>
              <a:rPr lang="fr-FR" sz="2400" dirty="0"/>
              <a:t>: one capital good, one </a:t>
            </a:r>
            <a:r>
              <a:rPr lang="fr-FR" sz="2400" dirty="0" err="1"/>
              <a:t>consumption</a:t>
            </a:r>
            <a:r>
              <a:rPr lang="fr-FR" sz="2400" dirty="0"/>
              <a:t> good</a:t>
            </a:r>
          </a:p>
          <a:p>
            <a:pPr>
              <a:lnSpc>
                <a:spcPct val="90000"/>
              </a:lnSpc>
            </a:pPr>
            <a:r>
              <a:rPr lang="fr-FR" sz="2400" dirty="0" err="1"/>
              <a:t>Define</a:t>
            </a:r>
            <a:r>
              <a:rPr lang="fr-FR" sz="2400" dirty="0"/>
              <a:t> 1+</a:t>
            </a:r>
            <a:r>
              <a:rPr lang="fr-FR" sz="2400" dirty="0" err="1"/>
              <a:t>q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= real rate of capital gain (or capital </a:t>
            </a:r>
            <a:r>
              <a:rPr lang="fr-FR" sz="2400" dirty="0" err="1"/>
              <a:t>loss</a:t>
            </a:r>
            <a:r>
              <a:rPr lang="fr-FR" sz="2400" dirty="0"/>
              <a:t>)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/>
              <a:t> = </a:t>
            </a:r>
            <a:r>
              <a:rPr lang="fr-FR" sz="2400" dirty="0" err="1"/>
              <a:t>excess</a:t>
            </a:r>
            <a:r>
              <a:rPr lang="fr-FR" sz="2400" dirty="0"/>
              <a:t> of </a:t>
            </a:r>
            <a:r>
              <a:rPr lang="fr-FR" sz="2400" dirty="0" err="1"/>
              <a:t>asset</a:t>
            </a:r>
            <a:r>
              <a:rPr lang="fr-FR" sz="2400" dirty="0"/>
              <a:t> </a:t>
            </a:r>
            <a:r>
              <a:rPr lang="fr-FR" sz="2400" dirty="0" err="1"/>
              <a:t>price</a:t>
            </a:r>
            <a:r>
              <a:rPr lang="fr-FR" sz="2400" dirty="0"/>
              <a:t> inflation over consumer </a:t>
            </a:r>
            <a:r>
              <a:rPr lang="fr-FR" sz="2400" dirty="0" err="1"/>
              <a:t>price</a:t>
            </a:r>
            <a:r>
              <a:rPr lang="fr-FR" sz="2400" dirty="0"/>
              <a:t> inflation</a:t>
            </a:r>
          </a:p>
          <a:p>
            <a:pPr>
              <a:lnSpc>
                <a:spcPct val="90000"/>
              </a:lnSpc>
            </a:pPr>
            <a:r>
              <a:rPr lang="fr-FR" sz="2400" dirty="0" err="1"/>
              <a:t>Then</a:t>
            </a:r>
            <a:r>
              <a:rPr lang="fr-FR" sz="2400" dirty="0"/>
              <a:t> </a:t>
            </a:r>
            <a:r>
              <a:rPr lang="el-GR" sz="2400" dirty="0"/>
              <a:t>β</a:t>
            </a:r>
            <a:r>
              <a:rPr lang="fr-FR" sz="2400" baseline="-25000" dirty="0"/>
              <a:t>t+1</a:t>
            </a:r>
            <a:r>
              <a:rPr lang="fr-FR" sz="2400" dirty="0"/>
              <a:t> = 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(1+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dirty="0"/>
              <a:t>)(1+</a:t>
            </a:r>
            <a:r>
              <a:rPr lang="fr-FR" sz="2400" dirty="0" err="1"/>
              <a:t>q</a:t>
            </a:r>
            <a:r>
              <a:rPr lang="fr-FR" sz="2400" baseline="-25000" dirty="0" err="1"/>
              <a:t>t</a:t>
            </a:r>
            <a:r>
              <a:rPr lang="fr-FR" sz="2400" dirty="0"/>
              <a:t>)/(1+g</a:t>
            </a:r>
            <a:r>
              <a:rPr lang="fr-FR" sz="2400" baseline="-25000" dirty="0"/>
              <a:t>t</a:t>
            </a:r>
            <a:r>
              <a:rPr lang="fr-FR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err="1"/>
              <a:t>With</a:t>
            </a:r>
            <a:r>
              <a:rPr lang="fr-FR" sz="2400" dirty="0"/>
              <a:t> 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baseline="-25000" dirty="0"/>
              <a:t> </a:t>
            </a:r>
            <a:r>
              <a:rPr lang="fr-FR" sz="2400" dirty="0"/>
              <a:t>= 1+s</a:t>
            </a:r>
            <a:r>
              <a:rPr lang="fr-FR" sz="2400" baseline="-25000" dirty="0"/>
              <a:t>t</a:t>
            </a:r>
            <a:r>
              <a:rPr lang="fr-FR" sz="2400" dirty="0"/>
              <a:t>/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= </a:t>
            </a:r>
            <a:r>
              <a:rPr lang="fr-FR" sz="2400" dirty="0" err="1"/>
              <a:t>saving</a:t>
            </a:r>
            <a:r>
              <a:rPr lang="fr-FR" sz="2400" dirty="0"/>
              <a:t>-</a:t>
            </a:r>
            <a:r>
              <a:rPr lang="fr-FR" sz="2400" dirty="0" err="1"/>
              <a:t>induced</a:t>
            </a:r>
            <a:r>
              <a:rPr lang="fr-FR" sz="2400" dirty="0"/>
              <a:t> </a:t>
            </a:r>
            <a:r>
              <a:rPr lang="fr-FR" sz="2400" dirty="0" err="1"/>
              <a:t>wealth</a:t>
            </a:r>
            <a:r>
              <a:rPr lang="fr-FR" sz="2400" dirty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rate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/>
              <a:t>1+</a:t>
            </a:r>
            <a:r>
              <a:rPr lang="fr-FR" sz="2400" dirty="0" err="1"/>
              <a:t>q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= capital-gains-</a:t>
            </a:r>
            <a:r>
              <a:rPr lang="fr-FR" sz="2400" dirty="0" err="1"/>
              <a:t>induced</a:t>
            </a:r>
            <a:r>
              <a:rPr lang="fr-FR" sz="2400" dirty="0"/>
              <a:t> </a:t>
            </a:r>
            <a:r>
              <a:rPr lang="fr-FR" sz="2400" dirty="0" err="1"/>
              <a:t>wealth</a:t>
            </a:r>
            <a:r>
              <a:rPr lang="fr-FR" sz="2400" dirty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rate </a:t>
            </a:r>
            <a:r>
              <a:rPr lang="fr-FR" sz="2400" dirty="0" smtClean="0"/>
              <a:t>(=</a:t>
            </a:r>
            <a:r>
              <a:rPr lang="fr-FR" sz="2400" dirty="0" err="1" smtClean="0"/>
              <a:t>residual</a:t>
            </a:r>
            <a:r>
              <a:rPr lang="fr-FR" sz="2400" dirty="0" smtClean="0"/>
              <a:t> </a:t>
            </a:r>
            <a:r>
              <a:rPr lang="fr-FR" sz="2400" dirty="0" err="1" smtClean="0"/>
              <a:t>term</a:t>
            </a:r>
            <a:r>
              <a:rPr lang="fr-FR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smtClean="0"/>
              <a:t>→ Main </a:t>
            </a:r>
            <a:r>
              <a:rPr lang="fr-FR" sz="2400" dirty="0" err="1" smtClean="0"/>
              <a:t>finding</a:t>
            </a:r>
            <a:r>
              <a:rPr lang="fr-FR" sz="2400" dirty="0" smtClean="0"/>
              <a:t>: </a:t>
            </a:r>
            <a:r>
              <a:rPr lang="fr-FR" sz="2400" b="1" dirty="0" smtClean="0"/>
              <a:t>relative </a:t>
            </a:r>
            <a:r>
              <a:rPr lang="fr-FR" sz="2400" b="1" dirty="0" err="1" smtClean="0"/>
              <a:t>price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effects</a:t>
            </a:r>
            <a:r>
              <a:rPr lang="fr-FR" sz="2400" b="1" dirty="0" smtClean="0"/>
              <a:t> (capital gains and </a:t>
            </a:r>
            <a:r>
              <a:rPr lang="fr-FR" sz="2400" b="1" dirty="0" err="1" smtClean="0"/>
              <a:t>losses</a:t>
            </a:r>
            <a:r>
              <a:rPr lang="fr-FR" sz="2400" b="1" dirty="0" smtClean="0"/>
              <a:t>) are </a:t>
            </a:r>
            <a:r>
              <a:rPr lang="fr-FR" sz="2400" b="1" dirty="0" err="1" smtClean="0"/>
              <a:t>key</a:t>
            </a:r>
            <a:r>
              <a:rPr lang="fr-FR" sz="2400" b="1" dirty="0" smtClean="0"/>
              <a:t> in the short and medium </a:t>
            </a:r>
            <a:r>
              <a:rPr lang="fr-FR" sz="2400" b="1" dirty="0" err="1" smtClean="0"/>
              <a:t>run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at</a:t>
            </a:r>
            <a:r>
              <a:rPr lang="fr-FR" sz="2400" b="1" dirty="0" smtClean="0"/>
              <a:t> local </a:t>
            </a:r>
            <a:r>
              <a:rPr lang="fr-FR" sz="2400" b="1" dirty="0" err="1" smtClean="0"/>
              <a:t>level</a:t>
            </a:r>
            <a:r>
              <a:rPr lang="fr-FR" sz="2400" b="1" dirty="0" smtClean="0"/>
              <a:t>, but volume </a:t>
            </a:r>
            <a:r>
              <a:rPr lang="fr-FR" sz="2400" b="1" dirty="0" err="1" smtClean="0"/>
              <a:t>effects</a:t>
            </a:r>
            <a:r>
              <a:rPr lang="fr-FR" sz="2400" b="1" dirty="0" smtClean="0"/>
              <a:t> (</a:t>
            </a:r>
            <a:r>
              <a:rPr lang="fr-FR" sz="2400" b="1" dirty="0" err="1" smtClean="0"/>
              <a:t>saving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investment</a:t>
            </a:r>
            <a:r>
              <a:rPr lang="fr-FR" sz="2400" b="1" dirty="0" smtClean="0"/>
              <a:t>) are </a:t>
            </a:r>
            <a:r>
              <a:rPr lang="fr-FR" sz="2400" b="1" dirty="0" err="1" smtClean="0"/>
              <a:t>probably</a:t>
            </a:r>
            <a:r>
              <a:rPr lang="fr-FR" sz="2400" b="1" dirty="0" smtClean="0"/>
              <a:t> more important in the long </a:t>
            </a:r>
            <a:r>
              <a:rPr lang="fr-FR" sz="2400" b="1" dirty="0" err="1" smtClean="0"/>
              <a:t>run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at</a:t>
            </a:r>
            <a:r>
              <a:rPr lang="fr-FR" sz="2400" b="1" dirty="0" smtClean="0"/>
              <a:t> the national or continental </a:t>
            </a:r>
            <a:r>
              <a:rPr lang="fr-FR" sz="2400" b="1" dirty="0" err="1" smtClean="0"/>
              <a:t>level</a:t>
            </a:r>
            <a:r>
              <a:rPr lang="fr-FR" sz="24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err="1" smtClean="0"/>
              <a:t>See</a:t>
            </a:r>
            <a:r>
              <a:rPr lang="fr-FR" sz="2400" dirty="0" smtClean="0"/>
              <a:t> the </a:t>
            </a:r>
            <a:r>
              <a:rPr lang="fr-FR" sz="2400" dirty="0" err="1" smtClean="0"/>
              <a:t>detailed</a:t>
            </a:r>
            <a:r>
              <a:rPr lang="fr-FR" sz="2400" dirty="0" smtClean="0"/>
              <a:t> </a:t>
            </a:r>
            <a:r>
              <a:rPr lang="fr-FR" sz="2400" dirty="0" err="1" smtClean="0"/>
              <a:t>decomposition</a:t>
            </a:r>
            <a:r>
              <a:rPr lang="fr-FR" sz="2400" dirty="0" smtClean="0"/>
              <a:t> </a:t>
            </a:r>
            <a:r>
              <a:rPr lang="fr-FR" sz="2400" dirty="0" err="1" smtClean="0"/>
              <a:t>results</a:t>
            </a:r>
            <a:r>
              <a:rPr lang="fr-FR" sz="2400" dirty="0" smtClean="0"/>
              <a:t> for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accumulation </a:t>
            </a:r>
            <a:r>
              <a:rPr lang="fr-FR" sz="2400" dirty="0" err="1" smtClean="0"/>
              <a:t>into</a:t>
            </a:r>
            <a:r>
              <a:rPr lang="fr-FR" sz="2400" dirty="0" smtClean="0"/>
              <a:t> volume and relative </a:t>
            </a:r>
            <a:r>
              <a:rPr lang="fr-FR" sz="2400" dirty="0" err="1" smtClean="0"/>
              <a:t>price</a:t>
            </a:r>
            <a:r>
              <a:rPr lang="fr-FR" sz="2400" dirty="0" smtClean="0"/>
              <a:t> </a:t>
            </a:r>
            <a:r>
              <a:rPr lang="fr-FR" sz="2400" dirty="0" err="1" smtClean="0"/>
              <a:t>effects</a:t>
            </a:r>
            <a:r>
              <a:rPr lang="fr-FR" sz="2400" dirty="0" smtClean="0"/>
              <a:t> in Piketty-</a:t>
            </a:r>
            <a:r>
              <a:rPr lang="fr-FR" sz="2400" dirty="0" err="1" smtClean="0"/>
              <a:t>Zucman</a:t>
            </a:r>
            <a:r>
              <a:rPr lang="fr-FR" sz="2400" dirty="0" smtClean="0"/>
              <a:t>, </a:t>
            </a:r>
            <a:r>
              <a:rPr lang="en-US" sz="2400" dirty="0" smtClean="0">
                <a:hlinkClick r:id="rId3"/>
              </a:rPr>
              <a:t>Capital is Back: Wealth-Income Ratios in Rich Countries 1700-2010</a:t>
            </a:r>
            <a:r>
              <a:rPr lang="en-US" sz="2400" dirty="0" smtClean="0"/>
              <a:t> , 2013, </a:t>
            </a:r>
            <a:r>
              <a:rPr lang="en-US" sz="2400" dirty="0" smtClean="0">
                <a:hlinkClick r:id="rId4"/>
              </a:rPr>
              <a:t>slides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5"/>
              </a:rPr>
              <a:t>data appendix </a:t>
            </a:r>
            <a:endParaRPr lang="fr-FR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smtClean="0"/>
              <a:t> (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</a:t>
            </a:r>
            <a:r>
              <a:rPr lang="fr-FR" sz="2400" dirty="0" err="1" smtClean="0"/>
              <a:t>Gyourko</a:t>
            </a:r>
            <a:r>
              <a:rPr lang="fr-FR" sz="2400" dirty="0" smtClean="0"/>
              <a:t> et al, « </a:t>
            </a:r>
            <a:r>
              <a:rPr lang="fr-FR" sz="2400" dirty="0" smtClean="0">
                <a:hlinkClick r:id="rId6"/>
              </a:rPr>
              <a:t>Superstar cities</a:t>
            </a:r>
            <a:r>
              <a:rPr lang="fr-FR" sz="2400" dirty="0" smtClean="0"/>
              <a:t> », AEJ 2013) (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…)</a:t>
            </a:r>
            <a:endParaRPr lang="fr-FR" sz="2400" dirty="0"/>
          </a:p>
          <a:p>
            <a:pPr>
              <a:lnSpc>
                <a:spcPct val="90000"/>
              </a:lnSpc>
              <a:buFontTx/>
              <a:buNone/>
            </a:pPr>
            <a:endParaRPr lang="fr-FR" sz="2400" dirty="0"/>
          </a:p>
          <a:p>
            <a:pPr>
              <a:lnSpc>
                <a:spcPct val="90000"/>
              </a:lnSpc>
              <a:buFontTx/>
              <a:buNone/>
            </a:pPr>
            <a:endParaRPr lang="el-GR" sz="2400" dirty="0"/>
          </a:p>
          <a:p>
            <a:pPr>
              <a:lnSpc>
                <a:spcPct val="90000"/>
              </a:lnSpc>
            </a:pPr>
            <a:endParaRPr lang="fr-F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97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624736"/>
        </p:xfrm>
        <a:graphic>
          <a:graphicData uri="http://schemas.openxmlformats.org/presentationml/2006/ole">
            <p:oleObj spid="_x0000_s3073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 noChangeAspect="1"/>
          </p:cNvGraphicFramePr>
          <p:nvPr>
            <p:ph idx="1"/>
          </p:nvPr>
        </p:nvGraphicFramePr>
        <p:xfrm>
          <a:off x="179512" y="188640"/>
          <a:ext cx="8712967" cy="6480720"/>
        </p:xfrm>
        <a:graphic>
          <a:graphicData uri="http://schemas.openxmlformats.org/presentationml/2006/ole">
            <p:oleObj spid="_x0000_s317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Can land and </a:t>
            </a:r>
            <a:r>
              <a:rPr lang="fr-FR" dirty="0" err="1" smtClean="0"/>
              <a:t>housing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identify</a:t>
            </a:r>
            <a:r>
              <a:rPr lang="fr-FR" dirty="0" smtClean="0"/>
              <a:t> pure land </a:t>
            </a:r>
            <a:r>
              <a:rPr lang="fr-FR" dirty="0" err="1" smtClean="0"/>
              <a:t>prices</a:t>
            </a:r>
            <a:r>
              <a:rPr lang="fr-FR" dirty="0" smtClean="0"/>
              <a:t>: hard to </a:t>
            </a:r>
            <a:r>
              <a:rPr lang="fr-FR" dirty="0" err="1" smtClean="0"/>
              <a:t>measure</a:t>
            </a:r>
            <a:r>
              <a:rPr lang="fr-FR" dirty="0" smtClean="0"/>
              <a:t> all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 and </a:t>
            </a:r>
            <a:r>
              <a:rPr lang="fr-FR" dirty="0" err="1" smtClean="0"/>
              <a:t>improvment</a:t>
            </a:r>
            <a:r>
              <a:rPr lang="fr-FR" dirty="0" smtClean="0"/>
              <a:t> to the land, the local infrastructures, etc.</a:t>
            </a:r>
          </a:p>
          <a:p>
            <a:r>
              <a:rPr lang="fr-FR" dirty="0" smtClean="0"/>
              <a:t>There are good </a:t>
            </a:r>
            <a:r>
              <a:rPr lang="fr-FR" dirty="0" err="1" smtClean="0"/>
              <a:t>reasons</a:t>
            </a:r>
            <a:r>
              <a:rPr lang="fr-FR" dirty="0" smtClean="0"/>
              <a:t> to </a:t>
            </a:r>
            <a:r>
              <a:rPr lang="fr-FR" dirty="0" err="1" smtClean="0"/>
              <a:t>believe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 err="1" smtClean="0"/>
              <a:t>dominate</a:t>
            </a:r>
            <a:r>
              <a:rPr lang="fr-FR" dirty="0" smtClean="0"/>
              <a:t> in the short and medium </a:t>
            </a:r>
            <a:r>
              <a:rPr lang="fr-FR" dirty="0" err="1" smtClean="0"/>
              <a:t>run</a:t>
            </a:r>
            <a:r>
              <a:rPr lang="fr-FR" dirty="0" smtClean="0"/>
              <a:t>, but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in the long </a:t>
            </a:r>
            <a:r>
              <a:rPr lang="fr-FR" dirty="0" err="1" smtClean="0"/>
              <a:t>run</a:t>
            </a:r>
            <a:endParaRPr lang="fr-FR" dirty="0" smtClean="0"/>
          </a:p>
          <a:p>
            <a:r>
              <a:rPr lang="fr-FR" dirty="0" err="1" smtClean="0"/>
              <a:t>However</a:t>
            </a:r>
            <a:r>
              <a:rPr lang="fr-FR" dirty="0" smtClean="0"/>
              <a:t> one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mechanims</a:t>
            </a:r>
            <a:r>
              <a:rPr lang="fr-FR" dirty="0" smtClean="0"/>
              <a:t> </a:t>
            </a:r>
            <a:r>
              <a:rPr lang="fr-FR" dirty="0" err="1" smtClean="0"/>
              <a:t>explaining</a:t>
            </a:r>
            <a:r>
              <a:rPr lang="fr-FR" dirty="0" smtClean="0"/>
              <a:t> </a:t>
            </a:r>
            <a:r>
              <a:rPr lang="fr-FR" dirty="0" err="1" smtClean="0"/>
              <a:t>why</a:t>
            </a:r>
            <a:r>
              <a:rPr lang="fr-FR" dirty="0" smtClean="0"/>
              <a:t> land and </a:t>
            </a:r>
            <a:r>
              <a:rPr lang="fr-FR" dirty="0" err="1" smtClean="0"/>
              <a:t>housing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endParaRPr lang="fr-FR" dirty="0" smtClean="0"/>
          </a:p>
          <a:p>
            <a:r>
              <a:rPr lang="fr-FR" dirty="0" err="1"/>
              <a:t>S</a:t>
            </a:r>
            <a:r>
              <a:rPr lang="fr-FR" dirty="0" err="1" smtClean="0"/>
              <a:t>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 </a:t>
            </a:r>
            <a:r>
              <a:rPr lang="fr-FR" dirty="0" err="1"/>
              <a:t>Gyourko</a:t>
            </a:r>
            <a:r>
              <a:rPr lang="fr-FR" dirty="0"/>
              <a:t> et al, « </a:t>
            </a:r>
            <a:r>
              <a:rPr lang="fr-FR" dirty="0">
                <a:hlinkClick r:id="rId2"/>
              </a:rPr>
              <a:t>Superstar cities</a:t>
            </a:r>
            <a:r>
              <a:rPr lang="fr-FR" dirty="0"/>
              <a:t> », AEJ </a:t>
            </a:r>
            <a:r>
              <a:rPr lang="fr-FR" dirty="0" smtClean="0"/>
              <a:t>2013 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Schularick et al 2014, « </a:t>
            </a:r>
            <a:r>
              <a:rPr lang="fr-FR" dirty="0" smtClean="0">
                <a:hlinkClick r:id="rId3"/>
              </a:rPr>
              <a:t>No </a:t>
            </a:r>
            <a:r>
              <a:rPr lang="fr-FR" dirty="0" err="1" smtClean="0">
                <a:hlinkClick r:id="rId3"/>
              </a:rPr>
              <a:t>price</a:t>
            </a:r>
            <a:r>
              <a:rPr lang="fr-FR" dirty="0" smtClean="0">
                <a:hlinkClick r:id="rId3"/>
              </a:rPr>
              <a:t> </a:t>
            </a:r>
            <a:r>
              <a:rPr lang="fr-FR" dirty="0" err="1" smtClean="0">
                <a:hlinkClick r:id="rId3"/>
              </a:rPr>
              <a:t>like</a:t>
            </a:r>
            <a:r>
              <a:rPr lang="fr-FR" dirty="0" smtClean="0">
                <a:hlinkClick r:id="rId3"/>
              </a:rPr>
              <a:t> home: global land </a:t>
            </a:r>
            <a:r>
              <a:rPr lang="fr-FR" dirty="0" err="1" smtClean="0">
                <a:hlinkClick r:id="rId3"/>
              </a:rPr>
              <a:t>prices</a:t>
            </a:r>
            <a:r>
              <a:rPr lang="fr-FR" dirty="0" smtClean="0">
                <a:hlinkClick r:id="rId3"/>
              </a:rPr>
              <a:t> 1870-2012</a:t>
            </a:r>
            <a:r>
              <a:rPr lang="fr-FR" dirty="0" smtClean="0"/>
              <a:t> » : the speed of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r>
              <a:rPr lang="fr-FR" dirty="0" smtClean="0"/>
              <a:t> in transportation </a:t>
            </a:r>
            <a:r>
              <a:rPr lang="fr-FR" dirty="0" err="1" smtClean="0"/>
              <a:t>technology</a:t>
            </a:r>
            <a:r>
              <a:rPr lang="fr-FR" dirty="0" smtClean="0"/>
              <a:t> has been </a:t>
            </a:r>
            <a:r>
              <a:rPr lang="fr-FR" dirty="0" err="1" smtClean="0"/>
              <a:t>relatively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r>
              <a:rPr lang="fr-FR" dirty="0" smtClean="0"/>
              <a:t> in 1850-1960 </a:t>
            </a:r>
            <a:r>
              <a:rPr lang="fr-FR" dirty="0" err="1" smtClean="0"/>
              <a:t>than</a:t>
            </a:r>
            <a:r>
              <a:rPr lang="fr-FR" dirty="0" smtClean="0"/>
              <a:t> in 1960-2010 (relative to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sectors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as </a:t>
            </a:r>
            <a:r>
              <a:rPr lang="fr-FR" dirty="0" err="1" smtClean="0"/>
              <a:t>biotech</a:t>
            </a:r>
            <a:r>
              <a:rPr lang="fr-FR" dirty="0" smtClean="0"/>
              <a:t>, computer, etc.)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airplane</a:t>
            </a:r>
            <a:r>
              <a:rPr lang="fr-FR" dirty="0" smtClean="0"/>
              <a:t> speed </a:t>
            </a:r>
            <a:r>
              <a:rPr lang="fr-FR" dirty="0" err="1" smtClean="0"/>
              <a:t>unchanged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decades</a:t>
            </a:r>
            <a:r>
              <a:rPr lang="fr-FR" dirty="0" smtClean="0"/>
              <a:t>);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potentially</a:t>
            </a:r>
            <a:r>
              <a:rPr lang="fr-FR" dirty="0" smtClean="0"/>
              <a:t> </a:t>
            </a:r>
            <a:r>
              <a:rPr lang="fr-FR" dirty="0" err="1" smtClean="0"/>
              <a:t>explain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relative land </a:t>
            </a:r>
            <a:r>
              <a:rPr lang="fr-FR" dirty="0" err="1" smtClean="0"/>
              <a:t>prices</a:t>
            </a:r>
            <a:r>
              <a:rPr lang="fr-FR" dirty="0" smtClean="0"/>
              <a:t> in large capital </a:t>
            </a:r>
            <a:r>
              <a:rPr lang="fr-FR" dirty="0" err="1" smtClean="0"/>
              <a:t>cities</a:t>
            </a:r>
            <a:r>
              <a:rPr lang="fr-FR" dirty="0" smtClean="0"/>
              <a:t> in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decades</a:t>
            </a:r>
            <a:endParaRPr lang="fr-FR" dirty="0"/>
          </a:p>
          <a:p>
            <a:r>
              <a:rPr lang="fr-FR" dirty="0" smtClean="0"/>
              <a:t>More </a:t>
            </a:r>
            <a:r>
              <a:rPr lang="fr-FR" dirty="0" err="1" smtClean="0"/>
              <a:t>generally</a:t>
            </a:r>
            <a:r>
              <a:rPr lang="fr-FR" dirty="0" smtClean="0"/>
              <a:t>, in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 </a:t>
            </a:r>
            <a:r>
              <a:rPr lang="fr-FR" dirty="0" err="1" smtClean="0"/>
              <a:t>goods</a:t>
            </a:r>
            <a:r>
              <a:rPr lang="fr-FR" dirty="0" smtClean="0"/>
              <a:t>, </a:t>
            </a:r>
            <a:r>
              <a:rPr lang="fr-FR" dirty="0" err="1" smtClean="0"/>
              <a:t>different</a:t>
            </a:r>
            <a:r>
              <a:rPr lang="fr-FR" dirty="0" smtClean="0"/>
              <a:t> speed of </a:t>
            </a:r>
            <a:r>
              <a:rPr lang="fr-FR" dirty="0" err="1" smtClean="0"/>
              <a:t>technical</a:t>
            </a:r>
            <a:r>
              <a:rPr lang="fr-FR" dirty="0" smtClean="0"/>
              <a:t> change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long-</a:t>
            </a:r>
            <a:r>
              <a:rPr lang="fr-FR" dirty="0" err="1" smtClean="0"/>
              <a:t>run</a:t>
            </a:r>
            <a:r>
              <a:rPr lang="fr-FR" dirty="0" smtClean="0"/>
              <a:t> change in relative </a:t>
            </a:r>
            <a:r>
              <a:rPr lang="fr-FR" dirty="0" err="1" smtClean="0"/>
              <a:t>prices</a:t>
            </a:r>
            <a:r>
              <a:rPr lang="fr-FR" dirty="0" smtClean="0"/>
              <a:t>: </a:t>
            </a:r>
            <a:r>
              <a:rPr lang="fr-FR" dirty="0" err="1" smtClean="0"/>
              <a:t>anything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happen</a:t>
            </a: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691024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Gross vs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:          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globalization</a:t>
            </a:r>
            <a:r>
              <a:rPr lang="fr-FR" dirty="0" smtClean="0"/>
              <a:t> in 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78112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</a:t>
            </a:r>
            <a:r>
              <a:rPr lang="fr-FR" dirty="0" smtClean="0"/>
              <a:t> positions are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in 1900-1910 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in Germany, </a:t>
            </a:r>
            <a:r>
              <a:rPr lang="fr-FR" dirty="0" err="1" smtClean="0"/>
              <a:t>Japan</a:t>
            </a:r>
            <a:r>
              <a:rPr lang="fr-FR" dirty="0" smtClean="0"/>
              <a:t> and </a:t>
            </a:r>
            <a:r>
              <a:rPr lang="fr-FR" dirty="0" err="1" smtClean="0"/>
              <a:t>oil</a:t>
            </a:r>
            <a:r>
              <a:rPr lang="fr-FR" dirty="0" smtClean="0"/>
              <a:t> countries</a:t>
            </a:r>
          </a:p>
          <a:p>
            <a:r>
              <a:rPr lang="fr-FR" b="1" dirty="0" smtClean="0"/>
              <a:t>And </a:t>
            </a:r>
            <a:r>
              <a:rPr lang="fr-FR" b="1" dirty="0" err="1" smtClean="0"/>
              <a:t>gross</a:t>
            </a:r>
            <a:r>
              <a:rPr lang="fr-FR" b="1" dirty="0" smtClean="0"/>
              <a:t> </a:t>
            </a:r>
            <a:r>
              <a:rPr lang="fr-FR" b="1" dirty="0" err="1" smtClean="0"/>
              <a:t>foreign</a:t>
            </a:r>
            <a:r>
              <a:rPr lang="fr-FR" b="1" dirty="0" smtClean="0"/>
              <a:t> </a:t>
            </a:r>
            <a:r>
              <a:rPr lang="fr-FR" b="1" dirty="0" err="1" smtClean="0"/>
              <a:t>assets</a:t>
            </a:r>
            <a:r>
              <a:rPr lang="fr-FR" b="1" dirty="0" smtClean="0"/>
              <a:t> and </a:t>
            </a:r>
            <a:r>
              <a:rPr lang="fr-FR" b="1" dirty="0" err="1" smtClean="0"/>
              <a:t>liabilities</a:t>
            </a:r>
            <a:r>
              <a:rPr lang="fr-FR" b="1" dirty="0" smtClean="0"/>
              <a:t> are a lot </a:t>
            </a:r>
            <a:r>
              <a:rPr lang="fr-FR" b="1" dirty="0" err="1" smtClean="0"/>
              <a:t>larger</a:t>
            </a:r>
            <a:r>
              <a:rPr lang="fr-FR" b="1" dirty="0" smtClean="0"/>
              <a:t> </a:t>
            </a:r>
            <a:r>
              <a:rPr lang="fr-FR" b="1" dirty="0" err="1" smtClean="0"/>
              <a:t>than</a:t>
            </a:r>
            <a:r>
              <a:rPr lang="fr-FR" b="1" dirty="0" smtClean="0"/>
              <a:t> </a:t>
            </a:r>
            <a:r>
              <a:rPr lang="fr-FR" b="1" dirty="0" err="1" smtClean="0"/>
              <a:t>they</a:t>
            </a:r>
            <a:r>
              <a:rPr lang="fr-FR" b="1" dirty="0" smtClean="0"/>
              <a:t> have </a:t>
            </a:r>
            <a:r>
              <a:rPr lang="fr-FR" b="1" dirty="0" err="1" smtClean="0"/>
              <a:t>ever</a:t>
            </a:r>
            <a:r>
              <a:rPr lang="fr-FR" b="1" dirty="0" smtClean="0"/>
              <a:t> been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in </a:t>
            </a:r>
            <a:r>
              <a:rPr lang="fr-FR" dirty="0" err="1" smtClean="0"/>
              <a:t>small</a:t>
            </a:r>
            <a:r>
              <a:rPr lang="fr-FR" dirty="0" smtClean="0"/>
              <a:t> countries: about 30-40% of total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and </a:t>
            </a:r>
            <a:r>
              <a:rPr lang="fr-FR" dirty="0" err="1" smtClean="0"/>
              <a:t>liabilities</a:t>
            </a:r>
            <a:r>
              <a:rPr lang="fr-FR" dirty="0" smtClean="0"/>
              <a:t> in </a:t>
            </a:r>
            <a:r>
              <a:rPr lang="fr-FR" dirty="0" err="1" smtClean="0"/>
              <a:t>European</a:t>
            </a:r>
            <a:r>
              <a:rPr lang="fr-FR" dirty="0" smtClean="0"/>
              <a:t> countries (</a:t>
            </a:r>
            <a:r>
              <a:rPr lang="fr-FR" dirty="0" err="1" smtClean="0"/>
              <a:t>even</a:t>
            </a:r>
            <a:r>
              <a:rPr lang="fr-FR" dirty="0" smtClean="0"/>
              <a:t> more in </a:t>
            </a:r>
            <a:r>
              <a:rPr lang="fr-FR" dirty="0" err="1" smtClean="0"/>
              <a:t>smaller</a:t>
            </a:r>
            <a:r>
              <a:rPr lang="fr-FR" dirty="0" smtClean="0"/>
              <a:t> countries)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potentially</a:t>
            </a:r>
            <a:r>
              <a:rPr lang="fr-FR" dirty="0" smtClean="0"/>
              <a:t> </a:t>
            </a:r>
            <a:r>
              <a:rPr lang="fr-FR" dirty="0" err="1" smtClean="0"/>
              <a:t>creates</a:t>
            </a:r>
            <a:r>
              <a:rPr lang="fr-FR" dirty="0" smtClean="0"/>
              <a:t> </a:t>
            </a:r>
            <a:r>
              <a:rPr lang="fr-FR" dirty="0" err="1" smtClean="0"/>
              <a:t>substantial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fragility</a:t>
            </a:r>
            <a:r>
              <a:rPr lang="fr-FR" dirty="0" smtClean="0"/>
              <a:t> (</a:t>
            </a:r>
            <a:r>
              <a:rPr lang="fr-FR" dirty="0" err="1" smtClean="0"/>
              <a:t>especially</a:t>
            </a:r>
            <a:r>
              <a:rPr lang="fr-FR" dirty="0" smtClean="0"/>
              <a:t> if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and </a:t>
            </a:r>
            <a:r>
              <a:rPr lang="fr-FR" dirty="0" err="1" smtClean="0"/>
              <a:t>sovereign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)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destabilizing</a:t>
            </a:r>
            <a:r>
              <a:rPr lang="fr-FR" dirty="0" smtClean="0"/>
              <a:t> force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more important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top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shares</a:t>
            </a:r>
            <a:r>
              <a:rPr lang="fr-FR" dirty="0" smtClean="0"/>
              <a:t> (=important in the US, but not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in Europe; </a:t>
            </a:r>
            <a:r>
              <a:rPr lang="fr-FR" dirty="0" err="1" smtClean="0"/>
              <a:t>see</a:t>
            </a:r>
            <a:r>
              <a:rPr lang="fr-FR" dirty="0" smtClean="0"/>
              <a:t> lecture 5 &amp; PS, « Top </a:t>
            </a:r>
            <a:r>
              <a:rPr lang="fr-FR" dirty="0" err="1" smtClean="0"/>
              <a:t>incomes</a:t>
            </a:r>
            <a:r>
              <a:rPr lang="fr-FR" dirty="0" smtClean="0"/>
              <a:t> and the Great </a:t>
            </a:r>
            <a:r>
              <a:rPr lang="fr-FR" dirty="0" err="1" smtClean="0"/>
              <a:t>Recession</a:t>
            </a:r>
            <a:r>
              <a:rPr lang="fr-FR" dirty="0" smtClean="0"/>
              <a:t> », </a:t>
            </a:r>
            <a:r>
              <a:rPr lang="fr-FR" dirty="0" smtClean="0">
                <a:hlinkClick r:id="rId2"/>
              </a:rPr>
              <a:t>IMF </a:t>
            </a:r>
            <a:r>
              <a:rPr lang="fr-FR" dirty="0" err="1" smtClean="0">
                <a:hlinkClick r:id="rId2"/>
              </a:rPr>
              <a:t>Review</a:t>
            </a:r>
            <a:r>
              <a:rPr lang="fr-FR" dirty="0" smtClean="0">
                <a:hlinkClick r:id="rId2"/>
              </a:rPr>
              <a:t> 2013</a:t>
            </a:r>
            <a:r>
              <a:rPr lang="fr-FR" dirty="0" smtClean="0"/>
              <a:t> 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624736"/>
        </p:xfrm>
        <a:graphic>
          <a:graphicData uri="http://schemas.openxmlformats.org/presentationml/2006/ole">
            <p:oleObj spid="_x0000_s10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624736"/>
        </p:xfrm>
        <a:graphic>
          <a:graphicData uri="http://schemas.openxmlformats.org/presentationml/2006/ole">
            <p:oleObj spid="_x0000_s3482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624736"/>
        </p:xfrm>
        <a:graphic>
          <a:graphicData uri="http://schemas.openxmlformats.org/presentationml/2006/ole">
            <p:oleObj spid="_x0000_s358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68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789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892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9036496" cy="6741368"/>
        </p:xfrm>
        <a:graphic>
          <a:graphicData uri="http://schemas.openxmlformats.org/presentationml/2006/ole">
            <p:oleObj spid="_x0000_s3994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4199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88640"/>
          <a:ext cx="8784976" cy="6480720"/>
        </p:xfrm>
        <a:graphic>
          <a:graphicData uri="http://schemas.openxmlformats.org/presentationml/2006/ole">
            <p:oleObj spid="_x0000_s4097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6"/>
        </p:xfrm>
        <a:graphic>
          <a:graphicData uri="http://schemas.openxmlformats.org/presentationml/2006/ole">
            <p:oleObj spid="_x0000_s430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928992" cy="6480720"/>
        </p:xfrm>
        <a:graphic>
          <a:graphicData uri="http://schemas.openxmlformats.org/presentationml/2006/ole">
            <p:oleObj spid="_x0000_s440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856984" cy="6552728"/>
        </p:xfrm>
        <a:graphic>
          <a:graphicData uri="http://schemas.openxmlformats.org/presentationml/2006/ole">
            <p:oleObj spid="_x0000_s20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Market</a:t>
            </a:r>
            <a:r>
              <a:rPr lang="fr-FR" dirty="0" smtClean="0"/>
              <a:t> vs book value of corporations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So far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a </a:t>
            </a:r>
            <a:r>
              <a:rPr lang="fr-FR" sz="2800" dirty="0" err="1" smtClean="0"/>
              <a:t>market</a:t>
            </a:r>
            <a:r>
              <a:rPr lang="fr-FR" sz="2800" dirty="0" smtClean="0"/>
              <a:t>-value </a:t>
            </a:r>
            <a:r>
              <a:rPr lang="fr-FR" sz="2800" dirty="0" err="1" smtClean="0"/>
              <a:t>definition</a:t>
            </a:r>
            <a:r>
              <a:rPr lang="fr-FR" sz="2800" dirty="0" smtClean="0"/>
              <a:t> of national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: corporations </a:t>
            </a:r>
            <a:r>
              <a:rPr lang="fr-FR" sz="2800" dirty="0" err="1" smtClean="0"/>
              <a:t>valued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stock </a:t>
            </a:r>
            <a:r>
              <a:rPr lang="fr-FR" sz="2800" dirty="0" err="1" smtClean="0"/>
              <a:t>market</a:t>
            </a:r>
            <a:r>
              <a:rPr lang="fr-FR" sz="2800" dirty="0" smtClean="0"/>
              <a:t> </a:t>
            </a:r>
            <a:r>
              <a:rPr lang="fr-FR" sz="2800" dirty="0" err="1" smtClean="0"/>
              <a:t>prices</a:t>
            </a:r>
            <a:endParaRPr lang="fr-FR" sz="2800" dirty="0" smtClean="0"/>
          </a:p>
          <a:p>
            <a:r>
              <a:rPr lang="fr-FR" sz="2800" dirty="0" smtClean="0"/>
              <a:t>Book value of corporations = </a:t>
            </a:r>
            <a:r>
              <a:rPr lang="fr-FR" sz="2800" dirty="0" err="1" smtClean="0"/>
              <a:t>assets</a:t>
            </a:r>
            <a:r>
              <a:rPr lang="fr-FR" sz="2800" dirty="0" smtClean="0"/>
              <a:t> – </a:t>
            </a:r>
            <a:r>
              <a:rPr lang="fr-FR" sz="2800" dirty="0" err="1" smtClean="0"/>
              <a:t>debt</a:t>
            </a:r>
            <a:endParaRPr lang="fr-FR" sz="2800" dirty="0" smtClean="0"/>
          </a:p>
          <a:p>
            <a:r>
              <a:rPr lang="fr-FR" sz="2800" dirty="0" err="1" smtClean="0"/>
              <a:t>Tobin’s</a:t>
            </a:r>
            <a:r>
              <a:rPr lang="fr-FR" sz="2800" dirty="0" smtClean="0"/>
              <a:t> Q ratio = (</a:t>
            </a:r>
            <a:r>
              <a:rPr lang="fr-FR" sz="2800" dirty="0" err="1" smtClean="0"/>
              <a:t>market</a:t>
            </a:r>
            <a:r>
              <a:rPr lang="fr-FR" sz="2800" dirty="0" smtClean="0"/>
              <a:t> value)/(book value) (&gt;1 or &lt;1)</a:t>
            </a:r>
          </a:p>
          <a:p>
            <a:r>
              <a:rPr lang="fr-FR" sz="2800" dirty="0" err="1" smtClean="0"/>
              <a:t>Residual</a:t>
            </a:r>
            <a:r>
              <a:rPr lang="fr-FR" sz="2800" dirty="0" smtClean="0"/>
              <a:t> </a:t>
            </a:r>
            <a:r>
              <a:rPr lang="fr-FR" sz="2800" dirty="0" err="1" smtClean="0"/>
              <a:t>corporate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c</a:t>
            </a:r>
            <a:r>
              <a:rPr lang="fr-FR" sz="2800" dirty="0" smtClean="0"/>
              <a:t> = book value – </a:t>
            </a:r>
            <a:r>
              <a:rPr lang="fr-FR" sz="2800" dirty="0" err="1" smtClean="0"/>
              <a:t>market</a:t>
            </a:r>
            <a:r>
              <a:rPr lang="fr-FR" sz="2800" dirty="0" smtClean="0"/>
              <a:t> value</a:t>
            </a:r>
          </a:p>
          <a:p>
            <a:r>
              <a:rPr lang="fr-FR" sz="2800" dirty="0" smtClean="0"/>
              <a:t>Book-value national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W</a:t>
            </a:r>
            <a:r>
              <a:rPr lang="fr-FR" sz="2800" baseline="-25000" dirty="0" smtClean="0"/>
              <a:t>b</a:t>
            </a:r>
            <a:r>
              <a:rPr lang="fr-FR" sz="2800" dirty="0" smtClean="0"/>
              <a:t> =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+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c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In principe, Q </a:t>
            </a:r>
            <a:r>
              <a:rPr lang="fr-FR" sz="2800" dirty="0" smtClean="0">
                <a:cs typeface="Arial"/>
              </a:rPr>
              <a:t>≈ 1 (</a:t>
            </a:r>
            <a:r>
              <a:rPr lang="fr-FR" sz="2800" dirty="0" err="1" smtClean="0">
                <a:cs typeface="Arial"/>
              </a:rPr>
              <a:t>otherwise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investment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should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adjust</a:t>
            </a:r>
            <a:r>
              <a:rPr lang="fr-FR" sz="2800" dirty="0" smtClean="0">
                <a:cs typeface="Arial"/>
              </a:rPr>
              <a:t>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c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≈ 0</a:t>
            </a:r>
            <a:r>
              <a:rPr lang="fr-FR" sz="2800" dirty="0" smtClean="0"/>
              <a:t> and W</a:t>
            </a:r>
            <a:r>
              <a:rPr lang="fr-FR" sz="2800" baseline="-25000" dirty="0" smtClean="0"/>
              <a:t>b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≈</a:t>
            </a:r>
            <a:r>
              <a:rPr lang="fr-FR" sz="2800" dirty="0" smtClean="0"/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But Q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systematically</a:t>
            </a:r>
            <a:r>
              <a:rPr lang="fr-FR" sz="2800" dirty="0" smtClean="0"/>
              <a:t> &gt;1 if </a:t>
            </a:r>
            <a:r>
              <a:rPr lang="fr-FR" sz="2800" dirty="0" err="1" smtClean="0"/>
              <a:t>immaterial</a:t>
            </a:r>
            <a:r>
              <a:rPr lang="fr-FR" sz="2800" dirty="0" smtClean="0"/>
              <a:t> </a:t>
            </a:r>
            <a:r>
              <a:rPr lang="fr-FR" sz="2800" dirty="0" err="1" smtClean="0"/>
              <a:t>investment</a:t>
            </a:r>
            <a:r>
              <a:rPr lang="fr-FR" sz="2800" dirty="0" smtClean="0"/>
              <a:t> not </a:t>
            </a:r>
            <a:r>
              <a:rPr lang="fr-FR" sz="2800" dirty="0" err="1" smtClean="0"/>
              <a:t>well</a:t>
            </a:r>
            <a:r>
              <a:rPr lang="fr-FR" sz="2800" dirty="0" smtClean="0"/>
              <a:t> </a:t>
            </a:r>
            <a:r>
              <a:rPr lang="fr-FR" sz="2800" dirty="0" err="1" smtClean="0"/>
              <a:t>accounted</a:t>
            </a:r>
            <a:r>
              <a:rPr lang="fr-FR" sz="2800" dirty="0" smtClean="0"/>
              <a:t> in book </a:t>
            </a:r>
            <a:r>
              <a:rPr lang="fr-FR" sz="2800" dirty="0" err="1" smtClean="0"/>
              <a:t>assets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But Q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systemativally</a:t>
            </a:r>
            <a:r>
              <a:rPr lang="fr-FR" sz="2800" dirty="0" smtClean="0"/>
              <a:t> &lt;1 if </a:t>
            </a:r>
            <a:r>
              <a:rPr lang="fr-FR" sz="2800" dirty="0" err="1" smtClean="0"/>
              <a:t>shareholders</a:t>
            </a:r>
            <a:r>
              <a:rPr lang="fr-FR" sz="2800" dirty="0" smtClean="0"/>
              <a:t> have </a:t>
            </a:r>
            <a:r>
              <a:rPr lang="fr-FR" sz="2800" dirty="0" err="1" smtClean="0"/>
              <a:t>imperfect</a:t>
            </a:r>
            <a:r>
              <a:rPr lang="fr-FR" sz="2800" dirty="0" smtClean="0"/>
              <a:t> control of the </a:t>
            </a:r>
            <a:r>
              <a:rPr lang="fr-FR" sz="2800" dirty="0" err="1" smtClean="0"/>
              <a:t>firm</a:t>
            </a:r>
            <a:r>
              <a:rPr lang="fr-FR" sz="2800" dirty="0" smtClean="0"/>
              <a:t> (</a:t>
            </a:r>
            <a:r>
              <a:rPr lang="fr-FR" sz="2800" dirty="0" err="1" smtClean="0"/>
              <a:t>stakeholder</a:t>
            </a:r>
            <a:r>
              <a:rPr lang="fr-FR" sz="2800" dirty="0" smtClean="0"/>
              <a:t> model):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explain</a:t>
            </a:r>
            <a:r>
              <a:rPr lang="fr-FR" sz="2800" dirty="0" smtClean="0"/>
              <a:t> </a:t>
            </a:r>
            <a:r>
              <a:rPr lang="fr-FR" sz="2800" dirty="0" err="1" smtClean="0"/>
              <a:t>why</a:t>
            </a:r>
            <a:r>
              <a:rPr lang="fr-FR" sz="2800" dirty="0" smtClean="0"/>
              <a:t> Q </a:t>
            </a:r>
            <a:r>
              <a:rPr lang="fr-FR" sz="2800" dirty="0" err="1" smtClean="0"/>
              <a:t>lower</a:t>
            </a:r>
            <a:r>
              <a:rPr lang="fr-FR" sz="2800" dirty="0" smtClean="0"/>
              <a:t> in Germany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US-UK, and the </a:t>
            </a:r>
            <a:r>
              <a:rPr lang="fr-FR" sz="2800" dirty="0" err="1" smtClean="0"/>
              <a:t>general</a:t>
            </a:r>
            <a:r>
              <a:rPr lang="fr-FR" sz="2800" dirty="0" smtClean="0"/>
              <a:t> </a:t>
            </a:r>
            <a:r>
              <a:rPr lang="fr-FR" sz="2800" dirty="0" err="1" smtClean="0"/>
              <a:t>rise</a:t>
            </a:r>
            <a:r>
              <a:rPr lang="fr-FR" sz="2800" dirty="0" smtClean="0"/>
              <a:t> of Q </a:t>
            </a:r>
            <a:r>
              <a:rPr lang="fr-FR" sz="2800" dirty="0" err="1" smtClean="0"/>
              <a:t>since</a:t>
            </a:r>
            <a:r>
              <a:rPr lang="fr-FR" sz="2800" dirty="0" smtClean="0"/>
              <a:t> 1970s-80s</a:t>
            </a:r>
          </a:p>
          <a:p>
            <a:r>
              <a:rPr lang="fr-FR" sz="2800" dirty="0" err="1" smtClean="0"/>
              <a:t>From</a:t>
            </a:r>
            <a:r>
              <a:rPr lang="fr-FR" sz="2800" dirty="0" smtClean="0"/>
              <a:t> an </a:t>
            </a:r>
            <a:r>
              <a:rPr lang="fr-FR" sz="2800" dirty="0" err="1" smtClean="0"/>
              <a:t>efficiency</a:t>
            </a:r>
            <a:r>
              <a:rPr lang="fr-FR" sz="2800" dirty="0" smtClean="0"/>
              <a:t> </a:t>
            </a:r>
            <a:r>
              <a:rPr lang="fr-FR" sz="2800" dirty="0" err="1" smtClean="0"/>
              <a:t>viewpoint</a:t>
            </a:r>
            <a:r>
              <a:rPr lang="fr-FR" sz="2800" dirty="0" smtClean="0"/>
              <a:t>, </a:t>
            </a:r>
            <a:r>
              <a:rPr lang="fr-FR" sz="2800" dirty="0" err="1" smtClean="0"/>
              <a:t>unclear</a:t>
            </a:r>
            <a:r>
              <a:rPr lang="fr-FR" sz="2800" dirty="0" smtClean="0"/>
              <a:t> </a:t>
            </a:r>
            <a:r>
              <a:rPr lang="fr-FR" sz="2800" dirty="0" err="1" smtClean="0"/>
              <a:t>which</a:t>
            </a:r>
            <a:r>
              <a:rPr lang="fr-FR" sz="2800" dirty="0" smtClean="0"/>
              <a:t> model </a:t>
            </a:r>
            <a:r>
              <a:rPr lang="fr-FR" sz="2800" dirty="0" err="1" smtClean="0"/>
              <a:t>is</a:t>
            </a:r>
            <a:r>
              <a:rPr lang="fr-FR" sz="2800" dirty="0" smtClean="0"/>
              <a:t> best</a:t>
            </a:r>
            <a:endParaRPr lang="fr-FR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p:oleObj spid="_x0000_s513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Summing</a:t>
            </a:r>
            <a:r>
              <a:rPr lang="fr-FR" dirty="0" smtClean="0"/>
              <a:t> 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dirty="0" smtClean="0"/>
              <a:t> and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have no </a:t>
            </a:r>
            <a:r>
              <a:rPr lang="fr-FR" dirty="0" err="1" smtClean="0"/>
              <a:t>reason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stable over time and </a:t>
            </a:r>
            <a:r>
              <a:rPr lang="fr-FR" dirty="0" err="1" smtClean="0"/>
              <a:t>across</a:t>
            </a:r>
            <a:r>
              <a:rPr lang="fr-FR" dirty="0" smtClean="0"/>
              <a:t> countries</a:t>
            </a:r>
          </a:p>
          <a:p>
            <a:r>
              <a:rPr lang="fr-FR" dirty="0" smtClean="0"/>
              <a:t>If global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slowdown</a:t>
            </a:r>
            <a:r>
              <a:rPr lang="fr-FR" dirty="0" smtClean="0"/>
              <a:t> in the future (g</a:t>
            </a:r>
            <a:r>
              <a:rPr lang="fr-FR" dirty="0" smtClean="0">
                <a:cs typeface="Arial"/>
              </a:rPr>
              <a:t>≈1,5%) and </a:t>
            </a:r>
            <a:r>
              <a:rPr lang="fr-FR" dirty="0" err="1" smtClean="0">
                <a:cs typeface="Arial"/>
              </a:rPr>
              <a:t>saving</a:t>
            </a:r>
            <a:r>
              <a:rPr lang="fr-FR" dirty="0" smtClean="0">
                <a:cs typeface="Arial"/>
              </a:rPr>
              <a:t> rates </a:t>
            </a:r>
            <a:r>
              <a:rPr lang="fr-FR" dirty="0" err="1" smtClean="0">
                <a:cs typeface="Arial"/>
              </a:rPr>
              <a:t>remain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high</a:t>
            </a:r>
            <a:r>
              <a:rPr lang="fr-FR" dirty="0" smtClean="0">
                <a:cs typeface="Arial"/>
              </a:rPr>
              <a:t> (s≈10-12%), </a:t>
            </a:r>
            <a:r>
              <a:rPr lang="fr-FR" dirty="0" err="1" smtClean="0">
                <a:cs typeface="Arial"/>
              </a:rPr>
              <a:t>then</a:t>
            </a:r>
            <a:r>
              <a:rPr lang="fr-FR" dirty="0" smtClean="0">
                <a:cs typeface="Arial"/>
              </a:rPr>
              <a:t> the global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700% (or more… or </a:t>
            </a:r>
            <a:r>
              <a:rPr lang="fr-FR" dirty="0" err="1" smtClean="0"/>
              <a:t>less</a:t>
            </a:r>
            <a:r>
              <a:rPr lang="fr-FR" dirty="0" smtClean="0"/>
              <a:t>…)</a:t>
            </a:r>
          </a:p>
          <a:p>
            <a:r>
              <a:rPr lang="fr-FR" dirty="0" smtClean="0"/>
              <a:t>Major issue: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depreciation</a:t>
            </a:r>
            <a:r>
              <a:rPr lang="fr-FR" dirty="0" smtClean="0"/>
              <a:t> of </a:t>
            </a:r>
            <a:r>
              <a:rPr lang="fr-FR" dirty="0" err="1" smtClean="0"/>
              <a:t>natural</a:t>
            </a:r>
            <a:r>
              <a:rPr lang="fr-FR" dirty="0" smtClean="0"/>
              <a:t> capital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stronger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capital?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Barbier 2014a</a:t>
            </a:r>
            <a:r>
              <a:rPr lang="fr-FR" dirty="0" smtClean="0"/>
              <a:t>, </a:t>
            </a:r>
            <a:r>
              <a:rPr lang="fr-FR" dirty="0" smtClean="0">
                <a:hlinkClick r:id="rId3"/>
              </a:rPr>
              <a:t>2014b</a:t>
            </a:r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are the </a:t>
            </a:r>
            <a:r>
              <a:rPr lang="fr-FR" dirty="0" err="1" smtClean="0"/>
              <a:t>consequences</a:t>
            </a:r>
            <a:r>
              <a:rPr lang="fr-FR" dirty="0" smtClean="0"/>
              <a:t> for the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of capital </a:t>
            </a:r>
            <a:r>
              <a:rPr lang="fr-FR" dirty="0" err="1" smtClean="0"/>
              <a:t>income</a:t>
            </a:r>
            <a:r>
              <a:rPr lang="fr-FR" dirty="0" smtClean="0"/>
              <a:t> in national </a:t>
            </a:r>
            <a:r>
              <a:rPr lang="fr-FR" dirty="0" err="1" smtClean="0"/>
              <a:t>income</a:t>
            </a:r>
            <a:r>
              <a:rPr lang="fr-FR" dirty="0" smtClean="0"/>
              <a:t>?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lecture  </a:t>
            </a: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6"/>
        </p:xfrm>
        <a:graphic>
          <a:graphicData uri="http://schemas.openxmlformats.org/presentationml/2006/ole">
            <p:oleObj spid="_x0000_s276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Let’s</a:t>
            </a:r>
            <a:r>
              <a:rPr lang="fr-FR" dirty="0" smtClean="0"/>
              <a:t> move to </a:t>
            </a:r>
            <a:r>
              <a:rPr lang="fr-FR" dirty="0" err="1" smtClean="0"/>
              <a:t>theory</a:t>
            </a:r>
            <a:r>
              <a:rPr lang="fr-FR" dirty="0" smtClean="0"/>
              <a:t>: how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explain</a:t>
            </a:r>
            <a:r>
              <a:rPr lang="fr-FR" dirty="0" smtClean="0"/>
              <a:t> capital-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dirty="0" smtClean="0"/>
              <a:t>=W/Y ?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first </a:t>
            </a:r>
            <a:r>
              <a:rPr lang="fr-FR" dirty="0" err="1" smtClean="0"/>
              <a:t>need</a:t>
            </a:r>
            <a:r>
              <a:rPr lang="fr-FR" dirty="0" smtClean="0"/>
              <a:t> a </a:t>
            </a:r>
            <a:r>
              <a:rPr lang="fr-FR" dirty="0" err="1" smtClean="0"/>
              <a:t>theory</a:t>
            </a:r>
            <a:r>
              <a:rPr lang="fr-FR" dirty="0" smtClean="0"/>
              <a:t> of </a:t>
            </a:r>
            <a:r>
              <a:rPr lang="fr-FR" dirty="0" err="1" smtClean="0"/>
              <a:t>why</a:t>
            </a:r>
            <a:r>
              <a:rPr lang="fr-FR" dirty="0" smtClean="0"/>
              <a:t> people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: if </a:t>
            </a:r>
            <a:r>
              <a:rPr lang="fr-FR" dirty="0" err="1" smtClean="0"/>
              <a:t>economic</a:t>
            </a:r>
            <a:r>
              <a:rPr lang="fr-FR" dirty="0" smtClean="0"/>
              <a:t> agents </a:t>
            </a:r>
            <a:r>
              <a:rPr lang="fr-FR" dirty="0" err="1" smtClean="0"/>
              <a:t>only</a:t>
            </a:r>
            <a:r>
              <a:rPr lang="fr-FR" dirty="0" smtClean="0"/>
              <a:t> care about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not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, i.e. </a:t>
            </a:r>
            <a:r>
              <a:rPr lang="el-GR" dirty="0" smtClean="0"/>
              <a:t>β</a:t>
            </a:r>
            <a:r>
              <a:rPr lang="fr-FR" dirty="0" smtClean="0"/>
              <a:t>=0. So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a </a:t>
            </a:r>
            <a:r>
              <a:rPr lang="fr-FR" dirty="0" err="1" smtClean="0"/>
              <a:t>dynamic</a:t>
            </a:r>
            <a:r>
              <a:rPr lang="fr-FR" dirty="0" smtClean="0"/>
              <a:t> model (</a:t>
            </a:r>
            <a:r>
              <a:rPr lang="fr-FR" dirty="0" err="1" smtClean="0"/>
              <a:t>at</a:t>
            </a:r>
            <a:r>
              <a:rPr lang="fr-FR" dirty="0" smtClean="0"/>
              <a:t> least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periods</a:t>
            </a:r>
            <a:r>
              <a:rPr lang="fr-FR" dirty="0" smtClean="0"/>
              <a:t>) </a:t>
            </a:r>
            <a:r>
              <a:rPr lang="fr-FR" dirty="0" err="1" smtClean="0"/>
              <a:t>where</a:t>
            </a:r>
            <a:r>
              <a:rPr lang="fr-FR" dirty="0" smtClean="0"/>
              <a:t> agents care about the future. </a:t>
            </a:r>
          </a:p>
          <a:p>
            <a:r>
              <a:rPr lang="fr-FR" dirty="0" smtClean="0"/>
              <a:t>OLG model: agents </a:t>
            </a:r>
            <a:r>
              <a:rPr lang="fr-FR" dirty="0" err="1" smtClean="0"/>
              <a:t>maximize</a:t>
            </a:r>
            <a:r>
              <a:rPr lang="fr-FR" dirty="0" smtClean="0"/>
              <a:t> U(c</a:t>
            </a:r>
            <a:r>
              <a:rPr lang="fr-FR" baseline="-25000" dirty="0" smtClean="0"/>
              <a:t>t</a:t>
            </a:r>
            <a:r>
              <a:rPr lang="fr-FR" dirty="0"/>
              <a:t> </a:t>
            </a:r>
            <a:r>
              <a:rPr lang="fr-FR" dirty="0" smtClean="0"/>
              <a:t>,c</a:t>
            </a:r>
            <a:r>
              <a:rPr lang="fr-FR" baseline="-25000" dirty="0" smtClean="0"/>
              <a:t>t+1 </a:t>
            </a:r>
            <a:r>
              <a:rPr lang="fr-FR" dirty="0" smtClean="0"/>
              <a:t>), </a:t>
            </a:r>
            <a:r>
              <a:rPr lang="fr-FR" dirty="0" err="1" smtClean="0"/>
              <a:t>where</a:t>
            </a:r>
            <a:r>
              <a:rPr lang="fr-FR" dirty="0"/>
              <a:t> c</a:t>
            </a:r>
            <a:r>
              <a:rPr lang="fr-FR" baseline="-25000" dirty="0"/>
              <a:t>t</a:t>
            </a:r>
            <a:r>
              <a:rPr lang="fr-FR" dirty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young</a:t>
            </a:r>
            <a:r>
              <a:rPr lang="fr-FR" dirty="0" smtClean="0"/>
              <a:t>-</a:t>
            </a:r>
            <a:r>
              <a:rPr lang="fr-FR" dirty="0" err="1" smtClean="0"/>
              <a:t>age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 (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age</a:t>
            </a:r>
            <a:r>
              <a:rPr lang="fr-FR" dirty="0" smtClean="0"/>
              <a:t>) &amp; c</a:t>
            </a:r>
            <a:r>
              <a:rPr lang="fr-FR" baseline="-25000" dirty="0" smtClean="0"/>
              <a:t>t</a:t>
            </a:r>
            <a:r>
              <a:rPr lang="fr-FR" baseline="-25000" dirty="0"/>
              <a:t>+1 </a:t>
            </a:r>
            <a:r>
              <a:rPr lang="fr-FR" dirty="0" smtClean="0"/>
              <a:t>= </a:t>
            </a:r>
            <a:r>
              <a:rPr lang="fr-FR" dirty="0" err="1" smtClean="0"/>
              <a:t>old</a:t>
            </a:r>
            <a:r>
              <a:rPr lang="fr-FR" dirty="0" smtClean="0"/>
              <a:t>-</a:t>
            </a:r>
            <a:r>
              <a:rPr lang="fr-FR" dirty="0" err="1" smtClean="0"/>
              <a:t>age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Depending</a:t>
            </a:r>
            <a:r>
              <a:rPr lang="fr-FR" dirty="0" smtClean="0"/>
              <a:t> on utility </a:t>
            </a:r>
            <a:r>
              <a:rPr lang="fr-FR" dirty="0" err="1" smtClean="0"/>
              <a:t>function</a:t>
            </a:r>
            <a:r>
              <a:rPr lang="fr-FR" dirty="0" smtClean="0"/>
              <a:t> U(.,.) (rate of time </a:t>
            </a:r>
            <a:r>
              <a:rPr lang="fr-FR" dirty="0" err="1" smtClean="0"/>
              <a:t>preference</a:t>
            </a:r>
            <a:r>
              <a:rPr lang="fr-FR" dirty="0" smtClean="0"/>
              <a:t>, etc.), </a:t>
            </a:r>
            <a:r>
              <a:rPr lang="fr-FR" dirty="0" err="1" smtClean="0"/>
              <a:t>demographic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r>
              <a:rPr lang="fr-FR" dirty="0" smtClean="0"/>
              <a:t>, etc., one </a:t>
            </a:r>
            <a:r>
              <a:rPr lang="fr-FR" dirty="0" err="1" smtClean="0"/>
              <a:t>obtains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saving</a:t>
            </a:r>
            <a:r>
              <a:rPr lang="fr-FR" dirty="0" smtClean="0"/>
              <a:t> rates and long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« Modigliani triangle » formula in lecture 6)</a:t>
            </a:r>
          </a:p>
          <a:p>
            <a:r>
              <a:rPr lang="fr-FR" dirty="0" smtClean="0"/>
              <a:t>Pb </a:t>
            </a:r>
            <a:r>
              <a:rPr lang="fr-FR" dirty="0" err="1" smtClean="0"/>
              <a:t>with</a:t>
            </a:r>
            <a:r>
              <a:rPr lang="fr-FR" dirty="0" smtClean="0"/>
              <a:t> the pure life-cycle model: </a:t>
            </a:r>
            <a:r>
              <a:rPr lang="fr-FR" dirty="0" err="1" smtClean="0"/>
              <a:t>individuals</a:t>
            </a:r>
            <a:r>
              <a:rPr lang="fr-FR" dirty="0" smtClean="0"/>
              <a:t> are </a:t>
            </a:r>
            <a:r>
              <a:rPr lang="fr-FR" dirty="0" err="1" smtClean="0"/>
              <a:t>supposed</a:t>
            </a:r>
            <a:r>
              <a:rPr lang="fr-FR" dirty="0" smtClean="0"/>
              <a:t> to die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; in the real world, </a:t>
            </a:r>
            <a:r>
              <a:rPr lang="fr-FR" dirty="0" err="1" smtClean="0"/>
              <a:t>inherited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important</a:t>
            </a:r>
          </a:p>
          <a:p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utility for </a:t>
            </a:r>
            <a:r>
              <a:rPr lang="fr-FR" dirty="0" err="1" smtClean="0"/>
              <a:t>bequest</a:t>
            </a:r>
            <a:r>
              <a:rPr lang="fr-FR" dirty="0" smtClean="0"/>
              <a:t>: U(c</a:t>
            </a:r>
            <a:r>
              <a:rPr lang="fr-FR" baseline="-25000" dirty="0" smtClean="0"/>
              <a:t>t</a:t>
            </a:r>
            <a:r>
              <a:rPr lang="fr-FR" dirty="0" smtClean="0"/>
              <a:t> ,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+1 </a:t>
            </a:r>
            <a:r>
              <a:rPr lang="fr-FR" dirty="0" smtClean="0"/>
              <a:t>), </a:t>
            </a:r>
            <a:r>
              <a:rPr lang="fr-FR" dirty="0" err="1" smtClean="0"/>
              <a:t>where</a:t>
            </a:r>
            <a:r>
              <a:rPr lang="fr-FR" dirty="0" smtClean="0"/>
              <a:t> c</a:t>
            </a:r>
            <a:r>
              <a:rPr lang="fr-FR" baseline="-25000" dirty="0" smtClean="0"/>
              <a:t>t</a:t>
            </a:r>
            <a:r>
              <a:rPr lang="fr-FR" dirty="0" smtClean="0"/>
              <a:t> = </a:t>
            </a:r>
            <a:r>
              <a:rPr lang="fr-FR" dirty="0" err="1" smtClean="0"/>
              <a:t>lifetime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 (</a:t>
            </a:r>
            <a:r>
              <a:rPr lang="fr-FR" dirty="0" err="1" smtClean="0"/>
              <a:t>young</a:t>
            </a:r>
            <a:r>
              <a:rPr lang="fr-FR" dirty="0" smtClean="0"/>
              <a:t> + </a:t>
            </a:r>
            <a:r>
              <a:rPr lang="fr-FR" dirty="0" err="1" smtClean="0"/>
              <a:t>old</a:t>
            </a:r>
            <a:r>
              <a:rPr lang="fr-FR" dirty="0" smtClean="0"/>
              <a:t>) &amp;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+1 </a:t>
            </a:r>
            <a:r>
              <a:rPr lang="fr-FR" dirty="0" smtClean="0"/>
              <a:t>= </a:t>
            </a:r>
            <a:r>
              <a:rPr lang="fr-FR" dirty="0" err="1" smtClean="0"/>
              <a:t>bequest</a:t>
            </a:r>
            <a:r>
              <a:rPr lang="fr-FR" dirty="0" smtClean="0"/>
              <a:t> (</a:t>
            </a:r>
            <a:r>
              <a:rPr lang="fr-FR" dirty="0" err="1" smtClean="0"/>
              <a:t>wealth</a:t>
            </a:r>
            <a:r>
              <a:rPr lang="fr-FR" dirty="0" smtClean="0"/>
              <a:t>) </a:t>
            </a:r>
            <a:r>
              <a:rPr lang="fr-FR" dirty="0" err="1" smtClean="0"/>
              <a:t>left</a:t>
            </a:r>
            <a:r>
              <a:rPr lang="fr-FR" dirty="0" smtClean="0"/>
              <a:t> to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Depending</a:t>
            </a:r>
            <a:r>
              <a:rPr lang="fr-FR" dirty="0" smtClean="0"/>
              <a:t> on the </a:t>
            </a:r>
            <a:r>
              <a:rPr lang="fr-FR" dirty="0" err="1" smtClean="0"/>
              <a:t>strength</a:t>
            </a:r>
            <a:r>
              <a:rPr lang="fr-FR" dirty="0" smtClean="0"/>
              <a:t> of the </a:t>
            </a:r>
            <a:r>
              <a:rPr lang="fr-FR" dirty="0" err="1" smtClean="0"/>
              <a:t>bequest</a:t>
            </a:r>
            <a:r>
              <a:rPr lang="fr-FR" dirty="0" smtClean="0"/>
              <a:t> motive in utility </a:t>
            </a:r>
            <a:r>
              <a:rPr lang="fr-FR" dirty="0" err="1" smtClean="0"/>
              <a:t>function</a:t>
            </a:r>
            <a:r>
              <a:rPr lang="fr-FR" dirty="0" smtClean="0"/>
              <a:t> U(</a:t>
            </a:r>
            <a:r>
              <a:rPr lang="fr-FR" dirty="0" err="1" smtClean="0"/>
              <a:t>c,w</a:t>
            </a:r>
            <a:r>
              <a:rPr lang="fr-FR" dirty="0" smtClean="0"/>
              <a:t>), one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obtain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saving</a:t>
            </a:r>
            <a:r>
              <a:rPr lang="fr-FR" dirty="0" smtClean="0"/>
              <a:t> rate and long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8912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Harrod</a:t>
            </a:r>
            <a:r>
              <a:rPr lang="fr-FR" dirty="0" smtClean="0"/>
              <a:t>-</a:t>
            </a:r>
            <a:r>
              <a:rPr lang="fr-FR" dirty="0" err="1" smtClean="0"/>
              <a:t>Domar</a:t>
            </a:r>
            <a:r>
              <a:rPr lang="fr-FR" dirty="0" smtClean="0"/>
              <a:t>-Solow formula: </a:t>
            </a:r>
            <a:r>
              <a:rPr lang="el-GR" dirty="0" smtClean="0"/>
              <a:t>β</a:t>
            </a:r>
            <a:r>
              <a:rPr lang="fr-FR" dirty="0" smtClean="0"/>
              <a:t>=s/g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72608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Exemple: if agents </a:t>
            </a:r>
            <a:r>
              <a:rPr lang="fr-FR" dirty="0" err="1" smtClean="0"/>
              <a:t>maximize</a:t>
            </a:r>
            <a:r>
              <a:rPr lang="fr-FR" dirty="0" smtClean="0"/>
              <a:t> U(c</a:t>
            </a:r>
            <a:r>
              <a:rPr lang="fr-FR" baseline="-25000" dirty="0" smtClean="0"/>
              <a:t>t</a:t>
            </a:r>
            <a:r>
              <a:rPr lang="fr-FR" dirty="0" smtClean="0"/>
              <a:t>,</a:t>
            </a:r>
            <a:r>
              <a:rPr lang="el-GR" dirty="0" smtClean="0"/>
              <a:t>Δ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+1</a:t>
            </a:r>
            <a:r>
              <a:rPr lang="fr-FR" dirty="0" smtClean="0"/>
              <a:t>-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dirty="0" smtClean="0"/>
              <a:t>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U(c,</a:t>
            </a:r>
            <a:r>
              <a:rPr lang="el-GR" dirty="0" smtClean="0"/>
              <a:t>Δ</a:t>
            </a:r>
            <a:r>
              <a:rPr lang="fr-FR" dirty="0" smtClean="0"/>
              <a:t>)=c</a:t>
            </a:r>
            <a:r>
              <a:rPr lang="fr-FR" baseline="30000" dirty="0" smtClean="0"/>
              <a:t>1-s </a:t>
            </a:r>
            <a:r>
              <a:rPr lang="el-GR" dirty="0" smtClean="0"/>
              <a:t>Δ</a:t>
            </a:r>
            <a:r>
              <a:rPr lang="fr-FR" baseline="30000" dirty="0" smtClean="0"/>
              <a:t>s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a 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saving</a:t>
            </a:r>
            <a:r>
              <a:rPr lang="fr-FR" dirty="0" smtClean="0"/>
              <a:t> rate s</a:t>
            </a:r>
            <a:r>
              <a:rPr lang="fr-FR" baseline="-25000" dirty="0" smtClean="0"/>
              <a:t>t</a:t>
            </a:r>
            <a:r>
              <a:rPr lang="fr-FR" dirty="0" smtClean="0"/>
              <a:t>=s, and </a:t>
            </a:r>
            <a:r>
              <a:rPr lang="el-GR" dirty="0" smtClean="0"/>
              <a:t>β</a:t>
            </a:r>
            <a:r>
              <a:rPr lang="fr-FR" baseline="-25000" dirty="0" smtClean="0"/>
              <a:t>t</a:t>
            </a:r>
            <a:r>
              <a:rPr lang="fr-FR" dirty="0" smtClean="0"/>
              <a:t>→ </a:t>
            </a:r>
            <a:r>
              <a:rPr lang="el-GR" dirty="0" smtClean="0"/>
              <a:t>β</a:t>
            </a:r>
            <a:r>
              <a:rPr lang="fr-FR" dirty="0" smtClean="0"/>
              <a:t> = s/g</a:t>
            </a:r>
          </a:p>
          <a:p>
            <a:pPr>
              <a:buFontTx/>
              <a:buNone/>
            </a:pPr>
            <a:r>
              <a:rPr lang="fr-FR" dirty="0" smtClean="0"/>
              <a:t>           (i.e. Max U(c</a:t>
            </a:r>
            <a:r>
              <a:rPr lang="fr-FR" baseline="-25000" dirty="0" smtClean="0"/>
              <a:t>t</a:t>
            </a:r>
            <a:r>
              <a:rPr lang="fr-FR" dirty="0" smtClean="0"/>
              <a:t>,</a:t>
            </a:r>
            <a:r>
              <a:rPr lang="el-GR" dirty="0" smtClean="0"/>
              <a:t>Δ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dirty="0" smtClean="0"/>
              <a:t>) </a:t>
            </a:r>
            <a:r>
              <a:rPr lang="fr-FR" dirty="0" err="1" smtClean="0"/>
              <a:t>under</a:t>
            </a:r>
            <a:r>
              <a:rPr lang="fr-FR" dirty="0" smtClean="0"/>
              <a:t> c</a:t>
            </a:r>
            <a:r>
              <a:rPr lang="fr-FR" baseline="-25000" dirty="0" smtClean="0"/>
              <a:t>t</a:t>
            </a:r>
            <a:r>
              <a:rPr lang="fr-FR" dirty="0" smtClean="0"/>
              <a:t>+</a:t>
            </a:r>
            <a:r>
              <a:rPr lang="el-GR" dirty="0" smtClean="0"/>
              <a:t>Δ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dirty="0" smtClean="0"/>
              <a:t>≤</a:t>
            </a:r>
            <a:r>
              <a:rPr lang="fr-FR" dirty="0" err="1" smtClean="0"/>
              <a:t>y</a:t>
            </a:r>
            <a:r>
              <a:rPr lang="fr-FR" baseline="-25000" dirty="0" err="1" smtClean="0"/>
              <a:t>t</a:t>
            </a:r>
            <a:r>
              <a:rPr lang="fr-FR" dirty="0" smtClean="0"/>
              <a:t>  →</a:t>
            </a:r>
            <a:r>
              <a:rPr lang="el-GR" dirty="0" smtClean="0"/>
              <a:t> Δ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dirty="0" smtClean="0"/>
              <a:t> = s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t</a:t>
            </a:r>
            <a:r>
              <a:rPr lang="fr-FR" dirty="0" smtClean="0"/>
              <a:t> )</a:t>
            </a:r>
          </a:p>
          <a:p>
            <a:pPr>
              <a:lnSpc>
                <a:spcPct val="80000"/>
              </a:lnSpc>
              <a:buNone/>
            </a:pPr>
            <a:endParaRPr lang="fr-FR" b="1" dirty="0" smtClean="0"/>
          </a:p>
          <a:p>
            <a:pPr>
              <a:lnSpc>
                <a:spcPct val="80000"/>
              </a:lnSpc>
            </a:pPr>
            <a:r>
              <a:rPr lang="fr-FR" b="1" dirty="0" smtClean="0"/>
              <a:t>More </a:t>
            </a:r>
            <a:r>
              <a:rPr lang="fr-FR" b="1" dirty="0" err="1" smtClean="0"/>
              <a:t>generally</a:t>
            </a:r>
            <a:r>
              <a:rPr lang="fr-FR" b="1" dirty="0" smtClean="0"/>
              <a:t>, </a:t>
            </a:r>
            <a:r>
              <a:rPr lang="fr-FR" b="1" dirty="0" err="1" smtClean="0"/>
              <a:t>this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what</a:t>
            </a:r>
            <a:r>
              <a:rPr lang="fr-FR" b="1" dirty="0" smtClean="0"/>
              <a:t> </a:t>
            </a:r>
            <a:r>
              <a:rPr lang="fr-FR" b="1" dirty="0" err="1" smtClean="0"/>
              <a:t>we</a:t>
            </a:r>
            <a:r>
              <a:rPr lang="fr-FR" b="1" dirty="0" smtClean="0"/>
              <a:t> </a:t>
            </a:r>
            <a:r>
              <a:rPr lang="fr-FR" b="1" dirty="0" err="1" smtClean="0"/>
              <a:t>get</a:t>
            </a:r>
            <a:r>
              <a:rPr lang="fr-FR" b="1" dirty="0" smtClean="0"/>
              <a:t> in </a:t>
            </a:r>
            <a:r>
              <a:rPr lang="fr-FR" b="1" dirty="0" err="1" smtClean="0"/>
              <a:t>any</a:t>
            </a:r>
            <a:r>
              <a:rPr lang="fr-FR" b="1" dirty="0" smtClean="0"/>
              <a:t> one-good capital accumulation model, </a:t>
            </a:r>
            <a:r>
              <a:rPr lang="fr-FR" b="1" dirty="0" err="1" smtClean="0"/>
              <a:t>whatever</a:t>
            </a:r>
            <a:r>
              <a:rPr lang="fr-FR" b="1" dirty="0" smtClean="0"/>
              <a:t> the </a:t>
            </a:r>
            <a:r>
              <a:rPr lang="fr-FR" b="1" dirty="0" err="1" smtClean="0"/>
              <a:t>saving</a:t>
            </a:r>
            <a:r>
              <a:rPr lang="fr-FR" b="1" dirty="0" smtClean="0"/>
              <a:t> motives and utility fonctions </a:t>
            </a:r>
            <a:r>
              <a:rPr lang="fr-FR" b="1" dirty="0" err="1" smtClean="0"/>
              <a:t>behind</a:t>
            </a:r>
            <a:r>
              <a:rPr lang="fr-FR" b="1" dirty="0" smtClean="0"/>
              <a:t> the </a:t>
            </a:r>
            <a:r>
              <a:rPr lang="fr-FR" b="1" dirty="0" err="1" smtClean="0"/>
              <a:t>saving</a:t>
            </a:r>
            <a:r>
              <a:rPr lang="fr-FR" b="1" dirty="0" smtClean="0"/>
              <a:t> rate s</a:t>
            </a:r>
            <a:r>
              <a:rPr lang="fr-FR" b="1" baseline="-25000" dirty="0" smtClean="0"/>
              <a:t>t</a:t>
            </a:r>
            <a:r>
              <a:rPr lang="fr-FR" b="1" dirty="0" smtClean="0"/>
              <a:t> :</a:t>
            </a:r>
            <a:endParaRPr lang="fr-FR" b="1" baseline="-25000" dirty="0" smtClean="0"/>
          </a:p>
          <a:p>
            <a:pPr>
              <a:lnSpc>
                <a:spcPct val="80000"/>
              </a:lnSpc>
              <a:buNone/>
            </a:pPr>
            <a:endParaRPr lang="fr-FR" b="1" dirty="0" smtClean="0"/>
          </a:p>
          <a:p>
            <a:pPr>
              <a:lnSpc>
                <a:spcPct val="80000"/>
              </a:lnSpc>
            </a:pPr>
            <a:r>
              <a:rPr lang="fr-FR" dirty="0" smtClean="0"/>
              <a:t>I.e. assume </a:t>
            </a:r>
            <a:r>
              <a:rPr lang="fr-FR" dirty="0" err="1" smtClean="0"/>
              <a:t>that</a:t>
            </a:r>
            <a:r>
              <a:rPr lang="fr-FR" dirty="0" smtClean="0"/>
              <a:t>: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+1</a:t>
            </a:r>
            <a:r>
              <a:rPr lang="fr-FR" dirty="0" smtClean="0"/>
              <a:t> =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t</a:t>
            </a:r>
            <a:r>
              <a:rPr lang="fr-FR" dirty="0" smtClean="0"/>
              <a:t> + </a:t>
            </a:r>
            <a:r>
              <a:rPr lang="fr-FR" dirty="0" err="1" smtClean="0"/>
              <a:t>s</a:t>
            </a:r>
            <a:r>
              <a:rPr lang="fr-FR" baseline="-25000" dirty="0" err="1" smtClean="0"/>
              <a:t>t</a:t>
            </a:r>
            <a:r>
              <a:rPr lang="fr-FR" dirty="0" err="1" smtClean="0"/>
              <a:t>Y</a:t>
            </a:r>
            <a:r>
              <a:rPr lang="fr-FR" baseline="-25000" dirty="0" err="1" smtClean="0"/>
              <a:t>t</a:t>
            </a:r>
            <a:endParaRPr lang="fr-FR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fr-FR" dirty="0" smtClean="0"/>
              <a:t>      →  </a:t>
            </a:r>
            <a:r>
              <a:rPr lang="fr-FR" dirty="0" err="1" smtClean="0"/>
              <a:t>dividing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sides</a:t>
            </a:r>
            <a:r>
              <a:rPr lang="fr-FR" dirty="0" smtClean="0"/>
              <a:t> by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+1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: </a:t>
            </a:r>
            <a:r>
              <a:rPr lang="el-GR" dirty="0" smtClean="0"/>
              <a:t>β</a:t>
            </a:r>
            <a:r>
              <a:rPr lang="fr-FR" baseline="-25000" dirty="0" smtClean="0"/>
              <a:t>t+1</a:t>
            </a:r>
            <a:r>
              <a:rPr lang="fr-FR" dirty="0" smtClean="0"/>
              <a:t> = </a:t>
            </a:r>
            <a:r>
              <a:rPr lang="el-GR" dirty="0" smtClean="0"/>
              <a:t>β</a:t>
            </a:r>
            <a:r>
              <a:rPr lang="fr-FR" baseline="-25000" dirty="0" smtClean="0"/>
              <a:t>t</a:t>
            </a:r>
            <a:r>
              <a:rPr lang="fr-FR" dirty="0" smtClean="0"/>
              <a:t> (1+</a:t>
            </a:r>
            <a:r>
              <a:rPr lang="fr-FR" dirty="0" err="1" smtClean="0"/>
              <a:t>g</a:t>
            </a:r>
            <a:r>
              <a:rPr lang="fr-FR" baseline="-25000" dirty="0" err="1" smtClean="0"/>
              <a:t>wt</a:t>
            </a:r>
            <a:r>
              <a:rPr lang="fr-FR" dirty="0" smtClean="0"/>
              <a:t>)/(1+g</a:t>
            </a:r>
            <a:r>
              <a:rPr lang="fr-FR" baseline="-25000" dirty="0" smtClean="0"/>
              <a:t>t</a:t>
            </a:r>
            <a:r>
              <a:rPr lang="fr-FR" dirty="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dirty="0" err="1" smtClean="0"/>
              <a:t>With</a:t>
            </a:r>
            <a:r>
              <a:rPr lang="fr-FR" dirty="0" smtClean="0"/>
              <a:t> 1+</a:t>
            </a:r>
            <a:r>
              <a:rPr lang="fr-FR" dirty="0" err="1" smtClean="0"/>
              <a:t>g</a:t>
            </a:r>
            <a:r>
              <a:rPr lang="fr-FR" baseline="-25000" dirty="0" err="1" smtClean="0"/>
              <a:t>wt</a:t>
            </a:r>
            <a:r>
              <a:rPr lang="fr-FR" baseline="-25000" dirty="0" smtClean="0"/>
              <a:t> </a:t>
            </a:r>
            <a:r>
              <a:rPr lang="fr-FR" dirty="0" smtClean="0"/>
              <a:t>= 1+s</a:t>
            </a:r>
            <a:r>
              <a:rPr lang="fr-FR" baseline="-25000" dirty="0" smtClean="0"/>
              <a:t>t</a:t>
            </a:r>
            <a:r>
              <a:rPr lang="fr-FR" dirty="0" smtClean="0"/>
              <a:t>/</a:t>
            </a:r>
            <a:r>
              <a:rPr lang="el-GR" dirty="0" smtClean="0"/>
              <a:t>β</a:t>
            </a:r>
            <a:r>
              <a:rPr lang="fr-FR" baseline="-25000" dirty="0" smtClean="0"/>
              <a:t>t</a:t>
            </a:r>
            <a:r>
              <a:rPr lang="fr-FR" dirty="0" smtClean="0"/>
              <a:t> = </a:t>
            </a:r>
            <a:r>
              <a:rPr lang="fr-FR" dirty="0" err="1" smtClean="0"/>
              <a:t>saving</a:t>
            </a:r>
            <a:r>
              <a:rPr lang="fr-FR" dirty="0" smtClean="0"/>
              <a:t>-</a:t>
            </a:r>
            <a:r>
              <a:rPr lang="fr-FR" dirty="0" err="1" smtClean="0"/>
              <a:t>induced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rate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dirty="0" smtClean="0"/>
              <a:t>1+g</a:t>
            </a:r>
            <a:r>
              <a:rPr lang="fr-FR" baseline="-25000" dirty="0" smtClean="0"/>
              <a:t>t</a:t>
            </a:r>
            <a:r>
              <a:rPr lang="fr-FR" dirty="0" smtClean="0"/>
              <a:t> =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t</a:t>
            </a:r>
            <a:r>
              <a:rPr lang="fr-FR" baseline="-25000" dirty="0" smtClean="0"/>
              <a:t>+1</a:t>
            </a:r>
            <a:r>
              <a:rPr lang="fr-FR" dirty="0" smtClean="0"/>
              <a:t>/</a:t>
            </a:r>
            <a:r>
              <a:rPr lang="fr-FR" dirty="0" err="1" smtClean="0"/>
              <a:t>Y</a:t>
            </a:r>
            <a:r>
              <a:rPr lang="fr-FR" baseline="-25000" dirty="0" err="1" smtClean="0"/>
              <a:t>t</a:t>
            </a:r>
            <a:r>
              <a:rPr lang="fr-FR" dirty="0" smtClean="0"/>
              <a:t> = total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rate (</a:t>
            </a:r>
            <a:r>
              <a:rPr lang="fr-FR" dirty="0" err="1" smtClean="0"/>
              <a:t>productivity</a:t>
            </a:r>
            <a:r>
              <a:rPr lang="fr-FR" dirty="0" smtClean="0"/>
              <a:t>+population)</a:t>
            </a:r>
            <a:endParaRPr lang="el-GR" dirty="0" smtClean="0"/>
          </a:p>
          <a:p>
            <a:pPr>
              <a:lnSpc>
                <a:spcPct val="80000"/>
              </a:lnSpc>
            </a:pPr>
            <a:r>
              <a:rPr lang="fr-FR" dirty="0" smtClean="0"/>
              <a:t>If </a:t>
            </a:r>
            <a:r>
              <a:rPr lang="fr-FR" dirty="0" err="1" smtClean="0"/>
              <a:t>saving</a:t>
            </a:r>
            <a:r>
              <a:rPr lang="fr-FR" dirty="0" smtClean="0"/>
              <a:t> rate s</a:t>
            </a:r>
            <a:r>
              <a:rPr lang="fr-FR" baseline="-25000" dirty="0" smtClean="0"/>
              <a:t>t</a:t>
            </a:r>
            <a:r>
              <a:rPr lang="fr-FR" dirty="0" smtClean="0"/>
              <a:t>→ s and </a:t>
            </a:r>
            <a:r>
              <a:rPr lang="fr-FR" dirty="0" err="1" smtClean="0"/>
              <a:t>growth</a:t>
            </a:r>
            <a:r>
              <a:rPr lang="fr-FR" dirty="0" smtClean="0"/>
              <a:t> rate g</a:t>
            </a:r>
            <a:r>
              <a:rPr lang="fr-FR" baseline="-25000" dirty="0" smtClean="0"/>
              <a:t>t</a:t>
            </a:r>
            <a:r>
              <a:rPr lang="fr-FR" dirty="0" smtClean="0"/>
              <a:t> → g, </a:t>
            </a:r>
            <a:r>
              <a:rPr lang="fr-FR" dirty="0" err="1" smtClean="0"/>
              <a:t>then</a:t>
            </a:r>
            <a:r>
              <a:rPr lang="fr-FR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dirty="0" smtClean="0"/>
              <a:t>                                   </a:t>
            </a:r>
            <a:r>
              <a:rPr lang="el-GR" b="1" dirty="0" smtClean="0"/>
              <a:t>β</a:t>
            </a:r>
            <a:r>
              <a:rPr lang="fr-FR" b="1" baseline="-25000" dirty="0" smtClean="0"/>
              <a:t>t</a:t>
            </a:r>
            <a:r>
              <a:rPr lang="fr-FR" b="1" dirty="0" smtClean="0"/>
              <a:t> →</a:t>
            </a:r>
            <a:r>
              <a:rPr lang="fr-FR" dirty="0" smtClean="0"/>
              <a:t> </a:t>
            </a:r>
            <a:r>
              <a:rPr lang="el-GR" b="1" dirty="0" smtClean="0"/>
              <a:t>β</a:t>
            </a:r>
            <a:r>
              <a:rPr lang="fr-FR" b="1" dirty="0" smtClean="0"/>
              <a:t> = s/g</a:t>
            </a:r>
            <a:endParaRPr lang="fr-FR" dirty="0" smtClean="0"/>
          </a:p>
          <a:p>
            <a:r>
              <a:rPr lang="fr-FR" dirty="0" smtClean="0"/>
              <a:t>Exemple: if s=10%, g=2%, </a:t>
            </a:r>
            <a:r>
              <a:rPr lang="el-GR" dirty="0" smtClean="0"/>
              <a:t>β</a:t>
            </a:r>
            <a:r>
              <a:rPr lang="fr-FR" baseline="-25000" dirty="0" smtClean="0"/>
              <a:t>t</a:t>
            </a:r>
            <a:r>
              <a:rPr lang="fr-FR" dirty="0" smtClean="0"/>
              <a:t> → </a:t>
            </a:r>
            <a:r>
              <a:rPr lang="el-GR" dirty="0" smtClean="0"/>
              <a:t>β</a:t>
            </a:r>
            <a:r>
              <a:rPr lang="fr-FR" dirty="0" smtClean="0"/>
              <a:t> = 500%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a pure </a:t>
            </a:r>
            <a:r>
              <a:rPr lang="fr-FR" dirty="0" err="1" smtClean="0"/>
              <a:t>accounting</a:t>
            </a:r>
            <a:r>
              <a:rPr lang="fr-FR" dirty="0" smtClean="0"/>
              <a:t> </a:t>
            </a:r>
            <a:r>
              <a:rPr lang="fr-FR" dirty="0" err="1" smtClean="0"/>
              <a:t>identity</a:t>
            </a:r>
            <a:r>
              <a:rPr lang="fr-FR" dirty="0" smtClean="0"/>
              <a:t>: </a:t>
            </a:r>
            <a:r>
              <a:rPr lang="el-GR" dirty="0" smtClean="0"/>
              <a:t>β</a:t>
            </a:r>
            <a:r>
              <a:rPr lang="fr-FR" dirty="0" smtClean="0"/>
              <a:t> = 500%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fr-FR" dirty="0" err="1" smtClean="0"/>
              <a:t>such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 </a:t>
            </a:r>
            <a:r>
              <a:rPr lang="fr-FR" dirty="0" err="1" smtClean="0"/>
              <a:t>saving</a:t>
            </a:r>
            <a:r>
              <a:rPr lang="fr-FR" dirty="0" smtClean="0"/>
              <a:t> rate of 10% of </a:t>
            </a:r>
            <a:r>
              <a:rPr lang="fr-FR" dirty="0" err="1" smtClean="0"/>
              <a:t>income</a:t>
            </a:r>
            <a:r>
              <a:rPr lang="fr-FR" dirty="0" smtClean="0"/>
              <a:t> corresponds to a </a:t>
            </a:r>
            <a:r>
              <a:rPr lang="fr-FR" dirty="0" err="1" smtClean="0"/>
              <a:t>growth</a:t>
            </a:r>
            <a:r>
              <a:rPr lang="fr-FR" dirty="0" smtClean="0"/>
              <a:t> rate of 2% of the capital stock</a:t>
            </a:r>
          </a:p>
          <a:p>
            <a:r>
              <a:rPr lang="fr-FR" b="1" dirty="0" smtClean="0"/>
              <a:t>Intuition: the more </a:t>
            </a:r>
            <a:r>
              <a:rPr lang="fr-FR" b="1" dirty="0" err="1" smtClean="0"/>
              <a:t>you</a:t>
            </a:r>
            <a:r>
              <a:rPr lang="fr-FR" b="1" dirty="0" smtClean="0"/>
              <a:t> </a:t>
            </a:r>
            <a:r>
              <a:rPr lang="fr-FR" b="1" dirty="0" err="1" smtClean="0"/>
              <a:t>save</a:t>
            </a:r>
            <a:r>
              <a:rPr lang="fr-FR" b="1" dirty="0" smtClean="0"/>
              <a:t>, the more </a:t>
            </a:r>
            <a:r>
              <a:rPr lang="fr-FR" b="1" dirty="0" err="1" smtClean="0"/>
              <a:t>you</a:t>
            </a:r>
            <a:r>
              <a:rPr lang="fr-FR" b="1" dirty="0" smtClean="0"/>
              <a:t> </a:t>
            </a:r>
            <a:r>
              <a:rPr lang="fr-FR" b="1" dirty="0" err="1" smtClean="0"/>
              <a:t>accumulate</a:t>
            </a:r>
            <a:r>
              <a:rPr lang="fr-FR" b="1" dirty="0" smtClean="0"/>
              <a:t>, </a:t>
            </a:r>
            <a:r>
              <a:rPr lang="fr-FR" b="1" dirty="0" err="1" smtClean="0"/>
              <a:t>especially</a:t>
            </a:r>
            <a:r>
              <a:rPr lang="fr-FR" b="1" dirty="0" smtClean="0"/>
              <a:t> in a slow-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economy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>                   (on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,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Piketty-Zucman 2013 section 3</a:t>
            </a:r>
            <a:r>
              <a:rPr lang="fr-FR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238912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62074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Another</a:t>
            </a:r>
            <a:r>
              <a:rPr lang="fr-FR" sz="3600" dirty="0" smtClean="0"/>
              <a:t> </a:t>
            </a:r>
            <a:r>
              <a:rPr lang="fr-FR" sz="3600" dirty="0" err="1" smtClean="0"/>
              <a:t>special</a:t>
            </a:r>
            <a:r>
              <a:rPr lang="fr-FR" sz="3600" dirty="0" smtClean="0"/>
              <a:t> case: the </a:t>
            </a:r>
            <a:r>
              <a:rPr lang="fr-FR" sz="3600" dirty="0" err="1" smtClean="0"/>
              <a:t>dynastic</a:t>
            </a:r>
            <a:r>
              <a:rPr lang="fr-FR" sz="3600" dirty="0" smtClean="0"/>
              <a:t> model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en-US" dirty="0" smtClean="0"/>
              <a:t>Pure dynastic model = model with infinite horizon and fixed rate of time preference = individuals behave as if they were infinitely lived</a:t>
            </a:r>
          </a:p>
          <a:p>
            <a:endParaRPr lang="en-US" dirty="0" smtClean="0"/>
          </a:p>
          <a:p>
            <a:r>
              <a:rPr lang="en-US" dirty="0" smtClean="0"/>
              <a:t>Discrete time version: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t</a:t>
            </a:r>
            <a:r>
              <a:rPr lang="en-US" dirty="0" smtClean="0"/>
              <a:t> = ∑</a:t>
            </a:r>
            <a:r>
              <a:rPr lang="en-US" baseline="-25000" dirty="0" smtClean="0"/>
              <a:t>t≥0</a:t>
            </a:r>
            <a:r>
              <a:rPr lang="en-US" dirty="0" smtClean="0"/>
              <a:t> U(c</a:t>
            </a:r>
            <a:r>
              <a:rPr lang="en-US" baseline="-25000" dirty="0" smtClean="0"/>
              <a:t>t</a:t>
            </a:r>
            <a:r>
              <a:rPr lang="en-US" dirty="0" smtClean="0"/>
              <a:t>)/(1+θ)</a:t>
            </a:r>
            <a:r>
              <a:rPr lang="en-US" baseline="30000" dirty="0" smtClean="0"/>
              <a:t>t</a:t>
            </a:r>
            <a:r>
              <a:rPr lang="en-US" dirty="0" smtClean="0"/>
              <a:t>   (θ = rate of time preference)</a:t>
            </a:r>
          </a:p>
          <a:p>
            <a:r>
              <a:rPr lang="en-US" dirty="0" smtClean="0"/>
              <a:t>Budget constraint:  ∑</a:t>
            </a:r>
            <a:r>
              <a:rPr lang="en-US" baseline="-25000" dirty="0" smtClean="0"/>
              <a:t>t≥0</a:t>
            </a:r>
            <a:r>
              <a:rPr lang="en-US" dirty="0" smtClean="0"/>
              <a:t> c</a:t>
            </a:r>
            <a:r>
              <a:rPr lang="en-US" baseline="-25000" dirty="0" smtClean="0"/>
              <a:t>t</a:t>
            </a:r>
            <a:r>
              <a:rPr lang="en-US" dirty="0" smtClean="0"/>
              <a:t>/(1+r)</a:t>
            </a:r>
            <a:r>
              <a:rPr lang="en-US" baseline="30000" dirty="0" smtClean="0"/>
              <a:t>t</a:t>
            </a:r>
            <a:r>
              <a:rPr lang="en-US" dirty="0" smtClean="0"/>
              <a:t> ≤  ∑</a:t>
            </a:r>
            <a:r>
              <a:rPr lang="en-US" baseline="-25000" dirty="0" smtClean="0"/>
              <a:t>t≥0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/(1+r)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 = rate of return = = f’(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) = borrowing interest rate (perfect capital markets)</a:t>
            </a:r>
          </a:p>
          <a:p>
            <a:r>
              <a:rPr lang="en-US" dirty="0" smtClean="0"/>
              <a:t>Closed economy, representative agent: </a:t>
            </a:r>
            <a:r>
              <a:rPr lang="en-US" dirty="0" err="1" smtClean="0"/>
              <a:t>ind</a:t>
            </a:r>
            <a:r>
              <a:rPr lang="en-US" dirty="0" smtClean="0"/>
              <a:t>. wealth w</a:t>
            </a:r>
            <a:r>
              <a:rPr lang="en-US" baseline="-25000" dirty="0" smtClean="0"/>
              <a:t>t</a:t>
            </a:r>
            <a:r>
              <a:rPr lang="en-US" dirty="0" smtClean="0"/>
              <a:t> = per capita capital stock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r>
              <a:rPr lang="en-US" dirty="0" smtClean="0"/>
              <a:t>First-order condition: U’(c</a:t>
            </a:r>
            <a:r>
              <a:rPr lang="en-US" baseline="-25000" dirty="0" smtClean="0"/>
              <a:t>t+1</a:t>
            </a:r>
            <a:r>
              <a:rPr lang="en-US" dirty="0" smtClean="0"/>
              <a:t>)/U’(c</a:t>
            </a:r>
            <a:r>
              <a:rPr lang="en-US" baseline="-25000" dirty="0" smtClean="0"/>
              <a:t>t</a:t>
            </a:r>
            <a:r>
              <a:rPr lang="en-US" dirty="0" smtClean="0"/>
              <a:t>)=(1+θ)/(1+r)</a:t>
            </a:r>
          </a:p>
          <a:p>
            <a:r>
              <a:rPr lang="en-US" dirty="0" smtClean="0"/>
              <a:t>Assume U(c)=</a:t>
            </a:r>
            <a:r>
              <a:rPr lang="fr-FR" dirty="0" smtClean="0"/>
              <a:t> c</a:t>
            </a:r>
            <a:r>
              <a:rPr lang="fr-FR" baseline="30000" dirty="0" smtClean="0"/>
              <a:t>1-</a:t>
            </a:r>
            <a:r>
              <a:rPr lang="el-GR" baseline="30000" dirty="0" smtClean="0">
                <a:latin typeface="Times New Roman"/>
                <a:cs typeface="Times New Roman"/>
              </a:rPr>
              <a:t>γ</a:t>
            </a:r>
            <a:r>
              <a:rPr lang="fr-FR" dirty="0" smtClean="0"/>
              <a:t>/(1-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fr-FR" dirty="0" smtClean="0"/>
              <a:t>), i.e. U’(c)= c</a:t>
            </a:r>
            <a:r>
              <a:rPr lang="fr-FR" baseline="30000" dirty="0" smtClean="0"/>
              <a:t>-</a:t>
            </a:r>
            <a:r>
              <a:rPr lang="el-GR" baseline="30000" dirty="0" smtClean="0">
                <a:latin typeface="Times New Roman"/>
                <a:cs typeface="Times New Roman"/>
              </a:rPr>
              <a:t>γ</a:t>
            </a:r>
            <a:r>
              <a:rPr lang="fr-FR" dirty="0" smtClean="0"/>
              <a:t> , (U(c)=log(c) if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fr-FR" dirty="0" smtClean="0">
                <a:latin typeface="Times New Roman"/>
                <a:cs typeface="Times New Roman"/>
              </a:rPr>
              <a:t>=1)</a:t>
            </a:r>
            <a:endParaRPr lang="fr-FR" dirty="0" smtClean="0"/>
          </a:p>
          <a:p>
            <a:r>
              <a:rPr lang="fr-FR" dirty="0" smtClean="0"/>
              <a:t>FO condition:  </a:t>
            </a:r>
            <a:r>
              <a:rPr lang="en-US" dirty="0" smtClean="0"/>
              <a:t>c</a:t>
            </a:r>
            <a:r>
              <a:rPr lang="en-US" baseline="-25000" dirty="0" smtClean="0"/>
              <a:t>t+1</a:t>
            </a:r>
            <a:r>
              <a:rPr lang="en-US" dirty="0" smtClean="0"/>
              <a:t> =c</a:t>
            </a:r>
            <a:r>
              <a:rPr lang="en-US" baseline="-25000" dirty="0" smtClean="0"/>
              <a:t>t</a:t>
            </a:r>
            <a:r>
              <a:rPr lang="en-US" dirty="0" smtClean="0"/>
              <a:t> [(1+r)/(1+θ)]</a:t>
            </a:r>
            <a:r>
              <a:rPr lang="fr-FR" baseline="30000" dirty="0" smtClean="0"/>
              <a:t>1/</a:t>
            </a:r>
            <a:r>
              <a:rPr lang="el-GR" baseline="30000" dirty="0" smtClean="0">
                <a:latin typeface="Times New Roman"/>
                <a:cs typeface="Times New Roman"/>
              </a:rPr>
              <a:t>γ</a:t>
            </a:r>
            <a:r>
              <a:rPr lang="en-US" dirty="0" smtClean="0"/>
              <a:t> </a:t>
            </a:r>
            <a:endParaRPr lang="fr-FR" dirty="0" smtClean="0">
              <a:latin typeface="Times New Roman"/>
              <a:cs typeface="Times New Roman"/>
            </a:endParaRPr>
          </a:p>
          <a:p>
            <a:r>
              <a:rPr lang="fr-FR" dirty="0" smtClean="0">
                <a:cs typeface="Times New Roman"/>
              </a:rPr>
              <a:t>Intuition: if r &gt; </a:t>
            </a:r>
            <a:r>
              <a:rPr lang="en-US" dirty="0" smtClean="0"/>
              <a:t>θ, then agents want to postpone consumption to the future (conversely if </a:t>
            </a:r>
            <a:r>
              <a:rPr lang="fr-FR" dirty="0" smtClean="0">
                <a:cs typeface="Times New Roman"/>
              </a:rPr>
              <a:t>r &lt; </a:t>
            </a:r>
            <a:r>
              <a:rPr lang="en-US" dirty="0" smtClean="0"/>
              <a:t>θ), and all the more so if</a:t>
            </a:r>
            <a:r>
              <a:rPr lang="fr-FR" dirty="0" smtClean="0"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γ </a:t>
            </a:r>
            <a:r>
              <a:rPr lang="fr-FR" dirty="0" smtClean="0">
                <a:cs typeface="Times New Roman"/>
              </a:rPr>
              <a:t>close to 0, i.e. U(c) close to </a:t>
            </a:r>
            <a:r>
              <a:rPr lang="fr-FR" dirty="0" err="1" smtClean="0">
                <a:cs typeface="Times New Roman"/>
              </a:rPr>
              <a:t>linear</a:t>
            </a:r>
            <a:endParaRPr lang="fr-FR" dirty="0" smtClean="0">
              <a:cs typeface="Times New Roman"/>
            </a:endParaRPr>
          </a:p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cs typeface="Times New Roman"/>
              </a:rPr>
              <a:t>= </a:t>
            </a:r>
            <a:r>
              <a:rPr lang="fr-FR" dirty="0" err="1" smtClean="0">
                <a:cs typeface="Times New Roman"/>
              </a:rPr>
              <a:t>curvature</a:t>
            </a:r>
            <a:r>
              <a:rPr lang="fr-FR" dirty="0" smtClean="0">
                <a:cs typeface="Times New Roman"/>
              </a:rPr>
              <a:t> of U(c) (</a:t>
            </a:r>
            <a:r>
              <a:rPr lang="fr-FR" dirty="0" err="1" smtClean="0">
                <a:cs typeface="Times New Roman"/>
              </a:rPr>
              <a:t>risk</a:t>
            </a:r>
            <a:r>
              <a:rPr lang="fr-FR" dirty="0" smtClean="0">
                <a:cs typeface="Times New Roman"/>
              </a:rPr>
              <a:t> aversion coefficient), </a:t>
            </a:r>
            <a:r>
              <a:rPr lang="fr-FR" dirty="0" smtClean="0">
                <a:latin typeface="Times New Roman"/>
                <a:cs typeface="Times New Roman"/>
              </a:rPr>
              <a:t>1/</a:t>
            </a:r>
            <a:r>
              <a:rPr lang="el-GR" dirty="0" smtClean="0">
                <a:latin typeface="Times New Roman"/>
                <a:cs typeface="Times New Roman"/>
              </a:rPr>
              <a:t> γ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cs typeface="Times New Roman"/>
              </a:rPr>
              <a:t>= </a:t>
            </a:r>
            <a:r>
              <a:rPr lang="fr-FR" dirty="0" err="1" smtClean="0">
                <a:cs typeface="Times New Roman"/>
              </a:rPr>
              <a:t>intertemporal</a:t>
            </a:r>
            <a:r>
              <a:rPr lang="fr-FR" dirty="0" smtClean="0">
                <a:cs typeface="Times New Roman"/>
              </a:rPr>
              <a:t> </a:t>
            </a:r>
            <a:r>
              <a:rPr lang="fr-FR" dirty="0" err="1" smtClean="0">
                <a:cs typeface="Times New Roman"/>
              </a:rPr>
              <a:t>elasticity</a:t>
            </a:r>
            <a:r>
              <a:rPr lang="fr-FR" dirty="0" smtClean="0">
                <a:cs typeface="Times New Roman"/>
              </a:rPr>
              <a:t> of substitution</a:t>
            </a:r>
          </a:p>
          <a:p>
            <a:r>
              <a:rPr lang="fr-FR" dirty="0" err="1" smtClean="0">
                <a:cs typeface="Times New Roman"/>
              </a:rPr>
              <a:t>Steady</a:t>
            </a:r>
            <a:r>
              <a:rPr lang="fr-FR" dirty="0" smtClean="0">
                <a:cs typeface="Times New Roman"/>
              </a:rPr>
              <a:t>-state </a:t>
            </a:r>
            <a:r>
              <a:rPr lang="fr-FR" dirty="0" err="1" smtClean="0">
                <a:cs typeface="Times New Roman"/>
              </a:rPr>
              <a:t>growth</a:t>
            </a:r>
            <a:r>
              <a:rPr lang="fr-FR" dirty="0" smtClean="0">
                <a:cs typeface="Times New Roman"/>
              </a:rPr>
              <a:t> </a:t>
            </a:r>
            <a:r>
              <a:rPr lang="fr-FR" dirty="0" err="1" smtClean="0">
                <a:cs typeface="Times New Roman"/>
              </a:rPr>
              <a:t>path</a:t>
            </a:r>
            <a:r>
              <a:rPr lang="fr-FR" dirty="0" smtClean="0">
                <a:cs typeface="Times New Roman"/>
              </a:rPr>
              <a:t>: </a:t>
            </a:r>
            <a:r>
              <a:rPr lang="fr-FR" dirty="0" err="1" smtClean="0">
                <a:cs typeface="Times New Roman"/>
              </a:rPr>
              <a:t>y</a:t>
            </a:r>
            <a:r>
              <a:rPr lang="fr-FR" baseline="-25000" dirty="0" err="1" smtClean="0">
                <a:cs typeface="Times New Roman"/>
              </a:rPr>
              <a:t>t</a:t>
            </a:r>
            <a:r>
              <a:rPr lang="fr-FR" dirty="0" smtClean="0">
                <a:cs typeface="Times New Roman"/>
              </a:rPr>
              <a:t> = y</a:t>
            </a:r>
            <a:r>
              <a:rPr lang="fr-FR" baseline="-25000" dirty="0" smtClean="0">
                <a:cs typeface="Times New Roman"/>
              </a:rPr>
              <a:t>0</a:t>
            </a:r>
            <a:r>
              <a:rPr lang="fr-FR" dirty="0" smtClean="0">
                <a:cs typeface="Times New Roman"/>
              </a:rPr>
              <a:t> (1+g)</a:t>
            </a:r>
            <a:r>
              <a:rPr lang="fr-FR" baseline="30000" dirty="0" smtClean="0">
                <a:cs typeface="Times New Roman"/>
              </a:rPr>
              <a:t>t</a:t>
            </a:r>
            <a:r>
              <a:rPr lang="fr-FR" dirty="0" smtClean="0">
                <a:cs typeface="Times New Roman"/>
              </a:rPr>
              <a:t>, </a:t>
            </a:r>
            <a:r>
              <a:rPr lang="fr-FR" dirty="0" err="1" smtClean="0">
                <a:cs typeface="Times New Roman"/>
              </a:rPr>
              <a:t>k</a:t>
            </a:r>
            <a:r>
              <a:rPr lang="fr-FR" baseline="-25000" dirty="0" err="1" smtClean="0">
                <a:cs typeface="Times New Roman"/>
              </a:rPr>
              <a:t>t</a:t>
            </a:r>
            <a:r>
              <a:rPr lang="fr-FR" dirty="0" smtClean="0">
                <a:cs typeface="Times New Roman"/>
              </a:rPr>
              <a:t> = k</a:t>
            </a:r>
            <a:r>
              <a:rPr lang="fr-FR" baseline="-25000" dirty="0" smtClean="0">
                <a:cs typeface="Times New Roman"/>
              </a:rPr>
              <a:t>0</a:t>
            </a:r>
            <a:r>
              <a:rPr lang="fr-FR" dirty="0" smtClean="0">
                <a:cs typeface="Times New Roman"/>
              </a:rPr>
              <a:t> (1+g)</a:t>
            </a:r>
            <a:r>
              <a:rPr lang="fr-FR" baseline="30000" dirty="0" smtClean="0">
                <a:cs typeface="Times New Roman"/>
              </a:rPr>
              <a:t>t</a:t>
            </a:r>
            <a:r>
              <a:rPr lang="fr-FR" dirty="0" smtClean="0">
                <a:cs typeface="Times New Roman"/>
              </a:rPr>
              <a:t> , c</a:t>
            </a:r>
            <a:r>
              <a:rPr lang="fr-FR" baseline="-25000" dirty="0" smtClean="0">
                <a:cs typeface="Times New Roman"/>
              </a:rPr>
              <a:t>t</a:t>
            </a:r>
            <a:r>
              <a:rPr lang="fr-FR" dirty="0" smtClean="0">
                <a:cs typeface="Times New Roman"/>
              </a:rPr>
              <a:t> = c</a:t>
            </a:r>
            <a:r>
              <a:rPr lang="fr-FR" baseline="-25000" dirty="0" smtClean="0">
                <a:cs typeface="Times New Roman"/>
              </a:rPr>
              <a:t>0</a:t>
            </a:r>
            <a:r>
              <a:rPr lang="fr-FR" dirty="0" smtClean="0">
                <a:cs typeface="Times New Roman"/>
              </a:rPr>
              <a:t> (1+g)</a:t>
            </a:r>
            <a:r>
              <a:rPr lang="fr-FR" baseline="30000" dirty="0" smtClean="0">
                <a:cs typeface="Times New Roman"/>
              </a:rPr>
              <a:t>t</a:t>
            </a:r>
            <a:endParaRPr lang="fr-FR" dirty="0" smtClean="0">
              <a:cs typeface="Times New Roman"/>
            </a:endParaRPr>
          </a:p>
          <a:p>
            <a:pPr>
              <a:buNone/>
            </a:pPr>
            <a:r>
              <a:rPr lang="en-US" dirty="0" smtClean="0"/>
              <a:t>→  1+r = (1+θ) x (1+g)</a:t>
            </a:r>
            <a:r>
              <a:rPr lang="el-GR" baseline="30000" dirty="0" smtClean="0">
                <a:latin typeface="Times New Roman"/>
                <a:cs typeface="Times New Roman"/>
              </a:rPr>
              <a:t>γ</a:t>
            </a:r>
            <a:r>
              <a:rPr lang="en-US" dirty="0" smtClean="0"/>
              <a:t>     (with continuous time: r = θ + </a:t>
            </a:r>
            <a:r>
              <a:rPr lang="el-GR" dirty="0" smtClean="0">
                <a:latin typeface="Times New Roman"/>
                <a:cs typeface="Times New Roman"/>
              </a:rPr>
              <a:t>γ </a:t>
            </a:r>
            <a:r>
              <a:rPr lang="en-US" dirty="0" smtClean="0"/>
              <a:t>g )</a:t>
            </a:r>
          </a:p>
          <a:p>
            <a:pPr>
              <a:buNone/>
            </a:pPr>
            <a:r>
              <a:rPr lang="en-US" dirty="0" smtClean="0"/>
              <a:t>→ if g=0, then r=θ (&gt;g) : rate of return is entirely determined by preferences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en-US" dirty="0" smtClean="0"/>
              <a:t>With Cobb-Douglas production function y=f(k)=k</a:t>
            </a:r>
            <a:r>
              <a:rPr lang="el-GR" baseline="30000" dirty="0" smtClean="0"/>
              <a:t>α</a:t>
            </a:r>
            <a:r>
              <a:rPr lang="fr-FR" dirty="0" smtClean="0"/>
              <a:t> , </a:t>
            </a:r>
            <a:r>
              <a:rPr lang="fr-FR" dirty="0" err="1" smtClean="0"/>
              <a:t>then</a:t>
            </a:r>
            <a:r>
              <a:rPr lang="fr-FR" dirty="0" smtClean="0"/>
              <a:t> r=f’(k)=</a:t>
            </a:r>
            <a:r>
              <a:rPr lang="el-GR" dirty="0" smtClean="0"/>
              <a:t>α</a:t>
            </a:r>
            <a:r>
              <a:rPr lang="en-US" dirty="0" smtClean="0"/>
              <a:t>k</a:t>
            </a:r>
            <a:r>
              <a:rPr lang="el-GR" baseline="30000" dirty="0" smtClean="0"/>
              <a:t>α</a:t>
            </a:r>
            <a:r>
              <a:rPr lang="fr-FR" baseline="30000" dirty="0" smtClean="0"/>
              <a:t>-1</a:t>
            </a:r>
            <a:r>
              <a:rPr lang="en-US" dirty="0" smtClean="0"/>
              <a:t> , so that capital income </a:t>
            </a:r>
            <a:r>
              <a:rPr lang="en-US" dirty="0" err="1" smtClean="0"/>
              <a:t>rk</a:t>
            </a:r>
            <a:r>
              <a:rPr lang="en-US" dirty="0" smtClean="0"/>
              <a:t>=</a:t>
            </a:r>
            <a:r>
              <a:rPr lang="el-GR" dirty="0" smtClean="0"/>
              <a:t>α</a:t>
            </a:r>
            <a:r>
              <a:rPr lang="fr-FR" dirty="0" smtClean="0"/>
              <a:t>y, i.e. capital-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dirty="0" smtClean="0"/>
              <a:t>=k/y=</a:t>
            </a:r>
            <a:r>
              <a:rPr lang="el-GR" dirty="0" smtClean="0"/>
              <a:t> α</a:t>
            </a:r>
            <a:r>
              <a:rPr lang="fr-FR" dirty="0" smtClean="0"/>
              <a:t>/r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n-US" dirty="0" smtClean="0"/>
              <a:t>I.e. if r = θ + </a:t>
            </a:r>
            <a:r>
              <a:rPr lang="el-GR" dirty="0" smtClean="0">
                <a:latin typeface="Times New Roman"/>
                <a:cs typeface="Times New Roman"/>
              </a:rPr>
              <a:t>γ </a:t>
            </a:r>
            <a:r>
              <a:rPr lang="en-US" dirty="0" smtClean="0"/>
              <a:t>g , then </a:t>
            </a:r>
            <a:r>
              <a:rPr lang="el-GR" dirty="0" smtClean="0"/>
              <a:t>β</a:t>
            </a:r>
            <a:r>
              <a:rPr lang="fr-FR" dirty="0" smtClean="0"/>
              <a:t>=</a:t>
            </a:r>
            <a:r>
              <a:rPr lang="el-GR" dirty="0" smtClean="0"/>
              <a:t>α</a:t>
            </a:r>
            <a:r>
              <a:rPr lang="fr-FR" dirty="0" smtClean="0"/>
              <a:t>/(</a:t>
            </a:r>
            <a:r>
              <a:rPr lang="en-US" dirty="0" smtClean="0"/>
              <a:t>θ + </a:t>
            </a:r>
            <a:r>
              <a:rPr lang="el-GR" dirty="0" smtClean="0">
                <a:latin typeface="Times New Roman"/>
                <a:cs typeface="Times New Roman"/>
              </a:rPr>
              <a:t>γ </a:t>
            </a:r>
            <a:r>
              <a:rPr lang="en-US" dirty="0" smtClean="0"/>
              <a:t>g)</a:t>
            </a:r>
          </a:p>
          <a:p>
            <a:r>
              <a:rPr lang="en-US" dirty="0" err="1" smtClean="0"/>
              <a:t>Exemple</a:t>
            </a:r>
            <a:r>
              <a:rPr lang="en-US" dirty="0" smtClean="0"/>
              <a:t>: if g=0, θ=5% and </a:t>
            </a:r>
            <a:r>
              <a:rPr lang="el-GR" dirty="0" smtClean="0"/>
              <a:t>α</a:t>
            </a:r>
            <a:r>
              <a:rPr lang="fr-FR" dirty="0" smtClean="0"/>
              <a:t>=25%,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dirty="0" smtClean="0"/>
              <a:t>=</a:t>
            </a:r>
            <a:r>
              <a:rPr lang="el-GR" dirty="0" smtClean="0"/>
              <a:t> α</a:t>
            </a:r>
            <a:r>
              <a:rPr lang="fr-FR" dirty="0" smtClean="0"/>
              <a:t>/</a:t>
            </a:r>
            <a:r>
              <a:rPr lang="en-US" dirty="0" smtClean="0"/>
              <a:t>θ </a:t>
            </a:r>
            <a:r>
              <a:rPr lang="fr-FR" dirty="0" smtClean="0"/>
              <a:t>=500%</a:t>
            </a:r>
          </a:p>
          <a:p>
            <a:r>
              <a:rPr lang="fr-FR" dirty="0" smtClean="0"/>
              <a:t>I.e. if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en-US" dirty="0" smtClean="0"/>
              <a:t>θ (more patient), higher </a:t>
            </a:r>
            <a:r>
              <a:rPr lang="el-GR" dirty="0" smtClean="0"/>
              <a:t>β</a:t>
            </a:r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effect</a:t>
            </a:r>
            <a:r>
              <a:rPr lang="fr-FR" dirty="0" smtClean="0"/>
              <a:t>, in the </a:t>
            </a:r>
            <a:r>
              <a:rPr lang="fr-FR" dirty="0" err="1" smtClean="0"/>
              <a:t>dynastic</a:t>
            </a:r>
            <a:r>
              <a:rPr lang="fr-FR" dirty="0" smtClean="0"/>
              <a:t> model, agents </a:t>
            </a:r>
            <a:r>
              <a:rPr lang="fr-FR" dirty="0" err="1" smtClean="0"/>
              <a:t>save</a:t>
            </a:r>
            <a:r>
              <a:rPr lang="fr-FR" dirty="0" smtClean="0"/>
              <a:t> a fraction g/r of </a:t>
            </a:r>
            <a:r>
              <a:rPr lang="fr-FR" dirty="0" err="1" smtClean="0"/>
              <a:t>their</a:t>
            </a:r>
            <a:r>
              <a:rPr lang="fr-FR" dirty="0" smtClean="0"/>
              <a:t> capital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rk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rises</a:t>
            </a:r>
            <a:r>
              <a:rPr lang="fr-FR" dirty="0" smtClean="0"/>
              <a:t> at rate g, </a:t>
            </a:r>
            <a:r>
              <a:rPr lang="fr-FR" dirty="0" err="1" smtClean="0"/>
              <a:t>like</a:t>
            </a:r>
            <a:r>
              <a:rPr lang="fr-FR" dirty="0" smtClean="0"/>
              <a:t> the </a:t>
            </a:r>
            <a:r>
              <a:rPr lang="fr-FR" dirty="0" err="1" smtClean="0"/>
              <a:t>rest</a:t>
            </a:r>
            <a:r>
              <a:rPr lang="fr-FR" dirty="0" smtClean="0"/>
              <a:t> of the </a:t>
            </a:r>
            <a:r>
              <a:rPr lang="fr-FR" dirty="0" err="1" smtClean="0"/>
              <a:t>economy</a:t>
            </a:r>
            <a:r>
              <a:rPr lang="fr-FR" dirty="0" smtClean="0"/>
              <a:t> (i.e. </a:t>
            </a:r>
            <a:r>
              <a:rPr lang="fr-FR" dirty="0" err="1" smtClean="0"/>
              <a:t>with</a:t>
            </a:r>
            <a:r>
              <a:rPr lang="fr-FR" dirty="0" smtClean="0"/>
              <a:t> g=1% and r=5%,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save</a:t>
            </a:r>
            <a:r>
              <a:rPr lang="fr-FR" dirty="0" smtClean="0"/>
              <a:t> 1/5=20% of </a:t>
            </a:r>
            <a:r>
              <a:rPr lang="fr-FR" dirty="0" err="1" smtClean="0"/>
              <a:t>their</a:t>
            </a:r>
            <a:r>
              <a:rPr lang="fr-FR" dirty="0" smtClean="0"/>
              <a:t> capital </a:t>
            </a:r>
            <a:r>
              <a:rPr lang="fr-FR" dirty="0" err="1" smtClean="0"/>
              <a:t>income</a:t>
            </a:r>
            <a:r>
              <a:rPr lang="fr-FR" dirty="0" smtClean="0"/>
              <a:t>, and </a:t>
            </a:r>
            <a:r>
              <a:rPr lang="fr-FR" dirty="0" err="1" smtClean="0"/>
              <a:t>eat</a:t>
            </a:r>
            <a:r>
              <a:rPr lang="fr-FR" dirty="0" smtClean="0"/>
              <a:t> the </a:t>
            </a:r>
            <a:r>
              <a:rPr lang="fr-FR" dirty="0" err="1" smtClean="0"/>
              <a:t>rest</a:t>
            </a:r>
            <a:endParaRPr lang="fr-FR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→ saving rate s =</a:t>
            </a:r>
            <a:r>
              <a:rPr lang="el-GR" dirty="0" smtClean="0"/>
              <a:t> α</a:t>
            </a:r>
            <a:r>
              <a:rPr lang="fr-FR" dirty="0" smtClean="0"/>
              <a:t> g/r</a:t>
            </a:r>
          </a:p>
          <a:p>
            <a:pPr>
              <a:buNone/>
            </a:pPr>
            <a:r>
              <a:rPr lang="fr-FR" dirty="0" smtClean="0"/>
              <a:t>capital-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dirty="0" smtClean="0"/>
              <a:t> = s/g=</a:t>
            </a:r>
            <a:r>
              <a:rPr lang="el-GR" dirty="0" smtClean="0"/>
              <a:t> α</a:t>
            </a:r>
            <a:r>
              <a:rPr lang="fr-FR" dirty="0" smtClean="0"/>
              <a:t>/r</a:t>
            </a:r>
            <a:r>
              <a:rPr lang="el-GR" dirty="0" smtClean="0"/>
              <a:t> </a:t>
            </a:r>
            <a:r>
              <a:rPr lang="fr-FR" dirty="0" smtClean="0"/>
              <a:t>=</a:t>
            </a:r>
            <a:r>
              <a:rPr lang="en-US" dirty="0" smtClean="0"/>
              <a:t>g=0</a:t>
            </a:r>
          </a:p>
          <a:p>
            <a:pPr>
              <a:buNone/>
            </a:pPr>
            <a:r>
              <a:rPr lang="en-US" dirty="0" smtClean="0"/>
              <a:t>= special case of </a:t>
            </a:r>
            <a:r>
              <a:rPr lang="en-US" dirty="0" err="1" smtClean="0"/>
              <a:t>Harrod</a:t>
            </a:r>
            <a:r>
              <a:rPr lang="en-US" dirty="0" smtClean="0"/>
              <a:t>-</a:t>
            </a:r>
            <a:r>
              <a:rPr lang="en-US" dirty="0" err="1" smtClean="0"/>
              <a:t>Domar</a:t>
            </a:r>
            <a:r>
              <a:rPr lang="en-US" dirty="0" smtClean="0"/>
              <a:t>-Solow formula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34082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Inequality</a:t>
            </a:r>
            <a:r>
              <a:rPr lang="fr-FR" sz="3600" dirty="0" smtClean="0"/>
              <a:t> in the </a:t>
            </a:r>
            <a:r>
              <a:rPr lang="fr-FR" sz="3600" dirty="0" err="1" smtClean="0"/>
              <a:t>dynastic</a:t>
            </a:r>
            <a:r>
              <a:rPr lang="fr-FR" sz="3600" dirty="0" smtClean="0"/>
              <a:t> model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832648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For simplicity, assume a two-point distribution of wealth. </a:t>
            </a:r>
          </a:p>
          <a:p>
            <a:endParaRPr lang="en-US" dirty="0" smtClean="0"/>
          </a:p>
          <a:p>
            <a:r>
              <a:rPr lang="en-US" dirty="0" smtClean="0"/>
              <a:t>Dynasties can be of one of two types: either they own a large capital stock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</a:t>
            </a:r>
            <a:r>
              <a:rPr lang="en-US" dirty="0" smtClean="0"/>
              <a:t>, or they own a low capital stock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B</a:t>
            </a:r>
            <a:r>
              <a:rPr lang="en-US" dirty="0" smtClean="0"/>
              <a:t>            (with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 </a:t>
            </a:r>
            <a:r>
              <a:rPr lang="en-US" dirty="0" smtClean="0"/>
              <a:t>&gt;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B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smtClean="0"/>
              <a:t>The proportion of high-wealth dynasties is equal to λ (and the proportion of low-wealth dynasties is equal to 1-λ), so that the average capital stock in the economy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is given by: 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λk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</a:t>
            </a:r>
            <a:r>
              <a:rPr lang="en-US" baseline="30000" dirty="0" smtClean="0"/>
              <a:t> </a:t>
            </a:r>
            <a:r>
              <a:rPr lang="en-US" dirty="0" smtClean="0"/>
              <a:t>+ (1-λ)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B</a:t>
            </a:r>
            <a:r>
              <a:rPr lang="en-US" dirty="0" smtClean="0"/>
              <a:t> 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Result: any distribution such that the average wealth k* satisfies f’(k*)=r= θ + </a:t>
            </a:r>
            <a:r>
              <a:rPr lang="el-GR" dirty="0" smtClean="0">
                <a:latin typeface="Times New Roman"/>
                <a:cs typeface="Times New Roman"/>
              </a:rPr>
              <a:t>γ </a:t>
            </a:r>
            <a:r>
              <a:rPr lang="en-US" dirty="0" smtClean="0"/>
              <a:t>g can be a steady-state</a:t>
            </a:r>
          </a:p>
          <a:p>
            <a:r>
              <a:rPr lang="en-US" dirty="0" smtClean="0"/>
              <a:t>I.e. any wealth inequality is self-sustaining, both within countries and between countries, including with negative wealth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B</a:t>
            </a:r>
            <a:r>
              <a:rPr lang="en-US" dirty="0" smtClean="0"/>
              <a:t> &lt;0 for the poor (possibly extreme negative wealth = slavery)</a:t>
            </a:r>
          </a:p>
          <a:p>
            <a:r>
              <a:rPr lang="en-US" dirty="0" smtClean="0"/>
              <a:t>With shocks and mobility, steady-state wealth inequality is a rising function of the differential r-g      </a:t>
            </a:r>
            <a:r>
              <a:rPr lang="en-US" b="1" dirty="0" smtClean="0"/>
              <a:t>(see lecture 6)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2179</Words>
  <Application>Microsoft Office PowerPoint</Application>
  <PresentationFormat>Affichage à l'écran (4:3)</PresentationFormat>
  <Paragraphs>167</Paragraphs>
  <Slides>43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5" baseType="lpstr">
      <vt:lpstr>Thème Office</vt:lpstr>
      <vt:lpstr>Acrobat Document</vt:lpstr>
      <vt:lpstr>   Economics of Inequality (Master PPD &amp; APE, Paris School of Economics) Thomas Piketty Academic year 2014-2015  </vt:lpstr>
      <vt:lpstr>Summing up: what have we learned?</vt:lpstr>
      <vt:lpstr>Diapositive 3</vt:lpstr>
      <vt:lpstr>Diapositive 4</vt:lpstr>
      <vt:lpstr>Let’s move to theory: how can we explain capital-income ratios β=W/Y ?  </vt:lpstr>
      <vt:lpstr>Harrod-Domar-Solow formula: β=s/g</vt:lpstr>
      <vt:lpstr>Another special case: the dynastic model</vt:lpstr>
      <vt:lpstr>Diapositive 8</vt:lpstr>
      <vt:lpstr>Inequality in the dynastic model</vt:lpstr>
      <vt:lpstr>Diapositive 10</vt:lpstr>
      <vt:lpstr>The rise of wealth-income ratios in rich countries 1970-2010: volume or price effects ?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Can land and housing prices also matter in the very long run?</vt:lpstr>
      <vt:lpstr>Gross vs net foreign assets:           financial globalization in action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Market vs book value of corporations</vt:lpstr>
      <vt:lpstr>Diapositive 41</vt:lpstr>
      <vt:lpstr>Summing up</vt:lpstr>
      <vt:lpstr>Diapositive 43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Inequality (Master PPD &amp; APE, Paris School of Economics) Thomas Piketty Academic year 2013-2014</dc:title>
  <dc:creator>Thomas Piketty</dc:creator>
  <cp:lastModifiedBy>Thomas Piketty</cp:lastModifiedBy>
  <cp:revision>94</cp:revision>
  <dcterms:created xsi:type="dcterms:W3CDTF">2013-11-22T17:30:25Z</dcterms:created>
  <dcterms:modified xsi:type="dcterms:W3CDTF">2015-02-04T10:36:45Z</dcterms:modified>
</cp:coreProperties>
</file>