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03230-E89C-4557-92C4-CDFA3C6B5872}" type="datetimeFigureOut">
              <a:rPr lang="fr-FR" smtClean="0"/>
              <a:pPr/>
              <a:t>22/11/2013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D11C-5BFD-4B1D-A1DE-5E2DAF3783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mailto:%3ca%20href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teaching/10/6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ExamAPE.zip" TargetMode="External"/><Relationship Id="rId2" Type="http://schemas.openxmlformats.org/officeDocument/2006/relationships/hyperlink" Target="http://piketty.pse.ens.fr/fr/enseignement/10-page-statique/18-pubec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en/capital21c2" TargetMode="External"/><Relationship Id="rId2" Type="http://schemas.openxmlformats.org/officeDocument/2006/relationships/hyperlink" Target="http://piketty.pse.ens.fr/capital21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pincomes.parisschoolofeconomics.eu/" TargetMode="External"/><Relationship Id="rId4" Type="http://schemas.openxmlformats.org/officeDocument/2006/relationships/hyperlink" Target="http://piketty.pse.ens.fr/files/AlvaredoetalJEP201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Zucman2013WP.pdf" TargetMode="External"/><Relationship Id="rId2" Type="http://schemas.openxmlformats.org/officeDocument/2006/relationships/hyperlink" Target="http://piketty.pse.ens.fr/files/Guvenen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PikettyZucman2014HID.pdf" TargetMode="External"/><Relationship Id="rId5" Type="http://schemas.openxmlformats.org/officeDocument/2006/relationships/hyperlink" Target="http://piketty.pse.ens.fr/capitalisback" TargetMode="External"/><Relationship Id="rId4" Type="http://schemas.openxmlformats.org/officeDocument/2006/relationships/hyperlink" Target="http://piketty.pse.ens.fr/files/PikettyZucman2013Slides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Ineg2013Lecture2.pdf" TargetMode="External"/><Relationship Id="rId2" Type="http://schemas.openxmlformats.org/officeDocument/2006/relationships/hyperlink" Target="http://piketty.pse.ens.fr/files/PikettyEcoIneg2013Lecture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PikettyEcoIneg2013Lecture3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EcoIneg2013Lecture5.pdf" TargetMode="External"/><Relationship Id="rId2" Type="http://schemas.openxmlformats.org/officeDocument/2006/relationships/hyperlink" Target="http://piketty.pse.ens.fr/files/PikettyEcoIneg2013Lecture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ExamAPE.zip" TargetMode="External"/><Relationship Id="rId5" Type="http://schemas.openxmlformats.org/officeDocument/2006/relationships/hyperlink" Target="http://piketty.pse.ens.fr/files/PikettyEcoIneg2013Lecture7.pdf" TargetMode="External"/><Relationship Id="rId4" Type="http://schemas.openxmlformats.org/officeDocument/2006/relationships/hyperlink" Target="http://piketty.pse.ens.fr/files/PikettyEcoIneg2013Lecture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Economics of Inequality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</a:t>
            </a:r>
            <a:r>
              <a:rPr lang="en-US" sz="3600" dirty="0" err="1" smtClean="0"/>
              <a:t>Piketty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Academic year 2013-2014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Syllabus &amp; Course Material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dirty="0" smtClean="0"/>
              <a:t>Email : </a:t>
            </a:r>
            <a:r>
              <a:rPr lang="en-US" dirty="0" smtClean="0">
                <a:hlinkClick r:id="rId2"/>
              </a:rPr>
              <a:t>piketty@ens.fr</a:t>
            </a:r>
            <a:endParaRPr lang="en-US" dirty="0" smtClean="0"/>
          </a:p>
          <a:p>
            <a:r>
              <a:rPr lang="en-US" dirty="0" smtClean="0"/>
              <a:t>Office hours: Tuesdays 9h-12h, </a:t>
            </a:r>
            <a:r>
              <a:rPr lang="en-US" dirty="0" err="1" smtClean="0"/>
              <a:t>Jourdan</a:t>
            </a:r>
            <a:r>
              <a:rPr lang="en-US" dirty="0" smtClean="0"/>
              <a:t> B101</a:t>
            </a:r>
          </a:p>
          <a:p>
            <a:r>
              <a:rPr lang="en-US" dirty="0" smtClean="0"/>
              <a:t>Course web page : </a:t>
            </a:r>
            <a:r>
              <a:rPr lang="en-US" dirty="0" smtClean="0">
                <a:hlinkClick r:id="rId3"/>
              </a:rPr>
              <a:t>http://piketty.pse.ens.fr/teaching/10/17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(check on-line for updated versions)</a:t>
            </a:r>
          </a:p>
          <a:p>
            <a:r>
              <a:rPr lang="en-US" dirty="0" smtClean="0"/>
              <a:t>Previous year syllabus : </a:t>
            </a:r>
            <a:r>
              <a:rPr lang="en-US" dirty="0" smtClean="0">
                <a:hlinkClick r:id="rId4"/>
              </a:rPr>
              <a:t>http://piketty.pse.ens.fr/teaching/10/65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54461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objective of this course is to present recent research in the area of income and wealth distribution. Issues will include the following. </a:t>
            </a:r>
          </a:p>
          <a:p>
            <a:r>
              <a:rPr lang="en-US" sz="2800" dirty="0" smtClean="0"/>
              <a:t>How did income and wealth distributions evolve since the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century, how can we account for these changes? What was the interaction with the growth and capital accumulation process? </a:t>
            </a:r>
          </a:p>
          <a:p>
            <a:r>
              <a:rPr lang="en-US" sz="2800" dirty="0" smtClean="0"/>
              <a:t>Did the recent rise of inequality contribute to the 2008 financial crisis? What will be the impact of the crisis on income and wealth distributions?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Can we properly understand macro issues with representative-agent models?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This course will take for the most part a positive perspective on distributional issues. For references on normative models of optimal redistribution and taxation, see my </a:t>
            </a:r>
            <a:r>
              <a:rPr lang="en-US" sz="2800" dirty="0" smtClean="0">
                <a:hlinkClick r:id="rId2"/>
              </a:rPr>
              <a:t>Public Economics course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course is organized in 8 lectures of 3 hours  (7 lectures + 1 exam)</a:t>
            </a:r>
          </a:p>
          <a:p>
            <a:r>
              <a:rPr lang="en-US" sz="2800" dirty="0" smtClean="0"/>
              <a:t>To validate the course, students are required :</a:t>
            </a:r>
          </a:p>
          <a:p>
            <a:pPr>
              <a:buNone/>
            </a:pPr>
            <a:r>
              <a:rPr lang="en-US" sz="2800" dirty="0" smtClean="0"/>
              <a:t> (1) to attend and actively participate to all lectures; </a:t>
            </a:r>
          </a:p>
          <a:p>
            <a:pPr>
              <a:buNone/>
            </a:pPr>
            <a:r>
              <a:rPr lang="en-US" sz="2800" dirty="0" smtClean="0"/>
              <a:t> (2) to take the exam </a:t>
            </a:r>
          </a:p>
          <a:p>
            <a:pPr>
              <a:buNone/>
            </a:pPr>
            <a:r>
              <a:rPr lang="en-US" sz="2800" dirty="0" smtClean="0"/>
              <a:t>          (past exams are available </a:t>
            </a:r>
            <a:r>
              <a:rPr lang="en-US" sz="2800" dirty="0" smtClean="0">
                <a:hlinkClick r:id="rId3"/>
              </a:rPr>
              <a:t>here</a:t>
            </a:r>
            <a:r>
              <a:rPr lang="en-US" sz="2800" dirty="0" smtClean="0"/>
              <a:t>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General </a:t>
            </a:r>
            <a:r>
              <a:rPr lang="fr-FR" sz="3200" b="1" dirty="0" err="1" smtClean="0"/>
              <a:t>references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</a:t>
            </a:r>
            <a:r>
              <a:rPr lang="en-US" sz="2600" u="sng" dirty="0" smtClean="0">
                <a:hlinkClick r:id="rId2"/>
              </a:rPr>
              <a:t>Le capital au 21</a:t>
            </a:r>
            <a:r>
              <a:rPr lang="en-US" sz="2600" u="sng" baseline="30000" dirty="0" smtClean="0">
                <a:hlinkClick r:id="rId2"/>
              </a:rPr>
              <a:t>e</a:t>
            </a:r>
            <a:r>
              <a:rPr lang="en-US" sz="2600" u="sng" dirty="0" smtClean="0">
                <a:hlinkClick r:id="rId2"/>
              </a:rPr>
              <a:t> siècle</a:t>
            </a:r>
            <a:r>
              <a:rPr lang="en-US" sz="2600" dirty="0" smtClean="0"/>
              <a:t>, </a:t>
            </a:r>
            <a:r>
              <a:rPr lang="en-US" sz="2600" dirty="0" err="1" smtClean="0"/>
              <a:t>Seuil</a:t>
            </a:r>
            <a:r>
              <a:rPr lang="en-US" sz="2600" dirty="0" smtClean="0"/>
              <a:t> 2013</a:t>
            </a:r>
          </a:p>
          <a:p>
            <a:pPr>
              <a:buNone/>
            </a:pPr>
            <a:r>
              <a:rPr lang="en-US" sz="2600" dirty="0" smtClean="0"/>
              <a:t>      </a:t>
            </a:r>
            <a:r>
              <a:rPr lang="en-US" sz="2600" u="sng" dirty="0" smtClean="0">
                <a:hlinkClick r:id="rId3"/>
              </a:rPr>
              <a:t>Capital in the 21</a:t>
            </a:r>
            <a:r>
              <a:rPr lang="en-US" sz="2600" u="sng" baseline="30000" dirty="0" smtClean="0">
                <a:hlinkClick r:id="rId3"/>
              </a:rPr>
              <a:t>st</a:t>
            </a:r>
            <a:r>
              <a:rPr lang="en-US" sz="2600" u="sng" dirty="0" smtClean="0">
                <a:hlinkClick r:id="rId3"/>
              </a:rPr>
              <a:t> century</a:t>
            </a:r>
            <a:r>
              <a:rPr lang="en-US" sz="2600" dirty="0" smtClean="0"/>
              <a:t>, Harvard University Press 2014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F. </a:t>
            </a:r>
            <a:r>
              <a:rPr lang="en-US" sz="2600" dirty="0" err="1" smtClean="0"/>
              <a:t>Alvaredo</a:t>
            </a:r>
            <a:r>
              <a:rPr lang="en-US" sz="2600" dirty="0" smtClean="0"/>
              <a:t>, T. Atkinson, 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E. </a:t>
            </a:r>
            <a:r>
              <a:rPr lang="en-US" sz="2600" dirty="0" err="1" smtClean="0"/>
              <a:t>Saez</a:t>
            </a:r>
            <a:r>
              <a:rPr lang="en-US" sz="2600" dirty="0" smtClean="0"/>
              <a:t>, “</a:t>
            </a:r>
            <a:r>
              <a:rPr lang="en-US" sz="2600" dirty="0" smtClean="0">
                <a:hlinkClick r:id="rId4"/>
              </a:rPr>
              <a:t>The Top 1% in International and Historical Perspective</a:t>
            </a:r>
            <a:r>
              <a:rPr lang="en-US" sz="2600" dirty="0" smtClean="0"/>
              <a:t>“, Journal of Economic Perspectives 2013 </a:t>
            </a:r>
          </a:p>
          <a:p>
            <a:pPr>
              <a:buNone/>
            </a:pPr>
            <a:r>
              <a:rPr lang="en-US" sz="2600" dirty="0" smtClean="0"/>
              <a:t>     (see also the World Top Incomes Database (WTID): </a:t>
            </a:r>
            <a:r>
              <a:rPr lang="en-US" sz="2600" dirty="0" smtClean="0">
                <a:hlinkClick r:id="rId5"/>
              </a:rPr>
              <a:t>http://topincomes.parisschoolofeconomics.eu</a:t>
            </a:r>
            <a:r>
              <a:rPr lang="en-US" sz="2600" dirty="0" smtClean="0"/>
              <a:t>)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G. </a:t>
            </a:r>
            <a:r>
              <a:rPr lang="en-US" sz="2600" dirty="0" err="1" smtClean="0"/>
              <a:t>Bertola</a:t>
            </a:r>
            <a:r>
              <a:rPr lang="en-US" sz="2600" dirty="0" smtClean="0"/>
              <a:t>, R. </a:t>
            </a:r>
            <a:r>
              <a:rPr lang="en-US" sz="2600" dirty="0" err="1" smtClean="0"/>
              <a:t>Foellmi</a:t>
            </a:r>
            <a:r>
              <a:rPr lang="en-US" sz="2600" dirty="0" smtClean="0"/>
              <a:t>, J. </a:t>
            </a:r>
            <a:r>
              <a:rPr lang="en-US" sz="2600" dirty="0" err="1" smtClean="0"/>
              <a:t>Zweimuller</a:t>
            </a:r>
            <a:r>
              <a:rPr lang="en-US" sz="2600" dirty="0" smtClean="0"/>
              <a:t>, </a:t>
            </a:r>
            <a:r>
              <a:rPr lang="en-US" sz="2600" u="sng" dirty="0" smtClean="0"/>
              <a:t>Income distribution in macroeconomic models</a:t>
            </a:r>
            <a:r>
              <a:rPr lang="en-US" sz="2600" dirty="0" smtClean="0"/>
              <a:t>, Princeton University Press, 2006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4680521"/>
          </a:xfrm>
        </p:spPr>
        <p:txBody>
          <a:bodyPr/>
          <a:lstStyle/>
          <a:p>
            <a:r>
              <a:rPr lang="fr-FR" sz="2600" dirty="0" smtClean="0"/>
              <a:t>F. </a:t>
            </a:r>
            <a:r>
              <a:rPr lang="fr-FR" sz="2600" dirty="0" err="1" smtClean="0"/>
              <a:t>Guvenen</a:t>
            </a:r>
            <a:r>
              <a:rPr lang="fr-FR" sz="2600" dirty="0" smtClean="0"/>
              <a:t>, </a:t>
            </a:r>
            <a:r>
              <a:rPr lang="en-US" sz="2600" dirty="0" smtClean="0"/>
              <a:t>“</a:t>
            </a:r>
            <a:r>
              <a:rPr lang="fr-FR" sz="2600" dirty="0" err="1" smtClean="0">
                <a:hlinkClick r:id="rId2"/>
              </a:rPr>
              <a:t>Macroeconomics</a:t>
            </a:r>
            <a:r>
              <a:rPr lang="fr-FR" sz="2600" dirty="0" smtClean="0">
                <a:hlinkClick r:id="rId2"/>
              </a:rPr>
              <a:t> </a:t>
            </a:r>
            <a:r>
              <a:rPr lang="fr-FR" sz="2600" dirty="0" err="1" smtClean="0">
                <a:hlinkClick r:id="rId2"/>
              </a:rPr>
              <a:t>with</a:t>
            </a:r>
            <a:r>
              <a:rPr lang="fr-FR" sz="2600" dirty="0" smtClean="0">
                <a:hlinkClick r:id="rId2"/>
              </a:rPr>
              <a:t> </a:t>
            </a:r>
            <a:r>
              <a:rPr lang="fr-FR" sz="2600" dirty="0" err="1" smtClean="0">
                <a:hlinkClick r:id="rId2"/>
              </a:rPr>
              <a:t>Heterogeneity</a:t>
            </a:r>
            <a:r>
              <a:rPr lang="fr-FR" sz="2600" dirty="0" smtClean="0">
                <a:hlinkClick r:id="rId2"/>
              </a:rPr>
              <a:t>: A </a:t>
            </a:r>
            <a:r>
              <a:rPr lang="fr-FR" sz="2600" dirty="0" err="1" smtClean="0">
                <a:hlinkClick r:id="rId2"/>
              </a:rPr>
              <a:t>Practical</a:t>
            </a:r>
            <a:r>
              <a:rPr lang="fr-FR" sz="2600" dirty="0" smtClean="0">
                <a:hlinkClick r:id="rId2"/>
              </a:rPr>
              <a:t> Guide</a:t>
            </a:r>
            <a:r>
              <a:rPr lang="en-US" sz="2600" dirty="0" smtClean="0"/>
              <a:t>“</a:t>
            </a:r>
            <a:r>
              <a:rPr lang="fr-FR" sz="2600" dirty="0" smtClean="0"/>
              <a:t>, NBER WP 2012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dirty="0" smtClean="0"/>
              <a:t>T. Piketty, G. </a:t>
            </a:r>
            <a:r>
              <a:rPr lang="fr-FR" sz="2600" dirty="0" err="1" smtClean="0"/>
              <a:t>Zucman</a:t>
            </a:r>
            <a:r>
              <a:rPr lang="fr-FR" sz="2600" dirty="0" smtClean="0"/>
              <a:t>, </a:t>
            </a:r>
            <a:r>
              <a:rPr lang="en-US" sz="2600" dirty="0" smtClean="0"/>
              <a:t>“</a:t>
            </a:r>
            <a:r>
              <a:rPr lang="en-US" sz="2600" dirty="0" smtClean="0">
                <a:hlinkClick r:id="rId3"/>
              </a:rPr>
              <a:t>Capital is Back: Wealth-Income Ratios in Rich Countries 1700-2010</a:t>
            </a:r>
            <a:r>
              <a:rPr lang="en-US" sz="2600" dirty="0" smtClean="0"/>
              <a:t> “, 2013, </a:t>
            </a:r>
            <a:r>
              <a:rPr lang="en-US" sz="2600" dirty="0" smtClean="0">
                <a:hlinkClick r:id="rId4"/>
              </a:rPr>
              <a:t>slides</a:t>
            </a:r>
            <a:r>
              <a:rPr lang="en-US" sz="2600" dirty="0" smtClean="0"/>
              <a:t>, </a:t>
            </a:r>
            <a:r>
              <a:rPr lang="en-US" sz="2600" dirty="0" smtClean="0">
                <a:hlinkClick r:id="rId5"/>
              </a:rPr>
              <a:t>data appendix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T. </a:t>
            </a:r>
            <a:r>
              <a:rPr lang="en-US" sz="2600" dirty="0" err="1" smtClean="0"/>
              <a:t>Piketty</a:t>
            </a:r>
            <a:r>
              <a:rPr lang="en-US" sz="2600" dirty="0" smtClean="0"/>
              <a:t>, G. </a:t>
            </a:r>
            <a:r>
              <a:rPr lang="en-US" sz="2600" dirty="0" err="1" smtClean="0"/>
              <a:t>Zucman</a:t>
            </a:r>
            <a:r>
              <a:rPr lang="en-US" sz="2600" dirty="0" smtClean="0"/>
              <a:t>, “</a:t>
            </a:r>
            <a:r>
              <a:rPr lang="en-US" sz="2600" dirty="0" smtClean="0">
                <a:hlinkClick r:id="rId6"/>
              </a:rPr>
              <a:t>Wealth and Inheritance in the Long-Run</a:t>
            </a:r>
            <a:r>
              <a:rPr lang="en-US" sz="2600" dirty="0" smtClean="0"/>
              <a:t>”, Handbook of Income Distribution, 2014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 quick </a:t>
            </a:r>
            <a:r>
              <a:rPr lang="fr-FR" sz="3200" b="1" dirty="0" err="1" smtClean="0"/>
              <a:t>roadmap</a:t>
            </a:r>
            <a:r>
              <a:rPr lang="fr-FR" sz="3200" b="1" dirty="0" smtClean="0"/>
              <a:t> of the lectures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340768"/>
            <a:ext cx="8280920" cy="5184576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hlinkClick r:id="rId2"/>
              </a:rPr>
              <a:t>Lecture 1: Income, capital and growth</a:t>
            </a:r>
            <a:endParaRPr lang="en-US" sz="3000" b="1" dirty="0" smtClean="0"/>
          </a:p>
          <a:p>
            <a:pPr>
              <a:buNone/>
            </a:pPr>
            <a:r>
              <a:rPr lang="en-US" sz="2800" dirty="0" smtClean="0"/>
              <a:t>    (Tuesday November 26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2013, 13h30-16h30)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3000" b="1" dirty="0" smtClean="0">
                <a:hlinkClick r:id="rId3"/>
              </a:rPr>
              <a:t>Lecture 2: The dynamics of capital/income ratios: private </a:t>
            </a:r>
            <a:r>
              <a:rPr lang="en-US" sz="3000" b="1" dirty="0" err="1" smtClean="0">
                <a:hlinkClick r:id="rId3"/>
              </a:rPr>
              <a:t>vs</a:t>
            </a:r>
            <a:r>
              <a:rPr lang="en-US" sz="3000" b="1" dirty="0" smtClean="0">
                <a:hlinkClick r:id="rId3"/>
              </a:rPr>
              <a:t> public capital</a:t>
            </a:r>
            <a:endParaRPr lang="en-US" sz="3000" b="1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(Tuesday December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2013, 13h30-16h30)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3000" b="1" dirty="0" smtClean="0">
                <a:hlinkClick r:id="rId4"/>
              </a:rPr>
              <a:t>Lecture 3: The dynamics of capital/income ratios: β=s/g</a:t>
            </a:r>
            <a:endParaRPr lang="en-US" sz="3000" b="1" dirty="0" smtClean="0"/>
          </a:p>
          <a:p>
            <a:pPr>
              <a:buNone/>
            </a:pPr>
            <a:r>
              <a:rPr lang="en-US" sz="2800" dirty="0" smtClean="0"/>
              <a:t>   (Tuesday December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2013, 13h30-16h30)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2068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hlinkClick r:id="rId2"/>
              </a:rPr>
              <a:t>Lecture 4: From capital/income ratios to capital shares</a:t>
            </a: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    </a:t>
            </a:r>
            <a:r>
              <a:rPr lang="en-US" sz="3000" dirty="0" smtClean="0"/>
              <a:t>(Tuesday December 17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2013, 13h30-16h30)</a:t>
            </a:r>
          </a:p>
          <a:p>
            <a:pPr>
              <a:buNone/>
            </a:pPr>
            <a:endParaRPr lang="en-US" sz="3000" b="1" dirty="0" smtClean="0"/>
          </a:p>
          <a:p>
            <a:r>
              <a:rPr lang="en-US" sz="3000" b="1" dirty="0" smtClean="0">
                <a:hlinkClick r:id="rId3"/>
              </a:rPr>
              <a:t>Lecture 5: The structure of inequality: labor income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    (Tuesday January 7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2014, 13h30-16h30)</a:t>
            </a:r>
          </a:p>
          <a:p>
            <a:r>
              <a:rPr lang="en-US" sz="3000" b="1" dirty="0" smtClean="0">
                <a:hlinkClick r:id="rId4"/>
              </a:rPr>
              <a:t>Lecture 6: The structure of inequality: capital ownership</a:t>
            </a:r>
            <a:endParaRPr lang="en-US" sz="3000" b="1" dirty="0" smtClean="0"/>
          </a:p>
          <a:p>
            <a:pPr>
              <a:buNone/>
            </a:pPr>
            <a:r>
              <a:rPr lang="en-US" sz="3000" b="1" dirty="0" smtClean="0"/>
              <a:t>    </a:t>
            </a:r>
            <a:r>
              <a:rPr lang="en-US" sz="3000" dirty="0" smtClean="0"/>
              <a:t>(Tuesday January 14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2014, 13h30-16h30)</a:t>
            </a: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  <a:p>
            <a:r>
              <a:rPr lang="en-US" sz="3000" b="1" dirty="0" smtClean="0">
                <a:hlinkClick r:id="rId5"/>
              </a:rPr>
              <a:t>Lecture 7: The regulation of capital and inequality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   (Tuesday January 21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2014, 13h30-16h30)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b="1" dirty="0" smtClean="0">
                <a:hlinkClick r:id="rId6"/>
              </a:rPr>
              <a:t>Lecture 8: Exam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  (Tuesday January 28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2014, 13h30-16h30)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379</Words>
  <Application>Microsoft Office PowerPoint</Application>
  <PresentationFormat>Affichage à l'écran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  Economics of Inequality (Master PPD &amp; APE, Paris School of Economics) Thomas Piketty Academic year 2013-2014  </vt:lpstr>
      <vt:lpstr>Diapositive 2</vt:lpstr>
      <vt:lpstr>Diapositive 3</vt:lpstr>
      <vt:lpstr>Diapositive 4</vt:lpstr>
      <vt:lpstr>General references</vt:lpstr>
      <vt:lpstr>Diapositive 6</vt:lpstr>
      <vt:lpstr>A quick roadmap of the lectures</vt:lpstr>
      <vt:lpstr>Diapositive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37</cp:revision>
  <dcterms:created xsi:type="dcterms:W3CDTF">2013-11-13T10:03:15Z</dcterms:created>
  <dcterms:modified xsi:type="dcterms:W3CDTF">2013-11-22T17:41:46Z</dcterms:modified>
</cp:coreProperties>
</file>