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73" r:id="rId3"/>
    <p:sldId id="259" r:id="rId4"/>
    <p:sldId id="260" r:id="rId5"/>
    <p:sldId id="274" r:id="rId6"/>
    <p:sldId id="261" r:id="rId7"/>
    <p:sldId id="282" r:id="rId8"/>
    <p:sldId id="262" r:id="rId9"/>
    <p:sldId id="278" r:id="rId10"/>
    <p:sldId id="264" r:id="rId11"/>
    <p:sldId id="283" r:id="rId12"/>
    <p:sldId id="265" r:id="rId13"/>
    <p:sldId id="279" r:id="rId14"/>
    <p:sldId id="267" r:id="rId15"/>
    <p:sldId id="268" r:id="rId16"/>
    <p:sldId id="269" r:id="rId17"/>
    <p:sldId id="272" r:id="rId18"/>
    <p:sldId id="284" r:id="rId19"/>
    <p:sldId id="285" r:id="rId20"/>
    <p:sldId id="286" r:id="rId21"/>
    <p:sldId id="287" r:id="rId22"/>
    <p:sldId id="281" r:id="rId23"/>
    <p:sldId id="277" r:id="rId24"/>
    <p:sldId id="288" r:id="rId25"/>
    <p:sldId id="289" r:id="rId26"/>
    <p:sldId id="290" r:id="rId27"/>
    <p:sldId id="291" r:id="rId28"/>
    <p:sldId id="293" r:id="rId29"/>
    <p:sldId id="294" r:id="rId30"/>
    <p:sldId id="296" r:id="rId31"/>
    <p:sldId id="295" r:id="rId32"/>
    <p:sldId id="297" r:id="rId33"/>
    <p:sldId id="292" r:id="rId34"/>
    <p:sldId id="276" r:id="rId35"/>
    <p:sldId id="263" r:id="rId36"/>
    <p:sldId id="275" r:id="rId37"/>
    <p:sldId id="270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5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34653-0164-4245-A403-44688943CA83}" type="datetimeFigureOut">
              <a:rPr lang="fr-FR" smtClean="0"/>
              <a:pPr/>
              <a:t>10/12/2013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70D9E-2111-44CC-91B1-E30D417D69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CD88D-2C7F-4805-B847-D34983ECA723}" type="slidenum">
              <a:rPr lang="fr-FR"/>
              <a:pPr/>
              <a:t>13</a:t>
            </a:fld>
            <a:endParaRPr lang="fr-FR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ED6927-11B8-4945-BF75-542A86342C37}" type="slidenum">
              <a:rPr lang="fr-FR"/>
              <a:pPr/>
              <a:t>18</a:t>
            </a:fld>
            <a:endParaRPr lang="fr-FR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60D44-53DA-406A-8B1E-A4DE7247BA9D}" type="slidenum">
              <a:rPr lang="fr-FR"/>
              <a:pPr/>
              <a:t>22</a:t>
            </a:fld>
            <a:endParaRPr lang="fr-FR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10/12/2013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10/12/2013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10/12/2013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10/12/2013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10/12/2013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10/12/2013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10/12/2013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10/12/2013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10/12/2013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10/12/2013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10/12/2013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40B1F-7B61-4510-9CF7-4EBB02359350}" type="datetimeFigureOut">
              <a:rPr lang="fr-FR" smtClean="0"/>
              <a:pPr/>
              <a:t>10/12/2013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teaching/10/18" TargetMode="External"/><Relationship Id="rId2" Type="http://schemas.openxmlformats.org/officeDocument/2006/relationships/hyperlink" Target="http://piketty.pse.ens.fr/files/PikettyEcoIneg2013Lecture3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PikettyZucman2013WP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ketty.pse.ens.fr/files/Gyourkoetal2013AEJPol.pdf" TargetMode="External"/><Relationship Id="rId5" Type="http://schemas.openxmlformats.org/officeDocument/2006/relationships/hyperlink" Target="http://piketty.pse.ens.fr/capitalisback" TargetMode="External"/><Relationship Id="rId4" Type="http://schemas.openxmlformats.org/officeDocument/2006/relationships/hyperlink" Target="http://piketty.pse.ens.fr/files/PikettyZucman2013Slides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PikettyZucman2013WP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PikettySaezIMF2013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sz="3600" b="1" dirty="0" smtClean="0"/>
              <a:t>Economics of Inequality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i="1" dirty="0" smtClean="0"/>
              <a:t>(Master PPD &amp; APE, Paris School of Economics)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Thomas </a:t>
            </a:r>
            <a:r>
              <a:rPr lang="en-US" sz="3600" dirty="0" err="1" smtClean="0"/>
              <a:t>Piketty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Academic year 2013-2014 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501008"/>
            <a:ext cx="7560840" cy="2736304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hlinkClick r:id="rId2"/>
              </a:rPr>
              <a:t>Lecture 3: The dynamics of capital/income ratios: β=s/g</a:t>
            </a:r>
            <a:endParaRPr lang="en-US" sz="3600" b="1" dirty="0" smtClean="0"/>
          </a:p>
          <a:p>
            <a:r>
              <a:rPr lang="en-US" smtClean="0"/>
              <a:t>   </a:t>
            </a:r>
            <a:r>
              <a:rPr lang="en-US" dirty="0" smtClean="0"/>
              <a:t>(Tuesday </a:t>
            </a:r>
            <a:r>
              <a:rPr lang="en-US" smtClean="0"/>
              <a:t>December 10</a:t>
            </a:r>
            <a:r>
              <a:rPr lang="en-US" baseline="30000" smtClean="0"/>
              <a:t>th</a:t>
            </a:r>
            <a:r>
              <a:rPr lang="en-US" smtClean="0"/>
              <a:t> </a:t>
            </a:r>
            <a:r>
              <a:rPr lang="en-US" dirty="0" smtClean="0"/>
              <a:t>2013)</a:t>
            </a:r>
          </a:p>
          <a:p>
            <a:r>
              <a:rPr lang="en-US" i="1" dirty="0" smtClean="0"/>
              <a:t>(check </a:t>
            </a:r>
            <a:r>
              <a:rPr lang="en-US" i="1" dirty="0" smtClean="0">
                <a:hlinkClick r:id="rId3"/>
              </a:rPr>
              <a:t>on line</a:t>
            </a:r>
            <a:r>
              <a:rPr lang="en-US" i="1" dirty="0" smtClean="0"/>
              <a:t> for updated versions)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624736"/>
        </p:xfrm>
        <a:graphic>
          <a:graphicData uri="http://schemas.openxmlformats.org/presentationml/2006/ole">
            <p:oleObj spid="_x0000_s614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0728"/>
            <a:ext cx="7787208" cy="3600400"/>
          </a:xfrm>
        </p:spPr>
        <p:txBody>
          <a:bodyPr>
            <a:normAutofit/>
          </a:bodyPr>
          <a:lstStyle/>
          <a:p>
            <a:r>
              <a:rPr lang="fr-FR" dirty="0" smtClean="0"/>
              <a:t>In </a:t>
            </a:r>
            <a:r>
              <a:rPr lang="fr-FR" dirty="0" err="1" smtClean="0"/>
              <a:t>most</a:t>
            </a:r>
            <a:r>
              <a:rPr lang="fr-FR" dirty="0" smtClean="0"/>
              <a:t> countries, NFA </a:t>
            </a:r>
            <a:r>
              <a:rPr lang="fr-FR" dirty="0" smtClean="0">
                <a:cs typeface="Arial"/>
              </a:rPr>
              <a:t>≈ </a:t>
            </a:r>
            <a:r>
              <a:rPr lang="fr-FR" dirty="0" smtClean="0"/>
              <a:t>0,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rise</a:t>
            </a:r>
            <a:r>
              <a:rPr lang="fr-FR" dirty="0" smtClean="0"/>
              <a:t> in national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 </a:t>
            </a:r>
            <a:r>
              <a:rPr lang="fr-FR" dirty="0" smtClean="0">
                <a:cs typeface="Arial"/>
              </a:rPr>
              <a:t>≈ </a:t>
            </a:r>
            <a:r>
              <a:rPr lang="fr-FR" dirty="0" err="1" smtClean="0">
                <a:cs typeface="Arial"/>
              </a:rPr>
              <a:t>rise</a:t>
            </a:r>
            <a:r>
              <a:rPr lang="fr-FR" dirty="0" smtClean="0">
                <a:cs typeface="Arial"/>
              </a:rPr>
              <a:t> in </a:t>
            </a:r>
            <a:r>
              <a:rPr lang="fr-FR" dirty="0" err="1" smtClean="0">
                <a:cs typeface="Arial"/>
              </a:rPr>
              <a:t>domestic</a:t>
            </a:r>
            <a:r>
              <a:rPr lang="fr-FR" dirty="0" smtClean="0">
                <a:cs typeface="Arial"/>
              </a:rPr>
              <a:t> capital-output ratio; in </a:t>
            </a:r>
            <a:r>
              <a:rPr lang="fr-FR" dirty="0" err="1" smtClean="0">
                <a:cs typeface="Arial"/>
              </a:rPr>
              <a:t>Japan</a:t>
            </a:r>
            <a:r>
              <a:rPr lang="fr-FR" dirty="0" smtClean="0">
                <a:cs typeface="Arial"/>
              </a:rPr>
              <a:t> and Germany, a non-trivial part of the </a:t>
            </a:r>
            <a:r>
              <a:rPr lang="fr-FR" dirty="0" err="1" smtClean="0">
                <a:cs typeface="Arial"/>
              </a:rPr>
              <a:t>rise</a:t>
            </a:r>
            <a:r>
              <a:rPr lang="fr-FR" dirty="0" smtClean="0">
                <a:cs typeface="Arial"/>
              </a:rPr>
              <a:t> in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invested</a:t>
            </a:r>
            <a:r>
              <a:rPr lang="fr-FR" dirty="0" smtClean="0"/>
              <a:t> </a:t>
            </a:r>
            <a:r>
              <a:rPr lang="fr-FR" dirty="0" err="1" smtClean="0"/>
              <a:t>abroad</a:t>
            </a:r>
            <a:r>
              <a:rPr lang="fr-FR" dirty="0" smtClean="0"/>
              <a:t> (</a:t>
            </a:r>
            <a:r>
              <a:rPr lang="fr-FR" dirty="0" smtClean="0">
                <a:cs typeface="Arial"/>
              </a:rPr>
              <a:t>≈ 1/4)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856984" cy="6624736"/>
        </p:xfrm>
        <a:graphic>
          <a:graphicData uri="http://schemas.openxmlformats.org/presentationml/2006/ole">
            <p:oleObj spid="_x0000_s717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857108" cy="655245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endParaRPr lang="fr-FR" sz="2400" b="1" dirty="0" smtClean="0"/>
          </a:p>
          <a:p>
            <a:pPr>
              <a:lnSpc>
                <a:spcPct val="80000"/>
              </a:lnSpc>
            </a:pPr>
            <a:r>
              <a:rPr lang="fr-FR" sz="2400" b="1" dirty="0" smtClean="0"/>
              <a:t>Main </a:t>
            </a:r>
            <a:r>
              <a:rPr lang="fr-FR" sz="2400" b="1" dirty="0" err="1" smtClean="0"/>
              <a:t>explanation</a:t>
            </a:r>
            <a:r>
              <a:rPr lang="fr-FR" sz="2400" b="1" dirty="0" smtClean="0"/>
              <a:t> for </a:t>
            </a:r>
            <a:r>
              <a:rPr lang="fr-FR" sz="2400" b="1" dirty="0" err="1" smtClean="0"/>
              <a:t>rise</a:t>
            </a:r>
            <a:r>
              <a:rPr lang="fr-FR" sz="2400" b="1" dirty="0" smtClean="0"/>
              <a:t> in </a:t>
            </a:r>
            <a:r>
              <a:rPr lang="fr-FR" sz="2400" b="1" dirty="0" err="1" smtClean="0"/>
              <a:t>wealth</a:t>
            </a:r>
            <a:r>
              <a:rPr lang="fr-FR" sz="2400" b="1" dirty="0" smtClean="0"/>
              <a:t>-</a:t>
            </a:r>
            <a:r>
              <a:rPr lang="fr-FR" sz="2400" b="1" dirty="0" err="1" smtClean="0"/>
              <a:t>income</a:t>
            </a:r>
            <a:r>
              <a:rPr lang="fr-FR" sz="2400" b="1" dirty="0" smtClean="0"/>
              <a:t> ratio: </a:t>
            </a:r>
            <a:r>
              <a:rPr lang="fr-FR" sz="2400" b="1" dirty="0" err="1" smtClean="0"/>
              <a:t>growth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slowdown</a:t>
            </a:r>
            <a:r>
              <a:rPr lang="fr-FR" sz="2400" b="1" dirty="0" smtClean="0"/>
              <a:t> and </a:t>
            </a:r>
            <a:r>
              <a:rPr lang="el-GR" sz="2400" b="1" dirty="0" smtClean="0"/>
              <a:t>β</a:t>
            </a:r>
            <a:r>
              <a:rPr lang="fr-FR" sz="2400" b="1" dirty="0" smtClean="0"/>
              <a:t> = s/g</a:t>
            </a:r>
            <a:r>
              <a:rPr lang="fr-FR" sz="2400" dirty="0" smtClean="0"/>
              <a:t>  </a:t>
            </a:r>
          </a:p>
          <a:p>
            <a:pPr>
              <a:lnSpc>
                <a:spcPct val="80000"/>
              </a:lnSpc>
              <a:buNone/>
            </a:pPr>
            <a:r>
              <a:rPr lang="fr-FR" sz="2400" dirty="0" smtClean="0"/>
              <a:t>         (</a:t>
            </a:r>
            <a:r>
              <a:rPr lang="fr-FR" sz="2400" dirty="0" err="1" smtClean="0"/>
              <a:t>Harrod</a:t>
            </a:r>
            <a:r>
              <a:rPr lang="fr-FR" sz="2400" dirty="0" smtClean="0"/>
              <a:t>-</a:t>
            </a:r>
            <a:r>
              <a:rPr lang="fr-FR" sz="2400" dirty="0" err="1" smtClean="0"/>
              <a:t>Domar</a:t>
            </a:r>
            <a:r>
              <a:rPr lang="fr-FR" sz="2400" dirty="0" smtClean="0"/>
              <a:t>-Solow </a:t>
            </a:r>
            <a:r>
              <a:rPr lang="fr-FR" sz="2400" dirty="0" err="1" smtClean="0"/>
              <a:t>steady</a:t>
            </a:r>
            <a:r>
              <a:rPr lang="fr-FR" sz="2400" dirty="0" smtClean="0"/>
              <a:t>-state formula)</a:t>
            </a:r>
            <a:endParaRPr lang="fr-FR" sz="2400" b="1" dirty="0" smtClean="0"/>
          </a:p>
          <a:p>
            <a:pPr>
              <a:lnSpc>
                <a:spcPct val="80000"/>
              </a:lnSpc>
              <a:buNone/>
            </a:pPr>
            <a:endParaRPr lang="fr-FR" sz="2400" b="1" dirty="0" smtClean="0"/>
          </a:p>
          <a:p>
            <a:pPr>
              <a:lnSpc>
                <a:spcPct val="80000"/>
              </a:lnSpc>
            </a:pPr>
            <a:r>
              <a:rPr lang="fr-FR" sz="2400" b="1" dirty="0" smtClean="0"/>
              <a:t>One-good </a:t>
            </a:r>
            <a:r>
              <a:rPr lang="fr-FR" sz="2400" b="1" dirty="0"/>
              <a:t>capital accumulation model</a:t>
            </a:r>
            <a:r>
              <a:rPr lang="fr-FR" sz="2400" dirty="0"/>
              <a:t>: </a:t>
            </a:r>
            <a:r>
              <a:rPr lang="fr-FR" sz="2400" b="1" dirty="0" err="1"/>
              <a:t>W</a:t>
            </a:r>
            <a:r>
              <a:rPr lang="fr-FR" sz="2400" b="1" baseline="-25000" dirty="0" err="1"/>
              <a:t>t</a:t>
            </a:r>
            <a:r>
              <a:rPr lang="fr-FR" sz="2400" b="1" baseline="-25000" dirty="0"/>
              <a:t>+1</a:t>
            </a:r>
            <a:r>
              <a:rPr lang="fr-FR" sz="2400" b="1" dirty="0"/>
              <a:t> = </a:t>
            </a:r>
            <a:r>
              <a:rPr lang="fr-FR" sz="2400" b="1" dirty="0" err="1"/>
              <a:t>W</a:t>
            </a:r>
            <a:r>
              <a:rPr lang="fr-FR" sz="2400" b="1" baseline="-25000" dirty="0" err="1"/>
              <a:t>t</a:t>
            </a:r>
            <a:r>
              <a:rPr lang="fr-FR" sz="2400" b="1" dirty="0"/>
              <a:t> + </a:t>
            </a:r>
            <a:r>
              <a:rPr lang="fr-FR" sz="2400" b="1" dirty="0" err="1"/>
              <a:t>s</a:t>
            </a:r>
            <a:r>
              <a:rPr lang="fr-FR" sz="2400" b="1" baseline="-25000" dirty="0" err="1"/>
              <a:t>t</a:t>
            </a:r>
            <a:r>
              <a:rPr lang="fr-FR" sz="2400" b="1" dirty="0" err="1"/>
              <a:t>Y</a:t>
            </a:r>
            <a:r>
              <a:rPr lang="fr-FR" sz="2400" b="1" baseline="-25000" dirty="0" err="1"/>
              <a:t>t</a:t>
            </a:r>
            <a:endParaRPr lang="fr-FR" sz="2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dirty="0"/>
              <a:t>      →  </a:t>
            </a:r>
            <a:r>
              <a:rPr lang="fr-FR" sz="2400" dirty="0" err="1" smtClean="0"/>
              <a:t>dividing</a:t>
            </a:r>
            <a:r>
              <a:rPr lang="fr-FR" sz="2400" dirty="0" smtClean="0"/>
              <a:t> </a:t>
            </a:r>
            <a:r>
              <a:rPr lang="fr-FR" sz="2400" dirty="0" err="1" smtClean="0"/>
              <a:t>both</a:t>
            </a:r>
            <a:r>
              <a:rPr lang="fr-FR" sz="2400" dirty="0" smtClean="0"/>
              <a:t> </a:t>
            </a:r>
            <a:r>
              <a:rPr lang="fr-FR" sz="2400" dirty="0" err="1" smtClean="0"/>
              <a:t>sides</a:t>
            </a:r>
            <a:r>
              <a:rPr lang="fr-FR" sz="2400" dirty="0" smtClean="0"/>
              <a:t> by </a:t>
            </a:r>
            <a:r>
              <a:rPr lang="fr-FR" sz="2400" dirty="0" err="1" smtClean="0"/>
              <a:t>Y</a:t>
            </a:r>
            <a:r>
              <a:rPr lang="fr-FR" sz="2400" baseline="-25000" dirty="0" err="1" smtClean="0"/>
              <a:t>t</a:t>
            </a:r>
            <a:r>
              <a:rPr lang="fr-FR" sz="2400" baseline="-25000" dirty="0" smtClean="0"/>
              <a:t>+1</a:t>
            </a:r>
            <a:r>
              <a:rPr lang="fr-FR" sz="2400" dirty="0" smtClean="0"/>
              <a:t>, </a:t>
            </a:r>
            <a:r>
              <a:rPr lang="fr-FR" sz="2400" dirty="0" err="1" smtClean="0"/>
              <a:t>we</a:t>
            </a:r>
            <a:r>
              <a:rPr lang="fr-FR" sz="2400" dirty="0" smtClean="0"/>
              <a:t> </a:t>
            </a:r>
            <a:r>
              <a:rPr lang="fr-FR" sz="2400" dirty="0" err="1" smtClean="0"/>
              <a:t>get</a:t>
            </a:r>
            <a:r>
              <a:rPr lang="fr-FR" sz="2400" dirty="0" smtClean="0"/>
              <a:t>: </a:t>
            </a:r>
            <a:r>
              <a:rPr lang="el-GR" sz="2400" dirty="0"/>
              <a:t>β</a:t>
            </a:r>
            <a:r>
              <a:rPr lang="fr-FR" sz="2400" baseline="-25000" dirty="0"/>
              <a:t>t+1</a:t>
            </a:r>
            <a:r>
              <a:rPr lang="fr-FR" sz="2400" dirty="0"/>
              <a:t> = </a:t>
            </a:r>
            <a:r>
              <a:rPr lang="el-GR" sz="2400" dirty="0"/>
              <a:t>β</a:t>
            </a:r>
            <a:r>
              <a:rPr lang="fr-FR" sz="2400" baseline="-25000" dirty="0"/>
              <a:t>t</a:t>
            </a:r>
            <a:r>
              <a:rPr lang="fr-FR" sz="2400" dirty="0"/>
              <a:t> (1+</a:t>
            </a:r>
            <a:r>
              <a:rPr lang="fr-FR" sz="2400" dirty="0" err="1"/>
              <a:t>g</a:t>
            </a:r>
            <a:r>
              <a:rPr lang="fr-FR" sz="2400" baseline="-25000" dirty="0" err="1"/>
              <a:t>wt</a:t>
            </a:r>
            <a:r>
              <a:rPr lang="fr-FR" sz="2400" dirty="0"/>
              <a:t>)/(1+g</a:t>
            </a:r>
            <a:r>
              <a:rPr lang="fr-FR" sz="2400" baseline="-25000" dirty="0"/>
              <a:t>t</a:t>
            </a:r>
            <a:r>
              <a:rPr lang="fr-FR" sz="2400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dirty="0" err="1"/>
              <a:t>With</a:t>
            </a:r>
            <a:r>
              <a:rPr lang="fr-FR" sz="2400" dirty="0"/>
              <a:t> 1+</a:t>
            </a:r>
            <a:r>
              <a:rPr lang="fr-FR" sz="2400" dirty="0" err="1"/>
              <a:t>g</a:t>
            </a:r>
            <a:r>
              <a:rPr lang="fr-FR" sz="2400" baseline="-25000" dirty="0" err="1"/>
              <a:t>wt</a:t>
            </a:r>
            <a:r>
              <a:rPr lang="fr-FR" sz="2400" baseline="-25000" dirty="0"/>
              <a:t> </a:t>
            </a:r>
            <a:r>
              <a:rPr lang="fr-FR" sz="2400" dirty="0"/>
              <a:t>= 1+s</a:t>
            </a:r>
            <a:r>
              <a:rPr lang="fr-FR" sz="2400" baseline="-25000" dirty="0"/>
              <a:t>t</a:t>
            </a:r>
            <a:r>
              <a:rPr lang="fr-FR" sz="2400" dirty="0"/>
              <a:t>/</a:t>
            </a:r>
            <a:r>
              <a:rPr lang="el-GR" sz="2400" dirty="0"/>
              <a:t>β</a:t>
            </a:r>
            <a:r>
              <a:rPr lang="fr-FR" sz="2400" baseline="-25000" dirty="0"/>
              <a:t>t</a:t>
            </a:r>
            <a:r>
              <a:rPr lang="fr-FR" sz="2400" dirty="0"/>
              <a:t> = </a:t>
            </a:r>
            <a:r>
              <a:rPr lang="fr-FR" sz="2400" dirty="0" err="1"/>
              <a:t>saving</a:t>
            </a:r>
            <a:r>
              <a:rPr lang="fr-FR" sz="2400" dirty="0"/>
              <a:t>-</a:t>
            </a:r>
            <a:r>
              <a:rPr lang="fr-FR" sz="2400" dirty="0" err="1"/>
              <a:t>induced</a:t>
            </a:r>
            <a:r>
              <a:rPr lang="fr-FR" sz="2400" dirty="0"/>
              <a:t> </a:t>
            </a:r>
            <a:r>
              <a:rPr lang="fr-FR" sz="2400" dirty="0" err="1"/>
              <a:t>wealth</a:t>
            </a:r>
            <a:r>
              <a:rPr lang="fr-FR" sz="2400" dirty="0"/>
              <a:t> </a:t>
            </a:r>
            <a:r>
              <a:rPr lang="fr-FR" sz="2400" dirty="0" err="1"/>
              <a:t>growth</a:t>
            </a:r>
            <a:r>
              <a:rPr lang="fr-FR" sz="2400" dirty="0"/>
              <a:t> </a:t>
            </a:r>
            <a:r>
              <a:rPr lang="fr-FR" sz="2400" dirty="0" smtClean="0"/>
              <a:t>rate</a:t>
            </a:r>
            <a:endParaRPr lang="fr-FR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dirty="0"/>
              <a:t>1+g</a:t>
            </a:r>
            <a:r>
              <a:rPr lang="fr-FR" sz="2400" baseline="-25000" dirty="0"/>
              <a:t>t</a:t>
            </a:r>
            <a:r>
              <a:rPr lang="fr-FR" sz="2400" dirty="0"/>
              <a:t> = </a:t>
            </a:r>
            <a:r>
              <a:rPr lang="fr-FR" sz="2400" dirty="0" err="1"/>
              <a:t>Y</a:t>
            </a:r>
            <a:r>
              <a:rPr lang="fr-FR" sz="2400" baseline="-25000" dirty="0" err="1"/>
              <a:t>t</a:t>
            </a:r>
            <a:r>
              <a:rPr lang="fr-FR" sz="2400" baseline="-25000" dirty="0"/>
              <a:t>+1</a:t>
            </a:r>
            <a:r>
              <a:rPr lang="fr-FR" sz="2400" dirty="0"/>
              <a:t>/</a:t>
            </a:r>
            <a:r>
              <a:rPr lang="fr-FR" sz="2400" dirty="0" err="1"/>
              <a:t>Y</a:t>
            </a:r>
            <a:r>
              <a:rPr lang="fr-FR" sz="2400" baseline="-25000" dirty="0" err="1"/>
              <a:t>t</a:t>
            </a:r>
            <a:r>
              <a:rPr lang="fr-FR" sz="2400" dirty="0"/>
              <a:t> = </a:t>
            </a:r>
            <a:r>
              <a:rPr lang="fr-FR" sz="2400" dirty="0" smtClean="0"/>
              <a:t>total </a:t>
            </a:r>
            <a:r>
              <a:rPr lang="fr-FR" sz="2400" dirty="0" err="1" smtClean="0"/>
              <a:t>income</a:t>
            </a:r>
            <a:r>
              <a:rPr lang="fr-FR" sz="2400" dirty="0" smtClean="0"/>
              <a:t> </a:t>
            </a:r>
            <a:r>
              <a:rPr lang="fr-FR" sz="2400" dirty="0" err="1"/>
              <a:t>growth</a:t>
            </a:r>
            <a:r>
              <a:rPr lang="fr-FR" sz="2400" dirty="0"/>
              <a:t> rate (</a:t>
            </a:r>
            <a:r>
              <a:rPr lang="fr-FR" sz="2400" dirty="0" err="1" smtClean="0"/>
              <a:t>productivity</a:t>
            </a:r>
            <a:r>
              <a:rPr lang="fr-FR" sz="2400" dirty="0" smtClean="0"/>
              <a:t>+population)</a:t>
            </a:r>
            <a:endParaRPr lang="el-GR" sz="2400" dirty="0"/>
          </a:p>
          <a:p>
            <a:pPr>
              <a:lnSpc>
                <a:spcPct val="80000"/>
              </a:lnSpc>
            </a:pPr>
            <a:r>
              <a:rPr lang="fr-FR" sz="2400" dirty="0" smtClean="0"/>
              <a:t>If </a:t>
            </a:r>
            <a:r>
              <a:rPr lang="fr-FR" sz="2400" dirty="0" err="1"/>
              <a:t>saving</a:t>
            </a:r>
            <a:r>
              <a:rPr lang="fr-FR" sz="2400" dirty="0"/>
              <a:t> rate </a:t>
            </a:r>
            <a:r>
              <a:rPr lang="fr-FR" sz="2400" dirty="0" smtClean="0"/>
              <a:t>s</a:t>
            </a:r>
            <a:r>
              <a:rPr lang="fr-FR" sz="2400" baseline="-25000" dirty="0" smtClean="0"/>
              <a:t>t</a:t>
            </a:r>
            <a:r>
              <a:rPr lang="fr-FR" sz="2400" dirty="0" smtClean="0"/>
              <a:t>→ s </a:t>
            </a:r>
            <a:r>
              <a:rPr lang="fr-FR" sz="2400" dirty="0"/>
              <a:t>and </a:t>
            </a:r>
            <a:r>
              <a:rPr lang="fr-FR" sz="2400" dirty="0" err="1"/>
              <a:t>growth</a:t>
            </a:r>
            <a:r>
              <a:rPr lang="fr-FR" sz="2400" dirty="0"/>
              <a:t> rate </a:t>
            </a:r>
            <a:r>
              <a:rPr lang="fr-FR" sz="2400" dirty="0" smtClean="0"/>
              <a:t>g</a:t>
            </a:r>
            <a:r>
              <a:rPr lang="fr-FR" sz="2400" baseline="-25000" dirty="0" smtClean="0"/>
              <a:t>t</a:t>
            </a:r>
            <a:r>
              <a:rPr lang="fr-FR" sz="2400" dirty="0" smtClean="0"/>
              <a:t> → g</a:t>
            </a:r>
            <a:r>
              <a:rPr lang="fr-FR" sz="2400" dirty="0"/>
              <a:t>, </a:t>
            </a:r>
            <a:r>
              <a:rPr lang="fr-FR" sz="2400" dirty="0" err="1"/>
              <a:t>then</a:t>
            </a:r>
            <a:r>
              <a:rPr lang="fr-FR" sz="2400" dirty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dirty="0"/>
              <a:t>   </a:t>
            </a:r>
            <a:r>
              <a:rPr lang="fr-FR" sz="2400" dirty="0" smtClean="0"/>
              <a:t>                                </a:t>
            </a:r>
            <a:r>
              <a:rPr lang="el-GR" sz="2400" b="1" dirty="0" smtClean="0"/>
              <a:t>β</a:t>
            </a:r>
            <a:r>
              <a:rPr lang="fr-FR" sz="2400" b="1" baseline="-25000" dirty="0"/>
              <a:t>t</a:t>
            </a:r>
            <a:r>
              <a:rPr lang="fr-FR" sz="2400" b="1" dirty="0"/>
              <a:t> →</a:t>
            </a:r>
            <a:r>
              <a:rPr lang="fr-FR" sz="2400" dirty="0"/>
              <a:t> </a:t>
            </a:r>
            <a:r>
              <a:rPr lang="el-GR" sz="2400" b="1" dirty="0"/>
              <a:t>β</a:t>
            </a:r>
            <a:r>
              <a:rPr lang="fr-FR" sz="2400" b="1" dirty="0"/>
              <a:t> = </a:t>
            </a:r>
            <a:r>
              <a:rPr lang="fr-FR" sz="2400" b="1" dirty="0" smtClean="0"/>
              <a:t>s/g</a:t>
            </a:r>
            <a:endParaRPr lang="fr-FR" sz="2400" dirty="0"/>
          </a:p>
          <a:p>
            <a:pPr>
              <a:lnSpc>
                <a:spcPct val="80000"/>
              </a:lnSpc>
            </a:pPr>
            <a:r>
              <a:rPr lang="fr-FR" sz="2400" dirty="0" err="1"/>
              <a:t>E.g</a:t>
            </a:r>
            <a:r>
              <a:rPr lang="fr-FR" sz="2400" dirty="0"/>
              <a:t>. if s=10% &amp; g=2%, </a:t>
            </a:r>
            <a:r>
              <a:rPr lang="fr-FR" sz="2400" dirty="0" err="1"/>
              <a:t>then</a:t>
            </a:r>
            <a:r>
              <a:rPr lang="fr-FR" sz="2400" dirty="0"/>
              <a:t> </a:t>
            </a:r>
            <a:r>
              <a:rPr lang="el-GR" sz="2400" dirty="0"/>
              <a:t>β</a:t>
            </a:r>
            <a:r>
              <a:rPr lang="fr-FR" sz="2400" dirty="0"/>
              <a:t> = 500</a:t>
            </a:r>
            <a:r>
              <a:rPr lang="fr-FR" sz="2400" dirty="0" smtClean="0"/>
              <a:t>%: </a:t>
            </a:r>
            <a:r>
              <a:rPr lang="fr-FR" sz="2400" dirty="0" err="1" smtClean="0"/>
              <a:t>this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the </a:t>
            </a:r>
            <a:r>
              <a:rPr lang="fr-FR" sz="2400" dirty="0" err="1" smtClean="0"/>
              <a:t>only</a:t>
            </a:r>
            <a:r>
              <a:rPr lang="fr-FR" sz="2400" dirty="0" smtClean="0"/>
              <a:t> </a:t>
            </a:r>
            <a:r>
              <a:rPr lang="fr-FR" sz="2400" dirty="0" err="1" smtClean="0"/>
              <a:t>wealth</a:t>
            </a:r>
            <a:r>
              <a:rPr lang="fr-FR" sz="2400" dirty="0" smtClean="0"/>
              <a:t>-</a:t>
            </a:r>
            <a:r>
              <a:rPr lang="fr-FR" sz="2400" dirty="0" err="1" smtClean="0"/>
              <a:t>income</a:t>
            </a:r>
            <a:r>
              <a:rPr lang="fr-FR" sz="2400" dirty="0" smtClean="0"/>
              <a:t> ratio </a:t>
            </a:r>
            <a:r>
              <a:rPr lang="fr-FR" sz="2400" dirty="0" err="1" smtClean="0"/>
              <a:t>such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s=10%,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</a:t>
            </a:r>
            <a:r>
              <a:rPr lang="fr-FR" sz="2400" dirty="0" err="1" smtClean="0"/>
              <a:t>rises</a:t>
            </a:r>
            <a:r>
              <a:rPr lang="fr-FR" sz="2400" dirty="0" smtClean="0"/>
              <a:t> </a:t>
            </a:r>
            <a:r>
              <a:rPr lang="fr-FR" sz="2400" dirty="0" err="1" smtClean="0"/>
              <a:t>at</a:t>
            </a:r>
            <a:r>
              <a:rPr lang="fr-FR" sz="2400" dirty="0" smtClean="0"/>
              <a:t> 2% per </a:t>
            </a:r>
            <a:r>
              <a:rPr lang="fr-FR" sz="2400" dirty="0" err="1" smtClean="0"/>
              <a:t>year</a:t>
            </a:r>
            <a:r>
              <a:rPr lang="fr-FR" sz="2400" dirty="0" smtClean="0"/>
              <a:t>, i.e. </a:t>
            </a:r>
            <a:r>
              <a:rPr lang="fr-FR" sz="2400" dirty="0" err="1" smtClean="0"/>
              <a:t>at</a:t>
            </a:r>
            <a:r>
              <a:rPr lang="fr-FR" sz="2400" dirty="0" smtClean="0"/>
              <a:t> the </a:t>
            </a:r>
            <a:r>
              <a:rPr lang="fr-FR" sz="2400" dirty="0" err="1" smtClean="0"/>
              <a:t>same</a:t>
            </a:r>
            <a:r>
              <a:rPr lang="fr-FR" sz="2400" dirty="0" smtClean="0"/>
              <a:t> pace as </a:t>
            </a:r>
            <a:r>
              <a:rPr lang="fr-FR" sz="2400" dirty="0" err="1" smtClean="0"/>
              <a:t>income</a:t>
            </a:r>
            <a:endParaRPr lang="fr-FR" sz="2400" dirty="0" smtClean="0"/>
          </a:p>
          <a:p>
            <a:pPr>
              <a:lnSpc>
                <a:spcPct val="80000"/>
              </a:lnSpc>
            </a:pPr>
            <a:r>
              <a:rPr lang="fr-FR" sz="2400" dirty="0" smtClean="0"/>
              <a:t>If s=10% and </a:t>
            </a:r>
            <a:r>
              <a:rPr lang="fr-FR" sz="2400" dirty="0" err="1" smtClean="0"/>
              <a:t>growth</a:t>
            </a:r>
            <a:r>
              <a:rPr lang="fr-FR" sz="2400" dirty="0" smtClean="0"/>
              <a:t> </a:t>
            </a:r>
            <a:r>
              <a:rPr lang="fr-FR" sz="2400" dirty="0" err="1" smtClean="0"/>
              <a:t>declines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g=3% to g=1,5%, </a:t>
            </a:r>
            <a:r>
              <a:rPr lang="fr-FR" sz="2400" dirty="0" err="1" smtClean="0"/>
              <a:t>then</a:t>
            </a:r>
            <a:r>
              <a:rPr lang="fr-FR" sz="2400" dirty="0" smtClean="0"/>
              <a:t> the </a:t>
            </a:r>
            <a:r>
              <a:rPr lang="fr-FR" sz="2400" dirty="0" err="1" smtClean="0"/>
              <a:t>steady</a:t>
            </a:r>
            <a:r>
              <a:rPr lang="fr-FR" sz="2400" dirty="0" smtClean="0"/>
              <a:t>-state </a:t>
            </a:r>
            <a:r>
              <a:rPr lang="fr-FR" sz="2400" dirty="0" err="1" smtClean="0"/>
              <a:t>wealth</a:t>
            </a:r>
            <a:r>
              <a:rPr lang="fr-FR" sz="2400" dirty="0" smtClean="0"/>
              <a:t>-</a:t>
            </a:r>
            <a:r>
              <a:rPr lang="fr-FR" sz="2400" dirty="0" err="1" smtClean="0"/>
              <a:t>income</a:t>
            </a:r>
            <a:r>
              <a:rPr lang="fr-FR" sz="2400" dirty="0" smtClean="0"/>
              <a:t> ratio </a:t>
            </a:r>
            <a:r>
              <a:rPr lang="fr-FR" sz="2400" dirty="0" err="1" smtClean="0"/>
              <a:t>goes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about 300% to 600%</a:t>
            </a:r>
          </a:p>
          <a:p>
            <a:pPr>
              <a:lnSpc>
                <a:spcPct val="80000"/>
              </a:lnSpc>
              <a:buNone/>
            </a:pPr>
            <a:endParaRPr lang="fr-FR" sz="2400" dirty="0" smtClean="0"/>
          </a:p>
          <a:p>
            <a:pPr>
              <a:lnSpc>
                <a:spcPct val="80000"/>
              </a:lnSpc>
              <a:buNone/>
            </a:pPr>
            <a:r>
              <a:rPr lang="fr-FR" sz="2400" b="1" dirty="0" smtClean="0"/>
              <a:t>→ the large variations in </a:t>
            </a:r>
            <a:r>
              <a:rPr lang="fr-FR" sz="2400" b="1" dirty="0" err="1" smtClean="0"/>
              <a:t>growth</a:t>
            </a:r>
            <a:r>
              <a:rPr lang="fr-FR" sz="2400" b="1" dirty="0" smtClean="0"/>
              <a:t> rates and </a:t>
            </a:r>
            <a:r>
              <a:rPr lang="fr-FR" sz="2400" b="1" dirty="0" err="1" smtClean="0"/>
              <a:t>saving</a:t>
            </a:r>
            <a:r>
              <a:rPr lang="fr-FR" sz="2400" b="1" dirty="0" smtClean="0"/>
              <a:t> rates (g and s are </a:t>
            </a:r>
            <a:r>
              <a:rPr lang="fr-FR" sz="2400" b="1" dirty="0" err="1" smtClean="0"/>
              <a:t>determined</a:t>
            </a:r>
            <a:r>
              <a:rPr lang="fr-FR" sz="2400" b="1" dirty="0" smtClean="0"/>
              <a:t> by </a:t>
            </a:r>
            <a:r>
              <a:rPr lang="fr-FR" sz="2400" b="1" dirty="0" err="1" smtClean="0"/>
              <a:t>different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factors</a:t>
            </a:r>
            <a:r>
              <a:rPr lang="fr-FR" sz="2400" b="1" dirty="0" smtClean="0"/>
              <a:t> and </a:t>
            </a:r>
            <a:r>
              <a:rPr lang="fr-FR" sz="2400" b="1" dirty="0" err="1" smtClean="0"/>
              <a:t>generally</a:t>
            </a:r>
            <a:r>
              <a:rPr lang="fr-FR" sz="2400" b="1" dirty="0" smtClean="0"/>
              <a:t> do not move </a:t>
            </a:r>
            <a:r>
              <a:rPr lang="fr-FR" sz="2400" b="1" dirty="0" err="1" smtClean="0"/>
              <a:t>together</a:t>
            </a:r>
            <a:r>
              <a:rPr lang="fr-FR" sz="2400" b="1" dirty="0" smtClean="0"/>
              <a:t>) </a:t>
            </a:r>
            <a:r>
              <a:rPr lang="fr-FR" sz="2400" b="1" dirty="0" err="1" smtClean="0"/>
              <a:t>explain</a:t>
            </a:r>
            <a:r>
              <a:rPr lang="fr-FR" sz="2400" b="1" dirty="0" smtClean="0"/>
              <a:t> the large variations in </a:t>
            </a:r>
            <a:r>
              <a:rPr lang="el-GR" sz="2400" b="1" dirty="0" smtClean="0"/>
              <a:t>β</a:t>
            </a:r>
            <a:r>
              <a:rPr lang="fr-FR" sz="2400" b="1" dirty="0" smtClean="0"/>
              <a:t> over time and </a:t>
            </a:r>
            <a:r>
              <a:rPr lang="fr-FR" sz="2400" b="1" dirty="0" err="1" smtClean="0"/>
              <a:t>across</a:t>
            </a:r>
            <a:r>
              <a:rPr lang="fr-FR" sz="2400" b="1" dirty="0" smtClean="0"/>
              <a:t> countries</a:t>
            </a:r>
            <a:endParaRPr lang="fr-FR" sz="2400" b="1" dirty="0"/>
          </a:p>
          <a:p>
            <a:pPr>
              <a:lnSpc>
                <a:spcPct val="80000"/>
              </a:lnSpc>
            </a:pPr>
            <a:endParaRPr lang="fr-FR" sz="2400" dirty="0"/>
          </a:p>
          <a:p>
            <a:pPr>
              <a:lnSpc>
                <a:spcPct val="80000"/>
              </a:lnSpc>
              <a:buFontTx/>
              <a:buNone/>
            </a:pPr>
            <a:endParaRPr lang="fr-FR" sz="2400" dirty="0"/>
          </a:p>
          <a:p>
            <a:pPr>
              <a:lnSpc>
                <a:spcPct val="80000"/>
              </a:lnSpc>
              <a:buFontTx/>
              <a:buNone/>
            </a:pPr>
            <a:endParaRPr lang="el-GR" sz="1800" dirty="0"/>
          </a:p>
          <a:p>
            <a:pPr>
              <a:lnSpc>
                <a:spcPct val="80000"/>
              </a:lnSpc>
            </a:pPr>
            <a:endParaRPr lang="fr-FR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964488" cy="6741368"/>
        </p:xfrm>
        <a:graphic>
          <a:graphicData uri="http://schemas.openxmlformats.org/presentationml/2006/ole">
            <p:oleObj spid="_x0000_s921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102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112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2867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16632"/>
            <a:ext cx="8796337" cy="662473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fr-FR" dirty="0"/>
          </a:p>
          <a:p>
            <a:pPr>
              <a:lnSpc>
                <a:spcPct val="90000"/>
              </a:lnSpc>
            </a:pPr>
            <a:r>
              <a:rPr lang="fr-FR" sz="2400" b="1" dirty="0" err="1"/>
              <a:t>Two</a:t>
            </a:r>
            <a:r>
              <a:rPr lang="fr-FR" sz="2400" b="1" dirty="0"/>
              <a:t>-good capital accumulation model</a:t>
            </a:r>
            <a:r>
              <a:rPr lang="fr-FR" sz="2400" dirty="0"/>
              <a:t>: one capital good, one </a:t>
            </a:r>
            <a:r>
              <a:rPr lang="fr-FR" sz="2400" dirty="0" err="1"/>
              <a:t>consumption</a:t>
            </a:r>
            <a:r>
              <a:rPr lang="fr-FR" sz="2400" dirty="0"/>
              <a:t> good</a:t>
            </a:r>
          </a:p>
          <a:p>
            <a:pPr>
              <a:lnSpc>
                <a:spcPct val="90000"/>
              </a:lnSpc>
            </a:pPr>
            <a:r>
              <a:rPr lang="fr-FR" sz="2400" dirty="0" err="1"/>
              <a:t>Define</a:t>
            </a:r>
            <a:r>
              <a:rPr lang="fr-FR" sz="2400" dirty="0"/>
              <a:t> 1+</a:t>
            </a:r>
            <a:r>
              <a:rPr lang="fr-FR" sz="2400" dirty="0" err="1"/>
              <a:t>q</a:t>
            </a:r>
            <a:r>
              <a:rPr lang="fr-FR" sz="2400" baseline="-25000" dirty="0" err="1"/>
              <a:t>t</a:t>
            </a:r>
            <a:r>
              <a:rPr lang="fr-FR" sz="2400" baseline="-25000" dirty="0"/>
              <a:t> </a:t>
            </a:r>
            <a:r>
              <a:rPr lang="fr-FR" sz="2400" dirty="0"/>
              <a:t>= real rate of capital gain (or capital </a:t>
            </a:r>
            <a:r>
              <a:rPr lang="fr-FR" sz="2400" dirty="0" err="1"/>
              <a:t>loss</a:t>
            </a:r>
            <a:r>
              <a:rPr lang="fr-FR" sz="2400" dirty="0"/>
              <a:t>)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dirty="0"/>
              <a:t> = </a:t>
            </a:r>
            <a:r>
              <a:rPr lang="fr-FR" sz="2400" dirty="0" err="1"/>
              <a:t>excess</a:t>
            </a:r>
            <a:r>
              <a:rPr lang="fr-FR" sz="2400" dirty="0"/>
              <a:t> of </a:t>
            </a:r>
            <a:r>
              <a:rPr lang="fr-FR" sz="2400" dirty="0" err="1"/>
              <a:t>asset</a:t>
            </a:r>
            <a:r>
              <a:rPr lang="fr-FR" sz="2400" dirty="0"/>
              <a:t> </a:t>
            </a:r>
            <a:r>
              <a:rPr lang="fr-FR" sz="2400" dirty="0" err="1"/>
              <a:t>price</a:t>
            </a:r>
            <a:r>
              <a:rPr lang="fr-FR" sz="2400" dirty="0"/>
              <a:t> inflation over consumer </a:t>
            </a:r>
            <a:r>
              <a:rPr lang="fr-FR" sz="2400" dirty="0" err="1"/>
              <a:t>price</a:t>
            </a:r>
            <a:r>
              <a:rPr lang="fr-FR" sz="2400" dirty="0"/>
              <a:t> inflation</a:t>
            </a:r>
          </a:p>
          <a:p>
            <a:pPr>
              <a:lnSpc>
                <a:spcPct val="90000"/>
              </a:lnSpc>
            </a:pPr>
            <a:r>
              <a:rPr lang="fr-FR" sz="2400" dirty="0" err="1"/>
              <a:t>Then</a:t>
            </a:r>
            <a:r>
              <a:rPr lang="fr-FR" sz="2400" dirty="0"/>
              <a:t> </a:t>
            </a:r>
            <a:r>
              <a:rPr lang="el-GR" sz="2400" dirty="0"/>
              <a:t>β</a:t>
            </a:r>
            <a:r>
              <a:rPr lang="fr-FR" sz="2400" baseline="-25000" dirty="0"/>
              <a:t>t+1</a:t>
            </a:r>
            <a:r>
              <a:rPr lang="fr-FR" sz="2400" dirty="0"/>
              <a:t> = </a:t>
            </a:r>
            <a:r>
              <a:rPr lang="el-GR" sz="2400" dirty="0"/>
              <a:t>β</a:t>
            </a:r>
            <a:r>
              <a:rPr lang="fr-FR" sz="2400" baseline="-25000" dirty="0"/>
              <a:t>t</a:t>
            </a:r>
            <a:r>
              <a:rPr lang="fr-FR" sz="2400" dirty="0"/>
              <a:t> (1+</a:t>
            </a:r>
            <a:r>
              <a:rPr lang="fr-FR" sz="2400" dirty="0" err="1"/>
              <a:t>g</a:t>
            </a:r>
            <a:r>
              <a:rPr lang="fr-FR" sz="2400" baseline="-25000" dirty="0" err="1"/>
              <a:t>wt</a:t>
            </a:r>
            <a:r>
              <a:rPr lang="fr-FR" sz="2400" dirty="0"/>
              <a:t>)(1+</a:t>
            </a:r>
            <a:r>
              <a:rPr lang="fr-FR" sz="2400" dirty="0" err="1"/>
              <a:t>q</a:t>
            </a:r>
            <a:r>
              <a:rPr lang="fr-FR" sz="2400" baseline="-25000" dirty="0" err="1"/>
              <a:t>t</a:t>
            </a:r>
            <a:r>
              <a:rPr lang="fr-FR" sz="2400" dirty="0"/>
              <a:t>)/(1+g</a:t>
            </a:r>
            <a:r>
              <a:rPr lang="fr-FR" sz="2400" baseline="-25000" dirty="0"/>
              <a:t>t</a:t>
            </a:r>
            <a:r>
              <a:rPr lang="fr-FR" sz="2400" dirty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dirty="0" err="1"/>
              <a:t>With</a:t>
            </a:r>
            <a:r>
              <a:rPr lang="fr-FR" sz="2400" dirty="0"/>
              <a:t> 1+</a:t>
            </a:r>
            <a:r>
              <a:rPr lang="fr-FR" sz="2400" dirty="0" err="1"/>
              <a:t>g</a:t>
            </a:r>
            <a:r>
              <a:rPr lang="fr-FR" sz="2400" baseline="-25000" dirty="0" err="1"/>
              <a:t>wt</a:t>
            </a:r>
            <a:r>
              <a:rPr lang="fr-FR" sz="2400" baseline="-25000" dirty="0"/>
              <a:t> </a:t>
            </a:r>
            <a:r>
              <a:rPr lang="fr-FR" sz="2400" dirty="0"/>
              <a:t>= 1+s</a:t>
            </a:r>
            <a:r>
              <a:rPr lang="fr-FR" sz="2400" baseline="-25000" dirty="0"/>
              <a:t>t</a:t>
            </a:r>
            <a:r>
              <a:rPr lang="fr-FR" sz="2400" dirty="0"/>
              <a:t>/</a:t>
            </a:r>
            <a:r>
              <a:rPr lang="el-GR" sz="2400" dirty="0"/>
              <a:t>β</a:t>
            </a:r>
            <a:r>
              <a:rPr lang="fr-FR" sz="2400" baseline="-25000" dirty="0"/>
              <a:t>t</a:t>
            </a:r>
            <a:r>
              <a:rPr lang="fr-FR" sz="2400" dirty="0"/>
              <a:t> = </a:t>
            </a:r>
            <a:r>
              <a:rPr lang="fr-FR" sz="2400" dirty="0" err="1"/>
              <a:t>saving</a:t>
            </a:r>
            <a:r>
              <a:rPr lang="fr-FR" sz="2400" dirty="0"/>
              <a:t>-</a:t>
            </a:r>
            <a:r>
              <a:rPr lang="fr-FR" sz="2400" dirty="0" err="1"/>
              <a:t>induced</a:t>
            </a:r>
            <a:r>
              <a:rPr lang="fr-FR" sz="2400" dirty="0"/>
              <a:t> </a:t>
            </a:r>
            <a:r>
              <a:rPr lang="fr-FR" sz="2400" dirty="0" err="1"/>
              <a:t>wealth</a:t>
            </a:r>
            <a:r>
              <a:rPr lang="fr-FR" sz="2400" dirty="0"/>
              <a:t> </a:t>
            </a:r>
            <a:r>
              <a:rPr lang="fr-FR" sz="2400" dirty="0" err="1"/>
              <a:t>growth</a:t>
            </a:r>
            <a:r>
              <a:rPr lang="fr-FR" sz="2400" dirty="0"/>
              <a:t> rate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dirty="0"/>
              <a:t>1+</a:t>
            </a:r>
            <a:r>
              <a:rPr lang="fr-FR" sz="2400" dirty="0" err="1"/>
              <a:t>q</a:t>
            </a:r>
            <a:r>
              <a:rPr lang="fr-FR" sz="2400" baseline="-25000" dirty="0" err="1"/>
              <a:t>t</a:t>
            </a:r>
            <a:r>
              <a:rPr lang="fr-FR" sz="2400" baseline="-25000" dirty="0"/>
              <a:t> </a:t>
            </a:r>
            <a:r>
              <a:rPr lang="fr-FR" sz="2400" dirty="0"/>
              <a:t>= capital-gains-</a:t>
            </a:r>
            <a:r>
              <a:rPr lang="fr-FR" sz="2400" dirty="0" err="1"/>
              <a:t>induced</a:t>
            </a:r>
            <a:r>
              <a:rPr lang="fr-FR" sz="2400" dirty="0"/>
              <a:t> </a:t>
            </a:r>
            <a:r>
              <a:rPr lang="fr-FR" sz="2400" dirty="0" err="1"/>
              <a:t>wealth</a:t>
            </a:r>
            <a:r>
              <a:rPr lang="fr-FR" sz="2400" dirty="0"/>
              <a:t> </a:t>
            </a:r>
            <a:r>
              <a:rPr lang="fr-FR" sz="2400" dirty="0" err="1"/>
              <a:t>growth</a:t>
            </a:r>
            <a:r>
              <a:rPr lang="fr-FR" sz="2400" dirty="0"/>
              <a:t> rate </a:t>
            </a:r>
            <a:r>
              <a:rPr lang="fr-FR" sz="2400" dirty="0" smtClean="0"/>
              <a:t>(=</a:t>
            </a:r>
            <a:r>
              <a:rPr lang="fr-FR" sz="2400" dirty="0" err="1" smtClean="0"/>
              <a:t>residual</a:t>
            </a:r>
            <a:r>
              <a:rPr lang="fr-FR" sz="2400" dirty="0" smtClean="0"/>
              <a:t> </a:t>
            </a:r>
            <a:r>
              <a:rPr lang="fr-FR" sz="2400" dirty="0" err="1" smtClean="0"/>
              <a:t>term</a:t>
            </a:r>
            <a:r>
              <a:rPr lang="fr-FR" sz="2400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dirty="0" smtClean="0"/>
              <a:t>→ Main </a:t>
            </a:r>
            <a:r>
              <a:rPr lang="fr-FR" sz="2400" dirty="0" err="1" smtClean="0"/>
              <a:t>finding</a:t>
            </a:r>
            <a:r>
              <a:rPr lang="fr-FR" sz="2400" dirty="0" smtClean="0"/>
              <a:t>: relative </a:t>
            </a:r>
            <a:r>
              <a:rPr lang="fr-FR" sz="2400" dirty="0" err="1" smtClean="0"/>
              <a:t>price</a:t>
            </a:r>
            <a:r>
              <a:rPr lang="fr-FR" sz="2400" dirty="0" smtClean="0"/>
              <a:t> </a:t>
            </a:r>
            <a:r>
              <a:rPr lang="fr-FR" sz="2400" dirty="0" err="1" smtClean="0"/>
              <a:t>effects</a:t>
            </a:r>
            <a:r>
              <a:rPr lang="fr-FR" sz="2400" dirty="0" smtClean="0"/>
              <a:t> (capital gains and </a:t>
            </a:r>
            <a:r>
              <a:rPr lang="fr-FR" sz="2400" dirty="0" err="1" smtClean="0"/>
              <a:t>losses</a:t>
            </a:r>
            <a:r>
              <a:rPr lang="fr-FR" sz="2400" dirty="0" smtClean="0"/>
              <a:t>) are </a:t>
            </a:r>
            <a:r>
              <a:rPr lang="fr-FR" sz="2400" dirty="0" err="1" smtClean="0"/>
              <a:t>key</a:t>
            </a:r>
            <a:r>
              <a:rPr lang="fr-FR" sz="2400" dirty="0" smtClean="0"/>
              <a:t> in the short </a:t>
            </a:r>
            <a:r>
              <a:rPr lang="fr-FR" sz="2400" dirty="0" smtClean="0"/>
              <a:t>and </a:t>
            </a:r>
            <a:r>
              <a:rPr lang="fr-FR" sz="2400" dirty="0" smtClean="0"/>
              <a:t>medium </a:t>
            </a:r>
            <a:r>
              <a:rPr lang="fr-FR" sz="2400" dirty="0" err="1" smtClean="0"/>
              <a:t>run</a:t>
            </a:r>
            <a:r>
              <a:rPr lang="fr-FR" sz="2400" dirty="0" smtClean="0"/>
              <a:t> and </a:t>
            </a:r>
            <a:r>
              <a:rPr lang="fr-FR" sz="2400" dirty="0" err="1" smtClean="0"/>
              <a:t>at</a:t>
            </a:r>
            <a:r>
              <a:rPr lang="fr-FR" sz="2400" dirty="0" smtClean="0"/>
              <a:t> local </a:t>
            </a:r>
            <a:r>
              <a:rPr lang="fr-FR" sz="2400" dirty="0" err="1" smtClean="0"/>
              <a:t>level</a:t>
            </a:r>
            <a:r>
              <a:rPr lang="fr-FR" sz="2400" dirty="0" smtClean="0"/>
              <a:t>, </a:t>
            </a:r>
            <a:r>
              <a:rPr lang="fr-FR" sz="2400" dirty="0" smtClean="0"/>
              <a:t>but volume </a:t>
            </a:r>
            <a:r>
              <a:rPr lang="fr-FR" sz="2400" dirty="0" err="1" smtClean="0"/>
              <a:t>effects</a:t>
            </a:r>
            <a:r>
              <a:rPr lang="fr-FR" sz="2400" dirty="0" smtClean="0"/>
              <a:t> </a:t>
            </a:r>
            <a:r>
              <a:rPr lang="fr-FR" sz="2400" dirty="0" smtClean="0"/>
              <a:t>(</a:t>
            </a:r>
            <a:r>
              <a:rPr lang="fr-FR" sz="2400" dirty="0" err="1" smtClean="0"/>
              <a:t>saving</a:t>
            </a:r>
            <a:r>
              <a:rPr lang="fr-FR" sz="2400" dirty="0" smtClean="0"/>
              <a:t> </a:t>
            </a:r>
            <a:r>
              <a:rPr lang="fr-FR" sz="2400" dirty="0" smtClean="0"/>
              <a:t>and </a:t>
            </a:r>
            <a:r>
              <a:rPr lang="fr-FR" sz="2400" dirty="0" err="1" smtClean="0"/>
              <a:t>investment</a:t>
            </a:r>
            <a:r>
              <a:rPr lang="fr-FR" sz="2400" dirty="0" smtClean="0"/>
              <a:t>) </a:t>
            </a:r>
            <a:r>
              <a:rPr lang="fr-FR" sz="2400" dirty="0" err="1" smtClean="0"/>
              <a:t>dominate</a:t>
            </a:r>
            <a:r>
              <a:rPr lang="fr-FR" sz="2400" dirty="0" smtClean="0"/>
              <a:t> in the long </a:t>
            </a:r>
            <a:r>
              <a:rPr lang="fr-FR" sz="2400" dirty="0" err="1" smtClean="0"/>
              <a:t>run</a:t>
            </a:r>
            <a:r>
              <a:rPr lang="fr-FR" sz="2400" dirty="0" smtClean="0"/>
              <a:t> and </a:t>
            </a:r>
            <a:r>
              <a:rPr lang="fr-FR" sz="2400" dirty="0" err="1" smtClean="0"/>
              <a:t>at</a:t>
            </a:r>
            <a:r>
              <a:rPr lang="fr-FR" sz="2400" dirty="0" smtClean="0"/>
              <a:t> the national or continental </a:t>
            </a:r>
            <a:r>
              <a:rPr lang="fr-FR" sz="2400" dirty="0" err="1" smtClean="0"/>
              <a:t>level</a:t>
            </a:r>
            <a:r>
              <a:rPr lang="fr-FR" sz="2400" dirty="0" smtClean="0"/>
              <a:t> </a:t>
            </a:r>
            <a:endParaRPr lang="fr-FR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fr-FR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dirty="0" err="1" smtClean="0"/>
              <a:t>See</a:t>
            </a:r>
            <a:r>
              <a:rPr lang="fr-FR" sz="2400" dirty="0" smtClean="0"/>
              <a:t> the </a:t>
            </a:r>
            <a:r>
              <a:rPr lang="fr-FR" sz="2400" dirty="0" err="1" smtClean="0"/>
              <a:t>detailed</a:t>
            </a:r>
            <a:r>
              <a:rPr lang="fr-FR" sz="2400" dirty="0" smtClean="0"/>
              <a:t> </a:t>
            </a:r>
            <a:r>
              <a:rPr lang="fr-FR" sz="2400" dirty="0" err="1" smtClean="0"/>
              <a:t>decomposition</a:t>
            </a:r>
            <a:r>
              <a:rPr lang="fr-FR" sz="2400" dirty="0" smtClean="0"/>
              <a:t> </a:t>
            </a:r>
            <a:r>
              <a:rPr lang="fr-FR" sz="2400" dirty="0" err="1" smtClean="0"/>
              <a:t>results</a:t>
            </a:r>
            <a:r>
              <a:rPr lang="fr-FR" sz="2400" dirty="0" smtClean="0"/>
              <a:t> for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accumulation </a:t>
            </a:r>
            <a:r>
              <a:rPr lang="fr-FR" sz="2400" dirty="0" err="1" smtClean="0"/>
              <a:t>into</a:t>
            </a:r>
            <a:r>
              <a:rPr lang="fr-FR" sz="2400" dirty="0" smtClean="0"/>
              <a:t> volume and relative </a:t>
            </a:r>
            <a:r>
              <a:rPr lang="fr-FR" sz="2400" dirty="0" err="1" smtClean="0"/>
              <a:t>price</a:t>
            </a:r>
            <a:r>
              <a:rPr lang="fr-FR" sz="2400" dirty="0" smtClean="0"/>
              <a:t> </a:t>
            </a:r>
            <a:r>
              <a:rPr lang="fr-FR" sz="2400" dirty="0" err="1" smtClean="0"/>
              <a:t>effects</a:t>
            </a:r>
            <a:r>
              <a:rPr lang="fr-FR" sz="2400" dirty="0" smtClean="0"/>
              <a:t> in Piketty-</a:t>
            </a:r>
            <a:r>
              <a:rPr lang="fr-FR" sz="2400" dirty="0" err="1" smtClean="0"/>
              <a:t>Zucman</a:t>
            </a:r>
            <a:r>
              <a:rPr lang="fr-FR" sz="2400" dirty="0" smtClean="0"/>
              <a:t>, </a:t>
            </a:r>
            <a:r>
              <a:rPr lang="en-US" sz="2400" dirty="0" smtClean="0"/>
              <a:t>“</a:t>
            </a:r>
            <a:r>
              <a:rPr lang="en-US" sz="2400" dirty="0" smtClean="0">
                <a:hlinkClick r:id="rId3"/>
              </a:rPr>
              <a:t>Capital is Back: Wealth-Income Ratios in Rich Countries 1700-2010</a:t>
            </a:r>
            <a:r>
              <a:rPr lang="en-US" sz="2400" dirty="0" smtClean="0"/>
              <a:t> “, 2013, </a:t>
            </a:r>
            <a:r>
              <a:rPr lang="en-US" sz="2400" dirty="0" smtClean="0">
                <a:hlinkClick r:id="rId4"/>
              </a:rPr>
              <a:t>slides</a:t>
            </a:r>
            <a:r>
              <a:rPr lang="en-US" sz="2400" dirty="0" smtClean="0"/>
              <a:t>, </a:t>
            </a:r>
            <a:r>
              <a:rPr lang="en-US" sz="2400" dirty="0" smtClean="0">
                <a:hlinkClick r:id="rId5"/>
              </a:rPr>
              <a:t>data appendix </a:t>
            </a:r>
            <a:endParaRPr lang="fr-FR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dirty="0" smtClean="0"/>
              <a:t> (</a:t>
            </a:r>
            <a:r>
              <a:rPr lang="fr-FR" sz="2400" dirty="0" err="1" smtClean="0"/>
              <a:t>see</a:t>
            </a:r>
            <a:r>
              <a:rPr lang="fr-FR" sz="2400" dirty="0" smtClean="0"/>
              <a:t> </a:t>
            </a:r>
            <a:r>
              <a:rPr lang="fr-FR" sz="2400" dirty="0" err="1" smtClean="0"/>
              <a:t>also</a:t>
            </a:r>
            <a:r>
              <a:rPr lang="fr-FR" sz="2400" dirty="0" smtClean="0"/>
              <a:t> </a:t>
            </a:r>
            <a:r>
              <a:rPr lang="fr-FR" sz="2400" dirty="0" err="1" smtClean="0"/>
              <a:t>Gyourko</a:t>
            </a:r>
            <a:r>
              <a:rPr lang="fr-FR" sz="2400" dirty="0" smtClean="0"/>
              <a:t> et al, « </a:t>
            </a:r>
            <a:r>
              <a:rPr lang="fr-FR" sz="2400" dirty="0" smtClean="0">
                <a:hlinkClick r:id="rId6"/>
              </a:rPr>
              <a:t>Superstar </a:t>
            </a:r>
            <a:r>
              <a:rPr lang="fr-FR" sz="2400" dirty="0" err="1" smtClean="0">
                <a:hlinkClick r:id="rId6"/>
              </a:rPr>
              <a:t>cities</a:t>
            </a:r>
            <a:r>
              <a:rPr lang="fr-FR" sz="2400" dirty="0" smtClean="0"/>
              <a:t> », AEJ 2013)</a:t>
            </a:r>
            <a:endParaRPr lang="fr-FR" sz="2400" dirty="0"/>
          </a:p>
          <a:p>
            <a:pPr>
              <a:lnSpc>
                <a:spcPct val="90000"/>
              </a:lnSpc>
              <a:buFontTx/>
              <a:buNone/>
            </a:pPr>
            <a:endParaRPr lang="fr-FR" sz="2400" dirty="0"/>
          </a:p>
          <a:p>
            <a:pPr>
              <a:lnSpc>
                <a:spcPct val="90000"/>
              </a:lnSpc>
              <a:buFontTx/>
              <a:buNone/>
            </a:pPr>
            <a:endParaRPr lang="el-GR" sz="2400" dirty="0"/>
          </a:p>
          <a:p>
            <a:pPr>
              <a:lnSpc>
                <a:spcPct val="90000"/>
              </a:lnSpc>
            </a:pPr>
            <a:endParaRPr lang="fr-FR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969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Summing</a:t>
            </a:r>
            <a:r>
              <a:rPr lang="fr-FR" dirty="0" smtClean="0"/>
              <a:t> up: </a:t>
            </a:r>
            <a:r>
              <a:rPr lang="fr-FR" dirty="0" err="1" smtClean="0"/>
              <a:t>what</a:t>
            </a:r>
            <a:r>
              <a:rPr lang="fr-FR" dirty="0" smtClean="0"/>
              <a:t> have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learned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National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=</a:t>
            </a:r>
            <a:r>
              <a:rPr lang="fr-FR" dirty="0" err="1" smtClean="0"/>
              <a:t>W</a:t>
            </a:r>
            <a:r>
              <a:rPr lang="fr-FR" baseline="-25000" dirty="0" err="1" smtClean="0"/>
              <a:t>n</a:t>
            </a:r>
            <a:r>
              <a:rPr lang="fr-FR" dirty="0" smtClean="0"/>
              <a:t>/Y </a:t>
            </a:r>
            <a:r>
              <a:rPr lang="fr-FR" dirty="0" err="1" smtClean="0"/>
              <a:t>followed</a:t>
            </a:r>
            <a:r>
              <a:rPr lang="fr-FR" dirty="0" smtClean="0"/>
              <a:t> a large U-</a:t>
            </a:r>
            <a:r>
              <a:rPr lang="fr-FR" dirty="0" err="1" smtClean="0"/>
              <a:t>shaped</a:t>
            </a:r>
            <a:r>
              <a:rPr lang="fr-FR" dirty="0" smtClean="0"/>
              <a:t> </a:t>
            </a:r>
            <a:r>
              <a:rPr lang="fr-FR" dirty="0" err="1" smtClean="0"/>
              <a:t>curve</a:t>
            </a:r>
            <a:r>
              <a:rPr lang="fr-FR" dirty="0" smtClean="0"/>
              <a:t> in Europe: 600-700% in 18c-19c </a:t>
            </a:r>
            <a:r>
              <a:rPr lang="fr-FR" dirty="0" err="1" smtClean="0"/>
              <a:t>until</a:t>
            </a:r>
            <a:r>
              <a:rPr lang="fr-FR" dirty="0" smtClean="0"/>
              <a:t> 1910, down to 200-300% </a:t>
            </a:r>
            <a:r>
              <a:rPr lang="fr-FR" dirty="0" err="1" smtClean="0"/>
              <a:t>around</a:t>
            </a:r>
            <a:r>
              <a:rPr lang="fr-FR" dirty="0" smtClean="0"/>
              <a:t> 1950, back to 500-600% in 2010</a:t>
            </a:r>
          </a:p>
          <a:p>
            <a:r>
              <a:rPr lang="fr-FR" dirty="0" smtClean="0"/>
              <a:t>U-</a:t>
            </a:r>
            <a:r>
              <a:rPr lang="fr-FR" dirty="0" err="1" smtClean="0"/>
              <a:t>shaped</a:t>
            </a:r>
            <a:r>
              <a:rPr lang="fr-FR" dirty="0" smtClean="0"/>
              <a:t> </a:t>
            </a:r>
            <a:r>
              <a:rPr lang="fr-FR" dirty="0" err="1" smtClean="0"/>
              <a:t>curve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marked</a:t>
            </a:r>
            <a:r>
              <a:rPr lang="fr-FR" dirty="0" smtClean="0"/>
              <a:t> in the US</a:t>
            </a:r>
          </a:p>
          <a:p>
            <a:r>
              <a:rPr lang="fr-FR" dirty="0" smtClean="0"/>
              <a:t>Most of the long </a:t>
            </a:r>
            <a:r>
              <a:rPr lang="fr-FR" dirty="0" err="1" smtClean="0"/>
              <a:t>run</a:t>
            </a:r>
            <a:r>
              <a:rPr lang="fr-FR" dirty="0" smtClean="0"/>
              <a:t> changes in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 are due to changes in the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el-GR" dirty="0" smtClean="0"/>
              <a:t>β</a:t>
            </a:r>
            <a:r>
              <a:rPr lang="fr-FR" dirty="0" smtClean="0"/>
              <a:t>=W/Y </a:t>
            </a:r>
          </a:p>
          <a:p>
            <a:r>
              <a:rPr lang="fr-FR" dirty="0" smtClean="0"/>
              <a:t>But changes in public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el-GR" dirty="0" smtClean="0"/>
              <a:t>β</a:t>
            </a:r>
            <a:r>
              <a:rPr lang="fr-FR" baseline="-25000" dirty="0" smtClean="0"/>
              <a:t>g</a:t>
            </a:r>
            <a:r>
              <a:rPr lang="fr-FR" dirty="0" smtClean="0"/>
              <a:t>=</a:t>
            </a:r>
            <a:r>
              <a:rPr lang="fr-FR" dirty="0" err="1" smtClean="0"/>
              <a:t>W</a:t>
            </a:r>
            <a:r>
              <a:rPr lang="fr-FR" baseline="-25000" dirty="0" err="1" smtClean="0"/>
              <a:t>g</a:t>
            </a:r>
            <a:r>
              <a:rPr lang="fr-FR" dirty="0" smtClean="0"/>
              <a:t>/Y (&gt;0 or &lt;0)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played</a:t>
            </a:r>
            <a:r>
              <a:rPr lang="fr-FR" dirty="0" smtClean="0"/>
              <a:t> an important </a:t>
            </a:r>
            <a:r>
              <a:rPr lang="fr-FR" dirty="0" err="1" smtClean="0"/>
              <a:t>role</a:t>
            </a:r>
            <a:r>
              <a:rPr lang="fr-FR" dirty="0" smtClean="0"/>
              <a:t> (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amplified</a:t>
            </a:r>
            <a:r>
              <a:rPr lang="fr-FR" dirty="0" smtClean="0"/>
              <a:t> the </a:t>
            </a:r>
            <a:r>
              <a:rPr lang="el-GR" dirty="0" smtClean="0"/>
              <a:t>β </a:t>
            </a:r>
            <a:r>
              <a:rPr lang="fr-FR" dirty="0" err="1" smtClean="0"/>
              <a:t>decline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1910 and 1950) </a:t>
            </a:r>
          </a:p>
          <a:p>
            <a:r>
              <a:rPr lang="fr-FR" dirty="0" smtClean="0"/>
              <a:t>Changes in net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 NFA (&gt;0 or &lt;0)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played</a:t>
            </a:r>
            <a:r>
              <a:rPr lang="fr-FR" dirty="0" smtClean="0"/>
              <a:t> an important </a:t>
            </a:r>
            <a:r>
              <a:rPr lang="fr-FR" dirty="0" err="1" smtClean="0"/>
              <a:t>role</a:t>
            </a:r>
            <a:r>
              <a:rPr lang="fr-FR" dirty="0" smtClean="0"/>
              <a:t> (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account</a:t>
            </a:r>
            <a:r>
              <a:rPr lang="fr-FR" dirty="0" smtClean="0"/>
              <a:t> for a large part of the </a:t>
            </a:r>
            <a:r>
              <a:rPr lang="el-GR" dirty="0" smtClean="0"/>
              <a:t>β </a:t>
            </a:r>
            <a:r>
              <a:rPr lang="fr-FR" dirty="0" err="1" smtClean="0"/>
              <a:t>decline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1910 and 1950)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5" cy="6624736"/>
        </p:xfrm>
        <a:graphic>
          <a:graphicData uri="http://schemas.openxmlformats.org/presentationml/2006/ole">
            <p:oleObj spid="_x0000_s3072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ChangeAspect="1"/>
          </p:cNvGraphicFramePr>
          <p:nvPr>
            <p:ph idx="1"/>
          </p:nvPr>
        </p:nvGraphicFramePr>
        <p:xfrm>
          <a:off x="179512" y="188640"/>
          <a:ext cx="8712967" cy="6480720"/>
        </p:xfrm>
        <a:graphic>
          <a:graphicData uri="http://schemas.openxmlformats.org/presentationml/2006/ole">
            <p:oleObj spid="_x0000_s3174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640638" cy="6480447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endParaRPr lang="fr-FR" dirty="0"/>
          </a:p>
          <a:p>
            <a:r>
              <a:rPr lang="fr-FR" sz="2400" b="1" dirty="0" err="1"/>
              <a:t>Harrod</a:t>
            </a:r>
            <a:r>
              <a:rPr lang="fr-FR" sz="2400" b="1" dirty="0"/>
              <a:t>-</a:t>
            </a:r>
            <a:r>
              <a:rPr lang="fr-FR" sz="2400" b="1" dirty="0" err="1"/>
              <a:t>Domar</a:t>
            </a:r>
            <a:r>
              <a:rPr lang="fr-FR" sz="2400" b="1" dirty="0"/>
              <a:t>-Solow formula </a:t>
            </a:r>
            <a:r>
              <a:rPr lang="el-GR" sz="2400" b="1" dirty="0"/>
              <a:t>β</a:t>
            </a:r>
            <a:r>
              <a:rPr lang="fr-FR" sz="2400" b="1" dirty="0"/>
              <a:t> = s/g </a:t>
            </a:r>
            <a:r>
              <a:rPr lang="fr-FR" sz="2400" b="1" dirty="0" err="1"/>
              <a:t>is</a:t>
            </a:r>
            <a:r>
              <a:rPr lang="fr-FR" sz="2400" b="1" dirty="0"/>
              <a:t> a pure </a:t>
            </a:r>
            <a:r>
              <a:rPr lang="fr-FR" sz="2400" b="1" dirty="0" err="1"/>
              <a:t>accounting</a:t>
            </a:r>
            <a:r>
              <a:rPr lang="fr-FR" sz="2400" b="1" dirty="0"/>
              <a:t> formula and </a:t>
            </a:r>
            <a:r>
              <a:rPr lang="fr-FR" sz="2400" b="1" dirty="0" err="1"/>
              <a:t>is</a:t>
            </a:r>
            <a:r>
              <a:rPr lang="fr-FR" sz="2400" b="1" dirty="0"/>
              <a:t> </a:t>
            </a:r>
            <a:r>
              <a:rPr lang="fr-FR" sz="2400" b="1" dirty="0" err="1"/>
              <a:t>valid</a:t>
            </a:r>
            <a:r>
              <a:rPr lang="fr-FR" sz="2400" b="1" dirty="0"/>
              <a:t> </a:t>
            </a:r>
            <a:r>
              <a:rPr lang="fr-FR" sz="2400" b="1" dirty="0" err="1"/>
              <a:t>with</a:t>
            </a:r>
            <a:r>
              <a:rPr lang="fr-FR" sz="2400" b="1" dirty="0"/>
              <a:t> </a:t>
            </a:r>
            <a:r>
              <a:rPr lang="fr-FR" sz="2400" b="1" dirty="0" err="1"/>
              <a:t>any</a:t>
            </a:r>
            <a:r>
              <a:rPr lang="fr-FR" sz="2400" b="1" dirty="0"/>
              <a:t> </a:t>
            </a:r>
            <a:r>
              <a:rPr lang="fr-FR" sz="2400" b="1" dirty="0" err="1"/>
              <a:t>saving</a:t>
            </a:r>
            <a:r>
              <a:rPr lang="fr-FR" sz="2400" b="1" dirty="0"/>
              <a:t> motive and utility </a:t>
            </a:r>
            <a:r>
              <a:rPr lang="fr-FR" sz="2400" b="1" dirty="0" err="1" smtClean="0"/>
              <a:t>function</a:t>
            </a:r>
            <a:r>
              <a:rPr lang="fr-FR" sz="2400" dirty="0" smtClean="0"/>
              <a:t> </a:t>
            </a:r>
            <a:endParaRPr lang="fr-FR" sz="2400" dirty="0"/>
          </a:p>
          <a:p>
            <a:pPr>
              <a:buFontTx/>
              <a:buNone/>
            </a:pPr>
            <a:r>
              <a:rPr lang="fr-FR" sz="2400" dirty="0"/>
              <a:t> </a:t>
            </a:r>
          </a:p>
          <a:p>
            <a:r>
              <a:rPr lang="fr-FR" sz="2400" b="1" dirty="0" err="1" smtClean="0"/>
              <a:t>Wealth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increase</a:t>
            </a:r>
            <a:r>
              <a:rPr lang="fr-FR" sz="2400" b="1" dirty="0" smtClean="0"/>
              <a:t> </a:t>
            </a:r>
            <a:r>
              <a:rPr lang="fr-FR" sz="2400" b="1" dirty="0"/>
              <a:t>in the utility </a:t>
            </a:r>
            <a:r>
              <a:rPr lang="fr-FR" sz="2400" b="1" dirty="0" err="1"/>
              <a:t>function</a:t>
            </a:r>
            <a:r>
              <a:rPr lang="fr-FR" sz="2400" dirty="0"/>
              <a:t>: Max </a:t>
            </a:r>
            <a:r>
              <a:rPr lang="fr-FR" sz="2400" dirty="0" smtClean="0"/>
              <a:t>U(c</a:t>
            </a:r>
            <a:r>
              <a:rPr lang="fr-FR" sz="2400" baseline="-25000" dirty="0" smtClean="0"/>
              <a:t>t</a:t>
            </a:r>
            <a:r>
              <a:rPr lang="fr-FR" sz="2400" dirty="0" smtClean="0"/>
              <a:t>,</a:t>
            </a:r>
            <a:r>
              <a:rPr lang="el-GR" sz="2400" dirty="0" smtClean="0"/>
              <a:t>Δ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t</a:t>
            </a:r>
            <a:r>
              <a:rPr lang="fr-FR" sz="2400" dirty="0" smtClean="0"/>
              <a:t>=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t</a:t>
            </a:r>
            <a:r>
              <a:rPr lang="fr-FR" sz="2400" baseline="-25000" dirty="0" smtClean="0"/>
              <a:t>+1</a:t>
            </a:r>
            <a:r>
              <a:rPr lang="fr-FR" sz="2400" dirty="0" smtClean="0"/>
              <a:t>-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t</a:t>
            </a:r>
            <a:r>
              <a:rPr lang="fr-FR" sz="2400" dirty="0"/>
              <a:t>)</a:t>
            </a:r>
          </a:p>
          <a:p>
            <a:pPr>
              <a:buFontTx/>
              <a:buNone/>
            </a:pPr>
            <a:r>
              <a:rPr lang="fr-FR" sz="2400" dirty="0"/>
              <a:t>→ if U(c,</a:t>
            </a:r>
            <a:r>
              <a:rPr lang="el-GR" sz="2400" dirty="0"/>
              <a:t>Δ</a:t>
            </a:r>
            <a:r>
              <a:rPr lang="fr-FR" sz="2400" dirty="0"/>
              <a:t>)=c</a:t>
            </a:r>
            <a:r>
              <a:rPr lang="fr-FR" sz="2400" baseline="30000" dirty="0"/>
              <a:t>1-s </a:t>
            </a:r>
            <a:r>
              <a:rPr lang="el-GR" sz="2400" dirty="0"/>
              <a:t>Δ</a:t>
            </a:r>
            <a:r>
              <a:rPr lang="fr-FR" sz="2400" baseline="30000" dirty="0"/>
              <a:t>s</a:t>
            </a:r>
            <a:r>
              <a:rPr lang="fr-FR" sz="2400" dirty="0"/>
              <a:t>, </a:t>
            </a:r>
            <a:r>
              <a:rPr lang="fr-FR" sz="2400" dirty="0" err="1"/>
              <a:t>then</a:t>
            </a:r>
            <a:r>
              <a:rPr lang="fr-FR" sz="2400" dirty="0"/>
              <a:t> </a:t>
            </a:r>
            <a:r>
              <a:rPr lang="fr-FR" sz="2400" dirty="0" err="1"/>
              <a:t>fixed</a:t>
            </a:r>
            <a:r>
              <a:rPr lang="fr-FR" sz="2400" dirty="0"/>
              <a:t> </a:t>
            </a:r>
            <a:r>
              <a:rPr lang="fr-FR" sz="2400" dirty="0" err="1"/>
              <a:t>saving</a:t>
            </a:r>
            <a:r>
              <a:rPr lang="fr-FR" sz="2400" dirty="0"/>
              <a:t> rate </a:t>
            </a:r>
            <a:r>
              <a:rPr lang="fr-FR" sz="2400" dirty="0" smtClean="0"/>
              <a:t>s</a:t>
            </a:r>
            <a:r>
              <a:rPr lang="fr-FR" sz="2400" baseline="-25000" dirty="0" smtClean="0"/>
              <a:t>t</a:t>
            </a:r>
            <a:r>
              <a:rPr lang="fr-FR" sz="2400" dirty="0" smtClean="0"/>
              <a:t>=s,  </a:t>
            </a:r>
            <a:r>
              <a:rPr lang="el-GR" sz="2400" dirty="0" smtClean="0"/>
              <a:t>β</a:t>
            </a:r>
            <a:r>
              <a:rPr lang="fr-FR" sz="2400" baseline="-25000" dirty="0" smtClean="0"/>
              <a:t>t</a:t>
            </a:r>
            <a:r>
              <a:rPr lang="fr-FR" sz="2400" dirty="0" smtClean="0"/>
              <a:t>→ </a:t>
            </a:r>
            <a:r>
              <a:rPr lang="el-GR" sz="2400" dirty="0" smtClean="0"/>
              <a:t>β</a:t>
            </a:r>
            <a:r>
              <a:rPr lang="fr-FR" sz="2400" dirty="0" smtClean="0"/>
              <a:t> = s/g</a:t>
            </a:r>
          </a:p>
          <a:p>
            <a:pPr>
              <a:buFontTx/>
              <a:buNone/>
            </a:pPr>
            <a:r>
              <a:rPr lang="fr-FR" sz="2400" dirty="0" smtClean="0"/>
              <a:t>           (i.e. Max U(c</a:t>
            </a:r>
            <a:r>
              <a:rPr lang="fr-FR" sz="2400" baseline="-25000" dirty="0" smtClean="0"/>
              <a:t>t</a:t>
            </a:r>
            <a:r>
              <a:rPr lang="fr-FR" sz="2400" dirty="0" smtClean="0"/>
              <a:t>,</a:t>
            </a:r>
            <a:r>
              <a:rPr lang="el-GR" sz="2400" dirty="0" smtClean="0"/>
              <a:t>Δ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t</a:t>
            </a:r>
            <a:r>
              <a:rPr lang="fr-FR" sz="2400" dirty="0" smtClean="0"/>
              <a:t>) </a:t>
            </a:r>
            <a:r>
              <a:rPr lang="fr-FR" sz="2400" dirty="0" err="1" smtClean="0"/>
              <a:t>under</a:t>
            </a:r>
            <a:r>
              <a:rPr lang="fr-FR" sz="2400" dirty="0" smtClean="0"/>
              <a:t> c</a:t>
            </a:r>
            <a:r>
              <a:rPr lang="fr-FR" sz="2400" baseline="-25000" dirty="0" smtClean="0"/>
              <a:t>t</a:t>
            </a:r>
            <a:r>
              <a:rPr lang="fr-FR" sz="2400" dirty="0" smtClean="0"/>
              <a:t>+</a:t>
            </a:r>
            <a:r>
              <a:rPr lang="el-GR" sz="2400" dirty="0" smtClean="0"/>
              <a:t>Δ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t</a:t>
            </a:r>
            <a:r>
              <a:rPr lang="fr-FR" sz="2400" dirty="0" smtClean="0"/>
              <a:t>≤</a:t>
            </a:r>
            <a:r>
              <a:rPr lang="fr-FR" sz="2400" dirty="0" err="1" smtClean="0"/>
              <a:t>y</a:t>
            </a:r>
            <a:r>
              <a:rPr lang="fr-FR" sz="2400" baseline="-25000" dirty="0" err="1" smtClean="0"/>
              <a:t>t</a:t>
            </a:r>
            <a:r>
              <a:rPr lang="fr-FR" sz="2400" dirty="0" smtClean="0"/>
              <a:t>  →</a:t>
            </a:r>
            <a:r>
              <a:rPr lang="el-GR" sz="2400" dirty="0" smtClean="0"/>
              <a:t> Δ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t</a:t>
            </a:r>
            <a:r>
              <a:rPr lang="fr-FR" sz="2400" dirty="0" smtClean="0"/>
              <a:t> = s </a:t>
            </a:r>
            <a:r>
              <a:rPr lang="fr-FR" sz="2400" dirty="0" err="1" smtClean="0"/>
              <a:t>y</a:t>
            </a:r>
            <a:r>
              <a:rPr lang="fr-FR" sz="2400" baseline="-25000" dirty="0" err="1" smtClean="0"/>
              <a:t>t</a:t>
            </a:r>
            <a:r>
              <a:rPr lang="fr-FR" sz="2400" dirty="0" smtClean="0"/>
              <a:t> )</a:t>
            </a:r>
            <a:endParaRPr lang="fr-FR" sz="2400" dirty="0"/>
          </a:p>
          <a:p>
            <a:pPr>
              <a:buFontTx/>
              <a:buNone/>
            </a:pPr>
            <a:r>
              <a:rPr lang="fr-FR" sz="2400" dirty="0"/>
              <a:t> </a:t>
            </a:r>
          </a:p>
          <a:p>
            <a:r>
              <a:rPr lang="fr-FR" sz="2400" b="1" dirty="0" smtClean="0"/>
              <a:t>Total </a:t>
            </a:r>
            <a:r>
              <a:rPr lang="fr-FR" sz="2400" b="1" dirty="0" err="1" smtClean="0"/>
              <a:t>wealth</a:t>
            </a:r>
            <a:r>
              <a:rPr lang="fr-FR" sz="2400" b="1" dirty="0" smtClean="0"/>
              <a:t> or </a:t>
            </a:r>
            <a:r>
              <a:rPr lang="fr-FR" sz="2400" b="1" dirty="0" err="1" smtClean="0"/>
              <a:t>bequest</a:t>
            </a:r>
            <a:r>
              <a:rPr lang="fr-FR" sz="2400" b="1" dirty="0" smtClean="0"/>
              <a:t> in the utility </a:t>
            </a:r>
            <a:r>
              <a:rPr lang="fr-FR" sz="2400" b="1" dirty="0" err="1" smtClean="0"/>
              <a:t>function</a:t>
            </a:r>
            <a:r>
              <a:rPr lang="fr-FR" sz="2400" b="1" dirty="0" smtClean="0"/>
              <a:t>: </a:t>
            </a:r>
            <a:r>
              <a:rPr lang="fr-FR" sz="2400" dirty="0" smtClean="0"/>
              <a:t>Max U(</a:t>
            </a:r>
            <a:r>
              <a:rPr lang="fr-FR" sz="2400" dirty="0" err="1" smtClean="0"/>
              <a:t>c</a:t>
            </a:r>
            <a:r>
              <a:rPr lang="fr-FR" sz="2400" baseline="-25000" dirty="0" err="1" smtClean="0"/>
              <a:t>t</a:t>
            </a:r>
            <a:r>
              <a:rPr lang="fr-FR" sz="2400" dirty="0" err="1" smtClean="0"/>
              <a:t>,w</a:t>
            </a:r>
            <a:r>
              <a:rPr lang="fr-FR" sz="2400" baseline="-25000" dirty="0" err="1" smtClean="0"/>
              <a:t>t</a:t>
            </a:r>
            <a:r>
              <a:rPr lang="fr-FR" sz="2400" baseline="-25000" dirty="0" smtClean="0"/>
              <a:t>+1</a:t>
            </a:r>
            <a:r>
              <a:rPr lang="fr-FR" sz="2400" dirty="0" smtClean="0"/>
              <a:t>)</a:t>
            </a:r>
          </a:p>
          <a:p>
            <a:pPr>
              <a:buFontTx/>
              <a:buNone/>
            </a:pPr>
            <a:r>
              <a:rPr lang="fr-FR" sz="2400" dirty="0" smtClean="0"/>
              <a:t>→ if U(</a:t>
            </a:r>
            <a:r>
              <a:rPr lang="fr-FR" sz="2400" dirty="0" err="1" smtClean="0"/>
              <a:t>c,w</a:t>
            </a:r>
            <a:r>
              <a:rPr lang="fr-FR" sz="2400" dirty="0" smtClean="0"/>
              <a:t>)=c</a:t>
            </a:r>
            <a:r>
              <a:rPr lang="fr-FR" sz="2400" baseline="30000" dirty="0" smtClean="0"/>
              <a:t>1-s </a:t>
            </a:r>
            <a:r>
              <a:rPr lang="fr-FR" sz="2400" dirty="0" err="1" smtClean="0"/>
              <a:t>w</a:t>
            </a:r>
            <a:r>
              <a:rPr lang="fr-FR" sz="2400" baseline="30000" dirty="0" err="1" smtClean="0"/>
              <a:t>s</a:t>
            </a:r>
            <a:r>
              <a:rPr lang="fr-FR" sz="2400" dirty="0" smtClean="0"/>
              <a:t>, </a:t>
            </a:r>
            <a:r>
              <a:rPr lang="fr-FR" sz="2400" dirty="0" err="1" smtClean="0"/>
              <a:t>then</a:t>
            </a:r>
            <a:r>
              <a:rPr lang="fr-FR" sz="2400" dirty="0" smtClean="0"/>
              <a:t> 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t</a:t>
            </a:r>
            <a:r>
              <a:rPr lang="fr-FR" sz="2400" baseline="-25000" dirty="0" smtClean="0"/>
              <a:t>+1</a:t>
            </a:r>
            <a:r>
              <a:rPr lang="fr-FR" sz="2400" dirty="0" smtClean="0"/>
              <a:t>=s(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t</a:t>
            </a:r>
            <a:r>
              <a:rPr lang="fr-FR" sz="2400" dirty="0" smtClean="0"/>
              <a:t> + </a:t>
            </a:r>
            <a:r>
              <a:rPr lang="fr-FR" sz="2400" dirty="0" err="1" smtClean="0"/>
              <a:t>y</a:t>
            </a:r>
            <a:r>
              <a:rPr lang="fr-FR" sz="2400" baseline="-25000" dirty="0" err="1" smtClean="0"/>
              <a:t>t</a:t>
            </a:r>
            <a:r>
              <a:rPr lang="fr-FR" sz="2400" dirty="0" smtClean="0"/>
              <a:t>), </a:t>
            </a:r>
            <a:r>
              <a:rPr lang="el-GR" sz="2400" dirty="0" smtClean="0"/>
              <a:t>β</a:t>
            </a:r>
            <a:r>
              <a:rPr lang="fr-FR" sz="2400" baseline="-25000" dirty="0" smtClean="0"/>
              <a:t>t</a:t>
            </a:r>
            <a:r>
              <a:rPr lang="fr-FR" sz="2400" dirty="0" smtClean="0"/>
              <a:t> → </a:t>
            </a:r>
            <a:r>
              <a:rPr lang="el-GR" sz="2400" dirty="0" smtClean="0"/>
              <a:t>β</a:t>
            </a:r>
            <a:r>
              <a:rPr lang="fr-FR" sz="2400" dirty="0" smtClean="0"/>
              <a:t> = s/(g+1-s) = s’/g</a:t>
            </a:r>
          </a:p>
          <a:p>
            <a:pPr>
              <a:buFontTx/>
              <a:buNone/>
            </a:pPr>
            <a:r>
              <a:rPr lang="fr-FR" sz="2400" dirty="0" smtClean="0"/>
              <a:t>  (</a:t>
            </a:r>
            <a:r>
              <a:rPr lang="fr-FR" sz="2400" dirty="0" err="1" smtClean="0"/>
              <a:t>with</a:t>
            </a:r>
            <a:r>
              <a:rPr lang="fr-FR" sz="2400" dirty="0" smtClean="0"/>
              <a:t> s’=s(1+</a:t>
            </a:r>
            <a:r>
              <a:rPr lang="el-GR" sz="2400" dirty="0" smtClean="0"/>
              <a:t>β</a:t>
            </a:r>
            <a:r>
              <a:rPr lang="fr-FR" sz="2400" dirty="0" smtClean="0"/>
              <a:t>)-</a:t>
            </a:r>
            <a:r>
              <a:rPr lang="el-GR" sz="2400" dirty="0" smtClean="0"/>
              <a:t>β</a:t>
            </a:r>
            <a:r>
              <a:rPr lang="fr-FR" sz="2400" dirty="0" smtClean="0"/>
              <a:t> = </a:t>
            </a:r>
            <a:r>
              <a:rPr lang="fr-FR" sz="2400" dirty="0" err="1" smtClean="0"/>
              <a:t>corresponding</a:t>
            </a:r>
            <a:r>
              <a:rPr lang="fr-FR" sz="2400" dirty="0" smtClean="0"/>
              <a:t>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rate out of </a:t>
            </a:r>
            <a:r>
              <a:rPr lang="fr-FR" sz="2400" dirty="0" err="1" smtClean="0"/>
              <a:t>income</a:t>
            </a:r>
            <a:r>
              <a:rPr lang="fr-FR" sz="2400" dirty="0" smtClean="0"/>
              <a:t>)</a:t>
            </a:r>
          </a:p>
          <a:p>
            <a:pPr>
              <a:buFontTx/>
              <a:buNone/>
            </a:pPr>
            <a:endParaRPr lang="fr-FR" sz="2400" b="1" dirty="0" smtClean="0"/>
          </a:p>
          <a:p>
            <a:r>
              <a:rPr lang="fr-FR" sz="2400" b="1" dirty="0" smtClean="0"/>
              <a:t>Pure OLG </a:t>
            </a:r>
            <a:r>
              <a:rPr lang="fr-FR" sz="2400" b="1" dirty="0" err="1" smtClean="0"/>
              <a:t>lifecycle</a:t>
            </a:r>
            <a:r>
              <a:rPr lang="fr-FR" sz="2400" b="1" dirty="0" smtClean="0"/>
              <a:t> model</a:t>
            </a:r>
            <a:r>
              <a:rPr lang="fr-FR" sz="2400" dirty="0" smtClean="0"/>
              <a:t>: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rate s </a:t>
            </a:r>
            <a:r>
              <a:rPr lang="fr-FR" sz="2400" dirty="0" err="1" smtClean="0"/>
              <a:t>determined</a:t>
            </a:r>
            <a:r>
              <a:rPr lang="fr-FR" sz="2400" dirty="0" smtClean="0"/>
              <a:t> by </a:t>
            </a:r>
            <a:r>
              <a:rPr lang="fr-FR" sz="2400" dirty="0" err="1" smtClean="0"/>
              <a:t>demographic</a:t>
            </a:r>
            <a:r>
              <a:rPr lang="fr-FR" sz="2400" dirty="0" smtClean="0"/>
              <a:t> structure (more time in retirement → </a:t>
            </a:r>
            <a:r>
              <a:rPr lang="fr-FR" sz="2400" dirty="0" err="1" smtClean="0"/>
              <a:t>higher</a:t>
            </a:r>
            <a:r>
              <a:rPr lang="fr-FR" sz="2400" dirty="0" smtClean="0"/>
              <a:t> s), </a:t>
            </a:r>
            <a:r>
              <a:rPr lang="fr-FR" sz="2400" dirty="0" err="1" smtClean="0"/>
              <a:t>then</a:t>
            </a:r>
            <a:r>
              <a:rPr lang="fr-FR" sz="2400" dirty="0" smtClean="0"/>
              <a:t>  </a:t>
            </a:r>
            <a:r>
              <a:rPr lang="el-GR" sz="2400" dirty="0" smtClean="0"/>
              <a:t>β</a:t>
            </a:r>
            <a:r>
              <a:rPr lang="fr-FR" sz="2400" baseline="-25000" dirty="0" smtClean="0"/>
              <a:t>t</a:t>
            </a:r>
            <a:r>
              <a:rPr lang="fr-FR" sz="2400" dirty="0" smtClean="0"/>
              <a:t>→ </a:t>
            </a:r>
            <a:r>
              <a:rPr lang="el-GR" sz="2400" dirty="0" smtClean="0"/>
              <a:t>β</a:t>
            </a:r>
            <a:r>
              <a:rPr lang="fr-FR" sz="2400" dirty="0" smtClean="0"/>
              <a:t> = s/g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b="1" dirty="0" err="1" smtClean="0"/>
              <a:t>Dynastic</a:t>
            </a:r>
            <a:r>
              <a:rPr lang="fr-FR" sz="2400" b="1" dirty="0" smtClean="0"/>
              <a:t> </a:t>
            </a:r>
            <a:r>
              <a:rPr lang="fr-FR" sz="2400" b="1" dirty="0"/>
              <a:t>utility</a:t>
            </a:r>
            <a:r>
              <a:rPr lang="fr-FR" sz="2400" dirty="0"/>
              <a:t>: </a:t>
            </a:r>
          </a:p>
          <a:p>
            <a:pPr>
              <a:buFontTx/>
              <a:buNone/>
            </a:pPr>
            <a:r>
              <a:rPr lang="fr-FR" sz="2400" dirty="0"/>
              <a:t>     Max </a:t>
            </a:r>
            <a:r>
              <a:rPr lang="el-GR" sz="2400" dirty="0"/>
              <a:t>Σ</a:t>
            </a:r>
            <a:r>
              <a:rPr lang="fr-FR" sz="2400" dirty="0"/>
              <a:t> U(c</a:t>
            </a:r>
            <a:r>
              <a:rPr lang="fr-FR" sz="2400" baseline="-25000" dirty="0"/>
              <a:t>t</a:t>
            </a:r>
            <a:r>
              <a:rPr lang="fr-FR" sz="2400" dirty="0"/>
              <a:t>)/(1+</a:t>
            </a:r>
            <a:r>
              <a:rPr lang="el-GR" sz="2400" dirty="0"/>
              <a:t>δ</a:t>
            </a:r>
            <a:r>
              <a:rPr lang="fr-FR" sz="2400" dirty="0"/>
              <a:t>)</a:t>
            </a:r>
            <a:r>
              <a:rPr lang="fr-FR" sz="2400" baseline="30000" dirty="0"/>
              <a:t>t </a:t>
            </a:r>
            <a:r>
              <a:rPr lang="fr-FR" sz="2400" dirty="0"/>
              <a:t>, </a:t>
            </a:r>
            <a:r>
              <a:rPr lang="fr-FR" sz="2400" dirty="0" err="1"/>
              <a:t>with</a:t>
            </a:r>
            <a:r>
              <a:rPr lang="fr-FR" sz="2400" dirty="0"/>
              <a:t> U(c)=c</a:t>
            </a:r>
            <a:r>
              <a:rPr lang="fr-FR" sz="2400" baseline="30000" dirty="0"/>
              <a:t>1-1/</a:t>
            </a:r>
            <a:r>
              <a:rPr lang="el-GR" sz="2400" baseline="30000" dirty="0"/>
              <a:t>ξ</a:t>
            </a:r>
            <a:r>
              <a:rPr lang="fr-FR" sz="2400" dirty="0"/>
              <a:t>/(1-1/</a:t>
            </a:r>
            <a:r>
              <a:rPr lang="el-GR" sz="2400" dirty="0"/>
              <a:t>ξ</a:t>
            </a:r>
            <a:r>
              <a:rPr lang="fr-FR" sz="2400" dirty="0"/>
              <a:t>) </a:t>
            </a:r>
          </a:p>
          <a:p>
            <a:pPr>
              <a:buFontTx/>
              <a:buNone/>
            </a:pPr>
            <a:r>
              <a:rPr lang="fr-FR" sz="2400" dirty="0"/>
              <a:t>→ unique long rate </a:t>
            </a:r>
            <a:r>
              <a:rPr lang="fr-FR" sz="2400" dirty="0" err="1"/>
              <a:t>rate</a:t>
            </a:r>
            <a:r>
              <a:rPr lang="fr-FR" sz="2400" dirty="0"/>
              <a:t> of return </a:t>
            </a:r>
            <a:r>
              <a:rPr lang="fr-FR" sz="2400" dirty="0" err="1"/>
              <a:t>r</a:t>
            </a:r>
            <a:r>
              <a:rPr lang="fr-FR" sz="2400" baseline="-25000" dirty="0" err="1"/>
              <a:t>t</a:t>
            </a:r>
            <a:r>
              <a:rPr lang="fr-FR" sz="2400" baseline="-25000" dirty="0"/>
              <a:t> </a:t>
            </a:r>
            <a:r>
              <a:rPr lang="fr-FR" sz="2400" dirty="0"/>
              <a:t>→ r = </a:t>
            </a:r>
            <a:r>
              <a:rPr lang="el-GR" sz="2400" dirty="0"/>
              <a:t>δ</a:t>
            </a:r>
            <a:r>
              <a:rPr lang="fr-FR" sz="2400" dirty="0"/>
              <a:t> +</a:t>
            </a:r>
            <a:r>
              <a:rPr lang="el-GR" sz="2400" dirty="0"/>
              <a:t>ξ</a:t>
            </a:r>
            <a:r>
              <a:rPr lang="fr-FR" sz="2400" dirty="0"/>
              <a:t>g &gt; g </a:t>
            </a:r>
          </a:p>
          <a:p>
            <a:pPr>
              <a:buFontTx/>
              <a:buNone/>
            </a:pPr>
            <a:r>
              <a:rPr lang="fr-FR" sz="2400" dirty="0"/>
              <a:t>→ long </a:t>
            </a:r>
            <a:r>
              <a:rPr lang="fr-FR" sz="2400" dirty="0" err="1"/>
              <a:t>run</a:t>
            </a:r>
            <a:r>
              <a:rPr lang="fr-FR" sz="2400" dirty="0"/>
              <a:t> </a:t>
            </a:r>
            <a:r>
              <a:rPr lang="fr-FR" sz="2400" dirty="0" err="1"/>
              <a:t>saving</a:t>
            </a:r>
            <a:r>
              <a:rPr lang="fr-FR" sz="2400" dirty="0"/>
              <a:t> rate s</a:t>
            </a:r>
            <a:r>
              <a:rPr lang="fr-FR" sz="2400" baseline="-25000" dirty="0"/>
              <a:t>t</a:t>
            </a:r>
            <a:r>
              <a:rPr lang="fr-FR" sz="2400" dirty="0"/>
              <a:t>→ s = </a:t>
            </a:r>
            <a:r>
              <a:rPr lang="el-GR" sz="2400" dirty="0"/>
              <a:t>α</a:t>
            </a:r>
            <a:r>
              <a:rPr lang="fr-FR" sz="2400" dirty="0"/>
              <a:t>g/r, </a:t>
            </a:r>
            <a:r>
              <a:rPr lang="el-GR" sz="2400" dirty="0"/>
              <a:t>β</a:t>
            </a:r>
            <a:r>
              <a:rPr lang="fr-FR" sz="2400" baseline="-25000" dirty="0"/>
              <a:t>t</a:t>
            </a:r>
            <a:r>
              <a:rPr lang="fr-FR" sz="2400" dirty="0"/>
              <a:t> → </a:t>
            </a:r>
            <a:r>
              <a:rPr lang="el-GR" sz="2400" dirty="0"/>
              <a:t>β</a:t>
            </a:r>
            <a:r>
              <a:rPr lang="fr-FR" sz="2400" dirty="0"/>
              <a:t> = </a:t>
            </a:r>
            <a:r>
              <a:rPr lang="el-GR" sz="2400" dirty="0"/>
              <a:t>α</a:t>
            </a:r>
            <a:r>
              <a:rPr lang="fr-FR" sz="2400" dirty="0"/>
              <a:t>/r = s/g </a:t>
            </a:r>
            <a:endParaRPr lang="fr-FR" sz="2400" dirty="0" smtClean="0"/>
          </a:p>
          <a:p>
            <a:pPr>
              <a:buFontTx/>
              <a:buNone/>
            </a:pPr>
            <a:endParaRPr lang="fr-FR" sz="2400" dirty="0" smtClean="0"/>
          </a:p>
          <a:p>
            <a:pPr>
              <a:buFontTx/>
              <a:buNone/>
            </a:pPr>
            <a:r>
              <a:rPr lang="fr-FR" sz="2400" dirty="0" smtClean="0"/>
              <a:t>            (on </a:t>
            </a:r>
            <a:r>
              <a:rPr lang="fr-FR" sz="2400" dirty="0" err="1" smtClean="0"/>
              <a:t>these</a:t>
            </a:r>
            <a:r>
              <a:rPr lang="fr-FR" sz="2400" dirty="0" smtClean="0"/>
              <a:t> </a:t>
            </a:r>
            <a:r>
              <a:rPr lang="fr-FR" sz="2400" dirty="0" err="1" smtClean="0"/>
              <a:t>models</a:t>
            </a:r>
            <a:r>
              <a:rPr lang="fr-FR" sz="2400" dirty="0" smtClean="0"/>
              <a:t>, </a:t>
            </a:r>
            <a:r>
              <a:rPr lang="fr-FR" sz="2400" dirty="0" err="1" smtClean="0"/>
              <a:t>see</a:t>
            </a:r>
            <a:r>
              <a:rPr lang="fr-FR" sz="2400" dirty="0" smtClean="0"/>
              <a:t> </a:t>
            </a:r>
            <a:r>
              <a:rPr lang="fr-FR" sz="2400" dirty="0" err="1" smtClean="0"/>
              <a:t>next</a:t>
            </a:r>
            <a:r>
              <a:rPr lang="fr-FR" sz="2400" dirty="0" smtClean="0"/>
              <a:t> lecture and </a:t>
            </a:r>
            <a:r>
              <a:rPr lang="fr-FR" sz="2400" dirty="0" smtClean="0">
                <a:hlinkClick r:id="rId3"/>
              </a:rPr>
              <a:t>PZ 2013 section 3</a:t>
            </a:r>
            <a:r>
              <a:rPr lang="fr-FR" sz="2400" dirty="0" smtClean="0"/>
              <a:t>)</a:t>
            </a:r>
            <a:endParaRPr lang="fr-FR" sz="2400" dirty="0"/>
          </a:p>
          <a:p>
            <a:pPr>
              <a:buFontTx/>
              <a:buNone/>
            </a:pPr>
            <a:endParaRPr lang="fr-FR" sz="2400" dirty="0"/>
          </a:p>
          <a:p>
            <a:pPr>
              <a:buFontTx/>
              <a:buNone/>
            </a:pPr>
            <a:endParaRPr lang="el-GR" sz="2400" dirty="0"/>
          </a:p>
          <a:p>
            <a:endParaRPr lang="fr-FR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Gross vs net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:          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globalization</a:t>
            </a:r>
            <a:r>
              <a:rPr lang="fr-FR" dirty="0" smtClean="0"/>
              <a:t> in action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781128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Net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</a:t>
            </a:r>
            <a:r>
              <a:rPr lang="fr-FR" dirty="0" smtClean="0"/>
              <a:t> positions are </a:t>
            </a:r>
            <a:r>
              <a:rPr lang="fr-FR" dirty="0" err="1" smtClean="0"/>
              <a:t>smaller</a:t>
            </a:r>
            <a:r>
              <a:rPr lang="fr-FR" dirty="0" smtClean="0"/>
              <a:t> </a:t>
            </a:r>
            <a:r>
              <a:rPr lang="fr-FR" dirty="0" err="1" smtClean="0"/>
              <a:t>today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in 1900-1910 </a:t>
            </a:r>
          </a:p>
          <a:p>
            <a:r>
              <a:rPr lang="fr-FR" dirty="0" smtClean="0"/>
              <a:t>But </a:t>
            </a:r>
            <a:r>
              <a:rPr lang="fr-FR" dirty="0" err="1" smtClean="0"/>
              <a:t>they</a:t>
            </a:r>
            <a:r>
              <a:rPr lang="fr-FR" dirty="0" smtClean="0"/>
              <a:t> are </a:t>
            </a:r>
            <a:r>
              <a:rPr lang="fr-FR" dirty="0" err="1" smtClean="0"/>
              <a:t>rising</a:t>
            </a:r>
            <a:r>
              <a:rPr lang="fr-FR" dirty="0" smtClean="0"/>
              <a:t> </a:t>
            </a:r>
            <a:r>
              <a:rPr lang="fr-FR" dirty="0" err="1" smtClean="0"/>
              <a:t>fast</a:t>
            </a:r>
            <a:r>
              <a:rPr lang="fr-FR" dirty="0" smtClean="0"/>
              <a:t> in Germany, </a:t>
            </a:r>
            <a:r>
              <a:rPr lang="fr-FR" dirty="0" err="1" smtClean="0"/>
              <a:t>Japan</a:t>
            </a:r>
            <a:r>
              <a:rPr lang="fr-FR" dirty="0" smtClean="0"/>
              <a:t> and </a:t>
            </a:r>
            <a:r>
              <a:rPr lang="fr-FR" dirty="0" err="1" smtClean="0"/>
              <a:t>oil</a:t>
            </a:r>
            <a:r>
              <a:rPr lang="fr-FR" dirty="0" smtClean="0"/>
              <a:t> countries</a:t>
            </a:r>
          </a:p>
          <a:p>
            <a:r>
              <a:rPr lang="fr-FR" b="1" dirty="0" smtClean="0"/>
              <a:t>And </a:t>
            </a:r>
            <a:r>
              <a:rPr lang="fr-FR" b="1" dirty="0" err="1" smtClean="0"/>
              <a:t>gross</a:t>
            </a:r>
            <a:r>
              <a:rPr lang="fr-FR" b="1" dirty="0" smtClean="0"/>
              <a:t> </a:t>
            </a:r>
            <a:r>
              <a:rPr lang="fr-FR" b="1" dirty="0" err="1" smtClean="0"/>
              <a:t>foreign</a:t>
            </a:r>
            <a:r>
              <a:rPr lang="fr-FR" b="1" dirty="0" smtClean="0"/>
              <a:t> </a:t>
            </a:r>
            <a:r>
              <a:rPr lang="fr-FR" b="1" dirty="0" err="1" smtClean="0"/>
              <a:t>assets</a:t>
            </a:r>
            <a:r>
              <a:rPr lang="fr-FR" b="1" dirty="0" smtClean="0"/>
              <a:t> and </a:t>
            </a:r>
            <a:r>
              <a:rPr lang="fr-FR" b="1" dirty="0" err="1" smtClean="0"/>
              <a:t>liabilities</a:t>
            </a:r>
            <a:r>
              <a:rPr lang="fr-FR" b="1" dirty="0" smtClean="0"/>
              <a:t> are a lot </a:t>
            </a:r>
            <a:r>
              <a:rPr lang="fr-FR" b="1" dirty="0" err="1" smtClean="0"/>
              <a:t>larger</a:t>
            </a:r>
            <a:r>
              <a:rPr lang="fr-FR" b="1" dirty="0" smtClean="0"/>
              <a:t> </a:t>
            </a:r>
            <a:r>
              <a:rPr lang="fr-FR" b="1" dirty="0" err="1" smtClean="0"/>
              <a:t>than</a:t>
            </a:r>
            <a:r>
              <a:rPr lang="fr-FR" b="1" dirty="0" smtClean="0"/>
              <a:t> </a:t>
            </a:r>
            <a:r>
              <a:rPr lang="fr-FR" b="1" dirty="0" err="1" smtClean="0"/>
              <a:t>they</a:t>
            </a:r>
            <a:r>
              <a:rPr lang="fr-FR" b="1" dirty="0" smtClean="0"/>
              <a:t> have </a:t>
            </a:r>
            <a:r>
              <a:rPr lang="fr-FR" b="1" dirty="0" err="1" smtClean="0"/>
              <a:t>ever</a:t>
            </a:r>
            <a:r>
              <a:rPr lang="fr-FR" b="1" dirty="0" smtClean="0"/>
              <a:t> been</a:t>
            </a:r>
            <a:r>
              <a:rPr lang="fr-FR" dirty="0" smtClean="0"/>
              <a:t>, </a:t>
            </a:r>
            <a:r>
              <a:rPr lang="fr-FR" dirty="0" err="1" smtClean="0"/>
              <a:t>especially</a:t>
            </a:r>
            <a:r>
              <a:rPr lang="fr-FR" dirty="0" smtClean="0"/>
              <a:t> in </a:t>
            </a:r>
            <a:r>
              <a:rPr lang="fr-FR" dirty="0" err="1" smtClean="0"/>
              <a:t>small</a:t>
            </a:r>
            <a:r>
              <a:rPr lang="fr-FR" dirty="0" smtClean="0"/>
              <a:t> countries: about 30-40% of total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 and </a:t>
            </a:r>
            <a:r>
              <a:rPr lang="fr-FR" dirty="0" err="1" smtClean="0"/>
              <a:t>liabilities</a:t>
            </a:r>
            <a:r>
              <a:rPr lang="fr-FR" dirty="0" smtClean="0"/>
              <a:t> in </a:t>
            </a:r>
            <a:r>
              <a:rPr lang="fr-FR" dirty="0" err="1" smtClean="0"/>
              <a:t>European</a:t>
            </a:r>
            <a:r>
              <a:rPr lang="fr-FR" dirty="0" smtClean="0"/>
              <a:t> countries (</a:t>
            </a:r>
            <a:r>
              <a:rPr lang="fr-FR" dirty="0" err="1" smtClean="0"/>
              <a:t>even</a:t>
            </a:r>
            <a:r>
              <a:rPr lang="fr-FR" dirty="0" smtClean="0"/>
              <a:t> more in </a:t>
            </a:r>
            <a:r>
              <a:rPr lang="fr-FR" dirty="0" err="1" smtClean="0"/>
              <a:t>smaller</a:t>
            </a:r>
            <a:r>
              <a:rPr lang="fr-FR" dirty="0" smtClean="0"/>
              <a:t> countries)</a:t>
            </a:r>
          </a:p>
          <a:p>
            <a:r>
              <a:rPr lang="fr-FR" dirty="0" smtClean="0"/>
              <a:t>This </a:t>
            </a:r>
            <a:r>
              <a:rPr lang="fr-FR" dirty="0" err="1" smtClean="0"/>
              <a:t>potentially</a:t>
            </a:r>
            <a:r>
              <a:rPr lang="fr-FR" dirty="0" smtClean="0"/>
              <a:t> </a:t>
            </a:r>
            <a:r>
              <a:rPr lang="fr-FR" dirty="0" err="1" smtClean="0"/>
              <a:t>creates</a:t>
            </a:r>
            <a:r>
              <a:rPr lang="fr-FR" dirty="0" smtClean="0"/>
              <a:t> </a:t>
            </a:r>
            <a:r>
              <a:rPr lang="fr-FR" dirty="0" err="1" smtClean="0"/>
              <a:t>substantial</a:t>
            </a:r>
            <a:r>
              <a:rPr lang="fr-FR" dirty="0" smtClean="0"/>
              <a:t>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fragility</a:t>
            </a:r>
            <a:r>
              <a:rPr lang="fr-FR" dirty="0" smtClean="0"/>
              <a:t> (</a:t>
            </a:r>
            <a:r>
              <a:rPr lang="fr-FR" dirty="0" err="1" smtClean="0"/>
              <a:t>especially</a:t>
            </a:r>
            <a:r>
              <a:rPr lang="fr-FR" dirty="0" smtClean="0"/>
              <a:t> if </a:t>
            </a:r>
            <a:r>
              <a:rPr lang="fr-FR" dirty="0" err="1" smtClean="0"/>
              <a:t>link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risk</a:t>
            </a:r>
            <a:r>
              <a:rPr lang="fr-FR" dirty="0" smtClean="0"/>
              <a:t> and </a:t>
            </a:r>
            <a:r>
              <a:rPr lang="fr-FR" dirty="0" err="1" smtClean="0"/>
              <a:t>sovereign</a:t>
            </a:r>
            <a:r>
              <a:rPr lang="fr-FR" dirty="0" smtClean="0"/>
              <a:t> </a:t>
            </a:r>
            <a:r>
              <a:rPr lang="fr-FR" dirty="0" err="1" smtClean="0"/>
              <a:t>risk</a:t>
            </a:r>
            <a:r>
              <a:rPr lang="fr-FR" dirty="0" smtClean="0"/>
              <a:t>)</a:t>
            </a:r>
          </a:p>
          <a:p>
            <a:r>
              <a:rPr lang="fr-FR" dirty="0" smtClean="0"/>
              <a:t>This </a:t>
            </a:r>
            <a:r>
              <a:rPr lang="fr-FR" dirty="0" err="1" smtClean="0"/>
              <a:t>destabilizing</a:t>
            </a:r>
            <a:r>
              <a:rPr lang="fr-FR" dirty="0" smtClean="0"/>
              <a:t> force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probably</a:t>
            </a:r>
            <a:r>
              <a:rPr lang="fr-FR" dirty="0" smtClean="0"/>
              <a:t> </a:t>
            </a:r>
            <a:r>
              <a:rPr lang="fr-FR" dirty="0" err="1" smtClean="0"/>
              <a:t>even</a:t>
            </a:r>
            <a:r>
              <a:rPr lang="fr-FR" dirty="0" smtClean="0"/>
              <a:t> more important </a:t>
            </a:r>
            <a:r>
              <a:rPr lang="fr-FR" dirty="0" err="1" smtClean="0"/>
              <a:t>than</a:t>
            </a:r>
            <a:r>
              <a:rPr lang="fr-FR" dirty="0" smtClean="0"/>
              <a:t> the </a:t>
            </a:r>
            <a:r>
              <a:rPr lang="fr-FR" dirty="0" err="1" smtClean="0"/>
              <a:t>rise</a:t>
            </a:r>
            <a:r>
              <a:rPr lang="fr-FR" dirty="0" smtClean="0"/>
              <a:t> of top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shares</a:t>
            </a:r>
            <a:r>
              <a:rPr lang="fr-FR" dirty="0" smtClean="0"/>
              <a:t> (=important in the US, but not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in Europe; </a:t>
            </a:r>
            <a:r>
              <a:rPr lang="fr-FR" dirty="0" err="1" smtClean="0"/>
              <a:t>see</a:t>
            </a:r>
            <a:r>
              <a:rPr lang="fr-FR" dirty="0" smtClean="0"/>
              <a:t> lecture 5 &amp; PS, « Top </a:t>
            </a:r>
            <a:r>
              <a:rPr lang="fr-FR" dirty="0" err="1" smtClean="0"/>
              <a:t>incomes</a:t>
            </a:r>
            <a:r>
              <a:rPr lang="fr-FR" dirty="0" smtClean="0"/>
              <a:t> and the Great </a:t>
            </a:r>
            <a:r>
              <a:rPr lang="fr-FR" dirty="0" err="1" smtClean="0"/>
              <a:t>Recession</a:t>
            </a:r>
            <a:r>
              <a:rPr lang="fr-FR" dirty="0" smtClean="0"/>
              <a:t> », </a:t>
            </a:r>
            <a:r>
              <a:rPr lang="fr-FR" dirty="0" smtClean="0">
                <a:hlinkClick r:id="rId2"/>
              </a:rPr>
              <a:t>IMF </a:t>
            </a:r>
            <a:r>
              <a:rPr lang="fr-FR" dirty="0" err="1" smtClean="0">
                <a:hlinkClick r:id="rId2"/>
              </a:rPr>
              <a:t>Review</a:t>
            </a:r>
            <a:r>
              <a:rPr lang="fr-FR" dirty="0" smtClean="0">
                <a:hlinkClick r:id="rId2"/>
              </a:rPr>
              <a:t> 2013</a:t>
            </a:r>
            <a:r>
              <a:rPr lang="fr-FR" dirty="0" smtClean="0"/>
              <a:t> 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116632"/>
          <a:ext cx="9144000" cy="6624736"/>
        </p:xfrm>
        <a:graphic>
          <a:graphicData uri="http://schemas.openxmlformats.org/presentationml/2006/ole">
            <p:oleObj spid="_x0000_s3481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9036496" cy="6624736"/>
        </p:xfrm>
        <a:graphic>
          <a:graphicData uri="http://schemas.openxmlformats.org/presentationml/2006/ole">
            <p:oleObj spid="_x0000_s358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68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789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891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0"/>
          <a:ext cx="9036496" cy="6741368"/>
        </p:xfrm>
        <a:graphic>
          <a:graphicData uri="http://schemas.openxmlformats.org/presentationml/2006/ole">
            <p:oleObj spid="_x0000_s3993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9036496" cy="6624736"/>
        </p:xfrm>
        <a:graphic>
          <a:graphicData uri="http://schemas.openxmlformats.org/presentationml/2006/ole">
            <p:oleObj spid="_x0000_s102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964488" cy="6741368"/>
        </p:xfrm>
        <a:graphic>
          <a:graphicData uri="http://schemas.openxmlformats.org/presentationml/2006/ole">
            <p:oleObj spid="_x0000_s419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88640"/>
          <a:ext cx="8784976" cy="6480720"/>
        </p:xfrm>
        <a:graphic>
          <a:graphicData uri="http://schemas.openxmlformats.org/presentationml/2006/ole">
            <p:oleObj spid="_x0000_s409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624736"/>
        </p:xfrm>
        <a:graphic>
          <a:graphicData uri="http://schemas.openxmlformats.org/presentationml/2006/ole">
            <p:oleObj spid="_x0000_s4301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88640"/>
          <a:ext cx="8928992" cy="6480720"/>
        </p:xfrm>
        <a:graphic>
          <a:graphicData uri="http://schemas.openxmlformats.org/presentationml/2006/ole">
            <p:oleObj spid="_x0000_s4403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Market</a:t>
            </a:r>
            <a:r>
              <a:rPr lang="fr-FR" dirty="0" smtClean="0"/>
              <a:t> vs book value of corporations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800" dirty="0" smtClean="0"/>
              <a:t>So far </a:t>
            </a:r>
            <a:r>
              <a:rPr lang="fr-FR" sz="2800" dirty="0" err="1" smtClean="0"/>
              <a:t>we</a:t>
            </a:r>
            <a:r>
              <a:rPr lang="fr-FR" sz="2800" dirty="0" smtClean="0"/>
              <a:t> </a:t>
            </a:r>
            <a:r>
              <a:rPr lang="fr-FR" sz="2800" dirty="0" err="1" smtClean="0"/>
              <a:t>used</a:t>
            </a:r>
            <a:r>
              <a:rPr lang="fr-FR" sz="2800" dirty="0" smtClean="0"/>
              <a:t> a </a:t>
            </a:r>
            <a:r>
              <a:rPr lang="fr-FR" sz="2800" dirty="0" err="1" smtClean="0"/>
              <a:t>market</a:t>
            </a:r>
            <a:r>
              <a:rPr lang="fr-FR" sz="2800" dirty="0" smtClean="0"/>
              <a:t>-value </a:t>
            </a:r>
            <a:r>
              <a:rPr lang="fr-FR" sz="2800" dirty="0" err="1" smtClean="0"/>
              <a:t>definition</a:t>
            </a:r>
            <a:r>
              <a:rPr lang="fr-FR" sz="2800" dirty="0" smtClean="0"/>
              <a:t> of national </a:t>
            </a:r>
            <a:r>
              <a:rPr lang="fr-FR" sz="2800" dirty="0" err="1" smtClean="0"/>
              <a:t>wealth</a:t>
            </a:r>
            <a:r>
              <a:rPr lang="fr-FR" sz="2800" dirty="0" smtClean="0"/>
              <a:t> </a:t>
            </a:r>
            <a:r>
              <a:rPr lang="fr-FR" sz="2800" dirty="0" err="1" smtClean="0"/>
              <a:t>W</a:t>
            </a:r>
            <a:r>
              <a:rPr lang="fr-FR" sz="2800" baseline="-25000" dirty="0" err="1" smtClean="0"/>
              <a:t>n</a:t>
            </a:r>
            <a:r>
              <a:rPr lang="fr-FR" sz="2800" dirty="0" smtClean="0"/>
              <a:t> : corporations </a:t>
            </a:r>
            <a:r>
              <a:rPr lang="fr-FR" sz="2800" dirty="0" err="1" smtClean="0"/>
              <a:t>valued</a:t>
            </a:r>
            <a:r>
              <a:rPr lang="fr-FR" sz="2800" dirty="0" smtClean="0"/>
              <a:t> </a:t>
            </a:r>
            <a:r>
              <a:rPr lang="fr-FR" sz="2800" dirty="0" err="1" smtClean="0"/>
              <a:t>at</a:t>
            </a:r>
            <a:r>
              <a:rPr lang="fr-FR" sz="2800" dirty="0" smtClean="0"/>
              <a:t> stock </a:t>
            </a:r>
            <a:r>
              <a:rPr lang="fr-FR" sz="2800" dirty="0" err="1" smtClean="0"/>
              <a:t>market</a:t>
            </a:r>
            <a:r>
              <a:rPr lang="fr-FR" sz="2800" dirty="0" smtClean="0"/>
              <a:t> </a:t>
            </a:r>
            <a:r>
              <a:rPr lang="fr-FR" sz="2800" dirty="0" err="1" smtClean="0"/>
              <a:t>prices</a:t>
            </a:r>
            <a:endParaRPr lang="fr-FR" sz="2800" dirty="0" smtClean="0"/>
          </a:p>
          <a:p>
            <a:r>
              <a:rPr lang="fr-FR" sz="2800" dirty="0" smtClean="0"/>
              <a:t>Book value of corporations = </a:t>
            </a:r>
            <a:r>
              <a:rPr lang="fr-FR" sz="2800" dirty="0" err="1" smtClean="0"/>
              <a:t>assets</a:t>
            </a:r>
            <a:r>
              <a:rPr lang="fr-FR" sz="2800" dirty="0" smtClean="0"/>
              <a:t> – </a:t>
            </a:r>
            <a:r>
              <a:rPr lang="fr-FR" sz="2800" dirty="0" err="1" smtClean="0"/>
              <a:t>debt</a:t>
            </a:r>
            <a:endParaRPr lang="fr-FR" sz="2800" dirty="0" smtClean="0"/>
          </a:p>
          <a:p>
            <a:r>
              <a:rPr lang="fr-FR" sz="2800" dirty="0" err="1" smtClean="0"/>
              <a:t>Tobin’s</a:t>
            </a:r>
            <a:r>
              <a:rPr lang="fr-FR" sz="2800" dirty="0" smtClean="0"/>
              <a:t> Q ratio = (</a:t>
            </a:r>
            <a:r>
              <a:rPr lang="fr-FR" sz="2800" dirty="0" err="1" smtClean="0"/>
              <a:t>market</a:t>
            </a:r>
            <a:r>
              <a:rPr lang="fr-FR" sz="2800" dirty="0" smtClean="0"/>
              <a:t> value)/(book value) (&gt;1 or &lt;1)</a:t>
            </a:r>
          </a:p>
          <a:p>
            <a:r>
              <a:rPr lang="fr-FR" sz="2800" dirty="0" err="1" smtClean="0"/>
              <a:t>Residual</a:t>
            </a:r>
            <a:r>
              <a:rPr lang="fr-FR" sz="2800" dirty="0" smtClean="0"/>
              <a:t> </a:t>
            </a:r>
            <a:r>
              <a:rPr lang="fr-FR" sz="2800" dirty="0" err="1" smtClean="0"/>
              <a:t>corporate</a:t>
            </a:r>
            <a:r>
              <a:rPr lang="fr-FR" sz="2800" dirty="0" smtClean="0"/>
              <a:t> </a:t>
            </a:r>
            <a:r>
              <a:rPr lang="fr-FR" sz="2800" dirty="0" err="1" smtClean="0"/>
              <a:t>wealth</a:t>
            </a:r>
            <a:r>
              <a:rPr lang="fr-FR" sz="2800" dirty="0" smtClean="0"/>
              <a:t> </a:t>
            </a:r>
            <a:r>
              <a:rPr lang="fr-FR" sz="2800" dirty="0" err="1" smtClean="0"/>
              <a:t>W</a:t>
            </a:r>
            <a:r>
              <a:rPr lang="fr-FR" sz="2800" baseline="-25000" dirty="0" err="1" smtClean="0"/>
              <a:t>c</a:t>
            </a:r>
            <a:r>
              <a:rPr lang="fr-FR" sz="2800" dirty="0" smtClean="0"/>
              <a:t> = book value – </a:t>
            </a:r>
            <a:r>
              <a:rPr lang="fr-FR" sz="2800" dirty="0" err="1" smtClean="0"/>
              <a:t>market</a:t>
            </a:r>
            <a:r>
              <a:rPr lang="fr-FR" sz="2800" dirty="0" smtClean="0"/>
              <a:t> value</a:t>
            </a:r>
          </a:p>
          <a:p>
            <a:r>
              <a:rPr lang="fr-FR" sz="2800" dirty="0" smtClean="0"/>
              <a:t>Book-value national </a:t>
            </a:r>
            <a:r>
              <a:rPr lang="fr-FR" sz="2800" dirty="0" err="1" smtClean="0"/>
              <a:t>wealth</a:t>
            </a:r>
            <a:r>
              <a:rPr lang="fr-FR" sz="2800" dirty="0" smtClean="0"/>
              <a:t> W</a:t>
            </a:r>
            <a:r>
              <a:rPr lang="fr-FR" sz="2800" baseline="-25000" dirty="0" smtClean="0"/>
              <a:t>b</a:t>
            </a:r>
            <a:r>
              <a:rPr lang="fr-FR" sz="2800" dirty="0" smtClean="0"/>
              <a:t> = </a:t>
            </a:r>
            <a:r>
              <a:rPr lang="fr-FR" sz="2800" dirty="0" err="1" smtClean="0"/>
              <a:t>W</a:t>
            </a:r>
            <a:r>
              <a:rPr lang="fr-FR" sz="2800" baseline="-25000" dirty="0" err="1" smtClean="0"/>
              <a:t>n</a:t>
            </a:r>
            <a:r>
              <a:rPr lang="fr-FR" sz="2800" dirty="0" smtClean="0"/>
              <a:t> + </a:t>
            </a:r>
            <a:r>
              <a:rPr lang="fr-FR" sz="2800" dirty="0" err="1" smtClean="0"/>
              <a:t>W</a:t>
            </a:r>
            <a:r>
              <a:rPr lang="fr-FR" sz="2800" baseline="-25000" dirty="0" err="1" smtClean="0"/>
              <a:t>c</a:t>
            </a:r>
            <a:r>
              <a:rPr lang="fr-FR" sz="2800" dirty="0" smtClean="0"/>
              <a:t> </a:t>
            </a:r>
          </a:p>
          <a:p>
            <a:r>
              <a:rPr lang="fr-FR" sz="2800" dirty="0" smtClean="0"/>
              <a:t>In principe, Q </a:t>
            </a:r>
            <a:r>
              <a:rPr lang="fr-FR" sz="2800" dirty="0" smtClean="0">
                <a:cs typeface="Arial"/>
              </a:rPr>
              <a:t>≈ 1 (</a:t>
            </a:r>
            <a:r>
              <a:rPr lang="fr-FR" sz="2800" dirty="0" err="1" smtClean="0">
                <a:cs typeface="Arial"/>
              </a:rPr>
              <a:t>otherwise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investment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should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adjust</a:t>
            </a:r>
            <a:r>
              <a:rPr lang="fr-FR" sz="2800" dirty="0" smtClean="0">
                <a:cs typeface="Arial"/>
              </a:rPr>
              <a:t>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/>
              <a:t>W</a:t>
            </a:r>
            <a:r>
              <a:rPr lang="fr-FR" sz="2800" baseline="-25000" dirty="0" err="1" smtClean="0"/>
              <a:t>c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≈ 0</a:t>
            </a:r>
            <a:r>
              <a:rPr lang="fr-FR" sz="2800" dirty="0" smtClean="0"/>
              <a:t> and W</a:t>
            </a:r>
            <a:r>
              <a:rPr lang="fr-FR" sz="2800" baseline="-25000" dirty="0" smtClean="0"/>
              <a:t>b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≈</a:t>
            </a:r>
            <a:r>
              <a:rPr lang="fr-FR" sz="2800" dirty="0" smtClean="0"/>
              <a:t> </a:t>
            </a:r>
            <a:r>
              <a:rPr lang="fr-FR" sz="2800" dirty="0" err="1" smtClean="0"/>
              <a:t>W</a:t>
            </a:r>
            <a:r>
              <a:rPr lang="fr-FR" sz="2800" baseline="-25000" dirty="0" err="1" smtClean="0"/>
              <a:t>n</a:t>
            </a:r>
            <a:r>
              <a:rPr lang="fr-FR" sz="2800" dirty="0" smtClean="0"/>
              <a:t> </a:t>
            </a:r>
          </a:p>
          <a:p>
            <a:r>
              <a:rPr lang="fr-FR" sz="2800" dirty="0" smtClean="0"/>
              <a:t>But Q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systematically</a:t>
            </a:r>
            <a:r>
              <a:rPr lang="fr-FR" sz="2800" dirty="0" smtClean="0"/>
              <a:t> &gt;1 if </a:t>
            </a:r>
            <a:r>
              <a:rPr lang="fr-FR" sz="2800" dirty="0" err="1" smtClean="0"/>
              <a:t>immaterial</a:t>
            </a:r>
            <a:r>
              <a:rPr lang="fr-FR" sz="2800" dirty="0" smtClean="0"/>
              <a:t> </a:t>
            </a:r>
            <a:r>
              <a:rPr lang="fr-FR" sz="2800" dirty="0" err="1" smtClean="0"/>
              <a:t>investment</a:t>
            </a:r>
            <a:r>
              <a:rPr lang="fr-FR" sz="2800" dirty="0" smtClean="0"/>
              <a:t> not </a:t>
            </a:r>
            <a:r>
              <a:rPr lang="fr-FR" sz="2800" dirty="0" err="1" smtClean="0"/>
              <a:t>well</a:t>
            </a:r>
            <a:r>
              <a:rPr lang="fr-FR" sz="2800" dirty="0" smtClean="0"/>
              <a:t> </a:t>
            </a:r>
            <a:r>
              <a:rPr lang="fr-FR" sz="2800" dirty="0" err="1" smtClean="0"/>
              <a:t>accounted</a:t>
            </a:r>
            <a:r>
              <a:rPr lang="fr-FR" sz="2800" dirty="0" smtClean="0"/>
              <a:t> in book </a:t>
            </a:r>
            <a:r>
              <a:rPr lang="fr-FR" sz="2800" dirty="0" err="1" smtClean="0"/>
              <a:t>assets</a:t>
            </a:r>
            <a:r>
              <a:rPr lang="fr-FR" sz="2800" dirty="0" smtClean="0"/>
              <a:t> </a:t>
            </a:r>
          </a:p>
          <a:p>
            <a:r>
              <a:rPr lang="fr-FR" sz="2800" dirty="0" smtClean="0"/>
              <a:t>But Q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systemativally</a:t>
            </a:r>
            <a:r>
              <a:rPr lang="fr-FR" sz="2800" dirty="0" smtClean="0"/>
              <a:t> &lt;1 if </a:t>
            </a:r>
            <a:r>
              <a:rPr lang="fr-FR" sz="2800" dirty="0" err="1" smtClean="0"/>
              <a:t>shareholders</a:t>
            </a:r>
            <a:r>
              <a:rPr lang="fr-FR" sz="2800" dirty="0" smtClean="0"/>
              <a:t> have </a:t>
            </a:r>
            <a:r>
              <a:rPr lang="fr-FR" sz="2800" dirty="0" err="1" smtClean="0"/>
              <a:t>imperfect</a:t>
            </a:r>
            <a:r>
              <a:rPr lang="fr-FR" sz="2800" dirty="0" smtClean="0"/>
              <a:t> control of the </a:t>
            </a:r>
            <a:r>
              <a:rPr lang="fr-FR" sz="2800" dirty="0" err="1" smtClean="0"/>
              <a:t>firm</a:t>
            </a:r>
            <a:r>
              <a:rPr lang="fr-FR" sz="2800" dirty="0" smtClean="0"/>
              <a:t> (</a:t>
            </a:r>
            <a:r>
              <a:rPr lang="fr-FR" sz="2800" dirty="0" err="1" smtClean="0"/>
              <a:t>stakeholder</a:t>
            </a:r>
            <a:r>
              <a:rPr lang="fr-FR" sz="2800" dirty="0" smtClean="0"/>
              <a:t> model):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explain</a:t>
            </a:r>
            <a:r>
              <a:rPr lang="fr-FR" sz="2800" dirty="0" smtClean="0"/>
              <a:t> </a:t>
            </a:r>
            <a:r>
              <a:rPr lang="fr-FR" sz="2800" dirty="0" err="1" smtClean="0"/>
              <a:t>why</a:t>
            </a:r>
            <a:r>
              <a:rPr lang="fr-FR" sz="2800" dirty="0" smtClean="0"/>
              <a:t> Q </a:t>
            </a:r>
            <a:r>
              <a:rPr lang="fr-FR" sz="2800" dirty="0" err="1" smtClean="0"/>
              <a:t>lower</a:t>
            </a:r>
            <a:r>
              <a:rPr lang="fr-FR" sz="2800" dirty="0" smtClean="0"/>
              <a:t> in Germany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US-UK, and the </a:t>
            </a:r>
            <a:r>
              <a:rPr lang="fr-FR" sz="2800" dirty="0" err="1" smtClean="0"/>
              <a:t>general</a:t>
            </a:r>
            <a:r>
              <a:rPr lang="fr-FR" sz="2800" dirty="0" smtClean="0"/>
              <a:t> </a:t>
            </a:r>
            <a:r>
              <a:rPr lang="fr-FR" sz="2800" dirty="0" err="1" smtClean="0"/>
              <a:t>rise</a:t>
            </a:r>
            <a:r>
              <a:rPr lang="fr-FR" sz="2800" dirty="0" smtClean="0"/>
              <a:t> of Q </a:t>
            </a:r>
            <a:r>
              <a:rPr lang="fr-FR" sz="2800" dirty="0" err="1" smtClean="0"/>
              <a:t>since</a:t>
            </a:r>
            <a:r>
              <a:rPr lang="fr-FR" sz="2800" dirty="0" smtClean="0"/>
              <a:t> 1970s-80s</a:t>
            </a:r>
          </a:p>
          <a:p>
            <a:r>
              <a:rPr lang="fr-FR" sz="2800" dirty="0" err="1" smtClean="0"/>
              <a:t>From</a:t>
            </a:r>
            <a:r>
              <a:rPr lang="fr-FR" sz="2800" dirty="0" smtClean="0"/>
              <a:t> an </a:t>
            </a:r>
            <a:r>
              <a:rPr lang="fr-FR" sz="2800" dirty="0" err="1" smtClean="0"/>
              <a:t>efficiency</a:t>
            </a:r>
            <a:r>
              <a:rPr lang="fr-FR" sz="2800" dirty="0" smtClean="0"/>
              <a:t> </a:t>
            </a:r>
            <a:r>
              <a:rPr lang="fr-FR" sz="2800" dirty="0" err="1" smtClean="0"/>
              <a:t>viewpoint</a:t>
            </a:r>
            <a:r>
              <a:rPr lang="fr-FR" sz="2800" dirty="0" smtClean="0"/>
              <a:t>, </a:t>
            </a:r>
            <a:r>
              <a:rPr lang="fr-FR" sz="2800" dirty="0" err="1" smtClean="0"/>
              <a:t>unclear</a:t>
            </a:r>
            <a:r>
              <a:rPr lang="fr-FR" sz="2800" dirty="0" smtClean="0"/>
              <a:t> </a:t>
            </a:r>
            <a:r>
              <a:rPr lang="fr-FR" sz="2800" dirty="0" err="1" smtClean="0"/>
              <a:t>which</a:t>
            </a:r>
            <a:r>
              <a:rPr lang="fr-FR" sz="2800" dirty="0" smtClean="0"/>
              <a:t> model </a:t>
            </a:r>
            <a:r>
              <a:rPr lang="fr-FR" sz="2800" dirty="0" err="1" smtClean="0"/>
              <a:t>is</a:t>
            </a:r>
            <a:r>
              <a:rPr lang="fr-FR" sz="2800" dirty="0" smtClean="0"/>
              <a:t> best</a:t>
            </a:r>
            <a:endParaRPr lang="fr-FR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552728"/>
        </p:xfrm>
        <a:graphic>
          <a:graphicData uri="http://schemas.openxmlformats.org/presentationml/2006/ole">
            <p:oleObj spid="_x0000_s512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Summing</a:t>
            </a:r>
            <a:r>
              <a:rPr lang="fr-FR" dirty="0" smtClean="0"/>
              <a:t> up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el-GR" dirty="0" smtClean="0"/>
              <a:t>β</a:t>
            </a:r>
            <a:r>
              <a:rPr lang="fr-FR" dirty="0" smtClean="0"/>
              <a:t> and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 have no </a:t>
            </a:r>
            <a:r>
              <a:rPr lang="fr-FR" dirty="0" err="1" smtClean="0"/>
              <a:t>reason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stable over time and </a:t>
            </a:r>
            <a:r>
              <a:rPr lang="fr-FR" dirty="0" err="1" smtClean="0"/>
              <a:t>across</a:t>
            </a:r>
            <a:r>
              <a:rPr lang="fr-FR" dirty="0" smtClean="0"/>
              <a:t> countries</a:t>
            </a:r>
          </a:p>
          <a:p>
            <a:r>
              <a:rPr lang="fr-FR" dirty="0" smtClean="0"/>
              <a:t>If global </a:t>
            </a:r>
            <a:r>
              <a:rPr lang="fr-FR" dirty="0" err="1" smtClean="0"/>
              <a:t>growth</a:t>
            </a:r>
            <a:r>
              <a:rPr lang="fr-FR" dirty="0" smtClean="0"/>
              <a:t> </a:t>
            </a:r>
            <a:r>
              <a:rPr lang="fr-FR" dirty="0" err="1" smtClean="0"/>
              <a:t>slowdown</a:t>
            </a:r>
            <a:r>
              <a:rPr lang="fr-FR" dirty="0" smtClean="0"/>
              <a:t> in the future (g</a:t>
            </a:r>
            <a:r>
              <a:rPr lang="fr-FR" dirty="0" smtClean="0">
                <a:cs typeface="Arial"/>
              </a:rPr>
              <a:t>≈1,5%) and </a:t>
            </a:r>
            <a:r>
              <a:rPr lang="fr-FR" dirty="0" err="1" smtClean="0">
                <a:cs typeface="Arial"/>
              </a:rPr>
              <a:t>saving</a:t>
            </a:r>
            <a:r>
              <a:rPr lang="fr-FR" dirty="0" smtClean="0">
                <a:cs typeface="Arial"/>
              </a:rPr>
              <a:t> rates </a:t>
            </a:r>
            <a:r>
              <a:rPr lang="fr-FR" dirty="0" err="1" smtClean="0">
                <a:cs typeface="Arial"/>
              </a:rPr>
              <a:t>remain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high</a:t>
            </a:r>
            <a:r>
              <a:rPr lang="fr-FR" dirty="0" smtClean="0">
                <a:cs typeface="Arial"/>
              </a:rPr>
              <a:t> (s≈10-12%), </a:t>
            </a:r>
            <a:r>
              <a:rPr lang="fr-FR" dirty="0" err="1" smtClean="0">
                <a:cs typeface="Arial"/>
              </a:rPr>
              <a:t>then</a:t>
            </a:r>
            <a:r>
              <a:rPr lang="fr-FR" dirty="0" smtClean="0">
                <a:cs typeface="Arial"/>
              </a:rPr>
              <a:t> the global </a:t>
            </a:r>
            <a:r>
              <a:rPr lang="el-GR" dirty="0" smtClean="0"/>
              <a:t>β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rise</a:t>
            </a:r>
            <a:r>
              <a:rPr lang="fr-FR" dirty="0" smtClean="0"/>
              <a:t> </a:t>
            </a:r>
            <a:r>
              <a:rPr lang="fr-FR" dirty="0" err="1" smtClean="0"/>
              <a:t>towards</a:t>
            </a:r>
            <a:r>
              <a:rPr lang="fr-FR" dirty="0" smtClean="0"/>
              <a:t> 700% (or more… or </a:t>
            </a:r>
            <a:r>
              <a:rPr lang="fr-FR" dirty="0" err="1" smtClean="0"/>
              <a:t>less</a:t>
            </a:r>
            <a:r>
              <a:rPr lang="fr-FR" dirty="0" smtClean="0"/>
              <a:t>…)</a:t>
            </a:r>
          </a:p>
          <a:p>
            <a:r>
              <a:rPr lang="fr-FR" dirty="0" err="1" smtClean="0"/>
              <a:t>What</a:t>
            </a:r>
            <a:r>
              <a:rPr lang="fr-FR" dirty="0" smtClean="0"/>
              <a:t> are the </a:t>
            </a:r>
            <a:r>
              <a:rPr lang="fr-FR" dirty="0" err="1" smtClean="0"/>
              <a:t>consequences</a:t>
            </a:r>
            <a:r>
              <a:rPr lang="fr-FR" dirty="0" smtClean="0"/>
              <a:t> for the </a:t>
            </a:r>
            <a:r>
              <a:rPr lang="fr-FR" dirty="0" err="1" smtClean="0"/>
              <a:t>share</a:t>
            </a:r>
            <a:r>
              <a:rPr lang="fr-FR" dirty="0" smtClean="0"/>
              <a:t> </a:t>
            </a:r>
            <a:r>
              <a:rPr lang="el-GR" dirty="0" smtClean="0"/>
              <a:t>α</a:t>
            </a:r>
            <a:r>
              <a:rPr lang="fr-FR" dirty="0" smtClean="0"/>
              <a:t> of capital </a:t>
            </a:r>
            <a:r>
              <a:rPr lang="fr-FR" dirty="0" err="1" smtClean="0"/>
              <a:t>income</a:t>
            </a:r>
            <a:r>
              <a:rPr lang="fr-FR" dirty="0" smtClean="0"/>
              <a:t> in national </a:t>
            </a:r>
            <a:r>
              <a:rPr lang="fr-FR" dirty="0" err="1" smtClean="0"/>
              <a:t>income</a:t>
            </a:r>
            <a:r>
              <a:rPr lang="fr-FR" dirty="0" smtClean="0"/>
              <a:t>?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next</a:t>
            </a:r>
            <a:r>
              <a:rPr lang="fr-FR" dirty="0" smtClean="0"/>
              <a:t> lecture  </a:t>
            </a:r>
            <a:endParaRPr lang="fr-F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624736"/>
        </p:xfrm>
        <a:graphic>
          <a:graphicData uri="http://schemas.openxmlformats.org/presentationml/2006/ole">
            <p:oleObj spid="_x0000_s2765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88640"/>
          <a:ext cx="8856984" cy="6552728"/>
        </p:xfrm>
        <a:graphic>
          <a:graphicData uri="http://schemas.openxmlformats.org/presentationml/2006/ole">
            <p:oleObj spid="_x0000_s205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922114"/>
          </a:xfrm>
        </p:spPr>
        <p:txBody>
          <a:bodyPr>
            <a:noAutofit/>
          </a:bodyPr>
          <a:lstStyle/>
          <a:p>
            <a:r>
              <a:rPr lang="fr-FR" sz="3600" dirty="0" smtClean="0"/>
              <a:t>The </a:t>
            </a:r>
            <a:r>
              <a:rPr lang="fr-FR" sz="3600" dirty="0" err="1" smtClean="0"/>
              <a:t>rise</a:t>
            </a:r>
            <a:r>
              <a:rPr lang="fr-FR" sz="3600" dirty="0" smtClean="0"/>
              <a:t> of </a:t>
            </a:r>
            <a:r>
              <a:rPr lang="fr-FR" sz="3600" dirty="0" err="1" smtClean="0"/>
              <a:t>wealth</a:t>
            </a:r>
            <a:r>
              <a:rPr lang="fr-FR" sz="3600" dirty="0" smtClean="0"/>
              <a:t>-</a:t>
            </a:r>
            <a:r>
              <a:rPr lang="fr-FR" sz="3600" dirty="0" err="1" smtClean="0"/>
              <a:t>income</a:t>
            </a:r>
            <a:r>
              <a:rPr lang="fr-FR" sz="3600" dirty="0" smtClean="0"/>
              <a:t> ratios in </a:t>
            </a:r>
            <a:r>
              <a:rPr lang="fr-FR" sz="3600" dirty="0" err="1" smtClean="0"/>
              <a:t>rich</a:t>
            </a:r>
            <a:r>
              <a:rPr lang="fr-FR" sz="3600" dirty="0" smtClean="0"/>
              <a:t> countries 1970-2010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184576"/>
          </a:xfrm>
        </p:spPr>
        <p:txBody>
          <a:bodyPr>
            <a:normAutofit/>
          </a:bodyPr>
          <a:lstStyle/>
          <a:p>
            <a:r>
              <a:rPr lang="fr-FR" sz="2800" dirty="0" smtClean="0"/>
              <a:t>Over 1970-2010 </a:t>
            </a:r>
            <a:r>
              <a:rPr lang="fr-FR" sz="2800" dirty="0" err="1" smtClean="0"/>
              <a:t>period</a:t>
            </a:r>
            <a:r>
              <a:rPr lang="fr-FR" sz="2800" dirty="0" smtClean="0"/>
              <a:t>, the </a:t>
            </a:r>
            <a:r>
              <a:rPr lang="fr-FR" sz="2800" dirty="0" err="1" smtClean="0"/>
              <a:t>analysis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extented</a:t>
            </a:r>
            <a:r>
              <a:rPr lang="fr-FR" sz="2800" dirty="0" smtClean="0"/>
              <a:t> to top 8 </a:t>
            </a:r>
            <a:r>
              <a:rPr lang="fr-FR" sz="2800" dirty="0" err="1" smtClean="0"/>
              <a:t>developed</a:t>
            </a:r>
            <a:r>
              <a:rPr lang="fr-FR" sz="2800" dirty="0" smtClean="0"/>
              <a:t> </a:t>
            </a:r>
            <a:r>
              <a:rPr lang="fr-FR" sz="2800" dirty="0" err="1" smtClean="0"/>
              <a:t>economies</a:t>
            </a:r>
            <a:r>
              <a:rPr lang="fr-FR" sz="2800" dirty="0" smtClean="0"/>
              <a:t>: US, </a:t>
            </a:r>
            <a:r>
              <a:rPr lang="fr-FR" sz="2800" dirty="0" err="1" smtClean="0"/>
              <a:t>Japan</a:t>
            </a:r>
            <a:r>
              <a:rPr lang="fr-FR" sz="2800" dirty="0" smtClean="0"/>
              <a:t>, Germany, France, UK, </a:t>
            </a:r>
            <a:r>
              <a:rPr lang="fr-FR" sz="2800" dirty="0" err="1" smtClean="0"/>
              <a:t>Italy</a:t>
            </a:r>
            <a:r>
              <a:rPr lang="fr-FR" sz="2800" dirty="0" smtClean="0"/>
              <a:t>, Canada, </a:t>
            </a:r>
            <a:r>
              <a:rPr lang="fr-FR" sz="2800" dirty="0" err="1" smtClean="0"/>
              <a:t>Australia</a:t>
            </a:r>
            <a:endParaRPr lang="fr-FR" sz="2800" dirty="0" smtClean="0"/>
          </a:p>
          <a:p>
            <a:r>
              <a:rPr lang="fr-FR" sz="2800" dirty="0" err="1" smtClean="0"/>
              <a:t>Around</a:t>
            </a:r>
            <a:r>
              <a:rPr lang="fr-FR" sz="2800" dirty="0" smtClean="0"/>
              <a:t> 1970,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≈200-350% in all </a:t>
            </a:r>
            <a:r>
              <a:rPr lang="fr-FR" sz="2800" dirty="0" err="1" smtClean="0">
                <a:cs typeface="Arial"/>
              </a:rPr>
              <a:t>rich</a:t>
            </a:r>
            <a:r>
              <a:rPr lang="fr-FR" sz="2800" dirty="0" smtClean="0">
                <a:cs typeface="Arial"/>
              </a:rPr>
              <a:t> countries</a:t>
            </a:r>
          </a:p>
          <a:p>
            <a:r>
              <a:rPr lang="fr-FR" sz="2800" dirty="0" err="1" smtClean="0"/>
              <a:t>Around</a:t>
            </a:r>
            <a:r>
              <a:rPr lang="fr-FR" sz="2800" dirty="0" smtClean="0"/>
              <a:t> 2010,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≈400-700% in all </a:t>
            </a:r>
            <a:r>
              <a:rPr lang="fr-FR" sz="2800" dirty="0" err="1" smtClean="0">
                <a:cs typeface="Arial"/>
              </a:rPr>
              <a:t>rich</a:t>
            </a:r>
            <a:r>
              <a:rPr lang="fr-FR" sz="2800" dirty="0" smtClean="0">
                <a:cs typeface="Arial"/>
              </a:rPr>
              <a:t> countries</a:t>
            </a:r>
          </a:p>
          <a:p>
            <a:r>
              <a:rPr lang="fr-FR" sz="2800" dirty="0" err="1" smtClean="0">
                <a:cs typeface="Arial"/>
              </a:rPr>
              <a:t>Asset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price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bubbles</a:t>
            </a:r>
            <a:r>
              <a:rPr lang="fr-FR" sz="2800" dirty="0" smtClean="0">
                <a:cs typeface="Arial"/>
              </a:rPr>
              <a:t> (real </a:t>
            </a:r>
            <a:r>
              <a:rPr lang="fr-FR" sz="2800" dirty="0" err="1" smtClean="0">
                <a:cs typeface="Arial"/>
              </a:rPr>
              <a:t>estate</a:t>
            </a:r>
            <a:r>
              <a:rPr lang="fr-FR" sz="2800" dirty="0" smtClean="0">
                <a:cs typeface="Arial"/>
              </a:rPr>
              <a:t> and/or stock </a:t>
            </a:r>
            <a:r>
              <a:rPr lang="fr-FR" sz="2800" dirty="0" err="1" smtClean="0">
                <a:cs typeface="Arial"/>
              </a:rPr>
              <a:t>market</a:t>
            </a:r>
            <a:r>
              <a:rPr lang="fr-FR" sz="2800" dirty="0" smtClean="0">
                <a:cs typeface="Arial"/>
              </a:rPr>
              <a:t>) are important in the short-</a:t>
            </a:r>
            <a:r>
              <a:rPr lang="fr-FR" sz="2800" dirty="0" err="1" smtClean="0">
                <a:cs typeface="Arial"/>
              </a:rPr>
              <a:t>run</a:t>
            </a:r>
            <a:r>
              <a:rPr lang="fr-FR" sz="2800" dirty="0" smtClean="0">
                <a:cs typeface="Arial"/>
              </a:rPr>
              <a:t> and medium-</a:t>
            </a:r>
            <a:r>
              <a:rPr lang="fr-FR" sz="2800" dirty="0" err="1" smtClean="0">
                <a:cs typeface="Arial"/>
              </a:rPr>
              <a:t>run</a:t>
            </a: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But the long-</a:t>
            </a:r>
            <a:r>
              <a:rPr lang="fr-FR" sz="2800" dirty="0" err="1" smtClean="0">
                <a:cs typeface="Arial"/>
              </a:rPr>
              <a:t>run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evolution</a:t>
            </a:r>
            <a:r>
              <a:rPr lang="fr-FR" sz="2800" dirty="0" smtClean="0">
                <a:cs typeface="Arial"/>
              </a:rPr>
              <a:t> over 1970-2010 </a:t>
            </a:r>
            <a:r>
              <a:rPr lang="fr-FR" sz="2800" dirty="0" err="1" smtClean="0">
                <a:cs typeface="Arial"/>
              </a:rPr>
              <a:t>is</a:t>
            </a:r>
            <a:r>
              <a:rPr lang="fr-FR" sz="2800" dirty="0" smtClean="0">
                <a:cs typeface="Arial"/>
              </a:rPr>
              <a:t> more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a </a:t>
            </a:r>
            <a:r>
              <a:rPr lang="fr-FR" sz="2800" dirty="0" err="1" smtClean="0">
                <a:cs typeface="Arial"/>
              </a:rPr>
              <a:t>bubble</a:t>
            </a:r>
            <a:r>
              <a:rPr lang="fr-FR" sz="2800" dirty="0" smtClean="0">
                <a:cs typeface="Arial"/>
              </a:rPr>
              <a:t>: </a:t>
            </a:r>
            <a:r>
              <a:rPr lang="fr-FR" sz="2800" dirty="0" err="1" smtClean="0">
                <a:cs typeface="Arial"/>
              </a:rPr>
              <a:t>it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happens</a:t>
            </a:r>
            <a:r>
              <a:rPr lang="fr-FR" sz="2800" dirty="0" smtClean="0">
                <a:cs typeface="Arial"/>
              </a:rPr>
              <a:t> in </a:t>
            </a:r>
            <a:r>
              <a:rPr lang="fr-FR" sz="2800" dirty="0" err="1" smtClean="0">
                <a:cs typeface="Arial"/>
              </a:rPr>
              <a:t>every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rich</a:t>
            </a:r>
            <a:r>
              <a:rPr lang="fr-FR" sz="2800" dirty="0" smtClean="0">
                <a:cs typeface="Arial"/>
              </a:rPr>
              <a:t> country, and </a:t>
            </a:r>
            <a:r>
              <a:rPr lang="fr-FR" sz="2800" dirty="0" err="1" smtClean="0">
                <a:cs typeface="Arial"/>
              </a:rPr>
              <a:t>it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is</a:t>
            </a:r>
            <a:r>
              <a:rPr lang="fr-FR" sz="2800" dirty="0" smtClean="0">
                <a:cs typeface="Arial"/>
              </a:rPr>
              <a:t> consistent </a:t>
            </a:r>
            <a:r>
              <a:rPr lang="fr-FR" sz="2800" dirty="0" err="1" smtClean="0">
                <a:cs typeface="Arial"/>
              </a:rPr>
              <a:t>with</a:t>
            </a:r>
            <a:r>
              <a:rPr lang="fr-FR" sz="2800" dirty="0" smtClean="0">
                <a:cs typeface="Arial"/>
              </a:rPr>
              <a:t> the basic </a:t>
            </a:r>
            <a:r>
              <a:rPr lang="fr-FR" sz="2800" dirty="0" err="1" smtClean="0">
                <a:cs typeface="Arial"/>
              </a:rPr>
              <a:t>theoretical</a:t>
            </a:r>
            <a:r>
              <a:rPr lang="fr-FR" sz="2800" dirty="0" smtClean="0">
                <a:cs typeface="Arial"/>
              </a:rPr>
              <a:t> model </a:t>
            </a:r>
            <a:r>
              <a:rPr lang="el-GR" sz="2800" dirty="0" smtClean="0">
                <a:cs typeface="Arial"/>
              </a:rPr>
              <a:t>β</a:t>
            </a:r>
            <a:r>
              <a:rPr lang="fr-FR" sz="2800" dirty="0" smtClean="0">
                <a:cs typeface="Arial"/>
              </a:rPr>
              <a:t>=s/g</a:t>
            </a:r>
          </a:p>
          <a:p>
            <a:endParaRPr lang="fr-FR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07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rise</a:t>
            </a:r>
            <a:r>
              <a:rPr lang="fr-FR" dirty="0" smtClean="0"/>
              <a:t> of </a:t>
            </a:r>
            <a:r>
              <a:rPr lang="el-GR" dirty="0" smtClean="0"/>
              <a:t>β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even</a:t>
            </a:r>
            <a:r>
              <a:rPr lang="fr-FR" dirty="0" smtClean="0"/>
              <a:t> </a:t>
            </a:r>
            <a:r>
              <a:rPr lang="fr-FR" dirty="0" err="1" smtClean="0"/>
              <a:t>larger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to </a:t>
            </a:r>
            <a:r>
              <a:rPr lang="fr-FR" dirty="0" err="1" smtClean="0"/>
              <a:t>divide</a:t>
            </a:r>
            <a:r>
              <a:rPr lang="fr-FR" dirty="0" smtClean="0"/>
              <a:t>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W by </a:t>
            </a:r>
            <a:r>
              <a:rPr lang="fr-FR" dirty="0" err="1" smtClean="0"/>
              <a:t>disposable</a:t>
            </a:r>
            <a:r>
              <a:rPr lang="fr-FR" dirty="0" smtClean="0"/>
              <a:t> </a:t>
            </a:r>
            <a:r>
              <a:rPr lang="fr-FR" dirty="0" err="1" smtClean="0"/>
              <a:t>household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Y</a:t>
            </a:r>
            <a:r>
              <a:rPr lang="fr-FR" baseline="-25000" dirty="0" err="1" smtClean="0"/>
              <a:t>h</a:t>
            </a:r>
            <a:r>
              <a:rPr lang="fr-FR" dirty="0" smtClean="0"/>
              <a:t> </a:t>
            </a:r>
            <a:r>
              <a:rPr lang="fr-FR" dirty="0" err="1" smtClean="0"/>
              <a:t>rather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by national </a:t>
            </a:r>
            <a:r>
              <a:rPr lang="fr-FR" dirty="0" err="1" smtClean="0"/>
              <a:t>income</a:t>
            </a:r>
            <a:r>
              <a:rPr lang="fr-FR" dirty="0" smtClean="0"/>
              <a:t> Y</a:t>
            </a:r>
          </a:p>
          <a:p>
            <a:r>
              <a:rPr lang="fr-FR" dirty="0" err="1" smtClean="0"/>
              <a:t>Y</a:t>
            </a:r>
            <a:r>
              <a:rPr lang="fr-FR" baseline="-25000" dirty="0" err="1" smtClean="0"/>
              <a:t>h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smtClean="0">
                <a:cs typeface="Arial"/>
              </a:rPr>
              <a:t>≈90% of </a:t>
            </a:r>
            <a:r>
              <a:rPr lang="fr-FR" dirty="0" smtClean="0"/>
              <a:t>Y </a:t>
            </a:r>
            <a:r>
              <a:rPr lang="fr-FR" dirty="0" err="1" smtClean="0"/>
              <a:t>until</a:t>
            </a:r>
            <a:r>
              <a:rPr lang="fr-FR" dirty="0" smtClean="0"/>
              <a:t> </a:t>
            </a:r>
            <a:r>
              <a:rPr lang="fr-FR" dirty="0" err="1" smtClean="0"/>
              <a:t>early</a:t>
            </a:r>
            <a:r>
              <a:rPr lang="fr-FR" dirty="0" smtClean="0"/>
              <a:t> 20c (=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taxes and </a:t>
            </a:r>
            <a:r>
              <a:rPr lang="fr-FR" dirty="0" err="1" smtClean="0"/>
              <a:t>govt</a:t>
            </a:r>
            <a:r>
              <a:rPr lang="fr-FR" dirty="0" smtClean="0"/>
              <a:t> </a:t>
            </a:r>
            <a:r>
              <a:rPr lang="fr-FR" dirty="0" err="1" smtClean="0"/>
              <a:t>spendings</a:t>
            </a:r>
            <a:r>
              <a:rPr lang="fr-FR" dirty="0" smtClean="0"/>
              <a:t>);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smtClean="0">
                <a:cs typeface="Arial"/>
              </a:rPr>
              <a:t>≈70-80% of </a:t>
            </a:r>
            <a:r>
              <a:rPr lang="fr-FR" dirty="0" smtClean="0"/>
              <a:t>Y (=</a:t>
            </a:r>
            <a:r>
              <a:rPr lang="fr-FR" dirty="0" err="1" smtClean="0"/>
              <a:t>rise</a:t>
            </a:r>
            <a:r>
              <a:rPr lang="fr-FR" dirty="0" smtClean="0"/>
              <a:t> of in-</a:t>
            </a:r>
            <a:r>
              <a:rPr lang="fr-FR" dirty="0" err="1" smtClean="0"/>
              <a:t>kind</a:t>
            </a:r>
            <a:r>
              <a:rPr lang="fr-FR" dirty="0" smtClean="0"/>
              <a:t> </a:t>
            </a:r>
            <a:r>
              <a:rPr lang="fr-FR" dirty="0" err="1" smtClean="0"/>
              <a:t>transfers</a:t>
            </a:r>
            <a:r>
              <a:rPr lang="fr-FR" dirty="0" smtClean="0"/>
              <a:t> in </a:t>
            </a:r>
            <a:r>
              <a:rPr lang="fr-FR" dirty="0" err="1" smtClean="0"/>
              <a:t>education</a:t>
            </a:r>
            <a:r>
              <a:rPr lang="fr-FR" dirty="0" smtClean="0"/>
              <a:t> and </a:t>
            </a:r>
            <a:r>
              <a:rPr lang="fr-FR" dirty="0" err="1" smtClean="0"/>
              <a:t>healh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β</a:t>
            </a:r>
            <a:r>
              <a:rPr lang="fr-FR" baseline="-25000" dirty="0" err="1" smtClean="0"/>
              <a:t>h</a:t>
            </a:r>
            <a:r>
              <a:rPr lang="fr-FR" dirty="0" smtClean="0"/>
              <a:t>=W/</a:t>
            </a:r>
            <a:r>
              <a:rPr lang="fr-FR" dirty="0" err="1" smtClean="0"/>
              <a:t>Y</a:t>
            </a:r>
            <a:r>
              <a:rPr lang="fr-FR" baseline="-25000" dirty="0" err="1" smtClean="0"/>
              <a:t>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as large as 800-900% in </a:t>
            </a:r>
            <a:r>
              <a:rPr lang="fr-FR" dirty="0" err="1" smtClean="0"/>
              <a:t>some</a:t>
            </a:r>
            <a:r>
              <a:rPr lang="fr-FR" dirty="0" smtClean="0"/>
              <a:t> countries (</a:t>
            </a:r>
            <a:r>
              <a:rPr lang="fr-FR" dirty="0" err="1" smtClean="0"/>
              <a:t>Italy</a:t>
            </a:r>
            <a:r>
              <a:rPr lang="fr-FR" dirty="0" smtClean="0"/>
              <a:t>, </a:t>
            </a:r>
            <a:r>
              <a:rPr lang="fr-FR" dirty="0" err="1" smtClean="0"/>
              <a:t>Japan</a:t>
            </a:r>
            <a:r>
              <a:rPr lang="fr-FR" dirty="0" smtClean="0"/>
              <a:t>, France…)</a:t>
            </a:r>
          </a:p>
          <a:p>
            <a:r>
              <a:rPr lang="fr-FR" dirty="0" smtClean="0"/>
              <a:t>But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either</a:t>
            </a:r>
            <a:r>
              <a:rPr lang="fr-FR" dirty="0" smtClean="0"/>
              <a:t> cross-country or time-</a:t>
            </a:r>
            <a:r>
              <a:rPr lang="fr-FR" dirty="0" err="1" smtClean="0"/>
              <a:t>series</a:t>
            </a:r>
            <a:r>
              <a:rPr lang="fr-FR" dirty="0" smtClean="0"/>
              <a:t> </a:t>
            </a:r>
            <a:r>
              <a:rPr lang="fr-FR" dirty="0" err="1" smtClean="0"/>
              <a:t>comparisons</a:t>
            </a:r>
            <a:r>
              <a:rPr lang="fr-FR" dirty="0" smtClean="0"/>
              <a:t>,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 to use national </a:t>
            </a:r>
            <a:r>
              <a:rPr lang="fr-FR" dirty="0" err="1" smtClean="0"/>
              <a:t>income</a:t>
            </a:r>
            <a:r>
              <a:rPr lang="fr-FR" dirty="0" smtClean="0"/>
              <a:t> Y as a </a:t>
            </a:r>
            <a:r>
              <a:rPr lang="fr-FR" dirty="0" err="1" smtClean="0"/>
              <a:t>denominator</a:t>
            </a:r>
            <a:r>
              <a:rPr lang="fr-FR" dirty="0" smtClean="0"/>
              <a:t> (=more </a:t>
            </a:r>
            <a:r>
              <a:rPr lang="fr-FR" dirty="0" err="1" smtClean="0"/>
              <a:t>comprehensive</a:t>
            </a:r>
            <a:r>
              <a:rPr lang="fr-FR" dirty="0" smtClean="0"/>
              <a:t> and comparable </a:t>
            </a:r>
            <a:r>
              <a:rPr lang="fr-FR" dirty="0" err="1" smtClean="0"/>
              <a:t>income</a:t>
            </a:r>
            <a:r>
              <a:rPr lang="fr-FR" dirty="0" smtClean="0"/>
              <a:t> concept)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856984" cy="6624736"/>
        </p:xfrm>
        <a:graphic>
          <a:graphicData uri="http://schemas.openxmlformats.org/presentationml/2006/ole">
            <p:oleObj spid="_x0000_s409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1970-2010: </a:t>
            </a:r>
            <a:r>
              <a:rPr lang="fr-FR" dirty="0" err="1" smtClean="0"/>
              <a:t>rise</a:t>
            </a:r>
            <a:r>
              <a:rPr lang="fr-FR" dirty="0" smtClean="0"/>
              <a:t> of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 </a:t>
            </a:r>
            <a:r>
              <a:rPr lang="el-GR" dirty="0" smtClean="0"/>
              <a:t>β</a:t>
            </a:r>
            <a:r>
              <a:rPr lang="fr-FR" dirty="0" smtClean="0"/>
              <a:t>, </a:t>
            </a:r>
            <a:r>
              <a:rPr lang="fr-FR" dirty="0" err="1" smtClean="0"/>
              <a:t>decline</a:t>
            </a:r>
            <a:r>
              <a:rPr lang="fr-FR" dirty="0" smtClean="0"/>
              <a:t> in public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inccome</a:t>
            </a:r>
            <a:r>
              <a:rPr lang="fr-FR" dirty="0" smtClean="0"/>
              <a:t> ratio</a:t>
            </a:r>
            <a:r>
              <a:rPr lang="el-GR" dirty="0" smtClean="0"/>
              <a:t> β</a:t>
            </a:r>
            <a:r>
              <a:rPr lang="fr-FR" baseline="-25000" dirty="0" smtClean="0"/>
              <a:t>g</a:t>
            </a:r>
            <a:endParaRPr lang="fr-FR" dirty="0" smtClean="0"/>
          </a:p>
          <a:p>
            <a:r>
              <a:rPr lang="fr-FR" dirty="0" smtClean="0"/>
              <a:t>But the </a:t>
            </a:r>
            <a:r>
              <a:rPr lang="fr-FR" dirty="0" err="1" smtClean="0"/>
              <a:t>rise</a:t>
            </a:r>
            <a:r>
              <a:rPr lang="fr-FR" dirty="0" smtClean="0"/>
              <a:t> in </a:t>
            </a:r>
            <a:r>
              <a:rPr lang="el-GR" dirty="0" smtClean="0"/>
              <a:t>β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bigger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the </a:t>
            </a:r>
            <a:r>
              <a:rPr lang="fr-FR" dirty="0" err="1" smtClean="0"/>
              <a:t>decline</a:t>
            </a:r>
            <a:r>
              <a:rPr lang="fr-FR" dirty="0" smtClean="0"/>
              <a:t> in </a:t>
            </a:r>
            <a:r>
              <a:rPr lang="el-GR" dirty="0" smtClean="0"/>
              <a:t>β</a:t>
            </a:r>
            <a:r>
              <a:rPr lang="fr-FR" baseline="-25000" dirty="0" smtClean="0"/>
              <a:t>g</a:t>
            </a:r>
            <a:r>
              <a:rPr lang="fr-FR" dirty="0" smtClean="0"/>
              <a:t>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national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=</a:t>
            </a:r>
            <a:r>
              <a:rPr lang="el-GR" dirty="0" smtClean="0"/>
              <a:t>β</a:t>
            </a:r>
            <a:r>
              <a:rPr lang="fr-FR" dirty="0" smtClean="0"/>
              <a:t>+</a:t>
            </a:r>
            <a:r>
              <a:rPr lang="el-GR" dirty="0" smtClean="0"/>
              <a:t>β</a:t>
            </a:r>
            <a:r>
              <a:rPr lang="fr-FR" baseline="-25000" dirty="0" smtClean="0"/>
              <a:t>g</a:t>
            </a:r>
            <a:r>
              <a:rPr lang="fr-FR" dirty="0" smtClean="0"/>
              <a:t> rose </a:t>
            </a:r>
            <a:r>
              <a:rPr lang="fr-FR" dirty="0" err="1" smtClean="0"/>
              <a:t>substantially</a:t>
            </a:r>
            <a:endParaRPr lang="fr-FR" dirty="0" smtClean="0"/>
          </a:p>
          <a:p>
            <a:r>
              <a:rPr lang="fr-FR" dirty="0" smtClean="0"/>
              <a:t>Exemple: </a:t>
            </a:r>
            <a:r>
              <a:rPr lang="fr-FR" dirty="0" err="1" smtClean="0"/>
              <a:t>Italy</a:t>
            </a:r>
            <a:r>
              <a:rPr lang="fr-FR" dirty="0" smtClean="0"/>
              <a:t>.</a:t>
            </a:r>
            <a:r>
              <a:rPr lang="el-GR" dirty="0" smtClean="0"/>
              <a:t> β</a:t>
            </a:r>
            <a:r>
              <a:rPr lang="fr-FR" dirty="0" smtClean="0"/>
              <a:t> rose </a:t>
            </a:r>
            <a:r>
              <a:rPr lang="fr-FR" dirty="0" err="1" smtClean="0"/>
              <a:t>from</a:t>
            </a:r>
            <a:r>
              <a:rPr lang="fr-FR" dirty="0" smtClean="0"/>
              <a:t> 240% to 680%, </a:t>
            </a:r>
            <a:r>
              <a:rPr lang="el-GR" dirty="0" smtClean="0"/>
              <a:t>β</a:t>
            </a:r>
            <a:r>
              <a:rPr lang="fr-FR" baseline="-25000" dirty="0" smtClean="0"/>
              <a:t>g</a:t>
            </a:r>
            <a:r>
              <a:rPr lang="fr-FR" dirty="0" smtClean="0"/>
              <a:t> </a:t>
            </a:r>
            <a:r>
              <a:rPr lang="fr-FR" dirty="0" err="1" smtClean="0"/>
              <a:t>declined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20% to -70%,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 rose </a:t>
            </a:r>
            <a:r>
              <a:rPr lang="fr-FR" dirty="0" err="1" smtClean="0"/>
              <a:t>from</a:t>
            </a:r>
            <a:r>
              <a:rPr lang="fr-FR" dirty="0" smtClean="0"/>
              <a:t> 260% to 610%. I.e.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most</a:t>
            </a:r>
            <a:r>
              <a:rPr lang="fr-FR" dirty="0" smtClean="0"/>
              <a:t> 1/4 of total </a:t>
            </a:r>
            <a:r>
              <a:rPr lang="fr-FR" dirty="0" err="1" smtClean="0"/>
              <a:t>increase</a:t>
            </a:r>
            <a:r>
              <a:rPr lang="fr-FR" dirty="0" smtClean="0"/>
              <a:t> in </a:t>
            </a:r>
            <a:r>
              <a:rPr lang="el-GR" dirty="0" smtClean="0"/>
              <a:t>β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attributed</a:t>
            </a:r>
            <a:r>
              <a:rPr lang="fr-FR" dirty="0" smtClean="0"/>
              <a:t> to a </a:t>
            </a:r>
            <a:r>
              <a:rPr lang="fr-FR" dirty="0" err="1" smtClean="0"/>
              <a:t>transfer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public to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(privatisation and public </a:t>
            </a:r>
            <a:r>
              <a:rPr lang="fr-FR" dirty="0" err="1" smtClean="0"/>
              <a:t>debt</a:t>
            </a:r>
            <a:r>
              <a:rPr lang="fr-FR" dirty="0" smtClean="0"/>
              <a:t>).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1475</Words>
  <Application>Microsoft Office PowerPoint</Application>
  <PresentationFormat>Affichage à l'écran (4:3)</PresentationFormat>
  <Paragraphs>96</Paragraphs>
  <Slides>37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9" baseType="lpstr">
      <vt:lpstr>Thème Office</vt:lpstr>
      <vt:lpstr>Acrobat Document</vt:lpstr>
      <vt:lpstr>   Economics of Inequality (Master PPD &amp; APE, Paris School of Economics) Thomas Piketty Academic year 2013-2014  </vt:lpstr>
      <vt:lpstr>Summing up: what have we learned?</vt:lpstr>
      <vt:lpstr>Diapositive 3</vt:lpstr>
      <vt:lpstr>Diapositive 4</vt:lpstr>
      <vt:lpstr>The rise of wealth-income ratios in rich countries 1970-2010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Gross vs net foreign assets:           financial globalization in action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Market vs book value of corporations</vt:lpstr>
      <vt:lpstr>Diapositive 35</vt:lpstr>
      <vt:lpstr>Summing up</vt:lpstr>
      <vt:lpstr>Diapositive 37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of Inequality (Master PPD &amp; APE, Paris School of Economics) Thomas Piketty Academic year 2013-2014</dc:title>
  <dc:creator>Thomas Piketty</dc:creator>
  <cp:lastModifiedBy>Thomas Piketty</cp:lastModifiedBy>
  <cp:revision>58</cp:revision>
  <dcterms:created xsi:type="dcterms:W3CDTF">2013-11-22T17:30:25Z</dcterms:created>
  <dcterms:modified xsi:type="dcterms:W3CDTF">2013-12-10T09:23:05Z</dcterms:modified>
</cp:coreProperties>
</file>