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78" r:id="rId4"/>
    <p:sldId id="259" r:id="rId5"/>
    <p:sldId id="260" r:id="rId6"/>
    <p:sldId id="279" r:id="rId7"/>
    <p:sldId id="285" r:id="rId8"/>
    <p:sldId id="280" r:id="rId9"/>
    <p:sldId id="267" r:id="rId10"/>
    <p:sldId id="284" r:id="rId11"/>
    <p:sldId id="261" r:id="rId12"/>
    <p:sldId id="262" r:id="rId13"/>
    <p:sldId id="286" r:id="rId14"/>
    <p:sldId id="287" r:id="rId15"/>
    <p:sldId id="263" r:id="rId16"/>
    <p:sldId id="289" r:id="rId17"/>
    <p:sldId id="288" r:id="rId18"/>
    <p:sldId id="264" r:id="rId19"/>
    <p:sldId id="281" r:id="rId20"/>
    <p:sldId id="265" r:id="rId21"/>
    <p:sldId id="266" r:id="rId22"/>
    <p:sldId id="268" r:id="rId23"/>
    <p:sldId id="269" r:id="rId24"/>
    <p:sldId id="270" r:id="rId25"/>
    <p:sldId id="282" r:id="rId26"/>
    <p:sldId id="271" r:id="rId27"/>
    <p:sldId id="272" r:id="rId28"/>
    <p:sldId id="273" r:id="rId29"/>
    <p:sldId id="274" r:id="rId30"/>
    <p:sldId id="283" r:id="rId31"/>
    <p:sldId id="275" r:id="rId32"/>
    <p:sldId id="276" r:id="rId33"/>
    <p:sldId id="290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03/12/2013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03/12/2013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03/12/2013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03/12/2013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03/12/2013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03/12/2013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03/12/2013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03/12/2013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03/12/2013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03/12/2013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03/12/2013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40B1F-7B61-4510-9CF7-4EBB02359350}" type="datetimeFigureOut">
              <a:rPr lang="fr-FR" smtClean="0"/>
              <a:pPr/>
              <a:t>03/12/2013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teaching/10/18" TargetMode="External"/><Relationship Id="rId2" Type="http://schemas.openxmlformats.org/officeDocument/2006/relationships/hyperlink" Target="http://piketty.pse.ens.fr/files/PikettyEcoIneg2013Lecture2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Barro1987.pdf" TargetMode="External"/><Relationship Id="rId2" Type="http://schemas.openxmlformats.org/officeDocument/2006/relationships/hyperlink" Target="http://piketty.pse.ens.fr/files/Barro1974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iketty.pse.ens.fr/files/Clark2001.pd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capitalisback" TargetMode="External"/><Relationship Id="rId2" Type="http://schemas.openxmlformats.org/officeDocument/2006/relationships/hyperlink" Target="http://piketty.pse.ens.fr/files/PikettyZucman2013Appendix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l.ac.uk/lbs/" TargetMode="External"/><Relationship Id="rId2" Type="http://schemas.openxmlformats.org/officeDocument/2006/relationships/hyperlink" Target="http://piketty.pse.ens.fr/files/PikettyZucman2013Appendix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sz="3600" b="1" dirty="0" smtClean="0"/>
              <a:t>Economics of Inequality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100" i="1" dirty="0" smtClean="0"/>
              <a:t>(Master PPD &amp; APE, Paris School of Economics)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Thomas </a:t>
            </a:r>
            <a:r>
              <a:rPr lang="en-US" sz="3600" dirty="0" err="1" smtClean="0"/>
              <a:t>Piketty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Academic year 2013-2014 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3501008"/>
            <a:ext cx="7560840" cy="2736304"/>
          </a:xfrm>
        </p:spPr>
        <p:txBody>
          <a:bodyPr>
            <a:normAutofit fontScale="92500"/>
          </a:bodyPr>
          <a:lstStyle/>
          <a:p>
            <a:r>
              <a:rPr lang="en-US" sz="3500" b="1" dirty="0" smtClean="0">
                <a:hlinkClick r:id="rId2"/>
              </a:rPr>
              <a:t>Lecture 2: The dynamics of capital/income ratios: private </a:t>
            </a:r>
            <a:r>
              <a:rPr lang="en-US" sz="3500" b="1" dirty="0" err="1" smtClean="0">
                <a:hlinkClick r:id="rId2"/>
              </a:rPr>
              <a:t>vs</a:t>
            </a:r>
            <a:r>
              <a:rPr lang="en-US" sz="3500" b="1" dirty="0" smtClean="0">
                <a:hlinkClick r:id="rId2"/>
              </a:rPr>
              <a:t> public capital</a:t>
            </a:r>
            <a:endParaRPr lang="en-US" sz="3500" b="1" dirty="0" smtClean="0"/>
          </a:p>
          <a:p>
            <a:r>
              <a:rPr lang="en-US" dirty="0" smtClean="0"/>
              <a:t>   (Tuesday December 3</a:t>
            </a:r>
            <a:r>
              <a:rPr lang="en-US" baseline="30000" dirty="0" smtClean="0"/>
              <a:t>rd</a:t>
            </a:r>
            <a:r>
              <a:rPr lang="en-US" dirty="0" smtClean="0"/>
              <a:t> 2013)</a:t>
            </a:r>
          </a:p>
          <a:p>
            <a:r>
              <a:rPr lang="en-US" i="1" dirty="0" smtClean="0"/>
              <a:t>(check </a:t>
            </a:r>
            <a:r>
              <a:rPr lang="en-US" i="1" dirty="0" smtClean="0">
                <a:hlinkClick r:id="rId3"/>
              </a:rPr>
              <a:t>on line</a:t>
            </a:r>
            <a:r>
              <a:rPr lang="en-US" i="1" dirty="0" smtClean="0"/>
              <a:t> for updated versions)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err="1" smtClean="0"/>
              <a:t>Britain</a:t>
            </a:r>
            <a:r>
              <a:rPr lang="fr-FR" sz="3200" dirty="0" smtClean="0"/>
              <a:t>: </a:t>
            </a:r>
            <a:r>
              <a:rPr lang="fr-FR" sz="3200" dirty="0" smtClean="0"/>
              <a:t>public </a:t>
            </a:r>
            <a:r>
              <a:rPr lang="fr-FR" sz="3200" dirty="0" err="1" smtClean="0"/>
              <a:t>debt</a:t>
            </a:r>
            <a:r>
              <a:rPr lang="fr-FR" sz="3200" dirty="0" smtClean="0"/>
              <a:t> and </a:t>
            </a:r>
            <a:r>
              <a:rPr lang="fr-FR" sz="3200" dirty="0" err="1" smtClean="0"/>
              <a:t>Ricardian</a:t>
            </a:r>
            <a:r>
              <a:rPr lang="fr-FR" sz="3200" dirty="0" smtClean="0"/>
              <a:t> </a:t>
            </a:r>
            <a:r>
              <a:rPr lang="fr-FR" sz="3200" dirty="0" err="1" smtClean="0"/>
              <a:t>equivalence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 smtClean="0"/>
              <a:t>Britain</a:t>
            </a:r>
            <a:r>
              <a:rPr lang="fr-FR" dirty="0" smtClean="0"/>
              <a:t> = the country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longest</a:t>
            </a:r>
            <a:r>
              <a:rPr lang="fr-FR" dirty="0" smtClean="0"/>
              <a:t> </a:t>
            </a:r>
            <a:r>
              <a:rPr lang="fr-FR" dirty="0" err="1" smtClean="0"/>
              <a:t>historical</a:t>
            </a:r>
            <a:r>
              <a:rPr lang="fr-FR" dirty="0" smtClean="0"/>
              <a:t> </a:t>
            </a:r>
            <a:r>
              <a:rPr lang="fr-FR" dirty="0" err="1" smtClean="0"/>
              <a:t>episodes</a:t>
            </a:r>
            <a:r>
              <a:rPr lang="fr-FR" dirty="0" smtClean="0"/>
              <a:t> of public </a:t>
            </a:r>
            <a:r>
              <a:rPr lang="fr-FR" dirty="0" err="1" smtClean="0"/>
              <a:t>debt</a:t>
            </a:r>
            <a:r>
              <a:rPr lang="fr-FR" dirty="0" smtClean="0"/>
              <a:t>: about 200% of Y </a:t>
            </a:r>
            <a:r>
              <a:rPr lang="fr-FR" dirty="0" err="1" smtClean="0"/>
              <a:t>around</a:t>
            </a:r>
            <a:r>
              <a:rPr lang="fr-FR" dirty="0" smtClean="0"/>
              <a:t> 1810-1820 (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took</a:t>
            </a:r>
            <a:r>
              <a:rPr lang="fr-FR" dirty="0" smtClean="0"/>
              <a:t> a </a:t>
            </a:r>
            <a:r>
              <a:rPr lang="fr-FR" dirty="0" err="1" smtClean="0"/>
              <a:t>century</a:t>
            </a:r>
            <a:r>
              <a:rPr lang="fr-FR" dirty="0" smtClean="0"/>
              <a:t> to </a:t>
            </a:r>
            <a:r>
              <a:rPr lang="fr-FR" dirty="0" err="1" smtClean="0"/>
              <a:t>reduce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below</a:t>
            </a:r>
            <a:r>
              <a:rPr lang="fr-FR" dirty="0" smtClean="0"/>
              <a:t> 50% by 1910, </a:t>
            </a:r>
            <a:r>
              <a:rPr lang="fr-FR" dirty="0" err="1" smtClean="0"/>
              <a:t>after</a:t>
            </a:r>
            <a:r>
              <a:rPr lang="fr-FR" dirty="0" smtClean="0"/>
              <a:t> a </a:t>
            </a:r>
            <a:r>
              <a:rPr lang="fr-FR" dirty="0" err="1" smtClean="0"/>
              <a:t>century</a:t>
            </a:r>
            <a:r>
              <a:rPr lang="fr-FR" dirty="0" smtClean="0"/>
              <a:t> of budget </a:t>
            </a:r>
            <a:r>
              <a:rPr lang="fr-FR" dirty="0" err="1" smtClean="0"/>
              <a:t>surpluses</a:t>
            </a:r>
            <a:r>
              <a:rPr lang="fr-FR" dirty="0" smtClean="0"/>
              <a:t>), and about 200% of Y </a:t>
            </a:r>
            <a:r>
              <a:rPr lang="fr-FR" dirty="0" err="1" smtClean="0"/>
              <a:t>again</a:t>
            </a:r>
            <a:r>
              <a:rPr lang="fr-FR" dirty="0" smtClean="0"/>
              <a:t> </a:t>
            </a:r>
            <a:r>
              <a:rPr lang="fr-FR" dirty="0" err="1" smtClean="0"/>
              <a:t>around</a:t>
            </a:r>
            <a:r>
              <a:rPr lang="fr-FR" dirty="0" smtClean="0"/>
              <a:t> 1950 (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reduced</a:t>
            </a:r>
            <a:r>
              <a:rPr lang="fr-FR" dirty="0" smtClean="0"/>
              <a:t> </a:t>
            </a:r>
            <a:r>
              <a:rPr lang="fr-FR" dirty="0" err="1" smtClean="0"/>
              <a:t>faster</a:t>
            </a:r>
            <a:r>
              <a:rPr lang="fr-FR" dirty="0" smtClean="0"/>
              <a:t>, </a:t>
            </a:r>
            <a:r>
              <a:rPr lang="fr-FR" dirty="0" err="1" smtClean="0"/>
              <a:t>thanks</a:t>
            </a:r>
            <a:r>
              <a:rPr lang="fr-FR" dirty="0" smtClean="0"/>
              <a:t> to inflation)</a:t>
            </a:r>
          </a:p>
          <a:p>
            <a:r>
              <a:rPr lang="fr-FR" dirty="0" err="1" smtClean="0"/>
              <a:t>Big</a:t>
            </a:r>
            <a:r>
              <a:rPr lang="fr-FR" dirty="0" smtClean="0"/>
              <a:t> </a:t>
            </a:r>
            <a:r>
              <a:rPr lang="fr-FR" dirty="0" err="1" smtClean="0"/>
              <a:t>difference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France (large inflation and/or </a:t>
            </a:r>
            <a:r>
              <a:rPr lang="fr-FR" dirty="0" err="1" smtClean="0"/>
              <a:t>repudiation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1790s &amp; World </a:t>
            </a:r>
            <a:r>
              <a:rPr lang="fr-FR" dirty="0" err="1" smtClean="0"/>
              <a:t>Wars</a:t>
            </a:r>
            <a:r>
              <a:rPr lang="fr-FR" dirty="0" smtClean="0"/>
              <a:t> 1 and 2) and Germany (the country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largest</a:t>
            </a:r>
            <a:r>
              <a:rPr lang="fr-FR" dirty="0" smtClean="0"/>
              <a:t> inflation in 1910-1950, </a:t>
            </a:r>
            <a:r>
              <a:rPr lang="fr-FR" dirty="0" err="1" smtClean="0"/>
              <a:t>even</a:t>
            </a:r>
            <a:r>
              <a:rPr lang="fr-FR" dirty="0" smtClean="0"/>
              <a:t> </a:t>
            </a:r>
            <a:r>
              <a:rPr lang="fr-FR" dirty="0" err="1" smtClean="0"/>
              <a:t>excluding</a:t>
            </a:r>
            <a:r>
              <a:rPr lang="fr-FR" dirty="0" smtClean="0"/>
              <a:t> 1924)</a:t>
            </a:r>
          </a:p>
          <a:p>
            <a:r>
              <a:rPr lang="fr-FR" dirty="0" err="1" smtClean="0"/>
              <a:t>Britain</a:t>
            </a:r>
            <a:r>
              <a:rPr lang="fr-FR" dirty="0" smtClean="0"/>
              <a:t> </a:t>
            </a:r>
            <a:r>
              <a:rPr lang="fr-FR" dirty="0" err="1" smtClean="0"/>
              <a:t>always</a:t>
            </a:r>
            <a:r>
              <a:rPr lang="fr-FR" dirty="0" smtClean="0"/>
              <a:t> </a:t>
            </a:r>
            <a:r>
              <a:rPr lang="fr-FR" dirty="0" err="1" smtClean="0"/>
              <a:t>paid</a:t>
            </a:r>
            <a:r>
              <a:rPr lang="fr-FR" dirty="0" smtClean="0"/>
              <a:t> back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debt</a:t>
            </a:r>
            <a:r>
              <a:rPr lang="fr-FR" dirty="0" smtClean="0"/>
              <a:t> (</a:t>
            </a:r>
            <a:r>
              <a:rPr lang="fr-FR" dirty="0" err="1" smtClean="0"/>
              <a:t>limited</a:t>
            </a:r>
            <a:r>
              <a:rPr lang="fr-FR" dirty="0" smtClean="0"/>
              <a:t> inflation, </a:t>
            </a:r>
            <a:r>
              <a:rPr lang="fr-FR" dirty="0" err="1" smtClean="0"/>
              <a:t>except</a:t>
            </a:r>
            <a:r>
              <a:rPr lang="fr-FR" dirty="0" smtClean="0"/>
              <a:t> 1950-1980);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why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took</a:t>
            </a:r>
            <a:r>
              <a:rPr lang="fr-FR" dirty="0" smtClean="0"/>
              <a:t> </a:t>
            </a:r>
            <a:r>
              <a:rPr lang="fr-FR" dirty="0" err="1" smtClean="0"/>
              <a:t>so</a:t>
            </a:r>
            <a:r>
              <a:rPr lang="fr-FR" dirty="0" smtClean="0"/>
              <a:t> long to </a:t>
            </a:r>
            <a:r>
              <a:rPr lang="fr-FR" dirty="0" err="1" smtClean="0"/>
              <a:t>reduce</a:t>
            </a:r>
            <a:r>
              <a:rPr lang="fr-FR" dirty="0" smtClean="0"/>
              <a:t> </a:t>
            </a:r>
            <a:r>
              <a:rPr lang="fr-FR" dirty="0" err="1" smtClean="0"/>
              <a:t>debt</a:t>
            </a:r>
            <a:r>
              <a:rPr lang="fr-FR" dirty="0" smtClean="0"/>
              <a:t>, </a:t>
            </a:r>
            <a:r>
              <a:rPr lang="fr-FR" dirty="0" err="1" smtClean="0"/>
              <a:t>especially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19c</a:t>
            </a: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307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512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3993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9036496" cy="6480720"/>
          </a:xfrm>
        </p:spPr>
        <p:txBody>
          <a:bodyPr>
            <a:noAutofit/>
          </a:bodyPr>
          <a:lstStyle/>
          <a:p>
            <a:r>
              <a:rPr lang="fr-FR" sz="2400" dirty="0" smtClean="0"/>
              <a:t>Q.: </a:t>
            </a:r>
            <a:r>
              <a:rPr lang="fr-FR" sz="2400" dirty="0" err="1" smtClean="0"/>
              <a:t>What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the impact of public </a:t>
            </a:r>
            <a:r>
              <a:rPr lang="fr-FR" sz="2400" dirty="0" err="1" smtClean="0"/>
              <a:t>debt</a:t>
            </a:r>
            <a:r>
              <a:rPr lang="fr-FR" sz="2400" dirty="0" smtClean="0"/>
              <a:t> on capital accumulation?</a:t>
            </a:r>
          </a:p>
          <a:p>
            <a:r>
              <a:rPr lang="fr-FR" sz="2400" dirty="0" smtClean="0"/>
              <a:t>A.: It </a:t>
            </a:r>
            <a:r>
              <a:rPr lang="fr-FR" sz="2400" dirty="0" err="1" smtClean="0"/>
              <a:t>depends</a:t>
            </a:r>
            <a:r>
              <a:rPr lang="fr-FR" sz="2400" dirty="0" smtClean="0"/>
              <a:t> on how the </a:t>
            </a:r>
            <a:r>
              <a:rPr lang="fr-FR" sz="2400" dirty="0" err="1" smtClean="0"/>
              <a:t>private</a:t>
            </a:r>
            <a:r>
              <a:rPr lang="fr-FR" sz="2400" dirty="0" smtClean="0"/>
              <a:t>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</a:t>
            </a:r>
            <a:r>
              <a:rPr lang="fr-FR" sz="2400" dirty="0" err="1" smtClean="0"/>
              <a:t>responds</a:t>
            </a:r>
            <a:r>
              <a:rPr lang="fr-FR" sz="2400" dirty="0" smtClean="0"/>
              <a:t> to public </a:t>
            </a:r>
            <a:r>
              <a:rPr lang="fr-FR" sz="2400" dirty="0" err="1" smtClean="0"/>
              <a:t>deficit</a:t>
            </a:r>
            <a:endParaRPr lang="fr-FR" sz="2400" dirty="0" smtClean="0"/>
          </a:p>
          <a:p>
            <a:r>
              <a:rPr lang="fr-FR" sz="2400" dirty="0" smtClean="0"/>
              <a:t>National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S</a:t>
            </a:r>
            <a:r>
              <a:rPr lang="fr-FR" sz="2400" baseline="-25000" dirty="0" smtClean="0"/>
              <a:t>n</a:t>
            </a:r>
            <a:r>
              <a:rPr lang="fr-FR" sz="2400" dirty="0" smtClean="0"/>
              <a:t> = </a:t>
            </a:r>
            <a:r>
              <a:rPr lang="fr-FR" sz="2400" dirty="0" err="1" smtClean="0"/>
              <a:t>private</a:t>
            </a:r>
            <a:r>
              <a:rPr lang="fr-FR" sz="2400" dirty="0" smtClean="0"/>
              <a:t>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S + public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</a:t>
            </a:r>
            <a:r>
              <a:rPr lang="fr-FR" sz="2400" dirty="0" err="1" smtClean="0"/>
              <a:t>S</a:t>
            </a:r>
            <a:r>
              <a:rPr lang="fr-FR" sz="2400" baseline="-25000" dirty="0" err="1" smtClean="0"/>
              <a:t>g</a:t>
            </a:r>
            <a:r>
              <a:rPr lang="fr-FR" sz="2400" dirty="0" smtClean="0"/>
              <a:t> (&lt;0 if public </a:t>
            </a:r>
            <a:r>
              <a:rPr lang="fr-FR" sz="2400" dirty="0" err="1" smtClean="0"/>
              <a:t>deficit</a:t>
            </a:r>
            <a:r>
              <a:rPr lang="fr-FR" sz="2400" dirty="0" smtClean="0"/>
              <a:t>)</a:t>
            </a:r>
          </a:p>
          <a:p>
            <a:r>
              <a:rPr lang="fr-FR" sz="2400" dirty="0" smtClean="0"/>
              <a:t>Suppose </a:t>
            </a:r>
            <a:r>
              <a:rPr lang="fr-FR" sz="2400" dirty="0" err="1" smtClean="0"/>
              <a:t>dS</a:t>
            </a:r>
            <a:r>
              <a:rPr lang="fr-FR" sz="2400" baseline="-25000" dirty="0" err="1" smtClean="0"/>
              <a:t>g</a:t>
            </a:r>
            <a:r>
              <a:rPr lang="fr-FR" sz="2400" dirty="0" smtClean="0"/>
              <a:t>&lt;0 (public </a:t>
            </a:r>
            <a:r>
              <a:rPr lang="fr-FR" sz="2400" dirty="0" err="1" smtClean="0"/>
              <a:t>deficit</a:t>
            </a:r>
            <a:r>
              <a:rPr lang="fr-FR" sz="2400" dirty="0" smtClean="0">
                <a:latin typeface="Calibri"/>
              </a:rPr>
              <a:t>↑)</a:t>
            </a:r>
          </a:p>
          <a:p>
            <a:r>
              <a:rPr lang="fr-FR" sz="2400" dirty="0" smtClean="0">
                <a:latin typeface="Calibri"/>
              </a:rPr>
              <a:t>If </a:t>
            </a:r>
            <a:r>
              <a:rPr lang="fr-FR" sz="2400" dirty="0" err="1" smtClean="0">
                <a:latin typeface="Calibri"/>
              </a:rPr>
              <a:t>dS</a:t>
            </a:r>
            <a:r>
              <a:rPr lang="fr-FR" sz="2400" dirty="0" smtClean="0">
                <a:latin typeface="Calibri"/>
              </a:rPr>
              <a:t>=0 (no </a:t>
            </a:r>
            <a:r>
              <a:rPr lang="fr-FR" sz="2400" dirty="0" err="1" smtClean="0">
                <a:latin typeface="Calibri"/>
              </a:rPr>
              <a:t>private</a:t>
            </a:r>
            <a:r>
              <a:rPr lang="fr-FR" sz="2400" dirty="0" smtClean="0">
                <a:latin typeface="Calibri"/>
              </a:rPr>
              <a:t> </a:t>
            </a:r>
            <a:r>
              <a:rPr lang="fr-FR" sz="2400" dirty="0" err="1" smtClean="0">
                <a:latin typeface="Calibri"/>
              </a:rPr>
              <a:t>saving</a:t>
            </a:r>
            <a:r>
              <a:rPr lang="fr-FR" sz="2400" dirty="0" smtClean="0">
                <a:latin typeface="Calibri"/>
              </a:rPr>
              <a:t> </a:t>
            </a:r>
            <a:r>
              <a:rPr lang="fr-FR" sz="2400" dirty="0" err="1" smtClean="0">
                <a:latin typeface="Calibri"/>
              </a:rPr>
              <a:t>response</a:t>
            </a:r>
            <a:r>
              <a:rPr lang="fr-FR" sz="2400" dirty="0" smtClean="0">
                <a:latin typeface="Calibri"/>
              </a:rPr>
              <a:t>), </a:t>
            </a:r>
            <a:r>
              <a:rPr lang="fr-FR" sz="2400" dirty="0" err="1" smtClean="0">
                <a:latin typeface="Calibri"/>
              </a:rPr>
              <a:t>then</a:t>
            </a:r>
            <a:r>
              <a:rPr lang="fr-FR" sz="2400" dirty="0" smtClean="0">
                <a:latin typeface="Calibri"/>
              </a:rPr>
              <a:t> </a:t>
            </a:r>
            <a:r>
              <a:rPr lang="fr-FR" sz="2400" dirty="0" err="1" smtClean="0"/>
              <a:t>dS</a:t>
            </a:r>
            <a:r>
              <a:rPr lang="fr-FR" sz="2400" baseline="-25000" dirty="0" err="1" smtClean="0"/>
              <a:t>n</a:t>
            </a:r>
            <a:r>
              <a:rPr lang="fr-FR" sz="2400" dirty="0" smtClean="0"/>
              <a:t>&lt;0 → </a:t>
            </a:r>
            <a:r>
              <a:rPr lang="fr-FR" sz="2400" dirty="0" err="1" smtClean="0"/>
              <a:t>decline</a:t>
            </a:r>
            <a:r>
              <a:rPr lang="fr-FR" sz="2400" dirty="0" smtClean="0"/>
              <a:t> in national </a:t>
            </a:r>
            <a:r>
              <a:rPr lang="fr-FR" sz="2400" dirty="0" err="1" smtClean="0"/>
              <a:t>wealth</a:t>
            </a:r>
            <a:r>
              <a:rPr lang="fr-FR" sz="2400" dirty="0" smtClean="0"/>
              <a:t> 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n</a:t>
            </a:r>
            <a:r>
              <a:rPr lang="fr-FR" sz="2400" dirty="0" smtClean="0"/>
              <a:t> : in </a:t>
            </a:r>
            <a:r>
              <a:rPr lang="fr-FR" sz="2400" dirty="0" err="1" smtClean="0"/>
              <a:t>effect</a:t>
            </a:r>
            <a:r>
              <a:rPr lang="fr-FR" sz="2400" dirty="0" smtClean="0"/>
              <a:t> public </a:t>
            </a:r>
            <a:r>
              <a:rPr lang="fr-FR" sz="2400" dirty="0" err="1" smtClean="0"/>
              <a:t>deficits</a:t>
            </a:r>
            <a:r>
              <a:rPr lang="fr-FR" sz="2400" dirty="0" smtClean="0"/>
              <a:t> </a:t>
            </a:r>
            <a:r>
              <a:rPr lang="fr-FR" sz="2400" dirty="0" err="1" smtClean="0"/>
              <a:t>absorb</a:t>
            </a:r>
            <a:r>
              <a:rPr lang="fr-FR" sz="2400" dirty="0" smtClean="0"/>
              <a:t> part of </a:t>
            </a:r>
            <a:r>
              <a:rPr lang="fr-FR" sz="2400" dirty="0" err="1" smtClean="0"/>
              <a:t>private</a:t>
            </a:r>
            <a:r>
              <a:rPr lang="fr-FR" sz="2400" dirty="0" smtClean="0"/>
              <a:t>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(=« </a:t>
            </a:r>
            <a:r>
              <a:rPr lang="fr-FR" sz="2400" dirty="0" err="1" smtClean="0"/>
              <a:t>crowding</a:t>
            </a:r>
            <a:r>
              <a:rPr lang="fr-FR" sz="2400" dirty="0" smtClean="0"/>
              <a:t> out »)</a:t>
            </a:r>
          </a:p>
          <a:p>
            <a:r>
              <a:rPr lang="fr-FR" sz="2400" dirty="0" smtClean="0"/>
              <a:t>But if </a:t>
            </a:r>
            <a:r>
              <a:rPr lang="fr-FR" sz="2400" dirty="0" err="1" smtClean="0"/>
              <a:t>dS</a:t>
            </a:r>
            <a:r>
              <a:rPr lang="fr-FR" sz="2400" dirty="0" smtClean="0"/>
              <a:t>&gt;0, i.e. </a:t>
            </a:r>
            <a:r>
              <a:rPr lang="fr-FR" sz="2400" dirty="0" err="1" smtClean="0"/>
              <a:t>private</a:t>
            </a:r>
            <a:r>
              <a:rPr lang="fr-FR" sz="2400" dirty="0" smtClean="0"/>
              <a:t>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</a:t>
            </a:r>
            <a:r>
              <a:rPr lang="fr-FR" sz="2400" dirty="0" err="1" smtClean="0"/>
              <a:t>increase</a:t>
            </a:r>
            <a:r>
              <a:rPr lang="fr-FR" sz="2400" dirty="0" smtClean="0"/>
              <a:t> in </a:t>
            </a:r>
            <a:r>
              <a:rPr lang="fr-FR" sz="2400" dirty="0" err="1" smtClean="0"/>
              <a:t>order</a:t>
            </a:r>
            <a:r>
              <a:rPr lang="fr-FR" sz="2400" dirty="0" smtClean="0"/>
              <a:t> to </a:t>
            </a:r>
            <a:r>
              <a:rPr lang="fr-FR" sz="2400" dirty="0" err="1" smtClean="0"/>
              <a:t>absorb</a:t>
            </a:r>
            <a:r>
              <a:rPr lang="fr-FR" sz="2400" dirty="0" smtClean="0"/>
              <a:t> the extra </a:t>
            </a:r>
            <a:r>
              <a:rPr lang="fr-FR" sz="2400" dirty="0" err="1" smtClean="0"/>
              <a:t>deficit</a:t>
            </a:r>
            <a:r>
              <a:rPr lang="fr-FR" sz="2400" dirty="0" smtClean="0"/>
              <a:t>, </a:t>
            </a:r>
            <a:r>
              <a:rPr lang="fr-FR" sz="2400" dirty="0" err="1" smtClean="0"/>
              <a:t>then</a:t>
            </a:r>
            <a:r>
              <a:rPr lang="fr-FR" sz="2400" dirty="0" smtClean="0"/>
              <a:t> </a:t>
            </a:r>
            <a:r>
              <a:rPr lang="fr-FR" sz="2400" dirty="0" err="1" smtClean="0"/>
              <a:t>crowding</a:t>
            </a:r>
            <a:r>
              <a:rPr lang="fr-FR" sz="2400" dirty="0" smtClean="0"/>
              <a:t>-out </a:t>
            </a:r>
            <a:r>
              <a:rPr lang="fr-FR" sz="2400" dirty="0" err="1" smtClean="0"/>
              <a:t>might</a:t>
            </a:r>
            <a:r>
              <a:rPr lang="fr-FR" sz="2400" dirty="0" smtClean="0"/>
              <a:t>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limited</a:t>
            </a:r>
            <a:endParaRPr lang="fr-FR" sz="2400" dirty="0" smtClean="0"/>
          </a:p>
          <a:p>
            <a:r>
              <a:rPr lang="fr-FR" sz="2400" dirty="0" smtClean="0"/>
              <a:t>In case </a:t>
            </a:r>
            <a:r>
              <a:rPr lang="fr-FR" sz="2400" dirty="0" err="1" smtClean="0"/>
              <a:t>dS</a:t>
            </a:r>
            <a:r>
              <a:rPr lang="fr-FR" sz="2400" dirty="0" smtClean="0"/>
              <a:t>=-</a:t>
            </a:r>
            <a:r>
              <a:rPr lang="fr-FR" sz="2400" dirty="0" err="1" smtClean="0"/>
              <a:t>dS</a:t>
            </a:r>
            <a:r>
              <a:rPr lang="fr-FR" sz="2400" baseline="-25000" dirty="0" err="1" smtClean="0"/>
              <a:t>g</a:t>
            </a:r>
            <a:r>
              <a:rPr lang="fr-FR" sz="2400" dirty="0" smtClean="0"/>
              <a:t>, </a:t>
            </a:r>
            <a:r>
              <a:rPr lang="fr-FR" sz="2400" dirty="0" err="1" smtClean="0"/>
              <a:t>then</a:t>
            </a:r>
            <a:r>
              <a:rPr lang="fr-FR" sz="2400" dirty="0" smtClean="0"/>
              <a:t> </a:t>
            </a:r>
            <a:r>
              <a:rPr lang="fr-FR" sz="2400" dirty="0" err="1" smtClean="0"/>
              <a:t>dS</a:t>
            </a:r>
            <a:r>
              <a:rPr lang="fr-FR" sz="2400" baseline="-25000" dirty="0" err="1" smtClean="0"/>
              <a:t>n</a:t>
            </a:r>
            <a:r>
              <a:rPr lang="fr-FR" sz="2400" dirty="0" smtClean="0"/>
              <a:t>=0: national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and national </a:t>
            </a:r>
            <a:r>
              <a:rPr lang="fr-FR" sz="2400" dirty="0" err="1" smtClean="0"/>
              <a:t>wealth</a:t>
            </a:r>
            <a:r>
              <a:rPr lang="fr-FR" sz="2400" dirty="0" smtClean="0"/>
              <a:t> are </a:t>
            </a:r>
            <a:r>
              <a:rPr lang="fr-FR" sz="2400" dirty="0" err="1" smtClean="0"/>
              <a:t>unaffected</a:t>
            </a:r>
            <a:r>
              <a:rPr lang="fr-FR" sz="2400" dirty="0" smtClean="0"/>
              <a:t> by public </a:t>
            </a:r>
            <a:r>
              <a:rPr lang="fr-FR" sz="2400" dirty="0" err="1" smtClean="0"/>
              <a:t>deficit</a:t>
            </a:r>
            <a:endParaRPr lang="fr-FR" sz="2400" dirty="0" smtClean="0"/>
          </a:p>
          <a:p>
            <a:r>
              <a:rPr lang="fr-FR" sz="2400" dirty="0" smtClean="0"/>
              <a:t>= </a:t>
            </a:r>
            <a:r>
              <a:rPr lang="fr-FR" sz="2400" dirty="0" err="1" smtClean="0"/>
              <a:t>apparently</a:t>
            </a:r>
            <a:r>
              <a:rPr lang="fr-FR" sz="2400" dirty="0" smtClean="0"/>
              <a:t> </a:t>
            </a:r>
            <a:r>
              <a:rPr lang="fr-FR" sz="2400" dirty="0" err="1" smtClean="0"/>
              <a:t>what</a:t>
            </a:r>
            <a:r>
              <a:rPr lang="fr-FR" sz="2400" dirty="0" smtClean="0"/>
              <a:t> </a:t>
            </a:r>
            <a:r>
              <a:rPr lang="fr-FR" sz="2400" dirty="0" err="1" smtClean="0"/>
              <a:t>happened</a:t>
            </a:r>
            <a:r>
              <a:rPr lang="fr-FR" sz="2400" dirty="0" smtClean="0"/>
              <a:t> in UK 1810-1830: </a:t>
            </a:r>
            <a:r>
              <a:rPr lang="fr-FR" sz="2400" dirty="0" err="1" smtClean="0"/>
              <a:t>huge</a:t>
            </a:r>
            <a:r>
              <a:rPr lang="fr-FR" sz="2400" dirty="0" smtClean="0"/>
              <a:t> public </a:t>
            </a:r>
            <a:r>
              <a:rPr lang="fr-FR" sz="2400" dirty="0" err="1" smtClean="0"/>
              <a:t>debt</a:t>
            </a:r>
            <a:r>
              <a:rPr lang="fr-FR" sz="2400" dirty="0" smtClean="0"/>
              <a:t>, but no </a:t>
            </a:r>
            <a:r>
              <a:rPr lang="fr-FR" sz="2400" dirty="0" err="1" smtClean="0"/>
              <a:t>decline</a:t>
            </a:r>
            <a:r>
              <a:rPr lang="fr-FR" sz="2400" dirty="0" smtClean="0"/>
              <a:t> in </a:t>
            </a:r>
            <a:r>
              <a:rPr lang="fr-FR" sz="2400" dirty="0" err="1" smtClean="0"/>
              <a:t>private</a:t>
            </a:r>
            <a:r>
              <a:rPr lang="fr-FR" sz="2400" dirty="0" smtClean="0"/>
              <a:t> </a:t>
            </a:r>
            <a:r>
              <a:rPr lang="fr-FR" sz="2400" dirty="0" err="1" smtClean="0"/>
              <a:t>investment</a:t>
            </a:r>
            <a:r>
              <a:rPr lang="fr-FR" sz="2400" dirty="0" smtClean="0"/>
              <a:t>; extra </a:t>
            </a:r>
            <a:r>
              <a:rPr lang="fr-FR" sz="2400" dirty="0" err="1" smtClean="0"/>
              <a:t>private</a:t>
            </a:r>
            <a:r>
              <a:rPr lang="fr-FR" sz="2400" dirty="0" smtClean="0"/>
              <a:t>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by British </a:t>
            </a:r>
            <a:r>
              <a:rPr lang="fr-FR" sz="2400" dirty="0" err="1" smtClean="0"/>
              <a:t>wealth</a:t>
            </a:r>
            <a:r>
              <a:rPr lang="fr-FR" sz="2400" dirty="0" smtClean="0"/>
              <a:t> </a:t>
            </a:r>
            <a:r>
              <a:rPr lang="fr-FR" sz="2400" dirty="0" err="1" smtClean="0"/>
              <a:t>holders</a:t>
            </a:r>
            <a:r>
              <a:rPr lang="fr-FR" sz="2400" dirty="0" smtClean="0"/>
              <a:t>, </a:t>
            </a:r>
            <a:r>
              <a:rPr lang="fr-FR" sz="2400" dirty="0" err="1" smtClean="0"/>
              <a:t>so</a:t>
            </a:r>
            <a:r>
              <a:rPr lang="fr-FR" sz="2400" dirty="0" smtClean="0"/>
              <a:t> </a:t>
            </a:r>
            <a:r>
              <a:rPr lang="fr-FR" sz="2400" dirty="0" err="1" smtClean="0"/>
              <a:t>that</a:t>
            </a:r>
            <a:r>
              <a:rPr lang="fr-FR" sz="2400" dirty="0" smtClean="0"/>
              <a:t> </a:t>
            </a:r>
            <a:r>
              <a:rPr lang="fr-FR" sz="2400" dirty="0" err="1" smtClean="0"/>
              <a:t>we</a:t>
            </a:r>
            <a:r>
              <a:rPr lang="fr-FR" sz="2400" dirty="0" smtClean="0"/>
              <a:t> observe a </a:t>
            </a:r>
            <a:r>
              <a:rPr lang="fr-FR" sz="2400" dirty="0" err="1" smtClean="0"/>
              <a:t>rise</a:t>
            </a:r>
            <a:r>
              <a:rPr lang="fr-FR" sz="2400" dirty="0" smtClean="0"/>
              <a:t> in </a:t>
            </a:r>
            <a:r>
              <a:rPr lang="fr-FR" sz="2400" dirty="0" err="1" smtClean="0"/>
              <a:t>private</a:t>
            </a:r>
            <a:r>
              <a:rPr lang="fr-FR" sz="2400" dirty="0" smtClean="0"/>
              <a:t> </a:t>
            </a:r>
            <a:r>
              <a:rPr lang="fr-FR" sz="2400" dirty="0" err="1" smtClean="0"/>
              <a:t>wealth</a:t>
            </a:r>
            <a:r>
              <a:rPr lang="fr-FR" sz="2400" dirty="0" smtClean="0"/>
              <a:t>, and no </a:t>
            </a:r>
            <a:r>
              <a:rPr lang="fr-FR" sz="2400" dirty="0" err="1" smtClean="0"/>
              <a:t>decline</a:t>
            </a:r>
            <a:r>
              <a:rPr lang="fr-FR" sz="2400" dirty="0" smtClean="0"/>
              <a:t> in national </a:t>
            </a:r>
            <a:r>
              <a:rPr lang="fr-FR" sz="2400" dirty="0" err="1" smtClean="0"/>
              <a:t>wealth</a:t>
            </a:r>
            <a:r>
              <a:rPr lang="fr-FR" sz="2400" dirty="0" smtClean="0"/>
              <a:t> = </a:t>
            </a:r>
            <a:r>
              <a:rPr lang="fr-FR" sz="2400" dirty="0" err="1" smtClean="0"/>
              <a:t>what</a:t>
            </a:r>
            <a:r>
              <a:rPr lang="fr-FR" sz="2400" dirty="0" smtClean="0"/>
              <a:t> Ricardo observes in 1817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4" y="0"/>
          <a:ext cx="8856984" cy="6858000"/>
        </p:xfrm>
        <a:graphic>
          <a:graphicData uri="http://schemas.openxmlformats.org/presentationml/2006/ole">
            <p:oleObj spid="_x0000_s614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624736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Key question: </a:t>
            </a:r>
            <a:r>
              <a:rPr lang="fr-FR" dirty="0" err="1" smtClean="0"/>
              <a:t>why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there</a:t>
            </a:r>
            <a:r>
              <a:rPr lang="fr-FR" dirty="0" smtClean="0"/>
              <a:t> no </a:t>
            </a:r>
            <a:r>
              <a:rPr lang="fr-FR" dirty="0" err="1" smtClean="0"/>
              <a:t>crowding</a:t>
            </a:r>
            <a:r>
              <a:rPr lang="fr-FR" dirty="0" smtClean="0"/>
              <a:t> out?</a:t>
            </a:r>
          </a:p>
          <a:p>
            <a:r>
              <a:rPr lang="fr-FR" dirty="0" err="1" smtClean="0">
                <a:hlinkClick r:id="rId2"/>
              </a:rPr>
              <a:t>Barro</a:t>
            </a:r>
            <a:r>
              <a:rPr lang="fr-FR" dirty="0" smtClean="0">
                <a:hlinkClick r:id="rId2"/>
              </a:rPr>
              <a:t> 1974</a:t>
            </a:r>
            <a:r>
              <a:rPr lang="fr-FR" dirty="0" smtClean="0"/>
              <a:t>: in a </a:t>
            </a:r>
            <a:r>
              <a:rPr lang="fr-FR" dirty="0" err="1" smtClean="0"/>
              <a:t>representative</a:t>
            </a:r>
            <a:r>
              <a:rPr lang="fr-FR" dirty="0" smtClean="0"/>
              <a:t> agent model, rational agents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anticipate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pay</a:t>
            </a:r>
            <a:r>
              <a:rPr lang="fr-FR" dirty="0" smtClean="0"/>
              <a:t> more taxes in the future if </a:t>
            </a:r>
            <a:r>
              <a:rPr lang="fr-FR" dirty="0" err="1" smtClean="0"/>
              <a:t>today’s</a:t>
            </a:r>
            <a:r>
              <a:rPr lang="fr-FR" dirty="0" smtClean="0"/>
              <a:t> public </a:t>
            </a:r>
            <a:r>
              <a:rPr lang="fr-FR" dirty="0" err="1" smtClean="0"/>
              <a:t>deficit</a:t>
            </a:r>
            <a:r>
              <a:rPr lang="fr-FR" dirty="0" smtClean="0"/>
              <a:t> </a:t>
            </a:r>
            <a:r>
              <a:rPr lang="fr-FR" dirty="0" err="1" smtClean="0"/>
              <a:t>increase</a:t>
            </a:r>
            <a:r>
              <a:rPr lang="fr-FR" dirty="0" smtClean="0"/>
              <a:t>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save</a:t>
            </a:r>
            <a:r>
              <a:rPr lang="fr-FR" dirty="0" smtClean="0"/>
              <a:t> more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make</a:t>
            </a:r>
            <a:r>
              <a:rPr lang="fr-FR" dirty="0" smtClean="0"/>
              <a:t> </a:t>
            </a:r>
            <a:r>
              <a:rPr lang="fr-FR" dirty="0" err="1" smtClean="0"/>
              <a:t>reserves</a:t>
            </a:r>
            <a:r>
              <a:rPr lang="fr-FR" dirty="0" smtClean="0"/>
              <a:t> (for </a:t>
            </a:r>
            <a:r>
              <a:rPr lang="fr-FR" dirty="0" err="1" smtClean="0"/>
              <a:t>themselves</a:t>
            </a:r>
            <a:r>
              <a:rPr lang="fr-FR" dirty="0" smtClean="0"/>
              <a:t> or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successors</a:t>
            </a:r>
            <a:r>
              <a:rPr lang="fr-FR" dirty="0" smtClean="0"/>
              <a:t>) </a:t>
            </a:r>
            <a:r>
              <a:rPr lang="fr-FR" dirty="0" err="1" smtClean="0"/>
              <a:t>so</a:t>
            </a:r>
            <a:r>
              <a:rPr lang="fr-FR" dirty="0" smtClean="0"/>
              <a:t> as to </a:t>
            </a:r>
            <a:r>
              <a:rPr lang="fr-FR" dirty="0" err="1" smtClean="0"/>
              <a:t>pay</a:t>
            </a:r>
            <a:r>
              <a:rPr lang="fr-FR" dirty="0" smtClean="0"/>
              <a:t> </a:t>
            </a:r>
            <a:r>
              <a:rPr lang="fr-FR" dirty="0" err="1" smtClean="0"/>
              <a:t>these</a:t>
            </a:r>
            <a:r>
              <a:rPr lang="fr-FR" dirty="0" smtClean="0"/>
              <a:t> taxes in the future → the timing of taxes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irrelevant</a:t>
            </a:r>
            <a:r>
              <a:rPr lang="fr-FR" dirty="0" smtClean="0"/>
              <a:t>, « </a:t>
            </a:r>
            <a:r>
              <a:rPr lang="fr-FR" dirty="0" err="1" smtClean="0"/>
              <a:t>debt</a:t>
            </a:r>
            <a:r>
              <a:rPr lang="fr-FR" dirty="0" smtClean="0"/>
              <a:t> </a:t>
            </a:r>
            <a:r>
              <a:rPr lang="fr-FR" dirty="0" err="1" smtClean="0"/>
              <a:t>neutrality</a:t>
            </a:r>
            <a:r>
              <a:rPr lang="fr-FR" dirty="0" smtClean="0"/>
              <a:t> » (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>
                <a:hlinkClick r:id="rId3"/>
              </a:rPr>
              <a:t>Barro</a:t>
            </a:r>
            <a:r>
              <a:rPr lang="fr-FR" dirty="0" smtClean="0">
                <a:hlinkClick r:id="rId3"/>
              </a:rPr>
              <a:t> 1987</a:t>
            </a:r>
            <a:r>
              <a:rPr lang="fr-FR" dirty="0" smtClean="0"/>
              <a:t>, </a:t>
            </a:r>
            <a:r>
              <a:rPr lang="fr-FR" dirty="0" smtClean="0">
                <a:hlinkClick r:id="rId4"/>
              </a:rPr>
              <a:t>Clark 2001</a:t>
            </a:r>
            <a:r>
              <a:rPr lang="fr-FR" dirty="0" smtClean="0"/>
              <a:t>)</a:t>
            </a:r>
          </a:p>
          <a:p>
            <a:r>
              <a:rPr lang="fr-FR" dirty="0" smtClean="0"/>
              <a:t>Pb: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unclear</a:t>
            </a:r>
            <a:r>
              <a:rPr lang="fr-FR" dirty="0" smtClean="0"/>
              <a:t> </a:t>
            </a:r>
            <a:r>
              <a:rPr lang="fr-FR" dirty="0" err="1" smtClean="0"/>
              <a:t>whether</a:t>
            </a:r>
            <a:r>
              <a:rPr lang="fr-FR" dirty="0" smtClean="0"/>
              <a:t> the </a:t>
            </a:r>
            <a:r>
              <a:rPr lang="fr-FR" dirty="0" err="1" smtClean="0"/>
              <a:t>representative</a:t>
            </a:r>
            <a:r>
              <a:rPr lang="fr-FR" dirty="0" smtClean="0"/>
              <a:t> agent model </a:t>
            </a:r>
            <a:r>
              <a:rPr lang="fr-FR" dirty="0" err="1" smtClean="0"/>
              <a:t>makes</a:t>
            </a:r>
            <a:r>
              <a:rPr lang="fr-FR" dirty="0" smtClean="0"/>
              <a:t> </a:t>
            </a:r>
            <a:r>
              <a:rPr lang="fr-FR" dirty="0" err="1" smtClean="0"/>
              <a:t>sense</a:t>
            </a:r>
            <a:r>
              <a:rPr lang="fr-FR" dirty="0" smtClean="0"/>
              <a:t> to </a:t>
            </a:r>
            <a:r>
              <a:rPr lang="fr-FR" dirty="0" err="1" smtClean="0"/>
              <a:t>study</a:t>
            </a:r>
            <a:r>
              <a:rPr lang="fr-FR" dirty="0" smtClean="0"/>
              <a:t> </a:t>
            </a:r>
            <a:r>
              <a:rPr lang="fr-FR" dirty="0" err="1" smtClean="0"/>
              <a:t>these</a:t>
            </a:r>
            <a:r>
              <a:rPr lang="fr-FR" dirty="0" smtClean="0"/>
              <a:t> issues; in 19c </a:t>
            </a:r>
            <a:r>
              <a:rPr lang="fr-FR" dirty="0" err="1" smtClean="0"/>
              <a:t>Britain</a:t>
            </a:r>
            <a:r>
              <a:rPr lang="fr-FR" dirty="0" smtClean="0"/>
              <a:t>, the agents holding public </a:t>
            </a:r>
            <a:r>
              <a:rPr lang="fr-FR" dirty="0" err="1" smtClean="0"/>
              <a:t>debt</a:t>
            </a:r>
            <a:r>
              <a:rPr lang="fr-FR" dirty="0" smtClean="0"/>
              <a:t> (=top 1% or top 10%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holders</a:t>
            </a:r>
            <a:r>
              <a:rPr lang="fr-FR" dirty="0" smtClean="0"/>
              <a:t>) are not the </a:t>
            </a:r>
            <a:r>
              <a:rPr lang="fr-FR" dirty="0" err="1" smtClean="0"/>
              <a:t>same</a:t>
            </a:r>
            <a:r>
              <a:rPr lang="fr-FR" dirty="0" smtClean="0"/>
              <a:t> as </a:t>
            </a:r>
            <a:r>
              <a:rPr lang="fr-FR" dirty="0" err="1" smtClean="0"/>
              <a:t>those</a:t>
            </a:r>
            <a:r>
              <a:rPr lang="fr-FR" dirty="0" smtClean="0"/>
              <a:t> </a:t>
            </a:r>
            <a:r>
              <a:rPr lang="fr-FR" dirty="0" err="1" smtClean="0"/>
              <a:t>paying</a:t>
            </a:r>
            <a:r>
              <a:rPr lang="fr-FR" dirty="0" smtClean="0"/>
              <a:t> taxes (=the </a:t>
            </a:r>
            <a:r>
              <a:rPr lang="fr-FR" dirty="0" err="1" smtClean="0"/>
              <a:t>entire</a:t>
            </a:r>
            <a:r>
              <a:rPr lang="fr-FR" dirty="0" smtClean="0"/>
              <a:t> population) </a:t>
            </a:r>
          </a:p>
          <a:p>
            <a:r>
              <a:rPr lang="fr-FR" dirty="0" smtClean="0"/>
              <a:t>Public </a:t>
            </a:r>
            <a:r>
              <a:rPr lang="fr-FR" dirty="0" err="1" smtClean="0"/>
              <a:t>debt</a:t>
            </a:r>
            <a:r>
              <a:rPr lang="fr-FR" dirty="0" smtClean="0"/>
              <a:t> </a:t>
            </a:r>
            <a:r>
              <a:rPr lang="fr-FR" dirty="0" err="1" smtClean="0"/>
              <a:t>always</a:t>
            </a:r>
            <a:r>
              <a:rPr lang="fr-FR" dirty="0" smtClean="0"/>
              <a:t> </a:t>
            </a:r>
            <a:r>
              <a:rPr lang="fr-FR" dirty="0" err="1" smtClean="0"/>
              <a:t>involves</a:t>
            </a:r>
            <a:r>
              <a:rPr lang="fr-FR" dirty="0" smtClean="0"/>
              <a:t> large </a:t>
            </a:r>
            <a:r>
              <a:rPr lang="fr-FR" dirty="0" err="1" smtClean="0"/>
              <a:t>transfers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groups: for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agents,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better</a:t>
            </a:r>
            <a:r>
              <a:rPr lang="fr-FR" dirty="0" smtClean="0"/>
              <a:t> to </a:t>
            </a:r>
            <a:r>
              <a:rPr lang="fr-FR" dirty="0" err="1" smtClean="0"/>
              <a:t>lend</a:t>
            </a:r>
            <a:r>
              <a:rPr lang="fr-FR" dirty="0" smtClean="0"/>
              <a:t> money </a:t>
            </a:r>
            <a:r>
              <a:rPr lang="fr-FR" dirty="0" err="1" smtClean="0"/>
              <a:t>than</a:t>
            </a:r>
            <a:r>
              <a:rPr lang="fr-FR" dirty="0" smtClean="0"/>
              <a:t> to </a:t>
            </a:r>
            <a:r>
              <a:rPr lang="fr-FR" dirty="0" err="1" smtClean="0"/>
              <a:t>pay</a:t>
            </a:r>
            <a:r>
              <a:rPr lang="fr-FR" dirty="0" smtClean="0"/>
              <a:t> taxes… as long as the </a:t>
            </a:r>
            <a:r>
              <a:rPr lang="fr-FR" dirty="0" err="1" smtClean="0"/>
              <a:t>debt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paid</a:t>
            </a:r>
            <a:r>
              <a:rPr lang="fr-FR" dirty="0" smtClean="0"/>
              <a:t> back = </a:t>
            </a:r>
            <a:r>
              <a:rPr lang="fr-FR" dirty="0" err="1" smtClean="0"/>
              <a:t>big</a:t>
            </a:r>
            <a:r>
              <a:rPr lang="fr-FR" dirty="0" smtClean="0"/>
              <a:t> </a:t>
            </a:r>
            <a:r>
              <a:rPr lang="fr-FR" dirty="0" err="1" smtClean="0"/>
              <a:t>difference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19c and 20c; </a:t>
            </a:r>
            <a:r>
              <a:rPr lang="fr-FR" dirty="0" err="1" smtClean="0"/>
              <a:t>will</a:t>
            </a:r>
            <a:r>
              <a:rPr lang="fr-FR" dirty="0" smtClean="0"/>
              <a:t> 21c </a:t>
            </a:r>
            <a:r>
              <a:rPr lang="fr-FR" dirty="0" err="1" smtClean="0"/>
              <a:t>be</a:t>
            </a:r>
            <a:r>
              <a:rPr lang="fr-FR" dirty="0" smtClean="0"/>
              <a:t> more </a:t>
            </a:r>
            <a:r>
              <a:rPr lang="fr-FR" dirty="0" err="1" smtClean="0"/>
              <a:t>like</a:t>
            </a:r>
            <a:r>
              <a:rPr lang="fr-FR" dirty="0" smtClean="0"/>
              <a:t> 19c, i.e. </a:t>
            </a:r>
            <a:r>
              <a:rPr lang="fr-FR" dirty="0" err="1" smtClean="0"/>
              <a:t>debt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paid</a:t>
            </a:r>
            <a:r>
              <a:rPr lang="fr-FR" dirty="0" smtClean="0"/>
              <a:t> back?</a:t>
            </a:r>
          </a:p>
          <a:p>
            <a:r>
              <a:rPr lang="fr-FR" dirty="0" err="1" smtClean="0"/>
              <a:t>Whether</a:t>
            </a:r>
            <a:r>
              <a:rPr lang="fr-FR" dirty="0" smtClean="0"/>
              <a:t> the </a:t>
            </a:r>
            <a:r>
              <a:rPr lang="fr-FR" dirty="0" err="1" smtClean="0"/>
              <a:t>Ricardian</a:t>
            </a:r>
            <a:r>
              <a:rPr lang="fr-FR" dirty="0" smtClean="0"/>
              <a:t> </a:t>
            </a:r>
            <a:r>
              <a:rPr lang="fr-FR" dirty="0" err="1" smtClean="0"/>
              <a:t>equivalence</a:t>
            </a:r>
            <a:r>
              <a:rPr lang="fr-FR" dirty="0" smtClean="0"/>
              <a:t> </a:t>
            </a:r>
            <a:r>
              <a:rPr lang="fr-FR" dirty="0" err="1" smtClean="0"/>
              <a:t>holds</a:t>
            </a:r>
            <a:r>
              <a:rPr lang="fr-FR" dirty="0" smtClean="0"/>
              <a:t> </a:t>
            </a:r>
            <a:r>
              <a:rPr lang="fr-FR" dirty="0" err="1" smtClean="0"/>
              <a:t>depends</a:t>
            </a:r>
            <a:r>
              <a:rPr lang="fr-FR" dirty="0" smtClean="0"/>
              <a:t> on the </a:t>
            </a:r>
            <a:r>
              <a:rPr lang="fr-FR" dirty="0" err="1" smtClean="0"/>
              <a:t>prosperity</a:t>
            </a:r>
            <a:r>
              <a:rPr lang="fr-FR" dirty="0" smtClean="0"/>
              <a:t> of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savers</a:t>
            </a:r>
            <a:r>
              <a:rPr lang="fr-FR" dirty="0" smtClean="0"/>
              <a:t>, the rate of return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are </a:t>
            </a:r>
            <a:r>
              <a:rPr lang="fr-FR" dirty="0" err="1" smtClean="0"/>
              <a:t>being</a:t>
            </a:r>
            <a:r>
              <a:rPr lang="fr-FR" dirty="0" smtClean="0"/>
              <a:t> </a:t>
            </a:r>
            <a:r>
              <a:rPr lang="fr-FR" dirty="0" err="1" smtClean="0"/>
              <a:t>offered</a:t>
            </a:r>
            <a:r>
              <a:rPr lang="fr-FR" dirty="0" smtClean="0"/>
              <a:t>, the </a:t>
            </a:r>
            <a:r>
              <a:rPr lang="fr-FR" dirty="0" err="1" smtClean="0"/>
              <a:t>ability</a:t>
            </a:r>
            <a:r>
              <a:rPr lang="fr-FR" dirty="0" smtClean="0"/>
              <a:t> of the </a:t>
            </a:r>
            <a:r>
              <a:rPr lang="fr-FR" dirty="0" err="1" smtClean="0"/>
              <a:t>govt</a:t>
            </a:r>
            <a:r>
              <a:rPr lang="fr-FR" dirty="0" smtClean="0"/>
              <a:t> to </a:t>
            </a:r>
            <a:r>
              <a:rPr lang="fr-FR" dirty="0" err="1" smtClean="0"/>
              <a:t>convince</a:t>
            </a:r>
            <a:r>
              <a:rPr lang="fr-FR" dirty="0" smtClean="0"/>
              <a:t> </a:t>
            </a:r>
            <a:r>
              <a:rPr lang="fr-FR" dirty="0" err="1" smtClean="0"/>
              <a:t>them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paid</a:t>
            </a:r>
            <a:r>
              <a:rPr lang="fr-FR" dirty="0" smtClean="0"/>
              <a:t> back; in 19c UK, r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, and </a:t>
            </a:r>
            <a:r>
              <a:rPr lang="fr-FR" dirty="0" err="1" smtClean="0"/>
              <a:t>govt</a:t>
            </a:r>
            <a:r>
              <a:rPr lang="fr-FR" dirty="0" smtClean="0"/>
              <a:t> </a:t>
            </a:r>
            <a:r>
              <a:rPr lang="fr-FR" dirty="0" err="1" smtClean="0"/>
              <a:t>highly</a:t>
            </a:r>
            <a:r>
              <a:rPr lang="fr-FR" dirty="0" smtClean="0"/>
              <a:t> </a:t>
            </a:r>
            <a:r>
              <a:rPr lang="fr-FR" dirty="0" err="1" smtClean="0"/>
              <a:t>credible</a:t>
            </a:r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France: a mixed </a:t>
            </a:r>
            <a:r>
              <a:rPr lang="fr-FR" dirty="0" err="1" smtClean="0"/>
              <a:t>economy</a:t>
            </a:r>
            <a:r>
              <a:rPr lang="fr-FR" dirty="0" smtClean="0"/>
              <a:t> in 1950-1980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 smtClean="0"/>
              <a:t>Historically</a:t>
            </a:r>
            <a:r>
              <a:rPr lang="fr-FR" dirty="0" smtClean="0"/>
              <a:t>, </a:t>
            </a:r>
            <a:r>
              <a:rPr lang="fr-FR" dirty="0" err="1" smtClean="0"/>
              <a:t>high</a:t>
            </a:r>
            <a:r>
              <a:rPr lang="fr-FR" dirty="0" smtClean="0"/>
              <a:t> public </a:t>
            </a:r>
            <a:r>
              <a:rPr lang="fr-FR" dirty="0" err="1" smtClean="0"/>
              <a:t>debt</a:t>
            </a:r>
            <a:r>
              <a:rPr lang="fr-FR" dirty="0" smtClean="0"/>
              <a:t> in France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always</a:t>
            </a:r>
            <a:r>
              <a:rPr lang="fr-FR" dirty="0" smtClean="0"/>
              <a:t> </a:t>
            </a:r>
            <a:r>
              <a:rPr lang="fr-FR" dirty="0" err="1" smtClean="0"/>
              <a:t>inflated</a:t>
            </a:r>
            <a:r>
              <a:rPr lang="fr-FR" dirty="0" smtClean="0"/>
              <a:t> </a:t>
            </a:r>
            <a:r>
              <a:rPr lang="fr-FR" dirty="0" err="1" smtClean="0"/>
              <a:t>away</a:t>
            </a:r>
            <a:r>
              <a:rPr lang="fr-FR" dirty="0" smtClean="0"/>
              <a:t> (more </a:t>
            </a:r>
            <a:r>
              <a:rPr lang="fr-FR" dirty="0" err="1" smtClean="0"/>
              <a:t>difficult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€)</a:t>
            </a:r>
          </a:p>
          <a:p>
            <a:r>
              <a:rPr lang="fr-FR" dirty="0" smtClean="0"/>
              <a:t>In 1950, public </a:t>
            </a:r>
            <a:r>
              <a:rPr lang="fr-FR" dirty="0" err="1" smtClean="0"/>
              <a:t>debt</a:t>
            </a:r>
            <a:r>
              <a:rPr lang="fr-FR" dirty="0" smtClean="0"/>
              <a:t>&lt;30% Y, and public </a:t>
            </a:r>
            <a:r>
              <a:rPr lang="fr-FR" dirty="0" err="1" smtClean="0"/>
              <a:t>assets</a:t>
            </a:r>
            <a:r>
              <a:rPr lang="fr-FR" dirty="0" smtClean="0"/>
              <a:t> &gt;120% Y (public buildings + </a:t>
            </a:r>
            <a:r>
              <a:rPr lang="fr-FR" dirty="0" err="1" smtClean="0"/>
              <a:t>nationalized</a:t>
            </a:r>
            <a:r>
              <a:rPr lang="fr-FR" dirty="0" smtClean="0"/>
              <a:t> </a:t>
            </a:r>
            <a:r>
              <a:rPr lang="fr-FR" dirty="0" err="1" smtClean="0"/>
              <a:t>firms</a:t>
            </a:r>
            <a:r>
              <a:rPr lang="fr-FR" dirty="0" smtClean="0"/>
              <a:t>),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net public </a:t>
            </a:r>
            <a:r>
              <a:rPr lang="fr-FR" dirty="0" err="1" smtClean="0"/>
              <a:t>wealth</a:t>
            </a:r>
            <a:r>
              <a:rPr lang="fr-FR" dirty="0" smtClean="0"/>
              <a:t> close to 100% Y; </a:t>
            </a:r>
            <a:r>
              <a:rPr lang="fr-FR" dirty="0" err="1" smtClean="0"/>
              <a:t>given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close to 200% Y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time,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means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in </a:t>
            </a:r>
            <a:r>
              <a:rPr lang="fr-FR" dirty="0" err="1" smtClean="0"/>
              <a:t>effect</a:t>
            </a:r>
            <a:r>
              <a:rPr lang="fr-FR" dirty="0" smtClean="0"/>
              <a:t> the </a:t>
            </a:r>
            <a:r>
              <a:rPr lang="fr-FR" dirty="0" err="1" smtClean="0"/>
              <a:t>govt</a:t>
            </a:r>
            <a:r>
              <a:rPr lang="fr-FR" dirty="0" smtClean="0"/>
              <a:t> </a:t>
            </a:r>
            <a:r>
              <a:rPr lang="fr-FR" dirty="0" err="1" smtClean="0"/>
              <a:t>owned</a:t>
            </a:r>
            <a:r>
              <a:rPr lang="fr-FR" dirty="0" smtClean="0"/>
              <a:t> about 1/3 of national </a:t>
            </a:r>
            <a:r>
              <a:rPr lang="fr-FR" dirty="0" err="1" smtClean="0"/>
              <a:t>wealth</a:t>
            </a:r>
            <a:r>
              <a:rPr lang="fr-FR" dirty="0" smtClean="0"/>
              <a:t> (and over 2/3 of large </a:t>
            </a:r>
            <a:r>
              <a:rPr lang="fr-FR" dirty="0" err="1" smtClean="0"/>
              <a:t>companies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Same</a:t>
            </a:r>
            <a:r>
              <a:rPr lang="fr-FR" dirty="0" smtClean="0"/>
              <a:t> pattern in Germany 1950 (and </a:t>
            </a:r>
            <a:r>
              <a:rPr lang="fr-FR" dirty="0" err="1" smtClean="0"/>
              <a:t>Britain</a:t>
            </a:r>
            <a:r>
              <a:rPr lang="fr-FR" dirty="0" smtClean="0"/>
              <a:t> 1970) = the </a:t>
            </a:r>
            <a:r>
              <a:rPr lang="fr-FR" dirty="0" err="1" smtClean="0"/>
              <a:t>postwar</a:t>
            </a:r>
            <a:r>
              <a:rPr lang="fr-FR" dirty="0" smtClean="0"/>
              <a:t> mixed </a:t>
            </a:r>
            <a:r>
              <a:rPr lang="fr-FR" dirty="0" err="1" smtClean="0"/>
              <a:t>economy</a:t>
            </a:r>
            <a:endParaRPr lang="fr-FR" dirty="0" smtClean="0"/>
          </a:p>
          <a:p>
            <a:r>
              <a:rPr lang="fr-FR" dirty="0" smtClean="0"/>
              <a:t>Rise in public </a:t>
            </a:r>
            <a:r>
              <a:rPr lang="fr-FR" dirty="0" err="1" smtClean="0"/>
              <a:t>debt</a:t>
            </a:r>
            <a:r>
              <a:rPr lang="fr-FR" dirty="0" smtClean="0"/>
              <a:t> + </a:t>
            </a:r>
            <a:r>
              <a:rPr lang="fr-FR" dirty="0" err="1" smtClean="0"/>
              <a:t>privatization</a:t>
            </a:r>
            <a:r>
              <a:rPr lang="fr-FR" dirty="0" smtClean="0"/>
              <a:t> of public </a:t>
            </a:r>
            <a:r>
              <a:rPr lang="fr-FR" dirty="0" err="1" smtClean="0"/>
              <a:t>assets</a:t>
            </a:r>
            <a:r>
              <a:rPr lang="fr-FR" dirty="0" smtClean="0"/>
              <a:t> </a:t>
            </a:r>
            <a:r>
              <a:rPr lang="fr-FR" dirty="0" err="1" smtClean="0"/>
              <a:t>played</a:t>
            </a:r>
            <a:r>
              <a:rPr lang="fr-FR" dirty="0" smtClean="0"/>
              <a:t> a </a:t>
            </a:r>
            <a:r>
              <a:rPr lang="fr-FR" dirty="0" err="1" smtClean="0"/>
              <a:t>big</a:t>
            </a:r>
            <a:r>
              <a:rPr lang="fr-FR" dirty="0" smtClean="0"/>
              <a:t> </a:t>
            </a:r>
            <a:r>
              <a:rPr lang="fr-FR" dirty="0" err="1" smtClean="0"/>
              <a:t>role</a:t>
            </a:r>
            <a:r>
              <a:rPr lang="fr-FR" dirty="0" smtClean="0"/>
              <a:t> in </a:t>
            </a:r>
            <a:r>
              <a:rPr lang="fr-FR" dirty="0" err="1" smtClean="0"/>
              <a:t>rise</a:t>
            </a:r>
            <a:r>
              <a:rPr lang="fr-FR" dirty="0" smtClean="0"/>
              <a:t> of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since</a:t>
            </a:r>
            <a:r>
              <a:rPr lang="fr-FR" dirty="0" smtClean="0"/>
              <a:t> 1980 (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next</a:t>
            </a:r>
            <a:r>
              <a:rPr lang="fr-FR" dirty="0" smtClean="0"/>
              <a:t> lecture)</a:t>
            </a:r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9036496" cy="6741368"/>
        </p:xfrm>
        <a:graphic>
          <a:graphicData uri="http://schemas.openxmlformats.org/presentationml/2006/ole">
            <p:oleObj spid="_x0000_s717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Capital in Germany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785395"/>
          </a:xfrm>
        </p:spPr>
        <p:txBody>
          <a:bodyPr>
            <a:normAutofit/>
          </a:bodyPr>
          <a:lstStyle/>
          <a:p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general</a:t>
            </a:r>
            <a:r>
              <a:rPr lang="fr-FR" dirty="0" smtClean="0"/>
              <a:t> pattern as in </a:t>
            </a:r>
            <a:r>
              <a:rPr lang="fr-FR" dirty="0" err="1" smtClean="0"/>
              <a:t>Britain</a:t>
            </a:r>
            <a:r>
              <a:rPr lang="fr-FR" dirty="0" smtClean="0"/>
              <a:t> and France</a:t>
            </a:r>
          </a:p>
          <a:p>
            <a:r>
              <a:rPr lang="fr-FR" dirty="0" err="1" smtClean="0"/>
              <a:t>Except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NFA </a:t>
            </a:r>
            <a:r>
              <a:rPr lang="fr-FR" dirty="0" err="1" smtClean="0"/>
              <a:t>smaller</a:t>
            </a:r>
            <a:r>
              <a:rPr lang="fr-FR" dirty="0" smtClean="0"/>
              <a:t> in Germany in 1870-1910 (no colonial empire, </a:t>
            </a:r>
            <a:r>
              <a:rPr lang="fr-FR" dirty="0" err="1" smtClean="0"/>
              <a:t>late</a:t>
            </a:r>
            <a:r>
              <a:rPr lang="fr-FR" dirty="0" smtClean="0"/>
              <a:t> </a:t>
            </a:r>
            <a:r>
              <a:rPr lang="fr-FR" dirty="0" err="1" smtClean="0"/>
              <a:t>industrialization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Except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the </a:t>
            </a:r>
            <a:r>
              <a:rPr lang="fr-FR" dirty="0" err="1" smtClean="0"/>
              <a:t>level</a:t>
            </a:r>
            <a:r>
              <a:rPr lang="fr-FR" dirty="0" smtClean="0"/>
              <a:t> of </a:t>
            </a:r>
            <a:r>
              <a:rPr lang="el-GR" dirty="0" smtClean="0"/>
              <a:t>β</a:t>
            </a:r>
            <a:r>
              <a:rPr lang="fr-FR" baseline="-25000" dirty="0" smtClean="0"/>
              <a:t>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lower</a:t>
            </a:r>
            <a:r>
              <a:rPr lang="fr-FR" dirty="0" smtClean="0"/>
              <a:t> in Germany </a:t>
            </a:r>
            <a:r>
              <a:rPr lang="fr-FR" dirty="0" err="1" smtClean="0"/>
              <a:t>during</a:t>
            </a:r>
            <a:r>
              <a:rPr lang="fr-FR" dirty="0" smtClean="0"/>
              <a:t> 1950-2010 </a:t>
            </a:r>
            <a:r>
              <a:rPr lang="fr-FR" dirty="0" err="1" smtClean="0"/>
              <a:t>period</a:t>
            </a:r>
            <a:r>
              <a:rPr lang="fr-FR" dirty="0" smtClean="0"/>
              <a:t>: </a:t>
            </a:r>
            <a:r>
              <a:rPr lang="fr-FR" dirty="0" err="1" smtClean="0"/>
              <a:t>lower</a:t>
            </a:r>
            <a:r>
              <a:rPr lang="fr-FR" dirty="0" smtClean="0"/>
              <a:t> real </a:t>
            </a:r>
            <a:r>
              <a:rPr lang="fr-FR" dirty="0" err="1" smtClean="0"/>
              <a:t>estate</a:t>
            </a:r>
            <a:r>
              <a:rPr lang="fr-FR" dirty="0" smtClean="0"/>
              <a:t> </a:t>
            </a:r>
            <a:r>
              <a:rPr lang="fr-FR" dirty="0" err="1" smtClean="0"/>
              <a:t>prices</a:t>
            </a:r>
            <a:r>
              <a:rPr lang="fr-FR" dirty="0" smtClean="0"/>
              <a:t>, </a:t>
            </a:r>
            <a:r>
              <a:rPr lang="fr-FR" dirty="0" err="1" smtClean="0"/>
              <a:t>lower</a:t>
            </a:r>
            <a:r>
              <a:rPr lang="fr-FR" dirty="0" smtClean="0"/>
              <a:t> stock </a:t>
            </a:r>
            <a:r>
              <a:rPr lang="fr-FR" dirty="0" err="1" smtClean="0"/>
              <a:t>market</a:t>
            </a:r>
            <a:r>
              <a:rPr lang="fr-FR" dirty="0" smtClean="0"/>
              <a:t> </a:t>
            </a:r>
            <a:r>
              <a:rPr lang="fr-FR" dirty="0" err="1" smtClean="0"/>
              <a:t>prices</a:t>
            </a:r>
            <a:r>
              <a:rPr lang="fr-FR" dirty="0" smtClean="0"/>
              <a:t> (</a:t>
            </a:r>
            <a:r>
              <a:rPr lang="fr-FR" dirty="0" err="1" smtClean="0"/>
              <a:t>stakeholder</a:t>
            </a:r>
            <a:r>
              <a:rPr lang="fr-FR" dirty="0" smtClean="0"/>
              <a:t> </a:t>
            </a:r>
            <a:r>
              <a:rPr lang="fr-FR" dirty="0" err="1" smtClean="0"/>
              <a:t>capitalism</a:t>
            </a:r>
            <a:r>
              <a:rPr lang="fr-FR" dirty="0" smtClean="0"/>
              <a:t>?)</a:t>
            </a:r>
          </a:p>
          <a:p>
            <a:r>
              <a:rPr lang="fr-FR" dirty="0" err="1" smtClean="0"/>
              <a:t>Except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NFA has been </a:t>
            </a:r>
            <a:r>
              <a:rPr lang="fr-FR" dirty="0" err="1" smtClean="0"/>
              <a:t>rising</a:t>
            </a:r>
            <a:r>
              <a:rPr lang="fr-FR" dirty="0" smtClean="0"/>
              <a:t> a lot in 1990s-2000s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very</a:t>
            </a:r>
            <a:r>
              <a:rPr lang="fr-FR" dirty="0" smtClean="0"/>
              <a:t> long-</a:t>
            </a:r>
            <a:r>
              <a:rPr lang="fr-FR" dirty="0" err="1" smtClean="0"/>
              <a:t>run</a:t>
            </a:r>
            <a:r>
              <a:rPr lang="fr-FR" dirty="0" smtClean="0"/>
              <a:t>: </a:t>
            </a:r>
            <a:r>
              <a:rPr lang="fr-FR" dirty="0" err="1" smtClean="0"/>
              <a:t>Britain</a:t>
            </a:r>
            <a:r>
              <a:rPr lang="fr-FR" dirty="0" smtClean="0"/>
              <a:t> and France 1700-2010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Long tradition of national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estimates</a:t>
            </a:r>
            <a:r>
              <a:rPr lang="fr-FR" dirty="0" smtClean="0"/>
              <a:t> in </a:t>
            </a:r>
            <a:r>
              <a:rPr lang="fr-FR" dirty="0" err="1" smtClean="0"/>
              <a:t>Britain</a:t>
            </a:r>
            <a:r>
              <a:rPr lang="fr-FR" dirty="0" smtClean="0"/>
              <a:t> and France in the 18th-19th centuries: </a:t>
            </a:r>
            <a:r>
              <a:rPr lang="fr-FR" dirty="0" err="1" smtClean="0"/>
              <a:t>Britain</a:t>
            </a:r>
            <a:r>
              <a:rPr lang="fr-FR" dirty="0" smtClean="0"/>
              <a:t>: Petty, King, </a:t>
            </a:r>
            <a:r>
              <a:rPr lang="fr-FR" dirty="0" err="1" smtClean="0"/>
              <a:t>Giffen</a:t>
            </a:r>
            <a:r>
              <a:rPr lang="fr-FR" dirty="0" smtClean="0"/>
              <a:t>, etc.; France: Vauban, Lavoisier, </a:t>
            </a:r>
            <a:r>
              <a:rPr lang="fr-FR" dirty="0" err="1" smtClean="0"/>
              <a:t>Colson</a:t>
            </a:r>
            <a:r>
              <a:rPr lang="fr-FR" dirty="0" smtClean="0"/>
              <a:t>, etc. </a:t>
            </a:r>
          </a:p>
          <a:p>
            <a:r>
              <a:rPr lang="fr-FR" dirty="0" smtClean="0"/>
              <a:t>National balance </a:t>
            </a:r>
            <a:r>
              <a:rPr lang="fr-FR" dirty="0" err="1" smtClean="0"/>
              <a:t>sheets</a:t>
            </a:r>
            <a:r>
              <a:rPr lang="fr-FR" dirty="0" smtClean="0"/>
              <a:t>: </a:t>
            </a:r>
            <a:r>
              <a:rPr lang="fr-FR" dirty="0" err="1" smtClean="0"/>
              <a:t>estimates</a:t>
            </a:r>
            <a:r>
              <a:rPr lang="fr-FR" dirty="0" smtClean="0"/>
              <a:t> of all </a:t>
            </a:r>
            <a:r>
              <a:rPr lang="fr-FR" dirty="0" err="1" smtClean="0"/>
              <a:t>assets</a:t>
            </a:r>
            <a:r>
              <a:rPr lang="fr-FR" dirty="0" smtClean="0"/>
              <a:t> and </a:t>
            </a:r>
            <a:r>
              <a:rPr lang="fr-FR" dirty="0" err="1" smtClean="0"/>
              <a:t>liabilities</a:t>
            </a:r>
            <a:r>
              <a:rPr lang="fr-FR" dirty="0" smtClean="0"/>
              <a:t> </a:t>
            </a:r>
            <a:r>
              <a:rPr lang="fr-FR" dirty="0" err="1" smtClean="0"/>
              <a:t>held</a:t>
            </a:r>
            <a:r>
              <a:rPr lang="fr-FR" dirty="0" smtClean="0"/>
              <a:t> by </a:t>
            </a:r>
            <a:r>
              <a:rPr lang="fr-FR" dirty="0" err="1" smtClean="0"/>
              <a:t>residents</a:t>
            </a:r>
            <a:r>
              <a:rPr lang="fr-FR" dirty="0" smtClean="0"/>
              <a:t> of a country (and by the </a:t>
            </a:r>
            <a:r>
              <a:rPr lang="fr-FR" dirty="0" err="1" smtClean="0"/>
              <a:t>government</a:t>
            </a:r>
            <a:r>
              <a:rPr lang="fr-FR" dirty="0" smtClean="0"/>
              <a:t>)      (« Bilans patrimoniaux par pays »)</a:t>
            </a:r>
          </a:p>
          <a:p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estimates</a:t>
            </a:r>
            <a:r>
              <a:rPr lang="fr-FR" dirty="0" smtClean="0"/>
              <a:t> are not </a:t>
            </a:r>
            <a:r>
              <a:rPr lang="fr-FR" dirty="0" err="1" smtClean="0"/>
              <a:t>sufficientely</a:t>
            </a:r>
            <a:r>
              <a:rPr lang="fr-FR" dirty="0" smtClean="0"/>
              <a:t> </a:t>
            </a:r>
            <a:r>
              <a:rPr lang="fr-FR" dirty="0" err="1" smtClean="0"/>
              <a:t>precise</a:t>
            </a:r>
            <a:r>
              <a:rPr lang="fr-FR" dirty="0" smtClean="0"/>
              <a:t> to </a:t>
            </a:r>
            <a:r>
              <a:rPr lang="fr-FR" dirty="0" err="1" smtClean="0"/>
              <a:t>study</a:t>
            </a:r>
            <a:r>
              <a:rPr lang="fr-FR" dirty="0" smtClean="0"/>
              <a:t> short-</a:t>
            </a:r>
            <a:r>
              <a:rPr lang="fr-FR" dirty="0" err="1" smtClean="0"/>
              <a:t>run</a:t>
            </a:r>
            <a:r>
              <a:rPr lang="fr-FR" dirty="0" smtClean="0"/>
              <a:t> fluctuations; but </a:t>
            </a:r>
            <a:r>
              <a:rPr lang="fr-FR" dirty="0" err="1" smtClean="0"/>
              <a:t>they</a:t>
            </a:r>
            <a:r>
              <a:rPr lang="fr-FR" dirty="0" smtClean="0"/>
              <a:t> are fine to </a:t>
            </a:r>
            <a:r>
              <a:rPr lang="fr-FR" dirty="0" err="1" smtClean="0"/>
              <a:t>study</a:t>
            </a:r>
            <a:r>
              <a:rPr lang="fr-FR" dirty="0" smtClean="0"/>
              <a:t> </a:t>
            </a:r>
            <a:r>
              <a:rPr lang="fr-FR" dirty="0" err="1" smtClean="0"/>
              <a:t>broad</a:t>
            </a:r>
            <a:r>
              <a:rPr lang="fr-FR" dirty="0" smtClean="0"/>
              <a:t> </a:t>
            </a:r>
            <a:r>
              <a:rPr lang="fr-FR" dirty="0" err="1" smtClean="0"/>
              <a:t>orders</a:t>
            </a:r>
            <a:r>
              <a:rPr lang="fr-FR" dirty="0" smtClean="0"/>
              <a:t> of magnitudes and long-</a:t>
            </a:r>
            <a:r>
              <a:rPr lang="fr-FR" dirty="0" err="1" smtClean="0"/>
              <a:t>run</a:t>
            </a:r>
            <a:r>
              <a:rPr lang="fr-FR" dirty="0" smtClean="0"/>
              <a:t> </a:t>
            </a:r>
            <a:r>
              <a:rPr lang="fr-FR" dirty="0" err="1" smtClean="0"/>
              <a:t>evolutions</a:t>
            </a:r>
            <a:endParaRPr lang="fr-FR" dirty="0" smtClean="0"/>
          </a:p>
          <a:p>
            <a:r>
              <a:rPr lang="fr-FR" dirty="0" err="1" smtClean="0"/>
              <a:t>See</a:t>
            </a:r>
            <a:r>
              <a:rPr lang="fr-FR" dirty="0" smtClean="0"/>
              <a:t> « Capital </a:t>
            </a:r>
            <a:r>
              <a:rPr lang="fr-FR" dirty="0" err="1" smtClean="0"/>
              <a:t>is</a:t>
            </a:r>
            <a:r>
              <a:rPr lang="fr-FR" dirty="0" smtClean="0"/>
              <a:t> Back –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in </a:t>
            </a:r>
            <a:r>
              <a:rPr lang="fr-FR" dirty="0" err="1" smtClean="0"/>
              <a:t>Rich</a:t>
            </a:r>
            <a:r>
              <a:rPr lang="fr-FR" dirty="0" smtClean="0"/>
              <a:t> Countries 1700-2010 », 2013, </a:t>
            </a:r>
            <a:r>
              <a:rPr lang="fr-FR" dirty="0" smtClean="0">
                <a:hlinkClick r:id="rId2"/>
              </a:rPr>
              <a:t>Data </a:t>
            </a:r>
            <a:r>
              <a:rPr lang="fr-FR" dirty="0" err="1" smtClean="0">
                <a:hlinkClick r:id="rId2"/>
              </a:rPr>
              <a:t>Appendix</a:t>
            </a:r>
            <a:r>
              <a:rPr lang="fr-FR" dirty="0" smtClean="0"/>
              <a:t>, </a:t>
            </a:r>
            <a:r>
              <a:rPr lang="fr-FR" dirty="0" err="1" smtClean="0">
                <a:hlinkClick r:id="rId3"/>
              </a:rPr>
              <a:t>Database</a:t>
            </a:r>
            <a:r>
              <a:rPr lang="fr-FR" dirty="0" smtClean="0"/>
              <a:t>, for </a:t>
            </a:r>
            <a:r>
              <a:rPr lang="fr-FR" dirty="0" err="1" smtClean="0"/>
              <a:t>detailed</a:t>
            </a:r>
            <a:r>
              <a:rPr lang="fr-FR" dirty="0" smtClean="0"/>
              <a:t> </a:t>
            </a:r>
            <a:r>
              <a:rPr lang="fr-FR" dirty="0" err="1" smtClean="0"/>
              <a:t>bibliography</a:t>
            </a:r>
            <a:r>
              <a:rPr lang="fr-FR" dirty="0" smtClean="0"/>
              <a:t> and </a:t>
            </a:r>
            <a:r>
              <a:rPr lang="fr-FR" dirty="0" err="1" smtClean="0"/>
              <a:t>methodological</a:t>
            </a:r>
            <a:r>
              <a:rPr lang="fr-FR" dirty="0" smtClean="0"/>
              <a:t> issues</a:t>
            </a: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819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856984" cy="6624736"/>
        </p:xfrm>
        <a:graphic>
          <a:graphicData uri="http://schemas.openxmlformats.org/presentationml/2006/ole">
            <p:oleObj spid="_x0000_s921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964488" cy="6624736"/>
        </p:xfrm>
        <a:graphic>
          <a:graphicData uri="http://schemas.openxmlformats.org/presentationml/2006/ole">
            <p:oleObj spid="_x0000_s1024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036496" cy="6741368"/>
        </p:xfrm>
        <a:graphic>
          <a:graphicData uri="http://schemas.openxmlformats.org/presentationml/2006/ole">
            <p:oleObj spid="_x0000_s1126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251521" y="116632"/>
          <a:ext cx="8784976" cy="6741368"/>
        </p:xfrm>
        <a:graphic>
          <a:graphicData uri="http://schemas.openxmlformats.org/presentationml/2006/ole">
            <p:oleObj spid="_x0000_s1229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Capital in </a:t>
            </a:r>
            <a:r>
              <a:rPr lang="fr-FR" dirty="0" err="1" smtClean="0"/>
              <a:t>America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historical</a:t>
            </a:r>
            <a:r>
              <a:rPr lang="fr-FR" dirty="0" smtClean="0"/>
              <a:t> pattern </a:t>
            </a:r>
            <a:r>
              <a:rPr lang="fr-FR" dirty="0" err="1" smtClean="0"/>
              <a:t>than</a:t>
            </a:r>
            <a:r>
              <a:rPr lang="fr-FR" dirty="0" smtClean="0"/>
              <a:t> in Europe</a:t>
            </a:r>
          </a:p>
          <a:p>
            <a:r>
              <a:rPr lang="fr-FR" dirty="0" err="1" smtClean="0"/>
              <a:t>Rising</a:t>
            </a:r>
            <a:r>
              <a:rPr lang="fr-FR" dirty="0" smtClean="0"/>
              <a:t> </a:t>
            </a:r>
            <a:r>
              <a:rPr lang="el-GR" dirty="0" smtClean="0"/>
              <a:t>β</a:t>
            </a:r>
            <a:r>
              <a:rPr lang="fr-FR" baseline="-25000" dirty="0" smtClean="0"/>
              <a:t>n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19c, </a:t>
            </a:r>
            <a:r>
              <a:rPr lang="fr-FR" dirty="0" err="1" smtClean="0"/>
              <a:t>almost</a:t>
            </a:r>
            <a:r>
              <a:rPr lang="fr-FR" dirty="0" smtClean="0"/>
              <a:t> stable in 20c</a:t>
            </a:r>
          </a:p>
          <a:p>
            <a:r>
              <a:rPr lang="fr-FR" dirty="0" err="1" smtClean="0"/>
              <a:t>Level</a:t>
            </a:r>
            <a:r>
              <a:rPr lang="fr-FR" dirty="0" smtClean="0"/>
              <a:t> of </a:t>
            </a:r>
            <a:r>
              <a:rPr lang="el-GR" dirty="0" smtClean="0"/>
              <a:t>β</a:t>
            </a:r>
            <a:r>
              <a:rPr lang="fr-FR" baseline="-25000" dirty="0" smtClean="0"/>
              <a:t>n</a:t>
            </a:r>
            <a:r>
              <a:rPr lang="fr-FR" dirty="0" smtClean="0"/>
              <a:t> </a:t>
            </a:r>
            <a:r>
              <a:rPr lang="fr-FR" dirty="0" err="1" smtClean="0"/>
              <a:t>generally</a:t>
            </a:r>
            <a:r>
              <a:rPr lang="fr-FR" dirty="0" smtClean="0"/>
              <a:t> </a:t>
            </a:r>
            <a:r>
              <a:rPr lang="fr-FR" dirty="0" err="1" smtClean="0"/>
              <a:t>smaller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in Europe, </a:t>
            </a:r>
            <a:r>
              <a:rPr lang="fr-FR" dirty="0" err="1" smtClean="0"/>
              <a:t>particularly</a:t>
            </a:r>
            <a:r>
              <a:rPr lang="fr-FR" dirty="0" smtClean="0"/>
              <a:t> in 19c </a:t>
            </a:r>
          </a:p>
          <a:p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factors</a:t>
            </a:r>
            <a:r>
              <a:rPr lang="fr-FR" dirty="0" smtClean="0"/>
              <a:t>: </a:t>
            </a:r>
            <a:r>
              <a:rPr lang="fr-FR" dirty="0" err="1" smtClean="0"/>
              <a:t>less</a:t>
            </a:r>
            <a:r>
              <a:rPr lang="fr-FR" dirty="0" smtClean="0"/>
              <a:t> time to </a:t>
            </a:r>
            <a:r>
              <a:rPr lang="fr-FR" dirty="0" err="1" smtClean="0"/>
              <a:t>accumulate</a:t>
            </a:r>
            <a:r>
              <a:rPr lang="fr-FR" dirty="0" smtClean="0"/>
              <a:t> capital; </a:t>
            </a:r>
            <a:r>
              <a:rPr lang="fr-FR" dirty="0" err="1" smtClean="0"/>
              <a:t>lower</a:t>
            </a:r>
            <a:r>
              <a:rPr lang="fr-FR" dirty="0" smtClean="0"/>
              <a:t> land </a:t>
            </a:r>
            <a:r>
              <a:rPr lang="fr-FR" dirty="0" err="1" smtClean="0"/>
              <a:t>price</a:t>
            </a:r>
            <a:r>
              <a:rPr lang="fr-FR" dirty="0" smtClean="0"/>
              <a:t> (more land in volume, but </a:t>
            </a:r>
            <a:r>
              <a:rPr lang="fr-FR" dirty="0" err="1" smtClean="0"/>
              <a:t>less</a:t>
            </a:r>
            <a:r>
              <a:rPr lang="fr-FR" dirty="0" smtClean="0"/>
              <a:t> land in value)</a:t>
            </a:r>
          </a:p>
          <a:p>
            <a:r>
              <a:rPr lang="fr-FR" dirty="0" smtClean="0"/>
              <a:t>NFA </a:t>
            </a:r>
            <a:r>
              <a:rPr lang="fr-FR" dirty="0" err="1" smtClean="0"/>
              <a:t>always</a:t>
            </a:r>
            <a:r>
              <a:rPr lang="fr-FR" dirty="0" smtClean="0"/>
              <a:t> close to 0 in US; but &lt;0 in Canada</a:t>
            </a:r>
            <a:endParaRPr lang="fr-F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188640"/>
          <a:ext cx="8964488" cy="6552728"/>
        </p:xfrm>
        <a:graphic>
          <a:graphicData uri="http://schemas.openxmlformats.org/presentationml/2006/ole">
            <p:oleObj spid="_x0000_s1331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856984" cy="6624736"/>
        </p:xfrm>
        <a:graphic>
          <a:graphicData uri="http://schemas.openxmlformats.org/presentationml/2006/ole">
            <p:oleObj spid="_x0000_s1433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53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2" y="116632"/>
          <a:ext cx="8964488" cy="6741368"/>
        </p:xfrm>
        <a:graphic>
          <a:graphicData uri="http://schemas.openxmlformats.org/presentationml/2006/ole">
            <p:oleObj spid="_x0000_s163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120680"/>
          </a:xfrm>
        </p:spPr>
        <p:txBody>
          <a:bodyPr>
            <a:normAutofit fontScale="85000" lnSpcReduction="10000"/>
          </a:bodyPr>
          <a:lstStyle/>
          <a:p>
            <a:r>
              <a:rPr lang="fr-FR" dirty="0" err="1" smtClean="0"/>
              <a:t>Longest</a:t>
            </a:r>
            <a:r>
              <a:rPr lang="fr-FR" dirty="0" smtClean="0"/>
              <a:t> </a:t>
            </a:r>
            <a:r>
              <a:rPr lang="fr-FR" dirty="0" err="1" smtClean="0"/>
              <a:t>series</a:t>
            </a:r>
            <a:r>
              <a:rPr lang="fr-FR" dirty="0" smtClean="0"/>
              <a:t>: </a:t>
            </a:r>
            <a:r>
              <a:rPr lang="fr-FR" dirty="0" err="1" smtClean="0"/>
              <a:t>Britain</a:t>
            </a:r>
            <a:r>
              <a:rPr lang="fr-FR" dirty="0" smtClean="0"/>
              <a:t> and France national </a:t>
            </a:r>
            <a:r>
              <a:rPr lang="fr-FR" dirty="0" err="1" smtClean="0"/>
              <a:t>wealth</a:t>
            </a:r>
            <a:r>
              <a:rPr lang="fr-FR" dirty="0" smtClean="0"/>
              <a:t>/national </a:t>
            </a:r>
            <a:r>
              <a:rPr lang="fr-FR" dirty="0" err="1" smtClean="0"/>
              <a:t>income</a:t>
            </a:r>
            <a:r>
              <a:rPr lang="fr-FR" dirty="0" smtClean="0"/>
              <a:t> ratio </a:t>
            </a:r>
            <a:r>
              <a:rPr lang="el-GR" dirty="0" smtClean="0"/>
              <a:t>β</a:t>
            </a:r>
            <a:r>
              <a:rPr lang="fr-FR" baseline="-25000" dirty="0" smtClean="0"/>
              <a:t>n</a:t>
            </a:r>
            <a:r>
              <a:rPr lang="fr-FR" dirty="0" smtClean="0"/>
              <a:t>=</a:t>
            </a:r>
            <a:r>
              <a:rPr lang="fr-FR" dirty="0" err="1" smtClean="0"/>
              <a:t>W</a:t>
            </a:r>
            <a:r>
              <a:rPr lang="fr-FR" baseline="-25000" dirty="0" err="1" smtClean="0"/>
              <a:t>n</a:t>
            </a:r>
            <a:r>
              <a:rPr lang="fr-FR" dirty="0" smtClean="0"/>
              <a:t>/Y over 1700-2010</a:t>
            </a:r>
          </a:p>
          <a:p>
            <a:r>
              <a:rPr lang="fr-FR" dirty="0" smtClean="0"/>
              <a:t>National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W</a:t>
            </a:r>
            <a:r>
              <a:rPr lang="fr-FR" baseline="-25000" dirty="0" err="1" smtClean="0"/>
              <a:t>n</a:t>
            </a:r>
            <a:r>
              <a:rPr lang="fr-FR" dirty="0" smtClean="0"/>
              <a:t> =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W + Public (or </a:t>
            </a:r>
            <a:r>
              <a:rPr lang="fr-FR" dirty="0" err="1" smtClean="0"/>
              <a:t>government</a:t>
            </a:r>
            <a:r>
              <a:rPr lang="fr-FR" dirty="0" smtClean="0"/>
              <a:t>)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W</a:t>
            </a:r>
            <a:r>
              <a:rPr lang="fr-FR" baseline="-25000" dirty="0" err="1" smtClean="0"/>
              <a:t>g</a:t>
            </a:r>
            <a:endParaRPr lang="fr-FR" baseline="-25000" dirty="0" smtClean="0"/>
          </a:p>
          <a:p>
            <a:r>
              <a:rPr lang="fr-FR" dirty="0" err="1" smtClean="0"/>
              <a:t>W</a:t>
            </a:r>
            <a:r>
              <a:rPr lang="fr-FR" baseline="-25000" dirty="0" err="1" smtClean="0"/>
              <a:t>n</a:t>
            </a:r>
            <a:r>
              <a:rPr lang="fr-FR" dirty="0" smtClean="0"/>
              <a:t> = </a:t>
            </a:r>
            <a:r>
              <a:rPr lang="fr-FR" dirty="0" err="1" smtClean="0"/>
              <a:t>Domestic</a:t>
            </a:r>
            <a:r>
              <a:rPr lang="fr-FR" dirty="0" smtClean="0"/>
              <a:t> capital K + Net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 NFA</a:t>
            </a:r>
          </a:p>
          <a:p>
            <a:r>
              <a:rPr lang="fr-FR" dirty="0" err="1" smtClean="0"/>
              <a:t>Domestic</a:t>
            </a:r>
            <a:r>
              <a:rPr lang="fr-FR" dirty="0" smtClean="0"/>
              <a:t> capital K = agricultural land + </a:t>
            </a:r>
            <a:r>
              <a:rPr lang="fr-FR" dirty="0" err="1" smtClean="0"/>
              <a:t>residential</a:t>
            </a:r>
            <a:r>
              <a:rPr lang="fr-FR" dirty="0" smtClean="0"/>
              <a:t> </a:t>
            </a:r>
            <a:r>
              <a:rPr lang="fr-FR" dirty="0" err="1" smtClean="0"/>
              <a:t>housing</a:t>
            </a:r>
            <a:r>
              <a:rPr lang="fr-FR" dirty="0" smtClean="0"/>
              <a:t> +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domestic</a:t>
            </a:r>
            <a:r>
              <a:rPr lang="fr-FR" dirty="0" smtClean="0"/>
              <a:t> k (=offices, structures, machines, patents, etc. </a:t>
            </a:r>
            <a:r>
              <a:rPr lang="fr-FR" dirty="0" err="1" smtClean="0"/>
              <a:t>used</a:t>
            </a:r>
            <a:r>
              <a:rPr lang="fr-FR" dirty="0" smtClean="0"/>
              <a:t> by </a:t>
            </a:r>
            <a:r>
              <a:rPr lang="fr-FR" dirty="0" err="1" smtClean="0"/>
              <a:t>firms</a:t>
            </a:r>
            <a:r>
              <a:rPr lang="fr-FR" dirty="0" smtClean="0"/>
              <a:t> and administrations)</a:t>
            </a:r>
          </a:p>
          <a:p>
            <a:r>
              <a:rPr lang="fr-FR" dirty="0" err="1" smtClean="0"/>
              <a:t>Two</a:t>
            </a:r>
            <a:r>
              <a:rPr lang="fr-FR" dirty="0" smtClean="0"/>
              <a:t> major </a:t>
            </a:r>
            <a:r>
              <a:rPr lang="fr-FR" dirty="0" err="1" smtClean="0"/>
              <a:t>facts</a:t>
            </a:r>
            <a:r>
              <a:rPr lang="fr-FR" dirty="0" smtClean="0"/>
              <a:t>: (1) </a:t>
            </a:r>
            <a:r>
              <a:rPr lang="fr-FR" dirty="0" err="1" smtClean="0"/>
              <a:t>huge</a:t>
            </a:r>
            <a:r>
              <a:rPr lang="fr-FR" dirty="0" smtClean="0"/>
              <a:t> U-</a:t>
            </a:r>
            <a:r>
              <a:rPr lang="fr-FR" dirty="0" err="1" smtClean="0"/>
              <a:t>shaped</a:t>
            </a:r>
            <a:r>
              <a:rPr lang="fr-FR" dirty="0" smtClean="0"/>
              <a:t> </a:t>
            </a:r>
            <a:r>
              <a:rPr lang="fr-FR" dirty="0" err="1" smtClean="0"/>
              <a:t>curve</a:t>
            </a:r>
            <a:r>
              <a:rPr lang="fr-FR" dirty="0" smtClean="0"/>
              <a:t>:</a:t>
            </a:r>
            <a:r>
              <a:rPr lang="el-GR" dirty="0" smtClean="0"/>
              <a:t> β</a:t>
            </a:r>
            <a:r>
              <a:rPr lang="fr-FR" baseline="-25000" dirty="0" smtClean="0"/>
              <a:t>n</a:t>
            </a:r>
            <a:r>
              <a:rPr lang="fr-FR" dirty="0" smtClean="0">
                <a:cs typeface="Arial"/>
              </a:rPr>
              <a:t>≈700% over 1700-1910, down to 200-300% </a:t>
            </a:r>
            <a:r>
              <a:rPr lang="fr-FR" dirty="0" err="1" smtClean="0">
                <a:cs typeface="Arial"/>
              </a:rPr>
              <a:t>around</a:t>
            </a:r>
            <a:r>
              <a:rPr lang="fr-FR" dirty="0" smtClean="0">
                <a:cs typeface="Arial"/>
              </a:rPr>
              <a:t> 1950, up to 500-600% in 2000-2010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(2) Radical change in the nature of </a:t>
            </a:r>
            <a:r>
              <a:rPr lang="fr-FR" dirty="0" err="1" smtClean="0"/>
              <a:t>wealth</a:t>
            </a:r>
            <a:r>
              <a:rPr lang="fr-FR" dirty="0" smtClean="0"/>
              <a:t> (agricultural land has been </a:t>
            </a:r>
            <a:r>
              <a:rPr lang="fr-FR" dirty="0" err="1" smtClean="0"/>
              <a:t>gradually</a:t>
            </a:r>
            <a:r>
              <a:rPr lang="fr-FR" dirty="0" smtClean="0"/>
              <a:t> </a:t>
            </a:r>
            <a:r>
              <a:rPr lang="fr-FR" dirty="0" err="1" smtClean="0"/>
              <a:t>replaced</a:t>
            </a:r>
            <a:r>
              <a:rPr lang="fr-FR" dirty="0" smtClean="0"/>
              <a:t> by </a:t>
            </a:r>
            <a:r>
              <a:rPr lang="fr-FR" dirty="0" err="1" smtClean="0"/>
              <a:t>housing</a:t>
            </a:r>
            <a:r>
              <a:rPr lang="fr-FR" dirty="0" smtClean="0"/>
              <a:t>, business and </a:t>
            </a:r>
            <a:r>
              <a:rPr lang="fr-FR" dirty="0" err="1" smtClean="0"/>
              <a:t>financial</a:t>
            </a:r>
            <a:r>
              <a:rPr lang="fr-FR" dirty="0" smtClean="0"/>
              <a:t> capital), but total value of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did</a:t>
            </a:r>
            <a:r>
              <a:rPr lang="fr-FR" dirty="0" smtClean="0"/>
              <a:t> not change </a:t>
            </a:r>
            <a:r>
              <a:rPr lang="fr-FR" dirty="0" err="1" smtClean="0"/>
              <a:t>much</a:t>
            </a:r>
            <a:r>
              <a:rPr lang="fr-FR" dirty="0" smtClean="0"/>
              <a:t>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endParaRPr lang="fr-F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Capital and </a:t>
            </a:r>
            <a:r>
              <a:rPr lang="fr-FR" dirty="0" err="1" smtClean="0"/>
              <a:t>slavery</a:t>
            </a:r>
            <a:r>
              <a:rPr lang="fr-FR" dirty="0" smtClean="0"/>
              <a:t> in the 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556792"/>
            <a:ext cx="7488832" cy="4896544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In the US 1770-1865, </a:t>
            </a:r>
            <a:r>
              <a:rPr lang="fr-FR" dirty="0" err="1" smtClean="0"/>
              <a:t>market</a:t>
            </a:r>
            <a:r>
              <a:rPr lang="fr-FR" dirty="0" smtClean="0"/>
              <a:t> value of slaves </a:t>
            </a:r>
            <a:r>
              <a:rPr lang="fr-FR" dirty="0" smtClean="0">
                <a:cs typeface="Arial"/>
              </a:rPr>
              <a:t>≈ 150% of Y ≈ as </a:t>
            </a:r>
            <a:r>
              <a:rPr lang="fr-FR" dirty="0" err="1" smtClean="0">
                <a:cs typeface="Arial"/>
              </a:rPr>
              <a:t>much</a:t>
            </a:r>
            <a:r>
              <a:rPr lang="fr-FR" dirty="0" smtClean="0">
                <a:cs typeface="Arial"/>
              </a:rPr>
              <a:t> as agricultural land</a:t>
            </a:r>
          </a:p>
          <a:p>
            <a:r>
              <a:rPr lang="fr-FR" dirty="0" smtClean="0">
                <a:cs typeface="Arial"/>
              </a:rPr>
              <a:t>In </a:t>
            </a:r>
            <a:r>
              <a:rPr lang="fr-FR" dirty="0" err="1" smtClean="0">
                <a:cs typeface="Arial"/>
              </a:rPr>
              <a:t>Southern</a:t>
            </a:r>
            <a:r>
              <a:rPr lang="fr-FR" dirty="0" smtClean="0">
                <a:cs typeface="Arial"/>
              </a:rPr>
              <a:t> US, slaves ≈ 300% of Y, </a:t>
            </a:r>
            <a:r>
              <a:rPr lang="fr-FR" dirty="0" err="1" smtClean="0">
                <a:cs typeface="Arial"/>
              </a:rPr>
              <a:t>so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that</a:t>
            </a:r>
            <a:r>
              <a:rPr lang="fr-FR" dirty="0" smtClean="0">
                <a:cs typeface="Arial"/>
              </a:rPr>
              <a:t> total </a:t>
            </a:r>
            <a:r>
              <a:rPr lang="fr-FR" dirty="0" err="1" smtClean="0">
                <a:cs typeface="Arial"/>
              </a:rPr>
              <a:t>private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wealth</a:t>
            </a:r>
            <a:r>
              <a:rPr lang="fr-FR" dirty="0" smtClean="0">
                <a:cs typeface="Arial"/>
              </a:rPr>
              <a:t> (</a:t>
            </a:r>
            <a:r>
              <a:rPr lang="fr-FR" dirty="0" err="1" smtClean="0">
                <a:cs typeface="Arial"/>
              </a:rPr>
              <a:t>incl.slaves</a:t>
            </a:r>
            <a:r>
              <a:rPr lang="fr-FR" dirty="0" smtClean="0">
                <a:cs typeface="Arial"/>
              </a:rPr>
              <a:t>) = as large as in Europe</a:t>
            </a:r>
          </a:p>
          <a:p>
            <a:r>
              <a:rPr lang="fr-FR" dirty="0" err="1" smtClean="0">
                <a:cs typeface="Arial"/>
              </a:rPr>
              <a:t>Huge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historical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literature</a:t>
            </a:r>
            <a:r>
              <a:rPr lang="fr-FR" dirty="0" smtClean="0">
                <a:cs typeface="Arial"/>
              </a:rPr>
              <a:t> on US </a:t>
            </a:r>
            <a:r>
              <a:rPr lang="fr-FR" dirty="0" err="1" smtClean="0">
                <a:cs typeface="Arial"/>
              </a:rPr>
              <a:t>slavery</a:t>
            </a:r>
            <a:r>
              <a:rPr lang="fr-FR" dirty="0" smtClean="0">
                <a:cs typeface="Arial"/>
              </a:rPr>
              <a:t> system: </a:t>
            </a:r>
            <a:r>
              <a:rPr lang="fr-FR" dirty="0" err="1" smtClean="0">
                <a:cs typeface="Arial"/>
              </a:rPr>
              <a:t>Fogel</a:t>
            </a:r>
            <a:r>
              <a:rPr lang="fr-FR" dirty="0" smtClean="0">
                <a:cs typeface="Arial"/>
              </a:rPr>
              <a:t>, etc. (</a:t>
            </a:r>
            <a:r>
              <a:rPr lang="fr-FR" dirty="0" err="1" smtClean="0">
                <a:cs typeface="Arial"/>
              </a:rPr>
              <a:t>see</a:t>
            </a:r>
            <a:r>
              <a:rPr lang="fr-FR" dirty="0" smtClean="0">
                <a:cs typeface="Arial"/>
              </a:rPr>
              <a:t> </a:t>
            </a:r>
            <a:r>
              <a:rPr lang="fr-FR" dirty="0" smtClean="0">
                <a:cs typeface="Arial"/>
                <a:hlinkClick r:id="rId2"/>
              </a:rPr>
              <a:t>Data </a:t>
            </a:r>
            <a:r>
              <a:rPr lang="fr-FR" dirty="0" err="1" smtClean="0">
                <a:cs typeface="Arial"/>
                <a:hlinkClick r:id="rId2"/>
              </a:rPr>
              <a:t>Appendix</a:t>
            </a:r>
            <a:r>
              <a:rPr lang="fr-FR" dirty="0" smtClean="0">
                <a:cs typeface="Arial"/>
              </a:rPr>
              <a:t>) </a:t>
            </a:r>
          </a:p>
          <a:p>
            <a:r>
              <a:rPr lang="fr-FR" dirty="0" err="1" smtClean="0">
                <a:cs typeface="Arial"/>
              </a:rPr>
              <a:t>See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also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recent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research</a:t>
            </a:r>
            <a:r>
              <a:rPr lang="fr-FR" dirty="0" smtClean="0">
                <a:cs typeface="Arial"/>
              </a:rPr>
              <a:t> on compensation to slave </a:t>
            </a:r>
            <a:r>
              <a:rPr lang="fr-FR" dirty="0" err="1" smtClean="0">
                <a:cs typeface="Arial"/>
              </a:rPr>
              <a:t>owners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after</a:t>
            </a:r>
            <a:r>
              <a:rPr lang="fr-FR" dirty="0" smtClean="0">
                <a:cs typeface="Arial"/>
              </a:rPr>
              <a:t> the abolition of </a:t>
            </a:r>
            <a:r>
              <a:rPr lang="fr-FR" dirty="0" err="1" smtClean="0">
                <a:cs typeface="Arial"/>
              </a:rPr>
              <a:t>slavery</a:t>
            </a:r>
            <a:r>
              <a:rPr lang="fr-FR" dirty="0" smtClean="0">
                <a:cs typeface="Arial"/>
              </a:rPr>
              <a:t> in </a:t>
            </a:r>
            <a:r>
              <a:rPr lang="fr-FR" dirty="0" err="1" smtClean="0">
                <a:cs typeface="Arial"/>
              </a:rPr>
              <a:t>Britain</a:t>
            </a:r>
            <a:r>
              <a:rPr lang="fr-FR" dirty="0" smtClean="0">
                <a:cs typeface="Arial"/>
              </a:rPr>
              <a:t> 1833 (</a:t>
            </a:r>
            <a:r>
              <a:rPr lang="fr-FR" dirty="0" err="1" smtClean="0">
                <a:cs typeface="Arial"/>
              </a:rPr>
              <a:t>see</a:t>
            </a:r>
            <a:r>
              <a:rPr lang="fr-FR" dirty="0" smtClean="0">
                <a:cs typeface="Arial"/>
              </a:rPr>
              <a:t> </a:t>
            </a:r>
            <a:r>
              <a:rPr lang="fr-FR" dirty="0" smtClean="0">
                <a:cs typeface="Arial"/>
                <a:hlinkClick r:id="rId3"/>
              </a:rPr>
              <a:t>UCL </a:t>
            </a:r>
            <a:r>
              <a:rPr lang="fr-FR" dirty="0" err="1" smtClean="0">
                <a:cs typeface="Arial"/>
                <a:hlinkClick r:id="rId3"/>
              </a:rPr>
              <a:t>project</a:t>
            </a:r>
            <a:r>
              <a:rPr lang="fr-FR" dirty="0" smtClean="0">
                <a:cs typeface="Arial"/>
              </a:rPr>
              <a:t>) and France (</a:t>
            </a:r>
            <a:r>
              <a:rPr lang="fr-FR" dirty="0" err="1" smtClean="0">
                <a:cs typeface="Arial"/>
              </a:rPr>
              <a:t>Haiti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debt</a:t>
            </a:r>
            <a:r>
              <a:rPr lang="fr-FR" dirty="0" smtClean="0">
                <a:cs typeface="Arial"/>
              </a:rPr>
              <a:t> 1825) (</a:t>
            </a:r>
            <a:r>
              <a:rPr lang="fr-FR" dirty="0" err="1" smtClean="0">
                <a:cs typeface="Arial"/>
              </a:rPr>
              <a:t>see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also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Graeber</a:t>
            </a:r>
            <a:r>
              <a:rPr lang="fr-FR" dirty="0" smtClean="0">
                <a:cs typeface="Arial"/>
              </a:rPr>
              <a:t>, </a:t>
            </a:r>
            <a:r>
              <a:rPr lang="fr-FR" dirty="0" err="1" smtClean="0">
                <a:cs typeface="Arial"/>
              </a:rPr>
              <a:t>Debt</a:t>
            </a:r>
            <a:r>
              <a:rPr lang="fr-FR" dirty="0" smtClean="0">
                <a:cs typeface="Arial"/>
              </a:rPr>
              <a:t> – The first 5000 </a:t>
            </a:r>
            <a:r>
              <a:rPr lang="fr-FR" dirty="0" err="1" smtClean="0">
                <a:cs typeface="Arial"/>
              </a:rPr>
              <a:t>years</a:t>
            </a:r>
            <a:r>
              <a:rPr lang="fr-FR" dirty="0" smtClean="0">
                <a:cs typeface="Arial"/>
              </a:rPr>
              <a:t>)</a:t>
            </a:r>
            <a:endParaRPr lang="fr-FR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116632"/>
          <a:ext cx="9036496" cy="6624736"/>
        </p:xfrm>
        <a:graphic>
          <a:graphicData uri="http://schemas.openxmlformats.org/presentationml/2006/ole">
            <p:oleObj spid="_x0000_s1741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0"/>
          <a:ext cx="8964488" cy="6858000"/>
        </p:xfrm>
        <a:graphic>
          <a:graphicData uri="http://schemas.openxmlformats.org/presentationml/2006/ole">
            <p:oleObj spid="_x0000_s1843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On the value of </a:t>
            </a:r>
            <a:r>
              <a:rPr lang="fr-FR" dirty="0" err="1" smtClean="0"/>
              <a:t>human</a:t>
            </a:r>
            <a:r>
              <a:rPr lang="fr-FR" dirty="0" smtClean="0"/>
              <a:t> capital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5112568"/>
          </a:xfrm>
        </p:spPr>
        <p:txBody>
          <a:bodyPr>
            <a:normAutofit fontScale="77500" lnSpcReduction="20000"/>
          </a:bodyPr>
          <a:lstStyle/>
          <a:p>
            <a:r>
              <a:rPr lang="fr-FR" dirty="0" err="1" smtClean="0"/>
              <a:t>Extreme</a:t>
            </a:r>
            <a:r>
              <a:rPr lang="fr-FR" dirty="0" smtClean="0"/>
              <a:t> case: if a </a:t>
            </a:r>
            <a:r>
              <a:rPr lang="fr-FR" dirty="0" err="1" smtClean="0"/>
              <a:t>tiny</a:t>
            </a:r>
            <a:r>
              <a:rPr lang="fr-FR" dirty="0" smtClean="0"/>
              <a:t> fraction </a:t>
            </a:r>
            <a:r>
              <a:rPr lang="fr-FR" dirty="0" err="1" smtClean="0"/>
              <a:t>owns</a:t>
            </a:r>
            <a:r>
              <a:rPr lang="fr-FR" dirty="0" smtClean="0"/>
              <a:t> the </a:t>
            </a:r>
            <a:r>
              <a:rPr lang="fr-FR" dirty="0" err="1" smtClean="0"/>
              <a:t>rest</a:t>
            </a:r>
            <a:r>
              <a:rPr lang="fr-FR" dirty="0" smtClean="0"/>
              <a:t> of the population, </a:t>
            </a:r>
            <a:r>
              <a:rPr lang="fr-FR" dirty="0" err="1" smtClean="0"/>
              <a:t>then</a:t>
            </a:r>
            <a:r>
              <a:rPr lang="fr-FR" dirty="0" smtClean="0"/>
              <a:t> the value of slaves (=</a:t>
            </a:r>
            <a:r>
              <a:rPr lang="fr-FR" dirty="0" err="1" smtClean="0"/>
              <a:t>human</a:t>
            </a:r>
            <a:r>
              <a:rPr lang="fr-FR" dirty="0" smtClean="0"/>
              <a:t> capital)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larger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non-</a:t>
            </a:r>
            <a:r>
              <a:rPr lang="fr-FR" dirty="0" err="1" smtClean="0"/>
              <a:t>human</a:t>
            </a:r>
            <a:r>
              <a:rPr lang="fr-FR" dirty="0" smtClean="0"/>
              <a:t> capital</a:t>
            </a:r>
          </a:p>
          <a:p>
            <a:r>
              <a:rPr lang="fr-FR" dirty="0" smtClean="0"/>
              <a:t>Simple computation: assume marginal </a:t>
            </a:r>
            <a:r>
              <a:rPr lang="fr-FR" dirty="0" err="1" smtClean="0"/>
              <a:t>products</a:t>
            </a:r>
            <a:r>
              <a:rPr lang="fr-FR" dirty="0" smtClean="0"/>
              <a:t> of capital and </a:t>
            </a:r>
            <a:r>
              <a:rPr lang="fr-FR" dirty="0" err="1" smtClean="0"/>
              <a:t>labor</a:t>
            </a:r>
            <a:r>
              <a:rPr lang="fr-FR" dirty="0" smtClean="0"/>
              <a:t> are </a:t>
            </a:r>
            <a:r>
              <a:rPr lang="fr-FR" dirty="0" err="1" smtClean="0"/>
              <a:t>such</a:t>
            </a:r>
            <a:r>
              <a:rPr lang="fr-FR" dirty="0" smtClean="0"/>
              <a:t> as capital </a:t>
            </a:r>
            <a:r>
              <a:rPr lang="fr-FR" dirty="0" err="1" smtClean="0"/>
              <a:t>share</a:t>
            </a:r>
            <a:r>
              <a:rPr lang="fr-FR" dirty="0" smtClean="0"/>
              <a:t> = </a:t>
            </a:r>
            <a:r>
              <a:rPr lang="el-GR" dirty="0" smtClean="0"/>
              <a:t>α</a:t>
            </a:r>
            <a:r>
              <a:rPr lang="fr-FR" dirty="0" smtClean="0"/>
              <a:t> (= r </a:t>
            </a:r>
            <a:r>
              <a:rPr lang="el-GR" dirty="0" smtClean="0"/>
              <a:t>β</a:t>
            </a:r>
            <a:r>
              <a:rPr lang="fr-FR" dirty="0" smtClean="0"/>
              <a:t>) and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share</a:t>
            </a:r>
            <a:r>
              <a:rPr lang="fr-FR" dirty="0" smtClean="0"/>
              <a:t> = 1-</a:t>
            </a:r>
            <a:r>
              <a:rPr lang="el-GR" dirty="0" smtClean="0"/>
              <a:t>α</a:t>
            </a:r>
            <a:r>
              <a:rPr lang="fr-FR" dirty="0" smtClean="0"/>
              <a:t>; if future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flows</a:t>
            </a:r>
            <a:r>
              <a:rPr lang="fr-FR" dirty="0" smtClean="0"/>
              <a:t> are </a:t>
            </a:r>
            <a:r>
              <a:rPr lang="fr-FR" dirty="0" err="1" smtClean="0"/>
              <a:t>capitalized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the </a:t>
            </a:r>
            <a:r>
              <a:rPr lang="fr-FR" dirty="0" err="1" smtClean="0"/>
              <a:t>same</a:t>
            </a:r>
            <a:r>
              <a:rPr lang="fr-FR" dirty="0" smtClean="0"/>
              <a:t> rate r, </a:t>
            </a:r>
            <a:r>
              <a:rPr lang="fr-FR" dirty="0" err="1" smtClean="0"/>
              <a:t>then</a:t>
            </a:r>
            <a:r>
              <a:rPr lang="fr-FR" dirty="0" smtClean="0"/>
              <a:t> the value of </a:t>
            </a:r>
            <a:r>
              <a:rPr lang="fr-FR" dirty="0" err="1" smtClean="0"/>
              <a:t>human</a:t>
            </a:r>
            <a:r>
              <a:rPr lang="fr-FR" dirty="0" smtClean="0"/>
              <a:t> capital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= (1-</a:t>
            </a:r>
            <a:r>
              <a:rPr lang="el-GR" dirty="0" smtClean="0"/>
              <a:t>α</a:t>
            </a:r>
            <a:r>
              <a:rPr lang="fr-FR" dirty="0" smtClean="0"/>
              <a:t>)/r</a:t>
            </a:r>
          </a:p>
          <a:p>
            <a:r>
              <a:rPr lang="fr-FR" dirty="0" smtClean="0"/>
              <a:t>If </a:t>
            </a:r>
            <a:r>
              <a:rPr lang="el-GR" dirty="0" smtClean="0"/>
              <a:t>α</a:t>
            </a:r>
            <a:r>
              <a:rPr lang="fr-FR" dirty="0" smtClean="0"/>
              <a:t>=30%,</a:t>
            </a:r>
            <a:r>
              <a:rPr lang="el-GR" dirty="0" smtClean="0"/>
              <a:t> </a:t>
            </a:r>
            <a:r>
              <a:rPr lang="fr-FR" dirty="0" smtClean="0"/>
              <a:t>1-</a:t>
            </a:r>
            <a:r>
              <a:rPr lang="el-GR" dirty="0" smtClean="0"/>
              <a:t>α</a:t>
            </a:r>
            <a:r>
              <a:rPr lang="fr-FR" dirty="0" smtClean="0"/>
              <a:t>=70%, r=5%,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market</a:t>
            </a:r>
            <a:r>
              <a:rPr lang="fr-FR" dirty="0" smtClean="0"/>
              <a:t> value of (non-</a:t>
            </a:r>
            <a:r>
              <a:rPr lang="fr-FR" dirty="0" err="1" smtClean="0"/>
              <a:t>human</a:t>
            </a:r>
            <a:r>
              <a:rPr lang="fr-FR" dirty="0" smtClean="0"/>
              <a:t>) capital = </a:t>
            </a:r>
            <a:r>
              <a:rPr lang="el-GR" dirty="0" smtClean="0"/>
              <a:t>α</a:t>
            </a:r>
            <a:r>
              <a:rPr lang="fr-FR" dirty="0" smtClean="0"/>
              <a:t>/r = 600%, and </a:t>
            </a:r>
            <a:r>
              <a:rPr lang="fr-FR" dirty="0" err="1" smtClean="0"/>
              <a:t>market</a:t>
            </a:r>
            <a:r>
              <a:rPr lang="fr-FR" dirty="0" smtClean="0"/>
              <a:t> value of </a:t>
            </a:r>
            <a:r>
              <a:rPr lang="fr-FR" dirty="0" err="1" smtClean="0"/>
              <a:t>human</a:t>
            </a:r>
            <a:r>
              <a:rPr lang="fr-FR" dirty="0" smtClean="0"/>
              <a:t> capital (slaves) = 1400%; total capital = 2000% (=1/r)</a:t>
            </a:r>
          </a:p>
          <a:p>
            <a:r>
              <a:rPr lang="fr-FR" dirty="0" smtClean="0"/>
              <a:t>But </a:t>
            </a:r>
            <a:r>
              <a:rPr lang="fr-FR" dirty="0" err="1" smtClean="0"/>
              <a:t>outside</a:t>
            </a:r>
            <a:r>
              <a:rPr lang="fr-FR" dirty="0" smtClean="0"/>
              <a:t> slave </a:t>
            </a:r>
            <a:r>
              <a:rPr lang="fr-FR" dirty="0" err="1" smtClean="0"/>
              <a:t>societies</a:t>
            </a:r>
            <a:r>
              <a:rPr lang="fr-FR" dirty="0" smtClean="0"/>
              <a:t>,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really</a:t>
            </a:r>
            <a:r>
              <a:rPr lang="fr-FR" dirty="0" smtClean="0"/>
              <a:t> </a:t>
            </a:r>
            <a:r>
              <a:rPr lang="fr-FR" dirty="0" err="1" smtClean="0"/>
              <a:t>does</a:t>
            </a:r>
            <a:r>
              <a:rPr lang="fr-FR" dirty="0" smtClean="0"/>
              <a:t> not </a:t>
            </a:r>
            <a:r>
              <a:rPr lang="fr-FR" dirty="0" err="1" smtClean="0"/>
              <a:t>make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sense</a:t>
            </a:r>
            <a:r>
              <a:rPr lang="fr-FR" dirty="0" smtClean="0"/>
              <a:t> to </a:t>
            </a:r>
            <a:r>
              <a:rPr lang="fr-FR" dirty="0" err="1" smtClean="0"/>
              <a:t>compute</a:t>
            </a:r>
            <a:r>
              <a:rPr lang="fr-FR" dirty="0" smtClean="0"/>
              <a:t> a </a:t>
            </a:r>
            <a:r>
              <a:rPr lang="fr-FR" dirty="0" err="1" smtClean="0"/>
              <a:t>market</a:t>
            </a:r>
            <a:r>
              <a:rPr lang="fr-FR" dirty="0" smtClean="0"/>
              <a:t> value of </a:t>
            </a:r>
            <a:r>
              <a:rPr lang="fr-FR" dirty="0" err="1" smtClean="0"/>
              <a:t>human</a:t>
            </a:r>
            <a:r>
              <a:rPr lang="fr-FR" dirty="0" smtClean="0"/>
              <a:t> capital: in modern </a:t>
            </a:r>
            <a:r>
              <a:rPr lang="fr-FR" dirty="0" err="1" smtClean="0"/>
              <a:t>legal</a:t>
            </a:r>
            <a:r>
              <a:rPr lang="fr-FR" dirty="0" smtClean="0"/>
              <a:t> </a:t>
            </a:r>
            <a:r>
              <a:rPr lang="fr-FR" dirty="0" err="1" smtClean="0"/>
              <a:t>systems</a:t>
            </a:r>
            <a:r>
              <a:rPr lang="fr-FR" dirty="0" smtClean="0"/>
              <a:t>, one </a:t>
            </a:r>
            <a:r>
              <a:rPr lang="fr-FR" dirty="0" err="1" smtClean="0"/>
              <a:t>cannot</a:t>
            </a:r>
            <a:r>
              <a:rPr lang="fr-FR" dirty="0" smtClean="0"/>
              <a:t> </a:t>
            </a:r>
            <a:r>
              <a:rPr lang="fr-FR" dirty="0" err="1" smtClean="0"/>
              <a:t>sell</a:t>
            </a:r>
            <a:r>
              <a:rPr lang="fr-FR" dirty="0" smtClean="0"/>
              <a:t> </a:t>
            </a:r>
            <a:r>
              <a:rPr lang="fr-FR" dirty="0" err="1" smtClean="0"/>
              <a:t>one’s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force on a permanent basis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102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205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rise</a:t>
            </a:r>
            <a:r>
              <a:rPr lang="fr-FR" dirty="0" smtClean="0"/>
              <a:t> and </a:t>
            </a:r>
            <a:r>
              <a:rPr lang="fr-FR" dirty="0" err="1" smtClean="0"/>
              <a:t>fall</a:t>
            </a:r>
            <a:r>
              <a:rPr lang="fr-FR" dirty="0" smtClean="0"/>
              <a:t> of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NFA close to 0 in 1700-1800 and 1950-2010, but </a:t>
            </a:r>
            <a:r>
              <a:rPr lang="fr-FR" dirty="0" err="1" smtClean="0"/>
              <a:t>very</a:t>
            </a:r>
            <a:r>
              <a:rPr lang="fr-FR" dirty="0" smtClean="0"/>
              <a:t> large in 1870-1910 = the </a:t>
            </a:r>
            <a:r>
              <a:rPr lang="fr-FR" dirty="0" err="1" smtClean="0"/>
              <a:t>height</a:t>
            </a:r>
            <a:r>
              <a:rPr lang="fr-FR" dirty="0" smtClean="0"/>
              <a:t> of the « first </a:t>
            </a:r>
            <a:r>
              <a:rPr lang="fr-FR" dirty="0" err="1" smtClean="0"/>
              <a:t>globalization</a:t>
            </a:r>
            <a:r>
              <a:rPr lang="fr-FR" dirty="0" smtClean="0"/>
              <a:t> » and of colonial empires</a:t>
            </a:r>
          </a:p>
          <a:p>
            <a:r>
              <a:rPr lang="fr-FR" dirty="0" smtClean="0"/>
              <a:t>In 1910, NFA</a:t>
            </a:r>
            <a:r>
              <a:rPr lang="fr-FR" dirty="0" smtClean="0">
                <a:cs typeface="Arial"/>
              </a:rPr>
              <a:t>≈200% of Y in UK, ≈100% in France</a:t>
            </a:r>
          </a:p>
          <a:p>
            <a:r>
              <a:rPr lang="fr-FR" dirty="0" err="1" smtClean="0">
                <a:cs typeface="Arial"/>
              </a:rPr>
              <a:t>These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enormous</a:t>
            </a:r>
            <a:r>
              <a:rPr lang="fr-FR" dirty="0" smtClean="0">
                <a:cs typeface="Arial"/>
              </a:rPr>
              <a:t>  net </a:t>
            </a:r>
            <a:r>
              <a:rPr lang="fr-FR" dirty="0" err="1" smtClean="0">
                <a:cs typeface="Arial"/>
              </a:rPr>
              <a:t>foreign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assets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disappeared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between</a:t>
            </a:r>
            <a:r>
              <a:rPr lang="fr-FR" dirty="0" smtClean="0">
                <a:cs typeface="Arial"/>
              </a:rPr>
              <a:t> 1910 and 1950 and </a:t>
            </a:r>
            <a:r>
              <a:rPr lang="fr-FR" dirty="0" err="1" smtClean="0">
                <a:cs typeface="Arial"/>
              </a:rPr>
              <a:t>never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reappeared</a:t>
            </a:r>
            <a:r>
              <a:rPr lang="fr-FR" dirty="0" smtClean="0">
                <a:cs typeface="Arial"/>
              </a:rPr>
              <a:t> (but large cross-border </a:t>
            </a:r>
            <a:r>
              <a:rPr lang="fr-FR" dirty="0" err="1" smtClean="0">
                <a:cs typeface="Arial"/>
              </a:rPr>
              <a:t>gross</a:t>
            </a:r>
            <a:r>
              <a:rPr lang="fr-FR" dirty="0" smtClean="0">
                <a:cs typeface="Arial"/>
              </a:rPr>
              <a:t> positions </a:t>
            </a:r>
            <a:r>
              <a:rPr lang="fr-FR" dirty="0" err="1" smtClean="0">
                <a:cs typeface="Arial"/>
              </a:rPr>
              <a:t>developed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since</a:t>
            </a:r>
            <a:r>
              <a:rPr lang="fr-FR" dirty="0" smtClean="0">
                <a:cs typeface="Arial"/>
              </a:rPr>
              <a:t> 1970s-80s: « second </a:t>
            </a:r>
            <a:r>
              <a:rPr lang="fr-FR" dirty="0" err="1" smtClean="0">
                <a:cs typeface="Arial"/>
              </a:rPr>
              <a:t>globalization</a:t>
            </a:r>
            <a:r>
              <a:rPr lang="fr-FR" dirty="0" smtClean="0">
                <a:cs typeface="Arial"/>
              </a:rPr>
              <a:t> »)</a:t>
            </a:r>
          </a:p>
          <a:p>
            <a:r>
              <a:rPr lang="fr-FR" dirty="0" smtClean="0">
                <a:cs typeface="Arial"/>
              </a:rPr>
              <a:t>2010: Y ≈ 30 000€, </a:t>
            </a:r>
            <a:r>
              <a:rPr lang="fr-FR" dirty="0" err="1" smtClean="0">
                <a:cs typeface="Arial"/>
              </a:rPr>
              <a:t>W</a:t>
            </a:r>
            <a:r>
              <a:rPr lang="fr-FR" baseline="-25000" dirty="0" err="1" smtClean="0">
                <a:cs typeface="Arial"/>
              </a:rPr>
              <a:t>n</a:t>
            </a:r>
            <a:r>
              <a:rPr lang="fr-FR" dirty="0" smtClean="0">
                <a:cs typeface="Arial"/>
              </a:rPr>
              <a:t> ≈ 180 000€ (</a:t>
            </a:r>
            <a:r>
              <a:rPr lang="fr-FR" dirty="0" err="1" smtClean="0">
                <a:cs typeface="Arial"/>
              </a:rPr>
              <a:t>β</a:t>
            </a:r>
            <a:r>
              <a:rPr lang="fr-FR" baseline="-25000" dirty="0" err="1" smtClean="0">
                <a:cs typeface="Arial"/>
              </a:rPr>
              <a:t>n</a:t>
            </a:r>
            <a:r>
              <a:rPr lang="fr-FR" dirty="0" smtClean="0">
                <a:cs typeface="Arial"/>
              </a:rPr>
              <a:t>≈ 6), </a:t>
            </a:r>
            <a:r>
              <a:rPr lang="fr-FR" dirty="0" err="1" smtClean="0">
                <a:cs typeface="Arial"/>
              </a:rPr>
              <a:t>including</a:t>
            </a:r>
            <a:r>
              <a:rPr lang="fr-FR" dirty="0" smtClean="0">
                <a:cs typeface="Arial"/>
              </a:rPr>
              <a:t> 90 000€ in </a:t>
            </a:r>
            <a:r>
              <a:rPr lang="fr-FR" dirty="0" err="1" smtClean="0">
                <a:cs typeface="Arial"/>
              </a:rPr>
              <a:t>housing</a:t>
            </a:r>
            <a:r>
              <a:rPr lang="fr-FR" dirty="0" smtClean="0">
                <a:cs typeface="Arial"/>
              </a:rPr>
              <a:t> and 90 000€ in </a:t>
            </a:r>
            <a:r>
              <a:rPr lang="fr-FR" dirty="0" err="1" smtClean="0">
                <a:cs typeface="Arial"/>
              </a:rPr>
              <a:t>other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domestic</a:t>
            </a:r>
            <a:r>
              <a:rPr lang="fr-FR" dirty="0" smtClean="0">
                <a:cs typeface="Arial"/>
              </a:rPr>
              <a:t> k (</a:t>
            </a:r>
            <a:r>
              <a:rPr lang="fr-FR" dirty="0" err="1" smtClean="0">
                <a:cs typeface="Arial"/>
              </a:rPr>
              <a:t>financial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assets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invested</a:t>
            </a:r>
            <a:r>
              <a:rPr lang="fr-FR" dirty="0" smtClean="0">
                <a:cs typeface="Arial"/>
              </a:rPr>
              <a:t> in </a:t>
            </a:r>
            <a:r>
              <a:rPr lang="fr-FR" dirty="0" err="1" smtClean="0">
                <a:cs typeface="Arial"/>
              </a:rPr>
              <a:t>firms</a:t>
            </a:r>
            <a:r>
              <a:rPr lang="fr-FR" dirty="0" smtClean="0">
                <a:cs typeface="Arial"/>
              </a:rPr>
              <a:t> and </a:t>
            </a:r>
            <a:r>
              <a:rPr lang="fr-FR" dirty="0" err="1" smtClean="0">
                <a:cs typeface="Arial"/>
              </a:rPr>
              <a:t>govt</a:t>
            </a:r>
            <a:r>
              <a:rPr lang="fr-FR" dirty="0" smtClean="0">
                <a:cs typeface="Arial"/>
              </a:rPr>
              <a:t>)</a:t>
            </a:r>
          </a:p>
          <a:p>
            <a:r>
              <a:rPr lang="fr-FR" dirty="0" smtClean="0">
                <a:cs typeface="Arial"/>
              </a:rPr>
              <a:t>1700: assume Y ≈ 30 000€, </a:t>
            </a:r>
            <a:r>
              <a:rPr lang="fr-FR" dirty="0" err="1" smtClean="0">
                <a:cs typeface="Arial"/>
              </a:rPr>
              <a:t>then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W</a:t>
            </a:r>
            <a:r>
              <a:rPr lang="fr-FR" baseline="-25000" dirty="0" err="1" smtClean="0">
                <a:cs typeface="Arial"/>
              </a:rPr>
              <a:t>n</a:t>
            </a:r>
            <a:r>
              <a:rPr lang="fr-FR" dirty="0" smtClean="0">
                <a:cs typeface="Arial"/>
              </a:rPr>
              <a:t> ≈ 210 000€ (</a:t>
            </a:r>
            <a:r>
              <a:rPr lang="fr-FR" dirty="0" err="1" smtClean="0">
                <a:cs typeface="Arial"/>
              </a:rPr>
              <a:t>β</a:t>
            </a:r>
            <a:r>
              <a:rPr lang="fr-FR" baseline="-25000" dirty="0" err="1" smtClean="0">
                <a:cs typeface="Arial"/>
              </a:rPr>
              <a:t>n</a:t>
            </a:r>
            <a:r>
              <a:rPr lang="fr-FR" dirty="0" smtClean="0">
                <a:cs typeface="Arial"/>
              </a:rPr>
              <a:t>≈ 7), </a:t>
            </a:r>
            <a:r>
              <a:rPr lang="fr-FR" dirty="0" err="1" smtClean="0">
                <a:cs typeface="Arial"/>
              </a:rPr>
              <a:t>including</a:t>
            </a:r>
            <a:r>
              <a:rPr lang="fr-FR" dirty="0" smtClean="0">
                <a:cs typeface="Arial"/>
              </a:rPr>
              <a:t>           150 000€ in agricultural land and 60 000€ in </a:t>
            </a:r>
            <a:r>
              <a:rPr lang="fr-FR" dirty="0" err="1" smtClean="0">
                <a:cs typeface="Arial"/>
              </a:rPr>
              <a:t>housing</a:t>
            </a:r>
            <a:r>
              <a:rPr lang="fr-FR" dirty="0" smtClean="0">
                <a:cs typeface="Arial"/>
              </a:rPr>
              <a:t> and </a:t>
            </a:r>
            <a:r>
              <a:rPr lang="fr-FR" dirty="0" err="1" smtClean="0">
                <a:cs typeface="Arial"/>
              </a:rPr>
              <a:t>other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domestic</a:t>
            </a:r>
            <a:r>
              <a:rPr lang="fr-FR" dirty="0" smtClean="0">
                <a:cs typeface="Arial"/>
              </a:rPr>
              <a:t> capital</a:t>
            </a:r>
          </a:p>
          <a:p>
            <a:r>
              <a:rPr lang="fr-FR" dirty="0" smtClean="0">
                <a:cs typeface="Arial"/>
              </a:rPr>
              <a:t>1910 (UK): assume Y ≈ 30 000€, </a:t>
            </a:r>
            <a:r>
              <a:rPr lang="fr-FR" dirty="0" err="1" smtClean="0">
                <a:cs typeface="Arial"/>
              </a:rPr>
              <a:t>then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W</a:t>
            </a:r>
            <a:r>
              <a:rPr lang="fr-FR" baseline="-25000" dirty="0" err="1" smtClean="0">
                <a:cs typeface="Arial"/>
              </a:rPr>
              <a:t>n</a:t>
            </a:r>
            <a:r>
              <a:rPr lang="fr-FR" dirty="0" smtClean="0">
                <a:cs typeface="Arial"/>
              </a:rPr>
              <a:t> ≈ 210 000€ (</a:t>
            </a:r>
            <a:r>
              <a:rPr lang="fr-FR" dirty="0" err="1" smtClean="0">
                <a:cs typeface="Arial"/>
              </a:rPr>
              <a:t>β</a:t>
            </a:r>
            <a:r>
              <a:rPr lang="fr-FR" baseline="-25000" dirty="0" err="1" smtClean="0">
                <a:cs typeface="Arial"/>
              </a:rPr>
              <a:t>n</a:t>
            </a:r>
            <a:r>
              <a:rPr lang="fr-FR" dirty="0" smtClean="0">
                <a:cs typeface="Arial"/>
              </a:rPr>
              <a:t>≈ 7), </a:t>
            </a:r>
            <a:r>
              <a:rPr lang="fr-FR" dirty="0" err="1" smtClean="0">
                <a:cs typeface="Arial"/>
              </a:rPr>
              <a:t>including</a:t>
            </a:r>
            <a:r>
              <a:rPr lang="fr-FR" dirty="0" smtClean="0">
                <a:cs typeface="Arial"/>
              </a:rPr>
              <a:t>   60 000€ in </a:t>
            </a:r>
            <a:r>
              <a:rPr lang="fr-FR" dirty="0" err="1" smtClean="0">
                <a:cs typeface="Arial"/>
              </a:rPr>
              <a:t>housing</a:t>
            </a:r>
            <a:r>
              <a:rPr lang="fr-FR" dirty="0" smtClean="0">
                <a:cs typeface="Arial"/>
              </a:rPr>
              <a:t>, 90 000€ </a:t>
            </a:r>
            <a:r>
              <a:rPr lang="fr-FR" dirty="0" smtClean="0">
                <a:cs typeface="Arial"/>
              </a:rPr>
              <a:t>in </a:t>
            </a:r>
            <a:r>
              <a:rPr lang="fr-FR" dirty="0" err="1" smtClean="0">
                <a:cs typeface="Arial"/>
              </a:rPr>
              <a:t>other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domestic</a:t>
            </a:r>
            <a:r>
              <a:rPr lang="fr-FR" dirty="0" smtClean="0">
                <a:cs typeface="Arial"/>
              </a:rPr>
              <a:t> capital </a:t>
            </a:r>
            <a:r>
              <a:rPr lang="fr-FR" dirty="0" smtClean="0">
                <a:cs typeface="Arial"/>
              </a:rPr>
              <a:t>and 60 000€ in net </a:t>
            </a:r>
            <a:r>
              <a:rPr lang="fr-FR" dirty="0" err="1" smtClean="0">
                <a:cs typeface="Arial"/>
              </a:rPr>
              <a:t>foreign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assets</a:t>
            </a: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err="1" smtClean="0"/>
              <a:t>With</a:t>
            </a:r>
            <a:r>
              <a:rPr lang="fr-FR" dirty="0" smtClean="0"/>
              <a:t> NFA as large as 100-200% Y, the net </a:t>
            </a:r>
            <a:r>
              <a:rPr lang="fr-FR" dirty="0" err="1" smtClean="0"/>
              <a:t>foreign</a:t>
            </a:r>
            <a:r>
              <a:rPr lang="fr-FR" dirty="0" smtClean="0"/>
              <a:t> capital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large: </a:t>
            </a:r>
            <a:r>
              <a:rPr lang="fr-FR" dirty="0" err="1" smtClean="0"/>
              <a:t>around</a:t>
            </a:r>
            <a:r>
              <a:rPr lang="fr-FR" dirty="0" smtClean="0"/>
              <a:t> 1900-1910, as large as 5% Y in France and 10% Y in </a:t>
            </a:r>
            <a:r>
              <a:rPr lang="fr-FR" dirty="0" err="1" smtClean="0"/>
              <a:t>Britain</a:t>
            </a:r>
            <a:r>
              <a:rPr lang="fr-FR" dirty="0" smtClean="0"/>
              <a:t> (</a:t>
            </a:r>
            <a:r>
              <a:rPr lang="fr-FR" dirty="0" err="1" smtClean="0"/>
              <a:t>average</a:t>
            </a:r>
            <a:r>
              <a:rPr lang="fr-FR" dirty="0" smtClean="0"/>
              <a:t> rate of return r=5%)</a:t>
            </a:r>
          </a:p>
          <a:p>
            <a:r>
              <a:rPr lang="fr-FR" dirty="0" smtClean="0"/>
              <a:t>In </a:t>
            </a:r>
            <a:r>
              <a:rPr lang="fr-FR" dirty="0" err="1" smtClean="0"/>
              <a:t>effect</a:t>
            </a:r>
            <a:r>
              <a:rPr lang="fr-FR" dirty="0" smtClean="0"/>
              <a:t>, </a:t>
            </a:r>
            <a:r>
              <a:rPr lang="fr-FR" dirty="0" err="1" smtClean="0"/>
              <a:t>both</a:t>
            </a:r>
            <a:r>
              <a:rPr lang="fr-FR" dirty="0" smtClean="0"/>
              <a:t> countries </a:t>
            </a:r>
            <a:r>
              <a:rPr lang="fr-FR" dirty="0" err="1" smtClean="0"/>
              <a:t>were</a:t>
            </a:r>
            <a:r>
              <a:rPr lang="fr-FR" dirty="0" smtClean="0"/>
              <a:t> able to have permanent </a:t>
            </a:r>
            <a:r>
              <a:rPr lang="fr-FR" dirty="0" err="1" smtClean="0"/>
              <a:t>trade</a:t>
            </a:r>
            <a:r>
              <a:rPr lang="fr-FR" dirty="0" smtClean="0"/>
              <a:t> </a:t>
            </a:r>
            <a:r>
              <a:rPr lang="fr-FR" dirty="0" err="1" smtClean="0"/>
              <a:t>deficits</a:t>
            </a:r>
            <a:r>
              <a:rPr lang="fr-FR" dirty="0" smtClean="0"/>
              <a:t> (about 2% Y in </a:t>
            </a:r>
            <a:r>
              <a:rPr lang="fr-FR" dirty="0" smtClean="0"/>
              <a:t>1870-1910</a:t>
            </a:r>
            <a:r>
              <a:rPr lang="fr-FR" dirty="0" smtClean="0"/>
              <a:t>) and </a:t>
            </a:r>
            <a:r>
              <a:rPr lang="fr-FR" dirty="0" err="1" smtClean="0"/>
              <a:t>still</a:t>
            </a:r>
            <a:r>
              <a:rPr lang="fr-FR" dirty="0" smtClean="0"/>
              <a:t> to have a </a:t>
            </a:r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r>
              <a:rPr lang="fr-FR" dirty="0" smtClean="0"/>
              <a:t> surplus and to </a:t>
            </a:r>
            <a:r>
              <a:rPr lang="fr-FR" dirty="0" err="1" smtClean="0"/>
              <a:t>accumulate</a:t>
            </a:r>
            <a:r>
              <a:rPr lang="fr-FR" dirty="0" smtClean="0"/>
              <a:t> more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reserves</a:t>
            </a:r>
            <a:r>
              <a:rPr lang="fr-FR" dirty="0" smtClean="0"/>
              <a:t>; i.e.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consuming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producing</a:t>
            </a:r>
            <a:r>
              <a:rPr lang="fr-FR" dirty="0" smtClean="0"/>
              <a:t>, and </a:t>
            </a:r>
            <a:r>
              <a:rPr lang="fr-FR" dirty="0" err="1" smtClean="0"/>
              <a:t>at</a:t>
            </a:r>
            <a:r>
              <a:rPr lang="fr-FR" dirty="0" smtClean="0"/>
              <a:t> the </a:t>
            </a:r>
            <a:r>
              <a:rPr lang="fr-FR" dirty="0" err="1" smtClean="0"/>
              <a:t>same</a:t>
            </a:r>
            <a:r>
              <a:rPr lang="fr-FR" dirty="0" smtClean="0"/>
              <a:t> time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getting</a:t>
            </a:r>
            <a:r>
              <a:rPr lang="fr-FR" dirty="0" smtClean="0"/>
              <a:t> </a:t>
            </a:r>
            <a:r>
              <a:rPr lang="fr-FR" dirty="0" err="1" smtClean="0"/>
              <a:t>richer</a:t>
            </a:r>
            <a:endParaRPr lang="fr-FR" dirty="0" smtClean="0"/>
          </a:p>
          <a:p>
            <a:r>
              <a:rPr lang="fr-FR" dirty="0" err="1" smtClean="0"/>
              <a:t>Two</a:t>
            </a:r>
            <a:r>
              <a:rPr lang="fr-FR" dirty="0" smtClean="0"/>
              <a:t> conclusions: (1) </a:t>
            </a:r>
            <a:r>
              <a:rPr lang="fr-FR" dirty="0" err="1" smtClean="0"/>
              <a:t>it’s</a:t>
            </a:r>
            <a:r>
              <a:rPr lang="fr-FR" dirty="0" smtClean="0"/>
              <a:t> </a:t>
            </a:r>
            <a:r>
              <a:rPr lang="fr-FR" dirty="0" err="1" smtClean="0"/>
              <a:t>nice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a </a:t>
            </a:r>
            <a:r>
              <a:rPr lang="fr-FR" dirty="0" err="1" smtClean="0"/>
              <a:t>owner</a:t>
            </a:r>
            <a:r>
              <a:rPr lang="fr-FR" dirty="0" smtClean="0"/>
              <a:t>; (2) </a:t>
            </a:r>
            <a:r>
              <a:rPr lang="fr-FR" dirty="0" err="1" smtClean="0"/>
              <a:t>there’s</a:t>
            </a:r>
            <a:r>
              <a:rPr lang="fr-FR" dirty="0" smtClean="0"/>
              <a:t> no point </a:t>
            </a:r>
            <a:r>
              <a:rPr lang="fr-FR" dirty="0" err="1" smtClean="0"/>
              <a:t>accumulating</a:t>
            </a:r>
            <a:r>
              <a:rPr lang="fr-FR" dirty="0" smtClean="0"/>
              <a:t> </a:t>
            </a:r>
            <a:r>
              <a:rPr lang="fr-FR" dirty="0" err="1" smtClean="0"/>
              <a:t>trade</a:t>
            </a:r>
            <a:r>
              <a:rPr lang="fr-FR" dirty="0" smtClean="0"/>
              <a:t> </a:t>
            </a:r>
            <a:r>
              <a:rPr lang="fr-FR" dirty="0" err="1" smtClean="0"/>
              <a:t>surpluses</a:t>
            </a:r>
            <a:r>
              <a:rPr lang="fr-FR" dirty="0" smtClean="0"/>
              <a:t> for </a:t>
            </a:r>
            <a:r>
              <a:rPr lang="fr-FR" dirty="0" err="1" smtClean="0"/>
              <a:t>ever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Private</a:t>
            </a:r>
            <a:r>
              <a:rPr lang="fr-FR" dirty="0" smtClean="0"/>
              <a:t> versus public </a:t>
            </a:r>
            <a:r>
              <a:rPr lang="fr-FR" dirty="0" err="1" smtClean="0"/>
              <a:t>wealth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5184576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National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W</a:t>
            </a:r>
            <a:r>
              <a:rPr lang="fr-FR" baseline="-25000" dirty="0" err="1" smtClean="0"/>
              <a:t>n</a:t>
            </a:r>
            <a:r>
              <a:rPr lang="fr-FR" dirty="0" smtClean="0"/>
              <a:t> =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W + Public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W</a:t>
            </a:r>
            <a:r>
              <a:rPr lang="fr-FR" baseline="-25000" dirty="0" err="1" smtClean="0"/>
              <a:t>g</a:t>
            </a:r>
            <a:endParaRPr lang="fr-FR" baseline="-25000" dirty="0" smtClean="0"/>
          </a:p>
          <a:p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=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 –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debt</a:t>
            </a:r>
            <a:endParaRPr lang="fr-FR" dirty="0" smtClean="0"/>
          </a:p>
          <a:p>
            <a:r>
              <a:rPr lang="fr-FR" dirty="0" smtClean="0"/>
              <a:t>Public </a:t>
            </a:r>
            <a:r>
              <a:rPr lang="fr-FR" dirty="0" err="1" smtClean="0"/>
              <a:t>wealth</a:t>
            </a:r>
            <a:r>
              <a:rPr lang="fr-FR" dirty="0" smtClean="0"/>
              <a:t> = public </a:t>
            </a:r>
            <a:r>
              <a:rPr lang="fr-FR" dirty="0" err="1" smtClean="0"/>
              <a:t>assets</a:t>
            </a:r>
            <a:r>
              <a:rPr lang="fr-FR" dirty="0" smtClean="0"/>
              <a:t> – public </a:t>
            </a:r>
            <a:r>
              <a:rPr lang="fr-FR" dirty="0" err="1" smtClean="0"/>
              <a:t>debt</a:t>
            </a:r>
            <a:endParaRPr lang="fr-FR" dirty="0" smtClean="0"/>
          </a:p>
          <a:p>
            <a:r>
              <a:rPr lang="fr-FR" dirty="0" err="1" smtClean="0"/>
              <a:t>Today</a:t>
            </a:r>
            <a:r>
              <a:rPr lang="fr-FR" dirty="0" smtClean="0"/>
              <a:t>, in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rich</a:t>
            </a:r>
            <a:r>
              <a:rPr lang="fr-FR" dirty="0" smtClean="0"/>
              <a:t> countries, public </a:t>
            </a:r>
            <a:r>
              <a:rPr lang="fr-FR" dirty="0" err="1" smtClean="0"/>
              <a:t>wealth</a:t>
            </a:r>
            <a:r>
              <a:rPr lang="fr-FR" dirty="0" smtClean="0"/>
              <a:t> close to 0 (public </a:t>
            </a:r>
            <a:r>
              <a:rPr lang="fr-FR" dirty="0" err="1" smtClean="0"/>
              <a:t>assets</a:t>
            </a:r>
            <a:r>
              <a:rPr lang="fr-FR" dirty="0" smtClean="0">
                <a:cs typeface="Arial"/>
              </a:rPr>
              <a:t> ≈ public </a:t>
            </a:r>
            <a:r>
              <a:rPr lang="fr-FR" dirty="0" err="1" smtClean="0">
                <a:cs typeface="Arial"/>
              </a:rPr>
              <a:t>debt</a:t>
            </a:r>
            <a:r>
              <a:rPr lang="fr-FR" dirty="0" smtClean="0">
                <a:cs typeface="Arial"/>
              </a:rPr>
              <a:t> ≈ 100% Y), and </a:t>
            </a:r>
            <a:r>
              <a:rPr lang="fr-FR" dirty="0" err="1" smtClean="0">
                <a:cs typeface="Arial"/>
              </a:rPr>
              <a:t>private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wealth</a:t>
            </a:r>
            <a:r>
              <a:rPr lang="fr-FR" dirty="0" smtClean="0">
                <a:cs typeface="Arial"/>
              </a:rPr>
              <a:t> ≈ 95-100% of national </a:t>
            </a:r>
            <a:r>
              <a:rPr lang="fr-FR" dirty="0" err="1" smtClean="0">
                <a:cs typeface="Arial"/>
              </a:rPr>
              <a:t>wealth</a:t>
            </a:r>
            <a:endParaRPr lang="fr-FR" dirty="0" smtClean="0">
              <a:cs typeface="Arial"/>
            </a:endParaRPr>
          </a:p>
          <a:p>
            <a:r>
              <a:rPr lang="fr-FR" dirty="0" smtClean="0">
                <a:cs typeface="Arial"/>
              </a:rPr>
              <a:t>But </a:t>
            </a:r>
            <a:r>
              <a:rPr lang="fr-FR" dirty="0" err="1" smtClean="0">
                <a:cs typeface="Arial"/>
              </a:rPr>
              <a:t>it</a:t>
            </a:r>
            <a:r>
              <a:rPr lang="fr-FR" dirty="0" smtClean="0">
                <a:cs typeface="Arial"/>
              </a:rPr>
              <a:t> has not </a:t>
            </a:r>
            <a:r>
              <a:rPr lang="fr-FR" dirty="0" err="1" smtClean="0">
                <a:cs typeface="Arial"/>
              </a:rPr>
              <a:t>always</a:t>
            </a:r>
            <a:r>
              <a:rPr lang="fr-FR" dirty="0" smtClean="0">
                <a:cs typeface="Arial"/>
              </a:rPr>
              <a:t> been </a:t>
            </a:r>
            <a:r>
              <a:rPr lang="fr-FR" dirty="0" err="1" smtClean="0">
                <a:cs typeface="Arial"/>
              </a:rPr>
              <a:t>like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this</a:t>
            </a:r>
            <a:r>
              <a:rPr lang="fr-FR" dirty="0" smtClean="0">
                <a:cs typeface="Arial"/>
              </a:rPr>
              <a:t>: </a:t>
            </a:r>
            <a:r>
              <a:rPr lang="fr-FR" dirty="0" err="1" smtClean="0">
                <a:cs typeface="Arial"/>
              </a:rPr>
              <a:t>sometime</a:t>
            </a:r>
            <a:r>
              <a:rPr lang="fr-FR" dirty="0" smtClean="0">
                <a:cs typeface="Arial"/>
              </a:rPr>
              <a:t> the </a:t>
            </a:r>
            <a:r>
              <a:rPr lang="fr-FR" dirty="0" err="1" smtClean="0">
                <a:cs typeface="Arial"/>
              </a:rPr>
              <a:t>govt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owns</a:t>
            </a:r>
            <a:r>
              <a:rPr lang="fr-FR" dirty="0" smtClean="0">
                <a:cs typeface="Arial"/>
              </a:rPr>
              <a:t> a </a:t>
            </a:r>
            <a:r>
              <a:rPr lang="fr-FR" dirty="0" err="1" smtClean="0">
                <a:cs typeface="Arial"/>
              </a:rPr>
              <a:t>significant</a:t>
            </a:r>
            <a:r>
              <a:rPr lang="fr-FR" dirty="0" smtClean="0">
                <a:cs typeface="Arial"/>
              </a:rPr>
              <a:t> part of national </a:t>
            </a:r>
            <a:r>
              <a:rPr lang="fr-FR" dirty="0" err="1" smtClean="0">
                <a:cs typeface="Arial"/>
              </a:rPr>
              <a:t>wealth</a:t>
            </a:r>
            <a:r>
              <a:rPr lang="fr-FR" dirty="0" smtClean="0">
                <a:cs typeface="Arial"/>
              </a:rPr>
              <a:t> (20-30% in 1950s-60s in W. Europe; 80% in USSR); </a:t>
            </a:r>
            <a:r>
              <a:rPr lang="fr-FR" dirty="0" err="1" smtClean="0">
                <a:cs typeface="Arial"/>
              </a:rPr>
              <a:t>sometime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govt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wealth</a:t>
            </a:r>
            <a:r>
              <a:rPr lang="fr-FR" dirty="0" smtClean="0">
                <a:cs typeface="Arial"/>
              </a:rPr>
              <a:t>&lt;0 (</a:t>
            </a:r>
            <a:r>
              <a:rPr lang="fr-FR" dirty="0" err="1" smtClean="0">
                <a:cs typeface="Arial"/>
              </a:rPr>
              <a:t>huge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debt</a:t>
            </a:r>
            <a:r>
              <a:rPr lang="fr-FR" dirty="0" smtClean="0">
                <a:cs typeface="Arial"/>
              </a:rPr>
              <a:t>), </a:t>
            </a:r>
            <a:r>
              <a:rPr lang="fr-FR" dirty="0" err="1" smtClean="0">
                <a:cs typeface="Arial"/>
              </a:rPr>
              <a:t>so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that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private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wealth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is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significantly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larger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than</a:t>
            </a:r>
            <a:r>
              <a:rPr lang="fr-FR" dirty="0" smtClean="0">
                <a:cs typeface="Arial"/>
              </a:rPr>
              <a:t> national </a:t>
            </a:r>
            <a:r>
              <a:rPr lang="fr-FR" dirty="0" err="1" smtClean="0">
                <a:cs typeface="Arial"/>
              </a:rPr>
              <a:t>wealth</a:t>
            </a:r>
            <a:r>
              <a:rPr lang="fr-FR" dirty="0" smtClean="0">
                <a:cs typeface="Arial"/>
              </a:rPr>
              <a:t> </a:t>
            </a:r>
            <a:endParaRPr lang="fr-FR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0" y="0"/>
          <a:ext cx="9144001" cy="6858000"/>
        </p:xfrm>
        <a:graphic>
          <a:graphicData uri="http://schemas.openxmlformats.org/presentationml/2006/ole">
            <p:oleObj spid="_x0000_s409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1321</Words>
  <Application>Microsoft Office PowerPoint</Application>
  <PresentationFormat>Affichage à l'écran (4:3)</PresentationFormat>
  <Paragraphs>74</Paragraphs>
  <Slides>33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5" baseType="lpstr">
      <vt:lpstr>Thème Office</vt:lpstr>
      <vt:lpstr>Acrobat Document</vt:lpstr>
      <vt:lpstr>   Economics of Inequality (Master PPD &amp; APE, Paris School of Economics) Thomas Piketty Academic year 2013-2014  </vt:lpstr>
      <vt:lpstr>The very long-run: Britain and France 1700-2010</vt:lpstr>
      <vt:lpstr>Diapositive 3</vt:lpstr>
      <vt:lpstr>Diapositive 4</vt:lpstr>
      <vt:lpstr>Diapositive 5</vt:lpstr>
      <vt:lpstr>The rise and fall of foreign assets</vt:lpstr>
      <vt:lpstr>Diapositive 7</vt:lpstr>
      <vt:lpstr>Private versus public wealth</vt:lpstr>
      <vt:lpstr>Diapositive 9</vt:lpstr>
      <vt:lpstr>Britain: public debt and Ricardian equivalence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France: a mixed economy in 1950-1980</vt:lpstr>
      <vt:lpstr>Diapositive 18</vt:lpstr>
      <vt:lpstr>Capital in Germany</vt:lpstr>
      <vt:lpstr>Diapositive 20</vt:lpstr>
      <vt:lpstr>Diapositive 21</vt:lpstr>
      <vt:lpstr>Diapositive 22</vt:lpstr>
      <vt:lpstr>Diapositive 23</vt:lpstr>
      <vt:lpstr>Diapositive 24</vt:lpstr>
      <vt:lpstr>Capital in America</vt:lpstr>
      <vt:lpstr>Diapositive 26</vt:lpstr>
      <vt:lpstr>Diapositive 27</vt:lpstr>
      <vt:lpstr>Diapositive 28</vt:lpstr>
      <vt:lpstr>Diapositive 29</vt:lpstr>
      <vt:lpstr>Capital and slavery in the US</vt:lpstr>
      <vt:lpstr>Diapositive 31</vt:lpstr>
      <vt:lpstr>Diapositive 32</vt:lpstr>
      <vt:lpstr>On the value of human capital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of Inequality (Master PPD &amp; APE, Paris School of Economics) Thomas Piketty Academic year 2013-2014</dc:title>
  <dc:creator>Thomas Piketty</dc:creator>
  <cp:lastModifiedBy>Thomas Piketty</cp:lastModifiedBy>
  <cp:revision>53</cp:revision>
  <dcterms:created xsi:type="dcterms:W3CDTF">2013-11-22T17:30:25Z</dcterms:created>
  <dcterms:modified xsi:type="dcterms:W3CDTF">2013-12-03T15:56:31Z</dcterms:modified>
</cp:coreProperties>
</file>