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06" r:id="rId3"/>
    <p:sldId id="401" r:id="rId4"/>
    <p:sldId id="374" r:id="rId5"/>
    <p:sldId id="400" r:id="rId6"/>
    <p:sldId id="429" r:id="rId7"/>
    <p:sldId id="402" r:id="rId8"/>
    <p:sldId id="432" r:id="rId9"/>
    <p:sldId id="430" r:id="rId10"/>
    <p:sldId id="433" r:id="rId11"/>
    <p:sldId id="434" r:id="rId12"/>
    <p:sldId id="403" r:id="rId13"/>
    <p:sldId id="404" r:id="rId14"/>
    <p:sldId id="405" r:id="rId15"/>
    <p:sldId id="376" r:id="rId16"/>
    <p:sldId id="377" r:id="rId17"/>
    <p:sldId id="378" r:id="rId18"/>
    <p:sldId id="431" r:id="rId19"/>
    <p:sldId id="425" r:id="rId20"/>
    <p:sldId id="426" r:id="rId21"/>
    <p:sldId id="427" r:id="rId22"/>
    <p:sldId id="428" r:id="rId23"/>
    <p:sldId id="418" r:id="rId24"/>
    <p:sldId id="399" r:id="rId25"/>
    <p:sldId id="397" r:id="rId26"/>
    <p:sldId id="436" r:id="rId27"/>
    <p:sldId id="435" r:id="rId28"/>
    <p:sldId id="420" r:id="rId29"/>
    <p:sldId id="411" r:id="rId30"/>
    <p:sldId id="450" r:id="rId31"/>
    <p:sldId id="416" r:id="rId32"/>
    <p:sldId id="419" r:id="rId33"/>
    <p:sldId id="439" r:id="rId34"/>
    <p:sldId id="421" r:id="rId35"/>
    <p:sldId id="408" r:id="rId36"/>
    <p:sldId id="409" r:id="rId37"/>
    <p:sldId id="444" r:id="rId38"/>
    <p:sldId id="449" r:id="rId39"/>
    <p:sldId id="424" r:id="rId40"/>
    <p:sldId id="440" r:id="rId41"/>
    <p:sldId id="441" r:id="rId42"/>
    <p:sldId id="442" r:id="rId43"/>
    <p:sldId id="410" r:id="rId44"/>
    <p:sldId id="443" r:id="rId45"/>
    <p:sldId id="423" r:id="rId46"/>
    <p:sldId id="407" r:id="rId47"/>
    <p:sldId id="437" r:id="rId48"/>
    <p:sldId id="438" r:id="rId49"/>
    <p:sldId id="445" r:id="rId50"/>
    <p:sldId id="446" r:id="rId51"/>
    <p:sldId id="448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 dirty="0">
                <a:latin typeface="Arial"/>
                <a:cs typeface="Arial"/>
              </a:rPr>
              <a:t>Top</a:t>
            </a:r>
            <a:r>
              <a:rPr lang="en-US" sz="2000" baseline="0" dirty="0">
                <a:latin typeface="Arial"/>
                <a:cs typeface="Arial"/>
              </a:rPr>
              <a:t> 1% income </a:t>
            </a:r>
            <a:r>
              <a:rPr lang="en-US" sz="2000" baseline="0" dirty="0" smtClean="0">
                <a:latin typeface="Arial"/>
                <a:cs typeface="Arial"/>
              </a:rPr>
              <a:t>share</a:t>
            </a:r>
            <a:endParaRPr lang="en-US" sz="2000" baseline="0" dirty="0">
              <a:latin typeface="Arial"/>
              <a:cs typeface="Arial"/>
            </a:endParaRP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 dirty="0">
                <a:effectLst/>
              </a:rPr>
              <a:t>South Africa, United States, France</a:t>
            </a:r>
            <a:endParaRPr lang="en-US" sz="20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0B_Result_with_dividends'!$ED$13:$ED$114</c:f>
              <c:numCache>
                <c:formatCode>General</c:formatCode>
                <c:ptCount val="102"/>
                <c:pt idx="2">
                  <c:v>0.21354860698581099</c:v>
                </c:pt>
                <c:pt idx="3">
                  <c:v>0.21457838005131999</c:v>
                </c:pt>
                <c:pt idx="4">
                  <c:v>0.222325585417777</c:v>
                </c:pt>
                <c:pt idx="5">
                  <c:v>0.20560797180340201</c:v>
                </c:pt>
                <c:pt idx="6">
                  <c:v>0.18698120645605701</c:v>
                </c:pt>
                <c:pt idx="7">
                  <c:v>0.19827913922676199</c:v>
                </c:pt>
                <c:pt idx="8">
                  <c:v>0.212308773435406</c:v>
                </c:pt>
                <c:pt idx="9">
                  <c:v>0.18814646985306199</c:v>
                </c:pt>
                <c:pt idx="10">
                  <c:v>0.190997733849506</c:v>
                </c:pt>
                <c:pt idx="11">
                  <c:v>0.19507790581012399</c:v>
                </c:pt>
                <c:pt idx="12">
                  <c:v>0.201100589455387</c:v>
                </c:pt>
                <c:pt idx="13">
                  <c:v>0.197226271668589</c:v>
                </c:pt>
                <c:pt idx="14">
                  <c:v>0.19532931066043999</c:v>
                </c:pt>
                <c:pt idx="15">
                  <c:v>0.19614455404678</c:v>
                </c:pt>
                <c:pt idx="16">
                  <c:v>0.19676762873026099</c:v>
                </c:pt>
                <c:pt idx="17">
                  <c:v>0.200364932358047</c:v>
                </c:pt>
                <c:pt idx="18">
                  <c:v>0.19858418373005901</c:v>
                </c:pt>
                <c:pt idx="19">
                  <c:v>0.193268176837151</c:v>
                </c:pt>
                <c:pt idx="20">
                  <c:v>0.190333942647851</c:v>
                </c:pt>
                <c:pt idx="21">
                  <c:v>0.18179091496453201</c:v>
                </c:pt>
                <c:pt idx="22">
                  <c:v>0.18483711729709701</c:v>
                </c:pt>
                <c:pt idx="23">
                  <c:v>0.18137283959171399</c:v>
                </c:pt>
                <c:pt idx="24">
                  <c:v>0.174571387977286</c:v>
                </c:pt>
                <c:pt idx="25">
                  <c:v>0.16835220937239401</c:v>
                </c:pt>
                <c:pt idx="26">
                  <c:v>0.15836557361893899</c:v>
                </c:pt>
                <c:pt idx="31">
                  <c:v>0.182384272636991</c:v>
                </c:pt>
                <c:pt idx="32">
                  <c:v>0.20438283265545601</c:v>
                </c:pt>
                <c:pt idx="33">
                  <c:v>0.236134194464512</c:v>
                </c:pt>
                <c:pt idx="34">
                  <c:v>0.21288800631497701</c:v>
                </c:pt>
                <c:pt idx="35">
                  <c:v>0.22093161006018799</c:v>
                </c:pt>
                <c:pt idx="36">
                  <c:v>0.17739215339433601</c:v>
                </c:pt>
                <c:pt idx="41">
                  <c:v>0.14161951212923399</c:v>
                </c:pt>
                <c:pt idx="42">
                  <c:v>0.14424932748716601</c:v>
                </c:pt>
                <c:pt idx="43">
                  <c:v>0.13920340704575501</c:v>
                </c:pt>
                <c:pt idx="44">
                  <c:v>0.13555764916508201</c:v>
                </c:pt>
                <c:pt idx="45">
                  <c:v>0.12925574827314701</c:v>
                </c:pt>
                <c:pt idx="46">
                  <c:v>0.12592229358920701</c:v>
                </c:pt>
                <c:pt idx="48">
                  <c:v>0.117898761821252</c:v>
                </c:pt>
                <c:pt idx="50">
                  <c:v>0.13200000000000001</c:v>
                </c:pt>
                <c:pt idx="51">
                  <c:v>0.13671</c:v>
                </c:pt>
                <c:pt idx="52">
                  <c:v>0.13258</c:v>
                </c:pt>
                <c:pt idx="54">
                  <c:v>0.12634999999999999</c:v>
                </c:pt>
                <c:pt idx="56">
                  <c:v>0.13378999999999999</c:v>
                </c:pt>
                <c:pt idx="58">
                  <c:v>0.12898999999999999</c:v>
                </c:pt>
                <c:pt idx="61">
                  <c:v>0.12938</c:v>
                </c:pt>
                <c:pt idx="62">
                  <c:v>0.12178</c:v>
                </c:pt>
                <c:pt idx="65">
                  <c:v>0.10353999999999999</c:v>
                </c:pt>
                <c:pt idx="66">
                  <c:v>9.9299999999999999E-2</c:v>
                </c:pt>
                <c:pt idx="67">
                  <c:v>0.10893</c:v>
                </c:pt>
                <c:pt idx="68">
                  <c:v>0.11348999999999999</c:v>
                </c:pt>
                <c:pt idx="69">
                  <c:v>0.11998</c:v>
                </c:pt>
                <c:pt idx="70">
                  <c:v>0.1134</c:v>
                </c:pt>
                <c:pt idx="71">
                  <c:v>0.11298999999999999</c:v>
                </c:pt>
                <c:pt idx="72">
                  <c:v>0.10639999999999999</c:v>
                </c:pt>
                <c:pt idx="73">
                  <c:v>0.10352</c:v>
                </c:pt>
                <c:pt idx="74">
                  <c:v>8.7750000000000106E-2</c:v>
                </c:pt>
                <c:pt idx="75">
                  <c:v>9.8820000000000102E-2</c:v>
                </c:pt>
                <c:pt idx="77">
                  <c:v>9.8510000000000097E-2</c:v>
                </c:pt>
                <c:pt idx="78">
                  <c:v>0.10536</c:v>
                </c:pt>
                <c:pt idx="79">
                  <c:v>0.10564</c:v>
                </c:pt>
                <c:pt idx="80">
                  <c:v>0.10266</c:v>
                </c:pt>
                <c:pt idx="89">
                  <c:v>0.166133724617756</c:v>
                </c:pt>
                <c:pt idx="90">
                  <c:v>0.16920630904262901</c:v>
                </c:pt>
                <c:pt idx="91">
                  <c:v>0.17084081101514001</c:v>
                </c:pt>
                <c:pt idx="92">
                  <c:v>0.179738857085225</c:v>
                </c:pt>
                <c:pt idx="93">
                  <c:v>0.19002366842603399</c:v>
                </c:pt>
                <c:pt idx="94">
                  <c:v>0.20056359772958601</c:v>
                </c:pt>
                <c:pt idx="95">
                  <c:v>0.194647343933494</c:v>
                </c:pt>
                <c:pt idx="96">
                  <c:v>0.18284383227449</c:v>
                </c:pt>
                <c:pt idx="97">
                  <c:v>0.18541273066596201</c:v>
                </c:pt>
                <c:pt idx="98">
                  <c:v>0.18459513548432599</c:v>
                </c:pt>
                <c:pt idx="99">
                  <c:v>0.19212811446064801</c:v>
                </c:pt>
              </c:numCache>
            </c:numRef>
          </c:val>
          <c:smooth val="0"/>
        </c:ser>
        <c:ser>
          <c:idx val="1"/>
          <c:order val="1"/>
          <c:tx>
            <c:v>United States</c:v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0B_Result_with_dividends'!$DY$13:$DY$114</c:f>
              <c:numCache>
                <c:formatCode>General</c:formatCode>
                <c:ptCount val="102"/>
                <c:pt idx="0">
                  <c:v>0.17960000000000001</c:v>
                </c:pt>
                <c:pt idx="1">
                  <c:v>0.18160000000000001</c:v>
                </c:pt>
                <c:pt idx="2">
                  <c:v>0.17580000000000001</c:v>
                </c:pt>
                <c:pt idx="3">
                  <c:v>0.1857</c:v>
                </c:pt>
                <c:pt idx="4">
                  <c:v>0.17599999999999999</c:v>
                </c:pt>
                <c:pt idx="5">
                  <c:v>0.1588</c:v>
                </c:pt>
                <c:pt idx="6">
                  <c:v>0.15870000000000001</c:v>
                </c:pt>
                <c:pt idx="7">
                  <c:v>0.14460000000000001</c:v>
                </c:pt>
                <c:pt idx="8">
                  <c:v>0.1547</c:v>
                </c:pt>
                <c:pt idx="9">
                  <c:v>0.16289999999999999</c:v>
                </c:pt>
                <c:pt idx="10">
                  <c:v>0.14990000000000001</c:v>
                </c:pt>
                <c:pt idx="11">
                  <c:v>0.16320000000000001</c:v>
                </c:pt>
                <c:pt idx="12">
                  <c:v>0.17599999999999999</c:v>
                </c:pt>
                <c:pt idx="13">
                  <c:v>0.18010000000000001</c:v>
                </c:pt>
                <c:pt idx="14">
                  <c:v>0.18679999999999999</c:v>
                </c:pt>
                <c:pt idx="15">
                  <c:v>0.19600000000000001</c:v>
                </c:pt>
                <c:pt idx="16">
                  <c:v>0.1842</c:v>
                </c:pt>
                <c:pt idx="17">
                  <c:v>0.16420000000000001</c:v>
                </c:pt>
                <c:pt idx="18">
                  <c:v>0.1527</c:v>
                </c:pt>
                <c:pt idx="19">
                  <c:v>0.15479999999999999</c:v>
                </c:pt>
                <c:pt idx="20">
                  <c:v>0.15770000000000001</c:v>
                </c:pt>
                <c:pt idx="21">
                  <c:v>0.15870000000000001</c:v>
                </c:pt>
                <c:pt idx="22">
                  <c:v>0.15629999999999999</c:v>
                </c:pt>
                <c:pt idx="23">
                  <c:v>0.1764</c:v>
                </c:pt>
                <c:pt idx="24">
                  <c:v>0.16450000000000001</c:v>
                </c:pt>
                <c:pt idx="25">
                  <c:v>0.14729999999999999</c:v>
                </c:pt>
                <c:pt idx="26">
                  <c:v>0.15390000000000001</c:v>
                </c:pt>
                <c:pt idx="27">
                  <c:v>0.1573</c:v>
                </c:pt>
                <c:pt idx="28">
                  <c:v>0.15010000000000001</c:v>
                </c:pt>
                <c:pt idx="29">
                  <c:v>0.12909999999999999</c:v>
                </c:pt>
                <c:pt idx="30">
                  <c:v>0.1148</c:v>
                </c:pt>
                <c:pt idx="31">
                  <c:v>0.10539999999999999</c:v>
                </c:pt>
                <c:pt idx="32">
                  <c:v>0.11070000000000001</c:v>
                </c:pt>
                <c:pt idx="33">
                  <c:v>0.1176</c:v>
                </c:pt>
                <c:pt idx="34">
                  <c:v>0.1095</c:v>
                </c:pt>
                <c:pt idx="35">
                  <c:v>0.11269999999999999</c:v>
                </c:pt>
                <c:pt idx="36">
                  <c:v>0.1095</c:v>
                </c:pt>
                <c:pt idx="37">
                  <c:v>0.11360000000000001</c:v>
                </c:pt>
                <c:pt idx="38">
                  <c:v>0.1052</c:v>
                </c:pt>
                <c:pt idx="39">
                  <c:v>9.7600000000000006E-2</c:v>
                </c:pt>
                <c:pt idx="40">
                  <c:v>9.0800000000000006E-2</c:v>
                </c:pt>
                <c:pt idx="41">
                  <c:v>9.3900000000000206E-2</c:v>
                </c:pt>
                <c:pt idx="42">
                  <c:v>9.1800000000000007E-2</c:v>
                </c:pt>
                <c:pt idx="43">
                  <c:v>9.0899999999999995E-2</c:v>
                </c:pt>
                <c:pt idx="44">
                  <c:v>8.9800000000000102E-2</c:v>
                </c:pt>
                <c:pt idx="45">
                  <c:v>8.8300000000000101E-2</c:v>
                </c:pt>
                <c:pt idx="46">
                  <c:v>8.7499999999999994E-2</c:v>
                </c:pt>
                <c:pt idx="47">
                  <c:v>8.3600000000000105E-2</c:v>
                </c:pt>
                <c:pt idx="48">
                  <c:v>8.3400000000000002E-2</c:v>
                </c:pt>
                <c:pt idx="49">
                  <c:v>8.2699999999999996E-2</c:v>
                </c:pt>
                <c:pt idx="50">
                  <c:v>8.1600000000000006E-2</c:v>
                </c:pt>
                <c:pt idx="51">
                  <c:v>8.0199999999999994E-2</c:v>
                </c:pt>
                <c:pt idx="52">
                  <c:v>8.0700000000000105E-2</c:v>
                </c:pt>
                <c:pt idx="53">
                  <c:v>8.3700000000000094E-2</c:v>
                </c:pt>
                <c:pt idx="54">
                  <c:v>8.43E-2</c:v>
                </c:pt>
                <c:pt idx="55">
                  <c:v>8.3500000000000102E-2</c:v>
                </c:pt>
                <c:pt idx="56">
                  <c:v>8.0199999999999994E-2</c:v>
                </c:pt>
                <c:pt idx="57">
                  <c:v>7.8E-2</c:v>
                </c:pt>
                <c:pt idx="58">
                  <c:v>7.7899999999999997E-2</c:v>
                </c:pt>
                <c:pt idx="59">
                  <c:v>7.7499999999999999E-2</c:v>
                </c:pt>
                <c:pt idx="60">
                  <c:v>7.7400000000000094E-2</c:v>
                </c:pt>
                <c:pt idx="61">
                  <c:v>8.1199999999999994E-2</c:v>
                </c:pt>
                <c:pt idx="62">
                  <c:v>8.0100000000000005E-2</c:v>
                </c:pt>
                <c:pt idx="63">
                  <c:v>7.8899999999999998E-2</c:v>
                </c:pt>
                <c:pt idx="64">
                  <c:v>7.9000000000000098E-2</c:v>
                </c:pt>
                <c:pt idx="65">
                  <c:v>7.9500000000000098E-2</c:v>
                </c:pt>
                <c:pt idx="66">
                  <c:v>8.0299999999999996E-2</c:v>
                </c:pt>
                <c:pt idx="67">
                  <c:v>8.1799999999999998E-2</c:v>
                </c:pt>
                <c:pt idx="68">
                  <c:v>8.0299999999999996E-2</c:v>
                </c:pt>
                <c:pt idx="69">
                  <c:v>8.3900000000000099E-2</c:v>
                </c:pt>
                <c:pt idx="70">
                  <c:v>8.5900000000000004E-2</c:v>
                </c:pt>
                <c:pt idx="71">
                  <c:v>8.8900000000000104E-2</c:v>
                </c:pt>
                <c:pt idx="72">
                  <c:v>9.0899999999999995E-2</c:v>
                </c:pt>
                <c:pt idx="73">
                  <c:v>9.1300000000000006E-2</c:v>
                </c:pt>
                <c:pt idx="74">
                  <c:v>0.1075</c:v>
                </c:pt>
                <c:pt idx="75">
                  <c:v>0.13170000000000001</c:v>
                </c:pt>
                <c:pt idx="76">
                  <c:v>0.12609999999999999</c:v>
                </c:pt>
                <c:pt idx="77">
                  <c:v>0.1298</c:v>
                </c:pt>
                <c:pt idx="78">
                  <c:v>0.1217</c:v>
                </c:pt>
                <c:pt idx="79">
                  <c:v>0.1348</c:v>
                </c:pt>
                <c:pt idx="80">
                  <c:v>0.12820000000000001</c:v>
                </c:pt>
                <c:pt idx="81">
                  <c:v>0.1285</c:v>
                </c:pt>
                <c:pt idx="82">
                  <c:v>0.1353</c:v>
                </c:pt>
                <c:pt idx="83">
                  <c:v>0.1411</c:v>
                </c:pt>
                <c:pt idx="84">
                  <c:v>0.1477</c:v>
                </c:pt>
                <c:pt idx="85">
                  <c:v>0.15290000000000001</c:v>
                </c:pt>
                <c:pt idx="86">
                  <c:v>0.15870000000000001</c:v>
                </c:pt>
                <c:pt idx="87">
                  <c:v>0.16489999999999999</c:v>
                </c:pt>
                <c:pt idx="88">
                  <c:v>0.1537</c:v>
                </c:pt>
                <c:pt idx="89">
                  <c:v>0.14990000000000001</c:v>
                </c:pt>
                <c:pt idx="90">
                  <c:v>0.15210000000000001</c:v>
                </c:pt>
                <c:pt idx="91">
                  <c:v>0.16339999999999999</c:v>
                </c:pt>
                <c:pt idx="92">
                  <c:v>0.17680000000000001</c:v>
                </c:pt>
                <c:pt idx="93">
                  <c:v>0.18060000000000001</c:v>
                </c:pt>
                <c:pt idx="94">
                  <c:v>0.18329999999999999</c:v>
                </c:pt>
                <c:pt idx="95">
                  <c:v>0.1789</c:v>
                </c:pt>
                <c:pt idx="96">
                  <c:v>0.1668</c:v>
                </c:pt>
                <c:pt idx="97">
                  <c:v>0.17449999999999999</c:v>
                </c:pt>
                <c:pt idx="98">
                  <c:v>0.17469999999999999</c:v>
                </c:pt>
                <c:pt idx="99">
                  <c:v>0.18875</c:v>
                </c:pt>
                <c:pt idx="100">
                  <c:v>0.17541999999999999</c:v>
                </c:pt>
                <c:pt idx="101" formatCode="0.00">
                  <c:v>0.17846000000000001</c:v>
                </c:pt>
              </c:numCache>
            </c:numRef>
          </c:val>
          <c:smooth val="0"/>
        </c:ser>
        <c:ser>
          <c:idx val="2"/>
          <c:order val="2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0B_Result_with_dividends'!$EI$13:$EI$114</c:f>
              <c:numCache>
                <c:formatCode>General</c:formatCode>
                <c:ptCount val="102"/>
                <c:pt idx="2">
                  <c:v>0.18313808128013701</c:v>
                </c:pt>
                <c:pt idx="3">
                  <c:v>0.20651811892799701</c:v>
                </c:pt>
                <c:pt idx="4">
                  <c:v>0.200867804901598</c:v>
                </c:pt>
                <c:pt idx="5">
                  <c:v>0.179532858703289</c:v>
                </c:pt>
                <c:pt idx="6">
                  <c:v>0.19504127374976399</c:v>
                </c:pt>
                <c:pt idx="7">
                  <c:v>0.17949355802927799</c:v>
                </c:pt>
                <c:pt idx="8">
                  <c:v>0.17323888328544099</c:v>
                </c:pt>
                <c:pt idx="9">
                  <c:v>0.178702355345525</c:v>
                </c:pt>
                <c:pt idx="10">
                  <c:v>0.18907594086914001</c:v>
                </c:pt>
                <c:pt idx="11">
                  <c:v>0.17962788454630199</c:v>
                </c:pt>
                <c:pt idx="12">
                  <c:v>0.18159182919685499</c:v>
                </c:pt>
                <c:pt idx="13">
                  <c:v>0.17822157189589199</c:v>
                </c:pt>
                <c:pt idx="14">
                  <c:v>0.17453662107285101</c:v>
                </c:pt>
                <c:pt idx="15">
                  <c:v>0.172697143504423</c:v>
                </c:pt>
                <c:pt idx="16">
                  <c:v>0.16152976457732801</c:v>
                </c:pt>
                <c:pt idx="17">
                  <c:v>0.153092194135836</c:v>
                </c:pt>
                <c:pt idx="18">
                  <c:v>0.146322451133689</c:v>
                </c:pt>
                <c:pt idx="19">
                  <c:v>0.14795075213608899</c:v>
                </c:pt>
                <c:pt idx="20">
                  <c:v>0.14946280691371799</c:v>
                </c:pt>
                <c:pt idx="21">
                  <c:v>0.15284490936245501</c:v>
                </c:pt>
                <c:pt idx="22">
                  <c:v>0.153964783283981</c:v>
                </c:pt>
                <c:pt idx="23">
                  <c:v>0.14735733691563499</c:v>
                </c:pt>
                <c:pt idx="24">
                  <c:v>0.14462829567173399</c:v>
                </c:pt>
                <c:pt idx="25">
                  <c:v>0.14271963287588699</c:v>
                </c:pt>
                <c:pt idx="26">
                  <c:v>0.133032313784229</c:v>
                </c:pt>
                <c:pt idx="27">
                  <c:v>0.13347247650810201</c:v>
                </c:pt>
                <c:pt idx="28">
                  <c:v>0.128834677689142</c:v>
                </c:pt>
                <c:pt idx="29">
                  <c:v>0.11531239329192999</c:v>
                </c:pt>
                <c:pt idx="30">
                  <c:v>0.10126077354166201</c:v>
                </c:pt>
                <c:pt idx="31">
                  <c:v>8.3691200391140502E-2</c:v>
                </c:pt>
                <c:pt idx="32">
                  <c:v>7.5362719698239294E-2</c:v>
                </c:pt>
                <c:pt idx="33">
                  <c:v>9.2239367599236205E-2</c:v>
                </c:pt>
                <c:pt idx="34">
                  <c:v>9.2181932154903695E-2</c:v>
                </c:pt>
                <c:pt idx="35">
                  <c:v>8.7548571029851599E-2</c:v>
                </c:pt>
                <c:pt idx="36">
                  <c:v>9.0096436330807203E-2</c:v>
                </c:pt>
                <c:pt idx="37">
                  <c:v>8.9835502253339597E-2</c:v>
                </c:pt>
                <c:pt idx="38">
                  <c:v>9.0040920735948202E-2</c:v>
                </c:pt>
                <c:pt idx="39">
                  <c:v>9.1606485469860596E-2</c:v>
                </c:pt>
                <c:pt idx="40">
                  <c:v>8.9970017693745602E-2</c:v>
                </c:pt>
                <c:pt idx="41">
                  <c:v>9.13945543991381E-2</c:v>
                </c:pt>
                <c:pt idx="42">
                  <c:v>9.3287117100297606E-2</c:v>
                </c:pt>
                <c:pt idx="43">
                  <c:v>9.3704744836328693E-2</c:v>
                </c:pt>
                <c:pt idx="44">
                  <c:v>9.3736614734979601E-2</c:v>
                </c:pt>
                <c:pt idx="45">
                  <c:v>9.0082536035174701E-2</c:v>
                </c:pt>
                <c:pt idx="46">
                  <c:v>9.4617679928402407E-2</c:v>
                </c:pt>
                <c:pt idx="47">
                  <c:v>9.7110694321800903E-2</c:v>
                </c:pt>
                <c:pt idx="48">
                  <c:v>9.8761433608745702E-2</c:v>
                </c:pt>
                <c:pt idx="49">
                  <c:v>9.4627985242156196E-2</c:v>
                </c:pt>
                <c:pt idx="50">
                  <c:v>9.4254056898433997E-2</c:v>
                </c:pt>
                <c:pt idx="51">
                  <c:v>9.5598605445592705E-2</c:v>
                </c:pt>
                <c:pt idx="52">
                  <c:v>9.5760615286000897E-2</c:v>
                </c:pt>
                <c:pt idx="53">
                  <c:v>9.3563591355593098E-2</c:v>
                </c:pt>
                <c:pt idx="54">
                  <c:v>9.3570093053227096E-2</c:v>
                </c:pt>
                <c:pt idx="55">
                  <c:v>8.7707261426935496E-2</c:v>
                </c:pt>
                <c:pt idx="56">
                  <c:v>8.5460344805297905E-2</c:v>
                </c:pt>
                <c:pt idx="57">
                  <c:v>8.3253416659528207E-2</c:v>
                </c:pt>
                <c:pt idx="58">
                  <c:v>8.4730003955848607E-2</c:v>
                </c:pt>
                <c:pt idx="59">
                  <c:v>8.5168514221450595E-2</c:v>
                </c:pt>
                <c:pt idx="60">
                  <c:v>8.8706958092140895E-2</c:v>
                </c:pt>
                <c:pt idx="61">
                  <c:v>8.5041146853406496E-2</c:v>
                </c:pt>
                <c:pt idx="62">
                  <c:v>8.4771159546742705E-2</c:v>
                </c:pt>
                <c:pt idx="63">
                  <c:v>8.4401763373863903E-2</c:v>
                </c:pt>
                <c:pt idx="64">
                  <c:v>7.7916117974323101E-2</c:v>
                </c:pt>
                <c:pt idx="65">
                  <c:v>7.7961400238382605E-2</c:v>
                </c:pt>
                <c:pt idx="66">
                  <c:v>7.8248946496542501E-2</c:v>
                </c:pt>
                <c:pt idx="67">
                  <c:v>7.6345470971808896E-2</c:v>
                </c:pt>
                <c:pt idx="68">
                  <c:v>7.5527210935267999E-2</c:v>
                </c:pt>
                <c:pt idx="69">
                  <c:v>7.0706846863144199E-2</c:v>
                </c:pt>
                <c:pt idx="70">
                  <c:v>6.9938275178392795E-2</c:v>
                </c:pt>
                <c:pt idx="71">
                  <c:v>7.0283291699663505E-2</c:v>
                </c:pt>
                <c:pt idx="72">
                  <c:v>7.1977861730547196E-2</c:v>
                </c:pt>
                <c:pt idx="73">
                  <c:v>7.4382239716077506E-2</c:v>
                </c:pt>
                <c:pt idx="74">
                  <c:v>7.7512924743363701E-2</c:v>
                </c:pt>
                <c:pt idx="75">
                  <c:v>7.9207543983537299E-2</c:v>
                </c:pt>
                <c:pt idx="76">
                  <c:v>8.2084920784794194E-2</c:v>
                </c:pt>
                <c:pt idx="77">
                  <c:v>8.2284414169522299E-2</c:v>
                </c:pt>
                <c:pt idx="78">
                  <c:v>7.9744619031745095E-2</c:v>
                </c:pt>
                <c:pt idx="79">
                  <c:v>7.7480869798521604E-2</c:v>
                </c:pt>
                <c:pt idx="80">
                  <c:v>7.6509886357542398E-2</c:v>
                </c:pt>
                <c:pt idx="81">
                  <c:v>7.7068050111893605E-2</c:v>
                </c:pt>
                <c:pt idx="82">
                  <c:v>7.6969895438792596E-2</c:v>
                </c:pt>
                <c:pt idx="83">
                  <c:v>7.7314724834308304E-2</c:v>
                </c:pt>
                <c:pt idx="84">
                  <c:v>7.7734596817813403E-2</c:v>
                </c:pt>
                <c:pt idx="85">
                  <c:v>7.9436120671499494E-2</c:v>
                </c:pt>
                <c:pt idx="86">
                  <c:v>8.15494374354436E-2</c:v>
                </c:pt>
                <c:pt idx="87">
                  <c:v>8.2888604742416203E-2</c:v>
                </c:pt>
                <c:pt idx="88">
                  <c:v>8.4337524974160194E-2</c:v>
                </c:pt>
                <c:pt idx="89">
                  <c:v>8.4551872718113305E-2</c:v>
                </c:pt>
                <c:pt idx="90">
                  <c:v>8.5453846692973401E-2</c:v>
                </c:pt>
                <c:pt idx="91">
                  <c:v>8.7269334437801993E-2</c:v>
                </c:pt>
                <c:pt idx="92">
                  <c:v>8.7346999057718297E-2</c:v>
                </c:pt>
                <c:pt idx="93">
                  <c:v>8.9376806673344605E-2</c:v>
                </c:pt>
                <c:pt idx="94">
                  <c:v>9.0896769115087997E-2</c:v>
                </c:pt>
                <c:pt idx="95">
                  <c:v>8.5079035269480394E-2</c:v>
                </c:pt>
                <c:pt idx="96">
                  <c:v>7.7800151675072801E-2</c:v>
                </c:pt>
                <c:pt idx="97">
                  <c:v>8.1090067357270798E-2</c:v>
                </c:pt>
                <c:pt idx="98">
                  <c:v>9.2740584898402395E-2</c:v>
                </c:pt>
                <c:pt idx="99">
                  <c:v>8.94069250624316E-2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401568"/>
        <c:axId val="234399608"/>
      </c:lineChart>
      <c:dateAx>
        <c:axId val="234401568"/>
        <c:scaling>
          <c:orientation val="minMax"/>
        </c:scaling>
        <c:delete val="0"/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34399608"/>
        <c:crosses val="autoZero"/>
        <c:auto val="0"/>
        <c:lblOffset val="100"/>
        <c:baseTimeUnit val="days"/>
        <c:majorUnit val="3"/>
        <c:majorTimeUnit val="days"/>
      </c:dateAx>
      <c:valAx>
        <c:axId val="234399608"/>
        <c:scaling>
          <c:orientation val="minMax"/>
          <c:max val="0.24"/>
          <c:min val="0.06"/>
        </c:scaling>
        <c:delete val="0"/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 of top 1% in total pretax income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3440156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758046962092603"/>
          <c:y val="0.16867940429171599"/>
          <c:w val="0.21014115506126901"/>
          <c:h val="0.28602456541973797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20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>
                <a:latin typeface="Arial"/>
                <a:cs typeface="Arial"/>
              </a:rPr>
              <a:t>Top</a:t>
            </a:r>
            <a:r>
              <a:rPr lang="en-US" sz="2000" baseline="0">
                <a:latin typeface="Arial"/>
                <a:cs typeface="Arial"/>
              </a:rPr>
              <a:t> 10% income share</a:t>
            </a: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>
                <a:effectLst/>
              </a:rPr>
              <a:t>South Africa, Brasil, United States, France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24645349836306801"/>
          <c:y val="1.198083067092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683810018991"/>
          <c:y val="0.13618210862619801"/>
          <c:w val="0.87312424817910805"/>
          <c:h val="0.75847305728157999"/>
        </c:manualLayout>
      </c:layout>
      <c:lineChart>
        <c:grouping val="standard"/>
        <c:varyColors val="0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0B_Result_with_dividends'!$EF$13:$EF$114</c:f>
              <c:numCache>
                <c:formatCode>General</c:formatCode>
                <c:ptCount val="102"/>
                <c:pt idx="41">
                  <c:v>0.49947243652200701</c:v>
                </c:pt>
                <c:pt idx="42">
                  <c:v>0.50129746138462505</c:v>
                </c:pt>
                <c:pt idx="43">
                  <c:v>0.49517411688813101</c:v>
                </c:pt>
                <c:pt idx="44">
                  <c:v>0.49282408884891798</c:v>
                </c:pt>
                <c:pt idx="45">
                  <c:v>0.48382111021714702</c:v>
                </c:pt>
                <c:pt idx="46">
                  <c:v>0.47009865643402599</c:v>
                </c:pt>
                <c:pt idx="48">
                  <c:v>0.44314713214895801</c:v>
                </c:pt>
                <c:pt idx="50">
                  <c:v>0.480074</c:v>
                </c:pt>
                <c:pt idx="51">
                  <c:v>0.49914199999999997</c:v>
                </c:pt>
                <c:pt idx="52">
                  <c:v>0.49666399999999999</c:v>
                </c:pt>
                <c:pt idx="54">
                  <c:v>0.48955199999999999</c:v>
                </c:pt>
                <c:pt idx="56">
                  <c:v>0.49512400000000001</c:v>
                </c:pt>
                <c:pt idx="58">
                  <c:v>0.49660799999999999</c:v>
                </c:pt>
                <c:pt idx="61">
                  <c:v>0.48769000000000001</c:v>
                </c:pt>
                <c:pt idx="62">
                  <c:v>0.485786</c:v>
                </c:pt>
                <c:pt idx="65">
                  <c:v>0.44070599999999999</c:v>
                </c:pt>
                <c:pt idx="66">
                  <c:v>0.41699000000000003</c:v>
                </c:pt>
                <c:pt idx="67">
                  <c:v>0.42816199999999999</c:v>
                </c:pt>
                <c:pt idx="68">
                  <c:v>0.45096799999999998</c:v>
                </c:pt>
                <c:pt idx="69">
                  <c:v>0.464422</c:v>
                </c:pt>
                <c:pt idx="70">
                  <c:v>0.43287999999999999</c:v>
                </c:pt>
                <c:pt idx="71">
                  <c:v>0.43736000000000003</c:v>
                </c:pt>
                <c:pt idx="72">
                  <c:v>0.41326600000000002</c:v>
                </c:pt>
                <c:pt idx="73">
                  <c:v>0.40453</c:v>
                </c:pt>
                <c:pt idx="77">
                  <c:v>0.40975200000000001</c:v>
                </c:pt>
                <c:pt idx="78">
                  <c:v>0.42624400000000001</c:v>
                </c:pt>
                <c:pt idx="79">
                  <c:v>0.42518</c:v>
                </c:pt>
                <c:pt idx="80">
                  <c:v>0.40524399999999999</c:v>
                </c:pt>
                <c:pt idx="89" formatCode="0.00">
                  <c:v>0.53452082980413695</c:v>
                </c:pt>
                <c:pt idx="90" formatCode="0.00">
                  <c:v>0.54667921507252004</c:v>
                </c:pt>
                <c:pt idx="91" formatCode="0.00">
                  <c:v>0.54852654331960504</c:v>
                </c:pt>
                <c:pt idx="92" formatCode="0.00">
                  <c:v>0.56778310028738499</c:v>
                </c:pt>
                <c:pt idx="93" formatCode="0.00">
                  <c:v>0.58605293972633399</c:v>
                </c:pt>
                <c:pt idx="94" formatCode="0.00">
                  <c:v>0.60931161557159996</c:v>
                </c:pt>
                <c:pt idx="95" formatCode="0.00">
                  <c:v>0.59167184610458701</c:v>
                </c:pt>
                <c:pt idx="96" formatCode="0.00">
                  <c:v>0.58361566339913895</c:v>
                </c:pt>
                <c:pt idx="97" formatCode="0.00">
                  <c:v>0.60673997704747795</c:v>
                </c:pt>
                <c:pt idx="98" formatCode="0.00">
                  <c:v>0.61779815623125101</c:v>
                </c:pt>
                <c:pt idx="99" formatCode="0.00">
                  <c:v>0.65082890666558701</c:v>
                </c:pt>
              </c:numCache>
            </c:numRef>
          </c:val>
          <c:smooth val="0"/>
        </c:ser>
        <c:ser>
          <c:idx val="3"/>
          <c:order val="1"/>
          <c:tx>
            <c:v>Brasil</c:v>
          </c:tx>
          <c:val>
            <c:numRef>
              <c:f>'TABLE 0B_Result_with_dividends'!$EJ$13:$EJ$114</c:f>
              <c:numCache>
                <c:formatCode>General</c:formatCode>
                <c:ptCount val="102"/>
                <c:pt idx="93">
                  <c:v>0.50254366994499899</c:v>
                </c:pt>
                <c:pt idx="94">
                  <c:v>0.491529420469</c:v>
                </c:pt>
                <c:pt idx="95">
                  <c:v>0.54164193357100199</c:v>
                </c:pt>
                <c:pt idx="96">
                  <c:v>0.53839545452800197</c:v>
                </c:pt>
                <c:pt idx="98">
                  <c:v>0.55709635285600001</c:v>
                </c:pt>
                <c:pt idx="99">
                  <c:v>0.56203283035500096</c:v>
                </c:pt>
              </c:numCache>
            </c:numRef>
          </c:val>
          <c:smooth val="0"/>
        </c:ser>
        <c:ser>
          <c:idx val="1"/>
          <c:order val="2"/>
          <c:tx>
            <c:v>United States</c:v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0B_Result_with_dividends'!$EB$13:$EB$114</c:f>
              <c:numCache>
                <c:formatCode>General</c:formatCode>
                <c:ptCount val="102"/>
                <c:pt idx="4" formatCode="0.00">
                  <c:v>0.40287041875222601</c:v>
                </c:pt>
                <c:pt idx="5" formatCode="0.00">
                  <c:v>0.39903727512022602</c:v>
                </c:pt>
                <c:pt idx="6" formatCode="0.00">
                  <c:v>0.39481324015339297</c:v>
                </c:pt>
                <c:pt idx="7" formatCode="0.00">
                  <c:v>0.38100387437769401</c:v>
                </c:pt>
                <c:pt idx="8" formatCode="0.00">
                  <c:v>0.428597266399737</c:v>
                </c:pt>
                <c:pt idx="9" formatCode="0.00">
                  <c:v>0.42948553427651298</c:v>
                </c:pt>
                <c:pt idx="10" formatCode="0.00">
                  <c:v>0.40589552069786</c:v>
                </c:pt>
                <c:pt idx="11" formatCode="0.00">
                  <c:v>0.43263914655396801</c:v>
                </c:pt>
                <c:pt idx="12" formatCode="0.00">
                  <c:v>0.44166809347302</c:v>
                </c:pt>
                <c:pt idx="13" formatCode="0.00">
                  <c:v>0.44068985279853901</c:v>
                </c:pt>
                <c:pt idx="14" formatCode="0.00">
                  <c:v>0.44665733319579398</c:v>
                </c:pt>
                <c:pt idx="15" formatCode="0.00">
                  <c:v>0.46093182150666601</c:v>
                </c:pt>
                <c:pt idx="16" formatCode="0.00">
                  <c:v>0.43758403603469098</c:v>
                </c:pt>
                <c:pt idx="17" formatCode="0.00">
                  <c:v>0.430734745533906</c:v>
                </c:pt>
                <c:pt idx="18" formatCode="0.00">
                  <c:v>0.44404993839685297</c:v>
                </c:pt>
                <c:pt idx="19" formatCode="0.00">
                  <c:v>0.46300525871050502</c:v>
                </c:pt>
                <c:pt idx="20" formatCode="0.00">
                  <c:v>0.45026429505703502</c:v>
                </c:pt>
                <c:pt idx="21" formatCode="0.00">
                  <c:v>0.45155076643858899</c:v>
                </c:pt>
                <c:pt idx="22" formatCode="0.00">
                  <c:v>0.43392987272768702</c:v>
                </c:pt>
                <c:pt idx="23" formatCode="0.00">
                  <c:v>0.44772366982563999</c:v>
                </c:pt>
                <c:pt idx="24" formatCode="0.00">
                  <c:v>0.433478798533454</c:v>
                </c:pt>
                <c:pt idx="25" formatCode="0.00">
                  <c:v>0.43000890492514099</c:v>
                </c:pt>
                <c:pt idx="26" formatCode="0.00">
                  <c:v>0.445688981729637</c:v>
                </c:pt>
                <c:pt idx="27" formatCode="0.00">
                  <c:v>0.44426637504743099</c:v>
                </c:pt>
                <c:pt idx="28" formatCode="0.00">
                  <c:v>0.410193145763531</c:v>
                </c:pt>
                <c:pt idx="29" formatCode="0.00">
                  <c:v>0.35494183119366501</c:v>
                </c:pt>
                <c:pt idx="30" formatCode="0.00">
                  <c:v>0.32669923198876599</c:v>
                </c:pt>
                <c:pt idx="31" formatCode="0.00">
                  <c:v>0.31548869949228298</c:v>
                </c:pt>
                <c:pt idx="32" formatCode="0.00">
                  <c:v>0.326445887062076</c:v>
                </c:pt>
                <c:pt idx="33" formatCode="0.00">
                  <c:v>0.34616394068930401</c:v>
                </c:pt>
                <c:pt idx="34" formatCode="0.00">
                  <c:v>0.33017177593435698</c:v>
                </c:pt>
                <c:pt idx="35" formatCode="0.00">
                  <c:v>0.337206376452028</c:v>
                </c:pt>
                <c:pt idx="36" formatCode="0.00">
                  <c:v>0.33763098095195498</c:v>
                </c:pt>
                <c:pt idx="37" formatCode="0.00">
                  <c:v>0.33871100610399102</c:v>
                </c:pt>
                <c:pt idx="38" formatCode="0.00">
                  <c:v>0.32819965101679399</c:v>
                </c:pt>
                <c:pt idx="39" formatCode="0.00">
                  <c:v>0.32073962097575498</c:v>
                </c:pt>
                <c:pt idx="40" formatCode="0.00">
                  <c:v>0.31380431868356201</c:v>
                </c:pt>
                <c:pt idx="41" formatCode="0.00">
                  <c:v>0.32119310731545297</c:v>
                </c:pt>
                <c:pt idx="42" formatCode="0.00">
                  <c:v>0.31772074577461401</c:v>
                </c:pt>
                <c:pt idx="43" formatCode="0.00">
                  <c:v>0.31806023990184601</c:v>
                </c:pt>
                <c:pt idx="44" formatCode="0.00">
                  <c:v>0.31687309376554601</c:v>
                </c:pt>
                <c:pt idx="45" formatCode="0.00">
                  <c:v>0.32112269096927698</c:v>
                </c:pt>
                <c:pt idx="46" formatCode="0.00">
                  <c:v>0.32033287948025102</c:v>
                </c:pt>
                <c:pt idx="47" formatCode="0.00">
                  <c:v>0.31657437586134102</c:v>
                </c:pt>
                <c:pt idx="48" formatCode="0.00">
                  <c:v>0.31896211473952601</c:v>
                </c:pt>
                <c:pt idx="49" formatCode="0.00">
                  <c:v>0.32043825702061002</c:v>
                </c:pt>
                <c:pt idx="50" formatCode="0.00">
                  <c:v>0.32009622322001502</c:v>
                </c:pt>
                <c:pt idx="51" formatCode="0.00">
                  <c:v>0.31639317887208801</c:v>
                </c:pt>
                <c:pt idx="52" formatCode="0.00">
                  <c:v>0.31518188292699301</c:v>
                </c:pt>
                <c:pt idx="53" formatCode="0.00">
                  <c:v>0.31981545180751803</c:v>
                </c:pt>
                <c:pt idx="54" formatCode="0.00">
                  <c:v>0.32045836973648401</c:v>
                </c:pt>
                <c:pt idx="55" formatCode="0.00">
                  <c:v>0.31982618841598998</c:v>
                </c:pt>
                <c:pt idx="56" formatCode="0.00">
                  <c:v>0.31820875705120699</c:v>
                </c:pt>
                <c:pt idx="57" formatCode="0.00">
                  <c:v>0.31513659945349498</c:v>
                </c:pt>
                <c:pt idx="58" formatCode="0.00">
                  <c:v>0.31753884586626702</c:v>
                </c:pt>
                <c:pt idx="59" formatCode="0.00">
                  <c:v>0.31623366972075401</c:v>
                </c:pt>
                <c:pt idx="60" formatCode="0.00">
                  <c:v>0.318536120048038</c:v>
                </c:pt>
                <c:pt idx="61" formatCode="0.00">
                  <c:v>0.32359587527246297</c:v>
                </c:pt>
                <c:pt idx="62" formatCode="0.00">
                  <c:v>0.32621103240656701</c:v>
                </c:pt>
                <c:pt idx="63" formatCode="0.00">
                  <c:v>0.32417663780373401</c:v>
                </c:pt>
                <c:pt idx="64" formatCode="0.00">
                  <c:v>0.324347852351419</c:v>
                </c:pt>
                <c:pt idx="65" formatCode="0.00">
                  <c:v>0.32440345569303403</c:v>
                </c:pt>
                <c:pt idx="66" formatCode="0.00">
                  <c:v>0.32345607896148199</c:v>
                </c:pt>
                <c:pt idx="67" formatCode="0.00">
                  <c:v>0.32865505425163599</c:v>
                </c:pt>
                <c:pt idx="68" formatCode="0.00">
                  <c:v>0.32717331712909298</c:v>
                </c:pt>
                <c:pt idx="69" formatCode="0.00">
                  <c:v>0.33218018943864902</c:v>
                </c:pt>
                <c:pt idx="70" formatCode="0.00">
                  <c:v>0.33691388139433498</c:v>
                </c:pt>
                <c:pt idx="71" formatCode="0.00">
                  <c:v>0.33947176668125001</c:v>
                </c:pt>
                <c:pt idx="72" formatCode="0.00">
                  <c:v>0.34251769473311</c:v>
                </c:pt>
                <c:pt idx="73" formatCode="0.00">
                  <c:v>0.34568578833279101</c:v>
                </c:pt>
                <c:pt idx="74" formatCode="0.00">
                  <c:v>0.364828824110286</c:v>
                </c:pt>
                <c:pt idx="75" formatCode="0.00">
                  <c:v>0.38626673931240801</c:v>
                </c:pt>
                <c:pt idx="76" formatCode="0.00">
                  <c:v>0.38470729689858502</c:v>
                </c:pt>
                <c:pt idx="77" formatCode="0.00">
                  <c:v>0.38836845589833802</c:v>
                </c:pt>
                <c:pt idx="78" formatCode="0.00">
                  <c:v>0.383809812518281</c:v>
                </c:pt>
                <c:pt idx="79" formatCode="0.00">
                  <c:v>0.39817900537735901</c:v>
                </c:pt>
                <c:pt idx="80" formatCode="0.00">
                  <c:v>0.39481689855076302</c:v>
                </c:pt>
                <c:pt idx="81" formatCode="0.00">
                  <c:v>0.39596851978506198</c:v>
                </c:pt>
                <c:pt idx="82" formatCode="0.00">
                  <c:v>0.40539999999999998</c:v>
                </c:pt>
                <c:pt idx="83" formatCode="0.00">
                  <c:v>0.41160000000000002</c:v>
                </c:pt>
                <c:pt idx="84" formatCode="0.00">
                  <c:v>0.4173</c:v>
                </c:pt>
                <c:pt idx="85" formatCode="0.00">
                  <c:v>0.42120000000000002</c:v>
                </c:pt>
                <c:pt idx="86" formatCode="0.00">
                  <c:v>0.42670000000000002</c:v>
                </c:pt>
                <c:pt idx="87" formatCode="0.00">
                  <c:v>0.43109999999999998</c:v>
                </c:pt>
                <c:pt idx="88" formatCode="0.00">
                  <c:v>0.42230000000000001</c:v>
                </c:pt>
                <c:pt idx="89" formatCode="0.00">
                  <c:v>0.42364000000000002</c:v>
                </c:pt>
                <c:pt idx="90" formatCode="0.00">
                  <c:v>0.42762</c:v>
                </c:pt>
                <c:pt idx="91" formatCode="0.00">
                  <c:v>0.43642999999999998</c:v>
                </c:pt>
                <c:pt idx="92" formatCode="0.00">
                  <c:v>0.44939000000000001</c:v>
                </c:pt>
                <c:pt idx="93" formatCode="0.00">
                  <c:v>0.45498</c:v>
                </c:pt>
                <c:pt idx="94" formatCode="0.00">
                  <c:v>0.45666000000000001</c:v>
                </c:pt>
                <c:pt idx="95" formatCode="0.00">
                  <c:v>0.45962999999999998</c:v>
                </c:pt>
                <c:pt idx="96" formatCode="0.00">
                  <c:v>0.45467999999999997</c:v>
                </c:pt>
                <c:pt idx="97" formatCode="0.00">
                  <c:v>0.46351999999999999</c:v>
                </c:pt>
                <c:pt idx="98" formatCode="0.00">
                  <c:v>0.46629999999999999</c:v>
                </c:pt>
                <c:pt idx="99" formatCode="0.00">
                  <c:v>0.47759000000000001</c:v>
                </c:pt>
                <c:pt idx="100" formatCode="0.00">
                  <c:v>0.47011999999999998</c:v>
                </c:pt>
                <c:pt idx="101" formatCode="0.00">
                  <c:v>0.47187000000000001</c:v>
                </c:pt>
              </c:numCache>
            </c:numRef>
          </c:val>
          <c:smooth val="0"/>
        </c:ser>
        <c:ser>
          <c:idx val="2"/>
          <c:order val="3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0B_Result_with_dividends'!$EG$13:$EG$114</c:f>
              <c:numCache>
                <c:formatCode>General</c:formatCode>
                <c:ptCount val="102"/>
                <c:pt idx="6">
                  <c:v>0.42249849587480398</c:v>
                </c:pt>
                <c:pt idx="7">
                  <c:v>0.39594274803392798</c:v>
                </c:pt>
                <c:pt idx="8">
                  <c:v>0.39698702008522202</c:v>
                </c:pt>
                <c:pt idx="9">
                  <c:v>0.41539936573612501</c:v>
                </c:pt>
                <c:pt idx="10">
                  <c:v>0.43539070802215202</c:v>
                </c:pt>
                <c:pt idx="11">
                  <c:v>0.42138599238133001</c:v>
                </c:pt>
                <c:pt idx="12">
                  <c:v>0.44070203181481998</c:v>
                </c:pt>
                <c:pt idx="13">
                  <c:v>0.42060637976235199</c:v>
                </c:pt>
                <c:pt idx="14">
                  <c:v>0.42950854670407401</c:v>
                </c:pt>
                <c:pt idx="15">
                  <c:v>0.42753193051981597</c:v>
                </c:pt>
                <c:pt idx="16">
                  <c:v>0.415862745703384</c:v>
                </c:pt>
                <c:pt idx="17">
                  <c:v>0.41081592274227202</c:v>
                </c:pt>
                <c:pt idx="18">
                  <c:v>0.41119279777292</c:v>
                </c:pt>
                <c:pt idx="19">
                  <c:v>0.434353752282234</c:v>
                </c:pt>
                <c:pt idx="20">
                  <c:v>0.448714258309512</c:v>
                </c:pt>
                <c:pt idx="21">
                  <c:v>0.46007125853566599</c:v>
                </c:pt>
                <c:pt idx="22">
                  <c:v>0.46606008918790498</c:v>
                </c:pt>
                <c:pt idx="23">
                  <c:v>0.44098798667461597</c:v>
                </c:pt>
                <c:pt idx="24">
                  <c:v>0.428992772792819</c:v>
                </c:pt>
                <c:pt idx="25">
                  <c:v>0.42523814431378498</c:v>
                </c:pt>
                <c:pt idx="26">
                  <c:v>0.382369664813068</c:v>
                </c:pt>
                <c:pt idx="27">
                  <c:v>0.39107157661281</c:v>
                </c:pt>
                <c:pt idx="28">
                  <c:v>0.38695247181147602</c:v>
                </c:pt>
                <c:pt idx="29">
                  <c:v>0.35037262693544902</c:v>
                </c:pt>
                <c:pt idx="30">
                  <c:v>0.32256486104877502</c:v>
                </c:pt>
                <c:pt idx="31">
                  <c:v>0.29424963016237898</c:v>
                </c:pt>
                <c:pt idx="32">
                  <c:v>0.29699623721637503</c:v>
                </c:pt>
                <c:pt idx="33">
                  <c:v>0.32868518305824401</c:v>
                </c:pt>
                <c:pt idx="34">
                  <c:v>0.33200927026242899</c:v>
                </c:pt>
                <c:pt idx="35">
                  <c:v>0.32345445320808702</c:v>
                </c:pt>
                <c:pt idx="36">
                  <c:v>0.32199476100919699</c:v>
                </c:pt>
                <c:pt idx="37">
                  <c:v>0.31974708737552898</c:v>
                </c:pt>
                <c:pt idx="38">
                  <c:v>0.32928333393659298</c:v>
                </c:pt>
                <c:pt idx="39">
                  <c:v>0.33185626477091501</c:v>
                </c:pt>
                <c:pt idx="40">
                  <c:v>0.32892938749342399</c:v>
                </c:pt>
                <c:pt idx="41">
                  <c:v>0.33534358029952799</c:v>
                </c:pt>
                <c:pt idx="42">
                  <c:v>0.34420014519609399</c:v>
                </c:pt>
                <c:pt idx="43">
                  <c:v>0.343624029796817</c:v>
                </c:pt>
                <c:pt idx="44">
                  <c:v>0.34743414276310203</c:v>
                </c:pt>
                <c:pt idx="45">
                  <c:v>0.340522195536613</c:v>
                </c:pt>
                <c:pt idx="46">
                  <c:v>0.35881349720951</c:v>
                </c:pt>
                <c:pt idx="47">
                  <c:v>0.36109214123000399</c:v>
                </c:pt>
                <c:pt idx="48">
                  <c:v>0.36819916903216998</c:v>
                </c:pt>
                <c:pt idx="49">
                  <c:v>0.35875626167833302</c:v>
                </c:pt>
                <c:pt idx="50">
                  <c:v>0.36406939049433601</c:v>
                </c:pt>
                <c:pt idx="51">
                  <c:v>0.36836079582168002</c:v>
                </c:pt>
                <c:pt idx="52">
                  <c:v>0.37146049249360302</c:v>
                </c:pt>
                <c:pt idx="53">
                  <c:v>0.36455538299779799</c:v>
                </c:pt>
                <c:pt idx="54">
                  <c:v>0.36206430389004102</c:v>
                </c:pt>
                <c:pt idx="55">
                  <c:v>0.34804452078836301</c:v>
                </c:pt>
                <c:pt idx="56">
                  <c:v>0.33959197506327499</c:v>
                </c:pt>
                <c:pt idx="57">
                  <c:v>0.33140288068554602</c:v>
                </c:pt>
                <c:pt idx="58">
                  <c:v>0.33351298582032801</c:v>
                </c:pt>
                <c:pt idx="59">
                  <c:v>0.33030805816087</c:v>
                </c:pt>
                <c:pt idx="60">
                  <c:v>0.33895350178088901</c:v>
                </c:pt>
                <c:pt idx="61">
                  <c:v>0.33325324935356498</c:v>
                </c:pt>
                <c:pt idx="62">
                  <c:v>0.33411248606870397</c:v>
                </c:pt>
                <c:pt idx="63">
                  <c:v>0.33189502220935002</c:v>
                </c:pt>
                <c:pt idx="64">
                  <c:v>0.31681198019990597</c:v>
                </c:pt>
                <c:pt idx="65">
                  <c:v>0.31377664495458801</c:v>
                </c:pt>
                <c:pt idx="66">
                  <c:v>0.31033900914610402</c:v>
                </c:pt>
                <c:pt idx="67">
                  <c:v>0.30694545027151898</c:v>
                </c:pt>
                <c:pt idx="68">
                  <c:v>0.30732513286701102</c:v>
                </c:pt>
                <c:pt idx="69">
                  <c:v>0.29933451936148298</c:v>
                </c:pt>
                <c:pt idx="70">
                  <c:v>0.30432039640035302</c:v>
                </c:pt>
                <c:pt idx="71">
                  <c:v>0.30515305812530702</c:v>
                </c:pt>
                <c:pt idx="72">
                  <c:v>0.31046211730179601</c:v>
                </c:pt>
                <c:pt idx="73">
                  <c:v>0.31394006776625399</c:v>
                </c:pt>
                <c:pt idx="74">
                  <c:v>0.31727751308867702</c:v>
                </c:pt>
                <c:pt idx="75">
                  <c:v>0.32088306480022499</c:v>
                </c:pt>
                <c:pt idx="76">
                  <c:v>0.32418924289369</c:v>
                </c:pt>
                <c:pt idx="77">
                  <c:v>0.326385395245471</c:v>
                </c:pt>
                <c:pt idx="78">
                  <c:v>0.324399921331116</c:v>
                </c:pt>
                <c:pt idx="79">
                  <c:v>0.32230552040852201</c:v>
                </c:pt>
                <c:pt idx="80">
                  <c:v>0.32217052116459399</c:v>
                </c:pt>
                <c:pt idx="81">
                  <c:v>0.32366512695093602</c:v>
                </c:pt>
                <c:pt idx="82">
                  <c:v>0.32406165463650699</c:v>
                </c:pt>
                <c:pt idx="83">
                  <c:v>0.32038830288707798</c:v>
                </c:pt>
                <c:pt idx="84">
                  <c:v>0.32166298035916602</c:v>
                </c:pt>
                <c:pt idx="85">
                  <c:v>0.32591399143707001</c:v>
                </c:pt>
                <c:pt idx="86">
                  <c:v>0.32999728775717502</c:v>
                </c:pt>
                <c:pt idx="87">
                  <c:v>0.33048545633967902</c:v>
                </c:pt>
                <c:pt idx="88">
                  <c:v>0.33093756649366901</c:v>
                </c:pt>
                <c:pt idx="89">
                  <c:v>0.33032691877097298</c:v>
                </c:pt>
                <c:pt idx="90">
                  <c:v>0.33114680567517102</c:v>
                </c:pt>
                <c:pt idx="91">
                  <c:v>0.33454738849721</c:v>
                </c:pt>
                <c:pt idx="92">
                  <c:v>0.32886210559666401</c:v>
                </c:pt>
                <c:pt idx="93">
                  <c:v>0.328087737647485</c:v>
                </c:pt>
                <c:pt idx="94">
                  <c:v>0.33123098425077302</c:v>
                </c:pt>
                <c:pt idx="95">
                  <c:v>0.32600414194944599</c:v>
                </c:pt>
                <c:pt idx="96">
                  <c:v>0.31858438199911499</c:v>
                </c:pt>
                <c:pt idx="97">
                  <c:v>0.32294477161708701</c:v>
                </c:pt>
                <c:pt idx="98">
                  <c:v>0.32515167112455601</c:v>
                </c:pt>
                <c:pt idx="99">
                  <c:v>0.32340358902458699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939440"/>
        <c:axId val="622937480"/>
      </c:lineChart>
      <c:dateAx>
        <c:axId val="622939440"/>
        <c:scaling>
          <c:orientation val="minMax"/>
        </c:scaling>
        <c:delete val="0"/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622937480"/>
        <c:crosses val="autoZero"/>
        <c:auto val="0"/>
        <c:lblOffset val="100"/>
        <c:baseTimeUnit val="days"/>
        <c:majorUnit val="3"/>
        <c:majorTimeUnit val="days"/>
      </c:dateAx>
      <c:valAx>
        <c:axId val="622937480"/>
        <c:scaling>
          <c:orientation val="minMax"/>
          <c:max val="0.70000000000000095"/>
          <c:min val="0.25"/>
        </c:scaling>
        <c:delete val="0"/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of</a:t>
                </a:r>
                <a:r>
                  <a:rPr lang="en-US" sz="1600" baseline="0">
                    <a:latin typeface="Arial"/>
                    <a:cs typeface="Arial"/>
                  </a:rPr>
                  <a:t> top 10% in tiotal pretax income</a:t>
                </a:r>
                <a:endParaRPr lang="en-US" sz="1600">
                  <a:latin typeface="Arial"/>
                  <a:cs typeface="Arial"/>
                </a:endParaRP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62293944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7022568947208"/>
          <c:y val="0.17438963799652801"/>
          <c:w val="0.27427957382495699"/>
          <c:h val="0.31476755301753401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800" kern="800" spc="-100" baseline="0">
              <a:latin typeface="Arial"/>
              <a:cs typeface="Arial"/>
            </a:defRPr>
          </a:pPr>
          <a:endParaRPr lang="fr-FR"/>
        </a:p>
      </c:txPr>
    </c:legend>
    <c:plotVisOnly val="1"/>
    <c:dispBlanksAs val="span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EcoHist2017Lecture5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l.ac.uk/lb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NunnWantchekon2011AER.pdf" TargetMode="External"/><Relationship Id="rId2" Type="http://schemas.openxmlformats.org/officeDocument/2006/relationships/hyperlink" Target="http://piketty.pse.ens.fr/files/Nunn2008QJ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ketty.pse.ens.fr/files/AcemogluGarciaRobinson2012.pdf" TargetMode="External"/><Relationship Id="rId5" Type="http://schemas.openxmlformats.org/officeDocument/2006/relationships/hyperlink" Target="http://piketty.pse.ens.fr/files/Dell2010EMA.pdf" TargetMode="External"/><Relationship Id="rId4" Type="http://schemas.openxmlformats.org/officeDocument/2006/relationships/hyperlink" Target="http://piketty.pse.ens.fr/files/Nunn2008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46.xml"/><Relationship Id="rId3" Type="http://schemas.openxmlformats.org/officeDocument/2006/relationships/slide" Target="slide5.xml"/><Relationship Id="rId7" Type="http://schemas.openxmlformats.org/officeDocument/2006/relationships/slide" Target="slide19.xml"/><Relationship Id="rId12" Type="http://schemas.openxmlformats.org/officeDocument/2006/relationships/slide" Target="slide3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32.xml"/><Relationship Id="rId5" Type="http://schemas.openxmlformats.org/officeDocument/2006/relationships/slide" Target="slide15.xml"/><Relationship Id="rId10" Type="http://schemas.openxmlformats.org/officeDocument/2006/relationships/slide" Target="slide31.xml"/><Relationship Id="rId4" Type="http://schemas.openxmlformats.org/officeDocument/2006/relationships/slide" Target="slide7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HorowitzSitkoff2014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Allen2014.pdf" TargetMode="External"/><Relationship Id="rId2" Type="http://schemas.openxmlformats.org/officeDocument/2006/relationships/hyperlink" Target="http://piketty.pse.ens.fr/files/Stanziani20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ketty.pse.ens.fr/files/ColloqueEngagismeIndenture2015.pdf" TargetMode="External"/><Relationship Id="rId5" Type="http://schemas.openxmlformats.org/officeDocument/2006/relationships/hyperlink" Target="http://piketty.pse.ens.fr/files/Stanziani2015Conference.pdf" TargetMode="External"/><Relationship Id="rId4" Type="http://schemas.openxmlformats.org/officeDocument/2006/relationships/hyperlink" Target="http://piketty.pse.ens.fr/files/ColloqueTravailLibreTravailForceParisJuin2015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Naidu2010.pdf" TargetMode="External"/><Relationship Id="rId2" Type="http://schemas.openxmlformats.org/officeDocument/2006/relationships/hyperlink" Target="http://piketty.pse.ens.fr/files/NaiduYuchtman2013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renner1976.pdf" TargetMode="External"/><Relationship Id="rId2" Type="http://schemas.openxmlformats.org/officeDocument/2006/relationships/hyperlink" Target="http://piketty.pse.ens.fr/files/Domar1970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Dennison2014.pdf" TargetMode="External"/><Relationship Id="rId2" Type="http://schemas.openxmlformats.org/officeDocument/2006/relationships/hyperlink" Target="http://piketty.pse.ens.fr/files/Dennison201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ketty.pse.ens.fr/files/Saleh2015.pdf" TargetMode="External"/><Relationship Id="rId4" Type="http://schemas.openxmlformats.org/officeDocument/2006/relationships/hyperlink" Target="http://piketty.pse.ens.fr/files/MarkevitchZhuravskaya2016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Cassan2014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secc.gov.in/welcom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EcoHist2016Lecture8.pdf" TargetMode="External"/><Relationship Id="rId2" Type="http://schemas.openxmlformats.org/officeDocument/2006/relationships/hyperlink" Target="http://piketty.pse.ens.fr/files/Dumezil1958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Carre2011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AlvaredoAtkinson2010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alandRobinson2006.pdf" TargetMode="External"/><Relationship Id="rId2" Type="http://schemas.openxmlformats.org/officeDocument/2006/relationships/hyperlink" Target="http://piketty.pse.ens.fr/files/EngermanSokoloff2005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Naiduetal2015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1997d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Valfort2015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Zucman2013Appendix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990656" cy="31957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Introduction to Economic History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APE &amp; </a:t>
            </a:r>
            <a:r>
              <a:rPr lang="en-US" sz="3100" i="1" dirty="0" smtClean="0"/>
              <a:t>PPD) </a:t>
            </a:r>
            <a:br>
              <a:rPr lang="en-US" sz="3100" i="1" dirty="0" smtClean="0"/>
            </a:br>
            <a:r>
              <a:rPr lang="en-US" sz="3100" i="1" dirty="0" smtClean="0"/>
              <a:t>(EHESS &amp; Paris </a:t>
            </a:r>
            <a:r>
              <a:rPr lang="en-US" sz="3100" i="1" dirty="0" smtClean="0"/>
              <a:t>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Piketty</a:t>
            </a:r>
            <a:br>
              <a:rPr lang="en-US" sz="3600" dirty="0" smtClean="0"/>
            </a:br>
            <a:r>
              <a:rPr lang="en-US" sz="3600" dirty="0" smtClean="0"/>
              <a:t>Academic year 2017-2018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560840" cy="273630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hlinkClick r:id="rId2"/>
              </a:rPr>
              <a:t>Lecture 5: Slavery, forced labor and political rights in historical perspective</a:t>
            </a:r>
            <a:endParaRPr lang="en-US" dirty="0" smtClean="0"/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2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88640"/>
          <a:ext cx="8964488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88640"/>
                        <a:ext cx="8964488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03649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036496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14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0"/>
          <a:ext cx="89644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0"/>
                        <a:ext cx="8964488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61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>
            <a:noAutofit/>
          </a:bodyPr>
          <a:lstStyle/>
          <a:p>
            <a:r>
              <a:rPr lang="fr-FR" sz="3400" dirty="0" smtClean="0"/>
              <a:t>On the maximum value of </a:t>
            </a:r>
            <a:r>
              <a:rPr lang="fr-FR" sz="3400" dirty="0" err="1" smtClean="0"/>
              <a:t>human</a:t>
            </a:r>
            <a:r>
              <a:rPr lang="fr-FR" sz="3400" dirty="0" smtClean="0"/>
              <a:t> (slave) capital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120680"/>
          </a:xfrm>
        </p:spPr>
        <p:txBody>
          <a:bodyPr>
            <a:normAutofit/>
          </a:bodyPr>
          <a:lstStyle/>
          <a:p>
            <a:r>
              <a:rPr lang="fr-FR" sz="2300" dirty="0" err="1" smtClean="0"/>
              <a:t>Extreme</a:t>
            </a:r>
            <a:r>
              <a:rPr lang="fr-FR" sz="2300" dirty="0" smtClean="0"/>
              <a:t> case: assume </a:t>
            </a:r>
            <a:r>
              <a:rPr lang="fr-FR" sz="2300" dirty="0" err="1" smtClean="0"/>
              <a:t>that</a:t>
            </a:r>
            <a:r>
              <a:rPr lang="fr-FR" sz="2300" dirty="0" smtClean="0"/>
              <a:t> a </a:t>
            </a:r>
            <a:r>
              <a:rPr lang="fr-FR" sz="2300" dirty="0" err="1" smtClean="0"/>
              <a:t>tiny</a:t>
            </a:r>
            <a:r>
              <a:rPr lang="fr-FR" sz="2300" dirty="0" smtClean="0"/>
              <a:t> fraction </a:t>
            </a:r>
            <a:r>
              <a:rPr lang="fr-FR" sz="2300" dirty="0" err="1" smtClean="0"/>
              <a:t>owns</a:t>
            </a:r>
            <a:r>
              <a:rPr lang="fr-FR" sz="2300" dirty="0" smtClean="0"/>
              <a:t> the </a:t>
            </a:r>
            <a:r>
              <a:rPr lang="fr-FR" sz="2300" dirty="0" err="1" smtClean="0"/>
              <a:t>rest</a:t>
            </a:r>
            <a:r>
              <a:rPr lang="fr-FR" sz="2300" dirty="0" smtClean="0"/>
              <a:t> of population, </a:t>
            </a:r>
            <a:r>
              <a:rPr lang="fr-FR" sz="2300" dirty="0" err="1" smtClean="0"/>
              <a:t>so</a:t>
            </a:r>
            <a:r>
              <a:rPr lang="fr-FR" sz="2300" dirty="0" smtClean="0"/>
              <a:t> </a:t>
            </a:r>
            <a:r>
              <a:rPr lang="fr-FR" sz="2300" dirty="0" err="1" smtClean="0"/>
              <a:t>that</a:t>
            </a:r>
            <a:r>
              <a:rPr lang="fr-FR" sz="2300" dirty="0" smtClean="0"/>
              <a:t> </a:t>
            </a:r>
            <a:r>
              <a:rPr lang="fr-FR" sz="2300" b="1" dirty="0" smtClean="0"/>
              <a:t>value of slaves = total value of </a:t>
            </a:r>
            <a:r>
              <a:rPr lang="fr-FR" sz="2300" b="1" dirty="0" err="1" smtClean="0"/>
              <a:t>human</a:t>
            </a:r>
            <a:r>
              <a:rPr lang="fr-FR" sz="2300" b="1" dirty="0" smtClean="0"/>
              <a:t> capital H = total </a:t>
            </a:r>
            <a:r>
              <a:rPr lang="fr-FR" sz="2300" b="1" dirty="0" err="1" smtClean="0"/>
              <a:t>capitalized</a:t>
            </a:r>
            <a:r>
              <a:rPr lang="fr-FR" sz="2300" b="1" dirty="0" smtClean="0"/>
              <a:t> value of future </a:t>
            </a:r>
            <a:r>
              <a:rPr lang="fr-FR" sz="2300" b="1" dirty="0" err="1" smtClean="0"/>
              <a:t>labor</a:t>
            </a:r>
            <a:r>
              <a:rPr lang="fr-FR" sz="2300" b="1" dirty="0" smtClean="0"/>
              <a:t> </a:t>
            </a:r>
            <a:r>
              <a:rPr lang="fr-FR" sz="2300" b="1" dirty="0" err="1" smtClean="0"/>
              <a:t>income</a:t>
            </a:r>
            <a:r>
              <a:rPr lang="fr-FR" sz="2300" b="1" dirty="0" smtClean="0"/>
              <a:t> </a:t>
            </a:r>
            <a:r>
              <a:rPr lang="fr-FR" sz="2300" b="1" dirty="0" err="1" smtClean="0"/>
              <a:t>flows</a:t>
            </a:r>
            <a:endParaRPr lang="fr-FR" sz="2300" b="1" dirty="0" smtClean="0"/>
          </a:p>
          <a:p>
            <a:r>
              <a:rPr lang="fr-FR" sz="2300" dirty="0" smtClean="0"/>
              <a:t>Assume marginal </a:t>
            </a:r>
            <a:r>
              <a:rPr lang="fr-FR" sz="2300" dirty="0" err="1" smtClean="0"/>
              <a:t>products</a:t>
            </a:r>
            <a:r>
              <a:rPr lang="fr-FR" sz="2300" dirty="0" smtClean="0"/>
              <a:t> of capital and </a:t>
            </a:r>
            <a:r>
              <a:rPr lang="fr-FR" sz="2300" dirty="0" err="1" smtClean="0"/>
              <a:t>labor</a:t>
            </a:r>
            <a:r>
              <a:rPr lang="fr-FR" sz="2300" dirty="0" smtClean="0"/>
              <a:t> are </a:t>
            </a:r>
            <a:r>
              <a:rPr lang="fr-FR" sz="2300" dirty="0" err="1" smtClean="0"/>
              <a:t>such</a:t>
            </a:r>
            <a:r>
              <a:rPr lang="fr-FR" sz="2300" dirty="0" smtClean="0"/>
              <a:t> as </a:t>
            </a:r>
            <a:r>
              <a:rPr lang="fr-FR" sz="2300" dirty="0" err="1" smtClean="0"/>
              <a:t>we</a:t>
            </a:r>
            <a:r>
              <a:rPr lang="fr-FR" sz="2300" dirty="0" smtClean="0"/>
              <a:t> have stable capital </a:t>
            </a:r>
            <a:r>
              <a:rPr lang="fr-FR" sz="2300" dirty="0" err="1" smtClean="0"/>
              <a:t>share</a:t>
            </a:r>
            <a:r>
              <a:rPr lang="fr-FR" sz="2300" dirty="0" smtClean="0"/>
              <a:t> Y</a:t>
            </a:r>
            <a:r>
              <a:rPr lang="fr-FR" sz="2300" baseline="-25000" dirty="0" smtClean="0"/>
              <a:t>K</a:t>
            </a:r>
            <a:r>
              <a:rPr lang="fr-FR" sz="2300" dirty="0" smtClean="0"/>
              <a:t>/Y= </a:t>
            </a:r>
            <a:r>
              <a:rPr lang="el-GR" sz="2300" dirty="0" smtClean="0"/>
              <a:t>α</a:t>
            </a:r>
            <a:r>
              <a:rPr lang="fr-FR" sz="2300" dirty="0" smtClean="0"/>
              <a:t> (= </a:t>
            </a:r>
            <a:r>
              <a:rPr lang="fr-FR" sz="2300" dirty="0" err="1" smtClean="0"/>
              <a:t>rK</a:t>
            </a:r>
            <a:r>
              <a:rPr lang="fr-FR" sz="2300" dirty="0" smtClean="0"/>
              <a:t>/Y= r </a:t>
            </a:r>
            <a:r>
              <a:rPr lang="el-GR" sz="2300" dirty="0" smtClean="0"/>
              <a:t>β</a:t>
            </a:r>
            <a:r>
              <a:rPr lang="fr-FR" sz="2300" dirty="0" smtClean="0"/>
              <a:t>) and </a:t>
            </a:r>
            <a:r>
              <a:rPr lang="fr-FR" sz="2300" dirty="0" err="1" smtClean="0"/>
              <a:t>labor</a:t>
            </a:r>
            <a:r>
              <a:rPr lang="fr-FR" sz="2300" dirty="0" smtClean="0"/>
              <a:t> </a:t>
            </a:r>
            <a:r>
              <a:rPr lang="fr-FR" sz="2300" dirty="0" err="1" smtClean="0"/>
              <a:t>share</a:t>
            </a:r>
            <a:r>
              <a:rPr lang="fr-FR" sz="2300" dirty="0" smtClean="0"/>
              <a:t> Y</a:t>
            </a:r>
            <a:r>
              <a:rPr lang="fr-FR" sz="2300" baseline="-25000" dirty="0" smtClean="0"/>
              <a:t>L</a:t>
            </a:r>
            <a:r>
              <a:rPr lang="fr-FR" sz="2300" dirty="0" smtClean="0"/>
              <a:t>/Y= 1-</a:t>
            </a:r>
            <a:r>
              <a:rPr lang="el-GR" sz="2300" dirty="0" smtClean="0"/>
              <a:t>α</a:t>
            </a:r>
            <a:endParaRPr lang="fr-FR" sz="2300" dirty="0" smtClean="0"/>
          </a:p>
          <a:p>
            <a:r>
              <a:rPr lang="fr-FR" sz="2300" dirty="0" err="1" smtClean="0"/>
              <a:t>Then</a:t>
            </a:r>
            <a:r>
              <a:rPr lang="fr-FR" sz="2300" dirty="0" smtClean="0"/>
              <a:t> if future </a:t>
            </a:r>
            <a:r>
              <a:rPr lang="fr-FR" sz="2300" dirty="0" err="1" smtClean="0"/>
              <a:t>labor</a:t>
            </a:r>
            <a:r>
              <a:rPr lang="fr-FR" sz="2300" dirty="0" smtClean="0"/>
              <a:t> </a:t>
            </a:r>
            <a:r>
              <a:rPr lang="fr-FR" sz="2300" dirty="0" err="1" smtClean="0"/>
              <a:t>income</a:t>
            </a:r>
            <a:r>
              <a:rPr lang="fr-FR" sz="2300" dirty="0" smtClean="0"/>
              <a:t> </a:t>
            </a:r>
            <a:r>
              <a:rPr lang="fr-FR" sz="2300" dirty="0" err="1" smtClean="0"/>
              <a:t>flows</a:t>
            </a:r>
            <a:r>
              <a:rPr lang="fr-FR" sz="2300" dirty="0" smtClean="0"/>
              <a:t> are </a:t>
            </a:r>
            <a:r>
              <a:rPr lang="fr-FR" sz="2300" dirty="0" err="1" smtClean="0"/>
              <a:t>capitalized</a:t>
            </a:r>
            <a:r>
              <a:rPr lang="fr-FR" sz="2300" dirty="0" smtClean="0"/>
              <a:t> at the </a:t>
            </a:r>
            <a:r>
              <a:rPr lang="fr-FR" sz="2300" dirty="0" err="1" smtClean="0"/>
              <a:t>same</a:t>
            </a:r>
            <a:r>
              <a:rPr lang="fr-FR" sz="2300" dirty="0" smtClean="0"/>
              <a:t> rate r, the value of </a:t>
            </a:r>
            <a:r>
              <a:rPr lang="fr-FR" sz="2300" dirty="0" err="1" smtClean="0"/>
              <a:t>human</a:t>
            </a:r>
            <a:r>
              <a:rPr lang="fr-FR" sz="2300" dirty="0" smtClean="0"/>
              <a:t> capital </a:t>
            </a:r>
            <a:r>
              <a:rPr lang="fr-FR" sz="2300" dirty="0" err="1" smtClean="0"/>
              <a:t>should</a:t>
            </a:r>
            <a:r>
              <a:rPr lang="fr-FR" sz="2300" dirty="0" smtClean="0"/>
              <a:t> </a:t>
            </a:r>
            <a:r>
              <a:rPr lang="fr-FR" sz="2300" dirty="0" err="1" smtClean="0"/>
              <a:t>be</a:t>
            </a:r>
            <a:r>
              <a:rPr lang="fr-FR" sz="2300" dirty="0" smtClean="0"/>
              <a:t> </a:t>
            </a:r>
            <a:r>
              <a:rPr lang="el-GR" sz="2300" dirty="0" smtClean="0"/>
              <a:t>β</a:t>
            </a:r>
            <a:r>
              <a:rPr lang="fr-FR" sz="2300" baseline="-25000" dirty="0" smtClean="0"/>
              <a:t>h</a:t>
            </a:r>
            <a:r>
              <a:rPr lang="fr-FR" sz="2300" dirty="0" smtClean="0"/>
              <a:t>=H/Y= (1-</a:t>
            </a:r>
            <a:r>
              <a:rPr lang="el-GR" sz="2300" dirty="0" smtClean="0"/>
              <a:t>α</a:t>
            </a:r>
            <a:r>
              <a:rPr lang="fr-FR" sz="2300" dirty="0" smtClean="0"/>
              <a:t>)/r</a:t>
            </a:r>
          </a:p>
          <a:p>
            <a:r>
              <a:rPr lang="fr-FR" sz="2300" dirty="0" smtClean="0"/>
              <a:t>I.e. if r=5%, slave </a:t>
            </a:r>
            <a:r>
              <a:rPr lang="fr-FR" sz="2300" dirty="0" err="1" smtClean="0"/>
              <a:t>price</a:t>
            </a:r>
            <a:r>
              <a:rPr lang="fr-FR" sz="2300" dirty="0" smtClean="0"/>
              <a:t> </a:t>
            </a:r>
            <a:r>
              <a:rPr lang="fr-FR" sz="2300" dirty="0" err="1" smtClean="0"/>
              <a:t>should</a:t>
            </a:r>
            <a:r>
              <a:rPr lang="fr-FR" sz="2300" dirty="0" smtClean="0"/>
              <a:t> </a:t>
            </a:r>
            <a:r>
              <a:rPr lang="fr-FR" sz="2300" dirty="0" err="1" smtClean="0"/>
              <a:t>be</a:t>
            </a:r>
            <a:r>
              <a:rPr lang="fr-FR" sz="2300" dirty="0" smtClean="0"/>
              <a:t> </a:t>
            </a:r>
            <a:r>
              <a:rPr lang="fr-FR" sz="2300" dirty="0" err="1" smtClean="0"/>
              <a:t>equal</a:t>
            </a:r>
            <a:r>
              <a:rPr lang="fr-FR" sz="2300" dirty="0" smtClean="0"/>
              <a:t> to 20 </a:t>
            </a:r>
            <a:r>
              <a:rPr lang="fr-FR" sz="2300" dirty="0" err="1" smtClean="0"/>
              <a:t>annual</a:t>
            </a:r>
            <a:r>
              <a:rPr lang="fr-FR" sz="2300" dirty="0" smtClean="0"/>
              <a:t> </a:t>
            </a:r>
            <a:r>
              <a:rPr lang="fr-FR" sz="2300" dirty="0" err="1" smtClean="0"/>
              <a:t>wages</a:t>
            </a:r>
            <a:endParaRPr lang="fr-FR" sz="2300" dirty="0" smtClean="0"/>
          </a:p>
          <a:p>
            <a:r>
              <a:rPr lang="fr-FR" sz="2300" dirty="0" smtClean="0"/>
              <a:t>If </a:t>
            </a:r>
            <a:r>
              <a:rPr lang="el-GR" sz="2300" dirty="0" smtClean="0"/>
              <a:t>α</a:t>
            </a:r>
            <a:r>
              <a:rPr lang="fr-FR" sz="2300" dirty="0" smtClean="0"/>
              <a:t>=30%,1-</a:t>
            </a:r>
            <a:r>
              <a:rPr lang="el-GR" sz="2300" dirty="0" smtClean="0"/>
              <a:t>α</a:t>
            </a:r>
            <a:r>
              <a:rPr lang="fr-FR" sz="2300" dirty="0" smtClean="0"/>
              <a:t>=70%, </a:t>
            </a:r>
            <a:r>
              <a:rPr lang="fr-FR" sz="2300" dirty="0" err="1" smtClean="0"/>
              <a:t>mkt</a:t>
            </a:r>
            <a:r>
              <a:rPr lang="fr-FR" sz="2300" dirty="0" smtClean="0"/>
              <a:t> value of (non-</a:t>
            </a:r>
            <a:r>
              <a:rPr lang="fr-FR" sz="2300" dirty="0" err="1" smtClean="0"/>
              <a:t>human</a:t>
            </a:r>
            <a:r>
              <a:rPr lang="fr-FR" sz="2300" dirty="0" smtClean="0"/>
              <a:t>) capital  </a:t>
            </a:r>
            <a:r>
              <a:rPr lang="el-GR" sz="2300" dirty="0" smtClean="0"/>
              <a:t>β</a:t>
            </a:r>
            <a:r>
              <a:rPr lang="fr-FR" sz="2300" dirty="0" smtClean="0"/>
              <a:t>=K/Y=</a:t>
            </a:r>
            <a:r>
              <a:rPr lang="el-GR" sz="2300" dirty="0" smtClean="0"/>
              <a:t>α</a:t>
            </a:r>
            <a:r>
              <a:rPr lang="fr-FR" sz="2300" dirty="0" smtClean="0"/>
              <a:t>/r= 600%, and </a:t>
            </a:r>
            <a:r>
              <a:rPr lang="fr-FR" sz="2300" dirty="0" err="1" smtClean="0"/>
              <a:t>market</a:t>
            </a:r>
            <a:r>
              <a:rPr lang="fr-FR" sz="2300" dirty="0" smtClean="0"/>
              <a:t> value of </a:t>
            </a:r>
            <a:r>
              <a:rPr lang="fr-FR" sz="2300" dirty="0" err="1" smtClean="0"/>
              <a:t>human</a:t>
            </a:r>
            <a:r>
              <a:rPr lang="fr-FR" sz="2300" dirty="0" smtClean="0"/>
              <a:t> capital (slaves) </a:t>
            </a:r>
            <a:r>
              <a:rPr lang="el-GR" sz="2300" dirty="0" smtClean="0"/>
              <a:t>β</a:t>
            </a:r>
            <a:r>
              <a:rPr lang="fr-FR" sz="2300" baseline="-25000" dirty="0" smtClean="0"/>
              <a:t>h</a:t>
            </a:r>
            <a:r>
              <a:rPr lang="fr-FR" sz="2300" dirty="0" smtClean="0"/>
              <a:t> =H/Y= (1-</a:t>
            </a:r>
            <a:r>
              <a:rPr lang="el-GR" sz="2300" dirty="0" smtClean="0"/>
              <a:t>α</a:t>
            </a:r>
            <a:r>
              <a:rPr lang="fr-FR" sz="2300" dirty="0" smtClean="0"/>
              <a:t>)/r = 1400%; </a:t>
            </a:r>
          </a:p>
          <a:p>
            <a:r>
              <a:rPr lang="fr-FR" sz="2300" dirty="0" smtClean="0"/>
              <a:t>Total value of </a:t>
            </a:r>
            <a:r>
              <a:rPr lang="fr-FR" sz="2300" dirty="0" err="1" smtClean="0"/>
              <a:t>private</a:t>
            </a:r>
            <a:r>
              <a:rPr lang="fr-FR" sz="2300" dirty="0" smtClean="0"/>
              <a:t> </a:t>
            </a:r>
            <a:r>
              <a:rPr lang="fr-FR" sz="2300" dirty="0" err="1" smtClean="0"/>
              <a:t>wealth</a:t>
            </a:r>
            <a:r>
              <a:rPr lang="fr-FR" sz="2300" dirty="0" smtClean="0"/>
              <a:t> =</a:t>
            </a:r>
            <a:r>
              <a:rPr lang="el-GR" sz="2300" dirty="0" smtClean="0"/>
              <a:t>β</a:t>
            </a:r>
            <a:r>
              <a:rPr lang="fr-FR" sz="2300" dirty="0" smtClean="0"/>
              <a:t>+</a:t>
            </a:r>
            <a:r>
              <a:rPr lang="el-GR" sz="2300" dirty="0" smtClean="0"/>
              <a:t>β</a:t>
            </a:r>
            <a:r>
              <a:rPr lang="fr-FR" sz="2300" baseline="-25000" dirty="0" smtClean="0"/>
              <a:t>h</a:t>
            </a:r>
            <a:r>
              <a:rPr lang="fr-FR" sz="2300" dirty="0" smtClean="0"/>
              <a:t>=1/r=2000% = all output </a:t>
            </a:r>
            <a:r>
              <a:rPr lang="fr-FR" sz="2300" dirty="0" err="1" smtClean="0"/>
              <a:t>is</a:t>
            </a:r>
            <a:r>
              <a:rPr lang="fr-FR" sz="2300" dirty="0" smtClean="0"/>
              <a:t> </a:t>
            </a:r>
            <a:r>
              <a:rPr lang="fr-FR" sz="2300" dirty="0" err="1" smtClean="0"/>
              <a:t>capitalized</a:t>
            </a:r>
            <a:endParaRPr lang="fr-FR" sz="2300" dirty="0" smtClean="0"/>
          </a:p>
          <a:p>
            <a:r>
              <a:rPr lang="fr-FR" sz="2300" dirty="0" err="1" smtClean="0"/>
              <a:t>However</a:t>
            </a:r>
            <a:r>
              <a:rPr lang="fr-FR" sz="2300" dirty="0" smtClean="0"/>
              <a:t> in practice slave </a:t>
            </a:r>
            <a:r>
              <a:rPr lang="fr-FR" sz="2300" dirty="0" err="1" smtClean="0"/>
              <a:t>prices</a:t>
            </a:r>
            <a:r>
              <a:rPr lang="fr-FR" sz="2300" dirty="0" smtClean="0"/>
              <a:t> are </a:t>
            </a:r>
            <a:r>
              <a:rPr lang="fr-FR" sz="2300" dirty="0" err="1" smtClean="0"/>
              <a:t>closer</a:t>
            </a:r>
            <a:r>
              <a:rPr lang="fr-FR" sz="2300" dirty="0" smtClean="0"/>
              <a:t> to 10-12 </a:t>
            </a:r>
            <a:r>
              <a:rPr lang="fr-FR" sz="2300" dirty="0" err="1" smtClean="0"/>
              <a:t>annual</a:t>
            </a:r>
            <a:r>
              <a:rPr lang="fr-FR" sz="2300" dirty="0" smtClean="0"/>
              <a:t> </a:t>
            </a:r>
            <a:r>
              <a:rPr lang="fr-FR" sz="2300" dirty="0" err="1" smtClean="0"/>
              <a:t>wages</a:t>
            </a:r>
            <a:r>
              <a:rPr lang="fr-FR" sz="2300" dirty="0" smtClean="0"/>
              <a:t>: r=8-10% </a:t>
            </a:r>
            <a:r>
              <a:rPr lang="fr-FR" sz="2300" dirty="0" err="1" smtClean="0"/>
              <a:t>rather</a:t>
            </a:r>
            <a:r>
              <a:rPr lang="fr-FR" sz="2300" dirty="0" smtClean="0"/>
              <a:t> </a:t>
            </a:r>
            <a:r>
              <a:rPr lang="fr-FR" sz="2300" dirty="0" err="1" smtClean="0"/>
              <a:t>than</a:t>
            </a:r>
            <a:r>
              <a:rPr lang="fr-FR" sz="2300" dirty="0" smtClean="0"/>
              <a:t> r=5%, </a:t>
            </a:r>
            <a:r>
              <a:rPr lang="fr-FR" sz="2300" dirty="0" err="1" smtClean="0"/>
              <a:t>because</a:t>
            </a:r>
            <a:r>
              <a:rPr lang="fr-FR" sz="2300" dirty="0" smtClean="0"/>
              <a:t> </a:t>
            </a:r>
            <a:r>
              <a:rPr lang="fr-FR" sz="2300" dirty="0" err="1" smtClean="0"/>
              <a:t>risky</a:t>
            </a:r>
            <a:r>
              <a:rPr lang="fr-FR" sz="2300" dirty="0" smtClean="0"/>
              <a:t> </a:t>
            </a:r>
            <a:r>
              <a:rPr lang="fr-FR" sz="2300" dirty="0" err="1" smtClean="0"/>
              <a:t>investment</a:t>
            </a:r>
            <a:r>
              <a:rPr lang="fr-FR" sz="2300" dirty="0" smtClean="0"/>
              <a:t> (&amp; </a:t>
            </a:r>
            <a:r>
              <a:rPr lang="fr-FR" sz="2300" dirty="0" err="1" smtClean="0"/>
              <a:t>feeding</a:t>
            </a:r>
            <a:r>
              <a:rPr lang="fr-FR" sz="2300" dirty="0" smtClean="0"/>
              <a:t> </a:t>
            </a:r>
            <a:r>
              <a:rPr lang="fr-FR" sz="2300" dirty="0" err="1" smtClean="0"/>
              <a:t>costs</a:t>
            </a:r>
            <a:r>
              <a:rPr lang="fr-FR" sz="2300" dirty="0" smtClean="0"/>
              <a:t>…)</a:t>
            </a:r>
          </a:p>
          <a:p>
            <a:r>
              <a:rPr lang="fr-FR" sz="2300" dirty="0" smtClean="0"/>
              <a:t>If slave </a:t>
            </a:r>
            <a:r>
              <a:rPr lang="fr-FR" sz="2300" dirty="0" err="1" smtClean="0"/>
              <a:t>price</a:t>
            </a:r>
            <a:r>
              <a:rPr lang="fr-FR" sz="2300" dirty="0" smtClean="0"/>
              <a:t> = 10 </a:t>
            </a:r>
            <a:r>
              <a:rPr lang="fr-FR" sz="2300" dirty="0" err="1" smtClean="0"/>
              <a:t>annual</a:t>
            </a:r>
            <a:r>
              <a:rPr lang="fr-FR" sz="2300" dirty="0" smtClean="0"/>
              <a:t> </a:t>
            </a:r>
            <a:r>
              <a:rPr lang="fr-FR" sz="2300" dirty="0" err="1" smtClean="0"/>
              <a:t>wage</a:t>
            </a:r>
            <a:r>
              <a:rPr lang="fr-FR" sz="2300" dirty="0" smtClean="0"/>
              <a:t>, </a:t>
            </a:r>
            <a:r>
              <a:rPr lang="fr-FR" sz="2300" dirty="0" err="1" smtClean="0"/>
              <a:t>then</a:t>
            </a:r>
            <a:r>
              <a:rPr lang="fr-FR" sz="2300" dirty="0" smtClean="0"/>
              <a:t> total slave value </a:t>
            </a:r>
            <a:r>
              <a:rPr lang="el-GR" sz="2300" dirty="0" smtClean="0"/>
              <a:t>β</a:t>
            </a:r>
            <a:r>
              <a:rPr lang="fr-FR" sz="2300" baseline="-25000" dirty="0" smtClean="0"/>
              <a:t>h</a:t>
            </a:r>
            <a:r>
              <a:rPr lang="fr-FR" sz="2300" dirty="0" smtClean="0"/>
              <a:t>=700%</a:t>
            </a:r>
          </a:p>
          <a:p>
            <a:r>
              <a:rPr lang="fr-FR" sz="2300" dirty="0" smtClean="0"/>
              <a:t>&amp; if slaves = 40% of pop (</a:t>
            </a:r>
            <a:r>
              <a:rPr lang="fr-FR" sz="2300" dirty="0" err="1" smtClean="0"/>
              <a:t>rather</a:t>
            </a:r>
            <a:r>
              <a:rPr lang="fr-FR" sz="2300" dirty="0" smtClean="0"/>
              <a:t> </a:t>
            </a:r>
            <a:r>
              <a:rPr lang="fr-FR" sz="2300" dirty="0" err="1" smtClean="0"/>
              <a:t>than</a:t>
            </a:r>
            <a:r>
              <a:rPr lang="fr-FR" sz="2300" dirty="0" smtClean="0"/>
              <a:t> 100%), </a:t>
            </a:r>
            <a:r>
              <a:rPr lang="fr-FR" sz="2300" dirty="0" err="1" smtClean="0"/>
              <a:t>then</a:t>
            </a:r>
            <a:r>
              <a:rPr lang="fr-FR" sz="2300" dirty="0" smtClean="0"/>
              <a:t> </a:t>
            </a:r>
            <a:r>
              <a:rPr lang="el-GR" sz="2300" dirty="0"/>
              <a:t>β</a:t>
            </a:r>
            <a:r>
              <a:rPr lang="fr-FR" sz="2300" baseline="-25000" dirty="0"/>
              <a:t>h</a:t>
            </a:r>
            <a:r>
              <a:rPr lang="fr-FR" sz="2300" dirty="0" smtClean="0"/>
              <a:t>=280% ≈ US South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422587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rmAutofit/>
          </a:bodyPr>
          <a:lstStyle/>
          <a:p>
            <a:r>
              <a:rPr lang="fr-FR" sz="3200" b="1" dirty="0" err="1" smtClean="0"/>
              <a:t>Britain</a:t>
            </a:r>
            <a:r>
              <a:rPr lang="fr-FR" sz="3200" b="1" dirty="0" smtClean="0"/>
              <a:t>: the abolition/compensation of 1833-1843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561662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Slave </a:t>
            </a:r>
            <a:r>
              <a:rPr lang="fr-FR" dirty="0" err="1" smtClean="0"/>
              <a:t>trade</a:t>
            </a:r>
            <a:r>
              <a:rPr lang="fr-FR" dirty="0" smtClean="0"/>
              <a:t> </a:t>
            </a:r>
            <a:r>
              <a:rPr lang="fr-FR" dirty="0" err="1" smtClean="0"/>
              <a:t>ended</a:t>
            </a:r>
            <a:r>
              <a:rPr lang="fr-FR" dirty="0" smtClean="0"/>
              <a:t> in 1807; </a:t>
            </a:r>
            <a:r>
              <a:rPr lang="fr-FR" dirty="0" err="1" smtClean="0"/>
              <a:t>slavery</a:t>
            </a:r>
            <a:r>
              <a:rPr lang="fr-FR" dirty="0" smtClean="0"/>
              <a:t> </a:t>
            </a:r>
            <a:r>
              <a:rPr lang="fr-FR" dirty="0" err="1" smtClean="0"/>
              <a:t>abolished</a:t>
            </a:r>
            <a:r>
              <a:rPr lang="fr-FR" dirty="0" smtClean="0"/>
              <a:t> in 1833-1843         (</a:t>
            </a:r>
            <a:r>
              <a:rPr lang="fr-FR" dirty="0" err="1" smtClean="0"/>
              <a:t>law</a:t>
            </a:r>
            <a:r>
              <a:rPr lang="fr-FR" dirty="0" smtClean="0"/>
              <a:t> </a:t>
            </a:r>
            <a:r>
              <a:rPr lang="fr-FR" dirty="0" err="1" smtClean="0"/>
              <a:t>voted</a:t>
            </a:r>
            <a:r>
              <a:rPr lang="fr-FR" dirty="0" smtClean="0"/>
              <a:t> in 1833, but </a:t>
            </a:r>
            <a:r>
              <a:rPr lang="fr-FR" dirty="0" err="1" smtClean="0"/>
              <a:t>applied</a:t>
            </a:r>
            <a:r>
              <a:rPr lang="fr-FR" dirty="0" smtClean="0"/>
              <a:t> </a:t>
            </a:r>
            <a:r>
              <a:rPr lang="fr-FR" dirty="0" err="1" smtClean="0"/>
              <a:t>gradually</a:t>
            </a:r>
            <a:r>
              <a:rPr lang="fr-FR" dirty="0" smtClean="0"/>
              <a:t>: compensation </a:t>
            </a:r>
            <a:r>
              <a:rPr lang="fr-FR" dirty="0" err="1" smtClean="0"/>
              <a:t>scheme</a:t>
            </a:r>
            <a:r>
              <a:rPr lang="fr-FR" dirty="0" smtClean="0"/>
              <a:t> for slave-</a:t>
            </a:r>
            <a:r>
              <a:rPr lang="fr-FR" dirty="0" err="1" smtClean="0"/>
              <a:t>owners</a:t>
            </a:r>
            <a:r>
              <a:rPr lang="fr-FR" dirty="0" smtClean="0"/>
              <a:t>)</a:t>
            </a:r>
          </a:p>
          <a:p>
            <a:r>
              <a:rPr lang="fr-FR" dirty="0" smtClean="0"/>
              <a:t>Main concentrations of slaves </a:t>
            </a:r>
            <a:r>
              <a:rPr lang="fr-FR" dirty="0" err="1" smtClean="0"/>
              <a:t>within</a:t>
            </a:r>
            <a:r>
              <a:rPr lang="fr-FR" dirty="0" smtClean="0"/>
              <a:t> British Empire:</a:t>
            </a:r>
          </a:p>
          <a:p>
            <a:pPr>
              <a:buFontTx/>
              <a:buChar char="-"/>
            </a:pPr>
            <a:r>
              <a:rPr lang="fr-FR" dirty="0" smtClean="0"/>
              <a:t>British </a:t>
            </a:r>
            <a:r>
              <a:rPr lang="fr-FR" dirty="0" err="1" smtClean="0"/>
              <a:t>Caribean</a:t>
            </a:r>
            <a:r>
              <a:rPr lang="fr-FR" dirty="0" smtClean="0"/>
              <a:t> (« West </a:t>
            </a:r>
            <a:r>
              <a:rPr lang="fr-FR" dirty="0" err="1" smtClean="0"/>
              <a:t>Indies</a:t>
            </a:r>
            <a:r>
              <a:rPr lang="fr-FR" dirty="0" smtClean="0"/>
              <a:t> »): </a:t>
            </a:r>
            <a:r>
              <a:rPr lang="fr-FR" dirty="0" err="1" smtClean="0"/>
              <a:t>Jamaica</a:t>
            </a:r>
            <a:r>
              <a:rPr lang="fr-FR" dirty="0" smtClean="0"/>
              <a:t>, Trinidad &amp; Tobago, </a:t>
            </a:r>
            <a:r>
              <a:rPr lang="fr-FR" dirty="0" err="1" smtClean="0"/>
              <a:t>Barbados</a:t>
            </a:r>
            <a:r>
              <a:rPr lang="fr-FR" dirty="0" smtClean="0"/>
              <a:t>, Bahamas, etc.                                                                                        [≠ French Antilles: Martinique, Guadeloupe]</a:t>
            </a:r>
          </a:p>
          <a:p>
            <a:pPr>
              <a:buNone/>
            </a:pPr>
            <a:r>
              <a:rPr lang="fr-FR" dirty="0" smtClean="0"/>
              <a:t>     [≠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largest</a:t>
            </a:r>
            <a:r>
              <a:rPr lang="fr-FR" dirty="0" smtClean="0"/>
              <a:t> </a:t>
            </a:r>
            <a:r>
              <a:rPr lang="fr-FR" dirty="0" err="1" smtClean="0"/>
              <a:t>Caribean</a:t>
            </a:r>
            <a:r>
              <a:rPr lang="fr-FR" dirty="0" smtClean="0"/>
              <a:t> </a:t>
            </a:r>
            <a:r>
              <a:rPr lang="fr-FR" dirty="0" err="1" smtClean="0"/>
              <a:t>islands</a:t>
            </a:r>
            <a:r>
              <a:rPr lang="fr-FR" dirty="0" smtClean="0"/>
              <a:t>: Cuba (Spain, slave </a:t>
            </a:r>
            <a:r>
              <a:rPr lang="fr-FR" dirty="0" err="1" smtClean="0"/>
              <a:t>trade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1867, </a:t>
            </a:r>
            <a:r>
              <a:rPr lang="fr-FR" dirty="0" err="1" smtClean="0"/>
              <a:t>slavery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1886) &amp; Hispaniola (</a:t>
            </a:r>
            <a:r>
              <a:rPr lang="fr-FR" dirty="0" err="1" smtClean="0"/>
              <a:t>Haiti</a:t>
            </a:r>
            <a:r>
              <a:rPr lang="fr-FR" dirty="0" smtClean="0"/>
              <a:t>/</a:t>
            </a:r>
            <a:r>
              <a:rPr lang="fr-FR" dirty="0" err="1" smtClean="0"/>
              <a:t>Dominican</a:t>
            </a:r>
            <a:r>
              <a:rPr lang="fr-FR" dirty="0" smtClean="0"/>
              <a:t> </a:t>
            </a:r>
            <a:r>
              <a:rPr lang="fr-FR" dirty="0" err="1" smtClean="0"/>
              <a:t>Rep</a:t>
            </a:r>
            <a:r>
              <a:rPr lang="fr-FR" dirty="0" smtClean="0"/>
              <a:t>.)]</a:t>
            </a:r>
          </a:p>
          <a:p>
            <a:pPr>
              <a:buFontTx/>
              <a:buChar char="-"/>
            </a:pPr>
            <a:r>
              <a:rPr lang="fr-FR" dirty="0" err="1" smtClean="0"/>
              <a:t>Indian</a:t>
            </a:r>
            <a:r>
              <a:rPr lang="fr-FR" dirty="0" smtClean="0"/>
              <a:t> </a:t>
            </a:r>
            <a:r>
              <a:rPr lang="fr-FR" dirty="0" err="1" smtClean="0"/>
              <a:t>Ocean</a:t>
            </a:r>
            <a:r>
              <a:rPr lang="fr-FR" dirty="0" smtClean="0"/>
              <a:t>: </a:t>
            </a:r>
            <a:r>
              <a:rPr lang="fr-FR" dirty="0" err="1" smtClean="0"/>
              <a:t>Mauritius</a:t>
            </a:r>
            <a:r>
              <a:rPr lang="fr-FR" dirty="0" smtClean="0"/>
              <a:t> (« Ile de France » </a:t>
            </a:r>
            <a:r>
              <a:rPr lang="fr-FR" dirty="0" err="1" smtClean="0"/>
              <a:t>until</a:t>
            </a:r>
            <a:r>
              <a:rPr lang="fr-FR" dirty="0" smtClean="0"/>
              <a:t> 1810,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became</a:t>
            </a:r>
            <a:r>
              <a:rPr lang="fr-FR" dirty="0" smtClean="0"/>
              <a:t> British) [≠ </a:t>
            </a:r>
            <a:r>
              <a:rPr lang="fr-FR" dirty="0" err="1" smtClean="0"/>
              <a:t>Reunion</a:t>
            </a:r>
            <a:r>
              <a:rPr lang="fr-FR" dirty="0" smtClean="0"/>
              <a:t>, « Ile Bourbon », </a:t>
            </a:r>
            <a:r>
              <a:rPr lang="fr-FR" dirty="0" err="1" smtClean="0"/>
              <a:t>remained</a:t>
            </a:r>
            <a:r>
              <a:rPr lang="fr-FR" dirty="0" smtClean="0"/>
              <a:t> French]</a:t>
            </a:r>
          </a:p>
          <a:p>
            <a:pPr>
              <a:buFontTx/>
              <a:buChar char="-"/>
            </a:pPr>
            <a:r>
              <a:rPr lang="fr-FR" dirty="0" smtClean="0"/>
              <a:t> Cape </a:t>
            </a:r>
            <a:r>
              <a:rPr lang="fr-FR" dirty="0" err="1" smtClean="0"/>
              <a:t>colony</a:t>
            </a:r>
            <a:r>
              <a:rPr lang="fr-FR" dirty="0" smtClean="0"/>
              <a:t> (South </a:t>
            </a:r>
            <a:r>
              <a:rPr lang="fr-FR" dirty="0" err="1" smtClean="0"/>
              <a:t>Africa</a:t>
            </a:r>
            <a:r>
              <a:rPr lang="fr-FR" dirty="0" smtClean="0"/>
              <a:t>)</a:t>
            </a:r>
          </a:p>
          <a:p>
            <a:r>
              <a:rPr lang="fr-FR" dirty="0" smtClean="0"/>
              <a:t>Total </a:t>
            </a:r>
            <a:r>
              <a:rPr lang="fr-FR" dirty="0" err="1" smtClean="0"/>
              <a:t>emancipated</a:t>
            </a:r>
            <a:r>
              <a:rPr lang="fr-FR" dirty="0" smtClean="0"/>
              <a:t> in 1833-1843: about 800,000 slaves            (incl. about 700,000 in West </a:t>
            </a:r>
            <a:r>
              <a:rPr lang="fr-FR" dirty="0" err="1" smtClean="0"/>
              <a:t>Indies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1833 </a:t>
            </a:r>
            <a:r>
              <a:rPr lang="fr-FR" dirty="0" err="1" smtClean="0"/>
              <a:t>law</a:t>
            </a:r>
            <a:r>
              <a:rPr lang="fr-FR" dirty="0" smtClean="0"/>
              <a:t> </a:t>
            </a:r>
            <a:r>
              <a:rPr lang="fr-FR" dirty="0" err="1" smtClean="0"/>
              <a:t>introduced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compensation for slave </a:t>
            </a:r>
            <a:r>
              <a:rPr lang="fr-FR" dirty="0" err="1" smtClean="0"/>
              <a:t>owners</a:t>
            </a:r>
            <a:r>
              <a:rPr lang="fr-FR" dirty="0" smtClean="0"/>
              <a:t> (not for slaves!) = an </a:t>
            </a:r>
            <a:r>
              <a:rPr lang="fr-FR" dirty="0" err="1" smtClean="0"/>
              <a:t>extreme</a:t>
            </a:r>
            <a:r>
              <a:rPr lang="fr-FR" dirty="0" smtClean="0"/>
              <a:t> illustration of the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sacralization</a:t>
            </a:r>
            <a:endParaRPr lang="fr-FR" dirty="0" smtClean="0"/>
          </a:p>
          <a:p>
            <a:r>
              <a:rPr lang="fr-FR" dirty="0" smtClean="0"/>
              <a:t>20 million £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to 3000 slave </a:t>
            </a:r>
            <a:r>
              <a:rPr lang="fr-FR" dirty="0" err="1" smtClean="0"/>
              <a:t>owners</a:t>
            </a:r>
            <a:r>
              <a:rPr lang="fr-FR" dirty="0" smtClean="0"/>
              <a:t> (about 5% of British GDP of the time, </a:t>
            </a:r>
            <a:r>
              <a:rPr lang="fr-FR" dirty="0" err="1" smtClean="0"/>
              <a:t>financed</a:t>
            </a:r>
            <a:r>
              <a:rPr lang="fr-FR" dirty="0" smtClean="0"/>
              <a:t> by </a:t>
            </a:r>
            <a:r>
              <a:rPr lang="fr-FR" dirty="0" err="1" smtClean="0"/>
              <a:t>increased</a:t>
            </a:r>
            <a:r>
              <a:rPr lang="fr-FR" dirty="0" smtClean="0"/>
              <a:t> in public </a:t>
            </a:r>
            <a:r>
              <a:rPr lang="fr-FR" dirty="0" err="1" smtClean="0"/>
              <a:t>debt</a:t>
            </a:r>
            <a:r>
              <a:rPr lang="fr-FR" dirty="0" smtClean="0"/>
              <a:t>, i.e. by British </a:t>
            </a:r>
            <a:r>
              <a:rPr lang="fr-FR" dirty="0" err="1" smtClean="0"/>
              <a:t>tax</a:t>
            </a:r>
            <a:r>
              <a:rPr lang="fr-FR" dirty="0" smtClean="0"/>
              <a:t> revenues) </a:t>
            </a:r>
          </a:p>
          <a:p>
            <a:r>
              <a:rPr lang="fr-FR" dirty="0" smtClean="0"/>
              <a:t>Equivalent to about 100 billions euros </a:t>
            </a:r>
            <a:r>
              <a:rPr lang="fr-FR" dirty="0" err="1" smtClean="0"/>
              <a:t>today</a:t>
            </a:r>
            <a:r>
              <a:rPr lang="fr-FR" dirty="0" smtClean="0"/>
              <a:t> (5% GDP), i.e.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payment</a:t>
            </a:r>
            <a:r>
              <a:rPr lang="fr-FR" dirty="0" smtClean="0"/>
              <a:t> of about 30 million euros to </a:t>
            </a:r>
            <a:r>
              <a:rPr lang="fr-FR" dirty="0" err="1" smtClean="0"/>
              <a:t>each</a:t>
            </a:r>
            <a:r>
              <a:rPr lang="fr-FR" dirty="0" smtClean="0"/>
              <a:t> of the 3000 slave </a:t>
            </a:r>
            <a:r>
              <a:rPr lang="fr-FR" dirty="0" err="1" smtClean="0"/>
              <a:t>owners</a:t>
            </a:r>
            <a:endParaRPr lang="fr-FR" dirty="0" smtClean="0"/>
          </a:p>
          <a:p>
            <a:r>
              <a:rPr lang="fr-FR" dirty="0" smtClean="0"/>
              <a:t>Complete </a:t>
            </a:r>
            <a:r>
              <a:rPr lang="fr-FR" dirty="0" err="1" smtClean="0"/>
              <a:t>list</a:t>
            </a:r>
            <a:r>
              <a:rPr lang="fr-FR" dirty="0" smtClean="0"/>
              <a:t> of </a:t>
            </a:r>
            <a:r>
              <a:rPr lang="fr-FR" dirty="0" err="1" smtClean="0"/>
              <a:t>recipients</a:t>
            </a:r>
            <a:r>
              <a:rPr lang="fr-FR" dirty="0" smtClean="0"/>
              <a:t> and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on          </a:t>
            </a:r>
            <a:r>
              <a:rPr lang="en-US" dirty="0" smtClean="0">
                <a:hlinkClick r:id="rId2"/>
              </a:rPr>
              <a:t>"The Legacies of British Slave-ownership" website</a:t>
            </a:r>
            <a:r>
              <a:rPr lang="en-US" dirty="0" smtClean="0"/>
              <a:t>           (UCL history dept project) (released in 2013, big public scandal, several well-known British families were on the list, including a cousin of PM Cameron)</a:t>
            </a:r>
          </a:p>
          <a:p>
            <a:r>
              <a:rPr lang="en-US" dirty="0" smtClean="0"/>
              <a:t>See also N. Draper, </a:t>
            </a:r>
            <a:r>
              <a:rPr lang="en-US" i="1" dirty="0"/>
              <a:t>The Price of Emancipation: Slave-Ownership, Compensation and British Society at the End of Slavery</a:t>
            </a:r>
            <a:r>
              <a:rPr lang="en-US" dirty="0"/>
              <a:t>, CUP 2010</a:t>
            </a: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France: the two-step abolition of 1793-1848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72608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French </a:t>
            </a:r>
            <a:r>
              <a:rPr lang="fr-FR" dirty="0" err="1" smtClean="0"/>
              <a:t>Revolution</a:t>
            </a:r>
            <a:r>
              <a:rPr lang="fr-FR" dirty="0" smtClean="0"/>
              <a:t> </a:t>
            </a:r>
            <a:r>
              <a:rPr lang="fr-FR" dirty="0" err="1" smtClean="0"/>
              <a:t>abolished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in 1793; but </a:t>
            </a:r>
            <a:r>
              <a:rPr lang="fr-FR" dirty="0" err="1" smtClean="0"/>
              <a:t>slavery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re-established</a:t>
            </a:r>
            <a:r>
              <a:rPr lang="fr-FR" dirty="0" smtClean="0"/>
              <a:t> in 1802; </a:t>
            </a:r>
            <a:r>
              <a:rPr lang="fr-FR" dirty="0" err="1" smtClean="0"/>
              <a:t>finally</a:t>
            </a:r>
            <a:r>
              <a:rPr lang="fr-FR" dirty="0" smtClean="0"/>
              <a:t> </a:t>
            </a:r>
            <a:r>
              <a:rPr lang="fr-FR" dirty="0" err="1" smtClean="0"/>
              <a:t>abolished</a:t>
            </a:r>
            <a:r>
              <a:rPr lang="fr-FR" dirty="0" smtClean="0"/>
              <a:t> in 1848</a:t>
            </a:r>
          </a:p>
          <a:p>
            <a:r>
              <a:rPr lang="fr-FR" dirty="0" smtClean="0"/>
              <a:t>In Haïti, slaves </a:t>
            </a:r>
            <a:r>
              <a:rPr lang="fr-FR" dirty="0" err="1" smtClean="0"/>
              <a:t>took</a:t>
            </a:r>
            <a:r>
              <a:rPr lang="fr-FR" dirty="0" smtClean="0"/>
              <a:t> </a:t>
            </a:r>
            <a:r>
              <a:rPr lang="fr-FR" dirty="0" err="1" smtClean="0"/>
              <a:t>seriously</a:t>
            </a:r>
            <a:r>
              <a:rPr lang="fr-FR" dirty="0" smtClean="0"/>
              <a:t> the French </a:t>
            </a:r>
            <a:r>
              <a:rPr lang="fr-FR" dirty="0" err="1" smtClean="0"/>
              <a:t>revolution</a:t>
            </a:r>
            <a:r>
              <a:rPr lang="fr-FR" dirty="0" smtClean="0"/>
              <a:t>: Haïti </a:t>
            </a:r>
            <a:r>
              <a:rPr lang="fr-FR" dirty="0" err="1" smtClean="0"/>
              <a:t>revolt</a:t>
            </a:r>
            <a:r>
              <a:rPr lang="fr-FR" dirty="0" smtClean="0"/>
              <a:t> 1791, </a:t>
            </a:r>
            <a:r>
              <a:rPr lang="fr-FR" dirty="0" err="1" smtClean="0"/>
              <a:t>independance</a:t>
            </a:r>
            <a:r>
              <a:rPr lang="fr-FR" dirty="0" smtClean="0"/>
              <a:t> 1804 </a:t>
            </a:r>
            <a:r>
              <a:rPr lang="fr-FR" dirty="0" smtClean="0">
                <a:latin typeface="Calibri"/>
              </a:rPr>
              <a:t>→</a:t>
            </a:r>
            <a:r>
              <a:rPr lang="fr-FR" dirty="0" smtClean="0">
                <a:sym typeface="Wingdings"/>
              </a:rPr>
              <a:t> in 1825, France </a:t>
            </a:r>
            <a:r>
              <a:rPr lang="fr-FR" dirty="0" err="1" smtClean="0">
                <a:sym typeface="Wingdings"/>
              </a:rPr>
              <a:t>finally</a:t>
            </a:r>
            <a:r>
              <a:rPr lang="fr-FR" dirty="0" smtClean="0">
                <a:sym typeface="Wingdings"/>
              </a:rPr>
              <a:t> « </a:t>
            </a:r>
            <a:r>
              <a:rPr lang="fr-FR" dirty="0" err="1" smtClean="0">
                <a:sym typeface="Wingdings"/>
              </a:rPr>
              <a:t>accepts</a:t>
            </a:r>
            <a:r>
              <a:rPr lang="fr-FR" dirty="0" smtClean="0">
                <a:sym typeface="Wingdings"/>
              </a:rPr>
              <a:t> » Haïti </a:t>
            </a:r>
            <a:r>
              <a:rPr lang="fr-FR" dirty="0" err="1" smtClean="0">
                <a:sym typeface="Wingdings"/>
              </a:rPr>
              <a:t>independance</a:t>
            </a:r>
            <a:r>
              <a:rPr lang="fr-FR" dirty="0" smtClean="0">
                <a:sym typeface="Wingdings"/>
              </a:rPr>
              <a:t>, but imposes a large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smtClean="0"/>
              <a:t> on Haïti as the </a:t>
            </a:r>
            <a:r>
              <a:rPr lang="fr-FR" dirty="0" err="1" smtClean="0"/>
              <a:t>price</a:t>
            </a:r>
            <a:r>
              <a:rPr lang="fr-FR" dirty="0" smtClean="0"/>
              <a:t> for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freedom</a:t>
            </a:r>
            <a:r>
              <a:rPr lang="fr-FR" dirty="0" smtClean="0"/>
              <a:t> (150 millions Francs or, about 2% French GDP of the time)</a:t>
            </a:r>
          </a:p>
          <a:p>
            <a:r>
              <a:rPr lang="fr-FR" dirty="0" smtClean="0"/>
              <a:t>Haïti </a:t>
            </a:r>
            <a:r>
              <a:rPr lang="fr-FR" dirty="0" err="1" smtClean="0"/>
              <a:t>had</a:t>
            </a:r>
            <a:r>
              <a:rPr lang="fr-FR" dirty="0" smtClean="0"/>
              <a:t> to </a:t>
            </a:r>
            <a:r>
              <a:rPr lang="fr-FR" dirty="0" err="1" smtClean="0"/>
              <a:t>repay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huge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World </a:t>
            </a:r>
            <a:r>
              <a:rPr lang="fr-FR" dirty="0" err="1" smtClean="0"/>
              <a:t>War</a:t>
            </a:r>
            <a:r>
              <a:rPr lang="fr-FR" dirty="0" smtClean="0"/>
              <a:t> 2; in </a:t>
            </a:r>
            <a:r>
              <a:rPr lang="fr-FR" dirty="0" err="1" smtClean="0"/>
              <a:t>effect</a:t>
            </a:r>
            <a:r>
              <a:rPr lang="fr-FR" dirty="0" smtClean="0"/>
              <a:t>, </a:t>
            </a:r>
            <a:r>
              <a:rPr lang="fr-FR" dirty="0" err="1" smtClean="0"/>
              <a:t>interest</a:t>
            </a:r>
            <a:r>
              <a:rPr lang="fr-FR" dirty="0" smtClean="0"/>
              <a:t> </a:t>
            </a:r>
            <a:r>
              <a:rPr lang="fr-FR" dirty="0" err="1" smtClean="0"/>
              <a:t>payments</a:t>
            </a:r>
            <a:r>
              <a:rPr lang="fr-FR" dirty="0" smtClean="0"/>
              <a:t> on </a:t>
            </a:r>
            <a:r>
              <a:rPr lang="fr-FR" dirty="0" err="1" smtClean="0"/>
              <a:t>Haïti’s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compensating</a:t>
            </a:r>
            <a:r>
              <a:rPr lang="fr-FR" dirty="0" smtClean="0"/>
              <a:t> former French slave </a:t>
            </a:r>
            <a:r>
              <a:rPr lang="fr-FR" dirty="0" err="1" smtClean="0"/>
              <a:t>owners</a:t>
            </a:r>
            <a:r>
              <a:rPr lang="fr-FR" dirty="0" smtClean="0"/>
              <a:t> for </a:t>
            </a:r>
            <a:r>
              <a:rPr lang="fr-FR" dirty="0" err="1" smtClean="0"/>
              <a:t>lost</a:t>
            </a:r>
            <a:r>
              <a:rPr lang="fr-FR" dirty="0" smtClean="0"/>
              <a:t> profits due to </a:t>
            </a:r>
            <a:r>
              <a:rPr lang="fr-FR" dirty="0" err="1" smtClean="0"/>
              <a:t>emancipation</a:t>
            </a:r>
            <a:endParaRPr lang="fr-FR" dirty="0" smtClean="0"/>
          </a:p>
          <a:p>
            <a:r>
              <a:rPr lang="fr-FR" dirty="0" smtClean="0"/>
              <a:t>The compensation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to Caisse des Dépôts (French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bank</a:t>
            </a:r>
            <a:r>
              <a:rPr lang="fr-FR" dirty="0" smtClean="0"/>
              <a:t>) and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distributed</a:t>
            </a:r>
            <a:r>
              <a:rPr lang="fr-FR" dirty="0" smtClean="0"/>
              <a:t> to </a:t>
            </a:r>
            <a:r>
              <a:rPr lang="fr-FR" dirty="0" err="1" smtClean="0"/>
              <a:t>individual</a:t>
            </a:r>
            <a:r>
              <a:rPr lang="fr-FR" dirty="0" smtClean="0"/>
              <a:t> slave </a:t>
            </a:r>
            <a:r>
              <a:rPr lang="fr-FR" dirty="0" err="1" smtClean="0"/>
              <a:t>owners</a:t>
            </a:r>
            <a:endParaRPr lang="fr-FR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192688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1815</a:t>
            </a:r>
            <a:r>
              <a:rPr lang="fr-FR" dirty="0"/>
              <a:t>-1848: </a:t>
            </a:r>
            <a:r>
              <a:rPr lang="fr-FR" dirty="0" err="1"/>
              <a:t>remaining</a:t>
            </a:r>
            <a:r>
              <a:rPr lang="fr-FR" dirty="0"/>
              <a:t> French slaves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mostly</a:t>
            </a:r>
            <a:r>
              <a:rPr lang="fr-FR" dirty="0"/>
              <a:t> in French </a:t>
            </a:r>
            <a:r>
              <a:rPr lang="fr-FR" dirty="0" err="1"/>
              <a:t>Caribbean</a:t>
            </a:r>
            <a:r>
              <a:rPr lang="fr-FR" dirty="0"/>
              <a:t> (Martinique, Guadeloupe) &amp; </a:t>
            </a:r>
            <a:r>
              <a:rPr lang="fr-FR" dirty="0" err="1" smtClean="0"/>
              <a:t>Reunion</a:t>
            </a:r>
            <a:r>
              <a:rPr lang="fr-FR" dirty="0" smtClean="0"/>
              <a:t> </a:t>
            </a:r>
            <a:r>
              <a:rPr lang="fr-FR" dirty="0" err="1" smtClean="0"/>
              <a:t>island</a:t>
            </a:r>
            <a:endParaRPr lang="fr-FR" dirty="0" smtClean="0"/>
          </a:p>
          <a:p>
            <a:r>
              <a:rPr lang="fr-FR" dirty="0" smtClean="0"/>
              <a:t>1841</a:t>
            </a:r>
            <a:r>
              <a:rPr lang="fr-FR" dirty="0"/>
              <a:t>-1843 </a:t>
            </a:r>
            <a:r>
              <a:rPr lang="fr-FR" dirty="0" err="1" smtClean="0"/>
              <a:t>debate</a:t>
            </a:r>
            <a:r>
              <a:rPr lang="fr-FR" dirty="0" smtClean="0"/>
              <a:t> about compensation </a:t>
            </a:r>
            <a:r>
              <a:rPr lang="fr-FR" dirty="0"/>
              <a:t>plan </a:t>
            </a:r>
            <a:r>
              <a:rPr lang="fr-FR" dirty="0" err="1"/>
              <a:t>proposed</a:t>
            </a:r>
            <a:r>
              <a:rPr lang="fr-FR" dirty="0"/>
              <a:t> by Tocqueville: the compensation to slave-</a:t>
            </a:r>
            <a:r>
              <a:rPr lang="fr-FR" dirty="0" err="1"/>
              <a:t>owners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paid</a:t>
            </a:r>
            <a:r>
              <a:rPr lang="fr-FR" dirty="0"/>
              <a:t> </a:t>
            </a:r>
            <a:r>
              <a:rPr lang="fr-FR" dirty="0" err="1"/>
              <a:t>partly</a:t>
            </a:r>
            <a:r>
              <a:rPr lang="fr-FR" dirty="0"/>
              <a:t> by the state (public </a:t>
            </a:r>
            <a:r>
              <a:rPr lang="fr-FR" dirty="0" err="1"/>
              <a:t>debt</a:t>
            </a:r>
            <a:r>
              <a:rPr lang="fr-FR" dirty="0"/>
              <a:t>, ≈ UK) &amp; </a:t>
            </a:r>
            <a:r>
              <a:rPr lang="fr-FR" dirty="0" err="1"/>
              <a:t>partly</a:t>
            </a:r>
            <a:r>
              <a:rPr lang="fr-FR" dirty="0"/>
              <a:t> by the slaves </a:t>
            </a:r>
            <a:r>
              <a:rPr lang="fr-FR" dirty="0" err="1"/>
              <a:t>themselves</a:t>
            </a:r>
            <a:r>
              <a:rPr lang="fr-FR" dirty="0"/>
              <a:t> (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10 </a:t>
            </a:r>
            <a:r>
              <a:rPr lang="fr-FR" dirty="0" err="1"/>
              <a:t>years</a:t>
            </a:r>
            <a:r>
              <a:rPr lang="fr-FR" dirty="0"/>
              <a:t> for the </a:t>
            </a:r>
            <a:r>
              <a:rPr lang="fr-FR" dirty="0" err="1"/>
              <a:t>govt</a:t>
            </a:r>
            <a:r>
              <a:rPr lang="fr-FR" dirty="0"/>
              <a:t> at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wages</a:t>
            </a:r>
            <a:r>
              <a:rPr lang="fr-FR" dirty="0"/>
              <a:t>); « a </a:t>
            </a:r>
            <a:r>
              <a:rPr lang="fr-FR" dirty="0" err="1"/>
              <a:t>balanced</a:t>
            </a:r>
            <a:r>
              <a:rPr lang="fr-FR" dirty="0"/>
              <a:t>, </a:t>
            </a:r>
            <a:r>
              <a:rPr lang="fr-FR" dirty="0" err="1"/>
              <a:t>reasonnable</a:t>
            </a:r>
            <a:r>
              <a:rPr lang="fr-FR" dirty="0"/>
              <a:t> plan </a:t>
            </a:r>
            <a:r>
              <a:rPr lang="fr-FR" dirty="0" smtClean="0"/>
              <a:t>» </a:t>
            </a:r>
            <a:r>
              <a:rPr lang="fr-FR" dirty="0" err="1" smtClean="0"/>
              <a:t>according</a:t>
            </a:r>
            <a:r>
              <a:rPr lang="fr-FR" dirty="0" smtClean="0"/>
              <a:t> to Tocqueville         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(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Oudin</a:t>
            </a:r>
            <a:r>
              <a:rPr lang="fr-FR" dirty="0"/>
              <a:t>-Steiner, </a:t>
            </a:r>
            <a:r>
              <a:rPr lang="fr-FR" i="1" dirty="0"/>
              <a:t>Calcul et morale</a:t>
            </a:r>
            <a:r>
              <a:rPr lang="fr-FR" dirty="0"/>
              <a:t>, 2015</a:t>
            </a:r>
            <a:r>
              <a:rPr lang="fr-FR" dirty="0" smtClean="0"/>
              <a:t>)</a:t>
            </a:r>
          </a:p>
          <a:p>
            <a:r>
              <a:rPr lang="fr-FR" dirty="0"/>
              <a:t>C</a:t>
            </a:r>
            <a:r>
              <a:rPr lang="fr-FR" dirty="0" smtClean="0"/>
              <a:t>ompensation </a:t>
            </a:r>
            <a:r>
              <a:rPr lang="fr-FR" dirty="0" err="1"/>
              <a:t>scheme</a:t>
            </a:r>
            <a:r>
              <a:rPr lang="fr-FR" dirty="0"/>
              <a:t> </a:t>
            </a:r>
            <a:r>
              <a:rPr lang="fr-FR" dirty="0" err="1"/>
              <a:t>finally</a:t>
            </a:r>
            <a:r>
              <a:rPr lang="fr-FR" dirty="0"/>
              <a:t> </a:t>
            </a:r>
            <a:r>
              <a:rPr lang="fr-FR" dirty="0" err="1"/>
              <a:t>adopted</a:t>
            </a:r>
            <a:r>
              <a:rPr lang="fr-FR" dirty="0"/>
              <a:t> in 1848: </a:t>
            </a:r>
            <a:r>
              <a:rPr lang="fr-FR" dirty="0" err="1"/>
              <a:t>less</a:t>
            </a:r>
            <a:r>
              <a:rPr lang="fr-FR" dirty="0"/>
              <a:t> massive </a:t>
            </a:r>
            <a:r>
              <a:rPr lang="fr-FR" dirty="0" err="1"/>
              <a:t>than</a:t>
            </a:r>
            <a:r>
              <a:rPr lang="fr-FR" dirty="0"/>
              <a:t> British compensation; </a:t>
            </a:r>
            <a:r>
              <a:rPr lang="fr-FR" dirty="0" err="1"/>
              <a:t>fewer</a:t>
            </a:r>
            <a:r>
              <a:rPr lang="fr-FR" dirty="0"/>
              <a:t> slaves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emancipated</a:t>
            </a:r>
            <a:r>
              <a:rPr lang="fr-FR" dirty="0"/>
              <a:t> (about 250 000</a:t>
            </a:r>
            <a:r>
              <a:rPr lang="fr-FR" dirty="0" smtClean="0"/>
              <a:t>) (&lt;500 000 in Haïti); </a:t>
            </a:r>
            <a:r>
              <a:rPr lang="fr-FR" dirty="0"/>
              <a:t>but </a:t>
            </a:r>
            <a:r>
              <a:rPr lang="fr-FR" dirty="0" smtClean="0"/>
              <a:t>the compensation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/>
              <a:t>has not been </a:t>
            </a:r>
            <a:r>
              <a:rPr lang="fr-FR" dirty="0" err="1"/>
              <a:t>studied</a:t>
            </a:r>
            <a:r>
              <a:rPr lang="fr-FR" dirty="0"/>
              <a:t> as </a:t>
            </a:r>
            <a:r>
              <a:rPr lang="fr-FR" dirty="0" err="1"/>
              <a:t>much</a:t>
            </a:r>
            <a:r>
              <a:rPr lang="fr-FR" dirty="0"/>
              <a:t>; </a:t>
            </a:r>
            <a:r>
              <a:rPr lang="fr-FR" dirty="0" err="1"/>
              <a:t>need</a:t>
            </a:r>
            <a:r>
              <a:rPr lang="fr-FR" dirty="0"/>
              <a:t> for more </a:t>
            </a:r>
            <a:r>
              <a:rPr lang="fr-FR" dirty="0" err="1" smtClean="0"/>
              <a:t>transparency</a:t>
            </a:r>
            <a:r>
              <a:rPr lang="fr-FR" dirty="0" smtClean="0"/>
              <a:t> about </a:t>
            </a:r>
            <a:r>
              <a:rPr lang="fr-FR" dirty="0" err="1" smtClean="0"/>
              <a:t>this</a:t>
            </a:r>
            <a:r>
              <a:rPr lang="fr-FR" dirty="0" smtClean="0"/>
              <a:t> in </a:t>
            </a:r>
            <a:r>
              <a:rPr lang="fr-FR" dirty="0" err="1" smtClean="0"/>
              <a:t>Reunion</a:t>
            </a:r>
            <a:r>
              <a:rPr lang="fr-FR" dirty="0" smtClean="0"/>
              <a:t>/Martinique/Guadeloupe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87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Long </a:t>
            </a:r>
            <a:r>
              <a:rPr lang="fr-FR" dirty="0" err="1" smtClean="0"/>
              <a:t>term</a:t>
            </a:r>
            <a:r>
              <a:rPr lang="fr-FR" dirty="0" smtClean="0"/>
              <a:t> impact of </a:t>
            </a:r>
            <a:r>
              <a:rPr lang="fr-FR" dirty="0" err="1" smtClean="0"/>
              <a:t>slavery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Slavery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major impact on </a:t>
            </a:r>
            <a:r>
              <a:rPr lang="fr-FR" dirty="0" err="1" smtClean="0"/>
              <a:t>industrialization</a:t>
            </a:r>
            <a:r>
              <a:rPr lang="fr-FR" dirty="0" smtClean="0"/>
              <a:t> &amp; </a:t>
            </a:r>
            <a:r>
              <a:rPr lang="fr-FR" dirty="0" err="1" smtClean="0"/>
              <a:t>developement</a:t>
            </a:r>
            <a:r>
              <a:rPr lang="fr-FR" dirty="0" smtClean="0"/>
              <a:t> of Europe (</a:t>
            </a:r>
            <a:r>
              <a:rPr lang="fr-FR" dirty="0" err="1" smtClean="0"/>
              <a:t>Pomeranz</a:t>
            </a:r>
            <a:r>
              <a:rPr lang="fr-FR" dirty="0" smtClean="0"/>
              <a:t>, Beckert,..), and </a:t>
            </a:r>
            <a:r>
              <a:rPr lang="fr-FR" dirty="0" err="1" smtClean="0"/>
              <a:t>also</a:t>
            </a:r>
            <a:r>
              <a:rPr lang="fr-FR" dirty="0" smtClean="0"/>
              <a:t> on </a:t>
            </a:r>
            <a:r>
              <a:rPr lang="fr-FR" dirty="0" err="1" smtClean="0"/>
              <a:t>impoverishment</a:t>
            </a:r>
            <a:r>
              <a:rPr lang="fr-FR" dirty="0" smtClean="0"/>
              <a:t> of </a:t>
            </a:r>
            <a:r>
              <a:rPr lang="fr-FR" dirty="0" err="1" smtClean="0"/>
              <a:t>Africa</a:t>
            </a:r>
            <a:endParaRPr lang="fr-FR" dirty="0" smtClean="0"/>
          </a:p>
          <a:p>
            <a:r>
              <a:rPr lang="fr-FR" dirty="0" smtClean="0"/>
              <a:t>Total slave exports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r>
              <a:rPr lang="fr-FR" dirty="0" smtClean="0"/>
              <a:t>: about 12-15 million slaves </a:t>
            </a:r>
            <a:r>
              <a:rPr lang="fr-FR" dirty="0" err="1" smtClean="0"/>
              <a:t>btw</a:t>
            </a:r>
            <a:r>
              <a:rPr lang="fr-FR" dirty="0" smtClean="0"/>
              <a:t> 1500 &amp; 1900 (vs about 40m total population for </a:t>
            </a:r>
            <a:r>
              <a:rPr lang="fr-FR" dirty="0" err="1" smtClean="0"/>
              <a:t>Subsaharan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r>
              <a:rPr lang="fr-FR" dirty="0" smtClean="0"/>
              <a:t> in 1500, &amp; about 60m in 1820)</a:t>
            </a:r>
          </a:p>
          <a:p>
            <a:r>
              <a:rPr lang="fr-FR" dirty="0" err="1" smtClean="0"/>
              <a:t>Including</a:t>
            </a:r>
            <a:r>
              <a:rPr lang="fr-FR" dirty="0" smtClean="0"/>
              <a:t> about 2/3 via Atlantic </a:t>
            </a:r>
            <a:r>
              <a:rPr lang="fr-FR" dirty="0" err="1" smtClean="0"/>
              <a:t>trade</a:t>
            </a:r>
            <a:r>
              <a:rPr lang="fr-FR" dirty="0" smtClean="0"/>
              <a:t>, &amp; 1/3 via </a:t>
            </a:r>
            <a:r>
              <a:rPr lang="fr-FR" dirty="0" err="1" smtClean="0"/>
              <a:t>Transsaharan</a:t>
            </a:r>
            <a:r>
              <a:rPr lang="fr-FR" dirty="0" smtClean="0"/>
              <a:t>/</a:t>
            </a:r>
            <a:r>
              <a:rPr lang="fr-FR" dirty="0" err="1" smtClean="0"/>
              <a:t>Red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r>
              <a:rPr lang="fr-FR" dirty="0" smtClean="0"/>
              <a:t>/</a:t>
            </a:r>
            <a:r>
              <a:rPr lang="fr-FR" dirty="0" err="1" smtClean="0"/>
              <a:t>Indian</a:t>
            </a:r>
            <a:r>
              <a:rPr lang="fr-FR" dirty="0" smtClean="0"/>
              <a:t> </a:t>
            </a:r>
            <a:r>
              <a:rPr lang="fr-FR" dirty="0" err="1" smtClean="0"/>
              <a:t>Ocean</a:t>
            </a:r>
            <a:r>
              <a:rPr lang="fr-FR" dirty="0" smtClean="0"/>
              <a:t> </a:t>
            </a:r>
            <a:r>
              <a:rPr lang="fr-FR" dirty="0" err="1" smtClean="0"/>
              <a:t>trade</a:t>
            </a:r>
            <a:endParaRPr lang="fr-FR" dirty="0" smtClean="0"/>
          </a:p>
          <a:p>
            <a:r>
              <a:rPr lang="fr-FR" dirty="0" smtClean="0"/>
              <a:t>Large local variations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African</a:t>
            </a:r>
            <a:r>
              <a:rPr lang="fr-FR" dirty="0" smtClean="0"/>
              <a:t> </a:t>
            </a:r>
            <a:r>
              <a:rPr lang="fr-FR" dirty="0" err="1" smtClean="0"/>
              <a:t>regions</a:t>
            </a:r>
            <a:r>
              <a:rPr lang="fr-FR" dirty="0" smtClean="0"/>
              <a:t>: one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identify</a:t>
            </a:r>
            <a:r>
              <a:rPr lang="fr-FR" dirty="0" smtClean="0"/>
              <a:t> </a:t>
            </a:r>
            <a:r>
              <a:rPr lang="fr-FR" dirty="0" err="1" smtClean="0"/>
              <a:t>negative</a:t>
            </a:r>
            <a:r>
              <a:rPr lang="fr-FR" dirty="0" smtClean="0"/>
              <a:t> long-</a:t>
            </a:r>
            <a:r>
              <a:rPr lang="fr-FR" dirty="0" err="1" smtClean="0"/>
              <a:t>term</a:t>
            </a:r>
            <a:r>
              <a:rPr lang="fr-FR" dirty="0" smtClean="0"/>
              <a:t> local impact on </a:t>
            </a:r>
            <a:r>
              <a:rPr lang="fr-FR" dirty="0" err="1" smtClean="0"/>
              <a:t>development</a:t>
            </a:r>
            <a:r>
              <a:rPr lang="fr-FR" dirty="0" smtClean="0"/>
              <a:t> via </a:t>
            </a:r>
            <a:r>
              <a:rPr lang="fr-FR" dirty="0" err="1" smtClean="0"/>
              <a:t>inequality</a:t>
            </a:r>
            <a:r>
              <a:rPr lang="fr-FR" dirty="0" smtClean="0"/>
              <a:t> and </a:t>
            </a:r>
            <a:r>
              <a:rPr lang="fr-FR" dirty="0" err="1" smtClean="0"/>
              <a:t>mistrust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Nunn </a:t>
            </a:r>
            <a:r>
              <a:rPr lang="fr-FR" dirty="0" smtClean="0">
                <a:hlinkClick r:id="rId2"/>
              </a:rPr>
              <a:t>2008</a:t>
            </a:r>
            <a:r>
              <a:rPr lang="fr-FR" dirty="0" smtClean="0"/>
              <a:t>, </a:t>
            </a:r>
            <a:r>
              <a:rPr lang="fr-FR" dirty="0" smtClean="0">
                <a:hlinkClick r:id="rId3"/>
              </a:rPr>
              <a:t>2011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smtClean="0">
                <a:hlinkClick r:id="rId4"/>
              </a:rPr>
              <a:t>Nunn 2008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variations </a:t>
            </a:r>
            <a:r>
              <a:rPr lang="fr-FR" dirty="0" err="1" smtClean="0"/>
              <a:t>within</a:t>
            </a:r>
            <a:r>
              <a:rPr lang="fr-FR" dirty="0" smtClean="0"/>
              <a:t> West </a:t>
            </a:r>
            <a:r>
              <a:rPr lang="fr-FR" dirty="0" err="1" smtClean="0"/>
              <a:t>Indies</a:t>
            </a:r>
            <a:r>
              <a:rPr lang="fr-FR" dirty="0" smtClean="0"/>
              <a:t> (slaves=46% pop in Bahamas in 1750 vs 90% </a:t>
            </a:r>
            <a:r>
              <a:rPr lang="fr-FR" dirty="0" err="1" smtClean="0"/>
              <a:t>Jamaica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smtClean="0">
                <a:hlinkClick r:id="rId5"/>
              </a:rPr>
              <a:t>Dell 2010</a:t>
            </a:r>
            <a:r>
              <a:rPr lang="fr-FR" dirty="0" smtClean="0"/>
              <a:t> &amp; </a:t>
            </a:r>
            <a:r>
              <a:rPr lang="fr-FR" dirty="0" smtClean="0">
                <a:hlinkClick r:id="rId6"/>
              </a:rPr>
              <a:t>Acemoglu et al 2012</a:t>
            </a:r>
            <a:r>
              <a:rPr lang="fr-FR" dirty="0" smtClean="0"/>
              <a:t> on persistent local impact in </a:t>
            </a:r>
            <a:r>
              <a:rPr lang="fr-FR" dirty="0" err="1" smtClean="0"/>
              <a:t>Peru</a:t>
            </a:r>
            <a:r>
              <a:rPr lang="fr-FR" dirty="0" smtClean="0"/>
              <a:t> and </a:t>
            </a:r>
            <a:r>
              <a:rPr lang="fr-FR" dirty="0" err="1" smtClean="0"/>
              <a:t>Colombia</a:t>
            </a:r>
            <a:r>
              <a:rPr lang="fr-FR" dirty="0" smtClean="0"/>
              <a:t> (</a:t>
            </a:r>
            <a:r>
              <a:rPr lang="fr-FR" dirty="0" err="1" smtClean="0"/>
              <a:t>silver</a:t>
            </a:r>
            <a:r>
              <a:rPr lang="fr-FR" dirty="0" smtClean="0"/>
              <a:t> and gold mines)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48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fr-FR" dirty="0" smtClean="0"/>
              <a:t>Roadmap of Lecture 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024" y="980728"/>
            <a:ext cx="853345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hlinkClick r:id="rId2" action="ppaction://hlinksldjump"/>
              </a:rPr>
              <a:t>Slave </a:t>
            </a:r>
            <a:r>
              <a:rPr lang="fr-FR" dirty="0" err="1" smtClean="0">
                <a:hlinkClick r:id="rId2" action="ppaction://hlinksldjump"/>
              </a:rPr>
              <a:t>societies</a:t>
            </a:r>
            <a:r>
              <a:rPr lang="fr-FR" dirty="0" smtClean="0">
                <a:hlinkClick r:id="rId2" action="ppaction://hlinksldjump"/>
              </a:rPr>
              <a:t> in </a:t>
            </a:r>
            <a:r>
              <a:rPr lang="fr-FR" dirty="0" err="1" smtClean="0">
                <a:hlinkClick r:id="rId2" action="ppaction://hlinksldjump"/>
              </a:rPr>
              <a:t>historical</a:t>
            </a:r>
            <a:r>
              <a:rPr lang="fr-FR" dirty="0" smtClean="0">
                <a:hlinkClick r:id="rId2" action="ppaction://hlinksldjump"/>
              </a:rPr>
              <a:t> perspective</a:t>
            </a:r>
            <a:endParaRPr lang="fr-FR" dirty="0" smtClean="0"/>
          </a:p>
          <a:p>
            <a:r>
              <a:rPr lang="fr-FR" dirty="0" err="1" smtClean="0">
                <a:hlinkClick r:id="rId3" action="ppaction://hlinksldjump"/>
              </a:rPr>
              <a:t>Slavery</a:t>
            </a:r>
            <a:r>
              <a:rPr lang="fr-FR" dirty="0" smtClean="0">
                <a:hlinkClick r:id="rId3" action="ppaction://hlinksldjump"/>
              </a:rPr>
              <a:t> in </a:t>
            </a:r>
            <a:r>
              <a:rPr lang="fr-FR" dirty="0" err="1" smtClean="0">
                <a:hlinkClick r:id="rId3" action="ppaction://hlinksldjump"/>
              </a:rPr>
              <a:t>Ancient</a:t>
            </a:r>
            <a:r>
              <a:rPr lang="fr-FR" dirty="0" smtClean="0">
                <a:hlinkClick r:id="rId3" action="ppaction://hlinksldjump"/>
              </a:rPr>
              <a:t> </a:t>
            </a:r>
            <a:r>
              <a:rPr lang="fr-FR" dirty="0" err="1" smtClean="0">
                <a:hlinkClick r:id="rId3" action="ppaction://hlinksldjump"/>
              </a:rPr>
              <a:t>Greece</a:t>
            </a:r>
            <a:r>
              <a:rPr lang="fr-FR" dirty="0" smtClean="0">
                <a:hlinkClick r:id="rId3" action="ppaction://hlinksldjump"/>
              </a:rPr>
              <a:t> and Rome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Capital and </a:t>
            </a:r>
            <a:r>
              <a:rPr lang="fr-FR" dirty="0" err="1" smtClean="0">
                <a:hlinkClick r:id="rId4" action="ppaction://hlinksldjump"/>
              </a:rPr>
              <a:t>slavery</a:t>
            </a:r>
            <a:r>
              <a:rPr lang="fr-FR" dirty="0" smtClean="0">
                <a:hlinkClick r:id="rId4" action="ppaction://hlinksldjump"/>
              </a:rPr>
              <a:t> in pre-1860 </a:t>
            </a:r>
            <a:r>
              <a:rPr lang="fr-FR" dirty="0" err="1" smtClean="0">
                <a:hlinkClick r:id="rId4" action="ppaction://hlinksldjump"/>
              </a:rPr>
              <a:t>Southern</a:t>
            </a:r>
            <a:r>
              <a:rPr lang="fr-FR" dirty="0" smtClean="0">
                <a:hlinkClick r:id="rId4" action="ppaction://hlinksldjump"/>
              </a:rPr>
              <a:t> US</a:t>
            </a:r>
            <a:endParaRPr lang="fr-FR" dirty="0" smtClean="0"/>
          </a:p>
          <a:p>
            <a:r>
              <a:rPr lang="fr-FR" dirty="0" err="1" smtClean="0">
                <a:hlinkClick r:id="rId5" action="ppaction://hlinksldjump"/>
              </a:rPr>
              <a:t>Britain</a:t>
            </a:r>
            <a:r>
              <a:rPr lang="fr-FR" dirty="0" smtClean="0">
                <a:hlinkClick r:id="rId5" action="ppaction://hlinksldjump"/>
              </a:rPr>
              <a:t>: the abolition/compensation of 1833</a:t>
            </a:r>
            <a:endParaRPr lang="fr-FR" dirty="0" smtClean="0"/>
          </a:p>
          <a:p>
            <a:r>
              <a:rPr lang="fr-FR" dirty="0" smtClean="0">
                <a:hlinkClick r:id="rId6" action="ppaction://hlinksldjump"/>
              </a:rPr>
              <a:t>France: the two-step abolition of 1793-1848</a:t>
            </a:r>
            <a:r>
              <a:rPr lang="fr-FR" dirty="0" smtClean="0"/>
              <a:t> </a:t>
            </a:r>
          </a:p>
          <a:p>
            <a:r>
              <a:rPr lang="fr-FR" dirty="0" smtClean="0">
                <a:hlinkClick r:id="rId7" action="ppaction://hlinksldjump"/>
              </a:rPr>
              <a:t>Long-</a:t>
            </a:r>
            <a:r>
              <a:rPr lang="fr-FR" dirty="0" err="1" smtClean="0">
                <a:hlinkClick r:id="rId7" action="ppaction://hlinksldjump"/>
              </a:rPr>
              <a:t>term</a:t>
            </a:r>
            <a:r>
              <a:rPr lang="fr-FR" dirty="0" smtClean="0">
                <a:hlinkClick r:id="rId7" action="ppaction://hlinksldjump"/>
              </a:rPr>
              <a:t> impact of </a:t>
            </a:r>
            <a:r>
              <a:rPr lang="fr-FR" dirty="0" err="1" smtClean="0">
                <a:hlinkClick r:id="rId7" action="ppaction://hlinksldjump"/>
              </a:rPr>
              <a:t>slavery</a:t>
            </a:r>
            <a:endParaRPr lang="fr-FR" dirty="0" smtClean="0"/>
          </a:p>
          <a:p>
            <a:r>
              <a:rPr lang="fr-FR" dirty="0" err="1" smtClean="0">
                <a:hlinkClick r:id="rId8" action="ppaction://hlinksldjump"/>
              </a:rPr>
              <a:t>Slavery</a:t>
            </a:r>
            <a:r>
              <a:rPr lang="fr-FR" dirty="0" smtClean="0">
                <a:hlinkClick r:id="rId8" action="ppaction://hlinksldjump"/>
              </a:rPr>
              <a:t> vs </a:t>
            </a:r>
            <a:r>
              <a:rPr lang="fr-FR" dirty="0" err="1" smtClean="0">
                <a:hlinkClick r:id="rId8" action="ppaction://hlinksldjump"/>
              </a:rPr>
              <a:t>perpetual</a:t>
            </a:r>
            <a:r>
              <a:rPr lang="fr-FR" dirty="0" smtClean="0">
                <a:hlinkClick r:id="rId8" action="ppaction://hlinksldjump"/>
              </a:rPr>
              <a:t> </a:t>
            </a:r>
            <a:r>
              <a:rPr lang="fr-FR" dirty="0" err="1" smtClean="0">
                <a:hlinkClick r:id="rId8" action="ppaction://hlinksldjump"/>
              </a:rPr>
              <a:t>debt</a:t>
            </a:r>
            <a:endParaRPr lang="fr-FR" dirty="0" smtClean="0"/>
          </a:p>
          <a:p>
            <a:r>
              <a:rPr lang="fr-FR" dirty="0" err="1" smtClean="0">
                <a:hlinkClick r:id="rId9" action="ppaction://hlinksldjump"/>
              </a:rPr>
              <a:t>Slavery</a:t>
            </a:r>
            <a:r>
              <a:rPr lang="fr-FR" dirty="0" smtClean="0">
                <a:hlinkClick r:id="rId9" action="ppaction://hlinksldjump"/>
              </a:rPr>
              <a:t> vs </a:t>
            </a:r>
            <a:r>
              <a:rPr lang="fr-FR" dirty="0" err="1" smtClean="0">
                <a:hlinkClick r:id="rId9" action="ppaction://hlinksldjump"/>
              </a:rPr>
              <a:t>serfdom</a:t>
            </a:r>
            <a:r>
              <a:rPr lang="fr-FR" dirty="0" smtClean="0">
                <a:hlinkClick r:id="rId9" action="ppaction://hlinksldjump"/>
              </a:rPr>
              <a:t> &amp; </a:t>
            </a:r>
            <a:r>
              <a:rPr lang="fr-FR" dirty="0" err="1" smtClean="0">
                <a:hlinkClick r:id="rId9" action="ppaction://hlinksldjump"/>
              </a:rPr>
              <a:t>other</a:t>
            </a:r>
            <a:r>
              <a:rPr lang="fr-FR" dirty="0" smtClean="0">
                <a:hlinkClick r:id="rId9" action="ppaction://hlinksldjump"/>
              </a:rPr>
              <a:t> </a:t>
            </a:r>
            <a:r>
              <a:rPr lang="fr-FR" dirty="0" err="1" smtClean="0">
                <a:hlinkClick r:id="rId9" action="ppaction://hlinksldjump"/>
              </a:rPr>
              <a:t>forms</a:t>
            </a:r>
            <a:r>
              <a:rPr lang="fr-FR" dirty="0" smtClean="0">
                <a:hlinkClick r:id="rId9" action="ppaction://hlinksldjump"/>
              </a:rPr>
              <a:t> of </a:t>
            </a:r>
            <a:r>
              <a:rPr lang="fr-FR" dirty="0" err="1" smtClean="0">
                <a:hlinkClick r:id="rId9" action="ppaction://hlinksldjump"/>
              </a:rPr>
              <a:t>coercive</a:t>
            </a:r>
            <a:r>
              <a:rPr lang="fr-FR" dirty="0" smtClean="0">
                <a:hlinkClick r:id="rId9" action="ppaction://hlinksldjump"/>
              </a:rPr>
              <a:t> </a:t>
            </a:r>
            <a:r>
              <a:rPr lang="fr-FR" dirty="0" err="1" smtClean="0">
                <a:hlinkClick r:id="rId9" action="ppaction://hlinksldjump"/>
              </a:rPr>
              <a:t>labor</a:t>
            </a:r>
            <a:endParaRPr lang="fr-FR" dirty="0" smtClean="0"/>
          </a:p>
          <a:p>
            <a:r>
              <a:rPr lang="fr-FR" dirty="0" smtClean="0">
                <a:hlinkClick r:id="rId10" action="ppaction://hlinksldjump"/>
              </a:rPr>
              <a:t>Civil and </a:t>
            </a:r>
            <a:r>
              <a:rPr lang="fr-FR" dirty="0" err="1" smtClean="0">
                <a:hlinkClick r:id="rId10" action="ppaction://hlinksldjump"/>
              </a:rPr>
              <a:t>political</a:t>
            </a:r>
            <a:r>
              <a:rPr lang="fr-FR" dirty="0" smtClean="0">
                <a:hlinkClick r:id="rId10" action="ppaction://hlinksldjump"/>
              </a:rPr>
              <a:t> </a:t>
            </a:r>
            <a:r>
              <a:rPr lang="fr-FR" dirty="0" err="1" smtClean="0">
                <a:hlinkClick r:id="rId10" action="ppaction://hlinksldjump"/>
              </a:rPr>
              <a:t>rights</a:t>
            </a:r>
            <a:r>
              <a:rPr lang="fr-FR" dirty="0" smtClean="0">
                <a:hlinkClick r:id="rId10" action="ppaction://hlinksldjump"/>
              </a:rPr>
              <a:t> of the </a:t>
            </a:r>
            <a:r>
              <a:rPr lang="fr-FR" dirty="0" err="1" smtClean="0">
                <a:hlinkClick r:id="rId10" action="ppaction://hlinksldjump"/>
              </a:rPr>
              <a:t>poor</a:t>
            </a:r>
            <a:r>
              <a:rPr lang="fr-FR" dirty="0" smtClean="0">
                <a:hlinkClick r:id="rId10" action="ppaction://hlinksldjump"/>
              </a:rPr>
              <a:t> in </a:t>
            </a:r>
            <a:r>
              <a:rPr lang="fr-FR" dirty="0" err="1" smtClean="0">
                <a:hlinkClick r:id="rId10" action="ppaction://hlinksldjump"/>
              </a:rPr>
              <a:t>history</a:t>
            </a:r>
            <a:r>
              <a:rPr lang="fr-FR" dirty="0" smtClean="0"/>
              <a:t> </a:t>
            </a:r>
          </a:p>
          <a:p>
            <a:r>
              <a:rPr lang="fr-FR" dirty="0" err="1" smtClean="0">
                <a:hlinkClick r:id="rId11" action="ppaction://hlinksldjump"/>
              </a:rPr>
              <a:t>Ancient</a:t>
            </a:r>
            <a:r>
              <a:rPr lang="fr-FR" dirty="0" smtClean="0">
                <a:hlinkClick r:id="rId11" action="ppaction://hlinksldjump"/>
              </a:rPr>
              <a:t> vs modern </a:t>
            </a:r>
            <a:r>
              <a:rPr lang="fr-FR" dirty="0" err="1" smtClean="0">
                <a:hlinkClick r:id="rId11" action="ppaction://hlinksldjump"/>
              </a:rPr>
              <a:t>inequality</a:t>
            </a:r>
            <a:endParaRPr lang="fr-FR" dirty="0" smtClean="0"/>
          </a:p>
          <a:p>
            <a:r>
              <a:rPr lang="fr-FR" dirty="0" smtClean="0">
                <a:hlinkClick r:id="rId12" action="ppaction://hlinksldjump"/>
              </a:rPr>
              <a:t>Castes and </a:t>
            </a:r>
            <a:r>
              <a:rPr lang="fr-FR" dirty="0" err="1" smtClean="0">
                <a:hlinkClick r:id="rId12" action="ppaction://hlinksldjump"/>
              </a:rPr>
              <a:t>other</a:t>
            </a:r>
            <a:r>
              <a:rPr lang="fr-FR" dirty="0" smtClean="0">
                <a:hlinkClick r:id="rId12" action="ppaction://hlinksldjump"/>
              </a:rPr>
              <a:t> </a:t>
            </a:r>
            <a:r>
              <a:rPr lang="fr-FR" dirty="0" err="1" smtClean="0">
                <a:hlinkClick r:id="rId12" action="ppaction://hlinksldjump"/>
              </a:rPr>
              <a:t>status-based</a:t>
            </a:r>
            <a:r>
              <a:rPr lang="fr-FR" dirty="0" smtClean="0">
                <a:hlinkClick r:id="rId12" action="ppaction://hlinksldjump"/>
              </a:rPr>
              <a:t> </a:t>
            </a:r>
            <a:r>
              <a:rPr lang="fr-FR" dirty="0" err="1" smtClean="0">
                <a:hlinkClick r:id="rId12" action="ppaction://hlinksldjump"/>
              </a:rPr>
              <a:t>inequality</a:t>
            </a:r>
            <a:r>
              <a:rPr lang="fr-FR" dirty="0" smtClean="0">
                <a:hlinkClick r:id="rId12" action="ppaction://hlinksldjump"/>
              </a:rPr>
              <a:t> </a:t>
            </a:r>
            <a:r>
              <a:rPr lang="fr-FR" dirty="0" err="1" smtClean="0">
                <a:hlinkClick r:id="rId12" action="ppaction://hlinksldjump"/>
              </a:rPr>
              <a:t>systems</a:t>
            </a:r>
            <a:endParaRPr lang="fr-FR" dirty="0" smtClean="0"/>
          </a:p>
          <a:p>
            <a:r>
              <a:rPr lang="fr-FR" dirty="0" err="1" smtClean="0">
                <a:hlinkClick r:id="rId13" action="ppaction://hlinksldjump"/>
              </a:rPr>
              <a:t>Coercive</a:t>
            </a:r>
            <a:r>
              <a:rPr lang="fr-FR" dirty="0" smtClean="0">
                <a:hlinkClick r:id="rId13" action="ppaction://hlinksldjump"/>
              </a:rPr>
              <a:t> </a:t>
            </a:r>
            <a:r>
              <a:rPr lang="fr-FR" dirty="0" err="1" smtClean="0">
                <a:hlinkClick r:id="rId13" action="ppaction://hlinksldjump"/>
              </a:rPr>
              <a:t>labor</a:t>
            </a:r>
            <a:r>
              <a:rPr lang="fr-FR" dirty="0" smtClean="0">
                <a:hlinkClick r:id="rId13" action="ppaction://hlinksldjump"/>
              </a:rPr>
              <a:t> &amp; migrant </a:t>
            </a:r>
            <a:r>
              <a:rPr lang="fr-FR" dirty="0" err="1" smtClean="0">
                <a:hlinkClick r:id="rId13" action="ppaction://hlinksldjump"/>
              </a:rPr>
              <a:t>workers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88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8450"/>
            <a:ext cx="8064896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8425" cy="98425"/>
          </a:xfrm>
          <a:prstGeom prst="rect">
            <a:avLst/>
          </a:prstGeom>
          <a:noFill/>
        </p:spPr>
      </p:pic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0" y="3276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4768" name="Picture 16"/>
          <p:cNvPicPr>
            <a:picLocks noChangeAspect="1" noChangeArrowheads="1"/>
          </p:cNvPicPr>
          <p:nvPr/>
        </p:nvPicPr>
        <p:blipFill>
          <a:blip r:embed="rId3" cstate="print"/>
          <a:srcRect l="14690" r="15572" b="6479"/>
          <a:stretch>
            <a:fillRect/>
          </a:stretch>
        </p:blipFill>
        <p:spPr bwMode="auto">
          <a:xfrm>
            <a:off x="363881" y="188638"/>
            <a:ext cx="8630419" cy="629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776972" cy="638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fr-FR" dirty="0" err="1" smtClean="0"/>
              <a:t>Slavery</a:t>
            </a:r>
            <a:r>
              <a:rPr lang="fr-FR" dirty="0" smtClean="0"/>
              <a:t> vs </a:t>
            </a:r>
            <a:r>
              <a:rPr lang="fr-FR" dirty="0" err="1" smtClean="0"/>
              <a:t>Perpetual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16624"/>
          </a:xfrm>
        </p:spPr>
        <p:txBody>
          <a:bodyPr>
            <a:noAutofit/>
          </a:bodyPr>
          <a:lstStyle/>
          <a:p>
            <a:r>
              <a:rPr lang="fr-FR" sz="2400" dirty="0" err="1" smtClean="0">
                <a:cs typeface="Arial"/>
              </a:rPr>
              <a:t>Throughout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history</a:t>
            </a:r>
            <a:r>
              <a:rPr lang="fr-FR" sz="2400" dirty="0" smtClean="0">
                <a:cs typeface="Arial"/>
              </a:rPr>
              <a:t>, </a:t>
            </a:r>
            <a:r>
              <a:rPr lang="fr-FR" sz="2400" dirty="0" err="1" smtClean="0">
                <a:cs typeface="Arial"/>
              </a:rPr>
              <a:t>from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Biblical</a:t>
            </a:r>
            <a:r>
              <a:rPr lang="fr-FR" sz="2400" dirty="0" smtClean="0">
                <a:cs typeface="Arial"/>
              </a:rPr>
              <a:t> times to 18</a:t>
            </a:r>
            <a:r>
              <a:rPr lang="fr-FR" sz="2400" baseline="30000" dirty="0" smtClean="0">
                <a:cs typeface="Arial"/>
              </a:rPr>
              <a:t>c</a:t>
            </a:r>
            <a:r>
              <a:rPr lang="fr-FR" sz="2400" dirty="0" smtClean="0">
                <a:cs typeface="Arial"/>
              </a:rPr>
              <a:t>-19</a:t>
            </a:r>
            <a:r>
              <a:rPr lang="fr-FR" sz="2400" baseline="30000" dirty="0" smtClean="0">
                <a:cs typeface="Arial"/>
              </a:rPr>
              <a:t>c</a:t>
            </a:r>
            <a:r>
              <a:rPr lang="fr-FR" sz="2400" dirty="0" smtClean="0">
                <a:cs typeface="Arial"/>
              </a:rPr>
              <a:t>, </a:t>
            </a:r>
            <a:r>
              <a:rPr lang="fr-FR" sz="2400" dirty="0" err="1" smtClean="0">
                <a:cs typeface="Arial"/>
              </a:rPr>
              <a:t>slavery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often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begins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with</a:t>
            </a:r>
            <a:r>
              <a:rPr lang="fr-FR" sz="2400" dirty="0" smtClean="0">
                <a:cs typeface="Arial"/>
              </a:rPr>
              <a:t> large </a:t>
            </a:r>
            <a:r>
              <a:rPr lang="fr-FR" sz="2400" dirty="0" err="1" smtClean="0">
                <a:cs typeface="Arial"/>
              </a:rPr>
              <a:t>debt</a:t>
            </a:r>
            <a:r>
              <a:rPr lang="fr-FR" sz="2400" dirty="0" smtClean="0">
                <a:cs typeface="Arial"/>
              </a:rPr>
              <a:t>; </a:t>
            </a:r>
            <a:r>
              <a:rPr lang="fr-FR" sz="2400" dirty="0" err="1" smtClean="0">
                <a:cs typeface="Arial"/>
              </a:rPr>
              <a:t>heavily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indebted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individuals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sell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their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children</a:t>
            </a:r>
            <a:r>
              <a:rPr lang="fr-FR" sz="2400" dirty="0" smtClean="0">
                <a:cs typeface="Arial"/>
              </a:rPr>
              <a:t> as slaves; </a:t>
            </a:r>
            <a:r>
              <a:rPr lang="fr-FR" sz="2400" dirty="0" err="1" smtClean="0">
                <a:cs typeface="Arial"/>
              </a:rPr>
              <a:t>heavily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indebted</a:t>
            </a:r>
            <a:r>
              <a:rPr lang="fr-FR" sz="2400" dirty="0" smtClean="0">
                <a:cs typeface="Arial"/>
              </a:rPr>
              <a:t> people (</a:t>
            </a:r>
            <a:r>
              <a:rPr lang="fr-FR" sz="2400" dirty="0" err="1" smtClean="0">
                <a:cs typeface="Arial"/>
              </a:rPr>
              <a:t>e.g</a:t>
            </a:r>
            <a:r>
              <a:rPr lang="fr-FR" sz="2400" dirty="0" smtClean="0">
                <a:cs typeface="Arial"/>
              </a:rPr>
              <a:t>. </a:t>
            </a:r>
            <a:r>
              <a:rPr lang="fr-FR" sz="2400" dirty="0" err="1" smtClean="0">
                <a:cs typeface="Arial"/>
              </a:rPr>
              <a:t>following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war</a:t>
            </a:r>
            <a:r>
              <a:rPr lang="fr-FR" sz="2400" dirty="0" smtClean="0">
                <a:cs typeface="Arial"/>
              </a:rPr>
              <a:t> tributes) are </a:t>
            </a:r>
            <a:r>
              <a:rPr lang="fr-FR" sz="2400" dirty="0" err="1" smtClean="0">
                <a:cs typeface="Arial"/>
              </a:rPr>
              <a:t>enslaved</a:t>
            </a:r>
            <a:r>
              <a:rPr lang="fr-FR" sz="2400" dirty="0" smtClean="0">
                <a:cs typeface="Arial"/>
              </a:rPr>
              <a:t>; </a:t>
            </a:r>
            <a:r>
              <a:rPr lang="fr-FR" sz="2400" dirty="0" err="1" smtClean="0">
                <a:cs typeface="Arial"/>
              </a:rPr>
              <a:t>frontier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between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slavery</a:t>
            </a:r>
            <a:r>
              <a:rPr lang="fr-FR" sz="2400" dirty="0" smtClean="0">
                <a:cs typeface="Arial"/>
              </a:rPr>
              <a:t> and </a:t>
            </a:r>
            <a:r>
              <a:rPr lang="fr-FR" sz="2400" dirty="0" err="1" smtClean="0">
                <a:cs typeface="Arial"/>
              </a:rPr>
              <a:t>extreme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debt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often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unclear</a:t>
            </a:r>
            <a:r>
              <a:rPr lang="fr-FR" sz="2400" dirty="0" smtClean="0">
                <a:cs typeface="Arial"/>
              </a:rPr>
              <a:t>; in </a:t>
            </a:r>
            <a:r>
              <a:rPr lang="fr-FR" sz="2400" dirty="0" err="1" smtClean="0">
                <a:cs typeface="Arial"/>
              </a:rPr>
              <a:t>english</a:t>
            </a:r>
            <a:r>
              <a:rPr lang="fr-FR" sz="2400" dirty="0" smtClean="0">
                <a:cs typeface="Arial"/>
              </a:rPr>
              <a:t>, « bondage » = </a:t>
            </a:r>
            <a:r>
              <a:rPr lang="fr-FR" sz="2400" dirty="0" err="1" smtClean="0">
                <a:cs typeface="Arial"/>
              </a:rPr>
              <a:t>debt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slavery</a:t>
            </a:r>
            <a:endParaRPr lang="fr-FR" sz="2400" dirty="0" smtClean="0">
              <a:cs typeface="Arial"/>
            </a:endParaRPr>
          </a:p>
          <a:p>
            <a:r>
              <a:rPr lang="fr-FR" sz="2400" dirty="0" err="1" smtClean="0">
                <a:cs typeface="Arial"/>
              </a:rPr>
              <a:t>See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e.g</a:t>
            </a:r>
            <a:r>
              <a:rPr lang="fr-FR" sz="2400" dirty="0" smtClean="0">
                <a:cs typeface="Arial"/>
              </a:rPr>
              <a:t>. </a:t>
            </a:r>
            <a:r>
              <a:rPr lang="fr-FR" sz="2400" dirty="0" err="1" smtClean="0">
                <a:cs typeface="Arial"/>
              </a:rPr>
              <a:t>Testard</a:t>
            </a:r>
            <a:r>
              <a:rPr lang="fr-FR" sz="2400" dirty="0" smtClean="0">
                <a:cs typeface="Arial"/>
              </a:rPr>
              <a:t>, </a:t>
            </a:r>
            <a:r>
              <a:rPr lang="fr-FR" sz="2400" i="1" dirty="0" smtClean="0">
                <a:cs typeface="Arial"/>
              </a:rPr>
              <a:t>L’esclave, la dette et le pouvoir</a:t>
            </a:r>
            <a:r>
              <a:rPr lang="fr-FR" sz="2400" dirty="0" smtClean="0">
                <a:cs typeface="Arial"/>
              </a:rPr>
              <a:t>, 2001                </a:t>
            </a:r>
            <a:r>
              <a:rPr lang="fr-FR" sz="2400" dirty="0" err="1" smtClean="0">
                <a:cs typeface="Arial"/>
              </a:rPr>
              <a:t>Graeber</a:t>
            </a:r>
            <a:r>
              <a:rPr lang="fr-FR" sz="2400" i="1" dirty="0">
                <a:cs typeface="Arial"/>
              </a:rPr>
              <a:t>, </a:t>
            </a:r>
            <a:r>
              <a:rPr lang="fr-FR" sz="2400" i="1" dirty="0" err="1">
                <a:cs typeface="Arial"/>
              </a:rPr>
              <a:t>Debt</a:t>
            </a:r>
            <a:r>
              <a:rPr lang="fr-FR" sz="2400" i="1" dirty="0">
                <a:cs typeface="Arial"/>
              </a:rPr>
              <a:t> – The first 5000 </a:t>
            </a:r>
            <a:r>
              <a:rPr lang="fr-FR" sz="2400" i="1" dirty="0" err="1" smtClean="0">
                <a:cs typeface="Arial"/>
              </a:rPr>
              <a:t>years</a:t>
            </a:r>
            <a:r>
              <a:rPr lang="fr-FR" sz="2400" dirty="0" smtClean="0">
                <a:cs typeface="Arial"/>
              </a:rPr>
              <a:t>, 2012</a:t>
            </a:r>
          </a:p>
          <a:p>
            <a:r>
              <a:rPr lang="fr-FR" sz="2400" dirty="0" smtClean="0">
                <a:cs typeface="Arial"/>
              </a:rPr>
              <a:t>In all modern (post-abolition) </a:t>
            </a:r>
            <a:r>
              <a:rPr lang="fr-FR" sz="2400" dirty="0" err="1" smtClean="0">
                <a:cs typeface="Arial"/>
              </a:rPr>
              <a:t>legal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systems</a:t>
            </a:r>
            <a:r>
              <a:rPr lang="fr-FR" sz="2400" dirty="0" smtClean="0">
                <a:cs typeface="Arial"/>
              </a:rPr>
              <a:t>: the abolition of </a:t>
            </a:r>
            <a:r>
              <a:rPr lang="fr-FR" sz="2400" dirty="0" err="1" smtClean="0">
                <a:cs typeface="Arial"/>
              </a:rPr>
              <a:t>intergenerational</a:t>
            </a:r>
            <a:r>
              <a:rPr lang="fr-FR" sz="2400" dirty="0" smtClean="0">
                <a:cs typeface="Arial"/>
              </a:rPr>
              <a:t> transmission of </a:t>
            </a:r>
            <a:r>
              <a:rPr lang="fr-FR" sz="2400" dirty="0" err="1" smtClean="0">
                <a:cs typeface="Arial"/>
              </a:rPr>
              <a:t>private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debt</a:t>
            </a:r>
            <a:r>
              <a:rPr lang="fr-FR" sz="2400" dirty="0" smtClean="0">
                <a:cs typeface="Arial"/>
              </a:rPr>
              <a:t> (</a:t>
            </a:r>
            <a:r>
              <a:rPr lang="fr-FR" sz="2400" dirty="0" err="1" smtClean="0">
                <a:cs typeface="Arial"/>
              </a:rPr>
              <a:t>children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can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always</a:t>
            </a:r>
            <a:r>
              <a:rPr lang="fr-FR" sz="2400" dirty="0" smtClean="0">
                <a:cs typeface="Arial"/>
              </a:rPr>
              <a:t> refuse to </a:t>
            </a:r>
            <a:r>
              <a:rPr lang="fr-FR" sz="2400" dirty="0" err="1" smtClean="0">
                <a:cs typeface="Arial"/>
              </a:rPr>
              <a:t>take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negative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inheritance</a:t>
            </a:r>
            <a:r>
              <a:rPr lang="fr-FR" sz="2400" dirty="0" smtClean="0">
                <a:cs typeface="Arial"/>
              </a:rPr>
              <a:t>) </a:t>
            </a:r>
            <a:r>
              <a:rPr lang="fr-FR" sz="2400" dirty="0" err="1" smtClean="0">
                <a:cs typeface="Arial"/>
              </a:rPr>
              <a:t>comes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together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with</a:t>
            </a:r>
            <a:r>
              <a:rPr lang="fr-FR" sz="2400" dirty="0" smtClean="0">
                <a:cs typeface="Arial"/>
              </a:rPr>
              <a:t> abolition of </a:t>
            </a:r>
            <a:r>
              <a:rPr lang="fr-FR" sz="2400" dirty="0" err="1" smtClean="0">
                <a:cs typeface="Arial"/>
              </a:rPr>
              <a:t>slavery</a:t>
            </a:r>
            <a:endParaRPr lang="fr-FR" sz="2400" dirty="0" smtClean="0">
              <a:cs typeface="Arial"/>
            </a:endParaRPr>
          </a:p>
          <a:p>
            <a:r>
              <a:rPr lang="fr-FR" sz="2400" dirty="0" smtClean="0">
                <a:cs typeface="Arial"/>
              </a:rPr>
              <a:t>But public </a:t>
            </a:r>
            <a:r>
              <a:rPr lang="fr-FR" sz="2400" dirty="0" err="1" smtClean="0">
                <a:cs typeface="Arial"/>
              </a:rPr>
              <a:t>debt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can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still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be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transmitted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from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generation</a:t>
            </a:r>
            <a:r>
              <a:rPr lang="fr-FR" sz="2400" dirty="0" smtClean="0">
                <a:cs typeface="Arial"/>
              </a:rPr>
              <a:t> to </a:t>
            </a:r>
            <a:r>
              <a:rPr lang="fr-FR" sz="2400" dirty="0" err="1" smtClean="0">
                <a:cs typeface="Arial"/>
              </a:rPr>
              <a:t>generation</a:t>
            </a:r>
            <a:r>
              <a:rPr lang="fr-FR" sz="2400" dirty="0" smtClean="0">
                <a:cs typeface="Arial"/>
              </a:rPr>
              <a:t> (France-Haïti 1825-1950)</a:t>
            </a:r>
          </a:p>
          <a:p>
            <a:pPr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440525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552728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 smtClean="0"/>
          </a:p>
          <a:p>
            <a:r>
              <a:rPr lang="fr-FR" sz="2500" dirty="0" err="1" smtClean="0">
                <a:cs typeface="Arial"/>
              </a:rPr>
              <a:t>Other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key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feature</a:t>
            </a:r>
            <a:r>
              <a:rPr lang="fr-FR" sz="2500" dirty="0" smtClean="0">
                <a:cs typeface="Arial"/>
              </a:rPr>
              <a:t> of modern </a:t>
            </a:r>
            <a:r>
              <a:rPr lang="fr-FR" sz="2500" dirty="0" err="1" smtClean="0">
                <a:cs typeface="Arial"/>
              </a:rPr>
              <a:t>legal</a:t>
            </a:r>
            <a:r>
              <a:rPr lang="fr-FR" sz="2500" dirty="0" smtClean="0">
                <a:cs typeface="Arial"/>
              </a:rPr>
              <a:t> system: end of « </a:t>
            </a:r>
            <a:r>
              <a:rPr lang="fr-FR" sz="2500" dirty="0" err="1" smtClean="0">
                <a:cs typeface="Arial"/>
              </a:rPr>
              <a:t>entails</a:t>
            </a:r>
            <a:r>
              <a:rPr lang="fr-FR" sz="2500" dirty="0" smtClean="0">
                <a:cs typeface="Arial"/>
              </a:rPr>
              <a:t> » (</a:t>
            </a:r>
            <a:r>
              <a:rPr lang="fr-FR" sz="2500" i="1" dirty="0" smtClean="0">
                <a:cs typeface="Arial"/>
              </a:rPr>
              <a:t>substitutions héréditaires</a:t>
            </a:r>
            <a:r>
              <a:rPr lang="fr-FR" sz="2500" dirty="0" smtClean="0">
                <a:cs typeface="Arial"/>
              </a:rPr>
              <a:t>) (</a:t>
            </a:r>
            <a:r>
              <a:rPr lang="fr-FR" sz="2500" dirty="0" err="1" smtClean="0">
                <a:cs typeface="Arial"/>
              </a:rPr>
              <a:t>family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estates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with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perpetual</a:t>
            </a:r>
            <a:r>
              <a:rPr lang="fr-FR" sz="2500" dirty="0" smtClean="0">
                <a:cs typeface="Arial"/>
              </a:rPr>
              <a:t> obligations);  </a:t>
            </a:r>
            <a:r>
              <a:rPr lang="fr-FR" sz="2500" dirty="0" err="1" smtClean="0">
                <a:cs typeface="Arial"/>
              </a:rPr>
              <a:t>abolished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both</a:t>
            </a:r>
            <a:r>
              <a:rPr lang="fr-FR" sz="2500" dirty="0" smtClean="0">
                <a:cs typeface="Arial"/>
              </a:rPr>
              <a:t> by the French and US </a:t>
            </a:r>
            <a:r>
              <a:rPr lang="fr-FR" sz="2500" dirty="0" err="1" smtClean="0">
                <a:cs typeface="Arial"/>
              </a:rPr>
              <a:t>Revolution</a:t>
            </a:r>
            <a:r>
              <a:rPr lang="fr-FR" sz="2500" dirty="0" smtClean="0">
                <a:cs typeface="Arial"/>
              </a:rPr>
              <a:t> (</a:t>
            </a:r>
            <a:r>
              <a:rPr lang="fr-FR" sz="2500" dirty="0" err="1" smtClean="0">
                <a:cs typeface="Arial"/>
              </a:rPr>
              <a:t>together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with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equal</a:t>
            </a:r>
            <a:r>
              <a:rPr lang="fr-FR" sz="2500" dirty="0" smtClean="0">
                <a:cs typeface="Arial"/>
              </a:rPr>
              <a:t> sharing </a:t>
            </a:r>
            <a:r>
              <a:rPr lang="fr-FR" sz="2500" dirty="0" err="1" smtClean="0">
                <a:cs typeface="Arial"/>
              </a:rPr>
              <a:t>between</a:t>
            </a:r>
            <a:r>
              <a:rPr lang="fr-FR" sz="2500" dirty="0" smtClean="0">
                <a:cs typeface="Arial"/>
              </a:rPr>
              <a:t> siblings as default option); </a:t>
            </a:r>
            <a:r>
              <a:rPr lang="fr-FR" sz="2500" dirty="0" err="1" smtClean="0">
                <a:cs typeface="Arial"/>
              </a:rPr>
              <a:t>abolished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only</a:t>
            </a:r>
            <a:r>
              <a:rPr lang="fr-FR" sz="2500" dirty="0" smtClean="0">
                <a:cs typeface="Arial"/>
              </a:rPr>
              <a:t> in 1919 Germany and 1925 UK (land </a:t>
            </a:r>
            <a:r>
              <a:rPr lang="fr-FR" sz="2500" dirty="0" err="1" smtClean="0">
                <a:cs typeface="Arial"/>
              </a:rPr>
              <a:t>primogeniture</a:t>
            </a:r>
            <a:r>
              <a:rPr lang="fr-FR" sz="2500" dirty="0" smtClean="0">
                <a:cs typeface="Arial"/>
              </a:rPr>
              <a:t>)    (</a:t>
            </a:r>
            <a:r>
              <a:rPr lang="fr-FR" sz="2500" dirty="0" err="1" smtClean="0">
                <a:cs typeface="Arial"/>
              </a:rPr>
              <a:t>see</a:t>
            </a:r>
            <a:r>
              <a:rPr lang="fr-FR" sz="2500" dirty="0" smtClean="0">
                <a:cs typeface="Arial"/>
              </a:rPr>
              <a:t> J. Beckert, </a:t>
            </a:r>
            <a:r>
              <a:rPr lang="fr-FR" sz="2500" i="1" dirty="0" err="1" smtClean="0">
                <a:cs typeface="Arial"/>
              </a:rPr>
              <a:t>Inherited</a:t>
            </a:r>
            <a:r>
              <a:rPr lang="fr-FR" sz="2500" i="1" dirty="0" smtClean="0">
                <a:cs typeface="Arial"/>
              </a:rPr>
              <a:t> </a:t>
            </a:r>
            <a:r>
              <a:rPr lang="fr-FR" sz="2500" i="1" dirty="0" err="1" smtClean="0">
                <a:cs typeface="Arial"/>
              </a:rPr>
              <a:t>Wealth</a:t>
            </a:r>
            <a:r>
              <a:rPr lang="fr-FR" sz="2500" dirty="0" smtClean="0">
                <a:cs typeface="Arial"/>
              </a:rPr>
              <a:t>, PUP 2008)</a:t>
            </a:r>
            <a:endParaRPr lang="fr-FR" sz="2500" dirty="0" smtClean="0"/>
          </a:p>
          <a:p>
            <a:r>
              <a:rPr lang="fr-FR" sz="2500" dirty="0" smtClean="0">
                <a:cs typeface="Arial"/>
              </a:rPr>
              <a:t>« The world </a:t>
            </a:r>
            <a:r>
              <a:rPr lang="fr-FR" sz="2500" dirty="0" err="1" smtClean="0">
                <a:cs typeface="Arial"/>
              </a:rPr>
              <a:t>belongs</a:t>
            </a:r>
            <a:r>
              <a:rPr lang="fr-FR" sz="2500" dirty="0" smtClean="0">
                <a:cs typeface="Arial"/>
              </a:rPr>
              <a:t> to the living » (Jefferson)</a:t>
            </a:r>
          </a:p>
          <a:p>
            <a:pPr>
              <a:buNone/>
            </a:pPr>
            <a:endParaRPr lang="fr-FR" sz="2500" dirty="0" smtClean="0">
              <a:cs typeface="Arial"/>
            </a:endParaRPr>
          </a:p>
          <a:p>
            <a:r>
              <a:rPr lang="fr-FR" sz="2500" dirty="0" smtClean="0">
                <a:cs typeface="Arial"/>
              </a:rPr>
              <a:t>18</a:t>
            </a:r>
            <a:r>
              <a:rPr lang="fr-FR" sz="2500" baseline="30000" dirty="0" smtClean="0">
                <a:cs typeface="Arial"/>
              </a:rPr>
              <a:t>c</a:t>
            </a:r>
            <a:r>
              <a:rPr lang="fr-FR" sz="2500" dirty="0" smtClean="0">
                <a:cs typeface="Arial"/>
              </a:rPr>
              <a:t>-19</a:t>
            </a:r>
            <a:r>
              <a:rPr lang="fr-FR" sz="2500" baseline="30000" dirty="0" smtClean="0">
                <a:cs typeface="Arial"/>
              </a:rPr>
              <a:t>c</a:t>
            </a:r>
            <a:r>
              <a:rPr lang="fr-FR" sz="2500" dirty="0" smtClean="0">
                <a:cs typeface="Arial"/>
              </a:rPr>
              <a:t> Atlantic </a:t>
            </a:r>
            <a:r>
              <a:rPr lang="fr-FR" sz="2500" dirty="0" err="1" smtClean="0">
                <a:cs typeface="Arial"/>
              </a:rPr>
              <a:t>revolutions</a:t>
            </a:r>
            <a:r>
              <a:rPr lang="fr-FR" sz="2500" dirty="0" smtClean="0">
                <a:cs typeface="Arial"/>
              </a:rPr>
              <a:t>: </a:t>
            </a:r>
            <a:r>
              <a:rPr lang="fr-FR" sz="2500" dirty="0" err="1" smtClean="0">
                <a:cs typeface="Arial"/>
              </a:rPr>
              <a:t>sacralization</a:t>
            </a:r>
            <a:r>
              <a:rPr lang="fr-FR" sz="2500" dirty="0" smtClean="0">
                <a:cs typeface="Arial"/>
              </a:rPr>
              <a:t> of </a:t>
            </a:r>
            <a:r>
              <a:rPr lang="fr-FR" sz="2500" dirty="0" err="1" smtClean="0">
                <a:cs typeface="Arial"/>
              </a:rPr>
              <a:t>private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property</a:t>
            </a:r>
            <a:r>
              <a:rPr lang="fr-FR" sz="2500" dirty="0" smtClean="0">
                <a:cs typeface="Arial"/>
              </a:rPr>
              <a:t>, but at the </a:t>
            </a:r>
            <a:r>
              <a:rPr lang="fr-FR" sz="2500" dirty="0" err="1" smtClean="0">
                <a:cs typeface="Arial"/>
              </a:rPr>
              <a:t>same</a:t>
            </a:r>
            <a:r>
              <a:rPr lang="fr-FR" sz="2500" dirty="0" smtClean="0">
                <a:cs typeface="Arial"/>
              </a:rPr>
              <a:t> time limitation of the </a:t>
            </a:r>
            <a:r>
              <a:rPr lang="fr-FR" sz="2500" dirty="0" err="1" smtClean="0">
                <a:cs typeface="Arial"/>
              </a:rPr>
              <a:t>extreme</a:t>
            </a:r>
            <a:r>
              <a:rPr lang="fr-FR" sz="2500" dirty="0" smtClean="0">
                <a:cs typeface="Arial"/>
              </a:rPr>
              <a:t> self-</a:t>
            </a:r>
            <a:r>
              <a:rPr lang="fr-FR" sz="2500" dirty="0" err="1" smtClean="0">
                <a:cs typeface="Arial"/>
              </a:rPr>
              <a:t>perpetuating</a:t>
            </a:r>
            <a:r>
              <a:rPr lang="fr-FR" sz="2500" dirty="0" smtClean="0">
                <a:cs typeface="Arial"/>
              </a:rPr>
              <a:t> impact of </a:t>
            </a:r>
            <a:r>
              <a:rPr lang="fr-FR" sz="2500" dirty="0" err="1" smtClean="0">
                <a:cs typeface="Arial"/>
              </a:rPr>
              <a:t>property</a:t>
            </a:r>
            <a:r>
              <a:rPr lang="fr-FR" sz="2500" dirty="0" smtClean="0">
                <a:cs typeface="Arial"/>
              </a:rPr>
              <a:t> arrangements on power relations</a:t>
            </a:r>
          </a:p>
          <a:p>
            <a:r>
              <a:rPr lang="fr-FR" sz="2500" dirty="0" smtClean="0">
                <a:cs typeface="Arial"/>
              </a:rPr>
              <a:t>Return of </a:t>
            </a:r>
            <a:r>
              <a:rPr lang="fr-FR" sz="2500" dirty="0" err="1" smtClean="0">
                <a:cs typeface="Arial"/>
              </a:rPr>
              <a:t>perpetual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property</a:t>
            </a:r>
            <a:r>
              <a:rPr lang="fr-FR" sz="2500" dirty="0" smtClean="0">
                <a:cs typeface="Arial"/>
              </a:rPr>
              <a:t> obligations </a:t>
            </a:r>
            <a:r>
              <a:rPr lang="fr-FR" sz="2500" dirty="0" err="1" smtClean="0">
                <a:cs typeface="Arial"/>
              </a:rPr>
              <a:t>today</a:t>
            </a:r>
            <a:r>
              <a:rPr lang="fr-FR" sz="2500" dirty="0" smtClean="0">
                <a:cs typeface="Arial"/>
              </a:rPr>
              <a:t>? In </a:t>
            </a:r>
            <a:r>
              <a:rPr lang="fr-FR" sz="2500" dirty="0" err="1" smtClean="0">
                <a:cs typeface="Arial"/>
              </a:rPr>
              <a:t>fact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they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never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entirely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disappeared</a:t>
            </a:r>
            <a:r>
              <a:rPr lang="fr-FR" sz="2500" dirty="0" smtClean="0">
                <a:cs typeface="Arial"/>
              </a:rPr>
              <a:t>: </a:t>
            </a:r>
            <a:r>
              <a:rPr lang="fr-FR" sz="2500" dirty="0" err="1" smtClean="0">
                <a:cs typeface="Arial"/>
              </a:rPr>
              <a:t>family</a:t>
            </a:r>
            <a:r>
              <a:rPr lang="fr-FR" sz="2500" dirty="0" smtClean="0">
                <a:cs typeface="Arial"/>
              </a:rPr>
              <a:t> trusts, holdings, etc. </a:t>
            </a:r>
            <a:r>
              <a:rPr lang="fr-FR" sz="2500" dirty="0" err="1" smtClean="0">
                <a:cs typeface="Arial"/>
              </a:rPr>
              <a:t>See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Horowtiz</a:t>
            </a:r>
            <a:r>
              <a:rPr lang="fr-FR" sz="2500" dirty="0" smtClean="0">
                <a:cs typeface="Arial"/>
              </a:rPr>
              <a:t>-</a:t>
            </a:r>
            <a:r>
              <a:rPr lang="fr-FR" sz="2500" dirty="0" err="1" smtClean="0">
                <a:cs typeface="Arial"/>
              </a:rPr>
              <a:t>Sitkof</a:t>
            </a:r>
            <a:r>
              <a:rPr lang="fr-FR" sz="2500" dirty="0" smtClean="0">
                <a:cs typeface="Arial"/>
              </a:rPr>
              <a:t> « </a:t>
            </a:r>
            <a:r>
              <a:rPr lang="fr-FR" sz="2500" dirty="0" err="1" smtClean="0">
                <a:cs typeface="Arial"/>
              </a:rPr>
              <a:t>Unconstitutional</a:t>
            </a:r>
            <a:r>
              <a:rPr lang="fr-FR" sz="2500" dirty="0" smtClean="0">
                <a:cs typeface="Arial"/>
              </a:rPr>
              <a:t> </a:t>
            </a:r>
            <a:r>
              <a:rPr lang="fr-FR" sz="2500" dirty="0" err="1" smtClean="0">
                <a:cs typeface="Arial"/>
              </a:rPr>
              <a:t>Perpetual</a:t>
            </a:r>
            <a:r>
              <a:rPr lang="fr-FR" sz="2500" dirty="0" smtClean="0">
                <a:cs typeface="Arial"/>
              </a:rPr>
              <a:t> Trusts », </a:t>
            </a:r>
            <a:r>
              <a:rPr lang="fr-FR" sz="2500" dirty="0" smtClean="0">
                <a:cs typeface="Arial"/>
                <a:hlinkClick r:id="rId2"/>
              </a:rPr>
              <a:t>VLR 2014</a:t>
            </a:r>
            <a:endParaRPr lang="fr-FR" sz="2500" dirty="0" smtClean="0">
              <a:cs typeface="Arial"/>
            </a:endParaRPr>
          </a:p>
          <a:p>
            <a:pPr marL="0" indent="0">
              <a:buNone/>
            </a:pPr>
            <a:endParaRPr lang="fr-FR" sz="25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525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to </a:t>
            </a:r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60932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Post-abolition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law</a:t>
            </a:r>
            <a:r>
              <a:rPr lang="fr-FR" dirty="0" smtClean="0"/>
              <a:t>: in </a:t>
            </a:r>
            <a:r>
              <a:rPr lang="fr-FR" dirty="0" err="1" smtClean="0"/>
              <a:t>Reunion</a:t>
            </a:r>
            <a:r>
              <a:rPr lang="fr-FR" dirty="0" smtClean="0"/>
              <a:t>, </a:t>
            </a:r>
            <a:r>
              <a:rPr lang="fr-FR" dirty="0" err="1" smtClean="0"/>
              <a:t>slavery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in 1848 by the obligation for ex-slaves to have long-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contract</a:t>
            </a:r>
            <a:r>
              <a:rPr lang="fr-FR" dirty="0" smtClean="0"/>
              <a:t> as agricultural </a:t>
            </a:r>
            <a:r>
              <a:rPr lang="fr-FR" dirty="0" err="1" smtClean="0"/>
              <a:t>workers</a:t>
            </a:r>
            <a:r>
              <a:rPr lang="fr-FR" dirty="0" smtClean="0"/>
              <a:t> on plantations or as servants; </a:t>
            </a:r>
            <a:r>
              <a:rPr lang="fr-FR" dirty="0" err="1" smtClean="0"/>
              <a:t>otherwise</a:t>
            </a:r>
            <a:r>
              <a:rPr lang="fr-FR" dirty="0" smtClean="0"/>
              <a:t> </a:t>
            </a:r>
            <a:r>
              <a:rPr lang="fr-FR" dirty="0" err="1" smtClean="0"/>
              <a:t>arrested</a:t>
            </a:r>
            <a:r>
              <a:rPr lang="fr-FR" dirty="0" smtClean="0"/>
              <a:t> and </a:t>
            </a:r>
            <a:r>
              <a:rPr lang="fr-FR" dirty="0" err="1" smtClean="0"/>
              <a:t>emprisonned</a:t>
            </a:r>
            <a:r>
              <a:rPr lang="fr-FR" dirty="0" smtClean="0"/>
              <a:t> for </a:t>
            </a:r>
            <a:r>
              <a:rPr lang="fr-FR" dirty="0" err="1" smtClean="0"/>
              <a:t>vagrancy</a:t>
            </a:r>
            <a:r>
              <a:rPr lang="fr-FR" dirty="0" smtClean="0"/>
              <a:t> (vagabondage);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of course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,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escaping</a:t>
            </a:r>
            <a:r>
              <a:rPr lang="fr-FR" dirty="0" smtClean="0"/>
              <a:t> slaves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arrested</a:t>
            </a:r>
            <a:r>
              <a:rPr lang="fr-FR" dirty="0" smtClean="0"/>
              <a:t> and </a:t>
            </a:r>
            <a:r>
              <a:rPr lang="fr-FR" dirty="0" err="1" smtClean="0"/>
              <a:t>returned</a:t>
            </a:r>
            <a:r>
              <a:rPr lang="fr-FR" dirty="0" smtClean="0"/>
              <a:t> to the slave </a:t>
            </a:r>
            <a:r>
              <a:rPr lang="fr-FR" dirty="0" err="1" smtClean="0"/>
              <a:t>owner</a:t>
            </a:r>
            <a:r>
              <a:rPr lang="fr-FR" dirty="0" smtClean="0"/>
              <a:t>; but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entirely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endParaRPr lang="fr-FR" dirty="0"/>
          </a:p>
          <a:p>
            <a:r>
              <a:rPr lang="fr-FR" b="1" dirty="0" smtClean="0"/>
              <a:t>« </a:t>
            </a:r>
            <a:r>
              <a:rPr lang="fr-FR" b="1" dirty="0" err="1" smtClean="0"/>
              <a:t>Indentured</a:t>
            </a:r>
            <a:r>
              <a:rPr lang="fr-FR" b="1" dirty="0" smtClean="0"/>
              <a:t> </a:t>
            </a:r>
            <a:r>
              <a:rPr lang="fr-FR" b="1" dirty="0" err="1" smtClean="0"/>
              <a:t>workers</a:t>
            </a:r>
            <a:r>
              <a:rPr lang="fr-FR" b="1" dirty="0" smtClean="0"/>
              <a:t> »</a:t>
            </a:r>
            <a:r>
              <a:rPr lang="fr-FR" dirty="0" smtClean="0"/>
              <a:t> </a:t>
            </a:r>
            <a:r>
              <a:rPr lang="fr-FR" b="1" dirty="0" smtClean="0"/>
              <a:t>(« Engagés »</a:t>
            </a:r>
            <a:r>
              <a:rPr lang="fr-FR" dirty="0" smtClean="0"/>
              <a:t> </a:t>
            </a:r>
            <a:r>
              <a:rPr lang="fr-FR" b="1" dirty="0" smtClean="0"/>
              <a:t>in French colonies</a:t>
            </a:r>
            <a:r>
              <a:rPr lang="fr-FR" dirty="0" smtClean="0"/>
              <a:t>):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long-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contracts</a:t>
            </a:r>
            <a:r>
              <a:rPr lang="fr-FR" dirty="0" smtClean="0"/>
              <a:t> in British and French colonies (and </a:t>
            </a:r>
            <a:r>
              <a:rPr lang="fr-FR" dirty="0" err="1" smtClean="0"/>
              <a:t>mainland</a:t>
            </a:r>
            <a:r>
              <a:rPr lang="fr-FR" dirty="0" smtClean="0"/>
              <a:t>) </a:t>
            </a:r>
            <a:r>
              <a:rPr lang="fr-FR" dirty="0" err="1" smtClean="0"/>
              <a:t>during</a:t>
            </a:r>
            <a:r>
              <a:rPr lang="fr-FR" dirty="0" smtClean="0"/>
              <a:t> 18</a:t>
            </a:r>
            <a:r>
              <a:rPr lang="fr-FR" baseline="30000" dirty="0" smtClean="0"/>
              <a:t>c</a:t>
            </a:r>
            <a:r>
              <a:rPr lang="fr-FR" dirty="0" smtClean="0"/>
              <a:t>-19</a:t>
            </a:r>
            <a:r>
              <a:rPr lang="fr-FR" baseline="30000" dirty="0" smtClean="0"/>
              <a:t>c</a:t>
            </a:r>
            <a:r>
              <a:rPr lang="fr-FR" dirty="0" smtClean="0"/>
              <a:t>; in </a:t>
            </a:r>
            <a:r>
              <a:rPr lang="fr-FR" dirty="0" err="1" smtClean="0"/>
              <a:t>effect</a:t>
            </a:r>
            <a:r>
              <a:rPr lang="fr-FR" dirty="0" smtClean="0"/>
              <a:t>, </a:t>
            </a:r>
            <a:r>
              <a:rPr lang="fr-FR" dirty="0" err="1" smtClean="0"/>
              <a:t>workers</a:t>
            </a:r>
            <a:r>
              <a:rPr lang="fr-FR" dirty="0" smtClean="0"/>
              <a:t>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easily</a:t>
            </a:r>
            <a:r>
              <a:rPr lang="fr-FR" dirty="0" smtClean="0"/>
              <a:t> break </a:t>
            </a:r>
            <a:r>
              <a:rPr lang="fr-FR" dirty="0" err="1" smtClean="0"/>
              <a:t>away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</a:t>
            </a:r>
            <a:r>
              <a:rPr lang="fr-FR" dirty="0" err="1" smtClean="0"/>
              <a:t>contracts</a:t>
            </a:r>
            <a:r>
              <a:rPr lang="fr-FR" dirty="0" smtClean="0"/>
              <a:t>, and masters/</a:t>
            </a:r>
            <a:r>
              <a:rPr lang="fr-FR" dirty="0" err="1" smtClean="0"/>
              <a:t>employers</a:t>
            </a:r>
            <a:r>
              <a:rPr lang="fr-FR" dirty="0" smtClean="0"/>
              <a:t> have extensive </a:t>
            </a:r>
            <a:r>
              <a:rPr lang="fr-FR" dirty="0" err="1" smtClean="0"/>
              <a:t>punishment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;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</a:t>
            </a:r>
            <a:r>
              <a:rPr lang="fr-FR" dirty="0" err="1" smtClean="0"/>
              <a:t>contracts</a:t>
            </a:r>
            <a:r>
              <a:rPr lang="fr-FR" dirty="0" smtClean="0"/>
              <a:t> came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large initial </a:t>
            </a:r>
            <a:r>
              <a:rPr lang="fr-FR" dirty="0" err="1" smtClean="0"/>
              <a:t>debt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to </a:t>
            </a:r>
            <a:r>
              <a:rPr lang="fr-FR" dirty="0" err="1" smtClean="0"/>
              <a:t>repay</a:t>
            </a:r>
            <a:r>
              <a:rPr lang="fr-FR" dirty="0" smtClean="0"/>
              <a:t> for initial transportation to the colonies) &amp;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unequal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legal</a:t>
            </a:r>
            <a:r>
              <a:rPr lang="fr-FR" dirty="0" smtClean="0"/>
              <a:t> system and </a:t>
            </a:r>
            <a:r>
              <a:rPr lang="fr-FR" dirty="0" err="1" smtClean="0"/>
              <a:t>enforcement</a:t>
            </a:r>
            <a:endParaRPr lang="fr-FR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33264"/>
            <a:ext cx="9036496" cy="662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French and British plantation </a:t>
            </a:r>
            <a:r>
              <a:rPr lang="fr-FR" dirty="0" err="1" smtClean="0"/>
              <a:t>owners</a:t>
            </a:r>
            <a:r>
              <a:rPr lang="fr-FR" dirty="0" smtClean="0"/>
              <a:t> and </a:t>
            </a:r>
            <a:r>
              <a:rPr lang="fr-FR" dirty="0" err="1" smtClean="0"/>
              <a:t>companies</a:t>
            </a:r>
            <a:r>
              <a:rPr lang="fr-FR" dirty="0" smtClean="0"/>
              <a:t> </a:t>
            </a:r>
            <a:r>
              <a:rPr lang="fr-FR" dirty="0" err="1" smtClean="0"/>
              <a:t>hired</a:t>
            </a:r>
            <a:r>
              <a:rPr lang="fr-FR" dirty="0" smtClean="0"/>
              <a:t>/</a:t>
            </a:r>
            <a:r>
              <a:rPr lang="fr-FR" dirty="0" err="1" smtClean="0"/>
              <a:t>purchased</a:t>
            </a:r>
            <a:r>
              <a:rPr lang="fr-FR" dirty="0" smtClean="0"/>
              <a:t> large </a:t>
            </a:r>
            <a:r>
              <a:rPr lang="fr-FR" dirty="0" err="1" smtClean="0"/>
              <a:t>flows</a:t>
            </a:r>
            <a:r>
              <a:rPr lang="fr-FR" dirty="0" smtClean="0"/>
              <a:t> of </a:t>
            </a:r>
            <a:r>
              <a:rPr lang="fr-FR" dirty="0" err="1" smtClean="0"/>
              <a:t>indentured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 &amp; </a:t>
            </a:r>
            <a:r>
              <a:rPr lang="fr-FR" i="1" dirty="0" smtClean="0"/>
              <a:t>engagés</a:t>
            </a:r>
            <a:r>
              <a:rPr lang="fr-FR" dirty="0" smtClean="0"/>
              <a:t> </a:t>
            </a:r>
            <a:r>
              <a:rPr lang="fr-FR" dirty="0" err="1" smtClean="0"/>
              <a:t>from</a:t>
            </a:r>
            <a:r>
              <a:rPr lang="fr-FR" dirty="0" smtClean="0"/>
              <a:t> Madagascar, East </a:t>
            </a:r>
            <a:r>
              <a:rPr lang="fr-FR" dirty="0" err="1" smtClean="0"/>
              <a:t>Africa</a:t>
            </a:r>
            <a:r>
              <a:rPr lang="fr-FR" dirty="0" smtClean="0"/>
              <a:t> &amp; </a:t>
            </a:r>
            <a:r>
              <a:rPr lang="fr-FR" dirty="0" err="1" smtClean="0"/>
              <a:t>India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second </a:t>
            </a:r>
            <a:r>
              <a:rPr lang="fr-FR" dirty="0" err="1" smtClean="0"/>
              <a:t>half</a:t>
            </a:r>
            <a:r>
              <a:rPr lang="fr-FR" dirty="0" smtClean="0"/>
              <a:t> of 19c and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20c  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Stanziani</a:t>
            </a:r>
            <a:r>
              <a:rPr lang="fr-FR" dirty="0" smtClean="0"/>
              <a:t> </a:t>
            </a:r>
            <a:r>
              <a:rPr lang="en-US" dirty="0"/>
              <a:t>“Beyond colonialism: servants, wage earners and indentured migrants in rural France and on Reunion Island (c. 1750–1900</a:t>
            </a:r>
            <a:r>
              <a:rPr lang="en-US" dirty="0" smtClean="0"/>
              <a:t>)”, </a:t>
            </a:r>
            <a:r>
              <a:rPr lang="en-US" i="1" dirty="0" smtClean="0">
                <a:hlinkClick r:id="rId2"/>
              </a:rPr>
              <a:t>Labor </a:t>
            </a:r>
            <a:r>
              <a:rPr lang="en-US" i="1" dirty="0">
                <a:hlinkClick r:id="rId2"/>
              </a:rPr>
              <a:t>History </a:t>
            </a:r>
            <a:r>
              <a:rPr lang="en-US" i="1" dirty="0" smtClean="0">
                <a:hlinkClick r:id="rId2"/>
              </a:rPr>
              <a:t>2013</a:t>
            </a:r>
            <a:r>
              <a:rPr lang="en-US" i="1" dirty="0" smtClean="0"/>
              <a:t>; </a:t>
            </a:r>
            <a:r>
              <a:rPr lang="fr-FR" dirty="0" smtClean="0"/>
              <a:t>Allen, « Slaves</a:t>
            </a:r>
            <a:r>
              <a:rPr lang="fr-FR" dirty="0"/>
              <a:t>, </a:t>
            </a:r>
            <a:r>
              <a:rPr lang="fr-FR" dirty="0" err="1" smtClean="0"/>
              <a:t>Abolitionism</a:t>
            </a:r>
            <a:r>
              <a:rPr lang="fr-FR" dirty="0" smtClean="0"/>
              <a:t> </a:t>
            </a:r>
            <a:r>
              <a:rPr lang="en-US" dirty="0" smtClean="0"/>
              <a:t>&amp; </a:t>
            </a:r>
            <a:r>
              <a:rPr lang="en-US" dirty="0"/>
              <a:t>the Global Origins of the </a:t>
            </a:r>
            <a:r>
              <a:rPr lang="fr-FR" dirty="0"/>
              <a:t>Post-Emancipation </a:t>
            </a:r>
            <a:r>
              <a:rPr lang="fr-FR" dirty="0" err="1"/>
              <a:t>Indentured</a:t>
            </a:r>
            <a:r>
              <a:rPr lang="fr-FR" dirty="0"/>
              <a:t> Labor System », </a:t>
            </a:r>
            <a:r>
              <a:rPr lang="fr-FR" i="1" dirty="0" err="1">
                <a:hlinkClick r:id="rId3"/>
              </a:rPr>
              <a:t>Slavery</a:t>
            </a:r>
            <a:r>
              <a:rPr lang="fr-FR" i="1" dirty="0">
                <a:hlinkClick r:id="rId3"/>
              </a:rPr>
              <a:t> </a:t>
            </a:r>
            <a:r>
              <a:rPr lang="fr-FR" i="1" dirty="0" smtClean="0">
                <a:hlinkClick r:id="rId3"/>
              </a:rPr>
              <a:t>&amp; </a:t>
            </a:r>
            <a:r>
              <a:rPr lang="fr-FR" i="1" dirty="0">
                <a:hlinkClick r:id="rId3"/>
              </a:rPr>
              <a:t>Abolition </a:t>
            </a:r>
            <a:r>
              <a:rPr lang="fr-FR" i="1" dirty="0" smtClean="0">
                <a:hlinkClick r:id="rId3"/>
              </a:rPr>
              <a:t>2014</a:t>
            </a:r>
            <a:endParaRPr lang="fr-FR" i="1" dirty="0" smtClean="0"/>
          </a:p>
          <a:p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r>
              <a:rPr lang="fr-FR" dirty="0" smtClean="0"/>
              <a:t> of </a:t>
            </a:r>
            <a:r>
              <a:rPr lang="fr-FR" dirty="0" err="1" smtClean="0"/>
              <a:t>forced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, 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mobility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&amp; </a:t>
            </a:r>
            <a:r>
              <a:rPr lang="fr-FR" dirty="0" err="1" smtClean="0"/>
              <a:t>unequal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in French and British colonies </a:t>
            </a:r>
            <a:r>
              <a:rPr lang="fr-FR" dirty="0" err="1" smtClean="0"/>
              <a:t>until</a:t>
            </a:r>
            <a:r>
              <a:rPr lang="fr-FR" dirty="0" smtClean="0"/>
              <a:t> 1940s-1950s: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forced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in West </a:t>
            </a:r>
            <a:r>
              <a:rPr lang="fr-FR" dirty="0" err="1" smtClean="0"/>
              <a:t>Africa</a:t>
            </a:r>
            <a:r>
              <a:rPr lang="fr-FR" dirty="0" smtClean="0"/>
              <a:t> (</a:t>
            </a:r>
            <a:r>
              <a:rPr lang="fr-FR" dirty="0" err="1" smtClean="0"/>
              <a:t>cocoa</a:t>
            </a:r>
            <a:r>
              <a:rPr lang="fr-FR" dirty="0" smtClean="0"/>
              <a:t> plantations in </a:t>
            </a:r>
            <a:r>
              <a:rPr lang="fr-FR" dirty="0" err="1" smtClean="0"/>
              <a:t>Ivory</a:t>
            </a:r>
            <a:r>
              <a:rPr lang="fr-FR" dirty="0" smtClean="0"/>
              <a:t> </a:t>
            </a:r>
            <a:r>
              <a:rPr lang="fr-FR" dirty="0" err="1" smtClean="0"/>
              <a:t>Coast</a:t>
            </a:r>
            <a:r>
              <a:rPr lang="fr-FR" dirty="0" smtClean="0"/>
              <a:t>) </a:t>
            </a:r>
            <a:r>
              <a:rPr lang="fr-FR" dirty="0" err="1" smtClean="0"/>
              <a:t>until</a:t>
            </a:r>
            <a:r>
              <a:rPr lang="fr-FR" dirty="0" smtClean="0"/>
              <a:t> 1946, </a:t>
            </a:r>
            <a:r>
              <a:rPr lang="fr-FR" dirty="0" err="1" smtClean="0"/>
              <a:t>see</a:t>
            </a:r>
            <a:r>
              <a:rPr lang="fr-FR" dirty="0" smtClean="0"/>
              <a:t> Cooper 2014</a:t>
            </a:r>
          </a:p>
          <a:p>
            <a:r>
              <a:rPr lang="fr-FR" dirty="0" err="1" smtClean="0"/>
              <a:t>Other</a:t>
            </a:r>
            <a:r>
              <a:rPr lang="fr-FR" dirty="0" smtClean="0"/>
              <a:t> exemples of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on the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r>
              <a:rPr lang="fr-FR" dirty="0" smtClean="0"/>
              <a:t> of free/</a:t>
            </a:r>
            <a:r>
              <a:rPr lang="fr-FR" dirty="0" err="1" smtClean="0"/>
              <a:t>unfree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in </a:t>
            </a:r>
            <a:r>
              <a:rPr lang="fr-FR" dirty="0" err="1" smtClean="0"/>
              <a:t>historical</a:t>
            </a:r>
            <a:r>
              <a:rPr lang="fr-FR" dirty="0" smtClean="0"/>
              <a:t> and comparative perspective: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>
                <a:hlinkClick r:id="rId4"/>
              </a:rPr>
              <a:t>this</a:t>
            </a:r>
            <a:r>
              <a:rPr lang="fr-FR" dirty="0" smtClean="0">
                <a:hlinkClick r:id="rId4"/>
              </a:rPr>
              <a:t> </a:t>
            </a:r>
            <a:r>
              <a:rPr lang="fr-FR" dirty="0" err="1" smtClean="0">
                <a:hlinkClick r:id="rId4"/>
              </a:rPr>
              <a:t>conference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smtClean="0">
                <a:hlinkClick r:id="rId5"/>
              </a:rPr>
              <a:t>one</a:t>
            </a:r>
            <a:r>
              <a:rPr lang="fr-FR" dirty="0" smtClean="0"/>
              <a:t>, or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>
                <a:hlinkClick r:id="rId6"/>
              </a:rPr>
              <a:t>other</a:t>
            </a:r>
            <a:r>
              <a:rPr lang="fr-FR" dirty="0" smtClean="0">
                <a:hlinkClick r:id="rId6"/>
              </a:rPr>
              <a:t> </a:t>
            </a:r>
            <a:r>
              <a:rPr lang="fr-FR" dirty="0" err="1" smtClean="0">
                <a:hlinkClick r:id="rId6"/>
              </a:rPr>
              <a:t>conference</a:t>
            </a:r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-312831"/>
            <a:ext cx="9144000" cy="7200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One </a:t>
            </a:r>
            <a:r>
              <a:rPr lang="fr-FR" b="1" dirty="0" err="1" smtClean="0"/>
              <a:t>also</a:t>
            </a:r>
            <a:r>
              <a:rPr lang="fr-FR" b="1" dirty="0" smtClean="0"/>
              <a:t> </a:t>
            </a:r>
            <a:r>
              <a:rPr lang="fr-FR" b="1" dirty="0" err="1" smtClean="0"/>
              <a:t>sees</a:t>
            </a:r>
            <a:r>
              <a:rPr lang="fr-FR" b="1" dirty="0" smtClean="0"/>
              <a:t> restrictions on </a:t>
            </a:r>
            <a:r>
              <a:rPr lang="fr-FR" b="1" dirty="0" err="1" smtClean="0"/>
              <a:t>within</a:t>
            </a:r>
            <a:r>
              <a:rPr lang="fr-FR" b="1" dirty="0" smtClean="0"/>
              <a:t>-country </a:t>
            </a:r>
            <a:r>
              <a:rPr lang="fr-FR" b="1" dirty="0" err="1" smtClean="0"/>
              <a:t>labor</a:t>
            </a:r>
            <a:r>
              <a:rPr lang="fr-FR" b="1" dirty="0" smtClean="0"/>
              <a:t> </a:t>
            </a:r>
            <a:r>
              <a:rPr lang="fr-FR" b="1" dirty="0" err="1" smtClean="0"/>
              <a:t>mobility</a:t>
            </a:r>
            <a:r>
              <a:rPr lang="fr-FR" b="1" dirty="0" smtClean="0"/>
              <a:t> </a:t>
            </a:r>
            <a:r>
              <a:rPr lang="fr-FR" b="1" dirty="0" err="1" smtClean="0"/>
              <a:t>throughout</a:t>
            </a:r>
            <a:r>
              <a:rPr lang="fr-FR" b="1" dirty="0" smtClean="0"/>
              <a:t> Europe </a:t>
            </a:r>
            <a:r>
              <a:rPr lang="fr-FR" b="1" dirty="0" err="1" smtClean="0"/>
              <a:t>during</a:t>
            </a:r>
            <a:r>
              <a:rPr lang="fr-FR" b="1" dirty="0" smtClean="0"/>
              <a:t> 15</a:t>
            </a:r>
            <a:r>
              <a:rPr lang="fr-FR" b="1" baseline="30000" dirty="0" smtClean="0"/>
              <a:t>c</a:t>
            </a:r>
            <a:r>
              <a:rPr lang="fr-FR" b="1" dirty="0" smtClean="0"/>
              <a:t>-19</a:t>
            </a:r>
            <a:r>
              <a:rPr lang="fr-FR" b="1" baseline="30000" dirty="0" smtClean="0"/>
              <a:t>c</a:t>
            </a:r>
            <a:r>
              <a:rPr lang="fr-FR" dirty="0" smtClean="0"/>
              <a:t> (post-</a:t>
            </a:r>
            <a:r>
              <a:rPr lang="fr-FR" dirty="0" err="1" smtClean="0"/>
              <a:t>serfdom</a:t>
            </a:r>
            <a:r>
              <a:rPr lang="fr-FR" dirty="0" smtClean="0"/>
              <a:t> Europe)</a:t>
            </a:r>
          </a:p>
          <a:p>
            <a:r>
              <a:rPr lang="fr-FR" dirty="0" smtClean="0"/>
              <a:t>In the UK, « </a:t>
            </a:r>
            <a:r>
              <a:rPr lang="fr-FR" dirty="0" err="1" smtClean="0"/>
              <a:t>Poor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 » </a:t>
            </a:r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mobility</a:t>
            </a:r>
            <a:r>
              <a:rPr lang="fr-FR" dirty="0" smtClean="0"/>
              <a:t> restrictions </a:t>
            </a:r>
            <a:r>
              <a:rPr lang="fr-FR" dirty="0" err="1" smtClean="0"/>
              <a:t>until</a:t>
            </a:r>
            <a:r>
              <a:rPr lang="fr-FR" dirty="0" smtClean="0"/>
              <a:t> 1795; the « </a:t>
            </a:r>
            <a:r>
              <a:rPr lang="fr-FR" dirty="0" err="1" smtClean="0"/>
              <a:t>poors</a:t>
            </a:r>
            <a:r>
              <a:rPr lang="fr-FR" dirty="0" smtClean="0"/>
              <a:t> » (i.e. all </a:t>
            </a:r>
            <a:r>
              <a:rPr lang="fr-FR" dirty="0" err="1" smtClean="0"/>
              <a:t>propertyless</a:t>
            </a:r>
            <a:r>
              <a:rPr lang="fr-FR" dirty="0" smtClean="0"/>
              <a:t> classes)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r>
              <a:rPr lang="fr-FR" dirty="0" smtClean="0"/>
              <a:t> assistance in exchange for </a:t>
            </a:r>
            <a:r>
              <a:rPr lang="fr-FR" dirty="0" err="1" smtClean="0"/>
              <a:t>work</a:t>
            </a:r>
            <a:r>
              <a:rPr lang="fr-FR" dirty="0" smtClean="0"/>
              <a:t> and </a:t>
            </a:r>
            <a:r>
              <a:rPr lang="fr-FR" dirty="0" err="1" smtClean="0"/>
              <a:t>residence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r>
              <a:rPr lang="fr-FR" dirty="0" smtClean="0"/>
              <a:t> in </a:t>
            </a:r>
            <a:r>
              <a:rPr lang="fr-FR" dirty="0" err="1" smtClean="0"/>
              <a:t>their</a:t>
            </a:r>
            <a:r>
              <a:rPr lang="fr-FR" dirty="0" smtClean="0"/>
              <a:t> local </a:t>
            </a:r>
            <a:r>
              <a:rPr lang="fr-FR" dirty="0" err="1" smtClean="0"/>
              <a:t>parishes</a:t>
            </a:r>
            <a:r>
              <a:rPr lang="fr-FR" dirty="0" smtClean="0"/>
              <a:t>;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Polanyi 1944 </a:t>
            </a:r>
          </a:p>
          <a:p>
            <a:r>
              <a:rPr lang="fr-FR" dirty="0" smtClean="0"/>
              <a:t>« Master and Servant Law » </a:t>
            </a:r>
            <a:r>
              <a:rPr lang="fr-FR" dirty="0" err="1" smtClean="0"/>
              <a:t>criminalize</a:t>
            </a:r>
            <a:r>
              <a:rPr lang="fr-FR" dirty="0" smtClean="0"/>
              <a:t> </a:t>
            </a:r>
            <a:r>
              <a:rPr lang="fr-FR" dirty="0" err="1" smtClean="0"/>
              <a:t>employee</a:t>
            </a:r>
            <a:r>
              <a:rPr lang="fr-FR" dirty="0" smtClean="0"/>
              <a:t> </a:t>
            </a:r>
            <a:r>
              <a:rPr lang="fr-FR" dirty="0" err="1" smtClean="0"/>
              <a:t>contract</a:t>
            </a:r>
            <a:r>
              <a:rPr lang="fr-FR" dirty="0" smtClean="0"/>
              <a:t> </a:t>
            </a:r>
            <a:r>
              <a:rPr lang="fr-FR" dirty="0" err="1" smtClean="0"/>
              <a:t>breach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1875;Naidu-</a:t>
            </a:r>
            <a:r>
              <a:rPr lang="fr-FR" dirty="0" err="1" smtClean="0"/>
              <a:t>Yuchtman</a:t>
            </a:r>
            <a:r>
              <a:rPr lang="fr-FR" dirty="0" smtClean="0"/>
              <a:t>, “</a:t>
            </a:r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Contract</a:t>
            </a:r>
            <a:r>
              <a:rPr lang="fr-FR" dirty="0" smtClean="0"/>
              <a:t> </a:t>
            </a:r>
            <a:r>
              <a:rPr lang="fr-FR" dirty="0" err="1" smtClean="0"/>
              <a:t>Enforcement</a:t>
            </a:r>
            <a:r>
              <a:rPr lang="fr-FR" dirty="0" smtClean="0"/>
              <a:t>: Law and the Labor </a:t>
            </a:r>
            <a:r>
              <a:rPr lang="fr-FR" dirty="0" err="1" smtClean="0"/>
              <a:t>Market</a:t>
            </a:r>
            <a:r>
              <a:rPr lang="fr-FR" dirty="0" smtClean="0"/>
              <a:t> in 19</a:t>
            </a:r>
            <a:r>
              <a:rPr lang="fr-FR" baseline="30000" dirty="0" smtClean="0"/>
              <a:t>th</a:t>
            </a:r>
            <a:r>
              <a:rPr lang="fr-FR" dirty="0" smtClean="0"/>
              <a:t> Century </a:t>
            </a:r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Britain</a:t>
            </a:r>
            <a:r>
              <a:rPr lang="fr-FR" dirty="0" smtClean="0"/>
              <a:t>,” </a:t>
            </a:r>
            <a:r>
              <a:rPr lang="fr-FR" dirty="0" smtClean="0">
                <a:hlinkClick r:id="rId2"/>
              </a:rPr>
              <a:t>AER </a:t>
            </a:r>
            <a:r>
              <a:rPr lang="en-US" dirty="0" smtClean="0">
                <a:hlinkClick r:id="rId2"/>
              </a:rPr>
              <a:t>2013</a:t>
            </a:r>
            <a:r>
              <a:rPr lang="en-US" i="1" dirty="0" smtClean="0"/>
              <a:t> </a:t>
            </a:r>
            <a:endParaRPr lang="fr-FR" dirty="0" smtClean="0"/>
          </a:p>
          <a:p>
            <a:r>
              <a:rPr lang="fr-FR" dirty="0" smtClean="0"/>
              <a:t>In post-abolition South US, </a:t>
            </a:r>
            <a:r>
              <a:rPr lang="en-US" dirty="0" smtClean="0"/>
              <a:t>criminal fines charged for enticement (offers made to workers already under contract) so as to keep low wages in plantations: Naidu, “Recruitment Restrictions and Labor Markets: Evidence from the Post-Bellum U.S. South”, </a:t>
            </a:r>
            <a:r>
              <a:rPr lang="en-US" dirty="0" smtClean="0">
                <a:hlinkClick r:id="rId3"/>
              </a:rPr>
              <a:t>JLE 2010</a:t>
            </a:r>
            <a:endParaRPr lang="en-US" dirty="0" smtClean="0"/>
          </a:p>
          <a:p>
            <a:r>
              <a:rPr lang="en-US" dirty="0" smtClean="0"/>
              <a:t>In France, “</a:t>
            </a:r>
            <a:r>
              <a:rPr lang="en-US" dirty="0" err="1" smtClean="0"/>
              <a:t>livret</a:t>
            </a:r>
            <a:r>
              <a:rPr lang="en-US" dirty="0" smtClean="0"/>
              <a:t> </a:t>
            </a:r>
            <a:r>
              <a:rPr lang="en-US" dirty="0" err="1" smtClean="0"/>
              <a:t>ouvrier</a:t>
            </a:r>
            <a:r>
              <a:rPr lang="en-US" dirty="0" smtClean="0"/>
              <a:t>” compulsory until 1890 (see Castel 1995)</a:t>
            </a:r>
          </a:p>
          <a:p>
            <a:r>
              <a:rPr lang="en-US" b="1" dirty="0" smtClean="0"/>
              <a:t>One also sees s</a:t>
            </a:r>
            <a:r>
              <a:rPr lang="fr-FR" b="1" dirty="0" err="1" smtClean="0"/>
              <a:t>trong</a:t>
            </a:r>
            <a:r>
              <a:rPr lang="fr-FR" b="1" dirty="0" smtClean="0"/>
              <a:t> restrictions on basic </a:t>
            </a:r>
            <a:r>
              <a:rPr lang="fr-FR" b="1" dirty="0" err="1" smtClean="0"/>
              <a:t>mobility</a:t>
            </a:r>
            <a:r>
              <a:rPr lang="fr-FR" b="1" dirty="0" smtClean="0"/>
              <a:t> </a:t>
            </a:r>
            <a:r>
              <a:rPr lang="fr-FR" b="1" dirty="0" err="1" smtClean="0"/>
              <a:t>rights</a:t>
            </a:r>
            <a:r>
              <a:rPr lang="fr-FR" b="1" dirty="0" smtClean="0"/>
              <a:t> in 20</a:t>
            </a:r>
            <a:r>
              <a:rPr lang="fr-FR" b="1" baseline="30000" dirty="0" smtClean="0"/>
              <a:t>c</a:t>
            </a:r>
            <a:r>
              <a:rPr lang="fr-FR" b="1" dirty="0" smtClean="0"/>
              <a:t>-21</a:t>
            </a:r>
            <a:r>
              <a:rPr lang="fr-FR" b="1" baseline="30000" dirty="0" smtClean="0"/>
              <a:t>c</a:t>
            </a:r>
            <a:r>
              <a:rPr lang="fr-FR" b="1" dirty="0" smtClean="0"/>
              <a:t> </a:t>
            </a:r>
            <a:r>
              <a:rPr lang="fr-FR" b="1" dirty="0" err="1" smtClean="0"/>
              <a:t>communist</a:t>
            </a:r>
            <a:r>
              <a:rPr lang="fr-FR" b="1" dirty="0" smtClean="0"/>
              <a:t> </a:t>
            </a:r>
            <a:r>
              <a:rPr lang="fr-FR" b="1" dirty="0" err="1" smtClean="0"/>
              <a:t>regimes</a:t>
            </a:r>
            <a:r>
              <a:rPr lang="fr-FR" dirty="0" smtClean="0"/>
              <a:t>: Soviet </a:t>
            </a:r>
            <a:r>
              <a:rPr lang="fr-FR" dirty="0" err="1" smtClean="0"/>
              <a:t>Russia</a:t>
            </a:r>
            <a:r>
              <a:rPr lang="fr-FR" dirty="0" smtClean="0"/>
              <a:t> or </a:t>
            </a:r>
            <a:r>
              <a:rPr lang="fr-FR" dirty="0" err="1" smtClean="0"/>
              <a:t>today’s</a:t>
            </a:r>
            <a:r>
              <a:rPr lang="fr-FR" dirty="0" smtClean="0"/>
              <a:t> China (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passport</a:t>
            </a:r>
            <a:r>
              <a:rPr lang="fr-FR" dirty="0" smtClean="0"/>
              <a:t> for rural </a:t>
            </a:r>
            <a:r>
              <a:rPr lang="fr-FR" dirty="0" err="1" smtClean="0"/>
              <a:t>workers</a:t>
            </a:r>
            <a:r>
              <a:rPr lang="fr-FR" dirty="0" smtClean="0"/>
              <a:t>; </a:t>
            </a:r>
            <a:r>
              <a:rPr lang="fr-FR" dirty="0" err="1" smtClean="0"/>
              <a:t>partly</a:t>
            </a:r>
            <a:r>
              <a:rPr lang="fr-FR" dirty="0" smtClean="0"/>
              <a:t> in the </a:t>
            </a:r>
            <a:r>
              <a:rPr lang="fr-FR" dirty="0" err="1" smtClean="0"/>
              <a:t>name</a:t>
            </a:r>
            <a:r>
              <a:rPr lang="fr-FR" dirty="0" smtClean="0"/>
              <a:t> of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(central planning);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bc</a:t>
            </a:r>
            <a:r>
              <a:rPr lang="fr-FR" dirty="0" smtClean="0"/>
              <a:t> of the </a:t>
            </a:r>
            <a:r>
              <a:rPr lang="fr-FR" dirty="0" err="1" smtClean="0"/>
              <a:t>same</a:t>
            </a:r>
            <a:r>
              <a:rPr lang="fr-FR" dirty="0" smtClean="0"/>
              <a:t> domination </a:t>
            </a:r>
            <a:r>
              <a:rPr lang="fr-FR" dirty="0" err="1" smtClean="0"/>
              <a:t>strategy</a:t>
            </a:r>
            <a:r>
              <a:rPr lang="fr-FR" dirty="0" smtClean="0"/>
              <a:t> as </a:t>
            </a:r>
            <a:r>
              <a:rPr lang="fr-FR" dirty="0" err="1" smtClean="0"/>
              <a:t>older</a:t>
            </a:r>
            <a:r>
              <a:rPr lang="fr-FR" dirty="0" smtClean="0"/>
              <a:t> state </a:t>
            </a:r>
            <a:r>
              <a:rPr lang="fr-FR" dirty="0" err="1" smtClean="0"/>
              <a:t>coercion</a:t>
            </a:r>
            <a:r>
              <a:rPr lang="fr-FR" dirty="0" smtClean="0"/>
              <a:t>: domination of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elites</a:t>
            </a:r>
            <a:r>
              <a:rPr lang="fr-FR" dirty="0" smtClean="0"/>
              <a:t> vs rural groups)   </a:t>
            </a:r>
            <a:r>
              <a:rPr lang="fr-FR" b="1" dirty="0" smtClean="0"/>
              <a:t>… &amp; international migrants </a:t>
            </a:r>
            <a:r>
              <a:rPr lang="fr-FR" b="1" dirty="0" err="1" smtClean="0"/>
              <a:t>today</a:t>
            </a:r>
            <a:endParaRPr lang="en-US" b="1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850106"/>
          </a:xfrm>
        </p:spPr>
        <p:txBody>
          <a:bodyPr>
            <a:normAutofit/>
          </a:bodyPr>
          <a:lstStyle/>
          <a:p>
            <a:r>
              <a:rPr lang="fr-FR" dirty="0" err="1" smtClean="0"/>
              <a:t>Slavery</a:t>
            </a:r>
            <a:r>
              <a:rPr lang="fr-FR" dirty="0" smtClean="0"/>
              <a:t> vs </a:t>
            </a:r>
            <a:r>
              <a:rPr lang="fr-FR" dirty="0" err="1" smtClean="0"/>
              <a:t>serfdom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544616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Serfdom</a:t>
            </a:r>
            <a:r>
              <a:rPr lang="fr-FR" dirty="0" smtClean="0"/>
              <a:t> :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widespread</a:t>
            </a:r>
            <a:r>
              <a:rPr lang="fr-FR" dirty="0" smtClean="0"/>
              <a:t> in </a:t>
            </a:r>
            <a:r>
              <a:rPr lang="fr-FR" dirty="0" err="1" smtClean="0"/>
              <a:t>medieval</a:t>
            </a:r>
            <a:r>
              <a:rPr lang="fr-FR" dirty="0" smtClean="0"/>
              <a:t> Europe &amp; in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societies</a:t>
            </a:r>
            <a:r>
              <a:rPr lang="fr-FR" dirty="0" smtClean="0"/>
              <a:t> in </a:t>
            </a:r>
            <a:r>
              <a:rPr lang="fr-FR" dirty="0" err="1" smtClean="0"/>
              <a:t>history</a:t>
            </a:r>
            <a:r>
              <a:rPr lang="fr-FR" dirty="0" smtClean="0"/>
              <a:t> (</a:t>
            </a:r>
            <a:r>
              <a:rPr lang="fr-FR" dirty="0" err="1" smtClean="0"/>
              <a:t>abolished</a:t>
            </a:r>
            <a:r>
              <a:rPr lang="fr-FR" dirty="0" smtClean="0"/>
              <a:t> in 1861 in </a:t>
            </a:r>
            <a:r>
              <a:rPr lang="fr-FR" dirty="0" err="1" smtClean="0"/>
              <a:t>Russia</a:t>
            </a:r>
            <a:r>
              <a:rPr lang="fr-FR" dirty="0" smtClean="0"/>
              <a:t>);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?</a:t>
            </a:r>
          </a:p>
          <a:p>
            <a:r>
              <a:rPr lang="fr-FR" dirty="0" smtClean="0"/>
              <a:t>Slaves have no 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identity</a:t>
            </a:r>
            <a:r>
              <a:rPr lang="fr-FR" dirty="0" smtClean="0"/>
              <a:t> (no </a:t>
            </a:r>
            <a:r>
              <a:rPr lang="fr-FR" dirty="0" err="1" smtClean="0"/>
              <a:t>name</a:t>
            </a:r>
            <a:r>
              <a:rPr lang="fr-FR" dirty="0" smtClean="0"/>
              <a:t>), no right to </a:t>
            </a:r>
            <a:r>
              <a:rPr lang="fr-FR" dirty="0" err="1" smtClean="0"/>
              <a:t>marry</a:t>
            </a:r>
            <a:r>
              <a:rPr lang="fr-FR" dirty="0" smtClean="0"/>
              <a:t>, no right to </a:t>
            </a:r>
            <a:r>
              <a:rPr lang="fr-FR" dirty="0" err="1" smtClean="0"/>
              <a:t>property</a:t>
            </a:r>
            <a:r>
              <a:rPr lang="fr-FR" dirty="0" smtClean="0"/>
              <a:t>, no right to move; in </a:t>
            </a:r>
            <a:r>
              <a:rPr lang="fr-FR" dirty="0" err="1" smtClean="0"/>
              <a:t>particular</a:t>
            </a:r>
            <a:r>
              <a:rPr lang="fr-FR" dirty="0" smtClean="0"/>
              <a:t>,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child</a:t>
            </a:r>
            <a:r>
              <a:rPr lang="fr-FR" dirty="0" smtClean="0"/>
              <a:t> or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have </a:t>
            </a:r>
            <a:r>
              <a:rPr lang="fr-FR" dirty="0" err="1" smtClean="0"/>
              <a:t>belong</a:t>
            </a:r>
            <a:r>
              <a:rPr lang="fr-FR" dirty="0" smtClean="0"/>
              <a:t> </a:t>
            </a:r>
            <a:r>
              <a:rPr lang="fr-FR" dirty="0" err="1" smtClean="0"/>
              <a:t>automatically</a:t>
            </a:r>
            <a:r>
              <a:rPr lang="fr-FR" dirty="0" smtClean="0"/>
              <a:t> to </a:t>
            </a:r>
            <a:r>
              <a:rPr lang="fr-FR" dirty="0" err="1" smtClean="0"/>
              <a:t>their</a:t>
            </a:r>
            <a:r>
              <a:rPr lang="fr-FR" dirty="0" smtClean="0"/>
              <a:t> master 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i="1" dirty="0" smtClean="0"/>
              <a:t>Code Noir</a:t>
            </a:r>
            <a:r>
              <a:rPr lang="fr-FR" dirty="0" smtClean="0"/>
              <a:t>, France 1685)</a:t>
            </a:r>
          </a:p>
          <a:p>
            <a:r>
              <a:rPr lang="fr-FR" dirty="0" smtClean="0"/>
              <a:t>Serfs have 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identity</a:t>
            </a:r>
            <a:r>
              <a:rPr lang="fr-FR" dirty="0" smtClean="0"/>
              <a:t>,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marry</a:t>
            </a:r>
            <a:r>
              <a:rPr lang="fr-FR" dirty="0" smtClean="0"/>
              <a:t> and </a:t>
            </a:r>
            <a:r>
              <a:rPr lang="fr-FR" dirty="0" err="1" smtClean="0"/>
              <a:t>hold</a:t>
            </a:r>
            <a:r>
              <a:rPr lang="fr-FR" dirty="0" smtClean="0"/>
              <a:t> (</a:t>
            </a:r>
            <a:r>
              <a:rPr lang="fr-FR" dirty="0" err="1" smtClean="0"/>
              <a:t>small</a:t>
            </a:r>
            <a:r>
              <a:rPr lang="fr-FR" dirty="0" smtClean="0"/>
              <a:t>) </a:t>
            </a:r>
            <a:r>
              <a:rPr lang="fr-FR" dirty="0" err="1" smtClean="0"/>
              <a:t>property</a:t>
            </a:r>
            <a:r>
              <a:rPr lang="fr-FR" dirty="0" smtClean="0"/>
              <a:t>, but </a:t>
            </a:r>
            <a:r>
              <a:rPr lang="fr-FR" dirty="0" err="1" smtClean="0"/>
              <a:t>cannot</a:t>
            </a:r>
            <a:r>
              <a:rPr lang="fr-FR" dirty="0" smtClean="0"/>
              <a:t> move and change occupations </a:t>
            </a:r>
            <a:r>
              <a:rPr lang="fr-FR" dirty="0" err="1" smtClean="0"/>
              <a:t>freely</a:t>
            </a:r>
            <a:r>
              <a:rPr lang="fr-FR" dirty="0" smtClean="0"/>
              <a:t> (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attached</a:t>
            </a:r>
            <a:r>
              <a:rPr lang="fr-FR" dirty="0" smtClean="0"/>
              <a:t> to </a:t>
            </a:r>
            <a:r>
              <a:rPr lang="fr-FR" dirty="0" err="1" smtClean="0"/>
              <a:t>their</a:t>
            </a:r>
            <a:r>
              <a:rPr lang="fr-FR" dirty="0" smtClean="0"/>
              <a:t> landlord and to the land)</a:t>
            </a:r>
          </a:p>
          <a:p>
            <a:r>
              <a:rPr lang="fr-FR" dirty="0" err="1" smtClean="0"/>
              <a:t>Beyond</a:t>
            </a:r>
            <a:r>
              <a:rPr lang="fr-FR" dirty="0" smtClean="0"/>
              <a:t> </a:t>
            </a:r>
            <a:r>
              <a:rPr lang="fr-FR" dirty="0" err="1" smtClean="0"/>
              <a:t>serfdom</a:t>
            </a:r>
            <a:r>
              <a:rPr lang="fr-FR" dirty="0" smtClean="0"/>
              <a:t>, one </a:t>
            </a:r>
            <a:r>
              <a:rPr lang="fr-FR" dirty="0" err="1" smtClean="0"/>
              <a:t>can</a:t>
            </a:r>
            <a:r>
              <a:rPr lang="fr-FR" dirty="0" smtClean="0"/>
              <a:t> observe </a:t>
            </a:r>
            <a:r>
              <a:rPr lang="fr-FR" dirty="0" err="1" smtClean="0"/>
              <a:t>many</a:t>
            </a:r>
            <a:r>
              <a:rPr lang="fr-FR" dirty="0" smtClean="0"/>
              <a:t> restrictions on free </a:t>
            </a:r>
            <a:r>
              <a:rPr lang="fr-FR" dirty="0" err="1" smtClean="0"/>
              <a:t>mobility</a:t>
            </a:r>
            <a:r>
              <a:rPr lang="fr-FR" dirty="0" smtClean="0"/>
              <a:t> &amp; </a:t>
            </a:r>
            <a:r>
              <a:rPr lang="fr-FR" dirty="0" err="1" smtClean="0"/>
              <a:t>occupational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r>
              <a:rPr lang="fr-FR" dirty="0" smtClean="0"/>
              <a:t> </a:t>
            </a:r>
            <a:r>
              <a:rPr lang="fr-FR" dirty="0" err="1" smtClean="0"/>
              <a:t>throughout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r>
              <a:rPr lang="fr-FR" dirty="0" smtClean="0"/>
              <a:t> = </a:t>
            </a:r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(</a:t>
            </a:r>
            <a:r>
              <a:rPr lang="fr-FR" dirty="0" err="1" smtClean="0"/>
              <a:t>forced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) &amp; semi-</a:t>
            </a:r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regimes</a:t>
            </a:r>
            <a:r>
              <a:rPr lang="fr-FR" dirty="0" smtClean="0"/>
              <a:t>; free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exception, not the </a:t>
            </a:r>
            <a:r>
              <a:rPr lang="fr-FR" dirty="0" err="1" smtClean="0"/>
              <a:t>rule</a:t>
            </a:r>
            <a:endParaRPr lang="fr-FR" dirty="0" smtClean="0"/>
          </a:p>
          <a:p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a continuum of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&amp; </a:t>
            </a:r>
            <a:r>
              <a:rPr lang="fr-FR" dirty="0" err="1" smtClean="0"/>
              <a:t>property</a:t>
            </a:r>
            <a:r>
              <a:rPr lang="fr-FR" dirty="0" smtClean="0"/>
              <a:t> relations in </a:t>
            </a:r>
            <a:r>
              <a:rPr lang="fr-FR" dirty="0" err="1" smtClean="0"/>
              <a:t>history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to </a:t>
            </a:r>
            <a:r>
              <a:rPr lang="fr-FR" dirty="0" err="1" smtClean="0"/>
              <a:t>freedom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</a:t>
            </a:r>
            <a:r>
              <a:rPr lang="fr-FR" dirty="0" err="1" smtClean="0"/>
              <a:t>serfdom</a:t>
            </a:r>
            <a:r>
              <a:rPr lang="fr-FR" dirty="0" smtClean="0"/>
              <a:t> </a:t>
            </a:r>
            <a:r>
              <a:rPr lang="fr-FR" dirty="0" err="1" smtClean="0"/>
              <a:t>disappear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Standard (</a:t>
            </a:r>
            <a:r>
              <a:rPr lang="fr-FR" dirty="0" err="1" smtClean="0"/>
              <a:t>neo-Malthusian</a:t>
            </a:r>
            <a:r>
              <a:rPr lang="fr-FR" dirty="0" smtClean="0"/>
              <a:t>) story: </a:t>
            </a:r>
            <a:r>
              <a:rPr lang="fr-FR" dirty="0" err="1" smtClean="0"/>
              <a:t>serfdom</a:t>
            </a:r>
            <a:r>
              <a:rPr lang="fr-FR" dirty="0" smtClean="0"/>
              <a:t> 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disappeared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Western Europe </a:t>
            </a:r>
            <a:r>
              <a:rPr lang="fr-FR" dirty="0" err="1" smtClean="0"/>
              <a:t>following</a:t>
            </a:r>
            <a:r>
              <a:rPr lang="fr-FR" dirty="0" smtClean="0"/>
              <a:t> the Black </a:t>
            </a:r>
            <a:r>
              <a:rPr lang="fr-FR" dirty="0" err="1" smtClean="0"/>
              <a:t>Death</a:t>
            </a:r>
            <a:r>
              <a:rPr lang="fr-FR" dirty="0" smtClean="0"/>
              <a:t> 14</a:t>
            </a:r>
            <a:r>
              <a:rPr lang="fr-FR" baseline="30000" dirty="0" smtClean="0"/>
              <a:t>c</a:t>
            </a:r>
            <a:r>
              <a:rPr lang="fr-FR" dirty="0" smtClean="0"/>
              <a:t> : </a:t>
            </a:r>
            <a:r>
              <a:rPr lang="fr-FR" dirty="0" err="1" smtClean="0"/>
              <a:t>huge</a:t>
            </a:r>
            <a:r>
              <a:rPr lang="fr-FR" dirty="0" smtClean="0"/>
              <a:t> population </a:t>
            </a:r>
            <a:r>
              <a:rPr lang="fr-FR" dirty="0" err="1" smtClean="0"/>
              <a:t>decline</a:t>
            </a:r>
            <a:r>
              <a:rPr lang="fr-FR" dirty="0" smtClean="0"/>
              <a:t> (30-50%) </a:t>
            </a:r>
            <a:r>
              <a:rPr lang="fr-FR" dirty="0" smtClean="0">
                <a:latin typeface="Calibri"/>
              </a:rPr>
              <a:t>→ </a:t>
            </a:r>
            <a:r>
              <a:rPr lang="fr-FR" dirty="0" err="1" smtClean="0">
                <a:latin typeface="Calibri"/>
              </a:rPr>
              <a:t>higher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wages</a:t>
            </a:r>
            <a:r>
              <a:rPr lang="fr-FR" dirty="0" smtClean="0">
                <a:latin typeface="Calibri"/>
              </a:rPr>
              <a:t> &amp; </a:t>
            </a:r>
            <a:r>
              <a:rPr lang="fr-FR" dirty="0" err="1" smtClean="0">
                <a:latin typeface="Calibri"/>
              </a:rPr>
              <a:t>outside</a:t>
            </a:r>
            <a:r>
              <a:rPr lang="fr-FR" dirty="0" smtClean="0">
                <a:latin typeface="Calibri"/>
              </a:rPr>
              <a:t> options for </a:t>
            </a:r>
            <a:r>
              <a:rPr lang="fr-FR" dirty="0" err="1" smtClean="0">
                <a:latin typeface="Calibri"/>
              </a:rPr>
              <a:t>survivors</a:t>
            </a:r>
            <a:r>
              <a:rPr lang="fr-FR" dirty="0" smtClean="0">
                <a:latin typeface="Calibri"/>
              </a:rPr>
              <a:t> → </a:t>
            </a:r>
            <a:r>
              <a:rPr lang="fr-FR" dirty="0" err="1" smtClean="0">
                <a:latin typeface="Calibri"/>
              </a:rPr>
              <a:t>emancipation</a:t>
            </a:r>
            <a:endParaRPr lang="fr-FR" dirty="0" smtClean="0"/>
          </a:p>
          <a:p>
            <a:r>
              <a:rPr lang="fr-FR" dirty="0" smtClean="0"/>
              <a:t>But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fit </a:t>
            </a:r>
            <a:r>
              <a:rPr lang="fr-FR" dirty="0" err="1" smtClean="0"/>
              <a:t>Russia</a:t>
            </a:r>
            <a:r>
              <a:rPr lang="fr-FR" dirty="0" smtClean="0"/>
              <a:t>/</a:t>
            </a:r>
            <a:r>
              <a:rPr lang="fr-FR" dirty="0" err="1" smtClean="0"/>
              <a:t>Eastern</a:t>
            </a:r>
            <a:r>
              <a:rPr lang="fr-FR" dirty="0" smtClean="0"/>
              <a:t> Europe: </a:t>
            </a:r>
            <a:r>
              <a:rPr lang="fr-FR" dirty="0" err="1" smtClean="0"/>
              <a:t>development</a:t>
            </a:r>
            <a:r>
              <a:rPr lang="fr-FR" dirty="0" smtClean="0"/>
              <a:t> of </a:t>
            </a:r>
            <a:r>
              <a:rPr lang="fr-FR" dirty="0" err="1" smtClean="0"/>
              <a:t>serfdom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16</a:t>
            </a:r>
            <a:r>
              <a:rPr lang="fr-FR" baseline="30000" dirty="0" smtClean="0"/>
              <a:t>c</a:t>
            </a:r>
            <a:r>
              <a:rPr lang="fr-FR" dirty="0" smtClean="0"/>
              <a:t>-17</a:t>
            </a:r>
            <a:r>
              <a:rPr lang="fr-FR" baseline="30000" dirty="0" smtClean="0"/>
              <a:t>c</a:t>
            </a:r>
            <a:r>
              <a:rPr lang="fr-FR" dirty="0" smtClean="0"/>
              <a:t> at times of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shortage</a:t>
            </a:r>
            <a:r>
              <a:rPr lang="fr-FR" dirty="0" smtClean="0"/>
              <a:t>; </a:t>
            </a:r>
            <a:r>
              <a:rPr lang="fr-FR" dirty="0" err="1" smtClean="0"/>
              <a:t>higher</a:t>
            </a:r>
            <a:r>
              <a:rPr lang="fr-FR" dirty="0" smtClean="0"/>
              <a:t> land/</a:t>
            </a:r>
            <a:r>
              <a:rPr lang="fr-FR" dirty="0" err="1" smtClean="0"/>
              <a:t>labor</a:t>
            </a:r>
            <a:r>
              <a:rPr lang="fr-FR" dirty="0" smtClean="0"/>
              <a:t> ratio </a:t>
            </a:r>
            <a:r>
              <a:rPr lang="fr-FR" dirty="0" err="1" smtClean="0"/>
              <a:t>raises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 smtClean="0"/>
              <a:t> options for serfs,   but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raises</a:t>
            </a:r>
            <a:r>
              <a:rPr lang="fr-FR" dirty="0" smtClean="0"/>
              <a:t> the </a:t>
            </a:r>
            <a:r>
              <a:rPr lang="fr-FR" dirty="0" err="1" smtClean="0"/>
              <a:t>profitability</a:t>
            </a:r>
            <a:r>
              <a:rPr lang="fr-FR" dirty="0" smtClean="0"/>
              <a:t> of </a:t>
            </a:r>
            <a:r>
              <a:rPr lang="fr-FR" dirty="0" err="1" smtClean="0"/>
              <a:t>serfdom</a:t>
            </a:r>
            <a:r>
              <a:rPr lang="fr-FR" dirty="0" smtClean="0"/>
              <a:t> for landlords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>
                <a:hlinkClick r:id="rId2"/>
              </a:rPr>
              <a:t>Domar</a:t>
            </a:r>
            <a:r>
              <a:rPr lang="fr-FR" dirty="0" smtClean="0">
                <a:hlinkClick r:id="rId2"/>
              </a:rPr>
              <a:t> 1970</a:t>
            </a:r>
            <a:r>
              <a:rPr lang="fr-FR" dirty="0" smtClean="0"/>
              <a:t>)   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smtClean="0">
                <a:hlinkClick r:id="rId3"/>
              </a:rPr>
              <a:t>Brenner 1976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ambiguity</a:t>
            </a:r>
            <a:r>
              <a:rPr lang="fr-FR" dirty="0" smtClean="0"/>
              <a:t> in the New World: </a:t>
            </a:r>
            <a:r>
              <a:rPr lang="fr-FR" dirty="0" err="1" smtClean="0"/>
              <a:t>high</a:t>
            </a:r>
            <a:r>
              <a:rPr lang="fr-FR" dirty="0" smtClean="0"/>
              <a:t> land/</a:t>
            </a:r>
            <a:r>
              <a:rPr lang="fr-FR" dirty="0" err="1" smtClean="0"/>
              <a:t>labor</a:t>
            </a:r>
            <a:r>
              <a:rPr lang="fr-FR" dirty="0" smtClean="0"/>
              <a:t> ratio </a:t>
            </a:r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become</a:t>
            </a:r>
            <a:r>
              <a:rPr lang="fr-FR" dirty="0" smtClean="0"/>
              <a:t> land </a:t>
            </a:r>
            <a:r>
              <a:rPr lang="fr-FR" dirty="0" err="1" smtClean="0"/>
              <a:t>owner</a:t>
            </a:r>
            <a:r>
              <a:rPr lang="fr-FR" dirty="0" smtClean="0"/>
              <a:t> (</a:t>
            </a:r>
            <a:r>
              <a:rPr lang="fr-FR" dirty="0" smtClean="0">
                <a:latin typeface="Calibri"/>
              </a:rPr>
              <a:t>→</a:t>
            </a:r>
            <a:r>
              <a:rPr lang="fr-FR" dirty="0" err="1" smtClean="0">
                <a:latin typeface="Calibri"/>
              </a:rPr>
              <a:t>equality</a:t>
            </a:r>
            <a:r>
              <a:rPr lang="fr-FR" dirty="0" smtClean="0">
                <a:latin typeface="Calibri"/>
              </a:rPr>
              <a:t>),          but at the </a:t>
            </a:r>
            <a:r>
              <a:rPr lang="fr-FR" dirty="0" err="1" smtClean="0">
                <a:latin typeface="Calibri"/>
              </a:rPr>
              <a:t>same</a:t>
            </a:r>
            <a:r>
              <a:rPr lang="fr-FR" dirty="0" smtClean="0">
                <a:latin typeface="Calibri"/>
              </a:rPr>
              <a:t> time </a:t>
            </a:r>
            <a:r>
              <a:rPr lang="fr-FR" dirty="0" err="1" smtClean="0">
                <a:latin typeface="Calibri"/>
              </a:rPr>
              <a:t>makes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forced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labor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particularly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useful</a:t>
            </a:r>
            <a:r>
              <a:rPr lang="fr-FR" dirty="0" smtClean="0">
                <a:latin typeface="Calibri"/>
              </a:rPr>
              <a:t> and profitable (→</a:t>
            </a:r>
            <a:r>
              <a:rPr lang="fr-FR" dirty="0" err="1" smtClean="0">
                <a:latin typeface="Calibri"/>
              </a:rPr>
              <a:t>slavery</a:t>
            </a:r>
            <a:r>
              <a:rPr lang="fr-FR" dirty="0" smtClean="0">
                <a:latin typeface="Calibri"/>
              </a:rPr>
              <a:t>, </a:t>
            </a:r>
            <a:r>
              <a:rPr lang="fr-FR" dirty="0" err="1" smtClean="0">
                <a:latin typeface="Calibri"/>
              </a:rPr>
              <a:t>extreme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inequality</a:t>
            </a:r>
            <a:r>
              <a:rPr lang="fr-FR" dirty="0" smtClean="0">
                <a:latin typeface="Calibri"/>
              </a:rPr>
              <a:t>)</a:t>
            </a:r>
            <a:endParaRPr lang="fr-FR" dirty="0" smtClean="0"/>
          </a:p>
          <a:p>
            <a:r>
              <a:rPr lang="fr-FR" dirty="0" smtClean="0"/>
              <a:t>Political institutions, </a:t>
            </a:r>
            <a:r>
              <a:rPr lang="fr-FR" dirty="0" err="1" smtClean="0"/>
              <a:t>bargaining</a:t>
            </a:r>
            <a:r>
              <a:rPr lang="fr-FR" dirty="0" smtClean="0"/>
              <a:t> power &amp; </a:t>
            </a:r>
            <a:r>
              <a:rPr lang="fr-FR" dirty="0" err="1" smtClean="0"/>
              <a:t>ideology</a:t>
            </a:r>
            <a:r>
              <a:rPr lang="fr-FR" dirty="0" smtClean="0"/>
              <a:t> are more important </a:t>
            </a:r>
            <a:r>
              <a:rPr lang="fr-FR" dirty="0" err="1" smtClean="0"/>
              <a:t>than</a:t>
            </a:r>
            <a:r>
              <a:rPr lang="fr-FR" dirty="0" smtClean="0"/>
              <a:t> pure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determinants</a:t>
            </a:r>
            <a:r>
              <a:rPr lang="fr-FR" dirty="0" smtClean="0"/>
              <a:t>                      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Finlay’s</a:t>
            </a:r>
            <a:r>
              <a:rPr lang="fr-FR" dirty="0" smtClean="0"/>
              <a:t> </a:t>
            </a:r>
            <a:r>
              <a:rPr lang="fr-FR" dirty="0" err="1" smtClean="0"/>
              <a:t>three</a:t>
            </a:r>
            <a:r>
              <a:rPr lang="fr-FR" dirty="0" smtClean="0"/>
              <a:t> conditions for </a:t>
            </a:r>
            <a:r>
              <a:rPr lang="fr-FR" dirty="0" err="1" smtClean="0"/>
              <a:t>rise</a:t>
            </a:r>
            <a:r>
              <a:rPr lang="fr-FR" dirty="0" smtClean="0"/>
              <a:t> &amp; </a:t>
            </a:r>
            <a:r>
              <a:rPr lang="fr-FR" dirty="0" err="1" smtClean="0"/>
              <a:t>fall</a:t>
            </a:r>
            <a:r>
              <a:rPr lang="fr-FR" dirty="0" smtClean="0"/>
              <a:t> of </a:t>
            </a:r>
            <a:r>
              <a:rPr lang="fr-FR" dirty="0" err="1" smtClean="0"/>
              <a:t>slavery</a:t>
            </a:r>
            <a:r>
              <a:rPr lang="fr-FR" dirty="0" smtClean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877272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Slavery</a:t>
            </a:r>
            <a:r>
              <a:rPr lang="fr-FR" dirty="0" smtClean="0"/>
              <a:t> =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inequality</a:t>
            </a:r>
            <a:r>
              <a:rPr lang="fr-FR" dirty="0" smtClean="0"/>
              <a:t>. </a:t>
            </a:r>
            <a:r>
              <a:rPr lang="fr-FR" dirty="0" err="1"/>
              <a:t>P</a:t>
            </a:r>
            <a:r>
              <a:rPr lang="fr-FR" dirty="0" err="1" smtClean="0"/>
              <a:t>layed</a:t>
            </a:r>
            <a:r>
              <a:rPr lang="fr-FR" dirty="0" smtClean="0"/>
              <a:t> a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in modern </a:t>
            </a:r>
            <a:r>
              <a:rPr lang="fr-FR" dirty="0" err="1" smtClean="0"/>
              <a:t>growth</a:t>
            </a:r>
            <a:r>
              <a:rPr lang="fr-FR" dirty="0" smtClean="0"/>
              <a:t> and </a:t>
            </a:r>
            <a:r>
              <a:rPr lang="fr-FR" dirty="0" err="1" smtClean="0"/>
              <a:t>industrialization</a:t>
            </a:r>
            <a:r>
              <a:rPr lang="fr-FR" dirty="0" smtClean="0"/>
              <a:t>. Major </a:t>
            </a:r>
            <a:r>
              <a:rPr lang="fr-FR" dirty="0" err="1" smtClean="0"/>
              <a:t>historical</a:t>
            </a:r>
            <a:r>
              <a:rPr lang="fr-FR" dirty="0" smtClean="0"/>
              <a:t> issue.    </a:t>
            </a:r>
            <a:r>
              <a:rPr lang="fr-FR" dirty="0" err="1" smtClean="0"/>
              <a:t>Still</a:t>
            </a:r>
            <a:r>
              <a:rPr lang="fr-FR" dirty="0" smtClean="0"/>
              <a:t> relevant to </a:t>
            </a:r>
            <a:r>
              <a:rPr lang="fr-FR" dirty="0" err="1" smtClean="0"/>
              <a:t>analyze</a:t>
            </a:r>
            <a:r>
              <a:rPr lang="fr-FR" dirty="0" smtClean="0"/>
              <a:t> a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current</a:t>
            </a:r>
            <a:r>
              <a:rPr lang="fr-FR" dirty="0" smtClean="0"/>
              <a:t> questions.</a:t>
            </a:r>
          </a:p>
          <a:p>
            <a:r>
              <a:rPr lang="fr-FR" dirty="0" smtClean="0"/>
              <a:t>The compensation </a:t>
            </a:r>
            <a:r>
              <a:rPr lang="fr-FR" dirty="0" err="1" smtClean="0"/>
              <a:t>debate</a:t>
            </a:r>
            <a:r>
              <a:rPr lang="fr-FR" dirty="0" smtClean="0"/>
              <a:t>. Compensations are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taking</a:t>
            </a:r>
            <a:r>
              <a:rPr lang="fr-FR" dirty="0" smtClean="0"/>
              <a:t> place </a:t>
            </a:r>
            <a:r>
              <a:rPr lang="fr-FR" dirty="0" err="1" smtClean="0"/>
              <a:t>today</a:t>
            </a:r>
            <a:r>
              <a:rPr lang="fr-FR" dirty="0" smtClean="0"/>
              <a:t> for expropriations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happened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Nazi </a:t>
            </a:r>
            <a:r>
              <a:rPr lang="fr-FR" dirty="0" err="1" smtClean="0"/>
              <a:t>regime</a:t>
            </a:r>
            <a:r>
              <a:rPr lang="fr-FR" dirty="0" smtClean="0"/>
              <a:t> 1933-1945 or </a:t>
            </a:r>
            <a:r>
              <a:rPr lang="fr-FR" dirty="0" err="1" smtClean="0"/>
              <a:t>communist</a:t>
            </a:r>
            <a:r>
              <a:rPr lang="fr-FR" dirty="0" smtClean="0"/>
              <a:t> </a:t>
            </a:r>
            <a:r>
              <a:rPr lang="fr-FR" dirty="0" err="1" smtClean="0"/>
              <a:t>regimes</a:t>
            </a:r>
            <a:r>
              <a:rPr lang="fr-FR" dirty="0" smtClean="0"/>
              <a:t> 1917-1989. </a:t>
            </a:r>
            <a:r>
              <a:rPr lang="fr-FR" dirty="0" err="1" smtClean="0"/>
              <a:t>Why</a:t>
            </a:r>
            <a:r>
              <a:rPr lang="fr-FR" dirty="0" smtClean="0"/>
              <a:t> not compensation for </a:t>
            </a:r>
            <a:r>
              <a:rPr lang="fr-FR" dirty="0" err="1" smtClean="0"/>
              <a:t>slavery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abolished</a:t>
            </a:r>
            <a:r>
              <a:rPr lang="fr-FR" dirty="0" smtClean="0"/>
              <a:t> in 1833-1848-1865-1887 in UK-France-US-</a:t>
            </a:r>
            <a:r>
              <a:rPr lang="fr-FR" dirty="0" err="1" smtClean="0"/>
              <a:t>Brasil</a:t>
            </a:r>
            <a:r>
              <a:rPr lang="fr-FR" dirty="0" smtClean="0"/>
              <a:t>? </a:t>
            </a:r>
            <a:r>
              <a:rPr lang="fr-FR" dirty="0" err="1" smtClean="0"/>
              <a:t>Legal</a:t>
            </a:r>
            <a:r>
              <a:rPr lang="fr-FR" dirty="0" smtClean="0"/>
              <a:t> racial discrimination </a:t>
            </a:r>
            <a:r>
              <a:rPr lang="fr-FR" dirty="0" err="1" smtClean="0"/>
              <a:t>lasted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1960s in the US &amp; in colonies &amp; 1980s in South </a:t>
            </a:r>
            <a:r>
              <a:rPr lang="fr-FR" dirty="0" err="1" smtClean="0"/>
              <a:t>Africa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Slavery</a:t>
            </a:r>
            <a:r>
              <a:rPr lang="fr-FR" dirty="0" smtClean="0"/>
              <a:t> vs </a:t>
            </a:r>
            <a:r>
              <a:rPr lang="fr-FR" dirty="0" err="1" smtClean="0"/>
              <a:t>debt</a:t>
            </a:r>
            <a:r>
              <a:rPr lang="fr-FR" dirty="0" smtClean="0"/>
              <a:t>. Abolition of </a:t>
            </a:r>
            <a:r>
              <a:rPr lang="fr-FR" dirty="0" err="1" smtClean="0"/>
              <a:t>slavery</a:t>
            </a:r>
            <a:r>
              <a:rPr lang="fr-FR" dirty="0" smtClean="0"/>
              <a:t> = abolition of the </a:t>
            </a:r>
            <a:r>
              <a:rPr lang="fr-FR" dirty="0" err="1" smtClean="0"/>
              <a:t>intergenerational</a:t>
            </a:r>
            <a:r>
              <a:rPr lang="fr-FR" dirty="0" smtClean="0"/>
              <a:t> transmission of </a:t>
            </a:r>
            <a:r>
              <a:rPr lang="fr-FR" dirty="0" err="1" smtClean="0"/>
              <a:t>debt</a:t>
            </a:r>
            <a:r>
              <a:rPr lang="fr-FR" dirty="0" smtClean="0"/>
              <a:t> = </a:t>
            </a:r>
            <a:r>
              <a:rPr lang="fr-FR" dirty="0" err="1" smtClean="0"/>
              <a:t>birth</a:t>
            </a:r>
            <a:r>
              <a:rPr lang="fr-FR" dirty="0" smtClean="0"/>
              <a:t> of modern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. But 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transmitted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to </a:t>
            </a:r>
            <a:r>
              <a:rPr lang="fr-FR" dirty="0" err="1" smtClean="0"/>
              <a:t>generation</a:t>
            </a:r>
            <a:r>
              <a:rPr lang="fr-FR" dirty="0" smtClean="0"/>
              <a:t>, </a:t>
            </a:r>
            <a:r>
              <a:rPr lang="fr-FR" dirty="0" err="1" smtClean="0"/>
              <a:t>possibly</a:t>
            </a:r>
            <a:r>
              <a:rPr lang="fr-FR" dirty="0" smtClean="0"/>
              <a:t> for </a:t>
            </a:r>
            <a:r>
              <a:rPr lang="fr-FR" dirty="0" err="1" smtClean="0"/>
              <a:t>ever</a:t>
            </a:r>
            <a:r>
              <a:rPr lang="fr-FR" dirty="0"/>
              <a:t>.</a:t>
            </a:r>
            <a:endParaRPr lang="fr-FR" dirty="0" smtClean="0"/>
          </a:p>
          <a:p>
            <a:r>
              <a:rPr lang="fr-FR" dirty="0" err="1" smtClean="0"/>
              <a:t>Slavery</a:t>
            </a:r>
            <a:r>
              <a:rPr lang="fr-FR" dirty="0" smtClean="0"/>
              <a:t> vs </a:t>
            </a:r>
            <a:r>
              <a:rPr lang="fr-FR" dirty="0" err="1" smtClean="0"/>
              <a:t>serfdom</a:t>
            </a:r>
            <a:r>
              <a:rPr lang="fr-FR" dirty="0" smtClean="0"/>
              <a:t> vs </a:t>
            </a:r>
            <a:r>
              <a:rPr lang="fr-FR" dirty="0" err="1" smtClean="0"/>
              <a:t>other</a:t>
            </a:r>
            <a:r>
              <a:rPr lang="fr-FR" dirty="0" smtClean="0"/>
              <a:t> restrictions to the basic civil &amp;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of the </a:t>
            </a:r>
            <a:r>
              <a:rPr lang="fr-FR" dirty="0" err="1" smtClean="0"/>
              <a:t>poor</a:t>
            </a:r>
            <a:r>
              <a:rPr lang="fr-FR" dirty="0" smtClean="0"/>
              <a:t>. There </a:t>
            </a:r>
            <a:r>
              <a:rPr lang="fr-FR" dirty="0" err="1" smtClean="0"/>
              <a:t>is</a:t>
            </a:r>
            <a:r>
              <a:rPr lang="fr-FR" dirty="0" smtClean="0"/>
              <a:t> a continuum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&amp;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freedom</a:t>
            </a:r>
            <a:r>
              <a:rPr lang="fr-FR" dirty="0" smtClean="0"/>
              <a:t>.                                    Quasi-</a:t>
            </a:r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contracts</a:t>
            </a:r>
            <a:r>
              <a:rPr lang="fr-FR" b="1" dirty="0" smtClean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strong</a:t>
            </a:r>
            <a:r>
              <a:rPr lang="fr-FR" dirty="0" smtClean="0"/>
              <a:t> restrictions on basic </a:t>
            </a:r>
            <a:r>
              <a:rPr lang="fr-FR" dirty="0" err="1" smtClean="0"/>
              <a:t>rights</a:t>
            </a:r>
            <a:r>
              <a:rPr lang="fr-FR" dirty="0" smtClean="0"/>
              <a:t>, in </a:t>
            </a:r>
            <a:r>
              <a:rPr lang="fr-FR" dirty="0" err="1" smtClean="0"/>
              <a:t>particular</a:t>
            </a:r>
            <a:r>
              <a:rPr lang="fr-FR" dirty="0" smtClean="0"/>
              <a:t> </a:t>
            </a:r>
            <a:r>
              <a:rPr lang="fr-FR" dirty="0" err="1" smtClean="0"/>
              <a:t>mobility</a:t>
            </a:r>
            <a:r>
              <a:rPr lang="fr-FR" dirty="0" smtClean="0"/>
              <a:t>. Migrant </a:t>
            </a:r>
            <a:r>
              <a:rPr lang="fr-FR" dirty="0" err="1" smtClean="0"/>
              <a:t>workers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693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7666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on abolition of </a:t>
            </a:r>
            <a:r>
              <a:rPr lang="fr-FR" dirty="0" err="1" smtClean="0"/>
              <a:t>serfdom</a:t>
            </a:r>
            <a:r>
              <a:rPr lang="fr-FR" dirty="0" smtClean="0"/>
              <a:t> in </a:t>
            </a:r>
            <a:r>
              <a:rPr lang="fr-FR" dirty="0" err="1" smtClean="0"/>
              <a:t>Russia</a:t>
            </a:r>
            <a:r>
              <a:rPr lang="fr-FR" dirty="0" smtClean="0"/>
              <a:t> 1861: 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emancipation</a:t>
            </a:r>
            <a:r>
              <a:rPr lang="fr-FR" dirty="0" smtClean="0"/>
              <a:t> due to </a:t>
            </a:r>
            <a:r>
              <a:rPr lang="fr-FR" dirty="0" err="1" smtClean="0"/>
              <a:t>weak</a:t>
            </a:r>
            <a:r>
              <a:rPr lang="fr-FR" dirty="0" smtClean="0"/>
              <a:t> central state power and finance to </a:t>
            </a:r>
            <a:r>
              <a:rPr lang="fr-FR" dirty="0" err="1" smtClean="0"/>
              <a:t>protect</a:t>
            </a:r>
            <a:r>
              <a:rPr lang="fr-FR" dirty="0" smtClean="0"/>
              <a:t> new </a:t>
            </a:r>
            <a:r>
              <a:rPr lang="fr-FR" dirty="0" err="1" smtClean="0"/>
              <a:t>rights</a:t>
            </a:r>
            <a:r>
              <a:rPr lang="fr-FR" dirty="0" smtClean="0"/>
              <a:t>; in the end,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land redistribution, + compensation to the landlords </a:t>
            </a:r>
            <a:r>
              <a:rPr lang="fr-FR" dirty="0" err="1" smtClean="0"/>
              <a:t>was</a:t>
            </a:r>
            <a:r>
              <a:rPr lang="fr-FR" dirty="0" smtClean="0"/>
              <a:t> due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by ex-serves </a:t>
            </a:r>
            <a:r>
              <a:rPr lang="fr-FR" dirty="0" err="1" smtClean="0"/>
              <a:t>during</a:t>
            </a:r>
            <a:r>
              <a:rPr lang="fr-FR" dirty="0" smtClean="0"/>
              <a:t> 49 </a:t>
            </a:r>
            <a:r>
              <a:rPr lang="fr-FR" dirty="0" err="1" smtClean="0"/>
              <a:t>years</a:t>
            </a:r>
            <a:r>
              <a:rPr lang="fr-FR" dirty="0" smtClean="0"/>
              <a:t> (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suppressed</a:t>
            </a:r>
            <a:r>
              <a:rPr lang="fr-FR" dirty="0" smtClean="0"/>
              <a:t>)</a:t>
            </a:r>
          </a:p>
          <a:p>
            <a:pPr marL="0" indent="0"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dirty="0" err="1"/>
              <a:t>S</a:t>
            </a:r>
            <a:r>
              <a:rPr lang="fr-FR" dirty="0" err="1" smtClean="0"/>
              <a:t>ee</a:t>
            </a:r>
            <a:r>
              <a:rPr lang="fr-FR" dirty="0" smtClean="0"/>
              <a:t> </a:t>
            </a:r>
            <a:r>
              <a:rPr lang="fr-FR" dirty="0" err="1"/>
              <a:t>Dennison</a:t>
            </a:r>
            <a:r>
              <a:rPr lang="fr-FR" dirty="0"/>
              <a:t>, « </a:t>
            </a:r>
            <a:r>
              <a:rPr lang="fr-FR" dirty="0" err="1"/>
              <a:t>Contract</a:t>
            </a:r>
            <a:r>
              <a:rPr lang="fr-FR" dirty="0"/>
              <a:t> </a:t>
            </a:r>
            <a:r>
              <a:rPr lang="fr-FR" dirty="0" err="1"/>
              <a:t>enforcement</a:t>
            </a:r>
            <a:r>
              <a:rPr lang="fr-FR" dirty="0"/>
              <a:t> in </a:t>
            </a:r>
            <a:r>
              <a:rPr lang="fr-FR" dirty="0" err="1"/>
              <a:t>Russian</a:t>
            </a:r>
            <a:r>
              <a:rPr lang="fr-FR" dirty="0"/>
              <a:t> serf society, 1750–1860</a:t>
            </a:r>
            <a:r>
              <a:rPr lang="fr-FR" i="1" dirty="0"/>
              <a:t> »</a:t>
            </a:r>
            <a:r>
              <a:rPr lang="fr-FR" dirty="0"/>
              <a:t>, </a:t>
            </a:r>
            <a:r>
              <a:rPr lang="fr-FR" dirty="0">
                <a:hlinkClick r:id="rId2"/>
              </a:rPr>
              <a:t>EHR 2013</a:t>
            </a:r>
            <a:r>
              <a:rPr lang="fr-FR" dirty="0"/>
              <a:t>; </a:t>
            </a:r>
            <a:r>
              <a:rPr lang="en-US" dirty="0"/>
              <a:t>”The Institutional Framework of Serfdom in Russia: the View from 1861”, in </a:t>
            </a:r>
            <a:r>
              <a:rPr lang="en-US" i="1" dirty="0"/>
              <a:t>Serfdom and Slavery in the European Economy, 11</a:t>
            </a:r>
            <a:r>
              <a:rPr lang="en-US" i="1" baseline="30000" dirty="0"/>
              <a:t>th</a:t>
            </a:r>
            <a:r>
              <a:rPr lang="en-US" i="1" dirty="0"/>
              <a:t>-18</a:t>
            </a:r>
            <a:r>
              <a:rPr lang="en-US" i="1" baseline="30000" dirty="0"/>
              <a:t>th</a:t>
            </a:r>
            <a:r>
              <a:rPr lang="en-US" i="1" dirty="0"/>
              <a:t> centuries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Firenze UP 2014</a:t>
            </a:r>
            <a:endParaRPr lang="fr-FR" dirty="0"/>
          </a:p>
          <a:p>
            <a:pPr>
              <a:defRPr/>
            </a:pP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Markevich-Zhuravskaya</a:t>
            </a:r>
            <a:r>
              <a:rPr lang="fr-FR" dirty="0"/>
              <a:t>, </a:t>
            </a:r>
            <a:r>
              <a:rPr lang="en-US" dirty="0"/>
              <a:t>”The Economic Effects of the Abolition of Serfdom: Evidence from the Russian Empire “, </a:t>
            </a:r>
            <a:r>
              <a:rPr lang="en-US" dirty="0">
                <a:hlinkClick r:id="rId4"/>
              </a:rPr>
              <a:t>WP </a:t>
            </a:r>
            <a:r>
              <a:rPr lang="en-US" dirty="0" smtClean="0">
                <a:hlinkClick r:id="rId4"/>
              </a:rPr>
              <a:t>2016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See also around the same period the slavery boom in 1860s Egypt following US Civil war: </a:t>
            </a:r>
            <a:r>
              <a:rPr lang="en-US" dirty="0"/>
              <a:t>Saleh, “The Cotton Boom and Slavery in Nineteenth-Century Rural </a:t>
            </a:r>
            <a:r>
              <a:rPr lang="en-US" dirty="0" err="1"/>
              <a:t>Egypy</a:t>
            </a:r>
            <a:r>
              <a:rPr lang="en-US" dirty="0"/>
              <a:t>”, </a:t>
            </a:r>
            <a:r>
              <a:rPr lang="en-US" dirty="0">
                <a:hlinkClick r:id="rId5"/>
              </a:rPr>
              <a:t>WP 2015</a:t>
            </a:r>
            <a:r>
              <a:rPr lang="fr-FR" dirty="0"/>
              <a:t> 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49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Political &amp; civil </a:t>
            </a:r>
            <a:r>
              <a:rPr lang="fr-FR" sz="3600" dirty="0" err="1" smtClean="0"/>
              <a:t>rights</a:t>
            </a:r>
            <a:r>
              <a:rPr lang="fr-FR" sz="3600" dirty="0" smtClean="0"/>
              <a:t> of the </a:t>
            </a:r>
            <a:r>
              <a:rPr lang="fr-FR" sz="3600" dirty="0" err="1" smtClean="0"/>
              <a:t>poor</a:t>
            </a:r>
            <a:r>
              <a:rPr lang="fr-FR" sz="3600" dirty="0" smtClean="0"/>
              <a:t> in </a:t>
            </a:r>
            <a:r>
              <a:rPr lang="fr-FR" sz="3600" dirty="0" err="1" smtClean="0"/>
              <a:t>history</a:t>
            </a:r>
            <a:r>
              <a:rPr lang="fr-FR" sz="3600" dirty="0" smtClean="0"/>
              <a:t>:    a </a:t>
            </a:r>
            <a:r>
              <a:rPr lang="fr-FR" sz="3600" dirty="0" err="1" smtClean="0"/>
              <a:t>typology</a:t>
            </a:r>
            <a:r>
              <a:rPr lang="fr-FR" sz="3600" dirty="0" smtClean="0"/>
              <a:t> of </a:t>
            </a:r>
            <a:r>
              <a:rPr lang="fr-FR" sz="3600" dirty="0" err="1" smtClean="0"/>
              <a:t>inequality</a:t>
            </a:r>
            <a:r>
              <a:rPr lang="fr-FR" sz="3600" dirty="0" smtClean="0"/>
              <a:t> </a:t>
            </a:r>
            <a:r>
              <a:rPr lang="fr-FR" sz="3600" dirty="0" err="1" smtClean="0"/>
              <a:t>regimes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5172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Ancient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upon</a:t>
            </a:r>
            <a:r>
              <a:rPr lang="fr-FR" b="1" dirty="0" smtClean="0"/>
              <a:t> explicit restrictions to the basic </a:t>
            </a:r>
            <a:r>
              <a:rPr lang="fr-FR" b="1" dirty="0" err="1" smtClean="0"/>
              <a:t>political</a:t>
            </a:r>
            <a:r>
              <a:rPr lang="fr-FR" b="1" dirty="0" smtClean="0"/>
              <a:t> &amp; civil </a:t>
            </a:r>
            <a:r>
              <a:rPr lang="fr-FR" b="1" dirty="0" err="1" smtClean="0"/>
              <a:t>rights</a:t>
            </a:r>
            <a:r>
              <a:rPr lang="fr-FR" b="1" dirty="0" smtClean="0"/>
              <a:t> of the </a:t>
            </a:r>
            <a:r>
              <a:rPr lang="fr-FR" b="1" dirty="0" err="1" smtClean="0"/>
              <a:t>poor</a:t>
            </a:r>
            <a:r>
              <a:rPr lang="fr-FR" b="1" dirty="0" smtClean="0"/>
              <a:t> and </a:t>
            </a:r>
            <a:r>
              <a:rPr lang="fr-FR" b="1" dirty="0" err="1" smtClean="0"/>
              <a:t>various</a:t>
            </a:r>
            <a:r>
              <a:rPr lang="fr-FR" b="1" dirty="0" smtClean="0"/>
              <a:t> </a:t>
            </a:r>
            <a:r>
              <a:rPr lang="fr-FR" b="1" dirty="0" err="1" smtClean="0"/>
              <a:t>dominated</a:t>
            </a:r>
            <a:r>
              <a:rPr lang="fr-FR" b="1" dirty="0" smtClean="0"/>
              <a:t> social groups </a:t>
            </a:r>
          </a:p>
          <a:p>
            <a:r>
              <a:rPr lang="fr-FR" dirty="0" err="1" smtClean="0"/>
              <a:t>Slavery</a:t>
            </a:r>
            <a:r>
              <a:rPr lang="fr-FR" dirty="0" smtClean="0"/>
              <a:t>: no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, no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, no </a:t>
            </a:r>
            <a:r>
              <a:rPr lang="fr-FR" dirty="0" err="1" smtClean="0"/>
              <a:t>mobility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endParaRPr lang="fr-FR" dirty="0" smtClean="0"/>
          </a:p>
          <a:p>
            <a:r>
              <a:rPr lang="fr-FR" dirty="0" err="1" smtClean="0"/>
              <a:t>Serfdom</a:t>
            </a:r>
            <a:r>
              <a:rPr lang="fr-FR" dirty="0" smtClean="0"/>
              <a:t>: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family</a:t>
            </a:r>
            <a:r>
              <a:rPr lang="fr-FR" dirty="0" smtClean="0"/>
              <a:t> &amp;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, no </a:t>
            </a:r>
            <a:r>
              <a:rPr lang="fr-FR" dirty="0" err="1" smtClean="0"/>
              <a:t>mobility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endParaRPr lang="fr-FR" dirty="0" smtClean="0"/>
          </a:p>
          <a:p>
            <a:r>
              <a:rPr lang="fr-FR" dirty="0" err="1" smtClean="0"/>
              <a:t>Coercive</a:t>
            </a:r>
            <a:r>
              <a:rPr lang="fr-FR" dirty="0" smtClean="0"/>
              <a:t> or semi-</a:t>
            </a:r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: restrictions on </a:t>
            </a:r>
            <a:r>
              <a:rPr lang="fr-FR" dirty="0" err="1" smtClean="0"/>
              <a:t>mobility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and </a:t>
            </a:r>
            <a:r>
              <a:rPr lang="fr-FR" dirty="0" err="1" smtClean="0"/>
              <a:t>occupational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r>
              <a:rPr lang="fr-FR" dirty="0" smtClean="0"/>
              <a:t> of certain groups, but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serfdom</a:t>
            </a:r>
            <a:r>
              <a:rPr lang="fr-FR" dirty="0" smtClean="0"/>
              <a:t> (</a:t>
            </a:r>
            <a:r>
              <a:rPr lang="fr-FR" dirty="0" err="1" smtClean="0"/>
              <a:t>indentured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, </a:t>
            </a:r>
            <a:r>
              <a:rPr lang="fr-FR" i="1" dirty="0" smtClean="0"/>
              <a:t>engagés</a:t>
            </a:r>
            <a:r>
              <a:rPr lang="fr-FR" dirty="0" smtClean="0"/>
              <a:t>, etc.) </a:t>
            </a:r>
          </a:p>
          <a:p>
            <a:r>
              <a:rPr lang="fr-FR" dirty="0" smtClean="0"/>
              <a:t>More </a:t>
            </a:r>
            <a:r>
              <a:rPr lang="fr-FR" dirty="0" err="1" smtClean="0"/>
              <a:t>generally</a:t>
            </a:r>
            <a:r>
              <a:rPr lang="fr-FR" dirty="0" smtClean="0"/>
              <a:t>,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societies</a:t>
            </a:r>
            <a:r>
              <a:rPr lang="fr-FR" dirty="0" smtClean="0"/>
              <a:t> in </a:t>
            </a:r>
            <a:r>
              <a:rPr lang="fr-FR" dirty="0" err="1" smtClean="0"/>
              <a:t>history</a:t>
            </a:r>
            <a:r>
              <a:rPr lang="fr-FR" dirty="0" smtClean="0"/>
              <a:t> have </a:t>
            </a:r>
            <a:r>
              <a:rPr lang="fr-FR" dirty="0" err="1" smtClean="0"/>
              <a:t>status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: </a:t>
            </a:r>
            <a:r>
              <a:rPr lang="fr-FR" dirty="0" err="1" smtClean="0"/>
              <a:t>different</a:t>
            </a:r>
            <a:r>
              <a:rPr lang="fr-FR" dirty="0" smtClean="0"/>
              <a:t> groups have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, on the basis of </a:t>
            </a:r>
            <a:r>
              <a:rPr lang="fr-FR" dirty="0" err="1" smtClean="0"/>
              <a:t>differences</a:t>
            </a:r>
            <a:r>
              <a:rPr lang="fr-FR" dirty="0" smtClean="0"/>
              <a:t> in social and </a:t>
            </a:r>
            <a:r>
              <a:rPr lang="fr-FR" dirty="0" err="1" smtClean="0"/>
              <a:t>occupational</a:t>
            </a:r>
            <a:r>
              <a:rPr lang="fr-FR" dirty="0" smtClean="0"/>
              <a:t> </a:t>
            </a:r>
            <a:r>
              <a:rPr lang="fr-FR" dirty="0" err="1" smtClean="0"/>
              <a:t>origins</a:t>
            </a:r>
            <a:r>
              <a:rPr lang="fr-FR" dirty="0" smtClean="0"/>
              <a:t>, </a:t>
            </a:r>
            <a:r>
              <a:rPr lang="fr-FR" dirty="0" err="1" smtClean="0"/>
              <a:t>ethnicity</a:t>
            </a:r>
            <a:r>
              <a:rPr lang="fr-FR" dirty="0" smtClean="0"/>
              <a:t>, </a:t>
            </a:r>
            <a:r>
              <a:rPr lang="fr-FR" dirty="0" err="1" smtClean="0"/>
              <a:t>gender</a:t>
            </a:r>
            <a:r>
              <a:rPr lang="fr-FR" dirty="0" smtClean="0"/>
              <a:t>, </a:t>
            </a:r>
            <a:r>
              <a:rPr lang="fr-FR" dirty="0" err="1" smtClean="0"/>
              <a:t>wealth</a:t>
            </a:r>
            <a:r>
              <a:rPr lang="fr-FR" dirty="0" smtClean="0"/>
              <a:t>, etc. </a:t>
            </a:r>
          </a:p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prominent</a:t>
            </a:r>
            <a:r>
              <a:rPr lang="fr-FR" dirty="0" smtClean="0"/>
              <a:t> exemples: castes </a:t>
            </a:r>
            <a:r>
              <a:rPr lang="fr-FR" dirty="0" err="1" smtClean="0"/>
              <a:t>societies</a:t>
            </a:r>
            <a:r>
              <a:rPr lang="fr-FR" dirty="0" smtClean="0"/>
              <a:t>, colonial </a:t>
            </a:r>
            <a:r>
              <a:rPr lang="fr-FR" dirty="0" err="1" smtClean="0"/>
              <a:t>societies</a:t>
            </a:r>
            <a:r>
              <a:rPr lang="fr-FR" dirty="0" smtClean="0"/>
              <a:t>, </a:t>
            </a:r>
            <a:r>
              <a:rPr lang="fr-FR" dirty="0" err="1" smtClean="0"/>
              <a:t>censitory</a:t>
            </a:r>
            <a:r>
              <a:rPr lang="fr-FR" dirty="0" smtClean="0"/>
              <a:t> </a:t>
            </a:r>
            <a:r>
              <a:rPr lang="fr-FR" dirty="0" err="1" smtClean="0"/>
              <a:t>societies</a:t>
            </a:r>
            <a:r>
              <a:rPr lang="fr-FR" dirty="0" smtClean="0"/>
              <a:t> (</a:t>
            </a:r>
            <a:r>
              <a:rPr lang="fr-FR" dirty="0" err="1" smtClean="0"/>
              <a:t>restricted</a:t>
            </a:r>
            <a:r>
              <a:rPr lang="fr-FR" dirty="0" smtClean="0"/>
              <a:t> suffrage: </a:t>
            </a:r>
            <a:r>
              <a:rPr lang="fr-FR" dirty="0" err="1" smtClean="0"/>
              <a:t>only</a:t>
            </a:r>
            <a:r>
              <a:rPr lang="fr-FR" dirty="0" smtClean="0"/>
              <a:t> the </a:t>
            </a:r>
            <a:r>
              <a:rPr lang="fr-FR" dirty="0" err="1" smtClean="0"/>
              <a:t>rich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vote)</a:t>
            </a:r>
          </a:p>
        </p:txBody>
      </p:sp>
    </p:spTree>
    <p:extLst>
      <p:ext uri="{BB962C8B-B14F-4D97-AF65-F5344CB8AC3E}">
        <p14:creationId xmlns:p14="http://schemas.microsoft.com/office/powerpoint/2010/main" val="2440525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720080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Ancient</a:t>
            </a:r>
            <a:r>
              <a:rPr lang="fr-FR" sz="3600" dirty="0" smtClean="0"/>
              <a:t> vs modern </a:t>
            </a:r>
            <a:r>
              <a:rPr lang="fr-FR" sz="3600" dirty="0" err="1" smtClean="0"/>
              <a:t>inequality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688632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In </a:t>
            </a:r>
            <a:r>
              <a:rPr lang="fr-FR" b="1" dirty="0" err="1" smtClean="0"/>
              <a:t>contrast</a:t>
            </a:r>
            <a:r>
              <a:rPr lang="fr-FR" b="1" dirty="0" smtClean="0"/>
              <a:t> to </a:t>
            </a:r>
            <a:r>
              <a:rPr lang="fr-FR" b="1" dirty="0" err="1" smtClean="0"/>
              <a:t>ancient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, modern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supposed</a:t>
            </a:r>
            <a:r>
              <a:rPr lang="fr-FR" b="1" dirty="0" smtClean="0"/>
              <a:t>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upon</a:t>
            </a:r>
            <a:r>
              <a:rPr lang="fr-FR" b="1" dirty="0" smtClean="0"/>
              <a:t> the </a:t>
            </a:r>
            <a:r>
              <a:rPr lang="fr-FR" b="1" dirty="0" err="1" smtClean="0"/>
              <a:t>equality</a:t>
            </a:r>
            <a:r>
              <a:rPr lang="fr-FR" b="1" dirty="0" smtClean="0"/>
              <a:t> of basic </a:t>
            </a:r>
            <a:r>
              <a:rPr lang="fr-FR" b="1" dirty="0" err="1" smtClean="0"/>
              <a:t>rights</a:t>
            </a:r>
            <a:r>
              <a:rPr lang="fr-FR" b="1" dirty="0" smtClean="0"/>
              <a:t> and </a:t>
            </a:r>
            <a:r>
              <a:rPr lang="fr-FR" b="1" dirty="0" err="1" smtClean="0"/>
              <a:t>opportunities</a:t>
            </a:r>
            <a:r>
              <a:rPr lang="fr-FR" b="1" dirty="0" smtClean="0"/>
              <a:t>: « </a:t>
            </a:r>
            <a:r>
              <a:rPr lang="fr-FR" b="1" dirty="0" err="1" smtClean="0"/>
              <a:t>meritocracy</a:t>
            </a:r>
            <a:r>
              <a:rPr lang="fr-FR" b="1" dirty="0" smtClean="0"/>
              <a:t> »</a:t>
            </a:r>
            <a:endParaRPr lang="fr-FR" dirty="0" smtClean="0"/>
          </a:p>
          <a:p>
            <a:r>
              <a:rPr lang="fr-FR" dirty="0" smtClean="0"/>
              <a:t>Atlantic </a:t>
            </a:r>
            <a:r>
              <a:rPr lang="fr-FR" dirty="0" err="1" smtClean="0"/>
              <a:t>revolutions</a:t>
            </a:r>
            <a:r>
              <a:rPr lang="fr-FR" dirty="0" smtClean="0"/>
              <a:t> 18</a:t>
            </a:r>
            <a:r>
              <a:rPr lang="fr-FR" baseline="30000" dirty="0" smtClean="0"/>
              <a:t>c</a:t>
            </a:r>
            <a:r>
              <a:rPr lang="fr-FR" dirty="0" smtClean="0"/>
              <a:t> (UK 1688, US 1776, France 1789): « All men are </a:t>
            </a:r>
            <a:r>
              <a:rPr lang="fr-FR" dirty="0" err="1" smtClean="0"/>
              <a:t>born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equal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. Social distinctions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on </a:t>
            </a:r>
            <a:r>
              <a:rPr lang="fr-FR" dirty="0" err="1" smtClean="0"/>
              <a:t>common</a:t>
            </a:r>
            <a:r>
              <a:rPr lang="fr-FR" dirty="0" smtClean="0"/>
              <a:t> utility » (Article 1, </a:t>
            </a:r>
            <a:r>
              <a:rPr lang="fr-FR" dirty="0" err="1" smtClean="0"/>
              <a:t>Declaration</a:t>
            </a:r>
            <a:r>
              <a:rPr lang="fr-FR" dirty="0" smtClean="0"/>
              <a:t> of </a:t>
            </a:r>
            <a:r>
              <a:rPr lang="fr-FR" dirty="0" err="1" smtClean="0"/>
              <a:t>rights</a:t>
            </a:r>
            <a:r>
              <a:rPr lang="fr-FR" dirty="0" smtClean="0"/>
              <a:t> of man and the </a:t>
            </a:r>
            <a:r>
              <a:rPr lang="fr-FR" dirty="0" err="1" smtClean="0"/>
              <a:t>citizen</a:t>
            </a:r>
            <a:r>
              <a:rPr lang="fr-FR" dirty="0" smtClean="0"/>
              <a:t>, 1789)</a:t>
            </a:r>
          </a:p>
          <a:p>
            <a:r>
              <a:rPr lang="fr-FR" dirty="0" smtClean="0"/>
              <a:t>OK,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</a:t>
            </a:r>
            <a:r>
              <a:rPr lang="fr-FR" dirty="0" err="1" smtClean="0"/>
              <a:t>prevent</a:t>
            </a:r>
            <a:r>
              <a:rPr lang="fr-FR" dirty="0" smtClean="0"/>
              <a:t> UK and France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developing</a:t>
            </a:r>
            <a:r>
              <a:rPr lang="fr-FR" dirty="0" smtClean="0"/>
              <a:t> colonial </a:t>
            </a:r>
            <a:r>
              <a:rPr lang="fr-FR" dirty="0" err="1" smtClean="0"/>
              <a:t>societies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19c-20c, &amp; US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maintaining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1860s &amp; </a:t>
            </a:r>
            <a:r>
              <a:rPr lang="fr-FR" dirty="0" err="1" smtClean="0"/>
              <a:t>legal</a:t>
            </a:r>
            <a:r>
              <a:rPr lang="fr-FR" dirty="0" smtClean="0"/>
              <a:t> racial discrimination </a:t>
            </a:r>
            <a:r>
              <a:rPr lang="fr-FR" dirty="0" err="1" smtClean="0"/>
              <a:t>until</a:t>
            </a:r>
            <a:r>
              <a:rPr lang="fr-FR" dirty="0" smtClean="0"/>
              <a:t> 1960s</a:t>
            </a:r>
          </a:p>
          <a:p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equal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(</a:t>
            </a:r>
            <a:r>
              <a:rPr lang="fr-FR" dirty="0" err="1" smtClean="0"/>
              <a:t>post-colonial</a:t>
            </a:r>
            <a:r>
              <a:rPr lang="fr-FR" dirty="0" smtClean="0"/>
              <a:t>, </a:t>
            </a:r>
            <a:r>
              <a:rPr lang="fr-FR" dirty="0" err="1" smtClean="0"/>
              <a:t>post-Apartheid</a:t>
            </a:r>
            <a:r>
              <a:rPr lang="fr-FR" dirty="0" smtClean="0"/>
              <a:t> </a:t>
            </a:r>
            <a:r>
              <a:rPr lang="fr-FR" dirty="0" err="1" smtClean="0"/>
              <a:t>societies</a:t>
            </a:r>
            <a:r>
              <a:rPr lang="fr-FR" dirty="0" smtClean="0"/>
              <a:t>), « </a:t>
            </a:r>
            <a:r>
              <a:rPr lang="fr-FR" dirty="0" err="1" smtClean="0"/>
              <a:t>meritocracy</a:t>
            </a:r>
            <a:r>
              <a:rPr lang="fr-FR" dirty="0" smtClean="0"/>
              <a:t> »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by the </a:t>
            </a:r>
            <a:r>
              <a:rPr lang="fr-FR" dirty="0" err="1" smtClean="0"/>
              <a:t>elites</a:t>
            </a:r>
            <a:r>
              <a:rPr lang="fr-FR" dirty="0" smtClean="0"/>
              <a:t> to </a:t>
            </a:r>
            <a:r>
              <a:rPr lang="fr-FR" dirty="0" err="1" smtClean="0"/>
              <a:t>justify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and to </a:t>
            </a:r>
            <a:r>
              <a:rPr lang="fr-FR" dirty="0" err="1" smtClean="0"/>
              <a:t>stigmatize</a:t>
            </a:r>
            <a:r>
              <a:rPr lang="fr-FR" dirty="0" smtClean="0"/>
              <a:t> the </a:t>
            </a:r>
            <a:r>
              <a:rPr lang="fr-FR" dirty="0" err="1" smtClean="0"/>
              <a:t>poor</a:t>
            </a:r>
            <a:r>
              <a:rPr lang="fr-FR" dirty="0" smtClean="0"/>
              <a:t> for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merit</a:t>
            </a:r>
            <a:r>
              <a:rPr lang="fr-FR" dirty="0" smtClean="0"/>
              <a:t> or </a:t>
            </a:r>
            <a:r>
              <a:rPr lang="fr-FR" dirty="0" err="1" smtClean="0"/>
              <a:t>virtue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40525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0871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Formal</a:t>
            </a:r>
            <a:r>
              <a:rPr lang="fr-FR" b="1" dirty="0" smtClean="0"/>
              <a:t> </a:t>
            </a:r>
            <a:r>
              <a:rPr lang="fr-FR" b="1" dirty="0" err="1" smtClean="0"/>
              <a:t>rights</a:t>
            </a:r>
            <a:r>
              <a:rPr lang="fr-FR" b="1" dirty="0" smtClean="0"/>
              <a:t> vs real </a:t>
            </a:r>
            <a:r>
              <a:rPr lang="fr-FR" b="1" dirty="0" err="1" smtClean="0"/>
              <a:t>rights</a:t>
            </a:r>
            <a:r>
              <a:rPr lang="fr-FR" dirty="0" smtClean="0"/>
              <a:t>: in practice, one </a:t>
            </a:r>
            <a:r>
              <a:rPr lang="fr-FR" dirty="0" err="1" smtClean="0"/>
              <a:t>can</a:t>
            </a:r>
            <a:r>
              <a:rPr lang="fr-FR" dirty="0" smtClean="0"/>
              <a:t> have </a:t>
            </a:r>
            <a:r>
              <a:rPr lang="fr-FR" dirty="0" err="1" smtClean="0"/>
              <a:t>equal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but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unequal</a:t>
            </a:r>
            <a:r>
              <a:rPr lang="fr-FR" dirty="0" smtClean="0"/>
              <a:t> real </a:t>
            </a:r>
            <a:r>
              <a:rPr lang="fr-FR" dirty="0" err="1" smtClean="0"/>
              <a:t>rights</a:t>
            </a:r>
            <a:r>
              <a:rPr lang="fr-FR" dirty="0" smtClean="0"/>
              <a:t> and </a:t>
            </a:r>
            <a:r>
              <a:rPr lang="fr-FR" dirty="0" err="1" smtClean="0"/>
              <a:t>opportunities</a:t>
            </a:r>
            <a:r>
              <a:rPr lang="fr-FR" dirty="0" smtClean="0"/>
              <a:t> to </a:t>
            </a:r>
            <a:r>
              <a:rPr lang="fr-FR" dirty="0" err="1" smtClean="0"/>
              <a:t>access</a:t>
            </a:r>
            <a:r>
              <a:rPr lang="fr-FR" dirty="0" smtClean="0"/>
              <a:t> </a:t>
            </a:r>
            <a:r>
              <a:rPr lang="fr-FR" dirty="0" err="1" smtClean="0"/>
              <a:t>education</a:t>
            </a:r>
            <a:r>
              <a:rPr lang="fr-FR" dirty="0" smtClean="0"/>
              <a:t>, jobs, </a:t>
            </a:r>
            <a:r>
              <a:rPr lang="fr-FR" dirty="0" err="1" smtClean="0"/>
              <a:t>property</a:t>
            </a:r>
            <a:r>
              <a:rPr lang="fr-FR" dirty="0" smtClean="0"/>
              <a:t>, </a:t>
            </a:r>
            <a:r>
              <a:rPr lang="fr-FR" dirty="0" err="1" smtClean="0"/>
              <a:t>political</a:t>
            </a:r>
            <a:r>
              <a:rPr lang="fr-FR" dirty="0" smtClean="0"/>
              <a:t> influence, etc.</a:t>
            </a:r>
          </a:p>
          <a:p>
            <a:r>
              <a:rPr lang="fr-FR" dirty="0" smtClean="0"/>
              <a:t>Atlantic </a:t>
            </a:r>
            <a:r>
              <a:rPr lang="fr-FR" dirty="0" err="1" smtClean="0"/>
              <a:t>revolutions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</a:t>
            </a:r>
            <a:r>
              <a:rPr lang="fr-FR" dirty="0" err="1" smtClean="0"/>
              <a:t>prevent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« patrimonial </a:t>
            </a:r>
            <a:r>
              <a:rPr lang="fr-FR" dirty="0" err="1" smtClean="0"/>
              <a:t>societies</a:t>
            </a:r>
            <a:r>
              <a:rPr lang="fr-FR" dirty="0" smtClean="0"/>
              <a:t> » </a:t>
            </a:r>
            <a:r>
              <a:rPr lang="fr-FR" dirty="0" err="1" smtClean="0"/>
              <a:t>during</a:t>
            </a:r>
            <a:r>
              <a:rPr lang="fr-FR" dirty="0" smtClean="0"/>
              <a:t> 19c &amp; </a:t>
            </a:r>
            <a:r>
              <a:rPr lang="fr-FR" dirty="0" err="1" smtClean="0"/>
              <a:t>until</a:t>
            </a:r>
            <a:r>
              <a:rPr lang="fr-FR" dirty="0" smtClean="0"/>
              <a:t> WW1 (</a:t>
            </a:r>
            <a:r>
              <a:rPr lang="fr-FR" dirty="0" err="1" smtClean="0"/>
              <a:t>almost</a:t>
            </a:r>
            <a:r>
              <a:rPr lang="fr-FR" dirty="0" smtClean="0"/>
              <a:t> as </a:t>
            </a:r>
            <a:r>
              <a:rPr lang="fr-FR" dirty="0" err="1" smtClean="0"/>
              <a:t>oligarchic</a:t>
            </a:r>
            <a:r>
              <a:rPr lang="fr-FR" dirty="0" smtClean="0"/>
              <a:t> &amp; </a:t>
            </a:r>
            <a:r>
              <a:rPr lang="fr-FR" dirty="0" err="1" smtClean="0"/>
              <a:t>ploutocratic</a:t>
            </a:r>
            <a:r>
              <a:rPr lang="fr-FR" dirty="0" smtClean="0"/>
              <a:t> as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censitory</a:t>
            </a:r>
            <a:r>
              <a:rPr lang="fr-FR" dirty="0" smtClean="0"/>
              <a:t> </a:t>
            </a:r>
            <a:r>
              <a:rPr lang="fr-FR" dirty="0" err="1" smtClean="0"/>
              <a:t>societies</a:t>
            </a:r>
            <a:r>
              <a:rPr lang="fr-FR" dirty="0" smtClean="0"/>
              <a:t>) </a:t>
            </a:r>
          </a:p>
          <a:p>
            <a:r>
              <a:rPr lang="fr-FR" dirty="0" err="1" smtClean="0"/>
              <a:t>Only</a:t>
            </a:r>
            <a:r>
              <a:rPr lang="fr-FR" dirty="0" smtClean="0"/>
              <a:t> violent </a:t>
            </a:r>
            <a:r>
              <a:rPr lang="fr-FR" dirty="0" err="1" smtClean="0"/>
              <a:t>shocks</a:t>
            </a:r>
            <a:r>
              <a:rPr lang="fr-FR" dirty="0" smtClean="0"/>
              <a:t> 1914-1945 (</a:t>
            </a:r>
            <a:r>
              <a:rPr lang="fr-FR" dirty="0" err="1" smtClean="0"/>
              <a:t>wars</a:t>
            </a:r>
            <a:r>
              <a:rPr lang="fr-FR" dirty="0" smtClean="0"/>
              <a:t>, </a:t>
            </a:r>
            <a:r>
              <a:rPr lang="fr-FR" dirty="0" err="1" smtClean="0"/>
              <a:t>communist</a:t>
            </a:r>
            <a:r>
              <a:rPr lang="fr-FR" dirty="0" smtClean="0"/>
              <a:t> </a:t>
            </a:r>
            <a:r>
              <a:rPr lang="fr-FR" dirty="0" err="1" smtClean="0"/>
              <a:t>revolutions</a:t>
            </a:r>
            <a:r>
              <a:rPr lang="fr-FR" dirty="0" smtClean="0"/>
              <a:t>) </a:t>
            </a:r>
            <a:r>
              <a:rPr lang="fr-FR" dirty="0" err="1" smtClean="0"/>
              <a:t>reduced</a:t>
            </a:r>
            <a:r>
              <a:rPr lang="fr-FR" dirty="0" smtClean="0"/>
              <a:t> patrimonial </a:t>
            </a:r>
            <a:r>
              <a:rPr lang="fr-FR" dirty="0" err="1" smtClean="0"/>
              <a:t>inequality</a:t>
            </a:r>
            <a:r>
              <a:rPr lang="fr-FR" dirty="0" smtClean="0"/>
              <a:t> and </a:t>
            </a:r>
            <a:r>
              <a:rPr lang="fr-FR" dirty="0" err="1" smtClean="0"/>
              <a:t>forced</a:t>
            </a:r>
            <a:r>
              <a:rPr lang="fr-FR" dirty="0" smtClean="0"/>
              <a:t> the </a:t>
            </a:r>
            <a:r>
              <a:rPr lang="fr-FR" dirty="0" err="1" smtClean="0"/>
              <a:t>elites</a:t>
            </a:r>
            <a:r>
              <a:rPr lang="fr-FR" dirty="0" smtClean="0"/>
              <a:t> to </a:t>
            </a:r>
            <a:r>
              <a:rPr lang="fr-FR" dirty="0" err="1" smtClean="0"/>
              <a:t>accept</a:t>
            </a:r>
            <a:r>
              <a:rPr lang="fr-FR" dirty="0" smtClean="0"/>
              <a:t> social, fiscal and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reforms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lecture 3 on the </a:t>
            </a:r>
            <a:r>
              <a:rPr lang="fr-FR" dirty="0" err="1" smtClean="0"/>
              <a:t>failure</a:t>
            </a:r>
            <a:r>
              <a:rPr lang="fr-FR" dirty="0" smtClean="0"/>
              <a:t> of French </a:t>
            </a:r>
            <a:r>
              <a:rPr lang="fr-FR" dirty="0" err="1" smtClean="0"/>
              <a:t>Revolution</a:t>
            </a:r>
            <a:r>
              <a:rPr lang="fr-FR" dirty="0" smtClean="0"/>
              <a:t>;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Boutmy 1872 (Sciences Po </a:t>
            </a:r>
            <a:r>
              <a:rPr lang="fr-FR" dirty="0" err="1" smtClean="0"/>
              <a:t>founder</a:t>
            </a:r>
            <a:r>
              <a:rPr lang="fr-FR" dirty="0" smtClean="0"/>
              <a:t>) on the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universal</a:t>
            </a:r>
            <a:r>
              <a:rPr lang="fr-FR" dirty="0" smtClean="0"/>
              <a:t> suffrage and the </a:t>
            </a:r>
            <a:r>
              <a:rPr lang="fr-FR" dirty="0" err="1" smtClean="0"/>
              <a:t>need</a:t>
            </a:r>
            <a:r>
              <a:rPr lang="fr-FR" dirty="0" smtClean="0"/>
              <a:t> for the </a:t>
            </a:r>
            <a:r>
              <a:rPr lang="fr-FR" dirty="0" err="1" smtClean="0"/>
              <a:t>elites</a:t>
            </a:r>
            <a:r>
              <a:rPr lang="fr-FR" dirty="0" smtClean="0"/>
              <a:t> to </a:t>
            </a:r>
            <a:r>
              <a:rPr lang="fr-FR" dirty="0" err="1" smtClean="0"/>
              <a:t>invent</a:t>
            </a:r>
            <a:r>
              <a:rPr lang="fr-FR" dirty="0" smtClean="0"/>
              <a:t> </a:t>
            </a:r>
            <a:r>
              <a:rPr lang="fr-FR" dirty="0" err="1" smtClean="0"/>
              <a:t>meritocracy</a:t>
            </a:r>
            <a:r>
              <a:rPr lang="fr-FR" dirty="0" smtClean="0"/>
              <a:t> (Capital..., chap.13)</a:t>
            </a:r>
          </a:p>
          <a:p>
            <a:r>
              <a:rPr lang="fr-FR" b="1" dirty="0" smtClean="0"/>
              <a:t>Modern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psychologically</a:t>
            </a:r>
            <a:r>
              <a:rPr lang="fr-FR" b="1" dirty="0" smtClean="0"/>
              <a:t> more violent </a:t>
            </a:r>
            <a:r>
              <a:rPr lang="fr-FR" b="1" dirty="0" err="1" smtClean="0"/>
              <a:t>than</a:t>
            </a:r>
            <a:r>
              <a:rPr lang="fr-FR" b="1" dirty="0" smtClean="0"/>
              <a:t> </a:t>
            </a:r>
            <a:r>
              <a:rPr lang="fr-FR" b="1" dirty="0" err="1" smtClean="0"/>
              <a:t>ancient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,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puts</a:t>
            </a:r>
            <a:r>
              <a:rPr lang="fr-FR" dirty="0" smtClean="0"/>
              <a:t> more moral pressure on the loosers of the </a:t>
            </a:r>
            <a:r>
              <a:rPr lang="fr-FR" dirty="0" err="1" smtClean="0"/>
              <a:t>economic</a:t>
            </a:r>
            <a:r>
              <a:rPr lang="fr-FR" dirty="0" smtClean="0"/>
              <a:t> system (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if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poor</a:t>
            </a:r>
            <a:r>
              <a:rPr lang="fr-FR" dirty="0" smtClean="0"/>
              <a:t>, </a:t>
            </a:r>
            <a:r>
              <a:rPr lang="fr-FR" dirty="0" err="1" smtClean="0"/>
              <a:t>unlike</a:t>
            </a:r>
            <a:r>
              <a:rPr lang="fr-FR" dirty="0" smtClean="0"/>
              <a:t> in </a:t>
            </a:r>
            <a:r>
              <a:rPr lang="fr-FR" dirty="0" err="1" smtClean="0"/>
              <a:t>ancient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) </a:t>
            </a:r>
          </a:p>
          <a:p>
            <a:r>
              <a:rPr lang="fr-FR" dirty="0" smtClean="0"/>
              <a:t>But of course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saying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ancient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smooth</a:t>
            </a:r>
            <a:r>
              <a:rPr lang="fr-FR" dirty="0" smtClean="0"/>
              <a:t> (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obviously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more violent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strictly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viewpoint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0525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008112"/>
          </a:xfrm>
        </p:spPr>
        <p:txBody>
          <a:bodyPr>
            <a:noAutofit/>
          </a:bodyPr>
          <a:lstStyle/>
          <a:p>
            <a:r>
              <a:rPr lang="fr-FR" sz="3600" dirty="0" smtClean="0"/>
              <a:t>Castes &amp; </a:t>
            </a:r>
            <a:r>
              <a:rPr lang="fr-FR" sz="3600" dirty="0" err="1" smtClean="0"/>
              <a:t>other</a:t>
            </a:r>
            <a:r>
              <a:rPr lang="fr-FR" sz="3600" dirty="0" smtClean="0"/>
              <a:t> </a:t>
            </a:r>
            <a:r>
              <a:rPr lang="fr-FR" sz="3600" dirty="0" err="1" smtClean="0"/>
              <a:t>status</a:t>
            </a:r>
            <a:r>
              <a:rPr lang="fr-FR" sz="3600" dirty="0" smtClean="0"/>
              <a:t>-</a:t>
            </a:r>
            <a:r>
              <a:rPr lang="fr-FR" sz="3600" dirty="0" err="1" smtClean="0"/>
              <a:t>based</a:t>
            </a:r>
            <a:r>
              <a:rPr lang="fr-FR" sz="3600" dirty="0" smtClean="0"/>
              <a:t> </a:t>
            </a:r>
            <a:r>
              <a:rPr lang="fr-FR" sz="3600" dirty="0" err="1" smtClean="0"/>
              <a:t>inequality</a:t>
            </a:r>
            <a:r>
              <a:rPr lang="fr-FR" sz="3600" dirty="0" smtClean="0"/>
              <a:t> </a:t>
            </a:r>
            <a:r>
              <a:rPr lang="fr-FR" sz="3600" dirty="0" err="1" smtClean="0"/>
              <a:t>systems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72608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Many</a:t>
            </a:r>
            <a:r>
              <a:rPr lang="fr-FR" b="1" dirty="0" smtClean="0"/>
              <a:t> </a:t>
            </a:r>
            <a:r>
              <a:rPr lang="fr-FR" b="1" dirty="0" err="1" smtClean="0"/>
              <a:t>pre</a:t>
            </a:r>
            <a:r>
              <a:rPr lang="fr-FR" b="1" dirty="0" smtClean="0"/>
              <a:t>-modern </a:t>
            </a:r>
            <a:r>
              <a:rPr lang="fr-FR" b="1" dirty="0" err="1" smtClean="0"/>
              <a:t>societies</a:t>
            </a:r>
            <a:r>
              <a:rPr lang="fr-FR" b="1" dirty="0" smtClean="0"/>
              <a:t> have </a:t>
            </a:r>
            <a:r>
              <a:rPr lang="fr-FR" b="1" dirty="0" err="1" smtClean="0"/>
              <a:t>status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b="1" dirty="0" err="1" smtClean="0"/>
              <a:t>systems</a:t>
            </a:r>
            <a:r>
              <a:rPr lang="fr-FR" b="1" dirty="0" smtClean="0"/>
              <a:t>: </a:t>
            </a:r>
            <a:r>
              <a:rPr lang="fr-FR" b="1" dirty="0" err="1" smtClean="0"/>
              <a:t>different</a:t>
            </a:r>
            <a:r>
              <a:rPr lang="fr-FR" b="1" dirty="0" smtClean="0"/>
              <a:t> social groups have </a:t>
            </a:r>
            <a:r>
              <a:rPr lang="fr-FR" b="1" dirty="0" err="1" smtClean="0"/>
              <a:t>different</a:t>
            </a:r>
            <a:r>
              <a:rPr lang="fr-FR" b="1" dirty="0" smtClean="0"/>
              <a:t> </a:t>
            </a:r>
            <a:r>
              <a:rPr lang="fr-FR" b="1" dirty="0" err="1" smtClean="0"/>
              <a:t>rights</a:t>
            </a:r>
            <a:endParaRPr lang="fr-FR" b="1" dirty="0" smtClean="0"/>
          </a:p>
          <a:p>
            <a:r>
              <a:rPr lang="fr-FR" dirty="0" err="1" smtClean="0"/>
              <a:t>Pre</a:t>
            </a:r>
            <a:r>
              <a:rPr lang="fr-FR" dirty="0" smtClean="0"/>
              <a:t>-1789 France (Ancien Régime): </a:t>
            </a:r>
            <a:r>
              <a:rPr lang="fr-FR" dirty="0" err="1" smtClean="0"/>
              <a:t>nobility</a:t>
            </a:r>
            <a:r>
              <a:rPr lang="fr-FR" dirty="0" smtClean="0"/>
              <a:t> (1%) + </a:t>
            </a:r>
            <a:r>
              <a:rPr lang="fr-FR" dirty="0" err="1" smtClean="0"/>
              <a:t>clergy</a:t>
            </a:r>
            <a:r>
              <a:rPr lang="fr-FR" dirty="0" smtClean="0"/>
              <a:t> (&lt;1%) + Tiers-Etat (« 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estate</a:t>
            </a:r>
            <a:r>
              <a:rPr lang="fr-FR" dirty="0" smtClean="0"/>
              <a:t> ») (98-99%)</a:t>
            </a:r>
          </a:p>
          <a:p>
            <a:r>
              <a:rPr lang="fr-FR" dirty="0" smtClean="0"/>
              <a:t>Pure </a:t>
            </a:r>
            <a:r>
              <a:rPr lang="fr-FR" dirty="0" err="1" smtClean="0"/>
              <a:t>inequality</a:t>
            </a:r>
            <a:r>
              <a:rPr lang="fr-FR" dirty="0" smtClean="0"/>
              <a:t> of </a:t>
            </a:r>
            <a:r>
              <a:rPr lang="fr-FR" dirty="0" err="1" smtClean="0"/>
              <a:t>rights</a:t>
            </a:r>
            <a:r>
              <a:rPr lang="fr-FR" dirty="0" smtClean="0"/>
              <a:t>: </a:t>
            </a:r>
            <a:r>
              <a:rPr lang="fr-FR" dirty="0" err="1" smtClean="0"/>
              <a:t>aristocrats</a:t>
            </a:r>
            <a:r>
              <a:rPr lang="fr-FR" dirty="0" smtClean="0"/>
              <a:t> do not </a:t>
            </a:r>
            <a:r>
              <a:rPr lang="fr-FR" dirty="0" err="1" smtClean="0"/>
              <a:t>pay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taxes &amp; do not have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political</a:t>
            </a:r>
            <a:r>
              <a:rPr lang="fr-FR" dirty="0" smtClean="0"/>
              <a:t> and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as Tiers-Etat; in </a:t>
            </a:r>
            <a:r>
              <a:rPr lang="fr-FR" dirty="0" err="1" smtClean="0"/>
              <a:t>particular</a:t>
            </a:r>
            <a:r>
              <a:rPr lang="fr-FR" dirty="0" smtClean="0"/>
              <a:t>,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in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assemblies</a:t>
            </a:r>
            <a:r>
              <a:rPr lang="fr-FR" dirty="0" smtClean="0"/>
              <a:t> in 1789,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House of Lords vs House of Commons in </a:t>
            </a:r>
            <a:r>
              <a:rPr lang="fr-FR" dirty="0" err="1" smtClean="0"/>
              <a:t>Britain</a:t>
            </a:r>
            <a:r>
              <a:rPr lang="fr-FR" dirty="0" smtClean="0"/>
              <a:t>   (Young-Malthus)</a:t>
            </a:r>
          </a:p>
          <a:p>
            <a:r>
              <a:rPr lang="fr-FR" dirty="0" err="1" smtClean="0"/>
              <a:t>India’s</a:t>
            </a:r>
            <a:r>
              <a:rPr lang="fr-FR" dirty="0" smtClean="0"/>
              <a:t> caste system: </a:t>
            </a:r>
            <a:r>
              <a:rPr lang="fr-FR" dirty="0" err="1" smtClean="0"/>
              <a:t>similar</a:t>
            </a:r>
            <a:r>
              <a:rPr lang="fr-FR" dirty="0" smtClean="0"/>
              <a:t> in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, but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in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, in </a:t>
            </a:r>
            <a:r>
              <a:rPr lang="fr-FR" dirty="0" err="1" smtClean="0"/>
              <a:t>particular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in </a:t>
            </a:r>
            <a:r>
              <a:rPr lang="fr-FR" dirty="0" err="1" smtClean="0"/>
              <a:t>India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fine graduations of classes &amp; castes </a:t>
            </a:r>
            <a:r>
              <a:rPr lang="fr-FR" dirty="0" err="1" smtClean="0"/>
              <a:t>within</a:t>
            </a:r>
            <a:r>
              <a:rPr lang="fr-FR" dirty="0" smtClean="0"/>
              <a:t> the </a:t>
            </a:r>
            <a:r>
              <a:rPr lang="fr-FR" dirty="0" err="1" smtClean="0"/>
              <a:t>bottom</a:t>
            </a:r>
            <a:r>
              <a:rPr lang="fr-FR" dirty="0" smtClean="0"/>
              <a:t> 99%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→ </a:t>
            </a:r>
            <a:r>
              <a:rPr lang="fr-FR" dirty="0" err="1" smtClean="0">
                <a:latin typeface="Calibri"/>
              </a:rPr>
              <a:t>maybe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this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explains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why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it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was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easier</a:t>
            </a:r>
            <a:r>
              <a:rPr lang="fr-FR" dirty="0" smtClean="0">
                <a:latin typeface="Calibri"/>
              </a:rPr>
              <a:t> to </a:t>
            </a:r>
            <a:r>
              <a:rPr lang="fr-FR" dirty="0" err="1" smtClean="0">
                <a:latin typeface="Calibri"/>
              </a:rPr>
              <a:t>suppress</a:t>
            </a:r>
            <a:r>
              <a:rPr lang="fr-FR" dirty="0" smtClean="0">
                <a:latin typeface="Calibri"/>
              </a:rPr>
              <a:t> Ancien Régime class system (one </a:t>
            </a:r>
            <a:r>
              <a:rPr lang="fr-FR" dirty="0" err="1" smtClean="0">
                <a:latin typeface="Calibri"/>
              </a:rPr>
              <a:t>just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needs</a:t>
            </a:r>
            <a:r>
              <a:rPr lang="fr-FR" dirty="0" smtClean="0">
                <a:latin typeface="Calibri"/>
              </a:rPr>
              <a:t> to </a:t>
            </a:r>
            <a:r>
              <a:rPr lang="fr-FR" dirty="0" err="1" smtClean="0">
                <a:latin typeface="Calibri"/>
              </a:rPr>
              <a:t>cut</a:t>
            </a:r>
            <a:r>
              <a:rPr lang="fr-FR" dirty="0" smtClean="0">
                <a:latin typeface="Calibri"/>
              </a:rPr>
              <a:t> the </a:t>
            </a:r>
            <a:r>
              <a:rPr lang="fr-FR" dirty="0" err="1" smtClean="0">
                <a:latin typeface="Calibri"/>
              </a:rPr>
              <a:t>head</a:t>
            </a:r>
            <a:r>
              <a:rPr lang="fr-FR" dirty="0" smtClean="0">
                <a:latin typeface="Calibri"/>
              </a:rPr>
              <a:t> of top 1%) </a:t>
            </a:r>
            <a:r>
              <a:rPr lang="fr-FR" dirty="0" err="1" smtClean="0">
                <a:latin typeface="Calibri"/>
              </a:rPr>
              <a:t>than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India’s</a:t>
            </a:r>
            <a:r>
              <a:rPr lang="fr-FR" dirty="0" smtClean="0"/>
              <a:t> castes  (one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cut</a:t>
            </a:r>
            <a:r>
              <a:rPr lang="fr-FR" dirty="0" smtClean="0"/>
              <a:t> the </a:t>
            </a:r>
            <a:r>
              <a:rPr lang="fr-FR" dirty="0" err="1" smtClean="0"/>
              <a:t>head</a:t>
            </a:r>
            <a:r>
              <a:rPr lang="fr-FR" dirty="0" smtClean="0"/>
              <a:t> of 10% or 20% of pop)</a:t>
            </a:r>
          </a:p>
          <a:p>
            <a:pPr>
              <a:buNone/>
            </a:pPr>
            <a:r>
              <a:rPr lang="fr-FR" dirty="0" smtClean="0"/>
              <a:t>→ but </a:t>
            </a:r>
            <a:r>
              <a:rPr lang="fr-FR" dirty="0" err="1" smtClean="0"/>
              <a:t>why</a:t>
            </a:r>
            <a:r>
              <a:rPr lang="fr-FR" dirty="0" smtClean="0"/>
              <a:t> do </a:t>
            </a:r>
            <a:r>
              <a:rPr lang="fr-FR" dirty="0" err="1" smtClean="0"/>
              <a:t>different</a:t>
            </a:r>
            <a:r>
              <a:rPr lang="fr-FR" dirty="0" smtClean="0"/>
              <a:t> graduation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  <a:r>
              <a:rPr lang="fr-FR" dirty="0" err="1" smtClean="0"/>
              <a:t>develop</a:t>
            </a:r>
            <a:r>
              <a:rPr lang="fr-FR" dirty="0" smtClean="0"/>
              <a:t> to </a:t>
            </a:r>
            <a:r>
              <a:rPr lang="fr-FR" dirty="0" err="1" smtClean="0"/>
              <a:t>begin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Caste-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system: </a:t>
            </a:r>
            <a:r>
              <a:rPr lang="fr-FR" dirty="0" err="1" smtClean="0"/>
              <a:t>India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832648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Traditional</a:t>
            </a:r>
            <a:r>
              <a:rPr lang="fr-FR" dirty="0" smtClean="0"/>
              <a:t> </a:t>
            </a:r>
            <a:r>
              <a:rPr lang="fr-FR" dirty="0" err="1" smtClean="0"/>
              <a:t>Hindu</a:t>
            </a:r>
            <a:r>
              <a:rPr lang="fr-FR" dirty="0" smtClean="0"/>
              <a:t> system: </a:t>
            </a:r>
            <a:r>
              <a:rPr lang="fr-FR" dirty="0" err="1" smtClean="0"/>
              <a:t>Dalits</a:t>
            </a:r>
            <a:r>
              <a:rPr lang="fr-FR" dirty="0" smtClean="0"/>
              <a:t> (</a:t>
            </a:r>
            <a:r>
              <a:rPr lang="fr-FR" dirty="0" err="1" smtClean="0"/>
              <a:t>untouchables</a:t>
            </a:r>
            <a:r>
              <a:rPr lang="fr-FR" dirty="0" smtClean="0"/>
              <a:t>) + four basic castes: </a:t>
            </a:r>
            <a:r>
              <a:rPr lang="fr-FR" dirty="0" err="1" smtClean="0"/>
              <a:t>Shudra</a:t>
            </a:r>
            <a:r>
              <a:rPr lang="fr-FR" dirty="0" smtClean="0"/>
              <a:t> (</a:t>
            </a:r>
            <a:r>
              <a:rPr lang="fr-FR" dirty="0" err="1" smtClean="0"/>
              <a:t>laborers</a:t>
            </a:r>
            <a:r>
              <a:rPr lang="fr-FR" dirty="0" smtClean="0"/>
              <a:t>), </a:t>
            </a:r>
            <a:r>
              <a:rPr lang="fr-FR" dirty="0" err="1" smtClean="0"/>
              <a:t>Vaishya</a:t>
            </a:r>
            <a:r>
              <a:rPr lang="fr-FR" dirty="0" smtClean="0"/>
              <a:t> (traders/</a:t>
            </a:r>
            <a:r>
              <a:rPr lang="fr-FR" dirty="0" err="1" smtClean="0"/>
              <a:t>craftsmen</a:t>
            </a:r>
            <a:r>
              <a:rPr lang="fr-FR" dirty="0" smtClean="0"/>
              <a:t>), </a:t>
            </a:r>
            <a:r>
              <a:rPr lang="fr-FR" dirty="0" err="1" smtClean="0"/>
              <a:t>Kshatriya</a:t>
            </a:r>
            <a:r>
              <a:rPr lang="fr-FR" dirty="0" smtClean="0"/>
              <a:t> (</a:t>
            </a:r>
            <a:r>
              <a:rPr lang="fr-FR" dirty="0" err="1" smtClean="0"/>
              <a:t>warriors</a:t>
            </a:r>
            <a:r>
              <a:rPr lang="fr-FR" dirty="0" smtClean="0"/>
              <a:t>/</a:t>
            </a:r>
            <a:r>
              <a:rPr lang="fr-FR" dirty="0" err="1" smtClean="0"/>
              <a:t>rulers</a:t>
            </a:r>
            <a:r>
              <a:rPr lang="fr-FR" dirty="0" smtClean="0"/>
              <a:t>), </a:t>
            </a:r>
            <a:r>
              <a:rPr lang="fr-FR" dirty="0" err="1" smtClean="0"/>
              <a:t>Brahmins</a:t>
            </a:r>
            <a:r>
              <a:rPr lang="fr-FR" dirty="0" smtClean="0"/>
              <a:t> (</a:t>
            </a:r>
            <a:r>
              <a:rPr lang="fr-FR" dirty="0" err="1" smtClean="0"/>
              <a:t>priests</a:t>
            </a:r>
            <a:r>
              <a:rPr lang="fr-FR" dirty="0" smtClean="0"/>
              <a:t>/</a:t>
            </a:r>
            <a:r>
              <a:rPr lang="fr-FR" dirty="0" err="1" smtClean="0"/>
              <a:t>teachers</a:t>
            </a:r>
            <a:r>
              <a:rPr lang="fr-FR" dirty="0" smtClean="0"/>
              <a:t>). </a:t>
            </a:r>
            <a:r>
              <a:rPr lang="fr-FR" dirty="0" err="1" smtClean="0"/>
              <a:t>Occupational</a:t>
            </a:r>
            <a:r>
              <a:rPr lang="fr-FR" dirty="0" smtClean="0"/>
              <a:t> and </a:t>
            </a:r>
            <a:r>
              <a:rPr lang="fr-FR" dirty="0" err="1" smtClean="0"/>
              <a:t>mobility</a:t>
            </a:r>
            <a:r>
              <a:rPr lang="fr-FR" dirty="0" smtClean="0"/>
              <a:t> restrictions. </a:t>
            </a:r>
            <a:r>
              <a:rPr lang="fr-FR" dirty="0" err="1" smtClean="0"/>
              <a:t>Thousands</a:t>
            </a:r>
            <a:r>
              <a:rPr lang="fr-FR" dirty="0" smtClean="0"/>
              <a:t> of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categories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No formalisation of the system </a:t>
            </a:r>
            <a:r>
              <a:rPr lang="fr-FR" dirty="0" err="1" smtClean="0"/>
              <a:t>until</a:t>
            </a:r>
            <a:r>
              <a:rPr lang="fr-FR" dirty="0" smtClean="0"/>
              <a:t> Caste </a:t>
            </a:r>
            <a:r>
              <a:rPr lang="fr-FR" dirty="0" err="1" smtClean="0"/>
              <a:t>Censuses</a:t>
            </a:r>
            <a:r>
              <a:rPr lang="fr-FR" dirty="0" smtClean="0"/>
              <a:t> </a:t>
            </a:r>
            <a:r>
              <a:rPr lang="fr-FR" dirty="0" err="1" smtClean="0"/>
              <a:t>conducted</a:t>
            </a:r>
            <a:r>
              <a:rPr lang="fr-FR" dirty="0" smtClean="0"/>
              <a:t> in 1881-1931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Britsh</a:t>
            </a:r>
            <a:r>
              <a:rPr lang="fr-FR" dirty="0" smtClean="0"/>
              <a:t> </a:t>
            </a:r>
            <a:r>
              <a:rPr lang="fr-FR" dirty="0" err="1" smtClean="0"/>
              <a:t>rule</a:t>
            </a:r>
            <a:r>
              <a:rPr lang="fr-FR" dirty="0" smtClean="0"/>
              <a:t>: </a:t>
            </a:r>
            <a:r>
              <a:rPr lang="fr-FR" dirty="0" err="1" smtClean="0"/>
              <a:t>did</a:t>
            </a:r>
            <a:r>
              <a:rPr lang="fr-FR" dirty="0" smtClean="0"/>
              <a:t> the British </a:t>
            </a:r>
            <a:r>
              <a:rPr lang="fr-FR" dirty="0" err="1" smtClean="0"/>
              <a:t>rigidify</a:t>
            </a:r>
            <a:r>
              <a:rPr lang="fr-FR" dirty="0" smtClean="0"/>
              <a:t> castes? </a:t>
            </a:r>
          </a:p>
          <a:p>
            <a:r>
              <a:rPr lang="fr-FR" dirty="0" err="1" smtClean="0"/>
              <a:t>Complex</a:t>
            </a:r>
            <a:r>
              <a:rPr lang="fr-FR" dirty="0" smtClean="0"/>
              <a:t> mixture of self-</a:t>
            </a:r>
            <a:r>
              <a:rPr lang="fr-FR" dirty="0" err="1" smtClean="0"/>
              <a:t>reporting</a:t>
            </a:r>
            <a:r>
              <a:rPr lang="fr-FR" dirty="0" smtClean="0"/>
              <a:t>, </a:t>
            </a:r>
            <a:r>
              <a:rPr lang="fr-FR" dirty="0" err="1" smtClean="0"/>
              <a:t>identity</a:t>
            </a:r>
            <a:r>
              <a:rPr lang="fr-FR" dirty="0" smtClean="0"/>
              <a:t> manipulation, local </a:t>
            </a:r>
            <a:r>
              <a:rPr lang="fr-FR" dirty="0" err="1" smtClean="0"/>
              <a:t>council</a:t>
            </a:r>
            <a:r>
              <a:rPr lang="fr-FR" dirty="0" smtClean="0"/>
              <a:t> and administrative </a:t>
            </a:r>
            <a:r>
              <a:rPr lang="fr-FR" dirty="0" err="1" smtClean="0"/>
              <a:t>approval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Cassan, « </a:t>
            </a:r>
            <a:r>
              <a:rPr lang="fr-FR" dirty="0" err="1" smtClean="0"/>
              <a:t>Identity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 and </a:t>
            </a:r>
            <a:r>
              <a:rPr lang="fr-FR" dirty="0" err="1" smtClean="0"/>
              <a:t>identity</a:t>
            </a:r>
            <a:r>
              <a:rPr lang="fr-FR" dirty="0" smtClean="0"/>
              <a:t> manipulation: Evidence </a:t>
            </a:r>
            <a:r>
              <a:rPr lang="fr-FR" dirty="0" err="1" smtClean="0"/>
              <a:t>from</a:t>
            </a:r>
            <a:r>
              <a:rPr lang="fr-FR" dirty="0" smtClean="0"/>
              <a:t> Colonial </a:t>
            </a:r>
            <a:r>
              <a:rPr lang="fr-FR" dirty="0" err="1" smtClean="0"/>
              <a:t>Punjab</a:t>
            </a:r>
            <a:r>
              <a:rPr lang="fr-FR" dirty="0" smtClean="0"/>
              <a:t> », </a:t>
            </a:r>
            <a:r>
              <a:rPr lang="fr-FR" dirty="0" smtClean="0">
                <a:hlinkClick r:id="rId2"/>
              </a:rPr>
              <a:t>AEJ 2014</a:t>
            </a:r>
            <a:endParaRPr lang="fr-FR" dirty="0" smtClean="0"/>
          </a:p>
          <a:p>
            <a:r>
              <a:rPr lang="fr-FR" dirty="0" smtClean="0"/>
              <a:t>At </a:t>
            </a:r>
            <a:r>
              <a:rPr lang="fr-FR" dirty="0" err="1" smtClean="0"/>
              <a:t>independance</a:t>
            </a:r>
            <a:r>
              <a:rPr lang="fr-FR" dirty="0" smtClean="0"/>
              <a:t> (1947), </a:t>
            </a:r>
            <a:r>
              <a:rPr lang="fr-FR" dirty="0" err="1" smtClean="0"/>
              <a:t>Indian</a:t>
            </a:r>
            <a:r>
              <a:rPr lang="fr-FR" dirty="0" smtClean="0"/>
              <a:t>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decided</a:t>
            </a:r>
            <a:r>
              <a:rPr lang="fr-FR" dirty="0" smtClean="0"/>
              <a:t> to </a:t>
            </a:r>
            <a:r>
              <a:rPr lang="fr-FR" dirty="0" err="1" smtClean="0"/>
              <a:t>rule</a:t>
            </a:r>
            <a:r>
              <a:rPr lang="fr-FR" dirty="0" smtClean="0"/>
              <a:t> out </a:t>
            </a:r>
            <a:r>
              <a:rPr lang="fr-FR" dirty="0" err="1" smtClean="0"/>
              <a:t>untouchability</a:t>
            </a:r>
            <a:r>
              <a:rPr lang="fr-FR" dirty="0" smtClean="0"/>
              <a:t> and to stop </a:t>
            </a:r>
            <a:r>
              <a:rPr lang="fr-FR" dirty="0" err="1" smtClean="0"/>
              <a:t>conducting</a:t>
            </a:r>
            <a:r>
              <a:rPr lang="fr-FR" dirty="0" smtClean="0"/>
              <a:t> caste </a:t>
            </a:r>
            <a:r>
              <a:rPr lang="fr-FR" dirty="0" err="1" smtClean="0"/>
              <a:t>censuses</a:t>
            </a:r>
            <a:r>
              <a:rPr lang="fr-FR" dirty="0" smtClean="0"/>
              <a:t>, but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enacted</a:t>
            </a:r>
            <a:r>
              <a:rPr lang="fr-FR" dirty="0" smtClean="0"/>
              <a:t> </a:t>
            </a:r>
            <a:r>
              <a:rPr lang="fr-FR" dirty="0" err="1" smtClean="0"/>
              <a:t>reservations</a:t>
            </a:r>
            <a:r>
              <a:rPr lang="fr-FR" dirty="0" smtClean="0"/>
              <a:t> for </a:t>
            </a:r>
            <a:r>
              <a:rPr lang="fr-FR" dirty="0" err="1" smtClean="0"/>
              <a:t>lower</a:t>
            </a:r>
            <a:r>
              <a:rPr lang="fr-FR" dirty="0" smtClean="0"/>
              <a:t> castes (quotas for public </a:t>
            </a:r>
            <a:r>
              <a:rPr lang="fr-FR" dirty="0" err="1" smtClean="0"/>
              <a:t>sector</a:t>
            </a:r>
            <a:r>
              <a:rPr lang="fr-FR" dirty="0" smtClean="0"/>
              <a:t> jobs, </a:t>
            </a:r>
            <a:r>
              <a:rPr lang="fr-FR" dirty="0" err="1" smtClean="0"/>
              <a:t>university</a:t>
            </a:r>
            <a:r>
              <a:rPr lang="fr-FR" dirty="0" smtClean="0"/>
              <a:t> admissions, </a:t>
            </a:r>
            <a:r>
              <a:rPr lang="fr-FR" dirty="0" err="1" smtClean="0"/>
              <a:t>elected</a:t>
            </a:r>
            <a:r>
              <a:rPr lang="fr-FR" dirty="0" smtClean="0"/>
              <a:t> </a:t>
            </a:r>
            <a:r>
              <a:rPr lang="fr-FR" dirty="0" err="1" smtClean="0"/>
              <a:t>council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).</a:t>
            </a:r>
          </a:p>
          <a:p>
            <a:r>
              <a:rPr lang="fr-FR" dirty="0" err="1" smtClean="0"/>
              <a:t>Approximate</a:t>
            </a:r>
            <a:r>
              <a:rPr lang="fr-FR" dirty="0" smtClean="0"/>
              <a:t> distribution of population </a:t>
            </a:r>
            <a:r>
              <a:rPr lang="fr-FR" dirty="0" err="1" smtClean="0"/>
              <a:t>today</a:t>
            </a:r>
            <a:r>
              <a:rPr lang="fr-FR" dirty="0" smtClean="0"/>
              <a:t>: 20% </a:t>
            </a:r>
            <a:r>
              <a:rPr lang="fr-FR" dirty="0" err="1" smtClean="0"/>
              <a:t>Scheduled</a:t>
            </a:r>
            <a:r>
              <a:rPr lang="fr-FR" dirty="0" smtClean="0"/>
              <a:t> Castes (SC=</a:t>
            </a:r>
            <a:r>
              <a:rPr lang="fr-FR" dirty="0" err="1" smtClean="0"/>
              <a:t>Dalits</a:t>
            </a:r>
            <a:r>
              <a:rPr lang="fr-FR" dirty="0" smtClean="0"/>
              <a:t>), 10% </a:t>
            </a:r>
            <a:r>
              <a:rPr lang="fr-FR" dirty="0" err="1" smtClean="0"/>
              <a:t>Scheduled</a:t>
            </a:r>
            <a:r>
              <a:rPr lang="fr-FR" dirty="0" smtClean="0"/>
              <a:t> </a:t>
            </a:r>
            <a:r>
              <a:rPr lang="fr-FR" dirty="0" err="1" smtClean="0"/>
              <a:t>Tribes</a:t>
            </a:r>
            <a:r>
              <a:rPr lang="fr-FR" dirty="0" smtClean="0"/>
              <a:t> (ST), 40%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Backward</a:t>
            </a:r>
            <a:r>
              <a:rPr lang="fr-FR" dirty="0" smtClean="0"/>
              <a:t> Classes (OBC</a:t>
            </a:r>
            <a:r>
              <a:rPr lang="fr-FR" dirty="0" smtClean="0">
                <a:cs typeface="Arial"/>
              </a:rPr>
              <a:t>≈</a:t>
            </a:r>
            <a:r>
              <a:rPr lang="fr-FR" dirty="0" err="1" smtClean="0">
                <a:cs typeface="Arial"/>
              </a:rPr>
              <a:t>Shudras</a:t>
            </a:r>
            <a:r>
              <a:rPr lang="fr-FR" dirty="0" smtClean="0"/>
              <a:t>), 30% </a:t>
            </a:r>
            <a:r>
              <a:rPr lang="fr-FR" dirty="0" err="1" smtClean="0"/>
              <a:t>Forward</a:t>
            </a:r>
            <a:r>
              <a:rPr lang="fr-FR" dirty="0" smtClean="0"/>
              <a:t> Castes (V-K-B)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Initially</a:t>
            </a:r>
            <a:r>
              <a:rPr lang="fr-FR" dirty="0" smtClean="0"/>
              <a:t> the </a:t>
            </a:r>
            <a:r>
              <a:rPr lang="fr-FR" dirty="0" err="1" smtClean="0"/>
              <a:t>reservations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mostly</a:t>
            </a:r>
            <a:r>
              <a:rPr lang="fr-FR" dirty="0" smtClean="0"/>
              <a:t> for </a:t>
            </a:r>
            <a:r>
              <a:rPr lang="fr-FR" dirty="0" err="1" smtClean="0"/>
              <a:t>SCs</a:t>
            </a:r>
            <a:r>
              <a:rPr lang="fr-FR" dirty="0" smtClean="0"/>
              <a:t>-</a:t>
            </a:r>
            <a:r>
              <a:rPr lang="fr-FR" dirty="0" err="1" smtClean="0"/>
              <a:t>STs</a:t>
            </a:r>
            <a:r>
              <a:rPr lang="fr-FR" dirty="0" smtClean="0"/>
              <a:t>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OBCs</a:t>
            </a:r>
            <a:r>
              <a:rPr lang="fr-FR" dirty="0" smtClean="0"/>
              <a:t> (</a:t>
            </a:r>
            <a:r>
              <a:rPr lang="fr-FR" dirty="0" err="1" smtClean="0"/>
              <a:t>Mandal</a:t>
            </a:r>
            <a:r>
              <a:rPr lang="fr-FR" dirty="0" smtClean="0"/>
              <a:t> Commission 1980) and to </a:t>
            </a:r>
            <a:r>
              <a:rPr lang="fr-FR" dirty="0" err="1" smtClean="0"/>
              <a:t>poor</a:t>
            </a:r>
            <a:r>
              <a:rPr lang="fr-FR" dirty="0" smtClean="0"/>
              <a:t> groups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Castes in </a:t>
            </a:r>
            <a:r>
              <a:rPr lang="fr-FR" dirty="0" err="1" smtClean="0"/>
              <a:t>some</a:t>
            </a:r>
            <a:r>
              <a:rPr lang="fr-FR" dirty="0" smtClean="0"/>
              <a:t> states. </a:t>
            </a:r>
          </a:p>
          <a:p>
            <a:pPr>
              <a:buNone/>
            </a:pPr>
            <a:r>
              <a:rPr lang="fr-FR" dirty="0" smtClean="0"/>
              <a:t>  </a:t>
            </a:r>
            <a:r>
              <a:rPr lang="fr-FR" dirty="0" smtClean="0">
                <a:latin typeface="Calibri"/>
              </a:rPr>
              <a:t>→ </a:t>
            </a:r>
            <a:r>
              <a:rPr lang="fr-FR" dirty="0" smtClean="0"/>
              <a:t>Major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conflicts</a:t>
            </a:r>
            <a:r>
              <a:rPr lang="fr-FR" dirty="0" smtClean="0"/>
              <a:t>, </a:t>
            </a:r>
            <a:r>
              <a:rPr lang="fr-FR" dirty="0" err="1" smtClean="0"/>
              <a:t>rise</a:t>
            </a:r>
            <a:r>
              <a:rPr lang="fr-FR" dirty="0" smtClean="0"/>
              <a:t> of caste-</a:t>
            </a:r>
            <a:r>
              <a:rPr lang="fr-FR" dirty="0" err="1" smtClean="0"/>
              <a:t>based</a:t>
            </a:r>
            <a:r>
              <a:rPr lang="fr-FR" dirty="0" smtClean="0"/>
              <a:t> parties</a:t>
            </a:r>
          </a:p>
          <a:p>
            <a:r>
              <a:rPr lang="fr-FR" dirty="0" err="1" smtClean="0"/>
              <a:t>Indian</a:t>
            </a:r>
            <a:r>
              <a:rPr lang="fr-FR" dirty="0" smtClean="0"/>
              <a:t> </a:t>
            </a:r>
            <a:r>
              <a:rPr lang="fr-FR" dirty="0" err="1" smtClean="0"/>
              <a:t>Muslims</a:t>
            </a:r>
            <a:r>
              <a:rPr lang="fr-FR" dirty="0" smtClean="0"/>
              <a:t> (14% pop) do not </a:t>
            </a:r>
            <a:r>
              <a:rPr lang="fr-FR" dirty="0" err="1" smtClean="0"/>
              <a:t>benefit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SC-ST </a:t>
            </a:r>
            <a:r>
              <a:rPr lang="fr-FR" dirty="0" err="1" smtClean="0"/>
              <a:t>status</a:t>
            </a:r>
            <a:r>
              <a:rPr lang="fr-FR" dirty="0" smtClean="0"/>
              <a:t> but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benefit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OBC </a:t>
            </a:r>
            <a:r>
              <a:rPr lang="fr-FR" dirty="0" err="1" smtClean="0"/>
              <a:t>status</a:t>
            </a:r>
            <a:r>
              <a:rPr lang="fr-FR" dirty="0" smtClean="0"/>
              <a:t>. </a:t>
            </a:r>
            <a:r>
              <a:rPr lang="fr-FR" dirty="0" err="1" smtClean="0"/>
              <a:t>Other</a:t>
            </a:r>
            <a:r>
              <a:rPr lang="fr-FR" dirty="0" smtClean="0"/>
              <a:t> major source of </a:t>
            </a:r>
            <a:r>
              <a:rPr lang="fr-FR" dirty="0" err="1" smtClean="0"/>
              <a:t>conflict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Hindu</a:t>
            </a:r>
            <a:r>
              <a:rPr lang="fr-FR" dirty="0" smtClean="0"/>
              <a:t> parties (</a:t>
            </a:r>
            <a:r>
              <a:rPr lang="fr-FR" dirty="0" err="1" smtClean="0"/>
              <a:t>Mogul</a:t>
            </a:r>
            <a:r>
              <a:rPr lang="fr-FR" dirty="0" smtClean="0"/>
              <a:t> </a:t>
            </a:r>
            <a:r>
              <a:rPr lang="fr-FR" dirty="0" err="1" smtClean="0"/>
              <a:t>India</a:t>
            </a:r>
            <a:r>
              <a:rPr lang="fr-FR" dirty="0" smtClean="0"/>
              <a:t> 16</a:t>
            </a:r>
            <a:r>
              <a:rPr lang="fr-FR" baseline="30000" dirty="0" smtClean="0"/>
              <a:t>c</a:t>
            </a:r>
            <a:r>
              <a:rPr lang="fr-FR" dirty="0" smtClean="0"/>
              <a:t>-18</a:t>
            </a:r>
            <a:r>
              <a:rPr lang="fr-FR" baseline="30000" dirty="0" smtClean="0"/>
              <a:t>c</a:t>
            </a:r>
            <a:r>
              <a:rPr lang="fr-FR" dirty="0" smtClean="0"/>
              <a:t>: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castes </a:t>
            </a:r>
            <a:r>
              <a:rPr lang="fr-FR" dirty="0" err="1" smtClean="0"/>
              <a:t>convert</a:t>
            </a:r>
            <a:r>
              <a:rPr lang="fr-FR" dirty="0" smtClean="0"/>
              <a:t> to Islam)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→ </a:t>
            </a:r>
            <a:r>
              <a:rPr lang="fr-FR" dirty="0" err="1" smtClean="0"/>
              <a:t>decision</a:t>
            </a:r>
            <a:r>
              <a:rPr lang="fr-FR" dirty="0" smtClean="0"/>
              <a:t> by the </a:t>
            </a:r>
            <a:r>
              <a:rPr lang="fr-FR" dirty="0" err="1" smtClean="0"/>
              <a:t>federal</a:t>
            </a:r>
            <a:r>
              <a:rPr lang="fr-FR" dirty="0" smtClean="0"/>
              <a:t> </a:t>
            </a:r>
            <a:r>
              <a:rPr lang="fr-FR" dirty="0" err="1" smtClean="0"/>
              <a:t>governement</a:t>
            </a:r>
            <a:r>
              <a:rPr lang="fr-FR" dirty="0" smtClean="0"/>
              <a:t> of </a:t>
            </a:r>
            <a:r>
              <a:rPr lang="fr-FR" dirty="0" err="1" smtClean="0"/>
              <a:t>India</a:t>
            </a:r>
            <a:r>
              <a:rPr lang="fr-FR" dirty="0" smtClean="0"/>
              <a:t> to </a:t>
            </a:r>
            <a:r>
              <a:rPr lang="fr-FR" dirty="0" err="1" smtClean="0"/>
              <a:t>conduct</a:t>
            </a:r>
            <a:r>
              <a:rPr lang="fr-FR" dirty="0" smtClean="0"/>
              <a:t> a  </a:t>
            </a:r>
            <a:r>
              <a:rPr lang="fr-FR" b="1" dirty="0" smtClean="0"/>
              <a:t>« </a:t>
            </a:r>
            <a:r>
              <a:rPr lang="fr-FR" b="1" dirty="0" err="1" smtClean="0"/>
              <a:t>Socio-Economic</a:t>
            </a:r>
            <a:r>
              <a:rPr lang="fr-FR" b="1" dirty="0" smtClean="0"/>
              <a:t> and Caste </a:t>
            </a:r>
            <a:r>
              <a:rPr lang="fr-FR" b="1" dirty="0" err="1" smtClean="0"/>
              <a:t>Census</a:t>
            </a:r>
            <a:r>
              <a:rPr lang="fr-FR" b="1" dirty="0" smtClean="0"/>
              <a:t> » in 2011 </a:t>
            </a:r>
            <a:r>
              <a:rPr lang="fr-FR" dirty="0" smtClean="0"/>
              <a:t>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clarify</a:t>
            </a:r>
            <a:r>
              <a:rPr lang="fr-FR" dirty="0" smtClean="0"/>
              <a:t> the relation </a:t>
            </a:r>
            <a:r>
              <a:rPr lang="fr-FR" dirty="0" err="1" smtClean="0"/>
              <a:t>between</a:t>
            </a:r>
            <a:r>
              <a:rPr lang="fr-FR" dirty="0" smtClean="0"/>
              <a:t> caste, </a:t>
            </a:r>
            <a:r>
              <a:rPr lang="fr-FR" dirty="0" err="1" smtClean="0"/>
              <a:t>income</a:t>
            </a:r>
            <a:r>
              <a:rPr lang="fr-FR" dirty="0" smtClean="0"/>
              <a:t>, </a:t>
            </a:r>
            <a:r>
              <a:rPr lang="fr-FR" dirty="0" err="1" smtClean="0"/>
              <a:t>wealth</a:t>
            </a:r>
            <a:r>
              <a:rPr lang="fr-FR" dirty="0" smtClean="0"/>
              <a:t> and </a:t>
            </a:r>
            <a:r>
              <a:rPr lang="fr-FR" dirty="0" err="1" smtClean="0"/>
              <a:t>poverty</a:t>
            </a:r>
            <a:r>
              <a:rPr lang="fr-FR" dirty="0" smtClean="0"/>
              <a:t>         </a:t>
            </a:r>
            <a:r>
              <a:rPr lang="fr-FR" b="1" dirty="0" smtClean="0"/>
              <a:t>(=first caste </a:t>
            </a:r>
            <a:r>
              <a:rPr lang="fr-FR" b="1" dirty="0" err="1" smtClean="0"/>
              <a:t>census</a:t>
            </a:r>
            <a:r>
              <a:rPr lang="fr-FR" b="1" dirty="0" smtClean="0"/>
              <a:t> </a:t>
            </a:r>
            <a:r>
              <a:rPr lang="fr-FR" b="1" dirty="0" err="1" smtClean="0"/>
              <a:t>since</a:t>
            </a:r>
            <a:r>
              <a:rPr lang="fr-FR" b="1" dirty="0" smtClean="0"/>
              <a:t> 1931 British </a:t>
            </a:r>
            <a:r>
              <a:rPr lang="fr-FR" b="1" smtClean="0"/>
              <a:t>census</a:t>
            </a:r>
            <a:r>
              <a:rPr lang="fr-FR" smtClean="0"/>
              <a:t>).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of 2011 caste </a:t>
            </a:r>
            <a:r>
              <a:rPr lang="fr-FR" dirty="0" err="1" smtClean="0"/>
              <a:t>census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 in 2015: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SECC  </a:t>
            </a:r>
            <a:r>
              <a:rPr lang="fr-FR" dirty="0" err="1" smtClean="0">
                <a:hlinkClick r:id="rId2"/>
              </a:rPr>
              <a:t>website</a:t>
            </a:r>
            <a:r>
              <a:rPr lang="fr-FR" dirty="0" smtClean="0"/>
              <a:t>. Explosive issue.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Purely</a:t>
            </a:r>
            <a:r>
              <a:rPr lang="fr-FR" dirty="0" smtClean="0"/>
              <a:t> </a:t>
            </a:r>
            <a:r>
              <a:rPr lang="fr-FR" dirty="0" err="1" smtClean="0"/>
              <a:t>Indian</a:t>
            </a:r>
            <a:r>
              <a:rPr lang="fr-FR" dirty="0" smtClean="0"/>
              <a:t> issue? No. School admissions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  <a:r>
              <a:rPr lang="fr-FR" dirty="0" err="1" smtClean="0"/>
              <a:t>sometime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parental </a:t>
            </a:r>
            <a:r>
              <a:rPr lang="fr-FR" dirty="0" err="1" smtClean="0"/>
              <a:t>income</a:t>
            </a:r>
            <a:r>
              <a:rPr lang="fr-FR" dirty="0" smtClean="0"/>
              <a:t> in Europe (</a:t>
            </a:r>
            <a:r>
              <a:rPr lang="fr-FR" dirty="0" err="1" smtClean="0"/>
              <a:t>e.g</a:t>
            </a:r>
            <a:r>
              <a:rPr lang="fr-FR" dirty="0" smtClean="0"/>
              <a:t>. Paris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r>
              <a:rPr lang="fr-FR" dirty="0" smtClean="0"/>
              <a:t>) (or </a:t>
            </a:r>
            <a:r>
              <a:rPr lang="fr-FR" dirty="0" err="1" smtClean="0"/>
              <a:t>ethnicity</a:t>
            </a:r>
            <a:r>
              <a:rPr lang="fr-FR" dirty="0" smtClean="0"/>
              <a:t> in US). </a:t>
            </a:r>
            <a:r>
              <a:rPr lang="fr-FR" dirty="0" err="1" smtClean="0"/>
              <a:t>Big</a:t>
            </a:r>
            <a:r>
              <a:rPr lang="fr-FR" dirty="0" smtClean="0"/>
              <a:t> issue for the future. </a:t>
            </a:r>
            <a:r>
              <a:rPr lang="fr-FR" dirty="0" err="1" smtClean="0"/>
              <a:t>Same</a:t>
            </a:r>
            <a:r>
              <a:rPr lang="fr-FR" dirty="0" smtClean="0"/>
              <a:t> basic question as in </a:t>
            </a:r>
            <a:r>
              <a:rPr lang="fr-FR" dirty="0" err="1" smtClean="0"/>
              <a:t>India</a:t>
            </a:r>
            <a:r>
              <a:rPr lang="fr-FR" dirty="0" smtClean="0"/>
              <a:t>: </a:t>
            </a:r>
            <a:r>
              <a:rPr lang="fr-FR" dirty="0" err="1" smtClean="0"/>
              <a:t>bottom</a:t>
            </a:r>
            <a:r>
              <a:rPr lang="fr-FR" dirty="0" smtClean="0"/>
              <a:t> groups </a:t>
            </a:r>
            <a:r>
              <a:rPr lang="fr-FR" dirty="0" err="1" smtClean="0"/>
              <a:t>targeting</a:t>
            </a:r>
            <a:r>
              <a:rPr lang="fr-FR" dirty="0" smtClean="0"/>
              <a:t> vs more </a:t>
            </a:r>
            <a:r>
              <a:rPr lang="fr-FR" dirty="0" err="1" smtClean="0"/>
              <a:t>continuous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1791"/>
            <a:ext cx="8435280" cy="66090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Is </a:t>
            </a:r>
            <a:r>
              <a:rPr lang="fr-FR" dirty="0" err="1" smtClean="0"/>
              <a:t>India’s</a:t>
            </a:r>
            <a:r>
              <a:rPr lang="fr-FR" dirty="0" smtClean="0"/>
              <a:t> caste system unique, and </a:t>
            </a:r>
            <a:r>
              <a:rPr lang="fr-FR" dirty="0" err="1" smtClean="0"/>
              <a:t>why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6048672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err="1" smtClean="0"/>
              <a:t>Dumezil</a:t>
            </a:r>
            <a:r>
              <a:rPr lang="fr-FR" dirty="0" smtClean="0"/>
              <a:t> «</a:t>
            </a:r>
            <a:r>
              <a:rPr lang="fr-FR" dirty="0"/>
              <a:t> Métiers et classes fonctionnelles chez divers peuples indo-européens », </a:t>
            </a:r>
            <a:r>
              <a:rPr lang="fr-FR" dirty="0">
                <a:hlinkClick r:id="rId2"/>
              </a:rPr>
              <a:t>Annales ESC </a:t>
            </a:r>
            <a:r>
              <a:rPr lang="fr-FR" dirty="0" smtClean="0">
                <a:hlinkClick r:id="rId2"/>
              </a:rPr>
              <a:t>1958</a:t>
            </a:r>
            <a:r>
              <a:rPr lang="fr-FR" dirty="0" smtClean="0"/>
              <a:t> : « There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origin</a:t>
            </a:r>
            <a:r>
              <a:rPr lang="fr-FR" dirty="0" smtClean="0"/>
              <a:t> to all </a:t>
            </a:r>
            <a:r>
              <a:rPr lang="fr-FR" dirty="0" err="1" smtClean="0"/>
              <a:t>three</a:t>
            </a:r>
            <a:r>
              <a:rPr lang="fr-FR" dirty="0" smtClean="0"/>
              <a:t>-class </a:t>
            </a:r>
            <a:r>
              <a:rPr lang="fr-FR" dirty="0" err="1" smtClean="0"/>
              <a:t>Indo-European</a:t>
            </a:r>
            <a:r>
              <a:rPr lang="fr-FR" dirty="0" smtClean="0"/>
              <a:t> social structures: a </a:t>
            </a:r>
            <a:r>
              <a:rPr lang="fr-FR" dirty="0" err="1" smtClean="0"/>
              <a:t>clerical</a:t>
            </a:r>
            <a:r>
              <a:rPr lang="fr-FR" dirty="0" smtClean="0"/>
              <a:t> class, a </a:t>
            </a:r>
            <a:r>
              <a:rPr lang="fr-FR" dirty="0" err="1" smtClean="0"/>
              <a:t>warrior</a:t>
            </a:r>
            <a:r>
              <a:rPr lang="fr-FR" dirty="0" smtClean="0"/>
              <a:t> class, a </a:t>
            </a:r>
            <a:r>
              <a:rPr lang="fr-FR" dirty="0" err="1" smtClean="0"/>
              <a:t>commoner</a:t>
            </a:r>
            <a:r>
              <a:rPr lang="fr-FR" dirty="0" smtClean="0"/>
              <a:t> class (</a:t>
            </a:r>
            <a:r>
              <a:rPr lang="fr-FR" dirty="0" err="1" smtClean="0"/>
              <a:t>workers</a:t>
            </a:r>
            <a:r>
              <a:rPr lang="fr-FR" dirty="0" smtClean="0"/>
              <a:t>) » = the </a:t>
            </a:r>
            <a:r>
              <a:rPr lang="fr-FR" b="1" dirty="0" smtClean="0"/>
              <a:t>« </a:t>
            </a:r>
            <a:r>
              <a:rPr lang="fr-FR" b="1" dirty="0" err="1" smtClean="0"/>
              <a:t>trifunctional</a:t>
            </a:r>
            <a:r>
              <a:rPr lang="fr-FR" b="1" dirty="0" smtClean="0"/>
              <a:t> </a:t>
            </a:r>
            <a:r>
              <a:rPr lang="fr-FR" b="1" dirty="0" err="1" smtClean="0"/>
              <a:t>hypothesis</a:t>
            </a:r>
            <a:r>
              <a:rPr lang="fr-FR" b="1" dirty="0" smtClean="0"/>
              <a:t> »</a:t>
            </a:r>
          </a:p>
          <a:p>
            <a:r>
              <a:rPr lang="fr-FR" b="1" dirty="0" smtClean="0"/>
              <a:t>Ok, </a:t>
            </a:r>
            <a:r>
              <a:rPr lang="fr-FR" b="1" dirty="0" err="1" smtClean="0"/>
              <a:t>except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 </a:t>
            </a:r>
            <a:r>
              <a:rPr lang="fr-FR" b="1" dirty="0" err="1" smtClean="0"/>
              <a:t>it</a:t>
            </a:r>
            <a:r>
              <a:rPr lang="fr-FR" b="1" dirty="0" smtClean="0"/>
              <a:t> </a:t>
            </a:r>
            <a:r>
              <a:rPr lang="fr-FR" b="1" dirty="0" err="1" smtClean="0"/>
              <a:t>makes</a:t>
            </a:r>
            <a:r>
              <a:rPr lang="fr-FR" b="1" dirty="0" smtClean="0"/>
              <a:t> a </a:t>
            </a:r>
            <a:r>
              <a:rPr lang="fr-FR" b="1" dirty="0" err="1" smtClean="0"/>
              <a:t>big</a:t>
            </a:r>
            <a:r>
              <a:rPr lang="fr-FR" b="1" dirty="0" smtClean="0"/>
              <a:t> </a:t>
            </a:r>
            <a:r>
              <a:rPr lang="fr-FR" b="1" dirty="0" err="1" smtClean="0"/>
              <a:t>difference</a:t>
            </a:r>
            <a:r>
              <a:rPr lang="fr-FR" b="1" dirty="0" smtClean="0"/>
              <a:t> </a:t>
            </a:r>
            <a:r>
              <a:rPr lang="fr-FR" b="1" dirty="0" err="1" smtClean="0"/>
              <a:t>whether</a:t>
            </a:r>
            <a:r>
              <a:rPr lang="fr-FR" b="1" dirty="0" smtClean="0"/>
              <a:t> the </a:t>
            </a:r>
            <a:r>
              <a:rPr lang="fr-FR" b="1" dirty="0" err="1" smtClean="0"/>
              <a:t>clerical</a:t>
            </a:r>
            <a:r>
              <a:rPr lang="fr-FR" b="1" dirty="0" smtClean="0"/>
              <a:t> class </a:t>
            </a:r>
            <a:r>
              <a:rPr lang="fr-FR" b="1" dirty="0" err="1" smtClean="0"/>
              <a:t>can</a:t>
            </a:r>
            <a:r>
              <a:rPr lang="fr-FR" b="1" dirty="0" smtClean="0"/>
              <a:t> self-</a:t>
            </a:r>
            <a:r>
              <a:rPr lang="fr-FR" b="1" dirty="0" err="1" smtClean="0"/>
              <a:t>reproduce</a:t>
            </a:r>
            <a:r>
              <a:rPr lang="fr-FR" b="1" dirty="0" smtClean="0"/>
              <a:t> </a:t>
            </a:r>
            <a:r>
              <a:rPr lang="fr-FR" b="1" dirty="0" err="1" smtClean="0"/>
              <a:t>itself</a:t>
            </a:r>
            <a:r>
              <a:rPr lang="fr-FR" dirty="0" smtClean="0"/>
              <a:t> (</a:t>
            </a:r>
            <a:r>
              <a:rPr lang="fr-FR" dirty="0" err="1" smtClean="0"/>
              <a:t>Hinduism</a:t>
            </a:r>
            <a:r>
              <a:rPr lang="fr-FR" dirty="0" smtClean="0"/>
              <a:t>, </a:t>
            </a:r>
            <a:r>
              <a:rPr lang="fr-FR" dirty="0" err="1" smtClean="0"/>
              <a:t>Buddhism</a:t>
            </a:r>
            <a:r>
              <a:rPr lang="fr-FR" dirty="0" smtClean="0"/>
              <a:t>, </a:t>
            </a:r>
            <a:r>
              <a:rPr lang="fr-FR" dirty="0" err="1" smtClean="0"/>
              <a:t>Shia</a:t>
            </a:r>
            <a:r>
              <a:rPr lang="fr-FR" dirty="0" smtClean="0"/>
              <a:t> and </a:t>
            </a:r>
            <a:r>
              <a:rPr lang="fr-FR" dirty="0" err="1" smtClean="0"/>
              <a:t>Sunni</a:t>
            </a:r>
            <a:r>
              <a:rPr lang="fr-FR" dirty="0" smtClean="0"/>
              <a:t> Islam, </a:t>
            </a:r>
            <a:r>
              <a:rPr lang="fr-FR" dirty="0" err="1" smtClean="0"/>
              <a:t>Judaism</a:t>
            </a:r>
            <a:r>
              <a:rPr lang="fr-FR" dirty="0" smtClean="0"/>
              <a:t>) or not (</a:t>
            </a:r>
            <a:r>
              <a:rPr lang="fr-FR" dirty="0" err="1" smtClean="0"/>
              <a:t>Christianity</a:t>
            </a:r>
            <a:r>
              <a:rPr lang="fr-FR" dirty="0" smtClean="0"/>
              <a:t>), and </a:t>
            </a:r>
            <a:r>
              <a:rPr lang="fr-FR" dirty="0" err="1" smtClean="0"/>
              <a:t>whether</a:t>
            </a:r>
            <a:r>
              <a:rPr lang="fr-FR" dirty="0" smtClean="0"/>
              <a:t> the </a:t>
            </a:r>
            <a:r>
              <a:rPr lang="fr-FR" dirty="0" err="1" smtClean="0"/>
              <a:t>warrior</a:t>
            </a:r>
            <a:r>
              <a:rPr lang="fr-FR" dirty="0" smtClean="0"/>
              <a:t> class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ruling</a:t>
            </a:r>
            <a:r>
              <a:rPr lang="fr-FR" dirty="0" smtClean="0"/>
              <a:t> (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maintain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prestige of the </a:t>
            </a:r>
            <a:r>
              <a:rPr lang="fr-FR" dirty="0" err="1" smtClean="0"/>
              <a:t>clerical</a:t>
            </a:r>
            <a:r>
              <a:rPr lang="fr-FR" dirty="0" smtClean="0"/>
              <a:t> class – </a:t>
            </a:r>
            <a:r>
              <a:rPr lang="fr-FR" dirty="0" err="1" smtClean="0"/>
              <a:t>Brahmans</a:t>
            </a:r>
            <a:r>
              <a:rPr lang="fr-FR" dirty="0" smtClean="0"/>
              <a:t> - in </a:t>
            </a:r>
            <a:r>
              <a:rPr lang="fr-FR" dirty="0" err="1" smtClean="0"/>
              <a:t>India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warrior</a:t>
            </a:r>
            <a:r>
              <a:rPr lang="fr-FR" dirty="0" smtClean="0"/>
              <a:t> class – </a:t>
            </a:r>
            <a:r>
              <a:rPr lang="fr-FR" dirty="0" err="1" smtClean="0"/>
              <a:t>Kshatryas</a:t>
            </a:r>
            <a:r>
              <a:rPr lang="fr-FR" dirty="0" smtClean="0"/>
              <a:t> -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not </a:t>
            </a:r>
            <a:r>
              <a:rPr lang="fr-FR" dirty="0" err="1" smtClean="0"/>
              <a:t>ruling</a:t>
            </a:r>
            <a:r>
              <a:rPr lang="fr-FR" dirty="0" smtClean="0"/>
              <a:t>) (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ruling</a:t>
            </a:r>
            <a:r>
              <a:rPr lang="fr-FR" dirty="0" smtClean="0"/>
              <a:t> </a:t>
            </a:r>
            <a:r>
              <a:rPr lang="fr-FR" dirty="0" err="1" smtClean="0"/>
              <a:t>clerical</a:t>
            </a:r>
            <a:r>
              <a:rPr lang="fr-FR" dirty="0" smtClean="0"/>
              <a:t> class: </a:t>
            </a:r>
            <a:r>
              <a:rPr lang="fr-FR" dirty="0" err="1" smtClean="0"/>
              <a:t>Shia</a:t>
            </a:r>
            <a:r>
              <a:rPr lang="fr-FR" dirty="0" smtClean="0"/>
              <a:t> </a:t>
            </a:r>
            <a:r>
              <a:rPr lang="fr-FR" dirty="0" err="1" smtClean="0"/>
              <a:t>clergy</a:t>
            </a:r>
            <a:r>
              <a:rPr lang="fr-FR" dirty="0" smtClean="0"/>
              <a:t> in Iran post 1979?)</a:t>
            </a:r>
          </a:p>
          <a:p>
            <a:r>
              <a:rPr lang="fr-FR" b="1" dirty="0"/>
              <a:t>O</a:t>
            </a:r>
            <a:r>
              <a:rPr lang="fr-FR" b="1" dirty="0" smtClean="0"/>
              <a:t>k, </a:t>
            </a:r>
            <a:r>
              <a:rPr lang="fr-FR" b="1" dirty="0" err="1" smtClean="0"/>
              <a:t>except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 the </a:t>
            </a:r>
            <a:r>
              <a:rPr lang="fr-FR" b="1" dirty="0" err="1" smtClean="0"/>
              <a:t>third</a:t>
            </a:r>
            <a:r>
              <a:rPr lang="fr-FR" b="1" dirty="0" smtClean="0"/>
              <a:t> class (</a:t>
            </a:r>
            <a:r>
              <a:rPr lang="fr-FR" b="1" dirty="0" err="1" smtClean="0"/>
              <a:t>commoners</a:t>
            </a:r>
            <a:r>
              <a:rPr lang="fr-FR" b="1" dirty="0" smtClean="0"/>
              <a:t>, </a:t>
            </a:r>
            <a:r>
              <a:rPr lang="fr-FR" b="1" dirty="0" err="1" smtClean="0"/>
              <a:t>workers</a:t>
            </a:r>
            <a:r>
              <a:rPr lang="fr-FR" b="1" dirty="0" smtClean="0"/>
              <a:t>)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sometime</a:t>
            </a:r>
            <a:r>
              <a:rPr lang="fr-FR" b="1" dirty="0" smtClean="0"/>
              <a:t> </a:t>
            </a:r>
            <a:r>
              <a:rPr lang="fr-FR" b="1" dirty="0" err="1" smtClean="0"/>
              <a:t>divided</a:t>
            </a:r>
            <a:r>
              <a:rPr lang="fr-FR" b="1" dirty="0" smtClean="0"/>
              <a:t> </a:t>
            </a:r>
            <a:r>
              <a:rPr lang="fr-FR" b="1" dirty="0" err="1" smtClean="0"/>
              <a:t>into</a:t>
            </a:r>
            <a:r>
              <a:rPr lang="fr-FR" b="1" dirty="0" smtClean="0"/>
              <a:t> </a:t>
            </a:r>
            <a:r>
              <a:rPr lang="fr-FR" b="1" dirty="0" err="1" smtClean="0"/>
              <a:t>two</a:t>
            </a:r>
            <a:r>
              <a:rPr lang="fr-FR" b="1" dirty="0" smtClean="0"/>
              <a:t> or </a:t>
            </a:r>
            <a:r>
              <a:rPr lang="fr-FR" b="1" dirty="0" err="1" smtClean="0"/>
              <a:t>three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peasants</a:t>
            </a:r>
            <a:r>
              <a:rPr lang="fr-FR" dirty="0" smtClean="0"/>
              <a:t>/</a:t>
            </a:r>
            <a:r>
              <a:rPr lang="fr-FR" dirty="0" err="1" smtClean="0"/>
              <a:t>rurals</a:t>
            </a:r>
            <a:r>
              <a:rPr lang="fr-FR" dirty="0" smtClean="0"/>
              <a:t> vs traders/</a:t>
            </a:r>
            <a:r>
              <a:rPr lang="fr-FR" dirty="0" err="1" smtClean="0"/>
              <a:t>craftsmen</a:t>
            </a:r>
            <a:r>
              <a:rPr lang="fr-FR" dirty="0" smtClean="0"/>
              <a:t>, or </a:t>
            </a:r>
            <a:r>
              <a:rPr lang="fr-FR" dirty="0" err="1" smtClean="0"/>
              <a:t>peasants</a:t>
            </a:r>
            <a:r>
              <a:rPr lang="fr-FR" dirty="0" smtClean="0"/>
              <a:t>/</a:t>
            </a:r>
            <a:r>
              <a:rPr lang="fr-FR" dirty="0" err="1" smtClean="0"/>
              <a:t>rurals</a:t>
            </a:r>
            <a:r>
              <a:rPr lang="fr-FR" dirty="0" smtClean="0"/>
              <a:t> vs traders/</a:t>
            </a:r>
            <a:r>
              <a:rPr lang="fr-FR" dirty="0" err="1" smtClean="0"/>
              <a:t>craftsmen</a:t>
            </a:r>
            <a:r>
              <a:rPr lang="fr-FR" dirty="0" smtClean="0"/>
              <a:t> vs </a:t>
            </a:r>
            <a:r>
              <a:rPr lang="fr-FR" dirty="0" err="1" smtClean="0"/>
              <a:t>untouchables</a:t>
            </a:r>
            <a:r>
              <a:rPr lang="fr-FR" dirty="0" smtClean="0"/>
              <a:t>),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four or five basic classes </a:t>
            </a:r>
            <a:r>
              <a:rPr lang="fr-FR" dirty="0" err="1" smtClean="0"/>
              <a:t>instead</a:t>
            </a:r>
            <a:r>
              <a:rPr lang="fr-FR" dirty="0" smtClean="0"/>
              <a:t> of </a:t>
            </a:r>
            <a:r>
              <a:rPr lang="fr-FR" dirty="0" err="1" smtClean="0"/>
              <a:t>three</a:t>
            </a:r>
            <a:endParaRPr lang="fr-FR" dirty="0" smtClean="0"/>
          </a:p>
          <a:p>
            <a:r>
              <a:rPr lang="fr-FR" b="1" dirty="0" smtClean="0"/>
              <a:t>Dumont, Homo </a:t>
            </a:r>
            <a:r>
              <a:rPr lang="fr-FR" b="1" dirty="0" err="1" smtClean="0"/>
              <a:t>Hierarchicus</a:t>
            </a:r>
            <a:r>
              <a:rPr lang="fr-FR" b="1" dirty="0" smtClean="0"/>
              <a:t>, 1966</a:t>
            </a:r>
            <a:r>
              <a:rPr lang="fr-FR" dirty="0" smtClean="0"/>
              <a:t>, on the </a:t>
            </a:r>
            <a:r>
              <a:rPr lang="fr-FR" dirty="0" err="1" smtClean="0"/>
              <a:t>origin</a:t>
            </a:r>
            <a:r>
              <a:rPr lang="fr-FR" dirty="0" smtClean="0"/>
              <a:t> of the caste system: </a:t>
            </a:r>
            <a:r>
              <a:rPr lang="fr-FR" dirty="0" err="1" smtClean="0"/>
              <a:t>ancient</a:t>
            </a:r>
            <a:r>
              <a:rPr lang="fr-FR" dirty="0" smtClean="0"/>
              <a:t> </a:t>
            </a:r>
            <a:r>
              <a:rPr lang="fr-FR" dirty="0" err="1" smtClean="0"/>
              <a:t>texts</a:t>
            </a:r>
            <a:r>
              <a:rPr lang="fr-FR" dirty="0" smtClean="0"/>
              <a:t> </a:t>
            </a:r>
            <a:r>
              <a:rPr lang="fr-FR" dirty="0" err="1" smtClean="0"/>
              <a:t>suggest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b="1" dirty="0" err="1"/>
              <a:t>S</a:t>
            </a:r>
            <a:r>
              <a:rPr lang="fr-FR" b="1" dirty="0" err="1" smtClean="0"/>
              <a:t>hudras</a:t>
            </a:r>
            <a:r>
              <a:rPr lang="fr-FR" b="1" dirty="0" smtClean="0"/>
              <a:t> </a:t>
            </a:r>
            <a:r>
              <a:rPr lang="fr-FR" b="1" dirty="0" err="1" smtClean="0"/>
              <a:t>used</a:t>
            </a:r>
            <a:r>
              <a:rPr lang="fr-FR" b="1" dirty="0" smtClean="0"/>
              <a:t> to </a:t>
            </a:r>
            <a:r>
              <a:rPr lang="fr-FR" b="1" dirty="0" err="1" smtClean="0"/>
              <a:t>be</a:t>
            </a:r>
            <a:r>
              <a:rPr lang="fr-FR" b="1" dirty="0" smtClean="0"/>
              <a:t> slaves or serves </a:t>
            </a:r>
            <a:r>
              <a:rPr lang="fr-FR" dirty="0" err="1" smtClean="0"/>
              <a:t>outside</a:t>
            </a:r>
            <a:r>
              <a:rPr lang="fr-FR" dirty="0" smtClean="0"/>
              <a:t> the </a:t>
            </a:r>
            <a:r>
              <a:rPr lang="fr-FR" dirty="0" err="1" smtClean="0"/>
              <a:t>three</a:t>
            </a:r>
            <a:r>
              <a:rPr lang="fr-FR" dirty="0" smtClean="0"/>
              <a:t>-class </a:t>
            </a:r>
            <a:r>
              <a:rPr lang="fr-FR" dirty="0" err="1" smtClean="0"/>
              <a:t>sytem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finally</a:t>
            </a:r>
            <a:r>
              <a:rPr lang="fr-FR" dirty="0" smtClean="0"/>
              <a:t> </a:t>
            </a:r>
            <a:r>
              <a:rPr lang="fr-FR" dirty="0" err="1" smtClean="0"/>
              <a:t>integrated</a:t>
            </a:r>
            <a:r>
              <a:rPr lang="fr-FR" dirty="0" smtClean="0"/>
              <a:t> as a </a:t>
            </a:r>
            <a:r>
              <a:rPr lang="fr-FR" dirty="0" err="1" smtClean="0"/>
              <a:t>fourth</a:t>
            </a:r>
            <a:r>
              <a:rPr lang="fr-FR" dirty="0" smtClean="0"/>
              <a:t> basic class,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b="1" dirty="0" err="1" smtClean="0"/>
              <a:t>Dalits</a:t>
            </a:r>
            <a:r>
              <a:rPr lang="fr-FR" b="1" dirty="0" smtClean="0"/>
              <a:t> (</a:t>
            </a:r>
            <a:r>
              <a:rPr lang="fr-FR" b="1" dirty="0" err="1" smtClean="0"/>
              <a:t>untouchables</a:t>
            </a:r>
            <a:r>
              <a:rPr lang="fr-FR" b="1" dirty="0" smtClean="0"/>
              <a:t>) </a:t>
            </a:r>
            <a:r>
              <a:rPr lang="fr-FR" b="1" dirty="0" err="1" smtClean="0"/>
              <a:t>were</a:t>
            </a:r>
            <a:r>
              <a:rPr lang="fr-FR" b="1" dirty="0" smtClean="0"/>
              <a:t> </a:t>
            </a:r>
            <a:r>
              <a:rPr lang="fr-FR" b="1" dirty="0" err="1" smtClean="0"/>
              <a:t>left</a:t>
            </a:r>
            <a:r>
              <a:rPr lang="fr-FR" b="1" dirty="0" smtClean="0"/>
              <a:t> out as quasi-serves </a:t>
            </a:r>
            <a:r>
              <a:rPr lang="fr-FR" dirty="0" err="1" smtClean="0"/>
              <a:t>suffering</a:t>
            </a:r>
            <a:r>
              <a:rPr lang="fr-FR" dirty="0" smtClean="0"/>
              <a:t> massive </a:t>
            </a:r>
            <a:r>
              <a:rPr lang="fr-FR" dirty="0" err="1" smtClean="0"/>
              <a:t>prejudice</a:t>
            </a:r>
            <a:r>
              <a:rPr lang="fr-FR" dirty="0" smtClean="0"/>
              <a:t> and discrimination</a:t>
            </a:r>
          </a:p>
          <a:p>
            <a:r>
              <a:rPr lang="fr-FR" b="1" dirty="0" err="1" smtClean="0"/>
              <a:t>Endogenous</a:t>
            </a:r>
            <a:r>
              <a:rPr lang="fr-FR" b="1" dirty="0" smtClean="0"/>
              <a:t> size of </a:t>
            </a:r>
            <a:r>
              <a:rPr lang="fr-FR" b="1" dirty="0" err="1" smtClean="0"/>
              <a:t>each</a:t>
            </a:r>
            <a:r>
              <a:rPr lang="fr-FR" b="1" dirty="0" smtClean="0"/>
              <a:t> group vs </a:t>
            </a:r>
            <a:r>
              <a:rPr lang="fr-FR" b="1" dirty="0" err="1" smtClean="0"/>
              <a:t>rise</a:t>
            </a:r>
            <a:r>
              <a:rPr lang="fr-FR" b="1" dirty="0" smtClean="0"/>
              <a:t> of </a:t>
            </a:r>
            <a:r>
              <a:rPr lang="fr-FR" b="1" dirty="0" err="1" smtClean="0"/>
              <a:t>centralized</a:t>
            </a:r>
            <a:r>
              <a:rPr lang="fr-FR" b="1" dirty="0" smtClean="0"/>
              <a:t> state power        </a:t>
            </a:r>
            <a:r>
              <a:rPr lang="fr-FR" dirty="0" smtClean="0"/>
              <a:t>(</a:t>
            </a:r>
            <a:r>
              <a:rPr lang="fr-FR" dirty="0" err="1" smtClean="0"/>
              <a:t>see</a:t>
            </a:r>
            <a:r>
              <a:rPr lang="fr-FR" dirty="0" smtClean="0"/>
              <a:t> discussion in </a:t>
            </a:r>
            <a:r>
              <a:rPr lang="fr-FR" dirty="0" smtClean="0">
                <a:hlinkClick r:id="rId3"/>
              </a:rPr>
              <a:t>Lecture 8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0216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M. Arnoux, </a:t>
            </a:r>
            <a:r>
              <a:rPr lang="fr-FR" i="1" dirty="0" smtClean="0"/>
              <a:t>Le temps des laboureurs. Travail, ordre social et croissance en Europe (11</a:t>
            </a:r>
            <a:r>
              <a:rPr lang="fr-FR" i="1" baseline="30000" dirty="0" smtClean="0"/>
              <a:t>e</a:t>
            </a:r>
            <a:r>
              <a:rPr lang="fr-FR" i="1" dirty="0" smtClean="0"/>
              <a:t>-14</a:t>
            </a:r>
            <a:r>
              <a:rPr lang="fr-FR" i="1" baseline="30000" dirty="0" smtClean="0"/>
              <a:t>e</a:t>
            </a:r>
            <a:r>
              <a:rPr lang="fr-FR" i="1" dirty="0" smtClean="0"/>
              <a:t> siècle)</a:t>
            </a:r>
            <a:r>
              <a:rPr lang="fr-FR" dirty="0" smtClean="0"/>
              <a:t>, 2012: the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three</a:t>
            </a:r>
            <a:r>
              <a:rPr lang="fr-FR" dirty="0" smtClean="0"/>
              <a:t>-class social structure in </a:t>
            </a:r>
            <a:r>
              <a:rPr lang="fr-FR" dirty="0" err="1" smtClean="0"/>
              <a:t>medieval</a:t>
            </a:r>
            <a:r>
              <a:rPr lang="fr-FR" dirty="0" smtClean="0"/>
              <a:t> Western Europe </a:t>
            </a:r>
            <a:r>
              <a:rPr lang="fr-FR" dirty="0" err="1" smtClean="0"/>
              <a:t>around</a:t>
            </a:r>
            <a:r>
              <a:rPr lang="fr-FR" dirty="0" smtClean="0"/>
              <a:t> 1000-1100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end of </a:t>
            </a:r>
            <a:r>
              <a:rPr lang="fr-FR" dirty="0" err="1" smtClean="0"/>
              <a:t>slavery</a:t>
            </a:r>
            <a:r>
              <a:rPr lang="fr-FR" dirty="0" smtClean="0"/>
              <a:t> and the unification and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dignity</a:t>
            </a:r>
            <a:r>
              <a:rPr lang="fr-FR" dirty="0" smtClean="0"/>
              <a:t> of labour and laboures;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more intense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and territorial expansion in 1000-1350</a:t>
            </a:r>
          </a:p>
          <a:p>
            <a:r>
              <a:rPr lang="fr-FR" b="1" dirty="0" smtClean="0"/>
              <a:t>I.e. the </a:t>
            </a:r>
            <a:r>
              <a:rPr lang="fr-FR" b="1" dirty="0" err="1" smtClean="0"/>
              <a:t>trifunctional</a:t>
            </a:r>
            <a:r>
              <a:rPr lang="fr-FR" b="1" dirty="0" smtClean="0"/>
              <a:t> society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hierarchical</a:t>
            </a:r>
            <a:r>
              <a:rPr lang="fr-FR" b="1" dirty="0" smtClean="0"/>
              <a:t>, but at least </a:t>
            </a:r>
            <a:r>
              <a:rPr lang="fr-FR" b="1" dirty="0" err="1" smtClean="0"/>
              <a:t>it</a:t>
            </a:r>
            <a:r>
              <a:rPr lang="fr-FR" b="1" dirty="0" smtClean="0"/>
              <a:t> unifies the class of </a:t>
            </a:r>
            <a:r>
              <a:rPr lang="fr-FR" b="1" dirty="0" err="1" smtClean="0"/>
              <a:t>labor</a:t>
            </a:r>
            <a:r>
              <a:rPr lang="fr-FR" b="1" dirty="0" smtClean="0"/>
              <a:t> (≠ slave </a:t>
            </a:r>
            <a:r>
              <a:rPr lang="fr-FR" b="1" dirty="0" err="1" smtClean="0"/>
              <a:t>societies</a:t>
            </a:r>
            <a:r>
              <a:rPr lang="fr-FR" b="1" dirty="0" smtClean="0"/>
              <a:t> or caste </a:t>
            </a:r>
            <a:r>
              <a:rPr lang="fr-FR" b="1" dirty="0" err="1" smtClean="0"/>
              <a:t>societies</a:t>
            </a:r>
            <a:r>
              <a:rPr lang="fr-FR" b="1" dirty="0" smtClean="0"/>
              <a:t>), and </a:t>
            </a:r>
            <a:r>
              <a:rPr lang="fr-FR" b="1" dirty="0" err="1" smtClean="0"/>
              <a:t>it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an important part of the </a:t>
            </a:r>
            <a:r>
              <a:rPr lang="fr-FR" b="1" dirty="0" err="1" smtClean="0"/>
              <a:t>rise</a:t>
            </a:r>
            <a:r>
              <a:rPr lang="fr-FR" b="1" dirty="0" smtClean="0"/>
              <a:t> of modern </a:t>
            </a:r>
            <a:r>
              <a:rPr lang="fr-FR" b="1" dirty="0" err="1" smtClean="0"/>
              <a:t>societies</a:t>
            </a:r>
            <a:endParaRPr lang="fr-FR" b="1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« </a:t>
            </a:r>
            <a:r>
              <a:rPr lang="fr-FR" dirty="0" err="1"/>
              <a:t>B</a:t>
            </a:r>
            <a:r>
              <a:rPr lang="fr-FR" dirty="0" err="1" smtClean="0"/>
              <a:t>urakumin</a:t>
            </a:r>
            <a:r>
              <a:rPr lang="fr-FR" dirty="0" smtClean="0"/>
              <a:t> » in </a:t>
            </a:r>
            <a:r>
              <a:rPr lang="fr-FR" dirty="0" err="1" smtClean="0"/>
              <a:t>Japan</a:t>
            </a:r>
            <a:r>
              <a:rPr lang="fr-FR" dirty="0" smtClean="0"/>
              <a:t> (quasi-</a:t>
            </a:r>
            <a:r>
              <a:rPr lang="fr-FR" dirty="0" err="1" smtClean="0"/>
              <a:t>untouchables</a:t>
            </a:r>
            <a:r>
              <a:rPr lang="fr-FR" dirty="0" smtClean="0"/>
              <a:t>,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>
                <a:hlinkClick r:id="rId2"/>
              </a:rPr>
              <a:t>Carré Annales HSS 2011</a:t>
            </a:r>
            <a:r>
              <a:rPr lang="fr-FR" dirty="0" smtClean="0"/>
              <a:t>)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the </a:t>
            </a:r>
            <a:r>
              <a:rPr lang="fr-FR" dirty="0" err="1" smtClean="0"/>
              <a:t>rest</a:t>
            </a:r>
            <a:r>
              <a:rPr lang="fr-FR" dirty="0" smtClean="0"/>
              <a:t> of society via </a:t>
            </a:r>
            <a:r>
              <a:rPr lang="fr-FR" dirty="0" err="1" smtClean="0"/>
              <a:t>modernization</a:t>
            </a:r>
            <a:r>
              <a:rPr lang="fr-FR" dirty="0"/>
              <a:t> </a:t>
            </a:r>
            <a:r>
              <a:rPr lang="fr-FR" dirty="0" smtClean="0"/>
              <a:t>and the </a:t>
            </a:r>
            <a:r>
              <a:rPr lang="fr-FR" dirty="0" err="1" smtClean="0"/>
              <a:t>rise</a:t>
            </a:r>
            <a:r>
              <a:rPr lang="fr-FR" dirty="0" smtClean="0"/>
              <a:t> of the social and </a:t>
            </a:r>
            <a:r>
              <a:rPr lang="fr-FR" dirty="0" err="1" smtClean="0"/>
              <a:t>educational</a:t>
            </a:r>
            <a:r>
              <a:rPr lang="fr-FR" dirty="0" smtClean="0"/>
              <a:t> state (</a:t>
            </a:r>
            <a:r>
              <a:rPr lang="fr-FR" b="1" dirty="0" err="1" smtClean="0"/>
              <a:t>Japan</a:t>
            </a:r>
            <a:r>
              <a:rPr lang="fr-FR" b="1" dirty="0" smtClean="0"/>
              <a:t> </a:t>
            </a:r>
            <a:r>
              <a:rPr lang="fr-FR" b="1" dirty="0" err="1" smtClean="0"/>
              <a:t>late</a:t>
            </a:r>
            <a:r>
              <a:rPr lang="fr-FR" b="1" dirty="0" smtClean="0"/>
              <a:t> 19c </a:t>
            </a:r>
            <a:r>
              <a:rPr lang="fr-FR" b="1" dirty="0" err="1" smtClean="0"/>
              <a:t>early</a:t>
            </a:r>
            <a:r>
              <a:rPr lang="fr-FR" b="1" dirty="0" smtClean="0"/>
              <a:t> 20c: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different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India</a:t>
            </a:r>
            <a:r>
              <a:rPr lang="fr-FR" b="1" dirty="0" smtClean="0"/>
              <a:t> </a:t>
            </a:r>
            <a:r>
              <a:rPr lang="fr-FR" b="1" dirty="0" err="1" smtClean="0"/>
              <a:t>under</a:t>
            </a:r>
            <a:r>
              <a:rPr lang="fr-FR" b="1" dirty="0" smtClean="0"/>
              <a:t> British </a:t>
            </a:r>
            <a:r>
              <a:rPr lang="fr-FR" b="1" dirty="0" err="1" smtClean="0"/>
              <a:t>rule</a:t>
            </a:r>
            <a:r>
              <a:rPr lang="fr-FR" dirty="0" smtClean="0"/>
              <a:t>;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trajectories</a:t>
            </a:r>
            <a:r>
              <a:rPr lang="fr-FR" dirty="0" smtClean="0"/>
              <a:t> and bifurcations are possible)</a:t>
            </a:r>
            <a:endParaRPr lang="fr-FR" u="sng" dirty="0"/>
          </a:p>
          <a:p>
            <a:endParaRPr lang="fr-FR" dirty="0"/>
          </a:p>
          <a:p>
            <a:r>
              <a:rPr lang="fr-FR" dirty="0" smtClean="0"/>
              <a:t>But </a:t>
            </a:r>
            <a:r>
              <a:rPr lang="fr-FR" dirty="0" err="1" smtClean="0"/>
              <a:t>Roms</a:t>
            </a:r>
            <a:r>
              <a:rPr lang="fr-FR" dirty="0" smtClean="0"/>
              <a:t> in Europe </a:t>
            </a:r>
            <a:r>
              <a:rPr lang="fr-FR" dirty="0" err="1" smtClean="0"/>
              <a:t>today</a:t>
            </a:r>
            <a:r>
              <a:rPr lang="fr-FR" dirty="0" smtClean="0"/>
              <a:t>: massive </a:t>
            </a:r>
            <a:r>
              <a:rPr lang="fr-FR" dirty="0" err="1" smtClean="0"/>
              <a:t>prejudice</a:t>
            </a:r>
            <a:r>
              <a:rPr lang="fr-FR" dirty="0" smtClean="0"/>
              <a:t>; ex-serves and slaves not </a:t>
            </a:r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emancipation</a:t>
            </a:r>
            <a:r>
              <a:rPr lang="fr-FR" dirty="0" smtClean="0"/>
              <a:t> Romania 1865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196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Colonial </a:t>
            </a:r>
            <a:r>
              <a:rPr lang="fr-FR" dirty="0" err="1" smtClean="0"/>
              <a:t>inequality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87727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Colonial </a:t>
            </a:r>
            <a:r>
              <a:rPr lang="fr-FR" dirty="0" err="1" smtClean="0"/>
              <a:t>societies</a:t>
            </a:r>
            <a:r>
              <a:rPr lang="fr-FR" dirty="0" smtClean="0"/>
              <a:t>: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&amp; </a:t>
            </a:r>
            <a:r>
              <a:rPr lang="fr-FR" dirty="0" err="1" smtClean="0"/>
              <a:t>political</a:t>
            </a:r>
            <a:r>
              <a:rPr lang="fr-FR" dirty="0" smtClean="0"/>
              <a:t> domination by a </a:t>
            </a:r>
            <a:r>
              <a:rPr lang="fr-FR" dirty="0" err="1" smtClean="0"/>
              <a:t>small</a:t>
            </a:r>
            <a:r>
              <a:rPr lang="fr-FR" dirty="0" smtClean="0"/>
              <a:t> group of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settlers</a:t>
            </a:r>
            <a:endParaRPr lang="fr-FR" dirty="0" smtClean="0"/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r>
              <a:rPr lang="fr-FR" dirty="0" smtClean="0"/>
              <a:t> of domination and </a:t>
            </a:r>
            <a:r>
              <a:rPr lang="fr-FR" dirty="0" err="1" smtClean="0"/>
              <a:t>numerical</a:t>
            </a:r>
            <a:r>
              <a:rPr lang="fr-FR" dirty="0" smtClean="0"/>
              <a:t> importance of </a:t>
            </a:r>
            <a:r>
              <a:rPr lang="fr-FR" dirty="0" err="1" smtClean="0"/>
              <a:t>settlers</a:t>
            </a:r>
            <a:r>
              <a:rPr lang="fr-FR" dirty="0" smtClean="0"/>
              <a:t>: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within</a:t>
            </a:r>
            <a:r>
              <a:rPr lang="fr-FR" dirty="0" smtClean="0"/>
              <a:t> French colonies, </a:t>
            </a:r>
            <a:r>
              <a:rPr lang="fr-FR" dirty="0" err="1" smtClean="0"/>
              <a:t>it</a:t>
            </a:r>
            <a:r>
              <a:rPr lang="fr-FR" dirty="0" smtClean="0"/>
              <a:t> varies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b="1" dirty="0" smtClean="0"/>
              <a:t>0.1-0.5% of total pop in </a:t>
            </a:r>
            <a:r>
              <a:rPr lang="fr-FR" b="1" dirty="0" err="1" smtClean="0"/>
              <a:t>Subsaharan</a:t>
            </a:r>
            <a:r>
              <a:rPr lang="fr-FR" b="1" dirty="0" smtClean="0"/>
              <a:t> </a:t>
            </a:r>
            <a:r>
              <a:rPr lang="fr-FR" b="1" dirty="0" err="1" smtClean="0"/>
              <a:t>Africa</a:t>
            </a:r>
            <a:r>
              <a:rPr lang="fr-FR" dirty="0" smtClean="0"/>
              <a:t> (AOF 1926: 13.5 millions = 13.49m </a:t>
            </a:r>
            <a:r>
              <a:rPr lang="fr-FR" dirty="0" err="1" smtClean="0"/>
              <a:t>indigenous</a:t>
            </a:r>
            <a:r>
              <a:rPr lang="fr-FR" dirty="0" smtClean="0"/>
              <a:t> + 0.01m </a:t>
            </a:r>
            <a:r>
              <a:rPr lang="fr-FR" dirty="0" err="1" smtClean="0"/>
              <a:t>Europeans</a:t>
            </a:r>
            <a:r>
              <a:rPr lang="fr-FR" dirty="0" smtClean="0"/>
              <a:t>; AOF 1955: 18,7m = 18,6m + 0.1m) or </a:t>
            </a:r>
            <a:r>
              <a:rPr lang="fr-FR" b="1" dirty="0" smtClean="0"/>
              <a:t>0.1% in </a:t>
            </a:r>
            <a:r>
              <a:rPr lang="fr-FR" b="1" dirty="0" err="1" smtClean="0"/>
              <a:t>Indochina</a:t>
            </a:r>
            <a:r>
              <a:rPr lang="fr-FR" dirty="0" smtClean="0"/>
              <a:t> (1946: 27m = 26.97m + 0.03m) to </a:t>
            </a:r>
            <a:r>
              <a:rPr lang="fr-FR" b="1" dirty="0" smtClean="0"/>
              <a:t>5% in </a:t>
            </a:r>
            <a:r>
              <a:rPr lang="fr-FR" b="1" dirty="0" err="1" smtClean="0"/>
              <a:t>Morocco</a:t>
            </a:r>
            <a:r>
              <a:rPr lang="fr-FR" b="1" dirty="0" smtClean="0"/>
              <a:t> </a:t>
            </a:r>
            <a:r>
              <a:rPr lang="fr-FR" dirty="0" smtClean="0"/>
              <a:t>(1946: 8.6m = 8.1m + 0.5m) or </a:t>
            </a:r>
            <a:r>
              <a:rPr lang="fr-FR" b="1" dirty="0" err="1" smtClean="0"/>
              <a:t>even</a:t>
            </a:r>
            <a:r>
              <a:rPr lang="fr-FR" b="1" dirty="0" smtClean="0"/>
              <a:t> &gt;10% in </a:t>
            </a:r>
            <a:r>
              <a:rPr lang="fr-FR" b="1" dirty="0" err="1" smtClean="0"/>
              <a:t>Algeria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Algeria</a:t>
            </a:r>
            <a:r>
              <a:rPr lang="fr-FR" dirty="0" smtClean="0"/>
              <a:t> 1955 9.5m = 8.5m + 1m) 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some</a:t>
            </a:r>
            <a:r>
              <a:rPr lang="fr-FR" dirty="0" smtClean="0"/>
              <a:t> cases, top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shares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not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non-colonial </a:t>
            </a:r>
            <a:r>
              <a:rPr lang="fr-FR" dirty="0" err="1" smtClean="0"/>
              <a:t>societies</a:t>
            </a:r>
            <a:r>
              <a:rPr lang="fr-FR" dirty="0" smtClean="0"/>
              <a:t>; but the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identity</a:t>
            </a:r>
            <a:r>
              <a:rPr lang="fr-FR" dirty="0" smtClean="0"/>
              <a:t> of the top groups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almost</a:t>
            </a:r>
            <a:r>
              <a:rPr lang="fr-FR" dirty="0" smtClean="0"/>
              <a:t> </a:t>
            </a:r>
            <a:r>
              <a:rPr lang="fr-FR" dirty="0" err="1" smtClean="0"/>
              <a:t>entirely</a:t>
            </a:r>
            <a:r>
              <a:rPr lang="fr-FR" dirty="0" smtClean="0"/>
              <a:t> by national </a:t>
            </a:r>
            <a:r>
              <a:rPr lang="fr-FR" dirty="0" err="1" smtClean="0"/>
              <a:t>origins</a:t>
            </a:r>
            <a:r>
              <a:rPr lang="fr-FR" dirty="0" smtClean="0"/>
              <a:t> (</a:t>
            </a:r>
            <a:r>
              <a:rPr lang="fr-FR" dirty="0" err="1" smtClean="0"/>
              <a:t>settlers</a:t>
            </a:r>
            <a:r>
              <a:rPr lang="fr-FR" dirty="0" smtClean="0"/>
              <a:t>);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Alvaredo-Cogneau-Piketty, « 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Under Colonial </a:t>
            </a:r>
            <a:r>
              <a:rPr lang="fr-FR" dirty="0" err="1" smtClean="0"/>
              <a:t>Rule</a:t>
            </a:r>
            <a:r>
              <a:rPr lang="fr-FR" dirty="0" smtClean="0"/>
              <a:t>: Evidence </a:t>
            </a:r>
            <a:r>
              <a:rPr lang="fr-FR" dirty="0" err="1" smtClean="0"/>
              <a:t>from</a:t>
            </a:r>
            <a:r>
              <a:rPr lang="fr-FR" dirty="0" smtClean="0"/>
              <a:t> French </a:t>
            </a:r>
            <a:r>
              <a:rPr lang="fr-FR" dirty="0" err="1" smtClean="0"/>
              <a:t>Algeria</a:t>
            </a:r>
            <a:r>
              <a:rPr lang="fr-FR" dirty="0" smtClean="0"/>
              <a:t>, </a:t>
            </a:r>
            <a:r>
              <a:rPr lang="fr-FR" dirty="0" err="1" smtClean="0"/>
              <a:t>Cameroon</a:t>
            </a:r>
            <a:r>
              <a:rPr lang="fr-FR" dirty="0" smtClean="0"/>
              <a:t>, </a:t>
            </a:r>
            <a:r>
              <a:rPr lang="fr-FR" dirty="0" err="1" smtClean="0"/>
              <a:t>Indochina</a:t>
            </a:r>
            <a:r>
              <a:rPr lang="fr-FR" dirty="0" smtClean="0"/>
              <a:t> and </a:t>
            </a:r>
            <a:r>
              <a:rPr lang="fr-FR" dirty="0" err="1" smtClean="0"/>
              <a:t>Tunisia</a:t>
            </a:r>
            <a:r>
              <a:rPr lang="fr-FR" dirty="0" smtClean="0"/>
              <a:t>, 1920-1960 », 2015</a:t>
            </a:r>
          </a:p>
          <a:p>
            <a:pPr>
              <a:buNone/>
            </a:pPr>
            <a:r>
              <a:rPr lang="fr-FR" dirty="0" smtClean="0"/>
              <a:t>           (top 1% or 0.1%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almost</a:t>
            </a:r>
            <a:r>
              <a:rPr lang="fr-FR" dirty="0" smtClean="0"/>
              <a:t> </a:t>
            </a:r>
            <a:r>
              <a:rPr lang="fr-FR" dirty="0" err="1" smtClean="0"/>
              <a:t>entirely</a:t>
            </a:r>
            <a:r>
              <a:rPr lang="fr-FR" dirty="0" smtClean="0"/>
              <a:t> made of </a:t>
            </a:r>
            <a:r>
              <a:rPr lang="fr-FR" dirty="0" err="1" smtClean="0"/>
              <a:t>Europeans</a:t>
            </a:r>
            <a:r>
              <a:rPr lang="fr-FR" dirty="0" smtClean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« Slave </a:t>
            </a:r>
            <a:r>
              <a:rPr lang="fr-FR" sz="3200" b="1" dirty="0" err="1" smtClean="0"/>
              <a:t>societies</a:t>
            </a:r>
            <a:r>
              <a:rPr lang="fr-FR" sz="3200" b="1" dirty="0" smtClean="0"/>
              <a:t> » in </a:t>
            </a:r>
            <a:r>
              <a:rPr lang="fr-FR" sz="3200" b="1" dirty="0" err="1" smtClean="0"/>
              <a:t>historical</a:t>
            </a:r>
            <a:r>
              <a:rPr lang="fr-FR" sz="3200" b="1" dirty="0" smtClean="0"/>
              <a:t> perspective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The notion of « slave society »                                                                (</a:t>
            </a:r>
            <a:r>
              <a:rPr lang="fr-FR" sz="2400" dirty="0" err="1" smtClean="0"/>
              <a:t>Finley</a:t>
            </a:r>
            <a:r>
              <a:rPr lang="fr-FR" sz="2400" dirty="0" smtClean="0"/>
              <a:t>, </a:t>
            </a:r>
            <a:r>
              <a:rPr lang="fr-FR" sz="2400" i="1" dirty="0" err="1" smtClean="0"/>
              <a:t>Ancient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Slavery</a:t>
            </a:r>
            <a:r>
              <a:rPr lang="fr-FR" sz="2400" i="1" dirty="0" smtClean="0"/>
              <a:t> &amp; Modern </a:t>
            </a:r>
            <a:r>
              <a:rPr lang="fr-FR" sz="2400" i="1" dirty="0" err="1" smtClean="0"/>
              <a:t>Ideology</a:t>
            </a:r>
            <a:r>
              <a:rPr lang="fr-FR" sz="2400" dirty="0" smtClean="0"/>
              <a:t>, 1979)</a:t>
            </a:r>
          </a:p>
          <a:p>
            <a:r>
              <a:rPr lang="fr-FR" sz="2400" dirty="0" smtClean="0"/>
              <a:t>« 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slaves » (i.e. 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 </a:t>
            </a:r>
            <a:r>
              <a:rPr lang="fr-FR" sz="2400" dirty="0" err="1" smtClean="0"/>
              <a:t>where</a:t>
            </a:r>
            <a:r>
              <a:rPr lang="fr-FR" sz="2400" dirty="0" smtClean="0"/>
              <a:t> </a:t>
            </a:r>
            <a:r>
              <a:rPr lang="fr-FR" sz="2400" dirty="0" err="1" smtClean="0"/>
              <a:t>slavery</a:t>
            </a:r>
            <a:r>
              <a:rPr lang="fr-FR" sz="2400" dirty="0" smtClean="0"/>
              <a:t> </a:t>
            </a:r>
            <a:r>
              <a:rPr lang="fr-FR" sz="2400" dirty="0" err="1" smtClean="0"/>
              <a:t>exists</a:t>
            </a:r>
            <a:r>
              <a:rPr lang="fr-FR" sz="2400" dirty="0" smtClean="0"/>
              <a:t> but </a:t>
            </a:r>
            <a:r>
              <a:rPr lang="fr-FR" sz="2400" dirty="0" err="1" smtClean="0"/>
              <a:t>plays</a:t>
            </a:r>
            <a:r>
              <a:rPr lang="fr-FR" sz="2400" dirty="0" smtClean="0"/>
              <a:t> </a:t>
            </a:r>
            <a:r>
              <a:rPr lang="fr-FR" sz="2400" dirty="0" err="1" smtClean="0"/>
              <a:t>minor</a:t>
            </a:r>
            <a:r>
              <a:rPr lang="fr-FR" sz="2400" dirty="0" smtClean="0"/>
              <a:t> </a:t>
            </a:r>
            <a:r>
              <a:rPr lang="fr-FR" sz="2400" dirty="0" err="1" smtClean="0"/>
              <a:t>role</a:t>
            </a:r>
            <a:r>
              <a:rPr lang="fr-FR" sz="2400" dirty="0" smtClean="0"/>
              <a:t>: </a:t>
            </a:r>
            <a:r>
              <a:rPr lang="fr-FR" sz="2400" dirty="0" err="1" smtClean="0"/>
              <a:t>typically</a:t>
            </a:r>
            <a:r>
              <a:rPr lang="fr-FR" sz="2400" dirty="0" smtClean="0"/>
              <a:t>, slaves = a few % of total pop) (=</a:t>
            </a:r>
            <a:r>
              <a:rPr lang="fr-FR" sz="2400" dirty="0" err="1" smtClean="0"/>
              <a:t>most</a:t>
            </a:r>
            <a:r>
              <a:rPr lang="fr-FR" sz="2400" dirty="0" smtClean="0"/>
              <a:t> 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r>
              <a:rPr lang="fr-FR" sz="2400" dirty="0" smtClean="0"/>
              <a:t>≠ « </a:t>
            </a:r>
            <a:r>
              <a:rPr lang="fr-FR" sz="2400" b="1" dirty="0" smtClean="0"/>
              <a:t>Slave </a:t>
            </a:r>
            <a:r>
              <a:rPr lang="fr-FR" sz="2400" b="1" dirty="0" err="1" smtClean="0"/>
              <a:t>societies</a:t>
            </a:r>
            <a:r>
              <a:rPr lang="fr-FR" sz="2400" dirty="0" smtClean="0"/>
              <a:t> » : 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 </a:t>
            </a:r>
            <a:r>
              <a:rPr lang="fr-FR" sz="2400" dirty="0" err="1" smtClean="0"/>
              <a:t>where</a:t>
            </a:r>
            <a:r>
              <a:rPr lang="fr-FR" sz="2400" dirty="0" smtClean="0"/>
              <a:t> slaves </a:t>
            </a:r>
            <a:r>
              <a:rPr lang="fr-FR" sz="2400" dirty="0" err="1" smtClean="0"/>
              <a:t>play</a:t>
            </a:r>
            <a:r>
              <a:rPr lang="fr-FR" sz="2400" dirty="0" smtClean="0"/>
              <a:t> a major </a:t>
            </a:r>
            <a:r>
              <a:rPr lang="fr-FR" sz="2400" dirty="0" err="1" smtClean="0"/>
              <a:t>role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overall</a:t>
            </a:r>
            <a:r>
              <a:rPr lang="fr-FR" sz="2400" dirty="0" smtClean="0"/>
              <a:t> structure of population, production &amp; </a:t>
            </a:r>
            <a:r>
              <a:rPr lang="fr-FR" sz="2400" dirty="0" err="1" smtClean="0"/>
              <a:t>property</a:t>
            </a:r>
            <a:r>
              <a:rPr lang="fr-FR" sz="2400" dirty="0" smtClean="0"/>
              <a:t>: </a:t>
            </a:r>
            <a:r>
              <a:rPr lang="fr-FR" sz="2400" dirty="0" err="1" smtClean="0"/>
              <a:t>say</a:t>
            </a:r>
            <a:r>
              <a:rPr lang="fr-FR" sz="2400" dirty="0" smtClean="0"/>
              <a:t>, 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 </a:t>
            </a:r>
            <a:r>
              <a:rPr lang="fr-FR" sz="2400" dirty="0" err="1" smtClean="0"/>
              <a:t>where</a:t>
            </a:r>
            <a:r>
              <a:rPr lang="fr-FR" sz="2400" dirty="0" smtClean="0"/>
              <a:t> slaves </a:t>
            </a:r>
            <a:r>
              <a:rPr lang="fr-FR" sz="2400" dirty="0" err="1" smtClean="0"/>
              <a:t>make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25% and 50% of total population </a:t>
            </a:r>
          </a:p>
          <a:p>
            <a:r>
              <a:rPr lang="fr-FR" sz="2400" dirty="0" err="1" smtClean="0"/>
              <a:t>According</a:t>
            </a:r>
            <a:r>
              <a:rPr lang="fr-FR" sz="2400" dirty="0" smtClean="0"/>
              <a:t> to </a:t>
            </a:r>
            <a:r>
              <a:rPr lang="fr-FR" sz="2400" dirty="0" err="1" smtClean="0"/>
              <a:t>Finley</a:t>
            </a:r>
            <a:r>
              <a:rPr lang="fr-FR" sz="2400" dirty="0" smtClean="0"/>
              <a:t>, slave 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 are </a:t>
            </a:r>
            <a:r>
              <a:rPr lang="fr-FR" sz="2400" dirty="0" err="1" smtClean="0"/>
              <a:t>relatively</a:t>
            </a:r>
            <a:r>
              <a:rPr lang="fr-FR" sz="2400" dirty="0" smtClean="0"/>
              <a:t> rare in </a:t>
            </a:r>
            <a:r>
              <a:rPr lang="fr-FR" sz="2400" dirty="0" err="1" smtClean="0"/>
              <a:t>history</a:t>
            </a:r>
            <a:r>
              <a:rPr lang="fr-FR" sz="2400" dirty="0" smtClean="0"/>
              <a:t>: the main exemples are </a:t>
            </a:r>
            <a:r>
              <a:rPr lang="fr-FR" sz="2400" b="1" dirty="0" err="1" smtClean="0"/>
              <a:t>ancient</a:t>
            </a:r>
            <a:r>
              <a:rPr lang="fr-FR" sz="2400" dirty="0" smtClean="0"/>
              <a:t> </a:t>
            </a:r>
            <a:r>
              <a:rPr lang="fr-FR" sz="2400" b="1" dirty="0" err="1" smtClean="0"/>
              <a:t>Greece</a:t>
            </a:r>
            <a:r>
              <a:rPr lang="fr-FR" sz="2400" dirty="0"/>
              <a:t> </a:t>
            </a:r>
            <a:r>
              <a:rPr lang="fr-FR" sz="2400" dirty="0" smtClean="0"/>
              <a:t>and </a:t>
            </a:r>
            <a:r>
              <a:rPr lang="fr-FR" sz="2400" b="1" dirty="0" smtClean="0"/>
              <a:t>Rome</a:t>
            </a:r>
            <a:r>
              <a:rPr lang="fr-FR" sz="2400" dirty="0" smtClean="0"/>
              <a:t> (slaves = 30-50% of total pop), </a:t>
            </a:r>
            <a:r>
              <a:rPr lang="fr-FR" sz="2400" b="1" dirty="0" err="1" smtClean="0"/>
              <a:t>southern</a:t>
            </a:r>
            <a:r>
              <a:rPr lang="fr-FR" sz="2400" dirty="0" smtClean="0"/>
              <a:t> </a:t>
            </a:r>
            <a:r>
              <a:rPr lang="fr-FR" sz="2400" b="1" dirty="0" smtClean="0"/>
              <a:t>United States</a:t>
            </a:r>
            <a:r>
              <a:rPr lang="fr-FR" sz="2400" dirty="0" smtClean="0"/>
              <a:t> (slaves = 40% of total pop </a:t>
            </a:r>
            <a:r>
              <a:rPr lang="fr-FR" sz="2400" dirty="0" err="1" smtClean="0"/>
              <a:t>until</a:t>
            </a:r>
            <a:r>
              <a:rPr lang="fr-FR" sz="2400" dirty="0" smtClean="0"/>
              <a:t> 1865), </a:t>
            </a:r>
            <a:r>
              <a:rPr lang="fr-FR" sz="2400" b="1" dirty="0" err="1" smtClean="0"/>
              <a:t>Brasil</a:t>
            </a:r>
            <a:r>
              <a:rPr lang="fr-FR" sz="2400" dirty="0" smtClean="0"/>
              <a:t> (slaves = 30-35% of total pop </a:t>
            </a:r>
            <a:r>
              <a:rPr lang="fr-FR" sz="2400" dirty="0" err="1" smtClean="0"/>
              <a:t>until</a:t>
            </a:r>
            <a:r>
              <a:rPr lang="fr-FR" sz="2400" dirty="0" smtClean="0"/>
              <a:t> 1887)                     </a:t>
            </a:r>
          </a:p>
          <a:p>
            <a:pPr>
              <a:buNone/>
            </a:pPr>
            <a:r>
              <a:rPr lang="fr-FR" sz="2400" dirty="0" smtClean="0"/>
              <a:t>  (+ British and French slave </a:t>
            </a:r>
            <a:r>
              <a:rPr lang="fr-FR" sz="2400" dirty="0" err="1" smtClean="0"/>
              <a:t>islands</a:t>
            </a:r>
            <a:r>
              <a:rPr lang="fr-FR" sz="2400" dirty="0" smtClean="0"/>
              <a:t> </a:t>
            </a:r>
            <a:r>
              <a:rPr lang="fr-FR" sz="2400" dirty="0" err="1" smtClean="0"/>
              <a:t>until</a:t>
            </a:r>
            <a:r>
              <a:rPr lang="fr-FR" sz="2400" dirty="0" smtClean="0"/>
              <a:t> 1833-1848:up to 90% of pop)</a:t>
            </a:r>
          </a:p>
          <a:p>
            <a:r>
              <a:rPr lang="fr-FR" sz="2400" dirty="0" smtClean="0"/>
              <a:t>More </a:t>
            </a:r>
            <a:r>
              <a:rPr lang="fr-FR" sz="2400" dirty="0" err="1" smtClean="0"/>
              <a:t>recent</a:t>
            </a:r>
            <a:r>
              <a:rPr lang="fr-FR" sz="2400" dirty="0" smtClean="0"/>
              <a:t> </a:t>
            </a:r>
            <a:r>
              <a:rPr lang="fr-FR" sz="2400" dirty="0" err="1" smtClean="0"/>
              <a:t>research</a:t>
            </a:r>
            <a:r>
              <a:rPr lang="fr-FR" sz="2400" dirty="0" smtClean="0"/>
              <a:t>: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examples</a:t>
            </a:r>
            <a:r>
              <a:rPr lang="fr-FR" sz="2400" dirty="0" smtClean="0"/>
              <a:t> of slave </a:t>
            </a:r>
            <a:r>
              <a:rPr lang="fr-FR" sz="2400" dirty="0" err="1" smtClean="0"/>
              <a:t>societies</a:t>
            </a:r>
            <a:r>
              <a:rPr lang="fr-FR" sz="2400" dirty="0" smtClean="0"/>
              <a:t> </a:t>
            </a:r>
            <a:r>
              <a:rPr lang="fr-FR" sz="2400" dirty="0" err="1" smtClean="0"/>
              <a:t>include</a:t>
            </a:r>
            <a:r>
              <a:rPr lang="fr-FR" sz="2400" dirty="0" smtClean="0"/>
              <a:t> </a:t>
            </a:r>
            <a:r>
              <a:rPr lang="fr-FR" sz="2400" dirty="0" err="1" smtClean="0"/>
              <a:t>kingdom</a:t>
            </a:r>
            <a:r>
              <a:rPr lang="fr-FR" sz="2400" dirty="0" smtClean="0"/>
              <a:t> of Kongo 15</a:t>
            </a:r>
            <a:r>
              <a:rPr lang="fr-FR" sz="2400" baseline="30000" dirty="0" smtClean="0"/>
              <a:t>c</a:t>
            </a:r>
            <a:r>
              <a:rPr lang="fr-FR" sz="2400" dirty="0" smtClean="0"/>
              <a:t>-16</a:t>
            </a:r>
            <a:r>
              <a:rPr lang="fr-FR" sz="2400" baseline="30000" dirty="0" smtClean="0"/>
              <a:t>c</a:t>
            </a:r>
            <a:r>
              <a:rPr lang="fr-FR" sz="2400" dirty="0" smtClean="0"/>
              <a:t>, Sokoto 18</a:t>
            </a:r>
            <a:r>
              <a:rPr lang="fr-FR" sz="2400" baseline="30000" dirty="0" smtClean="0"/>
              <a:t>c</a:t>
            </a:r>
            <a:r>
              <a:rPr lang="fr-FR" sz="2400" dirty="0" smtClean="0"/>
              <a:t>-19</a:t>
            </a:r>
            <a:r>
              <a:rPr lang="fr-FR" sz="2400" baseline="30000" dirty="0" smtClean="0"/>
              <a:t>c</a:t>
            </a:r>
            <a:r>
              <a:rPr lang="fr-FR" sz="2400" dirty="0" smtClean="0"/>
              <a:t>, Sumatra 17</a:t>
            </a:r>
            <a:r>
              <a:rPr lang="fr-FR" sz="2400" baseline="30000" dirty="0" smtClean="0"/>
              <a:t>c</a:t>
            </a:r>
            <a:r>
              <a:rPr lang="fr-FR" sz="2400" dirty="0" smtClean="0"/>
              <a:t> (30-50%)</a:t>
            </a:r>
            <a:endParaRPr lang="fr-FR" sz="2400" baseline="30000" dirty="0" smtClean="0"/>
          </a:p>
          <a:p>
            <a:r>
              <a:rPr lang="fr-FR" sz="2400" dirty="0" err="1" smtClean="0"/>
              <a:t>Critical</a:t>
            </a:r>
            <a:r>
              <a:rPr lang="fr-FR" sz="2400" dirty="0" smtClean="0"/>
              <a:t> </a:t>
            </a:r>
            <a:r>
              <a:rPr lang="fr-FR" sz="2400" dirty="0" err="1" smtClean="0"/>
              <a:t>role</a:t>
            </a:r>
            <a:r>
              <a:rPr lang="fr-FR" sz="2400" dirty="0" smtClean="0"/>
              <a:t> of </a:t>
            </a:r>
            <a:r>
              <a:rPr lang="fr-FR" sz="2400" dirty="0" err="1" smtClean="0"/>
              <a:t>debt</a:t>
            </a:r>
            <a:r>
              <a:rPr lang="fr-FR" sz="2400" dirty="0" smtClean="0"/>
              <a:t>-</a:t>
            </a:r>
            <a:r>
              <a:rPr lang="fr-FR" sz="2400" dirty="0" err="1" smtClean="0"/>
              <a:t>based</a:t>
            </a:r>
            <a:r>
              <a:rPr lang="fr-FR" sz="2400" dirty="0" smtClean="0"/>
              <a:t> </a:t>
            </a:r>
            <a:r>
              <a:rPr lang="fr-FR" sz="2400" dirty="0" err="1" smtClean="0"/>
              <a:t>slavery</a:t>
            </a:r>
            <a:r>
              <a:rPr lang="fr-FR" sz="2400" dirty="0" smtClean="0"/>
              <a:t> </a:t>
            </a:r>
            <a:r>
              <a:rPr lang="fr-FR" sz="2400" dirty="0" err="1" smtClean="0"/>
              <a:t>since</a:t>
            </a:r>
            <a:r>
              <a:rPr lang="fr-FR" sz="2400" dirty="0" smtClean="0"/>
              <a:t> </a:t>
            </a:r>
            <a:r>
              <a:rPr lang="fr-FR" sz="2400" dirty="0" err="1" smtClean="0"/>
              <a:t>biblical</a:t>
            </a:r>
            <a:r>
              <a:rPr lang="fr-FR" sz="2400" dirty="0" smtClean="0"/>
              <a:t> times: 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err="1" smtClean="0"/>
              <a:t>Graeber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548680"/>
            <a:ext cx="8064896" cy="568863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some</a:t>
            </a:r>
            <a:r>
              <a:rPr lang="fr-FR" dirty="0" smtClean="0"/>
              <a:t> colonial or quasi-colonial </a:t>
            </a:r>
            <a:r>
              <a:rPr lang="fr-FR" dirty="0" err="1" smtClean="0"/>
              <a:t>societies</a:t>
            </a:r>
            <a:r>
              <a:rPr lang="fr-FR" dirty="0" smtClean="0"/>
              <a:t> (</a:t>
            </a:r>
            <a:r>
              <a:rPr lang="fr-FR" dirty="0" err="1" smtClean="0"/>
              <a:t>like</a:t>
            </a:r>
            <a:r>
              <a:rPr lang="fr-FR" dirty="0" smtClean="0"/>
              <a:t> South </a:t>
            </a:r>
            <a:r>
              <a:rPr lang="fr-FR" dirty="0" err="1" smtClean="0"/>
              <a:t>Africa</a:t>
            </a:r>
            <a:r>
              <a:rPr lang="fr-FR" dirty="0" smtClean="0"/>
              <a:t>), top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shares</a:t>
            </a:r>
            <a:r>
              <a:rPr lang="fr-FR" dirty="0" smtClean="0"/>
              <a:t> are </a:t>
            </a:r>
            <a:r>
              <a:rPr lang="fr-FR" dirty="0" err="1" smtClean="0"/>
              <a:t>exceptional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endParaRPr lang="fr-FR" dirty="0" smtClean="0"/>
          </a:p>
          <a:p>
            <a:r>
              <a:rPr lang="fr-FR" dirty="0" smtClean="0"/>
              <a:t>South </a:t>
            </a:r>
            <a:r>
              <a:rPr lang="fr-FR" dirty="0" err="1" smtClean="0"/>
              <a:t>Africa</a:t>
            </a:r>
            <a:r>
              <a:rPr lang="fr-FR" dirty="0" smtClean="0"/>
              <a:t>: </a:t>
            </a:r>
            <a:r>
              <a:rPr lang="fr-FR" dirty="0" err="1" smtClean="0"/>
              <a:t>whites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 15-20% of total population </a:t>
            </a:r>
            <a:r>
              <a:rPr lang="fr-FR" dirty="0" err="1" smtClean="0">
                <a:cs typeface="Arial"/>
              </a:rPr>
              <a:t>until</a:t>
            </a:r>
            <a:r>
              <a:rPr lang="fr-FR" dirty="0" smtClean="0">
                <a:cs typeface="Arial"/>
              </a:rPr>
              <a:t> 1970s-1980s, down to ≈ 10% </a:t>
            </a:r>
            <a:r>
              <a:rPr lang="fr-FR" dirty="0" err="1" smtClean="0">
                <a:cs typeface="Arial"/>
              </a:rPr>
              <a:t>during</a:t>
            </a:r>
            <a:r>
              <a:rPr lang="fr-FR" dirty="0" smtClean="0">
                <a:cs typeface="Arial"/>
              </a:rPr>
              <a:t> 2000s-2010s, </a:t>
            </a:r>
            <a:r>
              <a:rPr lang="fr-FR" dirty="0" err="1" smtClean="0">
                <a:cs typeface="Arial"/>
              </a:rPr>
              <a:t>following</a:t>
            </a:r>
            <a:r>
              <a:rPr lang="fr-FR" dirty="0" smtClean="0">
                <a:cs typeface="Arial"/>
              </a:rPr>
              <a:t> the end of Apartheid in 1994</a:t>
            </a:r>
          </a:p>
          <a:p>
            <a:r>
              <a:rPr lang="fr-FR" dirty="0" err="1" smtClean="0">
                <a:cs typeface="Arial"/>
              </a:rPr>
              <a:t>Historical</a:t>
            </a:r>
            <a:r>
              <a:rPr lang="fr-FR" dirty="0" smtClean="0">
                <a:cs typeface="Arial"/>
              </a:rPr>
              <a:t> top 1% </a:t>
            </a:r>
            <a:r>
              <a:rPr lang="fr-FR" dirty="0" err="1" smtClean="0">
                <a:cs typeface="Arial"/>
              </a:rPr>
              <a:t>income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share</a:t>
            </a:r>
            <a:r>
              <a:rPr lang="fr-FR" dirty="0" smtClean="0">
                <a:cs typeface="Arial"/>
              </a:rPr>
              <a:t> close to </a:t>
            </a:r>
            <a:r>
              <a:rPr lang="fr-FR" dirty="0" err="1" smtClean="0">
                <a:cs typeface="Arial"/>
              </a:rPr>
              <a:t>current</a:t>
            </a:r>
            <a:r>
              <a:rPr lang="fr-FR" dirty="0" smtClean="0">
                <a:cs typeface="Arial"/>
              </a:rPr>
              <a:t> US </a:t>
            </a:r>
            <a:r>
              <a:rPr lang="fr-FR" dirty="0" err="1" smtClean="0">
                <a:cs typeface="Arial"/>
              </a:rPr>
              <a:t>level</a:t>
            </a:r>
            <a:r>
              <a:rPr lang="fr-FR" dirty="0" smtClean="0">
                <a:cs typeface="Arial"/>
              </a:rPr>
              <a:t>, but top 10% </a:t>
            </a:r>
            <a:r>
              <a:rPr lang="fr-FR" dirty="0" err="1" smtClean="0">
                <a:cs typeface="Arial"/>
              </a:rPr>
              <a:t>income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share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substantially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higher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current</a:t>
            </a:r>
            <a:r>
              <a:rPr lang="fr-FR" dirty="0" smtClean="0">
                <a:cs typeface="Arial"/>
              </a:rPr>
              <a:t> US </a:t>
            </a:r>
            <a:r>
              <a:rPr lang="fr-FR" dirty="0" err="1" smtClean="0">
                <a:cs typeface="Arial"/>
              </a:rPr>
              <a:t>level</a:t>
            </a:r>
            <a:r>
              <a:rPr lang="fr-FR" dirty="0" smtClean="0">
                <a:cs typeface="Arial"/>
              </a:rPr>
              <a:t> (South </a:t>
            </a:r>
            <a:r>
              <a:rPr lang="fr-FR" dirty="0" err="1" smtClean="0">
                <a:cs typeface="Arial"/>
              </a:rPr>
              <a:t>Africa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today</a:t>
            </a:r>
            <a:r>
              <a:rPr lang="fr-FR" dirty="0" smtClean="0">
                <a:cs typeface="Arial"/>
              </a:rPr>
              <a:t>: 60-65% </a:t>
            </a:r>
            <a:r>
              <a:rPr lang="fr-FR" dirty="0" err="1" smtClean="0">
                <a:cs typeface="Arial"/>
              </a:rPr>
              <a:t>income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share</a:t>
            </a:r>
            <a:r>
              <a:rPr lang="fr-FR" dirty="0" smtClean="0">
                <a:cs typeface="Arial"/>
              </a:rPr>
              <a:t> for top 10%, vs 50-55% </a:t>
            </a:r>
            <a:r>
              <a:rPr lang="fr-FR" dirty="0" err="1" smtClean="0">
                <a:cs typeface="Arial"/>
              </a:rPr>
              <a:t>Brasil</a:t>
            </a:r>
            <a:r>
              <a:rPr lang="fr-FR" dirty="0" smtClean="0">
                <a:cs typeface="Arial"/>
              </a:rPr>
              <a:t>, vs. 45-50% in US, 30-35% France)</a:t>
            </a:r>
          </a:p>
          <a:p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smtClean="0"/>
              <a:t>Alvaredo-Atkinson, « Colonial </a:t>
            </a:r>
            <a:r>
              <a:rPr lang="fr-FR" dirty="0" err="1" smtClean="0"/>
              <a:t>Rule</a:t>
            </a:r>
            <a:r>
              <a:rPr lang="fr-FR" dirty="0" smtClean="0"/>
              <a:t>, Apartheid &amp; Natural Ressources: Top </a:t>
            </a:r>
            <a:r>
              <a:rPr lang="fr-FR" dirty="0" err="1" smtClean="0"/>
              <a:t>Incomes</a:t>
            </a:r>
            <a:r>
              <a:rPr lang="fr-FR" dirty="0" smtClean="0"/>
              <a:t> in South </a:t>
            </a:r>
            <a:r>
              <a:rPr lang="fr-FR" dirty="0" err="1" smtClean="0"/>
              <a:t>Africa</a:t>
            </a:r>
            <a:r>
              <a:rPr lang="fr-FR" dirty="0" smtClean="0"/>
              <a:t> 1903-2007 », </a:t>
            </a:r>
            <a:r>
              <a:rPr lang="fr-FR" dirty="0" smtClean="0">
                <a:hlinkClick r:id="rId2"/>
              </a:rPr>
              <a:t>WP 2010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631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825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Censitory</a:t>
            </a:r>
            <a:r>
              <a:rPr lang="fr-FR" dirty="0" smtClean="0"/>
              <a:t> </a:t>
            </a:r>
            <a:r>
              <a:rPr lang="fr-FR" dirty="0" err="1" smtClean="0"/>
              <a:t>societies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904656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France 1815-1848: « </a:t>
            </a:r>
            <a:r>
              <a:rPr lang="fr-FR" dirty="0" err="1" smtClean="0"/>
              <a:t>censitory</a:t>
            </a:r>
            <a:r>
              <a:rPr lang="fr-FR" dirty="0" smtClean="0"/>
              <a:t> monarchies » (suffrage </a:t>
            </a:r>
            <a:r>
              <a:rPr lang="fr-FR" dirty="0" err="1" smtClean="0"/>
              <a:t>restricted</a:t>
            </a:r>
            <a:r>
              <a:rPr lang="fr-FR" dirty="0" smtClean="0"/>
              <a:t> to </a:t>
            </a:r>
            <a:r>
              <a:rPr lang="fr-FR" dirty="0" err="1" smtClean="0"/>
              <a:t>tax</a:t>
            </a:r>
            <a:r>
              <a:rPr lang="fr-FR" dirty="0" smtClean="0"/>
              <a:t> and </a:t>
            </a:r>
            <a:r>
              <a:rPr lang="fr-FR" dirty="0" err="1" smtClean="0"/>
              <a:t>property</a:t>
            </a:r>
            <a:r>
              <a:rPr lang="fr-FR" dirty="0" smtClean="0"/>
              <a:t> qualifications);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1% of </a:t>
            </a:r>
            <a:r>
              <a:rPr lang="fr-FR" dirty="0" err="1" smtClean="0"/>
              <a:t>adult</a:t>
            </a:r>
            <a:r>
              <a:rPr lang="fr-FR" dirty="0" smtClean="0"/>
              <a:t> males </a:t>
            </a:r>
            <a:r>
              <a:rPr lang="fr-FR" dirty="0" err="1" smtClean="0"/>
              <a:t>had</a:t>
            </a:r>
            <a:r>
              <a:rPr lang="fr-FR" dirty="0" smtClean="0"/>
              <a:t> the right to vote </a:t>
            </a:r>
            <a:r>
              <a:rPr lang="fr-FR" dirty="0" err="1" smtClean="0"/>
              <a:t>under</a:t>
            </a:r>
            <a:r>
              <a:rPr lang="fr-FR" dirty="0" smtClean="0"/>
              <a:t> the </a:t>
            </a:r>
            <a:r>
              <a:rPr lang="fr-FR" dirty="0" err="1" smtClean="0"/>
              <a:t>Restoration</a:t>
            </a:r>
            <a:r>
              <a:rPr lang="fr-FR" dirty="0" smtClean="0"/>
              <a:t> (90 000 </a:t>
            </a:r>
            <a:r>
              <a:rPr lang="fr-FR" dirty="0" err="1" smtClean="0"/>
              <a:t>voters</a:t>
            </a:r>
            <a:r>
              <a:rPr lang="fr-FR" dirty="0" smtClean="0"/>
              <a:t> out of 10 millions), up to 2% </a:t>
            </a:r>
            <a:r>
              <a:rPr lang="fr-FR" dirty="0" err="1" smtClean="0"/>
              <a:t>under</a:t>
            </a:r>
            <a:r>
              <a:rPr lang="fr-FR" dirty="0" smtClean="0"/>
              <a:t> the July </a:t>
            </a:r>
            <a:r>
              <a:rPr lang="fr-FR" dirty="0" err="1" smtClean="0"/>
              <a:t>Monarchy</a:t>
            </a:r>
            <a:r>
              <a:rPr lang="fr-FR" dirty="0" smtClean="0"/>
              <a:t>;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for holding office (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0.2% </a:t>
            </a:r>
            <a:r>
              <a:rPr lang="fr-FR" dirty="0" err="1" smtClean="0"/>
              <a:t>eligible</a:t>
            </a:r>
            <a:r>
              <a:rPr lang="fr-FR" dirty="0" smtClean="0"/>
              <a:t>) 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b="1" dirty="0" smtClean="0"/>
              <a:t>= </a:t>
            </a:r>
            <a:r>
              <a:rPr lang="fr-FR" b="1" dirty="0" err="1" smtClean="0"/>
              <a:t>this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as if </a:t>
            </a:r>
            <a:r>
              <a:rPr lang="fr-FR" b="1" dirty="0" err="1" smtClean="0"/>
              <a:t>only</a:t>
            </a:r>
            <a:r>
              <a:rPr lang="fr-FR" b="1" dirty="0" smtClean="0"/>
              <a:t> </a:t>
            </a:r>
            <a:r>
              <a:rPr lang="fr-FR" b="1" dirty="0" err="1" smtClean="0"/>
              <a:t>wealth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r>
              <a:rPr lang="fr-FR" b="1" dirty="0" smtClean="0"/>
              <a:t> </a:t>
            </a:r>
            <a:r>
              <a:rPr lang="fr-FR" b="1" dirty="0" err="1" smtClean="0"/>
              <a:t>taxpayers</a:t>
            </a:r>
            <a:r>
              <a:rPr lang="fr-FR" b="1" dirty="0" smtClean="0"/>
              <a:t> (ISF: 1-2% of pop in France) </a:t>
            </a:r>
            <a:r>
              <a:rPr lang="fr-FR" b="1" dirty="0" err="1" smtClean="0"/>
              <a:t>had</a:t>
            </a:r>
            <a:r>
              <a:rPr lang="fr-FR" b="1" dirty="0" smtClean="0"/>
              <a:t> the right to vote </a:t>
            </a:r>
            <a:r>
              <a:rPr lang="fr-FR" b="1" dirty="0" err="1" smtClean="0"/>
              <a:t>today</a:t>
            </a:r>
            <a:endParaRPr lang="fr-FR" b="1" dirty="0" smtClean="0"/>
          </a:p>
          <a:p>
            <a:r>
              <a:rPr lang="fr-FR" dirty="0" smtClean="0"/>
              <a:t>France: </a:t>
            </a:r>
            <a:r>
              <a:rPr lang="fr-FR" dirty="0" err="1" smtClean="0"/>
              <a:t>brief</a:t>
            </a:r>
            <a:r>
              <a:rPr lang="fr-FR" dirty="0" smtClean="0"/>
              <a:t> </a:t>
            </a:r>
            <a:r>
              <a:rPr lang="fr-FR" dirty="0" err="1" smtClean="0"/>
              <a:t>universal</a:t>
            </a:r>
            <a:r>
              <a:rPr lang="fr-FR" dirty="0" smtClean="0"/>
              <a:t> suffrage in 1792 (not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applied</a:t>
            </a:r>
            <a:r>
              <a:rPr lang="fr-FR" dirty="0" smtClean="0"/>
              <a:t>) and 1848 (first </a:t>
            </a:r>
            <a:r>
              <a:rPr lang="fr-FR" dirty="0" err="1" smtClean="0"/>
              <a:t>elected</a:t>
            </a:r>
            <a:r>
              <a:rPr lang="fr-FR" dirty="0" smtClean="0"/>
              <a:t> </a:t>
            </a:r>
            <a:r>
              <a:rPr lang="fr-FR" dirty="0" err="1" smtClean="0"/>
              <a:t>president</a:t>
            </a:r>
            <a:r>
              <a:rPr lang="fr-FR" dirty="0" smtClean="0"/>
              <a:t> </a:t>
            </a:r>
            <a:r>
              <a:rPr lang="fr-FR" dirty="0" err="1" smtClean="0"/>
              <a:t>became</a:t>
            </a:r>
            <a:r>
              <a:rPr lang="fr-FR" dirty="0" smtClean="0"/>
              <a:t> </a:t>
            </a:r>
            <a:r>
              <a:rPr lang="fr-FR" dirty="0" err="1" smtClean="0"/>
              <a:t>emperor</a:t>
            </a:r>
            <a:r>
              <a:rPr lang="fr-FR" dirty="0" smtClean="0"/>
              <a:t>), &amp; </a:t>
            </a:r>
            <a:r>
              <a:rPr lang="fr-FR" dirty="0" err="1" smtClean="0"/>
              <a:t>finally</a:t>
            </a:r>
            <a:r>
              <a:rPr lang="fr-FR" dirty="0" smtClean="0"/>
              <a:t> in 1871 (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r>
              <a:rPr lang="fr-FR" dirty="0" smtClean="0"/>
              <a:t>) </a:t>
            </a:r>
          </a:p>
          <a:p>
            <a:r>
              <a:rPr lang="fr-FR" dirty="0" err="1"/>
              <a:t>B</a:t>
            </a:r>
            <a:r>
              <a:rPr lang="fr-FR" dirty="0" err="1" smtClean="0"/>
              <a:t>ritain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: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2% of </a:t>
            </a:r>
            <a:r>
              <a:rPr lang="fr-FR" dirty="0" err="1" smtClean="0"/>
              <a:t>adult</a:t>
            </a:r>
            <a:r>
              <a:rPr lang="fr-FR" dirty="0" smtClean="0"/>
              <a:t> male pop </a:t>
            </a:r>
            <a:r>
              <a:rPr lang="fr-FR" dirty="0" err="1" smtClean="0"/>
              <a:t>had</a:t>
            </a:r>
            <a:r>
              <a:rPr lang="fr-FR" dirty="0" smtClean="0"/>
              <a:t> right to vote </a:t>
            </a:r>
            <a:r>
              <a:rPr lang="fr-FR" dirty="0" err="1" smtClean="0"/>
              <a:t>until</a:t>
            </a:r>
            <a:r>
              <a:rPr lang="fr-FR" dirty="0" smtClean="0"/>
              <a:t> 1831;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reforms</a:t>
            </a:r>
            <a:r>
              <a:rPr lang="fr-FR" dirty="0" smtClean="0"/>
              <a:t> in 1831, and </a:t>
            </a:r>
            <a:r>
              <a:rPr lang="fr-FR" dirty="0" err="1" smtClean="0"/>
              <a:t>especially</a:t>
            </a:r>
            <a:r>
              <a:rPr lang="fr-FR" dirty="0" smtClean="0"/>
              <a:t> 1867, 1884 &amp; 1918 (</a:t>
            </a:r>
            <a:r>
              <a:rPr lang="fr-FR" dirty="0" err="1" smtClean="0"/>
              <a:t>universal</a:t>
            </a:r>
            <a:r>
              <a:rPr lang="fr-FR" dirty="0" smtClean="0"/>
              <a:t> suffrage) </a:t>
            </a:r>
            <a:r>
              <a:rPr lang="fr-FR" dirty="0" err="1" smtClean="0"/>
              <a:t>gradually</a:t>
            </a:r>
            <a:r>
              <a:rPr lang="fr-FR" dirty="0" smtClean="0"/>
              <a:t> put an end to </a:t>
            </a:r>
            <a:r>
              <a:rPr lang="fr-FR" dirty="0" err="1" smtClean="0"/>
              <a:t>property</a:t>
            </a:r>
            <a:r>
              <a:rPr lang="fr-FR" dirty="0" smtClean="0"/>
              <a:t> qualifications and </a:t>
            </a:r>
            <a:r>
              <a:rPr lang="fr-FR" dirty="0" err="1" smtClean="0"/>
              <a:t>extended</a:t>
            </a:r>
            <a:r>
              <a:rPr lang="fr-FR" dirty="0" smtClean="0"/>
              <a:t> the « franchise » (right to vote)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04867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US: 26% of white males vote in 1824, 55% in 1832, 78% in 1840 = in </a:t>
            </a:r>
            <a:r>
              <a:rPr lang="fr-FR" dirty="0" err="1" smtClean="0"/>
              <a:t>advance</a:t>
            </a:r>
            <a:r>
              <a:rPr lang="fr-FR" dirty="0" smtClean="0"/>
              <a:t> of Europe (Tocqueville, </a:t>
            </a:r>
            <a:r>
              <a:rPr lang="fr-FR" i="1" dirty="0" err="1" smtClean="0"/>
              <a:t>Democracy</a:t>
            </a:r>
            <a:r>
              <a:rPr lang="fr-FR" i="1" dirty="0" smtClean="0"/>
              <a:t> in </a:t>
            </a:r>
            <a:r>
              <a:rPr lang="fr-FR" i="1" dirty="0" err="1" smtClean="0"/>
              <a:t>America</a:t>
            </a:r>
            <a:r>
              <a:rPr lang="fr-FR" dirty="0" smtClean="0"/>
              <a:t>, 1830), and </a:t>
            </a:r>
            <a:r>
              <a:rPr lang="fr-FR" dirty="0" err="1" smtClean="0"/>
              <a:t>even</a:t>
            </a:r>
            <a:r>
              <a:rPr lang="fr-FR" dirty="0" smtClean="0"/>
              <a:t> more </a:t>
            </a:r>
            <a:r>
              <a:rPr lang="fr-FR" dirty="0" err="1" smtClean="0"/>
              <a:t>so</a:t>
            </a:r>
            <a:r>
              <a:rPr lang="fr-FR" dirty="0" smtClean="0"/>
              <a:t> in </a:t>
            </a:r>
            <a:r>
              <a:rPr lang="fr-FR" dirty="0" err="1" smtClean="0"/>
              <a:t>advance</a:t>
            </a:r>
            <a:r>
              <a:rPr lang="fr-FR" dirty="0" smtClean="0"/>
              <a:t> of Latin </a:t>
            </a:r>
            <a:r>
              <a:rPr lang="fr-FR" dirty="0" err="1" smtClean="0"/>
              <a:t>America</a:t>
            </a:r>
            <a:r>
              <a:rPr lang="fr-FR" dirty="0" smtClean="0"/>
              <a:t> (&lt;5% of males </a:t>
            </a:r>
            <a:r>
              <a:rPr lang="fr-FR" dirty="0" err="1" smtClean="0"/>
              <a:t>can</a:t>
            </a:r>
            <a:r>
              <a:rPr lang="fr-FR" dirty="0" smtClean="0"/>
              <a:t> vote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late</a:t>
            </a:r>
            <a:r>
              <a:rPr lang="fr-FR" dirty="0" smtClean="0"/>
              <a:t> 19c): more </a:t>
            </a:r>
            <a:r>
              <a:rPr lang="fr-FR" dirty="0" err="1" smtClean="0"/>
              <a:t>wealth</a:t>
            </a:r>
            <a:r>
              <a:rPr lang="fr-FR" dirty="0" smtClean="0"/>
              <a:t> concentration → more restrictive suffrage → </a:t>
            </a:r>
            <a:r>
              <a:rPr lang="fr-FR" dirty="0" err="1" smtClean="0"/>
              <a:t>perpetuation</a:t>
            </a:r>
            <a:r>
              <a:rPr lang="fr-FR" dirty="0" smtClean="0"/>
              <a:t> of </a:t>
            </a:r>
            <a:r>
              <a:rPr lang="fr-FR" dirty="0" err="1" smtClean="0"/>
              <a:t>inequality</a:t>
            </a:r>
            <a:r>
              <a:rPr lang="fr-FR" dirty="0" smtClean="0"/>
              <a:t>            </a:t>
            </a:r>
          </a:p>
          <a:p>
            <a:r>
              <a:rPr lang="fr-FR" dirty="0" err="1"/>
              <a:t>S</a:t>
            </a:r>
            <a:r>
              <a:rPr lang="fr-FR" dirty="0" err="1" smtClean="0"/>
              <a:t>ee</a:t>
            </a:r>
            <a:r>
              <a:rPr lang="fr-FR" dirty="0" smtClean="0"/>
              <a:t> </a:t>
            </a:r>
            <a:r>
              <a:rPr lang="en-US" dirty="0" err="1" smtClean="0"/>
              <a:t>Engerman</a:t>
            </a:r>
            <a:r>
              <a:rPr lang="en-US" dirty="0" err="1"/>
              <a:t>-</a:t>
            </a:r>
            <a:r>
              <a:rPr lang="en-US" dirty="0" err="1" smtClean="0"/>
              <a:t>Sokoloff</a:t>
            </a:r>
            <a:r>
              <a:rPr lang="en-US" dirty="0"/>
              <a:t>, “The Evolution of suffrage </a:t>
            </a:r>
            <a:r>
              <a:rPr lang="en-US" dirty="0" smtClean="0"/>
              <a:t>institutions </a:t>
            </a:r>
            <a:r>
              <a:rPr lang="en-US" dirty="0"/>
              <a:t>in the New World”, </a:t>
            </a:r>
            <a:r>
              <a:rPr lang="en-US" dirty="0">
                <a:hlinkClick r:id="rId2"/>
              </a:rPr>
              <a:t>JEH </a:t>
            </a:r>
            <a:r>
              <a:rPr lang="en-US" dirty="0" smtClean="0">
                <a:hlinkClick r:id="rId2"/>
              </a:rPr>
              <a:t>2005</a:t>
            </a:r>
            <a:r>
              <a:rPr lang="en-US" dirty="0" smtClean="0"/>
              <a:t>; see also </a:t>
            </a:r>
            <a:r>
              <a:rPr lang="en-US" dirty="0" err="1" smtClean="0"/>
              <a:t>Baland</a:t>
            </a:r>
            <a:r>
              <a:rPr lang="en-US" dirty="0" smtClean="0"/>
              <a:t>-Robinson </a:t>
            </a:r>
            <a:r>
              <a:rPr lang="en-US" dirty="0" smtClean="0">
                <a:hlinkClick r:id="rId3"/>
              </a:rPr>
              <a:t>AER 2008</a:t>
            </a:r>
            <a:r>
              <a:rPr lang="en-US" dirty="0" smtClean="0"/>
              <a:t> on the introduction of secret ballot in Chile in 1958</a:t>
            </a:r>
            <a:endParaRPr lang="en-US" dirty="0"/>
          </a:p>
          <a:p>
            <a:r>
              <a:rPr lang="fr-FR" dirty="0"/>
              <a:t>N</a:t>
            </a:r>
            <a:r>
              <a:rPr lang="fr-FR" dirty="0" smtClean="0"/>
              <a:t>o </a:t>
            </a:r>
            <a:r>
              <a:rPr lang="fr-FR" dirty="0" err="1" smtClean="0"/>
              <a:t>voting</a:t>
            </a:r>
            <a:r>
              <a:rPr lang="fr-FR" dirty="0" smtClean="0"/>
              <a:t> right for blacks in South US </a:t>
            </a:r>
            <a:r>
              <a:rPr lang="fr-FR" dirty="0" err="1" smtClean="0"/>
              <a:t>until</a:t>
            </a:r>
            <a:r>
              <a:rPr lang="fr-FR" dirty="0" smtClean="0"/>
              <a:t> 1960s  </a:t>
            </a:r>
          </a:p>
          <a:p>
            <a:r>
              <a:rPr lang="fr-FR" dirty="0" smtClean="0"/>
              <a:t>Colonial </a:t>
            </a:r>
            <a:r>
              <a:rPr lang="fr-FR" dirty="0" err="1" smtClean="0"/>
              <a:t>India</a:t>
            </a:r>
            <a:r>
              <a:rPr lang="fr-FR" dirty="0" smtClean="0"/>
              <a:t>: about 1% of population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 the right to vote in 1909, 3% in 1919, 10% in 1935;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+ </a:t>
            </a:r>
            <a:r>
              <a:rPr lang="fr-FR" dirty="0" err="1" smtClean="0"/>
              <a:t>separate</a:t>
            </a:r>
            <a:r>
              <a:rPr lang="fr-FR" dirty="0" smtClean="0"/>
              <a:t> </a:t>
            </a:r>
            <a:r>
              <a:rPr lang="fr-FR" dirty="0" err="1" smtClean="0"/>
              <a:t>Muslim-Hindu</a:t>
            </a:r>
            <a:r>
              <a:rPr lang="fr-FR" dirty="0" smtClean="0"/>
              <a:t> </a:t>
            </a:r>
            <a:r>
              <a:rPr lang="fr-FR" dirty="0" err="1" smtClean="0"/>
              <a:t>electorate</a:t>
            </a:r>
            <a:r>
              <a:rPr lang="fr-FR" dirty="0" smtClean="0"/>
              <a:t> (</a:t>
            </a:r>
            <a:r>
              <a:rPr lang="fr-FR" dirty="0" smtClean="0">
                <a:latin typeface="Calibri"/>
              </a:rPr>
              <a:t>→</a:t>
            </a:r>
            <a:r>
              <a:rPr lang="fr-FR" dirty="0" err="1" smtClean="0">
                <a:latin typeface="Calibri"/>
              </a:rPr>
              <a:t>contributed</a:t>
            </a:r>
            <a:r>
              <a:rPr lang="fr-FR" dirty="0" smtClean="0">
                <a:latin typeface="Calibri"/>
              </a:rPr>
              <a:t> to partition?)</a:t>
            </a:r>
          </a:p>
          <a:p>
            <a:r>
              <a:rPr lang="fr-FR" dirty="0" smtClean="0">
                <a:latin typeface="Calibri"/>
              </a:rPr>
              <a:t>South </a:t>
            </a:r>
            <a:r>
              <a:rPr lang="fr-FR" dirty="0" err="1" smtClean="0">
                <a:latin typeface="Calibri"/>
              </a:rPr>
              <a:t>Africa</a:t>
            </a:r>
            <a:r>
              <a:rPr lang="fr-FR" dirty="0" smtClean="0">
                <a:latin typeface="Calibri"/>
              </a:rPr>
              <a:t>: </a:t>
            </a:r>
            <a:r>
              <a:rPr lang="fr-FR" dirty="0" err="1" smtClean="0">
                <a:latin typeface="Calibri"/>
              </a:rPr>
              <a:t>universal</a:t>
            </a:r>
            <a:r>
              <a:rPr lang="fr-FR" dirty="0" smtClean="0">
                <a:latin typeface="Calibri"/>
              </a:rPr>
              <a:t> white vote (1948-1994) vs </a:t>
            </a:r>
            <a:r>
              <a:rPr lang="fr-FR" dirty="0" err="1" smtClean="0">
                <a:latin typeface="Calibri"/>
              </a:rPr>
              <a:t>censitory</a:t>
            </a:r>
            <a:r>
              <a:rPr lang="fr-FR" dirty="0" smtClean="0">
                <a:latin typeface="Calibri"/>
              </a:rPr>
              <a:t> white-black vote (pre-1948 in Cape </a:t>
            </a:r>
            <a:r>
              <a:rPr lang="fr-FR" dirty="0" err="1" smtClean="0">
                <a:latin typeface="Calibri"/>
              </a:rPr>
              <a:t>Colony</a:t>
            </a:r>
            <a:r>
              <a:rPr lang="fr-FR" dirty="0" smtClean="0">
                <a:latin typeface="Calibri"/>
              </a:rPr>
              <a:t>, progressive white </a:t>
            </a:r>
            <a:r>
              <a:rPr lang="fr-FR" dirty="0" err="1" smtClean="0">
                <a:latin typeface="Calibri"/>
              </a:rPr>
              <a:t>proposal</a:t>
            </a:r>
            <a:r>
              <a:rPr lang="fr-FR" dirty="0" smtClean="0">
                <a:latin typeface="Calibri"/>
              </a:rPr>
              <a:t> in 1950s-70s) vs </a:t>
            </a:r>
            <a:r>
              <a:rPr lang="fr-FR" dirty="0" err="1" smtClean="0">
                <a:latin typeface="Calibri"/>
              </a:rPr>
              <a:t>universal</a:t>
            </a:r>
            <a:r>
              <a:rPr lang="fr-FR" dirty="0" smtClean="0">
                <a:latin typeface="Calibri"/>
              </a:rPr>
              <a:t> white-black vote (post-1994)</a:t>
            </a:r>
            <a:endParaRPr lang="fr-FR" dirty="0" smtClean="0"/>
          </a:p>
          <a:p>
            <a:r>
              <a:rPr lang="fr-FR" dirty="0" smtClean="0"/>
              <a:t>More on </a:t>
            </a:r>
            <a:r>
              <a:rPr lang="fr-FR" dirty="0" err="1" smtClean="0"/>
              <a:t>voting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&amp; </a:t>
            </a:r>
            <a:r>
              <a:rPr lang="fr-FR" dirty="0" err="1" smtClean="0"/>
              <a:t>organization</a:t>
            </a:r>
            <a:r>
              <a:rPr lang="fr-FR" dirty="0" smtClean="0"/>
              <a:t> of </a:t>
            </a:r>
            <a:r>
              <a:rPr lang="fr-FR" dirty="0" err="1" smtClean="0"/>
              <a:t>govt</a:t>
            </a:r>
            <a:r>
              <a:rPr lang="fr-FR" dirty="0" smtClean="0"/>
              <a:t> in lecture 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8842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06090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Gender</a:t>
            </a:r>
            <a:r>
              <a:rPr lang="fr-FR" sz="3600" dirty="0" smtClean="0"/>
              <a:t>-</a:t>
            </a:r>
            <a:r>
              <a:rPr lang="fr-FR" sz="3600" dirty="0" err="1" smtClean="0"/>
              <a:t>based</a:t>
            </a:r>
            <a:r>
              <a:rPr lang="fr-FR" sz="3600" dirty="0" smtClean="0"/>
              <a:t> </a:t>
            </a:r>
            <a:r>
              <a:rPr lang="fr-FR" sz="3600" dirty="0" err="1" smtClean="0"/>
              <a:t>inequality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904656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strong</a:t>
            </a:r>
            <a:r>
              <a:rPr lang="fr-FR" b="1" dirty="0" smtClean="0"/>
              <a:t> </a:t>
            </a:r>
            <a:r>
              <a:rPr lang="fr-FR" b="1" dirty="0" err="1" smtClean="0"/>
              <a:t>gender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in basic civil and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 err="1" smtClean="0"/>
              <a:t>rights</a:t>
            </a:r>
            <a:r>
              <a:rPr lang="fr-FR" b="1" dirty="0" smtClean="0"/>
              <a:t> in all </a:t>
            </a:r>
            <a:r>
              <a:rPr lang="fr-FR" b="1" dirty="0" err="1" smtClean="0"/>
              <a:t>societies</a:t>
            </a:r>
            <a:r>
              <a:rPr lang="fr-FR" b="1" dirty="0" smtClean="0"/>
              <a:t> </a:t>
            </a:r>
            <a:r>
              <a:rPr lang="fr-FR" b="1" dirty="0" err="1" smtClean="0"/>
              <a:t>until</a:t>
            </a:r>
            <a:r>
              <a:rPr lang="fr-FR" b="1" dirty="0" smtClean="0"/>
              <a:t> </a:t>
            </a:r>
            <a:r>
              <a:rPr lang="fr-FR" b="1" dirty="0" err="1" smtClean="0"/>
              <a:t>recently</a:t>
            </a:r>
            <a:r>
              <a:rPr lang="fr-FR" b="1" dirty="0" smtClean="0"/>
              <a:t> = </a:t>
            </a:r>
            <a:r>
              <a:rPr lang="fr-FR" b="1" dirty="0" err="1" smtClean="0"/>
              <a:t>probably</a:t>
            </a:r>
            <a:r>
              <a:rPr lang="fr-FR" b="1" dirty="0" smtClean="0"/>
              <a:t> the </a:t>
            </a:r>
            <a:r>
              <a:rPr lang="fr-FR" b="1" dirty="0" err="1" smtClean="0"/>
              <a:t>most</a:t>
            </a:r>
            <a:r>
              <a:rPr lang="fr-FR" b="1" dirty="0" smtClean="0"/>
              <a:t> </a:t>
            </a:r>
            <a:r>
              <a:rPr lang="fr-FR" b="1" dirty="0" err="1" smtClean="0"/>
              <a:t>widespread</a:t>
            </a:r>
            <a:r>
              <a:rPr lang="fr-FR" b="1" dirty="0" smtClean="0"/>
              <a:t> </a:t>
            </a:r>
            <a:r>
              <a:rPr lang="fr-FR" b="1" dirty="0" err="1" smtClean="0"/>
              <a:t>form</a:t>
            </a:r>
            <a:r>
              <a:rPr lang="fr-FR" b="1" dirty="0" smtClean="0"/>
              <a:t> of </a:t>
            </a:r>
            <a:r>
              <a:rPr lang="fr-FR" b="1" dirty="0" err="1" smtClean="0"/>
              <a:t>status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history</a:t>
            </a:r>
            <a:endParaRPr lang="fr-FR" b="1" dirty="0" smtClean="0"/>
          </a:p>
          <a:p>
            <a:r>
              <a:rPr lang="fr-FR" dirty="0" err="1" smtClean="0"/>
              <a:t>Voting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women</a:t>
            </a:r>
            <a:r>
              <a:rPr lang="fr-FR" dirty="0" smtClean="0"/>
              <a:t> in 1893 in NZ, 1913 in </a:t>
            </a:r>
            <a:r>
              <a:rPr lang="fr-FR" dirty="0" err="1" smtClean="0"/>
              <a:t>Norway</a:t>
            </a:r>
            <a:r>
              <a:rPr lang="fr-FR" dirty="0" smtClean="0"/>
              <a:t>, 1917 in </a:t>
            </a:r>
            <a:r>
              <a:rPr lang="fr-FR" dirty="0" err="1" smtClean="0"/>
              <a:t>Russia</a:t>
            </a:r>
            <a:r>
              <a:rPr lang="fr-FR" dirty="0" smtClean="0"/>
              <a:t>, 1918 in Germany, 1920 in US, 1918-1928 in UK (</a:t>
            </a:r>
            <a:r>
              <a:rPr lang="fr-FR" dirty="0" err="1" smtClean="0"/>
              <a:t>censitory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universal</a:t>
            </a:r>
            <a:r>
              <a:rPr lang="fr-FR" dirty="0" smtClean="0"/>
              <a:t>), 1945 in France, 1971 in </a:t>
            </a:r>
            <a:r>
              <a:rPr lang="fr-FR" dirty="0" err="1" smtClean="0"/>
              <a:t>Switzerland</a:t>
            </a:r>
            <a:r>
              <a:rPr lang="fr-FR" dirty="0" smtClean="0"/>
              <a:t>, 2015 in </a:t>
            </a:r>
            <a:r>
              <a:rPr lang="fr-FR" dirty="0" err="1" smtClean="0"/>
              <a:t>Saudi</a:t>
            </a:r>
            <a:r>
              <a:rPr lang="fr-FR" dirty="0" smtClean="0"/>
              <a:t> </a:t>
            </a:r>
            <a:r>
              <a:rPr lang="fr-FR" dirty="0" err="1" smtClean="0"/>
              <a:t>Arabia</a:t>
            </a:r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most</a:t>
            </a:r>
            <a:r>
              <a:rPr lang="fr-FR" dirty="0" smtClean="0"/>
              <a:t> Western </a:t>
            </a:r>
            <a:r>
              <a:rPr lang="fr-FR" dirty="0" err="1" smtClean="0"/>
              <a:t>societies</a:t>
            </a:r>
            <a:r>
              <a:rPr lang="fr-FR" dirty="0" smtClean="0"/>
              <a:t>, </a:t>
            </a:r>
            <a:r>
              <a:rPr lang="fr-FR" dirty="0" err="1" smtClean="0"/>
              <a:t>married</a:t>
            </a:r>
            <a:r>
              <a:rPr lang="fr-FR" dirty="0" smtClean="0"/>
              <a:t> </a:t>
            </a:r>
            <a:r>
              <a:rPr lang="fr-FR" dirty="0" err="1" smtClean="0"/>
              <a:t>women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and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1960s-1970s: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</a:t>
            </a:r>
            <a:r>
              <a:rPr lang="fr-FR" dirty="0" err="1" smtClean="0"/>
              <a:t>husband’s</a:t>
            </a:r>
            <a:r>
              <a:rPr lang="fr-FR" dirty="0" smtClean="0"/>
              <a:t> </a:t>
            </a:r>
            <a:r>
              <a:rPr lang="fr-FR" dirty="0" err="1" smtClean="0"/>
              <a:t>approval</a:t>
            </a:r>
            <a:r>
              <a:rPr lang="fr-FR" dirty="0" smtClean="0"/>
              <a:t> to open </a:t>
            </a:r>
            <a:r>
              <a:rPr lang="fr-FR" dirty="0" err="1" smtClean="0"/>
              <a:t>bank</a:t>
            </a:r>
            <a:r>
              <a:rPr lang="fr-FR" dirty="0" smtClean="0"/>
              <a:t> </a:t>
            </a:r>
            <a:r>
              <a:rPr lang="fr-FR" dirty="0" err="1" smtClean="0"/>
              <a:t>accounts</a:t>
            </a:r>
            <a:r>
              <a:rPr lang="fr-FR" dirty="0" smtClean="0"/>
              <a:t> or </a:t>
            </a:r>
            <a:r>
              <a:rPr lang="fr-FR" dirty="0" err="1" smtClean="0"/>
              <a:t>sign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contracts</a:t>
            </a:r>
            <a:endParaRPr lang="fr-FR" dirty="0" smtClean="0"/>
          </a:p>
          <a:p>
            <a:r>
              <a:rPr lang="fr-FR" dirty="0" err="1" smtClean="0"/>
              <a:t>Gender</a:t>
            </a:r>
            <a:r>
              <a:rPr lang="fr-FR" dirty="0" smtClean="0"/>
              <a:t> </a:t>
            </a:r>
            <a:r>
              <a:rPr lang="fr-FR" dirty="0" err="1" smtClean="0"/>
              <a:t>equality</a:t>
            </a:r>
            <a:r>
              <a:rPr lang="fr-FR" dirty="0" smtClean="0"/>
              <a:t> in </a:t>
            </a:r>
            <a:r>
              <a:rPr lang="fr-FR" dirty="0" err="1" smtClean="0"/>
              <a:t>inheritance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in France </a:t>
            </a:r>
            <a:r>
              <a:rPr lang="fr-FR" dirty="0" err="1" smtClean="0"/>
              <a:t>since</a:t>
            </a:r>
            <a:r>
              <a:rPr lang="fr-FR" dirty="0" smtClean="0"/>
              <a:t> 1791, but </a:t>
            </a:r>
            <a:r>
              <a:rPr lang="fr-FR" dirty="0" err="1" smtClean="0"/>
              <a:t>married</a:t>
            </a:r>
            <a:r>
              <a:rPr lang="fr-FR" dirty="0" smtClean="0"/>
              <a:t> </a:t>
            </a:r>
            <a:r>
              <a:rPr lang="fr-FR" dirty="0" err="1" smtClean="0"/>
              <a:t>women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effective control </a:t>
            </a:r>
            <a:r>
              <a:rPr lang="fr-FR" dirty="0" err="1" smtClean="0"/>
              <a:t>rights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1970s</a:t>
            </a:r>
          </a:p>
          <a:p>
            <a:r>
              <a:rPr lang="fr-FR" dirty="0" err="1" smtClean="0"/>
              <a:t>Women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have </a:t>
            </a:r>
            <a:r>
              <a:rPr lang="fr-FR" dirty="0" err="1" smtClean="0"/>
              <a:t>unequal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in </a:t>
            </a:r>
            <a:r>
              <a:rPr lang="fr-FR" dirty="0" err="1" smtClean="0"/>
              <a:t>many</a:t>
            </a:r>
            <a:r>
              <a:rPr lang="fr-FR" dirty="0" smtClean="0"/>
              <a:t> countries: ½ </a:t>
            </a:r>
            <a:r>
              <a:rPr lang="fr-FR" dirty="0" err="1" smtClean="0"/>
              <a:t>inheritance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in </a:t>
            </a:r>
            <a:r>
              <a:rPr lang="fr-FR" dirty="0" err="1" smtClean="0"/>
              <a:t>Morocco</a:t>
            </a:r>
            <a:r>
              <a:rPr lang="fr-FR" dirty="0" smtClean="0"/>
              <a:t>, no </a:t>
            </a:r>
            <a:r>
              <a:rPr lang="fr-FR" dirty="0" err="1" smtClean="0"/>
              <a:t>driving</a:t>
            </a:r>
            <a:r>
              <a:rPr lang="fr-FR" dirty="0" smtClean="0"/>
              <a:t> </a:t>
            </a:r>
            <a:r>
              <a:rPr lang="fr-FR" dirty="0" err="1" smtClean="0"/>
              <a:t>license</a:t>
            </a:r>
            <a:r>
              <a:rPr lang="fr-FR" dirty="0" smtClean="0"/>
              <a:t> in </a:t>
            </a:r>
            <a:r>
              <a:rPr lang="fr-FR" dirty="0" err="1" smtClean="0"/>
              <a:t>Saudi</a:t>
            </a:r>
            <a:r>
              <a:rPr lang="fr-FR" dirty="0" smtClean="0"/>
              <a:t> </a:t>
            </a:r>
            <a:r>
              <a:rPr lang="fr-FR" dirty="0" err="1" smtClean="0"/>
              <a:t>Arabia</a:t>
            </a:r>
            <a:r>
              <a:rPr lang="fr-FR" dirty="0" smtClean="0"/>
              <a:t>, etc.</a:t>
            </a:r>
          </a:p>
          <a:p>
            <a:r>
              <a:rPr lang="fr-FR" b="1" dirty="0" smtClean="0"/>
              <a:t>And of course </a:t>
            </a:r>
            <a:r>
              <a:rPr lang="fr-FR" b="1" dirty="0" err="1" smtClean="0"/>
              <a:t>gendered</a:t>
            </a:r>
            <a:r>
              <a:rPr lang="fr-FR" b="1" dirty="0" smtClean="0"/>
              <a:t> </a:t>
            </a:r>
            <a:r>
              <a:rPr lang="fr-FR" b="1" dirty="0" err="1" smtClean="0"/>
              <a:t>roles</a:t>
            </a:r>
            <a:r>
              <a:rPr lang="fr-FR" b="1" dirty="0" smtClean="0"/>
              <a:t> and </a:t>
            </a:r>
            <a:r>
              <a:rPr lang="fr-FR" b="1" dirty="0" err="1" smtClean="0"/>
              <a:t>stereotypes</a:t>
            </a:r>
            <a:r>
              <a:rPr lang="fr-FR" b="1" dirty="0" smtClean="0"/>
              <a:t> </a:t>
            </a:r>
            <a:r>
              <a:rPr lang="fr-FR" b="1" dirty="0" err="1" smtClean="0"/>
              <a:t>still</a:t>
            </a:r>
            <a:r>
              <a:rPr lang="fr-FR" b="1" dirty="0" smtClean="0"/>
              <a:t> </a:t>
            </a:r>
            <a:r>
              <a:rPr lang="fr-FR" b="1" dirty="0" err="1" smtClean="0"/>
              <a:t>determine</a:t>
            </a:r>
            <a:r>
              <a:rPr lang="fr-FR" b="1" dirty="0" smtClean="0"/>
              <a:t> a </a:t>
            </a:r>
            <a:r>
              <a:rPr lang="fr-FR" b="1" dirty="0" err="1" smtClean="0"/>
              <a:t>very</a:t>
            </a:r>
            <a:r>
              <a:rPr lang="fr-FR" b="1" dirty="0" smtClean="0"/>
              <a:t> large part of </a:t>
            </a:r>
            <a:r>
              <a:rPr lang="fr-FR" b="1" dirty="0" err="1" smtClean="0"/>
              <a:t>inequality</a:t>
            </a:r>
            <a:r>
              <a:rPr lang="fr-FR" b="1" dirty="0" smtClean="0"/>
              <a:t> in all </a:t>
            </a:r>
            <a:r>
              <a:rPr lang="fr-FR" b="1" dirty="0" err="1" smtClean="0"/>
              <a:t>societies</a:t>
            </a:r>
            <a:r>
              <a:rPr lang="fr-FR" b="1" dirty="0" smtClean="0"/>
              <a:t> </a:t>
            </a:r>
            <a:r>
              <a:rPr lang="fr-FR" b="1" dirty="0" err="1" smtClean="0"/>
              <a:t>today</a:t>
            </a:r>
            <a:r>
              <a:rPr lang="fr-FR" b="1" dirty="0" smtClean="0"/>
              <a:t>: </a:t>
            </a:r>
            <a:r>
              <a:rPr lang="fr-FR" b="1" dirty="0" err="1" smtClean="0"/>
              <a:t>see</a:t>
            </a:r>
            <a:r>
              <a:rPr lang="fr-FR" b="1" dirty="0" smtClean="0"/>
              <a:t> lecture 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Coercive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and migrant </a:t>
            </a:r>
            <a:r>
              <a:rPr lang="fr-FR" dirty="0" err="1" smtClean="0"/>
              <a:t>workers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Most </a:t>
            </a:r>
            <a:r>
              <a:rPr lang="fr-FR" b="1" dirty="0" err="1" smtClean="0"/>
              <a:t>obvious</a:t>
            </a:r>
            <a:r>
              <a:rPr lang="fr-FR" b="1" dirty="0" smtClean="0"/>
              <a:t> </a:t>
            </a:r>
            <a:r>
              <a:rPr lang="fr-FR" b="1" dirty="0" err="1" smtClean="0"/>
              <a:t>departure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equal</a:t>
            </a:r>
            <a:r>
              <a:rPr lang="fr-FR" b="1" dirty="0" smtClean="0"/>
              <a:t>-</a:t>
            </a:r>
            <a:r>
              <a:rPr lang="fr-FR" b="1" dirty="0" err="1" smtClean="0"/>
              <a:t>rights</a:t>
            </a:r>
            <a:r>
              <a:rPr lang="fr-FR" b="1" dirty="0" smtClean="0"/>
              <a:t> </a:t>
            </a:r>
            <a:r>
              <a:rPr lang="fr-FR" b="1" dirty="0" err="1" smtClean="0"/>
              <a:t>ideal</a:t>
            </a:r>
            <a:r>
              <a:rPr lang="fr-FR" b="1" dirty="0" smtClean="0"/>
              <a:t> in </a:t>
            </a:r>
            <a:r>
              <a:rPr lang="fr-FR" b="1" dirty="0" err="1" smtClean="0"/>
              <a:t>today’s</a:t>
            </a:r>
            <a:r>
              <a:rPr lang="fr-FR" b="1" dirty="0" smtClean="0"/>
              <a:t> global society: </a:t>
            </a:r>
            <a:r>
              <a:rPr lang="fr-FR" b="1" dirty="0" err="1" smtClean="0"/>
              <a:t>strong</a:t>
            </a:r>
            <a:r>
              <a:rPr lang="fr-FR" b="1" dirty="0" smtClean="0"/>
              <a:t> restrictions on international </a:t>
            </a:r>
            <a:r>
              <a:rPr lang="fr-FR" b="1" dirty="0" err="1" smtClean="0"/>
              <a:t>mobility</a:t>
            </a:r>
            <a:endParaRPr lang="fr-FR" b="1" dirty="0" smtClean="0"/>
          </a:p>
          <a:p>
            <a:r>
              <a:rPr lang="fr-FR" dirty="0" err="1" smtClean="0"/>
              <a:t>Depending</a:t>
            </a:r>
            <a:r>
              <a:rPr lang="fr-FR" dirty="0" smtClean="0"/>
              <a:t> on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are </a:t>
            </a:r>
            <a:r>
              <a:rPr lang="fr-FR" dirty="0" err="1" smtClean="0"/>
              <a:t>born</a:t>
            </a:r>
            <a:r>
              <a:rPr lang="fr-FR" dirty="0" smtClean="0"/>
              <a:t>,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individuals</a:t>
            </a:r>
            <a:r>
              <a:rPr lang="fr-FR" dirty="0" smtClean="0"/>
              <a:t> have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completely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sets of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and life </a:t>
            </a:r>
            <a:r>
              <a:rPr lang="fr-FR" dirty="0" err="1" smtClean="0"/>
              <a:t>opportunities</a:t>
            </a:r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largely</a:t>
            </a:r>
            <a:r>
              <a:rPr lang="fr-FR" dirty="0" smtClean="0"/>
              <a:t> </a:t>
            </a:r>
            <a:r>
              <a:rPr lang="fr-FR" dirty="0" err="1" smtClean="0"/>
              <a:t>accustomed</a:t>
            </a:r>
            <a:r>
              <a:rPr lang="fr-FR" dirty="0" smtClean="0"/>
              <a:t> to the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normal and </a:t>
            </a:r>
            <a:r>
              <a:rPr lang="fr-FR" dirty="0" err="1" smtClean="0"/>
              <a:t>unavoidable</a:t>
            </a:r>
            <a:r>
              <a:rPr lang="fr-FR" dirty="0" smtClean="0"/>
              <a:t>, but to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 smtClean="0"/>
              <a:t> </a:t>
            </a:r>
            <a:r>
              <a:rPr lang="fr-FR" dirty="0" err="1" smtClean="0"/>
              <a:t>observers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seem</a:t>
            </a:r>
            <a:r>
              <a:rPr lang="fr-FR" dirty="0" smtClean="0"/>
              <a:t> </a:t>
            </a:r>
            <a:r>
              <a:rPr lang="fr-FR" dirty="0" err="1" smtClean="0"/>
              <a:t>just</a:t>
            </a:r>
            <a:r>
              <a:rPr lang="fr-FR" dirty="0" smtClean="0"/>
              <a:t> as </a:t>
            </a:r>
            <a:r>
              <a:rPr lang="fr-FR" dirty="0" err="1" smtClean="0"/>
              <a:t>strange</a:t>
            </a:r>
            <a:r>
              <a:rPr lang="fr-FR" dirty="0" smtClean="0"/>
              <a:t> as </a:t>
            </a:r>
            <a:r>
              <a:rPr lang="fr-FR" dirty="0" err="1" smtClean="0"/>
              <a:t>mobility</a:t>
            </a:r>
            <a:r>
              <a:rPr lang="fr-FR" dirty="0" smtClean="0"/>
              <a:t> restrictions </a:t>
            </a:r>
            <a:r>
              <a:rPr lang="fr-FR" dirty="0" err="1" smtClean="0"/>
              <a:t>within</a:t>
            </a:r>
            <a:r>
              <a:rPr lang="fr-FR" dirty="0" smtClean="0"/>
              <a:t> countries </a:t>
            </a:r>
            <a:r>
              <a:rPr lang="fr-FR" dirty="0" err="1" smtClean="0"/>
              <a:t>until</a:t>
            </a:r>
            <a:r>
              <a:rPr lang="fr-FR" dirty="0" smtClean="0"/>
              <a:t> 18</a:t>
            </a:r>
            <a:r>
              <a:rPr lang="fr-FR" baseline="30000" dirty="0" smtClean="0"/>
              <a:t>c</a:t>
            </a:r>
            <a:r>
              <a:rPr lang="fr-FR" dirty="0" smtClean="0"/>
              <a:t>-19</a:t>
            </a:r>
            <a:r>
              <a:rPr lang="fr-FR" baseline="30000" dirty="0" smtClean="0"/>
              <a:t>c</a:t>
            </a:r>
          </a:p>
          <a:p>
            <a:r>
              <a:rPr lang="fr-FR" dirty="0" smtClean="0"/>
              <a:t>Key question: restrictions for free international </a:t>
            </a:r>
            <a:r>
              <a:rPr lang="fr-FR" dirty="0" err="1" smtClean="0"/>
              <a:t>mobility</a:t>
            </a:r>
            <a:r>
              <a:rPr lang="fr-FR" dirty="0" smtClean="0"/>
              <a:t> = protection or exploitation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666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types of restrictions on </a:t>
            </a:r>
            <a:r>
              <a:rPr lang="fr-FR" dirty="0" err="1" smtClean="0"/>
              <a:t>mobility</a:t>
            </a:r>
            <a:r>
              <a:rPr lang="fr-FR" dirty="0" smtClean="0"/>
              <a:t> of migrants: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enter the country, and of course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enter the country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enter a country: migrant </a:t>
            </a:r>
            <a:r>
              <a:rPr lang="fr-FR" dirty="0" err="1" smtClean="0"/>
              <a:t>workers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loose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permit if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change </a:t>
            </a:r>
            <a:r>
              <a:rPr lang="fr-FR" dirty="0" err="1" smtClean="0"/>
              <a:t>employers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in </a:t>
            </a:r>
            <a:r>
              <a:rPr lang="fr-FR" dirty="0" err="1" smtClean="0"/>
              <a:t>effect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imposed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wage</a:t>
            </a:r>
            <a:r>
              <a:rPr lang="fr-FR" dirty="0" smtClean="0"/>
              <a:t> </a:t>
            </a:r>
            <a:r>
              <a:rPr lang="fr-FR" dirty="0" err="1" smtClean="0"/>
              <a:t>cut</a:t>
            </a:r>
            <a:r>
              <a:rPr lang="fr-FR" dirty="0" smtClean="0"/>
              <a:t> or </a:t>
            </a:r>
            <a:r>
              <a:rPr lang="fr-FR" dirty="0" err="1" smtClean="0"/>
              <a:t>labor</a:t>
            </a:r>
            <a:r>
              <a:rPr lang="fr-FR" dirty="0" smtClean="0"/>
              <a:t> condition (</a:t>
            </a:r>
            <a:r>
              <a:rPr lang="fr-FR" dirty="0" err="1" smtClean="0"/>
              <a:t>very</a:t>
            </a:r>
            <a:r>
              <a:rPr lang="fr-FR" dirty="0" smtClean="0"/>
              <a:t> close to </a:t>
            </a:r>
            <a:r>
              <a:rPr lang="fr-FR" dirty="0" err="1" smtClean="0"/>
              <a:t>forced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/</a:t>
            </a:r>
            <a:r>
              <a:rPr lang="fr-FR" dirty="0" err="1" smtClean="0"/>
              <a:t>indentured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/</a:t>
            </a:r>
            <a:r>
              <a:rPr lang="fr-FR" i="1" dirty="0" smtClean="0"/>
              <a:t>engagés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if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unequal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legal</a:t>
            </a:r>
            <a:r>
              <a:rPr lang="fr-FR" dirty="0" smtClean="0"/>
              <a:t> system) 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en-US" dirty="0" smtClean="0"/>
              <a:t>Naidu et al, “</a:t>
            </a:r>
            <a:r>
              <a:rPr lang="en-US" dirty="0" err="1" smtClean="0"/>
              <a:t>Monopsony</a:t>
            </a:r>
            <a:r>
              <a:rPr lang="en-US" dirty="0" smtClean="0"/>
              <a:t> Power in Migrant Labor Markets: Evidence from the United Arab Emirates”, </a:t>
            </a:r>
            <a:r>
              <a:rPr lang="en-US" dirty="0" smtClean="0">
                <a:hlinkClick r:id="rId2"/>
              </a:rPr>
              <a:t>WP 2015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Migrants rights are an issue in UAE, Qatar, Saudi Arabia…but also in Europe, the </a:t>
            </a:r>
            <a:r>
              <a:rPr lang="en-US" dirty="0" err="1" smtClean="0"/>
              <a:t>Meditteranean</a:t>
            </a:r>
            <a:r>
              <a:rPr lang="en-US" dirty="0" smtClean="0"/>
              <a:t> &amp; everywhere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858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sz="4200" dirty="0" smtClean="0"/>
              <a:t>Main </a:t>
            </a:r>
            <a:r>
              <a:rPr lang="fr-FR" sz="4200" dirty="0" err="1" smtClean="0"/>
              <a:t>mobility</a:t>
            </a:r>
            <a:r>
              <a:rPr lang="fr-FR" sz="4200" dirty="0" smtClean="0"/>
              <a:t> restriction </a:t>
            </a:r>
            <a:r>
              <a:rPr lang="fr-FR" sz="4200" dirty="0" err="1" smtClean="0"/>
              <a:t>is</a:t>
            </a:r>
            <a:r>
              <a:rPr lang="fr-FR" sz="4200" dirty="0" smtClean="0"/>
              <a:t> of course about </a:t>
            </a:r>
            <a:r>
              <a:rPr lang="fr-FR" sz="4200" dirty="0" err="1" smtClean="0"/>
              <a:t>entering</a:t>
            </a:r>
            <a:r>
              <a:rPr lang="fr-FR" sz="4200" dirty="0" smtClean="0"/>
              <a:t> </a:t>
            </a:r>
            <a:r>
              <a:rPr lang="fr-FR" sz="4200" dirty="0" err="1" smtClean="0"/>
              <a:t>rich</a:t>
            </a:r>
            <a:r>
              <a:rPr lang="fr-FR" sz="4200" dirty="0" smtClean="0"/>
              <a:t> countries</a:t>
            </a:r>
          </a:p>
          <a:p>
            <a:r>
              <a:rPr lang="fr-FR" sz="4200" b="1" dirty="0" err="1" smtClean="0"/>
              <a:t>Limits</a:t>
            </a:r>
            <a:r>
              <a:rPr lang="fr-FR" sz="4200" b="1" dirty="0" smtClean="0"/>
              <a:t> to free </a:t>
            </a:r>
            <a:r>
              <a:rPr lang="fr-FR" sz="4200" b="1" dirty="0" err="1" smtClean="0"/>
              <a:t>labor</a:t>
            </a:r>
            <a:r>
              <a:rPr lang="fr-FR" sz="4200" b="1" dirty="0" smtClean="0"/>
              <a:t> </a:t>
            </a:r>
            <a:r>
              <a:rPr lang="fr-FR" sz="4200" b="1" dirty="0" err="1" smtClean="0"/>
              <a:t>mobility</a:t>
            </a:r>
            <a:r>
              <a:rPr lang="fr-FR" sz="4200" b="1" dirty="0" smtClean="0"/>
              <a:t>: protection or exploitation?</a:t>
            </a:r>
          </a:p>
          <a:p>
            <a:r>
              <a:rPr lang="fr-FR" sz="4200" dirty="0" err="1" smtClean="0"/>
              <a:t>According</a:t>
            </a:r>
            <a:r>
              <a:rPr lang="fr-FR" sz="4200" dirty="0" smtClean="0"/>
              <a:t> to Polanyi 1944, </a:t>
            </a:r>
            <a:r>
              <a:rPr lang="fr-FR" sz="4200" dirty="0" err="1" smtClean="0"/>
              <a:t>limited</a:t>
            </a:r>
            <a:r>
              <a:rPr lang="fr-FR" sz="4200" dirty="0" smtClean="0"/>
              <a:t> </a:t>
            </a:r>
            <a:r>
              <a:rPr lang="fr-FR" sz="4200" dirty="0" err="1" smtClean="0"/>
              <a:t>mobility</a:t>
            </a:r>
            <a:r>
              <a:rPr lang="fr-FR" sz="4200" dirty="0" smtClean="0"/>
              <a:t> </a:t>
            </a:r>
            <a:r>
              <a:rPr lang="fr-FR" sz="4200" dirty="0" err="1" smtClean="0"/>
              <a:t>rights</a:t>
            </a:r>
            <a:r>
              <a:rPr lang="fr-FR" sz="4200" dirty="0" smtClean="0"/>
              <a:t> </a:t>
            </a:r>
            <a:r>
              <a:rPr lang="fr-FR" sz="4200" dirty="0" err="1" smtClean="0"/>
              <a:t>within</a:t>
            </a:r>
            <a:r>
              <a:rPr lang="fr-FR" sz="4200" dirty="0" smtClean="0"/>
              <a:t> European countries 15</a:t>
            </a:r>
            <a:r>
              <a:rPr lang="fr-FR" sz="4200" baseline="30000" dirty="0" smtClean="0"/>
              <a:t>c</a:t>
            </a:r>
            <a:r>
              <a:rPr lang="fr-FR" sz="4200" dirty="0" smtClean="0"/>
              <a:t>-18</a:t>
            </a:r>
            <a:r>
              <a:rPr lang="fr-FR" sz="4200" baseline="30000" dirty="0" smtClean="0"/>
              <a:t>c</a:t>
            </a:r>
            <a:r>
              <a:rPr lang="fr-FR" sz="4200" dirty="0" smtClean="0"/>
              <a:t> (</a:t>
            </a:r>
            <a:r>
              <a:rPr lang="fr-FR" sz="4200" dirty="0" err="1" smtClean="0"/>
              <a:t>Poor</a:t>
            </a:r>
            <a:r>
              <a:rPr lang="fr-FR" sz="4200" dirty="0" smtClean="0"/>
              <a:t> </a:t>
            </a:r>
            <a:r>
              <a:rPr lang="fr-FR" sz="4200" dirty="0" err="1" smtClean="0"/>
              <a:t>Laws</a:t>
            </a:r>
            <a:r>
              <a:rPr lang="fr-FR" sz="4200" dirty="0" smtClean="0"/>
              <a:t>, etc.) </a:t>
            </a:r>
            <a:r>
              <a:rPr lang="fr-FR" sz="4200" dirty="0" err="1" smtClean="0"/>
              <a:t>were</a:t>
            </a:r>
            <a:r>
              <a:rPr lang="fr-FR" sz="4200" dirty="0" smtClean="0"/>
              <a:t> a </a:t>
            </a:r>
            <a:r>
              <a:rPr lang="fr-FR" sz="4200" dirty="0" err="1" smtClean="0"/>
              <a:t>way</a:t>
            </a:r>
            <a:r>
              <a:rPr lang="fr-FR" sz="4200" dirty="0" smtClean="0"/>
              <a:t> to </a:t>
            </a:r>
            <a:r>
              <a:rPr lang="fr-FR" sz="4200" dirty="0" err="1" smtClean="0"/>
              <a:t>limit</a:t>
            </a:r>
            <a:r>
              <a:rPr lang="fr-FR" sz="4200" dirty="0" smtClean="0"/>
              <a:t> </a:t>
            </a:r>
            <a:r>
              <a:rPr lang="fr-FR" sz="4200" dirty="0" err="1" smtClean="0"/>
              <a:t>harmful</a:t>
            </a:r>
            <a:r>
              <a:rPr lang="fr-FR" sz="4200" dirty="0" smtClean="0"/>
              <a:t> </a:t>
            </a:r>
            <a:r>
              <a:rPr lang="fr-FR" sz="4200" dirty="0" err="1" smtClean="0"/>
              <a:t>competition</a:t>
            </a:r>
            <a:r>
              <a:rPr lang="fr-FR" sz="4200" dirty="0" smtClean="0"/>
              <a:t>; i.e. </a:t>
            </a:r>
            <a:r>
              <a:rPr lang="fr-FR" sz="4200" dirty="0" err="1" smtClean="0"/>
              <a:t>fully</a:t>
            </a:r>
            <a:r>
              <a:rPr lang="fr-FR" sz="4200" dirty="0" smtClean="0"/>
              <a:t> </a:t>
            </a:r>
            <a:r>
              <a:rPr lang="fr-FR" sz="4200" dirty="0" err="1" smtClean="0"/>
              <a:t>competitive</a:t>
            </a:r>
            <a:r>
              <a:rPr lang="fr-FR" sz="4200" dirty="0" smtClean="0"/>
              <a:t> and </a:t>
            </a:r>
            <a:r>
              <a:rPr lang="fr-FR" sz="4200" dirty="0" err="1" smtClean="0"/>
              <a:t>integrated</a:t>
            </a:r>
            <a:r>
              <a:rPr lang="fr-FR" sz="4200" dirty="0" smtClean="0"/>
              <a:t> </a:t>
            </a:r>
            <a:r>
              <a:rPr lang="fr-FR" sz="4200" dirty="0" err="1" smtClean="0"/>
              <a:t>labor</a:t>
            </a:r>
            <a:r>
              <a:rPr lang="fr-FR" sz="4200" dirty="0" smtClean="0"/>
              <a:t> </a:t>
            </a:r>
            <a:r>
              <a:rPr lang="fr-FR" sz="4200" dirty="0" err="1" smtClean="0"/>
              <a:t>market</a:t>
            </a:r>
            <a:r>
              <a:rPr lang="fr-FR" sz="4200" dirty="0" smtClean="0"/>
              <a:t> </a:t>
            </a:r>
            <a:r>
              <a:rPr lang="fr-FR" sz="4200" dirty="0" err="1" smtClean="0"/>
              <a:t>can</a:t>
            </a:r>
            <a:r>
              <a:rPr lang="fr-FR" sz="4200" dirty="0" smtClean="0"/>
              <a:t> </a:t>
            </a:r>
            <a:r>
              <a:rPr lang="fr-FR" sz="4200" dirty="0" err="1" smtClean="0"/>
              <a:t>be</a:t>
            </a:r>
            <a:r>
              <a:rPr lang="fr-FR" sz="4200" dirty="0" smtClean="0"/>
              <a:t> </a:t>
            </a:r>
            <a:r>
              <a:rPr lang="fr-FR" sz="4200" dirty="0" err="1" smtClean="0"/>
              <a:t>detrimental</a:t>
            </a:r>
            <a:r>
              <a:rPr lang="fr-FR" sz="4200" dirty="0" smtClean="0"/>
              <a:t> to the </a:t>
            </a:r>
            <a:r>
              <a:rPr lang="fr-FR" sz="4200" dirty="0" err="1" smtClean="0"/>
              <a:t>poor</a:t>
            </a:r>
            <a:r>
              <a:rPr lang="fr-FR" sz="4200" dirty="0" smtClean="0"/>
              <a:t> (or at least to </a:t>
            </a:r>
            <a:r>
              <a:rPr lang="fr-FR" sz="4200" dirty="0" err="1" smtClean="0"/>
              <a:t>some</a:t>
            </a:r>
            <a:r>
              <a:rPr lang="fr-FR" sz="4200" dirty="0" smtClean="0"/>
              <a:t> of </a:t>
            </a:r>
            <a:r>
              <a:rPr lang="fr-FR" sz="4200" dirty="0" err="1" smtClean="0"/>
              <a:t>them</a:t>
            </a:r>
            <a:r>
              <a:rPr lang="fr-FR" sz="4200" dirty="0" smtClean="0"/>
              <a:t>); « 19</a:t>
            </a:r>
            <a:r>
              <a:rPr lang="fr-FR" sz="4200" baseline="30000" dirty="0" smtClean="0"/>
              <a:t>c</a:t>
            </a:r>
            <a:r>
              <a:rPr lang="fr-FR" sz="4200" dirty="0" smtClean="0"/>
              <a:t> illusion of free </a:t>
            </a:r>
            <a:r>
              <a:rPr lang="fr-FR" sz="4200" dirty="0" err="1" smtClean="0"/>
              <a:t>mobility</a:t>
            </a:r>
            <a:r>
              <a:rPr lang="fr-FR" sz="4200" dirty="0" smtClean="0"/>
              <a:t> and self-</a:t>
            </a:r>
            <a:r>
              <a:rPr lang="fr-FR" sz="4200" dirty="0" err="1" smtClean="0"/>
              <a:t>regulated</a:t>
            </a:r>
            <a:r>
              <a:rPr lang="fr-FR" sz="4200" dirty="0" smtClean="0"/>
              <a:t> </a:t>
            </a:r>
            <a:r>
              <a:rPr lang="fr-FR" sz="4200" dirty="0" err="1" smtClean="0"/>
              <a:t>markets</a:t>
            </a:r>
            <a:r>
              <a:rPr lang="fr-FR" sz="4200" dirty="0" smtClean="0"/>
              <a:t> </a:t>
            </a:r>
            <a:r>
              <a:rPr lang="fr-FR" sz="4200" dirty="0" err="1" smtClean="0"/>
              <a:t>was</a:t>
            </a:r>
            <a:r>
              <a:rPr lang="fr-FR" sz="4200" dirty="0" smtClean="0"/>
              <a:t> </a:t>
            </a:r>
            <a:r>
              <a:rPr lang="fr-FR" sz="4200" dirty="0" err="1" smtClean="0"/>
              <a:t>finally</a:t>
            </a:r>
            <a:r>
              <a:rPr lang="fr-FR" sz="4200" dirty="0" smtClean="0"/>
              <a:t> </a:t>
            </a:r>
            <a:r>
              <a:rPr lang="fr-FR" sz="4200" dirty="0" err="1" smtClean="0"/>
              <a:t>replaced</a:t>
            </a:r>
            <a:r>
              <a:rPr lang="fr-FR" sz="4200" dirty="0" smtClean="0"/>
              <a:t> by the </a:t>
            </a:r>
            <a:r>
              <a:rPr lang="fr-FR" sz="4200" dirty="0" err="1" smtClean="0"/>
              <a:t>rise</a:t>
            </a:r>
            <a:r>
              <a:rPr lang="fr-FR" sz="4200" dirty="0" smtClean="0"/>
              <a:t> of unions and social-fiscal state </a:t>
            </a:r>
            <a:r>
              <a:rPr lang="fr-FR" sz="4200" dirty="0" err="1" smtClean="0"/>
              <a:t>during</a:t>
            </a:r>
            <a:r>
              <a:rPr lang="fr-FR" sz="4200" dirty="0" smtClean="0"/>
              <a:t> 20</a:t>
            </a:r>
            <a:r>
              <a:rPr lang="fr-FR" sz="4200" baseline="30000" dirty="0" smtClean="0"/>
              <a:t>c</a:t>
            </a:r>
            <a:r>
              <a:rPr lang="fr-FR" sz="4200" dirty="0" smtClean="0"/>
              <a:t> » (but </a:t>
            </a:r>
            <a:r>
              <a:rPr lang="fr-FR" sz="4200" dirty="0" err="1" smtClean="0"/>
              <a:t>with</a:t>
            </a:r>
            <a:r>
              <a:rPr lang="fr-FR" sz="4200" dirty="0" smtClean="0"/>
              <a:t> free </a:t>
            </a:r>
            <a:r>
              <a:rPr lang="fr-FR" sz="4200" dirty="0" err="1" smtClean="0"/>
              <a:t>mobility</a:t>
            </a:r>
            <a:r>
              <a:rPr lang="fr-FR" sz="4200" dirty="0" smtClean="0"/>
              <a:t>, at least </a:t>
            </a:r>
            <a:r>
              <a:rPr lang="fr-FR" sz="4200" dirty="0" err="1" smtClean="0"/>
              <a:t>within</a:t>
            </a:r>
            <a:r>
              <a:rPr lang="fr-FR" sz="4200" dirty="0" smtClean="0"/>
              <a:t> countries) </a:t>
            </a:r>
          </a:p>
          <a:p>
            <a:r>
              <a:rPr lang="fr-FR" sz="4200" dirty="0" err="1" smtClean="0"/>
              <a:t>With</a:t>
            </a:r>
            <a:r>
              <a:rPr lang="fr-FR" sz="4200" dirty="0" smtClean="0"/>
              <a:t> 2 </a:t>
            </a:r>
            <a:r>
              <a:rPr lang="fr-FR" sz="4200" dirty="0" err="1" smtClean="0"/>
              <a:t>skill</a:t>
            </a:r>
            <a:r>
              <a:rPr lang="fr-FR" sz="4200" dirty="0" smtClean="0"/>
              <a:t> groups, free migration </a:t>
            </a:r>
            <a:r>
              <a:rPr lang="fr-FR" sz="4200" dirty="0" err="1" smtClean="0"/>
              <a:t>is</a:t>
            </a:r>
            <a:r>
              <a:rPr lang="fr-FR" sz="4200" dirty="0" smtClean="0"/>
              <a:t> </a:t>
            </a:r>
            <a:r>
              <a:rPr lang="fr-FR" sz="4200" dirty="0" err="1" smtClean="0"/>
              <a:t>always</a:t>
            </a:r>
            <a:r>
              <a:rPr lang="fr-FR" sz="4200" dirty="0" smtClean="0"/>
              <a:t> good for </a:t>
            </a:r>
            <a:r>
              <a:rPr lang="fr-FR" sz="4200" dirty="0" err="1" smtClean="0"/>
              <a:t>low</a:t>
            </a:r>
            <a:r>
              <a:rPr lang="fr-FR" sz="4200" dirty="0" smtClean="0"/>
              <a:t>-</a:t>
            </a:r>
            <a:r>
              <a:rPr lang="fr-FR" sz="4200" dirty="0" err="1" smtClean="0"/>
              <a:t>skill</a:t>
            </a:r>
            <a:r>
              <a:rPr lang="fr-FR" sz="4200" dirty="0" smtClean="0"/>
              <a:t> </a:t>
            </a:r>
            <a:r>
              <a:rPr lang="fr-FR" sz="4200" dirty="0" err="1" smtClean="0"/>
              <a:t>workers</a:t>
            </a:r>
            <a:r>
              <a:rPr lang="fr-FR" sz="4200" dirty="0" smtClean="0"/>
              <a:t> of </a:t>
            </a:r>
            <a:r>
              <a:rPr lang="fr-FR" sz="4200" dirty="0" err="1" smtClean="0"/>
              <a:t>poor</a:t>
            </a:r>
            <a:r>
              <a:rPr lang="fr-FR" sz="4200" dirty="0" smtClean="0"/>
              <a:t> country, and </a:t>
            </a:r>
            <a:r>
              <a:rPr lang="fr-FR" sz="4200" dirty="0" err="1" smtClean="0"/>
              <a:t>bad</a:t>
            </a:r>
            <a:r>
              <a:rPr lang="fr-FR" sz="4200" dirty="0" smtClean="0"/>
              <a:t> for </a:t>
            </a:r>
            <a:r>
              <a:rPr lang="fr-FR" sz="4200" dirty="0" err="1" smtClean="0"/>
              <a:t>low</a:t>
            </a:r>
            <a:r>
              <a:rPr lang="fr-FR" sz="4200" dirty="0" smtClean="0"/>
              <a:t>-</a:t>
            </a:r>
            <a:r>
              <a:rPr lang="fr-FR" sz="4200" dirty="0" err="1" smtClean="0"/>
              <a:t>skill</a:t>
            </a:r>
            <a:r>
              <a:rPr lang="fr-FR" sz="4200" dirty="0" smtClean="0"/>
              <a:t> </a:t>
            </a:r>
            <a:r>
              <a:rPr lang="fr-FR" sz="4200" dirty="0" err="1" smtClean="0"/>
              <a:t>workers</a:t>
            </a:r>
            <a:r>
              <a:rPr lang="fr-FR" sz="4200" dirty="0" smtClean="0"/>
              <a:t> of </a:t>
            </a:r>
            <a:r>
              <a:rPr lang="fr-FR" sz="4200" dirty="0" err="1" smtClean="0"/>
              <a:t>rich</a:t>
            </a:r>
            <a:r>
              <a:rPr lang="fr-FR" sz="4200" dirty="0" smtClean="0"/>
              <a:t> country;          </a:t>
            </a:r>
            <a:r>
              <a:rPr lang="fr-FR" sz="4200" dirty="0" err="1" smtClean="0"/>
              <a:t>With</a:t>
            </a:r>
            <a:r>
              <a:rPr lang="fr-FR" sz="4200" dirty="0" smtClean="0"/>
              <a:t> 3 </a:t>
            </a:r>
            <a:r>
              <a:rPr lang="fr-FR" sz="4200" dirty="0" err="1" smtClean="0"/>
              <a:t>skill</a:t>
            </a:r>
            <a:r>
              <a:rPr lang="fr-FR" sz="4200" dirty="0" smtClean="0"/>
              <a:t> groups, migration </a:t>
            </a:r>
            <a:r>
              <a:rPr lang="fr-FR" sz="4200" dirty="0" err="1" smtClean="0"/>
              <a:t>can</a:t>
            </a:r>
            <a:r>
              <a:rPr lang="fr-FR" sz="4200" dirty="0" smtClean="0"/>
              <a:t> </a:t>
            </a:r>
            <a:r>
              <a:rPr lang="fr-FR" sz="4200" dirty="0" err="1" smtClean="0"/>
              <a:t>under</a:t>
            </a:r>
            <a:r>
              <a:rPr lang="fr-FR" sz="4200" dirty="0" smtClean="0"/>
              <a:t> certain conditions </a:t>
            </a:r>
            <a:r>
              <a:rPr lang="fr-FR" sz="4200" dirty="0" err="1" smtClean="0"/>
              <a:t>be</a:t>
            </a:r>
            <a:r>
              <a:rPr lang="fr-FR" sz="4200" dirty="0" smtClean="0"/>
              <a:t> </a:t>
            </a:r>
            <a:r>
              <a:rPr lang="fr-FR" sz="4200" dirty="0" err="1" smtClean="0"/>
              <a:t>bad</a:t>
            </a:r>
            <a:r>
              <a:rPr lang="fr-FR" sz="4200" dirty="0" smtClean="0"/>
              <a:t> for the </a:t>
            </a:r>
            <a:r>
              <a:rPr lang="fr-FR" sz="4200" dirty="0" err="1" smtClean="0"/>
              <a:t>low</a:t>
            </a:r>
            <a:r>
              <a:rPr lang="fr-FR" sz="4200" dirty="0" smtClean="0"/>
              <a:t>-</a:t>
            </a:r>
            <a:r>
              <a:rPr lang="fr-FR" sz="4200" dirty="0" err="1" smtClean="0"/>
              <a:t>skill</a:t>
            </a:r>
            <a:r>
              <a:rPr lang="fr-FR" sz="4200" dirty="0" smtClean="0"/>
              <a:t> </a:t>
            </a:r>
            <a:r>
              <a:rPr lang="fr-FR" sz="4200" dirty="0" err="1" smtClean="0"/>
              <a:t>workers</a:t>
            </a:r>
            <a:r>
              <a:rPr lang="fr-FR" sz="4200" dirty="0" smtClean="0"/>
              <a:t> of the </a:t>
            </a:r>
            <a:r>
              <a:rPr lang="fr-FR" sz="4200" dirty="0" err="1" smtClean="0"/>
              <a:t>poor</a:t>
            </a:r>
            <a:r>
              <a:rPr lang="fr-FR" sz="4200" dirty="0" smtClean="0"/>
              <a:t> country; </a:t>
            </a:r>
            <a:r>
              <a:rPr lang="fr-FR" sz="4200" dirty="0" err="1" smtClean="0"/>
              <a:t>see</a:t>
            </a:r>
            <a:r>
              <a:rPr lang="fr-FR" sz="4200" dirty="0" smtClean="0"/>
              <a:t> </a:t>
            </a:r>
            <a:r>
              <a:rPr lang="fr-FR" sz="4200" dirty="0" err="1" smtClean="0"/>
              <a:t>e.g</a:t>
            </a:r>
            <a:r>
              <a:rPr lang="fr-FR" sz="4200" dirty="0" smtClean="0"/>
              <a:t>. </a:t>
            </a:r>
            <a:r>
              <a:rPr lang="fr-FR" sz="4200" dirty="0" err="1" smtClean="0">
                <a:hlinkClick r:id="rId2"/>
              </a:rPr>
              <a:t>this</a:t>
            </a:r>
            <a:r>
              <a:rPr lang="fr-FR" sz="4200" dirty="0" smtClean="0">
                <a:hlinkClick r:id="rId2"/>
              </a:rPr>
              <a:t> </a:t>
            </a:r>
            <a:r>
              <a:rPr lang="fr-FR" sz="4200" dirty="0" err="1" smtClean="0">
                <a:hlinkClick r:id="rId2"/>
              </a:rPr>
              <a:t>paper</a:t>
            </a:r>
            <a:r>
              <a:rPr lang="fr-FR" sz="4200" dirty="0" smtClean="0"/>
              <a:t> </a:t>
            </a:r>
          </a:p>
          <a:p>
            <a:r>
              <a:rPr lang="fr-FR" sz="4200" dirty="0" smtClean="0"/>
              <a:t>But </a:t>
            </a:r>
            <a:r>
              <a:rPr lang="fr-FR" sz="4200" dirty="0" err="1" smtClean="0"/>
              <a:t>closed</a:t>
            </a:r>
            <a:r>
              <a:rPr lang="fr-FR" sz="4200" dirty="0" smtClean="0"/>
              <a:t> </a:t>
            </a:r>
            <a:r>
              <a:rPr lang="fr-FR" sz="4200" dirty="0" err="1" smtClean="0"/>
              <a:t>frontiers</a:t>
            </a:r>
            <a:r>
              <a:rPr lang="fr-FR" sz="4200" dirty="0" smtClean="0"/>
              <a:t> are </a:t>
            </a:r>
            <a:r>
              <a:rPr lang="fr-FR" sz="4200" dirty="0" err="1" smtClean="0"/>
              <a:t>never</a:t>
            </a:r>
            <a:r>
              <a:rPr lang="fr-FR" sz="4200" dirty="0" smtClean="0"/>
              <a:t> the optimum: </a:t>
            </a:r>
            <a:r>
              <a:rPr lang="fr-FR" sz="4200" dirty="0" err="1" smtClean="0"/>
              <a:t>always</a:t>
            </a:r>
            <a:r>
              <a:rPr lang="fr-FR" sz="4200" dirty="0" smtClean="0"/>
              <a:t> </a:t>
            </a:r>
            <a:r>
              <a:rPr lang="fr-FR" sz="4200" dirty="0" err="1" smtClean="0"/>
              <a:t>better</a:t>
            </a:r>
            <a:r>
              <a:rPr lang="fr-FR" sz="4200" dirty="0" smtClean="0"/>
              <a:t> to combine free </a:t>
            </a:r>
            <a:r>
              <a:rPr lang="fr-FR" sz="4200" dirty="0" err="1" smtClean="0"/>
              <a:t>mobility</a:t>
            </a:r>
            <a:r>
              <a:rPr lang="fr-FR" sz="4200" dirty="0" smtClean="0"/>
              <a:t> </a:t>
            </a:r>
            <a:r>
              <a:rPr lang="fr-FR" sz="4200" dirty="0" err="1" smtClean="0"/>
              <a:t>with</a:t>
            </a:r>
            <a:r>
              <a:rPr lang="fr-FR" sz="4200" dirty="0" smtClean="0"/>
              <a:t> </a:t>
            </a:r>
            <a:r>
              <a:rPr lang="fr-FR" sz="4200" dirty="0" err="1" smtClean="0"/>
              <a:t>adequate</a:t>
            </a:r>
            <a:r>
              <a:rPr lang="fr-FR" sz="4200" dirty="0" smtClean="0"/>
              <a:t> </a:t>
            </a:r>
            <a:r>
              <a:rPr lang="fr-FR" sz="4200" dirty="0" err="1" smtClean="0"/>
              <a:t>regulation</a:t>
            </a:r>
            <a:r>
              <a:rPr lang="fr-FR" sz="4200" dirty="0" smtClean="0"/>
              <a:t> and institutions (Polanyi)</a:t>
            </a:r>
          </a:p>
          <a:p>
            <a:r>
              <a:rPr lang="fr-FR" sz="4200" dirty="0" smtClean="0"/>
              <a:t>One </a:t>
            </a:r>
            <a:r>
              <a:rPr lang="fr-FR" sz="4200" dirty="0" err="1" smtClean="0"/>
              <a:t>pb</a:t>
            </a:r>
            <a:r>
              <a:rPr lang="fr-FR" sz="4200" dirty="0" smtClean="0"/>
              <a:t> </a:t>
            </a:r>
            <a:r>
              <a:rPr lang="fr-FR" sz="4200" dirty="0" err="1" smtClean="0"/>
              <a:t>with</a:t>
            </a:r>
            <a:r>
              <a:rPr lang="fr-FR" sz="4200" dirty="0" smtClean="0"/>
              <a:t> anti-</a:t>
            </a:r>
            <a:r>
              <a:rPr lang="fr-FR" sz="4200" dirty="0" err="1" smtClean="0"/>
              <a:t>mobility</a:t>
            </a:r>
            <a:r>
              <a:rPr lang="fr-FR" sz="4200" dirty="0" smtClean="0"/>
              <a:t> protective argument </a:t>
            </a:r>
            <a:r>
              <a:rPr lang="fr-FR" sz="4200" dirty="0" err="1" smtClean="0"/>
              <a:t>is</a:t>
            </a:r>
            <a:r>
              <a:rPr lang="fr-FR" sz="4200" dirty="0" smtClean="0"/>
              <a:t> </a:t>
            </a:r>
            <a:r>
              <a:rPr lang="fr-FR" sz="4200" dirty="0" err="1" smtClean="0"/>
              <a:t>that</a:t>
            </a:r>
            <a:r>
              <a:rPr lang="fr-FR" sz="4200" dirty="0" smtClean="0"/>
              <a:t> </a:t>
            </a:r>
            <a:r>
              <a:rPr lang="fr-FR" sz="4200" dirty="0" err="1" smtClean="0"/>
              <a:t>it</a:t>
            </a:r>
            <a:r>
              <a:rPr lang="fr-FR" sz="4200" dirty="0" smtClean="0"/>
              <a:t> has </a:t>
            </a:r>
            <a:r>
              <a:rPr lang="fr-FR" sz="4200" dirty="0" err="1" smtClean="0"/>
              <a:t>always</a:t>
            </a:r>
            <a:r>
              <a:rPr lang="fr-FR" sz="4200" dirty="0" smtClean="0"/>
              <a:t> been by </a:t>
            </a:r>
            <a:r>
              <a:rPr lang="fr-FR" sz="4200" dirty="0" err="1" smtClean="0"/>
              <a:t>owners</a:t>
            </a:r>
            <a:r>
              <a:rPr lang="fr-FR" sz="4200" dirty="0" smtClean="0"/>
              <a:t> of slaves and serfs to </a:t>
            </a:r>
            <a:r>
              <a:rPr lang="fr-FR" sz="4200" dirty="0" err="1" smtClean="0"/>
              <a:t>justify</a:t>
            </a:r>
            <a:r>
              <a:rPr lang="fr-FR" sz="4200" dirty="0" smtClean="0"/>
              <a:t> </a:t>
            </a:r>
            <a:r>
              <a:rPr lang="fr-FR" sz="4200" dirty="0" err="1" smtClean="0"/>
              <a:t>slavery</a:t>
            </a:r>
            <a:r>
              <a:rPr lang="fr-FR" sz="4200" dirty="0" smtClean="0"/>
              <a:t> &amp; </a:t>
            </a:r>
            <a:r>
              <a:rPr lang="fr-FR" sz="4200" dirty="0" err="1" smtClean="0"/>
              <a:t>serfdom</a:t>
            </a:r>
            <a:r>
              <a:rPr lang="fr-FR" sz="4200" dirty="0" smtClean="0"/>
              <a:t> </a:t>
            </a:r>
          </a:p>
          <a:p>
            <a:pPr>
              <a:buNone/>
            </a:pPr>
            <a:endParaRPr lang="fr-FR" sz="4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r>
              <a:rPr lang="fr-FR" altLang="fr-FR" smtClean="0"/>
              <a:t>Modern discrimination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5689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More </a:t>
            </a:r>
            <a:r>
              <a:rPr lang="fr-FR" dirty="0" err="1" smtClean="0"/>
              <a:t>subtle</a:t>
            </a:r>
            <a:r>
              <a:rPr lang="fr-FR" dirty="0" smtClean="0"/>
              <a:t> </a:t>
            </a:r>
            <a:r>
              <a:rPr lang="fr-FR" dirty="0" err="1" smtClean="0"/>
              <a:t>departure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equal-rights</a:t>
            </a:r>
            <a:r>
              <a:rPr lang="fr-FR" dirty="0" smtClean="0"/>
              <a:t> </a:t>
            </a:r>
            <a:r>
              <a:rPr lang="fr-FR" dirty="0" err="1" smtClean="0"/>
              <a:t>ideal</a:t>
            </a:r>
            <a:r>
              <a:rPr lang="fr-FR" dirty="0" smtClean="0"/>
              <a:t>: racial and social discrimination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Valfort, </a:t>
            </a:r>
            <a:r>
              <a:rPr lang="en-US" dirty="0" smtClean="0"/>
              <a:t>”</a:t>
            </a:r>
            <a:r>
              <a:rPr lang="fr-FR" dirty="0" err="1" smtClean="0"/>
              <a:t>Religious</a:t>
            </a:r>
            <a:r>
              <a:rPr lang="fr-FR" dirty="0" smtClean="0"/>
              <a:t> </a:t>
            </a:r>
            <a:r>
              <a:rPr lang="fr-FR" dirty="0"/>
              <a:t>discrimination in </a:t>
            </a:r>
            <a:r>
              <a:rPr lang="fr-FR" dirty="0" err="1" smtClean="0"/>
              <a:t>access</a:t>
            </a:r>
            <a:r>
              <a:rPr lang="fr-FR" dirty="0"/>
              <a:t> </a:t>
            </a:r>
            <a:r>
              <a:rPr lang="fr-FR" dirty="0" smtClean="0"/>
              <a:t>to </a:t>
            </a:r>
            <a:r>
              <a:rPr lang="fr-FR" dirty="0" err="1"/>
              <a:t>employment</a:t>
            </a:r>
            <a:r>
              <a:rPr lang="fr-FR" dirty="0"/>
              <a:t>: a </a:t>
            </a:r>
            <a:r>
              <a:rPr lang="fr-FR" dirty="0" smtClean="0"/>
              <a:t>reality. </a:t>
            </a:r>
            <a:r>
              <a:rPr lang="fr-FR" dirty="0" err="1" smtClean="0"/>
              <a:t>Antisemitism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err="1" smtClean="0"/>
              <a:t>Islamophobia</a:t>
            </a:r>
            <a:r>
              <a:rPr lang="fr-FR" dirty="0"/>
              <a:t> </a:t>
            </a:r>
            <a:r>
              <a:rPr lang="en-US" dirty="0" smtClean="0"/>
              <a:t>on </a:t>
            </a:r>
            <a:r>
              <a:rPr lang="en-US" dirty="0"/>
              <a:t>the French </a:t>
            </a:r>
            <a:r>
              <a:rPr lang="en-US" dirty="0" err="1"/>
              <a:t>labour</a:t>
            </a:r>
            <a:r>
              <a:rPr lang="en-US" dirty="0"/>
              <a:t> </a:t>
            </a:r>
            <a:r>
              <a:rPr lang="en-US" dirty="0" smtClean="0"/>
              <a:t>market”, </a:t>
            </a:r>
            <a:r>
              <a:rPr lang="en-US" dirty="0" smtClean="0">
                <a:hlinkClick r:id="rId2"/>
              </a:rPr>
              <a:t>2015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Methodology: fake CVs were sent to 6231 job offers, with random variations in names and other CV characteristics (e.g. Mohamed vs Michel; for given ethnic origin, e.g. Lebanon; participation to Muslim vs Christian scouts, etc.)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Result: massive discrimination against Muslim boys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should be done: group-based positive discrimination, income-based, territorial-based, nothing at all?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142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3600" b="1" dirty="0" err="1" smtClean="0"/>
              <a:t>Slavery</a:t>
            </a:r>
            <a:r>
              <a:rPr lang="fr-FR" sz="3600" b="1" dirty="0" smtClean="0"/>
              <a:t> in </a:t>
            </a:r>
            <a:r>
              <a:rPr lang="fr-FR" sz="3600" b="1" dirty="0" err="1" smtClean="0"/>
              <a:t>Ancient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Greece</a:t>
            </a:r>
            <a:r>
              <a:rPr lang="fr-FR" sz="3600" b="1" dirty="0" smtClean="0"/>
              <a:t> and Rome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688632"/>
          </a:xfrm>
        </p:spPr>
        <p:txBody>
          <a:bodyPr>
            <a:normAutofit/>
          </a:bodyPr>
          <a:lstStyle/>
          <a:p>
            <a:r>
              <a:rPr lang="fr-FR" sz="2400" b="1" dirty="0" err="1" smtClean="0"/>
              <a:t>Athens</a:t>
            </a:r>
            <a:r>
              <a:rPr lang="fr-FR" sz="2400" b="1" dirty="0" smtClean="0"/>
              <a:t> 5th </a:t>
            </a:r>
            <a:r>
              <a:rPr lang="fr-FR" sz="2400" b="1" dirty="0" err="1" smtClean="0"/>
              <a:t>century</a:t>
            </a:r>
            <a:r>
              <a:rPr lang="fr-FR" sz="2400" b="1" dirty="0" smtClean="0"/>
              <a:t> BC</a:t>
            </a:r>
            <a:r>
              <a:rPr lang="fr-FR" sz="2400" dirty="0" smtClean="0"/>
              <a:t>: best </a:t>
            </a:r>
            <a:r>
              <a:rPr lang="fr-FR" sz="2400" dirty="0" err="1" smtClean="0"/>
              <a:t>estimates</a:t>
            </a:r>
            <a:r>
              <a:rPr lang="fr-FR" sz="2400" dirty="0" smtClean="0"/>
              <a:t> </a:t>
            </a:r>
            <a:r>
              <a:rPr lang="fr-FR" sz="2400" dirty="0" err="1" smtClean="0"/>
              <a:t>sugget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slaves made about 30-50% of total population</a:t>
            </a:r>
          </a:p>
          <a:p>
            <a:r>
              <a:rPr lang="fr-FR" sz="2400" b="1" dirty="0" smtClean="0"/>
              <a:t>Total population = 350 000-400 000 </a:t>
            </a:r>
            <a:r>
              <a:rPr lang="fr-FR" sz="2400" b="1" dirty="0" err="1" smtClean="0"/>
              <a:t>individuals</a:t>
            </a:r>
            <a:r>
              <a:rPr lang="fr-FR" sz="2400" b="1" dirty="0" smtClean="0"/>
              <a:t>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b="1" dirty="0" smtClean="0"/>
              <a:t>= about 150 000-200 000 </a:t>
            </a:r>
            <a:r>
              <a:rPr lang="fr-FR" sz="2400" b="1" dirty="0" err="1" smtClean="0"/>
              <a:t>private</a:t>
            </a:r>
            <a:r>
              <a:rPr lang="fr-FR" sz="2400" b="1" dirty="0" smtClean="0"/>
              <a:t> slaves</a:t>
            </a:r>
            <a:r>
              <a:rPr lang="fr-FR" sz="2400" dirty="0" smtClean="0"/>
              <a:t> (</a:t>
            </a:r>
            <a:r>
              <a:rPr lang="fr-FR" sz="2400" dirty="0" err="1" smtClean="0"/>
              <a:t>uncertain</a:t>
            </a:r>
            <a:r>
              <a:rPr lang="fr-FR" sz="2400" dirty="0" smtClean="0"/>
              <a:t> </a:t>
            </a:r>
            <a:r>
              <a:rPr lang="fr-FR" sz="2400" dirty="0" err="1" smtClean="0"/>
              <a:t>estimates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r>
              <a:rPr lang="fr-FR" sz="2400" b="1" dirty="0"/>
              <a:t> </a:t>
            </a:r>
            <a:r>
              <a:rPr lang="fr-FR" sz="2400" b="1" dirty="0" smtClean="0"/>
              <a:t>+ about 200 000 free </a:t>
            </a:r>
            <a:r>
              <a:rPr lang="fr-FR" sz="2400" b="1" dirty="0" err="1" smtClean="0"/>
              <a:t>individuals</a:t>
            </a:r>
            <a:endParaRPr lang="fr-FR" sz="2400" b="1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(= about 150 000 </a:t>
            </a:r>
            <a:r>
              <a:rPr lang="fr-FR" sz="2400" dirty="0" err="1" smtClean="0"/>
              <a:t>citizens</a:t>
            </a:r>
            <a:r>
              <a:rPr lang="fr-FR" sz="2400" dirty="0" smtClean="0"/>
              <a:t> and </a:t>
            </a:r>
            <a:r>
              <a:rPr lang="fr-FR" sz="2400" dirty="0" err="1" smtClean="0"/>
              <a:t>their</a:t>
            </a:r>
            <a:r>
              <a:rPr lang="fr-FR" sz="2400" dirty="0" smtClean="0"/>
              <a:t> </a:t>
            </a:r>
            <a:r>
              <a:rPr lang="fr-FR" sz="2400" dirty="0" err="1" smtClean="0"/>
              <a:t>family</a:t>
            </a:r>
            <a:r>
              <a:rPr lang="fr-FR" sz="2400" dirty="0" smtClean="0"/>
              <a:t> </a:t>
            </a:r>
            <a:r>
              <a:rPr lang="fr-FR" sz="2400" dirty="0" err="1" smtClean="0"/>
              <a:t>members</a:t>
            </a:r>
            <a:r>
              <a:rPr lang="fr-FR" sz="2400" dirty="0" smtClean="0"/>
              <a:t>) 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(incl. 40 000 male </a:t>
            </a:r>
            <a:r>
              <a:rPr lang="fr-FR" sz="2400" dirty="0" err="1" smtClean="0"/>
              <a:t>adult</a:t>
            </a:r>
            <a:r>
              <a:rPr lang="fr-FR" sz="2400" dirty="0" smtClean="0"/>
              <a:t> </a:t>
            </a:r>
            <a:r>
              <a:rPr lang="fr-FR" sz="2400" dirty="0" err="1" smtClean="0"/>
              <a:t>citizens</a:t>
            </a:r>
            <a:r>
              <a:rPr lang="fr-FR" sz="2400" dirty="0" smtClean="0"/>
              <a:t>) (incl. 400 </a:t>
            </a:r>
            <a:r>
              <a:rPr lang="fr-FR" sz="2400" dirty="0" err="1" smtClean="0"/>
              <a:t>elite</a:t>
            </a:r>
            <a:r>
              <a:rPr lang="fr-FR" sz="2400" dirty="0" smtClean="0"/>
              <a:t> </a:t>
            </a:r>
            <a:r>
              <a:rPr lang="fr-FR" sz="2400" i="1" dirty="0" smtClean="0"/>
              <a:t>Boule</a:t>
            </a:r>
            <a:r>
              <a:rPr lang="fr-FR" sz="2400" dirty="0" smtClean="0"/>
              <a:t> </a:t>
            </a:r>
            <a:r>
              <a:rPr lang="fr-FR" sz="2400" dirty="0" err="1" smtClean="0"/>
              <a:t>members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( + about 50 000 « </a:t>
            </a:r>
            <a:r>
              <a:rPr lang="fr-FR" sz="2400" dirty="0" err="1" smtClean="0"/>
              <a:t>metics</a:t>
            </a:r>
            <a:r>
              <a:rPr lang="fr-FR" sz="2400" dirty="0" smtClean="0"/>
              <a:t> » – free </a:t>
            </a:r>
            <a:r>
              <a:rPr lang="fr-FR" sz="2400" dirty="0" err="1" smtClean="0"/>
              <a:t>foreigners</a:t>
            </a:r>
            <a:r>
              <a:rPr lang="fr-FR" sz="2400" dirty="0" smtClean="0"/>
              <a:t>, non-</a:t>
            </a:r>
            <a:r>
              <a:rPr lang="fr-FR" sz="2400" dirty="0" err="1" smtClean="0"/>
              <a:t>citizens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r>
              <a:rPr lang="fr-FR" sz="2400" dirty="0" smtClean="0"/>
              <a:t>     (+ about 2 000 public slaves/«</a:t>
            </a:r>
            <a:r>
              <a:rPr lang="fr-FR" sz="2400" dirty="0" err="1" smtClean="0"/>
              <a:t>neutral</a:t>
            </a:r>
            <a:r>
              <a:rPr lang="fr-FR" sz="2400" dirty="0" smtClean="0"/>
              <a:t> civil servants») (Isnard 2015)</a:t>
            </a:r>
          </a:p>
          <a:p>
            <a:r>
              <a:rPr lang="fr-FR" sz="2400" b="1" dirty="0" smtClean="0"/>
              <a:t>Rome 1st cent. AC: </a:t>
            </a:r>
            <a:r>
              <a:rPr lang="fr-FR" sz="2400" b="1" dirty="0" err="1" smtClean="0"/>
              <a:t>also</a:t>
            </a:r>
            <a:r>
              <a:rPr lang="fr-FR" sz="2400" b="1" dirty="0" smtClean="0"/>
              <a:t> about 30-50% slaves                                      Total pop. 2 million: 1 million slaves + 1 million free</a:t>
            </a:r>
          </a:p>
          <a:p>
            <a:r>
              <a:rPr lang="fr-FR" sz="2400" dirty="0" err="1" smtClean="0"/>
              <a:t>Typically</a:t>
            </a:r>
            <a:r>
              <a:rPr lang="fr-FR" sz="2400" dirty="0" smtClean="0"/>
              <a:t>, over 50% of slaves </a:t>
            </a:r>
            <a:r>
              <a:rPr lang="fr-FR" sz="2400" dirty="0" err="1" smtClean="0"/>
              <a:t>owned</a:t>
            </a:r>
            <a:r>
              <a:rPr lang="fr-FR" sz="2400" dirty="0" smtClean="0"/>
              <a:t> by </a:t>
            </a:r>
            <a:r>
              <a:rPr lang="fr-FR" sz="2400" dirty="0" err="1" smtClean="0"/>
              <a:t>less</a:t>
            </a:r>
            <a:r>
              <a:rPr lang="fr-FR" sz="2400" dirty="0" smtClean="0"/>
              <a:t> </a:t>
            </a:r>
            <a:r>
              <a:rPr lang="fr-FR" sz="2400" dirty="0" err="1" smtClean="0"/>
              <a:t>than</a:t>
            </a:r>
            <a:r>
              <a:rPr lang="fr-FR" sz="2400" dirty="0" smtClean="0"/>
              <a:t> 1% of population</a:t>
            </a:r>
          </a:p>
          <a:p>
            <a:pPr>
              <a:buNone/>
            </a:pPr>
            <a:r>
              <a:rPr lang="fr-FR" sz="2400" dirty="0" smtClean="0"/>
              <a:t>     </a:t>
            </a:r>
            <a:r>
              <a:rPr lang="fr-FR" sz="2400" b="1" dirty="0" smtClean="0">
                <a:latin typeface="Calibri"/>
              </a:rPr>
              <a:t>→ the slaves-</a:t>
            </a:r>
            <a:r>
              <a:rPr lang="fr-FR" sz="2400" b="1" dirty="0" err="1" smtClean="0">
                <a:latin typeface="Calibri"/>
              </a:rPr>
              <a:t>citizens</a:t>
            </a:r>
            <a:r>
              <a:rPr lang="fr-FR" sz="2400" b="1" dirty="0" smtClean="0">
                <a:latin typeface="Calibri"/>
              </a:rPr>
              <a:t>-</a:t>
            </a:r>
            <a:r>
              <a:rPr lang="fr-FR" sz="2400" b="1" dirty="0" err="1" smtClean="0">
                <a:latin typeface="Calibri"/>
              </a:rPr>
              <a:t>elite</a:t>
            </a:r>
            <a:r>
              <a:rPr lang="fr-FR" sz="2400" b="1" dirty="0" smtClean="0">
                <a:latin typeface="Calibri"/>
              </a:rPr>
              <a:t> society (50%-49%-1%)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809759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56932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7010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71220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76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6264696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Finley</a:t>
            </a:r>
            <a:r>
              <a:rPr lang="fr-FR" b="1" dirty="0" smtClean="0"/>
              <a:t> 1979: </a:t>
            </a:r>
            <a:r>
              <a:rPr lang="fr-FR" b="1" dirty="0" err="1" smtClean="0"/>
              <a:t>Three</a:t>
            </a:r>
            <a:r>
              <a:rPr lang="fr-FR" b="1" dirty="0" smtClean="0"/>
              <a:t> conditions for </a:t>
            </a:r>
            <a:r>
              <a:rPr lang="fr-FR" b="1" dirty="0" err="1" smtClean="0"/>
              <a:t>rise</a:t>
            </a:r>
            <a:r>
              <a:rPr lang="fr-FR" b="1" dirty="0" smtClean="0"/>
              <a:t> of slave </a:t>
            </a:r>
            <a:r>
              <a:rPr lang="fr-FR" b="1" dirty="0" err="1" smtClean="0"/>
              <a:t>societies</a:t>
            </a:r>
            <a:r>
              <a:rPr lang="fr-FR" dirty="0" smtClean="0"/>
              <a:t> </a:t>
            </a:r>
          </a:p>
          <a:p>
            <a:pPr>
              <a:buFontTx/>
              <a:buChar char="-"/>
            </a:pPr>
            <a:r>
              <a:rPr lang="fr-FR" dirty="0" smtClean="0"/>
              <a:t>Large concentration of land</a:t>
            </a:r>
          </a:p>
          <a:p>
            <a:pPr>
              <a:buFontTx/>
              <a:buChar char="-"/>
            </a:pPr>
            <a:r>
              <a:rPr lang="fr-FR" dirty="0" smtClean="0"/>
              <a:t>Long distance </a:t>
            </a:r>
            <a:r>
              <a:rPr lang="fr-FR" dirty="0" err="1" smtClean="0"/>
              <a:t>trade</a:t>
            </a:r>
            <a:r>
              <a:rPr lang="fr-FR" dirty="0" smtClean="0"/>
              <a:t> to </a:t>
            </a:r>
            <a:r>
              <a:rPr lang="fr-FR" dirty="0" err="1" smtClean="0"/>
              <a:t>purchase</a:t>
            </a:r>
            <a:r>
              <a:rPr lang="fr-FR" dirty="0" smtClean="0"/>
              <a:t>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trades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Lack</a:t>
            </a:r>
            <a:r>
              <a:rPr lang="fr-FR" dirty="0" smtClean="0"/>
              <a:t> of cheap local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endParaRPr lang="fr-FR" dirty="0" smtClean="0"/>
          </a:p>
          <a:p>
            <a:r>
              <a:rPr lang="fr-FR" dirty="0" smtClean="0"/>
              <a:t>Key </a:t>
            </a:r>
            <a:r>
              <a:rPr lang="fr-FR" dirty="0" err="1" smtClean="0"/>
              <a:t>political</a:t>
            </a:r>
            <a:r>
              <a:rPr lang="fr-FR" dirty="0" smtClean="0"/>
              <a:t> factor in </a:t>
            </a:r>
            <a:r>
              <a:rPr lang="fr-FR" dirty="0" err="1" smtClean="0"/>
              <a:t>Greece</a:t>
            </a:r>
            <a:r>
              <a:rPr lang="fr-FR" dirty="0" smtClean="0"/>
              <a:t>/Rome: </a:t>
            </a:r>
            <a:r>
              <a:rPr lang="fr-FR" dirty="0" err="1" smtClean="0"/>
              <a:t>development</a:t>
            </a:r>
            <a:r>
              <a:rPr lang="fr-FR" dirty="0" smtClean="0"/>
              <a:t> of free land-</a:t>
            </a:r>
            <a:r>
              <a:rPr lang="fr-FR" dirty="0" err="1" smtClean="0"/>
              <a:t>owning</a:t>
            </a:r>
            <a:r>
              <a:rPr lang="fr-FR" dirty="0" smtClean="0"/>
              <a:t> </a:t>
            </a:r>
            <a:r>
              <a:rPr lang="fr-FR" dirty="0" err="1" smtClean="0"/>
              <a:t>citizenry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Solon </a:t>
            </a:r>
            <a:r>
              <a:rPr lang="fr-FR" dirty="0" err="1" smtClean="0"/>
              <a:t>reforms</a:t>
            </a:r>
            <a:r>
              <a:rPr lang="fr-FR" dirty="0" smtClean="0"/>
              <a:t> &amp; </a:t>
            </a:r>
            <a:r>
              <a:rPr lang="fr-FR" dirty="0" err="1" smtClean="0"/>
              <a:t>republican</a:t>
            </a:r>
            <a:r>
              <a:rPr lang="fr-FR" dirty="0" smtClean="0"/>
              <a:t> </a:t>
            </a:r>
            <a:r>
              <a:rPr lang="fr-FR" dirty="0" err="1" smtClean="0"/>
              <a:t>reforms</a:t>
            </a:r>
            <a:r>
              <a:rPr lang="fr-FR" dirty="0" smtClean="0"/>
              <a:t>         </a:t>
            </a:r>
            <a:r>
              <a:rPr lang="fr-FR" dirty="0" smtClean="0">
                <a:latin typeface="Calibri"/>
              </a:rPr>
              <a:t>→ </a:t>
            </a:r>
            <a:r>
              <a:rPr lang="fr-FR" dirty="0" err="1" smtClean="0">
                <a:latin typeface="Calibri"/>
              </a:rPr>
              <a:t>lack</a:t>
            </a:r>
            <a:r>
              <a:rPr lang="fr-FR" dirty="0" smtClean="0">
                <a:latin typeface="Calibri"/>
              </a:rPr>
              <a:t> of cheap </a:t>
            </a:r>
            <a:r>
              <a:rPr lang="fr-FR" dirty="0" err="1" smtClean="0">
                <a:latin typeface="Calibri"/>
              </a:rPr>
              <a:t>labor</a:t>
            </a:r>
            <a:r>
              <a:rPr lang="fr-FR" dirty="0" smtClean="0">
                <a:latin typeface="Calibri"/>
              </a:rPr>
              <a:t>, </a:t>
            </a:r>
            <a:r>
              <a:rPr lang="fr-FR" dirty="0" err="1" smtClean="0">
                <a:latin typeface="Calibri"/>
              </a:rPr>
              <a:t>elites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purchase</a:t>
            </a:r>
            <a:r>
              <a:rPr lang="fr-FR" dirty="0" smtClean="0">
                <a:latin typeface="Calibri"/>
              </a:rPr>
              <a:t> slaves for </a:t>
            </a:r>
            <a:r>
              <a:rPr lang="fr-FR" dirty="0" err="1" smtClean="0">
                <a:latin typeface="Calibri"/>
              </a:rPr>
              <a:t>their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farms</a:t>
            </a:r>
            <a:endParaRPr lang="fr-FR" dirty="0" smtClean="0">
              <a:latin typeface="Calibri"/>
            </a:endParaRPr>
          </a:p>
          <a:p>
            <a:r>
              <a:rPr lang="fr-FR" dirty="0" err="1" smtClean="0">
                <a:latin typeface="Calibri"/>
              </a:rPr>
              <a:t>Fall</a:t>
            </a:r>
            <a:r>
              <a:rPr lang="fr-FR" dirty="0" smtClean="0">
                <a:latin typeface="Calibri"/>
              </a:rPr>
              <a:t> of Roman Empire: </a:t>
            </a:r>
            <a:r>
              <a:rPr lang="fr-FR" dirty="0" smtClean="0"/>
              <a:t> </a:t>
            </a:r>
            <a:r>
              <a:rPr lang="fr-FR" dirty="0" err="1" smtClean="0"/>
              <a:t>decline</a:t>
            </a:r>
            <a:r>
              <a:rPr lang="fr-FR" dirty="0" smtClean="0"/>
              <a:t> of international </a:t>
            </a:r>
            <a:r>
              <a:rPr lang="fr-FR" dirty="0" err="1" smtClean="0"/>
              <a:t>markets</a:t>
            </a:r>
            <a:r>
              <a:rPr lang="fr-FR" dirty="0" smtClean="0"/>
              <a:t>;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importantly</a:t>
            </a:r>
            <a:r>
              <a:rPr lang="fr-FR" dirty="0" smtClean="0"/>
              <a:t>, </a:t>
            </a:r>
            <a:r>
              <a:rPr lang="fr-FR" dirty="0" err="1" smtClean="0"/>
              <a:t>elites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gradually</a:t>
            </a:r>
            <a:r>
              <a:rPr lang="fr-FR" dirty="0" smtClean="0"/>
              <a:t> able to </a:t>
            </a:r>
            <a:r>
              <a:rPr lang="fr-FR" dirty="0" err="1" smtClean="0"/>
              <a:t>reduce</a:t>
            </a:r>
            <a:r>
              <a:rPr lang="fr-FR" dirty="0" smtClean="0"/>
              <a:t> the </a:t>
            </a:r>
            <a:r>
              <a:rPr lang="fr-FR" dirty="0" err="1" smtClean="0"/>
              <a:t>rights</a:t>
            </a:r>
            <a:r>
              <a:rPr lang="fr-FR" dirty="0" smtClean="0"/>
              <a:t> of free tenants, </a:t>
            </a:r>
            <a:r>
              <a:rPr lang="fr-FR" dirty="0" err="1" smtClean="0"/>
              <a:t>peasants</a:t>
            </a:r>
            <a:r>
              <a:rPr lang="fr-FR" dirty="0" smtClean="0"/>
              <a:t> and </a:t>
            </a:r>
            <a:r>
              <a:rPr lang="fr-FR" dirty="0" err="1" smtClean="0"/>
              <a:t>workers</a:t>
            </a:r>
            <a:r>
              <a:rPr lang="fr-FR" dirty="0" smtClean="0"/>
              <a:t> and </a:t>
            </a:r>
            <a:r>
              <a:rPr lang="fr-FR" dirty="0" err="1" smtClean="0"/>
              <a:t>turn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serfs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</a:t>
            </a:r>
            <a:r>
              <a:rPr lang="fr-FR" b="1" dirty="0" smtClean="0">
                <a:latin typeface="Calibri"/>
              </a:rPr>
              <a:t>→ </a:t>
            </a:r>
            <a:r>
              <a:rPr lang="fr-FR" b="1" dirty="0" smtClean="0"/>
              <a:t>slaves-</a:t>
            </a:r>
            <a:r>
              <a:rPr lang="fr-FR" b="1" dirty="0" err="1" smtClean="0"/>
              <a:t>citizens</a:t>
            </a:r>
            <a:r>
              <a:rPr lang="fr-FR" b="1" dirty="0" smtClean="0"/>
              <a:t>-</a:t>
            </a:r>
            <a:r>
              <a:rPr lang="fr-FR" b="1" dirty="0" err="1" smtClean="0"/>
              <a:t>elites</a:t>
            </a:r>
            <a:r>
              <a:rPr lang="fr-FR" b="1" dirty="0" smtClean="0"/>
              <a:t> vs </a:t>
            </a:r>
            <a:r>
              <a:rPr lang="fr-FR" b="1" dirty="0" err="1" smtClean="0"/>
              <a:t>graduated</a:t>
            </a:r>
            <a:r>
              <a:rPr lang="fr-FR" b="1" dirty="0" smtClean="0"/>
              <a:t> serfs-</a:t>
            </a:r>
            <a:r>
              <a:rPr lang="fr-FR" b="1" dirty="0" err="1" smtClean="0"/>
              <a:t>elites</a:t>
            </a:r>
            <a:r>
              <a:rPr lang="fr-FR" b="1" dirty="0" smtClean="0"/>
              <a:t> </a:t>
            </a:r>
            <a:r>
              <a:rPr lang="fr-FR" b="1" dirty="0" err="1" smtClean="0"/>
              <a:t>societies</a:t>
            </a:r>
            <a:endParaRPr lang="fr-FR" b="1" dirty="0" smtClean="0"/>
          </a:p>
          <a:p>
            <a:r>
              <a:rPr lang="fr-FR" dirty="0" err="1" smtClean="0"/>
              <a:t>Finley</a:t>
            </a:r>
            <a:r>
              <a:rPr lang="fr-FR" dirty="0" smtClean="0"/>
              <a:t> 1979 </a:t>
            </a:r>
            <a:r>
              <a:rPr lang="fr-FR" dirty="0" err="1" smtClean="0"/>
              <a:t>studies</a:t>
            </a:r>
            <a:r>
              <a:rPr lang="fr-FR" dirty="0" smtClean="0"/>
              <a:t> the </a:t>
            </a:r>
            <a:r>
              <a:rPr lang="fr-FR" dirty="0" err="1" smtClean="0"/>
              <a:t>interplay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ancient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&amp; modern </a:t>
            </a:r>
            <a:r>
              <a:rPr lang="fr-FR" dirty="0" err="1" smtClean="0"/>
              <a:t>ideology</a:t>
            </a:r>
            <a:r>
              <a:rPr lang="fr-FR" dirty="0" smtClean="0"/>
              <a:t>: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unlike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has been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claimed</a:t>
            </a:r>
            <a:r>
              <a:rPr lang="fr-FR" dirty="0" smtClean="0"/>
              <a:t> in the 18</a:t>
            </a:r>
            <a:r>
              <a:rPr lang="fr-FR" baseline="30000" dirty="0" smtClean="0"/>
              <a:t>c</a:t>
            </a:r>
            <a:r>
              <a:rPr lang="fr-FR" dirty="0" smtClean="0"/>
              <a:t>-19</a:t>
            </a:r>
            <a:r>
              <a:rPr lang="fr-FR" baseline="30000" dirty="0" smtClean="0"/>
              <a:t>c</a:t>
            </a:r>
            <a:r>
              <a:rPr lang="fr-FR" dirty="0" smtClean="0"/>
              <a:t> abolition </a:t>
            </a:r>
            <a:r>
              <a:rPr lang="fr-FR" dirty="0" err="1" smtClean="0"/>
              <a:t>debate</a:t>
            </a:r>
            <a:r>
              <a:rPr lang="fr-FR" dirty="0" smtClean="0"/>
              <a:t>, the end of </a:t>
            </a:r>
            <a:r>
              <a:rPr lang="fr-FR" dirty="0" err="1" smtClean="0"/>
              <a:t>ancient</a:t>
            </a:r>
            <a:r>
              <a:rPr lang="fr-FR" dirty="0" smtClean="0"/>
              <a:t> </a:t>
            </a:r>
            <a:r>
              <a:rPr lang="fr-FR" dirty="0" err="1" smtClean="0"/>
              <a:t>slavery</a:t>
            </a:r>
            <a:r>
              <a:rPr lang="fr-FR" dirty="0" smtClean="0"/>
              <a:t> has </a:t>
            </a:r>
            <a:r>
              <a:rPr lang="fr-FR" dirty="0" err="1" smtClean="0"/>
              <a:t>little</a:t>
            </a:r>
            <a:r>
              <a:rPr lang="fr-FR" dirty="0" smtClean="0"/>
              <a:t> to do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Christianity</a:t>
            </a:r>
            <a:r>
              <a:rPr lang="fr-FR" dirty="0" smtClean="0"/>
              <a:t>; bishops and </a:t>
            </a:r>
            <a:r>
              <a:rPr lang="fr-FR" dirty="0" err="1" smtClean="0"/>
              <a:t>churches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slaves </a:t>
            </a:r>
            <a:r>
              <a:rPr lang="fr-FR" dirty="0" err="1" smtClean="0"/>
              <a:t>around</a:t>
            </a:r>
            <a:r>
              <a:rPr lang="fr-FR" dirty="0" smtClean="0"/>
              <a:t> 400-500 AC, &amp; one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wait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800 AC to </a:t>
            </a:r>
            <a:r>
              <a:rPr lang="fr-FR" dirty="0" err="1" smtClean="0"/>
              <a:t>see</a:t>
            </a:r>
            <a:r>
              <a:rPr lang="fr-FR" dirty="0" smtClean="0"/>
              <a:t> slaves </a:t>
            </a:r>
            <a:r>
              <a:rPr lang="fr-FR" dirty="0" err="1" smtClean="0"/>
              <a:t>entirely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serfs in Europe 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Capital and </a:t>
            </a:r>
            <a:r>
              <a:rPr lang="fr-FR" sz="3200" b="1" dirty="0" err="1" smtClean="0"/>
              <a:t>slavery</a:t>
            </a:r>
            <a:r>
              <a:rPr lang="fr-FR" sz="3200" b="1" dirty="0" smtClean="0"/>
              <a:t> in pre-1860 </a:t>
            </a:r>
            <a:r>
              <a:rPr lang="fr-FR" sz="3200" b="1" dirty="0" err="1" smtClean="0"/>
              <a:t>Southern</a:t>
            </a:r>
            <a:r>
              <a:rPr lang="fr-FR" sz="3200" b="1" dirty="0" smtClean="0"/>
              <a:t> US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08720"/>
            <a:ext cx="8136904" cy="576064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cs typeface="Arial"/>
              </a:rPr>
              <a:t>Abolition of slave </a:t>
            </a:r>
            <a:r>
              <a:rPr lang="fr-FR" dirty="0" err="1" smtClean="0">
                <a:cs typeface="Arial"/>
              </a:rPr>
              <a:t>trade</a:t>
            </a:r>
            <a:r>
              <a:rPr lang="fr-FR" dirty="0" smtClean="0">
                <a:cs typeface="Arial"/>
              </a:rPr>
              <a:t> in 1807, but </a:t>
            </a:r>
            <a:r>
              <a:rPr lang="fr-FR" dirty="0" err="1" smtClean="0">
                <a:cs typeface="Arial"/>
              </a:rPr>
              <a:t>slavery</a:t>
            </a:r>
            <a:r>
              <a:rPr lang="fr-FR" dirty="0" smtClean="0">
                <a:cs typeface="Arial"/>
              </a:rPr>
              <a:t> system </a:t>
            </a:r>
            <a:r>
              <a:rPr lang="fr-FR" dirty="0" err="1" smtClean="0">
                <a:cs typeface="Arial"/>
              </a:rPr>
              <a:t>prospered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until</a:t>
            </a:r>
            <a:r>
              <a:rPr lang="fr-FR" dirty="0" smtClean="0">
                <a:cs typeface="Arial"/>
              </a:rPr>
              <a:t> Civil </a:t>
            </a:r>
            <a:r>
              <a:rPr lang="fr-FR" dirty="0" err="1" smtClean="0">
                <a:cs typeface="Arial"/>
              </a:rPr>
              <a:t>War</a:t>
            </a:r>
            <a:r>
              <a:rPr lang="fr-FR" dirty="0" smtClean="0">
                <a:cs typeface="Arial"/>
              </a:rPr>
              <a:t> 1860-1865 &amp; abolition of </a:t>
            </a:r>
            <a:r>
              <a:rPr lang="fr-FR" dirty="0" err="1" smtClean="0">
                <a:cs typeface="Arial"/>
              </a:rPr>
              <a:t>slavery</a:t>
            </a:r>
            <a:r>
              <a:rPr lang="fr-FR" dirty="0" smtClean="0">
                <a:cs typeface="Arial"/>
              </a:rPr>
              <a:t> in 1865.                                          </a:t>
            </a:r>
            <a:r>
              <a:rPr lang="fr-FR" dirty="0" err="1" smtClean="0">
                <a:cs typeface="Arial"/>
              </a:rPr>
              <a:t>Legal</a:t>
            </a:r>
            <a:r>
              <a:rPr lang="fr-FR" dirty="0" smtClean="0">
                <a:cs typeface="Arial"/>
              </a:rPr>
              <a:t> racial discrimination for </a:t>
            </a:r>
            <a:r>
              <a:rPr lang="fr-FR" dirty="0" err="1" smtClean="0">
                <a:cs typeface="Arial"/>
              </a:rPr>
              <a:t>school</a:t>
            </a:r>
            <a:r>
              <a:rPr lang="fr-FR" dirty="0" smtClean="0">
                <a:cs typeface="Arial"/>
              </a:rPr>
              <a:t>, transport,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, jobs, </a:t>
            </a:r>
            <a:r>
              <a:rPr lang="fr-FR" dirty="0" err="1" smtClean="0">
                <a:cs typeface="Arial"/>
              </a:rPr>
              <a:t>voting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rights</a:t>
            </a:r>
            <a:r>
              <a:rPr lang="fr-FR" dirty="0" smtClean="0">
                <a:cs typeface="Arial"/>
              </a:rPr>
              <a:t> etc. in </a:t>
            </a:r>
            <a:r>
              <a:rPr lang="fr-FR" dirty="0" err="1" smtClean="0">
                <a:cs typeface="Arial"/>
              </a:rPr>
              <a:t>Southern</a:t>
            </a:r>
            <a:r>
              <a:rPr lang="fr-FR" dirty="0" smtClean="0">
                <a:cs typeface="Arial"/>
              </a:rPr>
              <a:t> US </a:t>
            </a:r>
            <a:r>
              <a:rPr lang="fr-FR" dirty="0" err="1" smtClean="0">
                <a:cs typeface="Arial"/>
              </a:rPr>
              <a:t>until</a:t>
            </a:r>
            <a:r>
              <a:rPr lang="fr-FR" dirty="0" smtClean="0">
                <a:cs typeface="Arial"/>
              </a:rPr>
              <a:t> 1960s.</a:t>
            </a:r>
          </a:p>
          <a:p>
            <a:r>
              <a:rPr lang="fr-FR" dirty="0" smtClean="0">
                <a:cs typeface="Arial"/>
              </a:rPr>
              <a:t>1800: total pop US South 2,5 millions                          </a:t>
            </a:r>
          </a:p>
          <a:p>
            <a:pPr>
              <a:buNone/>
            </a:pPr>
            <a:r>
              <a:rPr lang="fr-FR" dirty="0" smtClean="0">
                <a:cs typeface="Arial"/>
              </a:rPr>
              <a:t>               = 1,5m </a:t>
            </a:r>
            <a:r>
              <a:rPr lang="fr-FR" dirty="0" err="1" smtClean="0">
                <a:cs typeface="Arial"/>
              </a:rPr>
              <a:t>whites</a:t>
            </a:r>
            <a:r>
              <a:rPr lang="fr-FR" dirty="0" smtClean="0">
                <a:cs typeface="Arial"/>
              </a:rPr>
              <a:t> + 1m slaves (40%)                                        </a:t>
            </a:r>
          </a:p>
          <a:p>
            <a:pPr>
              <a:buNone/>
            </a:pPr>
            <a:r>
              <a:rPr lang="fr-FR" dirty="0" smtClean="0">
                <a:cs typeface="Arial"/>
              </a:rPr>
              <a:t>               (+ US </a:t>
            </a:r>
            <a:r>
              <a:rPr lang="fr-FR" dirty="0" err="1" smtClean="0">
                <a:cs typeface="Arial"/>
              </a:rPr>
              <a:t>North</a:t>
            </a:r>
            <a:r>
              <a:rPr lang="fr-FR" dirty="0" smtClean="0">
                <a:cs typeface="Arial"/>
              </a:rPr>
              <a:t> 2,5m = total US pop 5m) </a:t>
            </a:r>
          </a:p>
          <a:p>
            <a:r>
              <a:rPr lang="fr-FR" dirty="0" smtClean="0">
                <a:cs typeface="Arial"/>
              </a:rPr>
              <a:t>1860: total </a:t>
            </a:r>
            <a:r>
              <a:rPr lang="fr-FR" dirty="0">
                <a:cs typeface="Arial"/>
              </a:rPr>
              <a:t>pop US South </a:t>
            </a:r>
            <a:r>
              <a:rPr lang="fr-FR" dirty="0" smtClean="0">
                <a:cs typeface="Arial"/>
              </a:rPr>
              <a:t>10 </a:t>
            </a:r>
            <a:r>
              <a:rPr lang="fr-FR" dirty="0">
                <a:cs typeface="Arial"/>
              </a:rPr>
              <a:t>millions </a:t>
            </a:r>
            <a:endParaRPr lang="fr-FR" dirty="0" smtClean="0">
              <a:cs typeface="Arial"/>
            </a:endParaRPr>
          </a:p>
          <a:p>
            <a:pPr>
              <a:buNone/>
            </a:pPr>
            <a:r>
              <a:rPr lang="fr-FR" dirty="0" smtClean="0">
                <a:cs typeface="Arial"/>
              </a:rPr>
              <a:t>               = </a:t>
            </a:r>
            <a:r>
              <a:rPr lang="fr-FR" dirty="0">
                <a:cs typeface="Arial"/>
              </a:rPr>
              <a:t>6</a:t>
            </a:r>
            <a:r>
              <a:rPr lang="fr-FR" dirty="0" smtClean="0">
                <a:cs typeface="Arial"/>
              </a:rPr>
              <a:t>m </a:t>
            </a:r>
            <a:r>
              <a:rPr lang="fr-FR" dirty="0" err="1">
                <a:cs typeface="Arial"/>
              </a:rPr>
              <a:t>whites</a:t>
            </a:r>
            <a:r>
              <a:rPr lang="fr-FR" dirty="0">
                <a:cs typeface="Arial"/>
              </a:rPr>
              <a:t> + </a:t>
            </a:r>
            <a:r>
              <a:rPr lang="fr-FR" dirty="0" smtClean="0">
                <a:cs typeface="Arial"/>
              </a:rPr>
              <a:t>4m </a:t>
            </a:r>
            <a:r>
              <a:rPr lang="fr-FR" dirty="0">
                <a:cs typeface="Arial"/>
              </a:rPr>
              <a:t>slaves (40%)    </a:t>
            </a:r>
            <a:r>
              <a:rPr lang="fr-FR" dirty="0" smtClean="0">
                <a:cs typeface="Arial"/>
              </a:rPr>
              <a:t>    </a:t>
            </a:r>
          </a:p>
          <a:p>
            <a:pPr>
              <a:buNone/>
            </a:pPr>
            <a:r>
              <a:rPr lang="fr-FR" dirty="0" smtClean="0">
                <a:cs typeface="Arial"/>
              </a:rPr>
              <a:t>              (+ </a:t>
            </a:r>
            <a:r>
              <a:rPr lang="fr-FR" dirty="0">
                <a:cs typeface="Arial"/>
              </a:rPr>
              <a:t>US </a:t>
            </a:r>
            <a:r>
              <a:rPr lang="fr-FR" dirty="0" err="1">
                <a:cs typeface="Arial"/>
              </a:rPr>
              <a:t>North</a:t>
            </a:r>
            <a:r>
              <a:rPr lang="fr-FR" dirty="0">
                <a:cs typeface="Arial"/>
              </a:rPr>
              <a:t> </a:t>
            </a:r>
            <a:r>
              <a:rPr lang="fr-FR" dirty="0" smtClean="0">
                <a:cs typeface="Arial"/>
              </a:rPr>
              <a:t>20m = </a:t>
            </a:r>
            <a:r>
              <a:rPr lang="fr-FR" dirty="0">
                <a:cs typeface="Arial"/>
              </a:rPr>
              <a:t>total US pop </a:t>
            </a:r>
            <a:r>
              <a:rPr lang="fr-FR" dirty="0" smtClean="0">
                <a:cs typeface="Arial"/>
              </a:rPr>
              <a:t>30m</a:t>
            </a:r>
            <a:r>
              <a:rPr lang="fr-FR" dirty="0">
                <a:cs typeface="Arial"/>
              </a:rPr>
              <a:t>) </a:t>
            </a:r>
            <a:endParaRPr lang="fr-FR" dirty="0" smtClean="0">
              <a:cs typeface="Arial"/>
            </a:endParaRPr>
          </a:p>
          <a:p>
            <a:r>
              <a:rPr lang="fr-FR" dirty="0">
                <a:cs typeface="Arial"/>
              </a:rPr>
              <a:t>N</a:t>
            </a:r>
            <a:r>
              <a:rPr lang="fr-FR" dirty="0" smtClean="0">
                <a:cs typeface="Arial"/>
              </a:rPr>
              <a:t>o slave </a:t>
            </a:r>
            <a:r>
              <a:rPr lang="fr-FR" dirty="0" err="1" smtClean="0">
                <a:cs typeface="Arial"/>
              </a:rPr>
              <a:t>trade</a:t>
            </a:r>
            <a:r>
              <a:rPr lang="fr-FR" dirty="0" smtClean="0">
                <a:cs typeface="Arial"/>
              </a:rPr>
              <a:t>, but large </a:t>
            </a:r>
            <a:r>
              <a:rPr lang="fr-FR" dirty="0" err="1" smtClean="0">
                <a:cs typeface="Arial"/>
              </a:rPr>
              <a:t>natural</a:t>
            </a:r>
            <a:r>
              <a:rPr lang="fr-FR" dirty="0" smtClean="0">
                <a:cs typeface="Arial"/>
              </a:rPr>
              <a:t> reproduction </a:t>
            </a:r>
          </a:p>
        </p:txBody>
      </p:sp>
    </p:spTree>
    <p:extLst>
      <p:ext uri="{BB962C8B-B14F-4D97-AF65-F5344CB8AC3E}">
        <p14:creationId xmlns:p14="http://schemas.microsoft.com/office/powerpoint/2010/main" val="93153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836712"/>
            <a:ext cx="7848872" cy="5832648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>
                <a:cs typeface="Arial"/>
              </a:rPr>
              <a:t>Fogel</a:t>
            </a:r>
            <a:r>
              <a:rPr lang="fr-FR" dirty="0" smtClean="0">
                <a:cs typeface="Arial"/>
              </a:rPr>
              <a:t>, </a:t>
            </a:r>
            <a:r>
              <a:rPr lang="en-US" i="1" dirty="0"/>
              <a:t>Time on the Cross: The Economics of American Negro Slavery</a:t>
            </a:r>
            <a:r>
              <a:rPr lang="en-US" dirty="0"/>
              <a:t>, </a:t>
            </a:r>
            <a:r>
              <a:rPr lang="en-US" dirty="0" smtClean="0"/>
              <a:t>1974 = the slavery system was working very well for slave-owners in terms of productivity, profits, etc., up until the Civil War; there was no “natural” economic reason for the end of the slavery                  </a:t>
            </a:r>
          </a:p>
          <a:p>
            <a:r>
              <a:rPr lang="en-US" dirty="0"/>
              <a:t>S</a:t>
            </a:r>
            <a:r>
              <a:rPr lang="en-US" dirty="0" smtClean="0"/>
              <a:t>ee </a:t>
            </a:r>
            <a:r>
              <a:rPr lang="en-US" dirty="0" err="1" smtClean="0"/>
              <a:t>Oudin</a:t>
            </a:r>
            <a:r>
              <a:rPr lang="en-US" dirty="0" smtClean="0"/>
              <a:t>-Steiner, </a:t>
            </a:r>
            <a:r>
              <a:rPr lang="en-US" i="1" dirty="0" err="1" smtClean="0"/>
              <a:t>Calcul</a:t>
            </a:r>
            <a:r>
              <a:rPr lang="en-US" i="1" dirty="0" smtClean="0"/>
              <a:t> et morale</a:t>
            </a:r>
            <a:r>
              <a:rPr lang="en-US" dirty="0" smtClean="0"/>
              <a:t>, 2015, about efficiency arguments used by both sides (abolitionists &amp; slave-owners) in the 18</a:t>
            </a:r>
            <a:r>
              <a:rPr lang="en-US" baseline="30000" dirty="0" smtClean="0"/>
              <a:t>c</a:t>
            </a:r>
            <a:r>
              <a:rPr lang="en-US" dirty="0" smtClean="0"/>
              <a:t>-19</a:t>
            </a:r>
            <a:r>
              <a:rPr lang="en-US" baseline="30000" dirty="0" smtClean="0"/>
              <a:t>c</a:t>
            </a:r>
            <a:r>
              <a:rPr lang="en-US" dirty="0" smtClean="0"/>
              <a:t> abolition debate  </a:t>
            </a:r>
            <a:endParaRPr lang="fr-FR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1820s-1840s: </a:t>
            </a:r>
            <a:r>
              <a:rPr lang="fr-FR" dirty="0" err="1" smtClean="0">
                <a:cs typeface="Arial"/>
              </a:rPr>
              <a:t>gradual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stengthening</a:t>
            </a:r>
            <a:r>
              <a:rPr lang="fr-FR" dirty="0" smtClean="0">
                <a:cs typeface="Arial"/>
              </a:rPr>
              <a:t> of </a:t>
            </a:r>
            <a:r>
              <a:rPr lang="fr-FR" dirty="0" err="1" smtClean="0">
                <a:cs typeface="Arial"/>
              </a:rPr>
              <a:t>laws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f</a:t>
            </a:r>
            <a:r>
              <a:rPr lang="fr-FR" dirty="0" err="1" smtClean="0"/>
              <a:t>orbidding</a:t>
            </a:r>
            <a:r>
              <a:rPr lang="fr-FR" dirty="0" smtClean="0"/>
              <a:t> </a:t>
            </a:r>
            <a:r>
              <a:rPr lang="fr-FR" dirty="0"/>
              <a:t>slaves to </a:t>
            </a:r>
            <a:r>
              <a:rPr lang="fr-FR" dirty="0" err="1"/>
              <a:t>learn</a:t>
            </a:r>
            <a:r>
              <a:rPr lang="fr-FR" dirty="0"/>
              <a:t> to </a:t>
            </a:r>
            <a:r>
              <a:rPr lang="fr-FR" dirty="0" err="1"/>
              <a:t>read</a:t>
            </a:r>
            <a:r>
              <a:rPr lang="fr-FR" dirty="0"/>
              <a:t> or </a:t>
            </a:r>
            <a:r>
              <a:rPr lang="fr-FR" dirty="0" err="1"/>
              <a:t>write</a:t>
            </a:r>
            <a:r>
              <a:rPr lang="fr-FR" dirty="0"/>
              <a:t> and </a:t>
            </a:r>
            <a:r>
              <a:rPr lang="fr-FR" dirty="0" err="1"/>
              <a:t>making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a crime for </a:t>
            </a:r>
            <a:r>
              <a:rPr lang="fr-FR" dirty="0" err="1"/>
              <a:t>others</a:t>
            </a:r>
            <a:r>
              <a:rPr lang="fr-FR" dirty="0"/>
              <a:t> to </a:t>
            </a:r>
            <a:r>
              <a:rPr lang="fr-FR" dirty="0" err="1"/>
              <a:t>teach</a:t>
            </a:r>
            <a:r>
              <a:rPr lang="fr-FR" dirty="0"/>
              <a:t> </a:t>
            </a:r>
            <a:r>
              <a:rPr lang="fr-FR" dirty="0" err="1" smtClean="0"/>
              <a:t>them</a:t>
            </a:r>
            <a:endParaRPr lang="fr-FR" dirty="0"/>
          </a:p>
          <a:p>
            <a:r>
              <a:rPr lang="fr-FR" dirty="0" smtClean="0">
                <a:cs typeface="Arial"/>
              </a:rPr>
              <a:t>Jefferson 1820: OK </a:t>
            </a:r>
            <a:r>
              <a:rPr lang="fr-FR" dirty="0" err="1" smtClean="0">
                <a:cs typeface="Arial"/>
              </a:rPr>
              <a:t>with</a:t>
            </a:r>
            <a:r>
              <a:rPr lang="fr-FR" dirty="0" smtClean="0">
                <a:cs typeface="Arial"/>
              </a:rPr>
              <a:t> abolition if </a:t>
            </a:r>
            <a:r>
              <a:rPr lang="fr-FR" dirty="0" err="1" smtClean="0">
                <a:cs typeface="Arial"/>
              </a:rPr>
              <a:t>we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can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send</a:t>
            </a:r>
            <a:r>
              <a:rPr lang="fr-FR" dirty="0" smtClean="0">
                <a:cs typeface="Arial"/>
              </a:rPr>
              <a:t> slaves back to </a:t>
            </a:r>
            <a:r>
              <a:rPr lang="fr-FR" dirty="0" err="1" smtClean="0">
                <a:cs typeface="Arial"/>
              </a:rPr>
              <a:t>Africa</a:t>
            </a:r>
            <a:r>
              <a:rPr lang="fr-FR" dirty="0" smtClean="0">
                <a:cs typeface="Arial"/>
              </a:rPr>
              <a:t>, but not if </a:t>
            </a:r>
            <a:r>
              <a:rPr lang="fr-FR" dirty="0" err="1" smtClean="0">
                <a:cs typeface="Arial"/>
              </a:rPr>
              <a:t>they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stay</a:t>
            </a:r>
            <a:r>
              <a:rPr lang="fr-FR" dirty="0" smtClean="0">
                <a:cs typeface="Arial"/>
              </a:rPr>
              <a:t> in the US:               « </a:t>
            </a:r>
            <a:r>
              <a:rPr lang="fr-FR" dirty="0" err="1" smtClean="0">
                <a:cs typeface="Arial"/>
              </a:rPr>
              <a:t>We</a:t>
            </a:r>
            <a:r>
              <a:rPr lang="fr-FR" dirty="0" smtClean="0">
                <a:cs typeface="Arial"/>
              </a:rPr>
              <a:t> have a </a:t>
            </a:r>
            <a:r>
              <a:rPr lang="fr-FR" dirty="0" err="1" smtClean="0">
                <a:cs typeface="Arial"/>
              </a:rPr>
              <a:t>wolf</a:t>
            </a:r>
            <a:r>
              <a:rPr lang="fr-FR" dirty="0" smtClean="0">
                <a:cs typeface="Arial"/>
              </a:rPr>
              <a:t> by the </a:t>
            </a:r>
            <a:r>
              <a:rPr lang="fr-FR" dirty="0" err="1" smtClean="0">
                <a:cs typeface="Arial"/>
              </a:rPr>
              <a:t>ears</a:t>
            </a:r>
            <a:r>
              <a:rPr lang="fr-FR" dirty="0" smtClean="0">
                <a:cs typeface="Arial"/>
              </a:rPr>
              <a:t>, and </a:t>
            </a:r>
            <a:r>
              <a:rPr lang="fr-FR" dirty="0" err="1" smtClean="0">
                <a:cs typeface="Arial"/>
              </a:rPr>
              <a:t>we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can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neither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hold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him</a:t>
            </a:r>
            <a:r>
              <a:rPr lang="fr-FR" dirty="0" smtClean="0">
                <a:cs typeface="Arial"/>
              </a:rPr>
              <a:t>, </a:t>
            </a:r>
            <a:r>
              <a:rPr lang="fr-FR" dirty="0" err="1" smtClean="0">
                <a:cs typeface="Arial"/>
              </a:rPr>
              <a:t>nor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safely</a:t>
            </a:r>
            <a:r>
              <a:rPr lang="fr-FR" dirty="0" smtClean="0">
                <a:cs typeface="Arial"/>
              </a:rPr>
              <a:t> let </a:t>
            </a:r>
            <a:r>
              <a:rPr lang="fr-FR" dirty="0" err="1" smtClean="0">
                <a:cs typeface="Arial"/>
              </a:rPr>
              <a:t>him</a:t>
            </a:r>
            <a:r>
              <a:rPr lang="fr-FR" dirty="0" smtClean="0">
                <a:cs typeface="Arial"/>
              </a:rPr>
              <a:t> go. Justice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in one </a:t>
            </a:r>
            <a:r>
              <a:rPr lang="fr-FR" dirty="0" err="1" smtClean="0">
                <a:cs typeface="Arial"/>
              </a:rPr>
              <a:t>scale</a:t>
            </a:r>
            <a:r>
              <a:rPr lang="fr-FR" dirty="0" smtClean="0">
                <a:cs typeface="Arial"/>
              </a:rPr>
              <a:t>, and self-</a:t>
            </a:r>
            <a:r>
              <a:rPr lang="fr-FR" dirty="0" err="1" smtClean="0">
                <a:cs typeface="Arial"/>
              </a:rPr>
              <a:t>preservation</a:t>
            </a:r>
            <a:r>
              <a:rPr lang="fr-FR" dirty="0" smtClean="0">
                <a:cs typeface="Arial"/>
              </a:rPr>
              <a:t> in the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»    (</a:t>
            </a:r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Finlay 1979)</a:t>
            </a:r>
          </a:p>
        </p:txBody>
      </p:sp>
    </p:spTree>
    <p:extLst>
      <p:ext uri="{BB962C8B-B14F-4D97-AF65-F5344CB8AC3E}">
        <p14:creationId xmlns:p14="http://schemas.microsoft.com/office/powerpoint/2010/main" val="93153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633670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US 18</a:t>
            </a:r>
            <a:r>
              <a:rPr lang="fr-FR" baseline="30000" dirty="0" smtClean="0"/>
              <a:t>c</a:t>
            </a:r>
            <a:r>
              <a:rPr lang="fr-FR" dirty="0" smtClean="0"/>
              <a:t>-19</a:t>
            </a:r>
            <a:r>
              <a:rPr lang="fr-FR" baseline="30000" dirty="0" smtClean="0"/>
              <a:t>c</a:t>
            </a:r>
            <a:r>
              <a:rPr lang="fr-FR" dirty="0" smtClean="0"/>
              <a:t>: the land of </a:t>
            </a:r>
            <a:r>
              <a:rPr lang="fr-FR" dirty="0" err="1" smtClean="0"/>
              <a:t>equality</a:t>
            </a:r>
            <a:r>
              <a:rPr lang="fr-FR" dirty="0" smtClean="0"/>
              <a:t> &amp; </a:t>
            </a:r>
            <a:r>
              <a:rPr lang="fr-FR" dirty="0" err="1" smtClean="0"/>
              <a:t>opportunity</a:t>
            </a:r>
            <a:r>
              <a:rPr lang="fr-FR" dirty="0" smtClean="0"/>
              <a:t> (land </a:t>
            </a:r>
            <a:r>
              <a:rPr lang="fr-FR" dirty="0" err="1" smtClean="0"/>
              <a:t>is</a:t>
            </a:r>
            <a:r>
              <a:rPr lang="fr-FR" dirty="0" smtClean="0"/>
              <a:t> cheap,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aggregate</a:t>
            </a:r>
            <a:r>
              <a:rPr lang="fr-FR" dirty="0" smtClean="0"/>
              <a:t> value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, </a:t>
            </a:r>
            <a:r>
              <a:rPr lang="fr-FR" dirty="0" err="1" smtClean="0"/>
              <a:t>everybody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smtClean="0"/>
              <a:t> land </a:t>
            </a:r>
            <a:r>
              <a:rPr lang="fr-FR" dirty="0" err="1" smtClean="0"/>
              <a:t>owner</a:t>
            </a:r>
            <a:r>
              <a:rPr lang="fr-FR" dirty="0" smtClean="0"/>
              <a:t>: Tocqueville </a:t>
            </a:r>
            <a:r>
              <a:rPr lang="fr-FR" dirty="0" err="1" smtClean="0"/>
              <a:t>views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as the </a:t>
            </a:r>
            <a:r>
              <a:rPr lang="fr-FR" dirty="0" err="1" smtClean="0"/>
              <a:t>foundation</a:t>
            </a:r>
            <a:r>
              <a:rPr lang="fr-FR" dirty="0" smtClean="0"/>
              <a:t> of </a:t>
            </a:r>
            <a:r>
              <a:rPr lang="fr-FR" dirty="0" err="1" smtClean="0"/>
              <a:t>democracy</a:t>
            </a:r>
            <a:r>
              <a:rPr lang="fr-FR" dirty="0" smtClean="0"/>
              <a:t> in </a:t>
            </a:r>
            <a:r>
              <a:rPr lang="fr-FR" dirty="0" err="1" smtClean="0"/>
              <a:t>America</a:t>
            </a:r>
            <a:r>
              <a:rPr lang="fr-FR" dirty="0" smtClean="0"/>
              <a:t>; </a:t>
            </a:r>
            <a:r>
              <a:rPr lang="fr-FR" dirty="0" err="1" smtClean="0"/>
              <a:t>Jeffersonian</a:t>
            </a:r>
            <a:r>
              <a:rPr lang="fr-FR" dirty="0" smtClean="0"/>
              <a:t> </a:t>
            </a:r>
            <a:r>
              <a:rPr lang="fr-FR" dirty="0" err="1" smtClean="0"/>
              <a:t>democratic</a:t>
            </a:r>
            <a:r>
              <a:rPr lang="fr-FR" dirty="0" smtClean="0"/>
              <a:t> </a:t>
            </a:r>
            <a:r>
              <a:rPr lang="fr-FR" dirty="0" err="1" smtClean="0"/>
              <a:t>ideal</a:t>
            </a:r>
            <a:r>
              <a:rPr lang="fr-FR" dirty="0" smtClean="0"/>
              <a:t> of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owners</a:t>
            </a:r>
            <a:r>
              <a:rPr lang="fr-FR" dirty="0" smtClean="0"/>
              <a:t>)… and the land of </a:t>
            </a:r>
            <a:r>
              <a:rPr lang="fr-FR" dirty="0" err="1" smtClean="0"/>
              <a:t>slavery</a:t>
            </a:r>
            <a:endParaRPr lang="fr-FR" dirty="0" smtClean="0"/>
          </a:p>
          <a:p>
            <a:r>
              <a:rPr lang="fr-FR" dirty="0" smtClean="0"/>
              <a:t>In the US 1770-1865, </a:t>
            </a:r>
            <a:r>
              <a:rPr lang="fr-FR" dirty="0" err="1" smtClean="0"/>
              <a:t>market</a:t>
            </a:r>
            <a:r>
              <a:rPr lang="fr-FR" dirty="0" smtClean="0"/>
              <a:t> value of slaves </a:t>
            </a:r>
            <a:r>
              <a:rPr lang="fr-FR" dirty="0" smtClean="0">
                <a:cs typeface="Arial"/>
              </a:rPr>
              <a:t>≈ 150% of Y ≈ as </a:t>
            </a:r>
            <a:r>
              <a:rPr lang="fr-FR" dirty="0" err="1" smtClean="0">
                <a:cs typeface="Arial"/>
              </a:rPr>
              <a:t>much</a:t>
            </a:r>
            <a:r>
              <a:rPr lang="fr-FR" dirty="0" smtClean="0">
                <a:cs typeface="Arial"/>
              </a:rPr>
              <a:t> as agricultural land</a:t>
            </a:r>
          </a:p>
          <a:p>
            <a:r>
              <a:rPr lang="fr-FR" dirty="0" smtClean="0">
                <a:cs typeface="Arial"/>
              </a:rPr>
              <a:t>In South US, slaves ≈ 300% of Y (</a:t>
            </a:r>
            <a:r>
              <a:rPr lang="fr-FR" dirty="0" err="1" smtClean="0">
                <a:cs typeface="Arial"/>
              </a:rPr>
              <a:t>much</a:t>
            </a:r>
            <a:r>
              <a:rPr lang="fr-FR" dirty="0" smtClean="0">
                <a:cs typeface="Arial"/>
              </a:rPr>
              <a:t> more </a:t>
            </a:r>
            <a:r>
              <a:rPr lang="fr-FR" dirty="0" err="1" smtClean="0">
                <a:cs typeface="Arial"/>
              </a:rPr>
              <a:t>than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agric</a:t>
            </a:r>
            <a:r>
              <a:rPr lang="fr-FR" dirty="0" smtClean="0">
                <a:cs typeface="Arial"/>
              </a:rPr>
              <a:t>. land), </a:t>
            </a:r>
            <a:r>
              <a:rPr lang="fr-FR" dirty="0" err="1" smtClean="0">
                <a:cs typeface="Arial"/>
              </a:rPr>
              <a:t>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that</a:t>
            </a:r>
            <a:r>
              <a:rPr lang="fr-FR" dirty="0" smtClean="0">
                <a:cs typeface="Arial"/>
              </a:rPr>
              <a:t> total </a:t>
            </a:r>
            <a:r>
              <a:rPr lang="fr-FR" dirty="0" err="1" smtClean="0">
                <a:cs typeface="Arial"/>
              </a:rPr>
              <a:t>private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(incl. slaves)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as large as in Europe, </a:t>
            </a:r>
            <a:r>
              <a:rPr lang="fr-FR" dirty="0" err="1" smtClean="0">
                <a:cs typeface="Arial"/>
              </a:rPr>
              <a:t>even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though</a:t>
            </a:r>
            <a:r>
              <a:rPr lang="fr-FR" dirty="0" smtClean="0">
                <a:cs typeface="Arial"/>
              </a:rPr>
              <a:t> non-slave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much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lower</a:t>
            </a:r>
            <a:endParaRPr lang="fr-FR" dirty="0" smtClean="0">
              <a:cs typeface="Arial"/>
            </a:endParaRPr>
          </a:p>
          <a:p>
            <a:r>
              <a:rPr lang="fr-FR" dirty="0" err="1" smtClean="0">
                <a:cs typeface="Arial"/>
              </a:rPr>
              <a:t>Typical</a:t>
            </a:r>
            <a:r>
              <a:rPr lang="fr-FR" dirty="0" smtClean="0">
                <a:cs typeface="Arial"/>
              </a:rPr>
              <a:t> slave value ≈ 10-12 </a:t>
            </a:r>
            <a:r>
              <a:rPr lang="fr-FR" dirty="0" err="1" smtClean="0">
                <a:cs typeface="Arial"/>
              </a:rPr>
              <a:t>annual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wages</a:t>
            </a:r>
            <a:r>
              <a:rPr lang="fr-FR" dirty="0" smtClean="0">
                <a:cs typeface="Arial"/>
              </a:rPr>
              <a:t> for </a:t>
            </a:r>
            <a:r>
              <a:rPr lang="fr-FR" dirty="0" err="1" smtClean="0">
                <a:cs typeface="Arial"/>
              </a:rPr>
              <a:t>equivalent</a:t>
            </a:r>
            <a:r>
              <a:rPr lang="fr-FR" dirty="0" smtClean="0">
                <a:cs typeface="Arial"/>
              </a:rPr>
              <a:t> free </a:t>
            </a:r>
            <a:r>
              <a:rPr lang="fr-FR" dirty="0" err="1" smtClean="0">
                <a:cs typeface="Arial"/>
              </a:rPr>
              <a:t>labor</a:t>
            </a:r>
            <a:r>
              <a:rPr lang="fr-FR" dirty="0" smtClean="0">
                <a:cs typeface="Arial"/>
              </a:rPr>
              <a:t> (</a:t>
            </a:r>
            <a:r>
              <a:rPr lang="fr-FR" dirty="0" err="1" smtClean="0">
                <a:cs typeface="Arial"/>
              </a:rPr>
              <a:t>say</a:t>
            </a:r>
            <a:r>
              <a:rPr lang="fr-FR" dirty="0" smtClean="0">
                <a:cs typeface="Arial"/>
              </a:rPr>
              <a:t>, 250 000-300 000€ per slave if </a:t>
            </a:r>
            <a:r>
              <a:rPr lang="fr-FR" dirty="0" err="1" smtClean="0">
                <a:cs typeface="Arial"/>
              </a:rPr>
              <a:t>annual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wage</a:t>
            </a:r>
            <a:r>
              <a:rPr lang="fr-FR" dirty="0" smtClean="0">
                <a:cs typeface="Arial"/>
              </a:rPr>
              <a:t> for </a:t>
            </a:r>
            <a:r>
              <a:rPr lang="fr-FR" dirty="0" err="1" smtClean="0">
                <a:cs typeface="Arial"/>
              </a:rPr>
              <a:t>equivalent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labor</a:t>
            </a:r>
            <a:r>
              <a:rPr lang="fr-FR" dirty="0" smtClean="0">
                <a:cs typeface="Arial"/>
              </a:rPr>
              <a:t> = 25 000€) (rate of return = 8-10%) </a:t>
            </a:r>
          </a:p>
          <a:p>
            <a:pPr>
              <a:buNone/>
            </a:pPr>
            <a:r>
              <a:rPr lang="fr-FR" dirty="0" smtClean="0">
                <a:cs typeface="Arial"/>
              </a:rPr>
              <a:t>                         </a:t>
            </a:r>
          </a:p>
          <a:p>
            <a:pPr marL="0" indent="0">
              <a:buNone/>
            </a:pPr>
            <a:r>
              <a:rPr lang="fr-FR" sz="2400" dirty="0" smtClean="0">
                <a:cs typeface="Arial"/>
              </a:rPr>
              <a:t>                  (</a:t>
            </a:r>
            <a:r>
              <a:rPr lang="fr-FR" sz="2400" dirty="0" err="1" smtClean="0">
                <a:cs typeface="Arial"/>
              </a:rPr>
              <a:t>see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smtClean="0">
                <a:cs typeface="Arial"/>
                <a:hlinkClick r:id="rId2"/>
              </a:rPr>
              <a:t>Piketty-Zucman 2014, Data </a:t>
            </a:r>
            <a:r>
              <a:rPr lang="fr-FR" sz="2400" dirty="0" err="1" smtClean="0">
                <a:cs typeface="Arial"/>
                <a:hlinkClick r:id="rId2"/>
              </a:rPr>
              <a:t>Appendix</a:t>
            </a:r>
            <a:r>
              <a:rPr lang="fr-FR" sz="2400" dirty="0" smtClean="0">
                <a:cs typeface="Arial"/>
              </a:rPr>
              <a:t> for </a:t>
            </a:r>
            <a:r>
              <a:rPr lang="fr-FR" sz="2400" dirty="0" err="1" smtClean="0">
                <a:cs typeface="Arial"/>
              </a:rPr>
              <a:t>detailed</a:t>
            </a:r>
            <a:r>
              <a:rPr lang="fr-FR" sz="2400" dirty="0" smtClean="0">
                <a:cs typeface="Arial"/>
              </a:rPr>
              <a:t> computations </a:t>
            </a:r>
          </a:p>
          <a:p>
            <a:pPr marL="0" indent="0">
              <a:buNone/>
            </a:pPr>
            <a:r>
              <a:rPr lang="fr-FR" sz="2400" dirty="0" smtClean="0">
                <a:cs typeface="Arial"/>
              </a:rPr>
              <a:t>                  &amp; data sources on total </a:t>
            </a:r>
            <a:r>
              <a:rPr lang="fr-FR" sz="2400" dirty="0" err="1" smtClean="0">
                <a:cs typeface="Arial"/>
              </a:rPr>
              <a:t>market</a:t>
            </a:r>
            <a:r>
              <a:rPr lang="fr-FR" sz="2400" dirty="0" smtClean="0">
                <a:cs typeface="Arial"/>
              </a:rPr>
              <a:t> value of slaves in </a:t>
            </a:r>
            <a:r>
              <a:rPr lang="fr-FR" sz="2400" dirty="0" err="1" smtClean="0">
                <a:cs typeface="Arial"/>
              </a:rPr>
              <a:t>pre</a:t>
            </a:r>
            <a:r>
              <a:rPr lang="fr-FR" sz="2400" dirty="0" smtClean="0">
                <a:cs typeface="Arial"/>
              </a:rPr>
              <a:t>-1865 US South)</a:t>
            </a:r>
          </a:p>
        </p:txBody>
      </p:sp>
    </p:spTree>
    <p:extLst>
      <p:ext uri="{BB962C8B-B14F-4D97-AF65-F5344CB8AC3E}">
        <p14:creationId xmlns:p14="http://schemas.microsoft.com/office/powerpoint/2010/main" val="22107686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12046</TotalTime>
  <Words>3780</Words>
  <Application>Microsoft Office PowerPoint</Application>
  <PresentationFormat>Affichage à l'écran (4:3)</PresentationFormat>
  <Paragraphs>264</Paragraphs>
  <Slides>51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6" baseType="lpstr">
      <vt:lpstr>Arial</vt:lpstr>
      <vt:lpstr>Calibri</vt:lpstr>
      <vt:lpstr>Wingdings</vt:lpstr>
      <vt:lpstr>Thème Office</vt:lpstr>
      <vt:lpstr>Acrobat Document</vt:lpstr>
      <vt:lpstr>   Introduction to Economic History (Master APE &amp; PPD)  (EHESS &amp; Paris School of Economics) Thomas Piketty Academic year 2017-2018  </vt:lpstr>
      <vt:lpstr>Roadmap of Lecture 5</vt:lpstr>
      <vt:lpstr>Why study slavery?</vt:lpstr>
      <vt:lpstr>« Slave societies » in historical perspective</vt:lpstr>
      <vt:lpstr>Slavery in Ancient Greece and Rome</vt:lpstr>
      <vt:lpstr>Présentation PowerPoint</vt:lpstr>
      <vt:lpstr>Capital and slavery in pre-1860 Southern 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On the maximum value of human (slave) capital</vt:lpstr>
      <vt:lpstr>Britain: the abolition/compensation of 1833-1843</vt:lpstr>
      <vt:lpstr>Présentation PowerPoint</vt:lpstr>
      <vt:lpstr>France: the two-step abolition of 1793-1848</vt:lpstr>
      <vt:lpstr>Présentation PowerPoint</vt:lpstr>
      <vt:lpstr>Long term impact of slavery</vt:lpstr>
      <vt:lpstr>Présentation PowerPoint</vt:lpstr>
      <vt:lpstr>Présentation PowerPoint</vt:lpstr>
      <vt:lpstr>Présentation PowerPoint</vt:lpstr>
      <vt:lpstr>Slavery vs Perpetual Debt</vt:lpstr>
      <vt:lpstr>Présentation PowerPoint</vt:lpstr>
      <vt:lpstr>From slavery to coercive labor </vt:lpstr>
      <vt:lpstr>Présentation PowerPoint</vt:lpstr>
      <vt:lpstr>Présentation PowerPoint</vt:lpstr>
      <vt:lpstr>Slavery vs serfdom</vt:lpstr>
      <vt:lpstr>Why did serfdom disappear?</vt:lpstr>
      <vt:lpstr>Présentation PowerPoint</vt:lpstr>
      <vt:lpstr>Political &amp; civil rights of the poor in history:    a typology of inequality regimes</vt:lpstr>
      <vt:lpstr>Ancient vs modern inequality</vt:lpstr>
      <vt:lpstr>Présentation PowerPoint</vt:lpstr>
      <vt:lpstr>Castes &amp; other status-based inequality systems</vt:lpstr>
      <vt:lpstr>Caste-based inequality system: India</vt:lpstr>
      <vt:lpstr>Présentation PowerPoint</vt:lpstr>
      <vt:lpstr>Is India’s caste system unique, and why?</vt:lpstr>
      <vt:lpstr>Présentation PowerPoint</vt:lpstr>
      <vt:lpstr>Colonial inequality</vt:lpstr>
      <vt:lpstr>Présentation PowerPoint</vt:lpstr>
      <vt:lpstr>Présentation PowerPoint</vt:lpstr>
      <vt:lpstr>Présentation PowerPoint</vt:lpstr>
      <vt:lpstr>Censitory societies</vt:lpstr>
      <vt:lpstr>Présentation PowerPoint</vt:lpstr>
      <vt:lpstr>Gender-based inequality</vt:lpstr>
      <vt:lpstr>Coercive labor and migrant workers</vt:lpstr>
      <vt:lpstr>Présentation PowerPoint</vt:lpstr>
      <vt:lpstr>Présentation PowerPoint</vt:lpstr>
      <vt:lpstr>Modern discrimination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Inequality (Master PPD &amp; APE, Paris School of Economics) Thomas Piketty Academic year 2013-2014</dc:title>
  <dc:creator>Thomas Piketty</dc:creator>
  <cp:lastModifiedBy>Thomas Piketty</cp:lastModifiedBy>
  <cp:revision>527</cp:revision>
  <dcterms:created xsi:type="dcterms:W3CDTF">2013-11-22T17:30:25Z</dcterms:created>
  <dcterms:modified xsi:type="dcterms:W3CDTF">2017-07-05T08:38:48Z</dcterms:modified>
</cp:coreProperties>
</file>