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58" r:id="rId3"/>
    <p:sldId id="259" r:id="rId4"/>
    <p:sldId id="284" r:id="rId5"/>
    <p:sldId id="264" r:id="rId6"/>
    <p:sldId id="260" r:id="rId7"/>
    <p:sldId id="261" r:id="rId8"/>
    <p:sldId id="309" r:id="rId9"/>
    <p:sldId id="262" r:id="rId10"/>
    <p:sldId id="266" r:id="rId11"/>
    <p:sldId id="277" r:id="rId12"/>
    <p:sldId id="296" r:id="rId13"/>
    <p:sldId id="293" r:id="rId14"/>
    <p:sldId id="281" r:id="rId15"/>
    <p:sldId id="270" r:id="rId16"/>
    <p:sldId id="298" r:id="rId17"/>
    <p:sldId id="324" r:id="rId18"/>
    <p:sldId id="320" r:id="rId19"/>
    <p:sldId id="299" r:id="rId20"/>
    <p:sldId id="272" r:id="rId21"/>
    <p:sldId id="325" r:id="rId22"/>
    <p:sldId id="290" r:id="rId23"/>
    <p:sldId id="291" r:id="rId24"/>
    <p:sldId id="318" r:id="rId25"/>
    <p:sldId id="278" r:id="rId26"/>
    <p:sldId id="268" r:id="rId27"/>
    <p:sldId id="295" r:id="rId28"/>
    <p:sldId id="294" r:id="rId29"/>
    <p:sldId id="286" r:id="rId30"/>
    <p:sldId id="308" r:id="rId31"/>
    <p:sldId id="319" r:id="rId32"/>
    <p:sldId id="273" r:id="rId33"/>
    <p:sldId id="312" r:id="rId34"/>
    <p:sldId id="310" r:id="rId35"/>
    <p:sldId id="311" r:id="rId36"/>
    <p:sldId id="314" r:id="rId37"/>
    <p:sldId id="279" r:id="rId38"/>
    <p:sldId id="313" r:id="rId39"/>
    <p:sldId id="282" r:id="rId40"/>
    <p:sldId id="322" r:id="rId41"/>
    <p:sldId id="269" r:id="rId42"/>
    <p:sldId id="288" r:id="rId43"/>
    <p:sldId id="283" r:id="rId44"/>
    <p:sldId id="315" r:id="rId45"/>
    <p:sldId id="271" r:id="rId46"/>
    <p:sldId id="317" r:id="rId47"/>
    <p:sldId id="316" r:id="rId48"/>
    <p:sldId id="321" r:id="rId49"/>
    <p:sldId id="292" r:id="rId50"/>
    <p:sldId id="306" r:id="rId51"/>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9650" autoAdjust="0"/>
  </p:normalViewPr>
  <p:slideViewPr>
    <p:cSldViewPr>
      <p:cViewPr varScale="1">
        <p:scale>
          <a:sx n="67" d="100"/>
          <a:sy n="67" d="100"/>
        </p:scale>
        <p:origin x="-1421" y="-91"/>
      </p:cViewPr>
      <p:guideLst>
        <p:guide orient="horz" pos="2160"/>
        <p:guide pos="2880"/>
      </p:guideLst>
    </p:cSldViewPr>
  </p:slideViewPr>
  <p:outlineViewPr>
    <p:cViewPr>
      <p:scale>
        <a:sx n="33" d="100"/>
        <a:sy n="33" d="100"/>
      </p:scale>
      <p:origin x="53" y="45605"/>
    </p:cViewPr>
  </p:outlineViewPr>
  <p:notesTextViewPr>
    <p:cViewPr>
      <p:scale>
        <a:sx n="100" d="100"/>
        <a:sy n="100" d="100"/>
      </p:scale>
      <p:origin x="0" y="0"/>
    </p:cViewPr>
  </p:notesTextViewPr>
  <p:sorterViewPr>
    <p:cViewPr>
      <p:scale>
        <a:sx n="66" d="100"/>
        <a:sy n="66" d="100"/>
      </p:scale>
      <p:origin x="0" y="7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004D8F22-ACC4-405B-85C1-4C0B2D1459D7}" type="datetimeFigureOut">
              <a:rPr lang="fr-FR" smtClean="0"/>
              <a:t>29/08/2016</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E669AAD6-101D-4A4E-9549-888BAB90D725}" type="slidenum">
              <a:rPr lang="fr-FR" smtClean="0"/>
              <a:t>‹N°›</a:t>
            </a:fld>
            <a:endParaRPr lang="fr-FR"/>
          </a:p>
        </p:txBody>
      </p:sp>
    </p:spTree>
    <p:extLst>
      <p:ext uri="{BB962C8B-B14F-4D97-AF65-F5344CB8AC3E}">
        <p14:creationId xmlns:p14="http://schemas.microsoft.com/office/powerpoint/2010/main" val="218271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669AAD6-101D-4A4E-9549-888BAB90D725}" type="slidenum">
              <a:rPr lang="fr-FR" smtClean="0"/>
              <a:t>21</a:t>
            </a:fld>
            <a:endParaRPr lang="fr-FR"/>
          </a:p>
        </p:txBody>
      </p:sp>
    </p:spTree>
    <p:extLst>
      <p:ext uri="{BB962C8B-B14F-4D97-AF65-F5344CB8AC3E}">
        <p14:creationId xmlns:p14="http://schemas.microsoft.com/office/powerpoint/2010/main" val="146879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D03230-E89C-4557-92C4-CDFA3C6B5872}" type="datetimeFigureOut">
              <a:rPr lang="fr-FR" smtClean="0"/>
              <a:pPr/>
              <a:t>29/08/2016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07D11C-5BFD-4B1D-A1DE-5E2DAF3783A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03230-E89C-4557-92C4-CDFA3C6B5872}" type="datetimeFigureOut">
              <a:rPr lang="fr-FR" smtClean="0"/>
              <a:pPr/>
              <a:t>29/08/2016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7D11C-5BFD-4B1D-A1DE-5E2DAF3783A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iketty.pse.ens.fr/files/PikettyEcoHist2016Syllabus.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iketty.pse.ens.fr/capital21c" TargetMode="External"/><Relationship Id="rId2" Type="http://schemas.openxmlformats.org/officeDocument/2006/relationships/hyperlink" Target="http://piketty.pse.ens.fr/files/PikettyEcoHist2016Lecture1-2.pdf" TargetMode="External"/><Relationship Id="rId1" Type="http://schemas.openxmlformats.org/officeDocument/2006/relationships/slideLayout" Target="../slideLayouts/slideLayout2.xml"/><Relationship Id="rId5" Type="http://schemas.openxmlformats.org/officeDocument/2006/relationships/hyperlink" Target="http://piketty.pse.ens.fr/files/StoneNobelLecture1984.pdf" TargetMode="External"/><Relationship Id="rId4" Type="http://schemas.openxmlformats.org/officeDocument/2006/relationships/hyperlink" Target="http://piketty.pse.ens.fr/files/Maddisson2001.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piketty.pse.ens.fr/files/Pomeranz2002.pdf" TargetMode="External"/><Relationship Id="rId2" Type="http://schemas.openxmlformats.org/officeDocument/2006/relationships/hyperlink" Target="http://piketty.pse.ens.fr/files/Pomeranz2000Chap5-6.pdf" TargetMode="External"/><Relationship Id="rId1" Type="http://schemas.openxmlformats.org/officeDocument/2006/relationships/slideLayout" Target="../slideLayouts/slideLayout2.xml"/><Relationship Id="rId6" Type="http://schemas.openxmlformats.org/officeDocument/2006/relationships/hyperlink" Target="http://piketty.pse.ens.fr/files/Hoffman2012.pdf" TargetMode="External"/><Relationship Id="rId5" Type="http://schemas.openxmlformats.org/officeDocument/2006/relationships/hyperlink" Target="http://piketty.pse.ens.fr/files/Hoffman2011.pdf" TargetMode="External"/><Relationship Id="rId4" Type="http://schemas.openxmlformats.org/officeDocument/2006/relationships/hyperlink" Target="http://piketty.pse.ens.fr/files/RosenthalWong2011Chap1-7.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piketty.pse.ens.fr/files/Acemogluetal2011AER.pdf" TargetMode="External"/><Relationship Id="rId3" Type="http://schemas.openxmlformats.org/officeDocument/2006/relationships/hyperlink" Target="http://piketty.pse.ens.fr/files/EngermanSokoloff2000.pdf" TargetMode="External"/><Relationship Id="rId7" Type="http://schemas.openxmlformats.org/officeDocument/2006/relationships/hyperlink" Target="http://piketty.pse.ens.fr/files/AcemogluJohnsonRobinson2005AER.pdf" TargetMode="External"/><Relationship Id="rId2" Type="http://schemas.openxmlformats.org/officeDocument/2006/relationships/hyperlink" Target="http://piketty.pse.ens.fr/files/EngermanSokoloff1997.pdf" TargetMode="External"/><Relationship Id="rId1" Type="http://schemas.openxmlformats.org/officeDocument/2006/relationships/slideLayout" Target="../slideLayouts/slideLayout2.xml"/><Relationship Id="rId6" Type="http://schemas.openxmlformats.org/officeDocument/2006/relationships/hyperlink" Target="http://piketty.pse.ens.fr/files/Acemogluetal2001.pdf" TargetMode="External"/><Relationship Id="rId5" Type="http://schemas.openxmlformats.org/officeDocument/2006/relationships/hyperlink" Target="http://piketty.pse.ens.fr/files/NorthWeingast1989.pdf" TargetMode="External"/><Relationship Id="rId4" Type="http://schemas.openxmlformats.org/officeDocument/2006/relationships/hyperlink" Target="http://piketty.pse.ens.fr/files/You2014.pdf" TargetMode="External"/><Relationship Id="rId9" Type="http://schemas.openxmlformats.org/officeDocument/2006/relationships/hyperlink" Target="http://piketty.pse.ens.fr/files/AshrafGalor2013AER.pdf"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piketty.pse.ens.fr/files/Summers2015.pdf" TargetMode="External"/><Relationship Id="rId3" Type="http://schemas.openxmlformats.org/officeDocument/2006/relationships/hyperlink" Target="http://piketty.pse.ens.fr/files/Kuznets1973.pdf" TargetMode="External"/><Relationship Id="rId7" Type="http://schemas.openxmlformats.org/officeDocument/2006/relationships/hyperlink" Target="http://piketty.pse.ens.fr/files/Gordon2015.pdf" TargetMode="External"/><Relationship Id="rId12" Type="http://schemas.openxmlformats.org/officeDocument/2006/relationships/hyperlink" Target="http://piketty.pse.ens.fr/files/PikettyEcoHist2015CourseNotesWealthModels.pdf" TargetMode="External"/><Relationship Id="rId2" Type="http://schemas.openxmlformats.org/officeDocument/2006/relationships/hyperlink" Target="http://piketty.pse.ens.fr/files/Solow1956.pdf" TargetMode="External"/><Relationship Id="rId1" Type="http://schemas.openxmlformats.org/officeDocument/2006/relationships/slideLayout" Target="../slideLayouts/slideLayout2.xml"/><Relationship Id="rId6" Type="http://schemas.openxmlformats.org/officeDocument/2006/relationships/hyperlink" Target="http://piketty.pse.ens.fr/files/Gordon2014.pdf" TargetMode="External"/><Relationship Id="rId11" Type="http://schemas.openxmlformats.org/officeDocument/2006/relationships/hyperlink" Target="http://piketty.pse.ens.fr/files/KrugmanVenables1995.pdf" TargetMode="External"/><Relationship Id="rId5" Type="http://schemas.openxmlformats.org/officeDocument/2006/relationships/hyperlink" Target="http://piketty.pse.ens.fr/files/Gordon2012.pdf" TargetMode="External"/><Relationship Id="rId10" Type="http://schemas.openxmlformats.org/officeDocument/2006/relationships/hyperlink" Target="http://piketty.pse.ens.fr/files/JonesRomer2010.pdf" TargetMode="External"/><Relationship Id="rId4" Type="http://schemas.openxmlformats.org/officeDocument/2006/relationships/hyperlink" Target="http://piketty.pse.ens.fr/files/BarroSalaIMartin2004Chap1-2.pdf" TargetMode="External"/><Relationship Id="rId9" Type="http://schemas.openxmlformats.org/officeDocument/2006/relationships/hyperlink" Target="http://piketty.pse.ens.fr/files/Eichengreen2015.pdf"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unstats.un.org/unsd/nationalaccount/docs/SNA2008.pdf" TargetMode="External"/><Relationship Id="rId3" Type="http://schemas.openxmlformats.org/officeDocument/2006/relationships/hyperlink" Target="http://piketty.pse.ens.fr/capital21c" TargetMode="External"/><Relationship Id="rId7" Type="http://schemas.openxmlformats.org/officeDocument/2006/relationships/hyperlink" Target="http://piketty.pse.ens.fr/files/Giffen1889.pdf" TargetMode="External"/><Relationship Id="rId2" Type="http://schemas.openxmlformats.org/officeDocument/2006/relationships/hyperlink" Target="http://piketty.pse.ens.fr/files/PikettyEcoHist2016Lecture3.pdf" TargetMode="External"/><Relationship Id="rId1" Type="http://schemas.openxmlformats.org/officeDocument/2006/relationships/slideLayout" Target="../slideLayouts/slideLayout2.xml"/><Relationship Id="rId6" Type="http://schemas.openxmlformats.org/officeDocument/2006/relationships/hyperlink" Target="http://piketty.pse.ens.fr/capitalisback/" TargetMode="External"/><Relationship Id="rId5" Type="http://schemas.openxmlformats.org/officeDocument/2006/relationships/hyperlink" Target="http://piketty.pse.ens.fr/files/PikettyZucman2013Appendix.pdf" TargetMode="External"/><Relationship Id="rId4" Type="http://schemas.openxmlformats.org/officeDocument/2006/relationships/hyperlink" Target="http://piketty.pse.ens.fr/files/PikettyZucman2014QJE.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piketty.pse.ens.fr/files/Barro1987.pdf" TargetMode="External"/><Relationship Id="rId2" Type="http://schemas.openxmlformats.org/officeDocument/2006/relationships/hyperlink" Target="http://piketty.pse.ens.fr/files/Barro1974.pdf" TargetMode="External"/><Relationship Id="rId1" Type="http://schemas.openxmlformats.org/officeDocument/2006/relationships/slideLayout" Target="../slideLayouts/slideLayout2.xml"/><Relationship Id="rId5" Type="http://schemas.openxmlformats.org/officeDocument/2006/relationships/hyperlink" Target="http://piketty.pse.ens.fr/files/GourinchasRey2007.pdf" TargetMode="External"/><Relationship Id="rId4" Type="http://schemas.openxmlformats.org/officeDocument/2006/relationships/hyperlink" Target="http://piketty.pse.ens.fr/files/Clark2001.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piketty.pse.ens.fr/files/McGaughey2015b.pdf" TargetMode="External"/><Relationship Id="rId2" Type="http://schemas.openxmlformats.org/officeDocument/2006/relationships/hyperlink" Target="http://piketty.pse.ens.fr/files/McGaughey2015.pdf" TargetMode="External"/><Relationship Id="rId1" Type="http://schemas.openxmlformats.org/officeDocument/2006/relationships/slideLayout" Target="../slideLayouts/slideLayout2.xml"/><Relationship Id="rId4" Type="http://schemas.openxmlformats.org/officeDocument/2006/relationships/hyperlink" Target="http://piketty.pse.ens.fr/files/Schuster2015.pdf"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piketty.pse.ens.fr/files/Barbier2014.pdf" TargetMode="External"/><Relationship Id="rId3" Type="http://schemas.openxmlformats.org/officeDocument/2006/relationships/hyperlink" Target="http://piketty.pse.ens.fr/files/KrikorianKapczynski2008.pdf" TargetMode="External"/><Relationship Id="rId7" Type="http://schemas.openxmlformats.org/officeDocument/2006/relationships/hyperlink" Target="http://piketty.pse.ens.fr/files/Barbier2014Nature.pdf" TargetMode="External"/><Relationship Id="rId2" Type="http://schemas.openxmlformats.org/officeDocument/2006/relationships/hyperlink" Target="http://piketty.pse.ens.fr/files/Kapczynski2008.pdf" TargetMode="External"/><Relationship Id="rId1" Type="http://schemas.openxmlformats.org/officeDocument/2006/relationships/slideLayout" Target="../slideLayouts/slideLayout2.xml"/><Relationship Id="rId6" Type="http://schemas.openxmlformats.org/officeDocument/2006/relationships/hyperlink" Target="http://piketty.pse.ens.fr/files/Boyle2003.pdf" TargetMode="External"/><Relationship Id="rId11" Type="http://schemas.openxmlformats.org/officeDocument/2006/relationships/hyperlink" Target="http://piketty.pse.ens.fr/files/Hornbeck2010.pdf" TargetMode="External"/><Relationship Id="rId5" Type="http://schemas.openxmlformats.org/officeDocument/2006/relationships/hyperlink" Target="http://piketty.pse.ens.fr/files/Kapczynski2015.pdf" TargetMode="External"/><Relationship Id="rId10" Type="http://schemas.openxmlformats.org/officeDocument/2006/relationships/hyperlink" Target="http://piketty.pse.ens.fr/files/Schularicketal2014.pdf" TargetMode="External"/><Relationship Id="rId4" Type="http://schemas.openxmlformats.org/officeDocument/2006/relationships/hyperlink" Target="http://piketty.pse.ens.fr/files/Kapczynski2012.pdf" TargetMode="External"/><Relationship Id="rId9" Type="http://schemas.openxmlformats.org/officeDocument/2006/relationships/hyperlink" Target="http://piketty.pse.ens.fr/files/Gyourkoetal2013AEJPol.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piketty.pse.ens.fr/files/Allen2009.pdf" TargetMode="External"/><Relationship Id="rId7" Type="http://schemas.openxmlformats.org/officeDocument/2006/relationships/hyperlink" Target="http://piketty.pse.ens.fr/files/ILO2014.pdf" TargetMode="External"/><Relationship Id="rId2" Type="http://schemas.openxmlformats.org/officeDocument/2006/relationships/hyperlink" Target="http://piketty.pse.ens.fr/files/CobbDouglasAER1928.pdf" TargetMode="External"/><Relationship Id="rId1" Type="http://schemas.openxmlformats.org/officeDocument/2006/relationships/slideLayout" Target="../slideLayouts/slideLayout2.xml"/><Relationship Id="rId6" Type="http://schemas.openxmlformats.org/officeDocument/2006/relationships/hyperlink" Target="http://piketty.pse.ens.fr/files/KarabarbounisNeiman2014.pdf" TargetMode="External"/><Relationship Id="rId5" Type="http://schemas.openxmlformats.org/officeDocument/2006/relationships/hyperlink" Target="http://piketty.pse.ens.fr/files/KarabarbounisNeiman13.pdf" TargetMode="External"/><Relationship Id="rId4" Type="http://schemas.openxmlformats.org/officeDocument/2006/relationships/hyperlink" Target="http://piketty.pse.ens.fr/files/Allen2007b.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iketty.pse.ens.fr/teaching/10/17" TargetMode="External"/><Relationship Id="rId2" Type="http://schemas.openxmlformats.org/officeDocument/2006/relationships/hyperlink" Target="mailto:piketty@psemail.e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piketty.pse.ens.fr/capital21c" TargetMode="External"/><Relationship Id="rId7" Type="http://schemas.openxmlformats.org/officeDocument/2006/relationships/hyperlink" Target="http://piketty.pse.ens.fr/files/PikettySaez2014Science.pdf" TargetMode="External"/><Relationship Id="rId2" Type="http://schemas.openxmlformats.org/officeDocument/2006/relationships/hyperlink" Target="http://piketty.pse.ens.fr/files/PikettyEcoHist2016Lecture4.pdf" TargetMode="External"/><Relationship Id="rId1" Type="http://schemas.openxmlformats.org/officeDocument/2006/relationships/slideLayout" Target="../slideLayouts/slideLayout2.xml"/><Relationship Id="rId6" Type="http://schemas.openxmlformats.org/officeDocument/2006/relationships/hyperlink" Target="http://piketty.pse.ens.fr/files/AlvaredoetalJEP2013.pdf" TargetMode="External"/><Relationship Id="rId5" Type="http://schemas.openxmlformats.org/officeDocument/2006/relationships/hyperlink" Target="http://piketty.pse.ens.fr/files/AtkinsonPikettySaez2011.pdf" TargetMode="External"/><Relationship Id="rId4" Type="http://schemas.openxmlformats.org/officeDocument/2006/relationships/hyperlink" Target="http://piketty.pse.ens.fr/files/Kuznets1955.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piketty.pse.ens.fr/files/McGaughey2015.pdf" TargetMode="External"/><Relationship Id="rId3" Type="http://schemas.openxmlformats.org/officeDocument/2006/relationships/hyperlink" Target="http://piketty.pse.ens.fr/files/GoldinKatz2009.pdf" TargetMode="External"/><Relationship Id="rId7" Type="http://schemas.openxmlformats.org/officeDocument/2006/relationships/hyperlink" Target="http://piketty.pse.ens.fr/files/PikettySaezStantcheva2014.pdf" TargetMode="External"/><Relationship Id="rId2" Type="http://schemas.openxmlformats.org/officeDocument/2006/relationships/hyperlink" Target="http://piketty.pse.ens.fr/capital21c" TargetMode="External"/><Relationship Id="rId1" Type="http://schemas.openxmlformats.org/officeDocument/2006/relationships/slideLayout" Target="../slideLayouts/slideLayout2.xml"/><Relationship Id="rId6" Type="http://schemas.openxmlformats.org/officeDocument/2006/relationships/hyperlink" Target="http://piketty.pse.ens.fr/files/CardKrueger2000AER.pdf" TargetMode="External"/><Relationship Id="rId5" Type="http://schemas.openxmlformats.org/officeDocument/2006/relationships/hyperlink" Target="http://www.equality-of-opportunity.org/" TargetMode="External"/><Relationship Id="rId4" Type="http://schemas.openxmlformats.org/officeDocument/2006/relationships/hyperlink" Target="http://piketty.pse.ens.fr/files/Autor2014.pdf" TargetMode="External"/><Relationship Id="rId9" Type="http://schemas.openxmlformats.org/officeDocument/2006/relationships/hyperlink" Target="http://piketty.pse.ens.fr/files/Songetal2015.pdf"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piketty.pse.ens.fr/articles-de-presse/97" TargetMode="External"/><Relationship Id="rId3" Type="http://schemas.openxmlformats.org/officeDocument/2006/relationships/hyperlink" Target="http://piketty.pse.ens.fr/fichiers/public/PikettyPostel2006.pdf" TargetMode="External"/><Relationship Id="rId7" Type="http://schemas.openxmlformats.org/officeDocument/2006/relationships/hyperlink" Target="http://piketty.pse.ens.fr/files/Piketty2015AER.pdf" TargetMode="External"/><Relationship Id="rId2" Type="http://schemas.openxmlformats.org/officeDocument/2006/relationships/hyperlink" Target="http://piketty.pse.ens.fr/capital21c" TargetMode="External"/><Relationship Id="rId1" Type="http://schemas.openxmlformats.org/officeDocument/2006/relationships/slideLayout" Target="../slideLayouts/slideLayout2.xml"/><Relationship Id="rId6" Type="http://schemas.openxmlformats.org/officeDocument/2006/relationships/hyperlink" Target="http://piketty.pse.ens.fr/files/PikettyZucman2015HID.pdf" TargetMode="External"/><Relationship Id="rId5" Type="http://schemas.openxmlformats.org/officeDocument/2006/relationships/hyperlink" Target="http://piketty.pse.ens.fr/files/Piketty2011QJE.pdf" TargetMode="External"/><Relationship Id="rId4" Type="http://schemas.openxmlformats.org/officeDocument/2006/relationships/hyperlink" Target="http://piketty.pse.ens.fr/files/PPVR2014EEH.pdf" TargetMode="External"/><Relationship Id="rId9" Type="http://schemas.openxmlformats.org/officeDocument/2006/relationships/hyperlink" Target="http://piketty.pse.ens.fr/files/PikettyEcoHist2015CourseNotesWealthModels.pdf"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piketty.pse.ens.fr/files/Analfi2015.pdf" TargetMode="External"/><Relationship Id="rId3" Type="http://schemas.openxmlformats.org/officeDocument/2006/relationships/hyperlink" Target="http://piketty.pse.ens.fr/files/Bermanetal2015.pdf" TargetMode="External"/><Relationship Id="rId7" Type="http://schemas.openxmlformats.org/officeDocument/2006/relationships/hyperlink" Target="http://piketty.pse.ens.fr/files/Analfi2016Slides.pdf" TargetMode="External"/><Relationship Id="rId2" Type="http://schemas.openxmlformats.org/officeDocument/2006/relationships/hyperlink" Target="http://piketty.pse.ens.fr/files/SaezZucman2016.pdf" TargetMode="External"/><Relationship Id="rId1" Type="http://schemas.openxmlformats.org/officeDocument/2006/relationships/slideLayout" Target="../slideLayouts/slideLayout2.xml"/><Relationship Id="rId6" Type="http://schemas.openxmlformats.org/officeDocument/2006/relationships/hyperlink" Target="http://piketty.pse.ens.fr/files/Analfi2016.pdf" TargetMode="External"/><Relationship Id="rId5" Type="http://schemas.openxmlformats.org/officeDocument/2006/relationships/hyperlink" Target="http://piketty.pse.ens.fr/files/BorgerhoffBowles2009.pdf" TargetMode="External"/><Relationship Id="rId4" Type="http://schemas.openxmlformats.org/officeDocument/2006/relationships/hyperlink" Target="http://piketty.pse.ens.fr/files/LiShi2013.pdf" TargetMode="External"/><Relationship Id="rId9" Type="http://schemas.openxmlformats.org/officeDocument/2006/relationships/hyperlink" Target="http://piketty.pse.ens.fr/files/AnalfiRyckbosch2016.pdf"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piketty.pse.ens.fr/files/Zucman2014.pdf" TargetMode="External"/><Relationship Id="rId3" Type="http://schemas.openxmlformats.org/officeDocument/2006/relationships/hyperlink" Target="http://piketty.pse.ens.fr/files/AnandSegal2015.pdf" TargetMode="External"/><Relationship Id="rId7" Type="http://schemas.openxmlformats.org/officeDocument/2006/relationships/hyperlink" Target="http://piketty.pse.ens.fr/files/Zucman2013.pdf" TargetMode="External"/><Relationship Id="rId2" Type="http://schemas.openxmlformats.org/officeDocument/2006/relationships/hyperlink" Target="http://piketty.pse.ens.fr/files/LaknerMilanovic2013.pdf" TargetMode="External"/><Relationship Id="rId1" Type="http://schemas.openxmlformats.org/officeDocument/2006/relationships/slideLayout" Target="../slideLayouts/slideLayout2.xml"/><Relationship Id="rId6" Type="http://schemas.openxmlformats.org/officeDocument/2006/relationships/hyperlink" Target="http://piketty.pse.ens.fr/files/AlvaredoPiketty2015MiddleEast.pdf" TargetMode="External"/><Relationship Id="rId5" Type="http://schemas.openxmlformats.org/officeDocument/2006/relationships/hyperlink" Target="http://piketty.pse.ens.fr/files/CSGlobalWealthDatabookOctober2014.pdf" TargetMode="External"/><Relationship Id="rId4" Type="http://schemas.openxmlformats.org/officeDocument/2006/relationships/hyperlink" Target="http://piketty.pse.ens.fr/files/CSGlobalWealthReportOctober2014.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piketty.pse.ens.fr/capital21c" TargetMode="External"/><Relationship Id="rId2" Type="http://schemas.openxmlformats.org/officeDocument/2006/relationships/hyperlink" Target="http://piketty.pse.ens.fr/files/PikettyEcoHist2016Lecture5.pdf" TargetMode="External"/><Relationship Id="rId1" Type="http://schemas.openxmlformats.org/officeDocument/2006/relationships/slideLayout" Target="../slideLayouts/slideLayout2.xml"/><Relationship Id="rId4" Type="http://schemas.openxmlformats.org/officeDocument/2006/relationships/hyperlink" Target="http://piketty.pse.ens.fr/files/Heywood2009JAH.pdf"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piketty.pse.ens.fr/files/HorowitzSitkoff2014.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piketty.pse.ens.fr/files/AcemogluGarciaRobinson2012.pdf" TargetMode="External"/><Relationship Id="rId3" Type="http://schemas.openxmlformats.org/officeDocument/2006/relationships/hyperlink" Target="http://piketty.pse.ens.fr/files/Nunn2008QJE.pdf" TargetMode="External"/><Relationship Id="rId7" Type="http://schemas.openxmlformats.org/officeDocument/2006/relationships/hyperlink" Target="http://piketty.pse.ens.fr/files/Dell2010EMA.pdf" TargetMode="External"/><Relationship Id="rId2" Type="http://schemas.openxmlformats.org/officeDocument/2006/relationships/hyperlink" Target="https://www.ucl.ac.uk/lbs/" TargetMode="External"/><Relationship Id="rId1" Type="http://schemas.openxmlformats.org/officeDocument/2006/relationships/slideLayout" Target="../slideLayouts/slideLayout2.xml"/><Relationship Id="rId6" Type="http://schemas.openxmlformats.org/officeDocument/2006/relationships/hyperlink" Target="http://piketty.pse.ens.fr/files/NunnQian2010.pdf" TargetMode="External"/><Relationship Id="rId5" Type="http://schemas.openxmlformats.org/officeDocument/2006/relationships/hyperlink" Target="http://piketty.pse.ens.fr/files/NunnWantchekon2011AER.pdf" TargetMode="External"/><Relationship Id="rId4" Type="http://schemas.openxmlformats.org/officeDocument/2006/relationships/hyperlink" Target="http://piketty.pse.ens.fr/files/Nunn2008.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piketty.pse.ens.fr/files/Allen2014.pdf" TargetMode="External"/><Relationship Id="rId7" Type="http://schemas.openxmlformats.org/officeDocument/2006/relationships/hyperlink" Target="http://piketty.pse.ens.fr/files/AlstonFerrieAER1993.pdf" TargetMode="External"/><Relationship Id="rId2" Type="http://schemas.openxmlformats.org/officeDocument/2006/relationships/hyperlink" Target="http://piketty.pse.ens.fr/files/Stanziani2013.pdf" TargetMode="External"/><Relationship Id="rId1" Type="http://schemas.openxmlformats.org/officeDocument/2006/relationships/slideLayout" Target="../slideLayouts/slideLayout2.xml"/><Relationship Id="rId6" Type="http://schemas.openxmlformats.org/officeDocument/2006/relationships/hyperlink" Target="http://piketty.pse.ens.fr/files/Naiduetal2015.pdf" TargetMode="External"/><Relationship Id="rId5" Type="http://schemas.openxmlformats.org/officeDocument/2006/relationships/hyperlink" Target="http://piketty.pse.ens.fr/files/Naidu2010.pdf" TargetMode="External"/><Relationship Id="rId4" Type="http://schemas.openxmlformats.org/officeDocument/2006/relationships/hyperlink" Target="http://piketty.pse.ens.fr/files/NaiduYuchtman2013.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piketty.pse.ens.fr/files/Domar1970.pdf" TargetMode="External"/><Relationship Id="rId7" Type="http://schemas.openxmlformats.org/officeDocument/2006/relationships/hyperlink" Target="http://piketty.pse.ens.fr/files/Cosandey2009.pdf" TargetMode="External"/><Relationship Id="rId2" Type="http://schemas.openxmlformats.org/officeDocument/2006/relationships/hyperlink" Target="http://piketty.pse.ens.fr/files/Brenner1976.pdf" TargetMode="External"/><Relationship Id="rId1" Type="http://schemas.openxmlformats.org/officeDocument/2006/relationships/slideLayout" Target="../slideLayouts/slideLayout2.xml"/><Relationship Id="rId6" Type="http://schemas.openxmlformats.org/officeDocument/2006/relationships/hyperlink" Target="http://piketty.pse.ens.fr/files/Cosandey2011.pdf" TargetMode="External"/><Relationship Id="rId5" Type="http://schemas.openxmlformats.org/officeDocument/2006/relationships/hyperlink" Target="http://piketty.pse.ens.fr/files/AlvaredoAtkinson2010.pdf" TargetMode="External"/><Relationship Id="rId4" Type="http://schemas.openxmlformats.org/officeDocument/2006/relationships/hyperlink" Target="http://piketty.pse.ens.fr/files/Cassan2014.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piketty.pse.ens.fr/files/EngermanSokoloff2005.pdf" TargetMode="External"/><Relationship Id="rId2" Type="http://schemas.openxmlformats.org/officeDocument/2006/relationships/hyperlink" Target="http://www.jstor.org/stable/pdfplus/25098698.pdf" TargetMode="External"/><Relationship Id="rId1" Type="http://schemas.openxmlformats.org/officeDocument/2006/relationships/slideLayout" Target="../slideLayouts/slideLayout2.xml"/><Relationship Id="rId4" Type="http://schemas.openxmlformats.org/officeDocument/2006/relationships/hyperlink" Target="http://piketty.pse.ens.fr/files/BalandRobinson2006.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piketty.pse.ens.fr/capital21c" TargetMode="External"/><Relationship Id="rId2" Type="http://schemas.openxmlformats.org/officeDocument/2006/relationships/hyperlink" Target="http://piketty.pse.ens.fr/files/PikettyEcoHist2016Lecture6.pdf" TargetMode="External"/><Relationship Id="rId1" Type="http://schemas.openxmlformats.org/officeDocument/2006/relationships/slideLayout" Target="../slideLayouts/slideLayout2.xml"/><Relationship Id="rId6" Type="http://schemas.openxmlformats.org/officeDocument/2006/relationships/hyperlink" Target="http://piketty.pse.ens.fr/files/Kremer1993.pdf" TargetMode="External"/><Relationship Id="rId5" Type="http://schemas.openxmlformats.org/officeDocument/2006/relationships/hyperlink" Target="http://piketty.pse.ens.fr/files/Goubert1970.pdf" TargetMode="External"/><Relationship Id="rId4" Type="http://schemas.openxmlformats.org/officeDocument/2006/relationships/hyperlink" Target="http://piketty.pse.ens.fr/files/Guinnane2011.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piketty.pse.ens.fr/files/GalorWeil2000.pdf" TargetMode="External"/><Relationship Id="rId2" Type="http://schemas.openxmlformats.org/officeDocument/2006/relationships/hyperlink" Target="http://piketty.pse.ens.fr/files/Murphy2015.pdf" TargetMode="External"/><Relationship Id="rId1" Type="http://schemas.openxmlformats.org/officeDocument/2006/relationships/slideLayout" Target="../slideLayouts/slideLayout2.xml"/><Relationship Id="rId6" Type="http://schemas.openxmlformats.org/officeDocument/2006/relationships/hyperlink" Target="http://piketty.pse.ens.fr/files/Qian2008.pdf" TargetMode="External"/><Relationship Id="rId5" Type="http://schemas.openxmlformats.org/officeDocument/2006/relationships/hyperlink" Target="http://piketty.pse.ens.fr/files/VoigtlanderVoth2013.pdf" TargetMode="External"/><Relationship Id="rId4" Type="http://schemas.openxmlformats.org/officeDocument/2006/relationships/hyperlink" Target="http://piketty.pse.ens.fr/files/NunnQian2011.pdf"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piketty.pse.ens.fr/files/BoixRosenbluth2014.pdf" TargetMode="External"/><Relationship Id="rId3" Type="http://schemas.openxmlformats.org/officeDocument/2006/relationships/hyperlink" Target="http://piketty.pse.ens.fr/files/Allen2009.pdf" TargetMode="External"/><Relationship Id="rId7" Type="http://schemas.openxmlformats.org/officeDocument/2006/relationships/hyperlink" Target="http://piketty.pse.ens.fr/files/NicholasSteckel1991.pdf" TargetMode="External"/><Relationship Id="rId2" Type="http://schemas.openxmlformats.org/officeDocument/2006/relationships/hyperlink" Target="http://piketty.pse.ens.fr/files/Feinstein1998.pdf" TargetMode="External"/><Relationship Id="rId1" Type="http://schemas.openxmlformats.org/officeDocument/2006/relationships/slideLayout" Target="../slideLayouts/slideLayout2.xml"/><Relationship Id="rId6" Type="http://schemas.openxmlformats.org/officeDocument/2006/relationships/hyperlink" Target="http://piketty.pse.ens.fr/files/Allen2001.pdf" TargetMode="External"/><Relationship Id="rId5" Type="http://schemas.openxmlformats.org/officeDocument/2006/relationships/hyperlink" Target="http://piketty.pse.ens.fr/files/Allen2007a.pdf" TargetMode="External"/><Relationship Id="rId4" Type="http://schemas.openxmlformats.org/officeDocument/2006/relationships/hyperlink" Target="http://piketty.pse.ens.fr/files/Allen2007b.pdf"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piketty.pse.ens.fr/files/ChaneyHornbeck2015.pdf" TargetMode="External"/><Relationship Id="rId3" Type="http://schemas.openxmlformats.org/officeDocument/2006/relationships/hyperlink" Target="http://piketty.pse.ens.fr/files/Voth1998.pdf" TargetMode="External"/><Relationship Id="rId7" Type="http://schemas.openxmlformats.org/officeDocument/2006/relationships/hyperlink" Target="http://piketty.pse.ens.fr/files/VoigtlanderVoth2009.pdf" TargetMode="External"/><Relationship Id="rId2" Type="http://schemas.openxmlformats.org/officeDocument/2006/relationships/hyperlink" Target="http://piketty.pse.ens.fr/files/DeVries1994.pdf" TargetMode="External"/><Relationship Id="rId1" Type="http://schemas.openxmlformats.org/officeDocument/2006/relationships/slideLayout" Target="../slideLayouts/slideLayout2.xml"/><Relationship Id="rId6" Type="http://schemas.openxmlformats.org/officeDocument/2006/relationships/hyperlink" Target="http://piketty.pse.ens.fr/files/VoigtlanderVoth2013b.pdf" TargetMode="External"/><Relationship Id="rId5" Type="http://schemas.openxmlformats.org/officeDocument/2006/relationships/hyperlink" Target="http://piketty.pse.ens.fr/fichiers/enseig/ecoineg/articl/Costa1998.pdf" TargetMode="External"/><Relationship Id="rId4" Type="http://schemas.openxmlformats.org/officeDocument/2006/relationships/hyperlink" Target="http://piketty.pse.ens.fr/files/AntrasVoth2003.pdf"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piketty.pse.ens.fr/files/Allenetal2011EHR.pdf" TargetMode="External"/><Relationship Id="rId3" Type="http://schemas.openxmlformats.org/officeDocument/2006/relationships/hyperlink" Target="http://piketty.pse.ens.fr/files/Clark2005.pdf" TargetMode="External"/><Relationship Id="rId7" Type="http://schemas.openxmlformats.org/officeDocument/2006/relationships/hyperlink" Target="http://piketty.pse.ens.fr/files/Abadetal2012EEH.pdf" TargetMode="External"/><Relationship Id="rId2" Type="http://schemas.openxmlformats.org/officeDocument/2006/relationships/hyperlink" Target="http://piketty.pse.ens.fr/files/Clark2007.pdf" TargetMode="External"/><Relationship Id="rId1" Type="http://schemas.openxmlformats.org/officeDocument/2006/relationships/slideLayout" Target="../slideLayouts/slideLayout2.xml"/><Relationship Id="rId6" Type="http://schemas.openxmlformats.org/officeDocument/2006/relationships/hyperlink" Target="http://piketty.pse.ens.fr/files/BroadberryGupta2006.pdf" TargetMode="External"/><Relationship Id="rId5" Type="http://schemas.openxmlformats.org/officeDocument/2006/relationships/hyperlink" Target="http://piketty.pse.ens.fr/fichiers/enseig/memothes/DeaRouzet2005.pdf" TargetMode="External"/><Relationship Id="rId4" Type="http://schemas.openxmlformats.org/officeDocument/2006/relationships/hyperlink" Target="http://piketty.pse.ens.fr/files/MalthusOlhin2005.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piketty.pse.ens.fr/files/LeBris2015.pdf" TargetMode="External"/><Relationship Id="rId2" Type="http://schemas.openxmlformats.org/officeDocument/2006/relationships/hyperlink" Target="http://books.google.com/books?id=CZQRMZo956QC" TargetMode="External"/><Relationship Id="rId1" Type="http://schemas.openxmlformats.org/officeDocument/2006/relationships/slideLayout" Target="../slideLayouts/slideLayout2.xml"/><Relationship Id="rId4" Type="http://schemas.openxmlformats.org/officeDocument/2006/relationships/hyperlink" Target="http://piketty.pse.ens.fr/files/LeBris2015Data.xls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piketty.pse.ens.fr/files/AlesinaGiuliano2010.pdf" TargetMode="External"/><Relationship Id="rId2" Type="http://schemas.openxmlformats.org/officeDocument/2006/relationships/hyperlink" Target="http://piketty.pse.ens.fr/files/Durantonetal2009.pdf" TargetMode="External"/><Relationship Id="rId1" Type="http://schemas.openxmlformats.org/officeDocument/2006/relationships/slideLayout" Target="../slideLayouts/slideLayout2.xml"/><Relationship Id="rId5" Type="http://schemas.openxmlformats.org/officeDocument/2006/relationships/hyperlink" Target="http://piketty.pse.ens.fr/files/DeMoorVanZanten2009.pdf" TargetMode="External"/><Relationship Id="rId4" Type="http://schemas.openxmlformats.org/officeDocument/2006/relationships/hyperlink" Target="http://piketty.pse.ens.fr/files/AlesinaGiuliano2011.pdf"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piketty.pse.ens.fr/files/Mignot2015.pdf" TargetMode="External"/><Relationship Id="rId2" Type="http://schemas.openxmlformats.org/officeDocument/2006/relationships/hyperlink" Target="http://piketty.pse.ens.fr/files/FremeauxLeturcq2013.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piketty.pse.ens.fr/files/Humphries1990JEH.pdf" TargetMode="External"/><Relationship Id="rId7" Type="http://schemas.openxmlformats.org/officeDocument/2006/relationships/hyperlink" Target="http://piketty.pse.ens.fr/files/GoldinKatz2012.pdf" TargetMode="External"/><Relationship Id="rId2" Type="http://schemas.openxmlformats.org/officeDocument/2006/relationships/hyperlink" Target="http://piketty.pse.ens.fr/files/Alesinaetal2013.pdf" TargetMode="External"/><Relationship Id="rId1" Type="http://schemas.openxmlformats.org/officeDocument/2006/relationships/slideLayout" Target="../slideLayouts/slideLayout2.xml"/><Relationship Id="rId6" Type="http://schemas.openxmlformats.org/officeDocument/2006/relationships/hyperlink" Target="http://piketty.pse.ens.fr/files/GoldinKatz2002.pdf" TargetMode="External"/><Relationship Id="rId5" Type="http://schemas.openxmlformats.org/officeDocument/2006/relationships/hyperlink" Target="http://piketty.pse.ens.fr/files/Goldin1995.pdf" TargetMode="External"/><Relationship Id="rId4" Type="http://schemas.openxmlformats.org/officeDocument/2006/relationships/hyperlink" Target="http://piketty.pse.ens.fr/files/HorrellHumphries1995EHR.pdf"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piketty.pse.ens.fr/files/Bernanke2013JEP.pdf" TargetMode="External"/><Relationship Id="rId2" Type="http://schemas.openxmlformats.org/officeDocument/2006/relationships/hyperlink" Target="http://piketty.pse.ens.fr/files/PikettyEcoHist2016Lecture7.pdf" TargetMode="External"/><Relationship Id="rId1" Type="http://schemas.openxmlformats.org/officeDocument/2006/relationships/slideLayout" Target="../slideLayouts/slideLayout2.xml"/><Relationship Id="rId6" Type="http://schemas.openxmlformats.org/officeDocument/2006/relationships/hyperlink" Target="http://piketty.pse.ens.fr/files/MartinPhilippon2015.pdf" TargetMode="External"/><Relationship Id="rId5" Type="http://schemas.openxmlformats.org/officeDocument/2006/relationships/hyperlink" Target="http://eml.berkeley.edu/~cromer/RomerandRomerFinancialCrises.pdf" TargetMode="External"/><Relationship Id="rId4" Type="http://schemas.openxmlformats.org/officeDocument/2006/relationships/hyperlink" Target="http://www.oxy.edu/sites/default/files/assets/Economics/Jalil_ANewHistoryofBankingPanicsAug2014.pdf."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piketty.pse.ens.fr/files/PikettySaezIMF2013.pdf" TargetMode="External"/><Relationship Id="rId2" Type="http://schemas.openxmlformats.org/officeDocument/2006/relationships/hyperlink" Target="http://piketty.pse.ens.fr/files/Monnet2012.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piketty.pse.ens.fr/files/GrossmanMeissner2010.pdf" TargetMode="External"/><Relationship Id="rId2" Type="http://schemas.openxmlformats.org/officeDocument/2006/relationships/hyperlink" Target="http://piketty.pse.ens.fr/files/Ritschl1998.pdf" TargetMode="External"/><Relationship Id="rId1" Type="http://schemas.openxmlformats.org/officeDocument/2006/relationships/slideLayout" Target="../slideLayouts/slideLayout2.xml"/><Relationship Id="rId6" Type="http://schemas.openxmlformats.org/officeDocument/2006/relationships/hyperlink" Target="http://www.sup.org/books/title/?id=25837" TargetMode="External"/><Relationship Id="rId5" Type="http://schemas.openxmlformats.org/officeDocument/2006/relationships/hyperlink" Target="http://piketty.pse.ens.fr/files/Romer2015.pdf" TargetMode="External"/><Relationship Id="rId4" Type="http://schemas.openxmlformats.org/officeDocument/2006/relationships/hyperlink" Target="http://piketty.pse.ens.fr/files/JEP2015BailoutsSymposium.pdf"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piketty.pse.ens.fr/files/Philippon2015.pdf" TargetMode="External"/><Relationship Id="rId2" Type="http://schemas.openxmlformats.org/officeDocument/2006/relationships/hyperlink" Target="http://piketty.pse.ens.fr/files/PhilipponResheff2012.pdf" TargetMode="External"/><Relationship Id="rId1" Type="http://schemas.openxmlformats.org/officeDocument/2006/relationships/slideLayout" Target="../slideLayouts/slideLayout2.xml"/><Relationship Id="rId4" Type="http://schemas.openxmlformats.org/officeDocument/2006/relationships/hyperlink" Target="http://piketty.pse.ens.fr/files/LeBrisetal2014.pdf"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piketty.pse.ens.fr/files/Lindert2014.pdf" TargetMode="External"/><Relationship Id="rId2" Type="http://schemas.openxmlformats.org/officeDocument/2006/relationships/hyperlink" Target="http://piketty.pse.ens.fr/files/PikettyEcoHist2016Lecture8.pdf" TargetMode="External"/><Relationship Id="rId1" Type="http://schemas.openxmlformats.org/officeDocument/2006/relationships/slideLayout" Target="../slideLayouts/slideLayout2.xml"/><Relationship Id="rId4" Type="http://schemas.openxmlformats.org/officeDocument/2006/relationships/hyperlink" Target="http://piketty.pse.ens.fr/files/Fisher1919.pdf"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piketty.pse.ens.fr/files/Ruiz2013.pdf"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piketty.pse.ens.fr/files/GilensPage2014.pdf" TargetMode="External"/><Relationship Id="rId2" Type="http://schemas.openxmlformats.org/officeDocument/2006/relationships/hyperlink" Target="http://piketty.pse.ens.fr/files/Bartels2015.pdf" TargetMode="External"/><Relationship Id="rId1" Type="http://schemas.openxmlformats.org/officeDocument/2006/relationships/slideLayout" Target="../slideLayouts/slideLayout2.xml"/><Relationship Id="rId5" Type="http://schemas.openxmlformats.org/officeDocument/2006/relationships/hyperlink" Target="http://piketty.pse.ens.fr/files/BonicaRosenthal2015.pdf" TargetMode="External"/><Relationship Id="rId4" Type="http://schemas.openxmlformats.org/officeDocument/2006/relationships/hyperlink" Target="http://piketty.pse.ens.fr/files/Bonicaetal2013.pdf"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piketty.pse.ens.fr/files/Boix2011.pdf" TargetMode="External"/><Relationship Id="rId3" Type="http://schemas.openxmlformats.org/officeDocument/2006/relationships/hyperlink" Target="http://piketty.pse.ens.fr/files/Piketty1995.pdf" TargetMode="External"/><Relationship Id="rId7" Type="http://schemas.openxmlformats.org/officeDocument/2006/relationships/hyperlink" Target="http://piketty.pse.ens.fr/files/GimpelsonTreisman2015.pdf" TargetMode="External"/><Relationship Id="rId2" Type="http://schemas.openxmlformats.org/officeDocument/2006/relationships/hyperlink" Target="http://piketty.pse.ens.fr/files/Kuziemkoetal2015.pdf" TargetMode="External"/><Relationship Id="rId1" Type="http://schemas.openxmlformats.org/officeDocument/2006/relationships/slideLayout" Target="../slideLayouts/slideLayout2.xml"/><Relationship Id="rId6" Type="http://schemas.openxmlformats.org/officeDocument/2006/relationships/hyperlink" Target="http://piketty.pse.ens.fr/files/Corak2013.pdf" TargetMode="External"/><Relationship Id="rId5" Type="http://schemas.openxmlformats.org/officeDocument/2006/relationships/hyperlink" Target="http://piketty.pse.ens.fr/files/Piketty2000HID.pdf" TargetMode="External"/><Relationship Id="rId10" Type="http://schemas.openxmlformats.org/officeDocument/2006/relationships/hyperlink" Target="http://piketty.pse.ens.fr/files/Jensenetal2012.pdf" TargetMode="External"/><Relationship Id="rId4" Type="http://schemas.openxmlformats.org/officeDocument/2006/relationships/hyperlink" Target="http://piketty.pse.ens.fr/files/Piketty1998b.pdf" TargetMode="External"/><Relationship Id="rId9" Type="http://schemas.openxmlformats.org/officeDocument/2006/relationships/hyperlink" Target="http://piketty.pse.ens.fr/files/BoixMillerRosato2013.pdf"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piketty.pse.ens.fr/files/Nougayrede2015NJILB.pdf" TargetMode="External"/><Relationship Id="rId2" Type="http://schemas.openxmlformats.org/officeDocument/2006/relationships/hyperlink" Target="http://piketty.pse.ens.fr/files/Nougayrede2014.pdf" TargetMode="External"/><Relationship Id="rId1" Type="http://schemas.openxmlformats.org/officeDocument/2006/relationships/slideLayout" Target="../slideLayouts/slideLayout2.xml"/><Relationship Id="rId6" Type="http://schemas.openxmlformats.org/officeDocument/2006/relationships/hyperlink" Target="http://piketty.pse.ens.fr/files/Boyle2003.pdf" TargetMode="External"/><Relationship Id="rId5" Type="http://schemas.openxmlformats.org/officeDocument/2006/relationships/hyperlink" Target="http://piketty.pse.ens.fr/files/McGaughey2015b.pdf" TargetMode="External"/><Relationship Id="rId4" Type="http://schemas.openxmlformats.org/officeDocument/2006/relationships/hyperlink" Target="http://piketty.pse.ens.fr/files/Chazal2014.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iketty.pse.ens.fr/files/ExamHE.zip" TargetMode="External"/><Relationship Id="rId2" Type="http://schemas.openxmlformats.org/officeDocument/2006/relationships/hyperlink" Target="http://piketty.pse.ens.fr/fr/enseignement/10-page-statique/18-pubecon"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iketty.pse.ens.fr/files/PikettyEcoHist2016Lecture3.pdf" TargetMode="External"/><Relationship Id="rId2" Type="http://schemas.openxmlformats.org/officeDocument/2006/relationships/hyperlink" Target="http://piketty.pse.ens.fr/files/PikettyEcoHist2016Lecture1-2.pdf" TargetMode="External"/><Relationship Id="rId1" Type="http://schemas.openxmlformats.org/officeDocument/2006/relationships/slideLayout" Target="../slideLayouts/slideLayout2.xml"/><Relationship Id="rId4" Type="http://schemas.openxmlformats.org/officeDocument/2006/relationships/hyperlink" Target="http://piketty.pse.ens.fr/files/PikettyEcoHist2016Lecture4.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piketty.pse.ens.fr/files/PikettyEcoHist2016Lecture6.pdf" TargetMode="External"/><Relationship Id="rId2" Type="http://schemas.openxmlformats.org/officeDocument/2006/relationships/hyperlink" Target="http://piketty.pse.ens.fr/files/PikettyEcoHist2016Lecture5.pdf" TargetMode="External"/><Relationship Id="rId1" Type="http://schemas.openxmlformats.org/officeDocument/2006/relationships/slideLayout" Target="../slideLayouts/slideLayout2.xml"/><Relationship Id="rId5" Type="http://schemas.openxmlformats.org/officeDocument/2006/relationships/hyperlink" Target="http://piketty.pse.ens.fr/files/PikettyEcoHist2016Lecture8.pdf" TargetMode="External"/><Relationship Id="rId4" Type="http://schemas.openxmlformats.org/officeDocument/2006/relationships/hyperlink" Target="http://piketty.pse.ens.fr/files/PikettyEcoHist2016Lecture7.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piketty.pse.ens.fr/files/Piketty2015AnnalesEN.pdf" TargetMode="External"/><Relationship Id="rId3" Type="http://schemas.openxmlformats.org/officeDocument/2006/relationships/hyperlink" Target="http://piketty.pse.ens.fr/en/capital21c2" TargetMode="External"/><Relationship Id="rId7" Type="http://schemas.openxmlformats.org/officeDocument/2006/relationships/hyperlink" Target="http://piketty.pse.ens.fr/files/Piketty2015Annales.pdf" TargetMode="External"/><Relationship Id="rId2" Type="http://schemas.openxmlformats.org/officeDocument/2006/relationships/hyperlink" Target="http://piketty.pse.ens.fr/capital21c" TargetMode="External"/><Relationship Id="rId1" Type="http://schemas.openxmlformats.org/officeDocument/2006/relationships/slideLayout" Target="../slideLayouts/slideLayout2.xml"/><Relationship Id="rId6" Type="http://schemas.openxmlformats.org/officeDocument/2006/relationships/hyperlink" Target="http://piketty.pse.ens.fr/files/Piketty2015JEP.pdf" TargetMode="External"/><Relationship Id="rId5" Type="http://schemas.openxmlformats.org/officeDocument/2006/relationships/hyperlink" Target="http://piketty.pse.ens.fr/files/Pomeranz2000Chap5-6.pdf" TargetMode="External"/><Relationship Id="rId4" Type="http://schemas.openxmlformats.org/officeDocument/2006/relationships/hyperlink" Target="http://piketty.pse.ens.fr/files/Maddisson20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4"/>
            <a:ext cx="7990656" cy="2835747"/>
          </a:xfrm>
        </p:spPr>
        <p:txBody>
          <a:bodyPr>
            <a:normAutofit fontScale="90000"/>
          </a:bodyPr>
          <a:lstStyle/>
          <a:p>
            <a:r>
              <a:rPr lang="en-US" dirty="0" smtClean="0"/>
              <a:t/>
            </a:r>
            <a:br>
              <a:rPr lang="en-US" dirty="0" smtClean="0"/>
            </a:br>
            <a:r>
              <a:rPr lang="en-US" dirty="0" smtClean="0"/>
              <a:t>  </a:t>
            </a:r>
            <a:r>
              <a:rPr lang="en-US" sz="3600" b="1" dirty="0" smtClean="0"/>
              <a:t>Economic History : </a:t>
            </a:r>
            <a:br>
              <a:rPr lang="en-US" sz="3600" b="1" dirty="0" smtClean="0"/>
            </a:br>
            <a:r>
              <a:rPr lang="en-US" sz="3600" b="1" dirty="0" smtClean="0"/>
              <a:t>Capital, Inequality, Growth</a:t>
            </a:r>
            <a:r>
              <a:rPr lang="en-US" sz="3600" dirty="0" smtClean="0"/>
              <a:t/>
            </a:r>
            <a:br>
              <a:rPr lang="en-US" sz="3600" dirty="0" smtClean="0"/>
            </a:br>
            <a:r>
              <a:rPr lang="en-US" sz="3100" i="1" dirty="0" smtClean="0"/>
              <a:t>(Master APE &amp; PPD, Paris School of Economics)</a:t>
            </a:r>
            <a:r>
              <a:rPr lang="en-US" sz="3600" dirty="0" smtClean="0"/>
              <a:t/>
            </a:r>
            <a:br>
              <a:rPr lang="en-US" sz="3600" dirty="0" smtClean="0"/>
            </a:br>
            <a:r>
              <a:rPr lang="en-US" sz="3600" dirty="0" smtClean="0"/>
              <a:t>Thomas Piketty</a:t>
            </a:r>
            <a:br>
              <a:rPr lang="en-US" sz="3600" dirty="0" smtClean="0"/>
            </a:br>
            <a:r>
              <a:rPr lang="en-US" sz="3600" dirty="0" smtClean="0"/>
              <a:t>Academic year 2016-2017</a:t>
            </a:r>
            <a:r>
              <a:rPr lang="en-US" dirty="0" smtClean="0"/>
              <a:t/>
            </a:r>
            <a:br>
              <a:rPr lang="en-US" dirty="0" smtClean="0"/>
            </a:br>
            <a:endParaRPr lang="fr-FR" dirty="0"/>
          </a:p>
        </p:txBody>
      </p:sp>
      <p:sp>
        <p:nvSpPr>
          <p:cNvPr id="3" name="Sous-titre 2"/>
          <p:cNvSpPr>
            <a:spLocks noGrp="1"/>
          </p:cNvSpPr>
          <p:nvPr>
            <p:ph type="subTitle" idx="1"/>
          </p:nvPr>
        </p:nvSpPr>
        <p:spPr/>
        <p:txBody>
          <a:bodyPr>
            <a:normAutofit/>
          </a:bodyPr>
          <a:lstStyle/>
          <a:p>
            <a:r>
              <a:rPr lang="en-US" sz="3500" b="1" dirty="0" smtClean="0">
                <a:hlinkClick r:id="rId2"/>
              </a:rPr>
              <a:t>Syllabus &amp; Reading list</a:t>
            </a:r>
            <a:endParaRPr lang="en-US" i="1" dirty="0" smtClean="0"/>
          </a:p>
          <a:p>
            <a:r>
              <a:rPr lang="en-US" i="1" dirty="0" smtClean="0"/>
              <a:t>(check </a:t>
            </a:r>
            <a:r>
              <a:rPr lang="en-US" i="1" dirty="0" smtClean="0">
                <a:hlinkClick r:id="rId2"/>
              </a:rPr>
              <a:t>on line</a:t>
            </a:r>
            <a:r>
              <a:rPr lang="en-US" i="1" dirty="0" smtClean="0"/>
              <a:t> for updated version)</a:t>
            </a:r>
            <a:r>
              <a:rPr lang="en-US" dirty="0" smtClean="0"/>
              <a:t/>
            </a:r>
            <a:br>
              <a:rPr lang="en-US" dirty="0" smtClean="0"/>
            </a:b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29600" cy="576064"/>
          </a:xfrm>
        </p:spPr>
        <p:txBody>
          <a:bodyPr>
            <a:noAutofit/>
          </a:bodyPr>
          <a:lstStyle/>
          <a:p>
            <a:r>
              <a:rPr lang="fr-FR" sz="3200" b="1" dirty="0" err="1" smtClean="0"/>
              <a:t>Detailed</a:t>
            </a:r>
            <a:r>
              <a:rPr lang="fr-FR" sz="3200" b="1" dirty="0" smtClean="0"/>
              <a:t> </a:t>
            </a:r>
            <a:r>
              <a:rPr lang="fr-FR" sz="3200" b="1" dirty="0" err="1" smtClean="0"/>
              <a:t>reading</a:t>
            </a:r>
            <a:r>
              <a:rPr lang="fr-FR" sz="3200" b="1" dirty="0" smtClean="0"/>
              <a:t> </a:t>
            </a:r>
            <a:r>
              <a:rPr lang="fr-FR" sz="3200" b="1" dirty="0" err="1" smtClean="0"/>
              <a:t>list</a:t>
            </a:r>
            <a:r>
              <a:rPr lang="fr-FR" sz="3200" b="1" dirty="0" smtClean="0"/>
              <a:t/>
            </a:r>
            <a:br>
              <a:rPr lang="fr-FR" sz="3200" b="1" dirty="0" smtClean="0"/>
            </a:br>
            <a:endParaRPr lang="fr-FR" sz="2000" dirty="0"/>
          </a:p>
        </p:txBody>
      </p:sp>
      <p:sp>
        <p:nvSpPr>
          <p:cNvPr id="3" name="Espace réservé du contenu 2"/>
          <p:cNvSpPr>
            <a:spLocks noGrp="1"/>
          </p:cNvSpPr>
          <p:nvPr>
            <p:ph idx="1"/>
          </p:nvPr>
        </p:nvSpPr>
        <p:spPr>
          <a:xfrm>
            <a:off x="179512" y="692696"/>
            <a:ext cx="8856984" cy="6048672"/>
          </a:xfrm>
        </p:spPr>
        <p:txBody>
          <a:bodyPr>
            <a:noAutofit/>
          </a:bodyPr>
          <a:lstStyle/>
          <a:p>
            <a:pPr marL="0" indent="0">
              <a:buNone/>
            </a:pPr>
            <a:r>
              <a:rPr lang="fr-FR" sz="2000" dirty="0" smtClean="0"/>
              <a:t>(</a:t>
            </a:r>
            <a:r>
              <a:rPr lang="fr-FR" sz="2000" dirty="0" err="1" smtClean="0"/>
              <a:t>highly</a:t>
            </a:r>
            <a:r>
              <a:rPr lang="fr-FR" sz="2000" dirty="0" smtClean="0"/>
              <a:t> </a:t>
            </a:r>
            <a:r>
              <a:rPr lang="fr-FR" sz="2000" dirty="0" err="1" smtClean="0"/>
              <a:t>recommended</a:t>
            </a:r>
            <a:r>
              <a:rPr lang="fr-FR" sz="2000" dirty="0" smtClean="0"/>
              <a:t> </a:t>
            </a:r>
            <a:r>
              <a:rPr lang="fr-FR" sz="2000" dirty="0" err="1" smtClean="0"/>
              <a:t>readings</a:t>
            </a:r>
            <a:r>
              <a:rPr lang="fr-FR" sz="2000" dirty="0" smtClean="0"/>
              <a:t>: *)</a:t>
            </a:r>
            <a:endParaRPr lang="en-US" sz="2000" dirty="0" smtClean="0">
              <a:hlinkClick r:id="rId2"/>
            </a:endParaRPr>
          </a:p>
          <a:p>
            <a:pPr marL="0" indent="0">
              <a:buNone/>
            </a:pPr>
            <a:r>
              <a:rPr lang="en-US" sz="2400" b="1" dirty="0" smtClean="0">
                <a:hlinkClick r:id="rId2"/>
              </a:rPr>
              <a:t>Lectures 1-2: </a:t>
            </a:r>
            <a:r>
              <a:rPr lang="en-US" sz="2400" b="1" dirty="0">
                <a:hlinkClick r:id="rId2"/>
              </a:rPr>
              <a:t>Income, capital and growth </a:t>
            </a:r>
            <a:r>
              <a:rPr lang="en-US" sz="2400" b="1" dirty="0" smtClean="0">
                <a:hlinkClick r:id="rId2"/>
              </a:rPr>
              <a:t>in the long run: </a:t>
            </a:r>
            <a:r>
              <a:rPr lang="en-US" sz="2400" b="1" dirty="0">
                <a:hlinkClick r:id="rId2"/>
              </a:rPr>
              <a:t>how did rich countries become rich?</a:t>
            </a:r>
            <a:r>
              <a:rPr lang="en-US" sz="2400" b="1" dirty="0">
                <a:latin typeface="+mn-lt"/>
              </a:rPr>
              <a:t> </a:t>
            </a:r>
            <a:endParaRPr lang="en-US" sz="2400" b="1" dirty="0" smtClean="0">
              <a:latin typeface="+mn-lt"/>
            </a:endParaRPr>
          </a:p>
          <a:p>
            <a:pPr>
              <a:buNone/>
            </a:pPr>
            <a:r>
              <a:rPr lang="en-US" sz="2400" u="sng" dirty="0" smtClean="0">
                <a:latin typeface="+mn-lt"/>
              </a:rPr>
              <a:t>Basic facts about world growth in the long run:</a:t>
            </a:r>
          </a:p>
          <a:p>
            <a:r>
              <a:rPr lang="en-US" sz="2400" b="1" dirty="0" smtClean="0"/>
              <a:t>* </a:t>
            </a:r>
            <a:r>
              <a:rPr lang="en-US" sz="2400" b="1" i="1" dirty="0" smtClean="0">
                <a:latin typeface="+mn-lt"/>
                <a:hlinkClick r:id="rId3"/>
              </a:rPr>
              <a:t>Capital…</a:t>
            </a:r>
            <a:r>
              <a:rPr lang="en-US" sz="2400" b="1" dirty="0" smtClean="0">
                <a:latin typeface="+mn-lt"/>
              </a:rPr>
              <a:t>, chap.1-2 </a:t>
            </a:r>
          </a:p>
          <a:p>
            <a:r>
              <a:rPr lang="en-US" sz="2400" dirty="0" err="1" smtClean="0">
                <a:latin typeface="+mn-lt"/>
              </a:rPr>
              <a:t>Maddison</a:t>
            </a:r>
            <a:r>
              <a:rPr lang="en-US" sz="2400" dirty="0" smtClean="0">
                <a:latin typeface="+mn-lt"/>
              </a:rPr>
              <a:t>, </a:t>
            </a:r>
            <a:r>
              <a:rPr lang="en-US" sz="2400" i="1" dirty="0" smtClean="0">
                <a:latin typeface="+mn-lt"/>
                <a:hlinkClick r:id="rId4"/>
              </a:rPr>
              <a:t>The World Economy… </a:t>
            </a:r>
            <a:r>
              <a:rPr lang="en-US" sz="2400" dirty="0" smtClean="0">
                <a:latin typeface="+mn-lt"/>
              </a:rPr>
              <a:t>,2001</a:t>
            </a:r>
          </a:p>
          <a:p>
            <a:r>
              <a:rPr lang="en-US" sz="2400" dirty="0" smtClean="0"/>
              <a:t>R. Stone, “The accounts of society”, </a:t>
            </a:r>
            <a:r>
              <a:rPr lang="en-US" sz="2400" dirty="0" smtClean="0">
                <a:hlinkClick r:id="rId5"/>
              </a:rPr>
              <a:t>Nobel lecture 1984</a:t>
            </a:r>
            <a:endParaRPr lang="en-US" sz="2400" dirty="0" smtClean="0"/>
          </a:p>
          <a:p>
            <a:r>
              <a:rPr lang="en-US" sz="2400" dirty="0" smtClean="0">
                <a:latin typeface="+mn-lt"/>
              </a:rPr>
              <a:t>A. </a:t>
            </a:r>
            <a:r>
              <a:rPr lang="en-US" sz="2400" dirty="0" err="1" smtClean="0">
                <a:latin typeface="+mn-lt"/>
              </a:rPr>
              <a:t>Vanoli</a:t>
            </a:r>
            <a:r>
              <a:rPr lang="en-US" sz="2400" dirty="0" smtClean="0">
                <a:latin typeface="+mn-lt"/>
              </a:rPr>
              <a:t>, </a:t>
            </a:r>
            <a:r>
              <a:rPr lang="en-US" sz="2400" i="1" dirty="0" err="1" smtClean="0">
                <a:latin typeface="+mn-lt"/>
              </a:rPr>
              <a:t>Une</a:t>
            </a:r>
            <a:r>
              <a:rPr lang="en-US" sz="2400" i="1" dirty="0" smtClean="0">
                <a:latin typeface="+mn-lt"/>
              </a:rPr>
              <a:t> histoire de la </a:t>
            </a:r>
            <a:r>
              <a:rPr lang="en-US" sz="2400" i="1" dirty="0" err="1" smtClean="0">
                <a:latin typeface="+mn-lt"/>
              </a:rPr>
              <a:t>comptabilité</a:t>
            </a:r>
            <a:r>
              <a:rPr lang="en-US" sz="2400" i="1" dirty="0" smtClean="0">
                <a:latin typeface="+mn-lt"/>
              </a:rPr>
              <a:t> </a:t>
            </a:r>
            <a:r>
              <a:rPr lang="en-US" sz="2400" i="1" dirty="0" err="1" smtClean="0">
                <a:latin typeface="+mn-lt"/>
              </a:rPr>
              <a:t>nationale</a:t>
            </a:r>
            <a:r>
              <a:rPr lang="en-US" sz="2400" dirty="0" smtClean="0">
                <a:latin typeface="+mn-lt"/>
              </a:rPr>
              <a:t>, 2002</a:t>
            </a:r>
          </a:p>
          <a:p>
            <a:pPr>
              <a:buNone/>
            </a:pPr>
            <a:endParaRPr lang="en-US" sz="2400" dirty="0" smtClean="0">
              <a:latin typeface="+mn-lt"/>
            </a:endParaRPr>
          </a:p>
          <a:p>
            <a:pPr>
              <a:buNone/>
            </a:pPr>
            <a:r>
              <a:rPr lang="en-US" sz="2400" u="sng" dirty="0" smtClean="0">
                <a:latin typeface="+mn-lt"/>
              </a:rPr>
              <a:t>Global history and comparative development:</a:t>
            </a:r>
          </a:p>
          <a:p>
            <a:r>
              <a:rPr lang="en-US" sz="2400" dirty="0"/>
              <a:t>F. </a:t>
            </a:r>
            <a:r>
              <a:rPr lang="en-US" sz="2400" dirty="0" err="1" smtClean="0"/>
              <a:t>Braudel</a:t>
            </a:r>
            <a:r>
              <a:rPr lang="en-US" sz="2400" dirty="0" smtClean="0"/>
              <a:t>, </a:t>
            </a:r>
            <a:r>
              <a:rPr lang="en-US" sz="2400" i="1" dirty="0" err="1" smtClean="0"/>
              <a:t>Civilisation</a:t>
            </a:r>
            <a:r>
              <a:rPr lang="en-US" sz="2400" i="1" dirty="0" smtClean="0"/>
              <a:t> </a:t>
            </a:r>
            <a:r>
              <a:rPr lang="en-US" sz="2400" i="1" dirty="0" err="1" smtClean="0"/>
              <a:t>matérielle</a:t>
            </a:r>
            <a:r>
              <a:rPr lang="en-US" sz="2400" i="1" dirty="0" smtClean="0"/>
              <a:t>, économie et </a:t>
            </a:r>
            <a:r>
              <a:rPr lang="en-US" sz="2400" i="1" dirty="0" err="1" smtClean="0"/>
              <a:t>capitalisme</a:t>
            </a:r>
            <a:r>
              <a:rPr lang="en-US" sz="2400" i="1" dirty="0" smtClean="0"/>
              <a:t>, 15</a:t>
            </a:r>
            <a:r>
              <a:rPr lang="en-US" sz="2400" i="1" baseline="30000" dirty="0" smtClean="0"/>
              <a:t>e</a:t>
            </a:r>
            <a:r>
              <a:rPr lang="en-US" sz="2400" i="1" dirty="0" smtClean="0"/>
              <a:t>-18</a:t>
            </a:r>
            <a:r>
              <a:rPr lang="en-US" sz="2400" i="1" baseline="30000" dirty="0" smtClean="0"/>
              <a:t>e</a:t>
            </a:r>
            <a:r>
              <a:rPr lang="en-US" sz="2400" i="1" dirty="0" smtClean="0"/>
              <a:t> siècles</a:t>
            </a:r>
            <a:r>
              <a:rPr lang="en-US" sz="2400" dirty="0" smtClean="0"/>
              <a:t>, </a:t>
            </a:r>
            <a:r>
              <a:rPr lang="en-US" sz="2400" dirty="0" err="1" smtClean="0"/>
              <a:t>A.Colin</a:t>
            </a:r>
            <a:r>
              <a:rPr lang="en-US" sz="2400" dirty="0" smtClean="0"/>
              <a:t> 1979 (3 vol.) (</a:t>
            </a:r>
            <a:r>
              <a:rPr lang="en-US" sz="2400" i="1" dirty="0" err="1" smtClean="0"/>
              <a:t>Civilisation</a:t>
            </a:r>
            <a:r>
              <a:rPr lang="en-US" sz="2400" i="1" dirty="0" smtClean="0"/>
              <a:t> and capitalism, 15</a:t>
            </a:r>
            <a:r>
              <a:rPr lang="en-US" sz="2400" i="1" baseline="30000" dirty="0" smtClean="0"/>
              <a:t>th</a:t>
            </a:r>
            <a:r>
              <a:rPr lang="en-US" sz="2400" i="1" dirty="0" smtClean="0"/>
              <a:t>-18</a:t>
            </a:r>
            <a:r>
              <a:rPr lang="en-US" sz="2400" i="1" baseline="30000" dirty="0" smtClean="0"/>
              <a:t>th</a:t>
            </a:r>
            <a:r>
              <a:rPr lang="en-US" sz="2400" i="1" dirty="0" smtClean="0"/>
              <a:t> centuries</a:t>
            </a:r>
            <a:r>
              <a:rPr lang="en-US" sz="2400" dirty="0" smtClean="0"/>
              <a:t>, 1981-1984)</a:t>
            </a:r>
            <a:endParaRPr lang="fr-FR" sz="2400" dirty="0" smtClean="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964488" cy="5976664"/>
          </a:xfrm>
        </p:spPr>
        <p:txBody>
          <a:bodyPr>
            <a:noAutofit/>
          </a:bodyPr>
          <a:lstStyle/>
          <a:p>
            <a:pPr marL="0" indent="0">
              <a:buNone/>
            </a:pPr>
            <a:endParaRPr lang="fr-FR" sz="2400" dirty="0" smtClean="0">
              <a:latin typeface="+mn-lt"/>
            </a:endParaRPr>
          </a:p>
          <a:p>
            <a:r>
              <a:rPr lang="fr-FR" sz="2400" b="1" dirty="0" smtClean="0"/>
              <a:t>* </a:t>
            </a:r>
            <a:r>
              <a:rPr lang="fr-FR" sz="2400" b="1" dirty="0" err="1" smtClean="0"/>
              <a:t>Pomeranz</a:t>
            </a:r>
            <a:r>
              <a:rPr lang="fr-FR" sz="2400" b="1" dirty="0" smtClean="0"/>
              <a:t> </a:t>
            </a:r>
            <a:r>
              <a:rPr lang="fr-FR" sz="2400" b="1" dirty="0"/>
              <a:t>K</a:t>
            </a:r>
            <a:r>
              <a:rPr lang="fr-FR" sz="2400" b="1" dirty="0" smtClean="0"/>
              <a:t>., </a:t>
            </a:r>
            <a:r>
              <a:rPr lang="fr-FR" sz="2400" b="1" i="1" dirty="0"/>
              <a:t>The Great </a:t>
            </a:r>
            <a:r>
              <a:rPr lang="fr-FR" sz="2400" b="1" i="1" dirty="0" smtClean="0"/>
              <a:t>Divergence: China</a:t>
            </a:r>
            <a:r>
              <a:rPr lang="fr-FR" sz="2400" b="1" i="1" dirty="0"/>
              <a:t>, Europe, and the </a:t>
            </a:r>
            <a:r>
              <a:rPr lang="fr-FR" sz="2400" b="1" i="1" dirty="0" err="1"/>
              <a:t>Making</a:t>
            </a:r>
            <a:r>
              <a:rPr lang="fr-FR" sz="2400" b="1" i="1" dirty="0"/>
              <a:t> of the Modern World</a:t>
            </a:r>
            <a:r>
              <a:rPr lang="fr-FR" sz="2400" b="1" dirty="0"/>
              <a:t>, </a:t>
            </a:r>
            <a:r>
              <a:rPr lang="fr-FR" sz="2400" b="1" dirty="0" smtClean="0"/>
              <a:t>Princeton UP 2000</a:t>
            </a:r>
            <a:r>
              <a:rPr lang="en-GB" sz="2400" b="1" dirty="0" smtClean="0"/>
              <a:t>, </a:t>
            </a:r>
            <a:r>
              <a:rPr lang="en-GB" sz="2400" b="1" dirty="0" smtClean="0">
                <a:hlinkClick r:id="rId2"/>
              </a:rPr>
              <a:t>Intro., chap.5-6</a:t>
            </a:r>
            <a:endParaRPr lang="en-GB" sz="2400" b="1" dirty="0" smtClean="0"/>
          </a:p>
          <a:p>
            <a:r>
              <a:rPr lang="en-GB" sz="2400" dirty="0" smtClean="0"/>
              <a:t>--, “</a:t>
            </a:r>
            <a:r>
              <a:rPr lang="en-GB" sz="2400" dirty="0"/>
              <a:t>Political Economy </a:t>
            </a:r>
            <a:r>
              <a:rPr lang="en-GB" sz="2400" dirty="0" smtClean="0"/>
              <a:t>and </a:t>
            </a:r>
            <a:r>
              <a:rPr lang="en-GB" sz="2400" dirty="0"/>
              <a:t>Ecology on the Eve of Industrialization. Europe, China and the Global Conjuncture”, </a:t>
            </a:r>
            <a:r>
              <a:rPr lang="en-GB" sz="2400" i="1" dirty="0" smtClean="0">
                <a:hlinkClick r:id="rId3"/>
              </a:rPr>
              <a:t>AHR </a:t>
            </a:r>
            <a:r>
              <a:rPr lang="en-GB" sz="2400" dirty="0" smtClean="0">
                <a:hlinkClick r:id="rId3"/>
              </a:rPr>
              <a:t>2002</a:t>
            </a:r>
            <a:endParaRPr lang="en-GB" sz="2400" dirty="0" smtClean="0"/>
          </a:p>
          <a:p>
            <a:r>
              <a:rPr lang="en-GB" sz="2400" dirty="0" smtClean="0"/>
              <a:t>S. Beckert, </a:t>
            </a:r>
            <a:r>
              <a:rPr lang="en-GB" sz="2400" i="1" dirty="0" smtClean="0"/>
              <a:t>Empire of Cotton – A Global History</a:t>
            </a:r>
            <a:r>
              <a:rPr lang="en-GB" sz="2400" dirty="0" smtClean="0"/>
              <a:t>, Knopf, 2014 </a:t>
            </a:r>
          </a:p>
          <a:p>
            <a:r>
              <a:rPr lang="en-GB" sz="2400" dirty="0" smtClean="0"/>
              <a:t>J.L. Rosenthal, R.B. Wong, </a:t>
            </a:r>
            <a:r>
              <a:rPr lang="en-GB" sz="2400" i="1" dirty="0" smtClean="0"/>
              <a:t>Before and Beyond Divergence: The Politics of Economic Change in China and Europe</a:t>
            </a:r>
            <a:r>
              <a:rPr lang="en-GB" sz="2400" dirty="0" smtClean="0"/>
              <a:t>, HUP 2011, </a:t>
            </a:r>
            <a:r>
              <a:rPr lang="en-GB" sz="2400" dirty="0" smtClean="0">
                <a:hlinkClick r:id="rId4"/>
              </a:rPr>
              <a:t>Intro., chap.1 &amp; 7</a:t>
            </a:r>
            <a:endParaRPr lang="en-GB" sz="2400" dirty="0" smtClean="0"/>
          </a:p>
          <a:p>
            <a:r>
              <a:rPr lang="fr-FR" sz="2400" dirty="0" smtClean="0"/>
              <a:t>Hoffman</a:t>
            </a:r>
            <a:r>
              <a:rPr lang="fr-FR" sz="2400" dirty="0"/>
              <a:t>, P. « </a:t>
            </a:r>
            <a:r>
              <a:rPr lang="fr-FR" sz="2400" dirty="0" err="1"/>
              <a:t>Prices</a:t>
            </a:r>
            <a:r>
              <a:rPr lang="fr-FR" sz="2400" dirty="0"/>
              <a:t>, the </a:t>
            </a:r>
            <a:r>
              <a:rPr lang="fr-FR" sz="2400" dirty="0" err="1"/>
              <a:t>military</a:t>
            </a:r>
            <a:r>
              <a:rPr lang="fr-FR" sz="2400" dirty="0"/>
              <a:t> </a:t>
            </a:r>
            <a:r>
              <a:rPr lang="fr-FR" sz="2400" dirty="0" err="1"/>
              <a:t>revolution</a:t>
            </a:r>
            <a:r>
              <a:rPr lang="fr-FR" sz="2400" dirty="0"/>
              <a:t>, and western </a:t>
            </a:r>
            <a:r>
              <a:rPr lang="fr-FR" sz="2400" dirty="0" err="1" smtClean="0"/>
              <a:t>Europe’s</a:t>
            </a:r>
            <a:r>
              <a:rPr lang="fr-FR" sz="2400" dirty="0" smtClean="0"/>
              <a:t> </a:t>
            </a:r>
            <a:r>
              <a:rPr lang="fr-FR" sz="2400" dirty="0"/>
              <a:t>comparative </a:t>
            </a:r>
            <a:r>
              <a:rPr lang="fr-FR" sz="2400" dirty="0" err="1"/>
              <a:t>advantage</a:t>
            </a:r>
            <a:r>
              <a:rPr lang="fr-FR" sz="2400" dirty="0"/>
              <a:t> in violence », </a:t>
            </a:r>
            <a:r>
              <a:rPr lang="fr-FR" sz="2400" i="1" dirty="0" smtClean="0">
                <a:hlinkClick r:id="rId5"/>
              </a:rPr>
              <a:t>EHR </a:t>
            </a:r>
            <a:r>
              <a:rPr lang="fr-FR" sz="2400" dirty="0">
                <a:hlinkClick r:id="rId5"/>
              </a:rPr>
              <a:t>2011</a:t>
            </a:r>
            <a:r>
              <a:rPr lang="fr-FR" sz="2400" dirty="0"/>
              <a:t>;</a:t>
            </a:r>
            <a:r>
              <a:rPr lang="en-US" sz="2400" dirty="0"/>
              <a:t> </a:t>
            </a:r>
            <a:r>
              <a:rPr lang="en-US" sz="2400" dirty="0" smtClean="0"/>
              <a:t>  “</a:t>
            </a:r>
            <a:r>
              <a:rPr lang="en-US" sz="2400" dirty="0"/>
              <a:t>Why Was It Europeans Who Conquered the World?</a:t>
            </a:r>
            <a:r>
              <a:rPr lang="en-US" sz="2400" dirty="0" smtClean="0"/>
              <a:t>”, </a:t>
            </a:r>
            <a:r>
              <a:rPr lang="en-US" sz="2400" i="1" dirty="0" smtClean="0">
                <a:hlinkClick r:id="rId6"/>
              </a:rPr>
              <a:t>JEH</a:t>
            </a:r>
            <a:r>
              <a:rPr lang="en-US" sz="2400" dirty="0" smtClean="0">
                <a:hlinkClick r:id="rId6"/>
              </a:rPr>
              <a:t> </a:t>
            </a:r>
            <a:r>
              <a:rPr lang="en-US" sz="2400" dirty="0">
                <a:hlinkClick r:id="rId6"/>
              </a:rPr>
              <a:t>2012</a:t>
            </a:r>
            <a:r>
              <a:rPr lang="fr-FR" sz="2400" dirty="0"/>
              <a:t> </a:t>
            </a:r>
          </a:p>
          <a:p>
            <a:r>
              <a:rPr lang="fr-FR" sz="2400" dirty="0"/>
              <a:t>J. </a:t>
            </a:r>
            <a:r>
              <a:rPr lang="fr-FR" sz="2400" dirty="0" err="1"/>
              <a:t>Goody</a:t>
            </a:r>
            <a:r>
              <a:rPr lang="fr-FR" sz="2400" dirty="0"/>
              <a:t>, </a:t>
            </a:r>
            <a:r>
              <a:rPr lang="fr-FR" sz="2400" i="1" dirty="0"/>
              <a:t>The </a:t>
            </a:r>
            <a:r>
              <a:rPr lang="fr-FR" sz="2400" i="1" dirty="0" err="1"/>
              <a:t>Theft</a:t>
            </a:r>
            <a:r>
              <a:rPr lang="fr-FR" sz="2400" i="1" dirty="0"/>
              <a:t> of </a:t>
            </a:r>
            <a:r>
              <a:rPr lang="fr-FR" sz="2400" i="1" dirty="0" err="1"/>
              <a:t>History</a:t>
            </a:r>
            <a:r>
              <a:rPr lang="fr-FR" sz="2400" dirty="0"/>
              <a:t>, Cambridge UP, </a:t>
            </a:r>
            <a:r>
              <a:rPr lang="fr-FR" sz="2400" dirty="0" smtClean="0"/>
              <a:t>2006</a:t>
            </a:r>
          </a:p>
          <a:p>
            <a:r>
              <a:rPr lang="en-US" sz="2400" dirty="0" smtClean="0"/>
              <a:t>R. Allen, </a:t>
            </a:r>
            <a:r>
              <a:rPr lang="en-US" sz="2400" i="1" dirty="0" smtClean="0"/>
              <a:t>The British Industrial Revolution in Global Perspective</a:t>
            </a:r>
            <a:r>
              <a:rPr lang="en-US" sz="2400" dirty="0" smtClean="0"/>
              <a:t>, Cambridge Univ. Press, 2007</a:t>
            </a:r>
          </a:p>
          <a:p>
            <a:endParaRPr lang="fr-FR" sz="2400" dirty="0" smtClean="0"/>
          </a:p>
        </p:txBody>
      </p:sp>
    </p:spTree>
    <p:extLst>
      <p:ext uri="{BB962C8B-B14F-4D97-AF65-F5344CB8AC3E}">
        <p14:creationId xmlns:p14="http://schemas.microsoft.com/office/powerpoint/2010/main" val="235846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336704"/>
          </a:xfrm>
        </p:spPr>
        <p:txBody>
          <a:bodyPr>
            <a:noAutofit/>
          </a:bodyPr>
          <a:lstStyle/>
          <a:p>
            <a:pPr marL="0" indent="0">
              <a:buNone/>
            </a:pPr>
            <a:endParaRPr lang="en-US" sz="2400" dirty="0" smtClean="0"/>
          </a:p>
          <a:p>
            <a:r>
              <a:rPr lang="en-US" sz="2400" dirty="0"/>
              <a:t>P</a:t>
            </a:r>
            <a:r>
              <a:rPr lang="en-US" sz="2400" dirty="0" smtClean="0"/>
              <a:t>. </a:t>
            </a:r>
            <a:r>
              <a:rPr lang="en-US" sz="2400" dirty="0" err="1" smtClean="0"/>
              <a:t>Lindert</a:t>
            </a:r>
            <a:r>
              <a:rPr lang="en-US" sz="2400" dirty="0"/>
              <a:t>, </a:t>
            </a:r>
            <a:r>
              <a:rPr lang="en-US" sz="2400" i="1" dirty="0"/>
              <a:t>Growing Public- Social Spending and Economic Growth since the 18</a:t>
            </a:r>
            <a:r>
              <a:rPr lang="en-US" sz="2400" i="1" baseline="30000" dirty="0"/>
              <a:t>th</a:t>
            </a:r>
            <a:r>
              <a:rPr lang="en-US" sz="2400" i="1" dirty="0"/>
              <a:t> Century</a:t>
            </a:r>
            <a:r>
              <a:rPr lang="en-US" sz="2400" dirty="0"/>
              <a:t>, Oxford </a:t>
            </a:r>
            <a:r>
              <a:rPr lang="en-US" sz="2400" dirty="0" smtClean="0"/>
              <a:t>UP 2004</a:t>
            </a:r>
          </a:p>
          <a:p>
            <a:r>
              <a:rPr lang="fr-FR" sz="2400" dirty="0" smtClean="0"/>
              <a:t>Diamond, J., </a:t>
            </a:r>
            <a:r>
              <a:rPr lang="fr-FR" sz="2400" i="1" dirty="0" smtClean="0"/>
              <a:t>Guns, </a:t>
            </a:r>
            <a:r>
              <a:rPr lang="fr-FR" sz="2400" i="1" dirty="0" err="1" smtClean="0"/>
              <a:t>Germs</a:t>
            </a:r>
            <a:r>
              <a:rPr lang="fr-FR" sz="2400" i="1" dirty="0" smtClean="0"/>
              <a:t> and </a:t>
            </a:r>
            <a:r>
              <a:rPr lang="fr-FR" sz="2400" i="1" dirty="0" err="1" smtClean="0"/>
              <a:t>Steel</a:t>
            </a:r>
            <a:r>
              <a:rPr lang="fr-FR" sz="2400" i="1" dirty="0" smtClean="0"/>
              <a:t>: The </a:t>
            </a:r>
            <a:r>
              <a:rPr lang="fr-FR" sz="2400" i="1" dirty="0" err="1" smtClean="0"/>
              <a:t>Fate</a:t>
            </a:r>
            <a:r>
              <a:rPr lang="fr-FR" sz="2400" i="1" dirty="0" smtClean="0"/>
              <a:t> of </a:t>
            </a:r>
            <a:r>
              <a:rPr lang="fr-FR" sz="2400" i="1" dirty="0" err="1" smtClean="0"/>
              <a:t>Human</a:t>
            </a:r>
            <a:r>
              <a:rPr lang="fr-FR" sz="2400" i="1" dirty="0" smtClean="0"/>
              <a:t> </a:t>
            </a:r>
            <a:r>
              <a:rPr lang="fr-FR" sz="2400" i="1" dirty="0" err="1" smtClean="0"/>
              <a:t>Societies</a:t>
            </a:r>
            <a:r>
              <a:rPr lang="fr-FR" sz="2400" dirty="0" smtClean="0"/>
              <a:t>, Norton, 1997</a:t>
            </a:r>
            <a:endParaRPr lang="en-US" sz="2400" dirty="0" smtClean="0"/>
          </a:p>
          <a:p>
            <a:r>
              <a:rPr lang="fr-FR" sz="2400" dirty="0" smtClean="0"/>
              <a:t>Tilly</a:t>
            </a:r>
            <a:r>
              <a:rPr lang="fr-FR" sz="2400" dirty="0"/>
              <a:t>, C., </a:t>
            </a:r>
            <a:r>
              <a:rPr lang="fr-FR" sz="2400" i="1" dirty="0" err="1"/>
              <a:t>Coercion</a:t>
            </a:r>
            <a:r>
              <a:rPr lang="fr-FR" sz="2400" i="1" dirty="0"/>
              <a:t>, Capital and European States, AD 990-1990</a:t>
            </a:r>
            <a:r>
              <a:rPr lang="fr-FR" sz="2400" dirty="0"/>
              <a:t>, </a:t>
            </a:r>
            <a:r>
              <a:rPr lang="fr-FR" sz="2400" dirty="0" err="1"/>
              <a:t>Blackwell</a:t>
            </a:r>
            <a:r>
              <a:rPr lang="fr-FR" sz="2400" dirty="0"/>
              <a:t>, 1990</a:t>
            </a:r>
          </a:p>
          <a:p>
            <a:r>
              <a:rPr lang="en-GB" sz="2400" dirty="0"/>
              <a:t>R. Findlay, K. O’Rourke, </a:t>
            </a:r>
            <a:r>
              <a:rPr lang="en-GB" sz="2400" i="1" dirty="0"/>
              <a:t>Power and Plenty. Trade, War, and the World Economy in the Second </a:t>
            </a:r>
            <a:r>
              <a:rPr lang="en-GB" sz="2400" i="1" dirty="0" err="1"/>
              <a:t>Millenium</a:t>
            </a:r>
            <a:r>
              <a:rPr lang="en-GB" sz="2400" dirty="0"/>
              <a:t>, Princeton UP </a:t>
            </a:r>
            <a:r>
              <a:rPr lang="en-GB" sz="2400" dirty="0" smtClean="0"/>
              <a:t>2007</a:t>
            </a:r>
            <a:endParaRPr lang="en-US" sz="2400" dirty="0"/>
          </a:p>
          <a:p>
            <a:r>
              <a:rPr lang="en-US" sz="2400" dirty="0" smtClean="0"/>
              <a:t>K</a:t>
            </a:r>
            <a:r>
              <a:rPr lang="en-US" sz="2400" dirty="0"/>
              <a:t>. Polanyi, </a:t>
            </a:r>
            <a:r>
              <a:rPr lang="en-US" sz="2400" i="1" dirty="0"/>
              <a:t>The Great </a:t>
            </a:r>
            <a:r>
              <a:rPr lang="en-US" sz="2400" i="1" dirty="0" smtClean="0"/>
              <a:t>Transformation – The Political and Economic Origins of Our Time</a:t>
            </a:r>
            <a:r>
              <a:rPr lang="en-US" sz="2400" dirty="0" smtClean="0"/>
              <a:t>, 1944</a:t>
            </a:r>
          </a:p>
          <a:p>
            <a:r>
              <a:rPr lang="en-US" sz="2400" dirty="0" smtClean="0"/>
              <a:t>I. </a:t>
            </a:r>
            <a:r>
              <a:rPr lang="en-US" sz="2400" dirty="0" err="1" smtClean="0"/>
              <a:t>Wallerstein</a:t>
            </a:r>
            <a:r>
              <a:rPr lang="en-US" sz="2400" dirty="0" smtClean="0"/>
              <a:t>, </a:t>
            </a:r>
            <a:r>
              <a:rPr lang="en-US" sz="2400" i="1" dirty="0" smtClean="0"/>
              <a:t>The Modern World System</a:t>
            </a:r>
            <a:r>
              <a:rPr lang="en-US" sz="2400" dirty="0" smtClean="0"/>
              <a:t> (2 vol.), 1974-1989</a:t>
            </a:r>
          </a:p>
          <a:p>
            <a:r>
              <a:rPr lang="en-US" sz="2400" dirty="0" smtClean="0"/>
              <a:t>G. </a:t>
            </a:r>
            <a:r>
              <a:rPr lang="en-US" sz="2400" dirty="0" err="1" smtClean="0"/>
              <a:t>Arrighi</a:t>
            </a:r>
            <a:r>
              <a:rPr lang="en-US" sz="2400" dirty="0" smtClean="0"/>
              <a:t>, </a:t>
            </a:r>
            <a:r>
              <a:rPr lang="en-US" sz="2400" i="1" dirty="0" smtClean="0"/>
              <a:t>The Long Twentieth Century: Money, Power and the Origins of our Times</a:t>
            </a:r>
            <a:r>
              <a:rPr lang="en-US" sz="2400" dirty="0" smtClean="0"/>
              <a:t>, Verso 1994</a:t>
            </a:r>
          </a:p>
          <a:p>
            <a:r>
              <a:rPr lang="en-US" sz="2400" dirty="0" smtClean="0"/>
              <a:t>Frank, A., B. Gills, </a:t>
            </a:r>
            <a:r>
              <a:rPr lang="en-US" sz="2400" i="1" dirty="0" smtClean="0"/>
              <a:t>The World System. Five hundred years or Five thousands ? , </a:t>
            </a:r>
            <a:r>
              <a:rPr lang="en-US" sz="2400" dirty="0" err="1" smtClean="0"/>
              <a:t>Routledge</a:t>
            </a:r>
            <a:r>
              <a:rPr lang="en-US" sz="2400" dirty="0" smtClean="0"/>
              <a:t> 1993</a:t>
            </a:r>
            <a:endParaRPr lang="en-US" sz="2400" dirty="0"/>
          </a:p>
          <a:p>
            <a:pPr marL="0" indent="0">
              <a:buNone/>
            </a:pPr>
            <a:endParaRPr lang="fr-FR" sz="2400" dirty="0"/>
          </a:p>
          <a:p>
            <a:endParaRPr lang="en-US" sz="2400" dirty="0"/>
          </a:p>
          <a:p>
            <a:pPr>
              <a:buNone/>
            </a:pPr>
            <a:endParaRPr lang="fr-FR" sz="2400" dirty="0" smtClean="0">
              <a:latin typeface="+mn-lt"/>
            </a:endParaRPr>
          </a:p>
        </p:txBody>
      </p:sp>
    </p:spTree>
    <p:extLst>
      <p:ext uri="{BB962C8B-B14F-4D97-AF65-F5344CB8AC3E}">
        <p14:creationId xmlns:p14="http://schemas.microsoft.com/office/powerpoint/2010/main" val="4285353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856984" cy="6264696"/>
          </a:xfrm>
        </p:spPr>
        <p:txBody>
          <a:bodyPr>
            <a:noAutofit/>
          </a:bodyPr>
          <a:lstStyle/>
          <a:p>
            <a:r>
              <a:rPr lang="en-CA" sz="2400" dirty="0" smtClean="0"/>
              <a:t>K</a:t>
            </a:r>
            <a:r>
              <a:rPr lang="en-CA" sz="2400" dirty="0"/>
              <a:t>. </a:t>
            </a:r>
            <a:r>
              <a:rPr lang="en-CA" sz="2400" dirty="0" err="1" smtClean="0"/>
              <a:t>Sokoloff</a:t>
            </a:r>
            <a:r>
              <a:rPr lang="en-CA" sz="2400" dirty="0" smtClean="0"/>
              <a:t>, S</a:t>
            </a:r>
            <a:r>
              <a:rPr lang="en-CA" sz="2400" dirty="0"/>
              <a:t>. </a:t>
            </a:r>
            <a:r>
              <a:rPr lang="en-CA" sz="2400" dirty="0" err="1"/>
              <a:t>Engerman</a:t>
            </a:r>
            <a:r>
              <a:rPr lang="en-CA" sz="2400" dirty="0"/>
              <a:t>, </a:t>
            </a:r>
            <a:r>
              <a:rPr lang="en-CA" sz="2400" dirty="0" smtClean="0"/>
              <a:t>“Institutions</a:t>
            </a:r>
            <a:r>
              <a:rPr lang="en-CA" sz="2400" dirty="0"/>
              <a:t>, Factor Endowments, and Paths of Development in the New </a:t>
            </a:r>
            <a:r>
              <a:rPr lang="en-CA" sz="2400" dirty="0" smtClean="0"/>
              <a:t>World”, in </a:t>
            </a:r>
            <a:r>
              <a:rPr lang="en-CA" sz="2400" i="1" dirty="0" smtClean="0"/>
              <a:t>How Latin America Fell Behind</a:t>
            </a:r>
            <a:r>
              <a:rPr lang="en-CA" sz="2400" dirty="0" smtClean="0"/>
              <a:t>, Haber ed., </a:t>
            </a:r>
            <a:r>
              <a:rPr lang="en-CA" sz="2400" dirty="0" smtClean="0">
                <a:hlinkClick r:id="rId2"/>
              </a:rPr>
              <a:t>1997</a:t>
            </a:r>
            <a:r>
              <a:rPr lang="en-CA" sz="2400" dirty="0"/>
              <a:t> </a:t>
            </a:r>
            <a:r>
              <a:rPr lang="en-GB" sz="2400" dirty="0" smtClean="0"/>
              <a:t>; </a:t>
            </a:r>
            <a:r>
              <a:rPr lang="en-GB" sz="2400" i="1" dirty="0" smtClean="0">
                <a:hlinkClick r:id="rId3"/>
              </a:rPr>
              <a:t>JEP </a:t>
            </a:r>
            <a:r>
              <a:rPr lang="en-GB" sz="2400" dirty="0" smtClean="0">
                <a:hlinkClick r:id="rId3"/>
              </a:rPr>
              <a:t>2000</a:t>
            </a:r>
            <a:endParaRPr lang="en-GB" sz="2400" dirty="0" smtClean="0"/>
          </a:p>
          <a:p>
            <a:r>
              <a:rPr lang="en-GB" sz="2400" dirty="0" smtClean="0"/>
              <a:t>J.S. You, “Land reform, inequality and corruption: a comparative historical study of Korea, Taiwan and the Philippines”, </a:t>
            </a:r>
            <a:r>
              <a:rPr lang="en-GB" sz="2400" dirty="0" smtClean="0">
                <a:hlinkClick r:id="rId4"/>
              </a:rPr>
              <a:t>KJIS 2014</a:t>
            </a:r>
            <a:endParaRPr lang="en-GB" sz="2400" dirty="0" smtClean="0"/>
          </a:p>
          <a:p>
            <a:r>
              <a:rPr lang="en-CA" sz="2400" dirty="0" smtClean="0"/>
              <a:t>D</a:t>
            </a:r>
            <a:r>
              <a:rPr lang="en-CA" sz="2400" dirty="0"/>
              <a:t>. North, B. </a:t>
            </a:r>
            <a:r>
              <a:rPr lang="en-CA" sz="2400" dirty="0" err="1"/>
              <a:t>Weingast</a:t>
            </a:r>
            <a:r>
              <a:rPr lang="en-CA" sz="2400" dirty="0"/>
              <a:t>, “Constitutions and Commitment: The Evolution of </a:t>
            </a:r>
            <a:r>
              <a:rPr lang="en-CA" sz="2400" dirty="0" smtClean="0"/>
              <a:t>Institutions </a:t>
            </a:r>
            <a:r>
              <a:rPr lang="en-CA" sz="2400" dirty="0"/>
              <a:t>Governing Public Choice in 17</a:t>
            </a:r>
            <a:r>
              <a:rPr lang="en-CA" sz="2400" baseline="30000" dirty="0"/>
              <a:t>c</a:t>
            </a:r>
            <a:r>
              <a:rPr lang="en-CA" sz="2400" dirty="0"/>
              <a:t> </a:t>
            </a:r>
            <a:r>
              <a:rPr lang="en-CA" sz="2400" dirty="0" smtClean="0"/>
              <a:t>England</a:t>
            </a:r>
            <a:r>
              <a:rPr lang="en-CA" sz="2400" dirty="0"/>
              <a:t>”, </a:t>
            </a:r>
            <a:r>
              <a:rPr lang="en-CA" sz="2400" i="1" dirty="0" smtClean="0">
                <a:hlinkClick r:id="rId5"/>
              </a:rPr>
              <a:t>JEH </a:t>
            </a:r>
            <a:r>
              <a:rPr lang="en-CA" sz="2400" dirty="0" smtClean="0">
                <a:hlinkClick r:id="rId5"/>
              </a:rPr>
              <a:t>1989</a:t>
            </a:r>
            <a:endParaRPr lang="en-GB" sz="2400" dirty="0"/>
          </a:p>
          <a:p>
            <a:r>
              <a:rPr lang="en-US" sz="2400" dirty="0" smtClean="0"/>
              <a:t>D</a:t>
            </a:r>
            <a:r>
              <a:rPr lang="en-US" sz="2400" dirty="0"/>
              <a:t>. Acemoglu, J. Robinson, </a:t>
            </a:r>
            <a:r>
              <a:rPr lang="en-US" sz="2400" i="1" dirty="0"/>
              <a:t>Why Nations Fail -  The Origins of Power, Prosperity and Poverty</a:t>
            </a:r>
            <a:r>
              <a:rPr lang="en-US" sz="2400" dirty="0"/>
              <a:t>, Random House, </a:t>
            </a:r>
            <a:r>
              <a:rPr lang="en-US" sz="2400" dirty="0" smtClean="0"/>
              <a:t>2012</a:t>
            </a:r>
            <a:r>
              <a:rPr lang="fr-FR" sz="2400" dirty="0" smtClean="0"/>
              <a:t>; « </a:t>
            </a:r>
            <a:r>
              <a:rPr lang="fr-FR" sz="2400" dirty="0" smtClean="0">
                <a:latin typeface="+mn-lt"/>
              </a:rPr>
              <a:t>The </a:t>
            </a:r>
            <a:r>
              <a:rPr lang="fr-FR" sz="2400" dirty="0">
                <a:latin typeface="+mn-lt"/>
              </a:rPr>
              <a:t>Colonial </a:t>
            </a:r>
            <a:r>
              <a:rPr lang="fr-FR" sz="2400" dirty="0" err="1" smtClean="0">
                <a:latin typeface="+mn-lt"/>
              </a:rPr>
              <a:t>Origins</a:t>
            </a:r>
            <a:r>
              <a:rPr lang="fr-FR" sz="2400" dirty="0" smtClean="0">
                <a:latin typeface="+mn-lt"/>
              </a:rPr>
              <a:t> </a:t>
            </a:r>
            <a:r>
              <a:rPr lang="fr-FR" sz="2400" dirty="0">
                <a:latin typeface="+mn-lt"/>
              </a:rPr>
              <a:t>of Comparative </a:t>
            </a:r>
            <a:r>
              <a:rPr lang="fr-FR" sz="2400" dirty="0" err="1">
                <a:latin typeface="+mn-lt"/>
              </a:rPr>
              <a:t>Development</a:t>
            </a:r>
            <a:r>
              <a:rPr lang="fr-FR" sz="2400" dirty="0">
                <a:latin typeface="+mn-lt"/>
              </a:rPr>
              <a:t>: An </a:t>
            </a:r>
            <a:r>
              <a:rPr lang="fr-FR" sz="2400" dirty="0" err="1" smtClean="0">
                <a:latin typeface="+mn-lt"/>
              </a:rPr>
              <a:t>Empirical</a:t>
            </a:r>
            <a:r>
              <a:rPr lang="fr-FR" sz="2400" dirty="0">
                <a:latin typeface="+mn-lt"/>
              </a:rPr>
              <a:t> </a:t>
            </a:r>
            <a:r>
              <a:rPr lang="fr-FR" sz="2400" dirty="0" smtClean="0">
                <a:latin typeface="+mn-lt"/>
              </a:rPr>
              <a:t>Investigation », </a:t>
            </a:r>
            <a:r>
              <a:rPr lang="fr-FR" sz="2400" dirty="0" smtClean="0">
                <a:latin typeface="+mn-lt"/>
                <a:hlinkClick r:id="rId6"/>
              </a:rPr>
              <a:t>AER </a:t>
            </a:r>
            <a:r>
              <a:rPr lang="en-US" sz="2400" dirty="0" smtClean="0">
                <a:latin typeface="+mn-lt"/>
                <a:hlinkClick r:id="rId6"/>
              </a:rPr>
              <a:t>2001</a:t>
            </a:r>
            <a:r>
              <a:rPr lang="en-CA" sz="2400" dirty="0" smtClean="0">
                <a:latin typeface="+mn-lt"/>
                <a:hlinkClick r:id="rId6"/>
              </a:rPr>
              <a:t> </a:t>
            </a:r>
            <a:r>
              <a:rPr lang="en-CA" sz="2400" dirty="0" smtClean="0">
                <a:latin typeface="+mn-lt"/>
              </a:rPr>
              <a:t>;  </a:t>
            </a:r>
            <a:r>
              <a:rPr lang="en-CA" sz="2400" dirty="0" smtClean="0"/>
              <a:t>“</a:t>
            </a:r>
            <a:r>
              <a:rPr lang="en-CA" sz="2400" dirty="0" smtClean="0">
                <a:latin typeface="+mn-lt"/>
              </a:rPr>
              <a:t>The </a:t>
            </a:r>
            <a:r>
              <a:rPr lang="en-CA" sz="2400" dirty="0">
                <a:latin typeface="+mn-lt"/>
              </a:rPr>
              <a:t>Rise of Europe: Atlantic Trade, Institutional Change and Economic </a:t>
            </a:r>
            <a:r>
              <a:rPr lang="en-CA" sz="2400" dirty="0" smtClean="0">
                <a:latin typeface="+mn-lt"/>
              </a:rPr>
              <a:t>Growth”, </a:t>
            </a:r>
            <a:r>
              <a:rPr lang="en-CA" sz="2400" i="1" dirty="0" smtClean="0">
                <a:latin typeface="+mn-lt"/>
                <a:hlinkClick r:id="rId7"/>
              </a:rPr>
              <a:t>AER 2005</a:t>
            </a:r>
            <a:r>
              <a:rPr lang="en-CA" sz="2400" i="1" dirty="0" smtClean="0">
                <a:latin typeface="+mn-lt"/>
              </a:rPr>
              <a:t> ; </a:t>
            </a:r>
            <a:r>
              <a:rPr lang="en-CA" sz="2400" dirty="0" smtClean="0">
                <a:latin typeface="+mn-lt"/>
              </a:rPr>
              <a:t>“The Consequences of Radical Reform:  the French Revolution”, </a:t>
            </a:r>
            <a:r>
              <a:rPr lang="en-CA" sz="2400" i="1" dirty="0" smtClean="0">
                <a:latin typeface="+mn-lt"/>
                <a:hlinkClick r:id="rId8"/>
              </a:rPr>
              <a:t>AER 2011</a:t>
            </a:r>
            <a:endParaRPr lang="en-CA" sz="2400" i="1" dirty="0" smtClean="0">
              <a:latin typeface="+mn-lt"/>
            </a:endParaRPr>
          </a:p>
          <a:p>
            <a:r>
              <a:rPr lang="en-CA" sz="2400" dirty="0" smtClean="0"/>
              <a:t>Q. Ashraf, O. </a:t>
            </a:r>
            <a:r>
              <a:rPr lang="en-CA" sz="2400" dirty="0" err="1" smtClean="0"/>
              <a:t>Galor</a:t>
            </a:r>
            <a:r>
              <a:rPr lang="en-CA" sz="2400" dirty="0" smtClean="0"/>
              <a:t>, “The Out-of-Africa Hypothesis, Human Genetic Diversity, and Comparative Economic Development”, </a:t>
            </a:r>
            <a:r>
              <a:rPr lang="en-CA" sz="2400" i="1" dirty="0" smtClean="0">
                <a:hlinkClick r:id="rId9"/>
              </a:rPr>
              <a:t>AER 2013</a:t>
            </a:r>
            <a:endParaRPr lang="en-CA" sz="2400" i="1" dirty="0" smtClean="0">
              <a:latin typeface="+mn-lt"/>
            </a:endParaRPr>
          </a:p>
          <a:p>
            <a:pPr>
              <a:buNone/>
            </a:pPr>
            <a:endParaRPr lang="fr-FR" sz="2400" dirty="0" smtClean="0">
              <a:latin typeface="+mn-lt"/>
            </a:endParaRPr>
          </a:p>
        </p:txBody>
      </p:sp>
    </p:spTree>
    <p:extLst>
      <p:ext uri="{BB962C8B-B14F-4D97-AF65-F5344CB8AC3E}">
        <p14:creationId xmlns:p14="http://schemas.microsoft.com/office/powerpoint/2010/main" val="2307098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332656"/>
            <a:ext cx="8928992" cy="6264696"/>
          </a:xfrm>
        </p:spPr>
        <p:txBody>
          <a:bodyPr>
            <a:normAutofit lnSpcReduction="10000"/>
          </a:bodyPr>
          <a:lstStyle/>
          <a:p>
            <a:pPr>
              <a:buNone/>
            </a:pPr>
            <a:r>
              <a:rPr lang="en-US" sz="2400" u="sng" dirty="0" smtClean="0">
                <a:latin typeface="+mn-lt"/>
              </a:rPr>
              <a:t>The standard growth model</a:t>
            </a:r>
          </a:p>
          <a:p>
            <a:r>
              <a:rPr lang="en-US" sz="2400" dirty="0" smtClean="0">
                <a:latin typeface="+mn-lt"/>
              </a:rPr>
              <a:t>R. Solow, “A Contribution to the Theory of Economic Growth’, </a:t>
            </a:r>
            <a:r>
              <a:rPr lang="en-US" sz="2400" dirty="0" smtClean="0">
                <a:latin typeface="+mn-lt"/>
                <a:hlinkClick r:id="rId2"/>
              </a:rPr>
              <a:t>QJE 1956</a:t>
            </a:r>
            <a:r>
              <a:rPr lang="en-US" sz="2400" dirty="0" smtClean="0"/>
              <a:t>; </a:t>
            </a:r>
            <a:r>
              <a:rPr lang="en-CA" sz="2400" dirty="0" smtClean="0"/>
              <a:t>S. </a:t>
            </a:r>
            <a:r>
              <a:rPr lang="en-CA" sz="2400" dirty="0"/>
              <a:t>Kuznets, “Modern Economic Growth: findings and reflections”, </a:t>
            </a:r>
            <a:r>
              <a:rPr lang="en-CA" sz="2400" dirty="0" smtClean="0">
                <a:hlinkClick r:id="rId3"/>
              </a:rPr>
              <a:t>AER 1973</a:t>
            </a:r>
            <a:endParaRPr lang="en-CA" sz="2400" dirty="0" smtClean="0"/>
          </a:p>
          <a:p>
            <a:r>
              <a:rPr lang="fr-FR" sz="2400" dirty="0" smtClean="0"/>
              <a:t>R. </a:t>
            </a:r>
            <a:r>
              <a:rPr lang="fr-FR" sz="2400" dirty="0" err="1" smtClean="0"/>
              <a:t>Barro</a:t>
            </a:r>
            <a:r>
              <a:rPr lang="fr-FR" sz="2400" dirty="0" smtClean="0"/>
              <a:t>, X. Sala-i-Martin, </a:t>
            </a:r>
            <a:r>
              <a:rPr lang="fr-FR" sz="2400" i="1" dirty="0" err="1" smtClean="0"/>
              <a:t>Economic</a:t>
            </a:r>
            <a:r>
              <a:rPr lang="fr-FR" sz="2400" i="1" dirty="0" smtClean="0"/>
              <a:t> </a:t>
            </a:r>
            <a:r>
              <a:rPr lang="fr-FR" sz="2400" i="1" dirty="0" err="1" smtClean="0"/>
              <a:t>Growth</a:t>
            </a:r>
            <a:r>
              <a:rPr lang="fr-FR" sz="2400" dirty="0" smtClean="0"/>
              <a:t>, MIT </a:t>
            </a:r>
            <a:r>
              <a:rPr lang="fr-FR" sz="2400" dirty="0" err="1" smtClean="0"/>
              <a:t>Press</a:t>
            </a:r>
            <a:r>
              <a:rPr lang="fr-FR" sz="2400" dirty="0" smtClean="0"/>
              <a:t>, 2004, </a:t>
            </a:r>
            <a:r>
              <a:rPr lang="fr-FR" sz="2400" dirty="0" smtClean="0">
                <a:hlinkClick r:id="rId4"/>
              </a:rPr>
              <a:t>Chap.1-2</a:t>
            </a:r>
            <a:endParaRPr lang="en-US" sz="2400" dirty="0" smtClean="0">
              <a:latin typeface="+mn-lt"/>
            </a:endParaRPr>
          </a:p>
          <a:p>
            <a:r>
              <a:rPr lang="fr-FR" sz="2400" dirty="0" smtClean="0"/>
              <a:t>R</a:t>
            </a:r>
            <a:r>
              <a:rPr lang="fr-FR" sz="2400" dirty="0"/>
              <a:t>. </a:t>
            </a:r>
            <a:r>
              <a:rPr lang="fr-FR" sz="2400" dirty="0" smtClean="0"/>
              <a:t>Gordon, « Is US </a:t>
            </a:r>
            <a:r>
              <a:rPr lang="fr-FR" sz="2400" dirty="0" err="1"/>
              <a:t>economic</a:t>
            </a:r>
            <a:r>
              <a:rPr lang="fr-FR" sz="2400" dirty="0"/>
              <a:t> </a:t>
            </a:r>
            <a:r>
              <a:rPr lang="fr-FR" sz="2400" dirty="0" err="1"/>
              <a:t>growth</a:t>
            </a:r>
            <a:r>
              <a:rPr lang="fr-FR" sz="2400" dirty="0"/>
              <a:t> </a:t>
            </a:r>
            <a:r>
              <a:rPr lang="fr-FR" sz="2400" dirty="0" smtClean="0"/>
              <a:t>over? </a:t>
            </a:r>
            <a:r>
              <a:rPr lang="fr-FR" sz="2400" dirty="0" err="1"/>
              <a:t>Faltering</a:t>
            </a:r>
            <a:r>
              <a:rPr lang="fr-FR" sz="2400" dirty="0"/>
              <a:t> </a:t>
            </a:r>
            <a:r>
              <a:rPr lang="fr-FR" sz="2400" dirty="0" smtClean="0"/>
              <a:t>innovation </a:t>
            </a:r>
            <a:r>
              <a:rPr lang="fr-FR" sz="2400" dirty="0" err="1" smtClean="0"/>
              <a:t>confronts</a:t>
            </a:r>
            <a:r>
              <a:rPr lang="fr-FR" sz="2400" dirty="0" smtClean="0"/>
              <a:t> </a:t>
            </a:r>
            <a:r>
              <a:rPr lang="fr-FR" sz="2400" dirty="0"/>
              <a:t>the six </a:t>
            </a:r>
            <a:r>
              <a:rPr lang="fr-FR" sz="2400" dirty="0" err="1" smtClean="0"/>
              <a:t>headwinds</a:t>
            </a:r>
            <a:r>
              <a:rPr lang="fr-FR" sz="2400" dirty="0" smtClean="0"/>
              <a:t> », </a:t>
            </a:r>
            <a:r>
              <a:rPr lang="fr-FR" sz="2400" dirty="0" smtClean="0">
                <a:hlinkClick r:id="rId5"/>
              </a:rPr>
              <a:t>NBER 2012</a:t>
            </a:r>
            <a:r>
              <a:rPr lang="en-US" sz="2400" dirty="0" smtClean="0"/>
              <a:t>; </a:t>
            </a:r>
            <a:r>
              <a:rPr lang="en-US" sz="2400" dirty="0"/>
              <a:t>“The Demise of </a:t>
            </a:r>
            <a:r>
              <a:rPr lang="en-US" sz="2400" dirty="0" smtClean="0"/>
              <a:t>US </a:t>
            </a:r>
            <a:r>
              <a:rPr lang="en-US" sz="2400" dirty="0"/>
              <a:t>Economic Growth: Restatement, Rebuttal, and Reflections”, </a:t>
            </a:r>
            <a:r>
              <a:rPr lang="en-US" sz="2400" dirty="0" smtClean="0">
                <a:hlinkClick r:id="rId6"/>
              </a:rPr>
              <a:t>NBER </a:t>
            </a:r>
            <a:r>
              <a:rPr lang="en-US" sz="2400" dirty="0">
                <a:hlinkClick r:id="rId6"/>
              </a:rPr>
              <a:t>2014 </a:t>
            </a:r>
            <a:r>
              <a:rPr lang="fr-FR" sz="2400" dirty="0" smtClean="0"/>
              <a:t>; « </a:t>
            </a:r>
            <a:r>
              <a:rPr lang="fr-FR" sz="2400" dirty="0" err="1" smtClean="0"/>
              <a:t>Secular</a:t>
            </a:r>
            <a:r>
              <a:rPr lang="fr-FR" sz="2400" dirty="0" smtClean="0"/>
              <a:t> Stagnation: the </a:t>
            </a:r>
            <a:r>
              <a:rPr lang="fr-FR" sz="2400" dirty="0" err="1" smtClean="0"/>
              <a:t>Supply</a:t>
            </a:r>
            <a:r>
              <a:rPr lang="fr-FR" sz="2400" dirty="0" smtClean="0"/>
              <a:t>-</a:t>
            </a:r>
            <a:r>
              <a:rPr lang="fr-FR" sz="2400" dirty="0" err="1" smtClean="0"/>
              <a:t>side</a:t>
            </a:r>
            <a:r>
              <a:rPr lang="fr-FR" sz="2400" dirty="0" smtClean="0"/>
              <a:t> </a:t>
            </a:r>
            <a:r>
              <a:rPr lang="fr-FR" sz="2400" dirty="0" err="1" smtClean="0"/>
              <a:t>View</a:t>
            </a:r>
            <a:r>
              <a:rPr lang="fr-FR" sz="2400" dirty="0" smtClean="0"/>
              <a:t> », </a:t>
            </a:r>
            <a:r>
              <a:rPr lang="fr-FR" sz="2400" dirty="0" smtClean="0">
                <a:hlinkClick r:id="rId7"/>
              </a:rPr>
              <a:t>AER 2015</a:t>
            </a:r>
            <a:endParaRPr lang="fr-FR" sz="2400" dirty="0" smtClean="0"/>
          </a:p>
          <a:p>
            <a:r>
              <a:rPr lang="fr-FR" sz="2400" dirty="0" smtClean="0">
                <a:latin typeface="+mn-lt"/>
              </a:rPr>
              <a:t>L. Summers, « </a:t>
            </a:r>
            <a:r>
              <a:rPr lang="fr-FR" sz="2400" dirty="0" err="1" smtClean="0"/>
              <a:t>Demand</a:t>
            </a:r>
            <a:r>
              <a:rPr lang="fr-FR" sz="2400" dirty="0" smtClean="0"/>
              <a:t>-</a:t>
            </a:r>
            <a:r>
              <a:rPr lang="fr-FR" sz="2400" dirty="0" err="1" smtClean="0"/>
              <a:t>Side</a:t>
            </a:r>
            <a:r>
              <a:rPr lang="fr-FR" sz="2400" dirty="0" smtClean="0"/>
              <a:t> </a:t>
            </a:r>
            <a:r>
              <a:rPr lang="fr-FR" sz="2400" dirty="0" err="1" smtClean="0"/>
              <a:t>S</a:t>
            </a:r>
            <a:r>
              <a:rPr lang="fr-FR" sz="2400" dirty="0" err="1" smtClean="0">
                <a:latin typeface="+mn-lt"/>
              </a:rPr>
              <a:t>ecular</a:t>
            </a:r>
            <a:r>
              <a:rPr lang="fr-FR" sz="2400" dirty="0" smtClean="0">
                <a:latin typeface="+mn-lt"/>
              </a:rPr>
              <a:t> Stagnation», </a:t>
            </a:r>
            <a:r>
              <a:rPr lang="fr-FR" sz="2400" dirty="0" smtClean="0">
                <a:latin typeface="+mn-lt"/>
                <a:hlinkClick r:id="rId8"/>
              </a:rPr>
              <a:t>AER 2015</a:t>
            </a:r>
            <a:endParaRPr lang="fr-FR" sz="2400" dirty="0" smtClean="0"/>
          </a:p>
          <a:p>
            <a:r>
              <a:rPr lang="fr-FR" sz="2400" dirty="0" smtClean="0"/>
              <a:t>B</a:t>
            </a:r>
            <a:r>
              <a:rPr lang="fr-FR" sz="2400" dirty="0" smtClean="0"/>
              <a:t>. </a:t>
            </a:r>
            <a:r>
              <a:rPr lang="fr-FR" sz="2400" dirty="0" err="1" smtClean="0"/>
              <a:t>Eichengreen</a:t>
            </a:r>
            <a:r>
              <a:rPr lang="fr-FR" sz="2400" dirty="0" smtClean="0"/>
              <a:t>, « </a:t>
            </a:r>
            <a:r>
              <a:rPr lang="fr-FR" sz="2400" dirty="0" err="1" smtClean="0"/>
              <a:t>Secular</a:t>
            </a:r>
            <a:r>
              <a:rPr lang="fr-FR" sz="2400" dirty="0" smtClean="0"/>
              <a:t> Stagnation: the Long </a:t>
            </a:r>
            <a:r>
              <a:rPr lang="fr-FR" sz="2400" dirty="0" err="1" smtClean="0"/>
              <a:t>View</a:t>
            </a:r>
            <a:r>
              <a:rPr lang="fr-FR" sz="2400" dirty="0" smtClean="0"/>
              <a:t> », </a:t>
            </a:r>
            <a:r>
              <a:rPr lang="fr-FR" sz="2400" dirty="0" smtClean="0">
                <a:hlinkClick r:id="rId9"/>
              </a:rPr>
              <a:t>AER 2015</a:t>
            </a:r>
            <a:endParaRPr lang="fr-FR" sz="2400" dirty="0" smtClean="0"/>
          </a:p>
          <a:p>
            <a:r>
              <a:rPr lang="fr-FR" sz="2400" dirty="0" smtClean="0"/>
              <a:t>C. Jones, P. Romer, « The new Kaldor </a:t>
            </a:r>
            <a:r>
              <a:rPr lang="fr-FR" sz="2400" dirty="0" err="1" smtClean="0"/>
              <a:t>facts</a:t>
            </a:r>
            <a:r>
              <a:rPr lang="fr-FR" sz="2400" dirty="0" smtClean="0"/>
              <a:t> : </a:t>
            </a:r>
            <a:r>
              <a:rPr lang="fr-FR" sz="2400" dirty="0" err="1" smtClean="0"/>
              <a:t>ideas</a:t>
            </a:r>
            <a:r>
              <a:rPr lang="fr-FR" sz="2400" dirty="0" smtClean="0"/>
              <a:t>, institutions, population and </a:t>
            </a:r>
            <a:r>
              <a:rPr lang="fr-FR" sz="2400" dirty="0" err="1" smtClean="0"/>
              <a:t>human</a:t>
            </a:r>
            <a:r>
              <a:rPr lang="fr-FR" sz="2400" dirty="0" smtClean="0"/>
              <a:t> capital », </a:t>
            </a:r>
            <a:r>
              <a:rPr lang="fr-FR" sz="2400" dirty="0" smtClean="0">
                <a:hlinkClick r:id="rId10"/>
              </a:rPr>
              <a:t>AEJ 2010</a:t>
            </a:r>
            <a:r>
              <a:rPr lang="fr-FR" sz="2400" dirty="0" smtClean="0"/>
              <a:t> ; </a:t>
            </a:r>
            <a:r>
              <a:rPr lang="fr-FR" sz="2400" dirty="0" smtClean="0">
                <a:latin typeface="+mn-lt"/>
              </a:rPr>
              <a:t>P. Krugman, A. </a:t>
            </a:r>
            <a:r>
              <a:rPr lang="fr-FR" sz="2400" dirty="0" err="1" smtClean="0">
                <a:latin typeface="+mn-lt"/>
              </a:rPr>
              <a:t>Venables</a:t>
            </a:r>
            <a:r>
              <a:rPr lang="fr-FR" sz="2400" dirty="0" smtClean="0"/>
              <a:t>, « </a:t>
            </a:r>
            <a:r>
              <a:rPr lang="fr-FR" sz="2400" dirty="0" err="1" smtClean="0">
                <a:latin typeface="+mn-lt"/>
              </a:rPr>
              <a:t>Globalization</a:t>
            </a:r>
            <a:r>
              <a:rPr lang="fr-FR" sz="2400" dirty="0" smtClean="0">
                <a:latin typeface="+mn-lt"/>
              </a:rPr>
              <a:t> </a:t>
            </a:r>
            <a:r>
              <a:rPr lang="fr-FR" sz="2400" dirty="0">
                <a:latin typeface="+mn-lt"/>
              </a:rPr>
              <a:t>and the </a:t>
            </a:r>
            <a:r>
              <a:rPr lang="fr-FR" sz="2400" dirty="0" err="1">
                <a:latin typeface="+mn-lt"/>
              </a:rPr>
              <a:t>Inequality</a:t>
            </a:r>
            <a:r>
              <a:rPr lang="fr-FR" sz="2400" dirty="0">
                <a:latin typeface="+mn-lt"/>
              </a:rPr>
              <a:t> of </a:t>
            </a:r>
            <a:r>
              <a:rPr lang="fr-FR" sz="2400" dirty="0" smtClean="0">
                <a:latin typeface="+mn-lt"/>
              </a:rPr>
              <a:t>Nations », </a:t>
            </a:r>
            <a:r>
              <a:rPr lang="fr-FR" sz="2400" dirty="0" smtClean="0">
                <a:latin typeface="+mn-lt"/>
                <a:hlinkClick r:id="rId11"/>
              </a:rPr>
              <a:t>QJE 1995</a:t>
            </a:r>
            <a:endParaRPr lang="fr-FR" sz="2400" dirty="0" smtClean="0">
              <a:latin typeface="+mn-lt"/>
            </a:endParaRPr>
          </a:p>
          <a:p>
            <a:r>
              <a:rPr lang="fr-FR" sz="2400" dirty="0" err="1" smtClean="0"/>
              <a:t>See</a:t>
            </a:r>
            <a:r>
              <a:rPr lang="fr-FR" sz="2400" dirty="0" smtClean="0"/>
              <a:t> </a:t>
            </a:r>
            <a:r>
              <a:rPr lang="fr-FR" sz="2400" dirty="0" err="1" smtClean="0"/>
              <a:t>also</a:t>
            </a:r>
            <a:r>
              <a:rPr lang="fr-FR" sz="2400" dirty="0" smtClean="0"/>
              <a:t> </a:t>
            </a:r>
            <a:r>
              <a:rPr lang="fr-FR" sz="2400" dirty="0" smtClean="0">
                <a:hlinkClick r:id="rId12"/>
              </a:rPr>
              <a:t>Course notes on </a:t>
            </a:r>
            <a:r>
              <a:rPr lang="fr-FR" sz="2400" dirty="0" err="1" smtClean="0">
                <a:hlinkClick r:id="rId12"/>
              </a:rPr>
              <a:t>wealth</a:t>
            </a:r>
            <a:r>
              <a:rPr lang="fr-FR" sz="2400" dirty="0" smtClean="0">
                <a:hlinkClick r:id="rId12"/>
              </a:rPr>
              <a:t> </a:t>
            </a:r>
            <a:r>
              <a:rPr lang="fr-FR" sz="2400" dirty="0" err="1" smtClean="0">
                <a:hlinkClick r:id="rId12"/>
              </a:rPr>
              <a:t>models</a:t>
            </a:r>
            <a:endParaRPr lang="fr-FR" sz="2400" dirty="0">
              <a:latin typeface="+mn-lt"/>
            </a:endParaRPr>
          </a:p>
        </p:txBody>
      </p:sp>
    </p:spTree>
    <p:extLst>
      <p:ext uri="{BB962C8B-B14F-4D97-AF65-F5344CB8AC3E}">
        <p14:creationId xmlns:p14="http://schemas.microsoft.com/office/powerpoint/2010/main" val="3157450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784976" cy="6120680"/>
          </a:xfrm>
        </p:spPr>
        <p:txBody>
          <a:bodyPr>
            <a:normAutofit/>
          </a:bodyPr>
          <a:lstStyle/>
          <a:p>
            <a:pPr marL="0" indent="0">
              <a:buNone/>
            </a:pPr>
            <a:r>
              <a:rPr lang="en-US" sz="2400" b="1" dirty="0" smtClean="0">
                <a:hlinkClick r:id="rId2"/>
              </a:rPr>
              <a:t>Lecture </a:t>
            </a:r>
            <a:r>
              <a:rPr lang="en-US" sz="2400" b="1" dirty="0">
                <a:hlinkClick r:id="rId2"/>
              </a:rPr>
              <a:t>3</a:t>
            </a:r>
            <a:r>
              <a:rPr lang="en-US" sz="2400" b="1" dirty="0" smtClean="0">
                <a:hlinkClick r:id="rId2"/>
              </a:rPr>
              <a:t>: </a:t>
            </a:r>
            <a:r>
              <a:rPr lang="en-US" sz="2400" b="1" dirty="0">
                <a:hlinkClick r:id="rId2"/>
              </a:rPr>
              <a:t>The dynamics of capital accumulation: private vs public capital and the Great Transformation</a:t>
            </a:r>
            <a:endParaRPr lang="en-US" sz="2400" b="1" dirty="0">
              <a:latin typeface="+mn-lt"/>
            </a:endParaRPr>
          </a:p>
          <a:p>
            <a:pPr marL="0" indent="0">
              <a:buNone/>
            </a:pPr>
            <a:endParaRPr lang="en-US" sz="2400" b="1" dirty="0" smtClean="0">
              <a:latin typeface="+mn-lt"/>
            </a:endParaRPr>
          </a:p>
          <a:p>
            <a:r>
              <a:rPr lang="en-US" sz="2400" b="1" i="1" dirty="0" smtClean="0">
                <a:latin typeface="+mn-lt"/>
              </a:rPr>
              <a:t>* </a:t>
            </a:r>
            <a:r>
              <a:rPr lang="en-US" sz="2400" b="1" i="1" dirty="0" smtClean="0">
                <a:latin typeface="+mn-lt"/>
                <a:hlinkClick r:id="rId3"/>
              </a:rPr>
              <a:t>Capital…</a:t>
            </a:r>
            <a:r>
              <a:rPr lang="en-US" sz="2400" b="1" dirty="0" smtClean="0">
                <a:latin typeface="+mn-lt"/>
              </a:rPr>
              <a:t>, chap.3-6</a:t>
            </a:r>
          </a:p>
          <a:p>
            <a:r>
              <a:rPr lang="en-US" sz="2400" b="1" dirty="0" smtClean="0">
                <a:latin typeface="+mn-lt"/>
              </a:rPr>
              <a:t>* T. Piketty, G. Zucman, “Capital is Back: Wealth-Income Ratios in Rich Countries, 1700-2010”, </a:t>
            </a:r>
            <a:r>
              <a:rPr lang="en-US" sz="2400" b="1" dirty="0" smtClean="0">
                <a:latin typeface="+mn-lt"/>
                <a:hlinkClick r:id="rId4"/>
              </a:rPr>
              <a:t>QJE 2014</a:t>
            </a:r>
            <a:r>
              <a:rPr lang="en-US" sz="2400" b="1" dirty="0" smtClean="0">
                <a:latin typeface="+mn-lt"/>
              </a:rPr>
              <a:t> </a:t>
            </a:r>
            <a:r>
              <a:rPr lang="en-US" sz="2400" dirty="0" smtClean="0">
                <a:latin typeface="+mn-lt"/>
              </a:rPr>
              <a:t>(</a:t>
            </a:r>
            <a:r>
              <a:rPr lang="en-US" sz="2400" dirty="0" smtClean="0">
                <a:latin typeface="+mn-lt"/>
                <a:hlinkClick r:id="rId5"/>
              </a:rPr>
              <a:t>data appendix</a:t>
            </a:r>
            <a:r>
              <a:rPr lang="en-US" sz="2400" dirty="0" smtClean="0">
                <a:latin typeface="+mn-lt"/>
              </a:rPr>
              <a:t>) (</a:t>
            </a:r>
            <a:r>
              <a:rPr lang="en-US" sz="2400" dirty="0" smtClean="0">
                <a:latin typeface="+mn-lt"/>
                <a:hlinkClick r:id="rId6"/>
              </a:rPr>
              <a:t>database</a:t>
            </a:r>
            <a:r>
              <a:rPr lang="en-US" sz="2400" dirty="0" smtClean="0">
                <a:latin typeface="+mn-lt"/>
              </a:rPr>
              <a:t>)</a:t>
            </a:r>
          </a:p>
          <a:p>
            <a:pPr>
              <a:buNone/>
            </a:pPr>
            <a:endParaRPr lang="en-US" sz="2400" dirty="0" smtClean="0">
              <a:latin typeface="+mn-lt"/>
            </a:endParaRPr>
          </a:p>
          <a:p>
            <a:pPr>
              <a:buNone/>
            </a:pPr>
            <a:r>
              <a:rPr lang="en-US" sz="2400" u="sng" dirty="0" smtClean="0"/>
              <a:t>The measurement and transformation of national wealth</a:t>
            </a:r>
            <a:endParaRPr lang="en-US" sz="2400" u="sng" dirty="0" smtClean="0">
              <a:latin typeface="+mn-lt"/>
            </a:endParaRPr>
          </a:p>
          <a:p>
            <a:r>
              <a:rPr lang="en-US" sz="2400" dirty="0" smtClean="0"/>
              <a:t>R. </a:t>
            </a:r>
            <a:r>
              <a:rPr lang="en-US" sz="2400" dirty="0" err="1" smtClean="0"/>
              <a:t>Giffen</a:t>
            </a:r>
            <a:r>
              <a:rPr lang="en-US" sz="2400" dirty="0"/>
              <a:t>, </a:t>
            </a:r>
            <a:r>
              <a:rPr lang="en-US" sz="2400" i="1" dirty="0">
                <a:hlinkClick r:id="rId7"/>
              </a:rPr>
              <a:t>The Growth of Capital</a:t>
            </a:r>
            <a:r>
              <a:rPr lang="en-US" sz="2400" dirty="0"/>
              <a:t>, </a:t>
            </a:r>
            <a:r>
              <a:rPr lang="en-US" sz="2400" dirty="0" smtClean="0"/>
              <a:t>1889</a:t>
            </a:r>
            <a:endParaRPr lang="en-US" sz="2400" dirty="0" smtClean="0">
              <a:latin typeface="+mn-lt"/>
            </a:endParaRPr>
          </a:p>
          <a:p>
            <a:r>
              <a:rPr lang="en-US" sz="2400" dirty="0" smtClean="0">
                <a:latin typeface="+mn-lt"/>
              </a:rPr>
              <a:t>R. Goldsmith, </a:t>
            </a:r>
            <a:r>
              <a:rPr lang="en-US" sz="2400" i="1" dirty="0" smtClean="0"/>
              <a:t>Comparative National Balance Sheets: A Study of Twenty Countries, 1688–1978</a:t>
            </a:r>
            <a:r>
              <a:rPr lang="en-US" sz="2400" dirty="0" smtClean="0"/>
              <a:t>, Chicago UP 1985</a:t>
            </a:r>
          </a:p>
          <a:p>
            <a:r>
              <a:rPr lang="en-US" sz="2400" dirty="0" smtClean="0"/>
              <a:t>R. Goldsmith, </a:t>
            </a:r>
            <a:r>
              <a:rPr lang="en-US" sz="2400" i="1" dirty="0" smtClean="0"/>
              <a:t>Pre-Modern Financial Systems</a:t>
            </a:r>
            <a:r>
              <a:rPr lang="en-US" sz="2400" dirty="0" smtClean="0"/>
              <a:t>, CUP, 1991</a:t>
            </a:r>
            <a:endParaRPr lang="en-US" sz="2400" dirty="0" smtClean="0">
              <a:latin typeface="+mn-lt"/>
            </a:endParaRPr>
          </a:p>
          <a:p>
            <a:r>
              <a:rPr lang="en-US" sz="2400" dirty="0" smtClean="0"/>
              <a:t>United Nations, </a:t>
            </a:r>
            <a:r>
              <a:rPr lang="en-US" sz="2400" dirty="0" smtClean="0">
                <a:hlinkClick r:id="rId8"/>
              </a:rPr>
              <a:t>System of National Accounts</a:t>
            </a:r>
            <a:r>
              <a:rPr lang="en-US" sz="2400" dirty="0" smtClean="0"/>
              <a:t>, 2008</a:t>
            </a:r>
            <a:endParaRPr lang="en-US" sz="2400" dirty="0" smtClean="0">
              <a:latin typeface="+mn-lt"/>
            </a:endParaRPr>
          </a:p>
          <a:p>
            <a:endParaRPr lang="en-US" sz="2400" dirty="0" smtClean="0"/>
          </a:p>
        </p:txBody>
      </p:sp>
    </p:spTree>
    <p:extLst>
      <p:ext uri="{BB962C8B-B14F-4D97-AF65-F5344CB8AC3E}">
        <p14:creationId xmlns:p14="http://schemas.microsoft.com/office/powerpoint/2010/main" val="3101432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052736"/>
            <a:ext cx="7848872" cy="4824536"/>
          </a:xfrm>
        </p:spPr>
        <p:txBody>
          <a:bodyPr>
            <a:normAutofit/>
          </a:bodyPr>
          <a:lstStyle/>
          <a:p>
            <a:pPr>
              <a:buNone/>
            </a:pPr>
            <a:r>
              <a:rPr lang="en-US" sz="2400" u="sng" dirty="0" smtClean="0"/>
              <a:t>Public debt and </a:t>
            </a:r>
            <a:r>
              <a:rPr lang="en-US" sz="2400" u="sng" dirty="0" err="1" smtClean="0"/>
              <a:t>ricardian</a:t>
            </a:r>
            <a:r>
              <a:rPr lang="en-US" sz="2400" u="sng" dirty="0" smtClean="0"/>
              <a:t> equivalence</a:t>
            </a:r>
          </a:p>
          <a:p>
            <a:r>
              <a:rPr lang="en-US" sz="2400" dirty="0" smtClean="0"/>
              <a:t>R. </a:t>
            </a:r>
            <a:r>
              <a:rPr lang="en-US" sz="2400" dirty="0" err="1" smtClean="0"/>
              <a:t>Barro</a:t>
            </a:r>
            <a:r>
              <a:rPr lang="en-US" sz="2400" dirty="0" smtClean="0"/>
              <a:t>, “Are </a:t>
            </a:r>
            <a:r>
              <a:rPr lang="en-US" sz="2400" dirty="0" err="1" smtClean="0"/>
              <a:t>governement</a:t>
            </a:r>
            <a:r>
              <a:rPr lang="en-US" sz="2400" dirty="0" smtClean="0"/>
              <a:t> bonds net wealth?”, </a:t>
            </a:r>
            <a:r>
              <a:rPr lang="fr-FR" sz="2400" dirty="0" smtClean="0">
                <a:hlinkClick r:id="rId2"/>
              </a:rPr>
              <a:t>JPE 1974</a:t>
            </a:r>
            <a:r>
              <a:rPr lang="fr-FR" sz="2400" dirty="0" smtClean="0"/>
              <a:t>; « </a:t>
            </a:r>
            <a:r>
              <a:rPr lang="fr-FR" sz="2400" dirty="0" err="1" smtClean="0"/>
              <a:t>Governement</a:t>
            </a:r>
            <a:r>
              <a:rPr lang="fr-FR" sz="2400" dirty="0" smtClean="0"/>
              <a:t> </a:t>
            </a:r>
            <a:r>
              <a:rPr lang="fr-FR" sz="2400" dirty="0" err="1" smtClean="0"/>
              <a:t>spending</a:t>
            </a:r>
            <a:r>
              <a:rPr lang="fr-FR" sz="2400" dirty="0" smtClean="0"/>
              <a:t>, </a:t>
            </a:r>
            <a:r>
              <a:rPr lang="fr-FR" sz="2400" dirty="0" err="1" smtClean="0"/>
              <a:t>interest</a:t>
            </a:r>
            <a:r>
              <a:rPr lang="fr-FR" sz="2400" dirty="0" smtClean="0"/>
              <a:t> rates, </a:t>
            </a:r>
            <a:r>
              <a:rPr lang="fr-FR" sz="2400" dirty="0" err="1" smtClean="0"/>
              <a:t>prices</a:t>
            </a:r>
            <a:r>
              <a:rPr lang="fr-FR" sz="2400" dirty="0" smtClean="0"/>
              <a:t> and budget </a:t>
            </a:r>
            <a:r>
              <a:rPr lang="fr-FR" sz="2400" dirty="0" err="1" smtClean="0"/>
              <a:t>deficits</a:t>
            </a:r>
            <a:r>
              <a:rPr lang="fr-FR" sz="2400" dirty="0" smtClean="0"/>
              <a:t> in the UK 1701-1918 », </a:t>
            </a:r>
            <a:r>
              <a:rPr lang="fr-FR" sz="2400" dirty="0" smtClean="0">
                <a:hlinkClick r:id="rId3"/>
              </a:rPr>
              <a:t>JME 1987</a:t>
            </a:r>
            <a:endParaRPr lang="fr-FR" sz="2400" dirty="0" smtClean="0"/>
          </a:p>
          <a:p>
            <a:r>
              <a:rPr lang="fr-FR" sz="2400" dirty="0" smtClean="0"/>
              <a:t>G. Clark, «</a:t>
            </a:r>
            <a:r>
              <a:rPr lang="en-US" sz="2400" dirty="0" smtClean="0"/>
              <a:t>Debt, deficits and crowding out: England 1727-1840”, </a:t>
            </a:r>
            <a:r>
              <a:rPr lang="fr-FR" sz="2400" dirty="0" smtClean="0">
                <a:hlinkClick r:id="rId4"/>
              </a:rPr>
              <a:t>EREH </a:t>
            </a:r>
            <a:r>
              <a:rPr lang="fr-FR" sz="2400" dirty="0" smtClean="0">
                <a:hlinkClick r:id="rId4"/>
              </a:rPr>
              <a:t>2001</a:t>
            </a:r>
            <a:endParaRPr lang="en-US" sz="2400" u="sng" dirty="0" smtClean="0"/>
          </a:p>
          <a:p>
            <a:pPr>
              <a:buNone/>
            </a:pPr>
            <a:r>
              <a:rPr lang="en-US" sz="2400" u="sng" dirty="0" smtClean="0"/>
              <a:t>Foreign asset portfolios</a:t>
            </a:r>
          </a:p>
          <a:p>
            <a:r>
              <a:rPr lang="fr-FR" sz="2400" dirty="0" smtClean="0"/>
              <a:t>P.O. Gourinchas, H. Hey, « </a:t>
            </a:r>
            <a:r>
              <a:rPr lang="fr-FR" sz="2400" dirty="0" err="1" smtClean="0"/>
              <a:t>From</a:t>
            </a:r>
            <a:r>
              <a:rPr lang="fr-FR" sz="2400" dirty="0" smtClean="0"/>
              <a:t> World </a:t>
            </a:r>
            <a:r>
              <a:rPr lang="fr-FR" sz="2400" dirty="0" err="1" smtClean="0"/>
              <a:t>Banker</a:t>
            </a:r>
            <a:r>
              <a:rPr lang="fr-FR" sz="2400" dirty="0" smtClean="0"/>
              <a:t> to World Venture </a:t>
            </a:r>
            <a:r>
              <a:rPr lang="fr-FR" sz="2400" dirty="0" err="1" smtClean="0"/>
              <a:t>Capitalist</a:t>
            </a:r>
            <a:r>
              <a:rPr lang="fr-FR" sz="2400" dirty="0" smtClean="0"/>
              <a:t>: U.S. </a:t>
            </a:r>
            <a:r>
              <a:rPr lang="fr-FR" sz="2400" dirty="0" err="1" smtClean="0"/>
              <a:t>External</a:t>
            </a:r>
            <a:r>
              <a:rPr lang="fr-FR" sz="2400" dirty="0" smtClean="0"/>
              <a:t> </a:t>
            </a:r>
            <a:r>
              <a:rPr lang="fr-FR" sz="2400" dirty="0" err="1" smtClean="0"/>
              <a:t>Adjustment</a:t>
            </a:r>
            <a:r>
              <a:rPr lang="fr-FR" sz="2400" dirty="0" smtClean="0"/>
              <a:t> and the Exorbitant </a:t>
            </a:r>
            <a:r>
              <a:rPr lang="fr-FR" sz="2400" dirty="0" err="1" smtClean="0"/>
              <a:t>Privilege</a:t>
            </a:r>
            <a:r>
              <a:rPr lang="fr-FR" sz="2400" dirty="0" smtClean="0"/>
              <a:t> », </a:t>
            </a:r>
            <a:r>
              <a:rPr lang="fr-FR" sz="2400" dirty="0" smtClean="0">
                <a:hlinkClick r:id="rId5"/>
              </a:rPr>
              <a:t>NBER </a:t>
            </a:r>
            <a:r>
              <a:rPr lang="fr-FR" sz="2400" dirty="0" smtClean="0">
                <a:hlinkClick r:id="rId5"/>
              </a:rPr>
              <a:t>2007</a:t>
            </a:r>
            <a:endParaRPr lang="fr-FR" sz="2400" dirty="0" smtClean="0"/>
          </a:p>
        </p:txBody>
      </p:sp>
    </p:spTree>
    <p:extLst>
      <p:ext uri="{BB962C8B-B14F-4D97-AF65-F5344CB8AC3E}">
        <p14:creationId xmlns:p14="http://schemas.microsoft.com/office/powerpoint/2010/main" val="3101432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0"/>
            <a:ext cx="8219256" cy="5577483"/>
          </a:xfrm>
        </p:spPr>
        <p:txBody>
          <a:bodyPr>
            <a:normAutofit fontScale="77500" lnSpcReduction="20000"/>
          </a:bodyPr>
          <a:lstStyle/>
          <a:p>
            <a:endParaRPr lang="fr-FR" dirty="0"/>
          </a:p>
          <a:p>
            <a:pPr marL="0" indent="0">
              <a:buNone/>
            </a:pPr>
            <a:r>
              <a:rPr lang="en-US" u="sng" dirty="0"/>
              <a:t>Pure shareholder rights vs co-determination &amp; worker participation</a:t>
            </a:r>
          </a:p>
          <a:p>
            <a:r>
              <a:rPr lang="fr-FR" dirty="0"/>
              <a:t>E. McGaughey, « Do Corporations </a:t>
            </a:r>
            <a:r>
              <a:rPr lang="fr-FR" dirty="0" err="1"/>
              <a:t>Increase</a:t>
            </a:r>
            <a:r>
              <a:rPr lang="fr-FR" dirty="0"/>
              <a:t> </a:t>
            </a:r>
            <a:r>
              <a:rPr lang="fr-FR" dirty="0" err="1"/>
              <a:t>Inequality</a:t>
            </a:r>
            <a:r>
              <a:rPr lang="fr-FR" dirty="0"/>
              <a:t>? », </a:t>
            </a:r>
            <a:r>
              <a:rPr lang="fr-FR" dirty="0">
                <a:hlinkClick r:id="rId2"/>
              </a:rPr>
              <a:t>WP 2015</a:t>
            </a:r>
            <a:r>
              <a:rPr lang="fr-FR" dirty="0"/>
              <a:t>; « The </a:t>
            </a:r>
            <a:r>
              <a:rPr lang="fr-FR" dirty="0" err="1"/>
              <a:t>Codetermination</a:t>
            </a:r>
            <a:r>
              <a:rPr lang="fr-FR" dirty="0"/>
              <a:t> </a:t>
            </a:r>
            <a:r>
              <a:rPr lang="fr-FR" dirty="0" err="1"/>
              <a:t>Bargains</a:t>
            </a:r>
            <a:r>
              <a:rPr lang="fr-FR" dirty="0"/>
              <a:t>: </a:t>
            </a:r>
            <a:r>
              <a:rPr lang="en-US" dirty="0"/>
              <a:t>The History of German Corporate and </a:t>
            </a:r>
            <a:r>
              <a:rPr lang="en-US" dirty="0" err="1"/>
              <a:t>Labour</a:t>
            </a:r>
            <a:r>
              <a:rPr lang="en-US" dirty="0"/>
              <a:t> </a:t>
            </a:r>
            <a:r>
              <a:rPr lang="fr-FR" dirty="0"/>
              <a:t>Law », </a:t>
            </a:r>
            <a:r>
              <a:rPr lang="fr-FR" dirty="0">
                <a:hlinkClick r:id="rId3"/>
              </a:rPr>
              <a:t>WP 2015</a:t>
            </a:r>
            <a:endParaRPr lang="fr-FR" dirty="0"/>
          </a:p>
          <a:p>
            <a:r>
              <a:rPr lang="fr-FR" dirty="0"/>
              <a:t>E. Schuster, « European </a:t>
            </a:r>
            <a:r>
              <a:rPr lang="fr-FR" dirty="0" err="1"/>
              <a:t>Company</a:t>
            </a:r>
            <a:r>
              <a:rPr lang="fr-FR" dirty="0"/>
              <a:t> Law », </a:t>
            </a:r>
            <a:r>
              <a:rPr lang="fr-FR" dirty="0">
                <a:hlinkClick r:id="rId4"/>
              </a:rPr>
              <a:t>LSE slides 2015</a:t>
            </a:r>
            <a:r>
              <a:rPr lang="fr-FR" dirty="0"/>
              <a:t> </a:t>
            </a:r>
          </a:p>
          <a:p>
            <a:pPr marL="0" indent="0">
              <a:buNone/>
            </a:pPr>
            <a:endParaRPr lang="fr-FR" u="sng" dirty="0" smtClean="0"/>
          </a:p>
          <a:p>
            <a:pPr marL="0" indent="0">
              <a:buNone/>
            </a:pPr>
            <a:r>
              <a:rPr lang="fr-FR" u="sng" dirty="0" err="1" smtClean="0"/>
              <a:t>Property</a:t>
            </a:r>
            <a:r>
              <a:rPr lang="fr-FR" u="sng" dirty="0" smtClean="0"/>
              <a:t> </a:t>
            </a:r>
            <a:r>
              <a:rPr lang="fr-FR" u="sng" dirty="0" err="1" smtClean="0"/>
              <a:t>regimes</a:t>
            </a:r>
            <a:r>
              <a:rPr lang="fr-FR" u="sng" dirty="0" smtClean="0"/>
              <a:t> in </a:t>
            </a:r>
            <a:r>
              <a:rPr lang="fr-FR" u="sng" dirty="0" err="1" smtClean="0"/>
              <a:t>history</a:t>
            </a:r>
            <a:r>
              <a:rPr lang="fr-FR" u="sng" dirty="0" smtClean="0"/>
              <a:t>: </a:t>
            </a:r>
            <a:r>
              <a:rPr lang="fr-FR" u="sng" dirty="0" err="1" smtClean="0"/>
              <a:t>from</a:t>
            </a:r>
            <a:r>
              <a:rPr lang="fr-FR" u="sng" dirty="0" smtClean="0"/>
              <a:t> feudal to social</a:t>
            </a:r>
          </a:p>
          <a:p>
            <a:r>
              <a:rPr lang="fr-FR" dirty="0" smtClean="0"/>
              <a:t>K. Polanyi, </a:t>
            </a:r>
            <a:r>
              <a:rPr lang="fr-FR" i="1" dirty="0" smtClean="0"/>
              <a:t>The Great Transformation</a:t>
            </a:r>
            <a:r>
              <a:rPr lang="fr-FR" dirty="0" smtClean="0"/>
              <a:t>, 1944</a:t>
            </a:r>
          </a:p>
          <a:p>
            <a:r>
              <a:rPr lang="fr-FR" dirty="0" smtClean="0"/>
              <a:t>R. </a:t>
            </a:r>
            <a:r>
              <a:rPr lang="fr-FR" dirty="0" err="1" smtClean="0"/>
              <a:t>Blaufarb</a:t>
            </a:r>
            <a:r>
              <a:rPr lang="fr-FR" dirty="0" smtClean="0"/>
              <a:t>, </a:t>
            </a:r>
            <a:r>
              <a:rPr lang="fr-FR" i="1" dirty="0" smtClean="0"/>
              <a:t>The Great </a:t>
            </a:r>
            <a:r>
              <a:rPr lang="fr-FR" i="1" dirty="0" err="1" smtClean="0"/>
              <a:t>Demarcation</a:t>
            </a:r>
            <a:r>
              <a:rPr lang="fr-FR" i="1" dirty="0" smtClean="0"/>
              <a:t>: The French </a:t>
            </a:r>
            <a:r>
              <a:rPr lang="fr-FR" i="1" dirty="0" err="1" smtClean="0"/>
              <a:t>Revolution</a:t>
            </a:r>
            <a:r>
              <a:rPr lang="fr-FR" i="1" dirty="0" smtClean="0"/>
              <a:t> and the Invention of Modern </a:t>
            </a:r>
            <a:r>
              <a:rPr lang="fr-FR" i="1" dirty="0" err="1" smtClean="0"/>
              <a:t>Property</a:t>
            </a:r>
            <a:r>
              <a:rPr lang="fr-FR" dirty="0" smtClean="0"/>
              <a:t>, OUP 2014 </a:t>
            </a:r>
          </a:p>
          <a:p>
            <a:r>
              <a:rPr lang="fr-FR" dirty="0" smtClean="0"/>
              <a:t>J. </a:t>
            </a:r>
            <a:r>
              <a:rPr lang="fr-FR" dirty="0" err="1" smtClean="0"/>
              <a:t>Adelman</a:t>
            </a:r>
            <a:r>
              <a:rPr lang="fr-FR" dirty="0" smtClean="0"/>
              <a:t>, </a:t>
            </a:r>
            <a:r>
              <a:rPr lang="fr-FR" i="1" dirty="0" err="1" smtClean="0"/>
              <a:t>Republic</a:t>
            </a:r>
            <a:r>
              <a:rPr lang="fr-FR" i="1" dirty="0" smtClean="0"/>
              <a:t> of Capital: Buenos Aires and the </a:t>
            </a:r>
            <a:r>
              <a:rPr lang="fr-FR" i="1" dirty="0" err="1" smtClean="0"/>
              <a:t>Legal</a:t>
            </a:r>
            <a:r>
              <a:rPr lang="fr-FR" i="1" dirty="0" smtClean="0"/>
              <a:t> Transformation of the Atlantic World</a:t>
            </a:r>
            <a:r>
              <a:rPr lang="fr-FR" dirty="0" smtClean="0"/>
              <a:t>, Stanford UP 1999</a:t>
            </a:r>
            <a:endParaRPr lang="fr-FR" dirty="0"/>
          </a:p>
        </p:txBody>
      </p:sp>
    </p:spTree>
    <p:extLst>
      <p:ext uri="{BB962C8B-B14F-4D97-AF65-F5344CB8AC3E}">
        <p14:creationId xmlns:p14="http://schemas.microsoft.com/office/powerpoint/2010/main" val="212976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552728"/>
          </a:xfrm>
        </p:spPr>
        <p:txBody>
          <a:bodyPr>
            <a:normAutofit fontScale="92500" lnSpcReduction="20000"/>
          </a:bodyPr>
          <a:lstStyle/>
          <a:p>
            <a:pPr>
              <a:buNone/>
            </a:pPr>
            <a:r>
              <a:rPr lang="en-US" sz="2400" u="sng" dirty="0"/>
              <a:t>Intellectual property</a:t>
            </a:r>
            <a:endParaRPr lang="fr-FR" sz="2400" u="sng" dirty="0"/>
          </a:p>
          <a:p>
            <a:r>
              <a:rPr lang="fr-FR" sz="2400" dirty="0"/>
              <a:t>A. Kapczynski, « </a:t>
            </a:r>
            <a:r>
              <a:rPr lang="en-US" sz="2400" dirty="0"/>
              <a:t>The Access to Knowledge Mobilization and the New Politics of Intellectual Property”, </a:t>
            </a:r>
            <a:r>
              <a:rPr lang="en-US" sz="2400" dirty="0">
                <a:hlinkClick r:id="rId2"/>
              </a:rPr>
              <a:t>YLJ 2008</a:t>
            </a:r>
            <a:r>
              <a:rPr lang="en-US" sz="2400" dirty="0"/>
              <a:t>; </a:t>
            </a:r>
            <a:r>
              <a:rPr lang="en-US" sz="2400" dirty="0">
                <a:hlinkClick r:id="rId3"/>
              </a:rPr>
              <a:t>Zone books 2010</a:t>
            </a:r>
            <a:r>
              <a:rPr lang="en-US" sz="2400" dirty="0"/>
              <a:t>; “The Cost of Price: Why and How to Get Beyond Intellectual Property”, </a:t>
            </a:r>
            <a:r>
              <a:rPr lang="en-US" sz="2400" dirty="0">
                <a:hlinkClick r:id="rId4"/>
              </a:rPr>
              <a:t>UCLALR 2012</a:t>
            </a:r>
            <a:r>
              <a:rPr lang="en-US" sz="2400" dirty="0"/>
              <a:t>; “Four Hypothesis on Intellectual Property and Inequality”, </a:t>
            </a:r>
            <a:r>
              <a:rPr lang="en-US" sz="2400" dirty="0">
                <a:hlinkClick r:id="rId5"/>
              </a:rPr>
              <a:t>2015</a:t>
            </a:r>
            <a:endParaRPr lang="en-US" sz="2400" dirty="0"/>
          </a:p>
          <a:p>
            <a:r>
              <a:rPr lang="en-US" sz="2400" dirty="0"/>
              <a:t>J. Boyle, “The Second Enclosure Movement &amp; the Construction of the Public Domain”, </a:t>
            </a:r>
            <a:r>
              <a:rPr lang="en-US" sz="2400" dirty="0">
                <a:hlinkClick r:id="rId6"/>
              </a:rPr>
              <a:t>LCP 2003</a:t>
            </a:r>
            <a:endParaRPr lang="en-US" sz="2400" dirty="0"/>
          </a:p>
          <a:p>
            <a:pPr marL="0" indent="0">
              <a:buNone/>
            </a:pPr>
            <a:endParaRPr lang="fr-FR" sz="2400" u="sng" dirty="0" smtClean="0"/>
          </a:p>
          <a:p>
            <a:pPr>
              <a:buNone/>
            </a:pPr>
            <a:r>
              <a:rPr lang="fr-FR" sz="2400" u="sng" dirty="0" smtClean="0"/>
              <a:t>Natural </a:t>
            </a:r>
            <a:r>
              <a:rPr lang="fr-FR" sz="2400" u="sng" dirty="0" smtClean="0"/>
              <a:t>capital and land </a:t>
            </a:r>
            <a:r>
              <a:rPr lang="fr-FR" sz="2400" u="sng" dirty="0" err="1" smtClean="0"/>
              <a:t>prices</a:t>
            </a:r>
            <a:endParaRPr lang="fr-FR" sz="2400" u="sng" dirty="0" smtClean="0">
              <a:latin typeface="+mn-lt"/>
            </a:endParaRPr>
          </a:p>
          <a:p>
            <a:r>
              <a:rPr lang="fr-FR" sz="2400" b="1" dirty="0" smtClean="0"/>
              <a:t>* E. Barbier, « </a:t>
            </a:r>
            <a:r>
              <a:rPr lang="fr-FR" sz="2400" b="1" dirty="0" err="1" smtClean="0"/>
              <a:t>Account</a:t>
            </a:r>
            <a:r>
              <a:rPr lang="fr-FR" sz="2400" b="1" dirty="0" smtClean="0"/>
              <a:t> for </a:t>
            </a:r>
            <a:r>
              <a:rPr lang="fr-FR" sz="2400" b="1" dirty="0" err="1" smtClean="0"/>
              <a:t>Depreciation</a:t>
            </a:r>
            <a:r>
              <a:rPr lang="fr-FR" sz="2400" b="1" dirty="0" smtClean="0"/>
              <a:t> of Natural Capital », Nature </a:t>
            </a:r>
            <a:r>
              <a:rPr lang="fr-FR" sz="2400" b="1" dirty="0" smtClean="0">
                <a:hlinkClick r:id="rId7"/>
              </a:rPr>
              <a:t>2014a</a:t>
            </a:r>
            <a:r>
              <a:rPr lang="fr-FR" sz="2400" b="1" dirty="0" smtClean="0"/>
              <a:t>, </a:t>
            </a:r>
            <a:r>
              <a:rPr lang="fr-FR" sz="2400" b="1" dirty="0" smtClean="0">
                <a:hlinkClick r:id="rId8"/>
              </a:rPr>
              <a:t>2014b</a:t>
            </a:r>
            <a:endParaRPr lang="fr-FR" sz="2400" b="1" dirty="0" smtClean="0"/>
          </a:p>
          <a:p>
            <a:r>
              <a:rPr lang="fr-FR" sz="2400" dirty="0" smtClean="0">
                <a:latin typeface="+mn-lt"/>
              </a:rPr>
              <a:t>E. </a:t>
            </a:r>
            <a:r>
              <a:rPr lang="fr-FR" sz="2400" dirty="0" err="1" smtClean="0">
                <a:latin typeface="+mn-lt"/>
              </a:rPr>
              <a:t>Olstrom</a:t>
            </a:r>
            <a:r>
              <a:rPr lang="fr-FR" sz="2400" dirty="0" smtClean="0">
                <a:latin typeface="+mn-lt"/>
              </a:rPr>
              <a:t>, </a:t>
            </a:r>
            <a:r>
              <a:rPr lang="en-US" sz="2400" i="1" dirty="0" smtClean="0"/>
              <a:t>Governing the Commons: The Evolution of Institutions for Collective Action</a:t>
            </a:r>
            <a:r>
              <a:rPr lang="en-US" sz="2400" dirty="0" smtClean="0"/>
              <a:t>, CUP 1990; </a:t>
            </a:r>
            <a:r>
              <a:rPr lang="en-US" sz="2400" i="1" dirty="0" smtClean="0"/>
              <a:t>Property in Land and Other </a:t>
            </a:r>
            <a:r>
              <a:rPr lang="en-US" sz="2400" i="1" dirty="0" err="1" smtClean="0"/>
              <a:t>Ressources</a:t>
            </a:r>
            <a:r>
              <a:rPr lang="en-US" sz="2400" dirty="0" smtClean="0"/>
              <a:t>, Lincoln Institute </a:t>
            </a:r>
            <a:r>
              <a:rPr lang="en-US" sz="2400" dirty="0" smtClean="0"/>
              <a:t>2012</a:t>
            </a:r>
          </a:p>
          <a:p>
            <a:r>
              <a:rPr lang="en-US" sz="2400" dirty="0"/>
              <a:t>J. </a:t>
            </a:r>
            <a:r>
              <a:rPr lang="en-US" sz="2400" dirty="0" err="1"/>
              <a:t>Gyourko</a:t>
            </a:r>
            <a:r>
              <a:rPr lang="en-US" sz="2400" dirty="0"/>
              <a:t> et al, “Superstar Cities”, </a:t>
            </a:r>
            <a:r>
              <a:rPr lang="en-US" sz="2400" dirty="0">
                <a:hlinkClick r:id="rId9"/>
              </a:rPr>
              <a:t>AEJ 2010</a:t>
            </a:r>
            <a:endParaRPr lang="en-US" sz="2400" dirty="0"/>
          </a:p>
          <a:p>
            <a:r>
              <a:rPr lang="en-US" sz="2400" dirty="0"/>
              <a:t>K. Knoll, M. Schularick, T. Steger, “No Price Like Home: Global House Prices, 1870-2012”, </a:t>
            </a:r>
            <a:r>
              <a:rPr lang="en-US" sz="2400" dirty="0">
                <a:hlinkClick r:id="rId10"/>
              </a:rPr>
              <a:t>WP </a:t>
            </a:r>
            <a:r>
              <a:rPr lang="en-US" sz="2400" dirty="0" smtClean="0">
                <a:hlinkClick r:id="rId10"/>
              </a:rPr>
              <a:t>2014</a:t>
            </a:r>
            <a:endParaRPr lang="en-US" sz="2400" dirty="0" smtClean="0"/>
          </a:p>
          <a:p>
            <a:r>
              <a:rPr lang="en-US" sz="2400" dirty="0"/>
              <a:t>R. Hornbeck, “Barbed Wire: Property Rights and Agricultural Development”, </a:t>
            </a:r>
            <a:r>
              <a:rPr lang="en-US" sz="2400" dirty="0">
                <a:hlinkClick r:id="rId11"/>
              </a:rPr>
              <a:t>QJE 2010</a:t>
            </a:r>
            <a:endParaRPr lang="en-US" sz="2400" dirty="0"/>
          </a:p>
          <a:p>
            <a:r>
              <a:rPr lang="fr-FR" sz="2400" dirty="0"/>
              <a:t>R. Allen, “The </a:t>
            </a:r>
            <a:r>
              <a:rPr lang="fr-FR" sz="2400" dirty="0" err="1"/>
              <a:t>Efficiency</a:t>
            </a:r>
            <a:r>
              <a:rPr lang="fr-FR" sz="2400" dirty="0"/>
              <a:t> and </a:t>
            </a:r>
            <a:r>
              <a:rPr lang="fr-FR" sz="2400" dirty="0" err="1"/>
              <a:t>Distributional</a:t>
            </a:r>
            <a:r>
              <a:rPr lang="fr-FR" sz="2400" dirty="0"/>
              <a:t> </a:t>
            </a:r>
            <a:r>
              <a:rPr lang="fr-FR" sz="2400" dirty="0" err="1"/>
              <a:t>Consequences</a:t>
            </a:r>
            <a:r>
              <a:rPr lang="fr-FR" sz="2400" dirty="0"/>
              <a:t> of </a:t>
            </a:r>
            <a:r>
              <a:rPr lang="fr-FR" sz="2400" dirty="0" err="1"/>
              <a:t>Eighteenth</a:t>
            </a:r>
            <a:r>
              <a:rPr lang="fr-FR" sz="2400" dirty="0"/>
              <a:t> Century Enclosures,” EJ </a:t>
            </a:r>
            <a:r>
              <a:rPr lang="fr-FR" sz="2400" dirty="0" smtClean="0"/>
              <a:t>1982</a:t>
            </a:r>
            <a:endParaRPr lang="en-US" sz="2400" dirty="0" smtClean="0"/>
          </a:p>
          <a:p>
            <a:pPr marL="0" indent="0">
              <a:buNone/>
            </a:pPr>
            <a:endParaRPr lang="en-US" sz="2400" u="sng" dirty="0" smtClean="0"/>
          </a:p>
          <a:p>
            <a:pPr>
              <a:buNone/>
            </a:pPr>
            <a:endParaRPr lang="en-US" sz="2400" b="1" dirty="0" smtClean="0"/>
          </a:p>
          <a:p>
            <a:endParaRPr lang="en-US" sz="2400" i="1" dirty="0" smtClean="0"/>
          </a:p>
          <a:p>
            <a:endParaRPr lang="en-US" sz="2400" dirty="0">
              <a:latin typeface="+mn-lt"/>
            </a:endParaRPr>
          </a:p>
          <a:p>
            <a:endParaRPr lang="en-US" sz="2400" dirty="0" smtClean="0"/>
          </a:p>
        </p:txBody>
      </p:sp>
    </p:spTree>
    <p:extLst>
      <p:ext uri="{BB962C8B-B14F-4D97-AF65-F5344CB8AC3E}">
        <p14:creationId xmlns:p14="http://schemas.microsoft.com/office/powerpoint/2010/main" val="3971083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3568" y="692696"/>
            <a:ext cx="8136904" cy="5184576"/>
          </a:xfrm>
        </p:spPr>
        <p:txBody>
          <a:bodyPr>
            <a:normAutofit lnSpcReduction="10000"/>
          </a:bodyPr>
          <a:lstStyle/>
          <a:p>
            <a:pPr>
              <a:buNone/>
            </a:pPr>
            <a:endParaRPr lang="en-US" sz="2400" u="sng" dirty="0" smtClean="0"/>
          </a:p>
          <a:p>
            <a:pPr>
              <a:buNone/>
            </a:pPr>
            <a:r>
              <a:rPr lang="en-US" sz="2400" u="sng" dirty="0" smtClean="0"/>
              <a:t>From capital-income ratios to c</a:t>
            </a:r>
            <a:r>
              <a:rPr lang="en-US" sz="2400" u="sng" dirty="0" smtClean="0"/>
              <a:t>apital </a:t>
            </a:r>
            <a:r>
              <a:rPr lang="en-US" sz="2400" u="sng" dirty="0" smtClean="0"/>
              <a:t>shares</a:t>
            </a:r>
          </a:p>
          <a:p>
            <a:r>
              <a:rPr lang="fr-FR" sz="2400" dirty="0" smtClean="0"/>
              <a:t>C. Cobb, P. Douglas, « A Theory of Production », </a:t>
            </a:r>
            <a:r>
              <a:rPr lang="fr-FR" sz="2400" dirty="0" smtClean="0">
                <a:hlinkClick r:id="rId2"/>
              </a:rPr>
              <a:t>AER 1928</a:t>
            </a:r>
            <a:r>
              <a:rPr lang="fr-FR" sz="2400" dirty="0" smtClean="0"/>
              <a:t> </a:t>
            </a:r>
          </a:p>
          <a:p>
            <a:r>
              <a:rPr lang="fr-FR" sz="2400" dirty="0" smtClean="0"/>
              <a:t>R. Allen, « </a:t>
            </a:r>
            <a:r>
              <a:rPr lang="fr-FR" sz="2400" dirty="0" err="1" smtClean="0"/>
              <a:t>Engel’s</a:t>
            </a:r>
            <a:r>
              <a:rPr lang="fr-FR" sz="2400" dirty="0" smtClean="0"/>
              <a:t> Pause: </a:t>
            </a:r>
            <a:r>
              <a:rPr lang="fr-FR" sz="2400" dirty="0" err="1" smtClean="0"/>
              <a:t>Technical</a:t>
            </a:r>
            <a:r>
              <a:rPr lang="fr-FR" sz="2400" dirty="0" smtClean="0"/>
              <a:t> Change, Capital Accumulation and </a:t>
            </a:r>
            <a:r>
              <a:rPr lang="fr-FR" sz="2400" dirty="0" err="1" smtClean="0"/>
              <a:t>Inequality</a:t>
            </a:r>
            <a:r>
              <a:rPr lang="fr-FR" sz="2400" dirty="0" smtClean="0"/>
              <a:t> </a:t>
            </a:r>
            <a:r>
              <a:rPr lang="fr-FR" sz="2400" dirty="0" err="1" smtClean="0"/>
              <a:t>During</a:t>
            </a:r>
            <a:r>
              <a:rPr lang="fr-FR" sz="2400" dirty="0" smtClean="0"/>
              <a:t> the British </a:t>
            </a:r>
            <a:r>
              <a:rPr lang="fr-FR" sz="2400" dirty="0" err="1" smtClean="0"/>
              <a:t>Industrial</a:t>
            </a:r>
            <a:r>
              <a:rPr lang="fr-FR" sz="2400" dirty="0" smtClean="0"/>
              <a:t> </a:t>
            </a:r>
            <a:r>
              <a:rPr lang="fr-FR" sz="2400" dirty="0" err="1" smtClean="0"/>
              <a:t>Revolution</a:t>
            </a:r>
            <a:r>
              <a:rPr lang="fr-FR" sz="2400" dirty="0" smtClean="0"/>
              <a:t> », </a:t>
            </a:r>
            <a:r>
              <a:rPr lang="fr-FR" sz="2400" dirty="0" smtClean="0">
                <a:hlinkClick r:id="rId3"/>
              </a:rPr>
              <a:t>EEH 2009</a:t>
            </a:r>
            <a:r>
              <a:rPr lang="fr-FR" sz="2400" dirty="0" smtClean="0"/>
              <a:t>; « </a:t>
            </a:r>
            <a:r>
              <a:rPr lang="fr-FR" sz="2400" dirty="0" err="1" smtClean="0"/>
              <a:t>Engel’s</a:t>
            </a:r>
            <a:r>
              <a:rPr lang="fr-FR" sz="2400" dirty="0" smtClean="0"/>
              <a:t> Pause: A </a:t>
            </a:r>
            <a:r>
              <a:rPr lang="fr-FR" sz="2400" dirty="0" err="1" smtClean="0"/>
              <a:t>Pessimist</a:t>
            </a:r>
            <a:r>
              <a:rPr lang="fr-FR" sz="2400" dirty="0" smtClean="0"/>
              <a:t> Guide to the </a:t>
            </a:r>
            <a:r>
              <a:rPr lang="fr-FR" sz="2400" dirty="0" err="1" smtClean="0"/>
              <a:t>Industrial</a:t>
            </a:r>
            <a:r>
              <a:rPr lang="fr-FR" sz="2400" dirty="0" smtClean="0"/>
              <a:t> </a:t>
            </a:r>
            <a:r>
              <a:rPr lang="fr-FR" sz="2400" dirty="0" err="1" smtClean="0"/>
              <a:t>Revolution</a:t>
            </a:r>
            <a:r>
              <a:rPr lang="fr-FR" sz="2400" dirty="0" smtClean="0"/>
              <a:t> », </a:t>
            </a:r>
            <a:r>
              <a:rPr lang="fr-FR" sz="2400" dirty="0" smtClean="0">
                <a:hlinkClick r:id="rId4"/>
              </a:rPr>
              <a:t>WP 2007</a:t>
            </a:r>
            <a:endParaRPr lang="fr-FR" sz="2400" dirty="0" smtClean="0"/>
          </a:p>
          <a:p>
            <a:r>
              <a:rPr lang="fr-FR" sz="2400" dirty="0" smtClean="0"/>
              <a:t>L. </a:t>
            </a:r>
            <a:r>
              <a:rPr lang="fr-FR" sz="2400" dirty="0" err="1" smtClean="0"/>
              <a:t>Karabarmounis</a:t>
            </a:r>
            <a:r>
              <a:rPr lang="fr-FR" sz="2400" dirty="0" smtClean="0"/>
              <a:t>, B. </a:t>
            </a:r>
            <a:r>
              <a:rPr lang="fr-FR" sz="2400" dirty="0" err="1" smtClean="0"/>
              <a:t>Neiman</a:t>
            </a:r>
            <a:r>
              <a:rPr lang="fr-FR" sz="2400" dirty="0" smtClean="0"/>
              <a:t>, « The Global </a:t>
            </a:r>
            <a:r>
              <a:rPr lang="fr-FR" sz="2400" dirty="0" err="1" smtClean="0"/>
              <a:t>Decline</a:t>
            </a:r>
            <a:r>
              <a:rPr lang="fr-FR" sz="2400" dirty="0" smtClean="0"/>
              <a:t> in the Labor </a:t>
            </a:r>
            <a:r>
              <a:rPr lang="fr-FR" sz="2400" dirty="0" err="1" smtClean="0"/>
              <a:t>Share</a:t>
            </a:r>
            <a:r>
              <a:rPr lang="fr-FR" sz="2400" dirty="0" smtClean="0"/>
              <a:t> », </a:t>
            </a:r>
            <a:r>
              <a:rPr lang="fr-FR" sz="2400" dirty="0" smtClean="0">
                <a:hlinkClick r:id="rId5"/>
              </a:rPr>
              <a:t>WP 2013</a:t>
            </a:r>
            <a:r>
              <a:rPr lang="fr-FR" sz="2400" dirty="0" smtClean="0"/>
              <a:t>; « Capital </a:t>
            </a:r>
            <a:r>
              <a:rPr lang="fr-FR" sz="2400" dirty="0" err="1" smtClean="0"/>
              <a:t>Depreciation</a:t>
            </a:r>
            <a:r>
              <a:rPr lang="fr-FR" sz="2400" dirty="0" smtClean="0"/>
              <a:t> and Labor </a:t>
            </a:r>
            <a:r>
              <a:rPr lang="fr-FR" sz="2400" dirty="0" err="1" smtClean="0"/>
              <a:t>Shares</a:t>
            </a:r>
            <a:r>
              <a:rPr lang="fr-FR" sz="2400" dirty="0" smtClean="0"/>
              <a:t> </a:t>
            </a:r>
            <a:r>
              <a:rPr lang="fr-FR" sz="2400" dirty="0" err="1" smtClean="0"/>
              <a:t>Around</a:t>
            </a:r>
            <a:r>
              <a:rPr lang="fr-FR" sz="2400" dirty="0" smtClean="0"/>
              <a:t> the World: </a:t>
            </a:r>
            <a:r>
              <a:rPr lang="fr-FR" sz="2400" dirty="0" err="1" smtClean="0"/>
              <a:t>Measurement</a:t>
            </a:r>
            <a:r>
              <a:rPr lang="fr-FR" sz="2400" dirty="0" smtClean="0"/>
              <a:t> and Implications », </a:t>
            </a:r>
            <a:r>
              <a:rPr lang="fr-FR" sz="2400" dirty="0" smtClean="0">
                <a:hlinkClick r:id="rId6"/>
              </a:rPr>
              <a:t>WP 2014</a:t>
            </a:r>
            <a:endParaRPr lang="fr-FR" sz="2400" dirty="0" smtClean="0"/>
          </a:p>
          <a:p>
            <a:r>
              <a:rPr lang="fr-FR" sz="2400" dirty="0" smtClean="0"/>
              <a:t>International Labor </a:t>
            </a:r>
            <a:r>
              <a:rPr lang="fr-FR" sz="2400" dirty="0" err="1" smtClean="0"/>
              <a:t>Organization</a:t>
            </a:r>
            <a:r>
              <a:rPr lang="fr-FR" sz="2400" dirty="0" smtClean="0"/>
              <a:t>, « </a:t>
            </a:r>
            <a:r>
              <a:rPr lang="fr-FR" sz="2400" dirty="0" smtClean="0">
                <a:hlinkClick r:id="rId7"/>
              </a:rPr>
              <a:t>Global </a:t>
            </a:r>
            <a:r>
              <a:rPr lang="fr-FR" sz="2400" dirty="0" err="1" smtClean="0">
                <a:hlinkClick r:id="rId7"/>
              </a:rPr>
              <a:t>Wage</a:t>
            </a:r>
            <a:r>
              <a:rPr lang="fr-FR" sz="2400" dirty="0" smtClean="0">
                <a:hlinkClick r:id="rId7"/>
              </a:rPr>
              <a:t> Report 2014-15</a:t>
            </a:r>
            <a:r>
              <a:rPr lang="fr-FR" sz="2400" dirty="0" smtClean="0"/>
              <a:t> »</a:t>
            </a:r>
            <a:endParaRPr lang="fr-FR" sz="2400" u="sng" dirty="0" smtClean="0"/>
          </a:p>
          <a:p>
            <a:pPr>
              <a:buNone/>
            </a:pPr>
            <a:endParaRPr lang="en-US" sz="2400" b="1" dirty="0" smtClean="0"/>
          </a:p>
          <a:p>
            <a:endParaRPr lang="en-US" sz="2400" i="1" dirty="0" smtClean="0"/>
          </a:p>
          <a:p>
            <a:endParaRPr lang="en-US" sz="2400" dirty="0">
              <a:latin typeface="+mn-lt"/>
            </a:endParaRPr>
          </a:p>
          <a:p>
            <a:endParaRPr lang="en-US" sz="2400" dirty="0" smtClean="0"/>
          </a:p>
        </p:txBody>
      </p:sp>
    </p:spTree>
    <p:extLst>
      <p:ext uri="{BB962C8B-B14F-4D97-AF65-F5344CB8AC3E}">
        <p14:creationId xmlns:p14="http://schemas.microsoft.com/office/powerpoint/2010/main" val="3101432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lstStyle/>
          <a:p>
            <a:r>
              <a:rPr lang="en-US" dirty="0" smtClean="0"/>
              <a:t>Email : </a:t>
            </a:r>
            <a:r>
              <a:rPr lang="en-US" dirty="0" smtClean="0">
                <a:hlinkClick r:id="rId2"/>
              </a:rPr>
              <a:t>piketty@psemail.eu</a:t>
            </a:r>
            <a:endParaRPr lang="en-US" dirty="0" smtClean="0"/>
          </a:p>
          <a:p>
            <a:r>
              <a:rPr lang="en-US" dirty="0" smtClean="0"/>
              <a:t>Office : </a:t>
            </a:r>
            <a:r>
              <a:rPr lang="en-US" dirty="0" err="1" smtClean="0"/>
              <a:t>Jourdan</a:t>
            </a:r>
            <a:r>
              <a:rPr lang="en-US" dirty="0" smtClean="0"/>
              <a:t> B101</a:t>
            </a:r>
          </a:p>
          <a:p>
            <a:endParaRPr lang="en-US" dirty="0" smtClean="0"/>
          </a:p>
          <a:p>
            <a:pPr>
              <a:buNone/>
            </a:pPr>
            <a:endParaRPr lang="en-US" dirty="0" smtClean="0"/>
          </a:p>
          <a:p>
            <a:r>
              <a:rPr lang="en-US" dirty="0" smtClean="0"/>
              <a:t>Course web page : </a:t>
            </a:r>
            <a:r>
              <a:rPr lang="en-US" dirty="0" smtClean="0">
                <a:hlinkClick r:id="rId3"/>
              </a:rPr>
              <a:t>http://piketty.pse.ens.fr/teaching/10/17</a:t>
            </a:r>
            <a:endParaRPr lang="en-US" dirty="0" smtClean="0"/>
          </a:p>
          <a:p>
            <a:pPr>
              <a:buNone/>
            </a:pPr>
            <a:r>
              <a:rPr lang="en-US" dirty="0" smtClean="0"/>
              <a:t>     </a:t>
            </a:r>
            <a:r>
              <a:rPr lang="en-US" b="1" dirty="0" smtClean="0"/>
              <a:t>(check on-line for updated versions)</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624736"/>
          </a:xfrm>
        </p:spPr>
        <p:txBody>
          <a:bodyPr>
            <a:normAutofit lnSpcReduction="10000"/>
          </a:bodyPr>
          <a:lstStyle/>
          <a:p>
            <a:pPr marL="0" indent="0">
              <a:buNone/>
            </a:pPr>
            <a:r>
              <a:rPr lang="en-US" sz="2400" b="1" dirty="0">
                <a:latin typeface="+mn-lt"/>
                <a:hlinkClick r:id="rId2"/>
              </a:rPr>
              <a:t>Lecture </a:t>
            </a:r>
            <a:r>
              <a:rPr lang="en-US" sz="2400" b="1" dirty="0" smtClean="0">
                <a:latin typeface="+mn-lt"/>
                <a:hlinkClick r:id="rId2"/>
              </a:rPr>
              <a:t>4: </a:t>
            </a:r>
            <a:r>
              <a:rPr lang="en-US" sz="2400" b="1" dirty="0">
                <a:latin typeface="+mn-lt"/>
                <a:hlinkClick r:id="rId2"/>
              </a:rPr>
              <a:t>Inequality in the </a:t>
            </a:r>
            <a:r>
              <a:rPr lang="en-US" sz="2400" b="1" dirty="0" smtClean="0">
                <a:latin typeface="+mn-lt"/>
                <a:hlinkClick r:id="rId2"/>
              </a:rPr>
              <a:t>long-run: labor </a:t>
            </a:r>
            <a:r>
              <a:rPr lang="en-US" sz="2400" b="1" dirty="0">
                <a:latin typeface="+mn-lt"/>
                <a:hlinkClick r:id="rId2"/>
              </a:rPr>
              <a:t>income vs capital ownership</a:t>
            </a:r>
            <a:r>
              <a:rPr lang="en-US" sz="2400" dirty="0">
                <a:latin typeface="+mn-lt"/>
              </a:rPr>
              <a:t>   </a:t>
            </a:r>
            <a:endParaRPr lang="en-US" sz="2400" b="1" dirty="0" smtClean="0">
              <a:latin typeface="+mn-lt"/>
            </a:endParaRPr>
          </a:p>
          <a:p>
            <a:endParaRPr lang="en-US" sz="2400" i="1" dirty="0" smtClean="0">
              <a:latin typeface="+mn-lt"/>
              <a:hlinkClick r:id="rId3"/>
            </a:endParaRPr>
          </a:p>
          <a:p>
            <a:r>
              <a:rPr lang="en-US" sz="2400" b="1" i="1" dirty="0" smtClean="0">
                <a:latin typeface="+mn-lt"/>
              </a:rPr>
              <a:t>* </a:t>
            </a:r>
            <a:r>
              <a:rPr lang="en-US" sz="2400" b="1" i="1" dirty="0" smtClean="0">
                <a:latin typeface="+mn-lt"/>
                <a:hlinkClick r:id="rId3"/>
              </a:rPr>
              <a:t>Capital…</a:t>
            </a:r>
            <a:r>
              <a:rPr lang="en-US" sz="2400" b="1" dirty="0" smtClean="0">
                <a:latin typeface="+mn-lt"/>
              </a:rPr>
              <a:t>, chap.7-12</a:t>
            </a:r>
          </a:p>
          <a:p>
            <a:pPr>
              <a:buNone/>
            </a:pPr>
            <a:endParaRPr lang="en-US" sz="2400" dirty="0"/>
          </a:p>
          <a:p>
            <a:pPr marL="0" indent="0">
              <a:buNone/>
            </a:pPr>
            <a:r>
              <a:rPr lang="en-US" sz="2400" u="sng" dirty="0" smtClean="0"/>
              <a:t>Historical studies on income and wealth inequality</a:t>
            </a:r>
            <a:endParaRPr lang="en-US" sz="2400" dirty="0" smtClean="0">
              <a:latin typeface="+mn-lt"/>
            </a:endParaRPr>
          </a:p>
          <a:p>
            <a:r>
              <a:rPr lang="fr-FR" sz="2400" dirty="0" smtClean="0"/>
              <a:t>S. Kuznets, </a:t>
            </a:r>
            <a:r>
              <a:rPr lang="fr-FR" sz="2400" i="1" dirty="0" err="1" smtClean="0"/>
              <a:t>Shares</a:t>
            </a:r>
            <a:r>
              <a:rPr lang="fr-FR" sz="2400" i="1" dirty="0" smtClean="0"/>
              <a:t> of </a:t>
            </a:r>
            <a:r>
              <a:rPr lang="fr-FR" sz="2400" i="1" dirty="0" err="1" smtClean="0"/>
              <a:t>upper</a:t>
            </a:r>
            <a:r>
              <a:rPr lang="fr-FR" sz="2400" i="1" dirty="0" smtClean="0"/>
              <a:t> </a:t>
            </a:r>
            <a:r>
              <a:rPr lang="fr-FR" sz="2400" i="1" dirty="0" err="1" smtClean="0"/>
              <a:t>income</a:t>
            </a:r>
            <a:r>
              <a:rPr lang="fr-FR" sz="2400" i="1" dirty="0" smtClean="0"/>
              <a:t> groups in </a:t>
            </a:r>
            <a:r>
              <a:rPr lang="fr-FR" sz="2400" i="1" dirty="0" err="1" smtClean="0"/>
              <a:t>income</a:t>
            </a:r>
            <a:r>
              <a:rPr lang="fr-FR" sz="2400" i="1" dirty="0" smtClean="0"/>
              <a:t> and </a:t>
            </a:r>
            <a:r>
              <a:rPr lang="fr-FR" sz="2400" i="1" dirty="0" err="1" smtClean="0"/>
              <a:t>savings</a:t>
            </a:r>
            <a:r>
              <a:rPr lang="fr-FR" sz="2400" dirty="0" smtClean="0"/>
              <a:t>, NBER 1953; « </a:t>
            </a:r>
            <a:r>
              <a:rPr lang="fr-FR" sz="2400" dirty="0" err="1" smtClean="0"/>
              <a:t>Economic</a:t>
            </a:r>
            <a:r>
              <a:rPr lang="fr-FR" sz="2400" dirty="0" smtClean="0"/>
              <a:t> </a:t>
            </a:r>
            <a:r>
              <a:rPr lang="fr-FR" sz="2400" dirty="0" err="1" smtClean="0"/>
              <a:t>growth</a:t>
            </a:r>
            <a:r>
              <a:rPr lang="fr-FR" sz="2400" dirty="0" smtClean="0"/>
              <a:t> and </a:t>
            </a:r>
            <a:r>
              <a:rPr lang="fr-FR" sz="2400" dirty="0" err="1" smtClean="0"/>
              <a:t>income</a:t>
            </a:r>
            <a:r>
              <a:rPr lang="fr-FR" sz="2400" dirty="0" smtClean="0"/>
              <a:t> </a:t>
            </a:r>
            <a:r>
              <a:rPr lang="fr-FR" sz="2400" dirty="0" err="1" smtClean="0"/>
              <a:t>inequality</a:t>
            </a:r>
            <a:r>
              <a:rPr lang="fr-FR" sz="2400" dirty="0" smtClean="0"/>
              <a:t> », </a:t>
            </a:r>
            <a:r>
              <a:rPr lang="fr-FR" sz="2400" dirty="0" smtClean="0">
                <a:hlinkClick r:id="rId4"/>
              </a:rPr>
              <a:t>AER 1955</a:t>
            </a:r>
            <a:endParaRPr lang="fr-FR" sz="2400" dirty="0">
              <a:latin typeface="+mn-lt"/>
            </a:endParaRPr>
          </a:p>
          <a:p>
            <a:r>
              <a:rPr lang="fr-FR" sz="2400" dirty="0">
                <a:latin typeface="+mn-lt"/>
              </a:rPr>
              <a:t>A. </a:t>
            </a:r>
            <a:r>
              <a:rPr lang="fr-FR" sz="2400" dirty="0" smtClean="0">
                <a:latin typeface="+mn-lt"/>
              </a:rPr>
              <a:t>Atkinson, </a:t>
            </a:r>
            <a:r>
              <a:rPr lang="fr-FR" sz="2400" dirty="0" err="1" smtClean="0">
                <a:latin typeface="+mn-lt"/>
              </a:rPr>
              <a:t>A.Harrison</a:t>
            </a:r>
            <a:r>
              <a:rPr lang="fr-FR" sz="2400" dirty="0" smtClean="0">
                <a:latin typeface="+mn-lt"/>
              </a:rPr>
              <a:t>, </a:t>
            </a:r>
            <a:r>
              <a:rPr lang="fr-FR" sz="2400" i="1" dirty="0" smtClean="0">
                <a:latin typeface="+mn-lt"/>
              </a:rPr>
              <a:t>Distribution of </a:t>
            </a:r>
            <a:r>
              <a:rPr lang="fr-FR" sz="2400" i="1" dirty="0" err="1" smtClean="0">
                <a:latin typeface="+mn-lt"/>
              </a:rPr>
              <a:t>personal</a:t>
            </a:r>
            <a:r>
              <a:rPr lang="fr-FR" sz="2400" i="1" dirty="0" smtClean="0">
                <a:latin typeface="+mn-lt"/>
              </a:rPr>
              <a:t> </a:t>
            </a:r>
            <a:r>
              <a:rPr lang="fr-FR" sz="2400" i="1" dirty="0" err="1" smtClean="0">
                <a:latin typeface="+mn-lt"/>
              </a:rPr>
              <a:t>wealth</a:t>
            </a:r>
            <a:r>
              <a:rPr lang="fr-FR" sz="2400" i="1" dirty="0" smtClean="0">
                <a:latin typeface="+mn-lt"/>
              </a:rPr>
              <a:t> in </a:t>
            </a:r>
            <a:r>
              <a:rPr lang="fr-FR" sz="2400" i="1" dirty="0" err="1" smtClean="0">
                <a:latin typeface="+mn-lt"/>
              </a:rPr>
              <a:t>Britain</a:t>
            </a:r>
            <a:r>
              <a:rPr lang="fr-FR" sz="2400" dirty="0" smtClean="0"/>
              <a:t>, CUP </a:t>
            </a:r>
            <a:r>
              <a:rPr lang="fr-FR" sz="2400" dirty="0" smtClean="0">
                <a:latin typeface="+mn-lt"/>
              </a:rPr>
              <a:t>1978</a:t>
            </a:r>
          </a:p>
          <a:p>
            <a:r>
              <a:rPr lang="fr-FR" sz="2400" dirty="0" smtClean="0"/>
              <a:t>A. Atkinson, </a:t>
            </a:r>
            <a:r>
              <a:rPr lang="fr-FR" sz="2400" dirty="0" err="1" smtClean="0"/>
              <a:t>T</a:t>
            </a:r>
            <a:r>
              <a:rPr lang="fr-FR" sz="2400" dirty="0" smtClean="0"/>
              <a:t>. Piketty, </a:t>
            </a:r>
            <a:r>
              <a:rPr lang="fr-FR" sz="2400" i="1" dirty="0" smtClean="0"/>
              <a:t>Top </a:t>
            </a:r>
            <a:r>
              <a:rPr lang="fr-FR" sz="2400" i="1" dirty="0" err="1" smtClean="0"/>
              <a:t>Incomes</a:t>
            </a:r>
            <a:r>
              <a:rPr lang="fr-FR" sz="2400" i="1" dirty="0" smtClean="0"/>
              <a:t> Over the 20th Century</a:t>
            </a:r>
            <a:r>
              <a:rPr lang="fr-FR" sz="2400" dirty="0" smtClean="0"/>
              <a:t>, OUP 2007; </a:t>
            </a:r>
            <a:r>
              <a:rPr lang="fr-FR" sz="2400" i="1" dirty="0" smtClean="0"/>
              <a:t>Top </a:t>
            </a:r>
            <a:r>
              <a:rPr lang="fr-FR" sz="2400" i="1" dirty="0" err="1" smtClean="0"/>
              <a:t>Incomes</a:t>
            </a:r>
            <a:r>
              <a:rPr lang="fr-FR" sz="2400" i="1" dirty="0" smtClean="0"/>
              <a:t>: A Global </a:t>
            </a:r>
            <a:r>
              <a:rPr lang="fr-FR" sz="2400" i="1" dirty="0" err="1" smtClean="0"/>
              <a:t>Pespective</a:t>
            </a:r>
            <a:r>
              <a:rPr lang="fr-FR" sz="2400" dirty="0" smtClean="0"/>
              <a:t>, OUP 2010</a:t>
            </a:r>
            <a:endParaRPr lang="fr-FR" sz="2400" dirty="0" smtClean="0">
              <a:latin typeface="+mn-lt"/>
            </a:endParaRPr>
          </a:p>
          <a:p>
            <a:r>
              <a:rPr lang="en-US" sz="2400" dirty="0" smtClean="0"/>
              <a:t>A</a:t>
            </a:r>
            <a:r>
              <a:rPr lang="fr-FR" sz="2400" dirty="0" smtClean="0"/>
              <a:t>. Atkinson, T</a:t>
            </a:r>
            <a:r>
              <a:rPr lang="fr-FR" sz="2400" dirty="0"/>
              <a:t>. Piketty, </a:t>
            </a:r>
            <a:r>
              <a:rPr lang="fr-FR" sz="2400" dirty="0" smtClean="0"/>
              <a:t> E</a:t>
            </a:r>
            <a:r>
              <a:rPr lang="fr-FR" sz="2400" dirty="0"/>
              <a:t>. Saez, </a:t>
            </a:r>
            <a:r>
              <a:rPr lang="fr-FR" sz="2400" dirty="0" smtClean="0"/>
              <a:t>« Top </a:t>
            </a:r>
            <a:r>
              <a:rPr lang="fr-FR" sz="2400" dirty="0" err="1"/>
              <a:t>Incomes</a:t>
            </a:r>
            <a:r>
              <a:rPr lang="fr-FR" sz="2400" dirty="0"/>
              <a:t> in the Long </a:t>
            </a:r>
            <a:r>
              <a:rPr lang="fr-FR" sz="2400" dirty="0" err="1"/>
              <a:t>Run</a:t>
            </a:r>
            <a:r>
              <a:rPr lang="fr-FR" sz="2400" dirty="0"/>
              <a:t> of </a:t>
            </a:r>
            <a:r>
              <a:rPr lang="fr-FR" sz="2400" dirty="0" err="1" smtClean="0"/>
              <a:t>History</a:t>
            </a:r>
            <a:r>
              <a:rPr lang="fr-FR" sz="2400" dirty="0" smtClean="0"/>
              <a:t>», </a:t>
            </a:r>
            <a:r>
              <a:rPr lang="fr-FR" sz="2400" dirty="0" smtClean="0">
                <a:hlinkClick r:id="rId5"/>
              </a:rPr>
              <a:t>JEL 2011</a:t>
            </a:r>
            <a:r>
              <a:rPr lang="en-US" sz="2400" dirty="0" smtClean="0"/>
              <a:t> </a:t>
            </a:r>
          </a:p>
          <a:p>
            <a:r>
              <a:rPr lang="en-US" sz="2400" b="1" dirty="0" smtClean="0"/>
              <a:t>* F. Alvaredo, --,--,--, ”The </a:t>
            </a:r>
            <a:r>
              <a:rPr lang="en-US" sz="2400" b="1" dirty="0"/>
              <a:t>Top 1% in International </a:t>
            </a:r>
            <a:r>
              <a:rPr lang="en-US" sz="2400" b="1" dirty="0" smtClean="0"/>
              <a:t>&amp; </a:t>
            </a:r>
            <a:r>
              <a:rPr lang="en-US" sz="2400" b="1" dirty="0"/>
              <a:t>Historical Perspective“, </a:t>
            </a:r>
            <a:r>
              <a:rPr lang="en-US" sz="2400" b="1" dirty="0">
                <a:hlinkClick r:id="rId6"/>
              </a:rPr>
              <a:t>JEP 2013</a:t>
            </a:r>
            <a:r>
              <a:rPr lang="en-US" sz="2400" b="1" dirty="0"/>
              <a:t> </a:t>
            </a:r>
            <a:r>
              <a:rPr lang="en-US" sz="2400" b="1" i="1" dirty="0" smtClean="0"/>
              <a:t> </a:t>
            </a:r>
          </a:p>
          <a:p>
            <a:r>
              <a:rPr lang="en-US" sz="2400" b="1" dirty="0" smtClean="0">
                <a:latin typeface="+mn-lt"/>
              </a:rPr>
              <a:t>* T. Piketty, E. Saez, “Inequality </a:t>
            </a:r>
            <a:r>
              <a:rPr lang="en-US" sz="2400" b="1" dirty="0">
                <a:latin typeface="+mn-lt"/>
              </a:rPr>
              <a:t>in the long run”, </a:t>
            </a:r>
            <a:r>
              <a:rPr lang="en-US" sz="2400" b="1" dirty="0">
                <a:latin typeface="+mn-lt"/>
                <a:hlinkClick r:id="rId7"/>
              </a:rPr>
              <a:t>Science </a:t>
            </a:r>
            <a:r>
              <a:rPr lang="en-US" sz="2400" b="1" dirty="0" smtClean="0">
                <a:latin typeface="+mn-lt"/>
                <a:hlinkClick r:id="rId7"/>
              </a:rPr>
              <a:t>2014</a:t>
            </a:r>
            <a:endParaRPr lang="en-US" sz="2400" b="1" dirty="0" smtClean="0">
              <a:latin typeface="+mn-lt"/>
            </a:endParaRPr>
          </a:p>
        </p:txBody>
      </p:sp>
    </p:spTree>
    <p:extLst>
      <p:ext uri="{BB962C8B-B14F-4D97-AF65-F5344CB8AC3E}">
        <p14:creationId xmlns:p14="http://schemas.microsoft.com/office/powerpoint/2010/main" val="3213065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804" y="116632"/>
            <a:ext cx="8712968" cy="6480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9832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260648"/>
            <a:ext cx="8784976" cy="6048672"/>
          </a:xfrm>
        </p:spPr>
        <p:txBody>
          <a:bodyPr>
            <a:normAutofit fontScale="77500" lnSpcReduction="20000"/>
          </a:bodyPr>
          <a:lstStyle/>
          <a:p>
            <a:pPr marL="0" indent="0">
              <a:buNone/>
            </a:pPr>
            <a:r>
              <a:rPr lang="fr-FR" u="sng" dirty="0" err="1" smtClean="0"/>
              <a:t>Inequality</a:t>
            </a:r>
            <a:r>
              <a:rPr lang="fr-FR" u="sng" dirty="0" smtClean="0"/>
              <a:t> of </a:t>
            </a:r>
            <a:r>
              <a:rPr lang="fr-FR" u="sng" dirty="0" err="1" smtClean="0"/>
              <a:t>labor</a:t>
            </a:r>
            <a:r>
              <a:rPr lang="fr-FR" u="sng" dirty="0" smtClean="0"/>
              <a:t> </a:t>
            </a:r>
            <a:r>
              <a:rPr lang="fr-FR" u="sng" dirty="0" err="1" smtClean="0"/>
              <a:t>income</a:t>
            </a:r>
            <a:endParaRPr lang="fr-FR" u="sng" dirty="0" smtClean="0"/>
          </a:p>
          <a:p>
            <a:r>
              <a:rPr lang="fr-FR" dirty="0" smtClean="0">
                <a:hlinkClick r:id="rId2"/>
              </a:rPr>
              <a:t>Capital…</a:t>
            </a:r>
            <a:r>
              <a:rPr lang="fr-FR" dirty="0" smtClean="0"/>
              <a:t>, chap.8-9</a:t>
            </a:r>
            <a:endParaRPr lang="en-US" dirty="0" smtClean="0"/>
          </a:p>
          <a:p>
            <a:r>
              <a:rPr lang="en-US" dirty="0" smtClean="0"/>
              <a:t>C. </a:t>
            </a:r>
            <a:r>
              <a:rPr lang="en-US" dirty="0" err="1" smtClean="0"/>
              <a:t>Goldin</a:t>
            </a:r>
            <a:r>
              <a:rPr lang="en-US" dirty="0" smtClean="0"/>
              <a:t>, L</a:t>
            </a:r>
            <a:r>
              <a:rPr lang="en-US" dirty="0"/>
              <a:t>. </a:t>
            </a:r>
            <a:r>
              <a:rPr lang="en-US" dirty="0" smtClean="0"/>
              <a:t>Katz, </a:t>
            </a:r>
            <a:r>
              <a:rPr lang="en-US" i="1" dirty="0">
                <a:hlinkClick r:id="rId3"/>
              </a:rPr>
              <a:t>The Race between Education and Technology</a:t>
            </a:r>
            <a:r>
              <a:rPr lang="en-US" i="1" dirty="0"/>
              <a:t>, </a:t>
            </a:r>
            <a:r>
              <a:rPr lang="en-US" i="1" dirty="0" smtClean="0"/>
              <a:t>HUP 2009</a:t>
            </a:r>
            <a:endParaRPr lang="fr-FR" dirty="0" smtClean="0"/>
          </a:p>
          <a:p>
            <a:r>
              <a:rPr lang="fr-FR" dirty="0" smtClean="0"/>
              <a:t>D</a:t>
            </a:r>
            <a:r>
              <a:rPr lang="fr-FR" dirty="0"/>
              <a:t>. Autor, « </a:t>
            </a:r>
            <a:r>
              <a:rPr lang="fr-FR" dirty="0" err="1" smtClean="0"/>
              <a:t>Skills</a:t>
            </a:r>
            <a:r>
              <a:rPr lang="fr-FR" dirty="0" smtClean="0"/>
              <a:t>, </a:t>
            </a:r>
            <a:r>
              <a:rPr lang="fr-FR" dirty="0" err="1" smtClean="0"/>
              <a:t>education</a:t>
            </a:r>
            <a:r>
              <a:rPr lang="fr-FR" dirty="0" smtClean="0"/>
              <a:t> and the </a:t>
            </a:r>
            <a:r>
              <a:rPr lang="fr-FR" dirty="0" err="1" smtClean="0"/>
              <a:t>rise</a:t>
            </a:r>
            <a:r>
              <a:rPr lang="fr-FR" dirty="0" smtClean="0"/>
              <a:t> of </a:t>
            </a:r>
            <a:r>
              <a:rPr lang="fr-FR" dirty="0" err="1" smtClean="0"/>
              <a:t>earnings</a:t>
            </a:r>
            <a:r>
              <a:rPr lang="fr-FR" dirty="0" smtClean="0"/>
              <a:t> </a:t>
            </a:r>
            <a:r>
              <a:rPr lang="fr-FR" dirty="0" err="1" smtClean="0"/>
              <a:t>inequality</a:t>
            </a:r>
            <a:r>
              <a:rPr lang="fr-FR" dirty="0" smtClean="0"/>
              <a:t> </a:t>
            </a:r>
            <a:r>
              <a:rPr lang="fr-FR" dirty="0" err="1" smtClean="0"/>
              <a:t>among</a:t>
            </a:r>
            <a:r>
              <a:rPr lang="fr-FR" dirty="0" smtClean="0"/>
              <a:t> the </a:t>
            </a:r>
            <a:r>
              <a:rPr lang="fr-FR" dirty="0" err="1"/>
              <a:t>other</a:t>
            </a:r>
            <a:r>
              <a:rPr lang="fr-FR" dirty="0"/>
              <a:t> 99 percent », </a:t>
            </a:r>
            <a:r>
              <a:rPr lang="fr-FR" dirty="0">
                <a:hlinkClick r:id="rId4"/>
              </a:rPr>
              <a:t>Science 2014</a:t>
            </a:r>
            <a:endParaRPr lang="fr-FR" dirty="0"/>
          </a:p>
          <a:p>
            <a:r>
              <a:rPr lang="fr-FR" dirty="0" smtClean="0"/>
              <a:t>R. Chetty, E. Saez et al, « The </a:t>
            </a:r>
            <a:r>
              <a:rPr lang="fr-FR" dirty="0" err="1" smtClean="0"/>
              <a:t>Equal</a:t>
            </a:r>
            <a:r>
              <a:rPr lang="fr-FR" dirty="0" smtClean="0"/>
              <a:t> </a:t>
            </a:r>
            <a:r>
              <a:rPr lang="fr-FR" dirty="0" err="1" smtClean="0"/>
              <a:t>Opportunity</a:t>
            </a:r>
            <a:r>
              <a:rPr lang="fr-FR" dirty="0" smtClean="0"/>
              <a:t> Project », </a:t>
            </a:r>
            <a:r>
              <a:rPr lang="fr-FR" dirty="0" smtClean="0">
                <a:hlinkClick r:id="rId5"/>
              </a:rPr>
              <a:t>2014</a:t>
            </a:r>
            <a:endParaRPr lang="fr-FR" dirty="0" smtClean="0"/>
          </a:p>
          <a:p>
            <a:r>
              <a:rPr lang="fr-FR" dirty="0" smtClean="0"/>
              <a:t>P. Bourdieu, J.C. </a:t>
            </a:r>
            <a:r>
              <a:rPr lang="fr-FR" dirty="0" err="1" smtClean="0"/>
              <a:t>Passeron</a:t>
            </a:r>
            <a:r>
              <a:rPr lang="fr-FR" dirty="0" smtClean="0"/>
              <a:t>. </a:t>
            </a:r>
            <a:r>
              <a:rPr lang="fr-FR" i="1" dirty="0" smtClean="0"/>
              <a:t>Les héritiers. Les étudiants et la culture</a:t>
            </a:r>
            <a:r>
              <a:rPr lang="fr-FR" dirty="0" smtClean="0"/>
              <a:t>, Minuit 1966</a:t>
            </a:r>
          </a:p>
          <a:p>
            <a:r>
              <a:rPr lang="fr-FR" dirty="0" smtClean="0"/>
              <a:t>D. </a:t>
            </a:r>
            <a:r>
              <a:rPr lang="fr-FR" dirty="0" err="1" smtClean="0"/>
              <a:t>Card</a:t>
            </a:r>
            <a:r>
              <a:rPr lang="fr-FR" dirty="0" smtClean="0"/>
              <a:t>, </a:t>
            </a:r>
            <a:r>
              <a:rPr lang="fr-FR" dirty="0" err="1" smtClean="0"/>
              <a:t>A.Krueger</a:t>
            </a:r>
            <a:r>
              <a:rPr lang="fr-FR" dirty="0" smtClean="0"/>
              <a:t>, « A Real </a:t>
            </a:r>
            <a:r>
              <a:rPr lang="fr-FR" dirty="0" err="1" smtClean="0"/>
              <a:t>Analysis</a:t>
            </a:r>
            <a:r>
              <a:rPr lang="fr-FR" dirty="0" smtClean="0"/>
              <a:t> of the New Jersey Minimum </a:t>
            </a:r>
            <a:r>
              <a:rPr lang="fr-FR" dirty="0" err="1" smtClean="0"/>
              <a:t>Wage</a:t>
            </a:r>
            <a:r>
              <a:rPr lang="fr-FR" dirty="0" smtClean="0"/>
              <a:t> </a:t>
            </a:r>
            <a:r>
              <a:rPr lang="fr-FR" dirty="0" err="1" smtClean="0"/>
              <a:t>Increase</a:t>
            </a:r>
            <a:r>
              <a:rPr lang="fr-FR" dirty="0" smtClean="0"/>
              <a:t> », </a:t>
            </a:r>
            <a:r>
              <a:rPr lang="fr-FR" dirty="0" smtClean="0">
                <a:hlinkClick r:id="rId6"/>
              </a:rPr>
              <a:t>AER </a:t>
            </a:r>
            <a:r>
              <a:rPr lang="fr-FR" dirty="0" smtClean="0">
                <a:hlinkClick r:id="rId6"/>
              </a:rPr>
              <a:t>2000</a:t>
            </a:r>
            <a:endParaRPr lang="fr-FR" dirty="0" smtClean="0"/>
          </a:p>
          <a:p>
            <a:r>
              <a:rPr lang="fr-FR" dirty="0"/>
              <a:t>T. Piketty, E. Saez, S. Stantcheva, « Optimal Taxation of Top Labor </a:t>
            </a:r>
            <a:r>
              <a:rPr lang="fr-FR" dirty="0" err="1"/>
              <a:t>Incomes</a:t>
            </a:r>
            <a:r>
              <a:rPr lang="fr-FR" dirty="0"/>
              <a:t>: A Tale of </a:t>
            </a:r>
            <a:r>
              <a:rPr lang="fr-FR" dirty="0" err="1"/>
              <a:t>Three</a:t>
            </a:r>
            <a:r>
              <a:rPr lang="fr-FR" dirty="0"/>
              <a:t> </a:t>
            </a:r>
            <a:r>
              <a:rPr lang="fr-FR" dirty="0" err="1"/>
              <a:t>Elasticities</a:t>
            </a:r>
            <a:r>
              <a:rPr lang="fr-FR" dirty="0"/>
              <a:t> », </a:t>
            </a:r>
            <a:r>
              <a:rPr lang="fr-FR" dirty="0">
                <a:hlinkClick r:id="rId7"/>
              </a:rPr>
              <a:t>AEJ </a:t>
            </a:r>
            <a:r>
              <a:rPr lang="fr-FR" dirty="0" smtClean="0">
                <a:hlinkClick r:id="rId7"/>
              </a:rPr>
              <a:t>2014</a:t>
            </a:r>
            <a:endParaRPr lang="fr-FR" dirty="0" smtClean="0"/>
          </a:p>
          <a:p>
            <a:r>
              <a:rPr lang="fr-FR" dirty="0"/>
              <a:t>E. McGaughey, « Do Corporations </a:t>
            </a:r>
            <a:r>
              <a:rPr lang="fr-FR" dirty="0" err="1"/>
              <a:t>Increase</a:t>
            </a:r>
            <a:r>
              <a:rPr lang="fr-FR" dirty="0"/>
              <a:t> </a:t>
            </a:r>
            <a:r>
              <a:rPr lang="fr-FR" dirty="0" err="1"/>
              <a:t>Inequality</a:t>
            </a:r>
            <a:r>
              <a:rPr lang="fr-FR" dirty="0"/>
              <a:t>? », </a:t>
            </a:r>
            <a:r>
              <a:rPr lang="fr-FR" dirty="0">
                <a:hlinkClick r:id="rId8"/>
              </a:rPr>
              <a:t>WP 2015</a:t>
            </a:r>
            <a:endParaRPr lang="fr-FR" dirty="0" smtClean="0"/>
          </a:p>
          <a:p>
            <a:r>
              <a:rPr lang="fr-FR" dirty="0"/>
              <a:t>J. Song, D. Price, F. </a:t>
            </a:r>
            <a:r>
              <a:rPr lang="fr-FR" dirty="0" err="1"/>
              <a:t>Guvenen</a:t>
            </a:r>
            <a:r>
              <a:rPr lang="fr-FR" dirty="0"/>
              <a:t>, N. Bloom, « </a:t>
            </a:r>
            <a:r>
              <a:rPr lang="fr-FR" dirty="0" err="1"/>
              <a:t>Firming</a:t>
            </a:r>
            <a:r>
              <a:rPr lang="fr-FR" dirty="0"/>
              <a:t> Up </a:t>
            </a:r>
            <a:r>
              <a:rPr lang="fr-FR" dirty="0" err="1"/>
              <a:t>Inequality</a:t>
            </a:r>
            <a:r>
              <a:rPr lang="fr-FR" dirty="0"/>
              <a:t> », </a:t>
            </a:r>
            <a:r>
              <a:rPr lang="fr-FR" dirty="0">
                <a:hlinkClick r:id="rId9"/>
              </a:rPr>
              <a:t>WP 2015</a:t>
            </a:r>
            <a:endParaRPr lang="fr-FR" dirty="0"/>
          </a:p>
          <a:p>
            <a:pPr marL="0" indent="0">
              <a:buNone/>
            </a:pPr>
            <a:endParaRPr lang="fr-FR" dirty="0"/>
          </a:p>
          <a:p>
            <a:endParaRPr lang="fr-FR" dirty="0" smtClean="0"/>
          </a:p>
          <a:p>
            <a:pPr>
              <a:buNone/>
            </a:pPr>
            <a:endParaRPr lang="fr-FR" dirty="0" smtClean="0"/>
          </a:p>
        </p:txBody>
      </p:sp>
    </p:spTree>
    <p:extLst>
      <p:ext uri="{BB962C8B-B14F-4D97-AF65-F5344CB8AC3E}">
        <p14:creationId xmlns:p14="http://schemas.microsoft.com/office/powerpoint/2010/main" val="1389993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928992" cy="6048672"/>
          </a:xfrm>
        </p:spPr>
        <p:txBody>
          <a:bodyPr>
            <a:normAutofit fontScale="77500" lnSpcReduction="20000"/>
          </a:bodyPr>
          <a:lstStyle/>
          <a:p>
            <a:pPr marL="0" indent="0">
              <a:buNone/>
            </a:pPr>
            <a:endParaRPr lang="fr-FR" u="sng" dirty="0" smtClean="0"/>
          </a:p>
          <a:p>
            <a:pPr marL="0" indent="0">
              <a:buNone/>
            </a:pPr>
            <a:r>
              <a:rPr lang="fr-FR" u="sng" dirty="0" err="1" smtClean="0"/>
              <a:t>Inequality</a:t>
            </a:r>
            <a:r>
              <a:rPr lang="fr-FR" u="sng" dirty="0" smtClean="0"/>
              <a:t> of capital </a:t>
            </a:r>
            <a:r>
              <a:rPr lang="fr-FR" u="sng" dirty="0" err="1" smtClean="0"/>
              <a:t>ownership</a:t>
            </a:r>
            <a:endParaRPr lang="fr-FR" u="sng" dirty="0" smtClean="0"/>
          </a:p>
          <a:p>
            <a:r>
              <a:rPr lang="fr-FR" dirty="0" smtClean="0">
                <a:hlinkClick r:id="rId2"/>
              </a:rPr>
              <a:t>Capital…</a:t>
            </a:r>
            <a:r>
              <a:rPr lang="fr-FR" dirty="0" smtClean="0"/>
              <a:t>, chap.10-12</a:t>
            </a:r>
          </a:p>
          <a:p>
            <a:r>
              <a:rPr lang="fr-FR" dirty="0" smtClean="0"/>
              <a:t>J. Bourdieu, L. </a:t>
            </a:r>
            <a:r>
              <a:rPr lang="fr-FR" dirty="0" err="1" smtClean="0"/>
              <a:t>Kestelsbaum</a:t>
            </a:r>
            <a:r>
              <a:rPr lang="fr-FR" dirty="0" smtClean="0"/>
              <a:t>, G. Postel-Vinay, </a:t>
            </a:r>
            <a:r>
              <a:rPr lang="fr-FR" i="1" dirty="0" smtClean="0"/>
              <a:t>L’enquête TRA. Histoire d’un outil, outil pour l’histoire</a:t>
            </a:r>
            <a:r>
              <a:rPr lang="fr-FR" dirty="0" smtClean="0"/>
              <a:t>, INED 2014</a:t>
            </a:r>
          </a:p>
          <a:p>
            <a:r>
              <a:rPr lang="fr-FR" b="1" dirty="0" smtClean="0"/>
              <a:t>* T. </a:t>
            </a:r>
            <a:r>
              <a:rPr lang="fr-FR" b="1" dirty="0"/>
              <a:t>Piketty, G. Postel-Vinay, J.L. Rosenthal, </a:t>
            </a:r>
            <a:r>
              <a:rPr lang="fr-FR" b="1" dirty="0" smtClean="0"/>
              <a:t>« </a:t>
            </a:r>
            <a:r>
              <a:rPr lang="fr-FR" b="1" dirty="0" err="1" smtClean="0"/>
              <a:t>Wealth</a:t>
            </a:r>
            <a:r>
              <a:rPr lang="fr-FR" b="1" dirty="0" smtClean="0"/>
              <a:t> Concentration in a </a:t>
            </a:r>
            <a:r>
              <a:rPr lang="fr-FR" b="1" dirty="0" err="1" smtClean="0"/>
              <a:t>Developing</a:t>
            </a:r>
            <a:r>
              <a:rPr lang="fr-FR" b="1" dirty="0" smtClean="0"/>
              <a:t> Economy: Paris and France, 1807-1994 », </a:t>
            </a:r>
            <a:r>
              <a:rPr lang="fr-FR" b="1" dirty="0" smtClean="0">
                <a:hlinkClick r:id="rId3"/>
              </a:rPr>
              <a:t>AER 2006</a:t>
            </a:r>
            <a:r>
              <a:rPr lang="fr-FR" dirty="0" smtClean="0"/>
              <a:t> </a:t>
            </a:r>
          </a:p>
          <a:p>
            <a:r>
              <a:rPr lang="fr-FR" dirty="0" smtClean="0"/>
              <a:t>--,--,--, « </a:t>
            </a:r>
            <a:r>
              <a:rPr lang="fr-FR" dirty="0" err="1" smtClean="0"/>
              <a:t>Inherited</a:t>
            </a:r>
            <a:r>
              <a:rPr lang="fr-FR" dirty="0" smtClean="0"/>
              <a:t> vs </a:t>
            </a:r>
            <a:r>
              <a:rPr lang="fr-FR" dirty="0" err="1" smtClean="0"/>
              <a:t>Self-Made</a:t>
            </a:r>
            <a:r>
              <a:rPr lang="fr-FR" dirty="0" smtClean="0"/>
              <a:t> </a:t>
            </a:r>
            <a:r>
              <a:rPr lang="fr-FR" dirty="0" err="1" smtClean="0"/>
              <a:t>Wealth</a:t>
            </a:r>
            <a:r>
              <a:rPr lang="fr-FR" dirty="0" smtClean="0"/>
              <a:t>: Theory and Evidence </a:t>
            </a:r>
            <a:r>
              <a:rPr lang="fr-FR" dirty="0" err="1" smtClean="0"/>
              <a:t>from</a:t>
            </a:r>
            <a:r>
              <a:rPr lang="fr-FR" dirty="0" smtClean="0"/>
              <a:t> a Rentier Society (Paris 1872-1927) », </a:t>
            </a:r>
            <a:r>
              <a:rPr lang="fr-FR" dirty="0">
                <a:hlinkClick r:id="rId4"/>
              </a:rPr>
              <a:t>EEH </a:t>
            </a:r>
            <a:r>
              <a:rPr lang="fr-FR" dirty="0" smtClean="0">
                <a:hlinkClick r:id="rId4"/>
              </a:rPr>
              <a:t>2014</a:t>
            </a:r>
            <a:endParaRPr lang="fr-FR" dirty="0" smtClean="0"/>
          </a:p>
          <a:p>
            <a:r>
              <a:rPr lang="fr-FR" dirty="0" smtClean="0"/>
              <a:t>--, « On the Long-</a:t>
            </a:r>
            <a:r>
              <a:rPr lang="fr-FR" dirty="0" err="1" smtClean="0"/>
              <a:t>Run</a:t>
            </a:r>
            <a:r>
              <a:rPr lang="fr-FR" dirty="0" smtClean="0"/>
              <a:t> Evolution of </a:t>
            </a:r>
            <a:r>
              <a:rPr lang="fr-FR" dirty="0" err="1" smtClean="0"/>
              <a:t>Inheritance</a:t>
            </a:r>
            <a:r>
              <a:rPr lang="fr-FR" dirty="0" smtClean="0"/>
              <a:t>: France 1820-2050 », </a:t>
            </a:r>
            <a:r>
              <a:rPr lang="fr-FR" dirty="0" smtClean="0">
                <a:hlinkClick r:id="rId5"/>
              </a:rPr>
              <a:t>QJE 2011</a:t>
            </a:r>
            <a:endParaRPr lang="fr-FR" dirty="0"/>
          </a:p>
          <a:p>
            <a:r>
              <a:rPr lang="en-US" b="1" dirty="0" smtClean="0"/>
              <a:t>* T</a:t>
            </a:r>
            <a:r>
              <a:rPr lang="en-US" b="1" dirty="0"/>
              <a:t>. </a:t>
            </a:r>
            <a:r>
              <a:rPr lang="en-US" b="1" dirty="0" err="1"/>
              <a:t>Piketty</a:t>
            </a:r>
            <a:r>
              <a:rPr lang="en-US" b="1" dirty="0"/>
              <a:t>, G. </a:t>
            </a:r>
            <a:r>
              <a:rPr lang="en-US" b="1" dirty="0" err="1"/>
              <a:t>Zucman</a:t>
            </a:r>
            <a:r>
              <a:rPr lang="en-US" b="1" dirty="0"/>
              <a:t>, “</a:t>
            </a:r>
            <a:r>
              <a:rPr lang="en-US" b="1" dirty="0">
                <a:hlinkClick r:id="rId6"/>
              </a:rPr>
              <a:t>Wealth and Inheritance in the Long-Run</a:t>
            </a:r>
            <a:r>
              <a:rPr lang="en-US" b="1" dirty="0"/>
              <a:t>”, Handbook of Income Distribution, 2015 </a:t>
            </a:r>
          </a:p>
          <a:p>
            <a:r>
              <a:rPr lang="en-US" dirty="0" smtClean="0"/>
              <a:t>“About </a:t>
            </a:r>
            <a:r>
              <a:rPr lang="en-US" dirty="0"/>
              <a:t>Capital in the 21</a:t>
            </a:r>
            <a:r>
              <a:rPr lang="en-US" baseline="30000" dirty="0"/>
              <a:t>st</a:t>
            </a:r>
            <a:r>
              <a:rPr lang="en-US" dirty="0"/>
              <a:t> </a:t>
            </a:r>
            <a:r>
              <a:rPr lang="en-US" dirty="0" smtClean="0"/>
              <a:t>century”, </a:t>
            </a:r>
            <a:r>
              <a:rPr lang="en-US" dirty="0" smtClean="0">
                <a:hlinkClick r:id="rId7"/>
              </a:rPr>
              <a:t>AER 2015</a:t>
            </a:r>
            <a:r>
              <a:rPr lang="en-US" dirty="0" smtClean="0"/>
              <a:t> (&amp; </a:t>
            </a:r>
            <a:r>
              <a:rPr lang="en-US" dirty="0" smtClean="0">
                <a:hlinkClick r:id="rId8"/>
              </a:rPr>
              <a:t>other symposia</a:t>
            </a:r>
            <a:r>
              <a:rPr lang="en-US" dirty="0" smtClean="0"/>
              <a:t>) </a:t>
            </a:r>
          </a:p>
          <a:p>
            <a:r>
              <a:rPr lang="fr-FR" dirty="0" err="1" smtClean="0"/>
              <a:t>See</a:t>
            </a:r>
            <a:r>
              <a:rPr lang="fr-FR" dirty="0" smtClean="0"/>
              <a:t> </a:t>
            </a:r>
            <a:r>
              <a:rPr lang="fr-FR" dirty="0" err="1" smtClean="0"/>
              <a:t>also</a:t>
            </a:r>
            <a:r>
              <a:rPr lang="fr-FR" dirty="0" smtClean="0"/>
              <a:t> </a:t>
            </a:r>
            <a:r>
              <a:rPr lang="fr-FR" dirty="0" smtClean="0">
                <a:hlinkClick r:id="rId9"/>
              </a:rPr>
              <a:t>Course notes on </a:t>
            </a:r>
            <a:r>
              <a:rPr lang="fr-FR" dirty="0" err="1" smtClean="0">
                <a:hlinkClick r:id="rId9"/>
              </a:rPr>
              <a:t>wealth</a:t>
            </a:r>
            <a:r>
              <a:rPr lang="fr-FR" dirty="0" smtClean="0">
                <a:hlinkClick r:id="rId9"/>
              </a:rPr>
              <a:t> </a:t>
            </a:r>
            <a:r>
              <a:rPr lang="fr-FR" dirty="0" err="1" smtClean="0">
                <a:hlinkClick r:id="rId9"/>
              </a:rPr>
              <a:t>models</a:t>
            </a:r>
            <a:endParaRPr lang="fr-FR" dirty="0"/>
          </a:p>
          <a:p>
            <a:endParaRPr lang="fr-FR" dirty="0"/>
          </a:p>
        </p:txBody>
      </p:sp>
    </p:spTree>
    <p:extLst>
      <p:ext uri="{BB962C8B-B14F-4D97-AF65-F5344CB8AC3E}">
        <p14:creationId xmlns:p14="http://schemas.microsoft.com/office/powerpoint/2010/main" val="2890779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0"/>
            <a:ext cx="8280920" cy="5832648"/>
          </a:xfrm>
        </p:spPr>
        <p:txBody>
          <a:bodyPr>
            <a:normAutofit fontScale="85000" lnSpcReduction="20000"/>
          </a:bodyPr>
          <a:lstStyle/>
          <a:p>
            <a:r>
              <a:rPr lang="fr-FR" dirty="0" smtClean="0"/>
              <a:t>E. Saez, G. Zucman</a:t>
            </a:r>
            <a:r>
              <a:rPr lang="fr-FR" dirty="0"/>
              <a:t>, </a:t>
            </a:r>
            <a:r>
              <a:rPr lang="fr-FR" dirty="0" smtClean="0"/>
              <a:t>« </a:t>
            </a:r>
            <a:r>
              <a:rPr lang="fr-FR" dirty="0" err="1" smtClean="0"/>
              <a:t>Wealth</a:t>
            </a:r>
            <a:r>
              <a:rPr lang="fr-FR" dirty="0" smtClean="0"/>
              <a:t> </a:t>
            </a:r>
            <a:r>
              <a:rPr lang="fr-FR" dirty="0" err="1"/>
              <a:t>inequality</a:t>
            </a:r>
            <a:r>
              <a:rPr lang="fr-FR" dirty="0"/>
              <a:t> </a:t>
            </a:r>
            <a:r>
              <a:rPr lang="fr-FR" dirty="0" smtClean="0"/>
              <a:t>in the US </a:t>
            </a:r>
            <a:r>
              <a:rPr lang="fr-FR" dirty="0" err="1" smtClean="0"/>
              <a:t>since</a:t>
            </a:r>
            <a:r>
              <a:rPr lang="fr-FR" dirty="0" smtClean="0"/>
              <a:t> 1913: Evidence </a:t>
            </a:r>
            <a:r>
              <a:rPr lang="fr-FR" dirty="0" err="1" smtClean="0"/>
              <a:t>Using</a:t>
            </a:r>
            <a:r>
              <a:rPr lang="fr-FR" dirty="0" smtClean="0"/>
              <a:t> </a:t>
            </a:r>
            <a:r>
              <a:rPr lang="fr-FR" dirty="0" err="1" smtClean="0"/>
              <a:t>Capitalized</a:t>
            </a:r>
            <a:r>
              <a:rPr lang="fr-FR" dirty="0" smtClean="0"/>
              <a:t> </a:t>
            </a:r>
            <a:r>
              <a:rPr lang="fr-FR" dirty="0" err="1" smtClean="0"/>
              <a:t>Income</a:t>
            </a:r>
            <a:r>
              <a:rPr lang="fr-FR" dirty="0" smtClean="0"/>
              <a:t> Data  », </a:t>
            </a:r>
            <a:r>
              <a:rPr lang="fr-FR" dirty="0" smtClean="0">
                <a:hlinkClick r:id="rId2"/>
              </a:rPr>
              <a:t>QJE 2016</a:t>
            </a:r>
            <a:r>
              <a:rPr lang="fr-FR" dirty="0" smtClean="0"/>
              <a:t> </a:t>
            </a:r>
            <a:endParaRPr lang="fr-FR" dirty="0"/>
          </a:p>
          <a:p>
            <a:r>
              <a:rPr lang="fr-FR" dirty="0" smtClean="0"/>
              <a:t>Y</a:t>
            </a:r>
            <a:r>
              <a:rPr lang="fr-FR" dirty="0"/>
              <a:t>. </a:t>
            </a:r>
            <a:r>
              <a:rPr lang="fr-FR" dirty="0" err="1"/>
              <a:t>Berman</a:t>
            </a:r>
            <a:r>
              <a:rPr lang="fr-FR" dirty="0"/>
              <a:t>, Y. </a:t>
            </a:r>
            <a:r>
              <a:rPr lang="fr-FR" dirty="0" err="1"/>
              <a:t>Shapira</a:t>
            </a:r>
            <a:r>
              <a:rPr lang="fr-FR" dirty="0"/>
              <a:t>, E. Ben-Jacob, « </a:t>
            </a:r>
            <a:r>
              <a:rPr lang="fr-FR" dirty="0" err="1"/>
              <a:t>Modelling</a:t>
            </a:r>
            <a:r>
              <a:rPr lang="fr-FR" dirty="0"/>
              <a:t> the </a:t>
            </a:r>
            <a:r>
              <a:rPr lang="fr-FR" dirty="0" err="1"/>
              <a:t>origin</a:t>
            </a:r>
            <a:r>
              <a:rPr lang="fr-FR" dirty="0"/>
              <a:t> and possible control of the </a:t>
            </a:r>
            <a:r>
              <a:rPr lang="fr-FR" dirty="0" err="1"/>
              <a:t>wealth</a:t>
            </a:r>
            <a:r>
              <a:rPr lang="fr-FR" dirty="0"/>
              <a:t> </a:t>
            </a:r>
            <a:r>
              <a:rPr lang="fr-FR" dirty="0" err="1"/>
              <a:t>inequality</a:t>
            </a:r>
            <a:r>
              <a:rPr lang="fr-FR" dirty="0"/>
              <a:t> </a:t>
            </a:r>
            <a:r>
              <a:rPr lang="fr-FR" dirty="0" err="1"/>
              <a:t>surge</a:t>
            </a:r>
            <a:r>
              <a:rPr lang="fr-FR" dirty="0"/>
              <a:t> », </a:t>
            </a:r>
            <a:r>
              <a:rPr lang="fr-FR" dirty="0" smtClean="0">
                <a:hlinkClick r:id="rId3"/>
              </a:rPr>
              <a:t>2015</a:t>
            </a:r>
            <a:endParaRPr lang="fr-FR" dirty="0" smtClean="0"/>
          </a:p>
          <a:p>
            <a:r>
              <a:rPr lang="fr-FR" dirty="0" smtClean="0"/>
              <a:t>Li Shi, « Changes in </a:t>
            </a:r>
            <a:r>
              <a:rPr lang="fr-FR" dirty="0" err="1" smtClean="0"/>
              <a:t>Wealth</a:t>
            </a:r>
            <a:r>
              <a:rPr lang="fr-FR" dirty="0" smtClean="0"/>
              <a:t> Distribution in China, 2002-2010 », </a:t>
            </a:r>
            <a:r>
              <a:rPr lang="fr-FR" dirty="0" smtClean="0">
                <a:hlinkClick r:id="rId4"/>
              </a:rPr>
              <a:t>WP 2013</a:t>
            </a:r>
            <a:endParaRPr lang="fr-FR" dirty="0" smtClean="0"/>
          </a:p>
          <a:p>
            <a:r>
              <a:rPr lang="fr-FR" dirty="0"/>
              <a:t>M. </a:t>
            </a:r>
            <a:r>
              <a:rPr lang="fr-FR" dirty="0" err="1"/>
              <a:t>Borgerhof</a:t>
            </a:r>
            <a:r>
              <a:rPr lang="fr-FR" dirty="0"/>
              <a:t>, S. Bowles, et al., « </a:t>
            </a:r>
            <a:r>
              <a:rPr lang="fr-FR" dirty="0" err="1"/>
              <a:t>Intergenerational</a:t>
            </a:r>
            <a:r>
              <a:rPr lang="fr-FR" dirty="0"/>
              <a:t> </a:t>
            </a:r>
            <a:r>
              <a:rPr lang="fr-FR" dirty="0" err="1"/>
              <a:t>Wealth</a:t>
            </a:r>
            <a:r>
              <a:rPr lang="fr-FR" dirty="0"/>
              <a:t> Transmission and the Dynamics of </a:t>
            </a:r>
            <a:r>
              <a:rPr lang="fr-FR" dirty="0" err="1"/>
              <a:t>Inequality</a:t>
            </a:r>
            <a:r>
              <a:rPr lang="fr-FR" dirty="0"/>
              <a:t> in Small </a:t>
            </a:r>
            <a:r>
              <a:rPr lang="fr-FR" dirty="0" err="1"/>
              <a:t>Scale</a:t>
            </a:r>
            <a:r>
              <a:rPr lang="fr-FR" dirty="0"/>
              <a:t> </a:t>
            </a:r>
            <a:r>
              <a:rPr lang="fr-FR" dirty="0" err="1"/>
              <a:t>Societies</a:t>
            </a:r>
            <a:r>
              <a:rPr lang="fr-FR" dirty="0"/>
              <a:t> », </a:t>
            </a:r>
            <a:r>
              <a:rPr lang="fr-FR" dirty="0">
                <a:hlinkClick r:id="rId5"/>
              </a:rPr>
              <a:t>Science </a:t>
            </a:r>
            <a:r>
              <a:rPr lang="fr-FR" dirty="0" smtClean="0">
                <a:hlinkClick r:id="rId5"/>
              </a:rPr>
              <a:t>2009</a:t>
            </a:r>
            <a:endParaRPr lang="fr-FR" dirty="0" smtClean="0"/>
          </a:p>
          <a:p>
            <a:r>
              <a:rPr lang="fr-FR" dirty="0" smtClean="0"/>
              <a:t>G. </a:t>
            </a:r>
            <a:r>
              <a:rPr lang="fr-FR" dirty="0" err="1" smtClean="0"/>
              <a:t>Analfi</a:t>
            </a:r>
            <a:r>
              <a:rPr lang="fr-FR" dirty="0" smtClean="0"/>
              <a:t>, « </a:t>
            </a:r>
            <a:r>
              <a:rPr lang="fr-FR" dirty="0" err="1" smtClean="0"/>
              <a:t>Economic</a:t>
            </a:r>
            <a:r>
              <a:rPr lang="fr-FR" dirty="0" smtClean="0"/>
              <a:t> </a:t>
            </a:r>
            <a:r>
              <a:rPr lang="fr-FR" dirty="0" err="1" smtClean="0"/>
              <a:t>Inequality</a:t>
            </a:r>
            <a:r>
              <a:rPr lang="fr-FR" dirty="0" smtClean="0"/>
              <a:t> in </a:t>
            </a:r>
            <a:r>
              <a:rPr lang="fr-FR" dirty="0" err="1" smtClean="0"/>
              <a:t>Preindustrial</a:t>
            </a:r>
            <a:r>
              <a:rPr lang="fr-FR" dirty="0" smtClean="0"/>
              <a:t> Europe 1300-1800 », </a:t>
            </a:r>
            <a:r>
              <a:rPr lang="fr-FR" dirty="0" smtClean="0">
                <a:hlinkClick r:id="rId6"/>
              </a:rPr>
              <a:t>2016</a:t>
            </a:r>
            <a:r>
              <a:rPr lang="fr-FR" dirty="0" smtClean="0"/>
              <a:t>, </a:t>
            </a:r>
            <a:r>
              <a:rPr lang="fr-FR" dirty="0" smtClean="0">
                <a:hlinkClick r:id="rId7"/>
              </a:rPr>
              <a:t>Slides</a:t>
            </a:r>
            <a:r>
              <a:rPr lang="fr-FR" dirty="0" smtClean="0"/>
              <a:t>, </a:t>
            </a:r>
            <a:r>
              <a:rPr lang="fr-FR" dirty="0" smtClean="0">
                <a:hlinkClick r:id="rId8"/>
              </a:rPr>
              <a:t>JEH 2015</a:t>
            </a:r>
            <a:endParaRPr lang="fr-FR" dirty="0" smtClean="0"/>
          </a:p>
          <a:p>
            <a:r>
              <a:rPr lang="fr-FR" smtClean="0"/>
              <a:t>G. Analfi</a:t>
            </a:r>
            <a:r>
              <a:rPr lang="fr-FR" dirty="0" smtClean="0"/>
              <a:t>, W. </a:t>
            </a:r>
            <a:r>
              <a:rPr lang="fr-FR" dirty="0" err="1" smtClean="0"/>
              <a:t>Ryckbosch</a:t>
            </a:r>
            <a:r>
              <a:rPr lang="fr-FR" dirty="0" smtClean="0"/>
              <a:t> « </a:t>
            </a:r>
            <a:r>
              <a:rPr lang="en-US" dirty="0" smtClean="0"/>
              <a:t>Growing </a:t>
            </a:r>
            <a:r>
              <a:rPr lang="en-US" dirty="0"/>
              <a:t>apart in early modern Europe? A comparison of inequality trends in Italy </a:t>
            </a:r>
            <a:r>
              <a:rPr lang="en-US" dirty="0" smtClean="0"/>
              <a:t>and </a:t>
            </a:r>
            <a:r>
              <a:rPr lang="fr-FR" dirty="0" smtClean="0"/>
              <a:t>the </a:t>
            </a:r>
            <a:r>
              <a:rPr lang="fr-FR" dirty="0"/>
              <a:t>Low Countries, </a:t>
            </a:r>
            <a:r>
              <a:rPr lang="fr-FR" dirty="0" smtClean="0"/>
              <a:t>1500–1800 », </a:t>
            </a:r>
            <a:r>
              <a:rPr lang="fr-FR" dirty="0" smtClean="0">
                <a:hlinkClick r:id="rId9"/>
              </a:rPr>
              <a:t>EEH 2016</a:t>
            </a:r>
            <a:endParaRPr lang="fr-FR" dirty="0"/>
          </a:p>
          <a:p>
            <a:endParaRPr lang="fr-FR" dirty="0"/>
          </a:p>
          <a:p>
            <a:endParaRPr lang="fr-FR" dirty="0"/>
          </a:p>
          <a:p>
            <a:endParaRPr lang="fr-FR" dirty="0"/>
          </a:p>
        </p:txBody>
      </p:sp>
    </p:spTree>
    <p:extLst>
      <p:ext uri="{BB962C8B-B14F-4D97-AF65-F5344CB8AC3E}">
        <p14:creationId xmlns:p14="http://schemas.microsoft.com/office/powerpoint/2010/main" val="3286777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476672"/>
            <a:ext cx="8856984" cy="5616624"/>
          </a:xfrm>
        </p:spPr>
        <p:txBody>
          <a:bodyPr>
            <a:normAutofit/>
          </a:bodyPr>
          <a:lstStyle/>
          <a:p>
            <a:pPr marL="0" indent="0">
              <a:buNone/>
            </a:pPr>
            <a:r>
              <a:rPr lang="fr-FR" sz="2400" u="sng" dirty="0" smtClean="0"/>
              <a:t>World distribution of </a:t>
            </a:r>
            <a:r>
              <a:rPr lang="fr-FR" sz="2400" u="sng" dirty="0" err="1" smtClean="0"/>
              <a:t>income</a:t>
            </a:r>
            <a:r>
              <a:rPr lang="fr-FR" sz="2400" u="sng" dirty="0" smtClean="0"/>
              <a:t> and </a:t>
            </a:r>
            <a:r>
              <a:rPr lang="fr-FR" sz="2400" u="sng" dirty="0" err="1" smtClean="0"/>
              <a:t>wealth</a:t>
            </a:r>
            <a:endParaRPr lang="fr-FR" sz="2400" u="sng" dirty="0" smtClean="0"/>
          </a:p>
          <a:p>
            <a:r>
              <a:rPr lang="fr-FR" sz="2400" dirty="0" smtClean="0"/>
              <a:t>C. </a:t>
            </a:r>
            <a:r>
              <a:rPr lang="fr-FR" sz="2400" dirty="0" err="1" smtClean="0"/>
              <a:t>L</a:t>
            </a:r>
            <a:r>
              <a:rPr lang="fr-FR" sz="2400" dirty="0" err="1" smtClean="0">
                <a:latin typeface="+mn-lt"/>
              </a:rPr>
              <a:t>akner</a:t>
            </a:r>
            <a:r>
              <a:rPr lang="fr-FR" sz="2400" dirty="0" smtClean="0"/>
              <a:t>, B. </a:t>
            </a:r>
            <a:r>
              <a:rPr lang="fr-FR" sz="2400" dirty="0" err="1" smtClean="0">
                <a:latin typeface="+mn-lt"/>
              </a:rPr>
              <a:t>Milanovic</a:t>
            </a:r>
            <a:r>
              <a:rPr lang="fr-FR" sz="2400" dirty="0" smtClean="0">
                <a:latin typeface="+mn-lt"/>
              </a:rPr>
              <a:t>, « Global </a:t>
            </a:r>
            <a:r>
              <a:rPr lang="fr-FR" sz="2400" dirty="0" err="1" smtClean="0">
                <a:latin typeface="+mn-lt"/>
              </a:rPr>
              <a:t>Income</a:t>
            </a:r>
            <a:r>
              <a:rPr lang="fr-FR" sz="2400" dirty="0" smtClean="0">
                <a:latin typeface="+mn-lt"/>
              </a:rPr>
              <a:t> Distribution: </a:t>
            </a:r>
            <a:r>
              <a:rPr lang="fr-FR" sz="2400" dirty="0" err="1" smtClean="0">
                <a:latin typeface="+mn-lt"/>
              </a:rPr>
              <a:t>from</a:t>
            </a:r>
            <a:r>
              <a:rPr lang="fr-FR" sz="2400" dirty="0" smtClean="0">
                <a:latin typeface="+mn-lt"/>
              </a:rPr>
              <a:t> the </a:t>
            </a:r>
            <a:r>
              <a:rPr lang="fr-FR" sz="2400" dirty="0" err="1" smtClean="0">
                <a:latin typeface="+mn-lt"/>
              </a:rPr>
              <a:t>Fall</a:t>
            </a:r>
            <a:r>
              <a:rPr lang="fr-FR" sz="2400" dirty="0" smtClean="0">
                <a:latin typeface="+mn-lt"/>
              </a:rPr>
              <a:t> of the Berlin Wall to the Great </a:t>
            </a:r>
            <a:r>
              <a:rPr lang="fr-FR" sz="2400" dirty="0" err="1" smtClean="0">
                <a:latin typeface="+mn-lt"/>
              </a:rPr>
              <a:t>Recession</a:t>
            </a:r>
            <a:r>
              <a:rPr lang="fr-FR" sz="2400" dirty="0" smtClean="0">
                <a:latin typeface="+mn-lt"/>
              </a:rPr>
              <a:t> », </a:t>
            </a:r>
            <a:r>
              <a:rPr lang="fr-FR" sz="2400" dirty="0" smtClean="0">
                <a:latin typeface="+mn-lt"/>
                <a:hlinkClick r:id="rId2"/>
              </a:rPr>
              <a:t>WP 2013</a:t>
            </a:r>
            <a:endParaRPr lang="fr-FR" sz="2400" dirty="0" smtClean="0">
              <a:latin typeface="+mn-lt"/>
            </a:endParaRPr>
          </a:p>
          <a:p>
            <a:r>
              <a:rPr lang="fr-FR" sz="2400" dirty="0" smtClean="0"/>
              <a:t>P. Anand, S. </a:t>
            </a:r>
            <a:r>
              <a:rPr lang="fr-FR" sz="2400" dirty="0" err="1" smtClean="0"/>
              <a:t>Segal</a:t>
            </a:r>
            <a:r>
              <a:rPr lang="fr-FR" sz="2400" dirty="0" smtClean="0"/>
              <a:t>, « The Global Distribution of </a:t>
            </a:r>
            <a:r>
              <a:rPr lang="fr-FR" sz="2400" dirty="0" err="1" smtClean="0"/>
              <a:t>Income</a:t>
            </a:r>
            <a:r>
              <a:rPr lang="fr-FR" sz="2400" dirty="0" smtClean="0"/>
              <a:t> », </a:t>
            </a:r>
            <a:r>
              <a:rPr lang="fr-FR" sz="2400" dirty="0" err="1" smtClean="0">
                <a:hlinkClick r:id="rId3"/>
              </a:rPr>
              <a:t>Handbook</a:t>
            </a:r>
            <a:r>
              <a:rPr lang="fr-FR" sz="2400" dirty="0" smtClean="0">
                <a:hlinkClick r:id="rId3"/>
              </a:rPr>
              <a:t> of </a:t>
            </a:r>
            <a:r>
              <a:rPr lang="fr-FR" sz="2400" dirty="0" err="1" smtClean="0">
                <a:hlinkClick r:id="rId3"/>
              </a:rPr>
              <a:t>Income</a:t>
            </a:r>
            <a:r>
              <a:rPr lang="fr-FR" sz="2400" dirty="0" smtClean="0">
                <a:hlinkClick r:id="rId3"/>
              </a:rPr>
              <a:t> Distribution 2015</a:t>
            </a:r>
            <a:endParaRPr lang="fr-FR" sz="2400" dirty="0" smtClean="0"/>
          </a:p>
          <a:p>
            <a:r>
              <a:rPr lang="fr-FR" sz="2400" dirty="0" smtClean="0"/>
              <a:t>J. Davies, D. </a:t>
            </a:r>
            <a:r>
              <a:rPr lang="fr-FR" sz="2400" dirty="0" err="1" smtClean="0"/>
              <a:t>Shorrocks</a:t>
            </a:r>
            <a:r>
              <a:rPr lang="fr-FR" sz="2400" dirty="0" smtClean="0"/>
              <a:t> et al, Global </a:t>
            </a:r>
            <a:r>
              <a:rPr lang="fr-FR" sz="2400" dirty="0" err="1" smtClean="0"/>
              <a:t>Wealth</a:t>
            </a:r>
            <a:r>
              <a:rPr lang="fr-FR" sz="2400" dirty="0" smtClean="0"/>
              <a:t> Report, </a:t>
            </a:r>
            <a:r>
              <a:rPr lang="fr-FR" sz="2400" dirty="0" smtClean="0">
                <a:hlinkClick r:id="rId4"/>
              </a:rPr>
              <a:t>Credit Suisse 2014</a:t>
            </a:r>
            <a:r>
              <a:rPr lang="fr-FR" sz="2400" dirty="0" smtClean="0"/>
              <a:t>, </a:t>
            </a:r>
            <a:r>
              <a:rPr lang="fr-FR" sz="2400" dirty="0" smtClean="0">
                <a:hlinkClick r:id="rId5"/>
              </a:rPr>
              <a:t>Data Book</a:t>
            </a:r>
            <a:endParaRPr lang="fr-FR" sz="2400" dirty="0" smtClean="0"/>
          </a:p>
          <a:p>
            <a:r>
              <a:rPr lang="fr-FR" sz="2400" dirty="0" smtClean="0">
                <a:latin typeface="+mn-lt"/>
              </a:rPr>
              <a:t>F. Alvaredo, T. Piketty, « </a:t>
            </a:r>
            <a:r>
              <a:rPr lang="fr-FR" sz="2400" dirty="0" err="1" smtClean="0">
                <a:latin typeface="+mn-lt"/>
              </a:rPr>
              <a:t>Measuring</a:t>
            </a:r>
            <a:r>
              <a:rPr lang="fr-FR" sz="2400" dirty="0" smtClean="0">
                <a:latin typeface="+mn-lt"/>
              </a:rPr>
              <a:t> Top </a:t>
            </a:r>
            <a:r>
              <a:rPr lang="fr-FR" sz="2400" dirty="0" err="1" smtClean="0">
                <a:latin typeface="+mn-lt"/>
              </a:rPr>
              <a:t>Incomes</a:t>
            </a:r>
            <a:r>
              <a:rPr lang="fr-FR" sz="2400" dirty="0" smtClean="0">
                <a:latin typeface="+mn-lt"/>
              </a:rPr>
              <a:t> and </a:t>
            </a:r>
            <a:r>
              <a:rPr lang="fr-FR" sz="2400" dirty="0" err="1" smtClean="0">
                <a:latin typeface="+mn-lt"/>
              </a:rPr>
              <a:t>Inequality</a:t>
            </a:r>
            <a:r>
              <a:rPr lang="fr-FR" sz="2400" dirty="0" smtClean="0">
                <a:latin typeface="+mn-lt"/>
              </a:rPr>
              <a:t> in the Middle East », </a:t>
            </a:r>
            <a:r>
              <a:rPr lang="fr-FR" sz="2400" dirty="0" smtClean="0">
                <a:latin typeface="+mn-lt"/>
                <a:hlinkClick r:id="rId6"/>
              </a:rPr>
              <a:t>WP 2015</a:t>
            </a:r>
            <a:endParaRPr lang="fr-FR" sz="2400" dirty="0" smtClean="0">
              <a:latin typeface="+mn-lt"/>
            </a:endParaRPr>
          </a:p>
          <a:p>
            <a:r>
              <a:rPr lang="fr-FR" sz="2400" b="1" dirty="0" smtClean="0"/>
              <a:t>* G. Zucman, « The </a:t>
            </a:r>
            <a:r>
              <a:rPr lang="fr-FR" sz="2400" b="1" dirty="0" err="1" smtClean="0"/>
              <a:t>missing</a:t>
            </a:r>
            <a:r>
              <a:rPr lang="fr-FR" sz="2400" b="1" dirty="0" smtClean="0"/>
              <a:t> </a:t>
            </a:r>
            <a:r>
              <a:rPr lang="fr-FR" sz="2400" b="1" dirty="0" err="1" smtClean="0"/>
              <a:t>wealth</a:t>
            </a:r>
            <a:r>
              <a:rPr lang="fr-FR" sz="2400" b="1" dirty="0" smtClean="0"/>
              <a:t> of nations: are Europe and the US net </a:t>
            </a:r>
            <a:r>
              <a:rPr lang="fr-FR" sz="2400" b="1" dirty="0" err="1" smtClean="0"/>
              <a:t>debtors</a:t>
            </a:r>
            <a:r>
              <a:rPr lang="fr-FR" sz="2400" b="1" dirty="0" smtClean="0"/>
              <a:t> or net </a:t>
            </a:r>
            <a:r>
              <a:rPr lang="fr-FR" sz="2400" b="1" dirty="0" err="1" smtClean="0"/>
              <a:t>creditors</a:t>
            </a:r>
            <a:r>
              <a:rPr lang="fr-FR" sz="2400" b="1" dirty="0" smtClean="0"/>
              <a:t>? », </a:t>
            </a:r>
            <a:r>
              <a:rPr lang="fr-FR" sz="2400" b="1" dirty="0" smtClean="0">
                <a:hlinkClick r:id="rId7"/>
              </a:rPr>
              <a:t>QJE 2013</a:t>
            </a:r>
            <a:endParaRPr lang="fr-FR" sz="2400" b="1" dirty="0" smtClean="0"/>
          </a:p>
          <a:p>
            <a:r>
              <a:rPr lang="fr-FR" sz="2400" dirty="0" smtClean="0"/>
              <a:t>- - , « </a:t>
            </a:r>
            <a:r>
              <a:rPr lang="fr-FR" sz="2400" dirty="0" err="1" smtClean="0"/>
              <a:t>Taxing</a:t>
            </a:r>
            <a:r>
              <a:rPr lang="fr-FR" sz="2400" dirty="0" smtClean="0"/>
              <a:t> </a:t>
            </a:r>
            <a:r>
              <a:rPr lang="fr-FR" sz="2400" dirty="0" err="1" smtClean="0"/>
              <a:t>across</a:t>
            </a:r>
            <a:r>
              <a:rPr lang="fr-FR" sz="2400" dirty="0" smtClean="0"/>
              <a:t> </a:t>
            </a:r>
            <a:r>
              <a:rPr lang="fr-FR" sz="2400" dirty="0" err="1" smtClean="0"/>
              <a:t>borders</a:t>
            </a:r>
            <a:r>
              <a:rPr lang="fr-FR" sz="2400" dirty="0" smtClean="0"/>
              <a:t>: </a:t>
            </a:r>
            <a:r>
              <a:rPr lang="fr-FR" sz="2400" dirty="0" err="1" smtClean="0"/>
              <a:t>Tracking</a:t>
            </a:r>
            <a:r>
              <a:rPr lang="fr-FR" sz="2400" dirty="0" smtClean="0"/>
              <a:t> </a:t>
            </a:r>
            <a:r>
              <a:rPr lang="fr-FR" sz="2400" dirty="0" err="1" smtClean="0"/>
              <a:t>personal</a:t>
            </a:r>
            <a:r>
              <a:rPr lang="fr-FR" sz="2400" dirty="0" smtClean="0"/>
              <a:t> </a:t>
            </a:r>
            <a:r>
              <a:rPr lang="fr-FR" sz="2400" dirty="0" err="1" smtClean="0"/>
              <a:t>wealth</a:t>
            </a:r>
            <a:r>
              <a:rPr lang="fr-FR" sz="2400" dirty="0" smtClean="0"/>
              <a:t> and </a:t>
            </a:r>
            <a:r>
              <a:rPr lang="fr-FR" sz="2400" dirty="0" err="1" smtClean="0"/>
              <a:t>corporate</a:t>
            </a:r>
            <a:r>
              <a:rPr lang="fr-FR" sz="2400" dirty="0" smtClean="0"/>
              <a:t> profits », </a:t>
            </a:r>
            <a:r>
              <a:rPr lang="fr-FR" sz="2400" dirty="0" smtClean="0">
                <a:hlinkClick r:id="rId8"/>
              </a:rPr>
              <a:t>JEP 2014</a:t>
            </a:r>
            <a:endParaRPr lang="fr-FR" sz="2400" dirty="0" smtClean="0"/>
          </a:p>
        </p:txBody>
      </p:sp>
    </p:spTree>
    <p:extLst>
      <p:ext uri="{BB962C8B-B14F-4D97-AF65-F5344CB8AC3E}">
        <p14:creationId xmlns:p14="http://schemas.microsoft.com/office/powerpoint/2010/main" val="3131341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40960" cy="6480720"/>
          </a:xfrm>
        </p:spPr>
        <p:txBody>
          <a:bodyPr>
            <a:normAutofit lnSpcReduction="10000"/>
          </a:bodyPr>
          <a:lstStyle/>
          <a:p>
            <a:pPr marL="0" indent="0">
              <a:buNone/>
            </a:pPr>
            <a:r>
              <a:rPr lang="en-US" sz="2400" b="1" dirty="0" smtClean="0">
                <a:latin typeface="+mn-lt"/>
                <a:hlinkClick r:id="rId2"/>
              </a:rPr>
              <a:t>Lecture 5: Slavery, forced labor and political rights in historical perspective</a:t>
            </a:r>
            <a:r>
              <a:rPr lang="en-US" sz="2400" b="1" dirty="0" smtClean="0">
                <a:latin typeface="+mn-lt"/>
              </a:rPr>
              <a:t> </a:t>
            </a:r>
          </a:p>
          <a:p>
            <a:pPr marL="0" indent="0">
              <a:buNone/>
            </a:pPr>
            <a:endParaRPr lang="en-US" sz="2400" b="1" dirty="0" smtClean="0">
              <a:latin typeface="+mn-lt"/>
            </a:endParaRPr>
          </a:p>
          <a:p>
            <a:r>
              <a:rPr lang="en-US" sz="2400" b="1" i="1" dirty="0" smtClean="0">
                <a:latin typeface="+mn-lt"/>
              </a:rPr>
              <a:t>* </a:t>
            </a:r>
            <a:r>
              <a:rPr lang="en-US" sz="2400" b="1" i="1" dirty="0" smtClean="0">
                <a:latin typeface="+mn-lt"/>
                <a:hlinkClick r:id="rId3"/>
              </a:rPr>
              <a:t>Capital…</a:t>
            </a:r>
            <a:r>
              <a:rPr lang="en-US" sz="2400" b="1" dirty="0" smtClean="0">
                <a:latin typeface="+mn-lt"/>
              </a:rPr>
              <a:t>, chap.4</a:t>
            </a:r>
          </a:p>
          <a:p>
            <a:pPr>
              <a:buNone/>
            </a:pPr>
            <a:endParaRPr lang="en-US" sz="2400" dirty="0" smtClean="0">
              <a:latin typeface="+mn-lt"/>
            </a:endParaRPr>
          </a:p>
          <a:p>
            <a:pPr>
              <a:buNone/>
            </a:pPr>
            <a:r>
              <a:rPr lang="en-US" sz="2400" u="sng" dirty="0" smtClean="0">
                <a:latin typeface="+mn-lt"/>
              </a:rPr>
              <a:t>Slavery in historical perspective</a:t>
            </a:r>
            <a:endParaRPr lang="en-US" sz="2400" dirty="0" smtClean="0">
              <a:latin typeface="+mn-lt"/>
            </a:endParaRPr>
          </a:p>
          <a:p>
            <a:r>
              <a:rPr lang="en-US" sz="2400" dirty="0" smtClean="0">
                <a:latin typeface="+mn-lt"/>
              </a:rPr>
              <a:t>M. Finley, </a:t>
            </a:r>
            <a:r>
              <a:rPr lang="en-US" sz="2400" i="1" dirty="0" smtClean="0">
                <a:latin typeface="+mn-lt"/>
              </a:rPr>
              <a:t>Ancient Slavery and Modern Ideology</a:t>
            </a:r>
            <a:r>
              <a:rPr lang="en-US" sz="2400" dirty="0" smtClean="0">
                <a:latin typeface="+mn-lt"/>
              </a:rPr>
              <a:t>, 1979 </a:t>
            </a:r>
          </a:p>
          <a:p>
            <a:r>
              <a:rPr lang="en-US" sz="2400" dirty="0" smtClean="0"/>
              <a:t>R</a:t>
            </a:r>
            <a:r>
              <a:rPr lang="en-US" sz="2400" dirty="0"/>
              <a:t>. </a:t>
            </a:r>
            <a:r>
              <a:rPr lang="en-US" sz="2400" dirty="0" err="1"/>
              <a:t>Fogel</a:t>
            </a:r>
            <a:r>
              <a:rPr lang="en-US" sz="2400" dirty="0"/>
              <a:t>, S. </a:t>
            </a:r>
            <a:r>
              <a:rPr lang="en-US" sz="2400" dirty="0" err="1"/>
              <a:t>Engerman</a:t>
            </a:r>
            <a:r>
              <a:rPr lang="en-US" sz="2400" dirty="0"/>
              <a:t>, </a:t>
            </a:r>
            <a:r>
              <a:rPr lang="en-US" sz="2400" i="1" dirty="0"/>
              <a:t>Time on the Cross: The Economics of American Negro Slavery</a:t>
            </a:r>
            <a:r>
              <a:rPr lang="en-US" sz="2400" dirty="0"/>
              <a:t>, 1974; </a:t>
            </a:r>
            <a:r>
              <a:rPr lang="en-US" sz="2400" i="1" dirty="0"/>
              <a:t>Without Consent or Contract: The Rise and Fall of American Slavery</a:t>
            </a:r>
            <a:r>
              <a:rPr lang="en-US" sz="2400" dirty="0"/>
              <a:t>, 1989 </a:t>
            </a:r>
            <a:endParaRPr lang="fr-FR" sz="2400" dirty="0" smtClean="0">
              <a:latin typeface="+mn-lt"/>
            </a:endParaRPr>
          </a:p>
          <a:p>
            <a:r>
              <a:rPr lang="en-US" sz="2400" dirty="0" smtClean="0"/>
              <a:t>L</a:t>
            </a:r>
            <a:r>
              <a:rPr lang="en-US" sz="2400" dirty="0"/>
              <a:t>. Heywood, “Slavery and its transformation in the kingdom of </a:t>
            </a:r>
            <a:r>
              <a:rPr lang="en-US" sz="2400" dirty="0" err="1"/>
              <a:t>Kongo</a:t>
            </a:r>
            <a:r>
              <a:rPr lang="en-US" sz="2400" dirty="0"/>
              <a:t>: 1491-1800”, </a:t>
            </a:r>
            <a:r>
              <a:rPr lang="en-US" sz="2400" dirty="0">
                <a:hlinkClick r:id="rId4"/>
              </a:rPr>
              <a:t>JAH </a:t>
            </a:r>
            <a:r>
              <a:rPr lang="en-US" sz="2400" dirty="0" smtClean="0">
                <a:hlinkClick r:id="rId4"/>
              </a:rPr>
              <a:t>2009</a:t>
            </a:r>
            <a:endParaRPr lang="en-US" sz="2400" dirty="0" smtClean="0"/>
          </a:p>
          <a:p>
            <a:r>
              <a:rPr lang="en-US" sz="2400" dirty="0" smtClean="0"/>
              <a:t>S. </a:t>
            </a:r>
            <a:r>
              <a:rPr lang="en-US" sz="2400" dirty="0" err="1" smtClean="0"/>
              <a:t>Beswick</a:t>
            </a:r>
            <a:r>
              <a:rPr lang="en-US" sz="2400" dirty="0" smtClean="0"/>
              <a:t>, J. Spaulding, </a:t>
            </a:r>
            <a:r>
              <a:rPr lang="en-US" sz="2400" i="1" dirty="0" smtClean="0"/>
              <a:t>African Systems of Slavery</a:t>
            </a:r>
            <a:r>
              <a:rPr lang="en-US" sz="2400" dirty="0" smtClean="0"/>
              <a:t>, Trenton 2010</a:t>
            </a:r>
          </a:p>
          <a:p>
            <a:r>
              <a:rPr lang="en-US" sz="2400" dirty="0" smtClean="0"/>
              <a:t>P.E. Lovejoy, </a:t>
            </a:r>
            <a:r>
              <a:rPr lang="en-US" sz="2400" i="1" dirty="0" smtClean="0"/>
              <a:t>Transformations in Slavery</a:t>
            </a:r>
            <a:r>
              <a:rPr lang="en-US" sz="2400" dirty="0" smtClean="0"/>
              <a:t>, Cambridge UP 2012</a:t>
            </a:r>
          </a:p>
          <a:p>
            <a:r>
              <a:rPr lang="en-US" sz="2400" dirty="0" smtClean="0"/>
              <a:t>I. </a:t>
            </a:r>
            <a:r>
              <a:rPr lang="en-US" sz="2400" dirty="0" err="1" smtClean="0"/>
              <a:t>Chaterjee</a:t>
            </a:r>
            <a:r>
              <a:rPr lang="en-US" sz="2400" dirty="0" smtClean="0"/>
              <a:t>, R. Eaton, </a:t>
            </a:r>
            <a:r>
              <a:rPr lang="en-US" sz="2400" i="1" dirty="0" smtClean="0"/>
              <a:t>Slavery and South Asian History</a:t>
            </a:r>
            <a:r>
              <a:rPr lang="en-US" sz="2400" dirty="0" smtClean="0"/>
              <a:t>, Indiana UP 2007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260648"/>
            <a:ext cx="8928992" cy="6480720"/>
          </a:xfrm>
        </p:spPr>
        <p:txBody>
          <a:bodyPr>
            <a:normAutofit/>
          </a:bodyPr>
          <a:lstStyle/>
          <a:p>
            <a:endParaRPr lang="en-US" sz="2400" dirty="0"/>
          </a:p>
          <a:p>
            <a:r>
              <a:rPr lang="en-US" sz="2400" dirty="0" smtClean="0"/>
              <a:t>C</a:t>
            </a:r>
            <a:r>
              <a:rPr lang="en-US" sz="2400" dirty="0"/>
              <a:t>. </a:t>
            </a:r>
            <a:r>
              <a:rPr lang="en-US" sz="2400" dirty="0" err="1"/>
              <a:t>Oustin-Bastide</a:t>
            </a:r>
            <a:r>
              <a:rPr lang="en-US" sz="2400" dirty="0"/>
              <a:t>, P. Steiner, </a:t>
            </a:r>
            <a:r>
              <a:rPr lang="en-US" sz="2400" i="1" dirty="0" err="1"/>
              <a:t>Calcul</a:t>
            </a:r>
            <a:r>
              <a:rPr lang="en-US" sz="2400" i="1" dirty="0"/>
              <a:t> et morale – </a:t>
            </a:r>
            <a:r>
              <a:rPr lang="en-US" sz="2400" i="1" dirty="0" err="1"/>
              <a:t>Coûts</a:t>
            </a:r>
            <a:r>
              <a:rPr lang="en-US" sz="2400" i="1" dirty="0"/>
              <a:t> de </a:t>
            </a:r>
            <a:r>
              <a:rPr lang="en-US" sz="2400" i="1" dirty="0" err="1"/>
              <a:t>l’esclavage</a:t>
            </a:r>
            <a:r>
              <a:rPr lang="en-US" sz="2400" i="1" dirty="0"/>
              <a:t> et </a:t>
            </a:r>
            <a:r>
              <a:rPr lang="en-US" sz="2400" i="1" dirty="0" err="1"/>
              <a:t>valeur</a:t>
            </a:r>
            <a:r>
              <a:rPr lang="en-US" sz="2400" i="1" dirty="0"/>
              <a:t> de </a:t>
            </a:r>
            <a:r>
              <a:rPr lang="en-US" sz="2400" i="1" dirty="0" err="1"/>
              <a:t>l’émancipation</a:t>
            </a:r>
            <a:r>
              <a:rPr lang="en-US" sz="2400" i="1" dirty="0"/>
              <a:t> (18</a:t>
            </a:r>
            <a:r>
              <a:rPr lang="en-US" sz="2400" i="1" baseline="30000" dirty="0"/>
              <a:t>e</a:t>
            </a:r>
            <a:r>
              <a:rPr lang="en-US" sz="2400" i="1" dirty="0"/>
              <a:t>-19</a:t>
            </a:r>
            <a:r>
              <a:rPr lang="en-US" sz="2400" i="1" baseline="30000" dirty="0"/>
              <a:t>e</a:t>
            </a:r>
            <a:r>
              <a:rPr lang="en-US" sz="2400" i="1" dirty="0"/>
              <a:t> siècles)</a:t>
            </a:r>
            <a:r>
              <a:rPr lang="en-US" sz="2400" dirty="0"/>
              <a:t>, </a:t>
            </a:r>
            <a:r>
              <a:rPr lang="en-US" sz="2400" dirty="0" err="1"/>
              <a:t>Albin</a:t>
            </a:r>
            <a:r>
              <a:rPr lang="en-US" sz="2400" dirty="0"/>
              <a:t> Michel, 2015 </a:t>
            </a:r>
            <a:endParaRPr lang="en-US" sz="2400" dirty="0" smtClean="0"/>
          </a:p>
          <a:p>
            <a:r>
              <a:rPr lang="en-US" sz="2400" dirty="0" smtClean="0"/>
              <a:t>D. </a:t>
            </a:r>
            <a:r>
              <a:rPr lang="en-US" sz="2400" dirty="0" err="1" smtClean="0"/>
              <a:t>Geggus</a:t>
            </a:r>
            <a:r>
              <a:rPr lang="en-US" sz="2400" dirty="0" smtClean="0"/>
              <a:t>, “The Haitian Revolution in Atlantic Perspective”, in N. Canny, P. Morgan, </a:t>
            </a:r>
            <a:r>
              <a:rPr lang="en-US" sz="2400" i="1" dirty="0" smtClean="0"/>
              <a:t>The Oxford Handbook of the Atlantic World 1450-1850</a:t>
            </a:r>
            <a:r>
              <a:rPr lang="en-US" sz="2400" dirty="0" smtClean="0"/>
              <a:t>, Oxford UP, 2011 </a:t>
            </a:r>
            <a:endParaRPr lang="en-US" sz="2400" dirty="0"/>
          </a:p>
          <a:p>
            <a:r>
              <a:rPr lang="en-US" sz="2400" dirty="0"/>
              <a:t>P. </a:t>
            </a:r>
            <a:r>
              <a:rPr lang="en-US" sz="2400" dirty="0" err="1"/>
              <a:t>Isnard</a:t>
            </a:r>
            <a:r>
              <a:rPr lang="en-US" sz="2400" dirty="0"/>
              <a:t>, </a:t>
            </a:r>
            <a:r>
              <a:rPr lang="en-US" sz="2400" i="1" dirty="0"/>
              <a:t>La </a:t>
            </a:r>
            <a:r>
              <a:rPr lang="en-US" sz="2400" i="1" dirty="0" err="1"/>
              <a:t>démocratie</a:t>
            </a:r>
            <a:r>
              <a:rPr lang="en-US" sz="2400" i="1" dirty="0"/>
              <a:t> </a:t>
            </a:r>
            <a:r>
              <a:rPr lang="en-US" sz="2400" i="1" dirty="0" err="1"/>
              <a:t>contre</a:t>
            </a:r>
            <a:r>
              <a:rPr lang="en-US" sz="2400" i="1" dirty="0"/>
              <a:t> les experts – Les </a:t>
            </a:r>
            <a:r>
              <a:rPr lang="en-US" sz="2400" i="1" dirty="0" err="1"/>
              <a:t>esclaves</a:t>
            </a:r>
            <a:r>
              <a:rPr lang="en-US" sz="2400" i="1" dirty="0"/>
              <a:t> publics en </a:t>
            </a:r>
            <a:r>
              <a:rPr lang="en-US" sz="2400" i="1" dirty="0" err="1"/>
              <a:t>Grèce</a:t>
            </a:r>
            <a:r>
              <a:rPr lang="en-US" sz="2400" i="1" dirty="0"/>
              <a:t> </a:t>
            </a:r>
            <a:r>
              <a:rPr lang="en-US" sz="2400" i="1" dirty="0" err="1"/>
              <a:t>Ancienne</a:t>
            </a:r>
            <a:r>
              <a:rPr lang="en-US" sz="2400" dirty="0"/>
              <a:t>, </a:t>
            </a:r>
            <a:r>
              <a:rPr lang="en-US" sz="2400" dirty="0" err="1"/>
              <a:t>Seuil</a:t>
            </a:r>
            <a:r>
              <a:rPr lang="en-US" sz="2400" dirty="0"/>
              <a:t> </a:t>
            </a:r>
            <a:r>
              <a:rPr lang="en-US" sz="2400" dirty="0" smtClean="0"/>
              <a:t>2015</a:t>
            </a:r>
          </a:p>
          <a:p>
            <a:pPr>
              <a:buNone/>
            </a:pPr>
            <a:r>
              <a:rPr lang="en-US" sz="2400" u="sng" dirty="0" smtClean="0">
                <a:latin typeface="+mn-lt"/>
              </a:rPr>
              <a:t>Slavery </a:t>
            </a:r>
            <a:r>
              <a:rPr lang="en-US" sz="2400" u="sng" dirty="0" err="1" smtClean="0">
                <a:latin typeface="+mn-lt"/>
              </a:rPr>
              <a:t>vs</a:t>
            </a:r>
            <a:r>
              <a:rPr lang="en-US" sz="2400" u="sng" dirty="0" smtClean="0">
                <a:latin typeface="+mn-lt"/>
              </a:rPr>
              <a:t> perpetual debt</a:t>
            </a:r>
            <a:endParaRPr lang="en-US" sz="2400" u="sng" dirty="0" smtClean="0"/>
          </a:p>
          <a:p>
            <a:r>
              <a:rPr lang="en-US" sz="2400" dirty="0" smtClean="0"/>
              <a:t>A. </a:t>
            </a:r>
            <a:r>
              <a:rPr lang="en-US" sz="2400" dirty="0" err="1" smtClean="0"/>
              <a:t>Testard</a:t>
            </a:r>
            <a:r>
              <a:rPr lang="en-US" sz="2400" dirty="0" smtClean="0"/>
              <a:t>, </a:t>
            </a:r>
            <a:r>
              <a:rPr lang="en-US" sz="2400" i="1" dirty="0" err="1" smtClean="0"/>
              <a:t>L’esclave</a:t>
            </a:r>
            <a:r>
              <a:rPr lang="en-US" sz="2400" i="1" dirty="0" smtClean="0"/>
              <a:t>, la </a:t>
            </a:r>
            <a:r>
              <a:rPr lang="en-US" sz="2400" i="1" dirty="0" err="1" smtClean="0"/>
              <a:t>dette</a:t>
            </a:r>
            <a:r>
              <a:rPr lang="en-US" sz="2400" i="1" dirty="0" smtClean="0"/>
              <a:t> et le </a:t>
            </a:r>
            <a:r>
              <a:rPr lang="en-US" sz="2400" i="1" dirty="0" err="1" smtClean="0"/>
              <a:t>pouvoir</a:t>
            </a:r>
            <a:r>
              <a:rPr lang="en-US" sz="2400" i="1" dirty="0" smtClean="0"/>
              <a:t>. Etudes de </a:t>
            </a:r>
            <a:r>
              <a:rPr lang="en-US" sz="2400" i="1" dirty="0" err="1" smtClean="0"/>
              <a:t>sociologie</a:t>
            </a:r>
            <a:r>
              <a:rPr lang="en-US" sz="2400" i="1" dirty="0" smtClean="0"/>
              <a:t> comparative</a:t>
            </a:r>
            <a:r>
              <a:rPr lang="en-US" sz="2400" dirty="0" smtClean="0"/>
              <a:t>, 2001</a:t>
            </a:r>
          </a:p>
          <a:p>
            <a:r>
              <a:rPr lang="en-US" sz="2400" dirty="0" smtClean="0"/>
              <a:t>D. </a:t>
            </a:r>
            <a:r>
              <a:rPr lang="en-US" sz="2400" dirty="0" err="1" smtClean="0"/>
              <a:t>Graeber</a:t>
            </a:r>
            <a:r>
              <a:rPr lang="en-US" sz="2400" dirty="0" smtClean="0"/>
              <a:t>, </a:t>
            </a:r>
            <a:r>
              <a:rPr lang="en-US" sz="2400" i="1" dirty="0" smtClean="0"/>
              <a:t>Debt – The first 5,000 years</a:t>
            </a:r>
            <a:r>
              <a:rPr lang="en-US" sz="2400" dirty="0" smtClean="0"/>
              <a:t>, 2012</a:t>
            </a:r>
          </a:p>
          <a:p>
            <a:r>
              <a:rPr lang="en-US" sz="2400" dirty="0" smtClean="0"/>
              <a:t>J. Beckert, </a:t>
            </a:r>
            <a:r>
              <a:rPr lang="en-US" sz="2400" i="1" dirty="0" smtClean="0"/>
              <a:t>Inherited Wealth</a:t>
            </a:r>
            <a:r>
              <a:rPr lang="en-US" sz="2400" dirty="0" smtClean="0"/>
              <a:t>, PUP 2008</a:t>
            </a:r>
          </a:p>
          <a:p>
            <a:r>
              <a:rPr lang="en-US" sz="2400" dirty="0" smtClean="0"/>
              <a:t>S. </a:t>
            </a:r>
            <a:r>
              <a:rPr lang="en-US" sz="2400" dirty="0" err="1" smtClean="0"/>
              <a:t>Horowitz,R</a:t>
            </a:r>
            <a:r>
              <a:rPr lang="en-US" sz="2400" dirty="0" smtClean="0"/>
              <a:t>. </a:t>
            </a:r>
            <a:r>
              <a:rPr lang="en-US" sz="2400" dirty="0" err="1" smtClean="0"/>
              <a:t>Sitkoff</a:t>
            </a:r>
            <a:r>
              <a:rPr lang="en-US" sz="2400" dirty="0" smtClean="0"/>
              <a:t>, “Unconstitutional Perpetual Trusts”, </a:t>
            </a:r>
            <a:r>
              <a:rPr lang="en-US" sz="2400" dirty="0" smtClean="0">
                <a:hlinkClick r:id="rId2"/>
              </a:rPr>
              <a:t>VLR 2014</a:t>
            </a:r>
            <a:endParaRPr lang="en-US" sz="2400" dirty="0" smtClean="0"/>
          </a:p>
          <a:p>
            <a:endParaRPr lang="en-US" sz="2400" dirty="0" smtClean="0">
              <a:latin typeface="+mn-lt"/>
            </a:endParaRPr>
          </a:p>
          <a:p>
            <a:pPr marL="0" indent="0">
              <a:buNone/>
            </a:pPr>
            <a:endParaRPr lang="en-US" sz="2400" dirty="0" smtClean="0">
              <a:latin typeface="+mn-lt"/>
            </a:endParaRPr>
          </a:p>
        </p:txBody>
      </p:sp>
    </p:spTree>
    <p:extLst>
      <p:ext uri="{BB962C8B-B14F-4D97-AF65-F5344CB8AC3E}">
        <p14:creationId xmlns:p14="http://schemas.microsoft.com/office/powerpoint/2010/main" val="2284122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858000"/>
          </a:xfrm>
        </p:spPr>
        <p:txBody>
          <a:bodyPr>
            <a:normAutofit lnSpcReduction="10000"/>
          </a:bodyPr>
          <a:lstStyle/>
          <a:p>
            <a:pPr marL="0" indent="0">
              <a:buNone/>
            </a:pPr>
            <a:r>
              <a:rPr lang="en-US" sz="2400" u="sng" dirty="0" smtClean="0"/>
              <a:t>Long term impact of slavery </a:t>
            </a:r>
            <a:endParaRPr lang="fr-FR" sz="2400" u="sng" dirty="0" smtClean="0"/>
          </a:p>
          <a:p>
            <a:r>
              <a:rPr lang="fr-FR" sz="2400" dirty="0"/>
              <a:t>E. Williams, </a:t>
            </a:r>
            <a:r>
              <a:rPr lang="fr-FR" sz="2400" i="1" dirty="0" err="1"/>
              <a:t>Capitalism</a:t>
            </a:r>
            <a:r>
              <a:rPr lang="fr-FR" sz="2400" i="1" dirty="0"/>
              <a:t> &amp; </a:t>
            </a:r>
            <a:r>
              <a:rPr lang="fr-FR" sz="2400" i="1" dirty="0" err="1"/>
              <a:t>Slavery</a:t>
            </a:r>
            <a:r>
              <a:rPr lang="fr-FR" sz="2400" dirty="0"/>
              <a:t>, </a:t>
            </a:r>
            <a:r>
              <a:rPr lang="fr-FR" sz="2400" dirty="0" smtClean="0"/>
              <a:t>1944</a:t>
            </a:r>
          </a:p>
          <a:p>
            <a:r>
              <a:rPr lang="fr-FR" sz="2400" dirty="0" smtClean="0"/>
              <a:t>K. </a:t>
            </a:r>
            <a:r>
              <a:rPr lang="fr-FR" sz="2400" dirty="0" err="1" smtClean="0"/>
              <a:t>Pomeranz</a:t>
            </a:r>
            <a:r>
              <a:rPr lang="fr-FR" sz="2400" dirty="0" smtClean="0"/>
              <a:t>, </a:t>
            </a:r>
            <a:r>
              <a:rPr lang="fr-FR" sz="2400" i="1" dirty="0" smtClean="0"/>
              <a:t>The Great Divergence…</a:t>
            </a:r>
            <a:r>
              <a:rPr lang="fr-FR" sz="2400" dirty="0" smtClean="0"/>
              <a:t> , 2000 </a:t>
            </a:r>
            <a:endParaRPr lang="fr-FR" sz="2400" dirty="0"/>
          </a:p>
          <a:p>
            <a:r>
              <a:rPr lang="fr-FR" sz="2400" dirty="0" smtClean="0"/>
              <a:t>S. Beckert, </a:t>
            </a:r>
            <a:r>
              <a:rPr lang="fr-FR" sz="2400" i="1" dirty="0" smtClean="0"/>
              <a:t>Empire of Cotton… </a:t>
            </a:r>
            <a:r>
              <a:rPr lang="fr-FR" sz="2400" dirty="0" smtClean="0"/>
              <a:t>, 2014</a:t>
            </a:r>
          </a:p>
          <a:p>
            <a:r>
              <a:rPr lang="en-US" sz="2400" dirty="0"/>
              <a:t>N. Draper, </a:t>
            </a:r>
            <a:r>
              <a:rPr lang="en-US" sz="2400" i="1" dirty="0" smtClean="0"/>
              <a:t>The </a:t>
            </a:r>
            <a:r>
              <a:rPr lang="en-US" sz="2400" i="1" dirty="0"/>
              <a:t>Price of Emancipation: Slave-Ownership, Compensation and British Society at the End of Slavery</a:t>
            </a:r>
            <a:r>
              <a:rPr lang="en-US" sz="2400" dirty="0"/>
              <a:t>, CUP </a:t>
            </a:r>
            <a:r>
              <a:rPr lang="en-US" sz="2400" dirty="0" smtClean="0"/>
              <a:t>2010</a:t>
            </a:r>
          </a:p>
          <a:p>
            <a:r>
              <a:rPr lang="en-US" sz="2400" dirty="0" smtClean="0"/>
              <a:t>C. Hall, </a:t>
            </a:r>
            <a:r>
              <a:rPr lang="en-US" sz="2400" dirty="0" smtClean="0">
                <a:hlinkClick r:id="rId2"/>
              </a:rPr>
              <a:t>The Legacies of British Slave-Ownership</a:t>
            </a:r>
            <a:r>
              <a:rPr lang="en-US" sz="2400" dirty="0" smtClean="0"/>
              <a:t>, CUP 2014</a:t>
            </a:r>
          </a:p>
          <a:p>
            <a:r>
              <a:rPr lang="fr-FR" sz="2400" dirty="0" smtClean="0"/>
              <a:t>N. Nunn, </a:t>
            </a:r>
            <a:r>
              <a:rPr lang="fr-FR" sz="2400" dirty="0"/>
              <a:t>“The Long </a:t>
            </a:r>
            <a:r>
              <a:rPr lang="fr-FR" sz="2400" dirty="0" err="1"/>
              <a:t>Term</a:t>
            </a:r>
            <a:r>
              <a:rPr lang="fr-FR" sz="2400" dirty="0"/>
              <a:t> </a:t>
            </a:r>
            <a:r>
              <a:rPr lang="fr-FR" sz="2400" dirty="0" err="1"/>
              <a:t>Effects</a:t>
            </a:r>
            <a:r>
              <a:rPr lang="fr-FR" sz="2400" dirty="0"/>
              <a:t> of </a:t>
            </a:r>
            <a:r>
              <a:rPr lang="fr-FR" sz="2400" dirty="0" err="1"/>
              <a:t>Africa’s</a:t>
            </a:r>
            <a:r>
              <a:rPr lang="fr-FR" sz="2400" dirty="0"/>
              <a:t> Slave </a:t>
            </a:r>
            <a:r>
              <a:rPr lang="fr-FR" sz="2400" dirty="0" err="1"/>
              <a:t>Trades</a:t>
            </a:r>
            <a:r>
              <a:rPr lang="fr-FR" sz="2400" dirty="0"/>
              <a:t>,” </a:t>
            </a:r>
            <a:r>
              <a:rPr lang="fr-FR" sz="2400" dirty="0">
                <a:hlinkClick r:id="rId3"/>
              </a:rPr>
              <a:t>QJE </a:t>
            </a:r>
            <a:r>
              <a:rPr lang="fr-FR" sz="2400" dirty="0" smtClean="0">
                <a:hlinkClick r:id="rId3"/>
              </a:rPr>
              <a:t>2008</a:t>
            </a:r>
            <a:r>
              <a:rPr lang="en-US" sz="2400" dirty="0"/>
              <a:t>;</a:t>
            </a:r>
            <a:r>
              <a:rPr lang="en-US" sz="2400" dirty="0" smtClean="0">
                <a:latin typeface="+mn-lt"/>
              </a:rPr>
              <a:t>  </a:t>
            </a:r>
          </a:p>
          <a:p>
            <a:r>
              <a:rPr lang="en-US" sz="2400" b="1" dirty="0" smtClean="0">
                <a:latin typeface="+mn-lt"/>
              </a:rPr>
              <a:t>* N. Nunn,  “Slavery, Inequality and Economic Development in the Americas”, </a:t>
            </a:r>
            <a:r>
              <a:rPr lang="en-US" sz="2400" b="1" i="1" dirty="0" smtClean="0">
                <a:latin typeface="+mn-lt"/>
                <a:hlinkClick r:id="rId4"/>
              </a:rPr>
              <a:t>Institutional Change and Development</a:t>
            </a:r>
            <a:r>
              <a:rPr lang="en-US" sz="2400" b="1" dirty="0" smtClean="0">
                <a:latin typeface="+mn-lt"/>
                <a:hlinkClick r:id="rId4"/>
              </a:rPr>
              <a:t>, 2008</a:t>
            </a:r>
            <a:r>
              <a:rPr lang="en-US" sz="2400" b="1" dirty="0" smtClean="0"/>
              <a:t> </a:t>
            </a:r>
          </a:p>
          <a:p>
            <a:r>
              <a:rPr lang="en-US" sz="2400" dirty="0" smtClean="0"/>
              <a:t>- -, L. </a:t>
            </a:r>
            <a:r>
              <a:rPr lang="en-US" sz="2400" dirty="0" err="1" smtClean="0"/>
              <a:t>Wantchekon</a:t>
            </a:r>
            <a:r>
              <a:rPr lang="en-US" sz="2400" dirty="0" smtClean="0"/>
              <a:t>, “The Slave Trade and the Origins of Mistrust in Africa”, </a:t>
            </a:r>
            <a:r>
              <a:rPr lang="en-US" sz="2400" dirty="0" smtClean="0">
                <a:hlinkClick r:id="rId5"/>
              </a:rPr>
              <a:t>AER 2011</a:t>
            </a:r>
            <a:endParaRPr lang="en-US" sz="2400" dirty="0" smtClean="0"/>
          </a:p>
          <a:p>
            <a:r>
              <a:rPr lang="en-US" sz="2400" dirty="0" smtClean="0"/>
              <a:t>- -, N. </a:t>
            </a:r>
            <a:r>
              <a:rPr lang="en-US" sz="2400" dirty="0" err="1" smtClean="0"/>
              <a:t>Qian</a:t>
            </a:r>
            <a:r>
              <a:rPr lang="en-US" sz="2400" dirty="0" smtClean="0"/>
              <a:t>,</a:t>
            </a:r>
            <a:r>
              <a:rPr lang="fr-FR" sz="2400" dirty="0" smtClean="0">
                <a:latin typeface="+mn-lt"/>
              </a:rPr>
              <a:t> « The </a:t>
            </a:r>
            <a:r>
              <a:rPr lang="fr-FR" sz="2400" dirty="0" err="1">
                <a:latin typeface="+mn-lt"/>
              </a:rPr>
              <a:t>Colombian</a:t>
            </a:r>
            <a:r>
              <a:rPr lang="fr-FR" sz="2400" dirty="0">
                <a:latin typeface="+mn-lt"/>
              </a:rPr>
              <a:t> Exchange: A </a:t>
            </a:r>
            <a:r>
              <a:rPr lang="fr-FR" sz="2400" dirty="0" err="1">
                <a:latin typeface="+mn-lt"/>
              </a:rPr>
              <a:t>History</a:t>
            </a:r>
            <a:r>
              <a:rPr lang="fr-FR" sz="2400" dirty="0">
                <a:latin typeface="+mn-lt"/>
              </a:rPr>
              <a:t> of </a:t>
            </a:r>
            <a:r>
              <a:rPr lang="fr-FR" sz="2400" dirty="0" err="1">
                <a:latin typeface="+mn-lt"/>
              </a:rPr>
              <a:t>Disease</a:t>
            </a:r>
            <a:r>
              <a:rPr lang="fr-FR" sz="2400" dirty="0">
                <a:latin typeface="+mn-lt"/>
              </a:rPr>
              <a:t>, Food, </a:t>
            </a:r>
            <a:r>
              <a:rPr lang="fr-FR" sz="2400" dirty="0" smtClean="0">
                <a:latin typeface="+mn-lt"/>
              </a:rPr>
              <a:t>and </a:t>
            </a:r>
            <a:r>
              <a:rPr lang="fr-FR" sz="2400" dirty="0" err="1" smtClean="0">
                <a:latin typeface="+mn-lt"/>
              </a:rPr>
              <a:t>Ideas</a:t>
            </a:r>
            <a:r>
              <a:rPr lang="fr-FR" sz="2400" dirty="0" smtClean="0">
                <a:latin typeface="+mn-lt"/>
              </a:rPr>
              <a:t> », </a:t>
            </a:r>
            <a:r>
              <a:rPr lang="fr-FR" sz="2400" dirty="0" smtClean="0">
                <a:latin typeface="+mn-lt"/>
                <a:hlinkClick r:id="rId6"/>
              </a:rPr>
              <a:t>JEP 2010</a:t>
            </a:r>
            <a:endParaRPr lang="fr-FR" sz="2400" dirty="0" smtClean="0"/>
          </a:p>
          <a:p>
            <a:r>
              <a:rPr lang="fr-FR" sz="2400" dirty="0" smtClean="0"/>
              <a:t>Dell, M. “The Persistent </a:t>
            </a:r>
            <a:r>
              <a:rPr lang="fr-FR" sz="2400" dirty="0" err="1" smtClean="0"/>
              <a:t>Effects</a:t>
            </a:r>
            <a:r>
              <a:rPr lang="fr-FR" sz="2400" dirty="0" smtClean="0"/>
              <a:t> of </a:t>
            </a:r>
            <a:r>
              <a:rPr lang="fr-FR" sz="2400" dirty="0" err="1" smtClean="0"/>
              <a:t>Peru’s</a:t>
            </a:r>
            <a:r>
              <a:rPr lang="fr-FR" sz="2400" dirty="0" smtClean="0"/>
              <a:t> </a:t>
            </a:r>
            <a:r>
              <a:rPr lang="fr-FR" sz="2400" dirty="0" err="1" smtClean="0"/>
              <a:t>Mining</a:t>
            </a:r>
            <a:r>
              <a:rPr lang="fr-FR" sz="2400" dirty="0" smtClean="0"/>
              <a:t> Mita,” </a:t>
            </a:r>
            <a:r>
              <a:rPr lang="fr-FR" sz="2400" dirty="0" smtClean="0">
                <a:hlinkClick r:id="rId7"/>
              </a:rPr>
              <a:t>EMA 2010</a:t>
            </a:r>
            <a:endParaRPr lang="fr-FR" sz="2400" dirty="0" smtClean="0"/>
          </a:p>
          <a:p>
            <a:r>
              <a:rPr lang="fr-FR" sz="2400" dirty="0" smtClean="0"/>
              <a:t>D. Acemoglu, C. Garcia-</a:t>
            </a:r>
            <a:r>
              <a:rPr lang="fr-FR" sz="2400" dirty="0" err="1" smtClean="0"/>
              <a:t>Jimeno</a:t>
            </a:r>
            <a:r>
              <a:rPr lang="fr-FR" sz="2400" dirty="0" smtClean="0"/>
              <a:t>, J. Robinson, “</a:t>
            </a:r>
            <a:r>
              <a:rPr lang="fr-FR" sz="2400" dirty="0" err="1" smtClean="0"/>
              <a:t>Finding</a:t>
            </a:r>
            <a:r>
              <a:rPr lang="fr-FR" sz="2400" dirty="0" smtClean="0"/>
              <a:t> El  </a:t>
            </a:r>
            <a:r>
              <a:rPr lang="fr-FR" sz="2400" dirty="0" err="1" smtClean="0"/>
              <a:t>Dorado</a:t>
            </a:r>
            <a:r>
              <a:rPr lang="fr-FR" sz="2400" dirty="0" smtClean="0"/>
              <a:t>: </a:t>
            </a:r>
            <a:r>
              <a:rPr lang="fr-FR" sz="2400" dirty="0" err="1" smtClean="0"/>
              <a:t>Slavery</a:t>
            </a:r>
            <a:r>
              <a:rPr lang="fr-FR" sz="2400" dirty="0" smtClean="0"/>
              <a:t> and Long-</a:t>
            </a:r>
            <a:r>
              <a:rPr lang="fr-FR" sz="2400" dirty="0" err="1" smtClean="0"/>
              <a:t>run</a:t>
            </a:r>
            <a:r>
              <a:rPr lang="fr-FR" sz="2400" dirty="0" smtClean="0"/>
              <a:t> </a:t>
            </a:r>
            <a:r>
              <a:rPr lang="fr-FR" sz="2400" dirty="0" err="1" smtClean="0"/>
              <a:t>Development</a:t>
            </a:r>
            <a:r>
              <a:rPr lang="fr-FR" sz="2400" dirty="0" smtClean="0"/>
              <a:t> in Columbia”, </a:t>
            </a:r>
            <a:r>
              <a:rPr lang="fr-FR" sz="2400" dirty="0" smtClean="0">
                <a:hlinkClick r:id="rId8"/>
              </a:rPr>
              <a:t>JCE 2012</a:t>
            </a:r>
            <a:endParaRPr lang="fr-FR" sz="2400" dirty="0" smtClean="0"/>
          </a:p>
          <a:p>
            <a:pPr>
              <a:buNone/>
            </a:pPr>
            <a:endParaRPr lang="fr-FR" sz="2400" dirty="0" smtClean="0"/>
          </a:p>
        </p:txBody>
      </p:sp>
    </p:spTree>
    <p:extLst>
      <p:ext uri="{BB962C8B-B14F-4D97-AF65-F5344CB8AC3E}">
        <p14:creationId xmlns:p14="http://schemas.microsoft.com/office/powerpoint/2010/main" val="2852406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741368"/>
          </a:xfrm>
        </p:spPr>
        <p:txBody>
          <a:bodyPr>
            <a:normAutofit lnSpcReduction="10000"/>
          </a:bodyPr>
          <a:lstStyle/>
          <a:p>
            <a:pPr>
              <a:buNone/>
            </a:pPr>
            <a:r>
              <a:rPr lang="fr-FR" sz="2400" u="sng" dirty="0" err="1" smtClean="0">
                <a:latin typeface="+mn-lt"/>
              </a:rPr>
              <a:t>Slavery</a:t>
            </a:r>
            <a:r>
              <a:rPr lang="fr-FR" sz="2400" u="sng" dirty="0" smtClean="0">
                <a:latin typeface="+mn-lt"/>
              </a:rPr>
              <a:t> vs </a:t>
            </a:r>
            <a:r>
              <a:rPr lang="fr-FR" sz="2400" u="sng" dirty="0" err="1" smtClean="0">
                <a:latin typeface="+mn-lt"/>
              </a:rPr>
              <a:t>other</a:t>
            </a:r>
            <a:r>
              <a:rPr lang="fr-FR" sz="2400" u="sng" dirty="0" smtClean="0">
                <a:latin typeface="+mn-lt"/>
              </a:rPr>
              <a:t> </a:t>
            </a:r>
            <a:r>
              <a:rPr lang="fr-FR" sz="2400" u="sng" dirty="0" err="1" smtClean="0">
                <a:latin typeface="+mn-lt"/>
              </a:rPr>
              <a:t>coercive</a:t>
            </a:r>
            <a:r>
              <a:rPr lang="fr-FR" sz="2400" u="sng" dirty="0" smtClean="0">
                <a:latin typeface="+mn-lt"/>
              </a:rPr>
              <a:t> </a:t>
            </a:r>
            <a:r>
              <a:rPr lang="fr-FR" sz="2400" u="sng" dirty="0" err="1" smtClean="0">
                <a:latin typeface="+mn-lt"/>
              </a:rPr>
              <a:t>labor</a:t>
            </a:r>
            <a:r>
              <a:rPr lang="fr-FR" sz="2400" u="sng" dirty="0" smtClean="0">
                <a:latin typeface="+mn-lt"/>
              </a:rPr>
              <a:t> </a:t>
            </a:r>
            <a:r>
              <a:rPr lang="fr-FR" sz="2400" u="sng" dirty="0" smtClean="0"/>
              <a:t>relations</a:t>
            </a:r>
            <a:endParaRPr lang="fr-FR" sz="2400" dirty="0" smtClean="0">
              <a:latin typeface="+mn-lt"/>
            </a:endParaRPr>
          </a:p>
          <a:p>
            <a:r>
              <a:rPr lang="en-US" sz="2400" dirty="0"/>
              <a:t>A. </a:t>
            </a:r>
            <a:r>
              <a:rPr lang="en-US" sz="2400" dirty="0" err="1"/>
              <a:t>Stanziani</a:t>
            </a:r>
            <a:r>
              <a:rPr lang="en-US" sz="2400" dirty="0"/>
              <a:t>, </a:t>
            </a:r>
            <a:r>
              <a:rPr lang="en-US" sz="2400" i="1" dirty="0"/>
              <a:t>Le travail </a:t>
            </a:r>
            <a:r>
              <a:rPr lang="en-US" sz="2400" i="1" dirty="0" err="1"/>
              <a:t>contraint</a:t>
            </a:r>
            <a:r>
              <a:rPr lang="en-US" sz="2400" i="1" dirty="0"/>
              <a:t> en </a:t>
            </a:r>
            <a:r>
              <a:rPr lang="en-US" sz="2400" i="1" dirty="0" err="1"/>
              <a:t>Asie</a:t>
            </a:r>
            <a:r>
              <a:rPr lang="en-US" sz="2400" i="1" dirty="0"/>
              <a:t> et en Europe 17</a:t>
            </a:r>
            <a:r>
              <a:rPr lang="en-US" sz="2400" i="1" baseline="30000" dirty="0"/>
              <a:t>e</a:t>
            </a:r>
            <a:r>
              <a:rPr lang="en-US" sz="2400" i="1" dirty="0"/>
              <a:t>-20</a:t>
            </a:r>
            <a:r>
              <a:rPr lang="en-US" sz="2400" i="1" baseline="30000" dirty="0"/>
              <a:t>e</a:t>
            </a:r>
            <a:r>
              <a:rPr lang="en-US" sz="2400" i="1" dirty="0"/>
              <a:t> </a:t>
            </a:r>
            <a:r>
              <a:rPr lang="en-US" sz="2400" i="1" dirty="0" smtClean="0"/>
              <a:t>s.</a:t>
            </a:r>
            <a:r>
              <a:rPr lang="en-US" sz="2400" dirty="0" smtClean="0"/>
              <a:t>, </a:t>
            </a:r>
            <a:r>
              <a:rPr lang="en-US" sz="2400" dirty="0"/>
              <a:t>MSH 2010; </a:t>
            </a:r>
            <a:r>
              <a:rPr lang="en-US" sz="2400" i="1" dirty="0"/>
              <a:t>Bondage. Labor and Rights in Eurasia 16</a:t>
            </a:r>
            <a:r>
              <a:rPr lang="en-US" sz="2400" i="1" baseline="30000" dirty="0"/>
              <a:t>th</a:t>
            </a:r>
            <a:r>
              <a:rPr lang="en-US" sz="2400" i="1" dirty="0"/>
              <a:t>-20</a:t>
            </a:r>
            <a:r>
              <a:rPr lang="en-US" sz="2400" i="1" baseline="30000" dirty="0"/>
              <a:t>th</a:t>
            </a:r>
            <a:r>
              <a:rPr lang="en-US" sz="2400" i="1" dirty="0"/>
              <a:t> centuries</a:t>
            </a:r>
            <a:r>
              <a:rPr lang="en-US" sz="2400" dirty="0"/>
              <a:t>, </a:t>
            </a:r>
            <a:r>
              <a:rPr lang="en-US" sz="2400" dirty="0" smtClean="0"/>
              <a:t>2014 </a:t>
            </a:r>
          </a:p>
          <a:p>
            <a:r>
              <a:rPr lang="en-US" sz="2400" b="1" dirty="0" smtClean="0"/>
              <a:t>* A. </a:t>
            </a:r>
            <a:r>
              <a:rPr lang="en-US" sz="2400" b="1" dirty="0" err="1" smtClean="0"/>
              <a:t>Stanziani</a:t>
            </a:r>
            <a:r>
              <a:rPr lang="en-US" sz="2400" b="1" dirty="0" smtClean="0"/>
              <a:t> “Beyond </a:t>
            </a:r>
            <a:r>
              <a:rPr lang="en-US" sz="2400" b="1" dirty="0"/>
              <a:t>colonialism: servants, wage earners and indentured migrants in rural France and on Reunion Island (c. 1750–1900)”, </a:t>
            </a:r>
            <a:r>
              <a:rPr lang="en-US" sz="2400" b="1" i="1" dirty="0">
                <a:hlinkClick r:id="rId2"/>
              </a:rPr>
              <a:t>Labor History 2013</a:t>
            </a:r>
            <a:endParaRPr lang="en-US" sz="2400" b="1" i="1" dirty="0"/>
          </a:p>
          <a:p>
            <a:r>
              <a:rPr lang="fr-FR" sz="2400" dirty="0"/>
              <a:t>R. Allen, « Slaves, Convicts, </a:t>
            </a:r>
            <a:r>
              <a:rPr lang="fr-FR" sz="2400" dirty="0" err="1"/>
              <a:t>Abolitionism</a:t>
            </a:r>
            <a:r>
              <a:rPr lang="fr-FR" sz="2400" dirty="0"/>
              <a:t> </a:t>
            </a:r>
            <a:r>
              <a:rPr lang="en-US" sz="2400" dirty="0"/>
              <a:t>and the Global Origins of the </a:t>
            </a:r>
            <a:r>
              <a:rPr lang="fr-FR" sz="2400" dirty="0"/>
              <a:t>Post-Emancipation </a:t>
            </a:r>
            <a:r>
              <a:rPr lang="fr-FR" sz="2400" dirty="0" err="1"/>
              <a:t>Indentured</a:t>
            </a:r>
            <a:r>
              <a:rPr lang="fr-FR" sz="2400" dirty="0"/>
              <a:t> Labor </a:t>
            </a:r>
            <a:r>
              <a:rPr lang="fr-FR" sz="2400" dirty="0" smtClean="0"/>
              <a:t>System», </a:t>
            </a:r>
            <a:r>
              <a:rPr lang="fr-FR" sz="2400" i="1" dirty="0">
                <a:hlinkClick r:id="rId3"/>
              </a:rPr>
              <a:t>Slavery and Abolition 2014</a:t>
            </a:r>
            <a:endParaRPr lang="en-US" sz="2400" i="1" dirty="0"/>
          </a:p>
          <a:p>
            <a:r>
              <a:rPr lang="fr-FR" sz="2400" dirty="0" smtClean="0"/>
              <a:t>S</a:t>
            </a:r>
            <a:r>
              <a:rPr lang="fr-FR" sz="2400" dirty="0" smtClean="0">
                <a:latin typeface="+mn-lt"/>
              </a:rPr>
              <a:t>. Naidu, N. </a:t>
            </a:r>
            <a:r>
              <a:rPr lang="fr-FR" sz="2400" dirty="0" err="1" smtClean="0">
                <a:latin typeface="+mn-lt"/>
              </a:rPr>
              <a:t>Yuchtman</a:t>
            </a:r>
            <a:r>
              <a:rPr lang="fr-FR" sz="2400" dirty="0" smtClean="0">
                <a:latin typeface="+mn-lt"/>
              </a:rPr>
              <a:t>, “</a:t>
            </a:r>
            <a:r>
              <a:rPr lang="fr-FR" sz="2400" dirty="0" err="1" smtClean="0">
                <a:latin typeface="+mn-lt"/>
              </a:rPr>
              <a:t>Coercive</a:t>
            </a:r>
            <a:r>
              <a:rPr lang="fr-FR" sz="2400" dirty="0" smtClean="0">
                <a:latin typeface="+mn-lt"/>
              </a:rPr>
              <a:t> </a:t>
            </a:r>
            <a:r>
              <a:rPr lang="fr-FR" sz="2400" dirty="0" err="1" smtClean="0">
                <a:latin typeface="+mn-lt"/>
              </a:rPr>
              <a:t>Contract</a:t>
            </a:r>
            <a:r>
              <a:rPr lang="fr-FR" sz="2400" dirty="0" smtClean="0">
                <a:latin typeface="+mn-lt"/>
              </a:rPr>
              <a:t> </a:t>
            </a:r>
            <a:r>
              <a:rPr lang="fr-FR" sz="2400" dirty="0" err="1" smtClean="0">
                <a:latin typeface="+mn-lt"/>
              </a:rPr>
              <a:t>Enforcement</a:t>
            </a:r>
            <a:r>
              <a:rPr lang="fr-FR" sz="2400" dirty="0" smtClean="0">
                <a:latin typeface="+mn-lt"/>
              </a:rPr>
              <a:t>: Law and the Labor </a:t>
            </a:r>
            <a:r>
              <a:rPr lang="fr-FR" sz="2400" dirty="0" err="1" smtClean="0">
                <a:latin typeface="+mn-lt"/>
              </a:rPr>
              <a:t>Market</a:t>
            </a:r>
            <a:r>
              <a:rPr lang="fr-FR" sz="2400" dirty="0" smtClean="0">
                <a:latin typeface="+mn-lt"/>
              </a:rPr>
              <a:t> in 19</a:t>
            </a:r>
            <a:r>
              <a:rPr lang="fr-FR" sz="2400" baseline="30000" dirty="0" smtClean="0">
                <a:latin typeface="+mn-lt"/>
              </a:rPr>
              <a:t>th</a:t>
            </a:r>
            <a:r>
              <a:rPr lang="fr-FR" sz="2400" dirty="0" smtClean="0">
                <a:latin typeface="+mn-lt"/>
              </a:rPr>
              <a:t> Century </a:t>
            </a:r>
            <a:r>
              <a:rPr lang="fr-FR" sz="2400" dirty="0" err="1" smtClean="0">
                <a:latin typeface="+mn-lt"/>
              </a:rPr>
              <a:t>Industrial</a:t>
            </a:r>
            <a:r>
              <a:rPr lang="fr-FR" sz="2400" dirty="0" smtClean="0">
                <a:latin typeface="+mn-lt"/>
              </a:rPr>
              <a:t> </a:t>
            </a:r>
            <a:r>
              <a:rPr lang="fr-FR" sz="2400" dirty="0" err="1" smtClean="0">
                <a:latin typeface="+mn-lt"/>
              </a:rPr>
              <a:t>Britain</a:t>
            </a:r>
            <a:r>
              <a:rPr lang="fr-FR" sz="2400" dirty="0" smtClean="0">
                <a:latin typeface="+mn-lt"/>
              </a:rPr>
              <a:t>,” </a:t>
            </a:r>
            <a:r>
              <a:rPr lang="fr-FR" sz="2400" dirty="0" smtClean="0">
                <a:latin typeface="+mn-lt"/>
                <a:hlinkClick r:id="rId4"/>
              </a:rPr>
              <a:t>AER </a:t>
            </a:r>
            <a:r>
              <a:rPr lang="en-US" sz="2400" dirty="0" smtClean="0">
                <a:latin typeface="+mn-lt"/>
                <a:hlinkClick r:id="rId4"/>
              </a:rPr>
              <a:t>2013</a:t>
            </a:r>
            <a:r>
              <a:rPr lang="en-US" sz="2400" i="1" dirty="0" smtClean="0">
                <a:latin typeface="+mn-lt"/>
              </a:rPr>
              <a:t> </a:t>
            </a:r>
          </a:p>
          <a:p>
            <a:r>
              <a:rPr lang="en-US" sz="2400" dirty="0" smtClean="0"/>
              <a:t>S. Naidu, “Recruitment Restrictions and Labor Markets: Evidence from the Post-Bellum U.S. South”, </a:t>
            </a:r>
            <a:r>
              <a:rPr lang="en-US" sz="2400" dirty="0" smtClean="0">
                <a:hlinkClick r:id="rId5"/>
              </a:rPr>
              <a:t>JLE 2010</a:t>
            </a:r>
            <a:endParaRPr lang="en-US" sz="2400" i="1" dirty="0" smtClean="0">
              <a:latin typeface="+mn-lt"/>
            </a:endParaRPr>
          </a:p>
          <a:p>
            <a:r>
              <a:rPr lang="en-US" sz="2400" dirty="0" smtClean="0"/>
              <a:t>S. Naidu, Y. </a:t>
            </a:r>
            <a:r>
              <a:rPr lang="en-US" sz="2400" dirty="0" err="1" smtClean="0"/>
              <a:t>Nyarko</a:t>
            </a:r>
            <a:r>
              <a:rPr lang="en-US" sz="2400" dirty="0" smtClean="0"/>
              <a:t>, S.Y. Wang, “</a:t>
            </a:r>
            <a:r>
              <a:rPr lang="en-US" sz="2400" dirty="0" err="1" smtClean="0"/>
              <a:t>Monopsony</a:t>
            </a:r>
            <a:r>
              <a:rPr lang="en-US" sz="2400" dirty="0" smtClean="0"/>
              <a:t> Power in Migrant Labor Markets: Evidence from the United Arab Emirates”, </a:t>
            </a:r>
            <a:r>
              <a:rPr lang="en-US" sz="2400" dirty="0" smtClean="0">
                <a:hlinkClick r:id="rId6"/>
              </a:rPr>
              <a:t>WP 2015</a:t>
            </a:r>
            <a:endParaRPr lang="en-US" sz="2400" dirty="0" smtClean="0">
              <a:latin typeface="+mn-lt"/>
            </a:endParaRPr>
          </a:p>
          <a:p>
            <a:r>
              <a:rPr lang="en-US" sz="2400" dirty="0" smtClean="0">
                <a:latin typeface="+mn-lt"/>
              </a:rPr>
              <a:t>L. Alston, J. </a:t>
            </a:r>
            <a:r>
              <a:rPr lang="en-US" sz="2400" dirty="0" err="1" smtClean="0">
                <a:latin typeface="+mn-lt"/>
              </a:rPr>
              <a:t>Ferrie</a:t>
            </a:r>
            <a:r>
              <a:rPr lang="en-US" sz="2400" dirty="0" smtClean="0">
                <a:latin typeface="+mn-lt"/>
              </a:rPr>
              <a:t>, “Paternalism in Agricultural Labor Contracts in the U.S. South: Implications for the Growth of Welfare State”, </a:t>
            </a:r>
            <a:r>
              <a:rPr lang="en-US" sz="2400" i="1" dirty="0" smtClean="0">
                <a:latin typeface="+mn-lt"/>
                <a:hlinkClick r:id="rId7"/>
              </a:rPr>
              <a:t>AER 1993</a:t>
            </a:r>
            <a:endParaRPr lang="fr-FR" sz="2400" dirty="0" smtClean="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76672"/>
            <a:ext cx="8784976" cy="6120680"/>
          </a:xfrm>
        </p:spPr>
        <p:txBody>
          <a:bodyPr>
            <a:noAutofit/>
          </a:bodyPr>
          <a:lstStyle/>
          <a:p>
            <a:r>
              <a:rPr lang="en-US" sz="2800" dirty="0" smtClean="0"/>
              <a:t>The objective of this course is to present an </a:t>
            </a:r>
            <a:r>
              <a:rPr lang="en-US" sz="2800" b="1" dirty="0" smtClean="0"/>
              <a:t>introduction to economic history</a:t>
            </a:r>
            <a:r>
              <a:rPr lang="en-US" sz="2800" dirty="0" smtClean="0"/>
              <a:t>, with special emphasis on the interaction between capital accumulation, inequality and growth. Issues will include the following. </a:t>
            </a:r>
          </a:p>
          <a:p>
            <a:r>
              <a:rPr lang="en-US" sz="2800" b="1" dirty="0" smtClean="0"/>
              <a:t>How did the world distribution of output, income and wealth - both between and within countries - evolve since 1800, and how can we account for these changes? </a:t>
            </a:r>
            <a:r>
              <a:rPr lang="en-US" sz="2800" dirty="0" smtClean="0"/>
              <a:t>What was the interaction with the global ownership and power structure, colonization and the state formation process? Did rising inequality contribute to the 2008 financial crisis, and what will be the impact of the crisis in emerging and developed countries? How does this differ from the 1929 crisis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741368"/>
          </a:xfrm>
        </p:spPr>
        <p:txBody>
          <a:bodyPr>
            <a:normAutofit fontScale="92500" lnSpcReduction="10000"/>
          </a:bodyPr>
          <a:lstStyle/>
          <a:p>
            <a:r>
              <a:rPr lang="fr-FR" sz="2400" dirty="0" smtClean="0"/>
              <a:t>Brenner</a:t>
            </a:r>
            <a:r>
              <a:rPr lang="fr-FR" sz="2400" dirty="0"/>
              <a:t>, R. “</a:t>
            </a:r>
            <a:r>
              <a:rPr lang="fr-FR" sz="2400" dirty="0" err="1"/>
              <a:t>Agrarian</a:t>
            </a:r>
            <a:r>
              <a:rPr lang="fr-FR" sz="2400" dirty="0"/>
              <a:t> </a:t>
            </a:r>
            <a:r>
              <a:rPr lang="fr-FR" sz="2400" dirty="0" smtClean="0"/>
              <a:t>Class</a:t>
            </a:r>
            <a:r>
              <a:rPr lang="fr-FR" sz="2400" dirty="0"/>
              <a:t> </a:t>
            </a:r>
            <a:r>
              <a:rPr lang="fr-FR" sz="2400" dirty="0" smtClean="0"/>
              <a:t>Structure </a:t>
            </a:r>
            <a:r>
              <a:rPr lang="fr-FR" sz="2400" dirty="0"/>
              <a:t>and </a:t>
            </a:r>
            <a:r>
              <a:rPr lang="fr-FR" sz="2400" dirty="0" err="1" smtClean="0"/>
              <a:t>Economic</a:t>
            </a:r>
            <a:r>
              <a:rPr lang="fr-FR" sz="2400" dirty="0" smtClean="0"/>
              <a:t> </a:t>
            </a:r>
            <a:r>
              <a:rPr lang="fr-FR" sz="2400" dirty="0" err="1" smtClean="0"/>
              <a:t>Development</a:t>
            </a:r>
            <a:r>
              <a:rPr lang="fr-FR" sz="2400" dirty="0" smtClean="0"/>
              <a:t> </a:t>
            </a:r>
            <a:r>
              <a:rPr lang="fr-FR" sz="2400" dirty="0"/>
              <a:t>in </a:t>
            </a:r>
            <a:r>
              <a:rPr lang="fr-FR" sz="2400" dirty="0" err="1"/>
              <a:t>Pre-Industrial</a:t>
            </a:r>
            <a:r>
              <a:rPr lang="fr-FR" sz="2400" dirty="0"/>
              <a:t> Europe,” </a:t>
            </a:r>
            <a:r>
              <a:rPr lang="fr-FR" sz="2400" dirty="0">
                <a:hlinkClick r:id="rId2"/>
              </a:rPr>
              <a:t>Past and Present </a:t>
            </a:r>
            <a:r>
              <a:rPr lang="fr-FR" sz="2400" dirty="0" smtClean="0">
                <a:hlinkClick r:id="rId2"/>
              </a:rPr>
              <a:t>1976</a:t>
            </a:r>
            <a:r>
              <a:rPr lang="fr-FR" sz="2400" dirty="0" smtClean="0"/>
              <a:t> ; </a:t>
            </a:r>
            <a:r>
              <a:rPr lang="fr-FR" sz="2400" dirty="0" err="1" smtClean="0"/>
              <a:t>see</a:t>
            </a:r>
            <a:r>
              <a:rPr lang="fr-FR" sz="2400" dirty="0" smtClean="0"/>
              <a:t> </a:t>
            </a:r>
            <a:r>
              <a:rPr lang="fr-FR" sz="2400" dirty="0" err="1" smtClean="0"/>
              <a:t>also</a:t>
            </a:r>
            <a:r>
              <a:rPr lang="fr-FR" sz="2400" dirty="0" smtClean="0"/>
              <a:t> </a:t>
            </a:r>
            <a:r>
              <a:rPr lang="fr-FR" sz="2400" dirty="0" err="1" smtClean="0"/>
              <a:t>essays</a:t>
            </a:r>
            <a:r>
              <a:rPr lang="fr-FR" sz="2400" dirty="0" smtClean="0"/>
              <a:t> </a:t>
            </a:r>
            <a:r>
              <a:rPr lang="fr-FR" sz="2400" dirty="0" err="1" smtClean="0"/>
              <a:t>collected</a:t>
            </a:r>
            <a:r>
              <a:rPr lang="fr-FR" sz="2400" dirty="0" smtClean="0"/>
              <a:t> in </a:t>
            </a:r>
            <a:r>
              <a:rPr lang="fr-FR" sz="2400" i="1" dirty="0" smtClean="0"/>
              <a:t>The Brenner </a:t>
            </a:r>
            <a:r>
              <a:rPr lang="fr-FR" sz="2400" i="1" dirty="0" err="1" smtClean="0"/>
              <a:t>Debate</a:t>
            </a:r>
            <a:r>
              <a:rPr lang="fr-FR" sz="2400" dirty="0" smtClean="0"/>
              <a:t>, CUP 1985, Aston and </a:t>
            </a:r>
            <a:r>
              <a:rPr lang="fr-FR" sz="2400" dirty="0" err="1" smtClean="0"/>
              <a:t>Philpin</a:t>
            </a:r>
            <a:r>
              <a:rPr lang="fr-FR" sz="2400" dirty="0" smtClean="0"/>
              <a:t> </a:t>
            </a:r>
            <a:r>
              <a:rPr lang="fr-FR" sz="2400" dirty="0" err="1" smtClean="0"/>
              <a:t>eds</a:t>
            </a:r>
            <a:r>
              <a:rPr lang="fr-FR" sz="2400" dirty="0" smtClean="0"/>
              <a:t>. </a:t>
            </a:r>
            <a:endParaRPr lang="fr-FR" sz="2400" dirty="0"/>
          </a:p>
          <a:p>
            <a:r>
              <a:rPr lang="fr-FR" sz="2400" dirty="0"/>
              <a:t>E. </a:t>
            </a:r>
            <a:r>
              <a:rPr lang="fr-FR" sz="2400" dirty="0" err="1"/>
              <a:t>Domar</a:t>
            </a:r>
            <a:r>
              <a:rPr lang="fr-FR" sz="2400" dirty="0"/>
              <a:t>, “The Causes of </a:t>
            </a:r>
            <a:r>
              <a:rPr lang="fr-FR" sz="2400" dirty="0" err="1"/>
              <a:t>Slavery</a:t>
            </a:r>
            <a:r>
              <a:rPr lang="fr-FR" sz="2400" dirty="0"/>
              <a:t> and </a:t>
            </a:r>
            <a:r>
              <a:rPr lang="fr-FR" sz="2400" dirty="0" err="1"/>
              <a:t>Serfdom</a:t>
            </a:r>
            <a:r>
              <a:rPr lang="fr-FR" sz="2400" dirty="0"/>
              <a:t>: A </a:t>
            </a:r>
            <a:r>
              <a:rPr lang="fr-FR" sz="2400" dirty="0" err="1"/>
              <a:t>Hypothesis</a:t>
            </a:r>
            <a:r>
              <a:rPr lang="fr-FR" sz="2400" dirty="0"/>
              <a:t>,” </a:t>
            </a:r>
            <a:r>
              <a:rPr lang="fr-FR" sz="2400" dirty="0">
                <a:hlinkClick r:id="rId3"/>
              </a:rPr>
              <a:t>JEH</a:t>
            </a:r>
            <a:r>
              <a:rPr lang="en-US" sz="2400" dirty="0">
                <a:hlinkClick r:id="rId3"/>
              </a:rPr>
              <a:t> </a:t>
            </a:r>
            <a:r>
              <a:rPr lang="en-US" sz="2400" dirty="0" smtClean="0">
                <a:hlinkClick r:id="rId3"/>
              </a:rPr>
              <a:t>1970</a:t>
            </a:r>
            <a:endParaRPr lang="en-US" sz="2400" dirty="0" smtClean="0"/>
          </a:p>
          <a:p>
            <a:pPr>
              <a:buNone/>
            </a:pPr>
            <a:endParaRPr lang="en-US" sz="2400" dirty="0" smtClean="0"/>
          </a:p>
          <a:p>
            <a:pPr>
              <a:buNone/>
            </a:pPr>
            <a:r>
              <a:rPr lang="fr-FR" sz="2400" u="sng" dirty="0" smtClean="0"/>
              <a:t>Castes, colonies and </a:t>
            </a:r>
            <a:r>
              <a:rPr lang="fr-FR" sz="2400" u="sng" dirty="0" err="1" smtClean="0"/>
              <a:t>other</a:t>
            </a:r>
            <a:r>
              <a:rPr lang="fr-FR" sz="2400" u="sng" dirty="0" smtClean="0"/>
              <a:t> </a:t>
            </a:r>
            <a:r>
              <a:rPr lang="fr-FR" sz="2400" u="sng" dirty="0" err="1" smtClean="0"/>
              <a:t>status</a:t>
            </a:r>
            <a:r>
              <a:rPr lang="fr-FR" sz="2400" u="sng" dirty="0" smtClean="0"/>
              <a:t>-</a:t>
            </a:r>
            <a:r>
              <a:rPr lang="fr-FR" sz="2400" u="sng" dirty="0" err="1" smtClean="0"/>
              <a:t>based</a:t>
            </a:r>
            <a:r>
              <a:rPr lang="fr-FR" sz="2400" u="sng" dirty="0" smtClean="0"/>
              <a:t> </a:t>
            </a:r>
            <a:r>
              <a:rPr lang="fr-FR" sz="2400" u="sng" dirty="0" err="1" smtClean="0"/>
              <a:t>inequality</a:t>
            </a:r>
            <a:r>
              <a:rPr lang="fr-FR" sz="2400" u="sng" dirty="0" smtClean="0"/>
              <a:t> </a:t>
            </a:r>
            <a:r>
              <a:rPr lang="fr-FR" sz="2400" u="sng" dirty="0" err="1" smtClean="0"/>
              <a:t>systems</a:t>
            </a:r>
            <a:endParaRPr lang="fr-FR" sz="2400" u="sng" dirty="0" smtClean="0"/>
          </a:p>
          <a:p>
            <a:r>
              <a:rPr lang="fr-FR" sz="2400" b="1" dirty="0" smtClean="0"/>
              <a:t>* G. Cassan, « </a:t>
            </a:r>
            <a:r>
              <a:rPr lang="fr-FR" sz="2400" b="1" dirty="0" err="1" smtClean="0"/>
              <a:t>Identity</a:t>
            </a:r>
            <a:r>
              <a:rPr lang="fr-FR" sz="2400" b="1" dirty="0" smtClean="0"/>
              <a:t> </a:t>
            </a:r>
            <a:r>
              <a:rPr lang="fr-FR" sz="2400" b="1" dirty="0" err="1" smtClean="0"/>
              <a:t>based</a:t>
            </a:r>
            <a:r>
              <a:rPr lang="fr-FR" sz="2400" b="1" dirty="0" smtClean="0"/>
              <a:t> </a:t>
            </a:r>
            <a:r>
              <a:rPr lang="fr-FR" sz="2400" b="1" dirty="0" err="1" smtClean="0"/>
              <a:t>policies</a:t>
            </a:r>
            <a:r>
              <a:rPr lang="fr-FR" sz="2400" b="1" dirty="0" smtClean="0"/>
              <a:t> and </a:t>
            </a:r>
            <a:r>
              <a:rPr lang="fr-FR" sz="2400" b="1" dirty="0" err="1" smtClean="0"/>
              <a:t>identity</a:t>
            </a:r>
            <a:r>
              <a:rPr lang="fr-FR" sz="2400" b="1" dirty="0" smtClean="0"/>
              <a:t> manipulation: Evidence </a:t>
            </a:r>
            <a:r>
              <a:rPr lang="fr-FR" sz="2400" b="1" dirty="0" err="1" smtClean="0"/>
              <a:t>from</a:t>
            </a:r>
            <a:r>
              <a:rPr lang="fr-FR" sz="2400" b="1" dirty="0" smtClean="0"/>
              <a:t> Colonial </a:t>
            </a:r>
            <a:r>
              <a:rPr lang="fr-FR" sz="2400" b="1" dirty="0" err="1" smtClean="0"/>
              <a:t>Punjab</a:t>
            </a:r>
            <a:r>
              <a:rPr lang="fr-FR" sz="2400" b="1" dirty="0" smtClean="0"/>
              <a:t> », </a:t>
            </a:r>
            <a:r>
              <a:rPr lang="fr-FR" sz="2400" b="1" dirty="0" smtClean="0">
                <a:hlinkClick r:id="rId4"/>
              </a:rPr>
              <a:t>AEJ 2014</a:t>
            </a:r>
            <a:r>
              <a:rPr lang="fr-FR" sz="2400" b="1" dirty="0" smtClean="0"/>
              <a:t> </a:t>
            </a:r>
          </a:p>
          <a:p>
            <a:r>
              <a:rPr lang="fr-FR" sz="2400" dirty="0" smtClean="0"/>
              <a:t>G. Cassan, « Political </a:t>
            </a:r>
            <a:r>
              <a:rPr lang="fr-FR" sz="2400" dirty="0" err="1" smtClean="0"/>
              <a:t>representation</a:t>
            </a:r>
            <a:r>
              <a:rPr lang="fr-FR" sz="2400" dirty="0" smtClean="0"/>
              <a:t> in Colonial </a:t>
            </a:r>
            <a:r>
              <a:rPr lang="fr-FR" sz="2400" dirty="0" err="1" smtClean="0"/>
              <a:t>India</a:t>
            </a:r>
            <a:r>
              <a:rPr lang="fr-FR" sz="2400" dirty="0" smtClean="0"/>
              <a:t> », 2015</a:t>
            </a:r>
          </a:p>
          <a:p>
            <a:r>
              <a:rPr lang="fr-FR" sz="2400" dirty="0" smtClean="0"/>
              <a:t>F. Cooper, </a:t>
            </a:r>
            <a:r>
              <a:rPr lang="fr-FR" sz="2400" i="1" dirty="0" err="1" smtClean="0"/>
              <a:t>Citizenship</a:t>
            </a:r>
            <a:r>
              <a:rPr lang="fr-FR" sz="2400" i="1" dirty="0" smtClean="0"/>
              <a:t> </a:t>
            </a:r>
            <a:r>
              <a:rPr lang="fr-FR" sz="2400" i="1" dirty="0" err="1" smtClean="0"/>
              <a:t>between</a:t>
            </a:r>
            <a:r>
              <a:rPr lang="fr-FR" sz="2400" i="1" dirty="0" smtClean="0"/>
              <a:t> Empire and Nation: </a:t>
            </a:r>
            <a:r>
              <a:rPr lang="fr-FR" sz="2400" i="1" dirty="0" err="1" smtClean="0"/>
              <a:t>Remaking</a:t>
            </a:r>
            <a:r>
              <a:rPr lang="fr-FR" sz="2400" i="1" dirty="0" smtClean="0"/>
              <a:t> France and French </a:t>
            </a:r>
            <a:r>
              <a:rPr lang="fr-FR" sz="2400" i="1" dirty="0" err="1" smtClean="0"/>
              <a:t>Africa</a:t>
            </a:r>
            <a:r>
              <a:rPr lang="fr-FR" sz="2400" i="1" dirty="0" smtClean="0"/>
              <a:t>, 1945-1960</a:t>
            </a:r>
            <a:r>
              <a:rPr lang="fr-FR" sz="2400" dirty="0" smtClean="0"/>
              <a:t>, PUP 2014; </a:t>
            </a:r>
            <a:r>
              <a:rPr lang="fr-FR" sz="2400" i="1" dirty="0" err="1" smtClean="0"/>
              <a:t>Africa</a:t>
            </a:r>
            <a:r>
              <a:rPr lang="fr-FR" sz="2400" i="1" dirty="0" smtClean="0"/>
              <a:t> and the World – </a:t>
            </a:r>
            <a:r>
              <a:rPr lang="fr-FR" sz="2400" i="1" dirty="0" err="1" smtClean="0"/>
              <a:t>Capitalism</a:t>
            </a:r>
            <a:r>
              <a:rPr lang="fr-FR" sz="2400" i="1" dirty="0" smtClean="0"/>
              <a:t>, Empire</a:t>
            </a:r>
            <a:r>
              <a:rPr lang="fr-FR" sz="2400" dirty="0" smtClean="0"/>
              <a:t>, Nation-State, HUP 2014</a:t>
            </a:r>
          </a:p>
          <a:p>
            <a:r>
              <a:rPr lang="fr-FR" sz="2400" b="1" dirty="0" smtClean="0"/>
              <a:t>* F. </a:t>
            </a:r>
            <a:r>
              <a:rPr lang="fr-FR" sz="2400" b="1" dirty="0" err="1" smtClean="0"/>
              <a:t>Alvaredo</a:t>
            </a:r>
            <a:r>
              <a:rPr lang="fr-FR" sz="2400" b="1" dirty="0" smtClean="0"/>
              <a:t>, A. Atkinson, « Colonial </a:t>
            </a:r>
            <a:r>
              <a:rPr lang="fr-FR" sz="2400" b="1" dirty="0" err="1" smtClean="0"/>
              <a:t>Rule</a:t>
            </a:r>
            <a:r>
              <a:rPr lang="fr-FR" sz="2400" b="1" dirty="0" smtClean="0"/>
              <a:t>, Apartheid &amp; Natural Ressources: Top </a:t>
            </a:r>
            <a:r>
              <a:rPr lang="fr-FR" sz="2400" b="1" dirty="0" err="1" smtClean="0"/>
              <a:t>Incomes</a:t>
            </a:r>
            <a:r>
              <a:rPr lang="fr-FR" sz="2400" b="1" dirty="0" smtClean="0"/>
              <a:t> in South </a:t>
            </a:r>
            <a:r>
              <a:rPr lang="fr-FR" sz="2400" b="1" dirty="0" err="1" smtClean="0"/>
              <a:t>Africa</a:t>
            </a:r>
            <a:r>
              <a:rPr lang="fr-FR" sz="2400" b="1" dirty="0" smtClean="0"/>
              <a:t> 1903-2007 », </a:t>
            </a:r>
            <a:r>
              <a:rPr lang="fr-FR" sz="2400" b="1" dirty="0" smtClean="0">
                <a:hlinkClick r:id="rId5"/>
              </a:rPr>
              <a:t>WP 2010</a:t>
            </a:r>
            <a:endParaRPr lang="fr-FR" sz="2400" b="1" dirty="0" smtClean="0"/>
          </a:p>
          <a:p>
            <a:r>
              <a:rPr lang="fr-FR" sz="2400" dirty="0" smtClean="0"/>
              <a:t>F. Alvaredo, D. Cogneau, T. Piketty, « </a:t>
            </a:r>
            <a:r>
              <a:rPr lang="fr-FR" sz="2400" dirty="0" err="1" smtClean="0"/>
              <a:t>Income</a:t>
            </a:r>
            <a:r>
              <a:rPr lang="fr-FR" sz="2400" dirty="0" smtClean="0"/>
              <a:t> </a:t>
            </a:r>
            <a:r>
              <a:rPr lang="fr-FR" sz="2400" dirty="0" err="1" smtClean="0"/>
              <a:t>Inequality</a:t>
            </a:r>
            <a:r>
              <a:rPr lang="fr-FR" sz="2400" dirty="0" smtClean="0"/>
              <a:t> Under Colonial </a:t>
            </a:r>
            <a:r>
              <a:rPr lang="fr-FR" sz="2400" dirty="0" err="1" smtClean="0"/>
              <a:t>Rule</a:t>
            </a:r>
            <a:r>
              <a:rPr lang="fr-FR" sz="2400" dirty="0" smtClean="0"/>
              <a:t>: Evidence </a:t>
            </a:r>
            <a:r>
              <a:rPr lang="fr-FR" sz="2400" dirty="0" err="1" smtClean="0"/>
              <a:t>from</a:t>
            </a:r>
            <a:r>
              <a:rPr lang="fr-FR" sz="2400" dirty="0" smtClean="0"/>
              <a:t> French </a:t>
            </a:r>
            <a:r>
              <a:rPr lang="fr-FR" sz="2400" dirty="0" err="1" smtClean="0"/>
              <a:t>Algeria</a:t>
            </a:r>
            <a:r>
              <a:rPr lang="fr-FR" sz="2400" dirty="0" smtClean="0"/>
              <a:t>, </a:t>
            </a:r>
            <a:r>
              <a:rPr lang="fr-FR" sz="2400" dirty="0" err="1" smtClean="0"/>
              <a:t>Cameroon</a:t>
            </a:r>
            <a:r>
              <a:rPr lang="fr-FR" sz="2400" dirty="0" smtClean="0"/>
              <a:t>, </a:t>
            </a:r>
            <a:r>
              <a:rPr lang="fr-FR" sz="2400" dirty="0" err="1" smtClean="0"/>
              <a:t>Indochina</a:t>
            </a:r>
            <a:r>
              <a:rPr lang="fr-FR" sz="2400" dirty="0" smtClean="0"/>
              <a:t> and </a:t>
            </a:r>
            <a:r>
              <a:rPr lang="fr-FR" sz="2400" dirty="0" err="1" smtClean="0"/>
              <a:t>Tunisia</a:t>
            </a:r>
            <a:r>
              <a:rPr lang="fr-FR" sz="2400" dirty="0" smtClean="0"/>
              <a:t>, 1920-1960 », PSE 2015</a:t>
            </a:r>
          </a:p>
          <a:p>
            <a:r>
              <a:rPr lang="fr-FR" sz="2400" dirty="0" smtClean="0"/>
              <a:t>F. Cosandey, </a:t>
            </a:r>
            <a:r>
              <a:rPr lang="fr-FR" sz="2400" i="1" dirty="0" smtClean="0"/>
              <a:t>Les hiérarchies d’Ancien Régime</a:t>
            </a:r>
            <a:r>
              <a:rPr lang="fr-FR" sz="2400" dirty="0" smtClean="0"/>
              <a:t>, Gallimard 2015; « Classement ou ordonnancement », </a:t>
            </a:r>
            <a:r>
              <a:rPr lang="fr-FR" sz="2400" dirty="0" smtClean="0">
                <a:hlinkClick r:id="rId6"/>
              </a:rPr>
              <a:t>2011</a:t>
            </a:r>
            <a:r>
              <a:rPr lang="fr-FR" sz="2400" dirty="0" smtClean="0"/>
              <a:t>; « Instituer la toute-puissance », </a:t>
            </a:r>
            <a:r>
              <a:rPr lang="fr-FR" sz="2400" dirty="0" smtClean="0">
                <a:hlinkClick r:id="rId7"/>
              </a:rPr>
              <a:t>2009</a:t>
            </a:r>
            <a:endParaRPr lang="fr-FR" sz="2400" dirty="0" smtClean="0"/>
          </a:p>
          <a:p>
            <a:pPr>
              <a:buNone/>
            </a:pPr>
            <a:endParaRPr lang="fr-FR" sz="2400" dirty="0" smtClean="0">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lstStyle/>
          <a:p>
            <a:pPr>
              <a:buNone/>
            </a:pPr>
            <a:r>
              <a:rPr lang="fr-FR" sz="2400" u="sng" dirty="0" err="1" smtClean="0"/>
              <a:t>Censitory</a:t>
            </a:r>
            <a:r>
              <a:rPr lang="fr-FR" sz="2400" u="sng" dirty="0" smtClean="0"/>
              <a:t> </a:t>
            </a:r>
            <a:r>
              <a:rPr lang="fr-FR" sz="2400" u="sng" dirty="0" err="1" smtClean="0"/>
              <a:t>societies</a:t>
            </a:r>
            <a:r>
              <a:rPr lang="fr-FR" sz="2400" u="sng" dirty="0" smtClean="0"/>
              <a:t> &amp; </a:t>
            </a:r>
            <a:r>
              <a:rPr lang="fr-FR" sz="2400" u="sng" dirty="0" err="1" smtClean="0"/>
              <a:t>voting</a:t>
            </a:r>
            <a:r>
              <a:rPr lang="fr-FR" sz="2400" u="sng" dirty="0" smtClean="0"/>
              <a:t> </a:t>
            </a:r>
            <a:r>
              <a:rPr lang="fr-FR" sz="2400" u="sng" dirty="0" err="1" smtClean="0"/>
              <a:t>rights</a:t>
            </a:r>
            <a:r>
              <a:rPr lang="fr-FR" sz="2400" u="sng" dirty="0" smtClean="0">
                <a:latin typeface="+mn-lt"/>
              </a:rPr>
              <a:t> in </a:t>
            </a:r>
            <a:r>
              <a:rPr lang="fr-FR" sz="2400" u="sng" dirty="0" err="1" smtClean="0">
                <a:latin typeface="+mn-lt"/>
              </a:rPr>
              <a:t>historical</a:t>
            </a:r>
            <a:r>
              <a:rPr lang="fr-FR" sz="2400" u="sng" dirty="0" smtClean="0">
                <a:latin typeface="+mn-lt"/>
              </a:rPr>
              <a:t> perspective</a:t>
            </a:r>
          </a:p>
          <a:p>
            <a:r>
              <a:rPr lang="en-US" sz="2400" dirty="0" smtClean="0">
                <a:latin typeface="+mn-lt"/>
              </a:rPr>
              <a:t>A. </a:t>
            </a:r>
            <a:r>
              <a:rPr lang="en-US" sz="2400" dirty="0" err="1" smtClean="0">
                <a:latin typeface="+mn-lt"/>
              </a:rPr>
              <a:t>Lizzeri</a:t>
            </a:r>
            <a:r>
              <a:rPr lang="en-US" sz="2400" dirty="0" smtClean="0">
                <a:latin typeface="+mn-lt"/>
              </a:rPr>
              <a:t> and N. </a:t>
            </a:r>
            <a:r>
              <a:rPr lang="en-US" sz="2400" dirty="0" err="1" smtClean="0">
                <a:latin typeface="+mn-lt"/>
              </a:rPr>
              <a:t>Persico</a:t>
            </a:r>
            <a:r>
              <a:rPr lang="en-US" sz="2400" dirty="0" smtClean="0">
                <a:latin typeface="+mn-lt"/>
              </a:rPr>
              <a:t>, “Why Did the Elites Extend the Suffrage? Democracy and the Scope of Government, with an Application to Britain’s ‘Age of Reform’.” </a:t>
            </a:r>
            <a:r>
              <a:rPr lang="en-US" sz="2400" i="1" dirty="0" smtClean="0">
                <a:latin typeface="+mn-lt"/>
                <a:hlinkClick r:id="rId2"/>
              </a:rPr>
              <a:t>QJE 2004</a:t>
            </a:r>
            <a:endParaRPr lang="en-US" sz="2400" i="1" dirty="0" smtClean="0">
              <a:latin typeface="+mn-lt"/>
            </a:endParaRPr>
          </a:p>
          <a:p>
            <a:r>
              <a:rPr lang="en-US" sz="2400" dirty="0" smtClean="0"/>
              <a:t>S. </a:t>
            </a:r>
            <a:r>
              <a:rPr lang="en-US" sz="2400" dirty="0" err="1" smtClean="0"/>
              <a:t>Engerman</a:t>
            </a:r>
            <a:r>
              <a:rPr lang="en-US" sz="2400" dirty="0" smtClean="0"/>
              <a:t>, K. </a:t>
            </a:r>
            <a:r>
              <a:rPr lang="en-US" sz="2400" dirty="0" err="1" smtClean="0"/>
              <a:t>Sokoloff</a:t>
            </a:r>
            <a:r>
              <a:rPr lang="en-US" sz="2400" dirty="0" smtClean="0"/>
              <a:t>, “The Evolution of suffrage institutions in the New World”, </a:t>
            </a:r>
            <a:r>
              <a:rPr lang="en-US" sz="2400" dirty="0" smtClean="0">
                <a:hlinkClick r:id="rId3"/>
              </a:rPr>
              <a:t>JEH 2005</a:t>
            </a:r>
            <a:endParaRPr lang="en-US" sz="2400" dirty="0" smtClean="0"/>
          </a:p>
          <a:p>
            <a:r>
              <a:rPr lang="fr-FR" sz="2400" dirty="0" smtClean="0"/>
              <a:t>J.M. </a:t>
            </a:r>
            <a:r>
              <a:rPr lang="fr-FR" sz="2400" dirty="0" err="1" smtClean="0"/>
              <a:t>Baland</a:t>
            </a:r>
            <a:r>
              <a:rPr lang="fr-FR" sz="2400" dirty="0" smtClean="0"/>
              <a:t>, J. Robinson, “ Land and Power: Theory and Evidence </a:t>
            </a:r>
            <a:r>
              <a:rPr lang="fr-FR" sz="2400" dirty="0" err="1" smtClean="0"/>
              <a:t>from</a:t>
            </a:r>
            <a:r>
              <a:rPr lang="fr-FR" sz="2400" dirty="0" smtClean="0"/>
              <a:t> Chile,” </a:t>
            </a:r>
            <a:r>
              <a:rPr lang="fr-FR" sz="2400" dirty="0" smtClean="0">
                <a:hlinkClick r:id="rId4"/>
              </a:rPr>
              <a:t>AER 2008</a:t>
            </a:r>
            <a:endParaRPr lang="fr-FR" sz="2400" dirty="0" smtClean="0"/>
          </a:p>
          <a:p>
            <a:endParaRPr lang="fr-FR" sz="2400" dirty="0" smtClean="0">
              <a:latin typeface="+mn-lt"/>
            </a:endParaRPr>
          </a:p>
          <a:p>
            <a:pPr>
              <a:buNone/>
            </a:pPr>
            <a:endParaRPr lang="fr-FR" sz="2400" dirty="0">
              <a:latin typeface="+mn-lt"/>
            </a:endParaRPr>
          </a:p>
        </p:txBody>
      </p:sp>
    </p:spTree>
    <p:extLst>
      <p:ext uri="{BB962C8B-B14F-4D97-AF65-F5344CB8AC3E}">
        <p14:creationId xmlns:p14="http://schemas.microsoft.com/office/powerpoint/2010/main" val="3412622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784976" cy="6336704"/>
          </a:xfrm>
        </p:spPr>
        <p:txBody>
          <a:bodyPr>
            <a:normAutofit/>
          </a:bodyPr>
          <a:lstStyle/>
          <a:p>
            <a:pPr marL="0" indent="0">
              <a:buNone/>
            </a:pPr>
            <a:r>
              <a:rPr lang="en-US" sz="2400" b="1" dirty="0">
                <a:hlinkClick r:id="rId2"/>
              </a:rPr>
              <a:t>Lecture 6</a:t>
            </a:r>
            <a:r>
              <a:rPr lang="en-US" sz="2400" b="1" dirty="0" smtClean="0">
                <a:hlinkClick r:id="rId2"/>
              </a:rPr>
              <a:t>: </a:t>
            </a:r>
            <a:r>
              <a:rPr lang="en-US" sz="2400" b="1" dirty="0">
                <a:hlinkClick r:id="rId2"/>
              </a:rPr>
              <a:t>Historical demography, family </a:t>
            </a:r>
            <a:r>
              <a:rPr lang="en-US" sz="2400" b="1" dirty="0" smtClean="0">
                <a:hlinkClick r:id="rId2"/>
              </a:rPr>
              <a:t>structures </a:t>
            </a:r>
            <a:r>
              <a:rPr lang="en-US" sz="2400" b="1" dirty="0">
                <a:hlinkClick r:id="rId2"/>
              </a:rPr>
              <a:t>and the population transition</a:t>
            </a:r>
            <a:r>
              <a:rPr lang="en-US" sz="2400" b="1" dirty="0">
                <a:latin typeface="+mn-lt"/>
              </a:rPr>
              <a:t>  </a:t>
            </a:r>
          </a:p>
          <a:p>
            <a:r>
              <a:rPr lang="en-US" sz="2400" b="1" dirty="0" smtClean="0"/>
              <a:t>* </a:t>
            </a:r>
            <a:r>
              <a:rPr lang="en-US" sz="2400" b="1" dirty="0" smtClean="0">
                <a:latin typeface="+mn-lt"/>
                <a:hlinkClick r:id="rId3"/>
              </a:rPr>
              <a:t>Capital…</a:t>
            </a:r>
            <a:r>
              <a:rPr lang="en-US" sz="2400" b="1" dirty="0" smtClean="0">
                <a:latin typeface="+mn-lt"/>
              </a:rPr>
              <a:t>, chap.1-2</a:t>
            </a:r>
          </a:p>
          <a:p>
            <a:pPr>
              <a:buNone/>
            </a:pPr>
            <a:endParaRPr lang="en-US" sz="2400" b="1" dirty="0" smtClean="0"/>
          </a:p>
          <a:p>
            <a:pPr>
              <a:buNone/>
            </a:pPr>
            <a:r>
              <a:rPr lang="en-US" sz="2400" u="sng" dirty="0" smtClean="0"/>
              <a:t>Causes and consequences of the</a:t>
            </a:r>
            <a:r>
              <a:rPr lang="en-US" sz="2400" u="sng" dirty="0" smtClean="0">
                <a:latin typeface="+mn-lt"/>
              </a:rPr>
              <a:t> demographic transition</a:t>
            </a:r>
          </a:p>
          <a:p>
            <a:r>
              <a:rPr lang="en-US" sz="2400" b="1" dirty="0" smtClean="0">
                <a:latin typeface="+mn-lt"/>
              </a:rPr>
              <a:t>* T. </a:t>
            </a:r>
            <a:r>
              <a:rPr lang="en-US" sz="2400" b="1" dirty="0" err="1" smtClean="0">
                <a:latin typeface="+mn-lt"/>
              </a:rPr>
              <a:t>Guinnane</a:t>
            </a:r>
            <a:r>
              <a:rPr lang="en-US" sz="2400" b="1" dirty="0" smtClean="0">
                <a:latin typeface="+mn-lt"/>
              </a:rPr>
              <a:t>, “The Historical Fertility Transition: A Guide for Economists”, </a:t>
            </a:r>
            <a:r>
              <a:rPr lang="en-US" sz="2400" b="1" dirty="0" smtClean="0">
                <a:latin typeface="+mn-lt"/>
                <a:hlinkClick r:id="rId4"/>
              </a:rPr>
              <a:t>JEL 2011</a:t>
            </a:r>
            <a:endParaRPr lang="en-US" sz="2400" b="1" dirty="0" smtClean="0">
              <a:latin typeface="+mn-lt"/>
            </a:endParaRPr>
          </a:p>
          <a:p>
            <a:r>
              <a:rPr lang="en-CA" sz="2400" dirty="0" smtClean="0">
                <a:latin typeface="+mn-lt"/>
              </a:rPr>
              <a:t>P. </a:t>
            </a:r>
            <a:r>
              <a:rPr lang="en-CA" sz="2400" dirty="0" err="1">
                <a:latin typeface="+mn-lt"/>
              </a:rPr>
              <a:t>Goubert</a:t>
            </a:r>
            <a:r>
              <a:rPr lang="en-CA" sz="2400" dirty="0">
                <a:latin typeface="+mn-lt"/>
              </a:rPr>
              <a:t>, </a:t>
            </a:r>
            <a:r>
              <a:rPr lang="en-CA" sz="2400" dirty="0" smtClean="0">
                <a:latin typeface="+mn-lt"/>
              </a:rPr>
              <a:t>“Historical </a:t>
            </a:r>
            <a:r>
              <a:rPr lang="en-CA" sz="2400" dirty="0">
                <a:latin typeface="+mn-lt"/>
              </a:rPr>
              <a:t>Demography and the Reinterpretation of Early Modern French History: A Research </a:t>
            </a:r>
            <a:r>
              <a:rPr lang="en-CA" sz="2400" dirty="0" smtClean="0">
                <a:latin typeface="+mn-lt"/>
              </a:rPr>
              <a:t>Review”, </a:t>
            </a:r>
            <a:r>
              <a:rPr lang="en-CA" sz="2400" dirty="0" smtClean="0">
                <a:latin typeface="+mn-lt"/>
                <a:hlinkClick r:id="rId5"/>
              </a:rPr>
              <a:t>JIH 1970</a:t>
            </a:r>
            <a:endParaRPr lang="en-CA" sz="2400" dirty="0" smtClean="0">
              <a:latin typeface="+mn-lt"/>
            </a:endParaRPr>
          </a:p>
          <a:p>
            <a:r>
              <a:rPr lang="en-CA" sz="2400" dirty="0" smtClean="0"/>
              <a:t>E. Le Roy </a:t>
            </a:r>
            <a:r>
              <a:rPr lang="en-CA" sz="2400" dirty="0" err="1" smtClean="0"/>
              <a:t>Ladurie</a:t>
            </a:r>
            <a:r>
              <a:rPr lang="en-CA" sz="2400" dirty="0" smtClean="0"/>
              <a:t>, </a:t>
            </a:r>
            <a:r>
              <a:rPr lang="en-CA" sz="2400" i="1" dirty="0" smtClean="0"/>
              <a:t>Les </a:t>
            </a:r>
            <a:r>
              <a:rPr lang="en-CA" sz="2400" i="1" dirty="0" err="1" smtClean="0"/>
              <a:t>paysans</a:t>
            </a:r>
            <a:r>
              <a:rPr lang="en-CA" sz="2400" i="1" dirty="0" smtClean="0"/>
              <a:t> du Languedoc</a:t>
            </a:r>
            <a:r>
              <a:rPr lang="en-CA" sz="2400" dirty="0" smtClean="0"/>
              <a:t>, 1966</a:t>
            </a:r>
          </a:p>
          <a:p>
            <a:r>
              <a:rPr lang="en-CA" sz="2400" dirty="0" smtClean="0"/>
              <a:t>M. Kremer, “Population Growth and Technological Change: One million BC to the present”, </a:t>
            </a:r>
            <a:r>
              <a:rPr lang="en-CA" sz="2400" dirty="0" smtClean="0">
                <a:hlinkClick r:id="rId6"/>
              </a:rPr>
              <a:t>QJE 1993</a:t>
            </a:r>
            <a:endParaRPr lang="en-CA" sz="2400" dirty="0" smtClean="0"/>
          </a:p>
          <a:p>
            <a:r>
              <a:rPr lang="en-US" sz="2400" dirty="0" smtClean="0"/>
              <a:t>S. </a:t>
            </a:r>
            <a:r>
              <a:rPr lang="en-US" sz="2400" dirty="0" err="1" smtClean="0"/>
              <a:t>Mithen</a:t>
            </a:r>
            <a:r>
              <a:rPr lang="en-US" sz="2400" dirty="0" smtClean="0"/>
              <a:t>, </a:t>
            </a:r>
            <a:r>
              <a:rPr lang="en-US" sz="2400" i="1" dirty="0" smtClean="0"/>
              <a:t>After the Ice: A Global Human History, 20,000-5,000 BC,</a:t>
            </a:r>
            <a:r>
              <a:rPr lang="en-US" sz="2400" dirty="0" smtClean="0"/>
              <a:t> HUP 2003</a:t>
            </a:r>
          </a:p>
          <a:p>
            <a:pPr marL="0" indent="0">
              <a:buNone/>
            </a:pPr>
            <a:endParaRPr lang="fr-FR" sz="2400" dirty="0" smtClean="0">
              <a:latin typeface="+mn-lt"/>
            </a:endParaRPr>
          </a:p>
          <a:p>
            <a:pPr marL="0" indent="0">
              <a:buNone/>
            </a:pPr>
            <a:endParaRPr lang="en-CA" sz="2400" dirty="0" smtClean="0">
              <a:latin typeface="+mn-lt"/>
            </a:endParaRPr>
          </a:p>
          <a:p>
            <a:endParaRPr lang="fr-FR" sz="2400" dirty="0" smtClean="0">
              <a:latin typeface="+mn-lt"/>
            </a:endParaRPr>
          </a:p>
        </p:txBody>
      </p:sp>
    </p:spTree>
    <p:extLst>
      <p:ext uri="{BB962C8B-B14F-4D97-AF65-F5344CB8AC3E}">
        <p14:creationId xmlns:p14="http://schemas.microsoft.com/office/powerpoint/2010/main" val="1972592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60648"/>
            <a:ext cx="8496944" cy="6120680"/>
          </a:xfrm>
        </p:spPr>
        <p:txBody>
          <a:bodyPr>
            <a:normAutofit lnSpcReduction="10000"/>
          </a:bodyPr>
          <a:lstStyle/>
          <a:p>
            <a:endParaRPr lang="en-CA" sz="2400" dirty="0" smtClean="0"/>
          </a:p>
          <a:p>
            <a:r>
              <a:rPr lang="fr-FR" sz="2400" dirty="0" smtClean="0"/>
              <a:t>Murphy, T.,  « </a:t>
            </a:r>
            <a:r>
              <a:rPr lang="fr-FR" sz="2400" dirty="0" err="1" smtClean="0"/>
              <a:t>Old</a:t>
            </a:r>
            <a:r>
              <a:rPr lang="fr-FR" sz="2400" dirty="0" smtClean="0"/>
              <a:t> Habits Die Hard (</a:t>
            </a:r>
            <a:r>
              <a:rPr lang="fr-FR" sz="2400" dirty="0" err="1" smtClean="0"/>
              <a:t>Sometimes</a:t>
            </a:r>
            <a:r>
              <a:rPr lang="fr-FR" sz="2400" dirty="0" smtClean="0"/>
              <a:t>): </a:t>
            </a:r>
            <a:r>
              <a:rPr lang="fr-FR" sz="2400" dirty="0" err="1" smtClean="0"/>
              <a:t>What</a:t>
            </a:r>
            <a:r>
              <a:rPr lang="fr-FR" sz="2400" dirty="0" smtClean="0"/>
              <a:t> Can </a:t>
            </a:r>
            <a:r>
              <a:rPr lang="fr-FR" sz="2400" dirty="0" err="1" smtClean="0"/>
              <a:t>Department</a:t>
            </a:r>
            <a:r>
              <a:rPr lang="fr-FR" sz="2400" dirty="0" smtClean="0"/>
              <a:t> </a:t>
            </a:r>
            <a:r>
              <a:rPr lang="fr-FR" sz="2400" dirty="0" err="1" smtClean="0"/>
              <a:t>Heterogeneity</a:t>
            </a:r>
            <a:r>
              <a:rPr lang="fr-FR" sz="2400" dirty="0" smtClean="0"/>
              <a:t> Tell Us About the French </a:t>
            </a:r>
            <a:r>
              <a:rPr lang="fr-FR" sz="2400" dirty="0" err="1" smtClean="0"/>
              <a:t>Fertility</a:t>
            </a:r>
            <a:r>
              <a:rPr lang="fr-FR" sz="2400" dirty="0" smtClean="0"/>
              <a:t> </a:t>
            </a:r>
            <a:r>
              <a:rPr lang="fr-FR" sz="2400" dirty="0" err="1" smtClean="0"/>
              <a:t>Decline</a:t>
            </a:r>
            <a:r>
              <a:rPr lang="fr-FR" sz="2400" dirty="0" smtClean="0"/>
              <a:t>? », </a:t>
            </a:r>
            <a:r>
              <a:rPr lang="fr-FR" sz="2400" dirty="0" smtClean="0">
                <a:hlinkClick r:id="rId2"/>
              </a:rPr>
              <a:t>JEG 2015</a:t>
            </a:r>
            <a:endParaRPr lang="fr-FR" sz="2400" dirty="0" smtClean="0"/>
          </a:p>
          <a:p>
            <a:r>
              <a:rPr lang="fr-FR" sz="2400" dirty="0" err="1" smtClean="0"/>
              <a:t>Dribe</a:t>
            </a:r>
            <a:r>
              <a:rPr lang="fr-FR" sz="2400" dirty="0" smtClean="0"/>
              <a:t>, M., « </a:t>
            </a:r>
            <a:r>
              <a:rPr lang="fr-FR" sz="2400" dirty="0" err="1" smtClean="0"/>
              <a:t>Demand</a:t>
            </a:r>
            <a:r>
              <a:rPr lang="fr-FR" sz="2400" dirty="0" smtClean="0"/>
              <a:t> and </a:t>
            </a:r>
            <a:r>
              <a:rPr lang="fr-FR" sz="2400" dirty="0" err="1" smtClean="0"/>
              <a:t>supply</a:t>
            </a:r>
            <a:r>
              <a:rPr lang="fr-FR" sz="2400" dirty="0" smtClean="0"/>
              <a:t> </a:t>
            </a:r>
            <a:r>
              <a:rPr lang="fr-FR" sz="2400" dirty="0" err="1" smtClean="0"/>
              <a:t>factors</a:t>
            </a:r>
            <a:r>
              <a:rPr lang="fr-FR" sz="2400" dirty="0" smtClean="0"/>
              <a:t> in the </a:t>
            </a:r>
            <a:r>
              <a:rPr lang="fr-FR" sz="2400" dirty="0" err="1" smtClean="0"/>
              <a:t>fertility</a:t>
            </a:r>
            <a:r>
              <a:rPr lang="fr-FR" sz="2400" dirty="0" smtClean="0"/>
              <a:t> transition: a </a:t>
            </a:r>
            <a:r>
              <a:rPr lang="fr-FR" sz="2400" dirty="0" err="1" smtClean="0"/>
              <a:t>county</a:t>
            </a:r>
            <a:r>
              <a:rPr lang="fr-FR" sz="2400" dirty="0" smtClean="0"/>
              <a:t>-</a:t>
            </a:r>
            <a:r>
              <a:rPr lang="fr-FR" sz="2400" dirty="0" err="1" smtClean="0"/>
              <a:t>level</a:t>
            </a:r>
            <a:r>
              <a:rPr lang="fr-FR" sz="2400" dirty="0" smtClean="0"/>
              <a:t> </a:t>
            </a:r>
            <a:r>
              <a:rPr lang="fr-FR" sz="2400" dirty="0" err="1" smtClean="0"/>
              <a:t>analysis</a:t>
            </a:r>
            <a:r>
              <a:rPr lang="fr-FR" sz="2400" dirty="0" smtClean="0"/>
              <a:t> of </a:t>
            </a:r>
            <a:r>
              <a:rPr lang="fr-FR" sz="2400" dirty="0" err="1" smtClean="0"/>
              <a:t>age</a:t>
            </a:r>
            <a:r>
              <a:rPr lang="fr-FR" sz="2400" dirty="0" smtClean="0"/>
              <a:t>-</a:t>
            </a:r>
            <a:r>
              <a:rPr lang="fr-FR" sz="2400" dirty="0" err="1" smtClean="0"/>
              <a:t>specic</a:t>
            </a:r>
            <a:r>
              <a:rPr lang="fr-FR" sz="2400" dirty="0" smtClean="0"/>
              <a:t> marital </a:t>
            </a:r>
            <a:r>
              <a:rPr lang="fr-FR" sz="2400" dirty="0" err="1" smtClean="0"/>
              <a:t>fertility</a:t>
            </a:r>
            <a:r>
              <a:rPr lang="fr-FR" sz="2400" dirty="0" smtClean="0"/>
              <a:t> in </a:t>
            </a:r>
            <a:r>
              <a:rPr lang="fr-FR" sz="2400" dirty="0" err="1" smtClean="0"/>
              <a:t>Sweden</a:t>
            </a:r>
            <a:r>
              <a:rPr lang="fr-FR" sz="2400" dirty="0" smtClean="0"/>
              <a:t>, 1880-1930 », EREH 2009</a:t>
            </a:r>
            <a:endParaRPr lang="en-CA" sz="2400" dirty="0" smtClean="0"/>
          </a:p>
          <a:p>
            <a:r>
              <a:rPr lang="en-CA" sz="2400" dirty="0" smtClean="0"/>
              <a:t>O. </a:t>
            </a:r>
            <a:r>
              <a:rPr lang="en-CA" sz="2400" dirty="0" err="1" smtClean="0"/>
              <a:t>Galor</a:t>
            </a:r>
            <a:r>
              <a:rPr lang="en-CA" sz="2400" dirty="0" smtClean="0"/>
              <a:t>, D. Weil, ‘Population, Technology and Growth: from Malthusian Stagnation to the Demographic Transition and Beyond,’ </a:t>
            </a:r>
            <a:r>
              <a:rPr lang="en-CA" sz="2400" dirty="0" smtClean="0">
                <a:hlinkClick r:id="rId3"/>
              </a:rPr>
              <a:t>AER 2000</a:t>
            </a:r>
            <a:endParaRPr lang="fr-FR" sz="2400" dirty="0" smtClean="0"/>
          </a:p>
          <a:p>
            <a:r>
              <a:rPr lang="fr-FR" sz="2400" dirty="0" smtClean="0">
                <a:latin typeface="+mn-lt"/>
              </a:rPr>
              <a:t>N. Nunn, </a:t>
            </a:r>
            <a:r>
              <a:rPr lang="fr-FR" sz="2400" dirty="0" smtClean="0"/>
              <a:t>N.</a:t>
            </a:r>
            <a:r>
              <a:rPr lang="fr-FR" sz="2400" dirty="0" smtClean="0">
                <a:latin typeface="+mn-lt"/>
              </a:rPr>
              <a:t> Qian, « The </a:t>
            </a:r>
            <a:r>
              <a:rPr lang="fr-FR" sz="2400" dirty="0" err="1" smtClean="0">
                <a:latin typeface="+mn-lt"/>
              </a:rPr>
              <a:t>Potato's</a:t>
            </a:r>
            <a:r>
              <a:rPr lang="fr-FR" sz="2400" dirty="0" smtClean="0">
                <a:latin typeface="+mn-lt"/>
              </a:rPr>
              <a:t> Contribution to Population and </a:t>
            </a:r>
            <a:r>
              <a:rPr lang="fr-FR" sz="2400" dirty="0" err="1" smtClean="0">
                <a:latin typeface="+mn-lt"/>
              </a:rPr>
              <a:t>Urbanization</a:t>
            </a:r>
            <a:r>
              <a:rPr lang="fr-FR" sz="2400" dirty="0" smtClean="0">
                <a:latin typeface="+mn-lt"/>
              </a:rPr>
              <a:t>: Evidence </a:t>
            </a:r>
            <a:r>
              <a:rPr lang="fr-FR" sz="2400" dirty="0" err="1" smtClean="0">
                <a:latin typeface="+mn-lt"/>
              </a:rPr>
              <a:t>from</a:t>
            </a:r>
            <a:r>
              <a:rPr lang="fr-FR" sz="2400" dirty="0" smtClean="0">
                <a:latin typeface="+mn-lt"/>
              </a:rPr>
              <a:t> a </a:t>
            </a:r>
            <a:r>
              <a:rPr lang="fr-FR" sz="2400" dirty="0" err="1" smtClean="0">
                <a:latin typeface="+mn-lt"/>
              </a:rPr>
              <a:t>Historical</a:t>
            </a:r>
            <a:r>
              <a:rPr lang="fr-FR" sz="2400" dirty="0" smtClean="0">
                <a:latin typeface="+mn-lt"/>
              </a:rPr>
              <a:t> </a:t>
            </a:r>
            <a:r>
              <a:rPr lang="fr-FR" sz="2400" dirty="0" err="1" smtClean="0">
                <a:latin typeface="+mn-lt"/>
              </a:rPr>
              <a:t>Experiment</a:t>
            </a:r>
            <a:r>
              <a:rPr lang="fr-FR" sz="2400" dirty="0" smtClean="0">
                <a:latin typeface="+mn-lt"/>
              </a:rPr>
              <a:t> », </a:t>
            </a:r>
            <a:r>
              <a:rPr lang="fr-FR" sz="2400" dirty="0" smtClean="0">
                <a:latin typeface="+mn-lt"/>
                <a:hlinkClick r:id="rId4"/>
              </a:rPr>
              <a:t>QJE 2011</a:t>
            </a:r>
            <a:endParaRPr lang="en-CA" sz="2400" dirty="0" smtClean="0">
              <a:latin typeface="+mn-lt"/>
            </a:endParaRPr>
          </a:p>
          <a:p>
            <a:r>
              <a:rPr lang="fr-FR" sz="2400" dirty="0" smtClean="0">
                <a:latin typeface="+mn-lt"/>
              </a:rPr>
              <a:t>N. </a:t>
            </a:r>
            <a:r>
              <a:rPr lang="fr-FR" sz="2400" dirty="0" err="1" smtClean="0">
                <a:latin typeface="+mn-lt"/>
              </a:rPr>
              <a:t>Voigtlander</a:t>
            </a:r>
            <a:r>
              <a:rPr lang="fr-FR" sz="2400" dirty="0">
                <a:latin typeface="+mn-lt"/>
              </a:rPr>
              <a:t>, </a:t>
            </a:r>
            <a:r>
              <a:rPr lang="fr-FR" sz="2400" dirty="0" smtClean="0">
                <a:latin typeface="+mn-lt"/>
              </a:rPr>
              <a:t>J. </a:t>
            </a:r>
            <a:r>
              <a:rPr lang="fr-FR" sz="2400" dirty="0" err="1" smtClean="0">
                <a:latin typeface="+mn-lt"/>
              </a:rPr>
              <a:t>Voth</a:t>
            </a:r>
            <a:r>
              <a:rPr lang="fr-FR" sz="2400" dirty="0"/>
              <a:t>,</a:t>
            </a:r>
            <a:r>
              <a:rPr lang="fr-FR" sz="2400" dirty="0" smtClean="0">
                <a:latin typeface="+mn-lt"/>
              </a:rPr>
              <a:t> « How </a:t>
            </a:r>
            <a:r>
              <a:rPr lang="fr-FR" sz="2400" dirty="0">
                <a:latin typeface="+mn-lt"/>
              </a:rPr>
              <a:t>the West ’</a:t>
            </a:r>
            <a:r>
              <a:rPr lang="fr-FR" sz="2400" dirty="0" err="1">
                <a:latin typeface="+mn-lt"/>
              </a:rPr>
              <a:t>Invented</a:t>
            </a:r>
            <a:r>
              <a:rPr lang="fr-FR" sz="2400" dirty="0">
                <a:latin typeface="+mn-lt"/>
              </a:rPr>
              <a:t>’ </a:t>
            </a:r>
            <a:r>
              <a:rPr lang="fr-FR" sz="2400" dirty="0" err="1">
                <a:latin typeface="+mn-lt"/>
              </a:rPr>
              <a:t>Fertility</a:t>
            </a:r>
            <a:r>
              <a:rPr lang="fr-FR" sz="2400" dirty="0">
                <a:latin typeface="+mn-lt"/>
              </a:rPr>
              <a:t> </a:t>
            </a:r>
            <a:r>
              <a:rPr lang="fr-FR" sz="2400" dirty="0" smtClean="0">
                <a:latin typeface="+mn-lt"/>
              </a:rPr>
              <a:t>Restriction », </a:t>
            </a:r>
            <a:r>
              <a:rPr lang="fr-FR" sz="2400" dirty="0" smtClean="0">
                <a:hlinkClick r:id="rId5"/>
              </a:rPr>
              <a:t>AER</a:t>
            </a:r>
            <a:r>
              <a:rPr lang="fr-FR" sz="2400" dirty="0" smtClean="0">
                <a:latin typeface="+mn-lt"/>
                <a:hlinkClick r:id="rId5"/>
              </a:rPr>
              <a:t> 2013</a:t>
            </a:r>
            <a:endParaRPr lang="fr-FR" sz="2400" dirty="0" smtClean="0">
              <a:latin typeface="+mn-lt"/>
            </a:endParaRPr>
          </a:p>
          <a:p>
            <a:r>
              <a:rPr lang="fr-FR" sz="2400" dirty="0" smtClean="0"/>
              <a:t>N. Qian, « </a:t>
            </a:r>
            <a:r>
              <a:rPr lang="fr-FR" sz="2400" dirty="0" err="1" smtClean="0"/>
              <a:t>Missing</a:t>
            </a:r>
            <a:r>
              <a:rPr lang="fr-FR" sz="2400" dirty="0" smtClean="0"/>
              <a:t> </a:t>
            </a:r>
            <a:r>
              <a:rPr lang="fr-FR" sz="2400" dirty="0" err="1" smtClean="0"/>
              <a:t>Women</a:t>
            </a:r>
            <a:r>
              <a:rPr lang="fr-FR" sz="2400" dirty="0" smtClean="0"/>
              <a:t> and the Price of </a:t>
            </a:r>
            <a:r>
              <a:rPr lang="fr-FR" sz="2400" dirty="0" err="1" smtClean="0"/>
              <a:t>Tea</a:t>
            </a:r>
            <a:r>
              <a:rPr lang="fr-FR" sz="2400" dirty="0" smtClean="0"/>
              <a:t> in China: the </a:t>
            </a:r>
            <a:r>
              <a:rPr lang="fr-FR" sz="2400" dirty="0" err="1" smtClean="0"/>
              <a:t>Effect</a:t>
            </a:r>
            <a:r>
              <a:rPr lang="fr-FR" sz="2400" dirty="0" smtClean="0"/>
              <a:t> of </a:t>
            </a:r>
            <a:r>
              <a:rPr lang="fr-FR" sz="2400" dirty="0" err="1" smtClean="0"/>
              <a:t>Sex</a:t>
            </a:r>
            <a:r>
              <a:rPr lang="fr-FR" sz="2400" dirty="0" smtClean="0"/>
              <a:t>-</a:t>
            </a:r>
            <a:r>
              <a:rPr lang="fr-FR" sz="2400" dirty="0" err="1" smtClean="0"/>
              <a:t>Specific</a:t>
            </a:r>
            <a:r>
              <a:rPr lang="fr-FR" sz="2400" dirty="0" smtClean="0"/>
              <a:t> </a:t>
            </a:r>
            <a:r>
              <a:rPr lang="fr-FR" sz="2400" dirty="0" err="1" smtClean="0"/>
              <a:t>Earnings</a:t>
            </a:r>
            <a:r>
              <a:rPr lang="fr-FR" sz="2400" dirty="0" smtClean="0"/>
              <a:t> on </a:t>
            </a:r>
            <a:r>
              <a:rPr lang="fr-FR" sz="2400" dirty="0" err="1" smtClean="0"/>
              <a:t>Sex</a:t>
            </a:r>
            <a:r>
              <a:rPr lang="fr-FR" sz="2400" dirty="0" smtClean="0"/>
              <a:t> </a:t>
            </a:r>
            <a:r>
              <a:rPr lang="fr-FR" sz="2400" dirty="0" err="1" smtClean="0"/>
              <a:t>Imbalance</a:t>
            </a:r>
            <a:r>
              <a:rPr lang="fr-FR" sz="2400" dirty="0" smtClean="0"/>
              <a:t> », </a:t>
            </a:r>
            <a:r>
              <a:rPr lang="fr-FR" sz="2400" dirty="0" smtClean="0">
                <a:hlinkClick r:id="rId6"/>
              </a:rPr>
              <a:t>QJE 2008</a:t>
            </a:r>
            <a:endParaRPr lang="en-US" sz="2400" dirty="0" smtClean="0">
              <a:latin typeface="+mn-lt"/>
            </a:endParaRPr>
          </a:p>
          <a:p>
            <a:pPr marL="0" indent="0">
              <a:buNone/>
            </a:pPr>
            <a:endParaRPr lang="fr-FR" sz="2400" dirty="0" smtClean="0">
              <a:latin typeface="+mn-lt"/>
            </a:endParaRPr>
          </a:p>
          <a:p>
            <a:pPr marL="0" indent="0">
              <a:buNone/>
            </a:pPr>
            <a:endParaRPr lang="en-CA" sz="2400" dirty="0" smtClean="0">
              <a:latin typeface="+mn-lt"/>
            </a:endParaRPr>
          </a:p>
          <a:p>
            <a:endParaRPr lang="fr-FR" sz="2400" dirty="0" smtClean="0">
              <a:latin typeface="+mn-lt"/>
            </a:endParaRPr>
          </a:p>
        </p:txBody>
      </p:sp>
    </p:spTree>
    <p:extLst>
      <p:ext uri="{BB962C8B-B14F-4D97-AF65-F5344CB8AC3E}">
        <p14:creationId xmlns:p14="http://schemas.microsoft.com/office/powerpoint/2010/main" val="1972592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712968" cy="6264696"/>
          </a:xfrm>
        </p:spPr>
        <p:txBody>
          <a:bodyPr>
            <a:normAutofit/>
          </a:bodyPr>
          <a:lstStyle/>
          <a:p>
            <a:pPr>
              <a:buNone/>
            </a:pPr>
            <a:r>
              <a:rPr lang="en-GB" sz="2400" u="sng" dirty="0" smtClean="0"/>
              <a:t>Living standards and population growth in the long run</a:t>
            </a:r>
            <a:endParaRPr lang="en-GB" sz="2400" dirty="0" smtClean="0"/>
          </a:p>
          <a:p>
            <a:r>
              <a:rPr lang="en-US" sz="2400" dirty="0" smtClean="0"/>
              <a:t>C. </a:t>
            </a:r>
            <a:r>
              <a:rPr lang="en-US" sz="2400" dirty="0"/>
              <a:t>Feinstein, </a:t>
            </a:r>
            <a:r>
              <a:rPr lang="en-US" sz="2400" dirty="0" smtClean="0"/>
              <a:t>“Pessimism </a:t>
            </a:r>
            <a:r>
              <a:rPr lang="en-US" sz="2400" dirty="0"/>
              <a:t>Perpetuated: Real Wages and the Standard of Living During and After the Industrial </a:t>
            </a:r>
            <a:r>
              <a:rPr lang="en-US" sz="2400" dirty="0" smtClean="0"/>
              <a:t>Revolution”,</a:t>
            </a:r>
            <a:r>
              <a:rPr lang="en-US" sz="2400" i="1" dirty="0" smtClean="0"/>
              <a:t> </a:t>
            </a:r>
            <a:r>
              <a:rPr lang="en-US" sz="2400" i="1" dirty="0" smtClean="0">
                <a:hlinkClick r:id="rId2"/>
              </a:rPr>
              <a:t>JEH </a:t>
            </a:r>
            <a:r>
              <a:rPr lang="en-US" sz="2400" dirty="0" smtClean="0">
                <a:hlinkClick r:id="rId2"/>
              </a:rPr>
              <a:t>1998</a:t>
            </a:r>
            <a:endParaRPr lang="en-US" sz="2400" dirty="0" smtClean="0"/>
          </a:p>
          <a:p>
            <a:r>
              <a:rPr lang="fr-FR" sz="2400" dirty="0" smtClean="0"/>
              <a:t>R. Allen, « </a:t>
            </a:r>
            <a:r>
              <a:rPr lang="fr-FR" sz="2400" dirty="0" err="1" smtClean="0"/>
              <a:t>Engel’s</a:t>
            </a:r>
            <a:r>
              <a:rPr lang="fr-FR" sz="2400" dirty="0" smtClean="0"/>
              <a:t> Pause: </a:t>
            </a:r>
            <a:r>
              <a:rPr lang="fr-FR" sz="2400" dirty="0" err="1" smtClean="0"/>
              <a:t>Technical</a:t>
            </a:r>
            <a:r>
              <a:rPr lang="fr-FR" sz="2400" dirty="0" smtClean="0"/>
              <a:t> Change, Capital Accumulation and </a:t>
            </a:r>
            <a:r>
              <a:rPr lang="fr-FR" sz="2400" dirty="0" err="1" smtClean="0"/>
              <a:t>Inequality</a:t>
            </a:r>
            <a:r>
              <a:rPr lang="fr-FR" sz="2400" dirty="0" smtClean="0"/>
              <a:t> </a:t>
            </a:r>
            <a:r>
              <a:rPr lang="fr-FR" sz="2400" dirty="0" err="1" smtClean="0"/>
              <a:t>During</a:t>
            </a:r>
            <a:r>
              <a:rPr lang="fr-FR" sz="2400" dirty="0" smtClean="0"/>
              <a:t> the British </a:t>
            </a:r>
            <a:r>
              <a:rPr lang="fr-FR" sz="2400" dirty="0" err="1" smtClean="0"/>
              <a:t>Industrial</a:t>
            </a:r>
            <a:r>
              <a:rPr lang="fr-FR" sz="2400" dirty="0" smtClean="0"/>
              <a:t> </a:t>
            </a:r>
            <a:r>
              <a:rPr lang="fr-FR" sz="2400" dirty="0" err="1" smtClean="0"/>
              <a:t>Revolution</a:t>
            </a:r>
            <a:r>
              <a:rPr lang="fr-FR" sz="2400" dirty="0" smtClean="0"/>
              <a:t> », </a:t>
            </a:r>
            <a:r>
              <a:rPr lang="fr-FR" sz="2400" dirty="0" smtClean="0">
                <a:hlinkClick r:id="rId3"/>
              </a:rPr>
              <a:t>EEH 2009</a:t>
            </a:r>
            <a:r>
              <a:rPr lang="fr-FR" sz="2400" dirty="0" smtClean="0"/>
              <a:t>; « </a:t>
            </a:r>
            <a:r>
              <a:rPr lang="fr-FR" sz="2400" dirty="0" err="1" smtClean="0"/>
              <a:t>Engel’s</a:t>
            </a:r>
            <a:r>
              <a:rPr lang="fr-FR" sz="2400" dirty="0" smtClean="0"/>
              <a:t> Pause: A </a:t>
            </a:r>
            <a:r>
              <a:rPr lang="fr-FR" sz="2400" dirty="0" err="1" smtClean="0"/>
              <a:t>Pessimist</a:t>
            </a:r>
            <a:r>
              <a:rPr lang="fr-FR" sz="2400" dirty="0" smtClean="0"/>
              <a:t> Guide to the </a:t>
            </a:r>
            <a:r>
              <a:rPr lang="fr-FR" sz="2400" dirty="0" err="1" smtClean="0"/>
              <a:t>Industrial</a:t>
            </a:r>
            <a:r>
              <a:rPr lang="fr-FR" sz="2400" dirty="0" smtClean="0"/>
              <a:t> </a:t>
            </a:r>
            <a:r>
              <a:rPr lang="fr-FR" sz="2400" dirty="0" err="1" smtClean="0"/>
              <a:t>Revolution</a:t>
            </a:r>
            <a:r>
              <a:rPr lang="fr-FR" sz="2400" dirty="0" smtClean="0"/>
              <a:t> », </a:t>
            </a:r>
            <a:r>
              <a:rPr lang="fr-FR" sz="2400" dirty="0" smtClean="0">
                <a:hlinkClick r:id="rId4"/>
              </a:rPr>
              <a:t>WP 2007</a:t>
            </a:r>
            <a:r>
              <a:rPr lang="fr-FR" sz="2400" dirty="0" smtClean="0"/>
              <a:t>; « </a:t>
            </a:r>
            <a:r>
              <a:rPr lang="fr-FR" sz="2400" dirty="0" err="1" smtClean="0"/>
              <a:t>Pessimism</a:t>
            </a:r>
            <a:r>
              <a:rPr lang="fr-FR" sz="2400" dirty="0" smtClean="0"/>
              <a:t> </a:t>
            </a:r>
            <a:r>
              <a:rPr lang="fr-FR" sz="2400" dirty="0" err="1" smtClean="0"/>
              <a:t>Preserved</a:t>
            </a:r>
            <a:r>
              <a:rPr lang="fr-FR" sz="2400" dirty="0" smtClean="0"/>
              <a:t>: Real </a:t>
            </a:r>
            <a:r>
              <a:rPr lang="fr-FR" sz="2400" dirty="0" err="1" smtClean="0"/>
              <a:t>Wages</a:t>
            </a:r>
            <a:r>
              <a:rPr lang="fr-FR" sz="2400" dirty="0" smtClean="0"/>
              <a:t> in the British </a:t>
            </a:r>
            <a:r>
              <a:rPr lang="fr-FR" sz="2400" dirty="0" err="1" smtClean="0"/>
              <a:t>Industrial</a:t>
            </a:r>
            <a:r>
              <a:rPr lang="fr-FR" sz="2400" dirty="0" smtClean="0"/>
              <a:t> </a:t>
            </a:r>
            <a:r>
              <a:rPr lang="fr-FR" sz="2400" dirty="0" err="1" smtClean="0"/>
              <a:t>Revolution</a:t>
            </a:r>
            <a:r>
              <a:rPr lang="fr-FR" sz="2400" dirty="0" smtClean="0"/>
              <a:t> », </a:t>
            </a:r>
            <a:r>
              <a:rPr lang="fr-FR" sz="2400" dirty="0" smtClean="0">
                <a:hlinkClick r:id="rId5"/>
              </a:rPr>
              <a:t>WP 2007</a:t>
            </a:r>
            <a:r>
              <a:rPr lang="fr-FR" sz="2400" dirty="0" smtClean="0"/>
              <a:t>; « The Great Divergence in European </a:t>
            </a:r>
            <a:r>
              <a:rPr lang="fr-FR" sz="2400" dirty="0" err="1" smtClean="0"/>
              <a:t>Wages</a:t>
            </a:r>
            <a:r>
              <a:rPr lang="fr-FR" sz="2400" dirty="0" smtClean="0"/>
              <a:t> and </a:t>
            </a:r>
            <a:r>
              <a:rPr lang="fr-FR" sz="2400" dirty="0" err="1" smtClean="0"/>
              <a:t>Prices</a:t>
            </a:r>
            <a:r>
              <a:rPr lang="fr-FR" sz="2400" dirty="0" smtClean="0"/>
              <a:t> </a:t>
            </a:r>
            <a:r>
              <a:rPr lang="fr-FR" sz="2400" dirty="0" err="1" smtClean="0"/>
              <a:t>from</a:t>
            </a:r>
            <a:r>
              <a:rPr lang="fr-FR" sz="2400" dirty="0" smtClean="0"/>
              <a:t> the Middle Ages to the First World </a:t>
            </a:r>
            <a:r>
              <a:rPr lang="fr-FR" sz="2400" dirty="0" err="1" smtClean="0"/>
              <a:t>War</a:t>
            </a:r>
            <a:r>
              <a:rPr lang="fr-FR" sz="2400" dirty="0" smtClean="0"/>
              <a:t> », </a:t>
            </a:r>
            <a:r>
              <a:rPr lang="fr-FR" sz="2400" dirty="0" smtClean="0">
                <a:hlinkClick r:id="rId6"/>
              </a:rPr>
              <a:t>EEH 2001</a:t>
            </a:r>
            <a:endParaRPr lang="fr-FR" sz="2400" dirty="0" smtClean="0"/>
          </a:p>
          <a:p>
            <a:r>
              <a:rPr lang="en-US" sz="2400" dirty="0" smtClean="0"/>
              <a:t>S. Nicholas, R. </a:t>
            </a:r>
            <a:r>
              <a:rPr lang="en-US" sz="2400" dirty="0" err="1" smtClean="0"/>
              <a:t>Steckel</a:t>
            </a:r>
            <a:r>
              <a:rPr lang="en-US" sz="2400" dirty="0" smtClean="0"/>
              <a:t>, “Heights and Living Standards of English Workers during the Early Years of Industrialization, 1770–1815.” </a:t>
            </a:r>
            <a:r>
              <a:rPr lang="en-US" sz="2400" i="1" dirty="0" smtClean="0">
                <a:hlinkClick r:id="rId7"/>
              </a:rPr>
              <a:t>JEH 1991 </a:t>
            </a:r>
            <a:endParaRPr lang="en-US" sz="2400" i="1" dirty="0" smtClean="0"/>
          </a:p>
          <a:p>
            <a:r>
              <a:rPr lang="fr-FR" sz="2400" dirty="0"/>
              <a:t>C. </a:t>
            </a:r>
            <a:r>
              <a:rPr lang="fr-FR" sz="2400" dirty="0" err="1"/>
              <a:t>Boix</a:t>
            </a:r>
            <a:r>
              <a:rPr lang="fr-FR" sz="2400" dirty="0"/>
              <a:t>, F. </a:t>
            </a:r>
            <a:r>
              <a:rPr lang="fr-FR" sz="2400" dirty="0" err="1"/>
              <a:t>Rosentbluth</a:t>
            </a:r>
            <a:r>
              <a:rPr lang="fr-FR" sz="2400" dirty="0"/>
              <a:t>, « </a:t>
            </a:r>
            <a:r>
              <a:rPr lang="fr-FR" sz="2400" dirty="0" err="1"/>
              <a:t>Bones</a:t>
            </a:r>
            <a:r>
              <a:rPr lang="fr-FR" sz="2400" dirty="0"/>
              <a:t> of Contention: The </a:t>
            </a:r>
            <a:r>
              <a:rPr lang="fr-FR" sz="2400" dirty="0" err="1"/>
              <a:t>Political</a:t>
            </a:r>
            <a:r>
              <a:rPr lang="fr-FR" sz="2400" dirty="0"/>
              <a:t> </a:t>
            </a:r>
            <a:r>
              <a:rPr lang="fr-FR" sz="2400" dirty="0" err="1"/>
              <a:t>Economy</a:t>
            </a:r>
            <a:r>
              <a:rPr lang="fr-FR" sz="2400" dirty="0"/>
              <a:t> of </a:t>
            </a:r>
            <a:r>
              <a:rPr lang="fr-FR" sz="2400" dirty="0" err="1"/>
              <a:t>Height</a:t>
            </a:r>
            <a:r>
              <a:rPr lang="fr-FR" sz="2400" dirty="0"/>
              <a:t> </a:t>
            </a:r>
            <a:r>
              <a:rPr lang="fr-FR" sz="2400" dirty="0" err="1"/>
              <a:t>Inequality</a:t>
            </a:r>
            <a:r>
              <a:rPr lang="fr-FR" sz="2400" dirty="0"/>
              <a:t> », </a:t>
            </a:r>
            <a:r>
              <a:rPr lang="fr-FR" sz="2400" dirty="0">
                <a:hlinkClick r:id="rId8"/>
              </a:rPr>
              <a:t>APSR </a:t>
            </a:r>
            <a:r>
              <a:rPr lang="fr-FR" sz="2400" dirty="0" smtClean="0">
                <a:hlinkClick r:id="rId8"/>
              </a:rPr>
              <a:t>2014</a:t>
            </a:r>
            <a:endParaRPr lang="fr-FR" sz="2400" dirty="0" smtClean="0"/>
          </a:p>
        </p:txBody>
      </p:sp>
    </p:spTree>
    <p:extLst>
      <p:ext uri="{BB962C8B-B14F-4D97-AF65-F5344CB8AC3E}">
        <p14:creationId xmlns:p14="http://schemas.microsoft.com/office/powerpoint/2010/main" val="3559304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2688"/>
          </a:xfrm>
        </p:spPr>
        <p:txBody>
          <a:bodyPr>
            <a:normAutofit fontScale="32500" lnSpcReduction="20000"/>
          </a:bodyPr>
          <a:lstStyle/>
          <a:p>
            <a:pPr>
              <a:buNone/>
            </a:pPr>
            <a:endParaRPr lang="en-US" sz="7400" dirty="0" smtClean="0"/>
          </a:p>
          <a:p>
            <a:r>
              <a:rPr lang="en-US" sz="8000" dirty="0" smtClean="0"/>
              <a:t>J. De Vries, “The Industrial Revolution and the Industrious Revolution”, </a:t>
            </a:r>
            <a:r>
              <a:rPr lang="en-US" sz="8000" dirty="0" smtClean="0">
                <a:hlinkClick r:id="rId2"/>
              </a:rPr>
              <a:t>JEH 1994</a:t>
            </a:r>
            <a:endParaRPr lang="en-US" sz="8000" i="1" dirty="0"/>
          </a:p>
          <a:p>
            <a:r>
              <a:rPr lang="fr-FR" sz="8000" dirty="0"/>
              <a:t>H.J. </a:t>
            </a:r>
            <a:r>
              <a:rPr lang="fr-FR" sz="8000" dirty="0" err="1"/>
              <a:t>Voth</a:t>
            </a:r>
            <a:r>
              <a:rPr lang="fr-FR" sz="8000" dirty="0"/>
              <a:t>, «Time and </a:t>
            </a:r>
            <a:r>
              <a:rPr lang="fr-FR" sz="8000" dirty="0" err="1"/>
              <a:t>Work</a:t>
            </a:r>
            <a:r>
              <a:rPr lang="fr-FR" sz="8000" dirty="0"/>
              <a:t> in </a:t>
            </a:r>
            <a:r>
              <a:rPr lang="fr-FR" sz="8000" dirty="0" err="1"/>
              <a:t>Eighteenth</a:t>
            </a:r>
            <a:r>
              <a:rPr lang="fr-FR" sz="8000" dirty="0"/>
              <a:t>-Century London», </a:t>
            </a:r>
            <a:r>
              <a:rPr lang="fr-FR" sz="8000" dirty="0">
                <a:hlinkClick r:id="rId3"/>
              </a:rPr>
              <a:t>JEH </a:t>
            </a:r>
            <a:r>
              <a:rPr lang="fr-FR" sz="8000" dirty="0" smtClean="0">
                <a:hlinkClick r:id="rId3"/>
              </a:rPr>
              <a:t>1998</a:t>
            </a:r>
            <a:endParaRPr lang="en-US" sz="8000" i="1" dirty="0" smtClean="0"/>
          </a:p>
          <a:p>
            <a:r>
              <a:rPr lang="en-US" sz="8000" dirty="0" smtClean="0"/>
              <a:t>P. </a:t>
            </a:r>
            <a:r>
              <a:rPr lang="en-US" sz="8000" dirty="0" err="1" smtClean="0"/>
              <a:t>Antràs</a:t>
            </a:r>
            <a:r>
              <a:rPr lang="en-US" sz="8000" dirty="0" smtClean="0"/>
              <a:t>, H.-J. </a:t>
            </a:r>
            <a:r>
              <a:rPr lang="en-US" sz="8000" dirty="0" err="1" smtClean="0"/>
              <a:t>Voth</a:t>
            </a:r>
            <a:r>
              <a:rPr lang="en-US" sz="8000" dirty="0" smtClean="0"/>
              <a:t>, “Factor Prices and Productivity Growth during the British Industrial Revolution.” </a:t>
            </a:r>
            <a:r>
              <a:rPr lang="en-US" sz="8000" i="1" dirty="0" smtClean="0">
                <a:hlinkClick r:id="rId4"/>
              </a:rPr>
              <a:t>EEH 2003</a:t>
            </a:r>
            <a:r>
              <a:rPr lang="en-US" sz="8000" i="1" dirty="0" smtClean="0"/>
              <a:t>. </a:t>
            </a:r>
            <a:endParaRPr lang="fr-FR" sz="7400" b="1" dirty="0" smtClean="0"/>
          </a:p>
          <a:p>
            <a:r>
              <a:rPr lang="en-GB" sz="8000" dirty="0" smtClean="0"/>
              <a:t>D. Costa, “</a:t>
            </a:r>
            <a:r>
              <a:rPr lang="en-US" sz="8000" dirty="0" smtClean="0"/>
              <a:t>The Unequal Work Day: A Long-Term View</a:t>
            </a:r>
            <a:r>
              <a:rPr lang="en-GB" sz="8000" dirty="0" smtClean="0"/>
              <a:t>“, </a:t>
            </a:r>
            <a:r>
              <a:rPr lang="en-GB" sz="8000" dirty="0" smtClean="0">
                <a:hlinkClick r:id="rId5"/>
              </a:rPr>
              <a:t>JLE 2000 </a:t>
            </a:r>
            <a:endParaRPr lang="en-GB" sz="8000" dirty="0" smtClean="0"/>
          </a:p>
          <a:p>
            <a:r>
              <a:rPr lang="fr-FR" sz="8000" dirty="0" smtClean="0"/>
              <a:t>N. </a:t>
            </a:r>
            <a:r>
              <a:rPr lang="fr-FR" sz="8000" dirty="0" err="1" smtClean="0"/>
              <a:t>Voigtlander</a:t>
            </a:r>
            <a:r>
              <a:rPr lang="fr-FR" sz="8000" dirty="0" smtClean="0"/>
              <a:t>, J. </a:t>
            </a:r>
            <a:r>
              <a:rPr lang="fr-FR" sz="8000" dirty="0" err="1" smtClean="0"/>
              <a:t>Voth</a:t>
            </a:r>
            <a:r>
              <a:rPr lang="fr-FR" sz="8000" dirty="0" smtClean="0"/>
              <a:t>, « The </a:t>
            </a:r>
            <a:r>
              <a:rPr lang="fr-FR" sz="8000" dirty="0" err="1" smtClean="0"/>
              <a:t>Three</a:t>
            </a:r>
            <a:r>
              <a:rPr lang="fr-FR" sz="8000" dirty="0" smtClean="0"/>
              <a:t> </a:t>
            </a:r>
            <a:r>
              <a:rPr lang="fr-FR" sz="8000" dirty="0" err="1" smtClean="0"/>
              <a:t>Horsemen</a:t>
            </a:r>
            <a:r>
              <a:rPr lang="fr-FR" sz="8000" dirty="0" smtClean="0"/>
              <a:t> of </a:t>
            </a:r>
            <a:r>
              <a:rPr lang="fr-FR" sz="8000" dirty="0" err="1" smtClean="0"/>
              <a:t>Growth</a:t>
            </a:r>
            <a:r>
              <a:rPr lang="fr-FR" sz="8000" dirty="0" smtClean="0"/>
              <a:t>: </a:t>
            </a:r>
            <a:r>
              <a:rPr lang="fr-FR" sz="8000" dirty="0" err="1" smtClean="0"/>
              <a:t>Plague</a:t>
            </a:r>
            <a:r>
              <a:rPr lang="fr-FR" sz="8000" dirty="0" smtClean="0"/>
              <a:t>, </a:t>
            </a:r>
            <a:r>
              <a:rPr lang="fr-FR" sz="8000" dirty="0" err="1" smtClean="0"/>
              <a:t>War</a:t>
            </a:r>
            <a:r>
              <a:rPr lang="fr-FR" sz="8000" dirty="0" smtClean="0"/>
              <a:t> and </a:t>
            </a:r>
            <a:r>
              <a:rPr lang="fr-FR" sz="8000" dirty="0" err="1" smtClean="0"/>
              <a:t>Urbanization</a:t>
            </a:r>
            <a:r>
              <a:rPr lang="fr-FR" sz="8000" dirty="0" smtClean="0"/>
              <a:t> in </a:t>
            </a:r>
            <a:r>
              <a:rPr lang="fr-FR" sz="8000" dirty="0" err="1" smtClean="0"/>
              <a:t>Early</a:t>
            </a:r>
            <a:r>
              <a:rPr lang="fr-FR" sz="8000" dirty="0" smtClean="0"/>
              <a:t> Modern Europe », </a:t>
            </a:r>
            <a:r>
              <a:rPr lang="fr-FR" sz="8000" dirty="0" smtClean="0">
                <a:hlinkClick r:id="rId6"/>
              </a:rPr>
              <a:t>RES 2013</a:t>
            </a:r>
            <a:r>
              <a:rPr lang="fr-FR" sz="8000" dirty="0" smtClean="0"/>
              <a:t>; « </a:t>
            </a:r>
            <a:r>
              <a:rPr lang="fr-FR" sz="8000" dirty="0" err="1" smtClean="0"/>
              <a:t>Malthusian</a:t>
            </a:r>
            <a:r>
              <a:rPr lang="fr-FR" sz="8000" dirty="0" smtClean="0"/>
              <a:t> </a:t>
            </a:r>
            <a:r>
              <a:rPr lang="fr-FR" sz="8000" dirty="0" err="1" smtClean="0"/>
              <a:t>Dynamism</a:t>
            </a:r>
            <a:r>
              <a:rPr lang="fr-FR" sz="8000" dirty="0" smtClean="0"/>
              <a:t> and the Rise of Europe: </a:t>
            </a:r>
            <a:r>
              <a:rPr lang="fr-FR" sz="8000" dirty="0" err="1" smtClean="0"/>
              <a:t>Make</a:t>
            </a:r>
            <a:r>
              <a:rPr lang="fr-FR" sz="8000" dirty="0" smtClean="0"/>
              <a:t> </a:t>
            </a:r>
            <a:r>
              <a:rPr lang="fr-FR" sz="8000" dirty="0" err="1" smtClean="0"/>
              <a:t>War</a:t>
            </a:r>
            <a:r>
              <a:rPr lang="fr-FR" sz="8000" dirty="0" smtClean="0"/>
              <a:t>, Not Love », </a:t>
            </a:r>
            <a:r>
              <a:rPr lang="fr-FR" sz="8000" dirty="0" smtClean="0">
                <a:hlinkClick r:id="rId7"/>
              </a:rPr>
              <a:t>AER 2009</a:t>
            </a:r>
            <a:r>
              <a:rPr lang="en-US" sz="8000" i="1" dirty="0" smtClean="0"/>
              <a:t> </a:t>
            </a:r>
          </a:p>
          <a:p>
            <a:r>
              <a:rPr lang="fr-FR" sz="8000" dirty="0" smtClean="0"/>
              <a:t>E. </a:t>
            </a:r>
            <a:r>
              <a:rPr lang="fr-FR" sz="8000" dirty="0" err="1" smtClean="0"/>
              <a:t>Chaney</a:t>
            </a:r>
            <a:r>
              <a:rPr lang="fr-FR" sz="8000" dirty="0" smtClean="0"/>
              <a:t>, R. </a:t>
            </a:r>
            <a:r>
              <a:rPr lang="fr-FR" sz="8000" dirty="0" err="1" smtClean="0"/>
              <a:t>Hornbeck</a:t>
            </a:r>
            <a:r>
              <a:rPr lang="fr-FR" sz="8000" dirty="0" smtClean="0"/>
              <a:t>, « </a:t>
            </a:r>
            <a:r>
              <a:rPr lang="fr-FR" sz="8000" dirty="0" err="1" smtClean="0"/>
              <a:t>Economic</a:t>
            </a:r>
            <a:r>
              <a:rPr lang="fr-FR" sz="8000" dirty="0" smtClean="0"/>
              <a:t> </a:t>
            </a:r>
            <a:r>
              <a:rPr lang="fr-FR" sz="8000" dirty="0" err="1" smtClean="0"/>
              <a:t>Growth</a:t>
            </a:r>
            <a:r>
              <a:rPr lang="fr-FR" sz="8000" dirty="0" smtClean="0"/>
              <a:t> in the </a:t>
            </a:r>
            <a:r>
              <a:rPr lang="fr-FR" sz="8000" dirty="0" err="1" smtClean="0"/>
              <a:t>Malthusian</a:t>
            </a:r>
            <a:r>
              <a:rPr lang="fr-FR" sz="8000" dirty="0" smtClean="0"/>
              <a:t> </a:t>
            </a:r>
            <a:r>
              <a:rPr lang="fr-FR" sz="8000" dirty="0" err="1" smtClean="0"/>
              <a:t>Era</a:t>
            </a:r>
            <a:r>
              <a:rPr lang="fr-FR" sz="8000" dirty="0" smtClean="0"/>
              <a:t>: Evidence </a:t>
            </a:r>
            <a:r>
              <a:rPr lang="fr-FR" sz="8000" dirty="0" err="1" smtClean="0"/>
              <a:t>from</a:t>
            </a:r>
            <a:r>
              <a:rPr lang="fr-FR" sz="8000" dirty="0" smtClean="0"/>
              <a:t> the 1609 </a:t>
            </a:r>
            <a:r>
              <a:rPr lang="fr-FR" sz="8000" dirty="0" err="1" smtClean="0"/>
              <a:t>Spanish</a:t>
            </a:r>
            <a:r>
              <a:rPr lang="fr-FR" sz="8000" dirty="0" smtClean="0"/>
              <a:t> Expulsion of the </a:t>
            </a:r>
            <a:r>
              <a:rPr lang="fr-FR" sz="8000" dirty="0" err="1" smtClean="0"/>
              <a:t>Moriscos</a:t>
            </a:r>
            <a:r>
              <a:rPr lang="fr-FR" sz="8000" dirty="0" smtClean="0"/>
              <a:t> », </a:t>
            </a:r>
            <a:r>
              <a:rPr lang="fr-FR" sz="8000" dirty="0" smtClean="0">
                <a:hlinkClick r:id="rId8"/>
              </a:rPr>
              <a:t>EJ 2015</a:t>
            </a:r>
            <a:endParaRPr lang="fr-FR" sz="8000" dirty="0" smtClean="0"/>
          </a:p>
          <a:p>
            <a:endParaRPr lang="en-GB" sz="8000" dirty="0" smtClean="0"/>
          </a:p>
          <a:p>
            <a:endParaRPr lang="en-US" sz="8000" dirty="0" smtClean="0"/>
          </a:p>
          <a:p>
            <a:endParaRPr lang="en-GB" sz="8000" dirty="0" smtClean="0"/>
          </a:p>
          <a:p>
            <a:endParaRPr lang="fr-FR" sz="7400" dirty="0" smtClean="0"/>
          </a:p>
          <a:p>
            <a:endParaRPr lang="fr-FR" sz="7400" dirty="0" smtClean="0"/>
          </a:p>
          <a:p>
            <a:endParaRPr lang="fr-FR" sz="7400" dirty="0"/>
          </a:p>
          <a:p>
            <a:endParaRPr lang="en-US" sz="7400" dirty="0" smtClean="0"/>
          </a:p>
          <a:p>
            <a:pPr>
              <a:buNone/>
            </a:pPr>
            <a:endParaRPr lang="fr-FR" sz="7400" dirty="0" smtClean="0"/>
          </a:p>
          <a:p>
            <a:pPr>
              <a:buNone/>
            </a:pPr>
            <a:endParaRPr lang="fr-FR" sz="2400" dirty="0" smtClean="0"/>
          </a:p>
          <a:p>
            <a:pPr>
              <a:buNone/>
            </a:pPr>
            <a:endParaRPr lang="fr-FR" sz="2400" dirty="0" smtClean="0"/>
          </a:p>
          <a:p>
            <a:pPr>
              <a:buNone/>
            </a:pPr>
            <a:endParaRPr lang="fr-FR" sz="2400" dirty="0" smtClean="0"/>
          </a:p>
        </p:txBody>
      </p:sp>
    </p:spTree>
    <p:extLst>
      <p:ext uri="{BB962C8B-B14F-4D97-AF65-F5344CB8AC3E}">
        <p14:creationId xmlns:p14="http://schemas.microsoft.com/office/powerpoint/2010/main" val="1782094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lnSpcReduction="10000"/>
          </a:bodyPr>
          <a:lstStyle/>
          <a:p>
            <a:r>
              <a:rPr lang="en-US" sz="2400" dirty="0" smtClean="0">
                <a:latin typeface="+mn-lt"/>
              </a:rPr>
              <a:t>G. </a:t>
            </a:r>
            <a:r>
              <a:rPr lang="en-US" sz="2400" dirty="0">
                <a:latin typeface="+mn-lt"/>
              </a:rPr>
              <a:t>Clark, ‘The Long March of History: Farm Wages, Population, and Economic Growth, 1250 – 1869,’ </a:t>
            </a:r>
            <a:r>
              <a:rPr lang="en-US" sz="2400" i="1" dirty="0" smtClean="0">
                <a:latin typeface="+mn-lt"/>
                <a:hlinkClick r:id="rId2"/>
              </a:rPr>
              <a:t>EHR 2007</a:t>
            </a:r>
            <a:endParaRPr lang="en-US" sz="2400" dirty="0" smtClean="0">
              <a:latin typeface="+mn-lt"/>
            </a:endParaRPr>
          </a:p>
          <a:p>
            <a:r>
              <a:rPr lang="en-US" sz="2400" dirty="0" smtClean="0">
                <a:latin typeface="+mn-lt"/>
              </a:rPr>
              <a:t> G. Clark</a:t>
            </a:r>
            <a:r>
              <a:rPr lang="en-US" sz="2400" dirty="0"/>
              <a:t>,</a:t>
            </a:r>
            <a:r>
              <a:rPr lang="en-US" sz="2400" dirty="0" smtClean="0">
                <a:latin typeface="+mn-lt"/>
              </a:rPr>
              <a:t> “The Condition of the Working Class in England, 1209–2004.” </a:t>
            </a:r>
            <a:r>
              <a:rPr lang="en-US" sz="2400" i="1" dirty="0" smtClean="0">
                <a:latin typeface="+mn-lt"/>
                <a:hlinkClick r:id="rId3"/>
              </a:rPr>
              <a:t>JPE 2005</a:t>
            </a:r>
            <a:r>
              <a:rPr lang="en-US" sz="2400" i="1" dirty="0" smtClean="0">
                <a:latin typeface="+mn-lt"/>
              </a:rPr>
              <a:t>. </a:t>
            </a:r>
          </a:p>
          <a:p>
            <a:r>
              <a:rPr lang="en-US" sz="2400" dirty="0" smtClean="0"/>
              <a:t>K. O’Rourke, J. Williamson, “From Malthus to </a:t>
            </a:r>
            <a:r>
              <a:rPr lang="en-US" sz="2400" dirty="0" err="1" smtClean="0"/>
              <a:t>Olhin</a:t>
            </a:r>
            <a:r>
              <a:rPr lang="en-US" sz="2400" dirty="0" smtClean="0"/>
              <a:t>: Trade, Industrialization and Distribution since 1500”, </a:t>
            </a:r>
            <a:r>
              <a:rPr lang="en-US" sz="2400" dirty="0" smtClean="0">
                <a:hlinkClick r:id="rId4"/>
              </a:rPr>
              <a:t>JEG 2005</a:t>
            </a:r>
            <a:endParaRPr lang="en-US" sz="2400" dirty="0" smtClean="0"/>
          </a:p>
          <a:p>
            <a:r>
              <a:rPr lang="en-US" sz="2400" dirty="0" smtClean="0"/>
              <a:t>D. </a:t>
            </a:r>
            <a:r>
              <a:rPr lang="en-US" sz="2400" dirty="0" err="1" smtClean="0"/>
              <a:t>Rouzet</a:t>
            </a:r>
            <a:r>
              <a:rPr lang="en-US" sz="2400" dirty="0" smtClean="0"/>
              <a:t>, “</a:t>
            </a:r>
            <a:r>
              <a:rPr lang="en-US" sz="2400" dirty="0" err="1" smtClean="0"/>
              <a:t>L’évolution</a:t>
            </a:r>
            <a:r>
              <a:rPr lang="en-US" sz="2400" dirty="0" smtClean="0"/>
              <a:t> des </a:t>
            </a:r>
            <a:r>
              <a:rPr lang="en-US" sz="2400" dirty="0" err="1" smtClean="0"/>
              <a:t>salaires</a:t>
            </a:r>
            <a:r>
              <a:rPr lang="en-US" sz="2400" dirty="0" smtClean="0"/>
              <a:t> et de la </a:t>
            </a:r>
            <a:r>
              <a:rPr lang="en-US" sz="2400" dirty="0" err="1" smtClean="0"/>
              <a:t>rente</a:t>
            </a:r>
            <a:r>
              <a:rPr lang="en-US" sz="2400" dirty="0" smtClean="0"/>
              <a:t> </a:t>
            </a:r>
            <a:r>
              <a:rPr lang="en-US" sz="2400" dirty="0" err="1" smtClean="0"/>
              <a:t>foncière</a:t>
            </a:r>
            <a:r>
              <a:rPr lang="en-US" sz="2400" dirty="0" smtClean="0"/>
              <a:t> en France (1450-1940)”, </a:t>
            </a:r>
            <a:r>
              <a:rPr lang="en-US" sz="2400" dirty="0" smtClean="0">
                <a:hlinkClick r:id="rId5"/>
              </a:rPr>
              <a:t>PSE 2004</a:t>
            </a:r>
            <a:endParaRPr lang="en-US" sz="2400" i="1" dirty="0" smtClean="0">
              <a:latin typeface="+mn-lt"/>
            </a:endParaRPr>
          </a:p>
          <a:p>
            <a:r>
              <a:rPr lang="fr-FR" sz="2400" dirty="0" smtClean="0"/>
              <a:t>S</a:t>
            </a:r>
            <a:r>
              <a:rPr lang="en-CA" sz="2400" dirty="0" smtClean="0"/>
              <a:t>. </a:t>
            </a:r>
            <a:r>
              <a:rPr lang="en-CA" sz="2400" dirty="0" err="1" smtClean="0"/>
              <a:t>Broadberry</a:t>
            </a:r>
            <a:r>
              <a:rPr lang="en-CA" sz="2400" dirty="0" smtClean="0"/>
              <a:t>, B. Gupta, ‘The Early Modern Great Divergence: Wages, Prices and Economic Development in Europe and Asia, 1500-1800,’ </a:t>
            </a:r>
            <a:r>
              <a:rPr lang="en-CA" sz="2400" i="1" dirty="0" smtClean="0">
                <a:hlinkClick r:id="rId6"/>
              </a:rPr>
              <a:t>EHR 2006</a:t>
            </a:r>
            <a:endParaRPr lang="fr-FR" sz="2400" dirty="0" smtClean="0"/>
          </a:p>
          <a:p>
            <a:r>
              <a:rPr lang="fr-FR" sz="2400" dirty="0" smtClean="0"/>
              <a:t>L. </a:t>
            </a:r>
            <a:r>
              <a:rPr lang="fr-FR" sz="2400" dirty="0" err="1"/>
              <a:t>Abad</a:t>
            </a:r>
            <a:r>
              <a:rPr lang="fr-FR" sz="2400" dirty="0"/>
              <a:t>, E. D</a:t>
            </a:r>
            <a:r>
              <a:rPr lang="fr-FR" sz="2400" dirty="0" smtClean="0"/>
              <a:t>avies</a:t>
            </a:r>
            <a:r>
              <a:rPr lang="fr-FR" sz="2400" dirty="0"/>
              <a:t>, J. van </a:t>
            </a:r>
            <a:r>
              <a:rPr lang="fr-FR" sz="2400" dirty="0" err="1"/>
              <a:t>Zanden</a:t>
            </a:r>
            <a:r>
              <a:rPr lang="fr-FR" sz="2400" dirty="0"/>
              <a:t>, « </a:t>
            </a:r>
            <a:r>
              <a:rPr lang="fr-FR" sz="2400" dirty="0" err="1"/>
              <a:t>Between</a:t>
            </a:r>
            <a:r>
              <a:rPr lang="fr-FR" sz="2400" dirty="0"/>
              <a:t> </a:t>
            </a:r>
            <a:r>
              <a:rPr lang="fr-FR" sz="2400" dirty="0" err="1"/>
              <a:t>conquest</a:t>
            </a:r>
            <a:r>
              <a:rPr lang="fr-FR" sz="2400" dirty="0"/>
              <a:t> and </a:t>
            </a:r>
            <a:r>
              <a:rPr lang="fr-FR" sz="2400" dirty="0" err="1"/>
              <a:t>independance</a:t>
            </a:r>
            <a:r>
              <a:rPr lang="fr-FR" sz="2400" dirty="0"/>
              <a:t>: Real </a:t>
            </a:r>
            <a:r>
              <a:rPr lang="fr-FR" sz="2400" dirty="0" err="1"/>
              <a:t>wages</a:t>
            </a:r>
            <a:r>
              <a:rPr lang="fr-FR" sz="2400" dirty="0"/>
              <a:t> and </a:t>
            </a:r>
            <a:r>
              <a:rPr lang="fr-FR" sz="2400" dirty="0" err="1"/>
              <a:t>demographic</a:t>
            </a:r>
            <a:r>
              <a:rPr lang="fr-FR" sz="2400" dirty="0"/>
              <a:t> changes in </a:t>
            </a:r>
            <a:r>
              <a:rPr lang="fr-FR" sz="2400" dirty="0" err="1"/>
              <a:t>Spanish</a:t>
            </a:r>
            <a:r>
              <a:rPr lang="fr-FR" sz="2400" dirty="0"/>
              <a:t> </a:t>
            </a:r>
            <a:r>
              <a:rPr lang="fr-FR" sz="2400" dirty="0" err="1"/>
              <a:t>America</a:t>
            </a:r>
            <a:r>
              <a:rPr lang="fr-FR" sz="2400" dirty="0"/>
              <a:t>, 1530-1820 », </a:t>
            </a:r>
            <a:r>
              <a:rPr lang="fr-FR" sz="2400" dirty="0">
                <a:hlinkClick r:id="rId7"/>
              </a:rPr>
              <a:t>EEH 2012</a:t>
            </a:r>
            <a:endParaRPr lang="fr-FR" sz="2400" dirty="0"/>
          </a:p>
          <a:p>
            <a:r>
              <a:rPr lang="fr-FR" sz="2400" dirty="0"/>
              <a:t>R. Allen, J.P. </a:t>
            </a:r>
            <a:r>
              <a:rPr lang="fr-FR" sz="2400" dirty="0" err="1"/>
              <a:t>Bassino</a:t>
            </a:r>
            <a:r>
              <a:rPr lang="fr-FR" sz="2400" dirty="0"/>
              <a:t>, D. Ma, C. Moll-</a:t>
            </a:r>
            <a:r>
              <a:rPr lang="fr-FR" sz="2400" dirty="0" err="1"/>
              <a:t>Murata</a:t>
            </a:r>
            <a:r>
              <a:rPr lang="fr-FR" sz="2400" dirty="0"/>
              <a:t>, J. Van </a:t>
            </a:r>
            <a:r>
              <a:rPr lang="fr-FR" sz="2400" dirty="0" err="1"/>
              <a:t>Zanden</a:t>
            </a:r>
            <a:r>
              <a:rPr lang="fr-FR" sz="2400" dirty="0"/>
              <a:t>, « </a:t>
            </a:r>
            <a:r>
              <a:rPr lang="fr-FR" sz="2400" dirty="0" err="1"/>
              <a:t>Wages</a:t>
            </a:r>
            <a:r>
              <a:rPr lang="fr-FR" sz="2400" dirty="0"/>
              <a:t>, </a:t>
            </a:r>
            <a:r>
              <a:rPr lang="fr-FR" sz="2400" dirty="0" err="1"/>
              <a:t>prices</a:t>
            </a:r>
            <a:r>
              <a:rPr lang="fr-FR" sz="2400" dirty="0"/>
              <a:t> and living standards in China 1738-1925: in </a:t>
            </a:r>
            <a:r>
              <a:rPr lang="fr-FR" sz="2400" dirty="0" err="1"/>
              <a:t>comparison</a:t>
            </a:r>
            <a:r>
              <a:rPr lang="fr-FR" sz="2400" dirty="0"/>
              <a:t> </a:t>
            </a:r>
            <a:r>
              <a:rPr lang="fr-FR" sz="2400" dirty="0" err="1"/>
              <a:t>with</a:t>
            </a:r>
            <a:r>
              <a:rPr lang="fr-FR" sz="2400" dirty="0"/>
              <a:t> Europe, </a:t>
            </a:r>
            <a:r>
              <a:rPr lang="fr-FR" sz="2400" dirty="0" err="1"/>
              <a:t>Japan</a:t>
            </a:r>
            <a:r>
              <a:rPr lang="fr-FR" sz="2400" dirty="0"/>
              <a:t> and </a:t>
            </a:r>
            <a:r>
              <a:rPr lang="fr-FR" sz="2400" dirty="0" err="1"/>
              <a:t>India</a:t>
            </a:r>
            <a:r>
              <a:rPr lang="fr-FR" sz="2400" dirty="0"/>
              <a:t> », </a:t>
            </a:r>
            <a:r>
              <a:rPr lang="fr-FR" sz="2400" dirty="0">
                <a:hlinkClick r:id="rId8"/>
              </a:rPr>
              <a:t>EHR </a:t>
            </a:r>
            <a:r>
              <a:rPr lang="fr-FR" sz="2400" dirty="0" smtClean="0">
                <a:hlinkClick r:id="rId8"/>
              </a:rPr>
              <a:t>2011</a:t>
            </a:r>
            <a:endParaRPr lang="en-GB" sz="2400" dirty="0" smtClean="0">
              <a:latin typeface="+mn-lt"/>
            </a:endParaRPr>
          </a:p>
          <a:p>
            <a:endParaRPr lang="fr-FR" sz="2400" dirty="0" smtClean="0">
              <a:latin typeface="+mn-lt"/>
            </a:endParaRPr>
          </a:p>
          <a:p>
            <a:endParaRPr lang="fr-FR" sz="2400" dirty="0" smtClean="0">
              <a:latin typeface="+mn-lt"/>
            </a:endParaRPr>
          </a:p>
          <a:p>
            <a:endParaRPr lang="fr-FR" sz="2400" dirty="0">
              <a:latin typeface="+mn-lt"/>
            </a:endParaRPr>
          </a:p>
          <a:p>
            <a:endParaRPr lang="en-US" sz="2400" dirty="0" smtClean="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p:txBody>
      </p:sp>
    </p:spTree>
    <p:extLst>
      <p:ext uri="{BB962C8B-B14F-4D97-AF65-F5344CB8AC3E}">
        <p14:creationId xmlns:p14="http://schemas.microsoft.com/office/powerpoint/2010/main" val="17820944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784976" cy="6120680"/>
          </a:xfrm>
        </p:spPr>
        <p:txBody>
          <a:bodyPr>
            <a:normAutofit lnSpcReduction="10000"/>
          </a:bodyPr>
          <a:lstStyle/>
          <a:p>
            <a:pPr marL="0" indent="0">
              <a:buNone/>
            </a:pPr>
            <a:r>
              <a:rPr lang="en-US" sz="2400" u="sng" dirty="0" smtClean="0">
                <a:latin typeface="+mn-lt"/>
              </a:rPr>
              <a:t>Family structures and development</a:t>
            </a:r>
          </a:p>
          <a:p>
            <a:r>
              <a:rPr lang="en-US" sz="2400" dirty="0" smtClean="0"/>
              <a:t>C. Levi-Strauss, </a:t>
            </a:r>
            <a:r>
              <a:rPr lang="en-US" sz="2400" i="1" dirty="0" smtClean="0"/>
              <a:t>Les structures </a:t>
            </a:r>
            <a:r>
              <a:rPr lang="en-US" sz="2400" i="1" dirty="0" err="1" smtClean="0"/>
              <a:t>élémentaires</a:t>
            </a:r>
            <a:r>
              <a:rPr lang="en-US" sz="2400" i="1" dirty="0" smtClean="0"/>
              <a:t> de la </a:t>
            </a:r>
            <a:r>
              <a:rPr lang="en-US" sz="2400" i="1" dirty="0" err="1" smtClean="0"/>
              <a:t>parenté</a:t>
            </a:r>
            <a:r>
              <a:rPr lang="en-US" sz="2400" i="1" dirty="0" smtClean="0"/>
              <a:t> </a:t>
            </a:r>
            <a:r>
              <a:rPr lang="en-US" sz="2400" dirty="0" smtClean="0"/>
              <a:t>(</a:t>
            </a:r>
            <a:r>
              <a:rPr lang="en-US" sz="2400" i="1" dirty="0" smtClean="0"/>
              <a:t>The elementary structures of kinship</a:t>
            </a:r>
            <a:r>
              <a:rPr lang="en-US" sz="2400" dirty="0" smtClean="0"/>
              <a:t>), 1947</a:t>
            </a:r>
          </a:p>
          <a:p>
            <a:r>
              <a:rPr lang="en-US" sz="2400" dirty="0" smtClean="0"/>
              <a:t>P. </a:t>
            </a:r>
            <a:r>
              <a:rPr lang="en-US" sz="2400" dirty="0" err="1" smtClean="0"/>
              <a:t>Laslett</a:t>
            </a:r>
            <a:r>
              <a:rPr lang="en-US" sz="2400" dirty="0" smtClean="0"/>
              <a:t>, R. Wall, </a:t>
            </a:r>
            <a:r>
              <a:rPr lang="en-US" sz="2400" i="1" dirty="0" smtClean="0"/>
              <a:t>Household and Family in Past Times</a:t>
            </a:r>
            <a:r>
              <a:rPr lang="en-US" sz="2400" dirty="0" smtClean="0"/>
              <a:t>, CUP 1972</a:t>
            </a:r>
          </a:p>
          <a:p>
            <a:r>
              <a:rPr lang="en-US" sz="2400" dirty="0" smtClean="0"/>
              <a:t>J. Goody, </a:t>
            </a:r>
            <a:r>
              <a:rPr lang="en-US" sz="2400" i="1" dirty="0" smtClean="0"/>
              <a:t>The Development of the Family and Marriage in Europe</a:t>
            </a:r>
            <a:r>
              <a:rPr lang="en-US" sz="2400" dirty="0" smtClean="0"/>
              <a:t>, CUP 1983; </a:t>
            </a:r>
            <a:r>
              <a:rPr lang="en-US" sz="2400" i="1" dirty="0" smtClean="0"/>
              <a:t>The Oriental, the Ancient and the Primitive</a:t>
            </a:r>
            <a:r>
              <a:rPr lang="en-US" sz="2400" i="1" dirty="0" smtClean="0">
                <a:hlinkClick r:id="rId2"/>
              </a:rPr>
              <a:t>:</a:t>
            </a:r>
            <a:r>
              <a:rPr lang="en-US" sz="2400" i="1" dirty="0" smtClean="0"/>
              <a:t> Systems of Marriage and the Family in the Pre-Industrial Societies of Eurasia</a:t>
            </a:r>
            <a:r>
              <a:rPr lang="en-US" sz="2400" dirty="0" smtClean="0"/>
              <a:t>, CUP 1990; </a:t>
            </a:r>
            <a:r>
              <a:rPr lang="en-US" sz="2400" i="1" dirty="0" smtClean="0"/>
              <a:t>The European Family</a:t>
            </a:r>
            <a:r>
              <a:rPr lang="en-US" sz="2400" dirty="0" smtClean="0"/>
              <a:t>, Blackwell 2000; </a:t>
            </a:r>
            <a:r>
              <a:rPr lang="en-US" sz="2400" i="1" dirty="0" smtClean="0"/>
              <a:t>The Theft of History</a:t>
            </a:r>
            <a:r>
              <a:rPr lang="en-US" sz="2400" dirty="0" smtClean="0"/>
              <a:t>, CUP 2006</a:t>
            </a:r>
          </a:p>
          <a:p>
            <a:r>
              <a:rPr lang="en-US" sz="2400" dirty="0" smtClean="0">
                <a:latin typeface="+mn-lt"/>
              </a:rPr>
              <a:t>E. Todd, </a:t>
            </a:r>
            <a:r>
              <a:rPr lang="en-US" sz="2400" i="1" dirty="0" smtClean="0">
                <a:latin typeface="+mn-lt"/>
              </a:rPr>
              <a:t>La </a:t>
            </a:r>
            <a:r>
              <a:rPr lang="en-US" sz="2400" i="1" dirty="0" err="1" smtClean="0"/>
              <a:t>t</a:t>
            </a:r>
            <a:r>
              <a:rPr lang="en-US" sz="2400" i="1" dirty="0" err="1" smtClean="0">
                <a:latin typeface="+mn-lt"/>
              </a:rPr>
              <a:t>roisième</a:t>
            </a:r>
            <a:r>
              <a:rPr lang="en-US" sz="2400" i="1" dirty="0" smtClean="0">
                <a:latin typeface="+mn-lt"/>
              </a:rPr>
              <a:t> </a:t>
            </a:r>
            <a:r>
              <a:rPr lang="en-US" sz="2400" i="1" dirty="0" err="1" smtClean="0">
                <a:latin typeface="+mn-lt"/>
              </a:rPr>
              <a:t>planète</a:t>
            </a:r>
            <a:r>
              <a:rPr lang="en-US" sz="2400" dirty="0" smtClean="0">
                <a:latin typeface="+mn-lt"/>
              </a:rPr>
              <a:t>, 1983 (</a:t>
            </a:r>
            <a:r>
              <a:rPr lang="en-US" sz="2400" i="1" dirty="0" smtClean="0">
                <a:latin typeface="+mn-lt"/>
              </a:rPr>
              <a:t>Explanation of Ideology: Fami</a:t>
            </a:r>
            <a:r>
              <a:rPr lang="en-US" sz="2400" i="1" dirty="0" smtClean="0"/>
              <a:t>ly Structure and Social System</a:t>
            </a:r>
            <a:r>
              <a:rPr lang="en-US" sz="2400" dirty="0" smtClean="0"/>
              <a:t>, 1985); </a:t>
            </a:r>
            <a:r>
              <a:rPr lang="en-US" sz="2400" i="1" dirty="0" smtClean="0"/>
              <a:t>La nouvelle France</a:t>
            </a:r>
            <a:r>
              <a:rPr lang="en-US" sz="2400" dirty="0" smtClean="0"/>
              <a:t>, 1988 (</a:t>
            </a:r>
            <a:r>
              <a:rPr lang="en-US" sz="2400" i="1" dirty="0" smtClean="0"/>
              <a:t>The Making of Modern France: Politics, Ideology and Culture</a:t>
            </a:r>
            <a:r>
              <a:rPr lang="en-US" sz="2400" dirty="0" smtClean="0"/>
              <a:t>, 1991); </a:t>
            </a:r>
            <a:r>
              <a:rPr lang="en-US" sz="2400" i="1" dirty="0" err="1" smtClean="0"/>
              <a:t>L’invention</a:t>
            </a:r>
            <a:r>
              <a:rPr lang="en-US" sz="2400" i="1" dirty="0" smtClean="0"/>
              <a:t> de </a:t>
            </a:r>
            <a:r>
              <a:rPr lang="en-US" sz="2400" i="1" dirty="0" err="1" smtClean="0"/>
              <a:t>l’Europe</a:t>
            </a:r>
            <a:r>
              <a:rPr lang="en-US" sz="2400" dirty="0" smtClean="0"/>
              <a:t>, 1990;  </a:t>
            </a:r>
            <a:r>
              <a:rPr lang="en-US" sz="2400" i="1" dirty="0" err="1" smtClean="0"/>
              <a:t>L’origine</a:t>
            </a:r>
            <a:r>
              <a:rPr lang="en-US" sz="2400" i="1" dirty="0" smtClean="0"/>
              <a:t> des </a:t>
            </a:r>
            <a:r>
              <a:rPr lang="en-US" sz="2400" i="1" dirty="0" err="1" smtClean="0"/>
              <a:t>systèmes</a:t>
            </a:r>
            <a:r>
              <a:rPr lang="en-US" sz="2400" i="1" dirty="0" smtClean="0"/>
              <a:t> </a:t>
            </a:r>
            <a:r>
              <a:rPr lang="en-US" sz="2400" i="1" dirty="0" err="1" smtClean="0"/>
              <a:t>familiaux</a:t>
            </a:r>
            <a:r>
              <a:rPr lang="en-US" sz="2400" dirty="0" smtClean="0"/>
              <a:t>, 2011</a:t>
            </a:r>
            <a:endParaRPr lang="en-US" sz="2400" dirty="0" smtClean="0">
              <a:latin typeface="+mn-lt"/>
            </a:endParaRPr>
          </a:p>
          <a:p>
            <a:r>
              <a:rPr lang="en-US" sz="2400" b="1" dirty="0" smtClean="0"/>
              <a:t>* D. </a:t>
            </a:r>
            <a:r>
              <a:rPr lang="en-US" sz="2400" b="1" dirty="0" smtClean="0">
                <a:latin typeface="+mn-lt"/>
              </a:rPr>
              <a:t>Le </a:t>
            </a:r>
            <a:r>
              <a:rPr lang="en-US" sz="2400" b="1" dirty="0" err="1" smtClean="0">
                <a:latin typeface="+mn-lt"/>
              </a:rPr>
              <a:t>Bris</a:t>
            </a:r>
            <a:r>
              <a:rPr lang="en-US" sz="2400" b="1" dirty="0" smtClean="0">
                <a:latin typeface="+mn-lt"/>
              </a:rPr>
              <a:t>, “Family Characteristics and Economic Development”, </a:t>
            </a:r>
            <a:r>
              <a:rPr lang="en-US" sz="2400" b="1" dirty="0" smtClean="0">
                <a:latin typeface="+mn-lt"/>
                <a:hlinkClick r:id="rId3"/>
              </a:rPr>
              <a:t>WP 2015</a:t>
            </a:r>
            <a:r>
              <a:rPr lang="en-US" sz="2400" b="1" dirty="0" smtClean="0">
                <a:latin typeface="+mn-lt"/>
              </a:rPr>
              <a:t>  </a:t>
            </a:r>
            <a:r>
              <a:rPr lang="en-US" sz="2400" dirty="0" smtClean="0">
                <a:latin typeface="+mn-lt"/>
              </a:rPr>
              <a:t>(</a:t>
            </a:r>
            <a:r>
              <a:rPr lang="en-US" sz="2400" dirty="0" smtClean="0">
                <a:latin typeface="+mn-lt"/>
                <a:hlinkClick r:id="rId4"/>
              </a:rPr>
              <a:t>data</a:t>
            </a:r>
            <a:r>
              <a:rPr lang="en-US" sz="2400" dirty="0" smtClean="0">
                <a:latin typeface="+mn-lt"/>
              </a:rPr>
              <a:t>)</a:t>
            </a:r>
          </a:p>
          <a:p>
            <a:pPr marL="0" indent="0">
              <a:buNone/>
            </a:pPr>
            <a:endParaRPr lang="en-US" sz="2400" dirty="0" smtClean="0">
              <a:latin typeface="+mn-lt"/>
            </a:endParaRPr>
          </a:p>
          <a:p>
            <a:endParaRPr lang="en-US" sz="2400" dirty="0">
              <a:latin typeface="+mn-lt"/>
            </a:endParaRPr>
          </a:p>
          <a:p>
            <a:endParaRPr lang="fr-FR" sz="2400" dirty="0">
              <a:latin typeface="+mn-lt"/>
            </a:endParaRPr>
          </a:p>
          <a:p>
            <a:endParaRPr lang="fr-FR" sz="2400" dirty="0" smtClean="0">
              <a:latin typeface="+mn-lt"/>
            </a:endParaRPr>
          </a:p>
        </p:txBody>
      </p:sp>
    </p:spTree>
    <p:extLst>
      <p:ext uri="{BB962C8B-B14F-4D97-AF65-F5344CB8AC3E}">
        <p14:creationId xmlns:p14="http://schemas.microsoft.com/office/powerpoint/2010/main" val="332219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16632"/>
            <a:ext cx="8784976" cy="6624736"/>
          </a:xfrm>
        </p:spPr>
        <p:txBody>
          <a:bodyPr>
            <a:normAutofit lnSpcReduction="10000"/>
          </a:bodyPr>
          <a:lstStyle/>
          <a:p>
            <a:r>
              <a:rPr lang="en-US" sz="2400" dirty="0" smtClean="0"/>
              <a:t>G. </a:t>
            </a:r>
            <a:r>
              <a:rPr lang="en-US" sz="2400" dirty="0" err="1" smtClean="0"/>
              <a:t>Duranton</a:t>
            </a:r>
            <a:r>
              <a:rPr lang="en-US" sz="2400" dirty="0" smtClean="0"/>
              <a:t>, A. Rodriguez-Pose, R. </a:t>
            </a:r>
            <a:r>
              <a:rPr lang="en-US" sz="2400" dirty="0" err="1" smtClean="0"/>
              <a:t>Sandall</a:t>
            </a:r>
            <a:r>
              <a:rPr lang="en-US" sz="2400" dirty="0" smtClean="0"/>
              <a:t>, “Family Types and the Persistence of Regional Disparities in Europe”, </a:t>
            </a:r>
            <a:r>
              <a:rPr lang="en-US" sz="2400" dirty="0" smtClean="0">
                <a:hlinkClick r:id="rId2"/>
              </a:rPr>
              <a:t>EG 2009</a:t>
            </a:r>
            <a:endParaRPr lang="en-US" sz="2400" dirty="0" smtClean="0"/>
          </a:p>
          <a:p>
            <a:r>
              <a:rPr lang="en-US" sz="2400" dirty="0" smtClean="0">
                <a:latin typeface="+mn-lt"/>
              </a:rPr>
              <a:t>A. </a:t>
            </a:r>
            <a:r>
              <a:rPr lang="en-US" sz="2400" dirty="0" err="1" smtClean="0">
                <a:latin typeface="+mn-lt"/>
              </a:rPr>
              <a:t>Alesina</a:t>
            </a:r>
            <a:r>
              <a:rPr lang="en-US" sz="2400" dirty="0" smtClean="0">
                <a:latin typeface="+mn-lt"/>
              </a:rPr>
              <a:t>, P. </a:t>
            </a:r>
            <a:r>
              <a:rPr lang="en-US" sz="2400" dirty="0" err="1" smtClean="0">
                <a:latin typeface="+mn-lt"/>
              </a:rPr>
              <a:t>Giuliano</a:t>
            </a:r>
            <a:r>
              <a:rPr lang="en-US" sz="2400" dirty="0" smtClean="0">
                <a:latin typeface="+mn-lt"/>
              </a:rPr>
              <a:t>, “The Power of the Family”, </a:t>
            </a:r>
            <a:r>
              <a:rPr lang="en-US" sz="2400" dirty="0" smtClean="0">
                <a:latin typeface="+mn-lt"/>
                <a:hlinkClick r:id="rId3"/>
              </a:rPr>
              <a:t>JEG 2010</a:t>
            </a:r>
            <a:r>
              <a:rPr lang="en-US" sz="2400" dirty="0" smtClean="0">
                <a:latin typeface="+mn-lt"/>
              </a:rPr>
              <a:t>; “Family Ties and Political Participation”, </a:t>
            </a:r>
            <a:r>
              <a:rPr lang="en-US" sz="2400" dirty="0" smtClean="0">
                <a:latin typeface="+mn-lt"/>
                <a:hlinkClick r:id="rId4"/>
              </a:rPr>
              <a:t>JEEA 2011</a:t>
            </a:r>
            <a:endParaRPr lang="en-US" sz="2400" dirty="0" smtClean="0">
              <a:latin typeface="+mn-lt"/>
            </a:endParaRPr>
          </a:p>
          <a:p>
            <a:r>
              <a:rPr lang="fr-FR" sz="2400" dirty="0" smtClean="0"/>
              <a:t>T. de </a:t>
            </a:r>
            <a:r>
              <a:rPr lang="fr-FR" sz="2400" dirty="0" err="1" smtClean="0"/>
              <a:t>Moor</a:t>
            </a:r>
            <a:r>
              <a:rPr lang="fr-FR" sz="2400" dirty="0" smtClean="0"/>
              <a:t>, J. L. van </a:t>
            </a:r>
            <a:r>
              <a:rPr lang="fr-FR" sz="2400" dirty="0" err="1" smtClean="0"/>
              <a:t>Zanden</a:t>
            </a:r>
            <a:r>
              <a:rPr lang="fr-FR" sz="2400" dirty="0" smtClean="0"/>
              <a:t> « </a:t>
            </a:r>
            <a:r>
              <a:rPr lang="fr-FR" sz="2400" dirty="0" err="1" smtClean="0"/>
              <a:t>Girlpower</a:t>
            </a:r>
            <a:r>
              <a:rPr lang="fr-FR" sz="2400" dirty="0" smtClean="0"/>
              <a:t>. The European </a:t>
            </a:r>
            <a:r>
              <a:rPr lang="fr-FR" sz="2400" dirty="0" err="1" smtClean="0"/>
              <a:t>Marriage</a:t>
            </a:r>
            <a:r>
              <a:rPr lang="fr-FR" sz="2400" dirty="0" smtClean="0"/>
              <a:t> Pattern and Labor </a:t>
            </a:r>
            <a:r>
              <a:rPr lang="fr-FR" sz="2400" dirty="0" err="1" smtClean="0"/>
              <a:t>Markets</a:t>
            </a:r>
            <a:r>
              <a:rPr lang="fr-FR" sz="2400" dirty="0" smtClean="0"/>
              <a:t> in the </a:t>
            </a:r>
            <a:r>
              <a:rPr lang="fr-FR" sz="2400" dirty="0" err="1" smtClean="0"/>
              <a:t>North</a:t>
            </a:r>
            <a:r>
              <a:rPr lang="fr-FR" sz="2400" dirty="0" smtClean="0"/>
              <a:t> </a:t>
            </a:r>
            <a:r>
              <a:rPr lang="fr-FR" sz="2400" dirty="0" err="1" smtClean="0"/>
              <a:t>Sea</a:t>
            </a:r>
            <a:r>
              <a:rPr lang="fr-FR" sz="2400" dirty="0" smtClean="0"/>
              <a:t> </a:t>
            </a:r>
            <a:r>
              <a:rPr lang="fr-FR" sz="2400" dirty="0" err="1" smtClean="0"/>
              <a:t>Region</a:t>
            </a:r>
            <a:r>
              <a:rPr lang="fr-FR" sz="2400" dirty="0" smtClean="0"/>
              <a:t> in the </a:t>
            </a:r>
            <a:r>
              <a:rPr lang="fr-FR" sz="2400" dirty="0" err="1" smtClean="0"/>
              <a:t>Late</a:t>
            </a:r>
            <a:r>
              <a:rPr lang="fr-FR" sz="2400" dirty="0" smtClean="0"/>
              <a:t> </a:t>
            </a:r>
            <a:r>
              <a:rPr lang="fr-FR" sz="2400" dirty="0" err="1" smtClean="0"/>
              <a:t>Medieval</a:t>
            </a:r>
            <a:r>
              <a:rPr lang="fr-FR" sz="2400" dirty="0" smtClean="0"/>
              <a:t> and </a:t>
            </a:r>
            <a:r>
              <a:rPr lang="fr-FR" sz="2400" dirty="0" err="1" smtClean="0"/>
              <a:t>Early</a:t>
            </a:r>
            <a:r>
              <a:rPr lang="fr-FR" sz="2400" dirty="0" smtClean="0"/>
              <a:t> Modern </a:t>
            </a:r>
            <a:r>
              <a:rPr lang="fr-FR" sz="2400" dirty="0" err="1" smtClean="0"/>
              <a:t>Period</a:t>
            </a:r>
            <a:r>
              <a:rPr lang="fr-FR" sz="2400" dirty="0" smtClean="0"/>
              <a:t> », </a:t>
            </a:r>
            <a:r>
              <a:rPr lang="fr-FR" sz="2400" dirty="0" smtClean="0">
                <a:hlinkClick r:id="rId5"/>
              </a:rPr>
              <a:t>EHR 2009</a:t>
            </a:r>
            <a:endParaRPr lang="en-US" sz="2400" dirty="0" smtClean="0">
              <a:latin typeface="+mn-lt"/>
            </a:endParaRPr>
          </a:p>
          <a:p>
            <a:r>
              <a:rPr lang="en-US" sz="2400" dirty="0" smtClean="0"/>
              <a:t>G. Becker, </a:t>
            </a:r>
            <a:r>
              <a:rPr lang="en-US" sz="2400" i="1" dirty="0" smtClean="0"/>
              <a:t>A Treatise on the Family</a:t>
            </a:r>
            <a:r>
              <a:rPr lang="en-US" sz="2400" dirty="0" smtClean="0"/>
              <a:t>, HUP 1981 (1991)</a:t>
            </a:r>
          </a:p>
          <a:p>
            <a:r>
              <a:rPr lang="en-US" sz="2400" dirty="0" smtClean="0">
                <a:latin typeface="+mn-lt"/>
              </a:rPr>
              <a:t>C. Mulligan, </a:t>
            </a:r>
            <a:r>
              <a:rPr lang="en-US" sz="2400" i="1" dirty="0" smtClean="0">
                <a:latin typeface="+mn-lt"/>
              </a:rPr>
              <a:t>Parental Priorities and Economic Inequality</a:t>
            </a:r>
            <a:r>
              <a:rPr lang="en-US" sz="2400" dirty="0" smtClean="0">
                <a:latin typeface="+mn-lt"/>
              </a:rPr>
              <a:t>, The University of Chicago Press 1997</a:t>
            </a:r>
          </a:p>
          <a:p>
            <a:r>
              <a:rPr lang="en-US" sz="2400" dirty="0" smtClean="0"/>
              <a:t>G. Clark, </a:t>
            </a:r>
            <a:r>
              <a:rPr lang="en-US" sz="2400" i="1" dirty="0" smtClean="0"/>
              <a:t>The Son Also Rises: Surnames and the History of Social Mobility</a:t>
            </a:r>
            <a:r>
              <a:rPr lang="en-US" sz="2400" dirty="0" smtClean="0"/>
              <a:t>, Princeton UP 2014; </a:t>
            </a:r>
            <a:r>
              <a:rPr lang="en-US" sz="2400" i="1" dirty="0" smtClean="0"/>
              <a:t>A Farewell to Alms: A Brief Economic History of the World</a:t>
            </a:r>
            <a:r>
              <a:rPr lang="en-US" sz="2400" dirty="0" smtClean="0"/>
              <a:t>, Princeton UP 2007 </a:t>
            </a:r>
          </a:p>
          <a:p>
            <a:r>
              <a:rPr lang="en-US" sz="2400" dirty="0" smtClean="0"/>
              <a:t>E. Durkheim, </a:t>
            </a:r>
            <a:r>
              <a:rPr lang="en-US" sz="2400" i="1" dirty="0" smtClean="0"/>
              <a:t>Le suicide. Etude de </a:t>
            </a:r>
            <a:r>
              <a:rPr lang="en-US" sz="2400" i="1" dirty="0" err="1" smtClean="0"/>
              <a:t>sociologie</a:t>
            </a:r>
            <a:r>
              <a:rPr lang="en-US" sz="2400" dirty="0" smtClean="0"/>
              <a:t>, 1897</a:t>
            </a:r>
          </a:p>
          <a:p>
            <a:r>
              <a:rPr lang="en-US" sz="2400" dirty="0" smtClean="0"/>
              <a:t>C. </a:t>
            </a:r>
            <a:r>
              <a:rPr lang="en-US" sz="2400" dirty="0" err="1" smtClean="0"/>
              <a:t>Baudelot,R</a:t>
            </a:r>
            <a:r>
              <a:rPr lang="en-US" sz="2400" dirty="0" smtClean="0"/>
              <a:t>. </a:t>
            </a:r>
            <a:r>
              <a:rPr lang="en-US" sz="2400" dirty="0" err="1" smtClean="0"/>
              <a:t>Establet</a:t>
            </a:r>
            <a:r>
              <a:rPr lang="en-US" sz="2400" dirty="0" smtClean="0"/>
              <a:t>, </a:t>
            </a:r>
            <a:r>
              <a:rPr lang="en-US" sz="2400" i="1" dirty="0" err="1" smtClean="0"/>
              <a:t>Suicide.L’envers</a:t>
            </a:r>
            <a:r>
              <a:rPr lang="en-US" sz="2400" i="1" dirty="0" smtClean="0"/>
              <a:t> de </a:t>
            </a:r>
            <a:r>
              <a:rPr lang="en-US" sz="2400" i="1" dirty="0" err="1" smtClean="0"/>
              <a:t>notre</a:t>
            </a:r>
            <a:r>
              <a:rPr lang="en-US" sz="2400" i="1" dirty="0" smtClean="0"/>
              <a:t> </a:t>
            </a:r>
            <a:r>
              <a:rPr lang="en-US" sz="2400" i="1" dirty="0" err="1" smtClean="0"/>
              <a:t>monde</a:t>
            </a:r>
            <a:r>
              <a:rPr lang="en-US" sz="2400" dirty="0" err="1" smtClean="0"/>
              <a:t>,Seuil</a:t>
            </a:r>
            <a:r>
              <a:rPr lang="en-US" sz="2400" dirty="0" smtClean="0"/>
              <a:t> 2006</a:t>
            </a:r>
          </a:p>
          <a:p>
            <a:r>
              <a:rPr lang="en-US" sz="2400" dirty="0" smtClean="0"/>
              <a:t>M. </a:t>
            </a:r>
            <a:r>
              <a:rPr lang="en-US" sz="2400" dirty="0" err="1" smtClean="0"/>
              <a:t>Halbwachs</a:t>
            </a:r>
            <a:r>
              <a:rPr lang="en-US" sz="2400" dirty="0" smtClean="0"/>
              <a:t>, </a:t>
            </a:r>
            <a:r>
              <a:rPr lang="en-US" sz="2400" i="1" dirty="0" smtClean="0"/>
              <a:t>Le point de </a:t>
            </a:r>
            <a:r>
              <a:rPr lang="en-US" sz="2400" i="1" dirty="0" err="1" smtClean="0"/>
              <a:t>vue</a:t>
            </a:r>
            <a:r>
              <a:rPr lang="en-US" sz="2400" i="1" dirty="0" smtClean="0"/>
              <a:t> du </a:t>
            </a:r>
            <a:r>
              <a:rPr lang="en-US" sz="2400" i="1" dirty="0" err="1" smtClean="0"/>
              <a:t>nombre</a:t>
            </a:r>
            <a:r>
              <a:rPr lang="en-US" sz="2400" dirty="0" smtClean="0"/>
              <a:t>, 1936 (M. </a:t>
            </a:r>
            <a:r>
              <a:rPr lang="en-US" sz="2400" dirty="0" err="1" smtClean="0"/>
              <a:t>Jaisson</a:t>
            </a:r>
            <a:r>
              <a:rPr lang="en-US" sz="2400" dirty="0" smtClean="0"/>
              <a:t> &amp; E. Brian eds., INED, 2005)</a:t>
            </a:r>
            <a:endParaRPr lang="en-US" sz="2800" dirty="0" smtClean="0"/>
          </a:p>
          <a:p>
            <a:endParaRPr lang="en-US" sz="2400" dirty="0" smtClean="0">
              <a:latin typeface="+mn-lt"/>
            </a:endParaRPr>
          </a:p>
          <a:p>
            <a:endParaRPr lang="en-US" sz="2400" dirty="0">
              <a:latin typeface="+mn-lt"/>
            </a:endParaRPr>
          </a:p>
          <a:p>
            <a:endParaRPr lang="fr-FR" sz="2400" dirty="0">
              <a:latin typeface="+mn-lt"/>
            </a:endParaRPr>
          </a:p>
          <a:p>
            <a:endParaRPr lang="fr-FR" sz="2400" dirty="0" smtClean="0">
              <a:latin typeface="+mn-lt"/>
            </a:endParaRPr>
          </a:p>
        </p:txBody>
      </p:sp>
    </p:spTree>
    <p:extLst>
      <p:ext uri="{BB962C8B-B14F-4D97-AF65-F5344CB8AC3E}">
        <p14:creationId xmlns:p14="http://schemas.microsoft.com/office/powerpoint/2010/main" val="3322199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352928" cy="5832648"/>
          </a:xfrm>
        </p:spPr>
        <p:txBody>
          <a:bodyPr>
            <a:normAutofit/>
          </a:bodyPr>
          <a:lstStyle/>
          <a:p>
            <a:pPr>
              <a:buNone/>
            </a:pPr>
            <a:endParaRPr lang="en-GB" sz="2000" u="sng" dirty="0"/>
          </a:p>
          <a:p>
            <a:r>
              <a:rPr lang="fr-FR" sz="2400" dirty="0" smtClean="0"/>
              <a:t>N. </a:t>
            </a:r>
            <a:r>
              <a:rPr lang="en-US" sz="2400" dirty="0" smtClean="0"/>
              <a:t>Fremeaux, M. Leturcq, "On the long-run evolution of marriage and prenuptial agreements - France 1855 - 2005“, WP 2015; </a:t>
            </a:r>
            <a:r>
              <a:rPr lang="fr-FR" sz="2400" dirty="0" smtClean="0"/>
              <a:t>"Plus ou moins mariés: l'évolution du mariage et des régimes matrimoniaux en France", </a:t>
            </a:r>
            <a:r>
              <a:rPr lang="fr-FR" sz="2400" dirty="0" smtClean="0">
                <a:hlinkClick r:id="rId2"/>
              </a:rPr>
              <a:t>E&amp;S 2013</a:t>
            </a:r>
            <a:endParaRPr lang="fr-FR" sz="2400" dirty="0" smtClean="0"/>
          </a:p>
          <a:p>
            <a:r>
              <a:rPr lang="fr-FR" sz="2400" dirty="0" smtClean="0"/>
              <a:t>N. </a:t>
            </a:r>
            <a:r>
              <a:rPr lang="fr-FR" sz="2400" dirty="0" err="1" smtClean="0"/>
              <a:t>Mignot</a:t>
            </a:r>
            <a:r>
              <a:rPr lang="fr-FR" sz="2400" dirty="0" smtClean="0"/>
              <a:t>, « L’adoption </a:t>
            </a:r>
            <a:r>
              <a:rPr lang="fr-FR" sz="2400" dirty="0"/>
              <a:t>simple en France </a:t>
            </a:r>
            <a:r>
              <a:rPr lang="fr-FR" sz="2400" dirty="0" smtClean="0"/>
              <a:t>: le </a:t>
            </a:r>
            <a:r>
              <a:rPr lang="fr-FR" sz="2400" dirty="0"/>
              <a:t>renouveau d’une institution </a:t>
            </a:r>
            <a:r>
              <a:rPr lang="fr-FR" sz="2400" dirty="0" smtClean="0"/>
              <a:t>ancienne (</a:t>
            </a:r>
            <a:r>
              <a:rPr lang="fr-FR" sz="2400" dirty="0"/>
              <a:t>1804-2007</a:t>
            </a:r>
            <a:r>
              <a:rPr lang="fr-FR" sz="2400" dirty="0" smtClean="0"/>
              <a:t>) », </a:t>
            </a:r>
            <a:r>
              <a:rPr lang="fr-FR" sz="2400" dirty="0" smtClean="0">
                <a:hlinkClick r:id="rId3"/>
              </a:rPr>
              <a:t>RFS 2015</a:t>
            </a:r>
            <a:endParaRPr lang="en-GB" sz="2400" u="sng" dirty="0" smtClean="0">
              <a:latin typeface="+mn-lt"/>
            </a:endParaRPr>
          </a:p>
          <a:p>
            <a:pPr>
              <a:buNone/>
            </a:pPr>
            <a:endParaRPr lang="en-GB" sz="2400" u="sng" dirty="0"/>
          </a:p>
          <a:p>
            <a:pPr>
              <a:buNone/>
            </a:pPr>
            <a:r>
              <a:rPr lang="en-GB" sz="2400" u="sng" dirty="0" smtClean="0">
                <a:latin typeface="+mn-lt"/>
              </a:rPr>
              <a:t>Gender inequality in historical perspective</a:t>
            </a:r>
          </a:p>
          <a:p>
            <a:r>
              <a:rPr lang="fr-FR" sz="2500" dirty="0" smtClean="0"/>
              <a:t>M. </a:t>
            </a:r>
            <a:r>
              <a:rPr lang="fr-FR" sz="2500" dirty="0" err="1" smtClean="0"/>
              <a:t>Godelier</a:t>
            </a:r>
            <a:r>
              <a:rPr lang="fr-FR" sz="2500" dirty="0" smtClean="0"/>
              <a:t>, </a:t>
            </a:r>
            <a:r>
              <a:rPr lang="fr-FR" sz="2500" i="1" dirty="0" smtClean="0"/>
              <a:t>La production des grands hommes : pouvoir et domination masculine chez les </a:t>
            </a:r>
            <a:r>
              <a:rPr lang="fr-FR" sz="2500" i="1" dirty="0" err="1" smtClean="0"/>
              <a:t>Baruyas</a:t>
            </a:r>
            <a:r>
              <a:rPr lang="fr-FR" sz="2500" i="1" dirty="0" smtClean="0"/>
              <a:t> de Nouvelle-Guinée</a:t>
            </a:r>
            <a:r>
              <a:rPr lang="fr-FR" sz="2500" dirty="0" smtClean="0"/>
              <a:t>, 1982</a:t>
            </a:r>
            <a:r>
              <a:rPr lang="en-US" sz="2500" dirty="0" smtClean="0"/>
              <a:t>; </a:t>
            </a:r>
            <a:r>
              <a:rPr lang="en-US" sz="2500" i="1" dirty="0" smtClean="0"/>
              <a:t>The Making of Great Men. Male domination and Power among the New Guinea </a:t>
            </a:r>
            <a:r>
              <a:rPr lang="en-US" sz="2500" i="1" dirty="0" err="1" smtClean="0"/>
              <a:t>Baruya</a:t>
            </a:r>
            <a:r>
              <a:rPr lang="en-US" sz="2500" dirty="0" smtClean="0"/>
              <a:t>, 1986</a:t>
            </a:r>
          </a:p>
          <a:p>
            <a:pPr marL="0" indent="0">
              <a:buNone/>
            </a:pPr>
            <a:endParaRPr lang="fr-FR" sz="2400" dirty="0" smtClean="0">
              <a:latin typeface="+mn-lt"/>
            </a:endParaRPr>
          </a:p>
          <a:p>
            <a:pPr marL="0" indent="0">
              <a:buNone/>
            </a:pPr>
            <a:endParaRPr lang="en-CA" sz="2400" dirty="0" smtClean="0">
              <a:latin typeface="+mn-lt"/>
            </a:endParaRPr>
          </a:p>
          <a:p>
            <a:endParaRPr lang="fr-FR" sz="2400" dirty="0" smtClean="0">
              <a:latin typeface="+mn-lt"/>
            </a:endParaRPr>
          </a:p>
        </p:txBody>
      </p:sp>
    </p:spTree>
    <p:extLst>
      <p:ext uri="{BB962C8B-B14F-4D97-AF65-F5344CB8AC3E}">
        <p14:creationId xmlns:p14="http://schemas.microsoft.com/office/powerpoint/2010/main" val="1054571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332656"/>
            <a:ext cx="8928992" cy="6408712"/>
          </a:xfrm>
        </p:spPr>
        <p:txBody>
          <a:bodyPr>
            <a:noAutofit/>
          </a:bodyPr>
          <a:lstStyle/>
          <a:p>
            <a:r>
              <a:rPr lang="en-US" sz="2800" dirty="0" smtClean="0"/>
              <a:t>Question:</a:t>
            </a:r>
            <a:r>
              <a:rPr lang="en-US" sz="2800" b="1" dirty="0" smtClean="0"/>
              <a:t> Can we properly understand economic issues with representative-agent formal economic models?</a:t>
            </a:r>
          </a:p>
          <a:p>
            <a:r>
              <a:rPr lang="en-US" sz="2800" dirty="0" smtClean="0"/>
              <a:t>Answer: </a:t>
            </a:r>
            <a:r>
              <a:rPr lang="en-US" sz="2800" b="1" dirty="0" smtClean="0"/>
              <a:t>No. </a:t>
            </a:r>
            <a:r>
              <a:rPr lang="en-US" sz="2800" dirty="0" smtClean="0"/>
              <a:t>We need to study history, society, and institutions: legal system, welfare state, taxation, etc.      And to understand institutional dynamics and state formation, we need to study property, inequality and beliefs systems about the economy and the just society.</a:t>
            </a:r>
          </a:p>
          <a:p>
            <a:pPr>
              <a:buNone/>
            </a:pPr>
            <a:r>
              <a:rPr lang="en-US" sz="2800" b="1" dirty="0" smtClean="0">
                <a:latin typeface="Calibri"/>
              </a:rPr>
              <a:t>→ economic history cannot be studied separately from social, political and cultural history</a:t>
            </a:r>
          </a:p>
          <a:p>
            <a:pPr>
              <a:buNone/>
            </a:pPr>
            <a:r>
              <a:rPr lang="en-US" sz="2800" dirty="0" smtClean="0">
                <a:latin typeface="Calibri"/>
              </a:rPr>
              <a:t>→ mathematical models can be useful, but only if they are used with parsimony (only when we really need them)   </a:t>
            </a:r>
          </a:p>
          <a:p>
            <a:pPr>
              <a:buNone/>
            </a:pPr>
            <a:r>
              <a:rPr lang="en-US" sz="2800" dirty="0" smtClean="0"/>
              <a:t>→ </a:t>
            </a:r>
            <a:r>
              <a:rPr lang="en-US" sz="2800" dirty="0" smtClean="0">
                <a:latin typeface="Calibri"/>
              </a:rPr>
              <a:t>economics/political economy/economic history belong to the social sciences, </a:t>
            </a:r>
            <a:r>
              <a:rPr lang="en-US" sz="2800" dirty="0">
                <a:latin typeface="Calibri"/>
              </a:rPr>
              <a:t>&amp;</a:t>
            </a:r>
            <a:r>
              <a:rPr lang="en-US" sz="2800" dirty="0" smtClean="0">
                <a:latin typeface="Calibri"/>
              </a:rPr>
              <a:t> should not try to escape from them</a:t>
            </a:r>
          </a:p>
          <a:p>
            <a:pPr>
              <a:buNone/>
            </a:pPr>
            <a:r>
              <a:rPr lang="en-US" sz="2400" dirty="0" smtClean="0"/>
              <a:t/>
            </a:r>
            <a:br>
              <a:rPr lang="en-US" sz="2400" dirty="0" smtClean="0"/>
            </a:br>
            <a:endParaRPr lang="en-US" sz="24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r>
              <a:rPr lang="it-IT" sz="2500" dirty="0" smtClean="0"/>
              <a:t>A</a:t>
            </a:r>
            <a:r>
              <a:rPr lang="it-IT" sz="2500" dirty="0"/>
              <a:t>. Alesina, P. Giuliano, N. </a:t>
            </a:r>
            <a:r>
              <a:rPr lang="it-IT" sz="2500" dirty="0" err="1"/>
              <a:t>Nunn</a:t>
            </a:r>
            <a:r>
              <a:rPr lang="it-IT" sz="2500" dirty="0"/>
              <a:t>, “On the </a:t>
            </a:r>
            <a:r>
              <a:rPr lang="it-IT" sz="2500" dirty="0" err="1"/>
              <a:t>Origins</a:t>
            </a:r>
            <a:r>
              <a:rPr lang="it-IT" sz="2500" dirty="0"/>
              <a:t> </a:t>
            </a:r>
            <a:r>
              <a:rPr lang="en-US" sz="2500" dirty="0"/>
              <a:t>of Gender Roles: Women and the Plough," </a:t>
            </a:r>
            <a:r>
              <a:rPr lang="en-US" sz="2500" dirty="0">
                <a:hlinkClick r:id="rId2"/>
              </a:rPr>
              <a:t>QJE 2013</a:t>
            </a:r>
            <a:r>
              <a:rPr lang="en-US" sz="2500" dirty="0"/>
              <a:t> </a:t>
            </a:r>
            <a:endParaRPr lang="fr-FR" sz="2500" dirty="0" smtClean="0"/>
          </a:p>
          <a:p>
            <a:r>
              <a:rPr lang="en-GB" sz="2500" dirty="0" smtClean="0"/>
              <a:t>J. </a:t>
            </a:r>
            <a:r>
              <a:rPr lang="en-GB" sz="2500" dirty="0" err="1" smtClean="0"/>
              <a:t>Humphries,“</a:t>
            </a:r>
            <a:r>
              <a:rPr lang="en-GB" sz="2500" dirty="0" err="1"/>
              <a:t>Enclosures</a:t>
            </a:r>
            <a:r>
              <a:rPr lang="en-GB" sz="2500" dirty="0" err="1" smtClean="0"/>
              <a:t>,Common</a:t>
            </a:r>
            <a:r>
              <a:rPr lang="en-GB" sz="2500" dirty="0" smtClean="0"/>
              <a:t> </a:t>
            </a:r>
            <a:r>
              <a:rPr lang="en-GB" sz="2500" dirty="0"/>
              <a:t>Rights and </a:t>
            </a:r>
            <a:r>
              <a:rPr lang="en-GB" sz="2500" dirty="0" err="1" smtClean="0"/>
              <a:t>Women.The</a:t>
            </a:r>
            <a:r>
              <a:rPr lang="en-GB" sz="2500" dirty="0" smtClean="0"/>
              <a:t> </a:t>
            </a:r>
            <a:r>
              <a:rPr lang="en-GB" sz="2500" dirty="0" err="1"/>
              <a:t>Proletarianization</a:t>
            </a:r>
            <a:r>
              <a:rPr lang="en-GB" sz="2500" dirty="0"/>
              <a:t>  of Families in </a:t>
            </a:r>
            <a:r>
              <a:rPr lang="en-GB" sz="2500" dirty="0" smtClean="0"/>
              <a:t>late 18</a:t>
            </a:r>
            <a:r>
              <a:rPr lang="en-GB" sz="2500" baseline="30000" dirty="0" smtClean="0"/>
              <a:t>th</a:t>
            </a:r>
            <a:r>
              <a:rPr lang="en-GB" sz="2500" dirty="0" smtClean="0"/>
              <a:t>-early 19</a:t>
            </a:r>
            <a:r>
              <a:rPr lang="en-GB" sz="2500" baseline="30000" dirty="0" smtClean="0"/>
              <a:t>th</a:t>
            </a:r>
            <a:r>
              <a:rPr lang="en-GB" sz="2500" dirty="0" smtClean="0"/>
              <a:t> </a:t>
            </a:r>
            <a:r>
              <a:rPr lang="en-GB" sz="2500" dirty="0"/>
              <a:t>centuries”, </a:t>
            </a:r>
            <a:r>
              <a:rPr lang="en-GB" sz="2500" i="1" dirty="0" smtClean="0">
                <a:hlinkClick r:id="rId3"/>
              </a:rPr>
              <a:t>JEH 1990</a:t>
            </a:r>
            <a:endParaRPr lang="en-GB" sz="2500" i="1" dirty="0" smtClean="0"/>
          </a:p>
          <a:p>
            <a:r>
              <a:rPr lang="en-US" sz="2500" dirty="0" smtClean="0"/>
              <a:t>S. </a:t>
            </a:r>
            <a:r>
              <a:rPr lang="en-US" sz="2500" dirty="0" err="1" smtClean="0"/>
              <a:t>Horrell</a:t>
            </a:r>
            <a:r>
              <a:rPr lang="en-US" sz="2500" dirty="0" smtClean="0"/>
              <a:t>, J. </a:t>
            </a:r>
            <a:r>
              <a:rPr lang="en-US" sz="2500" dirty="0"/>
              <a:t>Humphries</a:t>
            </a:r>
            <a:r>
              <a:rPr lang="en-US" sz="2500" dirty="0">
                <a:latin typeface="+mn-lt"/>
              </a:rPr>
              <a:t>, “Women's </a:t>
            </a:r>
            <a:r>
              <a:rPr lang="en-US" sz="2500" dirty="0" err="1">
                <a:latin typeface="+mn-lt"/>
              </a:rPr>
              <a:t>Labour</a:t>
            </a:r>
            <a:r>
              <a:rPr lang="en-US" sz="2500" dirty="0">
                <a:latin typeface="+mn-lt"/>
              </a:rPr>
              <a:t> Force Participation and the Transition to the Male-Breadwinner Family, 1790-1865”, </a:t>
            </a:r>
            <a:r>
              <a:rPr lang="en-US" sz="2500" i="1" dirty="0" smtClean="0">
                <a:hlinkClick r:id="rId4"/>
              </a:rPr>
              <a:t>EHR 1995</a:t>
            </a:r>
            <a:endParaRPr lang="fr-FR" sz="2500" dirty="0" smtClean="0">
              <a:latin typeface="+mn-lt"/>
            </a:endParaRPr>
          </a:p>
          <a:p>
            <a:r>
              <a:rPr lang="en-GB" sz="2500" dirty="0" smtClean="0"/>
              <a:t>Creighton, C., “The Rise of the Male Breadwinner Family. A </a:t>
            </a:r>
            <a:r>
              <a:rPr lang="en-GB" sz="2500" dirty="0" err="1" smtClean="0"/>
              <a:t>Reappraisial</a:t>
            </a:r>
            <a:r>
              <a:rPr lang="en-GB" sz="2500" dirty="0" smtClean="0"/>
              <a:t>”, </a:t>
            </a:r>
            <a:r>
              <a:rPr lang="en-GB" sz="2500" i="1" dirty="0" smtClean="0"/>
              <a:t>Comparative Studies in Society and History, </a:t>
            </a:r>
            <a:r>
              <a:rPr lang="en-GB" sz="2500" dirty="0" smtClean="0"/>
              <a:t>1996</a:t>
            </a:r>
            <a:endParaRPr lang="fr-FR" sz="2500" dirty="0" smtClean="0"/>
          </a:p>
          <a:p>
            <a:r>
              <a:rPr lang="en-GB" sz="2500" dirty="0" err="1" smtClean="0"/>
              <a:t>Seccombe</a:t>
            </a:r>
            <a:r>
              <a:rPr lang="en-GB" sz="2500" dirty="0" smtClean="0"/>
              <a:t>, W. , “Patriarchy Stabilized. The Construction of the Male Breadwinner Wage Norm in 19c Britain”, </a:t>
            </a:r>
            <a:r>
              <a:rPr lang="en-GB" sz="2500" i="1" dirty="0" smtClean="0"/>
              <a:t>Social History, </a:t>
            </a:r>
            <a:r>
              <a:rPr lang="en-GB" sz="2500" dirty="0" smtClean="0"/>
              <a:t>1986</a:t>
            </a:r>
            <a:endParaRPr lang="en-GB" sz="2500" dirty="0" smtClean="0">
              <a:latin typeface="+mn-lt"/>
            </a:endParaRPr>
          </a:p>
          <a:p>
            <a:r>
              <a:rPr lang="fr-FR" sz="2500" dirty="0" smtClean="0"/>
              <a:t>C. </a:t>
            </a:r>
            <a:r>
              <a:rPr lang="fr-FR" sz="2500" dirty="0" err="1" smtClean="0"/>
              <a:t>Goldin</a:t>
            </a:r>
            <a:r>
              <a:rPr lang="fr-FR" sz="2500" dirty="0" smtClean="0"/>
              <a:t>, « The U-</a:t>
            </a:r>
            <a:r>
              <a:rPr lang="fr-FR" sz="2500" dirty="0" err="1" smtClean="0"/>
              <a:t>Shaped</a:t>
            </a:r>
            <a:r>
              <a:rPr lang="fr-FR" sz="2500" dirty="0" smtClean="0"/>
              <a:t> </a:t>
            </a:r>
            <a:r>
              <a:rPr lang="fr-FR" sz="2500" dirty="0" err="1" smtClean="0"/>
              <a:t>Female</a:t>
            </a:r>
            <a:r>
              <a:rPr lang="fr-FR" sz="2500" dirty="0" smtClean="0"/>
              <a:t> Labor Force </a:t>
            </a:r>
            <a:r>
              <a:rPr lang="fr-FR" sz="2500" dirty="0" err="1" smtClean="0"/>
              <a:t>Function</a:t>
            </a:r>
            <a:r>
              <a:rPr lang="fr-FR" sz="2500" dirty="0" smtClean="0"/>
              <a:t> in </a:t>
            </a:r>
            <a:r>
              <a:rPr lang="fr-FR" sz="2500" dirty="0" err="1" smtClean="0"/>
              <a:t>Economic</a:t>
            </a:r>
            <a:r>
              <a:rPr lang="fr-FR" sz="2500" dirty="0" smtClean="0"/>
              <a:t> </a:t>
            </a:r>
            <a:r>
              <a:rPr lang="fr-FR" sz="2500" dirty="0" err="1" smtClean="0"/>
              <a:t>Development</a:t>
            </a:r>
            <a:r>
              <a:rPr lang="fr-FR" sz="2500" dirty="0" smtClean="0"/>
              <a:t> and </a:t>
            </a:r>
            <a:r>
              <a:rPr lang="fr-FR" sz="2500" dirty="0" err="1" smtClean="0"/>
              <a:t>Economic</a:t>
            </a:r>
            <a:r>
              <a:rPr lang="fr-FR" sz="2500" dirty="0" smtClean="0"/>
              <a:t> </a:t>
            </a:r>
            <a:r>
              <a:rPr lang="fr-FR" sz="2500" dirty="0" err="1" smtClean="0"/>
              <a:t>History</a:t>
            </a:r>
            <a:r>
              <a:rPr lang="fr-FR" sz="2500" dirty="0" smtClean="0"/>
              <a:t> », </a:t>
            </a:r>
            <a:r>
              <a:rPr lang="fr-FR" sz="2500" dirty="0" smtClean="0">
                <a:hlinkClick r:id="rId5"/>
              </a:rPr>
              <a:t>UCP 1995</a:t>
            </a:r>
            <a:endParaRPr lang="fr-FR" sz="2500" dirty="0" smtClean="0"/>
          </a:p>
          <a:p>
            <a:r>
              <a:rPr lang="fr-FR" sz="2500" dirty="0" smtClean="0"/>
              <a:t>C. </a:t>
            </a:r>
            <a:r>
              <a:rPr lang="fr-FR" sz="2500" dirty="0" err="1" smtClean="0"/>
              <a:t>Goldin,L</a:t>
            </a:r>
            <a:r>
              <a:rPr lang="fr-FR" sz="2500" dirty="0" smtClean="0"/>
              <a:t>. </a:t>
            </a:r>
            <a:r>
              <a:rPr lang="fr-FR" sz="2500" dirty="0" err="1" smtClean="0"/>
              <a:t>Katz,«The</a:t>
            </a:r>
            <a:r>
              <a:rPr lang="fr-FR" sz="2500" dirty="0" smtClean="0"/>
              <a:t> Power of the </a:t>
            </a:r>
            <a:r>
              <a:rPr lang="fr-FR" sz="2500" dirty="0" err="1" smtClean="0"/>
              <a:t>Pill</a:t>
            </a:r>
            <a:r>
              <a:rPr lang="fr-FR" sz="2500" dirty="0" smtClean="0"/>
              <a:t>: Oral Contraceptives and </a:t>
            </a:r>
            <a:r>
              <a:rPr lang="fr-FR" sz="2500" dirty="0" err="1" smtClean="0"/>
              <a:t>Women’s</a:t>
            </a:r>
            <a:r>
              <a:rPr lang="fr-FR" sz="2500" dirty="0" smtClean="0"/>
              <a:t> </a:t>
            </a:r>
            <a:r>
              <a:rPr lang="fr-FR" sz="2500" dirty="0" err="1" smtClean="0"/>
              <a:t>Career</a:t>
            </a:r>
            <a:r>
              <a:rPr lang="fr-FR" sz="2500" dirty="0" smtClean="0"/>
              <a:t> </a:t>
            </a:r>
            <a:r>
              <a:rPr lang="fr-FR" sz="2500" dirty="0"/>
              <a:t>&amp;</a:t>
            </a:r>
            <a:r>
              <a:rPr lang="fr-FR" sz="2500" dirty="0" smtClean="0"/>
              <a:t> </a:t>
            </a:r>
            <a:r>
              <a:rPr lang="fr-FR" sz="2500" dirty="0" err="1" smtClean="0"/>
              <a:t>Marriage</a:t>
            </a:r>
            <a:r>
              <a:rPr lang="fr-FR" sz="2500" dirty="0" smtClean="0"/>
              <a:t> </a:t>
            </a:r>
            <a:r>
              <a:rPr lang="fr-FR" sz="2500" dirty="0" err="1" smtClean="0"/>
              <a:t>Decisions</a:t>
            </a:r>
            <a:r>
              <a:rPr lang="fr-FR" sz="2500" dirty="0" smtClean="0"/>
              <a:t>»,</a:t>
            </a:r>
            <a:r>
              <a:rPr lang="fr-FR" sz="2500" dirty="0" smtClean="0">
                <a:hlinkClick r:id="rId6"/>
              </a:rPr>
              <a:t>JPE 2002</a:t>
            </a:r>
            <a:r>
              <a:rPr lang="fr-FR" sz="2500" dirty="0" smtClean="0"/>
              <a:t>;«The Most </a:t>
            </a:r>
            <a:r>
              <a:rPr lang="fr-FR" sz="2500" dirty="0" err="1" smtClean="0"/>
              <a:t>Egalitarian</a:t>
            </a:r>
            <a:r>
              <a:rPr lang="fr-FR" sz="2500" dirty="0" smtClean="0"/>
              <a:t> of Professions: </a:t>
            </a:r>
            <a:r>
              <a:rPr lang="fr-FR" sz="2500" dirty="0" err="1" smtClean="0"/>
              <a:t>Pharmacy</a:t>
            </a:r>
            <a:r>
              <a:rPr lang="fr-FR" sz="2500" dirty="0" smtClean="0"/>
              <a:t> and the Evolution of a </a:t>
            </a:r>
            <a:r>
              <a:rPr lang="fr-FR" sz="2500" dirty="0" err="1" smtClean="0"/>
              <a:t>Family</a:t>
            </a:r>
            <a:r>
              <a:rPr lang="fr-FR" sz="2500" dirty="0" smtClean="0"/>
              <a:t> Friendly Occupation », </a:t>
            </a:r>
            <a:r>
              <a:rPr lang="fr-FR" sz="2500" dirty="0" smtClean="0">
                <a:hlinkClick r:id="rId7"/>
              </a:rPr>
              <a:t>WP 2012</a:t>
            </a:r>
            <a:endParaRPr lang="fr-FR" sz="2400" dirty="0">
              <a:latin typeface="+mn-lt"/>
            </a:endParaRPr>
          </a:p>
          <a:p>
            <a:pPr marL="0" indent="0">
              <a:buNone/>
            </a:pPr>
            <a:endParaRPr lang="fr-FR" sz="2400" dirty="0" smtClean="0">
              <a:latin typeface="+mn-lt"/>
            </a:endParaRPr>
          </a:p>
          <a:p>
            <a:pPr marL="0" indent="0">
              <a:buNone/>
            </a:pPr>
            <a:endParaRPr lang="en-CA" sz="2400" dirty="0" smtClean="0">
              <a:latin typeface="+mn-lt"/>
            </a:endParaRPr>
          </a:p>
          <a:p>
            <a:endParaRPr lang="fr-FR" sz="2400" dirty="0" smtClean="0">
              <a:latin typeface="+mn-lt"/>
            </a:endParaRPr>
          </a:p>
        </p:txBody>
      </p:sp>
    </p:spTree>
    <p:extLst>
      <p:ext uri="{BB962C8B-B14F-4D97-AF65-F5344CB8AC3E}">
        <p14:creationId xmlns:p14="http://schemas.microsoft.com/office/powerpoint/2010/main" val="39846919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928992" cy="6741368"/>
          </a:xfrm>
        </p:spPr>
        <p:txBody>
          <a:bodyPr>
            <a:normAutofit fontScale="92500" lnSpcReduction="10000"/>
          </a:bodyPr>
          <a:lstStyle/>
          <a:p>
            <a:pPr marL="0" indent="0">
              <a:buNone/>
            </a:pPr>
            <a:r>
              <a:rPr lang="en-US" sz="2400" b="1" dirty="0" smtClean="0">
                <a:latin typeface="+mn-lt"/>
                <a:hlinkClick r:id="rId2"/>
              </a:rPr>
              <a:t>Lecture 7: Money, finance and crisis in historical perspective</a:t>
            </a:r>
            <a:endParaRPr lang="en-US" sz="2400" b="1" dirty="0" smtClean="0">
              <a:latin typeface="+mn-lt"/>
            </a:endParaRPr>
          </a:p>
          <a:p>
            <a:endParaRPr lang="fr-FR" sz="2400" b="1" dirty="0" smtClean="0">
              <a:latin typeface="+mn-lt"/>
            </a:endParaRPr>
          </a:p>
          <a:p>
            <a:r>
              <a:rPr lang="fr-FR" sz="2400" b="1" dirty="0" smtClean="0">
                <a:latin typeface="+mn-lt"/>
              </a:rPr>
              <a:t>* Capital…, chap.5, 16</a:t>
            </a:r>
          </a:p>
          <a:p>
            <a:pPr marL="0" indent="0">
              <a:buNone/>
            </a:pPr>
            <a:endParaRPr lang="fr-FR" sz="2400" b="1" dirty="0"/>
          </a:p>
          <a:p>
            <a:pPr marL="0" indent="0">
              <a:buNone/>
            </a:pPr>
            <a:r>
              <a:rPr lang="fr-FR" sz="2400" u="sng" dirty="0" smtClean="0">
                <a:latin typeface="+mn-lt"/>
              </a:rPr>
              <a:t>The Great </a:t>
            </a:r>
            <a:r>
              <a:rPr lang="fr-FR" sz="2400" u="sng" dirty="0" err="1" smtClean="0">
                <a:latin typeface="+mn-lt"/>
              </a:rPr>
              <a:t>recession</a:t>
            </a:r>
            <a:r>
              <a:rPr lang="fr-FR" sz="2400" u="sng" dirty="0" smtClean="0">
                <a:latin typeface="+mn-lt"/>
              </a:rPr>
              <a:t> vs the Great </a:t>
            </a:r>
            <a:r>
              <a:rPr lang="fr-FR" sz="2400" u="sng" dirty="0" err="1" smtClean="0">
                <a:latin typeface="+mn-lt"/>
              </a:rPr>
              <a:t>depression</a:t>
            </a:r>
            <a:r>
              <a:rPr lang="fr-FR" sz="2400" u="sng" dirty="0" smtClean="0">
                <a:latin typeface="+mn-lt"/>
              </a:rPr>
              <a:t> </a:t>
            </a:r>
          </a:p>
          <a:p>
            <a:r>
              <a:rPr lang="en-US" sz="2400" dirty="0" smtClean="0">
                <a:latin typeface="+mn-lt"/>
              </a:rPr>
              <a:t>M. Friedman and A. J. Schwartz, </a:t>
            </a:r>
            <a:r>
              <a:rPr lang="en-US" sz="2400" i="1" dirty="0" smtClean="0">
                <a:latin typeface="+mn-lt"/>
              </a:rPr>
              <a:t>A Monetary History of the United States, 1867-1960, </a:t>
            </a:r>
            <a:r>
              <a:rPr lang="en-US" sz="2400" dirty="0" smtClean="0">
                <a:latin typeface="+mn-lt"/>
              </a:rPr>
              <a:t>Princeton UP, 1963</a:t>
            </a:r>
            <a:endParaRPr lang="fr-FR" sz="2400" dirty="0" smtClean="0">
              <a:latin typeface="+mn-lt"/>
            </a:endParaRPr>
          </a:p>
          <a:p>
            <a:r>
              <a:rPr lang="en-US" sz="2400" dirty="0" smtClean="0">
                <a:latin typeface="+mn-lt"/>
              </a:rPr>
              <a:t>C. M. Reinhart and K.S. </a:t>
            </a:r>
            <a:r>
              <a:rPr lang="en-US" sz="2400" dirty="0" err="1" smtClean="0">
                <a:latin typeface="+mn-lt"/>
              </a:rPr>
              <a:t>Rogoff</a:t>
            </a:r>
            <a:r>
              <a:rPr lang="en-US" sz="2400" dirty="0" smtClean="0">
                <a:latin typeface="+mn-lt"/>
              </a:rPr>
              <a:t>, </a:t>
            </a:r>
            <a:r>
              <a:rPr lang="en-US" sz="2400" i="1" dirty="0" smtClean="0">
                <a:latin typeface="+mn-lt"/>
              </a:rPr>
              <a:t>This Time Is Different: Eight Centuries of Financial Folly. </a:t>
            </a:r>
            <a:r>
              <a:rPr lang="en-US" sz="2400" dirty="0" smtClean="0">
                <a:latin typeface="+mn-lt"/>
              </a:rPr>
              <a:t>Princeton UP, 2009</a:t>
            </a:r>
            <a:endParaRPr lang="fr-FR" sz="2400" dirty="0" smtClean="0">
              <a:latin typeface="+mn-lt"/>
            </a:endParaRPr>
          </a:p>
          <a:p>
            <a:r>
              <a:rPr lang="en-US" sz="2400" b="1" dirty="0" smtClean="0">
                <a:latin typeface="+mn-lt"/>
              </a:rPr>
              <a:t>* B. Bernanke</a:t>
            </a:r>
            <a:r>
              <a:rPr lang="en-US" sz="2400" b="1" dirty="0" smtClean="0"/>
              <a:t>,</a:t>
            </a:r>
            <a:r>
              <a:rPr lang="en-US" sz="2400" b="1" dirty="0" smtClean="0">
                <a:latin typeface="+mn-lt"/>
              </a:rPr>
              <a:t> “A Century of U.S. Central Banking’, </a:t>
            </a:r>
            <a:r>
              <a:rPr lang="en-US" sz="2400" b="1" i="1" dirty="0" smtClean="0">
                <a:latin typeface="+mn-lt"/>
                <a:hlinkClick r:id="rId3"/>
              </a:rPr>
              <a:t>JEP 2013</a:t>
            </a:r>
            <a:endParaRPr lang="en-US" sz="2400" b="1" i="1" dirty="0" smtClean="0">
              <a:latin typeface="+mn-lt"/>
            </a:endParaRPr>
          </a:p>
          <a:p>
            <a:r>
              <a:rPr lang="en-US" sz="2400" dirty="0" smtClean="0">
                <a:latin typeface="+mn-lt"/>
              </a:rPr>
              <a:t>A. J. </a:t>
            </a:r>
            <a:r>
              <a:rPr lang="en-US" sz="2400" dirty="0" err="1" smtClean="0">
                <a:latin typeface="+mn-lt"/>
              </a:rPr>
              <a:t>Jalil</a:t>
            </a:r>
            <a:r>
              <a:rPr lang="en-US" sz="2400" dirty="0" smtClean="0"/>
              <a:t>,</a:t>
            </a:r>
            <a:r>
              <a:rPr lang="en-US" sz="2400" dirty="0" smtClean="0">
                <a:latin typeface="+mn-lt"/>
              </a:rPr>
              <a:t> “A New History of Banking Panics in the United States, 1825–1929: Construction and Implications.” </a:t>
            </a:r>
            <a:r>
              <a:rPr lang="en-US" sz="2400" dirty="0" smtClean="0">
                <a:latin typeface="+mn-lt"/>
                <a:hlinkClick r:id="rId4"/>
              </a:rPr>
              <a:t>AEJ-Macro 2014</a:t>
            </a:r>
            <a:r>
              <a:rPr lang="en-US" sz="2400" i="1" dirty="0" smtClean="0">
                <a:latin typeface="+mn-lt"/>
              </a:rPr>
              <a:t>. </a:t>
            </a:r>
          </a:p>
          <a:p>
            <a:r>
              <a:rPr lang="en-US" sz="2400" dirty="0" smtClean="0">
                <a:latin typeface="+mn-lt"/>
              </a:rPr>
              <a:t>C. Romer, D. Romer, “New Evidence on the Impact of Financial Crises in Advanced Countries”, </a:t>
            </a:r>
            <a:r>
              <a:rPr lang="en-US" sz="2400" dirty="0" smtClean="0">
                <a:latin typeface="+mn-lt"/>
                <a:hlinkClick r:id="rId5"/>
              </a:rPr>
              <a:t>WP 2015</a:t>
            </a:r>
            <a:r>
              <a:rPr lang="en-US" sz="2400" dirty="0" smtClean="0">
                <a:latin typeface="+mn-lt"/>
              </a:rPr>
              <a:t> </a:t>
            </a:r>
          </a:p>
          <a:p>
            <a:r>
              <a:rPr lang="en-US" sz="2400" dirty="0" smtClean="0">
                <a:latin typeface="+mn-lt"/>
              </a:rPr>
              <a:t>P. Martin, T. </a:t>
            </a:r>
            <a:r>
              <a:rPr lang="en-US" sz="2400" dirty="0" err="1" smtClean="0">
                <a:latin typeface="+mn-lt"/>
              </a:rPr>
              <a:t>Philippon</a:t>
            </a:r>
            <a:r>
              <a:rPr lang="en-US" sz="2400" dirty="0" smtClean="0">
                <a:latin typeface="+mn-lt"/>
              </a:rPr>
              <a:t>, “Inspecting </a:t>
            </a:r>
            <a:r>
              <a:rPr lang="en-US" sz="2400" dirty="0" smtClean="0"/>
              <a:t>the Mechanism: Leverage &amp; the Great Recession in the Eurozone”, </a:t>
            </a:r>
            <a:r>
              <a:rPr lang="en-US" sz="2400" dirty="0" smtClean="0">
                <a:hlinkClick r:id="rId6"/>
              </a:rPr>
              <a:t>WP 2015</a:t>
            </a:r>
            <a:endParaRPr lang="en-US" sz="2400" dirty="0" smtClean="0"/>
          </a:p>
          <a:p>
            <a:r>
              <a:rPr lang="en-US" sz="2400" dirty="0" smtClean="0">
                <a:latin typeface="+mn-lt"/>
              </a:rPr>
              <a:t>B. </a:t>
            </a:r>
            <a:r>
              <a:rPr lang="en-US" sz="2400" dirty="0" err="1" smtClean="0">
                <a:latin typeface="+mn-lt"/>
              </a:rPr>
              <a:t>Eichengreen</a:t>
            </a:r>
            <a:r>
              <a:rPr lang="en-US" sz="2400" dirty="0" smtClean="0"/>
              <a:t>, </a:t>
            </a:r>
            <a:r>
              <a:rPr lang="en-US" sz="2400" i="1" dirty="0" smtClean="0">
                <a:latin typeface="+mn-lt"/>
              </a:rPr>
              <a:t>Golden Fetters: The Gold Standard and the Great Depression 1919–1939, </a:t>
            </a:r>
            <a:r>
              <a:rPr lang="en-US" sz="2400" dirty="0" smtClean="0">
                <a:latin typeface="+mn-lt"/>
              </a:rPr>
              <a:t>Oxford UP, 1992 </a:t>
            </a:r>
          </a:p>
          <a:p>
            <a:endParaRPr lang="fr-FR" sz="2400" dirty="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640960" cy="5976664"/>
          </a:xfrm>
        </p:spPr>
        <p:txBody>
          <a:bodyPr>
            <a:normAutofit lnSpcReduction="10000"/>
          </a:bodyPr>
          <a:lstStyle/>
          <a:p>
            <a:r>
              <a:rPr lang="en-US" sz="2400" dirty="0" smtClean="0">
                <a:latin typeface="+mn-lt"/>
              </a:rPr>
              <a:t>C. D. Romer</a:t>
            </a:r>
            <a:r>
              <a:rPr lang="en-US" sz="2400" dirty="0" smtClean="0"/>
              <a:t>,</a:t>
            </a:r>
            <a:r>
              <a:rPr lang="en-US" sz="2400" dirty="0" smtClean="0">
                <a:latin typeface="+mn-lt"/>
              </a:rPr>
              <a:t> “The Great Crash and the Onset of the Great Depression.” </a:t>
            </a:r>
            <a:r>
              <a:rPr lang="en-US" sz="2400" i="1" dirty="0" smtClean="0"/>
              <a:t>QJE 1990</a:t>
            </a:r>
            <a:endParaRPr lang="fr-FR" sz="2400" dirty="0" smtClean="0">
              <a:latin typeface="+mn-lt"/>
            </a:endParaRPr>
          </a:p>
          <a:p>
            <a:r>
              <a:rPr lang="en-CA" sz="2400" dirty="0" smtClean="0">
                <a:latin typeface="+mn-lt"/>
              </a:rPr>
              <a:t>B. </a:t>
            </a:r>
            <a:r>
              <a:rPr lang="en-CA" sz="2400" dirty="0" err="1">
                <a:latin typeface="+mn-lt"/>
              </a:rPr>
              <a:t>Eichengreen</a:t>
            </a:r>
            <a:r>
              <a:rPr lang="en-CA" sz="2400" dirty="0">
                <a:latin typeface="+mn-lt"/>
              </a:rPr>
              <a:t> and </a:t>
            </a:r>
            <a:r>
              <a:rPr lang="en-CA" sz="2400" dirty="0" smtClean="0">
                <a:latin typeface="+mn-lt"/>
              </a:rPr>
              <a:t>I. </a:t>
            </a:r>
            <a:r>
              <a:rPr lang="en-CA" sz="2400" dirty="0">
                <a:latin typeface="+mn-lt"/>
              </a:rPr>
              <a:t>McLean, ‘The Supply of Gold under the pre-1914 Gold Standard</a:t>
            </a:r>
            <a:r>
              <a:rPr lang="en-CA" sz="2400" dirty="0" smtClean="0">
                <a:latin typeface="+mn-lt"/>
              </a:rPr>
              <a:t>,’ EHR 1994</a:t>
            </a:r>
            <a:endParaRPr lang="fr-FR" sz="2400" dirty="0">
              <a:latin typeface="+mn-lt"/>
            </a:endParaRPr>
          </a:p>
          <a:p>
            <a:r>
              <a:rPr lang="en-CA" sz="2400" dirty="0" smtClean="0">
                <a:latin typeface="+mn-lt"/>
              </a:rPr>
              <a:t>B. </a:t>
            </a:r>
            <a:r>
              <a:rPr lang="en-CA" sz="2400" dirty="0" err="1">
                <a:latin typeface="+mn-lt"/>
              </a:rPr>
              <a:t>Eichengreen</a:t>
            </a:r>
            <a:r>
              <a:rPr lang="en-CA" sz="2400" dirty="0">
                <a:latin typeface="+mn-lt"/>
              </a:rPr>
              <a:t> and </a:t>
            </a:r>
            <a:r>
              <a:rPr lang="en-CA" sz="2400" dirty="0" smtClean="0">
                <a:latin typeface="+mn-lt"/>
              </a:rPr>
              <a:t>P. </a:t>
            </a:r>
            <a:r>
              <a:rPr lang="en-CA" sz="2400" dirty="0">
                <a:latin typeface="+mn-lt"/>
              </a:rPr>
              <a:t>Temin, </a:t>
            </a:r>
            <a:r>
              <a:rPr lang="en-CA" sz="2400" dirty="0" smtClean="0">
                <a:latin typeface="+mn-lt"/>
              </a:rPr>
              <a:t>”The </a:t>
            </a:r>
            <a:r>
              <a:rPr lang="en-CA" sz="2400" dirty="0">
                <a:latin typeface="+mn-lt"/>
              </a:rPr>
              <a:t>Gold Standard and the Great </a:t>
            </a:r>
            <a:r>
              <a:rPr lang="en-CA" sz="2400" dirty="0" smtClean="0">
                <a:latin typeface="+mn-lt"/>
              </a:rPr>
              <a:t>Depression”, NBER 1997</a:t>
            </a:r>
            <a:endParaRPr lang="fr-FR" sz="2400" dirty="0">
              <a:latin typeface="+mn-lt"/>
            </a:endParaRPr>
          </a:p>
          <a:p>
            <a:r>
              <a:rPr lang="en-CA" sz="2400" dirty="0" smtClean="0">
                <a:latin typeface="+mn-lt"/>
              </a:rPr>
              <a:t>J. M. </a:t>
            </a:r>
            <a:r>
              <a:rPr lang="en-CA" sz="2400" dirty="0">
                <a:latin typeface="+mn-lt"/>
              </a:rPr>
              <a:t>Keynes, </a:t>
            </a:r>
            <a:r>
              <a:rPr lang="en-CA" sz="2400" i="1" dirty="0">
                <a:latin typeface="+mn-lt"/>
              </a:rPr>
              <a:t>The Economic Consequences of the Peace</a:t>
            </a:r>
            <a:r>
              <a:rPr lang="en-CA" sz="2400" dirty="0">
                <a:latin typeface="+mn-lt"/>
              </a:rPr>
              <a:t>, </a:t>
            </a:r>
            <a:r>
              <a:rPr lang="en-CA" sz="2400" dirty="0" smtClean="0"/>
              <a:t>1919</a:t>
            </a:r>
            <a:endParaRPr lang="en-CA" sz="2400" dirty="0" smtClean="0">
              <a:latin typeface="+mn-lt"/>
            </a:endParaRPr>
          </a:p>
          <a:p>
            <a:r>
              <a:rPr lang="en-CA" sz="2400" dirty="0" smtClean="0">
                <a:latin typeface="+mn-lt"/>
              </a:rPr>
              <a:t>J. M. </a:t>
            </a:r>
            <a:r>
              <a:rPr lang="en-CA" sz="2400" dirty="0">
                <a:latin typeface="+mn-lt"/>
              </a:rPr>
              <a:t>Keynes, </a:t>
            </a:r>
            <a:r>
              <a:rPr lang="en-CA" sz="2400" i="1" dirty="0">
                <a:latin typeface="+mn-lt"/>
              </a:rPr>
              <a:t>General </a:t>
            </a:r>
            <a:r>
              <a:rPr lang="en-CA" sz="2400" i="1" dirty="0" smtClean="0">
                <a:latin typeface="+mn-lt"/>
              </a:rPr>
              <a:t>Theory of Interest, Money &amp; Employment</a:t>
            </a:r>
            <a:r>
              <a:rPr lang="en-CA" sz="2400" dirty="0" smtClean="0"/>
              <a:t>,</a:t>
            </a:r>
            <a:r>
              <a:rPr lang="en-CA" sz="2400" dirty="0" smtClean="0">
                <a:latin typeface="+mn-lt"/>
              </a:rPr>
              <a:t>  1936</a:t>
            </a:r>
            <a:endParaRPr lang="fr-FR" sz="2400" dirty="0">
              <a:latin typeface="+mn-lt"/>
            </a:endParaRPr>
          </a:p>
          <a:p>
            <a:r>
              <a:rPr lang="en-CA" sz="2400" dirty="0" smtClean="0">
                <a:latin typeface="+mn-lt"/>
              </a:rPr>
              <a:t>B. </a:t>
            </a:r>
            <a:r>
              <a:rPr lang="en-CA" sz="2400" dirty="0" err="1">
                <a:latin typeface="+mn-lt"/>
              </a:rPr>
              <a:t>Eichengreen</a:t>
            </a:r>
            <a:r>
              <a:rPr lang="en-CA" sz="2400" dirty="0">
                <a:latin typeface="+mn-lt"/>
              </a:rPr>
              <a:t>, ‘The Origins and Nature of the Great Slump Revisited,’ </a:t>
            </a:r>
            <a:r>
              <a:rPr lang="en-CA" sz="2400" i="1" dirty="0" smtClean="0">
                <a:latin typeface="+mn-lt"/>
              </a:rPr>
              <a:t>EHR 1992</a:t>
            </a:r>
          </a:p>
          <a:p>
            <a:r>
              <a:rPr lang="en-CA" sz="2400" dirty="0" smtClean="0"/>
              <a:t>E. Monnet</a:t>
            </a:r>
            <a:r>
              <a:rPr lang="en-CA" sz="2400" i="1" dirty="0" smtClean="0"/>
              <a:t>, </a:t>
            </a:r>
            <a:r>
              <a:rPr lang="en-CA" sz="2400" i="1" dirty="0" err="1" smtClean="0"/>
              <a:t>Politique</a:t>
            </a:r>
            <a:r>
              <a:rPr lang="en-CA" sz="2400" i="1" dirty="0" smtClean="0"/>
              <a:t> </a:t>
            </a:r>
            <a:r>
              <a:rPr lang="en-CA" sz="2400" i="1" dirty="0" err="1" smtClean="0"/>
              <a:t>monétaire</a:t>
            </a:r>
            <a:r>
              <a:rPr lang="en-CA" sz="2400" i="1" dirty="0" smtClean="0"/>
              <a:t> et </a:t>
            </a:r>
            <a:r>
              <a:rPr lang="en-CA" sz="2400" i="1" dirty="0" err="1" smtClean="0"/>
              <a:t>politique</a:t>
            </a:r>
            <a:r>
              <a:rPr lang="en-CA" sz="2400" i="1" dirty="0" smtClean="0"/>
              <a:t> du </a:t>
            </a:r>
            <a:r>
              <a:rPr lang="en-CA" sz="2400" i="1" dirty="0" err="1" smtClean="0"/>
              <a:t>crédit</a:t>
            </a:r>
            <a:r>
              <a:rPr lang="en-CA" sz="2400" i="1" dirty="0" smtClean="0"/>
              <a:t> en France pendant les </a:t>
            </a:r>
            <a:r>
              <a:rPr lang="en-CA" sz="2400" i="1" dirty="0" err="1" smtClean="0"/>
              <a:t>Trente</a:t>
            </a:r>
            <a:r>
              <a:rPr lang="en-CA" sz="2400" i="1" dirty="0" smtClean="0"/>
              <a:t> </a:t>
            </a:r>
            <a:r>
              <a:rPr lang="en-CA" sz="2400" i="1" dirty="0" err="1" smtClean="0"/>
              <a:t>Glorieuses</a:t>
            </a:r>
            <a:r>
              <a:rPr lang="en-CA" sz="2400" i="1" dirty="0" smtClean="0"/>
              <a:t> (1945-1973), </a:t>
            </a:r>
            <a:r>
              <a:rPr lang="en-CA" sz="2400" dirty="0" err="1" smtClean="0">
                <a:hlinkClick r:id="rId2"/>
              </a:rPr>
              <a:t>Thèse</a:t>
            </a:r>
            <a:r>
              <a:rPr lang="en-CA" sz="2400" dirty="0" smtClean="0">
                <a:hlinkClick r:id="rId2"/>
              </a:rPr>
              <a:t> EHESS, 2012</a:t>
            </a:r>
            <a:endParaRPr lang="en-CA" sz="2400" dirty="0" smtClean="0">
              <a:latin typeface="+mn-lt"/>
            </a:endParaRPr>
          </a:p>
          <a:p>
            <a:r>
              <a:rPr lang="en-CA" sz="2400" dirty="0" smtClean="0"/>
              <a:t>T. </a:t>
            </a:r>
            <a:r>
              <a:rPr lang="en-CA" sz="2400" dirty="0" err="1" smtClean="0"/>
              <a:t>Piketty</a:t>
            </a:r>
            <a:r>
              <a:rPr lang="en-CA" sz="2400" dirty="0" smtClean="0"/>
              <a:t>, E. </a:t>
            </a:r>
            <a:r>
              <a:rPr lang="en-CA" sz="2400" dirty="0" err="1" smtClean="0"/>
              <a:t>Saez</a:t>
            </a:r>
            <a:r>
              <a:rPr lang="en-CA" sz="2400" dirty="0" smtClean="0"/>
              <a:t>, “Top Incomes and the Great Recession”,</a:t>
            </a:r>
            <a:r>
              <a:rPr lang="fr-FR" sz="2400" dirty="0" smtClean="0">
                <a:hlinkClick r:id="rId3"/>
              </a:rPr>
              <a:t>IMF </a:t>
            </a:r>
            <a:r>
              <a:rPr lang="fr-FR" sz="2400" dirty="0">
                <a:hlinkClick r:id="rId3"/>
              </a:rPr>
              <a:t>Review </a:t>
            </a:r>
            <a:r>
              <a:rPr lang="fr-FR" sz="2400" dirty="0" smtClean="0">
                <a:hlinkClick r:id="rId3"/>
              </a:rPr>
              <a:t>2013</a:t>
            </a:r>
            <a:endParaRPr lang="fr-FR" sz="2400" dirty="0"/>
          </a:p>
          <a:p>
            <a:endParaRPr lang="fr-FR" sz="2400" dirty="0">
              <a:latin typeface="+mn-lt"/>
            </a:endParaRPr>
          </a:p>
          <a:p>
            <a:endParaRPr lang="fr-FR" sz="2400" dirty="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20688"/>
            <a:ext cx="8229600" cy="5904656"/>
          </a:xfrm>
        </p:spPr>
        <p:txBody>
          <a:bodyPr>
            <a:normAutofit/>
          </a:bodyPr>
          <a:lstStyle/>
          <a:p>
            <a:r>
              <a:rPr lang="en-US" sz="2400" dirty="0" smtClean="0">
                <a:latin typeface="+mn-lt"/>
              </a:rPr>
              <a:t>A. </a:t>
            </a:r>
            <a:r>
              <a:rPr lang="en-US" sz="2400" dirty="0" err="1" smtClean="0">
                <a:latin typeface="+mn-lt"/>
              </a:rPr>
              <a:t>Ritschl</a:t>
            </a:r>
            <a:r>
              <a:rPr lang="en-US" sz="2400" dirty="0"/>
              <a:t>,</a:t>
            </a:r>
            <a:r>
              <a:rPr lang="en-US" sz="2400" dirty="0" smtClean="0">
                <a:latin typeface="+mn-lt"/>
              </a:rPr>
              <a:t> </a:t>
            </a:r>
            <a:r>
              <a:rPr lang="en-US" sz="2400" dirty="0">
                <a:latin typeface="+mn-lt"/>
              </a:rPr>
              <a:t>“Reparation transfers, the </a:t>
            </a:r>
            <a:r>
              <a:rPr lang="en-US" sz="2400" dirty="0" err="1">
                <a:latin typeface="+mn-lt"/>
              </a:rPr>
              <a:t>Borchardt</a:t>
            </a:r>
            <a:r>
              <a:rPr lang="en-US" sz="2400" dirty="0">
                <a:latin typeface="+mn-lt"/>
              </a:rPr>
              <a:t> hypothesis and the Great Depression in Germany, 1929–32: A guided tour for hard-headed </a:t>
            </a:r>
            <a:r>
              <a:rPr lang="en-US" sz="2400" dirty="0" smtClean="0">
                <a:latin typeface="+mn-lt"/>
              </a:rPr>
              <a:t>Keynesians”, </a:t>
            </a:r>
            <a:r>
              <a:rPr lang="en-US" sz="2400" dirty="0" smtClean="0">
                <a:latin typeface="+mn-lt"/>
                <a:hlinkClick r:id="rId2"/>
              </a:rPr>
              <a:t>EREH 1998</a:t>
            </a:r>
            <a:endParaRPr lang="en-US" sz="2400" dirty="0" smtClean="0">
              <a:latin typeface="+mn-lt"/>
            </a:endParaRPr>
          </a:p>
          <a:p>
            <a:r>
              <a:rPr lang="en-US" sz="2400" dirty="0" smtClean="0">
                <a:latin typeface="+mn-lt"/>
              </a:rPr>
              <a:t>M. </a:t>
            </a:r>
            <a:r>
              <a:rPr lang="en-US" sz="2400" dirty="0">
                <a:latin typeface="+mn-lt"/>
              </a:rPr>
              <a:t>Schularick &amp; </a:t>
            </a:r>
            <a:r>
              <a:rPr lang="en-US" sz="2400" dirty="0" smtClean="0">
                <a:latin typeface="+mn-lt"/>
              </a:rPr>
              <a:t>A. </a:t>
            </a:r>
            <a:r>
              <a:rPr lang="en-US" sz="2400" dirty="0">
                <a:latin typeface="+mn-lt"/>
              </a:rPr>
              <a:t>M. Taylor, </a:t>
            </a:r>
            <a:r>
              <a:rPr lang="en-US" sz="2400" dirty="0" smtClean="0">
                <a:latin typeface="+mn-lt"/>
              </a:rPr>
              <a:t> </a:t>
            </a:r>
            <a:r>
              <a:rPr lang="en-US" sz="2400" dirty="0">
                <a:latin typeface="+mn-lt"/>
              </a:rPr>
              <a:t>"Credit Booms Gone Bust: Monetary Policy, Leverage Cycles, and Financial Crises, 1870-2008</a:t>
            </a:r>
            <a:r>
              <a:rPr lang="en-US" sz="2400" dirty="0" smtClean="0">
                <a:latin typeface="+mn-lt"/>
              </a:rPr>
              <a:t>,“ AER 2012</a:t>
            </a:r>
            <a:endParaRPr lang="fr-FR" sz="2400" dirty="0" smtClean="0">
              <a:latin typeface="+mn-lt"/>
            </a:endParaRPr>
          </a:p>
          <a:p>
            <a:r>
              <a:rPr lang="en-US" sz="2400" b="1" dirty="0" smtClean="0">
                <a:latin typeface="+mn-lt"/>
              </a:rPr>
              <a:t>* R. </a:t>
            </a:r>
            <a:r>
              <a:rPr lang="en-US" sz="2400" b="1" dirty="0">
                <a:latin typeface="+mn-lt"/>
              </a:rPr>
              <a:t>S. Grossman &amp; </a:t>
            </a:r>
            <a:r>
              <a:rPr lang="en-US" sz="2400" b="1" dirty="0" smtClean="0">
                <a:latin typeface="+mn-lt"/>
              </a:rPr>
              <a:t>C. </a:t>
            </a:r>
            <a:r>
              <a:rPr lang="en-US" sz="2400" b="1" dirty="0">
                <a:latin typeface="+mn-lt"/>
              </a:rPr>
              <a:t>M. </a:t>
            </a:r>
            <a:r>
              <a:rPr lang="en-US" sz="2400" b="1" dirty="0" err="1">
                <a:latin typeface="+mn-lt"/>
              </a:rPr>
              <a:t>Meissner</a:t>
            </a:r>
            <a:r>
              <a:rPr lang="en-US" sz="2400" b="1" dirty="0" smtClean="0">
                <a:latin typeface="+mn-lt"/>
              </a:rPr>
              <a:t>, </a:t>
            </a:r>
            <a:r>
              <a:rPr lang="en-US" sz="2400" b="1" dirty="0">
                <a:latin typeface="+mn-lt"/>
              </a:rPr>
              <a:t>"International aspects of the Great Depression and the crisis of 2007: similarities, differences, and lessons," </a:t>
            </a:r>
            <a:r>
              <a:rPr lang="en-US" sz="2400" b="1" dirty="0" smtClean="0">
                <a:latin typeface="+mn-lt"/>
                <a:hlinkClick r:id="rId3"/>
              </a:rPr>
              <a:t>OREP 2010</a:t>
            </a:r>
            <a:endParaRPr lang="en-US" sz="2400" b="1" dirty="0" smtClean="0">
              <a:latin typeface="+mn-lt"/>
            </a:endParaRPr>
          </a:p>
          <a:p>
            <a:r>
              <a:rPr lang="en-US" sz="2400" dirty="0" smtClean="0"/>
              <a:t>“The Bailouts of 2007-2009”, </a:t>
            </a:r>
            <a:r>
              <a:rPr lang="en-US" sz="2400" dirty="0" smtClean="0">
                <a:hlinkClick r:id="rId4"/>
              </a:rPr>
              <a:t>JEP 2015 symposium</a:t>
            </a:r>
            <a:endParaRPr lang="en-US" sz="2400" dirty="0" smtClean="0"/>
          </a:p>
          <a:p>
            <a:r>
              <a:rPr lang="en-US" sz="2400" dirty="0" smtClean="0">
                <a:latin typeface="+mn-lt"/>
              </a:rPr>
              <a:t>C. Romer, “The Aftermath of Financial Crises: Each Time Really is Different”, </a:t>
            </a:r>
            <a:r>
              <a:rPr lang="en-US" sz="2400" dirty="0" smtClean="0">
                <a:latin typeface="+mn-lt"/>
                <a:hlinkClick r:id="rId5"/>
              </a:rPr>
              <a:t>WP 2015</a:t>
            </a:r>
            <a:endParaRPr lang="en-US" sz="2400" dirty="0" smtClean="0">
              <a:latin typeface="+mn-lt"/>
            </a:endParaRPr>
          </a:p>
          <a:p>
            <a:r>
              <a:rPr lang="en-US" sz="2400" dirty="0" smtClean="0"/>
              <a:t>I. W. Martin, C. </a:t>
            </a:r>
            <a:r>
              <a:rPr lang="en-US" sz="2400" dirty="0" err="1" smtClean="0"/>
              <a:t>Niedt</a:t>
            </a:r>
            <a:r>
              <a:rPr lang="en-US" sz="2400" dirty="0" smtClean="0"/>
              <a:t>,  </a:t>
            </a:r>
            <a:r>
              <a:rPr lang="en-US" sz="2400" i="1" dirty="0" smtClean="0">
                <a:hlinkClick r:id="rId6"/>
              </a:rPr>
              <a:t>Foreclosed America</a:t>
            </a:r>
            <a:r>
              <a:rPr lang="en-US" sz="2400" dirty="0" smtClean="0"/>
              <a:t>, SUP 2015</a:t>
            </a:r>
            <a:endParaRPr lang="fr-FR" sz="2400" dirty="0" smtClean="0">
              <a:latin typeface="+mn-lt"/>
            </a:endParaRPr>
          </a:p>
          <a:p>
            <a:endParaRPr lang="fr-FR" sz="2400" dirty="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p:txBody>
      </p:sp>
    </p:spTree>
    <p:extLst>
      <p:ext uri="{BB962C8B-B14F-4D97-AF65-F5344CB8AC3E}">
        <p14:creationId xmlns:p14="http://schemas.microsoft.com/office/powerpoint/2010/main" val="36268606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88640"/>
            <a:ext cx="8640960" cy="6264696"/>
          </a:xfrm>
        </p:spPr>
        <p:txBody>
          <a:bodyPr>
            <a:normAutofit lnSpcReduction="10000"/>
          </a:bodyPr>
          <a:lstStyle/>
          <a:p>
            <a:pPr marL="0" indent="0">
              <a:buNone/>
            </a:pPr>
            <a:r>
              <a:rPr lang="fr-FR" sz="2400" u="sng" dirty="0" smtClean="0"/>
              <a:t>Financial </a:t>
            </a:r>
            <a:r>
              <a:rPr lang="fr-FR" sz="2400" u="sng" dirty="0" err="1" smtClean="0"/>
              <a:t>development</a:t>
            </a:r>
            <a:r>
              <a:rPr lang="fr-FR" sz="2400" u="sng" dirty="0" smtClean="0"/>
              <a:t> &amp; </a:t>
            </a:r>
            <a:r>
              <a:rPr lang="fr-FR" sz="2400" u="sng" dirty="0" err="1" smtClean="0"/>
              <a:t>regulation</a:t>
            </a:r>
            <a:r>
              <a:rPr lang="fr-FR" sz="2400" u="sng" dirty="0" smtClean="0"/>
              <a:t> in </a:t>
            </a:r>
            <a:r>
              <a:rPr lang="fr-FR" sz="2400" u="sng" dirty="0" err="1" smtClean="0"/>
              <a:t>historical</a:t>
            </a:r>
            <a:r>
              <a:rPr lang="fr-FR" sz="2400" u="sng" dirty="0" smtClean="0"/>
              <a:t> perspective</a:t>
            </a:r>
          </a:p>
          <a:p>
            <a:r>
              <a:rPr lang="fr-FR" sz="2400" dirty="0" smtClean="0"/>
              <a:t>P. Hoffman, G. Postel-Vinay, J.L. </a:t>
            </a:r>
            <a:r>
              <a:rPr lang="fr-FR" sz="2400" dirty="0" err="1" smtClean="0"/>
              <a:t>Rosenthal</a:t>
            </a:r>
            <a:r>
              <a:rPr lang="fr-FR" sz="2400" dirty="0" smtClean="0"/>
              <a:t>, </a:t>
            </a:r>
            <a:r>
              <a:rPr lang="fr-FR" sz="2400" i="1" dirty="0" err="1" smtClean="0"/>
              <a:t>Priceless</a:t>
            </a:r>
            <a:r>
              <a:rPr lang="fr-FR" sz="2400" i="1" dirty="0" smtClean="0"/>
              <a:t> </a:t>
            </a:r>
            <a:r>
              <a:rPr lang="fr-FR" sz="2400" i="1" dirty="0" err="1" smtClean="0"/>
              <a:t>Markets</a:t>
            </a:r>
            <a:r>
              <a:rPr lang="fr-FR" sz="2400" i="1" dirty="0" smtClean="0"/>
              <a:t>: The </a:t>
            </a:r>
            <a:r>
              <a:rPr lang="fr-FR" sz="2400" i="1" dirty="0" err="1" smtClean="0"/>
              <a:t>Political</a:t>
            </a:r>
            <a:r>
              <a:rPr lang="fr-FR" sz="2400" i="1" dirty="0" smtClean="0"/>
              <a:t> </a:t>
            </a:r>
            <a:r>
              <a:rPr lang="fr-FR" sz="2400" i="1" dirty="0" err="1" smtClean="0"/>
              <a:t>Economy</a:t>
            </a:r>
            <a:r>
              <a:rPr lang="fr-FR" sz="2400" i="1" dirty="0" smtClean="0"/>
              <a:t> of </a:t>
            </a:r>
            <a:r>
              <a:rPr lang="fr-FR" sz="2400" i="1" dirty="0" err="1" smtClean="0"/>
              <a:t>Credit</a:t>
            </a:r>
            <a:r>
              <a:rPr lang="fr-FR" sz="2400" i="1" dirty="0" smtClean="0"/>
              <a:t> in Paris, 1660-1870</a:t>
            </a:r>
            <a:r>
              <a:rPr lang="fr-FR" sz="2400" dirty="0" smtClean="0"/>
              <a:t>, </a:t>
            </a:r>
            <a:r>
              <a:rPr lang="fr-FR" sz="2400" dirty="0" err="1" smtClean="0"/>
              <a:t>University</a:t>
            </a:r>
            <a:r>
              <a:rPr lang="fr-FR" sz="2400" dirty="0" smtClean="0"/>
              <a:t> of Chicago </a:t>
            </a:r>
            <a:r>
              <a:rPr lang="fr-FR" sz="2400" dirty="0" err="1" smtClean="0"/>
              <a:t>Press</a:t>
            </a:r>
            <a:r>
              <a:rPr lang="fr-FR" sz="2400" dirty="0" smtClean="0"/>
              <a:t> 2001; </a:t>
            </a:r>
            <a:r>
              <a:rPr lang="fr-FR" sz="2400" i="1" dirty="0" err="1"/>
              <a:t>Surviving</a:t>
            </a:r>
            <a:r>
              <a:rPr lang="fr-FR" sz="2400" i="1" dirty="0"/>
              <a:t> Large </a:t>
            </a:r>
            <a:r>
              <a:rPr lang="fr-FR" sz="2400" i="1" dirty="0" err="1"/>
              <a:t>Losses</a:t>
            </a:r>
            <a:r>
              <a:rPr lang="fr-FR" sz="2400" i="1" dirty="0"/>
              <a:t>: Financial Crises, the Middle Class, and the </a:t>
            </a:r>
            <a:r>
              <a:rPr lang="fr-FR" sz="2400" i="1" dirty="0" err="1"/>
              <a:t>Development</a:t>
            </a:r>
            <a:r>
              <a:rPr lang="fr-FR" sz="2400" i="1" dirty="0"/>
              <a:t> of Capital </a:t>
            </a:r>
            <a:r>
              <a:rPr lang="fr-FR" sz="2400" i="1" dirty="0" err="1" smtClean="0"/>
              <a:t>Markets</a:t>
            </a:r>
            <a:r>
              <a:rPr lang="fr-FR" sz="2400" dirty="0" smtClean="0"/>
              <a:t>, HUP 2009</a:t>
            </a:r>
          </a:p>
          <a:p>
            <a:r>
              <a:rPr lang="fr-FR" sz="2400" dirty="0" smtClean="0"/>
              <a:t>J. </a:t>
            </a:r>
            <a:r>
              <a:rPr lang="fr-FR" sz="2400" dirty="0" err="1"/>
              <a:t>Ott</a:t>
            </a:r>
            <a:r>
              <a:rPr lang="fr-FR" sz="2400" dirty="0"/>
              <a:t>, </a:t>
            </a:r>
            <a:r>
              <a:rPr lang="fr-FR" sz="2400" i="1" dirty="0" err="1"/>
              <a:t>When</a:t>
            </a:r>
            <a:r>
              <a:rPr lang="fr-FR" sz="2400" i="1" dirty="0"/>
              <a:t> Wall Street met Main Street: The </a:t>
            </a:r>
            <a:r>
              <a:rPr lang="fr-FR" sz="2400" i="1" dirty="0" err="1"/>
              <a:t>Quest</a:t>
            </a:r>
            <a:r>
              <a:rPr lang="fr-FR" sz="2400" i="1" dirty="0"/>
              <a:t> for an </a:t>
            </a:r>
            <a:r>
              <a:rPr lang="fr-FR" sz="2400" i="1" dirty="0" err="1"/>
              <a:t>Investors</a:t>
            </a:r>
            <a:r>
              <a:rPr lang="fr-FR" sz="2400" i="1" dirty="0"/>
              <a:t>’ </a:t>
            </a:r>
            <a:r>
              <a:rPr lang="fr-FR" sz="2400" i="1" dirty="0" err="1"/>
              <a:t>Democracy</a:t>
            </a:r>
            <a:r>
              <a:rPr lang="fr-FR" sz="2400" dirty="0"/>
              <a:t>, Harvard UP, </a:t>
            </a:r>
            <a:r>
              <a:rPr lang="fr-FR" sz="2400" dirty="0" smtClean="0"/>
              <a:t>2011</a:t>
            </a:r>
          </a:p>
          <a:p>
            <a:r>
              <a:rPr lang="fr-FR" sz="2400" dirty="0" smtClean="0"/>
              <a:t>L. </a:t>
            </a:r>
            <a:r>
              <a:rPr lang="fr-FR" sz="2400" dirty="0" err="1" smtClean="0"/>
              <a:t>Hyman</a:t>
            </a:r>
            <a:r>
              <a:rPr lang="fr-FR" sz="2400" dirty="0" smtClean="0"/>
              <a:t>, </a:t>
            </a:r>
            <a:r>
              <a:rPr lang="fr-FR" sz="2400" i="1" dirty="0" err="1" smtClean="0"/>
              <a:t>Debtor</a:t>
            </a:r>
            <a:r>
              <a:rPr lang="fr-FR" sz="2400" i="1" dirty="0" smtClean="0"/>
              <a:t> Nation – The </a:t>
            </a:r>
            <a:r>
              <a:rPr lang="fr-FR" sz="2400" i="1" dirty="0" err="1" smtClean="0"/>
              <a:t>History</a:t>
            </a:r>
            <a:r>
              <a:rPr lang="fr-FR" sz="2400" i="1" dirty="0" smtClean="0"/>
              <a:t> of </a:t>
            </a:r>
            <a:r>
              <a:rPr lang="fr-FR" sz="2400" i="1" dirty="0" err="1" smtClean="0"/>
              <a:t>America</a:t>
            </a:r>
            <a:r>
              <a:rPr lang="fr-FR" sz="2400" i="1" dirty="0" smtClean="0"/>
              <a:t> in </a:t>
            </a:r>
            <a:r>
              <a:rPr lang="fr-FR" sz="2400" i="1" dirty="0" err="1" smtClean="0"/>
              <a:t>Red</a:t>
            </a:r>
            <a:r>
              <a:rPr lang="fr-FR" sz="2400" i="1" dirty="0" smtClean="0"/>
              <a:t> </a:t>
            </a:r>
            <a:r>
              <a:rPr lang="fr-FR" sz="2400" i="1" dirty="0" err="1" smtClean="0"/>
              <a:t>Ink</a:t>
            </a:r>
            <a:r>
              <a:rPr lang="fr-FR" sz="2400" dirty="0" smtClean="0"/>
              <a:t>, PUP, 2013</a:t>
            </a:r>
            <a:endParaRPr lang="fr-FR" sz="2400" dirty="0"/>
          </a:p>
          <a:p>
            <a:r>
              <a:rPr lang="fr-FR" sz="2400" dirty="0"/>
              <a:t>Philippon, </a:t>
            </a:r>
            <a:r>
              <a:rPr lang="fr-FR" sz="2400" dirty="0" err="1"/>
              <a:t>T</a:t>
            </a:r>
            <a:r>
              <a:rPr lang="fr-FR" sz="2400" dirty="0"/>
              <a:t>., A. </a:t>
            </a:r>
            <a:r>
              <a:rPr lang="fr-FR" sz="2400" dirty="0" err="1"/>
              <a:t>Reshef</a:t>
            </a:r>
            <a:r>
              <a:rPr lang="fr-FR" sz="2400" dirty="0"/>
              <a:t>, “</a:t>
            </a:r>
            <a:r>
              <a:rPr lang="fr-FR" sz="2400" dirty="0" err="1"/>
              <a:t>Wages</a:t>
            </a:r>
            <a:r>
              <a:rPr lang="fr-FR" sz="2400" dirty="0"/>
              <a:t> and </a:t>
            </a:r>
            <a:r>
              <a:rPr lang="fr-FR" sz="2400" dirty="0" err="1"/>
              <a:t>Human</a:t>
            </a:r>
            <a:r>
              <a:rPr lang="fr-FR" sz="2400" dirty="0"/>
              <a:t> Capital in the U.S. Financial </a:t>
            </a:r>
            <a:r>
              <a:rPr lang="fr-FR" sz="2400" dirty="0" err="1"/>
              <a:t>Industry</a:t>
            </a:r>
            <a:r>
              <a:rPr lang="fr-FR" sz="2400" dirty="0"/>
              <a:t>: 1909-2006,” </a:t>
            </a:r>
            <a:r>
              <a:rPr lang="fr-FR" sz="2400" dirty="0">
                <a:hlinkClick r:id="rId2"/>
              </a:rPr>
              <a:t>QJE 2012</a:t>
            </a:r>
            <a:endParaRPr lang="fr-FR" sz="2400" dirty="0"/>
          </a:p>
          <a:p>
            <a:r>
              <a:rPr lang="fr-FR" sz="2400" b="1" dirty="0"/>
              <a:t>* Philippon, </a:t>
            </a:r>
            <a:r>
              <a:rPr lang="fr-FR" sz="2400" b="1" dirty="0" err="1"/>
              <a:t>T</a:t>
            </a:r>
            <a:r>
              <a:rPr lang="fr-FR" sz="2400" b="1" dirty="0"/>
              <a:t>., « Has the US Finance </a:t>
            </a:r>
            <a:r>
              <a:rPr lang="fr-FR" sz="2400" b="1" dirty="0" err="1"/>
              <a:t>Industry</a:t>
            </a:r>
            <a:r>
              <a:rPr lang="fr-FR" sz="2400" b="1" dirty="0"/>
              <a:t> </a:t>
            </a:r>
            <a:r>
              <a:rPr lang="fr-FR" sz="2400" b="1" dirty="0" err="1"/>
              <a:t>Become</a:t>
            </a:r>
            <a:r>
              <a:rPr lang="fr-FR" sz="2400" b="1" dirty="0"/>
              <a:t> </a:t>
            </a:r>
            <a:r>
              <a:rPr lang="fr-FR" sz="2400" b="1" dirty="0" err="1"/>
              <a:t>Less</a:t>
            </a:r>
            <a:r>
              <a:rPr lang="fr-FR" sz="2400" b="1" dirty="0"/>
              <a:t> Efficient? », </a:t>
            </a:r>
            <a:r>
              <a:rPr lang="fr-FR" sz="2400" b="1" dirty="0">
                <a:hlinkClick r:id="rId3"/>
              </a:rPr>
              <a:t>AER 2015</a:t>
            </a:r>
            <a:endParaRPr lang="fr-FR" sz="2400" b="1" dirty="0"/>
          </a:p>
          <a:p>
            <a:r>
              <a:rPr lang="fr-FR" sz="2400" dirty="0" smtClean="0"/>
              <a:t>D. Le Bris, W. </a:t>
            </a:r>
            <a:r>
              <a:rPr lang="fr-FR" sz="2400" dirty="0" err="1" smtClean="0"/>
              <a:t>Goetzman</a:t>
            </a:r>
            <a:r>
              <a:rPr lang="fr-FR" sz="2400" dirty="0" smtClean="0"/>
              <a:t>, S. Pouget, « </a:t>
            </a:r>
            <a:r>
              <a:rPr lang="fr-FR" sz="2400" dirty="0" err="1" smtClean="0"/>
              <a:t>Testing</a:t>
            </a:r>
            <a:r>
              <a:rPr lang="fr-FR" sz="2400" dirty="0" smtClean="0"/>
              <a:t> </a:t>
            </a:r>
            <a:r>
              <a:rPr lang="fr-FR" sz="2400" dirty="0" err="1" smtClean="0"/>
              <a:t>Asset</a:t>
            </a:r>
            <a:r>
              <a:rPr lang="fr-FR" sz="2400" dirty="0" smtClean="0"/>
              <a:t> Price </a:t>
            </a:r>
            <a:r>
              <a:rPr lang="fr-FR" sz="2400" dirty="0" err="1" smtClean="0"/>
              <a:t>Theories</a:t>
            </a:r>
            <a:r>
              <a:rPr lang="fr-FR" sz="2400" dirty="0" smtClean="0"/>
              <a:t> on Six </a:t>
            </a:r>
            <a:r>
              <a:rPr lang="fr-FR" sz="2400" dirty="0" err="1" smtClean="0"/>
              <a:t>Hundred</a:t>
            </a:r>
            <a:r>
              <a:rPr lang="fr-FR" sz="2400" dirty="0" smtClean="0"/>
              <a:t> </a:t>
            </a:r>
            <a:r>
              <a:rPr lang="fr-FR" sz="2400" dirty="0" err="1" smtClean="0"/>
              <a:t>Years</a:t>
            </a:r>
            <a:r>
              <a:rPr lang="fr-FR" sz="2400" dirty="0" smtClean="0"/>
              <a:t> of Stock </a:t>
            </a:r>
            <a:r>
              <a:rPr lang="fr-FR" sz="2400" dirty="0" err="1" smtClean="0"/>
              <a:t>Returns</a:t>
            </a:r>
            <a:r>
              <a:rPr lang="fr-FR" sz="2400" dirty="0" smtClean="0"/>
              <a:t>: </a:t>
            </a:r>
            <a:r>
              <a:rPr lang="fr-FR" sz="2400" dirty="0" err="1" smtClean="0"/>
              <a:t>Prices</a:t>
            </a:r>
            <a:r>
              <a:rPr lang="fr-FR" sz="2400" dirty="0" smtClean="0"/>
              <a:t> and </a:t>
            </a:r>
            <a:r>
              <a:rPr lang="fr-FR" sz="2400" dirty="0" err="1" smtClean="0"/>
              <a:t>Dividends</a:t>
            </a:r>
            <a:r>
              <a:rPr lang="fr-FR" sz="2400" dirty="0" smtClean="0"/>
              <a:t> for the </a:t>
            </a:r>
            <a:r>
              <a:rPr lang="fr-FR" sz="2400" dirty="0" err="1" smtClean="0"/>
              <a:t>Bazacle</a:t>
            </a:r>
            <a:r>
              <a:rPr lang="fr-FR" sz="2400" dirty="0" smtClean="0"/>
              <a:t> </a:t>
            </a:r>
            <a:r>
              <a:rPr lang="fr-FR" sz="2400" dirty="0" err="1" smtClean="0"/>
              <a:t>Company</a:t>
            </a:r>
            <a:r>
              <a:rPr lang="fr-FR" sz="2400" dirty="0" smtClean="0"/>
              <a:t>, 1372-1946 », </a:t>
            </a:r>
            <a:r>
              <a:rPr lang="fr-FR" sz="2400" dirty="0" smtClean="0">
                <a:hlinkClick r:id="rId4"/>
              </a:rPr>
              <a:t>WP 2014</a:t>
            </a:r>
            <a:endParaRPr lang="fr-FR" sz="2400" dirty="0" smtClean="0"/>
          </a:p>
          <a:p>
            <a:endParaRPr lang="fr-FR" sz="2400" dirty="0">
              <a:latin typeface="+mn-lt"/>
            </a:endParaRPr>
          </a:p>
          <a:p>
            <a:endParaRPr lang="fr-FR" sz="2400" dirty="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p:txBody>
      </p:sp>
    </p:spTree>
    <p:extLst>
      <p:ext uri="{BB962C8B-B14F-4D97-AF65-F5344CB8AC3E}">
        <p14:creationId xmlns:p14="http://schemas.microsoft.com/office/powerpoint/2010/main" val="41263603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784976" cy="6192688"/>
          </a:xfrm>
        </p:spPr>
        <p:txBody>
          <a:bodyPr>
            <a:normAutofit lnSpcReduction="10000"/>
          </a:bodyPr>
          <a:lstStyle/>
          <a:p>
            <a:pPr marL="0" indent="0">
              <a:buNone/>
            </a:pPr>
            <a:r>
              <a:rPr lang="en-US" sz="2400" b="1" dirty="0">
                <a:latin typeface="+mn-lt"/>
                <a:hlinkClick r:id="rId2"/>
              </a:rPr>
              <a:t>Lecture </a:t>
            </a:r>
            <a:r>
              <a:rPr lang="en-US" sz="2400" b="1" dirty="0" smtClean="0">
                <a:latin typeface="+mn-lt"/>
                <a:hlinkClick r:id="rId2"/>
              </a:rPr>
              <a:t>8: </a:t>
            </a:r>
            <a:r>
              <a:rPr lang="en-US" sz="2400" b="1" dirty="0">
                <a:latin typeface="+mn-lt"/>
                <a:hlinkClick r:id="rId2"/>
              </a:rPr>
              <a:t>The rise of the fiscal, social and capital </a:t>
            </a:r>
            <a:r>
              <a:rPr lang="en-US" sz="2400" b="1" dirty="0" smtClean="0">
                <a:latin typeface="+mn-lt"/>
                <a:hlinkClick r:id="rId2"/>
              </a:rPr>
              <a:t>state</a:t>
            </a:r>
            <a:endParaRPr lang="en-US" sz="2400" b="1" dirty="0" smtClean="0">
              <a:latin typeface="+mn-lt"/>
            </a:endParaRPr>
          </a:p>
          <a:p>
            <a:r>
              <a:rPr lang="fr-FR" sz="2400" b="1" dirty="0" smtClean="0">
                <a:latin typeface="+mn-lt"/>
              </a:rPr>
              <a:t>* Capital…, chap. 13-16</a:t>
            </a:r>
          </a:p>
          <a:p>
            <a:pPr marL="0" indent="0">
              <a:buNone/>
            </a:pPr>
            <a:endParaRPr lang="fr-FR" sz="2400" b="1" dirty="0" smtClean="0">
              <a:latin typeface="+mn-lt"/>
            </a:endParaRPr>
          </a:p>
          <a:p>
            <a:pPr marL="0" indent="0">
              <a:buNone/>
            </a:pPr>
            <a:r>
              <a:rPr lang="fr-FR" sz="2400" u="sng" dirty="0" smtClean="0"/>
              <a:t>The </a:t>
            </a:r>
            <a:r>
              <a:rPr lang="fr-FR" sz="2400" u="sng" dirty="0" err="1" smtClean="0"/>
              <a:t>rise</a:t>
            </a:r>
            <a:r>
              <a:rPr lang="fr-FR" sz="2400" u="sng" dirty="0" smtClean="0"/>
              <a:t> of fiscal and social state</a:t>
            </a:r>
          </a:p>
          <a:p>
            <a:r>
              <a:rPr lang="en-US" sz="2400" dirty="0" smtClean="0">
                <a:latin typeface="+mn-lt"/>
              </a:rPr>
              <a:t>P. </a:t>
            </a:r>
            <a:r>
              <a:rPr lang="en-US" sz="2400" dirty="0" err="1" smtClean="0">
                <a:latin typeface="+mn-lt"/>
              </a:rPr>
              <a:t>Lindert</a:t>
            </a:r>
            <a:r>
              <a:rPr lang="en-US" sz="2400" dirty="0" smtClean="0">
                <a:latin typeface="+mn-lt"/>
              </a:rPr>
              <a:t>, </a:t>
            </a:r>
            <a:r>
              <a:rPr lang="en-US" sz="2400" i="1" dirty="0" smtClean="0">
                <a:latin typeface="+mn-lt"/>
              </a:rPr>
              <a:t>Growing Public</a:t>
            </a:r>
            <a:r>
              <a:rPr lang="en-US" sz="2400" i="1" dirty="0"/>
              <a:t>- Social Spending and Economic Growth since the 18</a:t>
            </a:r>
            <a:r>
              <a:rPr lang="en-US" sz="2400" i="1" baseline="30000" dirty="0"/>
              <a:t>th</a:t>
            </a:r>
            <a:r>
              <a:rPr lang="en-US" sz="2400" i="1" dirty="0"/>
              <a:t> Century</a:t>
            </a:r>
            <a:r>
              <a:rPr lang="en-US" sz="2400" dirty="0"/>
              <a:t>, </a:t>
            </a:r>
            <a:r>
              <a:rPr lang="en-US" sz="2400" dirty="0" smtClean="0"/>
              <a:t>OUP 2004; “Private Welfare and the Welfare State”, in </a:t>
            </a:r>
            <a:r>
              <a:rPr lang="en-US" sz="2400" i="1" dirty="0" smtClean="0"/>
              <a:t>The Cambridge History of Capitalism</a:t>
            </a:r>
            <a:r>
              <a:rPr lang="en-US" sz="2400" dirty="0" smtClean="0"/>
              <a:t>, L. Neal, J. Williamson, </a:t>
            </a:r>
            <a:r>
              <a:rPr lang="en-US" sz="2400" dirty="0" smtClean="0">
                <a:hlinkClick r:id="rId3"/>
              </a:rPr>
              <a:t>CUP 2014</a:t>
            </a:r>
            <a:endParaRPr lang="en-US" sz="2400" dirty="0" smtClean="0">
              <a:latin typeface="+mn-lt"/>
            </a:endParaRPr>
          </a:p>
          <a:p>
            <a:r>
              <a:rPr lang="fr-FR" sz="2400" dirty="0" smtClean="0"/>
              <a:t>J. Beckert, </a:t>
            </a:r>
            <a:r>
              <a:rPr lang="fr-FR" sz="2400" i="1" dirty="0" err="1"/>
              <a:t>Inherited</a:t>
            </a:r>
            <a:r>
              <a:rPr lang="fr-FR" sz="2400" i="1" dirty="0"/>
              <a:t> </a:t>
            </a:r>
            <a:r>
              <a:rPr lang="fr-FR" sz="2400" i="1" dirty="0" err="1" smtClean="0"/>
              <a:t>wealth</a:t>
            </a:r>
            <a:r>
              <a:rPr lang="fr-FR" sz="2400" dirty="0" smtClean="0"/>
              <a:t>, PUP 2008</a:t>
            </a:r>
          </a:p>
          <a:p>
            <a:r>
              <a:rPr lang="fr-FR" sz="2400" dirty="0" smtClean="0"/>
              <a:t>I. Fisher, « Economists in Public Service », </a:t>
            </a:r>
            <a:r>
              <a:rPr lang="fr-FR" sz="2400" dirty="0" smtClean="0">
                <a:hlinkClick r:id="rId4"/>
              </a:rPr>
              <a:t>AER 1919</a:t>
            </a:r>
            <a:endParaRPr lang="fr-FR" sz="2400" dirty="0"/>
          </a:p>
          <a:p>
            <a:r>
              <a:rPr lang="fr-FR" sz="2400" dirty="0" smtClean="0"/>
              <a:t>N. Delalande</a:t>
            </a:r>
            <a:r>
              <a:rPr lang="fr-FR" sz="2400" dirty="0"/>
              <a:t>, </a:t>
            </a:r>
            <a:r>
              <a:rPr lang="fr-FR" sz="2400" i="1" dirty="0" smtClean="0"/>
              <a:t>Les batailles de l’impôt – Consentement et résistance de 1789 à nos jours</a:t>
            </a:r>
            <a:r>
              <a:rPr lang="fr-FR" sz="2400" dirty="0" smtClean="0"/>
              <a:t>, Seuil 2011</a:t>
            </a:r>
            <a:endParaRPr lang="fr-FR" sz="2400" dirty="0"/>
          </a:p>
          <a:p>
            <a:r>
              <a:rPr lang="fr-FR" sz="2400" dirty="0" smtClean="0"/>
              <a:t>R. </a:t>
            </a:r>
            <a:r>
              <a:rPr lang="fr-FR" sz="2400" dirty="0" err="1" smtClean="0"/>
              <a:t>Huret</a:t>
            </a:r>
            <a:r>
              <a:rPr lang="fr-FR" sz="2400" dirty="0" smtClean="0"/>
              <a:t>, </a:t>
            </a:r>
            <a:r>
              <a:rPr lang="fr-FR" sz="2400" i="1" dirty="0" smtClean="0"/>
              <a:t>American </a:t>
            </a:r>
            <a:r>
              <a:rPr lang="fr-FR" sz="2400" i="1" dirty="0" err="1" smtClean="0"/>
              <a:t>Tax</a:t>
            </a:r>
            <a:r>
              <a:rPr lang="fr-FR" sz="2400" i="1" dirty="0" smtClean="0"/>
              <a:t> </a:t>
            </a:r>
            <a:r>
              <a:rPr lang="fr-FR" sz="2400" i="1" dirty="0" err="1" smtClean="0"/>
              <a:t>Resisters</a:t>
            </a:r>
            <a:r>
              <a:rPr lang="fr-FR" sz="2400" dirty="0" smtClean="0"/>
              <a:t>, HUP 2014</a:t>
            </a:r>
            <a:endParaRPr lang="fr-FR" sz="2400" dirty="0"/>
          </a:p>
          <a:p>
            <a:r>
              <a:rPr lang="fr-FR" sz="2400" dirty="0"/>
              <a:t>E. </a:t>
            </a:r>
            <a:r>
              <a:rPr lang="fr-FR" sz="2400" dirty="0" err="1"/>
              <a:t>Heaman</a:t>
            </a:r>
            <a:r>
              <a:rPr lang="fr-FR" sz="2400" dirty="0"/>
              <a:t>, </a:t>
            </a:r>
            <a:r>
              <a:rPr lang="fr-FR" sz="2400" i="1" dirty="0"/>
              <a:t>A Short </a:t>
            </a:r>
            <a:r>
              <a:rPr lang="fr-FR" sz="2400" i="1" dirty="0" err="1"/>
              <a:t>History</a:t>
            </a:r>
            <a:r>
              <a:rPr lang="fr-FR" sz="2400" i="1" dirty="0"/>
              <a:t> of the State in Canada</a:t>
            </a:r>
            <a:r>
              <a:rPr lang="fr-FR" sz="2400" dirty="0"/>
              <a:t>, 2015; </a:t>
            </a:r>
            <a:r>
              <a:rPr lang="en-US" sz="2400" i="1" dirty="0"/>
              <a:t>Taxes and Tax Revolts in Canada 1867-1917</a:t>
            </a:r>
            <a:r>
              <a:rPr lang="en-US" sz="2400" dirty="0"/>
              <a:t>, 2016</a:t>
            </a:r>
            <a:endParaRPr lang="fr-FR" sz="2400" dirty="0"/>
          </a:p>
          <a:p>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p:txBody>
      </p:sp>
    </p:spTree>
    <p:extLst>
      <p:ext uri="{BB962C8B-B14F-4D97-AF65-F5344CB8AC3E}">
        <p14:creationId xmlns:p14="http://schemas.microsoft.com/office/powerpoint/2010/main" val="30268907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507288" cy="6192688"/>
          </a:xfrm>
        </p:spPr>
        <p:txBody>
          <a:bodyPr>
            <a:normAutofit lnSpcReduction="10000"/>
          </a:bodyPr>
          <a:lstStyle/>
          <a:p>
            <a:pPr>
              <a:buNone/>
            </a:pPr>
            <a:endParaRPr lang="fr-FR" sz="2400" u="sng" dirty="0"/>
          </a:p>
          <a:p>
            <a:r>
              <a:rPr lang="en-US" sz="2400" dirty="0" smtClean="0"/>
              <a:t>A. </a:t>
            </a:r>
            <a:r>
              <a:rPr lang="en-US" sz="2400" dirty="0" err="1" smtClean="0"/>
              <a:t>Elu-Terán</a:t>
            </a:r>
            <a:r>
              <a:rPr lang="en-US" sz="2400" dirty="0" smtClean="0"/>
              <a:t>, “Has Social Security Policy Converged? Cross-Country Evolution of Old Age Benefits, 1890–2000”, JEH 2012</a:t>
            </a:r>
          </a:p>
          <a:p>
            <a:r>
              <a:rPr lang="fr-FR" sz="2400" dirty="0" smtClean="0"/>
              <a:t>E. </a:t>
            </a:r>
            <a:r>
              <a:rPr lang="fr-FR" sz="2400" dirty="0"/>
              <a:t>Ruiz, </a:t>
            </a:r>
            <a:r>
              <a:rPr lang="fr-FR" sz="2400" i="1" dirty="0"/>
              <a:t>Trop de fonctionnaires? Contribution à une histoire de l’Etat par les effectifs (France 1850-1950)</a:t>
            </a:r>
            <a:r>
              <a:rPr lang="fr-FR" sz="2400" dirty="0"/>
              <a:t>, </a:t>
            </a:r>
            <a:r>
              <a:rPr lang="fr-FR" sz="2400" dirty="0" smtClean="0">
                <a:hlinkClick r:id="rId2"/>
              </a:rPr>
              <a:t>Thèse 2013</a:t>
            </a:r>
            <a:endParaRPr lang="fr-FR" sz="2400" dirty="0" smtClean="0"/>
          </a:p>
          <a:p>
            <a:r>
              <a:rPr lang="fr-FR" sz="2400" dirty="0" smtClean="0"/>
              <a:t>P. Bourdieu, </a:t>
            </a:r>
            <a:r>
              <a:rPr lang="fr-FR" sz="2400" i="1" dirty="0" smtClean="0"/>
              <a:t>Sur l'Etat. Cours 1989-1992</a:t>
            </a:r>
            <a:r>
              <a:rPr lang="fr-FR" sz="2400" dirty="0" smtClean="0"/>
              <a:t>, Seuil, 2012</a:t>
            </a:r>
          </a:p>
          <a:p>
            <a:pPr marL="0" indent="0">
              <a:buNone/>
            </a:pPr>
            <a:endParaRPr lang="fr-FR" sz="2400" u="sng" dirty="0"/>
          </a:p>
          <a:p>
            <a:pPr>
              <a:buNone/>
            </a:pPr>
            <a:r>
              <a:rPr lang="fr-FR" sz="2400" u="sng" dirty="0" smtClean="0">
                <a:latin typeface="+mn-lt"/>
              </a:rPr>
              <a:t>The </a:t>
            </a:r>
            <a:r>
              <a:rPr lang="fr-FR" sz="2400" u="sng" dirty="0" err="1" smtClean="0">
                <a:latin typeface="+mn-lt"/>
              </a:rPr>
              <a:t>educational</a:t>
            </a:r>
            <a:r>
              <a:rPr lang="fr-FR" sz="2400" u="sng" dirty="0" smtClean="0">
                <a:latin typeface="+mn-lt"/>
              </a:rPr>
              <a:t> and </a:t>
            </a:r>
            <a:r>
              <a:rPr lang="fr-FR" sz="2400" u="sng" dirty="0" err="1" smtClean="0">
                <a:latin typeface="+mn-lt"/>
              </a:rPr>
              <a:t>scientific</a:t>
            </a:r>
            <a:r>
              <a:rPr lang="fr-FR" sz="2400" u="sng" dirty="0" smtClean="0">
                <a:latin typeface="+mn-lt"/>
              </a:rPr>
              <a:t> state</a:t>
            </a:r>
          </a:p>
          <a:p>
            <a:r>
              <a:rPr lang="en-CA" sz="2400" dirty="0">
                <a:latin typeface="+mn-lt"/>
              </a:rPr>
              <a:t>Richard Nelson and Gavin Wright, ‘The Rise and Fall of American Technological Leadership: The Postwar Period in Historical Perspective,’ </a:t>
            </a:r>
            <a:r>
              <a:rPr lang="en-CA" sz="2400" i="1" dirty="0" smtClean="0">
                <a:latin typeface="+mn-lt"/>
              </a:rPr>
              <a:t>JEL 1992</a:t>
            </a:r>
          </a:p>
          <a:p>
            <a:r>
              <a:rPr lang="en-CA" sz="2400" dirty="0" smtClean="0">
                <a:latin typeface="+mn-lt"/>
              </a:rPr>
              <a:t>G. </a:t>
            </a:r>
            <a:r>
              <a:rPr lang="en-CA" sz="2400" dirty="0">
                <a:latin typeface="+mn-lt"/>
              </a:rPr>
              <a:t>Grantham, ‘The Institutionalization of Science in Europe, 1650-1800,’ in </a:t>
            </a:r>
            <a:r>
              <a:rPr lang="en-CA" sz="2400" dirty="0" smtClean="0">
                <a:latin typeface="+mn-lt"/>
              </a:rPr>
              <a:t>P. </a:t>
            </a:r>
            <a:r>
              <a:rPr lang="en-CA" sz="2400" dirty="0">
                <a:latin typeface="+mn-lt"/>
              </a:rPr>
              <a:t>Rhode, </a:t>
            </a:r>
            <a:r>
              <a:rPr lang="en-CA" sz="2400" dirty="0" smtClean="0">
                <a:latin typeface="+mn-lt"/>
              </a:rPr>
              <a:t>J. </a:t>
            </a:r>
            <a:r>
              <a:rPr lang="en-CA" sz="2400" dirty="0" err="1" smtClean="0">
                <a:latin typeface="+mn-lt"/>
              </a:rPr>
              <a:t>Rosenbloom</a:t>
            </a:r>
            <a:r>
              <a:rPr lang="en-CA" sz="2400" dirty="0" smtClean="0"/>
              <a:t>, </a:t>
            </a:r>
            <a:r>
              <a:rPr lang="en-CA" sz="2400" dirty="0" smtClean="0">
                <a:latin typeface="+mn-lt"/>
              </a:rPr>
              <a:t>D. </a:t>
            </a:r>
            <a:r>
              <a:rPr lang="en-CA" sz="2400" dirty="0" err="1">
                <a:latin typeface="+mn-lt"/>
              </a:rPr>
              <a:t>Weiman</a:t>
            </a:r>
            <a:r>
              <a:rPr lang="en-CA" sz="2400" dirty="0">
                <a:latin typeface="+mn-lt"/>
              </a:rPr>
              <a:t>, </a:t>
            </a:r>
            <a:r>
              <a:rPr lang="en-CA" sz="2400" i="1" dirty="0">
                <a:latin typeface="+mn-lt"/>
              </a:rPr>
              <a:t>Economic Evolution and Revolution in Historical </a:t>
            </a:r>
            <a:r>
              <a:rPr lang="en-CA" sz="2400" i="1" dirty="0" smtClean="0">
                <a:latin typeface="+mn-lt"/>
              </a:rPr>
              <a:t>Time</a:t>
            </a:r>
            <a:r>
              <a:rPr lang="en-CA" sz="2400" dirty="0" smtClean="0"/>
              <a:t>, </a:t>
            </a:r>
            <a:r>
              <a:rPr lang="en-CA" sz="2400" dirty="0" smtClean="0">
                <a:latin typeface="+mn-lt"/>
              </a:rPr>
              <a:t>2011</a:t>
            </a:r>
          </a:p>
          <a:p>
            <a:r>
              <a:rPr lang="en-CA" sz="2400" dirty="0" smtClean="0"/>
              <a:t>F. </a:t>
            </a:r>
            <a:r>
              <a:rPr lang="en-CA" sz="2400" dirty="0" err="1" smtClean="0"/>
              <a:t>Furet</a:t>
            </a:r>
            <a:r>
              <a:rPr lang="en-CA" sz="2400" dirty="0" smtClean="0"/>
              <a:t>, J. </a:t>
            </a:r>
            <a:r>
              <a:rPr lang="en-CA" sz="2400" dirty="0" err="1"/>
              <a:t>O</a:t>
            </a:r>
            <a:r>
              <a:rPr lang="en-CA" sz="2400" dirty="0" err="1" smtClean="0"/>
              <a:t>zouf</a:t>
            </a:r>
            <a:r>
              <a:rPr lang="en-CA" sz="2400" dirty="0" smtClean="0"/>
              <a:t>, </a:t>
            </a:r>
            <a:r>
              <a:rPr lang="en-CA" sz="2400" i="1" dirty="0" smtClean="0"/>
              <a:t>Lire et </a:t>
            </a:r>
            <a:r>
              <a:rPr lang="en-CA" sz="2400" i="1" dirty="0" err="1" smtClean="0"/>
              <a:t>écrire</a:t>
            </a:r>
            <a:r>
              <a:rPr lang="en-CA" sz="2400" i="1" dirty="0" smtClean="0"/>
              <a:t> – </a:t>
            </a:r>
            <a:r>
              <a:rPr lang="en-CA" sz="2400" i="1" dirty="0" err="1" smtClean="0"/>
              <a:t>L’alphabétisation</a:t>
            </a:r>
            <a:r>
              <a:rPr lang="en-CA" sz="2400" i="1" dirty="0" smtClean="0"/>
              <a:t> des </a:t>
            </a:r>
            <a:r>
              <a:rPr lang="en-CA" sz="2400" i="1" dirty="0" err="1" smtClean="0"/>
              <a:t>Français</a:t>
            </a:r>
            <a:r>
              <a:rPr lang="en-CA" sz="2400" i="1" dirty="0" smtClean="0"/>
              <a:t> de Calvin </a:t>
            </a:r>
            <a:r>
              <a:rPr lang="en-CA" sz="2400" i="1" dirty="0" err="1" smtClean="0"/>
              <a:t>à</a:t>
            </a:r>
            <a:r>
              <a:rPr lang="en-CA" sz="2400" i="1" dirty="0" smtClean="0"/>
              <a:t> Jules Ferry</a:t>
            </a:r>
            <a:r>
              <a:rPr lang="en-CA" sz="2400" dirty="0" smtClean="0"/>
              <a:t>, Ed. Minuit, 1977</a:t>
            </a:r>
            <a:endParaRPr lang="fr-FR" sz="2400" dirty="0">
              <a:latin typeface="+mn-lt"/>
            </a:endParaRPr>
          </a:p>
          <a:p>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a:p>
            <a:pPr>
              <a:buNone/>
            </a:pPr>
            <a:endParaRPr lang="fr-FR" sz="2400" dirty="0" smtClean="0">
              <a:latin typeface="+mn-lt"/>
            </a:endParaRPr>
          </a:p>
        </p:txBody>
      </p:sp>
    </p:spTree>
    <p:extLst>
      <p:ext uri="{BB962C8B-B14F-4D97-AF65-F5344CB8AC3E}">
        <p14:creationId xmlns:p14="http://schemas.microsoft.com/office/powerpoint/2010/main" val="23827926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552728"/>
          </a:xfrm>
        </p:spPr>
        <p:txBody>
          <a:bodyPr>
            <a:normAutofit lnSpcReduction="10000"/>
          </a:bodyPr>
          <a:lstStyle/>
          <a:p>
            <a:pPr>
              <a:buNone/>
            </a:pPr>
            <a:endParaRPr lang="fr-FR" sz="2400" dirty="0" smtClean="0">
              <a:latin typeface="+mn-lt"/>
            </a:endParaRPr>
          </a:p>
          <a:p>
            <a:pPr>
              <a:buNone/>
            </a:pPr>
            <a:r>
              <a:rPr lang="fr-FR" sz="2400" u="sng" dirty="0" smtClean="0"/>
              <a:t>Political attitudes </a:t>
            </a:r>
            <a:r>
              <a:rPr lang="fr-FR" sz="2400" u="sng" dirty="0" err="1" smtClean="0"/>
              <a:t>toward</a:t>
            </a:r>
            <a:r>
              <a:rPr lang="fr-FR" sz="2400" u="sng" dirty="0" smtClean="0"/>
              <a:t> </a:t>
            </a:r>
            <a:r>
              <a:rPr lang="fr-FR" sz="2400" u="sng" dirty="0" err="1" smtClean="0"/>
              <a:t>inequality</a:t>
            </a:r>
            <a:r>
              <a:rPr lang="fr-FR" sz="2400" u="sng" dirty="0" smtClean="0"/>
              <a:t> in </a:t>
            </a:r>
            <a:r>
              <a:rPr lang="fr-FR" sz="2400" u="sng" dirty="0" err="1" smtClean="0"/>
              <a:t>historical</a:t>
            </a:r>
            <a:r>
              <a:rPr lang="fr-FR" sz="2400" u="sng" dirty="0" smtClean="0"/>
              <a:t> perspective</a:t>
            </a:r>
            <a:endParaRPr lang="fr-FR" sz="2400" b="1" dirty="0" smtClean="0"/>
          </a:p>
          <a:p>
            <a:r>
              <a:rPr lang="fr-FR" sz="2400" dirty="0" smtClean="0"/>
              <a:t>L. Bartels</a:t>
            </a:r>
            <a:r>
              <a:rPr lang="fr-FR" sz="2400" dirty="0"/>
              <a:t>, </a:t>
            </a:r>
            <a:r>
              <a:rPr lang="en-US" sz="2400" i="1" dirty="0" smtClean="0"/>
              <a:t>Unequal Democracy: The Political Economy of the New Gilded Age</a:t>
            </a:r>
            <a:r>
              <a:rPr lang="en-US" sz="2400" dirty="0" smtClean="0"/>
              <a:t>, PUP 2008; </a:t>
            </a:r>
            <a:r>
              <a:rPr lang="fr-FR" sz="2400" dirty="0" smtClean="0"/>
              <a:t>«</a:t>
            </a:r>
            <a:r>
              <a:rPr lang="fr-FR" sz="2400" dirty="0"/>
              <a:t> The Social </a:t>
            </a:r>
            <a:r>
              <a:rPr lang="fr-FR" sz="2400" dirty="0" err="1"/>
              <a:t>Welfare</a:t>
            </a:r>
            <a:r>
              <a:rPr lang="fr-FR" sz="2400" dirty="0"/>
              <a:t> </a:t>
            </a:r>
            <a:r>
              <a:rPr lang="fr-FR" sz="2400" dirty="0" err="1"/>
              <a:t>Deficit</a:t>
            </a:r>
            <a:r>
              <a:rPr lang="fr-FR" sz="2400" dirty="0"/>
              <a:t>: Public Opinion, Policy </a:t>
            </a:r>
            <a:r>
              <a:rPr lang="fr-FR" sz="2400" dirty="0" err="1"/>
              <a:t>Responsiveness</a:t>
            </a:r>
            <a:r>
              <a:rPr lang="fr-FR" sz="2400" dirty="0"/>
              <a:t> and Political </a:t>
            </a:r>
            <a:r>
              <a:rPr lang="fr-FR" sz="2400" dirty="0" err="1"/>
              <a:t>Inequality</a:t>
            </a:r>
            <a:r>
              <a:rPr lang="fr-FR" sz="2400" dirty="0"/>
              <a:t> in Affluent </a:t>
            </a:r>
            <a:r>
              <a:rPr lang="fr-FR" sz="2400" dirty="0" err="1"/>
              <a:t>Democracies</a:t>
            </a:r>
            <a:r>
              <a:rPr lang="fr-FR" sz="2400" dirty="0"/>
              <a:t> », </a:t>
            </a:r>
            <a:r>
              <a:rPr lang="fr-FR" sz="2400" dirty="0" smtClean="0">
                <a:hlinkClick r:id="rId2"/>
              </a:rPr>
              <a:t>WP 2015</a:t>
            </a:r>
            <a:r>
              <a:rPr lang="fr-FR" sz="2400" dirty="0" smtClean="0"/>
              <a:t> </a:t>
            </a:r>
          </a:p>
          <a:p>
            <a:r>
              <a:rPr lang="en-US" sz="2400" dirty="0" smtClean="0"/>
              <a:t>J. Hacker, P. Pierson</a:t>
            </a:r>
            <a:r>
              <a:rPr lang="en-US" sz="2400" i="1" dirty="0" smtClean="0"/>
              <a:t>, Winner-Take-All Politics: How Washington Made the Rich Richer-and Turned Its Back on the Middle Class</a:t>
            </a:r>
            <a:r>
              <a:rPr lang="en-US" sz="2400" dirty="0" smtClean="0"/>
              <a:t>, 2010</a:t>
            </a:r>
          </a:p>
          <a:p>
            <a:r>
              <a:rPr lang="fr-FR" sz="2400" dirty="0" smtClean="0"/>
              <a:t>M. </a:t>
            </a:r>
            <a:r>
              <a:rPr lang="fr-FR" sz="2400" dirty="0" err="1" smtClean="0"/>
              <a:t>Gilens</a:t>
            </a:r>
            <a:r>
              <a:rPr lang="en-US" sz="2400" dirty="0" smtClean="0"/>
              <a:t>, </a:t>
            </a:r>
            <a:r>
              <a:rPr lang="en-US" sz="2400" i="1" dirty="0" smtClean="0"/>
              <a:t>Affluence and Influence: Economic Inequality and Political Power in America, </a:t>
            </a:r>
            <a:r>
              <a:rPr lang="en-US" sz="2400" dirty="0" smtClean="0"/>
              <a:t>PUP 2012</a:t>
            </a:r>
          </a:p>
          <a:p>
            <a:r>
              <a:rPr lang="fr-FR" sz="2400" dirty="0" smtClean="0"/>
              <a:t>M. </a:t>
            </a:r>
            <a:r>
              <a:rPr lang="fr-FR" sz="2400" dirty="0" err="1" smtClean="0"/>
              <a:t>Gilens</a:t>
            </a:r>
            <a:r>
              <a:rPr lang="fr-FR" sz="2400" dirty="0" smtClean="0"/>
              <a:t>, B. Page, « </a:t>
            </a:r>
            <a:r>
              <a:rPr lang="en-US" sz="2400" dirty="0" smtClean="0"/>
              <a:t>Testing Theories of American Politics: Elites, Interest Groups, and Average </a:t>
            </a:r>
            <a:r>
              <a:rPr lang="fr-FR" sz="2400" dirty="0" err="1" smtClean="0"/>
              <a:t>Citizens</a:t>
            </a:r>
            <a:r>
              <a:rPr lang="fr-FR" sz="2400" dirty="0" smtClean="0"/>
              <a:t> », </a:t>
            </a:r>
            <a:r>
              <a:rPr lang="fr-FR" sz="2400" dirty="0" err="1" smtClean="0">
                <a:hlinkClick r:id="rId3"/>
              </a:rPr>
              <a:t>PoP</a:t>
            </a:r>
            <a:r>
              <a:rPr lang="fr-FR" sz="2400" dirty="0" smtClean="0">
                <a:hlinkClick r:id="rId3"/>
              </a:rPr>
              <a:t> 2014</a:t>
            </a:r>
            <a:endParaRPr lang="fr-FR" sz="2400" b="1" dirty="0"/>
          </a:p>
          <a:p>
            <a:r>
              <a:rPr lang="fr-FR" sz="2400" b="1" dirty="0" smtClean="0"/>
              <a:t>* A. </a:t>
            </a:r>
            <a:r>
              <a:rPr lang="fr-FR" sz="2400" b="1" dirty="0" err="1" smtClean="0"/>
              <a:t>Bonica</a:t>
            </a:r>
            <a:r>
              <a:rPr lang="fr-FR" sz="2400" b="1" dirty="0" smtClean="0"/>
              <a:t>, H. Rosenthal, « </a:t>
            </a:r>
            <a:r>
              <a:rPr lang="fr-FR" sz="2400" b="1" dirty="0" err="1" smtClean="0"/>
              <a:t>Why</a:t>
            </a:r>
            <a:r>
              <a:rPr lang="fr-FR" sz="2400" b="1" dirty="0" smtClean="0"/>
              <a:t> </a:t>
            </a:r>
            <a:r>
              <a:rPr lang="fr-FR" sz="2400" b="1" dirty="0" err="1" smtClean="0"/>
              <a:t>Hasn’t</a:t>
            </a:r>
            <a:r>
              <a:rPr lang="fr-FR" sz="2400" b="1" dirty="0" smtClean="0"/>
              <a:t> </a:t>
            </a:r>
            <a:r>
              <a:rPr lang="fr-FR" sz="2400" b="1" dirty="0" err="1" smtClean="0"/>
              <a:t>Democracy</a:t>
            </a:r>
            <a:r>
              <a:rPr lang="fr-FR" sz="2400" b="1" dirty="0" smtClean="0"/>
              <a:t> </a:t>
            </a:r>
            <a:r>
              <a:rPr lang="fr-FR" sz="2400" b="1" dirty="0" err="1" smtClean="0"/>
              <a:t>Slowed</a:t>
            </a:r>
            <a:r>
              <a:rPr lang="fr-FR" sz="2400" b="1" dirty="0" smtClean="0"/>
              <a:t> </a:t>
            </a:r>
            <a:r>
              <a:rPr lang="fr-FR" sz="2400" b="1" dirty="0" err="1" smtClean="0"/>
              <a:t>Rising</a:t>
            </a:r>
            <a:r>
              <a:rPr lang="fr-FR" sz="2400" b="1" dirty="0" smtClean="0"/>
              <a:t> </a:t>
            </a:r>
            <a:r>
              <a:rPr lang="fr-FR" sz="2400" b="1" dirty="0" err="1" smtClean="0"/>
              <a:t>Inequality</a:t>
            </a:r>
            <a:r>
              <a:rPr lang="fr-FR" sz="2400" b="1" dirty="0" smtClean="0"/>
              <a:t> », </a:t>
            </a:r>
            <a:r>
              <a:rPr lang="fr-FR" sz="2400" b="1" dirty="0" smtClean="0">
                <a:hlinkClick r:id="rId4"/>
              </a:rPr>
              <a:t>JEP 2013</a:t>
            </a:r>
            <a:r>
              <a:rPr lang="fr-FR" sz="2400" dirty="0" smtClean="0"/>
              <a:t>; « The </a:t>
            </a:r>
            <a:r>
              <a:rPr lang="fr-FR" sz="2400" dirty="0" err="1" smtClean="0"/>
              <a:t>Wealth</a:t>
            </a:r>
            <a:r>
              <a:rPr lang="fr-FR" sz="2400" dirty="0" smtClean="0"/>
              <a:t> </a:t>
            </a:r>
            <a:r>
              <a:rPr lang="fr-FR" sz="2400" dirty="0" err="1" smtClean="0"/>
              <a:t>Elasticity</a:t>
            </a:r>
            <a:r>
              <a:rPr lang="fr-FR" sz="2400" dirty="0" smtClean="0"/>
              <a:t> of Political Contributions by the Forbes 4000 », </a:t>
            </a:r>
            <a:r>
              <a:rPr lang="fr-FR" sz="2400" dirty="0" smtClean="0">
                <a:hlinkClick r:id="rId5"/>
              </a:rPr>
              <a:t>WP 2015</a:t>
            </a:r>
            <a:endParaRPr lang="fr-FR" sz="2400" dirty="0" smtClean="0"/>
          </a:p>
          <a:p>
            <a:r>
              <a:rPr lang="fr-FR" sz="2400" dirty="0" smtClean="0"/>
              <a:t>T</a:t>
            </a:r>
            <a:r>
              <a:rPr lang="fr-FR" sz="2400" dirty="0"/>
              <a:t>. </a:t>
            </a:r>
            <a:r>
              <a:rPr lang="fr-FR" sz="2400" dirty="0" err="1"/>
              <a:t>Kuhner</a:t>
            </a:r>
            <a:r>
              <a:rPr lang="fr-FR" sz="2400" dirty="0"/>
              <a:t>, </a:t>
            </a:r>
            <a:r>
              <a:rPr lang="fr-FR" sz="2400" i="1" dirty="0" err="1"/>
              <a:t>Capitalism</a:t>
            </a:r>
            <a:r>
              <a:rPr lang="fr-FR" sz="2400" i="1" dirty="0"/>
              <a:t> vs </a:t>
            </a:r>
            <a:r>
              <a:rPr lang="fr-FR" sz="2400" i="1" dirty="0" err="1"/>
              <a:t>Democracy</a:t>
            </a:r>
            <a:r>
              <a:rPr lang="fr-FR" sz="2400" i="1" dirty="0"/>
              <a:t>: Money in </a:t>
            </a:r>
            <a:r>
              <a:rPr lang="fr-FR" sz="2400" i="1" dirty="0" err="1"/>
              <a:t>Politics</a:t>
            </a:r>
            <a:r>
              <a:rPr lang="fr-FR" sz="2400" i="1" dirty="0"/>
              <a:t> and the Free </a:t>
            </a:r>
            <a:r>
              <a:rPr lang="fr-FR" sz="2400" i="1" dirty="0" err="1"/>
              <a:t>Market</a:t>
            </a:r>
            <a:r>
              <a:rPr lang="fr-FR" sz="2400" i="1" dirty="0"/>
              <a:t> Constitution</a:t>
            </a:r>
            <a:r>
              <a:rPr lang="fr-FR" sz="2400" dirty="0"/>
              <a:t>, </a:t>
            </a:r>
            <a:r>
              <a:rPr lang="fr-FR" sz="2400" dirty="0" err="1"/>
              <a:t>Stanford</a:t>
            </a:r>
            <a:r>
              <a:rPr lang="fr-FR" sz="2400" dirty="0"/>
              <a:t> </a:t>
            </a:r>
            <a:r>
              <a:rPr lang="fr-FR" sz="2400" dirty="0" err="1"/>
              <a:t>University</a:t>
            </a:r>
            <a:r>
              <a:rPr lang="fr-FR" sz="2400" dirty="0"/>
              <a:t> </a:t>
            </a:r>
            <a:r>
              <a:rPr lang="fr-FR" sz="2400" dirty="0" err="1"/>
              <a:t>Press</a:t>
            </a:r>
            <a:r>
              <a:rPr lang="fr-FR" sz="2400" dirty="0"/>
              <a:t> </a:t>
            </a:r>
            <a:r>
              <a:rPr lang="fr-FR" sz="2400" dirty="0" smtClean="0"/>
              <a:t>2014</a:t>
            </a:r>
          </a:p>
        </p:txBody>
      </p:sp>
    </p:spTree>
    <p:extLst>
      <p:ext uri="{BB962C8B-B14F-4D97-AF65-F5344CB8AC3E}">
        <p14:creationId xmlns:p14="http://schemas.microsoft.com/office/powerpoint/2010/main" val="2594816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552728"/>
          </a:xfrm>
        </p:spPr>
        <p:txBody>
          <a:bodyPr>
            <a:normAutofit/>
          </a:bodyPr>
          <a:lstStyle/>
          <a:p>
            <a:pPr>
              <a:buNone/>
            </a:pPr>
            <a:endParaRPr lang="fr-FR" sz="2400" dirty="0" smtClean="0">
              <a:latin typeface="+mn-lt"/>
            </a:endParaRPr>
          </a:p>
          <a:p>
            <a:r>
              <a:rPr lang="fr-FR" sz="2400" dirty="0" smtClean="0"/>
              <a:t>L. </a:t>
            </a:r>
            <a:r>
              <a:rPr lang="fr-FR" sz="2400" dirty="0" err="1" smtClean="0"/>
              <a:t>Kuziemko</a:t>
            </a:r>
            <a:r>
              <a:rPr lang="fr-FR" sz="2400" dirty="0" smtClean="0"/>
              <a:t>, M. Norton, E. Saez, S. Stantcheva, « How </a:t>
            </a:r>
            <a:r>
              <a:rPr lang="fr-FR" sz="2400" dirty="0" err="1" smtClean="0"/>
              <a:t>Elastic</a:t>
            </a:r>
            <a:r>
              <a:rPr lang="fr-FR" sz="2400" dirty="0" smtClean="0"/>
              <a:t> are </a:t>
            </a:r>
            <a:r>
              <a:rPr lang="fr-FR" sz="2400" dirty="0" err="1" smtClean="0"/>
              <a:t>Preferences</a:t>
            </a:r>
            <a:r>
              <a:rPr lang="fr-FR" sz="2400" dirty="0" smtClean="0"/>
              <a:t> for Redistribution? », </a:t>
            </a:r>
            <a:r>
              <a:rPr lang="fr-FR" sz="2400" dirty="0" smtClean="0">
                <a:hlinkClick r:id="rId2"/>
              </a:rPr>
              <a:t>AER 2015</a:t>
            </a:r>
            <a:endParaRPr lang="fr-FR" sz="2400" dirty="0" smtClean="0"/>
          </a:p>
          <a:p>
            <a:r>
              <a:rPr lang="fr-FR" sz="2400" dirty="0" smtClean="0">
                <a:latin typeface="+mn-lt"/>
              </a:rPr>
              <a:t>T. Piketty, « Social </a:t>
            </a:r>
            <a:r>
              <a:rPr lang="fr-FR" sz="2400" dirty="0" err="1" smtClean="0">
                <a:latin typeface="+mn-lt"/>
              </a:rPr>
              <a:t>Mobility</a:t>
            </a:r>
            <a:r>
              <a:rPr lang="fr-FR" sz="2400" dirty="0" smtClean="0">
                <a:latin typeface="+mn-lt"/>
              </a:rPr>
              <a:t> and </a:t>
            </a:r>
            <a:r>
              <a:rPr lang="fr-FR" sz="2400" dirty="0" err="1" smtClean="0">
                <a:latin typeface="+mn-lt"/>
              </a:rPr>
              <a:t>Redistributive</a:t>
            </a:r>
            <a:r>
              <a:rPr lang="fr-FR" sz="2400" dirty="0" smtClean="0">
                <a:latin typeface="+mn-lt"/>
              </a:rPr>
              <a:t> </a:t>
            </a:r>
            <a:r>
              <a:rPr lang="fr-FR" sz="2400" dirty="0" err="1" smtClean="0">
                <a:latin typeface="+mn-lt"/>
              </a:rPr>
              <a:t>Politics</a:t>
            </a:r>
            <a:r>
              <a:rPr lang="fr-FR" sz="2400" dirty="0" smtClean="0">
                <a:latin typeface="+mn-lt"/>
              </a:rPr>
              <a:t> », </a:t>
            </a:r>
            <a:r>
              <a:rPr lang="fr-FR" sz="2400" dirty="0" smtClean="0">
                <a:latin typeface="+mn-lt"/>
                <a:hlinkClick r:id="rId3"/>
              </a:rPr>
              <a:t>QJE 1995</a:t>
            </a:r>
            <a:r>
              <a:rPr lang="fr-FR" sz="2400" dirty="0" smtClean="0">
                <a:latin typeface="+mn-lt"/>
              </a:rPr>
              <a:t>; « Self-</a:t>
            </a:r>
            <a:r>
              <a:rPr lang="fr-FR" sz="2400" dirty="0" err="1" smtClean="0">
                <a:latin typeface="+mn-lt"/>
              </a:rPr>
              <a:t>Fulfilling</a:t>
            </a:r>
            <a:r>
              <a:rPr lang="fr-FR" sz="2400" dirty="0" smtClean="0">
                <a:latin typeface="+mn-lt"/>
              </a:rPr>
              <a:t> </a:t>
            </a:r>
            <a:r>
              <a:rPr lang="fr-FR" sz="2400" dirty="0" err="1" smtClean="0">
                <a:latin typeface="+mn-lt"/>
              </a:rPr>
              <a:t>Beliefs</a:t>
            </a:r>
            <a:r>
              <a:rPr lang="fr-FR" sz="2400" dirty="0" smtClean="0">
                <a:latin typeface="+mn-lt"/>
              </a:rPr>
              <a:t> About Social </a:t>
            </a:r>
            <a:r>
              <a:rPr lang="fr-FR" sz="2400" dirty="0" err="1" smtClean="0">
                <a:latin typeface="+mn-lt"/>
              </a:rPr>
              <a:t>Status</a:t>
            </a:r>
            <a:r>
              <a:rPr lang="fr-FR" sz="2400" dirty="0" smtClean="0">
                <a:latin typeface="+mn-lt"/>
              </a:rPr>
              <a:t>», </a:t>
            </a:r>
            <a:r>
              <a:rPr lang="fr-FR" sz="2400" dirty="0" smtClean="0">
                <a:latin typeface="+mn-lt"/>
                <a:hlinkClick r:id="rId4"/>
              </a:rPr>
              <a:t>JPubEc 1998</a:t>
            </a:r>
            <a:r>
              <a:rPr lang="fr-FR" sz="2400" dirty="0" smtClean="0">
                <a:latin typeface="+mn-lt"/>
              </a:rPr>
              <a:t> ; « </a:t>
            </a:r>
            <a:r>
              <a:rPr lang="fr-FR" sz="2400" dirty="0" err="1" smtClean="0">
                <a:latin typeface="+mn-lt"/>
              </a:rPr>
              <a:t>Theories</a:t>
            </a:r>
            <a:r>
              <a:rPr lang="fr-FR" sz="2400" dirty="0" smtClean="0">
                <a:latin typeface="+mn-lt"/>
              </a:rPr>
              <a:t> of Persistent </a:t>
            </a:r>
            <a:r>
              <a:rPr lang="fr-FR" sz="2400" dirty="0" err="1" smtClean="0">
                <a:latin typeface="+mn-lt"/>
              </a:rPr>
              <a:t>Inequality</a:t>
            </a:r>
            <a:r>
              <a:rPr lang="fr-FR" sz="2400" dirty="0" smtClean="0">
                <a:latin typeface="+mn-lt"/>
              </a:rPr>
              <a:t> &amp; </a:t>
            </a:r>
            <a:r>
              <a:rPr lang="fr-FR" sz="2400" dirty="0" err="1" smtClean="0">
                <a:latin typeface="+mn-lt"/>
              </a:rPr>
              <a:t>Intergenerational</a:t>
            </a:r>
            <a:r>
              <a:rPr lang="fr-FR" sz="2400" dirty="0" smtClean="0">
                <a:latin typeface="+mn-lt"/>
              </a:rPr>
              <a:t> </a:t>
            </a:r>
            <a:r>
              <a:rPr lang="fr-FR" sz="2400" dirty="0" err="1" smtClean="0">
                <a:latin typeface="+mn-lt"/>
              </a:rPr>
              <a:t>Mobility</a:t>
            </a:r>
            <a:r>
              <a:rPr lang="fr-FR" sz="2400" dirty="0" smtClean="0">
                <a:latin typeface="+mn-lt"/>
              </a:rPr>
              <a:t> », </a:t>
            </a:r>
            <a:r>
              <a:rPr lang="fr-FR" sz="2400" dirty="0" smtClean="0">
                <a:latin typeface="+mn-lt"/>
                <a:hlinkClick r:id="rId5"/>
              </a:rPr>
              <a:t>HID 2000</a:t>
            </a:r>
            <a:endParaRPr lang="fr-FR" sz="2400" dirty="0" smtClean="0">
              <a:latin typeface="+mn-lt"/>
            </a:endParaRPr>
          </a:p>
          <a:p>
            <a:r>
              <a:rPr lang="fr-FR" sz="2400" dirty="0" smtClean="0"/>
              <a:t>M. Corak, « </a:t>
            </a:r>
            <a:r>
              <a:rPr lang="fr-FR" sz="2400" dirty="0" err="1" smtClean="0"/>
              <a:t>Income</a:t>
            </a:r>
            <a:r>
              <a:rPr lang="fr-FR" sz="2400" dirty="0" smtClean="0"/>
              <a:t> </a:t>
            </a:r>
            <a:r>
              <a:rPr lang="fr-FR" sz="2400" dirty="0" err="1" smtClean="0"/>
              <a:t>Inequality</a:t>
            </a:r>
            <a:r>
              <a:rPr lang="fr-FR" sz="2400" dirty="0" smtClean="0"/>
              <a:t>, </a:t>
            </a:r>
            <a:r>
              <a:rPr lang="fr-FR" sz="2400" dirty="0" err="1" smtClean="0"/>
              <a:t>Equality</a:t>
            </a:r>
            <a:r>
              <a:rPr lang="fr-FR" sz="2400" dirty="0" smtClean="0"/>
              <a:t> of </a:t>
            </a:r>
            <a:r>
              <a:rPr lang="fr-FR" sz="2400" dirty="0" err="1" smtClean="0"/>
              <a:t>Opportunity</a:t>
            </a:r>
            <a:r>
              <a:rPr lang="fr-FR" sz="2400" dirty="0" smtClean="0"/>
              <a:t> and </a:t>
            </a:r>
            <a:r>
              <a:rPr lang="fr-FR" sz="2400" dirty="0" err="1" smtClean="0"/>
              <a:t>Intergenerational</a:t>
            </a:r>
            <a:r>
              <a:rPr lang="fr-FR" sz="2400" dirty="0" smtClean="0"/>
              <a:t> </a:t>
            </a:r>
            <a:r>
              <a:rPr lang="fr-FR" sz="2400" dirty="0" err="1" smtClean="0"/>
              <a:t>Mobility</a:t>
            </a:r>
            <a:r>
              <a:rPr lang="fr-FR" sz="2400" dirty="0" smtClean="0"/>
              <a:t> », </a:t>
            </a:r>
            <a:r>
              <a:rPr lang="fr-FR" sz="2400" dirty="0" smtClean="0">
                <a:hlinkClick r:id="rId6"/>
              </a:rPr>
              <a:t>JEP 2013</a:t>
            </a:r>
            <a:endParaRPr lang="fr-FR" sz="2400" dirty="0" smtClean="0"/>
          </a:p>
          <a:p>
            <a:r>
              <a:rPr lang="fr-FR" sz="2400" dirty="0" smtClean="0">
                <a:latin typeface="+mn-lt"/>
              </a:rPr>
              <a:t>V. </a:t>
            </a:r>
            <a:r>
              <a:rPr lang="fr-FR" sz="2400" dirty="0" err="1" smtClean="0">
                <a:latin typeface="+mn-lt"/>
              </a:rPr>
              <a:t>Gimpelson</a:t>
            </a:r>
            <a:r>
              <a:rPr lang="fr-FR" sz="2400" dirty="0" smtClean="0">
                <a:latin typeface="+mn-lt"/>
              </a:rPr>
              <a:t>, D. </a:t>
            </a:r>
            <a:r>
              <a:rPr lang="fr-FR" sz="2400" dirty="0" err="1" smtClean="0">
                <a:latin typeface="+mn-lt"/>
              </a:rPr>
              <a:t>Treisman</a:t>
            </a:r>
            <a:r>
              <a:rPr lang="fr-FR" sz="2400" dirty="0" smtClean="0">
                <a:latin typeface="+mn-lt"/>
              </a:rPr>
              <a:t>, « </a:t>
            </a:r>
            <a:r>
              <a:rPr lang="fr-FR" sz="2400" dirty="0" err="1" smtClean="0">
                <a:latin typeface="+mn-lt"/>
              </a:rPr>
              <a:t>Misperceiving</a:t>
            </a:r>
            <a:r>
              <a:rPr lang="fr-FR" sz="2400" dirty="0" smtClean="0">
                <a:latin typeface="+mn-lt"/>
              </a:rPr>
              <a:t> </a:t>
            </a:r>
            <a:r>
              <a:rPr lang="fr-FR" sz="2400" dirty="0" err="1" smtClean="0">
                <a:latin typeface="+mn-lt"/>
              </a:rPr>
              <a:t>Inequality</a:t>
            </a:r>
            <a:r>
              <a:rPr lang="fr-FR" sz="2400" dirty="0" smtClean="0">
                <a:latin typeface="+mn-lt"/>
              </a:rPr>
              <a:t> », </a:t>
            </a:r>
            <a:r>
              <a:rPr lang="fr-FR" sz="2400" dirty="0" smtClean="0">
                <a:latin typeface="+mn-lt"/>
                <a:hlinkClick r:id="rId7"/>
              </a:rPr>
              <a:t>WP 2015</a:t>
            </a:r>
            <a:endParaRPr lang="fr-FR" sz="2400" dirty="0" smtClean="0">
              <a:latin typeface="+mn-lt"/>
            </a:endParaRPr>
          </a:p>
          <a:p>
            <a:r>
              <a:rPr lang="fr-FR" sz="2400" dirty="0" smtClean="0"/>
              <a:t>C. Boix, </a:t>
            </a:r>
            <a:r>
              <a:rPr lang="fr-FR" sz="2400" i="1" dirty="0" smtClean="0"/>
              <a:t>Political </a:t>
            </a:r>
            <a:r>
              <a:rPr lang="fr-FR" sz="2400" i="1" dirty="0" err="1" smtClean="0"/>
              <a:t>Order</a:t>
            </a:r>
            <a:r>
              <a:rPr lang="fr-FR" sz="2400" i="1" dirty="0" smtClean="0"/>
              <a:t> and </a:t>
            </a:r>
            <a:r>
              <a:rPr lang="fr-FR" sz="2400" i="1" dirty="0" err="1" smtClean="0"/>
              <a:t>Inequality</a:t>
            </a:r>
            <a:r>
              <a:rPr lang="fr-FR" sz="2400" dirty="0" smtClean="0"/>
              <a:t>, CUP 2015; </a:t>
            </a:r>
            <a:r>
              <a:rPr lang="fr-FR" sz="2400" i="1" dirty="0" err="1" smtClean="0"/>
              <a:t>Democracy</a:t>
            </a:r>
            <a:r>
              <a:rPr lang="fr-FR" sz="2400" i="1" dirty="0" smtClean="0"/>
              <a:t> and Redistribution</a:t>
            </a:r>
            <a:r>
              <a:rPr lang="fr-FR" sz="2400" dirty="0" smtClean="0"/>
              <a:t>, CUP 2003;  « Redistribution </a:t>
            </a:r>
            <a:r>
              <a:rPr lang="fr-FR" sz="2400" dirty="0" err="1" smtClean="0"/>
              <a:t>policies</a:t>
            </a:r>
            <a:r>
              <a:rPr lang="fr-FR" sz="2400" dirty="0" smtClean="0"/>
              <a:t> in a </a:t>
            </a:r>
            <a:r>
              <a:rPr lang="fr-FR" sz="2400" dirty="0" err="1" smtClean="0"/>
              <a:t>globalized</a:t>
            </a:r>
            <a:r>
              <a:rPr lang="fr-FR" sz="2400" dirty="0" smtClean="0"/>
              <a:t> world », </a:t>
            </a:r>
            <a:r>
              <a:rPr lang="fr-FR" sz="2400" dirty="0" smtClean="0">
                <a:hlinkClick r:id="rId8"/>
              </a:rPr>
              <a:t>2011</a:t>
            </a:r>
            <a:r>
              <a:rPr lang="fr-FR" sz="2400" dirty="0" smtClean="0"/>
              <a:t>; « A Complete </a:t>
            </a:r>
            <a:r>
              <a:rPr lang="fr-FR" sz="2400" dirty="0" err="1" smtClean="0"/>
              <a:t>Dataset</a:t>
            </a:r>
            <a:r>
              <a:rPr lang="fr-FR" sz="2400" dirty="0" smtClean="0"/>
              <a:t> on Political </a:t>
            </a:r>
            <a:r>
              <a:rPr lang="fr-FR" sz="2400" dirty="0" err="1" smtClean="0"/>
              <a:t>Regimes</a:t>
            </a:r>
            <a:r>
              <a:rPr lang="fr-FR" sz="2400" dirty="0" smtClean="0"/>
              <a:t>, 1800-2007 », </a:t>
            </a:r>
            <a:r>
              <a:rPr lang="fr-FR" sz="2400" dirty="0" smtClean="0">
                <a:hlinkClick r:id="rId9"/>
              </a:rPr>
              <a:t>CP 2013</a:t>
            </a:r>
            <a:endParaRPr lang="fr-FR" sz="2400" dirty="0" smtClean="0"/>
          </a:p>
          <a:p>
            <a:r>
              <a:rPr lang="fr-FR" sz="2400" dirty="0" smtClean="0">
                <a:latin typeface="+mn-lt"/>
              </a:rPr>
              <a:t>Jensen et al, « Political </a:t>
            </a:r>
            <a:r>
              <a:rPr lang="fr-FR" sz="2400" dirty="0" err="1" smtClean="0">
                <a:latin typeface="+mn-lt"/>
              </a:rPr>
              <a:t>Polarization</a:t>
            </a:r>
            <a:r>
              <a:rPr lang="fr-FR" sz="2400" dirty="0" smtClean="0">
                <a:latin typeface="+mn-lt"/>
              </a:rPr>
              <a:t> and the Dynamics of Political </a:t>
            </a:r>
            <a:r>
              <a:rPr lang="fr-FR" sz="2400" dirty="0" err="1" smtClean="0">
                <a:latin typeface="+mn-lt"/>
              </a:rPr>
              <a:t>Language</a:t>
            </a:r>
            <a:r>
              <a:rPr lang="fr-FR" sz="2400" dirty="0" smtClean="0">
                <a:latin typeface="+mn-lt"/>
              </a:rPr>
              <a:t>: Evidence </a:t>
            </a:r>
            <a:r>
              <a:rPr lang="fr-FR" sz="2400" dirty="0" err="1" smtClean="0">
                <a:latin typeface="+mn-lt"/>
              </a:rPr>
              <a:t>from</a:t>
            </a:r>
            <a:r>
              <a:rPr lang="fr-FR" sz="2400" dirty="0" smtClean="0">
                <a:latin typeface="+mn-lt"/>
              </a:rPr>
              <a:t> 130 </a:t>
            </a:r>
            <a:r>
              <a:rPr lang="fr-FR" sz="2400" dirty="0" err="1" smtClean="0">
                <a:latin typeface="+mn-lt"/>
              </a:rPr>
              <a:t>Years</a:t>
            </a:r>
            <a:r>
              <a:rPr lang="fr-FR" sz="2400" dirty="0" smtClean="0">
                <a:latin typeface="+mn-lt"/>
              </a:rPr>
              <a:t> of Political Speech », </a:t>
            </a:r>
            <a:r>
              <a:rPr lang="fr-FR" sz="2400" dirty="0" smtClean="0">
                <a:latin typeface="+mn-lt"/>
                <a:hlinkClick r:id="rId10"/>
              </a:rPr>
              <a:t>BPEA 2012</a:t>
            </a:r>
            <a:endParaRPr lang="fr-FR" sz="2400" dirty="0" smtClean="0">
              <a:latin typeface="+mn-lt"/>
            </a:endParaRPr>
          </a:p>
        </p:txBody>
      </p:sp>
    </p:spTree>
    <p:extLst>
      <p:ext uri="{BB962C8B-B14F-4D97-AF65-F5344CB8AC3E}">
        <p14:creationId xmlns:p14="http://schemas.microsoft.com/office/powerpoint/2010/main" val="30163599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260648"/>
            <a:ext cx="8928992" cy="5865515"/>
          </a:xfrm>
        </p:spPr>
        <p:txBody>
          <a:bodyPr>
            <a:normAutofit/>
          </a:bodyPr>
          <a:lstStyle/>
          <a:p>
            <a:pPr>
              <a:buNone/>
            </a:pPr>
            <a:r>
              <a:rPr lang="en-US" sz="2400" u="sng" dirty="0" smtClean="0"/>
              <a:t>Organizing property: financial transparency &amp; participatory governance</a:t>
            </a:r>
            <a:endParaRPr lang="en-US" sz="2400" u="sng" dirty="0"/>
          </a:p>
          <a:p>
            <a:r>
              <a:rPr lang="en-US" sz="2400" dirty="0" smtClean="0"/>
              <a:t>D</a:t>
            </a:r>
            <a:r>
              <a:rPr lang="en-US" sz="2400" dirty="0"/>
              <a:t>. Nougayrede, “Outsourcing Law in Post-Soviet Russia”,  </a:t>
            </a:r>
            <a:r>
              <a:rPr lang="en-US" sz="2400" dirty="0">
                <a:hlinkClick r:id="rId2"/>
              </a:rPr>
              <a:t>JEL 2014</a:t>
            </a:r>
            <a:r>
              <a:rPr lang="en-US" sz="2400" dirty="0"/>
              <a:t>;  </a:t>
            </a:r>
            <a:r>
              <a:rPr lang="en-US" sz="2400" dirty="0">
                <a:hlinkClick r:id="rId3"/>
              </a:rPr>
              <a:t>NJILB </a:t>
            </a:r>
            <a:r>
              <a:rPr lang="en-US" sz="2400" dirty="0" smtClean="0">
                <a:hlinkClick r:id="rId3"/>
              </a:rPr>
              <a:t>2015</a:t>
            </a:r>
            <a:endParaRPr lang="en-US" sz="2400" dirty="0" smtClean="0"/>
          </a:p>
          <a:p>
            <a:r>
              <a:rPr lang="en-US" sz="2400" dirty="0" smtClean="0"/>
              <a:t>G. </a:t>
            </a:r>
            <a:r>
              <a:rPr lang="en-US" sz="2400" dirty="0" err="1" smtClean="0"/>
              <a:t>Zucman</a:t>
            </a:r>
            <a:r>
              <a:rPr lang="en-US" sz="2400" dirty="0" smtClean="0"/>
              <a:t>, </a:t>
            </a:r>
            <a:r>
              <a:rPr lang="en-US" sz="2400" i="1" dirty="0" smtClean="0"/>
              <a:t>The Hidden Wealth of Nations</a:t>
            </a:r>
            <a:r>
              <a:rPr lang="en-US" sz="2400" dirty="0" smtClean="0"/>
              <a:t>, University of Chicago Press 2015</a:t>
            </a:r>
            <a:endParaRPr lang="en-US" sz="2400" dirty="0"/>
          </a:p>
          <a:p>
            <a:r>
              <a:rPr lang="fr-FR" sz="2400" dirty="0" smtClean="0"/>
              <a:t>J.P. Chazal, « La propriété: dogme ou instrument politique? », </a:t>
            </a:r>
            <a:r>
              <a:rPr lang="fr-FR" sz="2400" dirty="0" smtClean="0">
                <a:hlinkClick r:id="rId4"/>
              </a:rPr>
              <a:t>RTDC 2014</a:t>
            </a:r>
            <a:endParaRPr lang="fr-FR" sz="2400" dirty="0" smtClean="0"/>
          </a:p>
          <a:p>
            <a:r>
              <a:rPr lang="fr-FR" sz="2400" dirty="0"/>
              <a:t>E. </a:t>
            </a:r>
            <a:r>
              <a:rPr lang="fr-FR" sz="2400" dirty="0" err="1"/>
              <a:t>McGaughey</a:t>
            </a:r>
            <a:r>
              <a:rPr lang="fr-FR" sz="2400" dirty="0"/>
              <a:t>, « The </a:t>
            </a:r>
            <a:r>
              <a:rPr lang="fr-FR" sz="2400" dirty="0" err="1"/>
              <a:t>Codetermination</a:t>
            </a:r>
            <a:r>
              <a:rPr lang="fr-FR" sz="2400" dirty="0"/>
              <a:t> </a:t>
            </a:r>
            <a:r>
              <a:rPr lang="fr-FR" sz="2400" dirty="0" err="1"/>
              <a:t>Bargains</a:t>
            </a:r>
            <a:r>
              <a:rPr lang="fr-FR" sz="2400" dirty="0"/>
              <a:t>: </a:t>
            </a:r>
            <a:r>
              <a:rPr lang="en-US" sz="2400" dirty="0"/>
              <a:t>The History of German Corporate and </a:t>
            </a:r>
            <a:r>
              <a:rPr lang="en-US" sz="2400" dirty="0" err="1"/>
              <a:t>Labour</a:t>
            </a:r>
            <a:r>
              <a:rPr lang="en-US" sz="2400" dirty="0"/>
              <a:t> </a:t>
            </a:r>
            <a:r>
              <a:rPr lang="fr-FR" sz="2400" dirty="0"/>
              <a:t>Law », </a:t>
            </a:r>
            <a:r>
              <a:rPr lang="fr-FR" sz="2400" dirty="0">
                <a:hlinkClick r:id="rId5"/>
              </a:rPr>
              <a:t>WP </a:t>
            </a:r>
            <a:r>
              <a:rPr lang="fr-FR" sz="2400" dirty="0" smtClean="0">
                <a:hlinkClick r:id="rId5"/>
              </a:rPr>
              <a:t>2015</a:t>
            </a:r>
            <a:endParaRPr lang="fr-FR" sz="2400" dirty="0" smtClean="0"/>
          </a:p>
          <a:p>
            <a:r>
              <a:rPr lang="en-US" sz="2400" dirty="0" smtClean="0"/>
              <a:t>J</a:t>
            </a:r>
            <a:r>
              <a:rPr lang="en-US" sz="2400" dirty="0"/>
              <a:t>. Boyle, “The Second Enclosure Movement &amp; the Construction of the Public Domain”, </a:t>
            </a:r>
            <a:r>
              <a:rPr lang="en-US" sz="2400" dirty="0">
                <a:hlinkClick r:id="rId6"/>
              </a:rPr>
              <a:t>LCP </a:t>
            </a:r>
            <a:r>
              <a:rPr lang="en-US" sz="2400" dirty="0" smtClean="0">
                <a:hlinkClick r:id="rId6"/>
              </a:rPr>
              <a:t>2003</a:t>
            </a:r>
            <a:endParaRPr lang="fr-FR" sz="2400" dirty="0" smtClean="0"/>
          </a:p>
          <a:p>
            <a:r>
              <a:rPr lang="fr-FR" sz="2400" dirty="0" smtClean="0"/>
              <a:t>J. Cagé, </a:t>
            </a:r>
            <a:r>
              <a:rPr lang="fr-FR" sz="2400" i="1" dirty="0" err="1" smtClean="0"/>
              <a:t>Saving</a:t>
            </a:r>
            <a:r>
              <a:rPr lang="fr-FR" sz="2400" i="1" dirty="0" smtClean="0"/>
              <a:t> the Media. </a:t>
            </a:r>
            <a:r>
              <a:rPr lang="fr-FR" sz="2400" i="1" dirty="0" err="1" smtClean="0"/>
              <a:t>Capitalism</a:t>
            </a:r>
            <a:r>
              <a:rPr lang="fr-FR" sz="2400" i="1" dirty="0" smtClean="0"/>
              <a:t>, </a:t>
            </a:r>
            <a:r>
              <a:rPr lang="fr-FR" sz="2400" i="1" dirty="0" err="1" smtClean="0"/>
              <a:t>Crowdfunding</a:t>
            </a:r>
            <a:r>
              <a:rPr lang="fr-FR" sz="2400" i="1" dirty="0" smtClean="0"/>
              <a:t> and </a:t>
            </a:r>
            <a:r>
              <a:rPr lang="fr-FR" sz="2400" i="1" dirty="0" err="1" smtClean="0"/>
              <a:t>Democracy</a:t>
            </a:r>
            <a:r>
              <a:rPr lang="fr-FR" sz="2400" dirty="0" smtClean="0"/>
              <a:t>, Harvard UP, 2016</a:t>
            </a:r>
            <a:endParaRPr lang="fr-FR" sz="2400" dirty="0"/>
          </a:p>
          <a:p>
            <a:pPr marL="0" indent="0">
              <a:buNone/>
            </a:pPr>
            <a:endParaRPr lang="fr-FR" sz="2400" dirty="0" smtClean="0">
              <a:latin typeface="+mn-lt"/>
            </a:endParaRPr>
          </a:p>
        </p:txBody>
      </p:sp>
    </p:spTree>
    <p:extLst>
      <p:ext uri="{BB962C8B-B14F-4D97-AF65-F5344CB8AC3E}">
        <p14:creationId xmlns:p14="http://schemas.microsoft.com/office/powerpoint/2010/main" val="288634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7016" y="260648"/>
            <a:ext cx="8856984" cy="6480720"/>
          </a:xfrm>
        </p:spPr>
        <p:txBody>
          <a:bodyPr>
            <a:noAutofit/>
          </a:bodyPr>
          <a:lstStyle/>
          <a:p>
            <a:r>
              <a:rPr lang="en-US" sz="2800" dirty="0" smtClean="0"/>
              <a:t>This course will focus on the history of capital accumulation, inequality &amp; growth</a:t>
            </a:r>
          </a:p>
          <a:p>
            <a:r>
              <a:rPr lang="en-US" sz="2800" dirty="0" smtClean="0"/>
              <a:t>For a focus on the history of taxation &amp; public spending and on normative theories of government intervention &amp; optimal redistribution, see my </a:t>
            </a:r>
            <a:r>
              <a:rPr lang="en-US" sz="2800" dirty="0" smtClean="0">
                <a:hlinkClick r:id="rId2"/>
              </a:rPr>
              <a:t>Public Economics course</a:t>
            </a:r>
            <a:r>
              <a:rPr lang="en-US" sz="2800" dirty="0" smtClean="0"/>
              <a:t> </a:t>
            </a:r>
          </a:p>
          <a:p>
            <a:pPr>
              <a:buNone/>
            </a:pPr>
            <a:endParaRPr lang="en-US" sz="2800" dirty="0" smtClean="0"/>
          </a:p>
          <a:p>
            <a:r>
              <a:rPr lang="en-US" sz="2800" dirty="0" smtClean="0"/>
              <a:t>The course is organized in 8 classes of 3 hours each</a:t>
            </a:r>
          </a:p>
          <a:p>
            <a:r>
              <a:rPr lang="en-US" sz="2800" dirty="0" smtClean="0"/>
              <a:t>To validate the course, students are required :</a:t>
            </a:r>
          </a:p>
          <a:p>
            <a:pPr>
              <a:buNone/>
            </a:pPr>
            <a:r>
              <a:rPr lang="en-US" sz="2800" dirty="0" smtClean="0"/>
              <a:t> (1) to attend and actively participate to all classes; </a:t>
            </a:r>
          </a:p>
          <a:p>
            <a:pPr>
              <a:buNone/>
            </a:pPr>
            <a:r>
              <a:rPr lang="en-US" sz="2800" dirty="0" smtClean="0"/>
              <a:t> (2) to take the exam (the exam will require a good working knowledge of the material included in the lecture slides and in the highly recommended * readings)</a:t>
            </a:r>
          </a:p>
          <a:p>
            <a:pPr>
              <a:buNone/>
            </a:pPr>
            <a:r>
              <a:rPr lang="en-US" sz="2800" dirty="0" smtClean="0"/>
              <a:t> (examples of past exams </a:t>
            </a:r>
            <a:r>
              <a:rPr lang="en-US" sz="2800" dirty="0" smtClean="0"/>
              <a:t>are </a:t>
            </a:r>
            <a:r>
              <a:rPr lang="en-US" sz="2800" dirty="0" smtClean="0">
                <a:hlinkClick r:id="rId3"/>
              </a:rPr>
              <a:t>here</a:t>
            </a:r>
            <a:r>
              <a:rPr lang="en-US" sz="2800" dirty="0" smtClean="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764704"/>
            <a:ext cx="8640960" cy="5361459"/>
          </a:xfrm>
        </p:spPr>
        <p:txBody>
          <a:bodyPr/>
          <a:lstStyle/>
          <a:p>
            <a:pPr>
              <a:buNone/>
            </a:pPr>
            <a:r>
              <a:rPr lang="fr-FR" sz="2400" u="sng" dirty="0" err="1" smtClean="0"/>
              <a:t>Organizing</a:t>
            </a:r>
            <a:r>
              <a:rPr lang="fr-FR" sz="2400" u="sng" dirty="0" smtClean="0"/>
              <a:t> </a:t>
            </a:r>
            <a:r>
              <a:rPr lang="fr-FR" sz="2400" u="sng" dirty="0" err="1" smtClean="0"/>
              <a:t>democracy</a:t>
            </a:r>
            <a:r>
              <a:rPr lang="fr-FR" sz="2400" u="sng" dirty="0" smtClean="0"/>
              <a:t>: </a:t>
            </a:r>
            <a:r>
              <a:rPr lang="fr-FR" sz="2400" u="sng" dirty="0" err="1" smtClean="0"/>
              <a:t>electoral</a:t>
            </a:r>
            <a:r>
              <a:rPr lang="fr-FR" sz="2400" u="sng" dirty="0" smtClean="0"/>
              <a:t> </a:t>
            </a:r>
            <a:r>
              <a:rPr lang="fr-FR" sz="2400" u="sng" dirty="0" err="1" smtClean="0"/>
              <a:t>systems</a:t>
            </a:r>
            <a:r>
              <a:rPr lang="fr-FR" sz="2400" u="sng" dirty="0" smtClean="0"/>
              <a:t>, nation-states, empires &amp; </a:t>
            </a:r>
            <a:r>
              <a:rPr lang="fr-FR" sz="2400" u="sng" dirty="0" err="1" smtClean="0"/>
              <a:t>federations</a:t>
            </a:r>
            <a:r>
              <a:rPr lang="fr-FR" sz="2400" u="sng" dirty="0" smtClean="0">
                <a:latin typeface="+mn-lt"/>
              </a:rPr>
              <a:t> </a:t>
            </a:r>
          </a:p>
          <a:p>
            <a:r>
              <a:rPr lang="fr-FR" sz="2400" dirty="0" smtClean="0"/>
              <a:t>A. </a:t>
            </a:r>
            <a:r>
              <a:rPr lang="en-US" sz="2400" dirty="0" err="1" smtClean="0"/>
              <a:t>Lijphart</a:t>
            </a:r>
            <a:r>
              <a:rPr lang="fr-FR" sz="2400" dirty="0" smtClean="0"/>
              <a:t>, </a:t>
            </a:r>
            <a:r>
              <a:rPr lang="en-US" sz="2400" i="1" dirty="0" smtClean="0"/>
              <a:t>Electoral Systems and Party Systems: A Study of Twenty-Seven Democracies</a:t>
            </a:r>
            <a:r>
              <a:rPr lang="en-US" sz="2400" dirty="0" smtClean="0"/>
              <a:t>, 1994; </a:t>
            </a:r>
            <a:r>
              <a:rPr lang="en-US" sz="2400" i="1" dirty="0" smtClean="0"/>
              <a:t>Patterns of Democracy: Government Forms and Performance in Thirty-Six Countries</a:t>
            </a:r>
            <a:r>
              <a:rPr lang="en-US" sz="2400" dirty="0" smtClean="0"/>
              <a:t>, 1999</a:t>
            </a:r>
          </a:p>
          <a:p>
            <a:r>
              <a:rPr lang="en-US" sz="2400" dirty="0" smtClean="0"/>
              <a:t>A. </a:t>
            </a:r>
            <a:r>
              <a:rPr lang="en-US" sz="2400" dirty="0" err="1" smtClean="0"/>
              <a:t>Alesina</a:t>
            </a:r>
            <a:r>
              <a:rPr lang="en-US" sz="2400" dirty="0" smtClean="0"/>
              <a:t>, H. Rosenthal, </a:t>
            </a:r>
            <a:r>
              <a:rPr lang="en-US" sz="2400" i="1" dirty="0" smtClean="0"/>
              <a:t>Partisan Politics, Divided Government &amp; the Economy</a:t>
            </a:r>
            <a:r>
              <a:rPr lang="en-US" sz="2400" dirty="0" smtClean="0"/>
              <a:t>, CUP 1996 </a:t>
            </a:r>
            <a:endParaRPr lang="fr-FR" sz="2400" dirty="0" smtClean="0"/>
          </a:p>
          <a:p>
            <a:r>
              <a:rPr lang="fr-FR" sz="2400" dirty="0" smtClean="0"/>
              <a:t>U. Beck, E. Grande, </a:t>
            </a:r>
            <a:r>
              <a:rPr lang="fr-FR" sz="2400" i="1" dirty="0" err="1" smtClean="0"/>
              <a:t>Cosmopolitan</a:t>
            </a:r>
            <a:r>
              <a:rPr lang="fr-FR" sz="2400" i="1" dirty="0" smtClean="0"/>
              <a:t> Europe</a:t>
            </a:r>
            <a:r>
              <a:rPr lang="fr-FR" sz="2400" dirty="0" smtClean="0"/>
              <a:t>, </a:t>
            </a:r>
            <a:r>
              <a:rPr lang="fr-FR" sz="2400" dirty="0" err="1" smtClean="0"/>
              <a:t>Polity</a:t>
            </a:r>
            <a:r>
              <a:rPr lang="fr-FR" sz="2400" dirty="0" smtClean="0"/>
              <a:t> </a:t>
            </a:r>
            <a:r>
              <a:rPr lang="fr-FR" sz="2400" dirty="0" err="1" smtClean="0"/>
              <a:t>Press</a:t>
            </a:r>
            <a:r>
              <a:rPr lang="fr-FR" sz="2400" dirty="0" smtClean="0"/>
              <a:t> 2007 (</a:t>
            </a:r>
            <a:r>
              <a:rPr lang="fr-FR" sz="2400" i="1" dirty="0" smtClean="0"/>
              <a:t>Pour un empire européen</a:t>
            </a:r>
            <a:r>
              <a:rPr lang="fr-FR" sz="2400" dirty="0" smtClean="0"/>
              <a:t>, Flammarion, 2007)</a:t>
            </a:r>
          </a:p>
          <a:p>
            <a:r>
              <a:rPr lang="fr-FR" sz="2400" dirty="0" smtClean="0"/>
              <a:t>F. Cooper, </a:t>
            </a:r>
            <a:r>
              <a:rPr lang="fr-FR" sz="2400" i="1" dirty="0" err="1" smtClean="0"/>
              <a:t>Citizenship</a:t>
            </a:r>
            <a:r>
              <a:rPr lang="fr-FR" sz="2400" i="1" dirty="0" smtClean="0"/>
              <a:t> </a:t>
            </a:r>
            <a:r>
              <a:rPr lang="fr-FR" sz="2400" i="1" dirty="0" err="1" smtClean="0"/>
              <a:t>between</a:t>
            </a:r>
            <a:r>
              <a:rPr lang="fr-FR" sz="2400" i="1" dirty="0" smtClean="0"/>
              <a:t> Empire and Nation: </a:t>
            </a:r>
            <a:r>
              <a:rPr lang="fr-FR" sz="2400" i="1" dirty="0" err="1" smtClean="0"/>
              <a:t>Remaking</a:t>
            </a:r>
            <a:r>
              <a:rPr lang="fr-FR" sz="2400" i="1" dirty="0" smtClean="0"/>
              <a:t> France and French </a:t>
            </a:r>
            <a:r>
              <a:rPr lang="fr-FR" sz="2400" i="1" dirty="0" err="1" smtClean="0"/>
              <a:t>Africa</a:t>
            </a:r>
            <a:r>
              <a:rPr lang="fr-FR" sz="2400" i="1" dirty="0" smtClean="0"/>
              <a:t>, 1945-1960</a:t>
            </a:r>
            <a:r>
              <a:rPr lang="fr-FR" sz="2400" dirty="0" smtClean="0"/>
              <a:t>, PUP 2014; </a:t>
            </a:r>
            <a:r>
              <a:rPr lang="fr-FR" sz="2400" i="1" dirty="0" err="1" smtClean="0"/>
              <a:t>Africa</a:t>
            </a:r>
            <a:r>
              <a:rPr lang="fr-FR" sz="2400" i="1" dirty="0" smtClean="0"/>
              <a:t> and the World – </a:t>
            </a:r>
            <a:r>
              <a:rPr lang="fr-FR" sz="2400" i="1" dirty="0" err="1" smtClean="0"/>
              <a:t>Capitalism</a:t>
            </a:r>
            <a:r>
              <a:rPr lang="fr-FR" sz="2400" i="1" dirty="0" smtClean="0"/>
              <a:t>, Empire</a:t>
            </a:r>
            <a:r>
              <a:rPr lang="fr-FR" sz="2400" dirty="0" smtClean="0"/>
              <a:t>, Nation-State, HUP 2014</a:t>
            </a:r>
          </a:p>
          <a:p>
            <a:endParaRPr lang="fr-FR" sz="24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3200" b="1" dirty="0" smtClean="0"/>
              <a:t>A quick </a:t>
            </a:r>
            <a:r>
              <a:rPr lang="fr-FR" sz="3200" b="1" dirty="0" err="1" smtClean="0"/>
              <a:t>roadmap</a:t>
            </a:r>
            <a:r>
              <a:rPr lang="fr-FR" sz="3200" b="1" dirty="0" smtClean="0"/>
              <a:t> of the lectures</a:t>
            </a:r>
            <a:endParaRPr lang="fr-FR" sz="3200" b="1" dirty="0"/>
          </a:p>
        </p:txBody>
      </p:sp>
      <p:sp>
        <p:nvSpPr>
          <p:cNvPr id="3" name="Espace réservé du contenu 2"/>
          <p:cNvSpPr>
            <a:spLocks noGrp="1"/>
          </p:cNvSpPr>
          <p:nvPr>
            <p:ph idx="1"/>
          </p:nvPr>
        </p:nvSpPr>
        <p:spPr>
          <a:xfrm>
            <a:off x="395536" y="1340768"/>
            <a:ext cx="8568952" cy="5328592"/>
          </a:xfrm>
        </p:spPr>
        <p:txBody>
          <a:bodyPr>
            <a:normAutofit fontScale="77500" lnSpcReduction="20000"/>
          </a:bodyPr>
          <a:lstStyle/>
          <a:p>
            <a:r>
              <a:rPr lang="en-US" sz="4000" b="1" dirty="0" smtClean="0">
                <a:hlinkClick r:id="rId2"/>
              </a:rPr>
              <a:t>Lectures 1-2: Income, capital and growth in the long run: how did rich countries become rich?</a:t>
            </a:r>
            <a:r>
              <a:rPr lang="en-US" sz="4000" b="1" dirty="0" smtClean="0"/>
              <a:t> </a:t>
            </a:r>
            <a:r>
              <a:rPr lang="en-US" sz="4000" dirty="0" smtClean="0"/>
              <a:t>(Tuesday September 6</a:t>
            </a:r>
            <a:r>
              <a:rPr lang="en-US" sz="4000" baseline="30000" dirty="0" smtClean="0"/>
              <a:t>th</a:t>
            </a:r>
            <a:r>
              <a:rPr lang="en-US" sz="4000" dirty="0" smtClean="0"/>
              <a:t> &amp; 13</a:t>
            </a:r>
            <a:r>
              <a:rPr lang="en-US" sz="4000" baseline="30000" dirty="0" smtClean="0"/>
              <a:t>th</a:t>
            </a:r>
            <a:r>
              <a:rPr lang="en-US" sz="4000" dirty="0" smtClean="0"/>
              <a:t> 2016)</a:t>
            </a:r>
          </a:p>
          <a:p>
            <a:pPr>
              <a:buNone/>
            </a:pPr>
            <a:endParaRPr lang="en-US" sz="4000" dirty="0" smtClean="0"/>
          </a:p>
          <a:p>
            <a:r>
              <a:rPr lang="en-US" sz="4000" b="1" dirty="0">
                <a:hlinkClick r:id="rId3"/>
              </a:rPr>
              <a:t>Lecture 3</a:t>
            </a:r>
            <a:r>
              <a:rPr lang="en-US" sz="4000" b="1" dirty="0" smtClean="0">
                <a:hlinkClick r:id="rId3"/>
              </a:rPr>
              <a:t>: </a:t>
            </a:r>
            <a:r>
              <a:rPr lang="en-US" sz="4000" b="1" dirty="0">
                <a:hlinkClick r:id="rId3"/>
              </a:rPr>
              <a:t>The dynamics of capital accumulation: private vs public capital and the Great </a:t>
            </a:r>
            <a:r>
              <a:rPr lang="en-US" sz="4000" b="1" dirty="0" smtClean="0">
                <a:hlinkClick r:id="rId3"/>
              </a:rPr>
              <a:t>Transformation</a:t>
            </a:r>
            <a:r>
              <a:rPr lang="en-US" sz="4000" b="1" dirty="0"/>
              <a:t> </a:t>
            </a:r>
            <a:r>
              <a:rPr lang="en-US" sz="4000" dirty="0" smtClean="0"/>
              <a:t>(Tuesday September 20</a:t>
            </a:r>
            <a:r>
              <a:rPr lang="en-US" sz="4000" baseline="30000" dirty="0" smtClean="0"/>
              <a:t>th</a:t>
            </a:r>
            <a:r>
              <a:rPr lang="en-US" sz="4000" dirty="0" smtClean="0"/>
              <a:t> 2016)</a:t>
            </a:r>
          </a:p>
          <a:p>
            <a:pPr>
              <a:buNone/>
            </a:pPr>
            <a:endParaRPr lang="en-US" sz="4000" dirty="0" smtClean="0"/>
          </a:p>
          <a:p>
            <a:r>
              <a:rPr lang="en-US" sz="4000" b="1" dirty="0" smtClean="0">
                <a:hlinkClick r:id="rId4"/>
              </a:rPr>
              <a:t>Lecture 4: Inequality in the long run: labor income vs capital ownership</a:t>
            </a:r>
            <a:r>
              <a:rPr lang="en-US" sz="4000" dirty="0" smtClean="0"/>
              <a:t>   </a:t>
            </a:r>
          </a:p>
          <a:p>
            <a:pPr>
              <a:buNone/>
            </a:pPr>
            <a:r>
              <a:rPr lang="en-US" sz="4000" dirty="0" smtClean="0"/>
              <a:t>    (Tuesday September 27</a:t>
            </a:r>
            <a:r>
              <a:rPr lang="en-US" sz="4000" baseline="30000" dirty="0" smtClean="0"/>
              <a:t>th</a:t>
            </a:r>
            <a:r>
              <a:rPr lang="en-US" sz="4000" dirty="0" smtClean="0"/>
              <a:t> 2016)</a:t>
            </a:r>
          </a:p>
          <a:p>
            <a:pPr>
              <a:buNone/>
            </a:pPr>
            <a:endParaRPr lang="en-US"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69360"/>
          </a:xfrm>
        </p:spPr>
        <p:txBody>
          <a:bodyPr>
            <a:normAutofit fontScale="92500" lnSpcReduction="10000"/>
          </a:bodyPr>
          <a:lstStyle/>
          <a:p>
            <a:pPr>
              <a:buNone/>
            </a:pPr>
            <a:endParaRPr lang="en-US" sz="3100" b="1" dirty="0" smtClean="0"/>
          </a:p>
          <a:p>
            <a:r>
              <a:rPr lang="en-US" sz="3500" b="1" dirty="0" smtClean="0">
                <a:hlinkClick r:id="rId2"/>
              </a:rPr>
              <a:t>Lecture 5: Slavery, forced labor and political rights in historical perspective</a:t>
            </a:r>
            <a:r>
              <a:rPr lang="en-US" sz="3500" b="1" dirty="0" smtClean="0"/>
              <a:t> </a:t>
            </a:r>
            <a:r>
              <a:rPr lang="en-US" sz="3500" dirty="0" smtClean="0"/>
              <a:t>(Tuesday October 4</a:t>
            </a:r>
            <a:r>
              <a:rPr lang="en-US" sz="3500" baseline="30000" dirty="0" smtClean="0"/>
              <a:t>th</a:t>
            </a:r>
            <a:r>
              <a:rPr lang="en-US" sz="3500" dirty="0" smtClean="0"/>
              <a:t> 2016) </a:t>
            </a:r>
          </a:p>
          <a:p>
            <a:endParaRPr lang="en-US" sz="3500" dirty="0" smtClean="0"/>
          </a:p>
          <a:p>
            <a:r>
              <a:rPr lang="en-US" sz="3500" b="1" dirty="0" smtClean="0">
                <a:hlinkClick r:id="rId3"/>
              </a:rPr>
              <a:t>Lecture 6: Historical demography, family structures and the population transition</a:t>
            </a:r>
            <a:r>
              <a:rPr lang="en-US" sz="3500" b="1" dirty="0" smtClean="0"/>
              <a:t> </a:t>
            </a:r>
            <a:r>
              <a:rPr lang="en-US" sz="3500" dirty="0" smtClean="0"/>
              <a:t>(Wednesday November 2</a:t>
            </a:r>
            <a:r>
              <a:rPr lang="en-US" sz="3500" baseline="30000" dirty="0" smtClean="0"/>
              <a:t>nd</a:t>
            </a:r>
            <a:r>
              <a:rPr lang="en-US" sz="3500" dirty="0" smtClean="0"/>
              <a:t> 2016) </a:t>
            </a:r>
          </a:p>
          <a:p>
            <a:pPr>
              <a:buNone/>
            </a:pPr>
            <a:endParaRPr lang="en-US" sz="3500" dirty="0" smtClean="0"/>
          </a:p>
          <a:p>
            <a:r>
              <a:rPr lang="en-US" sz="3500" b="1" dirty="0" smtClean="0">
                <a:hlinkClick r:id="rId4"/>
              </a:rPr>
              <a:t>Lecture 7: Money, finance and crisis in historical perspective</a:t>
            </a:r>
            <a:r>
              <a:rPr lang="en-US" sz="3500" b="1" dirty="0" smtClean="0"/>
              <a:t> </a:t>
            </a:r>
            <a:r>
              <a:rPr lang="en-US" sz="3500" dirty="0" smtClean="0"/>
              <a:t>(Tuesday November </a:t>
            </a:r>
            <a:r>
              <a:rPr lang="en-US" sz="3500" dirty="0"/>
              <a:t>8</a:t>
            </a:r>
            <a:r>
              <a:rPr lang="en-US" sz="3500" baseline="30000" dirty="0" smtClean="0"/>
              <a:t>th</a:t>
            </a:r>
            <a:r>
              <a:rPr lang="en-US" sz="3500" dirty="0" smtClean="0"/>
              <a:t> 2016) </a:t>
            </a:r>
            <a:endParaRPr lang="en-US" sz="3500" b="1" dirty="0" smtClean="0"/>
          </a:p>
          <a:p>
            <a:pPr>
              <a:buNone/>
            </a:pPr>
            <a:endParaRPr lang="en-US" sz="3500" b="1" dirty="0" smtClean="0"/>
          </a:p>
          <a:p>
            <a:r>
              <a:rPr lang="en-US" sz="3500" b="1" dirty="0" smtClean="0">
                <a:hlinkClick r:id="rId5"/>
              </a:rPr>
              <a:t>Lecture 8: The rise of the fiscal, social and capital state</a:t>
            </a:r>
            <a:r>
              <a:rPr lang="en-US" sz="3500" b="1" dirty="0" smtClean="0"/>
              <a:t> </a:t>
            </a:r>
            <a:r>
              <a:rPr lang="en-US" sz="3500" dirty="0" smtClean="0"/>
              <a:t>(Tuesday November 15</a:t>
            </a:r>
            <a:r>
              <a:rPr lang="en-US" sz="3500" baseline="30000" dirty="0" smtClean="0"/>
              <a:t>th</a:t>
            </a:r>
            <a:r>
              <a:rPr lang="en-US" sz="3500" dirty="0" smtClean="0"/>
              <a:t> 2016)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764704"/>
          </a:xfrm>
        </p:spPr>
        <p:txBody>
          <a:bodyPr>
            <a:normAutofit/>
          </a:bodyPr>
          <a:lstStyle/>
          <a:p>
            <a:r>
              <a:rPr lang="fr-FR" sz="3200" b="1" dirty="0" smtClean="0"/>
              <a:t>How to use the </a:t>
            </a:r>
            <a:r>
              <a:rPr lang="fr-FR" sz="3200" b="1" dirty="0" err="1" smtClean="0"/>
              <a:t>reading</a:t>
            </a:r>
            <a:r>
              <a:rPr lang="fr-FR" sz="3200" b="1" dirty="0" smtClean="0"/>
              <a:t> </a:t>
            </a:r>
            <a:r>
              <a:rPr lang="fr-FR" sz="3200" b="1" dirty="0" err="1" smtClean="0"/>
              <a:t>list</a:t>
            </a:r>
            <a:endParaRPr lang="fr-FR" sz="3200" b="1" dirty="0"/>
          </a:p>
        </p:txBody>
      </p:sp>
      <p:sp>
        <p:nvSpPr>
          <p:cNvPr id="3" name="Espace réservé du contenu 2"/>
          <p:cNvSpPr>
            <a:spLocks noGrp="1"/>
          </p:cNvSpPr>
          <p:nvPr>
            <p:ph idx="1"/>
          </p:nvPr>
        </p:nvSpPr>
        <p:spPr>
          <a:xfrm>
            <a:off x="251520" y="980728"/>
            <a:ext cx="8712968" cy="5472608"/>
          </a:xfrm>
        </p:spPr>
        <p:txBody>
          <a:bodyPr>
            <a:normAutofit fontScale="85000" lnSpcReduction="20000"/>
          </a:bodyPr>
          <a:lstStyle/>
          <a:p>
            <a:pPr lvl="1">
              <a:buNone/>
            </a:pPr>
            <a:endParaRPr lang="en-US" sz="2700" dirty="0" smtClean="0"/>
          </a:p>
          <a:p>
            <a:r>
              <a:rPr lang="en-US" sz="3100" dirty="0" smtClean="0"/>
              <a:t>The reading list contains many references (which themselves include more extensive bibliographies). Aim is to provide an introduction to the existing historical literature for students who plan to specialize in these areas. </a:t>
            </a:r>
            <a:r>
              <a:rPr lang="en-US" sz="3100" b="1" dirty="0" smtClean="0"/>
              <a:t>You are not expected to read everything!</a:t>
            </a:r>
          </a:p>
          <a:p>
            <a:pPr>
              <a:buNone/>
            </a:pPr>
            <a:endParaRPr lang="en-US" sz="3100" dirty="0" smtClean="0"/>
          </a:p>
          <a:p>
            <a:r>
              <a:rPr lang="en-US" sz="3100" dirty="0" smtClean="0"/>
              <a:t>You should try to read at least the </a:t>
            </a:r>
            <a:r>
              <a:rPr lang="en-US" sz="3100" b="1" dirty="0" smtClean="0"/>
              <a:t>“highly recommended readings” </a:t>
            </a:r>
            <a:r>
              <a:rPr lang="en-US" sz="3100" dirty="0" smtClean="0"/>
              <a:t>(denoted with a </a:t>
            </a:r>
            <a:r>
              <a:rPr lang="en-US" sz="3100" b="1" dirty="0" smtClean="0"/>
              <a:t>*</a:t>
            </a:r>
            <a:r>
              <a:rPr lang="en-US" sz="3100" dirty="0" smtClean="0"/>
              <a:t>), as well as a selection of books and articles based on your own tastes. </a:t>
            </a:r>
            <a:r>
              <a:rPr lang="en-US" sz="3100" b="1" dirty="0" smtClean="0"/>
              <a:t>But please read!</a:t>
            </a:r>
          </a:p>
          <a:p>
            <a:pPr>
              <a:buNone/>
            </a:pPr>
            <a:endParaRPr lang="en-US" sz="3100" dirty="0" smtClean="0"/>
          </a:p>
          <a:p>
            <a:r>
              <a:rPr lang="en-US" sz="3100" b="1" dirty="0" smtClean="0"/>
              <a:t>The exam will be based upon a good working knowledge of all the material that is presented in the lecture slides.     </a:t>
            </a:r>
            <a:r>
              <a:rPr lang="en-US" sz="3100" dirty="0" smtClean="0"/>
              <a:t>Please ask during the classes if there is anything unclear in this material.</a:t>
            </a:r>
            <a:endParaRPr lang="en-U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64704"/>
          </a:xfrm>
        </p:spPr>
        <p:txBody>
          <a:bodyPr>
            <a:normAutofit/>
          </a:bodyPr>
          <a:lstStyle/>
          <a:p>
            <a:r>
              <a:rPr lang="fr-FR" sz="3200" b="1" dirty="0" smtClean="0"/>
              <a:t>Reading </a:t>
            </a:r>
            <a:r>
              <a:rPr lang="fr-FR" sz="3200" b="1" dirty="0" err="1" smtClean="0"/>
              <a:t>list</a:t>
            </a:r>
            <a:r>
              <a:rPr lang="fr-FR" sz="3200" b="1" dirty="0" smtClean="0"/>
              <a:t>: </a:t>
            </a:r>
            <a:r>
              <a:rPr lang="fr-FR" sz="3200" b="1" dirty="0" err="1" smtClean="0"/>
              <a:t>general</a:t>
            </a:r>
            <a:r>
              <a:rPr lang="fr-FR" sz="3200" b="1" dirty="0" smtClean="0"/>
              <a:t> </a:t>
            </a:r>
            <a:r>
              <a:rPr lang="fr-FR" sz="3200" b="1" dirty="0" err="1" smtClean="0"/>
              <a:t>references</a:t>
            </a:r>
            <a:endParaRPr lang="fr-FR" sz="3200" b="1" dirty="0"/>
          </a:p>
        </p:txBody>
      </p:sp>
      <p:sp>
        <p:nvSpPr>
          <p:cNvPr id="3" name="Espace réservé du contenu 2"/>
          <p:cNvSpPr>
            <a:spLocks noGrp="1"/>
          </p:cNvSpPr>
          <p:nvPr>
            <p:ph idx="1"/>
          </p:nvPr>
        </p:nvSpPr>
        <p:spPr>
          <a:xfrm>
            <a:off x="107504" y="692696"/>
            <a:ext cx="8928992" cy="6165304"/>
          </a:xfrm>
        </p:spPr>
        <p:txBody>
          <a:bodyPr>
            <a:normAutofit fontScale="77500" lnSpcReduction="20000"/>
          </a:bodyPr>
          <a:lstStyle/>
          <a:p>
            <a:pPr>
              <a:buNone/>
            </a:pPr>
            <a:r>
              <a:rPr lang="en-US" sz="3100" dirty="0" smtClean="0"/>
              <a:t>To a large extent the course will follow this book :</a:t>
            </a:r>
          </a:p>
          <a:p>
            <a:r>
              <a:rPr lang="en-US" sz="3100" dirty="0" smtClean="0"/>
              <a:t>T. </a:t>
            </a:r>
            <a:r>
              <a:rPr lang="en-US" sz="3100" dirty="0" err="1" smtClean="0"/>
              <a:t>Piketty</a:t>
            </a:r>
            <a:r>
              <a:rPr lang="en-US" sz="3100" dirty="0" smtClean="0"/>
              <a:t>, </a:t>
            </a:r>
            <a:r>
              <a:rPr lang="en-US" sz="3100" dirty="0" smtClean="0">
                <a:hlinkClick r:id="rId2"/>
              </a:rPr>
              <a:t>Le capital au 21</a:t>
            </a:r>
            <a:r>
              <a:rPr lang="en-US" sz="3100" baseline="30000" dirty="0" smtClean="0">
                <a:hlinkClick r:id="rId2"/>
              </a:rPr>
              <a:t>e</a:t>
            </a:r>
            <a:r>
              <a:rPr lang="en-US" sz="3100" dirty="0" smtClean="0">
                <a:hlinkClick r:id="rId2"/>
              </a:rPr>
              <a:t> siècle</a:t>
            </a:r>
            <a:r>
              <a:rPr lang="en-US" sz="3100" dirty="0" smtClean="0"/>
              <a:t>, </a:t>
            </a:r>
            <a:r>
              <a:rPr lang="en-US" sz="3100" dirty="0" err="1" smtClean="0"/>
              <a:t>Seuil</a:t>
            </a:r>
            <a:r>
              <a:rPr lang="en-US" sz="3100" dirty="0" smtClean="0"/>
              <a:t> 2013                                                     (</a:t>
            </a:r>
            <a:r>
              <a:rPr lang="en-US" sz="3100" i="1" u="sng" dirty="0" smtClean="0">
                <a:hlinkClick r:id="rId3"/>
              </a:rPr>
              <a:t>Capital in the 21</a:t>
            </a:r>
            <a:r>
              <a:rPr lang="en-US" sz="3100" i="1" u="sng" baseline="30000" dirty="0" smtClean="0">
                <a:hlinkClick r:id="rId3"/>
              </a:rPr>
              <a:t>st</a:t>
            </a:r>
            <a:r>
              <a:rPr lang="en-US" sz="3100" i="1" u="sng" dirty="0" smtClean="0">
                <a:hlinkClick r:id="rId3"/>
              </a:rPr>
              <a:t> century</a:t>
            </a:r>
            <a:r>
              <a:rPr lang="en-US" sz="3100" dirty="0" smtClean="0"/>
              <a:t>, Harvard University Press 2014)</a:t>
            </a:r>
          </a:p>
          <a:p>
            <a:pPr>
              <a:buNone/>
            </a:pPr>
            <a:endParaRPr lang="en-US" sz="3100" dirty="0" smtClean="0"/>
          </a:p>
          <a:p>
            <a:pPr>
              <a:buNone/>
            </a:pPr>
            <a:r>
              <a:rPr lang="en-US" sz="3100" dirty="0" smtClean="0"/>
              <a:t>I also strongly recommend the following books:</a:t>
            </a:r>
          </a:p>
          <a:p>
            <a:r>
              <a:rPr lang="en-US" sz="3100" dirty="0" smtClean="0"/>
              <a:t>A. Maddison, </a:t>
            </a:r>
            <a:r>
              <a:rPr lang="en-US" sz="3100" i="1" dirty="0" smtClean="0">
                <a:hlinkClick r:id="rId4"/>
              </a:rPr>
              <a:t>The World Economy - A Millennial Perspective</a:t>
            </a:r>
            <a:r>
              <a:rPr lang="en-US" sz="3100" dirty="0" smtClean="0"/>
              <a:t>, 2001</a:t>
            </a:r>
          </a:p>
          <a:p>
            <a:r>
              <a:rPr lang="en-US" sz="3100" dirty="0" smtClean="0"/>
              <a:t>P. Lindert, </a:t>
            </a:r>
            <a:r>
              <a:rPr lang="en-US" sz="3100" i="1" dirty="0" smtClean="0"/>
              <a:t>Growing Public - Social Spending and Economic Growth since the 18</a:t>
            </a:r>
            <a:r>
              <a:rPr lang="en-US" sz="3100" i="1" baseline="30000" dirty="0" smtClean="0"/>
              <a:t>th</a:t>
            </a:r>
            <a:r>
              <a:rPr lang="en-US" sz="3100" i="1" dirty="0" smtClean="0"/>
              <a:t> Century</a:t>
            </a:r>
            <a:r>
              <a:rPr lang="en-US" sz="3100" dirty="0" smtClean="0"/>
              <a:t>, Oxford UP 2004</a:t>
            </a:r>
          </a:p>
          <a:p>
            <a:r>
              <a:rPr lang="en-US" sz="3100" dirty="0" smtClean="0"/>
              <a:t>K. </a:t>
            </a:r>
            <a:r>
              <a:rPr lang="en-US" sz="3100" dirty="0" err="1" smtClean="0"/>
              <a:t>Pomeranz</a:t>
            </a:r>
            <a:r>
              <a:rPr lang="en-US" sz="3100" dirty="0" smtClean="0"/>
              <a:t>, </a:t>
            </a:r>
            <a:r>
              <a:rPr lang="en-US" sz="3100" i="1" dirty="0" smtClean="0">
                <a:hlinkClick r:id="rId5"/>
              </a:rPr>
              <a:t>The Great Divergence - China, Europe and the Making of the Modern World Economy</a:t>
            </a:r>
            <a:r>
              <a:rPr lang="en-US" sz="3100" dirty="0" smtClean="0"/>
              <a:t>, Princeton UP 2000 </a:t>
            </a:r>
          </a:p>
          <a:p>
            <a:r>
              <a:rPr lang="en-US" sz="3100" dirty="0" smtClean="0"/>
              <a:t>J. Goody, </a:t>
            </a:r>
            <a:r>
              <a:rPr lang="en-US" sz="3100" i="1" dirty="0" smtClean="0"/>
              <a:t>The Theft of History</a:t>
            </a:r>
            <a:r>
              <a:rPr lang="en-US" sz="3100" dirty="0" smtClean="0"/>
              <a:t>, Cambridge UP 2006</a:t>
            </a:r>
          </a:p>
          <a:p>
            <a:pPr marL="0" indent="0">
              <a:buNone/>
            </a:pPr>
            <a:endParaRPr lang="en-US" sz="3100" dirty="0" smtClean="0"/>
          </a:p>
          <a:p>
            <a:r>
              <a:rPr lang="en-US" sz="3100" dirty="0"/>
              <a:t>S</a:t>
            </a:r>
            <a:r>
              <a:rPr lang="en-US" sz="3100" dirty="0" smtClean="0"/>
              <a:t>ee also T. Piketty</a:t>
            </a:r>
            <a:r>
              <a:rPr lang="en-US" sz="3100" dirty="0" smtClean="0"/>
              <a:t>, </a:t>
            </a:r>
            <a:r>
              <a:rPr lang="fr-FR" sz="3100" dirty="0" smtClean="0"/>
              <a:t>«</a:t>
            </a:r>
            <a:r>
              <a:rPr lang="fr-FR" sz="3100" dirty="0" smtClean="0">
                <a:hlinkClick r:id="rId6"/>
              </a:rPr>
              <a:t>Putting Distribution Back at the Center of Economics</a:t>
            </a:r>
            <a:r>
              <a:rPr lang="fr-FR" sz="3100" dirty="0" smtClean="0"/>
              <a:t>», Journal of </a:t>
            </a:r>
            <a:r>
              <a:rPr lang="fr-FR" sz="3100" dirty="0" err="1" smtClean="0"/>
              <a:t>Economic</a:t>
            </a:r>
            <a:r>
              <a:rPr lang="fr-FR" sz="3100" dirty="0" smtClean="0"/>
              <a:t> Perspectives 2015 </a:t>
            </a:r>
          </a:p>
          <a:p>
            <a:pPr>
              <a:buNone/>
            </a:pPr>
            <a:r>
              <a:rPr lang="fr-FR" sz="3100" dirty="0" smtClean="0"/>
              <a:t>     «</a:t>
            </a:r>
            <a:r>
              <a:rPr lang="fr-FR" sz="3100" dirty="0" smtClean="0">
                <a:hlinkClick r:id="rId7"/>
              </a:rPr>
              <a:t> Vers une économie politique et historique</a:t>
            </a:r>
            <a:r>
              <a:rPr lang="fr-FR" sz="3100" dirty="0" smtClean="0"/>
              <a:t> », Annales – </a:t>
            </a:r>
            <a:r>
              <a:rPr lang="fr-FR" sz="3100" dirty="0" smtClean="0"/>
              <a:t>Histoire, sciences </a:t>
            </a:r>
            <a:r>
              <a:rPr lang="fr-FR" sz="3100" dirty="0" smtClean="0"/>
              <a:t>sociales 2015 </a:t>
            </a:r>
            <a:r>
              <a:rPr lang="fr-FR" sz="3100" dirty="0" smtClean="0"/>
              <a:t>(</a:t>
            </a:r>
            <a:r>
              <a:rPr lang="fr-FR" sz="3100" dirty="0" err="1" smtClean="0"/>
              <a:t>english</a:t>
            </a:r>
            <a:r>
              <a:rPr lang="fr-FR" sz="3100" dirty="0" smtClean="0"/>
              <a:t> version: « </a:t>
            </a:r>
            <a:r>
              <a:rPr lang="fr-FR" sz="3100" dirty="0" err="1" smtClean="0">
                <a:hlinkClick r:id="rId8"/>
              </a:rPr>
              <a:t>Toward</a:t>
            </a:r>
            <a:r>
              <a:rPr lang="fr-FR" sz="3100" dirty="0" smtClean="0">
                <a:hlinkClick r:id="rId8"/>
              </a:rPr>
              <a:t> a Political and </a:t>
            </a:r>
            <a:r>
              <a:rPr lang="fr-FR" sz="3100" dirty="0" err="1" smtClean="0">
                <a:hlinkClick r:id="rId8"/>
              </a:rPr>
              <a:t>Historical</a:t>
            </a:r>
            <a:r>
              <a:rPr lang="fr-FR" sz="3100" dirty="0">
                <a:hlinkClick r:id="rId8"/>
              </a:rPr>
              <a:t> </a:t>
            </a:r>
            <a:r>
              <a:rPr lang="fr-FR" sz="3100" dirty="0" smtClean="0">
                <a:hlinkClick r:id="rId8"/>
              </a:rPr>
              <a:t>Economics</a:t>
            </a:r>
            <a:r>
              <a:rPr lang="fr-FR" sz="3100" dirty="0" smtClean="0"/>
              <a:t> »)</a:t>
            </a:r>
            <a:endParaRPr lang="en-US" sz="2800" dirty="0" smtClean="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31809</TotalTime>
  <Words>4070</Words>
  <Application>Microsoft Office PowerPoint</Application>
  <PresentationFormat>Affichage à l'écran (4:3)</PresentationFormat>
  <Paragraphs>431</Paragraphs>
  <Slides>50</Slides>
  <Notes>1</Notes>
  <HiddenSlides>0</HiddenSlides>
  <MMClips>0</MMClips>
  <ScaleCrop>false</ScaleCrop>
  <HeadingPairs>
    <vt:vector size="4" baseType="variant">
      <vt:variant>
        <vt:lpstr>Thème</vt:lpstr>
      </vt:variant>
      <vt:variant>
        <vt:i4>1</vt:i4>
      </vt:variant>
      <vt:variant>
        <vt:lpstr>Titres des diapositives</vt:lpstr>
      </vt:variant>
      <vt:variant>
        <vt:i4>50</vt:i4>
      </vt:variant>
    </vt:vector>
  </HeadingPairs>
  <TitlesOfParts>
    <vt:vector size="51" baseType="lpstr">
      <vt:lpstr>Thème Office</vt:lpstr>
      <vt:lpstr>   Economic History :  Capital, Inequality, Growth (Master APE &amp; PPD, Paris School of Economics) Thomas Piketty Academic year 2016-2017 </vt:lpstr>
      <vt:lpstr>Présentation PowerPoint</vt:lpstr>
      <vt:lpstr>Présentation PowerPoint</vt:lpstr>
      <vt:lpstr>Présentation PowerPoint</vt:lpstr>
      <vt:lpstr>Présentation PowerPoint</vt:lpstr>
      <vt:lpstr>A quick roadmap of the lectures</vt:lpstr>
      <vt:lpstr>Présentation PowerPoint</vt:lpstr>
      <vt:lpstr>How to use the reading list</vt:lpstr>
      <vt:lpstr>Reading list: general references</vt:lpstr>
      <vt:lpstr>Detailed reading list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Economics: Tax &amp; Transfer Policies  (Master PPD &amp; APE, Paris School of Economics) Thomas Piketty Academic year 2013-2014</dc:title>
  <dc:creator>Thomas Piketty</dc:creator>
  <cp:lastModifiedBy>Thomas Piketty</cp:lastModifiedBy>
  <cp:revision>856</cp:revision>
  <cp:lastPrinted>2015-10-19T14:56:17Z</cp:lastPrinted>
  <dcterms:created xsi:type="dcterms:W3CDTF">2013-11-13T10:03:15Z</dcterms:created>
  <dcterms:modified xsi:type="dcterms:W3CDTF">2016-08-30T09:20:38Z</dcterms:modified>
</cp:coreProperties>
</file>