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84" r:id="rId3"/>
    <p:sldId id="285" r:id="rId4"/>
    <p:sldId id="280" r:id="rId5"/>
    <p:sldId id="293" r:id="rId6"/>
    <p:sldId id="301" r:id="rId7"/>
    <p:sldId id="302" r:id="rId8"/>
    <p:sldId id="303" r:id="rId9"/>
    <p:sldId id="304" r:id="rId10"/>
    <p:sldId id="305" r:id="rId11"/>
    <p:sldId id="306" r:id="rId12"/>
    <p:sldId id="309" r:id="rId13"/>
    <p:sldId id="307" r:id="rId14"/>
    <p:sldId id="308" r:id="rId15"/>
    <p:sldId id="274" r:id="rId16"/>
    <p:sldId id="266" r:id="rId17"/>
    <p:sldId id="295" r:id="rId18"/>
    <p:sldId id="276" r:id="rId19"/>
    <p:sldId id="267" r:id="rId20"/>
    <p:sldId id="277" r:id="rId21"/>
    <p:sldId id="268" r:id="rId22"/>
    <p:sldId id="294" r:id="rId23"/>
    <p:sldId id="299" r:id="rId24"/>
    <p:sldId id="286" r:id="rId25"/>
    <p:sldId id="287" r:id="rId26"/>
    <p:sldId id="288" r:id="rId27"/>
    <p:sldId id="289" r:id="rId28"/>
    <p:sldId id="290" r:id="rId29"/>
    <p:sldId id="297" r:id="rId30"/>
    <p:sldId id="298" r:id="rId31"/>
    <p:sldId id="282" r:id="rId32"/>
    <p:sldId id="300" r:id="rId33"/>
    <p:sldId id="291" r:id="rId34"/>
    <p:sldId id="292" r:id="rId35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1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AF3AA-34E0-4A77-8254-E2696730A234}" type="datetimeFigureOut">
              <a:rPr lang="fr-FR" smtClean="0"/>
              <a:t>01/12/2016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69D72-2459-43AB-9312-5F8196E8EE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14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69D72-2459-43AB-9312-5F8196E8EEC4}" type="slidenum">
              <a:rPr lang="fr-FR" smtClean="0"/>
              <a:t>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01/12/2016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01/12/2016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01/12/2016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01/12/2016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01/12/2016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01/12/2016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01/12/2016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01/12/2016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01/12/2016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01/12/2016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01/12/2016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40B1F-7B61-4510-9CF7-4EBB02359350}" type="datetimeFigureOut">
              <a:rPr lang="fr-FR" smtClean="0"/>
              <a:pPr/>
              <a:t>01/12/2016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piketty.pse.ens.fr/files/PikettyEcoHist2016Lecture8.pdf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package" Target="../embeddings/Microsoft_Excel_Worksheet2.xlsx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iketty.pse.ens.fr/files/Dumezil1958.pdf" TargetMode="External"/><Relationship Id="rId2" Type="http://schemas.openxmlformats.org/officeDocument/2006/relationships/hyperlink" Target="http://piketty.pse.ens.fr/files/PikettyEcoHist2016Lecture5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piketty.pse.ens.fr/files/PikettyEcoHist2016Lecture5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piketty.pse.ens.fr/en/teaching/10/1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piketty.pse.ens.fr/files/Fisher1919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6.xml"/><Relationship Id="rId7" Type="http://schemas.openxmlformats.org/officeDocument/2006/relationships/slide" Target="slide2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5.xml"/><Relationship Id="rId4" Type="http://schemas.openxmlformats.org/officeDocument/2006/relationships/slide" Target="slide13.xml"/><Relationship Id="rId9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iketty.pse.ens.fr/files/Bonicaetal2013.pdf" TargetMode="External"/><Relationship Id="rId2" Type="http://schemas.openxmlformats.org/officeDocument/2006/relationships/hyperlink" Target="http://piketty.pse.ens.fr/files/GilensPage201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iketty.pse.ens.fr/files/BonicaRosenthal2015.pd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piketty.pse.ens.fr/files/Kuziemkoetal2015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package" Target="../embeddings/Microsoft_Excel_Worksheet1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990656" cy="28357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 </a:t>
            </a:r>
            <a:r>
              <a:rPr lang="en-US" sz="3600" b="1" dirty="0" smtClean="0"/>
              <a:t>Economic History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100" i="1" dirty="0" smtClean="0"/>
              <a:t>(Master PPD &amp; APE, Paris School of Economics)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Thomas Piketty</a:t>
            </a:r>
            <a:br>
              <a:rPr lang="en-US" sz="3600" dirty="0" smtClean="0"/>
            </a:br>
            <a:r>
              <a:rPr lang="en-US" sz="3600" dirty="0" smtClean="0"/>
              <a:t>Academic year 2016-2017 </a:t>
            </a:r>
            <a:r>
              <a:rPr lang="en-US" dirty="0" smtClean="0"/>
              <a:t/>
            </a:r>
            <a:br>
              <a:rPr lang="en-US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584" y="3501008"/>
            <a:ext cx="7560840" cy="273630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hlinkClick r:id="rId2"/>
              </a:rPr>
              <a:t>Lecture 8: The rise of the fiscal, social and capital state</a:t>
            </a:r>
            <a:endParaRPr lang="en-US" dirty="0" smtClean="0"/>
          </a:p>
          <a:p>
            <a:r>
              <a:rPr lang="en-US" i="1" dirty="0" smtClean="0"/>
              <a:t>(check </a:t>
            </a:r>
            <a:r>
              <a:rPr lang="en-US" i="1" dirty="0" smtClean="0">
                <a:hlinkClick r:id="rId2"/>
              </a:rPr>
              <a:t>on line</a:t>
            </a:r>
            <a:r>
              <a:rPr lang="en-US" i="1" dirty="0" smtClean="0"/>
              <a:t> for updated versions)</a:t>
            </a:r>
            <a:r>
              <a:rPr lang="en-US" dirty="0" smtClean="0"/>
              <a:t/>
            </a:r>
            <a:br>
              <a:rPr lang="en-US" dirty="0" smtClean="0"/>
            </a:br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t 1"/>
          <p:cNvGraphicFramePr>
            <a:graphicFrameLocks noChangeAspect="1"/>
          </p:cNvGraphicFramePr>
          <p:nvPr/>
        </p:nvGraphicFramePr>
        <p:xfrm>
          <a:off x="107950" y="188913"/>
          <a:ext cx="8928100" cy="648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Feuille de calcul" r:id="rId4" imgW="11795822" imgH="8100039" progId="Excel.Sheet.12">
                  <p:embed/>
                </p:oleObj>
              </mc:Choice>
              <mc:Fallback>
                <p:oleObj name="Feuille de calcul" r:id="rId4" imgW="11795822" imgH="8100039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88913"/>
                        <a:ext cx="8928100" cy="648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1175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u contenu 2"/>
          <p:cNvSpPr>
            <a:spLocks noGrp="1"/>
          </p:cNvSpPr>
          <p:nvPr>
            <p:ph idx="1"/>
          </p:nvPr>
        </p:nvSpPr>
        <p:spPr>
          <a:xfrm>
            <a:off x="251520" y="1600200"/>
            <a:ext cx="8641655" cy="45259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fr-FR" altLang="fr-FR" b="1" dirty="0" err="1" smtClean="0"/>
              <a:t>Ideally</a:t>
            </a:r>
            <a:r>
              <a:rPr lang="fr-FR" altLang="fr-FR" b="1" dirty="0" smtClean="0"/>
              <a:t>, the Middle East </a:t>
            </a:r>
            <a:r>
              <a:rPr lang="fr-FR" altLang="fr-FR" b="1" dirty="0" err="1" smtClean="0"/>
              <a:t>would</a:t>
            </a:r>
            <a:r>
              <a:rPr lang="fr-FR" altLang="fr-FR" b="1" dirty="0" smtClean="0"/>
              <a:t> </a:t>
            </a:r>
            <a:r>
              <a:rPr lang="fr-FR" altLang="fr-FR" b="1" dirty="0" err="1" smtClean="0"/>
              <a:t>need</a:t>
            </a:r>
            <a:r>
              <a:rPr lang="fr-FR" altLang="fr-FR" b="1" dirty="0" smtClean="0"/>
              <a:t> </a:t>
            </a:r>
            <a:r>
              <a:rPr lang="fr-FR" altLang="fr-FR" b="1" dirty="0" err="1" smtClean="0"/>
              <a:t>regional</a:t>
            </a:r>
            <a:r>
              <a:rPr lang="fr-FR" altLang="fr-FR" b="1" dirty="0" smtClean="0"/>
              <a:t> </a:t>
            </a:r>
            <a:r>
              <a:rPr lang="fr-FR" altLang="fr-FR" b="1" dirty="0" err="1" smtClean="0"/>
              <a:t>political</a:t>
            </a:r>
            <a:r>
              <a:rPr lang="fr-FR" altLang="fr-FR" b="1" dirty="0" smtClean="0"/>
              <a:t> </a:t>
            </a:r>
            <a:r>
              <a:rPr lang="fr-FR" altLang="fr-FR" b="1" dirty="0" err="1" smtClean="0"/>
              <a:t>integration</a:t>
            </a:r>
            <a:r>
              <a:rPr lang="fr-FR" altLang="fr-FR" b="1" dirty="0" smtClean="0"/>
              <a:t> and redistribution of </a:t>
            </a:r>
            <a:r>
              <a:rPr lang="fr-FR" altLang="fr-FR" b="1" dirty="0" err="1" smtClean="0"/>
              <a:t>oil</a:t>
            </a:r>
            <a:r>
              <a:rPr lang="fr-FR" altLang="fr-FR" b="1" dirty="0" smtClean="0"/>
              <a:t> and </a:t>
            </a:r>
            <a:r>
              <a:rPr lang="fr-FR" altLang="fr-FR" b="1" dirty="0" err="1" smtClean="0"/>
              <a:t>other</a:t>
            </a:r>
            <a:r>
              <a:rPr lang="fr-FR" altLang="fr-FR" b="1" dirty="0" smtClean="0"/>
              <a:t> ressources.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dirty="0" err="1" smtClean="0"/>
              <a:t>Very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difficult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organize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peacefully</a:t>
            </a:r>
            <a:r>
              <a:rPr lang="fr-FR" altLang="fr-FR" dirty="0" smtClean="0"/>
              <a:t>… </a:t>
            </a:r>
            <a:r>
              <a:rPr lang="fr-FR" altLang="fr-FR" dirty="0" err="1" smtClean="0"/>
              <a:t>especially</a:t>
            </a:r>
            <a:r>
              <a:rPr lang="fr-FR" altLang="fr-FR" dirty="0" smtClean="0"/>
              <a:t> if Western countries do </a:t>
            </a:r>
            <a:r>
              <a:rPr lang="fr-FR" altLang="fr-FR" dirty="0" err="1" smtClean="0"/>
              <a:t>everything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they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can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preserve</a:t>
            </a:r>
            <a:r>
              <a:rPr lang="fr-FR" altLang="fr-FR" dirty="0" smtClean="0"/>
              <a:t> the high-</a:t>
            </a:r>
            <a:r>
              <a:rPr lang="fr-FR" altLang="fr-FR" dirty="0" err="1" smtClean="0"/>
              <a:t>inequality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status</a:t>
            </a:r>
            <a:r>
              <a:rPr lang="fr-FR" altLang="fr-FR" dirty="0" smtClean="0"/>
              <a:t> quo (support to </a:t>
            </a:r>
            <a:r>
              <a:rPr lang="fr-FR" altLang="fr-FR" dirty="0" err="1" smtClean="0"/>
              <a:t>oil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regimes</a:t>
            </a:r>
            <a:r>
              <a:rPr lang="fr-FR" altLang="fr-FR" dirty="0" smtClean="0"/>
              <a:t> and gun </a:t>
            </a:r>
            <a:r>
              <a:rPr lang="fr-FR" altLang="fr-FR" dirty="0" err="1" smtClean="0"/>
              <a:t>trade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rather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than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development</a:t>
            </a:r>
            <a:r>
              <a:rPr lang="fr-FR" altLang="fr-FR" dirty="0" smtClean="0"/>
              <a:t>). 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dirty="0" err="1" smtClean="0"/>
              <a:t>Regional</a:t>
            </a:r>
            <a:r>
              <a:rPr lang="fr-FR" altLang="fr-FR" dirty="0" smtClean="0"/>
              <a:t> European </a:t>
            </a:r>
            <a:r>
              <a:rPr lang="fr-FR" altLang="fr-FR" dirty="0" err="1" smtClean="0"/>
              <a:t>funds</a:t>
            </a:r>
            <a:r>
              <a:rPr lang="fr-FR" altLang="fr-FR" dirty="0" smtClean="0"/>
              <a:t>: </a:t>
            </a:r>
            <a:r>
              <a:rPr lang="fr-FR" altLang="fr-FR" dirty="0" err="1" smtClean="0"/>
              <a:t>some</a:t>
            </a:r>
            <a:r>
              <a:rPr lang="fr-FR" altLang="fr-FR" dirty="0" smtClean="0"/>
              <a:t> redistribution </a:t>
            </a:r>
            <a:r>
              <a:rPr lang="fr-FR" altLang="fr-FR" dirty="0" err="1" smtClean="0"/>
              <a:t>from</a:t>
            </a:r>
            <a:r>
              <a:rPr lang="fr-FR" altLang="fr-FR" dirty="0" smtClean="0"/>
              <a:t> Western and </a:t>
            </a:r>
            <a:r>
              <a:rPr lang="fr-FR" altLang="fr-FR" dirty="0" err="1" smtClean="0"/>
              <a:t>Northern</a:t>
            </a:r>
            <a:r>
              <a:rPr lang="fr-FR" altLang="fr-FR" dirty="0" smtClean="0"/>
              <a:t> Europe to </a:t>
            </a:r>
            <a:r>
              <a:rPr lang="fr-FR" altLang="fr-FR" dirty="0" err="1" smtClean="0"/>
              <a:t>Eastern</a:t>
            </a:r>
            <a:r>
              <a:rPr lang="fr-FR" altLang="fr-FR" dirty="0" smtClean="0"/>
              <a:t> and </a:t>
            </a:r>
            <a:r>
              <a:rPr lang="fr-FR" altLang="fr-FR" dirty="0" err="1" smtClean="0"/>
              <a:t>Southern</a:t>
            </a:r>
            <a:r>
              <a:rPr lang="fr-FR" altLang="fr-FR" dirty="0" smtClean="0"/>
              <a:t> Europe.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dirty="0" smtClean="0"/>
              <a:t>Not a </a:t>
            </a:r>
            <a:r>
              <a:rPr lang="fr-FR" altLang="fr-FR" dirty="0" err="1" smtClean="0"/>
              <a:t>perfect</a:t>
            </a:r>
            <a:r>
              <a:rPr lang="fr-FR" altLang="fr-FR" dirty="0" smtClean="0"/>
              <a:t> system, but </a:t>
            </a:r>
            <a:r>
              <a:rPr lang="fr-FR" altLang="fr-FR" dirty="0" err="1" smtClean="0"/>
              <a:t>still</a:t>
            </a:r>
            <a:r>
              <a:rPr lang="fr-FR" altLang="fr-FR" dirty="0" smtClean="0"/>
              <a:t> a </a:t>
            </a:r>
            <a:r>
              <a:rPr lang="fr-FR" altLang="fr-FR" dirty="0" err="1" smtClean="0"/>
              <a:t>better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mechanism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than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Egypt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begging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Saudi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king</a:t>
            </a:r>
            <a:r>
              <a:rPr lang="fr-FR" altLang="fr-FR" dirty="0" smtClean="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dirty="0" smtClean="0"/>
              <a:t>But </a:t>
            </a:r>
            <a:r>
              <a:rPr lang="fr-FR" altLang="fr-FR" dirty="0" err="1" smtClean="0"/>
              <a:t>huge</a:t>
            </a:r>
            <a:r>
              <a:rPr lang="fr-FR" altLang="fr-FR" dirty="0" smtClean="0"/>
              <a:t> opposition to </a:t>
            </a:r>
            <a:r>
              <a:rPr lang="fr-FR" altLang="fr-FR" dirty="0" err="1" smtClean="0"/>
              <a:t>regional</a:t>
            </a:r>
            <a:r>
              <a:rPr lang="fr-FR" altLang="fr-FR" dirty="0" smtClean="0"/>
              <a:t> redistribution (</a:t>
            </a:r>
            <a:r>
              <a:rPr lang="fr-FR" altLang="fr-FR" dirty="0" err="1" smtClean="0"/>
              <a:t>big</a:t>
            </a:r>
            <a:r>
              <a:rPr lang="fr-FR" altLang="fr-FR" dirty="0" smtClean="0"/>
              <a:t> issue in </a:t>
            </a:r>
            <a:r>
              <a:rPr lang="fr-FR" altLang="fr-FR" dirty="0" err="1" smtClean="0"/>
              <a:t>Brexit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campaign</a:t>
            </a:r>
            <a:r>
              <a:rPr lang="fr-FR" altLang="fr-FR" dirty="0" smtClean="0"/>
              <a:t>)                     </a:t>
            </a:r>
          </a:p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660403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576064"/>
          </a:xfrm>
        </p:spPr>
        <p:txBody>
          <a:bodyPr>
            <a:noAutofit/>
          </a:bodyPr>
          <a:lstStyle/>
          <a:p>
            <a:r>
              <a:rPr lang="fr-FR" sz="3200" b="1" dirty="0" smtClean="0"/>
              <a:t>State power &amp; the </a:t>
            </a:r>
            <a:r>
              <a:rPr lang="fr-FR" sz="3200" b="1" dirty="0" err="1" smtClean="0"/>
              <a:t>evolution</a:t>
            </a:r>
            <a:r>
              <a:rPr lang="fr-FR" sz="3200" b="1" dirty="0" smtClean="0"/>
              <a:t> of </a:t>
            </a:r>
            <a:r>
              <a:rPr lang="fr-FR" sz="3200" b="1" dirty="0" err="1" smtClean="0"/>
              <a:t>ternary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societies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980728"/>
            <a:ext cx="7920880" cy="5112568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State power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played</a:t>
            </a:r>
            <a:r>
              <a:rPr lang="fr-FR" dirty="0" smtClean="0"/>
              <a:t> a key </a:t>
            </a:r>
            <a:r>
              <a:rPr lang="fr-FR" dirty="0" err="1" smtClean="0"/>
              <a:t>role</a:t>
            </a:r>
            <a:r>
              <a:rPr lang="fr-FR" dirty="0" smtClean="0"/>
              <a:t> in the </a:t>
            </a:r>
            <a:r>
              <a:rPr lang="fr-FR" dirty="0" err="1" smtClean="0"/>
              <a:t>organization</a:t>
            </a:r>
            <a:r>
              <a:rPr lang="fr-FR" dirty="0" smtClean="0"/>
              <a:t> of </a:t>
            </a:r>
            <a:r>
              <a:rPr lang="fr-FR" dirty="0" err="1" smtClean="0"/>
              <a:t>ancient</a:t>
            </a:r>
            <a:r>
              <a:rPr lang="fr-FR" dirty="0" smtClean="0"/>
              <a:t> </a:t>
            </a:r>
            <a:r>
              <a:rPr lang="fr-FR" dirty="0" err="1" smtClean="0"/>
              <a:t>societies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classes and castes.                         </a:t>
            </a:r>
            <a:r>
              <a:rPr lang="fr-FR" b="1" dirty="0" err="1" smtClean="0"/>
              <a:t>See</a:t>
            </a:r>
            <a:r>
              <a:rPr lang="fr-FR" b="1" dirty="0" smtClean="0"/>
              <a:t> </a:t>
            </a:r>
            <a:r>
              <a:rPr lang="fr-FR" b="1" dirty="0" smtClean="0">
                <a:hlinkClick r:id="rId2"/>
              </a:rPr>
              <a:t>Lecture 5</a:t>
            </a:r>
            <a:r>
              <a:rPr lang="fr-FR" b="1" dirty="0" smtClean="0"/>
              <a:t> on the « </a:t>
            </a:r>
            <a:r>
              <a:rPr lang="fr-FR" b="1" dirty="0" err="1" smtClean="0"/>
              <a:t>trifunctional</a:t>
            </a:r>
            <a:r>
              <a:rPr lang="fr-FR" b="1" dirty="0" smtClean="0"/>
              <a:t> </a:t>
            </a:r>
            <a:r>
              <a:rPr lang="fr-FR" b="1" dirty="0" err="1" smtClean="0"/>
              <a:t>hypothesis</a:t>
            </a:r>
            <a:r>
              <a:rPr lang="fr-FR" b="1" dirty="0" smtClean="0"/>
              <a:t> » </a:t>
            </a:r>
            <a:r>
              <a:rPr lang="fr-FR" dirty="0" smtClean="0"/>
              <a:t>: </a:t>
            </a:r>
            <a:r>
              <a:rPr lang="fr-FR" dirty="0" err="1"/>
              <a:t>Dumezil</a:t>
            </a:r>
            <a:r>
              <a:rPr lang="fr-FR" dirty="0"/>
              <a:t> « Métiers et classes fonctionnelles chez divers peuples indo-européens », </a:t>
            </a:r>
            <a:r>
              <a:rPr lang="fr-FR" dirty="0">
                <a:hlinkClick r:id="rId3"/>
              </a:rPr>
              <a:t>Annales ESC 1958</a:t>
            </a:r>
            <a:r>
              <a:rPr lang="fr-FR" dirty="0"/>
              <a:t> : « There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common</a:t>
            </a:r>
            <a:r>
              <a:rPr lang="fr-FR" dirty="0"/>
              <a:t> </a:t>
            </a:r>
            <a:r>
              <a:rPr lang="fr-FR" dirty="0" err="1"/>
              <a:t>origin</a:t>
            </a:r>
            <a:r>
              <a:rPr lang="fr-FR" dirty="0"/>
              <a:t> to all </a:t>
            </a:r>
            <a:r>
              <a:rPr lang="fr-FR" dirty="0" err="1"/>
              <a:t>three</a:t>
            </a:r>
            <a:r>
              <a:rPr lang="fr-FR" dirty="0"/>
              <a:t>-class </a:t>
            </a:r>
            <a:r>
              <a:rPr lang="fr-FR" dirty="0" err="1"/>
              <a:t>Indo-European</a:t>
            </a:r>
            <a:r>
              <a:rPr lang="fr-FR" dirty="0"/>
              <a:t> social structures: a </a:t>
            </a:r>
            <a:r>
              <a:rPr lang="fr-FR" dirty="0" err="1"/>
              <a:t>clerical</a:t>
            </a:r>
            <a:r>
              <a:rPr lang="fr-FR" dirty="0"/>
              <a:t> class, a </a:t>
            </a:r>
            <a:r>
              <a:rPr lang="fr-FR" dirty="0" err="1"/>
              <a:t>warrior</a:t>
            </a:r>
            <a:r>
              <a:rPr lang="fr-FR" dirty="0"/>
              <a:t> class, a </a:t>
            </a:r>
            <a:r>
              <a:rPr lang="fr-FR" dirty="0" err="1"/>
              <a:t>commoner</a:t>
            </a:r>
            <a:r>
              <a:rPr lang="fr-FR" dirty="0"/>
              <a:t> class (</a:t>
            </a:r>
            <a:r>
              <a:rPr lang="fr-FR" dirty="0" err="1"/>
              <a:t>workers</a:t>
            </a:r>
            <a:r>
              <a:rPr lang="fr-FR" dirty="0"/>
              <a:t>) </a:t>
            </a:r>
            <a:r>
              <a:rPr lang="fr-FR" dirty="0" smtClean="0"/>
              <a:t>»</a:t>
            </a:r>
            <a:endParaRPr lang="fr-FR" b="1" dirty="0"/>
          </a:p>
          <a:p>
            <a:r>
              <a:rPr lang="fr-FR" b="1" dirty="0" smtClean="0"/>
              <a:t>There are large </a:t>
            </a:r>
            <a:r>
              <a:rPr lang="fr-FR" b="1" dirty="0" err="1" smtClean="0"/>
              <a:t>differences</a:t>
            </a:r>
            <a:r>
              <a:rPr lang="fr-FR" b="1" dirty="0" smtClean="0"/>
              <a:t> in </a:t>
            </a:r>
            <a:r>
              <a:rPr lang="fr-FR" b="1" dirty="0" err="1" smtClean="0"/>
              <a:t>ternary</a:t>
            </a:r>
            <a:r>
              <a:rPr lang="fr-FR" b="1" dirty="0" smtClean="0"/>
              <a:t> </a:t>
            </a:r>
            <a:r>
              <a:rPr lang="fr-FR" b="1" dirty="0" err="1" smtClean="0"/>
              <a:t>societies</a:t>
            </a:r>
            <a:r>
              <a:rPr lang="fr-FR" b="1" dirty="0" smtClean="0"/>
              <a:t> </a:t>
            </a:r>
            <a:r>
              <a:rPr lang="fr-FR" b="1" dirty="0" err="1" smtClean="0"/>
              <a:t>depending</a:t>
            </a:r>
            <a:r>
              <a:rPr lang="fr-FR" b="1" dirty="0" smtClean="0"/>
              <a:t> on </a:t>
            </a:r>
            <a:r>
              <a:rPr lang="fr-FR" b="1" dirty="0" err="1" smtClean="0"/>
              <a:t>religious</a:t>
            </a:r>
            <a:r>
              <a:rPr lang="fr-FR" b="1" dirty="0" smtClean="0"/>
              <a:t> </a:t>
            </a:r>
            <a:r>
              <a:rPr lang="fr-FR" b="1" dirty="0" err="1" smtClean="0"/>
              <a:t>ideology</a:t>
            </a:r>
            <a:r>
              <a:rPr lang="fr-FR" b="1" dirty="0" smtClean="0"/>
              <a:t> and </a:t>
            </a:r>
            <a:r>
              <a:rPr lang="fr-FR" b="1" dirty="0" err="1" smtClean="0"/>
              <a:t>family</a:t>
            </a:r>
            <a:r>
              <a:rPr lang="fr-FR" b="1" dirty="0" smtClean="0"/>
              <a:t> structures, </a:t>
            </a:r>
            <a:r>
              <a:rPr lang="fr-FR" b="1" dirty="0" err="1" smtClean="0"/>
              <a:t>e.g</a:t>
            </a:r>
            <a:r>
              <a:rPr lang="fr-FR" b="1" dirty="0" smtClean="0"/>
              <a:t>. </a:t>
            </a:r>
            <a:r>
              <a:rPr lang="fr-FR" b="1" dirty="0" err="1" smtClean="0"/>
              <a:t>depending</a:t>
            </a:r>
            <a:r>
              <a:rPr lang="fr-FR" b="1" dirty="0" smtClean="0"/>
              <a:t> on </a:t>
            </a:r>
            <a:r>
              <a:rPr lang="fr-FR" b="1" dirty="0" err="1"/>
              <a:t>whether</a:t>
            </a:r>
            <a:r>
              <a:rPr lang="fr-FR" b="1" dirty="0"/>
              <a:t> the </a:t>
            </a:r>
            <a:r>
              <a:rPr lang="fr-FR" b="1" dirty="0" err="1"/>
              <a:t>clerical</a:t>
            </a:r>
            <a:r>
              <a:rPr lang="fr-FR" b="1" dirty="0"/>
              <a:t> class </a:t>
            </a:r>
            <a:r>
              <a:rPr lang="fr-FR" b="1" dirty="0" err="1"/>
              <a:t>can</a:t>
            </a:r>
            <a:r>
              <a:rPr lang="fr-FR" b="1" dirty="0"/>
              <a:t> self-</a:t>
            </a:r>
            <a:r>
              <a:rPr lang="fr-FR" b="1" dirty="0" err="1"/>
              <a:t>reproduce</a:t>
            </a:r>
            <a:r>
              <a:rPr lang="fr-FR" b="1" dirty="0"/>
              <a:t> </a:t>
            </a:r>
            <a:r>
              <a:rPr lang="fr-FR" b="1" dirty="0" err="1"/>
              <a:t>itself</a:t>
            </a:r>
            <a:r>
              <a:rPr lang="fr-FR" dirty="0"/>
              <a:t> (</a:t>
            </a:r>
            <a:r>
              <a:rPr lang="fr-FR" dirty="0" err="1"/>
              <a:t>Hinduism</a:t>
            </a:r>
            <a:r>
              <a:rPr lang="fr-FR" dirty="0"/>
              <a:t>, </a:t>
            </a:r>
            <a:r>
              <a:rPr lang="fr-FR" dirty="0" err="1"/>
              <a:t>Buddhism</a:t>
            </a:r>
            <a:r>
              <a:rPr lang="fr-FR" dirty="0"/>
              <a:t>, </a:t>
            </a:r>
            <a:r>
              <a:rPr lang="fr-FR" dirty="0" err="1"/>
              <a:t>Shia</a:t>
            </a:r>
            <a:r>
              <a:rPr lang="fr-FR" dirty="0"/>
              <a:t> and </a:t>
            </a:r>
            <a:r>
              <a:rPr lang="fr-FR" dirty="0" err="1"/>
              <a:t>Sunni</a:t>
            </a:r>
            <a:r>
              <a:rPr lang="fr-FR" dirty="0"/>
              <a:t> Islam, </a:t>
            </a:r>
            <a:r>
              <a:rPr lang="fr-FR" dirty="0" err="1"/>
              <a:t>Judaism</a:t>
            </a:r>
            <a:r>
              <a:rPr lang="fr-FR" dirty="0"/>
              <a:t>) or not (</a:t>
            </a:r>
            <a:r>
              <a:rPr lang="fr-FR" dirty="0" err="1"/>
              <a:t>Christianity</a:t>
            </a:r>
            <a:r>
              <a:rPr lang="fr-FR" dirty="0"/>
              <a:t>), and </a:t>
            </a:r>
            <a:r>
              <a:rPr lang="fr-FR" dirty="0" err="1"/>
              <a:t>whether</a:t>
            </a:r>
            <a:r>
              <a:rPr lang="fr-FR" dirty="0"/>
              <a:t> the </a:t>
            </a:r>
            <a:r>
              <a:rPr lang="fr-FR" dirty="0" err="1"/>
              <a:t>warrior</a:t>
            </a:r>
            <a:r>
              <a:rPr lang="fr-FR" dirty="0"/>
              <a:t> class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ruling</a:t>
            </a:r>
            <a:r>
              <a:rPr lang="fr-FR" dirty="0"/>
              <a:t> (</a:t>
            </a:r>
            <a:r>
              <a:rPr lang="fr-FR" dirty="0" err="1"/>
              <a:t>easier</a:t>
            </a:r>
            <a:r>
              <a:rPr lang="fr-FR" dirty="0"/>
              <a:t> to </a:t>
            </a:r>
            <a:r>
              <a:rPr lang="fr-FR" dirty="0" err="1"/>
              <a:t>maintain</a:t>
            </a:r>
            <a:r>
              <a:rPr lang="fr-FR" dirty="0"/>
              <a:t> </a:t>
            </a:r>
            <a:r>
              <a:rPr lang="fr-FR" dirty="0" err="1"/>
              <a:t>higher</a:t>
            </a:r>
            <a:r>
              <a:rPr lang="fr-FR" dirty="0"/>
              <a:t> prestige of the </a:t>
            </a:r>
            <a:r>
              <a:rPr lang="fr-FR" dirty="0" err="1"/>
              <a:t>clerical</a:t>
            </a:r>
            <a:r>
              <a:rPr lang="fr-FR" dirty="0"/>
              <a:t> class – </a:t>
            </a:r>
            <a:r>
              <a:rPr lang="fr-FR" dirty="0" err="1"/>
              <a:t>Brahmans</a:t>
            </a:r>
            <a:r>
              <a:rPr lang="fr-FR" dirty="0"/>
              <a:t> - in </a:t>
            </a:r>
            <a:r>
              <a:rPr lang="fr-FR" dirty="0" err="1"/>
              <a:t>India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warrior</a:t>
            </a:r>
            <a:r>
              <a:rPr lang="fr-FR" dirty="0"/>
              <a:t> class – </a:t>
            </a:r>
            <a:r>
              <a:rPr lang="fr-FR" dirty="0" err="1"/>
              <a:t>Kshatryas</a:t>
            </a:r>
            <a:r>
              <a:rPr lang="fr-FR" dirty="0"/>
              <a:t> -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often</a:t>
            </a:r>
            <a:r>
              <a:rPr lang="fr-FR" dirty="0"/>
              <a:t> not </a:t>
            </a:r>
            <a:r>
              <a:rPr lang="fr-FR" dirty="0" err="1"/>
              <a:t>ruling</a:t>
            </a:r>
            <a:r>
              <a:rPr lang="fr-FR" dirty="0"/>
              <a:t>) 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5023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476672"/>
            <a:ext cx="8280920" cy="6048672"/>
          </a:xfrm>
        </p:spPr>
        <p:txBody>
          <a:bodyPr>
            <a:normAutofit fontScale="77500" lnSpcReduction="20000"/>
          </a:bodyPr>
          <a:lstStyle/>
          <a:p>
            <a:r>
              <a:rPr lang="fr-FR" b="1" dirty="0" err="1" smtClean="0"/>
              <a:t>Other</a:t>
            </a:r>
            <a:r>
              <a:rPr lang="fr-FR" b="1" dirty="0" smtClean="0"/>
              <a:t> large </a:t>
            </a:r>
            <a:r>
              <a:rPr lang="fr-FR" b="1" dirty="0" err="1" smtClean="0"/>
              <a:t>differences</a:t>
            </a:r>
            <a:r>
              <a:rPr lang="fr-FR" b="1" dirty="0" smtClean="0"/>
              <a:t> are due to the </a:t>
            </a:r>
            <a:r>
              <a:rPr lang="fr-FR" b="1" dirty="0" err="1" smtClean="0"/>
              <a:t>complex</a:t>
            </a:r>
            <a:r>
              <a:rPr lang="fr-FR" b="1" dirty="0" smtClean="0"/>
              <a:t> and </a:t>
            </a:r>
            <a:r>
              <a:rPr lang="fr-FR" b="1" dirty="0" err="1" smtClean="0"/>
              <a:t>sometime</a:t>
            </a:r>
            <a:r>
              <a:rPr lang="fr-FR" b="1" dirty="0" smtClean="0"/>
              <a:t> </a:t>
            </a:r>
            <a:r>
              <a:rPr lang="fr-FR" b="1" dirty="0" err="1" smtClean="0"/>
              <a:t>incomplete</a:t>
            </a:r>
            <a:r>
              <a:rPr lang="fr-FR" b="1" dirty="0" smtClean="0"/>
              <a:t> </a:t>
            </a:r>
            <a:r>
              <a:rPr lang="fr-FR" b="1" dirty="0" err="1" smtClean="0"/>
              <a:t>process</a:t>
            </a:r>
            <a:r>
              <a:rPr lang="fr-FR" b="1" dirty="0" smtClean="0"/>
              <a:t> of « unification » of labour:  </a:t>
            </a:r>
            <a:r>
              <a:rPr lang="fr-FR" dirty="0" smtClean="0"/>
              <a:t>the </a:t>
            </a:r>
            <a:r>
              <a:rPr lang="fr-FR" dirty="0" err="1"/>
              <a:t>third</a:t>
            </a:r>
            <a:r>
              <a:rPr lang="fr-FR" dirty="0"/>
              <a:t> class (</a:t>
            </a:r>
            <a:r>
              <a:rPr lang="fr-FR" dirty="0" err="1"/>
              <a:t>commoners</a:t>
            </a:r>
            <a:r>
              <a:rPr lang="fr-FR" dirty="0"/>
              <a:t>, </a:t>
            </a:r>
            <a:r>
              <a:rPr lang="fr-FR" dirty="0" err="1"/>
              <a:t>workers</a:t>
            </a:r>
            <a:r>
              <a:rPr lang="fr-FR" dirty="0"/>
              <a:t>)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sometime</a:t>
            </a:r>
            <a:r>
              <a:rPr lang="fr-FR" dirty="0"/>
              <a:t> </a:t>
            </a:r>
            <a:r>
              <a:rPr lang="fr-FR" dirty="0" err="1"/>
              <a:t>divided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or </a:t>
            </a:r>
            <a:r>
              <a:rPr lang="fr-FR" dirty="0" err="1"/>
              <a:t>three</a:t>
            </a:r>
            <a:r>
              <a:rPr lang="fr-FR" dirty="0"/>
              <a:t> (</a:t>
            </a:r>
            <a:r>
              <a:rPr lang="fr-FR" dirty="0" err="1"/>
              <a:t>peasants</a:t>
            </a:r>
            <a:r>
              <a:rPr lang="fr-FR" dirty="0"/>
              <a:t>/</a:t>
            </a:r>
            <a:r>
              <a:rPr lang="fr-FR" dirty="0" err="1"/>
              <a:t>rurals</a:t>
            </a:r>
            <a:r>
              <a:rPr lang="fr-FR" dirty="0"/>
              <a:t> vs traders/</a:t>
            </a:r>
            <a:r>
              <a:rPr lang="fr-FR" dirty="0" err="1"/>
              <a:t>craftsmen</a:t>
            </a:r>
            <a:r>
              <a:rPr lang="fr-FR" dirty="0"/>
              <a:t>, or </a:t>
            </a:r>
            <a:r>
              <a:rPr lang="fr-FR" dirty="0" err="1"/>
              <a:t>peasants</a:t>
            </a:r>
            <a:r>
              <a:rPr lang="fr-FR" dirty="0"/>
              <a:t>/</a:t>
            </a:r>
            <a:r>
              <a:rPr lang="fr-FR" dirty="0" err="1"/>
              <a:t>rurals</a:t>
            </a:r>
            <a:r>
              <a:rPr lang="fr-FR" dirty="0"/>
              <a:t> vs traders/</a:t>
            </a:r>
            <a:r>
              <a:rPr lang="fr-FR" dirty="0" err="1"/>
              <a:t>craftsmen</a:t>
            </a:r>
            <a:r>
              <a:rPr lang="fr-FR" dirty="0"/>
              <a:t> vs </a:t>
            </a:r>
            <a:r>
              <a:rPr lang="fr-FR" dirty="0" err="1"/>
              <a:t>untouchables</a:t>
            </a:r>
            <a:r>
              <a:rPr lang="fr-FR" dirty="0"/>
              <a:t>),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four or five basic classes </a:t>
            </a:r>
            <a:r>
              <a:rPr lang="fr-FR" dirty="0" err="1"/>
              <a:t>instead</a:t>
            </a:r>
            <a:r>
              <a:rPr lang="fr-FR" dirty="0"/>
              <a:t> of </a:t>
            </a:r>
            <a:r>
              <a:rPr lang="fr-FR" dirty="0" err="1" smtClean="0"/>
              <a:t>three</a:t>
            </a:r>
            <a:r>
              <a:rPr lang="fr-FR" dirty="0" smtClean="0"/>
              <a:t>. </a:t>
            </a:r>
          </a:p>
          <a:p>
            <a:r>
              <a:rPr lang="fr-FR" dirty="0" err="1" smtClean="0"/>
              <a:t>E.g</a:t>
            </a:r>
            <a:r>
              <a:rPr lang="fr-FR" dirty="0" smtClean="0"/>
              <a:t>. </a:t>
            </a:r>
            <a:r>
              <a:rPr lang="fr-FR" dirty="0" err="1" smtClean="0"/>
              <a:t>India</a:t>
            </a:r>
            <a:r>
              <a:rPr lang="fr-FR" dirty="0" smtClean="0"/>
              <a:t>: </a:t>
            </a:r>
            <a:r>
              <a:rPr lang="fr-FR" dirty="0" err="1" smtClean="0"/>
              <a:t>see</a:t>
            </a:r>
            <a:r>
              <a:rPr lang="fr-FR" dirty="0" smtClean="0"/>
              <a:t> Dumont</a:t>
            </a:r>
            <a:r>
              <a:rPr lang="fr-FR" dirty="0"/>
              <a:t>, Homo </a:t>
            </a:r>
            <a:r>
              <a:rPr lang="fr-FR" dirty="0" err="1"/>
              <a:t>Hierarchicus</a:t>
            </a:r>
            <a:r>
              <a:rPr lang="fr-FR" dirty="0"/>
              <a:t>, 1966, on the </a:t>
            </a:r>
            <a:r>
              <a:rPr lang="fr-FR" dirty="0" err="1"/>
              <a:t>origin</a:t>
            </a:r>
            <a:r>
              <a:rPr lang="fr-FR" dirty="0"/>
              <a:t> of the caste system: </a:t>
            </a:r>
            <a:r>
              <a:rPr lang="fr-FR" dirty="0" err="1" smtClean="0"/>
              <a:t>Shudras</a:t>
            </a:r>
            <a:r>
              <a:rPr lang="fr-FR" dirty="0" smtClean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slaves or serves </a:t>
            </a:r>
            <a:r>
              <a:rPr lang="fr-FR" dirty="0" err="1"/>
              <a:t>outside</a:t>
            </a:r>
            <a:r>
              <a:rPr lang="fr-FR" dirty="0"/>
              <a:t> the </a:t>
            </a:r>
            <a:r>
              <a:rPr lang="fr-FR" dirty="0" err="1"/>
              <a:t>three</a:t>
            </a:r>
            <a:r>
              <a:rPr lang="fr-FR" dirty="0"/>
              <a:t>-class </a:t>
            </a:r>
            <a:r>
              <a:rPr lang="fr-FR" dirty="0" err="1"/>
              <a:t>sytem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finally</a:t>
            </a:r>
            <a:r>
              <a:rPr lang="fr-FR" dirty="0"/>
              <a:t> </a:t>
            </a:r>
            <a:r>
              <a:rPr lang="fr-FR" dirty="0" err="1"/>
              <a:t>integrated</a:t>
            </a:r>
            <a:r>
              <a:rPr lang="fr-FR" dirty="0"/>
              <a:t> as a </a:t>
            </a:r>
            <a:r>
              <a:rPr lang="fr-FR" dirty="0" err="1"/>
              <a:t>fourth</a:t>
            </a:r>
            <a:r>
              <a:rPr lang="fr-FR" dirty="0"/>
              <a:t> basic class, </a:t>
            </a:r>
            <a:r>
              <a:rPr lang="fr-FR" dirty="0" err="1"/>
              <a:t>while</a:t>
            </a:r>
            <a:r>
              <a:rPr lang="fr-FR" dirty="0"/>
              <a:t> </a:t>
            </a:r>
            <a:r>
              <a:rPr lang="fr-FR" dirty="0" err="1"/>
              <a:t>Dalits</a:t>
            </a:r>
            <a:r>
              <a:rPr lang="fr-FR" dirty="0"/>
              <a:t> (</a:t>
            </a:r>
            <a:r>
              <a:rPr lang="fr-FR" dirty="0" err="1"/>
              <a:t>untouchables</a:t>
            </a:r>
            <a:r>
              <a:rPr lang="fr-FR" dirty="0"/>
              <a:t>)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left</a:t>
            </a:r>
            <a:r>
              <a:rPr lang="fr-FR" dirty="0"/>
              <a:t> out as quasi-serves </a:t>
            </a:r>
            <a:r>
              <a:rPr lang="fr-FR" dirty="0" err="1"/>
              <a:t>suffering</a:t>
            </a:r>
            <a:r>
              <a:rPr lang="fr-FR" dirty="0"/>
              <a:t> massive </a:t>
            </a:r>
            <a:r>
              <a:rPr lang="fr-FR" dirty="0" err="1"/>
              <a:t>prejudice</a:t>
            </a:r>
            <a:r>
              <a:rPr lang="fr-FR" dirty="0"/>
              <a:t> and </a:t>
            </a:r>
            <a:r>
              <a:rPr lang="fr-FR" dirty="0" smtClean="0"/>
              <a:t>discrimination</a:t>
            </a:r>
          </a:p>
          <a:p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discussion in </a:t>
            </a:r>
            <a:r>
              <a:rPr lang="fr-FR" b="1" dirty="0">
                <a:hlinkClick r:id="rId2"/>
              </a:rPr>
              <a:t>Lecture 5</a:t>
            </a:r>
            <a:r>
              <a:rPr lang="fr-FR" b="1" dirty="0"/>
              <a:t> </a:t>
            </a:r>
            <a:r>
              <a:rPr lang="fr-FR" dirty="0"/>
              <a:t>on </a:t>
            </a:r>
            <a:r>
              <a:rPr lang="fr-FR" dirty="0" smtClean="0"/>
              <a:t>the unification of </a:t>
            </a:r>
            <a:r>
              <a:rPr lang="fr-FR" dirty="0" err="1" smtClean="0"/>
              <a:t>labor</a:t>
            </a:r>
            <a:r>
              <a:rPr lang="fr-FR" dirty="0" smtClean="0"/>
              <a:t> in </a:t>
            </a:r>
            <a:r>
              <a:rPr lang="fr-FR" dirty="0" err="1" smtClean="0"/>
              <a:t>medieval</a:t>
            </a:r>
            <a:r>
              <a:rPr lang="fr-FR" dirty="0" smtClean="0"/>
              <a:t> Europe (M. Arnoux, Le temps des laboureurs)</a:t>
            </a:r>
          </a:p>
          <a:p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the discussion on Meiji </a:t>
            </a:r>
            <a:r>
              <a:rPr lang="fr-FR" dirty="0" err="1" smtClean="0"/>
              <a:t>Japan</a:t>
            </a:r>
            <a:r>
              <a:rPr lang="fr-FR" dirty="0" smtClean="0"/>
              <a:t> the end of </a:t>
            </a:r>
            <a:r>
              <a:rPr lang="fr-FR" dirty="0" err="1" smtClean="0"/>
              <a:t>Burakumin</a:t>
            </a:r>
            <a:r>
              <a:rPr lang="fr-FR" dirty="0" smtClean="0"/>
              <a:t> discrimination: the </a:t>
            </a:r>
            <a:r>
              <a:rPr lang="fr-FR" dirty="0" err="1" smtClean="0"/>
              <a:t>developmental</a:t>
            </a:r>
            <a:r>
              <a:rPr lang="fr-FR" dirty="0" smtClean="0"/>
              <a:t> state </a:t>
            </a:r>
            <a:r>
              <a:rPr lang="fr-FR" dirty="0" err="1" smtClean="0"/>
              <a:t>can</a:t>
            </a:r>
            <a:r>
              <a:rPr lang="fr-FR" dirty="0" smtClean="0"/>
              <a:t> put an end to </a:t>
            </a:r>
            <a:r>
              <a:rPr lang="fr-FR" dirty="0" err="1" smtClean="0"/>
              <a:t>ancient</a:t>
            </a:r>
            <a:r>
              <a:rPr lang="fr-FR" dirty="0" smtClean="0"/>
              <a:t> discrimination (≠ </a:t>
            </a:r>
            <a:r>
              <a:rPr lang="fr-FR" dirty="0" err="1" smtClean="0"/>
              <a:t>India</a:t>
            </a:r>
            <a:r>
              <a:rPr lang="fr-FR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British colonial </a:t>
            </a:r>
            <a:r>
              <a:rPr lang="fr-FR" dirty="0" err="1" smtClean="0"/>
              <a:t>rule</a:t>
            </a:r>
            <a:r>
              <a:rPr lang="fr-FR" dirty="0" smtClean="0"/>
              <a:t>)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0550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552728"/>
          </a:xfrm>
        </p:spPr>
        <p:txBody>
          <a:bodyPr>
            <a:normAutofit fontScale="70000" lnSpcReduction="20000"/>
          </a:bodyPr>
          <a:lstStyle/>
          <a:p>
            <a:r>
              <a:rPr lang="fr-FR" b="1" dirty="0" err="1"/>
              <a:t>M</a:t>
            </a:r>
            <a:r>
              <a:rPr lang="fr-FR" b="1" dirty="0" err="1" smtClean="0"/>
              <a:t>aybe</a:t>
            </a:r>
            <a:r>
              <a:rPr lang="fr-FR" b="1" dirty="0" smtClean="0"/>
              <a:t> the </a:t>
            </a:r>
            <a:r>
              <a:rPr lang="fr-FR" b="1" dirty="0" err="1" smtClean="0"/>
              <a:t>most</a:t>
            </a:r>
            <a:r>
              <a:rPr lang="fr-FR" b="1" dirty="0" smtClean="0"/>
              <a:t> important </a:t>
            </a:r>
            <a:r>
              <a:rPr lang="fr-FR" b="1" dirty="0" err="1" smtClean="0"/>
              <a:t>historical</a:t>
            </a:r>
            <a:r>
              <a:rPr lang="fr-FR" b="1" dirty="0" smtClean="0"/>
              <a:t> variation in </a:t>
            </a:r>
            <a:r>
              <a:rPr lang="fr-FR" b="1" dirty="0" err="1" smtClean="0"/>
              <a:t>ternary</a:t>
            </a:r>
            <a:r>
              <a:rPr lang="fr-FR" b="1" dirty="0" smtClean="0"/>
              <a:t> </a:t>
            </a:r>
            <a:r>
              <a:rPr lang="fr-FR" b="1" dirty="0" err="1" smtClean="0"/>
              <a:t>societies</a:t>
            </a:r>
            <a:r>
              <a:rPr lang="fr-FR" b="1" dirty="0" smtClean="0"/>
              <a:t> has to do </a:t>
            </a:r>
            <a:r>
              <a:rPr lang="fr-FR" b="1" dirty="0" err="1" smtClean="0"/>
              <a:t>with</a:t>
            </a:r>
            <a:r>
              <a:rPr lang="fr-FR" b="1" dirty="0" smtClean="0"/>
              <a:t> the interaction </a:t>
            </a:r>
            <a:r>
              <a:rPr lang="fr-FR" b="1" dirty="0" err="1" smtClean="0"/>
              <a:t>between</a:t>
            </a:r>
            <a:r>
              <a:rPr lang="fr-FR" b="1" dirty="0" smtClean="0"/>
              <a:t> the </a:t>
            </a:r>
            <a:r>
              <a:rPr lang="fr-FR" b="1" dirty="0" err="1" smtClean="0"/>
              <a:t>rise</a:t>
            </a:r>
            <a:r>
              <a:rPr lang="fr-FR" b="1" dirty="0" smtClean="0"/>
              <a:t> of </a:t>
            </a:r>
            <a:r>
              <a:rPr lang="fr-FR" b="1" dirty="0" err="1" smtClean="0"/>
              <a:t>centralized</a:t>
            </a:r>
            <a:r>
              <a:rPr lang="fr-FR" b="1" dirty="0" smtClean="0"/>
              <a:t> state power and the </a:t>
            </a:r>
            <a:r>
              <a:rPr lang="fr-FR" b="1" dirty="0" err="1" smtClean="0"/>
              <a:t>endogenous</a:t>
            </a:r>
            <a:r>
              <a:rPr lang="fr-FR" b="1" dirty="0" smtClean="0"/>
              <a:t> </a:t>
            </a:r>
            <a:r>
              <a:rPr lang="fr-FR" b="1" dirty="0"/>
              <a:t>size of </a:t>
            </a:r>
            <a:r>
              <a:rPr lang="fr-FR" b="1" dirty="0" err="1"/>
              <a:t>each</a:t>
            </a:r>
            <a:r>
              <a:rPr lang="fr-FR" b="1" dirty="0"/>
              <a:t> </a:t>
            </a:r>
            <a:r>
              <a:rPr lang="fr-FR" b="1" dirty="0" smtClean="0"/>
              <a:t>social group: </a:t>
            </a:r>
            <a:r>
              <a:rPr lang="fr-FR" b="1" dirty="0" err="1" smtClean="0"/>
              <a:t>e.g</a:t>
            </a:r>
            <a:r>
              <a:rPr lang="fr-FR" b="1" dirty="0" smtClean="0"/>
              <a:t>. </a:t>
            </a:r>
            <a:r>
              <a:rPr lang="fr-FR" b="1" dirty="0" err="1" smtClean="0"/>
              <a:t>why</a:t>
            </a:r>
            <a:r>
              <a:rPr lang="fr-FR" b="1" dirty="0" smtClean="0"/>
              <a:t> </a:t>
            </a:r>
            <a:r>
              <a:rPr lang="fr-FR" b="1" dirty="0" err="1" smtClean="0"/>
              <a:t>does</a:t>
            </a:r>
            <a:r>
              <a:rPr lang="fr-FR" b="1" dirty="0" smtClean="0"/>
              <a:t> the </a:t>
            </a:r>
            <a:r>
              <a:rPr lang="fr-FR" b="1" dirty="0" err="1" smtClean="0"/>
              <a:t>elite</a:t>
            </a:r>
            <a:r>
              <a:rPr lang="fr-FR" b="1" dirty="0" smtClean="0"/>
              <a:t> </a:t>
            </a:r>
            <a:r>
              <a:rPr lang="fr-FR" b="1" dirty="0" err="1" smtClean="0"/>
              <a:t>sometime</a:t>
            </a:r>
            <a:r>
              <a:rPr lang="fr-FR" b="1" dirty="0" smtClean="0"/>
              <a:t> </a:t>
            </a:r>
            <a:r>
              <a:rPr lang="fr-FR" b="1" dirty="0" err="1" smtClean="0"/>
              <a:t>represent</a:t>
            </a:r>
            <a:r>
              <a:rPr lang="fr-FR" b="1" dirty="0" smtClean="0"/>
              <a:t> 1% and </a:t>
            </a:r>
            <a:r>
              <a:rPr lang="fr-FR" b="1" dirty="0" err="1" smtClean="0"/>
              <a:t>sometime</a:t>
            </a:r>
            <a:r>
              <a:rPr lang="fr-FR" b="1" dirty="0" smtClean="0"/>
              <a:t> 10% of the population?</a:t>
            </a:r>
          </a:p>
          <a:p>
            <a:r>
              <a:rPr lang="fr-FR" dirty="0" err="1" smtClean="0"/>
              <a:t>E.g</a:t>
            </a:r>
            <a:r>
              <a:rPr lang="fr-FR" dirty="0" smtClean="0"/>
              <a:t>. the </a:t>
            </a:r>
            <a:r>
              <a:rPr lang="fr-FR" dirty="0" err="1" smtClean="0"/>
              <a:t>fact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the </a:t>
            </a:r>
            <a:r>
              <a:rPr lang="fr-FR" dirty="0" err="1" smtClean="0"/>
              <a:t>Indian</a:t>
            </a:r>
            <a:r>
              <a:rPr lang="fr-FR" dirty="0" smtClean="0"/>
              <a:t> </a:t>
            </a:r>
            <a:r>
              <a:rPr lang="fr-FR" dirty="0" err="1" smtClean="0"/>
              <a:t>warrior</a:t>
            </a:r>
            <a:r>
              <a:rPr lang="fr-FR" dirty="0" smtClean="0"/>
              <a:t> class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often</a:t>
            </a:r>
            <a:r>
              <a:rPr lang="fr-FR" dirty="0" smtClean="0"/>
              <a:t> not </a:t>
            </a:r>
            <a:r>
              <a:rPr lang="fr-FR" dirty="0" err="1" smtClean="0"/>
              <a:t>ruling</a:t>
            </a:r>
            <a:r>
              <a:rPr lang="fr-FR" dirty="0" smtClean="0"/>
              <a:t> (</a:t>
            </a:r>
            <a:r>
              <a:rPr lang="fr-FR" dirty="0" err="1" smtClean="0"/>
              <a:t>Muslim</a:t>
            </a:r>
            <a:r>
              <a:rPr lang="fr-FR" dirty="0" smtClean="0"/>
              <a:t> </a:t>
            </a:r>
            <a:r>
              <a:rPr lang="fr-FR" dirty="0" err="1" smtClean="0"/>
              <a:t>rulers</a:t>
            </a:r>
            <a:r>
              <a:rPr lang="fr-FR" dirty="0" smtClean="0"/>
              <a:t>) </a:t>
            </a:r>
            <a:r>
              <a:rPr lang="fr-FR" dirty="0" err="1" smtClean="0"/>
              <a:t>raised</a:t>
            </a:r>
            <a:r>
              <a:rPr lang="fr-FR" dirty="0" smtClean="0"/>
              <a:t> the relative prestige of </a:t>
            </a:r>
            <a:r>
              <a:rPr lang="fr-FR" dirty="0" err="1" smtClean="0"/>
              <a:t>clerical</a:t>
            </a:r>
            <a:r>
              <a:rPr lang="fr-FR" dirty="0" smtClean="0"/>
              <a:t> class (</a:t>
            </a:r>
            <a:r>
              <a:rPr lang="fr-FR" dirty="0" err="1" smtClean="0"/>
              <a:t>Brahmans</a:t>
            </a:r>
            <a:r>
              <a:rPr lang="fr-FR" dirty="0" smtClean="0"/>
              <a:t>) (Dumont). In the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 the </a:t>
            </a:r>
            <a:r>
              <a:rPr lang="fr-FR" dirty="0" err="1" smtClean="0"/>
              <a:t>lack</a:t>
            </a:r>
            <a:r>
              <a:rPr lang="fr-FR" dirty="0" smtClean="0"/>
              <a:t> of </a:t>
            </a:r>
            <a:r>
              <a:rPr lang="fr-FR" dirty="0" err="1" smtClean="0"/>
              <a:t>strong</a:t>
            </a:r>
            <a:r>
              <a:rPr lang="fr-FR" dirty="0" smtClean="0"/>
              <a:t> state power made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critical</a:t>
            </a:r>
            <a:r>
              <a:rPr lang="fr-FR" dirty="0" smtClean="0"/>
              <a:t> for </a:t>
            </a:r>
            <a:r>
              <a:rPr lang="fr-FR" dirty="0" err="1" smtClean="0"/>
              <a:t>elite</a:t>
            </a:r>
            <a:r>
              <a:rPr lang="fr-FR" dirty="0" smtClean="0"/>
              <a:t> groups (</a:t>
            </a:r>
            <a:r>
              <a:rPr lang="fr-FR" dirty="0" err="1" smtClean="0"/>
              <a:t>Kshatryas</a:t>
            </a:r>
            <a:r>
              <a:rPr lang="fr-FR" dirty="0" smtClean="0"/>
              <a:t> and </a:t>
            </a:r>
            <a:r>
              <a:rPr lang="fr-FR" dirty="0" err="1" smtClean="0"/>
              <a:t>Brahmans</a:t>
            </a:r>
            <a:r>
              <a:rPr lang="fr-FR" dirty="0" smtClean="0"/>
              <a:t>)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numerically</a:t>
            </a:r>
            <a:r>
              <a:rPr lang="fr-FR" dirty="0" smtClean="0"/>
              <a:t> important (10-20%, </a:t>
            </a:r>
            <a:r>
              <a:rPr lang="fr-FR" dirty="0" err="1" smtClean="0"/>
              <a:t>rather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1-2%, </a:t>
            </a:r>
            <a:r>
              <a:rPr lang="fr-FR" dirty="0" err="1" smtClean="0"/>
              <a:t>like</a:t>
            </a:r>
            <a:r>
              <a:rPr lang="fr-FR" dirty="0" smtClean="0"/>
              <a:t> French </a:t>
            </a:r>
            <a:r>
              <a:rPr lang="fr-FR" dirty="0" err="1" smtClean="0"/>
              <a:t>nobility</a:t>
            </a:r>
            <a:r>
              <a:rPr lang="fr-FR" dirty="0" smtClean="0"/>
              <a:t> in 1789) in </a:t>
            </a:r>
            <a:r>
              <a:rPr lang="fr-FR" dirty="0" err="1" smtClean="0"/>
              <a:t>order</a:t>
            </a:r>
            <a:r>
              <a:rPr lang="fr-FR" dirty="0" smtClean="0"/>
              <a:t> to </a:t>
            </a:r>
            <a:r>
              <a:rPr lang="fr-FR" dirty="0" err="1" smtClean="0"/>
              <a:t>enforce</a:t>
            </a:r>
            <a:r>
              <a:rPr lang="fr-FR" dirty="0" smtClean="0"/>
              <a:t> local domination over </a:t>
            </a:r>
            <a:r>
              <a:rPr lang="fr-FR" dirty="0" err="1" smtClean="0"/>
              <a:t>worker</a:t>
            </a:r>
            <a:r>
              <a:rPr lang="fr-FR" dirty="0" smtClean="0"/>
              <a:t> class</a:t>
            </a:r>
          </a:p>
          <a:p>
            <a:r>
              <a:rPr lang="fr-FR" dirty="0" smtClean="0"/>
              <a:t>Evidence </a:t>
            </a:r>
            <a:r>
              <a:rPr lang="fr-FR" dirty="0" err="1" smtClean="0"/>
              <a:t>suggests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size of </a:t>
            </a:r>
            <a:r>
              <a:rPr lang="fr-FR" dirty="0" err="1" smtClean="0"/>
              <a:t>nobility</a:t>
            </a:r>
            <a:r>
              <a:rPr lang="fr-FR" dirty="0" smtClean="0"/>
              <a:t> </a:t>
            </a:r>
            <a:r>
              <a:rPr lang="fr-FR" dirty="0" err="1" smtClean="0"/>
              <a:t>declines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rise</a:t>
            </a:r>
            <a:r>
              <a:rPr lang="fr-FR" dirty="0" smtClean="0"/>
              <a:t> of </a:t>
            </a:r>
            <a:r>
              <a:rPr lang="fr-FR" dirty="0" err="1" smtClean="0"/>
              <a:t>centralized</a:t>
            </a:r>
            <a:r>
              <a:rPr lang="fr-FR" dirty="0" smtClean="0"/>
              <a:t> state </a:t>
            </a:r>
            <a:r>
              <a:rPr lang="fr-FR" dirty="0" smtClean="0"/>
              <a:t>power </a:t>
            </a:r>
            <a:r>
              <a:rPr lang="fr-FR" dirty="0" smtClean="0"/>
              <a:t>in France and Europe </a:t>
            </a:r>
            <a:r>
              <a:rPr lang="fr-FR" dirty="0" err="1" smtClean="0"/>
              <a:t>between</a:t>
            </a:r>
            <a:r>
              <a:rPr lang="fr-FR" dirty="0" smtClean="0"/>
              <a:t> 1500 and </a:t>
            </a:r>
            <a:r>
              <a:rPr lang="fr-FR" dirty="0" smtClean="0"/>
              <a:t>1800 (</a:t>
            </a:r>
            <a:r>
              <a:rPr lang="fr-FR" dirty="0" err="1" smtClean="0"/>
              <a:t>e.g</a:t>
            </a:r>
            <a:r>
              <a:rPr lang="fr-FR" dirty="0" smtClean="0"/>
              <a:t>. </a:t>
            </a:r>
            <a:r>
              <a:rPr lang="fr-FR" dirty="0" err="1" smtClean="0"/>
              <a:t>big</a:t>
            </a:r>
            <a:r>
              <a:rPr lang="fr-FR" dirty="0" smtClean="0"/>
              <a:t> </a:t>
            </a:r>
            <a:r>
              <a:rPr lang="fr-FR" dirty="0" err="1" smtClean="0"/>
              <a:t>reduction</a:t>
            </a:r>
            <a:r>
              <a:rPr lang="fr-FR" dirty="0" smtClean="0"/>
              <a:t> in size of </a:t>
            </a:r>
            <a:r>
              <a:rPr lang="fr-FR" dirty="0" err="1" smtClean="0"/>
              <a:t>nobility</a:t>
            </a:r>
            <a:r>
              <a:rPr lang="fr-FR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Louis XIV in </a:t>
            </a:r>
            <a:r>
              <a:rPr lang="fr-FR" dirty="0" err="1" smtClean="0"/>
              <a:t>late</a:t>
            </a:r>
            <a:r>
              <a:rPr lang="fr-FR" smtClean="0"/>
              <a:t> 17c) </a:t>
            </a:r>
            <a:endParaRPr lang="fr-FR" dirty="0" smtClean="0"/>
          </a:p>
          <a:p>
            <a:r>
              <a:rPr lang="fr-FR" dirty="0" smtClean="0"/>
              <a:t>Rise of </a:t>
            </a:r>
            <a:r>
              <a:rPr lang="fr-FR" dirty="0" err="1" smtClean="0"/>
              <a:t>centralized</a:t>
            </a:r>
            <a:r>
              <a:rPr lang="fr-FR" dirty="0" smtClean="0"/>
              <a:t> state power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allow</a:t>
            </a:r>
            <a:r>
              <a:rPr lang="fr-FR" dirty="0" smtClean="0"/>
              <a:t> a </a:t>
            </a:r>
            <a:r>
              <a:rPr lang="fr-FR" dirty="0" err="1" smtClean="0"/>
              <a:t>smaller</a:t>
            </a:r>
            <a:r>
              <a:rPr lang="fr-FR" dirty="0" smtClean="0"/>
              <a:t> </a:t>
            </a:r>
            <a:r>
              <a:rPr lang="fr-FR" dirty="0" err="1" smtClean="0"/>
              <a:t>elite</a:t>
            </a:r>
            <a:r>
              <a:rPr lang="fr-FR" dirty="0" smtClean="0"/>
              <a:t> to </a:t>
            </a:r>
            <a:r>
              <a:rPr lang="fr-FR" dirty="0" err="1" smtClean="0"/>
              <a:t>rule</a:t>
            </a:r>
            <a:r>
              <a:rPr lang="fr-FR" dirty="0" smtClean="0"/>
              <a:t>, but at the </a:t>
            </a:r>
            <a:r>
              <a:rPr lang="fr-FR" dirty="0" err="1" smtClean="0"/>
              <a:t>same</a:t>
            </a:r>
            <a:r>
              <a:rPr lang="fr-FR" dirty="0" smtClean="0"/>
              <a:t> time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facilitate</a:t>
            </a:r>
            <a:r>
              <a:rPr lang="fr-FR" dirty="0" smtClean="0"/>
              <a:t> the </a:t>
            </a:r>
            <a:r>
              <a:rPr lang="fr-FR" dirty="0" err="1" smtClean="0"/>
              <a:t>removal</a:t>
            </a:r>
            <a:r>
              <a:rPr lang="fr-FR" dirty="0" smtClean="0"/>
              <a:t> of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elite</a:t>
            </a:r>
            <a:r>
              <a:rPr lang="fr-FR" dirty="0" smtClean="0"/>
              <a:t> via </a:t>
            </a:r>
            <a:r>
              <a:rPr lang="fr-FR" dirty="0" err="1" smtClean="0"/>
              <a:t>Revolution</a:t>
            </a:r>
            <a:r>
              <a:rPr lang="fr-FR" dirty="0" smtClean="0"/>
              <a:t> (</a:t>
            </a:r>
            <a:r>
              <a:rPr lang="fr-FR" dirty="0" err="1" smtClean="0"/>
              <a:t>easier</a:t>
            </a:r>
            <a:r>
              <a:rPr lang="fr-FR" dirty="0" smtClean="0"/>
              <a:t> to </a:t>
            </a:r>
            <a:r>
              <a:rPr lang="fr-FR" dirty="0" err="1" smtClean="0"/>
              <a:t>get</a:t>
            </a:r>
            <a:r>
              <a:rPr lang="fr-FR" dirty="0" smtClean="0"/>
              <a:t> </a:t>
            </a:r>
            <a:r>
              <a:rPr lang="fr-FR" dirty="0" err="1" smtClean="0"/>
              <a:t>rid</a:t>
            </a:r>
            <a:r>
              <a:rPr lang="fr-FR" dirty="0" smtClean="0"/>
              <a:t> of a 1% </a:t>
            </a:r>
            <a:r>
              <a:rPr lang="fr-FR" dirty="0" err="1" smtClean="0"/>
              <a:t>elite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a 10% </a:t>
            </a:r>
            <a:r>
              <a:rPr lang="fr-FR" dirty="0" err="1" smtClean="0"/>
              <a:t>elite</a:t>
            </a:r>
            <a:r>
              <a:rPr lang="fr-FR" dirty="0" smtClean="0"/>
              <a:t>: end of European </a:t>
            </a:r>
            <a:r>
              <a:rPr lang="fr-FR" dirty="0" err="1" smtClean="0"/>
              <a:t>nobility</a:t>
            </a:r>
            <a:r>
              <a:rPr lang="fr-FR" dirty="0" smtClean="0"/>
              <a:t> vs relative </a:t>
            </a:r>
            <a:r>
              <a:rPr lang="fr-FR" dirty="0" err="1" smtClean="0"/>
              <a:t>perpetuation</a:t>
            </a:r>
            <a:r>
              <a:rPr lang="fr-FR" dirty="0" smtClean="0"/>
              <a:t> of </a:t>
            </a:r>
            <a:r>
              <a:rPr lang="fr-FR" dirty="0" err="1" smtClean="0"/>
              <a:t>Indian</a:t>
            </a:r>
            <a:r>
              <a:rPr lang="fr-FR" dirty="0" smtClean="0"/>
              <a:t> </a:t>
            </a:r>
            <a:r>
              <a:rPr lang="fr-FR" dirty="0" err="1" smtClean="0"/>
              <a:t>upper</a:t>
            </a:r>
            <a:r>
              <a:rPr lang="fr-FR" dirty="0" smtClean="0"/>
              <a:t> castes?)</a:t>
            </a:r>
          </a:p>
          <a:p>
            <a:r>
              <a:rPr lang="fr-FR" dirty="0" err="1" smtClean="0"/>
              <a:t>Mechanisms</a:t>
            </a:r>
            <a:r>
              <a:rPr lang="fr-FR" dirty="0" smtClean="0"/>
              <a:t> </a:t>
            </a:r>
            <a:r>
              <a:rPr lang="fr-FR" dirty="0" err="1" smtClean="0"/>
              <a:t>behind</a:t>
            </a:r>
            <a:r>
              <a:rPr lang="fr-FR" dirty="0" smtClean="0"/>
              <a:t> </a:t>
            </a:r>
            <a:r>
              <a:rPr lang="fr-FR" dirty="0" err="1" smtClean="0"/>
              <a:t>engeogenous</a:t>
            </a:r>
            <a:r>
              <a:rPr lang="fr-FR" dirty="0" smtClean="0"/>
              <a:t> size of </a:t>
            </a:r>
            <a:r>
              <a:rPr lang="fr-FR" dirty="0" err="1" smtClean="0"/>
              <a:t>elite</a:t>
            </a:r>
            <a:r>
              <a:rPr lang="fr-FR" dirty="0" smtClean="0"/>
              <a:t> group: </a:t>
            </a:r>
            <a:r>
              <a:rPr lang="fr-FR" dirty="0" err="1" smtClean="0"/>
              <a:t>fertility</a:t>
            </a:r>
            <a:r>
              <a:rPr lang="fr-FR" dirty="0" smtClean="0"/>
              <a:t> </a:t>
            </a:r>
            <a:r>
              <a:rPr lang="fr-FR" dirty="0" err="1" smtClean="0"/>
              <a:t>behavior</a:t>
            </a:r>
            <a:r>
              <a:rPr lang="fr-FR" dirty="0" smtClean="0"/>
              <a:t>, </a:t>
            </a:r>
            <a:r>
              <a:rPr lang="fr-FR" dirty="0" err="1" smtClean="0"/>
              <a:t>marriage</a:t>
            </a:r>
            <a:r>
              <a:rPr lang="fr-FR" dirty="0" smtClean="0"/>
              <a:t> </a:t>
            </a:r>
            <a:r>
              <a:rPr lang="fr-FR" dirty="0" err="1" smtClean="0"/>
              <a:t>strategies</a:t>
            </a:r>
            <a:r>
              <a:rPr lang="fr-FR" dirty="0" smtClean="0"/>
              <a:t>, </a:t>
            </a:r>
            <a:r>
              <a:rPr lang="fr-FR" dirty="0" err="1" smtClean="0"/>
              <a:t>inheritance</a:t>
            </a:r>
            <a:r>
              <a:rPr lang="fr-FR" dirty="0" smtClean="0"/>
              <a:t> </a:t>
            </a:r>
            <a:r>
              <a:rPr lang="fr-FR" dirty="0" err="1" smtClean="0"/>
              <a:t>rules</a:t>
            </a:r>
            <a:r>
              <a:rPr lang="fr-FR" dirty="0" smtClean="0"/>
              <a:t>, entry </a:t>
            </a:r>
            <a:r>
              <a:rPr lang="fr-FR" dirty="0" err="1" smtClean="0"/>
              <a:t>rules</a:t>
            </a:r>
            <a:r>
              <a:rPr lang="fr-FR" dirty="0" smtClean="0"/>
              <a:t>, etc.</a:t>
            </a:r>
          </a:p>
          <a:p>
            <a:r>
              <a:rPr lang="fr-FR" dirty="0" err="1" smtClean="0"/>
              <a:t>Difficult</a:t>
            </a:r>
            <a:r>
              <a:rPr lang="fr-FR" dirty="0" smtClean="0"/>
              <a:t> but not impossible to </a:t>
            </a:r>
            <a:r>
              <a:rPr lang="fr-FR" dirty="0" err="1" smtClean="0"/>
              <a:t>collect</a:t>
            </a:r>
            <a:r>
              <a:rPr lang="fr-FR" dirty="0" smtClean="0"/>
              <a:t> data to test </a:t>
            </a:r>
            <a:r>
              <a:rPr lang="fr-FR" dirty="0" err="1" smtClean="0"/>
              <a:t>such</a:t>
            </a:r>
            <a:r>
              <a:rPr lang="fr-FR" dirty="0" smtClean="0"/>
              <a:t> </a:t>
            </a:r>
            <a:r>
              <a:rPr lang="fr-FR" dirty="0" err="1" smtClean="0"/>
              <a:t>hypothesis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3617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00811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rise</a:t>
            </a:r>
            <a:r>
              <a:rPr lang="fr-FR" dirty="0" smtClean="0"/>
              <a:t> of the modern fiscal &amp; social state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400600"/>
          </a:xfrm>
        </p:spPr>
        <p:txBody>
          <a:bodyPr>
            <a:normAutofit fontScale="77500" lnSpcReduction="20000"/>
          </a:bodyPr>
          <a:lstStyle/>
          <a:p>
            <a:r>
              <a:rPr lang="fr-FR" dirty="0" err="1" smtClean="0"/>
              <a:t>During</a:t>
            </a:r>
            <a:r>
              <a:rPr lang="fr-FR" dirty="0" smtClean="0"/>
              <a:t> 20</a:t>
            </a:r>
            <a:r>
              <a:rPr lang="fr-FR" baseline="30000" dirty="0" smtClean="0"/>
              <a:t>c</a:t>
            </a:r>
            <a:r>
              <a:rPr lang="fr-FR" dirty="0" smtClean="0"/>
              <a:t>, </a:t>
            </a:r>
            <a:r>
              <a:rPr lang="fr-FR" dirty="0" err="1" smtClean="0"/>
              <a:t>huge</a:t>
            </a:r>
            <a:r>
              <a:rPr lang="fr-FR" dirty="0" smtClean="0"/>
              <a:t> </a:t>
            </a:r>
            <a:r>
              <a:rPr lang="fr-FR" dirty="0" err="1" smtClean="0"/>
              <a:t>rise</a:t>
            </a:r>
            <a:r>
              <a:rPr lang="fr-FR" dirty="0" smtClean="0"/>
              <a:t> of </a:t>
            </a:r>
            <a:r>
              <a:rPr lang="fr-FR" dirty="0" err="1" smtClean="0"/>
              <a:t>tax</a:t>
            </a:r>
            <a:r>
              <a:rPr lang="fr-FR" dirty="0" smtClean="0"/>
              <a:t> revenues (</a:t>
            </a:r>
            <a:r>
              <a:rPr lang="fr-FR" dirty="0" err="1" smtClean="0"/>
              <a:t>from</a:t>
            </a:r>
            <a:r>
              <a:rPr lang="fr-FR" dirty="0" smtClean="0"/>
              <a:t> 10% to 30-50% of national </a:t>
            </a:r>
            <a:r>
              <a:rPr lang="fr-FR" dirty="0" err="1" smtClean="0"/>
              <a:t>income</a:t>
            </a:r>
            <a:r>
              <a:rPr lang="fr-FR" dirty="0" smtClean="0"/>
              <a:t> Y) = </a:t>
            </a:r>
            <a:r>
              <a:rPr lang="fr-FR" dirty="0" err="1" smtClean="0"/>
              <a:t>rise</a:t>
            </a:r>
            <a:r>
              <a:rPr lang="fr-FR" dirty="0" smtClean="0"/>
              <a:t> of the modern fiscal and social state, </a:t>
            </a:r>
            <a:r>
              <a:rPr lang="fr-FR" dirty="0" err="1" smtClean="0"/>
              <a:t>partly</a:t>
            </a:r>
            <a:r>
              <a:rPr lang="fr-FR" dirty="0" smtClean="0"/>
              <a:t> as a </a:t>
            </a:r>
            <a:r>
              <a:rPr lang="fr-FR" dirty="0" err="1" smtClean="0"/>
              <a:t>response</a:t>
            </a:r>
            <a:r>
              <a:rPr lang="fr-FR" dirty="0" smtClean="0"/>
              <a:t> to </a:t>
            </a:r>
            <a:r>
              <a:rPr lang="fr-FR" dirty="0" err="1" smtClean="0"/>
              <a:t>high</a:t>
            </a:r>
            <a:r>
              <a:rPr lang="fr-FR" dirty="0" smtClean="0"/>
              <a:t> </a:t>
            </a:r>
            <a:r>
              <a:rPr lang="fr-FR" dirty="0" err="1" smtClean="0"/>
              <a:t>inequality</a:t>
            </a:r>
            <a:r>
              <a:rPr lang="fr-FR" dirty="0" smtClean="0"/>
              <a:t> </a:t>
            </a:r>
            <a:r>
              <a:rPr lang="fr-FR" dirty="0" err="1" smtClean="0"/>
              <a:t>generated</a:t>
            </a:r>
            <a:r>
              <a:rPr lang="fr-FR" dirty="0" smtClean="0"/>
              <a:t> by free </a:t>
            </a:r>
            <a:r>
              <a:rPr lang="fr-FR" dirty="0" err="1" smtClean="0"/>
              <a:t>market</a:t>
            </a:r>
            <a:r>
              <a:rPr lang="fr-FR" dirty="0" smtClean="0"/>
              <a:t> </a:t>
            </a:r>
            <a:r>
              <a:rPr lang="fr-FR" dirty="0" err="1" smtClean="0"/>
              <a:t>capitalism</a:t>
            </a:r>
            <a:endParaRPr lang="fr-FR" dirty="0" smtClean="0"/>
          </a:p>
          <a:p>
            <a:r>
              <a:rPr lang="fr-FR" dirty="0" smtClean="0"/>
              <a:t>This </a:t>
            </a:r>
            <a:r>
              <a:rPr lang="fr-FR" dirty="0" err="1" smtClean="0"/>
              <a:t>rise</a:t>
            </a:r>
            <a:r>
              <a:rPr lang="fr-FR" dirty="0" smtClean="0"/>
              <a:t> of the modern fiscal state corresponds </a:t>
            </a:r>
            <a:r>
              <a:rPr lang="fr-FR" dirty="0" err="1" smtClean="0"/>
              <a:t>both</a:t>
            </a:r>
            <a:r>
              <a:rPr lang="fr-FR" dirty="0" smtClean="0"/>
              <a:t> to a change in the </a:t>
            </a:r>
            <a:r>
              <a:rPr lang="fr-FR" dirty="0" err="1" smtClean="0"/>
              <a:t>form</a:t>
            </a:r>
            <a:r>
              <a:rPr lang="fr-FR" dirty="0" smtClean="0"/>
              <a:t> of taxation (</a:t>
            </a:r>
            <a:r>
              <a:rPr lang="fr-FR" dirty="0" err="1" smtClean="0"/>
              <a:t>from</a:t>
            </a:r>
            <a:r>
              <a:rPr lang="fr-FR" dirty="0" smtClean="0"/>
              <a:t> indirect &amp; </a:t>
            </a:r>
            <a:r>
              <a:rPr lang="fr-FR" dirty="0" err="1" smtClean="0"/>
              <a:t>trade</a:t>
            </a:r>
            <a:r>
              <a:rPr lang="fr-FR" dirty="0" smtClean="0"/>
              <a:t> taxes to </a:t>
            </a:r>
            <a:r>
              <a:rPr lang="fr-FR" dirty="0" err="1" smtClean="0"/>
              <a:t>income</a:t>
            </a:r>
            <a:r>
              <a:rPr lang="fr-FR" dirty="0" smtClean="0"/>
              <a:t> taxes and social contributions) and to a change in the type of </a:t>
            </a:r>
            <a:r>
              <a:rPr lang="fr-FR" dirty="0" err="1" smtClean="0"/>
              <a:t>spending</a:t>
            </a:r>
            <a:r>
              <a:rPr lang="fr-FR" dirty="0" smtClean="0"/>
              <a:t>, i.e. the </a:t>
            </a:r>
            <a:r>
              <a:rPr lang="fr-FR" dirty="0" err="1" smtClean="0"/>
              <a:t>rise</a:t>
            </a:r>
            <a:r>
              <a:rPr lang="fr-FR" dirty="0" smtClean="0"/>
              <a:t> of the social state: </a:t>
            </a:r>
            <a:r>
              <a:rPr lang="fr-FR" dirty="0" err="1" smtClean="0"/>
              <a:t>rise</a:t>
            </a:r>
            <a:r>
              <a:rPr lang="fr-FR" dirty="0" smtClean="0"/>
              <a:t> in </a:t>
            </a:r>
            <a:r>
              <a:rPr lang="fr-FR" dirty="0" err="1" smtClean="0"/>
              <a:t>education</a:t>
            </a:r>
            <a:r>
              <a:rPr lang="fr-FR" dirty="0" smtClean="0"/>
              <a:t>, </a:t>
            </a:r>
            <a:r>
              <a:rPr lang="fr-FR" dirty="0" err="1" smtClean="0"/>
              <a:t>health</a:t>
            </a:r>
            <a:r>
              <a:rPr lang="fr-FR" dirty="0" smtClean="0"/>
              <a:t> &amp; </a:t>
            </a:r>
            <a:r>
              <a:rPr lang="fr-FR" dirty="0" err="1" smtClean="0"/>
              <a:t>welfare</a:t>
            </a:r>
            <a:r>
              <a:rPr lang="fr-FR" dirty="0" smtClean="0"/>
              <a:t> </a:t>
            </a:r>
            <a:r>
              <a:rPr lang="fr-FR" dirty="0" err="1" smtClean="0"/>
              <a:t>spendings</a:t>
            </a:r>
            <a:r>
              <a:rPr lang="fr-FR" dirty="0" smtClean="0"/>
              <a:t> (pensions, </a:t>
            </a:r>
            <a:r>
              <a:rPr lang="fr-FR" dirty="0" err="1" smtClean="0"/>
              <a:t>unemployment</a:t>
            </a:r>
            <a:r>
              <a:rPr lang="fr-FR" dirty="0" smtClean="0"/>
              <a:t> </a:t>
            </a:r>
            <a:r>
              <a:rPr lang="fr-FR" dirty="0" err="1" smtClean="0"/>
              <a:t>insurance</a:t>
            </a:r>
            <a:r>
              <a:rPr lang="fr-FR" dirty="0" smtClean="0"/>
              <a:t>) </a:t>
            </a:r>
          </a:p>
          <a:p>
            <a:r>
              <a:rPr lang="fr-FR" dirty="0" err="1" smtClean="0"/>
              <a:t>Since</a:t>
            </a:r>
            <a:r>
              <a:rPr lang="fr-FR" dirty="0" smtClean="0"/>
              <a:t> the 1980s-1990s: stabilisation of T/Y in all </a:t>
            </a:r>
            <a:r>
              <a:rPr lang="fr-FR" dirty="0" err="1" smtClean="0"/>
              <a:t>rich</a:t>
            </a:r>
            <a:r>
              <a:rPr lang="fr-FR" dirty="0" smtClean="0"/>
              <a:t> countries (</a:t>
            </a:r>
            <a:r>
              <a:rPr lang="fr-FR" dirty="0" err="1" smtClean="0"/>
              <a:t>regardless</a:t>
            </a:r>
            <a:r>
              <a:rPr lang="fr-FR" dirty="0" smtClean="0"/>
              <a:t> of </a:t>
            </a:r>
            <a:r>
              <a:rPr lang="fr-FR" dirty="0" err="1" smtClean="0"/>
              <a:t>political</a:t>
            </a:r>
            <a:r>
              <a:rPr lang="fr-FR" dirty="0" smtClean="0"/>
              <a:t> </a:t>
            </a:r>
            <a:r>
              <a:rPr lang="fr-FR" dirty="0" err="1" smtClean="0"/>
              <a:t>evolutions</a:t>
            </a:r>
            <a:r>
              <a:rPr lang="fr-FR" dirty="0" smtClean="0"/>
              <a:t>), but at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levels</a:t>
            </a:r>
            <a:r>
              <a:rPr lang="fr-FR" dirty="0" smtClean="0"/>
              <a:t> (</a:t>
            </a:r>
            <a:r>
              <a:rPr lang="fr-FR" dirty="0" err="1" smtClean="0"/>
              <a:t>Sweden</a:t>
            </a:r>
            <a:r>
              <a:rPr lang="fr-FR" dirty="0" smtClean="0"/>
              <a:t> &gt; France &gt; Germany &gt; UK &gt; US : </a:t>
            </a:r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politics</a:t>
            </a:r>
            <a:r>
              <a:rPr lang="fr-FR" dirty="0" smtClean="0"/>
              <a:t> </a:t>
            </a:r>
            <a:r>
              <a:rPr lang="fr-FR" dirty="0" err="1" smtClean="0"/>
              <a:t>matters</a:t>
            </a:r>
            <a:r>
              <a:rPr lang="fr-FR" dirty="0" smtClean="0"/>
              <a:t>)</a:t>
            </a:r>
          </a:p>
          <a:p>
            <a:r>
              <a:rPr lang="fr-FR" dirty="0" smtClean="0"/>
              <a:t>More on the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forms</a:t>
            </a:r>
            <a:r>
              <a:rPr lang="fr-FR" dirty="0" smtClean="0"/>
              <a:t> of taxes &amp; </a:t>
            </a:r>
            <a:r>
              <a:rPr lang="fr-FR" dirty="0" err="1" smtClean="0"/>
              <a:t>spendings</a:t>
            </a:r>
            <a:r>
              <a:rPr lang="fr-FR" dirty="0" smtClean="0"/>
              <a:t>: 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Lindert</a:t>
            </a:r>
            <a:r>
              <a:rPr lang="fr-FR" dirty="0" smtClean="0"/>
              <a:t>, </a:t>
            </a:r>
            <a:r>
              <a:rPr lang="en-US" i="1" dirty="0" smtClean="0"/>
              <a:t>Growing Public- Social Spending and Economic Growth since the 18</a:t>
            </a:r>
            <a:r>
              <a:rPr lang="en-US" i="1" baseline="30000" dirty="0" smtClean="0"/>
              <a:t>th</a:t>
            </a:r>
            <a:r>
              <a:rPr lang="en-US" i="1" dirty="0" smtClean="0"/>
              <a:t> Century</a:t>
            </a:r>
            <a:r>
              <a:rPr lang="en-US" dirty="0" smtClean="0"/>
              <a:t>, OUP 2004, and</a:t>
            </a:r>
            <a:r>
              <a:rPr lang="fr-FR" dirty="0" smtClean="0"/>
              <a:t> </a:t>
            </a:r>
            <a:r>
              <a:rPr lang="fr-FR" dirty="0" smtClean="0">
                <a:hlinkClick r:id="rId2"/>
              </a:rPr>
              <a:t>Public </a:t>
            </a:r>
            <a:r>
              <a:rPr lang="fr-FR" dirty="0" err="1" smtClean="0">
                <a:hlinkClick r:id="rId2"/>
              </a:rPr>
              <a:t>economics</a:t>
            </a:r>
            <a:r>
              <a:rPr lang="fr-FR" dirty="0" smtClean="0"/>
              <a:t> course</a:t>
            </a:r>
          </a:p>
          <a:p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1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5" name="Acrobat Document" r:id="rId3" imgW="6416596" imgH="4534293" progId="AcroExch.Document.11">
                  <p:embed/>
                </p:oleObj>
              </mc:Choice>
              <mc:Fallback>
                <p:oleObj name="Acrobat Document" r:id="rId3" imgW="6416596" imgH="4534293" progId="AcroExch.Document.11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18457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fr-FR" dirty="0" smtClean="0"/>
          </a:p>
          <a:p>
            <a:r>
              <a:rPr lang="fr-FR" dirty="0" smtClean="0"/>
              <a:t>This « </a:t>
            </a:r>
            <a:r>
              <a:rPr lang="fr-FR" dirty="0" err="1" smtClean="0"/>
              <a:t>great</a:t>
            </a:r>
            <a:r>
              <a:rPr lang="fr-FR" dirty="0" smtClean="0"/>
              <a:t> </a:t>
            </a:r>
            <a:r>
              <a:rPr lang="fr-FR" dirty="0" err="1" smtClean="0"/>
              <a:t>leap</a:t>
            </a:r>
            <a:r>
              <a:rPr lang="fr-FR" dirty="0" smtClean="0"/>
              <a:t> </a:t>
            </a:r>
            <a:r>
              <a:rPr lang="fr-FR" dirty="0" err="1" smtClean="0"/>
              <a:t>forward</a:t>
            </a:r>
            <a:r>
              <a:rPr lang="fr-FR" dirty="0" smtClean="0"/>
              <a:t> » of </a:t>
            </a:r>
            <a:r>
              <a:rPr lang="fr-FR" dirty="0" err="1" smtClean="0"/>
              <a:t>tax</a:t>
            </a:r>
            <a:r>
              <a:rPr lang="fr-FR" dirty="0" smtClean="0"/>
              <a:t> revenues </a:t>
            </a:r>
            <a:r>
              <a:rPr lang="fr-FR" dirty="0" err="1" smtClean="0"/>
              <a:t>from</a:t>
            </a:r>
            <a:r>
              <a:rPr lang="fr-FR" dirty="0" smtClean="0"/>
              <a:t> 10% to 30-50% Y </a:t>
            </a:r>
            <a:r>
              <a:rPr lang="fr-FR" dirty="0" err="1" smtClean="0"/>
              <a:t>is</a:t>
            </a:r>
            <a:r>
              <a:rPr lang="fr-FR" dirty="0" smtClean="0"/>
              <a:t> not </a:t>
            </a:r>
            <a:r>
              <a:rPr lang="fr-FR" dirty="0" err="1" smtClean="0"/>
              <a:t>going</a:t>
            </a:r>
            <a:r>
              <a:rPr lang="fr-FR" dirty="0" smtClean="0"/>
              <a:t> to </a:t>
            </a:r>
            <a:r>
              <a:rPr lang="fr-FR" dirty="0" err="1" smtClean="0"/>
              <a:t>happen</a:t>
            </a:r>
            <a:r>
              <a:rPr lang="fr-FR" dirty="0" smtClean="0"/>
              <a:t> </a:t>
            </a:r>
            <a:r>
              <a:rPr lang="fr-FR" dirty="0" err="1" smtClean="0"/>
              <a:t>again</a:t>
            </a:r>
            <a:r>
              <a:rPr lang="fr-FR" dirty="0" smtClean="0"/>
              <a:t>: </a:t>
            </a:r>
            <a:r>
              <a:rPr lang="fr-FR" dirty="0" err="1" smtClean="0"/>
              <a:t>during</a:t>
            </a:r>
            <a:r>
              <a:rPr lang="fr-FR" dirty="0" smtClean="0"/>
              <a:t> 21</a:t>
            </a:r>
            <a:r>
              <a:rPr lang="fr-FR" baseline="30000" dirty="0" smtClean="0"/>
              <a:t>c</a:t>
            </a:r>
            <a:r>
              <a:rPr lang="fr-FR" dirty="0" smtClean="0"/>
              <a:t>, </a:t>
            </a:r>
            <a:r>
              <a:rPr lang="fr-FR" dirty="0" err="1" smtClean="0"/>
              <a:t>tax</a:t>
            </a:r>
            <a:r>
              <a:rPr lang="fr-FR" dirty="0" smtClean="0"/>
              <a:t> revenues are </a:t>
            </a:r>
            <a:r>
              <a:rPr lang="fr-FR" dirty="0" err="1" smtClean="0"/>
              <a:t>likely</a:t>
            </a:r>
            <a:r>
              <a:rPr lang="fr-FR" dirty="0" smtClean="0"/>
              <a:t> to </a:t>
            </a:r>
            <a:r>
              <a:rPr lang="fr-FR" dirty="0" err="1" smtClean="0"/>
              <a:t>stabilize</a:t>
            </a:r>
            <a:r>
              <a:rPr lang="fr-FR" dirty="0" smtClean="0"/>
              <a:t> or to </a:t>
            </a:r>
            <a:r>
              <a:rPr lang="fr-FR" dirty="0" err="1" smtClean="0"/>
              <a:t>rise</a:t>
            </a:r>
            <a:r>
              <a:rPr lang="fr-FR" dirty="0" smtClean="0"/>
              <a:t> a </a:t>
            </a:r>
            <a:r>
              <a:rPr lang="fr-FR" dirty="0" err="1" smtClean="0"/>
              <a:t>little</a:t>
            </a:r>
            <a:r>
              <a:rPr lang="fr-FR" dirty="0" smtClean="0"/>
              <a:t> bit (or </a:t>
            </a:r>
            <a:r>
              <a:rPr lang="fr-FR" dirty="0" err="1" smtClean="0"/>
              <a:t>maybe</a:t>
            </a:r>
            <a:r>
              <a:rPr lang="fr-FR" dirty="0" smtClean="0"/>
              <a:t> to </a:t>
            </a:r>
            <a:r>
              <a:rPr lang="fr-FR" dirty="0" err="1" smtClean="0"/>
              <a:t>decline</a:t>
            </a:r>
            <a:r>
              <a:rPr lang="fr-FR" dirty="0" smtClean="0"/>
              <a:t> if </a:t>
            </a:r>
            <a:r>
              <a:rPr lang="fr-FR" dirty="0" err="1" smtClean="0"/>
              <a:t>rising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 </a:t>
            </a:r>
            <a:r>
              <a:rPr lang="fr-FR" dirty="0" err="1" smtClean="0"/>
              <a:t>competition</a:t>
            </a:r>
            <a:r>
              <a:rPr lang="fr-FR" dirty="0" smtClean="0"/>
              <a:t> &amp; </a:t>
            </a:r>
            <a:r>
              <a:rPr lang="fr-FR" dirty="0" err="1" smtClean="0"/>
              <a:t>continuing</a:t>
            </a:r>
            <a:r>
              <a:rPr lang="fr-FR" dirty="0" smtClean="0"/>
              <a:t> anti-state </a:t>
            </a:r>
            <a:r>
              <a:rPr lang="fr-FR" dirty="0" err="1" smtClean="0"/>
              <a:t>ideological</a:t>
            </a:r>
            <a:r>
              <a:rPr lang="fr-FR" dirty="0" smtClean="0"/>
              <a:t> shift), not to </a:t>
            </a:r>
            <a:r>
              <a:rPr lang="fr-FR" dirty="0" err="1" smtClean="0"/>
              <a:t>rise</a:t>
            </a:r>
            <a:r>
              <a:rPr lang="fr-FR" dirty="0" smtClean="0"/>
              <a:t> </a:t>
            </a:r>
            <a:r>
              <a:rPr lang="fr-FR" dirty="0" err="1" smtClean="0"/>
              <a:t>again</a:t>
            </a:r>
            <a:r>
              <a:rPr lang="fr-FR" dirty="0" smtClean="0"/>
              <a:t> to 70-80% GDP</a:t>
            </a:r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The 21</a:t>
            </a:r>
            <a:r>
              <a:rPr lang="fr-FR" baseline="30000" dirty="0" smtClean="0"/>
              <a:t>c</a:t>
            </a:r>
            <a:r>
              <a:rPr lang="fr-FR" dirty="0" smtClean="0"/>
              <a:t> challenge </a:t>
            </a:r>
            <a:r>
              <a:rPr lang="fr-FR" dirty="0" err="1" smtClean="0"/>
              <a:t>is</a:t>
            </a:r>
            <a:r>
              <a:rPr lang="fr-FR" dirty="0" smtClean="0"/>
              <a:t>  </a:t>
            </a:r>
            <a:r>
              <a:rPr lang="fr-FR" dirty="0" err="1" smtClean="0"/>
              <a:t>probably</a:t>
            </a:r>
            <a:r>
              <a:rPr lang="fr-FR" dirty="0" smtClean="0"/>
              <a:t> not to </a:t>
            </a:r>
            <a:r>
              <a:rPr lang="fr-FR" dirty="0" err="1" smtClean="0"/>
              <a:t>make</a:t>
            </a:r>
            <a:r>
              <a:rPr lang="fr-FR" dirty="0" smtClean="0"/>
              <a:t> </a:t>
            </a:r>
            <a:r>
              <a:rPr lang="fr-FR" dirty="0" err="1" smtClean="0"/>
              <a:t>govt</a:t>
            </a:r>
            <a:r>
              <a:rPr lang="fr-FR" dirty="0" smtClean="0"/>
              <a:t> </a:t>
            </a:r>
            <a:r>
              <a:rPr lang="fr-FR" dirty="0" err="1" smtClean="0"/>
              <a:t>bigger</a:t>
            </a:r>
            <a:r>
              <a:rPr lang="fr-FR" dirty="0" smtClean="0"/>
              <a:t> (at least in </a:t>
            </a:r>
            <a:r>
              <a:rPr lang="fr-FR" dirty="0" err="1" smtClean="0"/>
              <a:t>rich</a:t>
            </a:r>
            <a:r>
              <a:rPr lang="fr-FR" dirty="0" smtClean="0"/>
              <a:t> countries);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does</a:t>
            </a:r>
            <a:r>
              <a:rPr lang="fr-FR" dirty="0" smtClean="0"/>
              <a:t> not </a:t>
            </a:r>
            <a:r>
              <a:rPr lang="fr-FR" dirty="0" err="1" smtClean="0"/>
              <a:t>mean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nothing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changed</a:t>
            </a:r>
            <a:r>
              <a:rPr lang="fr-FR" dirty="0" smtClean="0"/>
              <a:t>; for a </a:t>
            </a:r>
            <a:r>
              <a:rPr lang="fr-FR" dirty="0" err="1" smtClean="0"/>
              <a:t>given</a:t>
            </a:r>
            <a:r>
              <a:rPr lang="fr-FR" dirty="0" smtClean="0"/>
              <a:t> T/Y, </a:t>
            </a:r>
            <a:r>
              <a:rPr lang="fr-FR" dirty="0" err="1" smtClean="0"/>
              <a:t>there</a:t>
            </a:r>
            <a:r>
              <a:rPr lang="fr-FR" dirty="0" smtClean="0"/>
              <a:t> are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ways</a:t>
            </a:r>
            <a:r>
              <a:rPr lang="fr-FR" dirty="0" smtClean="0"/>
              <a:t> to </a:t>
            </a:r>
            <a:r>
              <a:rPr lang="fr-FR" dirty="0" err="1" smtClean="0"/>
              <a:t>organize</a:t>
            </a:r>
            <a:r>
              <a:rPr lang="fr-FR" dirty="0" smtClean="0"/>
              <a:t> the structure of taxes and public </a:t>
            </a:r>
            <a:r>
              <a:rPr lang="fr-FR" dirty="0" err="1" smtClean="0"/>
              <a:t>spending</a:t>
            </a:r>
            <a:r>
              <a:rPr lang="fr-FR" dirty="0" smtClean="0"/>
              <a:t>, and </a:t>
            </a:r>
            <a:r>
              <a:rPr lang="fr-FR" dirty="0" err="1" smtClean="0"/>
              <a:t>there</a:t>
            </a:r>
            <a:r>
              <a:rPr lang="fr-FR" dirty="0" smtClean="0"/>
              <a:t> are </a:t>
            </a:r>
            <a:r>
              <a:rPr lang="fr-FR" dirty="0" err="1" smtClean="0"/>
              <a:t>many</a:t>
            </a:r>
            <a:r>
              <a:rPr lang="fr-FR" dirty="0" smtClean="0"/>
              <a:t> changes in </a:t>
            </a:r>
            <a:r>
              <a:rPr lang="fr-FR" dirty="0" err="1" smtClean="0"/>
              <a:t>regulatory</a:t>
            </a:r>
            <a:r>
              <a:rPr lang="fr-FR" dirty="0" smtClean="0"/>
              <a:t>, </a:t>
            </a:r>
            <a:r>
              <a:rPr lang="fr-FR" dirty="0" err="1" smtClean="0"/>
              <a:t>property</a:t>
            </a:r>
            <a:r>
              <a:rPr lang="fr-FR" dirty="0" smtClean="0"/>
              <a:t> and </a:t>
            </a:r>
            <a:r>
              <a:rPr lang="fr-FR" dirty="0" err="1" smtClean="0"/>
              <a:t>legal</a:t>
            </a:r>
            <a:r>
              <a:rPr lang="fr-FR" dirty="0" smtClean="0"/>
              <a:t> </a:t>
            </a:r>
            <a:r>
              <a:rPr lang="fr-FR" dirty="0" err="1" smtClean="0"/>
              <a:t>regimes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make</a:t>
            </a:r>
            <a:r>
              <a:rPr lang="fr-FR" dirty="0" smtClean="0"/>
              <a:t> an </a:t>
            </a:r>
            <a:r>
              <a:rPr lang="fr-FR" dirty="0" err="1" smtClean="0"/>
              <a:t>enomours</a:t>
            </a:r>
            <a:r>
              <a:rPr lang="fr-FR" dirty="0" smtClean="0"/>
              <a:t> </a:t>
            </a:r>
            <a:r>
              <a:rPr lang="fr-FR" dirty="0" err="1" smtClean="0"/>
              <a:t>difference</a:t>
            </a:r>
            <a:r>
              <a:rPr lang="fr-FR" dirty="0" smtClean="0"/>
              <a:t>; but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explains</a:t>
            </a:r>
            <a:r>
              <a:rPr lang="fr-FR" dirty="0" smtClean="0"/>
              <a:t> </a:t>
            </a:r>
            <a:r>
              <a:rPr lang="fr-FR" dirty="0" err="1" smtClean="0"/>
              <a:t>why</a:t>
            </a:r>
            <a:r>
              <a:rPr lang="fr-FR" dirty="0" smtClean="0"/>
              <a:t> the post-2008 </a:t>
            </a:r>
            <a:r>
              <a:rPr lang="fr-FR" dirty="0" err="1" smtClean="0"/>
              <a:t>legacy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complicated</a:t>
            </a:r>
            <a:r>
              <a:rPr lang="fr-FR" dirty="0" smtClean="0"/>
              <a:t> (</a:t>
            </a:r>
            <a:r>
              <a:rPr lang="fr-FR" dirty="0" err="1" smtClean="0"/>
              <a:t>both</a:t>
            </a:r>
            <a:r>
              <a:rPr lang="fr-FR" dirty="0" smtClean="0"/>
              <a:t> </a:t>
            </a:r>
            <a:r>
              <a:rPr lang="fr-FR" dirty="0" err="1" smtClean="0"/>
              <a:t>markets</a:t>
            </a:r>
            <a:r>
              <a:rPr lang="fr-FR" dirty="0" smtClean="0"/>
              <a:t> and </a:t>
            </a:r>
            <a:r>
              <a:rPr lang="fr-FR" dirty="0" err="1" smtClean="0"/>
              <a:t>govt</a:t>
            </a:r>
            <a:r>
              <a:rPr lang="fr-FR" dirty="0" smtClean="0"/>
              <a:t> </a:t>
            </a:r>
            <a:r>
              <a:rPr lang="fr-FR" dirty="0" err="1" smtClean="0"/>
              <a:t>were</a:t>
            </a:r>
            <a:r>
              <a:rPr lang="fr-FR" dirty="0" smtClean="0"/>
              <a:t> </a:t>
            </a:r>
            <a:r>
              <a:rPr lang="fr-FR" dirty="0" err="1" smtClean="0"/>
              <a:t>accused</a:t>
            </a:r>
            <a:r>
              <a:rPr lang="fr-FR" dirty="0" smtClean="0"/>
              <a:t>)</a:t>
            </a:r>
          </a:p>
          <a:p>
            <a:pPr>
              <a:buNone/>
            </a:pPr>
            <a:endParaRPr lang="fr-FR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rise</a:t>
            </a:r>
            <a:r>
              <a:rPr lang="fr-FR" dirty="0" smtClean="0"/>
              <a:t> and </a:t>
            </a:r>
            <a:r>
              <a:rPr lang="fr-FR" dirty="0" err="1" smtClean="0"/>
              <a:t>fall</a:t>
            </a:r>
            <a:r>
              <a:rPr lang="fr-FR" dirty="0" smtClean="0"/>
              <a:t> of </a:t>
            </a:r>
            <a:r>
              <a:rPr lang="fr-FR" dirty="0" err="1" smtClean="0"/>
              <a:t>tax</a:t>
            </a:r>
            <a:r>
              <a:rPr lang="fr-FR" dirty="0" smtClean="0"/>
              <a:t> </a:t>
            </a:r>
            <a:r>
              <a:rPr lang="fr-FR" dirty="0" err="1" smtClean="0"/>
              <a:t>progressivity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980728"/>
            <a:ext cx="8856984" cy="5760640"/>
          </a:xfrm>
        </p:spPr>
        <p:txBody>
          <a:bodyPr>
            <a:normAutofit fontScale="77500" lnSpcReduction="20000"/>
          </a:bodyPr>
          <a:lstStyle/>
          <a:p>
            <a:r>
              <a:rPr lang="fr-FR" dirty="0" err="1" smtClean="0"/>
              <a:t>Tryptic</a:t>
            </a:r>
            <a:r>
              <a:rPr lang="fr-FR" dirty="0" smtClean="0"/>
              <a:t> of progressive taxation: </a:t>
            </a:r>
            <a:r>
              <a:rPr lang="fr-FR" dirty="0" err="1" smtClean="0"/>
              <a:t>income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, </a:t>
            </a:r>
            <a:r>
              <a:rPr lang="fr-FR" dirty="0" err="1" smtClean="0"/>
              <a:t>inheritance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, </a:t>
            </a:r>
            <a:r>
              <a:rPr lang="fr-FR" dirty="0" err="1" smtClean="0"/>
              <a:t>wealth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endParaRPr lang="fr-FR" dirty="0" smtClean="0"/>
          </a:p>
          <a:p>
            <a:r>
              <a:rPr lang="fr-FR" b="1" dirty="0" smtClean="0"/>
              <a:t>Little or no progressive taxation </a:t>
            </a:r>
            <a:r>
              <a:rPr lang="fr-FR" b="1" dirty="0" err="1" smtClean="0"/>
              <a:t>until</a:t>
            </a:r>
            <a:r>
              <a:rPr lang="fr-FR" b="1" dirty="0" smtClean="0"/>
              <a:t> WW1</a:t>
            </a:r>
          </a:p>
          <a:p>
            <a:r>
              <a:rPr lang="fr-FR" b="1" dirty="0" smtClean="0"/>
              <a:t>General </a:t>
            </a:r>
            <a:r>
              <a:rPr lang="fr-FR" b="1" dirty="0" err="1" smtClean="0"/>
              <a:t>decline</a:t>
            </a:r>
            <a:r>
              <a:rPr lang="fr-FR" b="1" dirty="0" smtClean="0"/>
              <a:t> in </a:t>
            </a:r>
            <a:r>
              <a:rPr lang="fr-FR" b="1" dirty="0" err="1" smtClean="0"/>
              <a:t>tax</a:t>
            </a:r>
            <a:r>
              <a:rPr lang="fr-FR" b="1" dirty="0" smtClean="0"/>
              <a:t> </a:t>
            </a:r>
            <a:r>
              <a:rPr lang="fr-FR" b="1" dirty="0" err="1" smtClean="0"/>
              <a:t>progressivity</a:t>
            </a:r>
            <a:r>
              <a:rPr lang="fr-FR" b="1" dirty="0" smtClean="0"/>
              <a:t> </a:t>
            </a:r>
            <a:r>
              <a:rPr lang="fr-FR" b="1" dirty="0" err="1" smtClean="0"/>
              <a:t>since</a:t>
            </a:r>
            <a:r>
              <a:rPr lang="fr-FR" b="1" dirty="0" smtClean="0"/>
              <a:t> 1980s, in spite of the </a:t>
            </a:r>
            <a:r>
              <a:rPr lang="fr-FR" b="1" dirty="0" err="1" smtClean="0"/>
              <a:t>rise</a:t>
            </a:r>
            <a:r>
              <a:rPr lang="fr-FR" b="1" dirty="0" smtClean="0"/>
              <a:t> (or stabilisation) in total </a:t>
            </a:r>
            <a:r>
              <a:rPr lang="fr-FR" b="1" dirty="0" err="1" smtClean="0"/>
              <a:t>tax</a:t>
            </a:r>
            <a:r>
              <a:rPr lang="fr-FR" b="1" dirty="0" smtClean="0"/>
              <a:t> </a:t>
            </a:r>
            <a:r>
              <a:rPr lang="fr-FR" b="1" dirty="0" err="1" smtClean="0"/>
              <a:t>burden</a:t>
            </a:r>
            <a:endParaRPr lang="fr-FR" b="1" dirty="0" smtClean="0"/>
          </a:p>
          <a:p>
            <a:r>
              <a:rPr lang="fr-FR" dirty="0" smtClean="0"/>
              <a:t>Progressive </a:t>
            </a:r>
            <a:r>
              <a:rPr lang="fr-FR" dirty="0" err="1" smtClean="0"/>
              <a:t>income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: basic </a:t>
            </a:r>
            <a:r>
              <a:rPr lang="fr-FR" dirty="0" err="1" smtClean="0"/>
              <a:t>pillar</a:t>
            </a:r>
            <a:r>
              <a:rPr lang="fr-FR" dirty="0" smtClean="0"/>
              <a:t> for </a:t>
            </a:r>
            <a:r>
              <a:rPr lang="fr-FR" dirty="0" err="1" smtClean="0"/>
              <a:t>financing</a:t>
            </a:r>
            <a:r>
              <a:rPr lang="fr-FR" dirty="0" smtClean="0"/>
              <a:t> public </a:t>
            </a:r>
            <a:r>
              <a:rPr lang="fr-FR" dirty="0" err="1" smtClean="0"/>
              <a:t>goods</a:t>
            </a:r>
            <a:r>
              <a:rPr lang="fr-FR" dirty="0" smtClean="0"/>
              <a:t> and social </a:t>
            </a:r>
            <a:r>
              <a:rPr lang="fr-FR" dirty="0" err="1" smtClean="0"/>
              <a:t>spendings</a:t>
            </a:r>
            <a:r>
              <a:rPr lang="fr-FR" dirty="0" smtClean="0"/>
              <a:t> (</a:t>
            </a:r>
            <a:r>
              <a:rPr lang="fr-FR" dirty="0" err="1" smtClean="0"/>
              <a:t>together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social contributions)</a:t>
            </a:r>
          </a:p>
          <a:p>
            <a:r>
              <a:rPr lang="fr-FR" dirty="0" smtClean="0"/>
              <a:t>Progressive </a:t>
            </a:r>
            <a:r>
              <a:rPr lang="fr-FR" dirty="0" err="1" smtClean="0"/>
              <a:t>inheritance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: </a:t>
            </a:r>
            <a:r>
              <a:rPr lang="fr-FR" dirty="0" err="1" smtClean="0"/>
              <a:t>lower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 revenue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income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 (</a:t>
            </a:r>
            <a:r>
              <a:rPr lang="fr-FR" dirty="0" err="1" smtClean="0"/>
              <a:t>say</a:t>
            </a:r>
            <a:r>
              <a:rPr lang="fr-FR" dirty="0" smtClean="0"/>
              <a:t>, &lt;1% Y vs 10% Y), but important </a:t>
            </a:r>
            <a:r>
              <a:rPr lang="fr-FR" dirty="0" err="1" smtClean="0"/>
              <a:t>role</a:t>
            </a:r>
            <a:r>
              <a:rPr lang="fr-FR" dirty="0" smtClean="0"/>
              <a:t> to </a:t>
            </a:r>
            <a:r>
              <a:rPr lang="fr-FR" dirty="0" err="1" smtClean="0"/>
              <a:t>limit</a:t>
            </a:r>
            <a:r>
              <a:rPr lang="fr-FR" dirty="0" smtClean="0"/>
              <a:t> </a:t>
            </a:r>
            <a:r>
              <a:rPr lang="fr-FR" dirty="0" err="1" smtClean="0"/>
              <a:t>perpetuation</a:t>
            </a:r>
            <a:r>
              <a:rPr lang="fr-FR" dirty="0" smtClean="0"/>
              <a:t> &amp; concentration of </a:t>
            </a:r>
            <a:r>
              <a:rPr lang="fr-FR" dirty="0" err="1" smtClean="0"/>
              <a:t>wealth</a:t>
            </a:r>
            <a:r>
              <a:rPr lang="fr-FR" dirty="0" smtClean="0"/>
              <a:t> &amp; power in the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families</a:t>
            </a:r>
            <a:endParaRPr lang="fr-FR" dirty="0" smtClean="0"/>
          </a:p>
          <a:p>
            <a:r>
              <a:rPr lang="fr-FR" b="1" dirty="0" smtClean="0"/>
              <a:t>The US </a:t>
            </a:r>
            <a:r>
              <a:rPr lang="fr-FR" b="1" dirty="0" err="1" smtClean="0"/>
              <a:t>invented</a:t>
            </a:r>
            <a:r>
              <a:rPr lang="fr-FR" b="1" dirty="0" smtClean="0"/>
              <a:t> </a:t>
            </a:r>
            <a:r>
              <a:rPr lang="fr-FR" b="1" dirty="0" err="1" smtClean="0"/>
              <a:t>very</a:t>
            </a:r>
            <a:r>
              <a:rPr lang="fr-FR" b="1" dirty="0" smtClean="0"/>
              <a:t> </a:t>
            </a:r>
            <a:r>
              <a:rPr lang="fr-FR" b="1" dirty="0" err="1" smtClean="0"/>
              <a:t>steeply</a:t>
            </a:r>
            <a:r>
              <a:rPr lang="fr-FR" b="1" dirty="0" smtClean="0"/>
              <a:t> progressive taxation of </a:t>
            </a:r>
            <a:r>
              <a:rPr lang="fr-FR" b="1" dirty="0" err="1" smtClean="0"/>
              <a:t>income</a:t>
            </a:r>
            <a:r>
              <a:rPr lang="fr-FR" b="1" dirty="0" smtClean="0"/>
              <a:t> and </a:t>
            </a:r>
            <a:r>
              <a:rPr lang="fr-FR" b="1" dirty="0" err="1" smtClean="0"/>
              <a:t>inherited</a:t>
            </a:r>
            <a:r>
              <a:rPr lang="fr-FR" b="1" dirty="0" smtClean="0"/>
              <a:t> </a:t>
            </a:r>
            <a:r>
              <a:rPr lang="fr-FR" b="1" dirty="0" err="1" smtClean="0"/>
              <a:t>wealth</a:t>
            </a:r>
            <a:r>
              <a:rPr lang="fr-FR" b="1" dirty="0" smtClean="0"/>
              <a:t> in the 1920s-1930s, </a:t>
            </a:r>
            <a:r>
              <a:rPr lang="fr-FR" b="1" dirty="0" err="1" smtClean="0"/>
              <a:t>partly</a:t>
            </a:r>
            <a:r>
              <a:rPr lang="fr-FR" b="1" dirty="0" smtClean="0"/>
              <a:t> </a:t>
            </a:r>
            <a:r>
              <a:rPr lang="fr-FR" b="1" dirty="0" err="1" smtClean="0"/>
              <a:t>because</a:t>
            </a:r>
            <a:r>
              <a:rPr lang="fr-FR" b="1" dirty="0" smtClean="0"/>
              <a:t> the US </a:t>
            </a:r>
            <a:r>
              <a:rPr lang="fr-FR" b="1" dirty="0" err="1" smtClean="0"/>
              <a:t>did</a:t>
            </a:r>
            <a:r>
              <a:rPr lang="fr-FR" b="1" dirty="0" smtClean="0"/>
              <a:t> not </a:t>
            </a:r>
            <a:r>
              <a:rPr lang="fr-FR" b="1" dirty="0" err="1" smtClean="0"/>
              <a:t>want</a:t>
            </a:r>
            <a:r>
              <a:rPr lang="fr-FR" b="1" dirty="0" smtClean="0"/>
              <a:t> to </a:t>
            </a:r>
            <a:r>
              <a:rPr lang="fr-FR" b="1" dirty="0" err="1" smtClean="0"/>
              <a:t>become</a:t>
            </a:r>
            <a:r>
              <a:rPr lang="fr-FR" b="1" dirty="0" smtClean="0"/>
              <a:t> as </a:t>
            </a:r>
            <a:r>
              <a:rPr lang="fr-FR" b="1" dirty="0" err="1" smtClean="0"/>
              <a:t>unequal</a:t>
            </a:r>
            <a:r>
              <a:rPr lang="fr-FR" b="1" dirty="0" smtClean="0"/>
              <a:t> as Europe</a:t>
            </a:r>
          </a:p>
          <a:p>
            <a:r>
              <a:rPr lang="en-US" dirty="0" smtClean="0"/>
              <a:t>See </a:t>
            </a:r>
            <a:r>
              <a:rPr lang="en-US" dirty="0" smtClean="0">
                <a:hlinkClick r:id="rId2"/>
              </a:rPr>
              <a:t>Fisher 1919</a:t>
            </a:r>
            <a:r>
              <a:rPr lang="en-US" dirty="0" smtClean="0"/>
              <a:t> about the “undemocratic” concentration of wealth (top 2% owned 50% of US wealth at the time: less than in Europe, but already too much according to mainstream US economists of the time)</a:t>
            </a:r>
            <a:endParaRPr lang="fr-F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179513" y="0"/>
          <a:ext cx="89644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Acrobat Document" r:id="rId3" imgW="6416596" imgH="4534293" progId="AcroExch.Document.11">
                  <p:embed/>
                </p:oleObj>
              </mc:Choice>
              <mc:Fallback>
                <p:oleObj name="Acrobat Document" r:id="rId3" imgW="6416596" imgH="4534293" progId="AcroExch.Document.11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3" y="0"/>
                        <a:ext cx="8964488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Roadmap of lecture 8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5328592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>
                <a:hlinkClick r:id="rId2" action="ppaction://hlinksldjump"/>
              </a:rPr>
              <a:t>State formation &amp; </a:t>
            </a:r>
            <a:r>
              <a:rPr lang="fr-FR" dirty="0" err="1" smtClean="0">
                <a:hlinkClick r:id="rId2" action="ppaction://hlinksldjump"/>
              </a:rPr>
              <a:t>government</a:t>
            </a:r>
            <a:r>
              <a:rPr lang="fr-FR" dirty="0" smtClean="0">
                <a:hlinkClick r:id="rId2" action="ppaction://hlinksldjump"/>
              </a:rPr>
              <a:t> </a:t>
            </a:r>
            <a:r>
              <a:rPr lang="fr-FR" dirty="0" err="1" smtClean="0">
                <a:hlinkClick r:id="rId2" action="ppaction://hlinksldjump"/>
              </a:rPr>
              <a:t>regulation</a:t>
            </a:r>
            <a:r>
              <a:rPr lang="fr-FR" dirty="0" smtClean="0">
                <a:hlinkClick r:id="rId2" action="ppaction://hlinksldjump"/>
              </a:rPr>
              <a:t> in </a:t>
            </a:r>
            <a:r>
              <a:rPr lang="fr-FR" dirty="0" err="1" smtClean="0">
                <a:hlinkClick r:id="rId2" action="ppaction://hlinksldjump"/>
              </a:rPr>
              <a:t>history</a:t>
            </a:r>
            <a:endParaRPr lang="fr-FR" dirty="0" smtClean="0"/>
          </a:p>
          <a:p>
            <a:r>
              <a:rPr lang="fr-FR" dirty="0" smtClean="0">
                <a:hlinkClick r:id="rId3" action="ppaction://hlinksldjump"/>
              </a:rPr>
              <a:t>State power and </a:t>
            </a:r>
            <a:r>
              <a:rPr lang="fr-FR" dirty="0" err="1" smtClean="0">
                <a:hlinkClick r:id="rId3" action="ppaction://hlinksldjump"/>
              </a:rPr>
              <a:t>extreme</a:t>
            </a:r>
            <a:r>
              <a:rPr lang="fr-FR" dirty="0" smtClean="0">
                <a:hlinkClick r:id="rId3" action="ppaction://hlinksldjump"/>
              </a:rPr>
              <a:t> </a:t>
            </a:r>
            <a:r>
              <a:rPr lang="fr-FR" dirty="0" err="1" smtClean="0">
                <a:hlinkClick r:id="rId3" action="ppaction://hlinksldjump"/>
              </a:rPr>
              <a:t>inequality</a:t>
            </a:r>
            <a:r>
              <a:rPr lang="fr-FR" dirty="0" smtClean="0">
                <a:hlinkClick r:id="rId3" action="ppaction://hlinksldjump"/>
              </a:rPr>
              <a:t> </a:t>
            </a:r>
            <a:r>
              <a:rPr lang="fr-FR" dirty="0" err="1" smtClean="0">
                <a:hlinkClick r:id="rId3" action="ppaction://hlinksldjump"/>
              </a:rPr>
              <a:t>regimes</a:t>
            </a:r>
            <a:endParaRPr lang="fr-FR" dirty="0" smtClean="0"/>
          </a:p>
          <a:p>
            <a:r>
              <a:rPr lang="fr-FR" dirty="0" smtClean="0">
                <a:hlinkClick r:id="rId4" action="ppaction://hlinksldjump"/>
              </a:rPr>
              <a:t>State power and the </a:t>
            </a:r>
            <a:r>
              <a:rPr lang="fr-FR" dirty="0" err="1" smtClean="0">
                <a:hlinkClick r:id="rId4" action="ppaction://hlinksldjump"/>
              </a:rPr>
              <a:t>evolution</a:t>
            </a:r>
            <a:r>
              <a:rPr lang="fr-FR" dirty="0" smtClean="0">
                <a:hlinkClick r:id="rId4" action="ppaction://hlinksldjump"/>
              </a:rPr>
              <a:t> of </a:t>
            </a:r>
            <a:r>
              <a:rPr lang="fr-FR" dirty="0" err="1" smtClean="0">
                <a:hlinkClick r:id="rId4" action="ppaction://hlinksldjump"/>
              </a:rPr>
              <a:t>ternary</a:t>
            </a:r>
            <a:r>
              <a:rPr lang="fr-FR" dirty="0" smtClean="0">
                <a:hlinkClick r:id="rId4" action="ppaction://hlinksldjump"/>
              </a:rPr>
              <a:t> </a:t>
            </a:r>
            <a:r>
              <a:rPr lang="fr-FR" dirty="0" err="1" smtClean="0">
                <a:hlinkClick r:id="rId4" action="ppaction://hlinksldjump"/>
              </a:rPr>
              <a:t>societies</a:t>
            </a:r>
            <a:endParaRPr lang="fr-FR" dirty="0" smtClean="0"/>
          </a:p>
          <a:p>
            <a:r>
              <a:rPr lang="fr-FR" dirty="0" smtClean="0">
                <a:hlinkClick r:id="rId5" action="ppaction://hlinksldjump"/>
              </a:rPr>
              <a:t>The </a:t>
            </a:r>
            <a:r>
              <a:rPr lang="fr-FR" dirty="0" err="1" smtClean="0">
                <a:hlinkClick r:id="rId5" action="ppaction://hlinksldjump"/>
              </a:rPr>
              <a:t>rise</a:t>
            </a:r>
            <a:r>
              <a:rPr lang="fr-FR" dirty="0" smtClean="0">
                <a:hlinkClick r:id="rId5" action="ppaction://hlinksldjump"/>
              </a:rPr>
              <a:t> of the modern social and fiscal state</a:t>
            </a:r>
            <a:endParaRPr lang="fr-FR" dirty="0" smtClean="0"/>
          </a:p>
          <a:p>
            <a:r>
              <a:rPr lang="fr-FR" dirty="0" smtClean="0">
                <a:hlinkClick r:id="rId6" action="ppaction://hlinksldjump"/>
              </a:rPr>
              <a:t>The </a:t>
            </a:r>
            <a:r>
              <a:rPr lang="fr-FR" dirty="0" err="1" smtClean="0">
                <a:hlinkClick r:id="rId6" action="ppaction://hlinksldjump"/>
              </a:rPr>
              <a:t>rise</a:t>
            </a:r>
            <a:r>
              <a:rPr lang="fr-FR" dirty="0" smtClean="0">
                <a:hlinkClick r:id="rId6" action="ppaction://hlinksldjump"/>
              </a:rPr>
              <a:t> and </a:t>
            </a:r>
            <a:r>
              <a:rPr lang="fr-FR" dirty="0" err="1" smtClean="0">
                <a:hlinkClick r:id="rId6" action="ppaction://hlinksldjump"/>
              </a:rPr>
              <a:t>fall</a:t>
            </a:r>
            <a:r>
              <a:rPr lang="fr-FR" dirty="0" smtClean="0">
                <a:hlinkClick r:id="rId6" action="ppaction://hlinksldjump"/>
              </a:rPr>
              <a:t> of </a:t>
            </a:r>
            <a:r>
              <a:rPr lang="fr-FR" dirty="0" err="1" smtClean="0">
                <a:hlinkClick r:id="rId6" action="ppaction://hlinksldjump"/>
              </a:rPr>
              <a:t>tax</a:t>
            </a:r>
            <a:r>
              <a:rPr lang="fr-FR" dirty="0" smtClean="0">
                <a:hlinkClick r:id="rId6" action="ppaction://hlinksldjump"/>
              </a:rPr>
              <a:t> </a:t>
            </a:r>
            <a:r>
              <a:rPr lang="fr-FR" dirty="0" err="1" smtClean="0">
                <a:hlinkClick r:id="rId6" action="ppaction://hlinksldjump"/>
              </a:rPr>
              <a:t>progressivity</a:t>
            </a:r>
            <a:endParaRPr lang="fr-FR" dirty="0" smtClean="0"/>
          </a:p>
          <a:p>
            <a:r>
              <a:rPr lang="fr-FR" dirty="0" err="1" smtClean="0">
                <a:hlinkClick r:id="rId7" action="ppaction://hlinksldjump"/>
              </a:rPr>
              <a:t>Why</a:t>
            </a:r>
            <a:r>
              <a:rPr lang="fr-FR" dirty="0" smtClean="0">
                <a:hlinkClick r:id="rId7" action="ppaction://hlinksldjump"/>
              </a:rPr>
              <a:t> </a:t>
            </a:r>
            <a:r>
              <a:rPr lang="fr-FR" dirty="0" err="1" smtClean="0">
                <a:hlinkClick r:id="rId7" action="ppaction://hlinksldjump"/>
              </a:rPr>
              <a:t>doesn’t</a:t>
            </a:r>
            <a:r>
              <a:rPr lang="fr-FR" dirty="0" smtClean="0">
                <a:hlinkClick r:id="rId7" action="ppaction://hlinksldjump"/>
              </a:rPr>
              <a:t> </a:t>
            </a:r>
            <a:r>
              <a:rPr lang="fr-FR" dirty="0" err="1" smtClean="0">
                <a:hlinkClick r:id="rId7" action="ppaction://hlinksldjump"/>
              </a:rPr>
              <a:t>democracy</a:t>
            </a:r>
            <a:r>
              <a:rPr lang="fr-FR" dirty="0" smtClean="0">
                <a:hlinkClick r:id="rId7" action="ppaction://hlinksldjump"/>
              </a:rPr>
              <a:t> </a:t>
            </a:r>
            <a:r>
              <a:rPr lang="fr-FR" dirty="0" err="1" smtClean="0">
                <a:hlinkClick r:id="rId7" action="ppaction://hlinksldjump"/>
              </a:rPr>
              <a:t>always</a:t>
            </a:r>
            <a:r>
              <a:rPr lang="fr-FR" dirty="0" smtClean="0">
                <a:hlinkClick r:id="rId7" action="ppaction://hlinksldjump"/>
              </a:rPr>
              <a:t> </a:t>
            </a:r>
            <a:r>
              <a:rPr lang="fr-FR" dirty="0" err="1" smtClean="0">
                <a:hlinkClick r:id="rId7" action="ppaction://hlinksldjump"/>
              </a:rPr>
              <a:t>lead</a:t>
            </a:r>
            <a:r>
              <a:rPr lang="fr-FR" dirty="0" smtClean="0">
                <a:hlinkClick r:id="rId7" action="ppaction://hlinksldjump"/>
              </a:rPr>
              <a:t> to </a:t>
            </a:r>
            <a:r>
              <a:rPr lang="fr-FR" dirty="0" err="1" smtClean="0">
                <a:hlinkClick r:id="rId7" action="ppaction://hlinksldjump"/>
              </a:rPr>
              <a:t>declining</a:t>
            </a:r>
            <a:r>
              <a:rPr lang="fr-FR" dirty="0" smtClean="0">
                <a:hlinkClick r:id="rId7" action="ppaction://hlinksldjump"/>
              </a:rPr>
              <a:t> </a:t>
            </a:r>
            <a:r>
              <a:rPr lang="fr-FR" dirty="0" err="1" smtClean="0">
                <a:hlinkClick r:id="rId7" action="ppaction://hlinksldjump"/>
              </a:rPr>
              <a:t>inequality</a:t>
            </a:r>
            <a:r>
              <a:rPr lang="fr-FR" dirty="0" smtClean="0">
                <a:hlinkClick r:id="rId7" action="ppaction://hlinksldjump"/>
              </a:rPr>
              <a:t>?</a:t>
            </a:r>
            <a:endParaRPr lang="fr-FR" dirty="0" smtClean="0"/>
          </a:p>
          <a:p>
            <a:r>
              <a:rPr lang="fr-FR" dirty="0" smtClean="0">
                <a:hlinkClick r:id="rId8" action="ppaction://hlinksldjump"/>
              </a:rPr>
              <a:t>Political </a:t>
            </a:r>
            <a:r>
              <a:rPr lang="fr-FR" dirty="0" err="1" smtClean="0">
                <a:hlinkClick r:id="rId8" action="ppaction://hlinksldjump"/>
              </a:rPr>
              <a:t>beliefs</a:t>
            </a:r>
            <a:r>
              <a:rPr lang="fr-FR" dirty="0" smtClean="0">
                <a:hlinkClick r:id="rId8" action="ppaction://hlinksldjump"/>
              </a:rPr>
              <a:t> &amp; attitudes </a:t>
            </a:r>
            <a:r>
              <a:rPr lang="fr-FR" dirty="0" err="1" smtClean="0">
                <a:hlinkClick r:id="rId8" action="ppaction://hlinksldjump"/>
              </a:rPr>
              <a:t>toward</a:t>
            </a:r>
            <a:r>
              <a:rPr lang="fr-FR" dirty="0" smtClean="0">
                <a:hlinkClick r:id="rId8" action="ppaction://hlinksldjump"/>
              </a:rPr>
              <a:t> </a:t>
            </a:r>
            <a:r>
              <a:rPr lang="fr-FR" dirty="0" err="1" smtClean="0">
                <a:hlinkClick r:id="rId8" action="ppaction://hlinksldjump"/>
              </a:rPr>
              <a:t>inequality</a:t>
            </a:r>
            <a:r>
              <a:rPr lang="fr-FR" dirty="0" smtClean="0">
                <a:hlinkClick r:id="rId8" action="ppaction://hlinksldjump"/>
              </a:rPr>
              <a:t> </a:t>
            </a:r>
            <a:endParaRPr lang="fr-FR" dirty="0" smtClean="0"/>
          </a:p>
          <a:p>
            <a:r>
              <a:rPr lang="fr-FR" dirty="0" err="1" smtClean="0">
                <a:hlinkClick r:id="rId9" action="ppaction://hlinksldjump"/>
              </a:rPr>
              <a:t>Regulating</a:t>
            </a:r>
            <a:r>
              <a:rPr lang="fr-FR" dirty="0" smtClean="0">
                <a:hlinkClick r:id="rId9" action="ppaction://hlinksldjump"/>
              </a:rPr>
              <a:t> </a:t>
            </a:r>
            <a:r>
              <a:rPr lang="fr-FR" dirty="0" err="1" smtClean="0">
                <a:hlinkClick r:id="rId9" action="ppaction://hlinksldjump"/>
              </a:rPr>
              <a:t>property</a:t>
            </a:r>
            <a:r>
              <a:rPr lang="fr-FR" dirty="0" smtClean="0">
                <a:hlinkClick r:id="rId9" action="ppaction://hlinksldjump"/>
              </a:rPr>
              <a:t>: </a:t>
            </a:r>
            <a:r>
              <a:rPr lang="fr-FR" dirty="0" err="1" smtClean="0">
                <a:hlinkClick r:id="rId9" action="ppaction://hlinksldjump"/>
              </a:rPr>
              <a:t>financial</a:t>
            </a:r>
            <a:r>
              <a:rPr lang="fr-FR" dirty="0" smtClean="0">
                <a:hlinkClick r:id="rId9" action="ppaction://hlinksldjump"/>
              </a:rPr>
              <a:t> </a:t>
            </a:r>
            <a:r>
              <a:rPr lang="fr-FR" dirty="0" err="1" smtClean="0">
                <a:hlinkClick r:id="rId9" action="ppaction://hlinksldjump"/>
              </a:rPr>
              <a:t>transparency</a:t>
            </a:r>
            <a:r>
              <a:rPr lang="fr-FR" dirty="0" smtClean="0">
                <a:hlinkClick r:id="rId9" action="ppaction://hlinksldjump"/>
              </a:rPr>
              <a:t> &amp; </a:t>
            </a:r>
            <a:r>
              <a:rPr lang="fr-FR" dirty="0" err="1" smtClean="0">
                <a:hlinkClick r:id="rId9" action="ppaction://hlinksldjump"/>
              </a:rPr>
              <a:t>participatory</a:t>
            </a:r>
            <a:r>
              <a:rPr lang="fr-FR" dirty="0" smtClean="0">
                <a:hlinkClick r:id="rId9" action="ppaction://hlinksldjump"/>
              </a:rPr>
              <a:t> </a:t>
            </a:r>
            <a:r>
              <a:rPr lang="fr-FR" dirty="0" err="1" smtClean="0">
                <a:hlinkClick r:id="rId9" action="ppaction://hlinksldjump"/>
              </a:rPr>
              <a:t>governance</a:t>
            </a:r>
            <a:r>
              <a:rPr lang="fr-FR" dirty="0" smtClean="0">
                <a:hlinkClick r:id="rId9" action="ppaction://hlinksldjump"/>
              </a:rPr>
              <a:t> </a:t>
            </a:r>
            <a:endParaRPr lang="fr-FR" dirty="0" smtClean="0"/>
          </a:p>
          <a:p>
            <a:r>
              <a:rPr lang="fr-FR" dirty="0" err="1" smtClean="0">
                <a:hlinkClick r:id="" action="ppaction://noaction"/>
              </a:rPr>
              <a:t>Organizing</a:t>
            </a:r>
            <a:r>
              <a:rPr lang="fr-FR" dirty="0" smtClean="0">
                <a:hlinkClick r:id="" action="ppaction://noaction"/>
              </a:rPr>
              <a:t> </a:t>
            </a:r>
            <a:r>
              <a:rPr lang="fr-FR" dirty="0" err="1" smtClean="0">
                <a:hlinkClick r:id="" action="ppaction://noaction"/>
              </a:rPr>
              <a:t>democracy</a:t>
            </a:r>
            <a:r>
              <a:rPr lang="fr-FR" dirty="0" smtClean="0">
                <a:hlinkClick r:id="" action="ppaction://noaction"/>
              </a:rPr>
              <a:t>: </a:t>
            </a:r>
            <a:r>
              <a:rPr lang="fr-FR" dirty="0" err="1" smtClean="0">
                <a:hlinkClick r:id="" action="ppaction://noaction"/>
              </a:rPr>
              <a:t>electoral</a:t>
            </a:r>
            <a:r>
              <a:rPr lang="fr-FR" dirty="0" smtClean="0">
                <a:hlinkClick r:id="" action="ppaction://noaction"/>
              </a:rPr>
              <a:t> &amp; party </a:t>
            </a:r>
            <a:r>
              <a:rPr lang="fr-FR" dirty="0" err="1" smtClean="0">
                <a:hlinkClick r:id="" action="ppaction://noaction"/>
              </a:rPr>
              <a:t>systems</a:t>
            </a:r>
            <a:r>
              <a:rPr lang="fr-FR" dirty="0" smtClean="0">
                <a:hlinkClick r:id="" action="ppaction://noaction"/>
              </a:rPr>
              <a:t>, nations-states, </a:t>
            </a:r>
            <a:r>
              <a:rPr lang="fr-FR" dirty="0" err="1" smtClean="0">
                <a:hlinkClick r:id="" action="ppaction://noaction"/>
              </a:rPr>
              <a:t>federations</a:t>
            </a:r>
            <a:r>
              <a:rPr lang="fr-FR" dirty="0" smtClean="0">
                <a:hlinkClick r:id="" action="ppaction://noaction"/>
              </a:rPr>
              <a:t>, empires</a:t>
            </a:r>
            <a:endParaRPr lang="fr-FR" dirty="0" smtClean="0"/>
          </a:p>
          <a:p>
            <a:r>
              <a:rPr lang="fr-FR" dirty="0" err="1" smtClean="0">
                <a:hlinkClick r:id="" action="ppaction://noaction"/>
              </a:rPr>
              <a:t>History</a:t>
            </a:r>
            <a:r>
              <a:rPr lang="fr-FR" dirty="0" smtClean="0">
                <a:hlinkClick r:id="" action="ppaction://noaction"/>
              </a:rPr>
              <a:t> and the </a:t>
            </a:r>
            <a:r>
              <a:rPr lang="fr-FR" dirty="0">
                <a:hlinkClick r:id="" action="ppaction://noaction"/>
              </a:rPr>
              <a:t>dimensions of </a:t>
            </a:r>
            <a:r>
              <a:rPr lang="fr-FR" dirty="0" err="1">
                <a:hlinkClick r:id="" action="ppaction://noaction"/>
              </a:rPr>
              <a:t>political</a:t>
            </a:r>
            <a:r>
              <a:rPr lang="fr-FR" dirty="0">
                <a:hlinkClick r:id="" action="ppaction://noaction"/>
              </a:rPr>
              <a:t> </a:t>
            </a:r>
            <a:r>
              <a:rPr lang="fr-FR" dirty="0" err="1">
                <a:hlinkClick r:id="" action="ppaction://noaction"/>
              </a:rPr>
              <a:t>conflict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332656"/>
            <a:ext cx="8640960" cy="626469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fr-FR" b="1" dirty="0" smtClean="0"/>
          </a:p>
          <a:p>
            <a:r>
              <a:rPr lang="fr-FR" dirty="0" smtClean="0"/>
              <a:t>Over 1930-1980 </a:t>
            </a:r>
            <a:r>
              <a:rPr lang="fr-FR" dirty="0" err="1" smtClean="0"/>
              <a:t>period</a:t>
            </a:r>
            <a:r>
              <a:rPr lang="fr-FR" dirty="0" smtClean="0"/>
              <a:t>, top marginal </a:t>
            </a:r>
            <a:r>
              <a:rPr lang="fr-FR" dirty="0" err="1" smtClean="0"/>
              <a:t>income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 rate = 82% in the US</a:t>
            </a:r>
          </a:p>
          <a:p>
            <a:r>
              <a:rPr lang="fr-FR" dirty="0" err="1" smtClean="0"/>
              <a:t>Extreme</a:t>
            </a:r>
            <a:r>
              <a:rPr lang="fr-FR" dirty="0" smtClean="0"/>
              <a:t> </a:t>
            </a:r>
            <a:r>
              <a:rPr lang="fr-FR" dirty="0" err="1" smtClean="0"/>
              <a:t>income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 </a:t>
            </a:r>
            <a:r>
              <a:rPr lang="fr-FR" dirty="0" err="1" smtClean="0"/>
              <a:t>progressivity</a:t>
            </a:r>
            <a:r>
              <a:rPr lang="fr-FR" dirty="0" smtClean="0"/>
              <a:t> at the </a:t>
            </a:r>
            <a:r>
              <a:rPr lang="fr-FR" dirty="0" err="1" smtClean="0"/>
              <a:t>very</a:t>
            </a:r>
            <a:r>
              <a:rPr lang="fr-FR" dirty="0" smtClean="0"/>
              <a:t> top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critical</a:t>
            </a:r>
            <a:r>
              <a:rPr lang="fr-FR" dirty="0" smtClean="0"/>
              <a:t> not </a:t>
            </a:r>
            <a:r>
              <a:rPr lang="fr-FR" dirty="0" err="1" smtClean="0"/>
              <a:t>so</a:t>
            </a:r>
            <a:r>
              <a:rPr lang="fr-FR" dirty="0" smtClean="0"/>
              <a:t> </a:t>
            </a:r>
            <a:r>
              <a:rPr lang="fr-FR" dirty="0" err="1" smtClean="0"/>
              <a:t>much</a:t>
            </a:r>
            <a:r>
              <a:rPr lang="fr-FR" dirty="0" smtClean="0"/>
              <a:t> to </a:t>
            </a:r>
            <a:r>
              <a:rPr lang="fr-FR" dirty="0" err="1" smtClean="0"/>
              <a:t>raise</a:t>
            </a:r>
            <a:r>
              <a:rPr lang="fr-FR" dirty="0" smtClean="0"/>
              <a:t> revenue, but </a:t>
            </a:r>
            <a:r>
              <a:rPr lang="fr-FR" dirty="0" err="1" smtClean="0"/>
              <a:t>mostly</a:t>
            </a:r>
            <a:r>
              <a:rPr lang="fr-FR" dirty="0" smtClean="0"/>
              <a:t> to </a:t>
            </a:r>
            <a:r>
              <a:rPr lang="fr-FR" dirty="0" err="1" smtClean="0"/>
              <a:t>keep</a:t>
            </a:r>
            <a:r>
              <a:rPr lang="fr-FR" dirty="0" smtClean="0"/>
              <a:t> top </a:t>
            </a:r>
            <a:r>
              <a:rPr lang="fr-FR" dirty="0" err="1" smtClean="0"/>
              <a:t>labor</a:t>
            </a:r>
            <a:r>
              <a:rPr lang="fr-FR" dirty="0" smtClean="0"/>
              <a:t> </a:t>
            </a:r>
            <a:r>
              <a:rPr lang="fr-FR" dirty="0" err="1" smtClean="0"/>
              <a:t>incomes</a:t>
            </a:r>
            <a:r>
              <a:rPr lang="fr-FR" dirty="0" smtClean="0"/>
              <a:t> and </a:t>
            </a:r>
            <a:r>
              <a:rPr lang="fr-FR" dirty="0" err="1" smtClean="0"/>
              <a:t>rent</a:t>
            </a:r>
            <a:r>
              <a:rPr lang="fr-FR" dirty="0" smtClean="0"/>
              <a:t> extraction </a:t>
            </a:r>
            <a:r>
              <a:rPr lang="fr-FR" dirty="0" err="1" smtClean="0"/>
              <a:t>under</a:t>
            </a:r>
            <a:r>
              <a:rPr lang="fr-FR" dirty="0" smtClean="0"/>
              <a:t> control</a:t>
            </a:r>
          </a:p>
          <a:p>
            <a:r>
              <a:rPr lang="en-US" dirty="0" smtClean="0"/>
              <a:t>Top US &amp; UK inheritance tax rates also reached 70-80% during 1930-1980 period, much more than in Germany and France (where wealth redistribution was largely carried out via other means: destruction, inflation, nationalization)</a:t>
            </a:r>
          </a:p>
          <a:p>
            <a:r>
              <a:rPr lang="en-US" dirty="0" smtClean="0"/>
              <a:t>Progressive taxation = a US-UK invention</a:t>
            </a:r>
          </a:p>
          <a:p>
            <a:r>
              <a:rPr lang="en-US" dirty="0" smtClean="0"/>
              <a:t>On the social, political and cultural history of taxation in the US and France, see </a:t>
            </a:r>
            <a:r>
              <a:rPr lang="en-US" dirty="0" err="1" smtClean="0"/>
              <a:t>Huret</a:t>
            </a:r>
            <a:r>
              <a:rPr lang="en-US" dirty="0" smtClean="0"/>
              <a:t>,</a:t>
            </a:r>
            <a:r>
              <a:rPr lang="fr-FR" i="1" dirty="0" smtClean="0"/>
              <a:t> American </a:t>
            </a:r>
            <a:r>
              <a:rPr lang="fr-FR" i="1" dirty="0" err="1" smtClean="0"/>
              <a:t>Tax</a:t>
            </a:r>
            <a:r>
              <a:rPr lang="fr-FR" i="1" dirty="0" smtClean="0"/>
              <a:t> </a:t>
            </a:r>
            <a:r>
              <a:rPr lang="fr-FR" i="1" dirty="0" err="1" smtClean="0"/>
              <a:t>Resisters</a:t>
            </a:r>
            <a:r>
              <a:rPr lang="fr-FR" dirty="0" smtClean="0"/>
              <a:t>, HUP 2014, and Delalande, </a:t>
            </a:r>
            <a:r>
              <a:rPr lang="fr-FR" i="1" dirty="0" smtClean="0"/>
              <a:t>Les batailles de l’impôt – Consentement et résistance de 1789 à nos jours</a:t>
            </a:r>
            <a:r>
              <a:rPr lang="fr-FR" dirty="0" smtClean="0"/>
              <a:t>, 2011</a:t>
            </a:r>
          </a:p>
          <a:p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Beckert, </a:t>
            </a:r>
            <a:r>
              <a:rPr lang="fr-FR" i="1" dirty="0" err="1" smtClean="0"/>
              <a:t>Inherited</a:t>
            </a:r>
            <a:r>
              <a:rPr lang="fr-FR" i="1" dirty="0" smtClean="0"/>
              <a:t> </a:t>
            </a:r>
            <a:r>
              <a:rPr lang="fr-FR" i="1" dirty="0" err="1" smtClean="0"/>
              <a:t>wealth</a:t>
            </a:r>
            <a:r>
              <a:rPr lang="fr-FR" dirty="0" smtClean="0"/>
              <a:t>, PUP 2008</a:t>
            </a:r>
            <a:endParaRPr lang="fr-F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107505" y="0"/>
          <a:ext cx="903649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" name="Acrobat Document" r:id="rId3" imgW="6416596" imgH="4534293" progId="AcroExch.Document.11">
                  <p:embed/>
                </p:oleObj>
              </mc:Choice>
              <mc:Fallback>
                <p:oleObj name="Acrobat Document" r:id="rId3" imgW="6416596" imgH="4534293" progId="AcroExch.Document.11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5" y="0"/>
                        <a:ext cx="9036496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38138"/>
          </a:xfrm>
        </p:spPr>
        <p:txBody>
          <a:bodyPr>
            <a:noAutofit/>
          </a:bodyPr>
          <a:lstStyle/>
          <a:p>
            <a:r>
              <a:rPr lang="fr-FR" sz="3600" dirty="0" err="1" smtClean="0"/>
              <a:t>Why</a:t>
            </a:r>
            <a:r>
              <a:rPr lang="fr-FR" sz="3600" dirty="0" smtClean="0"/>
              <a:t> </a:t>
            </a:r>
            <a:r>
              <a:rPr lang="fr-FR" sz="3600" dirty="0" err="1" smtClean="0"/>
              <a:t>doesn’t</a:t>
            </a:r>
            <a:r>
              <a:rPr lang="fr-FR" sz="3600" dirty="0" smtClean="0"/>
              <a:t> </a:t>
            </a:r>
            <a:r>
              <a:rPr lang="fr-FR" sz="3600" dirty="0" err="1" smtClean="0"/>
              <a:t>democracy</a:t>
            </a:r>
            <a:r>
              <a:rPr lang="fr-FR" sz="3600" dirty="0" smtClean="0"/>
              <a:t> </a:t>
            </a:r>
            <a:r>
              <a:rPr lang="fr-FR" sz="3600" dirty="0" err="1" smtClean="0"/>
              <a:t>always</a:t>
            </a:r>
            <a:r>
              <a:rPr lang="fr-FR" sz="3600" dirty="0" smtClean="0"/>
              <a:t> </a:t>
            </a:r>
            <a:r>
              <a:rPr lang="fr-FR" sz="3600" dirty="0" err="1" smtClean="0"/>
              <a:t>lead</a:t>
            </a:r>
            <a:r>
              <a:rPr lang="fr-FR" sz="3600" dirty="0" smtClean="0"/>
              <a:t> to </a:t>
            </a:r>
            <a:r>
              <a:rPr lang="fr-FR" sz="3600" dirty="0" err="1" smtClean="0"/>
              <a:t>declining</a:t>
            </a:r>
            <a:r>
              <a:rPr lang="fr-FR" sz="3600" dirty="0" smtClean="0"/>
              <a:t> </a:t>
            </a:r>
            <a:r>
              <a:rPr lang="fr-FR" sz="3600" dirty="0" err="1" smtClean="0"/>
              <a:t>inequality</a:t>
            </a:r>
            <a:r>
              <a:rPr lang="fr-FR" sz="3600" dirty="0" smtClean="0"/>
              <a:t>?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556792"/>
            <a:ext cx="8568952" cy="4824536"/>
          </a:xfrm>
        </p:spPr>
        <p:txBody>
          <a:bodyPr>
            <a:noAutofit/>
          </a:bodyPr>
          <a:lstStyle/>
          <a:p>
            <a:r>
              <a:rPr lang="en-US" sz="2600" b="1" dirty="0" smtClean="0"/>
              <a:t>In the US, rising inequality since 1980 did not generate a democratic reaction to raise progressive taxation &amp; redistribution. Why? </a:t>
            </a:r>
          </a:p>
          <a:p>
            <a:r>
              <a:rPr lang="en-US" sz="2600" dirty="0" smtClean="0"/>
              <a:t>Maybe not so surprising in light of Europe’s experience 1870-1914: huge inequality, universal suffrage, but strong &amp; largely successful resistance to fiscal-social reforms by the economic &amp; political elites until the 1914-1945 shocks</a:t>
            </a:r>
          </a:p>
          <a:p>
            <a:r>
              <a:rPr lang="en-US" sz="2600" dirty="0" smtClean="0"/>
              <a:t>Main response given in recent work by US political scientists: capture of the political process by the wealthy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404664"/>
            <a:ext cx="8928992" cy="6336704"/>
          </a:xfrm>
        </p:spPr>
        <p:txBody>
          <a:bodyPr>
            <a:noAutofit/>
          </a:bodyPr>
          <a:lstStyle/>
          <a:p>
            <a:r>
              <a:rPr lang="en-US" sz="2400" dirty="0" smtClean="0"/>
              <a:t>See Hacker-Pierson</a:t>
            </a:r>
            <a:r>
              <a:rPr lang="en-US" sz="2400" i="1" dirty="0" smtClean="0"/>
              <a:t>, Winner-Take-All Politics: How Washington Made the Rich Richer-and Turned Its Back on the Middle Class</a:t>
            </a:r>
            <a:r>
              <a:rPr lang="en-US" sz="2400" dirty="0" smtClean="0"/>
              <a:t>, 2010</a:t>
            </a:r>
          </a:p>
          <a:p>
            <a:pPr>
              <a:buNone/>
            </a:pPr>
            <a:r>
              <a:rPr lang="en-US" sz="2400" dirty="0" smtClean="0"/>
              <a:t> </a:t>
            </a:r>
          </a:p>
          <a:p>
            <a:r>
              <a:rPr lang="fr-FR" sz="2400" dirty="0" err="1" smtClean="0"/>
              <a:t>Gilens</a:t>
            </a:r>
            <a:r>
              <a:rPr lang="en-US" sz="2400" dirty="0" smtClean="0"/>
              <a:t>, </a:t>
            </a:r>
            <a:r>
              <a:rPr lang="en-US" sz="2400" i="1" dirty="0" smtClean="0"/>
              <a:t>Affluence and Influence: Economic Inequality and Political Power in America, </a:t>
            </a:r>
            <a:r>
              <a:rPr lang="en-US" sz="2400" dirty="0" smtClean="0"/>
              <a:t>2012</a:t>
            </a:r>
            <a:r>
              <a:rPr lang="fr-FR" sz="2400" dirty="0" smtClean="0"/>
              <a:t>; « </a:t>
            </a:r>
            <a:r>
              <a:rPr lang="en-US" sz="2400" dirty="0" smtClean="0"/>
              <a:t>Testing Theories of American Politics: Elites, Interest Groups, and Average </a:t>
            </a:r>
            <a:r>
              <a:rPr lang="fr-FR" sz="2400" dirty="0" err="1" smtClean="0"/>
              <a:t>Citizens</a:t>
            </a:r>
            <a:r>
              <a:rPr lang="fr-FR" sz="2400" dirty="0" smtClean="0"/>
              <a:t> », </a:t>
            </a:r>
            <a:r>
              <a:rPr lang="fr-FR" sz="2400" dirty="0" err="1" smtClean="0">
                <a:hlinkClick r:id="rId2"/>
              </a:rPr>
              <a:t>PoP</a:t>
            </a:r>
            <a:r>
              <a:rPr lang="fr-FR" sz="2400" dirty="0" smtClean="0">
                <a:hlinkClick r:id="rId2"/>
              </a:rPr>
              <a:t> 2014</a:t>
            </a:r>
            <a:endParaRPr lang="fr-FR" sz="2400" dirty="0" smtClean="0"/>
          </a:p>
          <a:p>
            <a:pPr>
              <a:buNone/>
            </a:pPr>
            <a:endParaRPr lang="fr-FR" sz="2400" dirty="0" smtClean="0"/>
          </a:p>
          <a:p>
            <a:r>
              <a:rPr lang="fr-FR" sz="2400" dirty="0" smtClean="0"/>
              <a:t>Kuhner, </a:t>
            </a:r>
            <a:r>
              <a:rPr lang="fr-FR" sz="2400" i="1" dirty="0" err="1" smtClean="0"/>
              <a:t>Capitalism</a:t>
            </a:r>
            <a:r>
              <a:rPr lang="fr-FR" sz="2400" i="1" dirty="0" smtClean="0"/>
              <a:t> vs </a:t>
            </a:r>
            <a:r>
              <a:rPr lang="fr-FR" sz="2400" i="1" dirty="0" err="1" smtClean="0"/>
              <a:t>Democracy</a:t>
            </a:r>
            <a:r>
              <a:rPr lang="fr-FR" sz="2400" i="1" dirty="0" smtClean="0"/>
              <a:t>: Money in </a:t>
            </a:r>
            <a:r>
              <a:rPr lang="fr-FR" sz="2400" i="1" dirty="0" err="1" smtClean="0"/>
              <a:t>Politics</a:t>
            </a:r>
            <a:r>
              <a:rPr lang="fr-FR" sz="2400" i="1" dirty="0" smtClean="0"/>
              <a:t> and the Free </a:t>
            </a:r>
            <a:r>
              <a:rPr lang="fr-FR" sz="2400" i="1" dirty="0" err="1" smtClean="0"/>
              <a:t>Market</a:t>
            </a:r>
            <a:r>
              <a:rPr lang="fr-FR" sz="2400" i="1" dirty="0" smtClean="0"/>
              <a:t> Constitution</a:t>
            </a:r>
            <a:r>
              <a:rPr lang="fr-FR" sz="2400" dirty="0" smtClean="0"/>
              <a:t>, 2014</a:t>
            </a:r>
          </a:p>
          <a:p>
            <a:pPr>
              <a:buNone/>
            </a:pPr>
            <a:endParaRPr lang="fr-FR" sz="2400" b="1" dirty="0" smtClean="0"/>
          </a:p>
          <a:p>
            <a:r>
              <a:rPr lang="fr-FR" sz="2400" b="1" dirty="0" err="1" smtClean="0"/>
              <a:t>Bonica</a:t>
            </a:r>
            <a:r>
              <a:rPr lang="fr-FR" sz="2400" b="1" dirty="0" smtClean="0"/>
              <a:t>-Rosenthal, « </a:t>
            </a:r>
            <a:r>
              <a:rPr lang="fr-FR" sz="2400" b="1" dirty="0" err="1" smtClean="0"/>
              <a:t>Why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Hasn’t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Democracy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Slowed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Rising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Inequality</a:t>
            </a:r>
            <a:r>
              <a:rPr lang="fr-FR" sz="2400" b="1" dirty="0" smtClean="0"/>
              <a:t> », </a:t>
            </a:r>
            <a:r>
              <a:rPr lang="fr-FR" sz="2400" b="1" dirty="0" smtClean="0">
                <a:hlinkClick r:id="rId3"/>
              </a:rPr>
              <a:t>JEP 2013</a:t>
            </a:r>
            <a:r>
              <a:rPr lang="fr-FR" sz="2400" dirty="0" smtClean="0"/>
              <a:t>; « The </a:t>
            </a:r>
            <a:r>
              <a:rPr lang="fr-FR" sz="2400" dirty="0" err="1" smtClean="0"/>
              <a:t>Wealth</a:t>
            </a:r>
            <a:r>
              <a:rPr lang="fr-FR" sz="2400" dirty="0" smtClean="0"/>
              <a:t> </a:t>
            </a:r>
            <a:r>
              <a:rPr lang="fr-FR" sz="2400" dirty="0" err="1" smtClean="0"/>
              <a:t>Elasticity</a:t>
            </a:r>
            <a:r>
              <a:rPr lang="fr-FR" sz="2400" dirty="0" smtClean="0"/>
              <a:t> of Political Contributions by the Forbes 4000 », </a:t>
            </a:r>
            <a:r>
              <a:rPr lang="fr-FR" sz="2400" dirty="0" smtClean="0">
                <a:hlinkClick r:id="rId4"/>
              </a:rPr>
              <a:t>WP 2015</a:t>
            </a:r>
            <a:r>
              <a:rPr lang="fr-FR" sz="2400" dirty="0" smtClean="0"/>
              <a:t> </a:t>
            </a:r>
          </a:p>
          <a:p>
            <a:r>
              <a:rPr lang="fr-FR" sz="2400" dirty="0" err="1" smtClean="0"/>
              <a:t>Maybe</a:t>
            </a:r>
            <a:r>
              <a:rPr lang="fr-FR" sz="2400" dirty="0" smtClean="0"/>
              <a:t> </a:t>
            </a:r>
            <a:r>
              <a:rPr lang="fr-FR" sz="2400" dirty="0" err="1" smtClean="0"/>
              <a:t>work</a:t>
            </a:r>
            <a:r>
              <a:rPr lang="fr-FR" sz="2400" dirty="0" smtClean="0"/>
              <a:t> on </a:t>
            </a:r>
            <a:r>
              <a:rPr lang="fr-FR" sz="2400" dirty="0" err="1" smtClean="0"/>
              <a:t>political</a:t>
            </a:r>
            <a:r>
              <a:rPr lang="fr-FR" sz="2400" dirty="0" smtClean="0"/>
              <a:t> contributions &amp; </a:t>
            </a:r>
            <a:r>
              <a:rPr lang="fr-FR" sz="2400" dirty="0" err="1" smtClean="0"/>
              <a:t>campaign</a:t>
            </a:r>
            <a:r>
              <a:rPr lang="fr-FR" sz="2400" dirty="0" smtClean="0"/>
              <a:t> finance more </a:t>
            </a:r>
            <a:r>
              <a:rPr lang="fr-FR" sz="2400" dirty="0" err="1" smtClean="0"/>
              <a:t>convincing</a:t>
            </a:r>
            <a:r>
              <a:rPr lang="fr-FR" sz="2400" dirty="0" smtClean="0"/>
              <a:t> </a:t>
            </a:r>
            <a:r>
              <a:rPr lang="fr-FR" sz="2400" dirty="0" err="1" smtClean="0"/>
              <a:t>than</a:t>
            </a:r>
            <a:r>
              <a:rPr lang="fr-FR" sz="2400" dirty="0" smtClean="0"/>
              <a:t> </a:t>
            </a:r>
            <a:r>
              <a:rPr lang="fr-FR" sz="2400" dirty="0" err="1" smtClean="0"/>
              <a:t>work</a:t>
            </a:r>
            <a:r>
              <a:rPr lang="fr-FR" sz="2400" dirty="0" smtClean="0"/>
              <a:t> on </a:t>
            </a:r>
            <a:r>
              <a:rPr lang="fr-FR" sz="2400" dirty="0" err="1" smtClean="0"/>
              <a:t>polarization</a:t>
            </a:r>
            <a:endParaRPr lang="fr-FR" sz="2400" dirty="0" smtClean="0"/>
          </a:p>
          <a:p>
            <a:endParaRPr lang="fr-FR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8590" t="19545" r="11862" b="558"/>
          <a:stretch>
            <a:fillRect/>
          </a:stretch>
        </p:blipFill>
        <p:spPr bwMode="auto">
          <a:xfrm>
            <a:off x="179513" y="332656"/>
            <a:ext cx="8784976" cy="62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409575"/>
            <a:ext cx="7972425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568953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04788"/>
            <a:ext cx="8712968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Political attitudes </a:t>
            </a:r>
            <a:r>
              <a:rPr lang="fr-FR" dirty="0" err="1" smtClean="0"/>
              <a:t>toward</a:t>
            </a:r>
            <a:r>
              <a:rPr lang="fr-FR" dirty="0" smtClean="0"/>
              <a:t> </a:t>
            </a:r>
            <a:r>
              <a:rPr lang="fr-FR" dirty="0" err="1" smtClean="0"/>
              <a:t>inequality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5400600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Capture by the </a:t>
            </a:r>
            <a:r>
              <a:rPr lang="fr-FR" dirty="0" err="1" smtClean="0"/>
              <a:t>wealthy</a:t>
            </a:r>
            <a:r>
              <a:rPr lang="fr-FR" dirty="0" smtClean="0"/>
              <a:t>: important but not </a:t>
            </a:r>
            <a:r>
              <a:rPr lang="fr-FR" dirty="0" err="1" smtClean="0"/>
              <a:t>enough</a:t>
            </a:r>
            <a:endParaRPr lang="fr-FR" dirty="0" smtClean="0"/>
          </a:p>
          <a:p>
            <a:r>
              <a:rPr lang="fr-FR" dirty="0" err="1" smtClean="0"/>
              <a:t>Beliefs</a:t>
            </a:r>
            <a:r>
              <a:rPr lang="fr-FR" dirty="0" smtClean="0"/>
              <a:t> about </a:t>
            </a:r>
            <a:r>
              <a:rPr lang="fr-FR" dirty="0" err="1" smtClean="0"/>
              <a:t>inequality</a:t>
            </a:r>
            <a:r>
              <a:rPr lang="fr-FR" dirty="0" smtClean="0"/>
              <a:t> </a:t>
            </a:r>
            <a:r>
              <a:rPr lang="fr-FR" dirty="0" err="1" smtClean="0"/>
              <a:t>involve</a:t>
            </a:r>
            <a:r>
              <a:rPr lang="fr-FR" dirty="0" smtClean="0"/>
              <a:t> self-</a:t>
            </a:r>
            <a:r>
              <a:rPr lang="fr-FR" dirty="0" err="1" smtClean="0"/>
              <a:t>serving</a:t>
            </a:r>
            <a:r>
              <a:rPr lang="fr-FR" dirty="0" smtClean="0"/>
              <a:t> </a:t>
            </a:r>
            <a:r>
              <a:rPr lang="fr-FR" dirty="0" err="1" smtClean="0"/>
              <a:t>beliefs</a:t>
            </a:r>
            <a:r>
              <a:rPr lang="fr-FR" dirty="0" smtClean="0"/>
              <a:t>, but </a:t>
            </a:r>
            <a:r>
              <a:rPr lang="fr-FR" dirty="0" err="1" smtClean="0"/>
              <a:t>also</a:t>
            </a:r>
            <a:r>
              <a:rPr lang="fr-FR" dirty="0" smtClean="0"/>
              <a:t> consistent narratives and </a:t>
            </a:r>
            <a:r>
              <a:rPr lang="fr-FR" dirty="0" err="1" smtClean="0"/>
              <a:t>sincere</a:t>
            </a:r>
            <a:r>
              <a:rPr lang="fr-FR" dirty="0" smtClean="0"/>
              <a:t> </a:t>
            </a:r>
            <a:r>
              <a:rPr lang="fr-FR" dirty="0" err="1" smtClean="0"/>
              <a:t>beliefs</a:t>
            </a:r>
            <a:r>
              <a:rPr lang="fr-FR" dirty="0" smtClean="0"/>
              <a:t>, or at least </a:t>
            </a:r>
            <a:r>
              <a:rPr lang="fr-FR" dirty="0" err="1" smtClean="0"/>
              <a:t>partly</a:t>
            </a:r>
            <a:r>
              <a:rPr lang="fr-FR" dirty="0" smtClean="0"/>
              <a:t> </a:t>
            </a:r>
            <a:r>
              <a:rPr lang="fr-FR" dirty="0" err="1" smtClean="0"/>
              <a:t>sincere</a:t>
            </a:r>
            <a:r>
              <a:rPr lang="fr-FR" dirty="0" smtClean="0"/>
              <a:t> </a:t>
            </a:r>
            <a:r>
              <a:rPr lang="fr-FR" dirty="0" err="1" smtClean="0"/>
              <a:t>beliefs</a:t>
            </a:r>
            <a:r>
              <a:rPr lang="fr-FR" dirty="0" smtClean="0"/>
              <a:t> (</a:t>
            </a:r>
            <a:r>
              <a:rPr lang="fr-FR" dirty="0" err="1" smtClean="0"/>
              <a:t>Arrighi</a:t>
            </a:r>
            <a:r>
              <a:rPr lang="fr-FR" dirty="0" smtClean="0"/>
              <a:t>: « power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grey</a:t>
            </a:r>
            <a:r>
              <a:rPr lang="fr-FR" dirty="0" smtClean="0"/>
              <a:t> zone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coercion</a:t>
            </a:r>
            <a:r>
              <a:rPr lang="fr-FR" dirty="0" smtClean="0"/>
              <a:t> and consent;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requires</a:t>
            </a:r>
            <a:r>
              <a:rPr lang="fr-FR" dirty="0" smtClean="0"/>
              <a:t> moral leadership »;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true</a:t>
            </a:r>
            <a:r>
              <a:rPr lang="fr-FR" dirty="0" smtClean="0"/>
              <a:t> </a:t>
            </a:r>
            <a:r>
              <a:rPr lang="fr-FR" dirty="0" err="1" smtClean="0"/>
              <a:t>both</a:t>
            </a:r>
            <a:r>
              <a:rPr lang="fr-FR" dirty="0" smtClean="0"/>
              <a:t> in international &amp; </a:t>
            </a:r>
            <a:r>
              <a:rPr lang="fr-FR" dirty="0" err="1" smtClean="0"/>
              <a:t>domestic</a:t>
            </a:r>
            <a:r>
              <a:rPr lang="fr-FR" dirty="0" smtClean="0"/>
              <a:t> </a:t>
            </a:r>
            <a:r>
              <a:rPr lang="fr-FR" dirty="0" err="1" smtClean="0"/>
              <a:t>politics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Beliefs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involve</a:t>
            </a:r>
            <a:r>
              <a:rPr lang="fr-FR" dirty="0" smtClean="0"/>
              <a:t> national </a:t>
            </a:r>
            <a:r>
              <a:rPr lang="fr-FR" dirty="0" err="1" smtClean="0"/>
              <a:t>identities</a:t>
            </a:r>
            <a:r>
              <a:rPr lang="fr-FR" dirty="0" smtClean="0"/>
              <a:t> and </a:t>
            </a:r>
            <a:r>
              <a:rPr lang="fr-FR" dirty="0" err="1" smtClean="0"/>
              <a:t>trajectories</a:t>
            </a:r>
            <a:r>
              <a:rPr lang="fr-FR" dirty="0" smtClean="0"/>
              <a:t>: US 1900-1920 </a:t>
            </a:r>
            <a:r>
              <a:rPr lang="fr-FR" dirty="0" err="1" smtClean="0"/>
              <a:t>did</a:t>
            </a:r>
            <a:r>
              <a:rPr lang="fr-FR" dirty="0" smtClean="0"/>
              <a:t> not </a:t>
            </a:r>
            <a:r>
              <a:rPr lang="fr-FR" dirty="0" err="1" smtClean="0"/>
              <a:t>want</a:t>
            </a:r>
            <a:r>
              <a:rPr lang="fr-FR" dirty="0" smtClean="0"/>
              <a:t> to </a:t>
            </a:r>
            <a:r>
              <a:rPr lang="fr-FR" dirty="0" err="1" smtClean="0"/>
              <a:t>become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Ancien Régime or Belle Epoque Europe; US 1990-2010 do not </a:t>
            </a:r>
            <a:r>
              <a:rPr lang="fr-FR" dirty="0" err="1" smtClean="0"/>
              <a:t>want</a:t>
            </a:r>
            <a:r>
              <a:rPr lang="fr-FR" dirty="0" smtClean="0"/>
              <a:t> to </a:t>
            </a:r>
            <a:r>
              <a:rPr lang="fr-FR" dirty="0" err="1" smtClean="0"/>
              <a:t>become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post-Soviet Europe</a:t>
            </a:r>
          </a:p>
          <a:p>
            <a:r>
              <a:rPr lang="fr-FR" dirty="0" err="1" smtClean="0"/>
              <a:t>See</a:t>
            </a:r>
            <a:r>
              <a:rPr lang="fr-FR" dirty="0" smtClean="0"/>
              <a:t> Saez-Stantcheva at al, « How </a:t>
            </a:r>
            <a:r>
              <a:rPr lang="fr-FR" dirty="0" err="1" smtClean="0"/>
              <a:t>Elastic</a:t>
            </a:r>
            <a:r>
              <a:rPr lang="fr-FR" dirty="0" smtClean="0"/>
              <a:t> are </a:t>
            </a:r>
            <a:r>
              <a:rPr lang="fr-FR" dirty="0" err="1" smtClean="0"/>
              <a:t>Preferences</a:t>
            </a:r>
            <a:r>
              <a:rPr lang="fr-FR" dirty="0" smtClean="0"/>
              <a:t> for Redistribution? », </a:t>
            </a:r>
            <a:r>
              <a:rPr lang="fr-FR" dirty="0" smtClean="0">
                <a:hlinkClick r:id="rId2"/>
              </a:rPr>
              <a:t>AER 2015</a:t>
            </a:r>
            <a:r>
              <a:rPr lang="fr-FR" dirty="0" smtClean="0"/>
              <a:t> : information about </a:t>
            </a:r>
            <a:r>
              <a:rPr lang="fr-FR" dirty="0" err="1" smtClean="0"/>
              <a:t>inequality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change </a:t>
            </a:r>
            <a:r>
              <a:rPr lang="fr-FR" dirty="0" err="1" smtClean="0"/>
              <a:t>views</a:t>
            </a:r>
            <a:r>
              <a:rPr lang="fr-FR" dirty="0" smtClean="0"/>
              <a:t>, but </a:t>
            </a:r>
            <a:r>
              <a:rPr lang="fr-FR" dirty="0" err="1" smtClean="0"/>
              <a:t>lack</a:t>
            </a:r>
            <a:r>
              <a:rPr lang="fr-FR" dirty="0" smtClean="0"/>
              <a:t> of trust in </a:t>
            </a:r>
            <a:r>
              <a:rPr lang="fr-FR" dirty="0" err="1" smtClean="0"/>
              <a:t>governement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even</a:t>
            </a:r>
            <a:r>
              <a:rPr lang="fr-FR" dirty="0" smtClean="0"/>
              <a:t> more important</a:t>
            </a:r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0"/>
            <a:ext cx="8208912" cy="1080120"/>
          </a:xfrm>
        </p:spPr>
        <p:txBody>
          <a:bodyPr>
            <a:noAutofit/>
          </a:bodyPr>
          <a:lstStyle/>
          <a:p>
            <a:r>
              <a:rPr lang="fr-FR" sz="3600" dirty="0" smtClean="0"/>
              <a:t>State formation &amp; </a:t>
            </a:r>
            <a:r>
              <a:rPr lang="fr-FR" sz="3600" dirty="0" err="1" smtClean="0"/>
              <a:t>government</a:t>
            </a:r>
            <a:r>
              <a:rPr lang="fr-FR" sz="3600" dirty="0" smtClean="0"/>
              <a:t> </a:t>
            </a:r>
            <a:r>
              <a:rPr lang="fr-FR" sz="3600" dirty="0" err="1" smtClean="0"/>
              <a:t>regulation</a:t>
            </a:r>
            <a:r>
              <a:rPr lang="fr-FR" sz="3600" dirty="0" smtClean="0"/>
              <a:t> in </a:t>
            </a:r>
            <a:r>
              <a:rPr lang="fr-FR" sz="3600" dirty="0" err="1" smtClean="0"/>
              <a:t>historical</a:t>
            </a:r>
            <a:r>
              <a:rPr lang="fr-FR" sz="3600" dirty="0" smtClean="0"/>
              <a:t> perspective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052736"/>
            <a:ext cx="9036496" cy="5616624"/>
          </a:xfrm>
        </p:spPr>
        <p:txBody>
          <a:bodyPr>
            <a:noAutofit/>
          </a:bodyPr>
          <a:lstStyle/>
          <a:p>
            <a:r>
              <a:rPr lang="fr-FR" sz="2400" b="1" dirty="0"/>
              <a:t>T</a:t>
            </a:r>
            <a:r>
              <a:rPr lang="fr-FR" sz="2400" b="1" dirty="0" smtClean="0"/>
              <a:t>he </a:t>
            </a:r>
            <a:r>
              <a:rPr lang="fr-FR" sz="2400" b="1" dirty="0" err="1" smtClean="0"/>
              <a:t>rise</a:t>
            </a:r>
            <a:r>
              <a:rPr lang="fr-FR" sz="2400" b="1" dirty="0" smtClean="0"/>
              <a:t> of the fiscal and social state (taxes&lt;10% of national </a:t>
            </a:r>
            <a:r>
              <a:rPr lang="fr-FR" sz="2400" b="1" dirty="0" err="1" smtClean="0"/>
              <a:t>income</a:t>
            </a:r>
            <a:r>
              <a:rPr lang="fr-FR" sz="2400" b="1" dirty="0" smtClean="0"/>
              <a:t> Y </a:t>
            </a:r>
            <a:r>
              <a:rPr lang="fr-FR" sz="2400" b="1" dirty="0" err="1" smtClean="0"/>
              <a:t>until</a:t>
            </a:r>
            <a:r>
              <a:rPr lang="fr-FR" sz="2400" b="1" dirty="0" smtClean="0"/>
              <a:t> WW1, vs. 30-50% Y in all </a:t>
            </a:r>
            <a:r>
              <a:rPr lang="fr-FR" sz="2400" b="1" dirty="0" err="1" smtClean="0"/>
              <a:t>rich</a:t>
            </a:r>
            <a:r>
              <a:rPr lang="fr-FR" sz="2400" b="1" dirty="0" smtClean="0"/>
              <a:t> countries </a:t>
            </a:r>
            <a:r>
              <a:rPr lang="fr-FR" sz="2400" b="1" dirty="0" err="1" smtClean="0"/>
              <a:t>today</a:t>
            </a:r>
            <a:r>
              <a:rPr lang="fr-FR" sz="2400" b="1" dirty="0" smtClean="0"/>
              <a:t>) </a:t>
            </a:r>
            <a:r>
              <a:rPr lang="fr-FR" sz="2400" dirty="0" err="1" smtClean="0"/>
              <a:t>is</a:t>
            </a:r>
            <a:r>
              <a:rPr lang="fr-FR" sz="2400" dirty="0" smtClean="0"/>
              <a:t> a crucial </a:t>
            </a:r>
            <a:r>
              <a:rPr lang="fr-FR" sz="2400" dirty="0" err="1" smtClean="0"/>
              <a:t>evolution</a:t>
            </a:r>
            <a:r>
              <a:rPr lang="fr-FR" sz="2400" dirty="0" smtClean="0"/>
              <a:t> </a:t>
            </a:r>
            <a:r>
              <a:rPr lang="fr-FR" sz="2400" dirty="0" err="1" smtClean="0"/>
              <a:t>that</a:t>
            </a:r>
            <a:r>
              <a:rPr lang="fr-FR" sz="2400" dirty="0" smtClean="0"/>
              <a:t> </a:t>
            </a:r>
            <a:r>
              <a:rPr lang="fr-FR" sz="2400" dirty="0" err="1" smtClean="0"/>
              <a:t>we</a:t>
            </a:r>
            <a:r>
              <a:rPr lang="fr-FR" sz="2400" dirty="0" smtClean="0"/>
              <a:t> </a:t>
            </a:r>
            <a:r>
              <a:rPr lang="fr-FR" sz="2400" dirty="0" err="1" smtClean="0"/>
              <a:t>will</a:t>
            </a:r>
            <a:r>
              <a:rPr lang="fr-FR" sz="2400" dirty="0" smtClean="0"/>
              <a:t> </a:t>
            </a:r>
            <a:r>
              <a:rPr lang="fr-FR" sz="2400" dirty="0" err="1" smtClean="0"/>
              <a:t>adress</a:t>
            </a:r>
            <a:r>
              <a:rPr lang="fr-FR" sz="2400" dirty="0" smtClean="0"/>
              <a:t> </a:t>
            </a:r>
            <a:r>
              <a:rPr lang="fr-FR" sz="2400" dirty="0" err="1" smtClean="0"/>
              <a:t>today</a:t>
            </a:r>
            <a:r>
              <a:rPr lang="fr-FR" sz="2400" dirty="0" smtClean="0"/>
              <a:t>: </a:t>
            </a:r>
            <a:r>
              <a:rPr lang="fr-FR" sz="2400" dirty="0" err="1" smtClean="0"/>
              <a:t>from</a:t>
            </a:r>
            <a:r>
              <a:rPr lang="fr-FR" sz="2400" dirty="0" smtClean="0"/>
              <a:t> minimal state to </a:t>
            </a:r>
            <a:r>
              <a:rPr lang="fr-FR" sz="2400" dirty="0" err="1" smtClean="0"/>
              <a:t>educational</a:t>
            </a:r>
            <a:r>
              <a:rPr lang="fr-FR" sz="2400" dirty="0" smtClean="0"/>
              <a:t>, </a:t>
            </a:r>
            <a:r>
              <a:rPr lang="fr-FR" sz="2400" dirty="0" err="1" smtClean="0"/>
              <a:t>developmental</a:t>
            </a:r>
            <a:r>
              <a:rPr lang="fr-FR" sz="2400" dirty="0" smtClean="0"/>
              <a:t> and </a:t>
            </a:r>
            <a:r>
              <a:rPr lang="fr-FR" sz="2400" dirty="0" err="1" smtClean="0"/>
              <a:t>welfare</a:t>
            </a:r>
            <a:r>
              <a:rPr lang="fr-FR" sz="2400" dirty="0" smtClean="0"/>
              <a:t> state; major social, </a:t>
            </a:r>
            <a:r>
              <a:rPr lang="fr-FR" sz="2400" dirty="0" err="1" smtClean="0"/>
              <a:t>economic</a:t>
            </a:r>
            <a:r>
              <a:rPr lang="fr-FR" sz="2400" dirty="0" smtClean="0"/>
              <a:t> &amp; </a:t>
            </a:r>
            <a:r>
              <a:rPr lang="fr-FR" sz="2400" dirty="0" err="1" smtClean="0"/>
              <a:t>political</a:t>
            </a:r>
            <a:r>
              <a:rPr lang="fr-FR" sz="2400" dirty="0" smtClean="0"/>
              <a:t> transformation</a:t>
            </a:r>
          </a:p>
          <a:p>
            <a:r>
              <a:rPr lang="fr-FR" sz="2400" dirty="0" smtClean="0"/>
              <a:t>But: </a:t>
            </a:r>
            <a:r>
              <a:rPr lang="fr-FR" sz="2400" b="1" dirty="0" smtClean="0"/>
              <a:t>(1) In </a:t>
            </a:r>
            <a:r>
              <a:rPr lang="fr-FR" sz="2400" b="1" dirty="0" err="1" smtClean="0"/>
              <a:t>order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appreciate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this</a:t>
            </a:r>
            <a:r>
              <a:rPr lang="fr-FR" sz="2400" b="1" dirty="0" smtClean="0"/>
              <a:t> transformation, one </a:t>
            </a:r>
            <a:r>
              <a:rPr lang="fr-FR" sz="2400" b="1" dirty="0" err="1" smtClean="0"/>
              <a:t>needs</a:t>
            </a:r>
            <a:r>
              <a:rPr lang="fr-FR" sz="2400" b="1" dirty="0" smtClean="0"/>
              <a:t> to look </a:t>
            </a:r>
            <a:r>
              <a:rPr lang="fr-FR" sz="2400" b="1" dirty="0" err="1" smtClean="0"/>
              <a:t>into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aggregate</a:t>
            </a:r>
            <a:r>
              <a:rPr lang="fr-FR" sz="2400" b="1" dirty="0" smtClean="0"/>
              <a:t> taxes &amp; </a:t>
            </a:r>
            <a:r>
              <a:rPr lang="fr-FR" sz="2400" b="1" dirty="0" err="1" smtClean="0"/>
              <a:t>spendings</a:t>
            </a:r>
            <a:r>
              <a:rPr lang="fr-FR" sz="2400" dirty="0" smtClean="0"/>
              <a:t>. </a:t>
            </a:r>
            <a:r>
              <a:rPr lang="fr-FR" sz="2400" dirty="0" err="1" smtClean="0"/>
              <a:t>Tax</a:t>
            </a:r>
            <a:r>
              <a:rPr lang="fr-FR" sz="2400" dirty="0" smtClean="0"/>
              <a:t> </a:t>
            </a:r>
            <a:r>
              <a:rPr lang="fr-FR" sz="2400" dirty="0" err="1" smtClean="0"/>
              <a:t>progressivity</a:t>
            </a:r>
            <a:r>
              <a:rPr lang="fr-FR" sz="2400" dirty="0" smtClean="0"/>
              <a:t> or </a:t>
            </a:r>
            <a:r>
              <a:rPr lang="fr-FR" sz="2400" dirty="0" err="1" smtClean="0"/>
              <a:t>regressivity</a:t>
            </a:r>
            <a:r>
              <a:rPr lang="fr-FR" sz="2400" dirty="0" smtClean="0"/>
              <a:t>? </a:t>
            </a:r>
            <a:r>
              <a:rPr lang="fr-FR" sz="2400" dirty="0" err="1" smtClean="0"/>
              <a:t>Who</a:t>
            </a:r>
            <a:r>
              <a:rPr lang="fr-FR" sz="2400" dirty="0" smtClean="0"/>
              <a:t> </a:t>
            </a:r>
            <a:r>
              <a:rPr lang="fr-FR" sz="2400" dirty="0" err="1" smtClean="0"/>
              <a:t>really</a:t>
            </a:r>
            <a:r>
              <a:rPr lang="fr-FR" sz="2400" dirty="0" smtClean="0"/>
              <a:t> </a:t>
            </a:r>
            <a:r>
              <a:rPr lang="fr-FR" sz="2400" dirty="0" err="1" smtClean="0"/>
              <a:t>benefits</a:t>
            </a:r>
            <a:r>
              <a:rPr lang="fr-FR" sz="2400" dirty="0" smtClean="0"/>
              <a:t> </a:t>
            </a:r>
            <a:r>
              <a:rPr lang="fr-FR" sz="2400" dirty="0" err="1" smtClean="0"/>
              <a:t>from</a:t>
            </a:r>
            <a:r>
              <a:rPr lang="fr-FR" sz="2400" dirty="0" smtClean="0"/>
              <a:t> public </a:t>
            </a:r>
            <a:r>
              <a:rPr lang="fr-FR" sz="2400" dirty="0" err="1" smtClean="0"/>
              <a:t>spendings</a:t>
            </a:r>
            <a:r>
              <a:rPr lang="fr-FR" sz="2400" dirty="0" smtClean="0"/>
              <a:t>?</a:t>
            </a:r>
          </a:p>
          <a:p>
            <a:r>
              <a:rPr lang="fr-FR" sz="2400" dirty="0" err="1" smtClean="0"/>
              <a:t>We</a:t>
            </a:r>
            <a:r>
              <a:rPr lang="fr-FR" sz="2400" dirty="0" smtClean="0"/>
              <a:t> have </a:t>
            </a:r>
            <a:r>
              <a:rPr lang="fr-FR" sz="2400" dirty="0" err="1" smtClean="0"/>
              <a:t>seen</a:t>
            </a:r>
            <a:r>
              <a:rPr lang="fr-FR" sz="2400" dirty="0" smtClean="0"/>
              <a:t> </a:t>
            </a:r>
            <a:r>
              <a:rPr lang="fr-FR" sz="2400" dirty="0" err="1" smtClean="0"/>
              <a:t>many</a:t>
            </a:r>
            <a:r>
              <a:rPr lang="fr-FR" sz="2400" dirty="0" smtClean="0"/>
              <a:t> </a:t>
            </a:r>
            <a:r>
              <a:rPr lang="fr-FR" sz="2400" dirty="0" err="1" smtClean="0"/>
              <a:t>historical</a:t>
            </a:r>
            <a:r>
              <a:rPr lang="fr-FR" sz="2400" dirty="0" smtClean="0"/>
              <a:t> </a:t>
            </a:r>
            <a:r>
              <a:rPr lang="fr-FR" sz="2400" dirty="0" err="1" smtClean="0"/>
              <a:t>examples</a:t>
            </a:r>
            <a:r>
              <a:rPr lang="fr-FR" sz="2400" dirty="0" smtClean="0"/>
              <a:t> </a:t>
            </a:r>
            <a:r>
              <a:rPr lang="fr-FR" sz="2400" dirty="0" err="1" smtClean="0"/>
              <a:t>where</a:t>
            </a:r>
            <a:r>
              <a:rPr lang="fr-FR" sz="2400" dirty="0" smtClean="0"/>
              <a:t> the fiscal &amp; social state has been </a:t>
            </a:r>
            <a:r>
              <a:rPr lang="fr-FR" sz="2400" dirty="0" err="1" smtClean="0"/>
              <a:t>used</a:t>
            </a:r>
            <a:r>
              <a:rPr lang="fr-FR" sz="2400" dirty="0" smtClean="0"/>
              <a:t> to </a:t>
            </a:r>
            <a:r>
              <a:rPr lang="fr-FR" sz="2400" dirty="0" err="1" smtClean="0"/>
              <a:t>reinforce</a:t>
            </a:r>
            <a:r>
              <a:rPr lang="fr-FR" sz="2400" dirty="0" smtClean="0"/>
              <a:t> </a:t>
            </a:r>
            <a:r>
              <a:rPr lang="fr-FR" sz="2400" dirty="0" err="1" smtClean="0"/>
              <a:t>elite</a:t>
            </a:r>
            <a:r>
              <a:rPr lang="fr-FR" sz="2400" dirty="0" smtClean="0"/>
              <a:t> domination </a:t>
            </a:r>
            <a:r>
              <a:rPr lang="fr-FR" sz="2400" dirty="0" err="1" smtClean="0"/>
              <a:t>rather</a:t>
            </a:r>
            <a:r>
              <a:rPr lang="fr-FR" sz="2400" dirty="0" smtClean="0"/>
              <a:t> </a:t>
            </a:r>
            <a:r>
              <a:rPr lang="fr-FR" sz="2400" dirty="0" err="1" smtClean="0"/>
              <a:t>than</a:t>
            </a:r>
            <a:r>
              <a:rPr lang="fr-FR" sz="2400" dirty="0" smtClean="0"/>
              <a:t> to </a:t>
            </a:r>
            <a:r>
              <a:rPr lang="fr-FR" sz="2400" dirty="0" err="1" smtClean="0"/>
              <a:t>reduce</a:t>
            </a:r>
            <a:r>
              <a:rPr lang="fr-FR" sz="2400" dirty="0" smtClean="0"/>
              <a:t> </a:t>
            </a:r>
            <a:r>
              <a:rPr lang="fr-FR" sz="2400" dirty="0" err="1" smtClean="0"/>
              <a:t>inequality</a:t>
            </a:r>
            <a:r>
              <a:rPr lang="fr-FR" sz="2400" dirty="0" smtClean="0"/>
              <a:t>. Key question: </a:t>
            </a:r>
            <a:r>
              <a:rPr lang="fr-FR" sz="2400" dirty="0" err="1" smtClean="0"/>
              <a:t>who</a:t>
            </a:r>
            <a:r>
              <a:rPr lang="fr-FR" sz="2400" dirty="0" smtClean="0"/>
              <a:t> </a:t>
            </a:r>
            <a:r>
              <a:rPr lang="fr-FR" sz="2400" dirty="0" err="1" smtClean="0"/>
              <a:t>controls</a:t>
            </a:r>
            <a:r>
              <a:rPr lang="fr-FR" sz="2400" dirty="0" smtClean="0"/>
              <a:t> the state &amp; </a:t>
            </a:r>
            <a:r>
              <a:rPr lang="fr-FR" sz="2400" dirty="0" err="1" smtClean="0"/>
              <a:t>why</a:t>
            </a:r>
            <a:r>
              <a:rPr lang="fr-FR" sz="2400" dirty="0" smtClean="0"/>
              <a:t>?</a:t>
            </a:r>
          </a:p>
          <a:p>
            <a:r>
              <a:rPr lang="fr-FR" sz="2400" dirty="0" smtClean="0"/>
              <a:t>Exemples. 19</a:t>
            </a:r>
            <a:r>
              <a:rPr lang="fr-FR" sz="2400" baseline="30000" dirty="0" smtClean="0"/>
              <a:t>c</a:t>
            </a:r>
            <a:r>
              <a:rPr lang="fr-FR" sz="2400" dirty="0" smtClean="0"/>
              <a:t>: fiscal system </a:t>
            </a:r>
            <a:r>
              <a:rPr lang="fr-FR" sz="2400" dirty="0" err="1" smtClean="0"/>
              <a:t>used</a:t>
            </a:r>
            <a:r>
              <a:rPr lang="fr-FR" sz="2400" dirty="0" smtClean="0"/>
              <a:t> to </a:t>
            </a:r>
            <a:r>
              <a:rPr lang="fr-FR" sz="2400" dirty="0" err="1" smtClean="0"/>
              <a:t>transfer</a:t>
            </a:r>
            <a:r>
              <a:rPr lang="fr-FR" sz="2400" dirty="0" smtClean="0"/>
              <a:t> ressources </a:t>
            </a:r>
            <a:r>
              <a:rPr lang="fr-FR" sz="2400" dirty="0" err="1" smtClean="0"/>
              <a:t>from</a:t>
            </a:r>
            <a:r>
              <a:rPr lang="fr-FR" sz="2400" dirty="0" smtClean="0"/>
              <a:t> </a:t>
            </a:r>
            <a:r>
              <a:rPr lang="fr-FR" sz="2400" dirty="0" err="1" smtClean="0"/>
              <a:t>average</a:t>
            </a:r>
            <a:r>
              <a:rPr lang="fr-FR" sz="2400" dirty="0" smtClean="0"/>
              <a:t> </a:t>
            </a:r>
            <a:r>
              <a:rPr lang="fr-FR" sz="2400" dirty="0" err="1" smtClean="0"/>
              <a:t>taxpayers</a:t>
            </a:r>
            <a:r>
              <a:rPr lang="fr-FR" sz="2400" dirty="0" smtClean="0"/>
              <a:t> to </a:t>
            </a:r>
            <a:r>
              <a:rPr lang="fr-FR" sz="2400" dirty="0" err="1" smtClean="0"/>
              <a:t>property</a:t>
            </a:r>
            <a:r>
              <a:rPr lang="fr-FR" sz="2400" dirty="0" smtClean="0"/>
              <a:t> </a:t>
            </a:r>
            <a:r>
              <a:rPr lang="fr-FR" sz="2400" dirty="0" err="1" smtClean="0"/>
              <a:t>owners</a:t>
            </a:r>
            <a:r>
              <a:rPr lang="fr-FR" sz="2400" dirty="0" smtClean="0"/>
              <a:t> (public </a:t>
            </a:r>
            <a:r>
              <a:rPr lang="fr-FR" sz="2400" dirty="0" err="1" smtClean="0"/>
              <a:t>debt</a:t>
            </a:r>
            <a:r>
              <a:rPr lang="fr-FR" sz="2400" dirty="0" smtClean="0"/>
              <a:t>, slave compensation, colonial </a:t>
            </a:r>
            <a:r>
              <a:rPr lang="fr-FR" sz="2400" dirty="0" err="1" smtClean="0"/>
              <a:t>coercion</a:t>
            </a:r>
            <a:r>
              <a:rPr lang="fr-FR" sz="2400" dirty="0" smtClean="0"/>
              <a:t>, etc.) (</a:t>
            </a:r>
            <a:r>
              <a:rPr lang="fr-FR" sz="2400" dirty="0" err="1" smtClean="0"/>
              <a:t>e.g</a:t>
            </a:r>
            <a:r>
              <a:rPr lang="fr-FR" sz="2400" dirty="0" smtClean="0"/>
              <a:t>. UK). 21</a:t>
            </a:r>
            <a:r>
              <a:rPr lang="fr-FR" sz="2400" baseline="30000" dirty="0" smtClean="0"/>
              <a:t>c</a:t>
            </a:r>
            <a:r>
              <a:rPr lang="fr-FR" sz="2400" dirty="0" smtClean="0"/>
              <a:t>: </a:t>
            </a:r>
            <a:r>
              <a:rPr lang="fr-FR" sz="2400" dirty="0" err="1" smtClean="0"/>
              <a:t>very</a:t>
            </a:r>
            <a:r>
              <a:rPr lang="fr-FR" sz="2400" dirty="0" smtClean="0"/>
              <a:t> </a:t>
            </a:r>
            <a:r>
              <a:rPr lang="fr-FR" sz="2400" dirty="0" err="1" smtClean="0"/>
              <a:t>unequal</a:t>
            </a:r>
            <a:r>
              <a:rPr lang="fr-FR" sz="2400" dirty="0" smtClean="0"/>
              <a:t> </a:t>
            </a:r>
            <a:r>
              <a:rPr lang="fr-FR" sz="2400" dirty="0" err="1" smtClean="0"/>
              <a:t>access</a:t>
            </a:r>
            <a:r>
              <a:rPr lang="fr-FR" sz="2400" dirty="0" smtClean="0"/>
              <a:t> to </a:t>
            </a:r>
            <a:r>
              <a:rPr lang="fr-FR" sz="2400" dirty="0" err="1" smtClean="0"/>
              <a:t>higher</a:t>
            </a:r>
            <a:r>
              <a:rPr lang="fr-FR" sz="2400" dirty="0" smtClean="0"/>
              <a:t> </a:t>
            </a:r>
            <a:r>
              <a:rPr lang="fr-FR" sz="2400" dirty="0" err="1" smtClean="0"/>
              <a:t>education</a:t>
            </a:r>
            <a:r>
              <a:rPr lang="fr-FR" sz="2400" dirty="0" smtClean="0"/>
              <a:t> </a:t>
            </a:r>
            <a:r>
              <a:rPr lang="fr-FR" sz="2400" dirty="0" err="1" smtClean="0"/>
              <a:t>spendings</a:t>
            </a:r>
            <a:r>
              <a:rPr lang="fr-FR" sz="2400" dirty="0" smtClean="0"/>
              <a:t> (</a:t>
            </a:r>
            <a:r>
              <a:rPr lang="fr-FR" sz="2400" dirty="0" err="1" smtClean="0"/>
              <a:t>meritocratic</a:t>
            </a:r>
            <a:r>
              <a:rPr lang="fr-FR" sz="2400" dirty="0" smtClean="0"/>
              <a:t> </a:t>
            </a:r>
            <a:r>
              <a:rPr lang="fr-FR" sz="2400" dirty="0" err="1" smtClean="0"/>
              <a:t>myth</a:t>
            </a:r>
            <a:r>
              <a:rPr lang="fr-FR" sz="24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92208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07288" cy="1008112"/>
          </a:xfrm>
        </p:spPr>
        <p:txBody>
          <a:bodyPr>
            <a:normAutofit fontScale="90000"/>
          </a:bodyPr>
          <a:lstStyle/>
          <a:p>
            <a:r>
              <a:rPr lang="fr-FR" sz="3600" dirty="0" err="1" smtClean="0"/>
              <a:t>Regulating</a:t>
            </a:r>
            <a:r>
              <a:rPr lang="fr-FR" sz="3600" dirty="0" smtClean="0"/>
              <a:t> </a:t>
            </a:r>
            <a:r>
              <a:rPr lang="fr-FR" sz="3600" dirty="0" err="1" smtClean="0"/>
              <a:t>property</a:t>
            </a:r>
            <a:r>
              <a:rPr lang="fr-FR" sz="3600" dirty="0" smtClean="0"/>
              <a:t>: </a:t>
            </a:r>
            <a:r>
              <a:rPr lang="fr-FR" sz="3600" dirty="0" err="1" smtClean="0"/>
              <a:t>financial</a:t>
            </a:r>
            <a:r>
              <a:rPr lang="fr-FR" sz="3600" dirty="0" smtClean="0"/>
              <a:t> </a:t>
            </a:r>
            <a:r>
              <a:rPr lang="fr-FR" sz="3600" dirty="0" err="1" smtClean="0"/>
              <a:t>transparency</a:t>
            </a:r>
            <a:r>
              <a:rPr lang="fr-FR" sz="3600" dirty="0" smtClean="0"/>
              <a:t> &amp; </a:t>
            </a:r>
            <a:r>
              <a:rPr lang="fr-FR" sz="3600" dirty="0" err="1" smtClean="0"/>
              <a:t>participatory</a:t>
            </a:r>
            <a:r>
              <a:rPr lang="fr-FR" sz="3600" dirty="0" smtClean="0"/>
              <a:t> </a:t>
            </a:r>
            <a:r>
              <a:rPr lang="fr-FR" sz="3600" dirty="0" err="1" smtClean="0"/>
              <a:t>governance</a:t>
            </a:r>
            <a:r>
              <a:rPr lang="fr-FR" sz="3600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733256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Progressive taxation and </a:t>
            </a:r>
            <a:r>
              <a:rPr lang="fr-FR" dirty="0" err="1" smtClean="0"/>
              <a:t>other</a:t>
            </a:r>
            <a:r>
              <a:rPr lang="fr-FR" dirty="0" smtClean="0"/>
              <a:t> institutions </a:t>
            </a:r>
            <a:r>
              <a:rPr lang="fr-FR" dirty="0" err="1" smtClean="0"/>
              <a:t>aimed</a:t>
            </a:r>
            <a:r>
              <a:rPr lang="fr-FR" dirty="0" smtClean="0"/>
              <a:t> at </a:t>
            </a:r>
            <a:r>
              <a:rPr lang="fr-FR" dirty="0" err="1" smtClean="0"/>
              <a:t>limiting</a:t>
            </a:r>
            <a:r>
              <a:rPr lang="fr-FR" dirty="0" smtClean="0"/>
              <a:t> the concentration of </a:t>
            </a:r>
            <a:r>
              <a:rPr lang="fr-FR" dirty="0" err="1" smtClean="0"/>
              <a:t>wealth</a:t>
            </a:r>
            <a:r>
              <a:rPr lang="fr-FR" dirty="0" smtClean="0"/>
              <a:t> and power (</a:t>
            </a:r>
            <a:r>
              <a:rPr lang="fr-FR" dirty="0" err="1" smtClean="0"/>
              <a:t>legal</a:t>
            </a:r>
            <a:r>
              <a:rPr lang="fr-FR" dirty="0" smtClean="0"/>
              <a:t> system, </a:t>
            </a:r>
            <a:r>
              <a:rPr lang="fr-FR" dirty="0" err="1" smtClean="0"/>
              <a:t>workers</a:t>
            </a:r>
            <a:r>
              <a:rPr lang="fr-FR" dirty="0" smtClean="0"/>
              <a:t> </a:t>
            </a:r>
            <a:r>
              <a:rPr lang="fr-FR" dirty="0" err="1" smtClean="0"/>
              <a:t>rights</a:t>
            </a:r>
            <a:r>
              <a:rPr lang="fr-FR" dirty="0" smtClean="0"/>
              <a:t>, etc.)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viewed</a:t>
            </a:r>
            <a:r>
              <a:rPr lang="fr-FR" dirty="0" smtClean="0"/>
              <a:t> as </a:t>
            </a:r>
            <a:r>
              <a:rPr lang="fr-FR" dirty="0" err="1" smtClean="0"/>
              <a:t>complementary</a:t>
            </a:r>
            <a:r>
              <a:rPr lang="fr-FR" dirty="0" smtClean="0"/>
              <a:t>, not substitutes </a:t>
            </a:r>
          </a:p>
          <a:p>
            <a:r>
              <a:rPr lang="fr-FR" dirty="0" smtClean="0"/>
              <a:t>By </a:t>
            </a:r>
            <a:r>
              <a:rPr lang="fr-FR" dirty="0" err="1" smtClean="0"/>
              <a:t>producing</a:t>
            </a:r>
            <a:r>
              <a:rPr lang="fr-FR" dirty="0" smtClean="0"/>
              <a:t> more </a:t>
            </a:r>
            <a:r>
              <a:rPr lang="fr-FR" dirty="0" err="1" smtClean="0"/>
              <a:t>transparency</a:t>
            </a:r>
            <a:r>
              <a:rPr lang="fr-FR" dirty="0" smtClean="0"/>
              <a:t>, progressive taxation </a:t>
            </a:r>
            <a:r>
              <a:rPr lang="fr-FR" dirty="0" err="1" smtClean="0"/>
              <a:t>can</a:t>
            </a:r>
            <a:r>
              <a:rPr lang="fr-FR" dirty="0" smtClean="0"/>
              <a:t>  </a:t>
            </a:r>
            <a:r>
              <a:rPr lang="fr-FR" dirty="0" err="1" smtClean="0"/>
              <a:t>contribute</a:t>
            </a:r>
            <a:r>
              <a:rPr lang="fr-FR" dirty="0" smtClean="0"/>
              <a:t> to more </a:t>
            </a:r>
            <a:r>
              <a:rPr lang="fr-FR" dirty="0" err="1" smtClean="0"/>
              <a:t>democratic</a:t>
            </a:r>
            <a:r>
              <a:rPr lang="fr-FR" dirty="0" smtClean="0"/>
              <a:t> </a:t>
            </a:r>
            <a:r>
              <a:rPr lang="fr-FR" dirty="0" err="1" smtClean="0"/>
              <a:t>property</a:t>
            </a:r>
            <a:r>
              <a:rPr lang="fr-FR" dirty="0" smtClean="0"/>
              <a:t> relations and </a:t>
            </a:r>
            <a:r>
              <a:rPr lang="fr-FR" dirty="0" err="1" smtClean="0"/>
              <a:t>participatory</a:t>
            </a:r>
            <a:r>
              <a:rPr lang="fr-FR" dirty="0" smtClean="0"/>
              <a:t> </a:t>
            </a:r>
            <a:r>
              <a:rPr lang="fr-FR" dirty="0" err="1" smtClean="0"/>
              <a:t>governance</a:t>
            </a:r>
            <a:endParaRPr lang="fr-FR" dirty="0" smtClean="0"/>
          </a:p>
          <a:p>
            <a:r>
              <a:rPr lang="fr-FR" dirty="0" smtClean="0"/>
              <a:t>Progressive </a:t>
            </a:r>
            <a:r>
              <a:rPr lang="fr-FR" dirty="0" err="1" smtClean="0"/>
              <a:t>wealth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: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imperfect</a:t>
            </a:r>
            <a:r>
              <a:rPr lang="fr-FR" dirty="0" smtClean="0"/>
              <a:t> k </a:t>
            </a:r>
            <a:r>
              <a:rPr lang="fr-FR" dirty="0" err="1" smtClean="0"/>
              <a:t>markets</a:t>
            </a:r>
            <a:r>
              <a:rPr lang="fr-FR" dirty="0" smtClean="0"/>
              <a:t>, progressive </a:t>
            </a:r>
            <a:r>
              <a:rPr lang="fr-FR" dirty="0" err="1" smtClean="0"/>
              <a:t>inheritance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not </a:t>
            </a:r>
            <a:r>
              <a:rPr lang="fr-FR" dirty="0" err="1" smtClean="0"/>
              <a:t>enough</a:t>
            </a:r>
            <a:r>
              <a:rPr lang="fr-FR" dirty="0" smtClean="0"/>
              <a:t>; </a:t>
            </a:r>
            <a:r>
              <a:rPr lang="fr-FR" dirty="0" err="1" smtClean="0"/>
              <a:t>also</a:t>
            </a:r>
            <a:r>
              <a:rPr lang="fr-FR" dirty="0" smtClean="0"/>
              <a:t>, </a:t>
            </a:r>
            <a:r>
              <a:rPr lang="fr-FR" dirty="0" err="1" smtClean="0"/>
              <a:t>independantly</a:t>
            </a:r>
            <a:r>
              <a:rPr lang="fr-FR" dirty="0" smtClean="0"/>
              <a:t> of </a:t>
            </a:r>
            <a:r>
              <a:rPr lang="fr-FR" dirty="0" err="1" smtClean="0"/>
              <a:t>inheritance</a:t>
            </a:r>
            <a:r>
              <a:rPr lang="fr-FR" dirty="0" smtClean="0"/>
              <a:t>, </a:t>
            </a:r>
            <a:r>
              <a:rPr lang="fr-FR" dirty="0" err="1" smtClean="0"/>
              <a:t>wealth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a </a:t>
            </a:r>
            <a:r>
              <a:rPr lang="fr-FR" dirty="0" err="1" smtClean="0"/>
              <a:t>better</a:t>
            </a:r>
            <a:r>
              <a:rPr lang="fr-FR" dirty="0" smtClean="0"/>
              <a:t> </a:t>
            </a:r>
            <a:r>
              <a:rPr lang="fr-FR" dirty="0" err="1" smtClean="0"/>
              <a:t>indicator</a:t>
            </a:r>
            <a:r>
              <a:rPr lang="fr-FR" dirty="0" smtClean="0"/>
              <a:t> of </a:t>
            </a:r>
            <a:r>
              <a:rPr lang="fr-FR" dirty="0" err="1" smtClean="0"/>
              <a:t>ability</a:t>
            </a:r>
            <a:r>
              <a:rPr lang="fr-FR" dirty="0" smtClean="0"/>
              <a:t> to </a:t>
            </a:r>
            <a:r>
              <a:rPr lang="fr-FR" dirty="0" err="1" smtClean="0"/>
              <a:t>pay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income</a:t>
            </a:r>
            <a:r>
              <a:rPr lang="fr-FR" dirty="0" smtClean="0"/>
              <a:t> </a:t>
            </a:r>
          </a:p>
          <a:p>
            <a:r>
              <a:rPr lang="en-US" dirty="0" smtClean="0"/>
              <a:t>In order to counteract high r for top w, top rates would need quite large (5-10% rather than 2-3%? = a big difference with previous wealth taxes)</a:t>
            </a:r>
          </a:p>
          <a:p>
            <a:r>
              <a:rPr lang="en-US" dirty="0" smtClean="0"/>
              <a:t>But </a:t>
            </a:r>
            <a:r>
              <a:rPr lang="fr-FR" dirty="0" smtClean="0"/>
              <a:t>the main objective </a:t>
            </a:r>
            <a:r>
              <a:rPr lang="fr-FR" dirty="0" err="1" smtClean="0"/>
              <a:t>behind</a:t>
            </a:r>
            <a:r>
              <a:rPr lang="fr-FR" dirty="0" smtClean="0"/>
              <a:t> </a:t>
            </a:r>
            <a:r>
              <a:rPr lang="fr-FR" dirty="0" err="1" smtClean="0"/>
              <a:t>wealth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to </a:t>
            </a:r>
            <a:r>
              <a:rPr lang="fr-FR" dirty="0" err="1" smtClean="0"/>
              <a:t>deliver</a:t>
            </a:r>
            <a:r>
              <a:rPr lang="fr-FR" dirty="0" smtClean="0"/>
              <a:t> international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transparency</a:t>
            </a:r>
            <a:r>
              <a:rPr lang="fr-FR" dirty="0" smtClean="0"/>
              <a:t> and global </a:t>
            </a:r>
            <a:r>
              <a:rPr lang="fr-FR" dirty="0" err="1" smtClean="0"/>
              <a:t>wealth</a:t>
            </a:r>
            <a:r>
              <a:rPr lang="fr-FR" dirty="0" smtClean="0"/>
              <a:t> registration: </a:t>
            </a:r>
            <a:r>
              <a:rPr lang="fr-FR" dirty="0" err="1" smtClean="0"/>
              <a:t>automatic</a:t>
            </a:r>
            <a:r>
              <a:rPr lang="fr-FR" dirty="0" smtClean="0"/>
              <a:t> exchange of information </a:t>
            </a:r>
            <a:r>
              <a:rPr lang="fr-FR" dirty="0" err="1" smtClean="0"/>
              <a:t>between</a:t>
            </a:r>
            <a:r>
              <a:rPr lang="fr-FR" dirty="0" smtClean="0"/>
              <a:t> countries, world </a:t>
            </a:r>
            <a:r>
              <a:rPr lang="fr-FR" dirty="0" err="1" smtClean="0"/>
              <a:t>registry</a:t>
            </a:r>
            <a:r>
              <a:rPr lang="fr-FR" dirty="0" smtClean="0"/>
              <a:t> of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assets</a:t>
            </a:r>
            <a:r>
              <a:rPr lang="fr-FR" dirty="0" smtClean="0"/>
              <a:t>, public </a:t>
            </a:r>
            <a:r>
              <a:rPr lang="fr-FR" dirty="0" err="1" smtClean="0"/>
              <a:t>statistics</a:t>
            </a:r>
            <a:r>
              <a:rPr lang="fr-FR" dirty="0" smtClean="0"/>
              <a:t> on </a:t>
            </a:r>
            <a:r>
              <a:rPr lang="fr-FR" dirty="0" err="1" smtClean="0"/>
              <a:t>wealth</a:t>
            </a:r>
            <a:r>
              <a:rPr lang="fr-FR" dirty="0" smtClean="0"/>
              <a:t>, etc.; </a:t>
            </a:r>
            <a:r>
              <a:rPr lang="fr-FR" dirty="0" err="1" smtClean="0"/>
              <a:t>critical</a:t>
            </a:r>
            <a:r>
              <a:rPr lang="fr-FR" dirty="0" smtClean="0"/>
              <a:t> </a:t>
            </a:r>
            <a:r>
              <a:rPr lang="fr-FR" dirty="0" err="1" smtClean="0"/>
              <a:t>role</a:t>
            </a:r>
            <a:r>
              <a:rPr lang="fr-FR" dirty="0" smtClean="0"/>
              <a:t> for </a:t>
            </a:r>
            <a:r>
              <a:rPr lang="fr-FR" dirty="0" err="1" smtClean="0"/>
              <a:t>democratic</a:t>
            </a:r>
            <a:r>
              <a:rPr lang="fr-FR" dirty="0" smtClean="0"/>
              <a:t> </a:t>
            </a:r>
            <a:r>
              <a:rPr lang="fr-FR" dirty="0" err="1" smtClean="0"/>
              <a:t>debate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1143000"/>
          </a:xfrm>
        </p:spPr>
        <p:txBody>
          <a:bodyPr>
            <a:noAutofit/>
          </a:bodyPr>
          <a:lstStyle/>
          <a:p>
            <a:r>
              <a:rPr lang="fr-FR" sz="3600" dirty="0" err="1" smtClean="0"/>
              <a:t>Organizing</a:t>
            </a:r>
            <a:r>
              <a:rPr lang="fr-FR" sz="3600" dirty="0" smtClean="0"/>
              <a:t> </a:t>
            </a:r>
            <a:r>
              <a:rPr lang="fr-FR" sz="3600" dirty="0" err="1" smtClean="0"/>
              <a:t>democracy</a:t>
            </a:r>
            <a:r>
              <a:rPr lang="fr-FR" sz="3600" dirty="0" smtClean="0"/>
              <a:t>: </a:t>
            </a:r>
            <a:r>
              <a:rPr lang="fr-FR" sz="3600" dirty="0" err="1" smtClean="0"/>
              <a:t>electoral</a:t>
            </a:r>
            <a:r>
              <a:rPr lang="fr-FR" sz="3600" dirty="0" smtClean="0"/>
              <a:t> &amp; party </a:t>
            </a:r>
            <a:r>
              <a:rPr lang="fr-FR" sz="3600" dirty="0" err="1" smtClean="0"/>
              <a:t>systems</a:t>
            </a:r>
            <a:r>
              <a:rPr lang="fr-FR" sz="3600" dirty="0" smtClean="0"/>
              <a:t>, nations-states, </a:t>
            </a:r>
            <a:r>
              <a:rPr lang="fr-FR" sz="3600" dirty="0" err="1" smtClean="0"/>
              <a:t>federations</a:t>
            </a:r>
            <a:r>
              <a:rPr lang="fr-FR" sz="3600" dirty="0" smtClean="0"/>
              <a:t>, empires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484784"/>
            <a:ext cx="8856984" cy="5256584"/>
          </a:xfrm>
        </p:spPr>
        <p:txBody>
          <a:bodyPr>
            <a:normAutofit fontScale="85000" lnSpcReduction="20000"/>
          </a:bodyPr>
          <a:lstStyle/>
          <a:p>
            <a:r>
              <a:rPr lang="fr-FR" dirty="0" err="1" smtClean="0"/>
              <a:t>Proper</a:t>
            </a:r>
            <a:r>
              <a:rPr lang="fr-FR" dirty="0" smtClean="0"/>
              <a:t> fiscal-social </a:t>
            </a:r>
            <a:r>
              <a:rPr lang="fr-FR" dirty="0" err="1" smtClean="0"/>
              <a:t>policies</a:t>
            </a:r>
            <a:r>
              <a:rPr lang="fr-FR" dirty="0" smtClean="0"/>
              <a:t> </a:t>
            </a:r>
            <a:r>
              <a:rPr lang="fr-FR" dirty="0" err="1" smtClean="0"/>
              <a:t>depends</a:t>
            </a:r>
            <a:r>
              <a:rPr lang="fr-FR" dirty="0" smtClean="0"/>
              <a:t> </a:t>
            </a:r>
            <a:r>
              <a:rPr lang="fr-FR" dirty="0" err="1" smtClean="0"/>
              <a:t>critically</a:t>
            </a:r>
            <a:r>
              <a:rPr lang="fr-FR" dirty="0" smtClean="0"/>
              <a:t> of the </a:t>
            </a:r>
            <a:r>
              <a:rPr lang="fr-FR" dirty="0" err="1" smtClean="0"/>
              <a:t>organization</a:t>
            </a:r>
            <a:r>
              <a:rPr lang="fr-FR" dirty="0" smtClean="0"/>
              <a:t> of the </a:t>
            </a:r>
            <a:r>
              <a:rPr lang="fr-FR" dirty="0" err="1" smtClean="0"/>
              <a:t>political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r>
              <a:rPr lang="fr-FR" dirty="0" smtClean="0"/>
              <a:t>: </a:t>
            </a:r>
            <a:r>
              <a:rPr lang="fr-FR" dirty="0" err="1" smtClean="0"/>
              <a:t>electoral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r>
              <a:rPr lang="fr-FR" dirty="0" smtClean="0"/>
              <a:t>, party </a:t>
            </a:r>
            <a:r>
              <a:rPr lang="fr-FR" dirty="0" err="1" smtClean="0"/>
              <a:t>systems</a:t>
            </a:r>
            <a:r>
              <a:rPr lang="fr-FR" dirty="0" smtClean="0"/>
              <a:t>, </a:t>
            </a:r>
            <a:r>
              <a:rPr lang="fr-FR" dirty="0" err="1" smtClean="0"/>
              <a:t>bicameralism,etc.</a:t>
            </a:r>
            <a:endParaRPr lang="fr-FR" dirty="0" smtClean="0"/>
          </a:p>
          <a:p>
            <a:r>
              <a:rPr lang="fr-FR" dirty="0" err="1" smtClean="0"/>
              <a:t>Again</a:t>
            </a:r>
            <a:r>
              <a:rPr lang="fr-FR" dirty="0" smtClean="0"/>
              <a:t>, </a:t>
            </a:r>
            <a:r>
              <a:rPr lang="fr-FR" dirty="0" err="1" smtClean="0"/>
              <a:t>critical</a:t>
            </a:r>
            <a:r>
              <a:rPr lang="fr-FR" dirty="0" smtClean="0"/>
              <a:t> importance of national </a:t>
            </a:r>
            <a:r>
              <a:rPr lang="fr-FR" dirty="0" err="1" smtClean="0"/>
              <a:t>learning</a:t>
            </a:r>
            <a:r>
              <a:rPr lang="fr-FR" dirty="0" smtClean="0"/>
              <a:t> </a:t>
            </a:r>
            <a:r>
              <a:rPr lang="fr-FR" dirty="0" err="1" smtClean="0"/>
              <a:t>processes</a:t>
            </a:r>
            <a:r>
              <a:rPr lang="fr-FR" dirty="0" smtClean="0"/>
              <a:t> (France: long </a:t>
            </a:r>
            <a:r>
              <a:rPr lang="fr-FR" dirty="0" err="1" smtClean="0"/>
              <a:t>presidential</a:t>
            </a:r>
            <a:r>
              <a:rPr lang="fr-FR" dirty="0" smtClean="0"/>
              <a:t>/</a:t>
            </a:r>
            <a:r>
              <a:rPr lang="fr-FR" dirty="0" err="1" smtClean="0"/>
              <a:t>parliamentary</a:t>
            </a:r>
            <a:r>
              <a:rPr lang="fr-FR" dirty="0" smtClean="0"/>
              <a:t>/</a:t>
            </a:r>
            <a:r>
              <a:rPr lang="fr-FR" dirty="0" err="1" smtClean="0"/>
              <a:t>bicameralism</a:t>
            </a:r>
            <a:r>
              <a:rPr lang="fr-FR" dirty="0" smtClean="0"/>
              <a:t> cycles </a:t>
            </a:r>
            <a:r>
              <a:rPr lang="fr-FR" dirty="0" err="1" smtClean="0"/>
              <a:t>since</a:t>
            </a:r>
            <a:r>
              <a:rPr lang="fr-FR" dirty="0" smtClean="0"/>
              <a:t> 1789)</a:t>
            </a:r>
          </a:p>
          <a:p>
            <a:r>
              <a:rPr lang="fr-FR" dirty="0" err="1" smtClean="0"/>
              <a:t>Limits</a:t>
            </a:r>
            <a:r>
              <a:rPr lang="fr-FR" dirty="0" smtClean="0"/>
              <a:t> of </a:t>
            </a:r>
            <a:r>
              <a:rPr lang="fr-FR" dirty="0" err="1" smtClean="0"/>
              <a:t>electoral</a:t>
            </a:r>
            <a:r>
              <a:rPr lang="fr-FR" dirty="0" smtClean="0"/>
              <a:t> </a:t>
            </a:r>
            <a:r>
              <a:rPr lang="fr-FR" dirty="0" err="1" smtClean="0"/>
              <a:t>competition</a:t>
            </a:r>
            <a:r>
              <a:rPr lang="fr-FR" dirty="0" smtClean="0"/>
              <a:t>: parties, social </a:t>
            </a:r>
            <a:r>
              <a:rPr lang="fr-FR" dirty="0" err="1" smtClean="0"/>
              <a:t>security</a:t>
            </a:r>
            <a:r>
              <a:rPr lang="fr-FR" dirty="0" smtClean="0"/>
              <a:t> </a:t>
            </a:r>
            <a:r>
              <a:rPr lang="fr-FR" dirty="0" err="1" smtClean="0"/>
              <a:t>funds</a:t>
            </a:r>
            <a:r>
              <a:rPr lang="fr-FR" dirty="0" smtClean="0"/>
              <a:t>, </a:t>
            </a:r>
            <a:r>
              <a:rPr lang="fr-FR" dirty="0" err="1" smtClean="0"/>
              <a:t>monarchy</a:t>
            </a:r>
            <a:endParaRPr lang="fr-FR" dirty="0" smtClean="0"/>
          </a:p>
          <a:p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unanimity</a:t>
            </a:r>
            <a:r>
              <a:rPr lang="fr-FR" dirty="0" smtClean="0"/>
              <a:t> </a:t>
            </a:r>
            <a:r>
              <a:rPr lang="fr-FR" dirty="0" err="1" smtClean="0"/>
              <a:t>rule</a:t>
            </a:r>
            <a:r>
              <a:rPr lang="fr-FR" dirty="0" smtClean="0"/>
              <a:t> about fiscal </a:t>
            </a:r>
            <a:r>
              <a:rPr lang="fr-FR" dirty="0" err="1" smtClean="0"/>
              <a:t>decisions</a:t>
            </a:r>
            <a:r>
              <a:rPr lang="fr-FR" dirty="0" smtClean="0"/>
              <a:t> in Europe, </a:t>
            </a:r>
            <a:r>
              <a:rPr lang="fr-FR" dirty="0" err="1" smtClean="0"/>
              <a:t>there’s</a:t>
            </a:r>
            <a:r>
              <a:rPr lang="fr-FR" dirty="0" smtClean="0"/>
              <a:t> </a:t>
            </a:r>
            <a:r>
              <a:rPr lang="fr-FR" dirty="0" err="1" smtClean="0"/>
              <a:t>little</a:t>
            </a:r>
            <a:r>
              <a:rPr lang="fr-FR" dirty="0" smtClean="0"/>
              <a:t> chance to </a:t>
            </a:r>
            <a:r>
              <a:rPr lang="fr-FR" dirty="0" err="1" smtClean="0"/>
              <a:t>see</a:t>
            </a:r>
            <a:r>
              <a:rPr lang="fr-FR" dirty="0" smtClean="0"/>
              <a:t> a </a:t>
            </a:r>
            <a:r>
              <a:rPr lang="fr-FR" dirty="0" err="1" smtClean="0"/>
              <a:t>rise</a:t>
            </a:r>
            <a:r>
              <a:rPr lang="fr-FR" dirty="0" smtClean="0"/>
              <a:t> in </a:t>
            </a:r>
            <a:r>
              <a:rPr lang="fr-FR" dirty="0" err="1" smtClean="0"/>
              <a:t>tax</a:t>
            </a:r>
            <a:r>
              <a:rPr lang="fr-FR" dirty="0" smtClean="0"/>
              <a:t> </a:t>
            </a:r>
            <a:r>
              <a:rPr lang="fr-FR" dirty="0" err="1" smtClean="0"/>
              <a:t>progressivity</a:t>
            </a:r>
            <a:r>
              <a:rPr lang="fr-FR" dirty="0" smtClean="0"/>
              <a:t> and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transparency</a:t>
            </a:r>
            <a:endParaRPr lang="fr-FR" dirty="0" smtClean="0"/>
          </a:p>
          <a:p>
            <a:r>
              <a:rPr lang="fr-FR" dirty="0" err="1" smtClean="0"/>
              <a:t>Current</a:t>
            </a:r>
            <a:r>
              <a:rPr lang="fr-FR" dirty="0" smtClean="0"/>
              <a:t> </a:t>
            </a:r>
            <a:r>
              <a:rPr lang="fr-FR" dirty="0" err="1" smtClean="0"/>
              <a:t>debates</a:t>
            </a:r>
            <a:r>
              <a:rPr lang="fr-FR" dirty="0" smtClean="0"/>
              <a:t> about Euro-zone </a:t>
            </a:r>
            <a:r>
              <a:rPr lang="fr-FR" dirty="0" err="1" smtClean="0"/>
              <a:t>Parliamentary</a:t>
            </a:r>
            <a:r>
              <a:rPr lang="fr-FR" dirty="0" smtClean="0"/>
              <a:t> Chambers: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only</a:t>
            </a:r>
            <a:r>
              <a:rPr lang="fr-FR" dirty="0" smtClean="0"/>
              <a:t> the </a:t>
            </a:r>
            <a:r>
              <a:rPr lang="fr-FR" dirty="0" err="1" smtClean="0"/>
              <a:t>beginning</a:t>
            </a:r>
            <a:r>
              <a:rPr lang="fr-FR" dirty="0" smtClean="0"/>
              <a:t>… </a:t>
            </a:r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again</a:t>
            </a:r>
            <a:r>
              <a:rPr lang="fr-FR" dirty="0" smtClean="0"/>
              <a:t>, </a:t>
            </a:r>
            <a:r>
              <a:rPr lang="fr-FR" dirty="0" err="1" smtClean="0"/>
              <a:t>there’s</a:t>
            </a:r>
            <a:r>
              <a:rPr lang="fr-FR" dirty="0" smtClean="0"/>
              <a:t> a lot to </a:t>
            </a:r>
            <a:r>
              <a:rPr lang="fr-FR" dirty="0" err="1" smtClean="0"/>
              <a:t>learn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historical</a:t>
            </a:r>
            <a:r>
              <a:rPr lang="fr-FR" dirty="0" smtClean="0"/>
              <a:t> </a:t>
            </a:r>
            <a:r>
              <a:rPr lang="fr-FR" dirty="0" err="1" smtClean="0"/>
              <a:t>experiences</a:t>
            </a:r>
            <a:r>
              <a:rPr lang="fr-FR" dirty="0" smtClean="0"/>
              <a:t> &amp; non-</a:t>
            </a:r>
            <a:r>
              <a:rPr lang="fr-FR" dirty="0" err="1" smtClean="0"/>
              <a:t>nationalist</a:t>
            </a:r>
            <a:r>
              <a:rPr lang="fr-FR" dirty="0" smtClean="0"/>
              <a:t> </a:t>
            </a:r>
            <a:r>
              <a:rPr lang="fr-FR" dirty="0" err="1" smtClean="0"/>
              <a:t>perpectives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497759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44624"/>
            <a:ext cx="8856984" cy="6696744"/>
          </a:xfrm>
        </p:spPr>
        <p:txBody>
          <a:bodyPr>
            <a:normAutofit fontScale="77500" lnSpcReduction="20000"/>
          </a:bodyPr>
          <a:lstStyle/>
          <a:p>
            <a:r>
              <a:rPr lang="fr-FR" dirty="0" err="1" smtClean="0"/>
              <a:t>Reflections</a:t>
            </a:r>
            <a:r>
              <a:rPr lang="fr-FR" dirty="0" smtClean="0"/>
              <a:t> about the </a:t>
            </a:r>
            <a:r>
              <a:rPr lang="fr-FR" dirty="0" err="1" smtClean="0"/>
              <a:t>limit</a:t>
            </a:r>
            <a:r>
              <a:rPr lang="fr-FR" dirty="0" smtClean="0"/>
              <a:t> of nation-states, the </a:t>
            </a:r>
            <a:r>
              <a:rPr lang="fr-FR" dirty="0" err="1" smtClean="0"/>
              <a:t>need</a:t>
            </a:r>
            <a:r>
              <a:rPr lang="fr-FR" dirty="0" smtClean="0"/>
              <a:t> to </a:t>
            </a:r>
            <a:r>
              <a:rPr lang="fr-FR" dirty="0" err="1" smtClean="0"/>
              <a:t>develop</a:t>
            </a:r>
            <a:r>
              <a:rPr lang="fr-FR" dirty="0" smtClean="0"/>
              <a:t> new </a:t>
            </a:r>
            <a:r>
              <a:rPr lang="fr-FR" dirty="0" err="1" smtClean="0"/>
              <a:t>forms</a:t>
            </a:r>
            <a:r>
              <a:rPr lang="fr-FR" dirty="0" smtClean="0"/>
              <a:t> of supranational </a:t>
            </a:r>
            <a:r>
              <a:rPr lang="fr-FR" dirty="0" err="1" smtClean="0"/>
              <a:t>democratic</a:t>
            </a:r>
            <a:r>
              <a:rPr lang="fr-FR" dirty="0" smtClean="0"/>
              <a:t> institutions</a:t>
            </a:r>
          </a:p>
          <a:p>
            <a:r>
              <a:rPr lang="fr-FR" dirty="0" err="1" smtClean="0"/>
              <a:t>See</a:t>
            </a:r>
            <a:r>
              <a:rPr lang="fr-FR" dirty="0" smtClean="0"/>
              <a:t> Beck-Grande, </a:t>
            </a:r>
            <a:r>
              <a:rPr lang="fr-FR" i="1" dirty="0" err="1" smtClean="0"/>
              <a:t>Cosmopolitan</a:t>
            </a:r>
            <a:r>
              <a:rPr lang="fr-FR" i="1" dirty="0" smtClean="0"/>
              <a:t> Europe</a:t>
            </a:r>
            <a:r>
              <a:rPr lang="fr-FR" dirty="0" smtClean="0"/>
              <a:t>, 2007 (</a:t>
            </a:r>
            <a:r>
              <a:rPr lang="fr-FR" i="1" dirty="0" smtClean="0"/>
              <a:t>Pour un empire européen</a:t>
            </a:r>
            <a:r>
              <a:rPr lang="fr-FR" dirty="0" smtClean="0"/>
              <a:t>, 2007)</a:t>
            </a:r>
          </a:p>
          <a:p>
            <a:r>
              <a:rPr lang="fr-FR" dirty="0" err="1" smtClean="0"/>
              <a:t>See</a:t>
            </a:r>
            <a:r>
              <a:rPr lang="fr-FR" dirty="0" smtClean="0"/>
              <a:t> Cooper,</a:t>
            </a:r>
            <a:r>
              <a:rPr lang="fr-FR" b="1" dirty="0" smtClean="0"/>
              <a:t> </a:t>
            </a:r>
            <a:r>
              <a:rPr lang="fr-FR" b="1" i="1" dirty="0" err="1" smtClean="0"/>
              <a:t>Citizenship</a:t>
            </a:r>
            <a:r>
              <a:rPr lang="fr-FR" b="1" i="1" dirty="0" smtClean="0"/>
              <a:t> </a:t>
            </a:r>
            <a:r>
              <a:rPr lang="fr-FR" b="1" i="1" dirty="0" err="1" smtClean="0"/>
              <a:t>between</a:t>
            </a:r>
            <a:r>
              <a:rPr lang="fr-FR" b="1" i="1" dirty="0" smtClean="0"/>
              <a:t> Empire and Nation: </a:t>
            </a:r>
            <a:r>
              <a:rPr lang="fr-FR" b="1" i="1" dirty="0" err="1" smtClean="0"/>
              <a:t>Remaking</a:t>
            </a:r>
            <a:r>
              <a:rPr lang="fr-FR" b="1" i="1" dirty="0" smtClean="0"/>
              <a:t> France and French </a:t>
            </a:r>
            <a:r>
              <a:rPr lang="fr-FR" b="1" i="1" dirty="0" err="1" smtClean="0"/>
              <a:t>Africa</a:t>
            </a:r>
            <a:r>
              <a:rPr lang="fr-FR" b="1" i="1" dirty="0" smtClean="0"/>
              <a:t>, 1945-1960</a:t>
            </a:r>
            <a:r>
              <a:rPr lang="fr-FR" dirty="0" smtClean="0"/>
              <a:t>, PUP 2014; </a:t>
            </a:r>
            <a:r>
              <a:rPr lang="fr-FR" i="1" dirty="0" err="1" smtClean="0"/>
              <a:t>Africa</a:t>
            </a:r>
            <a:r>
              <a:rPr lang="fr-FR" i="1" dirty="0" smtClean="0"/>
              <a:t> and the World – </a:t>
            </a:r>
            <a:r>
              <a:rPr lang="fr-FR" i="1" dirty="0" err="1" smtClean="0"/>
              <a:t>Capitalism</a:t>
            </a:r>
            <a:r>
              <a:rPr lang="fr-FR" i="1" dirty="0" smtClean="0"/>
              <a:t>, Empire</a:t>
            </a:r>
            <a:r>
              <a:rPr lang="fr-FR" dirty="0" smtClean="0"/>
              <a:t>, Nation-State, HUP 2014</a:t>
            </a:r>
          </a:p>
          <a:p>
            <a:r>
              <a:rPr lang="fr-FR" b="1" dirty="0" smtClean="0"/>
              <a:t>In 1945-1960, a </a:t>
            </a:r>
            <a:r>
              <a:rPr lang="fr-FR" b="1" dirty="0" err="1" smtClean="0"/>
              <a:t>number</a:t>
            </a:r>
            <a:r>
              <a:rPr lang="fr-FR" b="1" dirty="0" smtClean="0"/>
              <a:t> of </a:t>
            </a:r>
            <a:r>
              <a:rPr lang="fr-FR" b="1" dirty="0" err="1" smtClean="0"/>
              <a:t>African</a:t>
            </a:r>
            <a:r>
              <a:rPr lang="fr-FR" b="1" dirty="0" smtClean="0"/>
              <a:t> leaders (Senghor, Houphouët-Boigny, etc.) </a:t>
            </a:r>
            <a:r>
              <a:rPr lang="fr-FR" b="1" dirty="0" err="1" smtClean="0"/>
              <a:t>would</a:t>
            </a:r>
            <a:r>
              <a:rPr lang="fr-FR" b="1" dirty="0" smtClean="0"/>
              <a:t> have </a:t>
            </a:r>
            <a:r>
              <a:rPr lang="fr-FR" b="1" dirty="0" err="1" smtClean="0"/>
              <a:t>preferred</a:t>
            </a:r>
            <a:r>
              <a:rPr lang="fr-FR" b="1" dirty="0" smtClean="0"/>
              <a:t> a </a:t>
            </a:r>
            <a:r>
              <a:rPr lang="fr-FR" b="1" dirty="0" err="1" smtClean="0"/>
              <a:t>democratic</a:t>
            </a:r>
            <a:r>
              <a:rPr lang="fr-FR" b="1" dirty="0" smtClean="0"/>
              <a:t> </a:t>
            </a:r>
            <a:r>
              <a:rPr lang="fr-FR" b="1" dirty="0" err="1" smtClean="0"/>
              <a:t>federation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France, </a:t>
            </a:r>
            <a:r>
              <a:rPr lang="fr-FR" b="1" dirty="0" err="1" smtClean="0"/>
              <a:t>including</a:t>
            </a:r>
            <a:r>
              <a:rPr lang="fr-FR" b="1" dirty="0" smtClean="0"/>
              <a:t> one-man-one-vote </a:t>
            </a:r>
            <a:r>
              <a:rPr lang="fr-FR" b="1" dirty="0" err="1" smtClean="0"/>
              <a:t>representation</a:t>
            </a:r>
            <a:r>
              <a:rPr lang="fr-FR" b="1" dirty="0" smtClean="0"/>
              <a:t> in a </a:t>
            </a:r>
            <a:r>
              <a:rPr lang="fr-FR" b="1" dirty="0" err="1" smtClean="0"/>
              <a:t>federal</a:t>
            </a:r>
            <a:r>
              <a:rPr lang="fr-FR" b="1" dirty="0" smtClean="0"/>
              <a:t> </a:t>
            </a:r>
            <a:r>
              <a:rPr lang="fr-FR" b="1" dirty="0" err="1" smtClean="0"/>
              <a:t>Parliament</a:t>
            </a:r>
            <a:r>
              <a:rPr lang="fr-FR" b="1" dirty="0" smtClean="0"/>
              <a:t> in Paris</a:t>
            </a:r>
          </a:p>
          <a:p>
            <a:r>
              <a:rPr lang="fr-FR" b="1" dirty="0" smtClean="0"/>
              <a:t>« 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small</a:t>
            </a:r>
            <a:r>
              <a:rPr lang="fr-FR" b="1" dirty="0" smtClean="0"/>
              <a:t> </a:t>
            </a:r>
            <a:r>
              <a:rPr lang="fr-FR" b="1" dirty="0" err="1" smtClean="0"/>
              <a:t>African</a:t>
            </a:r>
            <a:r>
              <a:rPr lang="fr-FR" b="1" dirty="0" smtClean="0"/>
              <a:t> nation-states </a:t>
            </a:r>
            <a:r>
              <a:rPr lang="fr-FR" b="1" dirty="0" err="1" smtClean="0"/>
              <a:t>we</a:t>
            </a:r>
            <a:r>
              <a:rPr lang="fr-FR" b="1" dirty="0" smtClean="0"/>
              <a:t> </a:t>
            </a:r>
            <a:r>
              <a:rPr lang="fr-FR" b="1" dirty="0" err="1" smtClean="0"/>
              <a:t>will</a:t>
            </a:r>
            <a:r>
              <a:rPr lang="fr-FR" b="1" dirty="0" smtClean="0"/>
              <a:t> not </a:t>
            </a:r>
            <a:r>
              <a:rPr lang="fr-FR" b="1" dirty="0" err="1" smtClean="0"/>
              <a:t>be</a:t>
            </a:r>
            <a:r>
              <a:rPr lang="fr-FR" b="1" dirty="0" smtClean="0"/>
              <a:t> large </a:t>
            </a:r>
            <a:r>
              <a:rPr lang="fr-FR" b="1" dirty="0" err="1" smtClean="0"/>
              <a:t>enough</a:t>
            </a:r>
            <a:r>
              <a:rPr lang="fr-FR" b="1" dirty="0" smtClean="0"/>
              <a:t> to </a:t>
            </a:r>
            <a:r>
              <a:rPr lang="fr-FR" b="1" dirty="0" err="1" smtClean="0"/>
              <a:t>regulate</a:t>
            </a:r>
            <a:r>
              <a:rPr lang="fr-FR" b="1" dirty="0" smtClean="0"/>
              <a:t> global </a:t>
            </a:r>
            <a:r>
              <a:rPr lang="fr-FR" b="1" dirty="0" err="1" smtClean="0"/>
              <a:t>capitalist</a:t>
            </a:r>
            <a:r>
              <a:rPr lang="fr-FR" b="1" dirty="0" smtClean="0"/>
              <a:t> forces and to </a:t>
            </a:r>
            <a:r>
              <a:rPr lang="fr-FR" b="1" dirty="0" err="1" smtClean="0"/>
              <a:t>implement</a:t>
            </a:r>
            <a:r>
              <a:rPr lang="fr-FR" b="1" dirty="0" smtClean="0"/>
              <a:t> an </a:t>
            </a:r>
            <a:r>
              <a:rPr lang="fr-FR" b="1" dirty="0" err="1" smtClean="0"/>
              <a:t>equitable</a:t>
            </a:r>
            <a:r>
              <a:rPr lang="fr-FR" b="1" dirty="0" smtClean="0"/>
              <a:t> </a:t>
            </a:r>
            <a:r>
              <a:rPr lang="fr-FR" b="1" dirty="0" err="1" smtClean="0"/>
              <a:t>development</a:t>
            </a:r>
            <a:r>
              <a:rPr lang="fr-FR" b="1" dirty="0" smtClean="0"/>
              <a:t> </a:t>
            </a:r>
            <a:r>
              <a:rPr lang="fr-FR" b="1" dirty="0" err="1" smtClean="0"/>
              <a:t>strategy</a:t>
            </a:r>
            <a:r>
              <a:rPr lang="fr-FR" b="1" dirty="0" smtClean="0"/>
              <a:t> » </a:t>
            </a:r>
            <a:r>
              <a:rPr lang="fr-FR" dirty="0" smtClean="0"/>
              <a:t>→ long </a:t>
            </a:r>
            <a:r>
              <a:rPr lang="fr-FR" dirty="0" err="1" smtClean="0"/>
              <a:t>constitutional</a:t>
            </a:r>
            <a:r>
              <a:rPr lang="fr-FR" dirty="0" smtClean="0"/>
              <a:t> discussions </a:t>
            </a:r>
            <a:r>
              <a:rPr lang="fr-FR" dirty="0" err="1" smtClean="0"/>
              <a:t>with</a:t>
            </a:r>
            <a:r>
              <a:rPr lang="fr-FR" dirty="0" smtClean="0"/>
              <a:t> France about new « French Union »                   → but French leaders </a:t>
            </a:r>
            <a:r>
              <a:rPr lang="fr-FR" dirty="0" err="1" smtClean="0"/>
              <a:t>were</a:t>
            </a:r>
            <a:r>
              <a:rPr lang="fr-FR" dirty="0" smtClean="0"/>
              <a:t> </a:t>
            </a:r>
            <a:r>
              <a:rPr lang="fr-FR" dirty="0" err="1" smtClean="0"/>
              <a:t>afraid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put in a </a:t>
            </a:r>
            <a:r>
              <a:rPr lang="fr-FR" dirty="0" err="1" smtClean="0"/>
              <a:t>minority</a:t>
            </a:r>
            <a:r>
              <a:rPr lang="fr-FR" dirty="0" smtClean="0"/>
              <a:t> in </a:t>
            </a:r>
            <a:r>
              <a:rPr lang="fr-FR" dirty="0" err="1" smtClean="0"/>
              <a:t>such</a:t>
            </a:r>
            <a:r>
              <a:rPr lang="fr-FR" dirty="0" smtClean="0"/>
              <a:t> a </a:t>
            </a:r>
            <a:r>
              <a:rPr lang="fr-FR" dirty="0" err="1" smtClean="0"/>
              <a:t>federal</a:t>
            </a:r>
            <a:r>
              <a:rPr lang="fr-FR" dirty="0" smtClean="0"/>
              <a:t> </a:t>
            </a:r>
            <a:r>
              <a:rPr lang="fr-FR" dirty="0" err="1" smtClean="0"/>
              <a:t>Parliament</a:t>
            </a:r>
            <a:r>
              <a:rPr lang="fr-FR" dirty="0"/>
              <a:t>… </a:t>
            </a:r>
            <a:r>
              <a:rPr lang="fr-FR" b="1" dirty="0"/>
              <a:t>→ </a:t>
            </a:r>
            <a:r>
              <a:rPr lang="fr-FR" b="1" dirty="0" smtClean="0"/>
              <a:t>A West </a:t>
            </a:r>
            <a:r>
              <a:rPr lang="fr-FR" b="1" dirty="0" err="1" smtClean="0"/>
              <a:t>Africa</a:t>
            </a:r>
            <a:r>
              <a:rPr lang="fr-FR" b="1" dirty="0" smtClean="0"/>
              <a:t> </a:t>
            </a:r>
            <a:r>
              <a:rPr lang="fr-FR" b="1" dirty="0" err="1" smtClean="0"/>
              <a:t>federation</a:t>
            </a:r>
            <a:r>
              <a:rPr lang="fr-FR" b="1" dirty="0" smtClean="0"/>
              <a:t> </a:t>
            </a:r>
            <a:r>
              <a:rPr lang="fr-FR" b="1" dirty="0" err="1" smtClean="0"/>
              <a:t>would</a:t>
            </a:r>
            <a:r>
              <a:rPr lang="fr-FR" b="1" dirty="0" smtClean="0"/>
              <a:t> </a:t>
            </a:r>
            <a:r>
              <a:rPr lang="fr-FR" b="1" dirty="0" err="1" smtClean="0"/>
              <a:t>probably</a:t>
            </a:r>
            <a:r>
              <a:rPr lang="fr-FR" b="1" dirty="0" smtClean="0"/>
              <a:t> have been a more </a:t>
            </a:r>
            <a:r>
              <a:rPr lang="fr-FR" b="1" dirty="0" err="1" smtClean="0"/>
              <a:t>realistic</a:t>
            </a:r>
            <a:r>
              <a:rPr lang="fr-FR" b="1" dirty="0" smtClean="0"/>
              <a:t> and viable </a:t>
            </a:r>
            <a:r>
              <a:rPr lang="fr-FR" b="1" dirty="0" err="1" smtClean="0"/>
              <a:t>strategy</a:t>
            </a:r>
            <a:endParaRPr lang="fr-FR" b="1" dirty="0" smtClean="0"/>
          </a:p>
          <a:p>
            <a:pPr>
              <a:buNone/>
            </a:pPr>
            <a:r>
              <a:rPr lang="fr-FR" dirty="0" smtClean="0">
                <a:latin typeface="Calibri"/>
              </a:rPr>
              <a:t>→ </a:t>
            </a:r>
            <a:r>
              <a:rPr lang="fr-FR" dirty="0" smtClean="0"/>
              <a:t>An </a:t>
            </a:r>
            <a:r>
              <a:rPr lang="fr-FR" dirty="0" err="1" smtClean="0"/>
              <a:t>interesting</a:t>
            </a:r>
            <a:r>
              <a:rPr lang="fr-FR" dirty="0" smtClean="0"/>
              <a:t> </a:t>
            </a:r>
            <a:r>
              <a:rPr lang="fr-FR" dirty="0" err="1" smtClean="0"/>
              <a:t>historical</a:t>
            </a:r>
            <a:r>
              <a:rPr lang="fr-FR" dirty="0" smtClean="0"/>
              <a:t> </a:t>
            </a:r>
            <a:r>
              <a:rPr lang="fr-FR" dirty="0" err="1" smtClean="0"/>
              <a:t>episode</a:t>
            </a:r>
            <a:r>
              <a:rPr lang="fr-FR" dirty="0" smtClean="0"/>
              <a:t> to </a:t>
            </a:r>
            <a:r>
              <a:rPr lang="fr-FR" dirty="0" err="1" smtClean="0"/>
              <a:t>re</a:t>
            </a:r>
            <a:r>
              <a:rPr lang="fr-FR" dirty="0" smtClean="0"/>
              <a:t>-</a:t>
            </a:r>
            <a:r>
              <a:rPr lang="fr-FR" dirty="0" err="1" smtClean="0"/>
              <a:t>visit</a:t>
            </a:r>
            <a:r>
              <a:rPr lang="fr-FR" dirty="0" smtClean="0"/>
              <a:t> </a:t>
            </a:r>
            <a:r>
              <a:rPr lang="fr-FR" dirty="0" err="1" smtClean="0"/>
              <a:t>today’s</a:t>
            </a:r>
            <a:r>
              <a:rPr lang="fr-FR" dirty="0" smtClean="0"/>
              <a:t> European &amp; global </a:t>
            </a:r>
            <a:r>
              <a:rPr lang="fr-FR" dirty="0" err="1" smtClean="0"/>
              <a:t>debates</a:t>
            </a:r>
            <a:r>
              <a:rPr lang="fr-FR" dirty="0" smtClean="0"/>
              <a:t> </a:t>
            </a:r>
            <a:r>
              <a:rPr lang="fr-FR" dirty="0" err="1" smtClean="0"/>
              <a:t>regarding</a:t>
            </a:r>
            <a:r>
              <a:rPr lang="fr-FR" dirty="0" smtClean="0"/>
              <a:t> </a:t>
            </a:r>
            <a:r>
              <a:rPr lang="fr-FR" dirty="0" err="1" smtClean="0"/>
              <a:t>federal</a:t>
            </a:r>
            <a:r>
              <a:rPr lang="fr-FR" dirty="0" smtClean="0"/>
              <a:t> </a:t>
            </a:r>
            <a:r>
              <a:rPr lang="fr-FR" dirty="0" err="1" smtClean="0"/>
              <a:t>political</a:t>
            </a:r>
            <a:r>
              <a:rPr lang="fr-FR" dirty="0" smtClean="0"/>
              <a:t> union</a:t>
            </a:r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Autofit/>
          </a:bodyPr>
          <a:lstStyle/>
          <a:p>
            <a:r>
              <a:rPr lang="fr-FR" sz="3600" dirty="0" err="1" smtClean="0"/>
              <a:t>History</a:t>
            </a:r>
            <a:r>
              <a:rPr lang="fr-FR" sz="3600" dirty="0" smtClean="0"/>
              <a:t>, </a:t>
            </a:r>
            <a:r>
              <a:rPr lang="fr-FR" sz="3600" dirty="0" err="1" smtClean="0"/>
              <a:t>development</a:t>
            </a:r>
            <a:r>
              <a:rPr lang="fr-FR" sz="3600" dirty="0" smtClean="0"/>
              <a:t> &amp; </a:t>
            </a:r>
            <a:r>
              <a:rPr lang="fr-FR" sz="3600" dirty="0" err="1" smtClean="0"/>
              <a:t>inequality</a:t>
            </a:r>
            <a:r>
              <a:rPr lang="fr-FR" sz="3600" dirty="0" smtClean="0"/>
              <a:t>:        </a:t>
            </a:r>
            <a:r>
              <a:rPr lang="fr-FR" sz="3600" dirty="0" err="1" smtClean="0"/>
              <a:t>what</a:t>
            </a:r>
            <a:r>
              <a:rPr lang="fr-FR" sz="3600" dirty="0" smtClean="0"/>
              <a:t> have </a:t>
            </a:r>
            <a:r>
              <a:rPr lang="fr-FR" sz="3600" dirty="0" err="1" smtClean="0"/>
              <a:t>learned</a:t>
            </a:r>
            <a:r>
              <a:rPr lang="fr-FR" sz="3600" dirty="0" smtClean="0"/>
              <a:t> </a:t>
            </a:r>
            <a:r>
              <a:rPr lang="fr-FR" sz="3600" dirty="0" err="1" smtClean="0"/>
              <a:t>from</a:t>
            </a:r>
            <a:r>
              <a:rPr lang="fr-FR" sz="3600" dirty="0" smtClean="0"/>
              <a:t> </a:t>
            </a:r>
            <a:r>
              <a:rPr lang="fr-FR" sz="3600" dirty="0" err="1" smtClean="0"/>
              <a:t>this</a:t>
            </a:r>
            <a:r>
              <a:rPr lang="fr-FR" sz="3600" dirty="0" smtClean="0"/>
              <a:t> course? 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661248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Basic </a:t>
            </a:r>
            <a:r>
              <a:rPr lang="fr-FR" dirty="0" err="1" smtClean="0"/>
              <a:t>idea</a:t>
            </a:r>
            <a:r>
              <a:rPr lang="fr-FR" dirty="0" smtClean="0"/>
              <a:t> </a:t>
            </a:r>
            <a:r>
              <a:rPr lang="fr-FR" dirty="0" err="1" smtClean="0"/>
              <a:t>pursued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introduction to </a:t>
            </a:r>
            <a:r>
              <a:rPr lang="fr-FR" dirty="0" err="1" smtClean="0"/>
              <a:t>economic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r>
              <a:rPr lang="fr-FR" dirty="0" smtClean="0"/>
              <a:t> = how </a:t>
            </a:r>
            <a:r>
              <a:rPr lang="fr-FR" dirty="0" err="1" smtClean="0"/>
              <a:t>each</a:t>
            </a:r>
            <a:r>
              <a:rPr lang="fr-FR" dirty="0" smtClean="0"/>
              <a:t> country deals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inequality</a:t>
            </a:r>
            <a:r>
              <a:rPr lang="fr-FR" dirty="0" smtClean="0"/>
              <a:t> &amp; </a:t>
            </a:r>
            <a:r>
              <a:rPr lang="fr-FR" dirty="0" err="1" smtClean="0"/>
              <a:t>property</a:t>
            </a:r>
            <a:r>
              <a:rPr lang="fr-FR" dirty="0" smtClean="0"/>
              <a:t> relations </a:t>
            </a:r>
            <a:r>
              <a:rPr lang="fr-FR" dirty="0" err="1" smtClean="0"/>
              <a:t>is</a:t>
            </a:r>
            <a:r>
              <a:rPr lang="fr-FR" dirty="0" smtClean="0"/>
              <a:t> central for the construction of a </a:t>
            </a:r>
            <a:r>
              <a:rPr lang="fr-FR" dirty="0" err="1" smtClean="0"/>
              <a:t>legitimate</a:t>
            </a:r>
            <a:r>
              <a:rPr lang="fr-FR" dirty="0" smtClean="0"/>
              <a:t> </a:t>
            </a:r>
            <a:r>
              <a:rPr lang="fr-FR" dirty="0" err="1" smtClean="0"/>
              <a:t>government</a:t>
            </a:r>
            <a:r>
              <a:rPr lang="fr-FR" dirty="0" smtClean="0"/>
              <a:t>, state formation, and the </a:t>
            </a:r>
            <a:r>
              <a:rPr lang="fr-FR" dirty="0" err="1" smtClean="0"/>
              <a:t>development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endParaRPr lang="fr-FR" dirty="0" smtClean="0"/>
          </a:p>
          <a:p>
            <a:r>
              <a:rPr lang="fr-FR" dirty="0" smtClean="0"/>
              <a:t>Pb = </a:t>
            </a:r>
            <a:r>
              <a:rPr lang="fr-FR" dirty="0" err="1" smtClean="0"/>
              <a:t>each</a:t>
            </a:r>
            <a:r>
              <a:rPr lang="fr-FR" dirty="0" smtClean="0"/>
              <a:t> country tends to </a:t>
            </a:r>
            <a:r>
              <a:rPr lang="fr-FR" dirty="0" err="1" smtClean="0"/>
              <a:t>be</a:t>
            </a:r>
            <a:r>
              <a:rPr lang="fr-FR" dirty="0" smtClean="0"/>
              <a:t> self-</a:t>
            </a:r>
            <a:r>
              <a:rPr lang="fr-FR" dirty="0" err="1" smtClean="0"/>
              <a:t>centered</a:t>
            </a:r>
            <a:r>
              <a:rPr lang="fr-FR" dirty="0" smtClean="0"/>
              <a:t> (not </a:t>
            </a:r>
            <a:r>
              <a:rPr lang="fr-FR" dirty="0" err="1" smtClean="0"/>
              <a:t>enough</a:t>
            </a:r>
            <a:r>
              <a:rPr lang="fr-FR" dirty="0" smtClean="0"/>
              <a:t> </a:t>
            </a:r>
            <a:r>
              <a:rPr lang="fr-FR" dirty="0" err="1" smtClean="0"/>
              <a:t>learning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comparative and </a:t>
            </a:r>
            <a:r>
              <a:rPr lang="fr-FR" dirty="0" err="1" smtClean="0"/>
              <a:t>historical</a:t>
            </a:r>
            <a:r>
              <a:rPr lang="fr-FR" dirty="0" smtClean="0"/>
              <a:t> </a:t>
            </a:r>
            <a:r>
              <a:rPr lang="fr-FR" dirty="0" err="1" smtClean="0"/>
              <a:t>experience</a:t>
            </a:r>
            <a:r>
              <a:rPr lang="fr-FR" dirty="0" smtClean="0"/>
              <a:t>)            + power of self-</a:t>
            </a:r>
            <a:r>
              <a:rPr lang="fr-FR" dirty="0" err="1" smtClean="0"/>
              <a:t>serving</a:t>
            </a:r>
            <a:r>
              <a:rPr lang="fr-FR" dirty="0" smtClean="0"/>
              <a:t> </a:t>
            </a:r>
            <a:r>
              <a:rPr lang="fr-FR" dirty="0" err="1" smtClean="0"/>
              <a:t>ideology</a:t>
            </a:r>
            <a:r>
              <a:rPr lang="fr-FR" dirty="0" smtClean="0"/>
              <a:t> (</a:t>
            </a:r>
            <a:r>
              <a:rPr lang="fr-FR" dirty="0" err="1" smtClean="0"/>
              <a:t>without</a:t>
            </a:r>
            <a:r>
              <a:rPr lang="fr-FR" dirty="0" smtClean="0"/>
              <a:t> large </a:t>
            </a:r>
            <a:r>
              <a:rPr lang="fr-FR" dirty="0" err="1" smtClean="0"/>
              <a:t>political</a:t>
            </a:r>
            <a:r>
              <a:rPr lang="fr-FR" dirty="0" smtClean="0"/>
              <a:t> or international </a:t>
            </a:r>
            <a:r>
              <a:rPr lang="fr-FR" dirty="0" err="1" smtClean="0"/>
              <a:t>shocks</a:t>
            </a:r>
            <a:r>
              <a:rPr lang="fr-FR" dirty="0" smtClean="0"/>
              <a:t>, </a:t>
            </a:r>
            <a:r>
              <a:rPr lang="fr-FR" dirty="0" err="1" smtClean="0"/>
              <a:t>elites</a:t>
            </a:r>
            <a:r>
              <a:rPr lang="fr-FR" dirty="0" smtClean="0"/>
              <a:t> are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resistant</a:t>
            </a:r>
            <a:r>
              <a:rPr lang="fr-FR" dirty="0" smtClean="0"/>
              <a:t> to change)</a:t>
            </a:r>
          </a:p>
          <a:p>
            <a:r>
              <a:rPr lang="fr-FR" dirty="0" err="1" smtClean="0"/>
              <a:t>Domestic</a:t>
            </a:r>
            <a:r>
              <a:rPr lang="fr-FR" dirty="0" smtClean="0"/>
              <a:t> </a:t>
            </a:r>
            <a:r>
              <a:rPr lang="fr-FR" dirty="0" err="1" smtClean="0"/>
              <a:t>property</a:t>
            </a:r>
            <a:r>
              <a:rPr lang="fr-FR" dirty="0" smtClean="0"/>
              <a:t> relations (</a:t>
            </a:r>
            <a:r>
              <a:rPr lang="fr-FR" dirty="0" err="1" smtClean="0"/>
              <a:t>forced</a:t>
            </a:r>
            <a:r>
              <a:rPr lang="fr-FR" dirty="0" smtClean="0"/>
              <a:t> </a:t>
            </a:r>
            <a:r>
              <a:rPr lang="fr-FR" dirty="0" err="1" smtClean="0"/>
              <a:t>labor</a:t>
            </a:r>
            <a:r>
              <a:rPr lang="fr-FR" dirty="0" smtClean="0"/>
              <a:t>, etc.) </a:t>
            </a:r>
            <a:r>
              <a:rPr lang="fr-FR" dirty="0" err="1" smtClean="0"/>
              <a:t>used</a:t>
            </a:r>
            <a:r>
              <a:rPr lang="fr-FR" dirty="0" smtClean="0"/>
              <a:t> to </a:t>
            </a:r>
            <a:r>
              <a:rPr lang="fr-FR" dirty="0" err="1" smtClean="0"/>
              <a:t>play</a:t>
            </a:r>
            <a:r>
              <a:rPr lang="fr-FR" dirty="0" smtClean="0"/>
              <a:t> central </a:t>
            </a:r>
            <a:r>
              <a:rPr lang="fr-FR" dirty="0" err="1" smtClean="0"/>
              <a:t>role</a:t>
            </a:r>
            <a:r>
              <a:rPr lang="fr-FR" dirty="0" smtClean="0"/>
              <a:t> in </a:t>
            </a:r>
            <a:r>
              <a:rPr lang="fr-FR" dirty="0" err="1" smtClean="0"/>
              <a:t>historical</a:t>
            </a:r>
            <a:r>
              <a:rPr lang="fr-FR" dirty="0" smtClean="0"/>
              <a:t> </a:t>
            </a:r>
            <a:r>
              <a:rPr lang="fr-FR" dirty="0" err="1" smtClean="0"/>
              <a:t>inequality</a:t>
            </a:r>
            <a:r>
              <a:rPr lang="fr-FR" dirty="0" smtClean="0"/>
              <a:t> </a:t>
            </a:r>
            <a:r>
              <a:rPr lang="fr-FR" dirty="0" err="1" smtClean="0"/>
              <a:t>regimes</a:t>
            </a:r>
            <a:r>
              <a:rPr lang="fr-FR" dirty="0" smtClean="0"/>
              <a:t>. </a:t>
            </a:r>
            <a:r>
              <a:rPr lang="fr-FR" dirty="0" err="1" smtClean="0"/>
              <a:t>With</a:t>
            </a:r>
            <a:r>
              <a:rPr lang="fr-FR" dirty="0" smtClean="0"/>
              <a:t> globalisation, international </a:t>
            </a:r>
            <a:r>
              <a:rPr lang="fr-FR" dirty="0" err="1" smtClean="0"/>
              <a:t>property</a:t>
            </a:r>
            <a:r>
              <a:rPr lang="fr-FR" dirty="0" smtClean="0"/>
              <a:t> relations have come to 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 err="1" smtClean="0"/>
              <a:t>key</a:t>
            </a:r>
            <a:r>
              <a:rPr lang="fr-FR" dirty="0" smtClean="0"/>
              <a:t> </a:t>
            </a:r>
            <a:r>
              <a:rPr lang="fr-FR" dirty="0" err="1" smtClean="0"/>
              <a:t>role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18</a:t>
            </a:r>
            <a:r>
              <a:rPr lang="fr-FR" baseline="30000" dirty="0" smtClean="0"/>
              <a:t>c</a:t>
            </a:r>
            <a:r>
              <a:rPr lang="fr-FR" dirty="0" smtClean="0"/>
              <a:t>-21</a:t>
            </a:r>
            <a:r>
              <a:rPr lang="fr-FR" baseline="30000" dirty="0" smtClean="0"/>
              <a:t>c</a:t>
            </a:r>
            <a:r>
              <a:rPr lang="fr-FR" dirty="0" smtClean="0"/>
              <a:t>. </a:t>
            </a:r>
            <a:r>
              <a:rPr lang="fr-FR" dirty="0" err="1" smtClean="0"/>
              <a:t>They</a:t>
            </a:r>
            <a:r>
              <a:rPr lang="fr-FR" dirty="0" smtClean="0"/>
              <a:t> are </a:t>
            </a:r>
            <a:r>
              <a:rPr lang="fr-FR" dirty="0" err="1" smtClean="0"/>
              <a:t>particularly</a:t>
            </a:r>
            <a:r>
              <a:rPr lang="fr-FR" dirty="0" smtClean="0"/>
              <a:t> </a:t>
            </a:r>
            <a:r>
              <a:rPr lang="fr-FR" dirty="0" err="1" smtClean="0"/>
              <a:t>complicated</a:t>
            </a:r>
            <a:r>
              <a:rPr lang="fr-FR" dirty="0" smtClean="0"/>
              <a:t> to </a:t>
            </a:r>
            <a:r>
              <a:rPr lang="fr-FR" dirty="0" err="1" smtClean="0"/>
              <a:t>regulate</a:t>
            </a:r>
            <a:r>
              <a:rPr lang="fr-FR" dirty="0" smtClean="0"/>
              <a:t> </a:t>
            </a:r>
            <a:r>
              <a:rPr lang="fr-FR" dirty="0" err="1" smtClean="0"/>
              <a:t>peacefully</a:t>
            </a:r>
            <a:r>
              <a:rPr lang="fr-FR" dirty="0" smtClean="0"/>
              <a:t>.</a:t>
            </a:r>
          </a:p>
          <a:p>
            <a:r>
              <a:rPr lang="fr-FR" dirty="0" smtClean="0"/>
              <a:t>Learning to live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inequality</a:t>
            </a:r>
            <a:r>
              <a:rPr lang="fr-FR" dirty="0" smtClean="0"/>
              <a:t>, </a:t>
            </a:r>
            <a:r>
              <a:rPr lang="fr-FR" dirty="0" err="1" smtClean="0"/>
              <a:t>beliefs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r>
              <a:rPr lang="fr-FR" dirty="0" smtClean="0"/>
              <a:t> about the </a:t>
            </a:r>
            <a:r>
              <a:rPr lang="fr-FR" dirty="0" err="1" smtClean="0"/>
              <a:t>ideal</a:t>
            </a:r>
            <a:r>
              <a:rPr lang="fr-FR" dirty="0" smtClean="0"/>
              <a:t> institutions: </a:t>
            </a:r>
            <a:r>
              <a:rPr lang="fr-FR" b="1" dirty="0" smtClean="0"/>
              <a:t>the dimensions of </a:t>
            </a:r>
            <a:r>
              <a:rPr lang="fr-FR" b="1" dirty="0" err="1" smtClean="0"/>
              <a:t>political</a:t>
            </a:r>
            <a:r>
              <a:rPr lang="fr-FR" b="1" dirty="0" smtClean="0"/>
              <a:t> </a:t>
            </a:r>
            <a:r>
              <a:rPr lang="fr-FR" b="1" dirty="0" err="1" smtClean="0"/>
              <a:t>conflict</a:t>
            </a:r>
            <a:endParaRPr lang="fr-FR" b="1" dirty="0" smtClean="0"/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/>
          <a:lstStyle/>
          <a:p>
            <a:r>
              <a:rPr lang="fr-FR" dirty="0" smtClean="0"/>
              <a:t>The dimensions of </a:t>
            </a:r>
            <a:r>
              <a:rPr lang="fr-FR" dirty="0" err="1" smtClean="0"/>
              <a:t>political</a:t>
            </a:r>
            <a:r>
              <a:rPr lang="fr-FR" dirty="0" smtClean="0"/>
              <a:t> </a:t>
            </a:r>
            <a:r>
              <a:rPr lang="fr-FR" dirty="0" err="1" smtClean="0"/>
              <a:t>conflict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836712"/>
            <a:ext cx="8712968" cy="5832648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 smtClean="0"/>
              <a:t>Political </a:t>
            </a:r>
            <a:r>
              <a:rPr lang="fr-FR" b="1" dirty="0" err="1" smtClean="0"/>
              <a:t>regime</a:t>
            </a:r>
            <a:r>
              <a:rPr lang="fr-FR" b="1" dirty="0" smtClean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organization</a:t>
            </a:r>
            <a:r>
              <a:rPr lang="fr-FR" dirty="0" smtClean="0"/>
              <a:t> of </a:t>
            </a:r>
            <a:r>
              <a:rPr lang="fr-FR" dirty="0" err="1" smtClean="0"/>
              <a:t>government</a:t>
            </a:r>
            <a:r>
              <a:rPr lang="fr-FR" dirty="0" smtClean="0"/>
              <a:t>: </a:t>
            </a:r>
            <a:r>
              <a:rPr lang="fr-FR" dirty="0" err="1" smtClean="0"/>
              <a:t>monarchy</a:t>
            </a:r>
            <a:r>
              <a:rPr lang="fr-FR" dirty="0" smtClean="0"/>
              <a:t>, </a:t>
            </a:r>
            <a:r>
              <a:rPr lang="fr-FR" dirty="0" err="1" smtClean="0"/>
              <a:t>democracy</a:t>
            </a:r>
            <a:r>
              <a:rPr lang="fr-FR" dirty="0" smtClean="0"/>
              <a:t>, empires, </a:t>
            </a:r>
            <a:r>
              <a:rPr lang="fr-FR" dirty="0" err="1" smtClean="0"/>
              <a:t>automatic</a:t>
            </a:r>
            <a:r>
              <a:rPr lang="fr-FR" dirty="0" smtClean="0"/>
              <a:t> </a:t>
            </a:r>
            <a:r>
              <a:rPr lang="fr-FR" dirty="0" err="1" smtClean="0"/>
              <a:t>rules</a:t>
            </a:r>
            <a:r>
              <a:rPr lang="fr-FR" dirty="0" smtClean="0"/>
              <a:t>, </a:t>
            </a:r>
            <a:r>
              <a:rPr lang="fr-FR" dirty="0" err="1" smtClean="0"/>
              <a:t>restraint</a:t>
            </a:r>
            <a:r>
              <a:rPr lang="fr-FR" dirty="0" smtClean="0"/>
              <a:t> on </a:t>
            </a:r>
            <a:r>
              <a:rPr lang="fr-FR" dirty="0" err="1" smtClean="0"/>
              <a:t>govt</a:t>
            </a:r>
            <a:r>
              <a:rPr lang="fr-FR" dirty="0" smtClean="0"/>
              <a:t>). </a:t>
            </a:r>
            <a:r>
              <a:rPr lang="fr-FR" i="1" dirty="0" smtClean="0"/>
              <a:t>La question du régime politique</a:t>
            </a:r>
            <a:r>
              <a:rPr lang="fr-FR" dirty="0" smtClean="0"/>
              <a:t>.</a:t>
            </a:r>
          </a:p>
          <a:p>
            <a:r>
              <a:rPr lang="fr-FR" b="1" dirty="0" smtClean="0"/>
              <a:t>F</a:t>
            </a:r>
            <a:r>
              <a:rPr lang="en-US" b="1" dirty="0" err="1" smtClean="0"/>
              <a:t>oreigners</a:t>
            </a:r>
            <a:r>
              <a:rPr lang="en-US" b="1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citizens (frontiers, national identity, basic civil and political rights, etc.). </a:t>
            </a:r>
            <a:r>
              <a:rPr lang="en-US" i="1" dirty="0" smtClean="0"/>
              <a:t>La question de </a:t>
            </a:r>
            <a:r>
              <a:rPr lang="en-US" i="1" dirty="0" err="1" smtClean="0"/>
              <a:t>l’étranger</a:t>
            </a:r>
            <a:r>
              <a:rPr lang="en-US" dirty="0" smtClean="0"/>
              <a:t>.</a:t>
            </a:r>
            <a:endParaRPr lang="fr-FR" dirty="0" smtClean="0"/>
          </a:p>
          <a:p>
            <a:r>
              <a:rPr lang="fr-FR" b="1" dirty="0" err="1" smtClean="0"/>
              <a:t>Family</a:t>
            </a:r>
            <a:r>
              <a:rPr lang="fr-FR" b="1" dirty="0" smtClean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marriage</a:t>
            </a:r>
            <a:r>
              <a:rPr lang="fr-FR" dirty="0" smtClean="0"/>
              <a:t>, </a:t>
            </a:r>
            <a:r>
              <a:rPr lang="fr-FR" dirty="0" err="1" smtClean="0"/>
              <a:t>children</a:t>
            </a:r>
            <a:r>
              <a:rPr lang="fr-FR" dirty="0" smtClean="0"/>
              <a:t>, </a:t>
            </a:r>
            <a:r>
              <a:rPr lang="fr-FR" dirty="0" err="1" smtClean="0"/>
              <a:t>education</a:t>
            </a:r>
            <a:r>
              <a:rPr lang="fr-FR" dirty="0" smtClean="0"/>
              <a:t>, </a:t>
            </a:r>
            <a:r>
              <a:rPr lang="fr-FR" dirty="0" err="1" smtClean="0"/>
              <a:t>perpetuation</a:t>
            </a:r>
            <a:r>
              <a:rPr lang="fr-FR" dirty="0" smtClean="0"/>
              <a:t> of </a:t>
            </a:r>
            <a:r>
              <a:rPr lang="fr-FR" dirty="0" err="1" smtClean="0"/>
              <a:t>inequality</a:t>
            </a:r>
            <a:r>
              <a:rPr lang="fr-FR" dirty="0" smtClean="0"/>
              <a:t>, etc.). </a:t>
            </a:r>
            <a:r>
              <a:rPr lang="fr-FR" i="1" dirty="0" smtClean="0"/>
              <a:t>La question de la famille</a:t>
            </a:r>
            <a:r>
              <a:rPr lang="fr-FR" dirty="0" smtClean="0"/>
              <a:t>.</a:t>
            </a:r>
          </a:p>
          <a:p>
            <a:r>
              <a:rPr lang="fr-FR" b="1" dirty="0" err="1" smtClean="0"/>
              <a:t>Property</a:t>
            </a:r>
            <a:r>
              <a:rPr lang="fr-FR" dirty="0" smtClean="0"/>
              <a:t> (</a:t>
            </a:r>
            <a:r>
              <a:rPr lang="fr-FR" dirty="0" err="1" smtClean="0"/>
              <a:t>regulation</a:t>
            </a:r>
            <a:r>
              <a:rPr lang="fr-FR" dirty="0" smtClean="0"/>
              <a:t> of relations </a:t>
            </a:r>
            <a:r>
              <a:rPr lang="fr-FR" dirty="0" err="1" smtClean="0"/>
              <a:t>between</a:t>
            </a:r>
            <a:r>
              <a:rPr lang="fr-FR" dirty="0" smtClean="0"/>
              <a:t> capital &amp; </a:t>
            </a:r>
            <a:r>
              <a:rPr lang="fr-FR" dirty="0" err="1" smtClean="0"/>
              <a:t>labor</a:t>
            </a:r>
            <a:r>
              <a:rPr lang="fr-FR" dirty="0" smtClean="0"/>
              <a:t>, public vs </a:t>
            </a:r>
            <a:r>
              <a:rPr lang="fr-FR" dirty="0" err="1" smtClean="0"/>
              <a:t>private</a:t>
            </a:r>
            <a:r>
              <a:rPr lang="fr-FR" dirty="0" smtClean="0"/>
              <a:t> </a:t>
            </a:r>
            <a:r>
              <a:rPr lang="fr-FR" dirty="0" err="1" smtClean="0"/>
              <a:t>property</a:t>
            </a:r>
            <a:r>
              <a:rPr lang="fr-FR" dirty="0" smtClean="0"/>
              <a:t>, taxation and public services, etc.). </a:t>
            </a:r>
            <a:r>
              <a:rPr lang="fr-FR" i="1" dirty="0" smtClean="0"/>
              <a:t>La question de la propriété</a:t>
            </a:r>
            <a:r>
              <a:rPr lang="fr-FR" dirty="0" smtClean="0"/>
              <a:t>.</a:t>
            </a:r>
          </a:p>
          <a:p>
            <a:r>
              <a:rPr lang="fr-FR" b="1" dirty="0" smtClean="0"/>
              <a:t>A </a:t>
            </a:r>
            <a:r>
              <a:rPr lang="fr-FR" b="1" dirty="0" err="1" smtClean="0"/>
              <a:t>complete</a:t>
            </a:r>
            <a:r>
              <a:rPr lang="fr-FR" b="1" dirty="0" smtClean="0"/>
              <a:t> </a:t>
            </a:r>
            <a:r>
              <a:rPr lang="fr-FR" b="1" dirty="0" err="1" smtClean="0"/>
              <a:t>study</a:t>
            </a:r>
            <a:r>
              <a:rPr lang="fr-FR" b="1" dirty="0" smtClean="0"/>
              <a:t> of </a:t>
            </a:r>
            <a:r>
              <a:rPr lang="fr-FR" b="1" dirty="0" err="1" smtClean="0"/>
              <a:t>these</a:t>
            </a:r>
            <a:r>
              <a:rPr lang="fr-FR" b="1" dirty="0" smtClean="0"/>
              <a:t> </a:t>
            </a:r>
            <a:r>
              <a:rPr lang="fr-FR" b="1" dirty="0" err="1" smtClean="0"/>
              <a:t>different</a:t>
            </a:r>
            <a:r>
              <a:rPr lang="fr-FR" b="1" dirty="0" smtClean="0"/>
              <a:t> dimensions </a:t>
            </a:r>
            <a:r>
              <a:rPr lang="fr-FR" b="1" dirty="0" err="1" smtClean="0"/>
              <a:t>goes</a:t>
            </a:r>
            <a:r>
              <a:rPr lang="fr-FR" b="1" dirty="0" smtClean="0"/>
              <a:t> </a:t>
            </a:r>
            <a:r>
              <a:rPr lang="fr-FR" b="1" dirty="0" err="1" smtClean="0"/>
              <a:t>well</a:t>
            </a:r>
            <a:r>
              <a:rPr lang="fr-FR" b="1" dirty="0" smtClean="0"/>
              <a:t>, </a:t>
            </a:r>
            <a:r>
              <a:rPr lang="fr-FR" b="1" dirty="0" err="1" smtClean="0"/>
              <a:t>well</a:t>
            </a:r>
            <a:r>
              <a:rPr lang="fr-FR" b="1" dirty="0" smtClean="0"/>
              <a:t> </a:t>
            </a:r>
            <a:r>
              <a:rPr lang="fr-FR" b="1" dirty="0" err="1" smtClean="0"/>
              <a:t>beyond</a:t>
            </a:r>
            <a:r>
              <a:rPr lang="fr-FR" b="1" dirty="0" smtClean="0"/>
              <a:t> the scope of </a:t>
            </a:r>
            <a:r>
              <a:rPr lang="fr-FR" b="1" dirty="0" err="1" smtClean="0"/>
              <a:t>this</a:t>
            </a:r>
            <a:r>
              <a:rPr lang="fr-FR" b="1" dirty="0" smtClean="0"/>
              <a:t> course. </a:t>
            </a:r>
            <a:r>
              <a:rPr lang="fr-FR" dirty="0" smtClean="0"/>
              <a:t>But </a:t>
            </a:r>
            <a:r>
              <a:rPr lang="fr-FR" dirty="0" err="1" smtClean="0"/>
              <a:t>preparing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course </a:t>
            </a:r>
            <a:r>
              <a:rPr lang="fr-FR" dirty="0" err="1" smtClean="0"/>
              <a:t>helped</a:t>
            </a:r>
            <a:r>
              <a:rPr lang="fr-FR" dirty="0" smtClean="0"/>
              <a:t> me to </a:t>
            </a:r>
            <a:r>
              <a:rPr lang="fr-FR" dirty="0" err="1" smtClean="0"/>
              <a:t>think</a:t>
            </a:r>
            <a:r>
              <a:rPr lang="fr-FR" dirty="0" smtClean="0"/>
              <a:t> more about </a:t>
            </a:r>
            <a:r>
              <a:rPr lang="fr-FR" dirty="0" err="1" smtClean="0"/>
              <a:t>these</a:t>
            </a:r>
            <a:r>
              <a:rPr lang="fr-FR" dirty="0" smtClean="0"/>
              <a:t> issues. I </a:t>
            </a:r>
            <a:r>
              <a:rPr lang="fr-FR" dirty="0" err="1" smtClean="0"/>
              <a:t>hope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helped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as </a:t>
            </a:r>
            <a:r>
              <a:rPr lang="fr-FR" dirty="0" err="1" smtClean="0"/>
              <a:t>well</a:t>
            </a:r>
            <a:r>
              <a:rPr lang="fr-FR" dirty="0" smtClean="0"/>
              <a:t>. </a:t>
            </a:r>
          </a:p>
          <a:p>
            <a:r>
              <a:rPr lang="fr-FR" b="1" smtClean="0"/>
              <a:t>Thank</a:t>
            </a:r>
            <a:r>
              <a:rPr lang="fr-FR" b="1" dirty="0" smtClean="0"/>
              <a:t> </a:t>
            </a:r>
            <a:r>
              <a:rPr lang="fr-FR" b="1" dirty="0" err="1" smtClean="0"/>
              <a:t>you</a:t>
            </a:r>
            <a:r>
              <a:rPr lang="fr-FR" b="1" dirty="0" smtClean="0"/>
              <a:t> for </a:t>
            </a:r>
            <a:r>
              <a:rPr lang="fr-FR" b="1" dirty="0" err="1" smtClean="0"/>
              <a:t>your</a:t>
            </a:r>
            <a:r>
              <a:rPr lang="fr-FR" b="1" dirty="0" smtClean="0"/>
              <a:t> attention !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332656"/>
            <a:ext cx="8928992" cy="6192688"/>
          </a:xfrm>
        </p:spPr>
        <p:txBody>
          <a:bodyPr>
            <a:noAutofit/>
          </a:bodyPr>
          <a:lstStyle/>
          <a:p>
            <a:r>
              <a:rPr lang="fr-FR" sz="2400" b="1" dirty="0" smtClean="0"/>
              <a:t>(2) The </a:t>
            </a:r>
            <a:r>
              <a:rPr lang="fr-FR" sz="2400" b="1" dirty="0" err="1" smtClean="0"/>
              <a:t>rise</a:t>
            </a:r>
            <a:r>
              <a:rPr lang="fr-FR" sz="2400" b="1" dirty="0" smtClean="0"/>
              <a:t> of fiscal &amp; social state </a:t>
            </a:r>
            <a:r>
              <a:rPr lang="fr-FR" sz="2400" b="1" dirty="0" err="1" smtClean="0"/>
              <a:t>represents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only</a:t>
            </a:r>
            <a:r>
              <a:rPr lang="fr-FR" sz="2400" b="1" dirty="0" smtClean="0"/>
              <a:t> one aspect of state formation &amp; </a:t>
            </a:r>
            <a:r>
              <a:rPr lang="fr-FR" sz="2400" b="1" dirty="0" err="1" smtClean="0"/>
              <a:t>government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regulation</a:t>
            </a:r>
            <a:r>
              <a:rPr lang="fr-FR" sz="2400" b="1" dirty="0" smtClean="0"/>
              <a:t>.</a:t>
            </a:r>
            <a:r>
              <a:rPr lang="fr-FR" sz="2400" dirty="0" smtClean="0"/>
              <a:t> As </a:t>
            </a:r>
            <a:r>
              <a:rPr lang="fr-FR" sz="2400" dirty="0" err="1" smtClean="0"/>
              <a:t>we’ve</a:t>
            </a:r>
            <a:r>
              <a:rPr lang="fr-FR" sz="2400" dirty="0" smtClean="0"/>
              <a:t> </a:t>
            </a:r>
            <a:r>
              <a:rPr lang="fr-FR" sz="2400" dirty="0" err="1" smtClean="0"/>
              <a:t>seen</a:t>
            </a:r>
            <a:r>
              <a:rPr lang="fr-FR" sz="2400" dirty="0" smtClean="0"/>
              <a:t> in </a:t>
            </a:r>
            <a:r>
              <a:rPr lang="fr-FR" sz="2400" dirty="0" err="1" smtClean="0"/>
              <a:t>this</a:t>
            </a:r>
            <a:r>
              <a:rPr lang="fr-FR" sz="2400" dirty="0" smtClean="0"/>
              <a:t> course, the </a:t>
            </a:r>
            <a:r>
              <a:rPr lang="fr-FR" sz="2400" dirty="0" err="1" smtClean="0"/>
              <a:t>general</a:t>
            </a:r>
            <a:r>
              <a:rPr lang="fr-FR" sz="2400" dirty="0" smtClean="0"/>
              <a:t> set of </a:t>
            </a:r>
            <a:r>
              <a:rPr lang="fr-FR" sz="2400" dirty="0" err="1" smtClean="0"/>
              <a:t>laws</a:t>
            </a:r>
            <a:r>
              <a:rPr lang="fr-FR" sz="2400" dirty="0" smtClean="0"/>
              <a:t> and </a:t>
            </a:r>
            <a:r>
              <a:rPr lang="fr-FR" sz="2400" dirty="0" err="1" smtClean="0"/>
              <a:t>rules</a:t>
            </a:r>
            <a:r>
              <a:rPr lang="fr-FR" sz="2400" dirty="0" smtClean="0"/>
              <a:t> </a:t>
            </a:r>
            <a:r>
              <a:rPr lang="fr-FR" sz="2400" dirty="0" err="1" smtClean="0"/>
              <a:t>enforced</a:t>
            </a:r>
            <a:r>
              <a:rPr lang="fr-FR" sz="2400" dirty="0" smtClean="0"/>
              <a:t> by </a:t>
            </a:r>
            <a:r>
              <a:rPr lang="fr-FR" sz="2400" dirty="0" err="1" smtClean="0"/>
              <a:t>govt</a:t>
            </a:r>
            <a:r>
              <a:rPr lang="fr-FR" sz="2400" dirty="0" smtClean="0"/>
              <a:t>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even</a:t>
            </a:r>
            <a:r>
              <a:rPr lang="fr-FR" sz="2400" dirty="0" smtClean="0"/>
              <a:t> more important </a:t>
            </a:r>
            <a:r>
              <a:rPr lang="fr-FR" sz="2400" dirty="0" err="1" smtClean="0"/>
              <a:t>than</a:t>
            </a:r>
            <a:r>
              <a:rPr lang="fr-FR" sz="2400" dirty="0" smtClean="0"/>
              <a:t> the fiscal system and public </a:t>
            </a:r>
            <a:r>
              <a:rPr lang="fr-FR" sz="2400" dirty="0" err="1" smtClean="0"/>
              <a:t>spendings</a:t>
            </a:r>
            <a:r>
              <a:rPr lang="fr-FR" sz="2400" dirty="0" smtClean="0"/>
              <a:t>.</a:t>
            </a:r>
          </a:p>
          <a:p>
            <a:r>
              <a:rPr lang="fr-FR" sz="2400" b="1" dirty="0" smtClean="0"/>
              <a:t>Basic civil &amp; </a:t>
            </a:r>
            <a:r>
              <a:rPr lang="fr-FR" sz="2400" b="1" dirty="0" err="1" smtClean="0"/>
              <a:t>political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rights</a:t>
            </a:r>
            <a:r>
              <a:rPr lang="fr-FR" sz="2400" dirty="0" smtClean="0"/>
              <a:t>: </a:t>
            </a:r>
            <a:r>
              <a:rPr lang="fr-FR" sz="2400" dirty="0" err="1" smtClean="0"/>
              <a:t>forced</a:t>
            </a:r>
            <a:r>
              <a:rPr lang="fr-FR" sz="2400" dirty="0" smtClean="0"/>
              <a:t> vs free </a:t>
            </a:r>
            <a:r>
              <a:rPr lang="fr-FR" sz="2400" dirty="0" err="1" smtClean="0"/>
              <a:t>labor</a:t>
            </a:r>
            <a:r>
              <a:rPr lang="fr-FR" sz="2400" dirty="0" smtClean="0"/>
              <a:t>, restrictions on </a:t>
            </a:r>
            <a:r>
              <a:rPr lang="fr-FR" sz="2400" dirty="0" err="1" smtClean="0"/>
              <a:t>mobility</a:t>
            </a:r>
            <a:r>
              <a:rPr lang="fr-FR" sz="2400" dirty="0" smtClean="0"/>
              <a:t>, </a:t>
            </a:r>
            <a:r>
              <a:rPr lang="fr-FR" sz="2400" dirty="0" err="1" smtClean="0"/>
              <a:t>occupational</a:t>
            </a:r>
            <a:r>
              <a:rPr lang="fr-FR" sz="2400" dirty="0" smtClean="0"/>
              <a:t> &amp; </a:t>
            </a:r>
            <a:r>
              <a:rPr lang="fr-FR" sz="2400" dirty="0" err="1" smtClean="0"/>
              <a:t>voting</a:t>
            </a:r>
            <a:r>
              <a:rPr lang="fr-FR" sz="2400" dirty="0" smtClean="0"/>
              <a:t> </a:t>
            </a:r>
            <a:r>
              <a:rPr lang="fr-FR" sz="2400" dirty="0" err="1" smtClean="0"/>
              <a:t>rights</a:t>
            </a:r>
            <a:r>
              <a:rPr lang="fr-FR" sz="2400" dirty="0" smtClean="0"/>
              <a:t> (major </a:t>
            </a:r>
            <a:r>
              <a:rPr lang="fr-FR" sz="2400" dirty="0" err="1" smtClean="0"/>
              <a:t>historical</a:t>
            </a:r>
            <a:r>
              <a:rPr lang="fr-FR" sz="2400" dirty="0" smtClean="0"/>
              <a:t> </a:t>
            </a:r>
            <a:r>
              <a:rPr lang="fr-FR" sz="2400" dirty="0" err="1" smtClean="0"/>
              <a:t>role</a:t>
            </a:r>
            <a:r>
              <a:rPr lang="fr-FR" sz="2400" dirty="0" smtClean="0"/>
              <a:t>)  </a:t>
            </a:r>
          </a:p>
          <a:p>
            <a:r>
              <a:rPr lang="fr-FR" sz="2400" b="1" dirty="0" err="1"/>
              <a:t>P</a:t>
            </a:r>
            <a:r>
              <a:rPr lang="fr-FR" sz="2400" b="1" dirty="0" err="1" smtClean="0"/>
              <a:t>roperty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regimes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legal</a:t>
            </a:r>
            <a:r>
              <a:rPr lang="fr-FR" sz="2400" dirty="0" smtClean="0"/>
              <a:t> system </a:t>
            </a:r>
            <a:r>
              <a:rPr lang="fr-FR" sz="2400" dirty="0" err="1" smtClean="0"/>
              <a:t>shapes</a:t>
            </a:r>
            <a:r>
              <a:rPr lang="fr-FR" sz="2400" dirty="0" smtClean="0"/>
              <a:t> balance of power </a:t>
            </a:r>
            <a:r>
              <a:rPr lang="fr-FR" sz="2400" dirty="0" err="1" smtClean="0"/>
              <a:t>between</a:t>
            </a:r>
            <a:r>
              <a:rPr lang="fr-FR" sz="2400" dirty="0" smtClean="0"/>
              <a:t> </a:t>
            </a:r>
            <a:r>
              <a:rPr lang="fr-FR" sz="2400" dirty="0" err="1" smtClean="0"/>
              <a:t>owners</a:t>
            </a:r>
            <a:r>
              <a:rPr lang="fr-FR" sz="2400" dirty="0" smtClean="0"/>
              <a:t> &amp; non-</a:t>
            </a:r>
            <a:r>
              <a:rPr lang="fr-FR" sz="2400" dirty="0" err="1" smtClean="0"/>
              <a:t>owners</a:t>
            </a:r>
            <a:r>
              <a:rPr lang="fr-FR" sz="2400" dirty="0" smtClean="0"/>
              <a:t>; public vs </a:t>
            </a:r>
            <a:r>
              <a:rPr lang="fr-FR" sz="2400" dirty="0" err="1" smtClean="0"/>
              <a:t>private</a:t>
            </a:r>
            <a:r>
              <a:rPr lang="fr-FR" sz="2400" dirty="0" smtClean="0"/>
              <a:t> </a:t>
            </a:r>
            <a:r>
              <a:rPr lang="fr-FR" sz="2400" dirty="0" err="1" smtClean="0"/>
              <a:t>property</a:t>
            </a:r>
            <a:r>
              <a:rPr lang="fr-FR" sz="2400" dirty="0"/>
              <a:t>;</a:t>
            </a:r>
            <a:r>
              <a:rPr lang="fr-FR" sz="2400" dirty="0" smtClean="0"/>
              <a:t>  </a:t>
            </a:r>
            <a:r>
              <a:rPr lang="fr-FR" sz="2400" dirty="0" err="1" smtClean="0"/>
              <a:t>workers</a:t>
            </a:r>
            <a:r>
              <a:rPr lang="fr-FR" sz="2400" dirty="0" smtClean="0"/>
              <a:t> </a:t>
            </a:r>
            <a:r>
              <a:rPr lang="fr-FR" sz="2400" dirty="0" err="1" smtClean="0"/>
              <a:t>rights</a:t>
            </a:r>
            <a:r>
              <a:rPr lang="fr-FR" sz="2400" dirty="0" smtClean="0"/>
              <a:t> &amp; </a:t>
            </a:r>
            <a:r>
              <a:rPr lang="fr-FR" sz="2400" dirty="0" err="1" smtClean="0"/>
              <a:t>labor</a:t>
            </a:r>
            <a:r>
              <a:rPr lang="fr-FR" sz="2400" dirty="0" smtClean="0"/>
              <a:t> </a:t>
            </a:r>
            <a:r>
              <a:rPr lang="fr-FR" sz="2400" dirty="0" err="1"/>
              <a:t>law</a:t>
            </a:r>
            <a:r>
              <a:rPr lang="fr-FR" sz="2400" dirty="0"/>
              <a:t> (</a:t>
            </a:r>
            <a:r>
              <a:rPr lang="fr-FR" sz="2400" dirty="0" err="1"/>
              <a:t>co-determination</a:t>
            </a:r>
            <a:r>
              <a:rPr lang="fr-FR" sz="2400" dirty="0"/>
              <a:t>, unions</a:t>
            </a:r>
            <a:r>
              <a:rPr lang="fr-FR" sz="2400" dirty="0" smtClean="0"/>
              <a:t>); tenants </a:t>
            </a:r>
            <a:r>
              <a:rPr lang="fr-FR" sz="2400" dirty="0" err="1" smtClean="0"/>
              <a:t>rights</a:t>
            </a:r>
            <a:r>
              <a:rPr lang="fr-FR" sz="2400" dirty="0" smtClean="0"/>
              <a:t> &amp; </a:t>
            </a:r>
            <a:r>
              <a:rPr lang="fr-FR" sz="2400" dirty="0" err="1" smtClean="0"/>
              <a:t>inheritance</a:t>
            </a:r>
            <a:r>
              <a:rPr lang="fr-FR" sz="2400" dirty="0" smtClean="0"/>
              <a:t>; </a:t>
            </a:r>
            <a:r>
              <a:rPr lang="fr-FR" sz="2400" dirty="0" err="1" smtClean="0"/>
              <a:t>intellectual</a:t>
            </a:r>
            <a:r>
              <a:rPr lang="fr-FR" sz="2400" dirty="0" smtClean="0"/>
              <a:t> </a:t>
            </a:r>
            <a:r>
              <a:rPr lang="fr-FR" sz="2400" dirty="0" err="1" smtClean="0"/>
              <a:t>property</a:t>
            </a:r>
            <a:r>
              <a:rPr lang="fr-FR" sz="2400" dirty="0" smtClean="0"/>
              <a:t> </a:t>
            </a:r>
            <a:r>
              <a:rPr lang="fr-FR" sz="2400" dirty="0" err="1" smtClean="0"/>
              <a:t>rights</a:t>
            </a:r>
            <a:r>
              <a:rPr lang="fr-FR" sz="2400" dirty="0" smtClean="0"/>
              <a:t>; </a:t>
            </a:r>
            <a:r>
              <a:rPr lang="fr-FR" sz="2400" dirty="0" err="1" smtClean="0"/>
              <a:t>monetary</a:t>
            </a:r>
            <a:r>
              <a:rPr lang="fr-FR" sz="2400" dirty="0" smtClean="0"/>
              <a:t> </a:t>
            </a:r>
            <a:r>
              <a:rPr lang="fr-FR" sz="2400" dirty="0" err="1" smtClean="0"/>
              <a:t>regimes</a:t>
            </a:r>
            <a:r>
              <a:rPr lang="fr-FR" sz="2400" dirty="0" smtClean="0"/>
              <a:t> &amp; capital </a:t>
            </a:r>
            <a:r>
              <a:rPr lang="fr-FR" sz="2400" dirty="0" err="1" smtClean="0"/>
              <a:t>controls</a:t>
            </a:r>
            <a:endParaRPr lang="fr-FR" sz="2400" dirty="0" smtClean="0"/>
          </a:p>
          <a:p>
            <a:pPr>
              <a:buNone/>
            </a:pPr>
            <a:r>
              <a:rPr lang="fr-FR" sz="2400" dirty="0" smtClean="0">
                <a:latin typeface="Calibri"/>
              </a:rPr>
              <a:t>→ </a:t>
            </a:r>
            <a:r>
              <a:rPr lang="fr-FR" sz="2400" b="1" dirty="0" err="1" smtClean="0">
                <a:latin typeface="Calibri"/>
              </a:rPr>
              <a:t>there</a:t>
            </a:r>
            <a:r>
              <a:rPr lang="fr-FR" sz="2400" b="1" dirty="0" smtClean="0">
                <a:latin typeface="Calibri"/>
              </a:rPr>
              <a:t> are </a:t>
            </a:r>
            <a:r>
              <a:rPr lang="fr-FR" sz="2400" b="1" dirty="0" err="1" smtClean="0">
                <a:latin typeface="Calibri"/>
              </a:rPr>
              <a:t>many</a:t>
            </a:r>
            <a:r>
              <a:rPr lang="fr-FR" sz="2400" b="1" dirty="0" smtClean="0">
                <a:latin typeface="Calibri"/>
              </a:rPr>
              <a:t> </a:t>
            </a:r>
            <a:r>
              <a:rPr lang="fr-FR" sz="2400" b="1" dirty="0" err="1" smtClean="0">
                <a:latin typeface="Calibri"/>
              </a:rPr>
              <a:t>different</a:t>
            </a:r>
            <a:r>
              <a:rPr lang="fr-FR" sz="2400" b="1" dirty="0" smtClean="0">
                <a:latin typeface="Calibri"/>
              </a:rPr>
              <a:t> </a:t>
            </a:r>
            <a:r>
              <a:rPr lang="fr-FR" sz="2400" b="1" dirty="0" err="1" smtClean="0">
                <a:latin typeface="Calibri"/>
              </a:rPr>
              <a:t>complementary</a:t>
            </a:r>
            <a:r>
              <a:rPr lang="fr-FR" sz="2400" b="1" dirty="0" smtClean="0">
                <a:latin typeface="Calibri"/>
              </a:rPr>
              <a:t> </a:t>
            </a:r>
            <a:r>
              <a:rPr lang="fr-FR" sz="2400" b="1" dirty="0" err="1" smtClean="0">
                <a:latin typeface="Calibri"/>
              </a:rPr>
              <a:t>ways</a:t>
            </a:r>
            <a:r>
              <a:rPr lang="fr-FR" sz="2400" b="1" dirty="0" smtClean="0">
                <a:latin typeface="Calibri"/>
              </a:rPr>
              <a:t> to </a:t>
            </a:r>
            <a:r>
              <a:rPr lang="fr-FR" sz="2400" b="1" dirty="0" err="1" smtClean="0">
                <a:latin typeface="Calibri"/>
              </a:rPr>
              <a:t>evaluate</a:t>
            </a:r>
            <a:r>
              <a:rPr lang="fr-FR" sz="2400" b="1" dirty="0" smtClean="0">
                <a:latin typeface="Calibri"/>
              </a:rPr>
              <a:t> the size &amp; importance of </a:t>
            </a:r>
            <a:r>
              <a:rPr lang="fr-FR" sz="2400" b="1" dirty="0" err="1" smtClean="0">
                <a:latin typeface="Calibri"/>
              </a:rPr>
              <a:t>governement</a:t>
            </a:r>
            <a:r>
              <a:rPr lang="fr-FR" sz="2400" b="1" dirty="0" smtClean="0">
                <a:latin typeface="Calibri"/>
              </a:rPr>
              <a:t> </a:t>
            </a:r>
            <a:r>
              <a:rPr lang="fr-FR" sz="2400" b="1" dirty="0" err="1" smtClean="0">
                <a:latin typeface="Calibri"/>
              </a:rPr>
              <a:t>regulation</a:t>
            </a:r>
            <a:r>
              <a:rPr lang="fr-FR" sz="2400" dirty="0" smtClean="0">
                <a:latin typeface="Calibri"/>
              </a:rPr>
              <a:t>                                  Exemple: </a:t>
            </a:r>
            <a:r>
              <a:rPr lang="fr-FR" sz="2400" dirty="0" err="1" smtClean="0">
                <a:latin typeface="Calibri"/>
              </a:rPr>
              <a:t>should</a:t>
            </a:r>
            <a:r>
              <a:rPr lang="fr-FR" sz="2400" dirty="0" smtClean="0">
                <a:latin typeface="Calibri"/>
              </a:rPr>
              <a:t> </a:t>
            </a:r>
            <a:r>
              <a:rPr lang="fr-FR" sz="2400" dirty="0" err="1" smtClean="0">
                <a:latin typeface="Calibri"/>
              </a:rPr>
              <a:t>we</a:t>
            </a:r>
            <a:r>
              <a:rPr lang="fr-FR" sz="2400" dirty="0" smtClean="0">
                <a:latin typeface="Calibri"/>
              </a:rPr>
              <a:t> look at </a:t>
            </a:r>
            <a:r>
              <a:rPr lang="fr-FR" sz="2400" dirty="0" err="1" smtClean="0">
                <a:latin typeface="Calibri"/>
              </a:rPr>
              <a:t>share</a:t>
            </a:r>
            <a:r>
              <a:rPr lang="fr-FR" sz="2400" dirty="0" smtClean="0">
                <a:latin typeface="Calibri"/>
              </a:rPr>
              <a:t> of </a:t>
            </a:r>
            <a:r>
              <a:rPr lang="fr-FR" sz="2400" dirty="0" err="1" smtClean="0">
                <a:latin typeface="Calibri"/>
              </a:rPr>
              <a:t>govt</a:t>
            </a:r>
            <a:r>
              <a:rPr lang="fr-FR" sz="2400" dirty="0" smtClean="0">
                <a:latin typeface="Calibri"/>
              </a:rPr>
              <a:t> </a:t>
            </a:r>
            <a:r>
              <a:rPr lang="fr-FR" sz="2400" dirty="0" err="1" smtClean="0">
                <a:latin typeface="Calibri"/>
              </a:rPr>
              <a:t>tax</a:t>
            </a:r>
            <a:r>
              <a:rPr lang="fr-FR" sz="2400" dirty="0" smtClean="0">
                <a:latin typeface="Calibri"/>
              </a:rPr>
              <a:t> revenues in national </a:t>
            </a:r>
            <a:r>
              <a:rPr lang="fr-FR" sz="2400" dirty="0" err="1" smtClean="0">
                <a:latin typeface="Calibri"/>
              </a:rPr>
              <a:t>income</a:t>
            </a:r>
            <a:r>
              <a:rPr lang="fr-FR" sz="2400" dirty="0" smtClean="0">
                <a:latin typeface="Calibri"/>
              </a:rPr>
              <a:t> Y, or at the </a:t>
            </a:r>
            <a:r>
              <a:rPr lang="fr-FR" sz="2400" dirty="0" err="1" smtClean="0">
                <a:latin typeface="Calibri"/>
              </a:rPr>
              <a:t>share</a:t>
            </a:r>
            <a:r>
              <a:rPr lang="fr-FR" sz="2400" dirty="0" smtClean="0">
                <a:latin typeface="Calibri"/>
              </a:rPr>
              <a:t> of </a:t>
            </a:r>
            <a:r>
              <a:rPr lang="fr-FR" sz="2400" dirty="0" err="1" smtClean="0">
                <a:latin typeface="Calibri"/>
              </a:rPr>
              <a:t>govt</a:t>
            </a:r>
            <a:r>
              <a:rPr lang="fr-FR" sz="2400" dirty="0" smtClean="0">
                <a:latin typeface="Calibri"/>
              </a:rPr>
              <a:t> </a:t>
            </a:r>
            <a:r>
              <a:rPr lang="fr-FR" sz="2400" dirty="0" err="1" smtClean="0">
                <a:latin typeface="Calibri"/>
              </a:rPr>
              <a:t>property</a:t>
            </a:r>
            <a:r>
              <a:rPr lang="fr-FR" sz="2400" dirty="0" smtClean="0">
                <a:latin typeface="Calibri"/>
              </a:rPr>
              <a:t> in national capital K?</a:t>
            </a:r>
            <a:r>
              <a:rPr lang="fr-FR" sz="2400" dirty="0" smtClean="0"/>
              <a:t> </a:t>
            </a:r>
          </a:p>
          <a:p>
            <a:pPr>
              <a:buNone/>
            </a:pPr>
            <a:r>
              <a:rPr lang="fr-FR" sz="2400" dirty="0" smtClean="0"/>
              <a:t>     China vs Europe: </a:t>
            </a:r>
            <a:r>
              <a:rPr lang="fr-FR" sz="2400" dirty="0" err="1" smtClean="0"/>
              <a:t>Chinese</a:t>
            </a:r>
            <a:r>
              <a:rPr lang="fr-FR" sz="2400" dirty="0" smtClean="0"/>
              <a:t> </a:t>
            </a:r>
            <a:r>
              <a:rPr lang="fr-FR" sz="2400" dirty="0" err="1" smtClean="0"/>
              <a:t>govt</a:t>
            </a:r>
            <a:r>
              <a:rPr lang="fr-FR" sz="2400" dirty="0" smtClean="0"/>
              <a:t> has </a:t>
            </a:r>
            <a:r>
              <a:rPr lang="fr-FR" sz="2400" dirty="0" err="1" smtClean="0"/>
              <a:t>smaller</a:t>
            </a:r>
            <a:r>
              <a:rPr lang="fr-FR" sz="2400" dirty="0" smtClean="0"/>
              <a:t> </a:t>
            </a:r>
            <a:r>
              <a:rPr lang="fr-FR" sz="2400" dirty="0" err="1" smtClean="0"/>
              <a:t>tax</a:t>
            </a:r>
            <a:r>
              <a:rPr lang="fr-FR" sz="2400" dirty="0" smtClean="0"/>
              <a:t> </a:t>
            </a:r>
            <a:r>
              <a:rPr lang="fr-FR" sz="2400" dirty="0" err="1" smtClean="0"/>
              <a:t>share</a:t>
            </a:r>
            <a:r>
              <a:rPr lang="fr-FR" sz="2400" dirty="0" smtClean="0"/>
              <a:t> in Y, but </a:t>
            </a:r>
            <a:r>
              <a:rPr lang="fr-FR" sz="2400" dirty="0" err="1" smtClean="0"/>
              <a:t>higher</a:t>
            </a:r>
            <a:r>
              <a:rPr lang="fr-FR" sz="2400" dirty="0" smtClean="0"/>
              <a:t> </a:t>
            </a:r>
            <a:r>
              <a:rPr lang="fr-FR" sz="2400" dirty="0" err="1" smtClean="0"/>
              <a:t>share</a:t>
            </a:r>
            <a:r>
              <a:rPr lang="fr-FR" sz="2400" dirty="0" smtClean="0"/>
              <a:t> in K </a:t>
            </a:r>
            <a:r>
              <a:rPr lang="fr-FR" sz="2400" dirty="0" err="1" smtClean="0"/>
              <a:t>ownership</a:t>
            </a:r>
            <a:r>
              <a:rPr lang="fr-FR" sz="2400" dirty="0" smtClean="0"/>
              <a:t>. </a:t>
            </a:r>
            <a:r>
              <a:rPr lang="fr-FR" sz="2400" dirty="0" err="1" smtClean="0"/>
              <a:t>Which</a:t>
            </a:r>
            <a:r>
              <a:rPr lang="fr-FR" sz="2400" dirty="0" smtClean="0"/>
              <a:t> state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most</a:t>
            </a:r>
            <a:r>
              <a:rPr lang="fr-FR" sz="2400" dirty="0" smtClean="0"/>
              <a:t> </a:t>
            </a:r>
            <a:r>
              <a:rPr lang="fr-FR" sz="2400" dirty="0" err="1" smtClean="0"/>
              <a:t>powerful</a:t>
            </a:r>
            <a:r>
              <a:rPr lang="fr-FR" sz="2400" dirty="0" smtClean="0"/>
              <a:t>?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332656"/>
            <a:ext cx="8712968" cy="6192688"/>
          </a:xfrm>
        </p:spPr>
        <p:txBody>
          <a:bodyPr>
            <a:noAutofit/>
          </a:bodyPr>
          <a:lstStyle/>
          <a:p>
            <a:r>
              <a:rPr lang="fr-FR" sz="2400" b="1" dirty="0" err="1" smtClean="0"/>
              <a:t>Family</a:t>
            </a:r>
            <a:r>
              <a:rPr lang="fr-FR" sz="2400" b="1" dirty="0" smtClean="0"/>
              <a:t> vs </a:t>
            </a:r>
            <a:r>
              <a:rPr lang="fr-FR" sz="2400" b="1" dirty="0" err="1" smtClean="0"/>
              <a:t>government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roles</a:t>
            </a:r>
            <a:r>
              <a:rPr lang="fr-FR" sz="2400" dirty="0" smtClean="0"/>
              <a:t>: </a:t>
            </a:r>
            <a:r>
              <a:rPr lang="fr-FR" sz="2400" dirty="0" err="1" smtClean="0"/>
              <a:t>conflict</a:t>
            </a:r>
            <a:r>
              <a:rPr lang="fr-FR" sz="2400" dirty="0" smtClean="0"/>
              <a:t> about </a:t>
            </a:r>
            <a:r>
              <a:rPr lang="fr-FR" sz="2400" dirty="0" err="1" smtClean="0"/>
              <a:t>marriage</a:t>
            </a:r>
            <a:r>
              <a:rPr lang="fr-FR" sz="2400" dirty="0" smtClean="0"/>
              <a:t>, </a:t>
            </a:r>
            <a:r>
              <a:rPr lang="fr-FR" sz="2400" dirty="0" err="1" smtClean="0"/>
              <a:t>fertility</a:t>
            </a:r>
            <a:r>
              <a:rPr lang="fr-FR" sz="2400" dirty="0" smtClean="0"/>
              <a:t>, </a:t>
            </a:r>
            <a:r>
              <a:rPr lang="fr-FR" sz="2400" dirty="0" err="1" smtClean="0"/>
              <a:t>gender</a:t>
            </a:r>
            <a:r>
              <a:rPr lang="fr-FR" sz="2400" dirty="0" smtClean="0"/>
              <a:t>, </a:t>
            </a:r>
            <a:r>
              <a:rPr lang="fr-FR" sz="2400" dirty="0" err="1" smtClean="0"/>
              <a:t>education</a:t>
            </a:r>
            <a:r>
              <a:rPr lang="fr-FR" sz="2400" dirty="0" smtClean="0"/>
              <a:t>, etc.</a:t>
            </a:r>
          </a:p>
          <a:p>
            <a:r>
              <a:rPr lang="fr-FR" sz="2400" b="1" dirty="0"/>
              <a:t>P</a:t>
            </a:r>
            <a:r>
              <a:rPr lang="fr-FR" sz="2400" b="1" dirty="0" smtClean="0"/>
              <a:t>olitical </a:t>
            </a:r>
            <a:r>
              <a:rPr lang="fr-FR" sz="2400" b="1" dirty="0" err="1" smtClean="0"/>
              <a:t>regimes</a:t>
            </a:r>
            <a:r>
              <a:rPr lang="fr-FR" sz="2400" b="1" dirty="0" smtClean="0"/>
              <a:t> </a:t>
            </a:r>
            <a:r>
              <a:rPr lang="fr-FR" sz="2400" dirty="0" smtClean="0"/>
              <a:t>and the </a:t>
            </a:r>
            <a:r>
              <a:rPr lang="fr-FR" sz="2400" dirty="0" err="1" smtClean="0"/>
              <a:t>organization</a:t>
            </a:r>
            <a:r>
              <a:rPr lang="fr-FR" sz="2400" dirty="0" smtClean="0"/>
              <a:t> of </a:t>
            </a:r>
            <a:r>
              <a:rPr lang="fr-FR" sz="2400" dirty="0" err="1" smtClean="0"/>
              <a:t>governement</a:t>
            </a:r>
            <a:r>
              <a:rPr lang="fr-FR" sz="2400" dirty="0" smtClean="0"/>
              <a:t>: </a:t>
            </a:r>
            <a:r>
              <a:rPr lang="fr-FR" sz="2400" dirty="0" err="1" smtClean="0"/>
              <a:t>electoral</a:t>
            </a:r>
            <a:r>
              <a:rPr lang="fr-FR" sz="2400" dirty="0" smtClean="0"/>
              <a:t> &amp; party </a:t>
            </a:r>
            <a:r>
              <a:rPr lang="fr-FR" sz="2400" dirty="0" err="1" smtClean="0"/>
              <a:t>systems</a:t>
            </a:r>
            <a:r>
              <a:rPr lang="fr-FR" sz="2400" dirty="0" smtClean="0"/>
              <a:t>, nations-states, </a:t>
            </a:r>
            <a:r>
              <a:rPr lang="fr-FR" sz="2400" dirty="0" err="1" smtClean="0"/>
              <a:t>federations</a:t>
            </a:r>
            <a:r>
              <a:rPr lang="fr-FR" sz="2400" dirty="0" smtClean="0"/>
              <a:t>, empires</a:t>
            </a:r>
          </a:p>
          <a:p>
            <a:pPr marL="0" indent="0">
              <a:buNone/>
            </a:pPr>
            <a:r>
              <a:rPr lang="fr-FR" sz="2400" dirty="0"/>
              <a:t> </a:t>
            </a:r>
            <a:r>
              <a:rPr lang="fr-FR" sz="2400" dirty="0" smtClean="0">
                <a:latin typeface="Calibri"/>
              </a:rPr>
              <a:t>→</a:t>
            </a:r>
            <a:r>
              <a:rPr lang="fr-FR" sz="2400" dirty="0" smtClean="0"/>
              <a:t> </a:t>
            </a:r>
            <a:r>
              <a:rPr lang="fr-FR" sz="2400" b="1" dirty="0" smtClean="0"/>
              <a:t>the capital &amp; </a:t>
            </a:r>
            <a:r>
              <a:rPr lang="fr-FR" sz="2400" b="1" dirty="0" err="1" smtClean="0"/>
              <a:t>democratic</a:t>
            </a:r>
            <a:r>
              <a:rPr lang="fr-FR" sz="2400" b="1" dirty="0" smtClean="0"/>
              <a:t> state </a:t>
            </a:r>
            <a:r>
              <a:rPr lang="fr-FR" sz="2400" dirty="0" smtClean="0"/>
              <a:t>(the set of </a:t>
            </a:r>
            <a:r>
              <a:rPr lang="fr-FR" sz="2400" dirty="0" err="1" smtClean="0"/>
              <a:t>legal</a:t>
            </a:r>
            <a:r>
              <a:rPr lang="fr-FR" sz="2400" dirty="0" smtClean="0"/>
              <a:t> </a:t>
            </a:r>
            <a:r>
              <a:rPr lang="fr-FR" sz="2400" dirty="0" err="1" smtClean="0"/>
              <a:t>rules</a:t>
            </a:r>
            <a:r>
              <a:rPr lang="fr-FR" sz="2400" dirty="0" smtClean="0"/>
              <a:t> and institutions </a:t>
            </a:r>
            <a:r>
              <a:rPr lang="fr-FR" sz="2400" dirty="0" err="1" smtClean="0"/>
              <a:t>governing</a:t>
            </a:r>
            <a:r>
              <a:rPr lang="fr-FR" sz="2400" dirty="0" smtClean="0"/>
              <a:t> </a:t>
            </a:r>
            <a:r>
              <a:rPr lang="fr-FR" sz="2400" dirty="0" err="1" smtClean="0"/>
              <a:t>property</a:t>
            </a:r>
            <a:r>
              <a:rPr lang="fr-FR" sz="2400" dirty="0" smtClean="0"/>
              <a:t>, </a:t>
            </a:r>
            <a:r>
              <a:rPr lang="fr-FR" sz="2400" dirty="0" err="1" smtClean="0"/>
              <a:t>labor</a:t>
            </a:r>
            <a:r>
              <a:rPr lang="fr-FR" sz="2400" dirty="0" smtClean="0"/>
              <a:t> and </a:t>
            </a:r>
            <a:r>
              <a:rPr lang="fr-FR" sz="2400" dirty="0" err="1" smtClean="0"/>
              <a:t>political</a:t>
            </a:r>
            <a:r>
              <a:rPr lang="fr-FR" sz="2400" dirty="0" smtClean="0"/>
              <a:t> relations </a:t>
            </a:r>
            <a:r>
              <a:rPr lang="fr-FR" sz="2400" dirty="0" err="1" smtClean="0"/>
              <a:t>between</a:t>
            </a:r>
            <a:r>
              <a:rPr lang="fr-FR" sz="2400" dirty="0" smtClean="0"/>
              <a:t> </a:t>
            </a:r>
            <a:r>
              <a:rPr lang="fr-FR" sz="2400" dirty="0" err="1" smtClean="0"/>
              <a:t>individuals</a:t>
            </a:r>
            <a:r>
              <a:rPr lang="fr-FR" sz="2400" dirty="0" smtClean="0"/>
              <a:t>) </a:t>
            </a:r>
            <a:r>
              <a:rPr lang="fr-FR" sz="2400" b="1" dirty="0" err="1" smtClean="0"/>
              <a:t>encompasses</a:t>
            </a:r>
            <a:r>
              <a:rPr lang="fr-FR" sz="2400" b="1" dirty="0" smtClean="0"/>
              <a:t> the fiscal &amp; social state</a:t>
            </a:r>
            <a:r>
              <a:rPr lang="fr-FR" sz="2400" dirty="0" smtClean="0"/>
              <a:t> and </a:t>
            </a:r>
            <a:r>
              <a:rPr lang="fr-FR" sz="2400" dirty="0" err="1" smtClean="0"/>
              <a:t>allows</a:t>
            </a:r>
            <a:r>
              <a:rPr lang="fr-FR" sz="2400" dirty="0" smtClean="0"/>
              <a:t> for a </a:t>
            </a:r>
            <a:r>
              <a:rPr lang="fr-FR" sz="2400" dirty="0" err="1" smtClean="0"/>
              <a:t>broader</a:t>
            </a:r>
            <a:r>
              <a:rPr lang="fr-FR" sz="2400" dirty="0" smtClean="0"/>
              <a:t> </a:t>
            </a:r>
            <a:r>
              <a:rPr lang="fr-FR" sz="2400" dirty="0" err="1" smtClean="0"/>
              <a:t>view</a:t>
            </a:r>
            <a:r>
              <a:rPr lang="fr-FR" sz="2400" dirty="0" smtClean="0"/>
              <a:t> of state formation &amp; </a:t>
            </a:r>
            <a:r>
              <a:rPr lang="fr-FR" sz="2400" dirty="0" err="1" smtClean="0"/>
              <a:t>government</a:t>
            </a:r>
            <a:r>
              <a:rPr lang="fr-FR" sz="2400" dirty="0" smtClean="0"/>
              <a:t> </a:t>
            </a:r>
            <a:r>
              <a:rPr lang="fr-FR" sz="2400" dirty="0" err="1" smtClean="0"/>
              <a:t>regulation</a:t>
            </a:r>
            <a:endParaRPr lang="fr-FR" sz="2400" dirty="0" smtClean="0"/>
          </a:p>
          <a:p>
            <a:pPr marL="0" indent="0">
              <a:buNone/>
            </a:pPr>
            <a:endParaRPr lang="fr-FR" sz="2400" b="1" dirty="0" smtClean="0"/>
          </a:p>
          <a:p>
            <a:r>
              <a:rPr lang="fr-FR" sz="2400" b="1" dirty="0" err="1" smtClean="0"/>
              <a:t>During</a:t>
            </a:r>
            <a:r>
              <a:rPr lang="fr-FR" sz="2400" b="1" dirty="0" smtClean="0"/>
              <a:t> 21</a:t>
            </a:r>
            <a:r>
              <a:rPr lang="fr-FR" sz="2400" b="1" baseline="30000" dirty="0" smtClean="0"/>
              <a:t>c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just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like</a:t>
            </a:r>
            <a:r>
              <a:rPr lang="fr-FR" sz="2400" b="1" dirty="0" smtClean="0"/>
              <a:t> in </a:t>
            </a:r>
            <a:r>
              <a:rPr lang="fr-FR" sz="2400" b="1" dirty="0" err="1" smtClean="0"/>
              <a:t>previous</a:t>
            </a:r>
            <a:r>
              <a:rPr lang="fr-FR" sz="2400" b="1" dirty="0" smtClean="0"/>
              <a:t> centuries, the </a:t>
            </a:r>
            <a:r>
              <a:rPr lang="fr-FR" sz="2400" b="1" dirty="0" err="1" smtClean="0"/>
              <a:t>evolution</a:t>
            </a:r>
            <a:r>
              <a:rPr lang="fr-FR" sz="2400" b="1" dirty="0" smtClean="0"/>
              <a:t> of fiscal and social institutions </a:t>
            </a:r>
            <a:r>
              <a:rPr lang="fr-FR" sz="2400" b="1" dirty="0" err="1" smtClean="0"/>
              <a:t>will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largely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determined</a:t>
            </a:r>
            <a:r>
              <a:rPr lang="fr-FR" sz="2400" b="1" dirty="0" smtClean="0"/>
              <a:t> by the </a:t>
            </a:r>
            <a:r>
              <a:rPr lang="fr-FR" sz="2400" b="1" dirty="0" err="1" smtClean="0"/>
              <a:t>evolution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legal</a:t>
            </a:r>
            <a:r>
              <a:rPr lang="fr-FR" sz="2400" b="1" dirty="0" smtClean="0"/>
              <a:t> and </a:t>
            </a:r>
            <a:r>
              <a:rPr lang="fr-FR" sz="2400" b="1" dirty="0" err="1" smtClean="0"/>
              <a:t>political</a:t>
            </a:r>
            <a:r>
              <a:rPr lang="fr-FR" sz="2400" b="1" dirty="0" smtClean="0"/>
              <a:t> institutions</a:t>
            </a:r>
            <a:r>
              <a:rPr lang="fr-FR" sz="2400" dirty="0" smtClean="0"/>
              <a:t>: </a:t>
            </a:r>
            <a:r>
              <a:rPr lang="fr-FR" sz="2400" dirty="0" err="1" smtClean="0"/>
              <a:t>financial</a:t>
            </a:r>
            <a:r>
              <a:rPr lang="fr-FR" sz="2400" dirty="0" smtClean="0"/>
              <a:t> </a:t>
            </a:r>
            <a:r>
              <a:rPr lang="fr-FR" sz="2400" dirty="0" err="1" smtClean="0"/>
              <a:t>transparency</a:t>
            </a:r>
            <a:r>
              <a:rPr lang="fr-FR" sz="2400" dirty="0" smtClean="0"/>
              <a:t> &amp; </a:t>
            </a:r>
            <a:r>
              <a:rPr lang="fr-FR" sz="2400" dirty="0" err="1" smtClean="0"/>
              <a:t>participatory</a:t>
            </a:r>
            <a:r>
              <a:rPr lang="fr-FR" sz="2400" dirty="0" smtClean="0"/>
              <a:t> </a:t>
            </a:r>
            <a:r>
              <a:rPr lang="fr-FR" sz="2400" dirty="0" err="1" smtClean="0"/>
              <a:t>governance</a:t>
            </a:r>
            <a:r>
              <a:rPr lang="fr-FR" sz="2400" dirty="0"/>
              <a:t>; international </a:t>
            </a:r>
            <a:r>
              <a:rPr lang="fr-FR" sz="2400" dirty="0" err="1"/>
              <a:t>legal</a:t>
            </a:r>
            <a:r>
              <a:rPr lang="fr-FR" sz="2400" dirty="0"/>
              <a:t> </a:t>
            </a:r>
            <a:r>
              <a:rPr lang="fr-FR" sz="2400" dirty="0" err="1" smtClean="0"/>
              <a:t>systems</a:t>
            </a:r>
            <a:r>
              <a:rPr lang="fr-FR" sz="2400" dirty="0" smtClean="0"/>
              <a:t>; </a:t>
            </a:r>
            <a:r>
              <a:rPr lang="fr-FR" sz="2400" dirty="0" err="1" smtClean="0"/>
              <a:t>democracy</a:t>
            </a:r>
            <a:r>
              <a:rPr lang="fr-FR" sz="2400" dirty="0" smtClean="0"/>
              <a:t> vs </a:t>
            </a:r>
            <a:r>
              <a:rPr lang="fr-FR" sz="2400" dirty="0" err="1" smtClean="0"/>
              <a:t>automatic</a:t>
            </a:r>
            <a:r>
              <a:rPr lang="fr-FR" sz="2400" dirty="0" smtClean="0"/>
              <a:t> </a:t>
            </a:r>
            <a:r>
              <a:rPr lang="fr-FR" sz="2400" dirty="0" err="1" smtClean="0"/>
              <a:t>rules</a:t>
            </a:r>
            <a:r>
              <a:rPr lang="fr-FR" sz="2400" dirty="0" smtClean="0"/>
              <a:t> on </a:t>
            </a:r>
            <a:r>
              <a:rPr lang="fr-FR" sz="2400" dirty="0" err="1" smtClean="0"/>
              <a:t>property</a:t>
            </a:r>
            <a:r>
              <a:rPr lang="fr-FR" sz="2400" dirty="0" smtClean="0"/>
              <a:t> or </a:t>
            </a:r>
            <a:r>
              <a:rPr lang="fr-FR" sz="2400" dirty="0" err="1" smtClean="0"/>
              <a:t>debt</a:t>
            </a:r>
            <a:r>
              <a:rPr lang="fr-FR" sz="2400" dirty="0" smtClean="0"/>
              <a:t>; </a:t>
            </a:r>
            <a:r>
              <a:rPr lang="fr-FR" sz="2400" dirty="0" err="1" smtClean="0"/>
              <a:t>development</a:t>
            </a:r>
            <a:r>
              <a:rPr lang="fr-FR" sz="2400" dirty="0" smtClean="0"/>
              <a:t> of supranational (un)</a:t>
            </a:r>
            <a:r>
              <a:rPr lang="fr-FR" sz="2400" dirty="0" err="1" smtClean="0"/>
              <a:t>democratic</a:t>
            </a:r>
            <a:r>
              <a:rPr lang="fr-FR" sz="2400" dirty="0" smtClean="0"/>
              <a:t> institutions?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/>
          </a:bodyPr>
          <a:lstStyle/>
          <a:p>
            <a:r>
              <a:rPr lang="fr-FR" sz="3800" b="1" dirty="0" smtClean="0"/>
              <a:t>State power &amp; </a:t>
            </a:r>
            <a:r>
              <a:rPr lang="fr-FR" sz="3800" b="1" dirty="0" err="1" smtClean="0"/>
              <a:t>extreme</a:t>
            </a:r>
            <a:r>
              <a:rPr lang="fr-FR" sz="3800" b="1" dirty="0" smtClean="0"/>
              <a:t> </a:t>
            </a:r>
            <a:r>
              <a:rPr lang="fr-FR" sz="3800" b="1" dirty="0" err="1" smtClean="0"/>
              <a:t>inequality</a:t>
            </a:r>
            <a:r>
              <a:rPr lang="fr-FR" sz="3800" b="1" dirty="0" smtClean="0"/>
              <a:t> </a:t>
            </a:r>
            <a:r>
              <a:rPr lang="fr-FR" sz="3800" b="1" dirty="0" err="1" smtClean="0"/>
              <a:t>regimes</a:t>
            </a:r>
            <a:endParaRPr lang="fr-FR" sz="3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340768"/>
            <a:ext cx="8784976" cy="5256584"/>
          </a:xfrm>
        </p:spPr>
        <p:txBody>
          <a:bodyPr>
            <a:normAutofit fontScale="92500" lnSpcReduction="20000"/>
          </a:bodyPr>
          <a:lstStyle/>
          <a:p>
            <a:r>
              <a:rPr lang="fr-FR" dirty="0" err="1" smtClean="0"/>
              <a:t>Today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tend to </a:t>
            </a:r>
            <a:r>
              <a:rPr lang="fr-FR" dirty="0" err="1" smtClean="0"/>
              <a:t>view</a:t>
            </a:r>
            <a:r>
              <a:rPr lang="fr-FR" dirty="0" smtClean="0"/>
              <a:t> the state as a force to </a:t>
            </a:r>
            <a:r>
              <a:rPr lang="fr-FR" dirty="0" err="1" smtClean="0"/>
              <a:t>reduce</a:t>
            </a:r>
            <a:r>
              <a:rPr lang="fr-FR" dirty="0" smtClean="0"/>
              <a:t> </a:t>
            </a:r>
            <a:r>
              <a:rPr lang="fr-FR" dirty="0" err="1" smtClean="0"/>
              <a:t>inequality</a:t>
            </a:r>
            <a:r>
              <a:rPr lang="fr-FR" dirty="0" smtClean="0"/>
              <a:t> and </a:t>
            </a:r>
            <a:r>
              <a:rPr lang="fr-FR" dirty="0" err="1" smtClean="0"/>
              <a:t>enforce</a:t>
            </a:r>
            <a:r>
              <a:rPr lang="fr-FR" dirty="0" smtClean="0"/>
              <a:t> </a:t>
            </a:r>
            <a:r>
              <a:rPr lang="fr-FR" dirty="0" err="1" smtClean="0"/>
              <a:t>equal</a:t>
            </a:r>
            <a:r>
              <a:rPr lang="fr-FR" dirty="0" smtClean="0"/>
              <a:t> </a:t>
            </a:r>
            <a:r>
              <a:rPr lang="fr-FR" dirty="0" err="1" smtClean="0"/>
              <a:t>rights</a:t>
            </a:r>
            <a:endParaRPr lang="fr-FR" dirty="0" smtClean="0"/>
          </a:p>
          <a:p>
            <a:r>
              <a:rPr lang="fr-FR" dirty="0" err="1" smtClean="0"/>
              <a:t>However</a:t>
            </a:r>
            <a:r>
              <a:rPr lang="fr-FR" dirty="0" smtClean="0"/>
              <a:t> </a:t>
            </a:r>
            <a:r>
              <a:rPr lang="fr-FR" dirty="0" err="1" smtClean="0"/>
              <a:t>historically</a:t>
            </a:r>
            <a:r>
              <a:rPr lang="fr-FR" dirty="0" smtClean="0"/>
              <a:t> state power has </a:t>
            </a:r>
            <a:r>
              <a:rPr lang="fr-FR" dirty="0" err="1" smtClean="0"/>
              <a:t>often</a:t>
            </a:r>
            <a:r>
              <a:rPr lang="fr-FR" dirty="0" smtClean="0"/>
              <a:t> been </a:t>
            </a:r>
            <a:r>
              <a:rPr lang="fr-FR" dirty="0" err="1" smtClean="0"/>
              <a:t>used</a:t>
            </a:r>
            <a:r>
              <a:rPr lang="fr-FR" dirty="0" smtClean="0"/>
              <a:t> as a </a:t>
            </a:r>
            <a:r>
              <a:rPr lang="fr-FR" dirty="0" err="1" smtClean="0"/>
              <a:t>tool</a:t>
            </a:r>
            <a:r>
              <a:rPr lang="fr-FR" dirty="0" smtClean="0"/>
              <a:t> for the </a:t>
            </a:r>
            <a:r>
              <a:rPr lang="fr-FR" dirty="0" err="1" smtClean="0"/>
              <a:t>elite</a:t>
            </a:r>
            <a:r>
              <a:rPr lang="fr-FR" dirty="0" smtClean="0"/>
              <a:t> to </a:t>
            </a:r>
            <a:r>
              <a:rPr lang="fr-FR" dirty="0" err="1" smtClean="0"/>
              <a:t>enforce</a:t>
            </a:r>
            <a:r>
              <a:rPr lang="fr-FR" dirty="0" smtClean="0"/>
              <a:t> </a:t>
            </a:r>
            <a:r>
              <a:rPr lang="fr-FR" dirty="0" err="1" smtClean="0"/>
              <a:t>extreme</a:t>
            </a:r>
            <a:r>
              <a:rPr lang="fr-FR" dirty="0" smtClean="0"/>
              <a:t> </a:t>
            </a:r>
            <a:r>
              <a:rPr lang="fr-FR" dirty="0" err="1" smtClean="0"/>
              <a:t>inequality</a:t>
            </a:r>
            <a:r>
              <a:rPr lang="fr-FR" dirty="0" smtClean="0"/>
              <a:t> </a:t>
            </a:r>
            <a:r>
              <a:rPr lang="fr-FR" dirty="0" err="1" smtClean="0"/>
              <a:t>regimes</a:t>
            </a:r>
            <a:r>
              <a:rPr lang="fr-FR" dirty="0" smtClean="0"/>
              <a:t>, </a:t>
            </a:r>
            <a:r>
              <a:rPr lang="fr-FR" dirty="0" err="1" smtClean="0"/>
              <a:t>often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err="1" smtClean="0"/>
              <a:t>upon</a:t>
            </a:r>
            <a:r>
              <a:rPr lang="fr-FR" dirty="0" smtClean="0"/>
              <a:t> </a:t>
            </a:r>
            <a:r>
              <a:rPr lang="fr-FR" dirty="0" err="1" smtClean="0"/>
              <a:t>extreme</a:t>
            </a:r>
            <a:r>
              <a:rPr lang="fr-FR" dirty="0" smtClean="0"/>
              <a:t> </a:t>
            </a:r>
            <a:r>
              <a:rPr lang="fr-FR" dirty="0" err="1" smtClean="0"/>
              <a:t>forms</a:t>
            </a:r>
            <a:r>
              <a:rPr lang="fr-FR" dirty="0" smtClean="0"/>
              <a:t> of </a:t>
            </a:r>
            <a:r>
              <a:rPr lang="fr-FR" dirty="0" err="1" smtClean="0"/>
              <a:t>property</a:t>
            </a:r>
            <a:r>
              <a:rPr lang="fr-FR" dirty="0" smtClean="0"/>
              <a:t>: </a:t>
            </a:r>
            <a:r>
              <a:rPr lang="fr-FR" dirty="0" err="1" smtClean="0"/>
              <a:t>slavery</a:t>
            </a:r>
            <a:r>
              <a:rPr lang="fr-FR" dirty="0" smtClean="0"/>
              <a:t>, </a:t>
            </a:r>
            <a:r>
              <a:rPr lang="fr-FR" dirty="0" err="1" smtClean="0"/>
              <a:t>serfdom</a:t>
            </a:r>
            <a:r>
              <a:rPr lang="fr-FR" dirty="0" smtClean="0"/>
              <a:t>, </a:t>
            </a:r>
            <a:r>
              <a:rPr lang="fr-FR" dirty="0" err="1" smtClean="0"/>
              <a:t>forced</a:t>
            </a:r>
            <a:r>
              <a:rPr lang="fr-FR" dirty="0" smtClean="0"/>
              <a:t> </a:t>
            </a:r>
            <a:r>
              <a:rPr lang="fr-FR" dirty="0" err="1" smtClean="0"/>
              <a:t>labor</a:t>
            </a:r>
            <a:r>
              <a:rPr lang="fr-FR" dirty="0" smtClean="0"/>
              <a:t> </a:t>
            </a:r>
          </a:p>
          <a:p>
            <a:r>
              <a:rPr lang="fr-FR" dirty="0" smtClean="0"/>
              <a:t>State power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as a </a:t>
            </a:r>
            <a:r>
              <a:rPr lang="fr-FR" dirty="0" err="1" smtClean="0"/>
              <a:t>tool</a:t>
            </a:r>
            <a:r>
              <a:rPr lang="fr-FR" dirty="0" smtClean="0"/>
              <a:t> of </a:t>
            </a:r>
            <a:r>
              <a:rPr lang="fr-FR" dirty="0" err="1" smtClean="0"/>
              <a:t>elite</a:t>
            </a:r>
            <a:r>
              <a:rPr lang="fr-FR" dirty="0" smtClean="0"/>
              <a:t> domination </a:t>
            </a:r>
            <a:r>
              <a:rPr lang="fr-FR" dirty="0" err="1" smtClean="0"/>
              <a:t>today</a:t>
            </a:r>
            <a:r>
              <a:rPr lang="fr-FR" dirty="0" smtClean="0"/>
              <a:t> and in the future (</a:t>
            </a:r>
            <a:r>
              <a:rPr lang="fr-FR" dirty="0" err="1" smtClean="0"/>
              <a:t>possibly</a:t>
            </a:r>
            <a:r>
              <a:rPr lang="fr-FR" dirty="0" smtClean="0"/>
              <a:t> via more </a:t>
            </a:r>
            <a:r>
              <a:rPr lang="fr-FR" dirty="0" err="1" smtClean="0"/>
              <a:t>subtle</a:t>
            </a:r>
            <a:r>
              <a:rPr lang="fr-FR" dirty="0" smtClean="0"/>
              <a:t> </a:t>
            </a:r>
            <a:r>
              <a:rPr lang="fr-FR" dirty="0" err="1" smtClean="0"/>
              <a:t>forms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in the </a:t>
            </a:r>
            <a:r>
              <a:rPr lang="fr-FR" dirty="0" err="1" smtClean="0"/>
              <a:t>past</a:t>
            </a:r>
            <a:r>
              <a:rPr lang="fr-FR" dirty="0" smtClean="0"/>
              <a:t>: </a:t>
            </a:r>
            <a:r>
              <a:rPr lang="fr-FR" dirty="0" err="1" smtClean="0"/>
              <a:t>e.g</a:t>
            </a:r>
            <a:r>
              <a:rPr lang="fr-FR" dirty="0" smtClean="0"/>
              <a:t>. protection of </a:t>
            </a:r>
            <a:r>
              <a:rPr lang="fr-FR" dirty="0" err="1" smtClean="0"/>
              <a:t>wealthy</a:t>
            </a:r>
            <a:r>
              <a:rPr lang="fr-FR" dirty="0" smtClean="0"/>
              <a:t> via </a:t>
            </a:r>
            <a:r>
              <a:rPr lang="fr-FR" dirty="0" err="1" smtClean="0"/>
              <a:t>legal</a:t>
            </a:r>
            <a:r>
              <a:rPr lang="fr-FR" dirty="0" smtClean="0"/>
              <a:t> system, </a:t>
            </a:r>
            <a:r>
              <a:rPr lang="fr-FR" dirty="0" err="1" smtClean="0"/>
              <a:t>tax</a:t>
            </a:r>
            <a:r>
              <a:rPr lang="fr-FR" dirty="0" smtClean="0"/>
              <a:t> </a:t>
            </a:r>
            <a:r>
              <a:rPr lang="fr-FR" dirty="0" err="1" smtClean="0"/>
              <a:t>havens</a:t>
            </a:r>
            <a:r>
              <a:rPr lang="fr-FR" dirty="0" smtClean="0"/>
              <a:t>, </a:t>
            </a:r>
            <a:r>
              <a:rPr lang="fr-FR" dirty="0" err="1" smtClean="0"/>
              <a:t>gated</a:t>
            </a:r>
            <a:r>
              <a:rPr lang="fr-FR" dirty="0" smtClean="0"/>
              <a:t> </a:t>
            </a:r>
            <a:r>
              <a:rPr lang="fr-FR" dirty="0" err="1" smtClean="0"/>
              <a:t>communities</a:t>
            </a:r>
            <a:r>
              <a:rPr lang="fr-FR" dirty="0" smtClean="0"/>
              <a:t> and </a:t>
            </a:r>
            <a:r>
              <a:rPr lang="fr-FR" dirty="0" err="1" smtClean="0"/>
              <a:t>universities</a:t>
            </a:r>
            <a:r>
              <a:rPr lang="fr-FR" dirty="0" smtClean="0"/>
              <a:t>, etc.). </a:t>
            </a:r>
          </a:p>
          <a:p>
            <a:r>
              <a:rPr lang="fr-FR" dirty="0" smtClean="0"/>
              <a:t>So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important to put the </a:t>
            </a:r>
            <a:r>
              <a:rPr lang="fr-FR" dirty="0" err="1" smtClean="0"/>
              <a:t>study</a:t>
            </a:r>
            <a:r>
              <a:rPr lang="fr-FR" dirty="0" smtClean="0"/>
              <a:t> of state power and </a:t>
            </a:r>
            <a:r>
              <a:rPr lang="fr-FR" dirty="0" err="1" smtClean="0"/>
              <a:t>inequality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a </a:t>
            </a:r>
            <a:r>
              <a:rPr lang="fr-FR" dirty="0" err="1" smtClean="0"/>
              <a:t>broad</a:t>
            </a:r>
            <a:r>
              <a:rPr lang="fr-FR" dirty="0" smtClean="0"/>
              <a:t> </a:t>
            </a:r>
            <a:r>
              <a:rPr lang="fr-FR" dirty="0" err="1" smtClean="0"/>
              <a:t>historical</a:t>
            </a:r>
            <a:r>
              <a:rPr lang="fr-FR" dirty="0" smtClean="0"/>
              <a:t> perspective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3191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Espace réservé du contenu 2"/>
          <p:cNvSpPr>
            <a:spLocks noGrp="1"/>
          </p:cNvSpPr>
          <p:nvPr>
            <p:ph idx="1"/>
          </p:nvPr>
        </p:nvSpPr>
        <p:spPr>
          <a:xfrm>
            <a:off x="107950" y="404664"/>
            <a:ext cx="8928100" cy="6337449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fr-FR" altLang="fr-FR" sz="2600" b="1" dirty="0" smtClean="0"/>
              <a:t>If </a:t>
            </a:r>
            <a:r>
              <a:rPr lang="fr-FR" altLang="fr-FR" sz="2600" b="1" dirty="0" err="1" smtClean="0"/>
              <a:t>we</a:t>
            </a:r>
            <a:r>
              <a:rPr lang="fr-FR" altLang="fr-FR" sz="2600" b="1" dirty="0" smtClean="0"/>
              <a:t> look at countries </a:t>
            </a:r>
            <a:r>
              <a:rPr lang="fr-FR" altLang="fr-FR" sz="2600" b="1" dirty="0" err="1" smtClean="0"/>
              <a:t>with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extreme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inequality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levels</a:t>
            </a:r>
            <a:r>
              <a:rPr lang="fr-FR" altLang="fr-FR" sz="2600" b="1" dirty="0" smtClean="0"/>
              <a:t> in the world </a:t>
            </a:r>
            <a:r>
              <a:rPr lang="fr-FR" altLang="fr-FR" sz="2600" b="1" dirty="0" err="1" smtClean="0"/>
              <a:t>today</a:t>
            </a:r>
            <a:r>
              <a:rPr lang="fr-FR" altLang="fr-FR" sz="2600" b="1" dirty="0" smtClean="0"/>
              <a:t>, </a:t>
            </a:r>
            <a:r>
              <a:rPr lang="fr-FR" altLang="fr-FR" sz="2600" b="1" dirty="0" err="1" smtClean="0"/>
              <a:t>we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find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that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they</a:t>
            </a:r>
            <a:r>
              <a:rPr lang="fr-FR" altLang="fr-FR" sz="2600" b="1" dirty="0" smtClean="0"/>
              <a:t> are </a:t>
            </a:r>
            <a:r>
              <a:rPr lang="fr-FR" altLang="fr-FR" sz="2600" b="1" dirty="0" err="1" smtClean="0"/>
              <a:t>usually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associated</a:t>
            </a:r>
            <a:r>
              <a:rPr lang="fr-FR" altLang="fr-FR" sz="2600" b="1" dirty="0" smtClean="0"/>
              <a:t> by an </a:t>
            </a:r>
            <a:r>
              <a:rPr lang="fr-FR" altLang="fr-FR" sz="2600" b="1" dirty="0" err="1" smtClean="0"/>
              <a:t>historical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legacy</a:t>
            </a:r>
            <a:r>
              <a:rPr lang="fr-FR" altLang="fr-FR" sz="2600" b="1" dirty="0" smtClean="0"/>
              <a:t> of state-</a:t>
            </a:r>
            <a:r>
              <a:rPr lang="fr-FR" altLang="fr-FR" sz="2600" b="1" dirty="0" err="1" smtClean="0"/>
              <a:t>sponsored</a:t>
            </a:r>
            <a:r>
              <a:rPr lang="fr-FR" altLang="fr-FR" sz="2600" b="1" dirty="0" smtClean="0"/>
              <a:t> racial discrimination and </a:t>
            </a:r>
            <a:r>
              <a:rPr lang="fr-FR" altLang="fr-FR" sz="2600" b="1" dirty="0" err="1" smtClean="0"/>
              <a:t>rigid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inequality</a:t>
            </a:r>
            <a:r>
              <a:rPr lang="fr-FR" altLang="fr-FR" sz="2600" b="1" dirty="0" smtClean="0"/>
              <a:t> of </a:t>
            </a:r>
            <a:r>
              <a:rPr lang="fr-FR" altLang="fr-FR" sz="2600" b="1" dirty="0" err="1" smtClean="0"/>
              <a:t>status</a:t>
            </a:r>
            <a:r>
              <a:rPr lang="fr-FR" altLang="fr-FR" sz="2600" b="1" dirty="0" smtClean="0"/>
              <a:t>. 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600" b="1" dirty="0" smtClean="0"/>
              <a:t>South </a:t>
            </a:r>
            <a:r>
              <a:rPr lang="fr-FR" altLang="fr-FR" sz="2600" b="1" dirty="0" err="1" smtClean="0"/>
              <a:t>Africa</a:t>
            </a:r>
            <a:r>
              <a:rPr lang="fr-FR" altLang="fr-FR" sz="2600" b="1" dirty="0" smtClean="0"/>
              <a:t>. </a:t>
            </a:r>
            <a:r>
              <a:rPr lang="fr-FR" altLang="fr-FR" sz="2600" dirty="0" smtClean="0"/>
              <a:t>Apartheid </a:t>
            </a:r>
            <a:r>
              <a:rPr lang="fr-FR" altLang="fr-FR" sz="2600" dirty="0" err="1" smtClean="0"/>
              <a:t>until</a:t>
            </a:r>
            <a:r>
              <a:rPr lang="fr-FR" altLang="fr-FR" sz="2600" dirty="0" smtClean="0"/>
              <a:t> 1994, no right to </a:t>
            </a:r>
            <a:r>
              <a:rPr lang="fr-FR" altLang="fr-FR" sz="2600" dirty="0" err="1" smtClean="0"/>
              <a:t>property</a:t>
            </a:r>
            <a:r>
              <a:rPr lang="fr-FR" altLang="fr-FR" sz="2600" dirty="0" smtClean="0"/>
              <a:t> or </a:t>
            </a:r>
            <a:r>
              <a:rPr lang="fr-FR" altLang="fr-FR" sz="2600" dirty="0" err="1" smtClean="0"/>
              <a:t>mobility</a:t>
            </a:r>
            <a:r>
              <a:rPr lang="fr-FR" altLang="fr-FR" sz="2600" dirty="0" smtClean="0"/>
              <a:t> for 90% of the population, no redistribution </a:t>
            </a:r>
            <a:r>
              <a:rPr lang="fr-FR" altLang="fr-FR" sz="2600" dirty="0" err="1" smtClean="0"/>
              <a:t>since</a:t>
            </a:r>
            <a:r>
              <a:rPr lang="fr-FR" altLang="fr-FR" sz="2600" dirty="0" smtClean="0"/>
              <a:t> the end of Apartheid (no land </a:t>
            </a:r>
            <a:r>
              <a:rPr lang="fr-FR" altLang="fr-FR" sz="2600" dirty="0" err="1" smtClean="0"/>
              <a:t>reform</a:t>
            </a:r>
            <a:r>
              <a:rPr lang="fr-FR" altLang="fr-FR" sz="2600" dirty="0" smtClean="0"/>
              <a:t>, no </a:t>
            </a:r>
            <a:r>
              <a:rPr lang="fr-FR" altLang="fr-FR" sz="2600" dirty="0" err="1" smtClean="0"/>
              <a:t>wealth</a:t>
            </a:r>
            <a:r>
              <a:rPr lang="fr-FR" altLang="fr-FR" sz="2600" dirty="0" smtClean="0"/>
              <a:t> redistribution).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600" b="1" dirty="0" smtClean="0"/>
              <a:t>Brasil. </a:t>
            </a:r>
            <a:r>
              <a:rPr lang="fr-FR" altLang="fr-FR" sz="2600" dirty="0" err="1" smtClean="0"/>
              <a:t>Slavery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until</a:t>
            </a:r>
            <a:r>
              <a:rPr lang="fr-FR" altLang="fr-FR" sz="2600" dirty="0" smtClean="0"/>
              <a:t> 1887 (last country to </a:t>
            </a:r>
            <a:r>
              <a:rPr lang="fr-FR" altLang="fr-FR" sz="2600" dirty="0" err="1" smtClean="0"/>
              <a:t>abolish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slavery</a:t>
            </a:r>
            <a:r>
              <a:rPr lang="fr-FR" altLang="fr-FR" sz="2600" dirty="0" smtClean="0"/>
              <a:t>, </a:t>
            </a:r>
            <a:r>
              <a:rPr lang="fr-FR" altLang="fr-FR" sz="2600" dirty="0" err="1" smtClean="0"/>
              <a:t>with</a:t>
            </a:r>
            <a:r>
              <a:rPr lang="fr-FR" altLang="fr-FR" sz="2600" dirty="0" smtClean="0"/>
              <a:t> slaves = 30% of pop in 1887), </a:t>
            </a:r>
            <a:r>
              <a:rPr lang="fr-FR" altLang="fr-FR" sz="2600" dirty="0" err="1" smtClean="0"/>
              <a:t>huge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regional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disparities</a:t>
            </a:r>
            <a:r>
              <a:rPr lang="fr-FR" altLang="fr-FR" sz="26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600" b="1" dirty="0" smtClean="0"/>
              <a:t>US. </a:t>
            </a:r>
            <a:r>
              <a:rPr lang="fr-FR" altLang="fr-FR" sz="2600" dirty="0" err="1" smtClean="0"/>
              <a:t>Slavery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until</a:t>
            </a:r>
            <a:r>
              <a:rPr lang="fr-FR" altLang="fr-FR" sz="2600" dirty="0" smtClean="0"/>
              <a:t> 1865 in the South (40% of pop), </a:t>
            </a:r>
            <a:r>
              <a:rPr lang="fr-FR" altLang="fr-FR" sz="2600" dirty="0" err="1" smtClean="0"/>
              <a:t>legal</a:t>
            </a:r>
            <a:r>
              <a:rPr lang="fr-FR" altLang="fr-FR" sz="2600" dirty="0" smtClean="0"/>
              <a:t> racial discrimination </a:t>
            </a:r>
            <a:r>
              <a:rPr lang="fr-FR" altLang="fr-FR" sz="2600" dirty="0" err="1" smtClean="0"/>
              <a:t>until</a:t>
            </a:r>
            <a:r>
              <a:rPr lang="fr-FR" altLang="fr-FR" sz="2600" dirty="0" smtClean="0"/>
              <a:t> 1960s.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600" dirty="0"/>
              <a:t>T</a:t>
            </a:r>
            <a:r>
              <a:rPr lang="fr-FR" altLang="fr-FR" sz="2600" dirty="0" smtClean="0"/>
              <a:t>here are exceptions, but </a:t>
            </a:r>
            <a:r>
              <a:rPr lang="fr-FR" altLang="fr-FR" sz="2600" dirty="0" err="1" smtClean="0"/>
              <a:t>they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also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involve</a:t>
            </a:r>
            <a:r>
              <a:rPr lang="fr-FR" altLang="fr-FR" sz="2600" dirty="0" smtClean="0"/>
              <a:t> state power.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600" dirty="0" err="1" smtClean="0"/>
              <a:t>E.g</a:t>
            </a:r>
            <a:r>
              <a:rPr lang="fr-FR" altLang="fr-FR" sz="2600" dirty="0" smtClean="0"/>
              <a:t>. </a:t>
            </a:r>
            <a:r>
              <a:rPr lang="fr-FR" altLang="fr-FR" sz="2600" b="1" dirty="0" smtClean="0"/>
              <a:t>Middle East</a:t>
            </a:r>
            <a:r>
              <a:rPr lang="fr-FR" altLang="fr-FR" sz="2600" dirty="0" smtClean="0"/>
              <a:t>: the </a:t>
            </a:r>
            <a:r>
              <a:rPr lang="fr-FR" altLang="fr-FR" sz="2600" dirty="0" err="1" smtClean="0"/>
              <a:t>most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unequal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region</a:t>
            </a:r>
            <a:r>
              <a:rPr lang="fr-FR" altLang="fr-FR" sz="2600" dirty="0" smtClean="0"/>
              <a:t> in the world, due to </a:t>
            </a:r>
            <a:r>
              <a:rPr lang="fr-FR" altLang="fr-FR" sz="2600" dirty="0" err="1" smtClean="0"/>
              <a:t>different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factors</a:t>
            </a:r>
            <a:r>
              <a:rPr lang="fr-FR" altLang="fr-FR" sz="2600" dirty="0" smtClean="0"/>
              <a:t>: </a:t>
            </a:r>
            <a:r>
              <a:rPr lang="fr-FR" altLang="fr-FR" sz="2600" dirty="0" err="1" smtClean="0"/>
              <a:t>geographical</a:t>
            </a:r>
            <a:r>
              <a:rPr lang="fr-FR" altLang="fr-FR" sz="2600" dirty="0" smtClean="0"/>
              <a:t> concentration of </a:t>
            </a:r>
            <a:r>
              <a:rPr lang="fr-FR" altLang="fr-FR" sz="2600" dirty="0" err="1" smtClean="0"/>
              <a:t>oil</a:t>
            </a:r>
            <a:r>
              <a:rPr lang="fr-FR" altLang="fr-FR" sz="2600" dirty="0" smtClean="0"/>
              <a:t> ressources, </a:t>
            </a:r>
            <a:r>
              <a:rPr lang="fr-FR" altLang="fr-FR" sz="2600" dirty="0" err="1" smtClean="0"/>
              <a:t>arbitrary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frontiers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drawn</a:t>
            </a:r>
            <a:r>
              <a:rPr lang="fr-FR" altLang="fr-FR" sz="2600" dirty="0" smtClean="0"/>
              <a:t> and </a:t>
            </a:r>
            <a:r>
              <a:rPr lang="fr-FR" altLang="fr-FR" sz="2600" dirty="0" err="1" smtClean="0"/>
              <a:t>protected</a:t>
            </a:r>
            <a:r>
              <a:rPr lang="fr-FR" altLang="fr-FR" sz="2600" dirty="0" smtClean="0"/>
              <a:t> by the West </a:t>
            </a:r>
            <a:r>
              <a:rPr lang="fr-FR" altLang="fr-FR" sz="2600" dirty="0" err="1" smtClean="0"/>
              <a:t>since</a:t>
            </a:r>
            <a:r>
              <a:rPr lang="fr-FR" altLang="fr-FR" sz="2600" dirty="0" smtClean="0"/>
              <a:t> 1916 (</a:t>
            </a:r>
            <a:r>
              <a:rPr lang="fr-FR" altLang="fr-FR" sz="2600" dirty="0" err="1" smtClean="0"/>
              <a:t>until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recently</a:t>
            </a:r>
            <a:r>
              <a:rPr lang="fr-FR" altLang="fr-FR" sz="2600" dirty="0" smtClean="0"/>
              <a:t>…), </a:t>
            </a:r>
            <a:r>
              <a:rPr lang="fr-FR" altLang="fr-FR" sz="2600" dirty="0" err="1" smtClean="0"/>
              <a:t>role</a:t>
            </a:r>
            <a:r>
              <a:rPr lang="fr-FR" altLang="fr-FR" sz="2600" dirty="0" smtClean="0"/>
              <a:t> of </a:t>
            </a:r>
            <a:r>
              <a:rPr lang="fr-FR" altLang="fr-FR" sz="2600" dirty="0" err="1" smtClean="0"/>
              <a:t>sovereign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wealth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funds</a:t>
            </a:r>
            <a:r>
              <a:rPr lang="fr-FR" altLang="fr-FR" sz="2600" dirty="0" smtClean="0"/>
              <a:t> and global </a:t>
            </a:r>
            <a:r>
              <a:rPr lang="fr-FR" altLang="fr-FR" sz="2600" dirty="0" err="1" smtClean="0"/>
              <a:t>financial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markets</a:t>
            </a:r>
            <a:r>
              <a:rPr lang="fr-FR" altLang="fr-FR" sz="2600" dirty="0" smtClean="0"/>
              <a:t> to </a:t>
            </a:r>
            <a:r>
              <a:rPr lang="fr-FR" altLang="fr-FR" sz="2600" dirty="0" err="1" smtClean="0"/>
              <a:t>transform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oil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rent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into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perpetual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financial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rent</a:t>
            </a:r>
            <a:r>
              <a:rPr lang="fr-FR" altLang="fr-FR" sz="2600" b="1" dirty="0" smtClean="0"/>
              <a:t>.  </a:t>
            </a:r>
            <a:r>
              <a:rPr lang="fr-FR" altLang="fr-FR" sz="2600" b="1" dirty="0" err="1" smtClean="0"/>
              <a:t>Oil</a:t>
            </a:r>
            <a:r>
              <a:rPr lang="fr-FR" altLang="fr-FR" sz="2600" b="1" dirty="0" smtClean="0"/>
              <a:t> and finance </a:t>
            </a:r>
            <a:r>
              <a:rPr lang="fr-FR" altLang="fr-FR" sz="2600" b="1" dirty="0" err="1" smtClean="0"/>
              <a:t>can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be</a:t>
            </a:r>
            <a:r>
              <a:rPr lang="fr-FR" altLang="fr-FR" sz="2600" b="1" dirty="0" smtClean="0"/>
              <a:t> more </a:t>
            </a:r>
            <a:r>
              <a:rPr lang="fr-FR" altLang="fr-FR" sz="2600" b="1" dirty="0" err="1" smtClean="0"/>
              <a:t>powerful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inequality-generating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mechanisms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than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slavery</a:t>
            </a:r>
            <a:r>
              <a:rPr lang="fr-FR" altLang="fr-FR" sz="2600" b="1" dirty="0" smtClean="0"/>
              <a:t> and racial discrimination.</a:t>
            </a:r>
            <a:endParaRPr lang="fr-FR" altLang="fr-FR" sz="2600" dirty="0" smtClean="0"/>
          </a:p>
        </p:txBody>
      </p:sp>
    </p:spTree>
    <p:extLst>
      <p:ext uri="{BB962C8B-B14F-4D97-AF65-F5344CB8AC3E}">
        <p14:creationId xmlns:p14="http://schemas.microsoft.com/office/powerpoint/2010/main" val="2751216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u contenu 2"/>
          <p:cNvSpPr>
            <a:spLocks noGrp="1"/>
          </p:cNvSpPr>
          <p:nvPr>
            <p:ph idx="1"/>
          </p:nvPr>
        </p:nvSpPr>
        <p:spPr>
          <a:xfrm>
            <a:off x="107950" y="836613"/>
            <a:ext cx="8928100" cy="56880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altLang="fr-FR" sz="2600" b="1" smtClean="0"/>
              <a:t>If we measure income inequality at the level of the region taken as a whole, then the Middle East appears as the most unequal region in the world.   </a:t>
            </a:r>
            <a:endParaRPr lang="fr-FR" altLang="fr-FR" sz="2600" smtClean="0"/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fr-FR" altLang="fr-FR" sz="2600" smtClean="0"/>
              <a:t>     Top 10% income share </a:t>
            </a:r>
            <a:r>
              <a:rPr lang="fr-FR" altLang="fr-FR" sz="2600" smtClean="0">
                <a:cs typeface="Arial" pitchFamily="34" charset="0"/>
              </a:rPr>
              <a:t>≈</a:t>
            </a:r>
            <a:r>
              <a:rPr lang="fr-FR" altLang="fr-FR" sz="2600" smtClean="0"/>
              <a:t> 60% of total income in Middle East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fr-FR" altLang="fr-FR" sz="2600" smtClean="0"/>
              <a:t>     (lower bound, i.e. assuming low within-country inequality)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fr-FR" altLang="fr-FR" sz="2600" smtClean="0"/>
              <a:t> </a:t>
            </a:r>
            <a:r>
              <a:rPr lang="fr-FR" altLang="fr-FR" sz="2600" smtClean="0">
                <a:cs typeface="Arial" pitchFamily="34" charset="0"/>
              </a:rPr>
              <a:t>≈</a:t>
            </a:r>
            <a:r>
              <a:rPr lang="fr-FR" altLang="fr-FR" sz="2600" smtClean="0"/>
              <a:t> 35% in Europe, 45-50% in USA, 55-60% in South Africa or Brasil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fr-FR" altLang="fr-FR" sz="26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600" b="1" smtClean="0"/>
              <a:t>This is due to huge inequality between Middle East countries, itself due to concentration of oil ressources in small territories with limited population</a:t>
            </a:r>
            <a:r>
              <a:rPr lang="fr-FR" altLang="fr-FR" sz="2600" smtClean="0"/>
              <a:t>.                                                                        E.g. total educational investment of Egypt (80m pop) is 100 times smaller than oil revenues in UAE-Qatar (1m pop).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fr-FR" altLang="fr-FR" sz="2600" smtClean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246158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Espace réservé du contenu 5"/>
          <p:cNvGraphicFramePr>
            <a:graphicFrameLocks noGrp="1" noChangeAspect="1"/>
          </p:cNvGraphicFramePr>
          <p:nvPr>
            <p:ph idx="1"/>
          </p:nvPr>
        </p:nvGraphicFramePr>
        <p:xfrm>
          <a:off x="179388" y="188913"/>
          <a:ext cx="8929687" cy="648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Feuille de calcul" r:id="rId4" imgW="11795822" imgH="8100039" progId="Excel.Sheet.12">
                  <p:embed/>
                </p:oleObj>
              </mc:Choice>
              <mc:Fallback>
                <p:oleObj name="Feuille de calcul" r:id="rId4" imgW="11795822" imgH="8100039" progId="Excel.Shee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88913"/>
                        <a:ext cx="8929687" cy="648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61783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8236</TotalTime>
  <Words>2774</Words>
  <Application>Microsoft Office PowerPoint</Application>
  <PresentationFormat>Affichage à l'écran (4:3)</PresentationFormat>
  <Paragraphs>138</Paragraphs>
  <Slides>34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37" baseType="lpstr">
      <vt:lpstr>Thème Office</vt:lpstr>
      <vt:lpstr>Feuille de calcul</vt:lpstr>
      <vt:lpstr>Acrobat Document</vt:lpstr>
      <vt:lpstr>   Economic History (Master PPD &amp; APE, Paris School of Economics) Thomas Piketty Academic year 2016-2017  </vt:lpstr>
      <vt:lpstr>Roadmap of lecture 8</vt:lpstr>
      <vt:lpstr>State formation &amp; government regulation in historical perspective</vt:lpstr>
      <vt:lpstr>Présentation PowerPoint</vt:lpstr>
      <vt:lpstr>Présentation PowerPoint</vt:lpstr>
      <vt:lpstr>State power &amp; extreme inequality regimes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State power &amp; the evolution of ternary societies</vt:lpstr>
      <vt:lpstr>Présentation PowerPoint</vt:lpstr>
      <vt:lpstr>Présentation PowerPoint</vt:lpstr>
      <vt:lpstr>The rise of the modern fiscal &amp; social state</vt:lpstr>
      <vt:lpstr>Présentation PowerPoint</vt:lpstr>
      <vt:lpstr>Présentation PowerPoint</vt:lpstr>
      <vt:lpstr>The rise and fall of tax progressivity</vt:lpstr>
      <vt:lpstr>Présentation PowerPoint</vt:lpstr>
      <vt:lpstr>Présentation PowerPoint</vt:lpstr>
      <vt:lpstr>Présentation PowerPoint</vt:lpstr>
      <vt:lpstr>Why doesn’t democracy always lead to declining inequality?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Political attitudes toward inequality </vt:lpstr>
      <vt:lpstr>Regulating property: financial transparency &amp; participatory governance </vt:lpstr>
      <vt:lpstr>Organizing democracy: electoral &amp; party systems, nations-states, federations, empires</vt:lpstr>
      <vt:lpstr>Présentation PowerPoint</vt:lpstr>
      <vt:lpstr>History, development &amp; inequality:        what have learned from this course? </vt:lpstr>
      <vt:lpstr>The dimensions of political conflict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Economics of Inequality (Master PPD &amp; APE, Paris School of Economics) Thomas Piketty Academic year 2013-2014</dc:title>
  <dc:creator>Thomas Piketty</dc:creator>
  <cp:lastModifiedBy>Thomas Piketty</cp:lastModifiedBy>
  <cp:revision>188</cp:revision>
  <dcterms:created xsi:type="dcterms:W3CDTF">2013-11-22T17:30:25Z</dcterms:created>
  <dcterms:modified xsi:type="dcterms:W3CDTF">2016-12-01T10:18:02Z</dcterms:modified>
</cp:coreProperties>
</file>