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.xml" ContentType="application/vnd.openxmlformats-officedocument.presentationml.notesSlide+xml"/>
  <Override PartName="/ppt/embeddings/oleObject19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96" r:id="rId3"/>
    <p:sldId id="289" r:id="rId4"/>
    <p:sldId id="312" r:id="rId5"/>
    <p:sldId id="326" r:id="rId6"/>
    <p:sldId id="340" r:id="rId7"/>
    <p:sldId id="341" r:id="rId8"/>
    <p:sldId id="290" r:id="rId9"/>
    <p:sldId id="286" r:id="rId10"/>
    <p:sldId id="309" r:id="rId11"/>
    <p:sldId id="288" r:id="rId12"/>
    <p:sldId id="336" r:id="rId13"/>
    <p:sldId id="344" r:id="rId14"/>
    <p:sldId id="345" r:id="rId15"/>
    <p:sldId id="343" r:id="rId16"/>
    <p:sldId id="313" r:id="rId17"/>
    <p:sldId id="285" r:id="rId18"/>
    <p:sldId id="283" r:id="rId19"/>
    <p:sldId id="284" r:id="rId20"/>
    <p:sldId id="351" r:id="rId21"/>
    <p:sldId id="315" r:id="rId22"/>
    <p:sldId id="316" r:id="rId23"/>
    <p:sldId id="317" r:id="rId24"/>
    <p:sldId id="352" r:id="rId25"/>
    <p:sldId id="330" r:id="rId26"/>
    <p:sldId id="333" r:id="rId27"/>
    <p:sldId id="335" r:id="rId28"/>
    <p:sldId id="353" r:id="rId29"/>
    <p:sldId id="354" r:id="rId30"/>
    <p:sldId id="356" r:id="rId31"/>
    <p:sldId id="295" r:id="rId32"/>
    <p:sldId id="342" r:id="rId33"/>
    <p:sldId id="346" r:id="rId34"/>
    <p:sldId id="318" r:id="rId35"/>
    <p:sldId id="334" r:id="rId36"/>
    <p:sldId id="297" r:id="rId37"/>
    <p:sldId id="357" r:id="rId38"/>
    <p:sldId id="302" r:id="rId39"/>
    <p:sldId id="303" r:id="rId40"/>
    <p:sldId id="304" r:id="rId41"/>
    <p:sldId id="305" r:id="rId42"/>
    <p:sldId id="306" r:id="rId43"/>
    <p:sldId id="307" r:id="rId44"/>
    <p:sldId id="348" r:id="rId45"/>
    <p:sldId id="350" r:id="rId46"/>
    <p:sldId id="349" r:id="rId47"/>
    <p:sldId id="325" r:id="rId48"/>
    <p:sldId id="329" r:id="rId49"/>
    <p:sldId id="358" r:id="rId50"/>
    <p:sldId id="328" r:id="rId51"/>
    <p:sldId id="319" r:id="rId52"/>
    <p:sldId id="323" r:id="rId53"/>
    <p:sldId id="324" r:id="rId54"/>
    <p:sldId id="337" r:id="rId55"/>
    <p:sldId id="338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4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ikettyTeaching\EcoHist2015\PikettyEcoHist2015Lecture6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ikettyTeaching\EcoHist2015\PikettyEcoHist2015Lecture6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ikettyTeaching\EcoHist2015\PikettyEcoHist2015Lecture6.xlsx" TargetMode="External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ikettyTeaching\EcoHist2015\PikettyEcoHist2015Lecture6.xlsx" TargetMode="External"/><Relationship Id="rId2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ikettyTeaching\EcoHist2015\PikettyEcoHist2015Lecture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ikettyTeaching\EcoHist2015\PikettyEcoHist2015Lecture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GDP</a:t>
            </a:r>
            <a:r>
              <a:rPr lang="fr-FR" baseline="0"/>
              <a:t> growth, Europe vs US, 2007Q4 to 2015Q2  </a:t>
            </a:r>
            <a:endParaRPr lang="fr-FR"/>
          </a:p>
        </c:rich>
      </c:tx>
      <c:layout>
        <c:manualLayout>
          <c:xMode val="edge"/>
          <c:yMode val="edge"/>
          <c:x val="0.226944444444444"/>
          <c:y val="0.0067567567567567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76227034120735"/>
          <c:y val="0.0719131614654003"/>
          <c:w val="0.860675962379704"/>
          <c:h val="0.761628005958716"/>
        </c:manualLayout>
      </c:layout>
      <c:lineChart>
        <c:grouping val="standard"/>
        <c:varyColors val="0"/>
        <c:ser>
          <c:idx val="0"/>
          <c:order val="0"/>
          <c:tx>
            <c:v>EU28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EurostatGDPData!$BQ$29:$CU$29</c:f>
              <c:strCache>
                <c:ptCount val="31"/>
                <c:pt idx="0">
                  <c:v>2007Q4</c:v>
                </c:pt>
                <c:pt idx="1">
                  <c:v>2008Q1</c:v>
                </c:pt>
                <c:pt idx="2">
                  <c:v>2008Q2</c:v>
                </c:pt>
                <c:pt idx="3">
                  <c:v>2008Q3</c:v>
                </c:pt>
                <c:pt idx="4">
                  <c:v>2008Q4</c:v>
                </c:pt>
                <c:pt idx="5">
                  <c:v>2009Q1</c:v>
                </c:pt>
                <c:pt idx="6">
                  <c:v>2009Q2</c:v>
                </c:pt>
                <c:pt idx="7">
                  <c:v>2009Q3</c:v>
                </c:pt>
                <c:pt idx="8">
                  <c:v>2009Q4</c:v>
                </c:pt>
                <c:pt idx="9">
                  <c:v>2010Q1</c:v>
                </c:pt>
                <c:pt idx="10">
                  <c:v>2010Q2</c:v>
                </c:pt>
                <c:pt idx="11">
                  <c:v>2010Q3</c:v>
                </c:pt>
                <c:pt idx="12">
                  <c:v>2010Q4</c:v>
                </c:pt>
                <c:pt idx="13">
                  <c:v>2011Q1</c:v>
                </c:pt>
                <c:pt idx="14">
                  <c:v>2011Q2</c:v>
                </c:pt>
                <c:pt idx="15">
                  <c:v>2011Q3</c:v>
                </c:pt>
                <c:pt idx="16">
                  <c:v>2011Q4</c:v>
                </c:pt>
                <c:pt idx="17">
                  <c:v>2012Q1</c:v>
                </c:pt>
                <c:pt idx="18">
                  <c:v>2012Q2</c:v>
                </c:pt>
                <c:pt idx="19">
                  <c:v>2012Q3</c:v>
                </c:pt>
                <c:pt idx="20">
                  <c:v>2012Q4</c:v>
                </c:pt>
                <c:pt idx="21">
                  <c:v>2013Q1</c:v>
                </c:pt>
                <c:pt idx="22">
                  <c:v>2013Q2</c:v>
                </c:pt>
                <c:pt idx="23">
                  <c:v>2013Q3</c:v>
                </c:pt>
                <c:pt idx="24">
                  <c:v>2013Q4</c:v>
                </c:pt>
                <c:pt idx="25">
                  <c:v>2014Q1</c:v>
                </c:pt>
                <c:pt idx="26">
                  <c:v>2014Q2</c:v>
                </c:pt>
                <c:pt idx="27">
                  <c:v>2014Q3</c:v>
                </c:pt>
                <c:pt idx="28">
                  <c:v>2014Q4</c:v>
                </c:pt>
                <c:pt idx="29">
                  <c:v>2015Q1</c:v>
                </c:pt>
                <c:pt idx="30">
                  <c:v>2015Q2</c:v>
                </c:pt>
              </c:strCache>
            </c:strRef>
          </c:cat>
          <c:val>
            <c:numRef>
              <c:f>EurostatGDPData!$BQ$30:$CU$30</c:f>
              <c:numCache>
                <c:formatCode>#,##0.0</c:formatCode>
                <c:ptCount val="31"/>
                <c:pt idx="0">
                  <c:v>100.0</c:v>
                </c:pt>
                <c:pt idx="1">
                  <c:v>100.4854368932039</c:v>
                </c:pt>
                <c:pt idx="2">
                  <c:v>100.2912621359223</c:v>
                </c:pt>
                <c:pt idx="3">
                  <c:v>99.61165048543692</c:v>
                </c:pt>
                <c:pt idx="4">
                  <c:v>97.66990291262113</c:v>
                </c:pt>
                <c:pt idx="5">
                  <c:v>95.04854368932048</c:v>
                </c:pt>
                <c:pt idx="6">
                  <c:v>94.8543689320387</c:v>
                </c:pt>
                <c:pt idx="7">
                  <c:v>95.14563106796115</c:v>
                </c:pt>
                <c:pt idx="8">
                  <c:v>95.53398058252409</c:v>
                </c:pt>
                <c:pt idx="9">
                  <c:v>96.01941747572816</c:v>
                </c:pt>
                <c:pt idx="10">
                  <c:v>96.99029126213592</c:v>
                </c:pt>
                <c:pt idx="11">
                  <c:v>97.47572815533967</c:v>
                </c:pt>
                <c:pt idx="12">
                  <c:v>97.96116504854377</c:v>
                </c:pt>
                <c:pt idx="13">
                  <c:v>98.73786407766988</c:v>
                </c:pt>
                <c:pt idx="14">
                  <c:v>98.83495145631067</c:v>
                </c:pt>
                <c:pt idx="15">
                  <c:v>98.93203883495126</c:v>
                </c:pt>
                <c:pt idx="16">
                  <c:v>98.73786407766988</c:v>
                </c:pt>
                <c:pt idx="17">
                  <c:v>98.64077669902903</c:v>
                </c:pt>
                <c:pt idx="18">
                  <c:v>98.34951456310682</c:v>
                </c:pt>
                <c:pt idx="19">
                  <c:v>98.4466019417477</c:v>
                </c:pt>
                <c:pt idx="20">
                  <c:v>98.05825242718437</c:v>
                </c:pt>
                <c:pt idx="21">
                  <c:v>97.96116504854377</c:v>
                </c:pt>
                <c:pt idx="22">
                  <c:v>98.4466019417477</c:v>
                </c:pt>
                <c:pt idx="23">
                  <c:v>98.73786407766988</c:v>
                </c:pt>
                <c:pt idx="24">
                  <c:v>99.02912621359218</c:v>
                </c:pt>
                <c:pt idx="25">
                  <c:v>99.41747572815536</c:v>
                </c:pt>
                <c:pt idx="26">
                  <c:v>99.70873786407765</c:v>
                </c:pt>
                <c:pt idx="27">
                  <c:v>100.0</c:v>
                </c:pt>
                <c:pt idx="28">
                  <c:v>100.4854368932039</c:v>
                </c:pt>
                <c:pt idx="29">
                  <c:v>101.0679611650486</c:v>
                </c:pt>
                <c:pt idx="30">
                  <c:v>101.5533980582524</c:v>
                </c:pt>
              </c:numCache>
            </c:numRef>
          </c:val>
          <c:smooth val="0"/>
        </c:ser>
        <c:ser>
          <c:idx val="1"/>
          <c:order val="1"/>
          <c:tx>
            <c:v>EZ19</c:v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val>
            <c:numRef>
              <c:f>EurostatGDPData!$BQ$31:$CU$31</c:f>
              <c:numCache>
                <c:formatCode>#,##0.0</c:formatCode>
                <c:ptCount val="31"/>
                <c:pt idx="0">
                  <c:v>100.0</c:v>
                </c:pt>
                <c:pt idx="1">
                  <c:v>100.5819592628516</c:v>
                </c:pt>
                <c:pt idx="2">
                  <c:v>100.2909796314258</c:v>
                </c:pt>
                <c:pt idx="3">
                  <c:v>99.7090203685742</c:v>
                </c:pt>
                <c:pt idx="4">
                  <c:v>97.86614936954413</c:v>
                </c:pt>
                <c:pt idx="5">
                  <c:v>94.95635305528613</c:v>
                </c:pt>
                <c:pt idx="6">
                  <c:v>94.7623666343356</c:v>
                </c:pt>
                <c:pt idx="7">
                  <c:v>95.05334626576135</c:v>
                </c:pt>
                <c:pt idx="8">
                  <c:v>95.53831231813764</c:v>
                </c:pt>
                <c:pt idx="9">
                  <c:v>95.9262851600388</c:v>
                </c:pt>
                <c:pt idx="10">
                  <c:v>96.89621726479147</c:v>
                </c:pt>
                <c:pt idx="11">
                  <c:v>97.28419010669248</c:v>
                </c:pt>
                <c:pt idx="12">
                  <c:v>97.76915615906887</c:v>
                </c:pt>
                <c:pt idx="13">
                  <c:v>98.64209505334625</c:v>
                </c:pt>
                <c:pt idx="14">
                  <c:v>98.73908826382146</c:v>
                </c:pt>
                <c:pt idx="15">
                  <c:v>98.64209505334625</c:v>
                </c:pt>
                <c:pt idx="16">
                  <c:v>98.35111542192052</c:v>
                </c:pt>
                <c:pt idx="17">
                  <c:v>98.2541222114452</c:v>
                </c:pt>
                <c:pt idx="18">
                  <c:v>97.96314258001942</c:v>
                </c:pt>
                <c:pt idx="19">
                  <c:v>97.86614936954413</c:v>
                </c:pt>
                <c:pt idx="20">
                  <c:v>97.38118331716781</c:v>
                </c:pt>
                <c:pt idx="21">
                  <c:v>97.18719689621727</c:v>
                </c:pt>
                <c:pt idx="22">
                  <c:v>97.57516973811833</c:v>
                </c:pt>
                <c:pt idx="23">
                  <c:v>97.76915615906887</c:v>
                </c:pt>
                <c:pt idx="24">
                  <c:v>98.06013579049457</c:v>
                </c:pt>
                <c:pt idx="25">
                  <c:v>98.2541222114452</c:v>
                </c:pt>
                <c:pt idx="26">
                  <c:v>98.2541222114452</c:v>
                </c:pt>
                <c:pt idx="27">
                  <c:v>98.54510184287095</c:v>
                </c:pt>
                <c:pt idx="28">
                  <c:v>98.93307468477217</c:v>
                </c:pt>
                <c:pt idx="29">
                  <c:v>99.4180407371484</c:v>
                </c:pt>
                <c:pt idx="30">
                  <c:v>99.80601357904947</c:v>
                </c:pt>
              </c:numCache>
            </c:numRef>
          </c:val>
          <c:smooth val="0"/>
        </c:ser>
        <c:ser>
          <c:idx val="6"/>
          <c:order val="2"/>
          <c:tx>
            <c:v>US</c:v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EurostatGDPData!$BQ$42:$CU$42</c:f>
              <c:numCache>
                <c:formatCode>#,##0.0</c:formatCode>
                <c:ptCount val="31"/>
                <c:pt idx="0">
                  <c:v>100.0</c:v>
                </c:pt>
                <c:pt idx="1">
                  <c:v>99.30966469428014</c:v>
                </c:pt>
                <c:pt idx="2">
                  <c:v>99.80276134122285</c:v>
                </c:pt>
                <c:pt idx="3">
                  <c:v>99.30966469428014</c:v>
                </c:pt>
                <c:pt idx="4">
                  <c:v>97.23865877712028</c:v>
                </c:pt>
                <c:pt idx="5">
                  <c:v>95.85798816568034</c:v>
                </c:pt>
                <c:pt idx="6">
                  <c:v>95.75936883629171</c:v>
                </c:pt>
                <c:pt idx="7">
                  <c:v>96.05522682445755</c:v>
                </c:pt>
                <c:pt idx="8">
                  <c:v>97.04142011834322</c:v>
                </c:pt>
                <c:pt idx="9">
                  <c:v>97.43589743589743</c:v>
                </c:pt>
                <c:pt idx="10">
                  <c:v>98.32347140039434</c:v>
                </c:pt>
                <c:pt idx="11">
                  <c:v>99.01380670611438</c:v>
                </c:pt>
                <c:pt idx="12">
                  <c:v>99.60552268244575</c:v>
                </c:pt>
                <c:pt idx="13">
                  <c:v>99.30966469428014</c:v>
                </c:pt>
                <c:pt idx="14">
                  <c:v>100.0</c:v>
                </c:pt>
                <c:pt idx="15">
                  <c:v>100.1972386587771</c:v>
                </c:pt>
                <c:pt idx="16">
                  <c:v>101.2820512820513</c:v>
                </c:pt>
                <c:pt idx="17">
                  <c:v>101.8737672583826</c:v>
                </c:pt>
                <c:pt idx="18">
                  <c:v>102.268244575937</c:v>
                </c:pt>
                <c:pt idx="19">
                  <c:v>102.9585798816568</c:v>
                </c:pt>
                <c:pt idx="20">
                  <c:v>102.9585798816568</c:v>
                </c:pt>
                <c:pt idx="21">
                  <c:v>103.6489151873767</c:v>
                </c:pt>
                <c:pt idx="22">
                  <c:v>104.1420118343195</c:v>
                </c:pt>
                <c:pt idx="23">
                  <c:v>105.2268244575937</c:v>
                </c:pt>
                <c:pt idx="24">
                  <c:v>106.2130177514793</c:v>
                </c:pt>
                <c:pt idx="25">
                  <c:v>105.6213017751479</c:v>
                </c:pt>
                <c:pt idx="26">
                  <c:v>106.8047337278106</c:v>
                </c:pt>
                <c:pt idx="27">
                  <c:v>108.0867850098619</c:v>
                </c:pt>
                <c:pt idx="28">
                  <c:v>108.6785009861933</c:v>
                </c:pt>
                <c:pt idx="29">
                  <c:v>108.6785009861933</c:v>
                </c:pt>
                <c:pt idx="30">
                  <c:v>109.3688362919132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651768"/>
        <c:axId val="2087049352"/>
      </c:lineChart>
      <c:catAx>
        <c:axId val="2104651768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numFmt formatCode="General" sourceLinked="0"/>
        <c:majorTickMark val="cross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087049352"/>
        <c:crossesAt val="0.0"/>
        <c:auto val="0"/>
        <c:lblAlgn val="ctr"/>
        <c:lblOffset val="100"/>
        <c:tickLblSkip val="4"/>
        <c:tickMarkSkip val="4"/>
        <c:noMultiLvlLbl val="0"/>
      </c:catAx>
      <c:valAx>
        <c:axId val="2087049352"/>
        <c:scaling>
          <c:orientation val="minMax"/>
          <c:max val="110.0"/>
          <c:min val="93.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Real</a:t>
                </a:r>
                <a:r>
                  <a:rPr lang="fr-FR" baseline="0"/>
                  <a:t> GDP relative to 2007Q4 = 100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baseline="0"/>
                  <a:t>(quarterly GDP, seasonally adjusted, Eurostat downloaded 26-10-2015)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00138888888888889"/>
              <c:y val="0.078675959423990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04651768"/>
        <c:crossesAt val="1.0"/>
        <c:crossBetween val="midCat"/>
        <c:majorUnit val="1.0"/>
        <c:minorUnit val="1.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28602799650044"/>
          <c:y val="0.100337837837838"/>
          <c:w val="0.149738845144357"/>
          <c:h val="0.392034298077605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  <c:txPr>
        <a:bodyPr/>
        <a:lstStyle/>
        <a:p>
          <a:pPr>
            <a:defRPr sz="1400" baseline="0"/>
          </a:pPr>
          <a:endParaRPr lang="fr-F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GDP</a:t>
            </a:r>
            <a:r>
              <a:rPr lang="fr-FR" baseline="0"/>
              <a:t> growth, Euro Zone and selected countries, 2007Q4 to 2015Q2  (1)</a:t>
            </a:r>
            <a:endParaRPr lang="fr-FR"/>
          </a:p>
        </c:rich>
      </c:tx>
      <c:layout>
        <c:manualLayout>
          <c:xMode val="edge"/>
          <c:yMode val="edge"/>
          <c:x val="0.140833287702737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76227034120735"/>
          <c:y val="0.0719131614654003"/>
          <c:w val="0.860675962379704"/>
          <c:h val="0.761628005958716"/>
        </c:manualLayout>
      </c:layout>
      <c:lineChart>
        <c:grouping val="standard"/>
        <c:varyColors val="0"/>
        <c:ser>
          <c:idx val="0"/>
          <c:order val="0"/>
          <c:tx>
            <c:v>EU28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EurostatGDPData!$BQ$29:$CU$29</c:f>
              <c:strCache>
                <c:ptCount val="31"/>
                <c:pt idx="0">
                  <c:v>2007Q4</c:v>
                </c:pt>
                <c:pt idx="1">
                  <c:v>2008Q1</c:v>
                </c:pt>
                <c:pt idx="2">
                  <c:v>2008Q2</c:v>
                </c:pt>
                <c:pt idx="3">
                  <c:v>2008Q3</c:v>
                </c:pt>
                <c:pt idx="4">
                  <c:v>2008Q4</c:v>
                </c:pt>
                <c:pt idx="5">
                  <c:v>2009Q1</c:v>
                </c:pt>
                <c:pt idx="6">
                  <c:v>2009Q2</c:v>
                </c:pt>
                <c:pt idx="7">
                  <c:v>2009Q3</c:v>
                </c:pt>
                <c:pt idx="8">
                  <c:v>2009Q4</c:v>
                </c:pt>
                <c:pt idx="9">
                  <c:v>2010Q1</c:v>
                </c:pt>
                <c:pt idx="10">
                  <c:v>2010Q2</c:v>
                </c:pt>
                <c:pt idx="11">
                  <c:v>2010Q3</c:v>
                </c:pt>
                <c:pt idx="12">
                  <c:v>2010Q4</c:v>
                </c:pt>
                <c:pt idx="13">
                  <c:v>2011Q1</c:v>
                </c:pt>
                <c:pt idx="14">
                  <c:v>2011Q2</c:v>
                </c:pt>
                <c:pt idx="15">
                  <c:v>2011Q3</c:v>
                </c:pt>
                <c:pt idx="16">
                  <c:v>2011Q4</c:v>
                </c:pt>
                <c:pt idx="17">
                  <c:v>2012Q1</c:v>
                </c:pt>
                <c:pt idx="18">
                  <c:v>2012Q2</c:v>
                </c:pt>
                <c:pt idx="19">
                  <c:v>2012Q3</c:v>
                </c:pt>
                <c:pt idx="20">
                  <c:v>2012Q4</c:v>
                </c:pt>
                <c:pt idx="21">
                  <c:v>2013Q1</c:v>
                </c:pt>
                <c:pt idx="22">
                  <c:v>2013Q2</c:v>
                </c:pt>
                <c:pt idx="23">
                  <c:v>2013Q3</c:v>
                </c:pt>
                <c:pt idx="24">
                  <c:v>2013Q4</c:v>
                </c:pt>
                <c:pt idx="25">
                  <c:v>2014Q1</c:v>
                </c:pt>
                <c:pt idx="26">
                  <c:v>2014Q2</c:v>
                </c:pt>
                <c:pt idx="27">
                  <c:v>2014Q3</c:v>
                </c:pt>
                <c:pt idx="28">
                  <c:v>2014Q4</c:v>
                </c:pt>
                <c:pt idx="29">
                  <c:v>2015Q1</c:v>
                </c:pt>
                <c:pt idx="30">
                  <c:v>2015Q2</c:v>
                </c:pt>
              </c:strCache>
            </c:strRef>
          </c:cat>
          <c:val>
            <c:numRef>
              <c:f>EurostatGDPData!$BQ$30:$CU$30</c:f>
              <c:numCache>
                <c:formatCode>#,##0.0</c:formatCode>
                <c:ptCount val="31"/>
                <c:pt idx="0">
                  <c:v>100.0</c:v>
                </c:pt>
                <c:pt idx="1">
                  <c:v>100.4854368932039</c:v>
                </c:pt>
                <c:pt idx="2">
                  <c:v>100.2912621359223</c:v>
                </c:pt>
                <c:pt idx="3">
                  <c:v>99.61165048543692</c:v>
                </c:pt>
                <c:pt idx="4">
                  <c:v>97.66990291262113</c:v>
                </c:pt>
                <c:pt idx="5">
                  <c:v>95.04854368932048</c:v>
                </c:pt>
                <c:pt idx="6">
                  <c:v>94.8543689320387</c:v>
                </c:pt>
                <c:pt idx="7">
                  <c:v>95.14563106796115</c:v>
                </c:pt>
                <c:pt idx="8">
                  <c:v>95.53398058252409</c:v>
                </c:pt>
                <c:pt idx="9">
                  <c:v>96.01941747572816</c:v>
                </c:pt>
                <c:pt idx="10">
                  <c:v>96.99029126213592</c:v>
                </c:pt>
                <c:pt idx="11">
                  <c:v>97.47572815533967</c:v>
                </c:pt>
                <c:pt idx="12">
                  <c:v>97.96116504854377</c:v>
                </c:pt>
                <c:pt idx="13">
                  <c:v>98.73786407766988</c:v>
                </c:pt>
                <c:pt idx="14">
                  <c:v>98.83495145631067</c:v>
                </c:pt>
                <c:pt idx="15">
                  <c:v>98.93203883495126</c:v>
                </c:pt>
                <c:pt idx="16">
                  <c:v>98.73786407766988</c:v>
                </c:pt>
                <c:pt idx="17">
                  <c:v>98.64077669902903</c:v>
                </c:pt>
                <c:pt idx="18">
                  <c:v>98.34951456310682</c:v>
                </c:pt>
                <c:pt idx="19">
                  <c:v>98.4466019417477</c:v>
                </c:pt>
                <c:pt idx="20">
                  <c:v>98.05825242718437</c:v>
                </c:pt>
                <c:pt idx="21">
                  <c:v>97.96116504854377</c:v>
                </c:pt>
                <c:pt idx="22">
                  <c:v>98.4466019417477</c:v>
                </c:pt>
                <c:pt idx="23">
                  <c:v>98.73786407766988</c:v>
                </c:pt>
                <c:pt idx="24">
                  <c:v>99.02912621359218</c:v>
                </c:pt>
                <c:pt idx="25">
                  <c:v>99.41747572815536</c:v>
                </c:pt>
                <c:pt idx="26">
                  <c:v>99.70873786407765</c:v>
                </c:pt>
                <c:pt idx="27">
                  <c:v>100.0</c:v>
                </c:pt>
                <c:pt idx="28">
                  <c:v>100.4854368932039</c:v>
                </c:pt>
                <c:pt idx="29">
                  <c:v>101.0679611650486</c:v>
                </c:pt>
                <c:pt idx="30">
                  <c:v>101.5533980582524</c:v>
                </c:pt>
              </c:numCache>
            </c:numRef>
          </c:val>
          <c:smooth val="0"/>
        </c:ser>
        <c:ser>
          <c:idx val="1"/>
          <c:order val="1"/>
          <c:tx>
            <c:v>EZ19</c:v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marker>
          <c:val>
            <c:numRef>
              <c:f>EurostatGDPData!$BQ$31:$CU$31</c:f>
              <c:numCache>
                <c:formatCode>#,##0.0</c:formatCode>
                <c:ptCount val="31"/>
                <c:pt idx="0">
                  <c:v>100.0</c:v>
                </c:pt>
                <c:pt idx="1">
                  <c:v>100.5819592628516</c:v>
                </c:pt>
                <c:pt idx="2">
                  <c:v>100.2909796314258</c:v>
                </c:pt>
                <c:pt idx="3">
                  <c:v>99.7090203685742</c:v>
                </c:pt>
                <c:pt idx="4">
                  <c:v>97.86614936954413</c:v>
                </c:pt>
                <c:pt idx="5">
                  <c:v>94.95635305528613</c:v>
                </c:pt>
                <c:pt idx="6">
                  <c:v>94.7623666343356</c:v>
                </c:pt>
                <c:pt idx="7">
                  <c:v>95.05334626576135</c:v>
                </c:pt>
                <c:pt idx="8">
                  <c:v>95.53831231813764</c:v>
                </c:pt>
                <c:pt idx="9">
                  <c:v>95.9262851600388</c:v>
                </c:pt>
                <c:pt idx="10">
                  <c:v>96.89621726479147</c:v>
                </c:pt>
                <c:pt idx="11">
                  <c:v>97.28419010669248</c:v>
                </c:pt>
                <c:pt idx="12">
                  <c:v>97.76915615906887</c:v>
                </c:pt>
                <c:pt idx="13">
                  <c:v>98.64209505334625</c:v>
                </c:pt>
                <c:pt idx="14">
                  <c:v>98.73908826382146</c:v>
                </c:pt>
                <c:pt idx="15">
                  <c:v>98.64209505334625</c:v>
                </c:pt>
                <c:pt idx="16">
                  <c:v>98.35111542192052</c:v>
                </c:pt>
                <c:pt idx="17">
                  <c:v>98.2541222114452</c:v>
                </c:pt>
                <c:pt idx="18">
                  <c:v>97.96314258001942</c:v>
                </c:pt>
                <c:pt idx="19">
                  <c:v>97.86614936954413</c:v>
                </c:pt>
                <c:pt idx="20">
                  <c:v>97.38118331716781</c:v>
                </c:pt>
                <c:pt idx="21">
                  <c:v>97.18719689621727</c:v>
                </c:pt>
                <c:pt idx="22">
                  <c:v>97.57516973811833</c:v>
                </c:pt>
                <c:pt idx="23">
                  <c:v>97.76915615906887</c:v>
                </c:pt>
                <c:pt idx="24">
                  <c:v>98.06013579049457</c:v>
                </c:pt>
                <c:pt idx="25">
                  <c:v>98.2541222114452</c:v>
                </c:pt>
                <c:pt idx="26">
                  <c:v>98.2541222114452</c:v>
                </c:pt>
                <c:pt idx="27">
                  <c:v>98.54510184287095</c:v>
                </c:pt>
                <c:pt idx="28">
                  <c:v>98.93307468477217</c:v>
                </c:pt>
                <c:pt idx="29">
                  <c:v>99.4180407371484</c:v>
                </c:pt>
                <c:pt idx="30">
                  <c:v>99.80601357904947</c:v>
                </c:pt>
              </c:numCache>
            </c:numRef>
          </c:val>
          <c:smooth val="0"/>
        </c:ser>
        <c:ser>
          <c:idx val="2"/>
          <c:order val="2"/>
          <c:tx>
            <c:v>Germany</c:v>
          </c:tx>
          <c:val>
            <c:numRef>
              <c:f>EurostatGDPData!$BQ$32:$CU$32</c:f>
              <c:numCache>
                <c:formatCode>#,##0.0</c:formatCode>
                <c:ptCount val="31"/>
                <c:pt idx="0">
                  <c:v>100.0</c:v>
                </c:pt>
                <c:pt idx="1">
                  <c:v>100.8832188420019</c:v>
                </c:pt>
                <c:pt idx="2">
                  <c:v>100.5888125613346</c:v>
                </c:pt>
                <c:pt idx="3">
                  <c:v>100.1962708537782</c:v>
                </c:pt>
                <c:pt idx="4">
                  <c:v>98.23356231599607</c:v>
                </c:pt>
                <c:pt idx="5">
                  <c:v>93.81746810598625</c:v>
                </c:pt>
                <c:pt idx="6">
                  <c:v>93.91560353287536</c:v>
                </c:pt>
                <c:pt idx="7">
                  <c:v>94.50441609421004</c:v>
                </c:pt>
                <c:pt idx="8">
                  <c:v>95.28949950932286</c:v>
                </c:pt>
                <c:pt idx="9">
                  <c:v>96.07458292443563</c:v>
                </c:pt>
                <c:pt idx="10">
                  <c:v>98.03729146221797</c:v>
                </c:pt>
                <c:pt idx="11">
                  <c:v>98.82237487733052</c:v>
                </c:pt>
                <c:pt idx="12">
                  <c:v>99.60745829244344</c:v>
                </c:pt>
                <c:pt idx="13">
                  <c:v>101.4720314033366</c:v>
                </c:pt>
                <c:pt idx="14">
                  <c:v>101.5701668302257</c:v>
                </c:pt>
                <c:pt idx="15">
                  <c:v>102.0608439646712</c:v>
                </c:pt>
                <c:pt idx="16">
                  <c:v>101.9627085377821</c:v>
                </c:pt>
                <c:pt idx="17">
                  <c:v>102.3552502453386</c:v>
                </c:pt>
                <c:pt idx="18">
                  <c:v>102.4533856722277</c:v>
                </c:pt>
                <c:pt idx="19">
                  <c:v>102.6496565260059</c:v>
                </c:pt>
                <c:pt idx="20">
                  <c:v>102.1589793915603</c:v>
                </c:pt>
                <c:pt idx="21">
                  <c:v>101.864573110893</c:v>
                </c:pt>
                <c:pt idx="22">
                  <c:v>102.747791952895</c:v>
                </c:pt>
                <c:pt idx="23">
                  <c:v>103.1403336604514</c:v>
                </c:pt>
                <c:pt idx="24">
                  <c:v>103.5328753680079</c:v>
                </c:pt>
                <c:pt idx="25">
                  <c:v>104.2198233562316</c:v>
                </c:pt>
                <c:pt idx="26">
                  <c:v>104.1216879293425</c:v>
                </c:pt>
                <c:pt idx="27">
                  <c:v>104.3179587831207</c:v>
                </c:pt>
                <c:pt idx="28">
                  <c:v>105.0049067713445</c:v>
                </c:pt>
                <c:pt idx="29">
                  <c:v>105.3974484789009</c:v>
                </c:pt>
                <c:pt idx="30">
                  <c:v>105.7899901864573</c:v>
                </c:pt>
              </c:numCache>
            </c:numRef>
          </c:val>
          <c:smooth val="0"/>
        </c:ser>
        <c:ser>
          <c:idx val="3"/>
          <c:order val="3"/>
          <c:tx>
            <c:v>France</c:v>
          </c:tx>
          <c:marker>
            <c:symbol val="triangle"/>
            <c:size val="7"/>
          </c:marker>
          <c:val>
            <c:numRef>
              <c:f>EurostatGDPData!$BQ$35:$CU$35</c:f>
              <c:numCache>
                <c:formatCode>#,##0.0</c:formatCode>
                <c:ptCount val="31"/>
                <c:pt idx="0">
                  <c:v>100.0</c:v>
                </c:pt>
                <c:pt idx="1">
                  <c:v>100.4926108374384</c:v>
                </c:pt>
                <c:pt idx="2">
                  <c:v>99.90147783251221</c:v>
                </c:pt>
                <c:pt idx="3">
                  <c:v>99.60591133004914</c:v>
                </c:pt>
                <c:pt idx="4">
                  <c:v>98.0295566502463</c:v>
                </c:pt>
                <c:pt idx="5">
                  <c:v>96.55172413793093</c:v>
                </c:pt>
                <c:pt idx="6">
                  <c:v>96.45320197044334</c:v>
                </c:pt>
                <c:pt idx="7">
                  <c:v>96.55172413793093</c:v>
                </c:pt>
                <c:pt idx="8">
                  <c:v>97.24137931034481</c:v>
                </c:pt>
                <c:pt idx="9">
                  <c:v>97.63546798029557</c:v>
                </c:pt>
                <c:pt idx="10">
                  <c:v>98.22660098522172</c:v>
                </c:pt>
                <c:pt idx="11">
                  <c:v>98.81773399014784</c:v>
                </c:pt>
                <c:pt idx="12">
                  <c:v>99.31034482758604</c:v>
                </c:pt>
                <c:pt idx="13">
                  <c:v>100.4926108374384</c:v>
                </c:pt>
                <c:pt idx="14">
                  <c:v>100.3940886699507</c:v>
                </c:pt>
                <c:pt idx="15">
                  <c:v>100.5911330049261</c:v>
                </c:pt>
                <c:pt idx="16">
                  <c:v>100.8866995073892</c:v>
                </c:pt>
                <c:pt idx="17">
                  <c:v>100.8866995073892</c:v>
                </c:pt>
                <c:pt idx="18">
                  <c:v>100.5911330049261</c:v>
                </c:pt>
                <c:pt idx="19">
                  <c:v>100.8866995073892</c:v>
                </c:pt>
                <c:pt idx="20">
                  <c:v>100.8866995073892</c:v>
                </c:pt>
                <c:pt idx="21">
                  <c:v>100.985221674877</c:v>
                </c:pt>
                <c:pt idx="22">
                  <c:v>101.7733990147783</c:v>
                </c:pt>
                <c:pt idx="23">
                  <c:v>101.6748768472906</c:v>
                </c:pt>
                <c:pt idx="24">
                  <c:v>101.871921182266</c:v>
                </c:pt>
                <c:pt idx="25">
                  <c:v>101.6748768472906</c:v>
                </c:pt>
                <c:pt idx="26">
                  <c:v>101.4778325123153</c:v>
                </c:pt>
                <c:pt idx="27">
                  <c:v>101.7733990147783</c:v>
                </c:pt>
                <c:pt idx="28">
                  <c:v>101.871921182266</c:v>
                </c:pt>
                <c:pt idx="29">
                  <c:v>102.5615763546798</c:v>
                </c:pt>
                <c:pt idx="30">
                  <c:v>102.5615763546798</c:v>
                </c:pt>
              </c:numCache>
            </c:numRef>
          </c:val>
          <c:smooth val="0"/>
        </c:ser>
        <c:ser>
          <c:idx val="4"/>
          <c:order val="4"/>
          <c:tx>
            <c:v>Britain</c:v>
          </c:tx>
          <c:spPr>
            <a:ln>
              <a:solidFill>
                <a:srgbClr val="FFFF00"/>
              </a:solidFill>
            </a:ln>
          </c:spPr>
          <c:marker>
            <c:symbol val="circ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val>
            <c:numRef>
              <c:f>EurostatGDPData!$BQ$41:$CU$41</c:f>
              <c:numCache>
                <c:formatCode>#,##0.0</c:formatCode>
                <c:ptCount val="31"/>
                <c:pt idx="0">
                  <c:v>100.0</c:v>
                </c:pt>
                <c:pt idx="1">
                  <c:v>100.2873563218391</c:v>
                </c:pt>
                <c:pt idx="2">
                  <c:v>99.71264367816098</c:v>
                </c:pt>
                <c:pt idx="3">
                  <c:v>97.98850574712641</c:v>
                </c:pt>
                <c:pt idx="4">
                  <c:v>95.78544061302664</c:v>
                </c:pt>
                <c:pt idx="5">
                  <c:v>94.34865900383141</c:v>
                </c:pt>
                <c:pt idx="6">
                  <c:v>94.15708812260519</c:v>
                </c:pt>
                <c:pt idx="7">
                  <c:v>94.25287356321838</c:v>
                </c:pt>
                <c:pt idx="8">
                  <c:v>94.6360153256705</c:v>
                </c:pt>
                <c:pt idx="9">
                  <c:v>94.92337164750947</c:v>
                </c:pt>
                <c:pt idx="10">
                  <c:v>95.68965517241364</c:v>
                </c:pt>
                <c:pt idx="11">
                  <c:v>96.16858237547873</c:v>
                </c:pt>
                <c:pt idx="12">
                  <c:v>96.26436781609178</c:v>
                </c:pt>
                <c:pt idx="13">
                  <c:v>97.03065134099617</c:v>
                </c:pt>
                <c:pt idx="14">
                  <c:v>97.31800766283524</c:v>
                </c:pt>
                <c:pt idx="15">
                  <c:v>98.08429118773945</c:v>
                </c:pt>
                <c:pt idx="16">
                  <c:v>98.27586206896551</c:v>
                </c:pt>
                <c:pt idx="17">
                  <c:v>98.46743295019155</c:v>
                </c:pt>
                <c:pt idx="18">
                  <c:v>98.27586206896551</c:v>
                </c:pt>
                <c:pt idx="19">
                  <c:v>99.32950191570873</c:v>
                </c:pt>
                <c:pt idx="20">
                  <c:v>99.23371647509577</c:v>
                </c:pt>
                <c:pt idx="21">
                  <c:v>99.9042145593871</c:v>
                </c:pt>
                <c:pt idx="22">
                  <c:v>100.4789272030651</c:v>
                </c:pt>
                <c:pt idx="23">
                  <c:v>101.4367816091954</c:v>
                </c:pt>
                <c:pt idx="24">
                  <c:v>102.0114942528736</c:v>
                </c:pt>
                <c:pt idx="25">
                  <c:v>102.6819923371645</c:v>
                </c:pt>
                <c:pt idx="26">
                  <c:v>103.639846743295</c:v>
                </c:pt>
                <c:pt idx="27">
                  <c:v>104.3103448275862</c:v>
                </c:pt>
                <c:pt idx="28">
                  <c:v>105.0766283524902</c:v>
                </c:pt>
                <c:pt idx="29">
                  <c:v>105.4597701149425</c:v>
                </c:pt>
                <c:pt idx="30">
                  <c:v>106.1302681992337</c:v>
                </c:pt>
              </c:numCache>
            </c:numRef>
          </c:val>
          <c:smooth val="0"/>
        </c:ser>
        <c:ser>
          <c:idx val="5"/>
          <c:order val="5"/>
          <c:tx>
            <c:v>Netherlands</c:v>
          </c:tx>
          <c:val>
            <c:numRef>
              <c:f>EurostatGDPData!$BQ$37:$CU$37</c:f>
              <c:numCache>
                <c:formatCode>#,##0.0</c:formatCode>
                <c:ptCount val="31"/>
                <c:pt idx="0">
                  <c:v>100.0</c:v>
                </c:pt>
                <c:pt idx="1">
                  <c:v>99.90262901655305</c:v>
                </c:pt>
                <c:pt idx="2">
                  <c:v>100.2921129503408</c:v>
                </c:pt>
                <c:pt idx="3">
                  <c:v>100.0</c:v>
                </c:pt>
                <c:pt idx="4">
                  <c:v>99.22103213242424</c:v>
                </c:pt>
                <c:pt idx="5">
                  <c:v>96.00778967867576</c:v>
                </c:pt>
                <c:pt idx="6">
                  <c:v>95.81304771178171</c:v>
                </c:pt>
                <c:pt idx="7">
                  <c:v>96.10516066212268</c:v>
                </c:pt>
                <c:pt idx="8">
                  <c:v>96.59201557935736</c:v>
                </c:pt>
                <c:pt idx="9">
                  <c:v>96.4946445959106</c:v>
                </c:pt>
                <c:pt idx="10">
                  <c:v>97.07887049659179</c:v>
                </c:pt>
                <c:pt idx="11">
                  <c:v>97.37098344693281</c:v>
                </c:pt>
                <c:pt idx="12">
                  <c:v>98.539435248296</c:v>
                </c:pt>
                <c:pt idx="13">
                  <c:v>99.22103213242424</c:v>
                </c:pt>
                <c:pt idx="14">
                  <c:v>99.1236611489776</c:v>
                </c:pt>
                <c:pt idx="15">
                  <c:v>99.1236611489776</c:v>
                </c:pt>
                <c:pt idx="16">
                  <c:v>98.44206426484917</c:v>
                </c:pt>
                <c:pt idx="17">
                  <c:v>98.24732229795522</c:v>
                </c:pt>
                <c:pt idx="18">
                  <c:v>98.3446932814023</c:v>
                </c:pt>
                <c:pt idx="19">
                  <c:v>98.05258033106116</c:v>
                </c:pt>
                <c:pt idx="20">
                  <c:v>97.17624148003894</c:v>
                </c:pt>
                <c:pt idx="21">
                  <c:v>97.46835443037976</c:v>
                </c:pt>
                <c:pt idx="22">
                  <c:v>97.07887049659179</c:v>
                </c:pt>
                <c:pt idx="23">
                  <c:v>97.56572541382657</c:v>
                </c:pt>
                <c:pt idx="24">
                  <c:v>98.05258033106116</c:v>
                </c:pt>
                <c:pt idx="25">
                  <c:v>97.66309639727355</c:v>
                </c:pt>
                <c:pt idx="26">
                  <c:v>98.24732229795522</c:v>
                </c:pt>
                <c:pt idx="27">
                  <c:v>98.63680623174294</c:v>
                </c:pt>
                <c:pt idx="28">
                  <c:v>99.51314508276533</c:v>
                </c:pt>
                <c:pt idx="29">
                  <c:v>100.1947419668938</c:v>
                </c:pt>
                <c:pt idx="30">
                  <c:v>100.3894839337877</c:v>
                </c:pt>
              </c:numCache>
            </c:numRef>
          </c:val>
          <c:smooth val="0"/>
        </c:ser>
        <c:ser>
          <c:idx val="6"/>
          <c:order val="6"/>
          <c:tx>
            <c:v>US</c:v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EurostatGDPData!$BQ$42:$CU$42</c:f>
              <c:numCache>
                <c:formatCode>#,##0.0</c:formatCode>
                <c:ptCount val="31"/>
                <c:pt idx="0">
                  <c:v>100.0</c:v>
                </c:pt>
                <c:pt idx="1">
                  <c:v>99.30966469428014</c:v>
                </c:pt>
                <c:pt idx="2">
                  <c:v>99.80276134122285</c:v>
                </c:pt>
                <c:pt idx="3">
                  <c:v>99.30966469428014</c:v>
                </c:pt>
                <c:pt idx="4">
                  <c:v>97.23865877712028</c:v>
                </c:pt>
                <c:pt idx="5">
                  <c:v>95.85798816568034</c:v>
                </c:pt>
                <c:pt idx="6">
                  <c:v>95.75936883629171</c:v>
                </c:pt>
                <c:pt idx="7">
                  <c:v>96.05522682445755</c:v>
                </c:pt>
                <c:pt idx="8">
                  <c:v>97.04142011834322</c:v>
                </c:pt>
                <c:pt idx="9">
                  <c:v>97.43589743589743</c:v>
                </c:pt>
                <c:pt idx="10">
                  <c:v>98.32347140039434</c:v>
                </c:pt>
                <c:pt idx="11">
                  <c:v>99.01380670611438</c:v>
                </c:pt>
                <c:pt idx="12">
                  <c:v>99.60552268244575</c:v>
                </c:pt>
                <c:pt idx="13">
                  <c:v>99.30966469428014</c:v>
                </c:pt>
                <c:pt idx="14">
                  <c:v>100.0</c:v>
                </c:pt>
                <c:pt idx="15">
                  <c:v>100.1972386587771</c:v>
                </c:pt>
                <c:pt idx="16">
                  <c:v>101.2820512820513</c:v>
                </c:pt>
                <c:pt idx="17">
                  <c:v>101.8737672583826</c:v>
                </c:pt>
                <c:pt idx="18">
                  <c:v>102.268244575937</c:v>
                </c:pt>
                <c:pt idx="19">
                  <c:v>102.9585798816568</c:v>
                </c:pt>
                <c:pt idx="20">
                  <c:v>102.9585798816568</c:v>
                </c:pt>
                <c:pt idx="21">
                  <c:v>103.6489151873767</c:v>
                </c:pt>
                <c:pt idx="22">
                  <c:v>104.1420118343195</c:v>
                </c:pt>
                <c:pt idx="23">
                  <c:v>105.2268244575937</c:v>
                </c:pt>
                <c:pt idx="24">
                  <c:v>106.2130177514793</c:v>
                </c:pt>
                <c:pt idx="25">
                  <c:v>105.6213017751479</c:v>
                </c:pt>
                <c:pt idx="26">
                  <c:v>106.8047337278106</c:v>
                </c:pt>
                <c:pt idx="27">
                  <c:v>108.0867850098619</c:v>
                </c:pt>
                <c:pt idx="28">
                  <c:v>108.6785009861933</c:v>
                </c:pt>
                <c:pt idx="29">
                  <c:v>108.6785009861933</c:v>
                </c:pt>
                <c:pt idx="30">
                  <c:v>109.3688362919132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949944"/>
        <c:axId val="2100044936"/>
      </c:lineChart>
      <c:catAx>
        <c:axId val="-2144949944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numFmt formatCode="General" sourceLinked="0"/>
        <c:majorTickMark val="cross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00044936"/>
        <c:crossesAt val="0.0"/>
        <c:auto val="0"/>
        <c:lblAlgn val="ctr"/>
        <c:lblOffset val="100"/>
        <c:tickLblSkip val="4"/>
        <c:tickMarkSkip val="4"/>
        <c:noMultiLvlLbl val="0"/>
      </c:catAx>
      <c:valAx>
        <c:axId val="2100044936"/>
        <c:scaling>
          <c:orientation val="minMax"/>
          <c:max val="110.0"/>
          <c:min val="93.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Real</a:t>
                </a:r>
                <a:r>
                  <a:rPr lang="fr-FR" baseline="0"/>
                  <a:t> GDP relative to 2007Q4 = 100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baseline="0"/>
                  <a:t>(quarterly GDP, seasonally adjusted, Eurostat downloaded 26-10-2015)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00138888888888889"/>
              <c:y val="0.078675959423990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-2144949944"/>
        <c:crossesAt val="1.0"/>
        <c:crossBetween val="midCat"/>
        <c:majorUnit val="1.0"/>
        <c:minorUnit val="1.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28602799650044"/>
          <c:y val="0.100337837837838"/>
          <c:w val="0.219183289588801"/>
          <c:h val="0.392034298077605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  <c:txPr>
        <a:bodyPr/>
        <a:lstStyle/>
        <a:p>
          <a:pPr>
            <a:defRPr sz="1400" baseline="0"/>
          </a:pPr>
          <a:endParaRPr lang="fr-F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GDP</a:t>
            </a:r>
            <a:r>
              <a:rPr lang="fr-FR" baseline="0"/>
              <a:t> growth, Euro Zone and selected countries, 2007Q4 to 2015Q2 (2)</a:t>
            </a:r>
            <a:endParaRPr lang="fr-FR"/>
          </a:p>
        </c:rich>
      </c:tx>
      <c:layout>
        <c:manualLayout>
          <c:xMode val="edge"/>
          <c:yMode val="edge"/>
          <c:x val="0.140833287702737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76227034120735"/>
          <c:y val="0.0674086685110307"/>
          <c:w val="0.860675962379705"/>
          <c:h val="0.761628005958716"/>
        </c:manualLayout>
      </c:layout>
      <c:lineChart>
        <c:grouping val="standard"/>
        <c:varyColors val="0"/>
        <c:ser>
          <c:idx val="0"/>
          <c:order val="0"/>
          <c:tx>
            <c:v>EU28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EurostatGDPData!$BQ$29:$CU$29</c:f>
              <c:strCache>
                <c:ptCount val="31"/>
                <c:pt idx="0">
                  <c:v>2007Q4</c:v>
                </c:pt>
                <c:pt idx="1">
                  <c:v>2008Q1</c:v>
                </c:pt>
                <c:pt idx="2">
                  <c:v>2008Q2</c:v>
                </c:pt>
                <c:pt idx="3">
                  <c:v>2008Q3</c:v>
                </c:pt>
                <c:pt idx="4">
                  <c:v>2008Q4</c:v>
                </c:pt>
                <c:pt idx="5">
                  <c:v>2009Q1</c:v>
                </c:pt>
                <c:pt idx="6">
                  <c:v>2009Q2</c:v>
                </c:pt>
                <c:pt idx="7">
                  <c:v>2009Q3</c:v>
                </c:pt>
                <c:pt idx="8">
                  <c:v>2009Q4</c:v>
                </c:pt>
                <c:pt idx="9">
                  <c:v>2010Q1</c:v>
                </c:pt>
                <c:pt idx="10">
                  <c:v>2010Q2</c:v>
                </c:pt>
                <c:pt idx="11">
                  <c:v>2010Q3</c:v>
                </c:pt>
                <c:pt idx="12">
                  <c:v>2010Q4</c:v>
                </c:pt>
                <c:pt idx="13">
                  <c:v>2011Q1</c:v>
                </c:pt>
                <c:pt idx="14">
                  <c:v>2011Q2</c:v>
                </c:pt>
                <c:pt idx="15">
                  <c:v>2011Q3</c:v>
                </c:pt>
                <c:pt idx="16">
                  <c:v>2011Q4</c:v>
                </c:pt>
                <c:pt idx="17">
                  <c:v>2012Q1</c:v>
                </c:pt>
                <c:pt idx="18">
                  <c:v>2012Q2</c:v>
                </c:pt>
                <c:pt idx="19">
                  <c:v>2012Q3</c:v>
                </c:pt>
                <c:pt idx="20">
                  <c:v>2012Q4</c:v>
                </c:pt>
                <c:pt idx="21">
                  <c:v>2013Q1</c:v>
                </c:pt>
                <c:pt idx="22">
                  <c:v>2013Q2</c:v>
                </c:pt>
                <c:pt idx="23">
                  <c:v>2013Q3</c:v>
                </c:pt>
                <c:pt idx="24">
                  <c:v>2013Q4</c:v>
                </c:pt>
                <c:pt idx="25">
                  <c:v>2014Q1</c:v>
                </c:pt>
                <c:pt idx="26">
                  <c:v>2014Q2</c:v>
                </c:pt>
                <c:pt idx="27">
                  <c:v>2014Q3</c:v>
                </c:pt>
                <c:pt idx="28">
                  <c:v>2014Q4</c:v>
                </c:pt>
                <c:pt idx="29">
                  <c:v>2015Q1</c:v>
                </c:pt>
                <c:pt idx="30">
                  <c:v>2015Q2</c:v>
                </c:pt>
              </c:strCache>
            </c:strRef>
          </c:cat>
          <c:val>
            <c:numRef>
              <c:f>EurostatGDPData!$BQ$30:$CU$30</c:f>
              <c:numCache>
                <c:formatCode>#,##0.0</c:formatCode>
                <c:ptCount val="31"/>
                <c:pt idx="0">
                  <c:v>100.0</c:v>
                </c:pt>
                <c:pt idx="1">
                  <c:v>100.4854368932039</c:v>
                </c:pt>
                <c:pt idx="2">
                  <c:v>100.2912621359223</c:v>
                </c:pt>
                <c:pt idx="3">
                  <c:v>99.61165048543692</c:v>
                </c:pt>
                <c:pt idx="4">
                  <c:v>97.66990291262113</c:v>
                </c:pt>
                <c:pt idx="5">
                  <c:v>95.04854368932048</c:v>
                </c:pt>
                <c:pt idx="6">
                  <c:v>94.8543689320387</c:v>
                </c:pt>
                <c:pt idx="7">
                  <c:v>95.14563106796115</c:v>
                </c:pt>
                <c:pt idx="8">
                  <c:v>95.53398058252409</c:v>
                </c:pt>
                <c:pt idx="9">
                  <c:v>96.01941747572816</c:v>
                </c:pt>
                <c:pt idx="10">
                  <c:v>96.99029126213592</c:v>
                </c:pt>
                <c:pt idx="11">
                  <c:v>97.47572815533967</c:v>
                </c:pt>
                <c:pt idx="12">
                  <c:v>97.96116504854377</c:v>
                </c:pt>
                <c:pt idx="13">
                  <c:v>98.73786407766988</c:v>
                </c:pt>
                <c:pt idx="14">
                  <c:v>98.83495145631067</c:v>
                </c:pt>
                <c:pt idx="15">
                  <c:v>98.93203883495126</c:v>
                </c:pt>
                <c:pt idx="16">
                  <c:v>98.73786407766988</c:v>
                </c:pt>
                <c:pt idx="17">
                  <c:v>98.64077669902903</c:v>
                </c:pt>
                <c:pt idx="18">
                  <c:v>98.34951456310682</c:v>
                </c:pt>
                <c:pt idx="19">
                  <c:v>98.4466019417477</c:v>
                </c:pt>
                <c:pt idx="20">
                  <c:v>98.05825242718437</c:v>
                </c:pt>
                <c:pt idx="21">
                  <c:v>97.96116504854377</c:v>
                </c:pt>
                <c:pt idx="22">
                  <c:v>98.4466019417477</c:v>
                </c:pt>
                <c:pt idx="23">
                  <c:v>98.73786407766988</c:v>
                </c:pt>
                <c:pt idx="24">
                  <c:v>99.02912621359218</c:v>
                </c:pt>
                <c:pt idx="25">
                  <c:v>99.41747572815536</c:v>
                </c:pt>
                <c:pt idx="26">
                  <c:v>99.70873786407765</c:v>
                </c:pt>
                <c:pt idx="27">
                  <c:v>100.0</c:v>
                </c:pt>
                <c:pt idx="28">
                  <c:v>100.4854368932039</c:v>
                </c:pt>
                <c:pt idx="29">
                  <c:v>101.0679611650486</c:v>
                </c:pt>
                <c:pt idx="30">
                  <c:v>101.5533980582524</c:v>
                </c:pt>
              </c:numCache>
            </c:numRef>
          </c:val>
          <c:smooth val="0"/>
        </c:ser>
        <c:ser>
          <c:idx val="1"/>
          <c:order val="1"/>
          <c:tx>
            <c:v>EZ19</c:v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val>
            <c:numRef>
              <c:f>EurostatGDPData!$BQ$31:$CU$31</c:f>
              <c:numCache>
                <c:formatCode>#,##0.0</c:formatCode>
                <c:ptCount val="31"/>
                <c:pt idx="0">
                  <c:v>100.0</c:v>
                </c:pt>
                <c:pt idx="1">
                  <c:v>100.5819592628516</c:v>
                </c:pt>
                <c:pt idx="2">
                  <c:v>100.2909796314258</c:v>
                </c:pt>
                <c:pt idx="3">
                  <c:v>99.7090203685742</c:v>
                </c:pt>
                <c:pt idx="4">
                  <c:v>97.86614936954413</c:v>
                </c:pt>
                <c:pt idx="5">
                  <c:v>94.95635305528613</c:v>
                </c:pt>
                <c:pt idx="6">
                  <c:v>94.7623666343356</c:v>
                </c:pt>
                <c:pt idx="7">
                  <c:v>95.05334626576135</c:v>
                </c:pt>
                <c:pt idx="8">
                  <c:v>95.53831231813764</c:v>
                </c:pt>
                <c:pt idx="9">
                  <c:v>95.9262851600388</c:v>
                </c:pt>
                <c:pt idx="10">
                  <c:v>96.89621726479147</c:v>
                </c:pt>
                <c:pt idx="11">
                  <c:v>97.28419010669248</c:v>
                </c:pt>
                <c:pt idx="12">
                  <c:v>97.76915615906887</c:v>
                </c:pt>
                <c:pt idx="13">
                  <c:v>98.64209505334625</c:v>
                </c:pt>
                <c:pt idx="14">
                  <c:v>98.73908826382146</c:v>
                </c:pt>
                <c:pt idx="15">
                  <c:v>98.64209505334625</c:v>
                </c:pt>
                <c:pt idx="16">
                  <c:v>98.35111542192052</c:v>
                </c:pt>
                <c:pt idx="17">
                  <c:v>98.2541222114452</c:v>
                </c:pt>
                <c:pt idx="18">
                  <c:v>97.96314258001942</c:v>
                </c:pt>
                <c:pt idx="19">
                  <c:v>97.86614936954413</c:v>
                </c:pt>
                <c:pt idx="20">
                  <c:v>97.38118331716781</c:v>
                </c:pt>
                <c:pt idx="21">
                  <c:v>97.18719689621727</c:v>
                </c:pt>
                <c:pt idx="22">
                  <c:v>97.57516973811833</c:v>
                </c:pt>
                <c:pt idx="23">
                  <c:v>97.76915615906887</c:v>
                </c:pt>
                <c:pt idx="24">
                  <c:v>98.06013579049457</c:v>
                </c:pt>
                <c:pt idx="25">
                  <c:v>98.2541222114452</c:v>
                </c:pt>
                <c:pt idx="26">
                  <c:v>98.2541222114452</c:v>
                </c:pt>
                <c:pt idx="27">
                  <c:v>98.54510184287095</c:v>
                </c:pt>
                <c:pt idx="28">
                  <c:v>98.93307468477217</c:v>
                </c:pt>
                <c:pt idx="29">
                  <c:v>99.4180407371484</c:v>
                </c:pt>
                <c:pt idx="30">
                  <c:v>99.80601357904947</c:v>
                </c:pt>
              </c:numCache>
            </c:numRef>
          </c:val>
          <c:smooth val="0"/>
        </c:ser>
        <c:ser>
          <c:idx val="2"/>
          <c:order val="2"/>
          <c:tx>
            <c:v>Germany</c:v>
          </c:tx>
          <c:val>
            <c:numRef>
              <c:f>EurostatGDPData!$BQ$32:$CU$32</c:f>
              <c:numCache>
                <c:formatCode>#,##0.0</c:formatCode>
                <c:ptCount val="31"/>
                <c:pt idx="0">
                  <c:v>100.0</c:v>
                </c:pt>
                <c:pt idx="1">
                  <c:v>100.8832188420019</c:v>
                </c:pt>
                <c:pt idx="2">
                  <c:v>100.5888125613346</c:v>
                </c:pt>
                <c:pt idx="3">
                  <c:v>100.1962708537782</c:v>
                </c:pt>
                <c:pt idx="4">
                  <c:v>98.23356231599607</c:v>
                </c:pt>
                <c:pt idx="5">
                  <c:v>93.81746810598625</c:v>
                </c:pt>
                <c:pt idx="6">
                  <c:v>93.91560353287536</c:v>
                </c:pt>
                <c:pt idx="7">
                  <c:v>94.50441609421004</c:v>
                </c:pt>
                <c:pt idx="8">
                  <c:v>95.28949950932286</c:v>
                </c:pt>
                <c:pt idx="9">
                  <c:v>96.07458292443563</c:v>
                </c:pt>
                <c:pt idx="10">
                  <c:v>98.03729146221797</c:v>
                </c:pt>
                <c:pt idx="11">
                  <c:v>98.82237487733052</c:v>
                </c:pt>
                <c:pt idx="12">
                  <c:v>99.60745829244344</c:v>
                </c:pt>
                <c:pt idx="13">
                  <c:v>101.4720314033366</c:v>
                </c:pt>
                <c:pt idx="14">
                  <c:v>101.5701668302257</c:v>
                </c:pt>
                <c:pt idx="15">
                  <c:v>102.0608439646712</c:v>
                </c:pt>
                <c:pt idx="16">
                  <c:v>101.9627085377821</c:v>
                </c:pt>
                <c:pt idx="17">
                  <c:v>102.3552502453386</c:v>
                </c:pt>
                <c:pt idx="18">
                  <c:v>102.4533856722277</c:v>
                </c:pt>
                <c:pt idx="19">
                  <c:v>102.6496565260059</c:v>
                </c:pt>
                <c:pt idx="20">
                  <c:v>102.1589793915603</c:v>
                </c:pt>
                <c:pt idx="21">
                  <c:v>101.864573110893</c:v>
                </c:pt>
                <c:pt idx="22">
                  <c:v>102.747791952895</c:v>
                </c:pt>
                <c:pt idx="23">
                  <c:v>103.1403336604514</c:v>
                </c:pt>
                <c:pt idx="24">
                  <c:v>103.5328753680079</c:v>
                </c:pt>
                <c:pt idx="25">
                  <c:v>104.2198233562316</c:v>
                </c:pt>
                <c:pt idx="26">
                  <c:v>104.1216879293425</c:v>
                </c:pt>
                <c:pt idx="27">
                  <c:v>104.3179587831207</c:v>
                </c:pt>
                <c:pt idx="28">
                  <c:v>105.0049067713445</c:v>
                </c:pt>
                <c:pt idx="29">
                  <c:v>105.3974484789009</c:v>
                </c:pt>
                <c:pt idx="30">
                  <c:v>105.7899901864573</c:v>
                </c:pt>
              </c:numCache>
            </c:numRef>
          </c:val>
          <c:smooth val="0"/>
        </c:ser>
        <c:ser>
          <c:idx val="3"/>
          <c:order val="3"/>
          <c:tx>
            <c:v>France</c:v>
          </c:tx>
          <c:marker>
            <c:symbol val="triangle"/>
            <c:size val="7"/>
          </c:marker>
          <c:val>
            <c:numRef>
              <c:f>EurostatGDPData!$BQ$35:$CU$35</c:f>
              <c:numCache>
                <c:formatCode>#,##0.0</c:formatCode>
                <c:ptCount val="31"/>
                <c:pt idx="0">
                  <c:v>100.0</c:v>
                </c:pt>
                <c:pt idx="1">
                  <c:v>100.4926108374384</c:v>
                </c:pt>
                <c:pt idx="2">
                  <c:v>99.90147783251221</c:v>
                </c:pt>
                <c:pt idx="3">
                  <c:v>99.60591133004914</c:v>
                </c:pt>
                <c:pt idx="4">
                  <c:v>98.0295566502463</c:v>
                </c:pt>
                <c:pt idx="5">
                  <c:v>96.55172413793093</c:v>
                </c:pt>
                <c:pt idx="6">
                  <c:v>96.45320197044334</c:v>
                </c:pt>
                <c:pt idx="7">
                  <c:v>96.55172413793093</c:v>
                </c:pt>
                <c:pt idx="8">
                  <c:v>97.24137931034481</c:v>
                </c:pt>
                <c:pt idx="9">
                  <c:v>97.63546798029557</c:v>
                </c:pt>
                <c:pt idx="10">
                  <c:v>98.22660098522172</c:v>
                </c:pt>
                <c:pt idx="11">
                  <c:v>98.81773399014784</c:v>
                </c:pt>
                <c:pt idx="12">
                  <c:v>99.31034482758604</c:v>
                </c:pt>
                <c:pt idx="13">
                  <c:v>100.4926108374384</c:v>
                </c:pt>
                <c:pt idx="14">
                  <c:v>100.3940886699507</c:v>
                </c:pt>
                <c:pt idx="15">
                  <c:v>100.5911330049261</c:v>
                </c:pt>
                <c:pt idx="16">
                  <c:v>100.8866995073892</c:v>
                </c:pt>
                <c:pt idx="17">
                  <c:v>100.8866995073892</c:v>
                </c:pt>
                <c:pt idx="18">
                  <c:v>100.5911330049261</c:v>
                </c:pt>
                <c:pt idx="19">
                  <c:v>100.8866995073892</c:v>
                </c:pt>
                <c:pt idx="20">
                  <c:v>100.8866995073892</c:v>
                </c:pt>
                <c:pt idx="21">
                  <c:v>100.985221674877</c:v>
                </c:pt>
                <c:pt idx="22">
                  <c:v>101.7733990147783</c:v>
                </c:pt>
                <c:pt idx="23">
                  <c:v>101.6748768472906</c:v>
                </c:pt>
                <c:pt idx="24">
                  <c:v>101.871921182266</c:v>
                </c:pt>
                <c:pt idx="25">
                  <c:v>101.6748768472906</c:v>
                </c:pt>
                <c:pt idx="26">
                  <c:v>101.4778325123153</c:v>
                </c:pt>
                <c:pt idx="27">
                  <c:v>101.7733990147783</c:v>
                </c:pt>
                <c:pt idx="28">
                  <c:v>101.871921182266</c:v>
                </c:pt>
                <c:pt idx="29">
                  <c:v>102.5615763546798</c:v>
                </c:pt>
                <c:pt idx="30">
                  <c:v>102.5615763546798</c:v>
                </c:pt>
              </c:numCache>
            </c:numRef>
          </c:val>
          <c:smooth val="0"/>
        </c:ser>
        <c:ser>
          <c:idx val="4"/>
          <c:order val="4"/>
          <c:tx>
            <c:v>Britain</c:v>
          </c:tx>
          <c:spPr>
            <a:ln>
              <a:solidFill>
                <a:srgbClr val="FFFF00"/>
              </a:solidFill>
            </a:ln>
          </c:spPr>
          <c:marker>
            <c:symbol val="circ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val>
            <c:numRef>
              <c:f>EurostatGDPData!$BQ$41:$CU$41</c:f>
              <c:numCache>
                <c:formatCode>#,##0.0</c:formatCode>
                <c:ptCount val="31"/>
                <c:pt idx="0">
                  <c:v>100.0</c:v>
                </c:pt>
                <c:pt idx="1">
                  <c:v>100.2873563218391</c:v>
                </c:pt>
                <c:pt idx="2">
                  <c:v>99.71264367816098</c:v>
                </c:pt>
                <c:pt idx="3">
                  <c:v>97.98850574712641</c:v>
                </c:pt>
                <c:pt idx="4">
                  <c:v>95.78544061302664</c:v>
                </c:pt>
                <c:pt idx="5">
                  <c:v>94.34865900383141</c:v>
                </c:pt>
                <c:pt idx="6">
                  <c:v>94.15708812260519</c:v>
                </c:pt>
                <c:pt idx="7">
                  <c:v>94.25287356321838</c:v>
                </c:pt>
                <c:pt idx="8">
                  <c:v>94.6360153256705</c:v>
                </c:pt>
                <c:pt idx="9">
                  <c:v>94.92337164750947</c:v>
                </c:pt>
                <c:pt idx="10">
                  <c:v>95.68965517241364</c:v>
                </c:pt>
                <c:pt idx="11">
                  <c:v>96.16858237547873</c:v>
                </c:pt>
                <c:pt idx="12">
                  <c:v>96.26436781609178</c:v>
                </c:pt>
                <c:pt idx="13">
                  <c:v>97.03065134099617</c:v>
                </c:pt>
                <c:pt idx="14">
                  <c:v>97.31800766283524</c:v>
                </c:pt>
                <c:pt idx="15">
                  <c:v>98.08429118773945</c:v>
                </c:pt>
                <c:pt idx="16">
                  <c:v>98.27586206896551</c:v>
                </c:pt>
                <c:pt idx="17">
                  <c:v>98.46743295019155</c:v>
                </c:pt>
                <c:pt idx="18">
                  <c:v>98.27586206896551</c:v>
                </c:pt>
                <c:pt idx="19">
                  <c:v>99.32950191570873</c:v>
                </c:pt>
                <c:pt idx="20">
                  <c:v>99.23371647509577</c:v>
                </c:pt>
                <c:pt idx="21">
                  <c:v>99.9042145593871</c:v>
                </c:pt>
                <c:pt idx="22">
                  <c:v>100.4789272030651</c:v>
                </c:pt>
                <c:pt idx="23">
                  <c:v>101.4367816091954</c:v>
                </c:pt>
                <c:pt idx="24">
                  <c:v>102.0114942528736</c:v>
                </c:pt>
                <c:pt idx="25">
                  <c:v>102.6819923371645</c:v>
                </c:pt>
                <c:pt idx="26">
                  <c:v>103.639846743295</c:v>
                </c:pt>
                <c:pt idx="27">
                  <c:v>104.3103448275862</c:v>
                </c:pt>
                <c:pt idx="28">
                  <c:v>105.0766283524902</c:v>
                </c:pt>
                <c:pt idx="29">
                  <c:v>105.4597701149425</c:v>
                </c:pt>
                <c:pt idx="30">
                  <c:v>106.1302681992337</c:v>
                </c:pt>
              </c:numCache>
            </c:numRef>
          </c:val>
          <c:smooth val="0"/>
        </c:ser>
        <c:ser>
          <c:idx val="5"/>
          <c:order val="5"/>
          <c:tx>
            <c:v>Netherlands</c:v>
          </c:tx>
          <c:val>
            <c:numRef>
              <c:f>EurostatGDPData!$BQ$37:$CU$37</c:f>
              <c:numCache>
                <c:formatCode>#,##0.0</c:formatCode>
                <c:ptCount val="31"/>
                <c:pt idx="0">
                  <c:v>100.0</c:v>
                </c:pt>
                <c:pt idx="1">
                  <c:v>99.90262901655305</c:v>
                </c:pt>
                <c:pt idx="2">
                  <c:v>100.2921129503408</c:v>
                </c:pt>
                <c:pt idx="3">
                  <c:v>100.0</c:v>
                </c:pt>
                <c:pt idx="4">
                  <c:v>99.22103213242424</c:v>
                </c:pt>
                <c:pt idx="5">
                  <c:v>96.00778967867576</c:v>
                </c:pt>
                <c:pt idx="6">
                  <c:v>95.81304771178171</c:v>
                </c:pt>
                <c:pt idx="7">
                  <c:v>96.10516066212268</c:v>
                </c:pt>
                <c:pt idx="8">
                  <c:v>96.59201557935736</c:v>
                </c:pt>
                <c:pt idx="9">
                  <c:v>96.4946445959106</c:v>
                </c:pt>
                <c:pt idx="10">
                  <c:v>97.07887049659179</c:v>
                </c:pt>
                <c:pt idx="11">
                  <c:v>97.37098344693281</c:v>
                </c:pt>
                <c:pt idx="12">
                  <c:v>98.539435248296</c:v>
                </c:pt>
                <c:pt idx="13">
                  <c:v>99.22103213242424</c:v>
                </c:pt>
                <c:pt idx="14">
                  <c:v>99.1236611489776</c:v>
                </c:pt>
                <c:pt idx="15">
                  <c:v>99.1236611489776</c:v>
                </c:pt>
                <c:pt idx="16">
                  <c:v>98.44206426484917</c:v>
                </c:pt>
                <c:pt idx="17">
                  <c:v>98.24732229795522</c:v>
                </c:pt>
                <c:pt idx="18">
                  <c:v>98.3446932814023</c:v>
                </c:pt>
                <c:pt idx="19">
                  <c:v>98.05258033106116</c:v>
                </c:pt>
                <c:pt idx="20">
                  <c:v>97.17624148003894</c:v>
                </c:pt>
                <c:pt idx="21">
                  <c:v>97.46835443037976</c:v>
                </c:pt>
                <c:pt idx="22">
                  <c:v>97.07887049659179</c:v>
                </c:pt>
                <c:pt idx="23">
                  <c:v>97.56572541382657</c:v>
                </c:pt>
                <c:pt idx="24">
                  <c:v>98.05258033106116</c:v>
                </c:pt>
                <c:pt idx="25">
                  <c:v>97.66309639727355</c:v>
                </c:pt>
                <c:pt idx="26">
                  <c:v>98.24732229795522</c:v>
                </c:pt>
                <c:pt idx="27">
                  <c:v>98.63680623174294</c:v>
                </c:pt>
                <c:pt idx="28">
                  <c:v>99.51314508276533</c:v>
                </c:pt>
                <c:pt idx="29">
                  <c:v>100.1947419668938</c:v>
                </c:pt>
                <c:pt idx="30">
                  <c:v>100.3894839337877</c:v>
                </c:pt>
              </c:numCache>
            </c:numRef>
          </c:val>
          <c:smooth val="0"/>
        </c:ser>
        <c:ser>
          <c:idx val="6"/>
          <c:order val="6"/>
          <c:tx>
            <c:v>US</c:v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EurostatGDPData!$BQ$42:$CU$42</c:f>
              <c:numCache>
                <c:formatCode>#,##0.0</c:formatCode>
                <c:ptCount val="31"/>
                <c:pt idx="0">
                  <c:v>100.0</c:v>
                </c:pt>
                <c:pt idx="1">
                  <c:v>99.30966469428014</c:v>
                </c:pt>
                <c:pt idx="2">
                  <c:v>99.80276134122285</c:v>
                </c:pt>
                <c:pt idx="3">
                  <c:v>99.30966469428014</c:v>
                </c:pt>
                <c:pt idx="4">
                  <c:v>97.23865877712028</c:v>
                </c:pt>
                <c:pt idx="5">
                  <c:v>95.85798816568034</c:v>
                </c:pt>
                <c:pt idx="6">
                  <c:v>95.75936883629171</c:v>
                </c:pt>
                <c:pt idx="7">
                  <c:v>96.05522682445755</c:v>
                </c:pt>
                <c:pt idx="8">
                  <c:v>97.04142011834322</c:v>
                </c:pt>
                <c:pt idx="9">
                  <c:v>97.43589743589743</c:v>
                </c:pt>
                <c:pt idx="10">
                  <c:v>98.32347140039434</c:v>
                </c:pt>
                <c:pt idx="11">
                  <c:v>99.01380670611438</c:v>
                </c:pt>
                <c:pt idx="12">
                  <c:v>99.60552268244575</c:v>
                </c:pt>
                <c:pt idx="13">
                  <c:v>99.30966469428014</c:v>
                </c:pt>
                <c:pt idx="14">
                  <c:v>100.0</c:v>
                </c:pt>
                <c:pt idx="15">
                  <c:v>100.1972386587771</c:v>
                </c:pt>
                <c:pt idx="16">
                  <c:v>101.2820512820513</c:v>
                </c:pt>
                <c:pt idx="17">
                  <c:v>101.8737672583826</c:v>
                </c:pt>
                <c:pt idx="18">
                  <c:v>102.268244575937</c:v>
                </c:pt>
                <c:pt idx="19">
                  <c:v>102.9585798816568</c:v>
                </c:pt>
                <c:pt idx="20">
                  <c:v>102.9585798816568</c:v>
                </c:pt>
                <c:pt idx="21">
                  <c:v>103.6489151873767</c:v>
                </c:pt>
                <c:pt idx="22">
                  <c:v>104.1420118343195</c:v>
                </c:pt>
                <c:pt idx="23">
                  <c:v>105.2268244575937</c:v>
                </c:pt>
                <c:pt idx="24">
                  <c:v>106.2130177514793</c:v>
                </c:pt>
                <c:pt idx="25">
                  <c:v>105.6213017751479</c:v>
                </c:pt>
                <c:pt idx="26">
                  <c:v>106.8047337278106</c:v>
                </c:pt>
                <c:pt idx="27">
                  <c:v>108.0867850098619</c:v>
                </c:pt>
                <c:pt idx="28">
                  <c:v>108.6785009861933</c:v>
                </c:pt>
                <c:pt idx="29">
                  <c:v>108.6785009861933</c:v>
                </c:pt>
                <c:pt idx="30">
                  <c:v>109.3688362919132</c:v>
                </c:pt>
              </c:numCache>
            </c:numRef>
          </c:val>
          <c:smooth val="0"/>
        </c:ser>
        <c:ser>
          <c:idx val="7"/>
          <c:order val="7"/>
          <c:tx>
            <c:v>Italy</c:v>
          </c:tx>
          <c:marker>
            <c:symbol val="diamond"/>
            <c:size val="9"/>
          </c:marker>
          <c:val>
            <c:numRef>
              <c:f>EurostatGDPData!$BQ$36:$CU$36</c:f>
              <c:numCache>
                <c:formatCode>#,##0.0</c:formatCode>
                <c:ptCount val="31"/>
                <c:pt idx="0">
                  <c:v>100.0</c:v>
                </c:pt>
                <c:pt idx="1">
                  <c:v>100.9523809523809</c:v>
                </c:pt>
                <c:pt idx="2">
                  <c:v>100.1904761904762</c:v>
                </c:pt>
                <c:pt idx="3">
                  <c:v>98.85714285714282</c:v>
                </c:pt>
                <c:pt idx="4">
                  <c:v>96.47619047619048</c:v>
                </c:pt>
                <c:pt idx="5">
                  <c:v>93.71428571428572</c:v>
                </c:pt>
                <c:pt idx="6">
                  <c:v>93.23809523809524</c:v>
                </c:pt>
                <c:pt idx="7">
                  <c:v>93.80952380952381</c:v>
                </c:pt>
                <c:pt idx="8">
                  <c:v>93.9047619047619</c:v>
                </c:pt>
                <c:pt idx="9">
                  <c:v>94.38095238095238</c:v>
                </c:pt>
                <c:pt idx="10">
                  <c:v>95.04761904761917</c:v>
                </c:pt>
                <c:pt idx="11">
                  <c:v>95.61904761904762</c:v>
                </c:pt>
                <c:pt idx="12">
                  <c:v>96.0</c:v>
                </c:pt>
                <c:pt idx="13">
                  <c:v>96.2857142857143</c:v>
                </c:pt>
                <c:pt idx="14">
                  <c:v>96.38095238095238</c:v>
                </c:pt>
                <c:pt idx="15">
                  <c:v>95.9047619047619</c:v>
                </c:pt>
                <c:pt idx="16">
                  <c:v>94.95238095238079</c:v>
                </c:pt>
                <c:pt idx="17">
                  <c:v>94.0</c:v>
                </c:pt>
                <c:pt idx="18">
                  <c:v>93.33333333333323</c:v>
                </c:pt>
                <c:pt idx="19">
                  <c:v>92.85714285714282</c:v>
                </c:pt>
                <c:pt idx="20">
                  <c:v>92.38095238095238</c:v>
                </c:pt>
                <c:pt idx="21">
                  <c:v>91.61904761904762</c:v>
                </c:pt>
                <c:pt idx="22">
                  <c:v>91.42857142857133</c:v>
                </c:pt>
                <c:pt idx="23">
                  <c:v>91.52380952380943</c:v>
                </c:pt>
                <c:pt idx="24">
                  <c:v>91.52380952380943</c:v>
                </c:pt>
                <c:pt idx="25">
                  <c:v>91.33333333333323</c:v>
                </c:pt>
                <c:pt idx="26">
                  <c:v>91.14285714285703</c:v>
                </c:pt>
                <c:pt idx="27">
                  <c:v>91.14285714285703</c:v>
                </c:pt>
                <c:pt idx="28">
                  <c:v>91.14285714285703</c:v>
                </c:pt>
                <c:pt idx="29">
                  <c:v>91.42857142857133</c:v>
                </c:pt>
                <c:pt idx="30">
                  <c:v>91.71428571428572</c:v>
                </c:pt>
              </c:numCache>
            </c:numRef>
          </c:val>
          <c:smooth val="0"/>
        </c:ser>
        <c:ser>
          <c:idx val="8"/>
          <c:order val="8"/>
          <c:tx>
            <c:v>Spain</c:v>
          </c:tx>
          <c:marker>
            <c:symbol val="diamond"/>
            <c:size val="9"/>
          </c:marker>
          <c:val>
            <c:numRef>
              <c:f>EurostatGDPData!$BQ$34:$CU$34</c:f>
              <c:numCache>
                <c:formatCode>#,##0.0</c:formatCode>
                <c:ptCount val="31"/>
                <c:pt idx="0">
                  <c:v>100.0</c:v>
                </c:pt>
                <c:pt idx="1">
                  <c:v>100.4816955684008</c:v>
                </c:pt>
                <c:pt idx="2">
                  <c:v>100.5780346820809</c:v>
                </c:pt>
                <c:pt idx="3">
                  <c:v>99.80732177263957</c:v>
                </c:pt>
                <c:pt idx="4">
                  <c:v>98.747591522158</c:v>
                </c:pt>
                <c:pt idx="5">
                  <c:v>97.20616570327563</c:v>
                </c:pt>
                <c:pt idx="6">
                  <c:v>96.24277456647387</c:v>
                </c:pt>
                <c:pt idx="7">
                  <c:v>95.95375722543348</c:v>
                </c:pt>
                <c:pt idx="8">
                  <c:v>95.8574181117532</c:v>
                </c:pt>
                <c:pt idx="9">
                  <c:v>96.1464354527937</c:v>
                </c:pt>
                <c:pt idx="10">
                  <c:v>96.33911368015422</c:v>
                </c:pt>
                <c:pt idx="11">
                  <c:v>96.4354527938342</c:v>
                </c:pt>
                <c:pt idx="12">
                  <c:v>96.4354527938342</c:v>
                </c:pt>
                <c:pt idx="13">
                  <c:v>96.24277456647387</c:v>
                </c:pt>
                <c:pt idx="14">
                  <c:v>95.95375722543348</c:v>
                </c:pt>
                <c:pt idx="15">
                  <c:v>95.56840077071291</c:v>
                </c:pt>
                <c:pt idx="16">
                  <c:v>95.18304431599225</c:v>
                </c:pt>
                <c:pt idx="17">
                  <c:v>94.60500963391135</c:v>
                </c:pt>
                <c:pt idx="18">
                  <c:v>94.02697495183044</c:v>
                </c:pt>
                <c:pt idx="19">
                  <c:v>93.54527938342957</c:v>
                </c:pt>
                <c:pt idx="20">
                  <c:v>92.8709055876685</c:v>
                </c:pt>
                <c:pt idx="21">
                  <c:v>92.48554913294798</c:v>
                </c:pt>
                <c:pt idx="22">
                  <c:v>92.48554913294798</c:v>
                </c:pt>
                <c:pt idx="23">
                  <c:v>92.58188824662804</c:v>
                </c:pt>
                <c:pt idx="24">
                  <c:v>92.8709055876685</c:v>
                </c:pt>
                <c:pt idx="25">
                  <c:v>93.15992292870905</c:v>
                </c:pt>
                <c:pt idx="26">
                  <c:v>93.64161849710983</c:v>
                </c:pt>
                <c:pt idx="27">
                  <c:v>94.1233140655106</c:v>
                </c:pt>
                <c:pt idx="28">
                  <c:v>94.7013487475914</c:v>
                </c:pt>
                <c:pt idx="29">
                  <c:v>95.56840077071291</c:v>
                </c:pt>
                <c:pt idx="30">
                  <c:v>96.53179190751442</c:v>
                </c:pt>
              </c:numCache>
            </c:numRef>
          </c:val>
          <c:smooth val="0"/>
        </c:ser>
        <c:ser>
          <c:idx val="9"/>
          <c:order val="9"/>
          <c:tx>
            <c:v>Portugal</c:v>
          </c:tx>
          <c:marker>
            <c:symbol val="diamond"/>
            <c:size val="9"/>
          </c:marker>
          <c:val>
            <c:numRef>
              <c:f>EurostatGDPData!$BQ$39:$CU$39</c:f>
              <c:numCache>
                <c:formatCode>#,##0.0</c:formatCode>
                <c:ptCount val="31"/>
                <c:pt idx="0">
                  <c:v>100.0</c:v>
                </c:pt>
                <c:pt idx="1">
                  <c:v>100.0</c:v>
                </c:pt>
                <c:pt idx="2">
                  <c:v>99.50980392156863</c:v>
                </c:pt>
                <c:pt idx="3">
                  <c:v>99.21568627450978</c:v>
                </c:pt>
                <c:pt idx="4">
                  <c:v>97.94117647058823</c:v>
                </c:pt>
                <c:pt idx="5">
                  <c:v>95.68627450980391</c:v>
                </c:pt>
                <c:pt idx="6">
                  <c:v>95.78431372549022</c:v>
                </c:pt>
                <c:pt idx="7">
                  <c:v>96.66666666666667</c:v>
                </c:pt>
                <c:pt idx="8">
                  <c:v>96.66666666666667</c:v>
                </c:pt>
                <c:pt idx="9">
                  <c:v>97.64705882352924</c:v>
                </c:pt>
                <c:pt idx="10">
                  <c:v>98.13725490196084</c:v>
                </c:pt>
                <c:pt idx="11">
                  <c:v>98.33333333333323</c:v>
                </c:pt>
                <c:pt idx="12">
                  <c:v>98.0392156862746</c:v>
                </c:pt>
                <c:pt idx="13">
                  <c:v>97.35294117647035</c:v>
                </c:pt>
                <c:pt idx="14">
                  <c:v>96.8627450980391</c:v>
                </c:pt>
                <c:pt idx="15">
                  <c:v>96.17647058823523</c:v>
                </c:pt>
                <c:pt idx="16">
                  <c:v>94.60784313725473</c:v>
                </c:pt>
                <c:pt idx="17">
                  <c:v>94.21568627450978</c:v>
                </c:pt>
                <c:pt idx="18">
                  <c:v>92.94117647058823</c:v>
                </c:pt>
                <c:pt idx="19">
                  <c:v>91.96078431372537</c:v>
                </c:pt>
                <c:pt idx="20">
                  <c:v>90.39215686274508</c:v>
                </c:pt>
                <c:pt idx="21">
                  <c:v>90.68627450980391</c:v>
                </c:pt>
                <c:pt idx="22">
                  <c:v>91.27450980392152</c:v>
                </c:pt>
                <c:pt idx="23">
                  <c:v>91.17647058823523</c:v>
                </c:pt>
                <c:pt idx="24">
                  <c:v>92.05882352941177</c:v>
                </c:pt>
                <c:pt idx="25">
                  <c:v>91.56862745098038</c:v>
                </c:pt>
                <c:pt idx="26">
                  <c:v>92.15686274509804</c:v>
                </c:pt>
                <c:pt idx="27">
                  <c:v>92.25490196078431</c:v>
                </c:pt>
                <c:pt idx="28">
                  <c:v>92.64705882352924</c:v>
                </c:pt>
                <c:pt idx="29">
                  <c:v>93.0392156862746</c:v>
                </c:pt>
                <c:pt idx="30">
                  <c:v>93.52941176470588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571624"/>
        <c:axId val="2098506104"/>
      </c:lineChart>
      <c:catAx>
        <c:axId val="2143571624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numFmt formatCode="General" sourceLinked="0"/>
        <c:majorTickMark val="cross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098506104"/>
        <c:crossesAt val="0.0"/>
        <c:auto val="0"/>
        <c:lblAlgn val="ctr"/>
        <c:lblOffset val="100"/>
        <c:tickLblSkip val="4"/>
        <c:tickMarkSkip val="4"/>
        <c:noMultiLvlLbl val="0"/>
      </c:catAx>
      <c:valAx>
        <c:axId val="2098506104"/>
        <c:scaling>
          <c:orientation val="minMax"/>
          <c:max val="110.0"/>
          <c:min val="90.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Real</a:t>
                </a:r>
                <a:r>
                  <a:rPr lang="fr-FR" baseline="0"/>
                  <a:t> GDP relative to 2007Q4 = 100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baseline="0"/>
                  <a:t>(quarterly GDP, seasonally adjusted, Eurostat downloaded 26-10-2015)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00138888888888889"/>
              <c:y val="0.078675959423990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3571624"/>
        <c:crossesAt val="1.0"/>
        <c:crossBetween val="midCat"/>
        <c:majorUnit val="1.0"/>
        <c:minorUnit val="1.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29991688538933"/>
          <c:y val="0.0868243243243245"/>
          <c:w val="0.353158464566929"/>
          <c:h val="0.298386536142443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  <c:txPr>
        <a:bodyPr/>
        <a:lstStyle/>
        <a:p>
          <a:pPr>
            <a:defRPr sz="1400" baseline="0"/>
          </a:pPr>
          <a:endParaRPr lang="fr-F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GDP</a:t>
            </a:r>
            <a:r>
              <a:rPr lang="fr-FR" baseline="0"/>
              <a:t> growth, Euro Zone and selected countries, 2007Q4 to 2015Q2 (3)</a:t>
            </a:r>
            <a:endParaRPr lang="fr-FR"/>
          </a:p>
        </c:rich>
      </c:tx>
      <c:layout>
        <c:manualLayout>
          <c:xMode val="edge"/>
          <c:yMode val="edge"/>
          <c:x val="0.140833287702737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76227034120735"/>
          <c:y val="0.0719131614654003"/>
          <c:w val="0.860675962379704"/>
          <c:h val="0.869736114066823"/>
        </c:manualLayout>
      </c:layout>
      <c:lineChart>
        <c:grouping val="standard"/>
        <c:varyColors val="0"/>
        <c:ser>
          <c:idx val="0"/>
          <c:order val="0"/>
          <c:tx>
            <c:v>EU28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EurostatGDPData!$BQ$29:$CU$29</c:f>
              <c:strCache>
                <c:ptCount val="31"/>
                <c:pt idx="0">
                  <c:v>2007Q4</c:v>
                </c:pt>
                <c:pt idx="1">
                  <c:v>2008Q1</c:v>
                </c:pt>
                <c:pt idx="2">
                  <c:v>2008Q2</c:v>
                </c:pt>
                <c:pt idx="3">
                  <c:v>2008Q3</c:v>
                </c:pt>
                <c:pt idx="4">
                  <c:v>2008Q4</c:v>
                </c:pt>
                <c:pt idx="5">
                  <c:v>2009Q1</c:v>
                </c:pt>
                <c:pt idx="6">
                  <c:v>2009Q2</c:v>
                </c:pt>
                <c:pt idx="7">
                  <c:v>2009Q3</c:v>
                </c:pt>
                <c:pt idx="8">
                  <c:v>2009Q4</c:v>
                </c:pt>
                <c:pt idx="9">
                  <c:v>2010Q1</c:v>
                </c:pt>
                <c:pt idx="10">
                  <c:v>2010Q2</c:v>
                </c:pt>
                <c:pt idx="11">
                  <c:v>2010Q3</c:v>
                </c:pt>
                <c:pt idx="12">
                  <c:v>2010Q4</c:v>
                </c:pt>
                <c:pt idx="13">
                  <c:v>2011Q1</c:v>
                </c:pt>
                <c:pt idx="14">
                  <c:v>2011Q2</c:v>
                </c:pt>
                <c:pt idx="15">
                  <c:v>2011Q3</c:v>
                </c:pt>
                <c:pt idx="16">
                  <c:v>2011Q4</c:v>
                </c:pt>
                <c:pt idx="17">
                  <c:v>2012Q1</c:v>
                </c:pt>
                <c:pt idx="18">
                  <c:v>2012Q2</c:v>
                </c:pt>
                <c:pt idx="19">
                  <c:v>2012Q3</c:v>
                </c:pt>
                <c:pt idx="20">
                  <c:v>2012Q4</c:v>
                </c:pt>
                <c:pt idx="21">
                  <c:v>2013Q1</c:v>
                </c:pt>
                <c:pt idx="22">
                  <c:v>2013Q2</c:v>
                </c:pt>
                <c:pt idx="23">
                  <c:v>2013Q3</c:v>
                </c:pt>
                <c:pt idx="24">
                  <c:v>2013Q4</c:v>
                </c:pt>
                <c:pt idx="25">
                  <c:v>2014Q1</c:v>
                </c:pt>
                <c:pt idx="26">
                  <c:v>2014Q2</c:v>
                </c:pt>
                <c:pt idx="27">
                  <c:v>2014Q3</c:v>
                </c:pt>
                <c:pt idx="28">
                  <c:v>2014Q4</c:v>
                </c:pt>
                <c:pt idx="29">
                  <c:v>2015Q1</c:v>
                </c:pt>
                <c:pt idx="30">
                  <c:v>2015Q2</c:v>
                </c:pt>
              </c:strCache>
            </c:strRef>
          </c:cat>
          <c:val>
            <c:numRef>
              <c:f>EurostatGDPData!$BQ$30:$CU$30</c:f>
              <c:numCache>
                <c:formatCode>#,##0.0</c:formatCode>
                <c:ptCount val="31"/>
                <c:pt idx="0">
                  <c:v>100.0</c:v>
                </c:pt>
                <c:pt idx="1">
                  <c:v>100.4854368932039</c:v>
                </c:pt>
                <c:pt idx="2">
                  <c:v>100.2912621359223</c:v>
                </c:pt>
                <c:pt idx="3">
                  <c:v>99.61165048543692</c:v>
                </c:pt>
                <c:pt idx="4">
                  <c:v>97.66990291262113</c:v>
                </c:pt>
                <c:pt idx="5">
                  <c:v>95.04854368932048</c:v>
                </c:pt>
                <c:pt idx="6">
                  <c:v>94.8543689320387</c:v>
                </c:pt>
                <c:pt idx="7">
                  <c:v>95.14563106796115</c:v>
                </c:pt>
                <c:pt idx="8">
                  <c:v>95.53398058252409</c:v>
                </c:pt>
                <c:pt idx="9">
                  <c:v>96.01941747572816</c:v>
                </c:pt>
                <c:pt idx="10">
                  <c:v>96.99029126213592</c:v>
                </c:pt>
                <c:pt idx="11">
                  <c:v>97.47572815533967</c:v>
                </c:pt>
                <c:pt idx="12">
                  <c:v>97.96116504854377</c:v>
                </c:pt>
                <c:pt idx="13">
                  <c:v>98.73786407766988</c:v>
                </c:pt>
                <c:pt idx="14">
                  <c:v>98.83495145631067</c:v>
                </c:pt>
                <c:pt idx="15">
                  <c:v>98.93203883495126</c:v>
                </c:pt>
                <c:pt idx="16">
                  <c:v>98.73786407766988</c:v>
                </c:pt>
                <c:pt idx="17">
                  <c:v>98.64077669902903</c:v>
                </c:pt>
                <c:pt idx="18">
                  <c:v>98.34951456310682</c:v>
                </c:pt>
                <c:pt idx="19">
                  <c:v>98.4466019417477</c:v>
                </c:pt>
                <c:pt idx="20">
                  <c:v>98.05825242718437</c:v>
                </c:pt>
                <c:pt idx="21">
                  <c:v>97.96116504854377</c:v>
                </c:pt>
                <c:pt idx="22">
                  <c:v>98.4466019417477</c:v>
                </c:pt>
                <c:pt idx="23">
                  <c:v>98.73786407766988</c:v>
                </c:pt>
                <c:pt idx="24">
                  <c:v>99.02912621359218</c:v>
                </c:pt>
                <c:pt idx="25">
                  <c:v>99.41747572815536</c:v>
                </c:pt>
                <c:pt idx="26">
                  <c:v>99.70873786407765</c:v>
                </c:pt>
                <c:pt idx="27">
                  <c:v>100.0</c:v>
                </c:pt>
                <c:pt idx="28">
                  <c:v>100.4854368932039</c:v>
                </c:pt>
                <c:pt idx="29">
                  <c:v>101.0679611650486</c:v>
                </c:pt>
                <c:pt idx="30">
                  <c:v>101.5533980582524</c:v>
                </c:pt>
              </c:numCache>
            </c:numRef>
          </c:val>
          <c:smooth val="0"/>
        </c:ser>
        <c:ser>
          <c:idx val="1"/>
          <c:order val="1"/>
          <c:tx>
            <c:v>EZ19</c:v>
          </c:tx>
          <c:spPr>
            <a:ln>
              <a:solidFill>
                <a:srgbClr val="4F81BD"/>
              </a:solidFill>
            </a:ln>
          </c:spPr>
          <c:marker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marker>
          <c:val>
            <c:numRef>
              <c:f>EurostatGDPData!$BQ$31:$CU$31</c:f>
              <c:numCache>
                <c:formatCode>#,##0.0</c:formatCode>
                <c:ptCount val="31"/>
                <c:pt idx="0">
                  <c:v>100.0</c:v>
                </c:pt>
                <c:pt idx="1">
                  <c:v>100.5819592628516</c:v>
                </c:pt>
                <c:pt idx="2">
                  <c:v>100.2909796314258</c:v>
                </c:pt>
                <c:pt idx="3">
                  <c:v>99.7090203685742</c:v>
                </c:pt>
                <c:pt idx="4">
                  <c:v>97.86614936954413</c:v>
                </c:pt>
                <c:pt idx="5">
                  <c:v>94.95635305528613</c:v>
                </c:pt>
                <c:pt idx="6">
                  <c:v>94.7623666343356</c:v>
                </c:pt>
                <c:pt idx="7">
                  <c:v>95.05334626576135</c:v>
                </c:pt>
                <c:pt idx="8">
                  <c:v>95.53831231813764</c:v>
                </c:pt>
                <c:pt idx="9">
                  <c:v>95.9262851600388</c:v>
                </c:pt>
                <c:pt idx="10">
                  <c:v>96.89621726479147</c:v>
                </c:pt>
                <c:pt idx="11">
                  <c:v>97.28419010669248</c:v>
                </c:pt>
                <c:pt idx="12">
                  <c:v>97.76915615906887</c:v>
                </c:pt>
                <c:pt idx="13">
                  <c:v>98.64209505334625</c:v>
                </c:pt>
                <c:pt idx="14">
                  <c:v>98.73908826382146</c:v>
                </c:pt>
                <c:pt idx="15">
                  <c:v>98.64209505334625</c:v>
                </c:pt>
                <c:pt idx="16">
                  <c:v>98.35111542192052</c:v>
                </c:pt>
                <c:pt idx="17">
                  <c:v>98.2541222114452</c:v>
                </c:pt>
                <c:pt idx="18">
                  <c:v>97.96314258001942</c:v>
                </c:pt>
                <c:pt idx="19">
                  <c:v>97.86614936954413</c:v>
                </c:pt>
                <c:pt idx="20">
                  <c:v>97.38118331716781</c:v>
                </c:pt>
                <c:pt idx="21">
                  <c:v>97.18719689621727</c:v>
                </c:pt>
                <c:pt idx="22">
                  <c:v>97.57516973811833</c:v>
                </c:pt>
                <c:pt idx="23">
                  <c:v>97.76915615906887</c:v>
                </c:pt>
                <c:pt idx="24">
                  <c:v>98.06013579049457</c:v>
                </c:pt>
                <c:pt idx="25">
                  <c:v>98.2541222114452</c:v>
                </c:pt>
                <c:pt idx="26">
                  <c:v>98.2541222114452</c:v>
                </c:pt>
                <c:pt idx="27">
                  <c:v>98.54510184287095</c:v>
                </c:pt>
                <c:pt idx="28">
                  <c:v>98.93307468477217</c:v>
                </c:pt>
                <c:pt idx="29">
                  <c:v>99.4180407371484</c:v>
                </c:pt>
                <c:pt idx="30">
                  <c:v>99.80601357904947</c:v>
                </c:pt>
              </c:numCache>
            </c:numRef>
          </c:val>
          <c:smooth val="0"/>
        </c:ser>
        <c:ser>
          <c:idx val="2"/>
          <c:order val="2"/>
          <c:tx>
            <c:v>Germany</c:v>
          </c:tx>
          <c:val>
            <c:numRef>
              <c:f>EurostatGDPData!$BQ$32:$CU$32</c:f>
              <c:numCache>
                <c:formatCode>#,##0.0</c:formatCode>
                <c:ptCount val="31"/>
                <c:pt idx="0">
                  <c:v>100.0</c:v>
                </c:pt>
                <c:pt idx="1">
                  <c:v>100.8832188420019</c:v>
                </c:pt>
                <c:pt idx="2">
                  <c:v>100.5888125613346</c:v>
                </c:pt>
                <c:pt idx="3">
                  <c:v>100.1962708537782</c:v>
                </c:pt>
                <c:pt idx="4">
                  <c:v>98.23356231599607</c:v>
                </c:pt>
                <c:pt idx="5">
                  <c:v>93.81746810598625</c:v>
                </c:pt>
                <c:pt idx="6">
                  <c:v>93.91560353287536</c:v>
                </c:pt>
                <c:pt idx="7">
                  <c:v>94.50441609421004</c:v>
                </c:pt>
                <c:pt idx="8">
                  <c:v>95.28949950932286</c:v>
                </c:pt>
                <c:pt idx="9">
                  <c:v>96.07458292443563</c:v>
                </c:pt>
                <c:pt idx="10">
                  <c:v>98.03729146221797</c:v>
                </c:pt>
                <c:pt idx="11">
                  <c:v>98.82237487733052</c:v>
                </c:pt>
                <c:pt idx="12">
                  <c:v>99.60745829244344</c:v>
                </c:pt>
                <c:pt idx="13">
                  <c:v>101.4720314033366</c:v>
                </c:pt>
                <c:pt idx="14">
                  <c:v>101.5701668302257</c:v>
                </c:pt>
                <c:pt idx="15">
                  <c:v>102.0608439646712</c:v>
                </c:pt>
                <c:pt idx="16">
                  <c:v>101.9627085377821</c:v>
                </c:pt>
                <c:pt idx="17">
                  <c:v>102.3552502453386</c:v>
                </c:pt>
                <c:pt idx="18">
                  <c:v>102.4533856722277</c:v>
                </c:pt>
                <c:pt idx="19">
                  <c:v>102.6496565260059</c:v>
                </c:pt>
                <c:pt idx="20">
                  <c:v>102.1589793915603</c:v>
                </c:pt>
                <c:pt idx="21">
                  <c:v>101.864573110893</c:v>
                </c:pt>
                <c:pt idx="22">
                  <c:v>102.747791952895</c:v>
                </c:pt>
                <c:pt idx="23">
                  <c:v>103.1403336604514</c:v>
                </c:pt>
                <c:pt idx="24">
                  <c:v>103.5328753680079</c:v>
                </c:pt>
                <c:pt idx="25">
                  <c:v>104.2198233562316</c:v>
                </c:pt>
                <c:pt idx="26">
                  <c:v>104.1216879293425</c:v>
                </c:pt>
                <c:pt idx="27">
                  <c:v>104.3179587831207</c:v>
                </c:pt>
                <c:pt idx="28">
                  <c:v>105.0049067713445</c:v>
                </c:pt>
                <c:pt idx="29">
                  <c:v>105.3974484789009</c:v>
                </c:pt>
                <c:pt idx="30">
                  <c:v>105.7899901864573</c:v>
                </c:pt>
              </c:numCache>
            </c:numRef>
          </c:val>
          <c:smooth val="0"/>
        </c:ser>
        <c:ser>
          <c:idx val="3"/>
          <c:order val="3"/>
          <c:tx>
            <c:v>France</c:v>
          </c:tx>
          <c:marker>
            <c:symbol val="triangle"/>
            <c:size val="7"/>
          </c:marker>
          <c:val>
            <c:numRef>
              <c:f>EurostatGDPData!$BQ$35:$CU$35</c:f>
              <c:numCache>
                <c:formatCode>#,##0.0</c:formatCode>
                <c:ptCount val="31"/>
                <c:pt idx="0">
                  <c:v>100.0</c:v>
                </c:pt>
                <c:pt idx="1">
                  <c:v>100.4926108374384</c:v>
                </c:pt>
                <c:pt idx="2">
                  <c:v>99.90147783251221</c:v>
                </c:pt>
                <c:pt idx="3">
                  <c:v>99.60591133004914</c:v>
                </c:pt>
                <c:pt idx="4">
                  <c:v>98.0295566502463</c:v>
                </c:pt>
                <c:pt idx="5">
                  <c:v>96.55172413793093</c:v>
                </c:pt>
                <c:pt idx="6">
                  <c:v>96.45320197044334</c:v>
                </c:pt>
                <c:pt idx="7">
                  <c:v>96.55172413793093</c:v>
                </c:pt>
                <c:pt idx="8">
                  <c:v>97.24137931034481</c:v>
                </c:pt>
                <c:pt idx="9">
                  <c:v>97.63546798029557</c:v>
                </c:pt>
                <c:pt idx="10">
                  <c:v>98.22660098522172</c:v>
                </c:pt>
                <c:pt idx="11">
                  <c:v>98.81773399014784</c:v>
                </c:pt>
                <c:pt idx="12">
                  <c:v>99.31034482758604</c:v>
                </c:pt>
                <c:pt idx="13">
                  <c:v>100.4926108374384</c:v>
                </c:pt>
                <c:pt idx="14">
                  <c:v>100.3940886699507</c:v>
                </c:pt>
                <c:pt idx="15">
                  <c:v>100.5911330049261</c:v>
                </c:pt>
                <c:pt idx="16">
                  <c:v>100.8866995073892</c:v>
                </c:pt>
                <c:pt idx="17">
                  <c:v>100.8866995073892</c:v>
                </c:pt>
                <c:pt idx="18">
                  <c:v>100.5911330049261</c:v>
                </c:pt>
                <c:pt idx="19">
                  <c:v>100.8866995073892</c:v>
                </c:pt>
                <c:pt idx="20">
                  <c:v>100.8866995073892</c:v>
                </c:pt>
                <c:pt idx="21">
                  <c:v>100.985221674877</c:v>
                </c:pt>
                <c:pt idx="22">
                  <c:v>101.7733990147783</c:v>
                </c:pt>
                <c:pt idx="23">
                  <c:v>101.6748768472906</c:v>
                </c:pt>
                <c:pt idx="24">
                  <c:v>101.871921182266</c:v>
                </c:pt>
                <c:pt idx="25">
                  <c:v>101.6748768472906</c:v>
                </c:pt>
                <c:pt idx="26">
                  <c:v>101.4778325123153</c:v>
                </c:pt>
                <c:pt idx="27">
                  <c:v>101.7733990147783</c:v>
                </c:pt>
                <c:pt idx="28">
                  <c:v>101.871921182266</c:v>
                </c:pt>
                <c:pt idx="29">
                  <c:v>102.5615763546798</c:v>
                </c:pt>
                <c:pt idx="30">
                  <c:v>102.5615763546798</c:v>
                </c:pt>
              </c:numCache>
            </c:numRef>
          </c:val>
          <c:smooth val="0"/>
        </c:ser>
        <c:ser>
          <c:idx val="4"/>
          <c:order val="4"/>
          <c:tx>
            <c:v>Britain</c:v>
          </c:tx>
          <c:spPr>
            <a:ln>
              <a:solidFill>
                <a:srgbClr val="FFFF00"/>
              </a:solidFill>
            </a:ln>
          </c:spPr>
          <c:marker>
            <c:symbol val="circ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val>
            <c:numRef>
              <c:f>EurostatGDPData!$BQ$41:$CU$41</c:f>
              <c:numCache>
                <c:formatCode>#,##0.0</c:formatCode>
                <c:ptCount val="31"/>
                <c:pt idx="0">
                  <c:v>100.0</c:v>
                </c:pt>
                <c:pt idx="1">
                  <c:v>100.2873563218391</c:v>
                </c:pt>
                <c:pt idx="2">
                  <c:v>99.71264367816098</c:v>
                </c:pt>
                <c:pt idx="3">
                  <c:v>97.98850574712641</c:v>
                </c:pt>
                <c:pt idx="4">
                  <c:v>95.78544061302664</c:v>
                </c:pt>
                <c:pt idx="5">
                  <c:v>94.34865900383141</c:v>
                </c:pt>
                <c:pt idx="6">
                  <c:v>94.15708812260519</c:v>
                </c:pt>
                <c:pt idx="7">
                  <c:v>94.25287356321838</c:v>
                </c:pt>
                <c:pt idx="8">
                  <c:v>94.6360153256705</c:v>
                </c:pt>
                <c:pt idx="9">
                  <c:v>94.92337164750947</c:v>
                </c:pt>
                <c:pt idx="10">
                  <c:v>95.68965517241364</c:v>
                </c:pt>
                <c:pt idx="11">
                  <c:v>96.16858237547873</c:v>
                </c:pt>
                <c:pt idx="12">
                  <c:v>96.26436781609178</c:v>
                </c:pt>
                <c:pt idx="13">
                  <c:v>97.03065134099617</c:v>
                </c:pt>
                <c:pt idx="14">
                  <c:v>97.31800766283524</c:v>
                </c:pt>
                <c:pt idx="15">
                  <c:v>98.08429118773945</c:v>
                </c:pt>
                <c:pt idx="16">
                  <c:v>98.27586206896551</c:v>
                </c:pt>
                <c:pt idx="17">
                  <c:v>98.46743295019155</c:v>
                </c:pt>
                <c:pt idx="18">
                  <c:v>98.27586206896551</c:v>
                </c:pt>
                <c:pt idx="19">
                  <c:v>99.32950191570873</c:v>
                </c:pt>
                <c:pt idx="20">
                  <c:v>99.23371647509577</c:v>
                </c:pt>
                <c:pt idx="21">
                  <c:v>99.9042145593871</c:v>
                </c:pt>
                <c:pt idx="22">
                  <c:v>100.4789272030651</c:v>
                </c:pt>
                <c:pt idx="23">
                  <c:v>101.4367816091954</c:v>
                </c:pt>
                <c:pt idx="24">
                  <c:v>102.0114942528736</c:v>
                </c:pt>
                <c:pt idx="25">
                  <c:v>102.6819923371645</c:v>
                </c:pt>
                <c:pt idx="26">
                  <c:v>103.639846743295</c:v>
                </c:pt>
                <c:pt idx="27">
                  <c:v>104.3103448275862</c:v>
                </c:pt>
                <c:pt idx="28">
                  <c:v>105.0766283524902</c:v>
                </c:pt>
                <c:pt idx="29">
                  <c:v>105.4597701149425</c:v>
                </c:pt>
                <c:pt idx="30">
                  <c:v>106.1302681992337</c:v>
                </c:pt>
              </c:numCache>
            </c:numRef>
          </c:val>
          <c:smooth val="0"/>
        </c:ser>
        <c:ser>
          <c:idx val="6"/>
          <c:order val="5"/>
          <c:tx>
            <c:v>US</c:v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EurostatGDPData!$BQ$42:$CU$42</c:f>
              <c:numCache>
                <c:formatCode>#,##0.0</c:formatCode>
                <c:ptCount val="31"/>
                <c:pt idx="0">
                  <c:v>100.0</c:v>
                </c:pt>
                <c:pt idx="1">
                  <c:v>99.30966469428014</c:v>
                </c:pt>
                <c:pt idx="2">
                  <c:v>99.80276134122285</c:v>
                </c:pt>
                <c:pt idx="3">
                  <c:v>99.30966469428014</c:v>
                </c:pt>
                <c:pt idx="4">
                  <c:v>97.23865877712028</c:v>
                </c:pt>
                <c:pt idx="5">
                  <c:v>95.85798816568034</c:v>
                </c:pt>
                <c:pt idx="6">
                  <c:v>95.75936883629171</c:v>
                </c:pt>
                <c:pt idx="7">
                  <c:v>96.05522682445755</c:v>
                </c:pt>
                <c:pt idx="8">
                  <c:v>97.04142011834322</c:v>
                </c:pt>
                <c:pt idx="9">
                  <c:v>97.43589743589743</c:v>
                </c:pt>
                <c:pt idx="10">
                  <c:v>98.32347140039434</c:v>
                </c:pt>
                <c:pt idx="11">
                  <c:v>99.01380670611438</c:v>
                </c:pt>
                <c:pt idx="12">
                  <c:v>99.60552268244575</c:v>
                </c:pt>
                <c:pt idx="13">
                  <c:v>99.30966469428014</c:v>
                </c:pt>
                <c:pt idx="14">
                  <c:v>100.0</c:v>
                </c:pt>
                <c:pt idx="15">
                  <c:v>100.1972386587771</c:v>
                </c:pt>
                <c:pt idx="16">
                  <c:v>101.2820512820513</c:v>
                </c:pt>
                <c:pt idx="17">
                  <c:v>101.8737672583826</c:v>
                </c:pt>
                <c:pt idx="18">
                  <c:v>102.268244575937</c:v>
                </c:pt>
                <c:pt idx="19">
                  <c:v>102.9585798816568</c:v>
                </c:pt>
                <c:pt idx="20">
                  <c:v>102.9585798816568</c:v>
                </c:pt>
                <c:pt idx="21">
                  <c:v>103.6489151873767</c:v>
                </c:pt>
                <c:pt idx="22">
                  <c:v>104.1420118343195</c:v>
                </c:pt>
                <c:pt idx="23">
                  <c:v>105.2268244575937</c:v>
                </c:pt>
                <c:pt idx="24">
                  <c:v>106.2130177514793</c:v>
                </c:pt>
                <c:pt idx="25">
                  <c:v>105.6213017751479</c:v>
                </c:pt>
                <c:pt idx="26">
                  <c:v>106.8047337278106</c:v>
                </c:pt>
                <c:pt idx="27">
                  <c:v>108.0867850098619</c:v>
                </c:pt>
                <c:pt idx="28">
                  <c:v>108.6785009861933</c:v>
                </c:pt>
                <c:pt idx="29">
                  <c:v>108.6785009861933</c:v>
                </c:pt>
                <c:pt idx="30">
                  <c:v>109.3688362919132</c:v>
                </c:pt>
              </c:numCache>
            </c:numRef>
          </c:val>
          <c:smooth val="0"/>
        </c:ser>
        <c:ser>
          <c:idx val="7"/>
          <c:order val="6"/>
          <c:tx>
            <c:v>Italy</c:v>
          </c:tx>
          <c:marker>
            <c:symbol val="diamond"/>
            <c:size val="9"/>
          </c:marker>
          <c:val>
            <c:numRef>
              <c:f>EurostatGDPData!$BQ$36:$CU$36</c:f>
              <c:numCache>
                <c:formatCode>#,##0.0</c:formatCode>
                <c:ptCount val="31"/>
                <c:pt idx="0">
                  <c:v>100.0</c:v>
                </c:pt>
                <c:pt idx="1">
                  <c:v>100.9523809523809</c:v>
                </c:pt>
                <c:pt idx="2">
                  <c:v>100.1904761904762</c:v>
                </c:pt>
                <c:pt idx="3">
                  <c:v>98.85714285714282</c:v>
                </c:pt>
                <c:pt idx="4">
                  <c:v>96.47619047619048</c:v>
                </c:pt>
                <c:pt idx="5">
                  <c:v>93.71428571428572</c:v>
                </c:pt>
                <c:pt idx="6">
                  <c:v>93.23809523809524</c:v>
                </c:pt>
                <c:pt idx="7">
                  <c:v>93.80952380952381</c:v>
                </c:pt>
                <c:pt idx="8">
                  <c:v>93.9047619047619</c:v>
                </c:pt>
                <c:pt idx="9">
                  <c:v>94.38095238095238</c:v>
                </c:pt>
                <c:pt idx="10">
                  <c:v>95.04761904761917</c:v>
                </c:pt>
                <c:pt idx="11">
                  <c:v>95.61904761904762</c:v>
                </c:pt>
                <c:pt idx="12">
                  <c:v>96.0</c:v>
                </c:pt>
                <c:pt idx="13">
                  <c:v>96.2857142857143</c:v>
                </c:pt>
                <c:pt idx="14">
                  <c:v>96.38095238095238</c:v>
                </c:pt>
                <c:pt idx="15">
                  <c:v>95.9047619047619</c:v>
                </c:pt>
                <c:pt idx="16">
                  <c:v>94.95238095238079</c:v>
                </c:pt>
                <c:pt idx="17">
                  <c:v>94.0</c:v>
                </c:pt>
                <c:pt idx="18">
                  <c:v>93.33333333333323</c:v>
                </c:pt>
                <c:pt idx="19">
                  <c:v>92.85714285714282</c:v>
                </c:pt>
                <c:pt idx="20">
                  <c:v>92.38095238095238</c:v>
                </c:pt>
                <c:pt idx="21">
                  <c:v>91.61904761904762</c:v>
                </c:pt>
                <c:pt idx="22">
                  <c:v>91.42857142857133</c:v>
                </c:pt>
                <c:pt idx="23">
                  <c:v>91.52380952380943</c:v>
                </c:pt>
                <c:pt idx="24">
                  <c:v>91.52380952380943</c:v>
                </c:pt>
                <c:pt idx="25">
                  <c:v>91.33333333333323</c:v>
                </c:pt>
                <c:pt idx="26">
                  <c:v>91.14285714285703</c:v>
                </c:pt>
                <c:pt idx="27">
                  <c:v>91.14285714285703</c:v>
                </c:pt>
                <c:pt idx="28">
                  <c:v>91.14285714285703</c:v>
                </c:pt>
                <c:pt idx="29">
                  <c:v>91.42857142857133</c:v>
                </c:pt>
                <c:pt idx="30">
                  <c:v>91.71428571428572</c:v>
                </c:pt>
              </c:numCache>
            </c:numRef>
          </c:val>
          <c:smooth val="0"/>
        </c:ser>
        <c:ser>
          <c:idx val="8"/>
          <c:order val="7"/>
          <c:tx>
            <c:v>Spain</c:v>
          </c:tx>
          <c:marker>
            <c:symbol val="diamond"/>
            <c:size val="9"/>
          </c:marker>
          <c:val>
            <c:numRef>
              <c:f>EurostatGDPData!$BQ$34:$CU$34</c:f>
              <c:numCache>
                <c:formatCode>#,##0.0</c:formatCode>
                <c:ptCount val="31"/>
                <c:pt idx="0">
                  <c:v>100.0</c:v>
                </c:pt>
                <c:pt idx="1">
                  <c:v>100.4816955684008</c:v>
                </c:pt>
                <c:pt idx="2">
                  <c:v>100.5780346820809</c:v>
                </c:pt>
                <c:pt idx="3">
                  <c:v>99.80732177263957</c:v>
                </c:pt>
                <c:pt idx="4">
                  <c:v>98.747591522158</c:v>
                </c:pt>
                <c:pt idx="5">
                  <c:v>97.20616570327563</c:v>
                </c:pt>
                <c:pt idx="6">
                  <c:v>96.24277456647387</c:v>
                </c:pt>
                <c:pt idx="7">
                  <c:v>95.95375722543348</c:v>
                </c:pt>
                <c:pt idx="8">
                  <c:v>95.8574181117532</c:v>
                </c:pt>
                <c:pt idx="9">
                  <c:v>96.1464354527937</c:v>
                </c:pt>
                <c:pt idx="10">
                  <c:v>96.33911368015422</c:v>
                </c:pt>
                <c:pt idx="11">
                  <c:v>96.4354527938342</c:v>
                </c:pt>
                <c:pt idx="12">
                  <c:v>96.4354527938342</c:v>
                </c:pt>
                <c:pt idx="13">
                  <c:v>96.24277456647387</c:v>
                </c:pt>
                <c:pt idx="14">
                  <c:v>95.95375722543348</c:v>
                </c:pt>
                <c:pt idx="15">
                  <c:v>95.56840077071291</c:v>
                </c:pt>
                <c:pt idx="16">
                  <c:v>95.18304431599225</c:v>
                </c:pt>
                <c:pt idx="17">
                  <c:v>94.60500963391135</c:v>
                </c:pt>
                <c:pt idx="18">
                  <c:v>94.02697495183044</c:v>
                </c:pt>
                <c:pt idx="19">
                  <c:v>93.54527938342957</c:v>
                </c:pt>
                <c:pt idx="20">
                  <c:v>92.8709055876685</c:v>
                </c:pt>
                <c:pt idx="21">
                  <c:v>92.48554913294798</c:v>
                </c:pt>
                <c:pt idx="22">
                  <c:v>92.48554913294798</c:v>
                </c:pt>
                <c:pt idx="23">
                  <c:v>92.58188824662804</c:v>
                </c:pt>
                <c:pt idx="24">
                  <c:v>92.8709055876685</c:v>
                </c:pt>
                <c:pt idx="25">
                  <c:v>93.15992292870905</c:v>
                </c:pt>
                <c:pt idx="26">
                  <c:v>93.64161849710983</c:v>
                </c:pt>
                <c:pt idx="27">
                  <c:v>94.1233140655106</c:v>
                </c:pt>
                <c:pt idx="28">
                  <c:v>94.7013487475914</c:v>
                </c:pt>
                <c:pt idx="29">
                  <c:v>95.56840077071291</c:v>
                </c:pt>
                <c:pt idx="30">
                  <c:v>96.53179190751442</c:v>
                </c:pt>
              </c:numCache>
            </c:numRef>
          </c:val>
          <c:smooth val="0"/>
        </c:ser>
        <c:ser>
          <c:idx val="9"/>
          <c:order val="8"/>
          <c:tx>
            <c:v>Portugal</c:v>
          </c:tx>
          <c:marker>
            <c:symbol val="diamond"/>
            <c:size val="9"/>
          </c:marker>
          <c:val>
            <c:numRef>
              <c:f>EurostatGDPData!$BQ$39:$CU$39</c:f>
              <c:numCache>
                <c:formatCode>#,##0.0</c:formatCode>
                <c:ptCount val="31"/>
                <c:pt idx="0">
                  <c:v>100.0</c:v>
                </c:pt>
                <c:pt idx="1">
                  <c:v>100.0</c:v>
                </c:pt>
                <c:pt idx="2">
                  <c:v>99.50980392156863</c:v>
                </c:pt>
                <c:pt idx="3">
                  <c:v>99.21568627450978</c:v>
                </c:pt>
                <c:pt idx="4">
                  <c:v>97.94117647058823</c:v>
                </c:pt>
                <c:pt idx="5">
                  <c:v>95.68627450980391</c:v>
                </c:pt>
                <c:pt idx="6">
                  <c:v>95.78431372549022</c:v>
                </c:pt>
                <c:pt idx="7">
                  <c:v>96.66666666666667</c:v>
                </c:pt>
                <c:pt idx="8">
                  <c:v>96.66666666666667</c:v>
                </c:pt>
                <c:pt idx="9">
                  <c:v>97.64705882352924</c:v>
                </c:pt>
                <c:pt idx="10">
                  <c:v>98.13725490196084</c:v>
                </c:pt>
                <c:pt idx="11">
                  <c:v>98.33333333333323</c:v>
                </c:pt>
                <c:pt idx="12">
                  <c:v>98.0392156862746</c:v>
                </c:pt>
                <c:pt idx="13">
                  <c:v>97.35294117647035</c:v>
                </c:pt>
                <c:pt idx="14">
                  <c:v>96.8627450980391</c:v>
                </c:pt>
                <c:pt idx="15">
                  <c:v>96.17647058823523</c:v>
                </c:pt>
                <c:pt idx="16">
                  <c:v>94.60784313725473</c:v>
                </c:pt>
                <c:pt idx="17">
                  <c:v>94.21568627450978</c:v>
                </c:pt>
                <c:pt idx="18">
                  <c:v>92.94117647058823</c:v>
                </c:pt>
                <c:pt idx="19">
                  <c:v>91.96078431372537</c:v>
                </c:pt>
                <c:pt idx="20">
                  <c:v>90.39215686274508</c:v>
                </c:pt>
                <c:pt idx="21">
                  <c:v>90.68627450980391</c:v>
                </c:pt>
                <c:pt idx="22">
                  <c:v>91.27450980392152</c:v>
                </c:pt>
                <c:pt idx="23">
                  <c:v>91.17647058823523</c:v>
                </c:pt>
                <c:pt idx="24">
                  <c:v>92.05882352941177</c:v>
                </c:pt>
                <c:pt idx="25">
                  <c:v>91.56862745098038</c:v>
                </c:pt>
                <c:pt idx="26">
                  <c:v>92.15686274509804</c:v>
                </c:pt>
                <c:pt idx="27">
                  <c:v>92.25490196078431</c:v>
                </c:pt>
                <c:pt idx="28">
                  <c:v>92.64705882352924</c:v>
                </c:pt>
                <c:pt idx="29">
                  <c:v>93.0392156862746</c:v>
                </c:pt>
                <c:pt idx="30">
                  <c:v>93.52941176470588</c:v>
                </c:pt>
              </c:numCache>
            </c:numRef>
          </c:val>
          <c:smooth val="0"/>
        </c:ser>
        <c:ser>
          <c:idx val="10"/>
          <c:order val="9"/>
          <c:tx>
            <c:v>Greece</c:v>
          </c:tx>
          <c:val>
            <c:numRef>
              <c:f>EurostatGDPData!$BQ$33:$CU$33</c:f>
              <c:numCache>
                <c:formatCode>#,##0.0</c:formatCode>
                <c:ptCount val="31"/>
                <c:pt idx="0">
                  <c:v>100.0</c:v>
                </c:pt>
                <c:pt idx="1">
                  <c:v>100.7207207207207</c:v>
                </c:pt>
                <c:pt idx="2">
                  <c:v>99.90990990990997</c:v>
                </c:pt>
                <c:pt idx="3">
                  <c:v>99.27927927927932</c:v>
                </c:pt>
                <c:pt idx="4">
                  <c:v>98.1981981981981</c:v>
                </c:pt>
                <c:pt idx="5">
                  <c:v>93.6036036036036</c:v>
                </c:pt>
                <c:pt idx="6">
                  <c:v>96.0360360360359</c:v>
                </c:pt>
                <c:pt idx="7">
                  <c:v>95.67567567567565</c:v>
                </c:pt>
                <c:pt idx="8">
                  <c:v>95.49549549549548</c:v>
                </c:pt>
                <c:pt idx="9">
                  <c:v>93.87387387387371</c:v>
                </c:pt>
                <c:pt idx="10">
                  <c:v>91.35135135135125</c:v>
                </c:pt>
                <c:pt idx="11">
                  <c:v>88.28828828828828</c:v>
                </c:pt>
                <c:pt idx="12">
                  <c:v>86.93693693693683</c:v>
                </c:pt>
                <c:pt idx="13">
                  <c:v>84.59459459459458</c:v>
                </c:pt>
                <c:pt idx="14">
                  <c:v>83.33333333333323</c:v>
                </c:pt>
                <c:pt idx="15">
                  <c:v>81.53153153153141</c:v>
                </c:pt>
                <c:pt idx="16">
                  <c:v>79.0990990990991</c:v>
                </c:pt>
                <c:pt idx="17">
                  <c:v>78.28828828828828</c:v>
                </c:pt>
                <c:pt idx="18">
                  <c:v>76.93693693693683</c:v>
                </c:pt>
                <c:pt idx="19">
                  <c:v>76.126126126126</c:v>
                </c:pt>
                <c:pt idx="20">
                  <c:v>75.4054054054054</c:v>
                </c:pt>
                <c:pt idx="21">
                  <c:v>74.14414414414416</c:v>
                </c:pt>
                <c:pt idx="22">
                  <c:v>73.6936936936937</c:v>
                </c:pt>
                <c:pt idx="23">
                  <c:v>73.42342342342343</c:v>
                </c:pt>
                <c:pt idx="24">
                  <c:v>73.33333333333326</c:v>
                </c:pt>
                <c:pt idx="25">
                  <c:v>73.96396396396407</c:v>
                </c:pt>
                <c:pt idx="26">
                  <c:v>73.87387387387371</c:v>
                </c:pt>
                <c:pt idx="27">
                  <c:v>74.50450450450451</c:v>
                </c:pt>
                <c:pt idx="28">
                  <c:v>74.32432432432431</c:v>
                </c:pt>
                <c:pt idx="29">
                  <c:v>74.32432432432431</c:v>
                </c:pt>
                <c:pt idx="30">
                  <c:v>75.04504504504512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771736"/>
        <c:axId val="2143795864"/>
      </c:lineChart>
      <c:catAx>
        <c:axId val="2143771736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numFmt formatCode="General" sourceLinked="0"/>
        <c:majorTickMark val="cross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3795864"/>
        <c:crossesAt val="0.0"/>
        <c:auto val="0"/>
        <c:lblAlgn val="ctr"/>
        <c:lblOffset val="100"/>
        <c:tickLblSkip val="4"/>
        <c:tickMarkSkip val="4"/>
        <c:noMultiLvlLbl val="0"/>
      </c:catAx>
      <c:valAx>
        <c:axId val="2143795864"/>
        <c:scaling>
          <c:orientation val="minMax"/>
          <c:max val="110.0"/>
          <c:min val="70.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Real</a:t>
                </a:r>
                <a:r>
                  <a:rPr lang="fr-FR" baseline="0"/>
                  <a:t> GDP relative to 2007Q4 = 100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baseline="0"/>
                  <a:t>(quarterly GDP, seasonally adjusted, Eurostat downloaded 26-10-2015)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00138888888888889"/>
              <c:y val="0.078675959423990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3771736"/>
        <c:crossesAt val="1.0"/>
        <c:crossBetween val="midCat"/>
        <c:majorUnit val="2.0"/>
        <c:minorUnit val="2.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06380577427822"/>
          <c:y val="0.481677285545052"/>
          <c:w val="0.265658464566929"/>
          <c:h val="0.415503653259559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  <c:txPr>
        <a:bodyPr/>
        <a:lstStyle/>
        <a:p>
          <a:pPr>
            <a:defRPr sz="1400" baseline="0"/>
          </a:pPr>
          <a:endParaRPr lang="fr-F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700"/>
              <a:t>Balance</a:t>
            </a:r>
            <a:r>
              <a:rPr lang="fr-FR" sz="1700" baseline="0"/>
              <a:t> sheet, Bank of England (% national income)</a:t>
            </a:r>
            <a:r>
              <a:rPr lang="fr-FR" sz="1700"/>
              <a:t>, 1810-2010</a:t>
            </a:r>
          </a:p>
        </c:rich>
      </c:tx>
      <c:layout>
        <c:manualLayout>
          <c:xMode val="edge"/>
          <c:yMode val="edge"/>
          <c:x val="0.131892936890351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55454224938301"/>
          <c:y val="0.0637720488466757"/>
          <c:w val="0.889272182395111"/>
          <c:h val="0.877124874032828"/>
        </c:manualLayout>
      </c:layout>
      <c:areaChart>
        <c:grouping val="stacked"/>
        <c:varyColors val="0"/>
        <c:ser>
          <c:idx val="1"/>
          <c:order val="0"/>
          <c:tx>
            <c:v>Government debt</c:v>
          </c:tx>
          <c:spPr>
            <a:solidFill>
              <a:srgbClr val="000000"/>
            </a:solidFill>
            <a:ln w="25400">
              <a:noFill/>
            </a:ln>
          </c:spPr>
          <c:cat>
            <c:numRef>
              <c:f>TableUK7!$A$9:$A$169</c:f>
              <c:numCache>
                <c:formatCode>General</c:formatCode>
                <c:ptCount val="161"/>
                <c:pt idx="0">
                  <c:v>1810.0</c:v>
                </c:pt>
                <c:pt idx="1">
                  <c:v>1815.0</c:v>
                </c:pt>
                <c:pt idx="2">
                  <c:v>1820.0</c:v>
                </c:pt>
                <c:pt idx="3">
                  <c:v>1830.0</c:v>
                </c:pt>
                <c:pt idx="4">
                  <c:v>1840.0</c:v>
                </c:pt>
                <c:pt idx="5">
                  <c:v>1855.0</c:v>
                </c:pt>
                <c:pt idx="6">
                  <c:v>1856.0</c:v>
                </c:pt>
                <c:pt idx="7">
                  <c:v>1857.0</c:v>
                </c:pt>
                <c:pt idx="8">
                  <c:v>1858.0</c:v>
                </c:pt>
                <c:pt idx="9">
                  <c:v>1859.0</c:v>
                </c:pt>
                <c:pt idx="10">
                  <c:v>1860.0</c:v>
                </c:pt>
                <c:pt idx="11">
                  <c:v>1861.0</c:v>
                </c:pt>
                <c:pt idx="12">
                  <c:v>1862.0</c:v>
                </c:pt>
                <c:pt idx="13">
                  <c:v>1863.0</c:v>
                </c:pt>
                <c:pt idx="14">
                  <c:v>1864.0</c:v>
                </c:pt>
                <c:pt idx="15">
                  <c:v>1865.0</c:v>
                </c:pt>
                <c:pt idx="16">
                  <c:v>1866.0</c:v>
                </c:pt>
                <c:pt idx="17">
                  <c:v>1867.0</c:v>
                </c:pt>
                <c:pt idx="18">
                  <c:v>1868.0</c:v>
                </c:pt>
                <c:pt idx="19">
                  <c:v>1869.0</c:v>
                </c:pt>
                <c:pt idx="20">
                  <c:v>1870.0</c:v>
                </c:pt>
                <c:pt idx="21">
                  <c:v>1871.0</c:v>
                </c:pt>
                <c:pt idx="22">
                  <c:v>1872.0</c:v>
                </c:pt>
                <c:pt idx="23">
                  <c:v>1873.0</c:v>
                </c:pt>
                <c:pt idx="24">
                  <c:v>1874.0</c:v>
                </c:pt>
                <c:pt idx="25">
                  <c:v>1875.0</c:v>
                </c:pt>
                <c:pt idx="26">
                  <c:v>1876.0</c:v>
                </c:pt>
                <c:pt idx="27">
                  <c:v>1877.0</c:v>
                </c:pt>
                <c:pt idx="28">
                  <c:v>1878.0</c:v>
                </c:pt>
                <c:pt idx="29">
                  <c:v>1879.0</c:v>
                </c:pt>
                <c:pt idx="30">
                  <c:v>1880.0</c:v>
                </c:pt>
                <c:pt idx="31">
                  <c:v>1881.0</c:v>
                </c:pt>
                <c:pt idx="32">
                  <c:v>1882.0</c:v>
                </c:pt>
                <c:pt idx="33">
                  <c:v>1883.0</c:v>
                </c:pt>
                <c:pt idx="34">
                  <c:v>1884.0</c:v>
                </c:pt>
                <c:pt idx="35">
                  <c:v>1885.0</c:v>
                </c:pt>
                <c:pt idx="36">
                  <c:v>1886.0</c:v>
                </c:pt>
                <c:pt idx="37">
                  <c:v>1887.0</c:v>
                </c:pt>
                <c:pt idx="38">
                  <c:v>1888.0</c:v>
                </c:pt>
                <c:pt idx="39">
                  <c:v>1889.0</c:v>
                </c:pt>
                <c:pt idx="40">
                  <c:v>1890.0</c:v>
                </c:pt>
                <c:pt idx="41">
                  <c:v>1891.0</c:v>
                </c:pt>
                <c:pt idx="42">
                  <c:v>1892.0</c:v>
                </c:pt>
                <c:pt idx="43">
                  <c:v>1893.0</c:v>
                </c:pt>
                <c:pt idx="44">
                  <c:v>1894.0</c:v>
                </c:pt>
                <c:pt idx="45">
                  <c:v>1895.0</c:v>
                </c:pt>
                <c:pt idx="46">
                  <c:v>1896.0</c:v>
                </c:pt>
                <c:pt idx="47">
                  <c:v>1897.0</c:v>
                </c:pt>
                <c:pt idx="48">
                  <c:v>1898.0</c:v>
                </c:pt>
                <c:pt idx="49">
                  <c:v>1899.0</c:v>
                </c:pt>
                <c:pt idx="50">
                  <c:v>1900.0</c:v>
                </c:pt>
                <c:pt idx="51">
                  <c:v>1901.0</c:v>
                </c:pt>
                <c:pt idx="52">
                  <c:v>1902.0</c:v>
                </c:pt>
                <c:pt idx="53">
                  <c:v>1903.0</c:v>
                </c:pt>
                <c:pt idx="54">
                  <c:v>1904.0</c:v>
                </c:pt>
                <c:pt idx="55">
                  <c:v>1905.0</c:v>
                </c:pt>
                <c:pt idx="56">
                  <c:v>1906.0</c:v>
                </c:pt>
                <c:pt idx="57">
                  <c:v>1907.0</c:v>
                </c:pt>
                <c:pt idx="58">
                  <c:v>1908.0</c:v>
                </c:pt>
                <c:pt idx="59">
                  <c:v>1909.0</c:v>
                </c:pt>
                <c:pt idx="60">
                  <c:v>1910.0</c:v>
                </c:pt>
                <c:pt idx="61">
                  <c:v>1911.0</c:v>
                </c:pt>
                <c:pt idx="62">
                  <c:v>1912.0</c:v>
                </c:pt>
                <c:pt idx="63">
                  <c:v>1913.0</c:v>
                </c:pt>
                <c:pt idx="64">
                  <c:v>1914.0</c:v>
                </c:pt>
                <c:pt idx="65">
                  <c:v>1915.0</c:v>
                </c:pt>
                <c:pt idx="66">
                  <c:v>1916.0</c:v>
                </c:pt>
                <c:pt idx="67">
                  <c:v>1917.0</c:v>
                </c:pt>
                <c:pt idx="68">
                  <c:v>1918.0</c:v>
                </c:pt>
                <c:pt idx="69">
                  <c:v>1919.0</c:v>
                </c:pt>
                <c:pt idx="70">
                  <c:v>1920.0</c:v>
                </c:pt>
                <c:pt idx="71">
                  <c:v>1921.0</c:v>
                </c:pt>
                <c:pt idx="72">
                  <c:v>1922.0</c:v>
                </c:pt>
                <c:pt idx="73">
                  <c:v>1923.0</c:v>
                </c:pt>
                <c:pt idx="74">
                  <c:v>1924.0</c:v>
                </c:pt>
                <c:pt idx="75">
                  <c:v>1925.0</c:v>
                </c:pt>
                <c:pt idx="76">
                  <c:v>1926.0</c:v>
                </c:pt>
                <c:pt idx="77">
                  <c:v>1927.0</c:v>
                </c:pt>
                <c:pt idx="78">
                  <c:v>1928.0</c:v>
                </c:pt>
                <c:pt idx="79">
                  <c:v>1929.0</c:v>
                </c:pt>
                <c:pt idx="80">
                  <c:v>1930.0</c:v>
                </c:pt>
                <c:pt idx="81">
                  <c:v>1931.0</c:v>
                </c:pt>
                <c:pt idx="82">
                  <c:v>1932.0</c:v>
                </c:pt>
                <c:pt idx="83">
                  <c:v>1933.0</c:v>
                </c:pt>
                <c:pt idx="84">
                  <c:v>1934.0</c:v>
                </c:pt>
                <c:pt idx="85">
                  <c:v>1935.0</c:v>
                </c:pt>
                <c:pt idx="86">
                  <c:v>1936.0</c:v>
                </c:pt>
                <c:pt idx="87">
                  <c:v>1937.0</c:v>
                </c:pt>
                <c:pt idx="88">
                  <c:v>1938.0</c:v>
                </c:pt>
                <c:pt idx="89">
                  <c:v>1939.0</c:v>
                </c:pt>
                <c:pt idx="90">
                  <c:v>1940.0</c:v>
                </c:pt>
                <c:pt idx="91">
                  <c:v>1941.0</c:v>
                </c:pt>
                <c:pt idx="92">
                  <c:v>1942.0</c:v>
                </c:pt>
                <c:pt idx="93">
                  <c:v>1943.0</c:v>
                </c:pt>
                <c:pt idx="94">
                  <c:v>1944.0</c:v>
                </c:pt>
                <c:pt idx="95">
                  <c:v>1945.0</c:v>
                </c:pt>
                <c:pt idx="96">
                  <c:v>1946.0</c:v>
                </c:pt>
                <c:pt idx="97">
                  <c:v>1947.0</c:v>
                </c:pt>
                <c:pt idx="98">
                  <c:v>1948.0</c:v>
                </c:pt>
                <c:pt idx="99">
                  <c:v>1949.0</c:v>
                </c:pt>
                <c:pt idx="100">
                  <c:v>1950.0</c:v>
                </c:pt>
                <c:pt idx="101">
                  <c:v>1951.0</c:v>
                </c:pt>
                <c:pt idx="102">
                  <c:v>1952.0</c:v>
                </c:pt>
                <c:pt idx="103">
                  <c:v>1953.0</c:v>
                </c:pt>
                <c:pt idx="104">
                  <c:v>1954.0</c:v>
                </c:pt>
                <c:pt idx="105">
                  <c:v>1955.0</c:v>
                </c:pt>
                <c:pt idx="106">
                  <c:v>1956.0</c:v>
                </c:pt>
                <c:pt idx="107">
                  <c:v>1957.0</c:v>
                </c:pt>
                <c:pt idx="108">
                  <c:v>1958.0</c:v>
                </c:pt>
                <c:pt idx="109">
                  <c:v>1959.0</c:v>
                </c:pt>
                <c:pt idx="110">
                  <c:v>1960.0</c:v>
                </c:pt>
                <c:pt idx="111">
                  <c:v>1961.0</c:v>
                </c:pt>
                <c:pt idx="112">
                  <c:v>1962.0</c:v>
                </c:pt>
                <c:pt idx="113">
                  <c:v>1963.0</c:v>
                </c:pt>
                <c:pt idx="114">
                  <c:v>1964.0</c:v>
                </c:pt>
                <c:pt idx="115">
                  <c:v>1965.0</c:v>
                </c:pt>
                <c:pt idx="116">
                  <c:v>1966.0</c:v>
                </c:pt>
                <c:pt idx="117">
                  <c:v>1967.0</c:v>
                </c:pt>
                <c:pt idx="118">
                  <c:v>1968.0</c:v>
                </c:pt>
                <c:pt idx="119">
                  <c:v>1969.0</c:v>
                </c:pt>
                <c:pt idx="120">
                  <c:v>1970.0</c:v>
                </c:pt>
                <c:pt idx="121">
                  <c:v>1971.0</c:v>
                </c:pt>
                <c:pt idx="122">
                  <c:v>1972.0</c:v>
                </c:pt>
                <c:pt idx="123">
                  <c:v>1973.0</c:v>
                </c:pt>
                <c:pt idx="124">
                  <c:v>1974.0</c:v>
                </c:pt>
                <c:pt idx="125">
                  <c:v>1975.0</c:v>
                </c:pt>
                <c:pt idx="126">
                  <c:v>1976.0</c:v>
                </c:pt>
                <c:pt idx="127">
                  <c:v>1977.0</c:v>
                </c:pt>
                <c:pt idx="128">
                  <c:v>1978.0</c:v>
                </c:pt>
                <c:pt idx="129">
                  <c:v>1979.0</c:v>
                </c:pt>
                <c:pt idx="130">
                  <c:v>1980.0</c:v>
                </c:pt>
                <c:pt idx="131">
                  <c:v>1981.0</c:v>
                </c:pt>
                <c:pt idx="132">
                  <c:v>1982.0</c:v>
                </c:pt>
                <c:pt idx="133">
                  <c:v>1983.0</c:v>
                </c:pt>
                <c:pt idx="134">
                  <c:v>1984.0</c:v>
                </c:pt>
                <c:pt idx="135">
                  <c:v>1985.0</c:v>
                </c:pt>
                <c:pt idx="136">
                  <c:v>1986.0</c:v>
                </c:pt>
                <c:pt idx="137">
                  <c:v>1987.0</c:v>
                </c:pt>
                <c:pt idx="138">
                  <c:v>1988.0</c:v>
                </c:pt>
                <c:pt idx="139">
                  <c:v>1989.0</c:v>
                </c:pt>
                <c:pt idx="140">
                  <c:v>1990.0</c:v>
                </c:pt>
                <c:pt idx="141">
                  <c:v>1991.0</c:v>
                </c:pt>
                <c:pt idx="142">
                  <c:v>1992.0</c:v>
                </c:pt>
                <c:pt idx="143">
                  <c:v>1993.0</c:v>
                </c:pt>
                <c:pt idx="144">
                  <c:v>1994.0</c:v>
                </c:pt>
                <c:pt idx="145">
                  <c:v>1995.0</c:v>
                </c:pt>
                <c:pt idx="146">
                  <c:v>1996.0</c:v>
                </c:pt>
                <c:pt idx="147">
                  <c:v>1997.0</c:v>
                </c:pt>
                <c:pt idx="148">
                  <c:v>1998.0</c:v>
                </c:pt>
                <c:pt idx="149">
                  <c:v>1999.0</c:v>
                </c:pt>
                <c:pt idx="150">
                  <c:v>2000.0</c:v>
                </c:pt>
                <c:pt idx="151">
                  <c:v>2001.0</c:v>
                </c:pt>
                <c:pt idx="152">
                  <c:v>2002.0</c:v>
                </c:pt>
                <c:pt idx="153">
                  <c:v>2003.0</c:v>
                </c:pt>
                <c:pt idx="154">
                  <c:v>2004.0</c:v>
                </c:pt>
                <c:pt idx="155">
                  <c:v>2005.0</c:v>
                </c:pt>
                <c:pt idx="156">
                  <c:v>2006.0</c:v>
                </c:pt>
                <c:pt idx="157">
                  <c:v>2007.0</c:v>
                </c:pt>
                <c:pt idx="158">
                  <c:v>2008.0</c:v>
                </c:pt>
                <c:pt idx="159">
                  <c:v>2009.0</c:v>
                </c:pt>
                <c:pt idx="160">
                  <c:v>2010.0</c:v>
                </c:pt>
              </c:numCache>
            </c:numRef>
          </c:cat>
          <c:val>
            <c:numRef>
              <c:f>TableUK7!$C$9:$C$169</c:f>
              <c:numCache>
                <c:formatCode>0%</c:formatCode>
                <c:ptCount val="161"/>
                <c:pt idx="0">
                  <c:v>0.0430339475499672</c:v>
                </c:pt>
                <c:pt idx="1">
                  <c:v>0.0430339475499672</c:v>
                </c:pt>
                <c:pt idx="2">
                  <c:v>0.0533203415741486</c:v>
                </c:pt>
                <c:pt idx="3">
                  <c:v>0.052796192729113</c:v>
                </c:pt>
                <c:pt idx="4">
                  <c:v>0.0270596383917665</c:v>
                </c:pt>
                <c:pt idx="5">
                  <c:v>0.0301879676938398</c:v>
                </c:pt>
                <c:pt idx="6">
                  <c:v>0.0287896872571651</c:v>
                </c:pt>
                <c:pt idx="7">
                  <c:v>0.0293264934772623</c:v>
                </c:pt>
                <c:pt idx="8">
                  <c:v>0.0297723950348762</c:v>
                </c:pt>
                <c:pt idx="9">
                  <c:v>0.0285551041266391</c:v>
                </c:pt>
                <c:pt idx="10">
                  <c:v>0.027504309095213</c:v>
                </c:pt>
                <c:pt idx="11">
                  <c:v>0.0261879224158907</c:v>
                </c:pt>
                <c:pt idx="12">
                  <c:v>0.0255031841311395</c:v>
                </c:pt>
                <c:pt idx="13">
                  <c:v>0.0245146292289149</c:v>
                </c:pt>
                <c:pt idx="14">
                  <c:v>0.0236619446243897</c:v>
                </c:pt>
                <c:pt idx="15">
                  <c:v>0.0228168571429555</c:v>
                </c:pt>
                <c:pt idx="16">
                  <c:v>0.0222707532930232</c:v>
                </c:pt>
                <c:pt idx="17">
                  <c:v>0.0225895987296751</c:v>
                </c:pt>
                <c:pt idx="18">
                  <c:v>0.0225743770796505</c:v>
                </c:pt>
                <c:pt idx="19">
                  <c:v>0.0218310510542278</c:v>
                </c:pt>
                <c:pt idx="20">
                  <c:v>0.0202458423716558</c:v>
                </c:pt>
                <c:pt idx="21">
                  <c:v>0.0188284912729943</c:v>
                </c:pt>
                <c:pt idx="22">
                  <c:v>0.0176865712181373</c:v>
                </c:pt>
                <c:pt idx="23">
                  <c:v>0.0165675081580185</c:v>
                </c:pt>
                <c:pt idx="24">
                  <c:v>0.0169501785822386</c:v>
                </c:pt>
                <c:pt idx="25">
                  <c:v>0.0171263145210963</c:v>
                </c:pt>
                <c:pt idx="26">
                  <c:v>0.0173433462252207</c:v>
                </c:pt>
                <c:pt idx="27">
                  <c:v>0.0174744000039941</c:v>
                </c:pt>
                <c:pt idx="28">
                  <c:v>0.0179723585126076</c:v>
                </c:pt>
                <c:pt idx="29">
                  <c:v>0.0183876524287134</c:v>
                </c:pt>
                <c:pt idx="30">
                  <c:v>0.0176813442873471</c:v>
                </c:pt>
                <c:pt idx="31">
                  <c:v>0.0170582655521121</c:v>
                </c:pt>
                <c:pt idx="32">
                  <c:v>0.0164721966968539</c:v>
                </c:pt>
                <c:pt idx="33">
                  <c:v>0.0166690281123159</c:v>
                </c:pt>
                <c:pt idx="34">
                  <c:v>0.0170805862057186</c:v>
                </c:pt>
                <c:pt idx="35">
                  <c:v>0.0173291132816513</c:v>
                </c:pt>
                <c:pt idx="36">
                  <c:v>0.0169853955928965</c:v>
                </c:pt>
                <c:pt idx="37">
                  <c:v>0.0163493816138358</c:v>
                </c:pt>
                <c:pt idx="38">
                  <c:v>0.0153625928545289</c:v>
                </c:pt>
                <c:pt idx="39">
                  <c:v>0.0143932524432546</c:v>
                </c:pt>
                <c:pt idx="40">
                  <c:v>0.0140745953553835</c:v>
                </c:pt>
                <c:pt idx="41">
                  <c:v>0.0143575017946877</c:v>
                </c:pt>
                <c:pt idx="42">
                  <c:v>0.0146520146520147</c:v>
                </c:pt>
                <c:pt idx="43">
                  <c:v>0.0145772594752187</c:v>
                </c:pt>
                <c:pt idx="44">
                  <c:v>0.0136612021857923</c:v>
                </c:pt>
                <c:pt idx="45">
                  <c:v>0.0133155792276964</c:v>
                </c:pt>
                <c:pt idx="46">
                  <c:v>0.012970168612192</c:v>
                </c:pt>
                <c:pt idx="47">
                  <c:v>0.0125470514429109</c:v>
                </c:pt>
                <c:pt idx="48">
                  <c:v>0.0119189511323004</c:v>
                </c:pt>
                <c:pt idx="49">
                  <c:v>0.0112994350282486</c:v>
                </c:pt>
                <c:pt idx="50">
                  <c:v>0.0109709270433352</c:v>
                </c:pt>
                <c:pt idx="51">
                  <c:v>0.0110864745011086</c:v>
                </c:pt>
                <c:pt idx="52">
                  <c:v>0.010911074740862</c:v>
                </c:pt>
                <c:pt idx="53">
                  <c:v>0.0110680686220255</c:v>
                </c:pt>
                <c:pt idx="54">
                  <c:v>0.0111234705228031</c:v>
                </c:pt>
                <c:pt idx="55">
                  <c:v>0.0106553010122536</c:v>
                </c:pt>
                <c:pt idx="56">
                  <c:v>0.0101010101010101</c:v>
                </c:pt>
                <c:pt idx="57">
                  <c:v>0.00963391136801541</c:v>
                </c:pt>
                <c:pt idx="58">
                  <c:v>0.0100959111559818</c:v>
                </c:pt>
                <c:pt idx="59">
                  <c:v>0.0099403578528827</c:v>
                </c:pt>
                <c:pt idx="60">
                  <c:v>0.00949216896060749</c:v>
                </c:pt>
                <c:pt idx="61">
                  <c:v>0.00912408759124087</c:v>
                </c:pt>
                <c:pt idx="62">
                  <c:v>0.00868055555555556</c:v>
                </c:pt>
                <c:pt idx="63">
                  <c:v>0.00839983200335993</c:v>
                </c:pt>
                <c:pt idx="64">
                  <c:v>0.0128874388254486</c:v>
                </c:pt>
                <c:pt idx="65">
                  <c:v>0.0341880341880342</c:v>
                </c:pt>
                <c:pt idx="66">
                  <c:v>0.0281135788585887</c:v>
                </c:pt>
                <c:pt idx="67">
                  <c:v>0.0239750659314313</c:v>
                </c:pt>
                <c:pt idx="68">
                  <c:v>0.0208899101733863</c:v>
                </c:pt>
                <c:pt idx="69">
                  <c:v>0.0194024058983314</c:v>
                </c:pt>
                <c:pt idx="70">
                  <c:v>0.0190585096245474</c:v>
                </c:pt>
                <c:pt idx="71">
                  <c:v>0.0211229946524064</c:v>
                </c:pt>
                <c:pt idx="72">
                  <c:v>0.0153789731051345</c:v>
                </c:pt>
                <c:pt idx="73">
                  <c:v>0.0172976985894581</c:v>
                </c:pt>
                <c:pt idx="74">
                  <c:v>0.0190137448758138</c:v>
                </c:pt>
                <c:pt idx="75">
                  <c:v>0.0164744645799012</c:v>
                </c:pt>
                <c:pt idx="76">
                  <c:v>0.0120772946859903</c:v>
                </c:pt>
                <c:pt idx="77">
                  <c:v>0.01127649977447</c:v>
                </c:pt>
                <c:pt idx="78">
                  <c:v>0.00894654439722657</c:v>
                </c:pt>
                <c:pt idx="79">
                  <c:v>0.0679195224408578</c:v>
                </c:pt>
                <c:pt idx="80">
                  <c:v>0.0757716407519146</c:v>
                </c:pt>
                <c:pt idx="81">
                  <c:v>0.0802170695609275</c:v>
                </c:pt>
                <c:pt idx="82">
                  <c:v>0.072391412880679</c:v>
                </c:pt>
                <c:pt idx="83">
                  <c:v>0.0717531690983019</c:v>
                </c:pt>
                <c:pt idx="84">
                  <c:v>0.067842605156038</c:v>
                </c:pt>
                <c:pt idx="85">
                  <c:v>0.0691742325983571</c:v>
                </c:pt>
                <c:pt idx="86">
                  <c:v>0.0654845859359259</c:v>
                </c:pt>
                <c:pt idx="87">
                  <c:v>0.0624399615754083</c:v>
                </c:pt>
                <c:pt idx="88">
                  <c:v>0.0573394495412844</c:v>
                </c:pt>
                <c:pt idx="89">
                  <c:v>0.0696621386276559</c:v>
                </c:pt>
                <c:pt idx="90">
                  <c:v>0.0854325327084554</c:v>
                </c:pt>
                <c:pt idx="91">
                  <c:v>0.0968013468013468</c:v>
                </c:pt>
                <c:pt idx="92">
                  <c:v>0.109195402298851</c:v>
                </c:pt>
                <c:pt idx="93">
                  <c:v>0.123376152115538</c:v>
                </c:pt>
                <c:pt idx="94">
                  <c:v>0.140429465301479</c:v>
                </c:pt>
                <c:pt idx="95">
                  <c:v>0.158999364002544</c:v>
                </c:pt>
                <c:pt idx="96">
                  <c:v>0.175542832451118</c:v>
                </c:pt>
                <c:pt idx="97">
                  <c:v>0.170948520074241</c:v>
                </c:pt>
                <c:pt idx="98">
                  <c:v>0.141781125387683</c:v>
                </c:pt>
                <c:pt idx="99">
                  <c:v>0.133300008331251</c:v>
                </c:pt>
                <c:pt idx="100">
                  <c:v>0.138460321227945</c:v>
                </c:pt>
                <c:pt idx="101">
                  <c:v>0.122434281598848</c:v>
                </c:pt>
                <c:pt idx="102">
                  <c:v>0.11951121256882</c:v>
                </c:pt>
                <c:pt idx="103">
                  <c:v>0.117364967188289</c:v>
                </c:pt>
                <c:pt idx="104">
                  <c:v>0.115167705550609</c:v>
                </c:pt>
                <c:pt idx="105">
                  <c:v>0.112566174421845</c:v>
                </c:pt>
                <c:pt idx="106">
                  <c:v>0.109175981284117</c:v>
                </c:pt>
                <c:pt idx="107">
                  <c:v>0.107947511760337</c:v>
                </c:pt>
                <c:pt idx="108">
                  <c:v>0.107302250498528</c:v>
                </c:pt>
                <c:pt idx="109">
                  <c:v>0.104979811574697</c:v>
                </c:pt>
                <c:pt idx="110">
                  <c:v>0.10039827414537</c:v>
                </c:pt>
                <c:pt idx="111">
                  <c:v>0.098239547312166</c:v>
                </c:pt>
                <c:pt idx="112">
                  <c:v>0.0984748806302392</c:v>
                </c:pt>
                <c:pt idx="113">
                  <c:v>0.0946360974216127</c:v>
                </c:pt>
                <c:pt idx="114">
                  <c:v>0.0917220820912635</c:v>
                </c:pt>
                <c:pt idx="115">
                  <c:v>0.0892093693402546</c:v>
                </c:pt>
                <c:pt idx="116">
                  <c:v>0.0884738890639271</c:v>
                </c:pt>
                <c:pt idx="117">
                  <c:v>0.088200260054375</c:v>
                </c:pt>
                <c:pt idx="118">
                  <c:v>0.0853060354020047</c:v>
                </c:pt>
                <c:pt idx="119">
                  <c:v>0.081500849717061</c:v>
                </c:pt>
                <c:pt idx="120">
                  <c:v>0.0801958466993078</c:v>
                </c:pt>
                <c:pt idx="121">
                  <c:v>0.0793100793100793</c:v>
                </c:pt>
                <c:pt idx="122">
                  <c:v>0.0731963556826206</c:v>
                </c:pt>
                <c:pt idx="123">
                  <c:v>0.0703889286566452</c:v>
                </c:pt>
                <c:pt idx="124">
                  <c:v>0.0736065882606238</c:v>
                </c:pt>
                <c:pt idx="125">
                  <c:v>0.0694371341103174</c:v>
                </c:pt>
                <c:pt idx="126">
                  <c:v>0.067537136175111</c:v>
                </c:pt>
                <c:pt idx="127">
                  <c:v>0.0653166136279287</c:v>
                </c:pt>
                <c:pt idx="128">
                  <c:v>0.064318334127856</c:v>
                </c:pt>
                <c:pt idx="129">
                  <c:v>0.0593245940870884</c:v>
                </c:pt>
                <c:pt idx="130">
                  <c:v>0.0481064716680697</c:v>
                </c:pt>
                <c:pt idx="131">
                  <c:v>0.0362133246879559</c:v>
                </c:pt>
                <c:pt idx="132">
                  <c:v>0.0218814480548892</c:v>
                </c:pt>
                <c:pt idx="133">
                  <c:v>0.016608428089585</c:v>
                </c:pt>
                <c:pt idx="134">
                  <c:v>0.0130659416798264</c:v>
                </c:pt>
                <c:pt idx="135">
                  <c:v>0.00622261005084347</c:v>
                </c:pt>
                <c:pt idx="136">
                  <c:v>0.0057540788117907</c:v>
                </c:pt>
                <c:pt idx="137">
                  <c:v>0.0165243506007742</c:v>
                </c:pt>
                <c:pt idx="138">
                  <c:v>0.0270691101456584</c:v>
                </c:pt>
                <c:pt idx="139">
                  <c:v>0.0307863961549536</c:v>
                </c:pt>
                <c:pt idx="140">
                  <c:v>0.0325617776314029</c:v>
                </c:pt>
                <c:pt idx="141">
                  <c:v>0.0292820935989626</c:v>
                </c:pt>
                <c:pt idx="142">
                  <c:v>0.0221938341316704</c:v>
                </c:pt>
                <c:pt idx="143">
                  <c:v>0.0153621906244004</c:v>
                </c:pt>
                <c:pt idx="144">
                  <c:v>0.0170442517101311</c:v>
                </c:pt>
                <c:pt idx="145">
                  <c:v>0.0237417543771706</c:v>
                </c:pt>
                <c:pt idx="146">
                  <c:v>0.0238113013107085</c:v>
                </c:pt>
                <c:pt idx="147">
                  <c:v>0.0204081075398592</c:v>
                </c:pt>
                <c:pt idx="148">
                  <c:v>0.0197277652095401</c:v>
                </c:pt>
                <c:pt idx="149">
                  <c:v>0.0225901426829373</c:v>
                </c:pt>
                <c:pt idx="150">
                  <c:v>0.0202522128865818</c:v>
                </c:pt>
                <c:pt idx="151">
                  <c:v>0.0168451722349365</c:v>
                </c:pt>
                <c:pt idx="152">
                  <c:v>0.0160233832482624</c:v>
                </c:pt>
                <c:pt idx="153">
                  <c:v>0.0148580819107855</c:v>
                </c:pt>
                <c:pt idx="154">
                  <c:v>0.0147160233870685</c:v>
                </c:pt>
                <c:pt idx="155">
                  <c:v>0.0141481350545373</c:v>
                </c:pt>
                <c:pt idx="156">
                  <c:v>0.0130271033694263</c:v>
                </c:pt>
                <c:pt idx="157">
                  <c:v>0.0121907567064503</c:v>
                </c:pt>
                <c:pt idx="158">
                  <c:v>0.0117948655494934</c:v>
                </c:pt>
                <c:pt idx="159">
                  <c:v>0.17183962719279</c:v>
                </c:pt>
                <c:pt idx="160">
                  <c:v>0.164212451421169</c:v>
                </c:pt>
              </c:numCache>
            </c:numRef>
          </c:val>
        </c:ser>
        <c:ser>
          <c:idx val="0"/>
          <c:order val="1"/>
          <c:tx>
            <c:v>Other financial assets</c:v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TableUK7!$A$9:$A$169</c:f>
              <c:numCache>
                <c:formatCode>General</c:formatCode>
                <c:ptCount val="161"/>
                <c:pt idx="0">
                  <c:v>1810.0</c:v>
                </c:pt>
                <c:pt idx="1">
                  <c:v>1815.0</c:v>
                </c:pt>
                <c:pt idx="2">
                  <c:v>1820.0</c:v>
                </c:pt>
                <c:pt idx="3">
                  <c:v>1830.0</c:v>
                </c:pt>
                <c:pt idx="4">
                  <c:v>1840.0</c:v>
                </c:pt>
                <c:pt idx="5">
                  <c:v>1855.0</c:v>
                </c:pt>
                <c:pt idx="6">
                  <c:v>1856.0</c:v>
                </c:pt>
                <c:pt idx="7">
                  <c:v>1857.0</c:v>
                </c:pt>
                <c:pt idx="8">
                  <c:v>1858.0</c:v>
                </c:pt>
                <c:pt idx="9">
                  <c:v>1859.0</c:v>
                </c:pt>
                <c:pt idx="10">
                  <c:v>1860.0</c:v>
                </c:pt>
                <c:pt idx="11">
                  <c:v>1861.0</c:v>
                </c:pt>
                <c:pt idx="12">
                  <c:v>1862.0</c:v>
                </c:pt>
                <c:pt idx="13">
                  <c:v>1863.0</c:v>
                </c:pt>
                <c:pt idx="14">
                  <c:v>1864.0</c:v>
                </c:pt>
                <c:pt idx="15">
                  <c:v>1865.0</c:v>
                </c:pt>
                <c:pt idx="16">
                  <c:v>1866.0</c:v>
                </c:pt>
                <c:pt idx="17">
                  <c:v>1867.0</c:v>
                </c:pt>
                <c:pt idx="18">
                  <c:v>1868.0</c:v>
                </c:pt>
                <c:pt idx="19">
                  <c:v>1869.0</c:v>
                </c:pt>
                <c:pt idx="20">
                  <c:v>1870.0</c:v>
                </c:pt>
                <c:pt idx="21">
                  <c:v>1871.0</c:v>
                </c:pt>
                <c:pt idx="22">
                  <c:v>1872.0</c:v>
                </c:pt>
                <c:pt idx="23">
                  <c:v>1873.0</c:v>
                </c:pt>
                <c:pt idx="24">
                  <c:v>1874.0</c:v>
                </c:pt>
                <c:pt idx="25">
                  <c:v>1875.0</c:v>
                </c:pt>
                <c:pt idx="26">
                  <c:v>1876.0</c:v>
                </c:pt>
                <c:pt idx="27">
                  <c:v>1877.0</c:v>
                </c:pt>
                <c:pt idx="28">
                  <c:v>1878.0</c:v>
                </c:pt>
                <c:pt idx="29">
                  <c:v>1879.0</c:v>
                </c:pt>
                <c:pt idx="30">
                  <c:v>1880.0</c:v>
                </c:pt>
                <c:pt idx="31">
                  <c:v>1881.0</c:v>
                </c:pt>
                <c:pt idx="32">
                  <c:v>1882.0</c:v>
                </c:pt>
                <c:pt idx="33">
                  <c:v>1883.0</c:v>
                </c:pt>
                <c:pt idx="34">
                  <c:v>1884.0</c:v>
                </c:pt>
                <c:pt idx="35">
                  <c:v>1885.0</c:v>
                </c:pt>
                <c:pt idx="36">
                  <c:v>1886.0</c:v>
                </c:pt>
                <c:pt idx="37">
                  <c:v>1887.0</c:v>
                </c:pt>
                <c:pt idx="38">
                  <c:v>1888.0</c:v>
                </c:pt>
                <c:pt idx="39">
                  <c:v>1889.0</c:v>
                </c:pt>
                <c:pt idx="40">
                  <c:v>1890.0</c:v>
                </c:pt>
                <c:pt idx="41">
                  <c:v>1891.0</c:v>
                </c:pt>
                <c:pt idx="42">
                  <c:v>1892.0</c:v>
                </c:pt>
                <c:pt idx="43">
                  <c:v>1893.0</c:v>
                </c:pt>
                <c:pt idx="44">
                  <c:v>1894.0</c:v>
                </c:pt>
                <c:pt idx="45">
                  <c:v>1895.0</c:v>
                </c:pt>
                <c:pt idx="46">
                  <c:v>1896.0</c:v>
                </c:pt>
                <c:pt idx="47">
                  <c:v>1897.0</c:v>
                </c:pt>
                <c:pt idx="48">
                  <c:v>1898.0</c:v>
                </c:pt>
                <c:pt idx="49">
                  <c:v>1899.0</c:v>
                </c:pt>
                <c:pt idx="50">
                  <c:v>1900.0</c:v>
                </c:pt>
                <c:pt idx="51">
                  <c:v>1901.0</c:v>
                </c:pt>
                <c:pt idx="52">
                  <c:v>1902.0</c:v>
                </c:pt>
                <c:pt idx="53">
                  <c:v>1903.0</c:v>
                </c:pt>
                <c:pt idx="54">
                  <c:v>1904.0</c:v>
                </c:pt>
                <c:pt idx="55">
                  <c:v>1905.0</c:v>
                </c:pt>
                <c:pt idx="56">
                  <c:v>1906.0</c:v>
                </c:pt>
                <c:pt idx="57">
                  <c:v>1907.0</c:v>
                </c:pt>
                <c:pt idx="58">
                  <c:v>1908.0</c:v>
                </c:pt>
                <c:pt idx="59">
                  <c:v>1909.0</c:v>
                </c:pt>
                <c:pt idx="60">
                  <c:v>1910.0</c:v>
                </c:pt>
                <c:pt idx="61">
                  <c:v>1911.0</c:v>
                </c:pt>
                <c:pt idx="62">
                  <c:v>1912.0</c:v>
                </c:pt>
                <c:pt idx="63">
                  <c:v>1913.0</c:v>
                </c:pt>
                <c:pt idx="64">
                  <c:v>1914.0</c:v>
                </c:pt>
                <c:pt idx="65">
                  <c:v>1915.0</c:v>
                </c:pt>
                <c:pt idx="66">
                  <c:v>1916.0</c:v>
                </c:pt>
                <c:pt idx="67">
                  <c:v>1917.0</c:v>
                </c:pt>
                <c:pt idx="68">
                  <c:v>1918.0</c:v>
                </c:pt>
                <c:pt idx="69">
                  <c:v>1919.0</c:v>
                </c:pt>
                <c:pt idx="70">
                  <c:v>1920.0</c:v>
                </c:pt>
                <c:pt idx="71">
                  <c:v>1921.0</c:v>
                </c:pt>
                <c:pt idx="72">
                  <c:v>1922.0</c:v>
                </c:pt>
                <c:pt idx="73">
                  <c:v>1923.0</c:v>
                </c:pt>
                <c:pt idx="74">
                  <c:v>1924.0</c:v>
                </c:pt>
                <c:pt idx="75">
                  <c:v>1925.0</c:v>
                </c:pt>
                <c:pt idx="76">
                  <c:v>1926.0</c:v>
                </c:pt>
                <c:pt idx="77">
                  <c:v>1927.0</c:v>
                </c:pt>
                <c:pt idx="78">
                  <c:v>1928.0</c:v>
                </c:pt>
                <c:pt idx="79">
                  <c:v>1929.0</c:v>
                </c:pt>
                <c:pt idx="80">
                  <c:v>1930.0</c:v>
                </c:pt>
                <c:pt idx="81">
                  <c:v>1931.0</c:v>
                </c:pt>
                <c:pt idx="82">
                  <c:v>1932.0</c:v>
                </c:pt>
                <c:pt idx="83">
                  <c:v>1933.0</c:v>
                </c:pt>
                <c:pt idx="84">
                  <c:v>1934.0</c:v>
                </c:pt>
                <c:pt idx="85">
                  <c:v>1935.0</c:v>
                </c:pt>
                <c:pt idx="86">
                  <c:v>1936.0</c:v>
                </c:pt>
                <c:pt idx="87">
                  <c:v>1937.0</c:v>
                </c:pt>
                <c:pt idx="88">
                  <c:v>1938.0</c:v>
                </c:pt>
                <c:pt idx="89">
                  <c:v>1939.0</c:v>
                </c:pt>
                <c:pt idx="90">
                  <c:v>1940.0</c:v>
                </c:pt>
                <c:pt idx="91">
                  <c:v>1941.0</c:v>
                </c:pt>
                <c:pt idx="92">
                  <c:v>1942.0</c:v>
                </c:pt>
                <c:pt idx="93">
                  <c:v>1943.0</c:v>
                </c:pt>
                <c:pt idx="94">
                  <c:v>1944.0</c:v>
                </c:pt>
                <c:pt idx="95">
                  <c:v>1945.0</c:v>
                </c:pt>
                <c:pt idx="96">
                  <c:v>1946.0</c:v>
                </c:pt>
                <c:pt idx="97">
                  <c:v>1947.0</c:v>
                </c:pt>
                <c:pt idx="98">
                  <c:v>1948.0</c:v>
                </c:pt>
                <c:pt idx="99">
                  <c:v>1949.0</c:v>
                </c:pt>
                <c:pt idx="100">
                  <c:v>1950.0</c:v>
                </c:pt>
                <c:pt idx="101">
                  <c:v>1951.0</c:v>
                </c:pt>
                <c:pt idx="102">
                  <c:v>1952.0</c:v>
                </c:pt>
                <c:pt idx="103">
                  <c:v>1953.0</c:v>
                </c:pt>
                <c:pt idx="104">
                  <c:v>1954.0</c:v>
                </c:pt>
                <c:pt idx="105">
                  <c:v>1955.0</c:v>
                </c:pt>
                <c:pt idx="106">
                  <c:v>1956.0</c:v>
                </c:pt>
                <c:pt idx="107">
                  <c:v>1957.0</c:v>
                </c:pt>
                <c:pt idx="108">
                  <c:v>1958.0</c:v>
                </c:pt>
                <c:pt idx="109">
                  <c:v>1959.0</c:v>
                </c:pt>
                <c:pt idx="110">
                  <c:v>1960.0</c:v>
                </c:pt>
                <c:pt idx="111">
                  <c:v>1961.0</c:v>
                </c:pt>
                <c:pt idx="112">
                  <c:v>1962.0</c:v>
                </c:pt>
                <c:pt idx="113">
                  <c:v>1963.0</c:v>
                </c:pt>
                <c:pt idx="114">
                  <c:v>1964.0</c:v>
                </c:pt>
                <c:pt idx="115">
                  <c:v>1965.0</c:v>
                </c:pt>
                <c:pt idx="116">
                  <c:v>1966.0</c:v>
                </c:pt>
                <c:pt idx="117">
                  <c:v>1967.0</c:v>
                </c:pt>
                <c:pt idx="118">
                  <c:v>1968.0</c:v>
                </c:pt>
                <c:pt idx="119">
                  <c:v>1969.0</c:v>
                </c:pt>
                <c:pt idx="120">
                  <c:v>1970.0</c:v>
                </c:pt>
                <c:pt idx="121">
                  <c:v>1971.0</c:v>
                </c:pt>
                <c:pt idx="122">
                  <c:v>1972.0</c:v>
                </c:pt>
                <c:pt idx="123">
                  <c:v>1973.0</c:v>
                </c:pt>
                <c:pt idx="124">
                  <c:v>1974.0</c:v>
                </c:pt>
                <c:pt idx="125">
                  <c:v>1975.0</c:v>
                </c:pt>
                <c:pt idx="126">
                  <c:v>1976.0</c:v>
                </c:pt>
                <c:pt idx="127">
                  <c:v>1977.0</c:v>
                </c:pt>
                <c:pt idx="128">
                  <c:v>1978.0</c:v>
                </c:pt>
                <c:pt idx="129">
                  <c:v>1979.0</c:v>
                </c:pt>
                <c:pt idx="130">
                  <c:v>1980.0</c:v>
                </c:pt>
                <c:pt idx="131">
                  <c:v>1981.0</c:v>
                </c:pt>
                <c:pt idx="132">
                  <c:v>1982.0</c:v>
                </c:pt>
                <c:pt idx="133">
                  <c:v>1983.0</c:v>
                </c:pt>
                <c:pt idx="134">
                  <c:v>1984.0</c:v>
                </c:pt>
                <c:pt idx="135">
                  <c:v>1985.0</c:v>
                </c:pt>
                <c:pt idx="136">
                  <c:v>1986.0</c:v>
                </c:pt>
                <c:pt idx="137">
                  <c:v>1987.0</c:v>
                </c:pt>
                <c:pt idx="138">
                  <c:v>1988.0</c:v>
                </c:pt>
                <c:pt idx="139">
                  <c:v>1989.0</c:v>
                </c:pt>
                <c:pt idx="140">
                  <c:v>1990.0</c:v>
                </c:pt>
                <c:pt idx="141">
                  <c:v>1991.0</c:v>
                </c:pt>
                <c:pt idx="142">
                  <c:v>1992.0</c:v>
                </c:pt>
                <c:pt idx="143">
                  <c:v>1993.0</c:v>
                </c:pt>
                <c:pt idx="144">
                  <c:v>1994.0</c:v>
                </c:pt>
                <c:pt idx="145">
                  <c:v>1995.0</c:v>
                </c:pt>
                <c:pt idx="146">
                  <c:v>1996.0</c:v>
                </c:pt>
                <c:pt idx="147">
                  <c:v>1997.0</c:v>
                </c:pt>
                <c:pt idx="148">
                  <c:v>1998.0</c:v>
                </c:pt>
                <c:pt idx="149">
                  <c:v>1999.0</c:v>
                </c:pt>
                <c:pt idx="150">
                  <c:v>2000.0</c:v>
                </c:pt>
                <c:pt idx="151">
                  <c:v>2001.0</c:v>
                </c:pt>
                <c:pt idx="152">
                  <c:v>2002.0</c:v>
                </c:pt>
                <c:pt idx="153">
                  <c:v>2003.0</c:v>
                </c:pt>
                <c:pt idx="154">
                  <c:v>2004.0</c:v>
                </c:pt>
                <c:pt idx="155">
                  <c:v>2005.0</c:v>
                </c:pt>
                <c:pt idx="156">
                  <c:v>2006.0</c:v>
                </c:pt>
                <c:pt idx="157">
                  <c:v>2007.0</c:v>
                </c:pt>
                <c:pt idx="158">
                  <c:v>2008.0</c:v>
                </c:pt>
                <c:pt idx="159">
                  <c:v>2009.0</c:v>
                </c:pt>
                <c:pt idx="160">
                  <c:v>2010.0</c:v>
                </c:pt>
              </c:numCache>
            </c:numRef>
          </c:cat>
          <c:val>
            <c:numRef>
              <c:f>TableUK7!$E$9:$E$169</c:f>
              <c:numCache>
                <c:formatCode>0%</c:formatCode>
                <c:ptCount val="161"/>
                <c:pt idx="0">
                  <c:v>0.0612020769197713</c:v>
                </c:pt>
                <c:pt idx="1">
                  <c:v>0.0612020769197713</c:v>
                </c:pt>
                <c:pt idx="2">
                  <c:v>0.0119237271546592</c:v>
                </c:pt>
                <c:pt idx="3">
                  <c:v>0.0100822033490028</c:v>
                </c:pt>
                <c:pt idx="4">
                  <c:v>0.0159425599910536</c:v>
                </c:pt>
                <c:pt idx="5">
                  <c:v>0.0265654115705791</c:v>
                </c:pt>
                <c:pt idx="6">
                  <c:v>0.0287896872571651</c:v>
                </c:pt>
                <c:pt idx="7">
                  <c:v>0.031525980488057</c:v>
                </c:pt>
                <c:pt idx="8">
                  <c:v>0.0263485696058654</c:v>
                </c:pt>
                <c:pt idx="9">
                  <c:v>0.0289834306885387</c:v>
                </c:pt>
                <c:pt idx="10">
                  <c:v>0.02970465382283</c:v>
                </c:pt>
                <c:pt idx="11">
                  <c:v>0.0264498016400496</c:v>
                </c:pt>
                <c:pt idx="12">
                  <c:v>0.0275434388616307</c:v>
                </c:pt>
                <c:pt idx="13">
                  <c:v>0.027946677320963</c:v>
                </c:pt>
                <c:pt idx="14">
                  <c:v>0.0266196877024384</c:v>
                </c:pt>
                <c:pt idx="15">
                  <c:v>0.0258971328572545</c:v>
                </c:pt>
                <c:pt idx="16">
                  <c:v>0.028840625514465</c:v>
                </c:pt>
                <c:pt idx="17">
                  <c:v>0.0264298305137198</c:v>
                </c:pt>
                <c:pt idx="18">
                  <c:v>0.0269763806101823</c:v>
                </c:pt>
                <c:pt idx="19">
                  <c:v>0.0256514849887177</c:v>
                </c:pt>
                <c:pt idx="20">
                  <c:v>0.0239913232104121</c:v>
                </c:pt>
                <c:pt idx="21">
                  <c:v>0.023064901809418</c:v>
                </c:pt>
                <c:pt idx="22">
                  <c:v>0.0239653040005761</c:v>
                </c:pt>
                <c:pt idx="23">
                  <c:v>0.0222004609317448</c:v>
                </c:pt>
                <c:pt idx="24">
                  <c:v>0.0206792178703311</c:v>
                </c:pt>
                <c:pt idx="25">
                  <c:v>0.0214935247239758</c:v>
                </c:pt>
                <c:pt idx="26">
                  <c:v>0.0214190325881476</c:v>
                </c:pt>
                <c:pt idx="27">
                  <c:v>0.0230662080052723</c:v>
                </c:pt>
                <c:pt idx="28">
                  <c:v>0.0257004726730289</c:v>
                </c:pt>
                <c:pt idx="29">
                  <c:v>0.0267540342837779</c:v>
                </c:pt>
                <c:pt idx="30">
                  <c:v>0.0245770685594125</c:v>
                </c:pt>
                <c:pt idx="31">
                  <c:v>0.0248197763783231</c:v>
                </c:pt>
                <c:pt idx="32">
                  <c:v>0.0239670461939225</c:v>
                </c:pt>
                <c:pt idx="33">
                  <c:v>0.0239200553411733</c:v>
                </c:pt>
                <c:pt idx="34">
                  <c:v>0.0250230587913777</c:v>
                </c:pt>
                <c:pt idx="35">
                  <c:v>0.0258203787896605</c:v>
                </c:pt>
                <c:pt idx="36">
                  <c:v>0.0243740426758064</c:v>
                </c:pt>
                <c:pt idx="37">
                  <c:v>0.0228073873513009</c:v>
                </c:pt>
                <c:pt idx="38">
                  <c:v>0.0234279541031565</c:v>
                </c:pt>
                <c:pt idx="39">
                  <c:v>0.0223095412870446</c:v>
                </c:pt>
                <c:pt idx="40">
                  <c:v>0.0223786066150598</c:v>
                </c:pt>
                <c:pt idx="41">
                  <c:v>0.0246231155778895</c:v>
                </c:pt>
                <c:pt idx="42">
                  <c:v>0.0237362637362637</c:v>
                </c:pt>
                <c:pt idx="43">
                  <c:v>0.0232507288629738</c:v>
                </c:pt>
                <c:pt idx="44">
                  <c:v>0.0195355191256831</c:v>
                </c:pt>
                <c:pt idx="45">
                  <c:v>0.0214380825565912</c:v>
                </c:pt>
                <c:pt idx="46">
                  <c:v>0.0252269779507134</c:v>
                </c:pt>
                <c:pt idx="47">
                  <c:v>0.024090338770389</c:v>
                </c:pt>
                <c:pt idx="48">
                  <c:v>0.0241358760429082</c:v>
                </c:pt>
                <c:pt idx="49">
                  <c:v>0.0236158192090395</c:v>
                </c:pt>
                <c:pt idx="50">
                  <c:v>0.0230938014262205</c:v>
                </c:pt>
                <c:pt idx="51">
                  <c:v>0.0226164079822616</c:v>
                </c:pt>
                <c:pt idx="52">
                  <c:v>0.023240589198036</c:v>
                </c:pt>
                <c:pt idx="53">
                  <c:v>0.0228555617044826</c:v>
                </c:pt>
                <c:pt idx="54">
                  <c:v>0.0223581757508343</c:v>
                </c:pt>
                <c:pt idx="55">
                  <c:v>0.0232818327117741</c:v>
                </c:pt>
                <c:pt idx="56">
                  <c:v>0.0226767676767677</c:v>
                </c:pt>
                <c:pt idx="57">
                  <c:v>0.0210019267822736</c:v>
                </c:pt>
                <c:pt idx="58">
                  <c:v>0.0207470974255426</c:v>
                </c:pt>
                <c:pt idx="59">
                  <c:v>0.0209741550695825</c:v>
                </c:pt>
                <c:pt idx="60">
                  <c:v>0.0199335548172757</c:v>
                </c:pt>
                <c:pt idx="61">
                  <c:v>0.018978102189781</c:v>
                </c:pt>
                <c:pt idx="62">
                  <c:v>0.0197916666666667</c:v>
                </c:pt>
                <c:pt idx="63">
                  <c:v>0.0176396472070558</c:v>
                </c:pt>
                <c:pt idx="64">
                  <c:v>0.0277324632952692</c:v>
                </c:pt>
                <c:pt idx="65">
                  <c:v>0.0269401709401709</c:v>
                </c:pt>
                <c:pt idx="66">
                  <c:v>0.0136350857464155</c:v>
                </c:pt>
                <c:pt idx="67">
                  <c:v>0.0192519779429393</c:v>
                </c:pt>
                <c:pt idx="68">
                  <c:v>0.0156465427198663</c:v>
                </c:pt>
                <c:pt idx="69">
                  <c:v>0.010186263096624</c:v>
                </c:pt>
                <c:pt idx="70">
                  <c:v>0.00888126548503907</c:v>
                </c:pt>
                <c:pt idx="71">
                  <c:v>0.0104045570797489</c:v>
                </c:pt>
                <c:pt idx="72">
                  <c:v>0.0152567237163814</c:v>
                </c:pt>
                <c:pt idx="73">
                  <c:v>0.0113338282603316</c:v>
                </c:pt>
                <c:pt idx="74">
                  <c:v>0.00944055944055944</c:v>
                </c:pt>
                <c:pt idx="75">
                  <c:v>0.004165686043775</c:v>
                </c:pt>
                <c:pt idx="76">
                  <c:v>0.00584541062801932</c:v>
                </c:pt>
                <c:pt idx="77">
                  <c:v>0.00329273793414525</c:v>
                </c:pt>
                <c:pt idx="78">
                  <c:v>0.00183404160143144</c:v>
                </c:pt>
                <c:pt idx="79">
                  <c:v>0.00822462967057264</c:v>
                </c:pt>
                <c:pt idx="80">
                  <c:v>0.00174054304943143</c:v>
                </c:pt>
                <c:pt idx="81">
                  <c:v>0.00562407498766652</c:v>
                </c:pt>
                <c:pt idx="82">
                  <c:v>0.0213429855217174</c:v>
                </c:pt>
                <c:pt idx="83">
                  <c:v>0.0160248744319541</c:v>
                </c:pt>
                <c:pt idx="84">
                  <c:v>0.0129353233830846</c:v>
                </c:pt>
                <c:pt idx="85">
                  <c:v>0.00987894509295287</c:v>
                </c:pt>
                <c:pt idx="86">
                  <c:v>0.00898650010074552</c:v>
                </c:pt>
                <c:pt idx="87">
                  <c:v>0.000326609029779067</c:v>
                </c:pt>
                <c:pt idx="88">
                  <c:v>0.00659403669724771</c:v>
                </c:pt>
                <c:pt idx="89">
                  <c:v>0.0125914315569488</c:v>
                </c:pt>
                <c:pt idx="90">
                  <c:v>0.0279681702792423</c:v>
                </c:pt>
                <c:pt idx="91">
                  <c:v>0.011506734006734</c:v>
                </c:pt>
                <c:pt idx="92">
                  <c:v>0.00809195402298849</c:v>
                </c:pt>
                <c:pt idx="93">
                  <c:v>0.00772552434864647</c:v>
                </c:pt>
                <c:pt idx="94">
                  <c:v>0.00897326507394765</c:v>
                </c:pt>
                <c:pt idx="95">
                  <c:v>0.00895696417214331</c:v>
                </c:pt>
                <c:pt idx="96">
                  <c:v>0.00755104245435885</c:v>
                </c:pt>
                <c:pt idx="97">
                  <c:v>0.00446419849565301</c:v>
                </c:pt>
                <c:pt idx="98">
                  <c:v>0.00801063358440409</c:v>
                </c:pt>
                <c:pt idx="99">
                  <c:v>0.00963092560193284</c:v>
                </c:pt>
                <c:pt idx="100">
                  <c:v>0.0117730833135533</c:v>
                </c:pt>
                <c:pt idx="101">
                  <c:v>0.00455167446885128</c:v>
                </c:pt>
                <c:pt idx="102">
                  <c:v>0.00312206257553377</c:v>
                </c:pt>
                <c:pt idx="103">
                  <c:v>0.00485234729934377</c:v>
                </c:pt>
                <c:pt idx="104">
                  <c:v>0.0043751855149896</c:v>
                </c:pt>
                <c:pt idx="105">
                  <c:v>0.00530509891334633</c:v>
                </c:pt>
                <c:pt idx="106">
                  <c:v>0.00557317390174161</c:v>
                </c:pt>
                <c:pt idx="107">
                  <c:v>0.00517454815548403</c:v>
                </c:pt>
                <c:pt idx="108">
                  <c:v>0.00437755198936472</c:v>
                </c:pt>
                <c:pt idx="109">
                  <c:v>0.00417227456258412</c:v>
                </c:pt>
                <c:pt idx="110">
                  <c:v>0.0086417192167275</c:v>
                </c:pt>
                <c:pt idx="111">
                  <c:v>0.01324269097768</c:v>
                </c:pt>
                <c:pt idx="112">
                  <c:v>0.00743857732760691</c:v>
                </c:pt>
                <c:pt idx="113">
                  <c:v>0.00346760945646739</c:v>
                </c:pt>
                <c:pt idx="114">
                  <c:v>0.0038818095456481</c:v>
                </c:pt>
                <c:pt idx="115">
                  <c:v>0.00673985201343864</c:v>
                </c:pt>
                <c:pt idx="116">
                  <c:v>0.00986770289322348</c:v>
                </c:pt>
                <c:pt idx="117">
                  <c:v>0.00975931331096502</c:v>
                </c:pt>
                <c:pt idx="118">
                  <c:v>0.0106026422422018</c:v>
                </c:pt>
                <c:pt idx="119">
                  <c:v>0.0089936316213013</c:v>
                </c:pt>
                <c:pt idx="120">
                  <c:v>0.00502279250379874</c:v>
                </c:pt>
                <c:pt idx="121">
                  <c:v>0.00518884268884269</c:v>
                </c:pt>
                <c:pt idx="122">
                  <c:v>0.00717496512408936</c:v>
                </c:pt>
                <c:pt idx="123">
                  <c:v>0.017434681460272</c:v>
                </c:pt>
                <c:pt idx="124">
                  <c:v>0.0198091880399386</c:v>
                </c:pt>
                <c:pt idx="125">
                  <c:v>0.011223481389978</c:v>
                </c:pt>
                <c:pt idx="126">
                  <c:v>0.0119772158374596</c:v>
                </c:pt>
                <c:pt idx="127">
                  <c:v>0.0127016590727828</c:v>
                </c:pt>
                <c:pt idx="128">
                  <c:v>0.0103978831153578</c:v>
                </c:pt>
                <c:pt idx="129">
                  <c:v>0.0101618912787219</c:v>
                </c:pt>
                <c:pt idx="130">
                  <c:v>0.0123910993012099</c:v>
                </c:pt>
                <c:pt idx="131">
                  <c:v>0.021244471203946</c:v>
                </c:pt>
                <c:pt idx="132">
                  <c:v>0.0348719196121521</c:v>
                </c:pt>
                <c:pt idx="133">
                  <c:v>0.0375193021994074</c:v>
                </c:pt>
                <c:pt idx="134">
                  <c:v>0.0391855152693905</c:v>
                </c:pt>
                <c:pt idx="135">
                  <c:v>0.0423105283664079</c:v>
                </c:pt>
                <c:pt idx="136">
                  <c:v>0.0405106189769091</c:v>
                </c:pt>
                <c:pt idx="137">
                  <c:v>0.0294973735681118</c:v>
                </c:pt>
                <c:pt idx="138">
                  <c:v>0.0181582022537287</c:v>
                </c:pt>
                <c:pt idx="139">
                  <c:v>0.0148691000908104</c:v>
                </c:pt>
                <c:pt idx="140">
                  <c:v>0.0161615018062431</c:v>
                </c:pt>
                <c:pt idx="141">
                  <c:v>0.0179152422492043</c:v>
                </c:pt>
                <c:pt idx="142">
                  <c:v>0.0211230461626513</c:v>
                </c:pt>
                <c:pt idx="143">
                  <c:v>0.0331421830920861</c:v>
                </c:pt>
                <c:pt idx="144">
                  <c:v>0.030316787732042</c:v>
                </c:pt>
                <c:pt idx="145">
                  <c:v>0.0193218968966225</c:v>
                </c:pt>
                <c:pt idx="146">
                  <c:v>0.0164482640505195</c:v>
                </c:pt>
                <c:pt idx="147">
                  <c:v>0.0164023952357418</c:v>
                </c:pt>
                <c:pt idx="148">
                  <c:v>0.017337404766011</c:v>
                </c:pt>
                <c:pt idx="149">
                  <c:v>0.0456477981126156</c:v>
                </c:pt>
                <c:pt idx="150">
                  <c:v>0.0494660227353028</c:v>
                </c:pt>
                <c:pt idx="151">
                  <c:v>0.0295430644911906</c:v>
                </c:pt>
                <c:pt idx="152">
                  <c:v>0.0318327569687175</c:v>
                </c:pt>
                <c:pt idx="153">
                  <c:v>0.0344781703327868</c:v>
                </c:pt>
                <c:pt idx="154">
                  <c:v>0.0365708738436916</c:v>
                </c:pt>
                <c:pt idx="155">
                  <c:v>0.0394275492893834</c:v>
                </c:pt>
                <c:pt idx="156">
                  <c:v>0.0409190261618132</c:v>
                </c:pt>
                <c:pt idx="157">
                  <c:v>0.0493345668843475</c:v>
                </c:pt>
                <c:pt idx="158">
                  <c:v>0.114074754603468</c:v>
                </c:pt>
                <c:pt idx="159">
                  <c:v>0.0180183772137222</c:v>
                </c:pt>
                <c:pt idx="160">
                  <c:v>0.0204252076506896</c:v>
                </c:pt>
              </c:numCache>
            </c:numRef>
          </c:val>
        </c:ser>
        <c:ser>
          <c:idx val="3"/>
          <c:order val="2"/>
          <c:tx>
            <c:v>Gold</c:v>
          </c:tx>
          <c:spPr>
            <a:solidFill>
              <a:srgbClr val="808080"/>
            </a:solidFill>
            <a:ln w="25400">
              <a:noFill/>
            </a:ln>
          </c:spPr>
          <c:cat>
            <c:numRef>
              <c:f>TableUK7!$A$9:$A$169</c:f>
              <c:numCache>
                <c:formatCode>General</c:formatCode>
                <c:ptCount val="161"/>
                <c:pt idx="0">
                  <c:v>1810.0</c:v>
                </c:pt>
                <c:pt idx="1">
                  <c:v>1815.0</c:v>
                </c:pt>
                <c:pt idx="2">
                  <c:v>1820.0</c:v>
                </c:pt>
                <c:pt idx="3">
                  <c:v>1830.0</c:v>
                </c:pt>
                <c:pt idx="4">
                  <c:v>1840.0</c:v>
                </c:pt>
                <c:pt idx="5">
                  <c:v>1855.0</c:v>
                </c:pt>
                <c:pt idx="6">
                  <c:v>1856.0</c:v>
                </c:pt>
                <c:pt idx="7">
                  <c:v>1857.0</c:v>
                </c:pt>
                <c:pt idx="8">
                  <c:v>1858.0</c:v>
                </c:pt>
                <c:pt idx="9">
                  <c:v>1859.0</c:v>
                </c:pt>
                <c:pt idx="10">
                  <c:v>1860.0</c:v>
                </c:pt>
                <c:pt idx="11">
                  <c:v>1861.0</c:v>
                </c:pt>
                <c:pt idx="12">
                  <c:v>1862.0</c:v>
                </c:pt>
                <c:pt idx="13">
                  <c:v>1863.0</c:v>
                </c:pt>
                <c:pt idx="14">
                  <c:v>1864.0</c:v>
                </c:pt>
                <c:pt idx="15">
                  <c:v>1865.0</c:v>
                </c:pt>
                <c:pt idx="16">
                  <c:v>1866.0</c:v>
                </c:pt>
                <c:pt idx="17">
                  <c:v>1867.0</c:v>
                </c:pt>
                <c:pt idx="18">
                  <c:v>1868.0</c:v>
                </c:pt>
                <c:pt idx="19">
                  <c:v>1869.0</c:v>
                </c:pt>
                <c:pt idx="20">
                  <c:v>1870.0</c:v>
                </c:pt>
                <c:pt idx="21">
                  <c:v>1871.0</c:v>
                </c:pt>
                <c:pt idx="22">
                  <c:v>1872.0</c:v>
                </c:pt>
                <c:pt idx="23">
                  <c:v>1873.0</c:v>
                </c:pt>
                <c:pt idx="24">
                  <c:v>1874.0</c:v>
                </c:pt>
                <c:pt idx="25">
                  <c:v>1875.0</c:v>
                </c:pt>
                <c:pt idx="26">
                  <c:v>1876.0</c:v>
                </c:pt>
                <c:pt idx="27">
                  <c:v>1877.0</c:v>
                </c:pt>
                <c:pt idx="28">
                  <c:v>1878.0</c:v>
                </c:pt>
                <c:pt idx="29">
                  <c:v>1879.0</c:v>
                </c:pt>
                <c:pt idx="30">
                  <c:v>1880.0</c:v>
                </c:pt>
                <c:pt idx="31">
                  <c:v>1881.0</c:v>
                </c:pt>
                <c:pt idx="32">
                  <c:v>1882.0</c:v>
                </c:pt>
                <c:pt idx="33">
                  <c:v>1883.0</c:v>
                </c:pt>
                <c:pt idx="34">
                  <c:v>1884.0</c:v>
                </c:pt>
                <c:pt idx="35">
                  <c:v>1885.0</c:v>
                </c:pt>
                <c:pt idx="36">
                  <c:v>1886.0</c:v>
                </c:pt>
                <c:pt idx="37">
                  <c:v>1887.0</c:v>
                </c:pt>
                <c:pt idx="38">
                  <c:v>1888.0</c:v>
                </c:pt>
                <c:pt idx="39">
                  <c:v>1889.0</c:v>
                </c:pt>
                <c:pt idx="40">
                  <c:v>1890.0</c:v>
                </c:pt>
                <c:pt idx="41">
                  <c:v>1891.0</c:v>
                </c:pt>
                <c:pt idx="42">
                  <c:v>1892.0</c:v>
                </c:pt>
                <c:pt idx="43">
                  <c:v>1893.0</c:v>
                </c:pt>
                <c:pt idx="44">
                  <c:v>1894.0</c:v>
                </c:pt>
                <c:pt idx="45">
                  <c:v>1895.0</c:v>
                </c:pt>
                <c:pt idx="46">
                  <c:v>1896.0</c:v>
                </c:pt>
                <c:pt idx="47">
                  <c:v>1897.0</c:v>
                </c:pt>
                <c:pt idx="48">
                  <c:v>1898.0</c:v>
                </c:pt>
                <c:pt idx="49">
                  <c:v>1899.0</c:v>
                </c:pt>
                <c:pt idx="50">
                  <c:v>1900.0</c:v>
                </c:pt>
                <c:pt idx="51">
                  <c:v>1901.0</c:v>
                </c:pt>
                <c:pt idx="52">
                  <c:v>1902.0</c:v>
                </c:pt>
                <c:pt idx="53">
                  <c:v>1903.0</c:v>
                </c:pt>
                <c:pt idx="54">
                  <c:v>1904.0</c:v>
                </c:pt>
                <c:pt idx="55">
                  <c:v>1905.0</c:v>
                </c:pt>
                <c:pt idx="56">
                  <c:v>1906.0</c:v>
                </c:pt>
                <c:pt idx="57">
                  <c:v>1907.0</c:v>
                </c:pt>
                <c:pt idx="58">
                  <c:v>1908.0</c:v>
                </c:pt>
                <c:pt idx="59">
                  <c:v>1909.0</c:v>
                </c:pt>
                <c:pt idx="60">
                  <c:v>1910.0</c:v>
                </c:pt>
                <c:pt idx="61">
                  <c:v>1911.0</c:v>
                </c:pt>
                <c:pt idx="62">
                  <c:v>1912.0</c:v>
                </c:pt>
                <c:pt idx="63">
                  <c:v>1913.0</c:v>
                </c:pt>
                <c:pt idx="64">
                  <c:v>1914.0</c:v>
                </c:pt>
                <c:pt idx="65">
                  <c:v>1915.0</c:v>
                </c:pt>
                <c:pt idx="66">
                  <c:v>1916.0</c:v>
                </c:pt>
                <c:pt idx="67">
                  <c:v>1917.0</c:v>
                </c:pt>
                <c:pt idx="68">
                  <c:v>1918.0</c:v>
                </c:pt>
                <c:pt idx="69">
                  <c:v>1919.0</c:v>
                </c:pt>
                <c:pt idx="70">
                  <c:v>1920.0</c:v>
                </c:pt>
                <c:pt idx="71">
                  <c:v>1921.0</c:v>
                </c:pt>
                <c:pt idx="72">
                  <c:v>1922.0</c:v>
                </c:pt>
                <c:pt idx="73">
                  <c:v>1923.0</c:v>
                </c:pt>
                <c:pt idx="74">
                  <c:v>1924.0</c:v>
                </c:pt>
                <c:pt idx="75">
                  <c:v>1925.0</c:v>
                </c:pt>
                <c:pt idx="76">
                  <c:v>1926.0</c:v>
                </c:pt>
                <c:pt idx="77">
                  <c:v>1927.0</c:v>
                </c:pt>
                <c:pt idx="78">
                  <c:v>1928.0</c:v>
                </c:pt>
                <c:pt idx="79">
                  <c:v>1929.0</c:v>
                </c:pt>
                <c:pt idx="80">
                  <c:v>1930.0</c:v>
                </c:pt>
                <c:pt idx="81">
                  <c:v>1931.0</c:v>
                </c:pt>
                <c:pt idx="82">
                  <c:v>1932.0</c:v>
                </c:pt>
                <c:pt idx="83">
                  <c:v>1933.0</c:v>
                </c:pt>
                <c:pt idx="84">
                  <c:v>1934.0</c:v>
                </c:pt>
                <c:pt idx="85">
                  <c:v>1935.0</c:v>
                </c:pt>
                <c:pt idx="86">
                  <c:v>1936.0</c:v>
                </c:pt>
                <c:pt idx="87">
                  <c:v>1937.0</c:v>
                </c:pt>
                <c:pt idx="88">
                  <c:v>1938.0</c:v>
                </c:pt>
                <c:pt idx="89">
                  <c:v>1939.0</c:v>
                </c:pt>
                <c:pt idx="90">
                  <c:v>1940.0</c:v>
                </c:pt>
                <c:pt idx="91">
                  <c:v>1941.0</c:v>
                </c:pt>
                <c:pt idx="92">
                  <c:v>1942.0</c:v>
                </c:pt>
                <c:pt idx="93">
                  <c:v>1943.0</c:v>
                </c:pt>
                <c:pt idx="94">
                  <c:v>1944.0</c:v>
                </c:pt>
                <c:pt idx="95">
                  <c:v>1945.0</c:v>
                </c:pt>
                <c:pt idx="96">
                  <c:v>1946.0</c:v>
                </c:pt>
                <c:pt idx="97">
                  <c:v>1947.0</c:v>
                </c:pt>
                <c:pt idx="98">
                  <c:v>1948.0</c:v>
                </c:pt>
                <c:pt idx="99">
                  <c:v>1949.0</c:v>
                </c:pt>
                <c:pt idx="100">
                  <c:v>1950.0</c:v>
                </c:pt>
                <c:pt idx="101">
                  <c:v>1951.0</c:v>
                </c:pt>
                <c:pt idx="102">
                  <c:v>1952.0</c:v>
                </c:pt>
                <c:pt idx="103">
                  <c:v>1953.0</c:v>
                </c:pt>
                <c:pt idx="104">
                  <c:v>1954.0</c:v>
                </c:pt>
                <c:pt idx="105">
                  <c:v>1955.0</c:v>
                </c:pt>
                <c:pt idx="106">
                  <c:v>1956.0</c:v>
                </c:pt>
                <c:pt idx="107">
                  <c:v>1957.0</c:v>
                </c:pt>
                <c:pt idx="108">
                  <c:v>1958.0</c:v>
                </c:pt>
                <c:pt idx="109">
                  <c:v>1959.0</c:v>
                </c:pt>
                <c:pt idx="110">
                  <c:v>1960.0</c:v>
                </c:pt>
                <c:pt idx="111">
                  <c:v>1961.0</c:v>
                </c:pt>
                <c:pt idx="112">
                  <c:v>1962.0</c:v>
                </c:pt>
                <c:pt idx="113">
                  <c:v>1963.0</c:v>
                </c:pt>
                <c:pt idx="114">
                  <c:v>1964.0</c:v>
                </c:pt>
                <c:pt idx="115">
                  <c:v>1965.0</c:v>
                </c:pt>
                <c:pt idx="116">
                  <c:v>1966.0</c:v>
                </c:pt>
                <c:pt idx="117">
                  <c:v>1967.0</c:v>
                </c:pt>
                <c:pt idx="118">
                  <c:v>1968.0</c:v>
                </c:pt>
                <c:pt idx="119">
                  <c:v>1969.0</c:v>
                </c:pt>
                <c:pt idx="120">
                  <c:v>1970.0</c:v>
                </c:pt>
                <c:pt idx="121">
                  <c:v>1971.0</c:v>
                </c:pt>
                <c:pt idx="122">
                  <c:v>1972.0</c:v>
                </c:pt>
                <c:pt idx="123">
                  <c:v>1973.0</c:v>
                </c:pt>
                <c:pt idx="124">
                  <c:v>1974.0</c:v>
                </c:pt>
                <c:pt idx="125">
                  <c:v>1975.0</c:v>
                </c:pt>
                <c:pt idx="126">
                  <c:v>1976.0</c:v>
                </c:pt>
                <c:pt idx="127">
                  <c:v>1977.0</c:v>
                </c:pt>
                <c:pt idx="128">
                  <c:v>1978.0</c:v>
                </c:pt>
                <c:pt idx="129">
                  <c:v>1979.0</c:v>
                </c:pt>
                <c:pt idx="130">
                  <c:v>1980.0</c:v>
                </c:pt>
                <c:pt idx="131">
                  <c:v>1981.0</c:v>
                </c:pt>
                <c:pt idx="132">
                  <c:v>1982.0</c:v>
                </c:pt>
                <c:pt idx="133">
                  <c:v>1983.0</c:v>
                </c:pt>
                <c:pt idx="134">
                  <c:v>1984.0</c:v>
                </c:pt>
                <c:pt idx="135">
                  <c:v>1985.0</c:v>
                </c:pt>
                <c:pt idx="136">
                  <c:v>1986.0</c:v>
                </c:pt>
                <c:pt idx="137">
                  <c:v>1987.0</c:v>
                </c:pt>
                <c:pt idx="138">
                  <c:v>1988.0</c:v>
                </c:pt>
                <c:pt idx="139">
                  <c:v>1989.0</c:v>
                </c:pt>
                <c:pt idx="140">
                  <c:v>1990.0</c:v>
                </c:pt>
                <c:pt idx="141">
                  <c:v>1991.0</c:v>
                </c:pt>
                <c:pt idx="142">
                  <c:v>1992.0</c:v>
                </c:pt>
                <c:pt idx="143">
                  <c:v>1993.0</c:v>
                </c:pt>
                <c:pt idx="144">
                  <c:v>1994.0</c:v>
                </c:pt>
                <c:pt idx="145">
                  <c:v>1995.0</c:v>
                </c:pt>
                <c:pt idx="146">
                  <c:v>1996.0</c:v>
                </c:pt>
                <c:pt idx="147">
                  <c:v>1997.0</c:v>
                </c:pt>
                <c:pt idx="148">
                  <c:v>1998.0</c:v>
                </c:pt>
                <c:pt idx="149">
                  <c:v>1999.0</c:v>
                </c:pt>
                <c:pt idx="150">
                  <c:v>2000.0</c:v>
                </c:pt>
                <c:pt idx="151">
                  <c:v>2001.0</c:v>
                </c:pt>
                <c:pt idx="152">
                  <c:v>2002.0</c:v>
                </c:pt>
                <c:pt idx="153">
                  <c:v>2003.0</c:v>
                </c:pt>
                <c:pt idx="154">
                  <c:v>2004.0</c:v>
                </c:pt>
                <c:pt idx="155">
                  <c:v>2005.0</c:v>
                </c:pt>
                <c:pt idx="156">
                  <c:v>2006.0</c:v>
                </c:pt>
                <c:pt idx="157">
                  <c:v>2007.0</c:v>
                </c:pt>
                <c:pt idx="158">
                  <c:v>2008.0</c:v>
                </c:pt>
                <c:pt idx="159">
                  <c:v>2009.0</c:v>
                </c:pt>
                <c:pt idx="160">
                  <c:v>2010.0</c:v>
                </c:pt>
              </c:numCache>
            </c:numRef>
          </c:cat>
          <c:val>
            <c:numRef>
              <c:f>TableUK7!$D$9:$D$169</c:f>
              <c:numCache>
                <c:formatCode>0%</c:formatCode>
                <c:ptCount val="161"/>
                <c:pt idx="0">
                  <c:v>0.00913867282848425</c:v>
                </c:pt>
                <c:pt idx="1">
                  <c:v>0.00913867282848425</c:v>
                </c:pt>
                <c:pt idx="2">
                  <c:v>0.0171110179050129</c:v>
                </c:pt>
                <c:pt idx="3">
                  <c:v>0.0262008358642499</c:v>
                </c:pt>
                <c:pt idx="4">
                  <c:v>0.00835416310417025</c:v>
                </c:pt>
                <c:pt idx="5">
                  <c:v>0.0203768781933419</c:v>
                </c:pt>
                <c:pt idx="6">
                  <c:v>0.01482668893744</c:v>
                </c:pt>
                <c:pt idx="7">
                  <c:v>0.0142233493364722</c:v>
                </c:pt>
                <c:pt idx="8">
                  <c:v>0.0254553977548192</c:v>
                </c:pt>
                <c:pt idx="9">
                  <c:v>0.0247001650695429</c:v>
                </c:pt>
                <c:pt idx="10">
                  <c:v>0.0199406240940294</c:v>
                </c:pt>
                <c:pt idx="11">
                  <c:v>0.0159746326736933</c:v>
                </c:pt>
                <c:pt idx="12">
                  <c:v>0.0197649677016331</c:v>
                </c:pt>
                <c:pt idx="13">
                  <c:v>0.0169150941679513</c:v>
                </c:pt>
                <c:pt idx="14">
                  <c:v>0.0151436445596094</c:v>
                </c:pt>
                <c:pt idx="15">
                  <c:v>0.0156295471429245</c:v>
                </c:pt>
                <c:pt idx="16">
                  <c:v>0.0155895273051162</c:v>
                </c:pt>
                <c:pt idx="17">
                  <c:v>0.0228154947169718</c:v>
                </c:pt>
                <c:pt idx="18">
                  <c:v>0.0222357614234557</c:v>
                </c:pt>
                <c:pt idx="19">
                  <c:v>0.0194296354382627</c:v>
                </c:pt>
                <c:pt idx="20">
                  <c:v>0.0201446131597975</c:v>
                </c:pt>
                <c:pt idx="21">
                  <c:v>0.0215586225075785</c:v>
                </c:pt>
                <c:pt idx="22">
                  <c:v>0.0193667954838604</c:v>
                </c:pt>
                <c:pt idx="23">
                  <c:v>0.0181414214330303</c:v>
                </c:pt>
                <c:pt idx="24">
                  <c:v>0.0183061928688177</c:v>
                </c:pt>
                <c:pt idx="25">
                  <c:v>0.0198665248444717</c:v>
                </c:pt>
                <c:pt idx="26">
                  <c:v>0.0241939679841829</c:v>
                </c:pt>
                <c:pt idx="27">
                  <c:v>0.0214061400048928</c:v>
                </c:pt>
                <c:pt idx="28">
                  <c:v>0.0205783504969357</c:v>
                </c:pt>
                <c:pt idx="29">
                  <c:v>0.0287766760509364</c:v>
                </c:pt>
                <c:pt idx="30">
                  <c:v>0.0236045946236084</c:v>
                </c:pt>
                <c:pt idx="31">
                  <c:v>0.0200434620237317</c:v>
                </c:pt>
                <c:pt idx="32">
                  <c:v>0.0172958065316966</c:v>
                </c:pt>
                <c:pt idx="33">
                  <c:v>0.0177525149396165</c:v>
                </c:pt>
                <c:pt idx="34">
                  <c:v>0.0187886448262904</c:v>
                </c:pt>
                <c:pt idx="35">
                  <c:v>0.019928480273899</c:v>
                </c:pt>
                <c:pt idx="36">
                  <c:v>0.0168155416369675</c:v>
                </c:pt>
                <c:pt idx="37">
                  <c:v>0.0167581161541817</c:v>
                </c:pt>
                <c:pt idx="38">
                  <c:v>0.014901715068893</c:v>
                </c:pt>
                <c:pt idx="39">
                  <c:v>0.014753083754336</c:v>
                </c:pt>
                <c:pt idx="40">
                  <c:v>0.0146375791695989</c:v>
                </c:pt>
                <c:pt idx="41">
                  <c:v>0.0167982770997846</c:v>
                </c:pt>
                <c:pt idx="42">
                  <c:v>0.0178021978021978</c:v>
                </c:pt>
                <c:pt idx="43">
                  <c:v>0.017930029154519</c:v>
                </c:pt>
                <c:pt idx="44">
                  <c:v>0.0217896174863388</c:v>
                </c:pt>
                <c:pt idx="45">
                  <c:v>0.0242343541944075</c:v>
                </c:pt>
                <c:pt idx="46">
                  <c:v>0.0272373540856031</c:v>
                </c:pt>
                <c:pt idx="47">
                  <c:v>0.0208281053952321</c:v>
                </c:pt>
                <c:pt idx="48">
                  <c:v>0.0185935637663886</c:v>
                </c:pt>
                <c:pt idx="49">
                  <c:v>0.0171186440677966</c:v>
                </c:pt>
                <c:pt idx="50">
                  <c:v>0.0173889193636862</c:v>
                </c:pt>
                <c:pt idx="51">
                  <c:v>0.0187361419068736</c:v>
                </c:pt>
                <c:pt idx="52">
                  <c:v>0.0182214948172395</c:v>
                </c:pt>
                <c:pt idx="53">
                  <c:v>0.0178749308245711</c:v>
                </c:pt>
                <c:pt idx="54">
                  <c:v>0.0180756395995551</c:v>
                </c:pt>
                <c:pt idx="55">
                  <c:v>0.0180607352157698</c:v>
                </c:pt>
                <c:pt idx="56">
                  <c:v>0.0164141414141414</c:v>
                </c:pt>
                <c:pt idx="57">
                  <c:v>0.0161849710982659</c:v>
                </c:pt>
                <c:pt idx="58">
                  <c:v>0.0180212014134276</c:v>
                </c:pt>
                <c:pt idx="59">
                  <c:v>0.0178429423459245</c:v>
                </c:pt>
                <c:pt idx="60">
                  <c:v>0.0169435215946844</c:v>
                </c:pt>
                <c:pt idx="61">
                  <c:v>0.0169251824817518</c:v>
                </c:pt>
                <c:pt idx="62">
                  <c:v>0.0162326388888889</c:v>
                </c:pt>
                <c:pt idx="63">
                  <c:v>0.0152036959260815</c:v>
                </c:pt>
                <c:pt idx="64">
                  <c:v>0.0187194127243067</c:v>
                </c:pt>
                <c:pt idx="65">
                  <c:v>0.0200683760683761</c:v>
                </c:pt>
                <c:pt idx="66">
                  <c:v>0.0154624683722238</c:v>
                </c:pt>
                <c:pt idx="67">
                  <c:v>0.0127547350755215</c:v>
                </c:pt>
                <c:pt idx="68">
                  <c:v>0.0137037810737414</c:v>
                </c:pt>
                <c:pt idx="69">
                  <c:v>0.016453240201785</c:v>
                </c:pt>
                <c:pt idx="70">
                  <c:v>0.0220888126548504</c:v>
                </c:pt>
                <c:pt idx="71">
                  <c:v>0.0294350151127645</c:v>
                </c:pt>
                <c:pt idx="72">
                  <c:v>0.030880195599022</c:v>
                </c:pt>
                <c:pt idx="73">
                  <c:v>0.0311309081910418</c:v>
                </c:pt>
                <c:pt idx="74">
                  <c:v>0.0304798649626236</c:v>
                </c:pt>
                <c:pt idx="75">
                  <c:v>0.0342668863261944</c:v>
                </c:pt>
                <c:pt idx="76">
                  <c:v>0.0358937198067633</c:v>
                </c:pt>
                <c:pt idx="77">
                  <c:v>0.0338520523229589</c:v>
                </c:pt>
                <c:pt idx="78">
                  <c:v>0.036367702974726</c:v>
                </c:pt>
                <c:pt idx="79">
                  <c:v>0.0324784435109441</c:v>
                </c:pt>
                <c:pt idx="80">
                  <c:v>0.0359944302622418</c:v>
                </c:pt>
                <c:pt idx="81">
                  <c:v>0.0344597927972373</c:v>
                </c:pt>
                <c:pt idx="82">
                  <c:v>0.0325511732401398</c:v>
                </c:pt>
                <c:pt idx="83">
                  <c:v>0.042238698875867</c:v>
                </c:pt>
                <c:pt idx="84">
                  <c:v>0.0433061962912709</c:v>
                </c:pt>
                <c:pt idx="85">
                  <c:v>0.041872027669693</c:v>
                </c:pt>
                <c:pt idx="86">
                  <c:v>0.0458392101551481</c:v>
                </c:pt>
                <c:pt idx="87">
                  <c:v>0.0617483189241114</c:v>
                </c:pt>
                <c:pt idx="88">
                  <c:v>0.0623853211009174</c:v>
                </c:pt>
                <c:pt idx="89">
                  <c:v>0.0368338557993731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785576"/>
        <c:axId val="2146789208"/>
      </c:areaChart>
      <c:catAx>
        <c:axId val="2146785576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lg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6789208"/>
        <c:crossesAt val="0.0"/>
        <c:auto val="1"/>
        <c:lblAlgn val="ctr"/>
        <c:lblOffset val="100"/>
        <c:tickLblSkip val="10"/>
        <c:tickMarkSkip val="10"/>
        <c:noMultiLvlLbl val="0"/>
      </c:catAx>
      <c:valAx>
        <c:axId val="2146789208"/>
        <c:scaling>
          <c:orientation val="minMax"/>
          <c:max val="0.2"/>
          <c:min val="0.0"/>
        </c:scaling>
        <c:delete val="0"/>
        <c:axPos val="l"/>
        <c:majorGridlines>
          <c:spPr>
            <a:ln w="12700">
              <a:solidFill>
                <a:srgbClr val="808080"/>
              </a:solidFill>
              <a:prstDash val="lgDash"/>
            </a:ln>
          </c:spPr>
        </c:majorGridlines>
        <c:numFmt formatCode="0%" sourceLinked="0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lgDash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6785576"/>
        <c:crosses val="autoZero"/>
        <c:crossBetween val="midCat"/>
        <c:minorUnit val="0.0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6966623575038"/>
          <c:y val="0.164574956872256"/>
          <c:w val="0.276946057115995"/>
          <c:h val="0.232505679197909"/>
        </c:manualLayout>
      </c:layout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700"/>
              <a:t>Balance</a:t>
            </a:r>
            <a:r>
              <a:rPr lang="fr-FR" sz="1700" baseline="0"/>
              <a:t> sheet, Banque de France (% national income)</a:t>
            </a:r>
            <a:r>
              <a:rPr lang="fr-FR" sz="1700"/>
              <a:t>, 1900-2010</a:t>
            </a:r>
          </a:p>
        </c:rich>
      </c:tx>
      <c:layout>
        <c:manualLayout>
          <c:xMode val="edge"/>
          <c:yMode val="edge"/>
          <c:x val="0.131892936890351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55454224938301"/>
          <c:y val="0.0637720488466757"/>
          <c:w val="0.889272182395111"/>
          <c:h val="0.877124874032828"/>
        </c:manualLayout>
      </c:layout>
      <c:areaChart>
        <c:grouping val="stacked"/>
        <c:varyColors val="0"/>
        <c:ser>
          <c:idx val="1"/>
          <c:order val="0"/>
          <c:tx>
            <c:v>Government debt</c:v>
          </c:tx>
          <c:spPr>
            <a:solidFill>
              <a:srgbClr val="000000"/>
            </a:solidFill>
            <a:ln w="25400">
              <a:noFill/>
            </a:ln>
          </c:spPr>
          <c:cat>
            <c:numRef>
              <c:f>'Table FR.7'!$A$39:$A$149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'Table FR.7'!$C$39:$C$149</c:f>
              <c:numCache>
                <c:formatCode>0%</c:formatCode>
                <c:ptCount val="111"/>
                <c:pt idx="0">
                  <c:v>0.00531931126852688</c:v>
                </c:pt>
                <c:pt idx="1">
                  <c:v>0.00567706115412288</c:v>
                </c:pt>
                <c:pt idx="2">
                  <c:v>0.00583578678753559</c:v>
                </c:pt>
                <c:pt idx="3">
                  <c:v>0.00555374892674116</c:v>
                </c:pt>
                <c:pt idx="4">
                  <c:v>0.00546252684842709</c:v>
                </c:pt>
                <c:pt idx="5">
                  <c:v>0.00543273943771852</c:v>
                </c:pt>
                <c:pt idx="6">
                  <c:v>0.00547853795351403</c:v>
                </c:pt>
                <c:pt idx="7">
                  <c:v>0.00490299969743197</c:v>
                </c:pt>
                <c:pt idx="8">
                  <c:v>0.00494994629870128</c:v>
                </c:pt>
                <c:pt idx="9">
                  <c:v>0.00474306787455801</c:v>
                </c:pt>
                <c:pt idx="10">
                  <c:v>0.00477041501687128</c:v>
                </c:pt>
                <c:pt idx="11">
                  <c:v>0.00443461188916859</c:v>
                </c:pt>
                <c:pt idx="12">
                  <c:v>0.00451547322795151</c:v>
                </c:pt>
                <c:pt idx="13">
                  <c:v>0.00458717703910237</c:v>
                </c:pt>
                <c:pt idx="14">
                  <c:v>0.00491437011096194</c:v>
                </c:pt>
                <c:pt idx="15">
                  <c:v>0.131135725068027</c:v>
                </c:pt>
                <c:pt idx="16">
                  <c:v>0.153310552202333</c:v>
                </c:pt>
                <c:pt idx="17">
                  <c:v>0.191999444635248</c:v>
                </c:pt>
                <c:pt idx="18">
                  <c:v>0.267894967417531</c:v>
                </c:pt>
                <c:pt idx="19">
                  <c:v>0.25946492931876</c:v>
                </c:pt>
                <c:pt idx="20">
                  <c:v>0.202070967815599</c:v>
                </c:pt>
                <c:pt idx="21">
                  <c:v>0.199369055412108</c:v>
                </c:pt>
                <c:pt idx="22">
                  <c:v>0.167111572022803</c:v>
                </c:pt>
                <c:pt idx="23">
                  <c:v>0.14864491529525</c:v>
                </c:pt>
                <c:pt idx="24">
                  <c:v>0.129007299794998</c:v>
                </c:pt>
                <c:pt idx="25">
                  <c:v>0.122682229497176</c:v>
                </c:pt>
                <c:pt idx="26">
                  <c:v>0.140350537475664</c:v>
                </c:pt>
                <c:pt idx="27">
                  <c:v>0.10700154497795</c:v>
                </c:pt>
                <c:pt idx="28">
                  <c:v>0.08718869269111</c:v>
                </c:pt>
                <c:pt idx="29">
                  <c:v>0.0253320480228732</c:v>
                </c:pt>
                <c:pt idx="30">
                  <c:v>0.025168763871359</c:v>
                </c:pt>
                <c:pt idx="31">
                  <c:v>0.0260650162298065</c:v>
                </c:pt>
                <c:pt idx="32">
                  <c:v>0.0360209452509161</c:v>
                </c:pt>
                <c:pt idx="33">
                  <c:v>0.0358366107147322</c:v>
                </c:pt>
                <c:pt idx="34">
                  <c:v>0.0367494178516164</c:v>
                </c:pt>
                <c:pt idx="35">
                  <c:v>0.0367679998004184</c:v>
                </c:pt>
                <c:pt idx="36">
                  <c:v>0.0321667651125985</c:v>
                </c:pt>
                <c:pt idx="37">
                  <c:v>0.0865422513145327</c:v>
                </c:pt>
                <c:pt idx="38">
                  <c:v>0.127840908636833</c:v>
                </c:pt>
                <c:pt idx="39">
                  <c:v>0.0799222200601408</c:v>
                </c:pt>
                <c:pt idx="40">
                  <c:v>0.185414233563974</c:v>
                </c:pt>
                <c:pt idx="41">
                  <c:v>0.583832120270504</c:v>
                </c:pt>
                <c:pt idx="42">
                  <c:v>0.594478869497462</c:v>
                </c:pt>
                <c:pt idx="43">
                  <c:v>0.696169944803042</c:v>
                </c:pt>
                <c:pt idx="44">
                  <c:v>0.875466171858675</c:v>
                </c:pt>
                <c:pt idx="45">
                  <c:v>0.485207908849603</c:v>
                </c:pt>
                <c:pt idx="46">
                  <c:v>0.214268814124513</c:v>
                </c:pt>
                <c:pt idx="47">
                  <c:v>0.169297017888733</c:v>
                </c:pt>
                <c:pt idx="48">
                  <c:v>0.109806331727319</c:v>
                </c:pt>
                <c:pt idx="49">
                  <c:v>0.090527302109414</c:v>
                </c:pt>
                <c:pt idx="50">
                  <c:v>0.0784603924887391</c:v>
                </c:pt>
                <c:pt idx="51">
                  <c:v>0.0552673481428987</c:v>
                </c:pt>
                <c:pt idx="52">
                  <c:v>0.0486058413225523</c:v>
                </c:pt>
                <c:pt idx="53">
                  <c:v>0.0511488107906701</c:v>
                </c:pt>
                <c:pt idx="54">
                  <c:v>0.0546908604353873</c:v>
                </c:pt>
                <c:pt idx="55">
                  <c:v>0.0469826638106833</c:v>
                </c:pt>
                <c:pt idx="56">
                  <c:v>0.0384044135588276</c:v>
                </c:pt>
                <c:pt idx="57">
                  <c:v>0.0298767303414251</c:v>
                </c:pt>
                <c:pt idx="58">
                  <c:v>0.0471337221336323</c:v>
                </c:pt>
                <c:pt idx="59">
                  <c:v>0.045901714172327</c:v>
                </c:pt>
                <c:pt idx="60">
                  <c:v>0.0340122121655274</c:v>
                </c:pt>
                <c:pt idx="61">
                  <c:v>0.0283783640222536</c:v>
                </c:pt>
                <c:pt idx="62">
                  <c:v>0.0257451367328908</c:v>
                </c:pt>
                <c:pt idx="63">
                  <c:v>0.0258178485289474</c:v>
                </c:pt>
                <c:pt idx="64">
                  <c:v>0.0234246150339677</c:v>
                </c:pt>
                <c:pt idx="65">
                  <c:v>0.0214136892338421</c:v>
                </c:pt>
                <c:pt idx="66">
                  <c:v>0.0195109427400958</c:v>
                </c:pt>
                <c:pt idx="67">
                  <c:v>0.0178086077209374</c:v>
                </c:pt>
                <c:pt idx="68">
                  <c:v>0.0160933110849071</c:v>
                </c:pt>
                <c:pt idx="69">
                  <c:v>0.0133898828243104</c:v>
                </c:pt>
                <c:pt idx="70">
                  <c:v>0.0120174537053123</c:v>
                </c:pt>
                <c:pt idx="71">
                  <c:v>0.0107319121849556</c:v>
                </c:pt>
                <c:pt idx="72">
                  <c:v>0.0094828973697427</c:v>
                </c:pt>
                <c:pt idx="73">
                  <c:v>0.00984587672142423</c:v>
                </c:pt>
                <c:pt idx="74">
                  <c:v>0.0119337988868159</c:v>
                </c:pt>
                <c:pt idx="75">
                  <c:v>0.0140217210522076</c:v>
                </c:pt>
                <c:pt idx="76">
                  <c:v>0.0161096432175993</c:v>
                </c:pt>
                <c:pt idx="77">
                  <c:v>0.018197565382991</c:v>
                </c:pt>
                <c:pt idx="78">
                  <c:v>0.0209506489080611</c:v>
                </c:pt>
                <c:pt idx="79">
                  <c:v>0.0205280492805749</c:v>
                </c:pt>
                <c:pt idx="80">
                  <c:v>0.0216210313201128</c:v>
                </c:pt>
                <c:pt idx="81">
                  <c:v>0.0210123522047377</c:v>
                </c:pt>
                <c:pt idx="82">
                  <c:v>0.0199894382952143</c:v>
                </c:pt>
                <c:pt idx="83">
                  <c:v>0.020180267416329</c:v>
                </c:pt>
                <c:pt idx="84">
                  <c:v>0.0193882102672964</c:v>
                </c:pt>
                <c:pt idx="85">
                  <c:v>0.0179415961876664</c:v>
                </c:pt>
                <c:pt idx="86">
                  <c:v>0.0159722975670361</c:v>
                </c:pt>
                <c:pt idx="87">
                  <c:v>0.0160137381227846</c:v>
                </c:pt>
                <c:pt idx="88">
                  <c:v>0.0151589759607996</c:v>
                </c:pt>
                <c:pt idx="89">
                  <c:v>0.0136069452304553</c:v>
                </c:pt>
                <c:pt idx="90">
                  <c:v>0.0125623812672579</c:v>
                </c:pt>
                <c:pt idx="91">
                  <c:v>0.0116379841491495</c:v>
                </c:pt>
                <c:pt idx="92">
                  <c:v>0.0114396177226986</c:v>
                </c:pt>
                <c:pt idx="93">
                  <c:v>0.0118487123797101</c:v>
                </c:pt>
                <c:pt idx="94">
                  <c:v>0.00933297033234591</c:v>
                </c:pt>
                <c:pt idx="95">
                  <c:v>0.00560995395929568</c:v>
                </c:pt>
                <c:pt idx="96">
                  <c:v>0.00535618442524555</c:v>
                </c:pt>
                <c:pt idx="97">
                  <c:v>0.00468753007883549</c:v>
                </c:pt>
                <c:pt idx="98">
                  <c:v>0.0040048637258791</c:v>
                </c:pt>
                <c:pt idx="99">
                  <c:v>0.0035228030395668</c:v>
                </c:pt>
                <c:pt idx="100">
                  <c:v>0.00312876505034548</c:v>
                </c:pt>
                <c:pt idx="101">
                  <c:v>0.00288953424518342</c:v>
                </c:pt>
                <c:pt idx="102">
                  <c:v>0.00256613597289633</c:v>
                </c:pt>
                <c:pt idx="103">
                  <c:v>0.00296006771789104</c:v>
                </c:pt>
                <c:pt idx="104">
                  <c:v>0.00363691022724015</c:v>
                </c:pt>
                <c:pt idx="105">
                  <c:v>0.00411768430811935</c:v>
                </c:pt>
                <c:pt idx="106">
                  <c:v>0.00677071222506778</c:v>
                </c:pt>
                <c:pt idx="107">
                  <c:v>0.00992502436513718</c:v>
                </c:pt>
                <c:pt idx="108">
                  <c:v>0.0140422497110395</c:v>
                </c:pt>
                <c:pt idx="109">
                  <c:v>0.0197367467872097</c:v>
                </c:pt>
                <c:pt idx="110">
                  <c:v>0.024494979175683</c:v>
                </c:pt>
              </c:numCache>
            </c:numRef>
          </c:val>
        </c:ser>
        <c:ser>
          <c:idx val="0"/>
          <c:order val="1"/>
          <c:tx>
            <c:v>Other financial assets</c:v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'Table FR.7'!$A$39:$A$149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'Table FR.7'!$D$39:$D$149</c:f>
              <c:numCache>
                <c:formatCode>0%</c:formatCode>
                <c:ptCount val="111"/>
                <c:pt idx="0">
                  <c:v>0.0845163812218045</c:v>
                </c:pt>
                <c:pt idx="1">
                  <c:v>0.0787074213787527</c:v>
                </c:pt>
                <c:pt idx="2">
                  <c:v>0.0775416118381902</c:v>
                </c:pt>
                <c:pt idx="3">
                  <c:v>0.077236934461132</c:v>
                </c:pt>
                <c:pt idx="4">
                  <c:v>0.0786932795845087</c:v>
                </c:pt>
                <c:pt idx="5">
                  <c:v>0.0735138010948419</c:v>
                </c:pt>
                <c:pt idx="6">
                  <c:v>0.0794932491668155</c:v>
                </c:pt>
                <c:pt idx="7">
                  <c:v>0.0782211133837323</c:v>
                </c:pt>
                <c:pt idx="8">
                  <c:v>0.0727538956035147</c:v>
                </c:pt>
                <c:pt idx="9">
                  <c:v>0.0648594067497382</c:v>
                </c:pt>
                <c:pt idx="10">
                  <c:v>0.070405328283791</c:v>
                </c:pt>
                <c:pt idx="11">
                  <c:v>0.0701044102811399</c:v>
                </c:pt>
                <c:pt idx="12">
                  <c:v>0.0666107657246514</c:v>
                </c:pt>
                <c:pt idx="13">
                  <c:v>0.0769152080838376</c:v>
                </c:pt>
                <c:pt idx="14">
                  <c:v>0.084199964991608</c:v>
                </c:pt>
                <c:pt idx="15">
                  <c:v>0.105758636769694</c:v>
                </c:pt>
                <c:pt idx="16">
                  <c:v>0.082396289421316</c:v>
                </c:pt>
                <c:pt idx="17">
                  <c:v>0.0960244516219279</c:v>
                </c:pt>
                <c:pt idx="18">
                  <c:v>0.105966940125594</c:v>
                </c:pt>
                <c:pt idx="19">
                  <c:v>0.0854215353887319</c:v>
                </c:pt>
                <c:pt idx="20">
                  <c:v>0.0646710500075516</c:v>
                </c:pt>
                <c:pt idx="21">
                  <c:v>0.0645264558986298</c:v>
                </c:pt>
                <c:pt idx="22">
                  <c:v>0.0593567169718004</c:v>
                </c:pt>
                <c:pt idx="23">
                  <c:v>0.0535691960284868</c:v>
                </c:pt>
                <c:pt idx="24">
                  <c:v>0.0604878886395744</c:v>
                </c:pt>
                <c:pt idx="25">
                  <c:v>0.0629457480731717</c:v>
                </c:pt>
                <c:pt idx="26">
                  <c:v>0.0471584367507725</c:v>
                </c:pt>
                <c:pt idx="27">
                  <c:v>0.0929345669343736</c:v>
                </c:pt>
                <c:pt idx="28">
                  <c:v>0.124821473630226</c:v>
                </c:pt>
                <c:pt idx="29">
                  <c:v>0.108878852556587</c:v>
                </c:pt>
                <c:pt idx="30">
                  <c:v>0.116102178768014</c:v>
                </c:pt>
                <c:pt idx="31">
                  <c:v>0.120079925955984</c:v>
                </c:pt>
                <c:pt idx="32">
                  <c:v>0.0775265159323853</c:v>
                </c:pt>
                <c:pt idx="33">
                  <c:v>0.0551944354049224</c:v>
                </c:pt>
                <c:pt idx="34">
                  <c:v>0.0554574814582104</c:v>
                </c:pt>
                <c:pt idx="35">
                  <c:v>0.0529581284516618</c:v>
                </c:pt>
                <c:pt idx="36">
                  <c:v>0.102124982325671</c:v>
                </c:pt>
                <c:pt idx="37">
                  <c:v>0.0592433501639682</c:v>
                </c:pt>
                <c:pt idx="38">
                  <c:v>0.0506243324397021</c:v>
                </c:pt>
                <c:pt idx="39">
                  <c:v>0.0410112145009408</c:v>
                </c:pt>
                <c:pt idx="40">
                  <c:v>0.0698612066090657</c:v>
                </c:pt>
                <c:pt idx="41">
                  <c:v>0.0598860903128022</c:v>
                </c:pt>
                <c:pt idx="42">
                  <c:v>0.0499109740165388</c:v>
                </c:pt>
                <c:pt idx="43">
                  <c:v>0.0523508755402477</c:v>
                </c:pt>
                <c:pt idx="44">
                  <c:v>0.0511608911059195</c:v>
                </c:pt>
                <c:pt idx="45">
                  <c:v>0.0480885936928971</c:v>
                </c:pt>
                <c:pt idx="46">
                  <c:v>0.0374516932883217</c:v>
                </c:pt>
                <c:pt idx="47">
                  <c:v>0.0467129603317697</c:v>
                </c:pt>
                <c:pt idx="48">
                  <c:v>0.0467411992235531</c:v>
                </c:pt>
                <c:pt idx="49">
                  <c:v>0.0591487489581843</c:v>
                </c:pt>
                <c:pt idx="50">
                  <c:v>0.0765486817871809</c:v>
                </c:pt>
                <c:pt idx="51">
                  <c:v>0.0852881021153989</c:v>
                </c:pt>
                <c:pt idx="52">
                  <c:v>0.0907705657965299</c:v>
                </c:pt>
                <c:pt idx="53">
                  <c:v>0.095404804434442</c:v>
                </c:pt>
                <c:pt idx="54">
                  <c:v>0.0955611567441775</c:v>
                </c:pt>
                <c:pt idx="55">
                  <c:v>0.107478703984809</c:v>
                </c:pt>
                <c:pt idx="56">
                  <c:v>0.114072361654814</c:v>
                </c:pt>
                <c:pt idx="57">
                  <c:v>0.122646788958742</c:v>
                </c:pt>
                <c:pt idx="58">
                  <c:v>0.107790449461698</c:v>
                </c:pt>
                <c:pt idx="59">
                  <c:v>0.0892350902524707</c:v>
                </c:pt>
                <c:pt idx="60">
                  <c:v>0.0872383103047697</c:v>
                </c:pt>
                <c:pt idx="61">
                  <c:v>0.0956202588789506</c:v>
                </c:pt>
                <c:pt idx="62">
                  <c:v>0.102101193446834</c:v>
                </c:pt>
                <c:pt idx="63">
                  <c:v>0.10414758229599</c:v>
                </c:pt>
                <c:pt idx="64">
                  <c:v>0.105744465497626</c:v>
                </c:pt>
                <c:pt idx="65">
                  <c:v>0.110336000027867</c:v>
                </c:pt>
                <c:pt idx="66">
                  <c:v>0.110395662997635</c:v>
                </c:pt>
                <c:pt idx="67">
                  <c:v>0.108098333796966</c:v>
                </c:pt>
                <c:pt idx="68">
                  <c:v>0.104869884391027</c:v>
                </c:pt>
                <c:pt idx="69">
                  <c:v>0.116718583780816</c:v>
                </c:pt>
                <c:pt idx="70">
                  <c:v>0.104264309092661</c:v>
                </c:pt>
                <c:pt idx="71">
                  <c:v>0.0968899614257723</c:v>
                </c:pt>
                <c:pt idx="72">
                  <c:v>0.0964740542146565</c:v>
                </c:pt>
                <c:pt idx="73">
                  <c:v>0.115582833040199</c:v>
                </c:pt>
                <c:pt idx="74">
                  <c:v>0.133492458213127</c:v>
                </c:pt>
                <c:pt idx="75">
                  <c:v>0.151402083386056</c:v>
                </c:pt>
                <c:pt idx="76">
                  <c:v>0.169311708558984</c:v>
                </c:pt>
                <c:pt idx="77">
                  <c:v>0.187221333731913</c:v>
                </c:pt>
                <c:pt idx="78">
                  <c:v>0.213248311512529</c:v>
                </c:pt>
                <c:pt idx="79">
                  <c:v>0.199834356602211</c:v>
                </c:pt>
                <c:pt idx="80">
                  <c:v>0.193308496556554</c:v>
                </c:pt>
                <c:pt idx="81">
                  <c:v>0.18391718299788</c:v>
                </c:pt>
                <c:pt idx="82">
                  <c:v>0.177305741152186</c:v>
                </c:pt>
                <c:pt idx="83">
                  <c:v>0.177032812068397</c:v>
                </c:pt>
                <c:pt idx="84">
                  <c:v>0.171585831053065</c:v>
                </c:pt>
                <c:pt idx="85">
                  <c:v>0.16430891426286</c:v>
                </c:pt>
                <c:pt idx="86">
                  <c:v>0.148554568611944</c:v>
                </c:pt>
                <c:pt idx="87">
                  <c:v>0.150010873334504</c:v>
                </c:pt>
                <c:pt idx="88">
                  <c:v>0.144155425128607</c:v>
                </c:pt>
                <c:pt idx="89">
                  <c:v>0.130486074986587</c:v>
                </c:pt>
                <c:pt idx="90">
                  <c:v>0.123274731150978</c:v>
                </c:pt>
                <c:pt idx="91">
                  <c:v>0.115551736500962</c:v>
                </c:pt>
                <c:pt idx="92">
                  <c:v>0.115398746202409</c:v>
                </c:pt>
                <c:pt idx="93">
                  <c:v>0.118929055764757</c:v>
                </c:pt>
                <c:pt idx="94">
                  <c:v>0.085773047044153</c:v>
                </c:pt>
                <c:pt idx="95">
                  <c:v>0.0558604952240453</c:v>
                </c:pt>
                <c:pt idx="96">
                  <c:v>0.053088293183099</c:v>
                </c:pt>
                <c:pt idx="97">
                  <c:v>0.0550212593328112</c:v>
                </c:pt>
                <c:pt idx="98">
                  <c:v>0.063529816811338</c:v>
                </c:pt>
                <c:pt idx="99">
                  <c:v>0.0827690343543687</c:v>
                </c:pt>
                <c:pt idx="100">
                  <c:v>0.0841620405778605</c:v>
                </c:pt>
                <c:pt idx="101">
                  <c:v>0.0714023150642048</c:v>
                </c:pt>
                <c:pt idx="102">
                  <c:v>0.0784732073424678</c:v>
                </c:pt>
                <c:pt idx="103">
                  <c:v>0.0855879294803515</c:v>
                </c:pt>
                <c:pt idx="104">
                  <c:v>0.0883172486062642</c:v>
                </c:pt>
                <c:pt idx="105">
                  <c:v>0.0988538915554664</c:v>
                </c:pt>
                <c:pt idx="106">
                  <c:v>0.106695965411529</c:v>
                </c:pt>
                <c:pt idx="107">
                  <c:v>0.14187432455565</c:v>
                </c:pt>
                <c:pt idx="108">
                  <c:v>0.227102736429397</c:v>
                </c:pt>
                <c:pt idx="109">
                  <c:v>0.269246255970405</c:v>
                </c:pt>
                <c:pt idx="110">
                  <c:v>0.226077145744868</c:v>
                </c:pt>
              </c:numCache>
            </c:numRef>
          </c:val>
        </c:ser>
        <c:ser>
          <c:idx val="3"/>
          <c:order val="2"/>
          <c:tx>
            <c:v>Gold</c:v>
          </c:tx>
          <c:spPr>
            <a:solidFill>
              <a:srgbClr val="808080"/>
            </a:solidFill>
            <a:ln w="25400">
              <a:noFill/>
            </a:ln>
          </c:spPr>
          <c:cat>
            <c:numRef>
              <c:f>'Table FR.7'!$A$39:$A$149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'Table FR.7'!$F$39:$F$149</c:f>
              <c:numCache>
                <c:formatCode>0%</c:formatCode>
                <c:ptCount val="111"/>
                <c:pt idx="0">
                  <c:v>0.0624324903969783</c:v>
                </c:pt>
                <c:pt idx="1">
                  <c:v>0.0777145514688661</c:v>
                </c:pt>
                <c:pt idx="2">
                  <c:v>0.0833280633585437</c:v>
                </c:pt>
                <c:pt idx="3">
                  <c:v>0.0775366777700651</c:v>
                </c:pt>
                <c:pt idx="4">
                  <c:v>0.0846818577657738</c:v>
                </c:pt>
                <c:pt idx="5">
                  <c:v>0.0870034509440031</c:v>
                </c:pt>
                <c:pt idx="6">
                  <c:v>0.0897485823751498</c:v>
                </c:pt>
                <c:pt idx="7">
                  <c:v>0.0750158752207423</c:v>
                </c:pt>
                <c:pt idx="8">
                  <c:v>0.0860861686411855</c:v>
                </c:pt>
                <c:pt idx="9">
                  <c:v>0.0977759321494808</c:v>
                </c:pt>
                <c:pt idx="10">
                  <c:v>0.0900846558198438</c:v>
                </c:pt>
                <c:pt idx="11">
                  <c:v>0.0760851104857873</c:v>
                </c:pt>
                <c:pt idx="12">
                  <c:v>0.070845912337947</c:v>
                </c:pt>
                <c:pt idx="13">
                  <c:v>0.0736402903268575</c:v>
                </c:pt>
                <c:pt idx="14">
                  <c:v>0.0916766613138082</c:v>
                </c:pt>
                <c:pt idx="15">
                  <c:v>0.0841542017247693</c:v>
                </c:pt>
                <c:pt idx="16">
                  <c:v>0.0797869999960438</c:v>
                </c:pt>
                <c:pt idx="17">
                  <c:v>0.0468239011034359</c:v>
                </c:pt>
                <c:pt idx="18">
                  <c:v>0.0424501337262876</c:v>
                </c:pt>
                <c:pt idx="19">
                  <c:v>0.0342922493674178</c:v>
                </c:pt>
                <c:pt idx="20">
                  <c:v>0.0238718222537942</c:v>
                </c:pt>
                <c:pt idx="21">
                  <c:v>0.0232274268186272</c:v>
                </c:pt>
                <c:pt idx="22">
                  <c:v>0.0217278065167036</c:v>
                </c:pt>
                <c:pt idx="23">
                  <c:v>0.0197454178417179</c:v>
                </c:pt>
                <c:pt idx="24">
                  <c:v>0.017192947218421</c:v>
                </c:pt>
                <c:pt idx="25">
                  <c:v>0.0155436683563018</c:v>
                </c:pt>
                <c:pt idx="26">
                  <c:v>0.0124782683860868</c:v>
                </c:pt>
                <c:pt idx="27">
                  <c:v>0.0121237495981336</c:v>
                </c:pt>
                <c:pt idx="28">
                  <c:v>0.0111634972194362</c:v>
                </c:pt>
                <c:pt idx="29">
                  <c:v>0.103349174465615</c:v>
                </c:pt>
                <c:pt idx="30">
                  <c:v>0.128268861863534</c:v>
                </c:pt>
                <c:pt idx="31">
                  <c:v>0.175078052675478</c:v>
                </c:pt>
                <c:pt idx="32">
                  <c:v>0.281959808397816</c:v>
                </c:pt>
                <c:pt idx="33">
                  <c:v>0.296491902596352</c:v>
                </c:pt>
                <c:pt idx="34">
                  <c:v>0.309593980195782</c:v>
                </c:pt>
                <c:pt idx="35">
                  <c:v>0.325675823310093</c:v>
                </c:pt>
                <c:pt idx="36">
                  <c:v>0.207695856796815</c:v>
                </c:pt>
                <c:pt idx="37">
                  <c:v>0.172163248512851</c:v>
                </c:pt>
                <c:pt idx="38">
                  <c:v>0.145871102113332</c:v>
                </c:pt>
                <c:pt idx="39">
                  <c:v>0.204568152981335</c:v>
                </c:pt>
                <c:pt idx="40">
                  <c:v>0.234175199831051</c:v>
                </c:pt>
                <c:pt idx="41">
                  <c:v>0.208323092723936</c:v>
                </c:pt>
                <c:pt idx="42">
                  <c:v>0.18247098561682</c:v>
                </c:pt>
                <c:pt idx="43">
                  <c:v>0.165943435206633</c:v>
                </c:pt>
                <c:pt idx="44">
                  <c:v>0.153187531318937</c:v>
                </c:pt>
                <c:pt idx="45">
                  <c:v>0.0717920969709583</c:v>
                </c:pt>
                <c:pt idx="46">
                  <c:v>0.0404786110892897</c:v>
                </c:pt>
                <c:pt idx="47">
                  <c:v>0.023665487356146</c:v>
                </c:pt>
                <c:pt idx="48">
                  <c:v>0.00837435715988638</c:v>
                </c:pt>
                <c:pt idx="49">
                  <c:v>0.00665607989294368</c:v>
                </c:pt>
                <c:pt idx="50">
                  <c:v>0.00567032537813834</c:v>
                </c:pt>
                <c:pt idx="51">
                  <c:v>0.0163854197569357</c:v>
                </c:pt>
                <c:pt idx="52">
                  <c:v>0.0141407018982081</c:v>
                </c:pt>
                <c:pt idx="53">
                  <c:v>0.0141881273084705</c:v>
                </c:pt>
                <c:pt idx="54">
                  <c:v>0.0134075577541275</c:v>
                </c:pt>
                <c:pt idx="55">
                  <c:v>0.0124521118764452</c:v>
                </c:pt>
                <c:pt idx="56">
                  <c:v>0.0169799480773346</c:v>
                </c:pt>
                <c:pt idx="57">
                  <c:v>0.015029666849898</c:v>
                </c:pt>
                <c:pt idx="58">
                  <c:v>0.0087160658045096</c:v>
                </c:pt>
                <c:pt idx="59">
                  <c:v>0.0116182525657917</c:v>
                </c:pt>
                <c:pt idx="60">
                  <c:v>0.0154810923766134</c:v>
                </c:pt>
                <c:pt idx="61">
                  <c:v>0.0143157902299674</c:v>
                </c:pt>
                <c:pt idx="62">
                  <c:v>0.0127478850224952</c:v>
                </c:pt>
                <c:pt idx="63">
                  <c:v>0.0113636013386679</c:v>
                </c:pt>
                <c:pt idx="64">
                  <c:v>0.010250731004567</c:v>
                </c:pt>
                <c:pt idx="65">
                  <c:v>0.0095064497960006</c:v>
                </c:pt>
                <c:pt idx="66">
                  <c:v>0.00879085746482781</c:v>
                </c:pt>
                <c:pt idx="67">
                  <c:v>0.00814268694666929</c:v>
                </c:pt>
                <c:pt idx="68">
                  <c:v>0.00747543479008364</c:v>
                </c:pt>
                <c:pt idx="69">
                  <c:v>0.00650124623226557</c:v>
                </c:pt>
                <c:pt idx="70">
                  <c:v>0.00656424621251372</c:v>
                </c:pt>
                <c:pt idx="71">
                  <c:v>0.00586204995172848</c:v>
                </c:pt>
                <c:pt idx="72">
                  <c:v>0.0052583679799272</c:v>
                </c:pt>
                <c:pt idx="73">
                  <c:v>0.00457215178673986</c:v>
                </c:pt>
                <c:pt idx="74">
                  <c:v>0.0121426603998231</c:v>
                </c:pt>
                <c:pt idx="75">
                  <c:v>0.0197131690129063</c:v>
                </c:pt>
                <c:pt idx="76">
                  <c:v>0.0272836776259895</c:v>
                </c:pt>
                <c:pt idx="77">
                  <c:v>0.0348541862390727</c:v>
                </c:pt>
                <c:pt idx="78">
                  <c:v>0.0424246948521559</c:v>
                </c:pt>
                <c:pt idx="79">
                  <c:v>0.0506814196584265</c:v>
                </c:pt>
                <c:pt idx="80">
                  <c:v>0.0705455779676622</c:v>
                </c:pt>
                <c:pt idx="81">
                  <c:v>0.0725088247384164</c:v>
                </c:pt>
                <c:pt idx="82">
                  <c:v>0.0666370506394489</c:v>
                </c:pt>
                <c:pt idx="83">
                  <c:v>0.069238778955732</c:v>
                </c:pt>
                <c:pt idx="84">
                  <c:v>0.0650198239232362</c:v>
                </c:pt>
                <c:pt idx="85">
                  <c:v>0.0546428641002841</c:v>
                </c:pt>
                <c:pt idx="86">
                  <c:v>0.0463647083725599</c:v>
                </c:pt>
                <c:pt idx="87">
                  <c:v>0.0454141269581493</c:v>
                </c:pt>
                <c:pt idx="88">
                  <c:v>0.0408384132157683</c:v>
                </c:pt>
                <c:pt idx="89">
                  <c:v>0.0355674257797577</c:v>
                </c:pt>
                <c:pt idx="90">
                  <c:v>0.0300313454194435</c:v>
                </c:pt>
                <c:pt idx="91">
                  <c:v>0.0264733820762826</c:v>
                </c:pt>
                <c:pt idx="92">
                  <c:v>0.0242055910026182</c:v>
                </c:pt>
                <c:pt idx="93">
                  <c:v>0.0256677025010609</c:v>
                </c:pt>
                <c:pt idx="94">
                  <c:v>0.0281226415168429</c:v>
                </c:pt>
                <c:pt idx="95">
                  <c:v>0.0260961512338863</c:v>
                </c:pt>
                <c:pt idx="96">
                  <c:v>0.0260857675467452</c:v>
                </c:pt>
                <c:pt idx="97">
                  <c:v>0.0262808627148943</c:v>
                </c:pt>
                <c:pt idx="98">
                  <c:v>0.0251857010115328</c:v>
                </c:pt>
                <c:pt idx="99">
                  <c:v>0.0239090528532433</c:v>
                </c:pt>
                <c:pt idx="100">
                  <c:v>0.0218947847525597</c:v>
                </c:pt>
                <c:pt idx="101">
                  <c:v>0.0220870991915281</c:v>
                </c:pt>
                <c:pt idx="102">
                  <c:v>0.022864070037452</c:v>
                </c:pt>
                <c:pt idx="103">
                  <c:v>0.0226750482860381</c:v>
                </c:pt>
                <c:pt idx="104">
                  <c:v>0.0213921911676027</c:v>
                </c:pt>
                <c:pt idx="105">
                  <c:v>0.0230411547747032</c:v>
                </c:pt>
                <c:pt idx="106">
                  <c:v>0.0255283311116891</c:v>
                </c:pt>
                <c:pt idx="107">
                  <c:v>0.0267661074691955</c:v>
                </c:pt>
                <c:pt idx="108">
                  <c:v>0.0285028626702876</c:v>
                </c:pt>
                <c:pt idx="109">
                  <c:v>0.0331442000743735</c:v>
                </c:pt>
                <c:pt idx="110">
                  <c:v>0.0419128997372368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7303736"/>
        <c:axId val="2147307368"/>
      </c:areaChart>
      <c:catAx>
        <c:axId val="2147303736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lg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7307368"/>
        <c:crossesAt val="0.0"/>
        <c:auto val="1"/>
        <c:lblAlgn val="ctr"/>
        <c:lblOffset val="100"/>
        <c:tickLblSkip val="10"/>
        <c:tickMarkSkip val="10"/>
        <c:noMultiLvlLbl val="0"/>
      </c:catAx>
      <c:valAx>
        <c:axId val="2147307368"/>
        <c:scaling>
          <c:orientation val="minMax"/>
          <c:max val="1.1"/>
          <c:min val="0.0"/>
        </c:scaling>
        <c:delete val="0"/>
        <c:axPos val="l"/>
        <c:majorGridlines>
          <c:spPr>
            <a:ln w="12700">
              <a:solidFill>
                <a:srgbClr val="808080"/>
              </a:solidFill>
              <a:prstDash val="lgDash"/>
            </a:ln>
          </c:spPr>
        </c:majorGridlines>
        <c:numFmt formatCode="0%" sourceLinked="0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lgDash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7303736"/>
        <c:crosses val="autoZero"/>
        <c:crossBetween val="midCat"/>
        <c:majorUnit val="0.1"/>
        <c:minorUnit val="0.1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0883099071571277"/>
          <c:y val="0.142882982902625"/>
          <c:w val="0.276946057115995"/>
          <c:h val="0.232505679197909"/>
        </c:manualLayout>
      </c:layout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</cdr:x>
      <cdr:y>0.891</cdr:y>
    </cdr:from>
    <cdr:to>
      <cdr:x>0.98275</cdr:x>
      <cdr:y>1</cdr:y>
    </cdr:to>
    <cdr:sp macro="" textlink="">
      <cdr:nvSpPr>
        <cdr:cNvPr id="1025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3776" y="5012226"/>
          <a:ext cx="8492490" cy="60371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fr-FR" sz="1000" b="0" i="0" u="none" strike="noStrike" baseline="0">
            <a:solidFill>
              <a:srgbClr val="000000"/>
            </a:solidFill>
            <a:latin typeface="Arial Narrow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</cdr:x>
      <cdr:y>0.891</cdr:y>
    </cdr:from>
    <cdr:to>
      <cdr:x>0.98275</cdr:x>
      <cdr:y>1</cdr:y>
    </cdr:to>
    <cdr:sp macro="" textlink="">
      <cdr:nvSpPr>
        <cdr:cNvPr id="1025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3776" y="5012226"/>
          <a:ext cx="8492490" cy="60371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fr-FR" sz="1000" b="0" i="0" u="none" strike="noStrike" baseline="0">
            <a:solidFill>
              <a:srgbClr val="000000"/>
            </a:solidFill>
            <a:latin typeface="Arial Narrow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25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0" y="-116632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fr-FR" sz="1000" b="0" i="0" u="none" strike="noStrike" baseline="0">
            <a:solidFill>
              <a:srgbClr val="000000"/>
            </a:solidFill>
            <a:latin typeface="Arial Narrow"/>
          </a:endParaRPr>
        </a:p>
      </cdr:txBody>
    </cdr:sp>
  </cdr:relSizeAnchor>
  <cdr:relSizeAnchor xmlns:cdr="http://schemas.openxmlformats.org/drawingml/2006/chartDrawing">
    <cdr:from>
      <cdr:x>0.63917</cdr:x>
      <cdr:y>0.58108</cdr:y>
    </cdr:from>
    <cdr:to>
      <cdr:x>0.91083</cdr:x>
      <cdr:y>0.67432</cdr:y>
    </cdr:to>
    <cdr:sp macro="" textlink="">
      <cdr:nvSpPr>
        <cdr:cNvPr id="3" name="Ellipse 2"/>
        <cdr:cNvSpPr/>
      </cdr:nvSpPr>
      <cdr:spPr>
        <a:xfrm xmlns:a="http://schemas.openxmlformats.org/drawingml/2006/main">
          <a:off x="5844540" y="3276600"/>
          <a:ext cx="2484120" cy="52578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fr-FR" sz="1400"/>
            <a:t>Italy,</a:t>
          </a:r>
          <a:r>
            <a:rPr lang="fr-FR" sz="1400" baseline="0"/>
            <a:t> Spain, Portugal</a:t>
          </a:r>
          <a:endParaRPr lang="fr-FR" sz="1400"/>
        </a:p>
      </cdr:txBody>
    </cdr:sp>
  </cdr:relSizeAnchor>
  <cdr:relSizeAnchor xmlns:cdr="http://schemas.openxmlformats.org/drawingml/2006/chartDrawing">
    <cdr:from>
      <cdr:x>0.81833</cdr:x>
      <cdr:y>0.66892</cdr:y>
    </cdr:from>
    <cdr:to>
      <cdr:x>0.83583</cdr:x>
      <cdr:y>0.70405</cdr:y>
    </cdr:to>
    <cdr:sp macro="" textlink="">
      <cdr:nvSpPr>
        <cdr:cNvPr id="5" name="Connecteur droit avec flèche 4"/>
        <cdr:cNvSpPr/>
      </cdr:nvSpPr>
      <cdr:spPr>
        <a:xfrm xmlns:a="http://schemas.openxmlformats.org/drawingml/2006/main">
          <a:off x="7482840" y="3771900"/>
          <a:ext cx="160020" cy="198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25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0" y="0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fr-FR" sz="1000" b="0" i="0" u="none" strike="noStrike" baseline="0">
            <a:solidFill>
              <a:srgbClr val="000000"/>
            </a:solidFill>
            <a:latin typeface="Arial Narrow"/>
          </a:endParaRPr>
        </a:p>
      </cdr:txBody>
    </cdr:sp>
  </cdr:relSizeAnchor>
  <cdr:relSizeAnchor xmlns:cdr="http://schemas.openxmlformats.org/drawingml/2006/chartDrawing">
    <cdr:from>
      <cdr:x>0.7275</cdr:x>
      <cdr:y>0.61892</cdr:y>
    </cdr:from>
    <cdr:to>
      <cdr:x>0.855</cdr:x>
      <cdr:y>0.71622</cdr:y>
    </cdr:to>
    <cdr:sp macro="" textlink="">
      <cdr:nvSpPr>
        <cdr:cNvPr id="3" name="Ellipse 2"/>
        <cdr:cNvSpPr/>
      </cdr:nvSpPr>
      <cdr:spPr>
        <a:xfrm xmlns:a="http://schemas.openxmlformats.org/drawingml/2006/main">
          <a:off x="6652260" y="3489960"/>
          <a:ext cx="1165860" cy="54864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fr-FR" sz="1400"/>
            <a:t>Greece</a:t>
          </a:r>
        </a:p>
      </cdr:txBody>
    </cdr:sp>
  </cdr:relSizeAnchor>
  <cdr:relSizeAnchor xmlns:cdr="http://schemas.openxmlformats.org/drawingml/2006/chartDrawing">
    <cdr:from>
      <cdr:x>0.81167</cdr:x>
      <cdr:y>0.71757</cdr:y>
    </cdr:from>
    <cdr:to>
      <cdr:x>0.8275</cdr:x>
      <cdr:y>0.76351</cdr:y>
    </cdr:to>
    <cdr:sp macro="" textlink="">
      <cdr:nvSpPr>
        <cdr:cNvPr id="5" name="Connecteur droit avec flèche 4"/>
        <cdr:cNvSpPr/>
      </cdr:nvSpPr>
      <cdr:spPr>
        <a:xfrm xmlns:a="http://schemas.openxmlformats.org/drawingml/2006/main">
          <a:off x="7421880" y="4046220"/>
          <a:ext cx="144780" cy="259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27AC-DDB5-F742-AB0C-FCFDA81AA781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683D-ACCA-6E4C-84E6-15C344546EE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41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3683D-ACCA-6E4C-84E6-15C344546EE1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67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3683D-ACCA-6E4C-84E6-15C344546EE1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67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iketty.pse.ens.fr/files/PikettyEcoHist2016Lecture7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ketty.pse.ens.fr/files/KumhofRanciereWinant2013.pdf" TargetMode="External"/><Relationship Id="rId3" Type="http://schemas.openxmlformats.org/officeDocument/2006/relationships/hyperlink" Target="http://piketty.pse.ens.fr/files/BehringerVanTreeck2013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13.xml"/><Relationship Id="rId5" Type="http://schemas.openxmlformats.org/officeDocument/2006/relationships/slide" Target="slide22.xml"/><Relationship Id="rId6" Type="http://schemas.openxmlformats.org/officeDocument/2006/relationships/slide" Target="slide33.xml"/><Relationship Id="rId7" Type="http://schemas.openxmlformats.org/officeDocument/2006/relationships/slide" Target="slide37.xml"/><Relationship Id="rId8" Type="http://schemas.openxmlformats.org/officeDocument/2006/relationships/slide" Target="slide47.xml"/><Relationship Id="rId9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cb.europa.eu/" TargetMode="External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ederalreserve.gov/" TargetMode="External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ketty.pse.ens.fr/files/MartinPhilippon2015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2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iketty.pse.ens.fr/capital21c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Feuille_Microsoft_Excel_97_-_20041.xls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ketty.pse.ens.fr/files/PhilipponResheff2012.pdf" TargetMode="External"/><Relationship Id="rId3" Type="http://schemas.openxmlformats.org/officeDocument/2006/relationships/hyperlink" Target="http://piketty.pse.ens.fr/files/Philippon2015.pdf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 History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Piketty</a:t>
            </a:r>
            <a:br>
              <a:rPr lang="en-US" sz="3600" dirty="0" smtClean="0"/>
            </a:br>
            <a:r>
              <a:rPr lang="en-US" sz="3600" dirty="0" smtClean="0"/>
              <a:t>Academic year </a:t>
            </a:r>
            <a:r>
              <a:rPr lang="en-US" sz="3600" dirty="0" smtClean="0"/>
              <a:t>2016-2017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560840" cy="273630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hlinkClick r:id="rId2"/>
              </a:rPr>
              <a:t>Lecture </a:t>
            </a:r>
            <a:r>
              <a:rPr lang="en-US" sz="3600" b="1" dirty="0" smtClean="0">
                <a:hlinkClick r:id="rId2"/>
              </a:rPr>
              <a:t>7: </a:t>
            </a:r>
            <a:r>
              <a:rPr lang="en-US" sz="3600" b="1" dirty="0" smtClean="0">
                <a:hlinkClick r:id="rId2"/>
              </a:rPr>
              <a:t>Money, finance and crisis   in historical perspective</a:t>
            </a:r>
            <a:endParaRPr lang="en-US" dirty="0" smtClean="0"/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2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 noGrp="1"/>
          </p:cNvGraphicFramePr>
          <p:nvPr/>
        </p:nvGraphicFramePr>
        <p:xfrm>
          <a:off x="0" y="116632"/>
          <a:ext cx="914400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86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 noGrp="1"/>
          </p:cNvGraphicFramePr>
          <p:nvPr/>
        </p:nvGraphicFramePr>
        <p:xfrm>
          <a:off x="0" y="116632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0" y="188640"/>
          <a:ext cx="91440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Autofit/>
          </a:bodyPr>
          <a:lstStyle/>
          <a:p>
            <a:r>
              <a:rPr lang="fr-FR" sz="3200" dirty="0" err="1"/>
              <a:t>R</a:t>
            </a:r>
            <a:r>
              <a:rPr lang="fr-FR" sz="3200" dirty="0" err="1" smtClean="0"/>
              <a:t>ising</a:t>
            </a:r>
            <a:r>
              <a:rPr lang="fr-FR" sz="3200" dirty="0" smtClean="0"/>
              <a:t> </a:t>
            </a:r>
            <a:r>
              <a:rPr lang="fr-FR" sz="3200" dirty="0" err="1" smtClean="0"/>
              <a:t>inequality</a:t>
            </a:r>
            <a:r>
              <a:rPr lang="fr-FR" sz="3200" dirty="0"/>
              <a:t> </a:t>
            </a:r>
            <a:r>
              <a:rPr lang="fr-FR" sz="3200" dirty="0" smtClean="0"/>
              <a:t>&amp; </a:t>
            </a:r>
            <a:r>
              <a:rPr lang="fr-FR" sz="3200" dirty="0" err="1" smtClean="0"/>
              <a:t>financial</a:t>
            </a:r>
            <a:r>
              <a:rPr lang="fr-FR" sz="3200" dirty="0" smtClean="0"/>
              <a:t> </a:t>
            </a:r>
            <a:r>
              <a:rPr lang="fr-FR" sz="3200" dirty="0" err="1" smtClean="0"/>
              <a:t>crisis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280920" cy="561662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Keynesian</a:t>
            </a:r>
            <a:r>
              <a:rPr lang="fr-FR" dirty="0" smtClean="0"/>
              <a:t> » </a:t>
            </a:r>
            <a:r>
              <a:rPr lang="fr-FR" dirty="0" err="1" smtClean="0"/>
              <a:t>account</a:t>
            </a:r>
            <a:r>
              <a:rPr lang="fr-FR" dirty="0" smtClean="0"/>
              <a:t> of 1929 </a:t>
            </a:r>
            <a:r>
              <a:rPr lang="fr-FR" dirty="0" err="1" smtClean="0"/>
              <a:t>crisis</a:t>
            </a:r>
            <a:r>
              <a:rPr lang="fr-FR" dirty="0" smtClean="0"/>
              <a:t>: </a:t>
            </a:r>
            <a:r>
              <a:rPr lang="fr-FR" dirty="0" err="1" smtClean="0"/>
              <a:t>declining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 &amp;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in 1920s, </a:t>
            </a:r>
            <a:r>
              <a:rPr lang="fr-FR" dirty="0" err="1" smtClean="0"/>
              <a:t>imbalance</a:t>
            </a:r>
            <a:r>
              <a:rPr lang="fr-FR" dirty="0" smtClean="0"/>
              <a:t> </a:t>
            </a:r>
            <a:r>
              <a:rPr lang="fr-FR" dirty="0" err="1" smtClean="0"/>
              <a:t>btw</a:t>
            </a:r>
            <a:r>
              <a:rPr lang="fr-FR" dirty="0" smtClean="0"/>
              <a:t> </a:t>
            </a:r>
            <a:r>
              <a:rPr lang="fr-FR" dirty="0" err="1" smtClean="0"/>
              <a:t>demand</a:t>
            </a:r>
            <a:r>
              <a:rPr lang="fr-FR" dirty="0" smtClean="0"/>
              <a:t> &amp;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/>
              <a:t>→ </a:t>
            </a:r>
            <a:r>
              <a:rPr lang="fr-FR" dirty="0" err="1" smtClean="0"/>
              <a:t>recession</a:t>
            </a:r>
            <a:r>
              <a:rPr lang="fr-FR" dirty="0" smtClean="0"/>
              <a:t>, </a:t>
            </a:r>
            <a:r>
              <a:rPr lang="fr-FR" dirty="0" err="1" smtClean="0"/>
              <a:t>rise</a:t>
            </a:r>
            <a:r>
              <a:rPr lang="fr-FR" dirty="0" smtClean="0"/>
              <a:t> of « </a:t>
            </a:r>
            <a:r>
              <a:rPr lang="fr-FR" dirty="0" err="1" smtClean="0"/>
              <a:t>Fordist</a:t>
            </a:r>
            <a:r>
              <a:rPr lang="fr-FR" dirty="0" smtClean="0"/>
              <a:t> » model: </a:t>
            </a:r>
            <a:r>
              <a:rPr lang="fr-FR" dirty="0" err="1" smtClean="0"/>
              <a:t>workers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able to </a:t>
            </a:r>
            <a:r>
              <a:rPr lang="fr-FR" dirty="0" err="1" smtClean="0"/>
              <a:t>purchase</a:t>
            </a:r>
            <a:r>
              <a:rPr lang="fr-FR" dirty="0" smtClean="0"/>
              <a:t> cars </a:t>
            </a:r>
            <a:r>
              <a:rPr lang="fr-FR" dirty="0"/>
              <a:t>→ </a:t>
            </a:r>
            <a:r>
              <a:rPr lang="fr-FR" dirty="0" smtClean="0"/>
              <a:t>postWW2 </a:t>
            </a:r>
            <a:r>
              <a:rPr lang="fr-FR" dirty="0" err="1" smtClean="0"/>
              <a:t>growth</a:t>
            </a:r>
            <a:r>
              <a:rPr lang="fr-FR" dirty="0" smtClean="0"/>
              <a:t> model</a:t>
            </a:r>
          </a:p>
          <a:p>
            <a:r>
              <a:rPr lang="fr-FR" dirty="0" err="1" smtClean="0"/>
              <a:t>Similar</a:t>
            </a:r>
            <a:r>
              <a:rPr lang="fr-FR" dirty="0" smtClean="0"/>
              <a:t>  story for 2008 </a:t>
            </a:r>
            <a:r>
              <a:rPr lang="fr-FR" dirty="0" err="1" smtClean="0"/>
              <a:t>financial</a:t>
            </a:r>
            <a:r>
              <a:rPr lang="fr-FR" dirty="0"/>
              <a:t> </a:t>
            </a:r>
            <a:r>
              <a:rPr lang="fr-FR" dirty="0" err="1" smtClean="0"/>
              <a:t>crisis</a:t>
            </a:r>
            <a:r>
              <a:rPr lang="fr-FR" dirty="0" smtClean="0"/>
              <a:t>: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/>
              <a:t>top </a:t>
            </a:r>
            <a:r>
              <a:rPr lang="fr-FR" dirty="0" err="1"/>
              <a:t>income</a:t>
            </a:r>
            <a:r>
              <a:rPr lang="fr-FR" dirty="0"/>
              <a:t> </a:t>
            </a:r>
            <a:r>
              <a:rPr lang="fr-FR" dirty="0" err="1"/>
              <a:t>shares</a:t>
            </a:r>
            <a:r>
              <a:rPr lang="fr-FR" dirty="0"/>
              <a:t> and stagnant </a:t>
            </a:r>
            <a:r>
              <a:rPr lang="fr-FR" dirty="0" err="1"/>
              <a:t>median</a:t>
            </a:r>
            <a:r>
              <a:rPr lang="fr-FR" dirty="0"/>
              <a:t> </a:t>
            </a:r>
            <a:r>
              <a:rPr lang="fr-FR" dirty="0" err="1"/>
              <a:t>incomes</a:t>
            </a:r>
            <a:r>
              <a:rPr lang="fr-FR" dirty="0"/>
              <a:t> have </a:t>
            </a:r>
            <a:r>
              <a:rPr lang="fr-FR" dirty="0" err="1"/>
              <a:t>probably</a:t>
            </a:r>
            <a:r>
              <a:rPr lang="fr-FR" dirty="0"/>
              <a:t> </a:t>
            </a:r>
            <a:r>
              <a:rPr lang="fr-FR" dirty="0" err="1"/>
              <a:t>contributed</a:t>
            </a:r>
            <a:r>
              <a:rPr lang="fr-FR" dirty="0"/>
              <a:t> to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household</a:t>
            </a:r>
            <a:r>
              <a:rPr lang="fr-FR" dirty="0"/>
              <a:t> </a:t>
            </a:r>
            <a:r>
              <a:rPr lang="fr-FR" dirty="0" err="1"/>
              <a:t>debt</a:t>
            </a:r>
            <a:r>
              <a:rPr lang="fr-FR" dirty="0"/>
              <a:t> and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fragility</a:t>
            </a:r>
            <a:r>
              <a:rPr lang="fr-FR" dirty="0"/>
              <a:t> in the US (and </a:t>
            </a:r>
            <a:r>
              <a:rPr lang="fr-FR" dirty="0" err="1"/>
              <a:t>possibly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to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</a:t>
            </a:r>
            <a:r>
              <a:rPr lang="fr-FR" dirty="0" err="1"/>
              <a:t>deficit</a:t>
            </a:r>
            <a:r>
              <a:rPr lang="fr-FR" dirty="0" smtClean="0"/>
              <a:t>)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>
                <a:hlinkClick r:id="rId2"/>
              </a:rPr>
              <a:t>Kumhof-Rancière-Winant </a:t>
            </a:r>
            <a:r>
              <a:rPr lang="fr-FR" dirty="0" smtClean="0">
                <a:hlinkClick r:id="rId2"/>
              </a:rPr>
              <a:t>2013</a:t>
            </a:r>
            <a:r>
              <a:rPr lang="fr-FR" dirty="0" smtClean="0"/>
              <a:t>)</a:t>
            </a:r>
          </a:p>
          <a:p>
            <a:r>
              <a:rPr lang="fr-FR" dirty="0" err="1"/>
              <a:t>Also</a:t>
            </a:r>
            <a:r>
              <a:rPr lang="fr-FR" dirty="0"/>
              <a:t> the </a:t>
            </a:r>
            <a:r>
              <a:rPr lang="fr-FR" dirty="0" err="1"/>
              <a:t>rise</a:t>
            </a:r>
            <a:r>
              <a:rPr lang="fr-FR" dirty="0"/>
              <a:t> in the capital </a:t>
            </a:r>
            <a:r>
              <a:rPr lang="fr-FR" dirty="0" err="1" smtClean="0"/>
              <a:t>share</a:t>
            </a:r>
            <a:r>
              <a:rPr lang="fr-FR" dirty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/>
              <a:t>have </a:t>
            </a:r>
            <a:r>
              <a:rPr lang="fr-FR" dirty="0" err="1"/>
              <a:t>contributed</a:t>
            </a:r>
            <a:r>
              <a:rPr lang="fr-FR" dirty="0"/>
              <a:t> to a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surplus in a </a:t>
            </a:r>
            <a:r>
              <a:rPr lang="fr-FR" dirty="0" err="1"/>
              <a:t>number</a:t>
            </a:r>
            <a:r>
              <a:rPr lang="fr-FR" dirty="0"/>
              <a:t> of countries (</a:t>
            </a:r>
            <a:r>
              <a:rPr lang="fr-FR" dirty="0" err="1"/>
              <a:t>e.g</a:t>
            </a:r>
            <a:r>
              <a:rPr lang="fr-FR" dirty="0"/>
              <a:t>. Germany) and </a:t>
            </a:r>
            <a:r>
              <a:rPr lang="fr-FR" dirty="0" err="1"/>
              <a:t>therefore</a:t>
            </a:r>
            <a:r>
              <a:rPr lang="fr-FR" dirty="0"/>
              <a:t> to global </a:t>
            </a:r>
            <a:r>
              <a:rPr lang="fr-FR" dirty="0" err="1"/>
              <a:t>imbalances</a:t>
            </a:r>
            <a:r>
              <a:rPr lang="fr-FR" dirty="0"/>
              <a:t>;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>
                <a:hlinkClick r:id="rId3"/>
              </a:rPr>
              <a:t>Behringer-Van Treeck </a:t>
            </a:r>
            <a:r>
              <a:rPr lang="fr-FR" dirty="0" smtClean="0">
                <a:hlinkClick r:id="rId3"/>
              </a:rPr>
              <a:t>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09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8496944" cy="561662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But: </a:t>
            </a:r>
            <a:r>
              <a:rPr lang="fr-FR" dirty="0" err="1"/>
              <a:t>Europe’s</a:t>
            </a:r>
            <a:r>
              <a:rPr lang="fr-FR" dirty="0"/>
              <a:t> </a:t>
            </a:r>
            <a:r>
              <a:rPr lang="fr-FR" dirty="0" err="1"/>
              <a:t>financial</a:t>
            </a:r>
            <a:r>
              <a:rPr lang="fr-FR" dirty="0"/>
              <a:t> system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fragile (in spite of the </a:t>
            </a:r>
            <a:r>
              <a:rPr lang="fr-FR" dirty="0" err="1"/>
              <a:t>fact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top </a:t>
            </a:r>
            <a:r>
              <a:rPr lang="fr-FR" dirty="0" err="1"/>
              <a:t>income</a:t>
            </a:r>
            <a:r>
              <a:rPr lang="fr-FR" dirty="0"/>
              <a:t> </a:t>
            </a:r>
            <a:r>
              <a:rPr lang="fr-FR" dirty="0" err="1"/>
              <a:t>shares</a:t>
            </a:r>
            <a:r>
              <a:rPr lang="fr-FR" dirty="0"/>
              <a:t> ↑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in the US),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inequality</a:t>
            </a:r>
            <a:r>
              <a:rPr lang="fr-FR" dirty="0"/>
              <a:t>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the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 smtClean="0"/>
              <a:t>explanation</a:t>
            </a:r>
            <a:r>
              <a:rPr lang="fr-FR" dirty="0" smtClean="0"/>
              <a:t> for macro-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instability</a:t>
            </a:r>
            <a:endParaRPr lang="fr-FR" dirty="0"/>
          </a:p>
          <a:p>
            <a:r>
              <a:rPr lang="fr-FR" dirty="0" err="1"/>
              <a:t>Other</a:t>
            </a:r>
            <a:r>
              <a:rPr lang="fr-FR" dirty="0"/>
              <a:t> factor: the </a:t>
            </a:r>
            <a:r>
              <a:rPr lang="fr-FR" dirty="0" err="1"/>
              <a:t>rise</a:t>
            </a:r>
            <a:r>
              <a:rPr lang="fr-FR" dirty="0"/>
              <a:t> of </a:t>
            </a:r>
            <a:r>
              <a:rPr lang="fr-FR" dirty="0" err="1"/>
              <a:t>wealth-income</a:t>
            </a:r>
            <a:r>
              <a:rPr lang="fr-FR" dirty="0"/>
              <a:t> ratio  and of </a:t>
            </a:r>
            <a:r>
              <a:rPr lang="fr-FR" dirty="0" smtClean="0"/>
              <a:t>cross-border </a:t>
            </a:r>
            <a:r>
              <a:rPr lang="fr-FR" dirty="0" err="1" smtClean="0"/>
              <a:t>gross</a:t>
            </a:r>
            <a:r>
              <a:rPr lang="fr-FR" dirty="0" smtClean="0"/>
              <a:t>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smtClean="0"/>
              <a:t>positions, i.e.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globalization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insufficient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 coordination</a:t>
            </a:r>
          </a:p>
          <a:p>
            <a:r>
              <a:rPr lang="fr-FR" b="1" dirty="0"/>
              <a:t>Modern </a:t>
            </a:r>
            <a:r>
              <a:rPr lang="fr-FR" b="1" dirty="0" err="1"/>
              <a:t>financial</a:t>
            </a:r>
            <a:r>
              <a:rPr lang="fr-FR" b="1" dirty="0"/>
              <a:t> </a:t>
            </a:r>
            <a:r>
              <a:rPr lang="fr-FR" b="1" dirty="0" err="1"/>
              <a:t>systems</a:t>
            </a:r>
            <a:r>
              <a:rPr lang="fr-FR" b="1" dirty="0"/>
              <a:t> are </a:t>
            </a:r>
            <a:r>
              <a:rPr lang="fr-FR" b="1" dirty="0" err="1"/>
              <a:t>inherently</a:t>
            </a:r>
            <a:r>
              <a:rPr lang="fr-FR" b="1" dirty="0"/>
              <a:t> </a:t>
            </a:r>
            <a:r>
              <a:rPr lang="fr-FR" b="1" dirty="0" err="1"/>
              <a:t>unstable</a:t>
            </a:r>
            <a:r>
              <a:rPr lang="fr-FR" b="1" dirty="0"/>
              <a:t>, &amp; </a:t>
            </a:r>
            <a:r>
              <a:rPr lang="fr-FR" b="1" dirty="0" err="1"/>
              <a:t>can</a:t>
            </a:r>
            <a:r>
              <a:rPr lang="fr-FR" b="1" dirty="0"/>
              <a:t> crash </a:t>
            </a:r>
            <a:r>
              <a:rPr lang="fr-FR" b="1" dirty="0" err="1"/>
              <a:t>even</a:t>
            </a:r>
            <a:r>
              <a:rPr lang="fr-FR" b="1" dirty="0"/>
              <a:t> </a:t>
            </a:r>
            <a:r>
              <a:rPr lang="fr-FR" b="1" dirty="0" err="1"/>
              <a:t>without</a:t>
            </a:r>
            <a:r>
              <a:rPr lang="fr-FR" b="1" dirty="0"/>
              <a:t> </a:t>
            </a:r>
            <a:r>
              <a:rPr lang="fr-FR" b="1" dirty="0" err="1"/>
              <a:t>rising</a:t>
            </a:r>
            <a:r>
              <a:rPr lang="fr-FR" b="1" dirty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: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structural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 smtClean="0"/>
              <a:t>instability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careful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 &amp; central </a:t>
            </a:r>
            <a:r>
              <a:rPr lang="fr-FR" dirty="0" err="1" smtClean="0"/>
              <a:t>bank</a:t>
            </a:r>
            <a:r>
              <a:rPr lang="fr-FR" dirty="0" smtClean="0"/>
              <a:t> intervention, </a:t>
            </a:r>
            <a:r>
              <a:rPr lang="fr-FR" dirty="0" err="1" smtClean="0"/>
              <a:t>with</a:t>
            </a:r>
            <a:r>
              <a:rPr lang="fr-FR" dirty="0" smtClean="0"/>
              <a:t> or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err="1" smtClean="0"/>
              <a:t>Why</a:t>
            </a:r>
            <a:r>
              <a:rPr lang="fr-FR" b="1" dirty="0" smtClean="0"/>
              <a:t> </a:t>
            </a:r>
            <a:r>
              <a:rPr lang="fr-FR" b="1" dirty="0" err="1" smtClean="0"/>
              <a:t>was</a:t>
            </a:r>
            <a:r>
              <a:rPr lang="fr-FR" b="1" dirty="0" smtClean="0"/>
              <a:t> the Great </a:t>
            </a:r>
            <a:r>
              <a:rPr lang="fr-FR" b="1" dirty="0" err="1" smtClean="0"/>
              <a:t>Recession</a:t>
            </a:r>
            <a:r>
              <a:rPr lang="fr-FR" b="1" dirty="0" smtClean="0"/>
              <a:t> </a:t>
            </a:r>
            <a:r>
              <a:rPr lang="fr-FR" b="1" dirty="0" err="1" smtClean="0"/>
              <a:t>so</a:t>
            </a:r>
            <a:r>
              <a:rPr lang="fr-FR" b="1" dirty="0" smtClean="0"/>
              <a:t> </a:t>
            </a:r>
            <a:r>
              <a:rPr lang="fr-FR" b="1" dirty="0" err="1" smtClean="0"/>
              <a:t>cataclysmic</a:t>
            </a:r>
            <a:r>
              <a:rPr lang="fr-FR" b="1" dirty="0" smtClean="0"/>
              <a:t>?</a:t>
            </a:r>
          </a:p>
          <a:p>
            <a:r>
              <a:rPr lang="fr-FR" dirty="0" err="1" smtClean="0"/>
              <a:t>Combination</a:t>
            </a:r>
            <a:r>
              <a:rPr lang="fr-FR" dirty="0" smtClean="0"/>
              <a:t> of </a:t>
            </a:r>
            <a:r>
              <a:rPr lang="fr-FR" dirty="0" err="1" smtClean="0"/>
              <a:t>factors</a:t>
            </a:r>
            <a:r>
              <a:rPr lang="fr-FR" dirty="0" smtClean="0"/>
              <a:t>:</a:t>
            </a:r>
          </a:p>
          <a:p>
            <a:r>
              <a:rPr lang="fr-FR" dirty="0" smtClean="0"/>
              <a:t>Central </a:t>
            </a:r>
            <a:r>
              <a:rPr lang="fr-FR" dirty="0" err="1" smtClean="0"/>
              <a:t>banks</a:t>
            </a:r>
            <a:r>
              <a:rPr lang="fr-FR" dirty="0" smtClean="0"/>
              <a:t> </a:t>
            </a:r>
            <a:r>
              <a:rPr lang="fr-FR" dirty="0" err="1" smtClean="0"/>
              <a:t>decided</a:t>
            </a:r>
            <a:r>
              <a:rPr lang="fr-FR" dirty="0" smtClean="0"/>
              <a:t> to let </a:t>
            </a:r>
            <a:r>
              <a:rPr lang="fr-FR" dirty="0" err="1" smtClean="0"/>
              <a:t>banks</a:t>
            </a:r>
            <a:r>
              <a:rPr lang="fr-FR" dirty="0" smtClean="0"/>
              <a:t> collapse one by one; </a:t>
            </a:r>
            <a:r>
              <a:rPr lang="fr-FR" b="1" dirty="0" smtClean="0"/>
              <a:t>« </a:t>
            </a:r>
            <a:r>
              <a:rPr lang="fr-FR" b="1" dirty="0" err="1" smtClean="0"/>
              <a:t>liquidationist</a:t>
            </a:r>
            <a:r>
              <a:rPr lang="fr-FR" b="1" dirty="0" smtClean="0"/>
              <a:t> » </a:t>
            </a:r>
            <a:r>
              <a:rPr lang="fr-FR" b="1" dirty="0" err="1" smtClean="0"/>
              <a:t>view</a:t>
            </a:r>
            <a:r>
              <a:rPr lang="fr-FR" b="1" dirty="0" smtClean="0"/>
              <a:t> of </a:t>
            </a:r>
            <a:r>
              <a:rPr lang="fr-FR" b="1" dirty="0" err="1" smtClean="0"/>
              <a:t>recessions</a:t>
            </a:r>
            <a:r>
              <a:rPr lang="fr-FR" dirty="0" smtClean="0"/>
              <a:t>: </a:t>
            </a:r>
            <a:r>
              <a:rPr lang="fr-FR" dirty="0" err="1" smtClean="0"/>
              <a:t>bad</a:t>
            </a:r>
            <a:r>
              <a:rPr lang="fr-FR" dirty="0" smtClean="0"/>
              <a:t> </a:t>
            </a:r>
            <a:r>
              <a:rPr lang="fr-FR" dirty="0" err="1" smtClean="0"/>
              <a:t>banks</a:t>
            </a:r>
            <a:r>
              <a:rPr lang="fr-FR" dirty="0" smtClean="0"/>
              <a:t> must </a:t>
            </a:r>
            <a:r>
              <a:rPr lang="fr-FR" dirty="0" err="1" smtClean="0"/>
              <a:t>fail</a:t>
            </a:r>
            <a:r>
              <a:rPr lang="fr-FR" dirty="0" smtClean="0"/>
              <a:t>… but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</a:t>
            </a:r>
            <a:r>
              <a:rPr lang="fr-FR" dirty="0" err="1" smtClean="0"/>
              <a:t>complete</a:t>
            </a:r>
            <a:r>
              <a:rPr lang="fr-FR" dirty="0" smtClean="0"/>
              <a:t> collapse of </a:t>
            </a:r>
            <a:r>
              <a:rPr lang="fr-FR" dirty="0" err="1" smtClean="0"/>
              <a:t>economy</a:t>
            </a:r>
            <a:r>
              <a:rPr lang="fr-FR" dirty="0" smtClean="0"/>
              <a:t> and society</a:t>
            </a:r>
          </a:p>
          <a:p>
            <a:r>
              <a:rPr lang="fr-FR" dirty="0" smtClean="0"/>
              <a:t>Global </a:t>
            </a:r>
            <a:r>
              <a:rPr lang="fr-FR" dirty="0" err="1" smtClean="0"/>
              <a:t>trade</a:t>
            </a:r>
            <a:r>
              <a:rPr lang="fr-FR" dirty="0" smtClean="0"/>
              <a:t> collapse,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trade</a:t>
            </a:r>
            <a:r>
              <a:rPr lang="fr-FR" dirty="0" smtClean="0"/>
              <a:t> </a:t>
            </a:r>
            <a:r>
              <a:rPr lang="fr-FR" dirty="0" err="1" smtClean="0"/>
              <a:t>tariffs</a:t>
            </a:r>
            <a:r>
              <a:rPr lang="fr-FR" dirty="0" smtClean="0"/>
              <a:t> &amp; </a:t>
            </a:r>
            <a:r>
              <a:rPr lang="fr-FR" dirty="0" err="1" smtClean="0"/>
              <a:t>protectionism</a:t>
            </a:r>
            <a:endParaRPr lang="fr-FR" dirty="0" smtClean="0"/>
          </a:p>
          <a:p>
            <a:r>
              <a:rPr lang="fr-FR" dirty="0" smtClean="0"/>
              <a:t>Absence of « </a:t>
            </a:r>
            <a:r>
              <a:rPr lang="fr-FR" dirty="0" err="1" smtClean="0"/>
              <a:t>automatic</a:t>
            </a:r>
            <a:r>
              <a:rPr lang="fr-FR" dirty="0" smtClean="0"/>
              <a:t> </a:t>
            </a:r>
            <a:r>
              <a:rPr lang="fr-FR" dirty="0" err="1" smtClean="0"/>
              <a:t>stabilizers</a:t>
            </a:r>
            <a:r>
              <a:rPr lang="fr-FR" dirty="0" smtClean="0"/>
              <a:t> »: </a:t>
            </a:r>
            <a:r>
              <a:rPr lang="fr-FR" dirty="0" err="1" smtClean="0"/>
              <a:t>unemployment</a:t>
            </a:r>
            <a:r>
              <a:rPr lang="fr-FR" dirty="0" smtClean="0"/>
              <a:t> </a:t>
            </a:r>
            <a:r>
              <a:rPr lang="fr-FR" dirty="0" err="1" smtClean="0"/>
              <a:t>insurance</a:t>
            </a:r>
            <a:r>
              <a:rPr lang="fr-FR" dirty="0" smtClean="0"/>
              <a:t>, social </a:t>
            </a:r>
            <a:r>
              <a:rPr lang="fr-FR" dirty="0" err="1" smtClean="0"/>
              <a:t>transfers</a:t>
            </a:r>
            <a:r>
              <a:rPr lang="fr-FR" dirty="0" smtClean="0"/>
              <a:t>, </a:t>
            </a:r>
            <a:r>
              <a:rPr lang="fr-FR" dirty="0" err="1" smtClean="0"/>
              <a:t>welfare</a:t>
            </a:r>
            <a:r>
              <a:rPr lang="fr-FR" dirty="0" smtClean="0"/>
              <a:t> state, public </a:t>
            </a:r>
            <a:r>
              <a:rPr lang="fr-FR" dirty="0" err="1" smtClean="0"/>
              <a:t>sector</a:t>
            </a:r>
            <a:r>
              <a:rPr lang="fr-FR" dirty="0" smtClean="0"/>
              <a:t>, etc. </a:t>
            </a:r>
          </a:p>
          <a:p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evidence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output </a:t>
            </a:r>
            <a:r>
              <a:rPr lang="fr-FR" dirty="0" err="1" smtClean="0"/>
              <a:t>volatility</a:t>
            </a:r>
            <a:r>
              <a:rPr lang="fr-FR" dirty="0" smtClean="0"/>
              <a:t> has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structurally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 in the post-1945 </a:t>
            </a:r>
            <a:r>
              <a:rPr lang="fr-FR" dirty="0" err="1" smtClean="0"/>
              <a:t>period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the 19</a:t>
            </a:r>
            <a:r>
              <a:rPr lang="fr-FR" baseline="30000" dirty="0" smtClean="0"/>
              <a:t>c</a:t>
            </a:r>
            <a:r>
              <a:rPr lang="fr-FR" dirty="0" smtClean="0"/>
              <a:t> and </a:t>
            </a:r>
            <a:r>
              <a:rPr lang="fr-FR" dirty="0" err="1" smtClean="0"/>
              <a:t>interwar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r>
              <a:rPr lang="fr-FR" dirty="0" smtClean="0"/>
              <a:t>: impact of « </a:t>
            </a:r>
            <a:r>
              <a:rPr lang="fr-FR" dirty="0" err="1" smtClean="0"/>
              <a:t>automatic</a:t>
            </a:r>
            <a:r>
              <a:rPr lang="fr-FR" dirty="0" smtClean="0"/>
              <a:t> </a:t>
            </a:r>
            <a:r>
              <a:rPr lang="fr-FR" dirty="0" err="1" smtClean="0"/>
              <a:t>stabilisers</a:t>
            </a:r>
            <a:r>
              <a:rPr lang="fr-FR" dirty="0" smtClean="0"/>
              <a:t> », &amp; more </a:t>
            </a:r>
            <a:r>
              <a:rPr lang="fr-FR" dirty="0" err="1" smtClean="0"/>
              <a:t>pragmatic</a:t>
            </a:r>
            <a:r>
              <a:rPr lang="fr-FR" dirty="0" smtClean="0"/>
              <a:t> </a:t>
            </a:r>
            <a:r>
              <a:rPr lang="fr-FR" dirty="0" err="1" smtClean="0"/>
              <a:t>monetary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 (central </a:t>
            </a:r>
            <a:r>
              <a:rPr lang="fr-FR" dirty="0" err="1" smtClean="0"/>
              <a:t>banks</a:t>
            </a:r>
            <a:r>
              <a:rPr lang="fr-FR" dirty="0" smtClean="0"/>
              <a:t> as </a:t>
            </a:r>
            <a:r>
              <a:rPr lang="fr-FR" dirty="0" err="1" smtClean="0"/>
              <a:t>lenders</a:t>
            </a:r>
            <a:r>
              <a:rPr lang="fr-FR" dirty="0" smtClean="0"/>
              <a:t> of last </a:t>
            </a:r>
            <a:r>
              <a:rPr lang="fr-FR" dirty="0" err="1" smtClean="0"/>
              <a:t>resort</a:t>
            </a:r>
            <a:r>
              <a:rPr lang="fr-FR" dirty="0" smtClean="0"/>
              <a:t>, end of </a:t>
            </a:r>
            <a:r>
              <a:rPr lang="fr-FR" dirty="0" err="1" smtClean="0"/>
              <a:t>liquidationist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There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some</a:t>
            </a:r>
            <a:r>
              <a:rPr lang="fr-FR" b="1" dirty="0" smtClean="0"/>
              <a:t> </a:t>
            </a:r>
            <a:r>
              <a:rPr lang="fr-FR" b="1" dirty="0" err="1" smtClean="0"/>
              <a:t>disagreement</a:t>
            </a:r>
            <a:r>
              <a:rPr lang="fr-FR" b="1" dirty="0" smtClean="0"/>
              <a:t> about the relative importance of the </a:t>
            </a:r>
            <a:r>
              <a:rPr lang="fr-FR" b="1" dirty="0" err="1" smtClean="0"/>
              <a:t>different</a:t>
            </a:r>
            <a:r>
              <a:rPr lang="fr-FR" b="1" dirty="0" smtClean="0"/>
              <a:t> </a:t>
            </a:r>
            <a:r>
              <a:rPr lang="fr-FR" b="1" dirty="0" err="1" smtClean="0"/>
              <a:t>factors</a:t>
            </a:r>
            <a:r>
              <a:rPr lang="fr-FR" b="1" dirty="0" smtClean="0"/>
              <a:t>; but </a:t>
            </a:r>
            <a:r>
              <a:rPr lang="fr-FR" b="1" dirty="0" err="1" smtClean="0"/>
              <a:t>everybody</a:t>
            </a:r>
            <a:r>
              <a:rPr lang="fr-FR" b="1" dirty="0" smtClean="0"/>
              <a:t> </a:t>
            </a:r>
            <a:r>
              <a:rPr lang="fr-FR" b="1" dirty="0" err="1" smtClean="0"/>
              <a:t>now</a:t>
            </a:r>
            <a:r>
              <a:rPr lang="fr-FR" b="1" dirty="0" smtClean="0"/>
              <a:t> </a:t>
            </a:r>
            <a:r>
              <a:rPr lang="fr-FR" b="1" dirty="0" err="1" smtClean="0"/>
              <a:t>agrees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 central </a:t>
            </a:r>
            <a:r>
              <a:rPr lang="fr-FR" b="1" dirty="0" err="1" smtClean="0"/>
              <a:t>banks</a:t>
            </a:r>
            <a:r>
              <a:rPr lang="fr-FR" b="1" dirty="0" smtClean="0"/>
              <a:t> </a:t>
            </a:r>
            <a:r>
              <a:rPr lang="fr-FR" b="1" dirty="0" err="1" smtClean="0"/>
              <a:t>should</a:t>
            </a:r>
            <a:r>
              <a:rPr lang="fr-FR" b="1" dirty="0" smtClean="0"/>
              <a:t> </a:t>
            </a:r>
            <a:r>
              <a:rPr lang="fr-FR" b="1" dirty="0" err="1" smtClean="0"/>
              <a:t>never</a:t>
            </a:r>
            <a:r>
              <a:rPr lang="fr-FR" b="1" dirty="0" smtClean="0"/>
              <a:t> </a:t>
            </a:r>
            <a:r>
              <a:rPr lang="fr-FR" b="1" dirty="0" err="1" smtClean="0"/>
              <a:t>make</a:t>
            </a:r>
            <a:r>
              <a:rPr lang="fr-FR" b="1" dirty="0" smtClean="0"/>
              <a:t> the </a:t>
            </a:r>
            <a:r>
              <a:rPr lang="fr-FR" b="1" dirty="0" err="1" smtClean="0"/>
              <a:t>same</a:t>
            </a:r>
            <a:r>
              <a:rPr lang="fr-FR" b="1" dirty="0" smtClean="0"/>
              <a:t> </a:t>
            </a:r>
            <a:r>
              <a:rPr lang="fr-FR" b="1" dirty="0" err="1" smtClean="0"/>
              <a:t>mistake</a:t>
            </a:r>
            <a:r>
              <a:rPr lang="fr-FR" b="1" dirty="0" smtClean="0"/>
              <a:t> </a:t>
            </a:r>
            <a:r>
              <a:rPr lang="fr-FR" b="1" dirty="0" err="1" smtClean="0"/>
              <a:t>again</a:t>
            </a:r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476672"/>
            <a:ext cx="8208912" cy="5976664"/>
          </a:xfrm>
        </p:spPr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However</a:t>
            </a:r>
            <a:r>
              <a:rPr lang="fr-FR" dirty="0" smtClean="0"/>
              <a:t> the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r>
              <a:rPr lang="fr-FR" dirty="0" smtClean="0"/>
              <a:t> to deal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recessions</a:t>
            </a:r>
            <a:r>
              <a:rPr lang="fr-FR" dirty="0" smtClean="0"/>
              <a:t> in a </a:t>
            </a:r>
            <a:r>
              <a:rPr lang="fr-FR" dirty="0" err="1" smtClean="0"/>
              <a:t>socially</a:t>
            </a:r>
            <a:r>
              <a:rPr lang="fr-FR" dirty="0" smtClean="0"/>
              <a:t> </a:t>
            </a:r>
            <a:r>
              <a:rPr lang="fr-FR" dirty="0" err="1" smtClean="0"/>
              <a:t>harmless</a:t>
            </a:r>
            <a:r>
              <a:rPr lang="fr-FR" dirty="0" smtClean="0"/>
              <a:t> </a:t>
            </a:r>
            <a:r>
              <a:rPr lang="fr-FR" dirty="0" err="1" smtClean="0"/>
              <a:t>manner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exagerated</a:t>
            </a:r>
            <a:r>
              <a:rPr lang="fr-FR" dirty="0" smtClean="0"/>
              <a:t>: </a:t>
            </a:r>
          </a:p>
          <a:p>
            <a:r>
              <a:rPr lang="fr-FR" dirty="0" err="1" smtClean="0"/>
              <a:t>Reduced</a:t>
            </a:r>
            <a:r>
              <a:rPr lang="fr-FR" dirty="0" smtClean="0"/>
              <a:t> </a:t>
            </a:r>
            <a:r>
              <a:rPr lang="fr-FR" dirty="0" err="1" smtClean="0"/>
              <a:t>volatility</a:t>
            </a:r>
            <a:r>
              <a:rPr lang="fr-FR" dirty="0" smtClean="0"/>
              <a:t>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data </a:t>
            </a:r>
            <a:r>
              <a:rPr lang="fr-FR" dirty="0" err="1" smtClean="0"/>
              <a:t>problems</a:t>
            </a:r>
            <a:r>
              <a:rPr lang="fr-FR" dirty="0" smtClean="0"/>
              <a:t> (pre-1945 GDP </a:t>
            </a:r>
            <a:r>
              <a:rPr lang="fr-FR" dirty="0" err="1" smtClean="0"/>
              <a:t>estimates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excessively</a:t>
            </a:r>
            <a:r>
              <a:rPr lang="fr-FR" dirty="0" smtClean="0"/>
              <a:t> volatile) </a:t>
            </a:r>
          </a:p>
          <a:p>
            <a:r>
              <a:rPr lang="fr-FR" dirty="0" smtClean="0"/>
              <a:t>Great </a:t>
            </a:r>
            <a:r>
              <a:rPr lang="fr-FR" dirty="0" err="1" smtClean="0"/>
              <a:t>moderation</a:t>
            </a:r>
            <a:r>
              <a:rPr lang="fr-FR" dirty="0" smtClean="0"/>
              <a:t> of 1980s-2000s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largely</a:t>
            </a:r>
            <a:r>
              <a:rPr lang="fr-FR" dirty="0" smtClean="0"/>
              <a:t> an illusion</a:t>
            </a:r>
          </a:p>
          <a:p>
            <a:r>
              <a:rPr lang="fr-FR" dirty="0" smtClean="0"/>
              <a:t>Business cycles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exist</a:t>
            </a:r>
            <a:r>
              <a:rPr lang="fr-FR" dirty="0" smtClean="0"/>
              <a:t> and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hurt</a:t>
            </a:r>
            <a:endParaRPr lang="fr-FR" dirty="0" smtClean="0"/>
          </a:p>
          <a:p>
            <a:r>
              <a:rPr lang="fr-FR" dirty="0" err="1" smtClean="0"/>
              <a:t>See</a:t>
            </a:r>
            <a:r>
              <a:rPr lang="fr-FR" dirty="0" smtClean="0"/>
              <a:t> US macro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series</a:t>
            </a:r>
            <a:r>
              <a:rPr lang="fr-FR" dirty="0" smtClean="0"/>
              <a:t>: GDP </a:t>
            </a:r>
            <a:r>
              <a:rPr lang="fr-FR" dirty="0" err="1" smtClean="0"/>
              <a:t>volatility</a:t>
            </a:r>
            <a:r>
              <a:rPr lang="fr-FR" dirty="0" smtClean="0"/>
              <a:t> </a:t>
            </a:r>
            <a:r>
              <a:rPr lang="fr-FR" dirty="0" err="1" smtClean="0"/>
              <a:t>indeed</a:t>
            </a:r>
            <a:r>
              <a:rPr lang="fr-FR" dirty="0" smtClean="0"/>
              <a:t> </a:t>
            </a:r>
            <a:r>
              <a:rPr lang="fr-FR" dirty="0" err="1" smtClean="0"/>
              <a:t>seems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1950 (</a:t>
            </a:r>
            <a:r>
              <a:rPr lang="fr-FR" dirty="0" err="1" smtClean="0"/>
              <a:t>recessions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-5/-10%, booms </a:t>
            </a:r>
            <a:r>
              <a:rPr lang="fr-FR" dirty="0" err="1" smtClean="0"/>
              <a:t>around</a:t>
            </a:r>
            <a:r>
              <a:rPr lang="fr-FR" dirty="0" smtClean="0"/>
              <a:t> +5/+15%) </a:t>
            </a:r>
            <a:r>
              <a:rPr lang="fr-FR" dirty="0" err="1" smtClean="0"/>
              <a:t>than</a:t>
            </a:r>
            <a:r>
              <a:rPr lang="fr-FR" dirty="0" smtClean="0"/>
              <a:t> post 1950 (-2/-3% vs +4-5%); but </a:t>
            </a:r>
            <a:r>
              <a:rPr lang="fr-FR" dirty="0" err="1" smtClean="0"/>
              <a:t>unemployment</a:t>
            </a:r>
            <a:r>
              <a:rPr lang="fr-FR" dirty="0" smtClean="0"/>
              <a:t> cycles </a:t>
            </a:r>
            <a:r>
              <a:rPr lang="fr-FR" dirty="0" err="1" smtClean="0"/>
              <a:t>still</a:t>
            </a:r>
            <a:r>
              <a:rPr lang="fr-FR" dirty="0" smtClean="0"/>
              <a:t> alive: </a:t>
            </a:r>
            <a:r>
              <a:rPr lang="fr-FR" dirty="0" err="1" smtClean="0"/>
              <a:t>unemployment</a:t>
            </a:r>
            <a:r>
              <a:rPr lang="fr-FR" dirty="0" smtClean="0"/>
              <a:t> rate </a:t>
            </a:r>
            <a:r>
              <a:rPr lang="fr-FR" dirty="0" err="1" smtClean="0"/>
              <a:t>can</a:t>
            </a:r>
            <a:r>
              <a:rPr lang="fr-FR" dirty="0" smtClean="0"/>
              <a:t> go </a:t>
            </a:r>
            <a:r>
              <a:rPr lang="fr-FR" dirty="0" err="1" smtClean="0"/>
              <a:t>from</a:t>
            </a:r>
            <a:r>
              <a:rPr lang="fr-FR" dirty="0" smtClean="0"/>
              <a:t> 3-4% to 10-12% in a few </a:t>
            </a:r>
            <a:r>
              <a:rPr lang="fr-FR" dirty="0" err="1" smtClean="0"/>
              <a:t>years</a:t>
            </a:r>
            <a:r>
              <a:rPr lang="fr-FR" dirty="0" smtClean="0"/>
              <a:t>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clearly</a:t>
            </a:r>
            <a:r>
              <a:rPr lang="fr-FR" dirty="0" smtClean="0"/>
              <a:t> </a:t>
            </a:r>
            <a:r>
              <a:rPr lang="fr-FR" dirty="0" err="1" smtClean="0"/>
              <a:t>involontary</a:t>
            </a:r>
            <a:r>
              <a:rPr lang="fr-FR" dirty="0" smtClean="0"/>
              <a:t> </a:t>
            </a:r>
            <a:r>
              <a:rPr lang="fr-FR" dirty="0" err="1" smtClean="0"/>
              <a:t>unemployment</a:t>
            </a:r>
            <a:endParaRPr lang="fr-FR" dirty="0" smtClean="0"/>
          </a:p>
          <a:p>
            <a:r>
              <a:rPr lang="fr-FR" dirty="0" smtClean="0"/>
              <a:t>Central </a:t>
            </a:r>
            <a:r>
              <a:rPr lang="fr-FR" dirty="0" err="1" smtClean="0"/>
              <a:t>banks</a:t>
            </a:r>
            <a:r>
              <a:rPr lang="fr-FR" dirty="0" smtClean="0"/>
              <a:t> are not </a:t>
            </a:r>
            <a:r>
              <a:rPr lang="fr-FR" dirty="0" err="1" smtClean="0"/>
              <a:t>equipped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solve</a:t>
            </a:r>
            <a:r>
              <a:rPr lang="fr-FR" dirty="0" smtClean="0"/>
              <a:t> all </a:t>
            </a:r>
            <a:r>
              <a:rPr lang="fr-FR" dirty="0" err="1" smtClean="0"/>
              <a:t>problems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54832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Acrobat Document" r:id="rId3" imgW="5486338" imgH="4114676" progId="AcroExch.Document.11">
                  <p:embed/>
                </p:oleObj>
              </mc:Choice>
              <mc:Fallback>
                <p:oleObj name="Acrobat Document" r:id="rId3" imgW="5486338" imgH="4114676" progId="AcroExch.Document.11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49" t="6125" r="5249" b="6125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856983" cy="6624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dirty="0" err="1" smtClean="0"/>
              <a:t>Slavery</a:t>
            </a:r>
            <a:r>
              <a:rPr lang="fr-FR" dirty="0" smtClean="0"/>
              <a:t> in </a:t>
            </a:r>
            <a:r>
              <a:rPr lang="fr-FR" dirty="0" err="1" smtClean="0"/>
              <a:t>historical</a:t>
            </a:r>
            <a:r>
              <a:rPr lang="fr-FR" dirty="0" smtClean="0"/>
              <a:t> perspective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r>
              <a:rPr lang="fr-FR" dirty="0" smtClean="0"/>
              <a:t>US, </a:t>
            </a:r>
            <a:r>
              <a:rPr lang="fr-FR" dirty="0" err="1" smtClean="0"/>
              <a:t>Brasil</a:t>
            </a:r>
            <a:r>
              <a:rPr lang="fr-FR" dirty="0" smtClean="0"/>
              <a:t>, </a:t>
            </a:r>
            <a:r>
              <a:rPr lang="fr-FR" dirty="0" err="1" smtClean="0"/>
              <a:t>Greece</a:t>
            </a:r>
            <a:r>
              <a:rPr lang="fr-FR" dirty="0" smtClean="0"/>
              <a:t>, Rome.</a:t>
            </a:r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388" y="188640"/>
          <a:ext cx="8820150" cy="648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Acrobat Document" r:id="rId3" imgW="5486338" imgH="4114676" progId="AcroExch.Document.11">
                  <p:embed/>
                </p:oleObj>
              </mc:Choice>
              <mc:Fallback>
                <p:oleObj name="Acrobat Document" r:id="rId3" imgW="5486338" imgH="4114676" progId="AcroExch.Document.11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375" b="4375"/>
                      <a:stretch>
                        <a:fillRect/>
                      </a:stretch>
                    </p:blipFill>
                    <p:spPr bwMode="auto">
                      <a:xfrm>
                        <a:off x="179388" y="188640"/>
                        <a:ext cx="8820150" cy="648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7504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Acrobat Document" r:id="rId3" imgW="5486338" imgH="4114676" progId="AcroExch.Document.11">
                  <p:embed/>
                </p:oleObj>
              </mc:Choice>
              <mc:Fallback>
                <p:oleObj name="Acrobat Document" r:id="rId3" imgW="5486338" imgH="4114676" progId="AcroExch.Document.11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375" b="4375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Roadmap</a:t>
            </a:r>
            <a:r>
              <a:rPr lang="fr-FR" dirty="0" smtClean="0"/>
              <a:t> of lecture 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12568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hlinkClick r:id="rId2" action="ppaction://hlinksldjump"/>
              </a:rPr>
              <a:t>Business cycles in </a:t>
            </a:r>
            <a:r>
              <a:rPr lang="fr-FR" dirty="0" err="1" smtClean="0">
                <a:hlinkClick r:id="rId2" action="ppaction://hlinksldjump"/>
              </a:rPr>
              <a:t>historical</a:t>
            </a:r>
            <a:r>
              <a:rPr lang="fr-FR" dirty="0" smtClean="0">
                <a:hlinkClick r:id="rId2" action="ppaction://hlinksldjump"/>
              </a:rPr>
              <a:t> perspective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The Great </a:t>
            </a:r>
            <a:r>
              <a:rPr lang="fr-FR" dirty="0" err="1" smtClean="0">
                <a:hlinkClick r:id="rId3" action="ppaction://hlinksldjump"/>
              </a:rPr>
              <a:t>Recession</a:t>
            </a:r>
            <a:r>
              <a:rPr lang="fr-FR" dirty="0" smtClean="0">
                <a:hlinkClick r:id="rId3" action="ppaction://hlinksldjump"/>
              </a:rPr>
              <a:t> vs the Great </a:t>
            </a:r>
            <a:r>
              <a:rPr lang="fr-FR" dirty="0" err="1" smtClean="0">
                <a:hlinkClick r:id="rId3" action="ppaction://hlinksldjump"/>
              </a:rPr>
              <a:t>Depression</a:t>
            </a:r>
            <a:r>
              <a:rPr lang="fr-FR" dirty="0" smtClean="0"/>
              <a:t> </a:t>
            </a:r>
          </a:p>
          <a:p>
            <a:r>
              <a:rPr lang="fr-FR" dirty="0" err="1" smtClean="0">
                <a:hlinkClick r:id="rId4" action="ppaction://hlinksldjump"/>
              </a:rPr>
              <a:t>Rising</a:t>
            </a:r>
            <a:r>
              <a:rPr lang="fr-FR" dirty="0" smtClean="0">
                <a:hlinkClick r:id="rId4" action="ppaction://hlinksldjump"/>
              </a:rPr>
              <a:t> </a:t>
            </a:r>
            <a:r>
              <a:rPr lang="fr-FR" dirty="0" err="1" smtClean="0">
                <a:hlinkClick r:id="rId4" action="ppaction://hlinksldjump"/>
              </a:rPr>
              <a:t>inequality</a:t>
            </a:r>
            <a:r>
              <a:rPr lang="fr-FR" dirty="0" smtClean="0">
                <a:hlinkClick r:id="rId4" action="ppaction://hlinksldjump"/>
              </a:rPr>
              <a:t> &amp; the </a:t>
            </a:r>
            <a:r>
              <a:rPr lang="fr-FR" dirty="0" err="1" smtClean="0">
                <a:hlinkClick r:id="rId4" action="ppaction://hlinksldjump"/>
              </a:rPr>
              <a:t>financial</a:t>
            </a:r>
            <a:r>
              <a:rPr lang="fr-FR" dirty="0" smtClean="0">
                <a:hlinkClick r:id="rId4" action="ppaction://hlinksldjump"/>
              </a:rPr>
              <a:t> </a:t>
            </a:r>
            <a:r>
              <a:rPr lang="fr-FR" dirty="0" err="1" smtClean="0">
                <a:hlinkClick r:id="rId4" action="ppaction://hlinksldjump"/>
              </a:rPr>
              <a:t>crisis</a:t>
            </a:r>
            <a:endParaRPr lang="fr-FR" dirty="0" smtClean="0"/>
          </a:p>
          <a:p>
            <a:r>
              <a:rPr lang="fr-FR" dirty="0" err="1" smtClean="0">
                <a:hlinkClick r:id="rId5" action="ppaction://hlinksldjump"/>
              </a:rPr>
              <a:t>What</a:t>
            </a:r>
            <a:r>
              <a:rPr lang="fr-FR" dirty="0" smtClean="0">
                <a:hlinkClick r:id="rId5" action="ppaction://hlinksldjump"/>
              </a:rPr>
              <a:t> do central </a:t>
            </a:r>
            <a:r>
              <a:rPr lang="fr-FR" dirty="0" err="1" smtClean="0">
                <a:hlinkClick r:id="rId5" action="ppaction://hlinksldjump"/>
              </a:rPr>
              <a:t>banks</a:t>
            </a:r>
            <a:r>
              <a:rPr lang="fr-FR" dirty="0" smtClean="0">
                <a:hlinkClick r:id="rId5" action="ppaction://hlinksldjump"/>
              </a:rPr>
              <a:t> do?</a:t>
            </a:r>
            <a:endParaRPr lang="fr-FR" dirty="0" smtClean="0"/>
          </a:p>
          <a:p>
            <a:r>
              <a:rPr lang="fr-FR" dirty="0">
                <a:hlinkClick r:id="rId6" action="ppaction://hlinksldjump"/>
              </a:rPr>
              <a:t>Central </a:t>
            </a:r>
            <a:r>
              <a:rPr lang="fr-FR" dirty="0" err="1">
                <a:hlinkClick r:id="rId6" action="ppaction://hlinksldjump"/>
              </a:rPr>
              <a:t>bank</a:t>
            </a:r>
            <a:r>
              <a:rPr lang="fr-FR" dirty="0">
                <a:hlinkClick r:id="rId6" action="ppaction://hlinksldjump"/>
              </a:rPr>
              <a:t> balance </a:t>
            </a:r>
            <a:r>
              <a:rPr lang="fr-FR" dirty="0" err="1">
                <a:hlinkClick r:id="rId6" action="ppaction://hlinksldjump"/>
              </a:rPr>
              <a:t>sheets</a:t>
            </a:r>
            <a:r>
              <a:rPr lang="fr-FR" dirty="0">
                <a:hlinkClick r:id="rId6" action="ppaction://hlinksldjump"/>
              </a:rPr>
              <a:t> in the long </a:t>
            </a:r>
            <a:r>
              <a:rPr lang="fr-FR" dirty="0" err="1" smtClean="0">
                <a:hlinkClick r:id="rId6" action="ppaction://hlinksldjump"/>
              </a:rPr>
              <a:t>run</a:t>
            </a:r>
            <a:endParaRPr lang="fr-FR" dirty="0" smtClean="0"/>
          </a:p>
          <a:p>
            <a:r>
              <a:rPr lang="fr-FR" dirty="0" smtClean="0">
                <a:hlinkClick r:id="rId7" action="ppaction://hlinksldjump"/>
              </a:rPr>
              <a:t>Financial </a:t>
            </a:r>
            <a:r>
              <a:rPr lang="fr-FR" dirty="0" err="1" smtClean="0">
                <a:hlinkClick r:id="rId7" action="ppaction://hlinksldjump"/>
              </a:rPr>
              <a:t>globalization</a:t>
            </a:r>
            <a:r>
              <a:rPr lang="fr-FR" dirty="0" smtClean="0">
                <a:hlinkClick r:id="rId7" action="ppaction://hlinksldjump"/>
              </a:rPr>
              <a:t> in action: </a:t>
            </a:r>
            <a:r>
              <a:rPr lang="fr-FR" dirty="0" err="1" smtClean="0">
                <a:hlinkClick r:id="rId7" action="ppaction://hlinksldjump"/>
              </a:rPr>
              <a:t>gross</a:t>
            </a:r>
            <a:r>
              <a:rPr lang="fr-FR" dirty="0" smtClean="0">
                <a:hlinkClick r:id="rId7" action="ppaction://hlinksldjump"/>
              </a:rPr>
              <a:t> </a:t>
            </a:r>
            <a:r>
              <a:rPr lang="fr-FR" dirty="0" err="1" smtClean="0">
                <a:hlinkClick r:id="rId7" action="ppaction://hlinksldjump"/>
              </a:rPr>
              <a:t>foreign</a:t>
            </a:r>
            <a:r>
              <a:rPr lang="fr-FR" dirty="0" smtClean="0">
                <a:hlinkClick r:id="rId7" action="ppaction://hlinksldjump"/>
              </a:rPr>
              <a:t> </a:t>
            </a:r>
            <a:r>
              <a:rPr lang="fr-FR" dirty="0" err="1" smtClean="0">
                <a:hlinkClick r:id="rId7" action="ppaction://hlinksldjump"/>
              </a:rPr>
              <a:t>assets</a:t>
            </a:r>
            <a:r>
              <a:rPr lang="fr-FR" dirty="0" smtClean="0">
                <a:hlinkClick r:id="rId7" action="ppaction://hlinksldjump"/>
              </a:rPr>
              <a:t> and </a:t>
            </a:r>
            <a:r>
              <a:rPr lang="fr-FR" dirty="0" err="1" smtClean="0">
                <a:hlinkClick r:id="rId7" action="ppaction://hlinksldjump"/>
              </a:rPr>
              <a:t>liabilities</a:t>
            </a:r>
            <a:r>
              <a:rPr lang="fr-FR" dirty="0" smtClean="0">
                <a:hlinkClick r:id="rId7" action="ppaction://hlinksldjump"/>
              </a:rPr>
              <a:t> vs net positions</a:t>
            </a:r>
            <a:endParaRPr lang="fr-FR" dirty="0" smtClean="0"/>
          </a:p>
          <a:p>
            <a:r>
              <a:rPr lang="fr-FR" dirty="0" smtClean="0">
                <a:hlinkClick r:id="rId8" action="ppaction://hlinksldjump"/>
              </a:rPr>
              <a:t>Money &amp; inflation in </a:t>
            </a:r>
            <a:r>
              <a:rPr lang="fr-FR" dirty="0" err="1" smtClean="0">
                <a:hlinkClick r:id="rId8" action="ppaction://hlinksldjump"/>
              </a:rPr>
              <a:t>history</a:t>
            </a:r>
            <a:endParaRPr lang="fr-FR" dirty="0" smtClean="0"/>
          </a:p>
          <a:p>
            <a:r>
              <a:rPr lang="fr-FR" dirty="0" smtClean="0">
                <a:hlinkClick r:id="rId9" action="ppaction://hlinksldjump"/>
              </a:rPr>
              <a:t>Financial </a:t>
            </a:r>
            <a:r>
              <a:rPr lang="fr-FR" dirty="0" err="1" smtClean="0">
                <a:hlinkClick r:id="rId9" action="ppaction://hlinksldjump"/>
              </a:rPr>
              <a:t>development</a:t>
            </a:r>
            <a:r>
              <a:rPr lang="fr-FR" dirty="0" smtClean="0">
                <a:hlinkClick r:id="rId9" action="ppaction://hlinksldjump"/>
              </a:rPr>
              <a:t> &amp; </a:t>
            </a:r>
            <a:r>
              <a:rPr lang="fr-FR" dirty="0" err="1" smtClean="0">
                <a:hlinkClick r:id="rId9" action="ppaction://hlinksldjump"/>
              </a:rPr>
              <a:t>regulation</a:t>
            </a:r>
            <a:r>
              <a:rPr lang="fr-FR" dirty="0" smtClean="0">
                <a:hlinkClick r:id="rId9" action="ppaction://hlinksldjump"/>
              </a:rPr>
              <a:t> in </a:t>
            </a:r>
            <a:r>
              <a:rPr lang="fr-FR" dirty="0" err="1" smtClean="0">
                <a:hlinkClick r:id="rId9" action="ppaction://hlinksldjump"/>
              </a:rPr>
              <a:t>history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Rheinart</a:t>
            </a:r>
            <a:r>
              <a:rPr lang="fr-FR" dirty="0" smtClean="0"/>
              <a:t>-</a:t>
            </a:r>
            <a:r>
              <a:rPr lang="fr-FR" dirty="0" err="1" smtClean="0"/>
              <a:t>Rogoff</a:t>
            </a:r>
            <a:r>
              <a:rPr lang="fr-FR" dirty="0" smtClean="0"/>
              <a:t>, </a:t>
            </a:r>
            <a:r>
              <a:rPr lang="fr-FR" i="1" dirty="0" smtClean="0"/>
              <a:t>This Time </a:t>
            </a:r>
            <a:r>
              <a:rPr lang="fr-FR" i="1" dirty="0" err="1" smtClean="0"/>
              <a:t>is</a:t>
            </a:r>
            <a:r>
              <a:rPr lang="fr-FR" i="1" dirty="0" smtClean="0"/>
              <a:t> </a:t>
            </a:r>
            <a:r>
              <a:rPr lang="fr-FR" i="1" dirty="0" err="1" smtClean="0"/>
              <a:t>Different</a:t>
            </a:r>
            <a:r>
              <a:rPr lang="fr-FR" i="1" dirty="0" smtClean="0"/>
              <a:t>: </a:t>
            </a:r>
            <a:r>
              <a:rPr lang="fr-FR" i="1" dirty="0" err="1" smtClean="0"/>
              <a:t>Eight</a:t>
            </a:r>
            <a:r>
              <a:rPr lang="fr-FR" i="1" dirty="0" smtClean="0"/>
              <a:t> Centuries of Financial </a:t>
            </a:r>
            <a:r>
              <a:rPr lang="fr-FR" i="1" dirty="0" err="1" smtClean="0"/>
              <a:t>Folly</a:t>
            </a:r>
            <a:r>
              <a:rPr lang="fr-FR" dirty="0" smtClean="0"/>
              <a:t>, PUP 2009</a:t>
            </a:r>
          </a:p>
          <a:p>
            <a:r>
              <a:rPr lang="fr-FR" dirty="0" err="1" smtClean="0"/>
              <a:t>Historical</a:t>
            </a:r>
            <a:r>
              <a:rPr lang="fr-FR" dirty="0" smtClean="0"/>
              <a:t> perspective on </a:t>
            </a:r>
            <a:r>
              <a:rPr lang="fr-FR" dirty="0" err="1" smtClean="0"/>
              <a:t>financial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 and </a:t>
            </a:r>
            <a:r>
              <a:rPr lang="fr-FR" dirty="0" err="1" smtClean="0"/>
              <a:t>banking</a:t>
            </a:r>
            <a:r>
              <a:rPr lang="fr-FR" dirty="0" smtClean="0"/>
              <a:t> </a:t>
            </a:r>
            <a:r>
              <a:rPr lang="fr-FR" dirty="0" err="1" smtClean="0"/>
              <a:t>crisis</a:t>
            </a:r>
            <a:r>
              <a:rPr lang="fr-FR" dirty="0" smtClean="0"/>
              <a:t>: public and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actors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reasons</a:t>
            </a:r>
            <a:r>
              <a:rPr lang="fr-FR" dirty="0" smtClean="0"/>
              <a:t> to </a:t>
            </a:r>
            <a:r>
              <a:rPr lang="fr-FR" dirty="0" err="1" smtClean="0"/>
              <a:t>believe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« </a:t>
            </a:r>
            <a:r>
              <a:rPr lang="fr-FR" dirty="0" err="1" smtClean="0"/>
              <a:t>this</a:t>
            </a:r>
            <a:r>
              <a:rPr lang="fr-FR" dirty="0" smtClean="0"/>
              <a:t> time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 » </a:t>
            </a:r>
          </a:p>
          <a:p>
            <a:r>
              <a:rPr lang="fr-FR" dirty="0" smtClean="0"/>
              <a:t>Exemple: US </a:t>
            </a:r>
            <a:r>
              <a:rPr lang="fr-FR" dirty="0" err="1" smtClean="0"/>
              <a:t>conventional</a:t>
            </a:r>
            <a:r>
              <a:rPr lang="fr-FR" dirty="0" smtClean="0"/>
              <a:t> </a:t>
            </a:r>
            <a:r>
              <a:rPr lang="fr-FR" dirty="0" err="1" smtClean="0"/>
              <a:t>thinking</a:t>
            </a:r>
            <a:r>
              <a:rPr lang="fr-FR" dirty="0" smtClean="0"/>
              <a:t> in 2004-2007: global </a:t>
            </a:r>
            <a:r>
              <a:rPr lang="fr-FR" dirty="0" err="1" smtClean="0"/>
              <a:t>saving</a:t>
            </a:r>
            <a:r>
              <a:rPr lang="fr-FR" dirty="0" smtClean="0"/>
              <a:t> </a:t>
            </a:r>
            <a:r>
              <a:rPr lang="fr-FR" dirty="0" err="1" smtClean="0"/>
              <a:t>glut</a:t>
            </a:r>
            <a:r>
              <a:rPr lang="fr-FR" dirty="0" smtClean="0"/>
              <a:t> &amp; US </a:t>
            </a:r>
            <a:r>
              <a:rPr lang="fr-FR" dirty="0" err="1" smtClean="0"/>
              <a:t>superior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system </a:t>
            </a:r>
            <a:r>
              <a:rPr lang="fr-FR" dirty="0" smtClean="0">
                <a:latin typeface="Calibri"/>
              </a:rPr>
              <a:t>→ </a:t>
            </a:r>
            <a:r>
              <a:rPr lang="fr-FR" dirty="0" err="1" smtClean="0">
                <a:latin typeface="Calibri"/>
              </a:rPr>
              <a:t>housing</a:t>
            </a:r>
            <a:r>
              <a:rPr lang="fr-FR" dirty="0" smtClean="0">
                <a:latin typeface="Calibri"/>
              </a:rPr>
              <a:t> &amp; </a:t>
            </a:r>
            <a:r>
              <a:rPr lang="fr-FR" dirty="0" err="1" smtClean="0">
                <a:latin typeface="Calibri"/>
              </a:rPr>
              <a:t>financial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bubble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is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justified</a:t>
            </a:r>
            <a:r>
              <a:rPr lang="fr-FR" dirty="0" smtClean="0">
                <a:latin typeface="Calibri"/>
              </a:rPr>
              <a:t> &amp; </a:t>
            </a:r>
            <a:r>
              <a:rPr lang="fr-FR" dirty="0" err="1" smtClean="0">
                <a:latin typeface="Calibri"/>
              </a:rPr>
              <a:t>sustainable</a:t>
            </a:r>
            <a:r>
              <a:rPr lang="fr-FR" dirty="0" smtClean="0">
                <a:latin typeface="Calibri"/>
              </a:rPr>
              <a:t> </a:t>
            </a:r>
          </a:p>
          <a:p>
            <a:r>
              <a:rPr lang="fr-FR" dirty="0" smtClean="0">
                <a:latin typeface="Calibri"/>
              </a:rPr>
              <a:t>But in practice </a:t>
            </a:r>
            <a:r>
              <a:rPr lang="fr-FR" dirty="0" err="1" smtClean="0">
                <a:latin typeface="Calibri"/>
              </a:rPr>
              <a:t>financial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crisis</a:t>
            </a:r>
            <a:r>
              <a:rPr lang="fr-FR" dirty="0" smtClean="0">
                <a:latin typeface="Calibri"/>
              </a:rPr>
              <a:t> come back </a:t>
            </a:r>
            <a:r>
              <a:rPr lang="fr-FR" dirty="0" err="1" smtClean="0">
                <a:latin typeface="Calibri"/>
              </a:rPr>
              <a:t>again</a:t>
            </a:r>
            <a:r>
              <a:rPr lang="fr-FR" dirty="0" smtClean="0">
                <a:latin typeface="Calibri"/>
              </a:rPr>
              <a:t> and </a:t>
            </a:r>
            <a:r>
              <a:rPr lang="fr-FR" dirty="0" err="1" smtClean="0">
                <a:latin typeface="Calibri"/>
              </a:rPr>
              <a:t>again</a:t>
            </a:r>
            <a:r>
              <a:rPr lang="fr-FR" dirty="0" smtClean="0">
                <a:latin typeface="Calibri"/>
              </a:rPr>
              <a:t>; &amp; </a:t>
            </a:r>
            <a:r>
              <a:rPr lang="fr-FR" dirty="0" err="1" smtClean="0">
                <a:latin typeface="Calibri"/>
              </a:rPr>
              <a:t>banking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crisis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always</a:t>
            </a:r>
            <a:r>
              <a:rPr lang="fr-FR" dirty="0" smtClean="0">
                <a:latin typeface="Calibri"/>
              </a:rPr>
              <a:t> end up </a:t>
            </a:r>
            <a:r>
              <a:rPr lang="fr-FR" dirty="0" err="1" smtClean="0">
                <a:latin typeface="Calibri"/>
              </a:rPr>
              <a:t>causing</a:t>
            </a:r>
            <a:r>
              <a:rPr lang="fr-FR" dirty="0" smtClean="0">
                <a:latin typeface="Calibri"/>
              </a:rPr>
              <a:t> large </a:t>
            </a:r>
            <a:r>
              <a:rPr lang="fr-FR" dirty="0" err="1" smtClean="0">
                <a:latin typeface="Calibri"/>
              </a:rPr>
              <a:t>rise</a:t>
            </a:r>
            <a:r>
              <a:rPr lang="fr-FR" dirty="0" smtClean="0">
                <a:latin typeface="Calibri"/>
              </a:rPr>
              <a:t> in </a:t>
            </a:r>
            <a:r>
              <a:rPr lang="fr-FR" dirty="0" err="1" smtClean="0">
                <a:latin typeface="Calibri"/>
              </a:rPr>
              <a:t>unemployment</a:t>
            </a:r>
            <a:r>
              <a:rPr lang="fr-FR" dirty="0" smtClean="0">
                <a:latin typeface="Calibri"/>
              </a:rPr>
              <a:t> &amp; public </a:t>
            </a:r>
            <a:r>
              <a:rPr lang="fr-FR" dirty="0" err="1" smtClean="0">
                <a:latin typeface="Calibri"/>
              </a:rPr>
              <a:t>debt</a:t>
            </a:r>
            <a:endParaRPr lang="fr-FR" dirty="0" smtClean="0">
              <a:latin typeface="Calibri"/>
            </a:endParaRPr>
          </a:p>
          <a:p>
            <a:r>
              <a:rPr lang="fr-FR" dirty="0" err="1" smtClean="0">
                <a:latin typeface="Calibri"/>
              </a:rPr>
              <a:t>Except</a:t>
            </a:r>
            <a:r>
              <a:rPr lang="fr-FR" dirty="0" smtClean="0">
                <a:latin typeface="Calibri"/>
              </a:rPr>
              <a:t> in 1950-1980: no major </a:t>
            </a:r>
            <a:r>
              <a:rPr lang="fr-FR" dirty="0" err="1" smtClean="0">
                <a:latin typeface="Calibri"/>
              </a:rPr>
              <a:t>banking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crisis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because</a:t>
            </a:r>
            <a:r>
              <a:rPr lang="fr-FR" dirty="0" smtClean="0">
                <a:latin typeface="Calibri"/>
              </a:rPr>
              <a:t> of </a:t>
            </a:r>
            <a:r>
              <a:rPr lang="fr-FR" dirty="0" err="1" smtClean="0">
                <a:latin typeface="Calibri"/>
              </a:rPr>
              <a:t>financial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regulation</a:t>
            </a:r>
            <a:r>
              <a:rPr lang="fr-FR" dirty="0" smtClean="0">
                <a:latin typeface="Calibri"/>
              </a:rPr>
              <a:t>? Or « </a:t>
            </a:r>
            <a:r>
              <a:rPr lang="fr-FR" dirty="0" err="1" smtClean="0">
                <a:latin typeface="Calibri"/>
              </a:rPr>
              <a:t>financial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repression</a:t>
            </a:r>
            <a:r>
              <a:rPr lang="fr-FR" dirty="0" smtClean="0">
                <a:latin typeface="Calibri"/>
              </a:rPr>
              <a:t> »? I.e. </a:t>
            </a:r>
            <a:r>
              <a:rPr lang="fr-FR" dirty="0" err="1" smtClean="0">
                <a:latin typeface="Calibri"/>
              </a:rPr>
              <a:t>private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banks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forced</a:t>
            </a:r>
            <a:r>
              <a:rPr lang="fr-FR" dirty="0" smtClean="0">
                <a:latin typeface="Calibri"/>
              </a:rPr>
              <a:t> to </a:t>
            </a:r>
            <a:r>
              <a:rPr lang="fr-FR" dirty="0" err="1" smtClean="0">
                <a:latin typeface="Calibri"/>
              </a:rPr>
              <a:t>purchase</a:t>
            </a:r>
            <a:r>
              <a:rPr lang="fr-FR" dirty="0" smtClean="0">
                <a:latin typeface="Calibri"/>
              </a:rPr>
              <a:t> public bonds, etc.</a:t>
            </a:r>
          </a:p>
          <a:p>
            <a:r>
              <a:rPr lang="fr-FR" dirty="0" err="1" smtClean="0">
                <a:latin typeface="Calibri"/>
              </a:rPr>
              <a:t>Rheinart</a:t>
            </a:r>
            <a:r>
              <a:rPr lang="fr-FR" dirty="0" smtClean="0">
                <a:latin typeface="Calibri"/>
              </a:rPr>
              <a:t>-</a:t>
            </a:r>
            <a:r>
              <a:rPr lang="fr-FR" dirty="0" err="1" smtClean="0">
                <a:latin typeface="Calibri"/>
              </a:rPr>
              <a:t>Rogoff</a:t>
            </a:r>
            <a:r>
              <a:rPr lang="fr-FR" dirty="0" smtClean="0">
                <a:latin typeface="Calibri"/>
              </a:rPr>
              <a:t> point out </a:t>
            </a:r>
            <a:r>
              <a:rPr lang="fr-FR" dirty="0" err="1" smtClean="0">
                <a:latin typeface="Calibri"/>
              </a:rPr>
              <a:t>that</a:t>
            </a:r>
            <a:r>
              <a:rPr lang="fr-FR" dirty="0" smtClean="0">
                <a:latin typeface="Calibri"/>
              </a:rPr>
              <a:t> post-1980 </a:t>
            </a:r>
            <a:r>
              <a:rPr lang="fr-FR" dirty="0" err="1" smtClean="0">
                <a:latin typeface="Calibri"/>
              </a:rPr>
              <a:t>financial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deregulation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contributed</a:t>
            </a:r>
            <a:r>
              <a:rPr lang="fr-FR" dirty="0" smtClean="0">
                <a:latin typeface="Calibri"/>
              </a:rPr>
              <a:t> to the return of </a:t>
            </a:r>
            <a:r>
              <a:rPr lang="fr-FR" dirty="0" err="1" smtClean="0">
                <a:latin typeface="Calibri"/>
              </a:rPr>
              <a:t>banking</a:t>
            </a:r>
            <a:r>
              <a:rPr lang="fr-FR" dirty="0" smtClean="0">
                <a:latin typeface="Calibri"/>
              </a:rPr>
              <a:t> crises, but </a:t>
            </a:r>
            <a:r>
              <a:rPr lang="fr-FR" dirty="0" err="1" smtClean="0">
                <a:latin typeface="Calibri"/>
              </a:rPr>
              <a:t>they</a:t>
            </a:r>
            <a:r>
              <a:rPr lang="fr-FR" dirty="0" smtClean="0">
                <a:latin typeface="Calibri"/>
              </a:rPr>
              <a:t> are not </a:t>
            </a:r>
            <a:r>
              <a:rPr lang="fr-FR" dirty="0" err="1" smtClean="0">
                <a:latin typeface="Calibri"/>
              </a:rPr>
              <a:t>entirely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clear</a:t>
            </a:r>
            <a:r>
              <a:rPr lang="fr-FR" dirty="0" smtClean="0">
                <a:latin typeface="Calibri"/>
              </a:rPr>
              <a:t> about optimal </a:t>
            </a:r>
            <a:r>
              <a:rPr lang="fr-FR" dirty="0" err="1" smtClean="0">
                <a:latin typeface="Calibri"/>
              </a:rPr>
              <a:t>financial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regulation</a:t>
            </a:r>
            <a:r>
              <a:rPr lang="fr-FR" dirty="0" smtClean="0">
                <a:latin typeface="Calibri"/>
              </a:rPr>
              <a:t> vs </a:t>
            </a:r>
            <a:r>
              <a:rPr lang="fr-FR" dirty="0" err="1" smtClean="0">
                <a:latin typeface="Calibri"/>
              </a:rPr>
              <a:t>repression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Friedman</a:t>
            </a:r>
            <a:r>
              <a:rPr lang="fr-FR" dirty="0"/>
              <a:t>-</a:t>
            </a:r>
            <a:r>
              <a:rPr lang="fr-FR" dirty="0" smtClean="0"/>
              <a:t>Schwartz, </a:t>
            </a:r>
            <a:r>
              <a:rPr lang="fr-FR" i="1" dirty="0" smtClean="0"/>
              <a:t>A </a:t>
            </a:r>
            <a:r>
              <a:rPr lang="fr-FR" i="1" dirty="0" err="1" smtClean="0"/>
              <a:t>Monetary</a:t>
            </a:r>
            <a:r>
              <a:rPr lang="fr-FR" i="1" dirty="0" smtClean="0"/>
              <a:t> </a:t>
            </a:r>
            <a:r>
              <a:rPr lang="fr-FR" i="1" dirty="0" err="1" smtClean="0"/>
              <a:t>History</a:t>
            </a:r>
            <a:r>
              <a:rPr lang="fr-FR" i="1" dirty="0" smtClean="0"/>
              <a:t> of the United States 1867-1960</a:t>
            </a:r>
            <a:r>
              <a:rPr lang="fr-FR" dirty="0" smtClean="0"/>
              <a:t>, PUP 1963 = new </a:t>
            </a:r>
            <a:r>
              <a:rPr lang="fr-FR" dirty="0" err="1" smtClean="0"/>
              <a:t>interpertation</a:t>
            </a:r>
            <a:r>
              <a:rPr lang="fr-FR" dirty="0" smtClean="0"/>
              <a:t> of 1929 </a:t>
            </a:r>
            <a:r>
              <a:rPr lang="fr-FR" dirty="0" err="1" smtClean="0"/>
              <a:t>crisis</a:t>
            </a:r>
            <a:r>
              <a:rPr lang="fr-FR" dirty="0" smtClean="0"/>
              <a:t>              = « all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good Fed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preserve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&amp; stable inflation; </a:t>
            </a:r>
            <a:r>
              <a:rPr lang="fr-FR" dirty="0" err="1" smtClean="0"/>
              <a:t>we</a:t>
            </a:r>
            <a:r>
              <a:rPr lang="fr-FR" dirty="0" smtClean="0"/>
              <a:t> do not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welfare</a:t>
            </a:r>
            <a:r>
              <a:rPr lang="fr-FR" dirty="0" smtClean="0"/>
              <a:t> state »</a:t>
            </a:r>
          </a:p>
          <a:p>
            <a:r>
              <a:rPr lang="fr-FR" dirty="0" err="1"/>
              <a:t>M</a:t>
            </a:r>
            <a:r>
              <a:rPr lang="fr-FR" dirty="0" err="1" smtClean="0"/>
              <a:t>onetary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 err="1" smtClean="0"/>
              <a:t>yes</a:t>
            </a:r>
            <a:r>
              <a:rPr lang="fr-FR" dirty="0" smtClean="0"/>
              <a:t>, </a:t>
            </a:r>
            <a:r>
              <a:rPr lang="fr-FR" dirty="0" err="1" smtClean="0"/>
              <a:t>welfare</a:t>
            </a:r>
            <a:r>
              <a:rPr lang="fr-FR" dirty="0" smtClean="0"/>
              <a:t> state no; central </a:t>
            </a:r>
            <a:r>
              <a:rPr lang="fr-FR" dirty="0" err="1" smtClean="0"/>
              <a:t>bank</a:t>
            </a:r>
            <a:r>
              <a:rPr lang="fr-FR" dirty="0" smtClean="0"/>
              <a:t> as </a:t>
            </a:r>
            <a:r>
              <a:rPr lang="fr-FR" dirty="0" err="1" smtClean="0"/>
              <a:t>lender</a:t>
            </a:r>
            <a:r>
              <a:rPr lang="fr-FR" dirty="0" smtClean="0"/>
              <a:t>-of-last-</a:t>
            </a:r>
            <a:r>
              <a:rPr lang="fr-FR" dirty="0" err="1" smtClean="0"/>
              <a:t>resort</a:t>
            </a:r>
            <a:r>
              <a:rPr lang="fr-FR" dirty="0" smtClean="0"/>
              <a:t> </a:t>
            </a:r>
            <a:r>
              <a:rPr lang="fr-FR" dirty="0" err="1" smtClean="0"/>
              <a:t>yes</a:t>
            </a:r>
            <a:r>
              <a:rPr lang="fr-FR" dirty="0" smtClean="0"/>
              <a:t>, New Deal no</a:t>
            </a:r>
          </a:p>
          <a:p>
            <a:r>
              <a:rPr lang="fr-FR" dirty="0" err="1" smtClean="0"/>
              <a:t>Monetarist</a:t>
            </a:r>
            <a:r>
              <a:rPr lang="fr-FR" dirty="0" smtClean="0"/>
              <a:t> </a:t>
            </a:r>
            <a:r>
              <a:rPr lang="fr-FR" dirty="0" err="1" smtClean="0"/>
              <a:t>revolution</a:t>
            </a:r>
            <a:r>
              <a:rPr lang="fr-FR" dirty="0" smtClean="0"/>
              <a:t> (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matters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monetary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&amp; </a:t>
            </a:r>
            <a:r>
              <a:rPr lang="fr-FR" dirty="0" err="1" smtClean="0"/>
              <a:t>low</a:t>
            </a:r>
            <a:r>
              <a:rPr lang="fr-FR" dirty="0" smtClean="0"/>
              <a:t> inflation):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powerful</a:t>
            </a:r>
            <a:r>
              <a:rPr lang="fr-FR" dirty="0" smtClean="0"/>
              <a:t> </a:t>
            </a:r>
            <a:r>
              <a:rPr lang="fr-FR" dirty="0" err="1" smtClean="0"/>
              <a:t>political</a:t>
            </a:r>
            <a:r>
              <a:rPr lang="fr-FR" dirty="0" smtClean="0"/>
              <a:t> message in US 1960s-70s</a:t>
            </a:r>
          </a:p>
          <a:p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: a good Fed </a:t>
            </a:r>
            <a:r>
              <a:rPr lang="fr-FR" dirty="0"/>
              <a:t>&amp;</a:t>
            </a:r>
            <a:r>
              <a:rPr lang="fr-FR" dirty="0" smtClean="0"/>
              <a:t> a good </a:t>
            </a:r>
            <a:r>
              <a:rPr lang="fr-FR" dirty="0" err="1" smtClean="0"/>
              <a:t>welfare</a:t>
            </a:r>
            <a:r>
              <a:rPr lang="fr-FR" dirty="0" smtClean="0"/>
              <a:t> state?</a:t>
            </a:r>
          </a:p>
          <a:p>
            <a:r>
              <a:rPr lang="fr-FR" b="1" dirty="0" smtClean="0"/>
              <a:t>Modern consensus: central </a:t>
            </a:r>
            <a:r>
              <a:rPr lang="fr-FR" b="1" dirty="0" err="1" smtClean="0"/>
              <a:t>banks</a:t>
            </a:r>
            <a:r>
              <a:rPr lang="fr-FR" b="1" dirty="0" smtClean="0"/>
              <a:t> as </a:t>
            </a:r>
            <a:r>
              <a:rPr lang="fr-FR" b="1" dirty="0" err="1" smtClean="0"/>
              <a:t>lenders</a:t>
            </a:r>
            <a:r>
              <a:rPr lang="fr-FR" b="1" dirty="0" smtClean="0"/>
              <a:t> of last </a:t>
            </a:r>
            <a:r>
              <a:rPr lang="fr-FR" b="1" dirty="0" err="1" smtClean="0"/>
              <a:t>resort</a:t>
            </a:r>
            <a:r>
              <a:rPr lang="fr-FR" b="1" dirty="0" smtClean="0"/>
              <a:t>, </a:t>
            </a:r>
            <a:r>
              <a:rPr lang="fr-FR" b="1" dirty="0" err="1" smtClean="0"/>
              <a:t>accepted</a:t>
            </a:r>
            <a:r>
              <a:rPr lang="fr-FR" b="1" dirty="0" smtClean="0"/>
              <a:t> by </a:t>
            </a:r>
            <a:r>
              <a:rPr lang="fr-FR" b="1" dirty="0" err="1" smtClean="0"/>
              <a:t>both</a:t>
            </a:r>
            <a:r>
              <a:rPr lang="fr-FR" b="1" dirty="0" smtClean="0"/>
              <a:t> right-</a:t>
            </a:r>
            <a:r>
              <a:rPr lang="fr-FR" b="1" dirty="0" err="1" smtClean="0"/>
              <a:t>wing</a:t>
            </a:r>
            <a:r>
              <a:rPr lang="fr-FR" b="1" dirty="0" smtClean="0"/>
              <a:t> &amp; </a:t>
            </a:r>
            <a:r>
              <a:rPr lang="fr-FR" b="1" dirty="0" err="1" smtClean="0"/>
              <a:t>left</a:t>
            </a:r>
            <a:r>
              <a:rPr lang="fr-FR" b="1" dirty="0" smtClean="0"/>
              <a:t>-</a:t>
            </a:r>
            <a:r>
              <a:rPr lang="fr-FR" b="1" dirty="0" err="1" smtClean="0"/>
              <a:t>wing</a:t>
            </a:r>
            <a:r>
              <a:rPr lang="fr-FR" b="1" dirty="0" smtClean="0"/>
              <a:t> parties</a:t>
            </a:r>
          </a:p>
          <a:p>
            <a:r>
              <a:rPr lang="fr-FR" dirty="0" err="1" smtClean="0"/>
              <a:t>After</a:t>
            </a:r>
            <a:r>
              <a:rPr lang="fr-FR" dirty="0" smtClean="0"/>
              <a:t> 2008 </a:t>
            </a:r>
            <a:r>
              <a:rPr lang="fr-FR" dirty="0" err="1" smtClean="0"/>
              <a:t>crisis</a:t>
            </a:r>
            <a:r>
              <a:rPr lang="fr-FR" dirty="0" smtClean="0"/>
              <a:t>,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of </a:t>
            </a:r>
            <a:r>
              <a:rPr lang="fr-FR" dirty="0" err="1" smtClean="0"/>
              <a:t>monetary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: </a:t>
            </a:r>
            <a:r>
              <a:rPr lang="fr-FR" dirty="0" err="1" smtClean="0"/>
              <a:t>interest</a:t>
            </a:r>
            <a:r>
              <a:rPr lang="fr-FR" dirty="0" smtClean="0"/>
              <a:t> rates down to </a:t>
            </a:r>
            <a:r>
              <a:rPr lang="fr-FR" dirty="0" err="1" smtClean="0"/>
              <a:t>zero</a:t>
            </a:r>
            <a:r>
              <a:rPr lang="fr-FR" dirty="0" smtClean="0"/>
              <a:t>, quantitative-</a:t>
            </a:r>
            <a:r>
              <a:rPr lang="fr-FR" dirty="0" err="1" smtClean="0"/>
              <a:t>easing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 (QE)</a:t>
            </a:r>
          </a:p>
          <a:p>
            <a:pPr marL="0" indent="0">
              <a:buNone/>
            </a:pPr>
            <a:r>
              <a:rPr lang="fr-FR" dirty="0" smtClean="0"/>
              <a:t>   → central </a:t>
            </a:r>
            <a:r>
              <a:rPr lang="fr-FR" dirty="0" err="1" smtClean="0"/>
              <a:t>banks</a:t>
            </a:r>
            <a:r>
              <a:rPr lang="fr-FR" dirty="0" smtClean="0"/>
              <a:t> </a:t>
            </a:r>
            <a:r>
              <a:rPr lang="fr-FR" dirty="0" err="1" smtClean="0"/>
              <a:t>printed</a:t>
            </a:r>
            <a:r>
              <a:rPr lang="fr-FR" dirty="0" smtClean="0"/>
              <a:t> </a:t>
            </a:r>
            <a:r>
              <a:rPr lang="fr-FR" dirty="0" err="1" smtClean="0"/>
              <a:t>currency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avoid</a:t>
            </a:r>
            <a:r>
              <a:rPr lang="fr-FR" dirty="0" smtClean="0"/>
              <a:t> </a:t>
            </a:r>
            <a:r>
              <a:rPr lang="fr-FR" dirty="0" err="1" smtClean="0"/>
              <a:t>complete</a:t>
            </a:r>
            <a:r>
              <a:rPr lang="fr-FR" dirty="0" smtClean="0"/>
              <a:t> collapse of the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system &amp; public finance</a:t>
            </a:r>
          </a:p>
          <a:p>
            <a:pPr marL="0" indent="0">
              <a:buNone/>
            </a:pPr>
            <a:r>
              <a:rPr lang="fr-FR" dirty="0" smtClean="0"/>
              <a:t>   → </a:t>
            </a:r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in central </a:t>
            </a:r>
            <a:r>
              <a:rPr lang="fr-FR" dirty="0" err="1" smtClean="0"/>
              <a:t>banks</a:t>
            </a:r>
            <a:r>
              <a:rPr lang="fr-FR" dirty="0" smtClean="0"/>
              <a:t> balance </a:t>
            </a:r>
            <a:r>
              <a:rPr lang="fr-FR" dirty="0" err="1" smtClean="0"/>
              <a:t>sheets</a:t>
            </a:r>
            <a:r>
              <a:rPr lang="fr-FR" dirty="0" smtClean="0"/>
              <a:t>   </a:t>
            </a:r>
          </a:p>
          <a:p>
            <a:pPr marL="0" indent="0">
              <a:buNone/>
            </a:pPr>
            <a:r>
              <a:rPr lang="fr-FR" dirty="0" smtClean="0"/>
              <a:t>   → but </a:t>
            </a:r>
            <a:r>
              <a:rPr lang="fr-FR" dirty="0" err="1" smtClean="0"/>
              <a:t>what</a:t>
            </a:r>
            <a:r>
              <a:rPr lang="fr-FR" dirty="0" smtClean="0"/>
              <a:t> do central </a:t>
            </a:r>
            <a:r>
              <a:rPr lang="fr-FR" dirty="0" err="1" smtClean="0"/>
              <a:t>banks</a:t>
            </a:r>
            <a:r>
              <a:rPr lang="fr-FR" dirty="0" smtClean="0"/>
              <a:t> do </a:t>
            </a:r>
            <a:r>
              <a:rPr lang="fr-FR" dirty="0" err="1" smtClean="0"/>
              <a:t>exactly</a:t>
            </a:r>
            <a:r>
              <a:rPr lang="fr-FR" dirty="0" smtClean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050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764704"/>
          </a:xfrm>
        </p:spPr>
        <p:txBody>
          <a:bodyPr>
            <a:normAutofit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do central </a:t>
            </a:r>
            <a:r>
              <a:rPr lang="fr-FR" dirty="0" err="1" smtClean="0"/>
              <a:t>banks</a:t>
            </a:r>
            <a:r>
              <a:rPr lang="fr-FR" dirty="0" smtClean="0"/>
              <a:t> do?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609329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By </a:t>
            </a:r>
            <a:r>
              <a:rPr lang="fr-FR" dirty="0" err="1" smtClean="0"/>
              <a:t>definition</a:t>
            </a:r>
            <a:r>
              <a:rPr lang="fr-FR" dirty="0" smtClean="0"/>
              <a:t>, central </a:t>
            </a:r>
            <a:r>
              <a:rPr lang="fr-FR" dirty="0" err="1" smtClean="0"/>
              <a:t>banks</a:t>
            </a:r>
            <a:r>
              <a:rPr lang="fr-FR" dirty="0" smtClean="0"/>
              <a:t> </a:t>
            </a:r>
            <a:r>
              <a:rPr lang="fr-FR" dirty="0" err="1" smtClean="0"/>
              <a:t>create</a:t>
            </a:r>
            <a:r>
              <a:rPr lang="fr-FR" dirty="0" smtClean="0"/>
              <a:t> money (</a:t>
            </a:r>
            <a:r>
              <a:rPr lang="fr-FR" dirty="0" err="1" smtClean="0"/>
              <a:t>bank</a:t>
            </a:r>
            <a:r>
              <a:rPr lang="fr-FR" dirty="0" smtClean="0"/>
              <a:t> notes &amp; </a:t>
            </a:r>
            <a:r>
              <a:rPr lang="fr-FR" dirty="0" err="1" smtClean="0"/>
              <a:t>immaterial</a:t>
            </a:r>
            <a:r>
              <a:rPr lang="fr-FR" dirty="0" smtClean="0"/>
              <a:t> </a:t>
            </a:r>
            <a:r>
              <a:rPr lang="fr-FR" dirty="0" err="1" smtClean="0"/>
              <a:t>currency</a:t>
            </a:r>
            <a:r>
              <a:rPr lang="fr-FR" dirty="0" smtClean="0"/>
              <a:t>) &amp; </a:t>
            </a:r>
            <a:r>
              <a:rPr lang="fr-FR" dirty="0" err="1" smtClean="0"/>
              <a:t>lend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to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actors</a:t>
            </a:r>
            <a:r>
              <a:rPr lang="fr-FR" dirty="0" smtClean="0"/>
              <a:t>: </a:t>
            </a:r>
            <a:r>
              <a:rPr lang="fr-FR" dirty="0" err="1" smtClean="0"/>
              <a:t>banks</a:t>
            </a:r>
            <a:r>
              <a:rPr lang="fr-FR" dirty="0" smtClean="0"/>
              <a:t>, </a:t>
            </a:r>
            <a:r>
              <a:rPr lang="fr-FR" dirty="0" err="1" smtClean="0"/>
              <a:t>firms</a:t>
            </a:r>
            <a:r>
              <a:rPr lang="fr-FR" dirty="0" smtClean="0"/>
              <a:t>, </a:t>
            </a:r>
            <a:r>
              <a:rPr lang="fr-FR" dirty="0" err="1" smtClean="0"/>
              <a:t>govt</a:t>
            </a:r>
            <a:r>
              <a:rPr lang="fr-FR" dirty="0" smtClean="0"/>
              <a:t>, </a:t>
            </a:r>
            <a:r>
              <a:rPr lang="fr-FR" dirty="0" err="1" smtClean="0"/>
              <a:t>households</a:t>
            </a:r>
            <a:r>
              <a:rPr lang="fr-FR" dirty="0" smtClean="0"/>
              <a:t> (</a:t>
            </a:r>
            <a:r>
              <a:rPr lang="fr-FR" dirty="0" err="1" smtClean="0"/>
              <a:t>usually</a:t>
            </a:r>
            <a:r>
              <a:rPr lang="fr-FR" dirty="0" smtClean="0"/>
              <a:t> not </a:t>
            </a:r>
            <a:r>
              <a:rPr lang="fr-FR" dirty="0" err="1" smtClean="0"/>
              <a:t>directly</a:t>
            </a:r>
            <a:r>
              <a:rPr lang="fr-FR" dirty="0" smtClean="0"/>
              <a:t>) </a:t>
            </a:r>
          </a:p>
          <a:p>
            <a:r>
              <a:rPr lang="fr-FR" dirty="0" smtClean="0"/>
              <a:t>In normal times, central </a:t>
            </a:r>
            <a:r>
              <a:rPr lang="fr-FR" dirty="0" err="1" smtClean="0"/>
              <a:t>banks</a:t>
            </a:r>
            <a:r>
              <a:rPr lang="fr-FR" dirty="0" smtClean="0"/>
              <a:t> </a:t>
            </a:r>
            <a:r>
              <a:rPr lang="fr-FR" dirty="0" err="1" smtClean="0"/>
              <a:t>lend</a:t>
            </a:r>
            <a:r>
              <a:rPr lang="fr-FR" dirty="0" smtClean="0"/>
              <a:t> money </a:t>
            </a:r>
            <a:r>
              <a:rPr lang="fr-FR" dirty="0" err="1" smtClean="0"/>
              <a:t>mostly</a:t>
            </a:r>
            <a:r>
              <a:rPr lang="fr-FR" dirty="0" smtClean="0"/>
              <a:t> to </a:t>
            </a:r>
            <a:r>
              <a:rPr lang="fr-FR" dirty="0" err="1" smtClean="0"/>
              <a:t>banks</a:t>
            </a:r>
            <a:r>
              <a:rPr lang="fr-FR" dirty="0" smtClean="0"/>
              <a:t>, and </a:t>
            </a:r>
            <a:r>
              <a:rPr lang="fr-FR" dirty="0" err="1" smtClean="0"/>
              <a:t>mostly</a:t>
            </a:r>
            <a:r>
              <a:rPr lang="fr-FR" dirty="0" smtClean="0"/>
              <a:t> over </a:t>
            </a:r>
            <a:r>
              <a:rPr lang="fr-FR" dirty="0" err="1" smtClean="0"/>
              <a:t>very</a:t>
            </a:r>
            <a:r>
              <a:rPr lang="fr-FR" dirty="0" smtClean="0"/>
              <a:t> short </a:t>
            </a:r>
            <a:r>
              <a:rPr lang="fr-FR" dirty="0" err="1" smtClean="0"/>
              <a:t>durations</a:t>
            </a:r>
            <a:r>
              <a:rPr lang="fr-FR" dirty="0" smtClean="0"/>
              <a:t> (one </a:t>
            </a:r>
            <a:r>
              <a:rPr lang="fr-FR" dirty="0" err="1" smtClean="0"/>
              <a:t>day</a:t>
            </a:r>
            <a:r>
              <a:rPr lang="fr-FR" dirty="0" smtClean="0"/>
              <a:t>, one </a:t>
            </a:r>
            <a:r>
              <a:rPr lang="fr-FR" dirty="0" err="1" smtClean="0"/>
              <a:t>week</a:t>
            </a:r>
            <a:r>
              <a:rPr lang="fr-FR" dirty="0" smtClean="0"/>
              <a:t>, one </a:t>
            </a:r>
            <a:r>
              <a:rPr lang="fr-FR" dirty="0" err="1" smtClean="0"/>
              <a:t>month</a:t>
            </a:r>
            <a:r>
              <a:rPr lang="fr-FR" dirty="0" smtClean="0"/>
              <a:t>,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months</a:t>
            </a:r>
            <a:r>
              <a:rPr lang="fr-FR" dirty="0" smtClean="0"/>
              <a:t>, etc.)</a:t>
            </a:r>
          </a:p>
          <a:p>
            <a:r>
              <a:rPr lang="fr-FR" dirty="0" smtClean="0"/>
              <a:t>Justification: over short </a:t>
            </a:r>
            <a:r>
              <a:rPr lang="fr-FR" dirty="0" err="1" smtClean="0"/>
              <a:t>run</a:t>
            </a:r>
            <a:r>
              <a:rPr lang="fr-FR" dirty="0" smtClean="0"/>
              <a:t> horizons,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banks</a:t>
            </a:r>
            <a:r>
              <a:rPr lang="fr-FR" dirty="0" smtClean="0"/>
              <a:t> are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balanced</a:t>
            </a:r>
            <a:r>
              <a:rPr lang="fr-FR" dirty="0" smtClean="0"/>
              <a:t> (</a:t>
            </a:r>
            <a:r>
              <a:rPr lang="fr-FR" dirty="0" err="1" smtClean="0"/>
              <a:t>withdrawals</a:t>
            </a:r>
            <a:r>
              <a:rPr lang="fr-FR" dirty="0" smtClean="0"/>
              <a:t> &amp; </a:t>
            </a:r>
            <a:r>
              <a:rPr lang="fr-FR" dirty="0" err="1" smtClean="0"/>
              <a:t>deposits</a:t>
            </a:r>
            <a:r>
              <a:rPr lang="fr-FR" dirty="0" smtClean="0"/>
              <a:t> are </a:t>
            </a:r>
            <a:r>
              <a:rPr lang="fr-FR" dirty="0" err="1" smtClean="0"/>
              <a:t>huge</a:t>
            </a:r>
            <a:r>
              <a:rPr lang="fr-FR" dirty="0" smtClean="0"/>
              <a:t> and not </a:t>
            </a:r>
            <a:r>
              <a:rPr lang="fr-FR" dirty="0" err="1" smtClean="0"/>
              <a:t>exactly</a:t>
            </a:r>
            <a:r>
              <a:rPr lang="fr-FR" dirty="0" smtClean="0"/>
              <a:t> </a:t>
            </a:r>
            <a:r>
              <a:rPr lang="fr-FR" dirty="0" err="1" smtClean="0"/>
              <a:t>equal</a:t>
            </a:r>
            <a:r>
              <a:rPr lang="fr-FR" dirty="0" smtClean="0"/>
              <a:t>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bank</a:t>
            </a:r>
            <a:r>
              <a:rPr lang="fr-FR" dirty="0" smtClean="0"/>
              <a:t>);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balances out over </a:t>
            </a:r>
            <a:r>
              <a:rPr lang="fr-FR" dirty="0" err="1" smtClean="0"/>
              <a:t>slightly</a:t>
            </a:r>
            <a:r>
              <a:rPr lang="fr-FR" dirty="0" smtClean="0"/>
              <a:t> longer </a:t>
            </a:r>
            <a:r>
              <a:rPr lang="fr-FR" dirty="0" err="1" smtClean="0"/>
              <a:t>run</a:t>
            </a:r>
            <a:r>
              <a:rPr lang="fr-FR" dirty="0" smtClean="0"/>
              <a:t> horizons</a:t>
            </a:r>
          </a:p>
          <a:p>
            <a:r>
              <a:rPr lang="fr-FR" dirty="0" err="1" smtClean="0"/>
              <a:t>After</a:t>
            </a:r>
            <a:r>
              <a:rPr lang="fr-FR" dirty="0" smtClean="0"/>
              <a:t> 2008 crises,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banks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r>
              <a:rPr lang="fr-FR" dirty="0" smtClean="0"/>
              <a:t> to </a:t>
            </a:r>
            <a:r>
              <a:rPr lang="fr-FR" dirty="0" err="1" smtClean="0"/>
              <a:t>experience</a:t>
            </a:r>
            <a:r>
              <a:rPr lang="fr-FR" dirty="0" smtClean="0"/>
              <a:t> longer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liquidity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&amp; central </a:t>
            </a:r>
            <a:r>
              <a:rPr lang="fr-FR" dirty="0" err="1" smtClean="0"/>
              <a:t>banks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r>
              <a:rPr lang="fr-FR" dirty="0" smtClean="0"/>
              <a:t> to </a:t>
            </a:r>
            <a:r>
              <a:rPr lang="fr-FR" dirty="0" err="1" smtClean="0"/>
              <a:t>lend</a:t>
            </a:r>
            <a:r>
              <a:rPr lang="fr-FR" dirty="0" smtClean="0"/>
              <a:t> money over </a:t>
            </a:r>
            <a:r>
              <a:rPr lang="fr-FR" dirty="0" err="1" smtClean="0"/>
              <a:t>much</a:t>
            </a:r>
            <a:r>
              <a:rPr lang="fr-FR" dirty="0" smtClean="0"/>
              <a:t> longer </a:t>
            </a:r>
            <a:r>
              <a:rPr lang="fr-FR" dirty="0" err="1" smtClean="0"/>
              <a:t>run</a:t>
            </a:r>
            <a:r>
              <a:rPr lang="fr-FR" dirty="0" smtClean="0"/>
              <a:t> horizons: 6-months, 1-year, 5-</a:t>
            </a:r>
            <a:r>
              <a:rPr lang="fr-FR" dirty="0" err="1" smtClean="0"/>
              <a:t>years</a:t>
            </a:r>
            <a:r>
              <a:rPr lang="fr-FR" dirty="0" smtClean="0"/>
              <a:t>, etc. (QE)</a:t>
            </a:r>
          </a:p>
          <a:p>
            <a:r>
              <a:rPr lang="fr-FR" dirty="0" smtClean="0"/>
              <a:t>Central </a:t>
            </a:r>
            <a:r>
              <a:rPr lang="fr-FR" dirty="0" err="1" smtClean="0"/>
              <a:t>banks</a:t>
            </a:r>
            <a:r>
              <a:rPr lang="fr-FR" dirty="0" smtClean="0"/>
              <a:t> balance </a:t>
            </a:r>
            <a:r>
              <a:rPr lang="fr-FR" dirty="0" err="1" smtClean="0"/>
              <a:t>sheets</a:t>
            </a:r>
            <a:r>
              <a:rPr lang="fr-FR" dirty="0" smtClean="0"/>
              <a:t> are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modest</a:t>
            </a:r>
            <a:r>
              <a:rPr lang="fr-FR" dirty="0" smtClean="0"/>
              <a:t> as </a:t>
            </a:r>
            <a:r>
              <a:rPr lang="fr-FR" dirty="0" err="1" smtClean="0"/>
              <a:t>compared</a:t>
            </a:r>
            <a:r>
              <a:rPr lang="fr-FR" dirty="0" smtClean="0"/>
              <a:t> to national </a:t>
            </a:r>
            <a:r>
              <a:rPr lang="fr-FR" dirty="0" err="1" smtClean="0"/>
              <a:t>wealth</a:t>
            </a:r>
            <a:r>
              <a:rPr lang="fr-FR" dirty="0" smtClean="0"/>
              <a:t> balance </a:t>
            </a:r>
            <a:r>
              <a:rPr lang="fr-FR" dirty="0" err="1" smtClean="0"/>
              <a:t>sheets</a:t>
            </a:r>
            <a:r>
              <a:rPr lang="fr-FR" dirty="0" smtClean="0"/>
              <a:t> (W/Y≈600-700%), but are </a:t>
            </a:r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bigger</a:t>
            </a:r>
            <a:r>
              <a:rPr lang="fr-FR" dirty="0" smtClean="0"/>
              <a:t> &amp; </a:t>
            </a:r>
            <a:r>
              <a:rPr lang="fr-FR" dirty="0" err="1" smtClean="0"/>
              <a:t>bigger</a:t>
            </a:r>
            <a:r>
              <a:rPr lang="fr-FR" dirty="0" smtClean="0"/>
              <a:t>:&lt;10% Y </a:t>
            </a:r>
            <a:r>
              <a:rPr lang="fr-FR" dirty="0" err="1" smtClean="0"/>
              <a:t>before</a:t>
            </a:r>
            <a:r>
              <a:rPr lang="fr-FR" dirty="0" smtClean="0"/>
              <a:t> 2008, 20-30% Y 2015</a:t>
            </a:r>
          </a:p>
          <a:p>
            <a:pPr marL="0" indent="0">
              <a:buNone/>
            </a:pPr>
            <a:r>
              <a:rPr lang="fr-FR" dirty="0"/>
              <a:t> → </a:t>
            </a:r>
            <a:r>
              <a:rPr lang="fr-FR" dirty="0" smtClean="0"/>
              <a:t>but how far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go ?</a:t>
            </a:r>
          </a:p>
          <a:p>
            <a:pPr marL="0" indent="0">
              <a:buNone/>
            </a:pPr>
            <a:r>
              <a:rPr lang="fr-FR" dirty="0"/>
              <a:t> → </a:t>
            </a:r>
            <a:r>
              <a:rPr lang="fr-FR" dirty="0" err="1" smtClean="0"/>
              <a:t>monetary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 vs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r>
              <a:rPr lang="fr-FR" dirty="0" smtClean="0"/>
              <a:t> of </a:t>
            </a:r>
            <a:r>
              <a:rPr lang="fr-FR" dirty="0" err="1" smtClean="0"/>
              <a:t>government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10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Analyzing</a:t>
            </a:r>
            <a:r>
              <a:rPr lang="fr-FR" dirty="0" smtClean="0"/>
              <a:t> central </a:t>
            </a:r>
            <a:r>
              <a:rPr lang="fr-FR" dirty="0" err="1" smtClean="0"/>
              <a:t>bank</a:t>
            </a:r>
            <a:r>
              <a:rPr lang="fr-FR" dirty="0" smtClean="0"/>
              <a:t> balance </a:t>
            </a:r>
            <a:r>
              <a:rPr lang="fr-FR" dirty="0" err="1" smtClean="0"/>
              <a:t>sheets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877272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When</a:t>
            </a:r>
            <a:r>
              <a:rPr lang="fr-FR" dirty="0" smtClean="0"/>
              <a:t> central </a:t>
            </a:r>
            <a:r>
              <a:rPr lang="fr-FR" dirty="0" err="1" smtClean="0"/>
              <a:t>banks</a:t>
            </a:r>
            <a:r>
              <a:rPr lang="fr-FR" dirty="0" smtClean="0"/>
              <a:t> </a:t>
            </a:r>
            <a:r>
              <a:rPr lang="fr-FR" dirty="0" err="1" smtClean="0"/>
              <a:t>expend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balance </a:t>
            </a:r>
            <a:r>
              <a:rPr lang="fr-FR" dirty="0" err="1" smtClean="0"/>
              <a:t>sheet</a:t>
            </a:r>
            <a:r>
              <a:rPr lang="fr-FR" dirty="0" smtClean="0"/>
              <a:t> (i.e. </a:t>
            </a:r>
            <a:r>
              <a:rPr lang="fr-FR" dirty="0" err="1" smtClean="0"/>
              <a:t>create</a:t>
            </a:r>
            <a:r>
              <a:rPr lang="fr-FR" dirty="0" smtClean="0"/>
              <a:t> more money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purchase</a:t>
            </a:r>
            <a:r>
              <a:rPr lang="fr-FR" dirty="0" smtClean="0"/>
              <a:t> </a:t>
            </a:r>
            <a:r>
              <a:rPr lang="fr-FR" dirty="0" err="1" smtClean="0"/>
              <a:t>broader</a:t>
            </a:r>
            <a:r>
              <a:rPr lang="fr-FR" dirty="0" smtClean="0"/>
              <a:t> classes of public and/or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) (=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recently</a:t>
            </a:r>
            <a:r>
              <a:rPr lang="fr-FR" dirty="0" smtClean="0"/>
              <a:t> came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« quantitative </a:t>
            </a:r>
            <a:r>
              <a:rPr lang="fr-FR" dirty="0" err="1" smtClean="0"/>
              <a:t>easing</a:t>
            </a:r>
            <a:r>
              <a:rPr lang="fr-FR" dirty="0" smtClean="0"/>
              <a:t> », QE), </a:t>
            </a:r>
            <a:r>
              <a:rPr lang="fr-FR" dirty="0" err="1" smtClean="0"/>
              <a:t>this</a:t>
            </a:r>
            <a:r>
              <a:rPr lang="fr-FR" dirty="0" smtClean="0"/>
              <a:t> has no </a:t>
            </a:r>
            <a:r>
              <a:rPr lang="fr-FR" dirty="0" err="1" smtClean="0"/>
              <a:t>immediate</a:t>
            </a:r>
            <a:r>
              <a:rPr lang="fr-FR" dirty="0" smtClean="0"/>
              <a:t> impact on national </a:t>
            </a:r>
            <a:r>
              <a:rPr lang="fr-FR" dirty="0" err="1" smtClean="0"/>
              <a:t>wealth</a:t>
            </a:r>
            <a:r>
              <a:rPr lang="fr-FR" dirty="0" smtClean="0"/>
              <a:t>: by </a:t>
            </a:r>
            <a:r>
              <a:rPr lang="fr-FR" dirty="0" err="1" smtClean="0"/>
              <a:t>definition</a:t>
            </a:r>
            <a:r>
              <a:rPr lang="fr-FR" dirty="0" smtClean="0"/>
              <a:t>, the new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and </a:t>
            </a:r>
            <a:r>
              <a:rPr lang="fr-FR" dirty="0" err="1" smtClean="0"/>
              <a:t>liabilities</a:t>
            </a:r>
            <a:r>
              <a:rPr lang="fr-FR" dirty="0" smtClean="0"/>
              <a:t> are </a:t>
            </a:r>
            <a:r>
              <a:rPr lang="fr-FR" dirty="0" err="1" smtClean="0"/>
              <a:t>exactly</a:t>
            </a:r>
            <a:r>
              <a:rPr lang="fr-FR" dirty="0" smtClean="0"/>
              <a:t> </a:t>
            </a:r>
            <a:r>
              <a:rPr lang="fr-FR" dirty="0" err="1" smtClean="0"/>
              <a:t>equal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net national </a:t>
            </a:r>
            <a:r>
              <a:rPr lang="fr-FR" dirty="0" err="1" smtClean="0"/>
              <a:t>wealth</a:t>
            </a:r>
            <a:r>
              <a:rPr lang="fr-FR" dirty="0" smtClean="0"/>
              <a:t> (and national </a:t>
            </a:r>
            <a:r>
              <a:rPr lang="fr-FR" dirty="0" err="1" smtClean="0"/>
              <a:t>income</a:t>
            </a:r>
            <a:r>
              <a:rPr lang="fr-FR" dirty="0" smtClean="0"/>
              <a:t>) are </a:t>
            </a:r>
            <a:r>
              <a:rPr lang="fr-FR" dirty="0" err="1" smtClean="0"/>
              <a:t>unchanged</a:t>
            </a:r>
            <a:endParaRPr lang="fr-FR" dirty="0" smtClean="0"/>
          </a:p>
          <a:p>
            <a:r>
              <a:rPr lang="fr-FR" dirty="0" smtClean="0"/>
              <a:t>To the </a:t>
            </a:r>
            <a:r>
              <a:rPr lang="fr-FR" dirty="0" err="1" smtClean="0"/>
              <a:t>extent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new </a:t>
            </a:r>
            <a:r>
              <a:rPr lang="fr-FR" dirty="0" err="1" smtClean="0"/>
              <a:t>lending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to </a:t>
            </a:r>
            <a:r>
              <a:rPr lang="fr-FR" dirty="0" err="1" smtClean="0"/>
              <a:t>avoid</a:t>
            </a:r>
            <a:r>
              <a:rPr lang="fr-FR" dirty="0" smtClean="0"/>
              <a:t> </a:t>
            </a:r>
            <a:r>
              <a:rPr lang="fr-FR" dirty="0" err="1" smtClean="0"/>
              <a:t>bankruptcies</a:t>
            </a:r>
            <a:r>
              <a:rPr lang="fr-FR" dirty="0" smtClean="0"/>
              <a:t> &amp; </a:t>
            </a:r>
            <a:r>
              <a:rPr lang="fr-FR" dirty="0" err="1" smtClean="0"/>
              <a:t>soften</a:t>
            </a:r>
            <a:r>
              <a:rPr lang="fr-FR" dirty="0" smtClean="0"/>
              <a:t> the </a:t>
            </a:r>
            <a:r>
              <a:rPr lang="fr-FR" dirty="0" err="1" smtClean="0"/>
              <a:t>recession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money </a:t>
            </a:r>
            <a:r>
              <a:rPr lang="fr-FR" dirty="0" err="1" smtClean="0"/>
              <a:t>creation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in the end </a:t>
            </a:r>
            <a:r>
              <a:rPr lang="fr-FR" dirty="0" err="1" smtClean="0"/>
              <a:t>contribute</a:t>
            </a:r>
            <a:r>
              <a:rPr lang="fr-FR" dirty="0" smtClean="0"/>
              <a:t> to </a:t>
            </a:r>
            <a:r>
              <a:rPr lang="fr-FR" dirty="0" err="1" smtClean="0"/>
              <a:t>raise</a:t>
            </a:r>
            <a:r>
              <a:rPr lang="fr-FR" dirty="0" smtClean="0"/>
              <a:t> national </a:t>
            </a:r>
            <a:r>
              <a:rPr lang="fr-FR" dirty="0" err="1" smtClean="0"/>
              <a:t>income</a:t>
            </a:r>
            <a:r>
              <a:rPr lang="fr-FR" dirty="0" smtClean="0"/>
              <a:t> and national </a:t>
            </a:r>
            <a:r>
              <a:rPr lang="fr-FR" dirty="0" err="1" smtClean="0"/>
              <a:t>wealth</a:t>
            </a:r>
            <a:endParaRPr lang="fr-FR" dirty="0" smtClean="0"/>
          </a:p>
          <a:p>
            <a:r>
              <a:rPr lang="fr-FR" dirty="0" smtClean="0"/>
              <a:t>But if the new </a:t>
            </a:r>
            <a:r>
              <a:rPr lang="fr-FR" dirty="0" err="1" smtClean="0"/>
              <a:t>lending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go to the right </a:t>
            </a:r>
            <a:r>
              <a:rPr lang="fr-FR" dirty="0" err="1" smtClean="0"/>
              <a:t>actors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aggravate</a:t>
            </a:r>
            <a:r>
              <a:rPr lang="fr-FR" dirty="0" smtClean="0"/>
              <a:t> the </a:t>
            </a:r>
            <a:r>
              <a:rPr lang="fr-FR" dirty="0" err="1" smtClean="0"/>
              <a:t>recession</a:t>
            </a:r>
            <a:r>
              <a:rPr lang="fr-FR" dirty="0" smtClean="0"/>
              <a:t> &amp; </a:t>
            </a:r>
            <a:r>
              <a:rPr lang="fr-FR" dirty="0" err="1" smtClean="0"/>
              <a:t>reduce</a:t>
            </a:r>
            <a:r>
              <a:rPr lang="fr-FR" dirty="0" smtClean="0"/>
              <a:t> national </a:t>
            </a:r>
            <a:r>
              <a:rPr lang="fr-FR" dirty="0" err="1" smtClean="0"/>
              <a:t>income</a:t>
            </a:r>
            <a:r>
              <a:rPr lang="fr-FR" dirty="0" smtClean="0"/>
              <a:t> and </a:t>
            </a:r>
            <a:r>
              <a:rPr lang="fr-FR" dirty="0" err="1" smtClean="0"/>
              <a:t>wealth</a:t>
            </a:r>
            <a:endParaRPr lang="fr-FR" dirty="0" smtClean="0"/>
          </a:p>
          <a:p>
            <a:r>
              <a:rPr lang="fr-FR" b="1" dirty="0" smtClean="0"/>
              <a:t>Central </a:t>
            </a:r>
            <a:r>
              <a:rPr lang="fr-FR" b="1" dirty="0" err="1" smtClean="0"/>
              <a:t>banks</a:t>
            </a:r>
            <a:r>
              <a:rPr lang="fr-FR" b="1" dirty="0" smtClean="0"/>
              <a:t> have </a:t>
            </a:r>
            <a:r>
              <a:rPr lang="fr-FR" b="1" dirty="0" err="1" smtClean="0"/>
              <a:t>infinite</a:t>
            </a:r>
            <a:r>
              <a:rPr lang="fr-FR" b="1" dirty="0" smtClean="0"/>
              <a:t> power to </a:t>
            </a:r>
            <a:r>
              <a:rPr lang="fr-FR" b="1" dirty="0" err="1" smtClean="0"/>
              <a:t>redistribute</a:t>
            </a:r>
            <a:r>
              <a:rPr lang="fr-FR" b="1" dirty="0" smtClean="0"/>
              <a:t> </a:t>
            </a:r>
            <a:r>
              <a:rPr lang="fr-FR" b="1" dirty="0" err="1" smtClean="0"/>
              <a:t>wealth</a:t>
            </a:r>
            <a:r>
              <a:rPr lang="fr-FR" b="1" dirty="0" smtClean="0"/>
              <a:t>, but not to </a:t>
            </a:r>
            <a:r>
              <a:rPr lang="fr-FR" b="1" dirty="0" err="1" smtClean="0"/>
              <a:t>create</a:t>
            </a:r>
            <a:r>
              <a:rPr lang="fr-FR" b="1" dirty="0" smtClean="0"/>
              <a:t> new </a:t>
            </a:r>
            <a:r>
              <a:rPr lang="fr-FR" b="1" dirty="0" err="1" smtClean="0"/>
              <a:t>wealth</a:t>
            </a:r>
            <a:r>
              <a:rPr lang="fr-FR" b="1" dirty="0" smtClean="0"/>
              <a:t>: </a:t>
            </a:r>
            <a:r>
              <a:rPr lang="fr-FR" b="1" dirty="0" err="1" smtClean="0"/>
              <a:t>depending</a:t>
            </a:r>
            <a:r>
              <a:rPr lang="fr-FR" b="1" dirty="0" smtClean="0"/>
              <a:t> on how </a:t>
            </a:r>
            <a:r>
              <a:rPr lang="fr-FR" b="1" dirty="0" err="1" smtClean="0"/>
              <a:t>they</a:t>
            </a:r>
            <a:r>
              <a:rPr lang="fr-FR" b="1" dirty="0" smtClean="0"/>
              <a:t> use </a:t>
            </a:r>
            <a:r>
              <a:rPr lang="fr-FR" b="1" dirty="0" err="1" smtClean="0"/>
              <a:t>this</a:t>
            </a:r>
            <a:r>
              <a:rPr lang="fr-FR" b="1" dirty="0" smtClean="0"/>
              <a:t> power, </a:t>
            </a:r>
            <a:r>
              <a:rPr lang="fr-FR" b="1" dirty="0" err="1" smtClean="0"/>
              <a:t>they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raise</a:t>
            </a:r>
            <a:r>
              <a:rPr lang="fr-FR" b="1" dirty="0" smtClean="0"/>
              <a:t> or </a:t>
            </a:r>
            <a:r>
              <a:rPr lang="fr-FR" b="1" dirty="0" err="1" smtClean="0"/>
              <a:t>reduce</a:t>
            </a:r>
            <a:r>
              <a:rPr lang="fr-FR" b="1" dirty="0" smtClean="0"/>
              <a:t> national </a:t>
            </a:r>
            <a:r>
              <a:rPr lang="fr-FR" b="1" dirty="0" err="1" smtClean="0"/>
              <a:t>wealth</a:t>
            </a:r>
            <a:r>
              <a:rPr lang="fr-FR" b="1" dirty="0" smtClean="0"/>
              <a:t>                                                        </a:t>
            </a:r>
            <a:r>
              <a:rPr lang="fr-FR" b="1" dirty="0" smtClean="0">
                <a:latin typeface="Calibri"/>
              </a:rPr>
              <a:t>→ </a:t>
            </a:r>
            <a:r>
              <a:rPr lang="fr-FR" b="1" dirty="0" err="1" smtClean="0">
                <a:latin typeface="Calibri"/>
              </a:rPr>
              <a:t>this</a:t>
            </a:r>
            <a:r>
              <a:rPr lang="fr-FR" b="1" dirty="0" smtClean="0">
                <a:latin typeface="Calibri"/>
              </a:rPr>
              <a:t> </a:t>
            </a:r>
            <a:r>
              <a:rPr lang="fr-FR" b="1" dirty="0" err="1" smtClean="0">
                <a:latin typeface="Calibri"/>
              </a:rPr>
              <a:t>infinite</a:t>
            </a:r>
            <a:r>
              <a:rPr lang="fr-FR" b="1" dirty="0" smtClean="0">
                <a:latin typeface="Calibri"/>
              </a:rPr>
              <a:t> power </a:t>
            </a:r>
            <a:r>
              <a:rPr lang="fr-FR" b="1" dirty="0" err="1" smtClean="0">
                <a:latin typeface="Calibri"/>
              </a:rPr>
              <a:t>needs</a:t>
            </a:r>
            <a:r>
              <a:rPr lang="fr-FR" b="1" dirty="0" smtClean="0">
                <a:latin typeface="Calibri"/>
              </a:rPr>
              <a:t> to </a:t>
            </a:r>
            <a:r>
              <a:rPr lang="fr-FR" b="1" dirty="0" err="1" smtClean="0">
                <a:latin typeface="Calibri"/>
              </a:rPr>
              <a:t>be</a:t>
            </a:r>
            <a:r>
              <a:rPr lang="fr-FR" b="1" dirty="0" smtClean="0">
                <a:latin typeface="Calibri"/>
              </a:rPr>
              <a:t> </a:t>
            </a:r>
            <a:r>
              <a:rPr lang="fr-FR" b="1" dirty="0" err="1" smtClean="0">
                <a:latin typeface="Calibri"/>
              </a:rPr>
              <a:t>carefully</a:t>
            </a:r>
            <a:r>
              <a:rPr lang="fr-FR" b="1" dirty="0" smtClean="0">
                <a:latin typeface="Calibri"/>
              </a:rPr>
              <a:t> </a:t>
            </a:r>
            <a:r>
              <a:rPr lang="fr-FR" b="1" dirty="0" err="1" smtClean="0">
                <a:latin typeface="Calibri"/>
              </a:rPr>
              <a:t>regulated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797857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Before</a:t>
            </a:r>
            <a:r>
              <a:rPr lang="fr-FR" dirty="0" smtClean="0"/>
              <a:t> 2008, ECB balance </a:t>
            </a:r>
            <a:r>
              <a:rPr lang="fr-FR" dirty="0" err="1" smtClean="0"/>
              <a:t>sheet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1tr €               (1 trillion = 1 000 billions = 1 000 000 millions);                       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over 2.5tr €, and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endParaRPr lang="fr-FR" dirty="0" smtClean="0"/>
          </a:p>
          <a:p>
            <a:r>
              <a:rPr lang="fr-FR" dirty="0" err="1" smtClean="0"/>
              <a:t>Before</a:t>
            </a:r>
            <a:r>
              <a:rPr lang="fr-FR" dirty="0" smtClean="0"/>
              <a:t> 2008, </a:t>
            </a:r>
            <a:r>
              <a:rPr lang="fr-FR" dirty="0" err="1" smtClean="0"/>
              <a:t>Federal</a:t>
            </a:r>
            <a:r>
              <a:rPr lang="fr-FR" dirty="0" smtClean="0"/>
              <a:t> Reserve balance </a:t>
            </a:r>
            <a:r>
              <a:rPr lang="fr-FR" dirty="0" err="1" smtClean="0"/>
              <a:t>sheet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1tr $;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almost</a:t>
            </a:r>
            <a:r>
              <a:rPr lang="fr-FR" dirty="0" smtClean="0"/>
              <a:t> 4.5tr $, and stable</a:t>
            </a:r>
          </a:p>
          <a:p>
            <a:r>
              <a:rPr lang="fr-FR" dirty="0" smtClean="0"/>
              <a:t>In a few </a:t>
            </a:r>
            <a:r>
              <a:rPr lang="fr-FR" dirty="0" err="1" smtClean="0"/>
              <a:t>weeks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2008 (</a:t>
            </a:r>
            <a:r>
              <a:rPr lang="fr-FR" dirty="0" err="1" smtClean="0"/>
              <a:t>Lehman</a:t>
            </a:r>
            <a:r>
              <a:rPr lang="fr-FR" dirty="0" smtClean="0"/>
              <a:t>), </a:t>
            </a:r>
            <a:r>
              <a:rPr lang="fr-FR" dirty="0" err="1" smtClean="0"/>
              <a:t>both</a:t>
            </a:r>
            <a:r>
              <a:rPr lang="fr-FR" dirty="0" smtClean="0"/>
              <a:t> the Fed &amp; the ECB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1tr $ &amp; 1tr € </a:t>
            </a:r>
          </a:p>
          <a:p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absolute</a:t>
            </a:r>
            <a:r>
              <a:rPr lang="fr-FR" dirty="0" smtClean="0"/>
              <a:t> </a:t>
            </a:r>
            <a:r>
              <a:rPr lang="fr-FR" dirty="0" err="1" smtClean="0"/>
              <a:t>amounts</a:t>
            </a:r>
            <a:r>
              <a:rPr lang="fr-FR" dirty="0" smtClean="0"/>
              <a:t> look </a:t>
            </a:r>
            <a:r>
              <a:rPr lang="fr-FR" dirty="0" err="1" smtClean="0"/>
              <a:t>very</a:t>
            </a:r>
            <a:r>
              <a:rPr lang="fr-FR" dirty="0" smtClean="0"/>
              <a:t> large, but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important to compare </a:t>
            </a:r>
            <a:r>
              <a:rPr lang="fr-FR" dirty="0" err="1" smtClean="0"/>
              <a:t>them</a:t>
            </a:r>
            <a:r>
              <a:rPr lang="fr-FR" dirty="0" smtClean="0"/>
              <a:t> to GDP: in </a:t>
            </a:r>
            <a:r>
              <a:rPr lang="fr-FR" dirty="0" err="1" smtClean="0"/>
              <a:t>effect</a:t>
            </a:r>
            <a:r>
              <a:rPr lang="fr-FR" dirty="0" smtClean="0"/>
              <a:t>,  central </a:t>
            </a:r>
            <a:r>
              <a:rPr lang="fr-FR" dirty="0" err="1" smtClean="0"/>
              <a:t>bank</a:t>
            </a:r>
            <a:r>
              <a:rPr lang="fr-FR" dirty="0" smtClean="0"/>
              <a:t> balance </a:t>
            </a:r>
            <a:r>
              <a:rPr lang="fr-FR" dirty="0" err="1" smtClean="0"/>
              <a:t>sheets</a:t>
            </a:r>
            <a:r>
              <a:rPr lang="fr-FR" dirty="0" smtClean="0"/>
              <a:t> have </a:t>
            </a:r>
            <a:r>
              <a:rPr lang="fr-FR" dirty="0" err="1" smtClean="0"/>
              <a:t>increased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10% of GDP to 20-30% of GDP in US, EU, UK, </a:t>
            </a:r>
            <a:r>
              <a:rPr lang="fr-FR" dirty="0" err="1" smtClean="0"/>
              <a:t>Japan</a:t>
            </a:r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very</a:t>
            </a:r>
            <a:r>
              <a:rPr lang="fr-FR" dirty="0" smtClean="0"/>
              <a:t> large </a:t>
            </a:r>
            <a:r>
              <a:rPr lang="fr-FR" dirty="0" err="1" smtClean="0"/>
              <a:t>policy</a:t>
            </a:r>
            <a:r>
              <a:rPr lang="fr-FR" dirty="0" smtClean="0"/>
              <a:t> intervention: </a:t>
            </a:r>
            <a:r>
              <a:rPr lang="fr-FR" dirty="0" err="1" smtClean="0"/>
              <a:t>only</a:t>
            </a:r>
            <a:r>
              <a:rPr lang="fr-FR" dirty="0" smtClean="0"/>
              <a:t> central </a:t>
            </a:r>
            <a:r>
              <a:rPr lang="fr-FR" dirty="0" err="1" smtClean="0"/>
              <a:t>banks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mobilize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large ressources in </a:t>
            </a:r>
            <a:r>
              <a:rPr lang="fr-FR" dirty="0" err="1" smtClean="0"/>
              <a:t>such</a:t>
            </a:r>
            <a:r>
              <a:rPr lang="fr-FR" dirty="0" smtClean="0"/>
              <a:t> a short time;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impossible to do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tax</a:t>
            </a:r>
            <a:r>
              <a:rPr lang="fr-FR" dirty="0" smtClean="0"/>
              <a:t> system (</a:t>
            </a:r>
            <a:r>
              <a:rPr lang="fr-FR" dirty="0" err="1" smtClean="0"/>
              <a:t>rule</a:t>
            </a:r>
            <a:r>
              <a:rPr lang="fr-FR" dirty="0" smtClean="0"/>
              <a:t> of </a:t>
            </a:r>
            <a:r>
              <a:rPr lang="fr-FR" dirty="0" err="1" smtClean="0"/>
              <a:t>law</a:t>
            </a:r>
            <a:r>
              <a:rPr lang="fr-FR" dirty="0" smtClean="0"/>
              <a:t>)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relatively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as </a:t>
            </a:r>
            <a:r>
              <a:rPr lang="fr-FR" dirty="0" err="1" smtClean="0"/>
              <a:t>compared</a:t>
            </a:r>
            <a:r>
              <a:rPr lang="fr-FR" dirty="0" smtClean="0"/>
              <a:t> to national balance </a:t>
            </a:r>
            <a:r>
              <a:rPr lang="fr-FR" dirty="0" err="1" smtClean="0"/>
              <a:t>sheets</a:t>
            </a:r>
            <a:r>
              <a:rPr lang="fr-FR" dirty="0" smtClean="0"/>
              <a:t> (national  capital </a:t>
            </a:r>
            <a:r>
              <a:rPr lang="fr-FR" dirty="0" err="1" smtClean="0"/>
              <a:t>sock</a:t>
            </a:r>
            <a:r>
              <a:rPr lang="fr-FR" dirty="0" smtClean="0"/>
              <a:t> = 600-700% GDP)</a:t>
            </a:r>
          </a:p>
          <a:p>
            <a:r>
              <a:rPr lang="fr-FR" b="1" dirty="0" smtClean="0"/>
              <a:t>Central </a:t>
            </a:r>
            <a:r>
              <a:rPr lang="fr-FR" b="1" dirty="0" err="1" smtClean="0"/>
              <a:t>banks</a:t>
            </a:r>
            <a:r>
              <a:rPr lang="fr-FR" b="1" dirty="0" smtClean="0"/>
              <a:t> </a:t>
            </a:r>
            <a:r>
              <a:rPr lang="fr-FR" b="1" dirty="0" err="1" smtClean="0"/>
              <a:t>publish</a:t>
            </a:r>
            <a:r>
              <a:rPr lang="fr-FR" b="1" dirty="0" smtClean="0"/>
              <a:t> </a:t>
            </a:r>
            <a:r>
              <a:rPr lang="fr-FR" b="1" dirty="0" err="1" smtClean="0"/>
              <a:t>their</a:t>
            </a:r>
            <a:r>
              <a:rPr lang="fr-FR" b="1" dirty="0" smtClean="0"/>
              <a:t> balance </a:t>
            </a:r>
            <a:r>
              <a:rPr lang="fr-FR" b="1" dirty="0" err="1" smtClean="0"/>
              <a:t>sheets</a:t>
            </a:r>
            <a:r>
              <a:rPr lang="fr-FR" b="1" dirty="0" smtClean="0"/>
              <a:t> </a:t>
            </a:r>
            <a:r>
              <a:rPr lang="fr-FR" b="1" dirty="0" err="1" smtClean="0"/>
              <a:t>each</a:t>
            </a:r>
            <a:r>
              <a:rPr lang="fr-FR" b="1" dirty="0" smtClean="0"/>
              <a:t> </a:t>
            </a:r>
            <a:r>
              <a:rPr lang="fr-FR" b="1" dirty="0" err="1" smtClean="0"/>
              <a:t>week</a:t>
            </a:r>
            <a:r>
              <a:rPr lang="fr-FR" b="1" dirty="0" smtClean="0"/>
              <a:t>; </a:t>
            </a:r>
            <a:r>
              <a:rPr lang="fr-FR" b="1" dirty="0" err="1" smtClean="0"/>
              <a:t>let’s</a:t>
            </a:r>
            <a:r>
              <a:rPr lang="fr-FR" b="1" dirty="0" smtClean="0"/>
              <a:t> have a look</a:t>
            </a:r>
          </a:p>
        </p:txBody>
      </p:sp>
    </p:spTree>
    <p:extLst>
      <p:ext uri="{BB962C8B-B14F-4D97-AF65-F5344CB8AC3E}">
        <p14:creationId xmlns:p14="http://schemas.microsoft.com/office/powerpoint/2010/main" val="797857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 t="4148" b="39952"/>
          <a:stretch>
            <a:fillRect/>
          </a:stretch>
        </p:blipFill>
        <p:spPr bwMode="auto">
          <a:xfrm>
            <a:off x="107504" y="116631"/>
            <a:ext cx="9036496" cy="674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864096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ECB Balance </a:t>
            </a:r>
            <a:r>
              <a:rPr lang="fr-FR" sz="2800" dirty="0" err="1" smtClean="0"/>
              <a:t>sheet</a:t>
            </a:r>
            <a:r>
              <a:rPr lang="fr-FR" sz="2800" dirty="0" smtClean="0"/>
              <a:t>: </a:t>
            </a:r>
            <a:r>
              <a:rPr lang="fr-FR" sz="2800" dirty="0" err="1" smtClean="0"/>
              <a:t>weekly</a:t>
            </a:r>
            <a:r>
              <a:rPr lang="fr-FR" sz="2800" dirty="0" smtClean="0"/>
              <a:t> </a:t>
            </a:r>
            <a:r>
              <a:rPr lang="fr-FR" sz="2800" dirty="0" err="1" smtClean="0"/>
              <a:t>series</a:t>
            </a:r>
            <a:r>
              <a:rPr lang="fr-FR" sz="2800" dirty="0" smtClean="0"/>
              <a:t> </a:t>
            </a:r>
            <a:r>
              <a:rPr lang="fr-FR" sz="2000" dirty="0" smtClean="0"/>
              <a:t>(</a:t>
            </a:r>
            <a:r>
              <a:rPr lang="fr-FR" sz="2000" dirty="0" smtClean="0">
                <a:hlinkClick r:id="rId2"/>
              </a:rPr>
              <a:t>www.ecb.europa.eu</a:t>
            </a:r>
            <a:r>
              <a:rPr lang="fr-FR" sz="2000" dirty="0" smtClean="0"/>
              <a:t>, 26-10-2015)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000" dirty="0" smtClean="0"/>
              <a:t>Note: EZ GDP: 7.8tr€ 2000, 9.4tr€ </a:t>
            </a:r>
            <a:r>
              <a:rPr lang="fr-FR" sz="2000" dirty="0" smtClean="0">
                <a:latin typeface="+mn-lt"/>
              </a:rPr>
              <a:t>2008, 10.2tr€ 2015 </a:t>
            </a:r>
            <a:br>
              <a:rPr lang="fr-FR" sz="2000" dirty="0" smtClean="0">
                <a:latin typeface="+mn-lt"/>
              </a:rPr>
            </a:br>
            <a:r>
              <a:rPr lang="fr-FR" sz="2000" dirty="0" smtClean="0">
                <a:latin typeface="+mn-lt"/>
              </a:rPr>
              <a:t>I.e. ECB balance </a:t>
            </a:r>
            <a:r>
              <a:rPr lang="fr-FR" sz="2000" dirty="0" err="1" smtClean="0">
                <a:latin typeface="+mn-lt"/>
              </a:rPr>
              <a:t>sheet</a:t>
            </a:r>
            <a:r>
              <a:rPr lang="fr-FR" sz="2000" dirty="0" smtClean="0">
                <a:latin typeface="+mn-lt"/>
              </a:rPr>
              <a:t> size </a:t>
            </a:r>
            <a:r>
              <a:rPr lang="fr-FR" sz="2000" dirty="0" smtClean="0">
                <a:latin typeface="+mn-lt"/>
                <a:cs typeface="Arial"/>
              </a:rPr>
              <a:t>≈ 10% GDP 2000, 12% 2008, 25% 2015</a:t>
            </a:r>
            <a:r>
              <a:rPr lang="fr-FR" sz="2000" dirty="0" smtClean="0">
                <a:latin typeface="+mn-lt"/>
              </a:rPr>
              <a:t> </a:t>
            </a:r>
            <a:endParaRPr lang="fr-FR" sz="2000" dirty="0">
              <a:latin typeface="+mn-lt"/>
            </a:endParaRPr>
          </a:p>
        </p:txBody>
      </p:sp>
      <p:pic>
        <p:nvPicPr>
          <p:cNvPr id="5" name="Picture 2" descr="http://sdw.ecb.europa.eu/servlet/browseChart?periodSortOrder=ASC&amp;node=bbn129&amp;BS_ITEM=A010&amp;BS_ITEM=L010&amp;BS_ITEM=T000&amp;DATASET=0&amp;trans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712968" cy="5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7103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864096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Fed Balance </a:t>
            </a:r>
            <a:r>
              <a:rPr lang="fr-FR" sz="2800" dirty="0" err="1" smtClean="0"/>
              <a:t>sheet</a:t>
            </a:r>
            <a:r>
              <a:rPr lang="fr-FR" sz="2800" dirty="0" smtClean="0"/>
              <a:t>: </a:t>
            </a:r>
            <a:r>
              <a:rPr lang="fr-FR" sz="2800" dirty="0" err="1" smtClean="0"/>
              <a:t>weekly</a:t>
            </a:r>
            <a:r>
              <a:rPr lang="fr-FR" sz="2800" dirty="0" smtClean="0"/>
              <a:t> </a:t>
            </a:r>
            <a:r>
              <a:rPr lang="fr-FR" sz="2800" dirty="0" err="1" smtClean="0"/>
              <a:t>series</a:t>
            </a:r>
            <a:r>
              <a:rPr lang="fr-FR" sz="2800" dirty="0" smtClean="0"/>
              <a:t> </a:t>
            </a:r>
            <a:r>
              <a:rPr lang="fr-FR" sz="2000" dirty="0" smtClean="0"/>
              <a:t>(</a:t>
            </a:r>
            <a:r>
              <a:rPr lang="fr-FR" sz="2000" dirty="0" smtClean="0">
                <a:hlinkClick r:id="rId2"/>
              </a:rPr>
              <a:t>www.federalreserve.gov</a:t>
            </a:r>
            <a:r>
              <a:rPr lang="fr-FR" sz="2000" dirty="0" smtClean="0"/>
              <a:t> , 26-10-2015)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000" dirty="0" smtClean="0"/>
              <a:t>Note: US GDP: 11.0tr$ 2002, 14.7tr$ </a:t>
            </a:r>
            <a:r>
              <a:rPr lang="fr-FR" sz="2000" dirty="0" smtClean="0">
                <a:latin typeface="+mn-lt"/>
              </a:rPr>
              <a:t>2008, 17.5tr$ 2015 </a:t>
            </a:r>
            <a:br>
              <a:rPr lang="fr-FR" sz="2000" dirty="0" smtClean="0">
                <a:latin typeface="+mn-lt"/>
              </a:rPr>
            </a:br>
            <a:r>
              <a:rPr lang="fr-FR" sz="2000" dirty="0" smtClean="0">
                <a:latin typeface="+mn-lt"/>
              </a:rPr>
              <a:t>I.e. Fed balance </a:t>
            </a:r>
            <a:r>
              <a:rPr lang="fr-FR" sz="2000" dirty="0" err="1" smtClean="0">
                <a:latin typeface="+mn-lt"/>
              </a:rPr>
              <a:t>sheet</a:t>
            </a:r>
            <a:r>
              <a:rPr lang="fr-FR" sz="2000" dirty="0" smtClean="0">
                <a:latin typeface="+mn-lt"/>
              </a:rPr>
              <a:t> size </a:t>
            </a:r>
            <a:r>
              <a:rPr lang="fr-FR" sz="2000" dirty="0" smtClean="0">
                <a:latin typeface="+mn-lt"/>
                <a:cs typeface="Arial"/>
              </a:rPr>
              <a:t>≈ 7% GDP 2002, 15% 2008, 25% 2015 (incl. &gt;</a:t>
            </a:r>
            <a:r>
              <a:rPr lang="fr-FR" sz="2000" dirty="0" err="1" smtClean="0">
                <a:latin typeface="+mn-lt"/>
                <a:cs typeface="Arial"/>
              </a:rPr>
              <a:t>half</a:t>
            </a:r>
            <a:r>
              <a:rPr lang="fr-FR" sz="2000" dirty="0" smtClean="0">
                <a:latin typeface="+mn-lt"/>
                <a:cs typeface="Arial"/>
              </a:rPr>
              <a:t> in US </a:t>
            </a:r>
            <a:r>
              <a:rPr lang="fr-FR" sz="2000" dirty="0" err="1" smtClean="0">
                <a:latin typeface="+mn-lt"/>
                <a:cs typeface="Arial"/>
              </a:rPr>
              <a:t>treasury</a:t>
            </a:r>
            <a:r>
              <a:rPr lang="fr-FR" sz="2000" dirty="0" smtClean="0">
                <a:latin typeface="+mn-lt"/>
                <a:cs typeface="Arial"/>
              </a:rPr>
              <a:t> bills)</a:t>
            </a:r>
            <a:r>
              <a:rPr lang="fr-FR" sz="2000" dirty="0" smtClean="0">
                <a:latin typeface="+mn-lt"/>
              </a:rPr>
              <a:t> </a:t>
            </a:r>
            <a:endParaRPr lang="fr-FR" sz="20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2393"/>
          <a:stretch>
            <a:fillRect/>
          </a:stretch>
        </p:blipFill>
        <p:spPr bwMode="auto">
          <a:xfrm>
            <a:off x="107504" y="1052736"/>
            <a:ext cx="88569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7103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125950"/>
              </p:ext>
            </p:extLst>
          </p:nvPr>
        </p:nvGraphicFramePr>
        <p:xfrm>
          <a:off x="-1" y="0"/>
          <a:ext cx="9144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44001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842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Business cycles in </a:t>
            </a:r>
            <a:r>
              <a:rPr lang="fr-FR" dirty="0" err="1" smtClean="0"/>
              <a:t>historical</a:t>
            </a:r>
            <a:r>
              <a:rPr lang="fr-FR" dirty="0" smtClean="0"/>
              <a:t> perspective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the course </a:t>
            </a:r>
            <a:r>
              <a:rPr lang="fr-FR" dirty="0" err="1" smtClean="0"/>
              <a:t>focused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evolutions</a:t>
            </a:r>
            <a:r>
              <a:rPr lang="fr-FR" dirty="0" smtClean="0"/>
              <a:t>: </a:t>
            </a:r>
            <a:r>
              <a:rPr lang="fr-FR" dirty="0" err="1" smtClean="0"/>
              <a:t>growth</a:t>
            </a:r>
            <a:r>
              <a:rPr lang="fr-FR" dirty="0" smtClean="0"/>
              <a:t>, capital accumulation, </a:t>
            </a:r>
            <a:r>
              <a:rPr lang="fr-FR" dirty="0" err="1" smtClean="0"/>
              <a:t>inequality</a:t>
            </a:r>
            <a:r>
              <a:rPr lang="fr-FR" dirty="0" smtClean="0"/>
              <a:t> of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&amp; capital </a:t>
            </a:r>
            <a:r>
              <a:rPr lang="fr-FR" dirty="0" err="1" smtClean="0"/>
              <a:t>ownership</a:t>
            </a:r>
            <a:r>
              <a:rPr lang="fr-FR" dirty="0" smtClean="0"/>
              <a:t>, </a:t>
            </a:r>
            <a:r>
              <a:rPr lang="fr-FR" dirty="0" err="1" smtClean="0"/>
              <a:t>slavery</a:t>
            </a:r>
            <a:r>
              <a:rPr lang="fr-FR" dirty="0" smtClean="0"/>
              <a:t> &amp; </a:t>
            </a:r>
            <a:r>
              <a:rPr lang="fr-FR" dirty="0" err="1" smtClean="0"/>
              <a:t>forced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,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demography</a:t>
            </a:r>
            <a:r>
              <a:rPr lang="fr-FR" dirty="0" smtClean="0"/>
              <a:t> &amp; </a:t>
            </a:r>
            <a:r>
              <a:rPr lang="fr-FR" dirty="0" err="1" smtClean="0"/>
              <a:t>family</a:t>
            </a:r>
            <a:r>
              <a:rPr lang="fr-FR" dirty="0" smtClean="0"/>
              <a:t> structures</a:t>
            </a:r>
          </a:p>
          <a:p>
            <a:r>
              <a:rPr lang="fr-FR" dirty="0" err="1" smtClean="0"/>
              <a:t>Today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focus </a:t>
            </a:r>
            <a:r>
              <a:rPr lang="fr-FR" dirty="0" err="1" smtClean="0"/>
              <a:t>upon</a:t>
            </a:r>
            <a:r>
              <a:rPr lang="fr-FR" dirty="0" smtClean="0"/>
              <a:t> short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evolutions</a:t>
            </a:r>
            <a:r>
              <a:rPr lang="fr-FR" dirty="0" smtClean="0"/>
              <a:t>, </a:t>
            </a:r>
            <a:r>
              <a:rPr lang="fr-FR" dirty="0" err="1" smtClean="0"/>
              <a:t>recessions</a:t>
            </a:r>
            <a:r>
              <a:rPr lang="fr-FR" dirty="0" smtClean="0"/>
              <a:t> &amp; </a:t>
            </a:r>
            <a:r>
              <a:rPr lang="fr-FR" dirty="0" err="1" smtClean="0"/>
              <a:t>crisis</a:t>
            </a:r>
            <a:r>
              <a:rPr lang="fr-FR" dirty="0" smtClean="0"/>
              <a:t>, money &amp; finance</a:t>
            </a:r>
          </a:p>
          <a:p>
            <a:r>
              <a:rPr lang="fr-FR" dirty="0"/>
              <a:t>P</a:t>
            </a:r>
            <a:r>
              <a:rPr lang="fr-FR" dirty="0" smtClean="0"/>
              <a:t>er capita world GDP </a:t>
            </a:r>
            <a:r>
              <a:rPr lang="fr-FR" dirty="0" err="1" smtClean="0"/>
              <a:t>growth</a:t>
            </a:r>
            <a:r>
              <a:rPr lang="fr-FR" dirty="0" smtClean="0"/>
              <a:t> 1913-2012: 1.6% </a:t>
            </a:r>
          </a:p>
          <a:p>
            <a:pPr marL="0" indent="0">
              <a:buNone/>
            </a:pPr>
            <a:r>
              <a:rPr lang="fr-FR" dirty="0" smtClean="0"/>
              <a:t>(≈1.5% 1990-2015) (+ ≈1.5% pop </a:t>
            </a:r>
            <a:r>
              <a:rPr lang="fr-FR" dirty="0" err="1" smtClean="0"/>
              <a:t>growth</a:t>
            </a:r>
            <a:r>
              <a:rPr lang="fr-FR" dirty="0" smtClean="0"/>
              <a:t>) (= world </a:t>
            </a:r>
            <a:r>
              <a:rPr lang="fr-FR" dirty="0"/>
              <a:t>g</a:t>
            </a:r>
            <a:r>
              <a:rPr lang="fr-FR" dirty="0" smtClean="0"/>
              <a:t> ≈ 3%)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large short </a:t>
            </a:r>
            <a:r>
              <a:rPr lang="fr-FR" dirty="0" err="1" smtClean="0"/>
              <a:t>run</a:t>
            </a:r>
            <a:r>
              <a:rPr lang="fr-FR" dirty="0" smtClean="0"/>
              <a:t> variations:                in practice,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a </a:t>
            </a:r>
            <a:r>
              <a:rPr lang="fr-FR" dirty="0" err="1" smtClean="0"/>
              <a:t>steady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;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observe a </a:t>
            </a:r>
            <a:r>
              <a:rPr lang="fr-FR" dirty="0" err="1" smtClean="0"/>
              <a:t>sequence</a:t>
            </a:r>
            <a:r>
              <a:rPr lang="fr-FR" dirty="0" smtClean="0"/>
              <a:t> of booms and </a:t>
            </a:r>
            <a:r>
              <a:rPr lang="fr-FR" dirty="0" err="1" smtClean="0"/>
              <a:t>recessions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large </a:t>
            </a:r>
            <a:r>
              <a:rPr lang="fr-FR" dirty="0" err="1" smtClean="0"/>
              <a:t>deviations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the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rate                                       = the « business cycle »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640871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principle</a:t>
            </a:r>
            <a:r>
              <a:rPr lang="fr-FR" dirty="0" smtClean="0"/>
              <a:t>, central </a:t>
            </a:r>
            <a:r>
              <a:rPr lang="fr-FR" dirty="0" err="1" smtClean="0"/>
              <a:t>banks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print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money to </a:t>
            </a:r>
            <a:r>
              <a:rPr lang="fr-FR" dirty="0" err="1" smtClean="0"/>
              <a:t>buy</a:t>
            </a:r>
            <a:r>
              <a:rPr lang="fr-FR" dirty="0" smtClean="0"/>
              <a:t> the </a:t>
            </a:r>
            <a:r>
              <a:rPr lang="fr-FR" dirty="0" err="1" smtClean="0"/>
              <a:t>entire</a:t>
            </a:r>
            <a:r>
              <a:rPr lang="fr-FR" dirty="0" smtClean="0"/>
              <a:t> national capital </a:t>
            </a:r>
            <a:r>
              <a:rPr lang="fr-FR" dirty="0" err="1" smtClean="0"/>
              <a:t>sock</a:t>
            </a:r>
            <a:r>
              <a:rPr lang="fr-FR" dirty="0" smtClean="0"/>
              <a:t> (600-700% GDP): printing money </a:t>
            </a:r>
            <a:r>
              <a:rPr lang="fr-FR" dirty="0" err="1" smtClean="0"/>
              <a:t>is</a:t>
            </a:r>
            <a:r>
              <a:rPr lang="fr-FR" dirty="0" smtClean="0"/>
              <a:t> simple → but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the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democratic</a:t>
            </a:r>
            <a:r>
              <a:rPr lang="fr-FR" dirty="0" smtClean="0"/>
              <a:t> </a:t>
            </a:r>
            <a:r>
              <a:rPr lang="fr-FR" dirty="0" err="1" smtClean="0"/>
              <a:t>governance</a:t>
            </a:r>
            <a:r>
              <a:rPr lang="fr-FR" dirty="0" smtClean="0"/>
              <a:t> system if central </a:t>
            </a:r>
            <a:r>
              <a:rPr lang="fr-FR" dirty="0" err="1" smtClean="0"/>
              <a:t>banks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to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entire</a:t>
            </a:r>
            <a:r>
              <a:rPr lang="fr-FR" dirty="0" smtClean="0"/>
              <a:t> </a:t>
            </a:r>
            <a:r>
              <a:rPr lang="fr-FR" dirty="0" err="1" smtClean="0"/>
              <a:t>economy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With</a:t>
            </a:r>
            <a:r>
              <a:rPr lang="fr-FR" dirty="0" smtClean="0"/>
              <a:t> 20-30% of GDP in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10%,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raises</a:t>
            </a:r>
            <a:r>
              <a:rPr lang="fr-FR" dirty="0" smtClean="0"/>
              <a:t> </a:t>
            </a:r>
            <a:r>
              <a:rPr lang="fr-FR" dirty="0" err="1" smtClean="0"/>
              <a:t>serious</a:t>
            </a:r>
            <a:r>
              <a:rPr lang="fr-FR" dirty="0" smtClean="0"/>
              <a:t> </a:t>
            </a:r>
            <a:r>
              <a:rPr lang="fr-FR" dirty="0" err="1" smtClean="0"/>
              <a:t>governance</a:t>
            </a:r>
            <a:r>
              <a:rPr lang="fr-FR" dirty="0" smtClean="0"/>
              <a:t> issues</a:t>
            </a:r>
          </a:p>
          <a:p>
            <a:r>
              <a:rPr lang="fr-FR" b="1" dirty="0" smtClean="0"/>
              <a:t>One </a:t>
            </a:r>
            <a:r>
              <a:rPr lang="fr-FR" b="1" dirty="0" err="1" smtClean="0"/>
              <a:t>key</a:t>
            </a:r>
            <a:r>
              <a:rPr lang="fr-FR" b="1" dirty="0" smtClean="0"/>
              <a:t> issue: </a:t>
            </a:r>
            <a:r>
              <a:rPr lang="fr-FR" b="1" dirty="0" err="1" smtClean="0"/>
              <a:t>should</a:t>
            </a:r>
            <a:r>
              <a:rPr lang="fr-FR" b="1" dirty="0" smtClean="0"/>
              <a:t> central </a:t>
            </a:r>
            <a:r>
              <a:rPr lang="fr-FR" b="1" dirty="0" err="1" smtClean="0"/>
              <a:t>banks</a:t>
            </a:r>
            <a:r>
              <a:rPr lang="fr-FR" b="1" dirty="0" smtClean="0"/>
              <a:t> </a:t>
            </a:r>
            <a:r>
              <a:rPr lang="fr-FR" b="1" dirty="0" err="1" smtClean="0"/>
              <a:t>purchase</a:t>
            </a:r>
            <a:r>
              <a:rPr lang="fr-FR" b="1" dirty="0" smtClean="0"/>
              <a:t> public or </a:t>
            </a:r>
            <a:r>
              <a:rPr lang="fr-FR" b="1" dirty="0" err="1" smtClean="0"/>
              <a:t>private</a:t>
            </a:r>
            <a:r>
              <a:rPr lang="fr-FR" b="1" dirty="0" smtClean="0"/>
              <a:t> </a:t>
            </a:r>
            <a:r>
              <a:rPr lang="fr-FR" b="1" dirty="0" err="1" smtClean="0"/>
              <a:t>financial</a:t>
            </a:r>
            <a:r>
              <a:rPr lang="fr-FR" b="1" dirty="0" smtClean="0"/>
              <a:t> </a:t>
            </a:r>
            <a:r>
              <a:rPr lang="fr-FR" b="1" dirty="0" err="1" smtClean="0"/>
              <a:t>assets</a:t>
            </a:r>
            <a:r>
              <a:rPr lang="fr-FR" b="1" dirty="0" smtClean="0"/>
              <a:t>? US-UK-</a:t>
            </a:r>
            <a:r>
              <a:rPr lang="fr-FR" b="1" dirty="0" err="1" smtClean="0"/>
              <a:t>Japan</a:t>
            </a:r>
            <a:r>
              <a:rPr lang="fr-FR" b="1" dirty="0" smtClean="0"/>
              <a:t> vs Euro-zone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easy</a:t>
            </a:r>
            <a:r>
              <a:rPr lang="fr-FR" dirty="0" smtClean="0"/>
              <a:t> to </a:t>
            </a:r>
            <a:r>
              <a:rPr lang="fr-FR" dirty="0" err="1" smtClean="0"/>
              <a:t>agree</a:t>
            </a:r>
            <a:r>
              <a:rPr lang="fr-FR" dirty="0" smtClean="0"/>
              <a:t> about the short-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rate (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rate); but </a:t>
            </a:r>
            <a:r>
              <a:rPr lang="fr-FR" dirty="0" err="1" smtClean="0"/>
              <a:t>agreeing</a:t>
            </a:r>
            <a:r>
              <a:rPr lang="fr-FR" dirty="0" smtClean="0"/>
              <a:t> about 10-year </a:t>
            </a:r>
            <a:r>
              <a:rPr lang="fr-FR" dirty="0" err="1" smtClean="0"/>
              <a:t>interest</a:t>
            </a:r>
            <a:r>
              <a:rPr lang="fr-FR" dirty="0" smtClean="0"/>
              <a:t> rates on </a:t>
            </a:r>
            <a:r>
              <a:rPr lang="fr-FR" dirty="0" err="1" smtClean="0"/>
              <a:t>vast</a:t>
            </a:r>
            <a:r>
              <a:rPr lang="fr-FR" dirty="0" smtClean="0"/>
              <a:t> </a:t>
            </a:r>
            <a:r>
              <a:rPr lang="fr-FR" dirty="0" err="1" smtClean="0"/>
              <a:t>quantities</a:t>
            </a:r>
            <a:r>
              <a:rPr lang="fr-FR" dirty="0" smtClean="0"/>
              <a:t> on public or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countries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another</a:t>
            </a:r>
            <a:r>
              <a:rPr lang="fr-FR" dirty="0" smtClean="0"/>
              <a:t> issue → major divergence </a:t>
            </a:r>
            <a:r>
              <a:rPr lang="fr-FR" dirty="0" err="1" smtClean="0"/>
              <a:t>between</a:t>
            </a:r>
            <a:r>
              <a:rPr lang="fr-FR" dirty="0" smtClean="0"/>
              <a:t> Euro-zone </a:t>
            </a:r>
            <a:r>
              <a:rPr lang="fr-FR" dirty="0" err="1" smtClean="0"/>
              <a:t>interest</a:t>
            </a:r>
            <a:r>
              <a:rPr lang="fr-FR" dirty="0" smtClean="0"/>
              <a:t> rates in 2010-11,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insufficient</a:t>
            </a:r>
            <a:r>
              <a:rPr lang="fr-FR" dirty="0" smtClean="0"/>
              <a:t> ECB action </a:t>
            </a:r>
            <a:r>
              <a:rPr lang="fr-FR" dirty="0" err="1" smtClean="0"/>
              <a:t>until</a:t>
            </a:r>
            <a:r>
              <a:rPr lang="fr-FR" dirty="0" smtClean="0"/>
              <a:t> 2012 to </a:t>
            </a:r>
            <a:r>
              <a:rPr lang="fr-FR" dirty="0" err="1" smtClean="0"/>
              <a:t>stabilize</a:t>
            </a:r>
            <a:r>
              <a:rPr lang="fr-FR" dirty="0" smtClean="0"/>
              <a:t> the </a:t>
            </a:r>
            <a:r>
              <a:rPr lang="fr-FR" dirty="0" err="1" smtClean="0"/>
              <a:t>process</a:t>
            </a:r>
            <a:r>
              <a:rPr lang="fr-FR" dirty="0" smtClean="0"/>
              <a:t>                                                → major </a:t>
            </a:r>
            <a:r>
              <a:rPr lang="fr-FR" dirty="0" err="1" smtClean="0"/>
              <a:t>recession</a:t>
            </a:r>
            <a:r>
              <a:rPr lang="fr-FR" dirty="0" smtClean="0"/>
              <a:t> in </a:t>
            </a:r>
            <a:r>
              <a:rPr lang="fr-FR" dirty="0" err="1" smtClean="0"/>
              <a:t>Southern</a:t>
            </a:r>
            <a:r>
              <a:rPr lang="fr-FR" dirty="0" smtClean="0"/>
              <a:t> Europe (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reason</a:t>
            </a:r>
            <a:r>
              <a:rPr lang="fr-FR" dirty="0" smtClean="0"/>
              <a:t>: excessive public and/or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2008)</a:t>
            </a:r>
          </a:p>
          <a:p>
            <a:r>
              <a:rPr lang="fr-FR" dirty="0" smtClean="0"/>
              <a:t>For an </a:t>
            </a:r>
            <a:r>
              <a:rPr lang="fr-FR" dirty="0" err="1" smtClean="0"/>
              <a:t>attempt</a:t>
            </a:r>
            <a:r>
              <a:rPr lang="fr-FR" dirty="0" smtClean="0"/>
              <a:t> to </a:t>
            </a:r>
            <a:r>
              <a:rPr lang="fr-FR" dirty="0" err="1" smtClean="0"/>
              <a:t>quantify</a:t>
            </a:r>
            <a:r>
              <a:rPr lang="fr-FR" dirty="0" smtClean="0"/>
              <a:t> the respective </a:t>
            </a:r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err="1" smtClean="0"/>
              <a:t>insufficient</a:t>
            </a:r>
            <a:r>
              <a:rPr lang="fr-FR" dirty="0" smtClean="0"/>
              <a:t> ECB action &amp; excessive </a:t>
            </a:r>
            <a:r>
              <a:rPr lang="fr-FR" dirty="0" err="1" smtClean="0"/>
              <a:t>prior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smtClean="0">
                <a:hlinkClick r:id="rId2"/>
              </a:rPr>
              <a:t>Martin-</a:t>
            </a:r>
            <a:r>
              <a:rPr lang="fr-FR" dirty="0" err="1" smtClean="0">
                <a:hlinkClick r:id="rId2"/>
              </a:rPr>
              <a:t>Phillippon</a:t>
            </a:r>
            <a:r>
              <a:rPr lang="fr-FR" dirty="0" smtClean="0">
                <a:hlinkClick r:id="rId2"/>
              </a:rPr>
              <a:t> 2015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97857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37" name="Object 401"/>
          <p:cNvGraphicFramePr>
            <a:graphicFrameLocks noChangeAspect="1"/>
          </p:cNvGraphicFramePr>
          <p:nvPr/>
        </p:nvGraphicFramePr>
        <p:xfrm>
          <a:off x="179512" y="188640"/>
          <a:ext cx="8712968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7" name="Acrobat Document" r:id="rId3" imgW="4663409" imgH="6034916" progId="AcroExch.Document.11">
                  <p:embed/>
                </p:oleObj>
              </mc:Choice>
              <mc:Fallback>
                <p:oleObj name="Acrobat Document" r:id="rId3" imgW="4663409" imgH="6034916" progId="AcroExch.Document.11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808" t="7755" r="10808" b="44144"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12968" cy="5688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" name="ZoneTexte 404"/>
          <p:cNvSpPr txBox="1"/>
          <p:nvPr/>
        </p:nvSpPr>
        <p:spPr>
          <a:xfrm>
            <a:off x="611560" y="58772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C. Romer, « The </a:t>
            </a:r>
            <a:r>
              <a:rPr lang="fr-FR" dirty="0" err="1" smtClean="0"/>
              <a:t>aftermath</a:t>
            </a:r>
            <a:r>
              <a:rPr lang="fr-FR" dirty="0" smtClean="0"/>
              <a:t> of </a:t>
            </a:r>
            <a:r>
              <a:rPr lang="fr-FR" dirty="0" err="1" smtClean="0"/>
              <a:t>financial</a:t>
            </a:r>
            <a:r>
              <a:rPr lang="fr-FR" dirty="0" smtClean="0"/>
              <a:t> crises: </a:t>
            </a:r>
            <a:r>
              <a:rPr lang="fr-FR" dirty="0" err="1" smtClean="0"/>
              <a:t>each</a:t>
            </a:r>
            <a:r>
              <a:rPr lang="fr-FR" dirty="0" smtClean="0"/>
              <a:t> time </a:t>
            </a:r>
            <a:r>
              <a:rPr lang="fr-FR" dirty="0" err="1" smtClean="0"/>
              <a:t>really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 », John Hicks Lecture, 2015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3649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Central </a:t>
            </a:r>
            <a:r>
              <a:rPr lang="fr-FR" dirty="0" err="1" smtClean="0"/>
              <a:t>bank</a:t>
            </a:r>
            <a:r>
              <a:rPr lang="fr-FR" dirty="0" smtClean="0"/>
              <a:t> balance </a:t>
            </a:r>
            <a:r>
              <a:rPr lang="fr-FR" dirty="0" err="1" smtClean="0"/>
              <a:t>sheets</a:t>
            </a:r>
            <a:r>
              <a:rPr lang="fr-FR" dirty="0" smtClean="0"/>
              <a:t> in </a:t>
            </a:r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904656"/>
          </a:xfrm>
        </p:spPr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r>
              <a:rPr lang="fr-FR" b="1" dirty="0" smtClean="0"/>
              <a:t>Is </a:t>
            </a:r>
            <a:r>
              <a:rPr lang="fr-FR" b="1" dirty="0" err="1" smtClean="0"/>
              <a:t>recent</a:t>
            </a:r>
            <a:r>
              <a:rPr lang="fr-FR" b="1" dirty="0" smtClean="0"/>
              <a:t> </a:t>
            </a:r>
            <a:r>
              <a:rPr lang="fr-FR" b="1" dirty="0" err="1" smtClean="0"/>
              <a:t>rise</a:t>
            </a:r>
            <a:r>
              <a:rPr lang="fr-FR" b="1" dirty="0" smtClean="0"/>
              <a:t> in central </a:t>
            </a:r>
            <a:r>
              <a:rPr lang="fr-FR" b="1" dirty="0" err="1" smtClean="0"/>
              <a:t>banks</a:t>
            </a:r>
            <a:r>
              <a:rPr lang="fr-FR" b="1" dirty="0" smtClean="0"/>
              <a:t> balance </a:t>
            </a:r>
            <a:r>
              <a:rPr lang="fr-FR" b="1" dirty="0" err="1" smtClean="0"/>
              <a:t>sheet</a:t>
            </a:r>
            <a:r>
              <a:rPr lang="fr-FR" b="1" dirty="0" smtClean="0"/>
              <a:t> </a:t>
            </a:r>
            <a:r>
              <a:rPr lang="fr-FR" b="1" dirty="0" err="1" smtClean="0"/>
              <a:t>unprecedented</a:t>
            </a:r>
            <a:r>
              <a:rPr lang="fr-FR" b="1" dirty="0" smtClean="0"/>
              <a:t>? </a:t>
            </a:r>
          </a:p>
          <a:p>
            <a:r>
              <a:rPr lang="fr-FR" b="1" dirty="0" smtClean="0"/>
              <a:t>No. </a:t>
            </a:r>
            <a:r>
              <a:rPr lang="fr-FR" b="1" dirty="0" err="1" smtClean="0"/>
              <a:t>History</a:t>
            </a:r>
            <a:r>
              <a:rPr lang="fr-FR" b="1" dirty="0" smtClean="0"/>
              <a:t> </a:t>
            </a:r>
            <a:r>
              <a:rPr lang="fr-FR" b="1" dirty="0" err="1" smtClean="0"/>
              <a:t>suggests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 central </a:t>
            </a:r>
            <a:r>
              <a:rPr lang="fr-FR" b="1" dirty="0" err="1" smtClean="0"/>
              <a:t>bank</a:t>
            </a:r>
            <a:r>
              <a:rPr lang="fr-FR" b="1" dirty="0" smtClean="0"/>
              <a:t> balance </a:t>
            </a:r>
            <a:r>
              <a:rPr lang="fr-FR" b="1" dirty="0" err="1" smtClean="0"/>
              <a:t>sheets</a:t>
            </a:r>
            <a:r>
              <a:rPr lang="fr-FR" b="1" dirty="0" smtClean="0"/>
              <a:t> </a:t>
            </a:r>
            <a:r>
              <a:rPr lang="fr-FR" b="1" dirty="0" err="1" smtClean="0"/>
              <a:t>could</a:t>
            </a:r>
            <a:r>
              <a:rPr lang="fr-FR" b="1" dirty="0" smtClean="0"/>
              <a:t> </a:t>
            </a:r>
            <a:r>
              <a:rPr lang="fr-FR" b="1" dirty="0" err="1" smtClean="0"/>
              <a:t>get</a:t>
            </a:r>
            <a:r>
              <a:rPr lang="fr-FR" b="1" dirty="0" smtClean="0"/>
              <a:t> </a:t>
            </a:r>
            <a:r>
              <a:rPr lang="fr-FR" b="1" dirty="0" err="1" smtClean="0"/>
              <a:t>even</a:t>
            </a:r>
            <a:r>
              <a:rPr lang="fr-FR" b="1" dirty="0" smtClean="0"/>
              <a:t> </a:t>
            </a:r>
            <a:r>
              <a:rPr lang="fr-FR" b="1" dirty="0" err="1" smtClean="0"/>
              <a:t>bigger</a:t>
            </a:r>
            <a:r>
              <a:rPr lang="fr-FR" b="1" dirty="0" smtClean="0"/>
              <a:t> in the future. </a:t>
            </a:r>
            <a:r>
              <a:rPr lang="fr-FR" dirty="0" err="1" smtClean="0"/>
              <a:t>Especially</a:t>
            </a:r>
            <a:r>
              <a:rPr lang="fr-FR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one of the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on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consensus &amp; </a:t>
            </a:r>
            <a:r>
              <a:rPr lang="fr-FR" dirty="0" err="1" smtClean="0"/>
              <a:t>adequate</a:t>
            </a:r>
            <a:r>
              <a:rPr lang="fr-FR" dirty="0" smtClean="0"/>
              <a:t> </a:t>
            </a:r>
            <a:r>
              <a:rPr lang="fr-FR" dirty="0" err="1" smtClean="0"/>
              <a:t>majority-based</a:t>
            </a:r>
            <a:r>
              <a:rPr lang="fr-FR" dirty="0" smtClean="0"/>
              <a:t> </a:t>
            </a:r>
            <a:r>
              <a:rPr lang="fr-FR" dirty="0" err="1" smtClean="0"/>
              <a:t>decision</a:t>
            </a:r>
            <a:r>
              <a:rPr lang="fr-FR" dirty="0" smtClean="0"/>
              <a:t> </a:t>
            </a:r>
            <a:r>
              <a:rPr lang="fr-FR" dirty="0" err="1" smtClean="0"/>
              <a:t>making</a:t>
            </a:r>
            <a:r>
              <a:rPr lang="fr-FR" dirty="0" smtClean="0"/>
              <a:t> </a:t>
            </a:r>
            <a:r>
              <a:rPr lang="fr-FR" dirty="0" err="1" smtClean="0"/>
              <a:t>rules</a:t>
            </a:r>
            <a:r>
              <a:rPr lang="fr-FR" dirty="0" smtClean="0"/>
              <a:t>: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little</a:t>
            </a:r>
            <a:r>
              <a:rPr lang="fr-FR" dirty="0" smtClean="0"/>
              <a:t> consensus on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or </a:t>
            </a:r>
            <a:r>
              <a:rPr lang="fr-FR" dirty="0" err="1" smtClean="0"/>
              <a:t>spending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 in EU right </a:t>
            </a:r>
            <a:r>
              <a:rPr lang="fr-FR" dirty="0" err="1" smtClean="0"/>
              <a:t>now</a:t>
            </a:r>
            <a:r>
              <a:rPr lang="fr-FR" dirty="0" smtClean="0"/>
              <a:t>, &amp;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on new </a:t>
            </a:r>
            <a:r>
              <a:rPr lang="fr-FR" dirty="0" err="1" smtClean="0"/>
              <a:t>political</a:t>
            </a:r>
            <a:r>
              <a:rPr lang="fr-FR" dirty="0" smtClean="0"/>
              <a:t> institutions (</a:t>
            </a:r>
            <a:r>
              <a:rPr lang="fr-FR" dirty="0" err="1" smtClean="0"/>
              <a:t>though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probably</a:t>
            </a:r>
            <a:r>
              <a:rPr lang="fr-FR" dirty="0" smtClean="0"/>
              <a:t> the right solution); in the </a:t>
            </a:r>
            <a:r>
              <a:rPr lang="fr-FR" dirty="0" err="1" smtClean="0"/>
              <a:t>meantime</a:t>
            </a:r>
            <a:r>
              <a:rPr lang="fr-FR" dirty="0" smtClean="0"/>
              <a:t>, </a:t>
            </a:r>
            <a:r>
              <a:rPr lang="fr-FR" dirty="0" err="1" smtClean="0"/>
              <a:t>at</a:t>
            </a:r>
            <a:r>
              <a:rPr lang="fr-FR" dirty="0" smtClean="0"/>
              <a:t> least ECB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majority</a:t>
            </a:r>
            <a:r>
              <a:rPr lang="fr-FR" dirty="0" smtClean="0"/>
              <a:t> </a:t>
            </a:r>
            <a:r>
              <a:rPr lang="fr-FR" dirty="0" err="1" smtClean="0"/>
              <a:t>decisions</a:t>
            </a:r>
            <a:endParaRPr lang="fr-FR" dirty="0" smtClean="0"/>
          </a:p>
          <a:p>
            <a:r>
              <a:rPr lang="fr-FR" dirty="0" smtClean="0"/>
              <a:t>Look at Bank of </a:t>
            </a:r>
            <a:r>
              <a:rPr lang="fr-FR" dirty="0" err="1" smtClean="0"/>
              <a:t>England</a:t>
            </a:r>
            <a:r>
              <a:rPr lang="fr-FR" dirty="0" smtClean="0"/>
              <a:t> &amp; Banque de France balance </a:t>
            </a:r>
            <a:r>
              <a:rPr lang="fr-FR" dirty="0" err="1" smtClean="0"/>
              <a:t>sheets</a:t>
            </a:r>
            <a:r>
              <a:rPr lang="fr-FR" dirty="0" smtClean="0"/>
              <a:t> over 1810-2010 </a:t>
            </a:r>
            <a:r>
              <a:rPr lang="fr-FR" dirty="0" err="1" smtClean="0"/>
              <a:t>period</a:t>
            </a:r>
            <a:endParaRPr lang="fr-FR" dirty="0" smtClean="0"/>
          </a:p>
          <a:p>
            <a:r>
              <a:rPr lang="fr-FR" dirty="0" err="1" smtClean="0"/>
              <a:t>England</a:t>
            </a:r>
            <a:r>
              <a:rPr lang="fr-FR" dirty="0" smtClean="0"/>
              <a:t>: post-2008 </a:t>
            </a:r>
            <a:r>
              <a:rPr lang="fr-FR" dirty="0" err="1" smtClean="0"/>
              <a:t>reaction</a:t>
            </a:r>
            <a:r>
              <a:rPr lang="fr-FR" dirty="0" smtClean="0"/>
              <a:t> </a:t>
            </a:r>
            <a:r>
              <a:rPr lang="fr-FR" dirty="0" err="1" smtClean="0"/>
              <a:t>bigger</a:t>
            </a:r>
            <a:r>
              <a:rPr lang="fr-FR" dirty="0" smtClean="0"/>
              <a:t> &amp; </a:t>
            </a:r>
            <a:r>
              <a:rPr lang="fr-FR" dirty="0" err="1" smtClean="0"/>
              <a:t>faster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post-1929, but comparable to 1940s-1950s</a:t>
            </a:r>
          </a:p>
          <a:p>
            <a:r>
              <a:rPr lang="fr-FR" dirty="0" smtClean="0"/>
              <a:t>France: balance </a:t>
            </a:r>
            <a:r>
              <a:rPr lang="fr-FR" dirty="0" err="1" smtClean="0"/>
              <a:t>sheet</a:t>
            </a:r>
            <a:r>
              <a:rPr lang="fr-FR" dirty="0" smtClean="0"/>
              <a:t> </a:t>
            </a:r>
            <a:r>
              <a:rPr lang="fr-FR" dirty="0" err="1" smtClean="0"/>
              <a:t>reached</a:t>
            </a:r>
            <a:r>
              <a:rPr lang="fr-FR" dirty="0" smtClean="0"/>
              <a:t> 100% GDP </a:t>
            </a:r>
            <a:r>
              <a:rPr lang="fr-FR" dirty="0" err="1" smtClean="0"/>
              <a:t>during</a:t>
            </a:r>
            <a:r>
              <a:rPr lang="fr-FR" dirty="0" smtClean="0"/>
              <a:t> 1940s </a:t>
            </a:r>
            <a:r>
              <a:rPr lang="fr-FR" dirty="0" smtClean="0">
                <a:latin typeface="Calibri"/>
              </a:rPr>
              <a:t>→ 50% inflation rates in 1945-1949? Not </a:t>
            </a:r>
            <a:r>
              <a:rPr lang="fr-FR" dirty="0" err="1" smtClean="0">
                <a:latin typeface="Calibri"/>
              </a:rPr>
              <a:t>automatic</a:t>
            </a:r>
            <a:r>
              <a:rPr lang="fr-FR" dirty="0" smtClean="0">
                <a:latin typeface="Calibri"/>
              </a:rPr>
              <a:t>.</a:t>
            </a:r>
            <a:endParaRPr lang="fr-FR" dirty="0" smtClean="0"/>
          </a:p>
          <a:p>
            <a:r>
              <a:rPr lang="fr-FR" dirty="0" smtClean="0"/>
              <a:t>More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on central </a:t>
            </a:r>
            <a:r>
              <a:rPr lang="fr-FR" dirty="0" err="1" smtClean="0"/>
              <a:t>banks</a:t>
            </a:r>
            <a:r>
              <a:rPr lang="fr-FR" dirty="0" smtClean="0"/>
              <a:t> balance </a:t>
            </a:r>
            <a:r>
              <a:rPr lang="fr-FR" dirty="0" err="1" smtClean="0"/>
              <a:t>sheets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; </a:t>
            </a:r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transparency</a:t>
            </a:r>
            <a:r>
              <a:rPr lang="fr-FR" dirty="0" smtClean="0"/>
              <a:t> in </a:t>
            </a:r>
            <a:r>
              <a:rPr lang="fr-FR" dirty="0" err="1" smtClean="0"/>
              <a:t>monetary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major </a:t>
            </a:r>
            <a:r>
              <a:rPr lang="fr-FR" dirty="0" err="1" smtClean="0"/>
              <a:t>pb</a:t>
            </a:r>
            <a:r>
              <a:rPr lang="fr-FR" dirty="0" smtClean="0"/>
              <a:t>, </a:t>
            </a:r>
            <a:r>
              <a:rPr lang="fr-FR" dirty="0" err="1" smtClean="0"/>
              <a:t>including</a:t>
            </a:r>
            <a:r>
              <a:rPr lang="fr-FR" dirty="0" smtClean="0"/>
              <a:t> in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asset</a:t>
            </a:r>
            <a:r>
              <a:rPr lang="fr-FR" dirty="0" smtClean="0"/>
              <a:t> </a:t>
            </a:r>
            <a:r>
              <a:rPr lang="fr-FR" dirty="0" err="1" smtClean="0"/>
              <a:t>expension</a:t>
            </a:r>
            <a:r>
              <a:rPr lang="fr-FR" dirty="0" smtClean="0"/>
              <a:t> by </a:t>
            </a:r>
            <a:r>
              <a:rPr lang="fr-FR" dirty="0" err="1" smtClean="0"/>
              <a:t>Federal</a:t>
            </a:r>
            <a:r>
              <a:rPr lang="fr-FR" dirty="0" smtClean="0"/>
              <a:t> </a:t>
            </a:r>
            <a:r>
              <a:rPr lang="fr-FR" dirty="0" err="1" smtClean="0"/>
              <a:t>reserve</a:t>
            </a:r>
            <a:r>
              <a:rPr lang="fr-FR" dirty="0" smtClean="0"/>
              <a:t> and ECB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857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>
            <a:graphicFrameLocks noGrp="1"/>
          </p:cNvGraphicFramePr>
          <p:nvPr/>
        </p:nvGraphicFramePr>
        <p:xfrm>
          <a:off x="179512" y="260648"/>
          <a:ext cx="885698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003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 noGrp="1"/>
          </p:cNvGraphicFramePr>
          <p:nvPr/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003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624736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err="1" smtClean="0"/>
              <a:t>Should</a:t>
            </a:r>
            <a:r>
              <a:rPr lang="fr-FR" b="1" dirty="0" smtClean="0"/>
              <a:t> </a:t>
            </a:r>
            <a:r>
              <a:rPr lang="fr-FR" b="1" dirty="0" err="1" smtClean="0"/>
              <a:t>monetary</a:t>
            </a:r>
            <a:r>
              <a:rPr lang="fr-FR" b="1" dirty="0" smtClean="0"/>
              <a:t> expansion </a:t>
            </a:r>
            <a:r>
              <a:rPr lang="fr-FR" b="1" dirty="0" err="1" smtClean="0"/>
              <a:t>necessary</a:t>
            </a:r>
            <a:r>
              <a:rPr lang="fr-FR" b="1" dirty="0" smtClean="0"/>
              <a:t> lead to consumer </a:t>
            </a:r>
            <a:r>
              <a:rPr lang="fr-FR" b="1" dirty="0" err="1" smtClean="0"/>
              <a:t>price</a:t>
            </a:r>
            <a:r>
              <a:rPr lang="fr-FR" b="1" dirty="0" smtClean="0"/>
              <a:t> inflation? Not </a:t>
            </a:r>
            <a:r>
              <a:rPr lang="fr-FR" b="1" dirty="0" err="1" smtClean="0"/>
              <a:t>necessarily</a:t>
            </a:r>
            <a:r>
              <a:rPr lang="fr-FR" b="1" dirty="0" smtClean="0"/>
              <a:t>.</a:t>
            </a:r>
          </a:p>
          <a:p>
            <a:r>
              <a:rPr lang="fr-FR" dirty="0" smtClean="0"/>
              <a:t>If new money </a:t>
            </a:r>
            <a:r>
              <a:rPr lang="fr-FR" dirty="0" err="1" smtClean="0"/>
              <a:t>creation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purchase</a:t>
            </a:r>
            <a:r>
              <a:rPr lang="fr-FR" dirty="0" smtClean="0"/>
              <a:t> </a:t>
            </a:r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/>
              <a:t>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to consume or </a:t>
            </a:r>
            <a:r>
              <a:rPr lang="fr-FR" dirty="0" err="1" smtClean="0"/>
              <a:t>invest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just</a:t>
            </a:r>
            <a:r>
              <a:rPr lang="fr-FR" dirty="0" smtClean="0"/>
              <a:t> lead to </a:t>
            </a:r>
            <a:r>
              <a:rPr lang="fr-FR" dirty="0" err="1" smtClean="0"/>
              <a:t>asset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r>
              <a:rPr lang="fr-FR" dirty="0" smtClean="0"/>
              <a:t> inflation (</a:t>
            </a:r>
            <a:r>
              <a:rPr lang="fr-FR" dirty="0" err="1" smtClean="0"/>
              <a:t>housing</a:t>
            </a:r>
            <a:r>
              <a:rPr lang="fr-FR" dirty="0" smtClean="0"/>
              <a:t> or stock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bubble</a:t>
            </a:r>
            <a:r>
              <a:rPr lang="fr-FR" dirty="0" smtClean="0"/>
              <a:t>): </a:t>
            </a:r>
            <a:r>
              <a:rPr lang="fr-FR" b="1" dirty="0" smtClean="0"/>
              <a:t>in spite of </a:t>
            </a:r>
            <a:r>
              <a:rPr lang="fr-FR" b="1" dirty="0" err="1" smtClean="0"/>
              <a:t>huge</a:t>
            </a:r>
            <a:r>
              <a:rPr lang="fr-FR" b="1" dirty="0" smtClean="0"/>
              <a:t> QE, Euro zone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still</a:t>
            </a:r>
            <a:r>
              <a:rPr lang="fr-FR" b="1" dirty="0" smtClean="0"/>
              <a:t> close to consumer </a:t>
            </a:r>
            <a:r>
              <a:rPr lang="fr-FR" b="1" dirty="0" err="1" smtClean="0"/>
              <a:t>price</a:t>
            </a:r>
            <a:r>
              <a:rPr lang="fr-FR" b="1" dirty="0" smtClean="0"/>
              <a:t> </a:t>
            </a:r>
            <a:r>
              <a:rPr lang="fr-FR" b="1" dirty="0" err="1" smtClean="0"/>
              <a:t>deflation</a:t>
            </a:r>
            <a:r>
              <a:rPr lang="fr-FR" b="1" dirty="0" smtClean="0"/>
              <a:t> (=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dangerous</a:t>
            </a:r>
            <a:r>
              <a:rPr lang="fr-FR" b="1" dirty="0" smtClean="0"/>
              <a:t>)</a:t>
            </a:r>
          </a:p>
          <a:p>
            <a:r>
              <a:rPr lang="fr-FR" dirty="0" smtClean="0"/>
              <a:t>And if </a:t>
            </a:r>
            <a:r>
              <a:rPr lang="fr-FR" dirty="0" err="1" smtClean="0"/>
              <a:t>monetary</a:t>
            </a:r>
            <a:r>
              <a:rPr lang="fr-FR" dirty="0" smtClean="0"/>
              <a:t> expansion </a:t>
            </a:r>
            <a:r>
              <a:rPr lang="fr-FR" dirty="0" err="1" smtClean="0"/>
              <a:t>involves</a:t>
            </a:r>
            <a:r>
              <a:rPr lang="fr-FR" dirty="0" smtClean="0"/>
              <a:t> no redistribution </a:t>
            </a:r>
            <a:r>
              <a:rPr lang="fr-FR" dirty="0" err="1" smtClean="0"/>
              <a:t>at</a:t>
            </a:r>
            <a:r>
              <a:rPr lang="fr-FR" dirty="0" smtClean="0"/>
              <a:t> all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actors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lead to no inflation </a:t>
            </a:r>
            <a:r>
              <a:rPr lang="fr-FR" dirty="0" err="1" smtClean="0"/>
              <a:t>at</a:t>
            </a:r>
            <a:r>
              <a:rPr lang="fr-FR" dirty="0" smtClean="0"/>
              <a:t> all</a:t>
            </a:r>
          </a:p>
          <a:p>
            <a:r>
              <a:rPr lang="fr-FR" dirty="0" smtClean="0"/>
              <a:t>Simple </a:t>
            </a:r>
            <a:r>
              <a:rPr lang="fr-FR" dirty="0" err="1" smtClean="0"/>
              <a:t>theoretical</a:t>
            </a:r>
            <a:r>
              <a:rPr lang="fr-FR" dirty="0" smtClean="0"/>
              <a:t> exemple: assume K/Y=600% (</a:t>
            </a:r>
            <a:r>
              <a:rPr lang="fr-FR" dirty="0" err="1" smtClean="0"/>
              <a:t>say</a:t>
            </a:r>
            <a:r>
              <a:rPr lang="fr-FR" dirty="0" smtClean="0"/>
              <a:t>, pure </a:t>
            </a:r>
            <a:r>
              <a:rPr lang="fr-FR" dirty="0" err="1" smtClean="0"/>
              <a:t>housing</a:t>
            </a:r>
            <a:r>
              <a:rPr lang="fr-FR" dirty="0" smtClean="0"/>
              <a:t> capital stock, </a:t>
            </a:r>
            <a:r>
              <a:rPr lang="fr-FR" dirty="0" err="1" smtClean="0"/>
              <a:t>with</a:t>
            </a:r>
            <a:r>
              <a:rPr lang="fr-FR" dirty="0" smtClean="0"/>
              <a:t> r=5%,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α=30%), and </a:t>
            </a:r>
            <a:r>
              <a:rPr lang="fr-FR" dirty="0" err="1" smtClean="0"/>
              <a:t>that</a:t>
            </a:r>
            <a:r>
              <a:rPr lang="fr-FR" dirty="0" smtClean="0"/>
              <a:t> the central </a:t>
            </a:r>
            <a:r>
              <a:rPr lang="fr-FR" dirty="0" err="1" smtClean="0"/>
              <a:t>bank</a:t>
            </a:r>
            <a:r>
              <a:rPr lang="fr-FR" dirty="0" smtClean="0"/>
              <a:t> </a:t>
            </a:r>
            <a:r>
              <a:rPr lang="fr-FR" dirty="0" err="1" smtClean="0"/>
              <a:t>decides</a:t>
            </a:r>
            <a:r>
              <a:rPr lang="fr-FR" dirty="0" smtClean="0"/>
              <a:t> to </a:t>
            </a:r>
            <a:r>
              <a:rPr lang="fr-FR" dirty="0" err="1" smtClean="0"/>
              <a:t>print</a:t>
            </a:r>
            <a:r>
              <a:rPr lang="fr-FR" dirty="0" smtClean="0"/>
              <a:t> 300% Y in money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buy</a:t>
            </a:r>
            <a:r>
              <a:rPr lang="fr-FR" dirty="0" smtClean="0"/>
              <a:t> </a:t>
            </a:r>
            <a:r>
              <a:rPr lang="fr-FR" dirty="0" err="1" smtClean="0"/>
              <a:t>half</a:t>
            </a:r>
            <a:r>
              <a:rPr lang="fr-FR" dirty="0" smtClean="0"/>
              <a:t> of the capital stock</a:t>
            </a:r>
          </a:p>
          <a:p>
            <a:r>
              <a:rPr lang="fr-FR" dirty="0" smtClean="0"/>
              <a:t>Q.: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happen</a:t>
            </a:r>
            <a:r>
              <a:rPr lang="fr-FR" dirty="0" smtClean="0"/>
              <a:t>? </a:t>
            </a:r>
          </a:p>
          <a:p>
            <a:r>
              <a:rPr lang="fr-FR" dirty="0" smtClean="0"/>
              <a:t>A.: It all </a:t>
            </a:r>
            <a:r>
              <a:rPr lang="fr-FR" dirty="0" err="1" smtClean="0"/>
              <a:t>depends</a:t>
            </a:r>
            <a:r>
              <a:rPr lang="fr-FR" dirty="0" smtClean="0"/>
              <a:t> on </a:t>
            </a:r>
            <a:r>
              <a:rPr lang="fr-FR" dirty="0" err="1" smtClean="0"/>
              <a:t>what</a:t>
            </a:r>
            <a:r>
              <a:rPr lang="fr-FR" dirty="0" smtClean="0"/>
              <a:t> the central </a:t>
            </a:r>
            <a:r>
              <a:rPr lang="fr-FR" dirty="0" err="1" smtClean="0"/>
              <a:t>bank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rental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receives</a:t>
            </a:r>
            <a:r>
              <a:rPr lang="fr-FR" dirty="0" smtClean="0"/>
              <a:t> (15% Y). If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replace the </a:t>
            </a:r>
            <a:r>
              <a:rPr lang="fr-FR" dirty="0" err="1" smtClean="0"/>
              <a:t>tax</a:t>
            </a:r>
            <a:r>
              <a:rPr lang="fr-FR" dirty="0" smtClean="0"/>
              <a:t> revenue </a:t>
            </a:r>
            <a:r>
              <a:rPr lang="fr-FR" dirty="0" err="1" smtClean="0"/>
              <a:t>previously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by capital </a:t>
            </a:r>
            <a:r>
              <a:rPr lang="fr-FR" dirty="0" err="1" smtClean="0"/>
              <a:t>owners</a:t>
            </a:r>
            <a:r>
              <a:rPr lang="fr-FR" dirty="0" smtClean="0"/>
              <a:t> (assume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paying</a:t>
            </a:r>
            <a:r>
              <a:rPr lang="fr-FR" dirty="0" smtClean="0"/>
              <a:t> </a:t>
            </a:r>
            <a:r>
              <a:rPr lang="fr-FR" dirty="0" err="1" smtClean="0"/>
              <a:t>half</a:t>
            </a:r>
            <a:r>
              <a:rPr lang="fr-FR" dirty="0" smtClean="0"/>
              <a:t> of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rental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in taxes), </a:t>
            </a:r>
            <a:r>
              <a:rPr lang="fr-FR" dirty="0" err="1" smtClean="0"/>
              <a:t>then</a:t>
            </a:r>
            <a:r>
              <a:rPr lang="fr-FR" dirty="0" smtClean="0"/>
              <a:t> by </a:t>
            </a:r>
            <a:r>
              <a:rPr lang="fr-FR" dirty="0" err="1" smtClean="0"/>
              <a:t>definition</a:t>
            </a:r>
            <a:r>
              <a:rPr lang="fr-FR" dirty="0" smtClean="0"/>
              <a:t> </a:t>
            </a:r>
            <a:r>
              <a:rPr lang="fr-FR" dirty="0" err="1" smtClean="0"/>
              <a:t>nothing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b="1" dirty="0" smtClean="0">
                <a:ea typeface="Wingdings"/>
                <a:cs typeface="Wingdings"/>
                <a:sym typeface="Wingdings"/>
              </a:rPr>
              <a:t>→ Central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banks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can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redistribute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wealth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(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very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fast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, but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very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crudely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);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they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can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have an impact if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they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redistribute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between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heterogenous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agents,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e.g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.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btw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liquidity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-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constrained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firms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and cash-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heavy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agents;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with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representative</a:t>
            </a:r>
            <a:r>
              <a:rPr lang="fr-FR" b="1" dirty="0">
                <a:ea typeface="Wingdings"/>
                <a:cs typeface="Wingdings"/>
                <a:sym typeface="Wingdings"/>
              </a:rPr>
              <a:t>-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agent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models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,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it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is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very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difficult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to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assess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b="1" dirty="0" err="1" smtClean="0">
                <a:ea typeface="Wingdings"/>
                <a:cs typeface="Wingdings"/>
                <a:sym typeface="Wingdings"/>
              </a:rPr>
              <a:t>their</a:t>
            </a:r>
            <a:r>
              <a:rPr lang="fr-FR" b="1" dirty="0" smtClean="0">
                <a:ea typeface="Wingdings"/>
                <a:cs typeface="Wingdings"/>
                <a:sym typeface="Wingdings"/>
              </a:rPr>
              <a:t> impact</a:t>
            </a:r>
            <a:endParaRPr lang="fr-FR" b="1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Gross vs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:          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globalization</a:t>
            </a:r>
            <a:r>
              <a:rPr lang="fr-FR" dirty="0" smtClean="0"/>
              <a:t> in 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</a:t>
            </a:r>
            <a:r>
              <a:rPr lang="fr-FR" dirty="0" smtClean="0"/>
              <a:t> positions are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in 1900-1910 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in Germany, </a:t>
            </a:r>
            <a:r>
              <a:rPr lang="fr-FR" dirty="0" err="1" smtClean="0"/>
              <a:t>Japan</a:t>
            </a:r>
            <a:r>
              <a:rPr lang="fr-FR" dirty="0" smtClean="0"/>
              <a:t> and </a:t>
            </a:r>
            <a:r>
              <a:rPr lang="fr-FR" dirty="0" err="1" smtClean="0"/>
              <a:t>oil</a:t>
            </a:r>
            <a:r>
              <a:rPr lang="fr-FR" dirty="0" smtClean="0"/>
              <a:t> countries</a:t>
            </a:r>
          </a:p>
          <a:p>
            <a:r>
              <a:rPr lang="fr-FR" b="1" dirty="0" smtClean="0"/>
              <a:t>And </a:t>
            </a:r>
            <a:r>
              <a:rPr lang="fr-FR" b="1" dirty="0" err="1" smtClean="0"/>
              <a:t>gross</a:t>
            </a:r>
            <a:r>
              <a:rPr lang="fr-FR" b="1" dirty="0" smtClean="0"/>
              <a:t> </a:t>
            </a:r>
            <a:r>
              <a:rPr lang="fr-FR" b="1" dirty="0" err="1" smtClean="0"/>
              <a:t>foreign</a:t>
            </a:r>
            <a:r>
              <a:rPr lang="fr-FR" b="1" dirty="0" smtClean="0"/>
              <a:t> </a:t>
            </a:r>
            <a:r>
              <a:rPr lang="fr-FR" b="1" dirty="0" err="1" smtClean="0"/>
              <a:t>assets</a:t>
            </a:r>
            <a:r>
              <a:rPr lang="fr-FR" b="1" dirty="0" smtClean="0"/>
              <a:t> and </a:t>
            </a:r>
            <a:r>
              <a:rPr lang="fr-FR" b="1" dirty="0" err="1" smtClean="0"/>
              <a:t>liabilities</a:t>
            </a:r>
            <a:r>
              <a:rPr lang="fr-FR" b="1" dirty="0" smtClean="0"/>
              <a:t> are a lot </a:t>
            </a:r>
            <a:r>
              <a:rPr lang="fr-FR" b="1" dirty="0" err="1" smtClean="0"/>
              <a:t>larger</a:t>
            </a:r>
            <a:r>
              <a:rPr lang="fr-FR" b="1" dirty="0" smtClean="0"/>
              <a:t> </a:t>
            </a:r>
            <a:r>
              <a:rPr lang="fr-FR" b="1" dirty="0" err="1" smtClean="0"/>
              <a:t>than</a:t>
            </a:r>
            <a:r>
              <a:rPr lang="fr-FR" b="1" dirty="0" smtClean="0"/>
              <a:t> </a:t>
            </a:r>
            <a:r>
              <a:rPr lang="fr-FR" b="1" dirty="0" err="1" smtClean="0"/>
              <a:t>they</a:t>
            </a:r>
            <a:r>
              <a:rPr lang="fr-FR" b="1" dirty="0" smtClean="0"/>
              <a:t> have </a:t>
            </a:r>
            <a:r>
              <a:rPr lang="fr-FR" b="1" dirty="0" err="1" smtClean="0"/>
              <a:t>ever</a:t>
            </a:r>
            <a:r>
              <a:rPr lang="fr-FR" b="1" dirty="0" smtClean="0"/>
              <a:t> been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in </a:t>
            </a:r>
            <a:r>
              <a:rPr lang="fr-FR" dirty="0" err="1" smtClean="0"/>
              <a:t>small</a:t>
            </a:r>
            <a:r>
              <a:rPr lang="fr-FR" dirty="0" smtClean="0"/>
              <a:t> countries: about 30-40% of total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and </a:t>
            </a:r>
            <a:r>
              <a:rPr lang="fr-FR" dirty="0" err="1" smtClean="0"/>
              <a:t>liabilities</a:t>
            </a:r>
            <a:r>
              <a:rPr lang="fr-FR" dirty="0" smtClean="0"/>
              <a:t> in </a:t>
            </a:r>
            <a:r>
              <a:rPr lang="fr-FR" dirty="0" err="1" smtClean="0"/>
              <a:t>European</a:t>
            </a:r>
            <a:r>
              <a:rPr lang="fr-FR" dirty="0" smtClean="0"/>
              <a:t> countries (</a:t>
            </a:r>
            <a:r>
              <a:rPr lang="fr-FR" dirty="0" err="1" smtClean="0"/>
              <a:t>even</a:t>
            </a:r>
            <a:r>
              <a:rPr lang="fr-FR" dirty="0" smtClean="0"/>
              <a:t> more in </a:t>
            </a:r>
            <a:r>
              <a:rPr lang="fr-FR" dirty="0" err="1" smtClean="0"/>
              <a:t>smaller</a:t>
            </a:r>
            <a:r>
              <a:rPr lang="fr-FR" dirty="0" smtClean="0"/>
              <a:t> countries)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potentially</a:t>
            </a:r>
            <a:r>
              <a:rPr lang="fr-FR" dirty="0" smtClean="0"/>
              <a:t> </a:t>
            </a:r>
            <a:r>
              <a:rPr lang="fr-FR" dirty="0" err="1" smtClean="0"/>
              <a:t>creates</a:t>
            </a:r>
            <a:r>
              <a:rPr lang="fr-FR" dirty="0" smtClean="0"/>
              <a:t> </a:t>
            </a:r>
            <a:r>
              <a:rPr lang="fr-FR" dirty="0" err="1" smtClean="0"/>
              <a:t>substantial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fragility</a:t>
            </a:r>
            <a:r>
              <a:rPr lang="fr-FR" dirty="0" smtClean="0"/>
              <a:t> (</a:t>
            </a:r>
            <a:r>
              <a:rPr lang="fr-FR" dirty="0" err="1" smtClean="0"/>
              <a:t>especially</a:t>
            </a:r>
            <a:r>
              <a:rPr lang="fr-FR" dirty="0" smtClean="0"/>
              <a:t> if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and </a:t>
            </a:r>
            <a:r>
              <a:rPr lang="fr-FR" dirty="0" err="1" smtClean="0"/>
              <a:t>sovereign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);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destabilizing</a:t>
            </a:r>
            <a:r>
              <a:rPr lang="fr-FR" dirty="0" smtClean="0"/>
              <a:t> force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more important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(</a:t>
            </a:r>
            <a:r>
              <a:rPr lang="fr-FR" dirty="0" smtClean="0">
                <a:latin typeface="Calibri"/>
              </a:rPr>
              <a:t>→</a:t>
            </a:r>
            <a:r>
              <a:rPr lang="fr-FR" dirty="0" err="1" smtClean="0">
                <a:latin typeface="Calibri"/>
              </a:rPr>
              <a:t>Europe’s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fragility</a:t>
            </a:r>
            <a:r>
              <a:rPr lang="fr-FR" dirty="0" smtClean="0">
                <a:latin typeface="Calibri"/>
              </a:rPr>
              <a:t>)</a:t>
            </a:r>
          </a:p>
          <a:p>
            <a:r>
              <a:rPr lang="fr-FR" b="1" dirty="0" smtClean="0">
                <a:latin typeface="Calibri"/>
              </a:rPr>
              <a:t>If </a:t>
            </a:r>
            <a:r>
              <a:rPr lang="fr-FR" b="1" dirty="0" err="1" smtClean="0">
                <a:latin typeface="Calibri"/>
              </a:rPr>
              <a:t>we</a:t>
            </a:r>
            <a:r>
              <a:rPr lang="fr-FR" b="1" dirty="0" smtClean="0">
                <a:latin typeface="Calibri"/>
              </a:rPr>
              <a:t> compare the </a:t>
            </a:r>
            <a:r>
              <a:rPr lang="fr-FR" b="1" dirty="0" err="1" smtClean="0">
                <a:latin typeface="Calibri"/>
              </a:rPr>
              <a:t>rise</a:t>
            </a:r>
            <a:r>
              <a:rPr lang="fr-FR" b="1" dirty="0" smtClean="0">
                <a:latin typeface="Calibri"/>
              </a:rPr>
              <a:t> of central </a:t>
            </a:r>
            <a:r>
              <a:rPr lang="fr-FR" b="1" dirty="0" err="1" smtClean="0">
                <a:latin typeface="Calibri"/>
              </a:rPr>
              <a:t>bank</a:t>
            </a:r>
            <a:r>
              <a:rPr lang="fr-FR" b="1" dirty="0" smtClean="0">
                <a:latin typeface="Calibri"/>
              </a:rPr>
              <a:t> balance </a:t>
            </a:r>
            <a:r>
              <a:rPr lang="fr-FR" b="1" dirty="0" err="1" smtClean="0">
                <a:latin typeface="Calibri"/>
              </a:rPr>
              <a:t>sheets</a:t>
            </a:r>
            <a:r>
              <a:rPr lang="fr-FR" b="1" dirty="0" smtClean="0">
                <a:latin typeface="Calibri"/>
              </a:rPr>
              <a:t> </a:t>
            </a:r>
            <a:r>
              <a:rPr lang="fr-FR" b="1" dirty="0" err="1" smtClean="0">
                <a:latin typeface="Calibri"/>
              </a:rPr>
              <a:t>with</a:t>
            </a:r>
            <a:r>
              <a:rPr lang="fr-FR" b="1" dirty="0" smtClean="0">
                <a:latin typeface="Calibri"/>
              </a:rPr>
              <a:t> the </a:t>
            </a:r>
            <a:r>
              <a:rPr lang="fr-FR" b="1" dirty="0" err="1" smtClean="0">
                <a:latin typeface="Calibri"/>
              </a:rPr>
              <a:t>general</a:t>
            </a:r>
            <a:r>
              <a:rPr lang="fr-FR" b="1" dirty="0" smtClean="0">
                <a:latin typeface="Calibri"/>
              </a:rPr>
              <a:t> </a:t>
            </a:r>
            <a:r>
              <a:rPr lang="fr-FR" b="1" dirty="0" err="1" smtClean="0">
                <a:latin typeface="Calibri"/>
              </a:rPr>
              <a:t>rise</a:t>
            </a:r>
            <a:r>
              <a:rPr lang="fr-FR" b="1" dirty="0" smtClean="0">
                <a:latin typeface="Calibri"/>
              </a:rPr>
              <a:t> of </a:t>
            </a:r>
            <a:r>
              <a:rPr lang="fr-FR" b="1" dirty="0" err="1" smtClean="0">
                <a:latin typeface="Calibri"/>
              </a:rPr>
              <a:t>financial</a:t>
            </a:r>
            <a:r>
              <a:rPr lang="fr-FR" b="1" dirty="0" smtClean="0">
                <a:latin typeface="Calibri"/>
              </a:rPr>
              <a:t> </a:t>
            </a:r>
            <a:r>
              <a:rPr lang="fr-FR" b="1" dirty="0" err="1" smtClean="0">
                <a:latin typeface="Calibri"/>
              </a:rPr>
              <a:t>assets</a:t>
            </a:r>
            <a:r>
              <a:rPr lang="fr-FR" b="1" dirty="0" smtClean="0">
                <a:latin typeface="Calibri"/>
              </a:rPr>
              <a:t> &amp; </a:t>
            </a:r>
            <a:r>
              <a:rPr lang="fr-FR" b="1" dirty="0" err="1" smtClean="0">
                <a:latin typeface="Calibri"/>
              </a:rPr>
              <a:t>liabilities</a:t>
            </a:r>
            <a:r>
              <a:rPr lang="fr-FR" b="1" dirty="0" smtClean="0">
                <a:latin typeface="Calibri"/>
              </a:rPr>
              <a:t> (</a:t>
            </a:r>
            <a:r>
              <a:rPr lang="fr-FR" b="1" dirty="0" err="1" smtClean="0">
                <a:latin typeface="Calibri"/>
              </a:rPr>
              <a:t>domestic</a:t>
            </a:r>
            <a:r>
              <a:rPr lang="fr-FR" b="1" dirty="0" smtClean="0">
                <a:latin typeface="Calibri"/>
              </a:rPr>
              <a:t> + cross-border), </a:t>
            </a:r>
            <a:r>
              <a:rPr lang="fr-FR" b="1" dirty="0" err="1" smtClean="0">
                <a:latin typeface="Calibri"/>
              </a:rPr>
              <a:t>then</a:t>
            </a:r>
            <a:r>
              <a:rPr lang="fr-FR" b="1" dirty="0" smtClean="0">
                <a:latin typeface="Calibri"/>
              </a:rPr>
              <a:t> the new size and scope of central </a:t>
            </a:r>
            <a:r>
              <a:rPr lang="fr-FR" b="1" dirty="0" err="1" smtClean="0">
                <a:latin typeface="Calibri"/>
              </a:rPr>
              <a:t>banks</a:t>
            </a:r>
            <a:r>
              <a:rPr lang="fr-FR" b="1" dirty="0" smtClean="0">
                <a:latin typeface="Calibri"/>
              </a:rPr>
              <a:t> look </a:t>
            </a:r>
            <a:r>
              <a:rPr lang="fr-FR" b="1" dirty="0" err="1" smtClean="0">
                <a:latin typeface="Calibri"/>
              </a:rPr>
              <a:t>much</a:t>
            </a:r>
            <a:r>
              <a:rPr lang="fr-FR" b="1" dirty="0" smtClean="0">
                <a:latin typeface="Calibri"/>
              </a:rPr>
              <a:t> </a:t>
            </a:r>
            <a:r>
              <a:rPr lang="fr-FR" b="1" dirty="0" err="1" smtClean="0">
                <a:latin typeface="Calibri"/>
              </a:rPr>
              <a:t>less</a:t>
            </a:r>
            <a:r>
              <a:rPr lang="fr-FR" b="1" dirty="0" smtClean="0">
                <a:latin typeface="Calibri"/>
              </a:rPr>
              <a:t> impressive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1073827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0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The </a:t>
            </a:r>
            <a:r>
              <a:rPr lang="fr-FR" b="1" dirty="0" smtClean="0"/>
              <a:t>Great </a:t>
            </a:r>
            <a:r>
              <a:rPr lang="fr-FR" b="1" dirty="0" err="1" smtClean="0"/>
              <a:t>Recession</a:t>
            </a:r>
            <a:r>
              <a:rPr lang="fr-FR" dirty="0" smtClean="0"/>
              <a:t> = </a:t>
            </a:r>
            <a:r>
              <a:rPr lang="fr-FR" b="1" dirty="0" smtClean="0"/>
              <a:t>GDP </a:t>
            </a:r>
            <a:r>
              <a:rPr lang="fr-FR" b="1" dirty="0" err="1" smtClean="0"/>
              <a:t>fall</a:t>
            </a:r>
            <a:r>
              <a:rPr lang="fr-FR" b="1" dirty="0" smtClean="0"/>
              <a:t> of about 5%</a:t>
            </a:r>
            <a:r>
              <a:rPr lang="fr-FR" dirty="0" smtClean="0"/>
              <a:t> in all major </a:t>
            </a:r>
            <a:r>
              <a:rPr lang="fr-FR" dirty="0" err="1" smtClean="0"/>
              <a:t>developed</a:t>
            </a:r>
            <a:r>
              <a:rPr lang="fr-FR" dirty="0" smtClean="0"/>
              <a:t> </a:t>
            </a:r>
            <a:r>
              <a:rPr lang="fr-FR" dirty="0" err="1" smtClean="0"/>
              <a:t>economies</a:t>
            </a:r>
            <a:r>
              <a:rPr lang="fr-FR" dirty="0" smtClean="0"/>
              <a:t> in </a:t>
            </a:r>
            <a:r>
              <a:rPr lang="fr-FR" b="1" dirty="0" smtClean="0"/>
              <a:t>2008-2010</a:t>
            </a:r>
          </a:p>
          <a:p>
            <a:pPr>
              <a:buNone/>
            </a:pPr>
            <a:r>
              <a:rPr lang="fr-FR" dirty="0" smtClean="0"/>
              <a:t>       = the </a:t>
            </a:r>
            <a:r>
              <a:rPr lang="fr-FR" dirty="0" err="1" smtClean="0"/>
              <a:t>biggest</a:t>
            </a:r>
            <a:r>
              <a:rPr lang="fr-FR" dirty="0" smtClean="0"/>
              <a:t> world </a:t>
            </a:r>
            <a:r>
              <a:rPr lang="fr-FR" dirty="0" err="1" smtClean="0"/>
              <a:t>recession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WW2</a:t>
            </a:r>
          </a:p>
          <a:p>
            <a:pPr>
              <a:buNone/>
            </a:pPr>
            <a:r>
              <a:rPr lang="fr-FR" dirty="0" smtClean="0"/>
              <a:t>(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recessions</a:t>
            </a:r>
            <a:r>
              <a:rPr lang="fr-FR" dirty="0" smtClean="0"/>
              <a:t> </a:t>
            </a:r>
            <a:r>
              <a:rPr lang="fr-FR" dirty="0" err="1" smtClean="0"/>
              <a:t>involve</a:t>
            </a:r>
            <a:r>
              <a:rPr lang="fr-FR" dirty="0" smtClean="0"/>
              <a:t> -1%/-2% output contractions at </a:t>
            </a:r>
            <a:r>
              <a:rPr lang="fr-FR" dirty="0" err="1" smtClean="0"/>
              <a:t>most</a:t>
            </a:r>
            <a:r>
              <a:rPr lang="fr-FR" dirty="0" smtClean="0"/>
              <a:t>, or </a:t>
            </a:r>
            <a:r>
              <a:rPr lang="fr-FR" dirty="0" err="1" smtClean="0"/>
              <a:t>simply</a:t>
            </a:r>
            <a:r>
              <a:rPr lang="fr-FR" dirty="0" smtClean="0"/>
              <a:t> a </a:t>
            </a:r>
            <a:r>
              <a:rPr lang="fr-FR" dirty="0" err="1" smtClean="0"/>
              <a:t>lower</a:t>
            </a:r>
            <a:r>
              <a:rPr lang="fr-FR" dirty="0" smtClean="0"/>
              <a:t> positive </a:t>
            </a:r>
            <a:r>
              <a:rPr lang="fr-FR" dirty="0" err="1" smtClean="0"/>
              <a:t>growth</a:t>
            </a:r>
            <a:r>
              <a:rPr lang="fr-FR" dirty="0" smtClean="0"/>
              <a:t>, and </a:t>
            </a:r>
            <a:r>
              <a:rPr lang="fr-FR" dirty="0" err="1" smtClean="0"/>
              <a:t>they</a:t>
            </a:r>
            <a:r>
              <a:rPr lang="fr-FR" dirty="0" smtClean="0"/>
              <a:t> do not </a:t>
            </a:r>
            <a:r>
              <a:rPr lang="fr-FR" dirty="0" err="1" smtClean="0"/>
              <a:t>happen</a:t>
            </a:r>
            <a:r>
              <a:rPr lang="fr-FR" dirty="0" smtClean="0"/>
              <a:t> </a:t>
            </a:r>
            <a:r>
              <a:rPr lang="fr-FR" dirty="0" err="1" smtClean="0"/>
              <a:t>everywhere</a:t>
            </a:r>
            <a:r>
              <a:rPr lang="fr-FR" dirty="0" smtClean="0"/>
              <a:t> at the </a:t>
            </a:r>
            <a:r>
              <a:rPr lang="fr-FR" dirty="0" err="1" smtClean="0"/>
              <a:t>same</a:t>
            </a:r>
            <a:r>
              <a:rPr lang="fr-FR" dirty="0" smtClean="0"/>
              <a:t> time)</a:t>
            </a:r>
          </a:p>
          <a:p>
            <a:r>
              <a:rPr lang="fr-FR" dirty="0" smtClean="0"/>
              <a:t>≠ The </a:t>
            </a:r>
            <a:r>
              <a:rPr lang="fr-FR" b="1" dirty="0" smtClean="0"/>
              <a:t>Great </a:t>
            </a:r>
            <a:r>
              <a:rPr lang="fr-FR" b="1" dirty="0" err="1" smtClean="0"/>
              <a:t>Depression</a:t>
            </a:r>
            <a:r>
              <a:rPr lang="fr-FR" dirty="0" smtClean="0"/>
              <a:t> = </a:t>
            </a:r>
            <a:r>
              <a:rPr lang="fr-FR" b="1" dirty="0" smtClean="0"/>
              <a:t>GDP </a:t>
            </a:r>
            <a:r>
              <a:rPr lang="fr-FR" b="1" dirty="0" err="1" smtClean="0"/>
              <a:t>fall</a:t>
            </a:r>
            <a:r>
              <a:rPr lang="fr-FR" b="1" dirty="0" smtClean="0"/>
              <a:t> of about 20-30%</a:t>
            </a:r>
            <a:r>
              <a:rPr lang="fr-FR" dirty="0" smtClean="0"/>
              <a:t> in all major </a:t>
            </a:r>
            <a:r>
              <a:rPr lang="fr-FR" dirty="0" err="1" smtClean="0"/>
              <a:t>developed</a:t>
            </a:r>
            <a:r>
              <a:rPr lang="fr-FR" dirty="0" smtClean="0"/>
              <a:t> </a:t>
            </a:r>
            <a:r>
              <a:rPr lang="fr-FR" dirty="0" err="1" smtClean="0"/>
              <a:t>economies</a:t>
            </a:r>
            <a:r>
              <a:rPr lang="fr-FR" dirty="0" smtClean="0"/>
              <a:t> in </a:t>
            </a:r>
            <a:r>
              <a:rPr lang="fr-FR" b="1" dirty="0" smtClean="0"/>
              <a:t>1929-1933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→ </a:t>
            </a:r>
            <a:r>
              <a:rPr lang="fr-FR" dirty="0" err="1" smtClean="0">
                <a:latin typeface="Calibri"/>
              </a:rPr>
              <a:t>rise</a:t>
            </a:r>
            <a:r>
              <a:rPr lang="fr-FR" dirty="0" smtClean="0">
                <a:latin typeface="Calibri"/>
              </a:rPr>
              <a:t> of </a:t>
            </a:r>
            <a:r>
              <a:rPr lang="fr-FR" dirty="0" err="1" smtClean="0">
                <a:latin typeface="Calibri"/>
              </a:rPr>
              <a:t>Nazism</a:t>
            </a:r>
            <a:r>
              <a:rPr lang="fr-FR" dirty="0" smtClean="0">
                <a:latin typeface="Calibri"/>
              </a:rPr>
              <a:t>, WW2 </a:t>
            </a:r>
          </a:p>
          <a:p>
            <a:pPr>
              <a:buNone/>
            </a:pPr>
            <a:r>
              <a:rPr lang="fr-FR" dirty="0" smtClean="0">
                <a:latin typeface="Calibri"/>
              </a:rPr>
              <a:t> → major trauma in world </a:t>
            </a:r>
            <a:r>
              <a:rPr lang="fr-FR" dirty="0" err="1" smtClean="0">
                <a:latin typeface="Calibri"/>
              </a:rPr>
              <a:t>history</a:t>
            </a:r>
            <a:r>
              <a:rPr lang="fr-FR" dirty="0" smtClean="0">
                <a:latin typeface="Calibri"/>
              </a:rPr>
              <a:t> &amp; </a:t>
            </a:r>
            <a:r>
              <a:rPr lang="fr-FR" dirty="0" err="1" smtClean="0">
                <a:latin typeface="Calibri"/>
              </a:rPr>
              <a:t>economic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thinking</a:t>
            </a:r>
            <a:r>
              <a:rPr lang="fr-FR" dirty="0">
                <a:latin typeface="Calibri"/>
              </a:rPr>
              <a:t> </a:t>
            </a:r>
            <a:endParaRPr lang="fr-FR" dirty="0" smtClean="0">
              <a:latin typeface="Calibri"/>
            </a:endParaRPr>
          </a:p>
          <a:p>
            <a:pPr>
              <a:buNone/>
            </a:pPr>
            <a:r>
              <a:rPr lang="fr-FR" dirty="0" smtClean="0">
                <a:latin typeface="Calibri"/>
              </a:rPr>
              <a:t>→ </a:t>
            </a:r>
            <a:r>
              <a:rPr lang="fr-FR" dirty="0" err="1" smtClean="0">
                <a:latin typeface="Calibri"/>
              </a:rPr>
              <a:t>rise</a:t>
            </a:r>
            <a:r>
              <a:rPr lang="fr-FR" dirty="0" smtClean="0">
                <a:latin typeface="Calibri"/>
              </a:rPr>
              <a:t> of postWW2 </a:t>
            </a:r>
            <a:r>
              <a:rPr lang="fr-FR" dirty="0" err="1">
                <a:latin typeface="Calibri"/>
              </a:rPr>
              <a:t>K</a:t>
            </a:r>
            <a:r>
              <a:rPr lang="fr-FR" dirty="0" err="1" smtClean="0">
                <a:latin typeface="Calibri"/>
              </a:rPr>
              <a:t>eynesian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demand</a:t>
            </a:r>
            <a:r>
              <a:rPr lang="fr-FR" dirty="0" smtClean="0">
                <a:latin typeface="Calibri"/>
              </a:rPr>
              <a:t> management and </a:t>
            </a:r>
            <a:r>
              <a:rPr lang="fr-FR" dirty="0" err="1" smtClean="0">
                <a:latin typeface="Calibri"/>
              </a:rPr>
              <a:t>growth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stabilization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policies</a:t>
            </a:r>
            <a:r>
              <a:rPr lang="fr-FR" dirty="0" smtClean="0">
                <a:latin typeface="Calibri"/>
              </a:rPr>
              <a:t>, </a:t>
            </a:r>
            <a:r>
              <a:rPr lang="fr-FR" dirty="0" err="1" smtClean="0">
                <a:latin typeface="Calibri"/>
              </a:rPr>
              <a:t>rise</a:t>
            </a:r>
            <a:r>
              <a:rPr lang="fr-FR" dirty="0" smtClean="0">
                <a:latin typeface="Calibri"/>
              </a:rPr>
              <a:t> of </a:t>
            </a:r>
            <a:r>
              <a:rPr lang="fr-FR" dirty="0" err="1" smtClean="0">
                <a:latin typeface="Calibri"/>
              </a:rPr>
              <a:t>government</a:t>
            </a:r>
            <a:r>
              <a:rPr lang="fr-FR" dirty="0" smtClean="0">
                <a:latin typeface="Calibri"/>
              </a:rPr>
              <a:t>, </a:t>
            </a:r>
            <a:r>
              <a:rPr lang="fr-FR" dirty="0" err="1" smtClean="0">
                <a:latin typeface="Calibri"/>
              </a:rPr>
              <a:t>complete</a:t>
            </a:r>
            <a:r>
              <a:rPr lang="fr-FR" dirty="0" smtClean="0">
                <a:latin typeface="Calibri"/>
              </a:rPr>
              <a:t> change of attitudes </a:t>
            </a:r>
            <a:r>
              <a:rPr lang="fr-FR" dirty="0" err="1" smtClean="0">
                <a:latin typeface="Calibri"/>
              </a:rPr>
              <a:t>towards</a:t>
            </a:r>
            <a:r>
              <a:rPr lang="fr-FR" dirty="0" smtClean="0">
                <a:latin typeface="Calibri"/>
              </a:rPr>
              <a:t> laissez-faire </a:t>
            </a:r>
            <a:r>
              <a:rPr lang="fr-FR" dirty="0" err="1" smtClean="0">
                <a:latin typeface="Calibri"/>
              </a:rPr>
              <a:t>capitalism</a:t>
            </a:r>
            <a:r>
              <a:rPr lang="fr-FR" dirty="0" smtClean="0">
                <a:latin typeface="Calibri"/>
              </a:rPr>
              <a:t> &amp; self-</a:t>
            </a:r>
            <a:r>
              <a:rPr lang="fr-FR" dirty="0" err="1" smtClean="0">
                <a:latin typeface="Calibri"/>
              </a:rPr>
              <a:t>regulated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markets</a:t>
            </a:r>
            <a:r>
              <a:rPr lang="fr-FR" dirty="0" smtClean="0">
                <a:latin typeface="Calibri"/>
              </a:rPr>
              <a:t>   (Keynes 1936)</a:t>
            </a:r>
            <a:endParaRPr lang="fr-FR" dirty="0"/>
          </a:p>
          <a:p>
            <a:r>
              <a:rPr lang="fr-FR" dirty="0" err="1" smtClean="0"/>
              <a:t>Govt</a:t>
            </a:r>
            <a:r>
              <a:rPr lang="fr-FR" dirty="0" smtClean="0"/>
              <a:t>: </a:t>
            </a:r>
            <a:r>
              <a:rPr lang="fr-FR" dirty="0" err="1" smtClean="0"/>
              <a:t>small</a:t>
            </a:r>
            <a:r>
              <a:rPr lang="fr-FR" dirty="0" smtClean="0"/>
              <a:t> in 1929, large in 2008 </a:t>
            </a:r>
            <a:r>
              <a:rPr lang="fr-FR" dirty="0"/>
              <a:t>→ </a:t>
            </a:r>
            <a:r>
              <a:rPr lang="fr-FR" dirty="0" smtClean="0"/>
              <a:t>more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legacy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2008 </a:t>
            </a:r>
            <a:r>
              <a:rPr lang="fr-FR" dirty="0" err="1" smtClean="0"/>
              <a:t>crisis</a:t>
            </a:r>
            <a:r>
              <a:rPr lang="fr-FR" dirty="0" smtClean="0"/>
              <a:t>: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makt</a:t>
            </a:r>
            <a:r>
              <a:rPr lang="fr-FR" dirty="0" smtClean="0"/>
              <a:t> &amp;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accused</a:t>
            </a:r>
            <a:endParaRPr lang="fr-FR" dirty="0" smtClean="0">
              <a:latin typeface="Calibri"/>
            </a:endParaRP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438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96448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88640"/>
          <a:ext cx="8784976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88640"/>
                        <a:ext cx="8784976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784976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928992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88640"/>
                        <a:ext cx="8928992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9036496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</p:spPr>
        <p:txBody>
          <a:bodyPr>
            <a:normAutofit/>
          </a:bodyPr>
          <a:lstStyle/>
          <a:p>
            <a:r>
              <a:rPr lang="fr-FR" dirty="0" smtClean="0"/>
              <a:t>Money and inflation in </a:t>
            </a:r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472608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Until</a:t>
            </a:r>
            <a:r>
              <a:rPr lang="fr-FR" dirty="0" smtClean="0"/>
              <a:t> 1914-1929, gold standard: </a:t>
            </a:r>
            <a:r>
              <a:rPr lang="fr-FR" dirty="0" err="1" smtClean="0"/>
              <a:t>currency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tied</a:t>
            </a:r>
            <a:r>
              <a:rPr lang="fr-FR" dirty="0" smtClean="0"/>
              <a:t> to gold (and </a:t>
            </a:r>
            <a:r>
              <a:rPr lang="fr-FR" dirty="0" err="1" smtClean="0"/>
              <a:t>silver</a:t>
            </a:r>
            <a:r>
              <a:rPr lang="fr-FR" dirty="0" smtClean="0"/>
              <a:t>: </a:t>
            </a:r>
            <a:r>
              <a:rPr lang="fr-FR" dirty="0" err="1" smtClean="0"/>
              <a:t>bimetallism</a:t>
            </a:r>
            <a:r>
              <a:rPr lang="fr-FR" dirty="0" smtClean="0"/>
              <a:t>) </a:t>
            </a:r>
          </a:p>
          <a:p>
            <a:r>
              <a:rPr lang="fr-FR" dirty="0" smtClean="0"/>
              <a:t>On </a:t>
            </a:r>
            <a:r>
              <a:rPr lang="fr-FR" dirty="0" err="1" smtClean="0"/>
              <a:t>pb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/>
              <a:t>Gold </a:t>
            </a:r>
            <a:r>
              <a:rPr lang="fr-FR" dirty="0" smtClean="0"/>
              <a:t>standard: </a:t>
            </a:r>
            <a:r>
              <a:rPr lang="fr-FR" dirty="0"/>
              <a:t>in the long </a:t>
            </a:r>
            <a:r>
              <a:rPr lang="fr-FR" dirty="0" err="1"/>
              <a:t>run</a:t>
            </a:r>
            <a:r>
              <a:rPr lang="fr-FR" dirty="0"/>
              <a:t> </a:t>
            </a:r>
            <a:r>
              <a:rPr lang="fr-FR" dirty="0" err="1"/>
              <a:t>there’s</a:t>
            </a:r>
            <a:r>
              <a:rPr lang="fr-FR" dirty="0"/>
              <a:t> no </a:t>
            </a:r>
            <a:r>
              <a:rPr lang="fr-FR" dirty="0" err="1"/>
              <a:t>reason</a:t>
            </a:r>
            <a:r>
              <a:rPr lang="fr-FR" dirty="0"/>
              <a:t> to </a:t>
            </a:r>
            <a:r>
              <a:rPr lang="fr-FR" dirty="0" err="1"/>
              <a:t>expect</a:t>
            </a:r>
            <a:r>
              <a:rPr lang="fr-FR" dirty="0"/>
              <a:t> gold stock to </a:t>
            </a:r>
            <a:r>
              <a:rPr lang="fr-FR" dirty="0" err="1"/>
              <a:t>rise</a:t>
            </a:r>
            <a:r>
              <a:rPr lang="fr-FR" dirty="0"/>
              <a:t> at the </a:t>
            </a:r>
            <a:r>
              <a:rPr lang="fr-FR" dirty="0" err="1"/>
              <a:t>same</a:t>
            </a:r>
            <a:r>
              <a:rPr lang="fr-FR" dirty="0"/>
              <a:t> speed as world GDP </a:t>
            </a:r>
            <a:r>
              <a:rPr lang="fr-FR" dirty="0" smtClean="0">
                <a:latin typeface="Calibri"/>
              </a:rPr>
              <a:t>→ </a:t>
            </a:r>
            <a:r>
              <a:rPr lang="fr-FR" dirty="0" err="1" smtClean="0">
                <a:latin typeface="Calibri"/>
              </a:rPr>
              <a:t>risk</a:t>
            </a:r>
            <a:r>
              <a:rPr lang="fr-FR" dirty="0" smtClean="0">
                <a:latin typeface="Calibri"/>
              </a:rPr>
              <a:t> of </a:t>
            </a:r>
            <a:r>
              <a:rPr lang="fr-FR" dirty="0" err="1" smtClean="0">
                <a:latin typeface="Calibri"/>
              </a:rPr>
              <a:t>s</a:t>
            </a:r>
            <a:r>
              <a:rPr lang="fr-FR" dirty="0" err="1" smtClean="0"/>
              <a:t>tructual</a:t>
            </a:r>
            <a:r>
              <a:rPr lang="fr-FR" dirty="0" smtClean="0"/>
              <a:t> </a:t>
            </a:r>
            <a:r>
              <a:rPr lang="fr-FR" dirty="0" err="1"/>
              <a:t>deflation</a:t>
            </a:r>
            <a:r>
              <a:rPr lang="fr-FR" dirty="0"/>
              <a:t> or inflation </a:t>
            </a:r>
            <a:endParaRPr lang="fr-FR" dirty="0" smtClean="0"/>
          </a:p>
          <a:p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 </a:t>
            </a:r>
            <a:r>
              <a:rPr lang="fr-FR" dirty="0" err="1" smtClean="0"/>
              <a:t>suggest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total world gold stock </a:t>
            </a:r>
            <a:r>
              <a:rPr lang="fr-FR" dirty="0" err="1" smtClean="0"/>
              <a:t>was</a:t>
            </a:r>
            <a:r>
              <a:rPr lang="fr-FR" dirty="0" smtClean="0"/>
              <a:t> 20% world GDP in </a:t>
            </a:r>
            <a:r>
              <a:rPr lang="fr-FR" dirty="0" err="1" smtClean="0"/>
              <a:t>Antiquity</a:t>
            </a:r>
            <a:r>
              <a:rPr lang="fr-FR" dirty="0" smtClean="0"/>
              <a:t>, 10-20% in 19</a:t>
            </a:r>
            <a:r>
              <a:rPr lang="fr-FR" baseline="30000" dirty="0" smtClean="0"/>
              <a:t>c</a:t>
            </a:r>
            <a:r>
              <a:rPr lang="fr-FR" dirty="0" smtClean="0"/>
              <a:t>, and 6% </a:t>
            </a:r>
            <a:r>
              <a:rPr lang="fr-FR" dirty="0" err="1" smtClean="0"/>
              <a:t>today</a:t>
            </a:r>
            <a:r>
              <a:rPr lang="fr-FR" dirty="0" smtClean="0"/>
              <a:t> (but large variations: </a:t>
            </a:r>
            <a:r>
              <a:rPr lang="fr-FR" dirty="0" err="1" smtClean="0"/>
              <a:t>only</a:t>
            </a:r>
            <a:r>
              <a:rPr lang="fr-FR" dirty="0" smtClean="0"/>
              <a:t> 2% in 1970s) (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>
                <a:hlinkClick r:id="rId3"/>
              </a:rPr>
              <a:t>Capital </a:t>
            </a:r>
            <a:r>
              <a:rPr lang="fr-FR" dirty="0" smtClean="0">
                <a:hlinkClick r:id="rId3"/>
              </a:rPr>
              <a:t>21c</a:t>
            </a:r>
            <a:r>
              <a:rPr lang="fr-FR" dirty="0" smtClean="0"/>
              <a:t>, </a:t>
            </a:r>
            <a:r>
              <a:rPr lang="fr-FR" dirty="0" err="1" smtClean="0"/>
              <a:t>appendix</a:t>
            </a:r>
            <a:r>
              <a:rPr lang="fr-FR" dirty="0" smtClean="0"/>
              <a:t> chap.5)</a:t>
            </a:r>
          </a:p>
          <a:p>
            <a:r>
              <a:rPr lang="fr-FR" dirty="0" smtClean="0"/>
              <a:t>20</a:t>
            </a:r>
            <a:r>
              <a:rPr lang="fr-FR" baseline="30000" dirty="0" smtClean="0"/>
              <a:t>c</a:t>
            </a:r>
            <a:r>
              <a:rPr lang="fr-FR" dirty="0" smtClean="0"/>
              <a:t>: invention of </a:t>
            </a:r>
            <a:r>
              <a:rPr lang="fr-FR" dirty="0" err="1" smtClean="0"/>
              <a:t>paper</a:t>
            </a:r>
            <a:r>
              <a:rPr lang="fr-FR" dirty="0" smtClean="0"/>
              <a:t> money (&amp; </a:t>
            </a:r>
            <a:r>
              <a:rPr lang="fr-FR" dirty="0" err="1" smtClean="0"/>
              <a:t>then</a:t>
            </a:r>
            <a:r>
              <a:rPr lang="fr-FR" dirty="0" smtClean="0"/>
              <a:t> digital money) and of </a:t>
            </a:r>
            <a:r>
              <a:rPr lang="fr-FR" dirty="0" err="1" smtClean="0"/>
              <a:t>sustained</a:t>
            </a:r>
            <a:r>
              <a:rPr lang="fr-FR" dirty="0" smtClean="0"/>
              <a:t> inflation</a:t>
            </a:r>
          </a:p>
          <a:p>
            <a:r>
              <a:rPr lang="fr-FR" dirty="0" smtClean="0"/>
              <a:t>Inflation: close to 0% in 1815-1914 in </a:t>
            </a:r>
            <a:r>
              <a:rPr lang="fr-FR" dirty="0" err="1" smtClean="0"/>
              <a:t>rich</a:t>
            </a:r>
            <a:r>
              <a:rPr lang="fr-FR" dirty="0" smtClean="0"/>
              <a:t> countries,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20</a:t>
            </a:r>
            <a:r>
              <a:rPr lang="fr-FR" baseline="30000" dirty="0" smtClean="0"/>
              <a:t>c</a:t>
            </a:r>
            <a:r>
              <a:rPr lang="fr-FR" dirty="0" smtClean="0"/>
              <a:t>, down to about 2% over 1990-2015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08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25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4968552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Pre</a:t>
            </a:r>
            <a:r>
              <a:rPr lang="fr-FR" dirty="0" smtClean="0"/>
              <a:t>-19</a:t>
            </a:r>
            <a:r>
              <a:rPr lang="fr-FR" baseline="30000" dirty="0" smtClean="0"/>
              <a:t>c</a:t>
            </a:r>
            <a:r>
              <a:rPr lang="fr-FR" dirty="0" smtClean="0"/>
              <a:t> inflation via </a:t>
            </a:r>
            <a:r>
              <a:rPr lang="fr-FR" dirty="0" err="1" smtClean="0"/>
              <a:t>debasement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non-</a:t>
            </a:r>
            <a:r>
              <a:rPr lang="fr-FR" dirty="0" err="1" smtClean="0"/>
              <a:t>negligible</a:t>
            </a:r>
            <a:r>
              <a:rPr lang="fr-FR" dirty="0" smtClean="0"/>
              <a:t>: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silver</a:t>
            </a:r>
            <a:r>
              <a:rPr lang="fr-FR" dirty="0" smtClean="0"/>
              <a:t> content of European </a:t>
            </a:r>
            <a:r>
              <a:rPr lang="fr-FR" dirty="0" err="1" smtClean="0"/>
              <a:t>currencies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divided</a:t>
            </a:r>
            <a:r>
              <a:rPr lang="fr-FR" dirty="0" smtClean="0"/>
              <a:t> by 2.5-3 </a:t>
            </a:r>
            <a:r>
              <a:rPr lang="fr-FR" dirty="0" err="1" smtClean="0"/>
              <a:t>between</a:t>
            </a:r>
            <a:r>
              <a:rPr lang="fr-FR" dirty="0" smtClean="0"/>
              <a:t> 1400 &amp; 1800</a:t>
            </a:r>
          </a:p>
          <a:p>
            <a:r>
              <a:rPr lang="fr-FR" dirty="0" smtClean="0"/>
              <a:t>« The long </a:t>
            </a:r>
            <a:r>
              <a:rPr lang="fr-FR" dirty="0" err="1" smtClean="0"/>
              <a:t>march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fiat money » (</a:t>
            </a:r>
            <a:r>
              <a:rPr lang="fr-FR" dirty="0" err="1" smtClean="0"/>
              <a:t>Reinhart</a:t>
            </a:r>
            <a:r>
              <a:rPr lang="fr-FR" dirty="0" smtClean="0"/>
              <a:t>-</a:t>
            </a:r>
            <a:r>
              <a:rPr lang="fr-FR" dirty="0" err="1" smtClean="0"/>
              <a:t>Rogoff</a:t>
            </a:r>
            <a:r>
              <a:rPr lang="fr-FR" dirty="0" smtClean="0"/>
              <a:t> 2009, chap.11)</a:t>
            </a:r>
          </a:p>
          <a:p>
            <a:r>
              <a:rPr lang="fr-FR" dirty="0" err="1" smtClean="0"/>
              <a:t>Interesting</a:t>
            </a:r>
            <a:r>
              <a:rPr lang="fr-FR" dirty="0" smtClean="0"/>
              <a:t>, but note </a:t>
            </a:r>
            <a:r>
              <a:rPr lang="fr-FR" dirty="0" err="1" smtClean="0"/>
              <a:t>that</a:t>
            </a:r>
            <a:r>
              <a:rPr lang="fr-FR" dirty="0" smtClean="0"/>
              <a:t> 3</a:t>
            </a:r>
            <a:r>
              <a:rPr lang="fr-FR" baseline="30000" dirty="0" smtClean="0"/>
              <a:t>1/400</a:t>
            </a:r>
            <a:r>
              <a:rPr lang="fr-FR" dirty="0" smtClean="0"/>
              <a:t> = 1.002, i.e. </a:t>
            </a:r>
            <a:r>
              <a:rPr lang="fr-FR" dirty="0" err="1" smtClean="0"/>
              <a:t>this</a:t>
            </a:r>
            <a:r>
              <a:rPr lang="fr-FR" dirty="0" smtClean="0"/>
              <a:t> corresponds to (at </a:t>
            </a:r>
            <a:r>
              <a:rPr lang="fr-FR" dirty="0" err="1" smtClean="0"/>
              <a:t>most</a:t>
            </a:r>
            <a:r>
              <a:rPr lang="fr-FR" dirty="0" smtClean="0"/>
              <a:t>) 0.2% inflation/</a:t>
            </a:r>
            <a:r>
              <a:rPr lang="fr-FR" dirty="0" err="1" smtClean="0"/>
              <a:t>year</a:t>
            </a:r>
            <a:r>
              <a:rPr lang="fr-FR" dirty="0" smtClean="0"/>
              <a:t>; large but </a:t>
            </a:r>
            <a:r>
              <a:rPr lang="fr-FR" dirty="0" err="1" smtClean="0"/>
              <a:t>infrequent</a:t>
            </a:r>
            <a:r>
              <a:rPr lang="fr-FR" dirty="0" smtClean="0"/>
              <a:t> </a:t>
            </a:r>
            <a:r>
              <a:rPr lang="fr-FR" dirty="0" err="1" smtClean="0"/>
              <a:t>debasement</a:t>
            </a:r>
            <a:r>
              <a:rPr lang="fr-FR" dirty="0" smtClean="0"/>
              <a:t> of 20-50%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monarchs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rid</a:t>
            </a:r>
            <a:r>
              <a:rPr lang="fr-FR" dirty="0" smtClean="0"/>
              <a:t> of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zero</a:t>
            </a:r>
            <a:r>
              <a:rPr lang="fr-FR" dirty="0" smtClean="0"/>
              <a:t> inflation the </a:t>
            </a:r>
            <a:r>
              <a:rPr lang="fr-FR" dirty="0" err="1" smtClean="0"/>
              <a:t>rest</a:t>
            </a:r>
            <a:r>
              <a:rPr lang="fr-FR" dirty="0" smtClean="0"/>
              <a:t> of the time</a:t>
            </a:r>
          </a:p>
          <a:p>
            <a:r>
              <a:rPr lang="fr-FR" dirty="0" smtClean="0"/>
              <a:t>19</a:t>
            </a:r>
            <a:r>
              <a:rPr lang="fr-FR" baseline="30000" dirty="0" smtClean="0"/>
              <a:t>c</a:t>
            </a:r>
            <a:r>
              <a:rPr lang="fr-FR" dirty="0" smtClean="0"/>
              <a:t> =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monetary</a:t>
            </a:r>
            <a:r>
              <a:rPr lang="fr-FR" dirty="0" smtClean="0"/>
              <a:t> </a:t>
            </a:r>
            <a:r>
              <a:rPr lang="fr-FR" dirty="0" err="1" smtClean="0"/>
              <a:t>sacralization</a:t>
            </a:r>
            <a:r>
              <a:rPr lang="fr-FR" dirty="0" smtClean="0"/>
              <a:t>        (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sacralization</a:t>
            </a:r>
            <a:r>
              <a:rPr lang="fr-FR" dirty="0" smtClean="0"/>
              <a:t>, Polanyi)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66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458375"/>
              </p:ext>
            </p:extLst>
          </p:nvPr>
        </p:nvGraphicFramePr>
        <p:xfrm>
          <a:off x="235020" y="188640"/>
          <a:ext cx="8882062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name="Feuille de calcul" r:id="rId4" imgW="9234000" imgH="5732280" progId="">
                  <p:embed/>
                </p:oleObj>
              </mc:Choice>
              <mc:Fallback>
                <p:oleObj name="Feuille de calcul" r:id="rId4" imgW="9234000" imgH="573228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436"/>
                      <a:stretch>
                        <a:fillRect/>
                      </a:stretch>
                    </p:blipFill>
                    <p:spPr bwMode="auto">
                      <a:xfrm>
                        <a:off x="235020" y="188640"/>
                        <a:ext cx="8882062" cy="642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058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</p:spPr>
        <p:txBody>
          <a:bodyPr>
            <a:normAutofit/>
          </a:bodyPr>
          <a:lstStyle/>
          <a:p>
            <a:r>
              <a:rPr lang="fr-FR" dirty="0" smtClean="0"/>
              <a:t>Financial </a:t>
            </a:r>
            <a:r>
              <a:rPr lang="fr-FR" dirty="0" err="1" smtClean="0"/>
              <a:t>regulation</a:t>
            </a:r>
            <a:r>
              <a:rPr lang="fr-FR" dirty="0" smtClean="0"/>
              <a:t> in </a:t>
            </a:r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11256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Financial </a:t>
            </a:r>
            <a:r>
              <a:rPr lang="fr-FR" dirty="0" err="1" smtClean="0"/>
              <a:t>regulation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only</a:t>
            </a:r>
            <a:r>
              <a:rPr lang="fr-FR" dirty="0" smtClean="0"/>
              <a:t> about short-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crisis</a:t>
            </a:r>
            <a:r>
              <a:rPr lang="fr-FR" dirty="0" smtClean="0"/>
              <a:t>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involves</a:t>
            </a:r>
            <a:r>
              <a:rPr lang="fr-FR" dirty="0" smtClean="0"/>
              <a:t> structural, long-</a:t>
            </a:r>
            <a:r>
              <a:rPr lang="fr-FR" dirty="0" err="1" smtClean="0"/>
              <a:t>run</a:t>
            </a:r>
            <a:r>
              <a:rPr lang="fr-FR" dirty="0" smtClean="0"/>
              <a:t> issues</a:t>
            </a:r>
          </a:p>
          <a:p>
            <a:r>
              <a:rPr lang="fr-FR" dirty="0" smtClean="0"/>
              <a:t>Financial </a:t>
            </a:r>
            <a:r>
              <a:rPr lang="fr-FR" dirty="0" err="1" smtClean="0"/>
              <a:t>development</a:t>
            </a:r>
            <a:r>
              <a:rPr lang="fr-FR" dirty="0" smtClean="0"/>
              <a:t>: central component of </a:t>
            </a:r>
            <a:r>
              <a:rPr lang="fr-FR" dirty="0" err="1" smtClean="0"/>
              <a:t>economic</a:t>
            </a:r>
            <a:r>
              <a:rPr lang="fr-FR" dirty="0" smtClean="0"/>
              <a:t> and social </a:t>
            </a:r>
            <a:r>
              <a:rPr lang="fr-FR" dirty="0" err="1" smtClean="0"/>
              <a:t>development</a:t>
            </a:r>
            <a:endParaRPr lang="fr-FR" dirty="0" smtClean="0"/>
          </a:p>
          <a:p>
            <a:r>
              <a:rPr lang="fr-FR" dirty="0" err="1" smtClean="0"/>
              <a:t>See</a:t>
            </a:r>
            <a:r>
              <a:rPr lang="fr-FR" dirty="0" smtClean="0"/>
              <a:t> Hoffman-Postel-Vinay-</a:t>
            </a:r>
            <a:r>
              <a:rPr lang="fr-FR" dirty="0" err="1" smtClean="0"/>
              <a:t>Rosenthal</a:t>
            </a:r>
            <a:r>
              <a:rPr lang="fr-FR" dirty="0" smtClean="0"/>
              <a:t>, </a:t>
            </a:r>
            <a:r>
              <a:rPr lang="fr-FR" i="1" dirty="0" err="1"/>
              <a:t>Priceless</a:t>
            </a:r>
            <a:r>
              <a:rPr lang="fr-FR" i="1" dirty="0"/>
              <a:t> </a:t>
            </a:r>
            <a:r>
              <a:rPr lang="fr-FR" i="1" dirty="0" err="1"/>
              <a:t>Markets</a:t>
            </a:r>
            <a:r>
              <a:rPr lang="fr-FR" i="1" dirty="0"/>
              <a:t>: The </a:t>
            </a:r>
            <a:r>
              <a:rPr lang="fr-FR" i="1" dirty="0" err="1"/>
              <a:t>Political</a:t>
            </a:r>
            <a:r>
              <a:rPr lang="fr-FR" i="1" dirty="0"/>
              <a:t> </a:t>
            </a:r>
            <a:r>
              <a:rPr lang="fr-FR" i="1" dirty="0" err="1"/>
              <a:t>Economy</a:t>
            </a:r>
            <a:r>
              <a:rPr lang="fr-FR" i="1" dirty="0"/>
              <a:t> of </a:t>
            </a:r>
            <a:r>
              <a:rPr lang="fr-FR" i="1" dirty="0" err="1"/>
              <a:t>Credit</a:t>
            </a:r>
            <a:r>
              <a:rPr lang="fr-FR" i="1" dirty="0"/>
              <a:t> in Paris, 1660-1870</a:t>
            </a:r>
            <a:r>
              <a:rPr lang="fr-FR" dirty="0"/>
              <a:t>, </a:t>
            </a:r>
            <a:r>
              <a:rPr lang="fr-FR" dirty="0" smtClean="0"/>
              <a:t>2001</a:t>
            </a:r>
            <a:r>
              <a:rPr lang="fr-FR" dirty="0"/>
              <a:t>; </a:t>
            </a:r>
            <a:r>
              <a:rPr lang="fr-FR" i="1" dirty="0" err="1"/>
              <a:t>Surviving</a:t>
            </a:r>
            <a:r>
              <a:rPr lang="fr-FR" i="1" dirty="0"/>
              <a:t> Large </a:t>
            </a:r>
            <a:r>
              <a:rPr lang="fr-FR" i="1" dirty="0" err="1"/>
              <a:t>Losses</a:t>
            </a:r>
            <a:r>
              <a:rPr lang="fr-FR" i="1" dirty="0"/>
              <a:t>: Financial Crises, the Middle Class, and the </a:t>
            </a:r>
            <a:r>
              <a:rPr lang="fr-FR" i="1" dirty="0" err="1"/>
              <a:t>Development</a:t>
            </a:r>
            <a:r>
              <a:rPr lang="fr-FR" i="1" dirty="0"/>
              <a:t> of Capital </a:t>
            </a:r>
            <a:r>
              <a:rPr lang="fr-FR" i="1" dirty="0" err="1"/>
              <a:t>Markets</a:t>
            </a:r>
            <a:r>
              <a:rPr lang="fr-FR" dirty="0"/>
              <a:t>, </a:t>
            </a:r>
            <a:r>
              <a:rPr lang="fr-FR" dirty="0" smtClean="0"/>
              <a:t>2009</a:t>
            </a:r>
            <a:endParaRPr lang="fr-FR" dirty="0"/>
          </a:p>
          <a:p>
            <a:r>
              <a:rPr lang="fr-FR" dirty="0" smtClean="0"/>
              <a:t>And </a:t>
            </a:r>
            <a:r>
              <a:rPr lang="fr-FR" dirty="0" err="1" smtClean="0"/>
              <a:t>proper</a:t>
            </a:r>
            <a:r>
              <a:rPr lang="fr-FR" dirty="0" smtClean="0"/>
              <a:t>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devt</a:t>
            </a:r>
            <a:r>
              <a:rPr lang="fr-FR" dirty="0"/>
              <a:t> </a:t>
            </a:r>
            <a:r>
              <a:rPr lang="fr-FR" dirty="0" err="1"/>
              <a:t>requires</a:t>
            </a:r>
            <a:r>
              <a:rPr lang="fr-FR" dirty="0"/>
              <a:t> </a:t>
            </a:r>
            <a:r>
              <a:rPr lang="fr-FR" dirty="0" err="1"/>
              <a:t>proper</a:t>
            </a:r>
            <a:r>
              <a:rPr lang="fr-FR" dirty="0"/>
              <a:t>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 smtClean="0"/>
              <a:t>regulation</a:t>
            </a:r>
            <a:endParaRPr lang="fr-FR" dirty="0" smtClean="0"/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Ott</a:t>
            </a:r>
            <a:r>
              <a:rPr lang="fr-FR" dirty="0"/>
              <a:t>, </a:t>
            </a:r>
            <a:r>
              <a:rPr lang="fr-FR" i="1" dirty="0" err="1"/>
              <a:t>When</a:t>
            </a:r>
            <a:r>
              <a:rPr lang="fr-FR" i="1" dirty="0"/>
              <a:t> Wall Street met Main Street: The </a:t>
            </a:r>
            <a:r>
              <a:rPr lang="fr-FR" i="1" dirty="0" err="1"/>
              <a:t>Quest</a:t>
            </a:r>
            <a:r>
              <a:rPr lang="fr-FR" i="1" dirty="0"/>
              <a:t> for an </a:t>
            </a:r>
            <a:r>
              <a:rPr lang="fr-FR" i="1" dirty="0" err="1"/>
              <a:t>Investors</a:t>
            </a:r>
            <a:r>
              <a:rPr lang="fr-FR" i="1" dirty="0"/>
              <a:t>’ </a:t>
            </a:r>
            <a:r>
              <a:rPr lang="fr-FR" i="1" dirty="0" err="1"/>
              <a:t>Democracy</a:t>
            </a:r>
            <a:r>
              <a:rPr lang="fr-FR" dirty="0"/>
              <a:t>, </a:t>
            </a:r>
            <a:r>
              <a:rPr lang="fr-FR" dirty="0" smtClean="0"/>
              <a:t>2011; </a:t>
            </a:r>
            <a:r>
              <a:rPr lang="fr-FR" dirty="0" err="1" smtClean="0"/>
              <a:t>Hyman</a:t>
            </a:r>
            <a:r>
              <a:rPr lang="fr-FR" dirty="0"/>
              <a:t>, </a:t>
            </a:r>
            <a:r>
              <a:rPr lang="fr-FR" i="1" dirty="0" err="1"/>
              <a:t>Debtor</a:t>
            </a:r>
            <a:r>
              <a:rPr lang="fr-FR" i="1" dirty="0"/>
              <a:t> Nation – The </a:t>
            </a:r>
            <a:r>
              <a:rPr lang="fr-FR" i="1" dirty="0" err="1"/>
              <a:t>History</a:t>
            </a:r>
            <a:r>
              <a:rPr lang="fr-FR" i="1" dirty="0"/>
              <a:t> of </a:t>
            </a:r>
            <a:r>
              <a:rPr lang="fr-FR" i="1" dirty="0" err="1"/>
              <a:t>America</a:t>
            </a:r>
            <a:r>
              <a:rPr lang="fr-FR" i="1" dirty="0"/>
              <a:t> in </a:t>
            </a:r>
            <a:r>
              <a:rPr lang="fr-FR" i="1" dirty="0" err="1"/>
              <a:t>Red</a:t>
            </a:r>
            <a:r>
              <a:rPr lang="fr-FR" i="1" dirty="0"/>
              <a:t> </a:t>
            </a:r>
            <a:r>
              <a:rPr lang="fr-FR" i="1" dirty="0" err="1"/>
              <a:t>Ink</a:t>
            </a:r>
            <a:r>
              <a:rPr lang="fr-FR" dirty="0"/>
              <a:t>, PUP, 2013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821952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25658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About the long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r>
              <a:rPr lang="fr-FR" dirty="0" smtClean="0"/>
              <a:t> of the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r>
              <a:rPr lang="fr-FR" dirty="0" smtClean="0"/>
              <a:t>,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/>
              <a:t>Philippon, </a:t>
            </a:r>
            <a:r>
              <a:rPr lang="fr-FR" dirty="0" err="1"/>
              <a:t>T</a:t>
            </a:r>
            <a:r>
              <a:rPr lang="fr-FR" dirty="0"/>
              <a:t>., A. </a:t>
            </a:r>
            <a:r>
              <a:rPr lang="fr-FR" dirty="0" err="1"/>
              <a:t>Reshef</a:t>
            </a:r>
            <a:r>
              <a:rPr lang="fr-FR" dirty="0"/>
              <a:t>, “</a:t>
            </a:r>
            <a:r>
              <a:rPr lang="fr-FR" dirty="0" err="1"/>
              <a:t>Wages</a:t>
            </a:r>
            <a:r>
              <a:rPr lang="fr-FR" dirty="0"/>
              <a:t> and </a:t>
            </a:r>
            <a:r>
              <a:rPr lang="fr-FR" dirty="0" err="1"/>
              <a:t>Human</a:t>
            </a:r>
            <a:r>
              <a:rPr lang="fr-FR" dirty="0"/>
              <a:t> Capital in the U.S. Financial </a:t>
            </a:r>
            <a:r>
              <a:rPr lang="fr-FR" dirty="0" err="1"/>
              <a:t>Industry</a:t>
            </a:r>
            <a:r>
              <a:rPr lang="fr-FR" dirty="0"/>
              <a:t>: 1909-2006,” </a:t>
            </a:r>
            <a:r>
              <a:rPr lang="fr-FR" dirty="0">
                <a:hlinkClick r:id="rId2"/>
              </a:rPr>
              <a:t>QJE </a:t>
            </a:r>
            <a:r>
              <a:rPr lang="fr-FR" dirty="0" smtClean="0">
                <a:hlinkClick r:id="rId2"/>
              </a:rPr>
              <a:t>2012</a:t>
            </a:r>
            <a:r>
              <a:rPr lang="fr-FR" dirty="0" smtClean="0"/>
              <a:t>; Philippon</a:t>
            </a:r>
            <a:r>
              <a:rPr lang="fr-FR" dirty="0"/>
              <a:t>, </a:t>
            </a:r>
            <a:r>
              <a:rPr lang="fr-FR" dirty="0" err="1"/>
              <a:t>T</a:t>
            </a:r>
            <a:r>
              <a:rPr lang="fr-FR" dirty="0"/>
              <a:t>., « Has the US Finance </a:t>
            </a:r>
            <a:r>
              <a:rPr lang="fr-FR" dirty="0" err="1"/>
              <a:t>Industry</a:t>
            </a:r>
            <a:r>
              <a:rPr lang="fr-FR" dirty="0"/>
              <a:t> </a:t>
            </a:r>
            <a:r>
              <a:rPr lang="fr-FR" dirty="0" err="1"/>
              <a:t>Become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Efficient? », </a:t>
            </a:r>
            <a:r>
              <a:rPr lang="fr-FR" dirty="0">
                <a:hlinkClick r:id="rId3"/>
              </a:rPr>
              <a:t>AER </a:t>
            </a:r>
            <a:r>
              <a:rPr lang="fr-FR" dirty="0" smtClean="0">
                <a:hlinkClick r:id="rId3"/>
              </a:rPr>
              <a:t>2015</a:t>
            </a:r>
            <a:endParaRPr lang="fr-FR" dirty="0" smtClean="0"/>
          </a:p>
          <a:p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r>
              <a:rPr lang="fr-FR" dirty="0" smtClean="0"/>
              <a:t> size and relative </a:t>
            </a:r>
            <a:r>
              <a:rPr lang="fr-FR" dirty="0" err="1" smtClean="0"/>
              <a:t>wages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1980-2008 </a:t>
            </a:r>
            <a:r>
              <a:rPr lang="fr-FR" dirty="0" err="1" smtClean="0"/>
              <a:t>period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explain</a:t>
            </a:r>
            <a:r>
              <a:rPr lang="fr-FR" dirty="0" smtClean="0"/>
              <a:t> on the basis of productive services to the real </a:t>
            </a:r>
            <a:r>
              <a:rPr lang="fr-FR" dirty="0" err="1" smtClean="0"/>
              <a:t>economy</a:t>
            </a:r>
            <a:r>
              <a:rPr lang="fr-FR" dirty="0" smtClean="0"/>
              <a:t>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seems</a:t>
            </a:r>
            <a:r>
              <a:rPr lang="fr-FR" dirty="0" smtClean="0"/>
              <a:t> to have more to do </a:t>
            </a:r>
            <a:r>
              <a:rPr lang="fr-FR" dirty="0" err="1" smtClean="0"/>
              <a:t>with</a:t>
            </a:r>
            <a:r>
              <a:rPr lang="fr-FR" dirty="0" smtClean="0"/>
              <a:t> excessive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deregulation</a:t>
            </a:r>
            <a:r>
              <a:rPr lang="fr-FR" dirty="0" smtClean="0"/>
              <a:t> &amp; </a:t>
            </a:r>
            <a:r>
              <a:rPr lang="fr-FR" dirty="0" err="1" smtClean="0"/>
              <a:t>rent</a:t>
            </a:r>
            <a:r>
              <a:rPr lang="fr-FR" dirty="0" smtClean="0"/>
              <a:t> extraction of </a:t>
            </a:r>
            <a:r>
              <a:rPr lang="fr-FR" dirty="0" err="1" smtClean="0"/>
              <a:t>banking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non-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sectors</a:t>
            </a:r>
            <a:endParaRPr lang="fr-FR" dirty="0" smtClean="0"/>
          </a:p>
          <a:p>
            <a:r>
              <a:rPr lang="fr-FR" dirty="0" smtClean="0"/>
              <a:t>Is new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 &amp; downsizing </a:t>
            </a:r>
            <a:r>
              <a:rPr lang="fr-FR" dirty="0" err="1" smtClean="0"/>
              <a:t>observed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2008 </a:t>
            </a:r>
            <a:r>
              <a:rPr lang="fr-FR" dirty="0" err="1" smtClean="0"/>
              <a:t>enough</a:t>
            </a:r>
            <a:r>
              <a:rPr lang="fr-FR" dirty="0" smtClean="0"/>
              <a:t>? Not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yet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257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20095" r="12190" b="6956"/>
          <a:stretch/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98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08912" cy="5688632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07504" y="59492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FIGURE  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Financial Sector Wage  Premium: Historical Evidence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52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/>
          <a:srcRect l="19696" t="-7664" r="2334" b="8435"/>
          <a:stretch/>
        </p:blipFill>
        <p:spPr>
          <a:xfrm>
            <a:off x="107504" y="116632"/>
            <a:ext cx="903649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516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100"/>
            <a:ext cx="9144000" cy="62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6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179512" y="260648"/>
          <a:ext cx="8712968" cy="6408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1" name="Acrobat Document" r:id="rId3" imgW="4083810" imgH="5318095" progId="AcroExch.Document.11">
                  <p:embed/>
                </p:oleObj>
              </mc:Choice>
              <mc:Fallback>
                <p:oleObj name="Acrobat Document" r:id="rId3" imgW="4083810" imgH="5318095" progId="AcroExch.Document.11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223" t="54831" r="13223" b="6093"/>
                      <a:stretch>
                        <a:fillRect/>
                      </a:stretch>
                    </p:blipFill>
                    <p:spPr bwMode="auto">
                      <a:xfrm>
                        <a:off x="179512" y="260648"/>
                        <a:ext cx="8712968" cy="6408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1" y="332656"/>
          <a:ext cx="8568952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2" name="Acrobat Document" r:id="rId3" imgW="4083810" imgH="5318095" progId="AcroExch.Document.11">
                  <p:embed/>
                </p:oleObj>
              </mc:Choice>
              <mc:Fallback>
                <p:oleObj name="Acrobat Document" r:id="rId3" imgW="4083810" imgH="5318095" progId="AcroExch.Document.1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697" t="10831" r="9697" b="53477"/>
                      <a:stretch>
                        <a:fillRect/>
                      </a:stretch>
                    </p:blipFill>
                    <p:spPr bwMode="auto">
                      <a:xfrm>
                        <a:off x="251521" y="332656"/>
                        <a:ext cx="8568952" cy="619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fr-FR" sz="3200" dirty="0" err="1" smtClean="0"/>
              <a:t>Was</a:t>
            </a:r>
            <a:r>
              <a:rPr lang="fr-FR" sz="3200" dirty="0" smtClean="0"/>
              <a:t> the Great </a:t>
            </a:r>
            <a:r>
              <a:rPr lang="fr-FR" sz="3200" dirty="0" err="1" smtClean="0"/>
              <a:t>Recession</a:t>
            </a:r>
            <a:r>
              <a:rPr lang="fr-FR" sz="3200" dirty="0" smtClean="0"/>
              <a:t> </a:t>
            </a:r>
            <a:r>
              <a:rPr lang="fr-FR" sz="3200" dirty="0" err="1" smtClean="0"/>
              <a:t>really</a:t>
            </a:r>
            <a:r>
              <a:rPr lang="fr-FR" sz="3200" dirty="0" smtClean="0"/>
              <a:t> </a:t>
            </a:r>
            <a:r>
              <a:rPr lang="fr-FR" sz="3200" dirty="0" err="1" smtClean="0"/>
              <a:t>smaller</a:t>
            </a:r>
            <a:r>
              <a:rPr lang="fr-FR" sz="3200" dirty="0" smtClean="0"/>
              <a:t> </a:t>
            </a:r>
            <a:r>
              <a:rPr lang="fr-FR" sz="3200" dirty="0" err="1" smtClean="0"/>
              <a:t>than</a:t>
            </a:r>
            <a:r>
              <a:rPr lang="fr-FR" sz="3200" dirty="0" smtClean="0"/>
              <a:t> the Great </a:t>
            </a:r>
            <a:r>
              <a:rPr lang="fr-FR" sz="3200" dirty="0" err="1" smtClean="0"/>
              <a:t>Depression</a:t>
            </a:r>
            <a:r>
              <a:rPr lang="fr-FR" sz="3200" dirty="0" smtClean="0"/>
              <a:t>, and </a:t>
            </a:r>
            <a:r>
              <a:rPr lang="fr-FR" sz="3200" dirty="0" err="1" smtClean="0"/>
              <a:t>why</a:t>
            </a:r>
            <a:r>
              <a:rPr lang="fr-FR" sz="3200" dirty="0" smtClean="0"/>
              <a:t>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4006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In the major </a:t>
            </a:r>
            <a:r>
              <a:rPr lang="fr-FR" dirty="0" err="1" smtClean="0"/>
              <a:t>developed</a:t>
            </a:r>
            <a:r>
              <a:rPr lang="fr-FR" dirty="0" smtClean="0"/>
              <a:t> </a:t>
            </a:r>
            <a:r>
              <a:rPr lang="fr-FR" dirty="0" err="1" smtClean="0"/>
              <a:t>economies</a:t>
            </a:r>
            <a:r>
              <a:rPr lang="fr-FR" dirty="0" smtClean="0"/>
              <a:t> (US, Germany, France, </a:t>
            </a:r>
            <a:r>
              <a:rPr lang="fr-FR" dirty="0" err="1" smtClean="0"/>
              <a:t>Japan</a:t>
            </a:r>
            <a:r>
              <a:rPr lang="fr-FR" dirty="0" smtClean="0"/>
              <a:t>, </a:t>
            </a:r>
            <a:r>
              <a:rPr lang="fr-FR" dirty="0" err="1" smtClean="0"/>
              <a:t>Britain</a:t>
            </a:r>
            <a:r>
              <a:rPr lang="fr-FR" dirty="0" smtClean="0"/>
              <a:t>, etc.), the Great </a:t>
            </a:r>
            <a:r>
              <a:rPr lang="fr-FR" dirty="0" err="1" smtClean="0"/>
              <a:t>Recession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indeed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, and the </a:t>
            </a:r>
            <a:r>
              <a:rPr lang="fr-FR" dirty="0" err="1" smtClean="0"/>
              <a:t>recovery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r>
              <a:rPr lang="fr-FR" dirty="0" smtClean="0"/>
              <a:t> (about 5% GDP drop 2008-2009). </a:t>
            </a:r>
            <a:r>
              <a:rPr lang="fr-FR" dirty="0" err="1" smtClean="0"/>
              <a:t>Unlike</a:t>
            </a:r>
            <a:r>
              <a:rPr lang="fr-FR" dirty="0" smtClean="0"/>
              <a:t> in 1929, central </a:t>
            </a:r>
            <a:r>
              <a:rPr lang="fr-FR" dirty="0" err="1" smtClean="0"/>
              <a:t>banks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action in 2008 </a:t>
            </a:r>
            <a:r>
              <a:rPr lang="fr-FR" dirty="0" err="1" smtClean="0"/>
              <a:t>so</a:t>
            </a:r>
            <a:r>
              <a:rPr lang="fr-FR" dirty="0" smtClean="0"/>
              <a:t> as to </a:t>
            </a:r>
            <a:r>
              <a:rPr lang="fr-FR" dirty="0" err="1" smtClean="0"/>
              <a:t>avoid</a:t>
            </a:r>
            <a:r>
              <a:rPr lang="fr-FR" dirty="0" smtClean="0"/>
              <a:t> the </a:t>
            </a:r>
            <a:r>
              <a:rPr lang="fr-FR" dirty="0" err="1" smtClean="0"/>
              <a:t>complete</a:t>
            </a:r>
            <a:r>
              <a:rPr lang="fr-FR" dirty="0" smtClean="0"/>
              <a:t> collapse of the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r>
              <a:rPr lang="fr-FR" dirty="0" smtClean="0"/>
              <a:t>.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starting</a:t>
            </a:r>
            <a:r>
              <a:rPr lang="fr-FR" dirty="0" smtClean="0"/>
              <a:t> in 2009-2010, the Great </a:t>
            </a:r>
            <a:r>
              <a:rPr lang="fr-FR" dirty="0" err="1" smtClean="0"/>
              <a:t>Recession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followed</a:t>
            </a:r>
            <a:r>
              <a:rPr lang="fr-FR" dirty="0" smtClean="0"/>
              <a:t> by the Euro zone 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crisis</a:t>
            </a:r>
            <a:r>
              <a:rPr lang="fr-FR" dirty="0" smtClean="0"/>
              <a:t>: </a:t>
            </a:r>
            <a:r>
              <a:rPr lang="fr-FR" dirty="0" err="1" smtClean="0"/>
              <a:t>lack</a:t>
            </a:r>
            <a:r>
              <a:rPr lang="fr-FR" dirty="0" smtClean="0"/>
              <a:t> of confidence in single </a:t>
            </a:r>
            <a:r>
              <a:rPr lang="fr-FR" dirty="0" err="1" smtClean="0"/>
              <a:t>currency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19 </a:t>
            </a:r>
            <a:r>
              <a:rPr lang="fr-FR" dirty="0" err="1" smtClean="0"/>
              <a:t>different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err="1"/>
              <a:t>s</a:t>
            </a:r>
            <a:r>
              <a:rPr lang="fr-FR" dirty="0" smtClean="0"/>
              <a:t>, </a:t>
            </a:r>
            <a:r>
              <a:rPr lang="fr-FR" dirty="0" err="1" smtClean="0"/>
              <a:t>housing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 and </a:t>
            </a:r>
            <a:r>
              <a:rPr lang="fr-FR" dirty="0" err="1" smtClean="0"/>
              <a:t>interest</a:t>
            </a:r>
            <a:r>
              <a:rPr lang="fr-FR" dirty="0" smtClean="0"/>
              <a:t> rate </a:t>
            </a:r>
            <a:r>
              <a:rPr lang="fr-FR" dirty="0" err="1" smtClean="0"/>
              <a:t>speculation</a:t>
            </a:r>
            <a:r>
              <a:rPr lang="fr-FR" dirty="0" smtClean="0"/>
              <a:t> in </a:t>
            </a:r>
            <a:r>
              <a:rPr lang="fr-FR" dirty="0" err="1" smtClean="0"/>
              <a:t>Southern</a:t>
            </a:r>
            <a:r>
              <a:rPr lang="fr-FR" dirty="0" smtClean="0"/>
              <a:t> Europe: </a:t>
            </a:r>
          </a:p>
          <a:p>
            <a:pPr>
              <a:buFontTx/>
              <a:buChar char="-"/>
            </a:pPr>
            <a:r>
              <a:rPr lang="fr-FR" dirty="0" smtClean="0"/>
              <a:t>Euro-zone: 2015 GDP close to 2007 GDP = </a:t>
            </a:r>
            <a:r>
              <a:rPr lang="fr-FR" dirty="0" err="1" smtClean="0"/>
              <a:t>lost</a:t>
            </a:r>
            <a:r>
              <a:rPr lang="fr-FR" dirty="0" smtClean="0"/>
              <a:t> </a:t>
            </a:r>
            <a:r>
              <a:rPr lang="fr-FR" dirty="0" err="1" smtClean="0"/>
              <a:t>decade</a:t>
            </a:r>
            <a:r>
              <a:rPr lang="fr-FR" dirty="0" smtClean="0"/>
              <a:t> (</a:t>
            </a:r>
            <a:r>
              <a:rPr lang="fr-FR" dirty="0" err="1" smtClean="0"/>
              <a:t>whereas</a:t>
            </a:r>
            <a:r>
              <a:rPr lang="fr-FR" dirty="0" smtClean="0"/>
              <a:t> US 2015 GDP/2007 GDP = +10%) (Long Stagnation) </a:t>
            </a:r>
          </a:p>
          <a:p>
            <a:pPr>
              <a:buFontTx/>
              <a:buChar char="-"/>
            </a:pPr>
            <a:r>
              <a:rPr lang="fr-FR" dirty="0" smtClean="0"/>
              <a:t>in </a:t>
            </a:r>
            <a:r>
              <a:rPr lang="fr-FR" dirty="0" err="1" smtClean="0"/>
              <a:t>Italy</a:t>
            </a:r>
            <a:r>
              <a:rPr lang="fr-FR" dirty="0" smtClean="0"/>
              <a:t>/Spain/Portugal 2015 GDP </a:t>
            </a:r>
            <a:r>
              <a:rPr lang="fr-FR" dirty="0" err="1" smtClean="0"/>
              <a:t>is</a:t>
            </a:r>
            <a:r>
              <a:rPr lang="fr-FR" dirty="0" smtClean="0"/>
              <a:t> 5-10% </a:t>
            </a:r>
            <a:r>
              <a:rPr lang="fr-FR" dirty="0" err="1" smtClean="0"/>
              <a:t>below</a:t>
            </a:r>
            <a:r>
              <a:rPr lang="fr-FR" dirty="0" smtClean="0"/>
              <a:t> 2007 GDP </a:t>
            </a:r>
          </a:p>
          <a:p>
            <a:pPr>
              <a:buFontTx/>
              <a:buChar char="-"/>
            </a:pPr>
            <a:r>
              <a:rPr lang="fr-FR" dirty="0" smtClean="0"/>
              <a:t>in </a:t>
            </a:r>
            <a:r>
              <a:rPr lang="fr-FR" dirty="0" err="1" smtClean="0"/>
              <a:t>Greece</a:t>
            </a:r>
            <a:r>
              <a:rPr lang="fr-FR" dirty="0" smtClean="0"/>
              <a:t>, 2015 GDP </a:t>
            </a:r>
            <a:r>
              <a:rPr lang="fr-FR" dirty="0" err="1" smtClean="0"/>
              <a:t>is</a:t>
            </a:r>
            <a:r>
              <a:rPr lang="fr-FR" dirty="0" smtClean="0"/>
              <a:t> 25% </a:t>
            </a:r>
            <a:r>
              <a:rPr lang="fr-FR" dirty="0" err="1" smtClean="0"/>
              <a:t>below</a:t>
            </a:r>
            <a:r>
              <a:rPr lang="fr-FR" dirty="0" smtClean="0"/>
              <a:t> 2007 GDP = as </a:t>
            </a:r>
            <a:r>
              <a:rPr lang="fr-FR" dirty="0" err="1" smtClean="0"/>
              <a:t>big</a:t>
            </a:r>
            <a:r>
              <a:rPr lang="fr-FR" dirty="0" smtClean="0"/>
              <a:t> as the Great </a:t>
            </a:r>
            <a:r>
              <a:rPr lang="fr-FR" dirty="0" err="1" smtClean="0"/>
              <a:t>Depression</a:t>
            </a:r>
            <a:r>
              <a:rPr lang="fr-FR" dirty="0" smtClean="0"/>
              <a:t> (but in a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economy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116632"/>
          <a:ext cx="903649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8844</TotalTime>
  <Words>2758</Words>
  <Application>Microsoft Macintosh PowerPoint</Application>
  <PresentationFormat>Présentation à l'écran (4:3)</PresentationFormat>
  <Paragraphs>159</Paragraphs>
  <Slides>55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55</vt:i4>
      </vt:variant>
    </vt:vector>
  </HeadingPairs>
  <TitlesOfParts>
    <vt:vector size="58" baseType="lpstr">
      <vt:lpstr>Thème Office</vt:lpstr>
      <vt:lpstr>Feuille de calcul</vt:lpstr>
      <vt:lpstr>Acrobat Document</vt:lpstr>
      <vt:lpstr>   Economic History (Master PPD &amp; APE, Paris School of Economics) Thomas Piketty Academic year 2016-2017  </vt:lpstr>
      <vt:lpstr>Roadmap of lecture 6</vt:lpstr>
      <vt:lpstr>Business cycles in historical perspective</vt:lpstr>
      <vt:lpstr>Présentation PowerPoint</vt:lpstr>
      <vt:lpstr>Présentation PowerPoint</vt:lpstr>
      <vt:lpstr>Présentation PowerPoint</vt:lpstr>
      <vt:lpstr>Présentation PowerPoint</vt:lpstr>
      <vt:lpstr>Was the Great Recession really smaller than the Great Depression, and why?</vt:lpstr>
      <vt:lpstr>Présentation PowerPoint</vt:lpstr>
      <vt:lpstr>Présentation PowerPoint</vt:lpstr>
      <vt:lpstr>Présentation PowerPoint</vt:lpstr>
      <vt:lpstr>Présentation PowerPoint</vt:lpstr>
      <vt:lpstr>Rising inequality &amp; financial crisis</vt:lpstr>
      <vt:lpstr>Présentation PowerPoint</vt:lpstr>
      <vt:lpstr>Présentation PowerPoint</vt:lpstr>
      <vt:lpstr>Présentation PowerPoint</vt:lpstr>
      <vt:lpstr>Présentation PowerPoint</vt:lpstr>
      <vt:lpstr>Slavery in historical perspective</vt:lpstr>
      <vt:lpstr>Présentation PowerPoint</vt:lpstr>
      <vt:lpstr>Présentation PowerPoint</vt:lpstr>
      <vt:lpstr>Présentation PowerPoint</vt:lpstr>
      <vt:lpstr>What do central banks do?</vt:lpstr>
      <vt:lpstr>Analyzing central bank balance sheets</vt:lpstr>
      <vt:lpstr>Présentation PowerPoint</vt:lpstr>
      <vt:lpstr>Présentation PowerPoint</vt:lpstr>
      <vt:lpstr>ECB Balance sheet: weekly series (www.ecb.europa.eu, 26-10-2015)  Note: EZ GDP: 7.8tr€ 2000, 9.4tr€ 2008, 10.2tr€ 2015  I.e. ECB balance sheet size ≈ 10% GDP 2000, 12% 2008, 25% 2015 </vt:lpstr>
      <vt:lpstr>Fed Balance sheet: weekly series (www.federalreserve.gov , 26-10-2015)  Note: US GDP: 11.0tr$ 2002, 14.7tr$ 2008, 17.5tr$ 2015  I.e. Fed balance sheet size ≈ 7% GDP 2002, 15% 2008, 25% 2015 (incl. &gt;half in US treasury bills)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Central bank balance sheets in history</vt:lpstr>
      <vt:lpstr>Présentation PowerPoint</vt:lpstr>
      <vt:lpstr>Présentation PowerPoint</vt:lpstr>
      <vt:lpstr>Présentation PowerPoint</vt:lpstr>
      <vt:lpstr>Gross vs net foreign assets:           financial globalization in action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Money and inflation in history</vt:lpstr>
      <vt:lpstr>Présentation PowerPoint</vt:lpstr>
      <vt:lpstr>Présentation PowerPoint</vt:lpstr>
      <vt:lpstr>Financial regulation in history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Inequality (Master PPD &amp; APE, Paris School of Economics) Thomas Piketty Academic year 2013-2014</dc:title>
  <dc:creator>Thomas Piketty</dc:creator>
  <cp:lastModifiedBy>pse cnrs</cp:lastModifiedBy>
  <cp:revision>273</cp:revision>
  <dcterms:created xsi:type="dcterms:W3CDTF">2013-11-22T17:30:25Z</dcterms:created>
  <dcterms:modified xsi:type="dcterms:W3CDTF">2016-05-25T16:54:28Z</dcterms:modified>
</cp:coreProperties>
</file>