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8"/>
  </p:notesMasterIdLst>
  <p:sldIdLst>
    <p:sldId id="257" r:id="rId2"/>
    <p:sldId id="357" r:id="rId3"/>
    <p:sldId id="363" r:id="rId4"/>
    <p:sldId id="277" r:id="rId5"/>
    <p:sldId id="360" r:id="rId6"/>
    <p:sldId id="259" r:id="rId7"/>
    <p:sldId id="260" r:id="rId8"/>
    <p:sldId id="279" r:id="rId9"/>
    <p:sldId id="285" r:id="rId10"/>
    <p:sldId id="358" r:id="rId11"/>
    <p:sldId id="393" r:id="rId12"/>
    <p:sldId id="280" r:id="rId13"/>
    <p:sldId id="267" r:id="rId14"/>
    <p:sldId id="284" r:id="rId15"/>
    <p:sldId id="261" r:id="rId16"/>
    <p:sldId id="262" r:id="rId17"/>
    <p:sldId id="367" r:id="rId18"/>
    <p:sldId id="286" r:id="rId19"/>
    <p:sldId id="287" r:id="rId20"/>
    <p:sldId id="263" r:id="rId21"/>
    <p:sldId id="289" r:id="rId22"/>
    <p:sldId id="288" r:id="rId23"/>
    <p:sldId id="264" r:id="rId24"/>
    <p:sldId id="281" r:id="rId25"/>
    <p:sldId id="265" r:id="rId26"/>
    <p:sldId id="266" r:id="rId27"/>
    <p:sldId id="268" r:id="rId28"/>
    <p:sldId id="269" r:id="rId29"/>
    <p:sldId id="270" r:id="rId30"/>
    <p:sldId id="282" r:id="rId31"/>
    <p:sldId id="271" r:id="rId32"/>
    <p:sldId id="365" r:id="rId33"/>
    <p:sldId id="272" r:id="rId34"/>
    <p:sldId id="273" r:id="rId35"/>
    <p:sldId id="274" r:id="rId36"/>
    <p:sldId id="291" r:id="rId37"/>
    <p:sldId id="292" r:id="rId38"/>
    <p:sldId id="293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29" r:id="rId58"/>
    <p:sldId id="330" r:id="rId59"/>
    <p:sldId id="368" r:id="rId60"/>
    <p:sldId id="394" r:id="rId61"/>
    <p:sldId id="364" r:id="rId62"/>
    <p:sldId id="361" r:id="rId63"/>
    <p:sldId id="369" r:id="rId64"/>
    <p:sldId id="370" r:id="rId65"/>
    <p:sldId id="371" r:id="rId66"/>
    <p:sldId id="372" r:id="rId67"/>
    <p:sldId id="373" r:id="rId68"/>
    <p:sldId id="374" r:id="rId69"/>
    <p:sldId id="375" r:id="rId70"/>
    <p:sldId id="376" r:id="rId71"/>
    <p:sldId id="377" r:id="rId72"/>
    <p:sldId id="378" r:id="rId73"/>
    <p:sldId id="379" r:id="rId74"/>
    <p:sldId id="380" r:id="rId75"/>
    <p:sldId id="381" r:id="rId76"/>
    <p:sldId id="382" r:id="rId77"/>
    <p:sldId id="383" r:id="rId78"/>
    <p:sldId id="384" r:id="rId79"/>
    <p:sldId id="385" r:id="rId80"/>
    <p:sldId id="386" r:id="rId81"/>
    <p:sldId id="387" r:id="rId82"/>
    <p:sldId id="388" r:id="rId83"/>
    <p:sldId id="389" r:id="rId84"/>
    <p:sldId id="390" r:id="rId85"/>
    <p:sldId id="391" r:id="rId86"/>
    <p:sldId id="392" r:id="rId8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13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4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notesMaster" Target="notesMasters/notesMaster1.xml"/><Relationship Id="rId9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png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1E1F73-19FC-4D95-810E-132A89FE3AFA}" type="datetimeFigureOut">
              <a:rPr lang="fr-FR" smtClean="0"/>
              <a:pPr/>
              <a:t>29/08/2016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F167C8-5594-446F-A795-7BA6E222671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3531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4CD88D-2C7F-4805-B847-D34983ECA723}" type="slidenum">
              <a:rPr lang="fr-FR"/>
              <a:pPr/>
              <a:t>47</a:t>
            </a:fld>
            <a:endParaRPr lang="fr-FR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ED6927-11B8-4945-BF75-542A86342C37}" type="slidenum">
              <a:rPr lang="fr-FR"/>
              <a:pPr/>
              <a:t>52</a:t>
            </a:fld>
            <a:endParaRPr lang="fr-FR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29/08/2016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29/08/2016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29/08/2016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29/08/2016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29/08/2016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29/08/2016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29/08/2016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29/08/2016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29/08/2016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29/08/2016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740B1F-7B61-4510-9CF7-4EBB02359350}" type="datetimeFigureOut">
              <a:rPr lang="fr-FR" smtClean="0"/>
              <a:pPr/>
              <a:t>29/08/2016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740B1F-7B61-4510-9CF7-4EBB02359350}" type="datetimeFigureOut">
              <a:rPr lang="fr-FR" smtClean="0"/>
              <a:pPr/>
              <a:t>29/08/2016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534AD-044E-4766-B53B-55D0C4AC8CD0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PikettyEcoHist2016Lecture3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capital21c/xls/RawDataFiles/UNGNIGDPRatios.xls" TargetMode="External"/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ketty.pse.ens.fr/files/capital21c/xls/RawDataFiles/OfficialDevelopmentAidFlows(WB).xl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GourinchasRey2007.pdf" TargetMode="External"/><Relationship Id="rId2" Type="http://schemas.openxmlformats.org/officeDocument/2006/relationships/hyperlink" Target="http://piketty.pse.ens.fr/files/PikettyZucman2014QJE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Truong2015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3.xml"/><Relationship Id="rId3" Type="http://schemas.openxmlformats.org/officeDocument/2006/relationships/slide" Target="slide5.xml"/><Relationship Id="rId7" Type="http://schemas.openxmlformats.org/officeDocument/2006/relationships/slide" Target="slide5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slide" Target="slide12.xml"/><Relationship Id="rId4" Type="http://schemas.openxmlformats.org/officeDocument/2006/relationships/slide" Target="slide8.xml"/><Relationship Id="rId9" Type="http://schemas.openxmlformats.org/officeDocument/2006/relationships/slide" Target="slide6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Barro1987.pdf" TargetMode="External"/><Relationship Id="rId2" Type="http://schemas.openxmlformats.org/officeDocument/2006/relationships/hyperlink" Target="http://piketty.pse.ens.fr/files/Barro197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ketty.pse.ens.fr/files/Clark2001.pd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PikettyEcoHist2016Lecture5.pdf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files/PikettyZucman2014QJE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nstats.un.org/unsd/nationalaccount/docs/SNA2008.pdf" TargetMode="External"/><Relationship Id="rId2" Type="http://schemas.openxmlformats.org/officeDocument/2006/relationships/hyperlink" Target="http://piketty.pse.ens.fr/files/Giffen1889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ketty.pse.ens.fr/capitalisback" TargetMode="External"/><Relationship Id="rId5" Type="http://schemas.openxmlformats.org/officeDocument/2006/relationships/hyperlink" Target="http://piketty.pse.ens.fr/files/PikettyZucman2013Appendix.pdf" TargetMode="External"/><Relationship Id="rId4" Type="http://schemas.openxmlformats.org/officeDocument/2006/relationships/hyperlink" Target="http://piketty.pse.ens.fr/files/PikettyZucman2014QJE.pd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2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2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PikettyZucman2014QJE.pdf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ketty.pse.ens.fr/files/PikettyEcoHist2015CourseNotesWealthModels.pdf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2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27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PikettyZucman2014QJE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30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3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Schularicketal2014.pdf" TargetMode="External"/><Relationship Id="rId2" Type="http://schemas.openxmlformats.org/officeDocument/2006/relationships/hyperlink" Target="http://piketty.pse.ens.fr/files/Gyourkoetal2013AEJPol.pdf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3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McGaughey2015b.pdf" TargetMode="External"/><Relationship Id="rId2" Type="http://schemas.openxmlformats.org/officeDocument/2006/relationships/hyperlink" Target="http://piketty.pse.ens.fr/files/McGaughey201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ketty.pse.ens.fr/files/Schuster2015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Boyle2003.pdf" TargetMode="External"/><Relationship Id="rId2" Type="http://schemas.openxmlformats.org/officeDocument/2006/relationships/hyperlink" Target="http://piketty.pse.ens.fr/files/Kapczynski201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iketty.pse.ens.fr/files/Kapczynski2008.pdf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Barbier2014.pdf" TargetMode="External"/><Relationship Id="rId2" Type="http://schemas.openxmlformats.org/officeDocument/2006/relationships/hyperlink" Target="http://piketty.pse.ens.fr/files/Barbier2014Natur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databank.worldbank.org/data/reports.aspx?source=wealth-accounting&amp;Type=TABLE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capital21c/" TargetMode="External"/><Relationship Id="rId2" Type="http://schemas.openxmlformats.org/officeDocument/2006/relationships/hyperlink" Target="http://www.wid.world/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3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4" Type="http://schemas.openxmlformats.org/officeDocument/2006/relationships/image" Target="../media/image34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4" Type="http://schemas.openxmlformats.org/officeDocument/2006/relationships/image" Target="../media/image3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4" Type="http://schemas.openxmlformats.org/officeDocument/2006/relationships/image" Target="../media/image3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4" Type="http://schemas.openxmlformats.org/officeDocument/2006/relationships/image" Target="../media/image37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4" Type="http://schemas.openxmlformats.org/officeDocument/2006/relationships/image" Target="../media/image3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21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4" Type="http://schemas.openxmlformats.org/officeDocument/2006/relationships/image" Target="../media/image38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36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39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4.vml"/><Relationship Id="rId4" Type="http://schemas.openxmlformats.org/officeDocument/2006/relationships/image" Target="../media/image40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5.vml"/><Relationship Id="rId4" Type="http://schemas.openxmlformats.org/officeDocument/2006/relationships/image" Target="../media/image41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6.vml"/><Relationship Id="rId4" Type="http://schemas.openxmlformats.org/officeDocument/2006/relationships/image" Target="../media/image4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7.vml"/><Relationship Id="rId4" Type="http://schemas.openxmlformats.org/officeDocument/2006/relationships/image" Target="../media/image43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piketty.pse.ens.fr/files/KarabarbounisNeiman2014.pdf" TargetMode="External"/><Relationship Id="rId2" Type="http://schemas.openxmlformats.org/officeDocument/2006/relationships/hyperlink" Target="http://piketty.pse.ens.fr/files/KarabarbounisNeiman13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iketty.pse.ens.fr/files/ILO2014.pdf" TargetMode="External"/><Relationship Id="rId5" Type="http://schemas.openxmlformats.org/officeDocument/2006/relationships/hyperlink" Target="http://piketty.pse.ens.fr/files/Pursey2013.pdf" TargetMode="External"/><Relationship Id="rId4" Type="http://schemas.openxmlformats.org/officeDocument/2006/relationships/hyperlink" Target="http://cep.lse.ac.uk/pubs/download/dp0806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sz="3600" b="1" dirty="0" smtClean="0"/>
              <a:t>Economic History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100" i="1" dirty="0" smtClean="0"/>
              <a:t>(Master PPD &amp; APE, Paris School of Economics)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Thomas Piketty</a:t>
            </a:r>
            <a:br>
              <a:rPr lang="en-US" sz="3600" dirty="0" smtClean="0"/>
            </a:br>
            <a:r>
              <a:rPr lang="en-US" sz="3600" dirty="0" smtClean="0"/>
              <a:t>Academic </a:t>
            </a:r>
            <a:r>
              <a:rPr lang="en-US" sz="3600" smtClean="0"/>
              <a:t>year 2016-2017 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3501008"/>
            <a:ext cx="8568952" cy="2736304"/>
          </a:xfrm>
        </p:spPr>
        <p:txBody>
          <a:bodyPr>
            <a:normAutofit lnSpcReduction="10000"/>
          </a:bodyPr>
          <a:lstStyle/>
          <a:p>
            <a:r>
              <a:rPr lang="en-US" sz="3500" b="1" dirty="0" smtClean="0">
                <a:hlinkClick r:id="rId2"/>
              </a:rPr>
              <a:t>Lecture 3: The dynamics of capital accumulation: private vs public capital       and the Great Transformation</a:t>
            </a:r>
            <a:endParaRPr lang="en-US" sz="3500" b="1" dirty="0" smtClean="0"/>
          </a:p>
          <a:p>
            <a:r>
              <a:rPr lang="en-US" i="1" dirty="0" smtClean="0"/>
              <a:t>(check </a:t>
            </a:r>
            <a:r>
              <a:rPr lang="en-US" i="1" dirty="0" smtClean="0">
                <a:hlinkClick r:id="rId2"/>
              </a:rPr>
              <a:t>on line</a:t>
            </a:r>
            <a:r>
              <a:rPr lang="en-US" i="1" dirty="0" smtClean="0"/>
              <a:t> for updated versions)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return of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904656"/>
          </a:xfrm>
        </p:spPr>
        <p:txBody>
          <a:bodyPr>
            <a:normAutofit lnSpcReduction="10000"/>
          </a:bodyPr>
          <a:lstStyle/>
          <a:p>
            <a:r>
              <a:rPr lang="fr-FR" sz="2400" dirty="0" smtClean="0"/>
              <a:t>How </a:t>
            </a:r>
            <a:r>
              <a:rPr lang="fr-FR" sz="2400" dirty="0" err="1" smtClean="0"/>
              <a:t>big</a:t>
            </a:r>
            <a:r>
              <a:rPr lang="fr-FR" sz="2400" dirty="0" smtClean="0"/>
              <a:t> </a:t>
            </a:r>
            <a:r>
              <a:rPr lang="fr-FR" sz="2400" dirty="0" err="1" smtClean="0"/>
              <a:t>were</a:t>
            </a:r>
            <a:r>
              <a:rPr lang="fr-FR" sz="2400" dirty="0" smtClean="0"/>
              <a:t> </a:t>
            </a:r>
            <a:r>
              <a:rPr lang="fr-FR" sz="2400" dirty="0" err="1" smtClean="0"/>
              <a:t>foreign</a:t>
            </a:r>
            <a:r>
              <a:rPr lang="fr-FR" sz="2400" dirty="0" smtClean="0"/>
              <a:t> </a:t>
            </a:r>
            <a:r>
              <a:rPr lang="fr-FR" sz="2400" dirty="0" err="1" smtClean="0"/>
              <a:t>assets</a:t>
            </a:r>
            <a:r>
              <a:rPr lang="fr-FR" sz="2400" dirty="0" smtClean="0"/>
              <a:t> in 1913, and how do </a:t>
            </a:r>
            <a:r>
              <a:rPr lang="fr-FR" sz="2400" dirty="0" err="1" smtClean="0"/>
              <a:t>they</a:t>
            </a:r>
            <a:r>
              <a:rPr lang="fr-FR" sz="2400" dirty="0" smtClean="0"/>
              <a:t> compare to </a:t>
            </a:r>
            <a:r>
              <a:rPr lang="fr-FR" sz="2400" dirty="0" err="1" smtClean="0"/>
              <a:t>today</a:t>
            </a:r>
            <a:r>
              <a:rPr lang="fr-FR" sz="2400" dirty="0" smtClean="0"/>
              <a:t>? </a:t>
            </a:r>
            <a:r>
              <a:rPr lang="fr-FR" sz="2400" dirty="0" err="1" smtClean="0"/>
              <a:t>Some</a:t>
            </a:r>
            <a:r>
              <a:rPr lang="fr-FR" sz="2400" dirty="0" smtClean="0"/>
              <a:t> simple computations (</a:t>
            </a:r>
            <a:r>
              <a:rPr lang="fr-FR" sz="2400" dirty="0" err="1" smtClean="0"/>
              <a:t>see</a:t>
            </a:r>
            <a:r>
              <a:rPr lang="fr-FR" sz="2400" dirty="0" smtClean="0"/>
              <a:t> </a:t>
            </a:r>
            <a:r>
              <a:rPr lang="fr-FR" sz="2400" dirty="0" smtClean="0">
                <a:hlinkClick r:id="rId2"/>
              </a:rPr>
              <a:t>Capital…</a:t>
            </a:r>
            <a:r>
              <a:rPr lang="fr-FR" sz="2400" dirty="0" smtClean="0"/>
              <a:t>, chap.1)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smtClean="0"/>
              <a:t>In 1913, </a:t>
            </a:r>
            <a:r>
              <a:rPr lang="fr-FR" sz="2400" dirty="0" err="1" smtClean="0"/>
              <a:t>rich</a:t>
            </a:r>
            <a:r>
              <a:rPr lang="fr-FR" sz="2400" dirty="0" smtClean="0"/>
              <a:t> countries (Europe-</a:t>
            </a:r>
            <a:r>
              <a:rPr lang="fr-FR" sz="2400" dirty="0" err="1" smtClean="0"/>
              <a:t>America</a:t>
            </a:r>
            <a:r>
              <a:rPr lang="fr-FR" sz="2400" dirty="0" smtClean="0"/>
              <a:t>) made about 70% of world GDP, but about 75% of world </a:t>
            </a:r>
            <a:r>
              <a:rPr lang="fr-FR" sz="2400" dirty="0" err="1" smtClean="0"/>
              <a:t>income</a:t>
            </a:r>
            <a:r>
              <a:rPr lang="fr-FR" sz="2400" dirty="0" smtClean="0"/>
              <a:t>; </a:t>
            </a:r>
            <a:r>
              <a:rPr lang="fr-FR" sz="2400" dirty="0" err="1" smtClean="0"/>
              <a:t>poor</a:t>
            </a:r>
            <a:r>
              <a:rPr lang="fr-FR" sz="2400" dirty="0" smtClean="0"/>
              <a:t> countries (</a:t>
            </a:r>
            <a:r>
              <a:rPr lang="fr-FR" sz="2400" dirty="0" err="1" smtClean="0"/>
              <a:t>Asia-Africa</a:t>
            </a:r>
            <a:r>
              <a:rPr lang="fr-FR" sz="2400" dirty="0" smtClean="0"/>
              <a:t>) made about 30% of world GDP, but 25% of world </a:t>
            </a:r>
            <a:r>
              <a:rPr lang="fr-FR" sz="2400" dirty="0" err="1" smtClean="0"/>
              <a:t>income</a:t>
            </a:r>
            <a:r>
              <a:rPr lang="fr-FR" sz="2400" dirty="0" smtClean="0"/>
              <a:t>; </a:t>
            </a:r>
            <a:r>
              <a:rPr lang="fr-FR" sz="2400" dirty="0" err="1" smtClean="0"/>
              <a:t>this</a:t>
            </a:r>
            <a:r>
              <a:rPr lang="fr-FR" sz="2400" dirty="0" smtClean="0"/>
              <a:t> </a:t>
            </a:r>
            <a:r>
              <a:rPr lang="fr-FR" sz="2400" dirty="0" err="1" smtClean="0"/>
              <a:t>would</a:t>
            </a:r>
            <a:r>
              <a:rPr lang="fr-FR" sz="2400" dirty="0" smtClean="0"/>
              <a:t> </a:t>
            </a:r>
            <a:r>
              <a:rPr lang="fr-FR" sz="2400" dirty="0" err="1" smtClean="0"/>
              <a:t>mean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about 15% of </a:t>
            </a:r>
            <a:r>
              <a:rPr lang="fr-FR" sz="2400" dirty="0" err="1" smtClean="0"/>
              <a:t>poor</a:t>
            </a:r>
            <a:r>
              <a:rPr lang="fr-FR" sz="2400" dirty="0" smtClean="0"/>
              <a:t> countries’ output output </a:t>
            </a:r>
            <a:r>
              <a:rPr lang="fr-FR" sz="2400" dirty="0" err="1" smtClean="0"/>
              <a:t>went</a:t>
            </a:r>
            <a:r>
              <a:rPr lang="fr-FR" sz="2400" dirty="0" smtClean="0"/>
              <a:t> </a:t>
            </a:r>
            <a:r>
              <a:rPr lang="fr-FR" sz="2400" dirty="0" err="1" smtClean="0"/>
              <a:t>abroad</a:t>
            </a:r>
            <a:r>
              <a:rPr lang="fr-FR" sz="2400" dirty="0" smtClean="0"/>
              <a:t>, i.e. 50% of </a:t>
            </a:r>
            <a:r>
              <a:rPr lang="fr-FR" sz="2400" dirty="0" err="1" smtClean="0"/>
              <a:t>their</a:t>
            </a:r>
            <a:r>
              <a:rPr lang="fr-FR" sz="2400" dirty="0" smtClean="0"/>
              <a:t> k </a:t>
            </a:r>
            <a:r>
              <a:rPr lang="fr-FR" sz="2400" dirty="0" err="1" smtClean="0"/>
              <a:t>income</a:t>
            </a:r>
            <a:r>
              <a:rPr lang="fr-FR" sz="2400" dirty="0" smtClean="0"/>
              <a:t> (</a:t>
            </a:r>
            <a:r>
              <a:rPr lang="fr-FR" sz="2400" dirty="0" err="1" smtClean="0"/>
              <a:t>assuming</a:t>
            </a:r>
            <a:r>
              <a:rPr lang="fr-FR" sz="2400" dirty="0" smtClean="0"/>
              <a:t> k </a:t>
            </a:r>
            <a:r>
              <a:rPr lang="fr-FR" sz="2400" dirty="0" err="1" smtClean="0"/>
              <a:t>share</a:t>
            </a:r>
            <a:r>
              <a:rPr lang="fr-FR" sz="2400" dirty="0" smtClean="0"/>
              <a:t> ≈ 30% GDP ): </a:t>
            </a:r>
            <a:r>
              <a:rPr lang="fr-FR" sz="2400" b="1" dirty="0" err="1" smtClean="0"/>
              <a:t>rich</a:t>
            </a:r>
            <a:r>
              <a:rPr lang="fr-FR" sz="2400" b="1" dirty="0" smtClean="0"/>
              <a:t> countries </a:t>
            </a:r>
            <a:r>
              <a:rPr lang="fr-FR" sz="2400" b="1" dirty="0" err="1" smtClean="0"/>
              <a:t>owned</a:t>
            </a:r>
            <a:r>
              <a:rPr lang="fr-FR" sz="2400" b="1" dirty="0" smtClean="0"/>
              <a:t> about 50% of </a:t>
            </a:r>
            <a:r>
              <a:rPr lang="fr-FR" sz="2400" b="1" dirty="0" err="1" smtClean="0"/>
              <a:t>poor</a:t>
            </a:r>
            <a:r>
              <a:rPr lang="fr-FR" sz="2400" b="1" dirty="0" smtClean="0"/>
              <a:t> countries capital in 1913</a:t>
            </a:r>
          </a:p>
          <a:p>
            <a:pPr marL="0" indent="0">
              <a:buNone/>
            </a:pPr>
            <a:endParaRPr lang="fr-FR" sz="2400" dirty="0" smtClean="0"/>
          </a:p>
          <a:p>
            <a:r>
              <a:rPr lang="fr-FR" sz="2400" dirty="0" err="1" smtClean="0"/>
              <a:t>Today</a:t>
            </a:r>
            <a:r>
              <a:rPr lang="fr-FR" sz="2400" dirty="0" smtClean="0"/>
              <a:t>: in </a:t>
            </a:r>
            <a:r>
              <a:rPr lang="fr-FR" sz="2400" dirty="0" err="1" smtClean="0"/>
              <a:t>Africa</a:t>
            </a:r>
            <a:r>
              <a:rPr lang="fr-FR" sz="2400" dirty="0" smtClean="0"/>
              <a:t>, GNI/GDP ratios have </a:t>
            </a:r>
            <a:r>
              <a:rPr lang="fr-FR" sz="2400" dirty="0" err="1" smtClean="0"/>
              <a:t>fluctuated</a:t>
            </a:r>
            <a:r>
              <a:rPr lang="fr-FR" sz="2400" dirty="0" smtClean="0"/>
              <a:t> </a:t>
            </a:r>
            <a:r>
              <a:rPr lang="fr-FR" sz="2400" dirty="0" err="1" smtClean="0"/>
              <a:t>around</a:t>
            </a:r>
            <a:r>
              <a:rPr lang="fr-FR" sz="2400" dirty="0" smtClean="0"/>
              <a:t> 95% over 1970-2010 </a:t>
            </a:r>
            <a:r>
              <a:rPr lang="fr-FR" sz="2400" dirty="0" err="1" smtClean="0"/>
              <a:t>period</a:t>
            </a:r>
            <a:r>
              <a:rPr lang="fr-FR" sz="2400" dirty="0" smtClean="0"/>
              <a:t> </a:t>
            </a:r>
            <a:r>
              <a:rPr lang="fr-FR" sz="2400" dirty="0" err="1" smtClean="0"/>
              <a:t>according</a:t>
            </a:r>
            <a:r>
              <a:rPr lang="fr-FR" sz="2400" dirty="0" smtClean="0"/>
              <a:t> to </a:t>
            </a:r>
            <a:r>
              <a:rPr lang="fr-FR" sz="2400" dirty="0" smtClean="0">
                <a:hlinkClick r:id="rId3"/>
              </a:rPr>
              <a:t>WB series</a:t>
            </a:r>
            <a:r>
              <a:rPr lang="fr-FR" sz="2400" dirty="0" smtClean="0"/>
              <a:t>; </a:t>
            </a:r>
            <a:r>
              <a:rPr lang="fr-FR" sz="2400" dirty="0" err="1" smtClean="0"/>
              <a:t>this</a:t>
            </a:r>
            <a:r>
              <a:rPr lang="fr-FR" sz="2400" dirty="0" smtClean="0"/>
              <a:t> </a:t>
            </a:r>
            <a:r>
              <a:rPr lang="fr-FR" sz="2400" dirty="0" err="1" smtClean="0"/>
              <a:t>would</a:t>
            </a:r>
            <a:r>
              <a:rPr lang="fr-FR" sz="2400" dirty="0" smtClean="0"/>
              <a:t> </a:t>
            </a:r>
            <a:r>
              <a:rPr lang="fr-FR" sz="2400" dirty="0" err="1" smtClean="0"/>
              <a:t>mean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b="1" dirty="0" err="1" smtClean="0"/>
              <a:t>rich</a:t>
            </a:r>
            <a:r>
              <a:rPr lang="fr-FR" sz="2400" b="1" dirty="0" smtClean="0"/>
              <a:t> countries </a:t>
            </a:r>
            <a:r>
              <a:rPr lang="fr-FR" sz="2400" b="1" dirty="0" err="1" smtClean="0"/>
              <a:t>own</a:t>
            </a:r>
            <a:r>
              <a:rPr lang="fr-FR" sz="2400" b="1" dirty="0" smtClean="0"/>
              <a:t> about 20% of </a:t>
            </a:r>
            <a:r>
              <a:rPr lang="fr-FR" sz="2400" b="1" dirty="0" err="1" smtClean="0"/>
              <a:t>Africa’s</a:t>
            </a:r>
            <a:r>
              <a:rPr lang="fr-FR" sz="2400" b="1" dirty="0" smtClean="0"/>
              <a:t> capital </a:t>
            </a:r>
            <a:r>
              <a:rPr lang="fr-FR" sz="2400" b="1" dirty="0" err="1" smtClean="0"/>
              <a:t>today</a:t>
            </a:r>
            <a:r>
              <a:rPr lang="fr-FR" sz="2400" dirty="0" smtClean="0"/>
              <a:t>                 (and </a:t>
            </a:r>
            <a:r>
              <a:rPr lang="fr-FR" sz="2400" dirty="0" err="1" smtClean="0"/>
              <a:t>maybe</a:t>
            </a:r>
            <a:r>
              <a:rPr lang="fr-FR" sz="2400" dirty="0" smtClean="0"/>
              <a:t> 30-50% if </a:t>
            </a:r>
            <a:r>
              <a:rPr lang="fr-FR" sz="2400" dirty="0" err="1" smtClean="0"/>
              <a:t>we</a:t>
            </a:r>
            <a:r>
              <a:rPr lang="fr-FR" sz="2400" dirty="0" smtClean="0"/>
              <a:t> </a:t>
            </a:r>
            <a:r>
              <a:rPr lang="fr-FR" sz="2400" dirty="0" err="1" smtClean="0"/>
              <a:t>exclude</a:t>
            </a:r>
            <a:r>
              <a:rPr lang="fr-FR" sz="2400" dirty="0" smtClean="0"/>
              <a:t> </a:t>
            </a:r>
            <a:r>
              <a:rPr lang="fr-FR" sz="2400" dirty="0" err="1" smtClean="0"/>
              <a:t>housing</a:t>
            </a:r>
            <a:r>
              <a:rPr lang="fr-FR" sz="2400" dirty="0" smtClean="0"/>
              <a:t> &amp; land) (</a:t>
            </a:r>
            <a:r>
              <a:rPr lang="fr-FR" sz="2400" dirty="0" err="1" smtClean="0"/>
              <a:t>aid</a:t>
            </a:r>
            <a:r>
              <a:rPr lang="fr-FR" sz="2400" dirty="0" smtClean="0"/>
              <a:t> </a:t>
            </a:r>
            <a:r>
              <a:rPr lang="fr-FR" sz="2400" dirty="0" err="1" smtClean="0"/>
              <a:t>flows</a:t>
            </a:r>
            <a:r>
              <a:rPr lang="fr-FR" sz="2400" dirty="0" smtClean="0"/>
              <a:t> </a:t>
            </a:r>
            <a:r>
              <a:rPr lang="fr-FR" sz="2400" dirty="0" err="1" smtClean="0">
                <a:hlinkClick r:id="rId4"/>
              </a:rPr>
              <a:t>here</a:t>
            </a:r>
            <a:r>
              <a:rPr lang="fr-FR" sz="2400" dirty="0" smtClean="0"/>
              <a:t>)</a:t>
            </a:r>
          </a:p>
          <a:p>
            <a:r>
              <a:rPr lang="fr-FR" sz="2400" dirty="0" err="1" smtClean="0"/>
              <a:t>Very</a:t>
            </a:r>
            <a:r>
              <a:rPr lang="fr-FR" sz="2400" dirty="0" smtClean="0"/>
              <a:t> </a:t>
            </a:r>
            <a:r>
              <a:rPr lang="fr-FR" sz="2400" dirty="0" err="1" smtClean="0"/>
              <a:t>approximate</a:t>
            </a:r>
            <a:r>
              <a:rPr lang="fr-FR" sz="2400" dirty="0" smtClean="0"/>
              <a:t>, ignores </a:t>
            </a:r>
            <a:r>
              <a:rPr lang="fr-FR" sz="2400" dirty="0" err="1" smtClean="0"/>
              <a:t>tax</a:t>
            </a:r>
            <a:r>
              <a:rPr lang="fr-FR" sz="2400" dirty="0" smtClean="0"/>
              <a:t> </a:t>
            </a:r>
            <a:r>
              <a:rPr lang="fr-FR" sz="2400" dirty="0" err="1" smtClean="0"/>
              <a:t>havens</a:t>
            </a:r>
            <a:r>
              <a:rPr lang="fr-FR" sz="2400" dirty="0" smtClean="0"/>
              <a:t>, </a:t>
            </a:r>
            <a:r>
              <a:rPr lang="fr-FR" sz="2400" dirty="0" err="1" smtClean="0"/>
              <a:t>includes</a:t>
            </a:r>
            <a:r>
              <a:rPr lang="fr-FR" sz="2400" dirty="0" smtClean="0"/>
              <a:t> </a:t>
            </a:r>
            <a:r>
              <a:rPr lang="fr-FR" sz="2400" dirty="0" err="1" smtClean="0"/>
              <a:t>only</a:t>
            </a:r>
            <a:r>
              <a:rPr lang="fr-FR" sz="2400" dirty="0" smtClean="0"/>
              <a:t> official </a:t>
            </a:r>
            <a:r>
              <a:rPr lang="fr-FR" sz="2400" dirty="0" err="1" smtClean="0"/>
              <a:t>flows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800142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Gross vs net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:          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globalization</a:t>
            </a:r>
            <a:r>
              <a:rPr lang="fr-FR" dirty="0" smtClean="0"/>
              <a:t> in 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069160"/>
          </a:xfrm>
        </p:spPr>
        <p:txBody>
          <a:bodyPr>
            <a:normAutofit fontScale="85000" lnSpcReduction="20000"/>
          </a:bodyPr>
          <a:lstStyle/>
          <a:p>
            <a:r>
              <a:rPr lang="fr-FR" dirty="0" smtClean="0"/>
              <a:t>Net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</a:t>
            </a:r>
            <a:r>
              <a:rPr lang="fr-FR" dirty="0" smtClean="0"/>
              <a:t> positions are </a:t>
            </a:r>
            <a:r>
              <a:rPr lang="fr-FR" dirty="0" err="1" smtClean="0"/>
              <a:t>smaller</a:t>
            </a:r>
            <a:r>
              <a:rPr lang="fr-FR" dirty="0" smtClean="0"/>
              <a:t> </a:t>
            </a:r>
            <a:r>
              <a:rPr lang="fr-FR" dirty="0" err="1" smtClean="0"/>
              <a:t>today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in 1900-1910 </a:t>
            </a:r>
          </a:p>
          <a:p>
            <a:r>
              <a:rPr lang="fr-FR" dirty="0" smtClean="0"/>
              <a:t>But </a:t>
            </a:r>
            <a:r>
              <a:rPr lang="fr-FR" dirty="0" err="1" smtClean="0"/>
              <a:t>they</a:t>
            </a:r>
            <a:r>
              <a:rPr lang="fr-FR" dirty="0" smtClean="0"/>
              <a:t> are </a:t>
            </a:r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fr-FR" dirty="0" err="1" smtClean="0"/>
              <a:t>fast</a:t>
            </a:r>
            <a:r>
              <a:rPr lang="fr-FR" dirty="0" smtClean="0"/>
              <a:t> in Germany, </a:t>
            </a:r>
            <a:r>
              <a:rPr lang="fr-FR" dirty="0" err="1" smtClean="0"/>
              <a:t>Japan</a:t>
            </a:r>
            <a:r>
              <a:rPr lang="fr-FR" dirty="0" smtClean="0"/>
              <a:t> and </a:t>
            </a:r>
            <a:r>
              <a:rPr lang="fr-FR" dirty="0" err="1" smtClean="0"/>
              <a:t>oil</a:t>
            </a:r>
            <a:r>
              <a:rPr lang="fr-FR" dirty="0" smtClean="0"/>
              <a:t> countries</a:t>
            </a:r>
          </a:p>
          <a:p>
            <a:r>
              <a:rPr lang="fr-FR" b="1" dirty="0" smtClean="0"/>
              <a:t>And </a:t>
            </a:r>
            <a:r>
              <a:rPr lang="fr-FR" b="1" dirty="0" err="1" smtClean="0"/>
              <a:t>gross</a:t>
            </a:r>
            <a:r>
              <a:rPr lang="fr-FR" b="1" dirty="0" smtClean="0"/>
              <a:t> </a:t>
            </a:r>
            <a:r>
              <a:rPr lang="fr-FR" b="1" dirty="0" err="1" smtClean="0"/>
              <a:t>foreign</a:t>
            </a:r>
            <a:r>
              <a:rPr lang="fr-FR" b="1" dirty="0" smtClean="0"/>
              <a:t> </a:t>
            </a:r>
            <a:r>
              <a:rPr lang="fr-FR" b="1" dirty="0" err="1" smtClean="0"/>
              <a:t>assets</a:t>
            </a:r>
            <a:r>
              <a:rPr lang="fr-FR" b="1" dirty="0" smtClean="0"/>
              <a:t> and </a:t>
            </a:r>
            <a:r>
              <a:rPr lang="fr-FR" b="1" dirty="0" err="1" smtClean="0"/>
              <a:t>liabilities</a:t>
            </a:r>
            <a:r>
              <a:rPr lang="fr-FR" b="1" dirty="0" smtClean="0"/>
              <a:t> are a lot </a:t>
            </a:r>
            <a:r>
              <a:rPr lang="fr-FR" b="1" dirty="0" err="1" smtClean="0"/>
              <a:t>larger</a:t>
            </a:r>
            <a:r>
              <a:rPr lang="fr-FR" b="1" dirty="0" smtClean="0"/>
              <a:t> </a:t>
            </a:r>
            <a:r>
              <a:rPr lang="fr-FR" b="1" dirty="0" err="1" smtClean="0"/>
              <a:t>than</a:t>
            </a:r>
            <a:r>
              <a:rPr lang="fr-FR" b="1" dirty="0" smtClean="0"/>
              <a:t> </a:t>
            </a:r>
            <a:r>
              <a:rPr lang="fr-FR" b="1" dirty="0" err="1" smtClean="0"/>
              <a:t>they</a:t>
            </a:r>
            <a:r>
              <a:rPr lang="fr-FR" b="1" dirty="0" smtClean="0"/>
              <a:t> have </a:t>
            </a:r>
            <a:r>
              <a:rPr lang="fr-FR" b="1" dirty="0" err="1" smtClean="0"/>
              <a:t>ever</a:t>
            </a:r>
            <a:r>
              <a:rPr lang="fr-FR" b="1" dirty="0" smtClean="0"/>
              <a:t> been</a:t>
            </a:r>
            <a:r>
              <a:rPr lang="fr-FR" dirty="0" smtClean="0"/>
              <a:t>, </a:t>
            </a:r>
            <a:r>
              <a:rPr lang="fr-FR" dirty="0" err="1" smtClean="0"/>
              <a:t>especially</a:t>
            </a:r>
            <a:r>
              <a:rPr lang="fr-FR" dirty="0" smtClean="0"/>
              <a:t> in </a:t>
            </a:r>
            <a:r>
              <a:rPr lang="fr-FR" dirty="0" err="1" smtClean="0"/>
              <a:t>small</a:t>
            </a:r>
            <a:r>
              <a:rPr lang="fr-FR" dirty="0" smtClean="0"/>
              <a:t> countries</a:t>
            </a:r>
          </a:p>
          <a:p>
            <a:r>
              <a:rPr lang="fr-FR" dirty="0" smtClean="0"/>
              <a:t>This </a:t>
            </a:r>
            <a:r>
              <a:rPr lang="fr-FR" dirty="0" err="1" smtClean="0"/>
              <a:t>potentially</a:t>
            </a:r>
            <a:r>
              <a:rPr lang="fr-FR" dirty="0" smtClean="0"/>
              <a:t> </a:t>
            </a:r>
            <a:r>
              <a:rPr lang="fr-FR" dirty="0" err="1" smtClean="0"/>
              <a:t>creates</a:t>
            </a:r>
            <a:r>
              <a:rPr lang="fr-FR" dirty="0" smtClean="0"/>
              <a:t> </a:t>
            </a:r>
            <a:r>
              <a:rPr lang="fr-FR" dirty="0" err="1" smtClean="0"/>
              <a:t>substantial</a:t>
            </a:r>
            <a:r>
              <a:rPr lang="fr-FR" dirty="0" smtClean="0"/>
              <a:t>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fragility</a:t>
            </a:r>
            <a:r>
              <a:rPr lang="fr-FR" dirty="0" smtClean="0"/>
              <a:t> (</a:t>
            </a:r>
            <a:r>
              <a:rPr lang="fr-FR" dirty="0" err="1" smtClean="0"/>
              <a:t>especially</a:t>
            </a:r>
            <a:r>
              <a:rPr lang="fr-FR" dirty="0" smtClean="0"/>
              <a:t> if </a:t>
            </a:r>
            <a:r>
              <a:rPr lang="fr-FR" dirty="0" err="1" smtClean="0"/>
              <a:t>link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 and </a:t>
            </a:r>
            <a:r>
              <a:rPr lang="fr-FR" dirty="0" err="1" smtClean="0"/>
              <a:t>sovereign</a:t>
            </a:r>
            <a:r>
              <a:rPr lang="fr-FR" dirty="0" smtClean="0"/>
              <a:t> </a:t>
            </a:r>
            <a:r>
              <a:rPr lang="fr-FR" dirty="0" err="1" smtClean="0"/>
              <a:t>risk</a:t>
            </a:r>
            <a:r>
              <a:rPr lang="fr-FR" dirty="0" smtClean="0"/>
              <a:t>)</a:t>
            </a:r>
          </a:p>
          <a:p>
            <a:r>
              <a:rPr lang="fr-FR" dirty="0" smtClean="0"/>
              <a:t>This </a:t>
            </a:r>
            <a:r>
              <a:rPr lang="fr-FR" dirty="0" err="1" smtClean="0"/>
              <a:t>destabilizing</a:t>
            </a:r>
            <a:r>
              <a:rPr lang="fr-FR" dirty="0" smtClean="0"/>
              <a:t> force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probably</a:t>
            </a:r>
            <a:r>
              <a:rPr lang="fr-FR" dirty="0" smtClean="0"/>
              <a:t> </a:t>
            </a:r>
            <a:r>
              <a:rPr lang="fr-FR" dirty="0" err="1" smtClean="0"/>
              <a:t>even</a:t>
            </a:r>
            <a:r>
              <a:rPr lang="fr-FR" dirty="0" smtClean="0"/>
              <a:t> more important </a:t>
            </a:r>
            <a:r>
              <a:rPr lang="fr-FR" dirty="0" err="1" smtClean="0"/>
              <a:t>than</a:t>
            </a:r>
            <a:r>
              <a:rPr lang="fr-FR" dirty="0" smtClean="0"/>
              <a:t> the 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fr-FR" dirty="0" err="1" smtClean="0"/>
              <a:t>inequality</a:t>
            </a:r>
            <a:r>
              <a:rPr lang="fr-FR" dirty="0" smtClean="0"/>
              <a:t>: </a:t>
            </a:r>
            <a:r>
              <a:rPr lang="fr-FR" b="1" dirty="0" err="1" smtClean="0"/>
              <a:t>see</a:t>
            </a:r>
            <a:r>
              <a:rPr lang="fr-FR" b="1" dirty="0" smtClean="0"/>
              <a:t> lecture 6</a:t>
            </a:r>
          </a:p>
          <a:p>
            <a:r>
              <a:rPr lang="fr-FR" dirty="0" smtClean="0"/>
              <a:t>The structural </a:t>
            </a:r>
            <a:r>
              <a:rPr lang="fr-FR" dirty="0" err="1" smtClean="0"/>
              <a:t>evolution</a:t>
            </a:r>
            <a:r>
              <a:rPr lang="fr-FR" dirty="0" smtClean="0"/>
              <a:t> of NFA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determined</a:t>
            </a:r>
            <a:r>
              <a:rPr lang="fr-FR" dirty="0" smtClean="0"/>
              <a:t> not </a:t>
            </a:r>
            <a:r>
              <a:rPr lang="fr-FR" dirty="0" err="1" smtClean="0"/>
              <a:t>only</a:t>
            </a:r>
            <a:r>
              <a:rPr lang="fr-FR" dirty="0" smtClean="0"/>
              <a:t> by volume </a:t>
            </a:r>
            <a:r>
              <a:rPr lang="fr-FR" dirty="0" err="1" smtClean="0"/>
              <a:t>effects</a:t>
            </a:r>
            <a:r>
              <a:rPr lang="fr-FR" dirty="0" smtClean="0"/>
              <a:t> (</a:t>
            </a:r>
            <a:r>
              <a:rPr lang="fr-FR" dirty="0" err="1" smtClean="0"/>
              <a:t>trade</a:t>
            </a:r>
            <a:r>
              <a:rPr lang="fr-FR" dirty="0" smtClean="0"/>
              <a:t> &amp; </a:t>
            </a:r>
            <a:r>
              <a:rPr lang="fr-FR" dirty="0" err="1" smtClean="0"/>
              <a:t>income</a:t>
            </a:r>
            <a:r>
              <a:rPr lang="fr-FR" dirty="0" smtClean="0"/>
              <a:t> balance) but </a:t>
            </a:r>
            <a:r>
              <a:rPr lang="fr-FR" dirty="0" err="1" smtClean="0"/>
              <a:t>also</a:t>
            </a:r>
            <a:r>
              <a:rPr lang="fr-FR" dirty="0" smtClean="0"/>
              <a:t> by </a:t>
            </a:r>
            <a:r>
              <a:rPr lang="fr-FR" dirty="0" err="1" smtClean="0"/>
              <a:t>price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: capital gains and </a:t>
            </a:r>
            <a:r>
              <a:rPr lang="fr-FR" dirty="0" err="1" smtClean="0"/>
              <a:t>losses</a:t>
            </a:r>
            <a:r>
              <a:rPr lang="fr-FR" dirty="0" smtClean="0"/>
              <a:t> on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 &amp; </a:t>
            </a:r>
            <a:r>
              <a:rPr lang="fr-FR" dirty="0" err="1" smtClean="0"/>
              <a:t>liabilities</a:t>
            </a:r>
            <a:r>
              <a:rPr lang="fr-FR" dirty="0" smtClean="0"/>
              <a:t>                              (</a:t>
            </a:r>
            <a:r>
              <a:rPr lang="fr-FR" dirty="0" err="1" smtClean="0"/>
              <a:t>see</a:t>
            </a:r>
            <a:r>
              <a:rPr lang="fr-FR" dirty="0" smtClean="0"/>
              <a:t> PZ </a:t>
            </a:r>
            <a:r>
              <a:rPr lang="fr-FR" dirty="0" smtClean="0">
                <a:hlinkClick r:id="rId2"/>
              </a:rPr>
              <a:t>QJE 2014</a:t>
            </a:r>
            <a:r>
              <a:rPr lang="fr-FR" dirty="0" smtClean="0"/>
              <a:t> and </a:t>
            </a:r>
            <a:r>
              <a:rPr lang="fr-FR" dirty="0" smtClean="0">
                <a:hlinkClick r:id="rId3"/>
              </a:rPr>
              <a:t>Gourinchas-Rey 2007</a:t>
            </a:r>
            <a:r>
              <a:rPr lang="fr-FR" dirty="0" smtClean="0"/>
              <a:t>)</a:t>
            </a:r>
          </a:p>
          <a:p>
            <a:pPr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6032359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Private</a:t>
            </a:r>
            <a:r>
              <a:rPr lang="fr-FR" dirty="0" smtClean="0"/>
              <a:t> versus public </a:t>
            </a:r>
            <a:r>
              <a:rPr lang="fr-FR" dirty="0" err="1" smtClean="0"/>
              <a:t>wealth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5184576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National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W</a:t>
            </a:r>
            <a:r>
              <a:rPr lang="fr-FR" baseline="-25000" dirty="0" err="1" smtClean="0"/>
              <a:t>n</a:t>
            </a:r>
            <a:r>
              <a:rPr lang="fr-FR" dirty="0" smtClean="0"/>
              <a:t> =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W + Public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W</a:t>
            </a:r>
            <a:r>
              <a:rPr lang="fr-FR" baseline="-25000" dirty="0" err="1" smtClean="0"/>
              <a:t>g</a:t>
            </a:r>
            <a:endParaRPr lang="fr-FR" baseline="-25000" dirty="0" smtClean="0"/>
          </a:p>
          <a:p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=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 –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debt</a:t>
            </a:r>
            <a:endParaRPr lang="fr-FR" dirty="0" smtClean="0"/>
          </a:p>
          <a:p>
            <a:r>
              <a:rPr lang="fr-FR" dirty="0" smtClean="0"/>
              <a:t>Public </a:t>
            </a:r>
            <a:r>
              <a:rPr lang="fr-FR" dirty="0" err="1" smtClean="0"/>
              <a:t>wealth</a:t>
            </a:r>
            <a:r>
              <a:rPr lang="fr-FR" dirty="0" smtClean="0"/>
              <a:t> = public </a:t>
            </a:r>
            <a:r>
              <a:rPr lang="fr-FR" dirty="0" err="1" smtClean="0"/>
              <a:t>assets</a:t>
            </a:r>
            <a:r>
              <a:rPr lang="fr-FR" dirty="0" smtClean="0"/>
              <a:t> – public </a:t>
            </a:r>
            <a:r>
              <a:rPr lang="fr-FR" dirty="0" err="1" smtClean="0"/>
              <a:t>debt</a:t>
            </a:r>
            <a:endParaRPr lang="fr-FR" dirty="0" smtClean="0"/>
          </a:p>
          <a:p>
            <a:r>
              <a:rPr lang="fr-FR" dirty="0" err="1" smtClean="0"/>
              <a:t>Today</a:t>
            </a:r>
            <a:r>
              <a:rPr lang="fr-FR" dirty="0" smtClean="0"/>
              <a:t>, in 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rich</a:t>
            </a:r>
            <a:r>
              <a:rPr lang="fr-FR" dirty="0" smtClean="0"/>
              <a:t> countries, public </a:t>
            </a:r>
            <a:r>
              <a:rPr lang="fr-FR" dirty="0" err="1" smtClean="0"/>
              <a:t>wealth</a:t>
            </a:r>
            <a:r>
              <a:rPr lang="fr-FR" dirty="0" smtClean="0"/>
              <a:t> close to 0 (public </a:t>
            </a:r>
            <a:r>
              <a:rPr lang="fr-FR" dirty="0" err="1" smtClean="0"/>
              <a:t>assets</a:t>
            </a:r>
            <a:r>
              <a:rPr lang="fr-FR" dirty="0" smtClean="0">
                <a:cs typeface="Arial"/>
              </a:rPr>
              <a:t> ≈ public </a:t>
            </a:r>
            <a:r>
              <a:rPr lang="fr-FR" dirty="0" err="1" smtClean="0">
                <a:cs typeface="Arial"/>
              </a:rPr>
              <a:t>debt</a:t>
            </a:r>
            <a:r>
              <a:rPr lang="fr-FR" dirty="0" smtClean="0">
                <a:cs typeface="Arial"/>
              </a:rPr>
              <a:t> ≈ 100% Y), and </a:t>
            </a:r>
            <a:r>
              <a:rPr lang="fr-FR" dirty="0" err="1" smtClean="0">
                <a:cs typeface="Arial"/>
              </a:rPr>
              <a:t>private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 ≈ 95-100% of national </a:t>
            </a:r>
            <a:r>
              <a:rPr lang="fr-FR" dirty="0" err="1" smtClean="0">
                <a:cs typeface="Arial"/>
              </a:rPr>
              <a:t>wealth</a:t>
            </a:r>
            <a:endParaRPr lang="fr-FR" dirty="0" smtClean="0">
              <a:cs typeface="Arial"/>
            </a:endParaRPr>
          </a:p>
          <a:p>
            <a:r>
              <a:rPr lang="fr-FR" dirty="0" smtClean="0">
                <a:cs typeface="Arial"/>
              </a:rPr>
              <a:t>But </a:t>
            </a:r>
            <a:r>
              <a:rPr lang="fr-FR" dirty="0" err="1" smtClean="0">
                <a:cs typeface="Arial"/>
              </a:rPr>
              <a:t>it</a:t>
            </a:r>
            <a:r>
              <a:rPr lang="fr-FR" dirty="0" smtClean="0">
                <a:cs typeface="Arial"/>
              </a:rPr>
              <a:t> has not </a:t>
            </a:r>
            <a:r>
              <a:rPr lang="fr-FR" dirty="0" err="1" smtClean="0">
                <a:cs typeface="Arial"/>
              </a:rPr>
              <a:t>always</a:t>
            </a:r>
            <a:r>
              <a:rPr lang="fr-FR" dirty="0" smtClean="0">
                <a:cs typeface="Arial"/>
              </a:rPr>
              <a:t> been </a:t>
            </a:r>
            <a:r>
              <a:rPr lang="fr-FR" dirty="0" err="1" smtClean="0">
                <a:cs typeface="Arial"/>
              </a:rPr>
              <a:t>like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this</a:t>
            </a:r>
            <a:r>
              <a:rPr lang="fr-FR" dirty="0" smtClean="0">
                <a:cs typeface="Arial"/>
              </a:rPr>
              <a:t>: </a:t>
            </a:r>
            <a:r>
              <a:rPr lang="fr-FR" dirty="0" err="1" smtClean="0">
                <a:cs typeface="Arial"/>
              </a:rPr>
              <a:t>sometime</a:t>
            </a:r>
            <a:r>
              <a:rPr lang="fr-FR" dirty="0" smtClean="0">
                <a:cs typeface="Arial"/>
              </a:rPr>
              <a:t> the </a:t>
            </a:r>
            <a:r>
              <a:rPr lang="fr-FR" dirty="0" err="1" smtClean="0">
                <a:cs typeface="Arial"/>
              </a:rPr>
              <a:t>govt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owns</a:t>
            </a:r>
            <a:r>
              <a:rPr lang="fr-FR" dirty="0" smtClean="0">
                <a:cs typeface="Arial"/>
              </a:rPr>
              <a:t> a </a:t>
            </a:r>
            <a:r>
              <a:rPr lang="fr-FR" dirty="0" err="1" smtClean="0">
                <a:cs typeface="Arial"/>
              </a:rPr>
              <a:t>significant</a:t>
            </a:r>
            <a:r>
              <a:rPr lang="fr-FR" dirty="0" smtClean="0">
                <a:cs typeface="Arial"/>
              </a:rPr>
              <a:t> part of national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 (20-30% in 1950s-60s in W. Europe; 80% in USSR); </a:t>
            </a:r>
            <a:r>
              <a:rPr lang="fr-FR" dirty="0" err="1" smtClean="0">
                <a:cs typeface="Arial"/>
              </a:rPr>
              <a:t>sometime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govt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&lt;0 (</a:t>
            </a:r>
            <a:r>
              <a:rPr lang="fr-FR" dirty="0" err="1" smtClean="0">
                <a:cs typeface="Arial"/>
              </a:rPr>
              <a:t>huge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debt</a:t>
            </a:r>
            <a:r>
              <a:rPr lang="fr-FR" dirty="0" smtClean="0">
                <a:cs typeface="Arial"/>
              </a:rPr>
              <a:t>), </a:t>
            </a:r>
            <a:r>
              <a:rPr lang="fr-FR" dirty="0" err="1" smtClean="0">
                <a:cs typeface="Arial"/>
              </a:rPr>
              <a:t>so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that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private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is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significantly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larger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than</a:t>
            </a:r>
            <a:r>
              <a:rPr lang="fr-FR" dirty="0" smtClean="0">
                <a:cs typeface="Arial"/>
              </a:rPr>
              <a:t> national </a:t>
            </a:r>
            <a:r>
              <a:rPr lang="fr-FR" dirty="0" err="1" smtClean="0">
                <a:cs typeface="Arial"/>
              </a:rPr>
              <a:t>wealth</a:t>
            </a:r>
            <a:r>
              <a:rPr lang="fr-FR" dirty="0" smtClean="0">
                <a:cs typeface="Arial"/>
              </a:rPr>
              <a:t> </a:t>
            </a:r>
            <a:endParaRPr lang="fr-FR" dirty="0" smtClean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0" y="0"/>
          <a:ext cx="914400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1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err="1" smtClean="0"/>
              <a:t>Britain</a:t>
            </a:r>
            <a:r>
              <a:rPr lang="fr-FR" sz="3200" dirty="0" smtClean="0"/>
              <a:t>: public </a:t>
            </a:r>
            <a:r>
              <a:rPr lang="fr-FR" sz="3200" dirty="0" err="1" smtClean="0"/>
              <a:t>debt</a:t>
            </a:r>
            <a:r>
              <a:rPr lang="fr-FR" sz="3200" dirty="0" smtClean="0"/>
              <a:t> and </a:t>
            </a:r>
            <a:r>
              <a:rPr lang="fr-FR" sz="3200" dirty="0" err="1" smtClean="0"/>
              <a:t>Ricardian</a:t>
            </a:r>
            <a:r>
              <a:rPr lang="fr-FR" sz="3200" dirty="0" smtClean="0"/>
              <a:t> </a:t>
            </a:r>
            <a:r>
              <a:rPr lang="fr-FR" sz="3200" dirty="0" err="1" smtClean="0"/>
              <a:t>equivalence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 smtClean="0"/>
              <a:t>Britain</a:t>
            </a:r>
            <a:r>
              <a:rPr lang="fr-FR" dirty="0" smtClean="0"/>
              <a:t> = the country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longest</a:t>
            </a:r>
            <a:r>
              <a:rPr lang="fr-FR" dirty="0" smtClean="0"/>
              <a:t> </a:t>
            </a:r>
            <a:r>
              <a:rPr lang="fr-FR" dirty="0" err="1" smtClean="0"/>
              <a:t>historical</a:t>
            </a:r>
            <a:r>
              <a:rPr lang="fr-FR" dirty="0" smtClean="0"/>
              <a:t> </a:t>
            </a:r>
            <a:r>
              <a:rPr lang="fr-FR" dirty="0" err="1" smtClean="0"/>
              <a:t>episodes</a:t>
            </a:r>
            <a:r>
              <a:rPr lang="fr-FR" dirty="0" smtClean="0"/>
              <a:t> of public </a:t>
            </a:r>
            <a:r>
              <a:rPr lang="fr-FR" dirty="0" err="1" smtClean="0"/>
              <a:t>debt</a:t>
            </a:r>
            <a:r>
              <a:rPr lang="fr-FR" dirty="0" smtClean="0"/>
              <a:t>: about 200% of Y </a:t>
            </a:r>
            <a:r>
              <a:rPr lang="fr-FR" dirty="0" err="1" smtClean="0"/>
              <a:t>around</a:t>
            </a:r>
            <a:r>
              <a:rPr lang="fr-FR" dirty="0" smtClean="0"/>
              <a:t> 1810-1820 (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took</a:t>
            </a:r>
            <a:r>
              <a:rPr lang="fr-FR" dirty="0" smtClean="0"/>
              <a:t> a </a:t>
            </a:r>
            <a:r>
              <a:rPr lang="fr-FR" dirty="0" err="1" smtClean="0"/>
              <a:t>century</a:t>
            </a:r>
            <a:r>
              <a:rPr lang="fr-FR" dirty="0" smtClean="0"/>
              <a:t> to </a:t>
            </a:r>
            <a:r>
              <a:rPr lang="fr-FR" dirty="0" err="1" smtClean="0"/>
              <a:t>reduce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below</a:t>
            </a:r>
            <a:r>
              <a:rPr lang="fr-FR" dirty="0" smtClean="0"/>
              <a:t> 50% by 1910, </a:t>
            </a:r>
            <a:r>
              <a:rPr lang="fr-FR" dirty="0" err="1" smtClean="0"/>
              <a:t>after</a:t>
            </a:r>
            <a:r>
              <a:rPr lang="fr-FR" dirty="0" smtClean="0"/>
              <a:t> a </a:t>
            </a:r>
            <a:r>
              <a:rPr lang="fr-FR" dirty="0" err="1" smtClean="0"/>
              <a:t>century</a:t>
            </a:r>
            <a:r>
              <a:rPr lang="fr-FR" dirty="0" smtClean="0"/>
              <a:t> of budget </a:t>
            </a:r>
            <a:r>
              <a:rPr lang="fr-FR" dirty="0" err="1" smtClean="0"/>
              <a:t>surpluses</a:t>
            </a:r>
            <a:r>
              <a:rPr lang="fr-FR" dirty="0" smtClean="0"/>
              <a:t>), and about 200% of Y </a:t>
            </a:r>
            <a:r>
              <a:rPr lang="fr-FR" dirty="0" err="1" smtClean="0"/>
              <a:t>again</a:t>
            </a:r>
            <a:r>
              <a:rPr lang="fr-FR" dirty="0" smtClean="0"/>
              <a:t> </a:t>
            </a:r>
            <a:r>
              <a:rPr lang="fr-FR" dirty="0" err="1" smtClean="0"/>
              <a:t>around</a:t>
            </a:r>
            <a:r>
              <a:rPr lang="fr-FR" dirty="0" smtClean="0"/>
              <a:t> 1950 (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reduced</a:t>
            </a:r>
            <a:r>
              <a:rPr lang="fr-FR" dirty="0" smtClean="0"/>
              <a:t> </a:t>
            </a:r>
            <a:r>
              <a:rPr lang="fr-FR" dirty="0" err="1" smtClean="0"/>
              <a:t>faster</a:t>
            </a:r>
            <a:r>
              <a:rPr lang="fr-FR" dirty="0" smtClean="0"/>
              <a:t>, </a:t>
            </a:r>
            <a:r>
              <a:rPr lang="fr-FR" dirty="0" err="1" smtClean="0"/>
              <a:t>thanks</a:t>
            </a:r>
            <a:r>
              <a:rPr lang="fr-FR" dirty="0" smtClean="0"/>
              <a:t> to inflation)</a:t>
            </a:r>
          </a:p>
          <a:p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France (large inflation and/or </a:t>
            </a:r>
            <a:r>
              <a:rPr lang="fr-FR" dirty="0" err="1" smtClean="0"/>
              <a:t>repudiation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1790s &amp; World </a:t>
            </a:r>
            <a:r>
              <a:rPr lang="fr-FR" dirty="0" err="1" smtClean="0"/>
              <a:t>Wars</a:t>
            </a:r>
            <a:r>
              <a:rPr lang="fr-FR" dirty="0" smtClean="0"/>
              <a:t> 1 and 2) and Germany (the country </a:t>
            </a:r>
            <a:r>
              <a:rPr lang="fr-FR" dirty="0" err="1" smtClean="0"/>
              <a:t>with</a:t>
            </a:r>
            <a:r>
              <a:rPr lang="fr-FR" dirty="0" smtClean="0"/>
              <a:t> the </a:t>
            </a:r>
            <a:r>
              <a:rPr lang="fr-FR" dirty="0" err="1" smtClean="0"/>
              <a:t>largest</a:t>
            </a:r>
            <a:r>
              <a:rPr lang="fr-FR" dirty="0" smtClean="0"/>
              <a:t> inflation in 1910-1950, </a:t>
            </a:r>
            <a:r>
              <a:rPr lang="fr-FR" dirty="0" err="1" smtClean="0"/>
              <a:t>even</a:t>
            </a:r>
            <a:r>
              <a:rPr lang="fr-FR" dirty="0" smtClean="0"/>
              <a:t> </a:t>
            </a:r>
            <a:r>
              <a:rPr lang="fr-FR" dirty="0" err="1" smtClean="0"/>
              <a:t>excluding</a:t>
            </a:r>
            <a:r>
              <a:rPr lang="fr-FR" dirty="0" smtClean="0"/>
              <a:t> 1924)</a:t>
            </a:r>
          </a:p>
          <a:p>
            <a:r>
              <a:rPr lang="fr-FR" dirty="0" err="1" smtClean="0"/>
              <a:t>Britain</a:t>
            </a:r>
            <a:r>
              <a:rPr lang="fr-FR" dirty="0" smtClean="0"/>
              <a:t> </a:t>
            </a:r>
            <a:r>
              <a:rPr lang="fr-FR" dirty="0" err="1" smtClean="0"/>
              <a:t>always</a:t>
            </a:r>
            <a:r>
              <a:rPr lang="fr-FR" dirty="0" smtClean="0"/>
              <a:t> </a:t>
            </a:r>
            <a:r>
              <a:rPr lang="fr-FR" dirty="0" err="1" smtClean="0"/>
              <a:t>paid</a:t>
            </a:r>
            <a:r>
              <a:rPr lang="fr-FR" dirty="0" smtClean="0"/>
              <a:t> back </a:t>
            </a:r>
            <a:r>
              <a:rPr lang="fr-FR" dirty="0" err="1" smtClean="0"/>
              <a:t>its</a:t>
            </a:r>
            <a:r>
              <a:rPr lang="fr-FR" dirty="0" smtClean="0"/>
              <a:t> </a:t>
            </a:r>
            <a:r>
              <a:rPr lang="fr-FR" dirty="0" err="1" smtClean="0"/>
              <a:t>debt</a:t>
            </a:r>
            <a:r>
              <a:rPr lang="fr-FR" dirty="0" smtClean="0"/>
              <a:t> (</a:t>
            </a:r>
            <a:r>
              <a:rPr lang="fr-FR" dirty="0" err="1" smtClean="0"/>
              <a:t>limited</a:t>
            </a:r>
            <a:r>
              <a:rPr lang="fr-FR" dirty="0" smtClean="0"/>
              <a:t> inflation, </a:t>
            </a:r>
            <a:r>
              <a:rPr lang="fr-FR" dirty="0" err="1" smtClean="0"/>
              <a:t>except</a:t>
            </a:r>
            <a:r>
              <a:rPr lang="fr-FR" dirty="0" smtClean="0"/>
              <a:t> 1950-1980);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took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long to </a:t>
            </a:r>
            <a:r>
              <a:rPr lang="fr-FR" dirty="0" err="1" smtClean="0"/>
              <a:t>reduce</a:t>
            </a:r>
            <a:r>
              <a:rPr lang="fr-FR" dirty="0" smtClean="0"/>
              <a:t> </a:t>
            </a:r>
            <a:r>
              <a:rPr lang="fr-FR" dirty="0" err="1" smtClean="0"/>
              <a:t>debt</a:t>
            </a:r>
            <a:r>
              <a:rPr lang="fr-FR" dirty="0" smtClean="0"/>
              <a:t>, </a:t>
            </a:r>
            <a:r>
              <a:rPr lang="fr-FR" dirty="0" err="1" smtClean="0"/>
              <a:t>especially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19c</a:t>
            </a:r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8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6632"/>
                        <a:ext cx="9036496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6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16632"/>
                        <a:ext cx="8712968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rmAutofit/>
          </a:bodyPr>
          <a:lstStyle/>
          <a:p>
            <a:r>
              <a:rPr lang="fr-FR" sz="3200" dirty="0" err="1" smtClean="0"/>
              <a:t>War</a:t>
            </a:r>
            <a:r>
              <a:rPr lang="fr-FR" sz="3200" dirty="0" smtClean="0"/>
              <a:t> tributes, </a:t>
            </a:r>
            <a:r>
              <a:rPr lang="fr-FR" sz="3200" dirty="0" err="1" smtClean="0"/>
              <a:t>debt</a:t>
            </a:r>
            <a:r>
              <a:rPr lang="fr-FR" sz="3200" dirty="0" smtClean="0"/>
              <a:t> &amp; state </a:t>
            </a:r>
            <a:r>
              <a:rPr lang="fr-FR" sz="3200" dirty="0" err="1" smtClean="0"/>
              <a:t>coercion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836712"/>
            <a:ext cx="8784976" cy="6021288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Rise of public </a:t>
            </a:r>
            <a:r>
              <a:rPr lang="fr-FR" dirty="0" err="1" smtClean="0"/>
              <a:t>debt</a:t>
            </a:r>
            <a:r>
              <a:rPr lang="fr-FR" dirty="0" smtClean="0"/>
              <a:t> in France 1815-1880: </a:t>
            </a:r>
            <a:r>
              <a:rPr lang="fr-FR" dirty="0" err="1" smtClean="0"/>
              <a:t>war</a:t>
            </a:r>
            <a:r>
              <a:rPr lang="fr-FR" dirty="0" smtClean="0"/>
              <a:t> </a:t>
            </a:r>
            <a:r>
              <a:rPr lang="fr-FR" dirty="0" err="1" smtClean="0"/>
              <a:t>indemnities</a:t>
            </a:r>
            <a:r>
              <a:rPr lang="fr-FR" dirty="0" smtClean="0"/>
              <a:t> 1815 + « milliard des émigrés » 1825 (compensation to </a:t>
            </a:r>
            <a:r>
              <a:rPr lang="fr-FR" dirty="0" err="1" smtClean="0"/>
              <a:t>aristocrats</a:t>
            </a:r>
            <a:r>
              <a:rPr lang="fr-FR" dirty="0" smtClean="0"/>
              <a:t> for </a:t>
            </a:r>
            <a:r>
              <a:rPr lang="fr-FR" dirty="0" err="1" smtClean="0"/>
              <a:t>lost</a:t>
            </a:r>
            <a:r>
              <a:rPr lang="fr-FR" dirty="0" smtClean="0"/>
              <a:t> land </a:t>
            </a:r>
            <a:r>
              <a:rPr lang="fr-FR" dirty="0" err="1" smtClean="0"/>
              <a:t>rent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</a:t>
            </a:r>
            <a:r>
              <a:rPr lang="fr-FR" dirty="0" err="1" smtClean="0"/>
              <a:t>Revolution</a:t>
            </a:r>
            <a:r>
              <a:rPr lang="fr-FR" dirty="0" smtClean="0"/>
              <a:t>) + </a:t>
            </a:r>
            <a:r>
              <a:rPr lang="fr-FR" dirty="0" err="1" smtClean="0"/>
              <a:t>war</a:t>
            </a:r>
            <a:r>
              <a:rPr lang="fr-FR" dirty="0" smtClean="0"/>
              <a:t> tributes to Germany 1870 (about 30% Y in 1815-1825 + 30% Y 1871=</a:t>
            </a:r>
            <a:r>
              <a:rPr lang="fr-FR" dirty="0" err="1" smtClean="0"/>
              <a:t>most</a:t>
            </a:r>
            <a:r>
              <a:rPr lang="fr-FR" dirty="0" smtClean="0"/>
              <a:t> of the </a:t>
            </a:r>
            <a:r>
              <a:rPr lang="fr-FR" dirty="0" err="1" smtClean="0"/>
              <a:t>rise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War</a:t>
            </a:r>
            <a:r>
              <a:rPr lang="fr-FR" dirty="0" smtClean="0"/>
              <a:t> tributes are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common</a:t>
            </a:r>
            <a:r>
              <a:rPr lang="fr-FR" dirty="0" smtClean="0"/>
              <a:t> in </a:t>
            </a:r>
            <a:r>
              <a:rPr lang="fr-FR" dirty="0" err="1" smtClean="0"/>
              <a:t>history</a:t>
            </a:r>
            <a:r>
              <a:rPr lang="fr-FR" dirty="0" smtClean="0"/>
              <a:t>, </a:t>
            </a:r>
            <a:r>
              <a:rPr lang="fr-FR" dirty="0" err="1" smtClean="0"/>
              <a:t>particular</a:t>
            </a:r>
            <a:r>
              <a:rPr lang="fr-FR" dirty="0" smtClean="0"/>
              <a:t> in the </a:t>
            </a:r>
            <a:r>
              <a:rPr lang="fr-FR" dirty="0" err="1" smtClean="0"/>
              <a:t>context</a:t>
            </a:r>
            <a:r>
              <a:rPr lang="fr-FR" dirty="0" smtClean="0"/>
              <a:t> of colonial </a:t>
            </a:r>
            <a:r>
              <a:rPr lang="fr-FR" dirty="0" err="1" smtClean="0"/>
              <a:t>coercion</a:t>
            </a:r>
            <a:r>
              <a:rPr lang="fr-FR" dirty="0" smtClean="0"/>
              <a:t>: France and Spain </a:t>
            </a:r>
            <a:r>
              <a:rPr lang="fr-FR" dirty="0" err="1" smtClean="0"/>
              <a:t>against</a:t>
            </a:r>
            <a:r>
              <a:rPr lang="fr-FR" dirty="0" smtClean="0"/>
              <a:t> </a:t>
            </a:r>
            <a:r>
              <a:rPr lang="fr-FR" dirty="0" err="1" smtClean="0"/>
              <a:t>Morocco</a:t>
            </a:r>
            <a:r>
              <a:rPr lang="fr-FR" dirty="0" smtClean="0"/>
              <a:t>, </a:t>
            </a:r>
            <a:r>
              <a:rPr lang="fr-FR" dirty="0" err="1" smtClean="0"/>
              <a:t>Britain</a:t>
            </a:r>
            <a:r>
              <a:rPr lang="fr-FR" dirty="0" smtClean="0"/>
              <a:t> and France </a:t>
            </a:r>
            <a:r>
              <a:rPr lang="fr-FR" dirty="0" err="1" smtClean="0"/>
              <a:t>against</a:t>
            </a:r>
            <a:r>
              <a:rPr lang="fr-FR" dirty="0" smtClean="0"/>
              <a:t> China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smtClean="0">
                <a:hlinkClick r:id="rId2"/>
              </a:rPr>
              <a:t>Truong 2015</a:t>
            </a:r>
            <a:r>
              <a:rPr lang="fr-FR" dirty="0" smtClean="0"/>
              <a:t>), etc.</a:t>
            </a:r>
          </a:p>
          <a:p>
            <a:r>
              <a:rPr lang="fr-FR" dirty="0" smtClean="0"/>
              <a:t>19</a:t>
            </a:r>
            <a:r>
              <a:rPr lang="fr-FR" baseline="30000" dirty="0" smtClean="0"/>
              <a:t>c</a:t>
            </a:r>
            <a:r>
              <a:rPr lang="fr-FR" dirty="0" smtClean="0"/>
              <a:t> = Gold standard = </a:t>
            </a:r>
            <a:r>
              <a:rPr lang="fr-FR" dirty="0" err="1" smtClean="0"/>
              <a:t>zero</a:t>
            </a:r>
            <a:r>
              <a:rPr lang="fr-FR" dirty="0" smtClean="0"/>
              <a:t> inflation: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had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repaid</a:t>
            </a:r>
            <a:r>
              <a:rPr lang="fr-FR" dirty="0" smtClean="0"/>
              <a:t> in full,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sacralization</a:t>
            </a:r>
            <a:r>
              <a:rPr lang="fr-FR" dirty="0" smtClean="0"/>
              <a:t> of public </a:t>
            </a:r>
            <a:r>
              <a:rPr lang="fr-FR" dirty="0" err="1" smtClean="0"/>
              <a:t>debt</a:t>
            </a:r>
            <a:r>
              <a:rPr lang="fr-FR" dirty="0" smtClean="0"/>
              <a:t> and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property</a:t>
            </a:r>
            <a:r>
              <a:rPr lang="fr-FR" dirty="0" smtClean="0"/>
              <a:t> </a:t>
            </a:r>
            <a:r>
              <a:rPr lang="fr-FR" dirty="0" err="1" smtClean="0"/>
              <a:t>had</a:t>
            </a:r>
            <a:r>
              <a:rPr lang="fr-FR" dirty="0" smtClean="0"/>
              <a:t> a real </a:t>
            </a:r>
            <a:r>
              <a:rPr lang="fr-FR" dirty="0" err="1" smtClean="0"/>
              <a:t>meaning</a:t>
            </a:r>
            <a:endParaRPr lang="fr-FR" dirty="0" smtClean="0"/>
          </a:p>
          <a:p>
            <a:r>
              <a:rPr lang="fr-FR" dirty="0" smtClean="0"/>
              <a:t>Most </a:t>
            </a:r>
            <a:r>
              <a:rPr lang="fr-FR" dirty="0" err="1" smtClean="0"/>
              <a:t>importantly</a:t>
            </a:r>
            <a:r>
              <a:rPr lang="fr-FR" dirty="0" smtClean="0"/>
              <a:t>, a country </a:t>
            </a:r>
            <a:r>
              <a:rPr lang="fr-FR" dirty="0" err="1" smtClean="0"/>
              <a:t>trying</a:t>
            </a:r>
            <a:r>
              <a:rPr lang="fr-FR" dirty="0" smtClean="0"/>
              <a:t> to default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immediately</a:t>
            </a:r>
            <a:r>
              <a:rPr lang="fr-FR" dirty="0" smtClean="0"/>
              <a:t> </a:t>
            </a:r>
            <a:r>
              <a:rPr lang="fr-FR" dirty="0" err="1" smtClean="0"/>
              <a:t>subject</a:t>
            </a:r>
            <a:r>
              <a:rPr lang="fr-FR" dirty="0" smtClean="0"/>
              <a:t> to </a:t>
            </a:r>
            <a:r>
              <a:rPr lang="fr-FR" dirty="0" err="1" smtClean="0"/>
              <a:t>military</a:t>
            </a:r>
            <a:r>
              <a:rPr lang="fr-FR" dirty="0" smtClean="0"/>
              <a:t> pressure, and </a:t>
            </a:r>
            <a:r>
              <a:rPr lang="fr-FR" dirty="0" err="1" smtClean="0"/>
              <a:t>sometime</a:t>
            </a:r>
            <a:r>
              <a:rPr lang="fr-FR" dirty="0" smtClean="0"/>
              <a:t> invasion = the standard justification for colonial expansion </a:t>
            </a:r>
          </a:p>
          <a:p>
            <a:r>
              <a:rPr lang="fr-FR" dirty="0" smtClean="0"/>
              <a:t>20</a:t>
            </a:r>
            <a:r>
              <a:rPr lang="fr-FR" baseline="30000" dirty="0" smtClean="0"/>
              <a:t>c</a:t>
            </a:r>
            <a:r>
              <a:rPr lang="fr-FR" dirty="0" smtClean="0"/>
              <a:t> = </a:t>
            </a:r>
            <a:r>
              <a:rPr lang="fr-FR" dirty="0" err="1" smtClean="0"/>
              <a:t>age</a:t>
            </a:r>
            <a:r>
              <a:rPr lang="fr-FR" dirty="0" smtClean="0"/>
              <a:t> of inflation and large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repudiation</a:t>
            </a:r>
            <a:endParaRPr lang="fr-FR" dirty="0" smtClean="0"/>
          </a:p>
          <a:p>
            <a:r>
              <a:rPr lang="fr-FR" dirty="0" smtClean="0"/>
              <a:t>21</a:t>
            </a:r>
            <a:r>
              <a:rPr lang="fr-FR" baseline="30000" dirty="0" smtClean="0"/>
              <a:t>c</a:t>
            </a:r>
            <a:r>
              <a:rPr lang="fr-FR" dirty="0" smtClean="0"/>
              <a:t> = back to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sacralization</a:t>
            </a:r>
            <a:r>
              <a:rPr lang="fr-FR" dirty="0" smtClean="0"/>
              <a:t> of public </a:t>
            </a:r>
            <a:r>
              <a:rPr lang="fr-FR" dirty="0" err="1" smtClean="0"/>
              <a:t>debt</a:t>
            </a:r>
            <a:r>
              <a:rPr lang="fr-FR" dirty="0" smtClean="0"/>
              <a:t> &amp;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property</a:t>
            </a:r>
            <a:r>
              <a:rPr lang="fr-FR" dirty="0" smtClean="0"/>
              <a:t>, but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economic</a:t>
            </a:r>
            <a:r>
              <a:rPr lang="fr-FR" dirty="0" smtClean="0"/>
              <a:t>/</a:t>
            </a:r>
            <a:r>
              <a:rPr lang="fr-FR" dirty="0" err="1" smtClean="0"/>
              <a:t>financial</a:t>
            </a:r>
            <a:r>
              <a:rPr lang="fr-FR" dirty="0" smtClean="0"/>
              <a:t>/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threats</a:t>
            </a:r>
            <a:r>
              <a:rPr lang="fr-FR" dirty="0" smtClean="0"/>
              <a:t> </a:t>
            </a:r>
            <a:r>
              <a:rPr lang="fr-FR" dirty="0" err="1" smtClean="0"/>
              <a:t>rather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military</a:t>
            </a:r>
            <a:r>
              <a:rPr lang="fr-FR" dirty="0" smtClean="0"/>
              <a:t>?</a:t>
            </a:r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9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16632"/>
                        <a:ext cx="9144000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6480720"/>
          </a:xfrm>
        </p:spPr>
        <p:txBody>
          <a:bodyPr>
            <a:noAutofit/>
          </a:bodyPr>
          <a:lstStyle/>
          <a:p>
            <a:r>
              <a:rPr lang="fr-FR" sz="2400" b="1" dirty="0" smtClean="0"/>
              <a:t>Q.: </a:t>
            </a:r>
            <a:r>
              <a:rPr lang="fr-FR" sz="2400" b="1" dirty="0" err="1" smtClean="0"/>
              <a:t>What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is</a:t>
            </a:r>
            <a:r>
              <a:rPr lang="fr-FR" sz="2400" b="1" dirty="0" smtClean="0"/>
              <a:t> the impact of public </a:t>
            </a:r>
            <a:r>
              <a:rPr lang="fr-FR" sz="2400" b="1" dirty="0" err="1" smtClean="0"/>
              <a:t>debt</a:t>
            </a:r>
            <a:r>
              <a:rPr lang="fr-FR" sz="2400" b="1" dirty="0" smtClean="0"/>
              <a:t> on capital accumulation?</a:t>
            </a:r>
          </a:p>
          <a:p>
            <a:r>
              <a:rPr lang="fr-FR" sz="2400" dirty="0" smtClean="0"/>
              <a:t>A.: It </a:t>
            </a:r>
            <a:r>
              <a:rPr lang="fr-FR" sz="2400" dirty="0" err="1" smtClean="0"/>
              <a:t>depends</a:t>
            </a:r>
            <a:r>
              <a:rPr lang="fr-FR" sz="2400" dirty="0" smtClean="0"/>
              <a:t> on how the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</a:t>
            </a:r>
            <a:r>
              <a:rPr lang="fr-FR" sz="2400" dirty="0" err="1" smtClean="0"/>
              <a:t>responds</a:t>
            </a:r>
            <a:r>
              <a:rPr lang="fr-FR" sz="2400" dirty="0" smtClean="0"/>
              <a:t> to public </a:t>
            </a:r>
            <a:r>
              <a:rPr lang="fr-FR" sz="2400" dirty="0" err="1" smtClean="0"/>
              <a:t>deficit</a:t>
            </a:r>
            <a:endParaRPr lang="fr-FR" sz="2400" dirty="0" smtClean="0"/>
          </a:p>
          <a:p>
            <a:r>
              <a:rPr lang="fr-FR" sz="2400" dirty="0" smtClean="0"/>
              <a:t>National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S</a:t>
            </a:r>
            <a:r>
              <a:rPr lang="fr-FR" sz="2400" baseline="-25000" dirty="0" smtClean="0"/>
              <a:t>n</a:t>
            </a:r>
            <a:r>
              <a:rPr lang="fr-FR" sz="2400" dirty="0" smtClean="0"/>
              <a:t> =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S + public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</a:t>
            </a:r>
            <a:r>
              <a:rPr lang="fr-FR" sz="2400" dirty="0" err="1" smtClean="0"/>
              <a:t>S</a:t>
            </a:r>
            <a:r>
              <a:rPr lang="fr-FR" sz="2400" baseline="-25000" dirty="0" err="1" smtClean="0"/>
              <a:t>g</a:t>
            </a:r>
            <a:r>
              <a:rPr lang="fr-FR" sz="2400" dirty="0" smtClean="0"/>
              <a:t> (&lt;0 if public </a:t>
            </a:r>
            <a:r>
              <a:rPr lang="fr-FR" sz="2400" dirty="0" err="1" smtClean="0"/>
              <a:t>deficit</a:t>
            </a:r>
            <a:r>
              <a:rPr lang="fr-FR" sz="2400" dirty="0" smtClean="0"/>
              <a:t>)</a:t>
            </a:r>
          </a:p>
          <a:p>
            <a:r>
              <a:rPr lang="fr-FR" sz="2400" dirty="0" smtClean="0"/>
              <a:t>Suppose </a:t>
            </a:r>
            <a:r>
              <a:rPr lang="fr-FR" sz="2400" dirty="0" err="1" smtClean="0"/>
              <a:t>dS</a:t>
            </a:r>
            <a:r>
              <a:rPr lang="fr-FR" sz="2400" baseline="-25000" dirty="0" err="1" smtClean="0"/>
              <a:t>g</a:t>
            </a:r>
            <a:r>
              <a:rPr lang="fr-FR" sz="2400" dirty="0" smtClean="0"/>
              <a:t>&lt;0 (public </a:t>
            </a:r>
            <a:r>
              <a:rPr lang="fr-FR" sz="2400" dirty="0" err="1" smtClean="0"/>
              <a:t>deficit</a:t>
            </a:r>
            <a:r>
              <a:rPr lang="fr-FR" sz="2400" dirty="0" smtClean="0">
                <a:latin typeface="Calibri"/>
              </a:rPr>
              <a:t>↑)</a:t>
            </a:r>
          </a:p>
          <a:p>
            <a:r>
              <a:rPr lang="fr-FR" sz="2400" dirty="0" smtClean="0">
                <a:latin typeface="Calibri"/>
              </a:rPr>
              <a:t>If </a:t>
            </a:r>
            <a:r>
              <a:rPr lang="fr-FR" sz="2400" dirty="0" err="1" smtClean="0">
                <a:latin typeface="Calibri"/>
              </a:rPr>
              <a:t>dS</a:t>
            </a:r>
            <a:r>
              <a:rPr lang="fr-FR" sz="2400" dirty="0" smtClean="0">
                <a:latin typeface="Calibri"/>
              </a:rPr>
              <a:t>=0 (no </a:t>
            </a:r>
            <a:r>
              <a:rPr lang="fr-FR" sz="2400" dirty="0" err="1" smtClean="0">
                <a:latin typeface="Calibri"/>
              </a:rPr>
              <a:t>private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saving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>
                <a:latin typeface="Calibri"/>
              </a:rPr>
              <a:t>response</a:t>
            </a:r>
            <a:r>
              <a:rPr lang="fr-FR" sz="2400" dirty="0" smtClean="0">
                <a:latin typeface="Calibri"/>
              </a:rPr>
              <a:t>), </a:t>
            </a:r>
            <a:r>
              <a:rPr lang="fr-FR" sz="2400" dirty="0" err="1" smtClean="0">
                <a:latin typeface="Calibri"/>
              </a:rPr>
              <a:t>then</a:t>
            </a:r>
            <a:r>
              <a:rPr lang="fr-FR" sz="2400" dirty="0" smtClean="0">
                <a:latin typeface="Calibri"/>
              </a:rPr>
              <a:t> </a:t>
            </a:r>
            <a:r>
              <a:rPr lang="fr-FR" sz="2400" dirty="0" err="1" smtClean="0"/>
              <a:t>dS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&lt;0 → </a:t>
            </a:r>
            <a:r>
              <a:rPr lang="fr-FR" sz="2400" dirty="0" err="1" smtClean="0"/>
              <a:t>decline</a:t>
            </a:r>
            <a:r>
              <a:rPr lang="fr-FR" sz="2400" dirty="0" smtClean="0"/>
              <a:t> in national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</a:t>
            </a:r>
            <a:r>
              <a:rPr lang="fr-FR" sz="2400" dirty="0" err="1" smtClean="0"/>
              <a:t>W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 : in </a:t>
            </a:r>
            <a:r>
              <a:rPr lang="fr-FR" sz="2400" dirty="0" err="1" smtClean="0"/>
              <a:t>effect</a:t>
            </a:r>
            <a:r>
              <a:rPr lang="fr-FR" sz="2400" dirty="0" smtClean="0"/>
              <a:t> public </a:t>
            </a:r>
            <a:r>
              <a:rPr lang="fr-FR" sz="2400" dirty="0" err="1" smtClean="0"/>
              <a:t>deficits</a:t>
            </a:r>
            <a:r>
              <a:rPr lang="fr-FR" sz="2400" dirty="0" smtClean="0"/>
              <a:t> </a:t>
            </a:r>
            <a:r>
              <a:rPr lang="fr-FR" sz="2400" dirty="0" err="1" smtClean="0"/>
              <a:t>absorb</a:t>
            </a:r>
            <a:r>
              <a:rPr lang="fr-FR" sz="2400" dirty="0" smtClean="0"/>
              <a:t> part of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(=« </a:t>
            </a:r>
            <a:r>
              <a:rPr lang="fr-FR" sz="2400" dirty="0" err="1" smtClean="0"/>
              <a:t>crowding</a:t>
            </a:r>
            <a:r>
              <a:rPr lang="fr-FR" sz="2400" dirty="0" smtClean="0"/>
              <a:t> out »)</a:t>
            </a:r>
          </a:p>
          <a:p>
            <a:r>
              <a:rPr lang="fr-FR" sz="2400" dirty="0" smtClean="0"/>
              <a:t>But if </a:t>
            </a:r>
            <a:r>
              <a:rPr lang="fr-FR" sz="2400" dirty="0" err="1" smtClean="0"/>
              <a:t>dS</a:t>
            </a:r>
            <a:r>
              <a:rPr lang="fr-FR" sz="2400" dirty="0" smtClean="0"/>
              <a:t>&gt;0, i.e.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</a:t>
            </a:r>
            <a:r>
              <a:rPr lang="fr-FR" sz="2400" dirty="0" err="1" smtClean="0"/>
              <a:t>increase</a:t>
            </a:r>
            <a:r>
              <a:rPr lang="fr-FR" sz="2400" dirty="0" smtClean="0"/>
              <a:t> in </a:t>
            </a:r>
            <a:r>
              <a:rPr lang="fr-FR" sz="2400" dirty="0" err="1" smtClean="0"/>
              <a:t>order</a:t>
            </a:r>
            <a:r>
              <a:rPr lang="fr-FR" sz="2400" dirty="0" smtClean="0"/>
              <a:t> to </a:t>
            </a:r>
            <a:r>
              <a:rPr lang="fr-FR" sz="2400" dirty="0" err="1" smtClean="0"/>
              <a:t>absorb</a:t>
            </a:r>
            <a:r>
              <a:rPr lang="fr-FR" sz="2400" dirty="0" smtClean="0"/>
              <a:t> the extra </a:t>
            </a:r>
            <a:r>
              <a:rPr lang="fr-FR" sz="2400" dirty="0" err="1" smtClean="0"/>
              <a:t>deficit</a:t>
            </a:r>
            <a:r>
              <a:rPr lang="fr-FR" sz="2400" dirty="0" smtClean="0"/>
              <a:t>, </a:t>
            </a:r>
            <a:r>
              <a:rPr lang="fr-FR" sz="2400" dirty="0" err="1" smtClean="0"/>
              <a:t>then</a:t>
            </a:r>
            <a:r>
              <a:rPr lang="fr-FR" sz="2400" dirty="0" smtClean="0"/>
              <a:t> </a:t>
            </a:r>
            <a:r>
              <a:rPr lang="fr-FR" sz="2400" dirty="0" err="1" smtClean="0"/>
              <a:t>crowding</a:t>
            </a:r>
            <a:r>
              <a:rPr lang="fr-FR" sz="2400" dirty="0" smtClean="0"/>
              <a:t>-out </a:t>
            </a:r>
            <a:r>
              <a:rPr lang="fr-FR" sz="2400" dirty="0" err="1" smtClean="0"/>
              <a:t>might</a:t>
            </a:r>
            <a:r>
              <a:rPr lang="fr-FR" sz="2400" dirty="0" smtClean="0"/>
              <a:t>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limited</a:t>
            </a:r>
            <a:endParaRPr lang="fr-FR" sz="2400" dirty="0" smtClean="0"/>
          </a:p>
          <a:p>
            <a:r>
              <a:rPr lang="fr-FR" sz="2400" dirty="0" smtClean="0"/>
              <a:t>In case </a:t>
            </a:r>
            <a:r>
              <a:rPr lang="fr-FR" sz="2400" dirty="0" err="1" smtClean="0"/>
              <a:t>dS</a:t>
            </a:r>
            <a:r>
              <a:rPr lang="fr-FR" sz="2400" dirty="0" smtClean="0"/>
              <a:t>=-</a:t>
            </a:r>
            <a:r>
              <a:rPr lang="fr-FR" sz="2400" dirty="0" err="1" smtClean="0"/>
              <a:t>dS</a:t>
            </a:r>
            <a:r>
              <a:rPr lang="fr-FR" sz="2400" baseline="-25000" dirty="0" err="1" smtClean="0"/>
              <a:t>g</a:t>
            </a:r>
            <a:r>
              <a:rPr lang="fr-FR" sz="2400" dirty="0" smtClean="0"/>
              <a:t>, </a:t>
            </a:r>
            <a:r>
              <a:rPr lang="fr-FR" sz="2400" dirty="0" err="1" smtClean="0"/>
              <a:t>then</a:t>
            </a:r>
            <a:r>
              <a:rPr lang="fr-FR" sz="2400" dirty="0" smtClean="0"/>
              <a:t> </a:t>
            </a:r>
            <a:r>
              <a:rPr lang="fr-FR" sz="2400" dirty="0" err="1" smtClean="0"/>
              <a:t>dS</a:t>
            </a:r>
            <a:r>
              <a:rPr lang="fr-FR" sz="2400" baseline="-25000" dirty="0" err="1" smtClean="0"/>
              <a:t>n</a:t>
            </a:r>
            <a:r>
              <a:rPr lang="fr-FR" sz="2400" dirty="0" smtClean="0"/>
              <a:t>=0: national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and national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are </a:t>
            </a:r>
            <a:r>
              <a:rPr lang="fr-FR" sz="2400" dirty="0" err="1" smtClean="0"/>
              <a:t>unaffected</a:t>
            </a:r>
            <a:r>
              <a:rPr lang="fr-FR" sz="2400" dirty="0" smtClean="0"/>
              <a:t> by public </a:t>
            </a:r>
            <a:r>
              <a:rPr lang="fr-FR" sz="2400" dirty="0" err="1" smtClean="0"/>
              <a:t>deficit</a:t>
            </a:r>
            <a:endParaRPr lang="fr-FR" sz="2400" dirty="0" smtClean="0"/>
          </a:p>
          <a:p>
            <a:r>
              <a:rPr lang="fr-FR" sz="2400" dirty="0" smtClean="0"/>
              <a:t>= </a:t>
            </a:r>
            <a:r>
              <a:rPr lang="fr-FR" sz="2400" dirty="0" err="1" smtClean="0"/>
              <a:t>apparently</a:t>
            </a:r>
            <a:r>
              <a:rPr lang="fr-FR" sz="2400" dirty="0" smtClean="0"/>
              <a:t> </a:t>
            </a:r>
            <a:r>
              <a:rPr lang="fr-FR" sz="2400" dirty="0" err="1" smtClean="0"/>
              <a:t>what</a:t>
            </a:r>
            <a:r>
              <a:rPr lang="fr-FR" sz="2400" dirty="0" smtClean="0"/>
              <a:t> </a:t>
            </a:r>
            <a:r>
              <a:rPr lang="fr-FR" sz="2400" dirty="0" err="1" smtClean="0"/>
              <a:t>happened</a:t>
            </a:r>
            <a:r>
              <a:rPr lang="fr-FR" sz="2400" dirty="0" smtClean="0"/>
              <a:t> in UK 1810-1830: </a:t>
            </a:r>
            <a:r>
              <a:rPr lang="fr-FR" sz="2400" dirty="0" err="1" smtClean="0"/>
              <a:t>huge</a:t>
            </a:r>
            <a:r>
              <a:rPr lang="fr-FR" sz="2400" dirty="0" smtClean="0"/>
              <a:t> public </a:t>
            </a:r>
            <a:r>
              <a:rPr lang="fr-FR" sz="2400" dirty="0" err="1" smtClean="0"/>
              <a:t>debt</a:t>
            </a:r>
            <a:r>
              <a:rPr lang="fr-FR" sz="2400" dirty="0" smtClean="0"/>
              <a:t>, but no </a:t>
            </a:r>
            <a:r>
              <a:rPr lang="fr-FR" sz="2400" dirty="0" err="1" smtClean="0"/>
              <a:t>decline</a:t>
            </a:r>
            <a:r>
              <a:rPr lang="fr-FR" sz="2400" dirty="0" smtClean="0"/>
              <a:t> in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investment</a:t>
            </a:r>
            <a:r>
              <a:rPr lang="fr-FR" sz="2400" dirty="0" smtClean="0"/>
              <a:t>; extra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saving</a:t>
            </a:r>
            <a:r>
              <a:rPr lang="fr-FR" sz="2400" dirty="0" smtClean="0"/>
              <a:t> by British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</a:t>
            </a:r>
            <a:r>
              <a:rPr lang="fr-FR" sz="2400" dirty="0" err="1" smtClean="0"/>
              <a:t>holders</a:t>
            </a:r>
            <a:r>
              <a:rPr lang="fr-FR" sz="2400" dirty="0" smtClean="0"/>
              <a:t>, </a:t>
            </a:r>
            <a:r>
              <a:rPr lang="fr-FR" sz="2400" dirty="0" err="1" smtClean="0"/>
              <a:t>so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we</a:t>
            </a:r>
            <a:r>
              <a:rPr lang="fr-FR" sz="2400" dirty="0" smtClean="0"/>
              <a:t> observe a </a:t>
            </a:r>
            <a:r>
              <a:rPr lang="fr-FR" sz="2400" dirty="0" err="1" smtClean="0"/>
              <a:t>rise</a:t>
            </a:r>
            <a:r>
              <a:rPr lang="fr-FR" sz="2400" dirty="0" smtClean="0"/>
              <a:t> in </a:t>
            </a:r>
            <a:r>
              <a:rPr lang="fr-FR" sz="2400" dirty="0" err="1" smtClean="0"/>
              <a:t>private</a:t>
            </a:r>
            <a:r>
              <a:rPr lang="fr-FR" sz="2400" dirty="0" smtClean="0"/>
              <a:t> </a:t>
            </a:r>
            <a:r>
              <a:rPr lang="fr-FR" sz="2400" dirty="0" err="1" smtClean="0"/>
              <a:t>wealth</a:t>
            </a:r>
            <a:r>
              <a:rPr lang="fr-FR" sz="2400" dirty="0" smtClean="0"/>
              <a:t>, and no </a:t>
            </a:r>
            <a:r>
              <a:rPr lang="fr-FR" sz="2400" dirty="0" err="1" smtClean="0"/>
              <a:t>decline</a:t>
            </a:r>
            <a:r>
              <a:rPr lang="fr-FR" sz="2400" dirty="0" smtClean="0"/>
              <a:t> in national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= </a:t>
            </a:r>
            <a:r>
              <a:rPr lang="fr-FR" sz="2400" dirty="0" err="1" smtClean="0"/>
              <a:t>what</a:t>
            </a:r>
            <a:r>
              <a:rPr lang="fr-FR" sz="2400" dirty="0" smtClean="0"/>
              <a:t> Ricardo observes in 1817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fr-FR" sz="4000" dirty="0" smtClean="0"/>
              <a:t>Roadmap of lecture </a:t>
            </a:r>
            <a:r>
              <a:rPr lang="fr-FR" sz="4000" dirty="0" smtClean="0"/>
              <a:t>3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47260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>
                <a:hlinkClick r:id="rId2" action="ppaction://hlinksldjump"/>
              </a:rPr>
              <a:t>The </a:t>
            </a:r>
            <a:r>
              <a:rPr lang="fr-FR" dirty="0" err="1" smtClean="0">
                <a:hlinkClick r:id="rId2" action="ppaction://hlinksldjump"/>
              </a:rPr>
              <a:t>measurement</a:t>
            </a:r>
            <a:r>
              <a:rPr lang="fr-FR" dirty="0" smtClean="0">
                <a:hlinkClick r:id="rId2" action="ppaction://hlinksldjump"/>
              </a:rPr>
              <a:t> of national </a:t>
            </a:r>
            <a:r>
              <a:rPr lang="fr-FR" dirty="0" err="1" smtClean="0">
                <a:hlinkClick r:id="rId2" action="ppaction://hlinksldjump"/>
              </a:rPr>
              <a:t>wealth</a:t>
            </a:r>
            <a:endParaRPr lang="fr-FR" dirty="0" smtClean="0"/>
          </a:p>
          <a:p>
            <a:r>
              <a:rPr lang="fr-FR" dirty="0" smtClean="0">
                <a:hlinkClick r:id="rId3" action="ppaction://hlinksldjump"/>
              </a:rPr>
              <a:t>The </a:t>
            </a:r>
            <a:r>
              <a:rPr lang="fr-FR" dirty="0" err="1" smtClean="0">
                <a:hlinkClick r:id="rId3" action="ppaction://hlinksldjump"/>
              </a:rPr>
              <a:t>very</a:t>
            </a:r>
            <a:r>
              <a:rPr lang="fr-FR" dirty="0" smtClean="0">
                <a:hlinkClick r:id="rId3" action="ppaction://hlinksldjump"/>
              </a:rPr>
              <a:t> long </a:t>
            </a:r>
            <a:r>
              <a:rPr lang="fr-FR" dirty="0" err="1" smtClean="0">
                <a:hlinkClick r:id="rId3" action="ppaction://hlinksldjump"/>
              </a:rPr>
              <a:t>run</a:t>
            </a:r>
            <a:r>
              <a:rPr lang="fr-FR" dirty="0" smtClean="0">
                <a:hlinkClick r:id="rId3" action="ppaction://hlinksldjump"/>
              </a:rPr>
              <a:t>: </a:t>
            </a:r>
            <a:r>
              <a:rPr lang="fr-FR" dirty="0" err="1" smtClean="0">
                <a:hlinkClick r:id="rId3" action="ppaction://hlinksldjump"/>
              </a:rPr>
              <a:t>Britain</a:t>
            </a:r>
            <a:r>
              <a:rPr lang="fr-FR" dirty="0" smtClean="0">
                <a:hlinkClick r:id="rId3" action="ppaction://hlinksldjump"/>
              </a:rPr>
              <a:t> and France, 1700-2010</a:t>
            </a:r>
            <a:endParaRPr lang="fr-FR" dirty="0" smtClean="0"/>
          </a:p>
          <a:p>
            <a:r>
              <a:rPr lang="fr-FR" dirty="0" smtClean="0">
                <a:hlinkClick r:id="rId4" action="ppaction://hlinksldjump"/>
              </a:rPr>
              <a:t>The </a:t>
            </a:r>
            <a:r>
              <a:rPr lang="fr-FR" dirty="0" err="1" smtClean="0">
                <a:hlinkClick r:id="rId4" action="ppaction://hlinksldjump"/>
              </a:rPr>
              <a:t>rise</a:t>
            </a:r>
            <a:r>
              <a:rPr lang="fr-FR" dirty="0" smtClean="0">
                <a:hlinkClick r:id="rId4" action="ppaction://hlinksldjump"/>
              </a:rPr>
              <a:t> and </a:t>
            </a:r>
            <a:r>
              <a:rPr lang="fr-FR" dirty="0" err="1" smtClean="0">
                <a:hlinkClick r:id="rId4" action="ppaction://hlinksldjump"/>
              </a:rPr>
              <a:t>fall</a:t>
            </a:r>
            <a:r>
              <a:rPr lang="fr-FR" dirty="0" smtClean="0">
                <a:hlinkClick r:id="rId4" action="ppaction://hlinksldjump"/>
              </a:rPr>
              <a:t> (and return?) of </a:t>
            </a:r>
            <a:r>
              <a:rPr lang="fr-FR" dirty="0" err="1" smtClean="0">
                <a:hlinkClick r:id="rId4" action="ppaction://hlinksldjump"/>
              </a:rPr>
              <a:t>foreign</a:t>
            </a:r>
            <a:r>
              <a:rPr lang="fr-FR" dirty="0" smtClean="0">
                <a:hlinkClick r:id="rId4" action="ppaction://hlinksldjump"/>
              </a:rPr>
              <a:t> </a:t>
            </a:r>
            <a:r>
              <a:rPr lang="fr-FR" dirty="0" err="1" smtClean="0">
                <a:hlinkClick r:id="rId4" action="ppaction://hlinksldjump"/>
              </a:rPr>
              <a:t>assets</a:t>
            </a:r>
            <a:endParaRPr lang="fr-FR" dirty="0" smtClean="0"/>
          </a:p>
          <a:p>
            <a:r>
              <a:rPr lang="fr-FR" dirty="0" err="1" smtClean="0">
                <a:hlinkClick r:id="rId5" action="ppaction://hlinksldjump"/>
              </a:rPr>
              <a:t>Private</a:t>
            </a:r>
            <a:r>
              <a:rPr lang="fr-FR" dirty="0" smtClean="0">
                <a:hlinkClick r:id="rId5" action="ppaction://hlinksldjump"/>
              </a:rPr>
              <a:t> vs public capital: the Great transformation</a:t>
            </a:r>
            <a:endParaRPr lang="fr-FR" dirty="0" smtClean="0"/>
          </a:p>
          <a:p>
            <a:r>
              <a:rPr lang="fr-FR" dirty="0" smtClean="0">
                <a:hlinkClick r:id="rId6" action="ppaction://hlinksldjump"/>
              </a:rPr>
              <a:t>France, </a:t>
            </a:r>
            <a:r>
              <a:rPr lang="fr-FR" dirty="0" err="1" smtClean="0">
                <a:hlinkClick r:id="rId6" action="ppaction://hlinksldjump"/>
              </a:rPr>
              <a:t>Britain</a:t>
            </a:r>
            <a:r>
              <a:rPr lang="fr-FR" dirty="0" smtClean="0">
                <a:hlinkClick r:id="rId6" action="ppaction://hlinksldjump"/>
              </a:rPr>
              <a:t>, Germany, US: </a:t>
            </a:r>
            <a:r>
              <a:rPr lang="fr-FR" dirty="0" err="1" smtClean="0">
                <a:hlinkClick r:id="rId6" action="ppaction://hlinksldjump"/>
              </a:rPr>
              <a:t>similarities</a:t>
            </a:r>
            <a:r>
              <a:rPr lang="fr-FR" dirty="0" smtClean="0">
                <a:hlinkClick r:id="rId6" action="ppaction://hlinksldjump"/>
              </a:rPr>
              <a:t> &amp; </a:t>
            </a:r>
            <a:r>
              <a:rPr lang="fr-FR" dirty="0" err="1" smtClean="0">
                <a:hlinkClick r:id="rId6" action="ppaction://hlinksldjump"/>
              </a:rPr>
              <a:t>diffs</a:t>
            </a:r>
            <a:endParaRPr lang="fr-FR" dirty="0" smtClean="0"/>
          </a:p>
          <a:p>
            <a:r>
              <a:rPr lang="fr-FR" dirty="0" err="1" smtClean="0">
                <a:hlinkClick r:id="rId7" action="ppaction://hlinksldjump"/>
              </a:rPr>
              <a:t>Market</a:t>
            </a:r>
            <a:r>
              <a:rPr lang="fr-FR" dirty="0" smtClean="0">
                <a:hlinkClick r:id="rId7" action="ppaction://hlinksldjump"/>
              </a:rPr>
              <a:t> vs book </a:t>
            </a:r>
            <a:r>
              <a:rPr lang="fr-FR" dirty="0" err="1" smtClean="0">
                <a:hlinkClick r:id="rId7" action="ppaction://hlinksldjump"/>
              </a:rPr>
              <a:t>corporate</a:t>
            </a:r>
            <a:r>
              <a:rPr lang="fr-FR" dirty="0" smtClean="0">
                <a:hlinkClick r:id="rId7" action="ppaction://hlinksldjump"/>
              </a:rPr>
              <a:t> values: capital &amp; power</a:t>
            </a:r>
            <a:endParaRPr lang="fr-FR" dirty="0" smtClean="0"/>
          </a:p>
          <a:p>
            <a:r>
              <a:rPr lang="fr-FR" dirty="0" err="1" smtClean="0"/>
              <a:t>Property</a:t>
            </a:r>
            <a:r>
              <a:rPr lang="fr-FR" dirty="0" smtClean="0"/>
              <a:t> </a:t>
            </a:r>
            <a:r>
              <a:rPr lang="fr-FR" dirty="0" err="1" smtClean="0"/>
              <a:t>regimes</a:t>
            </a:r>
            <a:r>
              <a:rPr lang="fr-FR" dirty="0" smtClean="0"/>
              <a:t> in </a:t>
            </a:r>
            <a:r>
              <a:rPr lang="fr-FR" dirty="0" err="1" smtClean="0"/>
              <a:t>history</a:t>
            </a:r>
            <a:r>
              <a:rPr lang="fr-FR" dirty="0" smtClean="0"/>
              <a:t>: </a:t>
            </a:r>
            <a:r>
              <a:rPr lang="fr-FR" dirty="0" err="1" smtClean="0"/>
              <a:t>from</a:t>
            </a:r>
            <a:r>
              <a:rPr lang="fr-FR" dirty="0" smtClean="0"/>
              <a:t> feudal to social</a:t>
            </a:r>
          </a:p>
          <a:p>
            <a:r>
              <a:rPr lang="fr-FR" dirty="0">
                <a:hlinkClick r:id="rId8" action="ppaction://hlinksldjump"/>
              </a:rPr>
              <a:t>Natural capital and </a:t>
            </a:r>
            <a:r>
              <a:rPr lang="fr-FR" dirty="0" err="1">
                <a:hlinkClick r:id="rId8" action="ppaction://hlinksldjump"/>
              </a:rPr>
              <a:t>environmental</a:t>
            </a:r>
            <a:r>
              <a:rPr lang="fr-FR" dirty="0">
                <a:hlinkClick r:id="rId8" action="ppaction://hlinksldjump"/>
              </a:rPr>
              <a:t> damage</a:t>
            </a:r>
            <a:endParaRPr lang="fr-FR" dirty="0"/>
          </a:p>
          <a:p>
            <a:r>
              <a:rPr lang="fr-FR" dirty="0" err="1">
                <a:hlinkClick r:id="rId9" action="ppaction://hlinksldjump"/>
              </a:rPr>
              <a:t>Intellectual</a:t>
            </a:r>
            <a:r>
              <a:rPr lang="fr-FR" dirty="0">
                <a:hlinkClick r:id="rId9" action="ppaction://hlinksldjump"/>
              </a:rPr>
              <a:t> </a:t>
            </a:r>
            <a:r>
              <a:rPr lang="fr-FR" dirty="0" err="1">
                <a:hlinkClick r:id="rId9" action="ppaction://hlinksldjump"/>
              </a:rPr>
              <a:t>property</a:t>
            </a:r>
            <a:r>
              <a:rPr lang="fr-FR" dirty="0">
                <a:hlinkClick r:id="rId9" action="ppaction://hlinksldjump"/>
              </a:rPr>
              <a:t> and the public </a:t>
            </a:r>
            <a:r>
              <a:rPr lang="fr-FR" dirty="0" err="1" smtClean="0">
                <a:hlinkClick r:id="rId9" action="ppaction://hlinksldjump"/>
              </a:rPr>
              <a:t>domain</a:t>
            </a:r>
            <a:endParaRPr lang="fr-FR" dirty="0" smtClean="0"/>
          </a:p>
          <a:p>
            <a:r>
              <a:rPr lang="fr-FR" dirty="0" err="1" smtClean="0">
                <a:hlinkClick r:id="rId9" action="ppaction://hlinksldjump"/>
              </a:rPr>
              <a:t>From</a:t>
            </a:r>
            <a:r>
              <a:rPr lang="fr-FR" dirty="0" smtClean="0">
                <a:hlinkClick r:id="rId9" action="ppaction://hlinksldjump"/>
              </a:rPr>
              <a:t> capital-</a:t>
            </a:r>
            <a:r>
              <a:rPr lang="fr-FR" dirty="0" err="1" smtClean="0">
                <a:hlinkClick r:id="rId9" action="ppaction://hlinksldjump"/>
              </a:rPr>
              <a:t>income</a:t>
            </a:r>
            <a:r>
              <a:rPr lang="fr-FR" dirty="0" smtClean="0">
                <a:hlinkClick r:id="rId9" action="ppaction://hlinksldjump"/>
              </a:rPr>
              <a:t> ratios to capital </a:t>
            </a:r>
            <a:r>
              <a:rPr lang="fr-FR" dirty="0" err="1" smtClean="0">
                <a:hlinkClick r:id="rId9" action="ppaction://hlinksldjump"/>
              </a:rPr>
              <a:t>shares</a:t>
            </a:r>
            <a:r>
              <a:rPr lang="fr-FR" dirty="0" smtClean="0">
                <a:hlinkClick r:id="rId9" action="ppaction://hlinksldjump"/>
              </a:rPr>
              <a:t> 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8090183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4" y="0"/>
          <a:ext cx="885698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0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0"/>
                        <a:ext cx="8856984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6632"/>
            <a:ext cx="8856984" cy="6624736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Key question: </a:t>
            </a:r>
            <a:r>
              <a:rPr lang="fr-FR" dirty="0" err="1" smtClean="0"/>
              <a:t>why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there</a:t>
            </a:r>
            <a:r>
              <a:rPr lang="fr-FR" dirty="0" smtClean="0"/>
              <a:t> no </a:t>
            </a:r>
            <a:r>
              <a:rPr lang="fr-FR" dirty="0" err="1" smtClean="0"/>
              <a:t>crowding</a:t>
            </a:r>
            <a:r>
              <a:rPr lang="fr-FR" dirty="0" smtClean="0"/>
              <a:t> out?</a:t>
            </a:r>
          </a:p>
          <a:p>
            <a:r>
              <a:rPr lang="fr-FR" dirty="0" err="1" smtClean="0">
                <a:hlinkClick r:id="rId2"/>
              </a:rPr>
              <a:t>Barro</a:t>
            </a:r>
            <a:r>
              <a:rPr lang="fr-FR" dirty="0" smtClean="0">
                <a:hlinkClick r:id="rId2"/>
              </a:rPr>
              <a:t> 1974</a:t>
            </a:r>
            <a:r>
              <a:rPr lang="fr-FR" dirty="0" smtClean="0"/>
              <a:t>: in a </a:t>
            </a:r>
            <a:r>
              <a:rPr lang="fr-FR" dirty="0" err="1" smtClean="0"/>
              <a:t>representative</a:t>
            </a:r>
            <a:r>
              <a:rPr lang="fr-FR" dirty="0" smtClean="0"/>
              <a:t> agent model, rational agents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anticipate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pay</a:t>
            </a:r>
            <a:r>
              <a:rPr lang="fr-FR" dirty="0" smtClean="0"/>
              <a:t> more taxes in the future if </a:t>
            </a:r>
            <a:r>
              <a:rPr lang="fr-FR" dirty="0" err="1" smtClean="0"/>
              <a:t>today’s</a:t>
            </a:r>
            <a:r>
              <a:rPr lang="fr-FR" dirty="0" smtClean="0"/>
              <a:t> public </a:t>
            </a:r>
            <a:r>
              <a:rPr lang="fr-FR" dirty="0" err="1" smtClean="0"/>
              <a:t>deficit</a:t>
            </a:r>
            <a:r>
              <a:rPr lang="fr-FR" dirty="0" smtClean="0"/>
              <a:t> </a:t>
            </a:r>
            <a:r>
              <a:rPr lang="fr-FR" dirty="0" err="1" smtClean="0"/>
              <a:t>increase</a:t>
            </a:r>
            <a:r>
              <a:rPr lang="fr-FR" dirty="0" smtClean="0"/>
              <a:t>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save</a:t>
            </a:r>
            <a:r>
              <a:rPr lang="fr-FR" dirty="0" smtClean="0"/>
              <a:t> more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reserves</a:t>
            </a:r>
            <a:r>
              <a:rPr lang="fr-FR" dirty="0" smtClean="0"/>
              <a:t> (for </a:t>
            </a:r>
            <a:r>
              <a:rPr lang="fr-FR" dirty="0" err="1" smtClean="0"/>
              <a:t>themselves</a:t>
            </a:r>
            <a:r>
              <a:rPr lang="fr-FR" dirty="0" smtClean="0"/>
              <a:t> or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/>
              <a:t>successors</a:t>
            </a:r>
            <a:r>
              <a:rPr lang="fr-FR" dirty="0" smtClean="0"/>
              <a:t>) </a:t>
            </a:r>
            <a:r>
              <a:rPr lang="fr-FR" dirty="0" err="1" smtClean="0"/>
              <a:t>so</a:t>
            </a:r>
            <a:r>
              <a:rPr lang="fr-FR" dirty="0" smtClean="0"/>
              <a:t> as to </a:t>
            </a:r>
            <a:r>
              <a:rPr lang="fr-FR" dirty="0" err="1" smtClean="0"/>
              <a:t>pay</a:t>
            </a:r>
            <a:r>
              <a:rPr lang="fr-FR" dirty="0" smtClean="0"/>
              <a:t> </a:t>
            </a:r>
            <a:r>
              <a:rPr lang="fr-FR" dirty="0" err="1" smtClean="0"/>
              <a:t>these</a:t>
            </a:r>
            <a:r>
              <a:rPr lang="fr-FR" dirty="0" smtClean="0"/>
              <a:t> taxes in the future → the timing of taxes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irrelevant</a:t>
            </a:r>
            <a:r>
              <a:rPr lang="fr-FR" dirty="0" smtClean="0"/>
              <a:t>, « 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neutrality</a:t>
            </a:r>
            <a:r>
              <a:rPr lang="fr-FR" dirty="0" smtClean="0"/>
              <a:t> »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>
                <a:hlinkClick r:id="rId3"/>
              </a:rPr>
              <a:t>Barro</a:t>
            </a:r>
            <a:r>
              <a:rPr lang="fr-FR" dirty="0" smtClean="0">
                <a:hlinkClick r:id="rId3"/>
              </a:rPr>
              <a:t> 1987</a:t>
            </a:r>
            <a:r>
              <a:rPr lang="fr-FR" dirty="0" smtClean="0"/>
              <a:t>, </a:t>
            </a:r>
            <a:r>
              <a:rPr lang="fr-FR" dirty="0" smtClean="0">
                <a:hlinkClick r:id="rId4"/>
              </a:rPr>
              <a:t>Clark 2001</a:t>
            </a:r>
            <a:r>
              <a:rPr lang="fr-FR" dirty="0" smtClean="0"/>
              <a:t>)</a:t>
            </a:r>
          </a:p>
          <a:p>
            <a:r>
              <a:rPr lang="fr-FR" b="1" dirty="0" smtClean="0"/>
              <a:t>Pb: the </a:t>
            </a:r>
            <a:r>
              <a:rPr lang="fr-FR" b="1" dirty="0" err="1" smtClean="0"/>
              <a:t>representative</a:t>
            </a:r>
            <a:r>
              <a:rPr lang="fr-FR" b="1" dirty="0" smtClean="0"/>
              <a:t> agent model </a:t>
            </a:r>
            <a:r>
              <a:rPr lang="fr-FR" b="1" dirty="0" err="1" smtClean="0"/>
              <a:t>does</a:t>
            </a:r>
            <a:r>
              <a:rPr lang="fr-FR" b="1" dirty="0" smtClean="0"/>
              <a:t> not </a:t>
            </a:r>
            <a:r>
              <a:rPr lang="fr-FR" b="1" dirty="0" err="1" smtClean="0"/>
              <a:t>make</a:t>
            </a:r>
            <a:r>
              <a:rPr lang="fr-FR" b="1" dirty="0" smtClean="0"/>
              <a:t> </a:t>
            </a:r>
            <a:r>
              <a:rPr lang="fr-FR" b="1" dirty="0" err="1" smtClean="0"/>
              <a:t>much</a:t>
            </a:r>
            <a:r>
              <a:rPr lang="fr-FR" b="1" dirty="0" smtClean="0"/>
              <a:t> </a:t>
            </a:r>
            <a:r>
              <a:rPr lang="fr-FR" b="1" dirty="0" err="1" smtClean="0"/>
              <a:t>sense</a:t>
            </a:r>
            <a:r>
              <a:rPr lang="fr-FR" b="1" dirty="0" smtClean="0"/>
              <a:t> to </a:t>
            </a:r>
            <a:r>
              <a:rPr lang="fr-FR" b="1" dirty="0" err="1" smtClean="0"/>
              <a:t>study</a:t>
            </a:r>
            <a:r>
              <a:rPr lang="fr-FR" b="1" dirty="0" smtClean="0"/>
              <a:t> </a:t>
            </a:r>
            <a:r>
              <a:rPr lang="fr-FR" b="1" dirty="0" err="1" smtClean="0"/>
              <a:t>these</a:t>
            </a:r>
            <a:r>
              <a:rPr lang="fr-FR" b="1" dirty="0" smtClean="0"/>
              <a:t> issues</a:t>
            </a:r>
            <a:r>
              <a:rPr lang="fr-FR" dirty="0" smtClean="0"/>
              <a:t>; in 19c </a:t>
            </a:r>
            <a:r>
              <a:rPr lang="fr-FR" dirty="0" err="1" smtClean="0"/>
              <a:t>Britain</a:t>
            </a:r>
            <a:r>
              <a:rPr lang="fr-FR" dirty="0" smtClean="0"/>
              <a:t>, the agents holding public </a:t>
            </a:r>
            <a:r>
              <a:rPr lang="fr-FR" dirty="0" err="1" smtClean="0"/>
              <a:t>debt</a:t>
            </a:r>
            <a:r>
              <a:rPr lang="fr-FR" dirty="0" smtClean="0"/>
              <a:t> (=top 1% or top 10%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holders</a:t>
            </a:r>
            <a:r>
              <a:rPr lang="fr-FR" dirty="0" smtClean="0"/>
              <a:t>) are not the </a:t>
            </a:r>
            <a:r>
              <a:rPr lang="fr-FR" dirty="0" err="1" smtClean="0"/>
              <a:t>same</a:t>
            </a:r>
            <a:r>
              <a:rPr lang="fr-FR" dirty="0" smtClean="0"/>
              <a:t> as </a:t>
            </a:r>
            <a:r>
              <a:rPr lang="fr-FR" dirty="0" err="1" smtClean="0"/>
              <a:t>those</a:t>
            </a:r>
            <a:r>
              <a:rPr lang="fr-FR" dirty="0" smtClean="0"/>
              <a:t> </a:t>
            </a:r>
            <a:r>
              <a:rPr lang="fr-FR" dirty="0" err="1" smtClean="0"/>
              <a:t>paying</a:t>
            </a:r>
            <a:r>
              <a:rPr lang="fr-FR" dirty="0" smtClean="0"/>
              <a:t> taxes (=the </a:t>
            </a:r>
            <a:r>
              <a:rPr lang="fr-FR" dirty="0" err="1" smtClean="0"/>
              <a:t>entire</a:t>
            </a:r>
            <a:r>
              <a:rPr lang="fr-FR" dirty="0" smtClean="0"/>
              <a:t> population) </a:t>
            </a:r>
          </a:p>
          <a:p>
            <a:r>
              <a:rPr lang="fr-FR" b="1" dirty="0" smtClean="0"/>
              <a:t>Public </a:t>
            </a:r>
            <a:r>
              <a:rPr lang="fr-FR" b="1" dirty="0" err="1" smtClean="0"/>
              <a:t>debt</a:t>
            </a:r>
            <a:r>
              <a:rPr lang="fr-FR" b="1" dirty="0" smtClean="0"/>
              <a:t> </a:t>
            </a:r>
            <a:r>
              <a:rPr lang="fr-FR" b="1" dirty="0" err="1" smtClean="0"/>
              <a:t>always</a:t>
            </a:r>
            <a:r>
              <a:rPr lang="fr-FR" b="1" dirty="0" smtClean="0"/>
              <a:t> </a:t>
            </a:r>
            <a:r>
              <a:rPr lang="fr-FR" b="1" dirty="0" err="1" smtClean="0"/>
              <a:t>involves</a:t>
            </a:r>
            <a:r>
              <a:rPr lang="fr-FR" b="1" dirty="0" smtClean="0"/>
              <a:t> large </a:t>
            </a:r>
            <a:r>
              <a:rPr lang="fr-FR" b="1" dirty="0" err="1" smtClean="0"/>
              <a:t>transfers</a:t>
            </a:r>
            <a:r>
              <a:rPr lang="fr-FR" b="1" dirty="0" smtClean="0"/>
              <a:t> </a:t>
            </a:r>
            <a:r>
              <a:rPr lang="fr-FR" b="1" dirty="0" err="1" smtClean="0"/>
              <a:t>between</a:t>
            </a:r>
            <a:r>
              <a:rPr lang="fr-FR" b="1" dirty="0" smtClean="0"/>
              <a:t> </a:t>
            </a:r>
            <a:r>
              <a:rPr lang="fr-FR" b="1" dirty="0" err="1" smtClean="0"/>
              <a:t>different</a:t>
            </a:r>
            <a:r>
              <a:rPr lang="fr-FR" b="1" dirty="0" smtClean="0"/>
              <a:t> social groups</a:t>
            </a:r>
            <a:r>
              <a:rPr lang="fr-FR" dirty="0" smtClean="0"/>
              <a:t>: for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agents,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to </a:t>
            </a:r>
            <a:r>
              <a:rPr lang="fr-FR" dirty="0" err="1" smtClean="0"/>
              <a:t>lend</a:t>
            </a:r>
            <a:r>
              <a:rPr lang="fr-FR" dirty="0" smtClean="0"/>
              <a:t> money </a:t>
            </a:r>
            <a:r>
              <a:rPr lang="fr-FR" dirty="0" err="1" smtClean="0"/>
              <a:t>than</a:t>
            </a:r>
            <a:r>
              <a:rPr lang="fr-FR" dirty="0" smtClean="0"/>
              <a:t> to </a:t>
            </a:r>
            <a:r>
              <a:rPr lang="fr-FR" dirty="0" err="1" smtClean="0"/>
              <a:t>pay</a:t>
            </a:r>
            <a:r>
              <a:rPr lang="fr-FR" dirty="0" smtClean="0"/>
              <a:t> taxes… as long as the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paid</a:t>
            </a:r>
            <a:r>
              <a:rPr lang="fr-FR" dirty="0" smtClean="0"/>
              <a:t> back = </a:t>
            </a:r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difference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19c and 20c; </a:t>
            </a:r>
            <a:r>
              <a:rPr lang="fr-FR" dirty="0" err="1" smtClean="0"/>
              <a:t>will</a:t>
            </a:r>
            <a:r>
              <a:rPr lang="fr-FR" dirty="0" smtClean="0"/>
              <a:t> 21c </a:t>
            </a:r>
            <a:r>
              <a:rPr lang="fr-FR" dirty="0" err="1" smtClean="0"/>
              <a:t>be</a:t>
            </a:r>
            <a:r>
              <a:rPr lang="fr-FR" dirty="0" smtClean="0"/>
              <a:t> more </a:t>
            </a:r>
            <a:r>
              <a:rPr lang="fr-FR" dirty="0" err="1" smtClean="0"/>
              <a:t>like</a:t>
            </a:r>
            <a:r>
              <a:rPr lang="fr-FR" dirty="0" smtClean="0"/>
              <a:t> 19c, i.e. </a:t>
            </a:r>
            <a:r>
              <a:rPr lang="fr-FR" dirty="0" err="1" smtClean="0"/>
              <a:t>debt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paid</a:t>
            </a:r>
            <a:r>
              <a:rPr lang="fr-FR" dirty="0" smtClean="0"/>
              <a:t> back?</a:t>
            </a:r>
          </a:p>
          <a:p>
            <a:r>
              <a:rPr lang="fr-FR" dirty="0" err="1" smtClean="0"/>
              <a:t>Whether</a:t>
            </a:r>
            <a:r>
              <a:rPr lang="fr-FR" dirty="0" smtClean="0"/>
              <a:t> the </a:t>
            </a:r>
            <a:r>
              <a:rPr lang="fr-FR" dirty="0" err="1" smtClean="0"/>
              <a:t>Ricardian</a:t>
            </a:r>
            <a:r>
              <a:rPr lang="fr-FR" dirty="0" smtClean="0"/>
              <a:t> </a:t>
            </a:r>
            <a:r>
              <a:rPr lang="fr-FR" dirty="0" err="1" smtClean="0"/>
              <a:t>equivalence</a:t>
            </a:r>
            <a:r>
              <a:rPr lang="fr-FR" dirty="0" smtClean="0"/>
              <a:t> </a:t>
            </a:r>
            <a:r>
              <a:rPr lang="fr-FR" dirty="0" err="1" smtClean="0"/>
              <a:t>holds</a:t>
            </a:r>
            <a:r>
              <a:rPr lang="fr-FR" dirty="0" smtClean="0"/>
              <a:t> </a:t>
            </a:r>
            <a:r>
              <a:rPr lang="fr-FR" dirty="0" err="1" smtClean="0"/>
              <a:t>depends</a:t>
            </a:r>
            <a:r>
              <a:rPr lang="fr-FR" dirty="0" smtClean="0"/>
              <a:t> on the </a:t>
            </a:r>
            <a:r>
              <a:rPr lang="fr-FR" dirty="0" err="1" smtClean="0"/>
              <a:t>prosperity</a:t>
            </a:r>
            <a:r>
              <a:rPr lang="fr-FR" dirty="0" smtClean="0"/>
              <a:t> of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savers</a:t>
            </a:r>
            <a:r>
              <a:rPr lang="fr-FR" dirty="0" smtClean="0"/>
              <a:t>, the rate of return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are </a:t>
            </a:r>
            <a:r>
              <a:rPr lang="fr-FR" dirty="0" err="1" smtClean="0"/>
              <a:t>being</a:t>
            </a:r>
            <a:r>
              <a:rPr lang="fr-FR" dirty="0" smtClean="0"/>
              <a:t> </a:t>
            </a:r>
            <a:r>
              <a:rPr lang="fr-FR" dirty="0" err="1" smtClean="0"/>
              <a:t>offered</a:t>
            </a:r>
            <a:r>
              <a:rPr lang="fr-FR" dirty="0" smtClean="0"/>
              <a:t>, the </a:t>
            </a:r>
            <a:r>
              <a:rPr lang="fr-FR" dirty="0" err="1" smtClean="0"/>
              <a:t>ability</a:t>
            </a:r>
            <a:r>
              <a:rPr lang="fr-FR" dirty="0" smtClean="0"/>
              <a:t> of the </a:t>
            </a:r>
            <a:r>
              <a:rPr lang="fr-FR" dirty="0" err="1" smtClean="0"/>
              <a:t>govt</a:t>
            </a:r>
            <a:r>
              <a:rPr lang="fr-FR" dirty="0" smtClean="0"/>
              <a:t> to </a:t>
            </a:r>
            <a:r>
              <a:rPr lang="fr-FR" dirty="0" err="1" smtClean="0"/>
              <a:t>convince</a:t>
            </a:r>
            <a:r>
              <a:rPr lang="fr-FR" dirty="0" smtClean="0"/>
              <a:t> </a:t>
            </a:r>
            <a:r>
              <a:rPr lang="fr-FR" dirty="0" err="1" smtClean="0"/>
              <a:t>them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paid</a:t>
            </a:r>
            <a:r>
              <a:rPr lang="fr-FR" dirty="0" smtClean="0"/>
              <a:t> back; in 19c UK, r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, and </a:t>
            </a:r>
            <a:r>
              <a:rPr lang="fr-FR" dirty="0" err="1" smtClean="0"/>
              <a:t>govt</a:t>
            </a:r>
            <a:r>
              <a:rPr lang="fr-FR" dirty="0" smtClean="0"/>
              <a:t> </a:t>
            </a:r>
            <a:r>
              <a:rPr lang="fr-FR" dirty="0" err="1" smtClean="0"/>
              <a:t>highly</a:t>
            </a:r>
            <a:r>
              <a:rPr lang="fr-FR" dirty="0" smtClean="0"/>
              <a:t> </a:t>
            </a:r>
            <a:r>
              <a:rPr lang="fr-FR" dirty="0" err="1" smtClean="0"/>
              <a:t>credible</a:t>
            </a:r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France: a mixed </a:t>
            </a:r>
            <a:r>
              <a:rPr lang="fr-FR" dirty="0" err="1" smtClean="0"/>
              <a:t>economy</a:t>
            </a:r>
            <a:r>
              <a:rPr lang="fr-FR" dirty="0" smtClean="0"/>
              <a:t> in 1950-1980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85000" lnSpcReduction="10000"/>
          </a:bodyPr>
          <a:lstStyle/>
          <a:p>
            <a:r>
              <a:rPr lang="fr-FR" dirty="0" err="1" smtClean="0"/>
              <a:t>Historically</a:t>
            </a:r>
            <a:r>
              <a:rPr lang="fr-FR" dirty="0" smtClean="0"/>
              <a:t>, </a:t>
            </a:r>
            <a:r>
              <a:rPr lang="fr-FR" dirty="0" err="1" smtClean="0"/>
              <a:t>high</a:t>
            </a:r>
            <a:r>
              <a:rPr lang="fr-FR" dirty="0" smtClean="0"/>
              <a:t> public </a:t>
            </a:r>
            <a:r>
              <a:rPr lang="fr-FR" dirty="0" err="1" smtClean="0"/>
              <a:t>debt</a:t>
            </a:r>
            <a:r>
              <a:rPr lang="fr-FR" dirty="0" smtClean="0"/>
              <a:t> in France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always</a:t>
            </a:r>
            <a:r>
              <a:rPr lang="fr-FR" dirty="0" smtClean="0"/>
              <a:t> </a:t>
            </a:r>
            <a:r>
              <a:rPr lang="fr-FR" dirty="0" err="1" smtClean="0"/>
              <a:t>inflated</a:t>
            </a:r>
            <a:r>
              <a:rPr lang="fr-FR" dirty="0" smtClean="0"/>
              <a:t> </a:t>
            </a:r>
            <a:r>
              <a:rPr lang="fr-FR" dirty="0" err="1" smtClean="0"/>
              <a:t>away</a:t>
            </a:r>
            <a:r>
              <a:rPr lang="fr-FR" dirty="0" smtClean="0"/>
              <a:t> (more </a:t>
            </a:r>
            <a:r>
              <a:rPr lang="fr-FR" dirty="0" err="1" smtClean="0"/>
              <a:t>difficult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€)</a:t>
            </a:r>
          </a:p>
          <a:p>
            <a:r>
              <a:rPr lang="fr-FR" dirty="0" smtClean="0"/>
              <a:t>In 1950, public </a:t>
            </a:r>
            <a:r>
              <a:rPr lang="fr-FR" dirty="0" err="1" smtClean="0"/>
              <a:t>debt</a:t>
            </a:r>
            <a:r>
              <a:rPr lang="fr-FR" dirty="0" smtClean="0"/>
              <a:t>&lt;30% Y, and public </a:t>
            </a:r>
            <a:r>
              <a:rPr lang="fr-FR" dirty="0" err="1" smtClean="0"/>
              <a:t>assets</a:t>
            </a:r>
            <a:r>
              <a:rPr lang="fr-FR" dirty="0" smtClean="0"/>
              <a:t> &gt;120% Y (public buildings + </a:t>
            </a:r>
            <a:r>
              <a:rPr lang="fr-FR" dirty="0" err="1" smtClean="0"/>
              <a:t>nationalized</a:t>
            </a:r>
            <a:r>
              <a:rPr lang="fr-FR" dirty="0" smtClean="0"/>
              <a:t> </a:t>
            </a:r>
            <a:r>
              <a:rPr lang="fr-FR" dirty="0" err="1" smtClean="0"/>
              <a:t>firms</a:t>
            </a:r>
            <a:r>
              <a:rPr lang="fr-FR" dirty="0" smtClean="0"/>
              <a:t>),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net public </a:t>
            </a:r>
            <a:r>
              <a:rPr lang="fr-FR" dirty="0" err="1" smtClean="0"/>
              <a:t>wealth</a:t>
            </a:r>
            <a:r>
              <a:rPr lang="fr-FR" dirty="0" smtClean="0"/>
              <a:t> close to 100% Y; </a:t>
            </a:r>
            <a:r>
              <a:rPr lang="fr-FR" dirty="0" err="1" smtClean="0"/>
              <a:t>given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close to 200% Y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time,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means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in </a:t>
            </a:r>
            <a:r>
              <a:rPr lang="fr-FR" dirty="0" err="1" smtClean="0"/>
              <a:t>effect</a:t>
            </a:r>
            <a:r>
              <a:rPr lang="fr-FR" dirty="0" smtClean="0"/>
              <a:t> the </a:t>
            </a:r>
            <a:r>
              <a:rPr lang="fr-FR" dirty="0" err="1" smtClean="0"/>
              <a:t>govt</a:t>
            </a:r>
            <a:r>
              <a:rPr lang="fr-FR" dirty="0" smtClean="0"/>
              <a:t> </a:t>
            </a:r>
            <a:r>
              <a:rPr lang="fr-FR" dirty="0" err="1" smtClean="0"/>
              <a:t>owned</a:t>
            </a:r>
            <a:r>
              <a:rPr lang="fr-FR" dirty="0" smtClean="0"/>
              <a:t> about 1/3 of national </a:t>
            </a:r>
            <a:r>
              <a:rPr lang="fr-FR" dirty="0" err="1" smtClean="0"/>
              <a:t>wealth</a:t>
            </a:r>
            <a:r>
              <a:rPr lang="fr-FR" dirty="0" smtClean="0"/>
              <a:t> (and over 2/3 of large </a:t>
            </a:r>
            <a:r>
              <a:rPr lang="fr-FR" dirty="0" err="1" smtClean="0"/>
              <a:t>companies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Same</a:t>
            </a:r>
            <a:r>
              <a:rPr lang="fr-FR" dirty="0" smtClean="0"/>
              <a:t> pattern in Germany 1950 (and </a:t>
            </a:r>
            <a:r>
              <a:rPr lang="fr-FR" dirty="0" err="1" smtClean="0"/>
              <a:t>Britain</a:t>
            </a:r>
            <a:r>
              <a:rPr lang="fr-FR" dirty="0" smtClean="0"/>
              <a:t> 1970) = the </a:t>
            </a:r>
            <a:r>
              <a:rPr lang="fr-FR" dirty="0" err="1" smtClean="0"/>
              <a:t>postwar</a:t>
            </a:r>
            <a:r>
              <a:rPr lang="fr-FR" dirty="0" smtClean="0"/>
              <a:t> mixed </a:t>
            </a:r>
            <a:r>
              <a:rPr lang="fr-FR" dirty="0" err="1" smtClean="0"/>
              <a:t>economy</a:t>
            </a:r>
            <a:endParaRPr lang="fr-FR" dirty="0" smtClean="0"/>
          </a:p>
          <a:p>
            <a:r>
              <a:rPr lang="fr-FR" dirty="0" smtClean="0"/>
              <a:t>Rise in public </a:t>
            </a:r>
            <a:r>
              <a:rPr lang="fr-FR" dirty="0" err="1" smtClean="0"/>
              <a:t>debt</a:t>
            </a:r>
            <a:r>
              <a:rPr lang="fr-FR" dirty="0" smtClean="0"/>
              <a:t> + </a:t>
            </a:r>
            <a:r>
              <a:rPr lang="fr-FR" dirty="0" err="1" smtClean="0"/>
              <a:t>privatization</a:t>
            </a:r>
            <a:r>
              <a:rPr lang="fr-FR" dirty="0" smtClean="0"/>
              <a:t> of public </a:t>
            </a:r>
            <a:r>
              <a:rPr lang="fr-FR" dirty="0" err="1" smtClean="0"/>
              <a:t>assets</a:t>
            </a:r>
            <a:r>
              <a:rPr lang="fr-FR" dirty="0" smtClean="0"/>
              <a:t> </a:t>
            </a:r>
            <a:r>
              <a:rPr lang="fr-FR" dirty="0" err="1" smtClean="0"/>
              <a:t>played</a:t>
            </a:r>
            <a:r>
              <a:rPr lang="fr-FR" dirty="0" smtClean="0"/>
              <a:t> a </a:t>
            </a:r>
            <a:r>
              <a:rPr lang="fr-FR" dirty="0" err="1" smtClean="0"/>
              <a:t>big</a:t>
            </a:r>
            <a:r>
              <a:rPr lang="fr-FR" dirty="0" smtClean="0"/>
              <a:t> </a:t>
            </a:r>
            <a:r>
              <a:rPr lang="fr-FR" dirty="0" err="1" smtClean="0"/>
              <a:t>role</a:t>
            </a:r>
            <a:r>
              <a:rPr lang="fr-FR" dirty="0" smtClean="0"/>
              <a:t> in 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since</a:t>
            </a:r>
            <a:r>
              <a:rPr lang="fr-FR" dirty="0" smtClean="0"/>
              <a:t> 1980 </a:t>
            </a:r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9036496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9036496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696744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Capital in </a:t>
            </a:r>
            <a:r>
              <a:rPr lang="fr-FR" dirty="0" smtClean="0"/>
              <a:t>Germany: </a:t>
            </a:r>
            <a:r>
              <a:rPr lang="fr-FR" dirty="0" err="1" smtClean="0"/>
              <a:t>stakeholder</a:t>
            </a:r>
            <a:r>
              <a:rPr lang="fr-FR" dirty="0" smtClean="0"/>
              <a:t> </a:t>
            </a:r>
            <a:r>
              <a:rPr lang="fr-FR" dirty="0" err="1" smtClean="0"/>
              <a:t>capitalism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4785395"/>
          </a:xfrm>
        </p:spPr>
        <p:txBody>
          <a:bodyPr>
            <a:normAutofit lnSpcReduction="10000"/>
          </a:bodyPr>
          <a:lstStyle/>
          <a:p>
            <a:r>
              <a:rPr lang="fr-FR" dirty="0" err="1" smtClean="0"/>
              <a:t>Same</a:t>
            </a:r>
            <a:r>
              <a:rPr lang="fr-FR" dirty="0" smtClean="0"/>
              <a:t> </a:t>
            </a:r>
            <a:r>
              <a:rPr lang="fr-FR" dirty="0" err="1" smtClean="0"/>
              <a:t>general</a:t>
            </a:r>
            <a:r>
              <a:rPr lang="fr-FR" dirty="0" smtClean="0"/>
              <a:t> pattern as in </a:t>
            </a:r>
            <a:r>
              <a:rPr lang="fr-FR" dirty="0" err="1" smtClean="0"/>
              <a:t>Britain</a:t>
            </a:r>
            <a:r>
              <a:rPr lang="fr-FR" dirty="0" smtClean="0"/>
              <a:t> and France</a:t>
            </a:r>
          </a:p>
          <a:p>
            <a:r>
              <a:rPr lang="fr-FR" dirty="0" err="1" smtClean="0"/>
              <a:t>Except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NFA </a:t>
            </a:r>
            <a:r>
              <a:rPr lang="fr-FR" dirty="0" err="1" smtClean="0"/>
              <a:t>smaller</a:t>
            </a:r>
            <a:r>
              <a:rPr lang="fr-FR" dirty="0" smtClean="0"/>
              <a:t> in Germany in 1870-1910 (no colonial empire, </a:t>
            </a:r>
            <a:r>
              <a:rPr lang="fr-FR" dirty="0" err="1" smtClean="0"/>
              <a:t>late</a:t>
            </a:r>
            <a:r>
              <a:rPr lang="fr-FR" dirty="0" smtClean="0"/>
              <a:t> </a:t>
            </a:r>
            <a:r>
              <a:rPr lang="fr-FR" dirty="0" err="1" smtClean="0"/>
              <a:t>industrialization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Except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the </a:t>
            </a:r>
            <a:r>
              <a:rPr lang="fr-FR" dirty="0" err="1" smtClean="0"/>
              <a:t>level</a:t>
            </a:r>
            <a:r>
              <a:rPr lang="fr-FR" dirty="0" smtClean="0"/>
              <a:t> of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lower</a:t>
            </a:r>
            <a:r>
              <a:rPr lang="fr-FR" dirty="0" smtClean="0"/>
              <a:t> in Germany </a:t>
            </a:r>
            <a:r>
              <a:rPr lang="fr-FR" dirty="0" err="1" smtClean="0"/>
              <a:t>during</a:t>
            </a:r>
            <a:r>
              <a:rPr lang="fr-FR" dirty="0" smtClean="0"/>
              <a:t> 1950-2010 </a:t>
            </a:r>
            <a:r>
              <a:rPr lang="fr-FR" dirty="0" err="1" smtClean="0"/>
              <a:t>period</a:t>
            </a:r>
            <a:r>
              <a:rPr lang="fr-FR" dirty="0" smtClean="0"/>
              <a:t>: </a:t>
            </a:r>
            <a:r>
              <a:rPr lang="fr-FR" dirty="0" err="1" smtClean="0"/>
              <a:t>lower</a:t>
            </a:r>
            <a:r>
              <a:rPr lang="fr-FR" dirty="0" smtClean="0"/>
              <a:t> real </a:t>
            </a:r>
            <a:r>
              <a:rPr lang="fr-FR" dirty="0" err="1" smtClean="0"/>
              <a:t>estate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r>
              <a:rPr lang="fr-FR" dirty="0" smtClean="0"/>
              <a:t> (</a:t>
            </a:r>
            <a:r>
              <a:rPr lang="fr-FR" dirty="0" err="1" smtClean="0"/>
              <a:t>rent</a:t>
            </a:r>
            <a:r>
              <a:rPr lang="fr-FR" dirty="0" smtClean="0"/>
              <a:t> control,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regulations</a:t>
            </a:r>
            <a:r>
              <a:rPr lang="fr-FR" dirty="0" smtClean="0"/>
              <a:t>, </a:t>
            </a:r>
            <a:r>
              <a:rPr lang="fr-FR" dirty="0" err="1" smtClean="0"/>
              <a:t>geography</a:t>
            </a:r>
            <a:r>
              <a:rPr lang="fr-FR" dirty="0" smtClean="0"/>
              <a:t>?), </a:t>
            </a:r>
            <a:r>
              <a:rPr lang="fr-FR" dirty="0" err="1" smtClean="0"/>
              <a:t>lower</a:t>
            </a:r>
            <a:r>
              <a:rPr lang="fr-FR" dirty="0" smtClean="0"/>
              <a:t> stock </a:t>
            </a:r>
            <a:r>
              <a:rPr lang="fr-FR" dirty="0" err="1" smtClean="0"/>
              <a:t>market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r>
              <a:rPr lang="fr-FR" dirty="0" smtClean="0"/>
              <a:t> (</a:t>
            </a:r>
            <a:r>
              <a:rPr lang="fr-FR" dirty="0" err="1" smtClean="0"/>
              <a:t>stakeholder</a:t>
            </a:r>
            <a:r>
              <a:rPr lang="fr-FR" dirty="0" smtClean="0"/>
              <a:t> </a:t>
            </a:r>
            <a:r>
              <a:rPr lang="fr-FR" dirty="0" err="1" smtClean="0"/>
              <a:t>capitalism</a:t>
            </a:r>
            <a:r>
              <a:rPr lang="fr-FR" dirty="0" smtClean="0"/>
              <a:t>? more on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later</a:t>
            </a:r>
            <a:r>
              <a:rPr lang="fr-FR" dirty="0" smtClean="0"/>
              <a:t>)</a:t>
            </a:r>
            <a:endParaRPr lang="fr-FR" dirty="0" smtClean="0"/>
          </a:p>
          <a:p>
            <a:r>
              <a:rPr lang="fr-FR" dirty="0" err="1" smtClean="0"/>
              <a:t>Except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NFA has been </a:t>
            </a:r>
            <a:r>
              <a:rPr lang="fr-FR" dirty="0" err="1" smtClean="0"/>
              <a:t>rising</a:t>
            </a:r>
            <a:r>
              <a:rPr lang="fr-FR" dirty="0" smtClean="0"/>
              <a:t> a lot in 1990s-2000s</a:t>
            </a:r>
            <a:endParaRPr lang="fr-F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856984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116632"/>
                        <a:ext cx="8856984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964488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6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116632"/>
                        <a:ext cx="8964488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036496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0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9036496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251521" y="116632"/>
          <a:ext cx="8784976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4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1" y="116632"/>
                        <a:ext cx="8784976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A quick </a:t>
            </a:r>
            <a:r>
              <a:rPr lang="fr-FR" dirty="0" err="1" smtClean="0"/>
              <a:t>summary</a:t>
            </a:r>
            <a:r>
              <a:rPr lang="fr-FR" dirty="0" smtClean="0"/>
              <a:t> of lecture </a:t>
            </a:r>
            <a:r>
              <a:rPr lang="fr-FR" dirty="0" smtClean="0"/>
              <a:t>3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/>
              <a:t>Today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the </a:t>
            </a:r>
            <a:r>
              <a:rPr lang="fr-FR" dirty="0" err="1" smtClean="0"/>
              <a:t>historical</a:t>
            </a:r>
            <a:r>
              <a:rPr lang="fr-FR" dirty="0" smtClean="0"/>
              <a:t> </a:t>
            </a:r>
            <a:r>
              <a:rPr lang="fr-FR" dirty="0" err="1" smtClean="0"/>
              <a:t>evolution</a:t>
            </a:r>
            <a:r>
              <a:rPr lang="fr-FR" dirty="0" smtClean="0"/>
              <a:t> of capital accumulation</a:t>
            </a:r>
          </a:p>
          <a:p>
            <a:r>
              <a:rPr lang="fr-FR" dirty="0" err="1" smtClean="0"/>
              <a:t>Brief</a:t>
            </a:r>
            <a:r>
              <a:rPr lang="fr-FR" dirty="0" smtClean="0"/>
              <a:t> consensus </a:t>
            </a:r>
            <a:r>
              <a:rPr lang="fr-FR" dirty="0" err="1" smtClean="0"/>
              <a:t>during</a:t>
            </a:r>
            <a:r>
              <a:rPr lang="fr-FR" dirty="0" smtClean="0"/>
              <a:t> 1950s-1980s: </a:t>
            </a:r>
            <a:r>
              <a:rPr lang="fr-FR" dirty="0" err="1" smtClean="0"/>
              <a:t>steady</a:t>
            </a:r>
            <a:r>
              <a:rPr lang="fr-FR" dirty="0" smtClean="0"/>
              <a:t>-state </a:t>
            </a:r>
            <a:r>
              <a:rPr lang="fr-FR" dirty="0" err="1" smtClean="0"/>
              <a:t>balanced-growth</a:t>
            </a:r>
            <a:r>
              <a:rPr lang="fr-FR" dirty="0" smtClean="0"/>
              <a:t> model, constant capital-output ratios </a:t>
            </a:r>
            <a:r>
              <a:rPr lang="el-GR" dirty="0" smtClean="0"/>
              <a:t>β</a:t>
            </a:r>
            <a:r>
              <a:rPr lang="fr-FR" dirty="0" smtClean="0"/>
              <a:t>=K/Y and capital </a:t>
            </a:r>
            <a:r>
              <a:rPr lang="fr-FR" dirty="0" err="1" smtClean="0"/>
              <a:t>shares</a:t>
            </a:r>
            <a:r>
              <a:rPr lang="el-GR" dirty="0" smtClean="0"/>
              <a:t> α</a:t>
            </a:r>
            <a:r>
              <a:rPr lang="fr-FR" dirty="0" smtClean="0"/>
              <a:t>=Y</a:t>
            </a:r>
            <a:r>
              <a:rPr lang="fr-FR" baseline="-25000" dirty="0" smtClean="0"/>
              <a:t>K</a:t>
            </a:r>
            <a:r>
              <a:rPr lang="fr-FR" dirty="0" smtClean="0"/>
              <a:t>/Y </a:t>
            </a:r>
          </a:p>
          <a:p>
            <a:r>
              <a:rPr lang="fr-FR" dirty="0" err="1" smtClean="0"/>
              <a:t>However</a:t>
            </a:r>
            <a:r>
              <a:rPr lang="fr-FR" dirty="0" smtClean="0"/>
              <a:t> if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take</a:t>
            </a:r>
            <a:r>
              <a:rPr lang="fr-FR" dirty="0" smtClean="0"/>
              <a:t> a longer </a:t>
            </a:r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fr-FR" dirty="0" err="1" smtClean="0"/>
              <a:t>historical</a:t>
            </a:r>
            <a:r>
              <a:rPr lang="fr-FR" dirty="0" smtClean="0"/>
              <a:t> perspective,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find</a:t>
            </a:r>
            <a:r>
              <a:rPr lang="fr-FR" dirty="0" smtClean="0"/>
              <a:t> large variations in </a:t>
            </a:r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el-GR" dirty="0" smtClean="0"/>
              <a:t>β</a:t>
            </a:r>
            <a:r>
              <a:rPr lang="fr-FR" dirty="0" smtClean="0"/>
              <a:t> and </a:t>
            </a:r>
            <a:r>
              <a:rPr lang="el-GR" dirty="0" smtClean="0"/>
              <a:t>α</a:t>
            </a:r>
            <a:r>
              <a:rPr lang="fr-FR" dirty="0" smtClean="0"/>
              <a:t>, due to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economic</a:t>
            </a:r>
            <a:r>
              <a:rPr lang="fr-FR" dirty="0" smtClean="0"/>
              <a:t> and </a:t>
            </a:r>
            <a:r>
              <a:rPr lang="fr-FR" dirty="0" err="1" smtClean="0"/>
              <a:t>political</a:t>
            </a:r>
            <a:r>
              <a:rPr lang="fr-FR" dirty="0" smtClean="0"/>
              <a:t> </a:t>
            </a:r>
            <a:r>
              <a:rPr lang="fr-FR" dirty="0" err="1" smtClean="0"/>
              <a:t>factors</a:t>
            </a:r>
            <a:endParaRPr lang="fr-FR" dirty="0" smtClean="0"/>
          </a:p>
          <a:p>
            <a:r>
              <a:rPr lang="fr-FR" dirty="0" smtClean="0"/>
              <a:t>Main </a:t>
            </a:r>
            <a:r>
              <a:rPr lang="fr-FR" dirty="0" err="1" smtClean="0"/>
              <a:t>lesson</a:t>
            </a:r>
            <a:r>
              <a:rPr lang="fr-FR" dirty="0" smtClean="0"/>
              <a:t>: </a:t>
            </a:r>
            <a:r>
              <a:rPr lang="fr-FR" dirty="0" err="1" smtClean="0"/>
              <a:t>asset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r>
              <a:rPr lang="fr-FR" dirty="0" smtClean="0"/>
              <a:t> and capital </a:t>
            </a:r>
            <a:r>
              <a:rPr lang="fr-FR" dirty="0" err="1" smtClean="0"/>
              <a:t>shares</a:t>
            </a:r>
            <a:r>
              <a:rPr lang="fr-FR" dirty="0" smtClean="0"/>
              <a:t> </a:t>
            </a:r>
            <a:r>
              <a:rPr lang="fr-FR" dirty="0" err="1" smtClean="0"/>
              <a:t>depend</a:t>
            </a:r>
            <a:r>
              <a:rPr lang="fr-FR" dirty="0" smtClean="0"/>
              <a:t> on the state of </a:t>
            </a:r>
            <a:r>
              <a:rPr lang="fr-FR" dirty="0" err="1" smtClean="0"/>
              <a:t>property</a:t>
            </a:r>
            <a:r>
              <a:rPr lang="fr-FR" dirty="0" smtClean="0"/>
              <a:t> relations, </a:t>
            </a:r>
            <a:r>
              <a:rPr lang="fr-FR" dirty="0" err="1" smtClean="0"/>
              <a:t>legal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> and </a:t>
            </a:r>
            <a:r>
              <a:rPr lang="fr-FR" dirty="0" err="1" smtClean="0"/>
              <a:t>bargaining</a:t>
            </a:r>
            <a:r>
              <a:rPr lang="fr-FR" dirty="0" smtClean="0"/>
              <a:t> power</a:t>
            </a:r>
          </a:p>
          <a:p>
            <a:r>
              <a:rPr lang="fr-FR" dirty="0" smtClean="0"/>
              <a:t>« The Great Transformation </a:t>
            </a:r>
            <a:r>
              <a:rPr lang="fr-FR" dirty="0" smtClean="0"/>
              <a:t>» (Polanyi 1944): </a:t>
            </a:r>
            <a:r>
              <a:rPr lang="fr-FR" dirty="0" smtClean="0"/>
              <a:t>radical changes in attitudes </a:t>
            </a:r>
            <a:r>
              <a:rPr lang="fr-FR" dirty="0" err="1" smtClean="0"/>
              <a:t>toward</a:t>
            </a:r>
            <a:r>
              <a:rPr lang="fr-FR" dirty="0" smtClean="0"/>
              <a:t>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property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1914-1945 </a:t>
            </a:r>
            <a:r>
              <a:rPr lang="fr-FR" dirty="0" err="1" smtClean="0"/>
              <a:t>period</a:t>
            </a:r>
            <a:r>
              <a:rPr lang="fr-FR" dirty="0" smtClean="0"/>
              <a:t>: Great </a:t>
            </a:r>
            <a:r>
              <a:rPr lang="fr-FR" dirty="0" err="1" smtClean="0"/>
              <a:t>depression</a:t>
            </a:r>
            <a:r>
              <a:rPr lang="fr-FR" dirty="0" smtClean="0"/>
              <a:t>, </a:t>
            </a:r>
            <a:r>
              <a:rPr lang="fr-FR" dirty="0" err="1" smtClean="0"/>
              <a:t>bolshevik</a:t>
            </a:r>
            <a:r>
              <a:rPr lang="fr-FR" dirty="0" smtClean="0"/>
              <a:t> </a:t>
            </a:r>
            <a:r>
              <a:rPr lang="fr-FR" dirty="0" err="1" smtClean="0"/>
              <a:t>revolution</a:t>
            </a:r>
            <a:r>
              <a:rPr lang="fr-FR" dirty="0" smtClean="0"/>
              <a:t>, etc. </a:t>
            </a:r>
          </a:p>
          <a:p>
            <a:r>
              <a:rPr lang="fr-FR" dirty="0" smtClean="0"/>
              <a:t>1980s-1990s: </a:t>
            </a:r>
            <a:r>
              <a:rPr lang="fr-FR" dirty="0" err="1" smtClean="0"/>
              <a:t>fall</a:t>
            </a:r>
            <a:r>
              <a:rPr lang="fr-FR" dirty="0" smtClean="0"/>
              <a:t> of </a:t>
            </a:r>
            <a:r>
              <a:rPr lang="fr-FR" dirty="0" err="1" smtClean="0"/>
              <a:t>communism</a:t>
            </a:r>
            <a:r>
              <a:rPr lang="fr-FR" dirty="0" smtClean="0"/>
              <a:t>,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deregulation</a:t>
            </a:r>
            <a:r>
              <a:rPr lang="fr-FR" dirty="0" smtClean="0"/>
              <a:t>, etc.: return to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private-property-sacralization</a:t>
            </a:r>
            <a:r>
              <a:rPr lang="fr-FR" dirty="0" smtClean="0"/>
              <a:t> </a:t>
            </a:r>
            <a:r>
              <a:rPr lang="fr-FR" dirty="0" err="1" smtClean="0"/>
              <a:t>regime</a:t>
            </a:r>
            <a:r>
              <a:rPr lang="fr-FR" dirty="0" smtClean="0"/>
              <a:t>? </a:t>
            </a:r>
            <a:r>
              <a:rPr lang="fr-FR" dirty="0" err="1" smtClean="0"/>
              <a:t>Yes</a:t>
            </a:r>
            <a:r>
              <a:rPr lang="fr-FR" dirty="0" smtClean="0"/>
              <a:t> to </a:t>
            </a:r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extent</a:t>
            </a:r>
            <a:r>
              <a:rPr lang="fr-FR" dirty="0" smtClean="0"/>
              <a:t>, but not </a:t>
            </a:r>
            <a:r>
              <a:rPr lang="fr-FR" dirty="0" err="1" smtClean="0"/>
              <a:t>so</a:t>
            </a:r>
            <a:r>
              <a:rPr lang="fr-FR" dirty="0" smtClean="0"/>
              <a:t> simple</a:t>
            </a:r>
            <a:endParaRPr lang="fr-F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Capital in </a:t>
            </a:r>
            <a:r>
              <a:rPr lang="fr-FR" dirty="0" err="1" smtClean="0"/>
              <a:t>America</a:t>
            </a:r>
            <a:r>
              <a:rPr lang="fr-FR" dirty="0" smtClean="0"/>
              <a:t>: the </a:t>
            </a:r>
            <a:r>
              <a:rPr lang="fr-FR" dirty="0" err="1" smtClean="0"/>
              <a:t>role</a:t>
            </a:r>
            <a:r>
              <a:rPr lang="fr-FR" dirty="0" smtClean="0"/>
              <a:t> of </a:t>
            </a:r>
            <a:r>
              <a:rPr lang="fr-FR" dirty="0" err="1" smtClean="0"/>
              <a:t>slavery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92500" lnSpcReduction="20000"/>
          </a:bodyPr>
          <a:lstStyle/>
          <a:p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different</a:t>
            </a:r>
            <a:r>
              <a:rPr lang="fr-FR" dirty="0" smtClean="0"/>
              <a:t> </a:t>
            </a:r>
            <a:r>
              <a:rPr lang="fr-FR" dirty="0" err="1" smtClean="0"/>
              <a:t>historical</a:t>
            </a:r>
            <a:r>
              <a:rPr lang="fr-FR" dirty="0" smtClean="0"/>
              <a:t> pattern </a:t>
            </a:r>
            <a:r>
              <a:rPr lang="fr-FR" dirty="0" err="1" smtClean="0"/>
              <a:t>than</a:t>
            </a:r>
            <a:r>
              <a:rPr lang="fr-FR" dirty="0" smtClean="0"/>
              <a:t> in Europe</a:t>
            </a:r>
          </a:p>
          <a:p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 </a:t>
            </a:r>
            <a:r>
              <a:rPr lang="fr-FR" dirty="0" err="1" smtClean="0"/>
              <a:t>during</a:t>
            </a:r>
            <a:r>
              <a:rPr lang="fr-FR" dirty="0" smtClean="0"/>
              <a:t> 19c, </a:t>
            </a:r>
            <a:r>
              <a:rPr lang="fr-FR" dirty="0" err="1" smtClean="0"/>
              <a:t>almost</a:t>
            </a:r>
            <a:r>
              <a:rPr lang="fr-FR" dirty="0" smtClean="0"/>
              <a:t> stable in 20c</a:t>
            </a:r>
          </a:p>
          <a:p>
            <a:r>
              <a:rPr lang="fr-FR" dirty="0" err="1" smtClean="0"/>
              <a:t>Level</a:t>
            </a:r>
            <a:r>
              <a:rPr lang="fr-FR" dirty="0" smtClean="0"/>
              <a:t> of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 </a:t>
            </a:r>
            <a:r>
              <a:rPr lang="fr-FR" dirty="0" err="1" smtClean="0"/>
              <a:t>generally</a:t>
            </a:r>
            <a:r>
              <a:rPr lang="fr-FR" dirty="0" smtClean="0"/>
              <a:t> </a:t>
            </a:r>
            <a:r>
              <a:rPr lang="fr-FR" dirty="0" err="1" smtClean="0"/>
              <a:t>smaller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in Europe, </a:t>
            </a:r>
            <a:r>
              <a:rPr lang="fr-FR" dirty="0" err="1" smtClean="0"/>
              <a:t>particularly</a:t>
            </a:r>
            <a:r>
              <a:rPr lang="fr-FR" dirty="0" smtClean="0"/>
              <a:t> in 19c </a:t>
            </a:r>
          </a:p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factors</a:t>
            </a:r>
            <a:r>
              <a:rPr lang="fr-FR" dirty="0" smtClean="0"/>
              <a:t>: </a:t>
            </a:r>
            <a:r>
              <a:rPr lang="fr-FR" dirty="0" err="1" smtClean="0"/>
              <a:t>less</a:t>
            </a:r>
            <a:r>
              <a:rPr lang="fr-FR" dirty="0" smtClean="0"/>
              <a:t> time to </a:t>
            </a:r>
            <a:r>
              <a:rPr lang="fr-FR" dirty="0" err="1" smtClean="0"/>
              <a:t>accumulate</a:t>
            </a:r>
            <a:r>
              <a:rPr lang="fr-FR" dirty="0" smtClean="0"/>
              <a:t> capital; </a:t>
            </a:r>
            <a:r>
              <a:rPr lang="fr-FR" dirty="0" err="1" smtClean="0"/>
              <a:t>lower</a:t>
            </a:r>
            <a:r>
              <a:rPr lang="fr-FR" dirty="0" smtClean="0"/>
              <a:t> land </a:t>
            </a:r>
            <a:r>
              <a:rPr lang="fr-FR" dirty="0" err="1" smtClean="0"/>
              <a:t>price</a:t>
            </a:r>
            <a:r>
              <a:rPr lang="fr-FR" dirty="0" smtClean="0"/>
              <a:t> (more land in volume, but </a:t>
            </a:r>
            <a:r>
              <a:rPr lang="fr-FR" dirty="0" err="1" smtClean="0"/>
              <a:t>less</a:t>
            </a:r>
            <a:r>
              <a:rPr lang="fr-FR" dirty="0" smtClean="0"/>
              <a:t> land in value)</a:t>
            </a:r>
          </a:p>
          <a:p>
            <a:r>
              <a:rPr lang="fr-FR" dirty="0" smtClean="0"/>
              <a:t>NFA </a:t>
            </a:r>
            <a:r>
              <a:rPr lang="fr-FR" dirty="0" err="1" smtClean="0"/>
              <a:t>always</a:t>
            </a:r>
            <a:r>
              <a:rPr lang="fr-FR" dirty="0" smtClean="0"/>
              <a:t> close to 0 in US; but &lt;0 in Canada</a:t>
            </a:r>
          </a:p>
          <a:p>
            <a:r>
              <a:rPr lang="fr-FR" dirty="0" err="1" smtClean="0"/>
              <a:t>Southern</a:t>
            </a:r>
            <a:r>
              <a:rPr lang="fr-FR" dirty="0" smtClean="0"/>
              <a:t> US </a:t>
            </a:r>
            <a:r>
              <a:rPr lang="fr-FR" dirty="0" err="1" smtClean="0"/>
              <a:t>before</a:t>
            </a:r>
            <a:r>
              <a:rPr lang="fr-FR" dirty="0" smtClean="0"/>
              <a:t> 1865: </a:t>
            </a:r>
            <a:r>
              <a:rPr lang="fr-FR" dirty="0" err="1" smtClean="0"/>
              <a:t>critical</a:t>
            </a:r>
            <a:r>
              <a:rPr lang="fr-FR" dirty="0" smtClean="0"/>
              <a:t> importance of slave capital in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&gt;&gt;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smtClean="0">
                <a:hlinkClick r:id="rId2"/>
              </a:rPr>
              <a:t>lecture 5</a:t>
            </a:r>
            <a:r>
              <a:rPr lang="fr-FR" dirty="0" smtClean="0"/>
              <a:t> </a:t>
            </a:r>
            <a:r>
              <a:rPr lang="fr-FR" dirty="0" smtClean="0"/>
              <a:t>(</a:t>
            </a:r>
            <a:r>
              <a:rPr lang="fr-FR" dirty="0" err="1" smtClean="0"/>
              <a:t>most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illustration of capital as power)</a:t>
            </a:r>
            <a:endParaRPr lang="fr-FR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188640"/>
          <a:ext cx="8964488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88640"/>
                        <a:ext cx="8964488" cy="655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116632"/>
          <a:ext cx="9036496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13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16632"/>
                        <a:ext cx="9036496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51459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856984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116632"/>
                        <a:ext cx="8856984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16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2" y="116632"/>
          <a:ext cx="8964488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0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16632"/>
                        <a:ext cx="8964488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Summing</a:t>
            </a:r>
            <a:r>
              <a:rPr lang="fr-FR" dirty="0" smtClean="0"/>
              <a:t> up: </a:t>
            </a:r>
            <a:r>
              <a:rPr lang="fr-FR" dirty="0" err="1" smtClean="0"/>
              <a:t>what</a:t>
            </a:r>
            <a:r>
              <a:rPr lang="fr-FR" dirty="0" smtClean="0"/>
              <a:t> have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learned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256584"/>
          </a:xfrm>
        </p:spPr>
        <p:txBody>
          <a:bodyPr>
            <a:normAutofit fontScale="85000" lnSpcReduction="10000"/>
          </a:bodyPr>
          <a:lstStyle/>
          <a:p>
            <a:r>
              <a:rPr lang="fr-FR" dirty="0" smtClean="0"/>
              <a:t>National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=</a:t>
            </a:r>
            <a:r>
              <a:rPr lang="fr-FR" dirty="0" err="1" smtClean="0"/>
              <a:t>W</a:t>
            </a:r>
            <a:r>
              <a:rPr lang="fr-FR" baseline="-25000" dirty="0" err="1" smtClean="0"/>
              <a:t>n</a:t>
            </a:r>
            <a:r>
              <a:rPr lang="fr-FR" dirty="0" smtClean="0"/>
              <a:t>/Y </a:t>
            </a:r>
            <a:r>
              <a:rPr lang="fr-FR" dirty="0" err="1" smtClean="0"/>
              <a:t>followed</a:t>
            </a:r>
            <a:r>
              <a:rPr lang="fr-FR" dirty="0" smtClean="0"/>
              <a:t> a large U-</a:t>
            </a:r>
            <a:r>
              <a:rPr lang="fr-FR" dirty="0" err="1" smtClean="0"/>
              <a:t>shaped</a:t>
            </a:r>
            <a:r>
              <a:rPr lang="fr-FR" dirty="0" smtClean="0"/>
              <a:t> </a:t>
            </a:r>
            <a:r>
              <a:rPr lang="fr-FR" dirty="0" err="1" smtClean="0"/>
              <a:t>curve</a:t>
            </a:r>
            <a:r>
              <a:rPr lang="fr-FR" dirty="0" smtClean="0"/>
              <a:t> in Europe: 600-700% in 18c-19c </a:t>
            </a:r>
            <a:r>
              <a:rPr lang="fr-FR" dirty="0" err="1" smtClean="0"/>
              <a:t>until</a:t>
            </a:r>
            <a:r>
              <a:rPr lang="fr-FR" dirty="0" smtClean="0"/>
              <a:t> 1910, down to 200-300% </a:t>
            </a:r>
            <a:r>
              <a:rPr lang="fr-FR" dirty="0" err="1" smtClean="0"/>
              <a:t>around</a:t>
            </a:r>
            <a:r>
              <a:rPr lang="fr-FR" dirty="0" smtClean="0"/>
              <a:t> 1950, back to 500-600% in 2010</a:t>
            </a:r>
          </a:p>
          <a:p>
            <a:r>
              <a:rPr lang="fr-FR" dirty="0" smtClean="0"/>
              <a:t>U-</a:t>
            </a:r>
            <a:r>
              <a:rPr lang="fr-FR" dirty="0" err="1" smtClean="0"/>
              <a:t>shaped</a:t>
            </a:r>
            <a:r>
              <a:rPr lang="fr-FR" dirty="0" smtClean="0"/>
              <a:t> </a:t>
            </a:r>
            <a:r>
              <a:rPr lang="fr-FR" dirty="0" err="1" smtClean="0"/>
              <a:t>curve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marked</a:t>
            </a:r>
            <a:r>
              <a:rPr lang="fr-FR" dirty="0" smtClean="0"/>
              <a:t> in the US</a:t>
            </a:r>
          </a:p>
          <a:p>
            <a:r>
              <a:rPr lang="fr-FR" dirty="0" smtClean="0"/>
              <a:t>Most of the long </a:t>
            </a:r>
            <a:r>
              <a:rPr lang="fr-FR" dirty="0" err="1" smtClean="0"/>
              <a:t>run</a:t>
            </a:r>
            <a:r>
              <a:rPr lang="fr-FR" dirty="0" smtClean="0"/>
              <a:t> changes in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 are due to changes in the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el-GR" dirty="0" smtClean="0"/>
              <a:t>β</a:t>
            </a:r>
            <a:r>
              <a:rPr lang="fr-FR" dirty="0" smtClean="0"/>
              <a:t>=W/Y </a:t>
            </a:r>
          </a:p>
          <a:p>
            <a:r>
              <a:rPr lang="fr-FR" dirty="0" smtClean="0"/>
              <a:t>But changes in public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el-GR" dirty="0" smtClean="0"/>
              <a:t>β</a:t>
            </a:r>
            <a:r>
              <a:rPr lang="fr-FR" baseline="-25000" dirty="0" smtClean="0"/>
              <a:t>g</a:t>
            </a:r>
            <a:r>
              <a:rPr lang="fr-FR" dirty="0" smtClean="0"/>
              <a:t>=</a:t>
            </a:r>
            <a:r>
              <a:rPr lang="fr-FR" dirty="0" err="1" smtClean="0"/>
              <a:t>W</a:t>
            </a:r>
            <a:r>
              <a:rPr lang="fr-FR" baseline="-25000" dirty="0" err="1" smtClean="0"/>
              <a:t>g</a:t>
            </a:r>
            <a:r>
              <a:rPr lang="fr-FR" dirty="0" smtClean="0"/>
              <a:t>/Y (&gt;0 or &lt;0)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played</a:t>
            </a:r>
            <a:r>
              <a:rPr lang="fr-FR" dirty="0" smtClean="0"/>
              <a:t> an important </a:t>
            </a:r>
            <a:r>
              <a:rPr lang="fr-FR" dirty="0" err="1" smtClean="0"/>
              <a:t>role</a:t>
            </a:r>
            <a:r>
              <a:rPr lang="fr-FR" dirty="0" smtClean="0"/>
              <a:t> (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amplified</a:t>
            </a:r>
            <a:r>
              <a:rPr lang="fr-FR" dirty="0" smtClean="0"/>
              <a:t> the </a:t>
            </a:r>
            <a:r>
              <a:rPr lang="el-GR" dirty="0" smtClean="0"/>
              <a:t>β </a:t>
            </a:r>
            <a:r>
              <a:rPr lang="fr-FR" dirty="0" err="1" smtClean="0"/>
              <a:t>decline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1910 and 1950) </a:t>
            </a:r>
          </a:p>
          <a:p>
            <a:r>
              <a:rPr lang="fr-FR" dirty="0" smtClean="0"/>
              <a:t>Changes in net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 NFA (&gt;0 or &lt;0)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played</a:t>
            </a:r>
            <a:r>
              <a:rPr lang="fr-FR" dirty="0" smtClean="0"/>
              <a:t> an important </a:t>
            </a:r>
            <a:r>
              <a:rPr lang="fr-FR" dirty="0" err="1" smtClean="0"/>
              <a:t>role</a:t>
            </a:r>
            <a:r>
              <a:rPr lang="fr-FR" dirty="0" smtClean="0"/>
              <a:t> (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account</a:t>
            </a:r>
            <a:r>
              <a:rPr lang="fr-FR" dirty="0" smtClean="0"/>
              <a:t> for a large part of the </a:t>
            </a:r>
            <a:r>
              <a:rPr lang="el-GR" dirty="0" smtClean="0"/>
              <a:t>β </a:t>
            </a:r>
            <a:r>
              <a:rPr lang="fr-FR" dirty="0" err="1" smtClean="0"/>
              <a:t>decline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1910 and 1950)</a:t>
            </a:r>
            <a:endParaRPr lang="fr-FR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9036496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68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9036496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88640"/>
          <a:ext cx="8856984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188640"/>
                        <a:ext cx="8856984" cy="655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78098"/>
          </a:xfrm>
        </p:spPr>
        <p:txBody>
          <a:bodyPr>
            <a:noAutofit/>
          </a:bodyPr>
          <a:lstStyle/>
          <a:p>
            <a:r>
              <a:rPr lang="fr-FR" sz="3600" dirty="0" smtClean="0"/>
              <a:t>The </a:t>
            </a:r>
            <a:r>
              <a:rPr lang="fr-FR" sz="3600" dirty="0" err="1" smtClean="0"/>
              <a:t>rise</a:t>
            </a:r>
            <a:r>
              <a:rPr lang="fr-FR" sz="3600" dirty="0" smtClean="0"/>
              <a:t> of </a:t>
            </a:r>
            <a:r>
              <a:rPr lang="fr-FR" sz="3600" dirty="0" err="1" smtClean="0"/>
              <a:t>wealth-income</a:t>
            </a:r>
            <a:r>
              <a:rPr lang="fr-FR" sz="3600" dirty="0" smtClean="0"/>
              <a:t> ratios in </a:t>
            </a:r>
            <a:r>
              <a:rPr lang="fr-FR" sz="3600" dirty="0" err="1" smtClean="0"/>
              <a:t>rich</a:t>
            </a:r>
            <a:r>
              <a:rPr lang="fr-FR" sz="3600" dirty="0" smtClean="0"/>
              <a:t> countries </a:t>
            </a:r>
            <a:r>
              <a:rPr lang="fr-FR" sz="3600" dirty="0" smtClean="0"/>
              <a:t>: </a:t>
            </a:r>
            <a:r>
              <a:rPr lang="fr-FR" sz="3600" dirty="0" smtClean="0"/>
              <a:t>volume or </a:t>
            </a:r>
            <a:r>
              <a:rPr lang="fr-FR" sz="3600" dirty="0" err="1" smtClean="0"/>
              <a:t>price</a:t>
            </a:r>
            <a:r>
              <a:rPr lang="fr-FR" sz="3600" dirty="0" smtClean="0"/>
              <a:t> </a:t>
            </a:r>
            <a:r>
              <a:rPr lang="fr-FR" sz="3600" dirty="0" err="1" smtClean="0"/>
              <a:t>effects</a:t>
            </a:r>
            <a:r>
              <a:rPr lang="fr-FR" sz="3600" dirty="0" smtClean="0"/>
              <a:t> ?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16624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Over 1970-2010 </a:t>
            </a:r>
            <a:r>
              <a:rPr lang="fr-FR" sz="2800" dirty="0" err="1" smtClean="0"/>
              <a:t>period</a:t>
            </a:r>
            <a:r>
              <a:rPr lang="fr-FR" sz="2800" dirty="0" smtClean="0"/>
              <a:t>, the </a:t>
            </a:r>
            <a:r>
              <a:rPr lang="fr-FR" sz="2800" dirty="0" err="1" smtClean="0"/>
              <a:t>analysis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extented</a:t>
            </a:r>
            <a:r>
              <a:rPr lang="fr-FR" sz="2800" dirty="0" smtClean="0"/>
              <a:t> to top 8 </a:t>
            </a:r>
            <a:r>
              <a:rPr lang="fr-FR" sz="2800" dirty="0" err="1" smtClean="0"/>
              <a:t>developed</a:t>
            </a:r>
            <a:r>
              <a:rPr lang="fr-FR" sz="2800" dirty="0" smtClean="0"/>
              <a:t> </a:t>
            </a:r>
            <a:r>
              <a:rPr lang="fr-FR" sz="2800" dirty="0" err="1" smtClean="0"/>
              <a:t>economies</a:t>
            </a:r>
            <a:r>
              <a:rPr lang="fr-FR" sz="2800" dirty="0" smtClean="0"/>
              <a:t>: US, </a:t>
            </a:r>
            <a:r>
              <a:rPr lang="fr-FR" sz="2800" dirty="0" err="1" smtClean="0"/>
              <a:t>Japan</a:t>
            </a:r>
            <a:r>
              <a:rPr lang="fr-FR" sz="2800" dirty="0" smtClean="0"/>
              <a:t>, Germany, France, UK, </a:t>
            </a:r>
            <a:r>
              <a:rPr lang="fr-FR" sz="2800" dirty="0" err="1" smtClean="0"/>
              <a:t>Italy</a:t>
            </a:r>
            <a:r>
              <a:rPr lang="fr-FR" sz="2800" dirty="0" smtClean="0"/>
              <a:t>, Canada, </a:t>
            </a:r>
            <a:r>
              <a:rPr lang="fr-FR" sz="2800" dirty="0" err="1" smtClean="0"/>
              <a:t>Australia</a:t>
            </a:r>
            <a:r>
              <a:rPr lang="fr-FR" sz="2800" dirty="0" smtClean="0"/>
              <a:t>     (</a:t>
            </a:r>
            <a:r>
              <a:rPr lang="fr-FR" sz="2800" dirty="0" err="1" smtClean="0"/>
              <a:t>see</a:t>
            </a:r>
            <a:r>
              <a:rPr lang="fr-FR" sz="2800" dirty="0" smtClean="0"/>
              <a:t> Piketty-Zucman </a:t>
            </a:r>
            <a:r>
              <a:rPr lang="fr-FR" sz="2800" dirty="0" smtClean="0">
                <a:hlinkClick r:id="rId2"/>
              </a:rPr>
              <a:t>QJE 2014</a:t>
            </a:r>
            <a:r>
              <a:rPr lang="fr-FR" sz="2800" dirty="0" smtClean="0"/>
              <a:t>)</a:t>
            </a:r>
          </a:p>
          <a:p>
            <a:r>
              <a:rPr lang="fr-FR" sz="2800" dirty="0" err="1" smtClean="0"/>
              <a:t>Around</a:t>
            </a:r>
            <a:r>
              <a:rPr lang="fr-FR" sz="2800" dirty="0" smtClean="0"/>
              <a:t> 1970,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≈200-350% in all </a:t>
            </a:r>
            <a:r>
              <a:rPr lang="fr-FR" sz="2800" dirty="0" err="1" smtClean="0">
                <a:cs typeface="Arial"/>
              </a:rPr>
              <a:t>rich</a:t>
            </a:r>
            <a:r>
              <a:rPr lang="fr-FR" sz="2800" dirty="0" smtClean="0">
                <a:cs typeface="Arial"/>
              </a:rPr>
              <a:t> countries</a:t>
            </a:r>
          </a:p>
          <a:p>
            <a:r>
              <a:rPr lang="fr-FR" sz="2800" dirty="0" err="1" smtClean="0"/>
              <a:t>Around</a:t>
            </a:r>
            <a:r>
              <a:rPr lang="fr-FR" sz="2800" dirty="0" smtClean="0"/>
              <a:t> 2010,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≈400-700% in all </a:t>
            </a:r>
            <a:r>
              <a:rPr lang="fr-FR" sz="2800" dirty="0" err="1" smtClean="0">
                <a:cs typeface="Arial"/>
              </a:rPr>
              <a:t>rich</a:t>
            </a:r>
            <a:r>
              <a:rPr lang="fr-FR" sz="2800" dirty="0" smtClean="0">
                <a:cs typeface="Arial"/>
              </a:rPr>
              <a:t> countries</a:t>
            </a:r>
          </a:p>
          <a:p>
            <a:r>
              <a:rPr lang="fr-FR" sz="2800" dirty="0" err="1" smtClean="0">
                <a:cs typeface="Arial"/>
              </a:rPr>
              <a:t>Asset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price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bubbles</a:t>
            </a:r>
            <a:r>
              <a:rPr lang="fr-FR" sz="2800" dirty="0" smtClean="0">
                <a:cs typeface="Arial"/>
              </a:rPr>
              <a:t> (real </a:t>
            </a:r>
            <a:r>
              <a:rPr lang="fr-FR" sz="2800" dirty="0" err="1" smtClean="0">
                <a:cs typeface="Arial"/>
              </a:rPr>
              <a:t>estate</a:t>
            </a:r>
            <a:r>
              <a:rPr lang="fr-FR" sz="2800" dirty="0" smtClean="0">
                <a:cs typeface="Arial"/>
              </a:rPr>
              <a:t> and/or stock </a:t>
            </a:r>
            <a:r>
              <a:rPr lang="fr-FR" sz="2800" dirty="0" err="1" smtClean="0">
                <a:cs typeface="Arial"/>
              </a:rPr>
              <a:t>market</a:t>
            </a:r>
            <a:r>
              <a:rPr lang="fr-FR" sz="2800" dirty="0" smtClean="0">
                <a:cs typeface="Arial"/>
              </a:rPr>
              <a:t>) are important in the short-</a:t>
            </a:r>
            <a:r>
              <a:rPr lang="fr-FR" sz="2800" dirty="0" err="1" smtClean="0">
                <a:cs typeface="Arial"/>
              </a:rPr>
              <a:t>run</a:t>
            </a:r>
            <a:r>
              <a:rPr lang="fr-FR" sz="2800" dirty="0" smtClean="0">
                <a:cs typeface="Arial"/>
              </a:rPr>
              <a:t> and medium-</a:t>
            </a:r>
            <a:r>
              <a:rPr lang="fr-FR" sz="2800" dirty="0" err="1" smtClean="0">
                <a:cs typeface="Arial"/>
              </a:rPr>
              <a:t>run</a:t>
            </a: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But the long-</a:t>
            </a:r>
            <a:r>
              <a:rPr lang="fr-FR" sz="2800" dirty="0" err="1" smtClean="0">
                <a:cs typeface="Arial"/>
              </a:rPr>
              <a:t>run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evolution</a:t>
            </a:r>
            <a:r>
              <a:rPr lang="fr-FR" sz="2800" dirty="0" smtClean="0">
                <a:cs typeface="Arial"/>
              </a:rPr>
              <a:t> over 1970-2010 </a:t>
            </a:r>
            <a:r>
              <a:rPr lang="fr-FR" sz="2800" dirty="0" err="1" smtClean="0">
                <a:cs typeface="Arial"/>
              </a:rPr>
              <a:t>is</a:t>
            </a:r>
            <a:r>
              <a:rPr lang="fr-FR" sz="2800" dirty="0" smtClean="0">
                <a:cs typeface="Arial"/>
              </a:rPr>
              <a:t> more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a </a:t>
            </a:r>
            <a:r>
              <a:rPr lang="fr-FR" sz="2800" dirty="0" err="1" smtClean="0">
                <a:cs typeface="Arial"/>
              </a:rPr>
              <a:t>bubble</a:t>
            </a:r>
            <a:r>
              <a:rPr lang="fr-FR" sz="2800" dirty="0" smtClean="0">
                <a:cs typeface="Arial"/>
              </a:rPr>
              <a:t>: </a:t>
            </a:r>
            <a:r>
              <a:rPr lang="fr-FR" sz="2800" dirty="0" err="1" smtClean="0">
                <a:cs typeface="Arial"/>
              </a:rPr>
              <a:t>it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happens</a:t>
            </a:r>
            <a:r>
              <a:rPr lang="fr-FR" sz="2800" dirty="0" smtClean="0">
                <a:cs typeface="Arial"/>
              </a:rPr>
              <a:t> in </a:t>
            </a:r>
            <a:r>
              <a:rPr lang="fr-FR" sz="2800" dirty="0" err="1" smtClean="0">
                <a:cs typeface="Arial"/>
              </a:rPr>
              <a:t>every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rich</a:t>
            </a:r>
            <a:r>
              <a:rPr lang="fr-FR" sz="2800" dirty="0" smtClean="0">
                <a:cs typeface="Arial"/>
              </a:rPr>
              <a:t> country, and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partly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explained</a:t>
            </a:r>
            <a:r>
              <a:rPr lang="fr-FR" sz="2800" dirty="0" smtClean="0">
                <a:cs typeface="Arial"/>
              </a:rPr>
              <a:t> by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slowdown</a:t>
            </a:r>
            <a:r>
              <a:rPr lang="fr-FR" sz="2800" dirty="0" smtClean="0">
                <a:cs typeface="Arial"/>
              </a:rPr>
              <a:t> and the </a:t>
            </a:r>
            <a:r>
              <a:rPr lang="fr-FR" sz="2800" dirty="0" err="1" smtClean="0">
                <a:cs typeface="Arial"/>
              </a:rPr>
              <a:t>Harrod</a:t>
            </a:r>
            <a:r>
              <a:rPr lang="fr-FR" sz="2800" dirty="0" smtClean="0">
                <a:cs typeface="Arial"/>
              </a:rPr>
              <a:t>-</a:t>
            </a:r>
            <a:r>
              <a:rPr lang="fr-FR" sz="2800" dirty="0" err="1" smtClean="0">
                <a:cs typeface="Arial"/>
              </a:rPr>
              <a:t>Domar</a:t>
            </a:r>
            <a:r>
              <a:rPr lang="fr-FR" sz="2800" dirty="0" smtClean="0">
                <a:cs typeface="Arial"/>
              </a:rPr>
              <a:t>-Solow formula </a:t>
            </a:r>
            <a:r>
              <a:rPr lang="el-GR" sz="2800" dirty="0" smtClean="0">
                <a:cs typeface="Arial"/>
              </a:rPr>
              <a:t>β</a:t>
            </a:r>
            <a:r>
              <a:rPr lang="fr-FR" sz="2800" dirty="0" smtClean="0">
                <a:cs typeface="Arial"/>
              </a:rPr>
              <a:t>=s/g  (</a:t>
            </a:r>
            <a:r>
              <a:rPr lang="fr-FR" sz="2800" dirty="0" err="1" smtClean="0">
                <a:cs typeface="Arial"/>
              </a:rPr>
              <a:t>higher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wealth</a:t>
            </a:r>
            <a:r>
              <a:rPr lang="fr-FR" sz="2800" dirty="0" smtClean="0">
                <a:cs typeface="Arial"/>
              </a:rPr>
              <a:t>-</a:t>
            </a:r>
            <a:r>
              <a:rPr lang="fr-FR" sz="2800" dirty="0" err="1" smtClean="0">
                <a:cs typeface="Arial"/>
              </a:rPr>
              <a:t>income</a:t>
            </a:r>
            <a:r>
              <a:rPr lang="fr-FR" sz="2800" dirty="0" smtClean="0">
                <a:cs typeface="Arial"/>
              </a:rPr>
              <a:t> ratio </a:t>
            </a:r>
            <a:r>
              <a:rPr lang="el-GR" sz="2800" dirty="0" smtClean="0">
                <a:cs typeface="Arial"/>
              </a:rPr>
              <a:t>β</a:t>
            </a:r>
            <a:r>
              <a:rPr lang="fr-FR" sz="2800" dirty="0" smtClean="0">
                <a:cs typeface="Arial"/>
              </a:rPr>
              <a:t> if </a:t>
            </a:r>
            <a:r>
              <a:rPr lang="fr-FR" sz="2800" dirty="0" err="1" smtClean="0">
                <a:cs typeface="Arial"/>
              </a:rPr>
              <a:t>higher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saving</a:t>
            </a:r>
            <a:r>
              <a:rPr lang="fr-FR" sz="2800" dirty="0" smtClean="0">
                <a:cs typeface="Arial"/>
              </a:rPr>
              <a:t> rate s and </a:t>
            </a:r>
            <a:r>
              <a:rPr lang="fr-FR" sz="2800" dirty="0" err="1" smtClean="0">
                <a:cs typeface="Arial"/>
              </a:rPr>
              <a:t>lower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cs typeface="Arial"/>
              </a:rPr>
              <a:t> rate </a:t>
            </a:r>
            <a:r>
              <a:rPr lang="fr-FR" sz="2800" dirty="0" smtClean="0">
                <a:cs typeface="Arial"/>
              </a:rPr>
              <a:t>g)</a:t>
            </a:r>
          </a:p>
          <a:p>
            <a:r>
              <a:rPr lang="fr-FR" sz="2800" b="1" dirty="0" smtClean="0">
                <a:cs typeface="Arial"/>
              </a:rPr>
              <a:t>It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also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explained</a:t>
            </a:r>
            <a:r>
              <a:rPr lang="fr-FR" sz="2800" b="1" dirty="0" smtClean="0">
                <a:cs typeface="Arial"/>
              </a:rPr>
              <a:t> by a structural </a:t>
            </a:r>
            <a:r>
              <a:rPr lang="fr-FR" sz="2800" b="1" dirty="0" err="1" smtClean="0">
                <a:cs typeface="Arial"/>
              </a:rPr>
              <a:t>price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effect</a:t>
            </a:r>
            <a:r>
              <a:rPr lang="fr-FR" sz="2800" b="1" dirty="0" smtClean="0">
                <a:cs typeface="Arial"/>
              </a:rPr>
              <a:t>: </a:t>
            </a:r>
            <a:r>
              <a:rPr lang="fr-FR" sz="2800" b="1" dirty="0" err="1" smtClean="0">
                <a:cs typeface="Arial"/>
              </a:rPr>
              <a:t>rising</a:t>
            </a:r>
            <a:r>
              <a:rPr lang="fr-FR" sz="2800" b="1" dirty="0" smtClean="0">
                <a:cs typeface="Arial"/>
              </a:rPr>
              <a:t> land </a:t>
            </a:r>
            <a:r>
              <a:rPr lang="fr-FR" sz="2800" b="1" dirty="0" err="1" smtClean="0">
                <a:cs typeface="Arial"/>
              </a:rPr>
              <a:t>price</a:t>
            </a:r>
            <a:r>
              <a:rPr lang="fr-FR" sz="2800" b="1" dirty="0" smtClean="0">
                <a:cs typeface="Arial"/>
              </a:rPr>
              <a:t>, or </a:t>
            </a:r>
            <a:r>
              <a:rPr lang="fr-FR" sz="2800" b="1" dirty="0" err="1" smtClean="0">
                <a:cs typeface="Arial"/>
              </a:rPr>
              <a:t>rising</a:t>
            </a:r>
            <a:r>
              <a:rPr lang="fr-FR" sz="2800" b="1" dirty="0" smtClean="0">
                <a:cs typeface="Arial"/>
              </a:rPr>
              <a:t> power of </a:t>
            </a:r>
            <a:r>
              <a:rPr lang="fr-FR" sz="2800" b="1" dirty="0" err="1" smtClean="0">
                <a:cs typeface="Arial"/>
              </a:rPr>
              <a:t>owners</a:t>
            </a:r>
            <a:r>
              <a:rPr lang="fr-FR" sz="2800" b="1" dirty="0" smtClean="0">
                <a:cs typeface="Arial"/>
              </a:rPr>
              <a:t>, or </a:t>
            </a:r>
            <a:r>
              <a:rPr lang="fr-FR" sz="2800" b="1" dirty="0" err="1" smtClean="0">
                <a:cs typeface="Arial"/>
              </a:rPr>
              <a:t>rising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domain</a:t>
            </a:r>
            <a:r>
              <a:rPr lang="fr-FR" sz="2800" b="1" dirty="0" smtClean="0">
                <a:cs typeface="Arial"/>
              </a:rPr>
              <a:t> of </a:t>
            </a:r>
            <a:r>
              <a:rPr lang="fr-FR" sz="2800" b="1" dirty="0" err="1" smtClean="0">
                <a:cs typeface="Arial"/>
              </a:rPr>
              <a:t>property</a:t>
            </a:r>
            <a:r>
              <a:rPr lang="fr-FR" sz="2800" b="1" dirty="0" smtClean="0">
                <a:cs typeface="Arial"/>
              </a:rPr>
              <a:t>?</a:t>
            </a:r>
            <a:endParaRPr lang="fr-FR" sz="2800" b="1" dirty="0" smtClean="0">
              <a:cs typeface="Arial"/>
            </a:endParaRPr>
          </a:p>
          <a:p>
            <a:endParaRPr lang="fr-FR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36904" cy="85010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measurement</a:t>
            </a:r>
            <a:r>
              <a:rPr lang="fr-FR" dirty="0" smtClean="0"/>
              <a:t> of national </a:t>
            </a:r>
            <a:r>
              <a:rPr lang="fr-FR" dirty="0" err="1" smtClean="0"/>
              <a:t>wealth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712968" cy="5688632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Long tradition of national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estimates</a:t>
            </a:r>
            <a:r>
              <a:rPr lang="fr-FR" dirty="0" smtClean="0"/>
              <a:t> in </a:t>
            </a:r>
            <a:r>
              <a:rPr lang="fr-FR" dirty="0" err="1" smtClean="0"/>
              <a:t>Britain</a:t>
            </a:r>
            <a:r>
              <a:rPr lang="fr-FR" dirty="0" smtClean="0"/>
              <a:t> and France in the 18th-19th centuries: </a:t>
            </a:r>
            <a:r>
              <a:rPr lang="fr-FR" dirty="0" err="1" smtClean="0"/>
              <a:t>Britain</a:t>
            </a:r>
            <a:r>
              <a:rPr lang="fr-FR" dirty="0" smtClean="0"/>
              <a:t>: Petty, King, </a:t>
            </a:r>
            <a:r>
              <a:rPr lang="fr-FR" dirty="0" err="1" smtClean="0"/>
              <a:t>Giffen</a:t>
            </a:r>
            <a:r>
              <a:rPr lang="fr-FR" dirty="0" smtClean="0"/>
              <a:t>, etc.; France: Vauban, Lavoisier, </a:t>
            </a:r>
            <a:r>
              <a:rPr lang="fr-FR" dirty="0" err="1" smtClean="0"/>
              <a:t>Colson</a:t>
            </a:r>
            <a:r>
              <a:rPr lang="fr-FR" dirty="0" smtClean="0"/>
              <a:t>, etc. 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>
                <a:hlinkClick r:id="rId2"/>
              </a:rPr>
              <a:t>Giffen</a:t>
            </a:r>
            <a:r>
              <a:rPr lang="fr-FR" dirty="0" smtClean="0">
                <a:hlinkClick r:id="rId2"/>
              </a:rPr>
              <a:t> 1889</a:t>
            </a:r>
            <a:r>
              <a:rPr lang="fr-FR" dirty="0" smtClean="0"/>
              <a:t>)</a:t>
            </a:r>
          </a:p>
          <a:p>
            <a:r>
              <a:rPr lang="fr-FR" dirty="0" smtClean="0"/>
              <a:t>National balance </a:t>
            </a:r>
            <a:r>
              <a:rPr lang="fr-FR" dirty="0" err="1" smtClean="0"/>
              <a:t>sheets</a:t>
            </a:r>
            <a:r>
              <a:rPr lang="fr-FR" dirty="0"/>
              <a:t> </a:t>
            </a:r>
            <a:r>
              <a:rPr lang="fr-FR" dirty="0" smtClean="0"/>
              <a:t>= </a:t>
            </a:r>
            <a:r>
              <a:rPr lang="fr-FR" dirty="0" err="1" smtClean="0"/>
              <a:t>estimates</a:t>
            </a:r>
            <a:r>
              <a:rPr lang="fr-FR" dirty="0" smtClean="0"/>
              <a:t> of all </a:t>
            </a:r>
            <a:r>
              <a:rPr lang="fr-FR" dirty="0" err="1" smtClean="0"/>
              <a:t>assets</a:t>
            </a:r>
            <a:r>
              <a:rPr lang="fr-FR" dirty="0" smtClean="0"/>
              <a:t> and </a:t>
            </a:r>
            <a:r>
              <a:rPr lang="fr-FR" dirty="0" err="1" smtClean="0"/>
              <a:t>liabilities</a:t>
            </a:r>
            <a:r>
              <a:rPr lang="fr-FR" dirty="0" smtClean="0"/>
              <a:t> </a:t>
            </a:r>
            <a:r>
              <a:rPr lang="fr-FR" dirty="0" err="1" smtClean="0"/>
              <a:t>held</a:t>
            </a:r>
            <a:r>
              <a:rPr lang="fr-FR" dirty="0" smtClean="0"/>
              <a:t> by </a:t>
            </a:r>
            <a:r>
              <a:rPr lang="fr-FR" dirty="0" err="1" smtClean="0"/>
              <a:t>residents</a:t>
            </a:r>
            <a:r>
              <a:rPr lang="fr-FR" dirty="0" smtClean="0"/>
              <a:t> of a country (and by the </a:t>
            </a:r>
            <a:r>
              <a:rPr lang="fr-FR" dirty="0" err="1" smtClean="0"/>
              <a:t>government</a:t>
            </a:r>
            <a:r>
              <a:rPr lang="fr-FR" dirty="0" smtClean="0"/>
              <a:t>)      (« Bilans patrimoniaux par pays ») (</a:t>
            </a:r>
            <a:r>
              <a:rPr lang="fr-FR" dirty="0" err="1" smtClean="0"/>
              <a:t>see</a:t>
            </a:r>
            <a:r>
              <a:rPr lang="fr-FR" dirty="0" smtClean="0"/>
              <a:t> Goldsmith 1985, 1991)</a:t>
            </a:r>
          </a:p>
          <a:p>
            <a:r>
              <a:rPr lang="fr-FR" dirty="0" err="1" smtClean="0"/>
              <a:t>Historical</a:t>
            </a:r>
            <a:r>
              <a:rPr lang="fr-FR" dirty="0" smtClean="0"/>
              <a:t> </a:t>
            </a:r>
            <a:r>
              <a:rPr lang="fr-FR" dirty="0" err="1" smtClean="0"/>
              <a:t>estimates</a:t>
            </a:r>
            <a:r>
              <a:rPr lang="fr-FR" dirty="0" smtClean="0"/>
              <a:t> are not </a:t>
            </a:r>
            <a:r>
              <a:rPr lang="fr-FR" dirty="0" err="1" smtClean="0"/>
              <a:t>sufficientely</a:t>
            </a:r>
            <a:r>
              <a:rPr lang="fr-FR" dirty="0" smtClean="0"/>
              <a:t> </a:t>
            </a:r>
            <a:r>
              <a:rPr lang="fr-FR" dirty="0" err="1" smtClean="0"/>
              <a:t>precise</a:t>
            </a:r>
            <a:r>
              <a:rPr lang="fr-FR" dirty="0" smtClean="0"/>
              <a:t> to </a:t>
            </a:r>
            <a:r>
              <a:rPr lang="fr-FR" dirty="0" err="1" smtClean="0"/>
              <a:t>study</a:t>
            </a:r>
            <a:r>
              <a:rPr lang="fr-FR" dirty="0" smtClean="0"/>
              <a:t> short-</a:t>
            </a:r>
            <a:r>
              <a:rPr lang="fr-FR" dirty="0" err="1" smtClean="0"/>
              <a:t>run</a:t>
            </a:r>
            <a:r>
              <a:rPr lang="fr-FR" dirty="0" smtClean="0"/>
              <a:t> fluctuations; but </a:t>
            </a:r>
            <a:r>
              <a:rPr lang="fr-FR" dirty="0" err="1" smtClean="0"/>
              <a:t>they</a:t>
            </a:r>
            <a:r>
              <a:rPr lang="fr-FR" dirty="0" smtClean="0"/>
              <a:t> are fine to </a:t>
            </a:r>
            <a:r>
              <a:rPr lang="fr-FR" dirty="0" err="1" smtClean="0"/>
              <a:t>study</a:t>
            </a:r>
            <a:r>
              <a:rPr lang="fr-FR" dirty="0" smtClean="0"/>
              <a:t> </a:t>
            </a:r>
            <a:r>
              <a:rPr lang="fr-FR" dirty="0" err="1" smtClean="0"/>
              <a:t>broad</a:t>
            </a:r>
            <a:r>
              <a:rPr lang="fr-FR" dirty="0" smtClean="0"/>
              <a:t> </a:t>
            </a:r>
            <a:r>
              <a:rPr lang="fr-FR" dirty="0" err="1" smtClean="0"/>
              <a:t>orders</a:t>
            </a:r>
            <a:r>
              <a:rPr lang="fr-FR" dirty="0" smtClean="0"/>
              <a:t> of magnitudes and long-</a:t>
            </a:r>
            <a:r>
              <a:rPr lang="fr-FR" dirty="0" err="1" smtClean="0"/>
              <a:t>run</a:t>
            </a:r>
            <a:r>
              <a:rPr lang="fr-FR" dirty="0" smtClean="0"/>
              <a:t> </a:t>
            </a:r>
            <a:r>
              <a:rPr lang="fr-FR" dirty="0" err="1" smtClean="0"/>
              <a:t>evolutions</a:t>
            </a:r>
            <a:endParaRPr lang="fr-FR" dirty="0" smtClean="0"/>
          </a:p>
          <a:p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 smtClean="0"/>
              <a:t>estimates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study</a:t>
            </a:r>
            <a:r>
              <a:rPr lang="fr-FR" dirty="0" smtClean="0"/>
              <a:t> short-</a:t>
            </a:r>
            <a:r>
              <a:rPr lang="fr-FR" dirty="0" err="1" smtClean="0"/>
              <a:t>run</a:t>
            </a:r>
            <a:r>
              <a:rPr lang="fr-FR" dirty="0" smtClean="0"/>
              <a:t> fluctuations: return to national balance </a:t>
            </a:r>
            <a:r>
              <a:rPr lang="fr-FR" dirty="0" err="1" smtClean="0"/>
              <a:t>sheets</a:t>
            </a:r>
            <a:r>
              <a:rPr lang="fr-FR" dirty="0" smtClean="0"/>
              <a:t> </a:t>
            </a:r>
            <a:r>
              <a:rPr lang="fr-FR" dirty="0" err="1" smtClean="0"/>
              <a:t>since</a:t>
            </a:r>
            <a:r>
              <a:rPr lang="fr-FR" dirty="0" smtClean="0"/>
              <a:t> 2008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crisis</a:t>
            </a:r>
            <a:endParaRPr lang="fr-FR" dirty="0" smtClean="0"/>
          </a:p>
          <a:p>
            <a:r>
              <a:rPr lang="fr-FR" dirty="0" err="1" smtClean="0"/>
              <a:t>See</a:t>
            </a:r>
            <a:r>
              <a:rPr lang="fr-FR" dirty="0" smtClean="0"/>
              <a:t> official UN </a:t>
            </a:r>
            <a:r>
              <a:rPr lang="fr-FR" dirty="0" err="1" smtClean="0"/>
              <a:t>methodological</a:t>
            </a:r>
            <a:r>
              <a:rPr lang="fr-FR" dirty="0" smtClean="0"/>
              <a:t> guides for </a:t>
            </a:r>
            <a:r>
              <a:rPr lang="fr-FR" dirty="0" err="1" smtClean="0"/>
              <a:t>measurement</a:t>
            </a:r>
            <a:r>
              <a:rPr lang="fr-FR" dirty="0" smtClean="0"/>
              <a:t> of national </a:t>
            </a:r>
            <a:r>
              <a:rPr lang="fr-FR" dirty="0" err="1" smtClean="0"/>
              <a:t>income</a:t>
            </a:r>
            <a:r>
              <a:rPr lang="fr-FR" dirty="0" smtClean="0"/>
              <a:t> and </a:t>
            </a:r>
            <a:r>
              <a:rPr lang="fr-FR" dirty="0" err="1" smtClean="0"/>
              <a:t>wealth</a:t>
            </a:r>
            <a:r>
              <a:rPr lang="fr-FR" dirty="0" smtClean="0"/>
              <a:t>: </a:t>
            </a:r>
            <a:r>
              <a:rPr lang="fr-FR" dirty="0" smtClean="0">
                <a:hlinkClick r:id="rId3"/>
              </a:rPr>
              <a:t>System of National </a:t>
            </a:r>
            <a:r>
              <a:rPr lang="fr-FR" dirty="0" err="1" smtClean="0">
                <a:hlinkClick r:id="rId3"/>
              </a:rPr>
              <a:t>Accounts</a:t>
            </a:r>
            <a:r>
              <a:rPr lang="fr-FR" dirty="0" smtClean="0">
                <a:hlinkClick r:id="rId3"/>
              </a:rPr>
              <a:t> 2008</a:t>
            </a:r>
            <a:r>
              <a:rPr lang="fr-FR" dirty="0" smtClean="0"/>
              <a:t> 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Piketty-</a:t>
            </a:r>
            <a:r>
              <a:rPr lang="fr-FR" dirty="0" err="1" smtClean="0"/>
              <a:t>Zucman</a:t>
            </a:r>
            <a:r>
              <a:rPr lang="fr-FR" dirty="0" smtClean="0"/>
              <a:t> « Capital </a:t>
            </a:r>
            <a:r>
              <a:rPr lang="fr-FR" dirty="0" err="1" smtClean="0"/>
              <a:t>is</a:t>
            </a:r>
            <a:r>
              <a:rPr lang="fr-FR" dirty="0" smtClean="0"/>
              <a:t> Back – </a:t>
            </a:r>
            <a:r>
              <a:rPr lang="fr-FR" dirty="0" err="1" smtClean="0"/>
              <a:t>Wealth-Income</a:t>
            </a:r>
            <a:r>
              <a:rPr lang="fr-FR" dirty="0" smtClean="0"/>
              <a:t> Ratios in </a:t>
            </a:r>
            <a:r>
              <a:rPr lang="fr-FR" dirty="0" err="1" smtClean="0"/>
              <a:t>Rich</a:t>
            </a:r>
            <a:r>
              <a:rPr lang="fr-FR" dirty="0" smtClean="0"/>
              <a:t> Countries 1700-2010 », </a:t>
            </a:r>
            <a:r>
              <a:rPr lang="fr-FR" dirty="0" smtClean="0">
                <a:hlinkClick r:id="rId4"/>
              </a:rPr>
              <a:t>QJE 2014</a:t>
            </a:r>
            <a:r>
              <a:rPr lang="fr-FR" dirty="0" smtClean="0"/>
              <a:t>, </a:t>
            </a:r>
            <a:r>
              <a:rPr lang="fr-FR" dirty="0" smtClean="0">
                <a:hlinkClick r:id="rId5"/>
              </a:rPr>
              <a:t>Data Appendix</a:t>
            </a:r>
            <a:r>
              <a:rPr lang="fr-FR" dirty="0" smtClean="0"/>
              <a:t>, </a:t>
            </a:r>
            <a:r>
              <a:rPr lang="fr-FR" dirty="0" smtClean="0">
                <a:hlinkClick r:id="rId6"/>
              </a:rPr>
              <a:t>Database</a:t>
            </a:r>
            <a:r>
              <a:rPr lang="fr-FR" dirty="0" smtClean="0"/>
              <a:t>, for </a:t>
            </a:r>
            <a:r>
              <a:rPr lang="fr-FR" dirty="0" err="1" smtClean="0"/>
              <a:t>detailed</a:t>
            </a:r>
            <a:r>
              <a:rPr lang="fr-FR" dirty="0" smtClean="0"/>
              <a:t> </a:t>
            </a:r>
            <a:r>
              <a:rPr lang="fr-FR" dirty="0" err="1" smtClean="0"/>
              <a:t>bibliography</a:t>
            </a:r>
            <a:r>
              <a:rPr lang="fr-FR" dirty="0" smtClean="0"/>
              <a:t> and </a:t>
            </a:r>
            <a:r>
              <a:rPr lang="fr-FR" dirty="0" err="1" smtClean="0"/>
              <a:t>methodological</a:t>
            </a:r>
            <a:r>
              <a:rPr lang="fr-FR" dirty="0" smtClean="0"/>
              <a:t> issues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16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el-GR" dirty="0" smtClean="0"/>
              <a:t>β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even</a:t>
            </a:r>
            <a:r>
              <a:rPr lang="fr-FR" dirty="0" smtClean="0"/>
              <a:t> </a:t>
            </a:r>
            <a:r>
              <a:rPr lang="fr-FR" dirty="0" err="1" smtClean="0"/>
              <a:t>larger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to </a:t>
            </a:r>
            <a:r>
              <a:rPr lang="fr-FR" dirty="0" err="1" smtClean="0"/>
              <a:t>divide</a:t>
            </a:r>
            <a:r>
              <a:rPr lang="fr-FR" dirty="0" smtClean="0"/>
              <a:t>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W by </a:t>
            </a:r>
            <a:r>
              <a:rPr lang="fr-FR" dirty="0" err="1" smtClean="0"/>
              <a:t>disposable</a:t>
            </a:r>
            <a:r>
              <a:rPr lang="fr-FR" dirty="0" smtClean="0"/>
              <a:t> </a:t>
            </a:r>
            <a:r>
              <a:rPr lang="fr-FR" dirty="0" err="1" smtClean="0"/>
              <a:t>household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Y</a:t>
            </a:r>
            <a:r>
              <a:rPr lang="fr-FR" baseline="-25000" dirty="0" err="1" smtClean="0"/>
              <a:t>h</a:t>
            </a:r>
            <a:r>
              <a:rPr lang="fr-FR" dirty="0" smtClean="0"/>
              <a:t> </a:t>
            </a:r>
            <a:r>
              <a:rPr lang="fr-FR" dirty="0" err="1" smtClean="0"/>
              <a:t>rather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by national </a:t>
            </a:r>
            <a:r>
              <a:rPr lang="fr-FR" dirty="0" err="1" smtClean="0"/>
              <a:t>income</a:t>
            </a:r>
            <a:r>
              <a:rPr lang="fr-FR" dirty="0" smtClean="0"/>
              <a:t> Y</a:t>
            </a:r>
          </a:p>
          <a:p>
            <a:r>
              <a:rPr lang="fr-FR" dirty="0" err="1" smtClean="0"/>
              <a:t>Y</a:t>
            </a:r>
            <a:r>
              <a:rPr lang="fr-FR" baseline="-25000" dirty="0" err="1" smtClean="0"/>
              <a:t>h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smtClean="0">
                <a:cs typeface="Arial"/>
              </a:rPr>
              <a:t>≈90% of </a:t>
            </a:r>
            <a:r>
              <a:rPr lang="fr-FR" dirty="0" smtClean="0"/>
              <a:t>Y </a:t>
            </a:r>
            <a:r>
              <a:rPr lang="fr-FR" dirty="0" err="1" smtClean="0"/>
              <a:t>until</a:t>
            </a:r>
            <a:r>
              <a:rPr lang="fr-FR" dirty="0" smtClean="0"/>
              <a:t> </a:t>
            </a:r>
            <a:r>
              <a:rPr lang="fr-FR" dirty="0" err="1" smtClean="0"/>
              <a:t>early</a:t>
            </a:r>
            <a:r>
              <a:rPr lang="fr-FR" dirty="0" smtClean="0"/>
              <a:t> 20c (=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taxes and </a:t>
            </a:r>
            <a:r>
              <a:rPr lang="fr-FR" dirty="0" err="1" smtClean="0"/>
              <a:t>govt</a:t>
            </a:r>
            <a:r>
              <a:rPr lang="fr-FR" dirty="0" smtClean="0"/>
              <a:t> </a:t>
            </a:r>
            <a:r>
              <a:rPr lang="fr-FR" dirty="0" err="1" smtClean="0"/>
              <a:t>spendings</a:t>
            </a:r>
            <a:r>
              <a:rPr lang="fr-FR" dirty="0" smtClean="0"/>
              <a:t>);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smtClean="0">
                <a:cs typeface="Arial"/>
              </a:rPr>
              <a:t>≈70-80% of </a:t>
            </a:r>
            <a:r>
              <a:rPr lang="fr-FR" dirty="0" smtClean="0"/>
              <a:t>Y (=</a:t>
            </a:r>
            <a:r>
              <a:rPr lang="fr-FR" dirty="0" err="1" smtClean="0"/>
              <a:t>rise</a:t>
            </a:r>
            <a:r>
              <a:rPr lang="fr-FR" dirty="0" smtClean="0"/>
              <a:t> of in-</a:t>
            </a:r>
            <a:r>
              <a:rPr lang="fr-FR" dirty="0" err="1" smtClean="0"/>
              <a:t>kind</a:t>
            </a:r>
            <a:r>
              <a:rPr lang="fr-FR" dirty="0" smtClean="0"/>
              <a:t> </a:t>
            </a:r>
            <a:r>
              <a:rPr lang="fr-FR" dirty="0" err="1" smtClean="0"/>
              <a:t>transfers</a:t>
            </a:r>
            <a:r>
              <a:rPr lang="fr-FR" dirty="0" smtClean="0"/>
              <a:t> in </a:t>
            </a:r>
            <a:r>
              <a:rPr lang="fr-FR" dirty="0" err="1" smtClean="0"/>
              <a:t>education</a:t>
            </a:r>
            <a:r>
              <a:rPr lang="fr-FR" dirty="0" smtClean="0"/>
              <a:t> and </a:t>
            </a:r>
            <a:r>
              <a:rPr lang="fr-FR" dirty="0" err="1" smtClean="0"/>
              <a:t>healh</a:t>
            </a:r>
            <a:r>
              <a:rPr lang="fr-FR" dirty="0" smtClean="0"/>
              <a:t>)</a:t>
            </a:r>
          </a:p>
          <a:p>
            <a:r>
              <a:rPr lang="fr-FR" dirty="0" err="1" smtClean="0"/>
              <a:t>β</a:t>
            </a:r>
            <a:r>
              <a:rPr lang="fr-FR" baseline="-25000" dirty="0" err="1" smtClean="0"/>
              <a:t>h</a:t>
            </a:r>
            <a:r>
              <a:rPr lang="fr-FR" dirty="0" smtClean="0"/>
              <a:t>=W/</a:t>
            </a:r>
            <a:r>
              <a:rPr lang="fr-FR" dirty="0" err="1" smtClean="0"/>
              <a:t>Y</a:t>
            </a:r>
            <a:r>
              <a:rPr lang="fr-FR" baseline="-25000" dirty="0" err="1" smtClean="0"/>
              <a:t>h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as large as 800-900% in </a:t>
            </a:r>
            <a:r>
              <a:rPr lang="fr-FR" dirty="0" err="1" smtClean="0"/>
              <a:t>some</a:t>
            </a:r>
            <a:r>
              <a:rPr lang="fr-FR" dirty="0" smtClean="0"/>
              <a:t> countries (</a:t>
            </a:r>
            <a:r>
              <a:rPr lang="fr-FR" dirty="0" err="1" smtClean="0"/>
              <a:t>Italy</a:t>
            </a:r>
            <a:r>
              <a:rPr lang="fr-FR" dirty="0" smtClean="0"/>
              <a:t>, </a:t>
            </a:r>
            <a:r>
              <a:rPr lang="fr-FR" dirty="0" err="1" smtClean="0"/>
              <a:t>Japan</a:t>
            </a:r>
            <a:r>
              <a:rPr lang="fr-FR" dirty="0" smtClean="0"/>
              <a:t>, France…)</a:t>
            </a:r>
          </a:p>
          <a:p>
            <a:r>
              <a:rPr lang="fr-FR" dirty="0" smtClean="0"/>
              <a:t>But in </a:t>
            </a:r>
            <a:r>
              <a:rPr lang="fr-FR" dirty="0" err="1" smtClean="0"/>
              <a:t>order</a:t>
            </a:r>
            <a:r>
              <a:rPr lang="fr-FR" dirty="0" smtClean="0"/>
              <a:t> to </a:t>
            </a:r>
            <a:r>
              <a:rPr lang="fr-FR" dirty="0" err="1" smtClean="0"/>
              <a:t>make</a:t>
            </a:r>
            <a:r>
              <a:rPr lang="fr-FR" dirty="0" smtClean="0"/>
              <a:t> </a:t>
            </a:r>
            <a:r>
              <a:rPr lang="fr-FR" dirty="0" err="1" smtClean="0"/>
              <a:t>either</a:t>
            </a:r>
            <a:r>
              <a:rPr lang="fr-FR" dirty="0" smtClean="0"/>
              <a:t> cross-country or time-</a:t>
            </a:r>
            <a:r>
              <a:rPr lang="fr-FR" dirty="0" err="1" smtClean="0"/>
              <a:t>series</a:t>
            </a:r>
            <a:r>
              <a:rPr lang="fr-FR" dirty="0" smtClean="0"/>
              <a:t> </a:t>
            </a:r>
            <a:r>
              <a:rPr lang="fr-FR" dirty="0" err="1" smtClean="0"/>
              <a:t>comparisons</a:t>
            </a:r>
            <a:r>
              <a:rPr lang="fr-FR" dirty="0" smtClean="0"/>
              <a:t>,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to use national </a:t>
            </a:r>
            <a:r>
              <a:rPr lang="fr-FR" dirty="0" err="1" smtClean="0"/>
              <a:t>income</a:t>
            </a:r>
            <a:r>
              <a:rPr lang="fr-FR" dirty="0" smtClean="0"/>
              <a:t> Y as a </a:t>
            </a:r>
            <a:r>
              <a:rPr lang="fr-FR" dirty="0" err="1" smtClean="0"/>
              <a:t>denominator</a:t>
            </a:r>
            <a:r>
              <a:rPr lang="fr-FR" dirty="0" smtClean="0"/>
              <a:t> (=more </a:t>
            </a:r>
            <a:r>
              <a:rPr lang="fr-FR" dirty="0" err="1" smtClean="0"/>
              <a:t>comprehensive</a:t>
            </a:r>
            <a:r>
              <a:rPr lang="fr-FR" dirty="0" smtClean="0"/>
              <a:t> and comparable </a:t>
            </a:r>
            <a:r>
              <a:rPr lang="fr-FR" dirty="0" err="1" smtClean="0"/>
              <a:t>income</a:t>
            </a:r>
            <a:r>
              <a:rPr lang="fr-FR" dirty="0" smtClean="0"/>
              <a:t> concept)</a:t>
            </a:r>
            <a:endParaRPr lang="fr-FR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856984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0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856984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1970-2010: 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 </a:t>
            </a:r>
            <a:r>
              <a:rPr lang="el-GR" dirty="0" smtClean="0"/>
              <a:t>β</a:t>
            </a:r>
            <a:r>
              <a:rPr lang="fr-FR" dirty="0" smtClean="0"/>
              <a:t>, </a:t>
            </a:r>
            <a:r>
              <a:rPr lang="fr-FR" dirty="0" err="1" smtClean="0"/>
              <a:t>decline</a:t>
            </a:r>
            <a:r>
              <a:rPr lang="fr-FR" dirty="0" smtClean="0"/>
              <a:t> in public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inccome</a:t>
            </a:r>
            <a:r>
              <a:rPr lang="fr-FR" dirty="0" smtClean="0"/>
              <a:t> ratio</a:t>
            </a:r>
            <a:r>
              <a:rPr lang="el-GR" dirty="0" smtClean="0"/>
              <a:t> β</a:t>
            </a:r>
            <a:r>
              <a:rPr lang="fr-FR" baseline="-25000" dirty="0" smtClean="0"/>
              <a:t>g</a:t>
            </a:r>
            <a:endParaRPr lang="fr-FR" dirty="0" smtClean="0"/>
          </a:p>
          <a:p>
            <a:r>
              <a:rPr lang="fr-FR" dirty="0" smtClean="0"/>
              <a:t>But the </a:t>
            </a:r>
            <a:r>
              <a:rPr lang="fr-FR" dirty="0" err="1" smtClean="0"/>
              <a:t>rise</a:t>
            </a:r>
            <a:r>
              <a:rPr lang="fr-FR" dirty="0" smtClean="0"/>
              <a:t> in </a:t>
            </a:r>
            <a:r>
              <a:rPr lang="el-GR" dirty="0" smtClean="0"/>
              <a:t>β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</a:t>
            </a:r>
            <a:r>
              <a:rPr lang="fr-FR" dirty="0" err="1" smtClean="0"/>
              <a:t>bigger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the </a:t>
            </a:r>
            <a:r>
              <a:rPr lang="fr-FR" dirty="0" err="1" smtClean="0"/>
              <a:t>decline</a:t>
            </a:r>
            <a:r>
              <a:rPr lang="fr-FR" dirty="0" smtClean="0"/>
              <a:t> in </a:t>
            </a:r>
            <a:r>
              <a:rPr lang="el-GR" dirty="0" smtClean="0"/>
              <a:t>β</a:t>
            </a:r>
            <a:r>
              <a:rPr lang="fr-FR" baseline="-25000" dirty="0" smtClean="0"/>
              <a:t>g</a:t>
            </a:r>
            <a:r>
              <a:rPr lang="fr-FR" dirty="0" smtClean="0"/>
              <a:t>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national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=</a:t>
            </a:r>
            <a:r>
              <a:rPr lang="el-GR" dirty="0" smtClean="0"/>
              <a:t>β</a:t>
            </a:r>
            <a:r>
              <a:rPr lang="fr-FR" dirty="0" smtClean="0"/>
              <a:t>+</a:t>
            </a:r>
            <a:r>
              <a:rPr lang="el-GR" dirty="0" smtClean="0"/>
              <a:t>β</a:t>
            </a:r>
            <a:r>
              <a:rPr lang="fr-FR" baseline="-25000" dirty="0" smtClean="0"/>
              <a:t>g</a:t>
            </a:r>
            <a:r>
              <a:rPr lang="fr-FR" dirty="0" smtClean="0"/>
              <a:t> rose </a:t>
            </a:r>
            <a:r>
              <a:rPr lang="fr-FR" dirty="0" err="1" smtClean="0"/>
              <a:t>substantially</a:t>
            </a:r>
            <a:endParaRPr lang="fr-FR" dirty="0" smtClean="0"/>
          </a:p>
          <a:p>
            <a:r>
              <a:rPr lang="fr-FR" dirty="0" smtClean="0"/>
              <a:t>Exemple: </a:t>
            </a:r>
            <a:r>
              <a:rPr lang="fr-FR" dirty="0" err="1" smtClean="0"/>
              <a:t>Italy</a:t>
            </a:r>
            <a:r>
              <a:rPr lang="fr-FR" dirty="0" smtClean="0"/>
              <a:t>.</a:t>
            </a:r>
            <a:r>
              <a:rPr lang="el-GR" dirty="0" smtClean="0"/>
              <a:t> β</a:t>
            </a:r>
            <a:r>
              <a:rPr lang="fr-FR" dirty="0" smtClean="0"/>
              <a:t> rose </a:t>
            </a:r>
            <a:r>
              <a:rPr lang="fr-FR" dirty="0" err="1" smtClean="0"/>
              <a:t>from</a:t>
            </a:r>
            <a:r>
              <a:rPr lang="fr-FR" dirty="0" smtClean="0"/>
              <a:t> 240% to 680%, </a:t>
            </a:r>
            <a:r>
              <a:rPr lang="el-GR" dirty="0" smtClean="0"/>
              <a:t>β</a:t>
            </a:r>
            <a:r>
              <a:rPr lang="fr-FR" baseline="-25000" dirty="0" smtClean="0"/>
              <a:t>g</a:t>
            </a:r>
            <a:r>
              <a:rPr lang="fr-FR" dirty="0" smtClean="0"/>
              <a:t> </a:t>
            </a:r>
            <a:r>
              <a:rPr lang="fr-FR" dirty="0" err="1" smtClean="0"/>
              <a:t>declined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20% to -70%,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 rose </a:t>
            </a:r>
            <a:r>
              <a:rPr lang="fr-FR" dirty="0" err="1" smtClean="0"/>
              <a:t>from</a:t>
            </a:r>
            <a:r>
              <a:rPr lang="fr-FR" dirty="0" smtClean="0"/>
              <a:t> 260% to 610%. I.e. </a:t>
            </a:r>
            <a:r>
              <a:rPr lang="fr-FR" dirty="0" err="1" smtClean="0"/>
              <a:t>at</a:t>
            </a:r>
            <a:r>
              <a:rPr lang="fr-FR" dirty="0" smtClean="0"/>
              <a:t> </a:t>
            </a:r>
            <a:r>
              <a:rPr lang="fr-FR" dirty="0" err="1" smtClean="0"/>
              <a:t>most</a:t>
            </a:r>
            <a:r>
              <a:rPr lang="fr-FR" dirty="0" smtClean="0"/>
              <a:t> 1/4 of total </a:t>
            </a:r>
            <a:r>
              <a:rPr lang="fr-FR" dirty="0" err="1" smtClean="0"/>
              <a:t>increase</a:t>
            </a:r>
            <a:r>
              <a:rPr lang="fr-FR" dirty="0" smtClean="0"/>
              <a:t> in </a:t>
            </a:r>
            <a:r>
              <a:rPr lang="el-GR" dirty="0" smtClean="0"/>
              <a:t>β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attributed</a:t>
            </a:r>
            <a:r>
              <a:rPr lang="fr-FR" dirty="0" smtClean="0"/>
              <a:t> to a </a:t>
            </a:r>
            <a:r>
              <a:rPr lang="fr-FR" dirty="0" err="1" smtClean="0"/>
              <a:t>transfer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public to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(privatisation and public </a:t>
            </a:r>
            <a:r>
              <a:rPr lang="fr-FR" dirty="0" err="1" smtClean="0"/>
              <a:t>debt</a:t>
            </a:r>
            <a:r>
              <a:rPr lang="fr-FR" dirty="0" smtClean="0"/>
              <a:t>).  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4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116632"/>
                        <a:ext cx="8784976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980728"/>
            <a:ext cx="7787208" cy="3600400"/>
          </a:xfrm>
        </p:spPr>
        <p:txBody>
          <a:bodyPr>
            <a:normAutofit/>
          </a:bodyPr>
          <a:lstStyle/>
          <a:p>
            <a:r>
              <a:rPr lang="fr-FR" dirty="0" smtClean="0"/>
              <a:t>In </a:t>
            </a:r>
            <a:r>
              <a:rPr lang="fr-FR" dirty="0" err="1" smtClean="0"/>
              <a:t>most</a:t>
            </a:r>
            <a:r>
              <a:rPr lang="fr-FR" dirty="0" smtClean="0"/>
              <a:t> countries, NFA </a:t>
            </a:r>
            <a:r>
              <a:rPr lang="fr-FR" dirty="0" smtClean="0">
                <a:cs typeface="Arial"/>
              </a:rPr>
              <a:t>≈ </a:t>
            </a:r>
            <a:r>
              <a:rPr lang="fr-FR" dirty="0" smtClean="0"/>
              <a:t>0,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rise</a:t>
            </a:r>
            <a:r>
              <a:rPr lang="fr-FR" dirty="0" smtClean="0"/>
              <a:t> in national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 </a:t>
            </a:r>
            <a:r>
              <a:rPr lang="fr-FR" dirty="0" smtClean="0">
                <a:cs typeface="Arial"/>
              </a:rPr>
              <a:t>≈ </a:t>
            </a:r>
            <a:r>
              <a:rPr lang="fr-FR" dirty="0" err="1" smtClean="0">
                <a:cs typeface="Arial"/>
              </a:rPr>
              <a:t>rise</a:t>
            </a:r>
            <a:r>
              <a:rPr lang="fr-FR" dirty="0" smtClean="0">
                <a:cs typeface="Arial"/>
              </a:rPr>
              <a:t> in </a:t>
            </a:r>
            <a:r>
              <a:rPr lang="fr-FR" dirty="0" err="1" smtClean="0">
                <a:cs typeface="Arial"/>
              </a:rPr>
              <a:t>domestic</a:t>
            </a:r>
            <a:r>
              <a:rPr lang="fr-FR" dirty="0" smtClean="0">
                <a:cs typeface="Arial"/>
              </a:rPr>
              <a:t> capital-output ratio; in </a:t>
            </a:r>
            <a:r>
              <a:rPr lang="fr-FR" dirty="0" err="1" smtClean="0">
                <a:cs typeface="Arial"/>
              </a:rPr>
              <a:t>Japan</a:t>
            </a:r>
            <a:r>
              <a:rPr lang="fr-FR" dirty="0" smtClean="0">
                <a:cs typeface="Arial"/>
              </a:rPr>
              <a:t> and Germany, a non-trivial part of the </a:t>
            </a:r>
            <a:r>
              <a:rPr lang="fr-FR" dirty="0" err="1" smtClean="0">
                <a:cs typeface="Arial"/>
              </a:rPr>
              <a:t>rise</a:t>
            </a:r>
            <a:r>
              <a:rPr lang="fr-FR" dirty="0" smtClean="0">
                <a:cs typeface="Arial"/>
              </a:rPr>
              <a:t> in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invested</a:t>
            </a:r>
            <a:r>
              <a:rPr lang="fr-FR" dirty="0" smtClean="0"/>
              <a:t> </a:t>
            </a:r>
            <a:r>
              <a:rPr lang="fr-FR" dirty="0" err="1" smtClean="0"/>
              <a:t>abroad</a:t>
            </a:r>
            <a:r>
              <a:rPr lang="fr-FR" dirty="0" smtClean="0"/>
              <a:t> (</a:t>
            </a:r>
            <a:r>
              <a:rPr lang="fr-FR" dirty="0" smtClean="0">
                <a:cs typeface="Arial"/>
              </a:rPr>
              <a:t>≈ 1/4)</a:t>
            </a:r>
            <a:endParaRPr lang="fr-FR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856984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8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116632"/>
                        <a:ext cx="8856984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"/>
            <a:ext cx="9036496" cy="6741368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buNone/>
            </a:pPr>
            <a:endParaRPr lang="fr-FR" sz="2400" b="1" dirty="0" smtClean="0"/>
          </a:p>
          <a:p>
            <a:pPr>
              <a:lnSpc>
                <a:spcPct val="80000"/>
              </a:lnSpc>
            </a:pPr>
            <a:r>
              <a:rPr lang="fr-FR" sz="2400" b="1" dirty="0" smtClean="0"/>
              <a:t>Partial </a:t>
            </a:r>
            <a:r>
              <a:rPr lang="fr-FR" sz="2400" b="1" dirty="0" err="1" smtClean="0"/>
              <a:t>explanation</a:t>
            </a:r>
            <a:r>
              <a:rPr lang="fr-FR" sz="2400" b="1" dirty="0" smtClean="0"/>
              <a:t> for </a:t>
            </a:r>
            <a:r>
              <a:rPr lang="fr-FR" sz="2400" b="1" dirty="0" err="1" smtClean="0"/>
              <a:t>rise</a:t>
            </a:r>
            <a:r>
              <a:rPr lang="fr-FR" sz="2400" b="1" dirty="0" smtClean="0"/>
              <a:t> in </a:t>
            </a:r>
            <a:r>
              <a:rPr lang="fr-FR" sz="2400" b="1" dirty="0" err="1" smtClean="0"/>
              <a:t>wealth</a:t>
            </a:r>
            <a:r>
              <a:rPr lang="fr-FR" sz="2400" b="1" dirty="0" smtClean="0"/>
              <a:t>-</a:t>
            </a:r>
            <a:r>
              <a:rPr lang="fr-FR" sz="2400" b="1" dirty="0" err="1" smtClean="0"/>
              <a:t>income</a:t>
            </a:r>
            <a:r>
              <a:rPr lang="fr-FR" sz="2400" b="1" dirty="0" smtClean="0"/>
              <a:t> ratio in the </a:t>
            </a:r>
            <a:r>
              <a:rPr lang="fr-FR" sz="2400" b="1" dirty="0" err="1" smtClean="0"/>
              <a:t>very</a:t>
            </a:r>
            <a:r>
              <a:rPr lang="fr-FR" sz="2400" b="1" dirty="0" smtClean="0"/>
              <a:t> long </a:t>
            </a:r>
            <a:r>
              <a:rPr lang="fr-FR" sz="2400" b="1" dirty="0" err="1" smtClean="0"/>
              <a:t>run</a:t>
            </a:r>
            <a:r>
              <a:rPr lang="fr-FR" sz="2400" b="1" dirty="0" smtClean="0"/>
              <a:t>: </a:t>
            </a:r>
            <a:r>
              <a:rPr lang="fr-FR" sz="2400" b="1" dirty="0" err="1" smtClean="0"/>
              <a:t>growth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slowdown</a:t>
            </a:r>
            <a:r>
              <a:rPr lang="fr-FR" sz="2400" b="1" dirty="0" smtClean="0"/>
              <a:t> and </a:t>
            </a:r>
            <a:r>
              <a:rPr lang="el-GR" sz="2400" b="1" dirty="0" smtClean="0"/>
              <a:t>β</a:t>
            </a:r>
            <a:r>
              <a:rPr lang="fr-FR" sz="2400" b="1" dirty="0" smtClean="0"/>
              <a:t> = s/g</a:t>
            </a:r>
            <a:r>
              <a:rPr lang="fr-FR" sz="2400" dirty="0" smtClean="0"/>
              <a:t>  </a:t>
            </a:r>
          </a:p>
          <a:p>
            <a:pPr>
              <a:lnSpc>
                <a:spcPct val="80000"/>
              </a:lnSpc>
              <a:buNone/>
            </a:pPr>
            <a:r>
              <a:rPr lang="fr-FR" sz="2400" dirty="0" smtClean="0"/>
              <a:t>         (</a:t>
            </a:r>
            <a:r>
              <a:rPr lang="fr-FR" sz="2400" dirty="0" err="1" smtClean="0"/>
              <a:t>Harrod</a:t>
            </a:r>
            <a:r>
              <a:rPr lang="fr-FR" sz="2400" dirty="0" smtClean="0"/>
              <a:t>-</a:t>
            </a:r>
            <a:r>
              <a:rPr lang="fr-FR" sz="2400" dirty="0" err="1" smtClean="0"/>
              <a:t>Domar</a:t>
            </a:r>
            <a:r>
              <a:rPr lang="fr-FR" sz="2400" dirty="0" smtClean="0"/>
              <a:t>-Solow </a:t>
            </a:r>
            <a:r>
              <a:rPr lang="fr-FR" sz="2400" dirty="0" err="1" smtClean="0"/>
              <a:t>steady</a:t>
            </a:r>
            <a:r>
              <a:rPr lang="fr-FR" sz="2400" dirty="0" smtClean="0"/>
              <a:t>-state formula)</a:t>
            </a:r>
            <a:endParaRPr lang="fr-FR" sz="2400" b="1" dirty="0" smtClean="0"/>
          </a:p>
          <a:p>
            <a:pPr>
              <a:lnSpc>
                <a:spcPct val="80000"/>
              </a:lnSpc>
            </a:pPr>
            <a:r>
              <a:rPr lang="fr-FR" sz="2400" b="1" dirty="0" smtClean="0"/>
              <a:t>One-good </a:t>
            </a:r>
            <a:r>
              <a:rPr lang="fr-FR" sz="2400" b="1" dirty="0"/>
              <a:t>capital accumulation model</a:t>
            </a:r>
            <a:r>
              <a:rPr lang="fr-FR" sz="2400" dirty="0"/>
              <a:t>: </a:t>
            </a:r>
            <a:r>
              <a:rPr lang="fr-FR" sz="2400" b="1" dirty="0" err="1"/>
              <a:t>W</a:t>
            </a:r>
            <a:r>
              <a:rPr lang="fr-FR" sz="2400" b="1" baseline="-25000" dirty="0" err="1"/>
              <a:t>t</a:t>
            </a:r>
            <a:r>
              <a:rPr lang="fr-FR" sz="2400" b="1" baseline="-25000" dirty="0"/>
              <a:t>+1</a:t>
            </a:r>
            <a:r>
              <a:rPr lang="fr-FR" sz="2400" b="1" dirty="0"/>
              <a:t> = </a:t>
            </a:r>
            <a:r>
              <a:rPr lang="fr-FR" sz="2400" b="1" dirty="0" err="1"/>
              <a:t>W</a:t>
            </a:r>
            <a:r>
              <a:rPr lang="fr-FR" sz="2400" b="1" baseline="-25000" dirty="0" err="1"/>
              <a:t>t</a:t>
            </a:r>
            <a:r>
              <a:rPr lang="fr-FR" sz="2400" b="1" dirty="0"/>
              <a:t> + </a:t>
            </a:r>
            <a:r>
              <a:rPr lang="fr-FR" sz="2400" b="1" dirty="0" err="1"/>
              <a:t>s</a:t>
            </a:r>
            <a:r>
              <a:rPr lang="fr-FR" sz="2400" b="1" baseline="-25000" dirty="0" err="1"/>
              <a:t>t</a:t>
            </a:r>
            <a:r>
              <a:rPr lang="fr-FR" sz="2400" b="1" dirty="0" err="1"/>
              <a:t>Y</a:t>
            </a:r>
            <a:r>
              <a:rPr lang="fr-FR" sz="2400" b="1" baseline="-25000" dirty="0" err="1"/>
              <a:t>t</a:t>
            </a:r>
            <a:endParaRPr lang="fr-FR" sz="2400" b="1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dirty="0"/>
              <a:t>      →  </a:t>
            </a:r>
            <a:r>
              <a:rPr lang="fr-FR" sz="2400" dirty="0" err="1" smtClean="0"/>
              <a:t>dividing</a:t>
            </a:r>
            <a:r>
              <a:rPr lang="fr-FR" sz="2400" dirty="0" smtClean="0"/>
              <a:t> </a:t>
            </a:r>
            <a:r>
              <a:rPr lang="fr-FR" sz="2400" dirty="0" err="1" smtClean="0"/>
              <a:t>both</a:t>
            </a:r>
            <a:r>
              <a:rPr lang="fr-FR" sz="2400" dirty="0" smtClean="0"/>
              <a:t> </a:t>
            </a:r>
            <a:r>
              <a:rPr lang="fr-FR" sz="2400" dirty="0" err="1" smtClean="0"/>
              <a:t>sides</a:t>
            </a:r>
            <a:r>
              <a:rPr lang="fr-FR" sz="2400" dirty="0" smtClean="0"/>
              <a:t> by </a:t>
            </a:r>
            <a:r>
              <a:rPr lang="fr-FR" sz="2400" dirty="0" err="1" smtClean="0"/>
              <a:t>Y</a:t>
            </a:r>
            <a:r>
              <a:rPr lang="fr-FR" sz="2400" baseline="-25000" dirty="0" err="1" smtClean="0"/>
              <a:t>t</a:t>
            </a:r>
            <a:r>
              <a:rPr lang="fr-FR" sz="2400" baseline="-25000" dirty="0" smtClean="0"/>
              <a:t>+1</a:t>
            </a:r>
            <a:r>
              <a:rPr lang="fr-FR" sz="2400" dirty="0" smtClean="0"/>
              <a:t>, </a:t>
            </a:r>
            <a:r>
              <a:rPr lang="fr-FR" sz="2400" dirty="0" err="1" smtClean="0"/>
              <a:t>we</a:t>
            </a:r>
            <a:r>
              <a:rPr lang="fr-FR" sz="2400" dirty="0" smtClean="0"/>
              <a:t> </a:t>
            </a:r>
            <a:r>
              <a:rPr lang="fr-FR" sz="2400" dirty="0" err="1" smtClean="0"/>
              <a:t>get</a:t>
            </a:r>
            <a:r>
              <a:rPr lang="fr-FR" sz="2400" dirty="0" smtClean="0"/>
              <a:t>: </a:t>
            </a:r>
            <a:r>
              <a:rPr lang="el-GR" sz="2400" dirty="0"/>
              <a:t>β</a:t>
            </a:r>
            <a:r>
              <a:rPr lang="fr-FR" sz="2400" baseline="-25000" dirty="0"/>
              <a:t>t+1</a:t>
            </a:r>
            <a:r>
              <a:rPr lang="fr-FR" sz="2400" dirty="0"/>
              <a:t> = </a:t>
            </a:r>
            <a:r>
              <a:rPr lang="el-GR" sz="2400" dirty="0"/>
              <a:t>β</a:t>
            </a:r>
            <a:r>
              <a:rPr lang="fr-FR" sz="2400" baseline="-25000" dirty="0"/>
              <a:t>t</a:t>
            </a:r>
            <a:r>
              <a:rPr lang="fr-FR" sz="2400" dirty="0"/>
              <a:t> (1+</a:t>
            </a:r>
            <a:r>
              <a:rPr lang="fr-FR" sz="2400" dirty="0" err="1"/>
              <a:t>g</a:t>
            </a:r>
            <a:r>
              <a:rPr lang="fr-FR" sz="2400" baseline="-25000" dirty="0" err="1"/>
              <a:t>wt</a:t>
            </a:r>
            <a:r>
              <a:rPr lang="fr-FR" sz="2400" dirty="0"/>
              <a:t>)/(1+g</a:t>
            </a:r>
            <a:r>
              <a:rPr lang="fr-FR" sz="2400" baseline="-25000" dirty="0"/>
              <a:t>t</a:t>
            </a:r>
            <a:r>
              <a:rPr lang="fr-FR" sz="2400" dirty="0"/>
              <a:t>)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dirty="0" err="1"/>
              <a:t>With</a:t>
            </a:r>
            <a:r>
              <a:rPr lang="fr-FR" sz="2400" dirty="0"/>
              <a:t> 1+</a:t>
            </a:r>
            <a:r>
              <a:rPr lang="fr-FR" sz="2400" dirty="0" err="1"/>
              <a:t>g</a:t>
            </a:r>
            <a:r>
              <a:rPr lang="fr-FR" sz="2400" baseline="-25000" dirty="0" err="1"/>
              <a:t>wt</a:t>
            </a:r>
            <a:r>
              <a:rPr lang="fr-FR" sz="2400" baseline="-25000" dirty="0"/>
              <a:t> </a:t>
            </a:r>
            <a:r>
              <a:rPr lang="fr-FR" sz="2400" dirty="0"/>
              <a:t>= 1+s</a:t>
            </a:r>
            <a:r>
              <a:rPr lang="fr-FR" sz="2400" baseline="-25000" dirty="0"/>
              <a:t>t</a:t>
            </a:r>
            <a:r>
              <a:rPr lang="fr-FR" sz="2400" dirty="0"/>
              <a:t>/</a:t>
            </a:r>
            <a:r>
              <a:rPr lang="el-GR" sz="2400" dirty="0"/>
              <a:t>β</a:t>
            </a:r>
            <a:r>
              <a:rPr lang="fr-FR" sz="2400" baseline="-25000" dirty="0"/>
              <a:t>t</a:t>
            </a:r>
            <a:r>
              <a:rPr lang="fr-FR" sz="2400" dirty="0"/>
              <a:t> = </a:t>
            </a:r>
            <a:r>
              <a:rPr lang="fr-FR" sz="2400" dirty="0" err="1"/>
              <a:t>saving</a:t>
            </a:r>
            <a:r>
              <a:rPr lang="fr-FR" sz="2400" dirty="0"/>
              <a:t>-</a:t>
            </a:r>
            <a:r>
              <a:rPr lang="fr-FR" sz="2400" dirty="0" err="1"/>
              <a:t>induced</a:t>
            </a:r>
            <a:r>
              <a:rPr lang="fr-FR" sz="2400" dirty="0"/>
              <a:t> </a:t>
            </a:r>
            <a:r>
              <a:rPr lang="fr-FR" sz="2400" dirty="0" err="1"/>
              <a:t>wealth</a:t>
            </a:r>
            <a:r>
              <a:rPr lang="fr-FR" sz="2400" dirty="0"/>
              <a:t> </a:t>
            </a:r>
            <a:r>
              <a:rPr lang="fr-FR" sz="2400" dirty="0" err="1"/>
              <a:t>growth</a:t>
            </a:r>
            <a:r>
              <a:rPr lang="fr-FR" sz="2400" dirty="0"/>
              <a:t> </a:t>
            </a:r>
            <a:r>
              <a:rPr lang="fr-FR" sz="2400" dirty="0" smtClean="0"/>
              <a:t>rate</a:t>
            </a:r>
            <a:endParaRPr lang="fr-FR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dirty="0"/>
              <a:t>1+g</a:t>
            </a:r>
            <a:r>
              <a:rPr lang="fr-FR" sz="2400" baseline="-25000" dirty="0"/>
              <a:t>t</a:t>
            </a:r>
            <a:r>
              <a:rPr lang="fr-FR" sz="2400" dirty="0"/>
              <a:t> = </a:t>
            </a:r>
            <a:r>
              <a:rPr lang="fr-FR" sz="2400" dirty="0" err="1"/>
              <a:t>Y</a:t>
            </a:r>
            <a:r>
              <a:rPr lang="fr-FR" sz="2400" baseline="-25000" dirty="0" err="1"/>
              <a:t>t</a:t>
            </a:r>
            <a:r>
              <a:rPr lang="fr-FR" sz="2400" baseline="-25000" dirty="0"/>
              <a:t>+1</a:t>
            </a:r>
            <a:r>
              <a:rPr lang="fr-FR" sz="2400" dirty="0"/>
              <a:t>/</a:t>
            </a:r>
            <a:r>
              <a:rPr lang="fr-FR" sz="2400" dirty="0" err="1"/>
              <a:t>Y</a:t>
            </a:r>
            <a:r>
              <a:rPr lang="fr-FR" sz="2400" baseline="-25000" dirty="0" err="1"/>
              <a:t>t</a:t>
            </a:r>
            <a:r>
              <a:rPr lang="fr-FR" sz="2400" dirty="0"/>
              <a:t> = </a:t>
            </a:r>
            <a:r>
              <a:rPr lang="fr-FR" sz="2400" dirty="0" smtClean="0"/>
              <a:t>total </a:t>
            </a:r>
            <a:r>
              <a:rPr lang="fr-FR" sz="2400" dirty="0" err="1" smtClean="0"/>
              <a:t>income</a:t>
            </a:r>
            <a:r>
              <a:rPr lang="fr-FR" sz="2400" dirty="0" smtClean="0"/>
              <a:t> </a:t>
            </a:r>
            <a:r>
              <a:rPr lang="fr-FR" sz="2400" dirty="0" err="1"/>
              <a:t>growth</a:t>
            </a:r>
            <a:r>
              <a:rPr lang="fr-FR" sz="2400" dirty="0"/>
              <a:t> rate (</a:t>
            </a:r>
            <a:r>
              <a:rPr lang="fr-FR" sz="2400" dirty="0" err="1" smtClean="0"/>
              <a:t>productivity</a:t>
            </a:r>
            <a:r>
              <a:rPr lang="fr-FR" sz="2400" dirty="0" smtClean="0"/>
              <a:t>+population)</a:t>
            </a:r>
            <a:endParaRPr lang="el-GR" sz="2400" dirty="0"/>
          </a:p>
          <a:p>
            <a:pPr>
              <a:lnSpc>
                <a:spcPct val="80000"/>
              </a:lnSpc>
            </a:pPr>
            <a:r>
              <a:rPr lang="fr-FR" sz="2400" dirty="0" smtClean="0"/>
              <a:t>If </a:t>
            </a:r>
            <a:r>
              <a:rPr lang="fr-FR" sz="2400" dirty="0" err="1"/>
              <a:t>saving</a:t>
            </a:r>
            <a:r>
              <a:rPr lang="fr-FR" sz="2400" dirty="0"/>
              <a:t> rate </a:t>
            </a:r>
            <a:r>
              <a:rPr lang="fr-FR" sz="2400" dirty="0" smtClean="0"/>
              <a:t>s</a:t>
            </a:r>
            <a:r>
              <a:rPr lang="fr-FR" sz="2400" baseline="-25000" dirty="0" smtClean="0"/>
              <a:t>t</a:t>
            </a:r>
            <a:r>
              <a:rPr lang="fr-FR" sz="2400" dirty="0" smtClean="0"/>
              <a:t>→ s </a:t>
            </a:r>
            <a:r>
              <a:rPr lang="fr-FR" sz="2400" dirty="0"/>
              <a:t>and </a:t>
            </a:r>
            <a:r>
              <a:rPr lang="fr-FR" sz="2400" dirty="0" err="1"/>
              <a:t>growth</a:t>
            </a:r>
            <a:r>
              <a:rPr lang="fr-FR" sz="2400" dirty="0"/>
              <a:t> rate </a:t>
            </a:r>
            <a:r>
              <a:rPr lang="fr-FR" sz="2400" dirty="0" smtClean="0"/>
              <a:t>g</a:t>
            </a:r>
            <a:r>
              <a:rPr lang="fr-FR" sz="2400" baseline="-25000" dirty="0" smtClean="0"/>
              <a:t>t</a:t>
            </a:r>
            <a:r>
              <a:rPr lang="fr-FR" sz="2400" dirty="0" smtClean="0"/>
              <a:t> → g</a:t>
            </a:r>
            <a:r>
              <a:rPr lang="fr-FR" sz="2400" dirty="0"/>
              <a:t>, </a:t>
            </a:r>
            <a:r>
              <a:rPr lang="fr-FR" sz="2400" dirty="0" err="1"/>
              <a:t>then</a:t>
            </a:r>
            <a:r>
              <a:rPr lang="fr-FR" sz="2400" dirty="0"/>
              <a:t>: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fr-FR" sz="2400" dirty="0"/>
              <a:t>   </a:t>
            </a:r>
            <a:r>
              <a:rPr lang="fr-FR" sz="2400" dirty="0" smtClean="0"/>
              <a:t>                                </a:t>
            </a:r>
            <a:r>
              <a:rPr lang="el-GR" sz="2400" b="1" dirty="0" smtClean="0"/>
              <a:t>β</a:t>
            </a:r>
            <a:r>
              <a:rPr lang="fr-FR" sz="2400" b="1" baseline="-25000" dirty="0"/>
              <a:t>t</a:t>
            </a:r>
            <a:r>
              <a:rPr lang="fr-FR" sz="2400" b="1" dirty="0"/>
              <a:t> →</a:t>
            </a:r>
            <a:r>
              <a:rPr lang="fr-FR" sz="2400" dirty="0"/>
              <a:t> </a:t>
            </a:r>
            <a:r>
              <a:rPr lang="el-GR" sz="2400" b="1" dirty="0"/>
              <a:t>β</a:t>
            </a:r>
            <a:r>
              <a:rPr lang="fr-FR" sz="2400" b="1" dirty="0"/>
              <a:t> = </a:t>
            </a:r>
            <a:r>
              <a:rPr lang="fr-FR" sz="2400" b="1" dirty="0" smtClean="0"/>
              <a:t>s/g</a:t>
            </a:r>
            <a:endParaRPr lang="fr-FR" sz="2400" dirty="0"/>
          </a:p>
          <a:p>
            <a:pPr>
              <a:lnSpc>
                <a:spcPct val="80000"/>
              </a:lnSpc>
            </a:pPr>
            <a:r>
              <a:rPr lang="fr-FR" sz="2400" dirty="0" err="1"/>
              <a:t>E.g</a:t>
            </a:r>
            <a:r>
              <a:rPr lang="fr-FR" sz="2400" dirty="0"/>
              <a:t>. if s=10% &amp; g=2%, </a:t>
            </a:r>
            <a:r>
              <a:rPr lang="fr-FR" sz="2400" dirty="0" err="1"/>
              <a:t>then</a:t>
            </a:r>
            <a:r>
              <a:rPr lang="fr-FR" sz="2400" dirty="0"/>
              <a:t> </a:t>
            </a:r>
            <a:r>
              <a:rPr lang="el-GR" sz="2400" dirty="0"/>
              <a:t>β</a:t>
            </a:r>
            <a:r>
              <a:rPr lang="fr-FR" sz="2400" dirty="0"/>
              <a:t> = 500</a:t>
            </a:r>
            <a:r>
              <a:rPr lang="fr-FR" sz="2400" dirty="0" smtClean="0"/>
              <a:t>%: </a:t>
            </a:r>
            <a:r>
              <a:rPr lang="fr-FR" sz="2400" dirty="0" err="1" smtClean="0"/>
              <a:t>this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the </a:t>
            </a:r>
            <a:r>
              <a:rPr lang="fr-FR" sz="2400" dirty="0" err="1" smtClean="0"/>
              <a:t>only</a:t>
            </a:r>
            <a:r>
              <a:rPr lang="fr-FR" sz="2400" dirty="0" smtClean="0"/>
              <a:t> </a:t>
            </a:r>
            <a:r>
              <a:rPr lang="fr-FR" sz="2400" dirty="0" err="1" smtClean="0"/>
              <a:t>wealth</a:t>
            </a:r>
            <a:r>
              <a:rPr lang="fr-FR" sz="2400" dirty="0" smtClean="0"/>
              <a:t>-</a:t>
            </a:r>
            <a:r>
              <a:rPr lang="fr-FR" sz="2400" dirty="0" err="1" smtClean="0"/>
              <a:t>income</a:t>
            </a:r>
            <a:r>
              <a:rPr lang="fr-FR" sz="2400" dirty="0" smtClean="0"/>
              <a:t> ratio </a:t>
            </a:r>
            <a:r>
              <a:rPr lang="fr-FR" sz="2400" dirty="0" err="1" smtClean="0"/>
              <a:t>such</a:t>
            </a:r>
            <a:r>
              <a:rPr lang="fr-FR" sz="2400" dirty="0" smtClean="0"/>
              <a:t> </a:t>
            </a:r>
            <a:r>
              <a:rPr lang="fr-FR" sz="2400" dirty="0" err="1" smtClean="0"/>
              <a:t>that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s=10%,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</a:t>
            </a:r>
            <a:r>
              <a:rPr lang="fr-FR" sz="2400" dirty="0" err="1" smtClean="0"/>
              <a:t>rises</a:t>
            </a:r>
            <a:r>
              <a:rPr lang="fr-FR" sz="2400" dirty="0" smtClean="0"/>
              <a:t> </a:t>
            </a:r>
            <a:r>
              <a:rPr lang="fr-FR" sz="2400" dirty="0" err="1" smtClean="0"/>
              <a:t>at</a:t>
            </a:r>
            <a:r>
              <a:rPr lang="fr-FR" sz="2400" dirty="0" smtClean="0"/>
              <a:t> 2% per </a:t>
            </a:r>
            <a:r>
              <a:rPr lang="fr-FR" sz="2400" dirty="0" err="1" smtClean="0"/>
              <a:t>year</a:t>
            </a:r>
            <a:r>
              <a:rPr lang="fr-FR" sz="2400" dirty="0" smtClean="0"/>
              <a:t>, i.e. </a:t>
            </a:r>
            <a:r>
              <a:rPr lang="fr-FR" sz="2400" dirty="0" err="1" smtClean="0"/>
              <a:t>at</a:t>
            </a:r>
            <a:r>
              <a:rPr lang="fr-FR" sz="2400" dirty="0" smtClean="0"/>
              <a:t> the </a:t>
            </a:r>
            <a:r>
              <a:rPr lang="fr-FR" sz="2400" dirty="0" err="1" smtClean="0"/>
              <a:t>same</a:t>
            </a:r>
            <a:r>
              <a:rPr lang="fr-FR" sz="2400" dirty="0" smtClean="0"/>
              <a:t> pace as </a:t>
            </a:r>
            <a:r>
              <a:rPr lang="fr-FR" sz="2400" dirty="0" err="1" smtClean="0"/>
              <a:t>income</a:t>
            </a:r>
            <a:endParaRPr lang="fr-FR" sz="2400" dirty="0" smtClean="0"/>
          </a:p>
          <a:p>
            <a:pPr>
              <a:lnSpc>
                <a:spcPct val="80000"/>
              </a:lnSpc>
            </a:pPr>
            <a:r>
              <a:rPr lang="fr-FR" sz="2400" dirty="0" smtClean="0"/>
              <a:t>If s=10% and </a:t>
            </a:r>
            <a:r>
              <a:rPr lang="fr-FR" sz="2400" dirty="0" err="1" smtClean="0"/>
              <a:t>growth</a:t>
            </a:r>
            <a:r>
              <a:rPr lang="fr-FR" sz="2400" dirty="0" smtClean="0"/>
              <a:t> </a:t>
            </a:r>
            <a:r>
              <a:rPr lang="fr-FR" sz="2400" dirty="0" err="1" smtClean="0"/>
              <a:t>declines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g=3% to g=1,5%, </a:t>
            </a:r>
            <a:r>
              <a:rPr lang="fr-FR" sz="2400" dirty="0" err="1" smtClean="0"/>
              <a:t>then</a:t>
            </a:r>
            <a:r>
              <a:rPr lang="fr-FR" sz="2400" dirty="0" smtClean="0"/>
              <a:t> the </a:t>
            </a:r>
            <a:r>
              <a:rPr lang="fr-FR" sz="2400" dirty="0" err="1" smtClean="0"/>
              <a:t>steady</a:t>
            </a:r>
            <a:r>
              <a:rPr lang="fr-FR" sz="2400" dirty="0" smtClean="0"/>
              <a:t>-state </a:t>
            </a:r>
            <a:r>
              <a:rPr lang="fr-FR" sz="2400" dirty="0" err="1" smtClean="0"/>
              <a:t>wealth</a:t>
            </a:r>
            <a:r>
              <a:rPr lang="fr-FR" sz="2400" dirty="0" smtClean="0"/>
              <a:t>-</a:t>
            </a:r>
            <a:r>
              <a:rPr lang="fr-FR" sz="2400" dirty="0" err="1" smtClean="0"/>
              <a:t>income</a:t>
            </a:r>
            <a:r>
              <a:rPr lang="fr-FR" sz="2400" dirty="0" smtClean="0"/>
              <a:t> ratio </a:t>
            </a:r>
            <a:r>
              <a:rPr lang="fr-FR" sz="2400" dirty="0" err="1" smtClean="0"/>
              <a:t>goes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about 300% to 600%</a:t>
            </a:r>
          </a:p>
          <a:p>
            <a:pPr>
              <a:lnSpc>
                <a:spcPct val="80000"/>
              </a:lnSpc>
              <a:buNone/>
            </a:pPr>
            <a:endParaRPr lang="fr-FR" sz="2400" dirty="0" smtClean="0"/>
          </a:p>
          <a:p>
            <a:pPr>
              <a:lnSpc>
                <a:spcPct val="80000"/>
              </a:lnSpc>
              <a:buNone/>
            </a:pPr>
            <a:r>
              <a:rPr lang="fr-FR" sz="2400" b="1" dirty="0" smtClean="0"/>
              <a:t>→ the large variations in </a:t>
            </a:r>
            <a:r>
              <a:rPr lang="fr-FR" sz="2400" b="1" dirty="0" err="1" smtClean="0"/>
              <a:t>growth</a:t>
            </a:r>
            <a:r>
              <a:rPr lang="fr-FR" sz="2400" b="1" dirty="0" smtClean="0"/>
              <a:t> rates and </a:t>
            </a:r>
            <a:r>
              <a:rPr lang="fr-FR" sz="2400" b="1" dirty="0" err="1" smtClean="0"/>
              <a:t>saving</a:t>
            </a:r>
            <a:r>
              <a:rPr lang="fr-FR" sz="2400" b="1" dirty="0" smtClean="0"/>
              <a:t> rates (g and s are </a:t>
            </a:r>
            <a:r>
              <a:rPr lang="fr-FR" sz="2400" b="1" dirty="0" err="1" smtClean="0"/>
              <a:t>determined</a:t>
            </a:r>
            <a:r>
              <a:rPr lang="fr-FR" sz="2400" b="1" dirty="0" smtClean="0"/>
              <a:t> by </a:t>
            </a:r>
            <a:r>
              <a:rPr lang="fr-FR" sz="2400" b="1" dirty="0" err="1" smtClean="0"/>
              <a:t>different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factors</a:t>
            </a:r>
            <a:r>
              <a:rPr lang="fr-FR" sz="2400" b="1" dirty="0" smtClean="0"/>
              <a:t> and </a:t>
            </a:r>
            <a:r>
              <a:rPr lang="fr-FR" sz="2400" b="1" dirty="0" err="1" smtClean="0"/>
              <a:t>generally</a:t>
            </a:r>
            <a:r>
              <a:rPr lang="fr-FR" sz="2400" b="1" dirty="0" smtClean="0"/>
              <a:t> do not move </a:t>
            </a:r>
            <a:r>
              <a:rPr lang="fr-FR" sz="2400" b="1" dirty="0" err="1" smtClean="0"/>
              <a:t>together</a:t>
            </a:r>
            <a:r>
              <a:rPr lang="fr-FR" sz="2400" b="1" dirty="0" smtClean="0"/>
              <a:t>) </a:t>
            </a:r>
            <a:r>
              <a:rPr lang="fr-FR" sz="2400" b="1" dirty="0" err="1" smtClean="0"/>
              <a:t>explain</a:t>
            </a:r>
            <a:r>
              <a:rPr lang="fr-FR" sz="2400" b="1" dirty="0" smtClean="0"/>
              <a:t> the large variations in </a:t>
            </a:r>
            <a:r>
              <a:rPr lang="el-GR" sz="2400" b="1" dirty="0" smtClean="0"/>
              <a:t>β</a:t>
            </a:r>
            <a:r>
              <a:rPr lang="fr-FR" sz="2400" b="1" dirty="0" smtClean="0"/>
              <a:t> over time and </a:t>
            </a:r>
            <a:r>
              <a:rPr lang="fr-FR" sz="2400" b="1" dirty="0" err="1" smtClean="0"/>
              <a:t>across</a:t>
            </a:r>
            <a:r>
              <a:rPr lang="fr-FR" sz="2400" b="1" dirty="0" smtClean="0"/>
              <a:t> countries</a:t>
            </a:r>
            <a:r>
              <a:rPr lang="fr-FR" sz="2400" dirty="0" smtClean="0"/>
              <a:t>     </a:t>
            </a:r>
          </a:p>
          <a:p>
            <a:pPr>
              <a:lnSpc>
                <a:spcPct val="80000"/>
              </a:lnSpc>
              <a:buNone/>
            </a:pPr>
            <a:r>
              <a:rPr lang="fr-FR" sz="2400" dirty="0" smtClean="0"/>
              <a:t>      (</a:t>
            </a:r>
            <a:r>
              <a:rPr lang="fr-FR" sz="2400" dirty="0" err="1" smtClean="0"/>
              <a:t>see</a:t>
            </a:r>
            <a:r>
              <a:rPr lang="fr-FR" sz="2400" dirty="0" smtClean="0"/>
              <a:t> Piketty-Zucman </a:t>
            </a:r>
            <a:r>
              <a:rPr lang="fr-FR" sz="2400" dirty="0" smtClean="0">
                <a:hlinkClick r:id="rId3"/>
              </a:rPr>
              <a:t>QJE 2014</a:t>
            </a:r>
            <a:r>
              <a:rPr lang="fr-FR" sz="2400" dirty="0" smtClean="0"/>
              <a:t> &amp; </a:t>
            </a:r>
            <a:r>
              <a:rPr lang="fr-FR" sz="2400" dirty="0" smtClean="0">
                <a:hlinkClick r:id="rId4"/>
              </a:rPr>
              <a:t>Course notes on </a:t>
            </a:r>
            <a:r>
              <a:rPr lang="fr-FR" sz="2400" dirty="0" err="1" smtClean="0">
                <a:hlinkClick r:id="rId4"/>
              </a:rPr>
              <a:t>wealth</a:t>
            </a:r>
            <a:r>
              <a:rPr lang="fr-FR" sz="2400" dirty="0" smtClean="0">
                <a:hlinkClick r:id="rId4"/>
              </a:rPr>
              <a:t> </a:t>
            </a:r>
            <a:r>
              <a:rPr lang="fr-FR" sz="2400" dirty="0" err="1" smtClean="0">
                <a:hlinkClick r:id="rId4"/>
              </a:rPr>
              <a:t>models</a:t>
            </a:r>
            <a:r>
              <a:rPr lang="fr-FR" sz="2400" dirty="0" smtClean="0"/>
              <a:t>)</a:t>
            </a:r>
            <a:endParaRPr lang="fr-FR" sz="2400" b="1" dirty="0"/>
          </a:p>
          <a:p>
            <a:pPr>
              <a:lnSpc>
                <a:spcPct val="80000"/>
              </a:lnSpc>
            </a:pPr>
            <a:endParaRPr lang="fr-FR" sz="2400" dirty="0"/>
          </a:p>
          <a:p>
            <a:pPr>
              <a:lnSpc>
                <a:spcPct val="80000"/>
              </a:lnSpc>
              <a:buFontTx/>
              <a:buNone/>
            </a:pPr>
            <a:endParaRPr lang="fr-FR" sz="2400" dirty="0"/>
          </a:p>
          <a:p>
            <a:pPr>
              <a:lnSpc>
                <a:spcPct val="80000"/>
              </a:lnSpc>
              <a:buFontTx/>
              <a:buNone/>
            </a:pPr>
            <a:endParaRPr lang="el-GR" sz="1800" dirty="0"/>
          </a:p>
          <a:p>
            <a:pPr>
              <a:lnSpc>
                <a:spcPct val="80000"/>
              </a:lnSpc>
            </a:pPr>
            <a:endParaRPr lang="fr-FR" sz="18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964488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1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116632"/>
                        <a:ext cx="8964488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6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88640"/>
            <a:ext cx="8964488" cy="850106"/>
          </a:xfrm>
        </p:spPr>
        <p:txBody>
          <a:bodyPr>
            <a:normAutofit/>
          </a:bodyPr>
          <a:lstStyle/>
          <a:p>
            <a:r>
              <a:rPr lang="fr-FR" sz="3400" dirty="0" smtClean="0"/>
              <a:t>The </a:t>
            </a:r>
            <a:r>
              <a:rPr lang="fr-FR" sz="3400" dirty="0" err="1" smtClean="0"/>
              <a:t>very</a:t>
            </a:r>
            <a:r>
              <a:rPr lang="fr-FR" sz="3400" dirty="0" smtClean="0"/>
              <a:t>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: </a:t>
            </a:r>
            <a:r>
              <a:rPr lang="fr-FR" sz="3400" dirty="0" err="1" smtClean="0"/>
              <a:t>Britain</a:t>
            </a:r>
            <a:r>
              <a:rPr lang="fr-FR" sz="3400" dirty="0" smtClean="0"/>
              <a:t> and France 1700-2010</a:t>
            </a:r>
            <a:endParaRPr lang="fr-FR" sz="3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616624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 smtClean="0"/>
              <a:t>Longest</a:t>
            </a:r>
            <a:r>
              <a:rPr lang="fr-FR" dirty="0" smtClean="0"/>
              <a:t> </a:t>
            </a:r>
            <a:r>
              <a:rPr lang="fr-FR" dirty="0" err="1" smtClean="0"/>
              <a:t>series</a:t>
            </a:r>
            <a:r>
              <a:rPr lang="fr-FR" dirty="0" smtClean="0"/>
              <a:t>: </a:t>
            </a:r>
            <a:r>
              <a:rPr lang="fr-FR" dirty="0" err="1" smtClean="0"/>
              <a:t>Britain</a:t>
            </a:r>
            <a:r>
              <a:rPr lang="fr-FR" dirty="0" smtClean="0"/>
              <a:t> and France national </a:t>
            </a:r>
            <a:r>
              <a:rPr lang="fr-FR" dirty="0" err="1" smtClean="0"/>
              <a:t>wealth</a:t>
            </a:r>
            <a:r>
              <a:rPr lang="fr-FR" dirty="0" smtClean="0"/>
              <a:t>/national </a:t>
            </a:r>
            <a:r>
              <a:rPr lang="fr-FR" dirty="0" err="1" smtClean="0"/>
              <a:t>income</a:t>
            </a:r>
            <a:r>
              <a:rPr lang="fr-FR" dirty="0" smtClean="0"/>
              <a:t> ratio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=</a:t>
            </a:r>
            <a:r>
              <a:rPr lang="fr-FR" dirty="0" err="1" smtClean="0"/>
              <a:t>W</a:t>
            </a:r>
            <a:r>
              <a:rPr lang="fr-FR" baseline="-25000" dirty="0" err="1" smtClean="0"/>
              <a:t>n</a:t>
            </a:r>
            <a:r>
              <a:rPr lang="fr-FR" dirty="0" smtClean="0"/>
              <a:t>/Y over 1700-2010</a:t>
            </a:r>
          </a:p>
          <a:p>
            <a:r>
              <a:rPr lang="fr-FR" dirty="0" smtClean="0"/>
              <a:t>National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W</a:t>
            </a:r>
            <a:r>
              <a:rPr lang="fr-FR" baseline="-25000" dirty="0" err="1" smtClean="0"/>
              <a:t>n</a:t>
            </a:r>
            <a:r>
              <a:rPr lang="fr-FR" dirty="0" smtClean="0"/>
              <a:t> =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W + Public (or </a:t>
            </a:r>
            <a:r>
              <a:rPr lang="fr-FR" dirty="0" err="1" smtClean="0"/>
              <a:t>government</a:t>
            </a:r>
            <a:r>
              <a:rPr lang="fr-FR" dirty="0" smtClean="0"/>
              <a:t>)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W</a:t>
            </a:r>
            <a:r>
              <a:rPr lang="fr-FR" baseline="-25000" dirty="0" err="1" smtClean="0"/>
              <a:t>g</a:t>
            </a:r>
            <a:endParaRPr lang="fr-FR" baseline="-25000" dirty="0" smtClean="0"/>
          </a:p>
          <a:p>
            <a:r>
              <a:rPr lang="fr-FR" dirty="0" err="1" smtClean="0"/>
              <a:t>W</a:t>
            </a:r>
            <a:r>
              <a:rPr lang="fr-FR" baseline="-25000" dirty="0" err="1" smtClean="0"/>
              <a:t>n</a:t>
            </a:r>
            <a:r>
              <a:rPr lang="fr-FR" dirty="0" smtClean="0"/>
              <a:t> = </a:t>
            </a:r>
            <a:r>
              <a:rPr lang="fr-FR" dirty="0" err="1" smtClean="0"/>
              <a:t>Domestic</a:t>
            </a:r>
            <a:r>
              <a:rPr lang="fr-FR" dirty="0" smtClean="0"/>
              <a:t> capital K + Net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 NFA</a:t>
            </a:r>
          </a:p>
          <a:p>
            <a:r>
              <a:rPr lang="fr-FR" dirty="0" err="1" smtClean="0"/>
              <a:t>Domestic</a:t>
            </a:r>
            <a:r>
              <a:rPr lang="fr-FR" dirty="0" smtClean="0"/>
              <a:t> capital K = agricultural land + </a:t>
            </a:r>
            <a:r>
              <a:rPr lang="fr-FR" dirty="0" err="1" smtClean="0"/>
              <a:t>residential</a:t>
            </a:r>
            <a:r>
              <a:rPr lang="fr-FR" dirty="0" smtClean="0"/>
              <a:t> </a:t>
            </a:r>
            <a:r>
              <a:rPr lang="fr-FR" dirty="0" err="1" smtClean="0"/>
              <a:t>housing</a:t>
            </a:r>
            <a:r>
              <a:rPr lang="fr-FR" dirty="0" smtClean="0"/>
              <a:t> +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domestic</a:t>
            </a:r>
            <a:r>
              <a:rPr lang="fr-FR" dirty="0" smtClean="0"/>
              <a:t> k (=offices, structures, machines, patents, etc. </a:t>
            </a:r>
            <a:r>
              <a:rPr lang="fr-FR" dirty="0" err="1" smtClean="0"/>
              <a:t>used</a:t>
            </a:r>
            <a:r>
              <a:rPr lang="fr-FR" dirty="0" smtClean="0"/>
              <a:t> by </a:t>
            </a:r>
            <a:r>
              <a:rPr lang="fr-FR" dirty="0" err="1" smtClean="0"/>
              <a:t>firms</a:t>
            </a:r>
            <a:r>
              <a:rPr lang="fr-FR" dirty="0" smtClean="0"/>
              <a:t> and administrations)</a:t>
            </a:r>
          </a:p>
          <a:p>
            <a:r>
              <a:rPr lang="fr-FR" b="1" dirty="0" err="1" smtClean="0"/>
              <a:t>Two</a:t>
            </a:r>
            <a:r>
              <a:rPr lang="fr-FR" b="1" dirty="0" smtClean="0"/>
              <a:t> major </a:t>
            </a:r>
            <a:r>
              <a:rPr lang="fr-FR" b="1" dirty="0" err="1" smtClean="0"/>
              <a:t>facts</a:t>
            </a:r>
            <a:r>
              <a:rPr lang="fr-FR" b="1" dirty="0" smtClean="0"/>
              <a:t>: (1) </a:t>
            </a:r>
            <a:r>
              <a:rPr lang="fr-FR" dirty="0" err="1" smtClean="0"/>
              <a:t>huge</a:t>
            </a:r>
            <a:r>
              <a:rPr lang="fr-FR" dirty="0" smtClean="0"/>
              <a:t> U-</a:t>
            </a:r>
            <a:r>
              <a:rPr lang="fr-FR" dirty="0" err="1" smtClean="0"/>
              <a:t>shaped</a:t>
            </a:r>
            <a:r>
              <a:rPr lang="fr-FR" dirty="0" smtClean="0"/>
              <a:t> </a:t>
            </a:r>
            <a:r>
              <a:rPr lang="fr-FR" dirty="0" err="1" smtClean="0"/>
              <a:t>curve</a:t>
            </a:r>
            <a:r>
              <a:rPr lang="fr-FR" dirty="0" smtClean="0"/>
              <a:t>:</a:t>
            </a:r>
            <a:r>
              <a:rPr lang="el-GR" dirty="0" smtClean="0"/>
              <a:t> β</a:t>
            </a:r>
            <a:r>
              <a:rPr lang="fr-FR" baseline="-25000" dirty="0" smtClean="0"/>
              <a:t>n</a:t>
            </a:r>
            <a:r>
              <a:rPr lang="fr-FR" dirty="0" smtClean="0">
                <a:cs typeface="Arial"/>
              </a:rPr>
              <a:t>≈700% over 1700-1910, down to 200-300% </a:t>
            </a:r>
            <a:r>
              <a:rPr lang="fr-FR" dirty="0" err="1" smtClean="0">
                <a:cs typeface="Arial"/>
              </a:rPr>
              <a:t>around</a:t>
            </a:r>
            <a:r>
              <a:rPr lang="fr-FR" dirty="0" smtClean="0">
                <a:cs typeface="Arial"/>
              </a:rPr>
              <a:t> 1950, up to 500-600% in 2000-2010</a:t>
            </a:r>
            <a:endParaRPr lang="fr-FR" dirty="0" smtClean="0"/>
          </a:p>
          <a:p>
            <a:pPr>
              <a:buNone/>
            </a:pPr>
            <a:r>
              <a:rPr lang="fr-FR" b="1" dirty="0" smtClean="0"/>
              <a:t>    (2)</a:t>
            </a:r>
            <a:r>
              <a:rPr lang="fr-FR" dirty="0" smtClean="0"/>
              <a:t> Radical change in the nature of </a:t>
            </a:r>
            <a:r>
              <a:rPr lang="fr-FR" dirty="0" err="1" smtClean="0"/>
              <a:t>wealth</a:t>
            </a:r>
            <a:r>
              <a:rPr lang="fr-FR" dirty="0" smtClean="0"/>
              <a:t> (agricultural land has been </a:t>
            </a:r>
            <a:r>
              <a:rPr lang="fr-FR" dirty="0" err="1" smtClean="0"/>
              <a:t>gradually</a:t>
            </a:r>
            <a:r>
              <a:rPr lang="fr-FR" dirty="0" smtClean="0"/>
              <a:t> </a:t>
            </a:r>
            <a:r>
              <a:rPr lang="fr-FR" dirty="0" err="1" smtClean="0"/>
              <a:t>replaced</a:t>
            </a:r>
            <a:r>
              <a:rPr lang="fr-FR" dirty="0" smtClean="0"/>
              <a:t> by </a:t>
            </a:r>
            <a:r>
              <a:rPr lang="fr-FR" dirty="0" err="1" smtClean="0"/>
              <a:t>housing</a:t>
            </a:r>
            <a:r>
              <a:rPr lang="fr-FR" dirty="0" smtClean="0"/>
              <a:t>, business and </a:t>
            </a:r>
            <a:r>
              <a:rPr lang="fr-FR" dirty="0" err="1" smtClean="0"/>
              <a:t>financial</a:t>
            </a:r>
            <a:r>
              <a:rPr lang="fr-FR" dirty="0" smtClean="0"/>
              <a:t> capital), but total value of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did</a:t>
            </a:r>
            <a:r>
              <a:rPr lang="fr-FR" dirty="0" smtClean="0"/>
              <a:t> not change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much</a:t>
            </a:r>
            <a:r>
              <a:rPr lang="fr-FR" dirty="0" smtClean="0"/>
              <a:t>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60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84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16632"/>
            <a:ext cx="8796337" cy="662473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endParaRPr lang="fr-FR" dirty="0"/>
          </a:p>
          <a:p>
            <a:pPr>
              <a:lnSpc>
                <a:spcPct val="90000"/>
              </a:lnSpc>
            </a:pPr>
            <a:r>
              <a:rPr lang="fr-FR" sz="2400" b="1" dirty="0" err="1"/>
              <a:t>Two</a:t>
            </a:r>
            <a:r>
              <a:rPr lang="fr-FR" sz="2400" b="1" dirty="0"/>
              <a:t>-good capital accumulation model</a:t>
            </a:r>
            <a:r>
              <a:rPr lang="fr-FR" sz="2400" dirty="0"/>
              <a:t>: one capital good, one </a:t>
            </a:r>
            <a:r>
              <a:rPr lang="fr-FR" sz="2400" dirty="0" err="1"/>
              <a:t>consumption</a:t>
            </a:r>
            <a:r>
              <a:rPr lang="fr-FR" sz="2400" dirty="0"/>
              <a:t> good</a:t>
            </a:r>
          </a:p>
          <a:p>
            <a:pPr>
              <a:lnSpc>
                <a:spcPct val="90000"/>
              </a:lnSpc>
            </a:pPr>
            <a:r>
              <a:rPr lang="fr-FR" sz="2400" dirty="0" err="1"/>
              <a:t>Define</a:t>
            </a:r>
            <a:r>
              <a:rPr lang="fr-FR" sz="2400" dirty="0"/>
              <a:t> 1+</a:t>
            </a:r>
            <a:r>
              <a:rPr lang="fr-FR" sz="2400" dirty="0" err="1"/>
              <a:t>q</a:t>
            </a:r>
            <a:r>
              <a:rPr lang="fr-FR" sz="2400" baseline="-25000" dirty="0" err="1"/>
              <a:t>t</a:t>
            </a:r>
            <a:r>
              <a:rPr lang="fr-FR" sz="2400" baseline="-25000" dirty="0"/>
              <a:t> </a:t>
            </a:r>
            <a:r>
              <a:rPr lang="fr-FR" sz="2400" dirty="0"/>
              <a:t>= real rate of capital gain (or capital </a:t>
            </a:r>
            <a:r>
              <a:rPr lang="fr-FR" sz="2400" dirty="0" err="1"/>
              <a:t>loss</a:t>
            </a:r>
            <a:r>
              <a:rPr lang="fr-FR" sz="2400" dirty="0"/>
              <a:t>)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dirty="0"/>
              <a:t> = </a:t>
            </a:r>
            <a:r>
              <a:rPr lang="fr-FR" sz="2400" dirty="0" err="1"/>
              <a:t>excess</a:t>
            </a:r>
            <a:r>
              <a:rPr lang="fr-FR" sz="2400" dirty="0"/>
              <a:t> of </a:t>
            </a:r>
            <a:r>
              <a:rPr lang="fr-FR" sz="2400" dirty="0" err="1"/>
              <a:t>asset</a:t>
            </a:r>
            <a:r>
              <a:rPr lang="fr-FR" sz="2400" dirty="0"/>
              <a:t> </a:t>
            </a:r>
            <a:r>
              <a:rPr lang="fr-FR" sz="2400" dirty="0" err="1"/>
              <a:t>price</a:t>
            </a:r>
            <a:r>
              <a:rPr lang="fr-FR" sz="2400" dirty="0"/>
              <a:t> inflation over consumer </a:t>
            </a:r>
            <a:r>
              <a:rPr lang="fr-FR" sz="2400" dirty="0" err="1"/>
              <a:t>price</a:t>
            </a:r>
            <a:r>
              <a:rPr lang="fr-FR" sz="2400" dirty="0"/>
              <a:t> inflation</a:t>
            </a:r>
          </a:p>
          <a:p>
            <a:pPr>
              <a:lnSpc>
                <a:spcPct val="90000"/>
              </a:lnSpc>
            </a:pPr>
            <a:r>
              <a:rPr lang="fr-FR" sz="2400" dirty="0" err="1"/>
              <a:t>Then</a:t>
            </a:r>
            <a:r>
              <a:rPr lang="fr-FR" sz="2400" dirty="0"/>
              <a:t> </a:t>
            </a:r>
            <a:r>
              <a:rPr lang="el-GR" sz="2400" dirty="0"/>
              <a:t>β</a:t>
            </a:r>
            <a:r>
              <a:rPr lang="fr-FR" sz="2400" baseline="-25000" dirty="0"/>
              <a:t>t+1</a:t>
            </a:r>
            <a:r>
              <a:rPr lang="fr-FR" sz="2400" dirty="0"/>
              <a:t> = </a:t>
            </a:r>
            <a:r>
              <a:rPr lang="el-GR" sz="2400" dirty="0"/>
              <a:t>β</a:t>
            </a:r>
            <a:r>
              <a:rPr lang="fr-FR" sz="2400" baseline="-25000" dirty="0"/>
              <a:t>t</a:t>
            </a:r>
            <a:r>
              <a:rPr lang="fr-FR" sz="2400" dirty="0"/>
              <a:t> (1+</a:t>
            </a:r>
            <a:r>
              <a:rPr lang="fr-FR" sz="2400" dirty="0" err="1"/>
              <a:t>g</a:t>
            </a:r>
            <a:r>
              <a:rPr lang="fr-FR" sz="2400" baseline="-25000" dirty="0" err="1"/>
              <a:t>wt</a:t>
            </a:r>
            <a:r>
              <a:rPr lang="fr-FR" sz="2400" dirty="0"/>
              <a:t>)(1+</a:t>
            </a:r>
            <a:r>
              <a:rPr lang="fr-FR" sz="2400" dirty="0" err="1"/>
              <a:t>q</a:t>
            </a:r>
            <a:r>
              <a:rPr lang="fr-FR" sz="2400" baseline="-25000" dirty="0" err="1"/>
              <a:t>t</a:t>
            </a:r>
            <a:r>
              <a:rPr lang="fr-FR" sz="2400" dirty="0"/>
              <a:t>)/(1+g</a:t>
            </a:r>
            <a:r>
              <a:rPr lang="fr-FR" sz="2400" baseline="-25000" dirty="0"/>
              <a:t>t</a:t>
            </a:r>
            <a:r>
              <a:rPr lang="fr-FR" sz="2400" dirty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dirty="0" err="1"/>
              <a:t>With</a:t>
            </a:r>
            <a:r>
              <a:rPr lang="fr-FR" sz="2400" dirty="0"/>
              <a:t> 1+</a:t>
            </a:r>
            <a:r>
              <a:rPr lang="fr-FR" sz="2400" dirty="0" err="1"/>
              <a:t>g</a:t>
            </a:r>
            <a:r>
              <a:rPr lang="fr-FR" sz="2400" baseline="-25000" dirty="0" err="1"/>
              <a:t>wt</a:t>
            </a:r>
            <a:r>
              <a:rPr lang="fr-FR" sz="2400" baseline="-25000" dirty="0"/>
              <a:t> </a:t>
            </a:r>
            <a:r>
              <a:rPr lang="fr-FR" sz="2400" dirty="0"/>
              <a:t>= 1+s</a:t>
            </a:r>
            <a:r>
              <a:rPr lang="fr-FR" sz="2400" baseline="-25000" dirty="0"/>
              <a:t>t</a:t>
            </a:r>
            <a:r>
              <a:rPr lang="fr-FR" sz="2400" dirty="0"/>
              <a:t>/</a:t>
            </a:r>
            <a:r>
              <a:rPr lang="el-GR" sz="2400" dirty="0"/>
              <a:t>β</a:t>
            </a:r>
            <a:r>
              <a:rPr lang="fr-FR" sz="2400" baseline="-25000" dirty="0"/>
              <a:t>t</a:t>
            </a:r>
            <a:r>
              <a:rPr lang="fr-FR" sz="2400" dirty="0"/>
              <a:t> = </a:t>
            </a:r>
            <a:r>
              <a:rPr lang="fr-FR" sz="2400" dirty="0" err="1"/>
              <a:t>saving</a:t>
            </a:r>
            <a:r>
              <a:rPr lang="fr-FR" sz="2400" dirty="0"/>
              <a:t>-</a:t>
            </a:r>
            <a:r>
              <a:rPr lang="fr-FR" sz="2400" dirty="0" err="1"/>
              <a:t>induced</a:t>
            </a:r>
            <a:r>
              <a:rPr lang="fr-FR" sz="2400" dirty="0"/>
              <a:t> </a:t>
            </a:r>
            <a:r>
              <a:rPr lang="fr-FR" sz="2400" dirty="0" err="1"/>
              <a:t>wealth</a:t>
            </a:r>
            <a:r>
              <a:rPr lang="fr-FR" sz="2400" dirty="0"/>
              <a:t> </a:t>
            </a:r>
            <a:r>
              <a:rPr lang="fr-FR" sz="2400" dirty="0" err="1"/>
              <a:t>growth</a:t>
            </a:r>
            <a:r>
              <a:rPr lang="fr-FR" sz="2400" dirty="0"/>
              <a:t> rate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dirty="0"/>
              <a:t>1+</a:t>
            </a:r>
            <a:r>
              <a:rPr lang="fr-FR" sz="2400" dirty="0" err="1"/>
              <a:t>q</a:t>
            </a:r>
            <a:r>
              <a:rPr lang="fr-FR" sz="2400" baseline="-25000" dirty="0" err="1"/>
              <a:t>t</a:t>
            </a:r>
            <a:r>
              <a:rPr lang="fr-FR" sz="2400" baseline="-25000" dirty="0"/>
              <a:t> </a:t>
            </a:r>
            <a:r>
              <a:rPr lang="fr-FR" sz="2400" dirty="0"/>
              <a:t>= capital-gains-</a:t>
            </a:r>
            <a:r>
              <a:rPr lang="fr-FR" sz="2400" dirty="0" err="1"/>
              <a:t>induced</a:t>
            </a:r>
            <a:r>
              <a:rPr lang="fr-FR" sz="2400" dirty="0"/>
              <a:t> </a:t>
            </a:r>
            <a:r>
              <a:rPr lang="fr-FR" sz="2400" dirty="0" err="1"/>
              <a:t>wealth</a:t>
            </a:r>
            <a:r>
              <a:rPr lang="fr-FR" sz="2400" dirty="0"/>
              <a:t> </a:t>
            </a:r>
            <a:r>
              <a:rPr lang="fr-FR" sz="2400" dirty="0" err="1"/>
              <a:t>growth</a:t>
            </a:r>
            <a:r>
              <a:rPr lang="fr-FR" sz="2400" dirty="0"/>
              <a:t> rate </a:t>
            </a:r>
            <a:r>
              <a:rPr lang="fr-FR" sz="2400" dirty="0" smtClean="0"/>
              <a:t>(=</a:t>
            </a:r>
            <a:r>
              <a:rPr lang="fr-FR" sz="2400" dirty="0" err="1" smtClean="0"/>
              <a:t>residual</a:t>
            </a:r>
            <a:r>
              <a:rPr lang="fr-FR" sz="2400" dirty="0" smtClean="0"/>
              <a:t> </a:t>
            </a:r>
            <a:r>
              <a:rPr lang="fr-FR" sz="2400" dirty="0" err="1" smtClean="0"/>
              <a:t>term</a:t>
            </a:r>
            <a:r>
              <a:rPr lang="fr-FR" sz="2400" dirty="0" smtClean="0"/>
              <a:t>)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dirty="0" smtClean="0"/>
              <a:t>→ Main </a:t>
            </a:r>
            <a:r>
              <a:rPr lang="fr-FR" sz="2400" dirty="0" err="1" smtClean="0"/>
              <a:t>finding</a:t>
            </a:r>
            <a:r>
              <a:rPr lang="fr-FR" sz="2400" dirty="0" smtClean="0"/>
              <a:t>: </a:t>
            </a:r>
            <a:r>
              <a:rPr lang="fr-FR" sz="2400" b="1" dirty="0" smtClean="0"/>
              <a:t>relative </a:t>
            </a:r>
            <a:r>
              <a:rPr lang="fr-FR" sz="2400" b="1" dirty="0" err="1" smtClean="0"/>
              <a:t>price</a:t>
            </a:r>
            <a:r>
              <a:rPr lang="fr-FR" sz="2400" b="1" dirty="0" smtClean="0"/>
              <a:t> </a:t>
            </a:r>
            <a:r>
              <a:rPr lang="fr-FR" sz="2400" b="1" dirty="0" err="1" smtClean="0"/>
              <a:t>effects</a:t>
            </a:r>
            <a:r>
              <a:rPr lang="fr-FR" sz="2400" b="1" dirty="0" smtClean="0"/>
              <a:t> (capital gains and </a:t>
            </a:r>
            <a:r>
              <a:rPr lang="fr-FR" sz="2400" b="1" dirty="0" err="1" smtClean="0"/>
              <a:t>losses</a:t>
            </a:r>
            <a:r>
              <a:rPr lang="fr-FR" sz="2400" b="1" dirty="0" smtClean="0"/>
              <a:t>) are </a:t>
            </a:r>
            <a:r>
              <a:rPr lang="fr-FR" sz="2400" b="1" dirty="0" err="1" smtClean="0"/>
              <a:t>key</a:t>
            </a:r>
            <a:r>
              <a:rPr lang="fr-FR" sz="2400" b="1" dirty="0" smtClean="0"/>
              <a:t> in the short and medium </a:t>
            </a:r>
            <a:r>
              <a:rPr lang="fr-FR" sz="2400" b="1" dirty="0" err="1" smtClean="0"/>
              <a:t>run</a:t>
            </a:r>
            <a:r>
              <a:rPr lang="fr-FR" sz="2400" b="1" dirty="0" smtClean="0"/>
              <a:t> and at local </a:t>
            </a:r>
            <a:r>
              <a:rPr lang="fr-FR" sz="2400" b="1" dirty="0" err="1" smtClean="0"/>
              <a:t>level</a:t>
            </a:r>
            <a:r>
              <a:rPr lang="fr-FR" sz="2400" b="1" dirty="0" smtClean="0"/>
              <a:t>;              volume </a:t>
            </a:r>
            <a:r>
              <a:rPr lang="fr-FR" sz="2400" b="1" dirty="0" err="1" smtClean="0"/>
              <a:t>effects</a:t>
            </a:r>
            <a:r>
              <a:rPr lang="fr-FR" sz="2400" b="1" dirty="0" smtClean="0"/>
              <a:t> (</a:t>
            </a:r>
            <a:r>
              <a:rPr lang="fr-FR" sz="2400" b="1" dirty="0" err="1" smtClean="0"/>
              <a:t>saving</a:t>
            </a:r>
            <a:r>
              <a:rPr lang="fr-FR" sz="2400" b="1" dirty="0" smtClean="0"/>
              <a:t> and </a:t>
            </a:r>
            <a:r>
              <a:rPr lang="fr-FR" sz="2400" b="1" dirty="0" err="1" smtClean="0"/>
              <a:t>investment</a:t>
            </a:r>
            <a:r>
              <a:rPr lang="fr-FR" sz="2400" b="1" dirty="0" smtClean="0"/>
              <a:t>) are </a:t>
            </a:r>
            <a:r>
              <a:rPr lang="fr-FR" sz="2400" b="1" dirty="0" err="1" smtClean="0"/>
              <a:t>probably</a:t>
            </a:r>
            <a:r>
              <a:rPr lang="fr-FR" sz="2400" b="1" dirty="0" smtClean="0"/>
              <a:t> more important in the long </a:t>
            </a:r>
            <a:r>
              <a:rPr lang="fr-FR" sz="2400" b="1" dirty="0" err="1" smtClean="0"/>
              <a:t>run</a:t>
            </a:r>
            <a:r>
              <a:rPr lang="fr-FR" sz="2400" b="1" dirty="0" smtClean="0"/>
              <a:t> and at the national or continental </a:t>
            </a:r>
            <a:r>
              <a:rPr lang="fr-FR" sz="2400" b="1" dirty="0" err="1" smtClean="0"/>
              <a:t>level</a:t>
            </a:r>
            <a:r>
              <a:rPr lang="fr-FR" sz="2400" b="1" dirty="0" smtClean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endParaRPr lang="fr-FR" sz="2400" dirty="0"/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dirty="0" err="1" smtClean="0"/>
              <a:t>See</a:t>
            </a:r>
            <a:r>
              <a:rPr lang="fr-FR" sz="2400" dirty="0" smtClean="0"/>
              <a:t> the </a:t>
            </a:r>
            <a:r>
              <a:rPr lang="fr-FR" sz="2400" dirty="0" err="1" smtClean="0"/>
              <a:t>detailed</a:t>
            </a:r>
            <a:r>
              <a:rPr lang="fr-FR" sz="2400" dirty="0" smtClean="0"/>
              <a:t> </a:t>
            </a:r>
            <a:r>
              <a:rPr lang="fr-FR" sz="2400" dirty="0" err="1" smtClean="0"/>
              <a:t>decomposition</a:t>
            </a:r>
            <a:r>
              <a:rPr lang="fr-FR" sz="2400" dirty="0" smtClean="0"/>
              <a:t> </a:t>
            </a:r>
            <a:r>
              <a:rPr lang="fr-FR" sz="2400" dirty="0" err="1" smtClean="0"/>
              <a:t>results</a:t>
            </a:r>
            <a:r>
              <a:rPr lang="fr-FR" sz="2400" dirty="0" smtClean="0"/>
              <a:t> for </a:t>
            </a:r>
            <a:r>
              <a:rPr lang="fr-FR" sz="2400" dirty="0" err="1" smtClean="0"/>
              <a:t>wealth</a:t>
            </a:r>
            <a:r>
              <a:rPr lang="fr-FR" sz="2400" dirty="0" smtClean="0"/>
              <a:t> accumulation </a:t>
            </a:r>
            <a:r>
              <a:rPr lang="fr-FR" sz="2400" dirty="0" err="1" smtClean="0"/>
              <a:t>into</a:t>
            </a:r>
            <a:r>
              <a:rPr lang="fr-FR" sz="2400" dirty="0" smtClean="0"/>
              <a:t> volume and relative </a:t>
            </a:r>
            <a:r>
              <a:rPr lang="fr-FR" sz="2400" dirty="0" err="1" smtClean="0"/>
              <a:t>price</a:t>
            </a:r>
            <a:r>
              <a:rPr lang="fr-FR" sz="2400" dirty="0" smtClean="0"/>
              <a:t> </a:t>
            </a:r>
            <a:r>
              <a:rPr lang="fr-FR" sz="2400" dirty="0" err="1" smtClean="0"/>
              <a:t>effects</a:t>
            </a:r>
            <a:r>
              <a:rPr lang="fr-FR" sz="2400" dirty="0" smtClean="0"/>
              <a:t> in Piketty-</a:t>
            </a:r>
            <a:r>
              <a:rPr lang="fr-FR" sz="2400" dirty="0" err="1" smtClean="0"/>
              <a:t>Zucman</a:t>
            </a:r>
            <a:r>
              <a:rPr lang="fr-FR" sz="2400" dirty="0" smtClean="0"/>
              <a:t>, </a:t>
            </a:r>
            <a:r>
              <a:rPr lang="fr-FR" sz="2400" dirty="0" smtClean="0">
                <a:hlinkClick r:id="rId3"/>
              </a:rPr>
              <a:t>QJE 2014</a:t>
            </a:r>
            <a:r>
              <a:rPr lang="en-US" sz="2400" dirty="0" smtClean="0"/>
              <a:t>)</a:t>
            </a:r>
            <a:endParaRPr lang="fr-FR" sz="24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fr-FR" sz="2400" dirty="0" smtClean="0"/>
              <a:t> </a:t>
            </a:r>
            <a:endParaRPr lang="el-GR" sz="2400" dirty="0"/>
          </a:p>
          <a:p>
            <a:pPr>
              <a:lnSpc>
                <a:spcPct val="90000"/>
              </a:lnSpc>
            </a:pPr>
            <a:endParaRPr lang="fr-FR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856983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08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8856983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2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4" y="116632"/>
                        <a:ext cx="9036495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ce réservé du contenu 5"/>
          <p:cNvGraphicFramePr>
            <a:graphicFrameLocks noGrp="1" noChangeAspect="1"/>
          </p:cNvGraphicFramePr>
          <p:nvPr>
            <p:ph idx="1"/>
          </p:nvPr>
        </p:nvGraphicFramePr>
        <p:xfrm>
          <a:off x="179512" y="188640"/>
          <a:ext cx="8712967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56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88640"/>
                        <a:ext cx="8712967" cy="6480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568952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Can land and </a:t>
            </a:r>
            <a:r>
              <a:rPr lang="fr-FR" dirty="0" err="1" smtClean="0"/>
              <a:t>housing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6093296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difficult</a:t>
            </a:r>
            <a:r>
              <a:rPr lang="fr-FR" dirty="0" smtClean="0"/>
              <a:t> to </a:t>
            </a:r>
            <a:r>
              <a:rPr lang="fr-FR" dirty="0" err="1" smtClean="0"/>
              <a:t>identify</a:t>
            </a:r>
            <a:r>
              <a:rPr lang="fr-FR" dirty="0" smtClean="0"/>
              <a:t> pure land </a:t>
            </a:r>
            <a:r>
              <a:rPr lang="fr-FR" dirty="0" err="1" smtClean="0"/>
              <a:t>prices</a:t>
            </a:r>
            <a:r>
              <a:rPr lang="fr-FR" dirty="0" smtClean="0"/>
              <a:t>: hard to </a:t>
            </a:r>
            <a:r>
              <a:rPr lang="fr-FR" dirty="0" err="1" smtClean="0"/>
              <a:t>measure</a:t>
            </a:r>
            <a:r>
              <a:rPr lang="fr-FR" dirty="0" smtClean="0"/>
              <a:t> all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investment</a:t>
            </a:r>
            <a:r>
              <a:rPr lang="fr-FR" dirty="0" smtClean="0"/>
              <a:t> and </a:t>
            </a:r>
            <a:r>
              <a:rPr lang="fr-FR" dirty="0" err="1" smtClean="0"/>
              <a:t>improvment</a:t>
            </a:r>
            <a:r>
              <a:rPr lang="fr-FR" dirty="0" smtClean="0"/>
              <a:t> to land, the local infrastructures, etc.</a:t>
            </a:r>
          </a:p>
          <a:p>
            <a:r>
              <a:rPr lang="fr-FR" dirty="0" smtClean="0"/>
              <a:t>There are good </a:t>
            </a:r>
            <a:r>
              <a:rPr lang="fr-FR" dirty="0" err="1" smtClean="0"/>
              <a:t>reasons</a:t>
            </a:r>
            <a:r>
              <a:rPr lang="fr-FR" dirty="0" smtClean="0"/>
              <a:t> to </a:t>
            </a:r>
            <a:r>
              <a:rPr lang="fr-FR" dirty="0" err="1" smtClean="0"/>
              <a:t>believe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price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 </a:t>
            </a:r>
            <a:r>
              <a:rPr lang="fr-FR" dirty="0" err="1" smtClean="0"/>
              <a:t>dominate</a:t>
            </a:r>
            <a:r>
              <a:rPr lang="fr-FR" dirty="0" smtClean="0"/>
              <a:t> in the short and medium </a:t>
            </a:r>
            <a:r>
              <a:rPr lang="fr-FR" dirty="0" err="1" smtClean="0"/>
              <a:t>run</a:t>
            </a:r>
            <a:r>
              <a:rPr lang="fr-FR" dirty="0" smtClean="0"/>
              <a:t>, but </a:t>
            </a:r>
            <a:r>
              <a:rPr lang="fr-FR" dirty="0" err="1" smtClean="0"/>
              <a:t>less</a:t>
            </a:r>
            <a:r>
              <a:rPr lang="fr-FR" dirty="0" smtClean="0"/>
              <a:t> </a:t>
            </a:r>
            <a:r>
              <a:rPr lang="fr-FR" dirty="0" err="1" smtClean="0"/>
              <a:t>so</a:t>
            </a:r>
            <a:r>
              <a:rPr lang="fr-FR" dirty="0" smtClean="0"/>
              <a:t> in the long </a:t>
            </a:r>
            <a:r>
              <a:rPr lang="fr-FR" dirty="0" err="1" smtClean="0"/>
              <a:t>run</a:t>
            </a:r>
            <a:endParaRPr lang="fr-FR" dirty="0" smtClean="0"/>
          </a:p>
          <a:p>
            <a:r>
              <a:rPr lang="fr-FR" dirty="0" err="1" smtClean="0"/>
              <a:t>However</a:t>
            </a:r>
            <a:r>
              <a:rPr lang="fr-FR" dirty="0" smtClean="0"/>
              <a:t> one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find</a:t>
            </a:r>
            <a:r>
              <a:rPr lang="fr-FR" dirty="0" smtClean="0"/>
              <a:t> </a:t>
            </a:r>
            <a:r>
              <a:rPr lang="fr-FR" dirty="0" err="1" smtClean="0"/>
              <a:t>mechanims</a:t>
            </a:r>
            <a:r>
              <a:rPr lang="fr-FR" dirty="0" smtClean="0"/>
              <a:t> </a:t>
            </a:r>
            <a:r>
              <a:rPr lang="fr-FR" dirty="0" err="1" smtClean="0"/>
              <a:t>explaining</a:t>
            </a:r>
            <a:r>
              <a:rPr lang="fr-FR" dirty="0" smtClean="0"/>
              <a:t> </a:t>
            </a:r>
            <a:r>
              <a:rPr lang="fr-FR" dirty="0" err="1" smtClean="0"/>
              <a:t>why</a:t>
            </a:r>
            <a:r>
              <a:rPr lang="fr-FR" dirty="0" smtClean="0"/>
              <a:t> land and </a:t>
            </a:r>
            <a:r>
              <a:rPr lang="fr-FR" dirty="0" err="1" smtClean="0"/>
              <a:t>housing</a:t>
            </a:r>
            <a:r>
              <a:rPr lang="fr-FR" dirty="0" smtClean="0"/>
              <a:t> </a:t>
            </a:r>
            <a:r>
              <a:rPr lang="fr-FR" dirty="0" err="1" smtClean="0"/>
              <a:t>prices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/>
              <a:t>matter</a:t>
            </a:r>
            <a:r>
              <a:rPr lang="fr-FR" dirty="0" smtClean="0"/>
              <a:t>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endParaRPr lang="fr-FR" dirty="0" smtClean="0"/>
          </a:p>
          <a:p>
            <a:r>
              <a:rPr lang="fr-FR" dirty="0" err="1"/>
              <a:t>S</a:t>
            </a:r>
            <a:r>
              <a:rPr lang="fr-FR" dirty="0" err="1" smtClean="0"/>
              <a:t>ee</a:t>
            </a:r>
            <a:r>
              <a:rPr lang="fr-FR" dirty="0" smtClean="0"/>
              <a:t> </a:t>
            </a:r>
            <a:r>
              <a:rPr lang="fr-FR" dirty="0" err="1" smtClean="0"/>
              <a:t>e.g</a:t>
            </a:r>
            <a:r>
              <a:rPr lang="fr-FR" dirty="0" smtClean="0"/>
              <a:t> </a:t>
            </a:r>
            <a:r>
              <a:rPr lang="fr-FR" dirty="0" err="1"/>
              <a:t>Gyourko</a:t>
            </a:r>
            <a:r>
              <a:rPr lang="fr-FR" dirty="0"/>
              <a:t> et al, « </a:t>
            </a:r>
            <a:r>
              <a:rPr lang="fr-FR" dirty="0">
                <a:hlinkClick r:id="rId2"/>
              </a:rPr>
              <a:t>Superstar cities</a:t>
            </a:r>
            <a:r>
              <a:rPr lang="fr-FR" dirty="0"/>
              <a:t> », AEJ </a:t>
            </a:r>
            <a:r>
              <a:rPr lang="fr-FR" dirty="0" smtClean="0"/>
              <a:t>2013 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Schularick et al 2014, « </a:t>
            </a:r>
            <a:r>
              <a:rPr lang="fr-FR" dirty="0" smtClean="0">
                <a:hlinkClick r:id="rId3"/>
              </a:rPr>
              <a:t>No </a:t>
            </a:r>
            <a:r>
              <a:rPr lang="fr-FR" dirty="0" err="1" smtClean="0">
                <a:hlinkClick r:id="rId3"/>
              </a:rPr>
              <a:t>price</a:t>
            </a:r>
            <a:r>
              <a:rPr lang="fr-FR" dirty="0" smtClean="0">
                <a:hlinkClick r:id="rId3"/>
              </a:rPr>
              <a:t> </a:t>
            </a:r>
            <a:r>
              <a:rPr lang="fr-FR" dirty="0" err="1" smtClean="0">
                <a:hlinkClick r:id="rId3"/>
              </a:rPr>
              <a:t>like</a:t>
            </a:r>
            <a:r>
              <a:rPr lang="fr-FR" dirty="0" smtClean="0">
                <a:hlinkClick r:id="rId3"/>
              </a:rPr>
              <a:t> home: global land </a:t>
            </a:r>
            <a:r>
              <a:rPr lang="fr-FR" dirty="0" err="1" smtClean="0">
                <a:hlinkClick r:id="rId3"/>
              </a:rPr>
              <a:t>prices</a:t>
            </a:r>
            <a:r>
              <a:rPr lang="fr-FR" dirty="0" smtClean="0">
                <a:hlinkClick r:id="rId3"/>
              </a:rPr>
              <a:t> 1870-2012</a:t>
            </a:r>
            <a:r>
              <a:rPr lang="fr-FR" dirty="0" smtClean="0"/>
              <a:t> » : the speed of </a:t>
            </a:r>
            <a:r>
              <a:rPr lang="fr-FR" dirty="0" err="1" smtClean="0"/>
              <a:t>technical</a:t>
            </a:r>
            <a:r>
              <a:rPr lang="fr-FR" dirty="0" smtClean="0"/>
              <a:t> </a:t>
            </a:r>
            <a:r>
              <a:rPr lang="fr-FR" dirty="0" err="1" smtClean="0"/>
              <a:t>progress</a:t>
            </a:r>
            <a:r>
              <a:rPr lang="fr-FR" dirty="0" smtClean="0"/>
              <a:t> in transportation </a:t>
            </a:r>
            <a:r>
              <a:rPr lang="fr-FR" dirty="0" err="1" smtClean="0"/>
              <a:t>technology</a:t>
            </a:r>
            <a:r>
              <a:rPr lang="fr-FR" dirty="0" smtClean="0"/>
              <a:t> has been </a:t>
            </a:r>
            <a:r>
              <a:rPr lang="fr-FR" dirty="0" err="1" smtClean="0"/>
              <a:t>relatively</a:t>
            </a:r>
            <a:r>
              <a:rPr lang="fr-FR" dirty="0" smtClean="0"/>
              <a:t> </a:t>
            </a:r>
            <a:r>
              <a:rPr lang="fr-FR" dirty="0" err="1" smtClean="0"/>
              <a:t>faster</a:t>
            </a:r>
            <a:r>
              <a:rPr lang="fr-FR" dirty="0" smtClean="0"/>
              <a:t> in 1850-1960 </a:t>
            </a:r>
            <a:r>
              <a:rPr lang="fr-FR" dirty="0" err="1" smtClean="0"/>
              <a:t>than</a:t>
            </a:r>
            <a:r>
              <a:rPr lang="fr-FR" dirty="0" smtClean="0"/>
              <a:t> in 1960-2010 (relative to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sectors</a:t>
            </a:r>
            <a:r>
              <a:rPr lang="fr-FR" dirty="0" smtClean="0"/>
              <a:t> </a:t>
            </a:r>
            <a:r>
              <a:rPr lang="fr-FR" dirty="0" err="1" smtClean="0"/>
              <a:t>such</a:t>
            </a:r>
            <a:r>
              <a:rPr lang="fr-FR" dirty="0" smtClean="0"/>
              <a:t> as </a:t>
            </a:r>
            <a:r>
              <a:rPr lang="fr-FR" dirty="0" err="1" smtClean="0"/>
              <a:t>biotech</a:t>
            </a:r>
            <a:r>
              <a:rPr lang="fr-FR" dirty="0" smtClean="0"/>
              <a:t>, computer, etc.) (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/>
              <a:t>airplane</a:t>
            </a:r>
            <a:r>
              <a:rPr lang="fr-FR" dirty="0" smtClean="0"/>
              <a:t> speed </a:t>
            </a:r>
            <a:r>
              <a:rPr lang="fr-FR" dirty="0" err="1" smtClean="0"/>
              <a:t>unchanged</a:t>
            </a:r>
            <a:r>
              <a:rPr lang="fr-FR" dirty="0"/>
              <a:t> </a:t>
            </a:r>
            <a:r>
              <a:rPr lang="fr-FR" dirty="0" smtClean="0"/>
              <a:t>in </a:t>
            </a:r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 smtClean="0"/>
              <a:t>decades</a:t>
            </a:r>
            <a:r>
              <a:rPr lang="fr-FR" dirty="0" smtClean="0"/>
              <a:t>);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potentially</a:t>
            </a:r>
            <a:r>
              <a:rPr lang="fr-FR" dirty="0" smtClean="0"/>
              <a:t> </a:t>
            </a:r>
            <a:r>
              <a:rPr lang="fr-FR" dirty="0" err="1" smtClean="0"/>
              <a:t>explain</a:t>
            </a:r>
            <a:r>
              <a:rPr lang="fr-FR" dirty="0" smtClean="0"/>
              <a:t> the </a:t>
            </a:r>
            <a:r>
              <a:rPr lang="fr-FR" dirty="0" err="1" smtClean="0"/>
              <a:t>rise</a:t>
            </a:r>
            <a:r>
              <a:rPr lang="fr-FR" dirty="0" smtClean="0"/>
              <a:t> of relative land </a:t>
            </a:r>
            <a:r>
              <a:rPr lang="fr-FR" dirty="0" err="1" smtClean="0"/>
              <a:t>prices</a:t>
            </a:r>
            <a:r>
              <a:rPr lang="fr-FR" dirty="0" smtClean="0"/>
              <a:t> in large capital </a:t>
            </a:r>
            <a:r>
              <a:rPr lang="fr-FR" dirty="0" err="1" smtClean="0"/>
              <a:t>cities</a:t>
            </a:r>
            <a:r>
              <a:rPr lang="fr-FR" dirty="0" smtClean="0"/>
              <a:t> in </a:t>
            </a:r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 smtClean="0"/>
              <a:t>decades</a:t>
            </a:r>
            <a:endParaRPr lang="fr-FR" dirty="0"/>
          </a:p>
          <a:p>
            <a:r>
              <a:rPr lang="fr-FR" dirty="0" smtClean="0"/>
              <a:t>More </a:t>
            </a:r>
            <a:r>
              <a:rPr lang="fr-FR" dirty="0" err="1" smtClean="0"/>
              <a:t>generally</a:t>
            </a:r>
            <a:r>
              <a:rPr lang="fr-FR" dirty="0" smtClean="0"/>
              <a:t>, in </a:t>
            </a:r>
            <a:r>
              <a:rPr lang="fr-FR" dirty="0" err="1" smtClean="0"/>
              <a:t>models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n </a:t>
            </a:r>
            <a:r>
              <a:rPr lang="fr-FR" dirty="0" err="1" smtClean="0"/>
              <a:t>goods</a:t>
            </a:r>
            <a:r>
              <a:rPr lang="fr-FR" dirty="0" smtClean="0"/>
              <a:t>, </a:t>
            </a:r>
            <a:r>
              <a:rPr lang="fr-FR" dirty="0" err="1" smtClean="0"/>
              <a:t>different</a:t>
            </a:r>
            <a:r>
              <a:rPr lang="fr-FR" dirty="0" smtClean="0"/>
              <a:t> speed of </a:t>
            </a:r>
            <a:r>
              <a:rPr lang="fr-FR" dirty="0" err="1" smtClean="0"/>
              <a:t>technical</a:t>
            </a:r>
            <a:r>
              <a:rPr lang="fr-FR" dirty="0" smtClean="0"/>
              <a:t> change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explain</a:t>
            </a:r>
            <a:r>
              <a:rPr lang="fr-FR" dirty="0" smtClean="0"/>
              <a:t> </a:t>
            </a:r>
            <a:r>
              <a:rPr lang="fr-FR" dirty="0" err="1" smtClean="0"/>
              <a:t>any</a:t>
            </a:r>
            <a:r>
              <a:rPr lang="fr-FR" dirty="0" smtClean="0"/>
              <a:t> long-</a:t>
            </a:r>
            <a:r>
              <a:rPr lang="fr-FR" dirty="0" err="1" smtClean="0"/>
              <a:t>run</a:t>
            </a:r>
            <a:r>
              <a:rPr lang="fr-FR" dirty="0" smtClean="0"/>
              <a:t> change in relative </a:t>
            </a:r>
            <a:r>
              <a:rPr lang="fr-FR" dirty="0" err="1" smtClean="0"/>
              <a:t>prices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369102430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Market</a:t>
            </a:r>
            <a:r>
              <a:rPr lang="fr-FR" dirty="0" smtClean="0"/>
              <a:t> vs book value of </a:t>
            </a:r>
            <a:r>
              <a:rPr lang="fr-FR" dirty="0" smtClean="0"/>
              <a:t>corporations: capital and power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73325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So far </a:t>
            </a:r>
            <a:r>
              <a:rPr lang="fr-FR" sz="2800" dirty="0" err="1" smtClean="0"/>
              <a:t>we</a:t>
            </a:r>
            <a:r>
              <a:rPr lang="fr-FR" sz="2800" dirty="0" smtClean="0"/>
              <a:t> </a:t>
            </a:r>
            <a:r>
              <a:rPr lang="fr-FR" sz="2800" dirty="0" err="1" smtClean="0"/>
              <a:t>used</a:t>
            </a:r>
            <a:r>
              <a:rPr lang="fr-FR" sz="2800" dirty="0" smtClean="0"/>
              <a:t> a </a:t>
            </a:r>
            <a:r>
              <a:rPr lang="fr-FR" sz="2800" dirty="0" err="1" smtClean="0"/>
              <a:t>market</a:t>
            </a:r>
            <a:r>
              <a:rPr lang="fr-FR" sz="2800" dirty="0" smtClean="0"/>
              <a:t>-value </a:t>
            </a:r>
            <a:r>
              <a:rPr lang="fr-FR" sz="2800" dirty="0" err="1" smtClean="0"/>
              <a:t>definition</a:t>
            </a:r>
            <a:r>
              <a:rPr lang="fr-FR" sz="2800" dirty="0" smtClean="0"/>
              <a:t> of national </a:t>
            </a:r>
            <a:r>
              <a:rPr lang="fr-FR" sz="2800" dirty="0" err="1" smtClean="0"/>
              <a:t>wealth</a:t>
            </a:r>
            <a:r>
              <a:rPr lang="fr-FR" sz="2800" dirty="0" smtClean="0"/>
              <a:t> </a:t>
            </a:r>
            <a:r>
              <a:rPr lang="fr-FR" sz="2800" dirty="0" err="1" smtClean="0"/>
              <a:t>W</a:t>
            </a:r>
            <a:r>
              <a:rPr lang="fr-FR" sz="2800" baseline="-25000" dirty="0" err="1" smtClean="0"/>
              <a:t>n</a:t>
            </a:r>
            <a:r>
              <a:rPr lang="fr-FR" sz="2800" dirty="0" smtClean="0"/>
              <a:t> : corporations </a:t>
            </a:r>
            <a:r>
              <a:rPr lang="fr-FR" sz="2800" dirty="0" err="1" smtClean="0"/>
              <a:t>valued</a:t>
            </a:r>
            <a:r>
              <a:rPr lang="fr-FR" sz="2800" dirty="0" smtClean="0"/>
              <a:t> </a:t>
            </a:r>
            <a:r>
              <a:rPr lang="fr-FR" sz="2800" dirty="0" err="1" smtClean="0"/>
              <a:t>at</a:t>
            </a:r>
            <a:r>
              <a:rPr lang="fr-FR" sz="2800" dirty="0" smtClean="0"/>
              <a:t> stock </a:t>
            </a:r>
            <a:r>
              <a:rPr lang="fr-FR" sz="2800" dirty="0" err="1" smtClean="0"/>
              <a:t>market</a:t>
            </a:r>
            <a:r>
              <a:rPr lang="fr-FR" sz="2800" dirty="0" smtClean="0"/>
              <a:t> </a:t>
            </a:r>
            <a:r>
              <a:rPr lang="fr-FR" sz="2800" dirty="0" err="1" smtClean="0"/>
              <a:t>prices</a:t>
            </a:r>
            <a:endParaRPr lang="fr-FR" sz="2800" dirty="0" smtClean="0"/>
          </a:p>
          <a:p>
            <a:r>
              <a:rPr lang="fr-FR" sz="2800" dirty="0" smtClean="0"/>
              <a:t>Book value of corporations = </a:t>
            </a:r>
            <a:r>
              <a:rPr lang="fr-FR" sz="2800" dirty="0" err="1" smtClean="0"/>
              <a:t>assets</a:t>
            </a:r>
            <a:r>
              <a:rPr lang="fr-FR" sz="2800" dirty="0" smtClean="0"/>
              <a:t> – </a:t>
            </a:r>
            <a:r>
              <a:rPr lang="fr-FR" sz="2800" dirty="0" err="1" smtClean="0"/>
              <a:t>debt</a:t>
            </a:r>
            <a:endParaRPr lang="fr-FR" sz="2800" dirty="0" smtClean="0"/>
          </a:p>
          <a:p>
            <a:r>
              <a:rPr lang="fr-FR" sz="2800" dirty="0" err="1" smtClean="0"/>
              <a:t>Tobin’s</a:t>
            </a:r>
            <a:r>
              <a:rPr lang="fr-FR" sz="2800" dirty="0" smtClean="0"/>
              <a:t> Q ratio = (</a:t>
            </a:r>
            <a:r>
              <a:rPr lang="fr-FR" sz="2800" dirty="0" err="1" smtClean="0"/>
              <a:t>market</a:t>
            </a:r>
            <a:r>
              <a:rPr lang="fr-FR" sz="2800" dirty="0" smtClean="0"/>
              <a:t> value)/(book value) (&gt;1 or &lt;1)</a:t>
            </a:r>
          </a:p>
          <a:p>
            <a:r>
              <a:rPr lang="fr-FR" sz="2800" dirty="0" err="1" smtClean="0"/>
              <a:t>Residual</a:t>
            </a:r>
            <a:r>
              <a:rPr lang="fr-FR" sz="2800" dirty="0" smtClean="0"/>
              <a:t> </a:t>
            </a:r>
            <a:r>
              <a:rPr lang="fr-FR" sz="2800" dirty="0" err="1" smtClean="0"/>
              <a:t>corporate</a:t>
            </a:r>
            <a:r>
              <a:rPr lang="fr-FR" sz="2800" dirty="0" smtClean="0"/>
              <a:t> </a:t>
            </a:r>
            <a:r>
              <a:rPr lang="fr-FR" sz="2800" dirty="0" err="1" smtClean="0"/>
              <a:t>wealth</a:t>
            </a:r>
            <a:r>
              <a:rPr lang="fr-FR" sz="2800" dirty="0" smtClean="0"/>
              <a:t> </a:t>
            </a:r>
            <a:r>
              <a:rPr lang="fr-FR" sz="2800" dirty="0" err="1" smtClean="0"/>
              <a:t>W</a:t>
            </a:r>
            <a:r>
              <a:rPr lang="fr-FR" sz="2800" baseline="-25000" dirty="0" err="1" smtClean="0"/>
              <a:t>c</a:t>
            </a:r>
            <a:r>
              <a:rPr lang="fr-FR" sz="2800" dirty="0" smtClean="0"/>
              <a:t> = book value – </a:t>
            </a:r>
            <a:r>
              <a:rPr lang="fr-FR" sz="2800" dirty="0" err="1" smtClean="0"/>
              <a:t>market</a:t>
            </a:r>
            <a:r>
              <a:rPr lang="fr-FR" sz="2800" dirty="0" smtClean="0"/>
              <a:t> value</a:t>
            </a:r>
          </a:p>
          <a:p>
            <a:r>
              <a:rPr lang="fr-FR" sz="2800" dirty="0" smtClean="0"/>
              <a:t>Book-value national </a:t>
            </a:r>
            <a:r>
              <a:rPr lang="fr-FR" sz="2800" dirty="0" err="1" smtClean="0"/>
              <a:t>wealth</a:t>
            </a:r>
            <a:r>
              <a:rPr lang="fr-FR" sz="2800" dirty="0" smtClean="0"/>
              <a:t> W</a:t>
            </a:r>
            <a:r>
              <a:rPr lang="fr-FR" sz="2800" baseline="-25000" dirty="0" smtClean="0"/>
              <a:t>b</a:t>
            </a:r>
            <a:r>
              <a:rPr lang="fr-FR" sz="2800" dirty="0" smtClean="0"/>
              <a:t> = </a:t>
            </a:r>
            <a:r>
              <a:rPr lang="fr-FR" sz="2800" dirty="0" err="1" smtClean="0"/>
              <a:t>W</a:t>
            </a:r>
            <a:r>
              <a:rPr lang="fr-FR" sz="2800" baseline="-25000" dirty="0" err="1" smtClean="0"/>
              <a:t>n</a:t>
            </a:r>
            <a:r>
              <a:rPr lang="fr-FR" sz="2800" dirty="0" smtClean="0"/>
              <a:t> + </a:t>
            </a:r>
            <a:r>
              <a:rPr lang="fr-FR" sz="2800" dirty="0" err="1" smtClean="0"/>
              <a:t>W</a:t>
            </a:r>
            <a:r>
              <a:rPr lang="fr-FR" sz="2800" baseline="-25000" dirty="0" err="1" smtClean="0"/>
              <a:t>c</a:t>
            </a:r>
            <a:r>
              <a:rPr lang="fr-FR" sz="2800" dirty="0" smtClean="0"/>
              <a:t> </a:t>
            </a:r>
          </a:p>
          <a:p>
            <a:r>
              <a:rPr lang="fr-FR" sz="2800" dirty="0" smtClean="0"/>
              <a:t>In principe, Q </a:t>
            </a:r>
            <a:r>
              <a:rPr lang="fr-FR" sz="2800" dirty="0" smtClean="0">
                <a:cs typeface="Arial"/>
              </a:rPr>
              <a:t>≈ 1 (</a:t>
            </a:r>
            <a:r>
              <a:rPr lang="fr-FR" sz="2800" dirty="0" err="1" smtClean="0">
                <a:cs typeface="Arial"/>
              </a:rPr>
              <a:t>otherwise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investment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should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adjust</a:t>
            </a:r>
            <a:r>
              <a:rPr lang="fr-FR" sz="2800" dirty="0" smtClean="0">
                <a:cs typeface="Arial"/>
              </a:rPr>
              <a:t>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/>
              <a:t>W</a:t>
            </a:r>
            <a:r>
              <a:rPr lang="fr-FR" sz="2800" baseline="-25000" dirty="0" err="1" smtClean="0"/>
              <a:t>c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≈ 0</a:t>
            </a:r>
            <a:r>
              <a:rPr lang="fr-FR" sz="2800" dirty="0" smtClean="0"/>
              <a:t> and W</a:t>
            </a:r>
            <a:r>
              <a:rPr lang="fr-FR" sz="2800" baseline="-25000" dirty="0" smtClean="0"/>
              <a:t>b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≈</a:t>
            </a:r>
            <a:r>
              <a:rPr lang="fr-FR" sz="2800" dirty="0" smtClean="0"/>
              <a:t> </a:t>
            </a:r>
            <a:r>
              <a:rPr lang="fr-FR" sz="2800" dirty="0" err="1" smtClean="0"/>
              <a:t>W</a:t>
            </a:r>
            <a:r>
              <a:rPr lang="fr-FR" sz="2800" baseline="-25000" dirty="0" err="1" smtClean="0"/>
              <a:t>n</a:t>
            </a:r>
            <a:r>
              <a:rPr lang="fr-FR" sz="2800" dirty="0" smtClean="0"/>
              <a:t> </a:t>
            </a:r>
          </a:p>
          <a:p>
            <a:r>
              <a:rPr lang="fr-FR" sz="2800" dirty="0" smtClean="0"/>
              <a:t>But Q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systematically</a:t>
            </a:r>
            <a:r>
              <a:rPr lang="fr-FR" sz="2800" dirty="0" smtClean="0"/>
              <a:t> &gt;1 if </a:t>
            </a:r>
            <a:r>
              <a:rPr lang="fr-FR" sz="2800" dirty="0" err="1" smtClean="0"/>
              <a:t>immaterial</a:t>
            </a:r>
            <a:r>
              <a:rPr lang="fr-FR" sz="2800" dirty="0" smtClean="0"/>
              <a:t> </a:t>
            </a:r>
            <a:r>
              <a:rPr lang="fr-FR" sz="2800" dirty="0" err="1" smtClean="0"/>
              <a:t>investment</a:t>
            </a:r>
            <a:r>
              <a:rPr lang="fr-FR" sz="2800" dirty="0" smtClean="0"/>
              <a:t> not </a:t>
            </a:r>
            <a:r>
              <a:rPr lang="fr-FR" sz="2800" dirty="0" err="1" smtClean="0"/>
              <a:t>well</a:t>
            </a:r>
            <a:r>
              <a:rPr lang="fr-FR" sz="2800" dirty="0" smtClean="0"/>
              <a:t> </a:t>
            </a:r>
            <a:r>
              <a:rPr lang="fr-FR" sz="2800" dirty="0" err="1" smtClean="0"/>
              <a:t>accounted</a:t>
            </a:r>
            <a:r>
              <a:rPr lang="fr-FR" sz="2800" dirty="0" smtClean="0"/>
              <a:t> in book </a:t>
            </a:r>
            <a:r>
              <a:rPr lang="fr-FR" sz="2800" dirty="0" err="1" smtClean="0"/>
              <a:t>assets</a:t>
            </a:r>
            <a:r>
              <a:rPr lang="fr-FR" sz="2800" dirty="0" smtClean="0"/>
              <a:t> </a:t>
            </a:r>
          </a:p>
          <a:p>
            <a:r>
              <a:rPr lang="fr-FR" sz="2800" dirty="0" smtClean="0"/>
              <a:t>But Q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systemativally</a:t>
            </a:r>
            <a:r>
              <a:rPr lang="fr-FR" sz="2800" dirty="0" smtClean="0"/>
              <a:t> &lt;1 if </a:t>
            </a:r>
            <a:r>
              <a:rPr lang="fr-FR" sz="2800" dirty="0" err="1" smtClean="0"/>
              <a:t>shareholders</a:t>
            </a:r>
            <a:r>
              <a:rPr lang="fr-FR" sz="2800" dirty="0" smtClean="0"/>
              <a:t> have </a:t>
            </a:r>
            <a:r>
              <a:rPr lang="fr-FR" sz="2800" dirty="0" err="1" smtClean="0"/>
              <a:t>imperfect</a:t>
            </a:r>
            <a:r>
              <a:rPr lang="fr-FR" sz="2800" dirty="0" smtClean="0"/>
              <a:t> control of the </a:t>
            </a:r>
            <a:r>
              <a:rPr lang="fr-FR" sz="2800" dirty="0" err="1" smtClean="0"/>
              <a:t>firm</a:t>
            </a:r>
            <a:r>
              <a:rPr lang="fr-FR" sz="2800" dirty="0" smtClean="0"/>
              <a:t> (</a:t>
            </a:r>
            <a:r>
              <a:rPr lang="fr-FR" sz="2800" b="1" dirty="0" err="1" smtClean="0"/>
              <a:t>stakeholder</a:t>
            </a:r>
            <a:r>
              <a:rPr lang="fr-FR" sz="2800" b="1" dirty="0" smtClean="0"/>
              <a:t> </a:t>
            </a:r>
            <a:r>
              <a:rPr lang="fr-FR" sz="2800" b="1" dirty="0" smtClean="0"/>
              <a:t>model</a:t>
            </a:r>
            <a:r>
              <a:rPr lang="fr-FR" sz="2800" dirty="0" smtClean="0"/>
              <a:t>):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explain</a:t>
            </a:r>
            <a:r>
              <a:rPr lang="fr-FR" sz="2800" dirty="0" smtClean="0"/>
              <a:t> </a:t>
            </a:r>
            <a:r>
              <a:rPr lang="fr-FR" sz="2800" dirty="0" err="1" smtClean="0"/>
              <a:t>why</a:t>
            </a:r>
            <a:r>
              <a:rPr lang="fr-FR" sz="2800" dirty="0" smtClean="0"/>
              <a:t> Q </a:t>
            </a:r>
            <a:r>
              <a:rPr lang="fr-FR" sz="2800" dirty="0" err="1" smtClean="0"/>
              <a:t>lower</a:t>
            </a:r>
            <a:r>
              <a:rPr lang="fr-FR" sz="2800" dirty="0" smtClean="0"/>
              <a:t> in Germany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US-UK, and the </a:t>
            </a:r>
            <a:r>
              <a:rPr lang="fr-FR" sz="2800" dirty="0" err="1" smtClean="0"/>
              <a:t>general</a:t>
            </a:r>
            <a:r>
              <a:rPr lang="fr-FR" sz="2800" dirty="0" smtClean="0"/>
              <a:t> </a:t>
            </a:r>
            <a:r>
              <a:rPr lang="fr-FR" sz="2800" dirty="0" err="1" smtClean="0"/>
              <a:t>rise</a:t>
            </a:r>
            <a:r>
              <a:rPr lang="fr-FR" sz="2800" dirty="0" smtClean="0"/>
              <a:t> of Q </a:t>
            </a:r>
            <a:r>
              <a:rPr lang="fr-FR" sz="2800" dirty="0" err="1" smtClean="0"/>
              <a:t>since</a:t>
            </a:r>
            <a:r>
              <a:rPr lang="fr-FR" sz="2800" dirty="0" smtClean="0"/>
              <a:t> 1970s-80s  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20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116632"/>
                        <a:ext cx="8784976" cy="655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88640"/>
            <a:ext cx="9036496" cy="655272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fr-FR" dirty="0" smtClean="0"/>
          </a:p>
          <a:p>
            <a:r>
              <a:rPr lang="en-US" sz="2600" dirty="0"/>
              <a:t>D</a:t>
            </a:r>
            <a:r>
              <a:rPr lang="en-US" sz="2600" dirty="0" smtClean="0"/>
              <a:t>ifferences </a:t>
            </a:r>
            <a:r>
              <a:rPr lang="en-US" sz="2600" dirty="0" smtClean="0"/>
              <a:t>in legal systems, particularly in labor law &amp; company law (stakeholder rights: “codetermination</a:t>
            </a:r>
            <a:r>
              <a:rPr lang="en-US" sz="2600" dirty="0" smtClean="0"/>
              <a:t>” = power sharing btw shareholders and workers) </a:t>
            </a:r>
            <a:r>
              <a:rPr lang="en-US" sz="2600" dirty="0" smtClean="0"/>
              <a:t>can </a:t>
            </a:r>
            <a:r>
              <a:rPr lang="en-US" sz="2600" dirty="0" smtClean="0"/>
              <a:t>explain </a:t>
            </a:r>
            <a:r>
              <a:rPr lang="en-US" sz="2600" dirty="0" smtClean="0"/>
              <a:t>different levels </a:t>
            </a:r>
            <a:r>
              <a:rPr lang="en-US" sz="2600" dirty="0" smtClean="0"/>
              <a:t>of Tobin’s Q</a:t>
            </a:r>
            <a:endParaRPr lang="en-US" sz="2600" dirty="0" smtClean="0"/>
          </a:p>
          <a:p>
            <a:r>
              <a:rPr lang="en-US" sz="2600" dirty="0" smtClean="0"/>
              <a:t>See </a:t>
            </a:r>
            <a:r>
              <a:rPr lang="en-US" sz="2600" dirty="0" smtClean="0">
                <a:hlinkClick r:id="rId2"/>
              </a:rPr>
              <a:t>McGaughey 2015</a:t>
            </a:r>
            <a:r>
              <a:rPr lang="en-US" sz="2600" dirty="0" smtClean="0"/>
              <a:t> on corporate law &amp; inequality; see also </a:t>
            </a:r>
            <a:r>
              <a:rPr lang="en-US" sz="2600" dirty="0" smtClean="0">
                <a:hlinkClick r:id="rId3"/>
              </a:rPr>
              <a:t>McGaughey 2015</a:t>
            </a:r>
            <a:r>
              <a:rPr lang="en-US" sz="2600" dirty="0" smtClean="0"/>
              <a:t> &amp; </a:t>
            </a:r>
            <a:r>
              <a:rPr lang="en-US" sz="2600" dirty="0" smtClean="0">
                <a:hlinkClick r:id="rId4"/>
              </a:rPr>
              <a:t>Schuster 2015</a:t>
            </a:r>
            <a:r>
              <a:rPr lang="en-US" sz="2600" dirty="0" smtClean="0"/>
              <a:t> on codetermination in Germany, Sweden and other European countries :                                               </a:t>
            </a:r>
            <a:r>
              <a:rPr lang="en-US" sz="2600" b="1" dirty="0" smtClean="0"/>
              <a:t>more codetermination </a:t>
            </a:r>
            <a:r>
              <a:rPr lang="en-US" sz="2600" b="1" dirty="0" smtClean="0">
                <a:latin typeface="Calibri"/>
              </a:rPr>
              <a:t>→ </a:t>
            </a:r>
            <a:r>
              <a:rPr lang="en-US" sz="2600" b="1" dirty="0" smtClean="0">
                <a:latin typeface="Calibri"/>
              </a:rPr>
              <a:t>lower Tobin’s Q, but this can be good for the long-run investment of workers </a:t>
            </a:r>
            <a:endParaRPr lang="en-US" sz="2600" b="1" dirty="0" smtClean="0">
              <a:latin typeface="Calibri"/>
            </a:endParaRPr>
          </a:p>
          <a:p>
            <a:r>
              <a:rPr lang="en-US" sz="2600" dirty="0" smtClean="0">
                <a:latin typeface="Calibri"/>
              </a:rPr>
              <a:t>Germany: employee representatives make 50% of supervisory board members (but shareholders have decisive vote and pick management board: German two-board system)</a:t>
            </a:r>
          </a:p>
          <a:p>
            <a:r>
              <a:rPr lang="en-US" sz="2600" dirty="0" smtClean="0">
                <a:latin typeface="Calibri"/>
              </a:rPr>
              <a:t>Sweden: 3 employees (</a:t>
            </a:r>
            <a:r>
              <a:rPr lang="en-US" sz="2600" dirty="0" smtClean="0">
                <a:cs typeface="Arial"/>
              </a:rPr>
              <a:t>≈30%) in single board of directors</a:t>
            </a:r>
          </a:p>
          <a:p>
            <a:r>
              <a:rPr lang="en-US" sz="2600" dirty="0" smtClean="0">
                <a:cs typeface="Arial"/>
              </a:rPr>
              <a:t>France since 2013: 1-2 employees (≈10-20%) in board of directors</a:t>
            </a:r>
          </a:p>
          <a:p>
            <a:r>
              <a:rPr lang="en-US" sz="2600" dirty="0" smtClean="0">
                <a:cs typeface="Arial"/>
              </a:rPr>
              <a:t>UK-US: 0 employee in board; shareholders have 100% of seats</a:t>
            </a:r>
          </a:p>
          <a:p>
            <a:r>
              <a:rPr lang="en-US" sz="2600" dirty="0" smtClean="0">
                <a:cs typeface="Arial"/>
              </a:rPr>
              <a:t>One could also grant voting rights to workers in general shareholder meetings (McGaughey): </a:t>
            </a:r>
            <a:r>
              <a:rPr lang="en-US" sz="2600" b="1" dirty="0" smtClean="0">
                <a:cs typeface="Arial"/>
              </a:rPr>
              <a:t>economic democracy yet to be invented </a:t>
            </a:r>
          </a:p>
          <a:p>
            <a:pPr>
              <a:buNone/>
            </a:pP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22094884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Property</a:t>
            </a:r>
            <a:r>
              <a:rPr lang="fr-FR" dirty="0" smtClean="0"/>
              <a:t> </a:t>
            </a:r>
            <a:r>
              <a:rPr lang="fr-FR" dirty="0" err="1" smtClean="0"/>
              <a:t>regimes</a:t>
            </a:r>
            <a:r>
              <a:rPr lang="fr-FR" dirty="0" smtClean="0"/>
              <a:t> in </a:t>
            </a:r>
            <a:r>
              <a:rPr lang="fr-FR" dirty="0" err="1" smtClean="0"/>
              <a:t>history</a:t>
            </a:r>
            <a:r>
              <a:rPr lang="fr-FR" dirty="0" smtClean="0"/>
              <a:t>: </a:t>
            </a:r>
            <a:r>
              <a:rPr lang="fr-FR" dirty="0" err="1" smtClean="0"/>
              <a:t>from</a:t>
            </a:r>
            <a:r>
              <a:rPr lang="fr-FR" dirty="0" smtClean="0"/>
              <a:t> feudal </a:t>
            </a:r>
            <a:r>
              <a:rPr lang="fr-FR" smtClean="0"/>
              <a:t>to social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686733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792088"/>
          </a:xfrm>
        </p:spPr>
        <p:txBody>
          <a:bodyPr>
            <a:normAutofit/>
          </a:bodyPr>
          <a:lstStyle/>
          <a:p>
            <a:r>
              <a:rPr lang="fr-FR" dirty="0" err="1" smtClean="0"/>
              <a:t>Intellectual</a:t>
            </a:r>
            <a:r>
              <a:rPr lang="fr-FR" dirty="0" smtClean="0"/>
              <a:t> </a:t>
            </a:r>
            <a:r>
              <a:rPr lang="fr-FR" dirty="0" err="1" smtClean="0"/>
              <a:t>property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836712"/>
            <a:ext cx="9036496" cy="5832648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One </a:t>
            </a:r>
            <a:r>
              <a:rPr lang="fr-FR" dirty="0" smtClean="0"/>
              <a:t>key </a:t>
            </a:r>
            <a:r>
              <a:rPr lang="fr-FR" dirty="0" err="1" smtClean="0"/>
              <a:t>shortcoming</a:t>
            </a:r>
            <a:r>
              <a:rPr lang="fr-FR" dirty="0" smtClean="0"/>
              <a:t> of </a:t>
            </a:r>
            <a:r>
              <a:rPr lang="fr-FR" dirty="0" err="1" smtClean="0"/>
              <a:t>existing</a:t>
            </a:r>
            <a:r>
              <a:rPr lang="fr-FR" dirty="0" smtClean="0"/>
              <a:t> balance </a:t>
            </a:r>
            <a:r>
              <a:rPr lang="fr-FR" dirty="0" err="1" smtClean="0"/>
              <a:t>sheets</a:t>
            </a:r>
            <a:r>
              <a:rPr lang="fr-FR" dirty="0" smtClean="0"/>
              <a:t>: </a:t>
            </a:r>
            <a:r>
              <a:rPr lang="fr-FR" dirty="0" err="1" smtClean="0"/>
              <a:t>intellectual</a:t>
            </a:r>
            <a:r>
              <a:rPr lang="fr-FR" dirty="0" smtClean="0"/>
              <a:t> </a:t>
            </a:r>
            <a:r>
              <a:rPr lang="fr-FR" dirty="0" err="1" smtClean="0"/>
              <a:t>property</a:t>
            </a:r>
            <a:r>
              <a:rPr lang="fr-FR" dirty="0" smtClean="0"/>
              <a:t> and </a:t>
            </a:r>
            <a:r>
              <a:rPr lang="fr-FR" dirty="0" err="1" smtClean="0"/>
              <a:t>immaterial</a:t>
            </a:r>
            <a:r>
              <a:rPr lang="fr-FR" dirty="0" smtClean="0"/>
              <a:t> capital (patents, copyrights, </a:t>
            </a:r>
            <a:r>
              <a:rPr lang="fr-FR" dirty="0" err="1" smtClean="0"/>
              <a:t>research</a:t>
            </a:r>
            <a:r>
              <a:rPr lang="fr-FR" dirty="0" smtClean="0"/>
              <a:t>, </a:t>
            </a:r>
            <a:r>
              <a:rPr lang="fr-FR" dirty="0" err="1" smtClean="0"/>
              <a:t>ideas</a:t>
            </a:r>
            <a:r>
              <a:rPr lang="fr-FR" dirty="0" smtClean="0"/>
              <a:t>, culture,..) are </a:t>
            </a:r>
            <a:r>
              <a:rPr lang="fr-FR" dirty="0" err="1" smtClean="0"/>
              <a:t>taken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are </a:t>
            </a:r>
            <a:r>
              <a:rPr lang="fr-FR" dirty="0" err="1" smtClean="0"/>
              <a:t>privately</a:t>
            </a:r>
            <a:r>
              <a:rPr lang="fr-FR" dirty="0" smtClean="0"/>
              <a:t> </a:t>
            </a:r>
            <a:r>
              <a:rPr lang="fr-FR" dirty="0" err="1" smtClean="0"/>
              <a:t>owned</a:t>
            </a:r>
            <a:r>
              <a:rPr lang="fr-FR" dirty="0" smtClean="0"/>
              <a:t>, </a:t>
            </a:r>
            <a:r>
              <a:rPr lang="fr-FR" dirty="0" err="1" smtClean="0"/>
              <a:t>so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a </a:t>
            </a:r>
            <a:r>
              <a:rPr lang="fr-FR" dirty="0" err="1" smtClean="0"/>
              <a:t>rise</a:t>
            </a:r>
            <a:r>
              <a:rPr lang="fr-FR" dirty="0" smtClean="0"/>
              <a:t> in </a:t>
            </a:r>
            <a:r>
              <a:rPr lang="fr-FR" dirty="0" err="1" smtClean="0"/>
              <a:t>wealth-income</a:t>
            </a:r>
            <a:r>
              <a:rPr lang="fr-FR" dirty="0" smtClean="0"/>
              <a:t> ratio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just</a:t>
            </a:r>
            <a:r>
              <a:rPr lang="fr-FR" dirty="0" smtClean="0"/>
              <a:t> </a:t>
            </a:r>
            <a:r>
              <a:rPr lang="fr-FR" dirty="0" err="1" smtClean="0"/>
              <a:t>reflect</a:t>
            </a:r>
            <a:r>
              <a:rPr lang="fr-FR" dirty="0" smtClean="0"/>
              <a:t> </a:t>
            </a:r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fr-FR" dirty="0" err="1" smtClean="0"/>
              <a:t>privatization</a:t>
            </a:r>
            <a:r>
              <a:rPr lang="fr-FR" dirty="0" smtClean="0"/>
              <a:t> of </a:t>
            </a:r>
            <a:r>
              <a:rPr lang="fr-FR" dirty="0" err="1" smtClean="0"/>
              <a:t>intellectual</a:t>
            </a:r>
            <a:r>
              <a:rPr lang="fr-FR" dirty="0" smtClean="0"/>
              <a:t> </a:t>
            </a:r>
            <a:r>
              <a:rPr lang="fr-FR" dirty="0" err="1" smtClean="0"/>
              <a:t>property</a:t>
            </a:r>
            <a:r>
              <a:rPr lang="fr-FR" dirty="0" smtClean="0"/>
              <a:t> &amp; </a:t>
            </a:r>
            <a:r>
              <a:rPr lang="fr-FR" dirty="0" err="1" smtClean="0"/>
              <a:t>immaterial</a:t>
            </a:r>
            <a:r>
              <a:rPr lang="fr-FR" dirty="0" smtClean="0"/>
              <a:t> k</a:t>
            </a:r>
          </a:p>
          <a:p>
            <a:r>
              <a:rPr lang="fr-FR" dirty="0" smtClean="0"/>
              <a:t>Major </a:t>
            </a:r>
            <a:r>
              <a:rPr lang="fr-FR" dirty="0" err="1" smtClean="0"/>
              <a:t>policy</a:t>
            </a:r>
            <a:r>
              <a:rPr lang="fr-FR" dirty="0" smtClean="0"/>
              <a:t> issues </a:t>
            </a:r>
            <a:r>
              <a:rPr lang="fr-FR" dirty="0" err="1" smtClean="0"/>
              <a:t>today</a:t>
            </a:r>
            <a:r>
              <a:rPr lang="fr-FR" dirty="0" smtClean="0"/>
              <a:t>: </a:t>
            </a:r>
          </a:p>
          <a:p>
            <a:r>
              <a:rPr lang="fr-FR" dirty="0" smtClean="0"/>
              <a:t>How long </a:t>
            </a:r>
            <a:r>
              <a:rPr lang="fr-FR" dirty="0" err="1" smtClean="0"/>
              <a:t>should</a:t>
            </a:r>
            <a:r>
              <a:rPr lang="fr-FR" dirty="0" smtClean="0"/>
              <a:t> patents and copyrights last?</a:t>
            </a:r>
          </a:p>
          <a:p>
            <a:r>
              <a:rPr lang="fr-FR" dirty="0" smtClean="0"/>
              <a:t>Is </a:t>
            </a:r>
            <a:r>
              <a:rPr lang="fr-FR" dirty="0" err="1" smtClean="0"/>
              <a:t>it</a:t>
            </a:r>
            <a:r>
              <a:rPr lang="fr-FR" dirty="0" smtClean="0"/>
              <a:t> possible to have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property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on basic </a:t>
            </a:r>
            <a:r>
              <a:rPr lang="fr-FR" dirty="0" err="1" smtClean="0"/>
              <a:t>research</a:t>
            </a:r>
            <a:r>
              <a:rPr lang="fr-FR" dirty="0" smtClean="0"/>
              <a:t> articles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publicly</a:t>
            </a:r>
            <a:r>
              <a:rPr lang="fr-FR" dirty="0" smtClean="0"/>
              <a:t> </a:t>
            </a:r>
            <a:r>
              <a:rPr lang="fr-FR" dirty="0" err="1" smtClean="0"/>
              <a:t>financed</a:t>
            </a:r>
            <a:r>
              <a:rPr lang="fr-FR" dirty="0" smtClean="0"/>
              <a:t>?</a:t>
            </a:r>
          </a:p>
          <a:p>
            <a:r>
              <a:rPr lang="fr-FR" dirty="0" smtClean="0"/>
              <a:t>Is </a:t>
            </a:r>
            <a:r>
              <a:rPr lang="fr-FR" dirty="0" err="1" smtClean="0"/>
              <a:t>it</a:t>
            </a:r>
            <a:r>
              <a:rPr lang="fr-FR" dirty="0" smtClean="0"/>
              <a:t> possible to </a:t>
            </a:r>
            <a:r>
              <a:rPr lang="fr-FR" dirty="0" err="1" smtClean="0"/>
              <a:t>grant</a:t>
            </a:r>
            <a:r>
              <a:rPr lang="fr-FR" dirty="0" smtClean="0"/>
              <a:t> </a:t>
            </a:r>
            <a:r>
              <a:rPr lang="fr-FR" dirty="0" err="1" smtClean="0"/>
              <a:t>exclusivity</a:t>
            </a:r>
            <a:r>
              <a:rPr lang="fr-FR" dirty="0" smtClean="0"/>
              <a:t> </a:t>
            </a:r>
            <a:r>
              <a:rPr lang="fr-FR" dirty="0" err="1" smtClean="0"/>
              <a:t>rights</a:t>
            </a:r>
            <a:r>
              <a:rPr lang="fr-FR" dirty="0" smtClean="0"/>
              <a:t> for </a:t>
            </a:r>
            <a:r>
              <a:rPr lang="fr-FR" dirty="0" err="1" smtClean="0"/>
              <a:t>digitalization</a:t>
            </a:r>
            <a:r>
              <a:rPr lang="fr-FR" dirty="0" smtClean="0"/>
              <a:t> of </a:t>
            </a:r>
            <a:r>
              <a:rPr lang="fr-FR" dirty="0" err="1" smtClean="0"/>
              <a:t>works</a:t>
            </a:r>
            <a:r>
              <a:rPr lang="fr-FR" dirty="0" smtClean="0"/>
              <a:t> </a:t>
            </a:r>
            <a:r>
              <a:rPr lang="fr-FR" dirty="0" err="1" smtClean="0"/>
              <a:t>that</a:t>
            </a:r>
            <a:r>
              <a:rPr lang="fr-FR" dirty="0" smtClean="0"/>
              <a:t> are in public </a:t>
            </a:r>
            <a:r>
              <a:rPr lang="fr-FR" dirty="0" err="1" smtClean="0"/>
              <a:t>domain</a:t>
            </a:r>
            <a:r>
              <a:rPr lang="fr-FR" dirty="0" smtClean="0"/>
              <a:t> (</a:t>
            </a:r>
            <a:r>
              <a:rPr lang="fr-FR" dirty="0" err="1" smtClean="0"/>
              <a:t>library</a:t>
            </a:r>
            <a:r>
              <a:rPr lang="fr-FR" dirty="0" smtClean="0"/>
              <a:t> collections, art </a:t>
            </a:r>
            <a:r>
              <a:rPr lang="fr-FR" dirty="0" err="1" smtClean="0"/>
              <a:t>works</a:t>
            </a:r>
            <a:r>
              <a:rPr lang="fr-FR" dirty="0" smtClean="0"/>
              <a:t>, etc.)?</a:t>
            </a:r>
          </a:p>
          <a:p>
            <a:r>
              <a:rPr lang="fr-FR" dirty="0" smtClean="0"/>
              <a:t>To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extent</a:t>
            </a:r>
            <a:r>
              <a:rPr lang="fr-FR" dirty="0" smtClean="0"/>
              <a:t> </a:t>
            </a:r>
            <a:r>
              <a:rPr lang="fr-FR" dirty="0" err="1" smtClean="0"/>
              <a:t>did</a:t>
            </a:r>
            <a:r>
              <a:rPr lang="fr-FR" dirty="0" smtClean="0"/>
              <a:t> </a:t>
            </a:r>
            <a:r>
              <a:rPr lang="fr-FR" dirty="0" err="1" smtClean="0"/>
              <a:t>weak</a:t>
            </a:r>
            <a:r>
              <a:rPr lang="fr-FR" dirty="0" smtClean="0"/>
              <a:t> IP </a:t>
            </a:r>
            <a:r>
              <a:rPr lang="fr-FR" dirty="0" err="1" smtClean="0"/>
              <a:t>laws</a:t>
            </a:r>
            <a:r>
              <a:rPr lang="fr-FR" dirty="0" smtClean="0"/>
              <a:t> in China and </a:t>
            </a:r>
            <a:r>
              <a:rPr lang="fr-FR" dirty="0" err="1" smtClean="0"/>
              <a:t>India</a:t>
            </a:r>
            <a:r>
              <a:rPr lang="fr-FR" dirty="0" smtClean="0"/>
              <a:t> </a:t>
            </a:r>
            <a:r>
              <a:rPr lang="fr-FR" dirty="0" err="1" smtClean="0"/>
              <a:t>facilitate</a:t>
            </a:r>
            <a:r>
              <a:rPr lang="fr-FR" dirty="0" smtClean="0"/>
              <a:t> world convergence?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would</a:t>
            </a:r>
            <a:r>
              <a:rPr lang="fr-FR" dirty="0" smtClean="0"/>
              <a:t> </a:t>
            </a:r>
            <a:r>
              <a:rPr lang="fr-FR" dirty="0" err="1" smtClean="0"/>
              <a:t>happened</a:t>
            </a:r>
            <a:r>
              <a:rPr lang="fr-FR" dirty="0" smtClean="0"/>
              <a:t> if all </a:t>
            </a:r>
            <a:r>
              <a:rPr lang="fr-FR" dirty="0" err="1" smtClean="0"/>
              <a:t>knowledge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</a:t>
            </a:r>
            <a:r>
              <a:rPr lang="fr-FR" dirty="0" err="1" smtClean="0"/>
              <a:t>privately</a:t>
            </a:r>
            <a:r>
              <a:rPr lang="fr-FR" dirty="0" smtClean="0"/>
              <a:t> </a:t>
            </a:r>
            <a:r>
              <a:rPr lang="fr-FR" dirty="0" err="1" smtClean="0"/>
              <a:t>owned</a:t>
            </a:r>
            <a:r>
              <a:rPr lang="fr-FR" dirty="0" smtClean="0"/>
              <a:t> </a:t>
            </a:r>
            <a:r>
              <a:rPr lang="fr-FR" dirty="0" err="1" smtClean="0"/>
              <a:t>through</a:t>
            </a:r>
            <a:r>
              <a:rPr lang="fr-FR" dirty="0" smtClean="0"/>
              <a:t> </a:t>
            </a:r>
            <a:r>
              <a:rPr lang="fr-FR" dirty="0" err="1" smtClean="0"/>
              <a:t>strong</a:t>
            </a:r>
            <a:r>
              <a:rPr lang="fr-FR" dirty="0" smtClean="0"/>
              <a:t> IP </a:t>
            </a:r>
            <a:r>
              <a:rPr lang="fr-FR" dirty="0" err="1" smtClean="0"/>
              <a:t>laws</a:t>
            </a:r>
            <a:r>
              <a:rPr lang="fr-FR" dirty="0" smtClean="0"/>
              <a:t>?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e.g</a:t>
            </a:r>
            <a:r>
              <a:rPr lang="fr-FR" dirty="0" smtClean="0"/>
              <a:t>. </a:t>
            </a:r>
            <a:r>
              <a:rPr lang="fr-FR" dirty="0" err="1" smtClean="0">
                <a:hlinkClick r:id="rId2"/>
              </a:rPr>
              <a:t>Kapczynski</a:t>
            </a:r>
            <a:r>
              <a:rPr lang="fr-FR" dirty="0" smtClean="0">
                <a:hlinkClick r:id="rId2"/>
              </a:rPr>
              <a:t> 2015</a:t>
            </a:r>
            <a:r>
              <a:rPr lang="fr-FR" dirty="0" smtClean="0"/>
              <a:t>, « </a:t>
            </a:r>
            <a:r>
              <a:rPr lang="fr-FR" dirty="0" err="1" smtClean="0"/>
              <a:t>Intellectual</a:t>
            </a:r>
            <a:r>
              <a:rPr lang="fr-FR" dirty="0" smtClean="0"/>
              <a:t> </a:t>
            </a:r>
            <a:r>
              <a:rPr lang="fr-FR" dirty="0" err="1" smtClean="0"/>
              <a:t>Property</a:t>
            </a:r>
            <a:r>
              <a:rPr lang="fr-FR" dirty="0" smtClean="0"/>
              <a:t> &amp; </a:t>
            </a:r>
            <a:r>
              <a:rPr lang="fr-FR" dirty="0" err="1" smtClean="0"/>
              <a:t>Inequality</a:t>
            </a:r>
            <a:r>
              <a:rPr lang="fr-FR" dirty="0" smtClean="0"/>
              <a:t> »;  </a:t>
            </a:r>
            <a:r>
              <a:rPr lang="fr-FR" dirty="0" smtClean="0">
                <a:hlinkClick r:id="rId3"/>
              </a:rPr>
              <a:t>Boyle 2003</a:t>
            </a:r>
            <a:r>
              <a:rPr lang="fr-FR" dirty="0" smtClean="0"/>
              <a:t> « The Second Enclosure </a:t>
            </a:r>
            <a:r>
              <a:rPr lang="fr-FR" dirty="0" err="1" smtClean="0"/>
              <a:t>Movement</a:t>
            </a:r>
            <a:r>
              <a:rPr lang="fr-FR" dirty="0" smtClean="0"/>
              <a:t> and the Construction of the Public Domain »; </a:t>
            </a:r>
            <a:r>
              <a:rPr lang="fr-FR" dirty="0" err="1" smtClean="0">
                <a:hlinkClick r:id="rId4"/>
              </a:rPr>
              <a:t>Kapczynski</a:t>
            </a:r>
            <a:r>
              <a:rPr lang="fr-FR" dirty="0" smtClean="0">
                <a:hlinkClick r:id="rId4"/>
              </a:rPr>
              <a:t> 2008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 smtClean="0"/>
              <a:t>Natural </a:t>
            </a:r>
            <a:r>
              <a:rPr lang="fr-FR" dirty="0" smtClean="0"/>
              <a:t>capital and land </a:t>
            </a:r>
            <a:r>
              <a:rPr lang="fr-FR" dirty="0" err="1" smtClean="0"/>
              <a:t>prices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616624"/>
          </a:xfrm>
        </p:spPr>
        <p:txBody>
          <a:bodyPr>
            <a:normAutofit fontScale="77500" lnSpcReduction="20000"/>
          </a:bodyPr>
          <a:lstStyle/>
          <a:p>
            <a:r>
              <a:rPr lang="fr-FR" dirty="0" err="1" smtClean="0"/>
              <a:t>Other</a:t>
            </a:r>
            <a:r>
              <a:rPr lang="fr-FR" dirty="0" smtClean="0"/>
              <a:t> key</a:t>
            </a:r>
            <a:r>
              <a:rPr lang="fr-FR" dirty="0" smtClean="0"/>
              <a:t> </a:t>
            </a:r>
            <a:r>
              <a:rPr lang="fr-FR" dirty="0" err="1" smtClean="0"/>
              <a:t>shortcoming</a:t>
            </a:r>
            <a:r>
              <a:rPr lang="fr-FR" dirty="0" smtClean="0"/>
              <a:t> of </a:t>
            </a:r>
            <a:r>
              <a:rPr lang="fr-FR" dirty="0" err="1" smtClean="0"/>
              <a:t>existing</a:t>
            </a:r>
            <a:r>
              <a:rPr lang="fr-FR" dirty="0" smtClean="0"/>
              <a:t> balance </a:t>
            </a:r>
            <a:r>
              <a:rPr lang="fr-FR" dirty="0" err="1" smtClean="0"/>
              <a:t>sheets</a:t>
            </a:r>
            <a:r>
              <a:rPr lang="fr-FR" dirty="0" smtClean="0"/>
              <a:t>: </a:t>
            </a:r>
            <a:r>
              <a:rPr lang="fr-FR" dirty="0" err="1" smtClean="0"/>
              <a:t>natural</a:t>
            </a:r>
            <a:r>
              <a:rPr lang="fr-FR" dirty="0" smtClean="0"/>
              <a:t> ressources (</a:t>
            </a:r>
            <a:r>
              <a:rPr lang="fr-FR" dirty="0" err="1" smtClean="0"/>
              <a:t>energy</a:t>
            </a:r>
            <a:r>
              <a:rPr lang="fr-FR" dirty="0" smtClean="0"/>
              <a:t>, </a:t>
            </a:r>
            <a:r>
              <a:rPr lang="fr-FR" dirty="0" err="1" smtClean="0"/>
              <a:t>forest</a:t>
            </a:r>
            <a:r>
              <a:rPr lang="fr-FR" dirty="0" smtClean="0"/>
              <a:t>, etc.) are </a:t>
            </a:r>
            <a:r>
              <a:rPr lang="fr-FR" dirty="0" err="1" smtClean="0"/>
              <a:t>usually</a:t>
            </a:r>
            <a:r>
              <a:rPr lang="fr-FR" dirty="0" smtClean="0"/>
              <a:t> </a:t>
            </a:r>
            <a:r>
              <a:rPr lang="fr-FR" dirty="0" err="1" smtClean="0"/>
              <a:t>taken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when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are </a:t>
            </a:r>
            <a:r>
              <a:rPr lang="fr-FR" dirty="0" err="1" smtClean="0"/>
              <a:t>discovered</a:t>
            </a:r>
            <a:r>
              <a:rPr lang="fr-FR" dirty="0" smtClean="0"/>
              <a:t> and </a:t>
            </a:r>
            <a:r>
              <a:rPr lang="fr-FR" dirty="0" err="1" smtClean="0"/>
              <a:t>exploited</a:t>
            </a:r>
            <a:r>
              <a:rPr lang="fr-FR" dirty="0" smtClean="0"/>
              <a:t>; </a:t>
            </a:r>
            <a:r>
              <a:rPr lang="fr-FR" dirty="0" err="1" smtClean="0"/>
              <a:t>climate</a:t>
            </a:r>
            <a:r>
              <a:rPr lang="fr-FR" dirty="0" smtClean="0"/>
              <a:t>, air </a:t>
            </a:r>
            <a:r>
              <a:rPr lang="fr-FR" dirty="0" err="1" smtClean="0"/>
              <a:t>quality</a:t>
            </a:r>
            <a:r>
              <a:rPr lang="fr-FR" dirty="0" smtClean="0"/>
              <a:t>, etc. are </a:t>
            </a:r>
            <a:r>
              <a:rPr lang="fr-FR" dirty="0" err="1" smtClean="0"/>
              <a:t>never</a:t>
            </a:r>
            <a:r>
              <a:rPr lang="fr-FR" dirty="0" smtClean="0"/>
              <a:t> </a:t>
            </a:r>
            <a:r>
              <a:rPr lang="fr-FR" dirty="0" err="1" smtClean="0"/>
              <a:t>taken</a:t>
            </a:r>
            <a:r>
              <a:rPr lang="fr-FR" dirty="0" smtClean="0"/>
              <a:t> </a:t>
            </a:r>
            <a:r>
              <a:rPr lang="fr-FR" dirty="0" err="1" smtClean="0"/>
              <a:t>into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endParaRPr lang="fr-FR" dirty="0" smtClean="0"/>
          </a:p>
          <a:p>
            <a:r>
              <a:rPr lang="fr-FR" dirty="0" smtClean="0"/>
              <a:t>Can </a:t>
            </a:r>
            <a:r>
              <a:rPr lang="fr-FR" dirty="0" err="1" smtClean="0"/>
              <a:t>depletion</a:t>
            </a:r>
            <a:r>
              <a:rPr lang="fr-FR" dirty="0" smtClean="0"/>
              <a:t> of </a:t>
            </a:r>
            <a:r>
              <a:rPr lang="fr-FR" dirty="0" err="1" smtClean="0"/>
              <a:t>natural</a:t>
            </a:r>
            <a:r>
              <a:rPr lang="fr-FR" dirty="0" smtClean="0"/>
              <a:t> capital (not to mention </a:t>
            </a:r>
            <a:r>
              <a:rPr lang="fr-FR" dirty="0" err="1" smtClean="0"/>
              <a:t>climate</a:t>
            </a:r>
            <a:r>
              <a:rPr lang="fr-FR" dirty="0" smtClean="0"/>
              <a:t> and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environmental</a:t>
            </a:r>
            <a:r>
              <a:rPr lang="fr-FR" dirty="0" smtClean="0"/>
              <a:t> damage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larger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the </a:t>
            </a:r>
            <a:r>
              <a:rPr lang="fr-FR" dirty="0" err="1" smtClean="0"/>
              <a:t>rise</a:t>
            </a:r>
            <a:r>
              <a:rPr lang="fr-FR" dirty="0" smtClean="0"/>
              <a:t> of </a:t>
            </a:r>
            <a:r>
              <a:rPr lang="fr-FR" dirty="0" err="1" smtClean="0"/>
              <a:t>private</a:t>
            </a:r>
            <a:r>
              <a:rPr lang="fr-FR" dirty="0" smtClean="0"/>
              <a:t> capital? </a:t>
            </a:r>
          </a:p>
          <a:p>
            <a:r>
              <a:rPr lang="fr-FR" dirty="0" smtClean="0"/>
              <a:t>Natural capital </a:t>
            </a:r>
            <a:r>
              <a:rPr lang="fr-FR" dirty="0" err="1" smtClean="0"/>
              <a:t>depletion</a:t>
            </a:r>
            <a:r>
              <a:rPr lang="fr-FR" dirty="0" smtClean="0"/>
              <a:t> </a:t>
            </a:r>
            <a:r>
              <a:rPr lang="fr-FR" dirty="0" smtClean="0">
                <a:cs typeface="Arial"/>
              </a:rPr>
              <a:t>≈ 3%-4% of Y at the world </a:t>
            </a:r>
            <a:r>
              <a:rPr lang="fr-FR" dirty="0" err="1" smtClean="0">
                <a:cs typeface="Arial"/>
              </a:rPr>
              <a:t>level</a:t>
            </a:r>
            <a:r>
              <a:rPr lang="fr-FR" dirty="0" smtClean="0">
                <a:cs typeface="Arial"/>
              </a:rPr>
              <a:t>, and 6%-8% Y in </a:t>
            </a:r>
            <a:r>
              <a:rPr lang="fr-FR" dirty="0" err="1" smtClean="0">
                <a:cs typeface="Arial"/>
              </a:rPr>
              <a:t>low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income</a:t>
            </a:r>
            <a:r>
              <a:rPr lang="fr-FR" dirty="0" smtClean="0">
                <a:cs typeface="Arial"/>
              </a:rPr>
              <a:t> countries</a:t>
            </a:r>
          </a:p>
          <a:p>
            <a:r>
              <a:rPr lang="fr-FR" dirty="0" smtClean="0">
                <a:cs typeface="Arial"/>
              </a:rPr>
              <a:t>This </a:t>
            </a:r>
            <a:r>
              <a:rPr lang="fr-FR" dirty="0" err="1" smtClean="0">
                <a:cs typeface="Arial"/>
              </a:rPr>
              <a:t>can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largely</a:t>
            </a:r>
            <a:r>
              <a:rPr lang="fr-FR" dirty="0" smtClean="0">
                <a:cs typeface="Arial"/>
              </a:rPr>
              <a:t> undo the </a:t>
            </a:r>
            <a:r>
              <a:rPr lang="fr-FR" dirty="0" err="1" smtClean="0">
                <a:cs typeface="Arial"/>
              </a:rPr>
              <a:t>effect</a:t>
            </a:r>
            <a:r>
              <a:rPr lang="fr-FR" dirty="0" smtClean="0">
                <a:cs typeface="Arial"/>
              </a:rPr>
              <a:t> of positive net </a:t>
            </a:r>
            <a:r>
              <a:rPr lang="fr-FR" dirty="0" err="1" smtClean="0">
                <a:cs typeface="Arial"/>
              </a:rPr>
              <a:t>saving</a:t>
            </a:r>
            <a:endParaRPr lang="fr-FR" dirty="0" smtClean="0">
              <a:cs typeface="Arial"/>
            </a:endParaRPr>
          </a:p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smtClean="0">
                <a:hlinkClick r:id="rId2"/>
              </a:rPr>
              <a:t>Barbier 2014a</a:t>
            </a:r>
            <a:r>
              <a:rPr lang="fr-FR" dirty="0" smtClean="0"/>
              <a:t>, </a:t>
            </a:r>
            <a:r>
              <a:rPr lang="fr-FR" dirty="0" smtClean="0">
                <a:hlinkClick r:id="rId3"/>
              </a:rPr>
              <a:t>2014b</a:t>
            </a:r>
            <a:endParaRPr lang="fr-FR" dirty="0" smtClean="0"/>
          </a:p>
          <a:p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World Bank </a:t>
            </a:r>
            <a:r>
              <a:rPr lang="fr-FR" dirty="0" err="1" smtClean="0">
                <a:hlinkClick r:id="rId4"/>
              </a:rPr>
              <a:t>Wealth</a:t>
            </a:r>
            <a:r>
              <a:rPr lang="fr-FR" dirty="0" smtClean="0">
                <a:hlinkClick r:id="rId4"/>
              </a:rPr>
              <a:t> </a:t>
            </a:r>
            <a:r>
              <a:rPr lang="fr-FR" dirty="0" err="1" smtClean="0">
                <a:hlinkClick r:id="rId4"/>
              </a:rPr>
              <a:t>Accounting</a:t>
            </a:r>
            <a:r>
              <a:rPr lang="fr-FR" dirty="0" smtClean="0">
                <a:hlinkClick r:id="rId4"/>
              </a:rPr>
              <a:t> </a:t>
            </a:r>
            <a:r>
              <a:rPr lang="fr-FR" dirty="0" err="1" smtClean="0">
                <a:hlinkClick r:id="rId4"/>
              </a:rPr>
              <a:t>database</a:t>
            </a:r>
            <a:endParaRPr lang="fr-FR" dirty="0" smtClean="0"/>
          </a:p>
          <a:p>
            <a:r>
              <a:rPr lang="fr-FR" dirty="0" smtClean="0"/>
              <a:t>On </a:t>
            </a:r>
            <a:r>
              <a:rPr lang="fr-FR" dirty="0" err="1" smtClean="0"/>
              <a:t>common</a:t>
            </a:r>
            <a:r>
              <a:rPr lang="fr-FR" dirty="0" smtClean="0"/>
              <a:t> </a:t>
            </a:r>
            <a:r>
              <a:rPr lang="fr-FR" dirty="0" err="1" smtClean="0"/>
              <a:t>property</a:t>
            </a:r>
            <a:r>
              <a:rPr lang="fr-FR" dirty="0" smtClean="0"/>
              <a:t> (« </a:t>
            </a:r>
            <a:r>
              <a:rPr lang="fr-FR" dirty="0" err="1" smtClean="0"/>
              <a:t>commons</a:t>
            </a:r>
            <a:r>
              <a:rPr lang="fr-FR" dirty="0" smtClean="0"/>
              <a:t> ») and </a:t>
            </a:r>
            <a:r>
              <a:rPr lang="fr-FR" dirty="0" err="1" smtClean="0"/>
              <a:t>natural</a:t>
            </a:r>
            <a:r>
              <a:rPr lang="fr-FR" dirty="0" smtClean="0"/>
              <a:t> ressources management,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by E. </a:t>
            </a:r>
            <a:r>
              <a:rPr lang="fr-FR" dirty="0" err="1" smtClean="0"/>
              <a:t>Olstrom</a:t>
            </a:r>
            <a:endParaRPr lang="fr-FR" dirty="0" smtClean="0"/>
          </a:p>
          <a:p>
            <a:r>
              <a:rPr lang="fr-FR" dirty="0" smtClean="0"/>
              <a:t>In the long </a:t>
            </a:r>
            <a:r>
              <a:rPr lang="fr-FR" dirty="0" err="1" smtClean="0"/>
              <a:t>run</a:t>
            </a:r>
            <a:r>
              <a:rPr lang="fr-FR" dirty="0" smtClean="0"/>
              <a:t>, changes in relative </a:t>
            </a:r>
            <a:r>
              <a:rPr lang="fr-FR" dirty="0" err="1" smtClean="0"/>
              <a:t>price</a:t>
            </a:r>
            <a:r>
              <a:rPr lang="fr-FR" dirty="0" smtClean="0"/>
              <a:t> of land and </a:t>
            </a:r>
            <a:r>
              <a:rPr lang="fr-FR" dirty="0" err="1" smtClean="0"/>
              <a:t>other</a:t>
            </a:r>
            <a:r>
              <a:rPr lang="fr-FR" dirty="0" smtClean="0"/>
              <a:t> </a:t>
            </a:r>
            <a:r>
              <a:rPr lang="fr-FR" dirty="0" err="1" smtClean="0"/>
              <a:t>natural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</a:t>
            </a:r>
            <a:endParaRPr lang="fr-FR" dirty="0" smtClean="0"/>
          </a:p>
          <a:p>
            <a:pPr>
              <a:buNone/>
            </a:pPr>
            <a:endParaRPr lang="fr-FR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Capital in </a:t>
            </a:r>
            <a:r>
              <a:rPr lang="fr-FR" dirty="0" err="1" smtClean="0"/>
              <a:t>developing</a:t>
            </a:r>
            <a:r>
              <a:rPr lang="fr-FR" dirty="0" smtClean="0"/>
              <a:t> countries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412776"/>
            <a:ext cx="8856984" cy="4896544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Main </a:t>
            </a:r>
            <a:r>
              <a:rPr lang="fr-FR" dirty="0" err="1" smtClean="0"/>
              <a:t>lesson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historical</a:t>
            </a:r>
            <a:r>
              <a:rPr lang="fr-FR" dirty="0" smtClean="0"/>
              <a:t> </a:t>
            </a:r>
            <a:r>
              <a:rPr lang="fr-FR" dirty="0" err="1" smtClean="0"/>
              <a:t>experience</a:t>
            </a:r>
            <a:r>
              <a:rPr lang="fr-FR" dirty="0" smtClean="0"/>
              <a:t> of </a:t>
            </a:r>
            <a:r>
              <a:rPr lang="fr-FR" dirty="0" err="1" smtClean="0"/>
              <a:t>rich</a:t>
            </a:r>
            <a:r>
              <a:rPr lang="fr-FR" dirty="0" smtClean="0"/>
              <a:t> countries: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el-GR" dirty="0" smtClean="0"/>
              <a:t>β</a:t>
            </a:r>
            <a:r>
              <a:rPr lang="fr-FR" dirty="0" smtClean="0"/>
              <a:t> and </a:t>
            </a:r>
            <a:r>
              <a:rPr lang="el-GR" dirty="0" smtClean="0"/>
              <a:t>β</a:t>
            </a:r>
            <a:r>
              <a:rPr lang="fr-FR" baseline="-25000" dirty="0" smtClean="0"/>
              <a:t>n</a:t>
            </a:r>
            <a:r>
              <a:rPr lang="fr-FR" dirty="0" smtClean="0"/>
              <a:t> have no </a:t>
            </a:r>
            <a:r>
              <a:rPr lang="fr-FR" dirty="0" err="1" smtClean="0"/>
              <a:t>reason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stable over time and </a:t>
            </a:r>
            <a:r>
              <a:rPr lang="fr-FR" dirty="0" err="1" smtClean="0"/>
              <a:t>across</a:t>
            </a:r>
            <a:r>
              <a:rPr lang="fr-FR" dirty="0" smtClean="0"/>
              <a:t> countries</a:t>
            </a:r>
          </a:p>
          <a:p>
            <a:r>
              <a:rPr lang="fr-FR" dirty="0" err="1" smtClean="0"/>
              <a:t>Unfortunately</a:t>
            </a:r>
            <a:r>
              <a:rPr lang="fr-FR" dirty="0" smtClean="0"/>
              <a:t>, </a:t>
            </a:r>
            <a:r>
              <a:rPr lang="fr-FR" dirty="0" err="1" smtClean="0"/>
              <a:t>limited</a:t>
            </a:r>
            <a:r>
              <a:rPr lang="fr-FR" dirty="0" smtClean="0"/>
              <a:t> balance </a:t>
            </a:r>
            <a:r>
              <a:rPr lang="fr-FR" dirty="0" err="1" smtClean="0"/>
              <a:t>sheet</a:t>
            </a:r>
            <a:r>
              <a:rPr lang="fr-FR" dirty="0" smtClean="0"/>
              <a:t> data for </a:t>
            </a:r>
            <a:r>
              <a:rPr lang="fr-FR" dirty="0" err="1" smtClean="0"/>
              <a:t>developing</a:t>
            </a:r>
            <a:r>
              <a:rPr lang="fr-FR" dirty="0" smtClean="0"/>
              <a:t> countries; key </a:t>
            </a:r>
            <a:r>
              <a:rPr lang="fr-FR" dirty="0" err="1" smtClean="0"/>
              <a:t>priority</a:t>
            </a:r>
            <a:r>
              <a:rPr lang="fr-FR" dirty="0" smtClean="0"/>
              <a:t> for future </a:t>
            </a:r>
            <a:r>
              <a:rPr lang="fr-FR" dirty="0" err="1" smtClean="0"/>
              <a:t>research</a:t>
            </a:r>
            <a:r>
              <a:rPr lang="fr-FR" dirty="0" smtClean="0"/>
              <a:t>: </a:t>
            </a:r>
            <a:r>
              <a:rPr lang="fr-FR" dirty="0" err="1" smtClean="0"/>
              <a:t>extending</a:t>
            </a:r>
            <a:r>
              <a:rPr lang="fr-FR" dirty="0" smtClean="0"/>
              <a:t> </a:t>
            </a:r>
            <a:r>
              <a:rPr lang="fr-FR" dirty="0" smtClean="0">
                <a:hlinkClick r:id="rId2"/>
              </a:rPr>
              <a:t>http://www.wid.world/</a:t>
            </a:r>
            <a:r>
              <a:rPr lang="fr-FR" dirty="0" smtClean="0"/>
              <a:t> </a:t>
            </a:r>
            <a:r>
              <a:rPr lang="fr-FR" dirty="0" smtClean="0"/>
              <a:t>to more countries</a:t>
            </a:r>
          </a:p>
          <a:p>
            <a:r>
              <a:rPr lang="fr-FR" dirty="0" err="1" smtClean="0"/>
              <a:t>See</a:t>
            </a:r>
            <a:r>
              <a:rPr lang="fr-FR" dirty="0" smtClean="0"/>
              <a:t> simulations for world capital-</a:t>
            </a:r>
            <a:r>
              <a:rPr lang="fr-FR" dirty="0" err="1" smtClean="0"/>
              <a:t>income</a:t>
            </a:r>
            <a:r>
              <a:rPr lang="fr-FR" dirty="0" smtClean="0"/>
              <a:t> ratio in </a:t>
            </a:r>
            <a:r>
              <a:rPr lang="fr-FR" dirty="0" smtClean="0">
                <a:hlinkClick r:id="rId3"/>
              </a:rPr>
              <a:t>Capital…</a:t>
            </a:r>
            <a:r>
              <a:rPr lang="fr-FR" dirty="0" smtClean="0"/>
              <a:t>, </a:t>
            </a:r>
            <a:r>
              <a:rPr lang="fr-FR" dirty="0" err="1" smtClean="0"/>
              <a:t>chapter</a:t>
            </a:r>
            <a:r>
              <a:rPr lang="fr-FR" dirty="0" smtClean="0"/>
              <a:t> 5 &amp; </a:t>
            </a:r>
            <a:r>
              <a:rPr lang="fr-FR" dirty="0" err="1" smtClean="0"/>
              <a:t>appendix</a:t>
            </a:r>
            <a:r>
              <a:rPr lang="fr-FR" dirty="0" smtClean="0"/>
              <a:t> tables</a:t>
            </a:r>
          </a:p>
          <a:p>
            <a:r>
              <a:rPr lang="fr-FR" dirty="0" smtClean="0"/>
              <a:t>If global </a:t>
            </a:r>
            <a:r>
              <a:rPr lang="fr-FR" dirty="0" err="1" smtClean="0"/>
              <a:t>growth</a:t>
            </a:r>
            <a:r>
              <a:rPr lang="fr-FR" dirty="0" smtClean="0"/>
              <a:t> </a:t>
            </a:r>
            <a:r>
              <a:rPr lang="fr-FR" dirty="0" err="1" smtClean="0"/>
              <a:t>slowdown</a:t>
            </a:r>
            <a:r>
              <a:rPr lang="fr-FR" dirty="0" smtClean="0"/>
              <a:t> in the future (g</a:t>
            </a:r>
            <a:r>
              <a:rPr lang="fr-FR" dirty="0" smtClean="0">
                <a:cs typeface="Arial"/>
              </a:rPr>
              <a:t>≈1,5%) and </a:t>
            </a:r>
            <a:r>
              <a:rPr lang="fr-FR" dirty="0" err="1" smtClean="0">
                <a:cs typeface="Arial"/>
              </a:rPr>
              <a:t>saving</a:t>
            </a:r>
            <a:r>
              <a:rPr lang="fr-FR" dirty="0" smtClean="0">
                <a:cs typeface="Arial"/>
              </a:rPr>
              <a:t> rates </a:t>
            </a:r>
            <a:r>
              <a:rPr lang="fr-FR" dirty="0" err="1" smtClean="0">
                <a:cs typeface="Arial"/>
              </a:rPr>
              <a:t>remain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high</a:t>
            </a:r>
            <a:r>
              <a:rPr lang="fr-FR" dirty="0" smtClean="0">
                <a:cs typeface="Arial"/>
              </a:rPr>
              <a:t> (s≈10-12%), </a:t>
            </a:r>
            <a:r>
              <a:rPr lang="fr-FR" dirty="0" err="1" smtClean="0">
                <a:cs typeface="Arial"/>
              </a:rPr>
              <a:t>then</a:t>
            </a:r>
            <a:r>
              <a:rPr lang="fr-FR" dirty="0" smtClean="0">
                <a:cs typeface="Arial"/>
              </a:rPr>
              <a:t> the global </a:t>
            </a:r>
            <a:r>
              <a:rPr lang="el-GR" dirty="0" smtClean="0"/>
              <a:t>β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rise</a:t>
            </a:r>
            <a:r>
              <a:rPr lang="fr-FR" dirty="0" smtClean="0"/>
              <a:t> </a:t>
            </a:r>
            <a:r>
              <a:rPr lang="fr-FR" dirty="0" err="1" smtClean="0"/>
              <a:t>towards</a:t>
            </a:r>
            <a:r>
              <a:rPr lang="fr-FR" dirty="0" smtClean="0"/>
              <a:t> 700% (or more… or </a:t>
            </a:r>
            <a:r>
              <a:rPr lang="fr-FR" dirty="0" err="1" smtClean="0"/>
              <a:t>less</a:t>
            </a:r>
            <a:r>
              <a:rPr lang="fr-FR" dirty="0" smtClean="0"/>
              <a:t>…)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584055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784976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25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116632"/>
                        <a:ext cx="8784976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267375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9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16632"/>
                        <a:ext cx="9144000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5221555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116632"/>
            <a:ext cx="8928992" cy="778098"/>
          </a:xfrm>
        </p:spPr>
        <p:txBody>
          <a:bodyPr>
            <a:normAutofit/>
          </a:bodyPr>
          <a:lstStyle/>
          <a:p>
            <a:r>
              <a:rPr lang="fr-FR" sz="3600" dirty="0" smtClean="0"/>
              <a:t>Capital-</a:t>
            </a:r>
            <a:r>
              <a:rPr lang="fr-FR" sz="3600" dirty="0" err="1" smtClean="0"/>
              <a:t>income</a:t>
            </a:r>
            <a:r>
              <a:rPr lang="fr-FR" sz="3600" dirty="0" smtClean="0"/>
              <a:t> ratios </a:t>
            </a:r>
            <a:r>
              <a:rPr lang="el-GR" sz="3600" dirty="0" smtClean="0"/>
              <a:t>β</a:t>
            </a:r>
            <a:r>
              <a:rPr lang="fr-FR" sz="3600" dirty="0" smtClean="0"/>
              <a:t> vs. capital </a:t>
            </a:r>
            <a:r>
              <a:rPr lang="fr-FR" sz="3600" dirty="0" err="1" smtClean="0"/>
              <a:t>shares</a:t>
            </a:r>
            <a:r>
              <a:rPr lang="fr-FR" sz="3600" dirty="0" smtClean="0"/>
              <a:t> </a:t>
            </a:r>
            <a:r>
              <a:rPr lang="el-GR" sz="3600" dirty="0" smtClean="0"/>
              <a:t>α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604867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fr-FR" dirty="0" smtClean="0"/>
          </a:p>
          <a:p>
            <a:r>
              <a:rPr lang="fr-FR" dirty="0" err="1" smtClean="0"/>
              <a:t>What</a:t>
            </a:r>
            <a:r>
              <a:rPr lang="fr-FR" dirty="0" smtClean="0"/>
              <a:t> are the </a:t>
            </a:r>
            <a:r>
              <a:rPr lang="fr-FR" dirty="0" err="1" smtClean="0"/>
              <a:t>consequences</a:t>
            </a:r>
            <a:r>
              <a:rPr lang="fr-FR" dirty="0" smtClean="0"/>
              <a:t> for the </a:t>
            </a:r>
            <a:r>
              <a:rPr lang="fr-FR" dirty="0" err="1" smtClean="0"/>
              <a:t>share</a:t>
            </a:r>
            <a:r>
              <a:rPr lang="fr-FR" dirty="0" smtClean="0"/>
              <a:t> </a:t>
            </a:r>
            <a:r>
              <a:rPr lang="el-GR" dirty="0" smtClean="0"/>
              <a:t>α</a:t>
            </a:r>
            <a:r>
              <a:rPr lang="fr-FR" dirty="0" smtClean="0"/>
              <a:t> of capital </a:t>
            </a:r>
            <a:r>
              <a:rPr lang="fr-FR" dirty="0" err="1" smtClean="0"/>
              <a:t>income</a:t>
            </a:r>
            <a:r>
              <a:rPr lang="fr-FR" dirty="0" smtClean="0"/>
              <a:t> in national </a:t>
            </a:r>
            <a:r>
              <a:rPr lang="fr-FR" dirty="0" err="1" smtClean="0"/>
              <a:t>income</a:t>
            </a:r>
            <a:r>
              <a:rPr lang="fr-FR" dirty="0" smtClean="0"/>
              <a:t>? Not simple. </a:t>
            </a:r>
            <a:r>
              <a:rPr lang="fr-FR" b="1" dirty="0" smtClean="0"/>
              <a:t>Capital </a:t>
            </a:r>
            <a:r>
              <a:rPr lang="fr-FR" b="1" dirty="0" err="1" smtClean="0"/>
              <a:t>is</a:t>
            </a:r>
            <a:r>
              <a:rPr lang="fr-FR" b="1" dirty="0" smtClean="0"/>
              <a:t> </a:t>
            </a:r>
            <a:r>
              <a:rPr lang="fr-FR" b="1" dirty="0" err="1" smtClean="0"/>
              <a:t>multidimensional</a:t>
            </a:r>
            <a:r>
              <a:rPr lang="fr-FR" b="1" dirty="0" smtClean="0"/>
              <a:t>: </a:t>
            </a:r>
            <a:r>
              <a:rPr lang="fr-FR" b="1" dirty="0" err="1" smtClean="0"/>
              <a:t>legal</a:t>
            </a:r>
            <a:r>
              <a:rPr lang="fr-FR" b="1" dirty="0" smtClean="0"/>
              <a:t> system, relative </a:t>
            </a:r>
            <a:r>
              <a:rPr lang="fr-FR" b="1" dirty="0" err="1" smtClean="0"/>
              <a:t>prices</a:t>
            </a:r>
            <a:r>
              <a:rPr lang="fr-FR" b="1" dirty="0" smtClean="0"/>
              <a:t> and </a:t>
            </a:r>
            <a:r>
              <a:rPr lang="fr-FR" b="1" dirty="0" err="1" smtClean="0"/>
              <a:t>bargaining</a:t>
            </a:r>
            <a:r>
              <a:rPr lang="fr-FR" b="1" dirty="0" smtClean="0"/>
              <a:t> power </a:t>
            </a:r>
            <a:r>
              <a:rPr lang="fr-FR" b="1" dirty="0" err="1" smtClean="0"/>
              <a:t>matter</a:t>
            </a:r>
            <a:r>
              <a:rPr lang="fr-FR" b="1" dirty="0" smtClean="0"/>
              <a:t> a lot.                        One-</a:t>
            </a:r>
            <a:r>
              <a:rPr lang="fr-FR" b="1" dirty="0" err="1" smtClean="0"/>
              <a:t>sector</a:t>
            </a:r>
            <a:r>
              <a:rPr lang="fr-FR" b="1" dirty="0" smtClean="0"/>
              <a:t> production </a:t>
            </a:r>
            <a:r>
              <a:rPr lang="fr-FR" b="1" dirty="0" err="1" smtClean="0"/>
              <a:t>functions</a:t>
            </a:r>
            <a:r>
              <a:rPr lang="fr-FR" b="1" dirty="0" smtClean="0"/>
              <a:t> </a:t>
            </a:r>
            <a:r>
              <a:rPr lang="fr-FR" b="1" dirty="0" err="1" smtClean="0"/>
              <a:t>with</a:t>
            </a:r>
            <a:r>
              <a:rPr lang="fr-FR" b="1" dirty="0" smtClean="0"/>
              <a:t> </a:t>
            </a:r>
            <a:r>
              <a:rPr lang="fr-FR" b="1" dirty="0" err="1" smtClean="0"/>
              <a:t>perfect</a:t>
            </a:r>
            <a:r>
              <a:rPr lang="fr-FR" b="1" dirty="0" smtClean="0"/>
              <a:t> </a:t>
            </a:r>
            <a:r>
              <a:rPr lang="fr-FR" b="1" dirty="0" err="1" smtClean="0"/>
              <a:t>competition</a:t>
            </a:r>
            <a:r>
              <a:rPr lang="fr-FR" b="1" dirty="0" smtClean="0"/>
              <a:t> </a:t>
            </a:r>
            <a:r>
              <a:rPr lang="fr-FR" b="1" dirty="0" err="1" smtClean="0"/>
              <a:t>can</a:t>
            </a:r>
            <a:r>
              <a:rPr lang="fr-FR" b="1" dirty="0" smtClean="0"/>
              <a:t> </a:t>
            </a:r>
            <a:r>
              <a:rPr lang="fr-FR" b="1" dirty="0" err="1" smtClean="0"/>
              <a:t>be</a:t>
            </a:r>
            <a:r>
              <a:rPr lang="fr-FR" b="1" dirty="0" smtClean="0"/>
              <a:t> </a:t>
            </a:r>
            <a:r>
              <a:rPr lang="fr-FR" b="1" dirty="0" err="1" smtClean="0"/>
              <a:t>useful</a:t>
            </a:r>
            <a:r>
              <a:rPr lang="fr-FR" b="1" dirty="0" smtClean="0"/>
              <a:t> to </a:t>
            </a:r>
            <a:r>
              <a:rPr lang="fr-FR" b="1" dirty="0" err="1" smtClean="0"/>
              <a:t>think</a:t>
            </a:r>
            <a:r>
              <a:rPr lang="fr-FR" b="1" dirty="0" smtClean="0"/>
              <a:t> about </a:t>
            </a:r>
            <a:r>
              <a:rPr lang="fr-FR" b="1" dirty="0" err="1" smtClean="0"/>
              <a:t>some</a:t>
            </a:r>
            <a:r>
              <a:rPr lang="fr-FR" b="1" dirty="0" smtClean="0"/>
              <a:t> of the </a:t>
            </a:r>
            <a:r>
              <a:rPr lang="fr-FR" b="1" dirty="0" err="1" smtClean="0"/>
              <a:t>logical</a:t>
            </a:r>
            <a:r>
              <a:rPr lang="fr-FR" b="1" dirty="0" smtClean="0"/>
              <a:t> issues, but </a:t>
            </a:r>
            <a:r>
              <a:rPr lang="fr-FR" b="1" dirty="0" err="1" smtClean="0"/>
              <a:t>they</a:t>
            </a:r>
            <a:r>
              <a:rPr lang="fr-FR" b="1" dirty="0" smtClean="0"/>
              <a:t> are </a:t>
            </a:r>
            <a:r>
              <a:rPr lang="fr-FR" b="1" dirty="0" err="1" smtClean="0"/>
              <a:t>never</a:t>
            </a:r>
            <a:r>
              <a:rPr lang="fr-FR" b="1" dirty="0" smtClean="0"/>
              <a:t> the full story. </a:t>
            </a:r>
          </a:p>
          <a:p>
            <a:r>
              <a:rPr lang="fr-FR" dirty="0" smtClean="0"/>
              <a:t>Capital/</a:t>
            </a:r>
            <a:r>
              <a:rPr lang="fr-FR" dirty="0" err="1" smtClean="0"/>
              <a:t>income</a:t>
            </a:r>
            <a:r>
              <a:rPr lang="fr-FR" dirty="0" smtClean="0"/>
              <a:t> ratio </a:t>
            </a:r>
            <a:r>
              <a:rPr lang="el-GR" dirty="0" smtClean="0"/>
              <a:t>β</a:t>
            </a:r>
            <a:r>
              <a:rPr lang="fr-FR" dirty="0" smtClean="0"/>
              <a:t>=K/Y</a:t>
            </a:r>
          </a:p>
          <a:p>
            <a:r>
              <a:rPr lang="fr-FR" dirty="0" smtClean="0"/>
              <a:t>Capital </a:t>
            </a:r>
            <a:r>
              <a:rPr lang="fr-FR" dirty="0" err="1" smtClean="0"/>
              <a:t>share</a:t>
            </a:r>
            <a:r>
              <a:rPr lang="fr-FR" dirty="0" smtClean="0"/>
              <a:t> </a:t>
            </a:r>
            <a:r>
              <a:rPr lang="el-GR" dirty="0" smtClean="0"/>
              <a:t>α</a:t>
            </a:r>
            <a:r>
              <a:rPr lang="fr-FR" dirty="0" smtClean="0"/>
              <a:t> = Y</a:t>
            </a:r>
            <a:r>
              <a:rPr lang="fr-FR" baseline="-25000" dirty="0" smtClean="0"/>
              <a:t>K</a:t>
            </a:r>
            <a:r>
              <a:rPr lang="fr-FR" dirty="0" smtClean="0"/>
              <a:t>/Y  </a:t>
            </a:r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Y</a:t>
            </a:r>
            <a:r>
              <a:rPr lang="fr-FR" baseline="-25000" dirty="0" smtClean="0"/>
              <a:t>K </a:t>
            </a:r>
            <a:r>
              <a:rPr lang="fr-FR" dirty="0" smtClean="0"/>
              <a:t>= capital </a:t>
            </a:r>
            <a:r>
              <a:rPr lang="fr-FR" dirty="0" err="1" smtClean="0"/>
              <a:t>income</a:t>
            </a:r>
            <a:r>
              <a:rPr lang="fr-FR" dirty="0" smtClean="0"/>
              <a:t> (=</a:t>
            </a:r>
            <a:r>
              <a:rPr lang="fr-FR" dirty="0" err="1" smtClean="0"/>
              <a:t>sum</a:t>
            </a:r>
            <a:r>
              <a:rPr lang="fr-FR" dirty="0" smtClean="0"/>
              <a:t> of </a:t>
            </a:r>
            <a:r>
              <a:rPr lang="fr-FR" dirty="0" err="1" smtClean="0"/>
              <a:t>rent</a:t>
            </a:r>
            <a:r>
              <a:rPr lang="fr-FR" dirty="0" smtClean="0"/>
              <a:t>, </a:t>
            </a:r>
            <a:r>
              <a:rPr lang="fr-FR" dirty="0" err="1" smtClean="0"/>
              <a:t>dividends</a:t>
            </a:r>
            <a:r>
              <a:rPr lang="fr-FR" dirty="0" smtClean="0"/>
              <a:t>, </a:t>
            </a:r>
            <a:r>
              <a:rPr lang="fr-FR" dirty="0" err="1" smtClean="0"/>
              <a:t>interest</a:t>
            </a:r>
            <a:r>
              <a:rPr lang="fr-FR" dirty="0" smtClean="0"/>
              <a:t>, profits, etc.: i.e. all </a:t>
            </a:r>
            <a:r>
              <a:rPr lang="fr-FR" dirty="0" err="1" smtClean="0"/>
              <a:t>incomes</a:t>
            </a:r>
            <a:r>
              <a:rPr lang="fr-FR" dirty="0" smtClean="0"/>
              <a:t> </a:t>
            </a:r>
            <a:r>
              <a:rPr lang="fr-FR" dirty="0" err="1" smtClean="0"/>
              <a:t>going</a:t>
            </a:r>
            <a:r>
              <a:rPr lang="fr-FR" dirty="0" smtClean="0"/>
              <a:t> to the </a:t>
            </a:r>
            <a:r>
              <a:rPr lang="fr-FR" dirty="0" err="1" smtClean="0"/>
              <a:t>owners</a:t>
            </a:r>
            <a:r>
              <a:rPr lang="fr-FR" dirty="0" smtClean="0"/>
              <a:t> of capital, </a:t>
            </a:r>
            <a:r>
              <a:rPr lang="fr-FR" dirty="0" err="1" smtClean="0"/>
              <a:t>independently</a:t>
            </a:r>
            <a:r>
              <a:rPr lang="fr-FR" dirty="0" smtClean="0"/>
              <a:t> of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input)</a:t>
            </a:r>
          </a:p>
          <a:p>
            <a:r>
              <a:rPr lang="fr-FR" dirty="0" smtClean="0"/>
              <a:t>I.e. </a:t>
            </a:r>
            <a:r>
              <a:rPr lang="el-GR" dirty="0" smtClean="0"/>
              <a:t>β</a:t>
            </a:r>
            <a:r>
              <a:rPr lang="fr-FR" dirty="0" smtClean="0"/>
              <a:t> = ratio </a:t>
            </a:r>
            <a:r>
              <a:rPr lang="fr-FR" dirty="0" err="1" smtClean="0"/>
              <a:t>between</a:t>
            </a:r>
            <a:r>
              <a:rPr lang="fr-FR" dirty="0" smtClean="0"/>
              <a:t> capital stock and </a:t>
            </a:r>
            <a:r>
              <a:rPr lang="fr-FR" dirty="0" err="1" smtClean="0"/>
              <a:t>income</a:t>
            </a:r>
            <a:r>
              <a:rPr lang="fr-FR" dirty="0" smtClean="0"/>
              <a:t> flow</a:t>
            </a:r>
          </a:p>
          <a:p>
            <a:r>
              <a:rPr lang="fr-FR" dirty="0" err="1" smtClean="0"/>
              <a:t>While</a:t>
            </a:r>
            <a:r>
              <a:rPr lang="fr-FR" dirty="0" smtClean="0"/>
              <a:t> </a:t>
            </a:r>
            <a:r>
              <a:rPr lang="el-GR" dirty="0" smtClean="0"/>
              <a:t>α</a:t>
            </a:r>
            <a:r>
              <a:rPr lang="fr-FR" dirty="0" smtClean="0"/>
              <a:t> = </a:t>
            </a:r>
            <a:r>
              <a:rPr lang="fr-FR" dirty="0" err="1" smtClean="0"/>
              <a:t>share</a:t>
            </a:r>
            <a:r>
              <a:rPr lang="fr-FR" dirty="0" smtClean="0"/>
              <a:t> of capital </a:t>
            </a:r>
            <a:r>
              <a:rPr lang="fr-FR" dirty="0" err="1" smtClean="0"/>
              <a:t>income</a:t>
            </a:r>
            <a:r>
              <a:rPr lang="fr-FR" dirty="0" smtClean="0"/>
              <a:t> flow in total </a:t>
            </a:r>
            <a:r>
              <a:rPr lang="fr-FR" dirty="0" err="1" smtClean="0"/>
              <a:t>income</a:t>
            </a:r>
            <a:r>
              <a:rPr lang="fr-FR" dirty="0" smtClean="0"/>
              <a:t> flow</a:t>
            </a:r>
          </a:p>
          <a:p>
            <a:r>
              <a:rPr lang="fr-FR" dirty="0" smtClean="0"/>
              <a:t>By </a:t>
            </a:r>
            <a:r>
              <a:rPr lang="fr-FR" dirty="0" err="1" smtClean="0"/>
              <a:t>definition</a:t>
            </a:r>
            <a:r>
              <a:rPr lang="fr-FR" dirty="0" smtClean="0"/>
              <a:t>: </a:t>
            </a:r>
            <a:r>
              <a:rPr lang="el-GR" b="1" dirty="0" smtClean="0"/>
              <a:t>α</a:t>
            </a:r>
            <a:r>
              <a:rPr lang="fr-FR" b="1" dirty="0" smtClean="0"/>
              <a:t> = r x </a:t>
            </a:r>
            <a:r>
              <a:rPr lang="el-GR" b="1" dirty="0" smtClean="0"/>
              <a:t>β</a:t>
            </a:r>
            <a:endParaRPr lang="fr-FR" b="1" dirty="0" smtClean="0"/>
          </a:p>
          <a:p>
            <a:pPr>
              <a:buNone/>
            </a:pP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r = Y</a:t>
            </a:r>
            <a:r>
              <a:rPr lang="fr-FR" baseline="-25000" dirty="0" smtClean="0"/>
              <a:t>K</a:t>
            </a:r>
            <a:r>
              <a:rPr lang="fr-FR" dirty="0" smtClean="0"/>
              <a:t>/K = </a:t>
            </a:r>
            <a:r>
              <a:rPr lang="fr-FR" dirty="0" err="1" smtClean="0"/>
              <a:t>average</a:t>
            </a:r>
            <a:r>
              <a:rPr lang="fr-FR" dirty="0" smtClean="0"/>
              <a:t> real rate of return to capital </a:t>
            </a:r>
          </a:p>
          <a:p>
            <a:r>
              <a:rPr lang="fr-FR" dirty="0" smtClean="0"/>
              <a:t>If </a:t>
            </a:r>
            <a:r>
              <a:rPr lang="el-GR" dirty="0" smtClean="0"/>
              <a:t>β</a:t>
            </a:r>
            <a:r>
              <a:rPr lang="fr-FR" dirty="0" smtClean="0"/>
              <a:t>=600% and r=5%,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el-GR" dirty="0" smtClean="0"/>
              <a:t>α</a:t>
            </a:r>
            <a:r>
              <a:rPr lang="fr-FR" dirty="0" smtClean="0"/>
              <a:t> = 30% = </a:t>
            </a:r>
            <a:r>
              <a:rPr lang="fr-FR" dirty="0" err="1" smtClean="0"/>
              <a:t>typical</a:t>
            </a:r>
            <a:r>
              <a:rPr lang="fr-FR" dirty="0" smtClean="0"/>
              <a:t> values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511223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980728"/>
            <a:ext cx="8640960" cy="5145435"/>
          </a:xfrm>
        </p:spPr>
        <p:txBody>
          <a:bodyPr>
            <a:normAutofit/>
          </a:bodyPr>
          <a:lstStyle/>
          <a:p>
            <a:r>
              <a:rPr lang="fr-FR" sz="2800" dirty="0" smtClean="0"/>
              <a:t>In practice,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rate of return to capital r (</a:t>
            </a:r>
            <a:r>
              <a:rPr lang="fr-FR" sz="2800" dirty="0" err="1" smtClean="0"/>
              <a:t>typically</a:t>
            </a:r>
            <a:r>
              <a:rPr lang="fr-FR" sz="2800" dirty="0" smtClean="0"/>
              <a:t> r</a:t>
            </a:r>
            <a:r>
              <a:rPr lang="fr-FR" sz="2800" dirty="0" smtClean="0">
                <a:cs typeface="Arial"/>
              </a:rPr>
              <a:t>≈4-5%) varies a lot </a:t>
            </a:r>
            <a:r>
              <a:rPr lang="fr-FR" sz="2800" dirty="0" err="1" smtClean="0">
                <a:cs typeface="Arial"/>
              </a:rPr>
              <a:t>across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assets</a:t>
            </a:r>
            <a:r>
              <a:rPr lang="fr-FR" sz="2800" dirty="0" smtClean="0">
                <a:cs typeface="Arial"/>
              </a:rPr>
              <a:t> and over </a:t>
            </a:r>
            <a:r>
              <a:rPr lang="fr-FR" sz="2800" dirty="0" err="1" smtClean="0">
                <a:cs typeface="Arial"/>
              </a:rPr>
              <a:t>individuals</a:t>
            </a: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Typically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rental</a:t>
            </a:r>
            <a:r>
              <a:rPr lang="fr-FR" sz="2800" dirty="0" smtClean="0">
                <a:cs typeface="Arial"/>
              </a:rPr>
              <a:t> return on </a:t>
            </a:r>
            <a:r>
              <a:rPr lang="fr-FR" sz="2800" dirty="0" err="1" smtClean="0">
                <a:cs typeface="Arial"/>
              </a:rPr>
              <a:t>housing</a:t>
            </a:r>
            <a:r>
              <a:rPr lang="fr-FR" sz="2800" dirty="0" smtClean="0">
                <a:cs typeface="Arial"/>
              </a:rPr>
              <a:t> = 3-4% (i.e. the </a:t>
            </a:r>
            <a:r>
              <a:rPr lang="fr-FR" sz="2800" dirty="0" err="1" smtClean="0">
                <a:cs typeface="Arial"/>
              </a:rPr>
              <a:t>rental</a:t>
            </a:r>
            <a:r>
              <a:rPr lang="fr-FR" sz="2800" dirty="0" smtClean="0">
                <a:cs typeface="Arial"/>
              </a:rPr>
              <a:t> value of an </a:t>
            </a:r>
            <a:r>
              <a:rPr lang="fr-FR" sz="2800" dirty="0" err="1" smtClean="0">
                <a:cs typeface="Arial"/>
              </a:rPr>
              <a:t>appartment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worth</a:t>
            </a:r>
            <a:r>
              <a:rPr lang="fr-FR" sz="2800" dirty="0" smtClean="0">
                <a:cs typeface="Arial"/>
              </a:rPr>
              <a:t> 100 000€ </a:t>
            </a:r>
            <a:r>
              <a:rPr lang="fr-FR" sz="2800" dirty="0" err="1" smtClean="0">
                <a:cs typeface="Arial"/>
              </a:rPr>
              <a:t>is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generally</a:t>
            </a:r>
            <a:r>
              <a:rPr lang="fr-FR" sz="2800" dirty="0" smtClean="0">
                <a:cs typeface="Arial"/>
              </a:rPr>
              <a:t> about 3000-4000€/</a:t>
            </a:r>
            <a:r>
              <a:rPr lang="fr-FR" sz="2800" dirty="0" err="1" smtClean="0">
                <a:cs typeface="Arial"/>
              </a:rPr>
              <a:t>year</a:t>
            </a:r>
            <a:r>
              <a:rPr lang="fr-FR" sz="2800" dirty="0" smtClean="0">
                <a:cs typeface="Arial"/>
              </a:rPr>
              <a:t>) (+ capital gain or </a:t>
            </a:r>
            <a:r>
              <a:rPr lang="fr-FR" sz="2800" dirty="0" err="1" smtClean="0">
                <a:cs typeface="Arial"/>
              </a:rPr>
              <a:t>loss</a:t>
            </a:r>
            <a:r>
              <a:rPr lang="fr-FR" sz="2800" dirty="0" smtClean="0">
                <a:cs typeface="Arial"/>
              </a:rPr>
              <a:t>)</a:t>
            </a:r>
          </a:p>
          <a:p>
            <a:r>
              <a:rPr lang="fr-FR" sz="2800" dirty="0" smtClean="0">
                <a:cs typeface="Arial"/>
              </a:rPr>
              <a:t>Return on stock </a:t>
            </a:r>
            <a:r>
              <a:rPr lang="fr-FR" sz="2800" dirty="0" err="1" smtClean="0">
                <a:cs typeface="Arial"/>
              </a:rPr>
              <a:t>market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dividend</a:t>
            </a:r>
            <a:r>
              <a:rPr lang="fr-FR" sz="2800" dirty="0" smtClean="0">
                <a:cs typeface="Arial"/>
              </a:rPr>
              <a:t> + k gain) = as </a:t>
            </a:r>
            <a:r>
              <a:rPr lang="fr-FR" sz="2800" dirty="0" err="1" smtClean="0">
                <a:cs typeface="Arial"/>
              </a:rPr>
              <a:t>much</a:t>
            </a:r>
            <a:r>
              <a:rPr lang="fr-FR" sz="2800" dirty="0" smtClean="0">
                <a:cs typeface="Arial"/>
              </a:rPr>
              <a:t> as 6-7% in the long </a:t>
            </a:r>
            <a:r>
              <a:rPr lang="fr-FR" sz="2800" dirty="0" err="1" smtClean="0">
                <a:cs typeface="Arial"/>
              </a:rPr>
              <a:t>run</a:t>
            </a: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Return on </a:t>
            </a:r>
            <a:r>
              <a:rPr lang="fr-FR" sz="2800" dirty="0" err="1" smtClean="0">
                <a:cs typeface="Arial"/>
              </a:rPr>
              <a:t>bank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accounts</a:t>
            </a:r>
            <a:r>
              <a:rPr lang="fr-FR" sz="2800" dirty="0" smtClean="0">
                <a:cs typeface="Arial"/>
              </a:rPr>
              <a:t> or cash = as </a:t>
            </a:r>
            <a:r>
              <a:rPr lang="fr-FR" sz="2800" dirty="0" err="1" smtClean="0">
                <a:cs typeface="Arial"/>
              </a:rPr>
              <a:t>little</a:t>
            </a:r>
            <a:r>
              <a:rPr lang="fr-FR" sz="2800" dirty="0" smtClean="0">
                <a:cs typeface="Arial"/>
              </a:rPr>
              <a:t> as 1-2% (but </a:t>
            </a:r>
            <a:r>
              <a:rPr lang="fr-FR" sz="2800" dirty="0" err="1" smtClean="0">
                <a:cs typeface="Arial"/>
              </a:rPr>
              <a:t>only</a:t>
            </a:r>
            <a:r>
              <a:rPr lang="fr-FR" sz="2800" dirty="0" smtClean="0">
                <a:cs typeface="Arial"/>
              </a:rPr>
              <a:t> a </a:t>
            </a:r>
            <a:r>
              <a:rPr lang="fr-FR" sz="2800" dirty="0" err="1" smtClean="0">
                <a:cs typeface="Arial"/>
              </a:rPr>
              <a:t>small</a:t>
            </a:r>
            <a:r>
              <a:rPr lang="fr-FR" sz="2800" dirty="0" smtClean="0">
                <a:cs typeface="Arial"/>
              </a:rPr>
              <a:t> fraction of total </a:t>
            </a:r>
            <a:r>
              <a:rPr lang="fr-FR" sz="2800" dirty="0" err="1" smtClean="0">
                <a:cs typeface="Arial"/>
              </a:rPr>
              <a:t>wealth</a:t>
            </a:r>
            <a:r>
              <a:rPr lang="fr-FR" sz="2800" dirty="0" smtClean="0">
                <a:cs typeface="Arial"/>
              </a:rPr>
              <a:t>)</a:t>
            </a:r>
          </a:p>
          <a:p>
            <a:r>
              <a:rPr lang="fr-FR" sz="2800" dirty="0" err="1" smtClean="0">
                <a:cs typeface="Arial"/>
              </a:rPr>
              <a:t>Average</a:t>
            </a:r>
            <a:r>
              <a:rPr lang="fr-FR" sz="2800" dirty="0" smtClean="0">
                <a:cs typeface="Arial"/>
              </a:rPr>
              <a:t> return </a:t>
            </a:r>
            <a:r>
              <a:rPr lang="fr-FR" sz="2800" dirty="0" err="1" smtClean="0">
                <a:cs typeface="Arial"/>
              </a:rPr>
              <a:t>across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assets</a:t>
            </a:r>
            <a:r>
              <a:rPr lang="fr-FR" sz="2800" dirty="0" smtClean="0">
                <a:cs typeface="Arial"/>
              </a:rPr>
              <a:t> and </a:t>
            </a:r>
            <a:r>
              <a:rPr lang="fr-FR" sz="2800" dirty="0" err="1" smtClean="0">
                <a:cs typeface="Arial"/>
              </a:rPr>
              <a:t>individuals</a:t>
            </a:r>
            <a:r>
              <a:rPr lang="fr-FR" sz="2800" dirty="0" smtClean="0">
                <a:cs typeface="Arial"/>
              </a:rPr>
              <a:t> ≈ 4-5%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2231262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363272" cy="706090"/>
          </a:xfrm>
        </p:spPr>
        <p:txBody>
          <a:bodyPr>
            <a:noAutofit/>
          </a:bodyPr>
          <a:lstStyle/>
          <a:p>
            <a:r>
              <a:rPr lang="fr-FR" sz="3200" dirty="0" smtClean="0"/>
              <a:t>The Cobb-Douglas production </a:t>
            </a:r>
            <a:r>
              <a:rPr lang="fr-FR" sz="3200" dirty="0" err="1" smtClean="0"/>
              <a:t>function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:  </a:t>
            </a:r>
            <a:r>
              <a:rPr lang="fr-FR" sz="2800" b="1" dirty="0" smtClean="0"/>
              <a:t>Y =</a:t>
            </a:r>
            <a:r>
              <a:rPr lang="fr-FR" sz="2800" dirty="0" smtClean="0"/>
              <a:t> </a:t>
            </a:r>
            <a:r>
              <a:rPr lang="fr-FR" sz="2800" b="1" dirty="0" smtClean="0"/>
              <a:t>F(K,L) = K</a:t>
            </a:r>
            <a:r>
              <a:rPr lang="el-GR" sz="2800" b="1" baseline="30000" dirty="0" smtClean="0"/>
              <a:t>α</a:t>
            </a:r>
            <a:r>
              <a:rPr lang="fr-FR" sz="2800" b="1" dirty="0" smtClean="0"/>
              <a:t> L</a:t>
            </a:r>
            <a:r>
              <a:rPr lang="fr-FR" sz="2800" b="1" baseline="30000" dirty="0" smtClean="0"/>
              <a:t>1-</a:t>
            </a:r>
            <a:r>
              <a:rPr lang="el-GR" sz="2800" b="1" baseline="30000" dirty="0" smtClean="0"/>
              <a:t>α</a:t>
            </a:r>
            <a:endParaRPr lang="fr-FR" sz="2800" b="1" dirty="0" smtClean="0"/>
          </a:p>
          <a:p>
            <a:r>
              <a:rPr lang="fr-FR" sz="2800" dirty="0" err="1" smtClean="0"/>
              <a:t>With</a:t>
            </a:r>
            <a:r>
              <a:rPr lang="fr-FR" sz="2800" dirty="0" smtClean="0"/>
              <a:t> </a:t>
            </a:r>
            <a:r>
              <a:rPr lang="fr-FR" sz="2800" dirty="0" err="1" smtClean="0"/>
              <a:t>perfect</a:t>
            </a:r>
            <a:r>
              <a:rPr lang="fr-FR" sz="2800" dirty="0" smtClean="0"/>
              <a:t> </a:t>
            </a:r>
            <a:r>
              <a:rPr lang="fr-FR" sz="2800" dirty="0" err="1" smtClean="0"/>
              <a:t>competition</a:t>
            </a:r>
            <a:r>
              <a:rPr lang="fr-FR" sz="2800" dirty="0" smtClean="0"/>
              <a:t>, </a:t>
            </a:r>
            <a:r>
              <a:rPr lang="fr-FR" sz="2800" dirty="0" err="1" smtClean="0"/>
              <a:t>wage</a:t>
            </a:r>
            <a:r>
              <a:rPr lang="fr-FR" sz="2800" dirty="0" smtClean="0"/>
              <a:t> rate v = marginal </a:t>
            </a:r>
            <a:r>
              <a:rPr lang="fr-FR" sz="2800" dirty="0" err="1" smtClean="0"/>
              <a:t>product</a:t>
            </a:r>
            <a:r>
              <a:rPr lang="fr-FR" sz="2800" dirty="0" smtClean="0"/>
              <a:t> of </a:t>
            </a:r>
            <a:r>
              <a:rPr lang="fr-FR" sz="2800" dirty="0" err="1" smtClean="0"/>
              <a:t>labor</a:t>
            </a:r>
            <a:r>
              <a:rPr lang="fr-FR" sz="2800" dirty="0" smtClean="0"/>
              <a:t>, rate of return r = marginal </a:t>
            </a:r>
            <a:r>
              <a:rPr lang="fr-FR" sz="2800" dirty="0" err="1" smtClean="0"/>
              <a:t>product</a:t>
            </a:r>
            <a:r>
              <a:rPr lang="fr-FR" sz="2800" dirty="0" smtClean="0"/>
              <a:t> of capital:    </a:t>
            </a:r>
          </a:p>
          <a:p>
            <a:pPr>
              <a:buNone/>
            </a:pPr>
            <a:r>
              <a:rPr lang="fr-FR" sz="2800" dirty="0" smtClean="0"/>
              <a:t>                 r = F</a:t>
            </a:r>
            <a:r>
              <a:rPr lang="fr-FR" sz="2800" baseline="-25000" dirty="0" smtClean="0"/>
              <a:t>K</a:t>
            </a:r>
            <a:r>
              <a:rPr lang="fr-FR" sz="2800" dirty="0" smtClean="0"/>
              <a:t> = </a:t>
            </a:r>
            <a:r>
              <a:rPr lang="el-GR" sz="2800" dirty="0" smtClean="0"/>
              <a:t>α</a:t>
            </a:r>
            <a:r>
              <a:rPr lang="fr-FR" sz="2800" dirty="0" smtClean="0"/>
              <a:t> K</a:t>
            </a:r>
            <a:r>
              <a:rPr lang="el-GR" sz="2800" baseline="30000" dirty="0" smtClean="0"/>
              <a:t>α</a:t>
            </a:r>
            <a:r>
              <a:rPr lang="fr-FR" sz="2800" baseline="30000" dirty="0" smtClean="0"/>
              <a:t>-1</a:t>
            </a:r>
            <a:r>
              <a:rPr lang="fr-FR" sz="2800" dirty="0" smtClean="0"/>
              <a:t> L</a:t>
            </a:r>
            <a:r>
              <a:rPr lang="fr-FR" sz="2800" baseline="30000" dirty="0" smtClean="0"/>
              <a:t>1-</a:t>
            </a:r>
            <a:r>
              <a:rPr lang="el-GR" sz="2800" baseline="30000" dirty="0" smtClean="0"/>
              <a:t>α </a:t>
            </a:r>
            <a:r>
              <a:rPr lang="fr-FR" sz="2800" baseline="30000" dirty="0" smtClean="0"/>
              <a:t>  </a:t>
            </a:r>
            <a:r>
              <a:rPr lang="fr-FR" sz="2800" dirty="0" smtClean="0"/>
              <a:t>and v = F</a:t>
            </a:r>
            <a:r>
              <a:rPr lang="fr-FR" sz="2800" baseline="-25000" dirty="0" smtClean="0"/>
              <a:t>L</a:t>
            </a:r>
            <a:r>
              <a:rPr lang="fr-FR" sz="2800" dirty="0" smtClean="0"/>
              <a:t> = (1-</a:t>
            </a:r>
            <a:r>
              <a:rPr lang="el-GR" sz="2800" dirty="0" smtClean="0"/>
              <a:t>α</a:t>
            </a:r>
            <a:r>
              <a:rPr lang="fr-FR" sz="2800" dirty="0" smtClean="0"/>
              <a:t>) K</a:t>
            </a:r>
            <a:r>
              <a:rPr lang="el-GR" sz="2800" baseline="30000" dirty="0" smtClean="0"/>
              <a:t>α</a:t>
            </a:r>
            <a:r>
              <a:rPr lang="fr-FR" sz="2800" dirty="0" smtClean="0"/>
              <a:t> L</a:t>
            </a:r>
            <a:r>
              <a:rPr lang="fr-FR" sz="2800" baseline="30000" dirty="0" smtClean="0"/>
              <a:t>-</a:t>
            </a:r>
            <a:r>
              <a:rPr lang="el-GR" sz="2800" baseline="30000" dirty="0" smtClean="0"/>
              <a:t>α</a:t>
            </a:r>
            <a:r>
              <a:rPr lang="fr-FR" sz="2800" dirty="0" smtClean="0"/>
              <a:t> </a:t>
            </a:r>
          </a:p>
          <a:p>
            <a:r>
              <a:rPr lang="fr-FR" sz="2800" dirty="0" err="1" smtClean="0"/>
              <a:t>Therefore</a:t>
            </a:r>
            <a:r>
              <a:rPr lang="fr-FR" sz="2800" dirty="0" smtClean="0"/>
              <a:t>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Y</a:t>
            </a:r>
            <a:r>
              <a:rPr lang="fr-FR" sz="2800" baseline="-25000" dirty="0" smtClean="0"/>
              <a:t>K</a:t>
            </a:r>
            <a:r>
              <a:rPr lang="fr-FR" sz="2800" dirty="0" smtClean="0"/>
              <a:t> = r K = </a:t>
            </a:r>
            <a:r>
              <a:rPr lang="el-GR" sz="2800" dirty="0" smtClean="0"/>
              <a:t>α </a:t>
            </a:r>
            <a:r>
              <a:rPr lang="fr-FR" sz="2800" dirty="0" smtClean="0"/>
              <a:t>Y </a:t>
            </a:r>
          </a:p>
          <a:p>
            <a:pPr>
              <a:buNone/>
            </a:pPr>
            <a:r>
              <a:rPr lang="fr-FR" sz="2800" dirty="0" smtClean="0"/>
              <a:t>    &amp; </a:t>
            </a:r>
            <a:r>
              <a:rPr lang="fr-FR" sz="2800" dirty="0" err="1" smtClean="0"/>
              <a:t>labor</a:t>
            </a:r>
            <a:r>
              <a:rPr lang="fr-FR" sz="2800" dirty="0" smtClean="0"/>
              <a:t>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Y</a:t>
            </a:r>
            <a:r>
              <a:rPr lang="fr-FR" sz="2800" baseline="-25000" dirty="0" smtClean="0"/>
              <a:t>L</a:t>
            </a:r>
            <a:r>
              <a:rPr lang="fr-FR" sz="2800" dirty="0" smtClean="0"/>
              <a:t> = v L = (1-</a:t>
            </a:r>
            <a:r>
              <a:rPr lang="el-GR" sz="2800" dirty="0" smtClean="0"/>
              <a:t>α</a:t>
            </a:r>
            <a:r>
              <a:rPr lang="fr-FR" sz="2800" dirty="0" smtClean="0"/>
              <a:t>)</a:t>
            </a:r>
            <a:r>
              <a:rPr lang="el-GR" sz="2800" dirty="0" smtClean="0"/>
              <a:t> </a:t>
            </a:r>
            <a:r>
              <a:rPr lang="fr-FR" sz="2800" dirty="0" smtClean="0"/>
              <a:t>Y  </a:t>
            </a:r>
          </a:p>
          <a:p>
            <a:r>
              <a:rPr lang="fr-FR" sz="2800" dirty="0" smtClean="0"/>
              <a:t>I.e. capital &amp; </a:t>
            </a:r>
            <a:r>
              <a:rPr lang="fr-FR" sz="2800" dirty="0" err="1" smtClean="0"/>
              <a:t>labor</a:t>
            </a:r>
            <a:r>
              <a:rPr lang="fr-FR" sz="2800" dirty="0" smtClean="0"/>
              <a:t> </a:t>
            </a:r>
            <a:r>
              <a:rPr lang="fr-FR" sz="2800" dirty="0" err="1" smtClean="0"/>
              <a:t>shares</a:t>
            </a:r>
            <a:r>
              <a:rPr lang="fr-FR" sz="2800" dirty="0" smtClean="0"/>
              <a:t> are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r>
              <a:rPr lang="fr-FR" sz="2800" dirty="0" smtClean="0"/>
              <a:t> (</a:t>
            </a:r>
            <a:r>
              <a:rPr lang="fr-FR" sz="2800" dirty="0" err="1" smtClean="0"/>
              <a:t>say</a:t>
            </a:r>
            <a:r>
              <a:rPr lang="fr-FR" sz="2800" dirty="0" smtClean="0"/>
              <a:t>,</a:t>
            </a:r>
            <a:r>
              <a:rPr lang="el-GR" sz="2800" dirty="0" smtClean="0"/>
              <a:t> α</a:t>
            </a:r>
            <a:r>
              <a:rPr lang="fr-FR" sz="2800" dirty="0" smtClean="0"/>
              <a:t>=30%, 1-</a:t>
            </a:r>
            <a:r>
              <a:rPr lang="el-GR" sz="2800" dirty="0" smtClean="0"/>
              <a:t>α</a:t>
            </a:r>
            <a:r>
              <a:rPr lang="fr-FR" sz="2800" dirty="0" smtClean="0"/>
              <a:t>=70%) and do not </a:t>
            </a:r>
            <a:r>
              <a:rPr lang="fr-FR" sz="2800" dirty="0" err="1" smtClean="0"/>
              <a:t>depend</a:t>
            </a:r>
            <a:r>
              <a:rPr lang="fr-FR" sz="2800" dirty="0" smtClean="0"/>
              <a:t> on </a:t>
            </a:r>
            <a:r>
              <a:rPr lang="fr-FR" sz="2800" dirty="0" err="1" smtClean="0"/>
              <a:t>quantities</a:t>
            </a:r>
            <a:r>
              <a:rPr lang="fr-FR" sz="2800" dirty="0" smtClean="0"/>
              <a:t> K, L</a:t>
            </a:r>
          </a:p>
          <a:p>
            <a:r>
              <a:rPr lang="fr-FR" sz="2800" dirty="0" smtClean="0"/>
              <a:t>Intuition: Cobb-Douglas ↔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K &amp; 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exactly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to 1 </a:t>
            </a:r>
          </a:p>
          <a:p>
            <a:r>
              <a:rPr lang="fr-FR" sz="2800" dirty="0" smtClean="0"/>
              <a:t>I.e. if v/r </a:t>
            </a:r>
            <a:r>
              <a:rPr lang="fr-FR" sz="2800" dirty="0" err="1" smtClean="0"/>
              <a:t>rises</a:t>
            </a:r>
            <a:r>
              <a:rPr lang="fr-FR" sz="2800" dirty="0" smtClean="0"/>
              <a:t> by 1%, K/L=</a:t>
            </a:r>
            <a:r>
              <a:rPr lang="el-GR" sz="2800" dirty="0" smtClean="0"/>
              <a:t>α</a:t>
            </a:r>
            <a:r>
              <a:rPr lang="fr-FR" sz="2800" dirty="0" smtClean="0"/>
              <a:t>/(1-</a:t>
            </a:r>
            <a:r>
              <a:rPr lang="el-GR" sz="2800" dirty="0" smtClean="0"/>
              <a:t>α</a:t>
            </a:r>
            <a:r>
              <a:rPr lang="fr-FR" sz="2800" dirty="0" smtClean="0"/>
              <a:t>) v/r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rises</a:t>
            </a:r>
            <a:r>
              <a:rPr lang="fr-FR" sz="2800" dirty="0" smtClean="0"/>
              <a:t> by 1%. So the </a:t>
            </a:r>
            <a:r>
              <a:rPr lang="fr-FR" sz="2800" dirty="0" err="1" smtClean="0"/>
              <a:t>quantity</a:t>
            </a:r>
            <a:r>
              <a:rPr lang="fr-FR" sz="2800" dirty="0" smtClean="0"/>
              <a:t> </a:t>
            </a:r>
            <a:r>
              <a:rPr lang="fr-FR" sz="2800" dirty="0" err="1" smtClean="0"/>
              <a:t>response</a:t>
            </a:r>
            <a:r>
              <a:rPr lang="fr-FR" sz="2800" dirty="0" smtClean="0"/>
              <a:t> </a:t>
            </a:r>
            <a:r>
              <a:rPr lang="fr-FR" sz="2800" dirty="0" err="1" smtClean="0"/>
              <a:t>exactly</a:t>
            </a:r>
            <a:r>
              <a:rPr lang="fr-FR" sz="2800" dirty="0" smtClean="0"/>
              <a:t> offsets the change in </a:t>
            </a:r>
            <a:r>
              <a:rPr lang="fr-FR" sz="2800" dirty="0" err="1" smtClean="0"/>
              <a:t>prices</a:t>
            </a:r>
            <a:r>
              <a:rPr lang="fr-FR" sz="2800" dirty="0" smtClean="0"/>
              <a:t>: if </a:t>
            </a:r>
            <a:r>
              <a:rPr lang="fr-FR" sz="2800" dirty="0" err="1" smtClean="0"/>
              <a:t>wages</a:t>
            </a:r>
            <a:r>
              <a:rPr lang="fr-FR" sz="2800" dirty="0" smtClean="0"/>
              <a:t> ↑by 1%, </a:t>
            </a:r>
            <a:r>
              <a:rPr lang="fr-FR" sz="2800" dirty="0" err="1" smtClean="0"/>
              <a:t>then</a:t>
            </a:r>
            <a:r>
              <a:rPr lang="fr-FR" sz="2800" dirty="0" smtClean="0"/>
              <a:t> </a:t>
            </a:r>
            <a:r>
              <a:rPr lang="fr-FR" sz="2800" dirty="0" err="1" smtClean="0"/>
              <a:t>firms</a:t>
            </a:r>
            <a:r>
              <a:rPr lang="fr-FR" sz="2800" dirty="0" smtClean="0"/>
              <a:t> use 1% </a:t>
            </a:r>
            <a:r>
              <a:rPr lang="fr-FR" sz="2800" dirty="0" err="1" smtClean="0"/>
              <a:t>less</a:t>
            </a:r>
            <a:r>
              <a:rPr lang="fr-FR" sz="2800" dirty="0" smtClean="0"/>
              <a:t> </a:t>
            </a:r>
            <a:r>
              <a:rPr lang="fr-FR" sz="2800" dirty="0" err="1" smtClean="0"/>
              <a:t>labor</a:t>
            </a:r>
            <a:r>
              <a:rPr lang="fr-FR" sz="2800" dirty="0" smtClean="0"/>
              <a:t>, </a:t>
            </a:r>
            <a:r>
              <a:rPr lang="fr-FR" sz="2800" dirty="0" err="1" smtClean="0"/>
              <a:t>so</a:t>
            </a:r>
            <a:r>
              <a:rPr lang="fr-FR" sz="2800" dirty="0" smtClean="0"/>
              <a:t>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labor</a:t>
            </a:r>
            <a:r>
              <a:rPr lang="fr-FR" sz="2800" dirty="0" smtClean="0"/>
              <a:t> </a:t>
            </a:r>
            <a:r>
              <a:rPr lang="fr-FR" sz="2800" dirty="0" err="1" smtClean="0"/>
              <a:t>share</a:t>
            </a:r>
            <a:r>
              <a:rPr lang="fr-FR" sz="2800" dirty="0" smtClean="0"/>
              <a:t> in total output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the </a:t>
            </a:r>
            <a:r>
              <a:rPr lang="fr-FR" sz="2800" dirty="0" err="1" smtClean="0"/>
              <a:t>same</a:t>
            </a:r>
            <a:r>
              <a:rPr lang="fr-FR" sz="2800" dirty="0" smtClean="0"/>
              <a:t> as </a:t>
            </a:r>
            <a:r>
              <a:rPr lang="fr-FR" sz="2800" dirty="0" err="1" smtClean="0"/>
              <a:t>before</a:t>
            </a:r>
            <a:endParaRPr lang="fr-FR" sz="2800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694277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limits</a:t>
            </a:r>
            <a:r>
              <a:rPr lang="fr-FR" dirty="0" smtClean="0"/>
              <a:t> of Cobb-Douglas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544616"/>
          </a:xfrm>
        </p:spPr>
        <p:txBody>
          <a:bodyPr>
            <a:noAutofit/>
          </a:bodyPr>
          <a:lstStyle/>
          <a:p>
            <a:r>
              <a:rPr lang="fr-FR" sz="2400" dirty="0" smtClean="0"/>
              <a:t>Economists </a:t>
            </a:r>
            <a:r>
              <a:rPr lang="fr-FR" sz="2400" dirty="0" err="1" smtClean="0"/>
              <a:t>like</a:t>
            </a:r>
            <a:r>
              <a:rPr lang="fr-FR" sz="2400" dirty="0" smtClean="0"/>
              <a:t> Cobb-Douglas production </a:t>
            </a:r>
            <a:r>
              <a:rPr lang="fr-FR" sz="2400" dirty="0" err="1" smtClean="0"/>
              <a:t>function</a:t>
            </a:r>
            <a:r>
              <a:rPr lang="fr-FR" sz="2400" dirty="0" smtClean="0"/>
              <a:t>, </a:t>
            </a:r>
            <a:r>
              <a:rPr lang="fr-FR" sz="2400" dirty="0" err="1" smtClean="0"/>
              <a:t>because</a:t>
            </a:r>
            <a:r>
              <a:rPr lang="fr-FR" sz="2400" dirty="0" smtClean="0"/>
              <a:t> </a:t>
            </a:r>
            <a:r>
              <a:rPr lang="fr-FR" sz="2400" dirty="0" err="1" smtClean="0"/>
              <a:t>they</a:t>
            </a:r>
            <a:r>
              <a:rPr lang="fr-FR" sz="2400" dirty="0" smtClean="0"/>
              <a:t> </a:t>
            </a:r>
            <a:r>
              <a:rPr lang="fr-FR" sz="2400" dirty="0" err="1" smtClean="0"/>
              <a:t>like</a:t>
            </a:r>
            <a:r>
              <a:rPr lang="fr-FR" sz="2400" dirty="0" smtClean="0"/>
              <a:t> simple stories, and </a:t>
            </a:r>
            <a:r>
              <a:rPr lang="fr-FR" sz="2400" dirty="0" err="1" smtClean="0"/>
              <a:t>because</a:t>
            </a:r>
            <a:r>
              <a:rPr lang="fr-FR" sz="2400" dirty="0" smtClean="0"/>
              <a:t> capital </a:t>
            </a:r>
            <a:r>
              <a:rPr lang="fr-FR" sz="2400" dirty="0" err="1" smtClean="0"/>
              <a:t>shares</a:t>
            </a:r>
            <a:r>
              <a:rPr lang="fr-FR" sz="2400" dirty="0" smtClean="0"/>
              <a:t> </a:t>
            </a:r>
            <a:r>
              <a:rPr lang="fr-FR" sz="2400" dirty="0" err="1" smtClean="0"/>
              <a:t>sometime</a:t>
            </a:r>
            <a:r>
              <a:rPr lang="fr-FR" sz="2400" dirty="0" smtClean="0"/>
              <a:t> </a:t>
            </a:r>
            <a:r>
              <a:rPr lang="fr-FR" sz="2400" dirty="0" err="1" smtClean="0"/>
              <a:t>seem</a:t>
            </a:r>
            <a:r>
              <a:rPr lang="fr-FR" sz="2400" dirty="0" smtClean="0"/>
              <a:t> to </a:t>
            </a:r>
            <a:r>
              <a:rPr lang="fr-FR" sz="2400" dirty="0" err="1" smtClean="0"/>
              <a:t>be</a:t>
            </a:r>
            <a:r>
              <a:rPr lang="fr-FR" sz="2400" dirty="0" smtClean="0"/>
              <a:t> </a:t>
            </a:r>
            <a:r>
              <a:rPr lang="fr-FR" sz="2400" dirty="0" err="1" smtClean="0"/>
              <a:t>approximately</a:t>
            </a:r>
            <a:r>
              <a:rPr lang="fr-FR" sz="2400" dirty="0" smtClean="0"/>
              <a:t> stable</a:t>
            </a:r>
          </a:p>
          <a:p>
            <a:r>
              <a:rPr lang="fr-FR" sz="2400" dirty="0" err="1" smtClean="0"/>
              <a:t>However</a:t>
            </a:r>
            <a:r>
              <a:rPr lang="fr-FR" sz="2400" dirty="0" smtClean="0"/>
              <a:t> </a:t>
            </a:r>
            <a:r>
              <a:rPr lang="fr-FR" sz="2400" dirty="0" err="1" smtClean="0"/>
              <a:t>it</a:t>
            </a:r>
            <a:r>
              <a:rPr lang="fr-FR" sz="2400" dirty="0" smtClean="0"/>
              <a:t> </a:t>
            </a:r>
            <a:r>
              <a:rPr lang="fr-FR" sz="2400" dirty="0" err="1" smtClean="0"/>
              <a:t>is</a:t>
            </a:r>
            <a:r>
              <a:rPr lang="fr-FR" sz="2400" dirty="0" smtClean="0"/>
              <a:t> </a:t>
            </a:r>
            <a:r>
              <a:rPr lang="fr-FR" sz="2400" dirty="0" err="1" smtClean="0"/>
              <a:t>only</a:t>
            </a:r>
            <a:r>
              <a:rPr lang="fr-FR" sz="2400" dirty="0" smtClean="0"/>
              <a:t> an approximation: in practice, capital </a:t>
            </a:r>
            <a:r>
              <a:rPr lang="fr-FR" sz="2400" dirty="0" err="1" smtClean="0"/>
              <a:t>shares</a:t>
            </a:r>
            <a:r>
              <a:rPr lang="fr-FR" sz="2400" dirty="0" smtClean="0"/>
              <a:t> </a:t>
            </a:r>
            <a:r>
              <a:rPr lang="el-GR" sz="2400" dirty="0" smtClean="0"/>
              <a:t>α</a:t>
            </a:r>
            <a:r>
              <a:rPr lang="fr-FR" sz="2400" dirty="0" smtClean="0"/>
              <a:t> </a:t>
            </a:r>
            <a:r>
              <a:rPr lang="fr-FR" sz="2400" dirty="0" err="1" smtClean="0"/>
              <a:t>vary</a:t>
            </a:r>
            <a:r>
              <a:rPr lang="fr-FR" sz="2400" dirty="0" smtClean="0"/>
              <a:t> in the 20-40% range over time and </a:t>
            </a:r>
            <a:r>
              <a:rPr lang="fr-FR" sz="2400" dirty="0" err="1" smtClean="0"/>
              <a:t>between</a:t>
            </a:r>
            <a:r>
              <a:rPr lang="fr-FR" sz="2400" dirty="0" smtClean="0"/>
              <a:t> countries (or </a:t>
            </a:r>
            <a:r>
              <a:rPr lang="fr-FR" sz="2400" dirty="0" err="1" smtClean="0"/>
              <a:t>even</a:t>
            </a:r>
            <a:r>
              <a:rPr lang="fr-FR" sz="2400" dirty="0" smtClean="0"/>
              <a:t> </a:t>
            </a:r>
            <a:r>
              <a:rPr lang="fr-FR" sz="2400" dirty="0" err="1" smtClean="0"/>
              <a:t>sometime</a:t>
            </a:r>
            <a:r>
              <a:rPr lang="fr-FR" sz="2400" dirty="0" smtClean="0"/>
              <a:t> in the 10-50% range)</a:t>
            </a:r>
          </a:p>
          <a:p>
            <a:r>
              <a:rPr lang="fr-FR" sz="2400" dirty="0" smtClean="0"/>
              <a:t>In 19c, capital </a:t>
            </a:r>
            <a:r>
              <a:rPr lang="fr-FR" sz="2400" dirty="0" err="1" smtClean="0"/>
              <a:t>shares</a:t>
            </a:r>
            <a:r>
              <a:rPr lang="fr-FR" sz="2400" dirty="0" smtClean="0"/>
              <a:t> </a:t>
            </a:r>
            <a:r>
              <a:rPr lang="fr-FR" sz="2400" dirty="0" err="1" smtClean="0"/>
              <a:t>were</a:t>
            </a:r>
            <a:r>
              <a:rPr lang="fr-FR" sz="2400" dirty="0" smtClean="0"/>
              <a:t> </a:t>
            </a:r>
            <a:r>
              <a:rPr lang="fr-FR" sz="2400" dirty="0" err="1" smtClean="0"/>
              <a:t>closer</a:t>
            </a:r>
            <a:r>
              <a:rPr lang="fr-FR" sz="2400" dirty="0" smtClean="0"/>
              <a:t> to 40%; in 20c, </a:t>
            </a:r>
            <a:r>
              <a:rPr lang="fr-FR" sz="2400" dirty="0" err="1" smtClean="0"/>
              <a:t>they</a:t>
            </a:r>
            <a:r>
              <a:rPr lang="fr-FR" sz="2400" dirty="0" smtClean="0"/>
              <a:t> </a:t>
            </a:r>
            <a:r>
              <a:rPr lang="fr-FR" sz="2400" dirty="0" err="1" smtClean="0"/>
              <a:t>were</a:t>
            </a:r>
            <a:r>
              <a:rPr lang="fr-FR" sz="2400" dirty="0" smtClean="0"/>
              <a:t> </a:t>
            </a:r>
            <a:r>
              <a:rPr lang="fr-FR" sz="2400" dirty="0" err="1" smtClean="0"/>
              <a:t>closer</a:t>
            </a:r>
            <a:r>
              <a:rPr lang="fr-FR" sz="2400" dirty="0" smtClean="0"/>
              <a:t> to 20-30%; structural </a:t>
            </a:r>
            <a:r>
              <a:rPr lang="fr-FR" sz="2400" dirty="0" err="1" smtClean="0"/>
              <a:t>rise</a:t>
            </a:r>
            <a:r>
              <a:rPr lang="fr-FR" sz="2400" dirty="0" smtClean="0"/>
              <a:t> of </a:t>
            </a:r>
            <a:r>
              <a:rPr lang="fr-FR" sz="2400" dirty="0" err="1" smtClean="0"/>
              <a:t>human</a:t>
            </a:r>
            <a:r>
              <a:rPr lang="fr-FR" sz="2400" dirty="0" smtClean="0"/>
              <a:t> capital (i.e. </a:t>
            </a:r>
            <a:r>
              <a:rPr lang="fr-FR" sz="2400" dirty="0" err="1" smtClean="0"/>
              <a:t>exponent</a:t>
            </a:r>
            <a:r>
              <a:rPr lang="fr-FR" sz="2400" dirty="0" smtClean="0"/>
              <a:t> </a:t>
            </a:r>
            <a:r>
              <a:rPr lang="el-GR" sz="2400" dirty="0" smtClean="0"/>
              <a:t>α↓</a:t>
            </a:r>
            <a:r>
              <a:rPr lang="fr-FR" sz="2400" dirty="0" smtClean="0"/>
              <a:t> in Cobb-Douglas production </a:t>
            </a:r>
            <a:r>
              <a:rPr lang="fr-FR" sz="2400" dirty="0" err="1" smtClean="0"/>
              <a:t>function</a:t>
            </a:r>
            <a:r>
              <a:rPr lang="fr-FR" sz="2400" dirty="0" smtClean="0"/>
              <a:t> Y = K</a:t>
            </a:r>
            <a:r>
              <a:rPr lang="el-GR" sz="2400" baseline="30000" dirty="0" smtClean="0"/>
              <a:t>α</a:t>
            </a:r>
            <a:r>
              <a:rPr lang="fr-FR" sz="2400" dirty="0" smtClean="0"/>
              <a:t> L</a:t>
            </a:r>
            <a:r>
              <a:rPr lang="fr-FR" sz="2400" baseline="30000" dirty="0" smtClean="0"/>
              <a:t>1-</a:t>
            </a:r>
            <a:r>
              <a:rPr lang="el-GR" sz="2400" baseline="30000" dirty="0" smtClean="0"/>
              <a:t>α</a:t>
            </a:r>
            <a:r>
              <a:rPr lang="fr-FR" sz="2400" dirty="0" smtClean="0"/>
              <a:t> ?), or </a:t>
            </a:r>
            <a:r>
              <a:rPr lang="fr-FR" sz="2400" dirty="0" err="1" smtClean="0"/>
              <a:t>purely</a:t>
            </a:r>
            <a:r>
              <a:rPr lang="fr-FR" sz="2400" dirty="0" smtClean="0"/>
              <a:t> </a:t>
            </a:r>
            <a:r>
              <a:rPr lang="fr-FR" sz="2400" dirty="0" err="1" smtClean="0"/>
              <a:t>temporary</a:t>
            </a:r>
            <a:r>
              <a:rPr lang="fr-FR" sz="2400" dirty="0" smtClean="0"/>
              <a:t> </a:t>
            </a:r>
            <a:r>
              <a:rPr lang="fr-FR" sz="2400" dirty="0" err="1" smtClean="0"/>
              <a:t>phenomenon</a:t>
            </a:r>
            <a:r>
              <a:rPr lang="fr-FR" sz="2400" dirty="0" smtClean="0"/>
              <a:t> ?</a:t>
            </a:r>
          </a:p>
          <a:p>
            <a:r>
              <a:rPr lang="fr-FR" sz="2400" dirty="0" smtClean="0"/>
              <a:t>Over 1970-2010 </a:t>
            </a:r>
            <a:r>
              <a:rPr lang="fr-FR" sz="2400" dirty="0" err="1" smtClean="0"/>
              <a:t>period</a:t>
            </a:r>
            <a:r>
              <a:rPr lang="fr-FR" sz="2400" dirty="0" smtClean="0"/>
              <a:t>, capital </a:t>
            </a:r>
            <a:r>
              <a:rPr lang="fr-FR" sz="2400" dirty="0" err="1" smtClean="0"/>
              <a:t>shares</a:t>
            </a:r>
            <a:r>
              <a:rPr lang="fr-FR" sz="2400" dirty="0" smtClean="0"/>
              <a:t> have </a:t>
            </a:r>
            <a:r>
              <a:rPr lang="fr-FR" sz="2400" dirty="0" err="1" smtClean="0"/>
              <a:t>increased</a:t>
            </a:r>
            <a:r>
              <a:rPr lang="fr-FR" sz="2400" dirty="0" smtClean="0"/>
              <a:t> </a:t>
            </a:r>
            <a:r>
              <a:rPr lang="fr-FR" sz="2400" dirty="0" err="1" smtClean="0"/>
              <a:t>from</a:t>
            </a:r>
            <a:r>
              <a:rPr lang="fr-FR" sz="2400" dirty="0" smtClean="0"/>
              <a:t> 15-25% to 25-30% in </a:t>
            </a:r>
            <a:r>
              <a:rPr lang="fr-FR" sz="2400" dirty="0" err="1" smtClean="0"/>
              <a:t>rich</a:t>
            </a:r>
            <a:r>
              <a:rPr lang="fr-FR" sz="2400" dirty="0" smtClean="0"/>
              <a:t> countries : </a:t>
            </a:r>
            <a:r>
              <a:rPr lang="fr-FR" sz="2400" dirty="0" err="1" smtClean="0"/>
              <a:t>very</a:t>
            </a:r>
            <a:r>
              <a:rPr lang="fr-FR" sz="2400" dirty="0" smtClean="0"/>
              <a:t> </a:t>
            </a:r>
            <a:r>
              <a:rPr lang="fr-FR" sz="2400" dirty="0" err="1" smtClean="0"/>
              <a:t>difficult</a:t>
            </a:r>
            <a:r>
              <a:rPr lang="fr-FR" sz="2400" dirty="0" smtClean="0"/>
              <a:t> to </a:t>
            </a:r>
            <a:r>
              <a:rPr lang="fr-FR" sz="2400" dirty="0" err="1" smtClean="0"/>
              <a:t>explain</a:t>
            </a:r>
            <a:r>
              <a:rPr lang="fr-FR" sz="2400" dirty="0" smtClean="0"/>
              <a:t> </a:t>
            </a:r>
            <a:r>
              <a:rPr lang="fr-FR" sz="2400" dirty="0" err="1" smtClean="0"/>
              <a:t>with</a:t>
            </a:r>
            <a:r>
              <a:rPr lang="fr-FR" sz="2400" dirty="0" smtClean="0"/>
              <a:t> Cobb-Douglas </a:t>
            </a:r>
            <a:r>
              <a:rPr lang="fr-FR" sz="2400" dirty="0" err="1" smtClean="0"/>
              <a:t>framework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836242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Picture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9144000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73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16632"/>
                        <a:ext cx="9144000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376246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88640"/>
          <a:ext cx="8856984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97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188640"/>
                        <a:ext cx="8856984" cy="655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3097822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1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900423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63272" cy="648072"/>
          </a:xfrm>
        </p:spPr>
        <p:txBody>
          <a:bodyPr>
            <a:noAutofit/>
          </a:bodyPr>
          <a:lstStyle/>
          <a:p>
            <a:r>
              <a:rPr lang="fr-FR" sz="3200" dirty="0" smtClean="0"/>
              <a:t>The CES production </a:t>
            </a:r>
            <a:r>
              <a:rPr lang="fr-FR" sz="3200" dirty="0" err="1" smtClean="0"/>
              <a:t>function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692696"/>
            <a:ext cx="8928992" cy="6048672"/>
          </a:xfrm>
        </p:spPr>
        <p:txBody>
          <a:bodyPr>
            <a:normAutofit fontScale="70000" lnSpcReduction="20000"/>
          </a:bodyPr>
          <a:lstStyle/>
          <a:p>
            <a:r>
              <a:rPr lang="fr-FR" sz="3300" dirty="0" smtClean="0"/>
              <a:t>CES = a simple </a:t>
            </a:r>
            <a:r>
              <a:rPr lang="fr-FR" sz="3300" dirty="0" err="1" smtClean="0"/>
              <a:t>way</a:t>
            </a:r>
            <a:r>
              <a:rPr lang="fr-FR" sz="3300" dirty="0" smtClean="0"/>
              <a:t> to </a:t>
            </a:r>
            <a:r>
              <a:rPr lang="fr-FR" sz="3300" dirty="0" err="1" smtClean="0"/>
              <a:t>think</a:t>
            </a:r>
            <a:r>
              <a:rPr lang="fr-FR" sz="3300" dirty="0" smtClean="0"/>
              <a:t> about </a:t>
            </a:r>
            <a:r>
              <a:rPr lang="fr-FR" sz="3300" dirty="0" err="1" smtClean="0"/>
              <a:t>changing</a:t>
            </a:r>
            <a:r>
              <a:rPr lang="fr-FR" sz="3300" dirty="0" smtClean="0"/>
              <a:t> capital </a:t>
            </a:r>
            <a:r>
              <a:rPr lang="fr-FR" sz="3300" dirty="0" err="1" smtClean="0"/>
              <a:t>shares</a:t>
            </a:r>
            <a:endParaRPr lang="fr-FR" sz="3300" dirty="0" smtClean="0"/>
          </a:p>
          <a:p>
            <a:r>
              <a:rPr lang="fr-FR" sz="3300" dirty="0" smtClean="0"/>
              <a:t>CES :  </a:t>
            </a:r>
            <a:r>
              <a:rPr lang="fr-FR" sz="3300" b="1" dirty="0" smtClean="0"/>
              <a:t>Y =</a:t>
            </a:r>
            <a:r>
              <a:rPr lang="fr-FR" sz="3300" dirty="0" smtClean="0"/>
              <a:t> </a:t>
            </a:r>
            <a:r>
              <a:rPr lang="fr-FR" sz="3300" b="1" dirty="0" smtClean="0"/>
              <a:t>F(K,L) = [a K</a:t>
            </a:r>
            <a:r>
              <a:rPr lang="fr-FR" sz="3300" b="1" baseline="30000" dirty="0" smtClean="0"/>
              <a:t>(</a:t>
            </a:r>
            <a:r>
              <a:rPr lang="el-GR" sz="3300" b="1" baseline="30000" dirty="0" smtClean="0">
                <a:latin typeface="Arial"/>
                <a:cs typeface="Arial"/>
              </a:rPr>
              <a:t>σ</a:t>
            </a:r>
            <a:r>
              <a:rPr lang="fr-FR" sz="3300" b="1" baseline="30000" dirty="0" smtClean="0">
                <a:latin typeface="Arial"/>
                <a:cs typeface="Arial"/>
              </a:rPr>
              <a:t>-1)/</a:t>
            </a:r>
            <a:r>
              <a:rPr lang="el-GR" sz="3300" b="1" baseline="30000" dirty="0" smtClean="0">
                <a:latin typeface="Arial"/>
                <a:cs typeface="Arial"/>
              </a:rPr>
              <a:t>σ</a:t>
            </a:r>
            <a:r>
              <a:rPr lang="fr-FR" sz="3300" b="1" dirty="0" smtClean="0"/>
              <a:t> + b L</a:t>
            </a:r>
            <a:r>
              <a:rPr lang="fr-FR" sz="3300" b="1" baseline="30000" dirty="0" smtClean="0"/>
              <a:t>(</a:t>
            </a:r>
            <a:r>
              <a:rPr lang="el-GR" sz="3300" b="1" baseline="30000" dirty="0" smtClean="0">
                <a:latin typeface="Arial"/>
                <a:cs typeface="Arial"/>
              </a:rPr>
              <a:t>σ</a:t>
            </a:r>
            <a:r>
              <a:rPr lang="fr-FR" sz="3300" b="1" baseline="30000" dirty="0" smtClean="0">
                <a:latin typeface="Arial"/>
                <a:cs typeface="Arial"/>
              </a:rPr>
              <a:t>-1)/</a:t>
            </a:r>
            <a:r>
              <a:rPr lang="el-GR" sz="3300" b="1" baseline="30000" dirty="0" smtClean="0">
                <a:latin typeface="Arial"/>
                <a:cs typeface="Arial"/>
              </a:rPr>
              <a:t>σ</a:t>
            </a:r>
            <a:r>
              <a:rPr lang="fr-FR" sz="3300" b="1" dirty="0" smtClean="0"/>
              <a:t> ]</a:t>
            </a:r>
            <a:r>
              <a:rPr lang="el-GR" sz="3300" b="1" baseline="30000" dirty="0" smtClean="0">
                <a:latin typeface="Arial"/>
                <a:cs typeface="Arial"/>
              </a:rPr>
              <a:t>σ</a:t>
            </a:r>
            <a:r>
              <a:rPr lang="fr-FR" sz="3300" b="1" baseline="30000" dirty="0" smtClean="0">
                <a:latin typeface="Arial"/>
                <a:cs typeface="Arial"/>
              </a:rPr>
              <a:t>/(</a:t>
            </a:r>
            <a:r>
              <a:rPr lang="el-GR" sz="3300" b="1" baseline="30000" dirty="0" smtClean="0">
                <a:latin typeface="Arial"/>
                <a:cs typeface="Arial"/>
              </a:rPr>
              <a:t>σ</a:t>
            </a:r>
            <a:r>
              <a:rPr lang="fr-FR" sz="3300" b="1" baseline="30000" dirty="0" smtClean="0">
                <a:latin typeface="Arial"/>
                <a:cs typeface="Arial"/>
              </a:rPr>
              <a:t>-1)</a:t>
            </a:r>
          </a:p>
          <a:p>
            <a:pPr>
              <a:buNone/>
            </a:pPr>
            <a:r>
              <a:rPr lang="fr-FR" sz="3300" b="1" baseline="30000" dirty="0" smtClean="0">
                <a:latin typeface="Arial"/>
                <a:cs typeface="Arial"/>
              </a:rPr>
              <a:t>       </a:t>
            </a:r>
            <a:r>
              <a:rPr lang="fr-FR" sz="3300" dirty="0" err="1" smtClean="0">
                <a:cs typeface="Arial"/>
              </a:rPr>
              <a:t>with</a:t>
            </a:r>
            <a:r>
              <a:rPr lang="fr-FR" sz="3300" dirty="0" smtClean="0">
                <a:cs typeface="Arial"/>
              </a:rPr>
              <a:t> a, b = constant</a:t>
            </a:r>
          </a:p>
          <a:p>
            <a:pPr>
              <a:buNone/>
            </a:pPr>
            <a:r>
              <a:rPr lang="fr-FR" sz="3300" dirty="0" smtClean="0">
                <a:cs typeface="Arial"/>
              </a:rPr>
              <a:t> </a:t>
            </a:r>
            <a:r>
              <a:rPr lang="el-GR" sz="3300" dirty="0" smtClean="0">
                <a:cs typeface="Arial"/>
              </a:rPr>
              <a:t>σ </a:t>
            </a:r>
            <a:r>
              <a:rPr lang="fr-FR" sz="3300" dirty="0" smtClean="0">
                <a:cs typeface="Arial"/>
              </a:rPr>
              <a:t>= constant </a:t>
            </a:r>
            <a:r>
              <a:rPr lang="fr-FR" sz="3300" dirty="0" err="1" smtClean="0"/>
              <a:t>elasticity</a:t>
            </a:r>
            <a:r>
              <a:rPr lang="fr-FR" sz="3300" dirty="0" smtClean="0"/>
              <a:t> of substitution </a:t>
            </a:r>
            <a:r>
              <a:rPr lang="fr-FR" sz="3300" dirty="0" err="1" smtClean="0"/>
              <a:t>between</a:t>
            </a:r>
            <a:r>
              <a:rPr lang="fr-FR" sz="3300" dirty="0" smtClean="0"/>
              <a:t> K and L </a:t>
            </a:r>
          </a:p>
          <a:p>
            <a:r>
              <a:rPr lang="el-GR" sz="3300" dirty="0" smtClean="0">
                <a:cs typeface="Arial"/>
              </a:rPr>
              <a:t>σ</a:t>
            </a:r>
            <a:r>
              <a:rPr lang="fr-FR" sz="3300" dirty="0" smtClean="0">
                <a:cs typeface="Arial"/>
              </a:rPr>
              <a:t> →∞: </a:t>
            </a:r>
            <a:r>
              <a:rPr lang="fr-FR" sz="3300" dirty="0" err="1" smtClean="0">
                <a:cs typeface="Arial"/>
              </a:rPr>
              <a:t>linear</a:t>
            </a:r>
            <a:r>
              <a:rPr lang="fr-FR" sz="3300" dirty="0" smtClean="0">
                <a:cs typeface="Arial"/>
              </a:rPr>
              <a:t> production </a:t>
            </a:r>
            <a:r>
              <a:rPr lang="fr-FR" sz="3300" dirty="0" err="1" smtClean="0">
                <a:cs typeface="Arial"/>
              </a:rPr>
              <a:t>function</a:t>
            </a:r>
            <a:r>
              <a:rPr lang="fr-FR" sz="3300" dirty="0" smtClean="0">
                <a:cs typeface="Arial"/>
              </a:rPr>
              <a:t> Y = r K + v L</a:t>
            </a:r>
          </a:p>
          <a:p>
            <a:pPr>
              <a:buNone/>
            </a:pPr>
            <a:r>
              <a:rPr lang="fr-FR" sz="3300" dirty="0" smtClean="0">
                <a:cs typeface="Arial"/>
              </a:rPr>
              <a:t>        (</a:t>
            </a:r>
            <a:r>
              <a:rPr lang="fr-FR" sz="3300" dirty="0" err="1" smtClean="0">
                <a:cs typeface="Arial"/>
              </a:rPr>
              <a:t>infinite</a:t>
            </a:r>
            <a:r>
              <a:rPr lang="fr-FR" sz="3300" dirty="0" smtClean="0">
                <a:cs typeface="Arial"/>
              </a:rPr>
              <a:t> substitution: machines </a:t>
            </a:r>
            <a:r>
              <a:rPr lang="fr-FR" sz="3300" dirty="0" err="1" smtClean="0">
                <a:cs typeface="Arial"/>
              </a:rPr>
              <a:t>can</a:t>
            </a:r>
            <a:r>
              <a:rPr lang="fr-FR" sz="3300" dirty="0" smtClean="0">
                <a:cs typeface="Arial"/>
              </a:rPr>
              <a:t> replace </a:t>
            </a:r>
            <a:r>
              <a:rPr lang="fr-FR" sz="3300" dirty="0" err="1" smtClean="0">
                <a:cs typeface="Arial"/>
              </a:rPr>
              <a:t>workers</a:t>
            </a:r>
            <a:r>
              <a:rPr lang="fr-FR" sz="3300" dirty="0" smtClean="0">
                <a:cs typeface="Arial"/>
              </a:rPr>
              <a:t> and vice versa,     </a:t>
            </a:r>
            <a:r>
              <a:rPr lang="fr-FR" sz="3300" dirty="0" err="1" smtClean="0">
                <a:cs typeface="Arial"/>
              </a:rPr>
              <a:t>so</a:t>
            </a:r>
            <a:r>
              <a:rPr lang="fr-FR" sz="3300" dirty="0" smtClean="0">
                <a:cs typeface="Arial"/>
              </a:rPr>
              <a:t> </a:t>
            </a:r>
            <a:r>
              <a:rPr lang="fr-FR" sz="3300" dirty="0" err="1" smtClean="0">
                <a:cs typeface="Arial"/>
              </a:rPr>
              <a:t>that</a:t>
            </a:r>
            <a:r>
              <a:rPr lang="fr-FR" sz="3300" dirty="0" smtClean="0">
                <a:cs typeface="Arial"/>
              </a:rPr>
              <a:t> the </a:t>
            </a:r>
            <a:r>
              <a:rPr lang="fr-FR" sz="3300" dirty="0" err="1" smtClean="0">
                <a:cs typeface="Arial"/>
              </a:rPr>
              <a:t>returns</a:t>
            </a:r>
            <a:r>
              <a:rPr lang="fr-FR" sz="3300" dirty="0" smtClean="0">
                <a:cs typeface="Arial"/>
              </a:rPr>
              <a:t> to capital and </a:t>
            </a:r>
            <a:r>
              <a:rPr lang="fr-FR" sz="3300" dirty="0" err="1" smtClean="0">
                <a:cs typeface="Arial"/>
              </a:rPr>
              <a:t>labor</a:t>
            </a:r>
            <a:r>
              <a:rPr lang="fr-FR" sz="3300" dirty="0" smtClean="0">
                <a:cs typeface="Arial"/>
              </a:rPr>
              <a:t> do not </a:t>
            </a:r>
            <a:r>
              <a:rPr lang="fr-FR" sz="3300" dirty="0" err="1" smtClean="0">
                <a:cs typeface="Arial"/>
              </a:rPr>
              <a:t>fall</a:t>
            </a:r>
            <a:r>
              <a:rPr lang="fr-FR" sz="3300" dirty="0" smtClean="0">
                <a:cs typeface="Arial"/>
              </a:rPr>
              <a:t> </a:t>
            </a:r>
            <a:r>
              <a:rPr lang="fr-FR" sz="3300" dirty="0" err="1" smtClean="0">
                <a:cs typeface="Arial"/>
              </a:rPr>
              <a:t>at</a:t>
            </a:r>
            <a:r>
              <a:rPr lang="fr-FR" sz="3300" dirty="0" smtClean="0">
                <a:cs typeface="Arial"/>
              </a:rPr>
              <a:t> all </a:t>
            </a:r>
            <a:r>
              <a:rPr lang="fr-FR" sz="3300" dirty="0" err="1" smtClean="0">
                <a:cs typeface="Arial"/>
              </a:rPr>
              <a:t>when</a:t>
            </a:r>
            <a:r>
              <a:rPr lang="fr-FR" sz="3300" dirty="0" smtClean="0">
                <a:cs typeface="Arial"/>
              </a:rPr>
              <a:t> the </a:t>
            </a:r>
            <a:r>
              <a:rPr lang="fr-FR" sz="3300" dirty="0" err="1" smtClean="0">
                <a:cs typeface="Arial"/>
              </a:rPr>
              <a:t>quantity</a:t>
            </a:r>
            <a:r>
              <a:rPr lang="fr-FR" sz="3300" dirty="0" smtClean="0">
                <a:cs typeface="Arial"/>
              </a:rPr>
              <a:t> of capital or </a:t>
            </a:r>
            <a:r>
              <a:rPr lang="fr-FR" sz="3300" dirty="0" err="1" smtClean="0">
                <a:cs typeface="Arial"/>
              </a:rPr>
              <a:t>labor</a:t>
            </a:r>
            <a:r>
              <a:rPr lang="fr-FR" sz="3300" dirty="0" smtClean="0">
                <a:cs typeface="Arial"/>
              </a:rPr>
              <a:t> </a:t>
            </a:r>
            <a:r>
              <a:rPr lang="fr-FR" sz="3300" dirty="0" err="1" smtClean="0">
                <a:cs typeface="Arial"/>
              </a:rPr>
              <a:t>rise</a:t>
            </a:r>
            <a:r>
              <a:rPr lang="fr-FR" sz="3300" dirty="0" smtClean="0">
                <a:cs typeface="Arial"/>
              </a:rPr>
              <a:t>) ( = robot </a:t>
            </a:r>
            <a:r>
              <a:rPr lang="fr-FR" sz="3300" dirty="0" err="1" smtClean="0">
                <a:cs typeface="Arial"/>
              </a:rPr>
              <a:t>economy</a:t>
            </a:r>
            <a:r>
              <a:rPr lang="fr-FR" sz="3300" dirty="0" smtClean="0">
                <a:cs typeface="Arial"/>
              </a:rPr>
              <a:t>)</a:t>
            </a:r>
          </a:p>
          <a:p>
            <a:r>
              <a:rPr lang="el-GR" sz="3300" dirty="0" smtClean="0">
                <a:cs typeface="Arial"/>
              </a:rPr>
              <a:t>σ</a:t>
            </a:r>
            <a:r>
              <a:rPr lang="fr-FR" sz="3300" dirty="0" smtClean="0">
                <a:cs typeface="Arial"/>
              </a:rPr>
              <a:t> →0: F(K,L)=min(</a:t>
            </a:r>
            <a:r>
              <a:rPr lang="fr-FR" sz="3300" dirty="0" err="1" smtClean="0">
                <a:cs typeface="Arial"/>
              </a:rPr>
              <a:t>rK,vL</a:t>
            </a:r>
            <a:r>
              <a:rPr lang="fr-FR" sz="3300" dirty="0" smtClean="0">
                <a:cs typeface="Arial"/>
              </a:rPr>
              <a:t>) (</a:t>
            </a:r>
            <a:r>
              <a:rPr lang="fr-FR" sz="3300" dirty="0" err="1" smtClean="0">
                <a:cs typeface="Arial"/>
              </a:rPr>
              <a:t>fixed</a:t>
            </a:r>
            <a:r>
              <a:rPr lang="fr-FR" sz="3300" dirty="0" smtClean="0">
                <a:cs typeface="Arial"/>
              </a:rPr>
              <a:t> coefficients) = no substitution </a:t>
            </a:r>
            <a:r>
              <a:rPr lang="fr-FR" sz="3300" dirty="0" err="1" smtClean="0">
                <a:cs typeface="Arial"/>
              </a:rPr>
              <a:t>possibility</a:t>
            </a:r>
            <a:r>
              <a:rPr lang="fr-FR" sz="3300" dirty="0" smtClean="0">
                <a:cs typeface="Arial"/>
              </a:rPr>
              <a:t>: one </a:t>
            </a:r>
            <a:r>
              <a:rPr lang="fr-FR" sz="3300" dirty="0" err="1" smtClean="0">
                <a:cs typeface="Arial"/>
              </a:rPr>
              <a:t>needs</a:t>
            </a:r>
            <a:r>
              <a:rPr lang="fr-FR" sz="3300" dirty="0" smtClean="0">
                <a:cs typeface="Arial"/>
              </a:rPr>
              <a:t> </a:t>
            </a:r>
            <a:r>
              <a:rPr lang="fr-FR" sz="3300" dirty="0" err="1" smtClean="0">
                <a:cs typeface="Arial"/>
              </a:rPr>
              <a:t>exactly</a:t>
            </a:r>
            <a:r>
              <a:rPr lang="fr-FR" sz="3300" dirty="0" smtClean="0">
                <a:cs typeface="Arial"/>
              </a:rPr>
              <a:t> one machine per </a:t>
            </a:r>
            <a:r>
              <a:rPr lang="fr-FR" sz="3300" dirty="0" err="1" smtClean="0">
                <a:cs typeface="Arial"/>
              </a:rPr>
              <a:t>worker</a:t>
            </a:r>
            <a:endParaRPr lang="fr-FR" sz="3300" dirty="0" smtClean="0">
              <a:cs typeface="Arial"/>
            </a:endParaRPr>
          </a:p>
          <a:p>
            <a:r>
              <a:rPr lang="el-GR" sz="3300" dirty="0" smtClean="0">
                <a:cs typeface="Arial"/>
              </a:rPr>
              <a:t>σ</a:t>
            </a:r>
            <a:r>
              <a:rPr lang="fr-FR" sz="3300" dirty="0" smtClean="0">
                <a:cs typeface="Arial"/>
              </a:rPr>
              <a:t> →1: converges </a:t>
            </a:r>
            <a:r>
              <a:rPr lang="fr-FR" sz="3300" dirty="0" err="1" smtClean="0">
                <a:cs typeface="Arial"/>
              </a:rPr>
              <a:t>toward</a:t>
            </a:r>
            <a:r>
              <a:rPr lang="fr-FR" sz="3300" dirty="0" smtClean="0">
                <a:cs typeface="Arial"/>
              </a:rPr>
              <a:t> Cobb-Douglas; but all </a:t>
            </a:r>
            <a:r>
              <a:rPr lang="fr-FR" sz="3300" dirty="0" err="1" smtClean="0">
                <a:cs typeface="Arial"/>
              </a:rPr>
              <a:t>intermediate</a:t>
            </a:r>
            <a:r>
              <a:rPr lang="fr-FR" sz="3300" dirty="0" smtClean="0">
                <a:cs typeface="Arial"/>
              </a:rPr>
              <a:t> cases are </a:t>
            </a:r>
            <a:r>
              <a:rPr lang="fr-FR" sz="3300" dirty="0" err="1" smtClean="0">
                <a:cs typeface="Arial"/>
              </a:rPr>
              <a:t>also</a:t>
            </a:r>
            <a:r>
              <a:rPr lang="fr-FR" sz="3300" dirty="0" smtClean="0">
                <a:cs typeface="Arial"/>
              </a:rPr>
              <a:t> possible: Cobb-Douglas </a:t>
            </a:r>
            <a:r>
              <a:rPr lang="fr-FR" sz="3300" dirty="0" err="1" smtClean="0">
                <a:cs typeface="Arial"/>
              </a:rPr>
              <a:t>is</a:t>
            </a:r>
            <a:r>
              <a:rPr lang="fr-FR" sz="3300" dirty="0" smtClean="0">
                <a:cs typeface="Arial"/>
              </a:rPr>
              <a:t> </a:t>
            </a:r>
            <a:r>
              <a:rPr lang="fr-FR" sz="3300" dirty="0" err="1" smtClean="0">
                <a:cs typeface="Arial"/>
              </a:rPr>
              <a:t>just</a:t>
            </a:r>
            <a:r>
              <a:rPr lang="fr-FR" sz="3300" dirty="0" smtClean="0">
                <a:cs typeface="Arial"/>
              </a:rPr>
              <a:t> one </a:t>
            </a:r>
            <a:r>
              <a:rPr lang="fr-FR" sz="3300" dirty="0" err="1" smtClean="0">
                <a:cs typeface="Arial"/>
              </a:rPr>
              <a:t>possibility</a:t>
            </a:r>
            <a:r>
              <a:rPr lang="fr-FR" sz="3300" dirty="0" smtClean="0">
                <a:cs typeface="Arial"/>
              </a:rPr>
              <a:t> </a:t>
            </a:r>
            <a:r>
              <a:rPr lang="fr-FR" sz="3300" dirty="0" err="1" smtClean="0">
                <a:cs typeface="Arial"/>
              </a:rPr>
              <a:t>among</a:t>
            </a:r>
            <a:r>
              <a:rPr lang="fr-FR" sz="3300" dirty="0" smtClean="0">
                <a:cs typeface="Arial"/>
              </a:rPr>
              <a:t> </a:t>
            </a:r>
            <a:r>
              <a:rPr lang="fr-FR" sz="3300" dirty="0" err="1" smtClean="0">
                <a:cs typeface="Arial"/>
              </a:rPr>
              <a:t>many</a:t>
            </a:r>
            <a:endParaRPr lang="fr-FR" sz="3300" dirty="0" smtClean="0">
              <a:cs typeface="Arial"/>
            </a:endParaRPr>
          </a:p>
          <a:p>
            <a:pPr>
              <a:buNone/>
            </a:pPr>
            <a:endParaRPr lang="fr-FR" sz="3300" dirty="0" smtClean="0">
              <a:cs typeface="Arial"/>
            </a:endParaRPr>
          </a:p>
          <a:p>
            <a:r>
              <a:rPr lang="fr-FR" sz="3300" dirty="0" err="1" smtClean="0"/>
              <a:t>Compute</a:t>
            </a:r>
            <a:r>
              <a:rPr lang="fr-FR" sz="3300" dirty="0" smtClean="0"/>
              <a:t> the first </a:t>
            </a:r>
            <a:r>
              <a:rPr lang="fr-FR" sz="3300" dirty="0" err="1" smtClean="0"/>
              <a:t>derivative</a:t>
            </a:r>
            <a:r>
              <a:rPr lang="fr-FR" sz="3300" dirty="0" smtClean="0"/>
              <a:t> r = F</a:t>
            </a:r>
            <a:r>
              <a:rPr lang="fr-FR" sz="3300" baseline="-25000" dirty="0" smtClean="0"/>
              <a:t>K</a:t>
            </a:r>
            <a:r>
              <a:rPr lang="fr-FR" sz="3300" dirty="0" smtClean="0"/>
              <a:t> : the marginal </a:t>
            </a:r>
            <a:r>
              <a:rPr lang="fr-FR" sz="3300" dirty="0" err="1" smtClean="0"/>
              <a:t>product</a:t>
            </a:r>
            <a:r>
              <a:rPr lang="fr-FR" sz="3300" dirty="0" smtClean="0"/>
              <a:t> to capital </a:t>
            </a:r>
            <a:r>
              <a:rPr lang="fr-FR" sz="3300" dirty="0" err="1" smtClean="0"/>
              <a:t>is</a:t>
            </a:r>
            <a:r>
              <a:rPr lang="fr-FR" sz="3300" dirty="0" smtClean="0"/>
              <a:t> </a:t>
            </a:r>
            <a:r>
              <a:rPr lang="fr-FR" sz="3300" dirty="0" err="1" smtClean="0"/>
              <a:t>given</a:t>
            </a:r>
            <a:r>
              <a:rPr lang="fr-FR" sz="3300" dirty="0" smtClean="0"/>
              <a:t> by</a:t>
            </a:r>
          </a:p>
          <a:p>
            <a:pPr>
              <a:buNone/>
            </a:pPr>
            <a:r>
              <a:rPr lang="fr-FR" sz="3300" dirty="0" smtClean="0"/>
              <a:t>                           </a:t>
            </a:r>
            <a:r>
              <a:rPr lang="fr-FR" sz="3300" b="1" dirty="0" smtClean="0"/>
              <a:t>r = F</a:t>
            </a:r>
            <a:r>
              <a:rPr lang="fr-FR" sz="3300" b="1" baseline="-25000" dirty="0" smtClean="0"/>
              <a:t>K</a:t>
            </a:r>
            <a:r>
              <a:rPr lang="fr-FR" sz="3300" b="1" dirty="0" smtClean="0"/>
              <a:t> = a </a:t>
            </a:r>
            <a:r>
              <a:rPr lang="el-GR" sz="3300" b="1" dirty="0" smtClean="0"/>
              <a:t>β</a:t>
            </a:r>
            <a:r>
              <a:rPr lang="fr-FR" sz="3300" b="1" baseline="30000" dirty="0" smtClean="0"/>
              <a:t>-1/</a:t>
            </a:r>
            <a:r>
              <a:rPr lang="el-GR" sz="3300" b="1" baseline="30000" dirty="0" smtClean="0">
                <a:latin typeface="Arial"/>
                <a:cs typeface="Arial"/>
              </a:rPr>
              <a:t>σ</a:t>
            </a:r>
            <a:r>
              <a:rPr lang="fr-FR" sz="3300" b="1" dirty="0" smtClean="0"/>
              <a:t>  </a:t>
            </a:r>
            <a:r>
              <a:rPr lang="fr-FR" sz="3300" dirty="0" smtClean="0"/>
              <a:t>(</a:t>
            </a:r>
            <a:r>
              <a:rPr lang="fr-FR" sz="3300" dirty="0" err="1" smtClean="0"/>
              <a:t>with</a:t>
            </a:r>
            <a:r>
              <a:rPr lang="fr-FR" sz="3300" dirty="0" smtClean="0"/>
              <a:t> </a:t>
            </a:r>
            <a:r>
              <a:rPr lang="el-GR" sz="3300" dirty="0" smtClean="0"/>
              <a:t>β</a:t>
            </a:r>
            <a:r>
              <a:rPr lang="fr-FR" sz="3300" dirty="0" smtClean="0"/>
              <a:t>=K/Y)</a:t>
            </a:r>
          </a:p>
          <a:p>
            <a:pPr>
              <a:buNone/>
            </a:pPr>
            <a:r>
              <a:rPr lang="fr-FR" sz="3300" dirty="0" smtClean="0">
                <a:cs typeface="Arial"/>
              </a:rPr>
              <a:t>I.e. r </a:t>
            </a:r>
            <a:r>
              <a:rPr lang="fr-FR" sz="3300" dirty="0" smtClean="0">
                <a:latin typeface="Calibri"/>
                <a:cs typeface="Arial"/>
              </a:rPr>
              <a:t>↓ as </a:t>
            </a:r>
            <a:r>
              <a:rPr lang="el-GR" sz="3300" dirty="0" smtClean="0">
                <a:latin typeface="Calibri"/>
                <a:cs typeface="Arial"/>
              </a:rPr>
              <a:t>β↑</a:t>
            </a:r>
            <a:r>
              <a:rPr lang="fr-FR" sz="3300" dirty="0" smtClean="0">
                <a:latin typeface="Calibri"/>
                <a:cs typeface="Arial"/>
              </a:rPr>
              <a:t> (more capital </a:t>
            </a:r>
            <a:r>
              <a:rPr lang="fr-FR" sz="3300" dirty="0" err="1" smtClean="0">
                <a:latin typeface="Calibri"/>
                <a:cs typeface="Arial"/>
              </a:rPr>
              <a:t>makes</a:t>
            </a:r>
            <a:r>
              <a:rPr lang="fr-FR" sz="3300" dirty="0" smtClean="0">
                <a:latin typeface="Calibri"/>
                <a:cs typeface="Arial"/>
              </a:rPr>
              <a:t> capital </a:t>
            </a:r>
            <a:r>
              <a:rPr lang="fr-FR" sz="3300" dirty="0" err="1" smtClean="0">
                <a:latin typeface="Calibri"/>
                <a:cs typeface="Arial"/>
              </a:rPr>
              <a:t>less</a:t>
            </a:r>
            <a:r>
              <a:rPr lang="fr-FR" sz="3300" dirty="0" smtClean="0">
                <a:latin typeface="Calibri"/>
                <a:cs typeface="Arial"/>
              </a:rPr>
              <a:t> </a:t>
            </a:r>
            <a:r>
              <a:rPr lang="fr-FR" sz="3300" dirty="0" err="1" smtClean="0">
                <a:latin typeface="Calibri"/>
                <a:cs typeface="Arial"/>
              </a:rPr>
              <a:t>useful</a:t>
            </a:r>
            <a:r>
              <a:rPr lang="fr-FR" sz="3300" dirty="0" smtClean="0">
                <a:latin typeface="Calibri"/>
                <a:cs typeface="Arial"/>
              </a:rPr>
              <a:t>), </a:t>
            </a:r>
          </a:p>
          <a:p>
            <a:pPr>
              <a:buNone/>
            </a:pPr>
            <a:r>
              <a:rPr lang="fr-FR" sz="3300" dirty="0" smtClean="0">
                <a:latin typeface="Calibri"/>
                <a:cs typeface="Arial"/>
              </a:rPr>
              <a:t>but the important point </a:t>
            </a:r>
            <a:r>
              <a:rPr lang="fr-FR" sz="3300" dirty="0" err="1" smtClean="0">
                <a:latin typeface="Calibri"/>
                <a:cs typeface="Arial"/>
              </a:rPr>
              <a:t>is</a:t>
            </a:r>
            <a:r>
              <a:rPr lang="fr-FR" sz="3300" dirty="0" smtClean="0">
                <a:latin typeface="Calibri"/>
                <a:cs typeface="Arial"/>
              </a:rPr>
              <a:t> </a:t>
            </a:r>
            <a:r>
              <a:rPr lang="fr-FR" sz="3300" dirty="0" err="1" smtClean="0">
                <a:latin typeface="Calibri"/>
                <a:cs typeface="Arial"/>
              </a:rPr>
              <a:t>that</a:t>
            </a:r>
            <a:r>
              <a:rPr lang="fr-FR" sz="3300" dirty="0" smtClean="0">
                <a:latin typeface="Calibri"/>
                <a:cs typeface="Arial"/>
              </a:rPr>
              <a:t> the speed </a:t>
            </a:r>
            <a:r>
              <a:rPr lang="fr-FR" sz="3300" dirty="0" err="1" smtClean="0">
                <a:latin typeface="Calibri"/>
                <a:cs typeface="Arial"/>
              </a:rPr>
              <a:t>at</a:t>
            </a:r>
            <a:r>
              <a:rPr lang="fr-FR" sz="3300" dirty="0" smtClean="0">
                <a:latin typeface="Calibri"/>
                <a:cs typeface="Arial"/>
              </a:rPr>
              <a:t> </a:t>
            </a:r>
            <a:r>
              <a:rPr lang="fr-FR" sz="3300" dirty="0" err="1" smtClean="0">
                <a:latin typeface="Calibri"/>
                <a:cs typeface="Arial"/>
              </a:rPr>
              <a:t>which</a:t>
            </a:r>
            <a:r>
              <a:rPr lang="fr-FR" sz="3300" dirty="0" smtClean="0">
                <a:latin typeface="Calibri"/>
                <a:cs typeface="Arial"/>
              </a:rPr>
              <a:t> </a:t>
            </a:r>
            <a:r>
              <a:rPr lang="fr-FR" sz="3300" dirty="0" smtClean="0">
                <a:cs typeface="Arial"/>
              </a:rPr>
              <a:t>r ↓ </a:t>
            </a:r>
            <a:r>
              <a:rPr lang="fr-FR" sz="3300" dirty="0" err="1" smtClean="0">
                <a:cs typeface="Arial"/>
              </a:rPr>
              <a:t>depends</a:t>
            </a:r>
            <a:r>
              <a:rPr lang="fr-FR" sz="3300" dirty="0" smtClean="0">
                <a:cs typeface="Arial"/>
              </a:rPr>
              <a:t> on </a:t>
            </a:r>
            <a:r>
              <a:rPr lang="el-GR" sz="3300" dirty="0" smtClean="0">
                <a:cs typeface="Arial"/>
              </a:rPr>
              <a:t>σ</a:t>
            </a:r>
            <a:endParaRPr lang="fr-FR" sz="33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423411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764704"/>
            <a:ext cx="8856984" cy="5976664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smtClean="0"/>
              <a:t>r = F</a:t>
            </a:r>
            <a:r>
              <a:rPr lang="fr-FR" sz="2800" baseline="-25000" dirty="0" smtClean="0"/>
              <a:t>K</a:t>
            </a:r>
            <a:r>
              <a:rPr lang="fr-FR" sz="2800" dirty="0" smtClean="0"/>
              <a:t> = a </a:t>
            </a:r>
            <a:r>
              <a:rPr lang="el-GR" sz="2800" dirty="0" smtClean="0"/>
              <a:t>β</a:t>
            </a:r>
            <a:r>
              <a:rPr lang="fr-FR" sz="2800" baseline="30000" dirty="0" smtClean="0"/>
              <a:t>-1/</a:t>
            </a:r>
            <a:r>
              <a:rPr lang="el-GR" sz="2800" baseline="30000" dirty="0" smtClean="0">
                <a:latin typeface="Arial"/>
                <a:cs typeface="Arial"/>
              </a:rPr>
              <a:t>σ</a:t>
            </a:r>
            <a:r>
              <a:rPr lang="fr-FR" sz="2800" dirty="0" smtClean="0"/>
              <a:t>, the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given</a:t>
            </a:r>
            <a:r>
              <a:rPr lang="fr-FR" sz="2800" dirty="0" smtClean="0"/>
              <a:t> by:</a:t>
            </a:r>
          </a:p>
          <a:p>
            <a:pPr>
              <a:buNone/>
            </a:pPr>
            <a:r>
              <a:rPr lang="fr-FR" sz="2800" dirty="0" smtClean="0"/>
              <a:t>                            </a:t>
            </a:r>
            <a:r>
              <a:rPr lang="el-GR" sz="2800" b="1" dirty="0" smtClean="0"/>
              <a:t>α </a:t>
            </a:r>
            <a:r>
              <a:rPr lang="fr-FR" sz="2800" b="1" dirty="0" smtClean="0"/>
              <a:t>= r </a:t>
            </a:r>
            <a:r>
              <a:rPr lang="el-GR" sz="2800" b="1" dirty="0" smtClean="0"/>
              <a:t>β </a:t>
            </a:r>
            <a:r>
              <a:rPr lang="fr-FR" sz="2800" b="1" dirty="0" smtClean="0"/>
              <a:t>= a </a:t>
            </a:r>
            <a:r>
              <a:rPr lang="el-GR" sz="2800" b="1" dirty="0" smtClean="0"/>
              <a:t>β</a:t>
            </a:r>
            <a:r>
              <a:rPr lang="fr-FR" sz="2800" b="1" baseline="30000" dirty="0" smtClean="0"/>
              <a:t>(</a:t>
            </a:r>
            <a:r>
              <a:rPr lang="el-GR" sz="2800" b="1" baseline="30000" dirty="0" smtClean="0">
                <a:latin typeface="Arial"/>
                <a:cs typeface="Arial"/>
              </a:rPr>
              <a:t>σ</a:t>
            </a:r>
            <a:r>
              <a:rPr lang="fr-FR" sz="2800" b="1" baseline="30000" dirty="0" smtClean="0"/>
              <a:t>-1)/</a:t>
            </a:r>
            <a:r>
              <a:rPr lang="el-GR" sz="2800" b="1" baseline="30000" dirty="0" smtClean="0">
                <a:latin typeface="Arial"/>
                <a:cs typeface="Arial"/>
              </a:rPr>
              <a:t>σ</a:t>
            </a:r>
            <a:r>
              <a:rPr lang="fr-FR" sz="2800" b="1" dirty="0" smtClean="0"/>
              <a:t> </a:t>
            </a:r>
          </a:p>
          <a:p>
            <a:endParaRPr lang="fr-FR" sz="2800" dirty="0" smtClean="0"/>
          </a:p>
          <a:p>
            <a:r>
              <a:rPr lang="fr-FR" sz="2800" dirty="0" smtClean="0"/>
              <a:t>I.e. </a:t>
            </a:r>
            <a:r>
              <a:rPr lang="el-GR" sz="2800" dirty="0" smtClean="0"/>
              <a:t>α </a:t>
            </a:r>
            <a:r>
              <a:rPr lang="fr-FR" sz="2800" dirty="0" err="1" smtClean="0"/>
              <a:t>is</a:t>
            </a:r>
            <a:r>
              <a:rPr lang="fr-FR" sz="2800" dirty="0" smtClean="0"/>
              <a:t> an </a:t>
            </a:r>
            <a:r>
              <a:rPr lang="fr-FR" sz="2800" dirty="0" err="1" smtClean="0"/>
              <a:t>increasing</a:t>
            </a:r>
            <a:r>
              <a:rPr lang="fr-FR" sz="2800" dirty="0" smtClean="0"/>
              <a:t>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of </a:t>
            </a:r>
            <a:r>
              <a:rPr lang="el-GR" sz="2800" dirty="0" smtClean="0"/>
              <a:t>β </a:t>
            </a:r>
            <a:r>
              <a:rPr lang="fr-FR" sz="2800" dirty="0" smtClean="0"/>
              <a:t>if and </a:t>
            </a:r>
            <a:r>
              <a:rPr lang="fr-FR" sz="2800" dirty="0" err="1" smtClean="0"/>
              <a:t>only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 (and stable </a:t>
            </a:r>
            <a:r>
              <a:rPr lang="fr-FR" sz="2800" dirty="0" err="1" smtClean="0">
                <a:cs typeface="Arial"/>
              </a:rPr>
              <a:t>iff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</a:t>
            </a:r>
          </a:p>
          <a:p>
            <a:endParaRPr lang="fr-FR" sz="2800" dirty="0" smtClean="0"/>
          </a:p>
          <a:p>
            <a:r>
              <a:rPr lang="fr-FR" sz="2800" dirty="0" smtClean="0"/>
              <a:t>The important point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large changes in the volume of capital </a:t>
            </a:r>
            <a:r>
              <a:rPr lang="el-GR" sz="2800" dirty="0" smtClean="0"/>
              <a:t>β</a:t>
            </a:r>
            <a:r>
              <a:rPr lang="fr-FR" sz="2800" dirty="0" smtClean="0"/>
              <a:t>, </a:t>
            </a:r>
            <a:r>
              <a:rPr lang="fr-FR" sz="2800" dirty="0" err="1" smtClean="0"/>
              <a:t>small</a:t>
            </a:r>
            <a:r>
              <a:rPr lang="fr-FR" sz="2800" dirty="0" smtClean="0"/>
              <a:t> </a:t>
            </a:r>
            <a:r>
              <a:rPr lang="fr-FR" sz="2800" dirty="0" err="1" smtClean="0"/>
              <a:t>departures</a:t>
            </a:r>
            <a:r>
              <a:rPr lang="fr-FR" sz="2800" dirty="0" smtClean="0"/>
              <a:t> </a:t>
            </a:r>
            <a:r>
              <a:rPr lang="fr-FR" sz="2800" dirty="0" err="1" smtClean="0"/>
              <a:t>from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 are </a:t>
            </a:r>
            <a:r>
              <a:rPr lang="fr-FR" sz="2800" dirty="0" err="1" smtClean="0">
                <a:cs typeface="Arial"/>
              </a:rPr>
              <a:t>enough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explain</a:t>
            </a:r>
            <a:r>
              <a:rPr lang="fr-FR" sz="2800" dirty="0" smtClean="0">
                <a:cs typeface="Arial"/>
              </a:rPr>
              <a:t> large changes in </a:t>
            </a:r>
            <a:r>
              <a:rPr lang="el-GR" sz="2800" dirty="0" smtClean="0"/>
              <a:t>α </a:t>
            </a:r>
            <a:endParaRPr lang="fr-FR" sz="2800" dirty="0" smtClean="0"/>
          </a:p>
          <a:p>
            <a:r>
              <a:rPr lang="en-US" sz="2800" dirty="0" smtClean="0"/>
              <a:t>If</a:t>
            </a:r>
            <a:r>
              <a:rPr lang="el-GR" sz="2800" dirty="0" smtClean="0">
                <a:cs typeface="Arial"/>
              </a:rPr>
              <a:t> σ </a:t>
            </a:r>
            <a:r>
              <a:rPr lang="en-US" sz="2800" dirty="0" smtClean="0"/>
              <a:t>= 1.5, capital share rises from</a:t>
            </a:r>
            <a:r>
              <a:rPr lang="el-GR" sz="2800" dirty="0" smtClean="0"/>
              <a:t> α</a:t>
            </a:r>
            <a:r>
              <a:rPr lang="en-US" sz="2800" dirty="0" smtClean="0"/>
              <a:t>=28% to</a:t>
            </a:r>
            <a:r>
              <a:rPr lang="el-GR" sz="2800" dirty="0" smtClean="0"/>
              <a:t> α </a:t>
            </a:r>
            <a:r>
              <a:rPr lang="en-US" sz="2800" dirty="0" smtClean="0"/>
              <a:t>=36% when </a:t>
            </a:r>
            <a:r>
              <a:rPr lang="el-GR" sz="2800" dirty="0" smtClean="0"/>
              <a:t>β </a:t>
            </a:r>
            <a:r>
              <a:rPr lang="en-US" sz="2800" dirty="0" smtClean="0"/>
              <a:t>rises from </a:t>
            </a:r>
            <a:r>
              <a:rPr lang="el-GR" sz="2800" dirty="0" smtClean="0"/>
              <a:t>β</a:t>
            </a:r>
            <a:r>
              <a:rPr lang="fr-FR" sz="2800" dirty="0" smtClean="0"/>
              <a:t>=</a:t>
            </a:r>
            <a:r>
              <a:rPr lang="en-US" sz="2800" dirty="0" smtClean="0"/>
              <a:t>250% to </a:t>
            </a:r>
            <a:r>
              <a:rPr lang="el-GR" sz="2800" dirty="0" smtClean="0"/>
              <a:t>β </a:t>
            </a:r>
            <a:r>
              <a:rPr lang="fr-FR" sz="2800" dirty="0" smtClean="0"/>
              <a:t>=</a:t>
            </a:r>
            <a:r>
              <a:rPr lang="en-US" sz="2800" dirty="0" smtClean="0"/>
              <a:t>500% </a:t>
            </a:r>
          </a:p>
          <a:p>
            <a:pPr>
              <a:buNone/>
            </a:pPr>
            <a:r>
              <a:rPr lang="en-US" sz="2800" dirty="0" smtClean="0"/>
              <a:t>    = more or less what happened since the 1970s</a:t>
            </a:r>
          </a:p>
          <a:p>
            <a:r>
              <a:rPr lang="en-US" sz="2800" dirty="0" smtClean="0"/>
              <a:t>In case </a:t>
            </a:r>
            <a:r>
              <a:rPr lang="el-GR" sz="2800" dirty="0" smtClean="0"/>
              <a:t>β </a:t>
            </a:r>
            <a:r>
              <a:rPr lang="en-US" sz="2800" dirty="0" smtClean="0"/>
              <a:t>reaches </a:t>
            </a:r>
            <a:r>
              <a:rPr lang="el-GR" sz="2800" dirty="0" smtClean="0"/>
              <a:t>β </a:t>
            </a:r>
            <a:r>
              <a:rPr lang="fr-FR" sz="2800" dirty="0" smtClean="0"/>
              <a:t>=</a:t>
            </a:r>
            <a:r>
              <a:rPr lang="en-US" sz="2800" dirty="0" smtClean="0"/>
              <a:t>800%, </a:t>
            </a:r>
            <a:r>
              <a:rPr lang="el-GR" sz="2800" dirty="0" smtClean="0"/>
              <a:t>α </a:t>
            </a:r>
            <a:r>
              <a:rPr lang="en-US" sz="2800" dirty="0" smtClean="0"/>
              <a:t>would reach </a:t>
            </a:r>
            <a:r>
              <a:rPr lang="el-GR" sz="2800" dirty="0" smtClean="0"/>
              <a:t>α </a:t>
            </a:r>
            <a:r>
              <a:rPr lang="fr-FR" sz="2800" dirty="0" smtClean="0"/>
              <a:t>=</a:t>
            </a:r>
            <a:r>
              <a:rPr lang="en-US" sz="2800" dirty="0" smtClean="0"/>
              <a:t>42%</a:t>
            </a:r>
          </a:p>
          <a:p>
            <a:r>
              <a:rPr lang="en-US" sz="2800" dirty="0" smtClean="0"/>
              <a:t>In case</a:t>
            </a:r>
            <a:r>
              <a:rPr lang="el-GR" sz="2800" dirty="0" smtClean="0">
                <a:cs typeface="Arial"/>
              </a:rPr>
              <a:t> σ </a:t>
            </a:r>
            <a:r>
              <a:rPr lang="en-US" sz="2800" dirty="0" smtClean="0"/>
              <a:t>=1.8, </a:t>
            </a:r>
            <a:r>
              <a:rPr lang="el-GR" sz="2800" dirty="0" smtClean="0"/>
              <a:t>α </a:t>
            </a:r>
            <a:r>
              <a:rPr lang="en-US" sz="2800" dirty="0" smtClean="0"/>
              <a:t>would be as large as </a:t>
            </a:r>
            <a:r>
              <a:rPr lang="el-GR" sz="2800" dirty="0" smtClean="0"/>
              <a:t>α </a:t>
            </a:r>
            <a:r>
              <a:rPr lang="fr-FR" sz="2800" dirty="0" smtClean="0"/>
              <a:t>=</a:t>
            </a:r>
            <a:r>
              <a:rPr lang="en-US" sz="2800" dirty="0" smtClean="0"/>
              <a:t>53%</a:t>
            </a:r>
          </a:p>
          <a:p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5950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245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496327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69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495322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293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928992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83716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fr-FR" sz="3600" dirty="0" err="1" smtClean="0"/>
              <a:t>Measurement</a:t>
            </a:r>
            <a:r>
              <a:rPr lang="fr-FR" sz="3600" dirty="0" smtClean="0"/>
              <a:t> </a:t>
            </a:r>
            <a:r>
              <a:rPr lang="fr-FR" sz="3600" dirty="0" err="1" smtClean="0"/>
              <a:t>problems</a:t>
            </a:r>
            <a:r>
              <a:rPr lang="fr-FR" sz="3600" dirty="0" smtClean="0"/>
              <a:t> </a:t>
            </a:r>
            <a:r>
              <a:rPr lang="fr-FR" sz="3600" dirty="0" err="1" smtClean="0"/>
              <a:t>with</a:t>
            </a:r>
            <a:r>
              <a:rPr lang="fr-FR" sz="3600" dirty="0" smtClean="0"/>
              <a:t> capital </a:t>
            </a:r>
            <a:r>
              <a:rPr lang="fr-FR" sz="3600" dirty="0" err="1" smtClean="0"/>
              <a:t>shares</a:t>
            </a:r>
            <a:r>
              <a:rPr lang="fr-FR" sz="3600" dirty="0" smtClean="0"/>
              <a:t> 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616624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In </a:t>
            </a:r>
            <a:r>
              <a:rPr lang="fr-FR" dirty="0" err="1" smtClean="0"/>
              <a:t>many</a:t>
            </a:r>
            <a:r>
              <a:rPr lang="fr-FR" dirty="0" smtClean="0"/>
              <a:t> </a:t>
            </a:r>
            <a:r>
              <a:rPr lang="fr-FR" dirty="0" err="1" smtClean="0"/>
              <a:t>ways</a:t>
            </a:r>
            <a:r>
              <a:rPr lang="fr-FR" dirty="0" smtClean="0"/>
              <a:t>, </a:t>
            </a:r>
            <a:r>
              <a:rPr lang="el-GR" dirty="0" smtClean="0"/>
              <a:t>β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easier</a:t>
            </a:r>
            <a:r>
              <a:rPr lang="fr-FR" dirty="0" smtClean="0"/>
              <a:t> to </a:t>
            </a:r>
            <a:r>
              <a:rPr lang="fr-FR" dirty="0" err="1" smtClean="0"/>
              <a:t>measure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el-GR" dirty="0" smtClean="0"/>
              <a:t>α</a:t>
            </a:r>
            <a:endParaRPr lang="fr-FR" dirty="0" smtClean="0"/>
          </a:p>
          <a:p>
            <a:r>
              <a:rPr lang="fr-FR" dirty="0" smtClean="0"/>
              <a:t>In </a:t>
            </a:r>
            <a:r>
              <a:rPr lang="fr-FR" dirty="0" err="1" smtClean="0"/>
              <a:t>principle</a:t>
            </a:r>
            <a:r>
              <a:rPr lang="fr-FR" dirty="0" smtClean="0"/>
              <a:t>, capital </a:t>
            </a:r>
            <a:r>
              <a:rPr lang="fr-FR" dirty="0" err="1" smtClean="0"/>
              <a:t>income</a:t>
            </a:r>
            <a:r>
              <a:rPr lang="fr-FR" dirty="0" smtClean="0"/>
              <a:t> = all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flows</a:t>
            </a:r>
            <a:r>
              <a:rPr lang="fr-FR" dirty="0" smtClean="0"/>
              <a:t> </a:t>
            </a:r>
            <a:r>
              <a:rPr lang="fr-FR" dirty="0" err="1" smtClean="0"/>
              <a:t>going</a:t>
            </a:r>
            <a:r>
              <a:rPr lang="fr-FR" dirty="0" smtClean="0"/>
              <a:t> to capital </a:t>
            </a:r>
            <a:r>
              <a:rPr lang="fr-FR" dirty="0" err="1" smtClean="0"/>
              <a:t>owners</a:t>
            </a:r>
            <a:r>
              <a:rPr lang="fr-FR" dirty="0" smtClean="0"/>
              <a:t> (</a:t>
            </a:r>
            <a:r>
              <a:rPr lang="fr-FR" dirty="0" err="1" smtClean="0"/>
              <a:t>independanty</a:t>
            </a:r>
            <a:r>
              <a:rPr lang="fr-FR" dirty="0" smtClean="0"/>
              <a:t> of </a:t>
            </a:r>
            <a:r>
              <a:rPr lang="fr-FR" dirty="0" err="1" smtClean="0"/>
              <a:t>any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input);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=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flows</a:t>
            </a:r>
            <a:r>
              <a:rPr lang="fr-FR" dirty="0" smtClean="0"/>
              <a:t> </a:t>
            </a:r>
            <a:r>
              <a:rPr lang="fr-FR" dirty="0" err="1" smtClean="0"/>
              <a:t>going</a:t>
            </a:r>
            <a:r>
              <a:rPr lang="fr-FR" dirty="0" smtClean="0"/>
              <a:t> to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earners</a:t>
            </a:r>
            <a:r>
              <a:rPr lang="fr-FR" dirty="0" smtClean="0"/>
              <a:t> (</a:t>
            </a:r>
            <a:r>
              <a:rPr lang="fr-FR" dirty="0" err="1" smtClean="0"/>
              <a:t>independantly</a:t>
            </a:r>
            <a:r>
              <a:rPr lang="fr-FR" dirty="0" smtClean="0"/>
              <a:t> of </a:t>
            </a:r>
            <a:r>
              <a:rPr lang="fr-FR" dirty="0" err="1" smtClean="0"/>
              <a:t>any</a:t>
            </a:r>
            <a:r>
              <a:rPr lang="fr-FR" dirty="0" smtClean="0"/>
              <a:t> capital input)</a:t>
            </a:r>
          </a:p>
          <a:p>
            <a:r>
              <a:rPr lang="fr-FR" dirty="0" smtClean="0"/>
              <a:t>But in practice, the line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often</a:t>
            </a:r>
            <a:r>
              <a:rPr lang="fr-FR" dirty="0" smtClean="0"/>
              <a:t> hard to </a:t>
            </a:r>
            <a:r>
              <a:rPr lang="fr-FR" dirty="0" err="1" smtClean="0"/>
              <a:t>draw</a:t>
            </a:r>
            <a:r>
              <a:rPr lang="fr-FR" dirty="0" smtClean="0"/>
              <a:t>: </a:t>
            </a:r>
            <a:r>
              <a:rPr lang="fr-FR" dirty="0" err="1" smtClean="0"/>
              <a:t>family</a:t>
            </a:r>
            <a:r>
              <a:rPr lang="fr-FR" dirty="0" smtClean="0"/>
              <a:t> </a:t>
            </a:r>
            <a:r>
              <a:rPr lang="fr-FR" dirty="0" err="1" smtClean="0"/>
              <a:t>firms</a:t>
            </a:r>
            <a:r>
              <a:rPr lang="fr-FR" dirty="0" smtClean="0"/>
              <a:t>, self-</a:t>
            </a:r>
            <a:r>
              <a:rPr lang="fr-FR" dirty="0" err="1" smtClean="0"/>
              <a:t>semployed</a:t>
            </a:r>
            <a:r>
              <a:rPr lang="fr-FR" dirty="0" smtClean="0"/>
              <a:t> </a:t>
            </a:r>
            <a:r>
              <a:rPr lang="fr-FR" dirty="0" err="1" smtClean="0"/>
              <a:t>workers</a:t>
            </a:r>
            <a:r>
              <a:rPr lang="fr-FR" dirty="0" smtClean="0"/>
              <a:t>, </a:t>
            </a:r>
            <a:r>
              <a:rPr lang="fr-FR" dirty="0" err="1" smtClean="0"/>
              <a:t>informal</a:t>
            </a:r>
            <a:r>
              <a:rPr lang="fr-FR" dirty="0" smtClean="0"/>
              <a:t> </a:t>
            </a:r>
            <a:r>
              <a:rPr lang="fr-FR" dirty="0" err="1" smtClean="0"/>
              <a:t>financial</a:t>
            </a:r>
            <a:r>
              <a:rPr lang="fr-FR" dirty="0" smtClean="0"/>
              <a:t> </a:t>
            </a:r>
            <a:r>
              <a:rPr lang="fr-FR" dirty="0" err="1" smtClean="0"/>
              <a:t>intermediation</a:t>
            </a:r>
            <a:r>
              <a:rPr lang="fr-FR" dirty="0" smtClean="0"/>
              <a:t> </a:t>
            </a:r>
            <a:r>
              <a:rPr lang="fr-FR" dirty="0" err="1" smtClean="0"/>
              <a:t>costs</a:t>
            </a:r>
            <a:r>
              <a:rPr lang="fr-FR" dirty="0" smtClean="0"/>
              <a:t> (=the time </a:t>
            </a:r>
            <a:r>
              <a:rPr lang="fr-FR" dirty="0" err="1" smtClean="0"/>
              <a:t>spent</a:t>
            </a:r>
            <a:r>
              <a:rPr lang="fr-FR" dirty="0" smtClean="0"/>
              <a:t> to manage </a:t>
            </a:r>
            <a:r>
              <a:rPr lang="fr-FR" dirty="0" err="1" smtClean="0"/>
              <a:t>one’s</a:t>
            </a:r>
            <a:r>
              <a:rPr lang="fr-FR" dirty="0" smtClean="0"/>
              <a:t> </a:t>
            </a:r>
            <a:r>
              <a:rPr lang="fr-FR" dirty="0" err="1" smtClean="0"/>
              <a:t>own</a:t>
            </a:r>
            <a:r>
              <a:rPr lang="fr-FR" dirty="0" smtClean="0"/>
              <a:t> portfolio)</a:t>
            </a:r>
          </a:p>
          <a:p>
            <a:r>
              <a:rPr lang="fr-FR" dirty="0" smtClean="0"/>
              <a:t>If one </a:t>
            </a:r>
            <a:r>
              <a:rPr lang="fr-FR" dirty="0" err="1" smtClean="0"/>
              <a:t>measures</a:t>
            </a:r>
            <a:r>
              <a:rPr lang="fr-FR" dirty="0" smtClean="0"/>
              <a:t> the capital </a:t>
            </a:r>
            <a:r>
              <a:rPr lang="fr-FR" dirty="0" err="1" smtClean="0"/>
              <a:t>share</a:t>
            </a:r>
            <a:r>
              <a:rPr lang="fr-FR" dirty="0" smtClean="0"/>
              <a:t> </a:t>
            </a:r>
            <a:r>
              <a:rPr lang="el-GR" dirty="0" smtClean="0"/>
              <a:t>α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national </a:t>
            </a:r>
            <a:r>
              <a:rPr lang="fr-FR" dirty="0" err="1" smtClean="0"/>
              <a:t>accounts</a:t>
            </a:r>
            <a:r>
              <a:rPr lang="fr-FR" dirty="0" smtClean="0"/>
              <a:t> (</a:t>
            </a:r>
            <a:r>
              <a:rPr lang="fr-FR" dirty="0" err="1" smtClean="0"/>
              <a:t>rent</a:t>
            </a:r>
            <a:r>
              <a:rPr lang="fr-FR" dirty="0" smtClean="0"/>
              <a:t>+</a:t>
            </a:r>
            <a:r>
              <a:rPr lang="fr-FR" dirty="0" err="1" smtClean="0"/>
              <a:t>dividend</a:t>
            </a:r>
            <a:r>
              <a:rPr lang="fr-FR" dirty="0" smtClean="0"/>
              <a:t>+</a:t>
            </a:r>
            <a:r>
              <a:rPr lang="fr-FR" dirty="0" err="1" smtClean="0"/>
              <a:t>interest</a:t>
            </a:r>
            <a:r>
              <a:rPr lang="fr-FR" dirty="0" smtClean="0"/>
              <a:t>+profits) and </a:t>
            </a:r>
            <a:r>
              <a:rPr lang="fr-FR" dirty="0" err="1" smtClean="0"/>
              <a:t>compute</a:t>
            </a:r>
            <a:r>
              <a:rPr lang="fr-FR" dirty="0" smtClean="0"/>
              <a:t> </a:t>
            </a:r>
            <a:r>
              <a:rPr lang="fr-FR" dirty="0" err="1" smtClean="0"/>
              <a:t>average</a:t>
            </a:r>
            <a:r>
              <a:rPr lang="fr-FR" dirty="0" smtClean="0"/>
              <a:t> return r=</a:t>
            </a:r>
            <a:r>
              <a:rPr lang="el-GR" dirty="0" smtClean="0"/>
              <a:t>α</a:t>
            </a:r>
            <a:r>
              <a:rPr lang="fr-FR" dirty="0" smtClean="0"/>
              <a:t>/</a:t>
            </a:r>
            <a:r>
              <a:rPr lang="el-GR" dirty="0" smtClean="0"/>
              <a:t>β</a:t>
            </a:r>
            <a:r>
              <a:rPr lang="fr-FR" dirty="0" smtClean="0"/>
              <a:t>, </a:t>
            </a:r>
            <a:r>
              <a:rPr lang="fr-FR" dirty="0" err="1" smtClean="0"/>
              <a:t>then</a:t>
            </a:r>
            <a:r>
              <a:rPr lang="fr-FR" dirty="0" smtClean="0"/>
              <a:t> the </a:t>
            </a:r>
            <a:r>
              <a:rPr lang="fr-FR" dirty="0" err="1" smtClean="0"/>
              <a:t>implied</a:t>
            </a:r>
            <a:r>
              <a:rPr lang="fr-FR" dirty="0" smtClean="0"/>
              <a:t> r </a:t>
            </a:r>
            <a:r>
              <a:rPr lang="fr-FR" dirty="0" err="1" smtClean="0"/>
              <a:t>often</a:t>
            </a:r>
            <a:r>
              <a:rPr lang="fr-FR" dirty="0" smtClean="0"/>
              <a:t> looks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for a pure return to capital </a:t>
            </a:r>
            <a:r>
              <a:rPr lang="fr-FR" dirty="0" err="1" smtClean="0"/>
              <a:t>ownership</a:t>
            </a:r>
            <a:r>
              <a:rPr lang="fr-FR" dirty="0" smtClean="0"/>
              <a:t>: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probably</a:t>
            </a:r>
            <a:r>
              <a:rPr lang="fr-FR" dirty="0" smtClean="0"/>
              <a:t> </a:t>
            </a:r>
            <a:r>
              <a:rPr lang="fr-FR" dirty="0" err="1" smtClean="0"/>
              <a:t>includes</a:t>
            </a:r>
            <a:r>
              <a:rPr lang="fr-FR" dirty="0" smtClean="0"/>
              <a:t> a non-</a:t>
            </a:r>
            <a:r>
              <a:rPr lang="fr-FR" dirty="0" err="1" smtClean="0"/>
              <a:t>negligible</a:t>
            </a:r>
            <a:r>
              <a:rPr lang="fr-FR" dirty="0" smtClean="0"/>
              <a:t> entrepreneurial </a:t>
            </a:r>
            <a:r>
              <a:rPr lang="fr-FR" dirty="0" err="1" smtClean="0"/>
              <a:t>labor</a:t>
            </a:r>
            <a:r>
              <a:rPr lang="fr-FR" dirty="0" smtClean="0"/>
              <a:t> component, </a:t>
            </a:r>
            <a:r>
              <a:rPr lang="fr-FR" dirty="0" err="1" smtClean="0"/>
              <a:t>particularly</a:t>
            </a:r>
            <a:r>
              <a:rPr lang="fr-FR" dirty="0" smtClean="0"/>
              <a:t> in reconstruction </a:t>
            </a:r>
            <a:r>
              <a:rPr lang="fr-FR" dirty="0" err="1" smtClean="0"/>
              <a:t>periods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el-GR" dirty="0" smtClean="0"/>
              <a:t> β</a:t>
            </a:r>
            <a:r>
              <a:rPr lang="fr-FR" dirty="0" smtClean="0"/>
              <a:t> and </a:t>
            </a:r>
            <a:r>
              <a:rPr lang="fr-FR" dirty="0" err="1" smtClean="0"/>
              <a:t>high</a:t>
            </a:r>
            <a:r>
              <a:rPr lang="fr-FR" dirty="0" smtClean="0"/>
              <a:t> r; the pure return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20-30% </a:t>
            </a:r>
            <a:r>
              <a:rPr lang="fr-FR" dirty="0" err="1" smtClean="0"/>
              <a:t>smaller</a:t>
            </a:r>
            <a:r>
              <a:rPr lang="fr-FR" dirty="0" smtClean="0"/>
              <a:t> (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estimates</a:t>
            </a:r>
            <a:r>
              <a:rPr lang="fr-FR" dirty="0" smtClean="0"/>
              <a:t>)</a:t>
            </a:r>
          </a:p>
          <a:p>
            <a:r>
              <a:rPr lang="fr-FR" b="1" dirty="0" smtClean="0"/>
              <a:t>One </a:t>
            </a:r>
            <a:r>
              <a:rPr lang="fr-FR" b="1" dirty="0" err="1" smtClean="0"/>
              <a:t>should</a:t>
            </a:r>
            <a:r>
              <a:rPr lang="fr-FR" b="1" dirty="0" smtClean="0"/>
              <a:t> use </a:t>
            </a:r>
            <a:r>
              <a:rPr lang="fr-FR" b="1" dirty="0" err="1" smtClean="0"/>
              <a:t>two</a:t>
            </a:r>
            <a:r>
              <a:rPr lang="fr-FR" b="1" dirty="0" smtClean="0"/>
              <a:t>-</a:t>
            </a:r>
            <a:r>
              <a:rPr lang="fr-FR" b="1" dirty="0" err="1" smtClean="0"/>
              <a:t>sector</a:t>
            </a:r>
            <a:r>
              <a:rPr lang="fr-FR" b="1" dirty="0" smtClean="0"/>
              <a:t> </a:t>
            </a:r>
            <a:r>
              <a:rPr lang="fr-FR" b="1" dirty="0" err="1" smtClean="0"/>
              <a:t>models</a:t>
            </a:r>
            <a:r>
              <a:rPr lang="fr-FR" b="1" dirty="0" smtClean="0"/>
              <a:t> </a:t>
            </a:r>
            <a:r>
              <a:rPr lang="fr-FR" dirty="0" smtClean="0"/>
              <a:t>Y=</a:t>
            </a:r>
            <a:r>
              <a:rPr lang="fr-FR" dirty="0" err="1" smtClean="0"/>
              <a:t>qY</a:t>
            </a:r>
            <a:r>
              <a:rPr lang="fr-FR" baseline="-25000" dirty="0" err="1" smtClean="0"/>
              <a:t>h</a:t>
            </a:r>
            <a:r>
              <a:rPr lang="fr-FR" dirty="0" smtClean="0"/>
              <a:t>+Y</a:t>
            </a:r>
            <a:r>
              <a:rPr lang="fr-FR" baseline="-25000" dirty="0" smtClean="0"/>
              <a:t>b</a:t>
            </a:r>
            <a:r>
              <a:rPr lang="fr-FR" dirty="0" smtClean="0"/>
              <a:t> (</a:t>
            </a:r>
            <a:r>
              <a:rPr lang="fr-FR" dirty="0" err="1" smtClean="0"/>
              <a:t>housing</a:t>
            </a:r>
            <a:r>
              <a:rPr lang="fr-FR" dirty="0" smtClean="0"/>
              <a:t> + business; q = relative </a:t>
            </a:r>
            <a:r>
              <a:rPr lang="fr-FR" dirty="0" err="1" smtClean="0"/>
              <a:t>housing</a:t>
            </a:r>
            <a:r>
              <a:rPr lang="fr-FR" dirty="0" smtClean="0"/>
              <a:t> </a:t>
            </a:r>
            <a:r>
              <a:rPr lang="fr-FR" dirty="0" err="1" smtClean="0"/>
              <a:t>price</a:t>
            </a:r>
            <a:r>
              <a:rPr lang="fr-FR" dirty="0" smtClean="0"/>
              <a:t>); return to </a:t>
            </a:r>
            <a:r>
              <a:rPr lang="fr-FR" dirty="0" err="1" smtClean="0"/>
              <a:t>housing</a:t>
            </a:r>
            <a:r>
              <a:rPr lang="fr-FR" dirty="0" smtClean="0"/>
              <a:t> = </a:t>
            </a:r>
            <a:r>
              <a:rPr lang="fr-FR" dirty="0" err="1" smtClean="0"/>
              <a:t>closer</a:t>
            </a:r>
            <a:r>
              <a:rPr lang="fr-FR" dirty="0" smtClean="0"/>
              <a:t> to pure return to capital     (</a:t>
            </a:r>
            <a:r>
              <a:rPr lang="fr-FR" b="1" dirty="0" smtClean="0"/>
              <a:t>or n-</a:t>
            </a:r>
            <a:r>
              <a:rPr lang="fr-FR" b="1" dirty="0" err="1" smtClean="0"/>
              <a:t>sector</a:t>
            </a:r>
            <a:r>
              <a:rPr lang="fr-FR" b="1" dirty="0" smtClean="0"/>
              <a:t> </a:t>
            </a:r>
            <a:r>
              <a:rPr lang="fr-FR" b="1" dirty="0" err="1" smtClean="0"/>
              <a:t>models</a:t>
            </a:r>
            <a:r>
              <a:rPr lang="fr-FR" dirty="0" smtClean="0"/>
              <a:t>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1732948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317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116632"/>
                        <a:ext cx="9144000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017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63408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The </a:t>
            </a:r>
            <a:r>
              <a:rPr lang="fr-FR" dirty="0" err="1" smtClean="0"/>
              <a:t>rise</a:t>
            </a:r>
            <a:r>
              <a:rPr lang="fr-FR" dirty="0" smtClean="0"/>
              <a:t> and </a:t>
            </a:r>
            <a:r>
              <a:rPr lang="fr-FR" dirty="0" err="1" smtClean="0"/>
              <a:t>fall</a:t>
            </a:r>
            <a:r>
              <a:rPr lang="fr-FR" dirty="0" smtClean="0"/>
              <a:t> of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assets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08720"/>
            <a:ext cx="8928992" cy="5760640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NFA close to 0 in 1700-1800 and 1950-2010, but </a:t>
            </a:r>
            <a:r>
              <a:rPr lang="fr-FR" dirty="0" err="1" smtClean="0"/>
              <a:t>very</a:t>
            </a:r>
            <a:r>
              <a:rPr lang="fr-FR" dirty="0" smtClean="0"/>
              <a:t> large in 1870-1910 = the </a:t>
            </a:r>
            <a:r>
              <a:rPr lang="fr-FR" dirty="0" err="1" smtClean="0"/>
              <a:t>height</a:t>
            </a:r>
            <a:r>
              <a:rPr lang="fr-FR" dirty="0" smtClean="0"/>
              <a:t> of the « first </a:t>
            </a:r>
            <a:r>
              <a:rPr lang="fr-FR" dirty="0" err="1" smtClean="0"/>
              <a:t>globalization</a:t>
            </a:r>
            <a:r>
              <a:rPr lang="fr-FR" dirty="0" smtClean="0"/>
              <a:t> » and of colonial empires</a:t>
            </a:r>
          </a:p>
          <a:p>
            <a:r>
              <a:rPr lang="fr-FR" dirty="0" smtClean="0"/>
              <a:t>In 1910, NFA</a:t>
            </a:r>
            <a:r>
              <a:rPr lang="fr-FR" dirty="0" smtClean="0">
                <a:cs typeface="Arial"/>
              </a:rPr>
              <a:t>≈200% of Y in UK, ≈100% in France</a:t>
            </a:r>
          </a:p>
          <a:p>
            <a:r>
              <a:rPr lang="fr-FR" dirty="0" err="1" smtClean="0">
                <a:cs typeface="Arial"/>
              </a:rPr>
              <a:t>These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enormous</a:t>
            </a:r>
            <a:r>
              <a:rPr lang="fr-FR" dirty="0" smtClean="0">
                <a:cs typeface="Arial"/>
              </a:rPr>
              <a:t>  net </a:t>
            </a:r>
            <a:r>
              <a:rPr lang="fr-FR" dirty="0" err="1" smtClean="0">
                <a:cs typeface="Arial"/>
              </a:rPr>
              <a:t>foreign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assets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disappeared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between</a:t>
            </a:r>
            <a:r>
              <a:rPr lang="fr-FR" dirty="0" smtClean="0">
                <a:cs typeface="Arial"/>
              </a:rPr>
              <a:t> 1910 and 1950 and </a:t>
            </a:r>
            <a:r>
              <a:rPr lang="fr-FR" dirty="0" err="1" smtClean="0">
                <a:cs typeface="Arial"/>
              </a:rPr>
              <a:t>never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reappeared</a:t>
            </a:r>
            <a:r>
              <a:rPr lang="fr-FR" dirty="0" smtClean="0">
                <a:cs typeface="Arial"/>
              </a:rPr>
              <a:t> (but large cross-border </a:t>
            </a:r>
            <a:r>
              <a:rPr lang="fr-FR" dirty="0" err="1" smtClean="0">
                <a:cs typeface="Arial"/>
              </a:rPr>
              <a:t>gross</a:t>
            </a:r>
            <a:r>
              <a:rPr lang="fr-FR" dirty="0" smtClean="0">
                <a:cs typeface="Arial"/>
              </a:rPr>
              <a:t> positions </a:t>
            </a:r>
            <a:r>
              <a:rPr lang="fr-FR" dirty="0" err="1" smtClean="0">
                <a:cs typeface="Arial"/>
              </a:rPr>
              <a:t>developed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since</a:t>
            </a:r>
            <a:r>
              <a:rPr lang="fr-FR" dirty="0" smtClean="0">
                <a:cs typeface="Arial"/>
              </a:rPr>
              <a:t> 1970s-80s: « second </a:t>
            </a:r>
            <a:r>
              <a:rPr lang="fr-FR" dirty="0" err="1" smtClean="0">
                <a:cs typeface="Arial"/>
              </a:rPr>
              <a:t>globalization</a:t>
            </a:r>
            <a:r>
              <a:rPr lang="fr-FR" dirty="0" smtClean="0">
                <a:cs typeface="Arial"/>
              </a:rPr>
              <a:t> »)</a:t>
            </a:r>
          </a:p>
          <a:p>
            <a:r>
              <a:rPr lang="fr-FR" dirty="0" smtClean="0">
                <a:cs typeface="Arial"/>
              </a:rPr>
              <a:t>2010: Y ≈ 30 000€, </a:t>
            </a:r>
            <a:r>
              <a:rPr lang="fr-FR" dirty="0" err="1" smtClean="0">
                <a:cs typeface="Arial"/>
              </a:rPr>
              <a:t>W</a:t>
            </a:r>
            <a:r>
              <a:rPr lang="fr-FR" baseline="-25000" dirty="0" err="1" smtClean="0">
                <a:cs typeface="Arial"/>
              </a:rPr>
              <a:t>n</a:t>
            </a:r>
            <a:r>
              <a:rPr lang="fr-FR" dirty="0" smtClean="0">
                <a:cs typeface="Arial"/>
              </a:rPr>
              <a:t> ≈ 180 000€ (</a:t>
            </a:r>
            <a:r>
              <a:rPr lang="fr-FR" dirty="0" err="1" smtClean="0">
                <a:cs typeface="Arial"/>
              </a:rPr>
              <a:t>β</a:t>
            </a:r>
            <a:r>
              <a:rPr lang="fr-FR" baseline="-25000" dirty="0" err="1" smtClean="0">
                <a:cs typeface="Arial"/>
              </a:rPr>
              <a:t>n</a:t>
            </a:r>
            <a:r>
              <a:rPr lang="fr-FR" dirty="0" smtClean="0">
                <a:cs typeface="Arial"/>
              </a:rPr>
              <a:t>≈ 6), </a:t>
            </a:r>
            <a:r>
              <a:rPr lang="fr-FR" dirty="0" err="1" smtClean="0">
                <a:cs typeface="Arial"/>
              </a:rPr>
              <a:t>including</a:t>
            </a:r>
            <a:r>
              <a:rPr lang="fr-FR" dirty="0" smtClean="0">
                <a:cs typeface="Arial"/>
              </a:rPr>
              <a:t> 90 000€ in </a:t>
            </a:r>
            <a:r>
              <a:rPr lang="fr-FR" dirty="0" err="1" smtClean="0">
                <a:cs typeface="Arial"/>
              </a:rPr>
              <a:t>housing</a:t>
            </a:r>
            <a:r>
              <a:rPr lang="fr-FR" dirty="0" smtClean="0">
                <a:cs typeface="Arial"/>
              </a:rPr>
              <a:t> and 90 000€ in </a:t>
            </a:r>
            <a:r>
              <a:rPr lang="fr-FR" dirty="0" err="1" smtClean="0">
                <a:cs typeface="Arial"/>
              </a:rPr>
              <a:t>other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domestic</a:t>
            </a:r>
            <a:r>
              <a:rPr lang="fr-FR" dirty="0" smtClean="0">
                <a:cs typeface="Arial"/>
              </a:rPr>
              <a:t> k (</a:t>
            </a:r>
            <a:r>
              <a:rPr lang="fr-FR" dirty="0" err="1" smtClean="0">
                <a:cs typeface="Arial"/>
              </a:rPr>
              <a:t>financial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assets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invested</a:t>
            </a:r>
            <a:r>
              <a:rPr lang="fr-FR" dirty="0" smtClean="0">
                <a:cs typeface="Arial"/>
              </a:rPr>
              <a:t> in </a:t>
            </a:r>
            <a:r>
              <a:rPr lang="fr-FR" dirty="0" err="1" smtClean="0">
                <a:cs typeface="Arial"/>
              </a:rPr>
              <a:t>firms</a:t>
            </a:r>
            <a:r>
              <a:rPr lang="fr-FR" dirty="0" smtClean="0">
                <a:cs typeface="Arial"/>
              </a:rPr>
              <a:t> and </a:t>
            </a:r>
            <a:r>
              <a:rPr lang="fr-FR" dirty="0" err="1" smtClean="0">
                <a:cs typeface="Arial"/>
              </a:rPr>
              <a:t>govt</a:t>
            </a:r>
            <a:r>
              <a:rPr lang="fr-FR" dirty="0" smtClean="0">
                <a:cs typeface="Arial"/>
              </a:rPr>
              <a:t>)</a:t>
            </a:r>
          </a:p>
          <a:p>
            <a:r>
              <a:rPr lang="fr-FR" dirty="0" smtClean="0">
                <a:cs typeface="Arial"/>
              </a:rPr>
              <a:t>1700: assume Y ≈ 30 000€, </a:t>
            </a:r>
            <a:r>
              <a:rPr lang="fr-FR" dirty="0" err="1" smtClean="0">
                <a:cs typeface="Arial"/>
              </a:rPr>
              <a:t>then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W</a:t>
            </a:r>
            <a:r>
              <a:rPr lang="fr-FR" baseline="-25000" dirty="0" err="1" smtClean="0">
                <a:cs typeface="Arial"/>
              </a:rPr>
              <a:t>n</a:t>
            </a:r>
            <a:r>
              <a:rPr lang="fr-FR" dirty="0" smtClean="0">
                <a:cs typeface="Arial"/>
              </a:rPr>
              <a:t> ≈ 210 000€ (</a:t>
            </a:r>
            <a:r>
              <a:rPr lang="fr-FR" dirty="0" err="1" smtClean="0">
                <a:cs typeface="Arial"/>
              </a:rPr>
              <a:t>β</a:t>
            </a:r>
            <a:r>
              <a:rPr lang="fr-FR" baseline="-25000" dirty="0" err="1" smtClean="0">
                <a:cs typeface="Arial"/>
              </a:rPr>
              <a:t>n</a:t>
            </a:r>
            <a:r>
              <a:rPr lang="fr-FR" dirty="0" smtClean="0">
                <a:cs typeface="Arial"/>
              </a:rPr>
              <a:t>≈ 7), </a:t>
            </a:r>
            <a:r>
              <a:rPr lang="fr-FR" dirty="0" err="1" smtClean="0">
                <a:cs typeface="Arial"/>
              </a:rPr>
              <a:t>including</a:t>
            </a:r>
            <a:r>
              <a:rPr lang="fr-FR" dirty="0" smtClean="0">
                <a:cs typeface="Arial"/>
              </a:rPr>
              <a:t>           150 000€ in agricultural land and 60 000€ in </a:t>
            </a:r>
            <a:r>
              <a:rPr lang="fr-FR" dirty="0" err="1" smtClean="0">
                <a:cs typeface="Arial"/>
              </a:rPr>
              <a:t>housing</a:t>
            </a:r>
            <a:r>
              <a:rPr lang="fr-FR" dirty="0" smtClean="0">
                <a:cs typeface="Arial"/>
              </a:rPr>
              <a:t> and </a:t>
            </a:r>
            <a:r>
              <a:rPr lang="fr-FR" dirty="0" err="1" smtClean="0">
                <a:cs typeface="Arial"/>
              </a:rPr>
              <a:t>other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domestic</a:t>
            </a:r>
            <a:r>
              <a:rPr lang="fr-FR" dirty="0" smtClean="0">
                <a:cs typeface="Arial"/>
              </a:rPr>
              <a:t> capital</a:t>
            </a:r>
          </a:p>
          <a:p>
            <a:r>
              <a:rPr lang="fr-FR" dirty="0" smtClean="0">
                <a:cs typeface="Arial"/>
              </a:rPr>
              <a:t>1910 (UK): assume Y ≈ 30 000€, </a:t>
            </a:r>
            <a:r>
              <a:rPr lang="fr-FR" dirty="0" err="1" smtClean="0">
                <a:cs typeface="Arial"/>
              </a:rPr>
              <a:t>then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W</a:t>
            </a:r>
            <a:r>
              <a:rPr lang="fr-FR" baseline="-25000" dirty="0" err="1" smtClean="0">
                <a:cs typeface="Arial"/>
              </a:rPr>
              <a:t>n</a:t>
            </a:r>
            <a:r>
              <a:rPr lang="fr-FR" dirty="0" smtClean="0">
                <a:cs typeface="Arial"/>
              </a:rPr>
              <a:t> ≈ 210 000€ (</a:t>
            </a:r>
            <a:r>
              <a:rPr lang="fr-FR" dirty="0" err="1" smtClean="0">
                <a:cs typeface="Arial"/>
              </a:rPr>
              <a:t>β</a:t>
            </a:r>
            <a:r>
              <a:rPr lang="fr-FR" baseline="-25000" dirty="0" err="1" smtClean="0">
                <a:cs typeface="Arial"/>
              </a:rPr>
              <a:t>n</a:t>
            </a:r>
            <a:r>
              <a:rPr lang="fr-FR" dirty="0" smtClean="0">
                <a:cs typeface="Arial"/>
              </a:rPr>
              <a:t>≈ 7), </a:t>
            </a:r>
            <a:r>
              <a:rPr lang="fr-FR" dirty="0" err="1" smtClean="0">
                <a:cs typeface="Arial"/>
              </a:rPr>
              <a:t>including</a:t>
            </a:r>
            <a:r>
              <a:rPr lang="fr-FR" dirty="0" smtClean="0">
                <a:cs typeface="Arial"/>
              </a:rPr>
              <a:t>   60 000€ in </a:t>
            </a:r>
            <a:r>
              <a:rPr lang="fr-FR" dirty="0" err="1" smtClean="0">
                <a:cs typeface="Arial"/>
              </a:rPr>
              <a:t>housing</a:t>
            </a:r>
            <a:r>
              <a:rPr lang="fr-FR" dirty="0" smtClean="0">
                <a:cs typeface="Arial"/>
              </a:rPr>
              <a:t>, 90 000€ in </a:t>
            </a:r>
            <a:r>
              <a:rPr lang="fr-FR" dirty="0" err="1" smtClean="0">
                <a:cs typeface="Arial"/>
              </a:rPr>
              <a:t>other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domestic</a:t>
            </a:r>
            <a:r>
              <a:rPr lang="fr-FR" dirty="0" smtClean="0">
                <a:cs typeface="Arial"/>
              </a:rPr>
              <a:t> capital and 60 000€ in net </a:t>
            </a:r>
            <a:r>
              <a:rPr lang="fr-FR" dirty="0" err="1" smtClean="0">
                <a:cs typeface="Arial"/>
              </a:rPr>
              <a:t>foreign</a:t>
            </a:r>
            <a:r>
              <a:rPr lang="fr-FR" dirty="0" smtClean="0">
                <a:cs typeface="Arial"/>
              </a:rPr>
              <a:t> </a:t>
            </a:r>
            <a:r>
              <a:rPr lang="fr-FR" dirty="0" err="1" smtClean="0">
                <a:cs typeface="Arial"/>
              </a:rPr>
              <a:t>assets</a:t>
            </a:r>
            <a:endParaRPr lang="fr-FR" dirty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88640"/>
          <a:ext cx="8856984" cy="65527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41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188640"/>
                        <a:ext cx="8856984" cy="655272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213556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79513" y="116632"/>
          <a:ext cx="8856984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65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3" y="116632"/>
                        <a:ext cx="8856984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36787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0"/>
          <a:ext cx="885698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89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0"/>
                        <a:ext cx="8856984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18551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856984" cy="6624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413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856984" cy="66247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892299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16632"/>
          <a:ext cx="8856984" cy="6741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37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116632"/>
                        <a:ext cx="8856984" cy="674136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910359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107505" y="188640"/>
          <a:ext cx="8856984" cy="6480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461" name="Acrobat Document" r:id="rId3" imgW="6416596" imgH="4534293" progId="AcroExch.Document.11">
                  <p:embed/>
                </p:oleObj>
              </mc:Choice>
              <mc:Fallback>
                <p:oleObj name="Acrobat Document" r:id="rId3" imgW="6416596" imgH="4534293" progId="AcroExch.Document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505" y="188640"/>
                        <a:ext cx="8856984" cy="64807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2883624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fr-FR" dirty="0" err="1" smtClean="0"/>
              <a:t>Recent</a:t>
            </a:r>
            <a:r>
              <a:rPr lang="fr-FR" dirty="0" smtClean="0"/>
              <a:t> </a:t>
            </a:r>
            <a:r>
              <a:rPr lang="fr-FR" dirty="0" err="1" smtClean="0"/>
              <a:t>work</a:t>
            </a:r>
            <a:r>
              <a:rPr lang="fr-FR" dirty="0" smtClean="0"/>
              <a:t> on capital </a:t>
            </a:r>
            <a:r>
              <a:rPr lang="fr-FR" dirty="0" err="1" smtClean="0"/>
              <a:t>shares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96752"/>
            <a:ext cx="9036496" cy="5472608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 smtClean="0"/>
              <a:t>Imperfect</a:t>
            </a:r>
            <a:r>
              <a:rPr lang="fr-FR" dirty="0" smtClean="0"/>
              <a:t> </a:t>
            </a:r>
            <a:r>
              <a:rPr lang="fr-FR" dirty="0" err="1" smtClean="0"/>
              <a:t>competition</a:t>
            </a:r>
            <a:r>
              <a:rPr lang="fr-FR" dirty="0" smtClean="0"/>
              <a:t> and </a:t>
            </a:r>
            <a:r>
              <a:rPr lang="fr-FR" dirty="0" err="1" smtClean="0"/>
              <a:t>globalization</a:t>
            </a:r>
            <a:r>
              <a:rPr lang="fr-FR" dirty="0" smtClean="0"/>
              <a:t>: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>
                <a:hlinkClick r:id="rId2"/>
              </a:rPr>
              <a:t>Karabarmounis</a:t>
            </a:r>
            <a:r>
              <a:rPr lang="fr-FR" dirty="0" smtClean="0">
                <a:hlinkClick r:id="rId2"/>
              </a:rPr>
              <a:t>-</a:t>
            </a:r>
            <a:r>
              <a:rPr lang="fr-FR" dirty="0" err="1" smtClean="0">
                <a:hlinkClick r:id="rId2"/>
              </a:rPr>
              <a:t>Neiman</a:t>
            </a:r>
            <a:r>
              <a:rPr lang="fr-FR" dirty="0" smtClean="0">
                <a:hlinkClick r:id="rId2"/>
              </a:rPr>
              <a:t> 2013</a:t>
            </a:r>
            <a:r>
              <a:rPr lang="fr-FR" dirty="0" smtClean="0"/>
              <a:t> , « The Global </a:t>
            </a:r>
            <a:r>
              <a:rPr lang="fr-FR" dirty="0" err="1" smtClean="0"/>
              <a:t>Decline</a:t>
            </a:r>
            <a:r>
              <a:rPr lang="fr-FR" dirty="0" smtClean="0"/>
              <a:t> in the Labor </a:t>
            </a:r>
            <a:r>
              <a:rPr lang="fr-FR" dirty="0" err="1" smtClean="0"/>
              <a:t>Share</a:t>
            </a:r>
            <a:r>
              <a:rPr lang="fr-FR" dirty="0" smtClean="0"/>
              <a:t> »;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also</a:t>
            </a:r>
            <a:r>
              <a:rPr lang="fr-FR" dirty="0" smtClean="0"/>
              <a:t> </a:t>
            </a:r>
            <a:r>
              <a:rPr lang="fr-FR" dirty="0" err="1" smtClean="0">
                <a:hlinkClick r:id="rId3"/>
              </a:rPr>
              <a:t>Karabarmounis</a:t>
            </a:r>
            <a:r>
              <a:rPr lang="fr-FR" dirty="0" smtClean="0">
                <a:hlinkClick r:id="rId3"/>
              </a:rPr>
              <a:t>-</a:t>
            </a:r>
            <a:r>
              <a:rPr lang="fr-FR" dirty="0" err="1" smtClean="0">
                <a:hlinkClick r:id="rId3"/>
              </a:rPr>
              <a:t>Neiman</a:t>
            </a:r>
            <a:r>
              <a:rPr lang="fr-FR" dirty="0" smtClean="0">
                <a:hlinkClick r:id="rId3"/>
              </a:rPr>
              <a:t> 2014</a:t>
            </a:r>
            <a:endParaRPr lang="fr-FR" dirty="0" smtClean="0"/>
          </a:p>
          <a:p>
            <a:r>
              <a:rPr lang="fr-FR" dirty="0" smtClean="0"/>
              <a:t>Atkinson-</a:t>
            </a:r>
            <a:r>
              <a:rPr lang="fr-FR" dirty="0" err="1" smtClean="0"/>
              <a:t>Summers</a:t>
            </a:r>
            <a:r>
              <a:rPr lang="fr-FR" dirty="0" smtClean="0"/>
              <a:t>: Y=F(K</a:t>
            </a:r>
            <a:r>
              <a:rPr lang="fr-FR" baseline="-25000" dirty="0" smtClean="0"/>
              <a:t>1</a:t>
            </a:r>
            <a:r>
              <a:rPr lang="fr-FR" dirty="0" smtClean="0"/>
              <a:t>,AL+BK</a:t>
            </a:r>
            <a:r>
              <a:rPr lang="fr-FR" baseline="-25000" dirty="0" smtClean="0"/>
              <a:t>2</a:t>
            </a:r>
            <a:r>
              <a:rPr lang="fr-FR" dirty="0" smtClean="0"/>
              <a:t>)</a:t>
            </a:r>
          </a:p>
          <a:p>
            <a:r>
              <a:rPr lang="fr-FR" dirty="0" smtClean="0"/>
              <a:t>Public vs </a:t>
            </a:r>
            <a:r>
              <a:rPr lang="fr-FR" dirty="0" err="1" smtClean="0"/>
              <a:t>private</a:t>
            </a:r>
            <a:r>
              <a:rPr lang="fr-FR" dirty="0" smtClean="0"/>
              <a:t> </a:t>
            </a:r>
            <a:r>
              <a:rPr lang="fr-FR" dirty="0" err="1" smtClean="0"/>
              <a:t>firms</a:t>
            </a:r>
            <a:r>
              <a:rPr lang="fr-FR" dirty="0" smtClean="0"/>
              <a:t>: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>
                <a:hlinkClick r:id="rId4"/>
              </a:rPr>
              <a:t>Azmat</a:t>
            </a:r>
            <a:r>
              <a:rPr lang="fr-FR" dirty="0" smtClean="0">
                <a:hlinkClick r:id="rId4"/>
              </a:rPr>
              <a:t>-Manning-Van </a:t>
            </a:r>
            <a:r>
              <a:rPr lang="fr-FR" dirty="0" err="1" smtClean="0">
                <a:hlinkClick r:id="rId4"/>
              </a:rPr>
              <a:t>Reenen</a:t>
            </a:r>
            <a:r>
              <a:rPr lang="fr-FR" dirty="0" smtClean="0">
                <a:hlinkClick r:id="rId4"/>
              </a:rPr>
              <a:t> 2011</a:t>
            </a:r>
            <a:r>
              <a:rPr lang="fr-FR" dirty="0" smtClean="0"/>
              <a:t>, « </a:t>
            </a:r>
            <a:r>
              <a:rPr lang="fr-FR" dirty="0" err="1" smtClean="0"/>
              <a:t>Privatization</a:t>
            </a:r>
            <a:r>
              <a:rPr lang="fr-FR" dirty="0" smtClean="0"/>
              <a:t> and the </a:t>
            </a:r>
            <a:r>
              <a:rPr lang="fr-FR" dirty="0" err="1" smtClean="0"/>
              <a:t>Decline</a:t>
            </a:r>
            <a:r>
              <a:rPr lang="fr-FR" dirty="0" smtClean="0"/>
              <a:t> of the Labor </a:t>
            </a:r>
            <a:r>
              <a:rPr lang="fr-FR" dirty="0" err="1" smtClean="0"/>
              <a:t>Share</a:t>
            </a:r>
            <a:r>
              <a:rPr lang="fr-FR" dirty="0" smtClean="0"/>
              <a:t> in GDP: A </a:t>
            </a:r>
            <a:r>
              <a:rPr lang="fr-FR" dirty="0" err="1" smtClean="0"/>
              <a:t>Cross-Country</a:t>
            </a:r>
            <a:r>
              <a:rPr lang="fr-FR" dirty="0" smtClean="0"/>
              <a:t> </a:t>
            </a:r>
            <a:r>
              <a:rPr lang="fr-FR" dirty="0" err="1" smtClean="0"/>
              <a:t>Aanalysis</a:t>
            </a:r>
            <a:r>
              <a:rPr lang="fr-FR" dirty="0" smtClean="0"/>
              <a:t> of the Network Industries »</a:t>
            </a:r>
          </a:p>
          <a:p>
            <a:r>
              <a:rPr lang="fr-FR" dirty="0" smtClean="0"/>
              <a:t>K </a:t>
            </a:r>
            <a:r>
              <a:rPr lang="fr-FR" dirty="0" err="1" smtClean="0"/>
              <a:t>shares</a:t>
            </a:r>
            <a:r>
              <a:rPr lang="fr-FR" dirty="0" smtClean="0"/>
              <a:t> and CEO </a:t>
            </a:r>
            <a:r>
              <a:rPr lang="fr-FR" dirty="0" err="1" smtClean="0"/>
              <a:t>pay</a:t>
            </a:r>
            <a:r>
              <a:rPr lang="fr-FR" dirty="0" smtClean="0"/>
              <a:t> :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smtClean="0">
                <a:hlinkClick r:id="rId5"/>
              </a:rPr>
              <a:t>Pursey 2013</a:t>
            </a:r>
            <a:r>
              <a:rPr lang="fr-FR" dirty="0" smtClean="0"/>
              <a:t>,«CEO </a:t>
            </a:r>
            <a:r>
              <a:rPr lang="fr-FR" dirty="0" err="1" smtClean="0"/>
              <a:t>Pay</a:t>
            </a:r>
            <a:r>
              <a:rPr lang="fr-FR" dirty="0" smtClean="0"/>
              <a:t> and Factor </a:t>
            </a:r>
            <a:r>
              <a:rPr lang="fr-FR" dirty="0" err="1" smtClean="0"/>
              <a:t>shares</a:t>
            </a:r>
            <a:r>
              <a:rPr lang="fr-FR" dirty="0" smtClean="0"/>
              <a:t>: </a:t>
            </a:r>
            <a:r>
              <a:rPr lang="fr-FR" dirty="0" err="1" smtClean="0"/>
              <a:t>Bargaining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 in US corporations 1970-2011 »</a:t>
            </a:r>
          </a:p>
          <a:p>
            <a:r>
              <a:rPr lang="fr-FR" b="1" dirty="0" smtClean="0"/>
              <a:t>Capital </a:t>
            </a:r>
            <a:r>
              <a:rPr lang="fr-FR" b="1" dirty="0" err="1" smtClean="0"/>
              <a:t>shares</a:t>
            </a:r>
            <a:r>
              <a:rPr lang="fr-FR" b="1" dirty="0" smtClean="0"/>
              <a:t> in </a:t>
            </a:r>
            <a:r>
              <a:rPr lang="fr-FR" b="1" dirty="0" err="1" smtClean="0"/>
              <a:t>developing</a:t>
            </a:r>
            <a:r>
              <a:rPr lang="fr-FR" b="1" dirty="0" smtClean="0"/>
              <a:t> countries: </a:t>
            </a:r>
            <a:r>
              <a:rPr lang="fr-FR" b="1" dirty="0" err="1" smtClean="0"/>
              <a:t>under</a:t>
            </a:r>
            <a:r>
              <a:rPr lang="fr-FR" b="1" dirty="0" smtClean="0"/>
              <a:t>-</a:t>
            </a:r>
            <a:r>
              <a:rPr lang="fr-FR" b="1" dirty="0" err="1" smtClean="0"/>
              <a:t>studied</a:t>
            </a:r>
            <a:r>
              <a:rPr lang="fr-FR" b="1" dirty="0" smtClean="0"/>
              <a:t> issue</a:t>
            </a:r>
            <a:endParaRPr lang="fr-FR" dirty="0" smtClean="0"/>
          </a:p>
          <a:p>
            <a:r>
              <a:rPr lang="fr-FR" dirty="0" smtClean="0"/>
              <a:t>Capital </a:t>
            </a:r>
            <a:r>
              <a:rPr lang="fr-FR" dirty="0" err="1" smtClean="0"/>
              <a:t>share</a:t>
            </a:r>
            <a:r>
              <a:rPr lang="fr-FR" dirty="0" smtClean="0"/>
              <a:t> </a:t>
            </a:r>
            <a:r>
              <a:rPr lang="el-GR" dirty="0" smtClean="0"/>
              <a:t>α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often</a:t>
            </a:r>
            <a:r>
              <a:rPr lang="fr-FR" dirty="0" smtClean="0"/>
              <a:t> v. </a:t>
            </a:r>
            <a:r>
              <a:rPr lang="fr-FR" dirty="0" err="1" smtClean="0"/>
              <a:t>high</a:t>
            </a:r>
            <a:r>
              <a:rPr lang="fr-FR" dirty="0" smtClean="0"/>
              <a:t> in </a:t>
            </a:r>
            <a:r>
              <a:rPr lang="fr-FR" dirty="0" err="1" smtClean="0"/>
              <a:t>poor</a:t>
            </a:r>
            <a:r>
              <a:rPr lang="fr-FR" dirty="0" smtClean="0"/>
              <a:t> countries (40-50% </a:t>
            </a:r>
            <a:r>
              <a:rPr lang="fr-FR" dirty="0" err="1" smtClean="0"/>
              <a:t>instead</a:t>
            </a:r>
            <a:r>
              <a:rPr lang="fr-FR" dirty="0" smtClean="0"/>
              <a:t> of 20-30%), but </a:t>
            </a:r>
            <a:r>
              <a:rPr lang="fr-FR" dirty="0" err="1" smtClean="0"/>
              <a:t>why</a:t>
            </a:r>
            <a:r>
              <a:rPr lang="fr-FR" dirty="0" smtClean="0"/>
              <a:t>: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bargaining</a:t>
            </a:r>
            <a:r>
              <a:rPr lang="fr-FR" dirty="0" smtClean="0"/>
              <a:t> power of </a:t>
            </a:r>
            <a:r>
              <a:rPr lang="fr-FR" dirty="0" err="1" smtClean="0"/>
              <a:t>labor</a:t>
            </a:r>
            <a:r>
              <a:rPr lang="fr-FR" dirty="0" smtClean="0"/>
              <a:t>, and/or </a:t>
            </a:r>
            <a:r>
              <a:rPr lang="fr-FR" dirty="0" err="1" smtClean="0"/>
              <a:t>natural</a:t>
            </a:r>
            <a:r>
              <a:rPr lang="fr-FR" dirty="0" smtClean="0"/>
              <a:t> ressources, and/or </a:t>
            </a:r>
            <a:r>
              <a:rPr lang="fr-FR" dirty="0" err="1" smtClean="0"/>
              <a:t>measurement</a:t>
            </a:r>
            <a:r>
              <a:rPr lang="fr-FR" dirty="0" smtClean="0"/>
              <a:t> </a:t>
            </a:r>
            <a:r>
              <a:rPr lang="fr-FR" dirty="0" err="1" smtClean="0"/>
              <a:t>pb</a:t>
            </a:r>
            <a:r>
              <a:rPr lang="fr-FR" dirty="0" smtClean="0"/>
              <a:t>? Lots of </a:t>
            </a:r>
            <a:r>
              <a:rPr lang="fr-FR" dirty="0" err="1" smtClean="0"/>
              <a:t>missing</a:t>
            </a:r>
            <a:r>
              <a:rPr lang="fr-FR" dirty="0" smtClean="0"/>
              <a:t> data; </a:t>
            </a:r>
            <a:r>
              <a:rPr lang="fr-FR" dirty="0" err="1" smtClean="0"/>
              <a:t>see</a:t>
            </a:r>
            <a:r>
              <a:rPr lang="fr-FR" dirty="0" smtClean="0"/>
              <a:t> </a:t>
            </a:r>
            <a:r>
              <a:rPr lang="fr-FR" dirty="0" err="1" smtClean="0"/>
              <a:t>e.g</a:t>
            </a:r>
            <a:r>
              <a:rPr lang="fr-FR" dirty="0" smtClean="0"/>
              <a:t>. ILO </a:t>
            </a:r>
            <a:r>
              <a:rPr lang="fr-FR" dirty="0" smtClean="0">
                <a:hlinkClick r:id="rId6"/>
              </a:rPr>
              <a:t>Global </a:t>
            </a:r>
            <a:r>
              <a:rPr lang="fr-FR" dirty="0" err="1" smtClean="0">
                <a:hlinkClick r:id="rId6"/>
              </a:rPr>
              <a:t>Wage</a:t>
            </a:r>
            <a:r>
              <a:rPr lang="fr-FR" dirty="0" smtClean="0">
                <a:hlinkClick r:id="rId6"/>
              </a:rPr>
              <a:t> Report</a:t>
            </a:r>
            <a:r>
              <a:rPr lang="fr-FR" dirty="0" smtClean="0"/>
              <a:t> 2014-15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5968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764704"/>
            <a:ext cx="8712968" cy="5832648"/>
          </a:xfrm>
        </p:spPr>
        <p:txBody>
          <a:bodyPr>
            <a:normAutofit fontScale="85000" lnSpcReduction="20000"/>
          </a:bodyPr>
          <a:lstStyle/>
          <a:p>
            <a:r>
              <a:rPr lang="fr-FR" dirty="0" err="1" smtClean="0"/>
              <a:t>With</a:t>
            </a:r>
            <a:r>
              <a:rPr lang="fr-FR" dirty="0" smtClean="0"/>
              <a:t> NFA as large as 100-200% Y, the net </a:t>
            </a:r>
            <a:r>
              <a:rPr lang="fr-FR" dirty="0" err="1" smtClean="0"/>
              <a:t>foreign</a:t>
            </a:r>
            <a:r>
              <a:rPr lang="fr-FR" dirty="0" smtClean="0"/>
              <a:t> capital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large: </a:t>
            </a:r>
            <a:r>
              <a:rPr lang="fr-FR" dirty="0" err="1" smtClean="0"/>
              <a:t>around</a:t>
            </a:r>
            <a:r>
              <a:rPr lang="fr-FR" dirty="0" smtClean="0"/>
              <a:t> 1900-1910, as large as 5% Y in France and 10% Y in </a:t>
            </a:r>
            <a:r>
              <a:rPr lang="fr-FR" dirty="0" err="1" smtClean="0"/>
              <a:t>Britain</a:t>
            </a:r>
            <a:r>
              <a:rPr lang="fr-FR" dirty="0" smtClean="0"/>
              <a:t> (</a:t>
            </a:r>
            <a:r>
              <a:rPr lang="fr-FR" dirty="0" err="1" smtClean="0"/>
              <a:t>average</a:t>
            </a:r>
            <a:r>
              <a:rPr lang="fr-FR" dirty="0" smtClean="0"/>
              <a:t> rate of return r=5%)</a:t>
            </a:r>
          </a:p>
          <a:p>
            <a:r>
              <a:rPr lang="fr-FR" dirty="0" smtClean="0"/>
              <a:t>In </a:t>
            </a:r>
            <a:r>
              <a:rPr lang="fr-FR" dirty="0" err="1" smtClean="0"/>
              <a:t>effect</a:t>
            </a:r>
            <a:r>
              <a:rPr lang="fr-FR" dirty="0" smtClean="0"/>
              <a:t>, </a:t>
            </a:r>
            <a:r>
              <a:rPr lang="fr-FR" dirty="0" err="1" smtClean="0"/>
              <a:t>both</a:t>
            </a:r>
            <a:r>
              <a:rPr lang="fr-FR" dirty="0" smtClean="0"/>
              <a:t> countries </a:t>
            </a:r>
            <a:r>
              <a:rPr lang="fr-FR" dirty="0" err="1" smtClean="0"/>
              <a:t>were</a:t>
            </a:r>
            <a:r>
              <a:rPr lang="fr-FR" dirty="0" smtClean="0"/>
              <a:t> able to have permanent </a:t>
            </a:r>
            <a:r>
              <a:rPr lang="fr-FR" dirty="0" err="1" smtClean="0"/>
              <a:t>trade</a:t>
            </a:r>
            <a:r>
              <a:rPr lang="fr-FR" dirty="0" smtClean="0"/>
              <a:t> </a:t>
            </a:r>
            <a:r>
              <a:rPr lang="fr-FR" dirty="0" err="1" smtClean="0"/>
              <a:t>deficits</a:t>
            </a:r>
            <a:r>
              <a:rPr lang="fr-FR" dirty="0" smtClean="0"/>
              <a:t> (about 2% Y in 1870-1910) and </a:t>
            </a:r>
            <a:r>
              <a:rPr lang="fr-FR" dirty="0" err="1" smtClean="0"/>
              <a:t>still</a:t>
            </a:r>
            <a:r>
              <a:rPr lang="fr-FR" dirty="0" smtClean="0"/>
              <a:t> to have a </a:t>
            </a:r>
            <a:r>
              <a:rPr lang="fr-FR" dirty="0" err="1" smtClean="0"/>
              <a:t>current</a:t>
            </a:r>
            <a:r>
              <a:rPr lang="fr-FR" dirty="0" smtClean="0"/>
              <a:t> </a:t>
            </a:r>
            <a:r>
              <a:rPr lang="fr-FR" dirty="0" err="1" smtClean="0"/>
              <a:t>account</a:t>
            </a:r>
            <a:r>
              <a:rPr lang="fr-FR" dirty="0" smtClean="0"/>
              <a:t> surplus and to </a:t>
            </a:r>
            <a:r>
              <a:rPr lang="fr-FR" dirty="0" err="1" smtClean="0"/>
              <a:t>accumulate</a:t>
            </a:r>
            <a:r>
              <a:rPr lang="fr-FR" dirty="0" smtClean="0"/>
              <a:t> more </a:t>
            </a:r>
            <a:r>
              <a:rPr lang="fr-FR" dirty="0" err="1" smtClean="0"/>
              <a:t>foreign</a:t>
            </a:r>
            <a:r>
              <a:rPr lang="fr-FR" dirty="0" smtClean="0"/>
              <a:t> </a:t>
            </a:r>
            <a:r>
              <a:rPr lang="fr-FR" dirty="0" err="1" smtClean="0"/>
              <a:t>reserves</a:t>
            </a:r>
            <a:r>
              <a:rPr lang="fr-FR" dirty="0" smtClean="0"/>
              <a:t>; i.e.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consuming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producing</a:t>
            </a:r>
            <a:r>
              <a:rPr lang="fr-FR" dirty="0" smtClean="0"/>
              <a:t>, and at the </a:t>
            </a:r>
            <a:r>
              <a:rPr lang="fr-FR" dirty="0" err="1" smtClean="0"/>
              <a:t>same</a:t>
            </a:r>
            <a:r>
              <a:rPr lang="fr-FR" dirty="0" smtClean="0"/>
              <a:t> time </a:t>
            </a:r>
            <a:r>
              <a:rPr lang="fr-FR" dirty="0" err="1" smtClean="0"/>
              <a:t>they</a:t>
            </a:r>
            <a:r>
              <a:rPr lang="fr-FR" dirty="0" smtClean="0"/>
              <a:t> </a:t>
            </a:r>
            <a:r>
              <a:rPr lang="fr-FR" dirty="0" err="1" smtClean="0"/>
              <a:t>were</a:t>
            </a:r>
            <a:r>
              <a:rPr lang="fr-FR" dirty="0" smtClean="0"/>
              <a:t> </a:t>
            </a:r>
            <a:r>
              <a:rPr lang="fr-FR" dirty="0" err="1" smtClean="0"/>
              <a:t>getting</a:t>
            </a:r>
            <a:r>
              <a:rPr lang="fr-FR" dirty="0" smtClean="0"/>
              <a:t> </a:t>
            </a:r>
            <a:r>
              <a:rPr lang="fr-FR" dirty="0" err="1" smtClean="0"/>
              <a:t>richer</a:t>
            </a:r>
            <a:endParaRPr lang="fr-FR" dirty="0" smtClean="0"/>
          </a:p>
          <a:p>
            <a:r>
              <a:rPr lang="fr-FR" dirty="0" err="1" smtClean="0"/>
              <a:t>Today’s</a:t>
            </a:r>
            <a:r>
              <a:rPr lang="fr-FR" dirty="0" smtClean="0"/>
              <a:t> NFA for </a:t>
            </a:r>
            <a:r>
              <a:rPr lang="fr-FR" dirty="0" err="1" smtClean="0"/>
              <a:t>Japan</a:t>
            </a:r>
            <a:r>
              <a:rPr lang="fr-FR" dirty="0" smtClean="0"/>
              <a:t>-Germany-China (50-100% Y) are </a:t>
            </a:r>
            <a:r>
              <a:rPr lang="fr-FR" dirty="0" err="1" smtClean="0"/>
              <a:t>smaller</a:t>
            </a:r>
            <a:r>
              <a:rPr lang="fr-FR" dirty="0" smtClean="0"/>
              <a:t>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Britain</a:t>
            </a:r>
            <a:r>
              <a:rPr lang="fr-FR" dirty="0" smtClean="0"/>
              <a:t>-France 1910, but are </a:t>
            </a:r>
            <a:r>
              <a:rPr lang="fr-FR" dirty="0" err="1" smtClean="0"/>
              <a:t>rising</a:t>
            </a:r>
            <a:r>
              <a:rPr lang="fr-FR" dirty="0" smtClean="0"/>
              <a:t> </a:t>
            </a:r>
            <a:r>
              <a:rPr lang="fr-FR" dirty="0" err="1" smtClean="0"/>
              <a:t>fast</a:t>
            </a:r>
            <a:r>
              <a:rPr lang="fr-FR" dirty="0" smtClean="0"/>
              <a:t>            (more on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below</a:t>
            </a:r>
            <a:r>
              <a:rPr lang="fr-FR" dirty="0" smtClean="0"/>
              <a:t>, </a:t>
            </a:r>
            <a:r>
              <a:rPr lang="fr-FR" dirty="0" err="1" smtClean="0"/>
              <a:t>see</a:t>
            </a:r>
            <a:r>
              <a:rPr lang="fr-FR" dirty="0" smtClean="0"/>
              <a:t> figures 1970-2010)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err="1" smtClean="0"/>
              <a:t>Three</a:t>
            </a:r>
            <a:r>
              <a:rPr lang="fr-FR" dirty="0" smtClean="0"/>
              <a:t> conclusions: (1) </a:t>
            </a:r>
            <a:r>
              <a:rPr lang="fr-FR" dirty="0" err="1" smtClean="0"/>
              <a:t>it’s</a:t>
            </a:r>
            <a:r>
              <a:rPr lang="fr-FR" dirty="0" smtClean="0"/>
              <a:t> </a:t>
            </a:r>
            <a:r>
              <a:rPr lang="fr-FR" dirty="0" err="1" smtClean="0"/>
              <a:t>nice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a </a:t>
            </a:r>
            <a:r>
              <a:rPr lang="fr-FR" dirty="0" err="1" smtClean="0"/>
              <a:t>owner</a:t>
            </a:r>
            <a:r>
              <a:rPr lang="fr-FR" dirty="0" smtClean="0"/>
              <a:t>;                         (2) </a:t>
            </a:r>
            <a:r>
              <a:rPr lang="fr-FR" dirty="0" err="1" smtClean="0"/>
              <a:t>there’s</a:t>
            </a:r>
            <a:r>
              <a:rPr lang="fr-FR" dirty="0" smtClean="0"/>
              <a:t> no point </a:t>
            </a:r>
            <a:r>
              <a:rPr lang="fr-FR" dirty="0" err="1" smtClean="0"/>
              <a:t>accumulating</a:t>
            </a:r>
            <a:r>
              <a:rPr lang="fr-FR" dirty="0" smtClean="0"/>
              <a:t> </a:t>
            </a:r>
            <a:r>
              <a:rPr lang="fr-FR" dirty="0" err="1" smtClean="0"/>
              <a:t>trade</a:t>
            </a:r>
            <a:r>
              <a:rPr lang="fr-FR" dirty="0" smtClean="0"/>
              <a:t> </a:t>
            </a:r>
            <a:r>
              <a:rPr lang="fr-FR" dirty="0" err="1" smtClean="0"/>
              <a:t>surpluses</a:t>
            </a:r>
            <a:r>
              <a:rPr lang="fr-FR" dirty="0" smtClean="0"/>
              <a:t> for </a:t>
            </a:r>
            <a:r>
              <a:rPr lang="fr-FR" dirty="0" err="1" smtClean="0"/>
              <a:t>ever</a:t>
            </a:r>
            <a:r>
              <a:rPr lang="fr-FR" dirty="0" smtClean="0"/>
              <a:t>; (3) capital &amp; </a:t>
            </a:r>
            <a:r>
              <a:rPr lang="fr-FR" dirty="0" err="1" smtClean="0"/>
              <a:t>property</a:t>
            </a:r>
            <a:r>
              <a:rPr lang="fr-FR" dirty="0" smtClean="0"/>
              <a:t> relations are </a:t>
            </a:r>
            <a:r>
              <a:rPr lang="fr-FR" dirty="0" err="1" smtClean="0"/>
              <a:t>also</a:t>
            </a:r>
            <a:r>
              <a:rPr lang="fr-FR" dirty="0" smtClean="0"/>
              <a:t> about power</a:t>
            </a:r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3166</TotalTime>
  <Words>4513</Words>
  <Application>Microsoft Office PowerPoint</Application>
  <PresentationFormat>Affichage à l'écran (4:3)</PresentationFormat>
  <Paragraphs>274</Paragraphs>
  <Slides>86</Slides>
  <Notes>2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86</vt:i4>
      </vt:variant>
    </vt:vector>
  </HeadingPairs>
  <TitlesOfParts>
    <vt:vector size="88" baseType="lpstr">
      <vt:lpstr>Thème Office</vt:lpstr>
      <vt:lpstr>Acrobat Document</vt:lpstr>
      <vt:lpstr>   Economic History (Master PPD &amp; APE, Paris School of Economics) Thomas Piketty Academic year 2016-2017  </vt:lpstr>
      <vt:lpstr>Roadmap of lecture 3</vt:lpstr>
      <vt:lpstr>A quick summary of lecture 3</vt:lpstr>
      <vt:lpstr>The measurement of national wealth</vt:lpstr>
      <vt:lpstr>The very long-run: Britain and France 1700-2010</vt:lpstr>
      <vt:lpstr>Présentation PowerPoint</vt:lpstr>
      <vt:lpstr>Présentation PowerPoint</vt:lpstr>
      <vt:lpstr>The rise and fall of foreign assets</vt:lpstr>
      <vt:lpstr>Présentation PowerPoint</vt:lpstr>
      <vt:lpstr>The return of foreign assets ?</vt:lpstr>
      <vt:lpstr>Gross vs net foreign assets:           financial globalization in action</vt:lpstr>
      <vt:lpstr>Private versus public wealth</vt:lpstr>
      <vt:lpstr>Présentation PowerPoint</vt:lpstr>
      <vt:lpstr>Britain: public debt and Ricardian equivalence</vt:lpstr>
      <vt:lpstr>Présentation PowerPoint</vt:lpstr>
      <vt:lpstr>Présentation PowerPoint</vt:lpstr>
      <vt:lpstr>War tributes, debt &amp; state coercion</vt:lpstr>
      <vt:lpstr>Présentation PowerPoint</vt:lpstr>
      <vt:lpstr>Présentation PowerPoint</vt:lpstr>
      <vt:lpstr>Présentation PowerPoint</vt:lpstr>
      <vt:lpstr>Présentation PowerPoint</vt:lpstr>
      <vt:lpstr>France: a mixed economy in 1950-1980</vt:lpstr>
      <vt:lpstr>Présentation PowerPoint</vt:lpstr>
      <vt:lpstr>Capital in Germany: stakeholder capitalism?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Capital in America: the role of slavery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Summing up: what have we learned?</vt:lpstr>
      <vt:lpstr>Présentation PowerPoint</vt:lpstr>
      <vt:lpstr>Présentation PowerPoint</vt:lpstr>
      <vt:lpstr>The rise of wealth-income ratios in rich countries : volume or price effects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Can land and housing prices also matter in the very long run?</vt:lpstr>
      <vt:lpstr>Market vs book value of corporations: capital and power</vt:lpstr>
      <vt:lpstr>Présentation PowerPoint</vt:lpstr>
      <vt:lpstr>Présentation PowerPoint</vt:lpstr>
      <vt:lpstr>Property regimes in history: from feudal to social</vt:lpstr>
      <vt:lpstr>Intellectual property</vt:lpstr>
      <vt:lpstr>Natural capital and land prices</vt:lpstr>
      <vt:lpstr>Capital in developing countries</vt:lpstr>
      <vt:lpstr>Présentation PowerPoint</vt:lpstr>
      <vt:lpstr>Présentation PowerPoint</vt:lpstr>
      <vt:lpstr>Capital-income ratios β vs. capital shares α</vt:lpstr>
      <vt:lpstr>Présentation PowerPoint</vt:lpstr>
      <vt:lpstr>The Cobb-Douglas production function</vt:lpstr>
      <vt:lpstr>The limits of Cobb-Douglas</vt:lpstr>
      <vt:lpstr>Présentation PowerPoint</vt:lpstr>
      <vt:lpstr>Présentation PowerPoint</vt:lpstr>
      <vt:lpstr>Présentation PowerPoint</vt:lpstr>
      <vt:lpstr>The CES production function</vt:lpstr>
      <vt:lpstr>Présentation PowerPoint</vt:lpstr>
      <vt:lpstr>Présentation PowerPoint</vt:lpstr>
      <vt:lpstr>Présentation PowerPoint</vt:lpstr>
      <vt:lpstr>Présentation PowerPoint</vt:lpstr>
      <vt:lpstr>Measurement problems with capital shares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Recent work on capital shares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 of Inequality (Master PPD &amp; APE, Paris School of Economics) Thomas Piketty Academic year 2013-2014</dc:title>
  <dc:creator>Thomas Piketty</dc:creator>
  <cp:lastModifiedBy>Thomas Piketty</cp:lastModifiedBy>
  <cp:revision>193</cp:revision>
  <dcterms:created xsi:type="dcterms:W3CDTF">2013-11-22T17:30:25Z</dcterms:created>
  <dcterms:modified xsi:type="dcterms:W3CDTF">2016-08-29T14:54:36Z</dcterms:modified>
</cp:coreProperties>
</file>