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6" r:id="rId2"/>
    <p:sldId id="297" r:id="rId3"/>
    <p:sldId id="298" r:id="rId4"/>
    <p:sldId id="299" r:id="rId5"/>
    <p:sldId id="300" r:id="rId6"/>
    <p:sldId id="301" r:id="rId7"/>
    <p:sldId id="303"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ECC2F-02F3-414C-9854-7CCD63EC0E4A}" type="datetimeFigureOut">
              <a:rPr lang="fr-FR" smtClean="0"/>
              <a:pPr/>
              <a:t>29/08/2016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5EAC5-78C0-487D-B06B-94877F33FD50}" type="slidenum">
              <a:rPr lang="fr-FR" smtClean="0"/>
              <a:pPr/>
              <a:t>‹N°›</a:t>
            </a:fld>
            <a:endParaRPr lang="fr-FR"/>
          </a:p>
        </p:txBody>
      </p:sp>
    </p:spTree>
    <p:extLst>
      <p:ext uri="{BB962C8B-B14F-4D97-AF65-F5344CB8AC3E}">
        <p14:creationId xmlns:p14="http://schemas.microsoft.com/office/powerpoint/2010/main" val="326534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60D44-53DA-406A-8B1E-A4DE7247BA9D}" type="slidenum">
              <a:rPr lang="fr-FR"/>
              <a:pPr/>
              <a:t>7</a:t>
            </a:fld>
            <a:endParaRPr lang="fr-FR"/>
          </a:p>
        </p:txBody>
      </p:sp>
      <p:sp>
        <p:nvSpPr>
          <p:cNvPr id="26626" name="Rectangle 2"/>
          <p:cNvSpPr>
            <a:spLocks noGrp="1" noRot="1" noChangeAspect="1" noChangeArrowheads="1" noTextEdit="1"/>
          </p:cNvSpPr>
          <p:nvPr>
            <p:ph type="sldImg"/>
          </p:nvPr>
        </p:nvSpPr>
        <p:spPr>
          <a:xfrm>
            <a:off x="1143000" y="685800"/>
            <a:ext cx="4572000" cy="3429000"/>
          </a:xfrm>
          <a:ln/>
        </p:spPr>
      </p:sp>
      <p:sp>
        <p:nvSpPr>
          <p:cNvPr id="2662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03DFAC-280E-4E25-81DC-4C94507FA056}" type="datetimeFigureOut">
              <a:rPr lang="fr-FR" smtClean="0"/>
              <a:pPr/>
              <a:t>29/08/2016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4FB8CC-36BF-4FBB-B489-99FDAA93C09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3DFAC-280E-4E25-81DC-4C94507FA056}" type="datetimeFigureOut">
              <a:rPr lang="fr-FR" smtClean="0"/>
              <a:pPr/>
              <a:t>29/08/2016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FB8CC-36BF-4FBB-B489-99FDAA93C09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iketty.pse.ens.fr/files/PikettyEcoHist2016CourseNotesWealthModels.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hyperlink" Target="http://piketty.pse.ens.fr/files/PikettyZucman2015HID.pdf"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1.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iketty.pse.ens.fr/files/Giglioetal2013.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piketty.pse.ens.fr/files/PikettyZucman2014HID.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iketty.pse.ens.fr/fichiers/Cowell1998.pdf" TargetMode="External"/><Relationship Id="rId7" Type="http://schemas.openxmlformats.org/officeDocument/2006/relationships/hyperlink" Target="http://piketty.pse.ens.fr/fichiers/AtkinsonPikettySaez2011" TargetMode="External"/><Relationship Id="rId2" Type="http://schemas.openxmlformats.org/officeDocument/2006/relationships/hyperlink" Target="http://piketty.pse.ens.fr/fichiers/Stiglitz1969.pdf" TargetMode="External"/><Relationship Id="rId1" Type="http://schemas.openxmlformats.org/officeDocument/2006/relationships/slideLayout" Target="../slideLayouts/slideLayout2.xml"/><Relationship Id="rId6" Type="http://schemas.openxmlformats.org/officeDocument/2006/relationships/hyperlink" Target="http://piketty.pse.ens.fr/files/Nirei2009.pdf" TargetMode="External"/><Relationship Id="rId5" Type="http://schemas.openxmlformats.org/officeDocument/2006/relationships/hyperlink" Target="http://piketty.pse.ens.fr/files/BenhabibBisinZhu2013.pdf" TargetMode="External"/><Relationship Id="rId4" Type="http://schemas.openxmlformats.org/officeDocument/2006/relationships/hyperlink" Target="http://piketty.pse.ens.fr/files/BenhabibBisinZhu201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piketty.pse.ens.fr/files/Nirei2009.pdf" TargetMode="External"/><Relationship Id="rId2" Type="http://schemas.openxmlformats.org/officeDocument/2006/relationships/hyperlink" Target="http://piketty.pse.ens.fr/fichiers/Cowell1998.pdf" TargetMode="External"/><Relationship Id="rId1" Type="http://schemas.openxmlformats.org/officeDocument/2006/relationships/slideLayout" Target="../slideLayouts/slideLayout2.xml"/><Relationship Id="rId4" Type="http://schemas.openxmlformats.org/officeDocument/2006/relationships/hyperlink" Target="http://piketty.pse.ens.fr/files/NireiAoki2014.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piketty.pse.ens.fr/fichiers/Piketty2011QJE.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hyperlink" Target="http://piketty.pse.ens.fr/files/PikettyZucman2014HID.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piketty.pse.ens.fr/files/PikettyZucman2014QJE.pdf" TargetMode="External"/><Relationship Id="rId2" Type="http://schemas.openxmlformats.org/officeDocument/2006/relationships/hyperlink" Target="http://piketty.pse.ens.fr/files/PikettyZucman2015HID.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iketty.pse.ens.fr/files/PikettyZucman2014QJ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iketty.pse.ens.fr/fichiers/enseig/ecoineg/EcoIneg_fichiers/ModiglianiNobelLecture1985(AER198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Economic History</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Piketty</a:t>
            </a:r>
            <a:br>
              <a:rPr lang="en-US" sz="3600" dirty="0" smtClean="0"/>
            </a:br>
            <a:r>
              <a:rPr lang="en-US" sz="3600" dirty="0" smtClean="0"/>
              <a:t>Academic year </a:t>
            </a:r>
            <a:r>
              <a:rPr lang="en-US" sz="3600" dirty="0" smtClean="0"/>
              <a:t>2016-2017 </a:t>
            </a:r>
            <a:r>
              <a:rPr lang="en-US" dirty="0" smtClean="0"/>
              <a:t/>
            </a:r>
            <a:br>
              <a:rPr lang="en-US" dirty="0" smtClean="0"/>
            </a:br>
            <a:endParaRPr lang="fr-FR" dirty="0"/>
          </a:p>
        </p:txBody>
      </p:sp>
      <p:sp>
        <p:nvSpPr>
          <p:cNvPr id="3" name="Sous-titre 2"/>
          <p:cNvSpPr>
            <a:spLocks noGrp="1"/>
          </p:cNvSpPr>
          <p:nvPr>
            <p:ph type="subTitle" idx="1"/>
          </p:nvPr>
        </p:nvSpPr>
        <p:spPr>
          <a:xfrm>
            <a:off x="611560" y="3501008"/>
            <a:ext cx="7920880" cy="2736304"/>
          </a:xfrm>
        </p:spPr>
        <p:txBody>
          <a:bodyPr>
            <a:normAutofit/>
          </a:bodyPr>
          <a:lstStyle/>
          <a:p>
            <a:r>
              <a:rPr lang="en-US" sz="3600" b="1" dirty="0" smtClean="0">
                <a:hlinkClick r:id="rId2"/>
              </a:rPr>
              <a:t>Course Notes on Theoretical Models of Wealth Accumulation and Concentration</a:t>
            </a:r>
            <a:endParaRPr lang="en-US" dirty="0" smtClean="0"/>
          </a:p>
          <a:p>
            <a:r>
              <a:rPr lang="en-US" i="1" dirty="0" smtClean="0"/>
              <a:t>(check </a:t>
            </a:r>
            <a:r>
              <a:rPr lang="en-US" i="1" dirty="0" smtClean="0">
                <a:hlinkClick r:id="rId2"/>
              </a:rPr>
              <a:t>on line</a:t>
            </a:r>
            <a:r>
              <a:rPr lang="en-US" i="1" dirty="0" smtClean="0"/>
              <a:t> for updated versions)</a:t>
            </a:r>
            <a:r>
              <a:rPr lang="en-US" dirty="0" smtClean="0"/>
              <a:t/>
            </a:r>
            <a:br>
              <a:rPr lang="en-US" dirty="0" smtClean="0"/>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32500" lnSpcReduction="20000"/>
          </a:bodyPr>
          <a:lstStyle/>
          <a:p>
            <a:endParaRPr lang="fr-FR" dirty="0" smtClean="0"/>
          </a:p>
          <a:p>
            <a:r>
              <a:rPr lang="en-US" sz="8000" dirty="0" smtClean="0"/>
              <a:t>Note </a:t>
            </a:r>
            <a:r>
              <a:rPr lang="en-US" sz="8000" dirty="0" err="1" smtClean="0"/>
              <a:t>W</a:t>
            </a:r>
            <a:r>
              <a:rPr lang="en-US" sz="8000" baseline="-25000" dirty="0" err="1" smtClean="0"/>
              <a:t>a</a:t>
            </a:r>
            <a:r>
              <a:rPr lang="en-US" sz="8000" dirty="0" smtClean="0"/>
              <a:t>= wealth at age a </a:t>
            </a:r>
          </a:p>
          <a:p>
            <a:pPr>
              <a:buNone/>
            </a:pPr>
            <a:r>
              <a:rPr lang="en-US" sz="8000" dirty="0" smtClean="0"/>
              <a:t> </a:t>
            </a:r>
          </a:p>
          <a:p>
            <a:r>
              <a:rPr lang="en-US" sz="8000" dirty="0" smtClean="0"/>
              <a:t>We get the following wealth accumulation equation:</a:t>
            </a:r>
          </a:p>
          <a:p>
            <a:pPr>
              <a:buNone/>
            </a:pPr>
            <a:r>
              <a:rPr lang="en-US" sz="8000" dirty="0" smtClean="0"/>
              <a:t> </a:t>
            </a:r>
          </a:p>
          <a:p>
            <a:pPr>
              <a:buNone/>
            </a:pPr>
            <a:r>
              <a:rPr lang="en-US" sz="8000" dirty="0" err="1" smtClean="0"/>
              <a:t>W</a:t>
            </a:r>
            <a:r>
              <a:rPr lang="en-US" sz="8000" baseline="-25000" dirty="0" err="1" smtClean="0"/>
              <a:t>a</a:t>
            </a:r>
            <a:r>
              <a:rPr lang="en-US" sz="8000" dirty="0" smtClean="0"/>
              <a:t>=(a-A)(1-N/D)Y</a:t>
            </a:r>
            <a:r>
              <a:rPr lang="en-US" sz="8000" baseline="-25000" dirty="0" smtClean="0"/>
              <a:t>L</a:t>
            </a:r>
            <a:r>
              <a:rPr lang="en-US" sz="8000" dirty="0" smtClean="0"/>
              <a:t>            for A&lt;a&lt;A+N  </a:t>
            </a:r>
          </a:p>
          <a:p>
            <a:pPr>
              <a:buNone/>
            </a:pPr>
            <a:r>
              <a:rPr lang="en-US" sz="8000" dirty="0" err="1" smtClean="0"/>
              <a:t>W</a:t>
            </a:r>
            <a:r>
              <a:rPr lang="en-US" sz="8000" baseline="-25000" dirty="0" err="1" smtClean="0"/>
              <a:t>a</a:t>
            </a:r>
            <a:r>
              <a:rPr lang="en-US" sz="8000" dirty="0" smtClean="0"/>
              <a:t>= N(1-N/D)Y</a:t>
            </a:r>
            <a:r>
              <a:rPr lang="en-US" sz="8000" baseline="-25000" dirty="0" smtClean="0"/>
              <a:t>L</a:t>
            </a:r>
            <a:r>
              <a:rPr lang="en-US" sz="8000" dirty="0" smtClean="0"/>
              <a:t>-(a-A-N)NY</a:t>
            </a:r>
            <a:r>
              <a:rPr lang="en-US" sz="8000" baseline="-25000" dirty="0" smtClean="0"/>
              <a:t>L</a:t>
            </a:r>
            <a:r>
              <a:rPr lang="en-US" sz="8000" dirty="0" smtClean="0"/>
              <a:t>/D    for A+N&lt;a&lt;A+D </a:t>
            </a:r>
          </a:p>
          <a:p>
            <a:pPr>
              <a:buNone/>
            </a:pPr>
            <a:r>
              <a:rPr lang="en-US" sz="8000" dirty="0" smtClean="0"/>
              <a:t> </a:t>
            </a:r>
          </a:p>
          <a:p>
            <a:pPr>
              <a:buNone/>
            </a:pPr>
            <a:r>
              <a:rPr lang="en-US" sz="8000" dirty="0" smtClean="0"/>
              <a:t>&gt;&gt;&gt; “hump-shaped” (inverted-U) age-wealth profile, </a:t>
            </a:r>
          </a:p>
          <a:p>
            <a:pPr>
              <a:buNone/>
            </a:pPr>
            <a:r>
              <a:rPr lang="en-US" sz="8000" dirty="0" smtClean="0"/>
              <a:t>Maximum wealth at age a=A+N, with </a:t>
            </a:r>
            <a:r>
              <a:rPr lang="en-US" sz="8000" dirty="0" err="1" smtClean="0"/>
              <a:t>W</a:t>
            </a:r>
            <a:r>
              <a:rPr lang="en-US" sz="8000" baseline="-25000" dirty="0" err="1" smtClean="0"/>
              <a:t>a</a:t>
            </a:r>
            <a:r>
              <a:rPr lang="en-US" sz="8000" dirty="0" smtClean="0"/>
              <a:t>=N(1-N/D)Y</a:t>
            </a:r>
            <a:r>
              <a:rPr lang="en-US" sz="8000" baseline="-25000" dirty="0" smtClean="0"/>
              <a:t>L</a:t>
            </a:r>
            <a:r>
              <a:rPr lang="en-US" sz="8000" dirty="0" smtClean="0"/>
              <a:t> </a:t>
            </a:r>
          </a:p>
          <a:p>
            <a:pPr>
              <a:buNone/>
            </a:pPr>
            <a:r>
              <a:rPr lang="en-US" sz="8000" dirty="0" smtClean="0"/>
              <a:t>Then </a:t>
            </a:r>
            <a:r>
              <a:rPr lang="en-US" sz="8000" dirty="0" err="1" smtClean="0"/>
              <a:t>W</a:t>
            </a:r>
            <a:r>
              <a:rPr lang="en-US" sz="8000" baseline="-25000" dirty="0" err="1" smtClean="0"/>
              <a:t>a</a:t>
            </a:r>
            <a:r>
              <a:rPr lang="en-US" sz="8000" dirty="0" smtClean="0"/>
              <a:t> back to 0 for a=A+D</a:t>
            </a:r>
          </a:p>
          <a:p>
            <a:pPr>
              <a:buNone/>
            </a:pPr>
            <a:r>
              <a:rPr lang="en-US" sz="8000" dirty="0" smtClean="0"/>
              <a:t> </a:t>
            </a:r>
          </a:p>
          <a:p>
            <a:r>
              <a:rPr lang="en-US" sz="8000" dirty="0" smtClean="0"/>
              <a:t>Average wealth is given by (simple triangle area formula):</a:t>
            </a:r>
          </a:p>
          <a:p>
            <a:pPr>
              <a:buNone/>
            </a:pPr>
            <a:r>
              <a:rPr lang="en-US" sz="8000" dirty="0" smtClean="0"/>
              <a:t>    W = N/D x  N(1-N/D)Y</a:t>
            </a:r>
            <a:r>
              <a:rPr lang="en-US" sz="8000" baseline="-25000" dirty="0" smtClean="0"/>
              <a:t>L</a:t>
            </a:r>
            <a:r>
              <a:rPr lang="en-US" sz="8000" dirty="0" smtClean="0"/>
              <a:t>/2 + (D-N)/D x N(1-N/D)Y</a:t>
            </a:r>
            <a:r>
              <a:rPr lang="en-US" sz="8000" baseline="-25000" dirty="0" smtClean="0"/>
              <a:t>L</a:t>
            </a:r>
            <a:r>
              <a:rPr lang="en-US" sz="8000" dirty="0" smtClean="0"/>
              <a:t>/2</a:t>
            </a:r>
          </a:p>
          <a:p>
            <a:pPr>
              <a:buNone/>
            </a:pPr>
            <a:endParaRPr lang="en-US" sz="8000" dirty="0" smtClean="0"/>
          </a:p>
          <a:p>
            <a:r>
              <a:rPr lang="en-US" sz="8000" dirty="0" smtClean="0"/>
              <a:t>I.e. average W = (D-N)Y/2</a:t>
            </a:r>
          </a:p>
          <a:p>
            <a:pPr>
              <a:buNone/>
            </a:pPr>
            <a:endParaRPr lang="en-US" sz="8000" dirty="0" smtClean="0"/>
          </a:p>
          <a:p>
            <a:endParaRPr lang="en-US" sz="8000" dirty="0" smtClean="0"/>
          </a:p>
          <a:p>
            <a:endParaRPr lang="fr-FR" sz="5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928992" cy="6552728"/>
          </a:xfrm>
        </p:spPr>
        <p:txBody>
          <a:bodyPr>
            <a:normAutofit fontScale="32500" lnSpcReduction="20000"/>
          </a:bodyPr>
          <a:lstStyle/>
          <a:p>
            <a:endParaRPr lang="fr-FR" dirty="0" smtClean="0"/>
          </a:p>
          <a:p>
            <a:pPr>
              <a:buNone/>
            </a:pPr>
            <a:r>
              <a:rPr lang="en-US" sz="8000" b="1" dirty="0" smtClean="0"/>
              <a:t> </a:t>
            </a:r>
            <a:endParaRPr lang="en-US" sz="8000" dirty="0" smtClean="0"/>
          </a:p>
          <a:p>
            <a:r>
              <a:rPr lang="en-US" sz="8000" b="1" dirty="0" smtClean="0"/>
              <a:t>Proposition: Aggregate wealth/income ratio</a:t>
            </a:r>
            <a:r>
              <a:rPr lang="en-US" sz="8000" dirty="0" smtClean="0"/>
              <a:t> </a:t>
            </a:r>
            <a:r>
              <a:rPr lang="en-US" sz="8000" b="1" dirty="0" smtClean="0"/>
              <a:t>W/Y = (D-N)/2 = half of retirement length = “Modigliani triangle formula”</a:t>
            </a:r>
            <a:endParaRPr lang="en-US" sz="8000" dirty="0" smtClean="0"/>
          </a:p>
          <a:p>
            <a:pPr>
              <a:buNone/>
            </a:pPr>
            <a:r>
              <a:rPr lang="en-US" sz="8000" dirty="0" smtClean="0"/>
              <a:t> </a:t>
            </a:r>
          </a:p>
          <a:p>
            <a:r>
              <a:rPr lang="en-US" sz="8000" dirty="0" smtClean="0"/>
              <a:t>E.g. if retirement length D-N = 10 years, then W/Y = 500%</a:t>
            </a:r>
          </a:p>
          <a:p>
            <a:pPr>
              <a:buNone/>
            </a:pPr>
            <a:r>
              <a:rPr lang="en-US" sz="8000" dirty="0" smtClean="0"/>
              <a:t>      (and if D-N = 20 years, then W/Y=1000%…)</a:t>
            </a:r>
          </a:p>
          <a:p>
            <a:pPr>
              <a:buNone/>
            </a:pPr>
            <a:endParaRPr lang="en-US" sz="8000" dirty="0" smtClean="0"/>
          </a:p>
          <a:p>
            <a:r>
              <a:rPr lang="en-US" sz="8000" dirty="0" smtClean="0"/>
              <a:t>Lessons from Modigliani triangle formula:</a:t>
            </a:r>
          </a:p>
          <a:p>
            <a:pPr>
              <a:buNone/>
            </a:pPr>
            <a:r>
              <a:rPr lang="en-US" sz="8000" dirty="0" smtClean="0"/>
              <a:t>(1) pure life-cycle motives (no bequest) can generate large and reasonable wealth/income ratios</a:t>
            </a:r>
          </a:p>
          <a:p>
            <a:pPr>
              <a:buNone/>
            </a:pPr>
            <a:r>
              <a:rPr lang="en-US" sz="8000" dirty="0" smtClean="0"/>
              <a:t>(2) aggregate wealth/income ratio is </a:t>
            </a:r>
            <a:r>
              <a:rPr lang="en-US" sz="8000" dirty="0" err="1" smtClean="0"/>
              <a:t>independant</a:t>
            </a:r>
            <a:r>
              <a:rPr lang="en-US" sz="8000" dirty="0" smtClean="0"/>
              <a:t> of income level and solely depends on demographics (previous authors had to introduce relative income concerns in order to avoid higher savings and accumulation in richer economies) </a:t>
            </a:r>
          </a:p>
          <a:p>
            <a:pPr>
              <a:buNone/>
            </a:pPr>
            <a:endParaRPr lang="en-US" sz="8000" dirty="0" smtClean="0"/>
          </a:p>
          <a:p>
            <a:pPr>
              <a:buNone/>
            </a:pPr>
            <a:r>
              <a:rPr lang="en-US" sz="8000" dirty="0" err="1" smtClean="0"/>
              <a:t>Pb</a:t>
            </a:r>
            <a:r>
              <a:rPr lang="en-US" sz="8000" dirty="0" smtClean="0"/>
              <a:t> = one never observes so much </a:t>
            </a:r>
            <a:r>
              <a:rPr lang="en-US" sz="8000" dirty="0" err="1" smtClean="0"/>
              <a:t>licecycle</a:t>
            </a:r>
            <a:r>
              <a:rPr lang="en-US" sz="8000" dirty="0" smtClean="0"/>
              <a:t> wealth (pension funds = at most 100-150% Y) (public pensions, inconsistencies..)</a:t>
            </a:r>
          </a:p>
          <a:p>
            <a:endParaRPr lang="en-US" sz="8000" dirty="0" smtClean="0"/>
          </a:p>
          <a:p>
            <a:endParaRPr lang="en-US" sz="8000" dirty="0" smtClean="0"/>
          </a:p>
          <a:p>
            <a:endParaRPr lang="fr-FR" sz="5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7500" lnSpcReduction="20000"/>
          </a:bodyPr>
          <a:lstStyle/>
          <a:p>
            <a:pPr>
              <a:buNone/>
            </a:pPr>
            <a:r>
              <a:rPr lang="en-US" sz="2800" dirty="0" smtClean="0"/>
              <a:t>Note that in this stationary model, aggregate savings = 0: i.e. at every point in time positive savings of workers are exactly offset by negative savings of retirees; but this is simply a trivial consequence of </a:t>
            </a:r>
            <a:r>
              <a:rPr lang="en-US" sz="2800" dirty="0" err="1" smtClean="0"/>
              <a:t>stationnarity</a:t>
            </a:r>
            <a:r>
              <a:rPr lang="en-US" sz="2800" dirty="0" smtClean="0"/>
              <a:t>: with constant capital stock, no room for positive steady-state savings</a:t>
            </a:r>
          </a:p>
          <a:p>
            <a:pPr>
              <a:buNone/>
            </a:pPr>
            <a:r>
              <a:rPr lang="en-US" sz="2800" dirty="0" smtClean="0"/>
              <a:t> </a:t>
            </a:r>
          </a:p>
          <a:p>
            <a:r>
              <a:rPr lang="en-US" sz="2800" b="1" dirty="0" smtClean="0"/>
              <a:t>Extension to</a:t>
            </a:r>
            <a:r>
              <a:rPr lang="en-US" sz="2800" dirty="0" smtClean="0"/>
              <a:t> </a:t>
            </a:r>
            <a:r>
              <a:rPr lang="en-US" sz="2800" b="1" dirty="0" smtClean="0"/>
              <a:t>population growth n&gt;0</a:t>
            </a:r>
            <a:r>
              <a:rPr lang="en-US" sz="2800" dirty="0" smtClean="0"/>
              <a:t> : then the savings rate s is &gt;0: this is because younger cohorts (who save) are more numerous than the older cohorts (who </a:t>
            </a:r>
            <a:r>
              <a:rPr lang="en-US" sz="2800" dirty="0" err="1" smtClean="0"/>
              <a:t>dissave</a:t>
            </a:r>
            <a:r>
              <a:rPr lang="en-US" sz="2800" dirty="0" smtClean="0"/>
              <a:t>)</a:t>
            </a:r>
          </a:p>
          <a:p>
            <a:pPr>
              <a:buNone/>
            </a:pPr>
            <a:endParaRPr lang="en-US" sz="2800" dirty="0" smtClean="0"/>
          </a:p>
          <a:p>
            <a:r>
              <a:rPr lang="en-US" sz="2800" dirty="0" smtClean="0"/>
              <a:t>Check: with population growth at rate n&gt;0, proportion of workers in the adult population = (1-exp(-</a:t>
            </a:r>
            <a:r>
              <a:rPr lang="en-US" sz="2800" dirty="0" err="1" smtClean="0"/>
              <a:t>nN</a:t>
            </a:r>
            <a:r>
              <a:rPr lang="en-US" sz="2800" dirty="0" smtClean="0"/>
              <a:t>))/(1-exp(-</a:t>
            </a:r>
            <a:r>
              <a:rPr lang="en-US" sz="2800" dirty="0" err="1" smtClean="0"/>
              <a:t>nD</a:t>
            </a:r>
            <a:r>
              <a:rPr lang="en-US" sz="2800" dirty="0" smtClean="0"/>
              <a:t>)) (&gt; N/D for n&gt;0)</a:t>
            </a:r>
          </a:p>
          <a:p>
            <a:endParaRPr lang="en-US" sz="2800" dirty="0" smtClean="0"/>
          </a:p>
          <a:p>
            <a:r>
              <a:rPr lang="en-US" sz="2800" dirty="0" smtClean="0"/>
              <a:t>I.e. s(n) = 1 - (N/D)/ [(1-exp(-</a:t>
            </a:r>
            <a:r>
              <a:rPr lang="en-US" sz="2800" dirty="0" err="1" smtClean="0"/>
              <a:t>nN</a:t>
            </a:r>
            <a:r>
              <a:rPr lang="en-US" sz="2800" dirty="0" smtClean="0"/>
              <a:t>))/(1-exp(-</a:t>
            </a:r>
            <a:r>
              <a:rPr lang="en-US" sz="2800" dirty="0" err="1" smtClean="0"/>
              <a:t>nD</a:t>
            </a:r>
            <a:r>
              <a:rPr lang="en-US" sz="2800" dirty="0" smtClean="0"/>
              <a:t>))] &gt;0</a:t>
            </a:r>
          </a:p>
          <a:p>
            <a:r>
              <a:rPr lang="en-US" sz="2800" dirty="0" smtClean="0"/>
              <a:t>Put numbers: in practice this generates savings rates that are not so small, e.g. for n=1% this gives s=4,5% for D-N=10yrs retirement, and s=8,8% for D-N=20yrs retirement (keeping N=40yrs)</a:t>
            </a:r>
          </a:p>
          <a:p>
            <a:r>
              <a:rPr lang="en-US" sz="2800" dirty="0" smtClean="0"/>
              <a:t>Wealth accumulation: </a:t>
            </a:r>
            <a:r>
              <a:rPr lang="en-US" sz="2800" b="1" dirty="0" smtClean="0"/>
              <a:t> </a:t>
            </a:r>
            <a:r>
              <a:rPr lang="en-US" sz="2800" dirty="0" smtClean="0"/>
              <a:t>W/Y = s/n = s(n)/n, i.e. wealth/income ratio = savings rate/population growth </a:t>
            </a:r>
          </a:p>
          <a:p>
            <a:pPr>
              <a:buNone/>
            </a:pPr>
            <a:r>
              <a:rPr lang="en-US" sz="2800" dirty="0" smtClean="0"/>
              <a:t>&gt;&gt; for n=0, W/Y = (D-N)/2; for n&gt;0, W/Y &lt; (D-N)/2; i.e. W/Y rises with retirement length D-N, but declines with population growth n</a:t>
            </a:r>
          </a:p>
          <a:p>
            <a:endParaRPr lang="en-US" sz="8000" dirty="0" smtClean="0"/>
          </a:p>
          <a:p>
            <a:endParaRPr lang="en-US" sz="8000" dirty="0" smtClean="0"/>
          </a:p>
          <a:p>
            <a:endParaRPr lang="fr-FR" sz="5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064896" cy="6552728"/>
          </a:xfrm>
        </p:spPr>
        <p:txBody>
          <a:bodyPr>
            <a:normAutofit fontScale="92500" lnSpcReduction="20000"/>
          </a:bodyPr>
          <a:lstStyle/>
          <a:p>
            <a:pPr>
              <a:buNone/>
            </a:pPr>
            <a:endParaRPr lang="en-US" sz="8000" dirty="0" smtClean="0"/>
          </a:p>
          <a:p>
            <a:r>
              <a:rPr lang="en-US" sz="2800" dirty="0" smtClean="0"/>
              <a:t>Put numbers into the formula: W/Y=452% instead of 500% for N=40,D-N=10,n=1%. </a:t>
            </a:r>
          </a:p>
          <a:p>
            <a:pPr>
              <a:buNone/>
            </a:pPr>
            <a:endParaRPr lang="en-US" sz="2800" dirty="0" smtClean="0"/>
          </a:p>
          <a:p>
            <a:r>
              <a:rPr lang="en-US" sz="2800" dirty="0" smtClean="0"/>
              <a:t>Intuition: with larger young cohorts (who have wealth close to zero), aggregate wealth accumulation is smaller; mathematically, s(n) rises with n, but less than proportionally; of course things would be reversed if N was small as compared to D, i.e. if young cohorts were reaching their accumulation peak very quickly</a:t>
            </a:r>
          </a:p>
          <a:p>
            <a:pPr>
              <a:buNone/>
            </a:pPr>
            <a:endParaRPr lang="en-US" sz="2800" dirty="0" smtClean="0"/>
          </a:p>
          <a:p>
            <a:r>
              <a:rPr lang="en-US" sz="2800" dirty="0" smtClean="0"/>
              <a:t>Also, this result depends upon the structure of population growth: aging-based population growth generates a positive relationship between population growth and wealth/income ratio, unlike in the case of generational population growth</a:t>
            </a: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0000" lnSpcReduction="20000"/>
          </a:bodyPr>
          <a:lstStyle/>
          <a:p>
            <a:pPr>
              <a:buNone/>
            </a:pPr>
            <a:r>
              <a:rPr lang="en-US" sz="2800" b="1" dirty="0" smtClean="0"/>
              <a:t> </a:t>
            </a:r>
            <a:endParaRPr lang="en-US" sz="2800" dirty="0" smtClean="0"/>
          </a:p>
          <a:p>
            <a:r>
              <a:rPr lang="en-US" sz="2800" b="1" dirty="0" smtClean="0"/>
              <a:t>Extension to</a:t>
            </a:r>
            <a:r>
              <a:rPr lang="en-US" sz="2800" dirty="0" smtClean="0"/>
              <a:t> </a:t>
            </a:r>
            <a:r>
              <a:rPr lang="en-US" sz="2800" b="1" dirty="0" smtClean="0"/>
              <a:t>economic growth g&gt;0</a:t>
            </a:r>
            <a:r>
              <a:rPr lang="en-US" sz="2800" dirty="0" smtClean="0"/>
              <a:t> : then s&gt;0 for the same reasons as the population growth: young cohorts are not more numerous, but they are richer (they have higher lifetime labor income), so they save more than the old </a:t>
            </a:r>
            <a:r>
              <a:rPr lang="en-US" sz="2800" dirty="0" err="1" smtClean="0"/>
              <a:t>dissave</a:t>
            </a:r>
            <a:endParaRPr lang="en-US" sz="2800" dirty="0" smtClean="0"/>
          </a:p>
          <a:p>
            <a:pPr>
              <a:buNone/>
            </a:pPr>
            <a:r>
              <a:rPr lang="en-US" sz="2800" dirty="0" smtClean="0"/>
              <a:t> </a:t>
            </a:r>
          </a:p>
          <a:p>
            <a:r>
              <a:rPr lang="en-US" sz="2800" b="1" dirty="0" smtClean="0"/>
              <a:t>Extension to positive capital return r&gt;0</a:t>
            </a:r>
            <a:r>
              <a:rPr lang="en-US" sz="2800" dirty="0" smtClean="0"/>
              <a:t> : other things equal, the young need to save less for their old days (thanks to the capital income Y</a:t>
            </a:r>
            <a:r>
              <a:rPr lang="en-US" sz="2800" baseline="-25000" dirty="0" smtClean="0"/>
              <a:t>K</a:t>
            </a:r>
            <a:r>
              <a:rPr lang="en-US" sz="2800" dirty="0" smtClean="0"/>
              <a:t>=</a:t>
            </a:r>
            <a:r>
              <a:rPr lang="en-US" sz="2800" dirty="0" err="1" smtClean="0"/>
              <a:t>rW</a:t>
            </a:r>
            <a:r>
              <a:rPr lang="en-US" sz="2800" dirty="0" smtClean="0"/>
              <a:t>; i.e. now Y=Y</a:t>
            </a:r>
            <a:r>
              <a:rPr lang="en-US" sz="2800" baseline="-25000" dirty="0" smtClean="0"/>
              <a:t>L</a:t>
            </a:r>
            <a:r>
              <a:rPr lang="en-US" sz="2800" dirty="0" smtClean="0"/>
              <a:t>+Y</a:t>
            </a:r>
            <a:r>
              <a:rPr lang="en-US" sz="2800" baseline="-25000" dirty="0" smtClean="0"/>
              <a:t>K</a:t>
            </a:r>
            <a:r>
              <a:rPr lang="en-US" sz="2800" dirty="0" smtClean="0"/>
              <a:t>);  if n=g=0 but r&gt;0, then one can easily see that aggregate consumption C is higher than aggregate labor income Y</a:t>
            </a:r>
            <a:r>
              <a:rPr lang="en-US" sz="2800" baseline="-25000" dirty="0" smtClean="0"/>
              <a:t>L</a:t>
            </a:r>
            <a:r>
              <a:rPr lang="en-US" sz="2800" dirty="0" smtClean="0"/>
              <a:t>, i.e. aggregate savings are smaller than aggregate capital income, i.e. S&lt;Y</a:t>
            </a:r>
            <a:r>
              <a:rPr lang="en-US" sz="2800" baseline="-25000" dirty="0" smtClean="0"/>
              <a:t>K</a:t>
            </a:r>
            <a:r>
              <a:rPr lang="en-US" sz="2800" dirty="0" smtClean="0"/>
              <a:t>, i.e. savings rate s=S/Y &lt; capital share α = Y</a:t>
            </a:r>
            <a:r>
              <a:rPr lang="en-US" sz="2800" baseline="-25000" dirty="0" smtClean="0"/>
              <a:t>K</a:t>
            </a:r>
            <a:r>
              <a:rPr lang="en-US" sz="2800" dirty="0" smtClean="0"/>
              <a:t>/Y</a:t>
            </a:r>
          </a:p>
          <a:p>
            <a:pPr>
              <a:buNone/>
            </a:pPr>
            <a:r>
              <a:rPr lang="en-US" sz="2800" dirty="0" smtClean="0"/>
              <a:t>(s&lt;α = typically what we observe in practice, at least in countries with </a:t>
            </a:r>
            <a:r>
              <a:rPr lang="en-US" sz="2800" dirty="0" err="1" smtClean="0"/>
              <a:t>n+g</a:t>
            </a:r>
            <a:r>
              <a:rPr lang="en-US" sz="2800" dirty="0" smtClean="0"/>
              <a:t> small)</a:t>
            </a:r>
          </a:p>
          <a:p>
            <a:pPr>
              <a:buNone/>
            </a:pPr>
            <a:r>
              <a:rPr lang="en-US" sz="2800" dirty="0" smtClean="0"/>
              <a:t/>
            </a:r>
            <a:br>
              <a:rPr lang="en-US" sz="2800" dirty="0" smtClean="0"/>
            </a:br>
            <a:endParaRPr lang="en-US" sz="2800" dirty="0" smtClean="0"/>
          </a:p>
          <a:p>
            <a:r>
              <a:rPr lang="en-US" sz="2800" b="1" dirty="0" smtClean="0"/>
              <a:t>Main limitations of the lifecycle model: it generates too much pension wealth and too little wealth inequality</a:t>
            </a:r>
            <a:r>
              <a:rPr lang="en-US" sz="2800" dirty="0" smtClean="0"/>
              <a:t>. I.e. in the lifecycle model, wealth distribution is simply the mirror image of income distribution - while in practice wealth distribution is always a lot more unequal than income distribution. </a:t>
            </a:r>
          </a:p>
          <a:p>
            <a:pPr>
              <a:buNone/>
            </a:pPr>
            <a:r>
              <a:rPr lang="en-US" sz="2800" dirty="0" smtClean="0"/>
              <a:t> </a:t>
            </a:r>
          </a:p>
          <a:p>
            <a:r>
              <a:rPr lang="en-US" sz="2800" dirty="0" smtClean="0"/>
              <a:t>Obvious culprit: the existence of inherited wealth and of multiplicative, cumulated effects induced by wealth transmission over time and across generations. This can naturally generate much higher wealth concentration. </a:t>
            </a:r>
          </a:p>
          <a:p>
            <a:pPr>
              <a:buNone/>
            </a:pP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a:t>
            </a:r>
            <a:r>
              <a:rPr lang="fr-FR" dirty="0" err="1" smtClean="0"/>
              <a:t>dynastic</a:t>
            </a:r>
            <a:r>
              <a:rPr lang="fr-FR" dirty="0" smtClean="0"/>
              <a:t> model</a:t>
            </a:r>
            <a:endParaRPr lang="fr-FR" dirty="0"/>
          </a:p>
        </p:txBody>
      </p:sp>
      <p:sp>
        <p:nvSpPr>
          <p:cNvPr id="3" name="Espace réservé du contenu 2"/>
          <p:cNvSpPr>
            <a:spLocks noGrp="1"/>
          </p:cNvSpPr>
          <p:nvPr>
            <p:ph idx="1"/>
          </p:nvPr>
        </p:nvSpPr>
        <p:spPr>
          <a:xfrm>
            <a:off x="179512" y="980728"/>
            <a:ext cx="8784976" cy="5688632"/>
          </a:xfrm>
        </p:spPr>
        <p:txBody>
          <a:bodyPr>
            <a:normAutofit fontScale="62500" lnSpcReduction="20000"/>
          </a:bodyPr>
          <a:lstStyle/>
          <a:p>
            <a:endParaRPr lang="fr-FR" dirty="0" smtClean="0"/>
          </a:p>
          <a:p>
            <a:r>
              <a:rPr lang="en-US" dirty="0" smtClean="0"/>
              <a:t>Pure dynastic model = individuals maximize dynastic utility functions, as if they were infinitely lived; death is irrelevant in their wealth trajectory, so that they die with positive wealth, unlike in the lifecycle model:</a:t>
            </a:r>
          </a:p>
          <a:p>
            <a:endParaRPr lang="en-US" dirty="0" smtClean="0"/>
          </a:p>
          <a:p>
            <a:r>
              <a:rPr lang="en-US" dirty="0" smtClean="0"/>
              <a:t>Dynastic utility function:     </a:t>
            </a:r>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r>
              <a:rPr lang="en-US" dirty="0" smtClean="0"/>
              <a:t>          (U’(c)&gt;0, U’’(c)&lt;0)</a:t>
            </a:r>
          </a:p>
          <a:p>
            <a:pPr>
              <a:buNone/>
            </a:pPr>
            <a:r>
              <a:rPr lang="en-US" dirty="0" smtClean="0"/>
              <a:t> </a:t>
            </a:r>
          </a:p>
          <a:p>
            <a:r>
              <a:rPr lang="en-US" dirty="0" smtClean="0"/>
              <a:t>Infinite-horizon, discrete-time economy with a continuum [0;1] of dynasties. </a:t>
            </a:r>
          </a:p>
          <a:p>
            <a:pPr>
              <a:buNone/>
            </a:pPr>
            <a:r>
              <a:rPr lang="en-US" dirty="0" smtClean="0"/>
              <a:t> </a:t>
            </a:r>
          </a:p>
          <a:p>
            <a:r>
              <a:rPr lang="en-US" dirty="0" smtClean="0"/>
              <a:t>For simplicity, assume a two-point distribution of wealth. </a:t>
            </a:r>
          </a:p>
          <a:p>
            <a:endParaRPr lang="en-US" dirty="0" smtClean="0"/>
          </a:p>
          <a:p>
            <a:r>
              <a:rPr lang="en-US" dirty="0" smtClean="0"/>
              <a:t>Dynasties can be of one of two types: either they own a large capital stock </a:t>
            </a:r>
            <a:r>
              <a:rPr lang="en-US" dirty="0" err="1" smtClean="0"/>
              <a:t>k</a:t>
            </a:r>
            <a:r>
              <a:rPr lang="en-US" baseline="-25000" dirty="0" err="1" smtClean="0"/>
              <a:t>t</a:t>
            </a:r>
            <a:r>
              <a:rPr lang="en-US" baseline="30000" dirty="0" err="1" smtClean="0"/>
              <a:t>A</a:t>
            </a:r>
            <a:r>
              <a:rPr lang="en-US" dirty="0" smtClean="0"/>
              <a:t>, or they own a low capital stock </a:t>
            </a:r>
            <a:r>
              <a:rPr lang="en-US" dirty="0" err="1" smtClean="0"/>
              <a:t>k</a:t>
            </a:r>
            <a:r>
              <a:rPr lang="en-US" baseline="-25000" dirty="0" err="1" smtClean="0"/>
              <a:t>t</a:t>
            </a:r>
            <a:r>
              <a:rPr lang="en-US" baseline="30000" dirty="0" err="1" smtClean="0"/>
              <a:t>B</a:t>
            </a:r>
            <a:r>
              <a:rPr lang="en-US" dirty="0" smtClean="0"/>
              <a:t>            (with </a:t>
            </a:r>
            <a:r>
              <a:rPr lang="en-US" dirty="0" err="1" smtClean="0"/>
              <a:t>k</a:t>
            </a:r>
            <a:r>
              <a:rPr lang="en-US" baseline="-25000" dirty="0" err="1" smtClean="0"/>
              <a:t>t</a:t>
            </a:r>
            <a:r>
              <a:rPr lang="en-US" baseline="30000" dirty="0" err="1" smtClean="0"/>
              <a:t>A</a:t>
            </a:r>
            <a:r>
              <a:rPr lang="en-US" baseline="30000" dirty="0" smtClean="0"/>
              <a:t> </a:t>
            </a:r>
            <a:r>
              <a:rPr lang="en-US" dirty="0" smtClean="0"/>
              <a:t>&gt; </a:t>
            </a:r>
            <a:r>
              <a:rPr lang="en-US" dirty="0" err="1" smtClean="0"/>
              <a:t>k</a:t>
            </a:r>
            <a:r>
              <a:rPr lang="en-US" baseline="-25000" dirty="0" err="1" smtClean="0"/>
              <a:t>t</a:t>
            </a:r>
            <a:r>
              <a:rPr lang="en-US" baseline="30000" dirty="0" err="1" smtClean="0"/>
              <a:t>B</a:t>
            </a:r>
            <a:r>
              <a:rPr lang="en-US" dirty="0" smtClean="0"/>
              <a:t>). </a:t>
            </a:r>
          </a:p>
          <a:p>
            <a:endParaRPr lang="en-US" dirty="0" smtClean="0"/>
          </a:p>
          <a:p>
            <a:r>
              <a:rPr lang="en-US" dirty="0" smtClean="0"/>
              <a:t>The proportion of high-wealth dynasties is equal to λ (and the proportion of low-wealth dynasties is equal to 1-λ), so that the average capital stock in the economy </a:t>
            </a:r>
            <a:r>
              <a:rPr lang="en-US" dirty="0" err="1" smtClean="0"/>
              <a:t>k</a:t>
            </a:r>
            <a:r>
              <a:rPr lang="en-US" baseline="-25000" dirty="0" err="1" smtClean="0"/>
              <a:t>t</a:t>
            </a:r>
            <a:r>
              <a:rPr lang="en-US" dirty="0" smtClean="0"/>
              <a:t> is given by: </a:t>
            </a:r>
          </a:p>
          <a:p>
            <a:pPr>
              <a:buNone/>
            </a:pPr>
            <a:r>
              <a:rPr lang="en-US" dirty="0" smtClean="0"/>
              <a:t>                                                                             </a:t>
            </a:r>
            <a:r>
              <a:rPr lang="en-US" dirty="0" err="1" smtClean="0"/>
              <a:t>k</a:t>
            </a:r>
            <a:r>
              <a:rPr lang="en-US" baseline="-25000" dirty="0" err="1" smtClean="0"/>
              <a:t>t</a:t>
            </a:r>
            <a:r>
              <a:rPr lang="en-US" dirty="0" smtClean="0"/>
              <a:t> = </a:t>
            </a:r>
            <a:r>
              <a:rPr lang="en-US" dirty="0" err="1" smtClean="0"/>
              <a:t>λk</a:t>
            </a:r>
            <a:r>
              <a:rPr lang="en-US" baseline="-25000" dirty="0" err="1" smtClean="0"/>
              <a:t>t</a:t>
            </a:r>
            <a:r>
              <a:rPr lang="en-US" baseline="30000" dirty="0" err="1" smtClean="0"/>
              <a:t>A</a:t>
            </a:r>
            <a:r>
              <a:rPr lang="en-US" baseline="30000" dirty="0" smtClean="0"/>
              <a:t> </a:t>
            </a:r>
            <a:r>
              <a:rPr lang="en-US" dirty="0" smtClean="0"/>
              <a:t>+ (1-λ)</a:t>
            </a:r>
            <a:r>
              <a:rPr lang="en-US" dirty="0" err="1" smtClean="0"/>
              <a:t>k</a:t>
            </a:r>
            <a:r>
              <a:rPr lang="en-US" baseline="-25000" dirty="0" err="1" smtClean="0"/>
              <a:t>t</a:t>
            </a:r>
            <a:r>
              <a:rPr lang="en-US" baseline="30000" dirty="0" err="1" smtClean="0"/>
              <a:t>B</a:t>
            </a:r>
            <a:r>
              <a:rPr lang="en-US"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fontScale="47500" lnSpcReduction="20000"/>
          </a:bodyPr>
          <a:lstStyle/>
          <a:p>
            <a:pPr>
              <a:buNone/>
            </a:pPr>
            <a:r>
              <a:rPr lang="en-US" dirty="0" smtClean="0"/>
              <a:t> </a:t>
            </a:r>
          </a:p>
          <a:p>
            <a:r>
              <a:rPr lang="en-US" sz="4200" dirty="0" smtClean="0"/>
              <a:t>Output is given by a standard production function </a:t>
            </a:r>
            <a:r>
              <a:rPr lang="en-US" sz="4200" dirty="0" err="1" smtClean="0"/>
              <a:t>Y</a:t>
            </a:r>
            <a:r>
              <a:rPr lang="en-US" sz="4200" baseline="-25000" dirty="0" err="1" smtClean="0"/>
              <a:t>t</a:t>
            </a:r>
            <a:r>
              <a:rPr lang="en-US" sz="4200" baseline="-25000" dirty="0" smtClean="0"/>
              <a:t> </a:t>
            </a:r>
            <a:r>
              <a:rPr lang="en-US" sz="4200" dirty="0" smtClean="0"/>
              <a:t>= F(</a:t>
            </a:r>
            <a:r>
              <a:rPr lang="en-US" sz="4200" dirty="0" err="1" smtClean="0"/>
              <a:t>K</a:t>
            </a:r>
            <a:r>
              <a:rPr lang="en-US" sz="4200" baseline="-25000" dirty="0" err="1" smtClean="0"/>
              <a:t>t</a:t>
            </a:r>
            <a:r>
              <a:rPr lang="en-US" sz="4200" dirty="0" err="1" smtClean="0"/>
              <a:t>,L</a:t>
            </a:r>
            <a:r>
              <a:rPr lang="en-US" sz="4200" baseline="-25000" dirty="0" err="1" smtClean="0"/>
              <a:t>t</a:t>
            </a:r>
            <a:r>
              <a:rPr lang="en-US" sz="4200" dirty="0" smtClean="0"/>
              <a:t>) </a:t>
            </a:r>
          </a:p>
          <a:p>
            <a:r>
              <a:rPr lang="en-US" sz="4200" dirty="0" smtClean="0"/>
              <a:t>Output per labor unit is given by </a:t>
            </a:r>
            <a:r>
              <a:rPr lang="en-US" sz="4200" dirty="0" err="1" smtClean="0"/>
              <a:t>y</a:t>
            </a:r>
            <a:r>
              <a:rPr lang="en-US" sz="4200" baseline="-25000" dirty="0" err="1" smtClean="0"/>
              <a:t>t</a:t>
            </a:r>
            <a:r>
              <a:rPr lang="en-US" sz="4200" dirty="0" smtClean="0"/>
              <a:t>=</a:t>
            </a:r>
            <a:r>
              <a:rPr lang="en-US" sz="4200" dirty="0" err="1" smtClean="0"/>
              <a:t>Y</a:t>
            </a:r>
            <a:r>
              <a:rPr lang="en-US" sz="4200" baseline="-25000" dirty="0" err="1" smtClean="0"/>
              <a:t>t</a:t>
            </a:r>
            <a:r>
              <a:rPr lang="en-US" sz="4200" baseline="-25000" dirty="0" smtClean="0"/>
              <a:t> </a:t>
            </a:r>
            <a:r>
              <a:rPr lang="en-US" sz="4200" dirty="0" smtClean="0"/>
              <a:t>/L</a:t>
            </a:r>
            <a:r>
              <a:rPr lang="en-US" sz="4200" baseline="-25000" dirty="0" smtClean="0"/>
              <a:t>t</a:t>
            </a:r>
            <a:r>
              <a:rPr lang="en-US" sz="4200" dirty="0" smtClean="0"/>
              <a:t>= f(</a:t>
            </a:r>
            <a:r>
              <a:rPr lang="en-US" sz="4200" dirty="0" err="1" smtClean="0"/>
              <a:t>k</a:t>
            </a:r>
            <a:r>
              <a:rPr lang="en-US" sz="4200" baseline="-25000" dirty="0" err="1" smtClean="0"/>
              <a:t>t</a:t>
            </a:r>
            <a:r>
              <a:rPr lang="en-US" sz="4200" dirty="0" smtClean="0"/>
              <a:t>) (f’(k)&gt;0, f’’(k)&lt;0), where </a:t>
            </a:r>
            <a:r>
              <a:rPr lang="en-US" sz="4200" dirty="0" err="1" smtClean="0"/>
              <a:t>k</a:t>
            </a:r>
            <a:r>
              <a:rPr lang="en-US" sz="4200" baseline="-25000" dirty="0" err="1" smtClean="0"/>
              <a:t>t</a:t>
            </a:r>
            <a:r>
              <a:rPr lang="en-US" sz="4200" dirty="0" smtClean="0"/>
              <a:t>=K</a:t>
            </a:r>
            <a:r>
              <a:rPr lang="en-US" sz="4200" baseline="-25000" dirty="0" smtClean="0"/>
              <a:t>t</a:t>
            </a:r>
            <a:r>
              <a:rPr lang="en-US" sz="4200" dirty="0" smtClean="0"/>
              <a:t>/L</a:t>
            </a:r>
            <a:r>
              <a:rPr lang="en-US" sz="4200" baseline="-25000" dirty="0" smtClean="0"/>
              <a:t>t</a:t>
            </a:r>
            <a:r>
              <a:rPr lang="en-US" sz="4200" dirty="0" smtClean="0"/>
              <a:t> = average capital stock per capita of the economy at period t. Markets for labor and capital are assumed to be fully competitive, so that the interest rate </a:t>
            </a:r>
            <a:r>
              <a:rPr lang="en-US" sz="4200" dirty="0" err="1" smtClean="0"/>
              <a:t>r</a:t>
            </a:r>
            <a:r>
              <a:rPr lang="en-US" sz="4200" baseline="-25000" dirty="0" err="1" smtClean="0"/>
              <a:t>t</a:t>
            </a:r>
            <a:r>
              <a:rPr lang="en-US" sz="4200" dirty="0" smtClean="0"/>
              <a:t> and wage rate </a:t>
            </a:r>
            <a:r>
              <a:rPr lang="en-US" sz="4200" dirty="0" err="1" smtClean="0"/>
              <a:t>v</a:t>
            </a:r>
            <a:r>
              <a:rPr lang="en-US" sz="4200" baseline="-25000" dirty="0" err="1" smtClean="0"/>
              <a:t>t</a:t>
            </a:r>
            <a:r>
              <a:rPr lang="en-US" sz="4200" dirty="0" smtClean="0"/>
              <a:t> are always equal to the marginal products of capital and labor:</a:t>
            </a:r>
          </a:p>
          <a:p>
            <a:pPr>
              <a:buNone/>
            </a:pPr>
            <a:r>
              <a:rPr lang="en-US" sz="4200" dirty="0" smtClean="0"/>
              <a:t>                                            </a:t>
            </a:r>
            <a:r>
              <a:rPr lang="en-US" sz="4200" dirty="0" err="1" smtClean="0"/>
              <a:t>r</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and    </a:t>
            </a:r>
            <a:r>
              <a:rPr lang="en-US" sz="4200" dirty="0" err="1" smtClean="0"/>
              <a:t>v</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 </a:t>
            </a:r>
            <a:r>
              <a:rPr lang="en-US" sz="4200" dirty="0" err="1" smtClean="0"/>
              <a:t>r</a:t>
            </a:r>
            <a:r>
              <a:rPr lang="en-US" sz="4200" baseline="-25000" dirty="0" err="1" smtClean="0"/>
              <a:t>t</a:t>
            </a:r>
            <a:r>
              <a:rPr lang="en-US" sz="4200" dirty="0" err="1" smtClean="0"/>
              <a:t>k</a:t>
            </a:r>
            <a:r>
              <a:rPr lang="en-US" sz="4200" baseline="-25000" dirty="0" err="1" smtClean="0"/>
              <a:t>t</a:t>
            </a:r>
            <a:endParaRPr lang="en-US" sz="4200" dirty="0" smtClean="0"/>
          </a:p>
          <a:p>
            <a:pPr>
              <a:buNone/>
            </a:pPr>
            <a:endParaRPr lang="en-US" sz="4200" dirty="0" smtClean="0"/>
          </a:p>
          <a:p>
            <a:r>
              <a:rPr lang="en-US" sz="4200" b="1" dirty="0" smtClean="0"/>
              <a:t>Proposition</a:t>
            </a:r>
            <a:r>
              <a:rPr lang="en-US" sz="4200" dirty="0" smtClean="0"/>
              <a:t>: (1) In long-run steady-state, the rate of return r and the average capital stock k are uniquely determined by the utility function and the technology (irrespective of initial conditions): in steady-state, r is necessarily equal to θ, and k must be such that :   f’(k)=r=θ</a:t>
            </a:r>
          </a:p>
          <a:p>
            <a:r>
              <a:rPr lang="en-US" sz="4200" dirty="0" smtClean="0"/>
              <a:t>(2) Any distribution of wealth (k</a:t>
            </a:r>
            <a:r>
              <a:rPr lang="en-US" sz="4200" baseline="30000" dirty="0" smtClean="0"/>
              <a:t>A </a:t>
            </a:r>
            <a:r>
              <a:rPr lang="en-US" sz="4200" dirty="0" smtClean="0"/>
              <a:t>, </a:t>
            </a:r>
            <a:r>
              <a:rPr lang="en-US" sz="4200" dirty="0" err="1" smtClean="0"/>
              <a:t>k</a:t>
            </a:r>
            <a:r>
              <a:rPr lang="en-US" sz="4200" baseline="30000" dirty="0" err="1" smtClean="0"/>
              <a:t>B</a:t>
            </a:r>
            <a:r>
              <a:rPr lang="en-US" sz="4200" dirty="0" smtClean="0"/>
              <a:t>) such as average wealth = k is a steady-state</a:t>
            </a:r>
          </a:p>
          <a:p>
            <a:pPr>
              <a:buNone/>
            </a:pPr>
            <a:endParaRPr lang="en-US" sz="4200" dirty="0" smtClean="0"/>
          </a:p>
          <a:p>
            <a:r>
              <a:rPr lang="en-US" sz="4200" dirty="0" smtClean="0"/>
              <a:t>The result comes directly from the first-order condition: </a:t>
            </a:r>
          </a:p>
          <a:p>
            <a:r>
              <a:rPr lang="en-US" sz="4200" dirty="0" smtClean="0"/>
              <a:t>U’(c</a:t>
            </a:r>
            <a:r>
              <a:rPr lang="en-US" sz="4200" baseline="-25000" dirty="0" smtClean="0"/>
              <a:t>t</a:t>
            </a:r>
            <a:r>
              <a:rPr lang="en-US" sz="4200" dirty="0" smtClean="0"/>
              <a:t>)/ U’(c</a:t>
            </a:r>
            <a:r>
              <a:rPr lang="en-US" sz="4200" baseline="-25000" dirty="0" smtClean="0"/>
              <a:t>t+1</a:t>
            </a:r>
            <a:r>
              <a:rPr lang="en-US" sz="4200" dirty="0" smtClean="0"/>
              <a:t>) = (1+r</a:t>
            </a:r>
            <a:r>
              <a:rPr lang="en-US" sz="4200" baseline="-25000" dirty="0" smtClean="0"/>
              <a:t>t</a:t>
            </a:r>
            <a:r>
              <a:rPr lang="en-US" sz="4200" dirty="0" smtClean="0"/>
              <a:t>)/(1+θ)</a:t>
            </a:r>
          </a:p>
          <a:p>
            <a:pPr>
              <a:buNone/>
            </a:pPr>
            <a:r>
              <a:rPr lang="en-US" sz="4200" dirty="0" smtClean="0"/>
              <a:t> </a:t>
            </a:r>
          </a:p>
          <a:p>
            <a:r>
              <a:rPr lang="en-US" sz="4200" dirty="0" smtClean="0"/>
              <a:t>I.e. if the interest rate </a:t>
            </a:r>
            <a:r>
              <a:rPr lang="en-US" sz="4200" dirty="0" err="1" smtClean="0"/>
              <a:t>r</a:t>
            </a:r>
            <a:r>
              <a:rPr lang="en-US" sz="4200" baseline="-25000" dirty="0" err="1" smtClean="0"/>
              <a:t>t</a:t>
            </a:r>
            <a:r>
              <a:rPr lang="en-US" sz="4200" dirty="0" smtClean="0"/>
              <a:t> is above the rate of time preference θ, then agents choose to accumulate capital and to postpone their consumption indefinitely (c</a:t>
            </a:r>
            <a:r>
              <a:rPr lang="en-US" sz="4200" baseline="-25000" dirty="0" smtClean="0"/>
              <a:t>t</a:t>
            </a:r>
            <a:r>
              <a:rPr lang="en-US" sz="4200" dirty="0" smtClean="0"/>
              <a:t>&lt;c</a:t>
            </a:r>
            <a:r>
              <a:rPr lang="en-US" sz="4200" baseline="-25000" dirty="0" smtClean="0"/>
              <a:t>t+1</a:t>
            </a:r>
            <a:r>
              <a:rPr lang="en-US" sz="4200" dirty="0" smtClean="0"/>
              <a:t>&lt;c</a:t>
            </a:r>
            <a:r>
              <a:rPr lang="en-US" sz="4200" baseline="-25000" dirty="0" smtClean="0"/>
              <a:t>t+2</a:t>
            </a:r>
            <a:r>
              <a:rPr lang="en-US" sz="4200" dirty="0" smtClean="0"/>
              <a:t>&lt;…) and this cannot be a steady-state. </a:t>
            </a:r>
          </a:p>
          <a:p>
            <a:r>
              <a:rPr lang="en-US" sz="4200" dirty="0" smtClean="0"/>
              <a:t>Conversely, if the interest rate </a:t>
            </a:r>
            <a:r>
              <a:rPr lang="en-US" sz="4200" dirty="0" err="1" smtClean="0"/>
              <a:t>r</a:t>
            </a:r>
            <a:r>
              <a:rPr lang="en-US" sz="4200" baseline="-25000" dirty="0" err="1" smtClean="0"/>
              <a:t>t</a:t>
            </a:r>
            <a:r>
              <a:rPr lang="en-US" sz="4200" dirty="0" smtClean="0"/>
              <a:t> is below the rate of time preference θ, agents choose to </a:t>
            </a:r>
            <a:r>
              <a:rPr lang="en-US" sz="4200" dirty="0" err="1" smtClean="0"/>
              <a:t>desaccumulate</a:t>
            </a:r>
            <a:r>
              <a:rPr lang="en-US" sz="4200" dirty="0" smtClean="0"/>
              <a:t> capital (i.e. to borrow) indefinitely and to consume more today (c</a:t>
            </a:r>
            <a:r>
              <a:rPr lang="en-US" sz="4200" baseline="-25000" dirty="0" smtClean="0"/>
              <a:t>t</a:t>
            </a:r>
            <a:r>
              <a:rPr lang="en-US" sz="4200" dirty="0" smtClean="0"/>
              <a:t>&gt;c</a:t>
            </a:r>
            <a:r>
              <a:rPr lang="en-US" sz="4200" baseline="-25000" dirty="0" smtClean="0"/>
              <a:t>t+1</a:t>
            </a:r>
            <a:r>
              <a:rPr lang="en-US" sz="4200" dirty="0" smtClean="0"/>
              <a:t>&gt;c</a:t>
            </a:r>
            <a:r>
              <a:rPr lang="en-US" sz="4200" baseline="-25000" dirty="0" smtClean="0"/>
              <a:t>t+2</a:t>
            </a:r>
            <a:r>
              <a:rPr lang="en-US" sz="4200" dirty="0" smtClean="0"/>
              <a:t>&gt;…). This cannot be a steady-state either.</a:t>
            </a:r>
            <a:endParaRPr lang="fr-FR" sz="4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507288" cy="6552728"/>
          </a:xfrm>
        </p:spPr>
        <p:txBody>
          <a:bodyPr>
            <a:normAutofit fontScale="70000" lnSpcReduction="20000"/>
          </a:bodyPr>
          <a:lstStyle/>
          <a:p>
            <a:pPr>
              <a:buNone/>
            </a:pPr>
            <a:endParaRPr lang="en-US" dirty="0" smtClean="0"/>
          </a:p>
          <a:p>
            <a:r>
              <a:rPr lang="en-US" dirty="0" smtClean="0"/>
              <a:t>Note: if f(k) = </a:t>
            </a:r>
            <a:r>
              <a:rPr lang="en-US" dirty="0" err="1" smtClean="0"/>
              <a:t>k</a:t>
            </a:r>
            <a:r>
              <a:rPr lang="en-US" baseline="30000" dirty="0" err="1" smtClean="0"/>
              <a:t>α</a:t>
            </a:r>
            <a:r>
              <a:rPr lang="en-US" baseline="30000" dirty="0" smtClean="0"/>
              <a:t> </a:t>
            </a:r>
            <a:r>
              <a:rPr lang="en-US" dirty="0" smtClean="0"/>
              <a:t>(Cobb-Douglas), then long run β = k/y = α/r </a:t>
            </a:r>
            <a:r>
              <a:rPr lang="en-US" baseline="30000" dirty="0" smtClean="0"/>
              <a:t> </a:t>
            </a:r>
            <a:endParaRPr lang="en-US" dirty="0" smtClean="0"/>
          </a:p>
          <a:p>
            <a:r>
              <a:rPr lang="en-US" dirty="0" smtClean="0"/>
              <a:t>Note: in steady-state, s=0 (zero growth, zero savings)</a:t>
            </a:r>
          </a:p>
          <a:p>
            <a:pPr>
              <a:buNone/>
            </a:pPr>
            <a:endParaRPr lang="en-US" dirty="0" smtClean="0"/>
          </a:p>
          <a:p>
            <a:r>
              <a:rPr lang="en-US" dirty="0" smtClean="0"/>
              <a:t>Average income: y = v + </a:t>
            </a:r>
            <a:r>
              <a:rPr lang="en-US" dirty="0" err="1" smtClean="0"/>
              <a:t>rk</a:t>
            </a:r>
            <a:r>
              <a:rPr lang="en-US" dirty="0" smtClean="0"/>
              <a:t> = f(k) = average consumption</a:t>
            </a:r>
          </a:p>
          <a:p>
            <a:r>
              <a:rPr lang="en-US" dirty="0" smtClean="0"/>
              <a:t>High-wealth dynasties: income </a:t>
            </a:r>
            <a:r>
              <a:rPr lang="en-US" dirty="0" err="1" smtClean="0"/>
              <a:t>y</a:t>
            </a:r>
            <a:r>
              <a:rPr lang="en-US" baseline="30000" dirty="0" err="1" smtClean="0"/>
              <a:t>A</a:t>
            </a:r>
            <a:r>
              <a:rPr lang="en-US" dirty="0" smtClean="0"/>
              <a:t> = v + </a:t>
            </a:r>
            <a:r>
              <a:rPr lang="en-US" dirty="0" err="1" smtClean="0"/>
              <a:t>rk</a:t>
            </a:r>
            <a:r>
              <a:rPr lang="en-US" baseline="30000" dirty="0" err="1" smtClean="0"/>
              <a:t>A</a:t>
            </a:r>
            <a:r>
              <a:rPr lang="en-US" baseline="30000" dirty="0" smtClean="0"/>
              <a:t> </a:t>
            </a:r>
            <a:r>
              <a:rPr lang="en-US" dirty="0" smtClean="0"/>
              <a:t> (=consumption)</a:t>
            </a:r>
          </a:p>
          <a:p>
            <a:r>
              <a:rPr lang="en-US" dirty="0" smtClean="0"/>
              <a:t>Low-wealth dynasties: income </a:t>
            </a:r>
            <a:r>
              <a:rPr lang="en-US" dirty="0" err="1" smtClean="0"/>
              <a:t>y</a:t>
            </a:r>
            <a:r>
              <a:rPr lang="en-US" baseline="30000" dirty="0" err="1" smtClean="0"/>
              <a:t>B</a:t>
            </a:r>
            <a:r>
              <a:rPr lang="en-US" dirty="0" smtClean="0"/>
              <a:t> = v + </a:t>
            </a:r>
            <a:r>
              <a:rPr lang="en-US" dirty="0" err="1" smtClean="0"/>
              <a:t>rk</a:t>
            </a:r>
            <a:r>
              <a:rPr lang="en-US" baseline="30000" dirty="0" err="1" smtClean="0"/>
              <a:t>B</a:t>
            </a:r>
            <a:r>
              <a:rPr lang="en-US" baseline="30000" dirty="0" smtClean="0"/>
              <a:t> </a:t>
            </a:r>
            <a:r>
              <a:rPr lang="en-US" dirty="0" smtClean="0"/>
              <a:t> (=consumption) </a:t>
            </a:r>
          </a:p>
          <a:p>
            <a:pPr>
              <a:buNone/>
            </a:pPr>
            <a:r>
              <a:rPr lang="en-US" dirty="0" smtClean="0"/>
              <a:t>&gt;&gt;&gt; everybody works the same, but some dynasties are permanently richer and consume more</a:t>
            </a:r>
          </a:p>
          <a:p>
            <a:pPr>
              <a:buNone/>
            </a:pPr>
            <a:endParaRPr lang="en-US" dirty="0" smtClean="0"/>
          </a:p>
          <a:p>
            <a:r>
              <a:rPr lang="en-US" dirty="0" smtClean="0"/>
              <a:t>Dynastic model = completely different picture of wealth accumulation than lifecycle model</a:t>
            </a:r>
          </a:p>
          <a:p>
            <a:r>
              <a:rPr lang="en-US" b="1" dirty="0" smtClean="0"/>
              <a:t>In the pure dynastic model, wealth accumulation = pure class war</a:t>
            </a:r>
            <a:endParaRPr lang="en-US" dirty="0" smtClean="0"/>
          </a:p>
          <a:p>
            <a:r>
              <a:rPr lang="en-US" b="1" dirty="0" smtClean="0"/>
              <a:t>In the pure lifecycle model, wealth accumulation = pure age war</a:t>
            </a:r>
            <a:endParaRPr lang="en-US" dirty="0" smtClean="0"/>
          </a:p>
          <a:p>
            <a:pPr>
              <a:buNone/>
            </a:pPr>
            <a:r>
              <a:rPr lang="en-US" dirty="0" smtClean="0"/>
              <a:t> </a:t>
            </a:r>
          </a:p>
          <a:p>
            <a:r>
              <a:rPr lang="en-US" dirty="0" smtClean="0"/>
              <a:t>In pure dynastic model, any wealth inequality is self-sustaining</a:t>
            </a:r>
          </a:p>
          <a:p>
            <a:pPr>
              <a:buNone/>
            </a:pPr>
            <a:r>
              <a:rPr lang="en-US" dirty="0" smtClean="0"/>
              <a:t> (including slavery: assume huge dynastic debt </a:t>
            </a:r>
            <a:r>
              <a:rPr lang="en-US" dirty="0" err="1" smtClean="0"/>
              <a:t>k</a:t>
            </a:r>
            <a:r>
              <a:rPr lang="en-US" baseline="30000" dirty="0" err="1" smtClean="0"/>
              <a:t>B</a:t>
            </a:r>
            <a:r>
              <a:rPr lang="en-US" baseline="30000" dirty="0" smtClean="0"/>
              <a:t> </a:t>
            </a:r>
            <a:r>
              <a:rPr lang="en-US" dirty="0" smtClean="0"/>
              <a:t>=-v/r) (</a:t>
            </a:r>
            <a:r>
              <a:rPr lang="en-US" dirty="0" err="1" smtClean="0"/>
              <a:t>Graeber</a:t>
            </a:r>
            <a:r>
              <a:rPr lang="en-US" dirty="0" smtClean="0"/>
              <a:t>)</a:t>
            </a:r>
          </a:p>
          <a:p>
            <a:pPr>
              <a:buNone/>
            </a:pPr>
            <a:endParaRPr lang="en-US" dirty="0" smtClean="0"/>
          </a:p>
          <a:p>
            <a:r>
              <a:rPr lang="en-US" dirty="0" smtClean="0"/>
              <a:t>In pure lifecycle model, zero wealth inequality (if zero labor inequality) </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552728"/>
          </a:xfrm>
        </p:spPr>
        <p:txBody>
          <a:bodyPr>
            <a:normAutofit fontScale="85000" lnSpcReduction="20000"/>
          </a:bodyPr>
          <a:lstStyle/>
          <a:p>
            <a:pPr>
              <a:buNone/>
            </a:pPr>
            <a:endParaRPr lang="en-US" dirty="0" smtClean="0"/>
          </a:p>
          <a:p>
            <a:r>
              <a:rPr lang="en-US" dirty="0" smtClean="0"/>
              <a:t>Dynastic model with positive (exogenous) productivity growth g:  </a:t>
            </a:r>
            <a:r>
              <a:rPr lang="en-US" dirty="0" err="1" smtClean="0"/>
              <a:t>Y</a:t>
            </a:r>
            <a:r>
              <a:rPr lang="en-US" baseline="-25000" dirty="0" err="1" smtClean="0"/>
              <a:t>t</a:t>
            </a:r>
            <a:r>
              <a:rPr lang="en-US" baseline="-25000" dirty="0" smtClean="0"/>
              <a:t> </a:t>
            </a:r>
            <a:r>
              <a:rPr lang="en-US" dirty="0" smtClean="0"/>
              <a:t>= F(</a:t>
            </a:r>
            <a:r>
              <a:rPr lang="en-US" dirty="0" err="1" smtClean="0"/>
              <a:t>K</a:t>
            </a:r>
            <a:r>
              <a:rPr lang="en-US" baseline="-25000" dirty="0" err="1" smtClean="0"/>
              <a:t>t</a:t>
            </a:r>
            <a:r>
              <a:rPr lang="en-US" dirty="0" err="1" smtClean="0"/>
              <a:t>,H</a:t>
            </a:r>
            <a:r>
              <a:rPr lang="en-US" baseline="-25000" dirty="0" err="1" smtClean="0"/>
              <a:t>t</a:t>
            </a:r>
            <a:r>
              <a:rPr lang="en-US" dirty="0" smtClean="0"/>
              <a:t>) with H</a:t>
            </a:r>
            <a:r>
              <a:rPr lang="en-US" baseline="-25000" dirty="0" smtClean="0"/>
              <a:t>t </a:t>
            </a:r>
            <a:r>
              <a:rPr lang="en-US" dirty="0" smtClean="0"/>
              <a:t>= (1+g)</a:t>
            </a:r>
            <a:r>
              <a:rPr lang="en-US" baseline="30000" dirty="0" smtClean="0"/>
              <a:t>t</a:t>
            </a:r>
            <a:r>
              <a:rPr lang="en-US" dirty="0" smtClean="0"/>
              <a:t> L</a:t>
            </a:r>
            <a:r>
              <a:rPr lang="en-US" baseline="-25000" dirty="0" smtClean="0"/>
              <a:t>t</a:t>
            </a:r>
            <a:r>
              <a:rPr lang="en-US" dirty="0" smtClean="0"/>
              <a:t> = human capital</a:t>
            </a:r>
          </a:p>
          <a:p>
            <a:r>
              <a:rPr lang="en-US" dirty="0" smtClean="0"/>
              <a:t>Modified Golden rule: r = θ + </a:t>
            </a:r>
            <a:r>
              <a:rPr lang="en-US" dirty="0" err="1" smtClean="0"/>
              <a:t>σg</a:t>
            </a:r>
            <a:endParaRPr lang="en-US" dirty="0" smtClean="0"/>
          </a:p>
          <a:p>
            <a:pPr>
              <a:buNone/>
            </a:pPr>
            <a:r>
              <a:rPr lang="en-US" dirty="0" smtClean="0"/>
              <a:t>With: 1/σ = IES (</a:t>
            </a:r>
            <a:r>
              <a:rPr lang="en-US" dirty="0" err="1" smtClean="0"/>
              <a:t>intertemporal</a:t>
            </a:r>
            <a:r>
              <a:rPr lang="en-US" dirty="0" smtClean="0"/>
              <a:t> elasticity of substitution) = constant coefficient if U(c) = c</a:t>
            </a:r>
            <a:r>
              <a:rPr lang="en-US" baseline="30000" dirty="0" smtClean="0"/>
              <a:t>1-σ</a:t>
            </a:r>
            <a:r>
              <a:rPr lang="en-US" dirty="0" smtClean="0"/>
              <a:t>/(1-σ)</a:t>
            </a:r>
          </a:p>
          <a:p>
            <a:pPr>
              <a:buNone/>
            </a:pPr>
            <a:r>
              <a:rPr lang="en-US" dirty="0" smtClean="0"/>
              <a:t>     (σ = curvature of U(.) = risk aversion coefficient)</a:t>
            </a:r>
          </a:p>
          <a:p>
            <a:r>
              <a:rPr lang="en-US" dirty="0" smtClean="0"/>
              <a:t>Typically σ &gt;1, so r = θ + </a:t>
            </a:r>
            <a:r>
              <a:rPr lang="en-US" dirty="0" err="1" smtClean="0"/>
              <a:t>σg</a:t>
            </a:r>
            <a:r>
              <a:rPr lang="en-US" dirty="0" smtClean="0"/>
              <a:t> &gt; g</a:t>
            </a:r>
          </a:p>
          <a:p>
            <a:r>
              <a:rPr lang="en-US" dirty="0" smtClean="0"/>
              <a:t>But even if σ &gt;1, r has to be &gt; g in the dynastic, infinite-horizon model: otherwise </a:t>
            </a:r>
            <a:r>
              <a:rPr lang="en-US" dirty="0" err="1" smtClean="0"/>
              <a:t>transversality</a:t>
            </a:r>
            <a:r>
              <a:rPr lang="en-US" dirty="0" smtClean="0"/>
              <a:t> condition is violated (present value of future incomes = infinite)</a:t>
            </a:r>
          </a:p>
          <a:p>
            <a:r>
              <a:rPr lang="en-US" dirty="0" smtClean="0"/>
              <a:t>In steady-state, i.e. dynasties save a fraction g/r of their capital income (and consume the rest), so that their capital stock grows at rate g, i.e. at the same rate as labor productivity and output</a:t>
            </a:r>
          </a:p>
          <a:p>
            <a:r>
              <a:rPr lang="en-US" dirty="0" smtClean="0"/>
              <a:t>Aggregate saving rate s = </a:t>
            </a:r>
            <a:r>
              <a:rPr lang="el-GR" dirty="0" smtClean="0"/>
              <a:t>α</a:t>
            </a:r>
            <a:r>
              <a:rPr lang="en-US" dirty="0" smtClean="0"/>
              <a:t> g/r &lt; </a:t>
            </a:r>
            <a:r>
              <a:rPr lang="el-GR" dirty="0" smtClean="0"/>
              <a:t>α</a:t>
            </a:r>
            <a:r>
              <a:rPr lang="en-US" dirty="0" smtClean="0"/>
              <a:t> </a:t>
            </a:r>
          </a:p>
          <a:p>
            <a:r>
              <a:rPr lang="en-US" dirty="0" smtClean="0"/>
              <a:t>Aggregate wealth-income ratio </a:t>
            </a:r>
            <a:r>
              <a:rPr lang="el-GR" dirty="0" smtClean="0"/>
              <a:t>β</a:t>
            </a:r>
            <a:r>
              <a:rPr lang="fr-FR" dirty="0" smtClean="0"/>
              <a:t> = s/g = </a:t>
            </a:r>
            <a:r>
              <a:rPr lang="el-GR" dirty="0" smtClean="0"/>
              <a:t>α</a:t>
            </a:r>
            <a:r>
              <a:rPr lang="fr-FR" dirty="0" smtClean="0"/>
              <a:t>/r</a:t>
            </a:r>
            <a:endParaRPr lang="en-US" dirty="0" smtClean="0"/>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lnSpcReduction="10000"/>
          </a:bodyPr>
          <a:lstStyle/>
          <a:p>
            <a:pPr>
              <a:buNone/>
            </a:pPr>
            <a:endParaRPr lang="en-US" sz="2400" dirty="0" smtClean="0"/>
          </a:p>
          <a:p>
            <a:r>
              <a:rPr lang="en-US" sz="2400" dirty="0" smtClean="0"/>
              <a:t>Where does the modified Golden rule come from?</a:t>
            </a:r>
          </a:p>
          <a:p>
            <a:r>
              <a:rPr lang="en-US" sz="2400" dirty="0" smtClean="0"/>
              <a:t>This comes directly from the first-order condition: </a:t>
            </a:r>
          </a:p>
          <a:p>
            <a:r>
              <a:rPr lang="en-US" sz="2400" dirty="0" smtClean="0"/>
              <a:t>U’(c</a:t>
            </a:r>
            <a:r>
              <a:rPr lang="en-US" sz="2400" baseline="-25000" dirty="0" smtClean="0"/>
              <a:t>t</a:t>
            </a:r>
            <a:r>
              <a:rPr lang="en-US" sz="2400" dirty="0" smtClean="0"/>
              <a:t>)/ U’(c</a:t>
            </a:r>
            <a:r>
              <a:rPr lang="en-US" sz="2400" baseline="-25000" dirty="0" smtClean="0"/>
              <a:t>t+1</a:t>
            </a:r>
            <a:r>
              <a:rPr lang="en-US" sz="2400" dirty="0" smtClean="0"/>
              <a:t>) = (1+r</a:t>
            </a:r>
            <a:r>
              <a:rPr lang="en-US" sz="2400" baseline="-25000" dirty="0" smtClean="0"/>
              <a:t>t</a:t>
            </a:r>
            <a:r>
              <a:rPr lang="en-US" sz="2400" dirty="0" smtClean="0"/>
              <a:t>)/(1+θ)</a:t>
            </a:r>
          </a:p>
          <a:p>
            <a:r>
              <a:rPr lang="en-US" sz="2400" dirty="0" smtClean="0"/>
              <a:t>With U(c) = c</a:t>
            </a:r>
            <a:r>
              <a:rPr lang="en-US" sz="2400" baseline="30000" dirty="0" smtClean="0"/>
              <a:t>1-σ</a:t>
            </a:r>
            <a:r>
              <a:rPr lang="en-US" sz="2400" dirty="0" smtClean="0"/>
              <a:t>/(1-σ), U’(c)= c</a:t>
            </a:r>
            <a:r>
              <a:rPr lang="en-US" sz="2400" baseline="30000" dirty="0" smtClean="0"/>
              <a:t>-σ</a:t>
            </a:r>
            <a:r>
              <a:rPr lang="en-US" sz="2400" dirty="0" smtClean="0"/>
              <a:t> → c</a:t>
            </a:r>
            <a:r>
              <a:rPr lang="en-US" sz="2400" baseline="-25000" dirty="0" smtClean="0"/>
              <a:t>t+1</a:t>
            </a:r>
            <a:r>
              <a:rPr lang="en-US" sz="2400" dirty="0" smtClean="0"/>
              <a:t>/c</a:t>
            </a:r>
            <a:r>
              <a:rPr lang="en-US" sz="2400" baseline="-25000" dirty="0" smtClean="0"/>
              <a:t>t</a:t>
            </a:r>
            <a:r>
              <a:rPr lang="en-US" sz="2400" dirty="0" smtClean="0"/>
              <a:t> = [(1+r</a:t>
            </a:r>
            <a:r>
              <a:rPr lang="en-US" sz="2400" baseline="-25000" dirty="0" smtClean="0"/>
              <a:t>t</a:t>
            </a:r>
            <a:r>
              <a:rPr lang="en-US" sz="2400" dirty="0" smtClean="0"/>
              <a:t>)/(1+θ)]</a:t>
            </a:r>
            <a:r>
              <a:rPr lang="en-US" sz="2400" baseline="30000" dirty="0" smtClean="0"/>
              <a:t>1/</a:t>
            </a:r>
            <a:r>
              <a:rPr lang="el-GR" sz="2400" baseline="30000" dirty="0" smtClean="0">
                <a:latin typeface="Arial"/>
                <a:cs typeface="Arial"/>
              </a:rPr>
              <a:t>σ</a:t>
            </a:r>
            <a:endParaRPr lang="fr-FR" sz="2400" baseline="30000" dirty="0" smtClean="0">
              <a:latin typeface="Arial"/>
              <a:cs typeface="Arial"/>
            </a:endParaRPr>
          </a:p>
          <a:p>
            <a:r>
              <a:rPr lang="fr-FR" sz="2400" dirty="0" smtClean="0">
                <a:cs typeface="Arial"/>
              </a:rPr>
              <a:t>Intuition: the </a:t>
            </a:r>
            <a:r>
              <a:rPr lang="fr-FR" sz="2400" dirty="0" err="1" smtClean="0">
                <a:cs typeface="Arial"/>
              </a:rPr>
              <a:t>desired</a:t>
            </a:r>
            <a:r>
              <a:rPr lang="fr-FR" sz="2400" dirty="0" smtClean="0">
                <a:cs typeface="Arial"/>
              </a:rPr>
              <a:t> </a:t>
            </a:r>
            <a:r>
              <a:rPr lang="fr-FR" sz="2400" dirty="0" err="1" smtClean="0">
                <a:cs typeface="Arial"/>
              </a:rPr>
              <a:t>consumption</a:t>
            </a:r>
            <a:r>
              <a:rPr lang="fr-FR" sz="2400" dirty="0" smtClean="0">
                <a:cs typeface="Arial"/>
              </a:rPr>
              <a:t> </a:t>
            </a:r>
            <a:r>
              <a:rPr lang="fr-FR" sz="2400" dirty="0" err="1" smtClean="0">
                <a:cs typeface="Arial"/>
              </a:rPr>
              <a:t>growth</a:t>
            </a:r>
            <a:r>
              <a:rPr lang="fr-FR" sz="2400" dirty="0" smtClean="0">
                <a:cs typeface="Arial"/>
              </a:rPr>
              <a:t> rate rate </a:t>
            </a:r>
            <a:r>
              <a:rPr lang="fr-FR" sz="2400" dirty="0" err="1" smtClean="0">
                <a:cs typeface="Arial"/>
              </a:rPr>
              <a:t>rises</a:t>
            </a:r>
            <a:r>
              <a:rPr lang="fr-FR" sz="2400" dirty="0" smtClean="0">
                <a:cs typeface="Arial"/>
              </a:rPr>
              <a:t> </a:t>
            </a:r>
            <a:r>
              <a:rPr lang="fr-FR" sz="2400" dirty="0" err="1" smtClean="0">
                <a:cs typeface="Arial"/>
              </a:rPr>
              <a:t>with</a:t>
            </a:r>
            <a:r>
              <a:rPr lang="fr-FR" sz="2400" dirty="0" smtClean="0">
                <a:cs typeface="Arial"/>
              </a:rPr>
              <a:t> </a:t>
            </a:r>
            <a:r>
              <a:rPr lang="en-US" sz="2400" dirty="0" err="1" smtClean="0"/>
              <a:t>r</a:t>
            </a:r>
            <a:r>
              <a:rPr lang="en-US" sz="2400" baseline="-25000" dirty="0" err="1" smtClean="0"/>
              <a:t>t</a:t>
            </a:r>
            <a:r>
              <a:rPr lang="en-US" sz="2400" dirty="0" smtClean="0"/>
              <a:t> (high </a:t>
            </a:r>
            <a:r>
              <a:rPr lang="en-US" sz="2400" dirty="0" err="1" smtClean="0"/>
              <a:t>r</a:t>
            </a:r>
            <a:r>
              <a:rPr lang="en-US" sz="2400" baseline="-25000" dirty="0" err="1" smtClean="0"/>
              <a:t>t</a:t>
            </a:r>
            <a:r>
              <a:rPr lang="en-US" sz="2400" dirty="0" smtClean="0"/>
              <a:t> = it is worth postponing consumption; low </a:t>
            </a:r>
            <a:r>
              <a:rPr lang="en-US" sz="2400" dirty="0" err="1" smtClean="0"/>
              <a:t>r</a:t>
            </a:r>
            <a:r>
              <a:rPr lang="en-US" sz="2400" baseline="-25000" dirty="0" err="1" smtClean="0"/>
              <a:t>t</a:t>
            </a:r>
            <a:r>
              <a:rPr lang="en-US" sz="2400" dirty="0" smtClean="0"/>
              <a:t> = it is worth consuming more now), and all the more so if the IES is high</a:t>
            </a:r>
          </a:p>
          <a:p>
            <a:r>
              <a:rPr lang="en-US" sz="2400" dirty="0" smtClean="0"/>
              <a:t>In steady-state, consumption must grow at the same rate as the size of the economy: as t→∞, c</a:t>
            </a:r>
            <a:r>
              <a:rPr lang="en-US" sz="2400" baseline="-25000" dirty="0" smtClean="0"/>
              <a:t>t+1</a:t>
            </a:r>
            <a:r>
              <a:rPr lang="en-US" sz="2400" dirty="0" smtClean="0"/>
              <a:t>/c</a:t>
            </a:r>
            <a:r>
              <a:rPr lang="en-US" sz="2400" baseline="-25000" dirty="0" smtClean="0"/>
              <a:t>t</a:t>
            </a:r>
            <a:r>
              <a:rPr lang="en-US" sz="2400" dirty="0" smtClean="0"/>
              <a:t>→ 1+g</a:t>
            </a:r>
          </a:p>
          <a:p>
            <a:r>
              <a:rPr lang="en-US" sz="2400" dirty="0" smtClean="0"/>
              <a:t>Therefore 1+r</a:t>
            </a:r>
            <a:r>
              <a:rPr lang="en-US" sz="2400" baseline="-25000" dirty="0" smtClean="0"/>
              <a:t>t</a:t>
            </a:r>
            <a:r>
              <a:rPr lang="en-US" sz="2400" dirty="0" smtClean="0"/>
              <a:t> → 1+r = (1+θ) (1+g)</a:t>
            </a:r>
            <a:r>
              <a:rPr lang="en-US" sz="2400" baseline="30000" dirty="0" smtClean="0"/>
              <a:t>σ</a:t>
            </a:r>
          </a:p>
          <a:p>
            <a:pPr>
              <a:buNone/>
            </a:pPr>
            <a:r>
              <a:rPr lang="en-US" sz="2400" dirty="0" smtClean="0"/>
              <a:t>With θ, g small (or in continuous time models), this is equivalent to :</a:t>
            </a:r>
          </a:p>
          <a:p>
            <a:pPr>
              <a:buNone/>
            </a:pPr>
            <a:r>
              <a:rPr lang="en-US" sz="2400" dirty="0" smtClean="0"/>
              <a:t>                                      r </a:t>
            </a:r>
            <a:r>
              <a:rPr lang="en-US" sz="2400" dirty="0" smtClean="0">
                <a:cs typeface="Arial"/>
              </a:rPr>
              <a:t>≈</a:t>
            </a:r>
            <a:r>
              <a:rPr lang="en-US" sz="2400" dirty="0" smtClean="0"/>
              <a:t> θ + </a:t>
            </a:r>
            <a:r>
              <a:rPr lang="en-US" sz="2400" dirty="0" err="1" smtClean="0"/>
              <a:t>σg</a:t>
            </a:r>
            <a:endParaRPr lang="en-US" sz="2400" dirty="0" smtClean="0"/>
          </a:p>
          <a:p>
            <a:pPr>
              <a:buNone/>
            </a:pPr>
            <a:r>
              <a:rPr lang="en-US" sz="2400" dirty="0" smtClean="0"/>
              <a:t> In effect, if r </a:t>
            </a:r>
            <a:r>
              <a:rPr lang="en-US" sz="2400" dirty="0" smtClean="0">
                <a:cs typeface="Arial"/>
              </a:rPr>
              <a:t>&gt; </a:t>
            </a:r>
            <a:r>
              <a:rPr lang="en-US" sz="2400" dirty="0" smtClean="0"/>
              <a:t>θ + </a:t>
            </a:r>
            <a:r>
              <a:rPr lang="en-US" sz="2400" dirty="0" err="1" smtClean="0"/>
              <a:t>σg</a:t>
            </a:r>
            <a:r>
              <a:rPr lang="en-US" sz="2400" dirty="0" smtClean="0"/>
              <a:t>, then agents want their consumption to rise faster than </a:t>
            </a:r>
            <a:r>
              <a:rPr lang="en-US" sz="2400" smtClean="0"/>
              <a:t>g  (</a:t>
            </a:r>
            <a:r>
              <a:rPr lang="en-US" sz="2400" dirty="0" smtClean="0"/>
              <a:t>→ too much k accumulation, so that </a:t>
            </a:r>
            <a:r>
              <a:rPr lang="en-US" sz="2400" dirty="0" err="1" smtClean="0"/>
              <a:t>r</a:t>
            </a:r>
            <a:r>
              <a:rPr lang="en-US" sz="2400" baseline="-25000" dirty="0" err="1" smtClean="0"/>
              <a:t>t</a:t>
            </a:r>
            <a:r>
              <a:rPr lang="en-US" sz="2400" dirty="0" smtClean="0">
                <a:latin typeface="Calibri"/>
              </a:rPr>
              <a:t>↓);                while if </a:t>
            </a:r>
            <a:r>
              <a:rPr lang="en-US" sz="2400" dirty="0" smtClean="0"/>
              <a:t>r </a:t>
            </a:r>
            <a:r>
              <a:rPr lang="en-US" sz="2400" dirty="0" smtClean="0">
                <a:cs typeface="Arial"/>
              </a:rPr>
              <a:t>&lt; </a:t>
            </a:r>
            <a:r>
              <a:rPr lang="en-US" sz="2400" dirty="0" smtClean="0"/>
              <a:t>θ + </a:t>
            </a:r>
            <a:r>
              <a:rPr lang="en-US" sz="2400" dirty="0" err="1" smtClean="0"/>
              <a:t>σg</a:t>
            </a:r>
            <a:r>
              <a:rPr lang="en-US" sz="2400" dirty="0" smtClean="0"/>
              <a:t>, then agents want their consumption to rise less fast than g  (→ too much borrowing, so that </a:t>
            </a:r>
            <a:r>
              <a:rPr lang="en-US" sz="2400" dirty="0" err="1" smtClean="0"/>
              <a:t>r</a:t>
            </a:r>
            <a:r>
              <a:rPr lang="en-US" sz="2400" baseline="-25000" dirty="0" err="1" smtClean="0"/>
              <a:t>t</a:t>
            </a:r>
            <a:r>
              <a:rPr lang="en-US" sz="2400" dirty="0" smtClean="0">
                <a:latin typeface="Calibri"/>
              </a:rPr>
              <a:t>↑)</a:t>
            </a:r>
            <a:r>
              <a:rPr lang="en-US" sz="2400" dirty="0" smtClean="0"/>
              <a:t> </a:t>
            </a:r>
          </a:p>
          <a:p>
            <a:endParaRPr lang="fr-FR" sz="4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Roadmap</a:t>
            </a:r>
            <a:r>
              <a:rPr lang="fr-FR" dirty="0" smtClean="0"/>
              <a:t> of course notes</a:t>
            </a:r>
            <a:endParaRPr lang="fr-FR" dirty="0"/>
          </a:p>
        </p:txBody>
      </p:sp>
      <p:sp>
        <p:nvSpPr>
          <p:cNvPr id="3" name="Espace réservé du contenu 2"/>
          <p:cNvSpPr>
            <a:spLocks noGrp="1"/>
          </p:cNvSpPr>
          <p:nvPr>
            <p:ph idx="1"/>
          </p:nvPr>
        </p:nvSpPr>
        <p:spPr>
          <a:xfrm>
            <a:off x="251520" y="1268760"/>
            <a:ext cx="8640960" cy="5257800"/>
          </a:xfrm>
        </p:spPr>
        <p:txBody>
          <a:bodyPr>
            <a:normAutofit fontScale="92500" lnSpcReduction="20000"/>
          </a:bodyPr>
          <a:lstStyle/>
          <a:p>
            <a:r>
              <a:rPr lang="fr-FR" dirty="0" smtClean="0">
                <a:hlinkClick r:id="rId2" action="ppaction://hlinksldjump"/>
              </a:rPr>
              <a:t>How </a:t>
            </a:r>
            <a:r>
              <a:rPr lang="fr-FR" dirty="0" err="1" smtClean="0">
                <a:hlinkClick r:id="rId2" action="ppaction://hlinksldjump"/>
              </a:rPr>
              <a:t>can</a:t>
            </a:r>
            <a:r>
              <a:rPr lang="fr-FR" dirty="0" smtClean="0">
                <a:hlinkClick r:id="rId2" action="ppaction://hlinksldjump"/>
              </a:rPr>
              <a:t> </a:t>
            </a:r>
            <a:r>
              <a:rPr lang="fr-FR" dirty="0" err="1" smtClean="0">
                <a:hlinkClick r:id="rId2" action="ppaction://hlinksldjump"/>
              </a:rPr>
              <a:t>we</a:t>
            </a:r>
            <a:r>
              <a:rPr lang="fr-FR" dirty="0" smtClean="0">
                <a:hlinkClick r:id="rId2" action="ppaction://hlinksldjump"/>
              </a:rPr>
              <a:t> </a:t>
            </a:r>
            <a:r>
              <a:rPr lang="fr-FR" dirty="0" err="1" smtClean="0">
                <a:hlinkClick r:id="rId2" action="ppaction://hlinksldjump"/>
              </a:rPr>
              <a:t>explain</a:t>
            </a:r>
            <a:r>
              <a:rPr lang="fr-FR" dirty="0" smtClean="0">
                <a:hlinkClick r:id="rId2" action="ppaction://hlinksldjump"/>
              </a:rPr>
              <a:t> </a:t>
            </a:r>
            <a:r>
              <a:rPr lang="fr-FR" dirty="0" err="1" smtClean="0">
                <a:hlinkClick r:id="rId2" action="ppaction://hlinksldjump"/>
              </a:rPr>
              <a:t>aggregate</a:t>
            </a:r>
            <a:r>
              <a:rPr lang="fr-FR" dirty="0" smtClean="0">
                <a:hlinkClick r:id="rId2" action="ppaction://hlinksldjump"/>
              </a:rPr>
              <a:t> accumulation, i.e. the </a:t>
            </a:r>
            <a:r>
              <a:rPr lang="fr-FR" dirty="0" err="1" smtClean="0">
                <a:hlinkClick r:id="rId2" action="ppaction://hlinksldjump"/>
              </a:rPr>
              <a:t>equilibrium</a:t>
            </a:r>
            <a:r>
              <a:rPr lang="fr-FR" dirty="0" smtClean="0">
                <a:hlinkClick r:id="rId2" action="ppaction://hlinksldjump"/>
              </a:rPr>
              <a:t> </a:t>
            </a:r>
            <a:r>
              <a:rPr lang="fr-FR" dirty="0" err="1" smtClean="0">
                <a:hlinkClick r:id="rId2" action="ppaction://hlinksldjump"/>
              </a:rPr>
              <a:t>level</a:t>
            </a:r>
            <a:r>
              <a:rPr lang="fr-FR" dirty="0" smtClean="0">
                <a:hlinkClick r:id="rId2" action="ppaction://hlinksldjump"/>
              </a:rPr>
              <a:t> of </a:t>
            </a:r>
            <a:r>
              <a:rPr lang="el-GR" dirty="0" smtClean="0">
                <a:hlinkClick r:id="rId2" action="ppaction://hlinksldjump"/>
              </a:rPr>
              <a:t>β</a:t>
            </a:r>
            <a:r>
              <a:rPr lang="fr-FR" dirty="0" smtClean="0">
                <a:hlinkClick r:id="rId2" action="ppaction://hlinksldjump"/>
              </a:rPr>
              <a:t> = W/Y?</a:t>
            </a:r>
            <a:endParaRPr lang="fr-FR" dirty="0" smtClean="0"/>
          </a:p>
          <a:p>
            <a:r>
              <a:rPr lang="fr-FR" dirty="0" smtClean="0">
                <a:hlinkClick r:id="rId3" action="ppaction://hlinksldjump"/>
              </a:rPr>
              <a:t>The pure </a:t>
            </a:r>
            <a:r>
              <a:rPr lang="fr-FR" dirty="0" err="1" smtClean="0">
                <a:hlinkClick r:id="rId3" action="ppaction://hlinksldjump"/>
              </a:rPr>
              <a:t>lifecycle</a:t>
            </a:r>
            <a:r>
              <a:rPr lang="fr-FR" dirty="0" smtClean="0">
                <a:hlinkClick r:id="rId3" action="ppaction://hlinksldjump"/>
              </a:rPr>
              <a:t> model</a:t>
            </a:r>
            <a:endParaRPr lang="fr-FR" dirty="0" smtClean="0"/>
          </a:p>
          <a:p>
            <a:r>
              <a:rPr lang="fr-FR" dirty="0" smtClean="0">
                <a:hlinkClick r:id="rId4" action="ppaction://hlinksldjump"/>
              </a:rPr>
              <a:t>The </a:t>
            </a:r>
            <a:r>
              <a:rPr lang="fr-FR" dirty="0" err="1" smtClean="0">
                <a:hlinkClick r:id="rId4" action="ppaction://hlinksldjump"/>
              </a:rPr>
              <a:t>dynastic</a:t>
            </a:r>
            <a:r>
              <a:rPr lang="fr-FR" dirty="0" smtClean="0">
                <a:hlinkClick r:id="rId4" action="ppaction://hlinksldjump"/>
              </a:rPr>
              <a:t> model</a:t>
            </a:r>
            <a:endParaRPr lang="fr-FR" dirty="0" smtClean="0"/>
          </a:p>
          <a:p>
            <a:r>
              <a:rPr lang="fr-FR" dirty="0" smtClean="0">
                <a:hlinkClick r:id="rId5" action="ppaction://hlinksldjump"/>
              </a:rPr>
              <a:t>The </a:t>
            </a:r>
            <a:r>
              <a:rPr lang="fr-FR" dirty="0" err="1" smtClean="0">
                <a:hlinkClick r:id="rId5" action="ppaction://hlinksldjump"/>
              </a:rPr>
              <a:t>random</a:t>
            </a:r>
            <a:r>
              <a:rPr lang="fr-FR" dirty="0" smtClean="0">
                <a:hlinkClick r:id="rId5" action="ppaction://hlinksldjump"/>
              </a:rPr>
              <a:t>-</a:t>
            </a:r>
            <a:r>
              <a:rPr lang="fr-FR" dirty="0" err="1" smtClean="0">
                <a:hlinkClick r:id="rId5" action="ppaction://hlinksldjump"/>
              </a:rPr>
              <a:t>shocks</a:t>
            </a:r>
            <a:r>
              <a:rPr lang="fr-FR" dirty="0" smtClean="0">
                <a:hlinkClick r:id="rId5" action="ppaction://hlinksldjump"/>
              </a:rPr>
              <a:t> model: </a:t>
            </a:r>
            <a:r>
              <a:rPr lang="fr-FR" dirty="0" err="1" smtClean="0">
                <a:hlinkClick r:id="rId5" action="ppaction://hlinksldjump"/>
              </a:rPr>
              <a:t>explaining</a:t>
            </a:r>
            <a:r>
              <a:rPr lang="fr-FR" dirty="0" smtClean="0">
                <a:hlinkClick r:id="rId5" action="ppaction://hlinksldjump"/>
              </a:rPr>
              <a:t> the relation </a:t>
            </a:r>
            <a:r>
              <a:rPr lang="fr-FR" dirty="0" err="1" smtClean="0">
                <a:hlinkClick r:id="rId5" action="ppaction://hlinksldjump"/>
              </a:rPr>
              <a:t>between</a:t>
            </a:r>
            <a:r>
              <a:rPr lang="fr-FR" dirty="0" smtClean="0">
                <a:hlinkClick r:id="rId5" action="ppaction://hlinksldjump"/>
              </a:rPr>
              <a:t> </a:t>
            </a:r>
            <a:r>
              <a:rPr lang="fr-FR" dirty="0" err="1" smtClean="0">
                <a:hlinkClick r:id="rId5" action="ppaction://hlinksldjump"/>
              </a:rPr>
              <a:t>wealth</a:t>
            </a:r>
            <a:r>
              <a:rPr lang="fr-FR" dirty="0" smtClean="0">
                <a:hlinkClick r:id="rId5" action="ppaction://hlinksldjump"/>
              </a:rPr>
              <a:t> </a:t>
            </a:r>
            <a:r>
              <a:rPr lang="fr-FR" dirty="0" err="1" smtClean="0">
                <a:hlinkClick r:id="rId5" action="ppaction://hlinksldjump"/>
              </a:rPr>
              <a:t>concention</a:t>
            </a:r>
            <a:r>
              <a:rPr lang="fr-FR" dirty="0" smtClean="0">
                <a:hlinkClick r:id="rId5" action="ppaction://hlinksldjump"/>
              </a:rPr>
              <a:t> &amp; r-g</a:t>
            </a:r>
            <a:endParaRPr lang="fr-FR" dirty="0" smtClean="0"/>
          </a:p>
          <a:p>
            <a:r>
              <a:rPr lang="fr-FR" dirty="0" err="1" smtClean="0">
                <a:hlinkClick r:id="rId6" action="ppaction://hlinksldjump"/>
              </a:rPr>
              <a:t>Explaining</a:t>
            </a:r>
            <a:r>
              <a:rPr lang="fr-FR" dirty="0" smtClean="0">
                <a:hlinkClick r:id="rId6" action="ppaction://hlinksldjump"/>
              </a:rPr>
              <a:t> the long-</a:t>
            </a:r>
            <a:r>
              <a:rPr lang="fr-FR" dirty="0" err="1" smtClean="0">
                <a:hlinkClick r:id="rId6" action="ppaction://hlinksldjump"/>
              </a:rPr>
              <a:t>run</a:t>
            </a:r>
            <a:r>
              <a:rPr lang="fr-FR" dirty="0" smtClean="0">
                <a:hlinkClick r:id="rId6" action="ppaction://hlinksldjump"/>
              </a:rPr>
              <a:t> </a:t>
            </a:r>
            <a:r>
              <a:rPr lang="fr-FR" dirty="0" err="1" smtClean="0">
                <a:hlinkClick r:id="rId6" action="ppaction://hlinksldjump"/>
              </a:rPr>
              <a:t>evolution</a:t>
            </a:r>
            <a:r>
              <a:rPr lang="fr-FR" dirty="0" smtClean="0">
                <a:hlinkClick r:id="rId6" action="ppaction://hlinksldjump"/>
              </a:rPr>
              <a:t> of </a:t>
            </a:r>
            <a:r>
              <a:rPr lang="fr-FR" dirty="0" err="1" smtClean="0">
                <a:hlinkClick r:id="rId6" action="ppaction://hlinksldjump"/>
              </a:rPr>
              <a:t>inheritance</a:t>
            </a:r>
            <a:r>
              <a:rPr lang="fr-FR" dirty="0" smtClean="0">
                <a:hlinkClick r:id="rId6" action="ppaction://hlinksldjump"/>
              </a:rPr>
              <a:t> &amp; </a:t>
            </a:r>
            <a:r>
              <a:rPr lang="fr-FR" dirty="0" err="1" smtClean="0">
                <a:hlinkClick r:id="rId6" action="ppaction://hlinksldjump"/>
              </a:rPr>
              <a:t>share</a:t>
            </a:r>
            <a:r>
              <a:rPr lang="fr-FR" dirty="0" smtClean="0">
                <a:hlinkClick r:id="rId6" action="ppaction://hlinksldjump"/>
              </a:rPr>
              <a:t> of </a:t>
            </a:r>
            <a:r>
              <a:rPr lang="fr-FR" dirty="0" err="1" smtClean="0">
                <a:hlinkClick r:id="rId6" action="ppaction://hlinksldjump"/>
              </a:rPr>
              <a:t>inherited</a:t>
            </a:r>
            <a:r>
              <a:rPr lang="fr-FR" dirty="0" smtClean="0">
                <a:hlinkClick r:id="rId6" action="ppaction://hlinksldjump"/>
              </a:rPr>
              <a:t> </a:t>
            </a:r>
            <a:r>
              <a:rPr lang="fr-FR" dirty="0" err="1" smtClean="0">
                <a:hlinkClick r:id="rId6" action="ppaction://hlinksldjump"/>
              </a:rPr>
              <a:t>wealth</a:t>
            </a:r>
            <a:endParaRPr lang="fr-FR" dirty="0" smtClean="0"/>
          </a:p>
          <a:p>
            <a:pPr>
              <a:buNone/>
            </a:pPr>
            <a:endParaRPr lang="fr-FR" dirty="0" smtClean="0"/>
          </a:p>
          <a:p>
            <a:pPr>
              <a:buNone/>
            </a:pPr>
            <a:r>
              <a:rPr lang="fr-FR" dirty="0" smtClean="0"/>
              <a:t>For more </a:t>
            </a:r>
            <a:r>
              <a:rPr lang="fr-FR" dirty="0" err="1" smtClean="0"/>
              <a:t>details</a:t>
            </a:r>
            <a:r>
              <a:rPr lang="fr-FR" dirty="0" smtClean="0"/>
              <a:t> on </a:t>
            </a:r>
            <a:r>
              <a:rPr lang="fr-FR" dirty="0" err="1" smtClean="0"/>
              <a:t>these</a:t>
            </a:r>
            <a:r>
              <a:rPr lang="fr-FR" dirty="0" smtClean="0"/>
              <a:t> </a:t>
            </a:r>
            <a:r>
              <a:rPr lang="fr-FR" dirty="0" err="1" smtClean="0"/>
              <a:t>theoretical</a:t>
            </a:r>
            <a:r>
              <a:rPr lang="fr-FR" dirty="0" smtClean="0"/>
              <a:t> </a:t>
            </a:r>
            <a:r>
              <a:rPr lang="fr-FR" dirty="0" err="1" smtClean="0"/>
              <a:t>models</a:t>
            </a:r>
            <a:r>
              <a:rPr lang="fr-FR" dirty="0" smtClean="0"/>
              <a:t>, </a:t>
            </a:r>
            <a:r>
              <a:rPr lang="fr-FR" dirty="0" err="1" smtClean="0"/>
              <a:t>see</a:t>
            </a:r>
            <a:r>
              <a:rPr lang="fr-FR" dirty="0" smtClean="0"/>
              <a:t> Piketty-Zucman, « </a:t>
            </a:r>
            <a:r>
              <a:rPr lang="fr-FR" dirty="0" err="1" smtClean="0"/>
              <a:t>Wealth</a:t>
            </a:r>
            <a:r>
              <a:rPr lang="fr-FR" dirty="0" smtClean="0"/>
              <a:t> &amp; </a:t>
            </a:r>
            <a:r>
              <a:rPr lang="fr-FR" dirty="0" err="1" smtClean="0"/>
              <a:t>Inheritance</a:t>
            </a:r>
            <a:r>
              <a:rPr lang="fr-FR" dirty="0" smtClean="0"/>
              <a:t> in the Long </a:t>
            </a:r>
            <a:r>
              <a:rPr lang="fr-FR" dirty="0" err="1" smtClean="0"/>
              <a:t>Run</a:t>
            </a:r>
            <a:r>
              <a:rPr lang="fr-FR" dirty="0" smtClean="0"/>
              <a:t> », </a:t>
            </a:r>
            <a:r>
              <a:rPr lang="fr-FR" dirty="0" err="1" smtClean="0">
                <a:hlinkClick r:id="rId7"/>
              </a:rPr>
              <a:t>Handbook</a:t>
            </a:r>
            <a:r>
              <a:rPr lang="fr-FR" dirty="0" smtClean="0">
                <a:hlinkClick r:id="rId7"/>
              </a:rPr>
              <a:t> of </a:t>
            </a:r>
            <a:r>
              <a:rPr lang="fr-FR" dirty="0" err="1" smtClean="0">
                <a:hlinkClick r:id="rId7"/>
              </a:rPr>
              <a:t>Income</a:t>
            </a:r>
            <a:r>
              <a:rPr lang="fr-FR" dirty="0" smtClean="0">
                <a:hlinkClick r:id="rId7"/>
              </a:rPr>
              <a:t> Distribution 2015</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856984" cy="6552728"/>
          </a:xfrm>
        </p:spPr>
        <p:txBody>
          <a:bodyPr>
            <a:normAutofit fontScale="77500" lnSpcReduction="20000"/>
          </a:bodyPr>
          <a:lstStyle/>
          <a:p>
            <a:pPr>
              <a:buNone/>
            </a:pPr>
            <a:endParaRPr lang="en-US" dirty="0" smtClean="0"/>
          </a:p>
          <a:p>
            <a:r>
              <a:rPr lang="fr-FR" b="1" dirty="0" smtClean="0"/>
              <a:t>Is </a:t>
            </a:r>
            <a:r>
              <a:rPr lang="fr-FR" b="1" dirty="0" err="1" smtClean="0"/>
              <a:t>it</a:t>
            </a:r>
            <a:r>
              <a:rPr lang="fr-FR" b="1" dirty="0" smtClean="0"/>
              <a:t> </a:t>
            </a:r>
            <a:r>
              <a:rPr lang="fr-FR" b="1" dirty="0" err="1" smtClean="0"/>
              <a:t>suprising</a:t>
            </a:r>
            <a:r>
              <a:rPr lang="fr-FR" b="1" dirty="0" smtClean="0"/>
              <a:t> </a:t>
            </a:r>
            <a:r>
              <a:rPr lang="fr-FR" b="1" dirty="0" err="1" smtClean="0"/>
              <a:t>that</a:t>
            </a:r>
            <a:r>
              <a:rPr lang="fr-FR" b="1" dirty="0" smtClean="0"/>
              <a:t> r &gt; g for </a:t>
            </a:r>
            <a:r>
              <a:rPr lang="fr-FR" b="1" dirty="0" err="1" smtClean="0"/>
              <a:t>ever</a:t>
            </a:r>
            <a:r>
              <a:rPr lang="fr-FR" b="1" dirty="0" smtClean="0"/>
              <a:t>?</a:t>
            </a:r>
          </a:p>
          <a:p>
            <a:pPr>
              <a:buNone/>
            </a:pPr>
            <a:endParaRPr lang="fr-FR" dirty="0" smtClean="0"/>
          </a:p>
          <a:p>
            <a:r>
              <a:rPr lang="fr-FR" dirty="0" smtClean="0"/>
              <a:t>No: </a:t>
            </a:r>
            <a:r>
              <a:rPr lang="fr-FR" dirty="0" err="1" smtClean="0"/>
              <a:t>this</a:t>
            </a:r>
            <a:r>
              <a:rPr lang="fr-FR" dirty="0" smtClean="0"/>
              <a:t> </a:t>
            </a:r>
            <a:r>
              <a:rPr lang="fr-FR" dirty="0" err="1" smtClean="0"/>
              <a:t>is</a:t>
            </a:r>
            <a:r>
              <a:rPr lang="fr-FR" dirty="0" smtClean="0"/>
              <a:t> </a:t>
            </a:r>
            <a:r>
              <a:rPr lang="fr-FR" dirty="0" err="1" smtClean="0"/>
              <a:t>obvious</a:t>
            </a:r>
            <a:r>
              <a:rPr lang="fr-FR" dirty="0" smtClean="0"/>
              <a:t> </a:t>
            </a:r>
            <a:r>
              <a:rPr lang="fr-FR" dirty="0" err="1" smtClean="0"/>
              <a:t>with</a:t>
            </a:r>
            <a:r>
              <a:rPr lang="fr-FR" dirty="0" smtClean="0"/>
              <a:t> g=0 : r = </a:t>
            </a:r>
            <a:r>
              <a:rPr lang="el-GR" dirty="0" smtClean="0"/>
              <a:t>θ</a:t>
            </a:r>
            <a:r>
              <a:rPr lang="fr-FR" dirty="0" smtClean="0"/>
              <a:t> &gt; 0 </a:t>
            </a:r>
          </a:p>
          <a:p>
            <a:r>
              <a:rPr lang="fr-FR" dirty="0" smtClean="0"/>
              <a:t>This </a:t>
            </a:r>
            <a:r>
              <a:rPr lang="fr-FR" dirty="0" err="1" smtClean="0"/>
              <a:t>is</a:t>
            </a:r>
            <a:r>
              <a:rPr lang="fr-FR" dirty="0" smtClean="0"/>
              <a:t> </a:t>
            </a:r>
            <a:r>
              <a:rPr lang="fr-FR" dirty="0" err="1" smtClean="0"/>
              <a:t>also</a:t>
            </a:r>
            <a:r>
              <a:rPr lang="fr-FR" dirty="0" smtClean="0"/>
              <a:t> </a:t>
            </a:r>
            <a:r>
              <a:rPr lang="fr-FR" dirty="0" err="1" smtClean="0"/>
              <a:t>what</a:t>
            </a:r>
            <a:r>
              <a:rPr lang="fr-FR" dirty="0" smtClean="0"/>
              <a:t> standard </a:t>
            </a:r>
            <a:r>
              <a:rPr lang="fr-FR" dirty="0" err="1" smtClean="0"/>
              <a:t>economic</a:t>
            </a:r>
            <a:r>
              <a:rPr lang="fr-FR" dirty="0" smtClean="0"/>
              <a:t> </a:t>
            </a:r>
            <a:r>
              <a:rPr lang="fr-FR" dirty="0" err="1" smtClean="0"/>
              <a:t>models</a:t>
            </a:r>
            <a:r>
              <a:rPr lang="fr-FR" dirty="0" smtClean="0"/>
              <a:t> </a:t>
            </a:r>
            <a:r>
              <a:rPr lang="fr-FR" dirty="0" err="1" smtClean="0"/>
              <a:t>predict</a:t>
            </a:r>
            <a:r>
              <a:rPr lang="fr-FR" dirty="0" smtClean="0"/>
              <a:t> </a:t>
            </a:r>
            <a:r>
              <a:rPr lang="fr-FR" dirty="0" err="1" smtClean="0"/>
              <a:t>with</a:t>
            </a:r>
            <a:r>
              <a:rPr lang="fr-FR" dirty="0" smtClean="0"/>
              <a:t> positive </a:t>
            </a:r>
            <a:r>
              <a:rPr lang="fr-FR" dirty="0" err="1" smtClean="0"/>
              <a:t>growth</a:t>
            </a:r>
            <a:r>
              <a:rPr lang="fr-FR" dirty="0" smtClean="0"/>
              <a:t> g&gt;0 </a:t>
            </a:r>
          </a:p>
          <a:p>
            <a:r>
              <a:rPr lang="fr-FR" dirty="0" smtClean="0"/>
              <a:t>And </a:t>
            </a:r>
            <a:r>
              <a:rPr lang="fr-FR" dirty="0" err="1" smtClean="0"/>
              <a:t>this</a:t>
            </a:r>
            <a:r>
              <a:rPr lang="fr-FR" dirty="0" smtClean="0"/>
              <a:t> </a:t>
            </a:r>
            <a:r>
              <a:rPr lang="fr-FR" dirty="0" err="1" smtClean="0"/>
              <a:t>is</a:t>
            </a:r>
            <a:r>
              <a:rPr lang="fr-FR" dirty="0" smtClean="0"/>
              <a:t> </a:t>
            </a:r>
            <a:r>
              <a:rPr lang="fr-FR" dirty="0" err="1" smtClean="0"/>
              <a:t>what</a:t>
            </a:r>
            <a:r>
              <a:rPr lang="fr-FR" dirty="0" smtClean="0"/>
              <a:t> </a:t>
            </a:r>
            <a:r>
              <a:rPr lang="fr-FR" dirty="0" err="1" smtClean="0"/>
              <a:t>we</a:t>
            </a:r>
            <a:r>
              <a:rPr lang="fr-FR" dirty="0" smtClean="0"/>
              <a:t> </a:t>
            </a:r>
            <a:r>
              <a:rPr lang="fr-FR" dirty="0" err="1" smtClean="0"/>
              <a:t>always</a:t>
            </a:r>
            <a:r>
              <a:rPr lang="fr-FR" dirty="0" smtClean="0"/>
              <a:t> observe in </a:t>
            </a:r>
            <a:r>
              <a:rPr lang="fr-FR" dirty="0" err="1" smtClean="0"/>
              <a:t>human</a:t>
            </a:r>
            <a:r>
              <a:rPr lang="fr-FR" dirty="0" smtClean="0"/>
              <a:t> </a:t>
            </a:r>
            <a:r>
              <a:rPr lang="fr-FR" dirty="0" err="1" smtClean="0"/>
              <a:t>history</a:t>
            </a:r>
            <a:r>
              <a:rPr lang="fr-FR" dirty="0" smtClean="0"/>
              <a:t> (</a:t>
            </a:r>
            <a:r>
              <a:rPr lang="fr-FR" dirty="0" err="1" smtClean="0"/>
              <a:t>at</a:t>
            </a:r>
            <a:r>
              <a:rPr lang="fr-FR" dirty="0" smtClean="0"/>
              <a:t> least in the absence of capital </a:t>
            </a:r>
            <a:r>
              <a:rPr lang="fr-FR" dirty="0" err="1" smtClean="0"/>
              <a:t>shocks</a:t>
            </a:r>
            <a:r>
              <a:rPr lang="fr-FR" dirty="0" smtClean="0"/>
              <a:t>, </a:t>
            </a:r>
            <a:r>
              <a:rPr lang="fr-FR" dirty="0" err="1" smtClean="0"/>
              <a:t>wars</a:t>
            </a:r>
            <a:r>
              <a:rPr lang="fr-FR" dirty="0" smtClean="0"/>
              <a:t>, taxation, etc., </a:t>
            </a:r>
            <a:r>
              <a:rPr lang="fr-FR" dirty="0" err="1" smtClean="0"/>
              <a:t>see</a:t>
            </a:r>
            <a:r>
              <a:rPr lang="fr-FR" dirty="0" smtClean="0"/>
              <a:t> </a:t>
            </a:r>
            <a:r>
              <a:rPr lang="fr-FR" dirty="0" err="1" smtClean="0"/>
              <a:t>below</a:t>
            </a:r>
            <a:r>
              <a:rPr lang="fr-FR" dirty="0" smtClean="0"/>
              <a:t> )</a:t>
            </a:r>
          </a:p>
          <a:p>
            <a:pPr>
              <a:buNone/>
            </a:pPr>
            <a:endParaRPr lang="fr-FR" dirty="0" smtClean="0"/>
          </a:p>
          <a:p>
            <a:r>
              <a:rPr lang="fr-FR" dirty="0" err="1" smtClean="0"/>
              <a:t>Typically</a:t>
            </a:r>
            <a:r>
              <a:rPr lang="fr-FR" dirty="0" smtClean="0"/>
              <a:t>, </a:t>
            </a:r>
            <a:r>
              <a:rPr lang="fr-FR" dirty="0" err="1" smtClean="0"/>
              <a:t>during</a:t>
            </a:r>
            <a:r>
              <a:rPr lang="fr-FR" dirty="0" smtClean="0"/>
              <a:t> 19c: g = 1%, r = 5%, s = 8%,                                          </a:t>
            </a:r>
            <a:r>
              <a:rPr lang="el-GR" dirty="0" smtClean="0"/>
              <a:t>β</a:t>
            </a:r>
            <a:r>
              <a:rPr lang="fr-FR" dirty="0" smtClean="0"/>
              <a:t> = s/g = 800%, </a:t>
            </a:r>
            <a:r>
              <a:rPr lang="el-GR" dirty="0" smtClean="0"/>
              <a:t>α</a:t>
            </a:r>
            <a:r>
              <a:rPr lang="fr-FR" dirty="0" smtClean="0"/>
              <a:t> = r </a:t>
            </a:r>
            <a:r>
              <a:rPr lang="el-GR" dirty="0" smtClean="0"/>
              <a:t>β</a:t>
            </a:r>
            <a:r>
              <a:rPr lang="fr-FR" dirty="0" smtClean="0"/>
              <a:t> = 40%</a:t>
            </a:r>
          </a:p>
          <a:p>
            <a:r>
              <a:rPr lang="fr-FR" dirty="0" err="1" smtClean="0"/>
              <a:t>Wealth</a:t>
            </a:r>
            <a:r>
              <a:rPr lang="fr-FR" dirty="0" smtClean="0"/>
              <a:t> </a:t>
            </a:r>
            <a:r>
              <a:rPr lang="fr-FR" dirty="0" err="1" smtClean="0"/>
              <a:t>holders</a:t>
            </a:r>
            <a:r>
              <a:rPr lang="fr-FR" dirty="0" smtClean="0"/>
              <a:t> </a:t>
            </a:r>
            <a:r>
              <a:rPr lang="fr-FR" dirty="0" err="1" smtClean="0"/>
              <a:t>simply</a:t>
            </a:r>
            <a:r>
              <a:rPr lang="fr-FR" dirty="0" smtClean="0"/>
              <a:t> </a:t>
            </a:r>
            <a:r>
              <a:rPr lang="fr-FR" dirty="0" err="1" smtClean="0"/>
              <a:t>need</a:t>
            </a:r>
            <a:r>
              <a:rPr lang="fr-FR" dirty="0" smtClean="0"/>
              <a:t> to </a:t>
            </a:r>
            <a:r>
              <a:rPr lang="fr-FR" dirty="0" err="1" smtClean="0"/>
              <a:t>save</a:t>
            </a:r>
            <a:r>
              <a:rPr lang="fr-FR" dirty="0" smtClean="0"/>
              <a:t> a fraction g/r = 20% of </a:t>
            </a:r>
            <a:r>
              <a:rPr lang="fr-FR" dirty="0" err="1" smtClean="0"/>
              <a:t>their</a:t>
            </a:r>
            <a:r>
              <a:rPr lang="fr-FR" dirty="0" smtClean="0"/>
              <a:t> capital </a:t>
            </a:r>
            <a:r>
              <a:rPr lang="fr-FR" dirty="0" err="1" smtClean="0"/>
              <a:t>income</a:t>
            </a:r>
            <a:r>
              <a:rPr lang="fr-FR" dirty="0" smtClean="0"/>
              <a:t> </a:t>
            </a:r>
            <a:r>
              <a:rPr lang="fr-FR" dirty="0" err="1" smtClean="0"/>
              <a:t>so</a:t>
            </a:r>
            <a:r>
              <a:rPr lang="fr-FR" dirty="0" smtClean="0"/>
              <a:t> </a:t>
            </a:r>
            <a:r>
              <a:rPr lang="fr-FR" dirty="0" err="1" smtClean="0"/>
              <a:t>that</a:t>
            </a:r>
            <a:r>
              <a:rPr lang="fr-FR" dirty="0" smtClean="0"/>
              <a:t> </a:t>
            </a:r>
            <a:r>
              <a:rPr lang="fr-FR" dirty="0" err="1" smtClean="0"/>
              <a:t>their</a:t>
            </a:r>
            <a:r>
              <a:rPr lang="fr-FR" dirty="0" smtClean="0"/>
              <a:t> </a:t>
            </a:r>
            <a:r>
              <a:rPr lang="fr-FR" dirty="0" err="1" smtClean="0"/>
              <a:t>wealth</a:t>
            </a:r>
            <a:r>
              <a:rPr lang="fr-FR" dirty="0" smtClean="0"/>
              <a:t> </a:t>
            </a:r>
            <a:r>
              <a:rPr lang="fr-FR" dirty="0" err="1" smtClean="0"/>
              <a:t>rises</a:t>
            </a:r>
            <a:r>
              <a:rPr lang="fr-FR" dirty="0" smtClean="0"/>
              <a:t> by 1% per </a:t>
            </a:r>
            <a:r>
              <a:rPr lang="fr-FR" dirty="0" err="1" smtClean="0"/>
              <a:t>year</a:t>
            </a:r>
            <a:r>
              <a:rPr lang="fr-FR" dirty="0" smtClean="0"/>
              <a:t>, i.e. as </a:t>
            </a:r>
            <a:r>
              <a:rPr lang="fr-FR" dirty="0" err="1" smtClean="0"/>
              <a:t>fast</a:t>
            </a:r>
            <a:r>
              <a:rPr lang="fr-FR" dirty="0" smtClean="0"/>
              <a:t> as national </a:t>
            </a:r>
            <a:r>
              <a:rPr lang="fr-FR" dirty="0" err="1" smtClean="0"/>
              <a:t>income</a:t>
            </a:r>
            <a:endParaRPr lang="fr-FR" dirty="0" smtClean="0"/>
          </a:p>
          <a:p>
            <a:pPr>
              <a:buNone/>
            </a:pPr>
            <a:endParaRPr lang="fr-FR" dirty="0" smtClean="0"/>
          </a:p>
          <a:p>
            <a:r>
              <a:rPr lang="fr-FR" dirty="0" smtClean="0"/>
              <a:t>This </a:t>
            </a:r>
            <a:r>
              <a:rPr lang="fr-FR" dirty="0" err="1" smtClean="0"/>
              <a:t>is</a:t>
            </a:r>
            <a:r>
              <a:rPr lang="fr-FR" dirty="0" smtClean="0"/>
              <a:t> </a:t>
            </a:r>
            <a:r>
              <a:rPr lang="fr-FR" dirty="0" err="1" smtClean="0"/>
              <a:t>what</a:t>
            </a:r>
            <a:r>
              <a:rPr lang="fr-FR" dirty="0" smtClean="0"/>
              <a:t> </a:t>
            </a:r>
            <a:r>
              <a:rPr lang="fr-FR" dirty="0" err="1" smtClean="0"/>
              <a:t>wealth</a:t>
            </a:r>
            <a:r>
              <a:rPr lang="fr-FR" dirty="0" smtClean="0"/>
              <a:t> </a:t>
            </a:r>
            <a:r>
              <a:rPr lang="fr-FR" dirty="0" err="1" smtClean="0"/>
              <a:t>is</a:t>
            </a:r>
            <a:r>
              <a:rPr lang="fr-FR" dirty="0" smtClean="0"/>
              <a:t> </a:t>
            </a:r>
            <a:r>
              <a:rPr lang="fr-FR" dirty="0" err="1" smtClean="0"/>
              <a:t>here</a:t>
            </a:r>
            <a:r>
              <a:rPr lang="fr-FR" dirty="0" smtClean="0"/>
              <a:t> for: if </a:t>
            </a:r>
            <a:r>
              <a:rPr lang="fr-FR" dirty="0" err="1" smtClean="0"/>
              <a:t>you</a:t>
            </a:r>
            <a:r>
              <a:rPr lang="fr-FR" dirty="0" smtClean="0"/>
              <a:t> </a:t>
            </a:r>
            <a:r>
              <a:rPr lang="fr-FR" dirty="0" err="1" smtClean="0"/>
              <a:t>need</a:t>
            </a:r>
            <a:r>
              <a:rPr lang="fr-FR" dirty="0" smtClean="0"/>
              <a:t> to </a:t>
            </a:r>
            <a:r>
              <a:rPr lang="fr-FR" dirty="0" err="1" smtClean="0"/>
              <a:t>reinvest</a:t>
            </a:r>
            <a:r>
              <a:rPr lang="fr-FR" dirty="0" smtClean="0"/>
              <a:t> all </a:t>
            </a:r>
            <a:r>
              <a:rPr lang="fr-FR" dirty="0" err="1" smtClean="0"/>
              <a:t>your</a:t>
            </a:r>
            <a:r>
              <a:rPr lang="fr-FR" dirty="0" smtClean="0"/>
              <a:t> capital </a:t>
            </a:r>
            <a:r>
              <a:rPr lang="fr-FR" dirty="0" err="1" smtClean="0"/>
              <a:t>income</a:t>
            </a:r>
            <a:r>
              <a:rPr lang="fr-FR" dirty="0" smtClean="0"/>
              <a:t> in </a:t>
            </a:r>
            <a:r>
              <a:rPr lang="fr-FR" dirty="0" err="1" smtClean="0"/>
              <a:t>order</a:t>
            </a:r>
            <a:r>
              <a:rPr lang="fr-FR" dirty="0" smtClean="0"/>
              <a:t> to </a:t>
            </a:r>
            <a:r>
              <a:rPr lang="fr-FR" dirty="0" err="1" smtClean="0"/>
              <a:t>preserve</a:t>
            </a:r>
            <a:r>
              <a:rPr lang="fr-FR" dirty="0" smtClean="0"/>
              <a:t> </a:t>
            </a:r>
            <a:r>
              <a:rPr lang="fr-FR" dirty="0" err="1" smtClean="0"/>
              <a:t>your</a:t>
            </a:r>
            <a:r>
              <a:rPr lang="fr-FR" dirty="0" smtClean="0"/>
              <a:t> relative </a:t>
            </a:r>
            <a:r>
              <a:rPr lang="fr-FR" dirty="0" err="1" smtClean="0"/>
              <a:t>wealth</a:t>
            </a:r>
            <a:r>
              <a:rPr lang="fr-FR" dirty="0" smtClean="0"/>
              <a:t> position, </a:t>
            </a:r>
            <a:r>
              <a:rPr lang="fr-FR" dirty="0" err="1" smtClean="0"/>
              <a:t>then</a:t>
            </a:r>
            <a:r>
              <a:rPr lang="fr-FR" dirty="0" smtClean="0"/>
              <a:t> </a:t>
            </a:r>
            <a:r>
              <a:rPr lang="fr-FR" dirty="0" err="1" smtClean="0"/>
              <a:t>what’s</a:t>
            </a:r>
            <a:r>
              <a:rPr lang="fr-FR" dirty="0" smtClean="0"/>
              <a:t> the point of holding </a:t>
            </a:r>
            <a:r>
              <a:rPr lang="fr-FR" dirty="0" err="1" smtClean="0"/>
              <a:t>wealth</a:t>
            </a:r>
            <a:r>
              <a:rPr lang="fr-FR" dirty="0" smtClean="0"/>
              <a:t>?</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507288" cy="850106"/>
          </a:xfrm>
        </p:spPr>
        <p:txBody>
          <a:bodyPr>
            <a:normAutofit/>
          </a:bodyPr>
          <a:lstStyle/>
          <a:p>
            <a:r>
              <a:rPr lang="fr-FR" dirty="0" smtClean="0"/>
              <a:t>The </a:t>
            </a:r>
            <a:r>
              <a:rPr lang="fr-FR" dirty="0" err="1" smtClean="0"/>
              <a:t>random</a:t>
            </a:r>
            <a:r>
              <a:rPr lang="fr-FR" dirty="0" smtClean="0"/>
              <a:t>-</a:t>
            </a:r>
            <a:r>
              <a:rPr lang="fr-FR" dirty="0" err="1" smtClean="0"/>
              <a:t>shocks</a:t>
            </a:r>
            <a:r>
              <a:rPr lang="fr-FR" dirty="0" smtClean="0"/>
              <a:t> model</a:t>
            </a:r>
            <a:endParaRPr lang="fr-FR" dirty="0"/>
          </a:p>
        </p:txBody>
      </p:sp>
      <p:sp>
        <p:nvSpPr>
          <p:cNvPr id="3" name="Espace réservé du contenu 2"/>
          <p:cNvSpPr>
            <a:spLocks noGrp="1"/>
          </p:cNvSpPr>
          <p:nvPr>
            <p:ph idx="1"/>
          </p:nvPr>
        </p:nvSpPr>
        <p:spPr>
          <a:xfrm>
            <a:off x="107504" y="1124744"/>
            <a:ext cx="8928992" cy="5544616"/>
          </a:xfrm>
        </p:spPr>
        <p:txBody>
          <a:bodyPr>
            <a:normAutofit fontScale="77500" lnSpcReduction="20000"/>
          </a:bodyPr>
          <a:lstStyle/>
          <a:p>
            <a:endParaRPr lang="fr-FR" dirty="0" smtClean="0"/>
          </a:p>
          <a:p>
            <a:r>
              <a:rPr lang="fr-FR" dirty="0" smtClean="0"/>
              <a:t>Pb </a:t>
            </a:r>
            <a:r>
              <a:rPr lang="fr-FR" dirty="0" err="1" smtClean="0"/>
              <a:t>with</a:t>
            </a:r>
            <a:r>
              <a:rPr lang="fr-FR" dirty="0" smtClean="0"/>
              <a:t> the </a:t>
            </a:r>
            <a:r>
              <a:rPr lang="fr-FR" dirty="0" err="1" smtClean="0"/>
              <a:t>dynastic</a:t>
            </a:r>
            <a:r>
              <a:rPr lang="fr-FR" dirty="0" smtClean="0"/>
              <a:t> model = </a:t>
            </a:r>
            <a:r>
              <a:rPr lang="fr-FR" dirty="0" err="1" smtClean="0"/>
              <a:t>any</a:t>
            </a:r>
            <a:r>
              <a:rPr lang="fr-FR" dirty="0" smtClean="0"/>
              <a:t> </a:t>
            </a:r>
            <a:r>
              <a:rPr lang="fr-FR" dirty="0" err="1" smtClean="0"/>
              <a:t>level</a:t>
            </a:r>
            <a:r>
              <a:rPr lang="fr-FR" dirty="0" smtClean="0"/>
              <a:t> of </a:t>
            </a:r>
            <a:r>
              <a:rPr lang="fr-FR" dirty="0" err="1" smtClean="0"/>
              <a:t>inequality</a:t>
            </a:r>
            <a:r>
              <a:rPr lang="fr-FR" dirty="0" smtClean="0"/>
              <a:t> </a:t>
            </a:r>
            <a:r>
              <a:rPr lang="fr-FR" dirty="0" err="1" smtClean="0"/>
              <a:t>can</a:t>
            </a:r>
            <a:r>
              <a:rPr lang="fr-FR" dirty="0" smtClean="0"/>
              <a:t> </a:t>
            </a:r>
            <a:r>
              <a:rPr lang="fr-FR" dirty="0" err="1" smtClean="0"/>
              <a:t>be</a:t>
            </a:r>
            <a:r>
              <a:rPr lang="fr-FR" dirty="0" smtClean="0"/>
              <a:t> self-</a:t>
            </a:r>
            <a:r>
              <a:rPr lang="fr-FR" dirty="0" err="1" smtClean="0"/>
              <a:t>sustaining</a:t>
            </a:r>
            <a:r>
              <a:rPr lang="fr-FR" dirty="0" smtClean="0"/>
              <a:t> (</a:t>
            </a:r>
            <a:r>
              <a:rPr lang="fr-FR" dirty="0" err="1" smtClean="0"/>
              <a:t>zero</a:t>
            </a:r>
            <a:r>
              <a:rPr lang="fr-FR" dirty="0" smtClean="0"/>
              <a:t> </a:t>
            </a:r>
            <a:r>
              <a:rPr lang="fr-FR" dirty="0" err="1" smtClean="0"/>
              <a:t>mobility</a:t>
            </a:r>
            <a:r>
              <a:rPr lang="fr-FR" dirty="0" smtClean="0"/>
              <a:t>)</a:t>
            </a:r>
          </a:p>
          <a:p>
            <a:pPr>
              <a:buNone/>
            </a:pPr>
            <a:r>
              <a:rPr lang="fr-FR" dirty="0" smtClean="0"/>
              <a:t>(</a:t>
            </a:r>
            <a:r>
              <a:rPr lang="fr-FR" dirty="0" err="1" smtClean="0"/>
              <a:t>other</a:t>
            </a:r>
            <a:r>
              <a:rPr lang="fr-FR" dirty="0" smtClean="0"/>
              <a:t> </a:t>
            </a:r>
            <a:r>
              <a:rPr lang="fr-FR" dirty="0" err="1" smtClean="0"/>
              <a:t>pb</a:t>
            </a:r>
            <a:r>
              <a:rPr lang="fr-FR" dirty="0" smtClean="0"/>
              <a:t> = </a:t>
            </a:r>
            <a:r>
              <a:rPr lang="fr-FR" dirty="0" err="1" smtClean="0"/>
              <a:t>unclear</a:t>
            </a:r>
            <a:r>
              <a:rPr lang="fr-FR" dirty="0" smtClean="0"/>
              <a:t> </a:t>
            </a:r>
            <a:r>
              <a:rPr lang="fr-FR" dirty="0" err="1" smtClean="0"/>
              <a:t>whether</a:t>
            </a:r>
            <a:r>
              <a:rPr lang="fr-FR" dirty="0" smtClean="0"/>
              <a:t> r = </a:t>
            </a:r>
            <a:r>
              <a:rPr lang="el-GR" dirty="0" smtClean="0"/>
              <a:t>θ</a:t>
            </a:r>
            <a:r>
              <a:rPr lang="fr-FR" dirty="0" smtClean="0"/>
              <a:t> in the real </a:t>
            </a:r>
            <a:r>
              <a:rPr lang="fr-FR" dirty="0" err="1" smtClean="0"/>
              <a:t>word</a:t>
            </a:r>
            <a:r>
              <a:rPr lang="fr-FR" dirty="0" smtClean="0"/>
              <a:t>; in </a:t>
            </a:r>
            <a:r>
              <a:rPr lang="fr-FR" dirty="0" err="1" smtClean="0"/>
              <a:t>fact</a:t>
            </a:r>
            <a:r>
              <a:rPr lang="fr-FR" dirty="0" smtClean="0"/>
              <a:t>, </a:t>
            </a:r>
            <a:r>
              <a:rPr lang="fr-FR" dirty="0" err="1" smtClean="0"/>
              <a:t>it</a:t>
            </a:r>
            <a:r>
              <a:rPr lang="fr-FR" dirty="0" smtClean="0"/>
              <a:t> </a:t>
            </a:r>
            <a:r>
              <a:rPr lang="fr-FR" dirty="0" err="1" smtClean="0"/>
              <a:t>is</a:t>
            </a:r>
            <a:r>
              <a:rPr lang="fr-FR" dirty="0" smtClean="0"/>
              <a:t> </a:t>
            </a:r>
            <a:r>
              <a:rPr lang="fr-FR" dirty="0" err="1" smtClean="0"/>
              <a:t>unclear</a:t>
            </a:r>
            <a:r>
              <a:rPr lang="fr-FR" dirty="0" smtClean="0"/>
              <a:t> </a:t>
            </a:r>
            <a:r>
              <a:rPr lang="fr-FR" dirty="0" err="1" smtClean="0"/>
              <a:t>whether</a:t>
            </a:r>
            <a:r>
              <a:rPr lang="fr-FR" dirty="0" smtClean="0"/>
              <a:t> real-</a:t>
            </a:r>
            <a:r>
              <a:rPr lang="fr-FR" dirty="0" err="1" smtClean="0"/>
              <a:t>word</a:t>
            </a:r>
            <a:r>
              <a:rPr lang="fr-FR" dirty="0" smtClean="0"/>
              <a:t> agents </a:t>
            </a:r>
            <a:r>
              <a:rPr lang="fr-FR" dirty="0" err="1" smtClean="0"/>
              <a:t>really</a:t>
            </a:r>
            <a:r>
              <a:rPr lang="fr-FR" dirty="0" smtClean="0"/>
              <a:t> have a </a:t>
            </a:r>
            <a:r>
              <a:rPr lang="el-GR" dirty="0" smtClean="0"/>
              <a:t>θ</a:t>
            </a:r>
            <a:r>
              <a:rPr lang="fr-FR" dirty="0" smtClean="0"/>
              <a:t> : </a:t>
            </a:r>
            <a:r>
              <a:rPr lang="fr-FR" dirty="0" err="1" smtClean="0"/>
              <a:t>dynamic</a:t>
            </a:r>
            <a:r>
              <a:rPr lang="fr-FR" dirty="0" smtClean="0"/>
              <a:t> </a:t>
            </a:r>
            <a:r>
              <a:rPr lang="fr-FR" dirty="0" err="1" smtClean="0"/>
              <a:t>inconsistencies</a:t>
            </a:r>
            <a:r>
              <a:rPr lang="fr-FR" dirty="0" smtClean="0"/>
              <a:t>, </a:t>
            </a:r>
            <a:r>
              <a:rPr lang="fr-FR" dirty="0" err="1" smtClean="0"/>
              <a:t>hyperbolic</a:t>
            </a:r>
            <a:r>
              <a:rPr lang="fr-FR" dirty="0" smtClean="0"/>
              <a:t> </a:t>
            </a:r>
            <a:r>
              <a:rPr lang="fr-FR" dirty="0" err="1" smtClean="0"/>
              <a:t>discounting</a:t>
            </a:r>
            <a:r>
              <a:rPr lang="fr-FR" dirty="0" smtClean="0"/>
              <a:t>, </a:t>
            </a:r>
            <a:r>
              <a:rPr lang="fr-FR" dirty="0" err="1" smtClean="0"/>
              <a:t>see</a:t>
            </a:r>
            <a:r>
              <a:rPr lang="fr-FR" dirty="0" smtClean="0"/>
              <a:t> </a:t>
            </a:r>
            <a:r>
              <a:rPr lang="fr-FR" dirty="0" err="1" smtClean="0"/>
              <a:t>e.g</a:t>
            </a:r>
            <a:r>
              <a:rPr lang="fr-FR" dirty="0" smtClean="0"/>
              <a:t>. </a:t>
            </a:r>
            <a:r>
              <a:rPr lang="fr-FR" dirty="0" err="1" smtClean="0">
                <a:hlinkClick r:id="rId2"/>
              </a:rPr>
              <a:t>Giglio</a:t>
            </a:r>
            <a:r>
              <a:rPr lang="fr-FR" dirty="0" smtClean="0">
                <a:hlinkClick r:id="rId2"/>
              </a:rPr>
              <a:t> et al 2013</a:t>
            </a:r>
            <a:r>
              <a:rPr lang="fr-FR" dirty="0" smtClean="0"/>
              <a:t>)</a:t>
            </a:r>
          </a:p>
          <a:p>
            <a:r>
              <a:rPr lang="fr-FR" dirty="0" smtClean="0"/>
              <a:t>In the real world, </a:t>
            </a:r>
            <a:r>
              <a:rPr lang="fr-FR" dirty="0" err="1" smtClean="0"/>
              <a:t>there</a:t>
            </a:r>
            <a:r>
              <a:rPr lang="fr-FR" dirty="0" smtClean="0"/>
              <a:t> </a:t>
            </a:r>
            <a:r>
              <a:rPr lang="fr-FR" dirty="0" err="1" smtClean="0"/>
              <a:t>is</a:t>
            </a:r>
            <a:r>
              <a:rPr lang="fr-FR" dirty="0" smtClean="0"/>
              <a:t> </a:t>
            </a:r>
            <a:r>
              <a:rPr lang="fr-FR" dirty="0" err="1" smtClean="0"/>
              <a:t>always</a:t>
            </a:r>
            <a:r>
              <a:rPr lang="fr-FR" dirty="0" smtClean="0"/>
              <a:t> positive </a:t>
            </a:r>
            <a:r>
              <a:rPr lang="fr-FR" dirty="0" err="1" smtClean="0"/>
              <a:t>weatlh</a:t>
            </a:r>
            <a:r>
              <a:rPr lang="fr-FR" dirty="0" smtClean="0"/>
              <a:t> </a:t>
            </a:r>
            <a:r>
              <a:rPr lang="fr-FR" dirty="0" err="1" smtClean="0"/>
              <a:t>mobility</a:t>
            </a:r>
            <a:r>
              <a:rPr lang="fr-FR" dirty="0" smtClean="0"/>
              <a:t>, </a:t>
            </a:r>
            <a:r>
              <a:rPr lang="fr-FR" dirty="0" err="1" smtClean="0"/>
              <a:t>because</a:t>
            </a:r>
            <a:r>
              <a:rPr lang="fr-FR" dirty="0" smtClean="0"/>
              <a:t> </a:t>
            </a:r>
            <a:r>
              <a:rPr lang="fr-FR" dirty="0" err="1" smtClean="0"/>
              <a:t>there</a:t>
            </a:r>
            <a:r>
              <a:rPr lang="fr-FR" dirty="0" smtClean="0"/>
              <a:t> are all sorts of </a:t>
            </a:r>
            <a:r>
              <a:rPr lang="fr-FR" dirty="0" err="1" smtClean="0"/>
              <a:t>random</a:t>
            </a:r>
            <a:r>
              <a:rPr lang="fr-FR" dirty="0" smtClean="0"/>
              <a:t> </a:t>
            </a:r>
            <a:r>
              <a:rPr lang="fr-FR" dirty="0" err="1" smtClean="0"/>
              <a:t>shocks</a:t>
            </a:r>
            <a:r>
              <a:rPr lang="fr-FR" dirty="0" smtClean="0"/>
              <a:t>: </a:t>
            </a:r>
            <a:r>
              <a:rPr lang="fr-FR" dirty="0" err="1" smtClean="0"/>
              <a:t>demographic</a:t>
            </a:r>
            <a:r>
              <a:rPr lang="fr-FR" dirty="0" smtClean="0"/>
              <a:t> (</a:t>
            </a:r>
            <a:r>
              <a:rPr lang="fr-FR" dirty="0" err="1" smtClean="0"/>
              <a:t>number</a:t>
            </a:r>
            <a:r>
              <a:rPr lang="fr-FR" dirty="0" smtClean="0"/>
              <a:t> of </a:t>
            </a:r>
            <a:r>
              <a:rPr lang="fr-FR" dirty="0" err="1" smtClean="0"/>
              <a:t>children</a:t>
            </a:r>
            <a:r>
              <a:rPr lang="fr-FR" dirty="0" smtClean="0"/>
              <a:t>,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etc.), rates of return, </a:t>
            </a:r>
            <a:r>
              <a:rPr lang="fr-FR" dirty="0" err="1" smtClean="0"/>
              <a:t>bequest</a:t>
            </a:r>
            <a:r>
              <a:rPr lang="fr-FR" dirty="0" smtClean="0"/>
              <a:t> tastes, </a:t>
            </a:r>
            <a:r>
              <a:rPr lang="fr-FR" dirty="0" err="1" smtClean="0"/>
              <a:t>labor</a:t>
            </a:r>
            <a:r>
              <a:rPr lang="fr-FR" dirty="0" smtClean="0"/>
              <a:t> </a:t>
            </a:r>
            <a:r>
              <a:rPr lang="fr-FR" dirty="0" err="1" smtClean="0"/>
              <a:t>productivities</a:t>
            </a:r>
            <a:r>
              <a:rPr lang="fr-FR" dirty="0" smtClean="0"/>
              <a:t>, etc.</a:t>
            </a:r>
          </a:p>
          <a:p>
            <a:r>
              <a:rPr lang="fr-FR" dirty="0" err="1" smtClean="0"/>
              <a:t>Models</a:t>
            </a:r>
            <a:r>
              <a:rPr lang="fr-FR" dirty="0" smtClean="0"/>
              <a:t> </a:t>
            </a:r>
            <a:r>
              <a:rPr lang="fr-FR" dirty="0" err="1" smtClean="0"/>
              <a:t>with</a:t>
            </a:r>
            <a:r>
              <a:rPr lang="fr-FR" dirty="0" smtClean="0"/>
              <a:t> « </a:t>
            </a:r>
            <a:r>
              <a:rPr lang="fr-FR" dirty="0" err="1" smtClean="0"/>
              <a:t>ergodic</a:t>
            </a:r>
            <a:r>
              <a:rPr lang="fr-FR" dirty="0" smtClean="0"/>
              <a:t> » </a:t>
            </a:r>
            <a:r>
              <a:rPr lang="fr-FR" dirty="0" err="1" smtClean="0"/>
              <a:t>shocks</a:t>
            </a:r>
            <a:r>
              <a:rPr lang="fr-FR" dirty="0" smtClean="0"/>
              <a:t> = </a:t>
            </a:r>
            <a:r>
              <a:rPr lang="fr-FR" dirty="0" err="1" smtClean="0"/>
              <a:t>there’s</a:t>
            </a:r>
            <a:r>
              <a:rPr lang="fr-FR" dirty="0" smtClean="0"/>
              <a:t> </a:t>
            </a:r>
            <a:r>
              <a:rPr lang="fr-FR" dirty="0" err="1" smtClean="0"/>
              <a:t>always</a:t>
            </a:r>
            <a:r>
              <a:rPr lang="fr-FR" dirty="0" smtClean="0"/>
              <a:t> a positive </a:t>
            </a:r>
            <a:r>
              <a:rPr lang="fr-FR" dirty="0" err="1" smtClean="0"/>
              <a:t>probability</a:t>
            </a:r>
            <a:r>
              <a:rPr lang="fr-FR" dirty="0" smtClean="0"/>
              <a:t> to move </a:t>
            </a:r>
            <a:r>
              <a:rPr lang="fr-FR" dirty="0" err="1" smtClean="0"/>
              <a:t>from</a:t>
            </a:r>
            <a:r>
              <a:rPr lang="fr-FR" dirty="0" smtClean="0"/>
              <a:t> </a:t>
            </a:r>
            <a:r>
              <a:rPr lang="fr-FR" dirty="0" err="1" smtClean="0"/>
              <a:t>any</a:t>
            </a:r>
            <a:r>
              <a:rPr lang="fr-FR" dirty="0" smtClean="0"/>
              <a:t> </a:t>
            </a:r>
            <a:r>
              <a:rPr lang="fr-FR" dirty="0" err="1" smtClean="0"/>
              <a:t>two</a:t>
            </a:r>
            <a:r>
              <a:rPr lang="fr-FR" dirty="0" smtClean="0"/>
              <a:t> </a:t>
            </a:r>
            <a:r>
              <a:rPr lang="fr-FR" dirty="0" err="1" smtClean="0"/>
              <a:t>wealth</a:t>
            </a:r>
            <a:r>
              <a:rPr lang="fr-FR" dirty="0" smtClean="0"/>
              <a:t> </a:t>
            </a:r>
            <a:r>
              <a:rPr lang="fr-FR" dirty="0" err="1" smtClean="0"/>
              <a:t>levels</a:t>
            </a:r>
            <a:r>
              <a:rPr lang="fr-FR" dirty="0" smtClean="0"/>
              <a:t> </a:t>
            </a:r>
            <a:r>
              <a:rPr lang="fr-FR" dirty="0" err="1" smtClean="0"/>
              <a:t>w</a:t>
            </a:r>
            <a:r>
              <a:rPr lang="fr-FR" baseline="-25000" dirty="0" err="1" smtClean="0"/>
              <a:t>ti</a:t>
            </a:r>
            <a:r>
              <a:rPr lang="fr-FR" dirty="0" smtClean="0"/>
              <a:t> and </a:t>
            </a:r>
            <a:r>
              <a:rPr lang="fr-FR" dirty="0" err="1" smtClean="0"/>
              <a:t>w</a:t>
            </a:r>
            <a:r>
              <a:rPr lang="fr-FR" baseline="-25000" dirty="0" err="1" smtClean="0"/>
              <a:t>t</a:t>
            </a:r>
            <a:r>
              <a:rPr lang="fr-FR" baseline="-25000" dirty="0" smtClean="0"/>
              <a:t>+1i</a:t>
            </a:r>
            <a:r>
              <a:rPr lang="fr-FR" dirty="0" smtClean="0"/>
              <a:t> </a:t>
            </a:r>
          </a:p>
          <a:p>
            <a:r>
              <a:rPr lang="fr-FR" dirty="0" err="1" smtClean="0"/>
              <a:t>Consequently</a:t>
            </a:r>
            <a:r>
              <a:rPr lang="fr-FR" dirty="0" smtClean="0"/>
              <a:t> </a:t>
            </a:r>
            <a:r>
              <a:rPr lang="fr-FR" dirty="0" err="1" smtClean="0"/>
              <a:t>there</a:t>
            </a:r>
            <a:r>
              <a:rPr lang="fr-FR" dirty="0" smtClean="0"/>
              <a:t> </a:t>
            </a:r>
            <a:r>
              <a:rPr lang="fr-FR" dirty="0" err="1" smtClean="0"/>
              <a:t>always</a:t>
            </a:r>
            <a:r>
              <a:rPr lang="fr-FR" dirty="0" smtClean="0"/>
              <a:t> </a:t>
            </a:r>
            <a:r>
              <a:rPr lang="fr-FR" dirty="0" err="1" smtClean="0"/>
              <a:t>exists</a:t>
            </a:r>
            <a:r>
              <a:rPr lang="fr-FR" dirty="0" smtClean="0"/>
              <a:t> a unique long-</a:t>
            </a:r>
            <a:r>
              <a:rPr lang="fr-FR" dirty="0" err="1" smtClean="0"/>
              <a:t>run</a:t>
            </a:r>
            <a:r>
              <a:rPr lang="fr-FR" dirty="0" smtClean="0"/>
              <a:t>, </a:t>
            </a:r>
            <a:r>
              <a:rPr lang="fr-FR" dirty="0" err="1" smtClean="0"/>
              <a:t>steady</a:t>
            </a:r>
            <a:r>
              <a:rPr lang="fr-FR" dirty="0" smtClean="0"/>
              <a:t>-state distribution of </a:t>
            </a:r>
            <a:r>
              <a:rPr lang="fr-FR" dirty="0" err="1" smtClean="0"/>
              <a:t>wealth</a:t>
            </a:r>
            <a:r>
              <a:rPr lang="fr-FR" dirty="0" smtClean="0"/>
              <a:t> </a:t>
            </a:r>
            <a:r>
              <a:rPr lang="el-GR" dirty="0" smtClean="0">
                <a:cs typeface="Arial"/>
              </a:rPr>
              <a:t>φ</a:t>
            </a:r>
            <a:r>
              <a:rPr lang="fr-FR" dirty="0" smtClean="0">
                <a:cs typeface="Arial"/>
              </a:rPr>
              <a:t>(w); but for </a:t>
            </a:r>
            <a:r>
              <a:rPr lang="fr-FR" dirty="0" err="1" smtClean="0">
                <a:cs typeface="Arial"/>
              </a:rPr>
              <a:t>given</a:t>
            </a:r>
            <a:r>
              <a:rPr lang="fr-FR" dirty="0" smtClean="0">
                <a:cs typeface="Arial"/>
              </a:rPr>
              <a:t> </a:t>
            </a:r>
            <a:r>
              <a:rPr lang="fr-FR" dirty="0" err="1" smtClean="0">
                <a:cs typeface="Arial"/>
              </a:rPr>
              <a:t>shocks</a:t>
            </a:r>
            <a:r>
              <a:rPr lang="fr-FR" dirty="0" smtClean="0">
                <a:cs typeface="Arial"/>
              </a:rPr>
              <a:t> the </a:t>
            </a:r>
            <a:r>
              <a:rPr lang="fr-FR" dirty="0" err="1" smtClean="0">
                <a:cs typeface="Arial"/>
              </a:rPr>
              <a:t>inequality</a:t>
            </a:r>
            <a:r>
              <a:rPr lang="fr-FR" dirty="0" smtClean="0">
                <a:cs typeface="Arial"/>
              </a:rPr>
              <a:t> of </a:t>
            </a:r>
            <a:r>
              <a:rPr lang="fr-FR" dirty="0" err="1" smtClean="0">
                <a:cs typeface="Arial"/>
              </a:rPr>
              <a:t>this</a:t>
            </a:r>
            <a:r>
              <a:rPr lang="fr-FR" dirty="0" smtClean="0">
                <a:cs typeface="Arial"/>
              </a:rPr>
              <a:t> </a:t>
            </a:r>
            <a:r>
              <a:rPr lang="fr-FR" dirty="0" err="1" smtClean="0">
                <a:cs typeface="Arial"/>
              </a:rPr>
              <a:t>steady</a:t>
            </a:r>
            <a:r>
              <a:rPr lang="fr-FR" dirty="0" smtClean="0">
                <a:cs typeface="Arial"/>
              </a:rPr>
              <a:t>-state distribution </a:t>
            </a:r>
            <a:r>
              <a:rPr lang="fr-FR" dirty="0" err="1" smtClean="0">
                <a:cs typeface="Arial"/>
              </a:rPr>
              <a:t>is</a:t>
            </a:r>
            <a:r>
              <a:rPr lang="fr-FR" dirty="0" smtClean="0">
                <a:cs typeface="Arial"/>
              </a:rPr>
              <a:t> an </a:t>
            </a:r>
            <a:r>
              <a:rPr lang="fr-FR" dirty="0" err="1" smtClean="0">
                <a:cs typeface="Arial"/>
              </a:rPr>
              <a:t>increasing</a:t>
            </a:r>
            <a:r>
              <a:rPr lang="fr-FR" dirty="0" smtClean="0">
                <a:cs typeface="Arial"/>
              </a:rPr>
              <a:t> </a:t>
            </a:r>
            <a:r>
              <a:rPr lang="fr-FR" dirty="0" err="1" smtClean="0">
                <a:cs typeface="Arial"/>
              </a:rPr>
              <a:t>function</a:t>
            </a:r>
            <a:r>
              <a:rPr lang="fr-FR" dirty="0" smtClean="0">
                <a:cs typeface="Arial"/>
              </a:rPr>
              <a:t> of r – g </a:t>
            </a:r>
          </a:p>
          <a:p>
            <a:pPr>
              <a:buNone/>
            </a:pPr>
            <a:r>
              <a:rPr lang="fr-FR" dirty="0" smtClean="0">
                <a:cs typeface="Arial"/>
              </a:rPr>
              <a:t>       (</a:t>
            </a:r>
            <a:r>
              <a:rPr lang="fr-FR" dirty="0" err="1" smtClean="0">
                <a:cs typeface="Arial"/>
              </a:rPr>
              <a:t>where</a:t>
            </a:r>
            <a:r>
              <a:rPr lang="fr-FR" dirty="0" smtClean="0">
                <a:cs typeface="Arial"/>
              </a:rPr>
              <a:t> r = net-of-</a:t>
            </a:r>
            <a:r>
              <a:rPr lang="fr-FR" dirty="0" err="1" smtClean="0">
                <a:cs typeface="Arial"/>
              </a:rPr>
              <a:t>tax</a:t>
            </a:r>
            <a:r>
              <a:rPr lang="fr-FR" dirty="0" smtClean="0">
                <a:cs typeface="Arial"/>
              </a:rPr>
              <a:t> rate of return, g = </a:t>
            </a:r>
            <a:r>
              <a:rPr lang="fr-FR" dirty="0" err="1" smtClean="0">
                <a:cs typeface="Arial"/>
              </a:rPr>
              <a:t>growth</a:t>
            </a:r>
            <a:r>
              <a:rPr lang="fr-FR" dirty="0" smtClean="0">
                <a:cs typeface="Arial"/>
              </a:rPr>
              <a:t> rate) </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408712"/>
          </a:xfrm>
        </p:spPr>
        <p:txBody>
          <a:bodyPr>
            <a:normAutofit fontScale="70000" lnSpcReduction="20000"/>
          </a:bodyPr>
          <a:lstStyle/>
          <a:p>
            <a:r>
              <a:rPr lang="en-US" dirty="0" smtClean="0"/>
              <a:t>Finite-horizon, bequest-in-the-utility-function model = middle ground with pure lifecycle model and infinite-horizon dynastic model = more flexible and suitable model to study wealth dynamics</a:t>
            </a:r>
          </a:p>
          <a:p>
            <a:r>
              <a:rPr lang="en-US" dirty="0" smtClean="0"/>
              <a:t>Simplified version of the wealth-in-the-utility, finite-horizon model, with random shocks on saving tastes:</a:t>
            </a:r>
          </a:p>
          <a:p>
            <a:pPr>
              <a:buNone/>
            </a:pPr>
            <a:r>
              <a:rPr lang="en-US" dirty="0" smtClean="0"/>
              <a:t>- each generation lives exactly one period </a:t>
            </a:r>
          </a:p>
          <a:p>
            <a:pPr>
              <a:buNone/>
            </a:pPr>
            <a:r>
              <a:rPr lang="en-US" dirty="0" smtClean="0"/>
              <a:t>- each individual </a:t>
            </a:r>
            <a:r>
              <a:rPr lang="en-US" dirty="0" err="1" smtClean="0"/>
              <a:t>i</a:t>
            </a:r>
            <a:r>
              <a:rPr lang="en-US" dirty="0" smtClean="0"/>
              <a:t> in generation t receives labor income </a:t>
            </a:r>
            <a:r>
              <a:rPr lang="en-US" dirty="0" err="1" smtClean="0"/>
              <a:t>y</a:t>
            </a:r>
            <a:r>
              <a:rPr lang="en-US" baseline="-25000" dirty="0" err="1" smtClean="0"/>
              <a:t>Lt</a:t>
            </a:r>
            <a:r>
              <a:rPr lang="en-US" dirty="0" smtClean="0"/>
              <a:t> + capitalized inherited wealth (1+r)</a:t>
            </a:r>
            <a:r>
              <a:rPr lang="en-US" dirty="0" err="1" smtClean="0"/>
              <a:t>w</a:t>
            </a:r>
            <a:r>
              <a:rPr lang="en-US" baseline="-25000" dirty="0" err="1" smtClean="0"/>
              <a:t>ti</a:t>
            </a:r>
            <a:r>
              <a:rPr lang="en-US" dirty="0" smtClean="0"/>
              <a:t> , and maximizes </a:t>
            </a:r>
            <a:r>
              <a:rPr lang="en-US" dirty="0" err="1" smtClean="0"/>
              <a:t>V</a:t>
            </a:r>
            <a:r>
              <a:rPr lang="en-US" baseline="-25000" dirty="0" err="1" smtClean="0"/>
              <a:t>ti</a:t>
            </a:r>
            <a:r>
              <a:rPr lang="en-US" dirty="0" smtClean="0"/>
              <a:t>(</a:t>
            </a:r>
            <a:r>
              <a:rPr lang="en-US" dirty="0" err="1" smtClean="0"/>
              <a:t>c,w</a:t>
            </a:r>
            <a:r>
              <a:rPr lang="en-US" dirty="0" smtClean="0"/>
              <a:t>)=(1-s</a:t>
            </a:r>
            <a:r>
              <a:rPr lang="en-US" baseline="-25000" dirty="0" smtClean="0"/>
              <a:t>ti</a:t>
            </a:r>
            <a:r>
              <a:rPr lang="en-US" dirty="0" smtClean="0"/>
              <a:t>)log(c)+</a:t>
            </a:r>
            <a:r>
              <a:rPr lang="en-US" dirty="0" err="1" smtClean="0"/>
              <a:t>s</a:t>
            </a:r>
            <a:r>
              <a:rPr lang="en-US" baseline="-25000" dirty="0" err="1" smtClean="0"/>
              <a:t>ti</a:t>
            </a:r>
            <a:r>
              <a:rPr lang="en-US" dirty="0" err="1" smtClean="0"/>
              <a:t>log</a:t>
            </a:r>
            <a:r>
              <a:rPr lang="en-US" dirty="0" smtClean="0"/>
              <a:t>(w) (or equivalently V</a:t>
            </a:r>
            <a:r>
              <a:rPr lang="en-US" baseline="-25000" dirty="0" smtClean="0"/>
              <a:t>i</a:t>
            </a:r>
            <a:r>
              <a:rPr lang="en-US" dirty="0" smtClean="0"/>
              <a:t>(</a:t>
            </a:r>
            <a:r>
              <a:rPr lang="en-US" dirty="0" err="1" smtClean="0"/>
              <a:t>c,w</a:t>
            </a:r>
            <a:r>
              <a:rPr lang="en-US" dirty="0" smtClean="0"/>
              <a:t>)=c</a:t>
            </a:r>
            <a:r>
              <a:rPr lang="en-US" baseline="30000" dirty="0" smtClean="0"/>
              <a:t>sti</a:t>
            </a:r>
            <a:r>
              <a:rPr lang="en-US" dirty="0" smtClean="0"/>
              <a:t>w</a:t>
            </a:r>
            <a:r>
              <a:rPr lang="en-US" baseline="30000" dirty="0" smtClean="0"/>
              <a:t>1-sti</a:t>
            </a:r>
            <a:r>
              <a:rPr lang="en-US" dirty="0" smtClean="0"/>
              <a:t>) in order to allocate his total </a:t>
            </a:r>
            <a:r>
              <a:rPr lang="en-US" dirty="0" err="1" smtClean="0"/>
              <a:t>ressources</a:t>
            </a:r>
            <a:r>
              <a:rPr lang="en-US" dirty="0" smtClean="0"/>
              <a:t> between consumption </a:t>
            </a:r>
            <a:r>
              <a:rPr lang="en-US" dirty="0" err="1" smtClean="0"/>
              <a:t>c</a:t>
            </a:r>
            <a:r>
              <a:rPr lang="en-US" baseline="-25000" dirty="0" err="1" smtClean="0"/>
              <a:t>ti</a:t>
            </a:r>
            <a:r>
              <a:rPr lang="en-US" dirty="0" smtClean="0"/>
              <a:t> and end-of-life wealth w</a:t>
            </a:r>
            <a:r>
              <a:rPr lang="en-US" baseline="-25000" dirty="0" smtClean="0"/>
              <a:t>t+1i</a:t>
            </a:r>
            <a:r>
              <a:rPr lang="en-US" dirty="0" smtClean="0"/>
              <a:t/>
            </a:r>
            <a:br>
              <a:rPr lang="en-US" dirty="0" smtClean="0"/>
            </a:br>
            <a:endParaRPr lang="en-US" dirty="0" smtClean="0"/>
          </a:p>
          <a:p>
            <a:pPr>
              <a:buNone/>
            </a:pPr>
            <a:r>
              <a:rPr lang="en-US" dirty="0" smtClean="0"/>
              <a:t>→ Individual-level transition equation for wealth: w</a:t>
            </a:r>
            <a:r>
              <a:rPr lang="en-US" baseline="-25000" dirty="0" smtClean="0"/>
              <a:t>t+1i  </a:t>
            </a:r>
            <a:r>
              <a:rPr lang="en-US" dirty="0" smtClean="0"/>
              <a:t>= </a:t>
            </a:r>
            <a:r>
              <a:rPr lang="en-US" dirty="0" err="1" smtClean="0"/>
              <a:t>s</a:t>
            </a:r>
            <a:r>
              <a:rPr lang="en-US" baseline="-25000" dirty="0" err="1" smtClean="0"/>
              <a:t>ti</a:t>
            </a:r>
            <a:r>
              <a:rPr lang="en-US" dirty="0" smtClean="0"/>
              <a:t> [</a:t>
            </a:r>
            <a:r>
              <a:rPr lang="en-US" dirty="0" err="1" smtClean="0"/>
              <a:t>y</a:t>
            </a:r>
            <a:r>
              <a:rPr lang="en-US" baseline="-25000" dirty="0" err="1" smtClean="0"/>
              <a:t>Lt</a:t>
            </a:r>
            <a:r>
              <a:rPr lang="en-US" dirty="0" smtClean="0"/>
              <a:t> + (1+r) </a:t>
            </a:r>
            <a:r>
              <a:rPr lang="en-US" dirty="0" err="1" smtClean="0"/>
              <a:t>w</a:t>
            </a:r>
            <a:r>
              <a:rPr lang="en-US" baseline="-25000" dirty="0" err="1" smtClean="0"/>
              <a:t>ti</a:t>
            </a:r>
            <a:r>
              <a:rPr lang="en-US" dirty="0" smtClean="0"/>
              <a:t> ]</a:t>
            </a:r>
          </a:p>
          <a:p>
            <a:pPr>
              <a:buNone/>
            </a:pPr>
            <a:r>
              <a:rPr lang="en-US" dirty="0" smtClean="0"/>
              <a:t>with: </a:t>
            </a:r>
            <a:r>
              <a:rPr lang="en-US" dirty="0" err="1" smtClean="0"/>
              <a:t>s</a:t>
            </a:r>
            <a:r>
              <a:rPr lang="en-US" baseline="-25000" dirty="0" err="1" smtClean="0"/>
              <a:t>ti</a:t>
            </a:r>
            <a:r>
              <a:rPr lang="en-US" dirty="0" smtClean="0"/>
              <a:t> = saving taste=randomly drawn from a distribution with mean s=E(</a:t>
            </a:r>
            <a:r>
              <a:rPr lang="en-US" dirty="0" err="1" smtClean="0"/>
              <a:t>s</a:t>
            </a:r>
            <a:r>
              <a:rPr lang="en-US" baseline="-25000" dirty="0" err="1" smtClean="0"/>
              <a:t>ti</a:t>
            </a:r>
            <a:r>
              <a:rPr lang="en-US" dirty="0" smtClean="0"/>
              <a:t>)</a:t>
            </a:r>
          </a:p>
          <a:p>
            <a:pPr>
              <a:buNone/>
            </a:pPr>
            <a:endParaRPr lang="en-US" dirty="0" smtClean="0"/>
          </a:p>
          <a:p>
            <a:r>
              <a:rPr lang="en-US" dirty="0" smtClean="0"/>
              <a:t>Aggregate transition equation: w</a:t>
            </a:r>
            <a:r>
              <a:rPr lang="en-US" baseline="-25000" dirty="0" smtClean="0"/>
              <a:t>t+1  </a:t>
            </a:r>
            <a:r>
              <a:rPr lang="en-US" dirty="0" smtClean="0"/>
              <a:t>= s</a:t>
            </a:r>
            <a:r>
              <a:rPr lang="en-US" baseline="-25000" dirty="0" smtClean="0"/>
              <a:t> </a:t>
            </a:r>
            <a:r>
              <a:rPr lang="en-US" dirty="0" smtClean="0"/>
              <a:t>[</a:t>
            </a:r>
            <a:r>
              <a:rPr lang="en-US" dirty="0" err="1" smtClean="0"/>
              <a:t>y</a:t>
            </a:r>
            <a:r>
              <a:rPr lang="en-US" baseline="-25000" dirty="0" err="1" smtClean="0"/>
              <a:t>Lt</a:t>
            </a:r>
            <a:r>
              <a:rPr lang="en-US" dirty="0" smtClean="0"/>
              <a:t> + (1+r) w</a:t>
            </a:r>
            <a:r>
              <a:rPr lang="en-US" baseline="-25000" dirty="0" smtClean="0"/>
              <a:t>t</a:t>
            </a:r>
            <a:r>
              <a:rPr lang="en-US" dirty="0" smtClean="0"/>
              <a:t>] = s [</a:t>
            </a:r>
            <a:r>
              <a:rPr lang="en-US" dirty="0" err="1" smtClean="0"/>
              <a:t>y</a:t>
            </a:r>
            <a:r>
              <a:rPr lang="en-US" baseline="-25000" dirty="0" err="1" smtClean="0"/>
              <a:t>t</a:t>
            </a:r>
            <a:r>
              <a:rPr lang="en-US" dirty="0" smtClean="0"/>
              <a:t> + w</a:t>
            </a:r>
            <a:r>
              <a:rPr lang="en-US" baseline="-25000" dirty="0" smtClean="0"/>
              <a:t>t</a:t>
            </a:r>
            <a:r>
              <a:rPr lang="en-US" dirty="0" smtClean="0"/>
              <a:t>]</a:t>
            </a:r>
          </a:p>
          <a:p>
            <a:pPr>
              <a:buNone/>
            </a:pPr>
            <a:r>
              <a:rPr lang="en-US" dirty="0" smtClean="0"/>
              <a:t>with </a:t>
            </a:r>
            <a:r>
              <a:rPr lang="en-US" dirty="0" err="1" smtClean="0"/>
              <a:t>y</a:t>
            </a:r>
            <a:r>
              <a:rPr lang="en-US" baseline="-25000" dirty="0" err="1" smtClean="0"/>
              <a:t>t</a:t>
            </a:r>
            <a:r>
              <a:rPr lang="en-US" dirty="0" smtClean="0"/>
              <a:t> = f(</a:t>
            </a:r>
            <a:r>
              <a:rPr lang="en-US" dirty="0" err="1" smtClean="0"/>
              <a:t>k</a:t>
            </a:r>
            <a:r>
              <a:rPr lang="en-US" baseline="-25000" dirty="0" err="1" smtClean="0"/>
              <a:t>t</a:t>
            </a:r>
            <a:r>
              <a:rPr lang="en-US" dirty="0" smtClean="0"/>
              <a:t>) + r (w</a:t>
            </a:r>
            <a:r>
              <a:rPr lang="en-US" baseline="-25000" dirty="0" smtClean="0"/>
              <a:t>t</a:t>
            </a:r>
            <a:r>
              <a:rPr lang="en-US" dirty="0" smtClean="0"/>
              <a:t> - </a:t>
            </a:r>
            <a:r>
              <a:rPr lang="en-US" dirty="0" err="1" smtClean="0"/>
              <a:t>k</a:t>
            </a:r>
            <a:r>
              <a:rPr lang="en-US" baseline="-25000" dirty="0" err="1" smtClean="0"/>
              <a:t>t</a:t>
            </a:r>
            <a:r>
              <a:rPr lang="en-US" dirty="0" smtClean="0"/>
              <a:t>) = national income </a:t>
            </a:r>
            <a:r>
              <a:rPr lang="en-US" dirty="0" smtClean="0">
                <a:cs typeface="Arial"/>
              </a:rPr>
              <a:t>≈</a:t>
            </a:r>
            <a:r>
              <a:rPr lang="en-US" dirty="0" smtClean="0"/>
              <a:t> (1+g)</a:t>
            </a:r>
            <a:r>
              <a:rPr lang="en-US" baseline="30000" dirty="0" smtClean="0"/>
              <a:t>t</a:t>
            </a:r>
            <a:r>
              <a:rPr lang="en-US" dirty="0" smtClean="0"/>
              <a:t> y</a:t>
            </a:r>
            <a:r>
              <a:rPr lang="en-US" baseline="-25000" dirty="0" smtClean="0"/>
              <a:t>0</a:t>
            </a:r>
            <a:r>
              <a:rPr lang="en-US" dirty="0" smtClean="0"/>
              <a:t> in the long run</a:t>
            </a:r>
          </a:p>
          <a:p>
            <a:pPr>
              <a:buNone/>
            </a:pPr>
            <a:r>
              <a:rPr lang="en-US" dirty="0" smtClean="0"/>
              <a:t>→ </a:t>
            </a:r>
            <a:r>
              <a:rPr lang="el-GR" dirty="0" smtClean="0"/>
              <a:t>β</a:t>
            </a:r>
            <a:r>
              <a:rPr lang="fr-FR" baseline="-25000" dirty="0" smtClean="0"/>
              <a:t>t</a:t>
            </a:r>
            <a:r>
              <a:rPr lang="fr-FR" dirty="0" smtClean="0"/>
              <a:t>=</a:t>
            </a:r>
            <a:r>
              <a:rPr lang="en-US" dirty="0" smtClean="0"/>
              <a:t>w</a:t>
            </a:r>
            <a:r>
              <a:rPr lang="en-US" baseline="-25000" dirty="0" smtClean="0"/>
              <a:t>t</a:t>
            </a:r>
            <a:r>
              <a:rPr lang="en-US" dirty="0" smtClean="0"/>
              <a:t>/</a:t>
            </a:r>
            <a:r>
              <a:rPr lang="en-US" dirty="0" err="1" smtClean="0"/>
              <a:t>y</a:t>
            </a:r>
            <a:r>
              <a:rPr lang="en-US" baseline="-25000" dirty="0" err="1" smtClean="0"/>
              <a:t>t</a:t>
            </a:r>
            <a:r>
              <a:rPr lang="fr-FR" dirty="0" smtClean="0"/>
              <a:t> → </a:t>
            </a:r>
            <a:r>
              <a:rPr lang="el-GR" dirty="0" smtClean="0"/>
              <a:t>β</a:t>
            </a:r>
            <a:r>
              <a:rPr lang="fr-FR" dirty="0" smtClean="0"/>
              <a:t> = s</a:t>
            </a:r>
            <a:r>
              <a:rPr lang="fr-FR" smtClean="0"/>
              <a:t>/(g+1-s</a:t>
            </a:r>
            <a:r>
              <a:rPr lang="fr-FR" dirty="0" smtClean="0"/>
              <a:t>) = s’/g  (</a:t>
            </a:r>
            <a:r>
              <a:rPr lang="fr-FR" dirty="0" err="1" smtClean="0"/>
              <a:t>with</a:t>
            </a:r>
            <a:r>
              <a:rPr lang="fr-FR" dirty="0" smtClean="0"/>
              <a:t> s’=s(1+</a:t>
            </a:r>
            <a:r>
              <a:rPr lang="el-GR" dirty="0" smtClean="0"/>
              <a:t>β</a:t>
            </a:r>
            <a:r>
              <a:rPr lang="fr-FR" dirty="0" smtClean="0"/>
              <a:t>)-</a:t>
            </a:r>
            <a:r>
              <a:rPr lang="el-GR" dirty="0" smtClean="0"/>
              <a:t>β</a:t>
            </a:r>
            <a:r>
              <a:rPr lang="fr-FR" dirty="0" smtClean="0"/>
              <a:t> )</a:t>
            </a:r>
          </a:p>
          <a:p>
            <a:pPr>
              <a:buNone/>
            </a:pPr>
            <a:endParaRPr lang="fr-FR" dirty="0" smtClean="0"/>
          </a:p>
          <a:p>
            <a:pPr>
              <a:buNone/>
            </a:pPr>
            <a:r>
              <a:rPr lang="fr-FR" dirty="0" smtClean="0"/>
              <a:t>Q.: </a:t>
            </a:r>
            <a:r>
              <a:rPr lang="fr-FR" dirty="0" err="1" smtClean="0"/>
              <a:t>Where</a:t>
            </a:r>
            <a:r>
              <a:rPr lang="fr-FR" dirty="0" smtClean="0"/>
              <a:t> </a:t>
            </a:r>
            <a:r>
              <a:rPr lang="fr-FR" dirty="0" err="1" smtClean="0"/>
              <a:t>does</a:t>
            </a:r>
            <a:r>
              <a:rPr lang="fr-FR" dirty="0" smtClean="0"/>
              <a:t> the </a:t>
            </a:r>
            <a:r>
              <a:rPr lang="fr-FR" dirty="0" err="1" smtClean="0"/>
              <a:t>wealth</a:t>
            </a:r>
            <a:r>
              <a:rPr lang="fr-FR" dirty="0" smtClean="0"/>
              <a:t> distribution</a:t>
            </a:r>
            <a:r>
              <a:rPr lang="el-GR" dirty="0" smtClean="0">
                <a:cs typeface="Arial"/>
              </a:rPr>
              <a:t> φ</a:t>
            </a:r>
            <a:r>
              <a:rPr lang="fr-FR" dirty="0" smtClean="0">
                <a:cs typeface="Arial"/>
              </a:rPr>
              <a:t>(w) converge to?</a:t>
            </a:r>
          </a:p>
          <a:p>
            <a:pPr>
              <a:buNone/>
            </a:pPr>
            <a:r>
              <a:rPr lang="fr-FR" dirty="0" smtClean="0">
                <a:cs typeface="Arial"/>
              </a:rPr>
              <a:t>A.: </a:t>
            </a:r>
            <a:r>
              <a:rPr lang="el-GR" dirty="0" smtClean="0">
                <a:cs typeface="Arial"/>
              </a:rPr>
              <a:t>φ</a:t>
            </a:r>
            <a:r>
              <a:rPr lang="fr-FR" dirty="0" smtClean="0">
                <a:cs typeface="Arial"/>
              </a:rPr>
              <a:t> </a:t>
            </a:r>
            <a:r>
              <a:rPr lang="en-US" dirty="0" smtClean="0"/>
              <a:t>→ Pareto distribution with exponent </a:t>
            </a:r>
            <a:r>
              <a:rPr lang="en-US" dirty="0" smtClean="0">
                <a:latin typeface="Calibri"/>
              </a:rPr>
              <a:t>↑ as </a:t>
            </a:r>
            <a:r>
              <a:rPr lang="en-US" dirty="0" err="1" smtClean="0">
                <a:latin typeface="Calibri"/>
              </a:rPr>
              <a:t>var</a:t>
            </a:r>
            <a:r>
              <a:rPr lang="en-US" dirty="0" smtClean="0">
                <a:latin typeface="Calibri"/>
              </a:rPr>
              <a:t>(</a:t>
            </a:r>
            <a:r>
              <a:rPr lang="en-US" dirty="0" err="1" smtClean="0"/>
              <a:t>s</a:t>
            </a:r>
            <a:r>
              <a:rPr lang="en-US" baseline="-25000" dirty="0" err="1" smtClean="0"/>
              <a:t>ti</a:t>
            </a:r>
            <a:r>
              <a:rPr lang="en-US" dirty="0" smtClean="0"/>
              <a:t>) and r-g </a:t>
            </a:r>
            <a:r>
              <a:rPr lang="en-US" dirty="0" smtClean="0">
                <a:latin typeface="Calibri"/>
              </a:rPr>
              <a:t>↑</a:t>
            </a:r>
            <a:endParaRPr lang="en-US" dirty="0" smtClean="0"/>
          </a:p>
          <a:p>
            <a:pPr>
              <a:buNone/>
            </a:pPr>
            <a:endParaRPr lang="en-US" dirty="0" smtClean="0"/>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480720"/>
          </a:xfrm>
        </p:spPr>
        <p:txBody>
          <a:bodyPr>
            <a:normAutofit fontScale="62500" lnSpcReduction="20000"/>
          </a:bodyPr>
          <a:lstStyle/>
          <a:p>
            <a:r>
              <a:rPr lang="en-US" dirty="0" smtClean="0"/>
              <a:t>Define </a:t>
            </a:r>
            <a:r>
              <a:rPr lang="en-US" dirty="0" err="1" smtClean="0"/>
              <a:t>z</a:t>
            </a:r>
            <a:r>
              <a:rPr lang="en-US" baseline="-25000" dirty="0" err="1" smtClean="0"/>
              <a:t>ti</a:t>
            </a:r>
            <a:r>
              <a:rPr lang="en-US" dirty="0" smtClean="0"/>
              <a:t>=</a:t>
            </a:r>
            <a:r>
              <a:rPr lang="en-US" dirty="0" err="1" smtClean="0"/>
              <a:t>w</a:t>
            </a:r>
            <a:r>
              <a:rPr lang="en-US" baseline="-25000" dirty="0" err="1" smtClean="0"/>
              <a:t>ti</a:t>
            </a:r>
            <a:r>
              <a:rPr lang="en-US" dirty="0" smtClean="0"/>
              <a:t>/w</a:t>
            </a:r>
            <a:r>
              <a:rPr lang="en-US" baseline="-25000" dirty="0" smtClean="0"/>
              <a:t>t</a:t>
            </a:r>
            <a:r>
              <a:rPr lang="en-US" dirty="0" smtClean="0"/>
              <a:t> = normalized wealth and </a:t>
            </a:r>
            <a:r>
              <a:rPr lang="el-GR" dirty="0" smtClean="0">
                <a:latin typeface="Calibri"/>
              </a:rPr>
              <a:t>ω</a:t>
            </a:r>
            <a:r>
              <a:rPr lang="fr-FR" dirty="0" smtClean="0">
                <a:latin typeface="Calibri"/>
              </a:rPr>
              <a:t>=s(1+r)/(1+g)&lt;1</a:t>
            </a:r>
          </a:p>
          <a:p>
            <a:r>
              <a:rPr lang="fr-FR" dirty="0" smtClean="0">
                <a:latin typeface="Calibri"/>
              </a:rPr>
              <a:t>The transition </a:t>
            </a:r>
            <a:r>
              <a:rPr lang="fr-FR" dirty="0" err="1" smtClean="0">
                <a:latin typeface="Calibri"/>
              </a:rPr>
              <a:t>equation</a:t>
            </a:r>
            <a:r>
              <a:rPr lang="fr-FR" dirty="0" smtClean="0">
                <a:latin typeface="Calibri"/>
              </a:rPr>
              <a:t> </a:t>
            </a:r>
            <a:r>
              <a:rPr lang="fr-FR" dirty="0" err="1" smtClean="0">
                <a:latin typeface="Calibri"/>
              </a:rPr>
              <a:t>can</a:t>
            </a:r>
            <a:r>
              <a:rPr lang="fr-FR" dirty="0" smtClean="0">
                <a:latin typeface="Calibri"/>
              </a:rPr>
              <a:t> </a:t>
            </a:r>
            <a:r>
              <a:rPr lang="fr-FR" dirty="0" err="1" smtClean="0">
                <a:latin typeface="Calibri"/>
              </a:rPr>
              <a:t>be</a:t>
            </a:r>
            <a:r>
              <a:rPr lang="fr-FR" dirty="0" smtClean="0">
                <a:latin typeface="Calibri"/>
              </a:rPr>
              <a:t> </a:t>
            </a:r>
            <a:r>
              <a:rPr lang="fr-FR" dirty="0" err="1" smtClean="0">
                <a:latin typeface="Calibri"/>
              </a:rPr>
              <a:t>rewritten</a:t>
            </a:r>
            <a:r>
              <a:rPr lang="fr-FR" dirty="0" smtClean="0">
                <a:latin typeface="Calibri"/>
              </a:rPr>
              <a:t>:</a:t>
            </a:r>
            <a:endParaRPr lang="en-US" dirty="0" smtClean="0"/>
          </a:p>
          <a:p>
            <a:pPr>
              <a:buNone/>
            </a:pPr>
            <a:r>
              <a:rPr lang="en-US" dirty="0" smtClean="0"/>
              <a:t> z</a:t>
            </a:r>
            <a:r>
              <a:rPr lang="en-US" baseline="-25000" dirty="0" smtClean="0"/>
              <a:t>t+1i  </a:t>
            </a:r>
            <a:r>
              <a:rPr lang="en-US" dirty="0" smtClean="0"/>
              <a:t>= </a:t>
            </a:r>
            <a:r>
              <a:rPr lang="en-US" dirty="0" err="1" smtClean="0"/>
              <a:t>s</a:t>
            </a:r>
            <a:r>
              <a:rPr lang="en-US" baseline="-25000" dirty="0" err="1" smtClean="0"/>
              <a:t>ti</a:t>
            </a:r>
            <a:r>
              <a:rPr lang="en-US" dirty="0" smtClean="0"/>
              <a:t>/s [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a:t>
            </a:r>
          </a:p>
          <a:p>
            <a:pPr>
              <a:buNone/>
            </a:pPr>
            <a:endParaRPr lang="en-US" dirty="0" smtClean="0"/>
          </a:p>
          <a:p>
            <a:r>
              <a:rPr lang="en-US" dirty="0" smtClean="0"/>
              <a:t>Assume binomial random tastes:</a:t>
            </a:r>
          </a:p>
          <a:p>
            <a:r>
              <a:rPr lang="en-US" dirty="0" err="1" smtClean="0"/>
              <a:t>s</a:t>
            </a:r>
            <a:r>
              <a:rPr lang="en-US" baseline="-25000" dirty="0" err="1" smtClean="0"/>
              <a:t>ti</a:t>
            </a:r>
            <a:r>
              <a:rPr lang="en-US" dirty="0" smtClean="0"/>
              <a:t>=s*&gt;0 with </a:t>
            </a:r>
            <a:r>
              <a:rPr lang="en-US" dirty="0" err="1" smtClean="0"/>
              <a:t>proba</a:t>
            </a:r>
            <a:r>
              <a:rPr lang="en-US" dirty="0" smtClean="0"/>
              <a:t> p&gt;0 ("wealth-lovers")</a:t>
            </a:r>
          </a:p>
          <a:p>
            <a:r>
              <a:rPr lang="en-US" dirty="0" err="1" smtClean="0"/>
              <a:t>s</a:t>
            </a:r>
            <a:r>
              <a:rPr lang="en-US" baseline="-25000" dirty="0" err="1" smtClean="0"/>
              <a:t>ti</a:t>
            </a:r>
            <a:r>
              <a:rPr lang="en-US" dirty="0" smtClean="0"/>
              <a:t>=0 with </a:t>
            </a:r>
            <a:r>
              <a:rPr lang="en-US" dirty="0" err="1" smtClean="0"/>
              <a:t>proba</a:t>
            </a:r>
            <a:r>
              <a:rPr lang="en-US" dirty="0" smtClean="0"/>
              <a:t> 1-p ("consumption-lovers")</a:t>
            </a:r>
          </a:p>
          <a:p>
            <a:r>
              <a:rPr lang="en-US" dirty="0" smtClean="0"/>
              <a:t>s=E(</a:t>
            </a:r>
            <a:r>
              <a:rPr lang="en-US" dirty="0" err="1" smtClean="0"/>
              <a:t>s</a:t>
            </a:r>
            <a:r>
              <a:rPr lang="en-US" baseline="-25000" dirty="0" err="1" smtClean="0"/>
              <a:t>ti</a:t>
            </a:r>
            <a:r>
              <a:rPr lang="en-US" dirty="0" smtClean="0"/>
              <a:t>)=</a:t>
            </a:r>
            <a:r>
              <a:rPr lang="en-US" dirty="0" err="1" smtClean="0"/>
              <a:t>ps</a:t>
            </a:r>
            <a:r>
              <a:rPr lang="en-US" dirty="0" smtClean="0"/>
              <a:t>* </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=0 , then z</a:t>
            </a:r>
            <a:r>
              <a:rPr lang="en-US" baseline="-25000" dirty="0" smtClean="0"/>
              <a:t>t+1i</a:t>
            </a:r>
            <a:r>
              <a:rPr lang="en-US" dirty="0" smtClean="0"/>
              <a:t>=0  → children with consumption-loving parents receive no bequest</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=s*, then z</a:t>
            </a:r>
            <a:r>
              <a:rPr lang="en-US" baseline="-25000" dirty="0" smtClean="0"/>
              <a:t>t+1i </a:t>
            </a:r>
            <a:r>
              <a:rPr lang="en-US" dirty="0" smtClean="0"/>
              <a:t>= s*/s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  → children with wealth-loving parents receive positive bequests growing at rate </a:t>
            </a:r>
            <a:r>
              <a:rPr lang="el-GR" dirty="0" smtClean="0"/>
              <a:t>ω</a:t>
            </a:r>
            <a:r>
              <a:rPr lang="fr-FR" dirty="0" smtClean="0"/>
              <a:t>/p </a:t>
            </a:r>
            <a:r>
              <a:rPr lang="en-US" dirty="0" smtClean="0"/>
              <a:t>across generations</a:t>
            </a:r>
          </a:p>
          <a:p>
            <a:pPr>
              <a:buNone/>
            </a:pPr>
            <a:r>
              <a:rPr lang="en-US" dirty="0" smtClean="0"/>
              <a:t>→ after many successive generations with wealth-loving parents (or more generally with high demographic or returns shocks), inherited wealth can be very large</a:t>
            </a:r>
            <a:br>
              <a:rPr lang="en-US" dirty="0" smtClean="0"/>
            </a:br>
            <a:endParaRPr lang="en-US" dirty="0" smtClean="0"/>
          </a:p>
          <a:p>
            <a:r>
              <a:rPr lang="en-US" dirty="0" smtClean="0"/>
              <a:t>Non-explosive aggregate path: </a:t>
            </a:r>
            <a:r>
              <a:rPr lang="el-GR" dirty="0" smtClean="0"/>
              <a:t>ω </a:t>
            </a:r>
            <a:r>
              <a:rPr lang="en-US" dirty="0" smtClean="0"/>
              <a:t>&lt;1</a:t>
            </a:r>
            <a:br>
              <a:rPr lang="en-US" dirty="0" smtClean="0"/>
            </a:br>
            <a:endParaRPr lang="en-US" dirty="0" smtClean="0"/>
          </a:p>
          <a:p>
            <a:r>
              <a:rPr lang="en-US" dirty="0" smtClean="0"/>
              <a:t>Non-explosive aggregate path with unbounded distribution of normalized inheritance: </a:t>
            </a:r>
            <a:r>
              <a:rPr lang="el-GR" dirty="0" smtClean="0"/>
              <a:t>ω </a:t>
            </a:r>
            <a:r>
              <a:rPr lang="en-US" dirty="0" smtClean="0"/>
              <a:t>&lt;1&lt;</a:t>
            </a:r>
            <a:r>
              <a:rPr lang="el-GR" dirty="0" smtClean="0"/>
              <a:t>ω</a:t>
            </a:r>
            <a:r>
              <a:rPr lang="en-US" dirty="0" smtClean="0"/>
              <a:t>*=</a:t>
            </a:r>
            <a:r>
              <a:rPr lang="el-GR" dirty="0" smtClean="0"/>
              <a:t>ω</a:t>
            </a:r>
            <a:r>
              <a:rPr lang="en-US" dirty="0" smtClean="0"/>
              <a:t>/p</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r>
              <a:rPr lang="en-US" dirty="0" smtClean="0"/>
              <a:t>Therefore the steady-state distribution φ(z) looks as follows:</a:t>
            </a:r>
          </a:p>
          <a:p>
            <a:r>
              <a:rPr lang="en-US" dirty="0" smtClean="0"/>
              <a:t>z=z</a:t>
            </a:r>
            <a:r>
              <a:rPr lang="en-US" baseline="-25000" dirty="0" smtClean="0"/>
              <a:t>0</a:t>
            </a:r>
            <a:r>
              <a:rPr lang="en-US" dirty="0" smtClean="0"/>
              <a:t>=0 with </a:t>
            </a:r>
            <a:r>
              <a:rPr lang="en-US" dirty="0" err="1" smtClean="0"/>
              <a:t>proba</a:t>
            </a:r>
            <a:r>
              <a:rPr lang="en-US" dirty="0" smtClean="0"/>
              <a:t> 1-p (children with zero-wealth-taste parents)</a:t>
            </a:r>
            <a:br>
              <a:rPr lang="en-US" dirty="0" smtClean="0"/>
            </a:br>
            <a:endParaRPr lang="en-US" dirty="0" smtClean="0"/>
          </a:p>
          <a:p>
            <a:r>
              <a:rPr lang="en-US" dirty="0" smtClean="0"/>
              <a:t>z=z</a:t>
            </a:r>
            <a:r>
              <a:rPr lang="en-US" baseline="-25000" dirty="0" smtClean="0"/>
              <a:t>1</a:t>
            </a:r>
            <a:r>
              <a:rPr lang="en-US" dirty="0" smtClean="0"/>
              <a:t>=(1-</a:t>
            </a:r>
            <a:r>
              <a:rPr lang="el-GR" dirty="0" smtClean="0"/>
              <a:t>ω </a:t>
            </a:r>
            <a:r>
              <a:rPr lang="en-US" dirty="0" smtClean="0"/>
              <a:t>)/p with </a:t>
            </a:r>
            <a:r>
              <a:rPr lang="en-US" dirty="0" err="1" smtClean="0"/>
              <a:t>proba</a:t>
            </a:r>
            <a:r>
              <a:rPr lang="en-US" dirty="0" smtClean="0"/>
              <a:t> (1-p)p (children with wealth-loving parents but zero-wealth-taste grand-parents)</a:t>
            </a:r>
          </a:p>
          <a:p>
            <a:r>
              <a:rPr lang="en-US" dirty="0" smtClean="0"/>
              <a:t>...</a:t>
            </a:r>
          </a:p>
          <a:p>
            <a:r>
              <a:rPr lang="en-US" dirty="0" smtClean="0"/>
              <a:t>z=z</a:t>
            </a:r>
            <a:r>
              <a:rPr lang="en-US" baseline="-25000" dirty="0" smtClean="0"/>
              <a:t>k+1</a:t>
            </a:r>
            <a:r>
              <a:rPr lang="en-US" dirty="0" smtClean="0"/>
              <a:t>=(1-</a:t>
            </a:r>
            <a:r>
              <a:rPr lang="el-GR" dirty="0" smtClean="0"/>
              <a:t>ω</a:t>
            </a:r>
            <a:r>
              <a:rPr lang="en-US" dirty="0" smtClean="0"/>
              <a:t>)/p + (</a:t>
            </a:r>
            <a:r>
              <a:rPr lang="el-GR" dirty="0" smtClean="0"/>
              <a:t>ω</a:t>
            </a:r>
            <a:r>
              <a:rPr lang="en-US" dirty="0" smtClean="0"/>
              <a:t>/p)</a:t>
            </a:r>
            <a:r>
              <a:rPr lang="en-US" dirty="0" err="1" smtClean="0"/>
              <a:t>z</a:t>
            </a:r>
            <a:r>
              <a:rPr lang="en-US" baseline="-25000" dirty="0" err="1" smtClean="0"/>
              <a:t>k</a:t>
            </a:r>
            <a:r>
              <a:rPr lang="en-US" dirty="0" smtClean="0"/>
              <a:t> &gt; </a:t>
            </a:r>
            <a:r>
              <a:rPr lang="en-US" dirty="0" err="1" smtClean="0"/>
              <a:t>z</a:t>
            </a:r>
            <a:r>
              <a:rPr lang="en-US" baseline="-25000" dirty="0" err="1" smtClean="0"/>
              <a:t>k</a:t>
            </a:r>
            <a:r>
              <a:rPr lang="en-US" dirty="0" smtClean="0"/>
              <a:t> with </a:t>
            </a:r>
            <a:r>
              <a:rPr lang="en-US" dirty="0" err="1" smtClean="0"/>
              <a:t>proba</a:t>
            </a:r>
            <a:r>
              <a:rPr lang="en-US" dirty="0" smtClean="0"/>
              <a:t> (1-p)p</a:t>
            </a:r>
            <a:r>
              <a:rPr lang="en-US" baseline="30000" dirty="0" smtClean="0"/>
              <a:t>k+1</a:t>
            </a:r>
            <a:r>
              <a:rPr lang="en-US" dirty="0" smtClean="0"/>
              <a:t> (children with wealth-loving </a:t>
            </a:r>
            <a:r>
              <a:rPr lang="en-US" dirty="0" err="1" smtClean="0"/>
              <a:t>ancesters</a:t>
            </a:r>
            <a:r>
              <a:rPr lang="en-US" dirty="0" smtClean="0"/>
              <a:t> during the past k+1 generations)</a:t>
            </a:r>
          </a:p>
          <a:p>
            <a:r>
              <a:rPr lang="en-US" dirty="0" smtClean="0"/>
              <a:t>We have: </a:t>
            </a:r>
          </a:p>
          <a:p>
            <a:r>
              <a:rPr lang="en-US" dirty="0" err="1" smtClean="0"/>
              <a:t>z</a:t>
            </a:r>
            <a:r>
              <a:rPr lang="en-US" baseline="-25000" dirty="0" err="1" smtClean="0"/>
              <a:t>k</a:t>
            </a:r>
            <a:r>
              <a:rPr lang="en-US" dirty="0" smtClean="0"/>
              <a:t> = [(1-</a:t>
            </a:r>
            <a:r>
              <a:rPr lang="el-GR" dirty="0" smtClean="0"/>
              <a:t>ω</a:t>
            </a:r>
            <a:r>
              <a:rPr lang="en-US" dirty="0" smtClean="0"/>
              <a:t>)/(</a:t>
            </a:r>
            <a:r>
              <a:rPr lang="el-GR" dirty="0" smtClean="0"/>
              <a:t>ω </a:t>
            </a:r>
            <a:r>
              <a:rPr lang="en-US" dirty="0" smtClean="0"/>
              <a:t>-p)] [ (</a:t>
            </a:r>
            <a:r>
              <a:rPr lang="el-GR" dirty="0" smtClean="0"/>
              <a:t>ω</a:t>
            </a:r>
            <a:r>
              <a:rPr lang="en-US" dirty="0" smtClean="0"/>
              <a:t>/p)</a:t>
            </a:r>
            <a:r>
              <a:rPr lang="en-US" baseline="30000" dirty="0" smtClean="0"/>
              <a:t>k</a:t>
            </a:r>
            <a:r>
              <a:rPr lang="en-US" dirty="0" smtClean="0"/>
              <a:t> - 1 ] ≈ [(1-</a:t>
            </a:r>
            <a:r>
              <a:rPr lang="el-GR" dirty="0" smtClean="0"/>
              <a:t>ω</a:t>
            </a:r>
            <a:r>
              <a:rPr lang="en-US" dirty="0" smtClean="0"/>
              <a:t>)/(</a:t>
            </a:r>
            <a:r>
              <a:rPr lang="el-GR" dirty="0" smtClean="0"/>
              <a:t>ω</a:t>
            </a:r>
            <a:r>
              <a:rPr lang="en-US" dirty="0" smtClean="0"/>
              <a:t>-p)] (</a:t>
            </a:r>
            <a:r>
              <a:rPr lang="el-GR" dirty="0" smtClean="0"/>
              <a:t>ω</a:t>
            </a:r>
            <a:r>
              <a:rPr lang="en-US" dirty="0" smtClean="0"/>
              <a:t>/p)</a:t>
            </a:r>
            <a:r>
              <a:rPr lang="en-US" baseline="30000" dirty="0" smtClean="0"/>
              <a:t>k</a:t>
            </a:r>
            <a:r>
              <a:rPr lang="en-US" dirty="0" smtClean="0"/>
              <a:t>  as k→+∞</a:t>
            </a:r>
            <a:br>
              <a:rPr lang="en-US" dirty="0" smtClean="0"/>
            </a:br>
            <a:endParaRPr lang="en-US" dirty="0" smtClean="0"/>
          </a:p>
          <a:p>
            <a:r>
              <a:rPr lang="en-US" dirty="0" smtClean="0"/>
              <a:t>1-Φ(</a:t>
            </a:r>
            <a:r>
              <a:rPr lang="en-US" dirty="0" err="1" smtClean="0"/>
              <a:t>z</a:t>
            </a:r>
            <a:r>
              <a:rPr lang="en-US" baseline="-25000" dirty="0" err="1" smtClean="0"/>
              <a:t>k</a:t>
            </a:r>
            <a:r>
              <a:rPr lang="en-US" dirty="0" smtClean="0"/>
              <a:t>) = </a:t>
            </a:r>
            <a:r>
              <a:rPr lang="en-US" dirty="0" err="1" smtClean="0"/>
              <a:t>proba</a:t>
            </a:r>
            <a:r>
              <a:rPr lang="en-US" dirty="0" smtClean="0"/>
              <a:t>(</a:t>
            </a:r>
            <a:r>
              <a:rPr lang="en-US" dirty="0" err="1" smtClean="0"/>
              <a:t>z≥z</a:t>
            </a:r>
            <a:r>
              <a:rPr lang="en-US" baseline="-25000" dirty="0" err="1" smtClean="0"/>
              <a:t>k</a:t>
            </a:r>
            <a:r>
              <a:rPr lang="en-US" dirty="0" smtClean="0"/>
              <a:t>) = ∑</a:t>
            </a:r>
            <a:r>
              <a:rPr lang="en-US" baseline="-25000" dirty="0" smtClean="0"/>
              <a:t>k'&gt;k </a:t>
            </a:r>
            <a:r>
              <a:rPr lang="en-US" dirty="0" smtClean="0"/>
              <a:t>(1-p)</a:t>
            </a:r>
            <a:r>
              <a:rPr lang="en-US" dirty="0" err="1" smtClean="0"/>
              <a:t>p</a:t>
            </a:r>
            <a:r>
              <a:rPr lang="en-US" baseline="30000" dirty="0" err="1" smtClean="0"/>
              <a:t>k</a:t>
            </a:r>
            <a:r>
              <a:rPr lang="en-US" baseline="30000" dirty="0" smtClean="0"/>
              <a:t>'</a:t>
            </a:r>
            <a:r>
              <a:rPr lang="en-US" dirty="0" smtClean="0"/>
              <a:t> = </a:t>
            </a:r>
            <a:r>
              <a:rPr lang="en-US" dirty="0" err="1" smtClean="0"/>
              <a:t>p</a:t>
            </a:r>
            <a:r>
              <a:rPr lang="en-US" baseline="30000" dirty="0" err="1" smtClean="0"/>
              <a:t>k</a:t>
            </a:r>
            <a:r>
              <a:rPr lang="en-US" dirty="0" smtClean="0"/>
              <a:t/>
            </a:r>
            <a:br>
              <a:rPr lang="en-US" dirty="0" smtClean="0"/>
            </a:br>
            <a:endParaRPr lang="en-US" dirty="0" smtClean="0"/>
          </a:p>
          <a:p>
            <a:r>
              <a:rPr lang="en-US" dirty="0" smtClean="0"/>
              <a:t>That is, as z→+∞, log[1-Φ(z)] ≈ a( log[z</a:t>
            </a:r>
            <a:r>
              <a:rPr lang="en-US" baseline="-25000" dirty="0" smtClean="0"/>
              <a:t>0</a:t>
            </a:r>
            <a:r>
              <a:rPr lang="en-US" dirty="0" smtClean="0"/>
              <a:t>] - log[z] ), i.e. 1-Φ(z) ≈ (z</a:t>
            </a:r>
            <a:r>
              <a:rPr lang="en-US" baseline="-25000" dirty="0" smtClean="0"/>
              <a:t>0</a:t>
            </a:r>
            <a:r>
              <a:rPr lang="en-US" dirty="0" smtClean="0"/>
              <a:t>/z)</a:t>
            </a:r>
            <a:r>
              <a:rPr lang="en-US" baseline="30000" dirty="0" smtClean="0"/>
              <a:t>a</a:t>
            </a:r>
            <a:r>
              <a:rPr lang="en-US" dirty="0" smtClean="0"/>
              <a:t> </a:t>
            </a:r>
            <a:br>
              <a:rPr lang="en-US" dirty="0" smtClean="0"/>
            </a:br>
            <a:endParaRPr lang="en-US" dirty="0" smtClean="0"/>
          </a:p>
          <a:p>
            <a:r>
              <a:rPr lang="en-US" dirty="0" smtClean="0"/>
              <a:t>With Pareto coefficient a</a:t>
            </a:r>
            <a:r>
              <a:rPr lang="en-US" baseline="-25000" dirty="0" smtClean="0"/>
              <a:t> </a:t>
            </a:r>
            <a:r>
              <a:rPr lang="en-US" dirty="0" smtClean="0"/>
              <a:t>= log[1/p]/log[</a:t>
            </a:r>
            <a:r>
              <a:rPr lang="el-GR" dirty="0" smtClean="0"/>
              <a:t>ω</a:t>
            </a:r>
            <a:r>
              <a:rPr lang="en-US" dirty="0" smtClean="0"/>
              <a:t>/p] &gt;1 </a:t>
            </a:r>
          </a:p>
          <a:p>
            <a:pPr>
              <a:buNone/>
            </a:pPr>
            <a:r>
              <a:rPr lang="en-US" b="1" dirty="0" smtClean="0"/>
              <a:t>              </a:t>
            </a:r>
            <a:r>
              <a:rPr lang="en-US" dirty="0" smtClean="0"/>
              <a:t>and inverted Pareto coefficient b=a/(1-a) &gt;1</a:t>
            </a:r>
          </a:p>
          <a:p>
            <a:pPr>
              <a:buNone/>
            </a:pPr>
            <a:r>
              <a:rPr lang="en-US" dirty="0" smtClean="0"/>
              <a:t/>
            </a:r>
            <a:br>
              <a:rPr lang="en-US" dirty="0" smtClean="0"/>
            </a:b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endParaRPr lang="en-US" dirty="0" smtClean="0"/>
          </a:p>
          <a:p>
            <a:r>
              <a:rPr lang="en-US" dirty="0" smtClean="0"/>
              <a:t>For given p: </a:t>
            </a:r>
          </a:p>
          <a:p>
            <a:r>
              <a:rPr lang="en-US" b="1" dirty="0" smtClean="0"/>
              <a:t>As </a:t>
            </a:r>
            <a:r>
              <a:rPr lang="el-GR" b="1" dirty="0" smtClean="0"/>
              <a:t>ω </a:t>
            </a:r>
            <a:r>
              <a:rPr lang="en-US" b="1" dirty="0" smtClean="0"/>
              <a:t>→1 , a =log[1/p]/log[</a:t>
            </a:r>
            <a:r>
              <a:rPr lang="el-GR" b="1" dirty="0" smtClean="0"/>
              <a:t>ω</a:t>
            </a:r>
            <a:r>
              <a:rPr lang="en-US" b="1" dirty="0" smtClean="0"/>
              <a:t>/p] →1 and b→+∞ (infinite inequality) </a:t>
            </a:r>
          </a:p>
          <a:p>
            <a:r>
              <a:rPr lang="en-US" b="1" dirty="0" smtClean="0"/>
              <a:t>I.e. an increase in </a:t>
            </a:r>
            <a:r>
              <a:rPr lang="el-GR" b="1" dirty="0" smtClean="0"/>
              <a:t>ω </a:t>
            </a:r>
            <a:r>
              <a:rPr lang="en-US" b="1" dirty="0" smtClean="0"/>
              <a:t>=s(1+r)/(1+g) means a larger wealth reproduction rate </a:t>
            </a:r>
            <a:r>
              <a:rPr lang="el-GR" b="1" dirty="0" smtClean="0"/>
              <a:t>ω</a:t>
            </a:r>
            <a:r>
              <a:rPr lang="en-US" b="1" dirty="0" smtClean="0"/>
              <a:t>* for wealth-lovers, i.e. a stronger amplification of inequality</a:t>
            </a:r>
          </a:p>
          <a:p>
            <a:pPr>
              <a:buNone/>
            </a:pPr>
            <a:r>
              <a:rPr lang="en-US" dirty="0" smtClean="0"/>
              <a:t>(conversely, as </a:t>
            </a:r>
            <a:r>
              <a:rPr lang="el-GR" dirty="0" smtClean="0"/>
              <a:t>ω </a:t>
            </a:r>
            <a:r>
              <a:rPr lang="en-US" dirty="0" smtClean="0"/>
              <a:t>→p , a→+∞ and b→1 (zero inequality) </a:t>
            </a:r>
            <a:br>
              <a:rPr lang="en-US" dirty="0" smtClean="0"/>
            </a:br>
            <a:endParaRPr lang="en-US" dirty="0" smtClean="0"/>
          </a:p>
          <a:p>
            <a:r>
              <a:rPr lang="en-US" dirty="0" smtClean="0"/>
              <a:t>For given </a:t>
            </a:r>
            <a:r>
              <a:rPr lang="el-GR" dirty="0" smtClean="0"/>
              <a:t>ω </a:t>
            </a:r>
            <a:r>
              <a:rPr lang="en-US" dirty="0" smtClean="0"/>
              <a:t>: as p→0 , a→1 and b→+∞ (infinite inequality) (a vanishingly small fraction of the population gets an infinitely large shock)</a:t>
            </a:r>
          </a:p>
          <a:p>
            <a:pPr>
              <a:buNone/>
            </a:pPr>
            <a:r>
              <a:rPr lang="en-US" dirty="0" smtClean="0"/>
              <a:t>(conversely, as p→</a:t>
            </a:r>
            <a:r>
              <a:rPr lang="el-GR" dirty="0" smtClean="0"/>
              <a:t> ω</a:t>
            </a:r>
            <a:r>
              <a:rPr lang="en-US" dirty="0" smtClean="0"/>
              <a:t>, a→+∞ and b→1 (zero inequality) </a:t>
            </a:r>
          </a:p>
          <a:p>
            <a:pPr>
              <a:buNone/>
            </a:pPr>
            <a:r>
              <a:rPr lang="en-US" dirty="0" smtClean="0"/>
              <a:t> </a:t>
            </a:r>
          </a:p>
          <a:p>
            <a:r>
              <a:rPr lang="en-US" b="1" dirty="0" smtClean="0"/>
              <a:t>Proposition: The inequality of inheritance is an increasing function of r-g</a:t>
            </a:r>
            <a:endParaRPr lang="en-US" dirty="0" smtClean="0"/>
          </a:p>
          <a:p>
            <a:pPr>
              <a:buNone/>
            </a:pPr>
            <a:endParaRPr lang="en-US" dirty="0" smtClean="0"/>
          </a:p>
          <a:p>
            <a:r>
              <a:rPr lang="en-US" b="1" dirty="0" smtClean="0"/>
              <a:t>Note. </a:t>
            </a:r>
            <a:r>
              <a:rPr lang="en-US" dirty="0" smtClean="0"/>
              <a:t>What matters in the formula is the net-of-tax rate of return: bequest taxes - and more generally capital taxes - reduce the rate of wealth reproduction, and therefore reduce steady-state wealth concentration.</a:t>
            </a:r>
          </a:p>
          <a:p>
            <a:endParaRPr lang="en-US" dirty="0" smtClean="0"/>
          </a:p>
          <a:p>
            <a:pPr>
              <a:buNone/>
            </a:pPr>
            <a:r>
              <a:rPr lang="en-US" b="1" dirty="0" smtClean="0"/>
              <a:t>Key finding: small changes in r – g can have huge impact on long-run inequality</a:t>
            </a:r>
          </a:p>
          <a:p>
            <a:pPr>
              <a:buNone/>
            </a:pPr>
            <a:endParaRPr lang="en-US" dirty="0" smtClean="0"/>
          </a:p>
          <a:p>
            <a:pPr>
              <a:buNone/>
            </a:pPr>
            <a:r>
              <a:rPr lang="en-US" b="1" dirty="0" smtClean="0"/>
              <a:t> (see Piketty-Zucman “</a:t>
            </a:r>
            <a:r>
              <a:rPr lang="en-US" b="1" dirty="0" smtClean="0">
                <a:hlinkClick r:id="rId2"/>
              </a:rPr>
              <a:t>Wealth and Inheritance in the Long-Run</a:t>
            </a:r>
            <a:r>
              <a:rPr lang="en-US" b="1" dirty="0" smtClean="0"/>
              <a:t>”, 2014, section 5.4 for mathematical details and simple empirical calibration)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r>
              <a:rPr lang="en-US" dirty="0" smtClean="0"/>
              <a:t/>
            </a:r>
            <a:br>
              <a:rPr lang="en-US" dirty="0" smtClean="0"/>
            </a:br>
            <a:endParaRPr lang="en-US" dirty="0" smtClean="0"/>
          </a:p>
          <a:p>
            <a:pPr>
              <a:buNone/>
            </a:pPr>
            <a:r>
              <a:rPr lang="en-US" b="1" dirty="0" smtClean="0"/>
              <a:t>Note 3.</a:t>
            </a:r>
            <a:r>
              <a:rPr lang="en-US" dirty="0" smtClean="0"/>
              <a:t> The same ideas and formulas for Pareto coefficients work for different kinds of shocks.</a:t>
            </a:r>
          </a:p>
          <a:p>
            <a:pPr>
              <a:buNone/>
            </a:pPr>
            <a:r>
              <a:rPr lang="en-US" dirty="0" smtClean="0"/>
              <a:t> Primogeniture: shock = rank at birth; the richest individuals are the first born sons of first born sons of first born sons etc.; see </a:t>
            </a:r>
            <a:r>
              <a:rPr lang="en-US" dirty="0" err="1" smtClean="0">
                <a:hlinkClick r:id="rId2"/>
              </a:rPr>
              <a:t>Stiglitz</a:t>
            </a:r>
            <a:r>
              <a:rPr lang="en-US" dirty="0" smtClean="0">
                <a:hlinkClick r:id="rId2"/>
              </a:rPr>
              <a:t> </a:t>
            </a:r>
            <a:r>
              <a:rPr lang="en-US" dirty="0" err="1" smtClean="0">
                <a:hlinkClick r:id="rId2"/>
              </a:rPr>
              <a:t>Econometrica</a:t>
            </a:r>
            <a:r>
              <a:rPr lang="en-US" dirty="0" smtClean="0">
                <a:hlinkClick r:id="rId2"/>
              </a:rPr>
              <a:t> 1969</a:t>
            </a:r>
            <a:r>
              <a:rPr lang="en-US" dirty="0" smtClean="0"/>
              <a:t> </a:t>
            </a:r>
          </a:p>
          <a:p>
            <a:pPr>
              <a:buNone/>
            </a:pPr>
            <a:r>
              <a:rPr lang="en-US" dirty="0" smtClean="0"/>
              <a:t>Family size: shock = number of siblings; the richest individuals are the single children of single children of single children etc.; see </a:t>
            </a:r>
            <a:r>
              <a:rPr lang="en-US" dirty="0" err="1" smtClean="0">
                <a:hlinkClick r:id="rId3"/>
              </a:rPr>
              <a:t>Cowell</a:t>
            </a:r>
            <a:r>
              <a:rPr lang="en-US" dirty="0" smtClean="0">
                <a:hlinkClick r:id="rId3"/>
              </a:rPr>
              <a:t> 1998</a:t>
            </a:r>
            <a:r>
              <a:rPr lang="en-US" dirty="0" smtClean="0"/>
              <a:t> (more complicated formula </a:t>
            </a:r>
          </a:p>
          <a:p>
            <a:pPr>
              <a:buNone/>
            </a:pPr>
            <a:r>
              <a:rPr lang="en-US" dirty="0" smtClean="0"/>
              <a:t>Rates of return: shock = </a:t>
            </a:r>
            <a:r>
              <a:rPr lang="en-US" dirty="0" err="1" smtClean="0"/>
              <a:t>r</a:t>
            </a:r>
            <a:r>
              <a:rPr lang="en-US" baseline="-25000" dirty="0" err="1" smtClean="0"/>
              <a:t>ti</a:t>
            </a:r>
            <a:r>
              <a:rPr lang="en-US" dirty="0" smtClean="0"/>
              <a:t> instead of </a:t>
            </a:r>
            <a:r>
              <a:rPr lang="en-US" dirty="0" err="1" smtClean="0"/>
              <a:t>s</a:t>
            </a:r>
            <a:r>
              <a:rPr lang="en-US" baseline="-25000" dirty="0" err="1" smtClean="0"/>
              <a:t>ti</a:t>
            </a:r>
            <a:r>
              <a:rPr lang="en-US" dirty="0" smtClean="0"/>
              <a:t> = exactly the same </a:t>
            </a:r>
            <a:r>
              <a:rPr lang="en-US" dirty="0" err="1" smtClean="0"/>
              <a:t>mutiplicative</a:t>
            </a:r>
            <a:r>
              <a:rPr lang="en-US" dirty="0" smtClean="0"/>
              <a:t> wealth process as with taste shocks → Pareto upper tails in the limit, see e.g. </a:t>
            </a:r>
            <a:r>
              <a:rPr lang="en-US" dirty="0" err="1" smtClean="0">
                <a:hlinkClick r:id="rId4"/>
              </a:rPr>
              <a:t>Benhabib</a:t>
            </a:r>
            <a:r>
              <a:rPr lang="en-US" dirty="0" smtClean="0">
                <a:hlinkClick r:id="rId4"/>
              </a:rPr>
              <a:t>-</a:t>
            </a:r>
            <a:r>
              <a:rPr lang="en-US" dirty="0" err="1" smtClean="0">
                <a:hlinkClick r:id="rId4"/>
              </a:rPr>
              <a:t>Bisin</a:t>
            </a:r>
            <a:r>
              <a:rPr lang="en-US" dirty="0" smtClean="0">
                <a:hlinkClick r:id="rId4"/>
              </a:rPr>
              <a:t>-Zhu 2011</a:t>
            </a:r>
            <a:r>
              <a:rPr lang="en-US" dirty="0" smtClean="0"/>
              <a:t>, </a:t>
            </a:r>
            <a:r>
              <a:rPr lang="en-US" dirty="0" smtClean="0">
                <a:hlinkClick r:id="rId5"/>
              </a:rPr>
              <a:t>2013</a:t>
            </a:r>
            <a:r>
              <a:rPr lang="en-US" dirty="0" smtClean="0"/>
              <a:t>, </a:t>
            </a:r>
            <a:r>
              <a:rPr lang="en-US" dirty="0" err="1" smtClean="0">
                <a:hlinkClick r:id="rId6"/>
              </a:rPr>
              <a:t>Nirei</a:t>
            </a:r>
            <a:r>
              <a:rPr lang="en-US" dirty="0" smtClean="0">
                <a:hlinkClick r:id="rId6"/>
              </a:rPr>
              <a:t> 2009</a:t>
            </a:r>
            <a:r>
              <a:rPr lang="en-US" dirty="0" smtClean="0"/>
              <a:t/>
            </a:r>
            <a:br>
              <a:rPr lang="en-US" dirty="0" smtClean="0"/>
            </a:br>
            <a:endParaRPr lang="en-US" dirty="0" smtClean="0"/>
          </a:p>
          <a:p>
            <a:pPr>
              <a:buNone/>
            </a:pPr>
            <a:r>
              <a:rPr lang="en-US" b="1" dirty="0" smtClean="0"/>
              <a:t>Note 4</a:t>
            </a:r>
            <a:r>
              <a:rPr lang="en-US" dirty="0" smtClean="0"/>
              <a:t>. With primogeniture (binomial shock), the formula is exactly the same. </a:t>
            </a:r>
          </a:p>
          <a:p>
            <a:pPr>
              <a:buNone/>
            </a:pPr>
            <a:r>
              <a:rPr lang="en-US" dirty="0" smtClean="0"/>
              <a:t>See e.g. Atkinson-Harrison 1978 p.213 (referred to in </a:t>
            </a:r>
            <a:r>
              <a:rPr lang="en-US" dirty="0" smtClean="0">
                <a:hlinkClick r:id="rId7"/>
              </a:rPr>
              <a:t>Atkinson-Piketty-Saez 2011</a:t>
            </a:r>
            <a:r>
              <a:rPr lang="en-US" dirty="0" smtClean="0"/>
              <a:t> p.58), who generalize the </a:t>
            </a:r>
            <a:r>
              <a:rPr lang="en-US" dirty="0" err="1" smtClean="0">
                <a:hlinkClick r:id="rId2"/>
              </a:rPr>
              <a:t>Stiglitz</a:t>
            </a:r>
            <a:r>
              <a:rPr lang="en-US" dirty="0" smtClean="0">
                <a:hlinkClick r:id="rId2"/>
              </a:rPr>
              <a:t> 1969</a:t>
            </a:r>
            <a:r>
              <a:rPr lang="en-US" dirty="0" smtClean="0"/>
              <a:t> formula and get: a = log(1+n)/log(1+sr)</a:t>
            </a:r>
          </a:p>
          <a:p>
            <a:pPr>
              <a:buNone/>
            </a:pPr>
            <a:endParaRPr lang="en-US" dirty="0" smtClean="0"/>
          </a:p>
          <a:p>
            <a:pPr>
              <a:buNone/>
            </a:pPr>
            <a:r>
              <a:rPr lang="en-US" dirty="0" smtClean="0"/>
              <a:t> This is the same formula as a = log[1/p]/log[</a:t>
            </a:r>
            <a:r>
              <a:rPr lang="el-GR" dirty="0" smtClean="0"/>
              <a:t>ω</a:t>
            </a:r>
            <a:r>
              <a:rPr lang="en-US" dirty="0" smtClean="0"/>
              <a:t>*]: 1+n = population growth, so probability that a good shock occurs - i.e. being the eldest son = 1/(1+n) = p; </a:t>
            </a:r>
          </a:p>
          <a:p>
            <a:pPr>
              <a:buNone/>
            </a:pPr>
            <a:r>
              <a:rPr lang="en-US" dirty="0" smtClean="0"/>
              <a:t>    1+sr = net-of-tax reproduction rate in case a good shock occurs = </a:t>
            </a:r>
            <a:r>
              <a:rPr lang="el-GR" dirty="0" smtClean="0"/>
              <a:t>ω</a:t>
            </a:r>
            <a:r>
              <a:rPr lang="en-US" dirty="0" smtClean="0"/>
              <a:t>*. </a:t>
            </a:r>
          </a:p>
          <a:p>
            <a:pPr>
              <a:buNone/>
            </a:pPr>
            <a:r>
              <a:rPr lang="en-US" dirty="0" smtClean="0"/>
              <a:t/>
            </a:r>
            <a:br>
              <a:rPr lang="en-US" dirty="0" smtClean="0"/>
            </a:b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pPr>
              <a:buNone/>
            </a:pPr>
            <a:r>
              <a:rPr lang="en-US" b="1" dirty="0" smtClean="0"/>
              <a:t>Note 5.</a:t>
            </a:r>
            <a:r>
              <a:rPr lang="en-US" dirty="0" smtClean="0"/>
              <a:t> The </a:t>
            </a:r>
            <a:r>
              <a:rPr lang="en-US" dirty="0" err="1" smtClean="0">
                <a:hlinkClick r:id="rId2"/>
              </a:rPr>
              <a:t>Cowell</a:t>
            </a:r>
            <a:r>
              <a:rPr lang="en-US" dirty="0" smtClean="0">
                <a:hlinkClick r:id="rId2"/>
              </a:rPr>
              <a:t> 1998</a:t>
            </a:r>
            <a:r>
              <a:rPr lang="en-US" dirty="0" smtClean="0"/>
              <a:t> result is more complicated because families with many children do not return to zero (unless infinite number of children), so there is no closed form formula for the Pareto coefficient a, which must solve the following equation: ∑ (</a:t>
            </a:r>
            <a:r>
              <a:rPr lang="en-US" dirty="0" err="1" smtClean="0"/>
              <a:t>p</a:t>
            </a:r>
            <a:r>
              <a:rPr lang="en-US" baseline="-25000" dirty="0" err="1" smtClean="0"/>
              <a:t>k</a:t>
            </a:r>
            <a:r>
              <a:rPr lang="en-US" dirty="0" err="1" smtClean="0"/>
              <a:t>k</a:t>
            </a:r>
            <a:r>
              <a:rPr lang="en-US" dirty="0" smtClean="0"/>
              <a:t>/2) (2</a:t>
            </a:r>
            <a:r>
              <a:rPr lang="el-GR" dirty="0" smtClean="0"/>
              <a:t>ω</a:t>
            </a:r>
            <a:r>
              <a:rPr lang="en-US" dirty="0" smtClean="0"/>
              <a:t>/k)</a:t>
            </a:r>
            <a:r>
              <a:rPr lang="en-US" baseline="30000" dirty="0" smtClean="0"/>
              <a:t>a</a:t>
            </a:r>
            <a:r>
              <a:rPr lang="en-US" dirty="0" smtClean="0"/>
              <a:t>= 1, where </a:t>
            </a:r>
            <a:r>
              <a:rPr lang="en-US" dirty="0" err="1" smtClean="0"/>
              <a:t>p</a:t>
            </a:r>
            <a:r>
              <a:rPr lang="en-US" baseline="-25000" dirty="0" err="1" smtClean="0"/>
              <a:t>k</a:t>
            </a:r>
            <a:r>
              <a:rPr lang="en-US" dirty="0" smtClean="0"/>
              <a:t>= fraction of parents who have k children, with k=1,2,3,etc., and </a:t>
            </a:r>
            <a:r>
              <a:rPr lang="el-GR" dirty="0" smtClean="0"/>
              <a:t>ω</a:t>
            </a:r>
            <a:r>
              <a:rPr lang="en-US" dirty="0" smtClean="0"/>
              <a:t> = average generational rate of wealth reproduction. </a:t>
            </a:r>
          </a:p>
          <a:p>
            <a:pPr>
              <a:buNone/>
            </a:pPr>
            <a:r>
              <a:rPr lang="en-US" dirty="0" smtClean="0"/>
              <a:t/>
            </a:r>
            <a:br>
              <a:rPr lang="en-US" dirty="0" smtClean="0"/>
            </a:br>
            <a:endParaRPr lang="en-US" dirty="0" smtClean="0"/>
          </a:p>
          <a:p>
            <a:pPr>
              <a:buNone/>
            </a:pPr>
            <a:r>
              <a:rPr lang="en-US" b="1" dirty="0" smtClean="0"/>
              <a:t>Note 6</a:t>
            </a:r>
            <a:r>
              <a:rPr lang="en-US" dirty="0" smtClean="0"/>
              <a:t>. More generally, one can show that for any random multiplicative process z</a:t>
            </a:r>
            <a:r>
              <a:rPr lang="en-US" baseline="-25000" dirty="0" smtClean="0"/>
              <a:t>t+1i</a:t>
            </a:r>
            <a:r>
              <a:rPr lang="en-US" dirty="0" smtClean="0"/>
              <a:t>= </a:t>
            </a:r>
            <a:r>
              <a:rPr lang="el-GR" dirty="0" smtClean="0"/>
              <a:t>ω</a:t>
            </a:r>
            <a:r>
              <a:rPr lang="en-US" baseline="-25000" dirty="0" err="1" smtClean="0"/>
              <a:t>ti</a:t>
            </a:r>
            <a:r>
              <a:rPr lang="en-US" dirty="0" err="1" smtClean="0"/>
              <a:t>z</a:t>
            </a:r>
            <a:r>
              <a:rPr lang="en-US" baseline="-25000" dirty="0" err="1" smtClean="0"/>
              <a:t>ti</a:t>
            </a:r>
            <a:r>
              <a:rPr lang="en-US" dirty="0" err="1" smtClean="0"/>
              <a:t>+ε</a:t>
            </a:r>
            <a:r>
              <a:rPr lang="en-US" baseline="-25000" dirty="0" err="1" smtClean="0"/>
              <a:t>ti</a:t>
            </a:r>
            <a:r>
              <a:rPr lang="en-US" dirty="0" smtClean="0"/>
              <a:t> , where µ</a:t>
            </a:r>
            <a:r>
              <a:rPr lang="en-US" baseline="-25000" dirty="0" err="1" smtClean="0"/>
              <a:t>ti</a:t>
            </a:r>
            <a:r>
              <a:rPr lang="en-US" dirty="0" smtClean="0"/>
              <a:t>= </a:t>
            </a:r>
            <a:r>
              <a:rPr lang="en-US" dirty="0" err="1" smtClean="0"/>
              <a:t>i.i.d</a:t>
            </a:r>
            <a:r>
              <a:rPr lang="en-US" dirty="0" smtClean="0"/>
              <a:t>. multiplicative shock with mean </a:t>
            </a:r>
            <a:r>
              <a:rPr lang="el-GR" dirty="0" smtClean="0"/>
              <a:t>ω</a:t>
            </a:r>
            <a:r>
              <a:rPr lang="en-US" dirty="0" smtClean="0"/>
              <a:t>=E(</a:t>
            </a:r>
            <a:r>
              <a:rPr lang="el-GR" dirty="0" smtClean="0"/>
              <a:t>ω</a:t>
            </a:r>
            <a:r>
              <a:rPr lang="en-US" baseline="-25000" dirty="0" err="1" smtClean="0"/>
              <a:t>ti</a:t>
            </a:r>
            <a:r>
              <a:rPr lang="en-US" dirty="0" smtClean="0"/>
              <a:t>)&lt;1, </a:t>
            </a:r>
            <a:r>
              <a:rPr lang="en-US" dirty="0" err="1" smtClean="0"/>
              <a:t>ε</a:t>
            </a:r>
            <a:r>
              <a:rPr lang="en-US" baseline="-25000" dirty="0" err="1" smtClean="0"/>
              <a:t>ti</a:t>
            </a:r>
            <a:r>
              <a:rPr lang="en-US" dirty="0" smtClean="0"/>
              <a:t>=additive shock (possibly random), then the steady-state distribution has a Pareto upper tail with coefficient a, which must solve the following equation: E(</a:t>
            </a:r>
            <a:r>
              <a:rPr lang="el-GR" dirty="0" smtClean="0"/>
              <a:t>ω</a:t>
            </a:r>
            <a:r>
              <a:rPr lang="en-US" baseline="-25000" dirty="0" err="1" smtClean="0"/>
              <a:t>ti</a:t>
            </a:r>
            <a:r>
              <a:rPr lang="en-US" baseline="30000" dirty="0" err="1" smtClean="0"/>
              <a:t>a</a:t>
            </a:r>
            <a:r>
              <a:rPr lang="en-US" dirty="0" smtClean="0"/>
              <a:t>)=1 (see </a:t>
            </a:r>
            <a:r>
              <a:rPr lang="en-US" dirty="0" smtClean="0">
                <a:hlinkClick r:id="rId3"/>
              </a:rPr>
              <a:t>Nirei 2009, p.9</a:t>
            </a:r>
            <a:r>
              <a:rPr lang="en-US" dirty="0" smtClean="0"/>
              <a:t> and </a:t>
            </a:r>
            <a:r>
              <a:rPr lang="en-US" dirty="0" smtClean="0">
                <a:hlinkClick r:id="rId4"/>
              </a:rPr>
              <a:t>Nirei-Aoki 2014</a:t>
            </a:r>
            <a:r>
              <a:rPr lang="en-US" dirty="0" smtClean="0"/>
              <a:t>)</a:t>
            </a:r>
          </a:p>
          <a:p>
            <a:pPr>
              <a:buNone/>
            </a:pPr>
            <a:r>
              <a:rPr lang="en-US" dirty="0" smtClean="0"/>
              <a:t>Special case: p (</a:t>
            </a:r>
            <a:r>
              <a:rPr lang="el-GR" dirty="0" smtClean="0"/>
              <a:t>ω</a:t>
            </a:r>
            <a:r>
              <a:rPr lang="en-US" dirty="0" smtClean="0"/>
              <a:t>/p)</a:t>
            </a:r>
            <a:r>
              <a:rPr lang="en-US" baseline="30000" dirty="0" smtClean="0"/>
              <a:t>a</a:t>
            </a:r>
            <a:r>
              <a:rPr lang="en-US" dirty="0" smtClean="0"/>
              <a:t>=1, i.e. a=log(1/p)/log(</a:t>
            </a:r>
            <a:r>
              <a:rPr lang="el-GR" dirty="0" smtClean="0"/>
              <a:t>ω</a:t>
            </a:r>
            <a:r>
              <a:rPr lang="en-US" dirty="0" smtClean="0"/>
              <a:t>/p). </a:t>
            </a:r>
          </a:p>
          <a:p>
            <a:pPr>
              <a:buNone/>
            </a:pPr>
            <a:r>
              <a:rPr lang="en-US" dirty="0" smtClean="0"/>
              <a:t>More generally, as long as </a:t>
            </a:r>
            <a:r>
              <a:rPr lang="el-GR" dirty="0" smtClean="0"/>
              <a:t>ω</a:t>
            </a:r>
            <a:r>
              <a:rPr lang="en-US" baseline="-25000" dirty="0" err="1" smtClean="0"/>
              <a:t>ti</a:t>
            </a:r>
            <a:r>
              <a:rPr lang="en-US" dirty="0" smtClean="0"/>
              <a:t>&gt;1 with some positive probability, there exists a unique a&gt;1 </a:t>
            </a:r>
            <a:r>
              <a:rPr lang="en-US" dirty="0" err="1" smtClean="0"/>
              <a:t>s.t</a:t>
            </a:r>
            <a:r>
              <a:rPr lang="en-US" dirty="0" smtClean="0"/>
              <a:t>. E</a:t>
            </a:r>
            <a:r>
              <a:rPr lang="fr-FR" dirty="0" smtClean="0"/>
              <a:t>(</a:t>
            </a:r>
            <a:r>
              <a:rPr lang="el-GR" dirty="0" smtClean="0"/>
              <a:t>ω</a:t>
            </a:r>
            <a:r>
              <a:rPr lang="en-US" baseline="-25000" dirty="0" err="1" smtClean="0"/>
              <a:t>ti</a:t>
            </a:r>
            <a:r>
              <a:rPr lang="en-US" baseline="30000" dirty="0" err="1" smtClean="0"/>
              <a:t>α</a:t>
            </a:r>
            <a:r>
              <a:rPr lang="en-US" dirty="0" smtClean="0"/>
              <a:t>)=1. </a:t>
            </a:r>
          </a:p>
          <a:p>
            <a:pPr>
              <a:buNone/>
            </a:pPr>
            <a:r>
              <a:rPr lang="en-US" dirty="0" smtClean="0"/>
              <a:t>One can easily see that for a given average </a:t>
            </a:r>
            <a:r>
              <a:rPr lang="el-GR" dirty="0" smtClean="0"/>
              <a:t>ω</a:t>
            </a:r>
            <a:r>
              <a:rPr lang="en-US" dirty="0" smtClean="0"/>
              <a:t>=E(</a:t>
            </a:r>
            <a:r>
              <a:rPr lang="el-GR" dirty="0" smtClean="0"/>
              <a:t>ω</a:t>
            </a:r>
            <a:r>
              <a:rPr lang="en-US" baseline="-25000" dirty="0" err="1" smtClean="0"/>
              <a:t>ti</a:t>
            </a:r>
            <a:r>
              <a:rPr lang="en-US" dirty="0" smtClean="0"/>
              <a:t>)&lt;1, a→1 if the variance of shocks goes to infinity (and a→∞ if the variance goes to zero).  </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1143000"/>
          </a:xfrm>
        </p:spPr>
        <p:txBody>
          <a:bodyPr>
            <a:normAutofit fontScale="90000"/>
          </a:bodyPr>
          <a:lstStyle/>
          <a:p>
            <a:r>
              <a:rPr lang="fr-FR" dirty="0" err="1" smtClean="0"/>
              <a:t>Explaining</a:t>
            </a:r>
            <a:r>
              <a:rPr lang="fr-FR" dirty="0" smtClean="0"/>
              <a:t> the long </a:t>
            </a:r>
            <a:r>
              <a:rPr lang="fr-FR" dirty="0" err="1" smtClean="0"/>
              <a:t>run</a:t>
            </a:r>
            <a:r>
              <a:rPr lang="fr-FR" dirty="0" smtClean="0"/>
              <a:t> </a:t>
            </a:r>
            <a:r>
              <a:rPr lang="fr-FR" dirty="0" err="1" smtClean="0"/>
              <a:t>evolution</a:t>
            </a:r>
            <a:r>
              <a:rPr lang="fr-FR" dirty="0" smtClean="0"/>
              <a:t> of </a:t>
            </a:r>
            <a:r>
              <a:rPr lang="fr-FR" dirty="0" err="1" smtClean="0"/>
              <a:t>inheritance</a:t>
            </a:r>
            <a:endParaRPr lang="fr-FR" dirty="0"/>
          </a:p>
        </p:txBody>
      </p:sp>
      <p:sp>
        <p:nvSpPr>
          <p:cNvPr id="3" name="Espace réservé du contenu 2"/>
          <p:cNvSpPr>
            <a:spLocks noGrp="1"/>
          </p:cNvSpPr>
          <p:nvPr>
            <p:ph idx="1"/>
          </p:nvPr>
        </p:nvSpPr>
        <p:spPr>
          <a:xfrm>
            <a:off x="107504" y="1412776"/>
            <a:ext cx="8928992" cy="5328592"/>
          </a:xfrm>
        </p:spPr>
        <p:txBody>
          <a:bodyPr>
            <a:normAutofit fontScale="77500" lnSpcReduction="20000"/>
          </a:bodyPr>
          <a:lstStyle/>
          <a:p>
            <a:r>
              <a:rPr lang="fr-FR" dirty="0" smtClean="0"/>
              <a:t>The multiplicative r-g </a:t>
            </a:r>
            <a:r>
              <a:rPr lang="fr-FR" dirty="0" err="1" smtClean="0"/>
              <a:t>process</a:t>
            </a:r>
            <a:r>
              <a:rPr lang="fr-FR" dirty="0" smtClean="0"/>
              <a:t> </a:t>
            </a:r>
            <a:r>
              <a:rPr lang="fr-FR" dirty="0" err="1" smtClean="0"/>
              <a:t>is</a:t>
            </a:r>
            <a:r>
              <a:rPr lang="fr-FR" dirty="0" smtClean="0"/>
              <a:t> </a:t>
            </a:r>
            <a:r>
              <a:rPr lang="fr-FR" dirty="0" err="1" smtClean="0"/>
              <a:t>already</a:t>
            </a:r>
            <a:r>
              <a:rPr lang="fr-FR" dirty="0" smtClean="0"/>
              <a:t> </a:t>
            </a:r>
            <a:r>
              <a:rPr lang="fr-FR" dirty="0" err="1" smtClean="0"/>
              <a:t>powerful</a:t>
            </a:r>
            <a:r>
              <a:rPr lang="fr-FR" dirty="0" smtClean="0"/>
              <a:t> </a:t>
            </a:r>
            <a:r>
              <a:rPr lang="fr-FR" dirty="0" err="1" smtClean="0"/>
              <a:t>with</a:t>
            </a:r>
            <a:r>
              <a:rPr lang="fr-FR" dirty="0" smtClean="0"/>
              <a:t> fine horizon; but </a:t>
            </a:r>
            <a:r>
              <a:rPr lang="fr-FR" dirty="0" err="1" smtClean="0"/>
              <a:t>it</a:t>
            </a:r>
            <a:r>
              <a:rPr lang="fr-FR" dirty="0" smtClean="0"/>
              <a:t> </a:t>
            </a:r>
            <a:r>
              <a:rPr lang="fr-FR" dirty="0" err="1" smtClean="0"/>
              <a:t>is</a:t>
            </a:r>
            <a:r>
              <a:rPr lang="fr-FR" dirty="0" smtClean="0"/>
              <a:t> </a:t>
            </a:r>
            <a:r>
              <a:rPr lang="fr-FR" dirty="0" err="1" smtClean="0"/>
              <a:t>even</a:t>
            </a:r>
            <a:r>
              <a:rPr lang="fr-FR" dirty="0" smtClean="0"/>
              <a:t> more </a:t>
            </a:r>
            <a:r>
              <a:rPr lang="fr-FR" dirty="0" err="1" smtClean="0"/>
              <a:t>powerful</a:t>
            </a:r>
            <a:r>
              <a:rPr lang="fr-FR" dirty="0" smtClean="0"/>
              <a:t> </a:t>
            </a:r>
            <a:r>
              <a:rPr lang="fr-FR" dirty="0" err="1" smtClean="0"/>
              <a:t>with</a:t>
            </a:r>
            <a:r>
              <a:rPr lang="fr-FR" dirty="0" smtClean="0"/>
              <a:t> </a:t>
            </a:r>
            <a:r>
              <a:rPr lang="fr-FR" dirty="0" err="1" smtClean="0"/>
              <a:t>inheritance</a:t>
            </a:r>
            <a:r>
              <a:rPr lang="fr-FR" dirty="0" smtClean="0"/>
              <a:t>; </a:t>
            </a:r>
            <a:r>
              <a:rPr lang="fr-FR" dirty="0" err="1" smtClean="0"/>
              <a:t>otherwise</a:t>
            </a:r>
            <a:r>
              <a:rPr lang="fr-FR" dirty="0" smtClean="0"/>
              <a:t> the </a:t>
            </a:r>
            <a:r>
              <a:rPr lang="fr-FR" dirty="0" err="1" smtClean="0"/>
              <a:t>process</a:t>
            </a:r>
            <a:r>
              <a:rPr lang="fr-FR" dirty="0" smtClean="0"/>
              <a:t> </a:t>
            </a:r>
            <a:r>
              <a:rPr lang="fr-FR" dirty="0" err="1" smtClean="0"/>
              <a:t>starts</a:t>
            </a:r>
            <a:r>
              <a:rPr lang="fr-FR" dirty="0" smtClean="0"/>
              <a:t> over </a:t>
            </a:r>
            <a:r>
              <a:rPr lang="fr-FR" dirty="0" err="1" smtClean="0"/>
              <a:t>again</a:t>
            </a:r>
            <a:r>
              <a:rPr lang="fr-FR" dirty="0" smtClean="0"/>
              <a:t> </a:t>
            </a:r>
            <a:r>
              <a:rPr lang="fr-FR" dirty="0" err="1" smtClean="0"/>
              <a:t>at</a:t>
            </a:r>
            <a:r>
              <a:rPr lang="fr-FR" dirty="0" smtClean="0"/>
              <a:t> </a:t>
            </a:r>
            <a:r>
              <a:rPr lang="fr-FR" dirty="0" err="1" smtClean="0"/>
              <a:t>each</a:t>
            </a:r>
            <a:r>
              <a:rPr lang="fr-FR" dirty="0" smtClean="0"/>
              <a:t> </a:t>
            </a:r>
            <a:r>
              <a:rPr lang="fr-FR" dirty="0" err="1" smtClean="0"/>
              <a:t>generation</a:t>
            </a:r>
            <a:r>
              <a:rPr lang="fr-FR" dirty="0" smtClean="0"/>
              <a:t> (</a:t>
            </a:r>
            <a:r>
              <a:rPr lang="fr-FR" dirty="0" err="1" smtClean="0"/>
              <a:t>wealth</a:t>
            </a:r>
            <a:r>
              <a:rPr lang="fr-FR" dirty="0" smtClean="0"/>
              <a:t> </a:t>
            </a:r>
            <a:r>
              <a:rPr lang="fr-FR" dirty="0" err="1" smtClean="0"/>
              <a:t>inequality</a:t>
            </a:r>
            <a:r>
              <a:rPr lang="fr-FR" dirty="0" smtClean="0"/>
              <a:t> </a:t>
            </a:r>
            <a:r>
              <a:rPr lang="fr-FR" dirty="0" err="1" smtClean="0"/>
              <a:t>can</a:t>
            </a:r>
            <a:r>
              <a:rPr lang="fr-FR" dirty="0" smtClean="0"/>
              <a:t> </a:t>
            </a:r>
            <a:r>
              <a:rPr lang="fr-FR" dirty="0" err="1" smtClean="0"/>
              <a:t>still</a:t>
            </a:r>
            <a:r>
              <a:rPr lang="fr-FR" dirty="0" smtClean="0"/>
              <a:t> </a:t>
            </a:r>
            <a:r>
              <a:rPr lang="fr-FR" dirty="0" err="1" smtClean="0"/>
              <a:t>be</a:t>
            </a:r>
            <a:r>
              <a:rPr lang="fr-FR" dirty="0" smtClean="0"/>
              <a:t> </a:t>
            </a:r>
            <a:r>
              <a:rPr lang="fr-FR" dirty="0" err="1" smtClean="0"/>
              <a:t>very</a:t>
            </a:r>
            <a:r>
              <a:rPr lang="fr-FR" dirty="0" smtClean="0"/>
              <a:t> </a:t>
            </a:r>
            <a:r>
              <a:rPr lang="fr-FR" dirty="0" err="1" smtClean="0"/>
              <a:t>unequal</a:t>
            </a:r>
            <a:r>
              <a:rPr lang="fr-FR" dirty="0" smtClean="0"/>
              <a:t> if large multiplicative </a:t>
            </a:r>
            <a:r>
              <a:rPr lang="fr-FR" dirty="0" err="1" smtClean="0"/>
              <a:t>shocks</a:t>
            </a:r>
            <a:r>
              <a:rPr lang="fr-FR" dirty="0" smtClean="0"/>
              <a:t> and long life </a:t>
            </a:r>
            <a:r>
              <a:rPr lang="fr-FR" dirty="0" err="1" smtClean="0"/>
              <a:t>span</a:t>
            </a:r>
            <a:r>
              <a:rPr lang="fr-FR" dirty="0" smtClean="0"/>
              <a:t>)</a:t>
            </a:r>
          </a:p>
          <a:p>
            <a:pPr>
              <a:buNone/>
            </a:pPr>
            <a:endParaRPr lang="fr-FR" dirty="0" smtClean="0"/>
          </a:p>
          <a:p>
            <a:r>
              <a:rPr lang="fr-FR" dirty="0" err="1" smtClean="0"/>
              <a:t>What</a:t>
            </a:r>
            <a:r>
              <a:rPr lang="fr-FR" dirty="0" smtClean="0"/>
              <a:t> </a:t>
            </a:r>
            <a:r>
              <a:rPr lang="fr-FR" dirty="0" err="1" smtClean="0"/>
              <a:t>evidence</a:t>
            </a:r>
            <a:r>
              <a:rPr lang="fr-FR" dirty="0" smtClean="0"/>
              <a:t> do </a:t>
            </a:r>
            <a:r>
              <a:rPr lang="fr-FR" dirty="0" err="1" smtClean="0"/>
              <a:t>we</a:t>
            </a:r>
            <a:r>
              <a:rPr lang="fr-FR" dirty="0" smtClean="0"/>
              <a:t> have? French data </a:t>
            </a:r>
            <a:r>
              <a:rPr lang="fr-FR" dirty="0" err="1" smtClean="0"/>
              <a:t>is</a:t>
            </a:r>
            <a:r>
              <a:rPr lang="fr-FR" dirty="0" smtClean="0"/>
              <a:t> </a:t>
            </a:r>
            <a:r>
              <a:rPr lang="fr-FR" dirty="0" err="1" smtClean="0"/>
              <a:t>particularly</a:t>
            </a:r>
            <a:r>
              <a:rPr lang="fr-FR" dirty="0" smtClean="0"/>
              <a:t> good and </a:t>
            </a:r>
            <a:r>
              <a:rPr lang="fr-FR" dirty="0" err="1" smtClean="0"/>
              <a:t>allows</a:t>
            </a:r>
            <a:r>
              <a:rPr lang="fr-FR" dirty="0" smtClean="0"/>
              <a:t> to </a:t>
            </a:r>
            <a:r>
              <a:rPr lang="fr-FR" dirty="0" err="1" smtClean="0"/>
              <a:t>compute</a:t>
            </a:r>
            <a:r>
              <a:rPr lang="fr-FR" dirty="0" smtClean="0"/>
              <a:t> the </a:t>
            </a:r>
            <a:r>
              <a:rPr lang="fr-FR" dirty="0" err="1" smtClean="0"/>
              <a:t>inheritance</a:t>
            </a:r>
            <a:r>
              <a:rPr lang="fr-FR" dirty="0" smtClean="0"/>
              <a:t> flow in </a:t>
            </a:r>
            <a:r>
              <a:rPr lang="fr-FR" dirty="0" err="1" smtClean="0"/>
              <a:t>two</a:t>
            </a:r>
            <a:r>
              <a:rPr lang="fr-FR" dirty="0" smtClean="0"/>
              <a:t> </a:t>
            </a:r>
            <a:r>
              <a:rPr lang="fr-FR" dirty="0" err="1" smtClean="0"/>
              <a:t>independant</a:t>
            </a:r>
            <a:r>
              <a:rPr lang="fr-FR" dirty="0" smtClean="0"/>
              <a:t> </a:t>
            </a:r>
            <a:r>
              <a:rPr lang="fr-FR" dirty="0" err="1" smtClean="0"/>
              <a:t>ways</a:t>
            </a:r>
            <a:r>
              <a:rPr lang="fr-FR" dirty="0" smtClean="0"/>
              <a:t>: fiscal flow vs </a:t>
            </a:r>
            <a:r>
              <a:rPr lang="fr-FR" dirty="0" err="1" smtClean="0"/>
              <a:t>economic</a:t>
            </a:r>
            <a:r>
              <a:rPr lang="fr-FR" dirty="0" smtClean="0"/>
              <a:t> flow (for full </a:t>
            </a:r>
            <a:r>
              <a:rPr lang="fr-FR" dirty="0" err="1" smtClean="0"/>
              <a:t>details</a:t>
            </a:r>
            <a:r>
              <a:rPr lang="fr-FR" dirty="0" smtClean="0"/>
              <a:t>, </a:t>
            </a:r>
            <a:r>
              <a:rPr lang="fr-FR" dirty="0" err="1" smtClean="0"/>
              <a:t>see</a:t>
            </a:r>
            <a:r>
              <a:rPr lang="fr-FR" dirty="0" smtClean="0"/>
              <a:t> « On the long-</a:t>
            </a:r>
            <a:r>
              <a:rPr lang="fr-FR" dirty="0" err="1" smtClean="0"/>
              <a:t>run</a:t>
            </a:r>
            <a:r>
              <a:rPr lang="fr-FR" dirty="0" smtClean="0"/>
              <a:t> </a:t>
            </a:r>
            <a:r>
              <a:rPr lang="fr-FR" dirty="0" err="1" smtClean="0"/>
              <a:t>evolution</a:t>
            </a:r>
            <a:r>
              <a:rPr lang="fr-FR" dirty="0" smtClean="0"/>
              <a:t> of </a:t>
            </a:r>
            <a:r>
              <a:rPr lang="fr-FR" dirty="0" err="1" smtClean="0"/>
              <a:t>inheritance</a:t>
            </a:r>
            <a:r>
              <a:rPr lang="fr-FR" smtClean="0"/>
              <a:t>: France 1820-2050</a:t>
            </a:r>
            <a:r>
              <a:rPr lang="fr-FR" dirty="0" smtClean="0"/>
              <a:t> » </a:t>
            </a:r>
            <a:r>
              <a:rPr lang="fr-FR" dirty="0" smtClean="0">
                <a:hlinkClick r:id="rId2"/>
              </a:rPr>
              <a:t>QJE 2011</a:t>
            </a:r>
            <a:r>
              <a:rPr lang="fr-FR" dirty="0" smtClean="0"/>
              <a:t>) </a:t>
            </a:r>
          </a:p>
          <a:p>
            <a:pPr>
              <a:buNone/>
            </a:pPr>
            <a:endParaRPr lang="fr-FR" dirty="0" smtClean="0"/>
          </a:p>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928992" cy="6624736"/>
          </a:xfrm>
        </p:spPr>
        <p:txBody>
          <a:bodyPr>
            <a:normAutofit fontScale="77500" lnSpcReduction="20000"/>
          </a:bodyPr>
          <a:lstStyle/>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r>
              <a:rPr lang="fr-FR" dirty="0" err="1" smtClean="0"/>
              <a:t>with</a:t>
            </a:r>
            <a:r>
              <a:rPr lang="fr-FR" dirty="0" smtClean="0"/>
              <a:t> b</a:t>
            </a:r>
            <a:r>
              <a:rPr lang="fr-FR" baseline="-25000" dirty="0" smtClean="0"/>
              <a:t>y</a:t>
            </a:r>
            <a:r>
              <a:rPr lang="fr-FR" dirty="0" smtClean="0"/>
              <a:t> = B/Y, B = </a:t>
            </a:r>
            <a:r>
              <a:rPr lang="fr-FR" dirty="0" err="1" smtClean="0"/>
              <a:t>aggregate</a:t>
            </a:r>
            <a:r>
              <a:rPr lang="fr-FR" dirty="0" smtClean="0"/>
              <a:t> </a:t>
            </a:r>
            <a:r>
              <a:rPr lang="fr-FR" dirty="0" err="1" smtClean="0"/>
              <a:t>annual</a:t>
            </a:r>
            <a:r>
              <a:rPr lang="fr-FR" dirty="0" smtClean="0"/>
              <a:t> flow of </a:t>
            </a:r>
            <a:r>
              <a:rPr lang="fr-FR" dirty="0" err="1" smtClean="0"/>
              <a:t>inheritance</a:t>
            </a:r>
            <a:r>
              <a:rPr lang="fr-FR" dirty="0" smtClean="0"/>
              <a:t> (</a:t>
            </a:r>
            <a:r>
              <a:rPr lang="fr-FR" dirty="0" err="1" smtClean="0"/>
              <a:t>bequest</a:t>
            </a:r>
            <a:r>
              <a:rPr lang="fr-FR" dirty="0" smtClean="0"/>
              <a:t> + inter </a:t>
            </a:r>
            <a:r>
              <a:rPr lang="fr-FR" dirty="0" err="1" smtClean="0"/>
              <a:t>vivos</a:t>
            </a:r>
            <a:r>
              <a:rPr lang="fr-FR" dirty="0" smtClean="0"/>
              <a:t> gifts), Y = national </a:t>
            </a:r>
            <a:r>
              <a:rPr lang="fr-FR" dirty="0" err="1" smtClean="0"/>
              <a:t>income</a:t>
            </a:r>
            <a:endParaRPr lang="fr-FR" dirty="0" smtClean="0"/>
          </a:p>
          <a:p>
            <a:pPr>
              <a:buNone/>
            </a:pPr>
            <a:r>
              <a:rPr lang="el-GR" dirty="0" smtClean="0"/>
              <a:t>β</a:t>
            </a:r>
            <a:r>
              <a:rPr lang="fr-FR" dirty="0" smtClean="0"/>
              <a:t> = W/Y = </a:t>
            </a:r>
            <a:r>
              <a:rPr lang="fr-FR" dirty="0" err="1" smtClean="0"/>
              <a:t>aggregate</a:t>
            </a:r>
            <a:r>
              <a:rPr lang="fr-FR" dirty="0" smtClean="0"/>
              <a:t> </a:t>
            </a:r>
            <a:r>
              <a:rPr lang="fr-FR" dirty="0" err="1" smtClean="0"/>
              <a:t>wealth</a:t>
            </a:r>
            <a:r>
              <a:rPr lang="fr-FR" dirty="0" smtClean="0"/>
              <a:t>-</a:t>
            </a:r>
            <a:r>
              <a:rPr lang="fr-FR" dirty="0" err="1" smtClean="0"/>
              <a:t>income</a:t>
            </a:r>
            <a:r>
              <a:rPr lang="fr-FR" dirty="0" smtClean="0"/>
              <a:t> ratio</a:t>
            </a:r>
          </a:p>
          <a:p>
            <a:pPr>
              <a:buNone/>
            </a:pPr>
            <a:r>
              <a:rPr lang="fr-FR" dirty="0" smtClean="0"/>
              <a:t>m = </a:t>
            </a:r>
            <a:r>
              <a:rPr lang="fr-FR" dirty="0" err="1" smtClean="0"/>
              <a:t>mortality</a:t>
            </a:r>
            <a:r>
              <a:rPr lang="fr-FR" dirty="0" smtClean="0"/>
              <a:t> rate (if people </a:t>
            </a:r>
            <a:r>
              <a:rPr lang="fr-FR" dirty="0" err="1" smtClean="0"/>
              <a:t>never</a:t>
            </a:r>
            <a:r>
              <a:rPr lang="fr-FR" dirty="0" smtClean="0"/>
              <a:t> die, </a:t>
            </a:r>
            <a:r>
              <a:rPr lang="fr-FR" dirty="0" err="1" smtClean="0"/>
              <a:t>there’s</a:t>
            </a:r>
            <a:r>
              <a:rPr lang="fr-FR" dirty="0" smtClean="0"/>
              <a:t> no </a:t>
            </a:r>
            <a:r>
              <a:rPr lang="fr-FR" dirty="0" err="1" smtClean="0"/>
              <a:t>inheritance</a:t>
            </a:r>
            <a:r>
              <a:rPr lang="fr-FR" dirty="0" smtClean="0"/>
              <a:t>..)</a:t>
            </a:r>
          </a:p>
          <a:p>
            <a:pPr>
              <a:buNone/>
            </a:pPr>
            <a:r>
              <a:rPr lang="fr-FR" dirty="0" smtClean="0"/>
              <a:t>µ = ratio </a:t>
            </a:r>
            <a:r>
              <a:rPr lang="fr-FR" dirty="0" err="1" smtClean="0"/>
              <a:t>between</a:t>
            </a:r>
            <a:r>
              <a:rPr lang="fr-FR" dirty="0" smtClean="0"/>
              <a:t> </a:t>
            </a:r>
            <a:r>
              <a:rPr lang="fr-FR" dirty="0" err="1" smtClean="0"/>
              <a:t>average</a:t>
            </a:r>
            <a:r>
              <a:rPr lang="fr-FR" dirty="0" smtClean="0"/>
              <a:t> </a:t>
            </a:r>
            <a:r>
              <a:rPr lang="fr-FR" dirty="0" err="1" smtClean="0"/>
              <a:t>wealth</a:t>
            </a:r>
            <a:r>
              <a:rPr lang="fr-FR" dirty="0" smtClean="0"/>
              <a:t> </a:t>
            </a:r>
            <a:r>
              <a:rPr lang="fr-FR" dirty="0" err="1" smtClean="0"/>
              <a:t>at</a:t>
            </a:r>
            <a:r>
              <a:rPr lang="fr-FR" dirty="0" smtClean="0"/>
              <a:t> </a:t>
            </a:r>
            <a:r>
              <a:rPr lang="fr-FR" dirty="0" err="1" smtClean="0"/>
              <a:t>death</a:t>
            </a:r>
            <a:r>
              <a:rPr lang="fr-FR" dirty="0" smtClean="0"/>
              <a:t> and </a:t>
            </a:r>
            <a:r>
              <a:rPr lang="fr-FR" dirty="0" err="1" smtClean="0"/>
              <a:t>average</a:t>
            </a:r>
            <a:r>
              <a:rPr lang="fr-FR" dirty="0" smtClean="0"/>
              <a:t> </a:t>
            </a:r>
            <a:r>
              <a:rPr lang="fr-FR" dirty="0" err="1" smtClean="0"/>
              <a:t>wealth</a:t>
            </a:r>
            <a:r>
              <a:rPr lang="fr-FR" dirty="0" smtClean="0"/>
              <a:t> of the living (if pure </a:t>
            </a:r>
            <a:r>
              <a:rPr lang="fr-FR" dirty="0" err="1" smtClean="0"/>
              <a:t>lifecycle</a:t>
            </a:r>
            <a:r>
              <a:rPr lang="fr-FR" dirty="0" smtClean="0"/>
              <a:t> mode, people die </a:t>
            </a:r>
            <a:r>
              <a:rPr lang="fr-FR" dirty="0" err="1" smtClean="0"/>
              <a:t>with</a:t>
            </a:r>
            <a:r>
              <a:rPr lang="fr-FR" dirty="0" smtClean="0"/>
              <a:t> no </a:t>
            </a:r>
            <a:r>
              <a:rPr lang="fr-FR" dirty="0" err="1" smtClean="0"/>
              <a:t>wealth</a:t>
            </a:r>
            <a:r>
              <a:rPr lang="fr-FR" dirty="0" smtClean="0"/>
              <a:t>: µ=0)</a:t>
            </a:r>
          </a:p>
          <a:p>
            <a:pPr>
              <a:buNone/>
            </a:pPr>
            <a:endParaRPr lang="fr-FR" dirty="0" smtClean="0"/>
          </a:p>
          <a:p>
            <a:r>
              <a:rPr lang="fr-FR" dirty="0" smtClean="0"/>
              <a:t>If </a:t>
            </a:r>
            <a:r>
              <a:rPr lang="el-GR" dirty="0" smtClean="0"/>
              <a:t>β</a:t>
            </a:r>
            <a:r>
              <a:rPr lang="fr-FR" dirty="0" smtClean="0"/>
              <a:t> = 600%, m=1,5%, µ=100%, </a:t>
            </a:r>
            <a:r>
              <a:rPr lang="fr-FR" dirty="0" err="1" smtClean="0"/>
              <a:t>then</a:t>
            </a:r>
            <a:r>
              <a:rPr lang="fr-FR" dirty="0" smtClean="0"/>
              <a:t> b</a:t>
            </a:r>
            <a:r>
              <a:rPr lang="fr-FR" baseline="-25000" dirty="0" smtClean="0"/>
              <a:t>y</a:t>
            </a:r>
            <a:r>
              <a:rPr lang="fr-FR" dirty="0" smtClean="0"/>
              <a:t> = 9%</a:t>
            </a:r>
          </a:p>
          <a:p>
            <a:r>
              <a:rPr lang="fr-FR" dirty="0" smtClean="0"/>
              <a:t>If </a:t>
            </a:r>
            <a:r>
              <a:rPr lang="el-GR" dirty="0" smtClean="0"/>
              <a:t>β</a:t>
            </a:r>
            <a:r>
              <a:rPr lang="fr-FR" dirty="0" smtClean="0"/>
              <a:t> = 600%, m=1,5%, µ=200%, </a:t>
            </a:r>
            <a:r>
              <a:rPr lang="fr-FR" dirty="0" err="1" smtClean="0"/>
              <a:t>then</a:t>
            </a:r>
            <a:r>
              <a:rPr lang="fr-FR" dirty="0" smtClean="0"/>
              <a:t> b</a:t>
            </a:r>
            <a:r>
              <a:rPr lang="fr-FR" baseline="-25000" dirty="0" smtClean="0"/>
              <a:t>y</a:t>
            </a:r>
            <a:r>
              <a:rPr lang="fr-FR" dirty="0" smtClean="0"/>
              <a:t> = 18% </a:t>
            </a:r>
          </a:p>
          <a:p>
            <a:pPr>
              <a:buNone/>
            </a:pPr>
            <a:endParaRPr lang="fr-FR" dirty="0" smtClean="0"/>
          </a:p>
          <a:p>
            <a:r>
              <a:rPr lang="fr-FR" dirty="0" err="1" smtClean="0"/>
              <a:t>We</a:t>
            </a:r>
            <a:r>
              <a:rPr lang="fr-FR" dirty="0" smtClean="0"/>
              <a:t> have </a:t>
            </a:r>
            <a:r>
              <a:rPr lang="fr-FR" dirty="0" err="1" smtClean="0"/>
              <a:t>analyzed</a:t>
            </a:r>
            <a:r>
              <a:rPr lang="fr-FR" dirty="0" smtClean="0"/>
              <a:t> the </a:t>
            </a:r>
            <a:r>
              <a:rPr lang="fr-FR" dirty="0" err="1" smtClean="0"/>
              <a:t>evolution</a:t>
            </a:r>
            <a:r>
              <a:rPr lang="fr-FR" dirty="0" smtClean="0"/>
              <a:t> of </a:t>
            </a:r>
            <a:r>
              <a:rPr lang="el-GR" dirty="0" smtClean="0"/>
              <a:t>β</a:t>
            </a:r>
            <a:r>
              <a:rPr lang="fr-FR" dirty="0" smtClean="0"/>
              <a:t> in lectures 2-4</a:t>
            </a:r>
          </a:p>
          <a:p>
            <a:r>
              <a:rPr lang="fr-FR" dirty="0" smtClean="0"/>
              <a:t>The long </a:t>
            </a:r>
            <a:r>
              <a:rPr lang="fr-FR" dirty="0" err="1" smtClean="0"/>
              <a:t>run</a:t>
            </a:r>
            <a:r>
              <a:rPr lang="fr-FR" dirty="0" smtClean="0"/>
              <a:t> </a:t>
            </a:r>
            <a:r>
              <a:rPr lang="fr-FR" dirty="0" err="1" smtClean="0"/>
              <a:t>evolution</a:t>
            </a:r>
            <a:r>
              <a:rPr lang="fr-FR" dirty="0" smtClean="0"/>
              <a:t> of m </a:t>
            </a:r>
            <a:r>
              <a:rPr lang="fr-FR" dirty="0" err="1" smtClean="0"/>
              <a:t>is</a:t>
            </a:r>
            <a:r>
              <a:rPr lang="fr-FR" dirty="0" smtClean="0"/>
              <a:t> </a:t>
            </a:r>
            <a:r>
              <a:rPr lang="fr-FR" dirty="0" err="1" smtClean="0"/>
              <a:t>pretty</a:t>
            </a:r>
            <a:r>
              <a:rPr lang="fr-FR" dirty="0" smtClean="0"/>
              <a:t> </a:t>
            </a:r>
            <a:r>
              <a:rPr lang="fr-FR" dirty="0" err="1" smtClean="0"/>
              <a:t>clear</a:t>
            </a:r>
            <a:r>
              <a:rPr lang="fr-FR" dirty="0" smtClean="0"/>
              <a:t>: as life </a:t>
            </a:r>
            <a:r>
              <a:rPr lang="fr-FR" dirty="0" err="1" smtClean="0"/>
              <a:t>expectancy</a:t>
            </a:r>
            <a:r>
              <a:rPr lang="fr-FR" dirty="0" smtClean="0"/>
              <a:t> </a:t>
            </a:r>
            <a:r>
              <a:rPr lang="fr-FR" dirty="0" err="1" smtClean="0"/>
              <a:t>goes</a:t>
            </a:r>
            <a:r>
              <a:rPr lang="fr-FR" dirty="0" smtClean="0"/>
              <a:t> </a:t>
            </a:r>
            <a:r>
              <a:rPr lang="fr-FR" dirty="0" err="1" smtClean="0"/>
              <a:t>from</a:t>
            </a:r>
            <a:r>
              <a:rPr lang="fr-FR" dirty="0" smtClean="0"/>
              <a:t> 60 to 80 </a:t>
            </a:r>
            <a:r>
              <a:rPr lang="fr-FR" dirty="0" err="1" smtClean="0"/>
              <a:t>year</a:t>
            </a:r>
            <a:r>
              <a:rPr lang="fr-FR" dirty="0" smtClean="0"/>
              <a:t>-</a:t>
            </a:r>
            <a:r>
              <a:rPr lang="fr-FR" dirty="0" err="1" smtClean="0"/>
              <a:t>old</a:t>
            </a:r>
            <a:r>
              <a:rPr lang="fr-FR" dirty="0" smtClean="0"/>
              <a:t>, </a:t>
            </a:r>
            <a:r>
              <a:rPr lang="fr-FR" dirty="0" err="1" smtClean="0"/>
              <a:t>adult</a:t>
            </a:r>
            <a:r>
              <a:rPr lang="fr-FR" dirty="0" smtClean="0"/>
              <a:t> </a:t>
            </a:r>
            <a:r>
              <a:rPr lang="fr-FR" dirty="0" err="1" smtClean="0"/>
              <a:t>mortality</a:t>
            </a:r>
            <a:r>
              <a:rPr lang="fr-FR" dirty="0" smtClean="0"/>
              <a:t> rates go </a:t>
            </a:r>
            <a:r>
              <a:rPr lang="fr-FR" dirty="0" err="1" smtClean="0"/>
              <a:t>from</a:t>
            </a:r>
            <a:r>
              <a:rPr lang="fr-FR" dirty="0" smtClean="0"/>
              <a:t> m=1/40=2,5% to m=1/60=1,7% (for constant population)</a:t>
            </a:r>
          </a:p>
          <a:p>
            <a:r>
              <a:rPr lang="fr-FR" dirty="0" err="1" smtClean="0"/>
              <a:t>What</a:t>
            </a:r>
            <a:r>
              <a:rPr lang="fr-FR" dirty="0" smtClean="0"/>
              <a:t> about the </a:t>
            </a:r>
            <a:r>
              <a:rPr lang="fr-FR" dirty="0" err="1" smtClean="0"/>
              <a:t>evolution</a:t>
            </a:r>
            <a:r>
              <a:rPr lang="fr-FR" dirty="0" smtClean="0"/>
              <a:t> of µ ?</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How </a:t>
            </a:r>
            <a:r>
              <a:rPr lang="fr-FR" dirty="0" err="1" smtClean="0"/>
              <a:t>can</a:t>
            </a:r>
            <a:r>
              <a:rPr lang="fr-FR" dirty="0" smtClean="0"/>
              <a:t> </a:t>
            </a:r>
            <a:r>
              <a:rPr lang="fr-FR" dirty="0" err="1" smtClean="0"/>
              <a:t>we</a:t>
            </a:r>
            <a:r>
              <a:rPr lang="fr-FR" dirty="0" smtClean="0"/>
              <a:t> </a:t>
            </a:r>
            <a:r>
              <a:rPr lang="fr-FR" dirty="0" err="1" smtClean="0"/>
              <a:t>explain</a:t>
            </a:r>
            <a:r>
              <a:rPr lang="el-GR" dirty="0" smtClean="0"/>
              <a:t> β</a:t>
            </a:r>
            <a:r>
              <a:rPr lang="fr-FR" dirty="0" smtClean="0"/>
              <a:t> = W/Y? </a:t>
            </a:r>
            <a:endParaRPr lang="fr-FR" dirty="0"/>
          </a:p>
        </p:txBody>
      </p:sp>
      <p:sp>
        <p:nvSpPr>
          <p:cNvPr id="3" name="Espace réservé du contenu 2"/>
          <p:cNvSpPr>
            <a:spLocks noGrp="1"/>
          </p:cNvSpPr>
          <p:nvPr>
            <p:ph idx="1"/>
          </p:nvPr>
        </p:nvSpPr>
        <p:spPr>
          <a:xfrm>
            <a:off x="251520" y="980728"/>
            <a:ext cx="8784976" cy="5760640"/>
          </a:xfrm>
        </p:spPr>
        <p:txBody>
          <a:bodyPr>
            <a:normAutofit fontScale="77500" lnSpcReduction="20000"/>
          </a:bodyPr>
          <a:lstStyle/>
          <a:p>
            <a:r>
              <a:rPr lang="fr-FR" dirty="0" err="1" smtClean="0"/>
              <a:t>We</a:t>
            </a:r>
            <a:r>
              <a:rPr lang="fr-FR" dirty="0" smtClean="0"/>
              <a:t> first </a:t>
            </a:r>
            <a:r>
              <a:rPr lang="fr-FR" dirty="0" err="1" smtClean="0"/>
              <a:t>need</a:t>
            </a:r>
            <a:r>
              <a:rPr lang="fr-FR" dirty="0" smtClean="0"/>
              <a:t> a </a:t>
            </a:r>
            <a:r>
              <a:rPr lang="fr-FR" dirty="0" err="1" smtClean="0"/>
              <a:t>theory</a:t>
            </a:r>
            <a:r>
              <a:rPr lang="fr-FR" dirty="0" smtClean="0"/>
              <a:t> of </a:t>
            </a:r>
            <a:r>
              <a:rPr lang="fr-FR" dirty="0" err="1" smtClean="0"/>
              <a:t>why</a:t>
            </a:r>
            <a:r>
              <a:rPr lang="fr-FR" dirty="0" smtClean="0"/>
              <a:t> people </a:t>
            </a:r>
            <a:r>
              <a:rPr lang="fr-FR" dirty="0" err="1" smtClean="0"/>
              <a:t>own</a:t>
            </a:r>
            <a:r>
              <a:rPr lang="fr-FR" dirty="0" smtClean="0"/>
              <a:t> </a:t>
            </a:r>
            <a:r>
              <a:rPr lang="fr-FR" dirty="0" err="1" smtClean="0"/>
              <a:t>wealth</a:t>
            </a:r>
            <a:r>
              <a:rPr lang="fr-FR" dirty="0" smtClean="0"/>
              <a:t>: if </a:t>
            </a:r>
            <a:r>
              <a:rPr lang="fr-FR" dirty="0" err="1" smtClean="0"/>
              <a:t>economic</a:t>
            </a:r>
            <a:r>
              <a:rPr lang="fr-FR" dirty="0" smtClean="0"/>
              <a:t> agents </a:t>
            </a:r>
            <a:r>
              <a:rPr lang="fr-FR" dirty="0" err="1" smtClean="0"/>
              <a:t>only</a:t>
            </a:r>
            <a:r>
              <a:rPr lang="fr-FR" dirty="0" smtClean="0"/>
              <a:t> care about </a:t>
            </a:r>
            <a:r>
              <a:rPr lang="fr-FR" dirty="0" err="1" smtClean="0"/>
              <a:t>current</a:t>
            </a:r>
            <a:r>
              <a:rPr lang="fr-FR" dirty="0" smtClean="0"/>
              <a:t> </a:t>
            </a:r>
            <a:r>
              <a:rPr lang="fr-FR" dirty="0" err="1" smtClean="0"/>
              <a:t>consumption</a:t>
            </a:r>
            <a:r>
              <a:rPr lang="fr-FR" dirty="0" smtClean="0"/>
              <a:t>, </a:t>
            </a:r>
            <a:r>
              <a:rPr lang="fr-FR" dirty="0" err="1" smtClean="0"/>
              <a:t>then</a:t>
            </a:r>
            <a:r>
              <a:rPr lang="fr-FR" dirty="0" smtClean="0"/>
              <a:t> </a:t>
            </a:r>
            <a:r>
              <a:rPr lang="fr-FR" dirty="0" err="1" smtClean="0"/>
              <a:t>they</a:t>
            </a:r>
            <a:r>
              <a:rPr lang="fr-FR" dirty="0" smtClean="0"/>
              <a:t> </a:t>
            </a:r>
            <a:r>
              <a:rPr lang="fr-FR" dirty="0" err="1" smtClean="0"/>
              <a:t>should</a:t>
            </a:r>
            <a:r>
              <a:rPr lang="fr-FR" dirty="0" smtClean="0"/>
              <a:t> not </a:t>
            </a:r>
            <a:r>
              <a:rPr lang="fr-FR" dirty="0" err="1" smtClean="0"/>
              <a:t>own</a:t>
            </a:r>
            <a:r>
              <a:rPr lang="fr-FR" dirty="0" smtClean="0"/>
              <a:t> </a:t>
            </a:r>
            <a:r>
              <a:rPr lang="fr-FR" dirty="0" err="1" smtClean="0"/>
              <a:t>any</a:t>
            </a:r>
            <a:r>
              <a:rPr lang="fr-FR" dirty="0" smtClean="0"/>
              <a:t> </a:t>
            </a:r>
            <a:r>
              <a:rPr lang="fr-FR" dirty="0" err="1" smtClean="0"/>
              <a:t>wealth</a:t>
            </a:r>
            <a:r>
              <a:rPr lang="fr-FR" dirty="0" smtClean="0"/>
              <a:t>, i.e. </a:t>
            </a:r>
            <a:r>
              <a:rPr lang="el-GR" dirty="0" smtClean="0"/>
              <a:t>β</a:t>
            </a:r>
            <a:r>
              <a:rPr lang="fr-FR" dirty="0" smtClean="0"/>
              <a:t>=0. So </a:t>
            </a:r>
            <a:r>
              <a:rPr lang="fr-FR" dirty="0" err="1" smtClean="0"/>
              <a:t>we</a:t>
            </a:r>
            <a:r>
              <a:rPr lang="fr-FR" dirty="0" smtClean="0"/>
              <a:t> </a:t>
            </a:r>
            <a:r>
              <a:rPr lang="fr-FR" dirty="0" err="1" smtClean="0"/>
              <a:t>need</a:t>
            </a:r>
            <a:r>
              <a:rPr lang="fr-FR" dirty="0" smtClean="0"/>
              <a:t> a </a:t>
            </a:r>
            <a:r>
              <a:rPr lang="fr-FR" dirty="0" err="1" smtClean="0"/>
              <a:t>dynamic</a:t>
            </a:r>
            <a:r>
              <a:rPr lang="fr-FR" dirty="0" smtClean="0"/>
              <a:t> model (at least </a:t>
            </a:r>
            <a:r>
              <a:rPr lang="fr-FR" dirty="0" err="1" smtClean="0"/>
              <a:t>two</a:t>
            </a:r>
            <a:r>
              <a:rPr lang="fr-FR" dirty="0" smtClean="0"/>
              <a:t> </a:t>
            </a:r>
            <a:r>
              <a:rPr lang="fr-FR" dirty="0" err="1" smtClean="0"/>
              <a:t>periods</a:t>
            </a:r>
            <a:r>
              <a:rPr lang="fr-FR" dirty="0" smtClean="0"/>
              <a:t>) </a:t>
            </a:r>
            <a:r>
              <a:rPr lang="fr-FR" dirty="0" err="1" smtClean="0"/>
              <a:t>where</a:t>
            </a:r>
            <a:r>
              <a:rPr lang="fr-FR" dirty="0" smtClean="0"/>
              <a:t> agents care about the future. </a:t>
            </a:r>
          </a:p>
          <a:p>
            <a:r>
              <a:rPr lang="fr-FR" dirty="0" smtClean="0"/>
              <a:t>OLG model: agents </a:t>
            </a:r>
            <a:r>
              <a:rPr lang="fr-FR" dirty="0" err="1" smtClean="0"/>
              <a:t>maximize</a:t>
            </a:r>
            <a:r>
              <a:rPr lang="fr-FR" dirty="0" smtClean="0"/>
              <a:t> U(c</a:t>
            </a:r>
            <a:r>
              <a:rPr lang="fr-FR" baseline="-25000" dirty="0" smtClean="0"/>
              <a:t>t</a:t>
            </a:r>
            <a:r>
              <a:rPr lang="fr-FR" dirty="0" smtClean="0"/>
              <a:t> ,c</a:t>
            </a:r>
            <a:r>
              <a:rPr lang="fr-FR" baseline="-25000" dirty="0" smtClean="0"/>
              <a:t>t+1 </a:t>
            </a:r>
            <a:r>
              <a:rPr lang="fr-FR" dirty="0" smtClean="0"/>
              <a:t>), </a:t>
            </a:r>
            <a:r>
              <a:rPr lang="fr-FR" dirty="0" err="1" smtClean="0"/>
              <a:t>where</a:t>
            </a:r>
            <a:r>
              <a:rPr lang="fr-FR" dirty="0" smtClean="0"/>
              <a:t> c</a:t>
            </a:r>
            <a:r>
              <a:rPr lang="fr-FR" baseline="-25000" dirty="0" smtClean="0"/>
              <a:t>t</a:t>
            </a:r>
            <a:r>
              <a:rPr lang="fr-FR" dirty="0" smtClean="0"/>
              <a:t> = </a:t>
            </a:r>
            <a:r>
              <a:rPr lang="fr-FR" dirty="0" err="1" smtClean="0"/>
              <a:t>young</a:t>
            </a:r>
            <a:r>
              <a:rPr lang="fr-FR" dirty="0" smtClean="0"/>
              <a:t>-</a:t>
            </a:r>
            <a:r>
              <a:rPr lang="fr-FR" dirty="0" err="1" smtClean="0"/>
              <a:t>age</a:t>
            </a:r>
            <a:r>
              <a:rPr lang="fr-FR" dirty="0" smtClean="0"/>
              <a:t> </a:t>
            </a:r>
            <a:r>
              <a:rPr lang="fr-FR" dirty="0" err="1" smtClean="0"/>
              <a:t>consumption</a:t>
            </a:r>
            <a:r>
              <a:rPr lang="fr-FR" dirty="0" smtClean="0"/>
              <a:t> (</a:t>
            </a:r>
            <a:r>
              <a:rPr lang="fr-FR" dirty="0" err="1" smtClean="0"/>
              <a:t>working</a:t>
            </a:r>
            <a:r>
              <a:rPr lang="fr-FR" dirty="0" smtClean="0"/>
              <a:t> </a:t>
            </a:r>
            <a:r>
              <a:rPr lang="fr-FR" dirty="0" err="1" smtClean="0"/>
              <a:t>age</a:t>
            </a:r>
            <a:r>
              <a:rPr lang="fr-FR" dirty="0" smtClean="0"/>
              <a:t>) &amp; c</a:t>
            </a:r>
            <a:r>
              <a:rPr lang="fr-FR" baseline="-25000" dirty="0" smtClean="0"/>
              <a:t>t+1 </a:t>
            </a:r>
            <a:r>
              <a:rPr lang="fr-FR" dirty="0" smtClean="0"/>
              <a:t>= </a:t>
            </a:r>
            <a:r>
              <a:rPr lang="fr-FR" dirty="0" err="1" smtClean="0"/>
              <a:t>old</a:t>
            </a:r>
            <a:r>
              <a:rPr lang="fr-FR" dirty="0" smtClean="0"/>
              <a:t>-</a:t>
            </a:r>
            <a:r>
              <a:rPr lang="fr-FR" dirty="0" err="1" smtClean="0"/>
              <a:t>age</a:t>
            </a:r>
            <a:r>
              <a:rPr lang="fr-FR" dirty="0" smtClean="0"/>
              <a:t> </a:t>
            </a:r>
            <a:r>
              <a:rPr lang="fr-FR" dirty="0" err="1" smtClean="0"/>
              <a:t>consumption</a:t>
            </a:r>
            <a:r>
              <a:rPr lang="fr-FR" dirty="0" smtClean="0"/>
              <a:t> </a:t>
            </a:r>
          </a:p>
          <a:p>
            <a:r>
              <a:rPr lang="fr-FR" dirty="0" err="1" smtClean="0"/>
              <a:t>Depending</a:t>
            </a:r>
            <a:r>
              <a:rPr lang="fr-FR" dirty="0" smtClean="0"/>
              <a:t> on utility </a:t>
            </a:r>
            <a:r>
              <a:rPr lang="fr-FR" dirty="0" err="1" smtClean="0"/>
              <a:t>function</a:t>
            </a:r>
            <a:r>
              <a:rPr lang="fr-FR" dirty="0" smtClean="0"/>
              <a:t> U(.,.) (rate of time </a:t>
            </a:r>
            <a:r>
              <a:rPr lang="fr-FR" dirty="0" err="1" smtClean="0"/>
              <a:t>preference</a:t>
            </a:r>
            <a:r>
              <a:rPr lang="fr-FR" dirty="0" smtClean="0"/>
              <a:t>, etc.), </a:t>
            </a:r>
            <a:r>
              <a:rPr lang="fr-FR" dirty="0" err="1" smtClean="0"/>
              <a:t>demographic</a:t>
            </a:r>
            <a:r>
              <a:rPr lang="fr-FR" dirty="0" smtClean="0"/>
              <a:t> </a:t>
            </a:r>
            <a:r>
              <a:rPr lang="fr-FR" dirty="0" err="1" smtClean="0"/>
              <a:t>parameters</a:t>
            </a:r>
            <a:r>
              <a:rPr lang="fr-FR" dirty="0" smtClean="0"/>
              <a:t>, etc., one </a:t>
            </a:r>
            <a:r>
              <a:rPr lang="fr-FR" dirty="0" err="1" smtClean="0"/>
              <a:t>obtains</a:t>
            </a:r>
            <a:r>
              <a:rPr lang="fr-FR" dirty="0" smtClean="0"/>
              <a:t> </a:t>
            </a:r>
            <a:r>
              <a:rPr lang="fr-FR" dirty="0" err="1" smtClean="0"/>
              <a:t>different</a:t>
            </a:r>
            <a:r>
              <a:rPr lang="fr-FR" dirty="0" smtClean="0"/>
              <a:t> </a:t>
            </a:r>
            <a:r>
              <a:rPr lang="fr-FR" dirty="0" err="1" smtClean="0"/>
              <a:t>saving</a:t>
            </a:r>
            <a:r>
              <a:rPr lang="fr-FR" dirty="0" smtClean="0"/>
              <a:t> rates and long </a:t>
            </a:r>
            <a:r>
              <a:rPr lang="fr-FR" dirty="0" err="1" smtClean="0"/>
              <a:t>run</a:t>
            </a:r>
            <a:r>
              <a:rPr lang="fr-FR" dirty="0" smtClean="0"/>
              <a:t> </a:t>
            </a:r>
            <a:r>
              <a:rPr lang="el-GR" dirty="0" smtClean="0"/>
              <a:t>β</a:t>
            </a:r>
            <a:r>
              <a:rPr lang="fr-FR" dirty="0" smtClean="0"/>
              <a:t> (</a:t>
            </a:r>
            <a:r>
              <a:rPr lang="fr-FR" dirty="0" err="1" smtClean="0"/>
              <a:t>see</a:t>
            </a:r>
            <a:r>
              <a:rPr lang="fr-FR" dirty="0" smtClean="0"/>
              <a:t> « Modigliani triangle » formula)</a:t>
            </a:r>
          </a:p>
          <a:p>
            <a:r>
              <a:rPr lang="fr-FR" dirty="0" smtClean="0"/>
              <a:t>Pb </a:t>
            </a:r>
            <a:r>
              <a:rPr lang="fr-FR" dirty="0" err="1" smtClean="0"/>
              <a:t>with</a:t>
            </a:r>
            <a:r>
              <a:rPr lang="fr-FR" dirty="0" smtClean="0"/>
              <a:t> the pure life-cycle model: </a:t>
            </a:r>
            <a:r>
              <a:rPr lang="fr-FR" dirty="0" err="1" smtClean="0"/>
              <a:t>individuals</a:t>
            </a:r>
            <a:r>
              <a:rPr lang="fr-FR" dirty="0" smtClean="0"/>
              <a:t> are </a:t>
            </a:r>
            <a:r>
              <a:rPr lang="fr-FR" dirty="0" err="1" smtClean="0"/>
              <a:t>supposed</a:t>
            </a:r>
            <a:r>
              <a:rPr lang="fr-FR" dirty="0" smtClean="0"/>
              <a:t> to die </a:t>
            </a:r>
            <a:r>
              <a:rPr lang="fr-FR" dirty="0" err="1" smtClean="0"/>
              <a:t>with</a:t>
            </a:r>
            <a:r>
              <a:rPr lang="fr-FR" dirty="0" smtClean="0"/>
              <a:t> </a:t>
            </a:r>
            <a:r>
              <a:rPr lang="fr-FR" dirty="0" err="1" smtClean="0"/>
              <a:t>zero</a:t>
            </a:r>
            <a:r>
              <a:rPr lang="fr-FR" dirty="0" smtClean="0"/>
              <a:t> </a:t>
            </a:r>
            <a:r>
              <a:rPr lang="fr-FR" dirty="0" err="1" smtClean="0"/>
              <a:t>wealth</a:t>
            </a:r>
            <a:r>
              <a:rPr lang="fr-FR" dirty="0" smtClean="0"/>
              <a:t>; in the real world, </a:t>
            </a:r>
            <a:r>
              <a:rPr lang="fr-FR" dirty="0" err="1" smtClean="0"/>
              <a:t>inherited</a:t>
            </a:r>
            <a:r>
              <a:rPr lang="fr-FR" dirty="0" smtClean="0"/>
              <a:t> </a:t>
            </a:r>
            <a:r>
              <a:rPr lang="fr-FR" dirty="0" err="1" smtClean="0"/>
              <a:t>wealth</a:t>
            </a:r>
            <a:r>
              <a:rPr lang="fr-FR" dirty="0" smtClean="0"/>
              <a:t> </a:t>
            </a:r>
            <a:r>
              <a:rPr lang="fr-FR" dirty="0" err="1" smtClean="0"/>
              <a:t>is</a:t>
            </a:r>
            <a:r>
              <a:rPr lang="fr-FR" dirty="0" smtClean="0"/>
              <a:t> </a:t>
            </a:r>
            <a:r>
              <a:rPr lang="fr-FR" dirty="0" err="1" smtClean="0"/>
              <a:t>also</a:t>
            </a:r>
            <a:r>
              <a:rPr lang="fr-FR" dirty="0" smtClean="0"/>
              <a:t> important</a:t>
            </a:r>
          </a:p>
          <a:p>
            <a:r>
              <a:rPr lang="fr-FR" dirty="0" err="1" smtClean="0"/>
              <a:t>Models</a:t>
            </a:r>
            <a:r>
              <a:rPr lang="fr-FR" dirty="0" smtClean="0"/>
              <a:t> </a:t>
            </a:r>
            <a:r>
              <a:rPr lang="fr-FR" dirty="0" err="1" smtClean="0"/>
              <a:t>with</a:t>
            </a:r>
            <a:r>
              <a:rPr lang="fr-FR" dirty="0" smtClean="0"/>
              <a:t> utility for </a:t>
            </a:r>
            <a:r>
              <a:rPr lang="fr-FR" dirty="0" err="1" smtClean="0"/>
              <a:t>bequest</a:t>
            </a:r>
            <a:r>
              <a:rPr lang="fr-FR" dirty="0" smtClean="0"/>
              <a:t>: U(c</a:t>
            </a:r>
            <a:r>
              <a:rPr lang="fr-FR" baseline="-25000" dirty="0" smtClean="0"/>
              <a:t>t</a:t>
            </a:r>
            <a:r>
              <a:rPr lang="fr-FR" dirty="0" smtClean="0"/>
              <a:t> ,</a:t>
            </a:r>
            <a:r>
              <a:rPr lang="fr-FR" dirty="0" err="1" smtClean="0"/>
              <a:t>w</a:t>
            </a:r>
            <a:r>
              <a:rPr lang="fr-FR" baseline="-25000" dirty="0" err="1" smtClean="0"/>
              <a:t>t</a:t>
            </a:r>
            <a:r>
              <a:rPr lang="fr-FR" baseline="-25000" dirty="0" smtClean="0"/>
              <a:t>+1 </a:t>
            </a:r>
            <a:r>
              <a:rPr lang="fr-FR" dirty="0" smtClean="0"/>
              <a:t>), </a:t>
            </a:r>
            <a:r>
              <a:rPr lang="fr-FR" dirty="0" err="1" smtClean="0"/>
              <a:t>where</a:t>
            </a:r>
            <a:r>
              <a:rPr lang="fr-FR" dirty="0" smtClean="0"/>
              <a:t> c</a:t>
            </a:r>
            <a:r>
              <a:rPr lang="fr-FR" baseline="-25000" dirty="0" smtClean="0"/>
              <a:t>t</a:t>
            </a:r>
            <a:r>
              <a:rPr lang="fr-FR" dirty="0" smtClean="0"/>
              <a:t> = </a:t>
            </a:r>
            <a:r>
              <a:rPr lang="fr-FR" dirty="0" err="1" smtClean="0"/>
              <a:t>lifetime</a:t>
            </a:r>
            <a:r>
              <a:rPr lang="fr-FR" dirty="0" smtClean="0"/>
              <a:t> </a:t>
            </a:r>
            <a:r>
              <a:rPr lang="fr-FR" dirty="0" err="1" smtClean="0"/>
              <a:t>consumption</a:t>
            </a:r>
            <a:r>
              <a:rPr lang="fr-FR" dirty="0" smtClean="0"/>
              <a:t> (</a:t>
            </a:r>
            <a:r>
              <a:rPr lang="fr-FR" dirty="0" err="1" smtClean="0"/>
              <a:t>young</a:t>
            </a:r>
            <a:r>
              <a:rPr lang="fr-FR" dirty="0" smtClean="0"/>
              <a:t> + </a:t>
            </a:r>
            <a:r>
              <a:rPr lang="fr-FR" dirty="0" err="1" smtClean="0"/>
              <a:t>old</a:t>
            </a:r>
            <a:r>
              <a:rPr lang="fr-FR" dirty="0" smtClean="0"/>
              <a:t>) &amp; </a:t>
            </a:r>
            <a:r>
              <a:rPr lang="fr-FR" dirty="0" err="1" smtClean="0"/>
              <a:t>w</a:t>
            </a:r>
            <a:r>
              <a:rPr lang="fr-FR" baseline="-25000" dirty="0" err="1" smtClean="0"/>
              <a:t>t</a:t>
            </a:r>
            <a:r>
              <a:rPr lang="fr-FR" baseline="-25000" dirty="0" smtClean="0"/>
              <a:t>+1 </a:t>
            </a:r>
            <a:r>
              <a:rPr lang="fr-FR" dirty="0" smtClean="0"/>
              <a:t>= </a:t>
            </a:r>
            <a:r>
              <a:rPr lang="fr-FR" dirty="0" err="1" smtClean="0"/>
              <a:t>bequest</a:t>
            </a:r>
            <a:r>
              <a:rPr lang="fr-FR" dirty="0" smtClean="0"/>
              <a:t> (</a:t>
            </a:r>
            <a:r>
              <a:rPr lang="fr-FR" dirty="0" err="1" smtClean="0"/>
              <a:t>wealth</a:t>
            </a:r>
            <a:r>
              <a:rPr lang="fr-FR" dirty="0" smtClean="0"/>
              <a:t>) </a:t>
            </a:r>
            <a:r>
              <a:rPr lang="fr-FR" dirty="0" err="1" smtClean="0"/>
              <a:t>left</a:t>
            </a:r>
            <a:r>
              <a:rPr lang="fr-FR" dirty="0" smtClean="0"/>
              <a:t> to </a:t>
            </a:r>
            <a:r>
              <a:rPr lang="fr-FR" dirty="0" err="1" smtClean="0"/>
              <a:t>next</a:t>
            </a:r>
            <a:r>
              <a:rPr lang="fr-FR" dirty="0" smtClean="0"/>
              <a:t> </a:t>
            </a:r>
            <a:r>
              <a:rPr lang="fr-FR" dirty="0" err="1" smtClean="0"/>
              <a:t>generation</a:t>
            </a:r>
            <a:r>
              <a:rPr lang="fr-FR" dirty="0" smtClean="0"/>
              <a:t> </a:t>
            </a:r>
          </a:p>
          <a:p>
            <a:r>
              <a:rPr lang="fr-FR" dirty="0" err="1" smtClean="0"/>
              <a:t>Depending</a:t>
            </a:r>
            <a:r>
              <a:rPr lang="fr-FR" dirty="0" smtClean="0"/>
              <a:t> on the </a:t>
            </a:r>
            <a:r>
              <a:rPr lang="fr-FR" dirty="0" err="1" smtClean="0"/>
              <a:t>strength</a:t>
            </a:r>
            <a:r>
              <a:rPr lang="fr-FR" dirty="0" smtClean="0"/>
              <a:t> of the </a:t>
            </a:r>
            <a:r>
              <a:rPr lang="fr-FR" dirty="0" err="1" smtClean="0"/>
              <a:t>bequest</a:t>
            </a:r>
            <a:r>
              <a:rPr lang="fr-FR" dirty="0" smtClean="0"/>
              <a:t> motive in utility </a:t>
            </a:r>
            <a:r>
              <a:rPr lang="fr-FR" dirty="0" err="1" smtClean="0"/>
              <a:t>function</a:t>
            </a:r>
            <a:r>
              <a:rPr lang="fr-FR" dirty="0" smtClean="0"/>
              <a:t> U(</a:t>
            </a:r>
            <a:r>
              <a:rPr lang="fr-FR" dirty="0" err="1" smtClean="0"/>
              <a:t>c,w</a:t>
            </a:r>
            <a:r>
              <a:rPr lang="fr-FR" dirty="0" smtClean="0"/>
              <a:t>), one </a:t>
            </a:r>
            <a:r>
              <a:rPr lang="fr-FR" dirty="0" err="1" smtClean="0"/>
              <a:t>can</a:t>
            </a:r>
            <a:r>
              <a:rPr lang="fr-FR" dirty="0" smtClean="0"/>
              <a:t> </a:t>
            </a:r>
            <a:r>
              <a:rPr lang="fr-FR" dirty="0" err="1" smtClean="0"/>
              <a:t>obtain</a:t>
            </a:r>
            <a:r>
              <a:rPr lang="fr-FR" dirty="0" smtClean="0"/>
              <a:t> </a:t>
            </a:r>
            <a:r>
              <a:rPr lang="fr-FR" dirty="0" err="1" smtClean="0"/>
              <a:t>any</a:t>
            </a:r>
            <a:r>
              <a:rPr lang="fr-FR" dirty="0" smtClean="0"/>
              <a:t> </a:t>
            </a:r>
            <a:r>
              <a:rPr lang="fr-FR" dirty="0" err="1" smtClean="0"/>
              <a:t>saving</a:t>
            </a:r>
            <a:r>
              <a:rPr lang="fr-FR" dirty="0" smtClean="0"/>
              <a:t> rate and long </a:t>
            </a:r>
            <a:r>
              <a:rPr lang="fr-FR" dirty="0" err="1" smtClean="0"/>
              <a:t>run</a:t>
            </a:r>
            <a:r>
              <a:rPr lang="fr-FR" dirty="0" smtClean="0"/>
              <a:t> </a:t>
            </a:r>
            <a:r>
              <a:rPr lang="el-GR" dirty="0" smtClean="0"/>
              <a:t>β</a:t>
            </a:r>
            <a:endParaRPr lang="fr-FR" dirty="0" smtClean="0"/>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8928992" cy="6858000"/>
        </p:xfrm>
        <a:graphic>
          <a:graphicData uri="http://schemas.openxmlformats.org/presentationml/2006/ole">
            <mc:AlternateContent xmlns:mc="http://schemas.openxmlformats.org/markup-compatibility/2006">
              <mc:Choice xmlns:v="urn:schemas-microsoft-com:vml" Requires="v">
                <p:oleObj spid="_x0000_s1028"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0"/>
                        <a:ext cx="8928992"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mc:AlternateContent xmlns:mc="http://schemas.openxmlformats.org/markup-compatibility/2006">
              <mc:Choice xmlns:v="urn:schemas-microsoft-com:vml" Requires="v">
                <p:oleObj spid="_x0000_s2052"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88640"/>
                        <a:ext cx="8964488" cy="6552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mc:AlternateContent xmlns:mc="http://schemas.openxmlformats.org/markup-compatibility/2006">
              <mc:Choice xmlns:v="urn:schemas-microsoft-com:vml" Requires="v">
                <p:oleObj spid="_x0000_s3076"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741368"/>
        </p:xfrm>
        <a:graphic>
          <a:graphicData uri="http://schemas.openxmlformats.org/presentationml/2006/ole">
            <mc:AlternateContent xmlns:mc="http://schemas.openxmlformats.org/markup-compatibility/2006">
              <mc:Choice xmlns:v="urn:schemas-microsoft-com:vml" Requires="v">
                <p:oleObj spid="_x0000_s4100"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16632"/>
                        <a:ext cx="8856984" cy="6741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mc:AlternateContent xmlns:mc="http://schemas.openxmlformats.org/markup-compatibility/2006">
              <mc:Choice xmlns:v="urn:schemas-microsoft-com:vml" Requires="v">
                <p:oleObj spid="_x0000_s5124"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88640"/>
                        <a:ext cx="8964488" cy="6552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mc:AlternateContent xmlns:mc="http://schemas.openxmlformats.org/markup-compatibility/2006">
              <mc:Choice xmlns:v="urn:schemas-microsoft-com:vml" Requires="v">
                <p:oleObj spid="_x0000_s6148"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0"/>
                        <a:ext cx="9036496"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5184576"/>
          </a:xfrm>
        </p:spPr>
        <p:txBody>
          <a:bodyPr>
            <a:normAutofit fontScale="85000" lnSpcReduction="20000"/>
          </a:bodyPr>
          <a:lstStyle/>
          <a:p>
            <a:r>
              <a:rPr lang="fr-FR" dirty="0" smtClean="0"/>
              <a:t>How </a:t>
            </a:r>
            <a:r>
              <a:rPr lang="fr-FR" dirty="0" err="1" smtClean="0"/>
              <a:t>is</a:t>
            </a:r>
            <a:r>
              <a:rPr lang="fr-FR" dirty="0" smtClean="0"/>
              <a:t> </a:t>
            </a:r>
            <a:r>
              <a:rPr lang="fr-FR" dirty="0" err="1" smtClean="0"/>
              <a:t>steady</a:t>
            </a:r>
            <a:r>
              <a:rPr lang="fr-FR" dirty="0" smtClean="0"/>
              <a:t>-state µ </a:t>
            </a:r>
            <a:r>
              <a:rPr lang="fr-FR" dirty="0" err="1" smtClean="0"/>
              <a:t>determined</a:t>
            </a:r>
            <a:r>
              <a:rPr lang="fr-FR" dirty="0" smtClean="0"/>
              <a:t>?</a:t>
            </a:r>
          </a:p>
          <a:p>
            <a:r>
              <a:rPr lang="fr-FR" dirty="0" smtClean="0"/>
              <a:t>One </a:t>
            </a:r>
            <a:r>
              <a:rPr lang="fr-FR" dirty="0" err="1" smtClean="0"/>
              <a:t>can</a:t>
            </a:r>
            <a:r>
              <a:rPr lang="fr-FR" dirty="0" smtClean="0"/>
              <a:t> show </a:t>
            </a:r>
            <a:r>
              <a:rPr lang="fr-FR" dirty="0" err="1" smtClean="0"/>
              <a:t>that</a:t>
            </a:r>
            <a:r>
              <a:rPr lang="fr-FR" dirty="0" smtClean="0"/>
              <a:t> for </a:t>
            </a:r>
            <a:r>
              <a:rPr lang="fr-FR" dirty="0" err="1" smtClean="0"/>
              <a:t>given</a:t>
            </a:r>
            <a:r>
              <a:rPr lang="fr-FR" dirty="0" smtClean="0"/>
              <a:t> </a:t>
            </a:r>
            <a:r>
              <a:rPr lang="fr-FR" dirty="0" err="1" smtClean="0"/>
              <a:t>saving</a:t>
            </a:r>
            <a:r>
              <a:rPr lang="fr-FR" dirty="0" smtClean="0"/>
              <a:t> </a:t>
            </a:r>
            <a:r>
              <a:rPr lang="fr-FR" dirty="0" err="1" smtClean="0"/>
              <a:t>behavior</a:t>
            </a:r>
            <a:r>
              <a:rPr lang="fr-FR" dirty="0" smtClean="0"/>
              <a:t>, µ </a:t>
            </a:r>
            <a:r>
              <a:rPr lang="fr-FR" dirty="0" err="1" smtClean="0"/>
              <a:t>is</a:t>
            </a:r>
            <a:r>
              <a:rPr lang="fr-FR" dirty="0" smtClean="0"/>
              <a:t> an </a:t>
            </a:r>
            <a:r>
              <a:rPr lang="fr-FR" dirty="0" err="1" smtClean="0"/>
              <a:t>increasing</a:t>
            </a:r>
            <a:r>
              <a:rPr lang="fr-FR" dirty="0" smtClean="0"/>
              <a:t> </a:t>
            </a:r>
            <a:r>
              <a:rPr lang="fr-FR" dirty="0" err="1" smtClean="0"/>
              <a:t>function</a:t>
            </a:r>
            <a:r>
              <a:rPr lang="fr-FR" dirty="0" smtClean="0"/>
              <a:t> of r – g</a:t>
            </a:r>
          </a:p>
          <a:p>
            <a:r>
              <a:rPr lang="fr-FR" dirty="0" smtClean="0"/>
              <a:t>Intuition: </a:t>
            </a:r>
            <a:r>
              <a:rPr lang="fr-FR" dirty="0" err="1" smtClean="0"/>
              <a:t>higher</a:t>
            </a:r>
            <a:r>
              <a:rPr lang="fr-FR" dirty="0" smtClean="0"/>
              <a:t> r – g </a:t>
            </a:r>
            <a:r>
              <a:rPr lang="fr-FR" dirty="0" err="1" smtClean="0"/>
              <a:t>makes</a:t>
            </a:r>
            <a:r>
              <a:rPr lang="fr-FR" dirty="0" smtClean="0"/>
              <a:t> </a:t>
            </a:r>
            <a:r>
              <a:rPr lang="fr-FR" dirty="0" err="1" smtClean="0"/>
              <a:t>inheritance</a:t>
            </a:r>
            <a:r>
              <a:rPr lang="fr-FR" dirty="0" smtClean="0"/>
              <a:t> more important; </a:t>
            </a:r>
            <a:r>
              <a:rPr lang="fr-FR" dirty="0" err="1" smtClean="0"/>
              <a:t>young</a:t>
            </a:r>
            <a:r>
              <a:rPr lang="fr-FR" dirty="0" smtClean="0"/>
              <a:t> </a:t>
            </a:r>
            <a:r>
              <a:rPr lang="fr-FR" dirty="0" err="1" smtClean="0"/>
              <a:t>workers</a:t>
            </a:r>
            <a:r>
              <a:rPr lang="fr-FR" dirty="0" smtClean="0"/>
              <a:t> are </a:t>
            </a:r>
            <a:r>
              <a:rPr lang="fr-FR" dirty="0" err="1" smtClean="0"/>
              <a:t>relatively</a:t>
            </a:r>
            <a:r>
              <a:rPr lang="fr-FR" dirty="0" smtClean="0"/>
              <a:t> </a:t>
            </a:r>
            <a:r>
              <a:rPr lang="fr-FR" dirty="0" err="1" smtClean="0"/>
              <a:t>poor</a:t>
            </a:r>
            <a:r>
              <a:rPr lang="fr-FR" dirty="0" smtClean="0"/>
              <a:t> </a:t>
            </a:r>
            <a:r>
              <a:rPr lang="fr-FR" dirty="0" err="1" smtClean="0"/>
              <a:t>until</a:t>
            </a:r>
            <a:r>
              <a:rPr lang="fr-FR" dirty="0" smtClean="0"/>
              <a:t> </a:t>
            </a:r>
            <a:r>
              <a:rPr lang="fr-FR" dirty="0" err="1" smtClean="0"/>
              <a:t>they</a:t>
            </a:r>
            <a:r>
              <a:rPr lang="fr-FR" dirty="0" smtClean="0"/>
              <a:t> </a:t>
            </a:r>
            <a:r>
              <a:rPr lang="fr-FR" dirty="0" err="1" smtClean="0"/>
              <a:t>inherit</a:t>
            </a:r>
            <a:r>
              <a:rPr lang="fr-FR" dirty="0" smtClean="0"/>
              <a:t>; in </a:t>
            </a:r>
            <a:r>
              <a:rPr lang="fr-FR" dirty="0" err="1" smtClean="0"/>
              <a:t>aging</a:t>
            </a:r>
            <a:r>
              <a:rPr lang="fr-FR" dirty="0" smtClean="0"/>
              <a:t> </a:t>
            </a:r>
            <a:r>
              <a:rPr lang="fr-FR" dirty="0" err="1" smtClean="0"/>
              <a:t>societies</a:t>
            </a:r>
            <a:r>
              <a:rPr lang="fr-FR" dirty="0" smtClean="0"/>
              <a:t>, </a:t>
            </a:r>
            <a:r>
              <a:rPr lang="fr-FR" dirty="0" err="1" smtClean="0"/>
              <a:t>wealth</a:t>
            </a:r>
            <a:r>
              <a:rPr lang="fr-FR" dirty="0" smtClean="0"/>
              <a:t> </a:t>
            </a:r>
            <a:r>
              <a:rPr lang="fr-FR" dirty="0" err="1" smtClean="0"/>
              <a:t>also</a:t>
            </a:r>
            <a:r>
              <a:rPr lang="fr-FR" dirty="0" smtClean="0"/>
              <a:t> tends to </a:t>
            </a:r>
            <a:r>
              <a:rPr lang="fr-FR" dirty="0" err="1" smtClean="0"/>
              <a:t>get</a:t>
            </a:r>
            <a:r>
              <a:rPr lang="fr-FR" dirty="0" smtClean="0"/>
              <a:t> </a:t>
            </a:r>
            <a:r>
              <a:rPr lang="fr-FR" dirty="0" err="1" smtClean="0"/>
              <a:t>older</a:t>
            </a:r>
            <a:r>
              <a:rPr lang="fr-FR" dirty="0" smtClean="0"/>
              <a:t> and </a:t>
            </a:r>
            <a:r>
              <a:rPr lang="fr-FR" dirty="0" err="1" smtClean="0"/>
              <a:t>older</a:t>
            </a:r>
            <a:r>
              <a:rPr lang="fr-FR" dirty="0" smtClean="0"/>
              <a:t>, </a:t>
            </a:r>
            <a:r>
              <a:rPr lang="fr-FR" dirty="0" err="1" smtClean="0"/>
              <a:t>so</a:t>
            </a:r>
            <a:r>
              <a:rPr lang="fr-FR" dirty="0" smtClean="0"/>
              <a:t> </a:t>
            </a:r>
            <a:r>
              <a:rPr lang="fr-FR" dirty="0" err="1" smtClean="0"/>
              <a:t>that</a:t>
            </a:r>
            <a:r>
              <a:rPr lang="fr-FR" dirty="0" smtClean="0"/>
              <a:t> the </a:t>
            </a:r>
            <a:r>
              <a:rPr lang="fr-FR" dirty="0" err="1" smtClean="0"/>
              <a:t>rise</a:t>
            </a:r>
            <a:r>
              <a:rPr lang="fr-FR" dirty="0" smtClean="0"/>
              <a:t> of µ tends to </a:t>
            </a:r>
            <a:r>
              <a:rPr lang="fr-FR" dirty="0" err="1" smtClean="0"/>
              <a:t>compensate</a:t>
            </a:r>
            <a:r>
              <a:rPr lang="fr-FR" dirty="0" smtClean="0"/>
              <a:t> the </a:t>
            </a:r>
            <a:r>
              <a:rPr lang="fr-FR" dirty="0" err="1" smtClean="0"/>
              <a:t>decline</a:t>
            </a:r>
            <a:r>
              <a:rPr lang="fr-FR" dirty="0" smtClean="0"/>
              <a:t> in m</a:t>
            </a:r>
          </a:p>
          <a:p>
            <a:r>
              <a:rPr lang="fr-FR" dirty="0" smtClean="0"/>
              <a:t>As g→0, µ →(D-A)/H, </a:t>
            </a:r>
            <a:r>
              <a:rPr lang="fr-FR" dirty="0" err="1" smtClean="0"/>
              <a:t>so</a:t>
            </a:r>
            <a:r>
              <a:rPr lang="fr-FR" dirty="0" smtClean="0"/>
              <a:t> </a:t>
            </a:r>
            <a:r>
              <a:rPr lang="fr-FR" dirty="0" err="1" smtClean="0"/>
              <a:t>that</a:t>
            </a:r>
            <a:r>
              <a:rPr lang="fr-FR" dirty="0" smtClean="0"/>
              <a:t> µ x m → 1/H</a:t>
            </a:r>
          </a:p>
          <a:p>
            <a:pPr>
              <a:buNone/>
            </a:pPr>
            <a:r>
              <a:rPr lang="fr-FR" dirty="0" smtClean="0"/>
              <a:t>(</a:t>
            </a:r>
            <a:r>
              <a:rPr lang="fr-FR" dirty="0" err="1" smtClean="0"/>
              <a:t>with</a:t>
            </a:r>
            <a:r>
              <a:rPr lang="fr-FR" dirty="0" smtClean="0"/>
              <a:t> D =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A = </a:t>
            </a:r>
            <a:r>
              <a:rPr lang="fr-FR" dirty="0" err="1" smtClean="0"/>
              <a:t>age</a:t>
            </a:r>
            <a:r>
              <a:rPr lang="fr-FR" dirty="0" smtClean="0"/>
              <a:t> </a:t>
            </a:r>
            <a:r>
              <a:rPr lang="fr-FR" dirty="0" err="1" smtClean="0"/>
              <a:t>at</a:t>
            </a:r>
            <a:r>
              <a:rPr lang="fr-FR" dirty="0" smtClean="0"/>
              <a:t> </a:t>
            </a:r>
            <a:r>
              <a:rPr lang="fr-FR" dirty="0" err="1" smtClean="0"/>
              <a:t>adulthood</a:t>
            </a:r>
            <a:r>
              <a:rPr lang="fr-FR" dirty="0" smtClean="0"/>
              <a:t>, H = </a:t>
            </a:r>
            <a:r>
              <a:rPr lang="fr-FR" dirty="0" err="1" smtClean="0"/>
              <a:t>generation</a:t>
            </a:r>
            <a:r>
              <a:rPr lang="fr-FR" dirty="0" smtClean="0"/>
              <a:t> </a:t>
            </a:r>
            <a:r>
              <a:rPr lang="fr-FR" dirty="0" err="1" smtClean="0"/>
              <a:t>length</a:t>
            </a:r>
            <a:r>
              <a:rPr lang="fr-FR" dirty="0" smtClean="0"/>
              <a:t> </a:t>
            </a:r>
            <a:r>
              <a:rPr lang="fr-FR" dirty="0" smtClean="0">
                <a:cs typeface="Arial"/>
              </a:rPr>
              <a:t>≈ 30 </a:t>
            </a:r>
            <a:r>
              <a:rPr lang="fr-FR" dirty="0" err="1" smtClean="0">
                <a:cs typeface="Arial"/>
              </a:rPr>
              <a:t>years</a:t>
            </a:r>
            <a:r>
              <a:rPr lang="fr-FR" dirty="0" smtClean="0"/>
              <a:t>: b</a:t>
            </a:r>
            <a:r>
              <a:rPr lang="fr-FR" baseline="-25000" dirty="0" smtClean="0"/>
              <a:t>y</a:t>
            </a:r>
            <a:r>
              <a:rPr lang="fr-FR" dirty="0" smtClean="0"/>
              <a:t> = µ  m  </a:t>
            </a:r>
            <a:r>
              <a:rPr lang="el-GR" dirty="0" smtClean="0"/>
              <a:t>β</a:t>
            </a:r>
            <a:r>
              <a:rPr lang="fr-FR" dirty="0" smtClean="0"/>
              <a:t> →</a:t>
            </a:r>
            <a:r>
              <a:rPr lang="el-GR" dirty="0" smtClean="0"/>
              <a:t> β</a:t>
            </a:r>
            <a:r>
              <a:rPr lang="fr-FR" dirty="0" smtClean="0"/>
              <a:t>/H </a:t>
            </a:r>
            <a:r>
              <a:rPr lang="fr-FR" dirty="0" smtClean="0">
                <a:cs typeface="Arial"/>
              </a:rPr>
              <a:t>≈ 20% if </a:t>
            </a:r>
            <a:r>
              <a:rPr lang="el-GR" dirty="0" smtClean="0"/>
              <a:t>β</a:t>
            </a:r>
            <a:r>
              <a:rPr lang="fr-FR" dirty="0" smtClean="0"/>
              <a:t> </a:t>
            </a:r>
            <a:r>
              <a:rPr lang="fr-FR" dirty="0" smtClean="0">
                <a:cs typeface="Arial"/>
              </a:rPr>
              <a:t>≈ 600ù)</a:t>
            </a:r>
            <a:endParaRPr lang="fr-FR" dirty="0" smtClean="0"/>
          </a:p>
          <a:p>
            <a:r>
              <a:rPr lang="fr-FR" dirty="0" smtClean="0"/>
              <a:t>Simple simulations: by </a:t>
            </a:r>
            <a:r>
              <a:rPr lang="fr-FR" dirty="0" err="1" smtClean="0"/>
              <a:t>assuming</a:t>
            </a:r>
            <a:r>
              <a:rPr lang="fr-FR" dirty="0" smtClean="0"/>
              <a:t> constant </a:t>
            </a:r>
            <a:r>
              <a:rPr lang="fr-FR" dirty="0" err="1" smtClean="0"/>
              <a:t>average</a:t>
            </a:r>
            <a:r>
              <a:rPr lang="fr-FR" dirty="0" smtClean="0"/>
              <a:t> </a:t>
            </a:r>
            <a:r>
              <a:rPr lang="fr-FR" dirty="0" err="1" smtClean="0"/>
              <a:t>saving</a:t>
            </a:r>
            <a:r>
              <a:rPr lang="fr-FR" dirty="0" smtClean="0"/>
              <a:t> rates by </a:t>
            </a:r>
            <a:r>
              <a:rPr lang="fr-FR" dirty="0" err="1" smtClean="0"/>
              <a:t>age</a:t>
            </a:r>
            <a:r>
              <a:rPr lang="fr-FR" dirty="0" smtClean="0"/>
              <a:t> group, one </a:t>
            </a:r>
            <a:r>
              <a:rPr lang="fr-FR" dirty="0" err="1" smtClean="0"/>
              <a:t>can</a:t>
            </a:r>
            <a:r>
              <a:rPr lang="fr-FR" dirty="0" smtClean="0"/>
              <a:t> </a:t>
            </a:r>
            <a:r>
              <a:rPr lang="fr-FR" dirty="0" err="1" smtClean="0"/>
              <a:t>replicate</a:t>
            </a:r>
            <a:r>
              <a:rPr lang="fr-FR" dirty="0" smtClean="0"/>
              <a:t> </a:t>
            </a:r>
            <a:r>
              <a:rPr lang="fr-FR" dirty="0" err="1" smtClean="0"/>
              <a:t>relatively</a:t>
            </a:r>
            <a:r>
              <a:rPr lang="fr-FR" dirty="0" smtClean="0"/>
              <a:t> </a:t>
            </a:r>
            <a:r>
              <a:rPr lang="fr-FR" dirty="0" err="1" smtClean="0"/>
              <a:t>well</a:t>
            </a:r>
            <a:r>
              <a:rPr lang="fr-FR" dirty="0" smtClean="0"/>
              <a:t> the 1810-2010 </a:t>
            </a:r>
            <a:r>
              <a:rPr lang="fr-FR" dirty="0" err="1" smtClean="0"/>
              <a:t>evolution</a:t>
            </a:r>
            <a:r>
              <a:rPr lang="fr-FR" dirty="0" smtClean="0"/>
              <a:t> of the </a:t>
            </a:r>
            <a:r>
              <a:rPr lang="fr-FR" dirty="0" err="1" smtClean="0"/>
              <a:t>aggregate</a:t>
            </a:r>
            <a:r>
              <a:rPr lang="fr-FR" dirty="0" smtClean="0"/>
              <a:t> </a:t>
            </a:r>
            <a:r>
              <a:rPr lang="fr-FR" dirty="0" err="1" smtClean="0"/>
              <a:t>inheritance</a:t>
            </a:r>
            <a:r>
              <a:rPr lang="fr-FR" dirty="0" smtClean="0"/>
              <a:t> flow in France; the future </a:t>
            </a:r>
            <a:r>
              <a:rPr lang="fr-FR" dirty="0" err="1" smtClean="0"/>
              <a:t>depends</a:t>
            </a:r>
            <a:r>
              <a:rPr lang="fr-FR" dirty="0" smtClean="0"/>
              <a:t> </a:t>
            </a:r>
            <a:r>
              <a:rPr lang="fr-FR" dirty="0" err="1" smtClean="0"/>
              <a:t>very</a:t>
            </a:r>
            <a:r>
              <a:rPr lang="fr-FR" dirty="0" smtClean="0"/>
              <a:t> </a:t>
            </a:r>
            <a:r>
              <a:rPr lang="fr-FR" dirty="0" err="1" smtClean="0"/>
              <a:t>much</a:t>
            </a:r>
            <a:r>
              <a:rPr lang="fr-FR" dirty="0" smtClean="0"/>
              <a:t> on r - g</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116632"/>
          <a:ext cx="9036496" cy="6624736"/>
        </p:xfrm>
        <a:graphic>
          <a:graphicData uri="http://schemas.openxmlformats.org/presentationml/2006/ole">
            <mc:AlternateContent xmlns:mc="http://schemas.openxmlformats.org/markup-compatibility/2006">
              <mc:Choice xmlns:v="urn:schemas-microsoft-com:vml" Requires="v">
                <p:oleObj spid="_x0000_s7172"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6632"/>
                        <a:ext cx="9036496"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4525963"/>
          </a:xfrm>
        </p:spPr>
        <p:txBody>
          <a:bodyPr>
            <a:normAutofit fontScale="85000" lnSpcReduction="20000"/>
          </a:bodyPr>
          <a:lstStyle/>
          <a:p>
            <a:r>
              <a:rPr lang="fr-FR" dirty="0" smtClean="0"/>
              <a:t>In </a:t>
            </a:r>
            <a:r>
              <a:rPr lang="fr-FR" dirty="0" err="1" smtClean="0"/>
              <a:t>order</a:t>
            </a:r>
            <a:r>
              <a:rPr lang="fr-FR" dirty="0" smtClean="0"/>
              <a:t> to go </a:t>
            </a:r>
            <a:r>
              <a:rPr lang="fr-FR" dirty="0" err="1" smtClean="0"/>
              <a:t>from</a:t>
            </a:r>
            <a:r>
              <a:rPr lang="fr-FR" dirty="0" smtClean="0"/>
              <a:t> the </a:t>
            </a:r>
            <a:r>
              <a:rPr lang="fr-FR" dirty="0" err="1" smtClean="0"/>
              <a:t>annual</a:t>
            </a:r>
            <a:r>
              <a:rPr lang="fr-FR" dirty="0" smtClean="0"/>
              <a:t> flow of </a:t>
            </a:r>
            <a:r>
              <a:rPr lang="fr-FR" dirty="0" err="1" smtClean="0"/>
              <a:t>inheritance</a:t>
            </a:r>
            <a:r>
              <a:rPr lang="fr-FR" dirty="0" smtClean="0"/>
              <a:t> b</a:t>
            </a:r>
            <a:r>
              <a:rPr lang="fr-FR" baseline="-25000" dirty="0" smtClean="0"/>
              <a:t>y</a:t>
            </a:r>
            <a:r>
              <a:rPr lang="fr-FR" dirty="0" smtClean="0"/>
              <a:t>=B/Y to the </a:t>
            </a:r>
            <a:r>
              <a:rPr lang="fr-FR" dirty="0" err="1" smtClean="0"/>
              <a:t>share</a:t>
            </a:r>
            <a:r>
              <a:rPr lang="fr-FR" dirty="0" smtClean="0"/>
              <a:t> of the </a:t>
            </a:r>
            <a:r>
              <a:rPr lang="fr-FR" dirty="0" err="1" smtClean="0"/>
              <a:t>cumulated</a:t>
            </a:r>
            <a:r>
              <a:rPr lang="fr-FR" dirty="0" smtClean="0"/>
              <a:t> stock of </a:t>
            </a:r>
            <a:r>
              <a:rPr lang="fr-FR" dirty="0" err="1" smtClean="0"/>
              <a:t>inheritance</a:t>
            </a:r>
            <a:r>
              <a:rPr lang="fr-FR" dirty="0" smtClean="0"/>
              <a:t> in </a:t>
            </a:r>
            <a:r>
              <a:rPr lang="fr-FR" dirty="0" err="1" smtClean="0"/>
              <a:t>aggregate</a:t>
            </a:r>
            <a:r>
              <a:rPr lang="fr-FR" dirty="0" smtClean="0"/>
              <a:t> </a:t>
            </a:r>
            <a:r>
              <a:rPr lang="fr-FR" dirty="0" err="1" smtClean="0"/>
              <a:t>wealth</a:t>
            </a:r>
            <a:r>
              <a:rPr lang="fr-FR" dirty="0" smtClean="0"/>
              <a:t> </a:t>
            </a:r>
            <a:r>
              <a:rPr lang="el-GR" dirty="0" smtClean="0">
                <a:cs typeface="Arial"/>
              </a:rPr>
              <a:t>φ</a:t>
            </a:r>
            <a:r>
              <a:rPr lang="fr-FR" dirty="0" smtClean="0">
                <a:cs typeface="Arial"/>
              </a:rPr>
              <a:t>=W</a:t>
            </a:r>
            <a:r>
              <a:rPr lang="fr-FR" baseline="-25000" dirty="0" smtClean="0">
                <a:cs typeface="Arial"/>
              </a:rPr>
              <a:t>B</a:t>
            </a:r>
            <a:r>
              <a:rPr lang="fr-FR" dirty="0" smtClean="0">
                <a:cs typeface="Arial"/>
              </a:rPr>
              <a:t>/W, one </a:t>
            </a:r>
            <a:r>
              <a:rPr lang="fr-FR" dirty="0" err="1" smtClean="0">
                <a:cs typeface="Arial"/>
              </a:rPr>
              <a:t>needs</a:t>
            </a:r>
            <a:r>
              <a:rPr lang="fr-FR" dirty="0" smtClean="0">
                <a:cs typeface="Arial"/>
              </a:rPr>
              <a:t> </a:t>
            </a:r>
            <a:r>
              <a:rPr lang="fr-FR" dirty="0" err="1" smtClean="0">
                <a:cs typeface="Arial"/>
              </a:rPr>
              <a:t>dynamic</a:t>
            </a:r>
            <a:r>
              <a:rPr lang="fr-FR" dirty="0" smtClean="0">
                <a:cs typeface="Arial"/>
              </a:rPr>
              <a:t>, </a:t>
            </a:r>
            <a:r>
              <a:rPr lang="fr-FR" dirty="0" err="1" smtClean="0">
                <a:cs typeface="Arial"/>
              </a:rPr>
              <a:t>individual</a:t>
            </a:r>
            <a:r>
              <a:rPr lang="fr-FR" dirty="0" smtClean="0">
                <a:cs typeface="Arial"/>
              </a:rPr>
              <a:t>-</a:t>
            </a:r>
            <a:r>
              <a:rPr lang="fr-FR" dirty="0" err="1" smtClean="0">
                <a:cs typeface="Arial"/>
              </a:rPr>
              <a:t>level</a:t>
            </a:r>
            <a:r>
              <a:rPr lang="fr-FR" dirty="0" smtClean="0">
                <a:cs typeface="Arial"/>
              </a:rPr>
              <a:t> data</a:t>
            </a:r>
          </a:p>
          <a:p>
            <a:r>
              <a:rPr lang="fr-FR" dirty="0" err="1" smtClean="0">
                <a:cs typeface="Arial"/>
              </a:rPr>
              <a:t>Simplified</a:t>
            </a:r>
            <a:r>
              <a:rPr lang="fr-FR" dirty="0" smtClean="0">
                <a:cs typeface="Arial"/>
              </a:rPr>
              <a:t> </a:t>
            </a:r>
            <a:r>
              <a:rPr lang="fr-FR" dirty="0" err="1" smtClean="0">
                <a:cs typeface="Arial"/>
              </a:rPr>
              <a:t>definition</a:t>
            </a:r>
            <a:r>
              <a:rPr lang="fr-FR" dirty="0" smtClean="0">
                <a:cs typeface="Arial"/>
              </a:rPr>
              <a:t> of </a:t>
            </a:r>
            <a:r>
              <a:rPr lang="el-GR" dirty="0" smtClean="0">
                <a:cs typeface="Arial"/>
              </a:rPr>
              <a:t>φ</a:t>
            </a:r>
            <a:r>
              <a:rPr lang="fr-FR" dirty="0" smtClean="0">
                <a:cs typeface="Arial"/>
              </a:rPr>
              <a:t> : compare </a:t>
            </a:r>
            <a:r>
              <a:rPr lang="fr-FR" dirty="0" err="1" smtClean="0">
                <a:cs typeface="Arial"/>
              </a:rPr>
              <a:t>inheritance</a:t>
            </a:r>
            <a:r>
              <a:rPr lang="fr-FR" dirty="0" smtClean="0">
                <a:cs typeface="Arial"/>
              </a:rPr>
              <a:t> flow </a:t>
            </a:r>
            <a:r>
              <a:rPr lang="fr-FR" dirty="0" smtClean="0"/>
              <a:t>b</a:t>
            </a:r>
            <a:r>
              <a:rPr lang="fr-FR" baseline="-25000" dirty="0" smtClean="0"/>
              <a:t>y</a:t>
            </a:r>
            <a:r>
              <a:rPr lang="fr-FR" dirty="0" smtClean="0"/>
              <a:t>=B/Y </a:t>
            </a:r>
            <a:r>
              <a:rPr lang="fr-FR" dirty="0" err="1" smtClean="0"/>
              <a:t>with</a:t>
            </a:r>
            <a:r>
              <a:rPr lang="fr-FR" dirty="0" smtClean="0"/>
              <a:t> </a:t>
            </a:r>
            <a:r>
              <a:rPr lang="fr-FR" dirty="0" err="1" smtClean="0"/>
              <a:t>saving</a:t>
            </a:r>
            <a:r>
              <a:rPr lang="fr-FR" dirty="0" smtClean="0"/>
              <a:t> rate s=S/Y; </a:t>
            </a:r>
          </a:p>
          <a:p>
            <a:r>
              <a:rPr lang="fr-FR" dirty="0" smtClean="0"/>
              <a:t>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5%, </a:t>
            </a:r>
            <a:r>
              <a:rPr lang="fr-FR" dirty="0" err="1" smtClean="0"/>
              <a:t>then</a:t>
            </a:r>
            <a:r>
              <a:rPr lang="fr-FR" dirty="0" smtClean="0"/>
              <a:t> self-made </a:t>
            </a:r>
            <a:r>
              <a:rPr lang="fr-FR" dirty="0" err="1" smtClean="0"/>
              <a:t>wealth</a:t>
            </a:r>
            <a:r>
              <a:rPr lang="fr-FR" dirty="0" smtClean="0"/>
              <a:t> </a:t>
            </a:r>
            <a:r>
              <a:rPr lang="fr-FR" dirty="0" err="1" smtClean="0"/>
              <a:t>dominates</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mid</a:t>
            </a:r>
            <a:r>
              <a:rPr lang="fr-FR" dirty="0" smtClean="0"/>
              <a:t> 20c </a:t>
            </a:r>
            <a:r>
              <a:rPr lang="fr-FR" dirty="0" err="1" smtClean="0"/>
              <a:t>period</a:t>
            </a:r>
            <a:r>
              <a:rPr lang="fr-FR" dirty="0" smtClean="0"/>
              <a:t>)</a:t>
            </a:r>
          </a:p>
          <a:p>
            <a:r>
              <a:rPr lang="fr-FR" dirty="0" smtClean="0"/>
              <a:t>But 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20%, </a:t>
            </a:r>
            <a:r>
              <a:rPr lang="fr-FR" dirty="0" err="1" smtClean="0"/>
              <a:t>then</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dominates</a:t>
            </a:r>
            <a:r>
              <a:rPr lang="fr-FR" dirty="0" smtClean="0"/>
              <a:t> self-made </a:t>
            </a:r>
            <a:r>
              <a:rPr lang="fr-FR" dirty="0" err="1" smtClean="0"/>
              <a:t>wealth</a:t>
            </a:r>
            <a:r>
              <a:rPr lang="fr-FR" dirty="0" smtClean="0"/>
              <a:t> (19c and 21c)</a:t>
            </a:r>
          </a:p>
          <a:p>
            <a:r>
              <a:rPr lang="en-US" dirty="0" smtClean="0"/>
              <a:t>T. Piketty, G. Zucman, “</a:t>
            </a:r>
            <a:r>
              <a:rPr lang="en-US" dirty="0" smtClean="0">
                <a:hlinkClick r:id="rId2"/>
              </a:rPr>
              <a:t>Wealth and Inheritance in the Long-Run</a:t>
            </a:r>
            <a:r>
              <a:rPr lang="en-US" dirty="0" smtClean="0"/>
              <a:t>”, Handbook of Income Distribution, 2014</a:t>
            </a:r>
          </a:p>
          <a:p>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4" y="116632"/>
          <a:ext cx="8928992" cy="6624736"/>
        </p:xfrm>
        <a:graphic>
          <a:graphicData uri="http://schemas.openxmlformats.org/presentationml/2006/ole">
            <mc:AlternateContent xmlns:mc="http://schemas.openxmlformats.org/markup-compatibility/2006">
              <mc:Choice xmlns:v="urn:schemas-microsoft-com:vml" Requires="v">
                <p:oleObj spid="_x0000_s8196"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06090"/>
          </a:xfrm>
        </p:spPr>
        <p:txBody>
          <a:bodyPr>
            <a:normAutofit fontScale="90000"/>
          </a:bodyPr>
          <a:lstStyle/>
          <a:p>
            <a:r>
              <a:rPr lang="fr-FR" dirty="0" err="1" smtClean="0"/>
              <a:t>Harrod</a:t>
            </a:r>
            <a:r>
              <a:rPr lang="fr-FR" dirty="0" smtClean="0"/>
              <a:t>-</a:t>
            </a:r>
            <a:r>
              <a:rPr lang="fr-FR" dirty="0" err="1" smtClean="0"/>
              <a:t>Domar</a:t>
            </a:r>
            <a:r>
              <a:rPr lang="fr-FR" dirty="0" smtClean="0"/>
              <a:t>-Solow formula: </a:t>
            </a:r>
            <a:r>
              <a:rPr lang="el-GR" dirty="0" smtClean="0"/>
              <a:t>β</a:t>
            </a:r>
            <a:r>
              <a:rPr lang="fr-FR" dirty="0" smtClean="0"/>
              <a:t>=s/g</a:t>
            </a:r>
            <a:endParaRPr lang="fr-FR" dirty="0"/>
          </a:p>
        </p:txBody>
      </p:sp>
      <p:sp>
        <p:nvSpPr>
          <p:cNvPr id="3" name="Espace réservé du contenu 2"/>
          <p:cNvSpPr>
            <a:spLocks noGrp="1"/>
          </p:cNvSpPr>
          <p:nvPr>
            <p:ph idx="1"/>
          </p:nvPr>
        </p:nvSpPr>
        <p:spPr>
          <a:xfrm>
            <a:off x="107504" y="836712"/>
            <a:ext cx="8928992" cy="6021288"/>
          </a:xfrm>
        </p:spPr>
        <p:txBody>
          <a:bodyPr>
            <a:normAutofit fontScale="62500" lnSpcReduction="20000"/>
          </a:bodyPr>
          <a:lstStyle/>
          <a:p>
            <a:r>
              <a:rPr lang="fr-FR" dirty="0" smtClean="0"/>
              <a:t>Exemple: if agents </a:t>
            </a:r>
            <a:r>
              <a:rPr lang="fr-FR" dirty="0" err="1" smtClean="0"/>
              <a:t>maximize</a:t>
            </a:r>
            <a:r>
              <a:rPr lang="fr-FR" dirty="0" smtClean="0"/>
              <a:t> U(c</a:t>
            </a:r>
            <a:r>
              <a:rPr lang="fr-FR" baseline="-25000" dirty="0" smtClean="0"/>
              <a:t>t</a:t>
            </a:r>
            <a:r>
              <a:rPr lang="fr-FR" dirty="0" smtClean="0"/>
              <a:t>,</a:t>
            </a:r>
            <a:r>
              <a:rPr lang="el-GR" dirty="0" smtClean="0"/>
              <a:t>Δ</a:t>
            </a:r>
            <a:r>
              <a:rPr lang="fr-FR" dirty="0" err="1" smtClean="0"/>
              <a:t>w</a:t>
            </a:r>
            <a:r>
              <a:rPr lang="fr-FR" baseline="-25000" dirty="0" err="1" smtClean="0"/>
              <a:t>t</a:t>
            </a:r>
            <a:r>
              <a:rPr lang="fr-FR" dirty="0" smtClean="0"/>
              <a:t>=</a:t>
            </a:r>
            <a:r>
              <a:rPr lang="fr-FR" dirty="0" err="1" smtClean="0"/>
              <a:t>w</a:t>
            </a:r>
            <a:r>
              <a:rPr lang="fr-FR" baseline="-25000" dirty="0" err="1" smtClean="0"/>
              <a:t>t</a:t>
            </a:r>
            <a:r>
              <a:rPr lang="fr-FR" baseline="-25000" dirty="0" smtClean="0"/>
              <a:t>+1</a:t>
            </a:r>
            <a:r>
              <a:rPr lang="fr-FR" dirty="0" smtClean="0"/>
              <a:t>-</a:t>
            </a:r>
            <a:r>
              <a:rPr lang="fr-FR" dirty="0" err="1" smtClean="0"/>
              <a:t>w</a:t>
            </a:r>
            <a:r>
              <a:rPr lang="fr-FR" baseline="-25000" dirty="0" err="1" smtClean="0"/>
              <a:t>t</a:t>
            </a:r>
            <a:r>
              <a:rPr lang="fr-FR" dirty="0" smtClean="0"/>
              <a:t>), </a:t>
            </a:r>
            <a:r>
              <a:rPr lang="fr-FR" dirty="0" err="1" smtClean="0"/>
              <a:t>then</a:t>
            </a:r>
            <a:r>
              <a:rPr lang="fr-FR" dirty="0" smtClean="0"/>
              <a:t> </a:t>
            </a:r>
            <a:r>
              <a:rPr lang="fr-FR" dirty="0" err="1" smtClean="0"/>
              <a:t>with</a:t>
            </a:r>
            <a:r>
              <a:rPr lang="fr-FR" dirty="0" smtClean="0"/>
              <a:t> U(c,</a:t>
            </a:r>
            <a:r>
              <a:rPr lang="el-GR" dirty="0" smtClean="0"/>
              <a:t>Δ</a:t>
            </a:r>
            <a:r>
              <a:rPr lang="fr-FR" dirty="0" smtClean="0"/>
              <a:t>)=c</a:t>
            </a:r>
            <a:r>
              <a:rPr lang="fr-FR" baseline="30000" dirty="0" smtClean="0"/>
              <a:t>1-s </a:t>
            </a:r>
            <a:r>
              <a:rPr lang="el-GR" dirty="0" smtClean="0"/>
              <a:t>Δ</a:t>
            </a:r>
            <a:r>
              <a:rPr lang="fr-FR" baseline="30000" dirty="0" smtClean="0"/>
              <a:t>s</a:t>
            </a:r>
            <a:r>
              <a:rPr lang="fr-FR" dirty="0" smtClean="0"/>
              <a:t>, </a:t>
            </a:r>
            <a:r>
              <a:rPr lang="fr-FR" dirty="0" err="1" smtClean="0"/>
              <a:t>we</a:t>
            </a:r>
            <a:r>
              <a:rPr lang="fr-FR" dirty="0" smtClean="0"/>
              <a:t> </a:t>
            </a:r>
            <a:r>
              <a:rPr lang="fr-FR" dirty="0" err="1" smtClean="0"/>
              <a:t>get</a:t>
            </a:r>
            <a:r>
              <a:rPr lang="fr-FR" dirty="0" smtClean="0"/>
              <a:t> a </a:t>
            </a:r>
            <a:r>
              <a:rPr lang="fr-FR" dirty="0" err="1" smtClean="0"/>
              <a:t>fixed</a:t>
            </a:r>
            <a:r>
              <a:rPr lang="fr-FR" dirty="0" smtClean="0"/>
              <a:t> </a:t>
            </a:r>
            <a:r>
              <a:rPr lang="fr-FR" dirty="0" err="1" smtClean="0"/>
              <a:t>saving</a:t>
            </a:r>
            <a:r>
              <a:rPr lang="fr-FR" dirty="0" smtClean="0"/>
              <a:t> rate s</a:t>
            </a:r>
            <a:r>
              <a:rPr lang="fr-FR" baseline="-25000" dirty="0" smtClean="0"/>
              <a:t>t</a:t>
            </a:r>
            <a:r>
              <a:rPr lang="fr-FR" dirty="0" smtClean="0"/>
              <a:t>=s, and </a:t>
            </a:r>
            <a:r>
              <a:rPr lang="el-GR" dirty="0" smtClean="0"/>
              <a:t>β</a:t>
            </a:r>
            <a:r>
              <a:rPr lang="fr-FR" baseline="-25000" dirty="0" smtClean="0"/>
              <a:t>t</a:t>
            </a:r>
            <a:r>
              <a:rPr lang="fr-FR" dirty="0" smtClean="0"/>
              <a:t>→ </a:t>
            </a:r>
            <a:r>
              <a:rPr lang="el-GR" dirty="0" smtClean="0"/>
              <a:t>β</a:t>
            </a:r>
            <a:r>
              <a:rPr lang="fr-FR" dirty="0" smtClean="0"/>
              <a:t> = s/g</a:t>
            </a:r>
          </a:p>
          <a:p>
            <a:pPr>
              <a:buFontTx/>
              <a:buNone/>
            </a:pPr>
            <a:r>
              <a:rPr lang="fr-FR" dirty="0" smtClean="0"/>
              <a:t>           (i.e. Max U(c</a:t>
            </a:r>
            <a:r>
              <a:rPr lang="fr-FR" baseline="-25000" dirty="0" smtClean="0"/>
              <a:t>t</a:t>
            </a:r>
            <a:r>
              <a:rPr lang="fr-FR" dirty="0" smtClean="0"/>
              <a:t>,</a:t>
            </a:r>
            <a:r>
              <a:rPr lang="el-GR" dirty="0" smtClean="0"/>
              <a:t>Δ</a:t>
            </a:r>
            <a:r>
              <a:rPr lang="fr-FR" dirty="0" err="1" smtClean="0"/>
              <a:t>w</a:t>
            </a:r>
            <a:r>
              <a:rPr lang="fr-FR" baseline="-25000" dirty="0" err="1" smtClean="0"/>
              <a:t>t</a:t>
            </a:r>
            <a:r>
              <a:rPr lang="fr-FR" dirty="0" smtClean="0"/>
              <a:t>) </a:t>
            </a:r>
            <a:r>
              <a:rPr lang="fr-FR" dirty="0" err="1" smtClean="0"/>
              <a:t>under</a:t>
            </a:r>
            <a:r>
              <a:rPr lang="fr-FR" dirty="0" smtClean="0"/>
              <a:t> c</a:t>
            </a:r>
            <a:r>
              <a:rPr lang="fr-FR" baseline="-25000" dirty="0" smtClean="0"/>
              <a:t>t</a:t>
            </a:r>
            <a:r>
              <a:rPr lang="fr-FR" dirty="0" smtClean="0"/>
              <a:t>+</a:t>
            </a:r>
            <a:r>
              <a:rPr lang="el-GR" dirty="0" smtClean="0"/>
              <a:t>Δ</a:t>
            </a:r>
            <a:r>
              <a:rPr lang="fr-FR" dirty="0" err="1" smtClean="0"/>
              <a:t>w</a:t>
            </a:r>
            <a:r>
              <a:rPr lang="fr-FR" baseline="-25000" dirty="0" err="1" smtClean="0"/>
              <a:t>t</a:t>
            </a:r>
            <a:r>
              <a:rPr lang="fr-FR" dirty="0" smtClean="0"/>
              <a:t>≤</a:t>
            </a:r>
            <a:r>
              <a:rPr lang="fr-FR" dirty="0" err="1" smtClean="0"/>
              <a:t>y</a:t>
            </a:r>
            <a:r>
              <a:rPr lang="fr-FR" baseline="-25000" dirty="0" err="1" smtClean="0"/>
              <a:t>t</a:t>
            </a:r>
            <a:r>
              <a:rPr lang="fr-FR" dirty="0" smtClean="0"/>
              <a:t>  →</a:t>
            </a:r>
            <a:r>
              <a:rPr lang="el-GR" dirty="0" smtClean="0"/>
              <a:t> Δ</a:t>
            </a:r>
            <a:r>
              <a:rPr lang="fr-FR" dirty="0" err="1" smtClean="0"/>
              <a:t>w</a:t>
            </a:r>
            <a:r>
              <a:rPr lang="fr-FR" baseline="-25000" dirty="0" err="1" smtClean="0"/>
              <a:t>t</a:t>
            </a:r>
            <a:r>
              <a:rPr lang="fr-FR" dirty="0" smtClean="0"/>
              <a:t> = s </a:t>
            </a:r>
            <a:r>
              <a:rPr lang="fr-FR" dirty="0" err="1" smtClean="0"/>
              <a:t>y</a:t>
            </a:r>
            <a:r>
              <a:rPr lang="fr-FR" baseline="-25000" dirty="0" err="1" smtClean="0"/>
              <a:t>t</a:t>
            </a:r>
            <a:r>
              <a:rPr lang="fr-FR" dirty="0" smtClean="0"/>
              <a:t> )</a:t>
            </a:r>
          </a:p>
          <a:p>
            <a:pPr>
              <a:lnSpc>
                <a:spcPct val="80000"/>
              </a:lnSpc>
              <a:buNone/>
            </a:pPr>
            <a:endParaRPr lang="fr-FR" b="1" dirty="0" smtClean="0"/>
          </a:p>
          <a:p>
            <a:pPr>
              <a:lnSpc>
                <a:spcPct val="80000"/>
              </a:lnSpc>
            </a:pPr>
            <a:r>
              <a:rPr lang="fr-FR" b="1" dirty="0" smtClean="0"/>
              <a:t>More </a:t>
            </a:r>
            <a:r>
              <a:rPr lang="fr-FR" b="1" dirty="0" err="1" smtClean="0"/>
              <a:t>generally</a:t>
            </a:r>
            <a:r>
              <a:rPr lang="fr-FR" b="1" dirty="0" smtClean="0"/>
              <a:t>, </a:t>
            </a:r>
            <a:r>
              <a:rPr lang="fr-FR" b="1" dirty="0" err="1" smtClean="0"/>
              <a:t>this</a:t>
            </a:r>
            <a:r>
              <a:rPr lang="fr-FR" b="1" dirty="0" smtClean="0"/>
              <a:t> </a:t>
            </a:r>
            <a:r>
              <a:rPr lang="fr-FR" b="1" dirty="0" err="1" smtClean="0"/>
              <a:t>is</a:t>
            </a:r>
            <a:r>
              <a:rPr lang="fr-FR" b="1" dirty="0" smtClean="0"/>
              <a:t> </a:t>
            </a:r>
            <a:r>
              <a:rPr lang="fr-FR" b="1" dirty="0" err="1" smtClean="0"/>
              <a:t>what</a:t>
            </a:r>
            <a:r>
              <a:rPr lang="fr-FR" b="1" dirty="0" smtClean="0"/>
              <a:t> </a:t>
            </a:r>
            <a:r>
              <a:rPr lang="fr-FR" b="1" dirty="0" err="1" smtClean="0"/>
              <a:t>we</a:t>
            </a:r>
            <a:r>
              <a:rPr lang="fr-FR" b="1" dirty="0" smtClean="0"/>
              <a:t> </a:t>
            </a:r>
            <a:r>
              <a:rPr lang="fr-FR" b="1" dirty="0" err="1" smtClean="0"/>
              <a:t>get</a:t>
            </a:r>
            <a:r>
              <a:rPr lang="fr-FR" b="1" dirty="0" smtClean="0"/>
              <a:t> in </a:t>
            </a:r>
            <a:r>
              <a:rPr lang="fr-FR" b="1" dirty="0" err="1" smtClean="0"/>
              <a:t>any</a:t>
            </a:r>
            <a:r>
              <a:rPr lang="fr-FR" b="1" dirty="0" smtClean="0"/>
              <a:t> one-good capital accumulation model, </a:t>
            </a:r>
            <a:r>
              <a:rPr lang="fr-FR" b="1" dirty="0" err="1" smtClean="0"/>
              <a:t>whatever</a:t>
            </a:r>
            <a:r>
              <a:rPr lang="fr-FR" b="1" dirty="0" smtClean="0"/>
              <a:t> the </a:t>
            </a:r>
            <a:r>
              <a:rPr lang="fr-FR" b="1" dirty="0" err="1" smtClean="0"/>
              <a:t>saving</a:t>
            </a:r>
            <a:r>
              <a:rPr lang="fr-FR" b="1" dirty="0" smtClean="0"/>
              <a:t> motives and utility fonctions </a:t>
            </a:r>
            <a:r>
              <a:rPr lang="fr-FR" b="1" dirty="0" err="1" smtClean="0"/>
              <a:t>behind</a:t>
            </a:r>
            <a:r>
              <a:rPr lang="fr-FR" b="1" dirty="0" smtClean="0"/>
              <a:t> the </a:t>
            </a:r>
            <a:r>
              <a:rPr lang="fr-FR" b="1" dirty="0" err="1" smtClean="0"/>
              <a:t>saving</a:t>
            </a:r>
            <a:r>
              <a:rPr lang="fr-FR" b="1" dirty="0" smtClean="0"/>
              <a:t> rate s</a:t>
            </a:r>
            <a:r>
              <a:rPr lang="fr-FR" b="1" baseline="-25000" dirty="0" smtClean="0"/>
              <a:t>t</a:t>
            </a:r>
            <a:r>
              <a:rPr lang="fr-FR" b="1" dirty="0" smtClean="0"/>
              <a:t> :</a:t>
            </a:r>
            <a:endParaRPr lang="fr-FR" b="1" baseline="-25000" dirty="0" smtClean="0"/>
          </a:p>
          <a:p>
            <a:pPr>
              <a:lnSpc>
                <a:spcPct val="80000"/>
              </a:lnSpc>
              <a:buNone/>
            </a:pPr>
            <a:endParaRPr lang="fr-FR" b="1" dirty="0" smtClean="0"/>
          </a:p>
          <a:p>
            <a:pPr>
              <a:lnSpc>
                <a:spcPct val="80000"/>
              </a:lnSpc>
            </a:pPr>
            <a:r>
              <a:rPr lang="fr-FR" dirty="0" smtClean="0"/>
              <a:t>I.e. assume </a:t>
            </a:r>
            <a:r>
              <a:rPr lang="fr-FR" dirty="0" err="1" smtClean="0"/>
              <a:t>that</a:t>
            </a:r>
            <a:r>
              <a:rPr lang="fr-FR" dirty="0" smtClean="0"/>
              <a:t>: </a:t>
            </a:r>
            <a:r>
              <a:rPr lang="fr-FR" dirty="0" err="1" smtClean="0"/>
              <a:t>W</a:t>
            </a:r>
            <a:r>
              <a:rPr lang="fr-FR" baseline="-25000" dirty="0" err="1" smtClean="0"/>
              <a:t>t</a:t>
            </a:r>
            <a:r>
              <a:rPr lang="fr-FR" baseline="-25000" dirty="0" smtClean="0"/>
              <a:t>+1</a:t>
            </a:r>
            <a:r>
              <a:rPr lang="fr-FR" dirty="0" smtClean="0"/>
              <a:t> = </a:t>
            </a:r>
            <a:r>
              <a:rPr lang="fr-FR" dirty="0" err="1" smtClean="0"/>
              <a:t>W</a:t>
            </a:r>
            <a:r>
              <a:rPr lang="fr-FR" baseline="-25000" dirty="0" err="1" smtClean="0"/>
              <a:t>t</a:t>
            </a:r>
            <a:r>
              <a:rPr lang="fr-FR" dirty="0" smtClean="0"/>
              <a:t> + </a:t>
            </a:r>
            <a:r>
              <a:rPr lang="fr-FR" dirty="0" err="1" smtClean="0"/>
              <a:t>s</a:t>
            </a:r>
            <a:r>
              <a:rPr lang="fr-FR" baseline="-25000" dirty="0" err="1" smtClean="0"/>
              <a:t>t</a:t>
            </a:r>
            <a:r>
              <a:rPr lang="fr-FR" dirty="0" err="1" smtClean="0"/>
              <a:t>Y</a:t>
            </a:r>
            <a:r>
              <a:rPr lang="fr-FR" baseline="-25000" dirty="0" err="1" smtClean="0"/>
              <a:t>t</a:t>
            </a:r>
            <a:endParaRPr lang="fr-FR" dirty="0" smtClean="0"/>
          </a:p>
          <a:p>
            <a:pPr>
              <a:lnSpc>
                <a:spcPct val="80000"/>
              </a:lnSpc>
              <a:buFontTx/>
              <a:buNone/>
            </a:pPr>
            <a:r>
              <a:rPr lang="fr-FR" dirty="0" smtClean="0"/>
              <a:t>      →  </a:t>
            </a:r>
            <a:r>
              <a:rPr lang="fr-FR" dirty="0" err="1" smtClean="0"/>
              <a:t>dividing</a:t>
            </a:r>
            <a:r>
              <a:rPr lang="fr-FR" dirty="0" smtClean="0"/>
              <a:t> </a:t>
            </a:r>
            <a:r>
              <a:rPr lang="fr-FR" dirty="0" err="1" smtClean="0"/>
              <a:t>both</a:t>
            </a:r>
            <a:r>
              <a:rPr lang="fr-FR" dirty="0" smtClean="0"/>
              <a:t> </a:t>
            </a:r>
            <a:r>
              <a:rPr lang="fr-FR" dirty="0" err="1" smtClean="0"/>
              <a:t>sides</a:t>
            </a:r>
            <a:r>
              <a:rPr lang="fr-FR" dirty="0" smtClean="0"/>
              <a:t> by </a:t>
            </a:r>
            <a:r>
              <a:rPr lang="fr-FR" dirty="0" err="1" smtClean="0"/>
              <a:t>Y</a:t>
            </a:r>
            <a:r>
              <a:rPr lang="fr-FR" baseline="-25000" dirty="0" err="1" smtClean="0"/>
              <a:t>t</a:t>
            </a:r>
            <a:r>
              <a:rPr lang="fr-FR" baseline="-25000" dirty="0" smtClean="0"/>
              <a:t>+1</a:t>
            </a:r>
            <a:r>
              <a:rPr lang="fr-FR" dirty="0" smtClean="0"/>
              <a:t>, </a:t>
            </a:r>
            <a:r>
              <a:rPr lang="fr-FR" dirty="0" err="1" smtClean="0"/>
              <a:t>we</a:t>
            </a:r>
            <a:r>
              <a:rPr lang="fr-FR" dirty="0" smtClean="0"/>
              <a:t> </a:t>
            </a:r>
            <a:r>
              <a:rPr lang="fr-FR" dirty="0" err="1" smtClean="0"/>
              <a:t>get</a:t>
            </a:r>
            <a:r>
              <a:rPr lang="fr-FR" dirty="0" smtClean="0"/>
              <a:t>: </a:t>
            </a:r>
            <a:r>
              <a:rPr lang="el-GR" dirty="0" smtClean="0"/>
              <a:t>β</a:t>
            </a:r>
            <a:r>
              <a:rPr lang="fr-FR" baseline="-25000" dirty="0" smtClean="0"/>
              <a:t>t+1</a:t>
            </a:r>
            <a:r>
              <a:rPr lang="fr-FR" dirty="0" smtClean="0"/>
              <a:t> = </a:t>
            </a:r>
            <a:r>
              <a:rPr lang="el-GR" dirty="0" smtClean="0"/>
              <a:t>β</a:t>
            </a:r>
            <a:r>
              <a:rPr lang="fr-FR" baseline="-25000" dirty="0" smtClean="0"/>
              <a:t>t</a:t>
            </a:r>
            <a:r>
              <a:rPr lang="fr-FR" dirty="0" smtClean="0"/>
              <a:t> (1+</a:t>
            </a:r>
            <a:r>
              <a:rPr lang="fr-FR" dirty="0" err="1" smtClean="0"/>
              <a:t>g</a:t>
            </a:r>
            <a:r>
              <a:rPr lang="fr-FR" baseline="-25000" dirty="0" err="1" smtClean="0"/>
              <a:t>wt</a:t>
            </a:r>
            <a:r>
              <a:rPr lang="fr-FR" dirty="0" smtClean="0"/>
              <a:t>)/(1+g</a:t>
            </a:r>
            <a:r>
              <a:rPr lang="fr-FR" baseline="-25000" dirty="0" smtClean="0"/>
              <a:t>t</a:t>
            </a:r>
            <a:r>
              <a:rPr lang="fr-FR" dirty="0" smtClean="0"/>
              <a:t>)</a:t>
            </a:r>
          </a:p>
          <a:p>
            <a:pPr>
              <a:lnSpc>
                <a:spcPct val="80000"/>
              </a:lnSpc>
              <a:buFontTx/>
              <a:buNone/>
            </a:pPr>
            <a:r>
              <a:rPr lang="fr-FR" dirty="0" err="1" smtClean="0"/>
              <a:t>With</a:t>
            </a:r>
            <a:r>
              <a:rPr lang="fr-FR" dirty="0" smtClean="0"/>
              <a:t> 1+</a:t>
            </a:r>
            <a:r>
              <a:rPr lang="fr-FR" dirty="0" err="1" smtClean="0"/>
              <a:t>g</a:t>
            </a:r>
            <a:r>
              <a:rPr lang="fr-FR" baseline="-25000" dirty="0" err="1" smtClean="0"/>
              <a:t>wt</a:t>
            </a:r>
            <a:r>
              <a:rPr lang="fr-FR" baseline="-25000" dirty="0" smtClean="0"/>
              <a:t> </a:t>
            </a:r>
            <a:r>
              <a:rPr lang="fr-FR" dirty="0" smtClean="0"/>
              <a:t>= 1+s</a:t>
            </a:r>
            <a:r>
              <a:rPr lang="fr-FR" baseline="-25000" dirty="0" smtClean="0"/>
              <a:t>t</a:t>
            </a:r>
            <a:r>
              <a:rPr lang="fr-FR" dirty="0" smtClean="0"/>
              <a:t>/</a:t>
            </a:r>
            <a:r>
              <a:rPr lang="el-GR" dirty="0" smtClean="0"/>
              <a:t>β</a:t>
            </a:r>
            <a:r>
              <a:rPr lang="fr-FR" baseline="-25000" dirty="0" smtClean="0"/>
              <a:t>t</a:t>
            </a:r>
            <a:r>
              <a:rPr lang="fr-FR" dirty="0" smtClean="0"/>
              <a:t> = </a:t>
            </a:r>
            <a:r>
              <a:rPr lang="fr-FR" dirty="0" err="1" smtClean="0"/>
              <a:t>saving</a:t>
            </a:r>
            <a:r>
              <a:rPr lang="fr-FR" dirty="0" smtClean="0"/>
              <a:t>-</a:t>
            </a:r>
            <a:r>
              <a:rPr lang="fr-FR" dirty="0" err="1" smtClean="0"/>
              <a:t>induced</a:t>
            </a:r>
            <a:r>
              <a:rPr lang="fr-FR" dirty="0" smtClean="0"/>
              <a:t> </a:t>
            </a:r>
            <a:r>
              <a:rPr lang="fr-FR" dirty="0" err="1" smtClean="0"/>
              <a:t>wealth</a:t>
            </a:r>
            <a:r>
              <a:rPr lang="fr-FR" dirty="0" smtClean="0"/>
              <a:t> </a:t>
            </a:r>
            <a:r>
              <a:rPr lang="fr-FR" dirty="0" err="1" smtClean="0"/>
              <a:t>growth</a:t>
            </a:r>
            <a:r>
              <a:rPr lang="fr-FR" dirty="0" smtClean="0"/>
              <a:t> rate</a:t>
            </a:r>
          </a:p>
          <a:p>
            <a:pPr>
              <a:lnSpc>
                <a:spcPct val="80000"/>
              </a:lnSpc>
              <a:buFontTx/>
              <a:buNone/>
            </a:pPr>
            <a:r>
              <a:rPr lang="fr-FR" dirty="0" smtClean="0"/>
              <a:t>1+g</a:t>
            </a:r>
            <a:r>
              <a:rPr lang="fr-FR" baseline="-25000" dirty="0" smtClean="0"/>
              <a:t>t</a:t>
            </a:r>
            <a:r>
              <a:rPr lang="fr-FR" dirty="0" smtClean="0"/>
              <a:t> = </a:t>
            </a:r>
            <a:r>
              <a:rPr lang="fr-FR" dirty="0" err="1" smtClean="0"/>
              <a:t>Y</a:t>
            </a:r>
            <a:r>
              <a:rPr lang="fr-FR" baseline="-25000" dirty="0" err="1" smtClean="0"/>
              <a:t>t</a:t>
            </a:r>
            <a:r>
              <a:rPr lang="fr-FR" baseline="-25000" dirty="0" smtClean="0"/>
              <a:t>+1</a:t>
            </a:r>
            <a:r>
              <a:rPr lang="fr-FR" dirty="0" smtClean="0"/>
              <a:t>/</a:t>
            </a:r>
            <a:r>
              <a:rPr lang="fr-FR" dirty="0" err="1" smtClean="0"/>
              <a:t>Y</a:t>
            </a:r>
            <a:r>
              <a:rPr lang="fr-FR" baseline="-25000" dirty="0" err="1" smtClean="0"/>
              <a:t>t</a:t>
            </a:r>
            <a:r>
              <a:rPr lang="fr-FR" dirty="0" smtClean="0"/>
              <a:t> = total </a:t>
            </a:r>
            <a:r>
              <a:rPr lang="fr-FR" dirty="0" err="1" smtClean="0"/>
              <a:t>income</a:t>
            </a:r>
            <a:r>
              <a:rPr lang="fr-FR" dirty="0" smtClean="0"/>
              <a:t> </a:t>
            </a:r>
            <a:r>
              <a:rPr lang="fr-FR" dirty="0" err="1" smtClean="0"/>
              <a:t>growth</a:t>
            </a:r>
            <a:r>
              <a:rPr lang="fr-FR" dirty="0" smtClean="0"/>
              <a:t> rate (</a:t>
            </a:r>
            <a:r>
              <a:rPr lang="fr-FR" dirty="0" err="1" smtClean="0"/>
              <a:t>productivity</a:t>
            </a:r>
            <a:r>
              <a:rPr lang="fr-FR" dirty="0" smtClean="0"/>
              <a:t>+population)</a:t>
            </a:r>
            <a:endParaRPr lang="el-GR" dirty="0" smtClean="0"/>
          </a:p>
          <a:p>
            <a:pPr>
              <a:lnSpc>
                <a:spcPct val="80000"/>
              </a:lnSpc>
            </a:pPr>
            <a:r>
              <a:rPr lang="fr-FR" dirty="0" smtClean="0"/>
              <a:t>If </a:t>
            </a:r>
            <a:r>
              <a:rPr lang="fr-FR" dirty="0" err="1" smtClean="0"/>
              <a:t>saving</a:t>
            </a:r>
            <a:r>
              <a:rPr lang="fr-FR" dirty="0" smtClean="0"/>
              <a:t> rate s</a:t>
            </a:r>
            <a:r>
              <a:rPr lang="fr-FR" baseline="-25000" dirty="0" smtClean="0"/>
              <a:t>t</a:t>
            </a:r>
            <a:r>
              <a:rPr lang="fr-FR" dirty="0" smtClean="0"/>
              <a:t>→ s and </a:t>
            </a:r>
            <a:r>
              <a:rPr lang="fr-FR" dirty="0" err="1" smtClean="0"/>
              <a:t>growth</a:t>
            </a:r>
            <a:r>
              <a:rPr lang="fr-FR" dirty="0" smtClean="0"/>
              <a:t> rate g</a:t>
            </a:r>
            <a:r>
              <a:rPr lang="fr-FR" baseline="-25000" dirty="0" smtClean="0"/>
              <a:t>t</a:t>
            </a:r>
            <a:r>
              <a:rPr lang="fr-FR" dirty="0" smtClean="0"/>
              <a:t> → g, </a:t>
            </a:r>
            <a:r>
              <a:rPr lang="fr-FR" dirty="0" err="1" smtClean="0"/>
              <a:t>then</a:t>
            </a:r>
            <a:r>
              <a:rPr lang="fr-FR" dirty="0" smtClean="0"/>
              <a:t>:</a:t>
            </a:r>
          </a:p>
          <a:p>
            <a:pPr>
              <a:lnSpc>
                <a:spcPct val="80000"/>
              </a:lnSpc>
              <a:buFontTx/>
              <a:buNone/>
            </a:pPr>
            <a:r>
              <a:rPr lang="fr-FR" dirty="0" smtClean="0"/>
              <a:t>                                   </a:t>
            </a:r>
            <a:r>
              <a:rPr lang="el-GR" b="1" dirty="0" smtClean="0"/>
              <a:t>β</a:t>
            </a:r>
            <a:r>
              <a:rPr lang="fr-FR" b="1" baseline="-25000" dirty="0" smtClean="0"/>
              <a:t>t</a:t>
            </a:r>
            <a:r>
              <a:rPr lang="fr-FR" b="1" dirty="0" smtClean="0"/>
              <a:t> →</a:t>
            </a:r>
            <a:r>
              <a:rPr lang="fr-FR" dirty="0" smtClean="0"/>
              <a:t> </a:t>
            </a:r>
            <a:r>
              <a:rPr lang="el-GR" b="1" dirty="0" smtClean="0"/>
              <a:t>β</a:t>
            </a:r>
            <a:r>
              <a:rPr lang="fr-FR" b="1" dirty="0" smtClean="0"/>
              <a:t> = s/g</a:t>
            </a:r>
            <a:endParaRPr lang="fr-FR" dirty="0" smtClean="0"/>
          </a:p>
          <a:p>
            <a:r>
              <a:rPr lang="fr-FR" dirty="0" smtClean="0"/>
              <a:t>Exemple: if s=10%, g=2%, </a:t>
            </a:r>
            <a:r>
              <a:rPr lang="el-GR" dirty="0" smtClean="0"/>
              <a:t>β</a:t>
            </a:r>
            <a:r>
              <a:rPr lang="fr-FR" baseline="-25000" dirty="0" smtClean="0"/>
              <a:t>t</a:t>
            </a:r>
            <a:r>
              <a:rPr lang="fr-FR" dirty="0" smtClean="0"/>
              <a:t> → </a:t>
            </a:r>
            <a:r>
              <a:rPr lang="el-GR" dirty="0" smtClean="0"/>
              <a:t>β</a:t>
            </a:r>
            <a:r>
              <a:rPr lang="fr-FR" dirty="0" smtClean="0"/>
              <a:t> = 500%</a:t>
            </a:r>
          </a:p>
          <a:p>
            <a:r>
              <a:rPr lang="fr-FR" dirty="0" smtClean="0"/>
              <a:t>This </a:t>
            </a:r>
            <a:r>
              <a:rPr lang="fr-FR" dirty="0" err="1" smtClean="0"/>
              <a:t>is</a:t>
            </a:r>
            <a:r>
              <a:rPr lang="fr-FR" dirty="0" smtClean="0"/>
              <a:t> a pure </a:t>
            </a:r>
            <a:r>
              <a:rPr lang="fr-FR" dirty="0" err="1" smtClean="0"/>
              <a:t>accounting</a:t>
            </a:r>
            <a:r>
              <a:rPr lang="fr-FR" dirty="0" smtClean="0"/>
              <a:t> </a:t>
            </a:r>
            <a:r>
              <a:rPr lang="fr-FR" dirty="0" err="1" smtClean="0"/>
              <a:t>identity</a:t>
            </a:r>
            <a:r>
              <a:rPr lang="fr-FR" dirty="0" smtClean="0"/>
              <a:t>: </a:t>
            </a:r>
            <a:r>
              <a:rPr lang="el-GR" dirty="0" smtClean="0"/>
              <a:t>β</a:t>
            </a:r>
            <a:r>
              <a:rPr lang="fr-FR" dirty="0" smtClean="0"/>
              <a:t> = 500% </a:t>
            </a:r>
            <a:r>
              <a:rPr lang="fr-FR" dirty="0" err="1" smtClean="0"/>
              <a:t>is</a:t>
            </a:r>
            <a:r>
              <a:rPr lang="fr-FR" dirty="0" smtClean="0"/>
              <a:t> the </a:t>
            </a:r>
            <a:r>
              <a:rPr lang="fr-FR" dirty="0" err="1" smtClean="0"/>
              <a:t>only</a:t>
            </a:r>
            <a:r>
              <a:rPr lang="fr-FR" dirty="0" smtClean="0"/>
              <a:t> </a:t>
            </a:r>
            <a:r>
              <a:rPr lang="fr-FR" dirty="0" err="1" smtClean="0"/>
              <a:t>wealth</a:t>
            </a:r>
            <a:r>
              <a:rPr lang="fr-FR" dirty="0" smtClean="0"/>
              <a:t>-</a:t>
            </a:r>
            <a:r>
              <a:rPr lang="fr-FR" dirty="0" err="1" smtClean="0"/>
              <a:t>income</a:t>
            </a:r>
            <a:r>
              <a:rPr lang="fr-FR" dirty="0" smtClean="0"/>
              <a:t> ratio </a:t>
            </a:r>
            <a:r>
              <a:rPr lang="fr-FR" dirty="0" err="1" smtClean="0"/>
              <a:t>such</a:t>
            </a:r>
            <a:r>
              <a:rPr lang="fr-FR" dirty="0" smtClean="0"/>
              <a:t> </a:t>
            </a:r>
            <a:r>
              <a:rPr lang="fr-FR" dirty="0" err="1" smtClean="0"/>
              <a:t>that</a:t>
            </a:r>
            <a:r>
              <a:rPr lang="fr-FR" dirty="0" smtClean="0"/>
              <a:t> a </a:t>
            </a:r>
            <a:r>
              <a:rPr lang="fr-FR" dirty="0" err="1" smtClean="0"/>
              <a:t>saving</a:t>
            </a:r>
            <a:r>
              <a:rPr lang="fr-FR" dirty="0" smtClean="0"/>
              <a:t> rate of 10% of </a:t>
            </a:r>
            <a:r>
              <a:rPr lang="fr-FR" dirty="0" err="1" smtClean="0"/>
              <a:t>income</a:t>
            </a:r>
            <a:r>
              <a:rPr lang="fr-FR" dirty="0" smtClean="0"/>
              <a:t> corresponds to a </a:t>
            </a:r>
            <a:r>
              <a:rPr lang="fr-FR" dirty="0" err="1" smtClean="0"/>
              <a:t>growth</a:t>
            </a:r>
            <a:r>
              <a:rPr lang="fr-FR" dirty="0" smtClean="0"/>
              <a:t> rate of 2% of the capital stock</a:t>
            </a:r>
          </a:p>
          <a:p>
            <a:r>
              <a:rPr lang="fr-FR" b="1" dirty="0" smtClean="0"/>
              <a:t>Intuition: the more </a:t>
            </a:r>
            <a:r>
              <a:rPr lang="fr-FR" b="1" dirty="0" err="1" smtClean="0"/>
              <a:t>you</a:t>
            </a:r>
            <a:r>
              <a:rPr lang="fr-FR" b="1" dirty="0" smtClean="0"/>
              <a:t> </a:t>
            </a:r>
            <a:r>
              <a:rPr lang="fr-FR" b="1" dirty="0" err="1" smtClean="0"/>
              <a:t>save</a:t>
            </a:r>
            <a:r>
              <a:rPr lang="fr-FR" b="1" dirty="0" smtClean="0"/>
              <a:t>, the more </a:t>
            </a:r>
            <a:r>
              <a:rPr lang="fr-FR" b="1" dirty="0" err="1" smtClean="0"/>
              <a:t>you</a:t>
            </a:r>
            <a:r>
              <a:rPr lang="fr-FR" b="1" dirty="0" smtClean="0"/>
              <a:t> </a:t>
            </a:r>
            <a:r>
              <a:rPr lang="fr-FR" b="1" dirty="0" err="1" smtClean="0"/>
              <a:t>accumulate</a:t>
            </a:r>
            <a:r>
              <a:rPr lang="fr-FR" b="1" dirty="0" smtClean="0"/>
              <a:t>, </a:t>
            </a:r>
            <a:r>
              <a:rPr lang="fr-FR" b="1" dirty="0" err="1" smtClean="0"/>
              <a:t>especially</a:t>
            </a:r>
            <a:r>
              <a:rPr lang="fr-FR" b="1" dirty="0" smtClean="0"/>
              <a:t> in a slow-</a:t>
            </a:r>
            <a:r>
              <a:rPr lang="fr-FR" b="1" dirty="0" err="1" smtClean="0"/>
              <a:t>growth</a:t>
            </a:r>
            <a:r>
              <a:rPr lang="fr-FR" b="1" dirty="0" smtClean="0"/>
              <a:t> </a:t>
            </a:r>
            <a:r>
              <a:rPr lang="fr-FR" b="1" dirty="0" err="1" smtClean="0"/>
              <a:t>economy</a:t>
            </a:r>
            <a:endParaRPr lang="fr-FR" b="1" dirty="0" smtClean="0"/>
          </a:p>
          <a:p>
            <a:pPr>
              <a:buNone/>
            </a:pPr>
            <a:r>
              <a:rPr lang="fr-FR" dirty="0" smtClean="0"/>
              <a:t>     (on </a:t>
            </a:r>
            <a:r>
              <a:rPr lang="fr-FR" dirty="0" err="1" smtClean="0"/>
              <a:t>these</a:t>
            </a:r>
            <a:r>
              <a:rPr lang="fr-FR" dirty="0" smtClean="0"/>
              <a:t> </a:t>
            </a:r>
            <a:r>
              <a:rPr lang="fr-FR" dirty="0" err="1" smtClean="0"/>
              <a:t>models</a:t>
            </a:r>
            <a:r>
              <a:rPr lang="fr-FR" dirty="0" smtClean="0"/>
              <a:t>, </a:t>
            </a:r>
            <a:r>
              <a:rPr lang="fr-FR" dirty="0" err="1" smtClean="0"/>
              <a:t>see</a:t>
            </a:r>
            <a:r>
              <a:rPr lang="fr-FR" dirty="0" smtClean="0"/>
              <a:t> </a:t>
            </a:r>
            <a:r>
              <a:rPr lang="fr-FR" dirty="0" smtClean="0">
                <a:hlinkClick r:id="rId2"/>
              </a:rPr>
              <a:t>Piketty-Zucman 2015</a:t>
            </a:r>
            <a:r>
              <a:rPr lang="fr-FR" dirty="0" smtClean="0"/>
              <a:t> &amp; </a:t>
            </a:r>
            <a:r>
              <a:rPr lang="fr-FR" dirty="0" smtClean="0">
                <a:hlinkClick r:id="rId3"/>
              </a:rPr>
              <a:t>Piketty-Zucman 2014 section 3</a:t>
            </a:r>
            <a:r>
              <a:rPr lang="fr-FR" dirty="0" smtClean="0"/>
              <a:t>)</a:t>
            </a:r>
            <a:endParaRPr lang="fr-FR" b="1" dirty="0"/>
          </a:p>
        </p:txBody>
      </p:sp>
    </p:spTree>
    <p:extLst>
      <p:ext uri="{BB962C8B-B14F-4D97-AF65-F5344CB8AC3E}">
        <p14:creationId xmlns:p14="http://schemas.microsoft.com/office/powerpoint/2010/main" val="2389122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7920880" cy="5256584"/>
          </a:xfrm>
        </p:spPr>
        <p:txBody>
          <a:bodyPr>
            <a:noAutofit/>
          </a:bodyPr>
          <a:lstStyle/>
          <a:p>
            <a:r>
              <a:rPr lang="fr-FR" sz="2800" dirty="0" err="1" smtClean="0"/>
              <a:t>Aggregate</a:t>
            </a:r>
            <a:r>
              <a:rPr lang="fr-FR" sz="2800" dirty="0" smtClean="0"/>
              <a:t> </a:t>
            </a:r>
            <a:r>
              <a:rPr lang="fr-FR" sz="2800" dirty="0" err="1" smtClean="0"/>
              <a:t>inheritance</a:t>
            </a:r>
            <a:r>
              <a:rPr lang="fr-FR" sz="2800" dirty="0" smtClean="0"/>
              <a:t> </a:t>
            </a:r>
            <a:r>
              <a:rPr lang="fr-FR" sz="2800" dirty="0" err="1" smtClean="0"/>
              <a:t>is</a:t>
            </a:r>
            <a:r>
              <a:rPr lang="fr-FR" sz="2800" dirty="0" smtClean="0"/>
              <a:t> (</a:t>
            </a:r>
            <a:r>
              <a:rPr lang="fr-FR" sz="2800" dirty="0" err="1" smtClean="0"/>
              <a:t>almost</a:t>
            </a:r>
            <a:r>
              <a:rPr lang="fr-FR" sz="2800" dirty="0" smtClean="0"/>
              <a:t>) back to 19c </a:t>
            </a:r>
            <a:r>
              <a:rPr lang="fr-FR" sz="2800" dirty="0" err="1" smtClean="0"/>
              <a:t>levels</a:t>
            </a:r>
            <a:endParaRPr lang="fr-FR" sz="2800" dirty="0" smtClean="0"/>
          </a:p>
          <a:p>
            <a:r>
              <a:rPr lang="fr-FR" sz="2800" dirty="0" smtClean="0"/>
              <a:t>But the concentration of </a:t>
            </a:r>
            <a:r>
              <a:rPr lang="fr-FR" sz="2800" dirty="0" err="1" smtClean="0"/>
              <a:t>inheritance</a:t>
            </a:r>
            <a:r>
              <a:rPr lang="fr-FR" sz="2800" dirty="0" smtClean="0"/>
              <a:t> </a:t>
            </a:r>
            <a:r>
              <a:rPr lang="fr-FR" sz="2800" dirty="0" err="1" smtClean="0"/>
              <a:t>is</a:t>
            </a:r>
            <a:r>
              <a:rPr lang="fr-FR" sz="2800" dirty="0" smtClean="0"/>
              <a:t> not back to 19c </a:t>
            </a:r>
            <a:r>
              <a:rPr lang="fr-FR" sz="2800" dirty="0" err="1" smtClean="0"/>
              <a:t>levels</a:t>
            </a:r>
            <a:r>
              <a:rPr lang="fr-FR" sz="2800" dirty="0" smtClean="0"/>
              <a:t>: the </a:t>
            </a:r>
            <a:r>
              <a:rPr lang="fr-FR" sz="2800" dirty="0" err="1" smtClean="0"/>
              <a:t>bottom</a:t>
            </a:r>
            <a:r>
              <a:rPr lang="fr-FR" sz="2800" dirty="0" smtClean="0"/>
              <a:t> 50% </a:t>
            </a:r>
            <a:r>
              <a:rPr lang="fr-FR" sz="2800" dirty="0" err="1" smtClean="0"/>
              <a:t>is</a:t>
            </a:r>
            <a:r>
              <a:rPr lang="fr-FR" sz="2800" dirty="0" smtClean="0"/>
              <a:t> as </a:t>
            </a:r>
            <a:r>
              <a:rPr lang="fr-FR" sz="2800" dirty="0" err="1" smtClean="0"/>
              <a:t>poor</a:t>
            </a:r>
            <a:r>
              <a:rPr lang="fr-FR" sz="2800" dirty="0" smtClean="0"/>
              <a:t> as </a:t>
            </a:r>
            <a:r>
              <a:rPr lang="fr-FR" sz="2800" dirty="0" err="1" smtClean="0"/>
              <a:t>before</a:t>
            </a:r>
            <a:r>
              <a:rPr lang="fr-FR" sz="2800" dirty="0" smtClean="0"/>
              <a:t>, but the middle 40% </a:t>
            </a:r>
            <a:r>
              <a:rPr lang="fr-FR" sz="2800" dirty="0" err="1" smtClean="0"/>
              <a:t>now</a:t>
            </a:r>
            <a:r>
              <a:rPr lang="fr-FR" sz="2800" dirty="0" smtClean="0"/>
              <a:t> </a:t>
            </a:r>
            <a:r>
              <a:rPr lang="fr-FR" sz="2800" dirty="0" err="1" smtClean="0"/>
              <a:t>owns</a:t>
            </a:r>
            <a:r>
              <a:rPr lang="fr-FR" sz="2800" dirty="0" smtClean="0"/>
              <a:t> 20-30% of W</a:t>
            </a:r>
          </a:p>
          <a:p>
            <a:r>
              <a:rPr lang="fr-FR" sz="2800" dirty="0" err="1" smtClean="0"/>
              <a:t>Today</a:t>
            </a:r>
            <a:r>
              <a:rPr lang="fr-FR" sz="2800" dirty="0" smtClean="0"/>
              <a:t>, </a:t>
            </a:r>
            <a:r>
              <a:rPr lang="fr-FR" sz="2800" dirty="0" err="1" smtClean="0"/>
              <a:t>there</a:t>
            </a:r>
            <a:r>
              <a:rPr lang="fr-FR" sz="2800" dirty="0" smtClean="0"/>
              <a:t> are </a:t>
            </a:r>
            <a:r>
              <a:rPr lang="fr-FR" sz="2800" dirty="0" err="1" smtClean="0"/>
              <a:t>fewer</a:t>
            </a:r>
            <a:r>
              <a:rPr lang="fr-FR" sz="2800" dirty="0" smtClean="0"/>
              <a:t> </a:t>
            </a:r>
            <a:r>
              <a:rPr lang="fr-FR" sz="2800" dirty="0" err="1" smtClean="0"/>
              <a:t>very</a:t>
            </a:r>
            <a:r>
              <a:rPr lang="fr-FR" sz="2800" dirty="0" smtClean="0"/>
              <a:t> large </a:t>
            </a:r>
            <a:r>
              <a:rPr lang="fr-FR" sz="2800" dirty="0" err="1" smtClean="0"/>
              <a:t>inheritors</a:t>
            </a:r>
            <a:r>
              <a:rPr lang="fr-FR" sz="2800" dirty="0" smtClean="0"/>
              <a:t> </a:t>
            </a:r>
            <a:r>
              <a:rPr lang="fr-FR" sz="2800" dirty="0" err="1" smtClean="0"/>
              <a:t>than</a:t>
            </a:r>
            <a:r>
              <a:rPr lang="fr-FR" sz="2800" dirty="0" smtClean="0"/>
              <a:t> in 19c; and </a:t>
            </a:r>
            <a:r>
              <a:rPr lang="fr-FR" sz="2800" dirty="0" err="1" smtClean="0"/>
              <a:t>there</a:t>
            </a:r>
            <a:r>
              <a:rPr lang="fr-FR" sz="2800" dirty="0" smtClean="0"/>
              <a:t> are more large and middle-large </a:t>
            </a:r>
            <a:r>
              <a:rPr lang="fr-FR" sz="2800" dirty="0" err="1" smtClean="0"/>
              <a:t>inheritors</a:t>
            </a:r>
            <a:endParaRPr lang="fr-FR" sz="2800" dirty="0" smtClean="0"/>
          </a:p>
          <a:p>
            <a:r>
              <a:rPr lang="fr-FR" sz="2800" dirty="0" smtClean="0"/>
              <a:t>This </a:t>
            </a:r>
            <a:r>
              <a:rPr lang="fr-FR" sz="2800" dirty="0" err="1" smtClean="0"/>
              <a:t>is</a:t>
            </a:r>
            <a:r>
              <a:rPr lang="fr-FR" sz="2800" dirty="0" smtClean="0"/>
              <a:t> a class model </a:t>
            </a:r>
            <a:r>
              <a:rPr lang="fr-FR" sz="2800" dirty="0" err="1" smtClean="0"/>
              <a:t>that</a:t>
            </a:r>
            <a:r>
              <a:rPr lang="fr-FR" sz="2800" dirty="0" smtClean="0"/>
              <a:t> </a:t>
            </a:r>
            <a:r>
              <a:rPr lang="fr-FR" sz="2800" dirty="0" err="1" smtClean="0"/>
              <a:t>is</a:t>
            </a:r>
            <a:r>
              <a:rPr lang="fr-FR" sz="2800" dirty="0" smtClean="0"/>
              <a:t> </a:t>
            </a:r>
            <a:r>
              <a:rPr lang="fr-FR" sz="2800" dirty="0" err="1" smtClean="0"/>
              <a:t>less</a:t>
            </a:r>
            <a:r>
              <a:rPr lang="fr-FR" sz="2800" dirty="0" smtClean="0"/>
              <a:t> </a:t>
            </a:r>
            <a:r>
              <a:rPr lang="fr-FR" sz="2800" dirty="0" err="1" smtClean="0"/>
              <a:t>unequal</a:t>
            </a:r>
            <a:r>
              <a:rPr lang="fr-FR" sz="2800" dirty="0" smtClean="0"/>
              <a:t> in </a:t>
            </a:r>
            <a:r>
              <a:rPr lang="fr-FR" sz="2800" dirty="0" err="1" smtClean="0"/>
              <a:t>some</a:t>
            </a:r>
            <a:r>
              <a:rPr lang="fr-FR" sz="2800" dirty="0" smtClean="0"/>
              <a:t> </a:t>
            </a:r>
            <a:r>
              <a:rPr lang="fr-FR" sz="2800" dirty="0" err="1" smtClean="0"/>
              <a:t>ways</a:t>
            </a:r>
            <a:r>
              <a:rPr lang="fr-FR" sz="2800" dirty="0" smtClean="0"/>
              <a:t> and more </a:t>
            </a:r>
            <a:r>
              <a:rPr lang="fr-FR" sz="2800" dirty="0" err="1" smtClean="0"/>
              <a:t>unequal</a:t>
            </a:r>
            <a:r>
              <a:rPr lang="fr-FR" sz="2800" dirty="0" smtClean="0"/>
              <a:t> in </a:t>
            </a:r>
            <a:r>
              <a:rPr lang="fr-FR" sz="2800" dirty="0" err="1" smtClean="0"/>
              <a:t>others</a:t>
            </a:r>
            <a:r>
              <a:rPr lang="fr-FR" sz="2800" dirty="0" smtClean="0"/>
              <a:t>; </a:t>
            </a:r>
            <a:r>
              <a:rPr lang="fr-FR" sz="2800" dirty="0" err="1" smtClean="0"/>
              <a:t>it</a:t>
            </a:r>
            <a:r>
              <a:rPr lang="fr-FR" sz="2800" dirty="0" smtClean="0"/>
              <a:t> </a:t>
            </a:r>
            <a:r>
              <a:rPr lang="fr-FR" sz="2800" dirty="0" err="1" smtClean="0"/>
              <a:t>is</a:t>
            </a:r>
            <a:r>
              <a:rPr lang="fr-FR" sz="2800" dirty="0" smtClean="0"/>
              <a:t> </a:t>
            </a:r>
            <a:r>
              <a:rPr lang="fr-FR" sz="2800" dirty="0" err="1" smtClean="0"/>
              <a:t>novel</a:t>
            </a:r>
            <a:r>
              <a:rPr lang="fr-FR" sz="2800" dirty="0" smtClean="0"/>
              <a:t> </a:t>
            </a:r>
            <a:r>
              <a:rPr lang="fr-FR" sz="2800" dirty="0" err="1" smtClean="0"/>
              <a:t>form</a:t>
            </a:r>
            <a:r>
              <a:rPr lang="fr-FR" sz="2800" dirty="0" smtClean="0"/>
              <a:t> of </a:t>
            </a:r>
            <a:r>
              <a:rPr lang="fr-FR" sz="2800" dirty="0" err="1" smtClean="0"/>
              <a:t>inequality</a:t>
            </a:r>
            <a:r>
              <a:rPr lang="fr-FR" sz="2800" dirty="0" smtClean="0"/>
              <a:t>, more </a:t>
            </a:r>
            <a:r>
              <a:rPr lang="fr-FR" sz="2800" dirty="0" err="1" smtClean="0"/>
              <a:t>merit</a:t>
            </a:r>
            <a:r>
              <a:rPr lang="fr-FR" sz="2800" dirty="0" smtClean="0"/>
              <a:t>-</a:t>
            </a:r>
            <a:r>
              <a:rPr lang="fr-FR" sz="2800" dirty="0" err="1" smtClean="0"/>
              <a:t>based</a:t>
            </a:r>
            <a:r>
              <a:rPr lang="fr-FR" sz="2800" dirty="0" smtClean="0"/>
              <a:t> in </a:t>
            </a:r>
            <a:r>
              <a:rPr lang="fr-FR" sz="2800" dirty="0" err="1" smtClean="0"/>
              <a:t>some</a:t>
            </a:r>
            <a:r>
              <a:rPr lang="fr-FR" sz="2800" dirty="0" smtClean="0"/>
              <a:t> </a:t>
            </a:r>
            <a:r>
              <a:rPr lang="fr-FR" sz="2800" dirty="0" err="1" smtClean="0"/>
              <a:t>ways</a:t>
            </a:r>
            <a:r>
              <a:rPr lang="fr-FR" sz="2800" dirty="0" smtClean="0"/>
              <a:t>, and more violent for loosers in </a:t>
            </a:r>
            <a:r>
              <a:rPr lang="fr-FR" sz="2800" dirty="0" err="1" smtClean="0"/>
              <a:t>others</a:t>
            </a:r>
            <a:endParaRPr lang="fr-F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741368"/>
        </p:xfrm>
        <a:graphic>
          <a:graphicData uri="http://schemas.openxmlformats.org/presentationml/2006/ole">
            <mc:AlternateContent xmlns:mc="http://schemas.openxmlformats.org/markup-compatibility/2006">
              <mc:Choice xmlns:v="urn:schemas-microsoft-com:vml" Requires="v">
                <p:oleObj spid="_x0000_s9220"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16632"/>
                        <a:ext cx="8928992" cy="6741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624736"/>
        </p:xfrm>
        <a:graphic>
          <a:graphicData uri="http://schemas.openxmlformats.org/presentationml/2006/ole">
            <mc:AlternateContent xmlns:mc="http://schemas.openxmlformats.org/markup-compatibility/2006">
              <mc:Choice xmlns:v="urn:schemas-microsoft-com:vml" Requires="v">
                <p:oleObj spid="_x0000_s10244"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268"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741368"/>
        </p:xfrm>
        <a:graphic>
          <a:graphicData uri="http://schemas.openxmlformats.org/presentationml/2006/ole">
            <mc:AlternateContent xmlns:mc="http://schemas.openxmlformats.org/markup-compatibility/2006">
              <mc:Choice xmlns:v="urn:schemas-microsoft-com:vml" Requires="v">
                <p:oleObj spid="_x0000_s12292"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0"/>
                        <a:ext cx="9036496" cy="6741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628800"/>
            <a:ext cx="7776864" cy="2880320"/>
          </a:xfrm>
        </p:spPr>
        <p:txBody>
          <a:bodyPr>
            <a:normAutofit/>
          </a:bodyPr>
          <a:lstStyle/>
          <a:p>
            <a:r>
              <a:rPr lang="fr-FR" sz="2800" dirty="0" err="1" smtClean="0"/>
              <a:t>Existing</a:t>
            </a:r>
            <a:r>
              <a:rPr lang="fr-FR" sz="2800" dirty="0" smtClean="0"/>
              <a:t> international </a:t>
            </a:r>
            <a:r>
              <a:rPr lang="fr-FR" sz="2800" dirty="0" err="1" smtClean="0"/>
              <a:t>evidence</a:t>
            </a:r>
            <a:r>
              <a:rPr lang="fr-FR" sz="2800" dirty="0" smtClean="0"/>
              <a:t> (Germany, UK, </a:t>
            </a:r>
            <a:r>
              <a:rPr lang="fr-FR" sz="2800" dirty="0" err="1" smtClean="0"/>
              <a:t>Sweden</a:t>
            </a:r>
            <a:r>
              <a:rPr lang="fr-FR" sz="2800" dirty="0" smtClean="0"/>
              <a:t>,…) </a:t>
            </a:r>
            <a:r>
              <a:rPr lang="fr-FR" sz="2800" dirty="0" err="1" smtClean="0"/>
              <a:t>suggests</a:t>
            </a:r>
            <a:r>
              <a:rPr lang="fr-FR" sz="2800" dirty="0" smtClean="0"/>
              <a:t> </a:t>
            </a:r>
            <a:r>
              <a:rPr lang="fr-FR" sz="2800" dirty="0" err="1" smtClean="0"/>
              <a:t>that</a:t>
            </a:r>
            <a:r>
              <a:rPr lang="fr-FR" sz="2800" dirty="0" smtClean="0"/>
              <a:t> France </a:t>
            </a:r>
            <a:r>
              <a:rPr lang="fr-FR" sz="2800" dirty="0" err="1" smtClean="0"/>
              <a:t>is</a:t>
            </a:r>
            <a:r>
              <a:rPr lang="fr-FR" sz="2800" dirty="0" smtClean="0"/>
              <a:t> </a:t>
            </a:r>
            <a:r>
              <a:rPr lang="fr-FR" sz="2800" dirty="0" err="1" smtClean="0"/>
              <a:t>relatively</a:t>
            </a:r>
            <a:r>
              <a:rPr lang="fr-FR" sz="2800" dirty="0" smtClean="0"/>
              <a:t> </a:t>
            </a:r>
            <a:r>
              <a:rPr lang="fr-FR" sz="2800" dirty="0" err="1" smtClean="0"/>
              <a:t>representative</a:t>
            </a:r>
            <a:r>
              <a:rPr lang="fr-FR" sz="2800" dirty="0" smtClean="0"/>
              <a:t> of </a:t>
            </a:r>
            <a:r>
              <a:rPr lang="fr-FR" sz="2800" dirty="0" err="1" smtClean="0"/>
              <a:t>what</a:t>
            </a:r>
            <a:r>
              <a:rPr lang="fr-FR" sz="2800" dirty="0" smtClean="0"/>
              <a:t> </a:t>
            </a:r>
            <a:r>
              <a:rPr lang="fr-FR" sz="2800" dirty="0" err="1" smtClean="0"/>
              <a:t>might</a:t>
            </a:r>
            <a:r>
              <a:rPr lang="fr-FR" sz="2800" dirty="0" smtClean="0"/>
              <a:t> </a:t>
            </a:r>
            <a:r>
              <a:rPr lang="fr-FR" sz="2800" dirty="0" err="1" smtClean="0"/>
              <a:t>be</a:t>
            </a:r>
            <a:r>
              <a:rPr lang="fr-FR" sz="2800" dirty="0" smtClean="0"/>
              <a:t> happening in </a:t>
            </a:r>
            <a:r>
              <a:rPr lang="fr-FR" sz="2800" dirty="0" err="1" smtClean="0"/>
              <a:t>other</a:t>
            </a:r>
            <a:r>
              <a:rPr lang="fr-FR" sz="2800" dirty="0" smtClean="0"/>
              <a:t> countries; and </a:t>
            </a:r>
            <a:r>
              <a:rPr lang="fr-FR" sz="2800" dirty="0" err="1" smtClean="0"/>
              <a:t>possibly</a:t>
            </a:r>
            <a:r>
              <a:rPr lang="fr-FR" sz="2800" dirty="0" smtClean="0"/>
              <a:t> in the </a:t>
            </a:r>
            <a:r>
              <a:rPr lang="fr-FR" sz="2800" dirty="0" err="1" smtClean="0"/>
              <a:t>entire</a:t>
            </a:r>
            <a:r>
              <a:rPr lang="fr-FR" sz="2800" dirty="0" smtClean="0"/>
              <a:t> world in the </a:t>
            </a:r>
            <a:r>
              <a:rPr lang="fr-FR" sz="2800" dirty="0" err="1" smtClean="0"/>
              <a:t>very</a:t>
            </a:r>
            <a:r>
              <a:rPr lang="fr-FR" sz="2800" dirty="0" smtClean="0"/>
              <a:t> long </a:t>
            </a:r>
            <a:r>
              <a:rPr lang="fr-FR" sz="2800" dirty="0" err="1" smtClean="0"/>
              <a:t>run</a:t>
            </a:r>
            <a:r>
              <a:rPr lang="fr-FR" sz="2800" dirty="0" smtClean="0"/>
              <a:t> if g </a:t>
            </a:r>
            <a:r>
              <a:rPr lang="fr-FR" sz="2800" dirty="0" err="1" smtClean="0"/>
              <a:t>decline</a:t>
            </a:r>
            <a:r>
              <a:rPr lang="fr-FR" sz="2800" dirty="0" smtClean="0"/>
              <a:t> </a:t>
            </a:r>
            <a:r>
              <a:rPr lang="fr-FR" sz="2800" dirty="0" err="1" smtClean="0"/>
              <a:t>everywhere</a:t>
            </a:r>
            <a:endParaRPr lang="fr-FR"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2" y="116632"/>
          <a:ext cx="8856984" cy="6624736"/>
        </p:xfrm>
        <a:graphic>
          <a:graphicData uri="http://schemas.openxmlformats.org/presentationml/2006/ole">
            <mc:AlternateContent xmlns:mc="http://schemas.openxmlformats.org/markup-compatibility/2006">
              <mc:Choice xmlns:v="urn:schemas-microsoft-com:vml" Requires="v">
                <p:oleObj spid="_x0000_s13316" name="Acrobat Document" r:id="rId3" imgW="6416596" imgH="4534293" progId="AcroExch.Document.11">
                  <p:embed/>
                </p:oleObj>
              </mc:Choice>
              <mc:Fallback>
                <p:oleObj name="Acrobat Document" r:id="rId3" imgW="6416596" imgH="453429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562074"/>
          </a:xfrm>
        </p:spPr>
        <p:txBody>
          <a:bodyPr>
            <a:noAutofit/>
          </a:bodyPr>
          <a:lstStyle/>
          <a:p>
            <a:r>
              <a:rPr lang="fr-FR" sz="3600" dirty="0" err="1" smtClean="0"/>
              <a:t>Another</a:t>
            </a:r>
            <a:r>
              <a:rPr lang="fr-FR" sz="3600" dirty="0" smtClean="0"/>
              <a:t> </a:t>
            </a:r>
            <a:r>
              <a:rPr lang="fr-FR" sz="3600" dirty="0" err="1" smtClean="0"/>
              <a:t>special</a:t>
            </a:r>
            <a:r>
              <a:rPr lang="fr-FR" sz="3600" dirty="0" smtClean="0"/>
              <a:t> case: the </a:t>
            </a:r>
            <a:r>
              <a:rPr lang="fr-FR" sz="3600" dirty="0" err="1" smtClean="0"/>
              <a:t>dynastic</a:t>
            </a:r>
            <a:r>
              <a:rPr lang="fr-FR" sz="3600" dirty="0" smtClean="0"/>
              <a:t> model</a:t>
            </a:r>
            <a:endParaRPr lang="fr-FR" sz="3600" dirty="0"/>
          </a:p>
        </p:txBody>
      </p:sp>
      <p:sp>
        <p:nvSpPr>
          <p:cNvPr id="3" name="Espace réservé du contenu 2"/>
          <p:cNvSpPr>
            <a:spLocks noGrp="1"/>
          </p:cNvSpPr>
          <p:nvPr>
            <p:ph idx="1"/>
          </p:nvPr>
        </p:nvSpPr>
        <p:spPr>
          <a:xfrm>
            <a:off x="107504" y="908720"/>
            <a:ext cx="8928992" cy="5760640"/>
          </a:xfrm>
        </p:spPr>
        <p:txBody>
          <a:bodyPr>
            <a:normAutofit fontScale="62500" lnSpcReduction="20000"/>
          </a:bodyPr>
          <a:lstStyle/>
          <a:p>
            <a:endParaRPr lang="fr-FR" dirty="0" smtClean="0"/>
          </a:p>
          <a:p>
            <a:r>
              <a:rPr lang="en-US" dirty="0" smtClean="0"/>
              <a:t>Pure dynastic model = model with infinite horizon and fixed rate of time preference = individuals behave as if they were infinitely lived</a:t>
            </a:r>
          </a:p>
          <a:p>
            <a:endParaRPr lang="en-US" dirty="0" smtClean="0"/>
          </a:p>
          <a:p>
            <a:r>
              <a:rPr lang="en-US" dirty="0" smtClean="0"/>
              <a:t>Discrete time version: </a:t>
            </a:r>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r>
              <a:rPr lang="en-US" dirty="0" smtClean="0"/>
              <a:t>   (θ = rate of time preference)</a:t>
            </a:r>
          </a:p>
          <a:p>
            <a:r>
              <a:rPr lang="en-US" dirty="0" smtClean="0"/>
              <a:t>Budget constraint:  ∑</a:t>
            </a:r>
            <a:r>
              <a:rPr lang="en-US" baseline="-25000" dirty="0" smtClean="0"/>
              <a:t>t≥0</a:t>
            </a:r>
            <a:r>
              <a:rPr lang="en-US" dirty="0" smtClean="0"/>
              <a:t> c</a:t>
            </a:r>
            <a:r>
              <a:rPr lang="en-US" baseline="-25000" dirty="0" smtClean="0"/>
              <a:t>t</a:t>
            </a:r>
            <a:r>
              <a:rPr lang="en-US" dirty="0" smtClean="0"/>
              <a:t>/(1+r)</a:t>
            </a:r>
            <a:r>
              <a:rPr lang="en-US" baseline="30000" dirty="0" smtClean="0"/>
              <a:t>t</a:t>
            </a:r>
            <a:r>
              <a:rPr lang="en-US" dirty="0" smtClean="0"/>
              <a:t> ≤  ∑</a:t>
            </a:r>
            <a:r>
              <a:rPr lang="en-US" baseline="-25000" dirty="0" smtClean="0"/>
              <a:t>t≥0</a:t>
            </a:r>
            <a:r>
              <a:rPr lang="en-US" dirty="0" smtClean="0"/>
              <a:t> </a:t>
            </a:r>
            <a:r>
              <a:rPr lang="en-US" dirty="0" err="1" smtClean="0"/>
              <a:t>y</a:t>
            </a:r>
            <a:r>
              <a:rPr lang="en-US" baseline="-25000" dirty="0" err="1" smtClean="0"/>
              <a:t>t</a:t>
            </a:r>
            <a:r>
              <a:rPr lang="en-US" dirty="0" smtClean="0"/>
              <a:t>/(1+r)</a:t>
            </a:r>
            <a:r>
              <a:rPr lang="en-US" baseline="30000" dirty="0" smtClean="0"/>
              <a:t>t</a:t>
            </a:r>
            <a:r>
              <a:rPr lang="en-US" dirty="0" smtClean="0"/>
              <a:t> </a:t>
            </a:r>
          </a:p>
          <a:p>
            <a:pPr>
              <a:buNone/>
            </a:pPr>
            <a:endParaRPr lang="en-US" dirty="0" smtClean="0"/>
          </a:p>
          <a:p>
            <a:r>
              <a:rPr lang="en-US" dirty="0" err="1" smtClean="0"/>
              <a:t>r</a:t>
            </a:r>
            <a:r>
              <a:rPr lang="en-US" baseline="-25000" dirty="0" err="1" smtClean="0"/>
              <a:t>t</a:t>
            </a:r>
            <a:r>
              <a:rPr lang="en-US" dirty="0" smtClean="0"/>
              <a:t> = rate of return = = f’(</a:t>
            </a:r>
            <a:r>
              <a:rPr lang="en-US" dirty="0" err="1" smtClean="0"/>
              <a:t>k</a:t>
            </a:r>
            <a:r>
              <a:rPr lang="en-US" baseline="-25000" dirty="0" err="1" smtClean="0"/>
              <a:t>t</a:t>
            </a:r>
            <a:r>
              <a:rPr lang="en-US" dirty="0" smtClean="0"/>
              <a:t>) = borrowing interest rate (perfect capital markets)</a:t>
            </a:r>
          </a:p>
          <a:p>
            <a:r>
              <a:rPr lang="en-US" dirty="0" smtClean="0"/>
              <a:t>Closed economy, representative agent: </a:t>
            </a:r>
            <a:r>
              <a:rPr lang="en-US" dirty="0" err="1" smtClean="0"/>
              <a:t>ind</a:t>
            </a:r>
            <a:r>
              <a:rPr lang="en-US" dirty="0" smtClean="0"/>
              <a:t>. wealth w</a:t>
            </a:r>
            <a:r>
              <a:rPr lang="en-US" baseline="-25000" dirty="0" smtClean="0"/>
              <a:t>t</a:t>
            </a:r>
            <a:r>
              <a:rPr lang="en-US" dirty="0" smtClean="0"/>
              <a:t> = per capita capital stock </a:t>
            </a:r>
            <a:r>
              <a:rPr lang="en-US" dirty="0" err="1" smtClean="0"/>
              <a:t>k</a:t>
            </a:r>
            <a:r>
              <a:rPr lang="en-US" baseline="-25000" dirty="0" err="1" smtClean="0"/>
              <a:t>t</a:t>
            </a:r>
            <a:endParaRPr lang="en-US" dirty="0" smtClean="0"/>
          </a:p>
          <a:p>
            <a:r>
              <a:rPr lang="en-US" dirty="0" smtClean="0"/>
              <a:t>First-order condition: U’(c</a:t>
            </a:r>
            <a:r>
              <a:rPr lang="en-US" baseline="-25000" dirty="0" smtClean="0"/>
              <a:t>t+1</a:t>
            </a:r>
            <a:r>
              <a:rPr lang="en-US" dirty="0" smtClean="0"/>
              <a:t>)/U’(c</a:t>
            </a:r>
            <a:r>
              <a:rPr lang="en-US" baseline="-25000" dirty="0" smtClean="0"/>
              <a:t>t</a:t>
            </a:r>
            <a:r>
              <a:rPr lang="en-US" dirty="0" smtClean="0"/>
              <a:t>)=(1+θ)/(1+r)</a:t>
            </a:r>
          </a:p>
          <a:p>
            <a:r>
              <a:rPr lang="en-US" dirty="0" smtClean="0"/>
              <a:t>Assume U(c)=</a:t>
            </a:r>
            <a:r>
              <a:rPr lang="fr-FR" dirty="0" smtClean="0"/>
              <a:t> c</a:t>
            </a:r>
            <a:r>
              <a:rPr lang="fr-FR" baseline="30000" dirty="0" smtClean="0"/>
              <a:t>1-</a:t>
            </a:r>
            <a:r>
              <a:rPr lang="el-GR" baseline="30000" dirty="0" smtClean="0">
                <a:latin typeface="Times New Roman"/>
                <a:cs typeface="Times New Roman"/>
              </a:rPr>
              <a:t>γ</a:t>
            </a:r>
            <a:r>
              <a:rPr lang="fr-FR" dirty="0" smtClean="0"/>
              <a:t>/(1-</a:t>
            </a:r>
            <a:r>
              <a:rPr lang="el-GR" dirty="0" smtClean="0">
                <a:latin typeface="Times New Roman"/>
                <a:cs typeface="Times New Roman"/>
              </a:rPr>
              <a:t>γ</a:t>
            </a:r>
            <a:r>
              <a:rPr lang="fr-FR" dirty="0" smtClean="0"/>
              <a:t>), i.e. U’(c)= c</a:t>
            </a:r>
            <a:r>
              <a:rPr lang="fr-FR" baseline="30000" dirty="0" smtClean="0"/>
              <a:t>-</a:t>
            </a:r>
            <a:r>
              <a:rPr lang="el-GR" baseline="30000" dirty="0" smtClean="0">
                <a:latin typeface="Times New Roman"/>
                <a:cs typeface="Times New Roman"/>
              </a:rPr>
              <a:t>γ</a:t>
            </a:r>
            <a:r>
              <a:rPr lang="fr-FR" dirty="0" smtClean="0"/>
              <a:t> , (U(c)=log(c) if </a:t>
            </a:r>
            <a:r>
              <a:rPr lang="el-GR" dirty="0" smtClean="0">
                <a:latin typeface="Times New Roman"/>
                <a:cs typeface="Times New Roman"/>
              </a:rPr>
              <a:t>γ</a:t>
            </a:r>
            <a:r>
              <a:rPr lang="fr-FR" dirty="0" smtClean="0">
                <a:latin typeface="Times New Roman"/>
                <a:cs typeface="Times New Roman"/>
              </a:rPr>
              <a:t>=1)</a:t>
            </a:r>
            <a:endParaRPr lang="fr-FR" dirty="0" smtClean="0"/>
          </a:p>
          <a:p>
            <a:r>
              <a:rPr lang="fr-FR" dirty="0" smtClean="0"/>
              <a:t>FO condition:  </a:t>
            </a:r>
            <a:r>
              <a:rPr lang="en-US" dirty="0" smtClean="0"/>
              <a:t>c</a:t>
            </a:r>
            <a:r>
              <a:rPr lang="en-US" baseline="-25000" dirty="0" smtClean="0"/>
              <a:t>t+1</a:t>
            </a:r>
            <a:r>
              <a:rPr lang="en-US" dirty="0" smtClean="0"/>
              <a:t> =c</a:t>
            </a:r>
            <a:r>
              <a:rPr lang="en-US" baseline="-25000" dirty="0" smtClean="0"/>
              <a:t>t</a:t>
            </a:r>
            <a:r>
              <a:rPr lang="en-US" dirty="0" smtClean="0"/>
              <a:t> [(1+r)/(1+θ)]</a:t>
            </a:r>
            <a:r>
              <a:rPr lang="fr-FR" baseline="30000" dirty="0" smtClean="0"/>
              <a:t>1/</a:t>
            </a:r>
            <a:r>
              <a:rPr lang="el-GR" baseline="30000" dirty="0" smtClean="0">
                <a:latin typeface="Times New Roman"/>
                <a:cs typeface="Times New Roman"/>
              </a:rPr>
              <a:t>γ</a:t>
            </a:r>
            <a:r>
              <a:rPr lang="en-US" dirty="0" smtClean="0"/>
              <a:t> </a:t>
            </a:r>
            <a:endParaRPr lang="fr-FR" dirty="0" smtClean="0">
              <a:latin typeface="Times New Roman"/>
              <a:cs typeface="Times New Roman"/>
            </a:endParaRPr>
          </a:p>
          <a:p>
            <a:r>
              <a:rPr lang="fr-FR" dirty="0" smtClean="0">
                <a:cs typeface="Times New Roman"/>
              </a:rPr>
              <a:t>Intuition: if r &gt; </a:t>
            </a:r>
            <a:r>
              <a:rPr lang="en-US" dirty="0" smtClean="0"/>
              <a:t>θ, then agents want to postpone consumption to the future (conversely if </a:t>
            </a:r>
            <a:r>
              <a:rPr lang="fr-FR" dirty="0" smtClean="0">
                <a:cs typeface="Times New Roman"/>
              </a:rPr>
              <a:t>r &lt; </a:t>
            </a:r>
            <a:r>
              <a:rPr lang="en-US" dirty="0" smtClean="0"/>
              <a:t>θ), and all the more so if</a:t>
            </a:r>
            <a:r>
              <a:rPr lang="fr-FR" dirty="0" smtClean="0">
                <a:cs typeface="Times New Roman"/>
              </a:rPr>
              <a:t> </a:t>
            </a:r>
            <a:r>
              <a:rPr lang="el-GR" dirty="0" smtClean="0">
                <a:latin typeface="Times New Roman"/>
                <a:cs typeface="Times New Roman"/>
              </a:rPr>
              <a:t>γ </a:t>
            </a:r>
            <a:r>
              <a:rPr lang="fr-FR" dirty="0" smtClean="0">
                <a:cs typeface="Times New Roman"/>
              </a:rPr>
              <a:t>close to 0, i.e. U(c) close to </a:t>
            </a:r>
            <a:r>
              <a:rPr lang="fr-FR" dirty="0" err="1" smtClean="0">
                <a:cs typeface="Times New Roman"/>
              </a:rPr>
              <a:t>linear</a:t>
            </a:r>
            <a:endParaRPr lang="fr-FR" dirty="0" smtClean="0">
              <a:cs typeface="Times New Roman"/>
            </a:endParaRPr>
          </a:p>
          <a:p>
            <a:r>
              <a:rPr lang="el-GR" dirty="0" smtClean="0">
                <a:latin typeface="Times New Roman"/>
                <a:cs typeface="Times New Roman"/>
              </a:rPr>
              <a:t>γ</a:t>
            </a:r>
            <a:r>
              <a:rPr lang="fr-FR" dirty="0" smtClean="0">
                <a:latin typeface="Times New Roman"/>
                <a:cs typeface="Times New Roman"/>
              </a:rPr>
              <a:t> </a:t>
            </a:r>
            <a:r>
              <a:rPr lang="fr-FR" dirty="0" smtClean="0">
                <a:cs typeface="Times New Roman"/>
              </a:rPr>
              <a:t>= </a:t>
            </a:r>
            <a:r>
              <a:rPr lang="fr-FR" dirty="0" err="1" smtClean="0">
                <a:cs typeface="Times New Roman"/>
              </a:rPr>
              <a:t>curvature</a:t>
            </a:r>
            <a:r>
              <a:rPr lang="fr-FR" dirty="0" smtClean="0">
                <a:cs typeface="Times New Roman"/>
              </a:rPr>
              <a:t> of U(c) (</a:t>
            </a:r>
            <a:r>
              <a:rPr lang="fr-FR" dirty="0" err="1" smtClean="0">
                <a:cs typeface="Times New Roman"/>
              </a:rPr>
              <a:t>risk</a:t>
            </a:r>
            <a:r>
              <a:rPr lang="fr-FR" dirty="0" smtClean="0">
                <a:cs typeface="Times New Roman"/>
              </a:rPr>
              <a:t> aversion coefficient), </a:t>
            </a:r>
            <a:r>
              <a:rPr lang="fr-FR" dirty="0" smtClean="0">
                <a:latin typeface="Times New Roman"/>
                <a:cs typeface="Times New Roman"/>
              </a:rPr>
              <a:t>1/</a:t>
            </a:r>
            <a:r>
              <a:rPr lang="el-GR" dirty="0" smtClean="0">
                <a:latin typeface="Times New Roman"/>
                <a:cs typeface="Times New Roman"/>
              </a:rPr>
              <a:t> γ</a:t>
            </a:r>
            <a:r>
              <a:rPr lang="fr-FR" dirty="0" smtClean="0">
                <a:latin typeface="Times New Roman"/>
                <a:cs typeface="Times New Roman"/>
              </a:rPr>
              <a:t> </a:t>
            </a:r>
            <a:r>
              <a:rPr lang="fr-FR" dirty="0" smtClean="0">
                <a:cs typeface="Times New Roman"/>
              </a:rPr>
              <a:t>= </a:t>
            </a:r>
            <a:r>
              <a:rPr lang="fr-FR" dirty="0" err="1" smtClean="0">
                <a:cs typeface="Times New Roman"/>
              </a:rPr>
              <a:t>intertemporal</a:t>
            </a:r>
            <a:r>
              <a:rPr lang="fr-FR" dirty="0" smtClean="0">
                <a:cs typeface="Times New Roman"/>
              </a:rPr>
              <a:t> </a:t>
            </a:r>
            <a:r>
              <a:rPr lang="fr-FR" dirty="0" err="1" smtClean="0">
                <a:cs typeface="Times New Roman"/>
              </a:rPr>
              <a:t>elasticity</a:t>
            </a:r>
            <a:r>
              <a:rPr lang="fr-FR" dirty="0" smtClean="0">
                <a:cs typeface="Times New Roman"/>
              </a:rPr>
              <a:t> of substitution</a:t>
            </a:r>
          </a:p>
          <a:p>
            <a:r>
              <a:rPr lang="fr-FR" dirty="0" err="1" smtClean="0">
                <a:cs typeface="Times New Roman"/>
              </a:rPr>
              <a:t>Steady</a:t>
            </a:r>
            <a:r>
              <a:rPr lang="fr-FR" dirty="0" smtClean="0">
                <a:cs typeface="Times New Roman"/>
              </a:rPr>
              <a:t>-state </a:t>
            </a:r>
            <a:r>
              <a:rPr lang="fr-FR" dirty="0" err="1" smtClean="0">
                <a:cs typeface="Times New Roman"/>
              </a:rPr>
              <a:t>growth</a:t>
            </a:r>
            <a:r>
              <a:rPr lang="fr-FR" dirty="0" smtClean="0">
                <a:cs typeface="Times New Roman"/>
              </a:rPr>
              <a:t> </a:t>
            </a:r>
            <a:r>
              <a:rPr lang="fr-FR" dirty="0" err="1" smtClean="0">
                <a:cs typeface="Times New Roman"/>
              </a:rPr>
              <a:t>path</a:t>
            </a:r>
            <a:r>
              <a:rPr lang="fr-FR" dirty="0" smtClean="0">
                <a:cs typeface="Times New Roman"/>
              </a:rPr>
              <a:t>: </a:t>
            </a:r>
            <a:r>
              <a:rPr lang="fr-FR" dirty="0" err="1" smtClean="0">
                <a:cs typeface="Times New Roman"/>
              </a:rPr>
              <a:t>y</a:t>
            </a:r>
            <a:r>
              <a:rPr lang="fr-FR" baseline="-25000" dirty="0" err="1" smtClean="0">
                <a:cs typeface="Times New Roman"/>
              </a:rPr>
              <a:t>t</a:t>
            </a:r>
            <a:r>
              <a:rPr lang="fr-FR" dirty="0" smtClean="0">
                <a:cs typeface="Times New Roman"/>
              </a:rPr>
              <a:t> = y</a:t>
            </a:r>
            <a:r>
              <a:rPr lang="fr-FR" baseline="-25000" dirty="0" smtClean="0">
                <a:cs typeface="Times New Roman"/>
              </a:rPr>
              <a:t>0</a:t>
            </a:r>
            <a:r>
              <a:rPr lang="fr-FR" dirty="0" smtClean="0">
                <a:cs typeface="Times New Roman"/>
              </a:rPr>
              <a:t> (1+g)</a:t>
            </a:r>
            <a:r>
              <a:rPr lang="fr-FR" baseline="30000" dirty="0" smtClean="0">
                <a:cs typeface="Times New Roman"/>
              </a:rPr>
              <a:t>t</a:t>
            </a:r>
            <a:r>
              <a:rPr lang="fr-FR" dirty="0" smtClean="0">
                <a:cs typeface="Times New Roman"/>
              </a:rPr>
              <a:t>, </a:t>
            </a:r>
            <a:r>
              <a:rPr lang="fr-FR" dirty="0" err="1" smtClean="0">
                <a:cs typeface="Times New Roman"/>
              </a:rPr>
              <a:t>k</a:t>
            </a:r>
            <a:r>
              <a:rPr lang="fr-FR" baseline="-25000" dirty="0" err="1" smtClean="0">
                <a:cs typeface="Times New Roman"/>
              </a:rPr>
              <a:t>t</a:t>
            </a:r>
            <a:r>
              <a:rPr lang="fr-FR" dirty="0" smtClean="0">
                <a:cs typeface="Times New Roman"/>
              </a:rPr>
              <a:t> = k</a:t>
            </a:r>
            <a:r>
              <a:rPr lang="fr-FR" baseline="-25000" dirty="0" smtClean="0">
                <a:cs typeface="Times New Roman"/>
              </a:rPr>
              <a:t>0</a:t>
            </a:r>
            <a:r>
              <a:rPr lang="fr-FR" dirty="0" smtClean="0">
                <a:cs typeface="Times New Roman"/>
              </a:rPr>
              <a:t> (1+g)</a:t>
            </a:r>
            <a:r>
              <a:rPr lang="fr-FR" baseline="30000" dirty="0" smtClean="0">
                <a:cs typeface="Times New Roman"/>
              </a:rPr>
              <a:t>t</a:t>
            </a:r>
            <a:r>
              <a:rPr lang="fr-FR" dirty="0" smtClean="0">
                <a:cs typeface="Times New Roman"/>
              </a:rPr>
              <a:t> , c</a:t>
            </a:r>
            <a:r>
              <a:rPr lang="fr-FR" baseline="-25000" dirty="0" smtClean="0">
                <a:cs typeface="Times New Roman"/>
              </a:rPr>
              <a:t>t</a:t>
            </a:r>
            <a:r>
              <a:rPr lang="fr-FR" dirty="0" smtClean="0">
                <a:cs typeface="Times New Roman"/>
              </a:rPr>
              <a:t> = c</a:t>
            </a:r>
            <a:r>
              <a:rPr lang="fr-FR" baseline="-25000" dirty="0" smtClean="0">
                <a:cs typeface="Times New Roman"/>
              </a:rPr>
              <a:t>0</a:t>
            </a:r>
            <a:r>
              <a:rPr lang="fr-FR" dirty="0" smtClean="0">
                <a:cs typeface="Times New Roman"/>
              </a:rPr>
              <a:t> (1+g)</a:t>
            </a:r>
            <a:r>
              <a:rPr lang="fr-FR" baseline="30000" dirty="0" smtClean="0">
                <a:cs typeface="Times New Roman"/>
              </a:rPr>
              <a:t>t</a:t>
            </a:r>
            <a:endParaRPr lang="fr-FR" dirty="0" smtClean="0">
              <a:cs typeface="Times New Roman"/>
            </a:endParaRPr>
          </a:p>
          <a:p>
            <a:pPr>
              <a:buNone/>
            </a:pPr>
            <a:r>
              <a:rPr lang="en-US" dirty="0" smtClean="0"/>
              <a:t>→  1+r = (1+θ) x (1+g)</a:t>
            </a:r>
            <a:r>
              <a:rPr lang="el-GR" baseline="30000" dirty="0" smtClean="0">
                <a:latin typeface="Times New Roman"/>
                <a:cs typeface="Times New Roman"/>
              </a:rPr>
              <a:t>γ</a:t>
            </a:r>
            <a:r>
              <a:rPr lang="en-US" dirty="0" smtClean="0"/>
              <a:t>     (with continuous time: r = θ + </a:t>
            </a:r>
            <a:r>
              <a:rPr lang="el-GR" dirty="0" smtClean="0">
                <a:latin typeface="Times New Roman"/>
                <a:cs typeface="Times New Roman"/>
              </a:rPr>
              <a:t>γ </a:t>
            </a:r>
            <a:r>
              <a:rPr lang="en-US" dirty="0" smtClean="0"/>
              <a:t>g )</a:t>
            </a:r>
          </a:p>
          <a:p>
            <a:pPr>
              <a:buNone/>
            </a:pPr>
            <a:r>
              <a:rPr lang="en-US" dirty="0" smtClean="0"/>
              <a:t>→ if g=0, then r=θ (&gt;g) : rate of return is entirely determined by preferences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908720"/>
            <a:ext cx="8928992" cy="5760640"/>
          </a:xfrm>
        </p:spPr>
        <p:txBody>
          <a:bodyPr>
            <a:normAutofit fontScale="77500" lnSpcReduction="20000"/>
          </a:bodyPr>
          <a:lstStyle/>
          <a:p>
            <a:endParaRPr lang="fr-FR" dirty="0" smtClean="0"/>
          </a:p>
          <a:p>
            <a:r>
              <a:rPr lang="en-US" dirty="0" smtClean="0"/>
              <a:t>With Cobb-Douglas production function y=f(k)=k</a:t>
            </a:r>
            <a:r>
              <a:rPr lang="el-GR" baseline="30000" dirty="0" smtClean="0"/>
              <a:t>α</a:t>
            </a:r>
            <a:r>
              <a:rPr lang="fr-FR" dirty="0" smtClean="0"/>
              <a:t> , </a:t>
            </a:r>
            <a:r>
              <a:rPr lang="fr-FR" dirty="0" err="1" smtClean="0"/>
              <a:t>then</a:t>
            </a:r>
            <a:r>
              <a:rPr lang="fr-FR" dirty="0" smtClean="0"/>
              <a:t> r=f’(k)=</a:t>
            </a:r>
            <a:r>
              <a:rPr lang="el-GR" dirty="0" smtClean="0"/>
              <a:t>α</a:t>
            </a:r>
            <a:r>
              <a:rPr lang="en-US" dirty="0" smtClean="0"/>
              <a:t>k</a:t>
            </a:r>
            <a:r>
              <a:rPr lang="el-GR" baseline="30000" dirty="0" smtClean="0"/>
              <a:t>α</a:t>
            </a:r>
            <a:r>
              <a:rPr lang="fr-FR" baseline="30000" dirty="0" smtClean="0"/>
              <a:t>-1</a:t>
            </a:r>
            <a:r>
              <a:rPr lang="en-US" dirty="0" smtClean="0"/>
              <a:t> , so that capital income </a:t>
            </a:r>
            <a:r>
              <a:rPr lang="en-US" dirty="0" err="1" smtClean="0"/>
              <a:t>rk</a:t>
            </a:r>
            <a:r>
              <a:rPr lang="en-US" dirty="0" smtClean="0"/>
              <a:t>=</a:t>
            </a:r>
            <a:r>
              <a:rPr lang="el-GR" dirty="0" smtClean="0"/>
              <a:t>α</a:t>
            </a:r>
            <a:r>
              <a:rPr lang="fr-FR" dirty="0" smtClean="0"/>
              <a:t>y, i.e. capital-</a:t>
            </a:r>
            <a:r>
              <a:rPr lang="fr-FR" dirty="0" err="1" smtClean="0"/>
              <a:t>income</a:t>
            </a:r>
            <a:r>
              <a:rPr lang="fr-FR" dirty="0" smtClean="0"/>
              <a:t> ratio </a:t>
            </a:r>
            <a:r>
              <a:rPr lang="el-GR" dirty="0" smtClean="0"/>
              <a:t>β</a:t>
            </a:r>
            <a:r>
              <a:rPr lang="fr-FR" dirty="0" smtClean="0"/>
              <a:t>=k/y=</a:t>
            </a:r>
            <a:r>
              <a:rPr lang="el-GR" dirty="0" smtClean="0"/>
              <a:t> α</a:t>
            </a:r>
            <a:r>
              <a:rPr lang="fr-FR" dirty="0" smtClean="0"/>
              <a:t>/r</a:t>
            </a:r>
            <a:r>
              <a:rPr lang="el-GR" dirty="0" smtClean="0"/>
              <a:t> </a:t>
            </a:r>
            <a:endParaRPr lang="en-US" dirty="0" smtClean="0"/>
          </a:p>
          <a:p>
            <a:r>
              <a:rPr lang="en-US" dirty="0" smtClean="0"/>
              <a:t>I.e. if r = θ + </a:t>
            </a:r>
            <a:r>
              <a:rPr lang="el-GR" dirty="0" smtClean="0">
                <a:latin typeface="Times New Roman"/>
                <a:cs typeface="Times New Roman"/>
              </a:rPr>
              <a:t>γ </a:t>
            </a:r>
            <a:r>
              <a:rPr lang="en-US" dirty="0" smtClean="0"/>
              <a:t>g , then </a:t>
            </a:r>
            <a:r>
              <a:rPr lang="el-GR" dirty="0" smtClean="0"/>
              <a:t>β</a:t>
            </a:r>
            <a:r>
              <a:rPr lang="fr-FR" dirty="0" smtClean="0"/>
              <a:t>=</a:t>
            </a:r>
            <a:r>
              <a:rPr lang="el-GR" dirty="0" smtClean="0"/>
              <a:t>α</a:t>
            </a:r>
            <a:r>
              <a:rPr lang="fr-FR" dirty="0" smtClean="0"/>
              <a:t>/(</a:t>
            </a:r>
            <a:r>
              <a:rPr lang="en-US" dirty="0" smtClean="0"/>
              <a:t>θ + </a:t>
            </a:r>
            <a:r>
              <a:rPr lang="el-GR" dirty="0" smtClean="0">
                <a:latin typeface="Times New Roman"/>
                <a:cs typeface="Times New Roman"/>
              </a:rPr>
              <a:t>γ </a:t>
            </a:r>
            <a:r>
              <a:rPr lang="en-US" dirty="0" smtClean="0"/>
              <a:t>g)</a:t>
            </a:r>
          </a:p>
          <a:p>
            <a:r>
              <a:rPr lang="en-US" dirty="0" err="1" smtClean="0"/>
              <a:t>Exemple</a:t>
            </a:r>
            <a:r>
              <a:rPr lang="en-US" dirty="0" smtClean="0"/>
              <a:t>: if g=0, θ=5% and </a:t>
            </a:r>
            <a:r>
              <a:rPr lang="el-GR" dirty="0" smtClean="0"/>
              <a:t>α</a:t>
            </a:r>
            <a:r>
              <a:rPr lang="fr-FR" dirty="0" smtClean="0"/>
              <a:t>=25%, </a:t>
            </a:r>
            <a:r>
              <a:rPr lang="fr-FR" dirty="0" err="1" smtClean="0"/>
              <a:t>then</a:t>
            </a:r>
            <a:r>
              <a:rPr lang="fr-FR" dirty="0" smtClean="0"/>
              <a:t> </a:t>
            </a:r>
            <a:r>
              <a:rPr lang="el-GR" dirty="0" smtClean="0"/>
              <a:t>β</a:t>
            </a:r>
            <a:r>
              <a:rPr lang="fr-FR" dirty="0" smtClean="0"/>
              <a:t>=</a:t>
            </a:r>
            <a:r>
              <a:rPr lang="el-GR" dirty="0" smtClean="0"/>
              <a:t> α</a:t>
            </a:r>
            <a:r>
              <a:rPr lang="fr-FR" dirty="0" smtClean="0"/>
              <a:t>/</a:t>
            </a:r>
            <a:r>
              <a:rPr lang="en-US" dirty="0" smtClean="0"/>
              <a:t>θ </a:t>
            </a:r>
            <a:r>
              <a:rPr lang="fr-FR" dirty="0" smtClean="0"/>
              <a:t>=500%</a:t>
            </a:r>
          </a:p>
          <a:p>
            <a:r>
              <a:rPr lang="fr-FR" dirty="0" smtClean="0"/>
              <a:t>I.e. if </a:t>
            </a:r>
            <a:r>
              <a:rPr lang="fr-FR" dirty="0" err="1" smtClean="0"/>
              <a:t>lower</a:t>
            </a:r>
            <a:r>
              <a:rPr lang="fr-FR" dirty="0" smtClean="0"/>
              <a:t> </a:t>
            </a:r>
            <a:r>
              <a:rPr lang="en-US" dirty="0" smtClean="0"/>
              <a:t>θ (more patient), higher </a:t>
            </a:r>
            <a:r>
              <a:rPr lang="el-GR" dirty="0" smtClean="0"/>
              <a:t>β</a:t>
            </a:r>
            <a:endParaRPr lang="fr-FR" dirty="0" smtClean="0"/>
          </a:p>
          <a:p>
            <a:r>
              <a:rPr lang="fr-FR" dirty="0" smtClean="0"/>
              <a:t>In </a:t>
            </a:r>
            <a:r>
              <a:rPr lang="fr-FR" dirty="0" err="1" smtClean="0"/>
              <a:t>effect</a:t>
            </a:r>
            <a:r>
              <a:rPr lang="fr-FR" dirty="0" smtClean="0"/>
              <a:t>, in the </a:t>
            </a:r>
            <a:r>
              <a:rPr lang="fr-FR" dirty="0" err="1" smtClean="0"/>
              <a:t>dynastic</a:t>
            </a:r>
            <a:r>
              <a:rPr lang="fr-FR" dirty="0" smtClean="0"/>
              <a:t> model, agents </a:t>
            </a:r>
            <a:r>
              <a:rPr lang="fr-FR" dirty="0" err="1" smtClean="0"/>
              <a:t>save</a:t>
            </a:r>
            <a:r>
              <a:rPr lang="fr-FR" dirty="0" smtClean="0"/>
              <a:t> a fraction g/r of </a:t>
            </a:r>
            <a:r>
              <a:rPr lang="fr-FR" dirty="0" err="1" smtClean="0"/>
              <a:t>their</a:t>
            </a:r>
            <a:r>
              <a:rPr lang="fr-FR" dirty="0" smtClean="0"/>
              <a:t> capital </a:t>
            </a:r>
            <a:r>
              <a:rPr lang="fr-FR" dirty="0" err="1" smtClean="0"/>
              <a:t>income</a:t>
            </a:r>
            <a:r>
              <a:rPr lang="fr-FR" dirty="0" smtClean="0"/>
              <a:t> </a:t>
            </a:r>
            <a:r>
              <a:rPr lang="fr-FR" dirty="0" err="1" smtClean="0"/>
              <a:t>rk</a:t>
            </a:r>
            <a:r>
              <a:rPr lang="fr-FR" dirty="0" smtClean="0"/>
              <a:t>, </a:t>
            </a:r>
            <a:r>
              <a:rPr lang="fr-FR" dirty="0" err="1" smtClean="0"/>
              <a:t>so</a:t>
            </a:r>
            <a:r>
              <a:rPr lang="fr-FR" dirty="0" smtClean="0"/>
              <a:t> </a:t>
            </a:r>
            <a:r>
              <a:rPr lang="fr-FR" dirty="0" err="1" smtClean="0"/>
              <a:t>that</a:t>
            </a:r>
            <a:r>
              <a:rPr lang="fr-FR" dirty="0" smtClean="0"/>
              <a:t> </a:t>
            </a:r>
            <a:r>
              <a:rPr lang="fr-FR" dirty="0" err="1" smtClean="0"/>
              <a:t>their</a:t>
            </a:r>
            <a:r>
              <a:rPr lang="fr-FR" dirty="0" smtClean="0"/>
              <a:t> </a:t>
            </a:r>
            <a:r>
              <a:rPr lang="fr-FR" dirty="0" err="1" smtClean="0"/>
              <a:t>wealth</a:t>
            </a:r>
            <a:r>
              <a:rPr lang="fr-FR" dirty="0" smtClean="0"/>
              <a:t> </a:t>
            </a:r>
            <a:r>
              <a:rPr lang="fr-FR" dirty="0" err="1" smtClean="0"/>
              <a:t>rises</a:t>
            </a:r>
            <a:r>
              <a:rPr lang="fr-FR" dirty="0" smtClean="0"/>
              <a:t> at rate g, </a:t>
            </a:r>
            <a:r>
              <a:rPr lang="fr-FR" dirty="0" err="1" smtClean="0"/>
              <a:t>like</a:t>
            </a:r>
            <a:r>
              <a:rPr lang="fr-FR" dirty="0" smtClean="0"/>
              <a:t> the </a:t>
            </a:r>
            <a:r>
              <a:rPr lang="fr-FR" dirty="0" err="1" smtClean="0"/>
              <a:t>rest</a:t>
            </a:r>
            <a:r>
              <a:rPr lang="fr-FR" dirty="0" smtClean="0"/>
              <a:t> of the </a:t>
            </a:r>
            <a:r>
              <a:rPr lang="fr-FR" dirty="0" err="1" smtClean="0"/>
              <a:t>economy</a:t>
            </a:r>
            <a:r>
              <a:rPr lang="fr-FR" dirty="0" smtClean="0"/>
              <a:t> (i.e. </a:t>
            </a:r>
            <a:r>
              <a:rPr lang="fr-FR" dirty="0" err="1" smtClean="0"/>
              <a:t>with</a:t>
            </a:r>
            <a:r>
              <a:rPr lang="fr-FR" dirty="0" smtClean="0"/>
              <a:t> g=1% and r=5%, </a:t>
            </a:r>
            <a:r>
              <a:rPr lang="fr-FR" dirty="0" err="1" smtClean="0"/>
              <a:t>they</a:t>
            </a:r>
            <a:r>
              <a:rPr lang="fr-FR" dirty="0" smtClean="0"/>
              <a:t> </a:t>
            </a:r>
            <a:r>
              <a:rPr lang="fr-FR" dirty="0" err="1" smtClean="0"/>
              <a:t>save</a:t>
            </a:r>
            <a:r>
              <a:rPr lang="fr-FR" dirty="0" smtClean="0"/>
              <a:t> 1/5=20% of </a:t>
            </a:r>
            <a:r>
              <a:rPr lang="fr-FR" dirty="0" err="1" smtClean="0"/>
              <a:t>their</a:t>
            </a:r>
            <a:r>
              <a:rPr lang="fr-FR" dirty="0" smtClean="0"/>
              <a:t> capital </a:t>
            </a:r>
            <a:r>
              <a:rPr lang="fr-FR" dirty="0" err="1" smtClean="0"/>
              <a:t>income</a:t>
            </a:r>
            <a:r>
              <a:rPr lang="fr-FR" dirty="0" smtClean="0"/>
              <a:t>, and </a:t>
            </a:r>
            <a:r>
              <a:rPr lang="fr-FR" dirty="0" err="1" smtClean="0"/>
              <a:t>eat</a:t>
            </a:r>
            <a:r>
              <a:rPr lang="fr-FR" dirty="0" smtClean="0"/>
              <a:t> the </a:t>
            </a:r>
            <a:r>
              <a:rPr lang="fr-FR" dirty="0" err="1" smtClean="0"/>
              <a:t>rest</a:t>
            </a:r>
            <a:endParaRPr lang="fr-FR" dirty="0" smtClean="0"/>
          </a:p>
          <a:p>
            <a:endParaRPr lang="en-US" dirty="0" smtClean="0"/>
          </a:p>
          <a:p>
            <a:pPr>
              <a:buNone/>
            </a:pPr>
            <a:r>
              <a:rPr lang="en-US" dirty="0" smtClean="0"/>
              <a:t>→ saving rate s =</a:t>
            </a:r>
            <a:r>
              <a:rPr lang="el-GR" dirty="0" smtClean="0"/>
              <a:t> α</a:t>
            </a:r>
            <a:r>
              <a:rPr lang="fr-FR" dirty="0" smtClean="0"/>
              <a:t> g/r</a:t>
            </a:r>
          </a:p>
          <a:p>
            <a:pPr>
              <a:buNone/>
            </a:pPr>
            <a:r>
              <a:rPr lang="fr-FR" dirty="0" smtClean="0"/>
              <a:t>capital-</a:t>
            </a:r>
            <a:r>
              <a:rPr lang="fr-FR" dirty="0" err="1" smtClean="0"/>
              <a:t>income</a:t>
            </a:r>
            <a:r>
              <a:rPr lang="fr-FR" dirty="0" smtClean="0"/>
              <a:t> ratio </a:t>
            </a:r>
            <a:r>
              <a:rPr lang="el-GR" dirty="0" smtClean="0"/>
              <a:t>β</a:t>
            </a:r>
            <a:r>
              <a:rPr lang="fr-FR" dirty="0" smtClean="0"/>
              <a:t> = s/g=</a:t>
            </a:r>
            <a:r>
              <a:rPr lang="el-GR" dirty="0" smtClean="0"/>
              <a:t> α</a:t>
            </a:r>
            <a:r>
              <a:rPr lang="fr-FR" dirty="0" smtClean="0"/>
              <a:t>/r</a:t>
            </a:r>
            <a:r>
              <a:rPr lang="el-GR" dirty="0" smtClean="0"/>
              <a:t> </a:t>
            </a:r>
            <a:r>
              <a:rPr lang="fr-FR" dirty="0" smtClean="0"/>
              <a:t>=</a:t>
            </a:r>
            <a:r>
              <a:rPr lang="en-US" dirty="0" smtClean="0"/>
              <a:t>g=0</a:t>
            </a:r>
          </a:p>
          <a:p>
            <a:pPr>
              <a:buNone/>
            </a:pPr>
            <a:r>
              <a:rPr lang="en-US" dirty="0" smtClean="0"/>
              <a:t>= special case of </a:t>
            </a:r>
            <a:r>
              <a:rPr lang="en-US" dirty="0" err="1" smtClean="0"/>
              <a:t>Harrod</a:t>
            </a:r>
            <a:r>
              <a:rPr lang="en-US" dirty="0" smtClean="0"/>
              <a:t>-</a:t>
            </a:r>
            <a:r>
              <a:rPr lang="en-US" dirty="0" err="1" smtClean="0"/>
              <a:t>Domar</a:t>
            </a:r>
            <a:r>
              <a:rPr lang="en-US" dirty="0" smtClean="0"/>
              <a:t>-Solow formula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323850" y="188913"/>
            <a:ext cx="8640638" cy="6480447"/>
          </a:xfrm>
        </p:spPr>
        <p:txBody>
          <a:bodyPr>
            <a:normAutofit fontScale="85000" lnSpcReduction="20000"/>
          </a:bodyPr>
          <a:lstStyle/>
          <a:p>
            <a:pPr>
              <a:buFontTx/>
              <a:buNone/>
            </a:pPr>
            <a:endParaRPr lang="fr-FR" dirty="0"/>
          </a:p>
          <a:p>
            <a:r>
              <a:rPr lang="fr-FR" sz="2400" b="1" dirty="0" smtClean="0"/>
              <a:t>To </a:t>
            </a:r>
            <a:r>
              <a:rPr lang="fr-FR" sz="2400" b="1" dirty="0" err="1" smtClean="0"/>
              <a:t>summarize</a:t>
            </a:r>
            <a:r>
              <a:rPr lang="fr-FR" sz="2400" b="1" dirty="0" smtClean="0"/>
              <a:t>: </a:t>
            </a:r>
            <a:r>
              <a:rPr lang="fr-FR" sz="2400" b="1" dirty="0" err="1" smtClean="0"/>
              <a:t>Harrod</a:t>
            </a:r>
            <a:r>
              <a:rPr lang="fr-FR" sz="2400" b="1" dirty="0" smtClean="0"/>
              <a:t>-</a:t>
            </a:r>
            <a:r>
              <a:rPr lang="fr-FR" sz="2400" b="1" dirty="0" err="1" smtClean="0"/>
              <a:t>Domar</a:t>
            </a:r>
            <a:r>
              <a:rPr lang="fr-FR" sz="2400" b="1" dirty="0" smtClean="0"/>
              <a:t>-Solow </a:t>
            </a:r>
            <a:r>
              <a:rPr lang="fr-FR" sz="2400" b="1" dirty="0"/>
              <a:t>formula </a:t>
            </a:r>
            <a:r>
              <a:rPr lang="el-GR" sz="2400" b="1" dirty="0"/>
              <a:t>β</a:t>
            </a:r>
            <a:r>
              <a:rPr lang="fr-FR" sz="2400" b="1" dirty="0"/>
              <a:t> = s/g </a:t>
            </a:r>
            <a:r>
              <a:rPr lang="fr-FR" sz="2400" b="1" dirty="0" err="1"/>
              <a:t>is</a:t>
            </a:r>
            <a:r>
              <a:rPr lang="fr-FR" sz="2400" b="1" dirty="0"/>
              <a:t> a pure </a:t>
            </a:r>
            <a:r>
              <a:rPr lang="fr-FR" sz="2400" b="1" dirty="0" err="1"/>
              <a:t>accounting</a:t>
            </a:r>
            <a:r>
              <a:rPr lang="fr-FR" sz="2400" b="1" dirty="0"/>
              <a:t> formula and </a:t>
            </a:r>
            <a:r>
              <a:rPr lang="fr-FR" sz="2400" b="1" dirty="0" err="1"/>
              <a:t>is</a:t>
            </a:r>
            <a:r>
              <a:rPr lang="fr-FR" sz="2400" b="1" dirty="0"/>
              <a:t> </a:t>
            </a:r>
            <a:r>
              <a:rPr lang="fr-FR" sz="2400" b="1" dirty="0" err="1"/>
              <a:t>valid</a:t>
            </a:r>
            <a:r>
              <a:rPr lang="fr-FR" sz="2400" b="1" dirty="0"/>
              <a:t> </a:t>
            </a:r>
            <a:r>
              <a:rPr lang="fr-FR" sz="2400" b="1" dirty="0" err="1"/>
              <a:t>with</a:t>
            </a:r>
            <a:r>
              <a:rPr lang="fr-FR" sz="2400" b="1" dirty="0"/>
              <a:t> </a:t>
            </a:r>
            <a:r>
              <a:rPr lang="fr-FR" sz="2400" b="1" dirty="0" err="1"/>
              <a:t>any</a:t>
            </a:r>
            <a:r>
              <a:rPr lang="fr-FR" sz="2400" b="1" dirty="0"/>
              <a:t> </a:t>
            </a:r>
            <a:r>
              <a:rPr lang="fr-FR" sz="2400" b="1" dirty="0" err="1"/>
              <a:t>saving</a:t>
            </a:r>
            <a:r>
              <a:rPr lang="fr-FR" sz="2400" b="1" dirty="0"/>
              <a:t> motive and utility </a:t>
            </a:r>
            <a:r>
              <a:rPr lang="fr-FR" sz="2400" b="1" dirty="0" err="1" smtClean="0"/>
              <a:t>function</a:t>
            </a:r>
            <a:r>
              <a:rPr lang="fr-FR" sz="2400" dirty="0" smtClean="0"/>
              <a:t> </a:t>
            </a:r>
            <a:endParaRPr lang="fr-FR" sz="2400" dirty="0"/>
          </a:p>
          <a:p>
            <a:pPr>
              <a:buFontTx/>
              <a:buNone/>
            </a:pPr>
            <a:r>
              <a:rPr lang="fr-FR" sz="2400" dirty="0"/>
              <a:t> </a:t>
            </a:r>
          </a:p>
          <a:p>
            <a:r>
              <a:rPr lang="fr-FR" sz="2400" b="1" dirty="0" err="1" smtClean="0"/>
              <a:t>Wealth</a:t>
            </a:r>
            <a:r>
              <a:rPr lang="fr-FR" sz="2400" b="1" dirty="0" smtClean="0"/>
              <a:t> </a:t>
            </a:r>
            <a:r>
              <a:rPr lang="fr-FR" sz="2400" b="1" dirty="0" err="1" smtClean="0"/>
              <a:t>increase</a:t>
            </a:r>
            <a:r>
              <a:rPr lang="fr-FR" sz="2400" b="1" dirty="0" smtClean="0"/>
              <a:t> </a:t>
            </a:r>
            <a:r>
              <a:rPr lang="fr-FR" sz="2400" b="1" dirty="0"/>
              <a:t>in the utility </a:t>
            </a:r>
            <a:r>
              <a:rPr lang="fr-FR" sz="2400" b="1" dirty="0" err="1"/>
              <a:t>function</a:t>
            </a:r>
            <a:r>
              <a:rPr lang="fr-FR" sz="2400" dirty="0"/>
              <a:t>: Max </a:t>
            </a:r>
            <a:r>
              <a:rPr lang="fr-FR" sz="2400" dirty="0" smtClean="0"/>
              <a:t>U(c</a:t>
            </a:r>
            <a:r>
              <a:rPr lang="fr-FR" sz="2400" baseline="-25000" dirty="0" smtClean="0"/>
              <a:t>t</a:t>
            </a:r>
            <a:r>
              <a:rPr lang="fr-FR" sz="2400" dirty="0" smtClean="0"/>
              <a:t>,</a:t>
            </a:r>
            <a:r>
              <a:rPr lang="el-GR" sz="2400" dirty="0" smtClean="0"/>
              <a:t>Δ</a:t>
            </a:r>
            <a:r>
              <a:rPr lang="fr-FR" sz="2400" dirty="0" err="1" smtClean="0"/>
              <a:t>w</a:t>
            </a:r>
            <a:r>
              <a:rPr lang="fr-FR" sz="2400" baseline="-25000" dirty="0" err="1" smtClean="0"/>
              <a:t>t</a:t>
            </a:r>
            <a:r>
              <a:rPr lang="fr-FR" sz="2400" dirty="0" smtClean="0"/>
              <a:t>=</a:t>
            </a:r>
            <a:r>
              <a:rPr lang="fr-FR" sz="2400" dirty="0" err="1" smtClean="0"/>
              <a:t>w</a:t>
            </a:r>
            <a:r>
              <a:rPr lang="fr-FR" sz="2400" baseline="-25000" dirty="0" err="1" smtClean="0"/>
              <a:t>t</a:t>
            </a:r>
            <a:r>
              <a:rPr lang="fr-FR" sz="2400" baseline="-25000" dirty="0" smtClean="0"/>
              <a:t>+1</a:t>
            </a:r>
            <a:r>
              <a:rPr lang="fr-FR" sz="2400" dirty="0" smtClean="0"/>
              <a:t>-</a:t>
            </a:r>
            <a:r>
              <a:rPr lang="fr-FR" sz="2400" dirty="0" err="1" smtClean="0"/>
              <a:t>w</a:t>
            </a:r>
            <a:r>
              <a:rPr lang="fr-FR" sz="2400" baseline="-25000" dirty="0" err="1" smtClean="0"/>
              <a:t>t</a:t>
            </a:r>
            <a:r>
              <a:rPr lang="fr-FR" sz="2400" dirty="0"/>
              <a:t>)</a:t>
            </a:r>
          </a:p>
          <a:p>
            <a:pPr>
              <a:buFontTx/>
              <a:buNone/>
            </a:pPr>
            <a:r>
              <a:rPr lang="fr-FR" sz="2400" dirty="0"/>
              <a:t>→ if U(c,</a:t>
            </a:r>
            <a:r>
              <a:rPr lang="el-GR" sz="2400" dirty="0"/>
              <a:t>Δ</a:t>
            </a:r>
            <a:r>
              <a:rPr lang="fr-FR" sz="2400" dirty="0"/>
              <a:t>)=c</a:t>
            </a:r>
            <a:r>
              <a:rPr lang="fr-FR" sz="2400" baseline="30000" dirty="0"/>
              <a:t>1-s </a:t>
            </a:r>
            <a:r>
              <a:rPr lang="el-GR" sz="2400" dirty="0"/>
              <a:t>Δ</a:t>
            </a:r>
            <a:r>
              <a:rPr lang="fr-FR" sz="2400" baseline="30000" dirty="0"/>
              <a:t>s</a:t>
            </a:r>
            <a:r>
              <a:rPr lang="fr-FR" sz="2400" dirty="0"/>
              <a:t>, </a:t>
            </a:r>
            <a:r>
              <a:rPr lang="fr-FR" sz="2400" dirty="0" err="1"/>
              <a:t>then</a:t>
            </a:r>
            <a:r>
              <a:rPr lang="fr-FR" sz="2400" dirty="0"/>
              <a:t> </a:t>
            </a:r>
            <a:r>
              <a:rPr lang="fr-FR" sz="2400" dirty="0" err="1"/>
              <a:t>fixed</a:t>
            </a:r>
            <a:r>
              <a:rPr lang="fr-FR" sz="2400" dirty="0"/>
              <a:t> </a:t>
            </a:r>
            <a:r>
              <a:rPr lang="fr-FR" sz="2400" dirty="0" err="1"/>
              <a:t>saving</a:t>
            </a:r>
            <a:r>
              <a:rPr lang="fr-FR" sz="2400" dirty="0"/>
              <a:t> rate </a:t>
            </a:r>
            <a:r>
              <a:rPr lang="fr-FR" sz="2400" dirty="0" smtClean="0"/>
              <a:t>s</a:t>
            </a:r>
            <a:r>
              <a:rPr lang="fr-FR" sz="2400" baseline="-25000" dirty="0" smtClean="0"/>
              <a:t>t</a:t>
            </a:r>
            <a:r>
              <a:rPr lang="fr-FR" sz="2400" dirty="0" smtClean="0"/>
              <a:t>=s,  </a:t>
            </a:r>
            <a:r>
              <a:rPr lang="el-GR" sz="2400" dirty="0" smtClean="0"/>
              <a:t>β</a:t>
            </a:r>
            <a:r>
              <a:rPr lang="fr-FR" sz="2400" baseline="-25000" dirty="0" smtClean="0"/>
              <a:t>t</a:t>
            </a:r>
            <a:r>
              <a:rPr lang="fr-FR" sz="2400" dirty="0" smtClean="0"/>
              <a:t>→ </a:t>
            </a:r>
            <a:r>
              <a:rPr lang="el-GR" sz="2400" dirty="0" smtClean="0"/>
              <a:t>β</a:t>
            </a:r>
            <a:r>
              <a:rPr lang="fr-FR" sz="2400" dirty="0" smtClean="0"/>
              <a:t> = s/g</a:t>
            </a:r>
          </a:p>
          <a:p>
            <a:pPr>
              <a:buFontTx/>
              <a:buNone/>
            </a:pPr>
            <a:r>
              <a:rPr lang="fr-FR" sz="2400" dirty="0" smtClean="0"/>
              <a:t>           (i.e. Max U(c</a:t>
            </a:r>
            <a:r>
              <a:rPr lang="fr-FR" sz="2400" baseline="-25000" dirty="0" smtClean="0"/>
              <a:t>t</a:t>
            </a:r>
            <a:r>
              <a:rPr lang="fr-FR" sz="2400" dirty="0" smtClean="0"/>
              <a:t>,</a:t>
            </a:r>
            <a:r>
              <a:rPr lang="el-GR" sz="2400" dirty="0" smtClean="0"/>
              <a:t>Δ</a:t>
            </a:r>
            <a:r>
              <a:rPr lang="fr-FR" sz="2400" dirty="0" err="1" smtClean="0"/>
              <a:t>w</a:t>
            </a:r>
            <a:r>
              <a:rPr lang="fr-FR" sz="2400" baseline="-25000" dirty="0" err="1" smtClean="0"/>
              <a:t>t</a:t>
            </a:r>
            <a:r>
              <a:rPr lang="fr-FR" sz="2400" dirty="0" smtClean="0"/>
              <a:t>) </a:t>
            </a:r>
            <a:r>
              <a:rPr lang="fr-FR" sz="2400" dirty="0" err="1" smtClean="0"/>
              <a:t>under</a:t>
            </a:r>
            <a:r>
              <a:rPr lang="fr-FR" sz="2400" dirty="0" smtClean="0"/>
              <a:t> c</a:t>
            </a:r>
            <a:r>
              <a:rPr lang="fr-FR" sz="2400" baseline="-25000" dirty="0" smtClean="0"/>
              <a:t>t</a:t>
            </a:r>
            <a:r>
              <a:rPr lang="fr-FR" sz="2400" dirty="0" smtClean="0"/>
              <a:t>+</a:t>
            </a:r>
            <a:r>
              <a:rPr lang="el-GR" sz="2400" dirty="0" smtClean="0"/>
              <a:t>Δ</a:t>
            </a:r>
            <a:r>
              <a:rPr lang="fr-FR" sz="2400" dirty="0" err="1" smtClean="0"/>
              <a:t>w</a:t>
            </a:r>
            <a:r>
              <a:rPr lang="fr-FR" sz="2400" baseline="-25000" dirty="0" err="1" smtClean="0"/>
              <a:t>t</a:t>
            </a:r>
            <a:r>
              <a:rPr lang="fr-FR" sz="2400" dirty="0" smtClean="0"/>
              <a:t>≤</a:t>
            </a:r>
            <a:r>
              <a:rPr lang="fr-FR" sz="2400" dirty="0" err="1" smtClean="0"/>
              <a:t>y</a:t>
            </a:r>
            <a:r>
              <a:rPr lang="fr-FR" sz="2400" baseline="-25000" dirty="0" err="1" smtClean="0"/>
              <a:t>t</a:t>
            </a:r>
            <a:r>
              <a:rPr lang="fr-FR" sz="2400" dirty="0" smtClean="0"/>
              <a:t>  →</a:t>
            </a:r>
            <a:r>
              <a:rPr lang="el-GR" sz="2400" dirty="0" smtClean="0"/>
              <a:t> Δ</a:t>
            </a:r>
            <a:r>
              <a:rPr lang="fr-FR" sz="2400" dirty="0" err="1" smtClean="0"/>
              <a:t>w</a:t>
            </a:r>
            <a:r>
              <a:rPr lang="fr-FR" sz="2400" baseline="-25000" dirty="0" err="1" smtClean="0"/>
              <a:t>t</a:t>
            </a:r>
            <a:r>
              <a:rPr lang="fr-FR" sz="2400" dirty="0" smtClean="0"/>
              <a:t> = s </a:t>
            </a:r>
            <a:r>
              <a:rPr lang="fr-FR" sz="2400" dirty="0" err="1" smtClean="0"/>
              <a:t>y</a:t>
            </a:r>
            <a:r>
              <a:rPr lang="fr-FR" sz="2400" baseline="-25000" dirty="0" err="1" smtClean="0"/>
              <a:t>t</a:t>
            </a:r>
            <a:r>
              <a:rPr lang="fr-FR" sz="2400" dirty="0" smtClean="0"/>
              <a:t> )</a:t>
            </a:r>
            <a:endParaRPr lang="fr-FR" sz="2400" dirty="0"/>
          </a:p>
          <a:p>
            <a:pPr>
              <a:buFontTx/>
              <a:buNone/>
            </a:pPr>
            <a:r>
              <a:rPr lang="fr-FR" sz="2400" dirty="0"/>
              <a:t> </a:t>
            </a:r>
          </a:p>
          <a:p>
            <a:r>
              <a:rPr lang="fr-FR" sz="2400" b="1" dirty="0" smtClean="0"/>
              <a:t>Total </a:t>
            </a:r>
            <a:r>
              <a:rPr lang="fr-FR" sz="2400" b="1" dirty="0" err="1" smtClean="0"/>
              <a:t>wealth</a:t>
            </a:r>
            <a:r>
              <a:rPr lang="fr-FR" sz="2400" b="1" dirty="0" smtClean="0"/>
              <a:t> or </a:t>
            </a:r>
            <a:r>
              <a:rPr lang="fr-FR" sz="2400" b="1" dirty="0" err="1" smtClean="0"/>
              <a:t>bequest</a:t>
            </a:r>
            <a:r>
              <a:rPr lang="fr-FR" sz="2400" b="1" dirty="0" smtClean="0"/>
              <a:t> in the utility </a:t>
            </a:r>
            <a:r>
              <a:rPr lang="fr-FR" sz="2400" b="1" dirty="0" err="1" smtClean="0"/>
              <a:t>function</a:t>
            </a:r>
            <a:r>
              <a:rPr lang="fr-FR" sz="2400" b="1" dirty="0" smtClean="0"/>
              <a:t>: </a:t>
            </a:r>
            <a:r>
              <a:rPr lang="fr-FR" sz="2400" dirty="0" smtClean="0"/>
              <a:t>Max U(</a:t>
            </a:r>
            <a:r>
              <a:rPr lang="fr-FR" sz="2400" dirty="0" err="1" smtClean="0"/>
              <a:t>c</a:t>
            </a:r>
            <a:r>
              <a:rPr lang="fr-FR" sz="2400" baseline="-25000" dirty="0" err="1" smtClean="0"/>
              <a:t>t</a:t>
            </a:r>
            <a:r>
              <a:rPr lang="fr-FR" sz="2400" dirty="0" err="1" smtClean="0"/>
              <a:t>,w</a:t>
            </a:r>
            <a:r>
              <a:rPr lang="fr-FR" sz="2400" baseline="-25000" dirty="0" err="1" smtClean="0"/>
              <a:t>t</a:t>
            </a:r>
            <a:r>
              <a:rPr lang="fr-FR" sz="2400" baseline="-25000" dirty="0" smtClean="0"/>
              <a:t>+1</a:t>
            </a:r>
            <a:r>
              <a:rPr lang="fr-FR" sz="2400" dirty="0" smtClean="0"/>
              <a:t>)</a:t>
            </a:r>
          </a:p>
          <a:p>
            <a:pPr>
              <a:buFontTx/>
              <a:buNone/>
            </a:pPr>
            <a:r>
              <a:rPr lang="fr-FR" sz="2400" dirty="0" smtClean="0"/>
              <a:t>→ if U(</a:t>
            </a:r>
            <a:r>
              <a:rPr lang="fr-FR" sz="2400" dirty="0" err="1" smtClean="0"/>
              <a:t>c,w</a:t>
            </a:r>
            <a:r>
              <a:rPr lang="fr-FR" sz="2400" dirty="0" smtClean="0"/>
              <a:t>)=c</a:t>
            </a:r>
            <a:r>
              <a:rPr lang="fr-FR" sz="2400" baseline="30000" dirty="0" smtClean="0"/>
              <a:t>1-s </a:t>
            </a:r>
            <a:r>
              <a:rPr lang="fr-FR" sz="2400" dirty="0" err="1" smtClean="0"/>
              <a:t>w</a:t>
            </a:r>
            <a:r>
              <a:rPr lang="fr-FR" sz="2400" baseline="30000" dirty="0" err="1" smtClean="0"/>
              <a:t>s</a:t>
            </a:r>
            <a:r>
              <a:rPr lang="fr-FR" sz="2400" dirty="0" smtClean="0"/>
              <a:t>, </a:t>
            </a:r>
            <a:r>
              <a:rPr lang="fr-FR" sz="2400" dirty="0" err="1" smtClean="0"/>
              <a:t>then</a:t>
            </a:r>
            <a:r>
              <a:rPr lang="fr-FR" sz="2400" dirty="0" smtClean="0"/>
              <a:t> </a:t>
            </a:r>
            <a:r>
              <a:rPr lang="fr-FR" sz="2400" dirty="0" err="1" smtClean="0"/>
              <a:t>w</a:t>
            </a:r>
            <a:r>
              <a:rPr lang="fr-FR" sz="2400" baseline="-25000" dirty="0" err="1" smtClean="0"/>
              <a:t>t</a:t>
            </a:r>
            <a:r>
              <a:rPr lang="fr-FR" sz="2400" baseline="-25000" dirty="0" smtClean="0"/>
              <a:t>+1</a:t>
            </a:r>
            <a:r>
              <a:rPr lang="fr-FR" sz="2400" dirty="0" smtClean="0"/>
              <a:t>=s(</a:t>
            </a:r>
            <a:r>
              <a:rPr lang="fr-FR" sz="2400" dirty="0" err="1" smtClean="0"/>
              <a:t>w</a:t>
            </a:r>
            <a:r>
              <a:rPr lang="fr-FR" sz="2400" baseline="-25000" dirty="0" err="1" smtClean="0"/>
              <a:t>t</a:t>
            </a:r>
            <a:r>
              <a:rPr lang="fr-FR" sz="2400" dirty="0" smtClean="0"/>
              <a:t> + </a:t>
            </a:r>
            <a:r>
              <a:rPr lang="fr-FR" sz="2400" dirty="0" err="1" smtClean="0"/>
              <a:t>y</a:t>
            </a:r>
            <a:r>
              <a:rPr lang="fr-FR" sz="2400" baseline="-25000" dirty="0" err="1" smtClean="0"/>
              <a:t>t</a:t>
            </a:r>
            <a:r>
              <a:rPr lang="fr-FR" sz="2400" dirty="0" smtClean="0"/>
              <a:t>), </a:t>
            </a:r>
            <a:r>
              <a:rPr lang="el-GR" sz="2400" dirty="0" smtClean="0"/>
              <a:t>β</a:t>
            </a:r>
            <a:r>
              <a:rPr lang="fr-FR" sz="2400" baseline="-25000" dirty="0" smtClean="0"/>
              <a:t>t</a:t>
            </a:r>
            <a:r>
              <a:rPr lang="fr-FR" sz="2400" dirty="0" smtClean="0"/>
              <a:t> → </a:t>
            </a:r>
            <a:r>
              <a:rPr lang="el-GR" sz="2400" dirty="0" smtClean="0"/>
              <a:t>β</a:t>
            </a:r>
            <a:r>
              <a:rPr lang="fr-FR" sz="2400" dirty="0" smtClean="0"/>
              <a:t> = s/(g+1-s) = s’/g</a:t>
            </a:r>
          </a:p>
          <a:p>
            <a:pPr>
              <a:buFontTx/>
              <a:buNone/>
            </a:pPr>
            <a:r>
              <a:rPr lang="fr-FR" sz="2400" dirty="0" smtClean="0"/>
              <a:t>  (</a:t>
            </a:r>
            <a:r>
              <a:rPr lang="fr-FR" sz="2400" dirty="0" err="1" smtClean="0"/>
              <a:t>with</a:t>
            </a:r>
            <a:r>
              <a:rPr lang="fr-FR" sz="2400" dirty="0" smtClean="0"/>
              <a:t> s’=s(1+</a:t>
            </a:r>
            <a:r>
              <a:rPr lang="el-GR" sz="2400" dirty="0" smtClean="0"/>
              <a:t>β</a:t>
            </a:r>
            <a:r>
              <a:rPr lang="fr-FR" sz="2400" dirty="0" smtClean="0"/>
              <a:t>)-</a:t>
            </a:r>
            <a:r>
              <a:rPr lang="el-GR" sz="2400" dirty="0" smtClean="0"/>
              <a:t>β</a:t>
            </a:r>
            <a:r>
              <a:rPr lang="fr-FR" sz="2400" dirty="0" smtClean="0"/>
              <a:t> = </a:t>
            </a:r>
            <a:r>
              <a:rPr lang="fr-FR" sz="2400" dirty="0" err="1" smtClean="0"/>
              <a:t>corresponding</a:t>
            </a:r>
            <a:r>
              <a:rPr lang="fr-FR" sz="2400" dirty="0" smtClean="0"/>
              <a:t> </a:t>
            </a:r>
            <a:r>
              <a:rPr lang="fr-FR" sz="2400" dirty="0" err="1" smtClean="0"/>
              <a:t>saving</a:t>
            </a:r>
            <a:r>
              <a:rPr lang="fr-FR" sz="2400" dirty="0" smtClean="0"/>
              <a:t> rate out of </a:t>
            </a:r>
            <a:r>
              <a:rPr lang="fr-FR" sz="2400" dirty="0" err="1" smtClean="0"/>
              <a:t>income</a:t>
            </a:r>
            <a:r>
              <a:rPr lang="fr-FR" sz="2400" dirty="0" smtClean="0"/>
              <a:t>)</a:t>
            </a:r>
          </a:p>
          <a:p>
            <a:pPr>
              <a:buFontTx/>
              <a:buNone/>
            </a:pPr>
            <a:endParaRPr lang="fr-FR" sz="2400" b="1" dirty="0" smtClean="0"/>
          </a:p>
          <a:p>
            <a:r>
              <a:rPr lang="fr-FR" sz="2400" b="1" dirty="0" smtClean="0"/>
              <a:t>Pure OLG </a:t>
            </a:r>
            <a:r>
              <a:rPr lang="fr-FR" sz="2400" b="1" dirty="0" err="1" smtClean="0"/>
              <a:t>lifecycle</a:t>
            </a:r>
            <a:r>
              <a:rPr lang="fr-FR" sz="2400" b="1" dirty="0" smtClean="0"/>
              <a:t> model</a:t>
            </a:r>
            <a:r>
              <a:rPr lang="fr-FR" sz="2400" dirty="0" smtClean="0"/>
              <a:t>: </a:t>
            </a:r>
            <a:r>
              <a:rPr lang="fr-FR" sz="2400" dirty="0" err="1" smtClean="0"/>
              <a:t>saving</a:t>
            </a:r>
            <a:r>
              <a:rPr lang="fr-FR" sz="2400" dirty="0" smtClean="0"/>
              <a:t> rate s </a:t>
            </a:r>
            <a:r>
              <a:rPr lang="fr-FR" sz="2400" dirty="0" err="1" smtClean="0"/>
              <a:t>determined</a:t>
            </a:r>
            <a:r>
              <a:rPr lang="fr-FR" sz="2400" dirty="0" smtClean="0"/>
              <a:t> by </a:t>
            </a:r>
            <a:r>
              <a:rPr lang="fr-FR" sz="2400" dirty="0" err="1" smtClean="0"/>
              <a:t>demographic</a:t>
            </a:r>
            <a:r>
              <a:rPr lang="fr-FR" sz="2400" dirty="0" smtClean="0"/>
              <a:t> structure (more time in retirement → </a:t>
            </a:r>
            <a:r>
              <a:rPr lang="fr-FR" sz="2400" dirty="0" err="1" smtClean="0"/>
              <a:t>higher</a:t>
            </a:r>
            <a:r>
              <a:rPr lang="fr-FR" sz="2400" dirty="0" smtClean="0"/>
              <a:t> s), </a:t>
            </a:r>
            <a:r>
              <a:rPr lang="fr-FR" sz="2400" dirty="0" err="1" smtClean="0"/>
              <a:t>then</a:t>
            </a:r>
            <a:r>
              <a:rPr lang="fr-FR" sz="2400" dirty="0" smtClean="0"/>
              <a:t>  </a:t>
            </a:r>
            <a:r>
              <a:rPr lang="el-GR" sz="2400" dirty="0" smtClean="0"/>
              <a:t>β</a:t>
            </a:r>
            <a:r>
              <a:rPr lang="fr-FR" sz="2400" baseline="-25000" dirty="0" smtClean="0"/>
              <a:t>t</a:t>
            </a:r>
            <a:r>
              <a:rPr lang="fr-FR" sz="2400" dirty="0" smtClean="0"/>
              <a:t>→ </a:t>
            </a:r>
            <a:r>
              <a:rPr lang="el-GR" sz="2400" dirty="0" smtClean="0"/>
              <a:t>β</a:t>
            </a:r>
            <a:r>
              <a:rPr lang="fr-FR" sz="2400" dirty="0" smtClean="0"/>
              <a:t> = s/g</a:t>
            </a:r>
          </a:p>
          <a:p>
            <a:pPr>
              <a:buNone/>
            </a:pPr>
            <a:endParaRPr lang="fr-FR" sz="2400" dirty="0" smtClean="0"/>
          </a:p>
          <a:p>
            <a:r>
              <a:rPr lang="fr-FR" sz="2400" b="1" dirty="0" err="1" smtClean="0"/>
              <a:t>Dynastic</a:t>
            </a:r>
            <a:r>
              <a:rPr lang="fr-FR" sz="2400" b="1" dirty="0" smtClean="0"/>
              <a:t> </a:t>
            </a:r>
            <a:r>
              <a:rPr lang="fr-FR" sz="2400" b="1" dirty="0"/>
              <a:t>utility</a:t>
            </a:r>
            <a:r>
              <a:rPr lang="fr-FR" sz="2400" dirty="0"/>
              <a:t>: </a:t>
            </a:r>
          </a:p>
          <a:p>
            <a:pPr>
              <a:buFontTx/>
              <a:buNone/>
            </a:pPr>
            <a:r>
              <a:rPr lang="fr-FR" sz="2400" dirty="0"/>
              <a:t>     Max </a:t>
            </a:r>
            <a:r>
              <a:rPr lang="el-GR" sz="2400" dirty="0"/>
              <a:t>Σ</a:t>
            </a:r>
            <a:r>
              <a:rPr lang="fr-FR" sz="2400" dirty="0"/>
              <a:t> U(c</a:t>
            </a:r>
            <a:r>
              <a:rPr lang="fr-FR" sz="2400" baseline="-25000" dirty="0"/>
              <a:t>t</a:t>
            </a:r>
            <a:r>
              <a:rPr lang="fr-FR" sz="2400" dirty="0"/>
              <a:t>)/(</a:t>
            </a:r>
            <a:r>
              <a:rPr lang="fr-FR" sz="2400" dirty="0" smtClean="0"/>
              <a:t>1+</a:t>
            </a:r>
            <a:r>
              <a:rPr lang="el-GR" sz="2400" dirty="0"/>
              <a:t>θ</a:t>
            </a:r>
            <a:r>
              <a:rPr lang="fr-FR" sz="2400" dirty="0" smtClean="0"/>
              <a:t>)</a:t>
            </a:r>
            <a:r>
              <a:rPr lang="fr-FR" sz="2400" baseline="30000" dirty="0" smtClean="0"/>
              <a:t>t </a:t>
            </a:r>
            <a:r>
              <a:rPr lang="fr-FR" sz="2400" dirty="0"/>
              <a:t>, </a:t>
            </a:r>
            <a:r>
              <a:rPr lang="fr-FR" sz="2400" dirty="0" err="1"/>
              <a:t>with</a:t>
            </a:r>
            <a:r>
              <a:rPr lang="fr-FR" sz="2400" dirty="0"/>
              <a:t> U(c)=</a:t>
            </a:r>
            <a:r>
              <a:rPr lang="fr-FR" sz="2400" dirty="0" smtClean="0"/>
              <a:t>c</a:t>
            </a:r>
            <a:r>
              <a:rPr lang="fr-FR" sz="2400" baseline="30000" dirty="0" smtClean="0"/>
              <a:t>1-1/</a:t>
            </a:r>
            <a:r>
              <a:rPr lang="el-GR" sz="2400" baseline="30000" dirty="0">
                <a:latin typeface="Times New Roman"/>
                <a:cs typeface="Times New Roman"/>
              </a:rPr>
              <a:t>γ</a:t>
            </a:r>
            <a:r>
              <a:rPr lang="fr-FR" sz="2400" dirty="0" smtClean="0"/>
              <a:t>/(1-1/</a:t>
            </a:r>
            <a:r>
              <a:rPr lang="el-GR" sz="2400" dirty="0">
                <a:latin typeface="Times New Roman"/>
                <a:cs typeface="Times New Roman"/>
              </a:rPr>
              <a:t>γ</a:t>
            </a:r>
            <a:r>
              <a:rPr lang="fr-FR" sz="2400" dirty="0" smtClean="0"/>
              <a:t>) </a:t>
            </a:r>
            <a:endParaRPr lang="fr-FR" sz="2400" dirty="0"/>
          </a:p>
          <a:p>
            <a:pPr>
              <a:buFontTx/>
              <a:buNone/>
            </a:pPr>
            <a:r>
              <a:rPr lang="fr-FR" sz="2400" dirty="0"/>
              <a:t>→ unique long rate </a:t>
            </a:r>
            <a:r>
              <a:rPr lang="fr-FR" sz="2400" dirty="0" err="1"/>
              <a:t>rate</a:t>
            </a:r>
            <a:r>
              <a:rPr lang="fr-FR" sz="2400" dirty="0"/>
              <a:t> of return </a:t>
            </a:r>
            <a:r>
              <a:rPr lang="fr-FR" sz="2400" dirty="0" err="1"/>
              <a:t>r</a:t>
            </a:r>
            <a:r>
              <a:rPr lang="fr-FR" sz="2400" baseline="-25000" dirty="0" err="1"/>
              <a:t>t</a:t>
            </a:r>
            <a:r>
              <a:rPr lang="fr-FR" sz="2400" baseline="-25000" dirty="0"/>
              <a:t> </a:t>
            </a:r>
            <a:r>
              <a:rPr lang="fr-FR" sz="2400" dirty="0"/>
              <a:t>→ r = </a:t>
            </a:r>
            <a:r>
              <a:rPr lang="el-GR" sz="2400" dirty="0" smtClean="0"/>
              <a:t>θ</a:t>
            </a:r>
            <a:r>
              <a:rPr lang="fr-FR" sz="2400" dirty="0" smtClean="0"/>
              <a:t> +</a:t>
            </a:r>
            <a:r>
              <a:rPr lang="el-GR" sz="2400" dirty="0" smtClean="0">
                <a:latin typeface="Times New Roman"/>
                <a:cs typeface="Times New Roman"/>
              </a:rPr>
              <a:t>γ</a:t>
            </a:r>
            <a:r>
              <a:rPr lang="fr-FR" sz="2400" dirty="0" smtClean="0"/>
              <a:t>g </a:t>
            </a:r>
            <a:r>
              <a:rPr lang="fr-FR" sz="2400" dirty="0"/>
              <a:t>&gt; g </a:t>
            </a:r>
          </a:p>
          <a:p>
            <a:pPr>
              <a:buFontTx/>
              <a:buNone/>
            </a:pPr>
            <a:r>
              <a:rPr lang="fr-FR" sz="2400" dirty="0"/>
              <a:t>→ long </a:t>
            </a:r>
            <a:r>
              <a:rPr lang="fr-FR" sz="2400" dirty="0" err="1"/>
              <a:t>run</a:t>
            </a:r>
            <a:r>
              <a:rPr lang="fr-FR" sz="2400" dirty="0"/>
              <a:t> </a:t>
            </a:r>
            <a:r>
              <a:rPr lang="fr-FR" sz="2400" dirty="0" err="1"/>
              <a:t>saving</a:t>
            </a:r>
            <a:r>
              <a:rPr lang="fr-FR" sz="2400" dirty="0"/>
              <a:t> rate s</a:t>
            </a:r>
            <a:r>
              <a:rPr lang="fr-FR" sz="2400" baseline="-25000" dirty="0"/>
              <a:t>t</a:t>
            </a:r>
            <a:r>
              <a:rPr lang="fr-FR" sz="2400" dirty="0"/>
              <a:t>→ s = </a:t>
            </a:r>
            <a:r>
              <a:rPr lang="el-GR" sz="2400" dirty="0"/>
              <a:t>α</a:t>
            </a:r>
            <a:r>
              <a:rPr lang="fr-FR" sz="2400" dirty="0"/>
              <a:t>g/r, </a:t>
            </a:r>
            <a:r>
              <a:rPr lang="el-GR" sz="2400" dirty="0"/>
              <a:t>β</a:t>
            </a:r>
            <a:r>
              <a:rPr lang="fr-FR" sz="2400" baseline="-25000" dirty="0"/>
              <a:t>t</a:t>
            </a:r>
            <a:r>
              <a:rPr lang="fr-FR" sz="2400" dirty="0"/>
              <a:t> → </a:t>
            </a:r>
            <a:r>
              <a:rPr lang="el-GR" sz="2400" dirty="0"/>
              <a:t>β</a:t>
            </a:r>
            <a:r>
              <a:rPr lang="fr-FR" sz="2400" dirty="0"/>
              <a:t> = </a:t>
            </a:r>
            <a:r>
              <a:rPr lang="el-GR" sz="2400" dirty="0"/>
              <a:t>α</a:t>
            </a:r>
            <a:r>
              <a:rPr lang="fr-FR" sz="2400" dirty="0"/>
              <a:t>/r = s/g </a:t>
            </a:r>
            <a:endParaRPr lang="fr-FR" sz="2400" dirty="0" smtClean="0"/>
          </a:p>
          <a:p>
            <a:pPr>
              <a:buFontTx/>
              <a:buNone/>
            </a:pPr>
            <a:endParaRPr lang="fr-FR" sz="2400" dirty="0" smtClean="0"/>
          </a:p>
          <a:p>
            <a:pPr>
              <a:buFontTx/>
              <a:buNone/>
            </a:pPr>
            <a:r>
              <a:rPr lang="fr-FR" sz="2400" dirty="0" smtClean="0"/>
              <a:t>            (on </a:t>
            </a:r>
            <a:r>
              <a:rPr lang="fr-FR" sz="2400" dirty="0" err="1" smtClean="0"/>
              <a:t>these</a:t>
            </a:r>
            <a:r>
              <a:rPr lang="fr-FR" sz="2400" dirty="0" smtClean="0"/>
              <a:t> </a:t>
            </a:r>
            <a:r>
              <a:rPr lang="fr-FR" sz="2400" dirty="0" err="1" smtClean="0"/>
              <a:t>models</a:t>
            </a:r>
            <a:r>
              <a:rPr lang="fr-FR" sz="2400" dirty="0" smtClean="0"/>
              <a:t>, </a:t>
            </a:r>
            <a:r>
              <a:rPr lang="fr-FR" sz="2400" dirty="0" err="1" smtClean="0"/>
              <a:t>see</a:t>
            </a:r>
            <a:r>
              <a:rPr lang="fr-FR" sz="2400" dirty="0" smtClean="0"/>
              <a:t> </a:t>
            </a:r>
            <a:r>
              <a:rPr lang="fr-FR" sz="2400" dirty="0" smtClean="0">
                <a:hlinkClick r:id="rId3"/>
              </a:rPr>
              <a:t>Piketty-Zucman 2014 section 3</a:t>
            </a:r>
            <a:r>
              <a:rPr lang="fr-FR" sz="2400" dirty="0" smtClean="0"/>
              <a:t>)</a:t>
            </a:r>
            <a:endParaRPr lang="fr-FR" sz="2400" dirty="0"/>
          </a:p>
          <a:p>
            <a:pPr>
              <a:buFontTx/>
              <a:buNone/>
            </a:pPr>
            <a:endParaRPr lang="fr-FR" sz="2400" dirty="0"/>
          </a:p>
          <a:p>
            <a:pPr>
              <a:buFontTx/>
              <a:buNone/>
            </a:pPr>
            <a:endParaRPr lang="el-GR" sz="2400" dirty="0"/>
          </a:p>
          <a:p>
            <a:endParaRPr lang="fr-FR" sz="2800" dirty="0"/>
          </a:p>
        </p:txBody>
      </p:sp>
    </p:spTree>
    <p:extLst>
      <p:ext uri="{BB962C8B-B14F-4D97-AF65-F5344CB8AC3E}">
        <p14:creationId xmlns:p14="http://schemas.microsoft.com/office/powerpoint/2010/main" val="394710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pure </a:t>
            </a:r>
            <a:r>
              <a:rPr lang="fr-FR" dirty="0" err="1" smtClean="0"/>
              <a:t>lifecycle</a:t>
            </a:r>
            <a:r>
              <a:rPr lang="fr-FR" dirty="0" smtClean="0"/>
              <a:t> model</a:t>
            </a:r>
            <a:endParaRPr lang="fr-FR" dirty="0"/>
          </a:p>
        </p:txBody>
      </p:sp>
      <p:sp>
        <p:nvSpPr>
          <p:cNvPr id="3" name="Espace réservé du contenu 2"/>
          <p:cNvSpPr>
            <a:spLocks noGrp="1"/>
          </p:cNvSpPr>
          <p:nvPr>
            <p:ph idx="1"/>
          </p:nvPr>
        </p:nvSpPr>
        <p:spPr>
          <a:xfrm>
            <a:off x="107504" y="980728"/>
            <a:ext cx="8928992" cy="5760640"/>
          </a:xfrm>
        </p:spPr>
        <p:txBody>
          <a:bodyPr>
            <a:normAutofit fontScale="32500" lnSpcReduction="20000"/>
          </a:bodyPr>
          <a:lstStyle/>
          <a:p>
            <a:endParaRPr lang="fr-FR" dirty="0" smtClean="0"/>
          </a:p>
          <a:p>
            <a:r>
              <a:rPr lang="fr-FR" sz="6200" dirty="0" smtClean="0"/>
              <a:t>Modigliani triangle formula: </a:t>
            </a:r>
            <a:r>
              <a:rPr lang="fr-FR" sz="6200" dirty="0" err="1" smtClean="0"/>
              <a:t>useful</a:t>
            </a:r>
            <a:r>
              <a:rPr lang="fr-FR" sz="6200" dirty="0" smtClean="0"/>
              <a:t> formula to </a:t>
            </a:r>
            <a:r>
              <a:rPr lang="fr-FR" sz="6200" dirty="0" err="1" smtClean="0"/>
              <a:t>compute</a:t>
            </a:r>
            <a:r>
              <a:rPr lang="fr-FR" sz="6200" dirty="0" smtClean="0"/>
              <a:t> the </a:t>
            </a:r>
            <a:r>
              <a:rPr lang="fr-FR" sz="6200" dirty="0" err="1" smtClean="0"/>
              <a:t>quantity</a:t>
            </a:r>
            <a:r>
              <a:rPr lang="fr-FR" sz="6200" dirty="0" smtClean="0"/>
              <a:t> of pension </a:t>
            </a:r>
            <a:r>
              <a:rPr lang="fr-FR" sz="6200" dirty="0" err="1" smtClean="0"/>
              <a:t>wealth</a:t>
            </a:r>
            <a:r>
              <a:rPr lang="fr-FR" sz="6200" dirty="0" smtClean="0"/>
              <a:t> </a:t>
            </a:r>
            <a:r>
              <a:rPr lang="fr-FR" sz="6200" dirty="0" err="1" smtClean="0"/>
              <a:t>that</a:t>
            </a:r>
            <a:r>
              <a:rPr lang="fr-FR" sz="6200" dirty="0" smtClean="0"/>
              <a:t> one </a:t>
            </a:r>
            <a:r>
              <a:rPr lang="fr-FR" sz="6200" dirty="0" err="1" smtClean="0"/>
              <a:t>needs</a:t>
            </a:r>
            <a:r>
              <a:rPr lang="fr-FR" sz="6200" dirty="0" smtClean="0"/>
              <a:t> to </a:t>
            </a:r>
            <a:r>
              <a:rPr lang="fr-FR" sz="6200" dirty="0" err="1" smtClean="0"/>
              <a:t>accumulate</a:t>
            </a:r>
            <a:r>
              <a:rPr lang="fr-FR" sz="6200" dirty="0" smtClean="0"/>
              <a:t> for </a:t>
            </a:r>
            <a:r>
              <a:rPr lang="fr-FR" sz="6200" dirty="0" err="1" smtClean="0"/>
              <a:t>old</a:t>
            </a:r>
            <a:r>
              <a:rPr lang="fr-FR" sz="6200" dirty="0" smtClean="0"/>
              <a:t>-</a:t>
            </a:r>
            <a:r>
              <a:rPr lang="fr-FR" sz="6200" dirty="0" err="1" smtClean="0"/>
              <a:t>age</a:t>
            </a:r>
            <a:r>
              <a:rPr lang="fr-FR" sz="6200" dirty="0" smtClean="0"/>
              <a:t> </a:t>
            </a:r>
            <a:r>
              <a:rPr lang="fr-FR" sz="6200" dirty="0" err="1" smtClean="0"/>
              <a:t>purposes</a:t>
            </a:r>
            <a:r>
              <a:rPr lang="fr-FR" sz="6200" dirty="0" smtClean="0"/>
              <a:t> (as a fonction of </a:t>
            </a:r>
            <a:r>
              <a:rPr lang="fr-FR" sz="6200" dirty="0" err="1" smtClean="0"/>
              <a:t>demographic</a:t>
            </a:r>
            <a:r>
              <a:rPr lang="fr-FR" sz="6200" dirty="0" smtClean="0"/>
              <a:t> and </a:t>
            </a:r>
            <a:r>
              <a:rPr lang="fr-FR" sz="6200" dirty="0" err="1" smtClean="0"/>
              <a:t>economic</a:t>
            </a:r>
            <a:r>
              <a:rPr lang="fr-FR" sz="6200" dirty="0" smtClean="0"/>
              <a:t> </a:t>
            </a:r>
            <a:r>
              <a:rPr lang="fr-FR" sz="6200" dirty="0" err="1" smtClean="0"/>
              <a:t>parameters</a:t>
            </a:r>
            <a:r>
              <a:rPr lang="fr-FR" sz="6200" dirty="0" smtClean="0"/>
              <a:t>)</a:t>
            </a:r>
          </a:p>
          <a:p>
            <a:pPr>
              <a:buNone/>
            </a:pPr>
            <a:endParaRPr lang="fr-FR" sz="6200" dirty="0" smtClean="0"/>
          </a:p>
          <a:p>
            <a:r>
              <a:rPr lang="en-US" sz="6200" dirty="0" smtClean="0"/>
              <a:t>Pure life-cycle model = individuals die with zero wealth (no inheritance), wealth accumulation is entirely driven by life-cycle motives (i.e. savings for retirement)</a:t>
            </a:r>
          </a:p>
          <a:p>
            <a:pPr>
              <a:buNone/>
            </a:pPr>
            <a:r>
              <a:rPr lang="en-US" sz="6200" dirty="0" smtClean="0"/>
              <a:t> </a:t>
            </a:r>
          </a:p>
          <a:p>
            <a:r>
              <a:rPr lang="en-US" sz="6200" dirty="0" smtClean="0"/>
              <a:t>Simplest model to make the point: fully stationary model n=g=r=0 (zero population growth, zero economic growth, zero interest rate = capital is a pure storage technology and has no productive use)</a:t>
            </a:r>
          </a:p>
          <a:p>
            <a:pPr>
              <a:buNone/>
            </a:pPr>
            <a:r>
              <a:rPr lang="en-US" sz="6200" dirty="0" smtClean="0"/>
              <a:t>  (see Modigliani, “Life Cycle, Individual Thrift and the Wealth of Nations”, </a:t>
            </a:r>
            <a:r>
              <a:rPr lang="en-US" sz="6200" dirty="0" smtClean="0">
                <a:hlinkClick r:id="rId2"/>
              </a:rPr>
              <a:t>AER 1986</a:t>
            </a:r>
            <a:r>
              <a:rPr lang="en-US" sz="6200" dirty="0" smtClean="0"/>
              <a:t>) </a:t>
            </a:r>
          </a:p>
          <a:p>
            <a:endParaRPr lang="en-US" sz="6200" dirty="0" smtClean="0"/>
          </a:p>
          <a:p>
            <a:r>
              <a:rPr lang="en-US" sz="6200" dirty="0" smtClean="0"/>
              <a:t>Age profile of labor income:  </a:t>
            </a:r>
          </a:p>
          <a:p>
            <a:r>
              <a:rPr lang="en-US" sz="6200" dirty="0" smtClean="0"/>
              <a:t>Note </a:t>
            </a:r>
            <a:r>
              <a:rPr lang="en-US" sz="6200" dirty="0" err="1" smtClean="0"/>
              <a:t>Y</a:t>
            </a:r>
            <a:r>
              <a:rPr lang="en-US" sz="6200" baseline="-25000" dirty="0" err="1" smtClean="0"/>
              <a:t>La</a:t>
            </a:r>
            <a:r>
              <a:rPr lang="en-US" sz="6200" dirty="0" smtClean="0"/>
              <a:t> = labor income at age a</a:t>
            </a:r>
          </a:p>
          <a:p>
            <a:r>
              <a:rPr lang="en-US" sz="6200" dirty="0" err="1" smtClean="0"/>
              <a:t>Y</a:t>
            </a:r>
            <a:r>
              <a:rPr lang="en-US" sz="6200" baseline="-25000" dirty="0" err="1" smtClean="0"/>
              <a:t>La</a:t>
            </a:r>
            <a:r>
              <a:rPr lang="en-US" sz="6200" dirty="0" smtClean="0"/>
              <a:t> =Y</a:t>
            </a:r>
            <a:r>
              <a:rPr lang="en-US" sz="6200" baseline="-25000" dirty="0" smtClean="0"/>
              <a:t>L</a:t>
            </a:r>
            <a:r>
              <a:rPr lang="en-US" sz="6200" dirty="0" smtClean="0"/>
              <a:t>&gt;0 for all A&lt;a&lt;A+N  (A = adulthood; A+N = retirement age)</a:t>
            </a:r>
          </a:p>
          <a:p>
            <a:r>
              <a:rPr lang="en-US" sz="6200" dirty="0" err="1" smtClean="0"/>
              <a:t>Y</a:t>
            </a:r>
            <a:r>
              <a:rPr lang="en-US" sz="6200" baseline="-25000" dirty="0" err="1" smtClean="0"/>
              <a:t>La</a:t>
            </a:r>
            <a:r>
              <a:rPr lang="en-US" sz="6200" dirty="0" smtClean="0"/>
              <a:t> = 0 for all A+N&lt;a&lt;A+D  (A+D = age at death)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25000" lnSpcReduction="20000"/>
          </a:bodyPr>
          <a:lstStyle/>
          <a:p>
            <a:endParaRPr lang="fr-FR" dirty="0" smtClean="0"/>
          </a:p>
          <a:p>
            <a:r>
              <a:rPr lang="en-US" sz="8000" dirty="0" smtClean="0"/>
              <a:t>I.e. people become adult and start working at age A, work during N years, retire at age A+N, and die at age A+D: labor length = N, retirement length = D-N</a:t>
            </a:r>
          </a:p>
          <a:p>
            <a:pPr>
              <a:buNone/>
            </a:pPr>
            <a:r>
              <a:rPr lang="en-US" sz="8000" dirty="0" smtClean="0"/>
              <a:t>(say: A=20, A+N=60, A+D=70, i.e. N=40, D-N=10 : N/D = 40/50 = 80%, i.e. they spend 80% of their adult life working and 20% in retirement)</a:t>
            </a:r>
          </a:p>
          <a:p>
            <a:pPr>
              <a:buNone/>
            </a:pPr>
            <a:endParaRPr lang="en-US" sz="8000" dirty="0" smtClean="0"/>
          </a:p>
          <a:p>
            <a:r>
              <a:rPr lang="en-US" sz="8000" dirty="0" smtClean="0"/>
              <a:t>Per capita (adult) national income Y = NY</a:t>
            </a:r>
            <a:r>
              <a:rPr lang="en-US" sz="8000" baseline="-25000" dirty="0" smtClean="0"/>
              <a:t>L</a:t>
            </a:r>
            <a:r>
              <a:rPr lang="en-US" sz="8000" dirty="0" smtClean="0"/>
              <a:t>/D</a:t>
            </a:r>
          </a:p>
          <a:p>
            <a:pPr>
              <a:buNone/>
            </a:pPr>
            <a:r>
              <a:rPr lang="en-US" sz="8000" dirty="0" smtClean="0"/>
              <a:t> </a:t>
            </a:r>
          </a:p>
          <a:p>
            <a:r>
              <a:rPr lang="en-US" sz="8000" dirty="0" smtClean="0"/>
              <a:t>Preferences: full consumption smoothing</a:t>
            </a:r>
          </a:p>
          <a:p>
            <a:pPr>
              <a:buNone/>
            </a:pPr>
            <a:r>
              <a:rPr lang="en-US" sz="8000" dirty="0" smtClean="0"/>
              <a:t>          (say, U = ∑</a:t>
            </a:r>
            <a:r>
              <a:rPr lang="en-US" sz="8000" baseline="-25000" dirty="0" smtClean="0"/>
              <a:t>A&lt;a&lt;A+D</a:t>
            </a:r>
            <a:r>
              <a:rPr lang="en-US" sz="8000" dirty="0" smtClean="0"/>
              <a:t> U(C</a:t>
            </a:r>
            <a:r>
              <a:rPr lang="en-US" sz="8000" baseline="-25000" dirty="0" smtClean="0"/>
              <a:t>a</a:t>
            </a:r>
            <a:r>
              <a:rPr lang="en-US" sz="8000" dirty="0" smtClean="0"/>
              <a:t>)/(1+θ)</a:t>
            </a:r>
            <a:r>
              <a:rPr lang="en-US" sz="8000" baseline="30000" dirty="0" smtClean="0"/>
              <a:t>a</a:t>
            </a:r>
            <a:r>
              <a:rPr lang="en-US" sz="8000" dirty="0" smtClean="0"/>
              <a:t>, with θ=0)</a:t>
            </a:r>
          </a:p>
          <a:p>
            <a:pPr>
              <a:buNone/>
            </a:pPr>
            <a:r>
              <a:rPr lang="en-US" sz="8000" dirty="0" smtClean="0"/>
              <a:t> </a:t>
            </a:r>
          </a:p>
          <a:p>
            <a:r>
              <a:rPr lang="en-US" sz="8000" dirty="0" smtClean="0"/>
              <a:t>Everybody fully smoothes consumption to C=NY</a:t>
            </a:r>
            <a:r>
              <a:rPr lang="en-US" sz="8000" baseline="-25000" dirty="0" smtClean="0"/>
              <a:t>L</a:t>
            </a:r>
            <a:r>
              <a:rPr lang="en-US" sz="8000" dirty="0" smtClean="0"/>
              <a:t>/D (= per capita output Y) </a:t>
            </a:r>
          </a:p>
          <a:p>
            <a:r>
              <a:rPr lang="en-US" sz="8000" dirty="0" smtClean="0"/>
              <a:t>In order to achieve this they save during labor time and </a:t>
            </a:r>
            <a:r>
              <a:rPr lang="en-US" sz="8000" dirty="0" err="1" smtClean="0"/>
              <a:t>dissave</a:t>
            </a:r>
            <a:r>
              <a:rPr lang="en-US" sz="8000" dirty="0" smtClean="0"/>
              <a:t> during retirement time </a:t>
            </a:r>
          </a:p>
          <a:p>
            <a:pPr>
              <a:buNone/>
            </a:pPr>
            <a:r>
              <a:rPr lang="en-US" sz="8000" dirty="0" smtClean="0"/>
              <a:t> </a:t>
            </a:r>
          </a:p>
          <a:p>
            <a:r>
              <a:rPr lang="en-US" sz="8000" dirty="0" smtClean="0"/>
              <a:t>Note S</a:t>
            </a:r>
            <a:r>
              <a:rPr lang="en-US" sz="8000" baseline="-25000" dirty="0" smtClean="0"/>
              <a:t>a</a:t>
            </a:r>
            <a:r>
              <a:rPr lang="en-US" sz="8000" dirty="0" smtClean="0"/>
              <a:t>= savings (= </a:t>
            </a:r>
            <a:r>
              <a:rPr lang="en-US" sz="8000" dirty="0" err="1" smtClean="0"/>
              <a:t>Y</a:t>
            </a:r>
            <a:r>
              <a:rPr lang="en-US" sz="8000" baseline="-25000" dirty="0" err="1" smtClean="0"/>
              <a:t>La</a:t>
            </a:r>
            <a:r>
              <a:rPr lang="en-US" sz="8000" dirty="0" smtClean="0"/>
              <a:t> – C)</a:t>
            </a:r>
          </a:p>
          <a:p>
            <a:pPr>
              <a:buNone/>
            </a:pPr>
            <a:r>
              <a:rPr lang="en-US" sz="8000" dirty="0" smtClean="0"/>
              <a:t> </a:t>
            </a:r>
          </a:p>
          <a:p>
            <a:r>
              <a:rPr lang="en-US" sz="8000" dirty="0" smtClean="0"/>
              <a:t>We have:          S</a:t>
            </a:r>
            <a:r>
              <a:rPr lang="en-US" sz="8000" baseline="-25000" dirty="0" smtClean="0"/>
              <a:t>a </a:t>
            </a:r>
            <a:r>
              <a:rPr lang="en-US" sz="8000" dirty="0" smtClean="0"/>
              <a:t>= (1-N/D)Y</a:t>
            </a:r>
            <a:r>
              <a:rPr lang="en-US" sz="8000" baseline="-25000" dirty="0" smtClean="0"/>
              <a:t>L</a:t>
            </a:r>
            <a:r>
              <a:rPr lang="en-US" sz="8000" dirty="0" smtClean="0"/>
              <a:t> &gt;0   for all A&lt;=a&lt;=A+N </a:t>
            </a:r>
          </a:p>
          <a:p>
            <a:pPr>
              <a:buNone/>
            </a:pPr>
            <a:r>
              <a:rPr lang="en-US" sz="8000" dirty="0" smtClean="0"/>
              <a:t>                                 S</a:t>
            </a:r>
            <a:r>
              <a:rPr lang="en-US" sz="8000" baseline="-25000" dirty="0" smtClean="0"/>
              <a:t>a </a:t>
            </a:r>
            <a:r>
              <a:rPr lang="en-US" sz="8000" dirty="0" smtClean="0"/>
              <a:t>= -NY</a:t>
            </a:r>
            <a:r>
              <a:rPr lang="en-US" sz="8000" baseline="-25000" dirty="0" smtClean="0"/>
              <a:t>L</a:t>
            </a:r>
            <a:r>
              <a:rPr lang="en-US" sz="8000" dirty="0" smtClean="0"/>
              <a:t>/D &lt;0        for all A+N&lt;=a&lt;=A+D </a:t>
            </a:r>
          </a:p>
          <a:p>
            <a:pPr>
              <a:buNone/>
            </a:pPr>
            <a:r>
              <a:rPr lang="en-US" sz="8000" dirty="0" smtClean="0"/>
              <a:t> </a:t>
            </a:r>
          </a:p>
          <a:p>
            <a:r>
              <a:rPr lang="en-US" sz="8000" dirty="0" smtClean="0"/>
              <a:t>I.e. agents save during their working life; during retirement, they consume their past saving and die with zero wealth</a:t>
            </a:r>
          </a:p>
          <a:p>
            <a:endParaRPr lang="en-US" sz="8000" dirty="0" smtClean="0"/>
          </a:p>
          <a:p>
            <a:endParaRPr lang="en-US" sz="8000" dirty="0" smtClean="0"/>
          </a:p>
          <a:p>
            <a:endParaRPr lang="fr-FR" sz="50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2644</Words>
  <Application>Microsoft Office PowerPoint</Application>
  <PresentationFormat>Affichage à l'écran (4:3)</PresentationFormat>
  <Paragraphs>364</Paragraphs>
  <Slides>46</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48" baseType="lpstr">
      <vt:lpstr>Thème Office</vt:lpstr>
      <vt:lpstr>Acrobat Document</vt:lpstr>
      <vt:lpstr>   Economic History (Master PPD &amp; APE, Paris School of Economics) Thomas Piketty Academic year 2016-2017  </vt:lpstr>
      <vt:lpstr>Roadmap of course notes</vt:lpstr>
      <vt:lpstr>How can we explain β = W/Y? </vt:lpstr>
      <vt:lpstr>Harrod-Domar-Solow formula: β=s/g</vt:lpstr>
      <vt:lpstr>Another special case: the dynastic model</vt:lpstr>
      <vt:lpstr>Présentation PowerPoint</vt:lpstr>
      <vt:lpstr>Présentation PowerPoint</vt:lpstr>
      <vt:lpstr>The pure lifecycle model</vt:lpstr>
      <vt:lpstr>Présentation PowerPoint</vt:lpstr>
      <vt:lpstr>Présentation PowerPoint</vt:lpstr>
      <vt:lpstr>Présentation PowerPoint</vt:lpstr>
      <vt:lpstr>Présentation PowerPoint</vt:lpstr>
      <vt:lpstr>Présentation PowerPoint</vt:lpstr>
      <vt:lpstr>Présentation PowerPoint</vt:lpstr>
      <vt:lpstr>The dynastic model</vt:lpstr>
      <vt:lpstr>Présentation PowerPoint</vt:lpstr>
      <vt:lpstr>Présentation PowerPoint</vt:lpstr>
      <vt:lpstr>Présentation PowerPoint</vt:lpstr>
      <vt:lpstr>Présentation PowerPoint</vt:lpstr>
      <vt:lpstr>Présentation PowerPoint</vt:lpstr>
      <vt:lpstr>The random-shocks model</vt:lpstr>
      <vt:lpstr>Présentation PowerPoint</vt:lpstr>
      <vt:lpstr>Présentation PowerPoint</vt:lpstr>
      <vt:lpstr>Présentation PowerPoint</vt:lpstr>
      <vt:lpstr>Présentation PowerPoint</vt:lpstr>
      <vt:lpstr>Présentation PowerPoint</vt:lpstr>
      <vt:lpstr>Présentation PowerPoint</vt:lpstr>
      <vt:lpstr>Explaining the long run evolution of inheritance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Thomas Piketty</dc:creator>
  <cp:lastModifiedBy>Thomas Piketty</cp:lastModifiedBy>
  <cp:revision>17</cp:revision>
  <dcterms:created xsi:type="dcterms:W3CDTF">2015-06-22T16:06:12Z</dcterms:created>
  <dcterms:modified xsi:type="dcterms:W3CDTF">2016-08-29T09:49:54Z</dcterms:modified>
</cp:coreProperties>
</file>