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6" r:id="rId9"/>
    <p:sldId id="265" r:id="rId10"/>
    <p:sldId id="263" r:id="rId11"/>
    <p:sldId id="267" r:id="rId1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3230-E89C-4557-92C4-CDFA3C6B5872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PikettySaez2014Science" TargetMode="External"/><Relationship Id="rId3" Type="http://schemas.openxmlformats.org/officeDocument/2006/relationships/hyperlink" Target="http://topincomes.parisschoolofeconomics.eu/" TargetMode="External"/><Relationship Id="rId7" Type="http://schemas.openxmlformats.org/officeDocument/2006/relationships/hyperlink" Target="http://piketty.pse.ens.fr/files/PikettyZucman2015HID.pdf" TargetMode="External"/><Relationship Id="rId2" Type="http://schemas.openxmlformats.org/officeDocument/2006/relationships/hyperlink" Target="http://piketty.pse.ens.fr/files/AlvaredoetalJEP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capitalisback" TargetMode="External"/><Relationship Id="rId5" Type="http://schemas.openxmlformats.org/officeDocument/2006/relationships/hyperlink" Target="http://piketty.pse.ens.fr/files/PikettyZucman2013Slides.pdf" TargetMode="External"/><Relationship Id="rId10" Type="http://schemas.openxmlformats.org/officeDocument/2006/relationships/hyperlink" Target="http://piketty.pse.ens.fr/articles-de-presse/97" TargetMode="External"/><Relationship Id="rId4" Type="http://schemas.openxmlformats.org/officeDocument/2006/relationships/hyperlink" Target="http://piketty.pse.ens.fr/files/PikettyZucman2013WP.pdf" TargetMode="External"/><Relationship Id="rId9" Type="http://schemas.openxmlformats.org/officeDocument/2006/relationships/hyperlink" Target="http://piketty.pse.ens.fr/files/Piketty2015AER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mailto:piketty@psemail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ExamAPE.zip" TargetMode="External"/><Relationship Id="rId2" Type="http://schemas.openxmlformats.org/officeDocument/2006/relationships/hyperlink" Target="http://piketty.pse.ens.fr/fr/enseignement/10-page-statique/18-pubec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Hist2015Lecture2.pdf" TargetMode="External"/><Relationship Id="rId2" Type="http://schemas.openxmlformats.org/officeDocument/2006/relationships/hyperlink" Target="http://piketty.pse.ens.fr/files/PikettyEcoHist2015Lecture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EcoHist2015Lecture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Hist2015Lecture5.pdf" TargetMode="External"/><Relationship Id="rId2" Type="http://schemas.openxmlformats.org/officeDocument/2006/relationships/hyperlink" Target="http://piketty.pse.ens.fr/files/PikettyEcoHist2015Lecture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xamAPE.zip" TargetMode="External"/><Relationship Id="rId5" Type="http://schemas.openxmlformats.org/officeDocument/2006/relationships/hyperlink" Target="http://piketty.pse.ens.fr/files/PikettyEcoHist2015Lecture7.pdf" TargetMode="External"/><Relationship Id="rId4" Type="http://schemas.openxmlformats.org/officeDocument/2006/relationships/hyperlink" Target="http://piketty.pse.ens.fr/files/PikettyEcoHist2015Lecture6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Piketty2015JEP.pdf" TargetMode="External"/><Relationship Id="rId3" Type="http://schemas.openxmlformats.org/officeDocument/2006/relationships/hyperlink" Target="http://piketty.pse.ens.fr/files/Maddison2001.pdf" TargetMode="External"/><Relationship Id="rId7" Type="http://schemas.openxmlformats.org/officeDocument/2006/relationships/hyperlink" Target="http://lindert.econ.ucdavis.edu/" TargetMode="External"/><Relationship Id="rId2" Type="http://schemas.openxmlformats.org/officeDocument/2006/relationships/hyperlink" Target="http://piketty.pse.ens.fr/en/capital21c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gdc.net/maddison/oriindex.htm" TargetMode="External"/><Relationship Id="rId5" Type="http://schemas.openxmlformats.org/officeDocument/2006/relationships/hyperlink" Target="http://piketty.pse.ens.fr/files/Maddison2001Data.pdf" TargetMode="External"/><Relationship Id="rId4" Type="http://schemas.openxmlformats.org/officeDocument/2006/relationships/hyperlink" Target="http://piketty.pse.ens.fr/files/capital21c/xls/RawDataFiles/MaddisonWorldGDPSeries1to2008.xls" TargetMode="External"/><Relationship Id="rId9" Type="http://schemas.openxmlformats.org/officeDocument/2006/relationships/hyperlink" Target="http://piketty.pse.ens.fr/files/Piketty2015Annale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onomics.mit.edu/faculty/acemogl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 History : </a:t>
            </a:r>
            <a:br>
              <a:rPr lang="en-US" sz="3600" b="1" dirty="0" smtClean="0"/>
            </a:br>
            <a:r>
              <a:rPr lang="en-US" sz="3600" b="1" dirty="0" smtClean="0"/>
              <a:t>Capital, Inequality, Growth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APE &amp; PPD,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2015-2016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Syllabus &amp; Course Material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dirty="0" smtClean="0"/>
              <a:t>General </a:t>
            </a:r>
            <a:r>
              <a:rPr lang="fr-FR" sz="2600" dirty="0" err="1" smtClean="0"/>
              <a:t>references</a:t>
            </a:r>
            <a:r>
              <a:rPr lang="fr-FR" sz="2600" dirty="0" smtClean="0"/>
              <a:t> on </a:t>
            </a:r>
            <a:r>
              <a:rPr lang="fr-FR" sz="2600" dirty="0" err="1" smtClean="0"/>
              <a:t>historical</a:t>
            </a:r>
            <a:r>
              <a:rPr lang="fr-FR" sz="2600" dirty="0" smtClean="0"/>
              <a:t> </a:t>
            </a:r>
            <a:r>
              <a:rPr lang="fr-FR" sz="2600" dirty="0" err="1" smtClean="0"/>
              <a:t>inequality</a:t>
            </a:r>
            <a:r>
              <a:rPr lang="fr-FR" sz="2600" dirty="0" smtClean="0"/>
              <a:t> </a:t>
            </a:r>
            <a:r>
              <a:rPr lang="fr-FR" sz="2600" dirty="0" err="1" smtClean="0"/>
              <a:t>dynamics</a:t>
            </a:r>
            <a:r>
              <a:rPr lang="fr-FR" sz="2600" dirty="0" smtClean="0"/>
              <a:t>:</a:t>
            </a:r>
          </a:p>
          <a:p>
            <a:r>
              <a:rPr lang="fr-FR" sz="2600" dirty="0" smtClean="0"/>
              <a:t>S. Kuznets, 1953</a:t>
            </a:r>
          </a:p>
          <a:p>
            <a:r>
              <a:rPr lang="fr-FR" sz="2600" dirty="0" smtClean="0"/>
              <a:t>A. Atkinson, A. Harrison,1978</a:t>
            </a:r>
          </a:p>
          <a:p>
            <a:r>
              <a:rPr lang="fr-FR" sz="2600" dirty="0" smtClean="0"/>
              <a:t>A. Atkinson, T. Piketty, E. Saez, « Top </a:t>
            </a:r>
            <a:r>
              <a:rPr lang="fr-FR" sz="2600" dirty="0" err="1" smtClean="0"/>
              <a:t>Incomes</a:t>
            </a:r>
            <a:r>
              <a:rPr lang="fr-FR" sz="2600" dirty="0" smtClean="0"/>
              <a:t> in the Long </a:t>
            </a:r>
            <a:r>
              <a:rPr lang="fr-FR" sz="2600" dirty="0" err="1" smtClean="0"/>
              <a:t>Run</a:t>
            </a:r>
            <a:r>
              <a:rPr lang="fr-FR" sz="2600" dirty="0" smtClean="0"/>
              <a:t> of </a:t>
            </a:r>
            <a:r>
              <a:rPr lang="fr-FR" sz="2600" dirty="0" err="1" smtClean="0"/>
              <a:t>History</a:t>
            </a:r>
            <a:r>
              <a:rPr lang="fr-FR" sz="2600" dirty="0" smtClean="0"/>
              <a:t> », JEL 2010</a:t>
            </a:r>
          </a:p>
          <a:p>
            <a:r>
              <a:rPr lang="fr-FR" sz="2600" dirty="0" smtClean="0"/>
              <a:t>F.</a:t>
            </a:r>
            <a:r>
              <a:rPr lang="en-US" sz="2600" dirty="0" smtClean="0"/>
              <a:t> Alvaredo, A. Atkinson, T. Piketty, E. Saez, “</a:t>
            </a:r>
            <a:r>
              <a:rPr lang="en-US" sz="2600" dirty="0" smtClean="0">
                <a:hlinkClick r:id="rId2"/>
              </a:rPr>
              <a:t>The Top 1% in International and Historical Perspective</a:t>
            </a:r>
            <a:r>
              <a:rPr lang="en-US" sz="2600" dirty="0" smtClean="0"/>
              <a:t>“, JEP 2013 (updated series on the </a:t>
            </a:r>
            <a:r>
              <a:rPr lang="en-US" sz="2600" i="1" dirty="0" smtClean="0">
                <a:hlinkClick r:id="rId3"/>
              </a:rPr>
              <a:t>World Wealth and Incomes Database</a:t>
            </a:r>
            <a:r>
              <a:rPr lang="en-US" sz="2600" dirty="0" smtClean="0"/>
              <a:t>) </a:t>
            </a:r>
            <a:endParaRPr lang="fr-FR" sz="2600" dirty="0" smtClean="0"/>
          </a:p>
          <a:p>
            <a:r>
              <a:rPr lang="fr-FR" sz="2600" dirty="0" smtClean="0"/>
              <a:t>T. Piketty, G. </a:t>
            </a:r>
            <a:r>
              <a:rPr lang="fr-FR" sz="2600" dirty="0" err="1" smtClean="0"/>
              <a:t>Zucman</a:t>
            </a:r>
            <a:r>
              <a:rPr lang="fr-FR" sz="2600" dirty="0" smtClean="0"/>
              <a:t>, </a:t>
            </a:r>
            <a:r>
              <a:rPr lang="fr-FR" sz="2600" dirty="0" smtClean="0">
                <a:hlinkClick r:id="rId4"/>
              </a:rPr>
              <a:t>« </a:t>
            </a:r>
            <a:r>
              <a:rPr lang="en-US" sz="2600" dirty="0" smtClean="0">
                <a:hlinkClick r:id="rId4"/>
              </a:rPr>
              <a:t>Capital is Back: Wealth-Income Ratios in Rich Countries 1700-2010</a:t>
            </a:r>
            <a:r>
              <a:rPr lang="en-US" sz="2600" dirty="0" smtClean="0"/>
              <a:t> “, QJE 2014, </a:t>
            </a:r>
            <a:r>
              <a:rPr lang="en-US" sz="2600" dirty="0" smtClean="0">
                <a:hlinkClick r:id="rId5"/>
              </a:rPr>
              <a:t>slides</a:t>
            </a:r>
            <a:r>
              <a:rPr lang="en-US" sz="2600" dirty="0" smtClean="0"/>
              <a:t>, </a:t>
            </a:r>
            <a:r>
              <a:rPr lang="en-US" sz="2600" dirty="0" smtClean="0">
                <a:hlinkClick r:id="rId6"/>
              </a:rPr>
              <a:t>data appendix</a:t>
            </a:r>
            <a:endParaRPr lang="en-US" sz="2600" dirty="0" smtClean="0"/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G. Zucman, “</a:t>
            </a:r>
            <a:r>
              <a:rPr lang="en-US" sz="2600" dirty="0" smtClean="0">
                <a:hlinkClick r:id="rId7"/>
              </a:rPr>
              <a:t>Wealth and Inheritance in the Long-Run</a:t>
            </a:r>
            <a:r>
              <a:rPr lang="en-US" sz="2600" dirty="0" smtClean="0"/>
              <a:t>”, Handbook of Income Distribution, 2015</a:t>
            </a:r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E. Saez, “</a:t>
            </a:r>
            <a:r>
              <a:rPr lang="en-US" sz="2600" dirty="0" smtClean="0">
                <a:hlinkClick r:id="rId8"/>
              </a:rPr>
              <a:t>Inequality in the long run</a:t>
            </a:r>
            <a:r>
              <a:rPr lang="en-US" sz="2600" dirty="0" smtClean="0"/>
              <a:t>”, Science 2014</a:t>
            </a:r>
          </a:p>
          <a:p>
            <a:r>
              <a:rPr lang="en-US" sz="2600" dirty="0" smtClean="0"/>
              <a:t>“</a:t>
            </a:r>
            <a:r>
              <a:rPr lang="en-US" sz="2600" dirty="0" smtClean="0">
                <a:hlinkClick r:id="rId9"/>
              </a:rPr>
              <a:t>About Capital in the 21</a:t>
            </a:r>
            <a:r>
              <a:rPr lang="en-US" sz="2600" baseline="30000" dirty="0" smtClean="0">
                <a:hlinkClick r:id="rId9"/>
              </a:rPr>
              <a:t>st</a:t>
            </a:r>
            <a:r>
              <a:rPr lang="en-US" sz="2600" dirty="0" smtClean="0">
                <a:hlinkClick r:id="rId9"/>
              </a:rPr>
              <a:t> century</a:t>
            </a:r>
            <a:r>
              <a:rPr lang="en-US" sz="2600" dirty="0" smtClean="0"/>
              <a:t>”, AER 2015 (</a:t>
            </a:r>
            <a:r>
              <a:rPr lang="en-US" sz="2600" dirty="0" smtClean="0">
                <a:hlinkClick r:id="rId10"/>
              </a:rPr>
              <a:t>other symposia</a:t>
            </a:r>
            <a:r>
              <a:rPr lang="en-US" sz="2600" dirty="0" smtClean="0"/>
              <a:t>) </a:t>
            </a:r>
          </a:p>
          <a:p>
            <a:endParaRPr lang="en-US" sz="26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79513" y="188640"/>
          <a:ext cx="8784976" cy="6408711"/>
        </p:xfrm>
        <a:graphic>
          <a:graphicData uri="http://schemas.openxmlformats.org/presentationml/2006/ole">
            <p:oleObj spid="_x0000_s1026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Email : </a:t>
            </a:r>
            <a:r>
              <a:rPr lang="en-US" dirty="0" smtClean="0">
                <a:hlinkClick r:id="rId2"/>
              </a:rPr>
              <a:t>piketty@psemail.eu</a:t>
            </a:r>
            <a:endParaRPr lang="en-US" dirty="0" smtClean="0"/>
          </a:p>
          <a:p>
            <a:r>
              <a:rPr lang="en-US" dirty="0" smtClean="0"/>
              <a:t>Office hours: Tuesdays 9h-12h, </a:t>
            </a:r>
            <a:r>
              <a:rPr lang="en-US" dirty="0" err="1" smtClean="0"/>
              <a:t>Jourdan</a:t>
            </a:r>
            <a:r>
              <a:rPr lang="en-US" dirty="0" smtClean="0"/>
              <a:t> B101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Course web page : </a:t>
            </a:r>
            <a:r>
              <a:rPr lang="en-US" dirty="0" smtClean="0">
                <a:hlinkClick r:id="rId3"/>
              </a:rPr>
              <a:t>http://piketty.pse.ens.fr/teaching/10/17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(check on-line for updated versions)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objective of this course is to present an </a:t>
            </a:r>
            <a:r>
              <a:rPr lang="en-US" sz="2800" b="1" dirty="0" smtClean="0"/>
              <a:t>introduction to economic history</a:t>
            </a:r>
            <a:r>
              <a:rPr lang="en-US" sz="2800" dirty="0" smtClean="0"/>
              <a:t>. Issues will include the following. </a:t>
            </a:r>
          </a:p>
          <a:p>
            <a:r>
              <a:rPr lang="en-US" sz="2800" b="1" dirty="0" smtClean="0"/>
              <a:t>How did the world distribution </a:t>
            </a:r>
            <a:r>
              <a:rPr lang="en-US" sz="2800" b="1" dirty="0" smtClean="0"/>
              <a:t>of output, income </a:t>
            </a:r>
            <a:r>
              <a:rPr lang="en-US" sz="2800" b="1" dirty="0" smtClean="0"/>
              <a:t>and wealth - both between and within countries - evolve since </a:t>
            </a:r>
            <a:r>
              <a:rPr lang="en-US" sz="2800" b="1" dirty="0" smtClean="0"/>
              <a:t>1800</a:t>
            </a:r>
            <a:r>
              <a:rPr lang="en-US" sz="2800" b="1" dirty="0" smtClean="0"/>
              <a:t>, </a:t>
            </a:r>
            <a:r>
              <a:rPr lang="en-US" sz="2800" b="1" dirty="0" smtClean="0"/>
              <a:t>and how can we account for these changes? </a:t>
            </a:r>
            <a:r>
              <a:rPr lang="en-US" sz="2800" dirty="0" smtClean="0"/>
              <a:t>What was the interaction with the growth and capital accumulation process? Did inequality contribute to the 2008 financial crisis? How does this differ from 1929 ?</a:t>
            </a:r>
          </a:p>
          <a:p>
            <a:r>
              <a:rPr lang="en-US" sz="2800" b="1" dirty="0" smtClean="0"/>
              <a:t>Can we properly understand economic issues with representative-agent economic models?</a:t>
            </a:r>
          </a:p>
          <a:p>
            <a:r>
              <a:rPr lang="en-US" sz="2800" b="1" dirty="0" smtClean="0"/>
              <a:t>No. We need to study history and institutions: legal system, welfare state, taxation, etc. And to understand institutions, we need to study property, inequality and beliefs systems about the economy and the just society.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800" dirty="0" smtClean="0"/>
              <a:t>This course will take for the most part an historical and positive perspective on distributional issues </a:t>
            </a:r>
          </a:p>
          <a:p>
            <a:r>
              <a:rPr lang="en-US" sz="2800" dirty="0" smtClean="0"/>
              <a:t>For references on normative models of optimal redistribution, see my </a:t>
            </a:r>
            <a:r>
              <a:rPr lang="en-US" sz="2800" dirty="0" smtClean="0">
                <a:hlinkClick r:id="rId2"/>
              </a:rPr>
              <a:t>Public Economics course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course is organized in 8 classes of 3 hours                    (7 lectures + 1 exam)</a:t>
            </a:r>
          </a:p>
          <a:p>
            <a:r>
              <a:rPr lang="en-US" sz="2800" dirty="0" smtClean="0"/>
              <a:t>To validate the course, students are required :</a:t>
            </a:r>
          </a:p>
          <a:p>
            <a:pPr>
              <a:buNone/>
            </a:pPr>
            <a:r>
              <a:rPr lang="en-US" sz="2800" dirty="0" smtClean="0"/>
              <a:t> (1) to attend and actively participate to all lectures; </a:t>
            </a:r>
          </a:p>
          <a:p>
            <a:pPr>
              <a:buNone/>
            </a:pPr>
            <a:r>
              <a:rPr lang="en-US" sz="2800" dirty="0" smtClean="0"/>
              <a:t> (2) to take the exam </a:t>
            </a:r>
          </a:p>
          <a:p>
            <a:pPr>
              <a:buNone/>
            </a:pPr>
            <a:r>
              <a:rPr lang="en-US" sz="2800" dirty="0" smtClean="0"/>
              <a:t> (examples of past exams from another course are </a:t>
            </a:r>
            <a:r>
              <a:rPr lang="en-US" sz="2800" dirty="0" smtClean="0">
                <a:hlinkClick r:id="rId3"/>
              </a:rPr>
              <a:t>here</a:t>
            </a:r>
            <a:r>
              <a:rPr lang="en-US" sz="2800" dirty="0" smtClean="0"/>
              <a:t>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 quick </a:t>
            </a:r>
            <a:r>
              <a:rPr lang="fr-FR" sz="3200" b="1" dirty="0" err="1" smtClean="0"/>
              <a:t>roadmap</a:t>
            </a:r>
            <a:r>
              <a:rPr lang="fr-FR" sz="3200" b="1" dirty="0" smtClean="0"/>
              <a:t> of the lectures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4968552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hlinkClick r:id="rId2"/>
              </a:rPr>
              <a:t>Lecture 1: Income, capital and growth </a:t>
            </a:r>
            <a:r>
              <a:rPr lang="en-US" sz="4000" b="1" dirty="0" smtClean="0">
                <a:hlinkClick r:id="rId2"/>
              </a:rPr>
              <a:t>since 1800</a:t>
            </a:r>
            <a:r>
              <a:rPr lang="en-US" sz="4000" b="1" dirty="0" smtClean="0">
                <a:hlinkClick r:id="rId2"/>
              </a:rPr>
              <a:t>: </a:t>
            </a:r>
            <a:r>
              <a:rPr lang="en-US" sz="4000" b="1" dirty="0" smtClean="0">
                <a:hlinkClick r:id="rId2"/>
              </a:rPr>
              <a:t>how did rich countries become rich?</a:t>
            </a:r>
            <a:r>
              <a:rPr lang="en-US" sz="4000" b="1" dirty="0" smtClean="0"/>
              <a:t> </a:t>
            </a:r>
            <a:r>
              <a:rPr lang="en-US" sz="4000" dirty="0" smtClean="0"/>
              <a:t>(</a:t>
            </a:r>
            <a:r>
              <a:rPr lang="en-US" sz="4000" dirty="0" smtClean="0"/>
              <a:t>Tuesday September 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2015, 13h45-16h45)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b="1" dirty="0">
                <a:hlinkClick r:id="rId3"/>
              </a:rPr>
              <a:t>Lecture </a:t>
            </a:r>
            <a:r>
              <a:rPr lang="en-US" sz="4000" b="1" dirty="0" smtClean="0">
                <a:hlinkClick r:id="rId3"/>
              </a:rPr>
              <a:t>2: </a:t>
            </a:r>
            <a:r>
              <a:rPr lang="en-US" sz="4000" b="1" dirty="0">
                <a:hlinkClick r:id="rId3"/>
              </a:rPr>
              <a:t>The dynamics of capital accumulation: private vs public capital and the Great </a:t>
            </a:r>
            <a:r>
              <a:rPr lang="en-US" sz="4000" b="1" dirty="0" smtClean="0">
                <a:hlinkClick r:id="rId3"/>
              </a:rPr>
              <a:t>Transformation</a:t>
            </a:r>
            <a:endParaRPr lang="en-US" sz="4000" b="1" dirty="0" smtClean="0"/>
          </a:p>
          <a:p>
            <a:pPr>
              <a:buNone/>
            </a:pPr>
            <a:r>
              <a:rPr lang="en-US" sz="4000" dirty="0" smtClean="0"/>
              <a:t>   (Tuesday September 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2015, 13h45-16h45)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b="1" dirty="0" smtClean="0">
                <a:hlinkClick r:id="rId4"/>
              </a:rPr>
              <a:t>Lecture 3: Inequality in the long-run: labor income </a:t>
            </a:r>
            <a:r>
              <a:rPr lang="en-US" sz="4000" b="1" dirty="0" err="1" smtClean="0">
                <a:hlinkClick r:id="rId4"/>
              </a:rPr>
              <a:t>vs</a:t>
            </a:r>
            <a:r>
              <a:rPr lang="en-US" sz="4000" b="1" dirty="0" smtClean="0">
                <a:hlinkClick r:id="rId4"/>
              </a:rPr>
              <a:t> capital ownership</a:t>
            </a:r>
            <a:r>
              <a:rPr lang="en-US" sz="4000" dirty="0" smtClean="0"/>
              <a:t>  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   </a:t>
            </a:r>
            <a:r>
              <a:rPr lang="en-US" sz="4000" dirty="0" smtClean="0"/>
              <a:t>(</a:t>
            </a:r>
            <a:r>
              <a:rPr lang="en-US" sz="4000" dirty="0" smtClean="0"/>
              <a:t>Tuesday September 22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2015, 13h45-16h45)</a:t>
            </a: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3100" b="1" dirty="0" smtClean="0"/>
          </a:p>
          <a:p>
            <a:r>
              <a:rPr lang="en-US" sz="3100" b="1" dirty="0" smtClean="0">
                <a:hlinkClick r:id="rId2"/>
              </a:rPr>
              <a:t>Lecture 4: Historical </a:t>
            </a:r>
            <a:r>
              <a:rPr lang="en-US" sz="3100" b="1" dirty="0" smtClean="0">
                <a:hlinkClick r:id="rId2"/>
              </a:rPr>
              <a:t>demography, family structures </a:t>
            </a:r>
            <a:r>
              <a:rPr lang="en-US" sz="3100" b="1" dirty="0" smtClean="0">
                <a:hlinkClick r:id="rId2"/>
              </a:rPr>
              <a:t>and the population transition</a:t>
            </a:r>
            <a:r>
              <a:rPr lang="en-US" sz="3100" b="1" dirty="0" smtClean="0"/>
              <a:t> </a:t>
            </a:r>
            <a:r>
              <a:rPr lang="en-US" sz="3100" b="1" dirty="0" smtClean="0"/>
              <a:t> </a:t>
            </a:r>
          </a:p>
          <a:p>
            <a:pPr>
              <a:buNone/>
            </a:pPr>
            <a:r>
              <a:rPr lang="en-US" sz="3100" b="1" dirty="0" smtClean="0"/>
              <a:t> </a:t>
            </a:r>
            <a:r>
              <a:rPr lang="en-US" sz="3100" b="1" dirty="0" smtClean="0"/>
              <a:t>    </a:t>
            </a:r>
            <a:r>
              <a:rPr lang="en-US" sz="3100" dirty="0" smtClean="0"/>
              <a:t>(</a:t>
            </a:r>
            <a:r>
              <a:rPr lang="en-US" sz="3100" dirty="0" smtClean="0"/>
              <a:t>Tuesday September 29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2015, 13h45-16h45) </a:t>
            </a:r>
          </a:p>
          <a:p>
            <a:pPr>
              <a:buNone/>
            </a:pPr>
            <a:endParaRPr lang="en-US" sz="3100" dirty="0" smtClean="0"/>
          </a:p>
          <a:p>
            <a:r>
              <a:rPr lang="en-US" sz="3100" b="1" dirty="0" smtClean="0">
                <a:hlinkClick r:id="rId3"/>
              </a:rPr>
              <a:t>Lecture 5: Slavery</a:t>
            </a:r>
            <a:r>
              <a:rPr lang="en-US" sz="3000" b="1" dirty="0" smtClean="0">
                <a:hlinkClick r:id="rId3"/>
              </a:rPr>
              <a:t>, forced </a:t>
            </a:r>
            <a:r>
              <a:rPr lang="en-US" sz="3000" b="1" dirty="0" smtClean="0">
                <a:hlinkClick r:id="rId3"/>
              </a:rPr>
              <a:t>labor and political </a:t>
            </a:r>
            <a:r>
              <a:rPr lang="en-US" sz="3000" b="1" dirty="0" smtClean="0">
                <a:hlinkClick r:id="rId3"/>
              </a:rPr>
              <a:t>rights in historical </a:t>
            </a:r>
            <a:r>
              <a:rPr lang="en-US" sz="3000" b="1" dirty="0" smtClean="0">
                <a:hlinkClick r:id="rId3"/>
              </a:rPr>
              <a:t>perspective</a:t>
            </a:r>
            <a:r>
              <a:rPr lang="en-US" sz="3000" b="1" dirty="0" smtClean="0"/>
              <a:t>                                                           </a:t>
            </a:r>
            <a:r>
              <a:rPr lang="en-US" sz="3000" dirty="0" smtClean="0"/>
              <a:t>(Tuesday </a:t>
            </a:r>
            <a:r>
              <a:rPr lang="en-US" sz="3000" dirty="0" smtClean="0"/>
              <a:t>October </a:t>
            </a:r>
            <a:r>
              <a:rPr lang="en-US" sz="3000" dirty="0" smtClean="0"/>
              <a:t>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r>
              <a:rPr lang="en-US" sz="3000" dirty="0" smtClean="0"/>
              <a:t>2015, 13h45-16h45)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r>
              <a:rPr lang="en-US" sz="3000" b="1" dirty="0" smtClean="0">
                <a:hlinkClick r:id="rId4"/>
              </a:rPr>
              <a:t>Lecture </a:t>
            </a:r>
            <a:r>
              <a:rPr lang="en-US" sz="3000" b="1" dirty="0" smtClean="0">
                <a:hlinkClick r:id="rId4"/>
              </a:rPr>
              <a:t>6: Money, finance and crisis </a:t>
            </a:r>
            <a:r>
              <a:rPr lang="en-US" sz="3000" b="1" dirty="0" smtClean="0">
                <a:hlinkClick r:id="rId4"/>
              </a:rPr>
              <a:t>in historical </a:t>
            </a:r>
            <a:r>
              <a:rPr lang="en-US" sz="3000" b="1" dirty="0" smtClean="0">
                <a:hlinkClick r:id="rId4"/>
              </a:rPr>
              <a:t>perspective</a:t>
            </a:r>
            <a:r>
              <a:rPr lang="en-US" sz="3000" b="1" dirty="0" smtClean="0"/>
              <a:t> </a:t>
            </a:r>
            <a:r>
              <a:rPr lang="en-US" sz="3000" dirty="0" smtClean="0"/>
              <a:t>(Tuesday </a:t>
            </a:r>
            <a:r>
              <a:rPr lang="en-US" sz="3000" dirty="0" smtClean="0"/>
              <a:t>October </a:t>
            </a:r>
            <a:r>
              <a:rPr lang="en-US" sz="3000" dirty="0" smtClean="0"/>
              <a:t>13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r>
              <a:rPr lang="en-US" sz="3000" dirty="0" smtClean="0"/>
              <a:t>2015, 13h45-16h45) </a:t>
            </a: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>
                <a:hlinkClick r:id="rId5"/>
              </a:rPr>
              <a:t>Lecture 7: </a:t>
            </a:r>
            <a:r>
              <a:rPr lang="en-US" sz="3000" b="1" dirty="0" smtClean="0">
                <a:hlinkClick r:id="rId5"/>
              </a:rPr>
              <a:t>Government intervention and the</a:t>
            </a:r>
            <a:r>
              <a:rPr lang="en-US" sz="3000" b="1" dirty="0" smtClean="0">
                <a:hlinkClick r:id="rId5"/>
              </a:rPr>
              <a:t> </a:t>
            </a:r>
            <a:r>
              <a:rPr lang="en-US" sz="3000" b="1" dirty="0" smtClean="0">
                <a:hlinkClick r:id="rId5"/>
              </a:rPr>
              <a:t>regulation of capital and inequality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(Tuesday October 27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2015, 13h45-16h45) 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b="1" dirty="0" smtClean="0">
                <a:hlinkClick r:id="rId6"/>
              </a:rPr>
              <a:t>Lecture 8: Exam</a:t>
            </a:r>
            <a:r>
              <a:rPr lang="en-US" sz="3000" b="1" dirty="0" smtClean="0"/>
              <a:t> </a:t>
            </a:r>
            <a:r>
              <a:rPr lang="en-US" sz="3000" dirty="0" smtClean="0"/>
              <a:t>(Tuesday November 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2015, 13h45-16h45</a:t>
            </a:r>
            <a:r>
              <a:rPr lang="en-US" sz="3000" dirty="0" smtClean="0"/>
              <a:t>)</a:t>
            </a: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General </a:t>
            </a:r>
            <a:r>
              <a:rPr lang="fr-FR" sz="3200" b="1" dirty="0" err="1" smtClean="0"/>
              <a:t>references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To a large extent the course will follow this book:</a:t>
            </a:r>
          </a:p>
          <a:p>
            <a:r>
              <a:rPr lang="en-US" sz="2600" dirty="0" smtClean="0"/>
              <a:t>T. Piketty, </a:t>
            </a:r>
            <a:r>
              <a:rPr lang="en-US" sz="2600" i="1" u="sng" dirty="0" smtClean="0">
                <a:hlinkClick r:id="rId2"/>
              </a:rPr>
              <a:t>Capital in the 21</a:t>
            </a:r>
            <a:r>
              <a:rPr lang="en-US" sz="2600" i="1" u="sng" baseline="30000" dirty="0" smtClean="0">
                <a:hlinkClick r:id="rId2"/>
              </a:rPr>
              <a:t>st</a:t>
            </a:r>
            <a:r>
              <a:rPr lang="en-US" sz="2600" i="1" u="sng" dirty="0" smtClean="0">
                <a:hlinkClick r:id="rId2"/>
              </a:rPr>
              <a:t> century</a:t>
            </a:r>
            <a:r>
              <a:rPr lang="en-US" sz="2600" dirty="0" smtClean="0"/>
              <a:t>, Harvard Univ. Press 2014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I will also draw heavily on the following two books:</a:t>
            </a:r>
          </a:p>
          <a:p>
            <a:r>
              <a:rPr lang="en-US" sz="2600" dirty="0" smtClean="0"/>
              <a:t>A. </a:t>
            </a:r>
            <a:r>
              <a:rPr lang="en-US" sz="2600" dirty="0" err="1" smtClean="0"/>
              <a:t>Maddison</a:t>
            </a:r>
            <a:r>
              <a:rPr lang="en-US" sz="2600" dirty="0" smtClean="0"/>
              <a:t>, </a:t>
            </a:r>
            <a:r>
              <a:rPr lang="en-US" sz="2600" i="1" dirty="0" smtClean="0">
                <a:hlinkClick r:id="rId3"/>
              </a:rPr>
              <a:t>The World Economy – A Millennial Perspective</a:t>
            </a:r>
            <a:r>
              <a:rPr lang="en-US" sz="2600" dirty="0" smtClean="0"/>
              <a:t>, OECD 2001 (</a:t>
            </a:r>
            <a:r>
              <a:rPr lang="en-US" sz="2600" dirty="0" smtClean="0">
                <a:hlinkClick r:id="rId4"/>
              </a:rPr>
              <a:t>database (</a:t>
            </a:r>
            <a:r>
              <a:rPr lang="en-US" sz="2600" dirty="0" err="1" smtClean="0">
                <a:hlinkClick r:id="rId4"/>
              </a:rPr>
              <a:t>xls</a:t>
            </a:r>
            <a:r>
              <a:rPr lang="en-US" sz="2600" dirty="0" smtClean="0">
                <a:hlinkClick r:id="rId4"/>
              </a:rPr>
              <a:t>)</a:t>
            </a:r>
            <a:r>
              <a:rPr lang="en-US" sz="2600" dirty="0" smtClean="0"/>
              <a:t>) (</a:t>
            </a:r>
            <a:r>
              <a:rPr lang="en-US" sz="2600" dirty="0" err="1" smtClean="0">
                <a:hlinkClick r:id="rId5"/>
              </a:rPr>
              <a:t>pdf</a:t>
            </a:r>
            <a:r>
              <a:rPr lang="en-US" sz="2600" dirty="0" smtClean="0"/>
              <a:t>)(</a:t>
            </a:r>
            <a:r>
              <a:rPr lang="en-US" sz="2600" dirty="0" smtClean="0">
                <a:hlinkClick r:id="rId6"/>
              </a:rPr>
              <a:t>website</a:t>
            </a:r>
            <a:r>
              <a:rPr lang="en-US" sz="2600" dirty="0" smtClean="0"/>
              <a:t>)</a:t>
            </a:r>
          </a:p>
          <a:p>
            <a:r>
              <a:rPr lang="en-US" sz="2600" dirty="0" smtClean="0">
                <a:hlinkClick r:id="rId7"/>
              </a:rPr>
              <a:t>P. </a:t>
            </a:r>
            <a:r>
              <a:rPr lang="en-US" sz="2600" dirty="0" err="1" smtClean="0">
                <a:hlinkClick r:id="rId7"/>
              </a:rPr>
              <a:t>Lindert</a:t>
            </a:r>
            <a:r>
              <a:rPr lang="en-US" sz="2600" dirty="0" smtClean="0"/>
              <a:t>, </a:t>
            </a:r>
            <a:r>
              <a:rPr lang="en-US" sz="2600" i="1" dirty="0" smtClean="0"/>
              <a:t>Growing Public – Social Spending and Economic Growth since the 18</a:t>
            </a:r>
            <a:r>
              <a:rPr lang="en-US" sz="2600" i="1" baseline="30000" dirty="0" smtClean="0"/>
              <a:t>th</a:t>
            </a:r>
            <a:r>
              <a:rPr lang="en-US" sz="2600" i="1" dirty="0" smtClean="0"/>
              <a:t> Century</a:t>
            </a:r>
            <a:r>
              <a:rPr lang="en-US" sz="2600" dirty="0" smtClean="0"/>
              <a:t>, Oxford Univ. Press 2004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See also </a:t>
            </a:r>
            <a:r>
              <a:rPr lang="fr-FR" sz="2600" dirty="0" smtClean="0"/>
              <a:t>«</a:t>
            </a:r>
            <a:r>
              <a:rPr lang="fr-FR" sz="2600" dirty="0" smtClean="0">
                <a:hlinkClick r:id="rId8"/>
              </a:rPr>
              <a:t>Putting Distribution Back at the Center of Economics</a:t>
            </a:r>
            <a:r>
              <a:rPr lang="fr-FR" sz="2600" dirty="0" smtClean="0"/>
              <a:t> », Journal of </a:t>
            </a:r>
            <a:r>
              <a:rPr lang="fr-FR" sz="2600" dirty="0" err="1" smtClean="0"/>
              <a:t>Economic</a:t>
            </a:r>
            <a:r>
              <a:rPr lang="fr-FR" sz="2600" dirty="0" smtClean="0"/>
              <a:t> Perspectives 2015 </a:t>
            </a:r>
          </a:p>
          <a:p>
            <a:pPr>
              <a:buNone/>
            </a:pPr>
            <a:r>
              <a:rPr lang="fr-FR" sz="2600" dirty="0" smtClean="0"/>
              <a:t>     «</a:t>
            </a:r>
            <a:r>
              <a:rPr lang="fr-FR" sz="2600" dirty="0" smtClean="0">
                <a:hlinkClick r:id="rId9"/>
              </a:rPr>
              <a:t> Vers une économie politique et historique</a:t>
            </a:r>
            <a:r>
              <a:rPr lang="fr-FR" sz="2600" dirty="0" smtClean="0"/>
              <a:t> », Annales – Histoire, sciences sociales 2015 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Reading </a:t>
            </a:r>
            <a:r>
              <a:rPr lang="fr-FR" dirty="0" err="1" smtClean="0"/>
              <a:t>list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fr-FR" dirty="0" smtClean="0"/>
              <a:t>Lecture 1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Lecture 2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General references in economic history:</a:t>
            </a:r>
          </a:p>
          <a:p>
            <a:r>
              <a:rPr lang="en-US" sz="2600" dirty="0" smtClean="0"/>
              <a:t>TK</a:t>
            </a:r>
          </a:p>
          <a:p>
            <a:r>
              <a:rPr lang="en-US" sz="2600" dirty="0" smtClean="0"/>
              <a:t>K. Polanyi, The Great Transformation, 1944; 1957</a:t>
            </a:r>
          </a:p>
          <a:p>
            <a:r>
              <a:rPr lang="en-US" sz="2600" dirty="0" smtClean="0"/>
              <a:t>F. </a:t>
            </a:r>
            <a:r>
              <a:rPr lang="en-US" sz="2600" dirty="0" err="1" smtClean="0"/>
              <a:t>Braudel</a:t>
            </a:r>
            <a:endParaRPr lang="en-US" sz="2600" dirty="0" smtClean="0"/>
          </a:p>
          <a:p>
            <a:r>
              <a:rPr lang="en-US" sz="2600" dirty="0" smtClean="0"/>
              <a:t>J. Diamond; </a:t>
            </a:r>
            <a:r>
              <a:rPr lang="en-US" sz="2600" dirty="0" err="1" smtClean="0"/>
              <a:t>Tilly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R. Allen, </a:t>
            </a:r>
            <a:r>
              <a:rPr lang="en-US" sz="2600" i="1" dirty="0" smtClean="0"/>
              <a:t>The British Industrial Revolution in Global Perspective</a:t>
            </a:r>
            <a:r>
              <a:rPr lang="en-US" sz="2600" dirty="0" smtClean="0"/>
              <a:t>, Cambridge Univ. Press, 2007</a:t>
            </a:r>
          </a:p>
          <a:p>
            <a:r>
              <a:rPr lang="en-US" sz="2600" dirty="0" smtClean="0">
                <a:hlinkClick r:id="rId2"/>
              </a:rPr>
              <a:t>D. Acemoglu</a:t>
            </a:r>
            <a:r>
              <a:rPr lang="en-US" sz="2600" dirty="0" smtClean="0"/>
              <a:t>, J. Robinson, </a:t>
            </a:r>
            <a:r>
              <a:rPr lang="en-US" sz="2600" i="1" dirty="0" smtClean="0"/>
              <a:t>Why Nations Fail -  The Origins of Power, Prosperity and Poverty</a:t>
            </a:r>
            <a:r>
              <a:rPr lang="en-US" sz="2600" dirty="0" smtClean="0"/>
              <a:t>, Random House, 2012</a:t>
            </a:r>
          </a:p>
          <a:p>
            <a:pPr>
              <a:buNone/>
            </a:pPr>
            <a:r>
              <a:rPr lang="en-US" sz="2600" dirty="0" smtClean="0"/>
              <a:t>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614</Words>
  <Application>Microsoft Office PowerPoint</Application>
  <PresentationFormat>Affichage à l'écran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Thème Office</vt:lpstr>
      <vt:lpstr>Acrobat Document</vt:lpstr>
      <vt:lpstr>   Economic History :  Capital, Inequality, Growth (Master APE &amp; PPD, Paris School of Economics) Thomas Piketty Academic year 2015-2016 </vt:lpstr>
      <vt:lpstr>Diapositive 2</vt:lpstr>
      <vt:lpstr>Diapositive 3</vt:lpstr>
      <vt:lpstr>Diapositive 4</vt:lpstr>
      <vt:lpstr>A quick roadmap of the lectures</vt:lpstr>
      <vt:lpstr>Diapositive 6</vt:lpstr>
      <vt:lpstr>General references</vt:lpstr>
      <vt:lpstr>Reading list</vt:lpstr>
      <vt:lpstr>Diapositive 9</vt:lpstr>
      <vt:lpstr>Diapositive 10</vt:lpstr>
      <vt:lpstr>Diapositive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106</cp:revision>
  <dcterms:created xsi:type="dcterms:W3CDTF">2013-11-13T10:03:15Z</dcterms:created>
  <dcterms:modified xsi:type="dcterms:W3CDTF">2015-06-23T12:52:39Z</dcterms:modified>
</cp:coreProperties>
</file>