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74" r:id="rId4"/>
    <p:sldId id="266" r:id="rId5"/>
    <p:sldId id="276" r:id="rId6"/>
    <p:sldId id="267" r:id="rId7"/>
    <p:sldId id="277" r:id="rId8"/>
    <p:sldId id="268" r:id="rId9"/>
    <p:sldId id="278" r:id="rId10"/>
    <p:sldId id="279" r:id="rId11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teaching/10/18" TargetMode="External"/><Relationship Id="rId2" Type="http://schemas.openxmlformats.org/officeDocument/2006/relationships/hyperlink" Target="http://piketty.pse.ens.fr/files/PikettyEcoIneg2013Lecture7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You2014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SaezStantcheva2012Slides.pdf" TargetMode="External"/><Relationship Id="rId2" Type="http://schemas.openxmlformats.org/officeDocument/2006/relationships/hyperlink" Target="http://piketty.pse.ens.fr/files/PikettySaezStantcheva2013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PikettySaez2013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PikettySaezAR201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Economic History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Piketty</a:t>
            </a:r>
            <a:br>
              <a:rPr lang="en-US" sz="3600" dirty="0" smtClean="0"/>
            </a:br>
            <a:r>
              <a:rPr lang="en-US" sz="3600" dirty="0" smtClean="0"/>
              <a:t>Academic year 2015-2016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3501008"/>
            <a:ext cx="7560840" cy="2736304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hlinkClick r:id="rId2"/>
              </a:rPr>
              <a:t>Lecture 7</a:t>
            </a:r>
            <a:r>
              <a:rPr lang="en-US" sz="3600" b="1" smtClean="0">
                <a:hlinkClick r:id="rId2"/>
              </a:rPr>
              <a:t>: </a:t>
            </a:r>
            <a:r>
              <a:rPr lang="en-US" sz="3600" b="1" smtClean="0">
                <a:hlinkClick r:id="rId2"/>
              </a:rPr>
              <a:t>Government</a:t>
            </a:r>
            <a:r>
              <a:rPr lang="en-US" sz="3600" b="1" smtClean="0">
                <a:hlinkClick r:id="rId2"/>
              </a:rPr>
              <a:t> </a:t>
            </a:r>
            <a:r>
              <a:rPr lang="en-US" sz="3600" b="1" dirty="0" smtClean="0">
                <a:hlinkClick r:id="rId2"/>
              </a:rPr>
              <a:t>intervention and the regulation of capital</a:t>
            </a:r>
            <a:endParaRPr lang="en-US" sz="3600" b="1" dirty="0" smtClean="0"/>
          </a:p>
          <a:p>
            <a:r>
              <a:rPr lang="en-US" dirty="0" smtClean="0"/>
              <a:t>   (Tuesday October 27</a:t>
            </a:r>
            <a:r>
              <a:rPr lang="en-US" baseline="30000" dirty="0" smtClean="0"/>
              <a:t>th</a:t>
            </a:r>
            <a:r>
              <a:rPr lang="en-US" dirty="0" smtClean="0"/>
              <a:t> 2015)</a:t>
            </a:r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3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332656"/>
            <a:ext cx="8856984" cy="61926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fr-FR" b="1" dirty="0" smtClean="0"/>
          </a:p>
          <a:p>
            <a:r>
              <a:rPr lang="fr-FR" dirty="0" smtClean="0"/>
              <a:t>More </a:t>
            </a:r>
            <a:r>
              <a:rPr lang="fr-FR" dirty="0" err="1" smtClean="0"/>
              <a:t>generally</a:t>
            </a:r>
            <a:r>
              <a:rPr lang="fr-FR" dirty="0" smtClean="0"/>
              <a:t>: </a:t>
            </a:r>
            <a:r>
              <a:rPr lang="fr-FR" b="1" dirty="0" smtClean="0"/>
              <a:t>taxation </a:t>
            </a:r>
            <a:r>
              <a:rPr lang="fr-FR" b="1" dirty="0" err="1" smtClean="0"/>
              <a:t>is</a:t>
            </a:r>
            <a:r>
              <a:rPr lang="fr-FR" b="1" dirty="0" smtClean="0"/>
              <a:t> the </a:t>
            </a:r>
            <a:r>
              <a:rPr lang="fr-FR" b="1" dirty="0" err="1" smtClean="0"/>
              <a:t>most</a:t>
            </a:r>
            <a:r>
              <a:rPr lang="fr-FR" b="1" dirty="0" smtClean="0"/>
              <a:t> </a:t>
            </a:r>
            <a:r>
              <a:rPr lang="fr-FR" b="1" dirty="0" err="1" smtClean="0"/>
              <a:t>civilized</a:t>
            </a:r>
            <a:r>
              <a:rPr lang="fr-FR" b="1" dirty="0" smtClean="0"/>
              <a:t> </a:t>
            </a:r>
            <a:r>
              <a:rPr lang="fr-FR" b="1" dirty="0" err="1" smtClean="0"/>
              <a:t>form</a:t>
            </a:r>
            <a:r>
              <a:rPr lang="fr-FR" b="1" dirty="0" smtClean="0"/>
              <a:t> of </a:t>
            </a:r>
            <a:r>
              <a:rPr lang="fr-FR" b="1" dirty="0" err="1" smtClean="0"/>
              <a:t>regulation</a:t>
            </a:r>
            <a:r>
              <a:rPr lang="fr-FR" dirty="0" smtClean="0"/>
              <a:t> (i.e.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allows</a:t>
            </a:r>
            <a:r>
              <a:rPr lang="fr-FR" dirty="0" smtClean="0"/>
              <a:t> for efficient and transparent redistribution and intervention, </a:t>
            </a:r>
            <a:r>
              <a:rPr lang="fr-FR" dirty="0" err="1" smtClean="0"/>
              <a:t>while</a:t>
            </a:r>
            <a:r>
              <a:rPr lang="fr-FR" dirty="0" smtClean="0"/>
              <a:t> </a:t>
            </a:r>
            <a:r>
              <a:rPr lang="fr-FR" dirty="0" err="1" smtClean="0"/>
              <a:t>preserving</a:t>
            </a:r>
            <a:r>
              <a:rPr lang="fr-FR" dirty="0" smtClean="0"/>
              <a:t> international </a:t>
            </a:r>
            <a:r>
              <a:rPr lang="fr-FR" dirty="0" err="1" smtClean="0"/>
              <a:t>economic</a:t>
            </a:r>
            <a:r>
              <a:rPr lang="fr-FR" dirty="0" smtClean="0"/>
              <a:t> </a:t>
            </a:r>
            <a:r>
              <a:rPr lang="fr-FR" dirty="0" err="1" smtClean="0"/>
              <a:t>openness</a:t>
            </a:r>
            <a:r>
              <a:rPr lang="fr-FR" dirty="0" smtClean="0"/>
              <a:t> and </a:t>
            </a:r>
            <a:r>
              <a:rPr lang="fr-FR" dirty="0" err="1" smtClean="0"/>
              <a:t>competitive</a:t>
            </a:r>
            <a:r>
              <a:rPr lang="fr-FR" dirty="0" smtClean="0"/>
              <a:t> forces)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But </a:t>
            </a:r>
            <a:r>
              <a:rPr lang="fr-FR" b="1" dirty="0" smtClean="0"/>
              <a:t>taxation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certainly</a:t>
            </a:r>
            <a:r>
              <a:rPr lang="fr-FR" b="1" dirty="0" smtClean="0"/>
              <a:t> not the </a:t>
            </a:r>
            <a:r>
              <a:rPr lang="fr-FR" b="1" dirty="0" err="1" smtClean="0"/>
              <a:t>only</a:t>
            </a:r>
            <a:r>
              <a:rPr lang="fr-FR" b="1" dirty="0" smtClean="0"/>
              <a:t> </a:t>
            </a:r>
            <a:r>
              <a:rPr lang="fr-FR" b="1" dirty="0" err="1" smtClean="0"/>
              <a:t>form</a:t>
            </a:r>
            <a:r>
              <a:rPr lang="fr-FR" b="1" dirty="0" smtClean="0"/>
              <a:t> of </a:t>
            </a:r>
            <a:r>
              <a:rPr lang="fr-FR" b="1" dirty="0" err="1" smtClean="0"/>
              <a:t>regulation</a:t>
            </a:r>
            <a:r>
              <a:rPr lang="fr-FR" dirty="0" smtClean="0"/>
              <a:t>: </a:t>
            </a:r>
            <a:r>
              <a:rPr lang="fr-FR" dirty="0" err="1" smtClean="0"/>
              <a:t>various</a:t>
            </a:r>
            <a:r>
              <a:rPr lang="fr-FR" dirty="0" smtClean="0"/>
              <a:t> </a:t>
            </a:r>
            <a:r>
              <a:rPr lang="fr-FR" dirty="0" err="1" smtClean="0"/>
              <a:t>forms</a:t>
            </a:r>
            <a:r>
              <a:rPr lang="fr-FR" dirty="0" smtClean="0"/>
              <a:t> of capital </a:t>
            </a:r>
            <a:r>
              <a:rPr lang="fr-FR" dirty="0" err="1" smtClean="0"/>
              <a:t>controls</a:t>
            </a:r>
            <a:r>
              <a:rPr lang="fr-FR" dirty="0" smtClean="0"/>
              <a:t> or </a:t>
            </a:r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 err="1" smtClean="0"/>
              <a:t>controls</a:t>
            </a:r>
            <a:r>
              <a:rPr lang="fr-FR" dirty="0" smtClean="0"/>
              <a:t> or </a:t>
            </a:r>
            <a:r>
              <a:rPr lang="fr-FR" dirty="0" err="1" smtClean="0"/>
              <a:t>participatory</a:t>
            </a:r>
            <a:r>
              <a:rPr lang="fr-FR" dirty="0" smtClean="0"/>
              <a:t> </a:t>
            </a:r>
            <a:r>
              <a:rPr lang="fr-FR" dirty="0" err="1" smtClean="0"/>
              <a:t>governance</a:t>
            </a:r>
            <a:r>
              <a:rPr lang="fr-FR" dirty="0" smtClean="0"/>
              <a:t> or migration </a:t>
            </a:r>
            <a:r>
              <a:rPr lang="fr-FR" dirty="0" err="1" smtClean="0"/>
              <a:t>policies</a:t>
            </a:r>
            <a:r>
              <a:rPr lang="fr-FR" dirty="0" smtClean="0"/>
              <a:t> or </a:t>
            </a:r>
            <a:r>
              <a:rPr lang="fr-FR" dirty="0" err="1" smtClean="0"/>
              <a:t>inflationary</a:t>
            </a:r>
            <a:r>
              <a:rPr lang="fr-FR" dirty="0" smtClean="0"/>
              <a:t> </a:t>
            </a:r>
            <a:r>
              <a:rPr lang="fr-FR" dirty="0" err="1" smtClean="0"/>
              <a:t>policies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, and are </a:t>
            </a:r>
            <a:r>
              <a:rPr lang="fr-FR" dirty="0" err="1" smtClean="0"/>
              <a:t>used</a:t>
            </a:r>
            <a:r>
              <a:rPr lang="fr-FR" dirty="0" smtClean="0"/>
              <a:t> (China, </a:t>
            </a:r>
            <a:r>
              <a:rPr lang="fr-FR" dirty="0" err="1" smtClean="0"/>
              <a:t>Russia</a:t>
            </a:r>
            <a:r>
              <a:rPr lang="fr-FR" dirty="0" smtClean="0"/>
              <a:t>, Europe, US, ..) </a:t>
            </a:r>
          </a:p>
          <a:p>
            <a:r>
              <a:rPr lang="fr-FR" dirty="0" err="1" smtClean="0"/>
              <a:t>Among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non-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r>
              <a:rPr lang="fr-FR" dirty="0" smtClean="0"/>
              <a:t>, inflation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quite</a:t>
            </a:r>
            <a:r>
              <a:rPr lang="fr-FR" dirty="0" smtClean="0"/>
              <a:t> </a:t>
            </a:r>
            <a:r>
              <a:rPr lang="fr-FR" dirty="0" err="1" smtClean="0"/>
              <a:t>useful</a:t>
            </a:r>
            <a:r>
              <a:rPr lang="fr-FR" dirty="0" smtClean="0"/>
              <a:t> to </a:t>
            </a:r>
            <a:r>
              <a:rPr lang="fr-FR" dirty="0" err="1" smtClean="0"/>
              <a:t>reduce</a:t>
            </a:r>
            <a:r>
              <a:rPr lang="fr-FR" dirty="0" smtClean="0"/>
              <a:t> public </a:t>
            </a:r>
            <a:r>
              <a:rPr lang="fr-FR" dirty="0" err="1" smtClean="0"/>
              <a:t>debt</a:t>
            </a:r>
            <a:r>
              <a:rPr lang="fr-FR" dirty="0" smtClean="0"/>
              <a:t>; but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a </a:t>
            </a:r>
            <a:r>
              <a:rPr lang="fr-FR" dirty="0" err="1" smtClean="0"/>
              <a:t>tax</a:t>
            </a:r>
            <a:r>
              <a:rPr lang="fr-FR" dirty="0" smtClean="0"/>
              <a:t> on </a:t>
            </a:r>
            <a:r>
              <a:rPr lang="fr-FR" dirty="0" err="1" smtClean="0"/>
              <a:t>low</a:t>
            </a:r>
            <a:r>
              <a:rPr lang="fr-FR" dirty="0" smtClean="0"/>
              <a:t> </a:t>
            </a:r>
            <a:r>
              <a:rPr lang="fr-FR" dirty="0" err="1" smtClean="0"/>
              <a:t>wealth</a:t>
            </a:r>
            <a:r>
              <a:rPr lang="fr-FR" dirty="0" smtClean="0"/>
              <a:t>,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definitely</a:t>
            </a:r>
            <a:r>
              <a:rPr lang="fr-FR" dirty="0" smtClean="0"/>
              <a:t> not as good as  a progressive </a:t>
            </a:r>
            <a:r>
              <a:rPr lang="fr-FR" dirty="0" err="1" smtClean="0"/>
              <a:t>wealth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) </a:t>
            </a:r>
          </a:p>
          <a:p>
            <a:r>
              <a:rPr lang="fr-FR" dirty="0" err="1" smtClean="0"/>
              <a:t>Historically</a:t>
            </a:r>
            <a:r>
              <a:rPr lang="fr-FR" dirty="0" smtClean="0"/>
              <a:t>, land </a:t>
            </a:r>
            <a:r>
              <a:rPr lang="fr-FR" dirty="0" err="1" smtClean="0"/>
              <a:t>reform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played</a:t>
            </a:r>
            <a:r>
              <a:rPr lang="fr-FR" dirty="0" smtClean="0"/>
              <a:t> important </a:t>
            </a:r>
            <a:r>
              <a:rPr lang="fr-FR" dirty="0" err="1" smtClean="0"/>
              <a:t>role</a:t>
            </a:r>
            <a:r>
              <a:rPr lang="fr-FR" dirty="0" smtClean="0"/>
              <a:t> (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e.g</a:t>
            </a:r>
            <a:r>
              <a:rPr lang="fr-FR" dirty="0" smtClean="0"/>
              <a:t>. </a:t>
            </a:r>
            <a:r>
              <a:rPr lang="fr-FR" dirty="0" err="1" smtClean="0">
                <a:hlinkClick r:id="rId2"/>
              </a:rPr>
              <a:t>Korea</a:t>
            </a:r>
            <a:r>
              <a:rPr lang="fr-FR" dirty="0" smtClean="0">
                <a:hlinkClick r:id="rId2"/>
              </a:rPr>
              <a:t>-Taiwan vs </a:t>
            </a:r>
            <a:r>
              <a:rPr lang="fr-FR" dirty="0" err="1" smtClean="0">
                <a:hlinkClick r:id="rId2"/>
              </a:rPr>
              <a:t>Philipinnes</a:t>
            </a:r>
            <a:r>
              <a:rPr lang="fr-FR" dirty="0" smtClean="0"/>
              <a:t>, </a:t>
            </a:r>
            <a:r>
              <a:rPr lang="fr-FR" dirty="0" err="1" smtClean="0"/>
              <a:t>Asia</a:t>
            </a:r>
            <a:r>
              <a:rPr lang="fr-FR" dirty="0" smtClean="0"/>
              <a:t> vs Latin </a:t>
            </a:r>
            <a:r>
              <a:rPr lang="fr-FR" dirty="0" err="1" smtClean="0"/>
              <a:t>america</a:t>
            </a:r>
            <a:r>
              <a:rPr lang="fr-FR" dirty="0" smtClean="0"/>
              <a:t>); in a </a:t>
            </a:r>
            <a:r>
              <a:rPr lang="fr-FR" dirty="0" err="1" smtClean="0"/>
              <a:t>way</a:t>
            </a:r>
            <a:r>
              <a:rPr lang="fr-FR" dirty="0" smtClean="0"/>
              <a:t>, progressive capital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a permanent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reform</a:t>
            </a:r>
            <a:r>
              <a:rPr lang="fr-FR" dirty="0" smtClean="0"/>
              <a:t> </a:t>
            </a:r>
          </a:p>
          <a:p>
            <a:r>
              <a:rPr lang="fr-FR" dirty="0" smtClean="0"/>
              <a:t>By </a:t>
            </a:r>
            <a:r>
              <a:rPr lang="fr-FR" dirty="0" err="1" smtClean="0"/>
              <a:t>producing</a:t>
            </a:r>
            <a:r>
              <a:rPr lang="fr-FR" dirty="0" smtClean="0"/>
              <a:t> more </a:t>
            </a:r>
            <a:r>
              <a:rPr lang="fr-FR" dirty="0" err="1" smtClean="0"/>
              <a:t>transparency</a:t>
            </a:r>
            <a:r>
              <a:rPr lang="fr-FR" dirty="0" smtClean="0"/>
              <a:t>,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contribute</a:t>
            </a:r>
            <a:r>
              <a:rPr lang="fr-FR" dirty="0" smtClean="0"/>
              <a:t> to more </a:t>
            </a:r>
            <a:r>
              <a:rPr lang="fr-FR" dirty="0" err="1" smtClean="0"/>
              <a:t>democratic</a:t>
            </a:r>
            <a:r>
              <a:rPr lang="fr-FR" dirty="0" smtClean="0"/>
              <a:t> </a:t>
            </a:r>
            <a:r>
              <a:rPr lang="fr-FR" dirty="0" err="1" smtClean="0"/>
              <a:t>property</a:t>
            </a:r>
            <a:r>
              <a:rPr lang="fr-FR" dirty="0" smtClean="0"/>
              <a:t> relations and </a:t>
            </a:r>
            <a:r>
              <a:rPr lang="fr-FR" dirty="0" err="1" smtClean="0"/>
              <a:t>participatory</a:t>
            </a:r>
            <a:r>
              <a:rPr lang="fr-FR" dirty="0" smtClean="0"/>
              <a:t> </a:t>
            </a:r>
            <a:r>
              <a:rPr lang="fr-FR" dirty="0" err="1" smtClean="0"/>
              <a:t>governance</a:t>
            </a: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Public intervention and </a:t>
            </a:r>
            <a:r>
              <a:rPr lang="fr-FR" dirty="0" err="1" smtClean="0"/>
              <a:t>regulation</a:t>
            </a:r>
            <a:r>
              <a:rPr lang="fr-FR" dirty="0" smtClean="0"/>
              <a:t> in </a:t>
            </a:r>
            <a:r>
              <a:rPr lang="fr-FR" dirty="0" err="1" smtClean="0"/>
              <a:t>historical</a:t>
            </a:r>
            <a:r>
              <a:rPr lang="fr-FR" dirty="0" smtClean="0"/>
              <a:t> perspective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968552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forms</a:t>
            </a:r>
            <a:r>
              <a:rPr lang="fr-FR" dirty="0" smtClean="0"/>
              <a:t> of public intervention and </a:t>
            </a:r>
            <a:r>
              <a:rPr lang="fr-FR" dirty="0" err="1" smtClean="0"/>
              <a:t>regulation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err="1" smtClean="0"/>
              <a:t>Legal</a:t>
            </a:r>
            <a:r>
              <a:rPr lang="fr-FR" dirty="0" smtClean="0"/>
              <a:t> system and </a:t>
            </a:r>
            <a:r>
              <a:rPr lang="fr-FR" dirty="0" err="1" smtClean="0"/>
              <a:t>property</a:t>
            </a:r>
            <a:r>
              <a:rPr lang="fr-FR" dirty="0" smtClean="0"/>
              <a:t> </a:t>
            </a:r>
            <a:r>
              <a:rPr lang="fr-FR" dirty="0" err="1" smtClean="0"/>
              <a:t>regimes</a:t>
            </a:r>
            <a:r>
              <a:rPr lang="fr-FR" dirty="0" smtClean="0"/>
              <a:t>: </a:t>
            </a:r>
            <a:r>
              <a:rPr lang="fr-FR" dirty="0" err="1" smtClean="0"/>
              <a:t>slavery</a:t>
            </a:r>
            <a:r>
              <a:rPr lang="fr-FR" dirty="0" smtClean="0"/>
              <a:t>, </a:t>
            </a:r>
            <a:r>
              <a:rPr lang="fr-FR" dirty="0" err="1" smtClean="0"/>
              <a:t>voting</a:t>
            </a:r>
            <a:r>
              <a:rPr lang="fr-FR" dirty="0" smtClean="0"/>
              <a:t> </a:t>
            </a:r>
            <a:r>
              <a:rPr lang="fr-FR" dirty="0" err="1" smtClean="0"/>
              <a:t>rigths</a:t>
            </a:r>
            <a:r>
              <a:rPr lang="fr-FR" dirty="0" smtClean="0"/>
              <a:t>, </a:t>
            </a:r>
            <a:r>
              <a:rPr lang="fr-FR" dirty="0" err="1" smtClean="0"/>
              <a:t>property</a:t>
            </a:r>
            <a:r>
              <a:rPr lang="fr-FR" dirty="0" smtClean="0"/>
              <a:t> </a:t>
            </a:r>
            <a:r>
              <a:rPr lang="fr-FR" dirty="0" err="1" smtClean="0"/>
              <a:t>rights</a:t>
            </a:r>
            <a:endParaRPr lang="fr-FR" dirty="0" smtClean="0"/>
          </a:p>
          <a:p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key</a:t>
            </a:r>
            <a:r>
              <a:rPr lang="fr-FR" dirty="0" smtClean="0"/>
              <a:t>: </a:t>
            </a:r>
            <a:r>
              <a:rPr lang="fr-FR" dirty="0" err="1" smtClean="0"/>
              <a:t>democracy</a:t>
            </a:r>
            <a:r>
              <a:rPr lang="fr-FR" dirty="0" smtClean="0"/>
              <a:t> or </a:t>
            </a:r>
            <a:r>
              <a:rPr lang="fr-FR" dirty="0" err="1" smtClean="0"/>
              <a:t>automatic</a:t>
            </a:r>
            <a:r>
              <a:rPr lang="fr-FR" dirty="0" smtClean="0"/>
              <a:t> </a:t>
            </a:r>
            <a:r>
              <a:rPr lang="fr-FR" dirty="0" err="1" smtClean="0"/>
              <a:t>rules</a:t>
            </a:r>
            <a:r>
              <a:rPr lang="fr-FR" dirty="0" smtClean="0"/>
              <a:t>; international </a:t>
            </a:r>
            <a:r>
              <a:rPr lang="fr-FR" dirty="0" err="1" smtClean="0"/>
              <a:t>legal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Fiscal system &amp; social </a:t>
            </a:r>
            <a:r>
              <a:rPr lang="fr-FR" dirty="0" err="1" smtClean="0"/>
              <a:t>spendings</a:t>
            </a:r>
            <a:r>
              <a:rPr lang="fr-FR" dirty="0" smtClean="0"/>
              <a:t> </a:t>
            </a:r>
            <a:r>
              <a:rPr lang="fr-FR" dirty="0" err="1" smtClean="0"/>
              <a:t>represent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one </a:t>
            </a:r>
            <a:r>
              <a:rPr lang="fr-FR" dirty="0" err="1" smtClean="0"/>
              <a:t>specific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r>
              <a:rPr lang="fr-FR" dirty="0" smtClean="0"/>
              <a:t> of public intervention (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e.g</a:t>
            </a:r>
            <a:r>
              <a:rPr lang="fr-FR" dirty="0" smtClean="0"/>
              <a:t>. China vs Europe </a:t>
            </a:r>
            <a:r>
              <a:rPr lang="fr-FR" dirty="0" err="1" smtClean="0"/>
              <a:t>today</a:t>
            </a:r>
            <a:r>
              <a:rPr lang="fr-FR" dirty="0" smtClean="0"/>
              <a:t>)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rise</a:t>
            </a:r>
            <a:r>
              <a:rPr lang="fr-FR" dirty="0" smtClean="0"/>
              <a:t> of the fiscal and social state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184576"/>
          </a:xfrm>
        </p:spPr>
        <p:txBody>
          <a:bodyPr>
            <a:normAutofit fontScale="85000" lnSpcReduction="10000"/>
          </a:bodyPr>
          <a:lstStyle/>
          <a:p>
            <a:r>
              <a:rPr lang="fr-FR" dirty="0" err="1" smtClean="0"/>
              <a:t>During</a:t>
            </a:r>
            <a:r>
              <a:rPr lang="fr-FR" dirty="0" smtClean="0"/>
              <a:t> 20c, </a:t>
            </a:r>
            <a:r>
              <a:rPr lang="fr-FR" dirty="0" err="1" smtClean="0"/>
              <a:t>huge</a:t>
            </a:r>
            <a:r>
              <a:rPr lang="fr-FR" dirty="0" smtClean="0"/>
              <a:t> </a:t>
            </a:r>
            <a:r>
              <a:rPr lang="fr-FR" dirty="0" err="1" smtClean="0"/>
              <a:t>rise</a:t>
            </a:r>
            <a:r>
              <a:rPr lang="fr-FR" dirty="0" smtClean="0"/>
              <a:t> of </a:t>
            </a:r>
            <a:r>
              <a:rPr lang="fr-FR" dirty="0" err="1" smtClean="0"/>
              <a:t>tax</a:t>
            </a:r>
            <a:r>
              <a:rPr lang="fr-FR" dirty="0" smtClean="0"/>
              <a:t> revenue (</a:t>
            </a:r>
            <a:r>
              <a:rPr lang="fr-FR" dirty="0" err="1" smtClean="0"/>
              <a:t>from</a:t>
            </a:r>
            <a:r>
              <a:rPr lang="fr-FR" dirty="0" smtClean="0"/>
              <a:t> 10% of 40-50% GDP) = </a:t>
            </a:r>
            <a:r>
              <a:rPr lang="fr-FR" dirty="0" err="1" smtClean="0"/>
              <a:t>rise</a:t>
            </a:r>
            <a:r>
              <a:rPr lang="fr-FR" dirty="0" smtClean="0"/>
              <a:t> of the modern fiscal and social state, </a:t>
            </a:r>
            <a:r>
              <a:rPr lang="fr-FR" dirty="0" err="1" smtClean="0"/>
              <a:t>partly</a:t>
            </a:r>
            <a:r>
              <a:rPr lang="fr-FR" dirty="0" smtClean="0"/>
              <a:t> as a </a:t>
            </a:r>
            <a:r>
              <a:rPr lang="fr-FR" dirty="0" err="1" smtClean="0"/>
              <a:t>response</a:t>
            </a:r>
            <a:r>
              <a:rPr lang="fr-FR" dirty="0" smtClean="0"/>
              <a:t> to </a:t>
            </a:r>
            <a:r>
              <a:rPr lang="fr-FR" dirty="0" err="1" smtClean="0"/>
              <a:t>high</a:t>
            </a:r>
            <a:r>
              <a:rPr lang="fr-FR" dirty="0" smtClean="0"/>
              <a:t> </a:t>
            </a:r>
            <a:r>
              <a:rPr lang="fr-FR" dirty="0" err="1" smtClean="0"/>
              <a:t>inequality</a:t>
            </a:r>
            <a:r>
              <a:rPr lang="fr-FR" dirty="0" smtClean="0"/>
              <a:t> </a:t>
            </a:r>
            <a:r>
              <a:rPr lang="fr-FR" dirty="0" err="1" smtClean="0"/>
              <a:t>generated</a:t>
            </a:r>
            <a:r>
              <a:rPr lang="fr-FR" dirty="0" smtClean="0"/>
              <a:t> by free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capitalism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This « </a:t>
            </a:r>
            <a:r>
              <a:rPr lang="fr-FR" dirty="0" err="1" smtClean="0"/>
              <a:t>great</a:t>
            </a:r>
            <a:r>
              <a:rPr lang="fr-FR" dirty="0" smtClean="0"/>
              <a:t> </a:t>
            </a:r>
            <a:r>
              <a:rPr lang="fr-FR" dirty="0" err="1" smtClean="0"/>
              <a:t>leap</a:t>
            </a:r>
            <a:r>
              <a:rPr lang="fr-FR" dirty="0" smtClean="0"/>
              <a:t> </a:t>
            </a:r>
            <a:r>
              <a:rPr lang="fr-FR" dirty="0" err="1" smtClean="0"/>
              <a:t>forward</a:t>
            </a:r>
            <a:r>
              <a:rPr lang="fr-FR" dirty="0" smtClean="0"/>
              <a:t> »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going</a:t>
            </a:r>
            <a:r>
              <a:rPr lang="fr-FR" dirty="0" smtClean="0"/>
              <a:t> to </a:t>
            </a:r>
            <a:r>
              <a:rPr lang="fr-FR" dirty="0" err="1" smtClean="0"/>
              <a:t>happen</a:t>
            </a:r>
            <a:r>
              <a:rPr lang="fr-FR" dirty="0" smtClean="0"/>
              <a:t> </a:t>
            </a:r>
            <a:r>
              <a:rPr lang="fr-FR" dirty="0" err="1" smtClean="0"/>
              <a:t>again</a:t>
            </a:r>
            <a:r>
              <a:rPr lang="fr-FR" dirty="0" smtClean="0"/>
              <a:t>: </a:t>
            </a:r>
            <a:r>
              <a:rPr lang="fr-FR" dirty="0" err="1" smtClean="0"/>
              <a:t>during</a:t>
            </a:r>
            <a:r>
              <a:rPr lang="fr-FR" dirty="0" smtClean="0"/>
              <a:t> 21c, </a:t>
            </a:r>
            <a:r>
              <a:rPr lang="fr-FR" dirty="0" err="1" smtClean="0"/>
              <a:t>tax</a:t>
            </a:r>
            <a:r>
              <a:rPr lang="fr-FR" dirty="0" smtClean="0"/>
              <a:t> revenue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likely</a:t>
            </a:r>
            <a:r>
              <a:rPr lang="fr-FR" dirty="0" smtClean="0"/>
              <a:t> to </a:t>
            </a:r>
            <a:r>
              <a:rPr lang="fr-FR" dirty="0" err="1" smtClean="0"/>
              <a:t>stabilize</a:t>
            </a:r>
            <a:r>
              <a:rPr lang="fr-FR" dirty="0" smtClean="0"/>
              <a:t> (or </a:t>
            </a:r>
            <a:r>
              <a:rPr lang="fr-FR" dirty="0" err="1" smtClean="0"/>
              <a:t>decline</a:t>
            </a:r>
            <a:r>
              <a:rPr lang="fr-FR" dirty="0" smtClean="0"/>
              <a:t> if </a:t>
            </a:r>
            <a:r>
              <a:rPr lang="fr-FR" dirty="0" err="1" smtClean="0"/>
              <a:t>rising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competition</a:t>
            </a:r>
            <a:r>
              <a:rPr lang="fr-FR" dirty="0" smtClean="0"/>
              <a:t>), not to </a:t>
            </a:r>
            <a:r>
              <a:rPr lang="fr-FR" dirty="0" err="1" smtClean="0"/>
              <a:t>rise</a:t>
            </a:r>
            <a:r>
              <a:rPr lang="fr-FR" dirty="0" smtClean="0"/>
              <a:t> </a:t>
            </a:r>
            <a:r>
              <a:rPr lang="fr-FR" dirty="0" err="1" smtClean="0"/>
              <a:t>again</a:t>
            </a:r>
            <a:r>
              <a:rPr lang="fr-FR" dirty="0" smtClean="0"/>
              <a:t> to 70-80% GDP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The 21c challenge </a:t>
            </a:r>
            <a:r>
              <a:rPr lang="fr-FR" dirty="0" err="1" smtClean="0"/>
              <a:t>is</a:t>
            </a:r>
            <a:r>
              <a:rPr lang="fr-FR" dirty="0" smtClean="0"/>
              <a:t> not to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govt</a:t>
            </a:r>
            <a:r>
              <a:rPr lang="fr-FR" dirty="0" smtClean="0"/>
              <a:t> </a:t>
            </a:r>
            <a:r>
              <a:rPr lang="fr-FR" dirty="0" err="1" smtClean="0"/>
              <a:t>bigger</a:t>
            </a:r>
            <a:r>
              <a:rPr lang="fr-FR" dirty="0" smtClean="0"/>
              <a:t> (</a:t>
            </a:r>
            <a:r>
              <a:rPr lang="fr-FR" dirty="0" err="1" smtClean="0"/>
              <a:t>at</a:t>
            </a:r>
            <a:r>
              <a:rPr lang="fr-FR" dirty="0" smtClean="0"/>
              <a:t> least in </a:t>
            </a:r>
            <a:r>
              <a:rPr lang="fr-FR" dirty="0" err="1" smtClean="0"/>
              <a:t>rich</a:t>
            </a:r>
            <a:r>
              <a:rPr lang="fr-FR" dirty="0" smtClean="0"/>
              <a:t> countries), but to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 more efficient, </a:t>
            </a:r>
            <a:r>
              <a:rPr lang="fr-FR" dirty="0" err="1" smtClean="0"/>
              <a:t>both</a:t>
            </a:r>
            <a:r>
              <a:rPr lang="fr-FR" dirty="0" smtClean="0"/>
              <a:t> in </a:t>
            </a:r>
            <a:r>
              <a:rPr lang="fr-FR" dirty="0" err="1" smtClean="0"/>
              <a:t>terms</a:t>
            </a:r>
            <a:r>
              <a:rPr lang="fr-FR" dirty="0" smtClean="0"/>
              <a:t> of public </a:t>
            </a:r>
            <a:r>
              <a:rPr lang="fr-FR" dirty="0" err="1" smtClean="0"/>
              <a:t>spendings</a:t>
            </a:r>
            <a:r>
              <a:rPr lang="fr-FR" dirty="0" smtClean="0"/>
              <a:t> and fiscal and </a:t>
            </a:r>
            <a:r>
              <a:rPr lang="fr-FR" dirty="0" err="1" smtClean="0"/>
              <a:t>regulatory</a:t>
            </a:r>
            <a:r>
              <a:rPr lang="fr-FR" dirty="0" smtClean="0"/>
              <a:t> system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/>
          <p:cNvGraphicFramePr>
            <a:graphicFrameLocks noChangeAspect="1"/>
          </p:cNvGraphicFramePr>
          <p:nvPr/>
        </p:nvGraphicFramePr>
        <p:xfrm>
          <a:off x="1" y="0"/>
          <a:ext cx="9144000" cy="6858000"/>
        </p:xfrm>
        <a:graphic>
          <a:graphicData uri="http://schemas.openxmlformats.org/presentationml/2006/ole">
            <p:oleObj spid="_x0000_s9218" name="Acrobat Document" r:id="rId3" imgW="6416596" imgH="453429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Challenges for 21c </a:t>
            </a:r>
            <a:r>
              <a:rPr lang="fr-FR" dirty="0" err="1" smtClean="0"/>
              <a:t>tax</a:t>
            </a:r>
            <a:r>
              <a:rPr lang="fr-FR" dirty="0" smtClean="0"/>
              <a:t> system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857403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ideal</a:t>
            </a:r>
            <a:r>
              <a:rPr lang="fr-FR" dirty="0" smtClean="0"/>
              <a:t> fiscal </a:t>
            </a:r>
            <a:r>
              <a:rPr lang="fr-FR" dirty="0" err="1" smtClean="0"/>
              <a:t>trypyic</a:t>
            </a:r>
            <a:r>
              <a:rPr lang="fr-FR" dirty="0" smtClean="0"/>
              <a:t>: </a:t>
            </a:r>
            <a:r>
              <a:rPr lang="fr-FR" b="1" dirty="0" err="1" smtClean="0"/>
              <a:t>income</a:t>
            </a:r>
            <a:r>
              <a:rPr lang="fr-FR" b="1" dirty="0" smtClean="0"/>
              <a:t> </a:t>
            </a:r>
            <a:r>
              <a:rPr lang="fr-FR" b="1" dirty="0" err="1" smtClean="0"/>
              <a:t>tax</a:t>
            </a:r>
            <a:r>
              <a:rPr lang="fr-FR" dirty="0" smtClean="0"/>
              <a:t>, </a:t>
            </a:r>
            <a:r>
              <a:rPr lang="fr-FR" b="1" dirty="0" err="1" smtClean="0"/>
              <a:t>inheritance</a:t>
            </a:r>
            <a:r>
              <a:rPr lang="fr-FR" b="1" dirty="0" smtClean="0"/>
              <a:t> </a:t>
            </a:r>
            <a:r>
              <a:rPr lang="fr-FR" b="1" dirty="0" err="1" smtClean="0"/>
              <a:t>tax</a:t>
            </a:r>
            <a:r>
              <a:rPr lang="fr-FR" dirty="0" smtClean="0"/>
              <a:t>, </a:t>
            </a:r>
            <a:r>
              <a:rPr lang="fr-FR" b="1" dirty="0" err="1" smtClean="0"/>
              <a:t>wealth</a:t>
            </a:r>
            <a:r>
              <a:rPr lang="fr-FR" b="1" dirty="0" smtClean="0"/>
              <a:t> </a:t>
            </a:r>
            <a:r>
              <a:rPr lang="fr-FR" b="1" dirty="0" err="1" smtClean="0"/>
              <a:t>tax</a:t>
            </a:r>
            <a:endParaRPr lang="fr-FR" b="1" dirty="0" smtClean="0"/>
          </a:p>
          <a:p>
            <a:pPr>
              <a:buNone/>
            </a:pPr>
            <a:endParaRPr lang="fr-FR" b="1" dirty="0" smtClean="0"/>
          </a:p>
          <a:p>
            <a:r>
              <a:rPr lang="fr-FR" b="1" dirty="0" smtClean="0"/>
              <a:t>Progressive </a:t>
            </a:r>
            <a:r>
              <a:rPr lang="fr-FR" b="1" dirty="0" err="1" smtClean="0"/>
              <a:t>income</a:t>
            </a:r>
            <a:r>
              <a:rPr lang="fr-FR" b="1" dirty="0" smtClean="0"/>
              <a:t> </a:t>
            </a:r>
            <a:r>
              <a:rPr lang="fr-FR" b="1" dirty="0" err="1" smtClean="0"/>
              <a:t>tax</a:t>
            </a:r>
            <a:r>
              <a:rPr lang="fr-FR" dirty="0" smtClean="0"/>
              <a:t>: basic </a:t>
            </a:r>
            <a:r>
              <a:rPr lang="fr-FR" dirty="0" err="1" smtClean="0"/>
              <a:t>pillar</a:t>
            </a:r>
            <a:r>
              <a:rPr lang="fr-FR" dirty="0" smtClean="0"/>
              <a:t> for </a:t>
            </a:r>
            <a:r>
              <a:rPr lang="fr-FR" dirty="0" err="1" smtClean="0"/>
              <a:t>financing</a:t>
            </a:r>
            <a:r>
              <a:rPr lang="fr-FR" dirty="0" smtClean="0"/>
              <a:t> public </a:t>
            </a:r>
            <a:r>
              <a:rPr lang="fr-FR" dirty="0" err="1" smtClean="0"/>
              <a:t>goods</a:t>
            </a:r>
            <a:r>
              <a:rPr lang="fr-FR" dirty="0" smtClean="0"/>
              <a:t> and social </a:t>
            </a:r>
            <a:r>
              <a:rPr lang="fr-FR" dirty="0" err="1" smtClean="0"/>
              <a:t>spendings</a:t>
            </a:r>
            <a:r>
              <a:rPr lang="fr-FR" dirty="0" smtClean="0"/>
              <a:t> (</a:t>
            </a:r>
            <a:r>
              <a:rPr lang="fr-FR" dirty="0" err="1" smtClean="0"/>
              <a:t>together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social contributions); </a:t>
            </a:r>
            <a:r>
              <a:rPr lang="fr-FR" dirty="0" err="1" smtClean="0"/>
              <a:t>progressivity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very</a:t>
            </a:r>
            <a:r>
              <a:rPr lang="fr-FR" dirty="0" smtClean="0"/>
              <a:t> top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critical</a:t>
            </a:r>
            <a:r>
              <a:rPr lang="fr-FR" dirty="0" smtClean="0"/>
              <a:t> not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r>
              <a:rPr lang="fr-FR" dirty="0" smtClean="0"/>
              <a:t> to </a:t>
            </a:r>
            <a:r>
              <a:rPr lang="fr-FR" dirty="0" err="1" smtClean="0"/>
              <a:t>raise</a:t>
            </a:r>
            <a:r>
              <a:rPr lang="fr-FR" dirty="0" smtClean="0"/>
              <a:t> revenue, but </a:t>
            </a:r>
            <a:r>
              <a:rPr lang="fr-FR" dirty="0" err="1" smtClean="0"/>
              <a:t>mostly</a:t>
            </a:r>
            <a:r>
              <a:rPr lang="fr-FR" dirty="0" smtClean="0"/>
              <a:t> to </a:t>
            </a:r>
            <a:r>
              <a:rPr lang="fr-FR" dirty="0" err="1" smtClean="0"/>
              <a:t>keep</a:t>
            </a:r>
            <a:r>
              <a:rPr lang="fr-FR" dirty="0" smtClean="0"/>
              <a:t> top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incomes</a:t>
            </a:r>
            <a:r>
              <a:rPr lang="fr-FR" dirty="0" smtClean="0"/>
              <a:t> and </a:t>
            </a:r>
            <a:r>
              <a:rPr lang="fr-FR" dirty="0" err="1" smtClean="0"/>
              <a:t>rent</a:t>
            </a:r>
            <a:r>
              <a:rPr lang="fr-FR" dirty="0" smtClean="0"/>
              <a:t> extraction </a:t>
            </a:r>
            <a:r>
              <a:rPr lang="fr-FR" dirty="0" err="1" smtClean="0"/>
              <a:t>under</a:t>
            </a:r>
            <a:r>
              <a:rPr lang="fr-FR" dirty="0" smtClean="0"/>
              <a:t> control </a:t>
            </a:r>
          </a:p>
          <a:p>
            <a:r>
              <a:rPr lang="fr-FR" dirty="0" err="1" smtClean="0"/>
              <a:t>Theory</a:t>
            </a:r>
            <a:r>
              <a:rPr lang="fr-FR" dirty="0" smtClean="0"/>
              <a:t>: </a:t>
            </a:r>
            <a:r>
              <a:rPr lang="fr-FR" dirty="0" err="1" smtClean="0"/>
              <a:t>see</a:t>
            </a:r>
            <a:r>
              <a:rPr lang="fr-FR" dirty="0" smtClean="0"/>
              <a:t> « Optimal taxation of top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incomes</a:t>
            </a:r>
            <a:r>
              <a:rPr lang="fr-FR" dirty="0" smtClean="0"/>
              <a:t> »</a:t>
            </a:r>
            <a:r>
              <a:rPr lang="en-US" dirty="0" smtClean="0"/>
              <a:t>, </a:t>
            </a:r>
            <a:r>
              <a:rPr lang="en-US" dirty="0" smtClean="0">
                <a:hlinkClick r:id="rId2"/>
              </a:rPr>
              <a:t>AEJ 2014</a:t>
            </a:r>
            <a:r>
              <a:rPr lang="en-US" dirty="0" smtClean="0"/>
              <a:t> (see also </a:t>
            </a:r>
            <a:r>
              <a:rPr lang="en-US" dirty="0" smtClean="0">
                <a:hlinkClick r:id="rId3"/>
              </a:rPr>
              <a:t>Slides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History: see graphs; very chaotic and unpredictable evolutions; depend upon perceptions of fairness, national identities; hard to predict future evolutions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/>
          <p:cNvGraphicFramePr>
            <a:graphicFrameLocks noChangeAspect="1"/>
          </p:cNvGraphicFramePr>
          <p:nvPr/>
        </p:nvGraphicFramePr>
        <p:xfrm>
          <a:off x="179513" y="0"/>
          <a:ext cx="8964488" cy="6858000"/>
        </p:xfrm>
        <a:graphic>
          <a:graphicData uri="http://schemas.openxmlformats.org/presentationml/2006/ole">
            <p:oleObj spid="_x0000_s10242" name="Acrobat Document" r:id="rId3" imgW="6416596" imgH="453429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fr-FR" b="1" dirty="0" smtClean="0"/>
          </a:p>
          <a:p>
            <a:r>
              <a:rPr lang="fr-FR" b="1" dirty="0" smtClean="0"/>
              <a:t>Progressive </a:t>
            </a:r>
            <a:r>
              <a:rPr lang="fr-FR" b="1" dirty="0" err="1" smtClean="0"/>
              <a:t>inheritance</a:t>
            </a:r>
            <a:r>
              <a:rPr lang="fr-FR" b="1" dirty="0" smtClean="0"/>
              <a:t> </a:t>
            </a:r>
            <a:r>
              <a:rPr lang="fr-FR" b="1" dirty="0" err="1" smtClean="0"/>
              <a:t>tax</a:t>
            </a:r>
            <a:r>
              <a:rPr lang="fr-FR" dirty="0" smtClean="0"/>
              <a:t>: in a </a:t>
            </a:r>
            <a:r>
              <a:rPr lang="fr-FR" dirty="0" err="1" smtClean="0"/>
              <a:t>context</a:t>
            </a:r>
            <a:r>
              <a:rPr lang="fr-FR" dirty="0" smtClean="0"/>
              <a:t> of </a:t>
            </a:r>
            <a:r>
              <a:rPr lang="fr-FR" dirty="0" err="1" smtClean="0"/>
              <a:t>rising</a:t>
            </a:r>
            <a:r>
              <a:rPr lang="fr-FR" dirty="0" smtClean="0"/>
              <a:t> importance of </a:t>
            </a:r>
            <a:r>
              <a:rPr lang="fr-FR" dirty="0" err="1" smtClean="0"/>
              <a:t>wealth</a:t>
            </a:r>
            <a:r>
              <a:rPr lang="fr-FR" dirty="0" smtClean="0"/>
              <a:t> and </a:t>
            </a:r>
            <a:r>
              <a:rPr lang="fr-FR" dirty="0" err="1" smtClean="0"/>
              <a:t>inheritance</a:t>
            </a:r>
            <a:r>
              <a:rPr lang="fr-FR" dirty="0" smtClean="0"/>
              <a:t>,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an important </a:t>
            </a:r>
            <a:r>
              <a:rPr lang="fr-FR" dirty="0" err="1" smtClean="0"/>
              <a:t>policy</a:t>
            </a:r>
            <a:r>
              <a:rPr lang="fr-FR" dirty="0" smtClean="0"/>
              <a:t> </a:t>
            </a:r>
            <a:r>
              <a:rPr lang="fr-FR" dirty="0" err="1" smtClean="0"/>
              <a:t>tool</a:t>
            </a:r>
            <a:r>
              <a:rPr lang="fr-FR" dirty="0" smtClean="0"/>
              <a:t> to restore (or </a:t>
            </a:r>
            <a:r>
              <a:rPr lang="fr-FR" dirty="0" err="1" smtClean="0"/>
              <a:t>at</a:t>
            </a:r>
            <a:r>
              <a:rPr lang="fr-FR" dirty="0" smtClean="0"/>
              <a:t> least </a:t>
            </a:r>
            <a:r>
              <a:rPr lang="fr-FR" dirty="0" err="1" smtClean="0"/>
              <a:t>increase</a:t>
            </a:r>
            <a:r>
              <a:rPr lang="fr-FR" dirty="0" smtClean="0"/>
              <a:t>) </a:t>
            </a:r>
            <a:r>
              <a:rPr lang="fr-FR" dirty="0" err="1" smtClean="0"/>
              <a:t>equality</a:t>
            </a:r>
            <a:r>
              <a:rPr lang="fr-FR" dirty="0" smtClean="0"/>
              <a:t> of </a:t>
            </a:r>
            <a:r>
              <a:rPr lang="fr-FR" dirty="0" err="1" smtClean="0"/>
              <a:t>opportunity</a:t>
            </a:r>
            <a:r>
              <a:rPr lang="fr-FR" dirty="0" smtClean="0"/>
              <a:t> in a world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-</a:t>
            </a:r>
            <a:r>
              <a:rPr lang="fr-FR" dirty="0" err="1" smtClean="0"/>
              <a:t>dimensional</a:t>
            </a:r>
            <a:r>
              <a:rPr lang="fr-FR" dirty="0" smtClean="0"/>
              <a:t> </a:t>
            </a:r>
            <a:r>
              <a:rPr lang="fr-FR" dirty="0" err="1" smtClean="0"/>
              <a:t>inequality</a:t>
            </a:r>
            <a:r>
              <a:rPr lang="fr-FR" dirty="0" smtClean="0"/>
              <a:t> (</a:t>
            </a:r>
            <a:r>
              <a:rPr lang="fr-FR" dirty="0" err="1" smtClean="0"/>
              <a:t>inherited</a:t>
            </a:r>
            <a:r>
              <a:rPr lang="fr-FR" dirty="0" smtClean="0"/>
              <a:t> </a:t>
            </a:r>
            <a:r>
              <a:rPr lang="fr-FR" dirty="0" err="1" smtClean="0"/>
              <a:t>wealth</a:t>
            </a:r>
            <a:r>
              <a:rPr lang="fr-FR" dirty="0" smtClean="0"/>
              <a:t> vs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earnings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Theory</a:t>
            </a:r>
            <a:r>
              <a:rPr lang="fr-FR" dirty="0" smtClean="0"/>
              <a:t>: </a:t>
            </a:r>
            <a:r>
              <a:rPr lang="fr-FR" dirty="0" err="1" smtClean="0"/>
              <a:t>see</a:t>
            </a:r>
            <a:r>
              <a:rPr lang="fr-FR" dirty="0" smtClean="0"/>
              <a:t> « A </a:t>
            </a:r>
            <a:r>
              <a:rPr lang="fr-FR" dirty="0" err="1" smtClean="0"/>
              <a:t>Theory</a:t>
            </a:r>
            <a:r>
              <a:rPr lang="fr-FR" dirty="0" smtClean="0"/>
              <a:t> of Optimal </a:t>
            </a:r>
            <a:r>
              <a:rPr lang="fr-FR" dirty="0" err="1" smtClean="0"/>
              <a:t>Inheritance</a:t>
            </a:r>
            <a:r>
              <a:rPr lang="fr-FR" dirty="0" smtClean="0"/>
              <a:t> Taxation »</a:t>
            </a:r>
            <a:r>
              <a:rPr lang="en-US" dirty="0" smtClean="0"/>
              <a:t>, </a:t>
            </a:r>
            <a:r>
              <a:rPr lang="en-US" dirty="0" smtClean="0">
                <a:hlinkClick r:id="rId2"/>
              </a:rPr>
              <a:t>2013</a:t>
            </a:r>
            <a:endParaRPr lang="en-US" dirty="0" smtClean="0"/>
          </a:p>
          <a:p>
            <a:r>
              <a:rPr lang="en-US" dirty="0" smtClean="0"/>
              <a:t>History: see graphs; also chaotic and unpredictable; downward trend in top rates due to globalization (repeal of inheritance tax in small countries) or political capture?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/>
          <p:cNvGraphicFramePr>
            <a:graphicFrameLocks noChangeAspect="1"/>
          </p:cNvGraphicFramePr>
          <p:nvPr/>
        </p:nvGraphicFramePr>
        <p:xfrm>
          <a:off x="107505" y="0"/>
          <a:ext cx="9036496" cy="6858000"/>
        </p:xfrm>
        <a:graphic>
          <a:graphicData uri="http://schemas.openxmlformats.org/presentationml/2006/ole">
            <p:oleObj spid="_x0000_s11266" name="Acrobat Document" r:id="rId3" imgW="6416596" imgH="453429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184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fr-FR" b="1" dirty="0" smtClean="0"/>
          </a:p>
          <a:p>
            <a:r>
              <a:rPr lang="fr-FR" b="1" dirty="0" smtClean="0"/>
              <a:t>Progressive </a:t>
            </a:r>
            <a:r>
              <a:rPr lang="fr-FR" b="1" dirty="0" err="1" smtClean="0"/>
              <a:t>wealth</a:t>
            </a:r>
            <a:r>
              <a:rPr lang="fr-FR" b="1" dirty="0" smtClean="0"/>
              <a:t> </a:t>
            </a:r>
            <a:r>
              <a:rPr lang="fr-FR" b="1" dirty="0" err="1" smtClean="0"/>
              <a:t>tax</a:t>
            </a:r>
            <a:r>
              <a:rPr lang="fr-FR" dirty="0" smtClean="0"/>
              <a:t>: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imperfect</a:t>
            </a:r>
            <a:r>
              <a:rPr lang="fr-FR" dirty="0" smtClean="0"/>
              <a:t> k </a:t>
            </a:r>
            <a:r>
              <a:rPr lang="fr-FR" dirty="0" err="1" smtClean="0"/>
              <a:t>markets</a:t>
            </a:r>
            <a:r>
              <a:rPr lang="fr-FR" dirty="0" smtClean="0"/>
              <a:t>, progressive </a:t>
            </a:r>
            <a:r>
              <a:rPr lang="fr-FR" dirty="0" err="1" smtClean="0"/>
              <a:t>inheritance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enough</a:t>
            </a:r>
            <a:r>
              <a:rPr lang="fr-FR" dirty="0" smtClean="0"/>
              <a:t>; </a:t>
            </a:r>
            <a:r>
              <a:rPr lang="fr-FR" dirty="0" err="1" smtClean="0"/>
              <a:t>also</a:t>
            </a:r>
            <a:r>
              <a:rPr lang="fr-FR" dirty="0" smtClean="0"/>
              <a:t>, </a:t>
            </a:r>
            <a:r>
              <a:rPr lang="fr-FR" dirty="0" err="1" smtClean="0"/>
              <a:t>independantly</a:t>
            </a:r>
            <a:r>
              <a:rPr lang="fr-FR" dirty="0" smtClean="0"/>
              <a:t> of </a:t>
            </a:r>
            <a:r>
              <a:rPr lang="fr-FR" dirty="0" err="1" smtClean="0"/>
              <a:t>inheritance</a:t>
            </a:r>
            <a:r>
              <a:rPr lang="fr-FR" dirty="0" smtClean="0"/>
              <a:t>, </a:t>
            </a:r>
            <a:r>
              <a:rPr lang="fr-FR" dirty="0" err="1" smtClean="0"/>
              <a:t>wealth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 </a:t>
            </a:r>
            <a:r>
              <a:rPr lang="fr-FR" dirty="0" err="1" smtClean="0"/>
              <a:t>better</a:t>
            </a:r>
            <a:r>
              <a:rPr lang="fr-FR" dirty="0" smtClean="0"/>
              <a:t> </a:t>
            </a:r>
            <a:r>
              <a:rPr lang="fr-FR" dirty="0" err="1" smtClean="0"/>
              <a:t>indicator</a:t>
            </a:r>
            <a:r>
              <a:rPr lang="fr-FR" dirty="0" smtClean="0"/>
              <a:t> of </a:t>
            </a:r>
            <a:r>
              <a:rPr lang="fr-FR" dirty="0" err="1" smtClean="0"/>
              <a:t>ability</a:t>
            </a:r>
            <a:r>
              <a:rPr lang="fr-FR" dirty="0" smtClean="0"/>
              <a:t> to </a:t>
            </a:r>
            <a:r>
              <a:rPr lang="fr-FR" dirty="0" err="1" smtClean="0"/>
              <a:t>pay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Theory</a:t>
            </a:r>
            <a:r>
              <a:rPr lang="fr-FR" dirty="0" smtClean="0"/>
              <a:t>: </a:t>
            </a:r>
            <a:r>
              <a:rPr lang="fr-FR" dirty="0" err="1" smtClean="0"/>
              <a:t>see</a:t>
            </a:r>
            <a:r>
              <a:rPr lang="fr-FR" dirty="0" smtClean="0"/>
              <a:t> « </a:t>
            </a:r>
            <a:r>
              <a:rPr lang="fr-FR" dirty="0" err="1" smtClean="0"/>
              <a:t>Rethinking</a:t>
            </a:r>
            <a:r>
              <a:rPr lang="fr-FR" dirty="0" smtClean="0"/>
              <a:t> capital and </a:t>
            </a:r>
            <a:r>
              <a:rPr lang="fr-FR" dirty="0" err="1" smtClean="0"/>
              <a:t>wealth</a:t>
            </a:r>
            <a:r>
              <a:rPr lang="fr-FR" dirty="0" smtClean="0"/>
              <a:t> taxation »</a:t>
            </a:r>
            <a:r>
              <a:rPr lang="en-US" dirty="0" smtClean="0"/>
              <a:t>, </a:t>
            </a:r>
            <a:r>
              <a:rPr lang="en-US" dirty="0" smtClean="0">
                <a:hlinkClick r:id="rId2"/>
              </a:rPr>
              <a:t>2014</a:t>
            </a:r>
            <a:endParaRPr lang="en-US" dirty="0" smtClean="0"/>
          </a:p>
          <a:p>
            <a:r>
              <a:rPr lang="en-US" dirty="0" smtClean="0"/>
              <a:t>History and future: in order to counteract high r for top w, top rates would need quite large (5-10% rather than 2-3%? = a big difference with previous wealth taxes)</a:t>
            </a:r>
          </a:p>
          <a:p>
            <a:r>
              <a:rPr lang="en-US" dirty="0" smtClean="0"/>
              <a:t>But </a:t>
            </a:r>
            <a:r>
              <a:rPr lang="fr-FR" dirty="0" smtClean="0"/>
              <a:t>the main objective </a:t>
            </a:r>
            <a:r>
              <a:rPr lang="fr-FR" dirty="0" err="1" smtClean="0"/>
              <a:t>behind</a:t>
            </a:r>
            <a:r>
              <a:rPr lang="fr-FR" dirty="0" smtClean="0"/>
              <a:t> </a:t>
            </a:r>
            <a:r>
              <a:rPr lang="fr-FR" dirty="0" err="1" smtClean="0"/>
              <a:t>wealth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deliver</a:t>
            </a:r>
            <a:r>
              <a:rPr lang="fr-FR" dirty="0" smtClean="0"/>
              <a:t> international </a:t>
            </a:r>
            <a:r>
              <a:rPr lang="fr-FR" dirty="0" err="1" smtClean="0"/>
              <a:t>financial</a:t>
            </a:r>
            <a:r>
              <a:rPr lang="fr-FR" dirty="0" smtClean="0"/>
              <a:t> </a:t>
            </a:r>
            <a:r>
              <a:rPr lang="fr-FR" dirty="0" err="1" smtClean="0"/>
              <a:t>transparency</a:t>
            </a:r>
            <a:r>
              <a:rPr lang="fr-FR" dirty="0" smtClean="0"/>
              <a:t> and global </a:t>
            </a:r>
            <a:r>
              <a:rPr lang="fr-FR" dirty="0" err="1" smtClean="0"/>
              <a:t>wealth</a:t>
            </a:r>
            <a:r>
              <a:rPr lang="fr-FR" dirty="0" smtClean="0"/>
              <a:t> registration: </a:t>
            </a:r>
            <a:r>
              <a:rPr lang="fr-FR" dirty="0" err="1" smtClean="0"/>
              <a:t>automatic</a:t>
            </a:r>
            <a:r>
              <a:rPr lang="fr-FR" dirty="0" smtClean="0"/>
              <a:t> exchange of information </a:t>
            </a:r>
            <a:r>
              <a:rPr lang="fr-FR" dirty="0" err="1" smtClean="0"/>
              <a:t>between</a:t>
            </a:r>
            <a:r>
              <a:rPr lang="fr-FR" dirty="0" smtClean="0"/>
              <a:t> countries, world </a:t>
            </a:r>
            <a:r>
              <a:rPr lang="fr-FR" dirty="0" err="1" smtClean="0"/>
              <a:t>registry</a:t>
            </a:r>
            <a:r>
              <a:rPr lang="fr-FR" dirty="0" smtClean="0"/>
              <a:t> of </a:t>
            </a:r>
            <a:r>
              <a:rPr lang="fr-FR" dirty="0" err="1" smtClean="0"/>
              <a:t>financial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, public </a:t>
            </a:r>
            <a:r>
              <a:rPr lang="fr-FR" dirty="0" err="1" smtClean="0"/>
              <a:t>statistics</a:t>
            </a:r>
            <a:r>
              <a:rPr lang="fr-FR" dirty="0" smtClean="0"/>
              <a:t> on </a:t>
            </a:r>
            <a:r>
              <a:rPr lang="fr-FR" dirty="0" err="1" smtClean="0"/>
              <a:t>wealth</a:t>
            </a:r>
            <a:r>
              <a:rPr lang="fr-FR" dirty="0" smtClean="0"/>
              <a:t>, etc.; and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we’ll</a:t>
            </a:r>
            <a:r>
              <a:rPr lang="fr-FR" dirty="0" smtClean="0"/>
              <a:t>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rates are optimal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456</Words>
  <Application>Microsoft Office PowerPoint</Application>
  <PresentationFormat>Affichage à l'écran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Thème Office</vt:lpstr>
      <vt:lpstr>Acrobat Document</vt:lpstr>
      <vt:lpstr>   Economic History (Master PPD &amp; APE, Paris School of Economics) Thomas Piketty Academic year 2015-2016  </vt:lpstr>
      <vt:lpstr>Public intervention and regulation in historical perspective</vt:lpstr>
      <vt:lpstr>The rise of the fiscal and social state</vt:lpstr>
      <vt:lpstr>Diapositive 4</vt:lpstr>
      <vt:lpstr>Challenges for 21c tax system</vt:lpstr>
      <vt:lpstr>Diapositive 6</vt:lpstr>
      <vt:lpstr>Diapositive 7</vt:lpstr>
      <vt:lpstr>Diapositive 8</vt:lpstr>
      <vt:lpstr>Diapositive 9</vt:lpstr>
      <vt:lpstr>Diapositive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of Inequality (Master PPD &amp; APE, Paris School of Economics) Thomas Piketty Academic year 2013-2014</dc:title>
  <dc:creator>Thomas Piketty</dc:creator>
  <cp:lastModifiedBy>Thomas Piketty</cp:lastModifiedBy>
  <cp:revision>60</cp:revision>
  <dcterms:created xsi:type="dcterms:W3CDTF">2013-11-22T17:30:25Z</dcterms:created>
  <dcterms:modified xsi:type="dcterms:W3CDTF">2015-06-23T13:09:21Z</dcterms:modified>
</cp:coreProperties>
</file>