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7" r:id="rId2"/>
    <p:sldId id="277" r:id="rId3"/>
    <p:sldId id="278" r:id="rId4"/>
    <p:sldId id="259" r:id="rId5"/>
    <p:sldId id="260" r:id="rId6"/>
    <p:sldId id="279" r:id="rId7"/>
    <p:sldId id="285" r:id="rId8"/>
    <p:sldId id="280" r:id="rId9"/>
    <p:sldId id="267" r:id="rId10"/>
    <p:sldId id="284" r:id="rId11"/>
    <p:sldId id="261" r:id="rId12"/>
    <p:sldId id="262" r:id="rId13"/>
    <p:sldId id="286" r:id="rId14"/>
    <p:sldId id="287" r:id="rId15"/>
    <p:sldId id="263" r:id="rId16"/>
    <p:sldId id="289" r:id="rId17"/>
    <p:sldId id="288" r:id="rId18"/>
    <p:sldId id="264" r:id="rId19"/>
    <p:sldId id="281" r:id="rId20"/>
    <p:sldId id="265" r:id="rId21"/>
    <p:sldId id="266" r:id="rId22"/>
    <p:sldId id="268" r:id="rId23"/>
    <p:sldId id="269" r:id="rId24"/>
    <p:sldId id="270" r:id="rId25"/>
    <p:sldId id="282" r:id="rId26"/>
    <p:sldId id="271" r:id="rId27"/>
    <p:sldId id="272" r:id="rId28"/>
    <p:sldId id="273" r:id="rId29"/>
    <p:sldId id="274" r:id="rId30"/>
    <p:sldId id="283" r:id="rId31"/>
    <p:sldId id="275" r:id="rId32"/>
    <p:sldId id="276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E1F73-19FC-4D95-810E-132A89FE3AFA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167C8-5594-446F-A795-7BA6E22267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0D44-53DA-406A-8B1E-A4DE7247BA9D}" type="slidenum">
              <a:rPr lang="fr-FR"/>
              <a:pPr/>
              <a:t>42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D88D-2C7F-4805-B847-D34983ECA723}" type="slidenum">
              <a:rPr lang="fr-FR"/>
              <a:pPr/>
              <a:t>51</a:t>
            </a:fld>
            <a:endParaRPr lang="fr-F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D6927-11B8-4945-BF75-542A86342C37}" type="slidenum">
              <a:rPr lang="fr-FR"/>
              <a:pPr/>
              <a:t>56</a:t>
            </a:fld>
            <a:endParaRPr lang="fr-F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0D44-53DA-406A-8B1E-A4DE7247BA9D}" type="slidenum">
              <a:rPr lang="fr-FR"/>
              <a:pPr/>
              <a:t>98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0D44-53DA-406A-8B1E-A4DE7247BA9D}" type="slidenum">
              <a:rPr lang="fr-FR"/>
              <a:pPr/>
              <a:t>99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2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rro1987.pdf" TargetMode="External"/><Relationship Id="rId2" Type="http://schemas.openxmlformats.org/officeDocument/2006/relationships/hyperlink" Target="http://piketty.pse.ens.fr/files/Barro197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tty.pse.ens.fr/files/Clark2001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capitalisback" TargetMode="External"/><Relationship Id="rId2" Type="http://schemas.openxmlformats.org/officeDocument/2006/relationships/hyperlink" Target="http://piketty.pse.ens.fr/files/PikettyZucman2013Appendix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lbs/" TargetMode="External"/><Relationship Id="rId2" Type="http://schemas.openxmlformats.org/officeDocument/2006/relationships/hyperlink" Target="http://piketty.pse.ens.fr/files/PikettyZucman2013Appendix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Zucman2013WP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Zucman2013WP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Zucman2013WP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files/Gyourkoetal2013AEJPol.pdf" TargetMode="External"/><Relationship Id="rId5" Type="http://schemas.openxmlformats.org/officeDocument/2006/relationships/hyperlink" Target="http://piketty.pse.ens.fr/capitalisback" TargetMode="External"/><Relationship Id="rId4" Type="http://schemas.openxmlformats.org/officeDocument/2006/relationships/hyperlink" Target="http://piketty.pse.ens.fr/files/PikettyZucman2013Slides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Schularicketal2014.pdf" TargetMode="External"/><Relationship Id="rId2" Type="http://schemas.openxmlformats.org/officeDocument/2006/relationships/hyperlink" Target="http://piketty.pse.ens.fr/files/Gyourkoetal2013AEJPol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SaezIMF2013.pdf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rbier2014.pdf" TargetMode="External"/><Relationship Id="rId2" Type="http://schemas.openxmlformats.org/officeDocument/2006/relationships/hyperlink" Target="http://piketty.pse.ens.fr/files/Barbier2014Nature.pdf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KarabarbounisNeiman2014.pdf" TargetMode="External"/><Relationship Id="rId2" Type="http://schemas.openxmlformats.org/officeDocument/2006/relationships/hyperlink" Target="http://piketty.pse.ens.fr/files/KarabarbounisNeiman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ketty.pse.ens.fr/files/Pursey2013.pdf" TargetMode="External"/><Relationship Id="rId4" Type="http://schemas.openxmlformats.org/officeDocument/2006/relationships/hyperlink" Target="http://cep.lse.ac.uk/pubs/download/dp0806.pdf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 History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Piketty</a:t>
            </a:r>
            <a:br>
              <a:rPr lang="en-US" sz="3600" dirty="0" smtClean="0"/>
            </a:br>
            <a:r>
              <a:rPr lang="en-US" sz="3600" dirty="0" smtClean="0"/>
              <a:t>Academic year 2015-2016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496944" cy="2736304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>
                <a:hlinkClick r:id="rId2"/>
              </a:rPr>
              <a:t>Lecture 2: The dynamics of capital accumulation: private vs public capital and the Great Transformation</a:t>
            </a:r>
            <a:endParaRPr lang="en-US" sz="3500" b="1" dirty="0" smtClean="0"/>
          </a:p>
          <a:p>
            <a:r>
              <a:rPr lang="en-US" dirty="0" smtClean="0"/>
              <a:t>   (Tuesday September 15</a:t>
            </a:r>
            <a:r>
              <a:rPr lang="en-US" baseline="30000" dirty="0" smtClean="0"/>
              <a:t>th</a:t>
            </a:r>
            <a:r>
              <a:rPr lang="en-US" dirty="0" smtClean="0"/>
              <a:t> 2015)</a:t>
            </a:r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Britain</a:t>
            </a:r>
            <a:r>
              <a:rPr lang="fr-FR" sz="3200" dirty="0" smtClean="0"/>
              <a:t>: public </a:t>
            </a:r>
            <a:r>
              <a:rPr lang="fr-FR" sz="3200" dirty="0" err="1" smtClean="0"/>
              <a:t>debt</a:t>
            </a:r>
            <a:r>
              <a:rPr lang="fr-FR" sz="3200" dirty="0" smtClean="0"/>
              <a:t> and </a:t>
            </a:r>
            <a:r>
              <a:rPr lang="fr-FR" sz="3200" dirty="0" err="1" smtClean="0"/>
              <a:t>Ricardian</a:t>
            </a:r>
            <a:r>
              <a:rPr lang="fr-FR" sz="3200" dirty="0" smtClean="0"/>
              <a:t> </a:t>
            </a:r>
            <a:r>
              <a:rPr lang="fr-FR" sz="3200" dirty="0" err="1" smtClean="0"/>
              <a:t>equivalence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Britain</a:t>
            </a:r>
            <a:r>
              <a:rPr lang="fr-FR" dirty="0" smtClean="0"/>
              <a:t> = the country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longest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episodes</a:t>
            </a:r>
            <a:r>
              <a:rPr lang="fr-FR" dirty="0" smtClean="0"/>
              <a:t> of public </a:t>
            </a:r>
            <a:r>
              <a:rPr lang="fr-FR" dirty="0" err="1" smtClean="0"/>
              <a:t>debt</a:t>
            </a:r>
            <a:r>
              <a:rPr lang="fr-FR" dirty="0" smtClean="0"/>
              <a:t>: about 200% of Y </a:t>
            </a:r>
            <a:r>
              <a:rPr lang="fr-FR" dirty="0" err="1" smtClean="0"/>
              <a:t>around</a:t>
            </a:r>
            <a:r>
              <a:rPr lang="fr-FR" dirty="0" smtClean="0"/>
              <a:t> 1810-1820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a </a:t>
            </a:r>
            <a:r>
              <a:rPr lang="fr-FR" dirty="0" err="1" smtClean="0"/>
              <a:t>century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50% by 1910, </a:t>
            </a:r>
            <a:r>
              <a:rPr lang="fr-FR" dirty="0" err="1" smtClean="0"/>
              <a:t>after</a:t>
            </a:r>
            <a:r>
              <a:rPr lang="fr-FR" dirty="0" smtClean="0"/>
              <a:t> a </a:t>
            </a:r>
            <a:r>
              <a:rPr lang="fr-FR" dirty="0" err="1" smtClean="0"/>
              <a:t>century</a:t>
            </a:r>
            <a:r>
              <a:rPr lang="fr-FR" dirty="0" smtClean="0"/>
              <a:t> of budget </a:t>
            </a:r>
            <a:r>
              <a:rPr lang="fr-FR" dirty="0" err="1" smtClean="0"/>
              <a:t>surpluses</a:t>
            </a:r>
            <a:r>
              <a:rPr lang="fr-FR" dirty="0" smtClean="0"/>
              <a:t>), and about 200% of Y </a:t>
            </a:r>
            <a:r>
              <a:rPr lang="fr-FR" dirty="0" err="1" smtClean="0"/>
              <a:t>again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1950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, </a:t>
            </a:r>
            <a:r>
              <a:rPr lang="fr-FR" dirty="0" err="1" smtClean="0"/>
              <a:t>thanks</a:t>
            </a:r>
            <a:r>
              <a:rPr lang="fr-FR" dirty="0" smtClean="0"/>
              <a:t> to inflation)</a:t>
            </a:r>
          </a:p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France (large inflation and/or </a:t>
            </a:r>
            <a:r>
              <a:rPr lang="fr-FR" dirty="0" err="1" smtClean="0"/>
              <a:t>repudiation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1790s &amp; World </a:t>
            </a:r>
            <a:r>
              <a:rPr lang="fr-FR" dirty="0" err="1" smtClean="0"/>
              <a:t>Wars</a:t>
            </a:r>
            <a:r>
              <a:rPr lang="fr-FR" dirty="0" smtClean="0"/>
              <a:t> 1 and 2) and Germany (the country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 inflation in 1910-1950,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excluding</a:t>
            </a:r>
            <a:r>
              <a:rPr lang="fr-FR" dirty="0" smtClean="0"/>
              <a:t> 1924)</a:t>
            </a:r>
          </a:p>
          <a:p>
            <a:r>
              <a:rPr lang="fr-FR" dirty="0" err="1" smtClean="0"/>
              <a:t>Britain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 (</a:t>
            </a:r>
            <a:r>
              <a:rPr lang="fr-FR" dirty="0" err="1" smtClean="0"/>
              <a:t>limited</a:t>
            </a:r>
            <a:r>
              <a:rPr lang="fr-FR" dirty="0" smtClean="0"/>
              <a:t> inflation, </a:t>
            </a:r>
            <a:r>
              <a:rPr lang="fr-FR" dirty="0" err="1" smtClean="0"/>
              <a:t>except</a:t>
            </a:r>
            <a:r>
              <a:rPr lang="fr-FR" dirty="0" smtClean="0"/>
              <a:t> 1950-1980);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long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30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51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399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80720"/>
          </a:xfrm>
        </p:spPr>
        <p:txBody>
          <a:bodyPr>
            <a:noAutofit/>
          </a:bodyPr>
          <a:lstStyle/>
          <a:p>
            <a:r>
              <a:rPr lang="fr-FR" sz="2400" dirty="0" smtClean="0"/>
              <a:t>Q.: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impact of public </a:t>
            </a:r>
            <a:r>
              <a:rPr lang="fr-FR" sz="2400" dirty="0" err="1" smtClean="0"/>
              <a:t>debt</a:t>
            </a:r>
            <a:r>
              <a:rPr lang="fr-FR" sz="2400" dirty="0" smtClean="0"/>
              <a:t> on capital accumulation?</a:t>
            </a:r>
          </a:p>
          <a:p>
            <a:r>
              <a:rPr lang="fr-FR" sz="2400" dirty="0" smtClean="0"/>
              <a:t>A.: It </a:t>
            </a:r>
            <a:r>
              <a:rPr lang="fr-FR" sz="2400" dirty="0" err="1" smtClean="0"/>
              <a:t>depends</a:t>
            </a:r>
            <a:r>
              <a:rPr lang="fr-FR" sz="2400" dirty="0" smtClean="0"/>
              <a:t> on how the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responds</a:t>
            </a:r>
            <a:r>
              <a:rPr lang="fr-FR" sz="2400" dirty="0" smtClean="0"/>
              <a:t> to public </a:t>
            </a:r>
            <a:r>
              <a:rPr lang="fr-FR" sz="2400" dirty="0" err="1" smtClean="0"/>
              <a:t>deficit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 =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S + public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 (&lt;0 if public </a:t>
            </a:r>
            <a:r>
              <a:rPr lang="fr-FR" sz="2400" dirty="0" err="1" smtClean="0"/>
              <a:t>deficit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Suppose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&lt;0 (public </a:t>
            </a:r>
            <a:r>
              <a:rPr lang="fr-FR" sz="2400" dirty="0" err="1" smtClean="0"/>
              <a:t>deficit</a:t>
            </a:r>
            <a:r>
              <a:rPr lang="fr-FR" sz="2400" dirty="0" smtClean="0">
                <a:latin typeface="Calibri"/>
              </a:rPr>
              <a:t>↑)</a:t>
            </a:r>
          </a:p>
          <a:p>
            <a:r>
              <a:rPr lang="fr-FR" sz="2400" dirty="0" smtClean="0">
                <a:latin typeface="Calibri"/>
              </a:rPr>
              <a:t>If </a:t>
            </a:r>
            <a:r>
              <a:rPr lang="fr-FR" sz="2400" dirty="0" err="1" smtClean="0">
                <a:latin typeface="Calibri"/>
              </a:rPr>
              <a:t>dS</a:t>
            </a:r>
            <a:r>
              <a:rPr lang="fr-FR" sz="2400" dirty="0" smtClean="0">
                <a:latin typeface="Calibri"/>
              </a:rPr>
              <a:t>=0 (no </a:t>
            </a:r>
            <a:r>
              <a:rPr lang="fr-FR" sz="2400" dirty="0" err="1" smtClean="0">
                <a:latin typeface="Calibri"/>
              </a:rPr>
              <a:t>private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saving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response</a:t>
            </a:r>
            <a:r>
              <a:rPr lang="fr-FR" sz="2400" dirty="0" smtClean="0">
                <a:latin typeface="Calibri"/>
              </a:rPr>
              <a:t>), </a:t>
            </a:r>
            <a:r>
              <a:rPr lang="fr-FR" sz="2400" dirty="0" err="1" smtClean="0">
                <a:latin typeface="Calibri"/>
              </a:rPr>
              <a:t>then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&lt;0 →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: in </a:t>
            </a:r>
            <a:r>
              <a:rPr lang="fr-FR" sz="2400" dirty="0" err="1" smtClean="0"/>
              <a:t>effect</a:t>
            </a:r>
            <a:r>
              <a:rPr lang="fr-FR" sz="2400" dirty="0" smtClean="0"/>
              <a:t> public </a:t>
            </a:r>
            <a:r>
              <a:rPr lang="fr-FR" sz="2400" dirty="0" err="1" smtClean="0"/>
              <a:t>deficits</a:t>
            </a:r>
            <a:r>
              <a:rPr lang="fr-FR" sz="2400" dirty="0" smtClean="0"/>
              <a:t> </a:t>
            </a:r>
            <a:r>
              <a:rPr lang="fr-FR" sz="2400" dirty="0" err="1" smtClean="0"/>
              <a:t>absorb</a:t>
            </a:r>
            <a:r>
              <a:rPr lang="fr-FR" sz="2400" dirty="0" smtClean="0"/>
              <a:t> part of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(=« </a:t>
            </a:r>
            <a:r>
              <a:rPr lang="fr-FR" sz="2400" dirty="0" err="1" smtClean="0"/>
              <a:t>crowding</a:t>
            </a:r>
            <a:r>
              <a:rPr lang="fr-FR" sz="2400" dirty="0" smtClean="0"/>
              <a:t> out »)</a:t>
            </a:r>
          </a:p>
          <a:p>
            <a:r>
              <a:rPr lang="fr-FR" sz="2400" dirty="0" smtClean="0"/>
              <a:t>But if </a:t>
            </a:r>
            <a:r>
              <a:rPr lang="fr-FR" sz="2400" dirty="0" err="1" smtClean="0"/>
              <a:t>dS</a:t>
            </a:r>
            <a:r>
              <a:rPr lang="fr-FR" sz="2400" dirty="0" smtClean="0"/>
              <a:t>&gt;0, i.e.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in </a:t>
            </a:r>
            <a:r>
              <a:rPr lang="fr-FR" sz="2400" dirty="0" err="1" smtClean="0"/>
              <a:t>order</a:t>
            </a:r>
            <a:r>
              <a:rPr lang="fr-FR" sz="2400" dirty="0" smtClean="0"/>
              <a:t> to </a:t>
            </a:r>
            <a:r>
              <a:rPr lang="fr-FR" sz="2400" dirty="0" err="1" smtClean="0"/>
              <a:t>absorb</a:t>
            </a:r>
            <a:r>
              <a:rPr lang="fr-FR" sz="2400" dirty="0" smtClean="0"/>
              <a:t> the extra </a:t>
            </a:r>
            <a:r>
              <a:rPr lang="fr-FR" sz="2400" dirty="0" err="1" smtClean="0"/>
              <a:t>deficit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crowding</a:t>
            </a:r>
            <a:r>
              <a:rPr lang="fr-FR" sz="2400" dirty="0" smtClean="0"/>
              <a:t>-out </a:t>
            </a:r>
            <a:r>
              <a:rPr lang="fr-FR" sz="2400" dirty="0" err="1" smtClean="0"/>
              <a:t>might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limited</a:t>
            </a:r>
            <a:endParaRPr lang="fr-FR" sz="2400" dirty="0" smtClean="0"/>
          </a:p>
          <a:p>
            <a:r>
              <a:rPr lang="fr-FR" sz="2400" dirty="0" smtClean="0"/>
              <a:t>In case </a:t>
            </a:r>
            <a:r>
              <a:rPr lang="fr-FR" sz="2400" dirty="0" err="1" smtClean="0"/>
              <a:t>dS</a:t>
            </a:r>
            <a:r>
              <a:rPr lang="fr-FR" sz="2400" dirty="0" smtClean="0"/>
              <a:t>=-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=0: national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and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are </a:t>
            </a:r>
            <a:r>
              <a:rPr lang="fr-FR" sz="2400" dirty="0" err="1" smtClean="0"/>
              <a:t>unaffected</a:t>
            </a:r>
            <a:r>
              <a:rPr lang="fr-FR" sz="2400" dirty="0" smtClean="0"/>
              <a:t> by public </a:t>
            </a:r>
            <a:r>
              <a:rPr lang="fr-FR" sz="2400" dirty="0" err="1" smtClean="0"/>
              <a:t>deficit</a:t>
            </a:r>
            <a:endParaRPr lang="fr-FR" sz="2400" dirty="0" smtClean="0"/>
          </a:p>
          <a:p>
            <a:r>
              <a:rPr lang="fr-FR" sz="2400" dirty="0" smtClean="0"/>
              <a:t>= </a:t>
            </a:r>
            <a:r>
              <a:rPr lang="fr-FR" sz="2400" dirty="0" err="1" smtClean="0"/>
              <a:t>apparently</a:t>
            </a:r>
            <a:r>
              <a:rPr lang="fr-FR" sz="2400" dirty="0" smtClean="0"/>
              <a:t>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happened</a:t>
            </a:r>
            <a:r>
              <a:rPr lang="fr-FR" sz="2400" dirty="0" smtClean="0"/>
              <a:t> in UK 1810-1830: </a:t>
            </a:r>
            <a:r>
              <a:rPr lang="fr-FR" sz="2400" dirty="0" err="1" smtClean="0"/>
              <a:t>huge</a:t>
            </a:r>
            <a:r>
              <a:rPr lang="fr-FR" sz="2400" dirty="0" smtClean="0"/>
              <a:t> public </a:t>
            </a:r>
            <a:r>
              <a:rPr lang="fr-FR" sz="2400" dirty="0" err="1" smtClean="0"/>
              <a:t>debt</a:t>
            </a:r>
            <a:r>
              <a:rPr lang="fr-FR" sz="2400" dirty="0" smtClean="0"/>
              <a:t>, but no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; extra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by British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holders</a:t>
            </a:r>
            <a:r>
              <a:rPr lang="fr-FR" sz="2400" dirty="0" smtClean="0"/>
              <a:t>, </a:t>
            </a:r>
            <a:r>
              <a:rPr lang="fr-FR" sz="2400" dirty="0" err="1" smtClean="0"/>
              <a:t>so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observe a </a:t>
            </a:r>
            <a:r>
              <a:rPr lang="fr-FR" sz="2400" dirty="0" err="1" smtClean="0"/>
              <a:t>rise</a:t>
            </a:r>
            <a:r>
              <a:rPr lang="fr-FR" sz="2400" dirty="0" smtClean="0"/>
              <a:t> in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, and no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= </a:t>
            </a:r>
            <a:r>
              <a:rPr lang="fr-FR" sz="2400" dirty="0" err="1" smtClean="0"/>
              <a:t>what</a:t>
            </a:r>
            <a:r>
              <a:rPr lang="fr-FR" sz="2400" dirty="0" smtClean="0"/>
              <a:t> Ricardo observes in 1817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4" y="0"/>
          <a:ext cx="8856984" cy="6858000"/>
        </p:xfrm>
        <a:graphic>
          <a:graphicData uri="http://schemas.openxmlformats.org/presentationml/2006/ole">
            <p:oleObj spid="_x0000_s61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Key question: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no </a:t>
            </a:r>
            <a:r>
              <a:rPr lang="fr-FR" dirty="0" err="1" smtClean="0"/>
              <a:t>crowding</a:t>
            </a:r>
            <a:r>
              <a:rPr lang="fr-FR" dirty="0" smtClean="0"/>
              <a:t> out?</a:t>
            </a:r>
          </a:p>
          <a:p>
            <a:r>
              <a:rPr lang="fr-FR" dirty="0" err="1" smtClean="0">
                <a:hlinkClick r:id="rId2"/>
              </a:rPr>
              <a:t>Barro</a:t>
            </a:r>
            <a:r>
              <a:rPr lang="fr-FR" dirty="0" smtClean="0">
                <a:hlinkClick r:id="rId2"/>
              </a:rPr>
              <a:t> 1974</a:t>
            </a:r>
            <a:r>
              <a:rPr lang="fr-FR" dirty="0" smtClean="0"/>
              <a:t>: in a </a:t>
            </a:r>
            <a:r>
              <a:rPr lang="fr-FR" dirty="0" err="1" smtClean="0"/>
              <a:t>representative</a:t>
            </a:r>
            <a:r>
              <a:rPr lang="fr-FR" dirty="0" smtClean="0"/>
              <a:t> agent model, rational agents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anticipate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 more taxes in the future if </a:t>
            </a:r>
            <a:r>
              <a:rPr lang="fr-FR" dirty="0" err="1" smtClean="0"/>
              <a:t>today’s</a:t>
            </a:r>
            <a:r>
              <a:rPr lang="fr-FR" dirty="0" smtClean="0"/>
              <a:t> public </a:t>
            </a:r>
            <a:r>
              <a:rPr lang="fr-FR" dirty="0" err="1" smtClean="0"/>
              <a:t>deficit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save</a:t>
            </a:r>
            <a:r>
              <a:rPr lang="fr-FR" dirty="0" smtClean="0"/>
              <a:t> more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 (for </a:t>
            </a:r>
            <a:r>
              <a:rPr lang="fr-FR" dirty="0" err="1" smtClean="0"/>
              <a:t>themselves</a:t>
            </a:r>
            <a:r>
              <a:rPr lang="fr-FR" dirty="0" smtClean="0"/>
              <a:t> 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successors</a:t>
            </a:r>
            <a:r>
              <a:rPr lang="fr-FR" dirty="0" smtClean="0"/>
              <a:t>) </a:t>
            </a:r>
            <a:r>
              <a:rPr lang="fr-FR" dirty="0" err="1" smtClean="0"/>
              <a:t>so</a:t>
            </a:r>
            <a:r>
              <a:rPr lang="fr-FR" dirty="0" smtClean="0"/>
              <a:t> as to </a:t>
            </a:r>
            <a:r>
              <a:rPr lang="fr-FR" dirty="0" err="1" smtClean="0"/>
              <a:t>pay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taxes in the future → the timing of taxes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irrelevant</a:t>
            </a:r>
            <a:r>
              <a:rPr lang="fr-FR" dirty="0" smtClean="0"/>
              <a:t>, « 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neutrality</a:t>
            </a:r>
            <a:r>
              <a:rPr lang="fr-FR" dirty="0" smtClean="0"/>
              <a:t> »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>
                <a:hlinkClick r:id="rId3"/>
              </a:rPr>
              <a:t>Barro</a:t>
            </a:r>
            <a:r>
              <a:rPr lang="fr-FR" dirty="0" smtClean="0">
                <a:hlinkClick r:id="rId3"/>
              </a:rPr>
              <a:t> 1987</a:t>
            </a:r>
            <a:r>
              <a:rPr lang="fr-FR" dirty="0" smtClean="0"/>
              <a:t>, </a:t>
            </a:r>
            <a:r>
              <a:rPr lang="fr-FR" dirty="0" smtClean="0">
                <a:hlinkClick r:id="rId4"/>
              </a:rPr>
              <a:t>Clark 2001</a:t>
            </a:r>
            <a:r>
              <a:rPr lang="fr-FR" dirty="0" smtClean="0"/>
              <a:t>)</a:t>
            </a:r>
          </a:p>
          <a:p>
            <a:r>
              <a:rPr lang="fr-FR" dirty="0" smtClean="0"/>
              <a:t>Pb: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unclear</a:t>
            </a:r>
            <a:r>
              <a:rPr lang="fr-FR" dirty="0" smtClean="0"/>
              <a:t> </a:t>
            </a:r>
            <a:r>
              <a:rPr lang="fr-FR" dirty="0" err="1" smtClean="0"/>
              <a:t>whether</a:t>
            </a:r>
            <a:r>
              <a:rPr lang="fr-FR" dirty="0" smtClean="0"/>
              <a:t> the </a:t>
            </a:r>
            <a:r>
              <a:rPr lang="fr-FR" dirty="0" err="1" smtClean="0"/>
              <a:t>representative</a:t>
            </a:r>
            <a:r>
              <a:rPr lang="fr-FR" dirty="0" smtClean="0"/>
              <a:t> agent model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sense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issues; in 19c </a:t>
            </a:r>
            <a:r>
              <a:rPr lang="fr-FR" dirty="0" err="1" smtClean="0"/>
              <a:t>Britain</a:t>
            </a:r>
            <a:r>
              <a:rPr lang="fr-FR" dirty="0" smtClean="0"/>
              <a:t>, the agents holding public </a:t>
            </a:r>
            <a:r>
              <a:rPr lang="fr-FR" dirty="0" err="1" smtClean="0"/>
              <a:t>debt</a:t>
            </a:r>
            <a:r>
              <a:rPr lang="fr-FR" dirty="0" smtClean="0"/>
              <a:t> (=top 1% or top 10%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holders</a:t>
            </a:r>
            <a:r>
              <a:rPr lang="fr-FR" dirty="0" smtClean="0"/>
              <a:t>) are not the </a:t>
            </a:r>
            <a:r>
              <a:rPr lang="fr-FR" dirty="0" err="1" smtClean="0"/>
              <a:t>same</a:t>
            </a:r>
            <a:r>
              <a:rPr lang="fr-FR" dirty="0" smtClean="0"/>
              <a:t> as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paying</a:t>
            </a:r>
            <a:r>
              <a:rPr lang="fr-FR" dirty="0" smtClean="0"/>
              <a:t> taxes (=the </a:t>
            </a:r>
            <a:r>
              <a:rPr lang="fr-FR" dirty="0" err="1" smtClean="0"/>
              <a:t>entire</a:t>
            </a:r>
            <a:r>
              <a:rPr lang="fr-FR" dirty="0" smtClean="0"/>
              <a:t> population) </a:t>
            </a:r>
          </a:p>
          <a:p>
            <a:r>
              <a:rPr lang="fr-FR" dirty="0" smtClean="0"/>
              <a:t>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involves</a:t>
            </a:r>
            <a:r>
              <a:rPr lang="fr-FR" dirty="0" smtClean="0"/>
              <a:t> large </a:t>
            </a:r>
            <a:r>
              <a:rPr lang="fr-FR" dirty="0" err="1" smtClean="0"/>
              <a:t>transfers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groups: for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agents,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to </a:t>
            </a:r>
            <a:r>
              <a:rPr lang="fr-FR" dirty="0" err="1" smtClean="0"/>
              <a:t>lend</a:t>
            </a:r>
            <a:r>
              <a:rPr lang="fr-FR" dirty="0" smtClean="0"/>
              <a:t> money </a:t>
            </a:r>
            <a:r>
              <a:rPr lang="fr-FR" dirty="0" err="1" smtClean="0"/>
              <a:t>than</a:t>
            </a:r>
            <a:r>
              <a:rPr lang="fr-FR" dirty="0" smtClean="0"/>
              <a:t> to </a:t>
            </a:r>
            <a:r>
              <a:rPr lang="fr-FR" dirty="0" err="1" smtClean="0"/>
              <a:t>pay</a:t>
            </a:r>
            <a:r>
              <a:rPr lang="fr-FR" dirty="0" smtClean="0"/>
              <a:t> taxes… as long as the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 =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19c and 20c; </a:t>
            </a:r>
            <a:r>
              <a:rPr lang="fr-FR" dirty="0" err="1" smtClean="0"/>
              <a:t>will</a:t>
            </a:r>
            <a:r>
              <a:rPr lang="fr-FR" dirty="0" smtClean="0"/>
              <a:t> 21c </a:t>
            </a:r>
            <a:r>
              <a:rPr lang="fr-FR" dirty="0" err="1" smtClean="0"/>
              <a:t>be</a:t>
            </a:r>
            <a:r>
              <a:rPr lang="fr-FR" dirty="0" smtClean="0"/>
              <a:t> more </a:t>
            </a:r>
            <a:r>
              <a:rPr lang="fr-FR" dirty="0" err="1" smtClean="0"/>
              <a:t>like</a:t>
            </a:r>
            <a:r>
              <a:rPr lang="fr-FR" dirty="0" smtClean="0"/>
              <a:t> 19c, i.e.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back?</a:t>
            </a:r>
          </a:p>
          <a:p>
            <a:r>
              <a:rPr lang="fr-FR" dirty="0" err="1" smtClean="0"/>
              <a:t>Whether</a:t>
            </a:r>
            <a:r>
              <a:rPr lang="fr-FR" dirty="0" smtClean="0"/>
              <a:t> the </a:t>
            </a:r>
            <a:r>
              <a:rPr lang="fr-FR" dirty="0" err="1" smtClean="0"/>
              <a:t>Ricardian</a:t>
            </a:r>
            <a:r>
              <a:rPr lang="fr-FR" dirty="0" smtClean="0"/>
              <a:t> </a:t>
            </a:r>
            <a:r>
              <a:rPr lang="fr-FR" dirty="0" err="1" smtClean="0"/>
              <a:t>equivalence</a:t>
            </a:r>
            <a:r>
              <a:rPr lang="fr-FR" dirty="0" smtClean="0"/>
              <a:t> </a:t>
            </a:r>
            <a:r>
              <a:rPr lang="fr-FR" dirty="0" err="1" smtClean="0"/>
              <a:t>holds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prosperity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savers</a:t>
            </a:r>
            <a:r>
              <a:rPr lang="fr-FR" dirty="0" smtClean="0"/>
              <a:t>, the rate of return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offered</a:t>
            </a:r>
            <a:r>
              <a:rPr lang="fr-FR" dirty="0" smtClean="0"/>
              <a:t>, the </a:t>
            </a:r>
            <a:r>
              <a:rPr lang="fr-FR" dirty="0" err="1" smtClean="0"/>
              <a:t>ability</a:t>
            </a:r>
            <a:r>
              <a:rPr lang="fr-FR" dirty="0" smtClean="0"/>
              <a:t> of the </a:t>
            </a:r>
            <a:r>
              <a:rPr lang="fr-FR" dirty="0" err="1" smtClean="0"/>
              <a:t>govt</a:t>
            </a:r>
            <a:r>
              <a:rPr lang="fr-FR" dirty="0" smtClean="0"/>
              <a:t> to </a:t>
            </a:r>
            <a:r>
              <a:rPr lang="fr-FR" dirty="0" err="1" smtClean="0"/>
              <a:t>convince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back; in 19c UK, r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, and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credible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France: a mixed </a:t>
            </a:r>
            <a:r>
              <a:rPr lang="fr-FR" dirty="0" err="1" smtClean="0"/>
              <a:t>economy</a:t>
            </a:r>
            <a:r>
              <a:rPr lang="fr-FR" dirty="0" smtClean="0"/>
              <a:t> in 1950-1980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Historically</a:t>
            </a:r>
            <a:r>
              <a:rPr lang="fr-FR" dirty="0" smtClean="0"/>
              <a:t>, </a:t>
            </a:r>
            <a:r>
              <a:rPr lang="fr-FR" dirty="0" err="1" smtClean="0"/>
              <a:t>high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in France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inflated</a:t>
            </a:r>
            <a:r>
              <a:rPr lang="fr-FR" dirty="0" smtClean="0"/>
              <a:t> </a:t>
            </a:r>
            <a:r>
              <a:rPr lang="fr-FR" dirty="0" err="1" smtClean="0"/>
              <a:t>away</a:t>
            </a:r>
            <a:r>
              <a:rPr lang="fr-FR" dirty="0" smtClean="0"/>
              <a:t> (more </a:t>
            </a:r>
            <a:r>
              <a:rPr lang="fr-FR" dirty="0" err="1" smtClean="0"/>
              <a:t>difficult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€)</a:t>
            </a:r>
          </a:p>
          <a:p>
            <a:r>
              <a:rPr lang="fr-FR" dirty="0" smtClean="0"/>
              <a:t>In 1950, public </a:t>
            </a:r>
            <a:r>
              <a:rPr lang="fr-FR" dirty="0" err="1" smtClean="0"/>
              <a:t>debt</a:t>
            </a:r>
            <a:r>
              <a:rPr lang="fr-FR" dirty="0" smtClean="0"/>
              <a:t>&lt;30% Y, and public </a:t>
            </a:r>
            <a:r>
              <a:rPr lang="fr-FR" dirty="0" err="1" smtClean="0"/>
              <a:t>assets</a:t>
            </a:r>
            <a:r>
              <a:rPr lang="fr-FR" dirty="0" smtClean="0"/>
              <a:t> &gt;120% Y (public buildings + </a:t>
            </a:r>
            <a:r>
              <a:rPr lang="fr-FR" dirty="0" err="1" smtClean="0"/>
              <a:t>nationalized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),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net public </a:t>
            </a:r>
            <a:r>
              <a:rPr lang="fr-FR" dirty="0" err="1" smtClean="0"/>
              <a:t>wealth</a:t>
            </a:r>
            <a:r>
              <a:rPr lang="fr-FR" dirty="0" smtClean="0"/>
              <a:t> close to 100% Y;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close to 200% Y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time,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in </a:t>
            </a:r>
            <a:r>
              <a:rPr lang="fr-FR" dirty="0" err="1" smtClean="0"/>
              <a:t>effect</a:t>
            </a:r>
            <a:r>
              <a:rPr lang="fr-FR" dirty="0" smtClean="0"/>
              <a:t> the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 about 1/3 of national </a:t>
            </a:r>
            <a:r>
              <a:rPr lang="fr-FR" dirty="0" err="1" smtClean="0"/>
              <a:t>wealth</a:t>
            </a:r>
            <a:r>
              <a:rPr lang="fr-FR" dirty="0" smtClean="0"/>
              <a:t> (and over 2/3 of large </a:t>
            </a:r>
            <a:r>
              <a:rPr lang="fr-FR" dirty="0" err="1" smtClean="0"/>
              <a:t>companies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Same</a:t>
            </a:r>
            <a:r>
              <a:rPr lang="fr-FR" dirty="0" smtClean="0"/>
              <a:t> pattern in Germany 1950 (and </a:t>
            </a:r>
            <a:r>
              <a:rPr lang="fr-FR" dirty="0" err="1" smtClean="0"/>
              <a:t>Britain</a:t>
            </a:r>
            <a:r>
              <a:rPr lang="fr-FR" dirty="0" smtClean="0"/>
              <a:t> 1970) = the </a:t>
            </a:r>
            <a:r>
              <a:rPr lang="fr-FR" dirty="0" err="1" smtClean="0"/>
              <a:t>postwar</a:t>
            </a:r>
            <a:r>
              <a:rPr lang="fr-FR" dirty="0" smtClean="0"/>
              <a:t> mixed </a:t>
            </a:r>
            <a:r>
              <a:rPr lang="fr-FR" dirty="0" err="1" smtClean="0"/>
              <a:t>economy</a:t>
            </a:r>
            <a:endParaRPr lang="fr-FR" dirty="0" smtClean="0"/>
          </a:p>
          <a:p>
            <a:r>
              <a:rPr lang="fr-FR" dirty="0" smtClean="0"/>
              <a:t>Rise in public </a:t>
            </a:r>
            <a:r>
              <a:rPr lang="fr-FR" dirty="0" err="1" smtClean="0"/>
              <a:t>debt</a:t>
            </a:r>
            <a:r>
              <a:rPr lang="fr-FR" dirty="0" smtClean="0"/>
              <a:t> + </a:t>
            </a:r>
            <a:r>
              <a:rPr lang="fr-FR" dirty="0" err="1" smtClean="0"/>
              <a:t>privatization</a:t>
            </a:r>
            <a:r>
              <a:rPr lang="fr-FR" dirty="0" smtClean="0"/>
              <a:t> of public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1980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lecture)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71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in Germany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general</a:t>
            </a:r>
            <a:r>
              <a:rPr lang="fr-FR" dirty="0" smtClean="0"/>
              <a:t> pattern as in </a:t>
            </a:r>
            <a:r>
              <a:rPr lang="fr-FR" dirty="0" err="1" smtClean="0"/>
              <a:t>Britain</a:t>
            </a:r>
            <a:r>
              <a:rPr lang="fr-FR" dirty="0" smtClean="0"/>
              <a:t> and France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NFA </a:t>
            </a:r>
            <a:r>
              <a:rPr lang="fr-FR" dirty="0" err="1" smtClean="0"/>
              <a:t>smaller</a:t>
            </a:r>
            <a:r>
              <a:rPr lang="fr-FR" dirty="0" smtClean="0"/>
              <a:t> in Germany in 1870-1910 (no colonial empire, 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  <a:r>
              <a:rPr lang="fr-FR" dirty="0" err="1" smtClean="0"/>
              <a:t>industrialization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in Germany </a:t>
            </a:r>
            <a:r>
              <a:rPr lang="fr-FR" dirty="0" err="1" smtClean="0"/>
              <a:t>during</a:t>
            </a:r>
            <a:r>
              <a:rPr lang="fr-FR" dirty="0" smtClean="0"/>
              <a:t> 1950-2010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dirty="0" err="1" smtClean="0"/>
              <a:t>lower</a:t>
            </a:r>
            <a:r>
              <a:rPr lang="fr-FR" dirty="0" smtClean="0"/>
              <a:t>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, </a:t>
            </a:r>
            <a:r>
              <a:rPr lang="fr-FR" dirty="0" err="1" smtClean="0"/>
              <a:t>lower</a:t>
            </a:r>
            <a:r>
              <a:rPr lang="fr-FR" dirty="0" smtClean="0"/>
              <a:t> stock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(</a:t>
            </a:r>
            <a:r>
              <a:rPr lang="fr-FR" dirty="0" err="1" smtClean="0"/>
              <a:t>stakeholder</a:t>
            </a:r>
            <a:r>
              <a:rPr lang="fr-FR" dirty="0" smtClean="0"/>
              <a:t> </a:t>
            </a:r>
            <a:r>
              <a:rPr lang="fr-FR" dirty="0" err="1" smtClean="0"/>
              <a:t>capitalism</a:t>
            </a:r>
            <a:r>
              <a:rPr lang="fr-FR" dirty="0" smtClean="0"/>
              <a:t>?)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NFA has been </a:t>
            </a:r>
            <a:r>
              <a:rPr lang="fr-FR" dirty="0" err="1" smtClean="0"/>
              <a:t>rising</a:t>
            </a:r>
            <a:r>
              <a:rPr lang="fr-FR" dirty="0" smtClean="0"/>
              <a:t> a lot in 1990s-2000s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very</a:t>
            </a:r>
            <a:r>
              <a:rPr lang="fr-FR" dirty="0" smtClean="0"/>
              <a:t> long-</a:t>
            </a:r>
            <a:r>
              <a:rPr lang="fr-FR" dirty="0" err="1" smtClean="0"/>
              <a:t>run</a:t>
            </a:r>
            <a:r>
              <a:rPr lang="fr-FR" dirty="0" smtClean="0"/>
              <a:t>: </a:t>
            </a:r>
            <a:r>
              <a:rPr lang="fr-FR" dirty="0" err="1" smtClean="0"/>
              <a:t>Britain</a:t>
            </a:r>
            <a:r>
              <a:rPr lang="fr-FR" dirty="0" smtClean="0"/>
              <a:t> and France 1700-2010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Long tradition of 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in </a:t>
            </a:r>
            <a:r>
              <a:rPr lang="fr-FR" dirty="0" err="1" smtClean="0"/>
              <a:t>Britain</a:t>
            </a:r>
            <a:r>
              <a:rPr lang="fr-FR" dirty="0" smtClean="0"/>
              <a:t> and France in the 18th-19th centuries: </a:t>
            </a:r>
            <a:r>
              <a:rPr lang="fr-FR" dirty="0" err="1" smtClean="0"/>
              <a:t>Britain</a:t>
            </a:r>
            <a:r>
              <a:rPr lang="fr-FR" dirty="0" smtClean="0"/>
              <a:t>: Petty, King, </a:t>
            </a:r>
            <a:r>
              <a:rPr lang="fr-FR" dirty="0" err="1" smtClean="0"/>
              <a:t>Giffen</a:t>
            </a:r>
            <a:r>
              <a:rPr lang="fr-FR" dirty="0" smtClean="0"/>
              <a:t>, etc.; France: Vauban, Lavoisier, </a:t>
            </a:r>
            <a:r>
              <a:rPr lang="fr-FR" dirty="0" err="1" smtClean="0"/>
              <a:t>Colson</a:t>
            </a:r>
            <a:r>
              <a:rPr lang="fr-FR" dirty="0" smtClean="0"/>
              <a:t>, etc. </a:t>
            </a:r>
          </a:p>
          <a:p>
            <a:r>
              <a:rPr lang="fr-FR" dirty="0" smtClean="0"/>
              <a:t>National balance </a:t>
            </a:r>
            <a:r>
              <a:rPr lang="fr-FR" dirty="0" err="1" smtClean="0"/>
              <a:t>sheets</a:t>
            </a:r>
            <a:r>
              <a:rPr lang="fr-FR" dirty="0" smtClean="0"/>
              <a:t>: </a:t>
            </a:r>
            <a:r>
              <a:rPr lang="fr-FR" dirty="0" err="1" smtClean="0"/>
              <a:t>estimates</a:t>
            </a:r>
            <a:r>
              <a:rPr lang="fr-FR" dirty="0" smtClean="0"/>
              <a:t> of all </a:t>
            </a:r>
            <a:r>
              <a:rPr lang="fr-FR" dirty="0" err="1" smtClean="0"/>
              <a:t>assets</a:t>
            </a:r>
            <a:r>
              <a:rPr lang="fr-FR" dirty="0" smtClean="0"/>
              <a:t> and </a:t>
            </a:r>
            <a:r>
              <a:rPr lang="fr-FR" dirty="0" err="1" smtClean="0"/>
              <a:t>liabilities</a:t>
            </a:r>
            <a:r>
              <a:rPr lang="fr-FR" dirty="0" smtClean="0"/>
              <a:t> </a:t>
            </a:r>
            <a:r>
              <a:rPr lang="fr-FR" dirty="0" err="1" smtClean="0"/>
              <a:t>held</a:t>
            </a:r>
            <a:r>
              <a:rPr lang="fr-FR" dirty="0" smtClean="0"/>
              <a:t> by </a:t>
            </a:r>
            <a:r>
              <a:rPr lang="fr-FR" dirty="0" err="1" smtClean="0"/>
              <a:t>residents</a:t>
            </a:r>
            <a:r>
              <a:rPr lang="fr-FR" dirty="0" smtClean="0"/>
              <a:t> of a country (and by the </a:t>
            </a:r>
            <a:r>
              <a:rPr lang="fr-FR" dirty="0" err="1" smtClean="0"/>
              <a:t>government</a:t>
            </a:r>
            <a:r>
              <a:rPr lang="fr-FR" dirty="0" smtClean="0"/>
              <a:t>)      (« Bilans patrimoniaux par pays »)</a:t>
            </a:r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are not </a:t>
            </a:r>
            <a:r>
              <a:rPr lang="fr-FR" dirty="0" err="1" smtClean="0"/>
              <a:t>sufficientely</a:t>
            </a:r>
            <a:r>
              <a:rPr lang="fr-FR" dirty="0" smtClean="0"/>
              <a:t> </a:t>
            </a:r>
            <a:r>
              <a:rPr lang="fr-FR" dirty="0" err="1" smtClean="0"/>
              <a:t>precise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short-</a:t>
            </a:r>
            <a:r>
              <a:rPr lang="fr-FR" dirty="0" err="1" smtClean="0"/>
              <a:t>run</a:t>
            </a:r>
            <a:r>
              <a:rPr lang="fr-FR" dirty="0" smtClean="0"/>
              <a:t> fluctuations; but </a:t>
            </a:r>
            <a:r>
              <a:rPr lang="fr-FR" dirty="0" err="1" smtClean="0"/>
              <a:t>they</a:t>
            </a:r>
            <a:r>
              <a:rPr lang="fr-FR" dirty="0" smtClean="0"/>
              <a:t> are fine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broad</a:t>
            </a:r>
            <a:r>
              <a:rPr lang="fr-FR" dirty="0" smtClean="0"/>
              <a:t> </a:t>
            </a:r>
            <a:r>
              <a:rPr lang="fr-FR" dirty="0" err="1" smtClean="0"/>
              <a:t>orders</a:t>
            </a:r>
            <a:r>
              <a:rPr lang="fr-FR" dirty="0" smtClean="0"/>
              <a:t> of magnitudes and long-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evolutions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« Capital </a:t>
            </a:r>
            <a:r>
              <a:rPr lang="fr-FR" dirty="0" err="1" smtClean="0"/>
              <a:t>is</a:t>
            </a:r>
            <a:r>
              <a:rPr lang="fr-FR" dirty="0" smtClean="0"/>
              <a:t> Back –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in </a:t>
            </a:r>
            <a:r>
              <a:rPr lang="fr-FR" dirty="0" err="1" smtClean="0"/>
              <a:t>Rich</a:t>
            </a:r>
            <a:r>
              <a:rPr lang="fr-FR" dirty="0" smtClean="0"/>
              <a:t> Countries 1700-2010 », 2013, </a:t>
            </a:r>
            <a:r>
              <a:rPr lang="fr-FR" dirty="0" smtClean="0">
                <a:hlinkClick r:id="rId2"/>
              </a:rPr>
              <a:t>Data </a:t>
            </a:r>
            <a:r>
              <a:rPr lang="fr-FR" dirty="0" err="1" smtClean="0">
                <a:hlinkClick r:id="rId2"/>
              </a:rPr>
              <a:t>Appendix</a:t>
            </a:r>
            <a:r>
              <a:rPr lang="fr-FR" dirty="0" smtClean="0"/>
              <a:t>, </a:t>
            </a:r>
            <a:r>
              <a:rPr lang="fr-FR" dirty="0" err="1" smtClean="0">
                <a:hlinkClick r:id="rId3"/>
              </a:rPr>
              <a:t>Database</a:t>
            </a:r>
            <a:r>
              <a:rPr lang="fr-FR" dirty="0" smtClean="0"/>
              <a:t>, for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bibliography</a:t>
            </a:r>
            <a:r>
              <a:rPr lang="fr-FR" dirty="0" smtClean="0"/>
              <a:t> and </a:t>
            </a:r>
            <a:r>
              <a:rPr lang="fr-FR" dirty="0" err="1" smtClean="0"/>
              <a:t>methodological</a:t>
            </a:r>
            <a:r>
              <a:rPr lang="fr-FR" dirty="0" smtClean="0"/>
              <a:t> issues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81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92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624736"/>
        </p:xfrm>
        <a:graphic>
          <a:graphicData uri="http://schemas.openxmlformats.org/presentationml/2006/ole">
            <p:oleObj spid="_x0000_s102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741368"/>
        </p:xfrm>
        <a:graphic>
          <a:graphicData uri="http://schemas.openxmlformats.org/presentationml/2006/ole">
            <p:oleObj spid="_x0000_s112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1" y="116632"/>
          <a:ext cx="8784976" cy="6741368"/>
        </p:xfrm>
        <a:graphic>
          <a:graphicData uri="http://schemas.openxmlformats.org/presentationml/2006/ole">
            <p:oleObj spid="_x0000_s122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in </a:t>
            </a:r>
            <a:r>
              <a:rPr lang="fr-FR" dirty="0" err="1" smtClean="0"/>
              <a:t>America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pattern </a:t>
            </a:r>
            <a:r>
              <a:rPr lang="fr-FR" dirty="0" err="1" smtClean="0"/>
              <a:t>than</a:t>
            </a:r>
            <a:r>
              <a:rPr lang="fr-FR" dirty="0" smtClean="0"/>
              <a:t> in Europe</a:t>
            </a:r>
          </a:p>
          <a:p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19c, </a:t>
            </a:r>
            <a:r>
              <a:rPr lang="fr-FR" dirty="0" err="1" smtClean="0"/>
              <a:t>almost</a:t>
            </a:r>
            <a:r>
              <a:rPr lang="fr-FR" dirty="0" smtClean="0"/>
              <a:t> stable in 20c</a:t>
            </a:r>
          </a:p>
          <a:p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generally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Europe, </a:t>
            </a:r>
            <a:r>
              <a:rPr lang="fr-FR" dirty="0" err="1" smtClean="0"/>
              <a:t>particularly</a:t>
            </a:r>
            <a:r>
              <a:rPr lang="fr-FR" dirty="0" smtClean="0"/>
              <a:t> in 19c </a:t>
            </a:r>
          </a:p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: </a:t>
            </a:r>
            <a:r>
              <a:rPr lang="fr-FR" dirty="0" err="1" smtClean="0"/>
              <a:t>less</a:t>
            </a:r>
            <a:r>
              <a:rPr lang="fr-FR" dirty="0" smtClean="0"/>
              <a:t> time to </a:t>
            </a:r>
            <a:r>
              <a:rPr lang="fr-FR" dirty="0" err="1" smtClean="0"/>
              <a:t>accumulate</a:t>
            </a:r>
            <a:r>
              <a:rPr lang="fr-FR" dirty="0" smtClean="0"/>
              <a:t> capital; </a:t>
            </a:r>
            <a:r>
              <a:rPr lang="fr-FR" dirty="0" err="1" smtClean="0"/>
              <a:t>lower</a:t>
            </a:r>
            <a:r>
              <a:rPr lang="fr-FR" dirty="0" smtClean="0"/>
              <a:t> land </a:t>
            </a:r>
            <a:r>
              <a:rPr lang="fr-FR" dirty="0" err="1" smtClean="0"/>
              <a:t>price</a:t>
            </a:r>
            <a:r>
              <a:rPr lang="fr-FR" dirty="0" smtClean="0"/>
              <a:t> (more land in volume, but </a:t>
            </a:r>
            <a:r>
              <a:rPr lang="fr-FR" dirty="0" err="1" smtClean="0"/>
              <a:t>less</a:t>
            </a:r>
            <a:r>
              <a:rPr lang="fr-FR" dirty="0" smtClean="0"/>
              <a:t> land in value)</a:t>
            </a:r>
          </a:p>
          <a:p>
            <a:r>
              <a:rPr lang="fr-FR" dirty="0" smtClean="0"/>
              <a:t>NFA </a:t>
            </a:r>
            <a:r>
              <a:rPr lang="fr-FR" dirty="0" err="1" smtClean="0"/>
              <a:t>always</a:t>
            </a:r>
            <a:r>
              <a:rPr lang="fr-FR" dirty="0" smtClean="0"/>
              <a:t> close to 0 in US; but &lt;0 in Canada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88640"/>
          <a:ext cx="8964488" cy="6552728"/>
        </p:xfrm>
        <a:graphic>
          <a:graphicData uri="http://schemas.openxmlformats.org/presentationml/2006/ole">
            <p:oleObj spid="_x0000_s133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143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53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2" y="116632"/>
          <a:ext cx="8964488" cy="6741368"/>
        </p:xfrm>
        <a:graphic>
          <a:graphicData uri="http://schemas.openxmlformats.org/presentationml/2006/ole">
            <p:oleObj spid="_x0000_s163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2068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Longest</a:t>
            </a:r>
            <a:r>
              <a:rPr lang="fr-FR" dirty="0" smtClean="0"/>
              <a:t> </a:t>
            </a:r>
            <a:r>
              <a:rPr lang="fr-FR" dirty="0" err="1" smtClean="0"/>
              <a:t>series</a:t>
            </a:r>
            <a:r>
              <a:rPr lang="fr-FR" dirty="0" smtClean="0"/>
              <a:t>: </a:t>
            </a:r>
            <a:r>
              <a:rPr lang="fr-FR" dirty="0" err="1" smtClean="0"/>
              <a:t>Britain</a:t>
            </a:r>
            <a:r>
              <a:rPr lang="fr-FR" dirty="0" smtClean="0"/>
              <a:t> and France national </a:t>
            </a:r>
            <a:r>
              <a:rPr lang="fr-FR" dirty="0" err="1" smtClean="0"/>
              <a:t>wealth</a:t>
            </a:r>
            <a:r>
              <a:rPr lang="fr-FR" dirty="0" smtClean="0"/>
              <a:t>/national 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/Y over 1700-2010</a:t>
            </a:r>
          </a:p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+ Public (or </a:t>
            </a:r>
            <a:r>
              <a:rPr lang="fr-FR" dirty="0" err="1" smtClean="0"/>
              <a:t>government</a:t>
            </a:r>
            <a:r>
              <a:rPr lang="fr-FR" dirty="0" smtClean="0"/>
              <a:t>)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endParaRPr lang="fr-FR" baseline="-25000" dirty="0" smtClean="0"/>
          </a:p>
          <a:p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Domestic</a:t>
            </a:r>
            <a:r>
              <a:rPr lang="fr-FR" dirty="0" smtClean="0"/>
              <a:t> capital K +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NFA</a:t>
            </a:r>
          </a:p>
          <a:p>
            <a:r>
              <a:rPr lang="fr-FR" dirty="0" err="1" smtClean="0"/>
              <a:t>Domestic</a:t>
            </a:r>
            <a:r>
              <a:rPr lang="fr-FR" dirty="0" smtClean="0"/>
              <a:t> capital K = agricultural land + </a:t>
            </a:r>
            <a:r>
              <a:rPr lang="fr-FR" dirty="0" err="1" smtClean="0"/>
              <a:t>residential</a:t>
            </a:r>
            <a:r>
              <a:rPr lang="fr-FR" dirty="0" smtClean="0"/>
              <a:t> </a:t>
            </a:r>
            <a:r>
              <a:rPr lang="fr-FR" dirty="0" err="1" smtClean="0"/>
              <a:t>housing</a:t>
            </a:r>
            <a:r>
              <a:rPr lang="fr-FR" dirty="0" smtClean="0"/>
              <a:t> +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domestic</a:t>
            </a:r>
            <a:r>
              <a:rPr lang="fr-FR" dirty="0" smtClean="0"/>
              <a:t> k (=offices, structures, machines, patents, etc. </a:t>
            </a:r>
            <a:r>
              <a:rPr lang="fr-FR" dirty="0" err="1" smtClean="0"/>
              <a:t>used</a:t>
            </a:r>
            <a:r>
              <a:rPr lang="fr-FR" dirty="0" smtClean="0"/>
              <a:t> by </a:t>
            </a:r>
            <a:r>
              <a:rPr lang="fr-FR" dirty="0" err="1" smtClean="0"/>
              <a:t>firms</a:t>
            </a:r>
            <a:r>
              <a:rPr lang="fr-FR" dirty="0" smtClean="0"/>
              <a:t> and administrations)</a:t>
            </a:r>
          </a:p>
          <a:p>
            <a:r>
              <a:rPr lang="fr-FR" dirty="0" err="1" smtClean="0"/>
              <a:t>Two</a:t>
            </a:r>
            <a:r>
              <a:rPr lang="fr-FR" dirty="0" smtClean="0"/>
              <a:t> major </a:t>
            </a:r>
            <a:r>
              <a:rPr lang="fr-FR" dirty="0" err="1" smtClean="0"/>
              <a:t>facts</a:t>
            </a:r>
            <a:r>
              <a:rPr lang="fr-FR" dirty="0" smtClean="0"/>
              <a:t>: (1) </a:t>
            </a:r>
            <a:r>
              <a:rPr lang="fr-FR" dirty="0" err="1" smtClean="0"/>
              <a:t>huge</a:t>
            </a:r>
            <a:r>
              <a:rPr lang="fr-FR" dirty="0" smtClean="0"/>
              <a:t>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:</a:t>
            </a:r>
            <a:r>
              <a:rPr lang="el-GR" dirty="0" smtClean="0"/>
              <a:t> β</a:t>
            </a:r>
            <a:r>
              <a:rPr lang="fr-FR" baseline="-25000" dirty="0" smtClean="0"/>
              <a:t>n</a:t>
            </a:r>
            <a:r>
              <a:rPr lang="fr-FR" dirty="0" smtClean="0">
                <a:cs typeface="Arial"/>
              </a:rPr>
              <a:t>≈700% over 1700-1910, down to 200-300% </a:t>
            </a:r>
            <a:r>
              <a:rPr lang="fr-FR" dirty="0" err="1" smtClean="0">
                <a:cs typeface="Arial"/>
              </a:rPr>
              <a:t>around</a:t>
            </a:r>
            <a:r>
              <a:rPr lang="fr-FR" dirty="0" smtClean="0">
                <a:cs typeface="Arial"/>
              </a:rPr>
              <a:t> 1950, up to 500-600% in 2000-2010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(2) Radical change in the nature of </a:t>
            </a:r>
            <a:r>
              <a:rPr lang="fr-FR" dirty="0" err="1" smtClean="0"/>
              <a:t>wealth</a:t>
            </a:r>
            <a:r>
              <a:rPr lang="fr-FR" dirty="0" smtClean="0"/>
              <a:t> (agricultural land has been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housing</a:t>
            </a:r>
            <a:r>
              <a:rPr lang="fr-FR" dirty="0" smtClean="0"/>
              <a:t>, business and </a:t>
            </a:r>
            <a:r>
              <a:rPr lang="fr-FR" dirty="0" err="1" smtClean="0"/>
              <a:t>financial</a:t>
            </a:r>
            <a:r>
              <a:rPr lang="fr-FR" dirty="0" smtClean="0"/>
              <a:t> capital), but total value of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change </a:t>
            </a:r>
            <a:r>
              <a:rPr lang="fr-FR" dirty="0" err="1" smtClean="0"/>
              <a:t>much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and </a:t>
            </a:r>
            <a:r>
              <a:rPr lang="fr-FR" dirty="0" err="1" smtClean="0"/>
              <a:t>slavery</a:t>
            </a:r>
            <a:r>
              <a:rPr lang="fr-FR" dirty="0" smtClean="0"/>
              <a:t> in the 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556792"/>
            <a:ext cx="7488832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In the US 1770-1865, </a:t>
            </a:r>
            <a:r>
              <a:rPr lang="fr-FR" dirty="0" err="1" smtClean="0"/>
              <a:t>market</a:t>
            </a:r>
            <a:r>
              <a:rPr lang="fr-FR" dirty="0" smtClean="0"/>
              <a:t> value of slaves </a:t>
            </a:r>
            <a:r>
              <a:rPr lang="fr-FR" dirty="0" smtClean="0">
                <a:cs typeface="Arial"/>
              </a:rPr>
              <a:t>≈ 150% of Y ≈ as </a:t>
            </a:r>
            <a:r>
              <a:rPr lang="fr-FR" dirty="0" err="1" smtClean="0">
                <a:cs typeface="Arial"/>
              </a:rPr>
              <a:t>much</a:t>
            </a:r>
            <a:r>
              <a:rPr lang="fr-FR" dirty="0" smtClean="0">
                <a:cs typeface="Arial"/>
              </a:rPr>
              <a:t> as agricultural land</a:t>
            </a:r>
          </a:p>
          <a:p>
            <a:r>
              <a:rPr lang="fr-FR" dirty="0" smtClean="0">
                <a:cs typeface="Arial"/>
              </a:rPr>
              <a:t>In </a:t>
            </a:r>
            <a:r>
              <a:rPr lang="fr-FR" dirty="0" err="1" smtClean="0">
                <a:cs typeface="Arial"/>
              </a:rPr>
              <a:t>Southern</a:t>
            </a:r>
            <a:r>
              <a:rPr lang="fr-FR" dirty="0" smtClean="0">
                <a:cs typeface="Arial"/>
              </a:rPr>
              <a:t> US, slaves ≈ 300% of Y, </a:t>
            </a:r>
            <a:r>
              <a:rPr lang="fr-FR" dirty="0" err="1" smtClean="0">
                <a:cs typeface="Arial"/>
              </a:rPr>
              <a:t>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that</a:t>
            </a:r>
            <a:r>
              <a:rPr lang="fr-FR" dirty="0" smtClean="0">
                <a:cs typeface="Arial"/>
              </a:rPr>
              <a:t> total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(</a:t>
            </a:r>
            <a:r>
              <a:rPr lang="fr-FR" dirty="0" err="1" smtClean="0">
                <a:cs typeface="Arial"/>
              </a:rPr>
              <a:t>incl.slaves</a:t>
            </a:r>
            <a:r>
              <a:rPr lang="fr-FR" dirty="0" smtClean="0">
                <a:cs typeface="Arial"/>
              </a:rPr>
              <a:t>) = as large as in Europe</a:t>
            </a:r>
          </a:p>
          <a:p>
            <a:r>
              <a:rPr lang="fr-FR" dirty="0" err="1" smtClean="0">
                <a:cs typeface="Arial"/>
              </a:rPr>
              <a:t>Huge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historical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literature</a:t>
            </a:r>
            <a:r>
              <a:rPr lang="fr-FR" dirty="0" smtClean="0">
                <a:cs typeface="Arial"/>
              </a:rPr>
              <a:t> on US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system: </a:t>
            </a:r>
            <a:r>
              <a:rPr lang="fr-FR" dirty="0" err="1" smtClean="0">
                <a:cs typeface="Arial"/>
              </a:rPr>
              <a:t>Fogel</a:t>
            </a:r>
            <a:r>
              <a:rPr lang="fr-FR" dirty="0" smtClean="0">
                <a:cs typeface="Arial"/>
              </a:rPr>
              <a:t>, etc.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>
                <a:cs typeface="Arial"/>
                <a:hlinkClick r:id="rId2"/>
              </a:rPr>
              <a:t>Data </a:t>
            </a:r>
            <a:r>
              <a:rPr lang="fr-FR" dirty="0" err="1" smtClean="0">
                <a:cs typeface="Arial"/>
                <a:hlinkClick r:id="rId2"/>
              </a:rPr>
              <a:t>Appendix</a:t>
            </a:r>
            <a:r>
              <a:rPr lang="fr-FR" dirty="0" smtClean="0">
                <a:cs typeface="Arial"/>
              </a:rPr>
              <a:t>) </a:t>
            </a:r>
          </a:p>
          <a:p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also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recent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research</a:t>
            </a:r>
            <a:r>
              <a:rPr lang="fr-FR" dirty="0" smtClean="0">
                <a:cs typeface="Arial"/>
              </a:rPr>
              <a:t> on compensation to slave </a:t>
            </a:r>
            <a:r>
              <a:rPr lang="fr-FR" dirty="0" err="1" smtClean="0">
                <a:cs typeface="Arial"/>
              </a:rPr>
              <a:t>owners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after</a:t>
            </a:r>
            <a:r>
              <a:rPr lang="fr-FR" dirty="0" smtClean="0">
                <a:cs typeface="Arial"/>
              </a:rPr>
              <a:t> the abolition of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Britain</a:t>
            </a:r>
            <a:r>
              <a:rPr lang="fr-FR" dirty="0" smtClean="0">
                <a:cs typeface="Arial"/>
              </a:rPr>
              <a:t> 1833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>
                <a:cs typeface="Arial"/>
                <a:hlinkClick r:id="rId3"/>
              </a:rPr>
              <a:t>UCL </a:t>
            </a:r>
            <a:r>
              <a:rPr lang="fr-FR" dirty="0" err="1" smtClean="0">
                <a:cs typeface="Arial"/>
                <a:hlinkClick r:id="rId3"/>
              </a:rPr>
              <a:t>project</a:t>
            </a:r>
            <a:r>
              <a:rPr lang="fr-FR" dirty="0" smtClean="0">
                <a:cs typeface="Arial"/>
              </a:rPr>
              <a:t>) and France (</a:t>
            </a:r>
            <a:r>
              <a:rPr lang="fr-FR" dirty="0" err="1" smtClean="0">
                <a:cs typeface="Arial"/>
              </a:rPr>
              <a:t>Haiti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1825)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also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Graeber</a:t>
            </a:r>
            <a:r>
              <a:rPr lang="fr-FR" dirty="0" smtClean="0">
                <a:cs typeface="Arial"/>
              </a:rPr>
              <a:t>,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– The first 5000 </a:t>
            </a:r>
            <a:r>
              <a:rPr lang="fr-FR" dirty="0" err="1" smtClean="0">
                <a:cs typeface="Arial"/>
              </a:rPr>
              <a:t>years</a:t>
            </a:r>
            <a:r>
              <a:rPr lang="fr-FR" dirty="0" smtClean="0">
                <a:cs typeface="Arial"/>
              </a:rPr>
              <a:t>)</a:t>
            </a:r>
            <a:endParaRPr lang="fr-F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036496" cy="6624736"/>
        </p:xfrm>
        <a:graphic>
          <a:graphicData uri="http://schemas.openxmlformats.org/presentationml/2006/ole">
            <p:oleObj spid="_x0000_s1741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0"/>
          <a:ext cx="8964488" cy="6858000"/>
        </p:xfrm>
        <a:graphic>
          <a:graphicData uri="http://schemas.openxmlformats.org/presentationml/2006/ole">
            <p:oleObj spid="_x0000_s184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smtClean="0"/>
              <a:t>On the value of </a:t>
            </a:r>
            <a:r>
              <a:rPr lang="fr-FR" dirty="0" err="1" smtClean="0"/>
              <a:t>human</a:t>
            </a:r>
            <a:r>
              <a:rPr lang="fr-FR" dirty="0" smtClean="0"/>
              <a:t>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544616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Extreme</a:t>
            </a:r>
            <a:r>
              <a:rPr lang="fr-FR" dirty="0" smtClean="0"/>
              <a:t> case: if a </a:t>
            </a:r>
            <a:r>
              <a:rPr lang="fr-FR" dirty="0" err="1" smtClean="0"/>
              <a:t>tiny</a:t>
            </a:r>
            <a:r>
              <a:rPr lang="fr-FR" dirty="0" smtClean="0"/>
              <a:t> fraction </a:t>
            </a:r>
            <a:r>
              <a:rPr lang="fr-FR" dirty="0" err="1" smtClean="0"/>
              <a:t>owns</a:t>
            </a:r>
            <a:r>
              <a:rPr lang="fr-FR" dirty="0" smtClean="0"/>
              <a:t> the </a:t>
            </a:r>
            <a:r>
              <a:rPr lang="fr-FR" dirty="0" err="1" smtClean="0"/>
              <a:t>rest</a:t>
            </a:r>
            <a:r>
              <a:rPr lang="fr-FR" dirty="0" smtClean="0"/>
              <a:t> of the population, </a:t>
            </a:r>
            <a:r>
              <a:rPr lang="fr-FR" dirty="0" err="1" smtClean="0"/>
              <a:t>then</a:t>
            </a:r>
            <a:r>
              <a:rPr lang="fr-FR" dirty="0" smtClean="0"/>
              <a:t> the value of slaves (=</a:t>
            </a:r>
            <a:r>
              <a:rPr lang="fr-FR" dirty="0" err="1" smtClean="0"/>
              <a:t>human</a:t>
            </a:r>
            <a:r>
              <a:rPr lang="fr-FR" dirty="0" smtClean="0"/>
              <a:t> capital)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non-</a:t>
            </a:r>
            <a:r>
              <a:rPr lang="fr-FR" dirty="0" err="1" smtClean="0"/>
              <a:t>human</a:t>
            </a:r>
            <a:r>
              <a:rPr lang="fr-FR" dirty="0" smtClean="0"/>
              <a:t> capital</a:t>
            </a:r>
          </a:p>
          <a:p>
            <a:r>
              <a:rPr lang="fr-FR" dirty="0" smtClean="0"/>
              <a:t>Simple computation: assume marginal </a:t>
            </a:r>
            <a:r>
              <a:rPr lang="fr-FR" dirty="0" err="1" smtClean="0"/>
              <a:t>products</a:t>
            </a:r>
            <a:r>
              <a:rPr lang="fr-FR" dirty="0" smtClean="0"/>
              <a:t> of capital and </a:t>
            </a:r>
            <a:r>
              <a:rPr lang="fr-FR" dirty="0" err="1" smtClean="0"/>
              <a:t>labor</a:t>
            </a:r>
            <a:r>
              <a:rPr lang="fr-FR" dirty="0" smtClean="0"/>
              <a:t> are </a:t>
            </a:r>
            <a:r>
              <a:rPr lang="fr-FR" dirty="0" err="1" smtClean="0"/>
              <a:t>such</a:t>
            </a:r>
            <a:r>
              <a:rPr lang="fr-FR" dirty="0" smtClean="0"/>
              <a:t> as capital </a:t>
            </a:r>
            <a:r>
              <a:rPr lang="fr-FR" dirty="0" err="1" smtClean="0"/>
              <a:t>share</a:t>
            </a:r>
            <a:r>
              <a:rPr lang="fr-FR" dirty="0" smtClean="0"/>
              <a:t> = </a:t>
            </a:r>
            <a:r>
              <a:rPr lang="el-GR" dirty="0" smtClean="0"/>
              <a:t>α</a:t>
            </a:r>
            <a:r>
              <a:rPr lang="fr-FR" dirty="0" smtClean="0"/>
              <a:t> (= r </a:t>
            </a:r>
            <a:r>
              <a:rPr lang="el-GR" dirty="0" smtClean="0"/>
              <a:t>β</a:t>
            </a:r>
            <a:r>
              <a:rPr lang="fr-FR" dirty="0" smtClean="0"/>
              <a:t>) and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= 1-</a:t>
            </a:r>
            <a:r>
              <a:rPr lang="el-GR" dirty="0" smtClean="0"/>
              <a:t>α</a:t>
            </a:r>
            <a:r>
              <a:rPr lang="fr-FR" dirty="0" smtClean="0"/>
              <a:t> (Cobb-Douglas production </a:t>
            </a:r>
            <a:r>
              <a:rPr lang="fr-FR" dirty="0" err="1" smtClean="0"/>
              <a:t>function</a:t>
            </a:r>
            <a:r>
              <a:rPr lang="fr-FR" dirty="0" smtClean="0"/>
              <a:t>: Y=F(K,L)=K</a:t>
            </a:r>
            <a:r>
              <a:rPr lang="el-GR" baseline="30000" dirty="0" smtClean="0"/>
              <a:t>α</a:t>
            </a:r>
            <a:r>
              <a:rPr lang="fr-FR" dirty="0" smtClean="0"/>
              <a:t>L</a:t>
            </a:r>
            <a:r>
              <a:rPr lang="fr-FR" baseline="30000" dirty="0" smtClean="0"/>
              <a:t>1-</a:t>
            </a:r>
            <a:r>
              <a:rPr lang="el-GR" baseline="30000" dirty="0" smtClean="0"/>
              <a:t>α</a:t>
            </a:r>
            <a:r>
              <a:rPr lang="fr-FR" dirty="0" smtClean="0"/>
              <a:t>); if future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are </a:t>
            </a:r>
            <a:r>
              <a:rPr lang="fr-FR" dirty="0" err="1" smtClean="0"/>
              <a:t>capitalized</a:t>
            </a:r>
            <a:r>
              <a:rPr lang="fr-FR" dirty="0" smtClean="0"/>
              <a:t> at the </a:t>
            </a:r>
            <a:r>
              <a:rPr lang="fr-FR" dirty="0" err="1" smtClean="0"/>
              <a:t>same</a:t>
            </a:r>
            <a:r>
              <a:rPr lang="fr-FR" dirty="0" smtClean="0"/>
              <a:t> rate r, </a:t>
            </a:r>
            <a:r>
              <a:rPr lang="fr-FR" dirty="0" err="1" smtClean="0"/>
              <a:t>then</a:t>
            </a:r>
            <a:r>
              <a:rPr lang="fr-FR" dirty="0" smtClean="0"/>
              <a:t> the value of </a:t>
            </a:r>
            <a:r>
              <a:rPr lang="fr-FR" dirty="0" err="1" smtClean="0"/>
              <a:t>human</a:t>
            </a:r>
            <a:r>
              <a:rPr lang="fr-FR" dirty="0" smtClean="0"/>
              <a:t> capital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= (1-</a:t>
            </a:r>
            <a:r>
              <a:rPr lang="el-GR" dirty="0" smtClean="0"/>
              <a:t>α</a:t>
            </a:r>
            <a:r>
              <a:rPr lang="fr-FR" dirty="0" smtClean="0"/>
              <a:t>)/</a:t>
            </a:r>
            <a:r>
              <a:rPr lang="fr-FR" smtClean="0"/>
              <a:t>r        </a:t>
            </a:r>
            <a:r>
              <a:rPr lang="fr-FR" b="1" smtClean="0"/>
              <a:t>(</a:t>
            </a:r>
            <a:r>
              <a:rPr lang="fr-FR" b="1" dirty="0" smtClean="0"/>
              <a:t>more on </a:t>
            </a:r>
            <a:r>
              <a:rPr lang="fr-FR" b="1" dirty="0" err="1" smtClean="0"/>
              <a:t>this</a:t>
            </a:r>
            <a:r>
              <a:rPr lang="fr-FR" b="1" dirty="0" smtClean="0"/>
              <a:t>: </a:t>
            </a:r>
            <a:r>
              <a:rPr lang="fr-FR" b="1" dirty="0" err="1" smtClean="0"/>
              <a:t>see</a:t>
            </a:r>
            <a:r>
              <a:rPr lang="fr-FR" b="1" dirty="0" smtClean="0"/>
              <a:t> lectures 3-4)</a:t>
            </a:r>
          </a:p>
          <a:p>
            <a:r>
              <a:rPr lang="fr-FR" dirty="0" smtClean="0"/>
              <a:t>If </a:t>
            </a:r>
            <a:r>
              <a:rPr lang="el-GR" dirty="0" smtClean="0"/>
              <a:t>α</a:t>
            </a:r>
            <a:r>
              <a:rPr lang="fr-FR" dirty="0" smtClean="0"/>
              <a:t>=30%,</a:t>
            </a:r>
            <a:r>
              <a:rPr lang="el-GR" dirty="0" smtClean="0"/>
              <a:t> </a:t>
            </a:r>
            <a:r>
              <a:rPr lang="fr-FR" dirty="0" smtClean="0"/>
              <a:t>1-</a:t>
            </a:r>
            <a:r>
              <a:rPr lang="el-GR" dirty="0" smtClean="0"/>
              <a:t>α</a:t>
            </a:r>
            <a:r>
              <a:rPr lang="fr-FR" dirty="0" smtClean="0"/>
              <a:t>=70%, r=5%,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value of (non-</a:t>
            </a:r>
            <a:r>
              <a:rPr lang="fr-FR" dirty="0" err="1" smtClean="0"/>
              <a:t>human</a:t>
            </a:r>
            <a:r>
              <a:rPr lang="fr-FR" dirty="0" smtClean="0"/>
              <a:t>) capital = </a:t>
            </a:r>
            <a:r>
              <a:rPr lang="el-GR" dirty="0" smtClean="0"/>
              <a:t>α</a:t>
            </a:r>
            <a:r>
              <a:rPr lang="fr-FR" dirty="0" smtClean="0"/>
              <a:t>/r = 600%, and </a:t>
            </a:r>
            <a:r>
              <a:rPr lang="fr-FR" dirty="0" err="1" smtClean="0"/>
              <a:t>market</a:t>
            </a:r>
            <a:r>
              <a:rPr lang="fr-FR" dirty="0" smtClean="0"/>
              <a:t> value of </a:t>
            </a:r>
            <a:r>
              <a:rPr lang="fr-FR" dirty="0" err="1" smtClean="0"/>
              <a:t>human</a:t>
            </a:r>
            <a:r>
              <a:rPr lang="fr-FR" dirty="0" smtClean="0"/>
              <a:t> capital (slaves) = 1400%; total capital = 2000% (=1/r)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I.e. the </a:t>
            </a:r>
            <a:r>
              <a:rPr lang="fr-FR" b="1" dirty="0" err="1" smtClean="0"/>
              <a:t>market</a:t>
            </a:r>
            <a:r>
              <a:rPr lang="fr-FR" b="1" dirty="0" smtClean="0"/>
              <a:t> value of </a:t>
            </a:r>
            <a:r>
              <a:rPr lang="fr-FR" b="1" dirty="0" err="1" smtClean="0"/>
              <a:t>human</a:t>
            </a:r>
            <a:r>
              <a:rPr lang="fr-FR" b="1" dirty="0" smtClean="0"/>
              <a:t> k has </a:t>
            </a:r>
            <a:r>
              <a:rPr lang="fr-FR" b="1" dirty="0" err="1" smtClean="0"/>
              <a:t>always</a:t>
            </a:r>
            <a:r>
              <a:rPr lang="fr-FR" b="1" dirty="0" smtClean="0"/>
              <a:t> been </a:t>
            </a:r>
            <a:r>
              <a:rPr lang="fr-FR" b="1" dirty="0" err="1" smtClean="0"/>
              <a:t>higher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the </a:t>
            </a:r>
            <a:r>
              <a:rPr lang="fr-FR" b="1" dirty="0" err="1" smtClean="0"/>
              <a:t>market</a:t>
            </a:r>
            <a:r>
              <a:rPr lang="fr-FR" b="1" dirty="0" smtClean="0"/>
              <a:t> value of non-</a:t>
            </a:r>
            <a:r>
              <a:rPr lang="fr-FR" b="1" dirty="0" err="1" smtClean="0"/>
              <a:t>human</a:t>
            </a:r>
            <a:r>
              <a:rPr lang="fr-FR" b="1" dirty="0" smtClean="0"/>
              <a:t> k, </a:t>
            </a:r>
            <a:r>
              <a:rPr lang="fr-FR" b="1" dirty="0" err="1" smtClean="0"/>
              <a:t>simply</a:t>
            </a:r>
            <a:r>
              <a:rPr lang="fr-FR" b="1" dirty="0" smtClean="0"/>
              <a:t> </a:t>
            </a:r>
            <a:r>
              <a:rPr lang="fr-FR" b="1" dirty="0" err="1" smtClean="0"/>
              <a:t>because</a:t>
            </a:r>
            <a:r>
              <a:rPr lang="fr-FR" b="1" dirty="0" smtClean="0"/>
              <a:t> </a:t>
            </a:r>
            <a:r>
              <a:rPr lang="fr-FR" b="1" dirty="0" err="1" smtClean="0"/>
              <a:t>labor</a:t>
            </a:r>
            <a:r>
              <a:rPr lang="fr-FR" b="1" dirty="0" smtClean="0"/>
              <a:t> </a:t>
            </a:r>
            <a:r>
              <a:rPr lang="fr-FR" b="1" dirty="0" err="1" smtClean="0"/>
              <a:t>share</a:t>
            </a:r>
            <a:r>
              <a:rPr lang="fr-FR" b="1" dirty="0" smtClean="0"/>
              <a:t> &gt;50%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But </a:t>
            </a:r>
            <a:r>
              <a:rPr lang="fr-FR" dirty="0" err="1" smtClean="0"/>
              <a:t>outside</a:t>
            </a:r>
            <a:r>
              <a:rPr lang="fr-FR" dirty="0" smtClean="0"/>
              <a:t> slave </a:t>
            </a:r>
            <a:r>
              <a:rPr lang="fr-FR" dirty="0" err="1" smtClean="0"/>
              <a:t>societies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sense</a:t>
            </a:r>
            <a:r>
              <a:rPr lang="fr-FR" dirty="0" smtClean="0"/>
              <a:t> to </a:t>
            </a:r>
            <a:r>
              <a:rPr lang="fr-FR" dirty="0" err="1" smtClean="0"/>
              <a:t>compute</a:t>
            </a:r>
            <a:r>
              <a:rPr lang="fr-FR" dirty="0" smtClean="0"/>
              <a:t> a </a:t>
            </a:r>
            <a:r>
              <a:rPr lang="fr-FR" dirty="0" err="1" smtClean="0"/>
              <a:t>market</a:t>
            </a:r>
            <a:r>
              <a:rPr lang="fr-FR" dirty="0" smtClean="0"/>
              <a:t> value of </a:t>
            </a:r>
            <a:r>
              <a:rPr lang="fr-FR" dirty="0" err="1" smtClean="0"/>
              <a:t>human</a:t>
            </a:r>
            <a:r>
              <a:rPr lang="fr-FR" dirty="0" smtClean="0"/>
              <a:t> capital: in modern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, one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sell</a:t>
            </a:r>
            <a:r>
              <a:rPr lang="fr-FR" dirty="0" smtClean="0"/>
              <a:t>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force on a permanent basis</a:t>
            </a: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Summing</a:t>
            </a:r>
            <a:r>
              <a:rPr lang="fr-FR" dirty="0" smtClean="0"/>
              <a:t> up: </a:t>
            </a:r>
            <a:r>
              <a:rPr lang="fr-FR" dirty="0" err="1" smtClean="0"/>
              <a:t>what</a:t>
            </a:r>
            <a:r>
              <a:rPr lang="fr-FR" dirty="0" smtClean="0"/>
              <a:t> have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/Y </a:t>
            </a:r>
            <a:r>
              <a:rPr lang="fr-FR" dirty="0" err="1" smtClean="0"/>
              <a:t>followed</a:t>
            </a:r>
            <a:r>
              <a:rPr lang="fr-FR" dirty="0" smtClean="0"/>
              <a:t> a large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in Europe: 600-700% in 18c-19c </a:t>
            </a:r>
            <a:r>
              <a:rPr lang="fr-FR" dirty="0" err="1" smtClean="0"/>
              <a:t>until</a:t>
            </a:r>
            <a:r>
              <a:rPr lang="fr-FR" dirty="0" smtClean="0"/>
              <a:t> 1910, down to 200-300% </a:t>
            </a:r>
            <a:r>
              <a:rPr lang="fr-FR" dirty="0" err="1" smtClean="0"/>
              <a:t>around</a:t>
            </a:r>
            <a:r>
              <a:rPr lang="fr-FR" dirty="0" smtClean="0"/>
              <a:t> 1950, back to 500-600% in 2010</a:t>
            </a:r>
          </a:p>
          <a:p>
            <a:r>
              <a:rPr lang="fr-FR" dirty="0" smtClean="0"/>
              <a:t>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marked</a:t>
            </a:r>
            <a:r>
              <a:rPr lang="fr-FR" dirty="0" smtClean="0"/>
              <a:t> in the US</a:t>
            </a:r>
          </a:p>
          <a:p>
            <a:r>
              <a:rPr lang="fr-FR" dirty="0" smtClean="0"/>
              <a:t>Most of the long </a:t>
            </a:r>
            <a:r>
              <a:rPr lang="fr-FR" dirty="0" err="1" smtClean="0"/>
              <a:t>run</a:t>
            </a:r>
            <a:r>
              <a:rPr lang="fr-FR" dirty="0" smtClean="0"/>
              <a:t> changes in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are due to changes in the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=W/Y </a:t>
            </a:r>
          </a:p>
          <a:p>
            <a:r>
              <a:rPr lang="fr-FR" dirty="0" smtClean="0"/>
              <a:t>But changes in public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r>
              <a:rPr lang="fr-FR" dirty="0" smtClean="0"/>
              <a:t>/Y (&gt;0 or &lt;0)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amplified</a:t>
            </a:r>
            <a:r>
              <a:rPr lang="fr-FR" dirty="0" smtClean="0"/>
              <a:t> the </a:t>
            </a:r>
            <a:r>
              <a:rPr lang="el-GR" dirty="0" smtClean="0"/>
              <a:t>β </a:t>
            </a:r>
            <a:r>
              <a:rPr lang="fr-FR" dirty="0" err="1" smtClean="0"/>
              <a:t>decline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1910 and 1950) </a:t>
            </a:r>
          </a:p>
          <a:p>
            <a:r>
              <a:rPr lang="fr-FR" dirty="0" smtClean="0"/>
              <a:t>Changes in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NFA (&gt;0 or &lt;0)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account</a:t>
            </a:r>
            <a:r>
              <a:rPr lang="fr-FR" dirty="0" smtClean="0"/>
              <a:t> for a large part of the </a:t>
            </a:r>
            <a:r>
              <a:rPr lang="el-GR" dirty="0" smtClean="0"/>
              <a:t>β </a:t>
            </a:r>
            <a:r>
              <a:rPr lang="fr-FR" dirty="0" err="1" smtClean="0"/>
              <a:t>decline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1910 and 1950)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p:oleObj spid="_x0000_s604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856984" cy="6552728"/>
        </p:xfrm>
        <a:graphic>
          <a:graphicData uri="http://schemas.openxmlformats.org/presentationml/2006/ole">
            <p:oleObj spid="_x0000_s614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Let’s</a:t>
            </a:r>
            <a:r>
              <a:rPr lang="fr-FR" dirty="0" smtClean="0"/>
              <a:t> move to </a:t>
            </a:r>
            <a:r>
              <a:rPr lang="fr-FR" dirty="0" err="1" smtClean="0"/>
              <a:t>theory</a:t>
            </a:r>
            <a:r>
              <a:rPr lang="fr-FR" dirty="0" smtClean="0"/>
              <a:t>: 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capital-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=W/Y ?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first </a:t>
            </a:r>
            <a:r>
              <a:rPr lang="fr-FR" dirty="0" err="1" smtClean="0"/>
              <a:t>need</a:t>
            </a:r>
            <a:r>
              <a:rPr lang="fr-FR" dirty="0" smtClean="0"/>
              <a:t> a </a:t>
            </a:r>
            <a:r>
              <a:rPr lang="fr-FR" dirty="0" err="1" smtClean="0"/>
              <a:t>theory</a:t>
            </a:r>
            <a:r>
              <a:rPr lang="fr-FR" dirty="0" smtClean="0"/>
              <a:t> of </a:t>
            </a:r>
            <a:r>
              <a:rPr lang="fr-FR" dirty="0" err="1" smtClean="0"/>
              <a:t>why</a:t>
            </a:r>
            <a:r>
              <a:rPr lang="fr-FR" dirty="0" smtClean="0"/>
              <a:t> people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: if </a:t>
            </a:r>
            <a:r>
              <a:rPr lang="fr-FR" dirty="0" err="1" smtClean="0"/>
              <a:t>economic</a:t>
            </a:r>
            <a:r>
              <a:rPr lang="fr-FR" dirty="0" smtClean="0"/>
              <a:t> agents </a:t>
            </a:r>
            <a:r>
              <a:rPr lang="fr-FR" dirty="0" err="1" smtClean="0"/>
              <a:t>only</a:t>
            </a:r>
            <a:r>
              <a:rPr lang="fr-FR" dirty="0" smtClean="0"/>
              <a:t> care about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, i.e. </a:t>
            </a:r>
            <a:r>
              <a:rPr lang="el-GR" dirty="0" smtClean="0"/>
              <a:t>β</a:t>
            </a:r>
            <a:r>
              <a:rPr lang="fr-FR" dirty="0" smtClean="0"/>
              <a:t>=0. So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a </a:t>
            </a:r>
            <a:r>
              <a:rPr lang="fr-FR" dirty="0" err="1" smtClean="0"/>
              <a:t>dynamic</a:t>
            </a:r>
            <a:r>
              <a:rPr lang="fr-FR" dirty="0" smtClean="0"/>
              <a:t> model (</a:t>
            </a:r>
            <a:r>
              <a:rPr lang="fr-FR" dirty="0" err="1" smtClean="0"/>
              <a:t>at</a:t>
            </a:r>
            <a:r>
              <a:rPr lang="fr-FR" dirty="0" smtClean="0"/>
              <a:t> least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periods</a:t>
            </a:r>
            <a:r>
              <a:rPr lang="fr-FR" dirty="0" smtClean="0"/>
              <a:t>) </a:t>
            </a:r>
            <a:r>
              <a:rPr lang="fr-FR" dirty="0" err="1" smtClean="0"/>
              <a:t>where</a:t>
            </a:r>
            <a:r>
              <a:rPr lang="fr-FR" dirty="0" smtClean="0"/>
              <a:t> agents care about the future. </a:t>
            </a:r>
          </a:p>
          <a:p>
            <a:r>
              <a:rPr lang="fr-FR" dirty="0" smtClean="0"/>
              <a:t>OLG model: agents </a:t>
            </a:r>
            <a:r>
              <a:rPr lang="fr-FR" dirty="0" err="1" smtClean="0"/>
              <a:t>maximize</a:t>
            </a:r>
            <a:r>
              <a:rPr lang="fr-FR" dirty="0" smtClean="0"/>
              <a:t> U(c</a:t>
            </a:r>
            <a:r>
              <a:rPr lang="fr-FR" baseline="-25000" dirty="0" smtClean="0"/>
              <a:t>t</a:t>
            </a:r>
            <a:r>
              <a:rPr lang="fr-FR" dirty="0"/>
              <a:t> </a:t>
            </a:r>
            <a:r>
              <a:rPr lang="fr-FR" dirty="0" smtClean="0"/>
              <a:t>,c</a:t>
            </a:r>
            <a:r>
              <a:rPr lang="fr-FR" baseline="-25000" dirty="0" smtClean="0"/>
              <a:t>t+1 </a:t>
            </a:r>
            <a:r>
              <a:rPr lang="fr-FR" dirty="0" smtClean="0"/>
              <a:t>), </a:t>
            </a:r>
            <a:r>
              <a:rPr lang="fr-FR" dirty="0" err="1" smtClean="0"/>
              <a:t>where</a:t>
            </a:r>
            <a:r>
              <a:rPr lang="fr-FR" dirty="0"/>
              <a:t> c</a:t>
            </a:r>
            <a:r>
              <a:rPr lang="fr-FR" baseline="-25000" dirty="0"/>
              <a:t>t</a:t>
            </a:r>
            <a:r>
              <a:rPr lang="fr-FR" dirty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young</a:t>
            </a:r>
            <a:r>
              <a:rPr lang="fr-FR" dirty="0" smtClean="0"/>
              <a:t>-</a:t>
            </a:r>
            <a:r>
              <a:rPr lang="fr-FR" dirty="0" err="1" smtClean="0"/>
              <a:t>age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 (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age</a:t>
            </a:r>
            <a:r>
              <a:rPr lang="fr-FR" dirty="0" smtClean="0"/>
              <a:t>) &amp; c</a:t>
            </a:r>
            <a:r>
              <a:rPr lang="fr-FR" baseline="-25000" dirty="0" smtClean="0"/>
              <a:t>t</a:t>
            </a:r>
            <a:r>
              <a:rPr lang="fr-FR" baseline="-25000" dirty="0"/>
              <a:t>+1 </a:t>
            </a:r>
            <a:r>
              <a:rPr lang="fr-FR" dirty="0" smtClean="0"/>
              <a:t>= </a:t>
            </a:r>
            <a:r>
              <a:rPr lang="fr-FR" dirty="0" err="1" smtClean="0"/>
              <a:t>old</a:t>
            </a:r>
            <a:r>
              <a:rPr lang="fr-FR" dirty="0" smtClean="0"/>
              <a:t>-</a:t>
            </a:r>
            <a:r>
              <a:rPr lang="fr-FR" dirty="0" err="1" smtClean="0"/>
              <a:t>age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Depending</a:t>
            </a:r>
            <a:r>
              <a:rPr lang="fr-FR" dirty="0" smtClean="0"/>
              <a:t> on utility </a:t>
            </a:r>
            <a:r>
              <a:rPr lang="fr-FR" dirty="0" err="1" smtClean="0"/>
              <a:t>function</a:t>
            </a:r>
            <a:r>
              <a:rPr lang="fr-FR" dirty="0" smtClean="0"/>
              <a:t> U(.,.) (rate of time </a:t>
            </a:r>
            <a:r>
              <a:rPr lang="fr-FR" dirty="0" err="1" smtClean="0"/>
              <a:t>preference</a:t>
            </a:r>
            <a:r>
              <a:rPr lang="fr-FR" dirty="0" smtClean="0"/>
              <a:t>, etc.), </a:t>
            </a:r>
            <a:r>
              <a:rPr lang="fr-FR" dirty="0" err="1" smtClean="0"/>
              <a:t>demographic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, etc., one </a:t>
            </a:r>
            <a:r>
              <a:rPr lang="fr-FR" dirty="0" err="1" smtClean="0"/>
              <a:t>obtains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saving</a:t>
            </a:r>
            <a:r>
              <a:rPr lang="fr-FR" dirty="0" smtClean="0"/>
              <a:t> rates and long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« Modigliani triangle » formula in lecture 6)</a:t>
            </a:r>
          </a:p>
          <a:p>
            <a:r>
              <a:rPr lang="fr-FR" dirty="0" smtClean="0"/>
              <a:t>Pb </a:t>
            </a:r>
            <a:r>
              <a:rPr lang="fr-FR" dirty="0" err="1" smtClean="0"/>
              <a:t>with</a:t>
            </a:r>
            <a:r>
              <a:rPr lang="fr-FR" dirty="0" smtClean="0"/>
              <a:t> the pure life-cycle model: </a:t>
            </a:r>
            <a:r>
              <a:rPr lang="fr-FR" dirty="0" err="1" smtClean="0"/>
              <a:t>individuals</a:t>
            </a:r>
            <a:r>
              <a:rPr lang="fr-FR" dirty="0" smtClean="0"/>
              <a:t> are </a:t>
            </a:r>
            <a:r>
              <a:rPr lang="fr-FR" dirty="0" err="1" smtClean="0"/>
              <a:t>supposed</a:t>
            </a:r>
            <a:r>
              <a:rPr lang="fr-FR" dirty="0" smtClean="0"/>
              <a:t> to die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; in the real world, </a:t>
            </a:r>
            <a:r>
              <a:rPr lang="fr-FR" dirty="0" err="1" smtClean="0"/>
              <a:t>inherited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important</a:t>
            </a:r>
          </a:p>
          <a:p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utility for </a:t>
            </a:r>
            <a:r>
              <a:rPr lang="fr-FR" dirty="0" err="1" smtClean="0"/>
              <a:t>bequest</a:t>
            </a:r>
            <a:r>
              <a:rPr lang="fr-FR" dirty="0" smtClean="0"/>
              <a:t>: U(c</a:t>
            </a:r>
            <a:r>
              <a:rPr lang="fr-FR" baseline="-25000" dirty="0" smtClean="0"/>
              <a:t>t</a:t>
            </a:r>
            <a:r>
              <a:rPr lang="fr-FR" dirty="0" smtClean="0"/>
              <a:t> ,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 </a:t>
            </a:r>
            <a:r>
              <a:rPr lang="fr-FR" dirty="0" smtClean="0"/>
              <a:t>), </a:t>
            </a:r>
            <a:r>
              <a:rPr lang="fr-FR" dirty="0" err="1" smtClean="0"/>
              <a:t>where</a:t>
            </a:r>
            <a:r>
              <a:rPr lang="fr-FR" dirty="0" smtClean="0"/>
              <a:t> c</a:t>
            </a:r>
            <a:r>
              <a:rPr lang="fr-FR" baseline="-25000" dirty="0" smtClean="0"/>
              <a:t>t</a:t>
            </a:r>
            <a:r>
              <a:rPr lang="fr-FR" dirty="0" smtClean="0"/>
              <a:t> = </a:t>
            </a:r>
            <a:r>
              <a:rPr lang="fr-FR" dirty="0" err="1" smtClean="0"/>
              <a:t>lifetime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 (</a:t>
            </a:r>
            <a:r>
              <a:rPr lang="fr-FR" dirty="0" err="1" smtClean="0"/>
              <a:t>young</a:t>
            </a:r>
            <a:r>
              <a:rPr lang="fr-FR" dirty="0" smtClean="0"/>
              <a:t> + </a:t>
            </a:r>
            <a:r>
              <a:rPr lang="fr-FR" dirty="0" err="1" smtClean="0"/>
              <a:t>old</a:t>
            </a:r>
            <a:r>
              <a:rPr lang="fr-FR" dirty="0" smtClean="0"/>
              <a:t>) &amp;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 </a:t>
            </a:r>
            <a:r>
              <a:rPr lang="fr-FR" dirty="0" smtClean="0"/>
              <a:t>= </a:t>
            </a:r>
            <a:r>
              <a:rPr lang="fr-FR" dirty="0" err="1" smtClean="0"/>
              <a:t>bequest</a:t>
            </a:r>
            <a:r>
              <a:rPr lang="fr-FR" dirty="0" smtClean="0"/>
              <a:t> (</a:t>
            </a:r>
            <a:r>
              <a:rPr lang="fr-FR" dirty="0" err="1" smtClean="0"/>
              <a:t>wealth</a:t>
            </a:r>
            <a:r>
              <a:rPr lang="fr-FR" dirty="0" smtClean="0"/>
              <a:t>) </a:t>
            </a:r>
            <a:r>
              <a:rPr lang="fr-FR" dirty="0" err="1" smtClean="0"/>
              <a:t>left</a:t>
            </a:r>
            <a:r>
              <a:rPr lang="fr-FR" dirty="0" smtClean="0"/>
              <a:t> to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Depending</a:t>
            </a:r>
            <a:r>
              <a:rPr lang="fr-FR" dirty="0" smtClean="0"/>
              <a:t> on the </a:t>
            </a:r>
            <a:r>
              <a:rPr lang="fr-FR" dirty="0" err="1" smtClean="0"/>
              <a:t>strength</a:t>
            </a:r>
            <a:r>
              <a:rPr lang="fr-FR" dirty="0" smtClean="0"/>
              <a:t> of the </a:t>
            </a:r>
            <a:r>
              <a:rPr lang="fr-FR" dirty="0" err="1" smtClean="0"/>
              <a:t>bequest</a:t>
            </a:r>
            <a:r>
              <a:rPr lang="fr-FR" dirty="0" smtClean="0"/>
              <a:t> motive in utility </a:t>
            </a:r>
            <a:r>
              <a:rPr lang="fr-FR" dirty="0" err="1" smtClean="0"/>
              <a:t>function</a:t>
            </a:r>
            <a:r>
              <a:rPr lang="fr-FR" dirty="0" smtClean="0"/>
              <a:t> U(</a:t>
            </a:r>
            <a:r>
              <a:rPr lang="fr-FR" dirty="0" err="1" smtClean="0"/>
              <a:t>c,w</a:t>
            </a:r>
            <a:r>
              <a:rPr lang="fr-FR" dirty="0" smtClean="0"/>
              <a:t>), 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obtain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saving</a:t>
            </a:r>
            <a:r>
              <a:rPr lang="fr-FR" dirty="0" smtClean="0"/>
              <a:t> rate and long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89122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Harrod</a:t>
            </a:r>
            <a:r>
              <a:rPr lang="fr-FR" dirty="0" smtClean="0"/>
              <a:t>-</a:t>
            </a:r>
            <a:r>
              <a:rPr lang="fr-FR" dirty="0" err="1" smtClean="0"/>
              <a:t>Domar</a:t>
            </a:r>
            <a:r>
              <a:rPr lang="fr-FR" dirty="0" smtClean="0"/>
              <a:t>-Solow formula: </a:t>
            </a:r>
            <a:r>
              <a:rPr lang="el-GR" dirty="0" smtClean="0"/>
              <a:t>β</a:t>
            </a:r>
            <a:r>
              <a:rPr lang="fr-FR" dirty="0" smtClean="0"/>
              <a:t>=s/g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7260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Exemple: if agents </a:t>
            </a:r>
            <a:r>
              <a:rPr lang="fr-FR" dirty="0" err="1" smtClean="0"/>
              <a:t>maximize</a:t>
            </a:r>
            <a:r>
              <a:rPr lang="fr-FR" dirty="0" smtClean="0"/>
              <a:t> U(c</a:t>
            </a:r>
            <a:r>
              <a:rPr lang="fr-FR" baseline="-25000" dirty="0" smtClean="0"/>
              <a:t>t</a:t>
            </a:r>
            <a:r>
              <a:rPr lang="fr-FR" dirty="0" smtClean="0"/>
              <a:t>,</a:t>
            </a:r>
            <a:r>
              <a:rPr lang="el-GR" dirty="0" smtClean="0"/>
              <a:t>Δ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</a:t>
            </a:r>
            <a:r>
              <a:rPr lang="fr-FR" dirty="0" smtClean="0"/>
              <a:t>-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U(c,</a:t>
            </a:r>
            <a:r>
              <a:rPr lang="el-GR" dirty="0" smtClean="0"/>
              <a:t>Δ</a:t>
            </a:r>
            <a:r>
              <a:rPr lang="fr-FR" dirty="0" smtClean="0"/>
              <a:t>)=c</a:t>
            </a:r>
            <a:r>
              <a:rPr lang="fr-FR" baseline="30000" dirty="0" smtClean="0"/>
              <a:t>1-s </a:t>
            </a:r>
            <a:r>
              <a:rPr lang="el-GR" dirty="0" smtClean="0"/>
              <a:t>Δ</a:t>
            </a:r>
            <a:r>
              <a:rPr lang="fr-FR" baseline="30000" dirty="0" smtClean="0"/>
              <a:t>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a 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saving</a:t>
            </a:r>
            <a:r>
              <a:rPr lang="fr-FR" dirty="0" smtClean="0"/>
              <a:t> rate s</a:t>
            </a:r>
            <a:r>
              <a:rPr lang="fr-FR" baseline="-25000" dirty="0" smtClean="0"/>
              <a:t>t</a:t>
            </a:r>
            <a:r>
              <a:rPr lang="fr-FR" dirty="0" smtClean="0"/>
              <a:t>=s, and </a:t>
            </a:r>
            <a:r>
              <a:rPr lang="el-GR" dirty="0" smtClean="0"/>
              <a:t>β</a:t>
            </a:r>
            <a:r>
              <a:rPr lang="fr-FR" baseline="-25000" dirty="0" smtClean="0"/>
              <a:t>t</a:t>
            </a:r>
            <a:r>
              <a:rPr lang="fr-FR" dirty="0" smtClean="0"/>
              <a:t>→ </a:t>
            </a:r>
            <a:r>
              <a:rPr lang="el-GR" dirty="0" smtClean="0"/>
              <a:t>β</a:t>
            </a:r>
            <a:r>
              <a:rPr lang="fr-FR" dirty="0" smtClean="0"/>
              <a:t> = s/g</a:t>
            </a:r>
          </a:p>
          <a:p>
            <a:pPr>
              <a:buFontTx/>
              <a:buNone/>
            </a:pPr>
            <a:r>
              <a:rPr lang="fr-FR" dirty="0" smtClean="0"/>
              <a:t>           (i.e. Max U(c</a:t>
            </a:r>
            <a:r>
              <a:rPr lang="fr-FR" baseline="-25000" dirty="0" smtClean="0"/>
              <a:t>t</a:t>
            </a:r>
            <a:r>
              <a:rPr lang="fr-FR" dirty="0" smtClean="0"/>
              <a:t>,</a:t>
            </a:r>
            <a:r>
              <a:rPr lang="el-GR" dirty="0" smtClean="0"/>
              <a:t>Δ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) </a:t>
            </a:r>
            <a:r>
              <a:rPr lang="fr-FR" dirty="0" err="1" smtClean="0"/>
              <a:t>under</a:t>
            </a:r>
            <a:r>
              <a:rPr lang="fr-FR" dirty="0" smtClean="0"/>
              <a:t> c</a:t>
            </a:r>
            <a:r>
              <a:rPr lang="fr-FR" baseline="-25000" dirty="0" smtClean="0"/>
              <a:t>t</a:t>
            </a:r>
            <a:r>
              <a:rPr lang="fr-FR" dirty="0" smtClean="0"/>
              <a:t>+</a:t>
            </a:r>
            <a:r>
              <a:rPr lang="el-GR" dirty="0" smtClean="0"/>
              <a:t>Δ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≤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dirty="0" smtClean="0"/>
              <a:t>  →</a:t>
            </a:r>
            <a:r>
              <a:rPr lang="el-GR" dirty="0" smtClean="0"/>
              <a:t> Δ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 = s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dirty="0" smtClean="0"/>
              <a:t> )</a:t>
            </a:r>
          </a:p>
          <a:p>
            <a:pPr>
              <a:lnSpc>
                <a:spcPct val="80000"/>
              </a:lnSpc>
              <a:buNone/>
            </a:pPr>
            <a:endParaRPr lang="fr-FR" b="1" dirty="0" smtClean="0"/>
          </a:p>
          <a:p>
            <a:pPr>
              <a:lnSpc>
                <a:spcPct val="80000"/>
              </a:lnSpc>
            </a:pPr>
            <a:r>
              <a:rPr lang="fr-FR" b="1" dirty="0" smtClean="0"/>
              <a:t>More </a:t>
            </a:r>
            <a:r>
              <a:rPr lang="fr-FR" b="1" dirty="0" err="1" smtClean="0"/>
              <a:t>generally</a:t>
            </a:r>
            <a:r>
              <a:rPr lang="fr-FR" b="1" dirty="0" smtClean="0"/>
              <a:t>,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we</a:t>
            </a:r>
            <a:r>
              <a:rPr lang="fr-FR" b="1" dirty="0" smtClean="0"/>
              <a:t> </a:t>
            </a:r>
            <a:r>
              <a:rPr lang="fr-FR" b="1" dirty="0" err="1" smtClean="0"/>
              <a:t>get</a:t>
            </a:r>
            <a:r>
              <a:rPr lang="fr-FR" b="1" dirty="0" smtClean="0"/>
              <a:t> in </a:t>
            </a:r>
            <a:r>
              <a:rPr lang="fr-FR" b="1" dirty="0" err="1" smtClean="0"/>
              <a:t>any</a:t>
            </a:r>
            <a:r>
              <a:rPr lang="fr-FR" b="1" dirty="0" smtClean="0"/>
              <a:t> one-good capital accumulation model, </a:t>
            </a:r>
            <a:r>
              <a:rPr lang="fr-FR" b="1" dirty="0" err="1" smtClean="0"/>
              <a:t>whatever</a:t>
            </a:r>
            <a:r>
              <a:rPr lang="fr-FR" b="1" dirty="0" smtClean="0"/>
              <a:t> the </a:t>
            </a:r>
            <a:r>
              <a:rPr lang="fr-FR" b="1" dirty="0" err="1" smtClean="0"/>
              <a:t>saving</a:t>
            </a:r>
            <a:r>
              <a:rPr lang="fr-FR" b="1" dirty="0" smtClean="0"/>
              <a:t> motives and utility fonctions </a:t>
            </a:r>
            <a:r>
              <a:rPr lang="fr-FR" b="1" dirty="0" err="1" smtClean="0"/>
              <a:t>behind</a:t>
            </a:r>
            <a:r>
              <a:rPr lang="fr-FR" b="1" dirty="0" smtClean="0"/>
              <a:t> the </a:t>
            </a:r>
            <a:r>
              <a:rPr lang="fr-FR" b="1" dirty="0" err="1" smtClean="0"/>
              <a:t>saving</a:t>
            </a:r>
            <a:r>
              <a:rPr lang="fr-FR" b="1" dirty="0" smtClean="0"/>
              <a:t> rate s</a:t>
            </a:r>
            <a:r>
              <a:rPr lang="fr-FR" b="1" baseline="-25000" dirty="0" smtClean="0"/>
              <a:t>t</a:t>
            </a:r>
            <a:r>
              <a:rPr lang="fr-FR" b="1" dirty="0" smtClean="0"/>
              <a:t> :</a:t>
            </a:r>
            <a:endParaRPr lang="fr-FR" b="1" baseline="-25000" dirty="0" smtClean="0"/>
          </a:p>
          <a:p>
            <a:pPr>
              <a:lnSpc>
                <a:spcPct val="80000"/>
              </a:lnSpc>
              <a:buNone/>
            </a:pPr>
            <a:endParaRPr lang="fr-FR" b="1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I.e. assume </a:t>
            </a:r>
            <a:r>
              <a:rPr lang="fr-FR" dirty="0" err="1" smtClean="0"/>
              <a:t>that</a:t>
            </a:r>
            <a:r>
              <a:rPr lang="fr-FR" dirty="0" smtClean="0"/>
              <a:t>: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</a:t>
            </a:r>
            <a:r>
              <a:rPr lang="fr-FR" dirty="0" smtClean="0"/>
              <a:t> =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 + </a:t>
            </a:r>
            <a:r>
              <a:rPr lang="fr-FR" dirty="0" err="1" smtClean="0"/>
              <a:t>s</a:t>
            </a:r>
            <a:r>
              <a:rPr lang="fr-FR" baseline="-25000" dirty="0" err="1" smtClean="0"/>
              <a:t>t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endParaRPr lang="fr-FR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r-FR" dirty="0" smtClean="0"/>
              <a:t>      →  </a:t>
            </a:r>
            <a:r>
              <a:rPr lang="fr-FR" dirty="0" err="1" smtClean="0"/>
              <a:t>dividing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sides</a:t>
            </a:r>
            <a:r>
              <a:rPr lang="fr-FR" dirty="0" smtClean="0"/>
              <a:t> by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: </a:t>
            </a:r>
            <a:r>
              <a:rPr lang="el-GR" dirty="0" smtClean="0"/>
              <a:t>β</a:t>
            </a:r>
            <a:r>
              <a:rPr lang="fr-FR" baseline="-25000" dirty="0" smtClean="0"/>
              <a:t>t+1</a:t>
            </a:r>
            <a:r>
              <a:rPr lang="fr-FR" dirty="0" smtClean="0"/>
              <a:t> = </a:t>
            </a:r>
            <a:r>
              <a:rPr lang="el-GR" dirty="0" smtClean="0"/>
              <a:t>β</a:t>
            </a:r>
            <a:r>
              <a:rPr lang="fr-FR" baseline="-25000" dirty="0" smtClean="0"/>
              <a:t>t</a:t>
            </a:r>
            <a:r>
              <a:rPr lang="fr-FR" dirty="0" smtClean="0"/>
              <a:t> (1+</a:t>
            </a:r>
            <a:r>
              <a:rPr lang="fr-FR" dirty="0" err="1" smtClean="0"/>
              <a:t>g</a:t>
            </a:r>
            <a:r>
              <a:rPr lang="fr-FR" baseline="-25000" dirty="0" err="1" smtClean="0"/>
              <a:t>wt</a:t>
            </a:r>
            <a:r>
              <a:rPr lang="fr-FR" dirty="0" smtClean="0"/>
              <a:t>)/(1+g</a:t>
            </a:r>
            <a:r>
              <a:rPr lang="fr-FR" baseline="-25000" dirty="0" smtClean="0"/>
              <a:t>t</a:t>
            </a:r>
            <a:r>
              <a:rPr lang="fr-FR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dirty="0" err="1" smtClean="0"/>
              <a:t>With</a:t>
            </a:r>
            <a:r>
              <a:rPr lang="fr-FR" dirty="0" smtClean="0"/>
              <a:t> 1+</a:t>
            </a:r>
            <a:r>
              <a:rPr lang="fr-FR" dirty="0" err="1" smtClean="0"/>
              <a:t>g</a:t>
            </a:r>
            <a:r>
              <a:rPr lang="fr-FR" baseline="-25000" dirty="0" err="1" smtClean="0"/>
              <a:t>wt</a:t>
            </a:r>
            <a:r>
              <a:rPr lang="fr-FR" baseline="-25000" dirty="0" smtClean="0"/>
              <a:t> </a:t>
            </a:r>
            <a:r>
              <a:rPr lang="fr-FR" dirty="0" smtClean="0"/>
              <a:t>= 1+s</a:t>
            </a:r>
            <a:r>
              <a:rPr lang="fr-FR" baseline="-25000" dirty="0" smtClean="0"/>
              <a:t>t</a:t>
            </a:r>
            <a:r>
              <a:rPr lang="fr-FR" dirty="0" smtClean="0"/>
              <a:t>/</a:t>
            </a:r>
            <a:r>
              <a:rPr lang="el-GR" dirty="0" smtClean="0"/>
              <a:t>β</a:t>
            </a:r>
            <a:r>
              <a:rPr lang="fr-FR" baseline="-25000" dirty="0" smtClean="0"/>
              <a:t>t</a:t>
            </a:r>
            <a:r>
              <a:rPr lang="fr-FR" dirty="0" smtClean="0"/>
              <a:t> = </a:t>
            </a:r>
            <a:r>
              <a:rPr lang="fr-FR" dirty="0" err="1" smtClean="0"/>
              <a:t>saving</a:t>
            </a:r>
            <a:r>
              <a:rPr lang="fr-FR" dirty="0" smtClean="0"/>
              <a:t>-</a:t>
            </a:r>
            <a:r>
              <a:rPr lang="fr-FR" dirty="0" err="1" smtClean="0"/>
              <a:t>induced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dirty="0" smtClean="0"/>
              <a:t>1+g</a:t>
            </a:r>
            <a:r>
              <a:rPr lang="fr-FR" baseline="-25000" dirty="0" smtClean="0"/>
              <a:t>t</a:t>
            </a:r>
            <a:r>
              <a:rPr lang="fr-FR" dirty="0" smtClean="0"/>
              <a:t> =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</a:t>
            </a:r>
            <a:r>
              <a:rPr lang="fr-FR" dirty="0" smtClean="0"/>
              <a:t>/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dirty="0" smtClean="0"/>
              <a:t> = total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 (</a:t>
            </a:r>
            <a:r>
              <a:rPr lang="fr-FR" dirty="0" err="1" smtClean="0"/>
              <a:t>productivity</a:t>
            </a:r>
            <a:r>
              <a:rPr lang="fr-FR" dirty="0" smtClean="0"/>
              <a:t>+population)</a:t>
            </a:r>
            <a:endParaRPr lang="el-G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If </a:t>
            </a:r>
            <a:r>
              <a:rPr lang="fr-FR" dirty="0" err="1" smtClean="0"/>
              <a:t>saving</a:t>
            </a:r>
            <a:r>
              <a:rPr lang="fr-FR" dirty="0" smtClean="0"/>
              <a:t> rate s</a:t>
            </a:r>
            <a:r>
              <a:rPr lang="fr-FR" baseline="-25000" dirty="0" smtClean="0"/>
              <a:t>t</a:t>
            </a:r>
            <a:r>
              <a:rPr lang="fr-FR" dirty="0" smtClean="0"/>
              <a:t>→ s and </a:t>
            </a:r>
            <a:r>
              <a:rPr lang="fr-FR" dirty="0" err="1" smtClean="0"/>
              <a:t>growth</a:t>
            </a:r>
            <a:r>
              <a:rPr lang="fr-FR" dirty="0" smtClean="0"/>
              <a:t> rate g</a:t>
            </a:r>
            <a:r>
              <a:rPr lang="fr-FR" baseline="-25000" dirty="0" smtClean="0"/>
              <a:t>t</a:t>
            </a:r>
            <a:r>
              <a:rPr lang="fr-FR" dirty="0" smtClean="0"/>
              <a:t> → g, </a:t>
            </a:r>
            <a:r>
              <a:rPr lang="fr-FR" dirty="0" err="1" smtClean="0"/>
              <a:t>then</a:t>
            </a:r>
            <a:r>
              <a:rPr lang="fr-FR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dirty="0" smtClean="0"/>
              <a:t>                                   </a:t>
            </a:r>
            <a:r>
              <a:rPr lang="el-GR" b="1" dirty="0" smtClean="0"/>
              <a:t>β</a:t>
            </a:r>
            <a:r>
              <a:rPr lang="fr-FR" b="1" baseline="-25000" dirty="0" smtClean="0"/>
              <a:t>t</a:t>
            </a:r>
            <a:r>
              <a:rPr lang="fr-FR" b="1" dirty="0" smtClean="0"/>
              <a:t> →</a:t>
            </a:r>
            <a:r>
              <a:rPr lang="fr-FR" dirty="0" smtClean="0"/>
              <a:t> </a:t>
            </a:r>
            <a:r>
              <a:rPr lang="el-GR" b="1" dirty="0" smtClean="0"/>
              <a:t>β</a:t>
            </a:r>
            <a:r>
              <a:rPr lang="fr-FR" b="1" dirty="0" smtClean="0"/>
              <a:t> = s/g</a:t>
            </a:r>
            <a:endParaRPr lang="fr-FR" dirty="0" smtClean="0"/>
          </a:p>
          <a:p>
            <a:r>
              <a:rPr lang="fr-FR" dirty="0" smtClean="0"/>
              <a:t>Exemple: if s=10%, g=2%, </a:t>
            </a:r>
            <a:r>
              <a:rPr lang="el-GR" dirty="0" smtClean="0"/>
              <a:t>β</a:t>
            </a:r>
            <a:r>
              <a:rPr lang="fr-FR" baseline="-25000" dirty="0" smtClean="0"/>
              <a:t>t</a:t>
            </a:r>
            <a:r>
              <a:rPr lang="fr-FR" dirty="0" smtClean="0"/>
              <a:t> → </a:t>
            </a:r>
            <a:r>
              <a:rPr lang="el-GR" dirty="0" smtClean="0"/>
              <a:t>β</a:t>
            </a:r>
            <a:r>
              <a:rPr lang="fr-FR" dirty="0" smtClean="0"/>
              <a:t> = 500%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a pure </a:t>
            </a:r>
            <a:r>
              <a:rPr lang="fr-FR" dirty="0" err="1" smtClean="0"/>
              <a:t>accounting</a:t>
            </a:r>
            <a:r>
              <a:rPr lang="fr-FR" dirty="0" smtClean="0"/>
              <a:t> </a:t>
            </a:r>
            <a:r>
              <a:rPr lang="fr-FR" dirty="0" err="1" smtClean="0"/>
              <a:t>identity</a:t>
            </a:r>
            <a:r>
              <a:rPr lang="fr-FR" dirty="0" smtClean="0"/>
              <a:t>: </a:t>
            </a:r>
            <a:r>
              <a:rPr lang="el-GR" dirty="0" smtClean="0"/>
              <a:t>β</a:t>
            </a:r>
            <a:r>
              <a:rPr lang="fr-FR" dirty="0" smtClean="0"/>
              <a:t> = 500%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 </a:t>
            </a:r>
            <a:r>
              <a:rPr lang="fr-FR" dirty="0" err="1" smtClean="0"/>
              <a:t>saving</a:t>
            </a:r>
            <a:r>
              <a:rPr lang="fr-FR" dirty="0" smtClean="0"/>
              <a:t> rate of 10% of </a:t>
            </a:r>
            <a:r>
              <a:rPr lang="fr-FR" dirty="0" err="1" smtClean="0"/>
              <a:t>income</a:t>
            </a:r>
            <a:r>
              <a:rPr lang="fr-FR" dirty="0" smtClean="0"/>
              <a:t> corresponds to a </a:t>
            </a:r>
            <a:r>
              <a:rPr lang="fr-FR" dirty="0" err="1" smtClean="0"/>
              <a:t>growth</a:t>
            </a:r>
            <a:r>
              <a:rPr lang="fr-FR" dirty="0" smtClean="0"/>
              <a:t> rate of 2% of the capital stock</a:t>
            </a:r>
          </a:p>
          <a:p>
            <a:r>
              <a:rPr lang="fr-FR" b="1" dirty="0" smtClean="0"/>
              <a:t>Intuition: the more </a:t>
            </a:r>
            <a:r>
              <a:rPr lang="fr-FR" b="1" dirty="0" err="1" smtClean="0"/>
              <a:t>you</a:t>
            </a:r>
            <a:r>
              <a:rPr lang="fr-FR" b="1" dirty="0" smtClean="0"/>
              <a:t> </a:t>
            </a:r>
            <a:r>
              <a:rPr lang="fr-FR" b="1" dirty="0" err="1" smtClean="0"/>
              <a:t>save</a:t>
            </a:r>
            <a:r>
              <a:rPr lang="fr-FR" b="1" dirty="0" smtClean="0"/>
              <a:t>, the more </a:t>
            </a:r>
            <a:r>
              <a:rPr lang="fr-FR" b="1" dirty="0" err="1" smtClean="0"/>
              <a:t>you</a:t>
            </a:r>
            <a:r>
              <a:rPr lang="fr-FR" b="1" dirty="0" smtClean="0"/>
              <a:t> </a:t>
            </a:r>
            <a:r>
              <a:rPr lang="fr-FR" b="1" dirty="0" err="1" smtClean="0"/>
              <a:t>accumulate</a:t>
            </a:r>
            <a:r>
              <a:rPr lang="fr-FR" b="1" dirty="0" smtClean="0"/>
              <a:t>, </a:t>
            </a:r>
            <a:r>
              <a:rPr lang="fr-FR" b="1" dirty="0" err="1" smtClean="0"/>
              <a:t>especially</a:t>
            </a:r>
            <a:r>
              <a:rPr lang="fr-FR" b="1" dirty="0" smtClean="0"/>
              <a:t> in a slow-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economy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                   (on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,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Piketty-Zucman 2013 section 3</a:t>
            </a:r>
            <a:r>
              <a:rPr lang="fr-FR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389122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2074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Another</a:t>
            </a:r>
            <a:r>
              <a:rPr lang="fr-FR" sz="3600" dirty="0" smtClean="0"/>
              <a:t> </a:t>
            </a:r>
            <a:r>
              <a:rPr lang="fr-FR" sz="3600" dirty="0" err="1" smtClean="0"/>
              <a:t>special</a:t>
            </a:r>
            <a:r>
              <a:rPr lang="fr-FR" sz="3600" dirty="0" smtClean="0"/>
              <a:t> case: the </a:t>
            </a:r>
            <a:r>
              <a:rPr lang="fr-FR" sz="3600" dirty="0" err="1" smtClean="0"/>
              <a:t>dynastic</a:t>
            </a:r>
            <a:r>
              <a:rPr lang="fr-FR" sz="3600" dirty="0" smtClean="0"/>
              <a:t> model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en-US" dirty="0" smtClean="0"/>
              <a:t>Pure dynastic model = model with infinite horizon and fixed rate of time preference = individuals behave as if they were infinitely lived</a:t>
            </a:r>
          </a:p>
          <a:p>
            <a:endParaRPr lang="en-US" dirty="0" smtClean="0"/>
          </a:p>
          <a:p>
            <a:r>
              <a:rPr lang="en-US" dirty="0" smtClean="0"/>
              <a:t>Discrete time version: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</a:t>
            </a:r>
            <a:r>
              <a:rPr lang="en-US" dirty="0" smtClean="0"/>
              <a:t> = ∑</a:t>
            </a:r>
            <a:r>
              <a:rPr lang="en-US" baseline="-25000" dirty="0" smtClean="0"/>
              <a:t>t≥0</a:t>
            </a:r>
            <a:r>
              <a:rPr lang="en-US" dirty="0" smtClean="0"/>
              <a:t> U(c</a:t>
            </a:r>
            <a:r>
              <a:rPr lang="en-US" baseline="-25000" dirty="0" smtClean="0"/>
              <a:t>t</a:t>
            </a:r>
            <a:r>
              <a:rPr lang="en-US" dirty="0" smtClean="0"/>
              <a:t>)/(1+θ)</a:t>
            </a:r>
            <a:r>
              <a:rPr lang="en-US" baseline="30000" dirty="0" smtClean="0"/>
              <a:t>t</a:t>
            </a:r>
            <a:r>
              <a:rPr lang="en-US" dirty="0" smtClean="0"/>
              <a:t>   (θ = rate of time preference)</a:t>
            </a:r>
          </a:p>
          <a:p>
            <a:r>
              <a:rPr lang="en-US" dirty="0" smtClean="0"/>
              <a:t>Budget constraint:  ∑</a:t>
            </a:r>
            <a:r>
              <a:rPr lang="en-US" baseline="-25000" dirty="0" smtClean="0"/>
              <a:t>t≥0</a:t>
            </a:r>
            <a:r>
              <a:rPr lang="en-US" dirty="0" smtClean="0"/>
              <a:t> c</a:t>
            </a:r>
            <a:r>
              <a:rPr lang="en-US" baseline="-25000" dirty="0" smtClean="0"/>
              <a:t>t</a:t>
            </a:r>
            <a:r>
              <a:rPr lang="en-US" dirty="0" smtClean="0"/>
              <a:t>/(1+r)</a:t>
            </a:r>
            <a:r>
              <a:rPr lang="en-US" baseline="30000" dirty="0" smtClean="0"/>
              <a:t>t</a:t>
            </a:r>
            <a:r>
              <a:rPr lang="en-US" dirty="0" smtClean="0"/>
              <a:t> ≤  ∑</a:t>
            </a:r>
            <a:r>
              <a:rPr lang="en-US" baseline="-25000" dirty="0" smtClean="0"/>
              <a:t>t≥0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/(1+r)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 = rate of return = = f’(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) = borrowing interest rate (perfect capital markets)</a:t>
            </a:r>
          </a:p>
          <a:p>
            <a:r>
              <a:rPr lang="en-US" dirty="0" smtClean="0"/>
              <a:t>Closed economy, representative agent: </a:t>
            </a:r>
            <a:r>
              <a:rPr lang="en-US" dirty="0" err="1" smtClean="0"/>
              <a:t>ind</a:t>
            </a:r>
            <a:r>
              <a:rPr lang="en-US" dirty="0" smtClean="0"/>
              <a:t>. wealth w</a:t>
            </a:r>
            <a:r>
              <a:rPr lang="en-US" baseline="-25000" dirty="0" smtClean="0"/>
              <a:t>t</a:t>
            </a:r>
            <a:r>
              <a:rPr lang="en-US" dirty="0" smtClean="0"/>
              <a:t> = per capita capital stock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r>
              <a:rPr lang="en-US" dirty="0" smtClean="0"/>
              <a:t>First-order condition: U’(c</a:t>
            </a:r>
            <a:r>
              <a:rPr lang="en-US" baseline="-25000" dirty="0" smtClean="0"/>
              <a:t>t+1</a:t>
            </a:r>
            <a:r>
              <a:rPr lang="en-US" dirty="0" smtClean="0"/>
              <a:t>)/U’(c</a:t>
            </a:r>
            <a:r>
              <a:rPr lang="en-US" baseline="-25000" dirty="0" smtClean="0"/>
              <a:t>t</a:t>
            </a:r>
            <a:r>
              <a:rPr lang="en-US" dirty="0" smtClean="0"/>
              <a:t>)=(1+θ)/(1+r)</a:t>
            </a:r>
          </a:p>
          <a:p>
            <a:r>
              <a:rPr lang="en-US" dirty="0" smtClean="0"/>
              <a:t>Assume U(c)=</a:t>
            </a:r>
            <a:r>
              <a:rPr lang="fr-FR" dirty="0" smtClean="0"/>
              <a:t> c</a:t>
            </a:r>
            <a:r>
              <a:rPr lang="fr-FR" baseline="30000" dirty="0" smtClean="0"/>
              <a:t>1-</a:t>
            </a:r>
            <a:r>
              <a:rPr lang="el-GR" baseline="30000" dirty="0" smtClean="0">
                <a:latin typeface="Times New Roman"/>
                <a:cs typeface="Times New Roman"/>
              </a:rPr>
              <a:t>γ</a:t>
            </a:r>
            <a:r>
              <a:rPr lang="fr-FR" dirty="0" smtClean="0"/>
              <a:t>/(1-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fr-FR" dirty="0" smtClean="0"/>
              <a:t>), i.e. U’(c)= c</a:t>
            </a:r>
            <a:r>
              <a:rPr lang="fr-FR" baseline="30000" dirty="0" smtClean="0"/>
              <a:t>-</a:t>
            </a:r>
            <a:r>
              <a:rPr lang="el-GR" baseline="30000" dirty="0" smtClean="0">
                <a:latin typeface="Times New Roman"/>
                <a:cs typeface="Times New Roman"/>
              </a:rPr>
              <a:t>γ</a:t>
            </a:r>
            <a:r>
              <a:rPr lang="fr-FR" dirty="0" smtClean="0"/>
              <a:t> , (U(c)=log(c) if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fr-FR" dirty="0" smtClean="0">
                <a:latin typeface="Times New Roman"/>
                <a:cs typeface="Times New Roman"/>
              </a:rPr>
              <a:t>=1)</a:t>
            </a:r>
            <a:endParaRPr lang="fr-FR" dirty="0" smtClean="0"/>
          </a:p>
          <a:p>
            <a:r>
              <a:rPr lang="fr-FR" dirty="0" smtClean="0"/>
              <a:t>FO condition:  </a:t>
            </a:r>
            <a:r>
              <a:rPr lang="en-US" dirty="0" smtClean="0"/>
              <a:t>c</a:t>
            </a:r>
            <a:r>
              <a:rPr lang="en-US" baseline="-25000" dirty="0" smtClean="0"/>
              <a:t>t+1</a:t>
            </a:r>
            <a:r>
              <a:rPr lang="en-US" dirty="0" smtClean="0"/>
              <a:t> =c</a:t>
            </a:r>
            <a:r>
              <a:rPr lang="en-US" baseline="-25000" dirty="0" smtClean="0"/>
              <a:t>t</a:t>
            </a:r>
            <a:r>
              <a:rPr lang="en-US" dirty="0" smtClean="0"/>
              <a:t> [(1+r)/(1+θ)]</a:t>
            </a:r>
            <a:r>
              <a:rPr lang="fr-FR" baseline="30000" dirty="0" smtClean="0"/>
              <a:t>1/</a:t>
            </a:r>
            <a:r>
              <a:rPr lang="el-GR" baseline="30000" dirty="0" smtClean="0">
                <a:latin typeface="Times New Roman"/>
                <a:cs typeface="Times New Roman"/>
              </a:rPr>
              <a:t>γ</a:t>
            </a:r>
            <a:r>
              <a:rPr lang="en-US" dirty="0" smtClean="0"/>
              <a:t> </a:t>
            </a: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dirty="0" smtClean="0">
                <a:cs typeface="Times New Roman"/>
              </a:rPr>
              <a:t>Intuition: if r &gt; </a:t>
            </a:r>
            <a:r>
              <a:rPr lang="en-US" dirty="0" smtClean="0"/>
              <a:t>θ, then agents want to postpone consumption to the future (conversely if </a:t>
            </a:r>
            <a:r>
              <a:rPr lang="fr-FR" dirty="0" smtClean="0">
                <a:cs typeface="Times New Roman"/>
              </a:rPr>
              <a:t>r &lt; </a:t>
            </a:r>
            <a:r>
              <a:rPr lang="en-US" dirty="0" smtClean="0"/>
              <a:t>θ), and all the more so if</a:t>
            </a:r>
            <a:r>
              <a:rPr lang="fr-FR" dirty="0" smtClean="0"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fr-FR" dirty="0" smtClean="0">
                <a:cs typeface="Times New Roman"/>
              </a:rPr>
              <a:t>close to 0, i.e. U(c) close to </a:t>
            </a:r>
            <a:r>
              <a:rPr lang="fr-FR" dirty="0" err="1" smtClean="0">
                <a:cs typeface="Times New Roman"/>
              </a:rPr>
              <a:t>linear</a:t>
            </a:r>
            <a:endParaRPr lang="fr-FR" dirty="0" smtClean="0">
              <a:cs typeface="Times New Roman"/>
            </a:endParaRPr>
          </a:p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cs typeface="Times New Roman"/>
              </a:rPr>
              <a:t>= </a:t>
            </a:r>
            <a:r>
              <a:rPr lang="fr-FR" dirty="0" err="1" smtClean="0">
                <a:cs typeface="Times New Roman"/>
              </a:rPr>
              <a:t>curvature</a:t>
            </a:r>
            <a:r>
              <a:rPr lang="fr-FR" dirty="0" smtClean="0">
                <a:cs typeface="Times New Roman"/>
              </a:rPr>
              <a:t> of U(c) (</a:t>
            </a:r>
            <a:r>
              <a:rPr lang="fr-FR" dirty="0" err="1" smtClean="0">
                <a:cs typeface="Times New Roman"/>
              </a:rPr>
              <a:t>risk</a:t>
            </a:r>
            <a:r>
              <a:rPr lang="fr-FR" dirty="0" smtClean="0">
                <a:cs typeface="Times New Roman"/>
              </a:rPr>
              <a:t> aversion coefficient), </a:t>
            </a:r>
            <a:r>
              <a:rPr lang="fr-FR" dirty="0" smtClean="0">
                <a:latin typeface="Times New Roman"/>
                <a:cs typeface="Times New Roman"/>
              </a:rPr>
              <a:t>1/</a:t>
            </a:r>
            <a:r>
              <a:rPr lang="el-GR" dirty="0" smtClean="0">
                <a:latin typeface="Times New Roman"/>
                <a:cs typeface="Times New Roman"/>
              </a:rPr>
              <a:t> γ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cs typeface="Times New Roman"/>
              </a:rPr>
              <a:t>= </a:t>
            </a:r>
            <a:r>
              <a:rPr lang="fr-FR" dirty="0" err="1" smtClean="0">
                <a:cs typeface="Times New Roman"/>
              </a:rPr>
              <a:t>intertemporal</a:t>
            </a:r>
            <a:r>
              <a:rPr lang="fr-FR" dirty="0" smtClean="0">
                <a:cs typeface="Times New Roman"/>
              </a:rPr>
              <a:t> </a:t>
            </a:r>
            <a:r>
              <a:rPr lang="fr-FR" dirty="0" err="1" smtClean="0">
                <a:cs typeface="Times New Roman"/>
              </a:rPr>
              <a:t>elasticity</a:t>
            </a:r>
            <a:r>
              <a:rPr lang="fr-FR" dirty="0" smtClean="0">
                <a:cs typeface="Times New Roman"/>
              </a:rPr>
              <a:t> of substitution</a:t>
            </a:r>
          </a:p>
          <a:p>
            <a:r>
              <a:rPr lang="fr-FR" dirty="0" err="1" smtClean="0">
                <a:cs typeface="Times New Roman"/>
              </a:rPr>
              <a:t>Steady</a:t>
            </a:r>
            <a:r>
              <a:rPr lang="fr-FR" dirty="0" smtClean="0">
                <a:cs typeface="Times New Roman"/>
              </a:rPr>
              <a:t>-state </a:t>
            </a:r>
            <a:r>
              <a:rPr lang="fr-FR" dirty="0" err="1" smtClean="0">
                <a:cs typeface="Times New Roman"/>
              </a:rPr>
              <a:t>growth</a:t>
            </a:r>
            <a:r>
              <a:rPr lang="fr-FR" dirty="0" smtClean="0">
                <a:cs typeface="Times New Roman"/>
              </a:rPr>
              <a:t> </a:t>
            </a:r>
            <a:r>
              <a:rPr lang="fr-FR" dirty="0" err="1" smtClean="0">
                <a:cs typeface="Times New Roman"/>
              </a:rPr>
              <a:t>path</a:t>
            </a:r>
            <a:r>
              <a:rPr lang="fr-FR" dirty="0" smtClean="0">
                <a:cs typeface="Times New Roman"/>
              </a:rPr>
              <a:t>: </a:t>
            </a:r>
            <a:r>
              <a:rPr lang="fr-FR" dirty="0" err="1" smtClean="0">
                <a:cs typeface="Times New Roman"/>
              </a:rPr>
              <a:t>y</a:t>
            </a:r>
            <a:r>
              <a:rPr lang="fr-FR" baseline="-25000" dirty="0" err="1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 = y</a:t>
            </a:r>
            <a:r>
              <a:rPr lang="fr-FR" baseline="-25000" dirty="0" smtClean="0">
                <a:cs typeface="Times New Roman"/>
              </a:rPr>
              <a:t>0</a:t>
            </a:r>
            <a:r>
              <a:rPr lang="fr-FR" dirty="0" smtClean="0">
                <a:cs typeface="Times New Roman"/>
              </a:rPr>
              <a:t> (1+g)</a:t>
            </a:r>
            <a:r>
              <a:rPr lang="fr-FR" baseline="30000" dirty="0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, </a:t>
            </a:r>
            <a:r>
              <a:rPr lang="fr-FR" dirty="0" err="1" smtClean="0">
                <a:cs typeface="Times New Roman"/>
              </a:rPr>
              <a:t>k</a:t>
            </a:r>
            <a:r>
              <a:rPr lang="fr-FR" baseline="-25000" dirty="0" err="1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 = k</a:t>
            </a:r>
            <a:r>
              <a:rPr lang="fr-FR" baseline="-25000" dirty="0" smtClean="0">
                <a:cs typeface="Times New Roman"/>
              </a:rPr>
              <a:t>0</a:t>
            </a:r>
            <a:r>
              <a:rPr lang="fr-FR" dirty="0" smtClean="0">
                <a:cs typeface="Times New Roman"/>
              </a:rPr>
              <a:t> (1+g)</a:t>
            </a:r>
            <a:r>
              <a:rPr lang="fr-FR" baseline="30000" dirty="0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 , c</a:t>
            </a:r>
            <a:r>
              <a:rPr lang="fr-FR" baseline="-25000" dirty="0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 = c</a:t>
            </a:r>
            <a:r>
              <a:rPr lang="fr-FR" baseline="-25000" dirty="0" smtClean="0">
                <a:cs typeface="Times New Roman"/>
              </a:rPr>
              <a:t>0</a:t>
            </a:r>
            <a:r>
              <a:rPr lang="fr-FR" dirty="0" smtClean="0">
                <a:cs typeface="Times New Roman"/>
              </a:rPr>
              <a:t> (1+g)</a:t>
            </a:r>
            <a:r>
              <a:rPr lang="fr-FR" baseline="30000" dirty="0" smtClean="0">
                <a:cs typeface="Times New Roman"/>
              </a:rPr>
              <a:t>t</a:t>
            </a:r>
            <a:endParaRPr lang="fr-FR" dirty="0" smtClean="0">
              <a:cs typeface="Times New Roman"/>
            </a:endParaRPr>
          </a:p>
          <a:p>
            <a:pPr>
              <a:buNone/>
            </a:pPr>
            <a:r>
              <a:rPr lang="en-US" dirty="0" smtClean="0"/>
              <a:t>→  1+r = (1+θ) x (1+g)</a:t>
            </a:r>
            <a:r>
              <a:rPr lang="el-GR" baseline="30000" dirty="0" smtClean="0">
                <a:latin typeface="Times New Roman"/>
                <a:cs typeface="Times New Roman"/>
              </a:rPr>
              <a:t>γ</a:t>
            </a:r>
            <a:r>
              <a:rPr lang="en-US" dirty="0" smtClean="0"/>
              <a:t>     (with continuous time: r = θ +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en-US" dirty="0" smtClean="0"/>
              <a:t>g )</a:t>
            </a:r>
          </a:p>
          <a:p>
            <a:pPr>
              <a:buNone/>
            </a:pPr>
            <a:r>
              <a:rPr lang="en-US" dirty="0" smtClean="0"/>
              <a:t>→ if g=0, then r=θ (&gt;g) : rate of return is entirely determined by preferences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03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en-US" dirty="0" smtClean="0"/>
              <a:t>With Cobb-Douglas production function y=f(k)=k</a:t>
            </a:r>
            <a:r>
              <a:rPr lang="el-GR" baseline="30000" dirty="0" smtClean="0"/>
              <a:t>α</a:t>
            </a:r>
            <a:r>
              <a:rPr lang="fr-FR" dirty="0" smtClean="0"/>
              <a:t> , </a:t>
            </a:r>
            <a:r>
              <a:rPr lang="fr-FR" dirty="0" err="1" smtClean="0"/>
              <a:t>then</a:t>
            </a:r>
            <a:r>
              <a:rPr lang="fr-FR" dirty="0" smtClean="0"/>
              <a:t> r=f’(k)=</a:t>
            </a:r>
            <a:r>
              <a:rPr lang="el-GR" dirty="0" smtClean="0"/>
              <a:t>α</a:t>
            </a:r>
            <a:r>
              <a:rPr lang="en-US" dirty="0" smtClean="0"/>
              <a:t>k</a:t>
            </a:r>
            <a:r>
              <a:rPr lang="el-GR" baseline="30000" dirty="0" smtClean="0"/>
              <a:t>α</a:t>
            </a:r>
            <a:r>
              <a:rPr lang="fr-FR" baseline="30000" dirty="0" smtClean="0"/>
              <a:t>-1</a:t>
            </a:r>
            <a:r>
              <a:rPr lang="en-US" dirty="0" smtClean="0"/>
              <a:t> , so that capital income </a:t>
            </a:r>
            <a:r>
              <a:rPr lang="en-US" dirty="0" err="1" smtClean="0"/>
              <a:t>rk</a:t>
            </a:r>
            <a:r>
              <a:rPr lang="en-US" dirty="0" smtClean="0"/>
              <a:t>=</a:t>
            </a:r>
            <a:r>
              <a:rPr lang="el-GR" dirty="0" smtClean="0"/>
              <a:t>α</a:t>
            </a:r>
            <a:r>
              <a:rPr lang="fr-FR" dirty="0" smtClean="0"/>
              <a:t>y, i.e. capital-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=k/y=</a:t>
            </a:r>
            <a:r>
              <a:rPr lang="el-GR" dirty="0" smtClean="0"/>
              <a:t> α</a:t>
            </a:r>
            <a:r>
              <a:rPr lang="fr-FR" dirty="0" smtClean="0"/>
              <a:t>/r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n-US" dirty="0" smtClean="0"/>
              <a:t>I.e. if r = θ +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en-US" dirty="0" smtClean="0"/>
              <a:t>g , then </a:t>
            </a:r>
            <a:r>
              <a:rPr lang="el-GR" dirty="0" smtClean="0"/>
              <a:t>β</a:t>
            </a:r>
            <a:r>
              <a:rPr lang="fr-FR" dirty="0" smtClean="0"/>
              <a:t>=</a:t>
            </a:r>
            <a:r>
              <a:rPr lang="el-GR" dirty="0" smtClean="0"/>
              <a:t>α</a:t>
            </a:r>
            <a:r>
              <a:rPr lang="fr-FR" dirty="0" smtClean="0"/>
              <a:t>/(</a:t>
            </a:r>
            <a:r>
              <a:rPr lang="en-US" dirty="0" smtClean="0"/>
              <a:t>θ +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en-US" dirty="0" smtClean="0"/>
              <a:t>g)</a:t>
            </a:r>
          </a:p>
          <a:p>
            <a:r>
              <a:rPr lang="en-US" dirty="0" err="1" smtClean="0"/>
              <a:t>Exemple</a:t>
            </a:r>
            <a:r>
              <a:rPr lang="en-US" dirty="0" smtClean="0"/>
              <a:t>: if g=0, θ=5% and </a:t>
            </a:r>
            <a:r>
              <a:rPr lang="el-GR" dirty="0" smtClean="0"/>
              <a:t>α</a:t>
            </a:r>
            <a:r>
              <a:rPr lang="fr-FR" dirty="0" smtClean="0"/>
              <a:t>=25%,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dirty="0" smtClean="0"/>
              <a:t>=</a:t>
            </a:r>
            <a:r>
              <a:rPr lang="el-GR" dirty="0" smtClean="0"/>
              <a:t> α</a:t>
            </a:r>
            <a:r>
              <a:rPr lang="fr-FR" dirty="0" smtClean="0"/>
              <a:t>/</a:t>
            </a:r>
            <a:r>
              <a:rPr lang="en-US" dirty="0" smtClean="0"/>
              <a:t>θ </a:t>
            </a:r>
            <a:r>
              <a:rPr lang="fr-FR" dirty="0" smtClean="0"/>
              <a:t>=500%</a:t>
            </a:r>
          </a:p>
          <a:p>
            <a:r>
              <a:rPr lang="fr-FR" dirty="0" smtClean="0"/>
              <a:t>I.e. if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en-US" dirty="0" smtClean="0"/>
              <a:t>θ (more patient), higher </a:t>
            </a:r>
            <a:r>
              <a:rPr lang="el-GR" dirty="0" smtClean="0"/>
              <a:t>β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effect</a:t>
            </a:r>
            <a:r>
              <a:rPr lang="fr-FR" dirty="0" smtClean="0"/>
              <a:t>, in the </a:t>
            </a:r>
            <a:r>
              <a:rPr lang="fr-FR" dirty="0" err="1" smtClean="0"/>
              <a:t>dynastic</a:t>
            </a:r>
            <a:r>
              <a:rPr lang="fr-FR" dirty="0" smtClean="0"/>
              <a:t> model, agents </a:t>
            </a:r>
            <a:r>
              <a:rPr lang="fr-FR" dirty="0" err="1" smtClean="0"/>
              <a:t>save</a:t>
            </a:r>
            <a:r>
              <a:rPr lang="fr-FR" dirty="0" smtClean="0"/>
              <a:t> a fraction g/r of </a:t>
            </a:r>
            <a:r>
              <a:rPr lang="fr-FR" dirty="0" err="1" smtClean="0"/>
              <a:t>their</a:t>
            </a:r>
            <a:r>
              <a:rPr lang="fr-FR" dirty="0" smtClean="0"/>
              <a:t> capital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rk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rises</a:t>
            </a:r>
            <a:r>
              <a:rPr lang="fr-FR" dirty="0" smtClean="0"/>
              <a:t> at rate g, </a:t>
            </a:r>
            <a:r>
              <a:rPr lang="fr-FR" dirty="0" err="1" smtClean="0"/>
              <a:t>like</a:t>
            </a:r>
            <a:r>
              <a:rPr lang="fr-FR" dirty="0" smtClean="0"/>
              <a:t> the </a:t>
            </a:r>
            <a:r>
              <a:rPr lang="fr-FR" dirty="0" err="1" smtClean="0"/>
              <a:t>rest</a:t>
            </a:r>
            <a:r>
              <a:rPr lang="fr-FR" dirty="0" smtClean="0"/>
              <a:t> of the </a:t>
            </a:r>
            <a:r>
              <a:rPr lang="fr-FR" dirty="0" err="1" smtClean="0"/>
              <a:t>economy</a:t>
            </a:r>
            <a:r>
              <a:rPr lang="fr-FR" dirty="0" smtClean="0"/>
              <a:t> (i.e. </a:t>
            </a:r>
            <a:r>
              <a:rPr lang="fr-FR" dirty="0" err="1" smtClean="0"/>
              <a:t>with</a:t>
            </a:r>
            <a:r>
              <a:rPr lang="fr-FR" dirty="0" smtClean="0"/>
              <a:t> g=1% and r=5%,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save</a:t>
            </a:r>
            <a:r>
              <a:rPr lang="fr-FR" dirty="0" smtClean="0"/>
              <a:t> 1/5=20% of </a:t>
            </a:r>
            <a:r>
              <a:rPr lang="fr-FR" dirty="0" err="1" smtClean="0"/>
              <a:t>their</a:t>
            </a:r>
            <a:r>
              <a:rPr lang="fr-FR" dirty="0" smtClean="0"/>
              <a:t> capital </a:t>
            </a:r>
            <a:r>
              <a:rPr lang="fr-FR" dirty="0" err="1" smtClean="0"/>
              <a:t>income</a:t>
            </a:r>
            <a:r>
              <a:rPr lang="fr-FR" dirty="0" smtClean="0"/>
              <a:t>, and </a:t>
            </a:r>
            <a:r>
              <a:rPr lang="fr-FR" dirty="0" err="1" smtClean="0"/>
              <a:t>eat</a:t>
            </a:r>
            <a:r>
              <a:rPr lang="fr-FR" dirty="0" smtClean="0"/>
              <a:t> the </a:t>
            </a:r>
            <a:r>
              <a:rPr lang="fr-FR" dirty="0" err="1" smtClean="0"/>
              <a:t>rest</a:t>
            </a:r>
            <a:endParaRPr lang="fr-FR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→ saving rate s =</a:t>
            </a:r>
            <a:r>
              <a:rPr lang="el-GR" dirty="0" smtClean="0"/>
              <a:t> α</a:t>
            </a:r>
            <a:r>
              <a:rPr lang="fr-FR" dirty="0" smtClean="0"/>
              <a:t> g/r</a:t>
            </a:r>
          </a:p>
          <a:p>
            <a:pPr>
              <a:buNone/>
            </a:pPr>
            <a:r>
              <a:rPr lang="fr-FR" dirty="0" smtClean="0"/>
              <a:t>capital-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 = s/g=</a:t>
            </a:r>
            <a:r>
              <a:rPr lang="el-GR" dirty="0" smtClean="0"/>
              <a:t> α</a:t>
            </a:r>
            <a:r>
              <a:rPr lang="fr-FR" dirty="0" smtClean="0"/>
              <a:t>/r</a:t>
            </a:r>
            <a:r>
              <a:rPr lang="el-GR" dirty="0" smtClean="0"/>
              <a:t> </a:t>
            </a:r>
            <a:r>
              <a:rPr lang="fr-FR" dirty="0" smtClean="0"/>
              <a:t>=</a:t>
            </a:r>
            <a:r>
              <a:rPr lang="en-US" dirty="0" smtClean="0"/>
              <a:t>g=0</a:t>
            </a:r>
          </a:p>
          <a:p>
            <a:pPr>
              <a:buNone/>
            </a:pPr>
            <a:r>
              <a:rPr lang="en-US" dirty="0" smtClean="0"/>
              <a:t>= special case of </a:t>
            </a:r>
            <a:r>
              <a:rPr lang="en-US" dirty="0" err="1" smtClean="0"/>
              <a:t>Harrod</a:t>
            </a:r>
            <a:r>
              <a:rPr lang="en-US" dirty="0" smtClean="0"/>
              <a:t>-</a:t>
            </a:r>
            <a:r>
              <a:rPr lang="en-US" dirty="0" err="1" smtClean="0"/>
              <a:t>Domar</a:t>
            </a:r>
            <a:r>
              <a:rPr lang="en-US" dirty="0" smtClean="0"/>
              <a:t>-Solow formula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4082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Inequality</a:t>
            </a:r>
            <a:r>
              <a:rPr lang="fr-FR" sz="3600" dirty="0" smtClean="0"/>
              <a:t> in the </a:t>
            </a:r>
            <a:r>
              <a:rPr lang="fr-FR" sz="3600" dirty="0" err="1" smtClean="0"/>
              <a:t>dynastic</a:t>
            </a:r>
            <a:r>
              <a:rPr lang="fr-FR" sz="3600" dirty="0" smtClean="0"/>
              <a:t> model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For simplicity, assume a two-point distribution of wealth. </a:t>
            </a:r>
          </a:p>
          <a:p>
            <a:endParaRPr lang="en-US" dirty="0" smtClean="0"/>
          </a:p>
          <a:p>
            <a:r>
              <a:rPr lang="en-US" dirty="0" smtClean="0"/>
              <a:t>Dynasties can be of one of two types: either they own a large capital stock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</a:t>
            </a:r>
            <a:r>
              <a:rPr lang="en-US" dirty="0" smtClean="0"/>
              <a:t>, or they own a low capital stock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            (with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 </a:t>
            </a:r>
            <a:r>
              <a:rPr lang="en-US" dirty="0" smtClean="0"/>
              <a:t>&gt;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The proportion of high-wealth dynasties is equal to λ (and the proportion of low-wealth dynasties is equal to 1-λ), so that the average capital stock in the economy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is given by: 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λk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 </a:t>
            </a:r>
            <a:r>
              <a:rPr lang="en-US" dirty="0" smtClean="0"/>
              <a:t>+ (1-λ)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Result: any distribution such that the average wealth k* satisfies f’(k*)=r= θ +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en-US" dirty="0" smtClean="0"/>
              <a:t>g can be a steady-state</a:t>
            </a:r>
          </a:p>
          <a:p>
            <a:r>
              <a:rPr lang="en-US" dirty="0" smtClean="0"/>
              <a:t>I.e. any wealth inequality is self-sustaining, both within countries and between countries, including with negative wealth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 &lt;0 for the poor (possibly extreme negative wealth = slavery)</a:t>
            </a:r>
          </a:p>
          <a:p>
            <a:r>
              <a:rPr lang="en-US" dirty="0" smtClean="0"/>
              <a:t>With shocks and mobility, steady-state wealth inequality is a rising function of the differential r-g      </a:t>
            </a:r>
            <a:r>
              <a:rPr lang="en-US" b="1" dirty="0" smtClean="0"/>
              <a:t>(see lecture 6)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40638" cy="648044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fr-FR" dirty="0"/>
          </a:p>
          <a:p>
            <a:r>
              <a:rPr lang="fr-FR" sz="2400" b="1" dirty="0" smtClean="0"/>
              <a:t>To </a:t>
            </a:r>
            <a:r>
              <a:rPr lang="fr-FR" sz="2400" b="1" dirty="0" err="1" smtClean="0"/>
              <a:t>summarize</a:t>
            </a:r>
            <a:r>
              <a:rPr lang="fr-FR" sz="2400" b="1" dirty="0" smtClean="0"/>
              <a:t>: </a:t>
            </a:r>
            <a:r>
              <a:rPr lang="fr-FR" sz="2400" b="1" dirty="0" err="1" smtClean="0"/>
              <a:t>Harrod</a:t>
            </a:r>
            <a:r>
              <a:rPr lang="fr-FR" sz="2400" b="1" dirty="0" smtClean="0"/>
              <a:t>-</a:t>
            </a:r>
            <a:r>
              <a:rPr lang="fr-FR" sz="2400" b="1" dirty="0" err="1" smtClean="0"/>
              <a:t>Domar</a:t>
            </a:r>
            <a:r>
              <a:rPr lang="fr-FR" sz="2400" b="1" dirty="0" smtClean="0"/>
              <a:t>-Solow </a:t>
            </a:r>
            <a:r>
              <a:rPr lang="fr-FR" sz="2400" b="1" dirty="0"/>
              <a:t>formula </a:t>
            </a:r>
            <a:r>
              <a:rPr lang="el-GR" sz="2400" b="1" dirty="0"/>
              <a:t>β</a:t>
            </a:r>
            <a:r>
              <a:rPr lang="fr-FR" sz="2400" b="1" dirty="0"/>
              <a:t> = s/g </a:t>
            </a:r>
            <a:r>
              <a:rPr lang="fr-FR" sz="2400" b="1" dirty="0" err="1"/>
              <a:t>is</a:t>
            </a:r>
            <a:r>
              <a:rPr lang="fr-FR" sz="2400" b="1" dirty="0"/>
              <a:t> a pure </a:t>
            </a:r>
            <a:r>
              <a:rPr lang="fr-FR" sz="2400" b="1" dirty="0" err="1"/>
              <a:t>accounting</a:t>
            </a:r>
            <a:r>
              <a:rPr lang="fr-FR" sz="2400" b="1" dirty="0"/>
              <a:t> formula and </a:t>
            </a:r>
            <a:r>
              <a:rPr lang="fr-FR" sz="2400" b="1" dirty="0" err="1"/>
              <a:t>is</a:t>
            </a:r>
            <a:r>
              <a:rPr lang="fr-FR" sz="2400" b="1" dirty="0"/>
              <a:t> </a:t>
            </a:r>
            <a:r>
              <a:rPr lang="fr-FR" sz="2400" b="1" dirty="0" err="1"/>
              <a:t>valid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any</a:t>
            </a:r>
            <a:r>
              <a:rPr lang="fr-FR" sz="2400" b="1" dirty="0"/>
              <a:t> </a:t>
            </a:r>
            <a:r>
              <a:rPr lang="fr-FR" sz="2400" b="1" dirty="0" err="1"/>
              <a:t>saving</a:t>
            </a:r>
            <a:r>
              <a:rPr lang="fr-FR" sz="2400" b="1" dirty="0"/>
              <a:t> motive and utility </a:t>
            </a:r>
            <a:r>
              <a:rPr lang="fr-FR" sz="2400" b="1" dirty="0" err="1" smtClean="0"/>
              <a:t>function</a:t>
            </a:r>
            <a:r>
              <a:rPr lang="fr-FR" sz="2400" dirty="0" smtClean="0"/>
              <a:t> 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 </a:t>
            </a:r>
          </a:p>
          <a:p>
            <a:r>
              <a:rPr lang="fr-FR" sz="2400" b="1" dirty="0" err="1" smtClean="0"/>
              <a:t>Wealth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increase</a:t>
            </a:r>
            <a:r>
              <a:rPr lang="fr-FR" sz="2400" b="1" dirty="0" smtClean="0"/>
              <a:t> </a:t>
            </a:r>
            <a:r>
              <a:rPr lang="fr-FR" sz="2400" b="1" dirty="0"/>
              <a:t>in the utility </a:t>
            </a:r>
            <a:r>
              <a:rPr lang="fr-FR" sz="2400" b="1" dirty="0" err="1"/>
              <a:t>function</a:t>
            </a:r>
            <a:r>
              <a:rPr lang="fr-FR" sz="2400" dirty="0"/>
              <a:t>: Max </a:t>
            </a:r>
            <a:r>
              <a:rPr lang="fr-FR" sz="2400" dirty="0" smtClean="0"/>
              <a:t>U(c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,</a:t>
            </a:r>
            <a:r>
              <a:rPr lang="el-GR" sz="2400" dirty="0" smtClean="0"/>
              <a:t>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=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-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/>
              <a:t>)</a:t>
            </a:r>
          </a:p>
          <a:p>
            <a:pPr>
              <a:buFontTx/>
              <a:buNone/>
            </a:pPr>
            <a:r>
              <a:rPr lang="fr-FR" sz="2400" dirty="0"/>
              <a:t>→ if U(c,</a:t>
            </a:r>
            <a:r>
              <a:rPr lang="el-GR" sz="2400" dirty="0"/>
              <a:t>Δ</a:t>
            </a:r>
            <a:r>
              <a:rPr lang="fr-FR" sz="2400" dirty="0"/>
              <a:t>)=c</a:t>
            </a:r>
            <a:r>
              <a:rPr lang="fr-FR" sz="2400" baseline="30000" dirty="0"/>
              <a:t>1-s </a:t>
            </a:r>
            <a:r>
              <a:rPr lang="el-GR" sz="2400" dirty="0"/>
              <a:t>Δ</a:t>
            </a:r>
            <a:r>
              <a:rPr lang="fr-FR" sz="2400" baseline="30000" dirty="0"/>
              <a:t>s</a:t>
            </a:r>
            <a:r>
              <a:rPr lang="fr-FR" sz="2400" dirty="0"/>
              <a:t>, </a:t>
            </a: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fr-FR" sz="2400" dirty="0" err="1"/>
              <a:t>fixed</a:t>
            </a:r>
            <a:r>
              <a:rPr lang="fr-FR" sz="2400" dirty="0"/>
              <a:t> </a:t>
            </a:r>
            <a:r>
              <a:rPr lang="fr-FR" sz="2400" dirty="0" err="1"/>
              <a:t>saving</a:t>
            </a:r>
            <a:r>
              <a:rPr lang="fr-FR" sz="2400" dirty="0"/>
              <a:t> rate 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=s, 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</a:t>
            </a:r>
            <a:r>
              <a:rPr lang="el-GR" sz="2400" dirty="0" smtClean="0"/>
              <a:t>β</a:t>
            </a:r>
            <a:r>
              <a:rPr lang="fr-FR" sz="2400" dirty="0" smtClean="0"/>
              <a:t> = s/g</a:t>
            </a:r>
          </a:p>
          <a:p>
            <a:pPr>
              <a:buFontTx/>
              <a:buNone/>
            </a:pPr>
            <a:r>
              <a:rPr lang="fr-FR" sz="2400" dirty="0" smtClean="0"/>
              <a:t>           (i.e. Max U(c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,</a:t>
            </a:r>
            <a:r>
              <a:rPr lang="el-GR" sz="2400" dirty="0" smtClean="0"/>
              <a:t>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) </a:t>
            </a:r>
            <a:r>
              <a:rPr lang="fr-FR" sz="2400" dirty="0" err="1" smtClean="0"/>
              <a:t>under</a:t>
            </a:r>
            <a:r>
              <a:rPr lang="fr-FR" sz="2400" dirty="0" smtClean="0"/>
              <a:t> c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+</a:t>
            </a:r>
            <a:r>
              <a:rPr lang="el-GR" sz="2400" dirty="0" smtClean="0"/>
              <a:t>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≤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 →</a:t>
            </a:r>
            <a:r>
              <a:rPr lang="el-GR" sz="2400" dirty="0" smtClean="0"/>
              <a:t> 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= s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)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 </a:t>
            </a:r>
          </a:p>
          <a:p>
            <a:r>
              <a:rPr lang="fr-FR" sz="2400" b="1" dirty="0" smtClean="0"/>
              <a:t>Total </a:t>
            </a:r>
            <a:r>
              <a:rPr lang="fr-FR" sz="2400" b="1" dirty="0" err="1" smtClean="0"/>
              <a:t>wealth</a:t>
            </a:r>
            <a:r>
              <a:rPr lang="fr-FR" sz="2400" b="1" dirty="0" smtClean="0"/>
              <a:t> or </a:t>
            </a:r>
            <a:r>
              <a:rPr lang="fr-FR" sz="2400" b="1" dirty="0" err="1" smtClean="0"/>
              <a:t>bequest</a:t>
            </a:r>
            <a:r>
              <a:rPr lang="fr-FR" sz="2400" b="1" dirty="0" smtClean="0"/>
              <a:t> in the utility </a:t>
            </a:r>
            <a:r>
              <a:rPr lang="fr-FR" sz="2400" b="1" dirty="0" err="1" smtClean="0"/>
              <a:t>function</a:t>
            </a:r>
            <a:r>
              <a:rPr lang="fr-FR" sz="2400" b="1" dirty="0" smtClean="0"/>
              <a:t>: </a:t>
            </a:r>
            <a:r>
              <a:rPr lang="fr-FR" sz="2400" dirty="0" smtClean="0"/>
              <a:t>Max U(</a:t>
            </a:r>
            <a:r>
              <a:rPr lang="fr-FR" sz="2400" dirty="0" err="1" smtClean="0"/>
              <a:t>c</a:t>
            </a:r>
            <a:r>
              <a:rPr lang="fr-FR" sz="2400" baseline="-25000" dirty="0" err="1" smtClean="0"/>
              <a:t>t</a:t>
            </a:r>
            <a:r>
              <a:rPr lang="fr-FR" sz="2400" dirty="0" err="1" smtClean="0"/>
              <a:t>,w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)</a:t>
            </a:r>
          </a:p>
          <a:p>
            <a:pPr>
              <a:buFontTx/>
              <a:buNone/>
            </a:pPr>
            <a:r>
              <a:rPr lang="fr-FR" sz="2400" dirty="0" smtClean="0"/>
              <a:t>→ if U(</a:t>
            </a:r>
            <a:r>
              <a:rPr lang="fr-FR" sz="2400" dirty="0" err="1" smtClean="0"/>
              <a:t>c,w</a:t>
            </a:r>
            <a:r>
              <a:rPr lang="fr-FR" sz="2400" dirty="0" smtClean="0"/>
              <a:t>)=c</a:t>
            </a:r>
            <a:r>
              <a:rPr lang="fr-FR" sz="2400" baseline="30000" dirty="0" smtClean="0"/>
              <a:t>1-s </a:t>
            </a:r>
            <a:r>
              <a:rPr lang="fr-FR" sz="2400" dirty="0" err="1" smtClean="0"/>
              <a:t>w</a:t>
            </a:r>
            <a:r>
              <a:rPr lang="fr-FR" sz="2400" baseline="30000" dirty="0" err="1" smtClean="0"/>
              <a:t>s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=s(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+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),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 → </a:t>
            </a:r>
            <a:r>
              <a:rPr lang="el-GR" sz="2400" dirty="0" smtClean="0"/>
              <a:t>β</a:t>
            </a:r>
            <a:r>
              <a:rPr lang="fr-FR" sz="2400" dirty="0" smtClean="0"/>
              <a:t> = s/(g+1-s) = s’/g</a:t>
            </a:r>
          </a:p>
          <a:p>
            <a:pPr>
              <a:buFontTx/>
              <a:buNone/>
            </a:pPr>
            <a:r>
              <a:rPr lang="fr-FR" sz="2400" dirty="0" smtClean="0"/>
              <a:t>  (</a:t>
            </a:r>
            <a:r>
              <a:rPr lang="fr-FR" sz="2400" dirty="0" err="1" smtClean="0"/>
              <a:t>with</a:t>
            </a:r>
            <a:r>
              <a:rPr lang="fr-FR" sz="2400" dirty="0" smtClean="0"/>
              <a:t> s’=s(1+</a:t>
            </a:r>
            <a:r>
              <a:rPr lang="el-GR" sz="2400" dirty="0" smtClean="0"/>
              <a:t>β</a:t>
            </a:r>
            <a:r>
              <a:rPr lang="fr-FR" sz="2400" dirty="0" smtClean="0"/>
              <a:t>)-</a:t>
            </a:r>
            <a:r>
              <a:rPr lang="el-GR" sz="2400" dirty="0" smtClean="0"/>
              <a:t>β</a:t>
            </a:r>
            <a:r>
              <a:rPr lang="fr-FR" sz="2400" dirty="0" smtClean="0"/>
              <a:t> = </a:t>
            </a:r>
            <a:r>
              <a:rPr lang="fr-FR" sz="2400" dirty="0" err="1" smtClean="0"/>
              <a:t>corresponding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rate out of </a:t>
            </a:r>
            <a:r>
              <a:rPr lang="fr-FR" sz="2400" dirty="0" err="1" smtClean="0"/>
              <a:t>income</a:t>
            </a:r>
            <a:r>
              <a:rPr lang="fr-FR" sz="2400" dirty="0" smtClean="0"/>
              <a:t>)</a:t>
            </a:r>
          </a:p>
          <a:p>
            <a:pPr>
              <a:buFontTx/>
              <a:buNone/>
            </a:pPr>
            <a:endParaRPr lang="fr-FR" sz="2400" b="1" dirty="0" smtClean="0"/>
          </a:p>
          <a:p>
            <a:r>
              <a:rPr lang="fr-FR" sz="2400" b="1" dirty="0" smtClean="0"/>
              <a:t>Pure OLG </a:t>
            </a:r>
            <a:r>
              <a:rPr lang="fr-FR" sz="2400" b="1" dirty="0" err="1" smtClean="0"/>
              <a:t>lifecycle</a:t>
            </a:r>
            <a:r>
              <a:rPr lang="fr-FR" sz="2400" b="1" dirty="0" smtClean="0"/>
              <a:t> model</a:t>
            </a:r>
            <a:r>
              <a:rPr lang="fr-FR" sz="2400" dirty="0" smtClean="0"/>
              <a:t>: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rate s </a:t>
            </a:r>
            <a:r>
              <a:rPr lang="fr-FR" sz="2400" dirty="0" err="1" smtClean="0"/>
              <a:t>determined</a:t>
            </a:r>
            <a:r>
              <a:rPr lang="fr-FR" sz="2400" dirty="0" smtClean="0"/>
              <a:t> by </a:t>
            </a:r>
            <a:r>
              <a:rPr lang="fr-FR" sz="2400" dirty="0" err="1" smtClean="0"/>
              <a:t>demographic</a:t>
            </a:r>
            <a:r>
              <a:rPr lang="fr-FR" sz="2400" dirty="0" smtClean="0"/>
              <a:t> structure (more time in retirement →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s), </a:t>
            </a:r>
            <a:r>
              <a:rPr lang="fr-FR" sz="2400" dirty="0" err="1" smtClean="0"/>
              <a:t>then</a:t>
            </a:r>
            <a:r>
              <a:rPr lang="fr-FR" sz="2400" dirty="0" smtClean="0"/>
              <a:t> 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</a:t>
            </a:r>
            <a:r>
              <a:rPr lang="el-GR" sz="2400" dirty="0" smtClean="0"/>
              <a:t>β</a:t>
            </a:r>
            <a:r>
              <a:rPr lang="fr-FR" sz="2400" dirty="0" smtClean="0"/>
              <a:t> = s/g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b="1" dirty="0" err="1" smtClean="0"/>
              <a:t>Dynastic</a:t>
            </a:r>
            <a:r>
              <a:rPr lang="fr-FR" sz="2400" b="1" dirty="0" smtClean="0"/>
              <a:t> </a:t>
            </a:r>
            <a:r>
              <a:rPr lang="fr-FR" sz="2400" b="1" dirty="0"/>
              <a:t>utility</a:t>
            </a:r>
            <a:r>
              <a:rPr lang="fr-FR" sz="2400" dirty="0"/>
              <a:t>: </a:t>
            </a:r>
          </a:p>
          <a:p>
            <a:pPr>
              <a:buFontTx/>
              <a:buNone/>
            </a:pPr>
            <a:r>
              <a:rPr lang="fr-FR" sz="2400" dirty="0"/>
              <a:t>     Max </a:t>
            </a:r>
            <a:r>
              <a:rPr lang="el-GR" sz="2400" dirty="0"/>
              <a:t>Σ</a:t>
            </a:r>
            <a:r>
              <a:rPr lang="fr-FR" sz="2400" dirty="0"/>
              <a:t> U(c</a:t>
            </a:r>
            <a:r>
              <a:rPr lang="fr-FR" sz="2400" baseline="-25000" dirty="0"/>
              <a:t>t</a:t>
            </a:r>
            <a:r>
              <a:rPr lang="fr-FR" sz="2400" dirty="0"/>
              <a:t>)/(</a:t>
            </a:r>
            <a:r>
              <a:rPr lang="fr-FR" sz="2400" dirty="0" smtClean="0"/>
              <a:t>1+</a:t>
            </a:r>
            <a:r>
              <a:rPr lang="el-GR" sz="2400" dirty="0"/>
              <a:t>θ</a:t>
            </a:r>
            <a:r>
              <a:rPr lang="fr-FR" sz="2400" dirty="0" smtClean="0"/>
              <a:t>)</a:t>
            </a:r>
            <a:r>
              <a:rPr lang="fr-FR" sz="2400" baseline="30000" dirty="0" smtClean="0"/>
              <a:t>t 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U(c)=</a:t>
            </a:r>
            <a:r>
              <a:rPr lang="fr-FR" sz="2400" dirty="0" smtClean="0"/>
              <a:t>c</a:t>
            </a:r>
            <a:r>
              <a:rPr lang="fr-FR" sz="2400" baseline="30000" dirty="0" smtClean="0"/>
              <a:t>1-1/</a:t>
            </a:r>
            <a:r>
              <a:rPr lang="el-GR" sz="2400" baseline="30000" dirty="0">
                <a:latin typeface="Times New Roman"/>
                <a:cs typeface="Times New Roman"/>
              </a:rPr>
              <a:t>γ</a:t>
            </a:r>
            <a:r>
              <a:rPr lang="fr-FR" sz="2400" dirty="0" smtClean="0"/>
              <a:t>/(1-1/</a:t>
            </a:r>
            <a:r>
              <a:rPr lang="el-GR" sz="2400" dirty="0">
                <a:latin typeface="Times New Roman"/>
                <a:cs typeface="Times New Roman"/>
              </a:rPr>
              <a:t>γ</a:t>
            </a:r>
            <a:r>
              <a:rPr lang="fr-FR" sz="2400" dirty="0" smtClean="0"/>
              <a:t>) 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→ unique long rate </a:t>
            </a:r>
            <a:r>
              <a:rPr lang="fr-FR" sz="2400" dirty="0" err="1"/>
              <a:t>rate</a:t>
            </a:r>
            <a:r>
              <a:rPr lang="fr-FR" sz="2400" dirty="0"/>
              <a:t> of return </a:t>
            </a:r>
            <a:r>
              <a:rPr lang="fr-FR" sz="2400" dirty="0" err="1"/>
              <a:t>r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→ r = </a:t>
            </a:r>
            <a:r>
              <a:rPr lang="el-GR" sz="2400" dirty="0" smtClean="0"/>
              <a:t>θ</a:t>
            </a:r>
            <a:r>
              <a:rPr lang="fr-FR" sz="2400" dirty="0" smtClean="0"/>
              <a:t> +</a:t>
            </a:r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fr-FR" sz="2400" dirty="0" smtClean="0"/>
              <a:t>g </a:t>
            </a:r>
            <a:r>
              <a:rPr lang="fr-FR" sz="2400" dirty="0"/>
              <a:t>&gt; g </a:t>
            </a:r>
          </a:p>
          <a:p>
            <a:pPr>
              <a:buFontTx/>
              <a:buNone/>
            </a:pPr>
            <a:r>
              <a:rPr lang="fr-FR" sz="2400" dirty="0"/>
              <a:t>→ long </a:t>
            </a:r>
            <a:r>
              <a:rPr lang="fr-FR" sz="2400" dirty="0" err="1"/>
              <a:t>run</a:t>
            </a:r>
            <a:r>
              <a:rPr lang="fr-FR" sz="2400" dirty="0"/>
              <a:t> </a:t>
            </a:r>
            <a:r>
              <a:rPr lang="fr-FR" sz="2400" dirty="0" err="1"/>
              <a:t>saving</a:t>
            </a:r>
            <a:r>
              <a:rPr lang="fr-FR" sz="2400" dirty="0"/>
              <a:t> rate s</a:t>
            </a:r>
            <a:r>
              <a:rPr lang="fr-FR" sz="2400" baseline="-25000" dirty="0"/>
              <a:t>t</a:t>
            </a:r>
            <a:r>
              <a:rPr lang="fr-FR" sz="2400" dirty="0"/>
              <a:t>→ s = </a:t>
            </a:r>
            <a:r>
              <a:rPr lang="el-GR" sz="2400" dirty="0"/>
              <a:t>α</a:t>
            </a:r>
            <a:r>
              <a:rPr lang="fr-FR" sz="2400" dirty="0"/>
              <a:t>g/r,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→ </a:t>
            </a:r>
            <a:r>
              <a:rPr lang="el-GR" sz="2400" dirty="0"/>
              <a:t>β</a:t>
            </a:r>
            <a:r>
              <a:rPr lang="fr-FR" sz="2400" dirty="0"/>
              <a:t> = </a:t>
            </a:r>
            <a:r>
              <a:rPr lang="el-GR" sz="2400" dirty="0"/>
              <a:t>α</a:t>
            </a:r>
            <a:r>
              <a:rPr lang="fr-FR" sz="2400" dirty="0"/>
              <a:t>/r = s/g </a:t>
            </a:r>
            <a:endParaRPr lang="fr-FR" sz="2400" dirty="0" smtClean="0"/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(on </a:t>
            </a:r>
            <a:r>
              <a:rPr lang="fr-FR" sz="2400" dirty="0" err="1" smtClean="0"/>
              <a:t>these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r>
              <a:rPr lang="fr-FR" sz="2400" dirty="0" smtClean="0"/>
              <a:t>,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smtClean="0">
                <a:hlinkClick r:id="rId3"/>
              </a:rPr>
              <a:t>Piketty-Zucman 2013 section 3</a:t>
            </a:r>
            <a:r>
              <a:rPr lang="fr-FR" sz="2400" dirty="0" smtClean="0"/>
              <a:t>)</a:t>
            </a:r>
            <a:endParaRPr lang="fr-FR" sz="2400" dirty="0"/>
          </a:p>
          <a:p>
            <a:pPr>
              <a:buFontTx/>
              <a:buNone/>
            </a:pPr>
            <a:endParaRPr lang="fr-FR" sz="2400" dirty="0"/>
          </a:p>
          <a:p>
            <a:pPr>
              <a:buFontTx/>
              <a:buNone/>
            </a:pPr>
            <a:endParaRPr lang="el-GR" sz="2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947102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Autofit/>
          </a:bodyPr>
          <a:lstStyle/>
          <a:p>
            <a:r>
              <a:rPr lang="fr-FR" sz="3600" dirty="0" smtClean="0"/>
              <a:t>The </a:t>
            </a:r>
            <a:r>
              <a:rPr lang="fr-FR" sz="3600" dirty="0" err="1" smtClean="0"/>
              <a:t>rise</a:t>
            </a:r>
            <a:r>
              <a:rPr lang="fr-FR" sz="3600" dirty="0" smtClean="0"/>
              <a:t> of </a:t>
            </a:r>
            <a:r>
              <a:rPr lang="fr-FR" sz="3600" dirty="0" err="1" smtClean="0"/>
              <a:t>wealth-income</a:t>
            </a:r>
            <a:r>
              <a:rPr lang="fr-FR" sz="3600" dirty="0" smtClean="0"/>
              <a:t> ratios in </a:t>
            </a:r>
            <a:r>
              <a:rPr lang="fr-FR" sz="3600" dirty="0" err="1" smtClean="0"/>
              <a:t>rich</a:t>
            </a:r>
            <a:r>
              <a:rPr lang="fr-FR" sz="3600" dirty="0" smtClean="0"/>
              <a:t> countries 1970-2010: volume or </a:t>
            </a:r>
            <a:r>
              <a:rPr lang="fr-FR" sz="3600" dirty="0" err="1" smtClean="0"/>
              <a:t>price</a:t>
            </a:r>
            <a:r>
              <a:rPr lang="fr-FR" sz="3600" dirty="0" smtClean="0"/>
              <a:t> </a:t>
            </a:r>
            <a:r>
              <a:rPr lang="fr-FR" sz="3600" dirty="0" err="1" smtClean="0"/>
              <a:t>effects</a:t>
            </a:r>
            <a:r>
              <a:rPr lang="fr-FR" sz="3600" dirty="0" smtClean="0"/>
              <a:t>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18457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Over 1970-2010 </a:t>
            </a:r>
            <a:r>
              <a:rPr lang="fr-FR" sz="2800" dirty="0" err="1" smtClean="0"/>
              <a:t>period</a:t>
            </a:r>
            <a:r>
              <a:rPr lang="fr-FR" sz="2800" dirty="0" smtClean="0"/>
              <a:t>, the </a:t>
            </a:r>
            <a:r>
              <a:rPr lang="fr-FR" sz="2800" dirty="0" err="1" smtClean="0"/>
              <a:t>analysis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extented</a:t>
            </a:r>
            <a:r>
              <a:rPr lang="fr-FR" sz="2800" dirty="0" smtClean="0"/>
              <a:t> to top 8 </a:t>
            </a:r>
            <a:r>
              <a:rPr lang="fr-FR" sz="2800" dirty="0" err="1" smtClean="0"/>
              <a:t>developed</a:t>
            </a:r>
            <a:r>
              <a:rPr lang="fr-FR" sz="2800" dirty="0" smtClean="0"/>
              <a:t> </a:t>
            </a:r>
            <a:r>
              <a:rPr lang="fr-FR" sz="2800" dirty="0" err="1" smtClean="0"/>
              <a:t>economies</a:t>
            </a:r>
            <a:r>
              <a:rPr lang="fr-FR" sz="2800" dirty="0" smtClean="0"/>
              <a:t>: US, </a:t>
            </a:r>
            <a:r>
              <a:rPr lang="fr-FR" sz="2800" dirty="0" err="1" smtClean="0"/>
              <a:t>Japan</a:t>
            </a:r>
            <a:r>
              <a:rPr lang="fr-FR" sz="2800" dirty="0" smtClean="0"/>
              <a:t>, Germany, France, UK, </a:t>
            </a:r>
            <a:r>
              <a:rPr lang="fr-FR" sz="2800" dirty="0" err="1" smtClean="0"/>
              <a:t>Italy</a:t>
            </a:r>
            <a:r>
              <a:rPr lang="fr-FR" sz="2800" dirty="0" smtClean="0"/>
              <a:t>, Canada, </a:t>
            </a:r>
            <a:r>
              <a:rPr lang="fr-FR" sz="2800" dirty="0" err="1" smtClean="0"/>
              <a:t>Australia</a:t>
            </a:r>
            <a:endParaRPr lang="fr-FR" sz="2800" dirty="0" smtClean="0"/>
          </a:p>
          <a:p>
            <a:r>
              <a:rPr lang="fr-FR" sz="2800" dirty="0" err="1" smtClean="0"/>
              <a:t>Around</a:t>
            </a:r>
            <a:r>
              <a:rPr lang="fr-FR" sz="2800" dirty="0" smtClean="0"/>
              <a:t> 1970,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≈200-350% in all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countries</a:t>
            </a:r>
          </a:p>
          <a:p>
            <a:r>
              <a:rPr lang="fr-FR" sz="2800" dirty="0" err="1" smtClean="0"/>
              <a:t>Around</a:t>
            </a:r>
            <a:r>
              <a:rPr lang="fr-FR" sz="2800" dirty="0" smtClean="0"/>
              <a:t> 2010,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≈400-700% in all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countries</a:t>
            </a:r>
          </a:p>
          <a:p>
            <a:r>
              <a:rPr lang="fr-FR" sz="2800" dirty="0" err="1" smtClean="0">
                <a:cs typeface="Arial"/>
              </a:rPr>
              <a:t>Asset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price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bubbles</a:t>
            </a:r>
            <a:r>
              <a:rPr lang="fr-FR" sz="2800" dirty="0" smtClean="0">
                <a:cs typeface="Arial"/>
              </a:rPr>
              <a:t> (real </a:t>
            </a:r>
            <a:r>
              <a:rPr lang="fr-FR" sz="2800" dirty="0" err="1" smtClean="0">
                <a:cs typeface="Arial"/>
              </a:rPr>
              <a:t>estate</a:t>
            </a:r>
            <a:r>
              <a:rPr lang="fr-FR" sz="2800" dirty="0" smtClean="0">
                <a:cs typeface="Arial"/>
              </a:rPr>
              <a:t> and/or stock </a:t>
            </a:r>
            <a:r>
              <a:rPr lang="fr-FR" sz="2800" dirty="0" err="1" smtClean="0">
                <a:cs typeface="Arial"/>
              </a:rPr>
              <a:t>market</a:t>
            </a:r>
            <a:r>
              <a:rPr lang="fr-FR" sz="2800" dirty="0" smtClean="0">
                <a:cs typeface="Arial"/>
              </a:rPr>
              <a:t>) are important in the short-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and medium-</a:t>
            </a:r>
            <a:r>
              <a:rPr lang="fr-FR" sz="2800" dirty="0" err="1" smtClean="0">
                <a:cs typeface="Arial"/>
              </a:rPr>
              <a:t>run</a:t>
            </a: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But the long-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evolution</a:t>
            </a:r>
            <a:r>
              <a:rPr lang="fr-FR" sz="2800" dirty="0" smtClean="0">
                <a:cs typeface="Arial"/>
              </a:rPr>
              <a:t> over 1970-2010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more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a </a:t>
            </a:r>
            <a:r>
              <a:rPr lang="fr-FR" sz="2800" dirty="0" err="1" smtClean="0">
                <a:cs typeface="Arial"/>
              </a:rPr>
              <a:t>bubble</a:t>
            </a:r>
            <a:r>
              <a:rPr lang="fr-FR" sz="2800" dirty="0" smtClean="0">
                <a:cs typeface="Arial"/>
              </a:rPr>
              <a:t>: </a:t>
            </a:r>
            <a:r>
              <a:rPr lang="fr-FR" sz="2800" dirty="0" err="1" smtClean="0">
                <a:cs typeface="Arial"/>
              </a:rPr>
              <a:t>it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happens</a:t>
            </a:r>
            <a:r>
              <a:rPr lang="fr-FR" sz="2800" dirty="0" smtClean="0">
                <a:cs typeface="Arial"/>
              </a:rPr>
              <a:t> in </a:t>
            </a:r>
            <a:r>
              <a:rPr lang="fr-FR" sz="2800" dirty="0" err="1" smtClean="0">
                <a:cs typeface="Arial"/>
              </a:rPr>
              <a:t>every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country, and </a:t>
            </a:r>
            <a:r>
              <a:rPr lang="fr-FR" sz="2800" dirty="0" err="1" smtClean="0">
                <a:cs typeface="Arial"/>
              </a:rPr>
              <a:t>it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also</a:t>
            </a:r>
            <a:r>
              <a:rPr lang="fr-FR" sz="2800" dirty="0" smtClean="0">
                <a:cs typeface="Arial"/>
              </a:rPr>
              <a:t> consistent </a:t>
            </a:r>
            <a:r>
              <a:rPr lang="fr-FR" sz="2800" dirty="0" err="1" smtClean="0">
                <a:cs typeface="Arial"/>
              </a:rPr>
              <a:t>with</a:t>
            </a:r>
            <a:r>
              <a:rPr lang="fr-FR" sz="2800" dirty="0" smtClean="0">
                <a:cs typeface="Arial"/>
              </a:rPr>
              <a:t> the basic </a:t>
            </a:r>
            <a:r>
              <a:rPr lang="fr-FR" sz="2800" dirty="0" err="1" smtClean="0">
                <a:cs typeface="Arial"/>
              </a:rPr>
              <a:t>theoretical</a:t>
            </a:r>
            <a:r>
              <a:rPr lang="fr-FR" sz="2800" dirty="0" smtClean="0">
                <a:cs typeface="Arial"/>
              </a:rPr>
              <a:t> model </a:t>
            </a:r>
            <a:r>
              <a:rPr lang="el-GR" sz="2800" dirty="0" smtClean="0">
                <a:cs typeface="Arial"/>
              </a:rPr>
              <a:t>β</a:t>
            </a:r>
            <a:r>
              <a:rPr lang="fr-FR" sz="2800" dirty="0" smtClean="0">
                <a:cs typeface="Arial"/>
              </a:rPr>
              <a:t>=s/g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624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to </a:t>
            </a:r>
            <a:r>
              <a:rPr lang="fr-FR" dirty="0" err="1" smtClean="0"/>
              <a:t>divide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by </a:t>
            </a:r>
            <a:r>
              <a:rPr lang="fr-FR" dirty="0" err="1" smtClean="0"/>
              <a:t>disposable</a:t>
            </a:r>
            <a:r>
              <a:rPr lang="fr-FR" dirty="0" smtClean="0"/>
              <a:t> </a:t>
            </a:r>
            <a:r>
              <a:rPr lang="fr-FR" dirty="0" err="1" smtClean="0"/>
              <a:t>household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by national </a:t>
            </a:r>
            <a:r>
              <a:rPr lang="fr-FR" dirty="0" err="1" smtClean="0"/>
              <a:t>income</a:t>
            </a:r>
            <a:r>
              <a:rPr lang="fr-FR" dirty="0" smtClean="0"/>
              <a:t> Y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≈90% of </a:t>
            </a:r>
            <a:r>
              <a:rPr lang="fr-FR" dirty="0" smtClean="0"/>
              <a:t>Y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20c (=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taxes and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spendings</a:t>
            </a:r>
            <a:r>
              <a:rPr lang="fr-FR" dirty="0" smtClean="0"/>
              <a:t>);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≈70-80% of </a:t>
            </a:r>
            <a:r>
              <a:rPr lang="fr-FR" dirty="0" smtClean="0"/>
              <a:t>Y (=</a:t>
            </a:r>
            <a:r>
              <a:rPr lang="fr-FR" dirty="0" err="1" smtClean="0"/>
              <a:t>rise</a:t>
            </a:r>
            <a:r>
              <a:rPr lang="fr-FR" dirty="0" smtClean="0"/>
              <a:t> of in-</a:t>
            </a:r>
            <a:r>
              <a:rPr lang="fr-FR" dirty="0" err="1" smtClean="0"/>
              <a:t>kind</a:t>
            </a:r>
            <a:r>
              <a:rPr lang="fr-FR" dirty="0" smtClean="0"/>
              <a:t> </a:t>
            </a:r>
            <a:r>
              <a:rPr lang="fr-FR" dirty="0" err="1" smtClean="0"/>
              <a:t>transfers</a:t>
            </a:r>
            <a:r>
              <a:rPr lang="fr-FR" dirty="0" smtClean="0"/>
              <a:t> in </a:t>
            </a:r>
            <a:r>
              <a:rPr lang="fr-FR" dirty="0" err="1" smtClean="0"/>
              <a:t>education</a:t>
            </a:r>
            <a:r>
              <a:rPr lang="fr-FR" dirty="0" smtClean="0"/>
              <a:t> and </a:t>
            </a:r>
            <a:r>
              <a:rPr lang="fr-FR" dirty="0" err="1" smtClean="0"/>
              <a:t>healh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β</a:t>
            </a:r>
            <a:r>
              <a:rPr lang="fr-FR" baseline="-25000" dirty="0" err="1" smtClean="0"/>
              <a:t>h</a:t>
            </a:r>
            <a:r>
              <a:rPr lang="fr-FR" dirty="0" smtClean="0"/>
              <a:t>=W/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as large as 800-900% in </a:t>
            </a:r>
            <a:r>
              <a:rPr lang="fr-FR" dirty="0" err="1" smtClean="0"/>
              <a:t>some</a:t>
            </a:r>
            <a:r>
              <a:rPr lang="fr-FR" dirty="0" smtClean="0"/>
              <a:t> countries (</a:t>
            </a:r>
            <a:r>
              <a:rPr lang="fr-FR" dirty="0" err="1" smtClean="0"/>
              <a:t>Italy</a:t>
            </a:r>
            <a:r>
              <a:rPr lang="fr-FR" dirty="0" smtClean="0"/>
              <a:t>, </a:t>
            </a:r>
            <a:r>
              <a:rPr lang="fr-FR" dirty="0" err="1" smtClean="0"/>
              <a:t>Japan</a:t>
            </a:r>
            <a:r>
              <a:rPr lang="fr-FR" dirty="0" smtClean="0"/>
              <a:t>, France…)</a:t>
            </a:r>
          </a:p>
          <a:p>
            <a:r>
              <a:rPr lang="fr-FR" dirty="0" smtClean="0"/>
              <a:t>But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either</a:t>
            </a:r>
            <a:r>
              <a:rPr lang="fr-FR" dirty="0" smtClean="0"/>
              <a:t> cross-country or time-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comparisons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to use national </a:t>
            </a:r>
            <a:r>
              <a:rPr lang="fr-FR" dirty="0" err="1" smtClean="0"/>
              <a:t>income</a:t>
            </a:r>
            <a:r>
              <a:rPr lang="fr-FR" dirty="0" smtClean="0"/>
              <a:t> Y as a </a:t>
            </a:r>
            <a:r>
              <a:rPr lang="fr-FR" dirty="0" err="1" smtClean="0"/>
              <a:t>denominator</a:t>
            </a:r>
            <a:r>
              <a:rPr lang="fr-FR" dirty="0" smtClean="0"/>
              <a:t> (=more </a:t>
            </a:r>
            <a:r>
              <a:rPr lang="fr-FR" dirty="0" err="1" smtClean="0"/>
              <a:t>comprehensive</a:t>
            </a:r>
            <a:r>
              <a:rPr lang="fr-FR" dirty="0" smtClean="0"/>
              <a:t> and comparable </a:t>
            </a:r>
            <a:r>
              <a:rPr lang="fr-FR" dirty="0" err="1" smtClean="0"/>
              <a:t>income</a:t>
            </a:r>
            <a:r>
              <a:rPr lang="fr-FR" dirty="0" smtClean="0"/>
              <a:t> concept)</a:t>
            </a: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624736"/>
        </p:xfrm>
        <a:graphic>
          <a:graphicData uri="http://schemas.openxmlformats.org/presentationml/2006/ole">
            <p:oleObj spid="_x0000_s634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1970-2010: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, </a:t>
            </a:r>
            <a:r>
              <a:rPr lang="fr-FR" dirty="0" err="1" smtClean="0"/>
              <a:t>decline</a:t>
            </a:r>
            <a:r>
              <a:rPr lang="fr-FR" dirty="0" smtClean="0"/>
              <a:t> in public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inccome</a:t>
            </a:r>
            <a:r>
              <a:rPr lang="fr-FR" dirty="0" smtClean="0"/>
              <a:t> ratio</a:t>
            </a:r>
            <a:r>
              <a:rPr lang="el-GR" dirty="0" smtClean="0"/>
              <a:t> β</a:t>
            </a:r>
            <a:r>
              <a:rPr lang="fr-FR" baseline="-25000" dirty="0" smtClean="0"/>
              <a:t>g</a:t>
            </a:r>
            <a:endParaRPr lang="fr-FR" dirty="0" smtClean="0"/>
          </a:p>
          <a:p>
            <a:r>
              <a:rPr lang="fr-FR" dirty="0" smtClean="0"/>
              <a:t>But the </a:t>
            </a:r>
            <a:r>
              <a:rPr lang="fr-FR" dirty="0" err="1" smtClean="0"/>
              <a:t>rise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decline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el-GR" dirty="0" smtClean="0"/>
              <a:t>β</a:t>
            </a:r>
            <a:r>
              <a:rPr lang="fr-FR" dirty="0" smtClean="0"/>
              <a:t>+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 rose </a:t>
            </a:r>
            <a:r>
              <a:rPr lang="fr-FR" dirty="0" err="1" smtClean="0"/>
              <a:t>substantially</a:t>
            </a:r>
            <a:endParaRPr lang="fr-FR" dirty="0" smtClean="0"/>
          </a:p>
          <a:p>
            <a:r>
              <a:rPr lang="fr-FR" dirty="0" smtClean="0"/>
              <a:t>Exemple: </a:t>
            </a:r>
            <a:r>
              <a:rPr lang="fr-FR" dirty="0" err="1" smtClean="0"/>
              <a:t>Italy</a:t>
            </a:r>
            <a:r>
              <a:rPr lang="fr-FR" dirty="0" smtClean="0"/>
              <a:t>.</a:t>
            </a:r>
            <a:r>
              <a:rPr lang="el-GR" dirty="0" smtClean="0"/>
              <a:t> β</a:t>
            </a:r>
            <a:r>
              <a:rPr lang="fr-FR" dirty="0" smtClean="0"/>
              <a:t> rose </a:t>
            </a:r>
            <a:r>
              <a:rPr lang="fr-FR" dirty="0" err="1" smtClean="0"/>
              <a:t>from</a:t>
            </a:r>
            <a:r>
              <a:rPr lang="fr-FR" dirty="0" smtClean="0"/>
              <a:t> 240% to 680%,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 </a:t>
            </a:r>
            <a:r>
              <a:rPr lang="fr-FR" dirty="0" err="1" smtClean="0"/>
              <a:t>declined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20% to -70%,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rose </a:t>
            </a:r>
            <a:r>
              <a:rPr lang="fr-FR" dirty="0" err="1" smtClean="0"/>
              <a:t>from</a:t>
            </a:r>
            <a:r>
              <a:rPr lang="fr-FR" dirty="0" smtClean="0"/>
              <a:t> 260% to 610%. I.e.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1/4 of total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attributed</a:t>
            </a:r>
            <a:r>
              <a:rPr lang="fr-FR" dirty="0" smtClean="0"/>
              <a:t> to a </a:t>
            </a:r>
            <a:r>
              <a:rPr lang="fr-FR" dirty="0" err="1" smtClean="0"/>
              <a:t>transfer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public to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(privatisation and public </a:t>
            </a:r>
            <a:r>
              <a:rPr lang="fr-FR" dirty="0" err="1" smtClean="0"/>
              <a:t>debt</a:t>
            </a:r>
            <a:r>
              <a:rPr lang="fr-FR" dirty="0" smtClean="0"/>
              <a:t>). 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p:oleObj spid="_x0000_s6451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0728"/>
            <a:ext cx="7787208" cy="3600400"/>
          </a:xfrm>
        </p:spPr>
        <p:txBody>
          <a:bodyPr>
            <a:norm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most</a:t>
            </a:r>
            <a:r>
              <a:rPr lang="fr-FR" dirty="0" smtClean="0"/>
              <a:t> countries, NFA </a:t>
            </a:r>
            <a:r>
              <a:rPr lang="fr-FR" dirty="0" smtClean="0">
                <a:cs typeface="Arial"/>
              </a:rPr>
              <a:t>≈ </a:t>
            </a:r>
            <a:r>
              <a:rPr lang="fr-FR" dirty="0" smtClean="0"/>
              <a:t>0,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in 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fr-FR" dirty="0" smtClean="0">
                <a:cs typeface="Arial"/>
              </a:rPr>
              <a:t>≈ </a:t>
            </a:r>
            <a:r>
              <a:rPr lang="fr-FR" dirty="0" err="1" smtClean="0">
                <a:cs typeface="Arial"/>
              </a:rPr>
              <a:t>rise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capital-output ratio; in </a:t>
            </a:r>
            <a:r>
              <a:rPr lang="fr-FR" dirty="0" err="1" smtClean="0">
                <a:cs typeface="Arial"/>
              </a:rPr>
              <a:t>Japan</a:t>
            </a:r>
            <a:r>
              <a:rPr lang="fr-FR" dirty="0" smtClean="0">
                <a:cs typeface="Arial"/>
              </a:rPr>
              <a:t> and Germany, a non-trivial part of the </a:t>
            </a:r>
            <a:r>
              <a:rPr lang="fr-FR" dirty="0" err="1" smtClean="0">
                <a:cs typeface="Arial"/>
              </a:rPr>
              <a:t>rise</a:t>
            </a:r>
            <a:r>
              <a:rPr lang="fr-FR" dirty="0" smtClean="0">
                <a:cs typeface="Arial"/>
              </a:rPr>
              <a:t> in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invested</a:t>
            </a:r>
            <a:r>
              <a:rPr lang="fr-FR" dirty="0" smtClean="0"/>
              <a:t> </a:t>
            </a:r>
            <a:r>
              <a:rPr lang="fr-FR" dirty="0" err="1" smtClean="0"/>
              <a:t>abroad</a:t>
            </a:r>
            <a:r>
              <a:rPr lang="fr-FR" dirty="0" smtClean="0"/>
              <a:t> (</a:t>
            </a:r>
            <a:r>
              <a:rPr lang="fr-FR" dirty="0" smtClean="0">
                <a:cs typeface="Arial"/>
              </a:rPr>
              <a:t>≈ 1/4)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0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655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857108" cy="655245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fr-FR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Main </a:t>
            </a:r>
            <a:r>
              <a:rPr lang="fr-FR" sz="2400" b="1" dirty="0" err="1" smtClean="0"/>
              <a:t>explanation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rise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wealth-income</a:t>
            </a:r>
            <a:r>
              <a:rPr lang="fr-FR" sz="2400" b="1" dirty="0" smtClean="0"/>
              <a:t> ratio in the </a:t>
            </a:r>
            <a:r>
              <a:rPr lang="fr-FR" sz="2400" b="1" dirty="0" err="1" smtClean="0"/>
              <a:t>very</a:t>
            </a:r>
            <a:r>
              <a:rPr lang="fr-FR" sz="2400" b="1" dirty="0" smtClean="0"/>
              <a:t> long </a:t>
            </a:r>
            <a:r>
              <a:rPr lang="fr-FR" sz="2400" b="1" dirty="0" err="1" smtClean="0"/>
              <a:t>run</a:t>
            </a:r>
            <a:r>
              <a:rPr lang="fr-FR" sz="2400" b="1" dirty="0" smtClean="0"/>
              <a:t>: </a:t>
            </a:r>
            <a:r>
              <a:rPr lang="fr-FR" sz="2400" b="1" dirty="0" err="1" smtClean="0"/>
              <a:t>growth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slowdown</a:t>
            </a:r>
            <a:r>
              <a:rPr lang="fr-FR" sz="2400" b="1" dirty="0" smtClean="0"/>
              <a:t> and </a:t>
            </a:r>
            <a:r>
              <a:rPr lang="el-GR" sz="2400" b="1" dirty="0" smtClean="0"/>
              <a:t>β</a:t>
            </a:r>
            <a:r>
              <a:rPr lang="fr-FR" sz="2400" b="1" dirty="0" smtClean="0"/>
              <a:t> = s/g</a:t>
            </a:r>
            <a:r>
              <a:rPr lang="fr-FR" sz="2400" dirty="0" smtClean="0"/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/>
              <a:t>         (</a:t>
            </a:r>
            <a:r>
              <a:rPr lang="fr-FR" sz="2400" dirty="0" err="1" smtClean="0"/>
              <a:t>Harrod</a:t>
            </a:r>
            <a:r>
              <a:rPr lang="fr-FR" sz="2400" dirty="0" smtClean="0"/>
              <a:t>-</a:t>
            </a:r>
            <a:r>
              <a:rPr lang="fr-FR" sz="2400" dirty="0" err="1" smtClean="0"/>
              <a:t>Domar</a:t>
            </a:r>
            <a:r>
              <a:rPr lang="fr-FR" sz="2400" dirty="0" smtClean="0"/>
              <a:t>-Solow </a:t>
            </a:r>
            <a:r>
              <a:rPr lang="fr-FR" sz="2400" dirty="0" err="1" smtClean="0"/>
              <a:t>steady</a:t>
            </a:r>
            <a:r>
              <a:rPr lang="fr-FR" sz="2400" dirty="0" smtClean="0"/>
              <a:t>-state formula)</a:t>
            </a:r>
            <a:endParaRPr lang="fr-FR" sz="2400" b="1" dirty="0" smtClean="0"/>
          </a:p>
          <a:p>
            <a:pPr>
              <a:lnSpc>
                <a:spcPct val="80000"/>
              </a:lnSpc>
              <a:buNone/>
            </a:pPr>
            <a:endParaRPr lang="fr-FR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One-good </a:t>
            </a:r>
            <a:r>
              <a:rPr lang="fr-FR" sz="2400" b="1" dirty="0"/>
              <a:t>capital accumulation model</a:t>
            </a:r>
            <a:r>
              <a:rPr lang="fr-FR" sz="2400" dirty="0"/>
              <a:t>: </a:t>
            </a:r>
            <a:r>
              <a:rPr lang="fr-FR" sz="2400" b="1" dirty="0" err="1"/>
              <a:t>W</a:t>
            </a:r>
            <a:r>
              <a:rPr lang="fr-FR" sz="2400" b="1" baseline="-25000" dirty="0" err="1"/>
              <a:t>t</a:t>
            </a:r>
            <a:r>
              <a:rPr lang="fr-FR" sz="2400" b="1" baseline="-25000" dirty="0"/>
              <a:t>+1</a:t>
            </a:r>
            <a:r>
              <a:rPr lang="fr-FR" sz="2400" b="1" dirty="0"/>
              <a:t> = </a:t>
            </a:r>
            <a:r>
              <a:rPr lang="fr-FR" sz="2400" b="1" dirty="0" err="1"/>
              <a:t>W</a:t>
            </a:r>
            <a:r>
              <a:rPr lang="fr-FR" sz="2400" b="1" baseline="-25000" dirty="0" err="1"/>
              <a:t>t</a:t>
            </a:r>
            <a:r>
              <a:rPr lang="fr-FR" sz="2400" b="1" dirty="0"/>
              <a:t> + </a:t>
            </a:r>
            <a:r>
              <a:rPr lang="fr-FR" sz="2400" b="1" dirty="0" err="1"/>
              <a:t>s</a:t>
            </a:r>
            <a:r>
              <a:rPr lang="fr-FR" sz="2400" b="1" baseline="-25000" dirty="0" err="1"/>
              <a:t>t</a:t>
            </a:r>
            <a:r>
              <a:rPr lang="fr-FR" sz="2400" b="1" dirty="0" err="1"/>
              <a:t>Y</a:t>
            </a:r>
            <a:r>
              <a:rPr lang="fr-FR" sz="2400" b="1" baseline="-25000" dirty="0" err="1"/>
              <a:t>t</a:t>
            </a:r>
            <a:endParaRPr lang="fr-FR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      →  </a:t>
            </a:r>
            <a:r>
              <a:rPr lang="fr-FR" sz="2400" dirty="0" err="1" smtClean="0"/>
              <a:t>dividing</a:t>
            </a:r>
            <a:r>
              <a:rPr lang="fr-FR" sz="2400" dirty="0" smtClean="0"/>
              <a:t> </a:t>
            </a:r>
            <a:r>
              <a:rPr lang="fr-FR" sz="2400" dirty="0" err="1" smtClean="0"/>
              <a:t>both</a:t>
            </a:r>
            <a:r>
              <a:rPr lang="fr-FR" sz="2400" dirty="0" smtClean="0"/>
              <a:t> </a:t>
            </a:r>
            <a:r>
              <a:rPr lang="fr-FR" sz="2400" dirty="0" err="1" smtClean="0"/>
              <a:t>sides</a:t>
            </a:r>
            <a:r>
              <a:rPr lang="fr-FR" sz="2400" dirty="0" smtClean="0"/>
              <a:t> by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,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get</a:t>
            </a:r>
            <a:r>
              <a:rPr lang="fr-FR" sz="2400" dirty="0" smtClean="0"/>
              <a:t>: </a:t>
            </a:r>
            <a:r>
              <a:rPr lang="el-GR" sz="2400" dirty="0"/>
              <a:t>β</a:t>
            </a:r>
            <a:r>
              <a:rPr lang="fr-FR" sz="2400" baseline="-25000" dirty="0"/>
              <a:t>t+1</a:t>
            </a:r>
            <a:r>
              <a:rPr lang="fr-FR" sz="2400" dirty="0"/>
              <a:t> =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(1+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dirty="0"/>
              <a:t>)/(1+g</a:t>
            </a:r>
            <a:r>
              <a:rPr lang="fr-FR" sz="2400" baseline="-25000" dirty="0"/>
              <a:t>t</a:t>
            </a:r>
            <a:r>
              <a:rPr lang="fr-FR" sz="24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err="1"/>
              <a:t>With</a:t>
            </a:r>
            <a:r>
              <a:rPr lang="fr-FR" sz="2400" dirty="0"/>
              <a:t> 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baseline="-25000" dirty="0"/>
              <a:t> </a:t>
            </a:r>
            <a:r>
              <a:rPr lang="fr-FR" sz="2400" dirty="0"/>
              <a:t>= 1+s</a:t>
            </a:r>
            <a:r>
              <a:rPr lang="fr-FR" sz="2400" baseline="-25000" dirty="0"/>
              <a:t>t</a:t>
            </a:r>
            <a:r>
              <a:rPr lang="fr-FR" sz="2400" dirty="0"/>
              <a:t>/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saving</a:t>
            </a:r>
            <a:r>
              <a:rPr lang="fr-FR" sz="2400" dirty="0"/>
              <a:t>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</a:t>
            </a:r>
            <a:r>
              <a:rPr lang="fr-FR" sz="2400" dirty="0" smtClean="0"/>
              <a:t>rate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1+g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Y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+1</a:t>
            </a:r>
            <a:r>
              <a:rPr lang="fr-FR" sz="2400" dirty="0"/>
              <a:t>/</a:t>
            </a:r>
            <a:r>
              <a:rPr lang="fr-FR" sz="2400" dirty="0" err="1"/>
              <a:t>Y</a:t>
            </a:r>
            <a:r>
              <a:rPr lang="fr-FR" sz="2400" baseline="-25000" dirty="0" err="1"/>
              <a:t>t</a:t>
            </a:r>
            <a:r>
              <a:rPr lang="fr-FR" sz="2400" dirty="0"/>
              <a:t> = </a:t>
            </a:r>
            <a:r>
              <a:rPr lang="fr-FR" sz="2400" dirty="0" smtClean="0"/>
              <a:t>total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 (</a:t>
            </a:r>
            <a:r>
              <a:rPr lang="fr-FR" sz="2400" dirty="0" err="1" smtClean="0"/>
              <a:t>productivity</a:t>
            </a:r>
            <a:r>
              <a:rPr lang="fr-FR" sz="2400" dirty="0" smtClean="0"/>
              <a:t>+population)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fr-FR" sz="2400" dirty="0" smtClean="0"/>
              <a:t>If </a:t>
            </a:r>
            <a:r>
              <a:rPr lang="fr-FR" sz="2400" dirty="0" err="1"/>
              <a:t>saving</a:t>
            </a:r>
            <a:r>
              <a:rPr lang="fr-FR" sz="2400" dirty="0"/>
              <a:t> rate 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s </a:t>
            </a:r>
            <a:r>
              <a:rPr lang="fr-FR" sz="2400" dirty="0"/>
              <a:t>and </a:t>
            </a:r>
            <a:r>
              <a:rPr lang="fr-FR" sz="2400" dirty="0" err="1"/>
              <a:t>growth</a:t>
            </a:r>
            <a:r>
              <a:rPr lang="fr-FR" sz="2400" dirty="0"/>
              <a:t> rate </a:t>
            </a:r>
            <a:r>
              <a:rPr lang="fr-FR" sz="2400" dirty="0" smtClean="0"/>
              <a:t>g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 → g</a:t>
            </a:r>
            <a:r>
              <a:rPr lang="fr-FR" sz="2400" dirty="0"/>
              <a:t>, </a:t>
            </a:r>
            <a:r>
              <a:rPr lang="fr-FR" sz="2400" dirty="0" err="1"/>
              <a:t>then</a:t>
            </a:r>
            <a:r>
              <a:rPr lang="fr-FR" sz="24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   </a:t>
            </a:r>
            <a:r>
              <a:rPr lang="fr-FR" sz="2400" dirty="0" smtClean="0"/>
              <a:t>                                </a:t>
            </a:r>
            <a:r>
              <a:rPr lang="el-GR" sz="2400" b="1" dirty="0" smtClean="0"/>
              <a:t>β</a:t>
            </a:r>
            <a:r>
              <a:rPr lang="fr-FR" sz="2400" b="1" baseline="-25000" dirty="0"/>
              <a:t>t</a:t>
            </a:r>
            <a:r>
              <a:rPr lang="fr-FR" sz="2400" b="1" dirty="0"/>
              <a:t> →</a:t>
            </a:r>
            <a:r>
              <a:rPr lang="fr-FR" sz="2400" dirty="0"/>
              <a:t> </a:t>
            </a:r>
            <a:r>
              <a:rPr lang="el-GR" sz="2400" b="1" dirty="0"/>
              <a:t>β</a:t>
            </a:r>
            <a:r>
              <a:rPr lang="fr-FR" sz="2400" b="1" dirty="0"/>
              <a:t> = </a:t>
            </a:r>
            <a:r>
              <a:rPr lang="fr-FR" sz="2400" b="1" dirty="0" smtClean="0"/>
              <a:t>s/g</a:t>
            </a:r>
            <a:endParaRPr lang="fr-FR" sz="2400" dirty="0"/>
          </a:p>
          <a:p>
            <a:pPr>
              <a:lnSpc>
                <a:spcPct val="80000"/>
              </a:lnSpc>
            </a:pPr>
            <a:r>
              <a:rPr lang="fr-FR" sz="2400" dirty="0" err="1"/>
              <a:t>E.g</a:t>
            </a:r>
            <a:r>
              <a:rPr lang="fr-FR" sz="2400" dirty="0"/>
              <a:t>. if s=10% &amp; g=2%, </a:t>
            </a: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el-GR" sz="2400" dirty="0"/>
              <a:t>β</a:t>
            </a:r>
            <a:r>
              <a:rPr lang="fr-FR" sz="2400" dirty="0"/>
              <a:t> = 500</a:t>
            </a:r>
            <a:r>
              <a:rPr lang="fr-FR" sz="2400" dirty="0" smtClean="0"/>
              <a:t>%: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only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-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fr-FR" sz="2400" dirty="0" err="1" smtClean="0"/>
              <a:t>such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s=10%,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rises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2% per </a:t>
            </a:r>
            <a:r>
              <a:rPr lang="fr-FR" sz="2400" dirty="0" err="1" smtClean="0"/>
              <a:t>year</a:t>
            </a:r>
            <a:r>
              <a:rPr lang="fr-FR" sz="2400" dirty="0" smtClean="0"/>
              <a:t>, i.e.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pace as </a:t>
            </a:r>
            <a:r>
              <a:rPr lang="fr-FR" sz="2400" dirty="0" err="1" smtClean="0"/>
              <a:t>income</a:t>
            </a:r>
            <a:endParaRPr lang="fr-FR" sz="2400" dirty="0" smtClean="0"/>
          </a:p>
          <a:p>
            <a:pPr>
              <a:lnSpc>
                <a:spcPct val="80000"/>
              </a:lnSpc>
            </a:pPr>
            <a:r>
              <a:rPr lang="fr-FR" sz="2400" dirty="0" smtClean="0"/>
              <a:t>If s=10% and </a:t>
            </a:r>
            <a:r>
              <a:rPr lang="fr-FR" sz="2400" dirty="0" err="1" smtClean="0"/>
              <a:t>growth</a:t>
            </a:r>
            <a:r>
              <a:rPr lang="fr-FR" sz="2400" dirty="0" smtClean="0"/>
              <a:t> </a:t>
            </a:r>
            <a:r>
              <a:rPr lang="fr-FR" sz="2400" dirty="0" err="1" smtClean="0"/>
              <a:t>declines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g=3% to g=1,5%, </a:t>
            </a:r>
            <a:r>
              <a:rPr lang="fr-FR" sz="2400" dirty="0" err="1" smtClean="0"/>
              <a:t>then</a:t>
            </a:r>
            <a:r>
              <a:rPr lang="fr-FR" sz="2400" dirty="0" smtClean="0"/>
              <a:t> the </a:t>
            </a:r>
            <a:r>
              <a:rPr lang="fr-FR" sz="2400" dirty="0" err="1" smtClean="0"/>
              <a:t>steady</a:t>
            </a:r>
            <a:r>
              <a:rPr lang="fr-FR" sz="2400" dirty="0" smtClean="0"/>
              <a:t>-state </a:t>
            </a:r>
            <a:r>
              <a:rPr lang="fr-FR" sz="2400" dirty="0" err="1" smtClean="0"/>
              <a:t>wealth</a:t>
            </a:r>
            <a:r>
              <a:rPr lang="fr-FR" sz="2400" dirty="0" smtClean="0"/>
              <a:t>-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fr-FR" sz="2400" dirty="0" err="1" smtClean="0"/>
              <a:t>goes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about 300% to 600%</a:t>
            </a:r>
          </a:p>
          <a:p>
            <a:pPr>
              <a:lnSpc>
                <a:spcPct val="80000"/>
              </a:lnSpc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None/>
            </a:pPr>
            <a:r>
              <a:rPr lang="fr-FR" sz="2400" b="1" dirty="0" smtClean="0"/>
              <a:t>→ the large variations in </a:t>
            </a:r>
            <a:r>
              <a:rPr lang="fr-FR" sz="2400" b="1" dirty="0" err="1" smtClean="0"/>
              <a:t>growth</a:t>
            </a:r>
            <a:r>
              <a:rPr lang="fr-FR" sz="2400" b="1" dirty="0" smtClean="0"/>
              <a:t> rates and </a:t>
            </a:r>
            <a:r>
              <a:rPr lang="fr-FR" sz="2400" b="1" dirty="0" err="1" smtClean="0"/>
              <a:t>saving</a:t>
            </a:r>
            <a:r>
              <a:rPr lang="fr-FR" sz="2400" b="1" dirty="0" smtClean="0"/>
              <a:t> rates (g and s are </a:t>
            </a:r>
            <a:r>
              <a:rPr lang="fr-FR" sz="2400" b="1" dirty="0" err="1" smtClean="0"/>
              <a:t>determined</a:t>
            </a:r>
            <a:r>
              <a:rPr lang="fr-FR" sz="2400" b="1" dirty="0" smtClean="0"/>
              <a:t> by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factors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generally</a:t>
            </a:r>
            <a:r>
              <a:rPr lang="fr-FR" sz="2400" b="1" dirty="0" smtClean="0"/>
              <a:t> do not move </a:t>
            </a:r>
            <a:r>
              <a:rPr lang="fr-FR" sz="2400" b="1" dirty="0" err="1" smtClean="0"/>
              <a:t>together</a:t>
            </a:r>
            <a:r>
              <a:rPr lang="fr-FR" sz="2400" b="1" dirty="0" smtClean="0"/>
              <a:t>) </a:t>
            </a:r>
            <a:r>
              <a:rPr lang="fr-FR" sz="2400" b="1" dirty="0" err="1" smtClean="0"/>
              <a:t>explain</a:t>
            </a:r>
            <a:r>
              <a:rPr lang="fr-FR" sz="2400" b="1" dirty="0" smtClean="0"/>
              <a:t> the large variations in </a:t>
            </a:r>
            <a:r>
              <a:rPr lang="el-GR" sz="2400" b="1" dirty="0" smtClean="0"/>
              <a:t>β</a:t>
            </a:r>
            <a:r>
              <a:rPr lang="fr-FR" sz="2400" b="1" dirty="0" smtClean="0"/>
              <a:t> over time and </a:t>
            </a:r>
            <a:r>
              <a:rPr lang="fr-FR" sz="2400" b="1" dirty="0" err="1" smtClean="0"/>
              <a:t>across</a:t>
            </a:r>
            <a:r>
              <a:rPr lang="fr-FR" sz="2400" b="1" dirty="0" smtClean="0"/>
              <a:t> countries</a:t>
            </a:r>
            <a:endParaRPr lang="fr-FR" sz="2400" b="1" dirty="0"/>
          </a:p>
          <a:p>
            <a:pPr>
              <a:lnSpc>
                <a:spcPct val="80000"/>
              </a:lnSpc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el-GR" sz="1800" dirty="0"/>
          </a:p>
          <a:p>
            <a:pPr>
              <a:lnSpc>
                <a:spcPct val="80000"/>
              </a:lnSpc>
            </a:pPr>
            <a:endParaRPr lang="fr-FR" sz="1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675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686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696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6632"/>
            <a:ext cx="8796337" cy="662473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r-FR" dirty="0"/>
          </a:p>
          <a:p>
            <a:pPr>
              <a:lnSpc>
                <a:spcPct val="90000"/>
              </a:lnSpc>
            </a:pPr>
            <a:r>
              <a:rPr lang="fr-FR" sz="2400" b="1" dirty="0" err="1"/>
              <a:t>Two</a:t>
            </a:r>
            <a:r>
              <a:rPr lang="fr-FR" sz="2400" b="1" dirty="0"/>
              <a:t>-good capital accumulation model</a:t>
            </a:r>
            <a:r>
              <a:rPr lang="fr-FR" sz="2400" dirty="0"/>
              <a:t>: one capital good, one </a:t>
            </a:r>
            <a:r>
              <a:rPr lang="fr-FR" sz="2400" dirty="0" err="1"/>
              <a:t>consumption</a:t>
            </a:r>
            <a:r>
              <a:rPr lang="fr-FR" sz="2400" dirty="0"/>
              <a:t> good</a:t>
            </a:r>
          </a:p>
          <a:p>
            <a:pPr>
              <a:lnSpc>
                <a:spcPct val="90000"/>
              </a:lnSpc>
            </a:pPr>
            <a:r>
              <a:rPr lang="fr-FR" sz="2400" dirty="0" err="1"/>
              <a:t>Define</a:t>
            </a:r>
            <a:r>
              <a:rPr lang="fr-FR" sz="2400" dirty="0"/>
              <a:t> 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= real rate of capital gain (or capital </a:t>
            </a:r>
            <a:r>
              <a:rPr lang="fr-FR" sz="2400" dirty="0" err="1"/>
              <a:t>loss</a:t>
            </a:r>
            <a:r>
              <a:rPr lang="fr-FR" sz="2400" dirty="0"/>
              <a:t>)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/>
              <a:t> = </a:t>
            </a:r>
            <a:r>
              <a:rPr lang="fr-FR" sz="2400" dirty="0" err="1"/>
              <a:t>excess</a:t>
            </a:r>
            <a:r>
              <a:rPr lang="fr-FR" sz="2400" dirty="0"/>
              <a:t> of </a:t>
            </a:r>
            <a:r>
              <a:rPr lang="fr-FR" sz="2400" dirty="0" err="1"/>
              <a:t>asset</a:t>
            </a:r>
            <a:r>
              <a:rPr lang="fr-FR" sz="2400" dirty="0"/>
              <a:t> </a:t>
            </a:r>
            <a:r>
              <a:rPr lang="fr-FR" sz="2400" dirty="0" err="1"/>
              <a:t>price</a:t>
            </a:r>
            <a:r>
              <a:rPr lang="fr-FR" sz="2400" dirty="0"/>
              <a:t> inflation over consumer </a:t>
            </a:r>
            <a:r>
              <a:rPr lang="fr-FR" sz="2400" dirty="0" err="1"/>
              <a:t>price</a:t>
            </a:r>
            <a:r>
              <a:rPr lang="fr-FR" sz="2400" dirty="0"/>
              <a:t> inflation</a:t>
            </a:r>
          </a:p>
          <a:p>
            <a:pPr>
              <a:lnSpc>
                <a:spcPct val="90000"/>
              </a:lnSpc>
            </a:pP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el-GR" sz="2400" dirty="0"/>
              <a:t>β</a:t>
            </a:r>
            <a:r>
              <a:rPr lang="fr-FR" sz="2400" baseline="-25000" dirty="0"/>
              <a:t>t+1</a:t>
            </a:r>
            <a:r>
              <a:rPr lang="fr-FR" sz="2400" dirty="0"/>
              <a:t> =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(1+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dirty="0"/>
              <a:t>)(1+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dirty="0"/>
              <a:t>)/(1+g</a:t>
            </a:r>
            <a:r>
              <a:rPr lang="fr-FR" sz="2400" baseline="-25000" dirty="0"/>
              <a:t>t</a:t>
            </a:r>
            <a:r>
              <a:rPr lang="fr-FR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err="1"/>
              <a:t>With</a:t>
            </a:r>
            <a:r>
              <a:rPr lang="fr-FR" sz="2400" dirty="0"/>
              <a:t> 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baseline="-25000" dirty="0"/>
              <a:t> </a:t>
            </a:r>
            <a:r>
              <a:rPr lang="fr-FR" sz="2400" dirty="0"/>
              <a:t>= 1+s</a:t>
            </a:r>
            <a:r>
              <a:rPr lang="fr-FR" sz="2400" baseline="-25000" dirty="0"/>
              <a:t>t</a:t>
            </a:r>
            <a:r>
              <a:rPr lang="fr-FR" sz="2400" dirty="0"/>
              <a:t>/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saving</a:t>
            </a:r>
            <a:r>
              <a:rPr lang="fr-FR" sz="2400" dirty="0"/>
              <a:t>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/>
              <a:t>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= capital-gains-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 </a:t>
            </a:r>
            <a:r>
              <a:rPr lang="fr-FR" sz="2400" dirty="0" smtClean="0"/>
              <a:t>(=</a:t>
            </a:r>
            <a:r>
              <a:rPr lang="fr-FR" sz="2400" dirty="0" err="1" smtClean="0"/>
              <a:t>residual</a:t>
            </a:r>
            <a:r>
              <a:rPr lang="fr-FR" sz="2400" dirty="0" smtClean="0"/>
              <a:t> </a:t>
            </a:r>
            <a:r>
              <a:rPr lang="fr-FR" sz="2400" dirty="0" err="1" smtClean="0"/>
              <a:t>term</a:t>
            </a:r>
            <a:r>
              <a:rPr lang="fr-FR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/>
              <a:t>→ Main </a:t>
            </a:r>
            <a:r>
              <a:rPr lang="fr-FR" sz="2400" dirty="0" err="1" smtClean="0"/>
              <a:t>finding</a:t>
            </a:r>
            <a:r>
              <a:rPr lang="fr-FR" sz="2400" dirty="0" smtClean="0"/>
              <a:t>: </a:t>
            </a:r>
            <a:r>
              <a:rPr lang="fr-FR" sz="2400" b="1" dirty="0" smtClean="0"/>
              <a:t>relative </a:t>
            </a:r>
            <a:r>
              <a:rPr lang="fr-FR" sz="2400" b="1" dirty="0" err="1" smtClean="0"/>
              <a:t>price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effects</a:t>
            </a:r>
            <a:r>
              <a:rPr lang="fr-FR" sz="2400" b="1" dirty="0" smtClean="0"/>
              <a:t> (capital gains and </a:t>
            </a:r>
            <a:r>
              <a:rPr lang="fr-FR" sz="2400" b="1" dirty="0" err="1" smtClean="0"/>
              <a:t>losses</a:t>
            </a:r>
            <a:r>
              <a:rPr lang="fr-FR" sz="2400" b="1" dirty="0" smtClean="0"/>
              <a:t>) are </a:t>
            </a:r>
            <a:r>
              <a:rPr lang="fr-FR" sz="2400" b="1" dirty="0" err="1" smtClean="0"/>
              <a:t>key</a:t>
            </a:r>
            <a:r>
              <a:rPr lang="fr-FR" sz="2400" b="1" dirty="0" smtClean="0"/>
              <a:t> in the short and medium </a:t>
            </a:r>
            <a:r>
              <a:rPr lang="fr-FR" sz="2400" b="1" dirty="0" err="1" smtClean="0"/>
              <a:t>run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local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, but volume </a:t>
            </a:r>
            <a:r>
              <a:rPr lang="fr-FR" sz="2400" b="1" dirty="0" err="1" smtClean="0"/>
              <a:t>effects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saving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investment</a:t>
            </a:r>
            <a:r>
              <a:rPr lang="fr-FR" sz="2400" b="1" dirty="0" smtClean="0"/>
              <a:t>) are </a:t>
            </a:r>
            <a:r>
              <a:rPr lang="fr-FR" sz="2400" b="1" dirty="0" err="1" smtClean="0"/>
              <a:t>probably</a:t>
            </a:r>
            <a:r>
              <a:rPr lang="fr-FR" sz="2400" b="1" dirty="0" smtClean="0"/>
              <a:t> more important in the long </a:t>
            </a:r>
            <a:r>
              <a:rPr lang="fr-FR" sz="2400" b="1" dirty="0" err="1" smtClean="0"/>
              <a:t>run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the national or continental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err="1" smtClean="0"/>
              <a:t>See</a:t>
            </a:r>
            <a:r>
              <a:rPr lang="fr-FR" sz="2400" dirty="0" smtClean="0"/>
              <a:t> the </a:t>
            </a:r>
            <a:r>
              <a:rPr lang="fr-FR" sz="2400" dirty="0" err="1" smtClean="0"/>
              <a:t>detailed</a:t>
            </a:r>
            <a:r>
              <a:rPr lang="fr-FR" sz="2400" dirty="0" smtClean="0"/>
              <a:t> </a:t>
            </a:r>
            <a:r>
              <a:rPr lang="fr-FR" sz="2400" dirty="0" err="1" smtClean="0"/>
              <a:t>decomposition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for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accumulation </a:t>
            </a:r>
            <a:r>
              <a:rPr lang="fr-FR" sz="2400" dirty="0" err="1" smtClean="0"/>
              <a:t>into</a:t>
            </a:r>
            <a:r>
              <a:rPr lang="fr-FR" sz="2400" dirty="0" smtClean="0"/>
              <a:t> volume and relative </a:t>
            </a:r>
            <a:r>
              <a:rPr lang="fr-FR" sz="2400" dirty="0" err="1" smtClean="0"/>
              <a:t>price</a:t>
            </a:r>
            <a:r>
              <a:rPr lang="fr-FR" sz="2400" dirty="0" smtClean="0"/>
              <a:t>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in Piketty-</a:t>
            </a:r>
            <a:r>
              <a:rPr lang="fr-FR" sz="2400" dirty="0" err="1" smtClean="0"/>
              <a:t>Zucman</a:t>
            </a:r>
            <a:r>
              <a:rPr lang="fr-FR" sz="2400" dirty="0" smtClean="0"/>
              <a:t>, </a:t>
            </a:r>
            <a:r>
              <a:rPr lang="en-US" sz="2400" dirty="0" smtClean="0">
                <a:hlinkClick r:id="rId3"/>
              </a:rPr>
              <a:t>Capital is Back: Wealth-Income Ratios in Rich Countries 1700-2010</a:t>
            </a:r>
            <a:r>
              <a:rPr lang="en-US" sz="2400" dirty="0" smtClean="0"/>
              <a:t> , 2013, </a:t>
            </a:r>
            <a:r>
              <a:rPr lang="en-US" sz="2400" dirty="0" smtClean="0">
                <a:hlinkClick r:id="rId4"/>
              </a:rPr>
              <a:t>slides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5"/>
              </a:rPr>
              <a:t>data appendix </a:t>
            </a:r>
            <a:endParaRPr lang="fr-FR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/>
              <a:t> (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Gyourko</a:t>
            </a:r>
            <a:r>
              <a:rPr lang="fr-FR" sz="2400" dirty="0" smtClean="0"/>
              <a:t> et al, « </a:t>
            </a:r>
            <a:r>
              <a:rPr lang="fr-FR" sz="2400" dirty="0" smtClean="0">
                <a:hlinkClick r:id="rId6"/>
              </a:rPr>
              <a:t>Superstar cities</a:t>
            </a:r>
            <a:r>
              <a:rPr lang="fr-FR" sz="2400" dirty="0" smtClean="0"/>
              <a:t> », AEJ 2013) (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…)</a:t>
            </a: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endParaRPr lang="fr-FR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706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624736"/>
        </p:xfrm>
        <a:graphic>
          <a:graphicData uri="http://schemas.openxmlformats.org/presentationml/2006/ole">
            <p:oleObj spid="_x0000_s716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 noChangeAspect="1"/>
          </p:cNvGraphicFramePr>
          <p:nvPr>
            <p:ph idx="1"/>
          </p:nvPr>
        </p:nvGraphicFramePr>
        <p:xfrm>
          <a:off x="179512" y="188640"/>
          <a:ext cx="8712967" cy="6480720"/>
        </p:xfrm>
        <a:graphic>
          <a:graphicData uri="http://schemas.openxmlformats.org/presentationml/2006/ole">
            <p:oleObj spid="_x0000_s727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rise</a:t>
            </a:r>
            <a:r>
              <a:rPr lang="fr-FR" dirty="0" smtClean="0"/>
              <a:t> and </a:t>
            </a:r>
            <a:r>
              <a:rPr lang="fr-FR" dirty="0" err="1" smtClean="0"/>
              <a:t>fall</a:t>
            </a:r>
            <a:r>
              <a:rPr lang="fr-FR" dirty="0" smtClean="0"/>
              <a:t>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NFA close to 0 in 1700-1800 and 1950-2010, but </a:t>
            </a:r>
            <a:r>
              <a:rPr lang="fr-FR" dirty="0" err="1" smtClean="0"/>
              <a:t>very</a:t>
            </a:r>
            <a:r>
              <a:rPr lang="fr-FR" dirty="0" smtClean="0"/>
              <a:t> large in 1870-1910 = the </a:t>
            </a:r>
            <a:r>
              <a:rPr lang="fr-FR" dirty="0" err="1" smtClean="0"/>
              <a:t>height</a:t>
            </a:r>
            <a:r>
              <a:rPr lang="fr-FR" dirty="0" smtClean="0"/>
              <a:t> of the « first </a:t>
            </a:r>
            <a:r>
              <a:rPr lang="fr-FR" dirty="0" err="1" smtClean="0"/>
              <a:t>globalization</a:t>
            </a:r>
            <a:r>
              <a:rPr lang="fr-FR" dirty="0" smtClean="0"/>
              <a:t> » and of colonial empires</a:t>
            </a:r>
          </a:p>
          <a:p>
            <a:r>
              <a:rPr lang="fr-FR" dirty="0" smtClean="0"/>
              <a:t>In 1910, NFA</a:t>
            </a:r>
            <a:r>
              <a:rPr lang="fr-FR" dirty="0" smtClean="0">
                <a:cs typeface="Arial"/>
              </a:rPr>
              <a:t>≈200% of Y in UK, ≈100% in France</a:t>
            </a:r>
          </a:p>
          <a:p>
            <a:r>
              <a:rPr lang="fr-FR" dirty="0" err="1" smtClean="0">
                <a:cs typeface="Arial"/>
              </a:rPr>
              <a:t>These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enormous</a:t>
            </a:r>
            <a:r>
              <a:rPr lang="fr-FR" dirty="0" smtClean="0">
                <a:cs typeface="Arial"/>
              </a:rPr>
              <a:t>  net </a:t>
            </a:r>
            <a:r>
              <a:rPr lang="fr-FR" dirty="0" err="1" smtClean="0">
                <a:cs typeface="Arial"/>
              </a:rPr>
              <a:t>foreign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disappeared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between</a:t>
            </a:r>
            <a:r>
              <a:rPr lang="fr-FR" dirty="0" smtClean="0">
                <a:cs typeface="Arial"/>
              </a:rPr>
              <a:t> 1910 and 1950 and </a:t>
            </a:r>
            <a:r>
              <a:rPr lang="fr-FR" dirty="0" err="1" smtClean="0">
                <a:cs typeface="Arial"/>
              </a:rPr>
              <a:t>never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reappeared</a:t>
            </a:r>
            <a:r>
              <a:rPr lang="fr-FR" dirty="0" smtClean="0">
                <a:cs typeface="Arial"/>
              </a:rPr>
              <a:t> (but large cross-border </a:t>
            </a:r>
            <a:r>
              <a:rPr lang="fr-FR" dirty="0" err="1" smtClean="0">
                <a:cs typeface="Arial"/>
              </a:rPr>
              <a:t>gross</a:t>
            </a:r>
            <a:r>
              <a:rPr lang="fr-FR" dirty="0" smtClean="0">
                <a:cs typeface="Arial"/>
              </a:rPr>
              <a:t> positions </a:t>
            </a:r>
            <a:r>
              <a:rPr lang="fr-FR" dirty="0" err="1" smtClean="0">
                <a:cs typeface="Arial"/>
              </a:rPr>
              <a:t>developed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since</a:t>
            </a:r>
            <a:r>
              <a:rPr lang="fr-FR" dirty="0" smtClean="0">
                <a:cs typeface="Arial"/>
              </a:rPr>
              <a:t> 1970s-80s: « second </a:t>
            </a:r>
            <a:r>
              <a:rPr lang="fr-FR" dirty="0" err="1" smtClean="0">
                <a:cs typeface="Arial"/>
              </a:rPr>
              <a:t>globalization</a:t>
            </a:r>
            <a:r>
              <a:rPr lang="fr-FR" dirty="0" smtClean="0">
                <a:cs typeface="Arial"/>
              </a:rPr>
              <a:t> »)</a:t>
            </a:r>
          </a:p>
          <a:p>
            <a:r>
              <a:rPr lang="fr-FR" dirty="0" smtClean="0">
                <a:cs typeface="Arial"/>
              </a:rPr>
              <a:t>2010: Y ≈ 30 000€,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180 000€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6),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90 000€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 and 90 000€ in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k (</a:t>
            </a:r>
            <a:r>
              <a:rPr lang="fr-FR" dirty="0" err="1" smtClean="0">
                <a:cs typeface="Arial"/>
              </a:rPr>
              <a:t>financial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invested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firms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)</a:t>
            </a:r>
          </a:p>
          <a:p>
            <a:r>
              <a:rPr lang="fr-FR" dirty="0" smtClean="0">
                <a:cs typeface="Arial"/>
              </a:rPr>
              <a:t>1700: assume Y ≈ 30 000€,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210 000€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7),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          150 000€ in agricultural land and 60 000€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</a:t>
            </a:r>
          </a:p>
          <a:p>
            <a:r>
              <a:rPr lang="fr-FR" dirty="0" smtClean="0">
                <a:cs typeface="Arial"/>
              </a:rPr>
              <a:t>1910 (UK): assume Y ≈ 30 000€,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210 000€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7),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  60 000€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, 90 000€ in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 and 60 000€ in net </a:t>
            </a:r>
            <a:r>
              <a:rPr lang="fr-FR" dirty="0" err="1" smtClean="0">
                <a:cs typeface="Arial"/>
              </a:rPr>
              <a:t>foreign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endParaRPr lang="fr-F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Can land and 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identify</a:t>
            </a:r>
            <a:r>
              <a:rPr lang="fr-FR" dirty="0" smtClean="0"/>
              <a:t> pure land </a:t>
            </a:r>
            <a:r>
              <a:rPr lang="fr-FR" dirty="0" err="1" smtClean="0"/>
              <a:t>prices</a:t>
            </a:r>
            <a:r>
              <a:rPr lang="fr-FR" dirty="0" smtClean="0"/>
              <a:t>: hard to </a:t>
            </a:r>
            <a:r>
              <a:rPr lang="fr-FR" dirty="0" err="1" smtClean="0"/>
              <a:t>measure</a:t>
            </a:r>
            <a:r>
              <a:rPr lang="fr-FR" dirty="0" smtClean="0"/>
              <a:t> all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and </a:t>
            </a:r>
            <a:r>
              <a:rPr lang="fr-FR" dirty="0" err="1" smtClean="0"/>
              <a:t>improvment</a:t>
            </a:r>
            <a:r>
              <a:rPr lang="fr-FR" dirty="0" smtClean="0"/>
              <a:t> to the land, the local infrastructures, etc.</a:t>
            </a:r>
          </a:p>
          <a:p>
            <a:r>
              <a:rPr lang="fr-FR" dirty="0" smtClean="0"/>
              <a:t>There are good </a:t>
            </a:r>
            <a:r>
              <a:rPr lang="fr-FR" dirty="0" err="1" smtClean="0"/>
              <a:t>reasons</a:t>
            </a:r>
            <a:r>
              <a:rPr lang="fr-FR" dirty="0" smtClean="0"/>
              <a:t> to </a:t>
            </a:r>
            <a:r>
              <a:rPr lang="fr-FR" dirty="0" err="1" smtClean="0"/>
              <a:t>believe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dominate</a:t>
            </a:r>
            <a:r>
              <a:rPr lang="fr-FR" dirty="0" smtClean="0"/>
              <a:t> in the short and medium </a:t>
            </a:r>
            <a:r>
              <a:rPr lang="fr-FR" dirty="0" err="1" smtClean="0"/>
              <a:t>run</a:t>
            </a:r>
            <a:r>
              <a:rPr lang="fr-FR" dirty="0" smtClean="0"/>
              <a:t>, but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in the long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err="1" smtClean="0"/>
              <a:t>However</a:t>
            </a:r>
            <a:r>
              <a:rPr lang="fr-FR" dirty="0" smtClean="0"/>
              <a:t> 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mechanims</a:t>
            </a:r>
            <a:r>
              <a:rPr lang="fr-FR" dirty="0" smtClean="0"/>
              <a:t> </a:t>
            </a:r>
            <a:r>
              <a:rPr lang="fr-FR" dirty="0" err="1" smtClean="0"/>
              <a:t>explaining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land and 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 </a:t>
            </a:r>
            <a:r>
              <a:rPr lang="fr-FR" dirty="0" err="1"/>
              <a:t>Gyourko</a:t>
            </a:r>
            <a:r>
              <a:rPr lang="fr-FR" dirty="0"/>
              <a:t> et al, « </a:t>
            </a:r>
            <a:r>
              <a:rPr lang="fr-FR" dirty="0">
                <a:hlinkClick r:id="rId2"/>
              </a:rPr>
              <a:t>Superstar cities</a:t>
            </a:r>
            <a:r>
              <a:rPr lang="fr-FR" dirty="0"/>
              <a:t> », AEJ </a:t>
            </a:r>
            <a:r>
              <a:rPr lang="fr-FR" dirty="0" smtClean="0"/>
              <a:t>2013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Schularick et al 2014, « </a:t>
            </a:r>
            <a:r>
              <a:rPr lang="fr-FR" dirty="0" smtClean="0">
                <a:hlinkClick r:id="rId3"/>
              </a:rPr>
              <a:t>No </a:t>
            </a:r>
            <a:r>
              <a:rPr lang="fr-FR" dirty="0" err="1" smtClean="0">
                <a:hlinkClick r:id="rId3"/>
              </a:rPr>
              <a:t>price</a:t>
            </a:r>
            <a:r>
              <a:rPr lang="fr-FR" dirty="0" smtClean="0">
                <a:hlinkClick r:id="rId3"/>
              </a:rPr>
              <a:t> </a:t>
            </a:r>
            <a:r>
              <a:rPr lang="fr-FR" dirty="0" err="1" smtClean="0">
                <a:hlinkClick r:id="rId3"/>
              </a:rPr>
              <a:t>like</a:t>
            </a:r>
            <a:r>
              <a:rPr lang="fr-FR" dirty="0" smtClean="0">
                <a:hlinkClick r:id="rId3"/>
              </a:rPr>
              <a:t> home: global land </a:t>
            </a:r>
            <a:r>
              <a:rPr lang="fr-FR" dirty="0" err="1" smtClean="0">
                <a:hlinkClick r:id="rId3"/>
              </a:rPr>
              <a:t>prices</a:t>
            </a:r>
            <a:r>
              <a:rPr lang="fr-FR" dirty="0" smtClean="0">
                <a:hlinkClick r:id="rId3"/>
              </a:rPr>
              <a:t> 1870-2012</a:t>
            </a:r>
            <a:r>
              <a:rPr lang="fr-FR" dirty="0" smtClean="0"/>
              <a:t> » : the speed of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in transportation </a:t>
            </a:r>
            <a:r>
              <a:rPr lang="fr-FR" dirty="0" err="1" smtClean="0"/>
              <a:t>technology</a:t>
            </a:r>
            <a:r>
              <a:rPr lang="fr-FR" dirty="0" smtClean="0"/>
              <a:t> has been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 in 1850-1960 </a:t>
            </a:r>
            <a:r>
              <a:rPr lang="fr-FR" dirty="0" err="1" smtClean="0"/>
              <a:t>than</a:t>
            </a:r>
            <a:r>
              <a:rPr lang="fr-FR" dirty="0" smtClean="0"/>
              <a:t> in 1960-2010 (relative to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biotech</a:t>
            </a:r>
            <a:r>
              <a:rPr lang="fr-FR" dirty="0" smtClean="0"/>
              <a:t>, computer, etc.)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airplane</a:t>
            </a:r>
            <a:r>
              <a:rPr lang="fr-FR" dirty="0" smtClean="0"/>
              <a:t> speed </a:t>
            </a:r>
            <a:r>
              <a:rPr lang="fr-FR" dirty="0" err="1" smtClean="0"/>
              <a:t>unchanged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r>
              <a:rPr lang="fr-FR" dirty="0" smtClean="0"/>
              <a:t>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relative land </a:t>
            </a:r>
            <a:r>
              <a:rPr lang="fr-FR" dirty="0" err="1" smtClean="0"/>
              <a:t>prices</a:t>
            </a:r>
            <a:r>
              <a:rPr lang="fr-FR" dirty="0" smtClean="0"/>
              <a:t> in large capital </a:t>
            </a:r>
            <a:r>
              <a:rPr lang="fr-FR" dirty="0" err="1" smtClean="0"/>
              <a:t>cities</a:t>
            </a:r>
            <a:r>
              <a:rPr lang="fr-FR" dirty="0" smtClean="0"/>
              <a:t> in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endParaRPr lang="fr-FR" dirty="0"/>
          </a:p>
          <a:p>
            <a:r>
              <a:rPr lang="fr-FR" dirty="0" smtClean="0"/>
              <a:t>More </a:t>
            </a:r>
            <a:r>
              <a:rPr lang="fr-FR" dirty="0" err="1" smtClean="0"/>
              <a:t>generally</a:t>
            </a:r>
            <a:r>
              <a:rPr lang="fr-FR" dirty="0" smtClean="0"/>
              <a:t>, in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 </a:t>
            </a:r>
            <a:r>
              <a:rPr lang="fr-FR" dirty="0" err="1" smtClean="0"/>
              <a:t>goods</a:t>
            </a:r>
            <a:r>
              <a:rPr lang="fr-FR" dirty="0" smtClean="0"/>
              <a:t>, </a:t>
            </a:r>
            <a:r>
              <a:rPr lang="fr-FR" dirty="0" err="1" smtClean="0"/>
              <a:t>different</a:t>
            </a:r>
            <a:r>
              <a:rPr lang="fr-FR" dirty="0" smtClean="0"/>
              <a:t> speed of </a:t>
            </a:r>
            <a:r>
              <a:rPr lang="fr-FR" dirty="0" err="1" smtClean="0"/>
              <a:t>technical</a:t>
            </a:r>
            <a:r>
              <a:rPr lang="fr-FR" dirty="0" smtClean="0"/>
              <a:t> change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long-</a:t>
            </a:r>
            <a:r>
              <a:rPr lang="fr-FR" dirty="0" err="1" smtClean="0"/>
              <a:t>run</a:t>
            </a:r>
            <a:r>
              <a:rPr lang="fr-FR" dirty="0" smtClean="0"/>
              <a:t> change in relative </a:t>
            </a:r>
            <a:r>
              <a:rPr lang="fr-FR" dirty="0" err="1" smtClean="0"/>
              <a:t>prices</a:t>
            </a:r>
            <a:r>
              <a:rPr lang="fr-FR" dirty="0" smtClean="0"/>
              <a:t>: </a:t>
            </a:r>
            <a:r>
              <a:rPr lang="fr-FR" dirty="0" err="1" smtClean="0"/>
              <a:t>anything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happen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6910243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Gross vs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:          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globalization</a:t>
            </a:r>
            <a:r>
              <a:rPr lang="fr-FR" dirty="0" smtClean="0"/>
              <a:t> in 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78112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</a:t>
            </a:r>
            <a:r>
              <a:rPr lang="fr-FR" dirty="0" smtClean="0"/>
              <a:t> positions are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in 1900-1910 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in Germany, </a:t>
            </a:r>
            <a:r>
              <a:rPr lang="fr-FR" dirty="0" err="1" smtClean="0"/>
              <a:t>Japan</a:t>
            </a:r>
            <a:r>
              <a:rPr lang="fr-FR" dirty="0" smtClean="0"/>
              <a:t> and </a:t>
            </a:r>
            <a:r>
              <a:rPr lang="fr-FR" dirty="0" err="1" smtClean="0"/>
              <a:t>oil</a:t>
            </a:r>
            <a:r>
              <a:rPr lang="fr-FR" dirty="0" smtClean="0"/>
              <a:t> countries</a:t>
            </a:r>
          </a:p>
          <a:p>
            <a:r>
              <a:rPr lang="fr-FR" b="1" dirty="0" smtClean="0"/>
              <a:t>And </a:t>
            </a:r>
            <a:r>
              <a:rPr lang="fr-FR" b="1" dirty="0" err="1" smtClean="0"/>
              <a:t>gross</a:t>
            </a:r>
            <a:r>
              <a:rPr lang="fr-FR" b="1" dirty="0" smtClean="0"/>
              <a:t> </a:t>
            </a:r>
            <a:r>
              <a:rPr lang="fr-FR" b="1" dirty="0" err="1" smtClean="0"/>
              <a:t>foreign</a:t>
            </a:r>
            <a:r>
              <a:rPr lang="fr-FR" b="1" dirty="0" smtClean="0"/>
              <a:t> </a:t>
            </a:r>
            <a:r>
              <a:rPr lang="fr-FR" b="1" dirty="0" err="1" smtClean="0"/>
              <a:t>assets</a:t>
            </a:r>
            <a:r>
              <a:rPr lang="fr-FR" b="1" dirty="0" smtClean="0"/>
              <a:t> and </a:t>
            </a:r>
            <a:r>
              <a:rPr lang="fr-FR" b="1" dirty="0" err="1" smtClean="0"/>
              <a:t>liabilities</a:t>
            </a:r>
            <a:r>
              <a:rPr lang="fr-FR" b="1" dirty="0" smtClean="0"/>
              <a:t> are a lot </a:t>
            </a:r>
            <a:r>
              <a:rPr lang="fr-FR" b="1" dirty="0" err="1" smtClean="0"/>
              <a:t>larger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they</a:t>
            </a:r>
            <a:r>
              <a:rPr lang="fr-FR" b="1" dirty="0" smtClean="0"/>
              <a:t> have </a:t>
            </a:r>
            <a:r>
              <a:rPr lang="fr-FR" b="1" dirty="0" err="1" smtClean="0"/>
              <a:t>ever</a:t>
            </a:r>
            <a:r>
              <a:rPr lang="fr-FR" b="1" dirty="0" smtClean="0"/>
              <a:t> been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in </a:t>
            </a:r>
            <a:r>
              <a:rPr lang="fr-FR" dirty="0" err="1" smtClean="0"/>
              <a:t>small</a:t>
            </a:r>
            <a:r>
              <a:rPr lang="fr-FR" dirty="0" smtClean="0"/>
              <a:t> countries: about 30-40% of total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and </a:t>
            </a:r>
            <a:r>
              <a:rPr lang="fr-FR" dirty="0" err="1" smtClean="0"/>
              <a:t>liabilities</a:t>
            </a:r>
            <a:r>
              <a:rPr lang="fr-FR" dirty="0" smtClean="0"/>
              <a:t> in </a:t>
            </a:r>
            <a:r>
              <a:rPr lang="fr-FR" dirty="0" err="1" smtClean="0"/>
              <a:t>European</a:t>
            </a:r>
            <a:r>
              <a:rPr lang="fr-FR" dirty="0" smtClean="0"/>
              <a:t> countries (</a:t>
            </a:r>
            <a:r>
              <a:rPr lang="fr-FR" dirty="0" err="1" smtClean="0"/>
              <a:t>even</a:t>
            </a:r>
            <a:r>
              <a:rPr lang="fr-FR" dirty="0" smtClean="0"/>
              <a:t> more in </a:t>
            </a:r>
            <a:r>
              <a:rPr lang="fr-FR" dirty="0" err="1" smtClean="0"/>
              <a:t>smaller</a:t>
            </a:r>
            <a:r>
              <a:rPr lang="fr-FR" dirty="0" smtClean="0"/>
              <a:t> countries)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creates</a:t>
            </a:r>
            <a:r>
              <a:rPr lang="fr-FR" dirty="0" smtClean="0"/>
              <a:t> </a:t>
            </a:r>
            <a:r>
              <a:rPr lang="fr-FR" dirty="0" err="1" smtClean="0"/>
              <a:t>substantial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fragility</a:t>
            </a:r>
            <a:r>
              <a:rPr lang="fr-FR" dirty="0" smtClean="0"/>
              <a:t> (</a:t>
            </a:r>
            <a:r>
              <a:rPr lang="fr-FR" dirty="0" err="1" smtClean="0"/>
              <a:t>especially</a:t>
            </a:r>
            <a:r>
              <a:rPr lang="fr-FR" dirty="0" smtClean="0"/>
              <a:t> if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and </a:t>
            </a:r>
            <a:r>
              <a:rPr lang="fr-FR" dirty="0" err="1" smtClean="0"/>
              <a:t>sovereign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destabilizing</a:t>
            </a:r>
            <a:r>
              <a:rPr lang="fr-FR" dirty="0" smtClean="0"/>
              <a:t> force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 important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top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shares</a:t>
            </a:r>
            <a:r>
              <a:rPr lang="fr-FR" dirty="0" smtClean="0"/>
              <a:t> (=important in the US, but 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in Europe; </a:t>
            </a:r>
            <a:r>
              <a:rPr lang="fr-FR" dirty="0" err="1" smtClean="0"/>
              <a:t>see</a:t>
            </a:r>
            <a:r>
              <a:rPr lang="fr-FR" dirty="0" smtClean="0"/>
              <a:t> lecture 5 &amp; PS, « Top </a:t>
            </a:r>
            <a:r>
              <a:rPr lang="fr-FR" dirty="0" err="1" smtClean="0"/>
              <a:t>incomes</a:t>
            </a:r>
            <a:r>
              <a:rPr lang="fr-FR" dirty="0" smtClean="0"/>
              <a:t> and the Great </a:t>
            </a:r>
            <a:r>
              <a:rPr lang="fr-FR" dirty="0" err="1" smtClean="0"/>
              <a:t>Recession</a:t>
            </a:r>
            <a:r>
              <a:rPr lang="fr-FR" dirty="0" smtClean="0"/>
              <a:t> », </a:t>
            </a:r>
            <a:r>
              <a:rPr lang="fr-FR" dirty="0" smtClean="0">
                <a:hlinkClick r:id="rId2"/>
              </a:rPr>
              <a:t>IMF </a:t>
            </a:r>
            <a:r>
              <a:rPr lang="fr-FR" dirty="0" err="1" smtClean="0">
                <a:hlinkClick r:id="rId2"/>
              </a:rPr>
              <a:t>Review</a:t>
            </a:r>
            <a:r>
              <a:rPr lang="fr-FR" dirty="0" smtClean="0">
                <a:hlinkClick r:id="rId2"/>
              </a:rPr>
              <a:t> 2013</a:t>
            </a:r>
            <a:r>
              <a:rPr lang="fr-FR" dirty="0" smtClean="0"/>
              <a:t> 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p:oleObj spid="_x0000_s7373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p:oleObj spid="_x0000_s747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757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768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778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9036496" cy="6741368"/>
        </p:xfrm>
        <a:graphic>
          <a:graphicData uri="http://schemas.openxmlformats.org/presentationml/2006/ole">
            <p:oleObj spid="_x0000_s788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798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784976" cy="6480720"/>
        </p:xfrm>
        <a:graphic>
          <a:graphicData uri="http://schemas.openxmlformats.org/presentationml/2006/ole">
            <p:oleObj spid="_x0000_s808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NFA as large as 100-200% Y, the net </a:t>
            </a:r>
            <a:r>
              <a:rPr lang="fr-FR" dirty="0" err="1" smtClean="0"/>
              <a:t>foreign</a:t>
            </a:r>
            <a:r>
              <a:rPr lang="fr-FR" dirty="0" smtClean="0"/>
              <a:t> capital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large: </a:t>
            </a:r>
            <a:r>
              <a:rPr lang="fr-FR" dirty="0" err="1" smtClean="0"/>
              <a:t>around</a:t>
            </a:r>
            <a:r>
              <a:rPr lang="fr-FR" dirty="0" smtClean="0"/>
              <a:t> 1900-1910, as large as 5% Y in France and 10% Y in </a:t>
            </a:r>
            <a:r>
              <a:rPr lang="fr-FR" dirty="0" err="1" smtClean="0"/>
              <a:t>Britain</a:t>
            </a:r>
            <a:r>
              <a:rPr lang="fr-FR" dirty="0" smtClean="0"/>
              <a:t> (</a:t>
            </a:r>
            <a:r>
              <a:rPr lang="fr-FR" dirty="0" err="1" smtClean="0"/>
              <a:t>average</a:t>
            </a:r>
            <a:r>
              <a:rPr lang="fr-FR" dirty="0" smtClean="0"/>
              <a:t> rate of return r=5%)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both</a:t>
            </a:r>
            <a:r>
              <a:rPr lang="fr-FR" dirty="0" smtClean="0"/>
              <a:t> countries </a:t>
            </a:r>
            <a:r>
              <a:rPr lang="fr-FR" dirty="0" err="1" smtClean="0"/>
              <a:t>were</a:t>
            </a:r>
            <a:r>
              <a:rPr lang="fr-FR" dirty="0" smtClean="0"/>
              <a:t> able to have permanent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deficits</a:t>
            </a:r>
            <a:r>
              <a:rPr lang="fr-FR" dirty="0" smtClean="0"/>
              <a:t> (about 2% Y in 1870-1910) and </a:t>
            </a:r>
            <a:r>
              <a:rPr lang="fr-FR" dirty="0" err="1" smtClean="0"/>
              <a:t>still</a:t>
            </a:r>
            <a:r>
              <a:rPr lang="fr-FR" dirty="0" smtClean="0"/>
              <a:t> to have a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surplus and to </a:t>
            </a:r>
            <a:r>
              <a:rPr lang="fr-FR" dirty="0" err="1" smtClean="0"/>
              <a:t>accumulate</a:t>
            </a:r>
            <a:r>
              <a:rPr lang="fr-FR" dirty="0" smtClean="0"/>
              <a:t> more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; i.e.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consuming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producing</a:t>
            </a:r>
            <a:r>
              <a:rPr lang="fr-FR" dirty="0" smtClean="0"/>
              <a:t>, and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time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richer</a:t>
            </a:r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 conclusions: (1)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owner</a:t>
            </a:r>
            <a:r>
              <a:rPr lang="fr-FR" dirty="0" smtClean="0"/>
              <a:t>; (2) </a:t>
            </a:r>
            <a:r>
              <a:rPr lang="fr-FR" dirty="0" err="1" smtClean="0"/>
              <a:t>there’s</a:t>
            </a:r>
            <a:r>
              <a:rPr lang="fr-FR" dirty="0" smtClean="0"/>
              <a:t> no point </a:t>
            </a:r>
            <a:r>
              <a:rPr lang="fr-FR" dirty="0" err="1" smtClean="0"/>
              <a:t>accumulating</a:t>
            </a:r>
            <a:r>
              <a:rPr lang="fr-FR" dirty="0" smtClean="0"/>
              <a:t>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surpluses</a:t>
            </a:r>
            <a:r>
              <a:rPr lang="fr-FR" dirty="0" smtClean="0"/>
              <a:t> for </a:t>
            </a:r>
            <a:r>
              <a:rPr lang="fr-FR" dirty="0" err="1" smtClean="0"/>
              <a:t>ever</a:t>
            </a:r>
            <a:endParaRPr lang="fr-F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p:oleObj spid="_x0000_s819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928992" cy="6480720"/>
        </p:xfrm>
        <a:graphic>
          <a:graphicData uri="http://schemas.openxmlformats.org/presentationml/2006/ole">
            <p:oleObj spid="_x0000_s829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Market</a:t>
            </a:r>
            <a:r>
              <a:rPr lang="fr-FR" dirty="0" smtClean="0"/>
              <a:t> vs book value of corporations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So far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a </a:t>
            </a:r>
            <a:r>
              <a:rPr lang="fr-FR" sz="2800" dirty="0" err="1" smtClean="0"/>
              <a:t>market</a:t>
            </a:r>
            <a:r>
              <a:rPr lang="fr-FR" sz="2800" dirty="0" smtClean="0"/>
              <a:t>-value </a:t>
            </a:r>
            <a:r>
              <a:rPr lang="fr-FR" sz="2800" dirty="0" err="1" smtClean="0"/>
              <a:t>definition</a:t>
            </a:r>
            <a:r>
              <a:rPr lang="fr-FR" sz="2800" dirty="0" smtClean="0"/>
              <a:t> of national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: corporations </a:t>
            </a:r>
            <a:r>
              <a:rPr lang="fr-FR" sz="2800" dirty="0" err="1" smtClean="0"/>
              <a:t>valued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stock </a:t>
            </a:r>
            <a:r>
              <a:rPr lang="fr-FR" sz="2800" dirty="0" err="1" smtClean="0"/>
              <a:t>market</a:t>
            </a:r>
            <a:r>
              <a:rPr lang="fr-FR" sz="2800" dirty="0" smtClean="0"/>
              <a:t> </a:t>
            </a:r>
            <a:r>
              <a:rPr lang="fr-FR" sz="2800" dirty="0" err="1" smtClean="0"/>
              <a:t>prices</a:t>
            </a:r>
            <a:endParaRPr lang="fr-FR" sz="2800" dirty="0" smtClean="0"/>
          </a:p>
          <a:p>
            <a:r>
              <a:rPr lang="fr-FR" sz="2800" dirty="0" smtClean="0"/>
              <a:t>Book value of corporations = </a:t>
            </a:r>
            <a:r>
              <a:rPr lang="fr-FR" sz="2800" dirty="0" err="1" smtClean="0"/>
              <a:t>assets</a:t>
            </a:r>
            <a:r>
              <a:rPr lang="fr-FR" sz="2800" dirty="0" smtClean="0"/>
              <a:t> – </a:t>
            </a:r>
            <a:r>
              <a:rPr lang="fr-FR" sz="2800" dirty="0" err="1" smtClean="0"/>
              <a:t>debt</a:t>
            </a:r>
            <a:endParaRPr lang="fr-FR" sz="2800" dirty="0" smtClean="0"/>
          </a:p>
          <a:p>
            <a:r>
              <a:rPr lang="fr-FR" sz="2800" dirty="0" err="1" smtClean="0"/>
              <a:t>Tobin’s</a:t>
            </a:r>
            <a:r>
              <a:rPr lang="fr-FR" sz="2800" dirty="0" smtClean="0"/>
              <a:t> Q ratio = (</a:t>
            </a:r>
            <a:r>
              <a:rPr lang="fr-FR" sz="2800" dirty="0" err="1" smtClean="0"/>
              <a:t>market</a:t>
            </a:r>
            <a:r>
              <a:rPr lang="fr-FR" sz="2800" dirty="0" smtClean="0"/>
              <a:t> value)/(book value) (&gt;1 or &lt;1)</a:t>
            </a:r>
          </a:p>
          <a:p>
            <a:r>
              <a:rPr lang="fr-FR" sz="2800" dirty="0" err="1" smtClean="0"/>
              <a:t>Residual</a:t>
            </a:r>
            <a:r>
              <a:rPr lang="fr-FR" sz="2800" dirty="0" smtClean="0"/>
              <a:t> </a:t>
            </a:r>
            <a:r>
              <a:rPr lang="fr-FR" sz="2800" dirty="0" err="1" smtClean="0"/>
              <a:t>corporate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= book value – </a:t>
            </a:r>
            <a:r>
              <a:rPr lang="fr-FR" sz="2800" dirty="0" err="1" smtClean="0"/>
              <a:t>market</a:t>
            </a:r>
            <a:r>
              <a:rPr lang="fr-FR" sz="2800" dirty="0" smtClean="0"/>
              <a:t> value</a:t>
            </a:r>
          </a:p>
          <a:p>
            <a:r>
              <a:rPr lang="fr-FR" sz="2800" dirty="0" smtClean="0"/>
              <a:t>Book-value national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W</a:t>
            </a:r>
            <a:r>
              <a:rPr lang="fr-FR" sz="2800" baseline="-25000" dirty="0" smtClean="0"/>
              <a:t>b</a:t>
            </a:r>
            <a:r>
              <a:rPr lang="fr-FR" sz="2800" dirty="0" smtClean="0"/>
              <a:t> =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+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In principe, Q </a:t>
            </a:r>
            <a:r>
              <a:rPr lang="fr-FR" sz="2800" dirty="0" smtClean="0">
                <a:cs typeface="Arial"/>
              </a:rPr>
              <a:t>≈ 1 (</a:t>
            </a:r>
            <a:r>
              <a:rPr lang="fr-FR" sz="2800" dirty="0" err="1" smtClean="0">
                <a:cs typeface="Arial"/>
              </a:rPr>
              <a:t>otherwise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investment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should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adjust</a:t>
            </a:r>
            <a:r>
              <a:rPr lang="fr-FR" sz="2800" dirty="0" smtClean="0">
                <a:cs typeface="Arial"/>
              </a:rPr>
              <a:t>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 0</a:t>
            </a:r>
            <a:r>
              <a:rPr lang="fr-FR" sz="2800" dirty="0" smtClean="0"/>
              <a:t> and W</a:t>
            </a:r>
            <a:r>
              <a:rPr lang="fr-FR" sz="2800" baseline="-25000" dirty="0" smtClean="0"/>
              <a:t>b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Q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systematically</a:t>
            </a:r>
            <a:r>
              <a:rPr lang="fr-FR" sz="2800" dirty="0" smtClean="0"/>
              <a:t> &gt;1 if </a:t>
            </a:r>
            <a:r>
              <a:rPr lang="fr-FR" sz="2800" dirty="0" err="1" smtClean="0"/>
              <a:t>immaterial</a:t>
            </a:r>
            <a:r>
              <a:rPr lang="fr-FR" sz="2800" dirty="0" smtClean="0"/>
              <a:t> </a:t>
            </a:r>
            <a:r>
              <a:rPr lang="fr-FR" sz="2800" dirty="0" err="1" smtClean="0"/>
              <a:t>investment</a:t>
            </a:r>
            <a:r>
              <a:rPr lang="fr-FR" sz="2800" dirty="0" smtClean="0"/>
              <a:t> not </a:t>
            </a:r>
            <a:r>
              <a:rPr lang="fr-FR" sz="2800" dirty="0" err="1" smtClean="0"/>
              <a:t>well</a:t>
            </a:r>
            <a:r>
              <a:rPr lang="fr-FR" sz="2800" dirty="0" smtClean="0"/>
              <a:t> </a:t>
            </a:r>
            <a:r>
              <a:rPr lang="fr-FR" sz="2800" dirty="0" err="1" smtClean="0"/>
              <a:t>accounted</a:t>
            </a:r>
            <a:r>
              <a:rPr lang="fr-FR" sz="2800" dirty="0" smtClean="0"/>
              <a:t> in book </a:t>
            </a:r>
            <a:r>
              <a:rPr lang="fr-FR" sz="2800" dirty="0" err="1" smtClean="0"/>
              <a:t>assets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Q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systemativally</a:t>
            </a:r>
            <a:r>
              <a:rPr lang="fr-FR" sz="2800" dirty="0" smtClean="0"/>
              <a:t> &lt;1 if </a:t>
            </a:r>
            <a:r>
              <a:rPr lang="fr-FR" sz="2800" dirty="0" err="1" smtClean="0"/>
              <a:t>shareholders</a:t>
            </a:r>
            <a:r>
              <a:rPr lang="fr-FR" sz="2800" dirty="0" smtClean="0"/>
              <a:t> have </a:t>
            </a:r>
            <a:r>
              <a:rPr lang="fr-FR" sz="2800" dirty="0" err="1" smtClean="0"/>
              <a:t>imperfect</a:t>
            </a:r>
            <a:r>
              <a:rPr lang="fr-FR" sz="2800" dirty="0" smtClean="0"/>
              <a:t> control of the </a:t>
            </a:r>
            <a:r>
              <a:rPr lang="fr-FR" sz="2800" dirty="0" err="1" smtClean="0"/>
              <a:t>firm</a:t>
            </a:r>
            <a:r>
              <a:rPr lang="fr-FR" sz="2800" dirty="0" smtClean="0"/>
              <a:t> (</a:t>
            </a:r>
            <a:r>
              <a:rPr lang="fr-FR" sz="2800" dirty="0" err="1" smtClean="0"/>
              <a:t>stakeholder</a:t>
            </a:r>
            <a:r>
              <a:rPr lang="fr-FR" sz="2800" dirty="0" smtClean="0"/>
              <a:t> model):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explain</a:t>
            </a:r>
            <a:r>
              <a:rPr lang="fr-FR" sz="2800" dirty="0" smtClean="0"/>
              <a:t> </a:t>
            </a:r>
            <a:r>
              <a:rPr lang="fr-FR" sz="2800" dirty="0" err="1" smtClean="0"/>
              <a:t>why</a:t>
            </a:r>
            <a:r>
              <a:rPr lang="fr-FR" sz="2800" dirty="0" smtClean="0"/>
              <a:t> Q </a:t>
            </a:r>
            <a:r>
              <a:rPr lang="fr-FR" sz="2800" dirty="0" err="1" smtClean="0"/>
              <a:t>lower</a:t>
            </a:r>
            <a:r>
              <a:rPr lang="fr-FR" sz="2800" dirty="0" smtClean="0"/>
              <a:t> in Germany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US-UK, and the </a:t>
            </a:r>
            <a:r>
              <a:rPr lang="fr-FR" sz="2800" dirty="0" err="1" smtClean="0"/>
              <a:t>general</a:t>
            </a:r>
            <a:r>
              <a:rPr lang="fr-FR" sz="2800" dirty="0" smtClean="0"/>
              <a:t> </a:t>
            </a:r>
            <a:r>
              <a:rPr lang="fr-FR" sz="2800" dirty="0" err="1" smtClean="0"/>
              <a:t>rise</a:t>
            </a:r>
            <a:r>
              <a:rPr lang="fr-FR" sz="2800" dirty="0" smtClean="0"/>
              <a:t> of Q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1970s-80s</a:t>
            </a:r>
          </a:p>
          <a:p>
            <a:r>
              <a:rPr lang="fr-FR" sz="2800" dirty="0" err="1" smtClean="0"/>
              <a:t>From</a:t>
            </a:r>
            <a:r>
              <a:rPr lang="fr-FR" sz="2800" dirty="0" smtClean="0"/>
              <a:t> an </a:t>
            </a:r>
            <a:r>
              <a:rPr lang="fr-FR" sz="2800" dirty="0" err="1" smtClean="0"/>
              <a:t>efficiency</a:t>
            </a:r>
            <a:r>
              <a:rPr lang="fr-FR" sz="2800" dirty="0" smtClean="0"/>
              <a:t> </a:t>
            </a:r>
            <a:r>
              <a:rPr lang="fr-FR" sz="2800" dirty="0" err="1" smtClean="0"/>
              <a:t>viewpoint</a:t>
            </a:r>
            <a:r>
              <a:rPr lang="fr-FR" sz="2800" dirty="0" smtClean="0"/>
              <a:t>, </a:t>
            </a:r>
            <a:r>
              <a:rPr lang="fr-FR" sz="2800" dirty="0" err="1" smtClean="0"/>
              <a:t>unclear</a:t>
            </a:r>
            <a:r>
              <a:rPr lang="fr-FR" sz="2800" dirty="0" smtClean="0"/>
              <a:t> </a:t>
            </a:r>
            <a:r>
              <a:rPr lang="fr-FR" sz="2800" dirty="0" err="1" smtClean="0"/>
              <a:t>which</a:t>
            </a:r>
            <a:r>
              <a:rPr lang="fr-FR" sz="2800" dirty="0" smtClean="0"/>
              <a:t> model </a:t>
            </a:r>
            <a:r>
              <a:rPr lang="fr-FR" sz="2800" dirty="0" err="1" smtClean="0"/>
              <a:t>is</a:t>
            </a:r>
            <a:r>
              <a:rPr lang="fr-FR" sz="2800" dirty="0" smtClean="0"/>
              <a:t> best</a:t>
            </a:r>
            <a:endParaRPr lang="fr-FR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839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Summing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 and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have no </a:t>
            </a:r>
            <a:r>
              <a:rPr lang="fr-FR" dirty="0" err="1" smtClean="0"/>
              <a:t>reason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stable over time and </a:t>
            </a:r>
            <a:r>
              <a:rPr lang="fr-FR" dirty="0" err="1" smtClean="0"/>
              <a:t>across</a:t>
            </a:r>
            <a:r>
              <a:rPr lang="fr-FR" dirty="0" smtClean="0"/>
              <a:t> countries</a:t>
            </a:r>
          </a:p>
          <a:p>
            <a:r>
              <a:rPr lang="fr-FR" dirty="0" smtClean="0"/>
              <a:t>If global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slowdown</a:t>
            </a:r>
            <a:r>
              <a:rPr lang="fr-FR" dirty="0" smtClean="0"/>
              <a:t> in the future (g</a:t>
            </a:r>
            <a:r>
              <a:rPr lang="fr-FR" dirty="0" smtClean="0">
                <a:cs typeface="Arial"/>
              </a:rPr>
              <a:t>≈1,5%) and </a:t>
            </a:r>
            <a:r>
              <a:rPr lang="fr-FR" dirty="0" err="1" smtClean="0">
                <a:cs typeface="Arial"/>
              </a:rPr>
              <a:t>saving</a:t>
            </a:r>
            <a:r>
              <a:rPr lang="fr-FR" dirty="0" smtClean="0">
                <a:cs typeface="Arial"/>
              </a:rPr>
              <a:t> rates </a:t>
            </a:r>
            <a:r>
              <a:rPr lang="fr-FR" dirty="0" err="1" smtClean="0">
                <a:cs typeface="Arial"/>
              </a:rPr>
              <a:t>remain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high</a:t>
            </a:r>
            <a:r>
              <a:rPr lang="fr-FR" dirty="0" smtClean="0">
                <a:cs typeface="Arial"/>
              </a:rPr>
              <a:t> (s≈10-12%),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the global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700% (or more… or </a:t>
            </a:r>
            <a:r>
              <a:rPr lang="fr-FR" dirty="0" err="1" smtClean="0"/>
              <a:t>less</a:t>
            </a:r>
            <a:r>
              <a:rPr lang="fr-FR" dirty="0" smtClean="0"/>
              <a:t>…)</a:t>
            </a:r>
          </a:p>
          <a:p>
            <a:r>
              <a:rPr lang="fr-FR" dirty="0" smtClean="0"/>
              <a:t>Major issue: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depreciation</a:t>
            </a:r>
            <a:r>
              <a:rPr lang="fr-FR" dirty="0" smtClean="0"/>
              <a:t> of </a:t>
            </a:r>
            <a:r>
              <a:rPr lang="fr-FR" dirty="0" err="1" smtClean="0"/>
              <a:t>natural</a:t>
            </a:r>
            <a:r>
              <a:rPr lang="fr-FR" dirty="0" smtClean="0"/>
              <a:t> capital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stronger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capital?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Barbier 2014a</a:t>
            </a:r>
            <a:r>
              <a:rPr lang="fr-FR" dirty="0" smtClean="0"/>
              <a:t>, </a:t>
            </a:r>
            <a:r>
              <a:rPr lang="fr-FR" dirty="0" smtClean="0">
                <a:hlinkClick r:id="rId3"/>
              </a:rPr>
              <a:t>2014b</a:t>
            </a: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consequences</a:t>
            </a:r>
            <a:r>
              <a:rPr lang="fr-FR" dirty="0" smtClean="0"/>
              <a:t> for the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of capital </a:t>
            </a:r>
            <a:r>
              <a:rPr lang="fr-FR" dirty="0" err="1" smtClean="0"/>
              <a:t>income</a:t>
            </a:r>
            <a:r>
              <a:rPr lang="fr-FR" dirty="0" smtClean="0"/>
              <a:t> in national </a:t>
            </a:r>
            <a:r>
              <a:rPr lang="fr-FR" dirty="0" err="1" smtClean="0"/>
              <a:t>income</a:t>
            </a:r>
            <a:r>
              <a:rPr lang="fr-FR" dirty="0" smtClean="0"/>
              <a:t>?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lecture  </a:t>
            </a:r>
            <a:endParaRPr lang="fr-F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p:oleObj spid="_x0000_s849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Capital-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 vs. capital </a:t>
            </a:r>
            <a:r>
              <a:rPr lang="fr-FR" dirty="0" err="1" smtClean="0"/>
              <a:t>shares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Capital/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=K/Y</a:t>
            </a:r>
          </a:p>
          <a:p>
            <a:r>
              <a:rPr lang="fr-FR" dirty="0" smtClean="0"/>
              <a:t>Capital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Y</a:t>
            </a:r>
            <a:r>
              <a:rPr lang="fr-FR" baseline="-25000" dirty="0" smtClean="0"/>
              <a:t>K</a:t>
            </a:r>
            <a:r>
              <a:rPr lang="fr-FR" dirty="0" smtClean="0"/>
              <a:t>/Y 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Y</a:t>
            </a:r>
            <a:r>
              <a:rPr lang="fr-FR" baseline="-25000" dirty="0" smtClean="0"/>
              <a:t>K </a:t>
            </a:r>
            <a:r>
              <a:rPr lang="fr-FR" dirty="0" smtClean="0"/>
              <a:t>= capital </a:t>
            </a:r>
            <a:r>
              <a:rPr lang="fr-FR" dirty="0" err="1" smtClean="0"/>
              <a:t>income</a:t>
            </a:r>
            <a:r>
              <a:rPr lang="fr-FR" dirty="0" smtClean="0"/>
              <a:t> (=</a:t>
            </a:r>
            <a:r>
              <a:rPr lang="fr-FR" dirty="0" err="1" smtClean="0"/>
              <a:t>sum</a:t>
            </a:r>
            <a:r>
              <a:rPr lang="fr-FR" dirty="0" smtClean="0"/>
              <a:t> of </a:t>
            </a:r>
            <a:r>
              <a:rPr lang="fr-FR" dirty="0" err="1" smtClean="0"/>
              <a:t>rent</a:t>
            </a:r>
            <a:r>
              <a:rPr lang="fr-FR" dirty="0" smtClean="0"/>
              <a:t>, </a:t>
            </a:r>
            <a:r>
              <a:rPr lang="fr-FR" dirty="0" err="1" smtClean="0"/>
              <a:t>dividends</a:t>
            </a:r>
            <a:r>
              <a:rPr lang="fr-FR" dirty="0" smtClean="0"/>
              <a:t>, </a:t>
            </a:r>
            <a:r>
              <a:rPr lang="fr-FR" dirty="0" err="1" smtClean="0"/>
              <a:t>interest</a:t>
            </a:r>
            <a:r>
              <a:rPr lang="fr-FR" dirty="0" smtClean="0"/>
              <a:t>, profits, etc.: i.e. all </a:t>
            </a:r>
            <a:r>
              <a:rPr lang="fr-FR" dirty="0" err="1" smtClean="0"/>
              <a:t>incomes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the </a:t>
            </a:r>
            <a:r>
              <a:rPr lang="fr-FR" dirty="0" err="1" smtClean="0"/>
              <a:t>owners</a:t>
            </a:r>
            <a:r>
              <a:rPr lang="fr-FR" dirty="0" smtClean="0"/>
              <a:t> of capital, </a:t>
            </a:r>
            <a:r>
              <a:rPr lang="fr-FR" dirty="0" err="1" smtClean="0"/>
              <a:t>independently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input)</a:t>
            </a:r>
          </a:p>
          <a:p>
            <a:r>
              <a:rPr lang="fr-FR" dirty="0" smtClean="0"/>
              <a:t>I.e. </a:t>
            </a:r>
            <a:r>
              <a:rPr lang="el-GR" dirty="0" smtClean="0"/>
              <a:t>β</a:t>
            </a:r>
            <a:r>
              <a:rPr lang="fr-FR" dirty="0" smtClean="0"/>
              <a:t> = ratio </a:t>
            </a:r>
            <a:r>
              <a:rPr lang="fr-FR" dirty="0" err="1" smtClean="0"/>
              <a:t>between</a:t>
            </a:r>
            <a:r>
              <a:rPr lang="fr-FR" dirty="0" smtClean="0"/>
              <a:t> capital stock and </a:t>
            </a:r>
            <a:r>
              <a:rPr lang="fr-FR" dirty="0" err="1" smtClean="0"/>
              <a:t>income</a:t>
            </a:r>
            <a:r>
              <a:rPr lang="fr-FR" dirty="0" smtClean="0"/>
              <a:t> flow</a:t>
            </a:r>
          </a:p>
          <a:p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</a:t>
            </a:r>
            <a:r>
              <a:rPr lang="fr-FR" dirty="0" err="1" smtClean="0"/>
              <a:t>share</a:t>
            </a:r>
            <a:r>
              <a:rPr lang="fr-FR" dirty="0" smtClean="0"/>
              <a:t> of capital </a:t>
            </a:r>
            <a:r>
              <a:rPr lang="fr-FR" dirty="0" err="1" smtClean="0"/>
              <a:t>income</a:t>
            </a:r>
            <a:r>
              <a:rPr lang="fr-FR" dirty="0" smtClean="0"/>
              <a:t> in total </a:t>
            </a:r>
            <a:r>
              <a:rPr lang="fr-FR" dirty="0" err="1" smtClean="0"/>
              <a:t>income</a:t>
            </a:r>
            <a:r>
              <a:rPr lang="fr-FR" dirty="0" smtClean="0"/>
              <a:t> flow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By </a:t>
            </a:r>
            <a:r>
              <a:rPr lang="fr-FR" dirty="0" err="1" smtClean="0"/>
              <a:t>definition</a:t>
            </a:r>
            <a:r>
              <a:rPr lang="fr-FR" dirty="0" smtClean="0"/>
              <a:t>: </a:t>
            </a:r>
            <a:r>
              <a:rPr lang="el-GR" b="1" dirty="0" smtClean="0"/>
              <a:t>α</a:t>
            </a:r>
            <a:r>
              <a:rPr lang="fr-FR" b="1" dirty="0" smtClean="0"/>
              <a:t> = r x </a:t>
            </a:r>
            <a:r>
              <a:rPr lang="el-GR" b="1" dirty="0" smtClean="0"/>
              <a:t>β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 = Y</a:t>
            </a:r>
            <a:r>
              <a:rPr lang="fr-FR" baseline="-25000" dirty="0" smtClean="0"/>
              <a:t>K</a:t>
            </a:r>
            <a:r>
              <a:rPr lang="fr-FR" dirty="0" smtClean="0"/>
              <a:t>/K = </a:t>
            </a:r>
            <a:r>
              <a:rPr lang="fr-FR" dirty="0" err="1" smtClean="0"/>
              <a:t>average</a:t>
            </a:r>
            <a:r>
              <a:rPr lang="fr-FR" dirty="0" smtClean="0"/>
              <a:t> real rate of return to capital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If </a:t>
            </a:r>
            <a:r>
              <a:rPr lang="el-GR" dirty="0" smtClean="0"/>
              <a:t>β</a:t>
            </a:r>
            <a:r>
              <a:rPr lang="fr-FR" dirty="0" smtClean="0"/>
              <a:t>=600% and r=5%,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30% = </a:t>
            </a:r>
            <a:r>
              <a:rPr lang="fr-FR" dirty="0" err="1" smtClean="0"/>
              <a:t>typical</a:t>
            </a:r>
            <a:r>
              <a:rPr lang="fr-FR" dirty="0" smtClean="0"/>
              <a:t> values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481170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145435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In practice,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rate of return to capital r (</a:t>
            </a:r>
            <a:r>
              <a:rPr lang="fr-FR" sz="2800" dirty="0" err="1" smtClean="0"/>
              <a:t>typically</a:t>
            </a:r>
            <a:r>
              <a:rPr lang="fr-FR" sz="2800" dirty="0" smtClean="0"/>
              <a:t> r</a:t>
            </a:r>
            <a:r>
              <a:rPr lang="fr-FR" sz="2800" dirty="0" smtClean="0">
                <a:cs typeface="Arial"/>
              </a:rPr>
              <a:t>≈4-5%) varies a lot </a:t>
            </a:r>
            <a:r>
              <a:rPr lang="fr-FR" sz="2800" dirty="0" err="1" smtClean="0">
                <a:cs typeface="Arial"/>
              </a:rPr>
              <a:t>across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assets</a:t>
            </a:r>
            <a:r>
              <a:rPr lang="fr-FR" sz="2800" dirty="0" smtClean="0">
                <a:cs typeface="Arial"/>
              </a:rPr>
              <a:t> and over </a:t>
            </a:r>
            <a:r>
              <a:rPr lang="fr-FR" sz="2800" dirty="0" err="1" smtClean="0">
                <a:cs typeface="Arial"/>
              </a:rPr>
              <a:t>individuals</a:t>
            </a:r>
            <a:r>
              <a:rPr lang="fr-FR" sz="2800" dirty="0" smtClean="0">
                <a:cs typeface="Arial"/>
              </a:rPr>
              <a:t> (more on </a:t>
            </a:r>
            <a:r>
              <a:rPr lang="fr-FR" sz="2800" dirty="0" err="1" smtClean="0">
                <a:cs typeface="Arial"/>
              </a:rPr>
              <a:t>this</a:t>
            </a:r>
            <a:r>
              <a:rPr lang="fr-FR" sz="2800" dirty="0" smtClean="0">
                <a:cs typeface="Arial"/>
              </a:rPr>
              <a:t> in Lecture 6)</a:t>
            </a:r>
          </a:p>
          <a:p>
            <a:r>
              <a:rPr lang="fr-FR" sz="2800" dirty="0" err="1" smtClean="0">
                <a:cs typeface="Arial"/>
              </a:rPr>
              <a:t>Typically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rental</a:t>
            </a:r>
            <a:r>
              <a:rPr lang="fr-FR" sz="2800" dirty="0" smtClean="0">
                <a:cs typeface="Arial"/>
              </a:rPr>
              <a:t> return on </a:t>
            </a:r>
            <a:r>
              <a:rPr lang="fr-FR" sz="2800" dirty="0" err="1" smtClean="0">
                <a:cs typeface="Arial"/>
              </a:rPr>
              <a:t>housing</a:t>
            </a:r>
            <a:r>
              <a:rPr lang="fr-FR" sz="2800" dirty="0" smtClean="0">
                <a:cs typeface="Arial"/>
              </a:rPr>
              <a:t> = 3-4% (i.e. the </a:t>
            </a:r>
            <a:r>
              <a:rPr lang="fr-FR" sz="2800" dirty="0" err="1" smtClean="0">
                <a:cs typeface="Arial"/>
              </a:rPr>
              <a:t>rental</a:t>
            </a:r>
            <a:r>
              <a:rPr lang="fr-FR" sz="2800" dirty="0" smtClean="0">
                <a:cs typeface="Arial"/>
              </a:rPr>
              <a:t> value of an </a:t>
            </a:r>
            <a:r>
              <a:rPr lang="fr-FR" sz="2800" dirty="0" err="1" smtClean="0">
                <a:cs typeface="Arial"/>
              </a:rPr>
              <a:t>appartment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worth</a:t>
            </a:r>
            <a:r>
              <a:rPr lang="fr-FR" sz="2800" dirty="0" smtClean="0">
                <a:cs typeface="Arial"/>
              </a:rPr>
              <a:t> 100 000€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generally</a:t>
            </a:r>
            <a:r>
              <a:rPr lang="fr-FR" sz="2800" dirty="0" smtClean="0">
                <a:cs typeface="Arial"/>
              </a:rPr>
              <a:t> about 3000-4000€/</a:t>
            </a:r>
            <a:r>
              <a:rPr lang="fr-FR" sz="2800" dirty="0" err="1" smtClean="0">
                <a:cs typeface="Arial"/>
              </a:rPr>
              <a:t>year</a:t>
            </a:r>
            <a:r>
              <a:rPr lang="fr-FR" sz="2800" dirty="0" smtClean="0">
                <a:cs typeface="Arial"/>
              </a:rPr>
              <a:t>) (+ capital gain or </a:t>
            </a:r>
            <a:r>
              <a:rPr lang="fr-FR" sz="2800" dirty="0" err="1" smtClean="0">
                <a:cs typeface="Arial"/>
              </a:rPr>
              <a:t>loss</a:t>
            </a:r>
            <a:r>
              <a:rPr lang="fr-FR" sz="2800" dirty="0" smtClean="0">
                <a:cs typeface="Arial"/>
              </a:rPr>
              <a:t>)</a:t>
            </a:r>
          </a:p>
          <a:p>
            <a:r>
              <a:rPr lang="fr-FR" sz="2800" dirty="0" smtClean="0">
                <a:cs typeface="Arial"/>
              </a:rPr>
              <a:t>Return on stock </a:t>
            </a:r>
            <a:r>
              <a:rPr lang="fr-FR" sz="2800" dirty="0" err="1" smtClean="0">
                <a:cs typeface="Arial"/>
              </a:rPr>
              <a:t>market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dividend</a:t>
            </a:r>
            <a:r>
              <a:rPr lang="fr-FR" sz="2800" dirty="0" smtClean="0">
                <a:cs typeface="Arial"/>
              </a:rPr>
              <a:t> + k gain) = as </a:t>
            </a:r>
            <a:r>
              <a:rPr lang="fr-FR" sz="2800" dirty="0" err="1" smtClean="0">
                <a:cs typeface="Arial"/>
              </a:rPr>
              <a:t>much</a:t>
            </a:r>
            <a:r>
              <a:rPr lang="fr-FR" sz="2800" dirty="0" smtClean="0">
                <a:cs typeface="Arial"/>
              </a:rPr>
              <a:t> as 6-7% in the long </a:t>
            </a:r>
            <a:r>
              <a:rPr lang="fr-FR" sz="2800" dirty="0" err="1" smtClean="0">
                <a:cs typeface="Arial"/>
              </a:rPr>
              <a:t>run</a:t>
            </a: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Return on </a:t>
            </a:r>
            <a:r>
              <a:rPr lang="fr-FR" sz="2800" dirty="0" err="1" smtClean="0">
                <a:cs typeface="Arial"/>
              </a:rPr>
              <a:t>bank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accounts</a:t>
            </a:r>
            <a:r>
              <a:rPr lang="fr-FR" sz="2800" dirty="0" smtClean="0">
                <a:cs typeface="Arial"/>
              </a:rPr>
              <a:t> or cash = as </a:t>
            </a:r>
            <a:r>
              <a:rPr lang="fr-FR" sz="2800" dirty="0" err="1" smtClean="0">
                <a:cs typeface="Arial"/>
              </a:rPr>
              <a:t>little</a:t>
            </a:r>
            <a:r>
              <a:rPr lang="fr-FR" sz="2800" dirty="0" smtClean="0">
                <a:cs typeface="Arial"/>
              </a:rPr>
              <a:t> as 1-2% (but </a:t>
            </a:r>
            <a:r>
              <a:rPr lang="fr-FR" sz="2800" dirty="0" err="1" smtClean="0">
                <a:cs typeface="Arial"/>
              </a:rPr>
              <a:t>only</a:t>
            </a:r>
            <a:r>
              <a:rPr lang="fr-FR" sz="2800" dirty="0" smtClean="0">
                <a:cs typeface="Arial"/>
              </a:rPr>
              <a:t> a </a:t>
            </a:r>
            <a:r>
              <a:rPr lang="fr-FR" sz="2800" dirty="0" err="1" smtClean="0">
                <a:cs typeface="Arial"/>
              </a:rPr>
              <a:t>small</a:t>
            </a:r>
            <a:r>
              <a:rPr lang="fr-FR" sz="2800" dirty="0" smtClean="0">
                <a:cs typeface="Arial"/>
              </a:rPr>
              <a:t> fraction of total </a:t>
            </a:r>
            <a:r>
              <a:rPr lang="fr-FR" sz="2800" dirty="0" err="1" smtClean="0">
                <a:cs typeface="Arial"/>
              </a:rPr>
              <a:t>wealth</a:t>
            </a:r>
            <a:r>
              <a:rPr lang="fr-FR" sz="2800" dirty="0" smtClean="0">
                <a:cs typeface="Arial"/>
              </a:rPr>
              <a:t>)</a:t>
            </a:r>
          </a:p>
          <a:p>
            <a:r>
              <a:rPr lang="fr-FR" sz="2800" dirty="0" err="1" smtClean="0">
                <a:cs typeface="Arial"/>
              </a:rPr>
              <a:t>Average</a:t>
            </a:r>
            <a:r>
              <a:rPr lang="fr-FR" sz="2800" dirty="0" smtClean="0">
                <a:cs typeface="Arial"/>
              </a:rPr>
              <a:t> return </a:t>
            </a:r>
            <a:r>
              <a:rPr lang="fr-FR" sz="2800" dirty="0" err="1" smtClean="0">
                <a:cs typeface="Arial"/>
              </a:rPr>
              <a:t>across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assets</a:t>
            </a:r>
            <a:r>
              <a:rPr lang="fr-FR" sz="2800" dirty="0" smtClean="0">
                <a:cs typeface="Arial"/>
              </a:rPr>
              <a:t> and </a:t>
            </a:r>
            <a:r>
              <a:rPr lang="fr-FR" sz="2800" dirty="0" err="1" smtClean="0">
                <a:cs typeface="Arial"/>
              </a:rPr>
              <a:t>individuals</a:t>
            </a:r>
            <a:r>
              <a:rPr lang="fr-FR" sz="2800" dirty="0" smtClean="0">
                <a:cs typeface="Arial"/>
              </a:rPr>
              <a:t> ≈ 4-5% 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20573434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706090"/>
          </a:xfrm>
        </p:spPr>
        <p:txBody>
          <a:bodyPr>
            <a:noAutofit/>
          </a:bodyPr>
          <a:lstStyle/>
          <a:p>
            <a:r>
              <a:rPr lang="fr-FR" sz="3200" dirty="0" smtClean="0"/>
              <a:t>The Cobb-Douglas production </a:t>
            </a:r>
            <a:r>
              <a:rPr lang="fr-FR" sz="3200" dirty="0" err="1" smtClean="0"/>
              <a:t>function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:  </a:t>
            </a:r>
            <a:r>
              <a:rPr lang="fr-FR" sz="2800" b="1" dirty="0" smtClean="0"/>
              <a:t>Y =</a:t>
            </a:r>
            <a:r>
              <a:rPr lang="fr-FR" sz="2800" dirty="0" smtClean="0"/>
              <a:t> </a:t>
            </a:r>
            <a:r>
              <a:rPr lang="fr-FR" sz="2800" b="1" dirty="0" smtClean="0"/>
              <a:t>F(K,L) = K</a:t>
            </a:r>
            <a:r>
              <a:rPr lang="el-GR" sz="2800" b="1" baseline="30000" dirty="0" smtClean="0"/>
              <a:t>α</a:t>
            </a:r>
            <a:r>
              <a:rPr lang="fr-FR" sz="2800" b="1" dirty="0" smtClean="0"/>
              <a:t> L</a:t>
            </a:r>
            <a:r>
              <a:rPr lang="fr-FR" sz="2800" b="1" baseline="30000" dirty="0" smtClean="0"/>
              <a:t>1-</a:t>
            </a:r>
            <a:r>
              <a:rPr lang="el-GR" sz="2800" b="1" baseline="30000" dirty="0" smtClean="0"/>
              <a:t>α</a:t>
            </a:r>
            <a:endParaRPr lang="fr-FR" sz="2800" b="1" dirty="0" smtClean="0"/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perfect</a:t>
            </a:r>
            <a:r>
              <a:rPr lang="fr-FR" sz="2800" dirty="0" smtClean="0"/>
              <a:t> </a:t>
            </a:r>
            <a:r>
              <a:rPr lang="fr-FR" sz="2800" dirty="0" err="1" smtClean="0"/>
              <a:t>competition</a:t>
            </a:r>
            <a:r>
              <a:rPr lang="fr-FR" sz="2800" dirty="0" smtClean="0"/>
              <a:t>, </a:t>
            </a:r>
            <a:r>
              <a:rPr lang="fr-FR" sz="2800" dirty="0" err="1" smtClean="0"/>
              <a:t>wage</a:t>
            </a:r>
            <a:r>
              <a:rPr lang="fr-FR" sz="2800" dirty="0" smtClean="0"/>
              <a:t> rate v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rate of return r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capital:    </a:t>
            </a:r>
          </a:p>
          <a:p>
            <a:pPr>
              <a:buNone/>
            </a:pPr>
            <a:r>
              <a:rPr lang="fr-FR" sz="2800" dirty="0" smtClean="0"/>
              <a:t>                 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</a:t>
            </a:r>
            <a:r>
              <a:rPr lang="el-GR" sz="2800" dirty="0" smtClean="0"/>
              <a:t>α</a:t>
            </a:r>
            <a:r>
              <a:rPr lang="fr-FR" sz="2800" dirty="0" smtClean="0"/>
              <a:t> K</a:t>
            </a:r>
            <a:r>
              <a:rPr lang="el-GR" sz="2800" baseline="30000" dirty="0" smtClean="0"/>
              <a:t>α</a:t>
            </a:r>
            <a:r>
              <a:rPr lang="fr-FR" sz="2800" baseline="30000" dirty="0" smtClean="0"/>
              <a:t>-1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1-</a:t>
            </a:r>
            <a:r>
              <a:rPr lang="el-GR" sz="2800" baseline="30000" dirty="0" smtClean="0"/>
              <a:t>α </a:t>
            </a:r>
            <a:r>
              <a:rPr lang="fr-FR" sz="2800" baseline="30000" dirty="0" smtClean="0"/>
              <a:t>  </a:t>
            </a:r>
            <a:r>
              <a:rPr lang="fr-FR" sz="2800" dirty="0" smtClean="0"/>
              <a:t>and v = F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(1-</a:t>
            </a:r>
            <a:r>
              <a:rPr lang="el-GR" sz="2800" dirty="0" smtClean="0"/>
              <a:t>α</a:t>
            </a:r>
            <a:r>
              <a:rPr lang="fr-FR" sz="2800" dirty="0" smtClean="0"/>
              <a:t>) K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-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Therefore</a:t>
            </a:r>
            <a:r>
              <a:rPr lang="fr-FR" sz="2800" dirty="0" smtClean="0"/>
              <a:t>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r K = </a:t>
            </a:r>
            <a:r>
              <a:rPr lang="el-GR" sz="2800" dirty="0" smtClean="0"/>
              <a:t>α </a:t>
            </a:r>
            <a:r>
              <a:rPr lang="fr-FR" sz="2800" dirty="0" smtClean="0"/>
              <a:t>Y </a:t>
            </a:r>
          </a:p>
          <a:p>
            <a:pPr>
              <a:buNone/>
            </a:pPr>
            <a:r>
              <a:rPr lang="fr-FR" sz="2800" dirty="0" smtClean="0"/>
              <a:t>   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v L = (1-</a:t>
            </a:r>
            <a:r>
              <a:rPr lang="el-GR" sz="2800" dirty="0" smtClean="0"/>
              <a:t>α</a:t>
            </a:r>
            <a:r>
              <a:rPr lang="fr-FR" sz="2800" dirty="0" smtClean="0"/>
              <a:t>)</a:t>
            </a:r>
            <a:r>
              <a:rPr lang="el-GR" sz="2800" dirty="0" smtClean="0"/>
              <a:t> </a:t>
            </a:r>
            <a:r>
              <a:rPr lang="fr-FR" sz="2800" dirty="0" smtClean="0"/>
              <a:t>Y  </a:t>
            </a:r>
          </a:p>
          <a:p>
            <a:r>
              <a:rPr lang="fr-FR" sz="2800" dirty="0" smtClean="0"/>
              <a:t>I.e. capital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shares</a:t>
            </a:r>
            <a:r>
              <a:rPr lang="fr-FR" sz="2800" dirty="0" smtClean="0"/>
              <a:t> are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r>
              <a:rPr lang="fr-FR" sz="2800" dirty="0" smtClean="0"/>
              <a:t> (</a:t>
            </a:r>
            <a:r>
              <a:rPr lang="fr-FR" sz="2800" dirty="0" err="1" smtClean="0"/>
              <a:t>say</a:t>
            </a:r>
            <a:r>
              <a:rPr lang="fr-FR" sz="2800" dirty="0" smtClean="0"/>
              <a:t>,</a:t>
            </a:r>
            <a:r>
              <a:rPr lang="el-GR" sz="2800" dirty="0" smtClean="0"/>
              <a:t> α</a:t>
            </a:r>
            <a:r>
              <a:rPr lang="fr-FR" sz="2800" dirty="0" smtClean="0"/>
              <a:t>=30%, 1-</a:t>
            </a:r>
            <a:r>
              <a:rPr lang="el-GR" sz="2800" dirty="0" smtClean="0"/>
              <a:t>α</a:t>
            </a:r>
            <a:r>
              <a:rPr lang="fr-FR" sz="2800" dirty="0" smtClean="0"/>
              <a:t>=70%) and do not </a:t>
            </a:r>
            <a:r>
              <a:rPr lang="fr-FR" sz="2800" dirty="0" err="1" smtClean="0"/>
              <a:t>depend</a:t>
            </a:r>
            <a:r>
              <a:rPr lang="fr-FR" sz="2800" dirty="0" smtClean="0"/>
              <a:t> on </a:t>
            </a:r>
            <a:r>
              <a:rPr lang="fr-FR" sz="2800" dirty="0" err="1" smtClean="0"/>
              <a:t>quantities</a:t>
            </a:r>
            <a:r>
              <a:rPr lang="fr-FR" sz="2800" dirty="0" smtClean="0"/>
              <a:t> K, L</a:t>
            </a:r>
          </a:p>
          <a:p>
            <a:r>
              <a:rPr lang="fr-FR" sz="2800" dirty="0" smtClean="0"/>
              <a:t>Intuition: Cobb-Douglas ↔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K &amp; 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to 1 </a:t>
            </a:r>
          </a:p>
          <a:p>
            <a:r>
              <a:rPr lang="fr-FR" sz="2800" dirty="0" smtClean="0"/>
              <a:t>I.e. if v/r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1%, K/L=</a:t>
            </a:r>
            <a:r>
              <a:rPr lang="el-GR" sz="2800" dirty="0" smtClean="0"/>
              <a:t>α</a:t>
            </a:r>
            <a:r>
              <a:rPr lang="fr-FR" sz="2800" dirty="0" smtClean="0"/>
              <a:t>/(1-</a:t>
            </a:r>
            <a:r>
              <a:rPr lang="el-GR" sz="2800" dirty="0" smtClean="0"/>
              <a:t>α</a:t>
            </a:r>
            <a:r>
              <a:rPr lang="fr-FR" sz="2800" dirty="0" smtClean="0"/>
              <a:t>) v/r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1%. So the </a:t>
            </a:r>
            <a:r>
              <a:rPr lang="fr-FR" sz="2800" dirty="0" err="1" smtClean="0"/>
              <a:t>quantity</a:t>
            </a:r>
            <a:r>
              <a:rPr lang="fr-FR" sz="2800" dirty="0" smtClean="0"/>
              <a:t> </a:t>
            </a:r>
            <a:r>
              <a:rPr lang="fr-FR" sz="2800" dirty="0" err="1" smtClean="0"/>
              <a:t>response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offsets the change in </a:t>
            </a:r>
            <a:r>
              <a:rPr lang="fr-FR" sz="2800" dirty="0" err="1" smtClean="0"/>
              <a:t>prices</a:t>
            </a:r>
            <a:r>
              <a:rPr lang="fr-FR" sz="2800" dirty="0" smtClean="0"/>
              <a:t>: if </a:t>
            </a:r>
            <a:r>
              <a:rPr lang="fr-FR" sz="2800" dirty="0" err="1" smtClean="0"/>
              <a:t>wages</a:t>
            </a:r>
            <a:r>
              <a:rPr lang="fr-FR" sz="2800" dirty="0" smtClean="0"/>
              <a:t> ↑by 1%,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firms</a:t>
            </a:r>
            <a:r>
              <a:rPr lang="fr-FR" sz="2800" dirty="0" smtClean="0"/>
              <a:t> use 1% </a:t>
            </a:r>
            <a:r>
              <a:rPr lang="fr-FR" sz="2800" dirty="0" err="1" smtClean="0"/>
              <a:t>less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so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</a:t>
            </a:r>
            <a:r>
              <a:rPr lang="fr-FR" sz="2800" dirty="0" smtClean="0"/>
              <a:t> in total output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the </a:t>
            </a:r>
            <a:r>
              <a:rPr lang="fr-FR" sz="2800" dirty="0" err="1" smtClean="0"/>
              <a:t>same</a:t>
            </a:r>
            <a:r>
              <a:rPr lang="fr-FR" sz="2800" dirty="0" smtClean="0"/>
              <a:t> as </a:t>
            </a:r>
            <a:r>
              <a:rPr lang="fr-FR" sz="2800" dirty="0" err="1" smtClean="0"/>
              <a:t>before</a:t>
            </a:r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788419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limits</a:t>
            </a:r>
            <a:r>
              <a:rPr lang="fr-FR" dirty="0" smtClean="0"/>
              <a:t> of Cobb-Douglas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Economists</a:t>
            </a:r>
            <a:r>
              <a:rPr lang="fr-FR" sz="2400" dirty="0" smtClean="0"/>
              <a:t> </a:t>
            </a:r>
            <a:r>
              <a:rPr lang="fr-FR" sz="2400" dirty="0" err="1" smtClean="0"/>
              <a:t>like</a:t>
            </a:r>
            <a:r>
              <a:rPr lang="fr-FR" sz="2400" dirty="0" smtClean="0"/>
              <a:t> Cobb-Douglas production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,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stable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are </a:t>
            </a:r>
            <a:r>
              <a:rPr lang="fr-FR" sz="2400" dirty="0" err="1" smtClean="0"/>
              <a:t>approximately</a:t>
            </a:r>
            <a:r>
              <a:rPr lang="fr-FR" sz="2400" dirty="0" smtClean="0"/>
              <a:t> stable</a:t>
            </a:r>
          </a:p>
          <a:p>
            <a:r>
              <a:rPr lang="fr-FR" sz="2400" dirty="0" err="1" smtClean="0"/>
              <a:t>However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 an approximation: in practice,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</a:t>
            </a:r>
            <a:r>
              <a:rPr lang="el-GR" sz="2400" dirty="0" smtClean="0"/>
              <a:t>α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in the 20-40% range over time and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countries (or </a:t>
            </a:r>
            <a:r>
              <a:rPr lang="fr-FR" sz="2400" dirty="0" err="1" smtClean="0"/>
              <a:t>even</a:t>
            </a:r>
            <a:r>
              <a:rPr lang="fr-FR" sz="2400" dirty="0" smtClean="0"/>
              <a:t> </a:t>
            </a:r>
            <a:r>
              <a:rPr lang="fr-FR" sz="2400" dirty="0" err="1" smtClean="0"/>
              <a:t>sometime</a:t>
            </a:r>
            <a:r>
              <a:rPr lang="fr-FR" sz="2400" dirty="0" smtClean="0"/>
              <a:t> in the 10-50% range)</a:t>
            </a:r>
          </a:p>
          <a:p>
            <a:r>
              <a:rPr lang="fr-FR" sz="2400" dirty="0" smtClean="0"/>
              <a:t>In 19c,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closer</a:t>
            </a:r>
            <a:r>
              <a:rPr lang="fr-FR" sz="2400" dirty="0" smtClean="0"/>
              <a:t> to 40%; in 20c,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closer</a:t>
            </a:r>
            <a:r>
              <a:rPr lang="fr-FR" sz="2400" dirty="0" smtClean="0"/>
              <a:t> to 20-30%; structural </a:t>
            </a:r>
            <a:r>
              <a:rPr lang="fr-FR" sz="2400" dirty="0" err="1" smtClean="0"/>
              <a:t>rise</a:t>
            </a:r>
            <a:r>
              <a:rPr lang="fr-FR" sz="2400" dirty="0" smtClean="0"/>
              <a:t> of </a:t>
            </a:r>
            <a:r>
              <a:rPr lang="fr-FR" sz="2400" dirty="0" err="1" smtClean="0"/>
              <a:t>human</a:t>
            </a:r>
            <a:r>
              <a:rPr lang="fr-FR" sz="2400" dirty="0" smtClean="0"/>
              <a:t> capital (i.e. </a:t>
            </a:r>
            <a:r>
              <a:rPr lang="fr-FR" sz="2400" dirty="0" err="1" smtClean="0"/>
              <a:t>exponent</a:t>
            </a:r>
            <a:r>
              <a:rPr lang="fr-FR" sz="2400" dirty="0" smtClean="0"/>
              <a:t> </a:t>
            </a:r>
            <a:r>
              <a:rPr lang="el-GR" sz="2400" dirty="0" smtClean="0"/>
              <a:t>α↓</a:t>
            </a:r>
            <a:r>
              <a:rPr lang="fr-FR" sz="2400" dirty="0" smtClean="0"/>
              <a:t> in Cobb-Douglas production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Y = K</a:t>
            </a:r>
            <a:r>
              <a:rPr lang="el-GR" sz="2400" baseline="30000" dirty="0" smtClean="0"/>
              <a:t>α</a:t>
            </a:r>
            <a:r>
              <a:rPr lang="fr-FR" sz="2400" dirty="0" smtClean="0"/>
              <a:t> L</a:t>
            </a:r>
            <a:r>
              <a:rPr lang="fr-FR" sz="2400" baseline="30000" dirty="0" smtClean="0"/>
              <a:t>1-</a:t>
            </a:r>
            <a:r>
              <a:rPr lang="el-GR" sz="2400" baseline="30000" dirty="0" smtClean="0"/>
              <a:t>α</a:t>
            </a:r>
            <a:r>
              <a:rPr lang="fr-FR" sz="2400" dirty="0" smtClean="0"/>
              <a:t> ?), or </a:t>
            </a:r>
            <a:r>
              <a:rPr lang="fr-FR" sz="2400" dirty="0" err="1" smtClean="0"/>
              <a:t>purely</a:t>
            </a:r>
            <a:r>
              <a:rPr lang="fr-FR" sz="2400" dirty="0" smtClean="0"/>
              <a:t> </a:t>
            </a:r>
            <a:r>
              <a:rPr lang="fr-FR" sz="2400" dirty="0" err="1" smtClean="0"/>
              <a:t>temporary</a:t>
            </a:r>
            <a:r>
              <a:rPr lang="fr-FR" sz="2400" dirty="0" smtClean="0"/>
              <a:t> </a:t>
            </a:r>
            <a:r>
              <a:rPr lang="fr-FR" sz="2400" dirty="0" err="1" smtClean="0"/>
              <a:t>phenomenon</a:t>
            </a:r>
            <a:r>
              <a:rPr lang="fr-FR" sz="2400" dirty="0" smtClean="0"/>
              <a:t> ?</a:t>
            </a:r>
          </a:p>
          <a:p>
            <a:r>
              <a:rPr lang="fr-FR" sz="2400" dirty="0" smtClean="0"/>
              <a:t>Over 1970-2010 </a:t>
            </a:r>
            <a:r>
              <a:rPr lang="fr-FR" sz="2400" dirty="0" err="1" smtClean="0"/>
              <a:t>period</a:t>
            </a:r>
            <a:r>
              <a:rPr lang="fr-FR" sz="2400" dirty="0" smtClean="0"/>
              <a:t>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have </a:t>
            </a:r>
            <a:r>
              <a:rPr lang="fr-FR" sz="2400" dirty="0" err="1" smtClean="0"/>
              <a:t>increased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15-25% to 25-30% in </a:t>
            </a:r>
            <a:r>
              <a:rPr lang="fr-FR" sz="2400" dirty="0" err="1" smtClean="0"/>
              <a:t>rich</a:t>
            </a:r>
            <a:r>
              <a:rPr lang="fr-FR" sz="2400" dirty="0" smtClean="0"/>
              <a:t> countries :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difficult</a:t>
            </a:r>
            <a:r>
              <a:rPr lang="fr-FR" sz="2400" dirty="0" smtClean="0"/>
              <a:t> to </a:t>
            </a:r>
            <a:r>
              <a:rPr lang="fr-FR" sz="2400" dirty="0" err="1" smtClean="0"/>
              <a:t>explain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Cobb-Douglas </a:t>
            </a:r>
            <a:r>
              <a:rPr lang="fr-FR" sz="2400" dirty="0" err="1" smtClean="0"/>
              <a:t>framework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404318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Private</a:t>
            </a:r>
            <a:r>
              <a:rPr lang="fr-FR" dirty="0" smtClean="0"/>
              <a:t> versus public </a:t>
            </a:r>
            <a:r>
              <a:rPr lang="fr-FR" dirty="0" err="1" smtClean="0"/>
              <a:t>wealth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184576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+ Public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endParaRPr lang="fr-FR" baseline="-25000" dirty="0" smtClean="0"/>
          </a:p>
          <a:p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–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endParaRPr lang="fr-FR" dirty="0" smtClean="0"/>
          </a:p>
          <a:p>
            <a:r>
              <a:rPr lang="fr-FR" dirty="0" smtClean="0"/>
              <a:t>Public </a:t>
            </a:r>
            <a:r>
              <a:rPr lang="fr-FR" dirty="0" err="1" smtClean="0"/>
              <a:t>wealth</a:t>
            </a:r>
            <a:r>
              <a:rPr lang="fr-FR" dirty="0" smtClean="0"/>
              <a:t> = public </a:t>
            </a:r>
            <a:r>
              <a:rPr lang="fr-FR" dirty="0" err="1" smtClean="0"/>
              <a:t>assets</a:t>
            </a:r>
            <a:r>
              <a:rPr lang="fr-FR" dirty="0" smtClean="0"/>
              <a:t> – public </a:t>
            </a:r>
            <a:r>
              <a:rPr lang="fr-FR" dirty="0" err="1" smtClean="0"/>
              <a:t>debt</a:t>
            </a:r>
            <a:endParaRPr lang="fr-FR" dirty="0" smtClean="0"/>
          </a:p>
          <a:p>
            <a:r>
              <a:rPr lang="fr-FR" dirty="0" err="1" smtClean="0"/>
              <a:t>Today</a:t>
            </a:r>
            <a:r>
              <a:rPr lang="fr-FR" dirty="0" smtClean="0"/>
              <a:t>, in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 countries, public </a:t>
            </a:r>
            <a:r>
              <a:rPr lang="fr-FR" dirty="0" err="1" smtClean="0"/>
              <a:t>wealth</a:t>
            </a:r>
            <a:r>
              <a:rPr lang="fr-FR" dirty="0" smtClean="0"/>
              <a:t> close to 0 (public </a:t>
            </a:r>
            <a:r>
              <a:rPr lang="fr-FR" dirty="0" err="1" smtClean="0"/>
              <a:t>assets</a:t>
            </a:r>
            <a:r>
              <a:rPr lang="fr-FR" dirty="0" smtClean="0">
                <a:cs typeface="Arial"/>
              </a:rPr>
              <a:t> ≈ public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≈ 100% Y), and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≈ 95-100% of national </a:t>
            </a:r>
            <a:r>
              <a:rPr lang="fr-FR" dirty="0" err="1" smtClean="0">
                <a:cs typeface="Arial"/>
              </a:rPr>
              <a:t>wealth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But </a:t>
            </a:r>
            <a:r>
              <a:rPr lang="fr-FR" dirty="0" err="1" smtClean="0">
                <a:cs typeface="Arial"/>
              </a:rPr>
              <a:t>it</a:t>
            </a:r>
            <a:r>
              <a:rPr lang="fr-FR" dirty="0" smtClean="0">
                <a:cs typeface="Arial"/>
              </a:rPr>
              <a:t> has not </a:t>
            </a:r>
            <a:r>
              <a:rPr lang="fr-FR" dirty="0" err="1" smtClean="0">
                <a:cs typeface="Arial"/>
              </a:rPr>
              <a:t>always</a:t>
            </a:r>
            <a:r>
              <a:rPr lang="fr-FR" dirty="0" smtClean="0">
                <a:cs typeface="Arial"/>
              </a:rPr>
              <a:t> been </a:t>
            </a:r>
            <a:r>
              <a:rPr lang="fr-FR" dirty="0" err="1" smtClean="0">
                <a:cs typeface="Arial"/>
              </a:rPr>
              <a:t>like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this</a:t>
            </a:r>
            <a:r>
              <a:rPr lang="fr-FR" dirty="0" smtClean="0">
                <a:cs typeface="Arial"/>
              </a:rPr>
              <a:t>: </a:t>
            </a:r>
            <a:r>
              <a:rPr lang="fr-FR" dirty="0" err="1" smtClean="0">
                <a:cs typeface="Arial"/>
              </a:rPr>
              <a:t>sometime</a:t>
            </a:r>
            <a:r>
              <a:rPr lang="fr-FR" dirty="0" smtClean="0">
                <a:cs typeface="Arial"/>
              </a:rPr>
              <a:t> the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owns</a:t>
            </a:r>
            <a:r>
              <a:rPr lang="fr-FR" dirty="0" smtClean="0">
                <a:cs typeface="Arial"/>
              </a:rPr>
              <a:t> a </a:t>
            </a:r>
            <a:r>
              <a:rPr lang="fr-FR" dirty="0" err="1" smtClean="0">
                <a:cs typeface="Arial"/>
              </a:rPr>
              <a:t>significant</a:t>
            </a:r>
            <a:r>
              <a:rPr lang="fr-FR" dirty="0" smtClean="0">
                <a:cs typeface="Arial"/>
              </a:rPr>
              <a:t> part of national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(20-30% in 1950s-60s in W. Europe; 80% in USSR); </a:t>
            </a:r>
            <a:r>
              <a:rPr lang="fr-FR" dirty="0" err="1" smtClean="0">
                <a:cs typeface="Arial"/>
              </a:rPr>
              <a:t>sometime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&lt;0 (</a:t>
            </a:r>
            <a:r>
              <a:rPr lang="fr-FR" dirty="0" err="1" smtClean="0">
                <a:cs typeface="Arial"/>
              </a:rPr>
              <a:t>huge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), </a:t>
            </a:r>
            <a:r>
              <a:rPr lang="fr-FR" dirty="0" err="1" smtClean="0">
                <a:cs typeface="Arial"/>
              </a:rPr>
              <a:t>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significantly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larger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national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endParaRPr lang="fr-FR" dirty="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p:oleObj spid="_x0000_s86018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332050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856984" cy="6552728"/>
        </p:xfrm>
        <a:graphic>
          <a:graphicData uri="http://schemas.openxmlformats.org/presentationml/2006/ole">
            <p:oleObj spid="_x0000_s8704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910956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88066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506262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63272" cy="648072"/>
          </a:xfrm>
        </p:spPr>
        <p:txBody>
          <a:bodyPr>
            <a:noAutofit/>
          </a:bodyPr>
          <a:lstStyle/>
          <a:p>
            <a:r>
              <a:rPr lang="fr-FR" sz="3200" dirty="0" smtClean="0"/>
              <a:t>The CES production </a:t>
            </a:r>
            <a:r>
              <a:rPr lang="fr-FR" sz="3200" dirty="0" err="1" smtClean="0"/>
              <a:t>function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 fontScale="70000" lnSpcReduction="20000"/>
          </a:bodyPr>
          <a:lstStyle/>
          <a:p>
            <a:r>
              <a:rPr lang="fr-FR" sz="3300" dirty="0" smtClean="0"/>
              <a:t>CES = a simple </a:t>
            </a:r>
            <a:r>
              <a:rPr lang="fr-FR" sz="3300" dirty="0" err="1" smtClean="0"/>
              <a:t>way</a:t>
            </a:r>
            <a:r>
              <a:rPr lang="fr-FR" sz="3300" dirty="0" smtClean="0"/>
              <a:t> to </a:t>
            </a:r>
            <a:r>
              <a:rPr lang="fr-FR" sz="3300" dirty="0" err="1" smtClean="0"/>
              <a:t>think</a:t>
            </a:r>
            <a:r>
              <a:rPr lang="fr-FR" sz="3300" dirty="0" smtClean="0"/>
              <a:t> about </a:t>
            </a:r>
            <a:r>
              <a:rPr lang="fr-FR" sz="3300" dirty="0" err="1" smtClean="0"/>
              <a:t>changing</a:t>
            </a:r>
            <a:r>
              <a:rPr lang="fr-FR" sz="3300" dirty="0" smtClean="0"/>
              <a:t> capital </a:t>
            </a:r>
            <a:r>
              <a:rPr lang="fr-FR" sz="3300" dirty="0" err="1" smtClean="0"/>
              <a:t>shares</a:t>
            </a:r>
            <a:endParaRPr lang="fr-FR" sz="3300" dirty="0" smtClean="0"/>
          </a:p>
          <a:p>
            <a:r>
              <a:rPr lang="fr-FR" sz="3300" dirty="0" smtClean="0"/>
              <a:t>CES :  </a:t>
            </a:r>
            <a:r>
              <a:rPr lang="fr-FR" sz="3300" b="1" dirty="0" smtClean="0"/>
              <a:t>Y =</a:t>
            </a:r>
            <a:r>
              <a:rPr lang="fr-FR" sz="3300" dirty="0" smtClean="0"/>
              <a:t> </a:t>
            </a:r>
            <a:r>
              <a:rPr lang="fr-FR" sz="3300" b="1" dirty="0" smtClean="0"/>
              <a:t>F(K,L) = [a K</a:t>
            </a:r>
            <a:r>
              <a:rPr lang="fr-FR" sz="3300" b="1" baseline="30000" dirty="0" smtClean="0"/>
              <a:t>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+ b L</a:t>
            </a:r>
            <a:r>
              <a:rPr lang="fr-FR" sz="3300" b="1" baseline="30000" dirty="0" smtClean="0"/>
              <a:t>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]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/(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</a:t>
            </a:r>
          </a:p>
          <a:p>
            <a:pPr>
              <a:buNone/>
            </a:pPr>
            <a:r>
              <a:rPr lang="fr-FR" sz="3300" b="1" baseline="30000" dirty="0" smtClean="0">
                <a:latin typeface="Arial"/>
                <a:cs typeface="Arial"/>
              </a:rPr>
              <a:t>       </a:t>
            </a:r>
            <a:r>
              <a:rPr lang="fr-FR" sz="3300" dirty="0" err="1" smtClean="0">
                <a:cs typeface="Arial"/>
              </a:rPr>
              <a:t>with</a:t>
            </a:r>
            <a:r>
              <a:rPr lang="fr-FR" sz="3300" dirty="0" smtClean="0">
                <a:cs typeface="Arial"/>
              </a:rPr>
              <a:t> a, b = constant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 </a:t>
            </a:r>
            <a:r>
              <a:rPr lang="el-GR" sz="3300" dirty="0" smtClean="0">
                <a:cs typeface="Arial"/>
              </a:rPr>
              <a:t>σ </a:t>
            </a:r>
            <a:r>
              <a:rPr lang="fr-FR" sz="3300" dirty="0" smtClean="0">
                <a:cs typeface="Arial"/>
              </a:rPr>
              <a:t>= constant </a:t>
            </a:r>
            <a:r>
              <a:rPr lang="fr-FR" sz="3300" dirty="0" err="1" smtClean="0"/>
              <a:t>elasticity</a:t>
            </a:r>
            <a:r>
              <a:rPr lang="fr-FR" sz="3300" dirty="0" smtClean="0"/>
              <a:t> of substitution </a:t>
            </a:r>
            <a:r>
              <a:rPr lang="fr-FR" sz="3300" dirty="0" err="1" smtClean="0"/>
              <a:t>between</a:t>
            </a:r>
            <a:r>
              <a:rPr lang="fr-FR" sz="3300" dirty="0" smtClean="0"/>
              <a:t> K and L </a:t>
            </a: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→∞: </a:t>
            </a:r>
            <a:r>
              <a:rPr lang="fr-FR" sz="3300" dirty="0" err="1" smtClean="0">
                <a:cs typeface="Arial"/>
              </a:rPr>
              <a:t>linear</a:t>
            </a:r>
            <a:r>
              <a:rPr lang="fr-FR" sz="3300" dirty="0" smtClean="0">
                <a:cs typeface="Arial"/>
              </a:rPr>
              <a:t> production </a:t>
            </a:r>
            <a:r>
              <a:rPr lang="fr-FR" sz="3300" dirty="0" err="1" smtClean="0">
                <a:cs typeface="Arial"/>
              </a:rPr>
              <a:t>function</a:t>
            </a:r>
            <a:r>
              <a:rPr lang="fr-FR" sz="3300" dirty="0" smtClean="0">
                <a:cs typeface="Arial"/>
              </a:rPr>
              <a:t> Y = r K + v L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        (</a:t>
            </a:r>
            <a:r>
              <a:rPr lang="fr-FR" sz="3300" dirty="0" err="1" smtClean="0">
                <a:cs typeface="Arial"/>
              </a:rPr>
              <a:t>infinite</a:t>
            </a:r>
            <a:r>
              <a:rPr lang="fr-FR" sz="3300" dirty="0" smtClean="0">
                <a:cs typeface="Arial"/>
              </a:rPr>
              <a:t> substitution: machines </a:t>
            </a:r>
            <a:r>
              <a:rPr lang="fr-FR" sz="3300" dirty="0" err="1" smtClean="0">
                <a:cs typeface="Arial"/>
              </a:rPr>
              <a:t>can</a:t>
            </a:r>
            <a:r>
              <a:rPr lang="fr-FR" sz="3300" dirty="0" smtClean="0">
                <a:cs typeface="Arial"/>
              </a:rPr>
              <a:t> replace </a:t>
            </a:r>
            <a:r>
              <a:rPr lang="fr-FR" sz="3300" dirty="0" err="1" smtClean="0">
                <a:cs typeface="Arial"/>
              </a:rPr>
              <a:t>workers</a:t>
            </a:r>
            <a:r>
              <a:rPr lang="fr-FR" sz="3300" dirty="0" smtClean="0">
                <a:cs typeface="Arial"/>
              </a:rPr>
              <a:t> and vice versa,     </a:t>
            </a:r>
            <a:r>
              <a:rPr lang="fr-FR" sz="3300" dirty="0" err="1" smtClean="0">
                <a:cs typeface="Arial"/>
              </a:rPr>
              <a:t>so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that</a:t>
            </a:r>
            <a:r>
              <a:rPr lang="fr-FR" sz="3300" dirty="0" smtClean="0">
                <a:cs typeface="Arial"/>
              </a:rPr>
              <a:t> the </a:t>
            </a:r>
            <a:r>
              <a:rPr lang="fr-FR" sz="3300" dirty="0" err="1" smtClean="0">
                <a:cs typeface="Arial"/>
              </a:rPr>
              <a:t>returns</a:t>
            </a:r>
            <a:r>
              <a:rPr lang="fr-FR" sz="3300" dirty="0" smtClean="0">
                <a:cs typeface="Arial"/>
              </a:rPr>
              <a:t> to capital and </a:t>
            </a:r>
            <a:r>
              <a:rPr lang="fr-FR" sz="3300" dirty="0" err="1" smtClean="0">
                <a:cs typeface="Arial"/>
              </a:rPr>
              <a:t>labor</a:t>
            </a:r>
            <a:r>
              <a:rPr lang="fr-FR" sz="3300" dirty="0" smtClean="0">
                <a:cs typeface="Arial"/>
              </a:rPr>
              <a:t> do not </a:t>
            </a:r>
            <a:r>
              <a:rPr lang="fr-FR" sz="3300" dirty="0" err="1" smtClean="0">
                <a:cs typeface="Arial"/>
              </a:rPr>
              <a:t>fall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at</a:t>
            </a:r>
            <a:r>
              <a:rPr lang="fr-FR" sz="3300" dirty="0" smtClean="0">
                <a:cs typeface="Arial"/>
              </a:rPr>
              <a:t> all </a:t>
            </a:r>
            <a:r>
              <a:rPr lang="fr-FR" sz="3300" dirty="0" err="1" smtClean="0">
                <a:cs typeface="Arial"/>
              </a:rPr>
              <a:t>when</a:t>
            </a:r>
            <a:r>
              <a:rPr lang="fr-FR" sz="3300" dirty="0" smtClean="0">
                <a:cs typeface="Arial"/>
              </a:rPr>
              <a:t> the </a:t>
            </a:r>
            <a:r>
              <a:rPr lang="fr-FR" sz="3300" dirty="0" err="1" smtClean="0">
                <a:cs typeface="Arial"/>
              </a:rPr>
              <a:t>quantity</a:t>
            </a:r>
            <a:r>
              <a:rPr lang="fr-FR" sz="3300" dirty="0" smtClean="0">
                <a:cs typeface="Arial"/>
              </a:rPr>
              <a:t> of capital or </a:t>
            </a:r>
            <a:r>
              <a:rPr lang="fr-FR" sz="3300" dirty="0" err="1" smtClean="0">
                <a:cs typeface="Arial"/>
              </a:rPr>
              <a:t>labor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rise</a:t>
            </a:r>
            <a:r>
              <a:rPr lang="fr-FR" sz="3300" dirty="0" smtClean="0">
                <a:cs typeface="Arial"/>
              </a:rPr>
              <a:t>) ( = robot </a:t>
            </a:r>
            <a:r>
              <a:rPr lang="fr-FR" sz="3300" dirty="0" err="1" smtClean="0">
                <a:cs typeface="Arial"/>
              </a:rPr>
              <a:t>economy</a:t>
            </a:r>
            <a:r>
              <a:rPr lang="fr-FR" sz="3300" dirty="0" smtClean="0">
                <a:cs typeface="Arial"/>
              </a:rPr>
              <a:t>)</a:t>
            </a: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→0: F(K,L)=min(</a:t>
            </a:r>
            <a:r>
              <a:rPr lang="fr-FR" sz="3300" dirty="0" err="1" smtClean="0">
                <a:cs typeface="Arial"/>
              </a:rPr>
              <a:t>rK,vL</a:t>
            </a:r>
            <a:r>
              <a:rPr lang="fr-FR" sz="3300" dirty="0" smtClean="0">
                <a:cs typeface="Arial"/>
              </a:rPr>
              <a:t>) (</a:t>
            </a:r>
            <a:r>
              <a:rPr lang="fr-FR" sz="3300" dirty="0" err="1" smtClean="0">
                <a:cs typeface="Arial"/>
              </a:rPr>
              <a:t>fixed</a:t>
            </a:r>
            <a:r>
              <a:rPr lang="fr-FR" sz="3300" dirty="0" smtClean="0">
                <a:cs typeface="Arial"/>
              </a:rPr>
              <a:t> coefficients) = no substitution </a:t>
            </a:r>
            <a:r>
              <a:rPr lang="fr-FR" sz="3300" dirty="0" err="1" smtClean="0">
                <a:cs typeface="Arial"/>
              </a:rPr>
              <a:t>possibility</a:t>
            </a:r>
            <a:r>
              <a:rPr lang="fr-FR" sz="3300" dirty="0" smtClean="0">
                <a:cs typeface="Arial"/>
              </a:rPr>
              <a:t>: one </a:t>
            </a:r>
            <a:r>
              <a:rPr lang="fr-FR" sz="3300" dirty="0" err="1" smtClean="0">
                <a:cs typeface="Arial"/>
              </a:rPr>
              <a:t>needs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exactly</a:t>
            </a:r>
            <a:r>
              <a:rPr lang="fr-FR" sz="3300" dirty="0" smtClean="0">
                <a:cs typeface="Arial"/>
              </a:rPr>
              <a:t> one machine per </a:t>
            </a:r>
            <a:r>
              <a:rPr lang="fr-FR" sz="3300" dirty="0" err="1" smtClean="0">
                <a:cs typeface="Arial"/>
              </a:rPr>
              <a:t>worker</a:t>
            </a:r>
            <a:endParaRPr lang="fr-FR" sz="3300" dirty="0" smtClean="0">
              <a:cs typeface="Arial"/>
            </a:endParaRP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→1: converges </a:t>
            </a:r>
            <a:r>
              <a:rPr lang="fr-FR" sz="3300" dirty="0" err="1" smtClean="0">
                <a:cs typeface="Arial"/>
              </a:rPr>
              <a:t>toward</a:t>
            </a:r>
            <a:r>
              <a:rPr lang="fr-FR" sz="3300" dirty="0" smtClean="0">
                <a:cs typeface="Arial"/>
              </a:rPr>
              <a:t> Cobb-Douglas; but all </a:t>
            </a:r>
            <a:r>
              <a:rPr lang="fr-FR" sz="3300" dirty="0" err="1" smtClean="0">
                <a:cs typeface="Arial"/>
              </a:rPr>
              <a:t>intermediate</a:t>
            </a:r>
            <a:r>
              <a:rPr lang="fr-FR" sz="3300" dirty="0" smtClean="0">
                <a:cs typeface="Arial"/>
              </a:rPr>
              <a:t> cases are </a:t>
            </a:r>
            <a:r>
              <a:rPr lang="fr-FR" sz="3300" dirty="0" err="1" smtClean="0">
                <a:cs typeface="Arial"/>
              </a:rPr>
              <a:t>also</a:t>
            </a:r>
            <a:r>
              <a:rPr lang="fr-FR" sz="3300" dirty="0" smtClean="0">
                <a:cs typeface="Arial"/>
              </a:rPr>
              <a:t> possible: Cobb-Douglas </a:t>
            </a:r>
            <a:r>
              <a:rPr lang="fr-FR" sz="3300" dirty="0" err="1" smtClean="0">
                <a:cs typeface="Arial"/>
              </a:rPr>
              <a:t>is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just</a:t>
            </a:r>
            <a:r>
              <a:rPr lang="fr-FR" sz="3300" dirty="0" smtClean="0">
                <a:cs typeface="Arial"/>
              </a:rPr>
              <a:t> one </a:t>
            </a:r>
            <a:r>
              <a:rPr lang="fr-FR" sz="3300" dirty="0" err="1" smtClean="0">
                <a:cs typeface="Arial"/>
              </a:rPr>
              <a:t>possibility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among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many</a:t>
            </a:r>
            <a:endParaRPr lang="fr-FR" sz="3300" dirty="0" smtClean="0">
              <a:cs typeface="Arial"/>
            </a:endParaRPr>
          </a:p>
          <a:p>
            <a:pPr>
              <a:buNone/>
            </a:pPr>
            <a:endParaRPr lang="fr-FR" sz="3300" dirty="0" smtClean="0">
              <a:cs typeface="Arial"/>
            </a:endParaRPr>
          </a:p>
          <a:p>
            <a:r>
              <a:rPr lang="fr-FR" sz="3300" dirty="0" err="1" smtClean="0"/>
              <a:t>Compute</a:t>
            </a:r>
            <a:r>
              <a:rPr lang="fr-FR" sz="3300" dirty="0" smtClean="0"/>
              <a:t> the first </a:t>
            </a:r>
            <a:r>
              <a:rPr lang="fr-FR" sz="3300" dirty="0" err="1" smtClean="0"/>
              <a:t>derivative</a:t>
            </a:r>
            <a:r>
              <a:rPr lang="fr-FR" sz="3300" dirty="0" smtClean="0"/>
              <a:t> r = F</a:t>
            </a:r>
            <a:r>
              <a:rPr lang="fr-FR" sz="3300" baseline="-25000" dirty="0" smtClean="0"/>
              <a:t>K</a:t>
            </a:r>
            <a:r>
              <a:rPr lang="fr-FR" sz="3300" dirty="0" smtClean="0"/>
              <a:t> : the marginal </a:t>
            </a:r>
            <a:r>
              <a:rPr lang="fr-FR" sz="3300" dirty="0" err="1" smtClean="0"/>
              <a:t>product</a:t>
            </a:r>
            <a:r>
              <a:rPr lang="fr-FR" sz="3300" dirty="0" smtClean="0"/>
              <a:t> to capital </a:t>
            </a:r>
            <a:r>
              <a:rPr lang="fr-FR" sz="3300" dirty="0" err="1" smtClean="0"/>
              <a:t>is</a:t>
            </a:r>
            <a:r>
              <a:rPr lang="fr-FR" sz="3300" dirty="0" smtClean="0"/>
              <a:t> </a:t>
            </a:r>
            <a:r>
              <a:rPr lang="fr-FR" sz="3300" dirty="0" err="1" smtClean="0"/>
              <a:t>given</a:t>
            </a:r>
            <a:r>
              <a:rPr lang="fr-FR" sz="3300" dirty="0" smtClean="0"/>
              <a:t> by</a:t>
            </a:r>
          </a:p>
          <a:p>
            <a:pPr>
              <a:buNone/>
            </a:pPr>
            <a:r>
              <a:rPr lang="fr-FR" sz="3300" dirty="0" smtClean="0"/>
              <a:t>                           </a:t>
            </a:r>
            <a:r>
              <a:rPr lang="fr-FR" sz="3300" b="1" dirty="0" smtClean="0"/>
              <a:t>r = F</a:t>
            </a:r>
            <a:r>
              <a:rPr lang="fr-FR" sz="3300" b="1" baseline="-25000" dirty="0" smtClean="0"/>
              <a:t>K</a:t>
            </a:r>
            <a:r>
              <a:rPr lang="fr-FR" sz="3300" b="1" dirty="0" smtClean="0"/>
              <a:t> = a </a:t>
            </a:r>
            <a:r>
              <a:rPr lang="el-GR" sz="3300" b="1" dirty="0" smtClean="0"/>
              <a:t>β</a:t>
            </a:r>
            <a:r>
              <a:rPr lang="fr-FR" sz="3300" b="1" baseline="30000" dirty="0" smtClean="0"/>
              <a:t>-1/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 </a:t>
            </a:r>
            <a:r>
              <a:rPr lang="fr-FR" sz="3300" dirty="0" smtClean="0"/>
              <a:t>(</a:t>
            </a:r>
            <a:r>
              <a:rPr lang="fr-FR" sz="3300" dirty="0" err="1" smtClean="0"/>
              <a:t>with</a:t>
            </a:r>
            <a:r>
              <a:rPr lang="fr-FR" sz="3300" dirty="0" smtClean="0"/>
              <a:t> </a:t>
            </a:r>
            <a:r>
              <a:rPr lang="el-GR" sz="3300" dirty="0" smtClean="0"/>
              <a:t>β</a:t>
            </a:r>
            <a:r>
              <a:rPr lang="fr-FR" sz="3300" dirty="0" smtClean="0"/>
              <a:t>=K/Y)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I.e. r </a:t>
            </a:r>
            <a:r>
              <a:rPr lang="fr-FR" sz="3300" dirty="0" smtClean="0">
                <a:latin typeface="Calibri"/>
                <a:cs typeface="Arial"/>
              </a:rPr>
              <a:t>↓ as </a:t>
            </a:r>
            <a:r>
              <a:rPr lang="el-GR" sz="3300" dirty="0" smtClean="0">
                <a:latin typeface="Calibri"/>
                <a:cs typeface="Arial"/>
              </a:rPr>
              <a:t>β↑</a:t>
            </a:r>
            <a:r>
              <a:rPr lang="fr-FR" sz="3300" dirty="0" smtClean="0">
                <a:latin typeface="Calibri"/>
                <a:cs typeface="Arial"/>
              </a:rPr>
              <a:t> (more capital </a:t>
            </a:r>
            <a:r>
              <a:rPr lang="fr-FR" sz="3300" dirty="0" err="1" smtClean="0">
                <a:latin typeface="Calibri"/>
                <a:cs typeface="Arial"/>
              </a:rPr>
              <a:t>makes</a:t>
            </a:r>
            <a:r>
              <a:rPr lang="fr-FR" sz="3300" dirty="0" smtClean="0">
                <a:latin typeface="Calibri"/>
                <a:cs typeface="Arial"/>
              </a:rPr>
              <a:t> capital </a:t>
            </a:r>
            <a:r>
              <a:rPr lang="fr-FR" sz="3300" dirty="0" err="1" smtClean="0">
                <a:latin typeface="Calibri"/>
                <a:cs typeface="Arial"/>
              </a:rPr>
              <a:t>less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useful</a:t>
            </a:r>
            <a:r>
              <a:rPr lang="fr-FR" sz="3300" dirty="0" smtClean="0">
                <a:latin typeface="Calibri"/>
                <a:cs typeface="Arial"/>
              </a:rPr>
              <a:t>), </a:t>
            </a:r>
          </a:p>
          <a:p>
            <a:pPr>
              <a:buNone/>
            </a:pPr>
            <a:r>
              <a:rPr lang="fr-FR" sz="3300" dirty="0" smtClean="0">
                <a:latin typeface="Calibri"/>
                <a:cs typeface="Arial"/>
              </a:rPr>
              <a:t>but the important point </a:t>
            </a:r>
            <a:r>
              <a:rPr lang="fr-FR" sz="3300" dirty="0" err="1" smtClean="0">
                <a:latin typeface="Calibri"/>
                <a:cs typeface="Arial"/>
              </a:rPr>
              <a:t>is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that</a:t>
            </a:r>
            <a:r>
              <a:rPr lang="fr-FR" sz="3300" dirty="0" smtClean="0">
                <a:latin typeface="Calibri"/>
                <a:cs typeface="Arial"/>
              </a:rPr>
              <a:t> the speed </a:t>
            </a:r>
            <a:r>
              <a:rPr lang="fr-FR" sz="3300" dirty="0" err="1" smtClean="0">
                <a:latin typeface="Calibri"/>
                <a:cs typeface="Arial"/>
              </a:rPr>
              <a:t>at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which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smtClean="0">
                <a:cs typeface="Arial"/>
              </a:rPr>
              <a:t>r ↓ </a:t>
            </a:r>
            <a:r>
              <a:rPr lang="fr-FR" sz="3300" dirty="0" err="1" smtClean="0">
                <a:cs typeface="Arial"/>
              </a:rPr>
              <a:t>depends</a:t>
            </a:r>
            <a:r>
              <a:rPr lang="fr-FR" sz="3300" dirty="0" smtClean="0">
                <a:cs typeface="Arial"/>
              </a:rPr>
              <a:t> on </a:t>
            </a:r>
            <a:r>
              <a:rPr lang="el-GR" sz="3300" dirty="0" smtClean="0">
                <a:cs typeface="Arial"/>
              </a:rPr>
              <a:t>σ</a:t>
            </a:r>
            <a:endParaRPr lang="fr-FR" sz="33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2066815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76664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smtClean="0"/>
              <a:t>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a </a:t>
            </a:r>
            <a:r>
              <a:rPr lang="el-GR" sz="2800" dirty="0" smtClean="0"/>
              <a:t>β</a:t>
            </a:r>
            <a:r>
              <a:rPr lang="fr-FR" sz="2800" baseline="30000" dirty="0" smtClean="0"/>
              <a:t>-1/</a:t>
            </a:r>
            <a:r>
              <a:rPr lang="el-GR" sz="2800" baseline="30000" dirty="0" smtClean="0">
                <a:latin typeface="Arial"/>
                <a:cs typeface="Arial"/>
              </a:rPr>
              <a:t>σ</a:t>
            </a:r>
            <a:r>
              <a:rPr lang="fr-FR" sz="2800" dirty="0" smtClean="0"/>
              <a:t>, the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given</a:t>
            </a:r>
            <a:r>
              <a:rPr lang="fr-FR" sz="2800" dirty="0" smtClean="0"/>
              <a:t> by:</a:t>
            </a:r>
          </a:p>
          <a:p>
            <a:pPr>
              <a:buNone/>
            </a:pPr>
            <a:r>
              <a:rPr lang="fr-FR" sz="2800" dirty="0" smtClean="0"/>
              <a:t>                            </a:t>
            </a:r>
            <a:r>
              <a:rPr lang="el-GR" sz="2800" b="1" dirty="0" smtClean="0"/>
              <a:t>α </a:t>
            </a:r>
            <a:r>
              <a:rPr lang="fr-FR" sz="2800" b="1" dirty="0" smtClean="0"/>
              <a:t>= r </a:t>
            </a:r>
            <a:r>
              <a:rPr lang="el-GR" sz="2800" b="1" dirty="0" smtClean="0"/>
              <a:t>β </a:t>
            </a:r>
            <a:r>
              <a:rPr lang="fr-FR" sz="2800" b="1" dirty="0" smtClean="0"/>
              <a:t>= a </a:t>
            </a:r>
            <a:r>
              <a:rPr lang="el-GR" sz="2800" b="1" dirty="0" smtClean="0"/>
              <a:t>β</a:t>
            </a:r>
            <a:r>
              <a:rPr lang="fr-FR" sz="2800" b="1" baseline="30000" dirty="0" smtClean="0"/>
              <a:t>(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baseline="30000" dirty="0" smtClean="0"/>
              <a:t>-1)/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dirty="0" smtClean="0"/>
              <a:t> </a:t>
            </a:r>
          </a:p>
          <a:p>
            <a:endParaRPr lang="fr-FR" sz="2800" dirty="0" smtClean="0"/>
          </a:p>
          <a:p>
            <a:r>
              <a:rPr lang="fr-FR" sz="2800" dirty="0" smtClean="0"/>
              <a:t>I.e. </a:t>
            </a:r>
            <a:r>
              <a:rPr lang="el-GR" sz="2800" dirty="0" smtClean="0"/>
              <a:t>α </a:t>
            </a:r>
            <a:r>
              <a:rPr lang="fr-FR" sz="2800" dirty="0" err="1" smtClean="0"/>
              <a:t>is</a:t>
            </a:r>
            <a:r>
              <a:rPr lang="fr-FR" sz="2800" dirty="0" smtClean="0"/>
              <a:t> an </a:t>
            </a:r>
            <a:r>
              <a:rPr lang="fr-FR" sz="2800" dirty="0" err="1" smtClean="0"/>
              <a:t>increasing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of </a:t>
            </a:r>
            <a:r>
              <a:rPr lang="el-GR" sz="2800" dirty="0" smtClean="0"/>
              <a:t>β </a:t>
            </a:r>
            <a:r>
              <a:rPr lang="fr-FR" sz="2800" dirty="0" smtClean="0"/>
              <a:t>if and </a:t>
            </a:r>
            <a:r>
              <a:rPr lang="fr-FR" sz="2800" dirty="0" err="1" smtClean="0"/>
              <a:t>only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 (and stable </a:t>
            </a:r>
            <a:r>
              <a:rPr lang="fr-FR" sz="2800" dirty="0" err="1" smtClean="0">
                <a:cs typeface="Arial"/>
              </a:rPr>
              <a:t>iff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</a:t>
            </a:r>
          </a:p>
          <a:p>
            <a:endParaRPr lang="fr-FR" sz="2800" dirty="0" smtClean="0"/>
          </a:p>
          <a:p>
            <a:r>
              <a:rPr lang="fr-FR" sz="2800" dirty="0" smtClean="0"/>
              <a:t>The important point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large changes in the volume of capital </a:t>
            </a:r>
            <a:r>
              <a:rPr lang="el-GR" sz="2800" dirty="0" smtClean="0"/>
              <a:t>β</a:t>
            </a:r>
            <a:r>
              <a:rPr lang="fr-FR" sz="2800" dirty="0" smtClean="0"/>
              <a:t>, </a:t>
            </a:r>
            <a:r>
              <a:rPr lang="fr-FR" sz="2800" dirty="0" err="1" smtClean="0"/>
              <a:t>small</a:t>
            </a:r>
            <a:r>
              <a:rPr lang="fr-FR" sz="2800" dirty="0" smtClean="0"/>
              <a:t> </a:t>
            </a:r>
            <a:r>
              <a:rPr lang="fr-FR" sz="2800" dirty="0" err="1" smtClean="0"/>
              <a:t>departures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 are </a:t>
            </a:r>
            <a:r>
              <a:rPr lang="fr-FR" sz="2800" dirty="0" err="1" smtClean="0">
                <a:cs typeface="Arial"/>
              </a:rPr>
              <a:t>enough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explain</a:t>
            </a:r>
            <a:r>
              <a:rPr lang="fr-FR" sz="2800" dirty="0" smtClean="0">
                <a:cs typeface="Arial"/>
              </a:rPr>
              <a:t> large changes in </a:t>
            </a:r>
            <a:r>
              <a:rPr lang="el-GR" sz="2800" dirty="0" smtClean="0"/>
              <a:t>α </a:t>
            </a:r>
            <a:endParaRPr lang="fr-FR" sz="2800" dirty="0" smtClean="0"/>
          </a:p>
          <a:p>
            <a:r>
              <a:rPr lang="en-US" sz="2800" dirty="0" smtClean="0"/>
              <a:t>If</a:t>
            </a:r>
            <a:r>
              <a:rPr lang="el-GR" sz="2800" dirty="0" smtClean="0">
                <a:cs typeface="Arial"/>
              </a:rPr>
              <a:t> σ </a:t>
            </a:r>
            <a:r>
              <a:rPr lang="en-US" sz="2800" dirty="0" smtClean="0"/>
              <a:t>= 1.5, capital share rises from</a:t>
            </a:r>
            <a:r>
              <a:rPr lang="el-GR" sz="2800" dirty="0" smtClean="0"/>
              <a:t> α</a:t>
            </a:r>
            <a:r>
              <a:rPr lang="en-US" sz="2800" dirty="0" smtClean="0"/>
              <a:t>=28% to</a:t>
            </a:r>
            <a:r>
              <a:rPr lang="el-GR" sz="2800" dirty="0" smtClean="0"/>
              <a:t> α </a:t>
            </a:r>
            <a:r>
              <a:rPr lang="en-US" sz="2800" dirty="0" smtClean="0"/>
              <a:t>=36% when </a:t>
            </a:r>
            <a:r>
              <a:rPr lang="el-GR" sz="2800" dirty="0" smtClean="0"/>
              <a:t>β </a:t>
            </a:r>
            <a:r>
              <a:rPr lang="en-US" sz="2800" dirty="0" smtClean="0"/>
              <a:t>rises from </a:t>
            </a:r>
            <a:r>
              <a:rPr lang="el-GR" sz="2800" dirty="0" smtClean="0"/>
              <a:t>β</a:t>
            </a:r>
            <a:r>
              <a:rPr lang="fr-FR" sz="2800" dirty="0" smtClean="0"/>
              <a:t>=</a:t>
            </a:r>
            <a:r>
              <a:rPr lang="en-US" sz="2800" dirty="0" smtClean="0"/>
              <a:t>250% to </a:t>
            </a:r>
            <a:r>
              <a:rPr lang="el-GR" sz="2800" dirty="0" smtClean="0"/>
              <a:t>β </a:t>
            </a:r>
            <a:r>
              <a:rPr lang="fr-FR" sz="2800" dirty="0" smtClean="0"/>
              <a:t>=</a:t>
            </a:r>
            <a:r>
              <a:rPr lang="en-US" sz="2800" dirty="0" smtClean="0"/>
              <a:t>500% </a:t>
            </a:r>
          </a:p>
          <a:p>
            <a:pPr>
              <a:buNone/>
            </a:pPr>
            <a:r>
              <a:rPr lang="en-US" sz="2800" dirty="0" smtClean="0"/>
              <a:t>    = more or less what happened since the 1970s</a:t>
            </a:r>
          </a:p>
          <a:p>
            <a:r>
              <a:rPr lang="en-US" sz="2800" dirty="0" smtClean="0"/>
              <a:t>In case </a:t>
            </a:r>
            <a:r>
              <a:rPr lang="el-GR" sz="2800" dirty="0" smtClean="0"/>
              <a:t>β </a:t>
            </a:r>
            <a:r>
              <a:rPr lang="en-US" sz="2800" dirty="0" smtClean="0"/>
              <a:t>reaches </a:t>
            </a:r>
            <a:r>
              <a:rPr lang="el-GR" sz="2800" dirty="0" smtClean="0"/>
              <a:t>β </a:t>
            </a:r>
            <a:r>
              <a:rPr lang="fr-FR" sz="2800" dirty="0" smtClean="0"/>
              <a:t>=</a:t>
            </a:r>
            <a:r>
              <a:rPr lang="en-US" sz="2800" dirty="0" smtClean="0"/>
              <a:t>800%, </a:t>
            </a:r>
            <a:r>
              <a:rPr lang="el-GR" sz="2800" dirty="0" smtClean="0"/>
              <a:t>α </a:t>
            </a:r>
            <a:r>
              <a:rPr lang="en-US" sz="2800" dirty="0" smtClean="0"/>
              <a:t>would reach </a:t>
            </a:r>
            <a:r>
              <a:rPr lang="el-GR" sz="2800" dirty="0" smtClean="0"/>
              <a:t>α </a:t>
            </a:r>
            <a:r>
              <a:rPr lang="fr-FR" sz="2800" dirty="0" smtClean="0"/>
              <a:t>=</a:t>
            </a:r>
            <a:r>
              <a:rPr lang="en-US" sz="2800" dirty="0" smtClean="0"/>
              <a:t>42%</a:t>
            </a:r>
          </a:p>
          <a:p>
            <a:r>
              <a:rPr lang="en-US" sz="2800" dirty="0" smtClean="0"/>
              <a:t>In case</a:t>
            </a:r>
            <a:r>
              <a:rPr lang="el-GR" sz="2800" dirty="0" smtClean="0">
                <a:cs typeface="Arial"/>
              </a:rPr>
              <a:t> σ </a:t>
            </a:r>
            <a:r>
              <a:rPr lang="en-US" sz="2800" dirty="0" smtClean="0"/>
              <a:t>=1.8, </a:t>
            </a:r>
            <a:r>
              <a:rPr lang="el-GR" sz="2800" dirty="0" smtClean="0"/>
              <a:t>α </a:t>
            </a:r>
            <a:r>
              <a:rPr lang="en-US" sz="2800" dirty="0" smtClean="0"/>
              <a:t>would be as large as </a:t>
            </a:r>
            <a:r>
              <a:rPr lang="el-GR" sz="2800" dirty="0" smtClean="0"/>
              <a:t>α </a:t>
            </a:r>
            <a:r>
              <a:rPr lang="fr-FR" sz="2800" dirty="0" smtClean="0"/>
              <a:t>=</a:t>
            </a:r>
            <a:r>
              <a:rPr lang="en-US" sz="2800" dirty="0" smtClean="0"/>
              <a:t>53%</a:t>
            </a:r>
          </a:p>
          <a:p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881162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89090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188089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9011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882902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91138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632072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Measurement</a:t>
            </a:r>
            <a:r>
              <a:rPr lang="fr-FR" sz="3600" dirty="0" smtClean="0"/>
              <a:t> </a:t>
            </a:r>
            <a:r>
              <a:rPr lang="fr-FR" sz="3600" dirty="0" err="1" smtClean="0"/>
              <a:t>problems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capital </a:t>
            </a:r>
            <a:r>
              <a:rPr lang="fr-FR" sz="3600" dirty="0" err="1" smtClean="0"/>
              <a:t>shares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61662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,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principle</a:t>
            </a:r>
            <a:r>
              <a:rPr lang="fr-FR" dirty="0" smtClean="0"/>
              <a:t>, capital </a:t>
            </a:r>
            <a:r>
              <a:rPr lang="fr-FR" dirty="0" err="1" smtClean="0"/>
              <a:t>income</a:t>
            </a:r>
            <a:r>
              <a:rPr lang="fr-FR" dirty="0" smtClean="0"/>
              <a:t> = all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capital </a:t>
            </a:r>
            <a:r>
              <a:rPr lang="fr-FR" dirty="0" err="1" smtClean="0"/>
              <a:t>owners</a:t>
            </a:r>
            <a:r>
              <a:rPr lang="fr-FR" dirty="0" smtClean="0"/>
              <a:t> (</a:t>
            </a:r>
            <a:r>
              <a:rPr lang="fr-FR" dirty="0" err="1" smtClean="0"/>
              <a:t>independanty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input);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= all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earners</a:t>
            </a:r>
            <a:r>
              <a:rPr lang="fr-FR" dirty="0" smtClean="0"/>
              <a:t> (</a:t>
            </a:r>
            <a:r>
              <a:rPr lang="fr-FR" dirty="0" err="1" smtClean="0"/>
              <a:t>independantly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capital input)</a:t>
            </a:r>
          </a:p>
          <a:p>
            <a:r>
              <a:rPr lang="fr-FR" dirty="0" smtClean="0"/>
              <a:t>But in practice, the line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hard to </a:t>
            </a:r>
            <a:r>
              <a:rPr lang="fr-FR" dirty="0" err="1" smtClean="0"/>
              <a:t>draw</a:t>
            </a:r>
            <a:r>
              <a:rPr lang="fr-FR" dirty="0" smtClean="0"/>
              <a:t>: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, self-</a:t>
            </a:r>
            <a:r>
              <a:rPr lang="fr-FR" dirty="0" err="1" smtClean="0"/>
              <a:t>semployed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, </a:t>
            </a:r>
            <a:r>
              <a:rPr lang="fr-FR" dirty="0" err="1" smtClean="0"/>
              <a:t>informal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intermediation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(=the time </a:t>
            </a:r>
            <a:r>
              <a:rPr lang="fr-FR" dirty="0" err="1" smtClean="0"/>
              <a:t>spent</a:t>
            </a:r>
            <a:r>
              <a:rPr lang="fr-FR" dirty="0" smtClean="0"/>
              <a:t> to manage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portfolio)</a:t>
            </a:r>
          </a:p>
          <a:p>
            <a:r>
              <a:rPr lang="fr-FR" dirty="0" smtClean="0"/>
              <a:t>If one </a:t>
            </a:r>
            <a:r>
              <a:rPr lang="fr-FR" dirty="0" err="1" smtClean="0"/>
              <a:t>measures</a:t>
            </a:r>
            <a:r>
              <a:rPr lang="fr-FR" dirty="0" smtClean="0"/>
              <a:t> the capital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national </a:t>
            </a:r>
            <a:r>
              <a:rPr lang="fr-FR" dirty="0" err="1" smtClean="0"/>
              <a:t>accounts</a:t>
            </a:r>
            <a:r>
              <a:rPr lang="fr-FR" dirty="0" smtClean="0"/>
              <a:t> (</a:t>
            </a:r>
            <a:r>
              <a:rPr lang="fr-FR" dirty="0" err="1" smtClean="0"/>
              <a:t>rent</a:t>
            </a:r>
            <a:r>
              <a:rPr lang="fr-FR" dirty="0" smtClean="0"/>
              <a:t>+</a:t>
            </a:r>
            <a:r>
              <a:rPr lang="fr-FR" dirty="0" err="1" smtClean="0"/>
              <a:t>dividend</a:t>
            </a:r>
            <a:r>
              <a:rPr lang="fr-FR" dirty="0" smtClean="0"/>
              <a:t>+</a:t>
            </a:r>
            <a:r>
              <a:rPr lang="fr-FR" dirty="0" err="1" smtClean="0"/>
              <a:t>interest</a:t>
            </a:r>
            <a:r>
              <a:rPr lang="fr-FR" dirty="0" smtClean="0"/>
              <a:t>+profits) and </a:t>
            </a:r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return r=</a:t>
            </a:r>
            <a:r>
              <a:rPr lang="el-GR" dirty="0" smtClean="0"/>
              <a:t>α</a:t>
            </a:r>
            <a:r>
              <a:rPr lang="fr-FR" dirty="0" smtClean="0"/>
              <a:t>/</a:t>
            </a:r>
            <a:r>
              <a:rPr lang="el-GR" dirty="0" smtClean="0"/>
              <a:t>β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the </a:t>
            </a:r>
            <a:r>
              <a:rPr lang="fr-FR" dirty="0" err="1" smtClean="0"/>
              <a:t>implied</a:t>
            </a:r>
            <a:r>
              <a:rPr lang="fr-FR" dirty="0" smtClean="0"/>
              <a:t> r </a:t>
            </a:r>
            <a:r>
              <a:rPr lang="fr-FR" dirty="0" err="1" smtClean="0"/>
              <a:t>often</a:t>
            </a:r>
            <a:r>
              <a:rPr lang="fr-FR" dirty="0" smtClean="0"/>
              <a:t> looks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for a pure return to capital </a:t>
            </a:r>
            <a:r>
              <a:rPr lang="fr-FR" dirty="0" err="1" smtClean="0"/>
              <a:t>ownership</a:t>
            </a:r>
            <a:r>
              <a:rPr lang="fr-FR" dirty="0" smtClean="0"/>
              <a:t>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a non-</a:t>
            </a:r>
            <a:r>
              <a:rPr lang="fr-FR" dirty="0" err="1" smtClean="0"/>
              <a:t>negligible</a:t>
            </a:r>
            <a:r>
              <a:rPr lang="fr-FR" dirty="0" smtClean="0"/>
              <a:t> entrepreneurial </a:t>
            </a:r>
            <a:r>
              <a:rPr lang="fr-FR" dirty="0" err="1" smtClean="0"/>
              <a:t>labor</a:t>
            </a:r>
            <a:r>
              <a:rPr lang="fr-FR" dirty="0" smtClean="0"/>
              <a:t> component, </a:t>
            </a:r>
            <a:r>
              <a:rPr lang="fr-FR" dirty="0" err="1" smtClean="0"/>
              <a:t>particularly</a:t>
            </a:r>
            <a:r>
              <a:rPr lang="fr-FR" dirty="0" smtClean="0"/>
              <a:t> in reconstruction </a:t>
            </a:r>
            <a:r>
              <a:rPr lang="fr-FR" dirty="0" err="1" smtClean="0"/>
              <a:t>periods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el-GR" dirty="0" smtClean="0"/>
              <a:t> β</a:t>
            </a:r>
            <a:r>
              <a:rPr lang="fr-FR" dirty="0" smtClean="0"/>
              <a:t> and </a:t>
            </a:r>
            <a:r>
              <a:rPr lang="fr-FR" dirty="0" err="1" smtClean="0"/>
              <a:t>high</a:t>
            </a:r>
            <a:r>
              <a:rPr lang="fr-FR" dirty="0" smtClean="0"/>
              <a:t> r; the pure return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20-30% </a:t>
            </a:r>
            <a:r>
              <a:rPr lang="fr-FR" dirty="0" err="1" smtClean="0"/>
              <a:t>smaller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Maybe</a:t>
            </a:r>
            <a:r>
              <a:rPr lang="fr-FR" dirty="0" smtClean="0"/>
              <a:t> one </a:t>
            </a:r>
            <a:r>
              <a:rPr lang="fr-FR" dirty="0" err="1" smtClean="0"/>
              <a:t>should</a:t>
            </a:r>
            <a:r>
              <a:rPr lang="fr-FR" dirty="0" smtClean="0"/>
              <a:t> use </a:t>
            </a:r>
            <a:r>
              <a:rPr lang="fr-FR" dirty="0" err="1" smtClean="0"/>
              <a:t>two</a:t>
            </a:r>
            <a:r>
              <a:rPr lang="fr-FR" dirty="0" smtClean="0"/>
              <a:t>-</a:t>
            </a:r>
            <a:r>
              <a:rPr lang="fr-FR" dirty="0" err="1" smtClean="0"/>
              <a:t>sector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Y=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+Y</a:t>
            </a:r>
            <a:r>
              <a:rPr lang="fr-FR" baseline="-25000" dirty="0" smtClean="0"/>
              <a:t>b</a:t>
            </a:r>
            <a:r>
              <a:rPr lang="fr-FR" dirty="0" smtClean="0"/>
              <a:t> (</a:t>
            </a:r>
            <a:r>
              <a:rPr lang="fr-FR" dirty="0" err="1" smtClean="0"/>
              <a:t>housing</a:t>
            </a:r>
            <a:r>
              <a:rPr lang="fr-FR" dirty="0" smtClean="0"/>
              <a:t> + business); return to </a:t>
            </a:r>
            <a:r>
              <a:rPr lang="fr-FR" dirty="0" err="1" smtClean="0"/>
              <a:t>housing</a:t>
            </a:r>
            <a:r>
              <a:rPr lang="fr-FR" dirty="0" smtClean="0"/>
              <a:t> = </a:t>
            </a:r>
            <a:r>
              <a:rPr lang="fr-FR" dirty="0" err="1" smtClean="0"/>
              <a:t>closer</a:t>
            </a:r>
            <a:r>
              <a:rPr lang="fr-FR" dirty="0" smtClean="0"/>
              <a:t> to pure return to capital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977410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p:oleObj spid="_x0000_s9216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3358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presentationml/2006/ole">
            <p:oleObj spid="_x0000_s41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856984" cy="6552728"/>
        </p:xfrm>
        <a:graphic>
          <a:graphicData uri="http://schemas.openxmlformats.org/presentationml/2006/ole">
            <p:oleObj spid="_x0000_s93186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841901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94210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34170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8856984" cy="6858000"/>
        </p:xfrm>
        <a:graphic>
          <a:graphicData uri="http://schemas.openxmlformats.org/presentationml/2006/ole">
            <p:oleObj spid="_x0000_s9523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900312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624736"/>
        </p:xfrm>
        <a:graphic>
          <a:graphicData uri="http://schemas.openxmlformats.org/presentationml/2006/ole">
            <p:oleObj spid="_x0000_s96258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719883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741368"/>
        </p:xfrm>
        <a:graphic>
          <a:graphicData uri="http://schemas.openxmlformats.org/presentationml/2006/ole">
            <p:oleObj spid="_x0000_s9728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397293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856984" cy="6480720"/>
        </p:xfrm>
        <a:graphic>
          <a:graphicData uri="http://schemas.openxmlformats.org/presentationml/2006/ole">
            <p:oleObj spid="_x0000_s98306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601577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capital </a:t>
            </a:r>
            <a:r>
              <a:rPr lang="fr-FR" dirty="0" err="1" smtClean="0"/>
              <a:t>shares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Imperfect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 and </a:t>
            </a:r>
            <a:r>
              <a:rPr lang="fr-FR" dirty="0" err="1" smtClean="0"/>
              <a:t>globalization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2"/>
              </a:rPr>
              <a:t>Karabarmounis</a:t>
            </a:r>
            <a:r>
              <a:rPr lang="fr-FR" dirty="0" smtClean="0">
                <a:hlinkClick r:id="rId2"/>
              </a:rPr>
              <a:t>-</a:t>
            </a:r>
            <a:r>
              <a:rPr lang="fr-FR" dirty="0" err="1" smtClean="0">
                <a:hlinkClick r:id="rId2"/>
              </a:rPr>
              <a:t>Neiman</a:t>
            </a:r>
            <a:r>
              <a:rPr lang="fr-FR" dirty="0" smtClean="0">
                <a:hlinkClick r:id="rId2"/>
              </a:rPr>
              <a:t> 2013</a:t>
            </a:r>
            <a:r>
              <a:rPr lang="fr-FR" dirty="0" smtClean="0"/>
              <a:t> , « The Global </a:t>
            </a:r>
            <a:r>
              <a:rPr lang="fr-FR" dirty="0" err="1" smtClean="0"/>
              <a:t>Decline</a:t>
            </a:r>
            <a:r>
              <a:rPr lang="fr-FR" dirty="0" smtClean="0"/>
              <a:t> in the Labor </a:t>
            </a:r>
            <a:r>
              <a:rPr lang="fr-FR" dirty="0" err="1" smtClean="0"/>
              <a:t>Share</a:t>
            </a:r>
            <a:r>
              <a:rPr lang="fr-FR" dirty="0" smtClean="0"/>
              <a:t> »;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KN2014</a:t>
            </a:r>
            <a:endParaRPr lang="fr-FR" dirty="0" smtClean="0"/>
          </a:p>
          <a:p>
            <a:r>
              <a:rPr lang="fr-FR" dirty="0" smtClean="0"/>
              <a:t>Atkinson-</a:t>
            </a:r>
            <a:r>
              <a:rPr lang="fr-FR" dirty="0" err="1" smtClean="0"/>
              <a:t>Summers</a:t>
            </a:r>
            <a:r>
              <a:rPr lang="fr-FR" dirty="0" smtClean="0"/>
              <a:t>: Y=F(K</a:t>
            </a:r>
            <a:r>
              <a:rPr lang="fr-FR" baseline="-25000" dirty="0" smtClean="0"/>
              <a:t>1</a:t>
            </a:r>
            <a:r>
              <a:rPr lang="fr-FR" dirty="0" smtClean="0"/>
              <a:t>,AL+BK</a:t>
            </a:r>
            <a:r>
              <a:rPr lang="fr-FR" baseline="-25000" dirty="0" smtClean="0"/>
              <a:t>2</a:t>
            </a:r>
            <a:r>
              <a:rPr lang="fr-FR" dirty="0" smtClean="0"/>
              <a:t>)</a:t>
            </a:r>
          </a:p>
          <a:p>
            <a:r>
              <a:rPr lang="fr-FR" dirty="0" smtClean="0"/>
              <a:t>Public vs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4"/>
              </a:rPr>
              <a:t>Azmat</a:t>
            </a:r>
            <a:r>
              <a:rPr lang="fr-FR" dirty="0" smtClean="0">
                <a:hlinkClick r:id="rId4"/>
              </a:rPr>
              <a:t>-Manning-Van </a:t>
            </a:r>
            <a:r>
              <a:rPr lang="fr-FR" dirty="0" err="1" smtClean="0">
                <a:hlinkClick r:id="rId4"/>
              </a:rPr>
              <a:t>Reenen</a:t>
            </a:r>
            <a:r>
              <a:rPr lang="fr-FR" dirty="0" smtClean="0">
                <a:hlinkClick r:id="rId4"/>
              </a:rPr>
              <a:t> 2011</a:t>
            </a:r>
            <a:r>
              <a:rPr lang="fr-FR" dirty="0" smtClean="0"/>
              <a:t>, « </a:t>
            </a:r>
            <a:r>
              <a:rPr lang="fr-FR" dirty="0" err="1" smtClean="0"/>
              <a:t>Privatization</a:t>
            </a:r>
            <a:r>
              <a:rPr lang="fr-FR" dirty="0" smtClean="0"/>
              <a:t> and the </a:t>
            </a:r>
            <a:r>
              <a:rPr lang="fr-FR" dirty="0" err="1" smtClean="0"/>
              <a:t>Decline</a:t>
            </a:r>
            <a:r>
              <a:rPr lang="fr-FR" dirty="0" smtClean="0"/>
              <a:t> of the Labor </a:t>
            </a:r>
            <a:r>
              <a:rPr lang="fr-FR" dirty="0" err="1" smtClean="0"/>
              <a:t>Share</a:t>
            </a:r>
            <a:r>
              <a:rPr lang="fr-FR" dirty="0" smtClean="0"/>
              <a:t> in GDP: A </a:t>
            </a:r>
            <a:r>
              <a:rPr lang="fr-FR" dirty="0" err="1" smtClean="0"/>
              <a:t>Cross-Country</a:t>
            </a:r>
            <a:r>
              <a:rPr lang="fr-FR" dirty="0" smtClean="0"/>
              <a:t> </a:t>
            </a:r>
            <a:r>
              <a:rPr lang="fr-FR" dirty="0" err="1" smtClean="0"/>
              <a:t>Aanalysis</a:t>
            </a:r>
            <a:r>
              <a:rPr lang="fr-FR" dirty="0" smtClean="0"/>
              <a:t> of the Network Industries »</a:t>
            </a:r>
          </a:p>
          <a:p>
            <a:r>
              <a:rPr lang="fr-FR" dirty="0" smtClean="0"/>
              <a:t>Capital </a:t>
            </a:r>
            <a:r>
              <a:rPr lang="fr-FR" dirty="0" err="1" smtClean="0"/>
              <a:t>shares</a:t>
            </a:r>
            <a:r>
              <a:rPr lang="fr-FR" dirty="0" smtClean="0"/>
              <a:t> and CEO </a:t>
            </a:r>
            <a:r>
              <a:rPr lang="fr-FR" dirty="0" err="1" smtClean="0"/>
              <a:t>pay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5"/>
              </a:rPr>
              <a:t>Pursey</a:t>
            </a:r>
            <a:r>
              <a:rPr lang="fr-FR" dirty="0" smtClean="0">
                <a:hlinkClick r:id="rId5"/>
              </a:rPr>
              <a:t> 2013</a:t>
            </a:r>
            <a:r>
              <a:rPr lang="fr-FR" dirty="0" smtClean="0"/>
              <a:t>, « CEO </a:t>
            </a:r>
            <a:r>
              <a:rPr lang="fr-FR" dirty="0" err="1" smtClean="0"/>
              <a:t>Pay</a:t>
            </a:r>
            <a:r>
              <a:rPr lang="fr-FR" dirty="0" smtClean="0"/>
              <a:t> and Factor </a:t>
            </a:r>
            <a:r>
              <a:rPr lang="fr-FR" dirty="0" err="1" smtClean="0"/>
              <a:t>shares</a:t>
            </a:r>
            <a:r>
              <a:rPr lang="fr-FR" dirty="0" smtClean="0"/>
              <a:t>: </a:t>
            </a:r>
            <a:r>
              <a:rPr lang="fr-FR" dirty="0" err="1" smtClean="0"/>
              <a:t>Bargaining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in US corporations 1970-2011 »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920947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err="1" smtClean="0"/>
              <a:t>Summing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r-FR" dirty="0" smtClean="0"/>
              <a:t>The rate of return to capital 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determined</a:t>
            </a:r>
            <a:r>
              <a:rPr lang="fr-FR" dirty="0" smtClean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by </a:t>
            </a:r>
            <a:r>
              <a:rPr lang="fr-FR" dirty="0" err="1" smtClean="0"/>
              <a:t>technology</a:t>
            </a:r>
            <a:r>
              <a:rPr lang="fr-FR" dirty="0" smtClean="0"/>
              <a:t>: r = F</a:t>
            </a:r>
            <a:r>
              <a:rPr lang="fr-FR" baseline="-25000" dirty="0" smtClean="0"/>
              <a:t>K</a:t>
            </a:r>
            <a:r>
              <a:rPr lang="fr-FR" dirty="0" smtClean="0"/>
              <a:t> = marginal </a:t>
            </a:r>
            <a:r>
              <a:rPr lang="fr-FR" dirty="0" err="1" smtClean="0"/>
              <a:t>product</a:t>
            </a:r>
            <a:r>
              <a:rPr lang="fr-FR" dirty="0" smtClean="0"/>
              <a:t> to capital, </a:t>
            </a:r>
            <a:r>
              <a:rPr lang="fr-FR" dirty="0" err="1" smtClean="0"/>
              <a:t>elasticity</a:t>
            </a:r>
            <a:r>
              <a:rPr lang="fr-FR" dirty="0" smtClean="0"/>
              <a:t> of substitution </a:t>
            </a:r>
            <a:r>
              <a:rPr lang="el-GR" dirty="0" smtClean="0">
                <a:cs typeface="Arial"/>
              </a:rPr>
              <a:t>σ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The </a:t>
            </a:r>
            <a:r>
              <a:rPr lang="fr-FR" dirty="0" err="1" smtClean="0">
                <a:cs typeface="Arial"/>
              </a:rPr>
              <a:t>quantity</a:t>
            </a:r>
            <a:r>
              <a:rPr lang="fr-FR" dirty="0" smtClean="0">
                <a:cs typeface="Arial"/>
              </a:rPr>
              <a:t> of capital </a:t>
            </a:r>
            <a:r>
              <a:rPr lang="el-GR" dirty="0" smtClean="0">
                <a:cs typeface="Arial"/>
              </a:rPr>
              <a:t>β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determined</a:t>
            </a:r>
            <a:r>
              <a:rPr lang="fr-FR" dirty="0" smtClean="0">
                <a:cs typeface="Arial"/>
              </a:rPr>
              <a:t> by </a:t>
            </a:r>
            <a:r>
              <a:rPr lang="fr-FR" dirty="0" err="1" smtClean="0">
                <a:cs typeface="Arial"/>
              </a:rPr>
              <a:t>saving</a:t>
            </a:r>
            <a:r>
              <a:rPr lang="fr-FR" dirty="0" smtClean="0">
                <a:cs typeface="Arial"/>
              </a:rPr>
              <a:t> attitudes and by </a:t>
            </a:r>
            <a:r>
              <a:rPr lang="fr-FR" dirty="0" err="1" smtClean="0">
                <a:cs typeface="Arial"/>
              </a:rPr>
              <a:t>growth</a:t>
            </a:r>
            <a:r>
              <a:rPr lang="fr-FR" dirty="0" smtClean="0">
                <a:cs typeface="Arial"/>
              </a:rPr>
              <a:t> (=</a:t>
            </a:r>
            <a:r>
              <a:rPr lang="fr-FR" dirty="0" err="1" smtClean="0">
                <a:cs typeface="Arial"/>
              </a:rPr>
              <a:t>fertility</a:t>
            </a:r>
            <a:r>
              <a:rPr lang="fr-FR" dirty="0" smtClean="0">
                <a:cs typeface="Arial"/>
              </a:rPr>
              <a:t> + innovation): </a:t>
            </a:r>
            <a:r>
              <a:rPr lang="el-GR" dirty="0" smtClean="0">
                <a:cs typeface="Arial"/>
              </a:rPr>
              <a:t>β</a:t>
            </a:r>
            <a:r>
              <a:rPr lang="fr-FR" dirty="0" smtClean="0">
                <a:cs typeface="Arial"/>
              </a:rPr>
              <a:t> = s/g</a:t>
            </a:r>
          </a:p>
          <a:p>
            <a:r>
              <a:rPr lang="fr-FR" dirty="0" smtClean="0">
                <a:cs typeface="Arial"/>
              </a:rPr>
              <a:t>The capital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determined</a:t>
            </a:r>
            <a:r>
              <a:rPr lang="fr-FR" dirty="0" smtClean="0">
                <a:cs typeface="Arial"/>
              </a:rPr>
              <a:t> by the </a:t>
            </a:r>
            <a:r>
              <a:rPr lang="fr-FR" dirty="0" err="1" smtClean="0">
                <a:cs typeface="Arial"/>
              </a:rPr>
              <a:t>product</a:t>
            </a:r>
            <a:r>
              <a:rPr lang="fr-FR" dirty="0" smtClean="0">
                <a:cs typeface="Arial"/>
              </a:rPr>
              <a:t> of the </a:t>
            </a:r>
            <a:r>
              <a:rPr lang="fr-FR" dirty="0" err="1" smtClean="0">
                <a:cs typeface="Arial"/>
              </a:rPr>
              <a:t>two</a:t>
            </a:r>
            <a:r>
              <a:rPr lang="fr-FR" dirty="0" smtClean="0">
                <a:cs typeface="Arial"/>
              </a:rPr>
              <a:t>: </a:t>
            </a:r>
            <a:r>
              <a:rPr lang="el-GR" dirty="0" smtClean="0">
                <a:cs typeface="Arial"/>
              </a:rPr>
              <a:t>α</a:t>
            </a:r>
            <a:r>
              <a:rPr lang="fr-FR" dirty="0" smtClean="0">
                <a:cs typeface="Arial"/>
              </a:rPr>
              <a:t> = r x </a:t>
            </a:r>
            <a:r>
              <a:rPr lang="el-GR" dirty="0" smtClean="0">
                <a:cs typeface="Arial"/>
              </a:rPr>
              <a:t>β</a:t>
            </a:r>
            <a:endParaRPr lang="fr-FR" dirty="0" smtClean="0">
              <a:cs typeface="Arial"/>
            </a:endParaRPr>
          </a:p>
          <a:p>
            <a:r>
              <a:rPr lang="fr-FR" dirty="0" err="1" smtClean="0">
                <a:cs typeface="Arial"/>
              </a:rPr>
              <a:t>Anything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happen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15152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40638" cy="64804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r>
              <a:rPr lang="fr-FR" sz="2400" dirty="0" smtClean="0"/>
              <a:t> </a:t>
            </a:r>
            <a:endParaRPr lang="fr-FR" sz="2400" dirty="0"/>
          </a:p>
          <a:p>
            <a:r>
              <a:rPr lang="fr-FR" sz="2400" dirty="0" smtClean="0"/>
              <a:t>Note:  the return to capital r=F</a:t>
            </a:r>
            <a:r>
              <a:rPr lang="fr-FR" sz="2400" baseline="-25000" dirty="0" smtClean="0"/>
              <a:t>K 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dermined</a:t>
            </a:r>
            <a:r>
              <a:rPr lang="fr-FR" sz="2400" dirty="0" smtClean="0"/>
              <a:t> not </a:t>
            </a:r>
            <a:r>
              <a:rPr lang="fr-FR" sz="2400" dirty="0" err="1" smtClean="0"/>
              <a:t>only</a:t>
            </a:r>
            <a:r>
              <a:rPr lang="fr-FR" sz="2400" dirty="0" smtClean="0"/>
              <a:t> by </a:t>
            </a:r>
            <a:r>
              <a:rPr lang="fr-FR" sz="2400" dirty="0" err="1" smtClean="0"/>
              <a:t>technology</a:t>
            </a:r>
            <a:r>
              <a:rPr lang="fr-FR" sz="2400" dirty="0" smtClean="0"/>
              <a:t> but </a:t>
            </a:r>
            <a:r>
              <a:rPr lang="fr-FR" sz="2400" dirty="0" err="1" smtClean="0"/>
              <a:t>also</a:t>
            </a:r>
            <a:r>
              <a:rPr lang="fr-FR" sz="2400" dirty="0" smtClean="0"/>
              <a:t> by </a:t>
            </a:r>
            <a:r>
              <a:rPr lang="fr-FR" sz="2400" dirty="0" err="1" smtClean="0"/>
              <a:t>psychology</a:t>
            </a:r>
            <a:r>
              <a:rPr lang="fr-FR" sz="2400" dirty="0" smtClean="0"/>
              <a:t>, i.e.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attitudes s=s(r) </a:t>
            </a:r>
            <a:r>
              <a:rPr lang="fr-FR" sz="2400" dirty="0" err="1" smtClean="0"/>
              <a:t>might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rate of return </a:t>
            </a:r>
          </a:p>
          <a:p>
            <a:endParaRPr lang="fr-FR" sz="2400" dirty="0" smtClean="0"/>
          </a:p>
          <a:p>
            <a:r>
              <a:rPr lang="fr-FR" sz="2400" dirty="0" smtClean="0"/>
              <a:t>In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or </a:t>
            </a:r>
            <a:r>
              <a:rPr lang="fr-FR" sz="2400" dirty="0" err="1" smtClean="0"/>
              <a:t>bequest</a:t>
            </a:r>
            <a:r>
              <a:rPr lang="fr-FR" sz="2400" dirty="0" smtClean="0"/>
              <a:t> in the utility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U(</a:t>
            </a:r>
            <a:r>
              <a:rPr lang="fr-FR" sz="2400" dirty="0" err="1" smtClean="0"/>
              <a:t>c</a:t>
            </a:r>
            <a:r>
              <a:rPr lang="fr-FR" sz="2400" baseline="-25000" dirty="0" err="1" smtClean="0"/>
              <a:t>t</a:t>
            </a:r>
            <a:r>
              <a:rPr lang="fr-FR" sz="2400" dirty="0" err="1" smtClean="0"/>
              <a:t>,w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), </a:t>
            </a:r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zero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U(</a:t>
            </a:r>
            <a:r>
              <a:rPr lang="fr-FR" sz="2400" dirty="0" err="1" smtClean="0"/>
              <a:t>c,w</a:t>
            </a:r>
            <a:r>
              <a:rPr lang="fr-FR" sz="2400" dirty="0" smtClean="0"/>
              <a:t>)=c</a:t>
            </a:r>
            <a:r>
              <a:rPr lang="fr-FR" sz="2400" baseline="30000" dirty="0" smtClean="0"/>
              <a:t>1-s </a:t>
            </a:r>
            <a:r>
              <a:rPr lang="fr-FR" sz="2400" dirty="0" err="1" smtClean="0"/>
              <a:t>w</a:t>
            </a:r>
            <a:r>
              <a:rPr lang="fr-FR" sz="2400" baseline="30000" dirty="0" err="1" smtClean="0"/>
              <a:t>s</a:t>
            </a:r>
            <a:r>
              <a:rPr lang="fr-FR" sz="2400" dirty="0" smtClean="0"/>
              <a:t>, but </a:t>
            </a:r>
            <a:r>
              <a:rPr lang="fr-FR" sz="2400" dirty="0" err="1" smtClean="0"/>
              <a:t>with</a:t>
            </a:r>
            <a:r>
              <a:rPr lang="fr-FR" sz="2400" dirty="0" smtClean="0"/>
              <a:t> more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</a:t>
            </a:r>
            <a:r>
              <a:rPr lang="fr-FR" sz="2400" dirty="0" err="1" smtClean="0"/>
              <a:t>functional</a:t>
            </a:r>
            <a:r>
              <a:rPr lang="fr-FR" sz="2400" dirty="0" smtClean="0"/>
              <a:t> </a:t>
            </a:r>
            <a:r>
              <a:rPr lang="fr-FR" sz="2400" dirty="0" err="1" smtClean="0"/>
              <a:t>forms</a:t>
            </a:r>
            <a:r>
              <a:rPr lang="fr-FR" sz="2400" dirty="0" smtClean="0"/>
              <a:t> on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get</a:t>
            </a:r>
            <a:r>
              <a:rPr lang="fr-FR" sz="2400" dirty="0" smtClean="0"/>
              <a:t> </a:t>
            </a:r>
            <a:r>
              <a:rPr lang="fr-FR" sz="2400" dirty="0" err="1" smtClean="0"/>
              <a:t>any</a:t>
            </a:r>
            <a:r>
              <a:rPr lang="fr-FR" sz="2400" dirty="0" smtClean="0"/>
              <a:t>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</a:t>
            </a:r>
          </a:p>
          <a:p>
            <a:pPr>
              <a:buFontTx/>
              <a:buNone/>
            </a:pPr>
            <a:endParaRPr lang="fr-FR" sz="2400" b="1" dirty="0" smtClean="0"/>
          </a:p>
          <a:p>
            <a:r>
              <a:rPr lang="fr-FR" sz="2400" dirty="0" smtClean="0"/>
              <a:t>In pure </a:t>
            </a:r>
            <a:r>
              <a:rPr lang="fr-FR" sz="2400" dirty="0" err="1" smtClean="0"/>
              <a:t>lifecycle</a:t>
            </a:r>
            <a:r>
              <a:rPr lang="fr-FR" sz="2400" dirty="0" smtClean="0"/>
              <a:t> model, the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rate s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primarily</a:t>
            </a:r>
            <a:r>
              <a:rPr lang="fr-FR" sz="2400" dirty="0" smtClean="0"/>
              <a:t> </a:t>
            </a:r>
            <a:r>
              <a:rPr lang="fr-FR" sz="2400" dirty="0" err="1" smtClean="0"/>
              <a:t>determined</a:t>
            </a:r>
            <a:r>
              <a:rPr lang="fr-FR" sz="2400" dirty="0" smtClean="0"/>
              <a:t> by </a:t>
            </a:r>
            <a:r>
              <a:rPr lang="fr-FR" sz="2400" dirty="0" err="1" smtClean="0"/>
              <a:t>demographic</a:t>
            </a:r>
            <a:r>
              <a:rPr lang="fr-FR" sz="2400" dirty="0" smtClean="0"/>
              <a:t> structure (more time in retirement →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s), but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rate of return, in </a:t>
            </a:r>
            <a:r>
              <a:rPr lang="fr-FR" sz="2400" dirty="0" err="1" smtClean="0"/>
              <a:t>particular</a:t>
            </a:r>
            <a:r>
              <a:rPr lang="fr-FR" sz="2400" dirty="0" smtClean="0"/>
              <a:t> if the rate of return </a:t>
            </a:r>
            <a:r>
              <a:rPr lang="fr-FR" sz="2400" dirty="0" err="1" smtClean="0"/>
              <a:t>becomes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low</a:t>
            </a:r>
            <a:r>
              <a:rPr lang="fr-FR" sz="2400" dirty="0" smtClean="0"/>
              <a:t> (</a:t>
            </a:r>
            <a:r>
              <a:rPr lang="fr-FR" sz="2400" dirty="0" err="1" smtClean="0"/>
              <a:t>say</a:t>
            </a:r>
            <a:r>
              <a:rPr lang="fr-FR" sz="2400" dirty="0" smtClean="0"/>
              <a:t>, </a:t>
            </a:r>
            <a:r>
              <a:rPr lang="fr-FR" sz="2400" dirty="0" err="1" smtClean="0"/>
              <a:t>below</a:t>
            </a:r>
            <a:r>
              <a:rPr lang="fr-FR" sz="2400" dirty="0" smtClean="0"/>
              <a:t> 2%) or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high</a:t>
            </a:r>
            <a:r>
              <a:rPr lang="fr-FR" sz="2400" dirty="0" smtClean="0"/>
              <a:t> (</a:t>
            </a:r>
            <a:r>
              <a:rPr lang="fr-FR" sz="2400" dirty="0" err="1" smtClean="0"/>
              <a:t>say</a:t>
            </a:r>
            <a:r>
              <a:rPr lang="fr-FR" sz="2400" dirty="0" smtClean="0"/>
              <a:t>, </a:t>
            </a:r>
            <a:r>
              <a:rPr lang="fr-FR" sz="2400" dirty="0" err="1" smtClean="0"/>
              <a:t>above</a:t>
            </a:r>
            <a:r>
              <a:rPr lang="fr-FR" sz="2400" dirty="0" smtClean="0"/>
              <a:t> 6%)</a:t>
            </a:r>
          </a:p>
          <a:p>
            <a:pPr>
              <a:buNone/>
            </a:pPr>
            <a:endParaRPr lang="fr-FR" sz="2400" dirty="0" smtClean="0"/>
          </a:p>
          <a:p>
            <a:pPr>
              <a:buFontTx/>
              <a:buNone/>
            </a:pPr>
            <a:endParaRPr lang="fr-FR" sz="2400" dirty="0"/>
          </a:p>
          <a:p>
            <a:pPr>
              <a:buFontTx/>
              <a:buNone/>
            </a:pPr>
            <a:endParaRPr lang="el-GR" sz="2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2951811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40638" cy="64804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r>
              <a:rPr lang="fr-FR" sz="2400" dirty="0" smtClean="0"/>
              <a:t> </a:t>
            </a:r>
            <a:endParaRPr lang="fr-FR" sz="2400" dirty="0"/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In the </a:t>
            </a:r>
            <a:r>
              <a:rPr lang="fr-FR" sz="2400" dirty="0" err="1" smtClean="0"/>
              <a:t>dynastic</a:t>
            </a:r>
            <a:r>
              <a:rPr lang="fr-FR" sz="2400" dirty="0" smtClean="0"/>
              <a:t> utility model, the rate of return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entirely</a:t>
            </a:r>
            <a:r>
              <a:rPr lang="fr-FR" sz="2400" dirty="0" smtClean="0"/>
              <a:t> set by the rate of time </a:t>
            </a:r>
            <a:r>
              <a:rPr lang="fr-FR" sz="2400" dirty="0" err="1" smtClean="0"/>
              <a:t>preference</a:t>
            </a:r>
            <a:r>
              <a:rPr lang="fr-FR" sz="2400" dirty="0" smtClean="0"/>
              <a:t> (=</a:t>
            </a:r>
            <a:r>
              <a:rPr lang="fr-FR" sz="2400" dirty="0" err="1" smtClean="0"/>
              <a:t>psychological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parameter</a:t>
            </a:r>
            <a:r>
              <a:rPr lang="fr-FR" sz="2400" dirty="0" smtClean="0"/>
              <a:t>) and the </a:t>
            </a:r>
            <a:r>
              <a:rPr lang="fr-FR" sz="2400" dirty="0" err="1" smtClean="0"/>
              <a:t>growth</a:t>
            </a:r>
            <a:r>
              <a:rPr lang="fr-FR" sz="2400" dirty="0" smtClean="0"/>
              <a:t> rate: 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     Max </a:t>
            </a:r>
            <a:r>
              <a:rPr lang="el-GR" sz="2400" dirty="0"/>
              <a:t>Σ</a:t>
            </a:r>
            <a:r>
              <a:rPr lang="fr-FR" sz="2400" dirty="0"/>
              <a:t> U(c</a:t>
            </a:r>
            <a:r>
              <a:rPr lang="fr-FR" sz="2400" baseline="-25000" dirty="0"/>
              <a:t>t</a:t>
            </a:r>
            <a:r>
              <a:rPr lang="fr-FR" sz="2400" dirty="0"/>
              <a:t>)/(1+</a:t>
            </a:r>
            <a:r>
              <a:rPr lang="el-GR" sz="2400" dirty="0"/>
              <a:t>δ</a:t>
            </a:r>
            <a:r>
              <a:rPr lang="fr-FR" sz="2400" dirty="0"/>
              <a:t>)</a:t>
            </a:r>
            <a:r>
              <a:rPr lang="fr-FR" sz="2400" baseline="30000" dirty="0"/>
              <a:t>t 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U(c)=c</a:t>
            </a:r>
            <a:r>
              <a:rPr lang="fr-FR" sz="2400" baseline="30000" dirty="0"/>
              <a:t>1-1/</a:t>
            </a:r>
            <a:r>
              <a:rPr lang="el-GR" sz="2400" baseline="30000" dirty="0"/>
              <a:t>ξ</a:t>
            </a:r>
            <a:r>
              <a:rPr lang="fr-FR" sz="2400" dirty="0"/>
              <a:t>/(1-1/</a:t>
            </a:r>
            <a:r>
              <a:rPr lang="el-GR" sz="2400" dirty="0"/>
              <a:t>ξ</a:t>
            </a:r>
            <a:r>
              <a:rPr lang="fr-FR" sz="2400" dirty="0"/>
              <a:t>) </a:t>
            </a:r>
          </a:p>
          <a:p>
            <a:pPr>
              <a:buFontTx/>
              <a:buNone/>
            </a:pPr>
            <a:r>
              <a:rPr lang="fr-FR" sz="2400" dirty="0"/>
              <a:t>→ unique long rate </a:t>
            </a:r>
            <a:r>
              <a:rPr lang="fr-FR" sz="2400" dirty="0" err="1"/>
              <a:t>rate</a:t>
            </a:r>
            <a:r>
              <a:rPr lang="fr-FR" sz="2400" dirty="0"/>
              <a:t> of return </a:t>
            </a:r>
            <a:r>
              <a:rPr lang="fr-FR" sz="2400" dirty="0" err="1"/>
              <a:t>r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→ r = </a:t>
            </a:r>
            <a:r>
              <a:rPr lang="el-GR" sz="2400" dirty="0"/>
              <a:t>δ</a:t>
            </a:r>
            <a:r>
              <a:rPr lang="fr-FR" sz="2400" dirty="0"/>
              <a:t> +</a:t>
            </a:r>
            <a:r>
              <a:rPr lang="el-GR" sz="2400" dirty="0"/>
              <a:t>ξ</a:t>
            </a:r>
            <a:r>
              <a:rPr lang="fr-FR" sz="2400" dirty="0"/>
              <a:t>g &gt; g </a:t>
            </a: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        (</a:t>
            </a:r>
            <a:r>
              <a:rPr lang="el-GR" sz="2400" dirty="0" smtClean="0"/>
              <a:t>ξ</a:t>
            </a:r>
            <a:r>
              <a:rPr lang="fr-FR" sz="2400" dirty="0" smtClean="0"/>
              <a:t>&gt;1 and </a:t>
            </a:r>
            <a:r>
              <a:rPr lang="fr-FR" sz="2400" dirty="0" err="1" smtClean="0"/>
              <a:t>transverality</a:t>
            </a:r>
            <a:r>
              <a:rPr lang="fr-FR" sz="2400" dirty="0" smtClean="0"/>
              <a:t> condition)</a:t>
            </a:r>
            <a:endParaRPr lang="fr-FR" sz="2400" dirty="0"/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This </a:t>
            </a:r>
            <a:r>
              <a:rPr lang="fr-FR" sz="2400" dirty="0" err="1" smtClean="0"/>
              <a:t>holds</a:t>
            </a:r>
            <a:r>
              <a:rPr lang="fr-FR" sz="2400" dirty="0" smtClean="0"/>
              <a:t> </a:t>
            </a:r>
            <a:r>
              <a:rPr lang="fr-FR" sz="2400" dirty="0" err="1" smtClean="0"/>
              <a:t>both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representative</a:t>
            </a:r>
            <a:r>
              <a:rPr lang="fr-FR" sz="2400" dirty="0" smtClean="0"/>
              <a:t> agent version of model and in the </a:t>
            </a:r>
            <a:r>
              <a:rPr lang="fr-FR" sz="2400" dirty="0" err="1" smtClean="0"/>
              <a:t>heteogenous</a:t>
            </a:r>
            <a:r>
              <a:rPr lang="fr-FR" sz="2400" dirty="0" smtClean="0"/>
              <a:t> agent version (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insurable</a:t>
            </a:r>
            <a:r>
              <a:rPr lang="fr-FR" sz="2400" dirty="0" smtClean="0"/>
              <a:t> </a:t>
            </a:r>
            <a:r>
              <a:rPr lang="fr-FR" sz="2400" dirty="0" err="1" smtClean="0"/>
              <a:t>shocks</a:t>
            </a:r>
            <a:r>
              <a:rPr lang="fr-FR" sz="2400" dirty="0" smtClean="0"/>
              <a:t>); more on </a:t>
            </a:r>
            <a:r>
              <a:rPr lang="fr-FR" sz="2400" dirty="0" err="1" smtClean="0"/>
              <a:t>this</a:t>
            </a:r>
            <a:r>
              <a:rPr lang="fr-FR" sz="2400" dirty="0" smtClean="0"/>
              <a:t> in Lecture 6</a:t>
            </a:r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</a:t>
            </a:r>
            <a:endParaRPr lang="fr-FR" sz="2400" dirty="0"/>
          </a:p>
          <a:p>
            <a:pPr>
              <a:buFontTx/>
              <a:buNone/>
            </a:pPr>
            <a:endParaRPr lang="fr-FR" sz="2400" dirty="0"/>
          </a:p>
          <a:p>
            <a:pPr>
              <a:buFontTx/>
              <a:buNone/>
            </a:pPr>
            <a:endParaRPr lang="el-GR" sz="2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2426781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4932</Words>
  <Application>Microsoft Office PowerPoint</Application>
  <PresentationFormat>Affichage à l'écran (4:3)</PresentationFormat>
  <Paragraphs>334</Paragraphs>
  <Slides>99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99</vt:i4>
      </vt:variant>
    </vt:vector>
  </HeadingPairs>
  <TitlesOfParts>
    <vt:vector size="101" baseType="lpstr">
      <vt:lpstr>Thème Office</vt:lpstr>
      <vt:lpstr>Acrobat Document</vt:lpstr>
      <vt:lpstr>   Economic History (Master PPD &amp; APE, Paris School of Economics) Thomas Piketty Academic year 2015-2016  </vt:lpstr>
      <vt:lpstr>The very long-run: Britain and France 1700-2010</vt:lpstr>
      <vt:lpstr>Diapositive 3</vt:lpstr>
      <vt:lpstr>Diapositive 4</vt:lpstr>
      <vt:lpstr>Diapositive 5</vt:lpstr>
      <vt:lpstr>The rise and fall of foreign assets</vt:lpstr>
      <vt:lpstr>Diapositive 7</vt:lpstr>
      <vt:lpstr>Private versus public wealth</vt:lpstr>
      <vt:lpstr>Diapositive 9</vt:lpstr>
      <vt:lpstr>Britain: public debt and Ricardian equivalence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France: a mixed economy in 1950-1980</vt:lpstr>
      <vt:lpstr>Diapositive 18</vt:lpstr>
      <vt:lpstr>Capital in Germany</vt:lpstr>
      <vt:lpstr>Diapositive 20</vt:lpstr>
      <vt:lpstr>Diapositive 21</vt:lpstr>
      <vt:lpstr>Diapositive 22</vt:lpstr>
      <vt:lpstr>Diapositive 23</vt:lpstr>
      <vt:lpstr>Diapositive 24</vt:lpstr>
      <vt:lpstr>Capital in America</vt:lpstr>
      <vt:lpstr>Diapositive 26</vt:lpstr>
      <vt:lpstr>Diapositive 27</vt:lpstr>
      <vt:lpstr>Diapositive 28</vt:lpstr>
      <vt:lpstr>Diapositive 29</vt:lpstr>
      <vt:lpstr>Capital and slavery in the US</vt:lpstr>
      <vt:lpstr>Diapositive 31</vt:lpstr>
      <vt:lpstr>Diapositive 32</vt:lpstr>
      <vt:lpstr>On the value of human capital</vt:lpstr>
      <vt:lpstr>Summing up: what have we learned?</vt:lpstr>
      <vt:lpstr>Diapositive 35</vt:lpstr>
      <vt:lpstr>Diapositive 36</vt:lpstr>
      <vt:lpstr>Let’s move to theory: how can we explain capital-income ratios β=W/Y ?  </vt:lpstr>
      <vt:lpstr>Harrod-Domar-Solow formula: β=s/g</vt:lpstr>
      <vt:lpstr>Another special case: the dynastic model</vt:lpstr>
      <vt:lpstr>Diapositive 40</vt:lpstr>
      <vt:lpstr>Inequality in the dynastic model</vt:lpstr>
      <vt:lpstr>Diapositive 42</vt:lpstr>
      <vt:lpstr>The rise of wealth-income ratios in rich countries 1970-2010: volume or price effects ?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Can land and housing prices also matter in the very long run?</vt:lpstr>
      <vt:lpstr>Gross vs net foreign assets:           financial globalization in action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Market vs book value of corporations</vt:lpstr>
      <vt:lpstr>Diapositive 73</vt:lpstr>
      <vt:lpstr>Summing up</vt:lpstr>
      <vt:lpstr>Diapositive 75</vt:lpstr>
      <vt:lpstr>Capital-income ratios β vs. capital shares α</vt:lpstr>
      <vt:lpstr>Diapositive 77</vt:lpstr>
      <vt:lpstr>The Cobb-Douglas production function</vt:lpstr>
      <vt:lpstr>The limits of Cobb-Douglas</vt:lpstr>
      <vt:lpstr>Diapositive 80</vt:lpstr>
      <vt:lpstr>Diapositive 81</vt:lpstr>
      <vt:lpstr>Diapositive 82</vt:lpstr>
      <vt:lpstr>The CES production function</vt:lpstr>
      <vt:lpstr>Diapositive 84</vt:lpstr>
      <vt:lpstr>Diapositive 85</vt:lpstr>
      <vt:lpstr>Diapositive 86</vt:lpstr>
      <vt:lpstr>Diapositive 87</vt:lpstr>
      <vt:lpstr>Measurement problems with capital shares 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Recent work on capital shares</vt:lpstr>
      <vt:lpstr>Summing up</vt:lpstr>
      <vt:lpstr>Diapositive 98</vt:lpstr>
      <vt:lpstr>Diapositive 99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61</cp:revision>
  <dcterms:created xsi:type="dcterms:W3CDTF">2013-11-22T17:30:25Z</dcterms:created>
  <dcterms:modified xsi:type="dcterms:W3CDTF">2015-06-23T13:02:41Z</dcterms:modified>
</cp:coreProperties>
</file>