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96" r:id="rId4"/>
    <p:sldId id="299" r:id="rId5"/>
    <p:sldId id="259" r:id="rId6"/>
    <p:sldId id="279" r:id="rId7"/>
    <p:sldId id="284" r:id="rId8"/>
    <p:sldId id="285" r:id="rId9"/>
    <p:sldId id="286" r:id="rId10"/>
    <p:sldId id="281" r:id="rId11"/>
    <p:sldId id="300" r:id="rId12"/>
    <p:sldId id="287" r:id="rId13"/>
    <p:sldId id="260" r:id="rId14"/>
    <p:sldId id="261" r:id="rId15"/>
    <p:sldId id="262" r:id="rId16"/>
    <p:sldId id="282" r:id="rId17"/>
    <p:sldId id="283" r:id="rId18"/>
    <p:sldId id="264" r:id="rId19"/>
    <p:sldId id="265" r:id="rId20"/>
    <p:sldId id="288" r:id="rId21"/>
    <p:sldId id="289" r:id="rId22"/>
    <p:sldId id="290" r:id="rId23"/>
    <p:sldId id="266" r:id="rId24"/>
    <p:sldId id="267" r:id="rId25"/>
    <p:sldId id="274" r:id="rId26"/>
    <p:sldId id="292" r:id="rId27"/>
    <p:sldId id="276" r:id="rId28"/>
    <p:sldId id="268" r:id="rId29"/>
    <p:sldId id="269" r:id="rId30"/>
    <p:sldId id="270" r:id="rId31"/>
    <p:sldId id="275" r:id="rId32"/>
    <p:sldId id="294" r:id="rId33"/>
    <p:sldId id="301" r:id="rId34"/>
    <p:sldId id="302" r:id="rId35"/>
    <p:sldId id="298" r:id="rId36"/>
    <p:sldId id="297" r:id="rId37"/>
    <p:sldId id="295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4Lecture1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apital21c/xls/RawDataFiles/MaddisonWorldGDPSeries1to2008.x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Gordon2012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Solow1956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JonesRomer201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 History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</a:t>
            </a:r>
            <a:r>
              <a:rPr lang="en-US" sz="3100" i="1" smtClean="0"/>
              <a:t>Master APE &amp; PPD, </a:t>
            </a:r>
            <a:r>
              <a:rPr lang="en-US" sz="3100" i="1" dirty="0" smtClean="0"/>
              <a:t>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</a:t>
            </a:r>
            <a:r>
              <a:rPr lang="en-US" sz="3600" smtClean="0"/>
              <a:t>year 2015-2016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496944" cy="2592288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hlinkClick r:id="rId2"/>
              </a:rPr>
              <a:t>Lecture 1: Income, capital and growth since 1800: how did rich countries become rich ?</a:t>
            </a:r>
            <a:r>
              <a:rPr lang="en-US" sz="4000" b="1" dirty="0" smtClean="0"/>
              <a:t> </a:t>
            </a:r>
          </a:p>
          <a:p>
            <a:r>
              <a:rPr lang="en-US" sz="3600" dirty="0" smtClean="0"/>
              <a:t>    (Tuesday September 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2015)</a:t>
            </a:r>
            <a:endParaRPr lang="en-US" i="1" dirty="0" smtClean="0"/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/>
          </a:bodyPr>
          <a:lstStyle/>
          <a:p>
            <a:r>
              <a:rPr lang="fr-FR" dirty="0" smtClean="0"/>
              <a:t>Data about long-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Long </a:t>
            </a:r>
            <a:r>
              <a:rPr lang="fr-FR" sz="2800" dirty="0" err="1" smtClean="0"/>
              <a:t>run</a:t>
            </a:r>
            <a:r>
              <a:rPr lang="fr-FR" sz="2800" dirty="0" smtClean="0"/>
              <a:t> national </a:t>
            </a:r>
            <a:r>
              <a:rPr lang="fr-FR" sz="2800" dirty="0" err="1" smtClean="0"/>
              <a:t>accounts</a:t>
            </a:r>
            <a:r>
              <a:rPr lang="fr-FR" sz="2800" dirty="0" smtClean="0"/>
              <a:t>: </a:t>
            </a:r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err="1" smtClean="0">
                <a:hlinkClick r:id="rId2"/>
              </a:rPr>
              <a:t>Maddison</a:t>
            </a:r>
            <a:r>
              <a:rPr lang="fr-FR" sz="2800" dirty="0" smtClean="0">
                <a:hlinkClick r:id="rId2"/>
              </a:rPr>
              <a:t> 2008</a:t>
            </a:r>
            <a:r>
              <a:rPr lang="fr-FR" sz="2800" dirty="0" smtClean="0"/>
              <a:t> (and official </a:t>
            </a:r>
            <a:r>
              <a:rPr lang="fr-FR" sz="2800" dirty="0" err="1" smtClean="0"/>
              <a:t>series</a:t>
            </a:r>
            <a:r>
              <a:rPr lang="fr-FR" sz="2800" dirty="0" smtClean="0"/>
              <a:t> for </a:t>
            </a:r>
            <a:r>
              <a:rPr lang="fr-FR" sz="2800" dirty="0" err="1" smtClean="0"/>
              <a:t>recent</a:t>
            </a:r>
            <a:r>
              <a:rPr lang="fr-FR" sz="2800" dirty="0" smtClean="0"/>
              <a:t> </a:t>
            </a:r>
            <a:r>
              <a:rPr lang="fr-FR" sz="2800" dirty="0" err="1" smtClean="0"/>
              <a:t>decades</a:t>
            </a:r>
            <a:r>
              <a:rPr lang="fr-FR" sz="2800" dirty="0" smtClean="0"/>
              <a:t>); </a:t>
            </a:r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b="1" dirty="0" err="1" smtClean="0"/>
              <a:t>excel</a:t>
            </a:r>
            <a:r>
              <a:rPr lang="fr-FR" sz="2800" b="1" dirty="0" smtClean="0"/>
              <a:t> file</a:t>
            </a:r>
          </a:p>
          <a:p>
            <a:r>
              <a:rPr lang="fr-FR" sz="2800" dirty="0" err="1" smtClean="0"/>
              <a:t>See</a:t>
            </a:r>
            <a:r>
              <a:rPr lang="fr-FR" sz="2800" dirty="0" smtClean="0"/>
              <a:t> Capital…, </a:t>
            </a:r>
            <a:r>
              <a:rPr lang="fr-FR" sz="2800" dirty="0" err="1" smtClean="0"/>
              <a:t>chapters</a:t>
            </a:r>
            <a:r>
              <a:rPr lang="fr-FR" sz="2800" dirty="0" smtClean="0"/>
              <a:t> 1-2</a:t>
            </a:r>
          </a:p>
          <a:p>
            <a:r>
              <a:rPr lang="fr-FR" sz="2800" dirty="0" err="1" smtClean="0"/>
              <a:t>Maddison</a:t>
            </a:r>
            <a:r>
              <a:rPr lang="fr-FR" sz="2800" dirty="0" smtClean="0"/>
              <a:t>: no data on capital stock</a:t>
            </a:r>
          </a:p>
          <a:p>
            <a:r>
              <a:rPr lang="fr-FR" sz="2800" dirty="0" err="1" smtClean="0"/>
              <a:t>See</a:t>
            </a:r>
            <a:r>
              <a:rPr lang="fr-FR" sz="2800" dirty="0" smtClean="0"/>
              <a:t> Piketty-Zucman; </a:t>
            </a:r>
            <a:r>
              <a:rPr lang="fr-FR" sz="2800" dirty="0" err="1" smtClean="0"/>
              <a:t>see</a:t>
            </a:r>
            <a:r>
              <a:rPr lang="fr-FR" sz="2800" dirty="0" smtClean="0"/>
              <a:t> Goldsmith</a:t>
            </a:r>
            <a:endParaRPr lang="fr-F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Facts</a:t>
            </a:r>
            <a:r>
              <a:rPr lang="fr-FR" dirty="0" smtClean="0"/>
              <a:t> &amp; questions about long-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b="1" dirty="0" smtClean="0"/>
          </a:p>
          <a:p>
            <a:r>
              <a:rPr lang="fr-FR" sz="2800" b="1" dirty="0" err="1" smtClean="0"/>
              <a:t>Fact</a:t>
            </a:r>
            <a:r>
              <a:rPr lang="fr-FR" sz="2800" b="1" dirty="0" smtClean="0"/>
              <a:t> 1: Convergence </a:t>
            </a:r>
          </a:p>
          <a:p>
            <a:r>
              <a:rPr lang="fr-FR" sz="2800" dirty="0" smtClean="0"/>
              <a:t>Convergence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</a:t>
            </a:r>
            <a:r>
              <a:rPr lang="fr-FR" sz="2800" dirty="0" err="1" smtClean="0"/>
              <a:t>poor</a:t>
            </a:r>
            <a:r>
              <a:rPr lang="fr-FR" sz="2800" dirty="0" smtClean="0"/>
              <a:t> and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 </a:t>
            </a:r>
            <a:r>
              <a:rPr lang="fr-FR" sz="2800" dirty="0" err="1" smtClean="0"/>
              <a:t>now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</a:t>
            </a:r>
            <a:r>
              <a:rPr lang="fr-FR" sz="2800" dirty="0" err="1" smtClean="0"/>
              <a:t>well</a:t>
            </a:r>
            <a:r>
              <a:rPr lang="fr-FR" sz="2800" dirty="0" smtClean="0"/>
              <a:t> </a:t>
            </a:r>
            <a:r>
              <a:rPr lang="fr-FR" sz="2800" dirty="0" err="1" smtClean="0"/>
              <a:t>under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; but not over </a:t>
            </a:r>
            <a:r>
              <a:rPr lang="fr-FR" sz="2800" dirty="0" err="1" smtClean="0"/>
              <a:t>yet</a:t>
            </a:r>
            <a:r>
              <a:rPr lang="fr-FR" sz="2800" dirty="0" smtClean="0"/>
              <a:t> (?)</a:t>
            </a:r>
          </a:p>
          <a:p>
            <a:endParaRPr lang="fr-FR" sz="2800" dirty="0" smtClean="0"/>
          </a:p>
          <a:p>
            <a:r>
              <a:rPr lang="fr-FR" sz="2800" b="1" dirty="0" err="1" smtClean="0"/>
              <a:t>Fact</a:t>
            </a:r>
            <a:r>
              <a:rPr lang="fr-FR" sz="2800" b="1" dirty="0" smtClean="0"/>
              <a:t> 2: Global </a:t>
            </a:r>
            <a:r>
              <a:rPr lang="fr-FR" sz="2800" b="1" dirty="0" err="1" smtClean="0"/>
              <a:t>growth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slowdown</a:t>
            </a:r>
            <a:r>
              <a:rPr lang="fr-FR" sz="2800" b="1" dirty="0" smtClean="0"/>
              <a:t> in 21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 </a:t>
            </a:r>
          </a:p>
          <a:p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slow for countries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world </a:t>
            </a:r>
            <a:r>
              <a:rPr lang="fr-FR" sz="2800" dirty="0" err="1" smtClean="0"/>
              <a:t>technological</a:t>
            </a:r>
            <a:r>
              <a:rPr lang="fr-FR" sz="2800" dirty="0" smtClean="0"/>
              <a:t> </a:t>
            </a:r>
            <a:r>
              <a:rPr lang="fr-FR" sz="2800" dirty="0" err="1" smtClean="0"/>
              <a:t>frontier</a:t>
            </a:r>
            <a:r>
              <a:rPr lang="fr-FR" sz="2800" dirty="0" smtClean="0"/>
              <a:t>; once global catch-up </a:t>
            </a:r>
            <a:r>
              <a:rPr lang="fr-FR" sz="2800" dirty="0" err="1" smtClean="0"/>
              <a:t>process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over,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r>
              <a:rPr lang="fr-FR" sz="2800" dirty="0" smtClean="0"/>
              <a:t> (?) </a:t>
            </a:r>
          </a:p>
          <a:p>
            <a:r>
              <a:rPr lang="fr-FR" sz="2800" dirty="0" smtClean="0"/>
              <a:t>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→0 (or &lt;0)  (?)</a:t>
            </a:r>
            <a:endParaRPr lang="fr-F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err="1" smtClean="0"/>
              <a:t>Fact</a:t>
            </a:r>
            <a:r>
              <a:rPr lang="fr-FR" dirty="0" smtClean="0"/>
              <a:t> 1. Convergence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328592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Between</a:t>
            </a:r>
            <a:r>
              <a:rPr lang="fr-FR" dirty="0" smtClean="0"/>
              <a:t> 1900 and 1980, Europe + </a:t>
            </a:r>
            <a:r>
              <a:rPr lang="fr-FR" dirty="0" err="1" smtClean="0"/>
              <a:t>America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 70-80% world GDP</a:t>
            </a:r>
          </a:p>
          <a:p>
            <a:r>
              <a:rPr lang="fr-FR" dirty="0" smtClean="0">
                <a:cs typeface="Arial"/>
              </a:rPr>
              <a:t>In 2013: down to about 50% (as in 1860)</a:t>
            </a:r>
          </a:p>
          <a:p>
            <a:r>
              <a:rPr lang="fr-FR" dirty="0" err="1" smtClean="0">
                <a:cs typeface="Arial"/>
              </a:rPr>
              <a:t>At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some</a:t>
            </a:r>
            <a:r>
              <a:rPr lang="fr-FR" dirty="0" smtClean="0">
                <a:cs typeface="Arial"/>
              </a:rPr>
              <a:t> point </a:t>
            </a:r>
            <a:r>
              <a:rPr lang="fr-FR" dirty="0" err="1" smtClean="0">
                <a:cs typeface="Arial"/>
              </a:rPr>
              <a:t>during</a:t>
            </a:r>
            <a:r>
              <a:rPr lang="fr-FR" dirty="0" smtClean="0">
                <a:cs typeface="Arial"/>
              </a:rPr>
              <a:t> 21</a:t>
            </a:r>
            <a:r>
              <a:rPr lang="fr-FR" baseline="30000" dirty="0" smtClean="0">
                <a:cs typeface="Arial"/>
              </a:rPr>
              <a:t>c</a:t>
            </a:r>
            <a:r>
              <a:rPr lang="fr-FR" dirty="0" smtClean="0">
                <a:cs typeface="Arial"/>
              </a:rPr>
              <a:t>: down to 20-30%, i.e. to the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of Europe + </a:t>
            </a:r>
            <a:r>
              <a:rPr lang="fr-FR" dirty="0" err="1" smtClean="0">
                <a:cs typeface="Arial"/>
              </a:rPr>
              <a:t>America</a:t>
            </a:r>
            <a:r>
              <a:rPr lang="fr-FR" dirty="0" smtClean="0">
                <a:cs typeface="Arial"/>
              </a:rPr>
              <a:t> in world population =  convergence in per capita output and </a:t>
            </a:r>
            <a:r>
              <a:rPr lang="fr-FR" dirty="0" err="1" smtClean="0">
                <a:cs typeface="Arial"/>
              </a:rPr>
              <a:t>income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will</a:t>
            </a:r>
            <a:r>
              <a:rPr lang="fr-FR" dirty="0" smtClean="0">
                <a:cs typeface="Arial"/>
              </a:rPr>
              <a:t> convergence </a:t>
            </a:r>
            <a:r>
              <a:rPr lang="fr-FR" dirty="0" err="1" smtClean="0">
                <a:cs typeface="Arial"/>
              </a:rPr>
              <a:t>be</a:t>
            </a:r>
            <a:r>
              <a:rPr lang="fr-FR" dirty="0" smtClean="0">
                <a:cs typeface="Arial"/>
              </a:rPr>
              <a:t> over in 2030, 2060 or 2090? </a:t>
            </a:r>
            <a:r>
              <a:rPr lang="fr-FR" dirty="0" err="1" smtClean="0">
                <a:cs typeface="Arial"/>
              </a:rPr>
              <a:t>Nobody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knows</a:t>
            </a:r>
            <a:r>
              <a:rPr lang="fr-FR" dirty="0" smtClean="0">
                <a:cs typeface="Arial"/>
              </a:rPr>
              <a:t>. </a:t>
            </a:r>
            <a:r>
              <a:rPr lang="fr-FR" dirty="0" err="1" smtClean="0">
                <a:cs typeface="Arial"/>
              </a:rPr>
              <a:t>Probably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closer</a:t>
            </a:r>
            <a:r>
              <a:rPr lang="fr-FR" dirty="0" smtClean="0">
                <a:cs typeface="Arial"/>
              </a:rPr>
              <a:t> to 2030 in East </a:t>
            </a:r>
            <a:r>
              <a:rPr lang="fr-FR" dirty="0" err="1" smtClean="0">
                <a:cs typeface="Arial"/>
              </a:rPr>
              <a:t>Asia</a:t>
            </a:r>
            <a:r>
              <a:rPr lang="fr-FR" dirty="0" smtClean="0">
                <a:cs typeface="Arial"/>
              </a:rPr>
              <a:t>, and </a:t>
            </a:r>
            <a:r>
              <a:rPr lang="fr-FR" dirty="0" err="1" smtClean="0">
                <a:cs typeface="Arial"/>
              </a:rPr>
              <a:t>closer</a:t>
            </a:r>
            <a:r>
              <a:rPr lang="fr-FR" dirty="0" smtClean="0">
                <a:cs typeface="Arial"/>
              </a:rPr>
              <a:t> to 2090 in South </a:t>
            </a:r>
            <a:r>
              <a:rPr lang="fr-FR" dirty="0" err="1" smtClean="0">
                <a:cs typeface="Arial"/>
              </a:rPr>
              <a:t>Asia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Africa</a:t>
            </a:r>
            <a:r>
              <a:rPr lang="fr-FR" dirty="0" smtClean="0">
                <a:cs typeface="Arial"/>
              </a:rPr>
              <a:t>. </a:t>
            </a:r>
          </a:p>
          <a:p>
            <a:r>
              <a:rPr lang="fr-FR" dirty="0" smtClean="0">
                <a:cs typeface="Arial"/>
              </a:rPr>
              <a:t>Convergence </a:t>
            </a:r>
            <a:r>
              <a:rPr lang="fr-FR" dirty="0" err="1" smtClean="0">
                <a:cs typeface="Arial"/>
              </a:rPr>
              <a:t>occured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mostly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through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investment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/>
              <a:t>(not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: </a:t>
            </a:r>
            <a:r>
              <a:rPr lang="fr-FR" dirty="0" err="1" smtClean="0"/>
              <a:t>emerging</a:t>
            </a:r>
            <a:r>
              <a:rPr lang="fr-FR" dirty="0" smtClean="0"/>
              <a:t> countries are not </a:t>
            </a:r>
            <a:r>
              <a:rPr lang="fr-FR" dirty="0" err="1" smtClean="0"/>
              <a:t>owned</a:t>
            </a:r>
            <a:r>
              <a:rPr lang="fr-FR" dirty="0" smtClean="0"/>
              <a:t> by </a:t>
            </a:r>
            <a:r>
              <a:rPr lang="fr-FR" dirty="0" err="1" smtClean="0"/>
              <a:t>rich</a:t>
            </a:r>
            <a:r>
              <a:rPr lang="fr-FR" dirty="0" smtClean="0"/>
              <a:t> countries…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openness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critical</a:t>
            </a:r>
            <a:r>
              <a:rPr lang="fr-FR" dirty="0" smtClean="0"/>
              <a:t> impact on </a:t>
            </a:r>
            <a:r>
              <a:rPr lang="fr-FR" dirty="0" err="1" smtClean="0"/>
              <a:t>development</a:t>
            </a:r>
            <a:r>
              <a:rPr lang="fr-FR" dirty="0" smtClean="0"/>
              <a:t> via free </a:t>
            </a:r>
            <a:r>
              <a:rPr lang="fr-FR" dirty="0" err="1" smtClean="0"/>
              <a:t>trade</a:t>
            </a:r>
            <a:r>
              <a:rPr lang="fr-FR" dirty="0" smtClean="0"/>
              <a:t> (</a:t>
            </a:r>
            <a:r>
              <a:rPr lang="fr-FR" dirty="0" err="1" smtClean="0"/>
              <a:t>specialization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) and via diffusion of </a:t>
            </a:r>
            <a:r>
              <a:rPr lang="fr-FR" dirty="0" err="1" smtClean="0"/>
              <a:t>technology</a:t>
            </a:r>
            <a:r>
              <a:rPr lang="fr-FR" dirty="0" smtClean="0"/>
              <a:t> and know-how; but </a:t>
            </a:r>
            <a:r>
              <a:rPr lang="fr-FR" dirty="0" err="1" smtClean="0"/>
              <a:t>maybe</a:t>
            </a:r>
            <a:r>
              <a:rPr lang="fr-FR" dirty="0" smtClean="0"/>
              <a:t> 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via free capital </a:t>
            </a:r>
            <a:r>
              <a:rPr lang="fr-FR" dirty="0" err="1" smtClean="0"/>
              <a:t>flows</a:t>
            </a:r>
            <a:endParaRPr lang="fr-FR" dirty="0" smtClean="0"/>
          </a:p>
          <a:p>
            <a:r>
              <a:rPr lang="fr-FR" dirty="0" smtClean="0"/>
              <a:t>More on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>
                <a:hlinkClick r:id="rId2" action="ppaction://hlinksldjump"/>
              </a:rPr>
              <a:t>below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41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8928992" cy="6858000"/>
        </p:xfrm>
        <a:graphic>
          <a:graphicData uri="http://schemas.openxmlformats.org/presentationml/2006/ole">
            <p:oleObj spid="_x0000_s51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Basic </a:t>
            </a:r>
            <a:r>
              <a:rPr lang="fr-FR" dirty="0" err="1" smtClean="0"/>
              <a:t>orders</a:t>
            </a:r>
            <a:r>
              <a:rPr lang="fr-FR" dirty="0" smtClean="0"/>
              <a:t> of magnitude to </a:t>
            </a:r>
            <a:r>
              <a:rPr lang="fr-FR" dirty="0" err="1" smtClean="0"/>
              <a:t>remember</a:t>
            </a:r>
            <a:r>
              <a:rPr lang="fr-FR" dirty="0" smtClean="0"/>
              <a:t>:</a:t>
            </a:r>
          </a:p>
          <a:p>
            <a:r>
              <a:rPr lang="fr-FR" dirty="0" smtClean="0"/>
              <a:t>World GDP 2012 = about 70 trillions €</a:t>
            </a:r>
          </a:p>
          <a:p>
            <a:pPr>
              <a:buNone/>
            </a:pPr>
            <a:r>
              <a:rPr lang="fr-FR" dirty="0" smtClean="0"/>
              <a:t>                                        (i.e. 70 </a:t>
            </a:r>
            <a:r>
              <a:rPr lang="fr-FR" smtClean="0"/>
              <a:t>000 billions €)</a:t>
            </a:r>
            <a:endParaRPr lang="fr-FR" dirty="0" smtClean="0"/>
          </a:p>
          <a:p>
            <a:r>
              <a:rPr lang="fr-FR" dirty="0" smtClean="0"/>
              <a:t>World population = about 7 billions</a:t>
            </a:r>
          </a:p>
          <a:p>
            <a:r>
              <a:rPr lang="fr-FR" dirty="0" smtClean="0"/>
              <a:t>Per capital GDP = about 10 000€</a:t>
            </a:r>
          </a:p>
          <a:p>
            <a:r>
              <a:rPr lang="fr-FR" dirty="0" smtClean="0"/>
              <a:t>Per capital </a:t>
            </a:r>
            <a:r>
              <a:rPr lang="fr-FR" dirty="0" err="1" smtClean="0"/>
              <a:t>income</a:t>
            </a:r>
            <a:r>
              <a:rPr lang="fr-FR" dirty="0" smtClean="0"/>
              <a:t> = about 800€/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err="1" smtClean="0"/>
              <a:t>Rich</a:t>
            </a:r>
            <a:r>
              <a:rPr lang="fr-FR" dirty="0" smtClean="0"/>
              <a:t> countries = about 2000-3000€/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err="1" smtClean="0"/>
              <a:t>Poor</a:t>
            </a:r>
            <a:r>
              <a:rPr lang="fr-FR" dirty="0" smtClean="0"/>
              <a:t> countries = about 200-300€/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smtClean="0"/>
              <a:t>More </a:t>
            </a:r>
            <a:r>
              <a:rPr lang="fr-FR" dirty="0" err="1" smtClean="0"/>
              <a:t>inequality</a:t>
            </a:r>
            <a:r>
              <a:rPr lang="fr-FR" dirty="0" smtClean="0"/>
              <a:t> in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output, and in </a:t>
            </a:r>
            <a:r>
              <a:rPr lang="fr-FR" dirty="0" err="1" smtClean="0"/>
              <a:t>market</a:t>
            </a:r>
            <a:r>
              <a:rPr lang="fr-FR" dirty="0" smtClean="0"/>
              <a:t> exchange rates </a:t>
            </a:r>
            <a:r>
              <a:rPr lang="fr-FR" dirty="0" err="1" smtClean="0"/>
              <a:t>than</a:t>
            </a:r>
            <a:r>
              <a:rPr lang="fr-FR" dirty="0" smtClean="0"/>
              <a:t> in PPP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0" y="260648"/>
          <a:ext cx="8640959" cy="6336704"/>
        </p:xfrm>
        <a:graphic>
          <a:graphicData uri="http://schemas.openxmlformats.org/presentationml/2006/ole">
            <p:oleObj spid="_x0000_s32779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717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82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Introduction: </a:t>
            </a:r>
            <a:r>
              <a:rPr lang="fr-FR" dirty="0" err="1" smtClean="0"/>
              <a:t>three</a:t>
            </a:r>
            <a:r>
              <a:rPr lang="fr-FR" dirty="0" smtClean="0"/>
              <a:t>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048672"/>
          </a:xfrm>
        </p:spPr>
        <p:txBody>
          <a:bodyPr>
            <a:normAutofit fontScale="85000" lnSpcReduction="10000"/>
          </a:bodyPr>
          <a:lstStyle/>
          <a:p>
            <a:r>
              <a:rPr lang="fr-FR" sz="2800" b="1" dirty="0" smtClean="0"/>
              <a:t>(1) Global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b="1" dirty="0" smtClean="0"/>
              <a:t> 1800-2015</a:t>
            </a:r>
            <a:r>
              <a:rPr lang="fr-FR" sz="2800" dirty="0" smtClean="0"/>
              <a:t>: divergence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Western and </a:t>
            </a:r>
            <a:r>
              <a:rPr lang="fr-FR" sz="2800" dirty="0" err="1" smtClean="0"/>
              <a:t>other</a:t>
            </a:r>
            <a:r>
              <a:rPr lang="fr-FR" sz="2800" dirty="0" smtClean="0"/>
              <a:t> countries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19c &amp; </a:t>
            </a:r>
            <a:r>
              <a:rPr lang="fr-FR" sz="2800" dirty="0" err="1" smtClean="0"/>
              <a:t>until</a:t>
            </a:r>
            <a:r>
              <a:rPr lang="fr-FR" sz="2800" dirty="0" smtClean="0"/>
              <a:t> </a:t>
            </a:r>
            <a:r>
              <a:rPr lang="fr-FR" sz="2800" dirty="0" err="1" smtClean="0"/>
              <a:t>mid</a:t>
            </a:r>
            <a:r>
              <a:rPr lang="fr-FR" sz="2800" dirty="0" smtClean="0"/>
              <a:t> 20c, convergence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1980-1990 (</a:t>
            </a:r>
            <a:r>
              <a:rPr lang="fr-FR" sz="2800" dirty="0" err="1" smtClean="0"/>
              <a:t>reduction</a:t>
            </a:r>
            <a:r>
              <a:rPr lang="fr-FR" sz="2800" dirty="0" smtClean="0"/>
              <a:t> of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)</a:t>
            </a:r>
          </a:p>
          <a:p>
            <a:r>
              <a:rPr lang="fr-FR" sz="2800" b="1" dirty="0" smtClean="0"/>
              <a:t>(2) </a:t>
            </a:r>
            <a:r>
              <a:rPr lang="fr-FR" sz="2800" b="1" dirty="0" err="1" smtClean="0"/>
              <a:t>Within</a:t>
            </a:r>
            <a:r>
              <a:rPr lang="fr-FR" sz="2800" b="1" dirty="0" smtClean="0"/>
              <a:t>-country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: in the US,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rose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1980 &amp;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now</a:t>
            </a:r>
            <a:r>
              <a:rPr lang="fr-FR" sz="2800" dirty="0" smtClean="0"/>
              <a:t> back to the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</a:t>
            </a:r>
            <a:r>
              <a:rPr lang="fr-FR" sz="2800" dirty="0" err="1" smtClean="0"/>
              <a:t>observed</a:t>
            </a:r>
            <a:r>
              <a:rPr lang="fr-FR" sz="2800" dirty="0" smtClean="0"/>
              <a:t> in </a:t>
            </a:r>
            <a:r>
              <a:rPr lang="fr-FR" sz="2800" dirty="0" err="1" smtClean="0"/>
              <a:t>early</a:t>
            </a:r>
            <a:r>
              <a:rPr lang="fr-FR" sz="2800" dirty="0" smtClean="0"/>
              <a:t> 20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: i.e. about 50% of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for the top 10%</a:t>
            </a:r>
          </a:p>
          <a:p>
            <a:r>
              <a:rPr lang="fr-FR" sz="2800" b="1" dirty="0" smtClean="0"/>
              <a:t>(3) Capital/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ratio</a:t>
            </a:r>
            <a:r>
              <a:rPr lang="fr-FR" sz="2800" dirty="0" smtClean="0"/>
              <a:t>: in Europe &amp; </a:t>
            </a:r>
            <a:r>
              <a:rPr lang="fr-FR" sz="2800" dirty="0" err="1" smtClean="0"/>
              <a:t>Japan</a:t>
            </a:r>
            <a:r>
              <a:rPr lang="fr-FR" sz="2800" dirty="0" smtClean="0"/>
              <a:t>, K/Y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almost</a:t>
            </a:r>
            <a:r>
              <a:rPr lang="fr-FR" sz="2800" dirty="0" smtClean="0"/>
              <a:t> back to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</a:t>
            </a:r>
            <a:r>
              <a:rPr lang="fr-FR" sz="2800" dirty="0" err="1" smtClean="0"/>
              <a:t>observed</a:t>
            </a:r>
            <a:r>
              <a:rPr lang="fr-FR" sz="2800" dirty="0" smtClean="0"/>
              <a:t> in </a:t>
            </a:r>
            <a:r>
              <a:rPr lang="fr-FR" sz="2800" dirty="0" err="1" smtClean="0"/>
              <a:t>early</a:t>
            </a:r>
            <a:r>
              <a:rPr lang="fr-FR" sz="2800" dirty="0" smtClean="0"/>
              <a:t> 20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: i.e. about 500-600% for K/Y </a:t>
            </a:r>
          </a:p>
          <a:p>
            <a:r>
              <a:rPr lang="fr-FR" sz="2800" dirty="0" err="1" smtClean="0"/>
              <a:t>These</a:t>
            </a:r>
            <a:r>
              <a:rPr lang="fr-FR" sz="2800" dirty="0" smtClean="0"/>
              <a:t> </a:t>
            </a:r>
            <a:r>
              <a:rPr lang="fr-FR" sz="2800" dirty="0" err="1" smtClean="0"/>
              <a:t>three</a:t>
            </a:r>
            <a:r>
              <a:rPr lang="fr-FR" sz="2800" dirty="0" smtClean="0"/>
              <a:t> </a:t>
            </a:r>
            <a:r>
              <a:rPr lang="fr-FR" sz="2800" dirty="0" err="1" smtClean="0"/>
              <a:t>evolutions</a:t>
            </a:r>
            <a:r>
              <a:rPr lang="fr-FR" sz="2800" dirty="0" smtClean="0"/>
              <a:t> are </a:t>
            </a:r>
            <a:r>
              <a:rPr lang="fr-FR" sz="2800" dirty="0" err="1" smtClean="0"/>
              <a:t>partly</a:t>
            </a:r>
            <a:r>
              <a:rPr lang="fr-FR" sz="2800" dirty="0" smtClean="0"/>
              <a:t> </a:t>
            </a:r>
            <a:r>
              <a:rPr lang="fr-FR" sz="2800" dirty="0" err="1" smtClean="0"/>
              <a:t>related</a:t>
            </a:r>
            <a:r>
              <a:rPr lang="fr-FR" sz="2800" dirty="0" smtClean="0"/>
              <a:t> (world </a:t>
            </a:r>
            <a:r>
              <a:rPr lang="fr-FR" sz="2800" dirty="0" err="1" smtClean="0"/>
              <a:t>wars</a:t>
            </a:r>
            <a:r>
              <a:rPr lang="fr-FR" sz="2800" dirty="0" smtClean="0"/>
              <a:t>, </a:t>
            </a:r>
            <a:r>
              <a:rPr lang="fr-FR" sz="2800" dirty="0" err="1" smtClean="0"/>
              <a:t>decolonization</a:t>
            </a:r>
            <a:r>
              <a:rPr lang="fr-FR" sz="2800" dirty="0" smtClean="0"/>
              <a:t>, end of </a:t>
            </a:r>
            <a:r>
              <a:rPr lang="fr-FR" sz="2800" dirty="0" err="1" smtClean="0"/>
              <a:t>communism</a:t>
            </a:r>
            <a:r>
              <a:rPr lang="fr-FR" sz="2800" dirty="0" smtClean="0"/>
              <a:t>, </a:t>
            </a:r>
            <a:r>
              <a:rPr lang="fr-FR" sz="2800" dirty="0" err="1" smtClean="0"/>
              <a:t>globalization</a:t>
            </a:r>
            <a:r>
              <a:rPr lang="fr-FR" sz="2800" dirty="0" smtClean="0"/>
              <a:t>), but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invole</a:t>
            </a:r>
            <a:r>
              <a:rPr lang="fr-FR" sz="2800" dirty="0" smtClean="0"/>
              <a:t> country </a:t>
            </a:r>
            <a:r>
              <a:rPr lang="fr-FR" sz="2800" dirty="0" err="1" smtClean="0"/>
              <a:t>specific</a:t>
            </a:r>
            <a:r>
              <a:rPr lang="fr-FR" sz="2800" dirty="0" smtClean="0"/>
              <a:t> </a:t>
            </a:r>
            <a:r>
              <a:rPr lang="fr-FR" sz="2800" dirty="0" err="1" smtClean="0"/>
              <a:t>mechanisms</a:t>
            </a:r>
            <a:r>
              <a:rPr lang="fr-FR" sz="2800" dirty="0" smtClean="0"/>
              <a:t>:  (1) </a:t>
            </a:r>
            <a:r>
              <a:rPr lang="fr-FR" sz="2800" dirty="0" err="1" smtClean="0"/>
              <a:t>largely</a:t>
            </a:r>
            <a:r>
              <a:rPr lang="fr-FR" sz="2800" dirty="0" smtClean="0"/>
              <a:t> due to </a:t>
            </a:r>
            <a:r>
              <a:rPr lang="fr-FR" sz="2800" dirty="0" err="1" smtClean="0"/>
              <a:t>internal</a:t>
            </a:r>
            <a:r>
              <a:rPr lang="fr-FR" sz="2800" dirty="0" smtClean="0"/>
              <a:t> </a:t>
            </a:r>
            <a:r>
              <a:rPr lang="fr-FR" sz="2800" dirty="0" err="1" smtClean="0"/>
              <a:t>evolutions</a:t>
            </a:r>
            <a:r>
              <a:rPr lang="fr-FR" sz="2800" dirty="0" smtClean="0"/>
              <a:t> of </a:t>
            </a:r>
            <a:r>
              <a:rPr lang="fr-FR" sz="2800" dirty="0" err="1" smtClean="0"/>
              <a:t>emerging</a:t>
            </a:r>
            <a:r>
              <a:rPr lang="fr-FR" sz="2800" dirty="0" smtClean="0"/>
              <a:t> countries ; (2) = </a:t>
            </a:r>
            <a:r>
              <a:rPr lang="fr-FR" sz="2800" dirty="0" err="1" smtClean="0"/>
              <a:t>mostly</a:t>
            </a:r>
            <a:r>
              <a:rPr lang="fr-FR" sz="2800" dirty="0" smtClean="0"/>
              <a:t> US trend; (3) </a:t>
            </a:r>
            <a:r>
              <a:rPr lang="fr-FR" sz="2800" dirty="0" err="1" smtClean="0"/>
              <a:t>mostly</a:t>
            </a:r>
            <a:r>
              <a:rPr lang="fr-FR" sz="2800" dirty="0" smtClean="0"/>
              <a:t> Europe and </a:t>
            </a:r>
            <a:r>
              <a:rPr lang="fr-FR" sz="2800" dirty="0" err="1" smtClean="0"/>
              <a:t>Japan</a:t>
            </a:r>
            <a:r>
              <a:rPr lang="fr-FR" sz="2800" dirty="0" smtClean="0"/>
              <a:t> (</a:t>
            </a:r>
            <a:r>
              <a:rPr lang="fr-FR" sz="2800" dirty="0" err="1" smtClean="0"/>
              <a:t>postwar</a:t>
            </a:r>
            <a:r>
              <a:rPr lang="fr-FR" sz="2800" dirty="0" smtClean="0"/>
              <a:t> </a:t>
            </a:r>
            <a:r>
              <a:rPr lang="fr-FR" sz="2800" dirty="0" err="1" smtClean="0"/>
              <a:t>recovery</a:t>
            </a:r>
            <a:r>
              <a:rPr lang="fr-FR" sz="2800" dirty="0" smtClean="0"/>
              <a:t>, </a:t>
            </a:r>
            <a:r>
              <a:rPr lang="fr-FR" sz="2800" dirty="0" err="1" smtClean="0"/>
              <a:t>demography</a:t>
            </a:r>
            <a:r>
              <a:rPr lang="fr-FR" sz="2800" dirty="0" smtClean="0"/>
              <a:t>) ; (2) and (3) </a:t>
            </a:r>
            <a:r>
              <a:rPr lang="fr-FR" sz="2800" dirty="0" err="1" smtClean="0"/>
              <a:t>could</a:t>
            </a:r>
            <a:r>
              <a:rPr lang="fr-FR" sz="2800" dirty="0" smtClean="0"/>
              <a:t> </a:t>
            </a:r>
            <a:r>
              <a:rPr lang="fr-FR" sz="2800" dirty="0" err="1" smtClean="0"/>
              <a:t>happen</a:t>
            </a:r>
            <a:r>
              <a:rPr lang="fr-FR" sz="2800" dirty="0" smtClean="0"/>
              <a:t> </a:t>
            </a:r>
            <a:r>
              <a:rPr lang="fr-FR" sz="2800" dirty="0" err="1" smtClean="0"/>
              <a:t>together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r>
              <a:rPr lang="fr-FR" sz="2800" dirty="0" smtClean="0"/>
              <a:t> in the future - or not</a:t>
            </a:r>
          </a:p>
          <a:p>
            <a:r>
              <a:rPr lang="fr-FR" sz="2800" b="1" dirty="0" smtClean="0"/>
              <a:t>One of the central objectives of </a:t>
            </a:r>
            <a:r>
              <a:rPr lang="fr-FR" sz="2800" b="1" dirty="0" err="1" smtClean="0"/>
              <a:t>this</a:t>
            </a:r>
            <a:r>
              <a:rPr lang="fr-FR" sz="2800" b="1" dirty="0" smtClean="0"/>
              <a:t> course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to </a:t>
            </a:r>
            <a:r>
              <a:rPr lang="fr-FR" sz="2800" b="1" dirty="0" err="1" smtClean="0"/>
              <a:t>better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understand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these</a:t>
            </a:r>
            <a:r>
              <a:rPr lang="fr-FR" sz="2800" b="1" dirty="0" smtClean="0"/>
              <a:t>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evolutions</a:t>
            </a:r>
            <a:r>
              <a:rPr lang="fr-FR" sz="2800" b="1" dirty="0" smtClean="0"/>
              <a:t>: how </a:t>
            </a:r>
            <a:r>
              <a:rPr lang="fr-FR" sz="2800" b="1" dirty="0" err="1" smtClean="0"/>
              <a:t>did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rich</a:t>
            </a:r>
            <a:r>
              <a:rPr lang="fr-FR" sz="2800" b="1" dirty="0" smtClean="0"/>
              <a:t> countries </a:t>
            </a:r>
            <a:r>
              <a:rPr lang="fr-FR" sz="2800" b="1" dirty="0" err="1" smtClean="0"/>
              <a:t>get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rich</a:t>
            </a:r>
            <a:r>
              <a:rPr lang="fr-FR" sz="2800" b="1" dirty="0" smtClean="0"/>
              <a:t>, and how do </a:t>
            </a:r>
            <a:r>
              <a:rPr lang="fr-FR" sz="2800" b="1" dirty="0" err="1" smtClean="0"/>
              <a:t>inequality</a:t>
            </a:r>
            <a:r>
              <a:rPr lang="fr-FR" sz="2800" b="1" dirty="0" smtClean="0"/>
              <a:t> and state formation </a:t>
            </a:r>
            <a:r>
              <a:rPr lang="fr-FR" sz="2800" b="1" dirty="0" err="1" smtClean="0"/>
              <a:t>interact</a:t>
            </a:r>
            <a:r>
              <a:rPr lang="fr-FR" sz="2800" b="1" dirty="0" smtClean="0"/>
              <a:t>? </a:t>
            </a:r>
            <a:endParaRPr lang="fr-FR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Fact</a:t>
            </a:r>
            <a:r>
              <a:rPr lang="fr-FR" dirty="0" smtClean="0"/>
              <a:t> 2.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slowdown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slow for countries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world </a:t>
            </a:r>
            <a:r>
              <a:rPr lang="fr-FR" sz="2800" dirty="0" err="1" smtClean="0"/>
              <a:t>technological</a:t>
            </a:r>
            <a:r>
              <a:rPr lang="fr-FR" sz="2800" dirty="0" smtClean="0"/>
              <a:t> </a:t>
            </a:r>
            <a:r>
              <a:rPr lang="fr-FR" sz="2800" dirty="0" err="1" smtClean="0"/>
              <a:t>frontier</a:t>
            </a:r>
            <a:r>
              <a:rPr lang="fr-FR" sz="2800" dirty="0" smtClean="0"/>
              <a:t>; once global catch-up </a:t>
            </a:r>
            <a:r>
              <a:rPr lang="fr-FR" sz="2800" dirty="0" err="1" smtClean="0"/>
              <a:t>process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over,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endParaRPr lang="fr-FR" sz="2800" dirty="0" smtClean="0"/>
          </a:p>
          <a:p>
            <a:r>
              <a:rPr lang="fr-FR" sz="2800" dirty="0" smtClean="0"/>
              <a:t>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→0 (or &lt;0)</a:t>
            </a:r>
          </a:p>
          <a:p>
            <a:r>
              <a:rPr lang="fr-FR" sz="2800" dirty="0" err="1" smtClean="0"/>
              <a:t>Average</a:t>
            </a:r>
            <a:r>
              <a:rPr lang="fr-FR" sz="2800" dirty="0" smtClean="0"/>
              <a:t> world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1700-2012: g=1,6%, </a:t>
            </a:r>
            <a:r>
              <a:rPr lang="fr-FR" sz="2800" dirty="0" err="1" smtClean="0"/>
              <a:t>including</a:t>
            </a:r>
            <a:r>
              <a:rPr lang="fr-FR" sz="2800" dirty="0" smtClean="0"/>
              <a:t> n=0,8% for population and h=0,8% for per capita output</a:t>
            </a:r>
          </a:p>
          <a:p>
            <a:r>
              <a:rPr lang="fr-FR" sz="2800" dirty="0" smtClean="0"/>
              <a:t>But 0,8%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</a:t>
            </a:r>
            <a:r>
              <a:rPr lang="fr-FR" sz="2800" dirty="0" err="1" smtClean="0"/>
              <a:t>enough</a:t>
            </a:r>
            <a:r>
              <a:rPr lang="fr-FR" sz="2800" dirty="0" smtClean="0"/>
              <a:t> to </a:t>
            </a:r>
            <a:r>
              <a:rPr lang="fr-FR" sz="2800" dirty="0" err="1" smtClean="0"/>
              <a:t>multiply</a:t>
            </a:r>
            <a:r>
              <a:rPr lang="fr-FR" sz="2800" dirty="0" smtClean="0"/>
              <a:t> world population (and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</a:t>
            </a:r>
            <a:r>
              <a:rPr lang="fr-FR" sz="2800" dirty="0" err="1" smtClean="0"/>
              <a:t>income</a:t>
            </a:r>
            <a:r>
              <a:rPr lang="fr-FR" sz="2800" dirty="0" smtClean="0"/>
              <a:t>) by a factor of 10</a:t>
            </a:r>
          </a:p>
          <a:p>
            <a:r>
              <a:rPr lang="fr-FR" sz="2800" dirty="0" smtClean="0"/>
              <a:t>g = n + h </a:t>
            </a:r>
            <a:r>
              <a:rPr lang="fr-FR" sz="2800" dirty="0" err="1" smtClean="0"/>
              <a:t>with</a:t>
            </a:r>
            <a:r>
              <a:rPr lang="fr-FR" sz="2800" dirty="0" smtClean="0"/>
              <a:t> n =  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</a:p>
          <a:p>
            <a:pPr>
              <a:buNone/>
            </a:pPr>
            <a:r>
              <a:rPr lang="fr-FR" sz="2800" dirty="0" smtClean="0"/>
              <a:t>                      and h =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endParaRPr lang="fr-FR" sz="2800" dirty="0" smtClean="0"/>
          </a:p>
          <a:p>
            <a:r>
              <a:rPr lang="fr-FR" sz="2800" dirty="0" smtClean="0"/>
              <a:t>In the </a:t>
            </a:r>
            <a:r>
              <a:rPr lang="fr-FR" sz="2800" dirty="0" err="1" smtClean="0"/>
              <a:t>very</a:t>
            </a:r>
            <a:r>
              <a:rPr lang="fr-FR" sz="2800" dirty="0" smtClean="0"/>
              <a:t> long 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fr-FR" sz="2800" dirty="0" err="1" smtClean="0"/>
              <a:t>maybe</a:t>
            </a:r>
            <a:r>
              <a:rPr lang="fr-FR" sz="2800" dirty="0" smtClean="0"/>
              <a:t> n </a:t>
            </a:r>
            <a:r>
              <a:rPr lang="fr-FR" sz="2800" dirty="0" smtClean="0">
                <a:cs typeface="Arial"/>
              </a:rPr>
              <a:t>≈ 0% and h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1-1,5%,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g=n+h≈1-1,5%</a:t>
            </a:r>
          </a:p>
          <a:p>
            <a:r>
              <a:rPr lang="fr-FR" sz="2800" dirty="0" err="1" smtClean="0">
                <a:cs typeface="Arial"/>
              </a:rPr>
              <a:t>Some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economists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even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optimistic</a:t>
            </a:r>
            <a:r>
              <a:rPr lang="fr-FR" sz="2800" dirty="0" smtClean="0">
                <a:cs typeface="Arial"/>
              </a:rPr>
              <a:t>: long-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g&lt;1% </a:t>
            </a:r>
            <a:r>
              <a:rPr lang="fr-FR" sz="2800" dirty="0" err="1" smtClean="0">
                <a:cs typeface="Arial"/>
              </a:rPr>
              <a:t>according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smtClean="0">
                <a:cs typeface="Arial"/>
                <a:hlinkClick r:id="rId2"/>
              </a:rPr>
              <a:t>Gordon 2012</a:t>
            </a:r>
            <a:r>
              <a:rPr lang="fr-FR" sz="2800" dirty="0" smtClean="0">
                <a:cs typeface="Arial"/>
              </a:rPr>
              <a:t> </a:t>
            </a:r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38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971600" y="0"/>
          <a:ext cx="7200800" cy="6857999"/>
        </p:xfrm>
        <a:graphic>
          <a:graphicData uri="http://schemas.openxmlformats.org/presentationml/2006/ole">
            <p:oleObj spid="_x0000_s3482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92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928992" cy="6552728"/>
        </p:xfrm>
        <a:graphic>
          <a:graphicData uri="http://schemas.openxmlformats.org/presentationml/2006/ole">
            <p:oleObj spid="_x0000_s102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17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Per capita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exceptionally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in Europe and </a:t>
            </a:r>
            <a:r>
              <a:rPr lang="fr-FR" dirty="0" err="1" smtClean="0"/>
              <a:t>Japan</a:t>
            </a:r>
            <a:r>
              <a:rPr lang="fr-FR" dirty="0" smtClean="0"/>
              <a:t> in the 1950-1980 </a:t>
            </a:r>
            <a:r>
              <a:rPr lang="fr-FR" dirty="0" err="1" smtClean="0"/>
              <a:t>period</a:t>
            </a:r>
            <a:r>
              <a:rPr lang="fr-FR" dirty="0" smtClean="0"/>
              <a:t> (h=4-5% per </a:t>
            </a:r>
            <a:r>
              <a:rPr lang="fr-FR" dirty="0" err="1" smtClean="0"/>
              <a:t>year</a:t>
            </a:r>
            <a:r>
              <a:rPr lang="fr-FR" dirty="0" smtClean="0"/>
              <a:t>) </a:t>
            </a:r>
            <a:r>
              <a:rPr lang="fr-FR" dirty="0" err="1" smtClean="0"/>
              <a:t>because</a:t>
            </a:r>
            <a:r>
              <a:rPr lang="fr-FR" dirty="0" smtClean="0"/>
              <a:t> of a catch-up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US; but </a:t>
            </a:r>
            <a:r>
              <a:rPr lang="fr-FR" dirty="0" err="1" smtClean="0"/>
              <a:t>since</a:t>
            </a:r>
            <a:r>
              <a:rPr lang="fr-FR" dirty="0" smtClean="0"/>
              <a:t> 1980, per capital </a:t>
            </a:r>
            <a:r>
              <a:rPr lang="fr-FR" dirty="0" err="1" smtClean="0"/>
              <a:t>growth</a:t>
            </a:r>
            <a:r>
              <a:rPr lang="fr-FR" dirty="0" smtClean="0"/>
              <a:t> rates have been </a:t>
            </a:r>
            <a:r>
              <a:rPr lang="fr-FR" dirty="0" err="1" smtClean="0"/>
              <a:t>low</a:t>
            </a:r>
            <a:r>
              <a:rPr lang="fr-FR" dirty="0" smtClean="0"/>
              <a:t> in all </a:t>
            </a:r>
            <a:r>
              <a:rPr lang="fr-FR" dirty="0" err="1" smtClean="0"/>
              <a:t>rich</a:t>
            </a:r>
            <a:r>
              <a:rPr lang="fr-FR" dirty="0" smtClean="0"/>
              <a:t> countries</a:t>
            </a:r>
          </a:p>
          <a:p>
            <a:r>
              <a:rPr lang="fr-FR" dirty="0" smtClean="0"/>
              <a:t>In the </a:t>
            </a:r>
            <a:r>
              <a:rPr lang="fr-FR" dirty="0" err="1" smtClean="0"/>
              <a:t>very</a:t>
            </a:r>
            <a:r>
              <a:rPr lang="fr-FR" dirty="0" smtClean="0"/>
              <a:t> long, h=1%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and </a:t>
            </a:r>
            <a:r>
              <a:rPr lang="fr-FR" dirty="0" err="1" smtClean="0"/>
              <a:t>requires</a:t>
            </a:r>
            <a:r>
              <a:rPr lang="fr-FR" dirty="0" smtClean="0"/>
              <a:t> permanent </a:t>
            </a:r>
            <a:r>
              <a:rPr lang="fr-FR" dirty="0" err="1" smtClean="0"/>
              <a:t>reallocation</a:t>
            </a:r>
            <a:r>
              <a:rPr lang="fr-FR" dirty="0" smtClean="0"/>
              <a:t> of </a:t>
            </a:r>
            <a:r>
              <a:rPr lang="fr-FR" dirty="0" err="1" smtClean="0"/>
              <a:t>labor</a:t>
            </a:r>
            <a:r>
              <a:rPr lang="fr-FR" dirty="0" smtClean="0"/>
              <a:t> (about one </a:t>
            </a:r>
            <a:r>
              <a:rPr lang="fr-FR" dirty="0" err="1" smtClean="0"/>
              <a:t>third</a:t>
            </a:r>
            <a:r>
              <a:rPr lang="fr-FR" dirty="0" smtClean="0"/>
              <a:t> of the </a:t>
            </a:r>
            <a:r>
              <a:rPr lang="fr-FR" dirty="0" err="1" smtClean="0"/>
              <a:t>economy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renewed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46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9036496" cy="6552728"/>
        </p:xfrm>
        <a:graphic>
          <a:graphicData uri="http://schemas.openxmlformats.org/presentationml/2006/ole">
            <p:oleObj spid="_x0000_s11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22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67545" y="260648"/>
          <a:ext cx="8280920" cy="6192688"/>
        </p:xfrm>
        <a:graphic>
          <a:graphicData uri="http://schemas.openxmlformats.org/presentationml/2006/ole">
            <p:oleObj spid="_x0000_s512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33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84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did</a:t>
            </a:r>
            <a:r>
              <a:rPr lang="fr-FR" dirty="0" smtClean="0"/>
              <a:t> convergence </a:t>
            </a:r>
            <a:r>
              <a:rPr lang="fr-FR" dirty="0" err="1" smtClean="0"/>
              <a:t>happen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832648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 smtClean="0"/>
              <a:t>One possible </a:t>
            </a:r>
            <a:r>
              <a:rPr lang="fr-FR" sz="2800" dirty="0" err="1" smtClean="0"/>
              <a:t>view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free </a:t>
            </a:r>
            <a:r>
              <a:rPr lang="fr-FR" sz="2800" dirty="0" err="1" smtClean="0"/>
              <a:t>markets</a:t>
            </a:r>
            <a:r>
              <a:rPr lang="fr-FR" sz="2800" dirty="0" smtClean="0"/>
              <a:t> and </a:t>
            </a:r>
            <a:r>
              <a:rPr lang="fr-FR" sz="2800" dirty="0" err="1" smtClean="0"/>
              <a:t>private</a:t>
            </a:r>
            <a:r>
              <a:rPr lang="fr-FR" sz="2800" dirty="0" smtClean="0"/>
              <a:t> </a:t>
            </a:r>
            <a:r>
              <a:rPr lang="fr-FR" sz="2800" dirty="0" err="1" smtClean="0"/>
              <a:t>property</a:t>
            </a:r>
            <a:r>
              <a:rPr lang="fr-FR" sz="2800" dirty="0" smtClean="0"/>
              <a:t>, </a:t>
            </a:r>
            <a:r>
              <a:rPr lang="fr-FR" sz="2800" dirty="0" err="1" smtClean="0"/>
              <a:t>everybody</a:t>
            </a:r>
            <a:r>
              <a:rPr lang="fr-FR" sz="2800" dirty="0" smtClean="0"/>
              <a:t> </a:t>
            </a:r>
            <a:r>
              <a:rPr lang="fr-FR" sz="2800" dirty="0" err="1" smtClean="0"/>
              <a:t>should</a:t>
            </a:r>
            <a:r>
              <a:rPr lang="fr-FR" sz="2800" dirty="0" smtClean="0"/>
              <a:t> </a:t>
            </a:r>
            <a:r>
              <a:rPr lang="fr-FR" sz="2800" dirty="0" err="1" smtClean="0"/>
              <a:t>become</a:t>
            </a:r>
            <a:r>
              <a:rPr lang="fr-FR" sz="2800" dirty="0" smtClean="0"/>
              <a:t> </a:t>
            </a:r>
            <a:r>
              <a:rPr lang="fr-FR" sz="2800" dirty="0" err="1" smtClean="0"/>
              <a:t>rich</a:t>
            </a:r>
            <a:r>
              <a:rPr lang="fr-FR" sz="2800" dirty="0" smtClean="0"/>
              <a:t>. The West first </a:t>
            </a:r>
            <a:r>
              <a:rPr lang="fr-FR" sz="2800" dirty="0" err="1" smtClean="0"/>
              <a:t>adopted</a:t>
            </a:r>
            <a:r>
              <a:rPr lang="fr-FR" sz="2800" dirty="0" smtClean="0"/>
              <a:t> </a:t>
            </a:r>
            <a:r>
              <a:rPr lang="fr-FR" sz="2800" dirty="0" err="1" smtClean="0"/>
              <a:t>these</a:t>
            </a:r>
            <a:r>
              <a:rPr lang="fr-FR" sz="2800" dirty="0" smtClean="0"/>
              <a:t> « institutions » (the </a:t>
            </a:r>
            <a:r>
              <a:rPr lang="fr-FR" sz="2800" dirty="0" err="1" smtClean="0"/>
              <a:t>rule</a:t>
            </a:r>
            <a:r>
              <a:rPr lang="fr-FR" sz="2800" dirty="0" smtClean="0"/>
              <a:t> of </a:t>
            </a:r>
            <a:r>
              <a:rPr lang="fr-FR" sz="2800" dirty="0" err="1" smtClean="0"/>
              <a:t>law</a:t>
            </a:r>
            <a:r>
              <a:rPr lang="fr-FR" sz="2800" dirty="0" smtClean="0"/>
              <a:t> and </a:t>
            </a:r>
            <a:r>
              <a:rPr lang="fr-FR" sz="2800" dirty="0" err="1" smtClean="0"/>
              <a:t>well</a:t>
            </a:r>
            <a:r>
              <a:rPr lang="fr-FR" sz="2800" dirty="0" smtClean="0"/>
              <a:t>-</a:t>
            </a:r>
            <a:r>
              <a:rPr lang="fr-FR" sz="2800" dirty="0" err="1" smtClean="0"/>
              <a:t>protected</a:t>
            </a:r>
            <a:r>
              <a:rPr lang="fr-FR" sz="2800" dirty="0" smtClean="0"/>
              <a:t> </a:t>
            </a:r>
            <a:r>
              <a:rPr lang="fr-FR" sz="2800" dirty="0" err="1" smtClean="0"/>
              <a:t>property</a:t>
            </a:r>
            <a:r>
              <a:rPr lang="fr-FR" sz="2800" dirty="0" smtClean="0"/>
              <a:t> </a:t>
            </a:r>
            <a:r>
              <a:rPr lang="fr-FR" sz="2800" dirty="0" err="1" smtClean="0"/>
              <a:t>rights</a:t>
            </a:r>
            <a:r>
              <a:rPr lang="fr-FR" sz="2800" dirty="0" smtClean="0"/>
              <a:t>) and </a:t>
            </a:r>
            <a:r>
              <a:rPr lang="fr-FR" sz="2800" dirty="0" err="1" smtClean="0"/>
              <a:t>became</a:t>
            </a:r>
            <a:r>
              <a:rPr lang="fr-FR" sz="2800" dirty="0" smtClean="0"/>
              <a:t> </a:t>
            </a:r>
            <a:r>
              <a:rPr lang="fr-FR" sz="2800" dirty="0" err="1" smtClean="0"/>
              <a:t>rich</a:t>
            </a:r>
            <a:r>
              <a:rPr lang="fr-FR" sz="2800" dirty="0" smtClean="0"/>
              <a:t>. </a:t>
            </a:r>
            <a:r>
              <a:rPr lang="fr-FR" sz="2800" dirty="0" err="1" smtClean="0"/>
              <a:t>Now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the </a:t>
            </a:r>
            <a:r>
              <a:rPr lang="fr-FR" sz="2800" dirty="0" err="1" smtClean="0"/>
              <a:t>rest</a:t>
            </a:r>
            <a:r>
              <a:rPr lang="fr-FR" sz="2800" dirty="0" smtClean="0"/>
              <a:t> of the world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strategy</a:t>
            </a:r>
            <a:r>
              <a:rPr lang="fr-FR" sz="2800" dirty="0" smtClean="0"/>
              <a:t>, </a:t>
            </a:r>
            <a:r>
              <a:rPr lang="fr-FR" sz="2800" dirty="0" err="1" smtClean="0"/>
              <a:t>everybody</a:t>
            </a:r>
            <a:r>
              <a:rPr lang="fr-FR" sz="2800" dirty="0" smtClean="0"/>
              <a:t> </a:t>
            </a:r>
            <a:r>
              <a:rPr lang="fr-FR" sz="2800" dirty="0" err="1" smtClean="0"/>
              <a:t>will</a:t>
            </a:r>
            <a:r>
              <a:rPr lang="fr-FR" sz="2800" dirty="0" smtClean="0"/>
              <a:t> </a:t>
            </a:r>
            <a:r>
              <a:rPr lang="fr-FR" sz="2800" dirty="0" err="1" smtClean="0"/>
              <a:t>become</a:t>
            </a:r>
            <a:r>
              <a:rPr lang="fr-FR" sz="2800" dirty="0" smtClean="0"/>
              <a:t> </a:t>
            </a:r>
            <a:r>
              <a:rPr lang="fr-FR" sz="2800" dirty="0" err="1" smtClean="0"/>
              <a:t>rich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A bit </a:t>
            </a:r>
            <a:r>
              <a:rPr lang="fr-FR" sz="2800" dirty="0" err="1" smtClean="0"/>
              <a:t>simplistic</a:t>
            </a:r>
            <a:r>
              <a:rPr lang="fr-FR" sz="2800" dirty="0" smtClean="0"/>
              <a:t>:</a:t>
            </a:r>
          </a:p>
          <a:p>
            <a:r>
              <a:rPr lang="fr-FR" sz="2800" dirty="0" smtClean="0"/>
              <a:t>(1) </a:t>
            </a:r>
            <a:r>
              <a:rPr lang="fr-FR" sz="2800" dirty="0" err="1" smtClean="0"/>
              <a:t>Rising</a:t>
            </a:r>
            <a:r>
              <a:rPr lang="fr-FR" sz="2800" dirty="0" smtClean="0"/>
              <a:t> living standards in 20c came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</a:t>
            </a:r>
            <a:r>
              <a:rPr lang="fr-FR" sz="2800" dirty="0" err="1" smtClean="0"/>
              <a:t>rise</a:t>
            </a:r>
            <a:r>
              <a:rPr lang="fr-FR" sz="2800" dirty="0" smtClean="0"/>
              <a:t> of </a:t>
            </a:r>
            <a:r>
              <a:rPr lang="fr-FR" sz="2800" dirty="0" err="1" smtClean="0"/>
              <a:t>government</a:t>
            </a:r>
            <a:r>
              <a:rPr lang="fr-FR" sz="2800" dirty="0" smtClean="0"/>
              <a:t> (</a:t>
            </a:r>
            <a:r>
              <a:rPr lang="fr-FR" sz="2800" dirty="0" err="1" smtClean="0"/>
              <a:t>tax</a:t>
            </a:r>
            <a:r>
              <a:rPr lang="fr-FR" sz="2800" dirty="0" smtClean="0"/>
              <a:t> revenues: 10% Y </a:t>
            </a:r>
            <a:r>
              <a:rPr lang="fr-FR" sz="2800" dirty="0" err="1" smtClean="0"/>
              <a:t>before</a:t>
            </a:r>
            <a:r>
              <a:rPr lang="fr-FR" sz="2800" dirty="0" smtClean="0"/>
              <a:t> WW1; 30-50% Y in all </a:t>
            </a:r>
            <a:r>
              <a:rPr lang="fr-FR" sz="2800" dirty="0" err="1" smtClean="0"/>
              <a:t>developed</a:t>
            </a:r>
            <a:r>
              <a:rPr lang="fr-FR" sz="2800" dirty="0" smtClean="0"/>
              <a:t> countries </a:t>
            </a:r>
            <a:r>
              <a:rPr lang="fr-FR" sz="2800" dirty="0" err="1" smtClean="0"/>
              <a:t>today</a:t>
            </a:r>
            <a:r>
              <a:rPr lang="fr-FR" sz="2800" dirty="0" smtClean="0"/>
              <a:t>). In </a:t>
            </a:r>
            <a:r>
              <a:rPr lang="fr-FR" sz="2800" dirty="0" err="1" smtClean="0"/>
              <a:t>order</a:t>
            </a:r>
            <a:r>
              <a:rPr lang="fr-FR" sz="2800" dirty="0" smtClean="0"/>
              <a:t> to </a:t>
            </a:r>
            <a:r>
              <a:rPr lang="fr-FR" sz="2800" dirty="0" err="1" smtClean="0"/>
              <a:t>understand</a:t>
            </a:r>
            <a:r>
              <a:rPr lang="fr-FR" sz="2800" dirty="0" smtClean="0"/>
              <a:t> </a:t>
            </a:r>
            <a:r>
              <a:rPr lang="fr-FR" sz="2800" dirty="0" err="1" smtClean="0"/>
              <a:t>development</a:t>
            </a:r>
            <a:r>
              <a:rPr lang="fr-FR" sz="2800" dirty="0" smtClean="0"/>
              <a:t>, one </a:t>
            </a:r>
            <a:r>
              <a:rPr lang="fr-FR" sz="2800" dirty="0" err="1" smtClean="0"/>
              <a:t>needs</a:t>
            </a:r>
            <a:r>
              <a:rPr lang="fr-FR" sz="2800" dirty="0" smtClean="0"/>
              <a:t> a </a:t>
            </a:r>
            <a:r>
              <a:rPr lang="fr-FR" sz="2800" dirty="0" err="1" smtClean="0"/>
              <a:t>broader</a:t>
            </a:r>
            <a:r>
              <a:rPr lang="fr-FR" sz="2800" dirty="0" smtClean="0"/>
              <a:t> </a:t>
            </a:r>
            <a:r>
              <a:rPr lang="fr-FR" sz="2800" dirty="0" err="1" smtClean="0"/>
              <a:t>view</a:t>
            </a:r>
            <a:r>
              <a:rPr lang="fr-FR" sz="2800" dirty="0" smtClean="0"/>
              <a:t> of institutions: public infrastructures,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social </a:t>
            </a:r>
            <a:r>
              <a:rPr lang="fr-FR" sz="2800" dirty="0" err="1" smtClean="0"/>
              <a:t>welfare</a:t>
            </a:r>
            <a:r>
              <a:rPr lang="fr-FR" sz="2800" dirty="0" smtClean="0"/>
              <a:t>, </a:t>
            </a:r>
            <a:r>
              <a:rPr lang="fr-FR" sz="2800" dirty="0" err="1" smtClean="0"/>
              <a:t>economic</a:t>
            </a:r>
            <a:r>
              <a:rPr lang="fr-FR" sz="2800" dirty="0" smtClean="0"/>
              <a:t> and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</a:t>
            </a:r>
            <a:r>
              <a:rPr lang="fr-FR" sz="2800" dirty="0" err="1" smtClean="0"/>
              <a:t>democracy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(2) Rise of the West over 1500-1900 </a:t>
            </a:r>
            <a:r>
              <a:rPr lang="fr-FR" sz="2800" dirty="0" err="1" smtClean="0"/>
              <a:t>period</a:t>
            </a:r>
            <a:r>
              <a:rPr lang="fr-FR" sz="2800" dirty="0" smtClean="0"/>
              <a:t> came </a:t>
            </a:r>
            <a:r>
              <a:rPr lang="fr-FR" sz="2800" dirty="0" err="1" smtClean="0"/>
              <a:t>with</a:t>
            </a:r>
            <a:r>
              <a:rPr lang="fr-FR" sz="2800" dirty="0" smtClean="0"/>
              <a:t> violence: </a:t>
            </a:r>
            <a:r>
              <a:rPr lang="fr-FR" sz="2800" dirty="0" err="1" smtClean="0"/>
              <a:t>key</a:t>
            </a:r>
            <a:r>
              <a:rPr lang="fr-FR" sz="2800" dirty="0" smtClean="0"/>
              <a:t> </a:t>
            </a:r>
            <a:r>
              <a:rPr lang="fr-FR" sz="2800" dirty="0" err="1" smtClean="0"/>
              <a:t>role</a:t>
            </a:r>
            <a:r>
              <a:rPr lang="fr-FR" sz="2800" dirty="0" smtClean="0"/>
              <a:t> of </a:t>
            </a:r>
            <a:r>
              <a:rPr lang="fr-FR" sz="2800" dirty="0" err="1" smtClean="0"/>
              <a:t>slavery</a:t>
            </a:r>
            <a:r>
              <a:rPr lang="fr-FR" sz="2800" dirty="0" smtClean="0"/>
              <a:t>, </a:t>
            </a:r>
            <a:r>
              <a:rPr lang="fr-FR" sz="2800" dirty="0" err="1" smtClean="0"/>
              <a:t>colonization</a:t>
            </a:r>
            <a:r>
              <a:rPr lang="fr-FR" sz="2800" dirty="0" smtClean="0"/>
              <a:t>,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domination. Not </a:t>
            </a:r>
            <a:r>
              <a:rPr lang="fr-FR" sz="2800" dirty="0" err="1" smtClean="0"/>
              <a:t>really</a:t>
            </a:r>
            <a:r>
              <a:rPr lang="fr-FR" sz="2800" dirty="0" smtClean="0"/>
              <a:t> </a:t>
            </a:r>
            <a:r>
              <a:rPr lang="fr-FR" sz="2800" dirty="0" err="1" smtClean="0"/>
              <a:t>peaceful</a:t>
            </a:r>
            <a:r>
              <a:rPr lang="fr-FR" sz="2800" dirty="0" smtClean="0"/>
              <a:t> institutions and </a:t>
            </a:r>
            <a:r>
              <a:rPr lang="fr-FR" sz="2800" dirty="0" err="1" smtClean="0"/>
              <a:t>rule</a:t>
            </a:r>
            <a:r>
              <a:rPr lang="fr-FR" sz="2800" dirty="0" smtClean="0"/>
              <a:t> of </a:t>
            </a:r>
            <a:r>
              <a:rPr lang="fr-FR" sz="2800" dirty="0" err="1" smtClean="0"/>
              <a:t>law</a:t>
            </a:r>
            <a:r>
              <a:rPr lang="fr-FR" sz="2800" dirty="0" smtClean="0"/>
              <a:t>…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1426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(3) Free </a:t>
            </a:r>
            <a:r>
              <a:rPr lang="fr-FR" sz="2800" dirty="0" err="1" smtClean="0"/>
              <a:t>markets</a:t>
            </a:r>
            <a:r>
              <a:rPr lang="fr-FR" sz="2800" dirty="0" smtClean="0"/>
              <a:t> and </a:t>
            </a:r>
            <a:r>
              <a:rPr lang="fr-FR" sz="2800" dirty="0" err="1" smtClean="0"/>
              <a:t>private</a:t>
            </a:r>
            <a:r>
              <a:rPr lang="fr-FR" sz="2800" dirty="0" smtClean="0"/>
              <a:t> </a:t>
            </a:r>
            <a:r>
              <a:rPr lang="fr-FR" sz="2800" dirty="0" err="1" smtClean="0"/>
              <a:t>property</a:t>
            </a:r>
            <a:r>
              <a:rPr lang="fr-FR" sz="2800" dirty="0" smtClean="0"/>
              <a:t> </a:t>
            </a:r>
            <a:r>
              <a:rPr lang="fr-FR" sz="2800" dirty="0" err="1" smtClean="0"/>
              <a:t>led</a:t>
            </a:r>
            <a:r>
              <a:rPr lang="fr-FR" sz="2800" dirty="0" smtClean="0"/>
              <a:t> to </a:t>
            </a:r>
            <a:r>
              <a:rPr lang="fr-FR" sz="2800" dirty="0" err="1" smtClean="0"/>
              <a:t>extreme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and social tensions by 1900-1910 &gt;&gt;&gt; </a:t>
            </a:r>
            <a:r>
              <a:rPr lang="fr-FR" sz="2800" dirty="0" err="1" smtClean="0"/>
              <a:t>nationalism</a:t>
            </a:r>
            <a:r>
              <a:rPr lang="fr-FR" sz="2800" dirty="0" smtClean="0"/>
              <a:t>, </a:t>
            </a:r>
            <a:r>
              <a:rPr lang="fr-FR" sz="2800" dirty="0" err="1" smtClean="0"/>
              <a:t>wars</a:t>
            </a:r>
            <a:r>
              <a:rPr lang="fr-FR" sz="2800" dirty="0" smtClean="0"/>
              <a:t>, </a:t>
            </a:r>
            <a:r>
              <a:rPr lang="fr-FR" sz="2800" dirty="0" err="1" smtClean="0"/>
              <a:t>communism</a:t>
            </a:r>
            <a:r>
              <a:rPr lang="fr-FR" sz="2800" dirty="0" smtClean="0"/>
              <a:t> &gt;&gt; the </a:t>
            </a:r>
            <a:r>
              <a:rPr lang="fr-FR" sz="2800" dirty="0" err="1" smtClean="0"/>
              <a:t>elites</a:t>
            </a:r>
            <a:r>
              <a:rPr lang="fr-FR" sz="2800" dirty="0" smtClean="0"/>
              <a:t> </a:t>
            </a:r>
            <a:r>
              <a:rPr lang="fr-FR" sz="2800" dirty="0" err="1" smtClean="0"/>
              <a:t>accept</a:t>
            </a:r>
            <a:r>
              <a:rPr lang="fr-FR" sz="2800" dirty="0" smtClean="0"/>
              <a:t> public </a:t>
            </a:r>
            <a:r>
              <a:rPr lang="fr-FR" sz="2800" dirty="0" err="1" smtClean="0"/>
              <a:t>regulation</a:t>
            </a:r>
            <a:r>
              <a:rPr lang="fr-FR" sz="2800" dirty="0" smtClean="0"/>
              <a:t> &gt;&gt;&gt; </a:t>
            </a:r>
            <a:r>
              <a:rPr lang="fr-FR" sz="2800" dirty="0" err="1" smtClean="0"/>
              <a:t>reduction</a:t>
            </a:r>
            <a:r>
              <a:rPr lang="fr-FR" sz="2800" dirty="0" smtClean="0"/>
              <a:t> of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(</a:t>
            </a:r>
          </a:p>
          <a:p>
            <a:r>
              <a:rPr lang="fr-FR" sz="2800" dirty="0" smtClean="0"/>
              <a:t>But </a:t>
            </a:r>
            <a:r>
              <a:rPr lang="fr-FR" sz="2800" dirty="0" err="1" smtClean="0"/>
              <a:t>complex</a:t>
            </a:r>
            <a:r>
              <a:rPr lang="fr-FR" sz="2800" dirty="0" smtClean="0"/>
              <a:t> </a:t>
            </a:r>
            <a:r>
              <a:rPr lang="fr-FR" sz="2800" dirty="0" err="1" smtClean="0"/>
              <a:t>legacy</a:t>
            </a:r>
            <a:r>
              <a:rPr lang="fr-FR" sz="2800" dirty="0" smtClean="0"/>
              <a:t>: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</a:t>
            </a:r>
            <a:r>
              <a:rPr lang="fr-FR" sz="2800" dirty="0" err="1" smtClean="0"/>
              <a:t>memories</a:t>
            </a:r>
            <a:r>
              <a:rPr lang="fr-FR" sz="2800" dirty="0" smtClean="0"/>
              <a:t> of post-WW2 </a:t>
            </a:r>
            <a:r>
              <a:rPr lang="fr-FR" sz="2800" dirty="0" err="1" smtClean="0"/>
              <a:t>exceptional</a:t>
            </a:r>
            <a:r>
              <a:rPr lang="fr-FR" sz="2800" dirty="0" smtClean="0"/>
              <a:t> </a:t>
            </a:r>
            <a:r>
              <a:rPr lang="fr-FR" sz="2800" dirty="0" err="1" smtClean="0"/>
              <a:t>period</a:t>
            </a:r>
            <a:r>
              <a:rPr lang="fr-FR" sz="2800" dirty="0" smtClean="0"/>
              <a:t>: </a:t>
            </a:r>
            <a:r>
              <a:rPr lang="fr-FR" sz="2800" dirty="0" err="1" smtClean="0"/>
              <a:t>high</a:t>
            </a:r>
            <a:r>
              <a:rPr lang="fr-FR" sz="2800" dirty="0" smtClean="0"/>
              <a:t>-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egalitarian</a:t>
            </a:r>
            <a:r>
              <a:rPr lang="fr-FR" sz="2800" dirty="0" smtClean="0"/>
              <a:t> </a:t>
            </a:r>
            <a:r>
              <a:rPr lang="fr-FR" sz="2800" dirty="0" err="1" smtClean="0"/>
              <a:t>ideal</a:t>
            </a:r>
            <a:r>
              <a:rPr lang="fr-FR" sz="2800" dirty="0" smtClean="0"/>
              <a:t> in western Europe; « catch-up » </a:t>
            </a:r>
            <a:r>
              <a:rPr lang="fr-FR" sz="2800" dirty="0" err="1" smtClean="0"/>
              <a:t>period</a:t>
            </a:r>
            <a:r>
              <a:rPr lang="fr-FR" sz="2800" dirty="0" smtClean="0"/>
              <a:t>, </a:t>
            </a:r>
            <a:r>
              <a:rPr lang="fr-FR" sz="2800" dirty="0" err="1" smtClean="0"/>
              <a:t>except</a:t>
            </a:r>
            <a:r>
              <a:rPr lang="fr-FR" sz="2800" dirty="0" smtClean="0"/>
              <a:t> for US/UK (Reagan-Thatcher </a:t>
            </a:r>
            <a:r>
              <a:rPr lang="fr-FR" sz="2800" dirty="0" err="1" smtClean="0"/>
              <a:t>reaction</a:t>
            </a:r>
            <a:r>
              <a:rPr lang="fr-FR" sz="2800" dirty="0" smtClean="0"/>
              <a:t>); </a:t>
            </a:r>
            <a:r>
              <a:rPr lang="fr-FR" sz="2800" dirty="0" err="1" smtClean="0"/>
              <a:t>low</a:t>
            </a:r>
            <a:r>
              <a:rPr lang="fr-FR" sz="2800" dirty="0" smtClean="0"/>
              <a:t>-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communist</a:t>
            </a:r>
            <a:r>
              <a:rPr lang="fr-FR" sz="2800" dirty="0" smtClean="0"/>
              <a:t> </a:t>
            </a:r>
            <a:r>
              <a:rPr lang="fr-FR" sz="2800" dirty="0" err="1" smtClean="0"/>
              <a:t>nightmare</a:t>
            </a:r>
            <a:r>
              <a:rPr lang="fr-FR" sz="2800" dirty="0" smtClean="0"/>
              <a:t> in </a:t>
            </a:r>
            <a:r>
              <a:rPr lang="fr-FR" sz="2800" dirty="0" err="1" smtClean="0"/>
              <a:t>Russia</a:t>
            </a:r>
            <a:r>
              <a:rPr lang="fr-FR" sz="2800" dirty="0" smtClean="0"/>
              <a:t>/China; </a:t>
            </a:r>
            <a:r>
              <a:rPr lang="fr-FR" sz="2800" dirty="0" err="1" smtClean="0"/>
              <a:t>decolonization</a:t>
            </a:r>
            <a:r>
              <a:rPr lang="fr-FR" sz="2800" dirty="0" smtClean="0"/>
              <a:t> </a:t>
            </a:r>
            <a:r>
              <a:rPr lang="fr-FR" sz="2800" dirty="0" err="1" smtClean="0"/>
              <a:t>period</a:t>
            </a:r>
            <a:r>
              <a:rPr lang="fr-FR" sz="2800" dirty="0" smtClean="0"/>
              <a:t> and mixed </a:t>
            </a:r>
            <a:r>
              <a:rPr lang="fr-FR" sz="2800" dirty="0" err="1" smtClean="0"/>
              <a:t>experience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state intervention; European colonial power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US power system… </a:t>
            </a:r>
            <a:r>
              <a:rPr lang="fr-FR" sz="2800" dirty="0" err="1" smtClean="0"/>
              <a:t>until</a:t>
            </a:r>
            <a:r>
              <a:rPr lang="fr-FR" sz="2800" dirty="0" smtClean="0"/>
              <a:t> </a:t>
            </a:r>
            <a:r>
              <a:rPr lang="fr-FR" sz="2800" dirty="0" err="1" smtClean="0"/>
              <a:t>today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1426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(4) Rise of </a:t>
            </a:r>
            <a:r>
              <a:rPr lang="fr-FR" sz="2800" dirty="0" err="1" smtClean="0"/>
              <a:t>emerging</a:t>
            </a:r>
            <a:r>
              <a:rPr lang="fr-FR" sz="2800" dirty="0" smtClean="0"/>
              <a:t> countries </a:t>
            </a:r>
            <a:r>
              <a:rPr lang="fr-FR" sz="2800" dirty="0" err="1" smtClean="0"/>
              <a:t>did</a:t>
            </a:r>
            <a:r>
              <a:rPr lang="fr-FR" sz="2800" dirty="0" smtClean="0"/>
              <a:t> not come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foreign</a:t>
            </a:r>
            <a:r>
              <a:rPr lang="fr-FR" sz="2800" dirty="0" smtClean="0"/>
              <a:t> </a:t>
            </a:r>
            <a:r>
              <a:rPr lang="fr-FR" sz="2800" dirty="0" err="1" smtClean="0"/>
              <a:t>invt</a:t>
            </a:r>
            <a:r>
              <a:rPr lang="fr-FR" sz="2800" dirty="0" smtClean="0"/>
              <a:t>..</a:t>
            </a:r>
          </a:p>
          <a:p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model: output cv, not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cv</a:t>
            </a:r>
          </a:p>
          <a:p>
            <a:endParaRPr lang="fr-FR" sz="2800" dirty="0" smtClean="0"/>
          </a:p>
          <a:p>
            <a:r>
              <a:rPr lang="fr-FR" sz="2800" dirty="0" smtClean="0"/>
              <a:t>Learning to live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: the dimensions of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</a:t>
            </a:r>
            <a:r>
              <a:rPr lang="fr-FR" sz="2800" dirty="0" err="1" smtClean="0"/>
              <a:t>conflict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1426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standard </a:t>
            </a:r>
            <a:r>
              <a:rPr lang="fr-FR" dirty="0" err="1" smtClean="0"/>
              <a:t>growth</a:t>
            </a:r>
            <a:r>
              <a:rPr lang="fr-FR" dirty="0" smtClean="0"/>
              <a:t> model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Output Y = F(K,L) </a:t>
            </a:r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K = capital input (=non-</a:t>
            </a:r>
            <a:r>
              <a:rPr lang="fr-FR" sz="2800" dirty="0" err="1" smtClean="0"/>
              <a:t>human</a:t>
            </a:r>
            <a:r>
              <a:rPr lang="fr-FR" sz="2800" dirty="0" smtClean="0"/>
              <a:t> capital: buildings, </a:t>
            </a:r>
            <a:r>
              <a:rPr lang="fr-FR" sz="2800" dirty="0" err="1" smtClean="0"/>
              <a:t>equipment</a:t>
            </a:r>
            <a:r>
              <a:rPr lang="fr-FR" sz="2800" dirty="0" smtClean="0"/>
              <a:t>, robots, patents, etc.) </a:t>
            </a:r>
          </a:p>
          <a:p>
            <a:pPr>
              <a:buNone/>
            </a:pPr>
            <a:r>
              <a:rPr lang="fr-FR" sz="2800" dirty="0" smtClean="0"/>
              <a:t> and L = </a:t>
            </a:r>
            <a:r>
              <a:rPr lang="fr-FR" sz="2800" dirty="0" err="1" smtClean="0"/>
              <a:t>labor</a:t>
            </a:r>
            <a:r>
              <a:rPr lang="fr-FR" sz="2800" dirty="0" smtClean="0"/>
              <a:t> input (=</a:t>
            </a:r>
            <a:r>
              <a:rPr lang="fr-FR" sz="2800" dirty="0" err="1" smtClean="0"/>
              <a:t>human</a:t>
            </a:r>
            <a:r>
              <a:rPr lang="fr-FR" sz="2800" dirty="0" smtClean="0"/>
              <a:t> capital)</a:t>
            </a:r>
          </a:p>
          <a:p>
            <a:r>
              <a:rPr lang="fr-FR" sz="2800" dirty="0" smtClean="0"/>
              <a:t>Constant-</a:t>
            </a:r>
            <a:r>
              <a:rPr lang="fr-FR" sz="2800" dirty="0" err="1" smtClean="0"/>
              <a:t>returns</a:t>
            </a:r>
            <a:r>
              <a:rPr lang="fr-FR" sz="2800" dirty="0" smtClean="0"/>
              <a:t>-to-</a:t>
            </a:r>
            <a:r>
              <a:rPr lang="fr-FR" sz="2800" dirty="0" err="1" smtClean="0"/>
              <a:t>scale</a:t>
            </a:r>
            <a:r>
              <a:rPr lang="fr-FR" sz="2800" dirty="0" smtClean="0"/>
              <a:t>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F(µK,µL)=µF(K,L)</a:t>
            </a:r>
          </a:p>
          <a:p>
            <a:pPr>
              <a:buNone/>
            </a:pPr>
            <a:r>
              <a:rPr lang="fr-FR" sz="2800" dirty="0" smtClean="0"/>
              <a:t>→ F(K,L) = L f(k) , </a:t>
            </a:r>
            <a:r>
              <a:rPr lang="fr-FR" sz="2800" dirty="0" err="1" smtClean="0"/>
              <a:t>with</a:t>
            </a:r>
            <a:r>
              <a:rPr lang="fr-FR" sz="2800" dirty="0" smtClean="0"/>
              <a:t> k = K/L = capital per </a:t>
            </a:r>
            <a:r>
              <a:rPr lang="fr-FR" sz="2800" dirty="0" err="1" smtClean="0"/>
              <a:t>labor</a:t>
            </a:r>
            <a:r>
              <a:rPr lang="fr-FR" sz="2800" dirty="0" smtClean="0"/>
              <a:t> unit </a:t>
            </a:r>
          </a:p>
          <a:p>
            <a:pPr>
              <a:buNone/>
            </a:pPr>
            <a:r>
              <a:rPr lang="fr-FR" sz="2800" dirty="0" smtClean="0"/>
              <a:t>                          and f(k) = F(K,L)/L=F(K/L,1) = output per </a:t>
            </a:r>
            <a:r>
              <a:rPr lang="fr-FR" sz="2800" dirty="0" err="1" smtClean="0"/>
              <a:t>labor</a:t>
            </a:r>
            <a:r>
              <a:rPr lang="fr-FR" sz="2800" dirty="0" smtClean="0"/>
              <a:t> unit</a:t>
            </a:r>
          </a:p>
          <a:p>
            <a:r>
              <a:rPr lang="fr-FR" sz="2800" dirty="0" smtClean="0"/>
              <a:t>Exemple: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F(K,L)=K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1-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, i.e. f(k)=k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As k → ∞,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capital f’(k) → 0 : capital accumulation </a:t>
            </a:r>
            <a:r>
              <a:rPr lang="fr-FR" sz="2800" dirty="0" err="1" smtClean="0"/>
              <a:t>is</a:t>
            </a:r>
            <a:r>
              <a:rPr lang="fr-FR" sz="2800" dirty="0" smtClean="0"/>
              <a:t> not </a:t>
            </a:r>
            <a:r>
              <a:rPr lang="fr-FR" sz="2800" dirty="0" err="1" smtClean="0"/>
              <a:t>sufficient</a:t>
            </a:r>
            <a:r>
              <a:rPr lang="fr-FR" sz="2800" dirty="0" smtClean="0"/>
              <a:t> in </a:t>
            </a:r>
            <a:r>
              <a:rPr lang="fr-FR" sz="2800" dirty="0" err="1" smtClean="0"/>
              <a:t>itself</a:t>
            </a:r>
            <a:r>
              <a:rPr lang="fr-FR" sz="2800" dirty="0" smtClean="0"/>
              <a:t> to </a:t>
            </a:r>
            <a:r>
              <a:rPr lang="fr-FR" sz="2800" dirty="0" err="1" smtClean="0"/>
              <a:t>generate</a:t>
            </a:r>
            <a:r>
              <a:rPr lang="fr-FR" sz="2800" dirty="0" smtClean="0"/>
              <a:t>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; one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needs</a:t>
            </a:r>
            <a:r>
              <a:rPr lang="fr-FR" sz="2800" dirty="0" smtClean="0"/>
              <a:t>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 population and/or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; </a:t>
            </a:r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smtClean="0">
                <a:hlinkClick r:id="rId2"/>
              </a:rPr>
              <a:t>Solow 1956</a:t>
            </a:r>
            <a:r>
              <a:rPr lang="fr-FR" sz="2800" dirty="0" smtClean="0"/>
              <a:t> 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1426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standard </a:t>
            </a:r>
            <a:r>
              <a:rPr lang="fr-FR" dirty="0" err="1" smtClean="0"/>
              <a:t>growth</a:t>
            </a:r>
            <a:r>
              <a:rPr lang="fr-FR" dirty="0" smtClean="0"/>
              <a:t> model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Steady</a:t>
            </a:r>
            <a:r>
              <a:rPr lang="fr-FR" sz="2800" dirty="0" smtClean="0"/>
              <a:t>-state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path</a:t>
            </a:r>
            <a:r>
              <a:rPr lang="fr-FR" sz="2800" dirty="0" smtClean="0"/>
              <a:t> = </a:t>
            </a:r>
            <a:r>
              <a:rPr lang="fr-FR" sz="2800" dirty="0" err="1" smtClean="0"/>
              <a:t>everything</a:t>
            </a:r>
            <a:r>
              <a:rPr lang="fr-FR" sz="2800" dirty="0" smtClean="0"/>
              <a:t> </a:t>
            </a:r>
            <a:r>
              <a:rPr lang="fr-FR" sz="2800" dirty="0" err="1" smtClean="0"/>
              <a:t>grows</a:t>
            </a:r>
            <a:r>
              <a:rPr lang="fr-FR" sz="2800" dirty="0" smtClean="0"/>
              <a:t> at rate g </a:t>
            </a:r>
          </a:p>
          <a:p>
            <a:r>
              <a:rPr lang="fr-FR" sz="2800" dirty="0" err="1" smtClean="0"/>
              <a:t>Y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F(</a:t>
            </a:r>
            <a:r>
              <a:rPr lang="fr-FR" sz="2800" dirty="0" err="1" smtClean="0"/>
              <a:t>K</a:t>
            </a:r>
            <a:r>
              <a:rPr lang="fr-FR" sz="2800" baseline="-25000" dirty="0" err="1" smtClean="0"/>
              <a:t>t</a:t>
            </a:r>
            <a:r>
              <a:rPr lang="fr-FR" sz="2800" dirty="0" err="1" smtClean="0"/>
              <a:t>,L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) = Y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gt</a:t>
            </a:r>
            <a:r>
              <a:rPr lang="fr-FR" sz="2800" dirty="0" smtClean="0"/>
              <a:t> 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K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K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gt</a:t>
            </a:r>
            <a:r>
              <a:rPr lang="fr-FR" sz="2800" dirty="0" smtClean="0"/>
              <a:t> and </a:t>
            </a:r>
            <a:r>
              <a:rPr lang="fr-FR" sz="2800" dirty="0" err="1" smtClean="0"/>
              <a:t>L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L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gt</a:t>
            </a:r>
            <a:r>
              <a:rPr lang="fr-FR" sz="2800" dirty="0" smtClean="0"/>
              <a:t>  (all ratios are constant) </a:t>
            </a:r>
          </a:p>
          <a:p>
            <a:r>
              <a:rPr lang="fr-FR" sz="2800" dirty="0" smtClean="0"/>
              <a:t>The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of </a:t>
            </a:r>
            <a:r>
              <a:rPr lang="fr-FR" sz="2800" dirty="0" err="1" smtClean="0"/>
              <a:t>labor</a:t>
            </a:r>
            <a:r>
              <a:rPr lang="fr-FR" sz="2800" dirty="0" smtClean="0"/>
              <a:t> input </a:t>
            </a:r>
            <a:r>
              <a:rPr lang="fr-FR" sz="2800" dirty="0" err="1" smtClean="0"/>
              <a:t>L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N</a:t>
            </a:r>
            <a:r>
              <a:rPr lang="fr-FR" sz="2800" baseline="-25000" dirty="0" smtClean="0"/>
              <a:t>t</a:t>
            </a:r>
            <a:r>
              <a:rPr lang="fr-FR" sz="2800" dirty="0" smtClean="0"/>
              <a:t> x P</a:t>
            </a:r>
            <a:r>
              <a:rPr lang="fr-FR" sz="2800" baseline="-25000" dirty="0" smtClean="0"/>
              <a:t>t</a:t>
            </a:r>
            <a:r>
              <a:rPr lang="fr-FR" sz="2800" dirty="0" smtClean="0"/>
              <a:t> 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decomposed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the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of (</a:t>
            </a:r>
            <a:r>
              <a:rPr lang="fr-FR" sz="2800" dirty="0" err="1" smtClean="0"/>
              <a:t>employed</a:t>
            </a:r>
            <a:r>
              <a:rPr lang="fr-FR" sz="2800" dirty="0" smtClean="0"/>
              <a:t>) population N</a:t>
            </a:r>
            <a:r>
              <a:rPr lang="fr-FR" sz="2800" baseline="-25000" dirty="0" smtClean="0"/>
              <a:t>t</a:t>
            </a:r>
            <a:r>
              <a:rPr lang="fr-FR" sz="2800" dirty="0" smtClean="0"/>
              <a:t>=N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e</a:t>
            </a:r>
            <a:r>
              <a:rPr lang="fr-FR" sz="2800" baseline="30000" dirty="0" smtClean="0"/>
              <a:t>nt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of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P</a:t>
            </a:r>
            <a:r>
              <a:rPr lang="fr-FR" sz="2800" baseline="-25000" dirty="0" smtClean="0"/>
              <a:t>t</a:t>
            </a:r>
            <a:r>
              <a:rPr lang="fr-FR" sz="2800" dirty="0" smtClean="0"/>
              <a:t>=P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e</a:t>
            </a:r>
            <a:r>
              <a:rPr lang="fr-FR" sz="2800" baseline="30000" dirty="0" smtClean="0"/>
              <a:t>ht</a:t>
            </a:r>
            <a:r>
              <a:rPr lang="fr-FR" sz="2800" dirty="0" smtClean="0"/>
              <a:t>  </a:t>
            </a:r>
          </a:p>
          <a:p>
            <a:r>
              <a:rPr lang="fr-FR" sz="2800" dirty="0" smtClean="0"/>
              <a:t>I.e. g = n + h </a:t>
            </a:r>
            <a:r>
              <a:rPr lang="fr-FR" sz="2800" dirty="0" err="1" smtClean="0"/>
              <a:t>with</a:t>
            </a:r>
            <a:r>
              <a:rPr lang="fr-FR" sz="2800" dirty="0" smtClean="0"/>
              <a:t> n =  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</a:p>
          <a:p>
            <a:pPr>
              <a:buNone/>
            </a:pPr>
            <a:r>
              <a:rPr lang="fr-FR" sz="2800" dirty="0" smtClean="0"/>
              <a:t>                      and h =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endParaRPr lang="fr-FR" sz="2800" dirty="0" smtClean="0"/>
          </a:p>
          <a:p>
            <a:r>
              <a:rPr lang="fr-FR" sz="2800" b="1" dirty="0" smtClean="0"/>
              <a:t>Convergence: standard </a:t>
            </a:r>
            <a:r>
              <a:rPr lang="fr-FR" sz="2800" b="1" dirty="0" err="1" smtClean="0"/>
              <a:t>growth</a:t>
            </a:r>
            <a:r>
              <a:rPr lang="fr-FR" sz="2800" b="1" dirty="0" smtClean="0"/>
              <a:t> model </a:t>
            </a:r>
            <a:r>
              <a:rPr lang="fr-FR" sz="2800" b="1" dirty="0" err="1" smtClean="0"/>
              <a:t>implies</a:t>
            </a:r>
            <a:r>
              <a:rPr lang="fr-FR" sz="2800" b="1" dirty="0" smtClean="0"/>
              <a:t> output convergence, not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convergence; </a:t>
            </a:r>
            <a:r>
              <a:rPr lang="fr-FR" sz="2800" b="1" dirty="0" err="1" smtClean="0"/>
              <a:t>possibility</a:t>
            </a:r>
            <a:r>
              <a:rPr lang="fr-FR" sz="2800" b="1" dirty="0" smtClean="0"/>
              <a:t> of persistent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endParaRPr lang="fr-FR" sz="2800" b="1" dirty="0" smtClean="0"/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1426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standard </a:t>
            </a:r>
            <a:r>
              <a:rPr lang="fr-FR" dirty="0" err="1" smtClean="0"/>
              <a:t>growth</a:t>
            </a:r>
            <a:r>
              <a:rPr lang="fr-FR" dirty="0" smtClean="0"/>
              <a:t> model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328592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 err="1" smtClean="0"/>
              <a:t>Where</a:t>
            </a:r>
            <a:r>
              <a:rPr lang="fr-FR" sz="2800" dirty="0" smtClean="0"/>
              <a:t> </a:t>
            </a:r>
            <a:r>
              <a:rPr lang="fr-FR" sz="2800" dirty="0" err="1" smtClean="0"/>
              <a:t>does</a:t>
            </a:r>
            <a:r>
              <a:rPr lang="fr-FR" sz="2800" dirty="0" smtClean="0"/>
              <a:t> 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n come </a:t>
            </a:r>
            <a:r>
              <a:rPr lang="fr-FR" sz="2800" dirty="0" err="1" smtClean="0"/>
              <a:t>from</a:t>
            </a:r>
            <a:r>
              <a:rPr lang="fr-FR" sz="2800" dirty="0" smtClean="0"/>
              <a:t>? </a:t>
            </a:r>
            <a:r>
              <a:rPr lang="fr-FR" sz="2800" dirty="0" err="1" smtClean="0"/>
              <a:t>Fertility</a:t>
            </a:r>
            <a:r>
              <a:rPr lang="fr-FR" sz="2800" dirty="0" smtClean="0"/>
              <a:t> </a:t>
            </a:r>
            <a:r>
              <a:rPr lang="fr-FR" sz="2800" dirty="0" err="1" smtClean="0"/>
              <a:t>decisions</a:t>
            </a:r>
            <a:r>
              <a:rPr lang="fr-FR" sz="2800" dirty="0" smtClean="0"/>
              <a:t>, </a:t>
            </a:r>
            <a:r>
              <a:rPr lang="fr-FR" sz="2800" dirty="0" err="1" smtClean="0"/>
              <a:t>health</a:t>
            </a:r>
            <a:r>
              <a:rPr lang="fr-FR" sz="2800" dirty="0" smtClean="0"/>
              <a:t> conditions, etc.</a:t>
            </a:r>
          </a:p>
          <a:p>
            <a:r>
              <a:rPr lang="fr-FR" sz="2800" dirty="0" err="1" smtClean="0"/>
              <a:t>Where</a:t>
            </a:r>
            <a:r>
              <a:rPr lang="fr-FR" sz="2800" dirty="0" smtClean="0"/>
              <a:t> </a:t>
            </a:r>
            <a:r>
              <a:rPr lang="fr-FR" sz="2800" dirty="0" err="1" smtClean="0"/>
              <a:t>does</a:t>
            </a:r>
            <a:r>
              <a:rPr lang="fr-FR" sz="2800" dirty="0" smtClean="0"/>
              <a:t>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h come </a:t>
            </a:r>
            <a:r>
              <a:rPr lang="fr-FR" sz="2800" dirty="0" err="1" smtClean="0"/>
              <a:t>from</a:t>
            </a:r>
            <a:r>
              <a:rPr lang="fr-FR" sz="2800" dirty="0" smtClean="0"/>
              <a:t>? </a:t>
            </a:r>
            <a:r>
              <a:rPr lang="fr-FR" sz="2800" dirty="0" err="1" smtClean="0"/>
              <a:t>Human</a:t>
            </a:r>
            <a:r>
              <a:rPr lang="fr-FR" sz="2800" dirty="0" smtClean="0"/>
              <a:t> capital accumulation, </a:t>
            </a:r>
            <a:r>
              <a:rPr lang="fr-FR" sz="2800" dirty="0" err="1" smtClean="0"/>
              <a:t>educational</a:t>
            </a:r>
            <a:r>
              <a:rPr lang="fr-FR" sz="2800" dirty="0" smtClean="0"/>
              <a:t> institutions, innovations, etc.</a:t>
            </a:r>
          </a:p>
          <a:p>
            <a:r>
              <a:rPr lang="fr-FR" sz="2800" dirty="0" err="1" smtClean="0">
                <a:cs typeface="Arial"/>
              </a:rPr>
              <a:t>Endogenous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literature</a:t>
            </a:r>
            <a:r>
              <a:rPr lang="fr-FR" sz="2800" dirty="0" smtClean="0">
                <a:cs typeface="Arial"/>
              </a:rPr>
              <a:t> =  </a:t>
            </a:r>
            <a:r>
              <a:rPr lang="fr-FR" sz="2800" dirty="0" err="1" smtClean="0">
                <a:cs typeface="Arial"/>
              </a:rPr>
              <a:t>endogenizing</a:t>
            </a:r>
            <a:r>
              <a:rPr lang="fr-FR" sz="2800" dirty="0" smtClean="0">
                <a:cs typeface="Arial"/>
              </a:rPr>
              <a:t> g=n+h ; </a:t>
            </a:r>
            <a:r>
              <a:rPr lang="fr-FR" sz="2800" dirty="0" err="1" smtClean="0">
                <a:cs typeface="Arial"/>
              </a:rPr>
              <a:t>see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e.g</a:t>
            </a:r>
            <a:r>
              <a:rPr lang="fr-FR" sz="2800" dirty="0" smtClean="0">
                <a:cs typeface="Arial"/>
              </a:rPr>
              <a:t>. </a:t>
            </a:r>
            <a:r>
              <a:rPr lang="fr-FR" sz="2800" dirty="0" smtClean="0">
                <a:cs typeface="Arial"/>
                <a:hlinkClick r:id="rId2"/>
              </a:rPr>
              <a:t>Jones-Romer 2010</a:t>
            </a:r>
            <a:r>
              <a:rPr lang="fr-FR" sz="2800" dirty="0" smtClean="0">
                <a:cs typeface="Arial"/>
              </a:rPr>
              <a:t> for a </a:t>
            </a:r>
            <a:r>
              <a:rPr lang="fr-FR" sz="2800" dirty="0" err="1" smtClean="0">
                <a:cs typeface="Arial"/>
              </a:rPr>
              <a:t>brief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survey</a:t>
            </a: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Steady</a:t>
            </a:r>
            <a:r>
              <a:rPr lang="fr-FR" sz="2800" dirty="0" smtClean="0">
                <a:cs typeface="Arial"/>
              </a:rPr>
              <a:t>-state capital-output ratio </a:t>
            </a:r>
            <a:r>
              <a:rPr lang="el-GR" sz="2800" dirty="0" smtClean="0">
                <a:cs typeface="Arial"/>
              </a:rPr>
              <a:t>β</a:t>
            </a:r>
            <a:r>
              <a:rPr lang="fr-FR" sz="2800" dirty="0" smtClean="0">
                <a:cs typeface="Arial"/>
              </a:rPr>
              <a:t>=K/Y </a:t>
            </a:r>
            <a:r>
              <a:rPr lang="fr-FR" sz="2800" dirty="0" err="1" smtClean="0">
                <a:cs typeface="Arial"/>
              </a:rPr>
              <a:t>matters</a:t>
            </a:r>
            <a:r>
              <a:rPr lang="fr-FR" sz="2800" dirty="0" smtClean="0">
                <a:cs typeface="Arial"/>
              </a:rPr>
              <a:t> for output </a:t>
            </a:r>
            <a:r>
              <a:rPr lang="fr-FR" sz="2800" dirty="0" err="1" smtClean="0">
                <a:cs typeface="Arial"/>
              </a:rPr>
              <a:t>level</a:t>
            </a:r>
            <a:r>
              <a:rPr lang="fr-FR" sz="2800" dirty="0" smtClean="0">
                <a:cs typeface="Arial"/>
              </a:rPr>
              <a:t>, but not for output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employment</a:t>
            </a:r>
            <a:r>
              <a:rPr lang="fr-FR" sz="2800" dirty="0" smtClean="0">
                <a:cs typeface="Arial"/>
              </a:rPr>
              <a:t> rates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Note: </a:t>
            </a:r>
            <a:r>
              <a:rPr lang="fr-FR" sz="2800" dirty="0" err="1" smtClean="0">
                <a:cs typeface="Arial"/>
              </a:rPr>
              <a:t>annual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cs typeface="Arial"/>
              </a:rPr>
              <a:t> rates (</a:t>
            </a:r>
            <a:r>
              <a:rPr lang="fr-FR" sz="2800" dirty="0" err="1" smtClean="0"/>
              <a:t>Y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Y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(1+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)</a:t>
            </a:r>
            <a:r>
              <a:rPr lang="fr-FR" sz="2800" baseline="30000" dirty="0" smtClean="0"/>
              <a:t>t</a:t>
            </a:r>
            <a:r>
              <a:rPr lang="fr-FR" sz="2800" dirty="0" smtClean="0"/>
              <a:t> ) do not </a:t>
            </a:r>
            <a:r>
              <a:rPr lang="fr-FR" sz="2800" dirty="0" err="1" smtClean="0"/>
              <a:t>perfectly</a:t>
            </a:r>
            <a:r>
              <a:rPr lang="fr-FR" sz="2800" dirty="0" smtClean="0"/>
              <a:t> </a:t>
            </a:r>
            <a:r>
              <a:rPr lang="fr-FR" sz="2800" dirty="0" err="1" smtClean="0"/>
              <a:t>coincide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instantaneous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rates (</a:t>
            </a:r>
            <a:r>
              <a:rPr lang="fr-FR" sz="2800" dirty="0" err="1" smtClean="0"/>
              <a:t>Y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Y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gt</a:t>
            </a:r>
            <a:r>
              <a:rPr lang="fr-FR" sz="2800" dirty="0" smtClean="0"/>
              <a:t> ): </a:t>
            </a:r>
          </a:p>
          <a:p>
            <a:pPr>
              <a:buNone/>
            </a:pPr>
            <a:r>
              <a:rPr lang="fr-FR" sz="2800" dirty="0" smtClean="0"/>
              <a:t>              1+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 =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</a:t>
            </a:r>
            <a:r>
              <a:rPr lang="fr-FR" sz="2800" dirty="0" smtClean="0"/>
              <a:t> , i.e. 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</a:t>
            </a:r>
            <a:r>
              <a:rPr lang="fr-FR" sz="2800" dirty="0" smtClean="0"/>
              <a:t>g </a:t>
            </a:r>
            <a:r>
              <a:rPr lang="fr-FR" sz="2800" dirty="0" err="1" smtClean="0"/>
              <a:t>only</a:t>
            </a:r>
            <a:r>
              <a:rPr lang="fr-FR" sz="2800" dirty="0" smtClean="0"/>
              <a:t> if 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and </a:t>
            </a:r>
            <a:r>
              <a:rPr lang="fr-FR" sz="2800" dirty="0" smtClean="0"/>
              <a:t>g are </a:t>
            </a:r>
            <a:r>
              <a:rPr lang="fr-FR" sz="2800" dirty="0" err="1" smtClean="0"/>
              <a:t>small</a:t>
            </a:r>
            <a:r>
              <a:rPr lang="fr-FR" sz="2800" dirty="0" smtClean="0"/>
              <a:t> </a:t>
            </a:r>
          </a:p>
          <a:p>
            <a:pPr>
              <a:buNone/>
            </a:pPr>
            <a:r>
              <a:rPr lang="fr-FR" sz="2800" dirty="0" smtClean="0"/>
              <a:t>The </a:t>
            </a:r>
            <a:r>
              <a:rPr lang="fr-FR" sz="2800" dirty="0" err="1" smtClean="0"/>
              <a:t>advantage</a:t>
            </a:r>
            <a:r>
              <a:rPr lang="fr-FR" sz="2800" dirty="0" smtClean="0"/>
              <a:t> of </a:t>
            </a:r>
            <a:r>
              <a:rPr lang="fr-FR" sz="2800" dirty="0" err="1" smtClean="0"/>
              <a:t>instantaneous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rates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additivity</a:t>
            </a:r>
            <a:r>
              <a:rPr lang="fr-FR" sz="2800" dirty="0" smtClean="0"/>
              <a:t>: g=n+h</a:t>
            </a:r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annual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rates, 1+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 = (1+ n</a:t>
            </a:r>
            <a:r>
              <a:rPr lang="fr-FR" sz="2800" baseline="-25000" dirty="0" smtClean="0"/>
              <a:t>a</a:t>
            </a:r>
            <a:r>
              <a:rPr lang="fr-FR" sz="2800" dirty="0" smtClean="0"/>
              <a:t>) x (1+h</a:t>
            </a:r>
            <a:r>
              <a:rPr lang="fr-FR" sz="2800" baseline="-25000" dirty="0" smtClean="0"/>
              <a:t>a</a:t>
            </a:r>
            <a:r>
              <a:rPr lang="fr-FR" sz="2800" dirty="0" smtClean="0"/>
              <a:t>)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33142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251520" y="188640"/>
          <a:ext cx="8784976" cy="6408712"/>
        </p:xfrm>
        <a:graphic>
          <a:graphicData uri="http://schemas.openxmlformats.org/presentationml/2006/ole">
            <p:oleObj spid="_x0000_s78850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2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Basic concepts: </a:t>
            </a:r>
            <a:r>
              <a:rPr lang="fr-FR" dirty="0" err="1" smtClean="0"/>
              <a:t>income</a:t>
            </a:r>
            <a:r>
              <a:rPr lang="fr-FR" dirty="0" smtClean="0"/>
              <a:t> and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Autofit/>
          </a:bodyPr>
          <a:lstStyle/>
          <a:p>
            <a:r>
              <a:rPr lang="fr-FR" sz="2400" dirty="0" smtClean="0"/>
              <a:t>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Y </a:t>
            </a:r>
            <a:r>
              <a:rPr lang="en-US" sz="2400" dirty="0" smtClean="0"/>
              <a:t>= domestic output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(NDP)</a:t>
            </a:r>
          </a:p>
          <a:p>
            <a:pPr>
              <a:buNone/>
            </a:pPr>
            <a:r>
              <a:rPr lang="en-US" sz="2400" dirty="0" smtClean="0"/>
              <a:t>                                         + net foreign factor income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Domestic output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(NDP = Net domestic product) </a:t>
            </a:r>
          </a:p>
          <a:p>
            <a:pPr>
              <a:buNone/>
            </a:pPr>
            <a:r>
              <a:rPr lang="en-US" sz="2400" dirty="0" smtClean="0"/>
              <a:t>    = GDP (Gross domestic product) – capital depreciation </a:t>
            </a:r>
          </a:p>
          <a:p>
            <a:r>
              <a:rPr lang="en-US" sz="2400" dirty="0" smtClean="0"/>
              <a:t>Typically Y and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= about 85-90% GDP in rich countries today</a:t>
            </a:r>
          </a:p>
          <a:p>
            <a:r>
              <a:rPr lang="en-US" sz="2400" dirty="0" smtClean="0"/>
              <a:t>I.e. capital depreciation = about 10-15% GDP                                   (but can be &lt;5% in agrarian societies: low land depreciation rates as compared to buildings, equipment, computers, etc.)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Net foreign factor income can be &gt;0 (typically in countries with net foreign asset position &gt; 0), or &lt;0 (typically in countries with net foreign asset position &lt; 0)</a:t>
            </a:r>
            <a:endParaRPr lang="fr-F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Net foreign asset position (NFA) = gross foreign assets (gross assets owned by the residents of a country in the rest of world) – gross foreign liabilities (debt) (gross assets owned by rest of the world in the country) </a:t>
            </a:r>
          </a:p>
          <a:p>
            <a:r>
              <a:rPr lang="en-US" sz="2800" dirty="0" smtClean="0"/>
              <a:t>Net foreign capital income = close to 0% of Y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in most rich countries (between +1-2% &amp; -1-2% Y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) : right now, rich countries own approximately as much foreign assets in rest of the world as ROW owns in home assets, so that national income </a:t>
            </a:r>
            <a:r>
              <a:rPr lang="en-US" sz="2800" dirty="0" smtClean="0">
                <a:cs typeface="Arial"/>
              </a:rPr>
              <a:t>≈ domestic output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But this has not always been like this (colonial times); and it could change again: Germany and Japan – and China and oil producing countries – are currently accumulating large foreign assets position</a:t>
            </a:r>
          </a:p>
          <a:p>
            <a:r>
              <a:rPr lang="en-US" sz="2800" b="1" dirty="0" smtClean="0"/>
              <a:t>At the world level, net foreign income flows cancel out, so that national income Y = domestic output Y</a:t>
            </a:r>
            <a:r>
              <a:rPr lang="en-US" sz="2800" b="1" baseline="-25000" dirty="0" smtClean="0"/>
              <a:t>d</a:t>
            </a:r>
            <a:endParaRPr lang="en-US" sz="2800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8072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Y =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d</a:t>
            </a:r>
            <a:r>
              <a:rPr lang="fr-FR" sz="2400" dirty="0" smtClean="0"/>
              <a:t> + r NFA</a:t>
            </a:r>
          </a:p>
          <a:p>
            <a:r>
              <a:rPr lang="fr-FR" sz="2400" dirty="0" err="1" smtClean="0"/>
              <a:t>Private</a:t>
            </a:r>
            <a:r>
              <a:rPr lang="fr-FR" sz="2400" dirty="0" smtClean="0"/>
              <a:t> capital (or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W = non-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(real </a:t>
            </a:r>
            <a:r>
              <a:rPr lang="fr-FR" sz="2400" dirty="0" err="1" smtClean="0"/>
              <a:t>estate</a:t>
            </a:r>
            <a:r>
              <a:rPr lang="fr-FR" sz="2400" dirty="0" smtClean="0"/>
              <a:t>, </a:t>
            </a:r>
            <a:r>
              <a:rPr lang="fr-FR" sz="2400" dirty="0" err="1" smtClean="0"/>
              <a:t>family</a:t>
            </a:r>
            <a:r>
              <a:rPr lang="fr-FR" sz="2400" dirty="0" smtClean="0"/>
              <a:t> </a:t>
            </a:r>
            <a:r>
              <a:rPr lang="fr-FR" sz="2400" dirty="0" err="1" smtClean="0"/>
              <a:t>firms</a:t>
            </a:r>
            <a:r>
              <a:rPr lang="fr-FR" sz="2400" dirty="0" smtClean="0"/>
              <a:t>,..) +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(</a:t>
            </a:r>
            <a:r>
              <a:rPr lang="fr-FR" sz="2400" dirty="0" err="1" smtClean="0"/>
              <a:t>equity</a:t>
            </a:r>
            <a:r>
              <a:rPr lang="fr-FR" sz="2400" dirty="0" smtClean="0"/>
              <a:t>, bonds, life </a:t>
            </a:r>
            <a:r>
              <a:rPr lang="fr-FR" sz="2400" dirty="0" err="1" smtClean="0"/>
              <a:t>insurance</a:t>
            </a:r>
            <a:r>
              <a:rPr lang="fr-FR" sz="2400" dirty="0" smtClean="0"/>
              <a:t>, </a:t>
            </a:r>
            <a:r>
              <a:rPr lang="fr-FR" sz="2400" dirty="0" err="1" smtClean="0"/>
              <a:t>deposits</a:t>
            </a:r>
            <a:r>
              <a:rPr lang="fr-FR" sz="2400" dirty="0" smtClean="0"/>
              <a:t>, cash, pension </a:t>
            </a:r>
            <a:r>
              <a:rPr lang="fr-FR" sz="2400" dirty="0" err="1" smtClean="0"/>
              <a:t>funds</a:t>
            </a:r>
            <a:r>
              <a:rPr lang="fr-FR" sz="2400" dirty="0" smtClean="0"/>
              <a:t>,..) –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liabilities</a:t>
            </a:r>
            <a:r>
              <a:rPr lang="fr-FR" sz="2400" dirty="0" smtClean="0"/>
              <a:t> (</a:t>
            </a:r>
            <a:r>
              <a:rPr lang="fr-FR" sz="2400" dirty="0" err="1" smtClean="0"/>
              <a:t>debt</a:t>
            </a:r>
            <a:r>
              <a:rPr lang="fr-FR" sz="2400" dirty="0" smtClean="0"/>
              <a:t>) </a:t>
            </a:r>
            <a:r>
              <a:rPr lang="fr-FR" sz="2400" dirty="0" err="1" smtClean="0"/>
              <a:t>held</a:t>
            </a:r>
            <a:r>
              <a:rPr lang="fr-FR" sz="2400" dirty="0" smtClean="0"/>
              <a:t> by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individuals</a:t>
            </a:r>
            <a:r>
              <a:rPr lang="fr-FR" sz="2400" dirty="0" smtClean="0"/>
              <a:t> (</a:t>
            </a:r>
            <a:r>
              <a:rPr lang="fr-FR" sz="2400" dirty="0" err="1" smtClean="0"/>
              <a:t>households</a:t>
            </a:r>
            <a:r>
              <a:rPr lang="fr-FR" sz="2400" dirty="0" smtClean="0"/>
              <a:t>) (+non-profit </a:t>
            </a:r>
            <a:r>
              <a:rPr lang="fr-FR" sz="2400" dirty="0" err="1" smtClean="0"/>
              <a:t>inst</a:t>
            </a:r>
            <a:r>
              <a:rPr lang="fr-FR" sz="2400" dirty="0" smtClean="0"/>
              <a:t>.)</a:t>
            </a:r>
          </a:p>
          <a:p>
            <a:r>
              <a:rPr lang="fr-FR" sz="2400" dirty="0" smtClean="0"/>
              <a:t>Public capital (or public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 = non-fin + fin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– </a:t>
            </a:r>
            <a:r>
              <a:rPr lang="fr-FR" sz="2400" dirty="0" err="1" smtClean="0"/>
              <a:t>liabilities</a:t>
            </a:r>
            <a:r>
              <a:rPr lang="fr-FR" sz="2400" dirty="0" smtClean="0"/>
              <a:t> </a:t>
            </a:r>
            <a:r>
              <a:rPr lang="fr-FR" sz="2400" dirty="0" err="1" smtClean="0"/>
              <a:t>held</a:t>
            </a:r>
            <a:r>
              <a:rPr lang="fr-FR" sz="2400" dirty="0" smtClean="0"/>
              <a:t> by the </a:t>
            </a:r>
            <a:r>
              <a:rPr lang="fr-FR" sz="2400" dirty="0" err="1" smtClean="0"/>
              <a:t>government</a:t>
            </a:r>
            <a:r>
              <a:rPr lang="fr-FR" sz="2400" dirty="0" smtClean="0"/>
              <a:t> (all </a:t>
            </a:r>
            <a:r>
              <a:rPr lang="fr-FR" sz="2400" dirty="0" err="1" smtClean="0"/>
              <a:t>levels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National capital (or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= W +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g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domestic</a:t>
            </a:r>
            <a:r>
              <a:rPr lang="fr-FR" sz="2400" dirty="0" smtClean="0"/>
              <a:t> capital K + net </a:t>
            </a:r>
            <a:r>
              <a:rPr lang="fr-FR" sz="2400" dirty="0" err="1" smtClean="0"/>
              <a:t>foreign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NFA</a:t>
            </a:r>
          </a:p>
          <a:p>
            <a:r>
              <a:rPr lang="fr-FR" sz="2400" dirty="0" err="1" smtClean="0"/>
              <a:t>Domestic</a:t>
            </a:r>
            <a:r>
              <a:rPr lang="fr-FR" sz="2400" dirty="0" smtClean="0"/>
              <a:t> capital K = agricultural land +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+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domestic</a:t>
            </a:r>
            <a:r>
              <a:rPr lang="fr-FR" sz="2400" dirty="0" smtClean="0"/>
              <a:t> capital (=structures, </a:t>
            </a:r>
            <a:r>
              <a:rPr lang="fr-FR" sz="2400" dirty="0" err="1" smtClean="0"/>
              <a:t>equipment</a:t>
            </a:r>
            <a:r>
              <a:rPr lang="fr-FR" sz="2400" dirty="0" smtClean="0"/>
              <a:t>, patents,.. </a:t>
            </a:r>
            <a:r>
              <a:rPr lang="fr-FR" sz="2400" dirty="0" err="1" smtClean="0"/>
              <a:t>used</a:t>
            </a:r>
            <a:r>
              <a:rPr lang="fr-FR" sz="2400" dirty="0" smtClean="0"/>
              <a:t> by </a:t>
            </a:r>
            <a:r>
              <a:rPr lang="fr-FR" sz="2400" dirty="0" err="1" smtClean="0"/>
              <a:t>firms</a:t>
            </a:r>
            <a:r>
              <a:rPr lang="fr-FR" sz="2400" dirty="0" smtClean="0"/>
              <a:t> &amp; </a:t>
            </a:r>
            <a:r>
              <a:rPr lang="fr-FR" sz="2400" dirty="0" err="1" smtClean="0"/>
              <a:t>govt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Note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firms</a:t>
            </a:r>
            <a:r>
              <a:rPr lang="fr-FR" sz="2400" dirty="0" smtClean="0"/>
              <a:t> are </a:t>
            </a:r>
            <a:r>
              <a:rPr lang="fr-FR" sz="2400" dirty="0" err="1" smtClean="0"/>
              <a:t>valued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market</a:t>
            </a:r>
            <a:r>
              <a:rPr lang="fr-FR" sz="2400" dirty="0" smtClean="0"/>
              <a:t> </a:t>
            </a:r>
            <a:r>
              <a:rPr lang="fr-FR" sz="2400" dirty="0" err="1" smtClean="0"/>
              <a:t>prices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</a:t>
            </a:r>
            <a:r>
              <a:rPr lang="fr-FR" sz="2400" dirty="0" err="1" smtClean="0"/>
              <a:t>equity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/national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el-GR" sz="2400" dirty="0" smtClean="0"/>
              <a:t>β</a:t>
            </a:r>
            <a:r>
              <a:rPr lang="fr-FR" sz="2400" dirty="0" smtClean="0"/>
              <a:t> = W/Y</a:t>
            </a:r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/national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/Y</a:t>
            </a:r>
          </a:p>
          <a:p>
            <a:r>
              <a:rPr lang="fr-FR" sz="2400" dirty="0" err="1" smtClean="0"/>
              <a:t>Domestic</a:t>
            </a:r>
            <a:r>
              <a:rPr lang="fr-FR" sz="2400" dirty="0" smtClean="0"/>
              <a:t> capital/output ratio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k</a:t>
            </a:r>
            <a:r>
              <a:rPr lang="fr-FR" sz="2400" dirty="0" smtClean="0"/>
              <a:t> = K/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d</a:t>
            </a:r>
            <a:endParaRPr lang="fr-FR" sz="2400" baseline="-25000" dirty="0" smtClean="0"/>
          </a:p>
          <a:p>
            <a:r>
              <a:rPr lang="fr-FR" sz="2400" b="1" dirty="0" err="1" smtClean="0"/>
              <a:t>At</a:t>
            </a:r>
            <a:r>
              <a:rPr lang="fr-FR" sz="2400" b="1" dirty="0" smtClean="0"/>
              <a:t> the world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, national </a:t>
            </a:r>
            <a:r>
              <a:rPr lang="fr-FR" sz="2400" b="1" dirty="0" err="1" smtClean="0"/>
              <a:t>wealth</a:t>
            </a:r>
            <a:r>
              <a:rPr lang="fr-FR" sz="2400" b="1" dirty="0" smtClean="0"/>
              <a:t>/national </a:t>
            </a:r>
            <a:r>
              <a:rPr lang="fr-FR" sz="2400" b="1" dirty="0" err="1" smtClean="0"/>
              <a:t>income</a:t>
            </a:r>
            <a:r>
              <a:rPr lang="fr-FR" sz="2400" b="1" dirty="0" smtClean="0"/>
              <a:t> ratio = </a:t>
            </a:r>
            <a:r>
              <a:rPr lang="fr-FR" sz="2400" b="1" dirty="0" err="1" smtClean="0"/>
              <a:t>domestic</a:t>
            </a:r>
            <a:r>
              <a:rPr lang="fr-FR" sz="2400" b="1" dirty="0" smtClean="0"/>
              <a:t> capital/output ratio; but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the country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differ</a:t>
            </a:r>
            <a:endParaRPr lang="fr-FR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Basic </a:t>
            </a:r>
            <a:r>
              <a:rPr lang="fr-FR" sz="2400" dirty="0" err="1" smtClean="0"/>
              <a:t>orders</a:t>
            </a:r>
            <a:r>
              <a:rPr lang="fr-FR" sz="2400" dirty="0" smtClean="0"/>
              <a:t> of magnitude in </a:t>
            </a:r>
            <a:r>
              <a:rPr lang="fr-FR" sz="2400" dirty="0" err="1" smtClean="0"/>
              <a:t>rich</a:t>
            </a:r>
            <a:r>
              <a:rPr lang="fr-FR" sz="2400" dirty="0" smtClean="0"/>
              <a:t> countries </a:t>
            </a:r>
            <a:r>
              <a:rPr lang="fr-FR" sz="2400" dirty="0" err="1" smtClean="0"/>
              <a:t>today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</a:t>
            </a:r>
            <a:r>
              <a:rPr lang="fr-FR" sz="2400" dirty="0" err="1" smtClean="0">
                <a:cs typeface="Arial"/>
              </a:rPr>
              <a:t>private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W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(i.e. public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</a:t>
            </a:r>
            <a:r>
              <a:rPr lang="fr-FR" sz="2400" baseline="-25000" dirty="0" err="1" smtClean="0">
                <a:cs typeface="Arial"/>
              </a:rPr>
              <a:t>g</a:t>
            </a:r>
            <a:r>
              <a:rPr lang="fr-FR" sz="2400" dirty="0" smtClean="0">
                <a:cs typeface="Arial"/>
              </a:rPr>
              <a:t> ≈ 0) (or &lt;0..)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</a:t>
            </a:r>
            <a:r>
              <a:rPr lang="fr-FR" sz="2400" dirty="0" err="1" smtClean="0">
                <a:cs typeface="Arial"/>
              </a:rPr>
              <a:t>domestic</a:t>
            </a:r>
            <a:r>
              <a:rPr lang="fr-FR" sz="2400" dirty="0" smtClean="0">
                <a:cs typeface="Arial"/>
              </a:rPr>
              <a:t> capital K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(i.e. net </a:t>
            </a:r>
            <a:r>
              <a:rPr lang="fr-FR" sz="2400" dirty="0" err="1" smtClean="0">
                <a:cs typeface="Arial"/>
              </a:rPr>
              <a:t>foreign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asset</a:t>
            </a:r>
            <a:r>
              <a:rPr lang="fr-FR" sz="2400" dirty="0" smtClean="0">
                <a:cs typeface="Arial"/>
              </a:rPr>
              <a:t> NFA ≈ 0) (but large </a:t>
            </a:r>
            <a:r>
              <a:rPr lang="fr-FR" sz="2400" dirty="0" err="1" smtClean="0">
                <a:cs typeface="Arial"/>
              </a:rPr>
              <a:t>gross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foreign</a:t>
            </a:r>
            <a:r>
              <a:rPr lang="fr-FR" sz="2400" dirty="0" smtClean="0">
                <a:cs typeface="Arial"/>
              </a:rPr>
              <a:t> positions) </a:t>
            </a:r>
          </a:p>
          <a:p>
            <a:r>
              <a:rPr lang="fr-FR" sz="2400" dirty="0" smtClean="0">
                <a:cs typeface="Arial"/>
              </a:rPr>
              <a:t>National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500-600% of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Y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≈ </a:t>
            </a:r>
            <a:r>
              <a:rPr lang="fr-FR" sz="2400" dirty="0" err="1" smtClean="0">
                <a:cs typeface="Arial"/>
              </a:rPr>
              <a:t>residential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housing</a:t>
            </a:r>
            <a:r>
              <a:rPr lang="fr-FR" sz="2400" dirty="0" smtClean="0">
                <a:cs typeface="Arial"/>
              </a:rPr>
              <a:t>  + </a:t>
            </a:r>
            <a:r>
              <a:rPr lang="fr-FR" sz="2400" dirty="0" err="1" smtClean="0">
                <a:cs typeface="Arial"/>
              </a:rPr>
              <a:t>other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domestic</a:t>
            </a:r>
            <a:r>
              <a:rPr lang="fr-FR" sz="2400" dirty="0" smtClean="0">
                <a:cs typeface="Arial"/>
              </a:rPr>
              <a:t> capital (≈ 50-50)</a:t>
            </a:r>
            <a:endParaRPr lang="fr-FR" sz="2400" dirty="0" smtClean="0"/>
          </a:p>
          <a:p>
            <a:r>
              <a:rPr lang="fr-FR" sz="2400" dirty="0" err="1" smtClean="0">
                <a:cs typeface="Arial"/>
              </a:rPr>
              <a:t>Typically</a:t>
            </a:r>
            <a:r>
              <a:rPr lang="fr-FR" sz="2400" dirty="0" smtClean="0">
                <a:cs typeface="Arial"/>
              </a:rPr>
              <a:t>, in France, UK, Germany, </a:t>
            </a:r>
            <a:r>
              <a:rPr lang="fr-FR" sz="2400" dirty="0" err="1" smtClean="0">
                <a:cs typeface="Arial"/>
              </a:rPr>
              <a:t>Italy</a:t>
            </a:r>
            <a:r>
              <a:rPr lang="fr-FR" sz="2400" dirty="0" smtClean="0">
                <a:cs typeface="Arial"/>
              </a:rPr>
              <a:t>, US, </a:t>
            </a:r>
            <a:r>
              <a:rPr lang="fr-FR" sz="2400" dirty="0" err="1" smtClean="0">
                <a:cs typeface="Arial"/>
              </a:rPr>
              <a:t>Japan</a:t>
            </a:r>
            <a:r>
              <a:rPr lang="fr-FR" sz="2400" dirty="0" smtClean="0">
                <a:cs typeface="Arial"/>
              </a:rPr>
              <a:t>: 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Per capita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Y ≈ 30 000€ (=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/population)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Per capita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W ≈ 150 000-180 000€ (=</a:t>
            </a:r>
            <a:r>
              <a:rPr lang="fr-FR" sz="2400" dirty="0" err="1" smtClean="0">
                <a:cs typeface="Arial"/>
              </a:rPr>
              <a:t>private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/pop) </a:t>
            </a:r>
          </a:p>
          <a:p>
            <a:r>
              <a:rPr lang="fr-FR" sz="2400" dirty="0" smtClean="0"/>
              <a:t>I.e.</a:t>
            </a:r>
            <a:r>
              <a:rPr lang="fr-FR" sz="2400" dirty="0" smtClean="0">
                <a:cs typeface="Arial"/>
              </a:rPr>
              <a:t>  </a:t>
            </a:r>
            <a:r>
              <a:rPr lang="el-GR" sz="2400" dirty="0" smtClean="0">
                <a:cs typeface="Arial"/>
              </a:rPr>
              <a:t>β</a:t>
            </a:r>
            <a:r>
              <a:rPr lang="fr-FR" sz="2400" dirty="0" smtClean="0">
                <a:cs typeface="Arial"/>
              </a:rPr>
              <a:t> = W/Y ≈ 5-6 </a:t>
            </a:r>
            <a:endParaRPr lang="fr-FR" sz="2400" dirty="0" smtClean="0"/>
          </a:p>
          <a:p>
            <a:r>
              <a:rPr lang="fr-FR" sz="2400" dirty="0" smtClean="0"/>
              <a:t>Y</a:t>
            </a:r>
            <a:r>
              <a:rPr lang="fr-FR" sz="2400" baseline="-25000" dirty="0" smtClean="0"/>
              <a:t>K</a:t>
            </a:r>
            <a:r>
              <a:rPr lang="fr-FR" sz="2400" dirty="0" smtClean="0"/>
              <a:t> = capital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= </a:t>
            </a:r>
            <a:r>
              <a:rPr lang="fr-FR" sz="2400" dirty="0" err="1" smtClean="0"/>
              <a:t>rent</a:t>
            </a:r>
            <a:r>
              <a:rPr lang="fr-FR" sz="2400" dirty="0" smtClean="0"/>
              <a:t>, </a:t>
            </a:r>
            <a:r>
              <a:rPr lang="fr-FR" sz="2400" dirty="0" err="1" smtClean="0"/>
              <a:t>dividend</a:t>
            </a:r>
            <a:r>
              <a:rPr lang="fr-FR" sz="2400" dirty="0" smtClean="0"/>
              <a:t>, </a:t>
            </a:r>
            <a:r>
              <a:rPr lang="fr-FR" sz="2400" dirty="0" err="1" smtClean="0"/>
              <a:t>interest</a:t>
            </a:r>
            <a:r>
              <a:rPr lang="fr-FR" sz="2400" dirty="0" smtClean="0"/>
              <a:t>, profits,..</a:t>
            </a:r>
          </a:p>
          <a:p>
            <a:r>
              <a:rPr lang="el-GR" sz="2400" dirty="0" smtClean="0">
                <a:cs typeface="Arial"/>
              </a:rPr>
              <a:t>α</a:t>
            </a:r>
            <a:r>
              <a:rPr lang="fr-FR" sz="2400" dirty="0" smtClean="0">
                <a:cs typeface="Arial"/>
              </a:rPr>
              <a:t> = Y</a:t>
            </a:r>
            <a:r>
              <a:rPr lang="fr-FR" sz="2400" baseline="-25000" dirty="0" smtClean="0">
                <a:cs typeface="Arial"/>
              </a:rPr>
              <a:t>K</a:t>
            </a:r>
            <a:r>
              <a:rPr lang="fr-FR" sz="2400" dirty="0" smtClean="0">
                <a:cs typeface="Arial"/>
              </a:rPr>
              <a:t>/Y = capital </a:t>
            </a:r>
            <a:r>
              <a:rPr lang="fr-FR" sz="2400" dirty="0" err="1" smtClean="0">
                <a:cs typeface="Arial"/>
              </a:rPr>
              <a:t>share</a:t>
            </a:r>
            <a:r>
              <a:rPr lang="fr-FR" sz="2400" dirty="0" smtClean="0">
                <a:cs typeface="Arial"/>
              </a:rPr>
              <a:t> in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≈ 25-30%</a:t>
            </a:r>
          </a:p>
          <a:p>
            <a:r>
              <a:rPr lang="fr-FR" sz="2400" dirty="0" smtClean="0">
                <a:cs typeface="Arial"/>
              </a:rPr>
              <a:t>I.e.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rate of return r = </a:t>
            </a:r>
            <a:r>
              <a:rPr lang="el-GR" sz="2400" dirty="0" smtClean="0">
                <a:cs typeface="Arial"/>
              </a:rPr>
              <a:t>α</a:t>
            </a:r>
            <a:r>
              <a:rPr lang="fr-FR" sz="2400" dirty="0" smtClean="0">
                <a:cs typeface="Arial"/>
              </a:rPr>
              <a:t>/</a:t>
            </a:r>
            <a:r>
              <a:rPr lang="el-GR" sz="2400" dirty="0" smtClean="0">
                <a:cs typeface="Arial"/>
              </a:rPr>
              <a:t>β</a:t>
            </a:r>
            <a:r>
              <a:rPr lang="fr-FR" sz="2400" dirty="0" smtClean="0">
                <a:cs typeface="Arial"/>
              </a:rPr>
              <a:t> = 4-5% </a:t>
            </a:r>
          </a:p>
          <a:p>
            <a:r>
              <a:rPr lang="fr-FR" sz="2400" b="1" dirty="0" smtClean="0">
                <a:cs typeface="Arial"/>
              </a:rPr>
              <a:t>Basic </a:t>
            </a:r>
            <a:r>
              <a:rPr lang="fr-FR" sz="2400" b="1" dirty="0" err="1" smtClean="0">
                <a:cs typeface="Arial"/>
              </a:rPr>
              <a:t>accounting</a:t>
            </a:r>
            <a:r>
              <a:rPr lang="fr-FR" sz="2400" b="1" dirty="0" smtClean="0">
                <a:cs typeface="Arial"/>
              </a:rPr>
              <a:t> </a:t>
            </a:r>
            <a:r>
              <a:rPr lang="fr-FR" sz="2400" b="1" dirty="0" err="1" smtClean="0">
                <a:cs typeface="Arial"/>
              </a:rPr>
              <a:t>law</a:t>
            </a:r>
            <a:r>
              <a:rPr lang="fr-FR" sz="2400" b="1" dirty="0" smtClean="0">
                <a:cs typeface="Arial"/>
              </a:rPr>
              <a:t>: </a:t>
            </a:r>
            <a:r>
              <a:rPr lang="el-GR" sz="2400" b="1" dirty="0" smtClean="0">
                <a:cs typeface="Arial"/>
              </a:rPr>
              <a:t>α</a:t>
            </a:r>
            <a:r>
              <a:rPr lang="fr-FR" sz="2400" b="1" dirty="0" smtClean="0">
                <a:cs typeface="Arial"/>
              </a:rPr>
              <a:t> = r x </a:t>
            </a:r>
            <a:r>
              <a:rPr lang="el-GR" sz="2400" b="1" dirty="0" smtClean="0">
                <a:cs typeface="Arial"/>
              </a:rPr>
              <a:t>β</a:t>
            </a:r>
            <a:r>
              <a:rPr lang="fr-FR" sz="2400" b="1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400" dirty="0" smtClean="0"/>
              <a:t>→ </a:t>
            </a:r>
            <a:r>
              <a:rPr lang="fr-FR" sz="2400" dirty="0" err="1" smtClean="0"/>
              <a:t>see</a:t>
            </a:r>
            <a:r>
              <a:rPr lang="fr-FR" sz="2400" dirty="0" smtClean="0"/>
              <a:t> Lecture 2 on the </a:t>
            </a:r>
            <a:r>
              <a:rPr lang="fr-FR" sz="2400" dirty="0" err="1" smtClean="0"/>
              <a:t>dynamics</a:t>
            </a:r>
            <a:r>
              <a:rPr lang="fr-FR" sz="2400" dirty="0" smtClean="0"/>
              <a:t> of </a:t>
            </a:r>
            <a:r>
              <a:rPr lang="el-GR" sz="2400" dirty="0" smtClean="0"/>
              <a:t>β</a:t>
            </a:r>
            <a:r>
              <a:rPr lang="fr-FR" sz="2400" dirty="0" smtClean="0"/>
              <a:t> and </a:t>
            </a:r>
            <a:r>
              <a:rPr lang="el-GR" sz="2400" dirty="0" smtClean="0"/>
              <a:t>α</a:t>
            </a: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1971</Words>
  <Application>Microsoft Office PowerPoint</Application>
  <PresentationFormat>Affichage à l'écran (4:3)</PresentationFormat>
  <Paragraphs>134</Paragraphs>
  <Slides>37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0" baseType="lpstr">
      <vt:lpstr>Thème Office</vt:lpstr>
      <vt:lpstr>Acrobat Document</vt:lpstr>
      <vt:lpstr>Worksheet</vt:lpstr>
      <vt:lpstr>   Economic History (Master APE &amp; PPD, Paris School of Economics) Thomas Piketty Academic year 2015-2016  </vt:lpstr>
      <vt:lpstr>Introduction: three U-shaped curves</vt:lpstr>
      <vt:lpstr>Diapositive 3</vt:lpstr>
      <vt:lpstr>Diapositive 4</vt:lpstr>
      <vt:lpstr>Diapositive 5</vt:lpstr>
      <vt:lpstr>Basic concepts: income and capital</vt:lpstr>
      <vt:lpstr>Diapositive 7</vt:lpstr>
      <vt:lpstr>Diapositive 8</vt:lpstr>
      <vt:lpstr>Diapositive 9</vt:lpstr>
      <vt:lpstr>Data about long-run growth</vt:lpstr>
      <vt:lpstr>Facts &amp; questions about long-run growth</vt:lpstr>
      <vt:lpstr>Fact 1. Convergence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Fact 2. Growth slowdown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How did convergence happen?</vt:lpstr>
      <vt:lpstr>Diapositive 33</vt:lpstr>
      <vt:lpstr>Diapositive 34</vt:lpstr>
      <vt:lpstr>The standard growth model (1)</vt:lpstr>
      <vt:lpstr>The standard growth model (2)</vt:lpstr>
      <vt:lpstr>The standard growth model (3)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Economics of Inequality (Master PPD &amp; APE, Paris School of Economics) Thomas Piketty Academic year 2013-2014  </dc:title>
  <dc:creator>Thomas Piketty</dc:creator>
  <cp:lastModifiedBy>Thomas Piketty</cp:lastModifiedBy>
  <cp:revision>108</cp:revision>
  <dcterms:created xsi:type="dcterms:W3CDTF">2013-11-22T17:30:25Z</dcterms:created>
  <dcterms:modified xsi:type="dcterms:W3CDTF">2015-06-23T13:02:24Z</dcterms:modified>
</cp:coreProperties>
</file>