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35" r:id="rId3"/>
    <p:sldId id="336" r:id="rId4"/>
    <p:sldId id="299" r:id="rId5"/>
    <p:sldId id="309" r:id="rId6"/>
    <p:sldId id="318" r:id="rId7"/>
    <p:sldId id="337" r:id="rId8"/>
    <p:sldId id="338" r:id="rId9"/>
    <p:sldId id="339" r:id="rId10"/>
    <p:sldId id="319" r:id="rId11"/>
    <p:sldId id="340" r:id="rId12"/>
    <p:sldId id="348" r:id="rId13"/>
    <p:sldId id="310" r:id="rId14"/>
    <p:sldId id="320" r:id="rId15"/>
    <p:sldId id="321" r:id="rId16"/>
    <p:sldId id="323" r:id="rId17"/>
    <p:sldId id="341" r:id="rId18"/>
    <p:sldId id="345" r:id="rId19"/>
    <p:sldId id="342" r:id="rId20"/>
    <p:sldId id="324" r:id="rId21"/>
    <p:sldId id="350" r:id="rId22"/>
    <p:sldId id="351" r:id="rId23"/>
    <p:sldId id="353" r:id="rId24"/>
    <p:sldId id="354" r:id="rId25"/>
    <p:sldId id="343" r:id="rId26"/>
    <p:sldId id="346" r:id="rId27"/>
    <p:sldId id="344" r:id="rId28"/>
    <p:sldId id="325" r:id="rId29"/>
    <p:sldId id="313" r:id="rId30"/>
    <p:sldId id="326" r:id="rId31"/>
    <p:sldId id="349" r:id="rId32"/>
    <p:sldId id="347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60"/>
  </p:normalViewPr>
  <p:slideViewPr>
    <p:cSldViewPr>
      <p:cViewPr varScale="1">
        <p:scale>
          <a:sx n="80" d="100"/>
          <a:sy n="80" d="100"/>
        </p:scale>
        <p:origin x="-104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16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86206896551712"/>
          <c:y val="7.2398190045249111E-2"/>
          <c:w val="0.87172413793103465"/>
          <c:h val="0.7918552036199098"/>
        </c:manualLayout>
      </c:layout>
      <c:lineChart>
        <c:grouping val="standard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0.40500000000000008</c:v>
                </c:pt>
                <c:pt idx="10" formatCode="0.0%">
                  <c:v>0.40879648041149874</c:v>
                </c:pt>
                <c:pt idx="20" formatCode="0.0%">
                  <c:v>0.4465100000000003</c:v>
                </c:pt>
                <c:pt idx="30" formatCode="0.0%">
                  <c:v>0.45106000000000002</c:v>
                </c:pt>
                <c:pt idx="40" formatCode="0.0%">
                  <c:v>0.36478000000000033</c:v>
                </c:pt>
                <c:pt idx="50" formatCode="0.0%">
                  <c:v>0.33689000000000047</c:v>
                </c:pt>
                <c:pt idx="60" formatCode="0.0%">
                  <c:v>0.34130000000000049</c:v>
                </c:pt>
                <c:pt idx="70" formatCode="0.0%">
                  <c:v>0.33432000000000073</c:v>
                </c:pt>
                <c:pt idx="80" formatCode="0.0%">
                  <c:v>0.37477000000000033</c:v>
                </c:pt>
                <c:pt idx="90" formatCode="0.0%">
                  <c:v>0.42390000000000033</c:v>
                </c:pt>
                <c:pt idx="100" formatCode="0.0%">
                  <c:v>0.46930000000000033</c:v>
                </c:pt>
                <c:pt idx="110" formatCode="0.0%">
                  <c:v>0.48816666666666747</c:v>
                </c:pt>
              </c:numCache>
            </c:numRef>
          </c:val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0.45824496121453939</c:v>
                </c:pt>
                <c:pt idx="20" formatCode="0.0%">
                  <c:v>0.3947275000000004</c:v>
                </c:pt>
                <c:pt idx="30" formatCode="0.0%">
                  <c:v>0.40490625000000002</c:v>
                </c:pt>
                <c:pt idx="40" formatCode="0.0%">
                  <c:v>0.33773187500000046</c:v>
                </c:pt>
                <c:pt idx="50" formatCode="0.0%">
                  <c:v>0.31695333333333331</c:v>
                </c:pt>
                <c:pt idx="60" formatCode="0.0%">
                  <c:v>0.31621972222222233</c:v>
                </c:pt>
                <c:pt idx="70" formatCode="0.0%">
                  <c:v>0.29717416666666746</c:v>
                </c:pt>
                <c:pt idx="80" formatCode="0.0%">
                  <c:v>0.29447125000000002</c:v>
                </c:pt>
                <c:pt idx="90" formatCode="0.0%">
                  <c:v>0.32384250000000048</c:v>
                </c:pt>
                <c:pt idx="100" formatCode="0.0%">
                  <c:v>0.33989888888888986</c:v>
                </c:pt>
                <c:pt idx="110" formatCode="0.0%">
                  <c:v>0.34732847222222291</c:v>
                </c:pt>
              </c:numCache>
            </c:numRef>
          </c:val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0.46243000000000001</c:v>
                </c:pt>
                <c:pt idx="10" formatCode="0.0%">
                  <c:v>0.46245000000000008</c:v>
                </c:pt>
                <c:pt idx="20" formatCode="0.0%">
                  <c:v>0.46618000000000032</c:v>
                </c:pt>
                <c:pt idx="30" formatCode="0.0%">
                  <c:v>0.46351000000000031</c:v>
                </c:pt>
                <c:pt idx="40" formatCode="0.0%">
                  <c:v>0.34031555555555637</c:v>
                </c:pt>
                <c:pt idx="50" formatCode="0.0%">
                  <c:v>0.30483900000000008</c:v>
                </c:pt>
                <c:pt idx="60" formatCode="0.0%">
                  <c:v>0.30251700000000031</c:v>
                </c:pt>
                <c:pt idx="70" formatCode="0.0%">
                  <c:v>0.31502600000000047</c:v>
                </c:pt>
                <c:pt idx="80" formatCode="0.0%">
                  <c:v>0.32151600000000047</c:v>
                </c:pt>
                <c:pt idx="90" formatCode="0.0%">
                  <c:v>0.33774147904390339</c:v>
                </c:pt>
                <c:pt idx="100" formatCode="0.0%">
                  <c:v>0.39159541187999447</c:v>
                </c:pt>
                <c:pt idx="110" formatCode="0.0%">
                  <c:v>0.39438365991943186</c:v>
                </c:pt>
              </c:numCache>
            </c:numRef>
          </c:val>
        </c:ser>
        <c:marker val="1"/>
        <c:axId val="55665024"/>
        <c:axId val="55678848"/>
      </c:lineChart>
      <c:catAx>
        <c:axId val="55665024"/>
        <c:scaling>
          <c:orientation val="minMax"/>
        </c:scaling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0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5678848"/>
        <c:crossesAt val="0"/>
        <c:auto val="1"/>
        <c:lblAlgn val="ctr"/>
        <c:lblOffset val="100"/>
        <c:tickLblSkip val="10"/>
        <c:tickMarkSkip val="10"/>
      </c:catAx>
      <c:valAx>
        <c:axId val="55678848"/>
        <c:scaling>
          <c:orientation val="minMax"/>
          <c:max val="0.5"/>
          <c:min val="0.25"/>
        </c:scaling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5.5601064470557305E-3"/>
              <c:y val="0.28170284457686001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5665024"/>
        <c:crosses val="autoZero"/>
        <c:crossBetween val="midCat"/>
        <c:majorUnit val="5.0000000000000044E-2"/>
        <c:minorUnit val="5.0000000000000044E-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02"/>
          <c:y val="0.14027151166914884"/>
          <c:w val="0.16803740157480337"/>
          <c:h val="0.20491292473575901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347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245E-2"/>
          <c:y val="0.10644339221110909"/>
          <c:w val="0.88073394495412749"/>
          <c:h val="0.75543478260869779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3.4088377503539489</c:v>
                </c:pt>
                <c:pt idx="2">
                  <c:v>3.4871415454462493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3.6350989216437588</c:v>
                </c:pt>
                <c:pt idx="17">
                  <c:v>3.6619046165247711</c:v>
                </c:pt>
                <c:pt idx="18">
                  <c:v>3.6226930462800202</c:v>
                </c:pt>
                <c:pt idx="19">
                  <c:v>3.7293765270503512</c:v>
                </c:pt>
                <c:pt idx="20">
                  <c:v>3.721940025269058</c:v>
                </c:pt>
                <c:pt idx="21">
                  <c:v>3.7741848893065404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3.7760689748009977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4.5210899378063756</c:v>
                </c:pt>
                <c:pt idx="30">
                  <c:v>4.5034758561164505</c:v>
                </c:pt>
                <c:pt idx="31">
                  <c:v>4.3644973440998847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4.4712052535142579</c:v>
                </c:pt>
                <c:pt idx="35">
                  <c:v>4.6984321330890051</c:v>
                </c:pt>
                <c:pt idx="36">
                  <c:v>4.8775009383288666</c:v>
                </c:pt>
                <c:pt idx="37">
                  <c:v>4.9402320000077484</c:v>
                </c:pt>
                <c:pt idx="38">
                  <c:v>4.3601604779179644</c:v>
                </c:pt>
                <c:pt idx="39">
                  <c:v>4.0607640596731978</c:v>
                </c:pt>
                <c:pt idx="40">
                  <c:v>4.0992189539340433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4.8822594234633696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5.2978305618223756</c:v>
                </c:pt>
                <c:pt idx="17">
                  <c:v>6.1063262666239746</c:v>
                </c:pt>
                <c:pt idx="18">
                  <c:v>6.5578018170312671</c:v>
                </c:pt>
                <c:pt idx="19">
                  <c:v>6.9228301425026499</c:v>
                </c:pt>
                <c:pt idx="20">
                  <c:v>6.9852527005602862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5.9201108144394246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5.8363651153404534</c:v>
                </c:pt>
                <c:pt idx="33">
                  <c:v>5.8054739165566698</c:v>
                </c:pt>
                <c:pt idx="34">
                  <c:v>5.7075874671510656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6.0123748511123756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2.18479912165756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2.4860350732181424</c:v>
                </c:pt>
                <c:pt idx="10">
                  <c:v>2.5296440222245997</c:v>
                </c:pt>
                <c:pt idx="11">
                  <c:v>2.62013228686628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3.0424496533809378</c:v>
                </c:pt>
                <c:pt idx="18">
                  <c:v>3.0329746019884198</c:v>
                </c:pt>
                <c:pt idx="19">
                  <c:v>3.0119389996468424</c:v>
                </c:pt>
                <c:pt idx="20">
                  <c:v>2.9333746563257201</c:v>
                </c:pt>
                <c:pt idx="21">
                  <c:v>2.8688145573027288</c:v>
                </c:pt>
                <c:pt idx="22">
                  <c:v>2.8975181887131627</c:v>
                </c:pt>
                <c:pt idx="23">
                  <c:v>3.0368559996699713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3.2075004078354747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3.564739378265402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3.8369509218735827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3.1466978262364202</c:v>
                </c:pt>
                <c:pt idx="7">
                  <c:v>3.1666940300571582</c:v>
                </c:pt>
                <c:pt idx="8">
                  <c:v>3.1886387184295559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3.207439807705061</c:v>
                </c:pt>
                <c:pt idx="12">
                  <c:v>3.1283475539151002</c:v>
                </c:pt>
                <c:pt idx="13">
                  <c:v>3.1471068276818959</c:v>
                </c:pt>
                <c:pt idx="14">
                  <c:v>3.1560138321158395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3.4302072819613212</c:v>
                </c:pt>
                <c:pt idx="21">
                  <c:v>3.4168603017587134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3.3918291219630361</c:v>
                </c:pt>
                <c:pt idx="25">
                  <c:v>3.3335177678547412</c:v>
                </c:pt>
                <c:pt idx="26">
                  <c:v>3.3633995976710507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3.8453884378284977</c:v>
                </c:pt>
                <c:pt idx="32">
                  <c:v>3.9938959299801167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4.9989152442658256</c:v>
                </c:pt>
                <c:pt idx="36">
                  <c:v>5.3381694123482903</c:v>
                </c:pt>
                <c:pt idx="37">
                  <c:v>5.5345988168285265</c:v>
                </c:pt>
                <c:pt idx="38">
                  <c:v>5.5254698023123874</c:v>
                </c:pt>
                <c:pt idx="39">
                  <c:v>5.6261005104726447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3.3735529856295368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2.8426428530535812</c:v>
                </c:pt>
                <c:pt idx="8">
                  <c:v>2.9820666097118367</c:v>
                </c:pt>
                <c:pt idx="9">
                  <c:v>3.1287144009124286</c:v>
                </c:pt>
                <c:pt idx="10">
                  <c:v>3.0913867276346281</c:v>
                </c:pt>
                <c:pt idx="11">
                  <c:v>3.0984842454713384</c:v>
                </c:pt>
                <c:pt idx="12">
                  <c:v>3.1436939188295252</c:v>
                </c:pt>
                <c:pt idx="13">
                  <c:v>3.2209356606021688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3.6097570683270646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4.2907495651637024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4.1150815702773773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5.1455500736180646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4.6480218685168939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5.2187601920292872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2.3921563764711777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2.531673531433277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3.0403188867400801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2.9844824821481577</c:v>
                </c:pt>
                <c:pt idx="10">
                  <c:v>3.2191418964414202</c:v>
                </c:pt>
                <c:pt idx="11">
                  <c:v>3.6486889809305021</c:v>
                </c:pt>
                <c:pt idx="12">
                  <c:v>3.8252878867379758</c:v>
                </c:pt>
                <c:pt idx="13">
                  <c:v>3.7839347408454396</c:v>
                </c:pt>
                <c:pt idx="14">
                  <c:v>3.68725754425826</c:v>
                </c:pt>
                <c:pt idx="15">
                  <c:v>3.6301378278245449</c:v>
                </c:pt>
                <c:pt idx="16">
                  <c:v>3.7118860434788767</c:v>
                </c:pt>
                <c:pt idx="17">
                  <c:v>3.7256482545531227</c:v>
                </c:pt>
                <c:pt idx="18">
                  <c:v>3.6910340879659453</c:v>
                </c:pt>
                <c:pt idx="19">
                  <c:v>4.0104656497731703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5.7515775874857367</c:v>
                </c:pt>
                <c:pt idx="24">
                  <c:v>5.558969647918814</c:v>
                </c:pt>
                <c:pt idx="25">
                  <c:v>5.1838702041173956</c:v>
                </c:pt>
                <c:pt idx="26">
                  <c:v>5.135554814345868</c:v>
                </c:pt>
                <c:pt idx="27">
                  <c:v>5.2948199364686745</c:v>
                </c:pt>
                <c:pt idx="28">
                  <c:v>5.5084888638697391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5.6955751573418985</c:v>
                </c:pt>
                <c:pt idx="33">
                  <c:v>5.8837604481548524</c:v>
                </c:pt>
                <c:pt idx="34">
                  <c:v>5.9956417726837063</c:v>
                </c:pt>
                <c:pt idx="35">
                  <c:v>6.2362241942999406</c:v>
                </c:pt>
                <c:pt idx="36">
                  <c:v>6.3720845158979076</c:v>
                </c:pt>
                <c:pt idx="37">
                  <c:v>6.424831816252075</c:v>
                </c:pt>
                <c:pt idx="38">
                  <c:v>6.6071118669644244</c:v>
                </c:pt>
                <c:pt idx="39">
                  <c:v>6.9084990871159802</c:v>
                </c:pt>
                <c:pt idx="40">
                  <c:v>6.7647115720394018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2.4161385011287178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2.6440159184476602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2.7683675049909509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2.7618487567955001</c:v>
                </c:pt>
                <c:pt idx="19">
                  <c:v>2.839429016619857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3.2552219611764963</c:v>
                </c:pt>
                <c:pt idx="23">
                  <c:v>3.4097174322705408</c:v>
                </c:pt>
                <c:pt idx="24">
                  <c:v>3.4766718737102367</c:v>
                </c:pt>
                <c:pt idx="25">
                  <c:v>3.4629348575350809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3.8041617531575707</c:v>
                </c:pt>
                <c:pt idx="29">
                  <c:v>3.7748101001949279</c:v>
                </c:pt>
                <c:pt idx="30">
                  <c:v>3.6548429653820778</c:v>
                </c:pt>
                <c:pt idx="31">
                  <c:v>3.6803367211466309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3.7259917845981758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3.8275212688438796</c:v>
                </c:pt>
                <c:pt idx="39">
                  <c:v>4.1259128728981542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3.3849122554023494</c:v>
                </c:pt>
                <c:pt idx="2">
                  <c:v>3.440290472127149</c:v>
                </c:pt>
                <c:pt idx="3">
                  <c:v>3.4712556642592429</c:v>
                </c:pt>
                <c:pt idx="4">
                  <c:v>3.481021892108298</c:v>
                </c:pt>
                <c:pt idx="5">
                  <c:v>3.4884467788623503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3.4535062417602602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3.5072751152537167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4.0988855402221755</c:v>
                </c:pt>
                <c:pt idx="23">
                  <c:v>4.0300877928265804</c:v>
                </c:pt>
                <c:pt idx="24">
                  <c:v>4.0786015030136307</c:v>
                </c:pt>
                <c:pt idx="25">
                  <c:v>4.1171195564420247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4.2885540538950764</c:v>
                </c:pt>
                <c:pt idx="30">
                  <c:v>4.4237648571569377</c:v>
                </c:pt>
                <c:pt idx="31">
                  <c:v>4.5384763496205816</c:v>
                </c:pt>
                <c:pt idx="32">
                  <c:v>4.6320516418748303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5.3206272356994946</c:v>
                </c:pt>
                <c:pt idx="37">
                  <c:v>5.5520363994264645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5.1791184923126865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3.8533584195095876</c:v>
                </c:pt>
                <c:pt idx="19" formatCode="0%">
                  <c:v>4.1559617794065655</c:v>
                </c:pt>
                <c:pt idx="20" formatCode="0%">
                  <c:v>4.348641424854919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6.6559644735478907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119790592"/>
        <c:axId val="120448896"/>
      </c:scatterChart>
      <c:valAx>
        <c:axId val="119790592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16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20448896"/>
        <c:crosses val="autoZero"/>
        <c:crossBetween val="midCat"/>
      </c:valAx>
      <c:valAx>
        <c:axId val="120448896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17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119790592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448E-2"/>
          <c:y val="0.11059303397886108"/>
          <c:w val="0.32777314428690602"/>
          <c:h val="0.29129938994112176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44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5555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666666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uruneunionpolitiquedeleuro.eu/e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55555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uruneunionpolitiquedeleuro.eu/en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Saez2014Scienc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1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22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33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352928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 Envisioning </a:t>
            </a:r>
            <a:r>
              <a:rPr lang="en-US" dirty="0" smtClean="0"/>
              <a:t>Europe’s Economic Future from a Long-Run Historical Perspective</a:t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064896" cy="2232248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Council for European Studies, Paris, July </a:t>
            </a:r>
            <a:r>
              <a:rPr lang="en-US" dirty="0"/>
              <a:t>9</a:t>
            </a:r>
            <a:r>
              <a:rPr lang="en-US" dirty="0" smtClean="0"/>
              <a:t> 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smtClean="0"/>
              <a:t>The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in US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</a:t>
            </a:r>
            <a:r>
              <a:rPr lang="fr-FR" sz="2900" dirty="0" err="1" smtClean="0"/>
              <a:t>recent</a:t>
            </a:r>
            <a:r>
              <a:rPr lang="fr-FR" sz="2900" dirty="0" smtClean="0"/>
              <a:t> </a:t>
            </a:r>
            <a:r>
              <a:rPr lang="fr-FR" sz="2900" dirty="0" err="1" smtClean="0"/>
              <a:t>decades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mostly</a:t>
            </a:r>
            <a:r>
              <a:rPr lang="fr-FR" sz="2900" dirty="0" smtClean="0"/>
              <a:t> due to 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of </a:t>
            </a:r>
            <a:r>
              <a:rPr lang="fr-FR" sz="2900" dirty="0" err="1" smtClean="0"/>
              <a:t>labor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It </a:t>
            </a:r>
            <a:r>
              <a:rPr lang="fr-FR" sz="2900" dirty="0" err="1" smtClean="0"/>
              <a:t>is</a:t>
            </a:r>
            <a:r>
              <a:rPr lang="fr-FR" sz="2900" dirty="0" smtClean="0"/>
              <a:t> due to a mixture of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: 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supply</a:t>
            </a:r>
            <a:r>
              <a:rPr lang="fr-FR" sz="2900" dirty="0" smtClean="0"/>
              <a:t> and </a:t>
            </a:r>
            <a:r>
              <a:rPr lang="fr-FR" sz="2900" dirty="0" err="1" smtClean="0"/>
              <a:t>demand</a:t>
            </a:r>
            <a:r>
              <a:rPr lang="fr-FR" sz="2900" dirty="0" smtClean="0"/>
              <a:t> for </a:t>
            </a:r>
            <a:r>
              <a:rPr lang="fr-FR" sz="2900" dirty="0" err="1" smtClean="0"/>
              <a:t>skills</a:t>
            </a:r>
            <a:r>
              <a:rPr lang="fr-FR" sz="2900" dirty="0" smtClean="0"/>
              <a:t>; race </a:t>
            </a:r>
            <a:r>
              <a:rPr lang="fr-FR" sz="2900" dirty="0" err="1" smtClean="0"/>
              <a:t>between</a:t>
            </a:r>
            <a:r>
              <a:rPr lang="fr-FR" sz="2900" dirty="0" smtClean="0"/>
              <a:t> </a:t>
            </a:r>
            <a:r>
              <a:rPr lang="fr-FR" sz="2900" dirty="0" err="1" smtClean="0"/>
              <a:t>education</a:t>
            </a:r>
            <a:r>
              <a:rPr lang="fr-FR" sz="2900" dirty="0" smtClean="0"/>
              <a:t> and </a:t>
            </a:r>
            <a:r>
              <a:rPr lang="fr-FR" sz="2900" dirty="0" err="1" smtClean="0"/>
              <a:t>technology</a:t>
            </a:r>
            <a:r>
              <a:rPr lang="fr-FR" sz="2900" dirty="0" smtClean="0"/>
              <a:t>; </a:t>
            </a:r>
            <a:r>
              <a:rPr lang="fr-FR" sz="2900" dirty="0" err="1" smtClean="0"/>
              <a:t>globalization</a:t>
            </a:r>
            <a:r>
              <a:rPr lang="fr-FR" sz="2900" dirty="0" smtClean="0"/>
              <a:t>; more </a:t>
            </a:r>
            <a:r>
              <a:rPr lang="fr-FR" sz="2900" dirty="0" err="1" smtClean="0"/>
              <a:t>unequal</a:t>
            </a:r>
            <a:r>
              <a:rPr lang="fr-FR" sz="2900" dirty="0" smtClean="0"/>
              <a:t> to </a:t>
            </a:r>
            <a:r>
              <a:rPr lang="fr-FR" sz="2900" dirty="0" err="1" smtClean="0"/>
              <a:t>access</a:t>
            </a:r>
            <a:r>
              <a:rPr lang="fr-FR" sz="2900" dirty="0" smtClean="0"/>
              <a:t> to </a:t>
            </a:r>
            <a:r>
              <a:rPr lang="fr-FR" sz="2900" dirty="0" err="1" smtClean="0"/>
              <a:t>skills</a:t>
            </a:r>
            <a:r>
              <a:rPr lang="fr-FR" sz="2900" dirty="0" smtClean="0"/>
              <a:t> in the US (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tuitions</a:t>
            </a:r>
            <a:r>
              <a:rPr lang="fr-FR" sz="2900" dirty="0" smtClean="0"/>
              <a:t>, </a:t>
            </a:r>
            <a:r>
              <a:rPr lang="fr-FR" sz="2900" dirty="0" err="1" smtClean="0"/>
              <a:t>insufficient</a:t>
            </a:r>
            <a:r>
              <a:rPr lang="fr-FR" sz="2900" dirty="0" smtClean="0"/>
              <a:t> public </a:t>
            </a:r>
            <a:r>
              <a:rPr lang="fr-FR" sz="2900" dirty="0" err="1" smtClean="0"/>
              <a:t>investment</a:t>
            </a:r>
            <a:r>
              <a:rPr lang="fr-FR" sz="2900" dirty="0" smtClean="0"/>
              <a:t>); </a:t>
            </a:r>
            <a:r>
              <a:rPr lang="fr-FR" sz="2900" dirty="0" err="1" smtClean="0"/>
              <a:t>unprecedented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of top </a:t>
            </a:r>
            <a:r>
              <a:rPr lang="fr-FR" sz="2900" dirty="0" err="1" smtClean="0"/>
              <a:t>managerial</a:t>
            </a:r>
            <a:r>
              <a:rPr lang="fr-FR" sz="2900" dirty="0" smtClean="0"/>
              <a:t> compensation in the US (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incentives</a:t>
            </a:r>
            <a:r>
              <a:rPr lang="fr-FR" sz="2900" dirty="0" smtClean="0"/>
              <a:t>, </a:t>
            </a:r>
            <a:r>
              <a:rPr lang="fr-FR" sz="2900" dirty="0" err="1" smtClean="0"/>
              <a:t>cuts</a:t>
            </a:r>
            <a:r>
              <a:rPr lang="fr-FR" sz="2900" dirty="0" smtClean="0"/>
              <a:t> in top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rates); </a:t>
            </a:r>
            <a:r>
              <a:rPr lang="fr-FR" sz="2900" dirty="0" err="1" smtClean="0"/>
              <a:t>falling</a:t>
            </a:r>
            <a:r>
              <a:rPr lang="fr-FR" sz="2900" dirty="0" smtClean="0"/>
              <a:t> minimum </a:t>
            </a:r>
            <a:r>
              <a:rPr lang="fr-FR" sz="2900" dirty="0" err="1" smtClean="0"/>
              <a:t>wage</a:t>
            </a:r>
            <a:r>
              <a:rPr lang="fr-FR" sz="2900" dirty="0" smtClean="0"/>
              <a:t> in the US</a:t>
            </a:r>
          </a:p>
          <a:p>
            <a:pPr marL="0" indent="0">
              <a:buNone/>
            </a:pP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 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800" dirty="0">
                <a:sym typeface="Wingdings"/>
              </a:rPr>
              <a:t>institutions </a:t>
            </a:r>
            <a:r>
              <a:rPr lang="fr-FR" sz="2800" dirty="0" smtClean="0">
                <a:sym typeface="Wingdings"/>
              </a:rPr>
              <a:t>and </a:t>
            </a:r>
            <a:r>
              <a:rPr lang="fr-FR" sz="2800" dirty="0" err="1" smtClean="0">
                <a:sym typeface="Wingdings"/>
              </a:rPr>
              <a:t>policies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matter</a:t>
            </a:r>
            <a:r>
              <a:rPr lang="fr-FR" sz="2800" dirty="0" smtClean="0">
                <a:sym typeface="Wingdings"/>
              </a:rPr>
              <a:t> ; </a:t>
            </a:r>
            <a:r>
              <a:rPr lang="fr-FR" sz="2800" dirty="0" err="1" smtClean="0">
                <a:sym typeface="Wingdings"/>
              </a:rPr>
              <a:t>Europe’s</a:t>
            </a:r>
            <a:r>
              <a:rPr lang="fr-FR" sz="2800" dirty="0" smtClean="0">
                <a:sym typeface="Wingdings"/>
              </a:rPr>
              <a:t> social model </a:t>
            </a:r>
            <a:r>
              <a:rPr lang="fr-FR" sz="2800" dirty="0" err="1" smtClean="0">
                <a:sym typeface="Wingdings"/>
              </a:rPr>
              <a:t>allows</a:t>
            </a:r>
            <a:r>
              <a:rPr lang="fr-FR" sz="2800" dirty="0" smtClean="0">
                <a:sym typeface="Wingdings"/>
              </a:rPr>
              <a:t> to </a:t>
            </a:r>
            <a:r>
              <a:rPr lang="fr-FR" sz="2800" dirty="0" err="1" smtClean="0">
                <a:sym typeface="Wingdings"/>
              </a:rPr>
              <a:t>spread</a:t>
            </a:r>
            <a:r>
              <a:rPr lang="fr-FR" sz="2800" dirty="0" smtClean="0">
                <a:sym typeface="Wingdings"/>
              </a:rPr>
              <a:t> the </a:t>
            </a:r>
            <a:r>
              <a:rPr lang="fr-FR" sz="2800" dirty="0" err="1" smtClean="0">
                <a:sym typeface="Wingdings"/>
              </a:rPr>
              <a:t>benefits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from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globalization</a:t>
            </a:r>
            <a:r>
              <a:rPr lang="fr-FR" sz="2800" dirty="0" smtClean="0">
                <a:sym typeface="Wingdings"/>
              </a:rPr>
              <a:t> more </a:t>
            </a:r>
            <a:r>
              <a:rPr lang="fr-FR" sz="2800" dirty="0" err="1" smtClean="0">
                <a:sym typeface="Wingdings"/>
              </a:rPr>
              <a:t>evenly</a:t>
            </a:r>
            <a:r>
              <a:rPr lang="fr-FR" sz="2800" dirty="0" smtClean="0">
                <a:sym typeface="Wingdings"/>
              </a:rPr>
              <a:t> </a:t>
            </a:r>
            <a:endParaRPr lang="fr-FR" sz="2800" dirty="0"/>
          </a:p>
          <a:p>
            <a:pPr>
              <a:buNone/>
            </a:pPr>
            <a:endParaRPr lang="fr-FR" sz="2800" dirty="0"/>
          </a:p>
          <a:p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23528" y="260648"/>
          <a:ext cx="8496943" cy="6336703"/>
        </p:xfrm>
        <a:graphic>
          <a:graphicData uri="http://schemas.openxmlformats.org/presentationml/2006/ole">
            <p:oleObj spid="_x0000_s20993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847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8424936" cy="6192688"/>
        </p:xfrm>
        <a:graphic>
          <a:graphicData uri="http://schemas.openxmlformats.org/presentationml/2006/ole">
            <p:oleObj spid="_x0000_s1025" name="Acrobat Document" r:id="rId3" imgW="5486876" imgH="4115157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719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n°2: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;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US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Europe (</a:t>
            </a:r>
            <a:r>
              <a:rPr lang="fr-FR" sz="2900" dirty="0" err="1" smtClean="0"/>
              <a:t>same</a:t>
            </a:r>
            <a:r>
              <a:rPr lang="fr-FR" sz="2900" dirty="0" smtClean="0"/>
              <a:t>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 as </a:t>
            </a:r>
            <a:r>
              <a:rPr lang="fr-FR" sz="2900" dirty="0" err="1" smtClean="0"/>
              <a:t>before</a:t>
            </a:r>
            <a:r>
              <a:rPr lang="fr-FR" sz="2900" dirty="0" smtClean="0"/>
              <a:t>)</a:t>
            </a:r>
          </a:p>
          <a:p>
            <a:endParaRPr lang="fr-FR" sz="29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n°3: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much</a:t>
            </a:r>
            <a:r>
              <a:rPr lang="fr-FR" sz="2900" dirty="0" smtClean="0"/>
              <a:t> </a:t>
            </a:r>
            <a:r>
              <a:rPr lang="fr-FR" sz="2900" dirty="0" err="1" smtClean="0"/>
              <a:t>less</a:t>
            </a:r>
            <a:r>
              <a:rPr lang="fr-FR" sz="2900" dirty="0" smtClean="0"/>
              <a:t> </a:t>
            </a:r>
            <a:r>
              <a:rPr lang="fr-FR" sz="2900" dirty="0" err="1" smtClean="0"/>
              <a:t>extreme</a:t>
            </a:r>
            <a:r>
              <a:rPr lang="fr-FR" sz="2900" dirty="0" smtClean="0"/>
              <a:t> </a:t>
            </a:r>
            <a:r>
              <a:rPr lang="fr-FR" sz="2900" dirty="0" err="1" smtClean="0"/>
              <a:t>today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a </a:t>
            </a:r>
            <a:r>
              <a:rPr lang="fr-FR" sz="2900" dirty="0" err="1" smtClean="0"/>
              <a:t>century</a:t>
            </a:r>
            <a:r>
              <a:rPr lang="fr-FR" sz="2900" dirty="0" smtClean="0"/>
              <a:t> </a:t>
            </a:r>
            <a:r>
              <a:rPr lang="fr-FR" sz="2900" dirty="0" err="1" smtClean="0"/>
              <a:t>ago</a:t>
            </a:r>
            <a:r>
              <a:rPr lang="fr-FR" sz="2900" dirty="0" smtClean="0"/>
              <a:t> in Europe, </a:t>
            </a:r>
            <a:r>
              <a:rPr lang="fr-FR" sz="2900" dirty="0" err="1" smtClean="0"/>
              <a:t>although</a:t>
            </a:r>
            <a:r>
              <a:rPr lang="fr-FR" sz="2900" dirty="0" smtClean="0"/>
              <a:t> the total </a:t>
            </a:r>
            <a:r>
              <a:rPr lang="fr-FR" sz="2900" dirty="0" err="1" smtClean="0"/>
              <a:t>capitalization</a:t>
            </a:r>
            <a:r>
              <a:rPr lang="fr-FR" sz="2900" dirty="0" smtClean="0"/>
              <a:t> of </a:t>
            </a:r>
            <a:r>
              <a:rPr lang="fr-FR" sz="2900" dirty="0" err="1" smtClean="0"/>
              <a:t>private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relative to national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has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recovered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the 1914-1945 </a:t>
            </a:r>
            <a:r>
              <a:rPr lang="fr-FR" sz="2900" dirty="0" err="1" smtClean="0"/>
              <a:t>shocks</a:t>
            </a:r>
            <a:endParaRPr lang="fr-FR" sz="2900" dirty="0" smtClean="0"/>
          </a:p>
          <a:p>
            <a:r>
              <a:rPr lang="fr-FR" sz="2900" dirty="0" err="1" smtClean="0"/>
              <a:t>There’s</a:t>
            </a:r>
            <a:r>
              <a:rPr lang="fr-FR" sz="2900" dirty="0" smtClean="0"/>
              <a:t> </a:t>
            </a:r>
            <a:r>
              <a:rPr lang="fr-FR" sz="2900" dirty="0" err="1" smtClean="0"/>
              <a:t>nothing</a:t>
            </a:r>
            <a:r>
              <a:rPr lang="fr-FR" sz="2900" dirty="0" smtClean="0"/>
              <a:t> </a:t>
            </a:r>
            <a:r>
              <a:rPr lang="fr-FR" sz="2900" dirty="0" err="1" smtClean="0"/>
              <a:t>bad</a:t>
            </a:r>
            <a:r>
              <a:rPr lang="fr-FR" sz="2900" dirty="0" smtClean="0"/>
              <a:t> </a:t>
            </a:r>
            <a:r>
              <a:rPr lang="fr-FR" sz="2900" dirty="0" err="1" smtClean="0"/>
              <a:t>with</a:t>
            </a:r>
            <a:r>
              <a:rPr lang="fr-FR" sz="2900" dirty="0" smtClean="0"/>
              <a:t> </a:t>
            </a:r>
            <a:r>
              <a:rPr lang="fr-FR" sz="2900" dirty="0" err="1" smtClean="0"/>
              <a:t>high</a:t>
            </a:r>
            <a:r>
              <a:rPr lang="fr-FR" sz="2900" dirty="0" smtClean="0"/>
              <a:t>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</a:t>
            </a:r>
            <a:r>
              <a:rPr lang="fr-FR" sz="2900" dirty="0"/>
              <a:t> </a:t>
            </a:r>
            <a:r>
              <a:rPr lang="fr-FR" sz="2900" dirty="0" smtClean="0"/>
              <a:t>(as long as </a:t>
            </a:r>
            <a:r>
              <a:rPr lang="fr-FR" sz="2900" dirty="0" err="1" smtClean="0"/>
              <a:t>there’s</a:t>
            </a:r>
            <a:r>
              <a:rPr lang="fr-FR" sz="2900" dirty="0" smtClean="0"/>
              <a:t> a </a:t>
            </a:r>
            <a:r>
              <a:rPr lang="fr-FR" sz="2900" dirty="0" err="1" smtClean="0"/>
              <a:t>strong</a:t>
            </a:r>
            <a:r>
              <a:rPr lang="fr-FR" sz="2900" dirty="0" smtClean="0"/>
              <a:t> middle class </a:t>
            </a:r>
            <a:r>
              <a:rPr lang="fr-FR" sz="2900" dirty="0" err="1" smtClean="0"/>
              <a:t>share</a:t>
            </a:r>
            <a:r>
              <a:rPr lang="fr-FR" sz="2900" dirty="0" smtClean="0"/>
              <a:t> in total </a:t>
            </a:r>
            <a:r>
              <a:rPr lang="fr-FR" sz="2900" dirty="0" err="1" smtClean="0"/>
              <a:t>wealth</a:t>
            </a:r>
            <a:r>
              <a:rPr lang="fr-FR" sz="2900" dirty="0" smtClean="0"/>
              <a:t>), but </a:t>
            </a:r>
            <a:r>
              <a:rPr lang="fr-FR" sz="2900" dirty="0" err="1" smtClean="0"/>
              <a:t>this</a:t>
            </a:r>
            <a:r>
              <a:rPr lang="fr-FR" sz="2900" dirty="0" smtClean="0"/>
              <a:t> </a:t>
            </a:r>
            <a:r>
              <a:rPr lang="fr-FR" sz="2900" dirty="0" err="1" smtClean="0"/>
              <a:t>creates</a:t>
            </a:r>
            <a:r>
              <a:rPr lang="fr-FR" sz="2900" dirty="0" smtClean="0"/>
              <a:t> new </a:t>
            </a:r>
            <a:r>
              <a:rPr lang="fr-FR" sz="2900" dirty="0" err="1" smtClean="0"/>
              <a:t>policy</a:t>
            </a:r>
            <a:r>
              <a:rPr lang="fr-FR" sz="2900" dirty="0" smtClean="0"/>
              <a:t> challenges, </a:t>
            </a:r>
            <a:r>
              <a:rPr lang="fr-FR" sz="2900" dirty="0" err="1" smtClean="0"/>
              <a:t>particularly</a:t>
            </a:r>
            <a:r>
              <a:rPr lang="fr-FR" sz="2900" dirty="0" smtClean="0"/>
              <a:t> for Europe</a:t>
            </a:r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94625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95647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>
            <a:normAutofit/>
          </a:bodyPr>
          <a:lstStyle/>
          <a:p>
            <a:r>
              <a:rPr lang="fr-FR" dirty="0" smtClean="0"/>
              <a:t>2. </a:t>
            </a:r>
            <a:r>
              <a:rPr lang="fr-FR" dirty="0" err="1" smtClean="0"/>
              <a:t>European</a:t>
            </a:r>
            <a:r>
              <a:rPr lang="fr-FR" dirty="0" smtClean="0"/>
              <a:t> social state </a:t>
            </a:r>
            <a:r>
              <a:rPr lang="fr-FR" dirty="0" err="1" smtClean="0"/>
              <a:t>is</a:t>
            </a:r>
            <a:r>
              <a:rPr lang="fr-FR" dirty="0" smtClean="0"/>
              <a:t> fragile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 smtClean="0"/>
              <a:t>European</a:t>
            </a:r>
            <a:r>
              <a:rPr lang="fr-FR" dirty="0" smtClean="0"/>
              <a:t> social state relies on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/GDP ratio</a:t>
            </a:r>
          </a:p>
          <a:p>
            <a:endParaRPr lang="fr-FR" dirty="0" smtClean="0"/>
          </a:p>
          <a:p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competition</a:t>
            </a:r>
            <a:r>
              <a:rPr lang="fr-FR" dirty="0" smtClean="0"/>
              <a:t> and </a:t>
            </a:r>
            <a:r>
              <a:rPr lang="fr-FR" dirty="0" err="1" smtClean="0"/>
              <a:t>lack</a:t>
            </a:r>
            <a:r>
              <a:rPr lang="fr-FR" dirty="0" smtClean="0"/>
              <a:t> of fiscal union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sustain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and to </a:t>
            </a:r>
            <a:r>
              <a:rPr lang="fr-FR" dirty="0" err="1" smtClean="0"/>
              <a:t>maintain</a:t>
            </a:r>
            <a:r>
              <a:rPr lang="fr-FR" dirty="0" smtClean="0"/>
              <a:t> fiscal consent: consensus about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fairness</a:t>
            </a:r>
            <a:r>
              <a:rPr lang="fr-FR" dirty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fragile</a:t>
            </a:r>
          </a:p>
          <a:p>
            <a:endParaRPr lang="fr-FR" dirty="0" smtClean="0"/>
          </a:p>
          <a:p>
            <a:r>
              <a:rPr lang="fr-FR" dirty="0" smtClean="0"/>
              <a:t>Top </a:t>
            </a:r>
            <a:r>
              <a:rPr lang="fr-FR" dirty="0" err="1" smtClean="0"/>
              <a:t>personal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rates have </a:t>
            </a:r>
            <a:r>
              <a:rPr lang="fr-FR" dirty="0" err="1" smtClean="0"/>
              <a:t>fallen</a:t>
            </a:r>
            <a:r>
              <a:rPr lang="fr-FR" dirty="0" smtClean="0"/>
              <a:t> more in the US </a:t>
            </a:r>
            <a:r>
              <a:rPr lang="fr-FR" dirty="0" err="1" smtClean="0"/>
              <a:t>then</a:t>
            </a:r>
            <a:r>
              <a:rPr lang="fr-FR" dirty="0" smtClean="0"/>
              <a:t> in Europe, but </a:t>
            </a:r>
            <a:r>
              <a:rPr lang="fr-FR" dirty="0" err="1" smtClean="0"/>
              <a:t>corporate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rates have </a:t>
            </a:r>
            <a:r>
              <a:rPr lang="fr-FR" dirty="0" err="1" smtClean="0"/>
              <a:t>fallen</a:t>
            </a:r>
            <a:r>
              <a:rPr lang="fr-FR" dirty="0" smtClean="0"/>
              <a:t> a lot more in Europe </a:t>
            </a:r>
          </a:p>
          <a:p>
            <a:r>
              <a:rPr lang="fr-FR" dirty="0" err="1" smtClean="0"/>
              <a:t>Without</a:t>
            </a:r>
            <a:r>
              <a:rPr lang="fr-FR" dirty="0" smtClean="0"/>
              <a:t> a </a:t>
            </a:r>
            <a:r>
              <a:rPr lang="fr-FR" dirty="0" err="1" smtClean="0"/>
              <a:t>common</a:t>
            </a:r>
            <a:r>
              <a:rPr lang="fr-FR" dirty="0" smtClean="0"/>
              <a:t> euro-</a:t>
            </a:r>
            <a:r>
              <a:rPr lang="fr-FR" dirty="0" err="1" smtClean="0"/>
              <a:t>corporate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, effective </a:t>
            </a:r>
            <a:r>
              <a:rPr lang="fr-FR" dirty="0" err="1" smtClean="0"/>
              <a:t>tax</a:t>
            </a:r>
            <a:r>
              <a:rPr lang="fr-FR" dirty="0" smtClean="0"/>
              <a:t> rates on large corporations are </a:t>
            </a:r>
            <a:r>
              <a:rPr lang="fr-FR" dirty="0" err="1" smtClean="0"/>
              <a:t>likely</a:t>
            </a:r>
            <a:r>
              <a:rPr lang="fr-FR" dirty="0" smtClean="0"/>
              <a:t> to </a:t>
            </a:r>
            <a:r>
              <a:rPr lang="fr-FR" sz="2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dirty="0" smtClean="0">
                <a:ea typeface="Wingdings"/>
                <a:cs typeface="Wingdings"/>
                <a:sym typeface="Wingdings"/>
              </a:rPr>
              <a:t>0%</a:t>
            </a:r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91085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5"/>
        </p:xfrm>
        <a:graphic>
          <a:graphicData uri="http://schemas.openxmlformats.org/presentationml/2006/ole">
            <p:oleObj spid="_x0000_s218124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0472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4064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12334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0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30413" name="Feuille de calcul" r:id="rId3" imgW="9243057" imgH="5745583" progId="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25144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1.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the long-</a:t>
            </a:r>
            <a:r>
              <a:rPr lang="fr-FR" b="1" dirty="0" err="1" smtClean="0"/>
              <a:t>run</a:t>
            </a:r>
            <a:r>
              <a:rPr lang="fr-FR" dirty="0" smtClean="0"/>
              <a:t>: over the course of the 20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century</a:t>
            </a:r>
            <a:r>
              <a:rPr lang="fr-FR" dirty="0" smtClean="0"/>
              <a:t>, Europe has </a:t>
            </a:r>
            <a:r>
              <a:rPr lang="fr-FR" dirty="0" err="1" smtClean="0"/>
              <a:t>become</a:t>
            </a:r>
            <a:r>
              <a:rPr lang="fr-FR" dirty="0" smtClean="0"/>
              <a:t> more </a:t>
            </a:r>
            <a:r>
              <a:rPr lang="fr-FR" dirty="0" err="1" smtClean="0"/>
              <a:t>egalitarian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US </a:t>
            </a:r>
            <a:r>
              <a:rPr lang="fr-FR" sz="2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institutions and </a:t>
            </a:r>
            <a:r>
              <a:rPr lang="fr-FR" dirty="0" err="1" smtClean="0">
                <a:sym typeface="Wingdings"/>
              </a:rPr>
              <a:t>policies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matter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2. But the European social state </a:t>
            </a:r>
            <a:r>
              <a:rPr lang="fr-FR" b="1" dirty="0" err="1" smtClean="0"/>
              <a:t>is</a:t>
            </a:r>
            <a:r>
              <a:rPr lang="fr-FR" b="1" dirty="0" smtClean="0"/>
              <a:t> fragile</a:t>
            </a:r>
            <a:r>
              <a:rPr lang="fr-FR" dirty="0" smtClean="0"/>
              <a:t>: </a:t>
            </a:r>
            <a:r>
              <a:rPr lang="fr-FR" dirty="0" err="1" smtClean="0"/>
              <a:t>lack</a:t>
            </a:r>
            <a:r>
              <a:rPr lang="fr-FR" dirty="0" smtClean="0"/>
              <a:t> of fiscal union,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competition</a:t>
            </a:r>
            <a:r>
              <a:rPr lang="fr-FR" dirty="0" smtClean="0"/>
              <a:t>, public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crisis</a:t>
            </a:r>
            <a:r>
              <a:rPr lang="fr-FR" dirty="0" smtClean="0"/>
              <a:t>, </a:t>
            </a:r>
            <a:r>
              <a:rPr lang="fr-FR" dirty="0" err="1" smtClean="0"/>
              <a:t>unemployment</a:t>
            </a:r>
            <a:r>
              <a:rPr lang="fr-FR" dirty="0" smtClean="0"/>
              <a:t>,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nationalism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b="1" dirty="0"/>
              <a:t>3</a:t>
            </a:r>
            <a:r>
              <a:rPr lang="fr-FR" b="1" dirty="0" smtClean="0"/>
              <a:t>. EU institutions </a:t>
            </a:r>
            <a:r>
              <a:rPr lang="fr-FR" b="1" dirty="0" err="1" smtClean="0"/>
              <a:t>need</a:t>
            </a:r>
            <a:r>
              <a:rPr lang="fr-FR" b="1" dirty="0" smtClean="0"/>
              <a:t>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fundamentally</a:t>
            </a:r>
            <a:r>
              <a:rPr lang="fr-FR" b="1" dirty="0" smtClean="0"/>
              <a:t> </a:t>
            </a:r>
            <a:r>
              <a:rPr lang="fr-FR" b="1" dirty="0" err="1" smtClean="0"/>
              <a:t>transformed</a:t>
            </a:r>
            <a:r>
              <a:rPr lang="fr-FR" b="1" dirty="0" smtClean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: Euro-</a:t>
            </a:r>
            <a:r>
              <a:rPr lang="fr-FR" dirty="0" err="1" smtClean="0"/>
              <a:t>chamber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(</a:t>
            </a:r>
            <a:r>
              <a:rPr lang="fr-FR" dirty="0" err="1" smtClean="0"/>
              <a:t>see</a:t>
            </a:r>
            <a:r>
              <a:rPr lang="fr-FR" dirty="0" smtClean="0"/>
              <a:t> « </a:t>
            </a:r>
            <a:r>
              <a:rPr lang="fr-FR" dirty="0" err="1" smtClean="0">
                <a:hlinkClick r:id="rId2"/>
              </a:rPr>
              <a:t>Manifesto</a:t>
            </a:r>
            <a:r>
              <a:rPr lang="fr-FR" dirty="0" smtClean="0">
                <a:hlinkClick r:id="rId2"/>
              </a:rPr>
              <a:t> for a Euro </a:t>
            </a:r>
            <a:r>
              <a:rPr lang="fr-FR" dirty="0" err="1" smtClean="0">
                <a:hlinkClick r:id="rId2"/>
              </a:rPr>
              <a:t>political</a:t>
            </a:r>
            <a:r>
              <a:rPr lang="fr-FR" dirty="0" smtClean="0">
                <a:hlinkClick r:id="rId2"/>
              </a:rPr>
              <a:t> union</a:t>
            </a:r>
            <a:r>
              <a:rPr lang="fr-FR" dirty="0" smtClean="0"/>
              <a:t> »)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60238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760640"/>
          </a:xfrm>
        </p:spPr>
        <p:txBody>
          <a:bodyPr>
            <a:normAutofit/>
          </a:bodyPr>
          <a:lstStyle/>
          <a:p>
            <a:r>
              <a:rPr lang="fr-FR" dirty="0" smtClean="0"/>
              <a:t>Rise of European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bad</a:t>
            </a:r>
            <a:r>
              <a:rPr lang="fr-FR" dirty="0" smtClean="0"/>
              <a:t> in </a:t>
            </a:r>
            <a:r>
              <a:rPr lang="fr-FR" dirty="0" err="1" smtClean="0"/>
              <a:t>itself</a:t>
            </a:r>
            <a:r>
              <a:rPr lang="fr-FR" dirty="0" smtClean="0"/>
              <a:t> (</a:t>
            </a:r>
            <a:r>
              <a:rPr lang="fr-FR" dirty="0" err="1" smtClean="0"/>
              <a:t>postwar</a:t>
            </a:r>
            <a:r>
              <a:rPr lang="fr-FR" dirty="0" smtClean="0"/>
              <a:t> reconstruction,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err="1" smtClean="0"/>
              <a:t>slowdown</a:t>
            </a:r>
            <a:r>
              <a:rPr lang="fr-FR" dirty="0" smtClean="0"/>
              <a:t>), … 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and real-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bubbles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properly</a:t>
            </a:r>
            <a:r>
              <a:rPr lang="fr-FR" dirty="0" smtClean="0"/>
              <a:t> </a:t>
            </a:r>
            <a:r>
              <a:rPr lang="fr-FR" dirty="0" err="1" smtClean="0"/>
              <a:t>regulated</a:t>
            </a:r>
            <a:r>
              <a:rPr lang="fr-FR" dirty="0" smtClean="0"/>
              <a:t>  </a:t>
            </a:r>
          </a:p>
          <a:p>
            <a:pPr marL="0" indent="0">
              <a:buFont typeface="Wingdings"/>
              <a:buChar char="è"/>
            </a:pPr>
            <a:r>
              <a:rPr lang="fr-FR" dirty="0" smtClean="0">
                <a:sym typeface="Wingdings"/>
              </a:rPr>
              <a:t>new </a:t>
            </a:r>
            <a:r>
              <a:rPr lang="fr-FR" dirty="0" err="1" smtClean="0">
                <a:sym typeface="Wingdings"/>
              </a:rPr>
              <a:t>policy</a:t>
            </a:r>
            <a:r>
              <a:rPr lang="fr-FR" dirty="0" smtClean="0">
                <a:sym typeface="Wingdings"/>
              </a:rPr>
              <a:t> challenges (</a:t>
            </a:r>
            <a:r>
              <a:rPr lang="fr-FR" dirty="0" err="1" smtClean="0">
                <a:sym typeface="Wingdings"/>
              </a:rPr>
              <a:t>prudential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regulation</a:t>
            </a:r>
            <a:r>
              <a:rPr lang="fr-FR" dirty="0" smtClean="0">
                <a:sym typeface="Wingdings"/>
              </a:rPr>
              <a:t>, </a:t>
            </a:r>
            <a:r>
              <a:rPr lang="fr-FR" dirty="0" err="1" smtClean="0">
                <a:sym typeface="Wingdings"/>
              </a:rPr>
              <a:t>access</a:t>
            </a:r>
            <a:r>
              <a:rPr lang="fr-FR" dirty="0" smtClean="0">
                <a:sym typeface="Wingdings"/>
              </a:rPr>
              <a:t> to </a:t>
            </a:r>
            <a:r>
              <a:rPr lang="fr-FR" dirty="0" err="1" smtClean="0">
                <a:sym typeface="Wingdings"/>
              </a:rPr>
              <a:t>property</a:t>
            </a:r>
            <a:r>
              <a:rPr lang="fr-FR" dirty="0" smtClean="0">
                <a:sym typeface="Wingdings"/>
              </a:rPr>
              <a:t> for </a:t>
            </a:r>
            <a:r>
              <a:rPr lang="fr-FR" dirty="0" err="1" smtClean="0">
                <a:sym typeface="Wingdings"/>
              </a:rPr>
              <a:t>young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generations</a:t>
            </a:r>
            <a:r>
              <a:rPr lang="fr-FR" dirty="0" smtClean="0">
                <a:sym typeface="Wingdings"/>
              </a:rPr>
              <a:t>, return of </a:t>
            </a:r>
            <a:r>
              <a:rPr lang="fr-FR" dirty="0" err="1" smtClean="0">
                <a:sym typeface="Wingdings"/>
              </a:rPr>
              <a:t>inheritance</a:t>
            </a:r>
            <a:r>
              <a:rPr lang="fr-FR" dirty="0" smtClean="0"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fr-FR" sz="2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b="1" dirty="0" smtClean="0"/>
              <a:t> </a:t>
            </a:r>
            <a:r>
              <a:rPr lang="fr-FR" dirty="0" err="1" smtClean="0"/>
              <a:t>multidimensional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to the </a:t>
            </a:r>
            <a:r>
              <a:rPr lang="fr-FR" dirty="0" err="1" smtClean="0"/>
              <a:t>history</a:t>
            </a:r>
            <a:r>
              <a:rPr lang="fr-FR" dirty="0" smtClean="0"/>
              <a:t> and </a:t>
            </a:r>
            <a:r>
              <a:rPr lang="fr-FR" dirty="0" err="1" smtClean="0"/>
              <a:t>metamorphosis</a:t>
            </a:r>
            <a:r>
              <a:rPr lang="fr-FR" dirty="0" smtClean="0"/>
              <a:t> </a:t>
            </a:r>
            <a:r>
              <a:rPr lang="fr-FR" dirty="0" smtClean="0"/>
              <a:t>of capital and </a:t>
            </a:r>
            <a:r>
              <a:rPr lang="fr-FR" dirty="0" err="1" smtClean="0"/>
              <a:t>property</a:t>
            </a:r>
            <a:r>
              <a:rPr lang="fr-FR" dirty="0" smtClean="0"/>
              <a:t> relations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77439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243714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244738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245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246786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66303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95524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832648"/>
          </a:xfrm>
        </p:spPr>
        <p:txBody>
          <a:bodyPr>
            <a:normAutofit/>
          </a:bodyPr>
          <a:lstStyle/>
          <a:p>
            <a:r>
              <a:rPr lang="fr-FR" dirty="0" smtClean="0"/>
              <a:t>Rise of European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bad</a:t>
            </a:r>
            <a:r>
              <a:rPr lang="fr-FR" dirty="0" smtClean="0"/>
              <a:t> in </a:t>
            </a:r>
            <a:r>
              <a:rPr lang="fr-FR" dirty="0" err="1" smtClean="0"/>
              <a:t>itself</a:t>
            </a:r>
            <a:r>
              <a:rPr lang="fr-FR" dirty="0" smtClean="0"/>
              <a:t>… 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partly</a:t>
            </a:r>
            <a:r>
              <a:rPr lang="fr-FR" dirty="0" smtClean="0"/>
              <a:t> due to </a:t>
            </a:r>
            <a:r>
              <a:rPr lang="fr-FR" dirty="0" err="1" smtClean="0"/>
              <a:t>transfers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public to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: </a:t>
            </a:r>
            <a:r>
              <a:rPr lang="fr-FR" dirty="0" err="1" smtClean="0"/>
              <a:t>privatization</a:t>
            </a:r>
            <a:r>
              <a:rPr lang="fr-FR" dirty="0" smtClean="0"/>
              <a:t> of public </a:t>
            </a:r>
            <a:r>
              <a:rPr lang="fr-FR" dirty="0" err="1" smtClean="0"/>
              <a:t>assets</a:t>
            </a:r>
            <a:r>
              <a:rPr lang="fr-FR" dirty="0" smtClean="0"/>
              <a:t> at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, </a:t>
            </a:r>
            <a:r>
              <a:rPr lang="fr-FR" dirty="0" err="1" smtClean="0"/>
              <a:t>rise</a:t>
            </a:r>
            <a:r>
              <a:rPr lang="fr-FR" dirty="0" smtClean="0"/>
              <a:t> of public </a:t>
            </a:r>
            <a:r>
              <a:rPr lang="fr-FR" dirty="0" err="1" smtClean="0"/>
              <a:t>debt</a:t>
            </a:r>
            <a:r>
              <a:rPr lang="fr-FR" dirty="0" smtClean="0"/>
              <a:t> to </a:t>
            </a:r>
            <a:r>
              <a:rPr lang="fr-FR" dirty="0" err="1" smtClean="0"/>
              <a:t>historically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</a:t>
            </a:r>
          </a:p>
          <a:p>
            <a:pPr>
              <a:buFont typeface="Wingdings" charset="0"/>
              <a:buChar char="è"/>
            </a:pPr>
            <a:r>
              <a:rPr lang="fr-FR" dirty="0" smtClean="0">
                <a:sym typeface="Wingdings"/>
              </a:rPr>
              <a:t>public </a:t>
            </a:r>
            <a:r>
              <a:rPr lang="fr-FR" dirty="0" err="1" smtClean="0">
                <a:sym typeface="Wingdings"/>
              </a:rPr>
              <a:t>debt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crisis</a:t>
            </a:r>
            <a:r>
              <a:rPr lang="fr-FR" dirty="0" smtClean="0">
                <a:sym typeface="Wingdings"/>
              </a:rPr>
              <a:t>, </a:t>
            </a:r>
            <a:r>
              <a:rPr lang="fr-FR" dirty="0" err="1" smtClean="0">
                <a:sym typeface="Wingdings"/>
              </a:rPr>
              <a:t>lack</a:t>
            </a:r>
            <a:r>
              <a:rPr lang="fr-FR" dirty="0" smtClean="0">
                <a:sym typeface="Wingdings"/>
              </a:rPr>
              <a:t> of confidence in Euro-zone institutions, </a:t>
            </a:r>
            <a:r>
              <a:rPr lang="fr-FR" dirty="0" err="1" smtClean="0">
                <a:sym typeface="Wingdings"/>
              </a:rPr>
              <a:t>recession</a:t>
            </a:r>
            <a:r>
              <a:rPr lang="fr-FR" dirty="0" smtClean="0">
                <a:sym typeface="Wingdings"/>
              </a:rPr>
              <a:t>, </a:t>
            </a:r>
            <a:r>
              <a:rPr lang="fr-FR" dirty="0" err="1" smtClean="0">
                <a:sym typeface="Wingdings"/>
              </a:rPr>
              <a:t>unemployment</a:t>
            </a:r>
            <a:endParaRPr lang="fr-FR" dirty="0" smtClean="0">
              <a:sym typeface="Wingdings"/>
            </a:endParaRPr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   (GDP 2015 &lt; GDP 2007 : </a:t>
            </a:r>
            <a:r>
              <a:rPr lang="fr-FR" dirty="0" err="1" smtClean="0">
                <a:sym typeface="Wingdings"/>
              </a:rPr>
              <a:t>Europe’s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lost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decade</a:t>
            </a:r>
            <a:r>
              <a:rPr lang="fr-FR" dirty="0" smtClean="0">
                <a:sym typeface="Wingdings"/>
              </a:rPr>
              <a:t>)</a:t>
            </a:r>
          </a:p>
          <a:p>
            <a:pPr>
              <a:buFont typeface="Wingdings" charset="0"/>
              <a:buChar char="è"/>
            </a:pPr>
            <a:r>
              <a:rPr lang="fr-FR" dirty="0" smtClean="0">
                <a:sym typeface="Wingdings"/>
              </a:rPr>
              <a:t> structural </a:t>
            </a:r>
            <a:r>
              <a:rPr lang="fr-FR" dirty="0" err="1" smtClean="0">
                <a:sym typeface="Wingdings"/>
              </a:rPr>
              <a:t>pb</a:t>
            </a:r>
            <a:r>
              <a:rPr lang="fr-FR" dirty="0" smtClean="0">
                <a:sym typeface="Wingdings"/>
              </a:rPr>
              <a:t>: a single </a:t>
            </a:r>
            <a:r>
              <a:rPr lang="fr-FR" dirty="0" err="1" smtClean="0">
                <a:sym typeface="Wingdings"/>
              </a:rPr>
              <a:t>currency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with</a:t>
            </a:r>
            <a:r>
              <a:rPr lang="fr-FR" dirty="0" smtClean="0">
                <a:sym typeface="Wingdings"/>
              </a:rPr>
              <a:t> 18 </a:t>
            </a:r>
            <a:r>
              <a:rPr lang="fr-FR" dirty="0" err="1" smtClean="0">
                <a:sym typeface="Wingdings"/>
              </a:rPr>
              <a:t>diff</a:t>
            </a:r>
            <a:r>
              <a:rPr lang="fr-FR" dirty="0" smtClean="0">
                <a:sym typeface="Wingdings"/>
              </a:rPr>
              <a:t>. </a:t>
            </a:r>
            <a:r>
              <a:rPr lang="fr-FR" dirty="0">
                <a:sym typeface="Wingdings"/>
              </a:rPr>
              <a:t>p</a:t>
            </a:r>
            <a:r>
              <a:rPr lang="fr-FR" dirty="0" smtClean="0">
                <a:sym typeface="Wingdings"/>
              </a:rPr>
              <a:t>ublic </a:t>
            </a:r>
            <a:r>
              <a:rPr lang="fr-FR" dirty="0" err="1" smtClean="0">
                <a:sym typeface="Wingdings"/>
              </a:rPr>
              <a:t>debt</a:t>
            </a:r>
            <a:r>
              <a:rPr lang="fr-FR" dirty="0" smtClean="0">
                <a:sym typeface="Wingdings"/>
              </a:rPr>
              <a:t>, 18 </a:t>
            </a:r>
            <a:r>
              <a:rPr lang="fr-FR" dirty="0" err="1" smtClean="0">
                <a:sym typeface="Wingdings"/>
              </a:rPr>
              <a:t>diff</a:t>
            </a:r>
            <a:r>
              <a:rPr lang="fr-FR" dirty="0" smtClean="0">
                <a:sym typeface="Wingdings"/>
              </a:rPr>
              <a:t>. </a:t>
            </a:r>
            <a:r>
              <a:rPr lang="fr-FR" dirty="0" err="1">
                <a:sym typeface="Wingdings"/>
              </a:rPr>
              <a:t>i</a:t>
            </a:r>
            <a:r>
              <a:rPr lang="fr-FR" dirty="0" err="1" smtClean="0">
                <a:sym typeface="Wingdings"/>
              </a:rPr>
              <a:t>nterest</a:t>
            </a:r>
            <a:r>
              <a:rPr lang="fr-FR" dirty="0" smtClean="0">
                <a:sym typeface="Wingdings"/>
              </a:rPr>
              <a:t> rates, 18 </a:t>
            </a:r>
            <a:r>
              <a:rPr lang="fr-FR" dirty="0" err="1" smtClean="0">
                <a:sym typeface="Wingdings"/>
              </a:rPr>
              <a:t>diff</a:t>
            </a:r>
            <a:r>
              <a:rPr lang="fr-FR" dirty="0" smtClean="0">
                <a:sym typeface="Wingdings"/>
              </a:rPr>
              <a:t>.  </a:t>
            </a:r>
            <a:r>
              <a:rPr lang="fr-FR" dirty="0" err="1" smtClean="0">
                <a:sym typeface="Wingdings"/>
              </a:rPr>
              <a:t>tax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systems</a:t>
            </a:r>
            <a:r>
              <a:rPr lang="fr-FR" dirty="0" smtClean="0">
                <a:sym typeface="Wingdings"/>
              </a:rPr>
              <a:t> = a </a:t>
            </a:r>
            <a:r>
              <a:rPr lang="fr-FR" dirty="0" err="1" smtClean="0">
                <a:sym typeface="Wingdings"/>
              </a:rPr>
              <a:t>very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bad</a:t>
            </a:r>
            <a:r>
              <a:rPr lang="fr-FR" dirty="0" smtClean="0">
                <a:sym typeface="Wingdings"/>
              </a:rPr>
              <a:t> and </a:t>
            </a:r>
            <a:r>
              <a:rPr lang="fr-FR" dirty="0" err="1" smtClean="0">
                <a:sym typeface="Wingdings"/>
              </a:rPr>
              <a:t>unstable</a:t>
            </a:r>
            <a:r>
              <a:rPr lang="fr-FR" dirty="0" smtClean="0">
                <a:sym typeface="Wingdings"/>
              </a:rPr>
              <a:t> system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703655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238601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41839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864096"/>
          </a:xfrm>
        </p:spPr>
        <p:txBody>
          <a:bodyPr>
            <a:normAutofit/>
          </a:bodyPr>
          <a:lstStyle/>
          <a:p>
            <a:r>
              <a:rPr lang="fr-FR" dirty="0" smtClean="0"/>
              <a:t>3.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the EU do about </a:t>
            </a:r>
            <a:r>
              <a:rPr lang="fr-FR" dirty="0" err="1" smtClean="0"/>
              <a:t>this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72608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/>
              <a:t>S</a:t>
            </a:r>
            <a:r>
              <a:rPr lang="fr-FR" dirty="0" err="1" smtClean="0"/>
              <a:t>ee</a:t>
            </a:r>
            <a:r>
              <a:rPr lang="fr-FR" dirty="0" smtClean="0"/>
              <a:t> </a:t>
            </a:r>
            <a:r>
              <a:rPr lang="fr-FR" dirty="0"/>
              <a:t>« </a:t>
            </a:r>
            <a:r>
              <a:rPr lang="fr-FR" dirty="0">
                <a:hlinkClick r:id="rId2"/>
              </a:rPr>
              <a:t>Manifesto for a Euro political union</a:t>
            </a:r>
            <a:r>
              <a:rPr lang="fr-FR" dirty="0"/>
              <a:t> </a:t>
            </a:r>
            <a:r>
              <a:rPr lang="fr-FR" dirty="0" smtClean="0"/>
              <a:t>»</a:t>
            </a:r>
          </a:p>
          <a:p>
            <a:r>
              <a:rPr lang="fr-FR" dirty="0" smtClean="0"/>
              <a:t>Common </a:t>
            </a:r>
            <a:r>
              <a:rPr lang="fr-FR" dirty="0" err="1" smtClean="0"/>
              <a:t>corporate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, </a:t>
            </a:r>
            <a:r>
              <a:rPr lang="fr-FR" dirty="0" err="1" smtClean="0"/>
              <a:t>fight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havens</a:t>
            </a:r>
            <a:r>
              <a:rPr lang="fr-FR" dirty="0" smtClean="0"/>
              <a:t>, etc.: EU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perceived</a:t>
            </a:r>
            <a:r>
              <a:rPr lang="fr-FR" dirty="0" smtClean="0"/>
              <a:t> by </a:t>
            </a:r>
            <a:r>
              <a:rPr lang="fr-FR" dirty="0" err="1" smtClean="0"/>
              <a:t>lower</a:t>
            </a:r>
            <a:r>
              <a:rPr lang="fr-FR" dirty="0" smtClean="0"/>
              <a:t> social groups as </a:t>
            </a:r>
            <a:r>
              <a:rPr lang="fr-FR" dirty="0" err="1" smtClean="0"/>
              <a:t>being</a:t>
            </a:r>
            <a:r>
              <a:rPr lang="fr-FR" dirty="0" smtClean="0"/>
              <a:t> pro-capital;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reversed</a:t>
            </a:r>
            <a:endParaRPr lang="fr-FR" dirty="0" smtClean="0"/>
          </a:p>
          <a:p>
            <a:r>
              <a:rPr lang="fr-FR" dirty="0" smtClean="0"/>
              <a:t>Common </a:t>
            </a:r>
            <a:r>
              <a:rPr lang="fr-FR" dirty="0" err="1" smtClean="0"/>
              <a:t>fund</a:t>
            </a:r>
            <a:r>
              <a:rPr lang="fr-FR" dirty="0" smtClean="0"/>
              <a:t> </a:t>
            </a:r>
            <a:r>
              <a:rPr lang="fr-FR" dirty="0" smtClean="0"/>
              <a:t>for all euro-zone public </a:t>
            </a:r>
            <a:r>
              <a:rPr lang="fr-FR" dirty="0" err="1" smtClean="0"/>
              <a:t>debts</a:t>
            </a:r>
            <a:r>
              <a:rPr lang="fr-FR" dirty="0" smtClean="0"/>
              <a:t> &gt;60% GDP: </a:t>
            </a:r>
            <a:r>
              <a:rPr lang="fr-FR" dirty="0" err="1" smtClean="0"/>
              <a:t>separate</a:t>
            </a:r>
            <a:r>
              <a:rPr lang="fr-FR" dirty="0" smtClean="0"/>
              <a:t> country </a:t>
            </a:r>
            <a:r>
              <a:rPr lang="fr-FR" dirty="0" err="1" smtClean="0"/>
              <a:t>accounts</a:t>
            </a:r>
            <a:r>
              <a:rPr lang="fr-FR" dirty="0" smtClean="0"/>
              <a:t>, but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 rate</a:t>
            </a:r>
          </a:p>
          <a:p>
            <a:r>
              <a:rPr lang="fr-FR" dirty="0" smtClean="0"/>
              <a:t>Public-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r>
              <a:rPr lang="fr-FR" dirty="0" smtClean="0"/>
              <a:t> plan in </a:t>
            </a:r>
            <a:r>
              <a:rPr lang="fr-FR" dirty="0" err="1" smtClean="0"/>
              <a:t>universities</a:t>
            </a:r>
            <a:r>
              <a:rPr lang="fr-FR" dirty="0" smtClean="0"/>
              <a:t>, innovation, green technologies </a:t>
            </a:r>
          </a:p>
          <a:p>
            <a:r>
              <a:rPr lang="fr-FR" dirty="0" smtClean="0"/>
              <a:t>Erasmus: 2 </a:t>
            </a:r>
            <a:r>
              <a:rPr lang="fr-FR" dirty="0" err="1" smtClean="0"/>
              <a:t>bil</a:t>
            </a:r>
            <a:r>
              <a:rPr lang="fr-FR" dirty="0" smtClean="0"/>
              <a:t>.€/y; pub.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 </a:t>
            </a:r>
            <a:r>
              <a:rPr lang="fr-FR" dirty="0" err="1" smtClean="0"/>
              <a:t>payments</a:t>
            </a:r>
            <a:r>
              <a:rPr lang="fr-FR" dirty="0" smtClean="0"/>
              <a:t>: 200bil.€/y. Is </a:t>
            </a:r>
            <a:r>
              <a:rPr lang="fr-FR" dirty="0" err="1" smtClean="0"/>
              <a:t>this</a:t>
            </a:r>
            <a:r>
              <a:rPr lang="fr-FR" dirty="0" smtClean="0"/>
              <a:t> the right </a:t>
            </a:r>
            <a:r>
              <a:rPr lang="fr-FR" dirty="0" err="1" smtClean="0"/>
              <a:t>way</a:t>
            </a:r>
            <a:r>
              <a:rPr lang="fr-FR" dirty="0" smtClean="0"/>
              <a:t> to </a:t>
            </a:r>
            <a:r>
              <a:rPr lang="fr-FR" dirty="0" err="1" smtClean="0"/>
              <a:t>prepare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? </a:t>
            </a:r>
            <a:r>
              <a:rPr lang="fr-FR" b="1" dirty="0" smtClean="0"/>
              <a:t>This looks more </a:t>
            </a:r>
            <a:r>
              <a:rPr lang="fr-FR" b="1" dirty="0" err="1" smtClean="0"/>
              <a:t>like</a:t>
            </a:r>
            <a:r>
              <a:rPr lang="fr-FR" b="1" dirty="0" smtClean="0"/>
              <a:t> 19</a:t>
            </a:r>
            <a:r>
              <a:rPr lang="fr-FR" b="1" baseline="30000" dirty="0" smtClean="0"/>
              <a:t>c</a:t>
            </a:r>
            <a:r>
              <a:rPr lang="fr-FR" b="1" dirty="0" smtClean="0"/>
              <a:t> British </a:t>
            </a:r>
            <a:r>
              <a:rPr lang="fr-FR" b="1" dirty="0" err="1" smtClean="0"/>
              <a:t>strategy</a:t>
            </a:r>
            <a:r>
              <a:rPr lang="fr-FR" b="1" dirty="0" smtClean="0"/>
              <a:t> to </a:t>
            </a:r>
            <a:r>
              <a:rPr lang="fr-FR" b="1" dirty="0" err="1" smtClean="0"/>
              <a:t>reduce</a:t>
            </a:r>
            <a:r>
              <a:rPr lang="fr-FR" b="1" dirty="0" smtClean="0"/>
              <a:t> </a:t>
            </a:r>
            <a:r>
              <a:rPr lang="fr-FR" b="1" dirty="0" smtClean="0"/>
              <a:t>large public </a:t>
            </a:r>
            <a:r>
              <a:rPr lang="fr-FR" b="1" dirty="0" err="1" smtClean="0"/>
              <a:t>debt</a:t>
            </a:r>
            <a:r>
              <a:rPr lang="fr-FR" b="1" dirty="0" smtClean="0"/>
              <a:t> </a:t>
            </a:r>
            <a:r>
              <a:rPr lang="fr-FR" b="1" dirty="0" err="1" smtClean="0"/>
              <a:t>than</a:t>
            </a:r>
            <a:r>
              <a:rPr lang="fr-FR" b="1" dirty="0" smtClean="0"/>
              <a:t> post-WW2 pro-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  <a:r>
              <a:rPr lang="fr-FR" b="1" dirty="0" err="1" smtClean="0"/>
              <a:t>strategy</a:t>
            </a:r>
            <a:r>
              <a:rPr lang="fr-FR" b="1" dirty="0" smtClean="0"/>
              <a:t>, </a:t>
            </a:r>
            <a:r>
              <a:rPr lang="fr-FR" b="1" dirty="0" err="1" smtClean="0"/>
              <a:t>when</a:t>
            </a:r>
            <a:r>
              <a:rPr lang="fr-FR" b="1" dirty="0" smtClean="0"/>
              <a:t> public </a:t>
            </a:r>
            <a:r>
              <a:rPr lang="fr-FR" b="1" dirty="0" err="1" smtClean="0"/>
              <a:t>debt</a:t>
            </a:r>
            <a:r>
              <a:rPr lang="fr-FR" b="1" dirty="0" smtClean="0"/>
              <a:t> over 200% GDP in Germany and France </a:t>
            </a:r>
            <a:r>
              <a:rPr lang="fr-FR" b="1" dirty="0" err="1" smtClean="0"/>
              <a:t>was</a:t>
            </a:r>
            <a:r>
              <a:rPr lang="fr-FR" b="1" dirty="0" smtClean="0"/>
              <a:t> </a:t>
            </a:r>
            <a:r>
              <a:rPr lang="fr-FR" b="1" dirty="0" err="1" smtClean="0"/>
              <a:t>reduced</a:t>
            </a:r>
            <a:r>
              <a:rPr lang="fr-FR" b="1" dirty="0" smtClean="0"/>
              <a:t> to </a:t>
            </a:r>
            <a:r>
              <a:rPr lang="fr-FR" b="1" dirty="0" err="1" smtClean="0"/>
              <a:t>zero</a:t>
            </a:r>
            <a:r>
              <a:rPr lang="fr-FR" b="1" dirty="0" smtClean="0"/>
              <a:t>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fast</a:t>
            </a:r>
            <a:r>
              <a:rPr lang="fr-FR" b="1" dirty="0" smtClean="0"/>
              <a:t> (inflation, </a:t>
            </a:r>
            <a:r>
              <a:rPr lang="fr-FR" b="1" dirty="0" err="1" smtClean="0"/>
              <a:t>debt</a:t>
            </a:r>
            <a:r>
              <a:rPr lang="fr-FR" b="1" dirty="0" smtClean="0"/>
              <a:t> </a:t>
            </a:r>
            <a:r>
              <a:rPr lang="fr-FR" b="1" dirty="0" err="1" smtClean="0"/>
              <a:t>restructuring</a:t>
            </a:r>
            <a:r>
              <a:rPr lang="fr-FR" b="1" dirty="0" smtClean="0"/>
              <a:t>) in </a:t>
            </a:r>
            <a:r>
              <a:rPr lang="fr-FR" b="1" dirty="0" err="1" smtClean="0"/>
              <a:t>order</a:t>
            </a:r>
            <a:r>
              <a:rPr lang="fr-FR" b="1" dirty="0" smtClean="0"/>
              <a:t> to </a:t>
            </a:r>
            <a:r>
              <a:rPr lang="fr-FR" b="1" dirty="0" err="1" smtClean="0"/>
              <a:t>invest</a:t>
            </a:r>
            <a:r>
              <a:rPr lang="fr-FR" b="1" dirty="0" smtClean="0"/>
              <a:t> in 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</a:p>
          <a:p>
            <a:r>
              <a:rPr lang="fr-FR" b="1" dirty="0" err="1" smtClean="0"/>
              <a:t>Does</a:t>
            </a:r>
            <a:r>
              <a:rPr lang="fr-FR" b="1" dirty="0" smtClean="0"/>
              <a:t> Europe </a:t>
            </a:r>
            <a:r>
              <a:rPr lang="fr-FR" b="1" dirty="0" err="1" smtClean="0"/>
              <a:t>suffer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historical</a:t>
            </a:r>
            <a:r>
              <a:rPr lang="fr-FR" b="1" dirty="0" smtClean="0"/>
              <a:t> </a:t>
            </a:r>
            <a:r>
              <a:rPr lang="fr-FR" b="1" dirty="0" err="1" smtClean="0"/>
              <a:t>amnesia</a:t>
            </a:r>
            <a:r>
              <a:rPr lang="fr-FR" b="1" dirty="0" smtClean="0"/>
              <a:t>?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907016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2900" dirty="0" smtClean="0"/>
          </a:p>
          <a:p>
            <a:r>
              <a:rPr lang="fr-FR" sz="2900" b="1" dirty="0"/>
              <a:t>I</a:t>
            </a:r>
            <a:r>
              <a:rPr lang="fr-FR" sz="2900" b="1" dirty="0" smtClean="0"/>
              <a:t>n </a:t>
            </a:r>
            <a:r>
              <a:rPr lang="fr-FR" sz="2900" b="1" dirty="0" err="1" smtClean="0"/>
              <a:t>order</a:t>
            </a:r>
            <a:r>
              <a:rPr lang="fr-FR" sz="2900" b="1" dirty="0" smtClean="0"/>
              <a:t> to </a:t>
            </a:r>
            <a:r>
              <a:rPr lang="fr-FR" sz="2900" b="1" dirty="0" err="1" smtClean="0"/>
              <a:t>adopt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these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policies</a:t>
            </a:r>
            <a:r>
              <a:rPr lang="fr-FR" sz="2900" b="1" dirty="0" smtClean="0"/>
              <a:t>, one </a:t>
            </a:r>
            <a:r>
              <a:rPr lang="fr-FR" sz="2900" b="1" dirty="0" err="1" smtClean="0"/>
              <a:t>needs</a:t>
            </a:r>
            <a:r>
              <a:rPr lang="fr-FR" sz="2900" b="1" dirty="0" smtClean="0"/>
              <a:t> to </a:t>
            </a:r>
            <a:r>
              <a:rPr lang="fr-FR" sz="2900" b="1" dirty="0" err="1" smtClean="0"/>
              <a:t>fundamentally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transform</a:t>
            </a:r>
            <a:r>
              <a:rPr lang="fr-FR" sz="2900" b="1" dirty="0" smtClean="0"/>
              <a:t> the </a:t>
            </a:r>
            <a:r>
              <a:rPr lang="fr-FR" sz="2900" b="1" dirty="0" err="1" smtClean="0"/>
              <a:t>existing</a:t>
            </a:r>
            <a:r>
              <a:rPr lang="fr-FR" sz="2900" b="1" dirty="0" smtClean="0"/>
              <a:t> EU </a:t>
            </a:r>
            <a:r>
              <a:rPr lang="fr-FR" sz="2900" b="1" dirty="0" err="1" smtClean="0"/>
              <a:t>institutional</a:t>
            </a:r>
            <a:r>
              <a:rPr lang="fr-FR" sz="2900" b="1" dirty="0" smtClean="0"/>
              <a:t> architecture</a:t>
            </a:r>
            <a:r>
              <a:rPr lang="fr-FR" sz="2900" dirty="0" smtClean="0"/>
              <a:t>: </a:t>
            </a:r>
            <a:r>
              <a:rPr lang="fr-FR" sz="2900" dirty="0" err="1" smtClean="0"/>
              <a:t>with</a:t>
            </a:r>
            <a:r>
              <a:rPr lang="fr-FR" sz="2900" dirty="0" smtClean="0"/>
              <a:t> </a:t>
            </a:r>
            <a:r>
              <a:rPr lang="fr-FR" sz="2900" dirty="0" err="1" smtClean="0"/>
              <a:t>unanimity</a:t>
            </a:r>
            <a:r>
              <a:rPr lang="fr-FR" sz="2900" dirty="0" smtClean="0"/>
              <a:t> </a:t>
            </a:r>
            <a:r>
              <a:rPr lang="fr-FR" sz="2900" dirty="0" err="1" smtClean="0"/>
              <a:t>rule</a:t>
            </a:r>
            <a:r>
              <a:rPr lang="fr-FR" sz="2900" dirty="0" smtClean="0"/>
              <a:t> for fiscal issues,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impossible to do </a:t>
            </a:r>
            <a:r>
              <a:rPr lang="fr-FR" sz="2900" dirty="0" err="1" smtClean="0"/>
              <a:t>anything</a:t>
            </a:r>
            <a:r>
              <a:rPr lang="fr-FR" sz="2900" dirty="0" smtClean="0"/>
              <a:t>; the system of </a:t>
            </a:r>
            <a:r>
              <a:rPr lang="fr-FR" sz="2900" dirty="0" err="1" smtClean="0"/>
              <a:t>automatic</a:t>
            </a:r>
            <a:r>
              <a:rPr lang="fr-FR" sz="2900" dirty="0" smtClean="0"/>
              <a:t> </a:t>
            </a:r>
            <a:r>
              <a:rPr lang="fr-FR" sz="2900" dirty="0" err="1" smtClean="0"/>
              <a:t>rules</a:t>
            </a:r>
            <a:r>
              <a:rPr lang="fr-FR" sz="2900" dirty="0" smtClean="0"/>
              <a:t> and sanctions for </a:t>
            </a:r>
            <a:r>
              <a:rPr lang="fr-FR" sz="2900" dirty="0" err="1" smtClean="0"/>
              <a:t>choice</a:t>
            </a:r>
            <a:r>
              <a:rPr lang="fr-FR" sz="2900" dirty="0" smtClean="0"/>
              <a:t> of </a:t>
            </a:r>
            <a:r>
              <a:rPr lang="fr-FR" sz="2900" dirty="0" err="1" smtClean="0"/>
              <a:t>deficit</a:t>
            </a:r>
            <a:r>
              <a:rPr lang="fr-FR" sz="2900" dirty="0" smtClean="0"/>
              <a:t> </a:t>
            </a:r>
            <a:r>
              <a:rPr lang="fr-FR" sz="2900" dirty="0" err="1" smtClean="0"/>
              <a:t>level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not </a:t>
            </a:r>
            <a:r>
              <a:rPr lang="fr-FR" sz="2900" dirty="0" err="1" smtClean="0"/>
              <a:t>working</a:t>
            </a:r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r>
              <a:rPr lang="fr-FR" sz="2900" dirty="0" smtClean="0"/>
              <a:t>In </a:t>
            </a:r>
            <a:r>
              <a:rPr lang="fr-FR" sz="2900" dirty="0" err="1" smtClean="0"/>
              <a:t>order</a:t>
            </a:r>
            <a:r>
              <a:rPr lang="fr-FR" sz="2900" dirty="0" smtClean="0"/>
              <a:t> to </a:t>
            </a:r>
            <a:r>
              <a:rPr lang="fr-FR" sz="2900" dirty="0" err="1" smtClean="0"/>
              <a:t>adopt</a:t>
            </a:r>
            <a:r>
              <a:rPr lang="fr-FR" sz="2900" dirty="0" smtClean="0"/>
              <a:t> </a:t>
            </a:r>
            <a:r>
              <a:rPr lang="fr-FR" sz="2900" dirty="0" err="1" smtClean="0"/>
              <a:t>these</a:t>
            </a:r>
            <a:r>
              <a:rPr lang="fr-FR" sz="2900" dirty="0" smtClean="0"/>
              <a:t> </a:t>
            </a:r>
            <a:r>
              <a:rPr lang="fr-FR" sz="2900" dirty="0" err="1" smtClean="0"/>
              <a:t>policies</a:t>
            </a:r>
            <a:r>
              <a:rPr lang="fr-FR" sz="2900" dirty="0" smtClean="0"/>
              <a:t> (</a:t>
            </a:r>
            <a:r>
              <a:rPr lang="fr-FR" sz="2900" dirty="0" err="1" smtClean="0"/>
              <a:t>corporate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base and rate, </a:t>
            </a:r>
            <a:r>
              <a:rPr lang="fr-FR" sz="2900" dirty="0" err="1" smtClean="0"/>
              <a:t>deficit</a:t>
            </a:r>
            <a:r>
              <a:rPr lang="fr-FR" sz="2900" dirty="0" smtClean="0"/>
              <a:t> </a:t>
            </a:r>
            <a:r>
              <a:rPr lang="fr-FR" sz="2900" dirty="0" err="1" smtClean="0"/>
              <a:t>level</a:t>
            </a:r>
            <a:r>
              <a:rPr lang="fr-FR" sz="2900" dirty="0" smtClean="0"/>
              <a:t>, euro-zone budget, etc.) </a:t>
            </a:r>
            <a:r>
              <a:rPr lang="fr-FR" sz="2900" dirty="0" err="1" smtClean="0"/>
              <a:t>under</a:t>
            </a:r>
            <a:r>
              <a:rPr lang="fr-FR" sz="2900" dirty="0" smtClean="0"/>
              <a:t> </a:t>
            </a:r>
            <a:r>
              <a:rPr lang="fr-FR" sz="2900" dirty="0" err="1" smtClean="0"/>
              <a:t>majority</a:t>
            </a:r>
            <a:r>
              <a:rPr lang="fr-FR" sz="2900" dirty="0" smtClean="0"/>
              <a:t> </a:t>
            </a:r>
            <a:r>
              <a:rPr lang="fr-FR" sz="2900" dirty="0" err="1" smtClean="0"/>
              <a:t>rule</a:t>
            </a:r>
            <a:r>
              <a:rPr lang="fr-FR" sz="2900" dirty="0" smtClean="0"/>
              <a:t>, one </a:t>
            </a:r>
            <a:r>
              <a:rPr lang="fr-FR" sz="2900" dirty="0" err="1" smtClean="0"/>
              <a:t>needs</a:t>
            </a:r>
            <a:r>
              <a:rPr lang="fr-FR" sz="2900" dirty="0" smtClean="0"/>
              <a:t> a euro-zone </a:t>
            </a:r>
            <a:r>
              <a:rPr lang="fr-FR" sz="2900" dirty="0" err="1" smtClean="0"/>
              <a:t>parliament</a:t>
            </a:r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smtClean="0"/>
              <a:t>Best option: </a:t>
            </a:r>
            <a:r>
              <a:rPr lang="fr-FR" sz="2900" b="1" dirty="0" smtClean="0"/>
              <a:t>Euro-</a:t>
            </a:r>
            <a:r>
              <a:rPr lang="fr-FR" sz="2900" b="1" dirty="0" err="1" smtClean="0"/>
              <a:t>chamber</a:t>
            </a:r>
            <a:r>
              <a:rPr lang="fr-FR" sz="2900" b="1" dirty="0" smtClean="0"/>
              <a:t> </a:t>
            </a:r>
            <a:r>
              <a:rPr lang="fr-FR" sz="2900" dirty="0" err="1" smtClean="0"/>
              <a:t>based</a:t>
            </a:r>
            <a:r>
              <a:rPr lang="fr-FR" sz="2900" dirty="0" smtClean="0"/>
              <a:t> </a:t>
            </a:r>
            <a:r>
              <a:rPr lang="fr-FR" sz="2900" dirty="0" err="1" smtClean="0"/>
              <a:t>upon</a:t>
            </a:r>
            <a:r>
              <a:rPr lang="fr-FR" sz="2900" dirty="0" smtClean="0"/>
              <a:t> </a:t>
            </a:r>
            <a:r>
              <a:rPr lang="fr-FR" sz="2900" dirty="0" err="1" smtClean="0"/>
              <a:t>members</a:t>
            </a:r>
            <a:r>
              <a:rPr lang="fr-FR" sz="2900" dirty="0" smtClean="0"/>
              <a:t> of national </a:t>
            </a:r>
            <a:r>
              <a:rPr lang="fr-FR" sz="2900" dirty="0" err="1" smtClean="0"/>
              <a:t>parliaments</a:t>
            </a:r>
            <a:r>
              <a:rPr lang="fr-FR" sz="2900" dirty="0" smtClean="0"/>
              <a:t> (in proportion to </a:t>
            </a:r>
            <a:r>
              <a:rPr lang="fr-FR" sz="2900" dirty="0" err="1" smtClean="0"/>
              <a:t>each</a:t>
            </a:r>
            <a:r>
              <a:rPr lang="fr-FR" sz="2900" dirty="0" smtClean="0"/>
              <a:t> </a:t>
            </a:r>
            <a:r>
              <a:rPr lang="fr-FR" sz="2900" dirty="0" err="1" smtClean="0"/>
              <a:t>country’s</a:t>
            </a:r>
            <a:r>
              <a:rPr lang="fr-FR" sz="2900" dirty="0" smtClean="0"/>
              <a:t> population: </a:t>
            </a:r>
            <a:r>
              <a:rPr lang="fr-FR" sz="2900" dirty="0" err="1" smtClean="0"/>
              <a:t>say</a:t>
            </a:r>
            <a:r>
              <a:rPr lang="fr-FR" sz="2900" dirty="0" smtClean="0"/>
              <a:t>, 40 national </a:t>
            </a:r>
            <a:r>
              <a:rPr lang="fr-FR" sz="2900" dirty="0" err="1" smtClean="0"/>
              <a:t>MPs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Germany, 30 national </a:t>
            </a:r>
            <a:r>
              <a:rPr lang="fr-FR" sz="2900" dirty="0" err="1" smtClean="0"/>
              <a:t>MPs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France, etc.)</a:t>
            </a:r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Inequality</a:t>
            </a:r>
            <a:r>
              <a:rPr lang="fr-FR" dirty="0" smtClean="0"/>
              <a:t> in the long </a:t>
            </a:r>
            <a:r>
              <a:rPr lang="fr-FR" dirty="0" err="1" smtClean="0"/>
              <a:t>run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40560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Here</a:t>
            </a:r>
            <a:r>
              <a:rPr lang="fr-FR" dirty="0" smtClean="0"/>
              <a:t> I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b="1" i="1" dirty="0"/>
              <a:t>Capital in the 21</a:t>
            </a:r>
            <a:r>
              <a:rPr lang="fr-FR" b="1" i="1" baseline="30000" dirty="0"/>
              <a:t>st</a:t>
            </a:r>
            <a:r>
              <a:rPr lang="fr-FR" b="1" i="1" dirty="0"/>
              <a:t> </a:t>
            </a:r>
            <a:r>
              <a:rPr lang="fr-FR" b="1" i="1" dirty="0" err="1"/>
              <a:t>century</a:t>
            </a:r>
            <a:r>
              <a:rPr lang="fr-FR" b="1" i="1" dirty="0"/>
              <a:t>  </a:t>
            </a:r>
            <a:r>
              <a:rPr lang="fr-FR" dirty="0"/>
              <a:t>(Harvard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Press</a:t>
            </a:r>
            <a:r>
              <a:rPr lang="fr-FR" dirty="0"/>
              <a:t>, March 2014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This book </a:t>
            </a:r>
            <a:r>
              <a:rPr lang="fr-FR" dirty="0" err="1"/>
              <a:t>studies</a:t>
            </a:r>
            <a:r>
              <a:rPr lang="fr-FR" dirty="0"/>
              <a:t> the global </a:t>
            </a:r>
            <a:r>
              <a:rPr lang="fr-FR" dirty="0" err="1"/>
              <a:t>dynamics</a:t>
            </a:r>
            <a:r>
              <a:rPr lang="fr-FR" dirty="0"/>
              <a:t> of </a:t>
            </a:r>
            <a:r>
              <a:rPr lang="fr-FR" dirty="0" err="1"/>
              <a:t>income</a:t>
            </a:r>
            <a:r>
              <a:rPr lang="fr-FR" dirty="0"/>
              <a:t> and </a:t>
            </a:r>
            <a:r>
              <a:rPr lang="fr-FR" dirty="0" err="1"/>
              <a:t>wealth</a:t>
            </a:r>
            <a:r>
              <a:rPr lang="fr-FR" dirty="0"/>
              <a:t> distribution </a:t>
            </a:r>
            <a:r>
              <a:rPr lang="fr-FR" dirty="0" err="1"/>
              <a:t>since</a:t>
            </a:r>
            <a:r>
              <a:rPr lang="fr-FR" dirty="0"/>
              <a:t> 18</a:t>
            </a:r>
            <a:r>
              <a:rPr lang="fr-FR" baseline="30000" dirty="0"/>
              <a:t>c  </a:t>
            </a:r>
            <a:r>
              <a:rPr lang="fr-FR" dirty="0"/>
              <a:t>in 20+ countries;  I use </a:t>
            </a:r>
            <a:r>
              <a:rPr lang="fr-FR" dirty="0" err="1"/>
              <a:t>historical</a:t>
            </a:r>
            <a:r>
              <a:rPr lang="fr-FR" dirty="0"/>
              <a:t> data </a:t>
            </a:r>
            <a:r>
              <a:rPr lang="fr-FR" dirty="0" err="1"/>
              <a:t>collected</a:t>
            </a:r>
            <a:r>
              <a:rPr lang="fr-FR" dirty="0"/>
              <a:t> over the </a:t>
            </a:r>
            <a:r>
              <a:rPr lang="fr-FR" dirty="0" err="1"/>
              <a:t>past</a:t>
            </a:r>
            <a:r>
              <a:rPr lang="fr-FR" dirty="0"/>
              <a:t> 15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Atkinson, </a:t>
            </a:r>
            <a:r>
              <a:rPr lang="fr-FR" dirty="0" err="1"/>
              <a:t>Saez</a:t>
            </a:r>
            <a:r>
              <a:rPr lang="fr-FR" dirty="0"/>
              <a:t>, Postel-Vinay, </a:t>
            </a:r>
            <a:r>
              <a:rPr lang="fr-FR" dirty="0" err="1"/>
              <a:t>Rosenthal</a:t>
            </a:r>
            <a:r>
              <a:rPr lang="fr-FR" dirty="0"/>
              <a:t>, </a:t>
            </a:r>
            <a:r>
              <a:rPr lang="fr-FR" dirty="0" err="1"/>
              <a:t>Alvaredo</a:t>
            </a:r>
            <a:r>
              <a:rPr lang="fr-FR" dirty="0"/>
              <a:t>, </a:t>
            </a:r>
            <a:r>
              <a:rPr lang="fr-FR" dirty="0" err="1"/>
              <a:t>Zucman</a:t>
            </a:r>
            <a:r>
              <a:rPr lang="fr-FR" dirty="0"/>
              <a:t>, and 30+ </a:t>
            </a:r>
            <a:r>
              <a:rPr lang="fr-FR" dirty="0" err="1"/>
              <a:t>others</a:t>
            </a:r>
            <a:r>
              <a:rPr lang="fr-FR" dirty="0"/>
              <a:t>; I </a:t>
            </a:r>
            <a:r>
              <a:rPr lang="fr-FR" dirty="0" err="1"/>
              <a:t>try</a:t>
            </a:r>
            <a:r>
              <a:rPr lang="fr-FR" dirty="0"/>
              <a:t> to shift attention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income</a:t>
            </a:r>
            <a:r>
              <a:rPr lang="fr-FR" dirty="0"/>
              <a:t> </a:t>
            </a:r>
            <a:r>
              <a:rPr lang="fr-FR" dirty="0" err="1"/>
              <a:t>inequality</a:t>
            </a:r>
            <a:r>
              <a:rPr lang="fr-FR" dirty="0"/>
              <a:t> to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wealth</a:t>
            </a:r>
            <a:r>
              <a:rPr lang="fr-FR" dirty="0"/>
              <a:t> </a:t>
            </a:r>
            <a:r>
              <a:rPr lang="fr-FR" dirty="0" err="1"/>
              <a:t>inequality</a:t>
            </a:r>
            <a:endParaRPr lang="fr-FR" dirty="0"/>
          </a:p>
          <a:p>
            <a:pPr>
              <a:buNone/>
            </a:pPr>
            <a:endParaRPr lang="fr-FR" dirty="0"/>
          </a:p>
          <a:p>
            <a:r>
              <a:rPr lang="fr-FR" dirty="0"/>
              <a:t>A</a:t>
            </a:r>
            <a:r>
              <a:rPr lang="fr-FR" dirty="0" smtClean="0"/>
              <a:t>ll </a:t>
            </a:r>
            <a:r>
              <a:rPr lang="fr-FR" dirty="0"/>
              <a:t>data </a:t>
            </a:r>
            <a:r>
              <a:rPr lang="fr-FR" dirty="0" err="1"/>
              <a:t>series</a:t>
            </a:r>
            <a:r>
              <a:rPr lang="fr-FR" dirty="0"/>
              <a:t> </a:t>
            </a:r>
            <a:r>
              <a:rPr lang="fr-FR" dirty="0" smtClean="0"/>
              <a:t>are </a:t>
            </a:r>
            <a:r>
              <a:rPr lang="fr-FR" dirty="0" err="1"/>
              <a:t>available</a:t>
            </a:r>
            <a:r>
              <a:rPr lang="fr-FR" dirty="0"/>
              <a:t> in a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appendix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on line: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>
                <a:hlinkClick r:id="rId2"/>
              </a:rPr>
              <a:t>http://piketty.pse.ens.fr/capital21c</a:t>
            </a:r>
            <a:r>
              <a:rPr lang="fr-FR" dirty="0"/>
              <a:t> </a:t>
            </a:r>
            <a:r>
              <a:rPr lang="fr-FR" dirty="0" smtClean="0"/>
              <a:t>         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22953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sz="2900" dirty="0" smtClean="0"/>
          </a:p>
          <a:p>
            <a:r>
              <a:rPr lang="fr-FR" sz="2900" b="1" dirty="0"/>
              <a:t>I</a:t>
            </a:r>
            <a:r>
              <a:rPr lang="fr-FR" sz="2900" b="1" dirty="0" smtClean="0"/>
              <a:t>s the Euro-</a:t>
            </a:r>
            <a:r>
              <a:rPr lang="fr-FR" sz="2900" b="1" dirty="0" err="1" smtClean="0"/>
              <a:t>chamber</a:t>
            </a:r>
            <a:r>
              <a:rPr lang="fr-FR" sz="2900" b="1" dirty="0" smtClean="0"/>
              <a:t> the </a:t>
            </a:r>
            <a:r>
              <a:rPr lang="fr-FR" sz="2900" b="1" dirty="0" err="1" smtClean="0"/>
              <a:t>same</a:t>
            </a:r>
            <a:r>
              <a:rPr lang="fr-FR" sz="2900" b="1" dirty="0" smtClean="0"/>
              <a:t> as </a:t>
            </a:r>
            <a:r>
              <a:rPr lang="fr-FR" sz="2900" b="1" dirty="0" err="1" smtClean="0"/>
              <a:t>pre</a:t>
            </a:r>
            <a:r>
              <a:rPr lang="fr-FR" sz="2900" b="1" dirty="0" smtClean="0"/>
              <a:t>-1979 </a:t>
            </a:r>
            <a:r>
              <a:rPr lang="fr-FR" sz="2900" b="1" dirty="0" smtClean="0"/>
              <a:t>European </a:t>
            </a:r>
            <a:r>
              <a:rPr lang="fr-FR" sz="2900" b="1" dirty="0" err="1" smtClean="0"/>
              <a:t>Parl</a:t>
            </a:r>
            <a:r>
              <a:rPr lang="fr-FR" sz="2900" b="1" dirty="0" err="1" smtClean="0"/>
              <a:t>iament</a:t>
            </a:r>
            <a:r>
              <a:rPr lang="fr-FR" sz="2900" b="1" dirty="0" smtClean="0"/>
              <a:t>?</a:t>
            </a:r>
            <a:endParaRPr lang="fr-FR" sz="2900" dirty="0" smtClean="0"/>
          </a:p>
          <a:p>
            <a:r>
              <a:rPr lang="fr-FR" sz="2900" dirty="0" smtClean="0"/>
              <a:t>No : Euro-</a:t>
            </a:r>
            <a:r>
              <a:rPr lang="fr-FR" sz="2900" dirty="0" err="1" smtClean="0"/>
              <a:t>chamber</a:t>
            </a:r>
            <a:r>
              <a:rPr lang="fr-FR" sz="2900" dirty="0" smtClean="0"/>
              <a:t> </a:t>
            </a:r>
            <a:r>
              <a:rPr lang="fr-FR" sz="2900" dirty="0" err="1" smtClean="0"/>
              <a:t>would</a:t>
            </a:r>
            <a:r>
              <a:rPr lang="fr-FR" sz="2900" dirty="0" smtClean="0"/>
              <a:t> have </a:t>
            </a:r>
            <a:r>
              <a:rPr lang="fr-FR" sz="2900" dirty="0" err="1" smtClean="0"/>
              <a:t>substantial</a:t>
            </a:r>
            <a:r>
              <a:rPr lang="fr-FR" sz="2900" dirty="0" smtClean="0"/>
              <a:t> </a:t>
            </a:r>
            <a:r>
              <a:rPr lang="fr-FR" sz="2900" dirty="0" err="1" smtClean="0"/>
              <a:t>legistative</a:t>
            </a:r>
            <a:r>
              <a:rPr lang="fr-FR" sz="2900" dirty="0" smtClean="0"/>
              <a:t> </a:t>
            </a:r>
            <a:r>
              <a:rPr lang="fr-FR" sz="2900" dirty="0" err="1" smtClean="0"/>
              <a:t>powers</a:t>
            </a:r>
            <a:r>
              <a:rPr lang="fr-FR" sz="2900" dirty="0" smtClean="0"/>
              <a:t> (pre-1979 EP </a:t>
            </a:r>
            <a:r>
              <a:rPr lang="fr-FR" sz="2900" dirty="0" err="1" smtClean="0"/>
              <a:t>was</a:t>
            </a:r>
            <a:r>
              <a:rPr lang="fr-FR" sz="2900" dirty="0" smtClean="0"/>
              <a:t> a </a:t>
            </a:r>
            <a:r>
              <a:rPr lang="fr-FR" sz="2900" dirty="0" err="1" smtClean="0"/>
              <a:t>deliberative</a:t>
            </a:r>
            <a:r>
              <a:rPr lang="fr-FR" sz="2900" dirty="0" smtClean="0"/>
              <a:t> </a:t>
            </a:r>
            <a:r>
              <a:rPr lang="fr-FR" sz="2900" dirty="0" err="1" smtClean="0"/>
              <a:t>assembly</a:t>
            </a:r>
            <a:r>
              <a:rPr lang="fr-FR" sz="2900" dirty="0" smtClean="0"/>
              <a:t>)</a:t>
            </a:r>
          </a:p>
          <a:p>
            <a:endParaRPr lang="fr-FR" sz="2900" dirty="0" smtClean="0"/>
          </a:p>
          <a:p>
            <a:r>
              <a:rPr lang="fr-FR" sz="2900" dirty="0" smtClean="0"/>
              <a:t>Europe has </a:t>
            </a:r>
            <a:r>
              <a:rPr lang="fr-FR" sz="2900" dirty="0" err="1" smtClean="0"/>
              <a:t>yet</a:t>
            </a:r>
            <a:r>
              <a:rPr lang="fr-FR" sz="2900" dirty="0" smtClean="0"/>
              <a:t> to </a:t>
            </a:r>
            <a:r>
              <a:rPr lang="fr-FR" sz="2900" dirty="0" err="1" smtClean="0"/>
              <a:t>invent</a:t>
            </a:r>
            <a:r>
              <a:rPr lang="fr-FR" sz="2900" dirty="0" smtClean="0"/>
              <a:t> </a:t>
            </a:r>
            <a:r>
              <a:rPr lang="fr-FR" sz="2900" dirty="0" err="1" smtClean="0"/>
              <a:t>its</a:t>
            </a:r>
            <a:r>
              <a:rPr lang="fr-FR" sz="2900" dirty="0" smtClean="0"/>
              <a:t> </a:t>
            </a:r>
            <a:r>
              <a:rPr lang="fr-FR" sz="2900" dirty="0" err="1" smtClean="0"/>
              <a:t>own</a:t>
            </a:r>
            <a:r>
              <a:rPr lang="fr-FR" sz="2900" dirty="0" smtClean="0"/>
              <a:t> original </a:t>
            </a:r>
            <a:r>
              <a:rPr lang="fr-FR" sz="2900" dirty="0" err="1" smtClean="0"/>
              <a:t>form</a:t>
            </a:r>
            <a:r>
              <a:rPr lang="fr-FR" sz="2900" dirty="0" smtClean="0"/>
              <a:t> of </a:t>
            </a:r>
            <a:r>
              <a:rPr lang="fr-FR" sz="2900" dirty="0" err="1" smtClean="0"/>
              <a:t>bicameralism</a:t>
            </a:r>
            <a:r>
              <a:rPr lang="fr-FR" sz="2900" dirty="0" smtClean="0"/>
              <a:t>: </a:t>
            </a:r>
            <a:r>
              <a:rPr lang="fr-FR" sz="2900" dirty="0" err="1" smtClean="0"/>
              <a:t>even</a:t>
            </a:r>
            <a:r>
              <a:rPr lang="fr-FR" sz="2900" dirty="0" smtClean="0"/>
              <a:t> if one </a:t>
            </a:r>
            <a:r>
              <a:rPr lang="fr-FR" sz="2900" dirty="0" err="1" smtClean="0"/>
              <a:t>day</a:t>
            </a:r>
            <a:r>
              <a:rPr lang="fr-FR" sz="2900" dirty="0" smtClean="0"/>
              <a:t> all countries </a:t>
            </a:r>
            <a:r>
              <a:rPr lang="fr-FR" sz="2900" dirty="0" err="1" smtClean="0"/>
              <a:t>adopt</a:t>
            </a:r>
            <a:r>
              <a:rPr lang="fr-FR" sz="2900" dirty="0" smtClean="0"/>
              <a:t> € (</a:t>
            </a:r>
            <a:r>
              <a:rPr lang="fr-FR" sz="2900" dirty="0" err="1" smtClean="0"/>
              <a:t>this</a:t>
            </a:r>
            <a:r>
              <a:rPr lang="fr-FR" sz="2900" dirty="0" smtClean="0"/>
              <a:t> </a:t>
            </a:r>
            <a:r>
              <a:rPr lang="fr-FR" sz="2900" dirty="0" err="1" smtClean="0"/>
              <a:t>will</a:t>
            </a:r>
            <a:r>
              <a:rPr lang="fr-FR" sz="2900" dirty="0" smtClean="0"/>
              <a:t> </a:t>
            </a:r>
            <a:r>
              <a:rPr lang="fr-FR" sz="2900" dirty="0" err="1" smtClean="0"/>
              <a:t>take</a:t>
            </a:r>
            <a:r>
              <a:rPr lang="fr-FR" sz="2900" dirty="0" smtClean="0"/>
              <a:t> time…),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makes</a:t>
            </a:r>
            <a:r>
              <a:rPr lang="fr-FR" sz="2900" dirty="0" smtClean="0"/>
              <a:t> </a:t>
            </a:r>
            <a:r>
              <a:rPr lang="fr-FR" sz="2900" dirty="0" err="1" smtClean="0"/>
              <a:t>sense</a:t>
            </a:r>
            <a:r>
              <a:rPr lang="fr-FR" sz="2900" dirty="0" smtClean="0"/>
              <a:t> to have 2 </a:t>
            </a:r>
            <a:r>
              <a:rPr lang="fr-FR" sz="2900" dirty="0" err="1" smtClean="0"/>
              <a:t>separate</a:t>
            </a:r>
            <a:r>
              <a:rPr lang="fr-FR" sz="2900" dirty="0" smtClean="0"/>
              <a:t> </a:t>
            </a:r>
            <a:r>
              <a:rPr lang="fr-FR" sz="2900" dirty="0" err="1" smtClean="0"/>
              <a:t>chambers</a:t>
            </a:r>
            <a:r>
              <a:rPr lang="fr-FR" sz="2900" dirty="0" smtClean="0"/>
              <a:t>:  </a:t>
            </a:r>
            <a:r>
              <a:rPr lang="fr-FR" sz="2900" b="1" dirty="0" smtClean="0"/>
              <a:t>(1) a European </a:t>
            </a:r>
            <a:r>
              <a:rPr lang="fr-FR" sz="2900" b="1" dirty="0" err="1" smtClean="0"/>
              <a:t>Parliament</a:t>
            </a:r>
            <a:r>
              <a:rPr lang="fr-FR" sz="2900" b="1" dirty="0" smtClean="0"/>
              <a:t> </a:t>
            </a:r>
            <a:r>
              <a:rPr lang="fr-FR" sz="2900" dirty="0" err="1" smtClean="0"/>
              <a:t>elected</a:t>
            </a:r>
            <a:r>
              <a:rPr lang="fr-FR" sz="2900" dirty="0" smtClean="0"/>
              <a:t> </a:t>
            </a:r>
            <a:r>
              <a:rPr lang="fr-FR" sz="2900" dirty="0" err="1" smtClean="0"/>
              <a:t>directly</a:t>
            </a:r>
            <a:r>
              <a:rPr lang="fr-FR" sz="2900" dirty="0" smtClean="0"/>
              <a:t> by the </a:t>
            </a:r>
            <a:r>
              <a:rPr lang="fr-FR" sz="2900" dirty="0" err="1" smtClean="0"/>
              <a:t>citizens</a:t>
            </a:r>
            <a:r>
              <a:rPr lang="fr-FR" sz="2900" dirty="0" smtClean="0"/>
              <a:t> of all </a:t>
            </a:r>
            <a:r>
              <a:rPr lang="fr-FR" sz="2900" dirty="0" err="1" smtClean="0"/>
              <a:t>member</a:t>
            </a:r>
            <a:r>
              <a:rPr lang="fr-FR" sz="2900" dirty="0" smtClean="0"/>
              <a:t> countries </a:t>
            </a:r>
          </a:p>
          <a:p>
            <a:pPr>
              <a:buNone/>
            </a:pPr>
            <a:r>
              <a:rPr lang="fr-FR" sz="2900" b="1" dirty="0" smtClean="0"/>
              <a:t>    (2) a Euro </a:t>
            </a:r>
            <a:r>
              <a:rPr lang="fr-FR" sz="2900" b="1" dirty="0" err="1" smtClean="0"/>
              <a:t>Chamber</a:t>
            </a:r>
            <a:r>
              <a:rPr lang="fr-FR" sz="2900" b="1" dirty="0" smtClean="0"/>
              <a:t> </a:t>
            </a:r>
            <a:r>
              <a:rPr lang="fr-FR" sz="2900" dirty="0" err="1" smtClean="0"/>
              <a:t>representing</a:t>
            </a:r>
            <a:r>
              <a:rPr lang="fr-FR" sz="2900" dirty="0" smtClean="0"/>
              <a:t> the </a:t>
            </a:r>
            <a:r>
              <a:rPr lang="fr-FR" sz="2900" dirty="0" err="1" smtClean="0"/>
              <a:t>member</a:t>
            </a:r>
            <a:r>
              <a:rPr lang="fr-FR" sz="2900" dirty="0" smtClean="0"/>
              <a:t> countries </a:t>
            </a:r>
            <a:r>
              <a:rPr lang="fr-FR" sz="2900" dirty="0" err="1" smtClean="0"/>
              <a:t>through</a:t>
            </a:r>
            <a:r>
              <a:rPr lang="fr-FR" sz="2900" dirty="0" smtClean="0"/>
              <a:t> </a:t>
            </a:r>
            <a:r>
              <a:rPr lang="fr-FR" sz="2900" dirty="0" err="1" smtClean="0"/>
              <a:t>their</a:t>
            </a:r>
            <a:r>
              <a:rPr lang="fr-FR" sz="2900" dirty="0" smtClean="0"/>
              <a:t> national </a:t>
            </a:r>
            <a:r>
              <a:rPr lang="fr-FR" sz="2900" dirty="0" err="1" smtClean="0"/>
              <a:t>parliaments</a:t>
            </a:r>
            <a:r>
              <a:rPr lang="fr-FR" sz="2900" dirty="0" smtClean="0"/>
              <a:t>  </a:t>
            </a:r>
          </a:p>
          <a:p>
            <a:pPr>
              <a:buNone/>
            </a:pPr>
            <a:r>
              <a:rPr lang="fr-FR" sz="2900" dirty="0" smtClean="0">
                <a:latin typeface="Calibri"/>
              </a:rPr>
              <a:t>    → Euro-</a:t>
            </a:r>
            <a:r>
              <a:rPr lang="fr-FR" sz="2900" dirty="0" err="1" smtClean="0">
                <a:latin typeface="Calibri"/>
              </a:rPr>
              <a:t>chamber</a:t>
            </a:r>
            <a:r>
              <a:rPr lang="fr-FR" sz="2900" dirty="0" smtClean="0">
                <a:latin typeface="Calibri"/>
              </a:rPr>
              <a:t> replaces Council, not the EP</a:t>
            </a:r>
          </a:p>
          <a:p>
            <a:pPr>
              <a:buNone/>
            </a:pPr>
            <a:endParaRPr lang="fr-FR" sz="2900" dirty="0" smtClean="0"/>
          </a:p>
          <a:p>
            <a:r>
              <a:rPr lang="fr-FR" sz="2900" b="1" dirty="0" smtClean="0"/>
              <a:t>This </a:t>
            </a:r>
            <a:r>
              <a:rPr lang="fr-FR" sz="2900" b="1" dirty="0" err="1" smtClean="0"/>
              <a:t>is</a:t>
            </a:r>
            <a:r>
              <a:rPr lang="fr-FR" sz="2900" b="1" dirty="0" smtClean="0"/>
              <a:t> a </a:t>
            </a:r>
            <a:r>
              <a:rPr lang="fr-FR" sz="2900" b="1" dirty="0" err="1" smtClean="0"/>
              <a:t>way</a:t>
            </a:r>
            <a:r>
              <a:rPr lang="fr-FR" sz="2900" b="1" dirty="0" smtClean="0"/>
              <a:t> to force national </a:t>
            </a:r>
            <a:r>
              <a:rPr lang="fr-FR" sz="2900" b="1" dirty="0" err="1" smtClean="0"/>
              <a:t>MPs</a:t>
            </a:r>
            <a:r>
              <a:rPr lang="fr-FR" sz="2900" b="1" dirty="0" smtClean="0"/>
              <a:t> to </a:t>
            </a:r>
            <a:r>
              <a:rPr lang="fr-FR" sz="2900" b="1" dirty="0" err="1" smtClean="0"/>
              <a:t>become</a:t>
            </a:r>
            <a:r>
              <a:rPr lang="fr-FR" sz="2900" b="1" dirty="0" smtClean="0"/>
              <a:t> European </a:t>
            </a:r>
            <a:r>
              <a:rPr lang="fr-FR" sz="2900" b="1" dirty="0" err="1" smtClean="0"/>
              <a:t>law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makers</a:t>
            </a:r>
            <a:r>
              <a:rPr lang="fr-FR" sz="2900" b="1" dirty="0" smtClean="0"/>
              <a:t> and to stop </a:t>
            </a:r>
            <a:r>
              <a:rPr lang="fr-FR" sz="2900" b="1" dirty="0" err="1" smtClean="0"/>
              <a:t>complaining</a:t>
            </a:r>
            <a:r>
              <a:rPr lang="fr-FR" sz="2900" b="1" dirty="0" smtClean="0"/>
              <a:t> about Europe</a:t>
            </a:r>
          </a:p>
        </p:txBody>
      </p:sp>
    </p:spTree>
    <p:extLst>
      <p:ext uri="{BB962C8B-B14F-4D97-AF65-F5344CB8AC3E}">
        <p14:creationId xmlns="" xmlns:p14="http://schemas.microsoft.com/office/powerpoint/2010/main" val="1715233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sz="2900" dirty="0" smtClean="0"/>
          </a:p>
          <a:p>
            <a:r>
              <a:rPr lang="fr-FR" sz="2900" b="1" dirty="0" err="1" smtClean="0"/>
              <a:t>Should</a:t>
            </a:r>
            <a:r>
              <a:rPr lang="fr-FR" sz="2900" b="1" dirty="0" smtClean="0"/>
              <a:t> the EP </a:t>
            </a:r>
            <a:r>
              <a:rPr lang="fr-FR" sz="2900" b="1" dirty="0" err="1" smtClean="0"/>
              <a:t>feel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threatened</a:t>
            </a:r>
            <a:r>
              <a:rPr lang="fr-FR" sz="2900" b="1" dirty="0" smtClean="0"/>
              <a:t> by the Euro-</a:t>
            </a:r>
            <a:r>
              <a:rPr lang="fr-FR" sz="2900" b="1" dirty="0" err="1" smtClean="0"/>
              <a:t>chamber</a:t>
            </a:r>
            <a:r>
              <a:rPr lang="fr-FR" sz="2900" b="1" dirty="0" smtClean="0"/>
              <a:t>?</a:t>
            </a:r>
            <a:endParaRPr lang="fr-FR" sz="2900" dirty="0" smtClean="0"/>
          </a:p>
          <a:p>
            <a:r>
              <a:rPr lang="fr-FR" sz="2900" dirty="0" smtClean="0"/>
              <a:t>No : Euro-</a:t>
            </a:r>
            <a:r>
              <a:rPr lang="fr-FR" sz="2900" dirty="0" err="1" smtClean="0"/>
              <a:t>chamber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the </a:t>
            </a:r>
            <a:r>
              <a:rPr lang="fr-FR" sz="2900" dirty="0" err="1" smtClean="0"/>
              <a:t>way</a:t>
            </a:r>
            <a:r>
              <a:rPr lang="fr-FR" sz="2900" dirty="0" smtClean="0"/>
              <a:t> to </a:t>
            </a:r>
            <a:r>
              <a:rPr lang="fr-FR" sz="2900" dirty="0" err="1" smtClean="0"/>
              <a:t>bring</a:t>
            </a:r>
            <a:r>
              <a:rPr lang="fr-FR" sz="2900" dirty="0" smtClean="0"/>
              <a:t> more </a:t>
            </a:r>
            <a:r>
              <a:rPr lang="fr-FR" sz="2900" dirty="0" err="1" smtClean="0"/>
              <a:t>political</a:t>
            </a:r>
            <a:r>
              <a:rPr lang="fr-FR" sz="2900" dirty="0" smtClean="0"/>
              <a:t> union</a:t>
            </a:r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National </a:t>
            </a:r>
            <a:r>
              <a:rPr lang="fr-FR" sz="2900" dirty="0" err="1" smtClean="0"/>
              <a:t>parliaments</a:t>
            </a:r>
            <a:r>
              <a:rPr lang="fr-FR" sz="2900" dirty="0" smtClean="0"/>
              <a:t> - </a:t>
            </a:r>
            <a:r>
              <a:rPr lang="fr-FR" sz="2900" dirty="0" err="1" smtClean="0"/>
              <a:t>e.g</a:t>
            </a:r>
            <a:r>
              <a:rPr lang="fr-FR" sz="2900" dirty="0" smtClean="0"/>
              <a:t>. Bundestag - </a:t>
            </a:r>
            <a:r>
              <a:rPr lang="fr-FR" sz="2900" dirty="0" err="1" smtClean="0"/>
              <a:t>already</a:t>
            </a:r>
            <a:r>
              <a:rPr lang="fr-FR" sz="2900" dirty="0" smtClean="0"/>
              <a:t> </a:t>
            </a:r>
            <a:r>
              <a:rPr lang="fr-FR" sz="2900" dirty="0" smtClean="0"/>
              <a:t>have a </a:t>
            </a:r>
            <a:r>
              <a:rPr lang="fr-FR" sz="2900" dirty="0" err="1" smtClean="0"/>
              <a:t>say</a:t>
            </a:r>
            <a:r>
              <a:rPr lang="fr-FR" sz="2900" dirty="0" smtClean="0"/>
              <a:t> (and </a:t>
            </a:r>
            <a:r>
              <a:rPr lang="fr-FR" sz="2900" dirty="0" err="1" smtClean="0"/>
              <a:t>will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have) about </a:t>
            </a:r>
            <a:r>
              <a:rPr lang="fr-FR" sz="2900" dirty="0" smtClean="0"/>
              <a:t>all </a:t>
            </a:r>
            <a:r>
              <a:rPr lang="fr-FR" sz="2900" dirty="0" err="1" smtClean="0"/>
              <a:t>decisions</a:t>
            </a:r>
            <a:r>
              <a:rPr lang="fr-FR" sz="2900" dirty="0" smtClean="0"/>
              <a:t> </a:t>
            </a:r>
            <a:r>
              <a:rPr lang="fr-FR" sz="2900" dirty="0" err="1" smtClean="0"/>
              <a:t>involving</a:t>
            </a:r>
            <a:r>
              <a:rPr lang="fr-FR" sz="2900" dirty="0" smtClean="0"/>
              <a:t> national </a:t>
            </a:r>
            <a:r>
              <a:rPr lang="fr-FR" sz="2900" dirty="0" err="1" smtClean="0"/>
              <a:t>taxpayers</a:t>
            </a:r>
            <a:endParaRPr lang="fr-FR" sz="2900" dirty="0" smtClean="0"/>
          </a:p>
          <a:p>
            <a:r>
              <a:rPr lang="fr-FR" sz="2900" dirty="0" smtClean="0"/>
              <a:t>The Euro-</a:t>
            </a:r>
            <a:r>
              <a:rPr lang="fr-FR" sz="2900" dirty="0" err="1" smtClean="0"/>
              <a:t>chamber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the </a:t>
            </a:r>
            <a:r>
              <a:rPr lang="fr-FR" sz="2900" dirty="0" err="1" smtClean="0"/>
              <a:t>way</a:t>
            </a:r>
            <a:r>
              <a:rPr lang="fr-FR" sz="2900" dirty="0" smtClean="0"/>
              <a:t> to force national </a:t>
            </a:r>
            <a:r>
              <a:rPr lang="fr-FR" sz="2900" dirty="0" err="1" smtClean="0"/>
              <a:t>parliaments</a:t>
            </a:r>
            <a:r>
              <a:rPr lang="fr-FR" sz="2900" dirty="0" smtClean="0"/>
              <a:t> to </a:t>
            </a:r>
            <a:r>
              <a:rPr lang="fr-FR" sz="2900" dirty="0" err="1" smtClean="0"/>
              <a:t>take</a:t>
            </a:r>
            <a:r>
              <a:rPr lang="fr-FR" sz="2900" dirty="0" smtClean="0"/>
              <a:t> </a:t>
            </a:r>
            <a:r>
              <a:rPr lang="fr-FR" sz="2900" dirty="0" err="1" smtClean="0"/>
              <a:t>decisions</a:t>
            </a:r>
            <a:r>
              <a:rPr lang="fr-FR" sz="2900" dirty="0" smtClean="0"/>
              <a:t> </a:t>
            </a:r>
            <a:r>
              <a:rPr lang="fr-FR" sz="2900" dirty="0" err="1" smtClean="0"/>
              <a:t>together</a:t>
            </a:r>
            <a:r>
              <a:rPr lang="fr-FR" sz="2900" dirty="0" smtClean="0"/>
              <a:t> </a:t>
            </a:r>
            <a:r>
              <a:rPr lang="fr-FR" sz="2900" dirty="0" err="1" smtClean="0"/>
              <a:t>under</a:t>
            </a:r>
            <a:r>
              <a:rPr lang="fr-FR" sz="2900" dirty="0" smtClean="0"/>
              <a:t> </a:t>
            </a:r>
            <a:r>
              <a:rPr lang="fr-FR" sz="2900" dirty="0" err="1" smtClean="0"/>
              <a:t>majority</a:t>
            </a:r>
            <a:r>
              <a:rPr lang="fr-FR" sz="2900" dirty="0" smtClean="0"/>
              <a:t> </a:t>
            </a:r>
            <a:r>
              <a:rPr lang="fr-FR" sz="2900" dirty="0" err="1" smtClean="0"/>
              <a:t>rule</a:t>
            </a:r>
            <a:r>
              <a:rPr lang="fr-FR" sz="2900" dirty="0" smtClean="0"/>
              <a:t>, </a:t>
            </a:r>
            <a:r>
              <a:rPr lang="fr-FR" sz="2900" dirty="0" err="1" smtClean="0"/>
              <a:t>so</a:t>
            </a:r>
            <a:r>
              <a:rPr lang="fr-FR" sz="2900" dirty="0" smtClean="0"/>
              <a:t> </a:t>
            </a:r>
            <a:r>
              <a:rPr lang="fr-FR" sz="2900" dirty="0" err="1" smtClean="0"/>
              <a:t>that</a:t>
            </a:r>
            <a:r>
              <a:rPr lang="fr-FR" sz="2900" dirty="0" smtClean="0"/>
              <a:t> in </a:t>
            </a:r>
            <a:r>
              <a:rPr lang="fr-FR" sz="2900" dirty="0" err="1" smtClean="0"/>
              <a:t>effect</a:t>
            </a:r>
            <a:r>
              <a:rPr lang="fr-FR" sz="2900" dirty="0" smtClean="0"/>
              <a:t> </a:t>
            </a:r>
            <a:r>
              <a:rPr lang="fr-FR" sz="2900" dirty="0" err="1" smtClean="0"/>
              <a:t>individual</a:t>
            </a:r>
            <a:r>
              <a:rPr lang="fr-FR" sz="2900" dirty="0" smtClean="0"/>
              <a:t> national </a:t>
            </a:r>
            <a:r>
              <a:rPr lang="fr-FR" sz="2900" dirty="0" err="1" smtClean="0"/>
              <a:t>parliaments</a:t>
            </a:r>
            <a:r>
              <a:rPr lang="fr-FR" sz="2900" dirty="0" smtClean="0"/>
              <a:t> </a:t>
            </a:r>
            <a:r>
              <a:rPr lang="fr-FR" sz="2900" dirty="0" err="1" smtClean="0"/>
              <a:t>can</a:t>
            </a:r>
            <a:r>
              <a:rPr lang="fr-FR" sz="2900" dirty="0" smtClean="0"/>
              <a:t> </a:t>
            </a:r>
            <a:r>
              <a:rPr lang="fr-FR" sz="2900" dirty="0" err="1" smtClean="0"/>
              <a:t>be</a:t>
            </a:r>
            <a:r>
              <a:rPr lang="fr-FR" sz="2900" dirty="0" smtClean="0"/>
              <a:t> put in a </a:t>
            </a:r>
            <a:r>
              <a:rPr lang="fr-FR" sz="2900" dirty="0" err="1" smtClean="0"/>
              <a:t>minority</a:t>
            </a:r>
            <a:r>
              <a:rPr lang="fr-FR" sz="2900" dirty="0" smtClean="0"/>
              <a:t> 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This </a:t>
            </a:r>
            <a:r>
              <a:rPr lang="fr-FR" sz="2900" dirty="0" err="1" smtClean="0"/>
              <a:t>is</a:t>
            </a:r>
            <a:r>
              <a:rPr lang="fr-FR" sz="2900" dirty="0" smtClean="0"/>
              <a:t> a </a:t>
            </a:r>
            <a:r>
              <a:rPr lang="fr-FR" sz="2900" dirty="0" err="1" smtClean="0"/>
              <a:t>much</a:t>
            </a:r>
            <a:r>
              <a:rPr lang="fr-FR" sz="2900" dirty="0" smtClean="0"/>
              <a:t> </a:t>
            </a:r>
            <a:r>
              <a:rPr lang="fr-FR" sz="2900" dirty="0" err="1" smtClean="0"/>
              <a:t>better</a:t>
            </a:r>
            <a:r>
              <a:rPr lang="fr-FR" sz="2900" dirty="0" smtClean="0"/>
              <a:t> solution </a:t>
            </a:r>
            <a:r>
              <a:rPr lang="fr-FR" sz="2900" dirty="0" err="1" smtClean="0"/>
              <a:t>than</a:t>
            </a:r>
            <a:r>
              <a:rPr lang="fr-FR" sz="2900" dirty="0" smtClean="0"/>
              <a:t> to </a:t>
            </a:r>
            <a:r>
              <a:rPr lang="fr-FR" sz="2900" dirty="0" err="1" smtClean="0"/>
              <a:t>give</a:t>
            </a:r>
            <a:r>
              <a:rPr lang="fr-FR" sz="2900" dirty="0" smtClean="0"/>
              <a:t> veto power to </a:t>
            </a:r>
            <a:r>
              <a:rPr lang="fr-FR" sz="2900" dirty="0" err="1" smtClean="0"/>
              <a:t>each</a:t>
            </a:r>
            <a:r>
              <a:rPr lang="fr-FR" sz="2900" dirty="0" smtClean="0"/>
              <a:t> national </a:t>
            </a:r>
            <a:r>
              <a:rPr lang="fr-FR" sz="2900" dirty="0" err="1" smtClean="0"/>
              <a:t>parliament</a:t>
            </a:r>
            <a:r>
              <a:rPr lang="fr-FR" sz="2900" dirty="0" smtClean="0"/>
              <a:t> = the </a:t>
            </a:r>
            <a:r>
              <a:rPr lang="fr-FR" sz="2900" dirty="0" err="1" smtClean="0"/>
              <a:t>current</a:t>
            </a:r>
            <a:r>
              <a:rPr lang="fr-FR" sz="2900" dirty="0" smtClean="0"/>
              <a:t> situation (= </a:t>
            </a:r>
            <a:r>
              <a:rPr lang="fr-FR" sz="2900" dirty="0" err="1" smtClean="0"/>
              <a:t>what</a:t>
            </a:r>
            <a:r>
              <a:rPr lang="fr-FR" sz="2900" dirty="0" smtClean="0"/>
              <a:t>  the UK </a:t>
            </a:r>
            <a:r>
              <a:rPr lang="fr-FR" sz="2900" dirty="0" err="1" smtClean="0"/>
              <a:t>would</a:t>
            </a:r>
            <a:r>
              <a:rPr lang="fr-FR" sz="2900" dirty="0" smtClean="0"/>
              <a:t> </a:t>
            </a:r>
            <a:r>
              <a:rPr lang="fr-FR" sz="2900" dirty="0" err="1" smtClean="0"/>
              <a:t>like</a:t>
            </a:r>
            <a:r>
              <a:rPr lang="fr-FR" sz="2900" dirty="0" smtClean="0"/>
              <a:t> to </a:t>
            </a:r>
            <a:r>
              <a:rPr lang="fr-FR" sz="2900" dirty="0" err="1" smtClean="0"/>
              <a:t>reinforce</a:t>
            </a:r>
            <a:r>
              <a:rPr lang="fr-FR" sz="2900" dirty="0" smtClean="0"/>
              <a:t>)  </a:t>
            </a:r>
          </a:p>
          <a:p>
            <a:pPr>
              <a:buNone/>
            </a:pPr>
            <a:endParaRPr lang="fr-FR" sz="2900" b="1" dirty="0" smtClean="0"/>
          </a:p>
          <a:p>
            <a:r>
              <a:rPr lang="fr-FR" sz="2900" dirty="0" smtClean="0"/>
              <a:t>Council of finance </a:t>
            </a:r>
            <a:r>
              <a:rPr lang="fr-FR" sz="2900" dirty="0" err="1" smtClean="0"/>
              <a:t>ministers</a:t>
            </a:r>
            <a:r>
              <a:rPr lang="fr-FR" sz="2900" dirty="0" smtClean="0"/>
              <a:t> </a:t>
            </a:r>
            <a:r>
              <a:rPr lang="fr-FR" sz="2900" dirty="0" err="1" smtClean="0"/>
              <a:t>will</a:t>
            </a:r>
            <a:r>
              <a:rPr lang="fr-FR" sz="2900" dirty="0" smtClean="0"/>
              <a:t> </a:t>
            </a:r>
            <a:r>
              <a:rPr lang="fr-FR" sz="2900" dirty="0" err="1" smtClean="0"/>
              <a:t>never</a:t>
            </a:r>
            <a:r>
              <a:rPr lang="fr-FR" sz="2900" dirty="0" smtClean="0"/>
              <a:t> </a:t>
            </a:r>
            <a:r>
              <a:rPr lang="fr-FR" sz="2900" dirty="0" err="1" smtClean="0"/>
              <a:t>work</a:t>
            </a:r>
            <a:r>
              <a:rPr lang="fr-FR" sz="2900" dirty="0" smtClean="0"/>
              <a:t> </a:t>
            </a:r>
            <a:r>
              <a:rPr lang="fr-FR" sz="2900" dirty="0" err="1" smtClean="0"/>
              <a:t>like</a:t>
            </a:r>
            <a:r>
              <a:rPr lang="fr-FR" sz="2900" dirty="0" smtClean="0"/>
              <a:t> a </a:t>
            </a:r>
            <a:r>
              <a:rPr lang="fr-FR" sz="2900" dirty="0" err="1" smtClean="0"/>
              <a:t>parliamentary</a:t>
            </a:r>
            <a:r>
              <a:rPr lang="fr-FR" sz="2900" dirty="0" smtClean="0"/>
              <a:t> </a:t>
            </a:r>
            <a:r>
              <a:rPr lang="fr-FR" sz="2900" dirty="0" err="1" smtClean="0"/>
              <a:t>chamber</a:t>
            </a:r>
            <a:r>
              <a:rPr lang="fr-FR" sz="2900" dirty="0" smtClean="0"/>
              <a:t>: </a:t>
            </a:r>
            <a:r>
              <a:rPr lang="fr-FR" sz="2900" dirty="0" err="1" smtClean="0"/>
              <a:t>you</a:t>
            </a:r>
            <a:r>
              <a:rPr lang="fr-FR" sz="2900" dirty="0" smtClean="0"/>
              <a:t> </a:t>
            </a:r>
            <a:r>
              <a:rPr lang="fr-FR" sz="2900" dirty="0" err="1" smtClean="0"/>
              <a:t>cannot</a:t>
            </a:r>
            <a:r>
              <a:rPr lang="fr-FR" sz="2900" dirty="0" smtClean="0"/>
              <a:t> </a:t>
            </a:r>
            <a:r>
              <a:rPr lang="fr-FR" sz="2900" dirty="0" err="1" smtClean="0"/>
              <a:t>represent</a:t>
            </a:r>
            <a:r>
              <a:rPr lang="fr-FR" sz="2900" dirty="0" smtClean="0"/>
              <a:t> a 80million or 60million country </a:t>
            </a:r>
            <a:r>
              <a:rPr lang="fr-FR" sz="2900" dirty="0" err="1" smtClean="0"/>
              <a:t>with</a:t>
            </a:r>
            <a:r>
              <a:rPr lang="fr-FR" sz="2900" dirty="0" smtClean="0"/>
              <a:t> 1 </a:t>
            </a:r>
            <a:r>
              <a:rPr lang="fr-FR" sz="2900" dirty="0" err="1" smtClean="0"/>
              <a:t>individual</a:t>
            </a:r>
            <a:r>
              <a:rPr lang="fr-FR" sz="2900" dirty="0" smtClean="0"/>
              <a:t> </a:t>
            </a:r>
            <a:r>
              <a:rPr lang="fr-FR" sz="2900" dirty="0" smtClean="0">
                <a:latin typeface="Calibri"/>
              </a:rPr>
              <a:t>→ </a:t>
            </a:r>
            <a:r>
              <a:rPr lang="fr-FR" sz="2900" dirty="0" err="1" smtClean="0">
                <a:latin typeface="Calibri"/>
              </a:rPr>
              <a:t>opacity</a:t>
            </a:r>
            <a:r>
              <a:rPr lang="fr-FR" sz="2900" dirty="0" smtClean="0">
                <a:latin typeface="Calibri"/>
              </a:rPr>
              <a:t>, </a:t>
            </a:r>
            <a:r>
              <a:rPr lang="fr-FR" sz="2900" dirty="0" err="1" smtClean="0">
                <a:latin typeface="Calibri"/>
              </a:rPr>
              <a:t>lack</a:t>
            </a:r>
            <a:r>
              <a:rPr lang="fr-FR" sz="2900" dirty="0" smtClean="0">
                <a:latin typeface="Calibri"/>
              </a:rPr>
              <a:t> of public </a:t>
            </a:r>
            <a:r>
              <a:rPr lang="fr-FR" sz="2900" dirty="0" err="1" smtClean="0">
                <a:latin typeface="Calibri"/>
              </a:rPr>
              <a:t>deliberation</a:t>
            </a:r>
            <a:r>
              <a:rPr lang="fr-FR" sz="2900" dirty="0" smtClean="0">
                <a:latin typeface="Calibri"/>
              </a:rPr>
              <a:t> </a:t>
            </a:r>
          </a:p>
          <a:p>
            <a:pPr>
              <a:buNone/>
            </a:pPr>
            <a:r>
              <a:rPr lang="fr-FR" sz="2900" dirty="0" smtClean="0">
                <a:latin typeface="Calibri"/>
              </a:rPr>
              <a:t>    </a:t>
            </a:r>
            <a:r>
              <a:rPr lang="fr-FR" sz="2900" b="1" dirty="0" smtClean="0">
                <a:latin typeface="Calibri"/>
              </a:rPr>
              <a:t>→ the objective </a:t>
            </a:r>
            <a:r>
              <a:rPr lang="fr-FR" sz="2900" b="1" dirty="0" err="1" smtClean="0">
                <a:latin typeface="Calibri"/>
              </a:rPr>
              <a:t>is</a:t>
            </a:r>
            <a:r>
              <a:rPr lang="fr-FR" sz="2900" b="1" dirty="0" smtClean="0">
                <a:latin typeface="Calibri"/>
              </a:rPr>
              <a:t> to replace </a:t>
            </a:r>
            <a:r>
              <a:rPr lang="fr-FR" sz="2900" b="1" dirty="0" err="1" smtClean="0">
                <a:latin typeface="Calibri"/>
              </a:rPr>
              <a:t>Eurogroup</a:t>
            </a:r>
            <a:r>
              <a:rPr lang="fr-FR" sz="2900" b="1" dirty="0" smtClean="0">
                <a:latin typeface="Calibri"/>
              </a:rPr>
              <a:t> </a:t>
            </a:r>
            <a:r>
              <a:rPr lang="fr-FR" sz="2900" b="1" dirty="0" smtClean="0">
                <a:latin typeface="Calibri"/>
              </a:rPr>
              <a:t>by </a:t>
            </a:r>
            <a:r>
              <a:rPr lang="fr-FR" sz="2900" b="1" dirty="0" smtClean="0">
                <a:latin typeface="Calibri"/>
              </a:rPr>
              <a:t>Euro-</a:t>
            </a:r>
            <a:r>
              <a:rPr lang="fr-FR" sz="2900" b="1" dirty="0" err="1" smtClean="0">
                <a:latin typeface="Calibri"/>
              </a:rPr>
              <a:t>chamber</a:t>
            </a:r>
            <a:endParaRPr lang="fr-FR" sz="29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715233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247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sz="2900" dirty="0" smtClean="0"/>
          </a:p>
          <a:p>
            <a:r>
              <a:rPr lang="fr-FR" sz="2900" b="1" dirty="0" smtClean="0"/>
              <a:t>Is the Euro-</a:t>
            </a:r>
            <a:r>
              <a:rPr lang="fr-FR" sz="2900" b="1" dirty="0" err="1" smtClean="0"/>
              <a:t>Chamber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realistic</a:t>
            </a:r>
            <a:r>
              <a:rPr lang="fr-FR" sz="2900" b="1" dirty="0" smtClean="0"/>
              <a:t>?</a:t>
            </a:r>
            <a:endParaRPr lang="fr-FR" sz="2900" dirty="0" smtClean="0"/>
          </a:p>
          <a:p>
            <a:r>
              <a:rPr lang="fr-FR" sz="2900" dirty="0" err="1" smtClean="0"/>
              <a:t>Yes</a:t>
            </a:r>
            <a:r>
              <a:rPr lang="fr-FR" sz="2900" dirty="0" smtClean="0"/>
              <a:t>. </a:t>
            </a:r>
            <a:r>
              <a:rPr lang="fr-FR" sz="2900" dirty="0" err="1" smtClean="0"/>
              <a:t>We</a:t>
            </a:r>
            <a:r>
              <a:rPr lang="fr-FR" sz="2900" dirty="0" smtClean="0"/>
              <a:t> </a:t>
            </a:r>
            <a:r>
              <a:rPr lang="fr-FR" sz="2900" dirty="0" err="1" smtClean="0"/>
              <a:t>need</a:t>
            </a:r>
            <a:r>
              <a:rPr lang="fr-FR" sz="2900" dirty="0" smtClean="0"/>
              <a:t> new solutions </a:t>
            </a:r>
            <a:r>
              <a:rPr lang="fr-FR" sz="2900" dirty="0" err="1" smtClean="0"/>
              <a:t>now</a:t>
            </a:r>
            <a:r>
              <a:rPr lang="fr-FR" sz="2900" dirty="0" smtClean="0"/>
              <a:t>. </a:t>
            </a:r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Main </a:t>
            </a:r>
            <a:r>
              <a:rPr lang="fr-FR" sz="2900" dirty="0" err="1" smtClean="0"/>
              <a:t>pb</a:t>
            </a:r>
            <a:r>
              <a:rPr lang="fr-FR" sz="2900" dirty="0" smtClean="0"/>
              <a:t>: French </a:t>
            </a:r>
            <a:r>
              <a:rPr lang="fr-FR" sz="2900" dirty="0" err="1" smtClean="0"/>
              <a:t>government</a:t>
            </a:r>
            <a:r>
              <a:rPr lang="fr-FR" sz="2900" dirty="0" smtClean="0"/>
              <a:t> </a:t>
            </a:r>
            <a:r>
              <a:rPr lang="fr-FR" sz="2900" dirty="0" err="1" smtClean="0"/>
              <a:t>fears</a:t>
            </a:r>
            <a:r>
              <a:rPr lang="fr-FR" sz="2900" dirty="0" smtClean="0"/>
              <a:t> </a:t>
            </a:r>
            <a:r>
              <a:rPr lang="fr-FR" sz="2900" dirty="0" err="1" smtClean="0"/>
              <a:t>political</a:t>
            </a:r>
            <a:r>
              <a:rPr lang="fr-FR" sz="2900" dirty="0" smtClean="0"/>
              <a:t> union, </a:t>
            </a:r>
            <a:r>
              <a:rPr lang="fr-FR" sz="2900" dirty="0" err="1" smtClean="0"/>
              <a:t>does</a:t>
            </a:r>
            <a:r>
              <a:rPr lang="fr-FR" sz="2900" dirty="0" smtClean="0"/>
              <a:t> not </a:t>
            </a:r>
            <a:r>
              <a:rPr lang="fr-FR" sz="2900" dirty="0" err="1" smtClean="0"/>
              <a:t>make</a:t>
            </a:r>
            <a:r>
              <a:rPr lang="fr-FR" sz="2900" dirty="0" smtClean="0"/>
              <a:t> </a:t>
            </a:r>
            <a:r>
              <a:rPr lang="fr-FR" sz="2900" dirty="0" err="1" smtClean="0"/>
              <a:t>any</a:t>
            </a:r>
            <a:r>
              <a:rPr lang="fr-FR" sz="2900" dirty="0" smtClean="0"/>
              <a:t> </a:t>
            </a:r>
            <a:r>
              <a:rPr lang="fr-FR" sz="2900" dirty="0" err="1" smtClean="0"/>
              <a:t>proposal</a:t>
            </a:r>
            <a:r>
              <a:rPr lang="fr-FR" sz="2900" dirty="0" smtClean="0"/>
              <a:t>, and </a:t>
            </a:r>
            <a:r>
              <a:rPr lang="fr-FR" sz="2900" dirty="0" err="1" smtClean="0"/>
              <a:t>prefers</a:t>
            </a:r>
            <a:r>
              <a:rPr lang="fr-FR" sz="2900" dirty="0" smtClean="0"/>
              <a:t> to </a:t>
            </a:r>
            <a:r>
              <a:rPr lang="fr-FR" sz="2900" dirty="0" err="1" smtClean="0"/>
              <a:t>complain</a:t>
            </a:r>
            <a:r>
              <a:rPr lang="fr-FR" sz="2900" dirty="0" smtClean="0"/>
              <a:t> about Germany… </a:t>
            </a:r>
            <a:endParaRPr lang="fr-FR" sz="2900" dirty="0" smtClean="0"/>
          </a:p>
          <a:p>
            <a:r>
              <a:rPr lang="fr-FR" sz="2900" dirty="0" err="1" smtClean="0"/>
              <a:t>Other</a:t>
            </a:r>
            <a:r>
              <a:rPr lang="fr-FR" sz="2900" dirty="0" smtClean="0"/>
              <a:t> main </a:t>
            </a:r>
            <a:r>
              <a:rPr lang="fr-FR" sz="2900" dirty="0" err="1" smtClean="0"/>
              <a:t>pb</a:t>
            </a:r>
            <a:r>
              <a:rPr lang="fr-FR" sz="2900" dirty="0" smtClean="0"/>
              <a:t>: Germany </a:t>
            </a:r>
            <a:r>
              <a:rPr lang="fr-FR" sz="2900" dirty="0" err="1" smtClean="0"/>
              <a:t>might</a:t>
            </a:r>
            <a:r>
              <a:rPr lang="fr-FR" sz="2900" dirty="0" smtClean="0"/>
              <a:t> </a:t>
            </a:r>
            <a:r>
              <a:rPr lang="fr-FR" sz="2900" dirty="0" err="1" smtClean="0"/>
              <a:t>seriously</a:t>
            </a:r>
            <a:r>
              <a:rPr lang="fr-FR" sz="2900" dirty="0" smtClean="0"/>
              <a:t> </a:t>
            </a:r>
            <a:r>
              <a:rPr lang="fr-FR" sz="2900" dirty="0" err="1" smtClean="0"/>
              <a:t>fear</a:t>
            </a:r>
            <a:r>
              <a:rPr lang="fr-FR" sz="2900" dirty="0" smtClean="0"/>
              <a:t> </a:t>
            </a:r>
            <a:r>
              <a:rPr lang="fr-FR" sz="2900" dirty="0" smtClean="0"/>
              <a:t>to </a:t>
            </a:r>
            <a:r>
              <a:rPr lang="fr-FR" sz="2900" dirty="0" err="1" smtClean="0"/>
              <a:t>be</a:t>
            </a:r>
            <a:r>
              <a:rPr lang="fr-FR" sz="2900" dirty="0" smtClean="0"/>
              <a:t> put in a </a:t>
            </a:r>
            <a:r>
              <a:rPr lang="fr-FR" sz="2900" dirty="0" err="1" smtClean="0"/>
              <a:t>minority</a:t>
            </a:r>
            <a:r>
              <a:rPr lang="fr-FR" sz="2900" dirty="0" smtClean="0"/>
              <a:t> </a:t>
            </a:r>
            <a:r>
              <a:rPr lang="fr-FR" sz="2900" dirty="0" err="1" smtClean="0"/>
              <a:t>regarding</a:t>
            </a:r>
            <a:r>
              <a:rPr lang="fr-FR" sz="2900" dirty="0" smtClean="0"/>
              <a:t> </a:t>
            </a:r>
            <a:r>
              <a:rPr lang="fr-FR" sz="2900" dirty="0" err="1" smtClean="0"/>
              <a:t>choice</a:t>
            </a:r>
            <a:r>
              <a:rPr lang="fr-FR" sz="2900" dirty="0" smtClean="0"/>
              <a:t> of </a:t>
            </a:r>
            <a:r>
              <a:rPr lang="fr-FR" sz="2900" dirty="0" err="1" smtClean="0"/>
              <a:t>deficit</a:t>
            </a:r>
            <a:r>
              <a:rPr lang="fr-FR" sz="2900" dirty="0" smtClean="0"/>
              <a:t> </a:t>
            </a:r>
            <a:r>
              <a:rPr lang="fr-FR" sz="2900" dirty="0" err="1" smtClean="0"/>
              <a:t>level</a:t>
            </a:r>
            <a:r>
              <a:rPr lang="fr-FR" sz="2900" dirty="0" smtClean="0"/>
              <a:t>. But if France, </a:t>
            </a:r>
            <a:r>
              <a:rPr lang="fr-FR" sz="2900" dirty="0" err="1" smtClean="0"/>
              <a:t>Italy</a:t>
            </a:r>
            <a:r>
              <a:rPr lang="fr-FR" sz="2900" dirty="0" smtClean="0"/>
              <a:t>, Spain </a:t>
            </a:r>
            <a:r>
              <a:rPr lang="fr-FR" sz="2900" dirty="0" err="1" smtClean="0"/>
              <a:t>were</a:t>
            </a:r>
            <a:r>
              <a:rPr lang="fr-FR" sz="2900" dirty="0" smtClean="0"/>
              <a:t> putting the Euro-</a:t>
            </a:r>
            <a:r>
              <a:rPr lang="fr-FR" sz="2900" dirty="0" err="1" smtClean="0"/>
              <a:t>chamber</a:t>
            </a:r>
            <a:r>
              <a:rPr lang="fr-FR" sz="2900" dirty="0" smtClean="0"/>
              <a:t> </a:t>
            </a:r>
            <a:r>
              <a:rPr lang="fr-FR" sz="2900" dirty="0" err="1" smtClean="0"/>
              <a:t>proposal</a:t>
            </a:r>
            <a:r>
              <a:rPr lang="fr-FR" sz="2900" dirty="0" smtClean="0"/>
              <a:t> on the table, and </a:t>
            </a:r>
            <a:r>
              <a:rPr lang="fr-FR" sz="2900" dirty="0" err="1" smtClean="0"/>
              <a:t>accept</a:t>
            </a:r>
            <a:r>
              <a:rPr lang="fr-FR" sz="2900" dirty="0" smtClean="0"/>
              <a:t> to </a:t>
            </a:r>
            <a:r>
              <a:rPr lang="fr-FR" sz="2900" dirty="0" err="1" smtClean="0"/>
              <a:t>follow</a:t>
            </a:r>
            <a:r>
              <a:rPr lang="fr-FR" sz="2900" dirty="0" smtClean="0"/>
              <a:t> </a:t>
            </a:r>
            <a:r>
              <a:rPr lang="fr-FR" sz="2900" dirty="0" err="1" smtClean="0"/>
              <a:t>majority</a:t>
            </a:r>
            <a:r>
              <a:rPr lang="fr-FR" sz="2900" dirty="0" smtClean="0"/>
              <a:t> </a:t>
            </a:r>
            <a:r>
              <a:rPr lang="fr-FR" sz="2900" dirty="0" err="1" smtClean="0"/>
              <a:t>rule</a:t>
            </a:r>
            <a:r>
              <a:rPr lang="fr-FR" sz="2900" dirty="0" smtClean="0"/>
              <a:t>, </a:t>
            </a:r>
            <a:r>
              <a:rPr lang="fr-FR" sz="2900" dirty="0" err="1" smtClean="0"/>
              <a:t>then</a:t>
            </a:r>
            <a:r>
              <a:rPr lang="fr-FR" sz="2900" dirty="0" smtClean="0"/>
              <a:t> </a:t>
            </a:r>
            <a:r>
              <a:rPr lang="fr-FR" sz="2900" dirty="0" err="1" smtClean="0"/>
              <a:t>ultimately</a:t>
            </a:r>
            <a:r>
              <a:rPr lang="fr-FR" sz="2900" dirty="0" smtClean="0"/>
              <a:t> a compromise </a:t>
            </a:r>
            <a:r>
              <a:rPr lang="fr-FR" sz="2900" dirty="0" err="1" smtClean="0"/>
              <a:t>would</a:t>
            </a:r>
            <a:r>
              <a:rPr lang="fr-FR" sz="2900" dirty="0" smtClean="0"/>
              <a:t> </a:t>
            </a:r>
            <a:r>
              <a:rPr lang="fr-FR" sz="2900" dirty="0" err="1" smtClean="0"/>
              <a:t>be</a:t>
            </a:r>
            <a:r>
              <a:rPr lang="fr-FR" sz="2900" dirty="0" smtClean="0"/>
              <a:t> </a:t>
            </a:r>
            <a:r>
              <a:rPr lang="fr-FR" sz="2900" dirty="0" err="1" smtClean="0"/>
              <a:t>worked</a:t>
            </a:r>
            <a:r>
              <a:rPr lang="fr-FR" sz="2900" dirty="0" smtClean="0"/>
              <a:t> out </a:t>
            </a:r>
            <a:r>
              <a:rPr lang="fr-FR" sz="2900" dirty="0" err="1" smtClean="0"/>
              <a:t>with</a:t>
            </a:r>
            <a:r>
              <a:rPr lang="fr-FR" sz="2900" dirty="0" smtClean="0"/>
              <a:t> Germany. </a:t>
            </a:r>
          </a:p>
          <a:p>
            <a:endParaRPr lang="fr-FR" sz="2900" dirty="0" smtClean="0"/>
          </a:p>
          <a:p>
            <a:r>
              <a:rPr lang="fr-FR" sz="2900" dirty="0" smtClean="0"/>
              <a:t>A</a:t>
            </a:r>
            <a:r>
              <a:rPr lang="fr-FR" sz="2900" dirty="0" smtClean="0"/>
              <a:t>ll </a:t>
            </a:r>
            <a:r>
              <a:rPr lang="fr-FR" sz="2900" dirty="0" smtClean="0"/>
              <a:t>national </a:t>
            </a:r>
            <a:r>
              <a:rPr lang="fr-FR" sz="2900" dirty="0" err="1" smtClean="0"/>
              <a:t>governments</a:t>
            </a:r>
            <a:r>
              <a:rPr lang="fr-FR" sz="2900" dirty="0" smtClean="0"/>
              <a:t> have </a:t>
            </a:r>
            <a:r>
              <a:rPr lang="fr-FR" sz="2900" dirty="0" err="1" smtClean="0"/>
              <a:t>spent</a:t>
            </a:r>
            <a:r>
              <a:rPr lang="fr-FR" sz="2900" dirty="0" smtClean="0"/>
              <a:t> a lot of </a:t>
            </a:r>
            <a:r>
              <a:rPr lang="fr-FR" sz="2900" dirty="0" err="1" smtClean="0"/>
              <a:t>energy</a:t>
            </a:r>
            <a:r>
              <a:rPr lang="fr-FR" sz="2900" dirty="0" smtClean="0"/>
              <a:t> </a:t>
            </a:r>
            <a:r>
              <a:rPr lang="fr-FR" sz="2900" dirty="0" err="1" smtClean="0"/>
              <a:t>trying</a:t>
            </a:r>
            <a:r>
              <a:rPr lang="fr-FR" sz="2900" dirty="0" smtClean="0"/>
              <a:t> to </a:t>
            </a:r>
            <a:r>
              <a:rPr lang="fr-FR" sz="2900" dirty="0" err="1" smtClean="0"/>
              <a:t>pretend</a:t>
            </a:r>
            <a:r>
              <a:rPr lang="fr-FR" sz="2900" dirty="0" smtClean="0"/>
              <a:t> </a:t>
            </a:r>
            <a:r>
              <a:rPr lang="fr-FR" sz="2900" dirty="0" err="1" smtClean="0"/>
              <a:t>that</a:t>
            </a:r>
            <a:r>
              <a:rPr lang="fr-FR" sz="2900" dirty="0" smtClean="0"/>
              <a:t> the new 2012 </a:t>
            </a:r>
            <a:r>
              <a:rPr lang="fr-FR" sz="2900" dirty="0" err="1" smtClean="0"/>
              <a:t>treaty</a:t>
            </a:r>
            <a:r>
              <a:rPr lang="fr-FR" sz="2900" dirty="0" smtClean="0"/>
              <a:t> (fiscal compact)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working</a:t>
            </a:r>
            <a:r>
              <a:rPr lang="fr-FR" sz="2900" dirty="0" smtClean="0"/>
              <a:t>, </a:t>
            </a:r>
            <a:r>
              <a:rPr lang="fr-FR" sz="2900" dirty="0" err="1" smtClean="0"/>
              <a:t>while</a:t>
            </a:r>
            <a:r>
              <a:rPr lang="fr-FR" sz="2900" dirty="0" smtClean="0"/>
              <a:t> </a:t>
            </a:r>
            <a:r>
              <a:rPr lang="fr-FR" sz="2900" dirty="0" err="1" smtClean="0"/>
              <a:t>it’s</a:t>
            </a:r>
            <a:r>
              <a:rPr lang="fr-FR" sz="2900" dirty="0" smtClean="0"/>
              <a:t> not; in </a:t>
            </a:r>
            <a:r>
              <a:rPr lang="fr-FR" sz="2900" dirty="0" err="1" smtClean="0"/>
              <a:t>order</a:t>
            </a:r>
            <a:r>
              <a:rPr lang="fr-FR" sz="2900" dirty="0" smtClean="0"/>
              <a:t> to change </a:t>
            </a:r>
            <a:r>
              <a:rPr lang="fr-FR" sz="2900" dirty="0" err="1" smtClean="0"/>
              <a:t>their</a:t>
            </a:r>
            <a:r>
              <a:rPr lang="fr-FR" sz="2900" dirty="0" smtClean="0"/>
              <a:t> </a:t>
            </a:r>
            <a:r>
              <a:rPr lang="fr-FR" sz="2900" dirty="0" err="1" smtClean="0"/>
              <a:t>discourse</a:t>
            </a:r>
            <a:r>
              <a:rPr lang="fr-FR" sz="2900" dirty="0" smtClean="0"/>
              <a:t>, </a:t>
            </a:r>
            <a:r>
              <a:rPr lang="fr-FR" sz="2900" dirty="0" err="1" smtClean="0"/>
              <a:t>maybe</a:t>
            </a:r>
            <a:r>
              <a:rPr lang="fr-FR" sz="2900" dirty="0" smtClean="0"/>
              <a:t> </a:t>
            </a:r>
            <a:r>
              <a:rPr lang="fr-FR" sz="2900" dirty="0" err="1" smtClean="0"/>
              <a:t>we</a:t>
            </a:r>
            <a:r>
              <a:rPr lang="fr-FR" sz="2900" dirty="0" smtClean="0"/>
              <a:t> </a:t>
            </a:r>
            <a:r>
              <a:rPr lang="fr-FR" sz="2900" dirty="0" err="1" smtClean="0"/>
              <a:t>need</a:t>
            </a:r>
            <a:r>
              <a:rPr lang="fr-FR" sz="2900" dirty="0" smtClean="0"/>
              <a:t> a </a:t>
            </a:r>
            <a:r>
              <a:rPr lang="fr-FR" sz="2900" dirty="0" err="1" smtClean="0"/>
              <a:t>big</a:t>
            </a:r>
            <a:r>
              <a:rPr lang="fr-FR" sz="2900" dirty="0" smtClean="0"/>
              <a:t> </a:t>
            </a:r>
            <a:r>
              <a:rPr lang="fr-FR" sz="2900" dirty="0" err="1" smtClean="0"/>
              <a:t>shock</a:t>
            </a:r>
            <a:r>
              <a:rPr lang="fr-FR" sz="2900" dirty="0" smtClean="0"/>
              <a:t>. </a:t>
            </a:r>
            <a:r>
              <a:rPr lang="fr-FR" sz="2900" b="1" dirty="0" err="1" smtClean="0"/>
              <a:t>Greek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electoral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shock</a:t>
            </a:r>
            <a:r>
              <a:rPr lang="fr-FR" sz="2900" b="1" dirty="0" smtClean="0"/>
              <a:t> not </a:t>
            </a:r>
            <a:r>
              <a:rPr lang="fr-FR" sz="2900" b="1" dirty="0" err="1" smtClean="0"/>
              <a:t>enough</a:t>
            </a:r>
            <a:r>
              <a:rPr lang="fr-FR" sz="2900" b="1" dirty="0" smtClean="0"/>
              <a:t>? </a:t>
            </a:r>
            <a:r>
              <a:rPr lang="fr-FR" sz="2900" dirty="0"/>
              <a:t>D</a:t>
            </a:r>
            <a:r>
              <a:rPr lang="fr-FR" sz="2900" dirty="0" smtClean="0"/>
              <a:t>o </a:t>
            </a:r>
            <a:r>
              <a:rPr lang="fr-FR" sz="2900" dirty="0" err="1" smtClean="0"/>
              <a:t>we</a:t>
            </a:r>
            <a:r>
              <a:rPr lang="fr-FR" sz="2900" dirty="0" smtClean="0"/>
              <a:t> </a:t>
            </a:r>
            <a:r>
              <a:rPr lang="fr-FR" sz="2900" dirty="0" err="1" smtClean="0"/>
              <a:t>need</a:t>
            </a:r>
            <a:r>
              <a:rPr lang="fr-FR" sz="2900" dirty="0" smtClean="0"/>
              <a:t> to </a:t>
            </a:r>
            <a:r>
              <a:rPr lang="fr-FR" sz="2900" dirty="0" err="1" smtClean="0"/>
              <a:t>wait</a:t>
            </a:r>
            <a:r>
              <a:rPr lang="fr-FR" sz="2900" dirty="0" smtClean="0"/>
              <a:t> </a:t>
            </a:r>
            <a:r>
              <a:rPr lang="fr-FR" sz="2900" dirty="0" err="1" smtClean="0"/>
              <a:t>until</a:t>
            </a:r>
            <a:r>
              <a:rPr lang="fr-FR" sz="2900" dirty="0" smtClean="0"/>
              <a:t> </a:t>
            </a:r>
            <a:r>
              <a:rPr lang="fr-FR" sz="2900" dirty="0" err="1" smtClean="0"/>
              <a:t>Spanish</a:t>
            </a:r>
            <a:r>
              <a:rPr lang="fr-FR" sz="2900" dirty="0" smtClean="0"/>
              <a:t> </a:t>
            </a:r>
            <a:r>
              <a:rPr lang="fr-FR" sz="2900" dirty="0" err="1" smtClean="0"/>
              <a:t>elections</a:t>
            </a:r>
            <a:r>
              <a:rPr lang="fr-FR" sz="2900" dirty="0" smtClean="0"/>
              <a:t> in </a:t>
            </a:r>
            <a:r>
              <a:rPr lang="fr-FR" sz="2900" dirty="0" err="1" smtClean="0"/>
              <a:t>late</a:t>
            </a:r>
            <a:r>
              <a:rPr lang="fr-FR" sz="2900" dirty="0" smtClean="0"/>
              <a:t> 2015? Or French </a:t>
            </a:r>
            <a:r>
              <a:rPr lang="fr-FR" sz="2900" dirty="0" err="1" smtClean="0"/>
              <a:t>regional</a:t>
            </a:r>
            <a:r>
              <a:rPr lang="fr-FR" sz="2900" dirty="0" smtClean="0"/>
              <a:t> </a:t>
            </a:r>
            <a:r>
              <a:rPr lang="fr-FR" sz="2900" dirty="0" err="1" smtClean="0"/>
              <a:t>elections</a:t>
            </a:r>
            <a:r>
              <a:rPr lang="fr-FR" sz="2900" dirty="0" smtClean="0"/>
              <a:t> </a:t>
            </a:r>
            <a:r>
              <a:rPr lang="fr-FR" sz="2900" dirty="0" err="1" smtClean="0"/>
              <a:t>with</a:t>
            </a:r>
            <a:r>
              <a:rPr lang="fr-FR" sz="2900" dirty="0" smtClean="0"/>
              <a:t> </a:t>
            </a:r>
            <a:r>
              <a:rPr lang="fr-FR" sz="2900" dirty="0" smtClean="0"/>
              <a:t>FN </a:t>
            </a:r>
            <a:r>
              <a:rPr lang="fr-FR" sz="2900" dirty="0" err="1" smtClean="0"/>
              <a:t>victory</a:t>
            </a:r>
            <a:r>
              <a:rPr lang="fr-FR" sz="2900" dirty="0" smtClean="0"/>
              <a:t>? Or new </a:t>
            </a:r>
            <a:r>
              <a:rPr lang="fr-FR" sz="2900" dirty="0" err="1" smtClean="0"/>
              <a:t>financial</a:t>
            </a:r>
            <a:r>
              <a:rPr lang="fr-FR" sz="2900" dirty="0" smtClean="0"/>
              <a:t> panic? </a:t>
            </a:r>
            <a:r>
              <a:rPr lang="fr-FR" sz="2900" dirty="0" smtClean="0"/>
              <a:t>Or new </a:t>
            </a:r>
            <a:r>
              <a:rPr lang="fr-FR" sz="2900" dirty="0" err="1" smtClean="0"/>
              <a:t>Greek</a:t>
            </a:r>
            <a:r>
              <a:rPr lang="fr-FR" sz="2900" dirty="0" smtClean="0"/>
              <a:t> vote ? Or </a:t>
            </a:r>
            <a:r>
              <a:rPr lang="fr-FR" sz="2900" dirty="0" err="1" smtClean="0"/>
              <a:t>everything</a:t>
            </a:r>
            <a:r>
              <a:rPr lang="fr-FR" sz="2900" dirty="0" smtClean="0"/>
              <a:t> </a:t>
            </a:r>
            <a:r>
              <a:rPr lang="fr-FR" sz="2900" dirty="0" err="1" smtClean="0"/>
              <a:t>together</a:t>
            </a:r>
            <a:r>
              <a:rPr lang="fr-FR" sz="2900" dirty="0" smtClean="0"/>
              <a:t>?</a:t>
            </a:r>
            <a:endParaRPr lang="fr-FR" sz="2900" dirty="0" smtClean="0"/>
          </a:p>
        </p:txBody>
      </p:sp>
    </p:spTree>
    <p:extLst>
      <p:ext uri="{BB962C8B-B14F-4D97-AF65-F5344CB8AC3E}">
        <p14:creationId xmlns="" xmlns:p14="http://schemas.microsoft.com/office/powerpoint/2010/main" val="423204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155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Three</a:t>
            </a:r>
            <a:r>
              <a:rPr lang="fr-FR" sz="2900" dirty="0" smtClean="0"/>
              <a:t> </a:t>
            </a:r>
            <a:r>
              <a:rPr lang="fr-FR" sz="2900" dirty="0" err="1" smtClean="0"/>
              <a:t>facts</a:t>
            </a:r>
            <a:r>
              <a:rPr lang="fr-FR" sz="2900" dirty="0" smtClean="0"/>
              <a:t> about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long-</a:t>
            </a:r>
            <a:r>
              <a:rPr lang="fr-FR" sz="2900" dirty="0" err="1" smtClean="0"/>
              <a:t>run</a:t>
            </a:r>
            <a:r>
              <a:rPr lang="fr-FR" sz="2900" dirty="0" smtClean="0"/>
              <a:t>: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ratios</a:t>
            </a:r>
          </a:p>
          <a:p>
            <a:pPr marL="0" indent="0">
              <a:buNone/>
            </a:pPr>
            <a:r>
              <a:rPr lang="fr-FR" sz="2900" dirty="0" smtClean="0"/>
              <a:t>(Piketty-Saez, « </a:t>
            </a:r>
            <a:r>
              <a:rPr lang="fr-FR" sz="2900" dirty="0" err="1" smtClean="0">
                <a:hlinkClick r:id="rId2"/>
              </a:rPr>
              <a:t>Inequality</a:t>
            </a:r>
            <a:r>
              <a:rPr lang="fr-FR" sz="2900" dirty="0" smtClean="0">
                <a:hlinkClick r:id="rId2"/>
              </a:rPr>
              <a:t> in the long </a:t>
            </a:r>
            <a:r>
              <a:rPr lang="fr-FR" sz="2900" dirty="0" err="1" smtClean="0">
                <a:hlinkClick r:id="rId2"/>
              </a:rPr>
              <a:t>run</a:t>
            </a:r>
            <a:r>
              <a:rPr lang="fr-FR" sz="2900" dirty="0" smtClean="0"/>
              <a:t> », Science 2014)</a:t>
            </a:r>
            <a:endParaRPr lang="fr-FR" sz="2900" dirty="0"/>
          </a:p>
          <a:p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/>
              <a:t>F</a:t>
            </a:r>
            <a:r>
              <a:rPr lang="fr-FR" sz="2900" dirty="0" err="1" smtClean="0"/>
              <a:t>act</a:t>
            </a:r>
            <a:r>
              <a:rPr lang="fr-FR" sz="2900" dirty="0" smtClean="0"/>
              <a:t> n°1: in 1900-1910,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Europe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the United States; in 2000-2010,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United States 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93599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206864" name="Feuille de calcul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4315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207888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5520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7749379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061528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4527</TotalTime>
  <Words>1332</Words>
  <Application>Microsoft Office PowerPoint</Application>
  <PresentationFormat>Affichage à l'écran (4:3)</PresentationFormat>
  <Paragraphs>99</Paragraphs>
  <Slides>32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Thème Office</vt:lpstr>
      <vt:lpstr>Acrobat Document</vt:lpstr>
      <vt:lpstr>Worksheet</vt:lpstr>
      <vt:lpstr>Feuille de calcul</vt:lpstr>
      <vt:lpstr>  Envisioning Europe’s Economic Future from a Long-Run Historical Perspective </vt:lpstr>
      <vt:lpstr>This presentation: three points</vt:lpstr>
      <vt:lpstr>1. Inequality in the long run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2. European social state is fragile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3. What can the EU do about this?</vt:lpstr>
      <vt:lpstr>Diapositive 29</vt:lpstr>
      <vt:lpstr>Diapositive 30</vt:lpstr>
      <vt:lpstr>Diapositive 31</vt:lpstr>
      <vt:lpstr>Diapositive 32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339</cp:revision>
  <cp:lastPrinted>2014-12-31T15:57:36Z</cp:lastPrinted>
  <dcterms:created xsi:type="dcterms:W3CDTF">2013-09-25T21:11:06Z</dcterms:created>
  <dcterms:modified xsi:type="dcterms:W3CDTF">2015-06-24T14:21:42Z</dcterms:modified>
</cp:coreProperties>
</file>