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28" r:id="rId4"/>
    <p:sldId id="310" r:id="rId5"/>
    <p:sldId id="317" r:id="rId6"/>
    <p:sldId id="323" r:id="rId7"/>
    <p:sldId id="319" r:id="rId8"/>
    <p:sldId id="326" r:id="rId9"/>
    <p:sldId id="327" r:id="rId10"/>
    <p:sldId id="329" r:id="rId11"/>
    <p:sldId id="324" r:id="rId12"/>
    <p:sldId id="325" r:id="rId13"/>
    <p:sldId id="312" r:id="rId14"/>
    <p:sldId id="280" r:id="rId15"/>
    <p:sldId id="260" r:id="rId16"/>
    <p:sldId id="320" r:id="rId17"/>
    <p:sldId id="321" r:id="rId18"/>
    <p:sldId id="322" r:id="rId19"/>
    <p:sldId id="330" r:id="rId20"/>
    <p:sldId id="295" r:id="rId21"/>
    <p:sldId id="309" r:id="rId22"/>
    <p:sldId id="331" r:id="rId23"/>
    <p:sldId id="273" r:id="rId24"/>
    <p:sldId id="308" r:id="rId25"/>
    <p:sldId id="278" r:id="rId26"/>
    <p:sldId id="279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16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11"/>
          <c:y val="7.2398190045249097E-2"/>
          <c:w val="0.87172413793103465"/>
          <c:h val="0.7918552036199098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0.40879648041149874</c:v>
                </c:pt>
                <c:pt idx="20" formatCode="0.0%">
                  <c:v>0.44651000000000018</c:v>
                </c:pt>
                <c:pt idx="30" formatCode="0.0%">
                  <c:v>0.45106000000000002</c:v>
                </c:pt>
                <c:pt idx="40" formatCode="0.0%">
                  <c:v>0.36478000000000033</c:v>
                </c:pt>
                <c:pt idx="50" formatCode="0.0%">
                  <c:v>0.33689000000000047</c:v>
                </c:pt>
                <c:pt idx="60" formatCode="0.0%">
                  <c:v>0.34130000000000038</c:v>
                </c:pt>
                <c:pt idx="70" formatCode="0.0%">
                  <c:v>0.33432000000000073</c:v>
                </c:pt>
                <c:pt idx="80" formatCode="0.0%">
                  <c:v>0.37477000000000033</c:v>
                </c:pt>
                <c:pt idx="90" formatCode="0.0%">
                  <c:v>0.42390000000000033</c:v>
                </c:pt>
                <c:pt idx="100" formatCode="0.0%">
                  <c:v>0.46930000000000033</c:v>
                </c:pt>
                <c:pt idx="110" formatCode="0.0%">
                  <c:v>0.48816666666666747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0.45824496121453939</c:v>
                </c:pt>
                <c:pt idx="20" formatCode="0.0%">
                  <c:v>0.3947275000000004</c:v>
                </c:pt>
                <c:pt idx="30" formatCode="0.0%">
                  <c:v>0.40490625000000002</c:v>
                </c:pt>
                <c:pt idx="40" formatCode="0.0%">
                  <c:v>0.33773187500000046</c:v>
                </c:pt>
                <c:pt idx="50" formatCode="0.0%">
                  <c:v>0.31695333333333331</c:v>
                </c:pt>
                <c:pt idx="60" formatCode="0.0%">
                  <c:v>0.31621972222222233</c:v>
                </c:pt>
                <c:pt idx="70" formatCode="0.0%">
                  <c:v>0.29717416666666746</c:v>
                </c:pt>
                <c:pt idx="80" formatCode="0.0%">
                  <c:v>0.29447125000000002</c:v>
                </c:pt>
                <c:pt idx="90" formatCode="0.0%">
                  <c:v>0.32384250000000048</c:v>
                </c:pt>
                <c:pt idx="100" formatCode="0.0%">
                  <c:v>0.33989888888888986</c:v>
                </c:pt>
                <c:pt idx="110" formatCode="0.0%">
                  <c:v>0.34732847222222379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0.46618000000000032</c:v>
                </c:pt>
                <c:pt idx="30" formatCode="0.0%">
                  <c:v>0.46351000000000031</c:v>
                </c:pt>
                <c:pt idx="40" formatCode="0.0%">
                  <c:v>0.34031555555555631</c:v>
                </c:pt>
                <c:pt idx="50" formatCode="0.0%">
                  <c:v>0.30483900000000008</c:v>
                </c:pt>
                <c:pt idx="60" formatCode="0.0%">
                  <c:v>0.30251700000000031</c:v>
                </c:pt>
                <c:pt idx="70" formatCode="0.0%">
                  <c:v>0.31502600000000047</c:v>
                </c:pt>
                <c:pt idx="80" formatCode="0.0%">
                  <c:v>0.32151600000000047</c:v>
                </c:pt>
                <c:pt idx="90" formatCode="0.0%">
                  <c:v>0.33774147904390339</c:v>
                </c:pt>
                <c:pt idx="100" formatCode="0.0%">
                  <c:v>0.39159541187999447</c:v>
                </c:pt>
                <c:pt idx="110" formatCode="0.0%">
                  <c:v>0.39438365991943186</c:v>
                </c:pt>
              </c:numCache>
            </c:numRef>
          </c:val>
        </c:ser>
        <c:marker val="1"/>
        <c:axId val="107033728"/>
        <c:axId val="107045248"/>
      </c:lineChart>
      <c:catAx>
        <c:axId val="107033728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7045248"/>
        <c:crossesAt val="0"/>
        <c:auto val="1"/>
        <c:lblAlgn val="ctr"/>
        <c:lblOffset val="100"/>
        <c:tickLblSkip val="10"/>
        <c:tickMarkSkip val="10"/>
      </c:catAx>
      <c:valAx>
        <c:axId val="107045248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05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7033728"/>
        <c:crosses val="autoZero"/>
        <c:crossBetween val="midCat"/>
        <c:majorUnit val="5.0000000000000024E-2"/>
        <c:minorUnit val="5.0000000000000024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84"/>
          <c:w val="0.16803740157480329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30/03/2015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4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5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2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316835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 capital au 21</a:t>
            </a:r>
            <a:r>
              <a:rPr lang="en-US" b="1" baseline="30000" dirty="0" smtClean="0"/>
              <a:t>e</a:t>
            </a:r>
            <a:r>
              <a:rPr lang="en-US" b="1" dirty="0" smtClean="0"/>
              <a:t> siècle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416824" cy="1944216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i="1" dirty="0" err="1" smtClean="0"/>
              <a:t>Lycée</a:t>
            </a:r>
            <a:r>
              <a:rPr lang="en-US" i="1" dirty="0" smtClean="0"/>
              <a:t> Louis-Le-Grand</a:t>
            </a:r>
            <a:r>
              <a:rPr lang="en-US" i="1" dirty="0" smtClean="0"/>
              <a:t>, 31 </a:t>
            </a:r>
            <a:r>
              <a:rPr lang="en-US" i="1" dirty="0" smtClean="0"/>
              <a:t>mars </a:t>
            </a:r>
            <a:r>
              <a:rPr lang="en-US" i="1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</a:t>
            </a:r>
            <a:r>
              <a:rPr lang="fr-FR" dirty="0" smtClean="0"/>
              <a:t>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556792"/>
            <a:ext cx="7488832" cy="460851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1</a:t>
            </a:r>
            <a:r>
              <a:rPr lang="fr-FR" dirty="0" smtClean="0"/>
              <a:t>. La répartition des revenus dans le long terme et la fin de la courbe de Kuznets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</a:t>
            </a:r>
            <a:r>
              <a:rPr lang="fr-FR" b="1" dirty="0" smtClean="0"/>
              <a:t> Les métamorphoses du capital depuis la Révolution industrielle.</a:t>
            </a:r>
            <a:endParaRPr lang="fr-FR" b="1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3</a:t>
            </a:r>
            <a:r>
              <a:rPr lang="fr-FR" dirty="0" smtClean="0"/>
              <a:t>. </a:t>
            </a:r>
            <a:r>
              <a:rPr lang="fr-FR" dirty="0" smtClean="0"/>
              <a:t>Capital privé, dette publique et crise européenne.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4</a:t>
            </a:r>
            <a:r>
              <a:rPr lang="fr-FR" dirty="0" smtClean="0"/>
              <a:t>. La concentration du capital et le rôle de l’écart entre r et g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66914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67938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5" cy="6741367"/>
        </p:xfrm>
        <a:graphic>
          <a:graphicData uri="http://schemas.openxmlformats.org/presentationml/2006/ole">
            <p:oleObj spid="_x0000_s1136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8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16179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628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1638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</a:t>
            </a:r>
            <a:r>
              <a:rPr lang="fr-FR" dirty="0" smtClean="0"/>
              <a:t>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556792"/>
            <a:ext cx="7488832" cy="460851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1</a:t>
            </a:r>
            <a:r>
              <a:rPr lang="fr-FR" dirty="0" smtClean="0"/>
              <a:t>. La répartition des revenus dans le long terme et la fin de la courbe de Kuznets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2.</a:t>
            </a:r>
            <a:r>
              <a:rPr lang="fr-FR" dirty="0" smtClean="0"/>
              <a:t> Les métamorphoses du capital depuis la Révolution industrielle.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</a:t>
            </a:r>
            <a:r>
              <a:rPr lang="fr-FR" b="1" dirty="0" smtClean="0"/>
              <a:t>. </a:t>
            </a:r>
            <a:r>
              <a:rPr lang="fr-FR" b="1" dirty="0" smtClean="0"/>
              <a:t>Capital privé, dette publique et crise européenne.</a:t>
            </a:r>
            <a:r>
              <a:rPr lang="fr-FR" b="1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4</a:t>
            </a:r>
            <a:r>
              <a:rPr lang="fr-FR" dirty="0" smtClean="0"/>
              <a:t>. La concentration du capital et le rôle de l’écart entre r et g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sz="3700" dirty="0" smtClean="0"/>
              <a:t>Cette présentation s’appuie sur </a:t>
            </a:r>
            <a:r>
              <a:rPr lang="fr-FR" sz="3700" b="1" dirty="0" smtClean="0"/>
              <a:t>Le capital au 21</a:t>
            </a:r>
            <a:r>
              <a:rPr lang="fr-FR" sz="3700" b="1" baseline="30000" dirty="0" smtClean="0"/>
              <a:t>e</a:t>
            </a:r>
            <a:r>
              <a:rPr lang="fr-FR" sz="3700" b="1" dirty="0" smtClean="0"/>
              <a:t> siècle</a:t>
            </a:r>
            <a:r>
              <a:rPr lang="fr-FR" sz="3700" dirty="0" smtClean="0"/>
              <a:t> (</a:t>
            </a:r>
            <a:r>
              <a:rPr lang="fr-FR" sz="3700" dirty="0" err="1" smtClean="0"/>
              <a:t>Seuil,sep</a:t>
            </a:r>
            <a:r>
              <a:rPr lang="fr-FR" sz="3700" dirty="0" smtClean="0"/>
              <a:t>.2013)</a:t>
            </a:r>
          </a:p>
          <a:p>
            <a:r>
              <a:rPr lang="fr-FR" sz="3700" dirty="0" smtClean="0"/>
              <a:t>Dans ce livre , j’étudie l’évolution historique de la répartition des revenus et des patrimoines depuis le 18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 dans plus de 20 pays;   je m’appuie sur des données rassemblées au cours des 15 dernières années avec Atkinson, </a:t>
            </a:r>
            <a:r>
              <a:rPr lang="fr-FR" sz="3700" dirty="0" err="1" smtClean="0"/>
              <a:t>Saez</a:t>
            </a:r>
            <a:r>
              <a:rPr lang="fr-FR" sz="3700" dirty="0" smtClean="0"/>
              <a:t>, Postel-Vinay, </a:t>
            </a:r>
            <a:r>
              <a:rPr lang="fr-FR" sz="3700" dirty="0" err="1" smtClean="0"/>
              <a:t>Rosenthal</a:t>
            </a:r>
            <a:r>
              <a:rPr lang="fr-FR" sz="3700" dirty="0" smtClean="0"/>
              <a:t>, </a:t>
            </a:r>
            <a:r>
              <a:rPr lang="fr-FR" sz="3700" dirty="0" err="1" smtClean="0"/>
              <a:t>Alvaredo</a:t>
            </a:r>
            <a:r>
              <a:rPr lang="fr-FR" sz="3700" dirty="0" smtClean="0"/>
              <a:t>, </a:t>
            </a:r>
            <a:r>
              <a:rPr lang="fr-FR" sz="3700" dirty="0" err="1" smtClean="0"/>
              <a:t>Zucman</a:t>
            </a:r>
            <a:r>
              <a:rPr lang="fr-FR" sz="3700" dirty="0" smtClean="0"/>
              <a:t>, et plus de 30 chercheurs. </a:t>
            </a:r>
          </a:p>
          <a:p>
            <a:endParaRPr lang="fr-FR" sz="3700" dirty="0" smtClean="0"/>
          </a:p>
          <a:p>
            <a:r>
              <a:rPr lang="fr-FR" sz="3700" dirty="0" smtClean="0"/>
              <a:t>«  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 » comprend 4 parties:</a:t>
            </a:r>
          </a:p>
          <a:p>
            <a:pPr>
              <a:buNone/>
            </a:pPr>
            <a:r>
              <a:rPr lang="fr-FR" sz="3700" dirty="0" smtClean="0"/>
              <a:t>Partie 1. Revenu et capital</a:t>
            </a:r>
          </a:p>
          <a:p>
            <a:pPr>
              <a:buNone/>
            </a:pPr>
            <a:r>
              <a:rPr lang="fr-FR" sz="3700" dirty="0" smtClean="0"/>
              <a:t>Partie 2. La dynamique du rapport capital/revenu</a:t>
            </a:r>
          </a:p>
          <a:p>
            <a:pPr>
              <a:buNone/>
            </a:pPr>
            <a:r>
              <a:rPr lang="fr-FR" sz="3700" dirty="0" smtClean="0"/>
              <a:t>Partie 3. La structure des inégalités</a:t>
            </a:r>
          </a:p>
          <a:p>
            <a:pPr>
              <a:buNone/>
            </a:pPr>
            <a:r>
              <a:rPr lang="fr-FR" sz="3700" dirty="0" smtClean="0"/>
              <a:t>Partie 4. Réguler 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</a:t>
            </a:r>
          </a:p>
          <a:p>
            <a:pPr>
              <a:buNone/>
            </a:pPr>
            <a:endParaRPr lang="fr-FR" sz="3700" dirty="0" smtClean="0"/>
          </a:p>
          <a:p>
            <a:r>
              <a:rPr lang="fr-FR" sz="3700" dirty="0" smtClean="0"/>
              <a:t>Dans cette présentation, je présente quelques uns des principaux résultats issus des parties 2 et 3, en me focalisant sur la question des métamorphoses du capital et de la dynamique de la répartition </a:t>
            </a:r>
            <a:r>
              <a:rPr lang="fr-FR" sz="3700" dirty="0" smtClean="0"/>
              <a:t>patrimoines </a:t>
            </a:r>
            <a:r>
              <a:rPr lang="fr-FR" sz="3700" dirty="0" smtClean="0"/>
              <a:t>sur longue période</a:t>
            </a:r>
          </a:p>
          <a:p>
            <a:pPr>
              <a:buNone/>
            </a:pPr>
            <a:r>
              <a:rPr lang="fr-FR" sz="3700" dirty="0" smtClean="0"/>
              <a:t>               (tous les graphiques du livre sont disponibles en ligne: </a:t>
            </a:r>
          </a:p>
          <a:p>
            <a:pPr>
              <a:buNone/>
            </a:pPr>
            <a:r>
              <a:rPr lang="fr-FR" sz="3700" dirty="0" smtClean="0"/>
              <a:t>                          voir </a:t>
            </a:r>
            <a:r>
              <a:rPr lang="fr-FR" sz="3700" dirty="0" smtClean="0">
                <a:hlinkClick r:id="rId2"/>
              </a:rPr>
              <a:t>http://piketty.pse.ens.fr/capital21c</a:t>
            </a:r>
            <a:r>
              <a:rPr lang="fr-FR" sz="3700" dirty="0" smtClean="0"/>
              <a:t> )</a:t>
            </a:r>
          </a:p>
          <a:p>
            <a:pPr>
              <a:buNone/>
            </a:pPr>
            <a:endParaRPr lang="fr-FR" sz="3700" dirty="0" smtClean="0"/>
          </a:p>
          <a:p>
            <a:pPr>
              <a:buNone/>
            </a:pPr>
            <a:endParaRPr lang="fr-FR" sz="3700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55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741367"/>
        </p:xfrm>
        <a:graphic>
          <a:graphicData uri="http://schemas.openxmlformats.org/presentationml/2006/ole">
            <p:oleObj spid="_x0000_s9933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</a:t>
            </a:r>
            <a:r>
              <a:rPr lang="fr-FR" dirty="0" smtClean="0"/>
              <a:t>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556792"/>
            <a:ext cx="7488832" cy="460851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1</a:t>
            </a:r>
            <a:r>
              <a:rPr lang="fr-FR" dirty="0" smtClean="0"/>
              <a:t>. La répartition des revenus dans le long terme et la fin de la courbe de Kuznets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2.</a:t>
            </a:r>
            <a:r>
              <a:rPr lang="fr-FR" dirty="0" smtClean="0"/>
              <a:t> Les métamorphoses du capital depuis la Révolution industrielle.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3</a:t>
            </a:r>
            <a:r>
              <a:rPr lang="fr-FR" dirty="0" smtClean="0"/>
              <a:t>. </a:t>
            </a:r>
            <a:r>
              <a:rPr lang="fr-FR" dirty="0" smtClean="0"/>
              <a:t>Capital privé, dette publique et crise européenne.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b="1" dirty="0" smtClean="0"/>
              <a:t>4</a:t>
            </a:r>
            <a:r>
              <a:rPr lang="fr-FR" b="1" dirty="0" smtClean="0"/>
              <a:t>. La concentration du capital et le rôle de l’écart entre r et g</a:t>
            </a: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7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259632" y="0"/>
          <a:ext cx="6264696" cy="6858000"/>
        </p:xfrm>
        <a:graphic>
          <a:graphicData uri="http://schemas.openxmlformats.org/presentationml/2006/ole">
            <p:oleObj spid="_x0000_s98306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8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</a:t>
            </a:r>
            <a:r>
              <a:rPr lang="fr-FR" dirty="0" smtClean="0"/>
              <a:t>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556792"/>
            <a:ext cx="7488832" cy="4608512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</a:t>
            </a:r>
            <a:r>
              <a:rPr lang="fr-FR" b="1" dirty="0" smtClean="0"/>
              <a:t>. La répartition des revenus dans le long terme et la fin de la courbe de Kuznets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2.</a:t>
            </a:r>
            <a:r>
              <a:rPr lang="fr-FR" dirty="0" smtClean="0"/>
              <a:t> Les métamorphoses du capital depuis la Révolution industrielle.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3</a:t>
            </a:r>
            <a:r>
              <a:rPr lang="fr-FR" dirty="0" smtClean="0"/>
              <a:t>. </a:t>
            </a:r>
            <a:r>
              <a:rPr lang="fr-FR" dirty="0" smtClean="0"/>
              <a:t>Capital privé, dette publique et crise européenne.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4</a:t>
            </a:r>
            <a:r>
              <a:rPr lang="fr-FR" dirty="0" smtClean="0"/>
              <a:t>. La concentration du capital et le rôle de l’écart entre r et g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111618" name="Acrobat Document" r:id="rId3" imgW="4663844" imgH="603556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9746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1658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0770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16896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8487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69986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986563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370</Words>
  <Application>Microsoft Office PowerPoint</Application>
  <PresentationFormat>Affichage à l'écran 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Thème Office</vt:lpstr>
      <vt:lpstr>Acrobat Document</vt:lpstr>
      <vt:lpstr>Worksheet</vt:lpstr>
      <vt:lpstr>   Le capital au 21e siècle </vt:lpstr>
      <vt:lpstr>Diapositive 2</vt:lpstr>
      <vt:lpstr>Plan de la présentation</vt:lpstr>
      <vt:lpstr>Diapositive 4</vt:lpstr>
      <vt:lpstr>Diapositive 5</vt:lpstr>
      <vt:lpstr>Diapositive 6</vt:lpstr>
      <vt:lpstr>Diapositive 7</vt:lpstr>
      <vt:lpstr>Diapositive 8</vt:lpstr>
      <vt:lpstr>Diapositive 9</vt:lpstr>
      <vt:lpstr>Plan de la présentation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Plan de la présentation</vt:lpstr>
      <vt:lpstr>Diapositive 20</vt:lpstr>
      <vt:lpstr>Diapositive 21</vt:lpstr>
      <vt:lpstr>Plan de la présentation</vt:lpstr>
      <vt:lpstr>Diapositive 23</vt:lpstr>
      <vt:lpstr>Diapositive 24</vt:lpstr>
      <vt:lpstr>Diapositive 25</vt:lpstr>
      <vt:lpstr>Diapositive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226</cp:revision>
  <dcterms:created xsi:type="dcterms:W3CDTF">2013-09-25T21:11:06Z</dcterms:created>
  <dcterms:modified xsi:type="dcterms:W3CDTF">2015-03-30T08:51:02Z</dcterms:modified>
</cp:coreProperties>
</file>