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charts/chart1.xml" ContentType="application/vnd.openxmlformats-officedocument.drawingml.chart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charts/chart2.xml" ContentType="application/vnd.openxmlformats-officedocument.drawingml.chart+xml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35" r:id="rId3"/>
    <p:sldId id="336" r:id="rId4"/>
    <p:sldId id="299" r:id="rId5"/>
    <p:sldId id="309" r:id="rId6"/>
    <p:sldId id="318" r:id="rId7"/>
    <p:sldId id="337" r:id="rId8"/>
    <p:sldId id="338" r:id="rId9"/>
    <p:sldId id="339" r:id="rId10"/>
    <p:sldId id="319" r:id="rId11"/>
    <p:sldId id="340" r:id="rId12"/>
    <p:sldId id="348" r:id="rId13"/>
    <p:sldId id="310" r:id="rId14"/>
    <p:sldId id="320" r:id="rId15"/>
    <p:sldId id="321" r:id="rId16"/>
    <p:sldId id="323" r:id="rId17"/>
    <p:sldId id="341" r:id="rId18"/>
    <p:sldId id="345" r:id="rId19"/>
    <p:sldId id="342" r:id="rId20"/>
    <p:sldId id="324" r:id="rId21"/>
    <p:sldId id="343" r:id="rId22"/>
    <p:sldId id="346" r:id="rId23"/>
    <p:sldId id="344" r:id="rId24"/>
    <p:sldId id="325" r:id="rId25"/>
    <p:sldId id="313" r:id="rId26"/>
    <p:sldId id="326" r:id="rId27"/>
    <p:sldId id="347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94" d="100"/>
          <a:sy n="94" d="100"/>
        </p:scale>
        <p:origin x="-1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862068965517"/>
          <c:y val="0.072398190045249"/>
          <c:w val="0.871724137931034"/>
          <c:h val="0.791855203619909"/>
        </c:manualLayout>
      </c:layout>
      <c:lineChart>
        <c:grouping val="standard"/>
        <c:varyColors val="0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</c:v>
                </c:pt>
                <c:pt idx="10" formatCode="0.0%">
                  <c:v>0.408796480411499</c:v>
                </c:pt>
                <c:pt idx="20" formatCode="0.0%">
                  <c:v>0.44651</c:v>
                </c:pt>
                <c:pt idx="30" formatCode="0.0%">
                  <c:v>0.45106</c:v>
                </c:pt>
                <c:pt idx="40" formatCode="0.0%">
                  <c:v>0.36478</c:v>
                </c:pt>
                <c:pt idx="50" formatCode="0.0%">
                  <c:v>0.33689</c:v>
                </c:pt>
                <c:pt idx="60" formatCode="0.0%">
                  <c:v>0.3413</c:v>
                </c:pt>
                <c:pt idx="70" formatCode="0.0%">
                  <c:v>0.33432</c:v>
                </c:pt>
                <c:pt idx="80" formatCode="0.0%">
                  <c:v>0.37477</c:v>
                </c:pt>
                <c:pt idx="90" formatCode="0.0%">
                  <c:v>0.4239</c:v>
                </c:pt>
                <c:pt idx="100" formatCode="0.0%">
                  <c:v>0.4693</c:v>
                </c:pt>
                <c:pt idx="110" formatCode="0.0%">
                  <c:v>0.488166666666667</c:v>
                </c:pt>
              </c:numCache>
            </c:numRef>
          </c:val>
          <c:smooth val="0"/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</c:v>
                </c:pt>
                <c:pt idx="20" formatCode="0.0%">
                  <c:v>0.3947275</c:v>
                </c:pt>
                <c:pt idx="30" formatCode="0.0%">
                  <c:v>0.40490625</c:v>
                </c:pt>
                <c:pt idx="40" formatCode="0.0%">
                  <c:v>0.337731875</c:v>
                </c:pt>
                <c:pt idx="50" formatCode="0.0%">
                  <c:v>0.316953333333333</c:v>
                </c:pt>
                <c:pt idx="60" formatCode="0.0%">
                  <c:v>0.316219722222222</c:v>
                </c:pt>
                <c:pt idx="70" formatCode="0.0%">
                  <c:v>0.297174166666667</c:v>
                </c:pt>
                <c:pt idx="80" formatCode="0.0%">
                  <c:v>0.29447125</c:v>
                </c:pt>
                <c:pt idx="90" formatCode="0.0%">
                  <c:v>0.3238425</c:v>
                </c:pt>
                <c:pt idx="100" formatCode="0.0%">
                  <c:v>0.339898888888889</c:v>
                </c:pt>
                <c:pt idx="110" formatCode="0.0%">
                  <c:v>0.347328472222222</c:v>
                </c:pt>
              </c:numCache>
            </c:numRef>
          </c:val>
          <c:smooth val="0"/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</c:v>
                </c:pt>
                <c:pt idx="10" formatCode="0.0%">
                  <c:v>0.46245</c:v>
                </c:pt>
                <c:pt idx="20" formatCode="0.0%">
                  <c:v>0.46618</c:v>
                </c:pt>
                <c:pt idx="30" formatCode="0.0%">
                  <c:v>0.46351</c:v>
                </c:pt>
                <c:pt idx="40" formatCode="0.0%">
                  <c:v>0.340315555555556</c:v>
                </c:pt>
                <c:pt idx="50" formatCode="0.0%">
                  <c:v>0.304839</c:v>
                </c:pt>
                <c:pt idx="60" formatCode="0.0%">
                  <c:v>0.302517</c:v>
                </c:pt>
                <c:pt idx="70" formatCode="0.0%">
                  <c:v>0.315026</c:v>
                </c:pt>
                <c:pt idx="80" formatCode="0.0%">
                  <c:v>0.321516</c:v>
                </c:pt>
                <c:pt idx="90" formatCode="0.0%">
                  <c:v>0.337741479043903</c:v>
                </c:pt>
                <c:pt idx="100" formatCode="0.0%">
                  <c:v>0.391595411879994</c:v>
                </c:pt>
                <c:pt idx="110" formatCode="0.0%">
                  <c:v>0.394383659919431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243240"/>
        <c:axId val="2133658984"/>
      </c:lineChart>
      <c:catAx>
        <c:axId val="2091243240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33658984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133658984"/>
        <c:scaling>
          <c:orientation val="minMax"/>
          <c:max val="0.5"/>
          <c:min val="0.25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556010644705573"/>
              <c:y val="0.2817028445768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91243240"/>
        <c:crosses val="autoZero"/>
        <c:crossBetween val="midCat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"/>
          <c:y val="0.140271511669149"/>
          <c:w val="0.168037401574803"/>
          <c:h val="0.20491292473575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2764654418202"/>
          <c:y val="0.106443392211109"/>
          <c:w val="0.880733944954128"/>
          <c:h val="0.755434782608697"/>
        </c:manualLayout>
      </c:layout>
      <c:scatterChart>
        <c:scatterStyle val="lineMarker"/>
        <c:varyColors val="0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</c:v>
                </c:pt>
                <c:pt idx="1">
                  <c:v>3.408837750353946</c:v>
                </c:pt>
                <c:pt idx="2">
                  <c:v>3.487141545446246</c:v>
                </c:pt>
                <c:pt idx="3">
                  <c:v>3.391880839987098</c:v>
                </c:pt>
                <c:pt idx="4">
                  <c:v>3.214978641385798</c:v>
                </c:pt>
                <c:pt idx="5">
                  <c:v>3.199627428595964</c:v>
                </c:pt>
                <c:pt idx="6">
                  <c:v>3.267739415619247</c:v>
                </c:pt>
                <c:pt idx="7">
                  <c:v>3.256910415182374</c:v>
                </c:pt>
                <c:pt idx="8">
                  <c:v>3.218692583012954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</c:v>
                </c:pt>
                <c:pt idx="13">
                  <c:v>3.569471095215627</c:v>
                </c:pt>
                <c:pt idx="14">
                  <c:v>3.391112061428484</c:v>
                </c:pt>
                <c:pt idx="15">
                  <c:v>3.455196734847595</c:v>
                </c:pt>
                <c:pt idx="16">
                  <c:v>3.635098921643763</c:v>
                </c:pt>
                <c:pt idx="17">
                  <c:v>3.661904616524771</c:v>
                </c:pt>
                <c:pt idx="18">
                  <c:v>3.62269304628002</c:v>
                </c:pt>
                <c:pt idx="19">
                  <c:v>3.729376527050348</c:v>
                </c:pt>
                <c:pt idx="20">
                  <c:v>3.721940025269058</c:v>
                </c:pt>
                <c:pt idx="21">
                  <c:v>3.774184889306537</c:v>
                </c:pt>
                <c:pt idx="22">
                  <c:v>3.786247074505676</c:v>
                </c:pt>
                <c:pt idx="23">
                  <c:v>3.80047546800654</c:v>
                </c:pt>
                <c:pt idx="24">
                  <c:v>3.716533493947874</c:v>
                </c:pt>
                <c:pt idx="25">
                  <c:v>3.776068974800998</c:v>
                </c:pt>
                <c:pt idx="26">
                  <c:v>3.885487300170414</c:v>
                </c:pt>
                <c:pt idx="27">
                  <c:v>4.009314128582578</c:v>
                </c:pt>
                <c:pt idx="28">
                  <c:v>4.239511589328819</c:v>
                </c:pt>
                <c:pt idx="29">
                  <c:v>4.521089937806376</c:v>
                </c:pt>
                <c:pt idx="30">
                  <c:v>4.503475856116463</c:v>
                </c:pt>
                <c:pt idx="31">
                  <c:v>4.364497344099885</c:v>
                </c:pt>
                <c:pt idx="32">
                  <c:v>4.168299164801097</c:v>
                </c:pt>
                <c:pt idx="33">
                  <c:v>4.211518219950356</c:v>
                </c:pt>
                <c:pt idx="34">
                  <c:v>4.471205253514253</c:v>
                </c:pt>
                <c:pt idx="35">
                  <c:v>4.698432133089005</c:v>
                </c:pt>
                <c:pt idx="36">
                  <c:v>4.877500938328867</c:v>
                </c:pt>
                <c:pt idx="37">
                  <c:v>4.940232000007748</c:v>
                </c:pt>
                <c:pt idx="38">
                  <c:v>4.36016047791797</c:v>
                </c:pt>
                <c:pt idx="39">
                  <c:v>4.060764059673198</c:v>
                </c:pt>
                <c:pt idx="40">
                  <c:v>4.099218953934041</c:v>
                </c:pt>
              </c:numCache>
            </c:numRef>
          </c:yVal>
          <c:smooth val="0"/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2.986214565614295</c:v>
                </c:pt>
                <c:pt idx="1">
                  <c:v>3.279938014794341</c:v>
                </c:pt>
                <c:pt idx="2">
                  <c:v>3.734804280384324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3.855351937335595</c:v>
                </c:pt>
                <c:pt idx="6">
                  <c:v>3.747536192289841</c:v>
                </c:pt>
                <c:pt idx="7">
                  <c:v>3.734153155999818</c:v>
                </c:pt>
                <c:pt idx="8">
                  <c:v>3.781284111666288</c:v>
                </c:pt>
                <c:pt idx="9">
                  <c:v>4.05653721191352</c:v>
                </c:pt>
                <c:pt idx="10">
                  <c:v>4.336994081824217</c:v>
                </c:pt>
                <c:pt idx="11">
                  <c:v>4.571946627283778</c:v>
                </c:pt>
                <c:pt idx="12">
                  <c:v>4.740701269507745</c:v>
                </c:pt>
                <c:pt idx="13">
                  <c:v>4.88225942346336</c:v>
                </c:pt>
                <c:pt idx="14">
                  <c:v>4.856682761273738</c:v>
                </c:pt>
                <c:pt idx="15">
                  <c:v>4.864342133350311</c:v>
                </c:pt>
                <c:pt idx="16">
                  <c:v>5.297830561822376</c:v>
                </c:pt>
                <c:pt idx="17">
                  <c:v>6.106326266623975</c:v>
                </c:pt>
                <c:pt idx="18">
                  <c:v>6.557801817031273</c:v>
                </c:pt>
                <c:pt idx="19">
                  <c:v>6.92283014250265</c:v>
                </c:pt>
                <c:pt idx="20">
                  <c:v>6.98525270056028</c:v>
                </c:pt>
                <c:pt idx="21">
                  <c:v>6.614432189929936</c:v>
                </c:pt>
                <c:pt idx="22">
                  <c:v>6.266837433544215</c:v>
                </c:pt>
                <c:pt idx="23">
                  <c:v>6.097805095069381</c:v>
                </c:pt>
                <c:pt idx="24">
                  <c:v>6.094306029430736</c:v>
                </c:pt>
                <c:pt idx="25">
                  <c:v>6.020564030212197</c:v>
                </c:pt>
                <c:pt idx="26">
                  <c:v>5.857192318634445</c:v>
                </c:pt>
                <c:pt idx="27">
                  <c:v>5.769826372804038</c:v>
                </c:pt>
                <c:pt idx="28">
                  <c:v>5.920110814439425</c:v>
                </c:pt>
                <c:pt idx="29">
                  <c:v>6.018624620538318</c:v>
                </c:pt>
                <c:pt idx="30">
                  <c:v>5.962798529512039</c:v>
                </c:pt>
                <c:pt idx="31">
                  <c:v>5.896693970277917</c:v>
                </c:pt>
                <c:pt idx="32">
                  <c:v>5.836365115340451</c:v>
                </c:pt>
                <c:pt idx="33">
                  <c:v>5.80547391655667</c:v>
                </c:pt>
                <c:pt idx="34">
                  <c:v>5.707587467151066</c:v>
                </c:pt>
                <c:pt idx="35">
                  <c:v>5.73828029065974</c:v>
                </c:pt>
                <c:pt idx="36">
                  <c:v>5.834684463231631</c:v>
                </c:pt>
                <c:pt idx="37">
                  <c:v>5.78506098967758</c:v>
                </c:pt>
                <c:pt idx="38">
                  <c:v>5.868092068309346</c:v>
                </c:pt>
                <c:pt idx="39">
                  <c:v>6.190895938184521</c:v>
                </c:pt>
                <c:pt idx="40">
                  <c:v>6.012374851112376</c:v>
                </c:pt>
              </c:numCache>
            </c:numRef>
          </c:yVal>
          <c:smooth val="0"/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2.25028311964994</c:v>
                </c:pt>
                <c:pt idx="1">
                  <c:v>2.199973685603008</c:v>
                </c:pt>
                <c:pt idx="2">
                  <c:v>2.217839388459105</c:v>
                </c:pt>
                <c:pt idx="3">
                  <c:v>2.184799121657556</c:v>
                </c:pt>
                <c:pt idx="4">
                  <c:v>2.201266980927421</c:v>
                </c:pt>
                <c:pt idx="5">
                  <c:v>2.29465431841867</c:v>
                </c:pt>
                <c:pt idx="6">
                  <c:v>2.286768880701463</c:v>
                </c:pt>
                <c:pt idx="7">
                  <c:v>2.364499698985509</c:v>
                </c:pt>
                <c:pt idx="8">
                  <c:v>2.45751763593208</c:v>
                </c:pt>
                <c:pt idx="9">
                  <c:v>2.486035073218146</c:v>
                </c:pt>
                <c:pt idx="10">
                  <c:v>2.5296440222246</c:v>
                </c:pt>
                <c:pt idx="11">
                  <c:v>2.620132286866276</c:v>
                </c:pt>
                <c:pt idx="12">
                  <c:v>2.727442441610625</c:v>
                </c:pt>
                <c:pt idx="13">
                  <c:v>2.796612466025158</c:v>
                </c:pt>
                <c:pt idx="14">
                  <c:v>2.836727921608967</c:v>
                </c:pt>
                <c:pt idx="15">
                  <c:v>2.903428414241833</c:v>
                </c:pt>
                <c:pt idx="16">
                  <c:v>2.946432855490514</c:v>
                </c:pt>
                <c:pt idx="17">
                  <c:v>3.042449653380938</c:v>
                </c:pt>
                <c:pt idx="18">
                  <c:v>3.03297460198842</c:v>
                </c:pt>
                <c:pt idx="19">
                  <c:v>3.011938999646846</c:v>
                </c:pt>
                <c:pt idx="20">
                  <c:v>2.93337465632572</c:v>
                </c:pt>
                <c:pt idx="21">
                  <c:v>2.868814557302726</c:v>
                </c:pt>
                <c:pt idx="22">
                  <c:v>2.897518188713163</c:v>
                </c:pt>
                <c:pt idx="23">
                  <c:v>3.036855999669976</c:v>
                </c:pt>
                <c:pt idx="24">
                  <c:v>3.07172228372608</c:v>
                </c:pt>
                <c:pt idx="25">
                  <c:v>3.102773724488171</c:v>
                </c:pt>
                <c:pt idx="26">
                  <c:v>3.20750040783547</c:v>
                </c:pt>
                <c:pt idx="27">
                  <c:v>3.311424341496515</c:v>
                </c:pt>
                <c:pt idx="28">
                  <c:v>3.406880512262898</c:v>
                </c:pt>
                <c:pt idx="29">
                  <c:v>3.508005002756258</c:v>
                </c:pt>
                <c:pt idx="30">
                  <c:v>3.564739378265397</c:v>
                </c:pt>
                <c:pt idx="31">
                  <c:v>3.584849616403014</c:v>
                </c:pt>
                <c:pt idx="32">
                  <c:v>3.630168791715389</c:v>
                </c:pt>
                <c:pt idx="33">
                  <c:v>3.705465084184378</c:v>
                </c:pt>
                <c:pt idx="34">
                  <c:v>3.722840165364404</c:v>
                </c:pt>
                <c:pt idx="35">
                  <c:v>3.836950921873588</c:v>
                </c:pt>
                <c:pt idx="36">
                  <c:v>3.777898479162554</c:v>
                </c:pt>
                <c:pt idx="37">
                  <c:v>3.790486307837585</c:v>
                </c:pt>
                <c:pt idx="38">
                  <c:v>3.896541569872068</c:v>
                </c:pt>
                <c:pt idx="39">
                  <c:v>4.15195285079167</c:v>
                </c:pt>
                <c:pt idx="40">
                  <c:v>4.117196164133341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</c:v>
                </c:pt>
                <c:pt idx="1">
                  <c:v>3.035284734341064</c:v>
                </c:pt>
                <c:pt idx="2">
                  <c:v>3.072242686962633</c:v>
                </c:pt>
                <c:pt idx="3">
                  <c:v>3.045646432422336</c:v>
                </c:pt>
                <c:pt idx="4">
                  <c:v>3.033673054510327</c:v>
                </c:pt>
                <c:pt idx="5">
                  <c:v>3.170465213932783</c:v>
                </c:pt>
                <c:pt idx="6">
                  <c:v>3.14669782623642</c:v>
                </c:pt>
                <c:pt idx="7">
                  <c:v>3.166694030057158</c:v>
                </c:pt>
                <c:pt idx="8">
                  <c:v>3.188638718429552</c:v>
                </c:pt>
                <c:pt idx="9">
                  <c:v>3.188967355127281</c:v>
                </c:pt>
                <c:pt idx="10">
                  <c:v>3.211805611327099</c:v>
                </c:pt>
                <c:pt idx="11">
                  <c:v>3.207439807705056</c:v>
                </c:pt>
                <c:pt idx="12">
                  <c:v>3.1283475539151</c:v>
                </c:pt>
                <c:pt idx="13">
                  <c:v>3.147106827681893</c:v>
                </c:pt>
                <c:pt idx="14">
                  <c:v>3.156013832115842</c:v>
                </c:pt>
                <c:pt idx="15">
                  <c:v>3.139416243021928</c:v>
                </c:pt>
                <c:pt idx="16">
                  <c:v>3.17643343055692</c:v>
                </c:pt>
                <c:pt idx="17">
                  <c:v>3.249837583973248</c:v>
                </c:pt>
                <c:pt idx="18">
                  <c:v>3.250671861234125</c:v>
                </c:pt>
                <c:pt idx="19">
                  <c:v>3.37771667047246</c:v>
                </c:pt>
                <c:pt idx="20">
                  <c:v>3.430207281961321</c:v>
                </c:pt>
                <c:pt idx="21">
                  <c:v>3.416860301758717</c:v>
                </c:pt>
                <c:pt idx="22">
                  <c:v>3.370019369599518</c:v>
                </c:pt>
                <c:pt idx="23">
                  <c:v>3.424046964805993</c:v>
                </c:pt>
                <c:pt idx="24">
                  <c:v>3.391829121963039</c:v>
                </c:pt>
                <c:pt idx="25">
                  <c:v>3.333517767854741</c:v>
                </c:pt>
                <c:pt idx="26">
                  <c:v>3.363399597671048</c:v>
                </c:pt>
                <c:pt idx="27">
                  <c:v>3.401419175457779</c:v>
                </c:pt>
                <c:pt idx="28">
                  <c:v>3.41654272775737</c:v>
                </c:pt>
                <c:pt idx="29">
                  <c:v>3.590467797247208</c:v>
                </c:pt>
                <c:pt idx="30">
                  <c:v>3.756678241744582</c:v>
                </c:pt>
                <c:pt idx="31">
                  <c:v>3.845388437828498</c:v>
                </c:pt>
                <c:pt idx="32">
                  <c:v>3.993895929980118</c:v>
                </c:pt>
                <c:pt idx="33">
                  <c:v>4.235860452267692</c:v>
                </c:pt>
                <c:pt idx="34">
                  <c:v>4.567861437014582</c:v>
                </c:pt>
                <c:pt idx="35">
                  <c:v>4.998915244265826</c:v>
                </c:pt>
                <c:pt idx="36">
                  <c:v>5.33816941234829</c:v>
                </c:pt>
                <c:pt idx="37">
                  <c:v>5.534598816828527</c:v>
                </c:pt>
                <c:pt idx="38">
                  <c:v>5.525469802312387</c:v>
                </c:pt>
                <c:pt idx="39">
                  <c:v>5.626100510472645</c:v>
                </c:pt>
                <c:pt idx="40">
                  <c:v>5.745578173798847</c:v>
                </c:pt>
              </c:numCache>
            </c:numRef>
          </c:yVal>
          <c:smooth val="0"/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3.056060660840559</c:v>
                </c:pt>
                <c:pt idx="1">
                  <c:v>3.281362116406509</c:v>
                </c:pt>
                <c:pt idx="2">
                  <c:v>3.535172857209125</c:v>
                </c:pt>
                <c:pt idx="3">
                  <c:v>3.401546627418098</c:v>
                </c:pt>
                <c:pt idx="4">
                  <c:v>3.373552985629537</c:v>
                </c:pt>
                <c:pt idx="5">
                  <c:v>3.011895779985538</c:v>
                </c:pt>
                <c:pt idx="6">
                  <c:v>2.827783003655688</c:v>
                </c:pt>
                <c:pt idx="7">
                  <c:v>2.842642853053587</c:v>
                </c:pt>
                <c:pt idx="8">
                  <c:v>2.982066609711838</c:v>
                </c:pt>
                <c:pt idx="9">
                  <c:v>3.128714400912425</c:v>
                </c:pt>
                <c:pt idx="10">
                  <c:v>3.091386727634628</c:v>
                </c:pt>
                <c:pt idx="11">
                  <c:v>3.098484245471333</c:v>
                </c:pt>
                <c:pt idx="12">
                  <c:v>3.143693918829525</c:v>
                </c:pt>
                <c:pt idx="13">
                  <c:v>3.220935660602166</c:v>
                </c:pt>
                <c:pt idx="14">
                  <c:v>3.324536499392093</c:v>
                </c:pt>
                <c:pt idx="15">
                  <c:v>3.382036405237287</c:v>
                </c:pt>
                <c:pt idx="16">
                  <c:v>3.609757068327061</c:v>
                </c:pt>
                <c:pt idx="17">
                  <c:v>3.791758207211754</c:v>
                </c:pt>
                <c:pt idx="18">
                  <c:v>4.019966203766558</c:v>
                </c:pt>
                <c:pt idx="19">
                  <c:v>4.352224855478527</c:v>
                </c:pt>
                <c:pt idx="20">
                  <c:v>4.290749565163702</c:v>
                </c:pt>
                <c:pt idx="21">
                  <c:v>4.178582655507086</c:v>
                </c:pt>
                <c:pt idx="22">
                  <c:v>4.106018295978887</c:v>
                </c:pt>
                <c:pt idx="23">
                  <c:v>4.203741996916016</c:v>
                </c:pt>
                <c:pt idx="24">
                  <c:v>4.115081570277388</c:v>
                </c:pt>
                <c:pt idx="25">
                  <c:v>4.03388870700175</c:v>
                </c:pt>
                <c:pt idx="26">
                  <c:v>4.104296764069549</c:v>
                </c:pt>
                <c:pt idx="27">
                  <c:v>4.31554950891114</c:v>
                </c:pt>
                <c:pt idx="28">
                  <c:v>4.533449829060698</c:v>
                </c:pt>
                <c:pt idx="29">
                  <c:v>4.93968597303074</c:v>
                </c:pt>
                <c:pt idx="30">
                  <c:v>5.145550073618065</c:v>
                </c:pt>
                <c:pt idx="31">
                  <c:v>4.936406911548453</c:v>
                </c:pt>
                <c:pt idx="32">
                  <c:v>4.658547024855006</c:v>
                </c:pt>
                <c:pt idx="33">
                  <c:v>4.648021868516901</c:v>
                </c:pt>
                <c:pt idx="34">
                  <c:v>4.811958491825405</c:v>
                </c:pt>
                <c:pt idx="35">
                  <c:v>4.992147204626461</c:v>
                </c:pt>
                <c:pt idx="36">
                  <c:v>5.189398665007738</c:v>
                </c:pt>
                <c:pt idx="37">
                  <c:v>5.227108306251067</c:v>
                </c:pt>
                <c:pt idx="38">
                  <c:v>4.905222059504093</c:v>
                </c:pt>
                <c:pt idx="39">
                  <c:v>5.044052763320209</c:v>
                </c:pt>
                <c:pt idx="40">
                  <c:v>5.218760192029281</c:v>
                </c:pt>
              </c:numCache>
            </c:numRef>
          </c:yVal>
          <c:smooth val="0"/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</c:v>
                </c:pt>
                <c:pt idx="1">
                  <c:v>2.448456093460653</c:v>
                </c:pt>
                <c:pt idx="2">
                  <c:v>2.577633978596875</c:v>
                </c:pt>
                <c:pt idx="3">
                  <c:v>2.531673531433281</c:v>
                </c:pt>
                <c:pt idx="4">
                  <c:v>2.819630016666139</c:v>
                </c:pt>
                <c:pt idx="5">
                  <c:v>3.207318699073434</c:v>
                </c:pt>
                <c:pt idx="6">
                  <c:v>3.04031888674008</c:v>
                </c:pt>
                <c:pt idx="7">
                  <c:v>2.998029845076961</c:v>
                </c:pt>
                <c:pt idx="8">
                  <c:v>2.9399636053426</c:v>
                </c:pt>
                <c:pt idx="9">
                  <c:v>2.984482482148158</c:v>
                </c:pt>
                <c:pt idx="10">
                  <c:v>3.21914189644142</c:v>
                </c:pt>
                <c:pt idx="11">
                  <c:v>3.648688980930502</c:v>
                </c:pt>
                <c:pt idx="12">
                  <c:v>3.825287886737973</c:v>
                </c:pt>
                <c:pt idx="13">
                  <c:v>3.78393474084543</c:v>
                </c:pt>
                <c:pt idx="14">
                  <c:v>3.68725754425826</c:v>
                </c:pt>
                <c:pt idx="15">
                  <c:v>3.630137827824542</c:v>
                </c:pt>
                <c:pt idx="16">
                  <c:v>3.711886043478877</c:v>
                </c:pt>
                <c:pt idx="17">
                  <c:v>3.725648254553123</c:v>
                </c:pt>
                <c:pt idx="18">
                  <c:v>3.691034087965942</c:v>
                </c:pt>
                <c:pt idx="19">
                  <c:v>4.01046564977317</c:v>
                </c:pt>
                <c:pt idx="20">
                  <c:v>4.48058507188833</c:v>
                </c:pt>
                <c:pt idx="21">
                  <c:v>4.85343617432174</c:v>
                </c:pt>
                <c:pt idx="22">
                  <c:v>5.341931466067324</c:v>
                </c:pt>
                <c:pt idx="23">
                  <c:v>5.751577587485737</c:v>
                </c:pt>
                <c:pt idx="24">
                  <c:v>5.558969647918814</c:v>
                </c:pt>
                <c:pt idx="25">
                  <c:v>5.183870204117396</c:v>
                </c:pt>
                <c:pt idx="26">
                  <c:v>5.135554814345874</c:v>
                </c:pt>
                <c:pt idx="27">
                  <c:v>5.294819936468675</c:v>
                </c:pt>
                <c:pt idx="28">
                  <c:v>5.508488863869744</c:v>
                </c:pt>
                <c:pt idx="29">
                  <c:v>5.613939152071436</c:v>
                </c:pt>
                <c:pt idx="30">
                  <c:v>5.631909886016007</c:v>
                </c:pt>
                <c:pt idx="31">
                  <c:v>5.616666274893982</c:v>
                </c:pt>
                <c:pt idx="32">
                  <c:v>5.695575157341907</c:v>
                </c:pt>
                <c:pt idx="33">
                  <c:v>5.883760448154852</c:v>
                </c:pt>
                <c:pt idx="34">
                  <c:v>5.9956417726837</c:v>
                </c:pt>
                <c:pt idx="35">
                  <c:v>6.23622419429993</c:v>
                </c:pt>
                <c:pt idx="36">
                  <c:v>6.372084515897916</c:v>
                </c:pt>
                <c:pt idx="37">
                  <c:v>6.424831816252083</c:v>
                </c:pt>
                <c:pt idx="38">
                  <c:v>6.607111866964436</c:v>
                </c:pt>
                <c:pt idx="39">
                  <c:v>6.90849908711598</c:v>
                </c:pt>
                <c:pt idx="40">
                  <c:v>6.764711572039413</c:v>
                </c:pt>
              </c:numCache>
            </c:numRef>
          </c:yVal>
          <c:smooth val="0"/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2.469992465159747</c:v>
                </c:pt>
                <c:pt idx="1">
                  <c:v>2.518994406843395</c:v>
                </c:pt>
                <c:pt idx="2">
                  <c:v>2.510724417795055</c:v>
                </c:pt>
                <c:pt idx="3">
                  <c:v>2.46367577973226</c:v>
                </c:pt>
                <c:pt idx="4">
                  <c:v>2.385995515496614</c:v>
                </c:pt>
                <c:pt idx="5">
                  <c:v>2.416138501128718</c:v>
                </c:pt>
                <c:pt idx="6">
                  <c:v>2.35867265240764</c:v>
                </c:pt>
                <c:pt idx="7">
                  <c:v>2.431154392010434</c:v>
                </c:pt>
                <c:pt idx="8">
                  <c:v>2.505635643789426</c:v>
                </c:pt>
                <c:pt idx="9">
                  <c:v>2.549356777264608</c:v>
                </c:pt>
                <c:pt idx="10">
                  <c:v>2.64401591844766</c:v>
                </c:pt>
                <c:pt idx="11">
                  <c:v>2.614762565827207</c:v>
                </c:pt>
                <c:pt idx="12">
                  <c:v>2.729621323884884</c:v>
                </c:pt>
                <c:pt idx="13">
                  <c:v>2.768367504990947</c:v>
                </c:pt>
                <c:pt idx="14">
                  <c:v>2.760342964738462</c:v>
                </c:pt>
                <c:pt idx="15">
                  <c:v>2.741568878509886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</c:v>
                </c:pt>
                <c:pt idx="19">
                  <c:v>2.839429016619861</c:v>
                </c:pt>
                <c:pt idx="20">
                  <c:v>2.943562637918553</c:v>
                </c:pt>
                <c:pt idx="21">
                  <c:v>3.079861954146578</c:v>
                </c:pt>
                <c:pt idx="22">
                  <c:v>3.255221961176493</c:v>
                </c:pt>
                <c:pt idx="23">
                  <c:v>3.409717432270541</c:v>
                </c:pt>
                <c:pt idx="24">
                  <c:v>3.476671873710237</c:v>
                </c:pt>
                <c:pt idx="25">
                  <c:v>3.462934857535077</c:v>
                </c:pt>
                <c:pt idx="26">
                  <c:v>3.629942331693177</c:v>
                </c:pt>
                <c:pt idx="27">
                  <c:v>3.736377684240178</c:v>
                </c:pt>
                <c:pt idx="28">
                  <c:v>3.804161753157568</c:v>
                </c:pt>
                <c:pt idx="29">
                  <c:v>3.774810100194928</c:v>
                </c:pt>
                <c:pt idx="30">
                  <c:v>3.654842965382078</c:v>
                </c:pt>
                <c:pt idx="31">
                  <c:v>3.680336721146626</c:v>
                </c:pt>
                <c:pt idx="32">
                  <c:v>3.577702332712738</c:v>
                </c:pt>
                <c:pt idx="33">
                  <c:v>3.553679897462068</c:v>
                </c:pt>
                <c:pt idx="34">
                  <c:v>3.599654570560115</c:v>
                </c:pt>
                <c:pt idx="35">
                  <c:v>3.725991784598173</c:v>
                </c:pt>
                <c:pt idx="36">
                  <c:v>3.88252681901122</c:v>
                </c:pt>
                <c:pt idx="37">
                  <c:v>4.015444083081352</c:v>
                </c:pt>
                <c:pt idx="38">
                  <c:v>3.827521268843875</c:v>
                </c:pt>
                <c:pt idx="39">
                  <c:v>4.125912872898164</c:v>
                </c:pt>
                <c:pt idx="40">
                  <c:v>4.161889869513605</c:v>
                </c:pt>
              </c:numCache>
            </c:numRef>
          </c:yVal>
          <c:smooth val="0"/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</c:v>
                </c:pt>
                <c:pt idx="1">
                  <c:v>3.384912255402346</c:v>
                </c:pt>
                <c:pt idx="2">
                  <c:v>3.440290472127149</c:v>
                </c:pt>
                <c:pt idx="3">
                  <c:v>3.471255664259249</c:v>
                </c:pt>
                <c:pt idx="4">
                  <c:v>3.481021892108298</c:v>
                </c:pt>
                <c:pt idx="5">
                  <c:v>3.488446778862347</c:v>
                </c:pt>
                <c:pt idx="6">
                  <c:v>3.45360682034598</c:v>
                </c:pt>
                <c:pt idx="7">
                  <c:v>3.413836608975622</c:v>
                </c:pt>
                <c:pt idx="8">
                  <c:v>3.481416753823383</c:v>
                </c:pt>
                <c:pt idx="9">
                  <c:v>3.364821813893341</c:v>
                </c:pt>
                <c:pt idx="10">
                  <c:v>3.370388611746263</c:v>
                </c:pt>
                <c:pt idx="11">
                  <c:v>3.45350624176026</c:v>
                </c:pt>
                <c:pt idx="12">
                  <c:v>3.468007283693061</c:v>
                </c:pt>
                <c:pt idx="13">
                  <c:v>3.513406515930454</c:v>
                </c:pt>
                <c:pt idx="14">
                  <c:v>3.453484521804534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</c:v>
                </c:pt>
                <c:pt idx="18">
                  <c:v>3.552833826848773</c:v>
                </c:pt>
                <c:pt idx="19">
                  <c:v>3.75439065549366</c:v>
                </c:pt>
                <c:pt idx="20">
                  <c:v>3.862820260299086</c:v>
                </c:pt>
                <c:pt idx="21">
                  <c:v>4.009090283450481</c:v>
                </c:pt>
                <c:pt idx="22">
                  <c:v>4.098885540222176</c:v>
                </c:pt>
                <c:pt idx="23">
                  <c:v>4.03008779282658</c:v>
                </c:pt>
                <c:pt idx="24">
                  <c:v>4.07860150301362</c:v>
                </c:pt>
                <c:pt idx="25">
                  <c:v>4.117119556442034</c:v>
                </c:pt>
                <c:pt idx="26">
                  <c:v>4.005274855671514</c:v>
                </c:pt>
                <c:pt idx="27">
                  <c:v>4.066198819660078</c:v>
                </c:pt>
                <c:pt idx="28">
                  <c:v>4.173222648375392</c:v>
                </c:pt>
                <c:pt idx="29">
                  <c:v>4.288554053895082</c:v>
                </c:pt>
                <c:pt idx="30">
                  <c:v>4.423764857156946</c:v>
                </c:pt>
                <c:pt idx="31">
                  <c:v>4.538476349620582</c:v>
                </c:pt>
                <c:pt idx="32">
                  <c:v>4.63205164187483</c:v>
                </c:pt>
                <c:pt idx="33">
                  <c:v>4.816172086894706</c:v>
                </c:pt>
                <c:pt idx="34">
                  <c:v>5.002247556045366</c:v>
                </c:pt>
                <c:pt idx="35">
                  <c:v>5.219039712556232</c:v>
                </c:pt>
                <c:pt idx="36">
                  <c:v>5.320627235699495</c:v>
                </c:pt>
                <c:pt idx="37">
                  <c:v>5.552036399426465</c:v>
                </c:pt>
                <c:pt idx="38">
                  <c:v>5.438487759528972</c:v>
                </c:pt>
                <c:pt idx="39">
                  <c:v>5.038053946147428</c:v>
                </c:pt>
                <c:pt idx="40">
                  <c:v>5.17911849231268</c:v>
                </c:pt>
              </c:numCache>
            </c:numRef>
          </c:yVal>
          <c:smooth val="0"/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3.853358419509592</c:v>
                </c:pt>
                <c:pt idx="19" formatCode="0%">
                  <c:v>4.155961779406566</c:v>
                </c:pt>
                <c:pt idx="20" formatCode="0%">
                  <c:v>4.348641424854913</c:v>
                </c:pt>
                <c:pt idx="21" formatCode="0%">
                  <c:v>4.570793670806652</c:v>
                </c:pt>
                <c:pt idx="22" formatCode="0%">
                  <c:v>4.529037383740017</c:v>
                </c:pt>
                <c:pt idx="23" formatCode="0%">
                  <c:v>4.430430212210768</c:v>
                </c:pt>
                <c:pt idx="24" formatCode="0%">
                  <c:v>4.438755544807132</c:v>
                </c:pt>
                <c:pt idx="25" formatCode="0%">
                  <c:v>4.295253964085181</c:v>
                </c:pt>
                <c:pt idx="26" formatCode="0%">
                  <c:v>4.329733573453434</c:v>
                </c:pt>
                <c:pt idx="27" formatCode="0%">
                  <c:v>4.328442618803955</c:v>
                </c:pt>
                <c:pt idx="28" formatCode="0%">
                  <c:v>4.421814654262985</c:v>
                </c:pt>
                <c:pt idx="29" formatCode="0%">
                  <c:v>4.626565748731926</c:v>
                </c:pt>
                <c:pt idx="30" formatCode="0%">
                  <c:v>4.789830374208107</c:v>
                </c:pt>
                <c:pt idx="31" formatCode="0%">
                  <c:v>5.067496390364816</c:v>
                </c:pt>
                <c:pt idx="32" formatCode="0%">
                  <c:v>5.458653674396995</c:v>
                </c:pt>
                <c:pt idx="33" formatCode="0%">
                  <c:v>5.98283114191667</c:v>
                </c:pt>
                <c:pt idx="34" formatCode="0%">
                  <c:v>6.655964473547897</c:v>
                </c:pt>
                <c:pt idx="35" formatCode="0%">
                  <c:v>7.242105614152319</c:v>
                </c:pt>
                <c:pt idx="36" formatCode="0%">
                  <c:v>7.68573552177333</c:v>
                </c:pt>
                <c:pt idx="37" formatCode="0%">
                  <c:v>7.924550004112181</c:v>
                </c:pt>
                <c:pt idx="38" formatCode="0%">
                  <c:v>7.862356584556807</c:v>
                </c:pt>
                <c:pt idx="39" formatCode="0%">
                  <c:v>7.888425114648596</c:v>
                </c:pt>
                <c:pt idx="40" formatCode="0%">
                  <c:v>7.552098742346842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770632"/>
        <c:axId val="2058664808"/>
      </c:scatterChart>
      <c:valAx>
        <c:axId val="2133770632"/>
        <c:scaling>
          <c:orientation val="minMax"/>
          <c:max val="2010.0"/>
          <c:min val="1970.0"/>
        </c:scaling>
        <c:delete val="0"/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"/>
              <c:y val="0.9266304347826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58664808"/>
        <c:crosses val="autoZero"/>
        <c:crossBetween val="midCat"/>
      </c:valAx>
      <c:valAx>
        <c:axId val="2058664808"/>
        <c:scaling>
          <c:orientation val="minMax"/>
          <c:max val="8.0"/>
          <c:min val="1.0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22868926012626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13377063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0936826334208224"/>
          <c:y val="0.110593033978861"/>
          <c:w val="0.327773144286906"/>
          <c:h val="0.291299389941122"/>
        </c:manualLayout>
      </c:layout>
      <c:overlay val="0"/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Feuille_Microsoft_Excel_97_-_20044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Feuille_Microsoft_Excel_97_-_20045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Feuille_Microsoft_Excel_97_-_20046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uruneunionpolitiquedeleuro.eu/en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uruneunionpolitiquedeleuro.eu/e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capital21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Feuille_Microsoft_Excel_97_-_20041.xls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Feuille_Microsoft_Excel_97_-_20042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Feuille_Microsoft_Excel_97_-_20043.xls"/><Relationship Id="rId5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sz="8900" dirty="0" smtClean="0"/>
              <a:t> </a:t>
            </a:r>
            <a:r>
              <a:rPr lang="en-US" dirty="0" smtClean="0"/>
              <a:t>Inequality in Europe </a:t>
            </a:r>
            <a:r>
              <a:rPr lang="fr-FR" dirty="0" smtClean="0"/>
              <a:t>–</a:t>
            </a:r>
            <a:r>
              <a:rPr lang="en-US" dirty="0" smtClean="0"/>
              <a:t> and what the EU could do about it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88832" cy="223224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EUSA Conference, Boston, March </a:t>
            </a:r>
            <a:r>
              <a:rPr lang="en-US" dirty="0"/>
              <a:t>6</a:t>
            </a:r>
            <a:r>
              <a:rPr lang="en-US" dirty="0" smtClean="0"/>
              <a:t>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323528" y="260648"/>
                        <a:ext cx="8496943" cy="6336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7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3" imgW="5486876" imgH="4115157" progId="AcroExch.Document.11">
                  <p:embed/>
                </p:oleObj>
              </mc:Choice>
              <mc:Fallback>
                <p:oleObj name="Acrobat Document" r:id="rId3" imgW="5486876" imgH="4115157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8424936" cy="619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  <a:p>
            <a:r>
              <a:rPr lang="fr-FR" sz="2900" dirty="0" err="1" smtClean="0"/>
              <a:t>There’s</a:t>
            </a:r>
            <a:r>
              <a:rPr lang="fr-FR" sz="2900" dirty="0" smtClean="0"/>
              <a:t> </a:t>
            </a:r>
            <a:r>
              <a:rPr lang="fr-FR" sz="2900" dirty="0" err="1" smtClean="0"/>
              <a:t>nothing</a:t>
            </a:r>
            <a:r>
              <a:rPr lang="fr-FR" sz="2900" dirty="0" smtClean="0"/>
              <a:t> </a:t>
            </a:r>
            <a:r>
              <a:rPr lang="fr-FR" sz="2900" dirty="0" err="1" smtClean="0"/>
              <a:t>bad</a:t>
            </a:r>
            <a:r>
              <a:rPr lang="fr-FR" sz="2900" dirty="0" smtClean="0"/>
              <a:t>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err="1" smtClean="0"/>
              <a:t>high</a:t>
            </a:r>
            <a:r>
              <a:rPr lang="fr-FR" sz="2900" dirty="0" smtClean="0"/>
              <a:t>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</a:t>
            </a:r>
            <a:r>
              <a:rPr lang="fr-FR" sz="2900" dirty="0"/>
              <a:t> </a:t>
            </a:r>
            <a:r>
              <a:rPr lang="fr-FR" sz="2900" dirty="0" smtClean="0"/>
              <a:t>(as long as </a:t>
            </a:r>
            <a:r>
              <a:rPr lang="fr-FR" sz="2900" dirty="0" err="1" smtClean="0"/>
              <a:t>there’s</a:t>
            </a:r>
            <a:r>
              <a:rPr lang="fr-FR" sz="2900" dirty="0" smtClean="0"/>
              <a:t> a </a:t>
            </a:r>
            <a:r>
              <a:rPr lang="fr-FR" sz="2900" dirty="0" err="1" smtClean="0"/>
              <a:t>strong</a:t>
            </a:r>
            <a:r>
              <a:rPr lang="fr-FR" sz="2900" dirty="0" smtClean="0"/>
              <a:t> middle class </a:t>
            </a:r>
            <a:r>
              <a:rPr lang="fr-FR" sz="2900" dirty="0" err="1" smtClean="0"/>
              <a:t>share</a:t>
            </a:r>
            <a:r>
              <a:rPr lang="fr-FR" sz="2900" dirty="0" smtClean="0"/>
              <a:t> in total </a:t>
            </a:r>
            <a:r>
              <a:rPr lang="fr-FR" sz="2900" dirty="0" err="1" smtClean="0"/>
              <a:t>wealth</a:t>
            </a:r>
            <a:r>
              <a:rPr lang="fr-FR" sz="2900" dirty="0" smtClean="0"/>
              <a:t>), but </a:t>
            </a:r>
            <a:r>
              <a:rPr lang="fr-FR" sz="2900" dirty="0" err="1" smtClean="0"/>
              <a:t>this</a:t>
            </a:r>
            <a:r>
              <a:rPr lang="fr-FR" sz="2900" dirty="0" smtClean="0"/>
              <a:t> </a:t>
            </a:r>
            <a:r>
              <a:rPr lang="fr-FR" sz="2900" dirty="0" err="1" smtClean="0"/>
              <a:t>creates</a:t>
            </a:r>
            <a:r>
              <a:rPr lang="fr-FR" sz="2900" dirty="0" smtClean="0"/>
              <a:t> new </a:t>
            </a:r>
            <a:r>
              <a:rPr lang="fr-FR" sz="2900" dirty="0" err="1" smtClean="0"/>
              <a:t>policy</a:t>
            </a:r>
            <a:r>
              <a:rPr lang="fr-FR" sz="2900" dirty="0" smtClean="0"/>
              <a:t> challenges, </a:t>
            </a:r>
            <a:r>
              <a:rPr lang="fr-FR" sz="2900" dirty="0" err="1" smtClean="0"/>
              <a:t>particularly</a:t>
            </a:r>
            <a:r>
              <a:rPr lang="fr-FR" sz="2900" dirty="0" smtClean="0"/>
              <a:t> for Europe</a:t>
            </a:r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5" name="Worksheet" r:id="rId4" imgW="9250613" imgH="5722661" progId="">
                  <p:embed/>
                </p:oleObj>
              </mc:Choice>
              <mc:Fallback>
                <p:oleObj name="Worksheet" r:id="rId4" imgW="9250613" imgH="5722661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7" name="Worksheet" r:id="rId4" imgW="9319263" imgH="5722661" progId="">
                  <p:embed/>
                </p:oleObj>
              </mc:Choice>
              <mc:Fallback>
                <p:oleObj name="Worksheet" r:id="rId4" imgW="9319263" imgH="5722661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12967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/>
          </a:bodyPr>
          <a:lstStyle/>
          <a:p>
            <a:r>
              <a:rPr lang="fr-FR" dirty="0" smtClean="0"/>
              <a:t>2. </a:t>
            </a:r>
            <a:r>
              <a:rPr lang="fr-FR" dirty="0" err="1" smtClean="0"/>
              <a:t>European</a:t>
            </a:r>
            <a:r>
              <a:rPr lang="fr-FR" dirty="0" smtClean="0"/>
              <a:t> social state </a:t>
            </a:r>
            <a:r>
              <a:rPr lang="fr-FR" dirty="0" err="1" smtClean="0"/>
              <a:t>is</a:t>
            </a:r>
            <a:r>
              <a:rPr lang="fr-FR" dirty="0" smtClean="0"/>
              <a:t> fragile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European</a:t>
            </a:r>
            <a:r>
              <a:rPr lang="fr-FR" dirty="0" smtClean="0"/>
              <a:t> social state relies on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/GDP ratio</a:t>
            </a:r>
          </a:p>
          <a:p>
            <a:endParaRPr lang="fr-FR" dirty="0" smtClean="0"/>
          </a:p>
          <a:p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and </a:t>
            </a:r>
            <a:r>
              <a:rPr lang="fr-FR" dirty="0" err="1" smtClean="0"/>
              <a:t>lack</a:t>
            </a:r>
            <a:r>
              <a:rPr lang="fr-FR" dirty="0" smtClean="0"/>
              <a:t> of fiscal union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sustain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and to </a:t>
            </a:r>
            <a:r>
              <a:rPr lang="fr-FR" dirty="0" err="1" smtClean="0"/>
              <a:t>maintain</a:t>
            </a:r>
            <a:r>
              <a:rPr lang="fr-FR" dirty="0" smtClean="0"/>
              <a:t> fiscal consent: consensus about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fairness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fragile</a:t>
            </a:r>
          </a:p>
          <a:p>
            <a:endParaRPr lang="fr-FR" dirty="0" smtClean="0"/>
          </a:p>
          <a:p>
            <a:r>
              <a:rPr lang="fr-FR" dirty="0" smtClean="0"/>
              <a:t>Top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rates have </a:t>
            </a:r>
            <a:r>
              <a:rPr lang="fr-FR" dirty="0" err="1" smtClean="0"/>
              <a:t>fallen</a:t>
            </a:r>
            <a:r>
              <a:rPr lang="fr-FR" dirty="0" smtClean="0"/>
              <a:t> more in the US </a:t>
            </a:r>
            <a:r>
              <a:rPr lang="fr-FR" dirty="0" err="1" smtClean="0"/>
              <a:t>then</a:t>
            </a:r>
            <a:r>
              <a:rPr lang="fr-FR" dirty="0" smtClean="0"/>
              <a:t> in Europe, but 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rates have </a:t>
            </a:r>
            <a:r>
              <a:rPr lang="fr-FR" dirty="0" err="1" smtClean="0"/>
              <a:t>fallen</a:t>
            </a:r>
            <a:r>
              <a:rPr lang="fr-FR" dirty="0" smtClean="0"/>
              <a:t> a lot more in Europe </a:t>
            </a:r>
          </a:p>
          <a:p>
            <a:r>
              <a:rPr lang="fr-FR" dirty="0" err="1" smtClean="0"/>
              <a:t>Without</a:t>
            </a:r>
            <a:r>
              <a:rPr lang="fr-FR" dirty="0" smtClean="0"/>
              <a:t> a </a:t>
            </a:r>
            <a:r>
              <a:rPr lang="fr-FR" dirty="0" err="1" smtClean="0"/>
              <a:t>common</a:t>
            </a:r>
            <a:r>
              <a:rPr lang="fr-FR" dirty="0" smtClean="0"/>
              <a:t> euro-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, effective </a:t>
            </a:r>
            <a:r>
              <a:rPr lang="fr-FR" dirty="0" err="1" smtClean="0"/>
              <a:t>tax</a:t>
            </a:r>
            <a:r>
              <a:rPr lang="fr-FR" dirty="0" smtClean="0"/>
              <a:t> rates on large corporations are </a:t>
            </a:r>
            <a:r>
              <a:rPr lang="fr-FR" dirty="0" err="1" smtClean="0"/>
              <a:t>likely</a:t>
            </a:r>
            <a:r>
              <a:rPr lang="fr-FR" dirty="0" smtClean="0"/>
              <a:t> to </a:t>
            </a:r>
            <a:r>
              <a:rPr lang="fr-FR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dirty="0" smtClean="0">
                <a:ea typeface="Wingdings"/>
                <a:cs typeface="Wingdings"/>
                <a:sym typeface="Wingdings"/>
              </a:rPr>
              <a:t>0%</a:t>
            </a: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85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72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33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3" name="Feuille de calcul" r:id="rId4" imgW="9243057" imgH="5745583" progId="Excel.Sheet.8">
                  <p:embed/>
                </p:oleObj>
              </mc:Choice>
              <mc:Fallback>
                <p:oleObj name="Feuille de calcul" r:id="rId4" imgW="9243057" imgH="5745583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 lecture: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1.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the long-</a:t>
            </a:r>
            <a:r>
              <a:rPr lang="fr-FR" b="1" dirty="0" err="1" smtClean="0"/>
              <a:t>run</a:t>
            </a:r>
            <a:r>
              <a:rPr lang="fr-FR" dirty="0" smtClean="0"/>
              <a:t>: over the course of the 20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century</a:t>
            </a:r>
            <a:r>
              <a:rPr lang="fr-FR" dirty="0" smtClean="0"/>
              <a:t>, Europe has </a:t>
            </a:r>
            <a:r>
              <a:rPr lang="fr-FR" dirty="0" err="1" smtClean="0"/>
              <a:t>become</a:t>
            </a:r>
            <a:r>
              <a:rPr lang="fr-FR" dirty="0" smtClean="0"/>
              <a:t> more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US </a:t>
            </a:r>
            <a:r>
              <a:rPr lang="fr-FR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institutions and </a:t>
            </a:r>
            <a:r>
              <a:rPr lang="fr-FR" dirty="0" err="1" smtClean="0">
                <a:sym typeface="Wingdings"/>
              </a:rPr>
              <a:t>policies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matter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2. But the European social state </a:t>
            </a:r>
            <a:r>
              <a:rPr lang="fr-FR" b="1" dirty="0" err="1" smtClean="0"/>
              <a:t>is</a:t>
            </a:r>
            <a:r>
              <a:rPr lang="fr-FR" b="1" dirty="0" smtClean="0"/>
              <a:t> fragile</a:t>
            </a:r>
            <a:r>
              <a:rPr lang="fr-FR" dirty="0" smtClean="0"/>
              <a:t>: </a:t>
            </a:r>
            <a:r>
              <a:rPr lang="fr-FR" dirty="0" err="1" smtClean="0"/>
              <a:t>lack</a:t>
            </a:r>
            <a:r>
              <a:rPr lang="fr-FR" dirty="0" smtClean="0"/>
              <a:t> of fiscal union,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b="1" dirty="0"/>
              <a:t>3</a:t>
            </a:r>
            <a:r>
              <a:rPr lang="fr-FR" b="1" dirty="0" smtClean="0"/>
              <a:t>. EU institutions </a:t>
            </a:r>
            <a:r>
              <a:rPr lang="fr-FR" b="1" dirty="0" err="1" smtClean="0"/>
              <a:t>need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fundamentally</a:t>
            </a:r>
            <a:r>
              <a:rPr lang="fr-FR" b="1" dirty="0" smtClean="0"/>
              <a:t> </a:t>
            </a:r>
            <a:r>
              <a:rPr lang="fr-FR" b="1" dirty="0" err="1" smtClean="0"/>
              <a:t>transformed</a:t>
            </a:r>
            <a:r>
              <a:rPr lang="fr-FR" b="1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: Euro-</a:t>
            </a:r>
            <a:r>
              <a:rPr lang="fr-FR" dirty="0" err="1" smtClean="0"/>
              <a:t>chamber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(</a:t>
            </a:r>
            <a:r>
              <a:rPr lang="fr-FR" dirty="0" err="1" smtClean="0"/>
              <a:t>see</a:t>
            </a:r>
            <a:r>
              <a:rPr lang="fr-FR" dirty="0" smtClean="0"/>
              <a:t> « </a:t>
            </a:r>
            <a:r>
              <a:rPr lang="fr-FR" dirty="0" err="1" smtClean="0">
                <a:hlinkClick r:id="rId2"/>
              </a:rPr>
              <a:t>Manifesto</a:t>
            </a:r>
            <a:r>
              <a:rPr lang="fr-FR" dirty="0" smtClean="0">
                <a:hlinkClick r:id="rId2"/>
              </a:rPr>
              <a:t> for a Euro </a:t>
            </a:r>
            <a:r>
              <a:rPr lang="fr-FR" dirty="0" err="1" smtClean="0">
                <a:hlinkClick r:id="rId2"/>
              </a:rPr>
              <a:t>political</a:t>
            </a:r>
            <a:r>
              <a:rPr lang="fr-FR" dirty="0" smtClean="0">
                <a:hlinkClick r:id="rId2"/>
              </a:rPr>
              <a:t> union</a:t>
            </a:r>
            <a:r>
              <a:rPr lang="fr-FR" dirty="0" smtClean="0"/>
              <a:t> »)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23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r>
              <a:rPr lang="fr-FR" dirty="0" smtClean="0"/>
              <a:t>Rise of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and real-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r>
              <a:rPr lang="fr-FR" dirty="0" smtClean="0"/>
              <a:t> </a:t>
            </a:r>
            <a:r>
              <a:rPr lang="fr-FR" dirty="0" err="1" smtClean="0"/>
              <a:t>regulated</a:t>
            </a:r>
            <a:r>
              <a:rPr lang="fr-FR" dirty="0" smtClean="0"/>
              <a:t> 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800" dirty="0" smtClean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new </a:t>
            </a:r>
            <a:r>
              <a:rPr lang="fr-FR" dirty="0" err="1" smtClean="0">
                <a:sym typeface="Wingdings"/>
              </a:rPr>
              <a:t>policy</a:t>
            </a:r>
            <a:r>
              <a:rPr lang="fr-FR" dirty="0" smtClean="0">
                <a:sym typeface="Wingdings"/>
              </a:rPr>
              <a:t> challenges (</a:t>
            </a:r>
            <a:r>
              <a:rPr lang="fr-FR" dirty="0" err="1" smtClean="0">
                <a:sym typeface="Wingdings"/>
              </a:rPr>
              <a:t>prudential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regulation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access</a:t>
            </a:r>
            <a:r>
              <a:rPr lang="fr-FR" dirty="0" smtClean="0">
                <a:sym typeface="Wingdings"/>
              </a:rPr>
              <a:t> to </a:t>
            </a:r>
            <a:r>
              <a:rPr lang="fr-FR" dirty="0" err="1" smtClean="0">
                <a:sym typeface="Wingdings"/>
              </a:rPr>
              <a:t>property</a:t>
            </a:r>
            <a:r>
              <a:rPr lang="fr-FR" dirty="0" smtClean="0">
                <a:sym typeface="Wingdings"/>
              </a:rPr>
              <a:t> for </a:t>
            </a:r>
            <a:r>
              <a:rPr lang="fr-FR" dirty="0" err="1" smtClean="0">
                <a:sym typeface="Wingdings"/>
              </a:rPr>
              <a:t>young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generations</a:t>
            </a:r>
            <a:r>
              <a:rPr lang="fr-FR" dirty="0" smtClean="0">
                <a:sym typeface="Wingdings"/>
              </a:rPr>
              <a:t>, return of </a:t>
            </a:r>
            <a:r>
              <a:rPr lang="fr-FR" dirty="0" err="1" smtClean="0">
                <a:sym typeface="Wingdings"/>
              </a:rPr>
              <a:t>inheritance</a:t>
            </a:r>
            <a:r>
              <a:rPr lang="fr-FR" dirty="0" smtClean="0">
                <a:sym typeface="Wingdings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43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52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832648"/>
          </a:xfrm>
        </p:spPr>
        <p:txBody>
          <a:bodyPr>
            <a:normAutofit/>
          </a:bodyPr>
          <a:lstStyle/>
          <a:p>
            <a:r>
              <a:rPr lang="fr-FR" dirty="0" smtClean="0"/>
              <a:t>Rise of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partly</a:t>
            </a:r>
            <a:r>
              <a:rPr lang="fr-FR" dirty="0" smtClean="0"/>
              <a:t> due to </a:t>
            </a:r>
            <a:r>
              <a:rPr lang="fr-FR" dirty="0" err="1" smtClean="0"/>
              <a:t>transfers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public to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</a:t>
            </a:r>
            <a:r>
              <a:rPr lang="fr-FR" dirty="0" err="1" smtClean="0"/>
              <a:t>privatization</a:t>
            </a:r>
            <a:r>
              <a:rPr lang="fr-FR" dirty="0" smtClean="0"/>
              <a:t> of public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</a:p>
          <a:p>
            <a:pPr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public </a:t>
            </a:r>
            <a:r>
              <a:rPr lang="fr-FR" dirty="0" err="1" smtClean="0">
                <a:sym typeface="Wingdings"/>
              </a:rPr>
              <a:t>debt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crisis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lack</a:t>
            </a:r>
            <a:r>
              <a:rPr lang="fr-FR" dirty="0" smtClean="0">
                <a:sym typeface="Wingdings"/>
              </a:rPr>
              <a:t> of confidence in Euro-zone institutions, </a:t>
            </a:r>
            <a:r>
              <a:rPr lang="fr-FR" dirty="0" err="1" smtClean="0">
                <a:sym typeface="Wingdings"/>
              </a:rPr>
              <a:t>recession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unemployment</a:t>
            </a:r>
            <a:endParaRPr lang="fr-FR" dirty="0" smtClean="0">
              <a:sym typeface="Wingdings"/>
            </a:endParaRP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         (GDP 2015 &lt; GDP 2007 ; </a:t>
            </a:r>
            <a:r>
              <a:rPr lang="fr-FR" dirty="0" err="1" smtClean="0">
                <a:sym typeface="Wingdings"/>
              </a:rPr>
              <a:t>lost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decade</a:t>
            </a:r>
            <a:r>
              <a:rPr lang="fr-FR" dirty="0" smtClean="0">
                <a:sym typeface="Wingdings"/>
              </a:rPr>
              <a:t>)</a:t>
            </a:r>
          </a:p>
          <a:p>
            <a:pPr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 structural </a:t>
            </a:r>
            <a:r>
              <a:rPr lang="fr-FR" dirty="0" err="1" smtClean="0">
                <a:sym typeface="Wingdings"/>
              </a:rPr>
              <a:t>pb</a:t>
            </a:r>
            <a:r>
              <a:rPr lang="fr-FR" dirty="0" smtClean="0">
                <a:sym typeface="Wingdings"/>
              </a:rPr>
              <a:t>: a single </a:t>
            </a:r>
            <a:r>
              <a:rPr lang="fr-FR" dirty="0" err="1" smtClean="0">
                <a:sym typeface="Wingdings"/>
              </a:rPr>
              <a:t>currency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with</a:t>
            </a:r>
            <a:r>
              <a:rPr lang="fr-FR" dirty="0" smtClean="0">
                <a:sym typeface="Wingdings"/>
              </a:rPr>
              <a:t>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</a:t>
            </a:r>
            <a:r>
              <a:rPr lang="fr-FR" dirty="0">
                <a:sym typeface="Wingdings"/>
              </a:rPr>
              <a:t>p</a:t>
            </a:r>
            <a:r>
              <a:rPr lang="fr-FR" dirty="0" smtClean="0">
                <a:sym typeface="Wingdings"/>
              </a:rPr>
              <a:t>ublic </a:t>
            </a:r>
            <a:r>
              <a:rPr lang="fr-FR" dirty="0" err="1" smtClean="0">
                <a:sym typeface="Wingdings"/>
              </a:rPr>
              <a:t>debt</a:t>
            </a:r>
            <a:r>
              <a:rPr lang="fr-FR" dirty="0" smtClean="0">
                <a:sym typeface="Wingdings"/>
              </a:rPr>
              <a:t>,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</a:t>
            </a:r>
            <a:r>
              <a:rPr lang="fr-FR" dirty="0" err="1">
                <a:sym typeface="Wingdings"/>
              </a:rPr>
              <a:t>i</a:t>
            </a:r>
            <a:r>
              <a:rPr lang="fr-FR" dirty="0" err="1" smtClean="0">
                <a:sym typeface="Wingdings"/>
              </a:rPr>
              <a:t>nterest</a:t>
            </a:r>
            <a:r>
              <a:rPr lang="fr-FR" dirty="0" smtClean="0">
                <a:sym typeface="Wingdings"/>
              </a:rPr>
              <a:t> rates,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 </a:t>
            </a:r>
            <a:r>
              <a:rPr lang="fr-FR" dirty="0" err="1" smtClean="0">
                <a:sym typeface="Wingdings"/>
              </a:rPr>
              <a:t>tax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systems</a:t>
            </a:r>
            <a:r>
              <a:rPr lang="fr-FR" dirty="0" smtClean="0">
                <a:sym typeface="Wingdings"/>
              </a:rPr>
              <a:t> = a </a:t>
            </a:r>
            <a:r>
              <a:rPr lang="fr-FR" dirty="0" err="1" smtClean="0">
                <a:sym typeface="Wingdings"/>
              </a:rPr>
              <a:t>very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bad</a:t>
            </a:r>
            <a:r>
              <a:rPr lang="fr-FR" dirty="0" smtClean="0">
                <a:sym typeface="Wingdings"/>
              </a:rPr>
              <a:t> and </a:t>
            </a:r>
            <a:r>
              <a:rPr lang="fr-FR" dirty="0" err="1" smtClean="0">
                <a:sym typeface="Wingdings"/>
              </a:rPr>
              <a:t>unstable</a:t>
            </a:r>
            <a:r>
              <a:rPr lang="fr-FR" dirty="0" smtClean="0">
                <a:sym typeface="Wingdings"/>
              </a:rPr>
              <a:t> system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65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3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>
            <a:normAutofit/>
          </a:bodyPr>
          <a:lstStyle/>
          <a:p>
            <a:r>
              <a:rPr lang="fr-FR" dirty="0" smtClean="0"/>
              <a:t>3.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the EU do about </a:t>
            </a:r>
            <a:r>
              <a:rPr lang="fr-FR" dirty="0" err="1" smtClean="0"/>
              <a:t>this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785395"/>
          </a:xfrm>
        </p:spPr>
        <p:txBody>
          <a:bodyPr>
            <a:normAutofit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/>
              <a:t>« </a:t>
            </a:r>
            <a:r>
              <a:rPr lang="fr-FR" dirty="0">
                <a:hlinkClick r:id="rId2"/>
              </a:rPr>
              <a:t>Manifesto for a Euro political union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Common 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, </a:t>
            </a:r>
            <a:r>
              <a:rPr lang="fr-FR" dirty="0" err="1" smtClean="0"/>
              <a:t>fight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havens</a:t>
            </a:r>
            <a:r>
              <a:rPr lang="fr-FR" dirty="0" smtClean="0"/>
              <a:t>, etc.: EU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perceived</a:t>
            </a:r>
            <a:r>
              <a:rPr lang="fr-FR" dirty="0" smtClean="0"/>
              <a:t> by </a:t>
            </a:r>
            <a:r>
              <a:rPr lang="fr-FR" dirty="0" err="1" smtClean="0"/>
              <a:t>lower</a:t>
            </a:r>
            <a:r>
              <a:rPr lang="fr-FR" dirty="0" smtClean="0"/>
              <a:t> social groups as </a:t>
            </a:r>
            <a:r>
              <a:rPr lang="fr-FR" dirty="0" err="1" smtClean="0"/>
              <a:t>being</a:t>
            </a:r>
            <a:r>
              <a:rPr lang="fr-FR" dirty="0" smtClean="0"/>
              <a:t> pro-capital;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reversed</a:t>
            </a:r>
            <a:endParaRPr lang="fr-FR" dirty="0" smtClean="0"/>
          </a:p>
          <a:p>
            <a:r>
              <a:rPr lang="fr-FR" dirty="0" smtClean="0"/>
              <a:t>Common </a:t>
            </a:r>
            <a:r>
              <a:rPr lang="fr-FR" dirty="0" err="1" smtClean="0"/>
              <a:t>redemption</a:t>
            </a:r>
            <a:r>
              <a:rPr lang="fr-FR" dirty="0" smtClean="0"/>
              <a:t> </a:t>
            </a:r>
            <a:r>
              <a:rPr lang="fr-FR" dirty="0" err="1" smtClean="0"/>
              <a:t>fund</a:t>
            </a:r>
            <a:r>
              <a:rPr lang="fr-FR" dirty="0" smtClean="0"/>
              <a:t> for all euro-zone public </a:t>
            </a:r>
            <a:r>
              <a:rPr lang="fr-FR" dirty="0" err="1" smtClean="0"/>
              <a:t>debts</a:t>
            </a:r>
            <a:r>
              <a:rPr lang="fr-FR" dirty="0" smtClean="0"/>
              <a:t> &gt;60% GDP: </a:t>
            </a:r>
            <a:r>
              <a:rPr lang="fr-FR" dirty="0" err="1" smtClean="0"/>
              <a:t>separate</a:t>
            </a:r>
            <a:r>
              <a:rPr lang="fr-FR" dirty="0" smtClean="0"/>
              <a:t> country </a:t>
            </a:r>
            <a:r>
              <a:rPr lang="fr-FR" dirty="0" err="1" smtClean="0"/>
              <a:t>accounts</a:t>
            </a:r>
            <a:r>
              <a:rPr lang="fr-FR" dirty="0" smtClean="0"/>
              <a:t>, but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rate</a:t>
            </a:r>
          </a:p>
          <a:p>
            <a:r>
              <a:rPr lang="fr-FR" dirty="0" smtClean="0"/>
              <a:t>Public-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plan in </a:t>
            </a:r>
            <a:r>
              <a:rPr lang="fr-FR" dirty="0" err="1" smtClean="0"/>
              <a:t>universities</a:t>
            </a:r>
            <a:r>
              <a:rPr lang="fr-FR" dirty="0" smtClean="0"/>
              <a:t>, innovation, green technologies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016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900" dirty="0" smtClean="0"/>
          </a:p>
          <a:p>
            <a:r>
              <a:rPr lang="fr-FR" sz="2900" b="1" dirty="0"/>
              <a:t>I</a:t>
            </a:r>
            <a:r>
              <a:rPr lang="fr-FR" sz="2900" b="1" dirty="0" smtClean="0"/>
              <a:t>n </a:t>
            </a:r>
            <a:r>
              <a:rPr lang="fr-FR" sz="2900" b="1" dirty="0" err="1" smtClean="0"/>
              <a:t>order</a:t>
            </a:r>
            <a:r>
              <a:rPr lang="fr-FR" sz="2900" b="1" dirty="0" smtClean="0"/>
              <a:t> to </a:t>
            </a:r>
            <a:r>
              <a:rPr lang="fr-FR" sz="2900" b="1" dirty="0" err="1" smtClean="0"/>
              <a:t>adopt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these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policies</a:t>
            </a:r>
            <a:r>
              <a:rPr lang="fr-FR" sz="2900" b="1" dirty="0" smtClean="0"/>
              <a:t>, one </a:t>
            </a:r>
            <a:r>
              <a:rPr lang="fr-FR" sz="2900" b="1" dirty="0" err="1" smtClean="0"/>
              <a:t>needs</a:t>
            </a:r>
            <a:r>
              <a:rPr lang="fr-FR" sz="2900" b="1" dirty="0" smtClean="0"/>
              <a:t> to </a:t>
            </a:r>
            <a:r>
              <a:rPr lang="fr-FR" sz="2900" b="1" dirty="0" err="1" smtClean="0"/>
              <a:t>fundamentally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transform</a:t>
            </a:r>
            <a:r>
              <a:rPr lang="fr-FR" sz="2900" b="1" dirty="0" smtClean="0"/>
              <a:t> the </a:t>
            </a:r>
            <a:r>
              <a:rPr lang="fr-FR" sz="2900" b="1" dirty="0" err="1" smtClean="0"/>
              <a:t>existing</a:t>
            </a:r>
            <a:r>
              <a:rPr lang="fr-FR" sz="2900" b="1" dirty="0" smtClean="0"/>
              <a:t> EU </a:t>
            </a:r>
            <a:r>
              <a:rPr lang="fr-FR" sz="2900" b="1" dirty="0" err="1" smtClean="0"/>
              <a:t>institutional</a:t>
            </a:r>
            <a:r>
              <a:rPr lang="fr-FR" sz="2900" b="1" dirty="0" smtClean="0"/>
              <a:t> architecture</a:t>
            </a:r>
            <a:r>
              <a:rPr lang="fr-FR" sz="2900" dirty="0" smtClean="0"/>
              <a:t>: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err="1" smtClean="0"/>
              <a:t>unanimity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 for fiscal issues,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impossible to do </a:t>
            </a:r>
            <a:r>
              <a:rPr lang="fr-FR" sz="2900" dirty="0" err="1" smtClean="0"/>
              <a:t>anything</a:t>
            </a:r>
            <a:r>
              <a:rPr lang="fr-FR" sz="2900" dirty="0" smtClean="0"/>
              <a:t>; the system of </a:t>
            </a:r>
            <a:r>
              <a:rPr lang="fr-FR" sz="2900" dirty="0" err="1" smtClean="0"/>
              <a:t>automatic</a:t>
            </a:r>
            <a:r>
              <a:rPr lang="fr-FR" sz="2900" dirty="0" smtClean="0"/>
              <a:t> </a:t>
            </a:r>
            <a:r>
              <a:rPr lang="fr-FR" sz="2900" dirty="0" err="1" smtClean="0"/>
              <a:t>rules</a:t>
            </a:r>
            <a:r>
              <a:rPr lang="fr-FR" sz="2900" dirty="0" smtClean="0"/>
              <a:t> and sanctions for </a:t>
            </a:r>
            <a:r>
              <a:rPr lang="fr-FR" sz="2900" dirty="0" err="1" smtClean="0"/>
              <a:t>choice</a:t>
            </a:r>
            <a:r>
              <a:rPr lang="fr-FR" sz="2900" dirty="0" smtClean="0"/>
              <a:t> of </a:t>
            </a:r>
            <a:r>
              <a:rPr lang="fr-FR" sz="2900" dirty="0" err="1" smtClean="0"/>
              <a:t>deficit</a:t>
            </a:r>
            <a:r>
              <a:rPr lang="fr-FR" sz="2900" dirty="0" smtClean="0"/>
              <a:t> </a:t>
            </a:r>
            <a:r>
              <a:rPr lang="fr-FR" sz="2900" dirty="0" err="1" smtClean="0"/>
              <a:t>level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not </a:t>
            </a:r>
            <a:r>
              <a:rPr lang="fr-FR" sz="2900" dirty="0" err="1" smtClean="0"/>
              <a:t>working</a:t>
            </a:r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r>
              <a:rPr lang="fr-FR" sz="2900" dirty="0" smtClean="0"/>
              <a:t>In </a:t>
            </a:r>
            <a:r>
              <a:rPr lang="fr-FR" sz="2900" dirty="0" err="1" smtClean="0"/>
              <a:t>order</a:t>
            </a:r>
            <a:r>
              <a:rPr lang="fr-FR" sz="2900" dirty="0" smtClean="0"/>
              <a:t> to </a:t>
            </a:r>
            <a:r>
              <a:rPr lang="fr-FR" sz="2900" dirty="0" err="1" smtClean="0"/>
              <a:t>adopt</a:t>
            </a:r>
            <a:r>
              <a:rPr lang="fr-FR" sz="2900" dirty="0" smtClean="0"/>
              <a:t> </a:t>
            </a:r>
            <a:r>
              <a:rPr lang="fr-FR" sz="2900" dirty="0" err="1" smtClean="0"/>
              <a:t>these</a:t>
            </a:r>
            <a:r>
              <a:rPr lang="fr-FR" sz="2900" dirty="0" smtClean="0"/>
              <a:t> </a:t>
            </a:r>
            <a:r>
              <a:rPr lang="fr-FR" sz="2900" dirty="0" err="1" smtClean="0"/>
              <a:t>policies</a:t>
            </a:r>
            <a:r>
              <a:rPr lang="fr-FR" sz="2900" dirty="0" smtClean="0"/>
              <a:t> (</a:t>
            </a:r>
            <a:r>
              <a:rPr lang="fr-FR" sz="2900" dirty="0" err="1" smtClean="0"/>
              <a:t>corporate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base and rate, </a:t>
            </a:r>
            <a:r>
              <a:rPr lang="fr-FR" sz="2900" dirty="0" err="1" smtClean="0"/>
              <a:t>level</a:t>
            </a:r>
            <a:r>
              <a:rPr lang="fr-FR" sz="2900" dirty="0" smtClean="0"/>
              <a:t> of the </a:t>
            </a:r>
            <a:r>
              <a:rPr lang="fr-FR" sz="2900" dirty="0" err="1" smtClean="0"/>
              <a:t>deficit</a:t>
            </a:r>
            <a:r>
              <a:rPr lang="fr-FR" sz="2900" dirty="0" smtClean="0"/>
              <a:t>, euro-zone budget, etc.) </a:t>
            </a:r>
            <a:r>
              <a:rPr lang="fr-FR" sz="2900" dirty="0" err="1" smtClean="0"/>
              <a:t>under</a:t>
            </a:r>
            <a:r>
              <a:rPr lang="fr-FR" sz="2900" dirty="0" smtClean="0"/>
              <a:t> </a:t>
            </a:r>
            <a:r>
              <a:rPr lang="fr-FR" sz="2900" dirty="0" err="1" smtClean="0"/>
              <a:t>majority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, one </a:t>
            </a:r>
            <a:r>
              <a:rPr lang="fr-FR" sz="2900" dirty="0" err="1" smtClean="0"/>
              <a:t>needs</a:t>
            </a:r>
            <a:r>
              <a:rPr lang="fr-FR" sz="2900" dirty="0" smtClean="0"/>
              <a:t> a euro-zone </a:t>
            </a:r>
            <a:r>
              <a:rPr lang="fr-FR" sz="2900" dirty="0" err="1" smtClean="0"/>
              <a:t>parliament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smtClean="0"/>
              <a:t>Best option: </a:t>
            </a:r>
            <a:r>
              <a:rPr lang="fr-FR" sz="2900" b="1" dirty="0" smtClean="0"/>
              <a:t>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</a:t>
            </a:r>
            <a:r>
              <a:rPr lang="fr-FR" sz="2900" dirty="0" err="1" smtClean="0"/>
              <a:t>based</a:t>
            </a:r>
            <a:r>
              <a:rPr lang="fr-FR" sz="2900" dirty="0" smtClean="0"/>
              <a:t> </a:t>
            </a:r>
            <a:r>
              <a:rPr lang="fr-FR" sz="2900" dirty="0" err="1" smtClean="0"/>
              <a:t>upon</a:t>
            </a:r>
            <a:r>
              <a:rPr lang="fr-FR" sz="2900" dirty="0" smtClean="0"/>
              <a:t> </a:t>
            </a:r>
            <a:r>
              <a:rPr lang="fr-FR" sz="2900" dirty="0" err="1" smtClean="0"/>
              <a:t>members</a:t>
            </a:r>
            <a:r>
              <a:rPr lang="fr-FR" sz="2900" dirty="0" smtClean="0"/>
              <a:t> of 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(in proportion to </a:t>
            </a:r>
            <a:r>
              <a:rPr lang="fr-FR" sz="2900" dirty="0" err="1" smtClean="0"/>
              <a:t>each</a:t>
            </a:r>
            <a:r>
              <a:rPr lang="fr-FR" sz="2900" dirty="0" smtClean="0"/>
              <a:t> </a:t>
            </a:r>
            <a:r>
              <a:rPr lang="fr-FR" sz="2900" dirty="0" err="1" smtClean="0"/>
              <a:t>country’s</a:t>
            </a:r>
            <a:r>
              <a:rPr lang="fr-FR" sz="2900" dirty="0" smtClean="0"/>
              <a:t> population: </a:t>
            </a:r>
            <a:r>
              <a:rPr lang="fr-FR" sz="2900" dirty="0" err="1" smtClean="0"/>
              <a:t>say</a:t>
            </a:r>
            <a:r>
              <a:rPr lang="fr-FR" sz="2900" dirty="0" smtClean="0"/>
              <a:t>, 40 </a:t>
            </a:r>
            <a:r>
              <a:rPr lang="fr-FR" sz="2900" dirty="0" err="1" smtClean="0"/>
              <a:t>NMPs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Germany, 30 </a:t>
            </a:r>
            <a:r>
              <a:rPr lang="fr-FR" sz="2900" dirty="0" err="1" smtClean="0"/>
              <a:t>NMPs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France, etc.)</a:t>
            </a:r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b="1" dirty="0"/>
              <a:t>I</a:t>
            </a:r>
            <a:r>
              <a:rPr lang="fr-FR" sz="2900" b="1" dirty="0" smtClean="0"/>
              <a:t>s the 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the </a:t>
            </a:r>
            <a:r>
              <a:rPr lang="fr-FR" sz="2900" b="1" dirty="0" err="1" smtClean="0"/>
              <a:t>same</a:t>
            </a:r>
            <a:r>
              <a:rPr lang="fr-FR" sz="2900" b="1" dirty="0" smtClean="0"/>
              <a:t> as pre-1979 EP?</a:t>
            </a:r>
            <a:endParaRPr lang="fr-FR" sz="2900" dirty="0" smtClean="0"/>
          </a:p>
          <a:p>
            <a:r>
              <a:rPr lang="fr-FR" sz="2900" dirty="0" smtClean="0"/>
              <a:t>No :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would</a:t>
            </a:r>
            <a:r>
              <a:rPr lang="fr-FR" sz="2900" dirty="0" smtClean="0"/>
              <a:t> have </a:t>
            </a:r>
            <a:r>
              <a:rPr lang="fr-FR" sz="2900" dirty="0" err="1" smtClean="0"/>
              <a:t>substantial</a:t>
            </a:r>
            <a:r>
              <a:rPr lang="fr-FR" sz="2900" dirty="0" smtClean="0"/>
              <a:t> </a:t>
            </a:r>
            <a:r>
              <a:rPr lang="fr-FR" sz="2900" dirty="0" err="1" smtClean="0"/>
              <a:t>legistative</a:t>
            </a:r>
            <a:r>
              <a:rPr lang="fr-FR" sz="2900" dirty="0" smtClean="0"/>
              <a:t> </a:t>
            </a:r>
            <a:r>
              <a:rPr lang="fr-FR" sz="2900" dirty="0" err="1" smtClean="0"/>
              <a:t>powers</a:t>
            </a:r>
            <a:r>
              <a:rPr lang="fr-FR" sz="2900" dirty="0" smtClean="0"/>
              <a:t> (pre-1979 EP </a:t>
            </a:r>
            <a:r>
              <a:rPr lang="fr-FR" sz="2900" dirty="0" err="1" smtClean="0"/>
              <a:t>was</a:t>
            </a:r>
            <a:r>
              <a:rPr lang="fr-FR" sz="2900" dirty="0" smtClean="0"/>
              <a:t> a </a:t>
            </a:r>
            <a:r>
              <a:rPr lang="fr-FR" sz="2900" dirty="0" err="1" smtClean="0"/>
              <a:t>deliberative</a:t>
            </a:r>
            <a:r>
              <a:rPr lang="fr-FR" sz="2900" dirty="0" smtClean="0"/>
              <a:t> </a:t>
            </a:r>
            <a:r>
              <a:rPr lang="fr-FR" sz="2900" dirty="0" err="1" smtClean="0"/>
              <a:t>assembly</a:t>
            </a:r>
            <a:r>
              <a:rPr lang="fr-FR" sz="2900" dirty="0" smtClean="0"/>
              <a:t>)</a:t>
            </a:r>
          </a:p>
          <a:p>
            <a:endParaRPr lang="fr-FR" sz="2900" dirty="0" smtClean="0"/>
          </a:p>
          <a:p>
            <a:r>
              <a:rPr lang="fr-FR" sz="2900" dirty="0" smtClean="0"/>
              <a:t>Europe has </a:t>
            </a:r>
            <a:r>
              <a:rPr lang="fr-FR" sz="2900" dirty="0" err="1" smtClean="0"/>
              <a:t>yet</a:t>
            </a:r>
            <a:r>
              <a:rPr lang="fr-FR" sz="2900" dirty="0" smtClean="0"/>
              <a:t> to </a:t>
            </a:r>
            <a:r>
              <a:rPr lang="fr-FR" sz="2900" dirty="0" err="1" smtClean="0"/>
              <a:t>invent</a:t>
            </a:r>
            <a:r>
              <a:rPr lang="fr-FR" sz="2900" dirty="0" smtClean="0"/>
              <a:t> </a:t>
            </a:r>
            <a:r>
              <a:rPr lang="fr-FR" sz="2900" dirty="0" err="1" smtClean="0"/>
              <a:t>its</a:t>
            </a:r>
            <a:r>
              <a:rPr lang="fr-FR" sz="2900" dirty="0" smtClean="0"/>
              <a:t> </a:t>
            </a:r>
            <a:r>
              <a:rPr lang="fr-FR" sz="2900" dirty="0" err="1" smtClean="0"/>
              <a:t>own</a:t>
            </a:r>
            <a:r>
              <a:rPr lang="fr-FR" sz="2900" dirty="0" smtClean="0"/>
              <a:t> original </a:t>
            </a:r>
            <a:r>
              <a:rPr lang="fr-FR" sz="2900" dirty="0" err="1" smtClean="0"/>
              <a:t>form</a:t>
            </a:r>
            <a:r>
              <a:rPr lang="fr-FR" sz="2900" dirty="0" smtClean="0"/>
              <a:t> of </a:t>
            </a:r>
            <a:r>
              <a:rPr lang="fr-FR" sz="2900" dirty="0" err="1" smtClean="0"/>
              <a:t>bicameralism</a:t>
            </a:r>
            <a:r>
              <a:rPr lang="fr-FR" sz="2900" dirty="0" smtClean="0"/>
              <a:t>: </a:t>
            </a:r>
            <a:r>
              <a:rPr lang="fr-FR" sz="2900" dirty="0" err="1" smtClean="0"/>
              <a:t>even</a:t>
            </a:r>
            <a:r>
              <a:rPr lang="fr-FR" sz="2900" dirty="0" smtClean="0"/>
              <a:t> if one </a:t>
            </a:r>
            <a:r>
              <a:rPr lang="fr-FR" sz="2900" dirty="0" err="1" smtClean="0"/>
              <a:t>day</a:t>
            </a:r>
            <a:r>
              <a:rPr lang="fr-FR" sz="2900" dirty="0" smtClean="0"/>
              <a:t> all countries </a:t>
            </a:r>
            <a:r>
              <a:rPr lang="fr-FR" sz="2900" dirty="0" err="1" smtClean="0"/>
              <a:t>adopt</a:t>
            </a:r>
            <a:r>
              <a:rPr lang="fr-FR" sz="2900" dirty="0" smtClean="0"/>
              <a:t> the euro (</a:t>
            </a:r>
            <a:r>
              <a:rPr lang="fr-FR" sz="2900" dirty="0" err="1" smtClean="0"/>
              <a:t>this</a:t>
            </a:r>
            <a:r>
              <a:rPr lang="fr-FR" sz="2900" dirty="0" smtClean="0"/>
              <a:t> </a:t>
            </a:r>
            <a:r>
              <a:rPr lang="fr-FR" sz="2900" dirty="0" err="1" smtClean="0"/>
              <a:t>will</a:t>
            </a:r>
            <a:r>
              <a:rPr lang="fr-FR" sz="2900" dirty="0" smtClean="0"/>
              <a:t> </a:t>
            </a:r>
            <a:r>
              <a:rPr lang="fr-FR" sz="2900" dirty="0" err="1" smtClean="0"/>
              <a:t>take</a:t>
            </a:r>
            <a:r>
              <a:rPr lang="fr-FR" sz="2900" dirty="0" smtClean="0"/>
              <a:t> time…),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makes</a:t>
            </a:r>
            <a:r>
              <a:rPr lang="fr-FR" sz="2900" dirty="0" smtClean="0"/>
              <a:t> </a:t>
            </a:r>
            <a:r>
              <a:rPr lang="fr-FR" sz="2900" dirty="0" err="1" smtClean="0"/>
              <a:t>sense</a:t>
            </a:r>
            <a:r>
              <a:rPr lang="fr-FR" sz="2900" dirty="0" smtClean="0"/>
              <a:t> to have </a:t>
            </a:r>
            <a:r>
              <a:rPr lang="fr-FR" sz="2900" dirty="0" err="1" smtClean="0"/>
              <a:t>two</a:t>
            </a:r>
            <a:r>
              <a:rPr lang="fr-FR" sz="2900" dirty="0" smtClean="0"/>
              <a:t> </a:t>
            </a:r>
            <a:r>
              <a:rPr lang="fr-FR" sz="2900" dirty="0" err="1" smtClean="0"/>
              <a:t>separate</a:t>
            </a:r>
            <a:r>
              <a:rPr lang="fr-FR" sz="2900" dirty="0" smtClean="0"/>
              <a:t> </a:t>
            </a:r>
            <a:r>
              <a:rPr lang="fr-FR" sz="2900" dirty="0" err="1" smtClean="0"/>
              <a:t>chambers</a:t>
            </a:r>
            <a:r>
              <a:rPr lang="fr-FR" sz="2900" dirty="0" smtClean="0"/>
              <a:t>:  (1) a </a:t>
            </a:r>
            <a:r>
              <a:rPr lang="fr-FR" sz="2900" dirty="0" err="1" smtClean="0"/>
              <a:t>European</a:t>
            </a:r>
            <a:r>
              <a:rPr lang="fr-FR" sz="2900" dirty="0" smtClean="0"/>
              <a:t> </a:t>
            </a:r>
            <a:r>
              <a:rPr lang="fr-FR" sz="2900" dirty="0" err="1" smtClean="0"/>
              <a:t>Parliament</a:t>
            </a:r>
            <a:r>
              <a:rPr lang="fr-FR" sz="2900" dirty="0" smtClean="0"/>
              <a:t> </a:t>
            </a:r>
            <a:r>
              <a:rPr lang="fr-FR" sz="2900" dirty="0" err="1" smtClean="0"/>
              <a:t>elected</a:t>
            </a:r>
            <a:r>
              <a:rPr lang="fr-FR" sz="2900" dirty="0" smtClean="0"/>
              <a:t> </a:t>
            </a:r>
            <a:r>
              <a:rPr lang="fr-FR" sz="2900" dirty="0" err="1" smtClean="0"/>
              <a:t>directly</a:t>
            </a:r>
            <a:r>
              <a:rPr lang="fr-FR" sz="2900" dirty="0" smtClean="0"/>
              <a:t> by the </a:t>
            </a:r>
            <a:r>
              <a:rPr lang="fr-FR" sz="2900" dirty="0" err="1" smtClean="0"/>
              <a:t>citizens</a:t>
            </a:r>
            <a:r>
              <a:rPr lang="fr-FR" sz="2900" dirty="0" smtClean="0"/>
              <a:t> of all </a:t>
            </a:r>
            <a:r>
              <a:rPr lang="fr-FR" sz="2900" dirty="0" err="1" smtClean="0"/>
              <a:t>member</a:t>
            </a:r>
            <a:r>
              <a:rPr lang="fr-FR" sz="2900" dirty="0" smtClean="0"/>
              <a:t> countries, and (2) a Euro 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representing</a:t>
            </a:r>
            <a:r>
              <a:rPr lang="fr-FR" sz="2900" dirty="0" smtClean="0"/>
              <a:t> the </a:t>
            </a:r>
            <a:r>
              <a:rPr lang="fr-FR" sz="2900" dirty="0" err="1" smtClean="0"/>
              <a:t>member</a:t>
            </a:r>
            <a:r>
              <a:rPr lang="fr-FR" sz="2900" dirty="0" smtClean="0"/>
              <a:t> countries </a:t>
            </a:r>
            <a:r>
              <a:rPr lang="fr-FR" sz="2900" dirty="0" err="1" smtClean="0"/>
              <a:t>through</a:t>
            </a:r>
            <a:r>
              <a:rPr lang="fr-FR" sz="2900" dirty="0" smtClean="0"/>
              <a:t> </a:t>
            </a:r>
            <a:r>
              <a:rPr lang="fr-FR" sz="2900" dirty="0" err="1" smtClean="0"/>
              <a:t>their</a:t>
            </a:r>
            <a:r>
              <a:rPr lang="fr-FR" sz="2900" dirty="0" smtClean="0"/>
              <a:t> national </a:t>
            </a:r>
            <a:r>
              <a:rPr lang="fr-FR" sz="2900" dirty="0" err="1" smtClean="0"/>
              <a:t>parliaments</a:t>
            </a:r>
            <a:endParaRPr lang="fr-FR" sz="2900" dirty="0" smtClean="0"/>
          </a:p>
          <a:p>
            <a:r>
              <a:rPr lang="fr-FR" sz="2900" dirty="0" smtClean="0"/>
              <a:t>This </a:t>
            </a:r>
            <a:r>
              <a:rPr lang="fr-FR" sz="2900" dirty="0" err="1" smtClean="0"/>
              <a:t>is</a:t>
            </a:r>
            <a:r>
              <a:rPr lang="fr-FR" sz="2900" dirty="0" smtClean="0"/>
              <a:t> a </a:t>
            </a:r>
            <a:r>
              <a:rPr lang="fr-FR" sz="2900" dirty="0" err="1" smtClean="0"/>
              <a:t>way</a:t>
            </a:r>
            <a:r>
              <a:rPr lang="fr-FR" sz="2900" dirty="0" smtClean="0"/>
              <a:t> to force </a:t>
            </a:r>
            <a:r>
              <a:rPr lang="fr-FR" sz="2900" dirty="0" err="1" smtClean="0"/>
              <a:t>NMPs</a:t>
            </a:r>
            <a:r>
              <a:rPr lang="fr-FR" sz="2900" dirty="0" smtClean="0"/>
              <a:t> to </a:t>
            </a:r>
            <a:r>
              <a:rPr lang="fr-FR" sz="2900" dirty="0" err="1" smtClean="0"/>
              <a:t>become</a:t>
            </a:r>
            <a:r>
              <a:rPr lang="fr-FR" sz="2900" dirty="0" smtClean="0"/>
              <a:t> </a:t>
            </a:r>
            <a:r>
              <a:rPr lang="fr-FR" sz="2900" dirty="0" err="1" smtClean="0"/>
              <a:t>European</a:t>
            </a:r>
            <a:r>
              <a:rPr lang="fr-FR" sz="2900" dirty="0" smtClean="0"/>
              <a:t> </a:t>
            </a:r>
            <a:r>
              <a:rPr lang="fr-FR" sz="2900" dirty="0" err="1" smtClean="0"/>
              <a:t>law</a:t>
            </a:r>
            <a:r>
              <a:rPr lang="fr-FR" sz="2900" dirty="0" smtClean="0"/>
              <a:t> </a:t>
            </a:r>
            <a:r>
              <a:rPr lang="fr-FR" sz="2900" dirty="0" err="1" smtClean="0"/>
              <a:t>makers</a:t>
            </a:r>
            <a:r>
              <a:rPr lang="fr-FR" sz="2900" dirty="0" smtClean="0"/>
              <a:t> and to stop </a:t>
            </a:r>
            <a:r>
              <a:rPr lang="fr-FR" sz="2900" dirty="0" err="1" smtClean="0"/>
              <a:t>complaining</a:t>
            </a:r>
            <a:r>
              <a:rPr lang="fr-FR" sz="2900" dirty="0" smtClean="0"/>
              <a:t> about Europe</a:t>
            </a:r>
          </a:p>
          <a:p>
            <a:r>
              <a:rPr lang="fr-FR" sz="2900" dirty="0" err="1" smtClean="0"/>
              <a:t>Councils</a:t>
            </a:r>
            <a:r>
              <a:rPr lang="fr-FR" sz="2900" dirty="0" smtClean="0"/>
              <a:t> of </a:t>
            </a:r>
            <a:r>
              <a:rPr lang="fr-FR" sz="2900" dirty="0" err="1" smtClean="0"/>
              <a:t>heads</a:t>
            </a:r>
            <a:r>
              <a:rPr lang="fr-FR" sz="2900" dirty="0" smtClean="0"/>
              <a:t> of states or finance </a:t>
            </a:r>
            <a:r>
              <a:rPr lang="fr-FR" sz="2900" dirty="0" err="1" smtClean="0"/>
              <a:t>ministers</a:t>
            </a:r>
            <a:r>
              <a:rPr lang="fr-FR" sz="2900" dirty="0" smtClean="0"/>
              <a:t> </a:t>
            </a:r>
            <a:r>
              <a:rPr lang="fr-FR" sz="2900" dirty="0" err="1" smtClean="0"/>
              <a:t>will</a:t>
            </a:r>
            <a:r>
              <a:rPr lang="fr-FR" sz="2900" dirty="0" smtClean="0"/>
              <a:t> </a:t>
            </a:r>
            <a:r>
              <a:rPr lang="fr-FR" sz="2900" dirty="0" err="1" smtClean="0"/>
              <a:t>never</a:t>
            </a:r>
            <a:r>
              <a:rPr lang="fr-FR" sz="2900" dirty="0" smtClean="0"/>
              <a:t> </a:t>
            </a:r>
            <a:r>
              <a:rPr lang="fr-FR" sz="2900" dirty="0" err="1" smtClean="0"/>
              <a:t>work</a:t>
            </a:r>
            <a:r>
              <a:rPr lang="fr-FR" sz="2900" dirty="0" smtClean="0"/>
              <a:t> </a:t>
            </a:r>
            <a:r>
              <a:rPr lang="fr-FR" sz="2900" dirty="0" err="1" smtClean="0"/>
              <a:t>like</a:t>
            </a:r>
            <a:r>
              <a:rPr lang="fr-FR" sz="2900" dirty="0" smtClean="0"/>
              <a:t> a </a:t>
            </a:r>
            <a:r>
              <a:rPr lang="fr-FR" sz="2900" dirty="0" err="1" smtClean="0"/>
              <a:t>parliamentary</a:t>
            </a:r>
            <a:r>
              <a:rPr lang="fr-FR" sz="2900" dirty="0" smtClean="0"/>
              <a:t> </a:t>
            </a:r>
            <a:r>
              <a:rPr lang="fr-FR" sz="2900" dirty="0" err="1" smtClean="0"/>
              <a:t>chamber</a:t>
            </a:r>
            <a:r>
              <a:rPr lang="fr-FR" sz="2900" dirty="0" smtClean="0"/>
              <a:t>: </a:t>
            </a:r>
            <a:r>
              <a:rPr lang="fr-FR" sz="2900" dirty="0" err="1" smtClean="0"/>
              <a:t>you</a:t>
            </a:r>
            <a:r>
              <a:rPr lang="fr-FR" sz="2900" dirty="0" smtClean="0"/>
              <a:t> </a:t>
            </a:r>
            <a:r>
              <a:rPr lang="fr-FR" sz="2900" dirty="0" err="1" smtClean="0"/>
              <a:t>cannot</a:t>
            </a:r>
            <a:r>
              <a:rPr lang="fr-FR" sz="2900" dirty="0" smtClean="0"/>
              <a:t> </a:t>
            </a:r>
            <a:r>
              <a:rPr lang="fr-FR" sz="2900" dirty="0" err="1" smtClean="0"/>
              <a:t>represent</a:t>
            </a:r>
            <a:r>
              <a:rPr lang="fr-FR" sz="2900" dirty="0" smtClean="0"/>
              <a:t> a 80million or 60million country </a:t>
            </a:r>
            <a:r>
              <a:rPr lang="fr-FR" sz="2900" dirty="0" err="1" smtClean="0"/>
              <a:t>with</a:t>
            </a:r>
            <a:r>
              <a:rPr lang="fr-FR" sz="2900" dirty="0" smtClean="0"/>
              <a:t> 1 </a:t>
            </a:r>
            <a:r>
              <a:rPr lang="fr-FR" sz="2900" dirty="0" err="1" smtClean="0"/>
              <a:t>individual</a:t>
            </a:r>
            <a:endParaRPr lang="fr-FR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1715233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b="1" dirty="0" smtClean="0"/>
              <a:t>Is </a:t>
            </a:r>
            <a:r>
              <a:rPr lang="fr-FR" sz="2900" b="1" dirty="0" err="1" smtClean="0"/>
              <a:t>this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realistic</a:t>
            </a:r>
            <a:r>
              <a:rPr lang="fr-FR" sz="2900" b="1" dirty="0" smtClean="0"/>
              <a:t>?</a:t>
            </a:r>
            <a:endParaRPr lang="fr-FR" sz="2900" dirty="0" smtClean="0"/>
          </a:p>
          <a:p>
            <a:r>
              <a:rPr lang="fr-FR" sz="2900" dirty="0" err="1" smtClean="0"/>
              <a:t>Yes</a:t>
            </a:r>
            <a:r>
              <a:rPr lang="fr-FR" sz="2900" dirty="0" smtClean="0"/>
              <a:t>. </a:t>
            </a:r>
            <a:r>
              <a:rPr lang="fr-FR" sz="2900" dirty="0" err="1" smtClean="0"/>
              <a:t>E.g</a:t>
            </a:r>
            <a:r>
              <a:rPr lang="fr-FR" sz="2900" dirty="0" smtClean="0"/>
              <a:t>. if France and </a:t>
            </a:r>
            <a:r>
              <a:rPr lang="fr-FR" sz="2900" dirty="0" err="1" smtClean="0"/>
              <a:t>Italy</a:t>
            </a:r>
            <a:r>
              <a:rPr lang="fr-FR" sz="2900" dirty="0" smtClean="0"/>
              <a:t> </a:t>
            </a:r>
            <a:r>
              <a:rPr lang="fr-FR" sz="2900" dirty="0" err="1" smtClean="0"/>
              <a:t>were</a:t>
            </a:r>
            <a:r>
              <a:rPr lang="fr-FR" sz="2900" dirty="0" smtClean="0"/>
              <a:t> putting </a:t>
            </a:r>
            <a:r>
              <a:rPr lang="fr-FR" sz="2900" dirty="0" err="1" smtClean="0"/>
              <a:t>this</a:t>
            </a:r>
            <a:r>
              <a:rPr lang="fr-FR" sz="2900" dirty="0" smtClean="0"/>
              <a:t> </a:t>
            </a:r>
            <a:r>
              <a:rPr lang="fr-FR" sz="2900" dirty="0" err="1" smtClean="0"/>
              <a:t>propoal</a:t>
            </a:r>
            <a:r>
              <a:rPr lang="fr-FR" sz="2900" dirty="0" smtClean="0"/>
              <a:t> on the table, </a:t>
            </a:r>
            <a:r>
              <a:rPr lang="fr-FR" sz="2900" dirty="0" err="1" smtClean="0"/>
              <a:t>then</a:t>
            </a:r>
            <a:r>
              <a:rPr lang="fr-FR" sz="2900" dirty="0" smtClean="0"/>
              <a:t> </a:t>
            </a:r>
            <a:r>
              <a:rPr lang="fr-FR" sz="2900" dirty="0" err="1" smtClean="0"/>
              <a:t>ultimately</a:t>
            </a:r>
            <a:r>
              <a:rPr lang="fr-FR" sz="2900" dirty="0" smtClean="0"/>
              <a:t> a compromise </a:t>
            </a:r>
            <a:r>
              <a:rPr lang="fr-FR" sz="2900" dirty="0" err="1" smtClean="0"/>
              <a:t>would</a:t>
            </a:r>
            <a:r>
              <a:rPr lang="fr-FR" sz="2900" dirty="0" smtClean="0"/>
              <a:t> </a:t>
            </a:r>
            <a:r>
              <a:rPr lang="fr-FR" sz="2900" dirty="0" err="1" smtClean="0"/>
              <a:t>be</a:t>
            </a:r>
            <a:r>
              <a:rPr lang="fr-FR" sz="2900" dirty="0" smtClean="0"/>
              <a:t> </a:t>
            </a:r>
            <a:r>
              <a:rPr lang="fr-FR" sz="2900" dirty="0" err="1" smtClean="0"/>
              <a:t>worked</a:t>
            </a:r>
            <a:r>
              <a:rPr lang="fr-FR" sz="2900" dirty="0" smtClean="0"/>
              <a:t> out </a:t>
            </a:r>
            <a:r>
              <a:rPr lang="fr-FR" sz="2900" dirty="0" err="1" smtClean="0"/>
              <a:t>with</a:t>
            </a:r>
            <a:r>
              <a:rPr lang="fr-FR" sz="2900" dirty="0" smtClean="0"/>
              <a:t> Germany </a:t>
            </a:r>
          </a:p>
          <a:p>
            <a:endParaRPr lang="fr-FR" sz="2900" dirty="0" smtClean="0"/>
          </a:p>
          <a:p>
            <a:r>
              <a:rPr lang="fr-FR" sz="2900" dirty="0" smtClean="0"/>
              <a:t>Pb: national </a:t>
            </a:r>
            <a:r>
              <a:rPr lang="fr-FR" sz="2900" dirty="0" err="1" smtClean="0"/>
              <a:t>governments</a:t>
            </a:r>
            <a:r>
              <a:rPr lang="fr-FR" sz="2900" dirty="0" smtClean="0"/>
              <a:t> have </a:t>
            </a:r>
            <a:r>
              <a:rPr lang="fr-FR" sz="2900" dirty="0" err="1" smtClean="0"/>
              <a:t>spent</a:t>
            </a:r>
            <a:r>
              <a:rPr lang="fr-FR" sz="2900" dirty="0" smtClean="0"/>
              <a:t> a lot of </a:t>
            </a:r>
            <a:r>
              <a:rPr lang="fr-FR" sz="2900" dirty="0" err="1" smtClean="0"/>
              <a:t>energy</a:t>
            </a:r>
            <a:r>
              <a:rPr lang="fr-FR" sz="2900" dirty="0" smtClean="0"/>
              <a:t> </a:t>
            </a:r>
            <a:r>
              <a:rPr lang="fr-FR" sz="2900" dirty="0" err="1" smtClean="0"/>
              <a:t>since</a:t>
            </a:r>
            <a:r>
              <a:rPr lang="fr-FR" sz="2900" dirty="0" smtClean="0"/>
              <a:t> 2012 </a:t>
            </a:r>
            <a:r>
              <a:rPr lang="fr-FR" sz="2900" dirty="0" err="1" smtClean="0"/>
              <a:t>trying</a:t>
            </a:r>
            <a:r>
              <a:rPr lang="fr-FR" sz="2900" dirty="0" smtClean="0"/>
              <a:t> to </a:t>
            </a:r>
            <a:r>
              <a:rPr lang="fr-FR" sz="2900" dirty="0" err="1" smtClean="0"/>
              <a:t>pretend</a:t>
            </a:r>
            <a:r>
              <a:rPr lang="fr-FR" sz="2900" dirty="0" smtClean="0"/>
              <a:t> </a:t>
            </a:r>
            <a:r>
              <a:rPr lang="fr-FR" sz="2900" dirty="0" err="1" smtClean="0"/>
              <a:t>that</a:t>
            </a:r>
            <a:r>
              <a:rPr lang="fr-FR" sz="2900" dirty="0" smtClean="0"/>
              <a:t> the new 2012 </a:t>
            </a:r>
            <a:r>
              <a:rPr lang="fr-FR" sz="2900" dirty="0" err="1" smtClean="0"/>
              <a:t>treaty</a:t>
            </a:r>
            <a:r>
              <a:rPr lang="fr-FR" sz="2900" dirty="0" smtClean="0"/>
              <a:t> (fiscal compact)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working</a:t>
            </a:r>
            <a:r>
              <a:rPr lang="fr-FR" sz="2900" dirty="0" smtClean="0"/>
              <a:t>; in </a:t>
            </a:r>
            <a:r>
              <a:rPr lang="fr-FR" sz="2900" dirty="0" err="1" smtClean="0"/>
              <a:t>order</a:t>
            </a:r>
            <a:r>
              <a:rPr lang="fr-FR" sz="2900" dirty="0" smtClean="0"/>
              <a:t> to change </a:t>
            </a:r>
            <a:r>
              <a:rPr lang="fr-FR" sz="2900" dirty="0" err="1" smtClean="0"/>
              <a:t>their</a:t>
            </a:r>
            <a:r>
              <a:rPr lang="fr-FR" sz="2900" dirty="0" smtClean="0"/>
              <a:t> </a:t>
            </a:r>
            <a:r>
              <a:rPr lang="fr-FR" sz="2900" dirty="0" err="1" smtClean="0"/>
              <a:t>discourse</a:t>
            </a:r>
            <a:r>
              <a:rPr lang="fr-FR" sz="2900" dirty="0" smtClean="0"/>
              <a:t>, </a:t>
            </a:r>
            <a:r>
              <a:rPr lang="fr-FR" sz="2900" dirty="0" err="1" smtClean="0"/>
              <a:t>maybe</a:t>
            </a:r>
            <a:r>
              <a:rPr lang="fr-FR" sz="2900" dirty="0" smtClean="0"/>
              <a:t>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a </a:t>
            </a:r>
            <a:r>
              <a:rPr lang="fr-FR" sz="2900" dirty="0" err="1" smtClean="0"/>
              <a:t>big</a:t>
            </a:r>
            <a:r>
              <a:rPr lang="fr-FR" sz="2900" dirty="0" smtClean="0"/>
              <a:t> </a:t>
            </a:r>
            <a:r>
              <a:rPr lang="fr-FR" sz="2900" dirty="0" err="1" smtClean="0"/>
              <a:t>shock</a:t>
            </a:r>
            <a:endParaRPr lang="fr-FR" sz="2900" dirty="0" smtClean="0"/>
          </a:p>
          <a:p>
            <a:r>
              <a:rPr lang="fr-FR" sz="2900" dirty="0" err="1" smtClean="0"/>
              <a:t>Greek</a:t>
            </a:r>
            <a:r>
              <a:rPr lang="fr-FR" sz="2900" dirty="0" smtClean="0"/>
              <a:t> </a:t>
            </a:r>
            <a:r>
              <a:rPr lang="fr-FR" sz="2900" dirty="0" err="1" smtClean="0"/>
              <a:t>electoral</a:t>
            </a:r>
            <a:r>
              <a:rPr lang="fr-FR" sz="2900" dirty="0" smtClean="0"/>
              <a:t> </a:t>
            </a:r>
            <a:r>
              <a:rPr lang="fr-FR" sz="2900" dirty="0" err="1" smtClean="0"/>
              <a:t>shock</a:t>
            </a:r>
            <a:r>
              <a:rPr lang="fr-FR" sz="2900" dirty="0" smtClean="0"/>
              <a:t> not </a:t>
            </a:r>
            <a:r>
              <a:rPr lang="fr-FR" sz="2900" dirty="0" err="1" smtClean="0"/>
              <a:t>enough</a:t>
            </a:r>
            <a:r>
              <a:rPr lang="fr-FR" sz="2900" dirty="0" smtClean="0"/>
              <a:t>? </a:t>
            </a:r>
            <a:r>
              <a:rPr lang="fr-FR" sz="2900" dirty="0"/>
              <a:t>D</a:t>
            </a:r>
            <a:r>
              <a:rPr lang="fr-FR" sz="2900" dirty="0" smtClean="0"/>
              <a:t>o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to </a:t>
            </a:r>
            <a:r>
              <a:rPr lang="fr-FR" sz="2900" dirty="0" err="1" smtClean="0"/>
              <a:t>wait</a:t>
            </a:r>
            <a:r>
              <a:rPr lang="fr-FR" sz="2900" dirty="0" smtClean="0"/>
              <a:t> </a:t>
            </a:r>
            <a:r>
              <a:rPr lang="fr-FR" sz="2900" dirty="0" err="1" smtClean="0"/>
              <a:t>until</a:t>
            </a:r>
            <a:r>
              <a:rPr lang="fr-FR" sz="2900" dirty="0" smtClean="0"/>
              <a:t> </a:t>
            </a:r>
            <a:r>
              <a:rPr lang="fr-FR" sz="2900" dirty="0" err="1" smtClean="0"/>
              <a:t>Spanish</a:t>
            </a:r>
            <a:r>
              <a:rPr lang="fr-FR" sz="2900" dirty="0" smtClean="0"/>
              <a:t> </a:t>
            </a:r>
            <a:r>
              <a:rPr lang="fr-FR" sz="2900" dirty="0" err="1" smtClean="0"/>
              <a:t>elections</a:t>
            </a:r>
            <a:r>
              <a:rPr lang="fr-FR" sz="2900" dirty="0" smtClean="0"/>
              <a:t> in </a:t>
            </a:r>
            <a:r>
              <a:rPr lang="fr-FR" sz="2900" dirty="0" err="1" smtClean="0"/>
              <a:t>late</a:t>
            </a:r>
            <a:r>
              <a:rPr lang="fr-FR" sz="2900" dirty="0" smtClean="0"/>
              <a:t> 2015? Or French </a:t>
            </a:r>
            <a:r>
              <a:rPr lang="fr-FR" sz="2900" dirty="0" err="1" smtClean="0"/>
              <a:t>regional</a:t>
            </a:r>
            <a:r>
              <a:rPr lang="fr-FR" sz="2900" dirty="0" smtClean="0"/>
              <a:t> </a:t>
            </a:r>
            <a:r>
              <a:rPr lang="fr-FR" sz="2900" dirty="0" err="1" smtClean="0"/>
              <a:t>elections</a:t>
            </a:r>
            <a:r>
              <a:rPr lang="fr-FR" sz="2900" dirty="0" smtClean="0"/>
              <a:t>? Or new </a:t>
            </a:r>
            <a:r>
              <a:rPr lang="fr-FR" sz="2900" dirty="0" err="1" smtClean="0"/>
              <a:t>financial</a:t>
            </a:r>
            <a:r>
              <a:rPr lang="fr-FR" sz="2900" dirty="0" smtClean="0"/>
              <a:t> panic? </a:t>
            </a:r>
            <a:endParaRPr lang="fr-FR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423204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Inequality</a:t>
            </a:r>
            <a:r>
              <a:rPr lang="fr-FR" dirty="0" smtClean="0"/>
              <a:t> in the long </a:t>
            </a:r>
            <a:r>
              <a:rPr lang="fr-FR" dirty="0" err="1" smtClean="0"/>
              <a:t>run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b="1" i="1" dirty="0"/>
              <a:t>Capital in the 21</a:t>
            </a:r>
            <a:r>
              <a:rPr lang="fr-FR" b="1" i="1" baseline="30000" dirty="0"/>
              <a:t>st</a:t>
            </a:r>
            <a:r>
              <a:rPr lang="fr-FR" b="1" i="1" dirty="0"/>
              <a:t> </a:t>
            </a:r>
            <a:r>
              <a:rPr lang="fr-FR" b="1" i="1" dirty="0" err="1"/>
              <a:t>century</a:t>
            </a:r>
            <a:r>
              <a:rPr lang="fr-FR" b="1" i="1" dirty="0"/>
              <a:t>  </a:t>
            </a:r>
            <a:r>
              <a:rPr lang="fr-FR" dirty="0"/>
              <a:t>(Harvard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, March 2014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This book </a:t>
            </a:r>
            <a:r>
              <a:rPr lang="fr-FR" dirty="0" err="1"/>
              <a:t>studies</a:t>
            </a:r>
            <a:r>
              <a:rPr lang="fr-FR" dirty="0"/>
              <a:t> the global </a:t>
            </a:r>
            <a:r>
              <a:rPr lang="fr-FR" dirty="0" err="1"/>
              <a:t>dynamics</a:t>
            </a:r>
            <a:r>
              <a:rPr lang="fr-FR" dirty="0"/>
              <a:t> of </a:t>
            </a:r>
            <a:r>
              <a:rPr lang="fr-FR" dirty="0" err="1"/>
              <a:t>income</a:t>
            </a:r>
            <a:r>
              <a:rPr lang="fr-FR" dirty="0"/>
              <a:t> and </a:t>
            </a:r>
            <a:r>
              <a:rPr lang="fr-FR" dirty="0" err="1"/>
              <a:t>wealth</a:t>
            </a:r>
            <a:r>
              <a:rPr lang="fr-FR" dirty="0"/>
              <a:t> distribution </a:t>
            </a:r>
            <a:r>
              <a:rPr lang="fr-FR" dirty="0" err="1"/>
              <a:t>since</a:t>
            </a:r>
            <a:r>
              <a:rPr lang="fr-FR" dirty="0"/>
              <a:t> 18</a:t>
            </a:r>
            <a:r>
              <a:rPr lang="fr-FR" baseline="30000" dirty="0"/>
              <a:t>c  </a:t>
            </a:r>
            <a:r>
              <a:rPr lang="fr-FR" dirty="0"/>
              <a:t>in 20+ countries;  I use </a:t>
            </a:r>
            <a:r>
              <a:rPr lang="fr-FR" dirty="0" err="1"/>
              <a:t>historical</a:t>
            </a:r>
            <a:r>
              <a:rPr lang="fr-FR" dirty="0"/>
              <a:t> data </a:t>
            </a:r>
            <a:r>
              <a:rPr lang="fr-FR" dirty="0" err="1"/>
              <a:t>collected</a:t>
            </a:r>
            <a:r>
              <a:rPr lang="fr-FR" dirty="0"/>
              <a:t> over the </a:t>
            </a:r>
            <a:r>
              <a:rPr lang="fr-FR" dirty="0" err="1"/>
              <a:t>past</a:t>
            </a:r>
            <a:r>
              <a:rPr lang="fr-FR" dirty="0"/>
              <a:t> 15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Atkinson, </a:t>
            </a:r>
            <a:r>
              <a:rPr lang="fr-FR" dirty="0" err="1"/>
              <a:t>Saez</a:t>
            </a:r>
            <a:r>
              <a:rPr lang="fr-FR" dirty="0"/>
              <a:t>, Postel-Vinay, </a:t>
            </a:r>
            <a:r>
              <a:rPr lang="fr-FR" dirty="0" err="1"/>
              <a:t>Rosenthal</a:t>
            </a:r>
            <a:r>
              <a:rPr lang="fr-FR" dirty="0"/>
              <a:t>, </a:t>
            </a:r>
            <a:r>
              <a:rPr lang="fr-FR" dirty="0" err="1"/>
              <a:t>Alvaredo</a:t>
            </a:r>
            <a:r>
              <a:rPr lang="fr-FR" dirty="0"/>
              <a:t>, </a:t>
            </a:r>
            <a:r>
              <a:rPr lang="fr-FR" dirty="0" err="1"/>
              <a:t>Zucman</a:t>
            </a:r>
            <a:r>
              <a:rPr lang="fr-FR" dirty="0"/>
              <a:t>, and 30+ </a:t>
            </a:r>
            <a:r>
              <a:rPr lang="fr-FR" dirty="0" err="1"/>
              <a:t>others</a:t>
            </a:r>
            <a:r>
              <a:rPr lang="fr-FR" dirty="0"/>
              <a:t>; I </a:t>
            </a:r>
            <a:r>
              <a:rPr lang="fr-FR" dirty="0" err="1"/>
              <a:t>try</a:t>
            </a:r>
            <a:r>
              <a:rPr lang="fr-FR" dirty="0"/>
              <a:t> to shift attention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inequality</a:t>
            </a:r>
            <a:r>
              <a:rPr lang="fr-FR" dirty="0"/>
              <a:t> to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wealth</a:t>
            </a:r>
            <a:r>
              <a:rPr lang="fr-FR" dirty="0"/>
              <a:t> </a:t>
            </a:r>
            <a:r>
              <a:rPr lang="fr-FR" dirty="0" err="1"/>
              <a:t>inequality</a:t>
            </a: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ll </a:t>
            </a:r>
            <a:r>
              <a:rPr lang="fr-FR" dirty="0"/>
              <a:t>data </a:t>
            </a:r>
            <a:r>
              <a:rPr lang="fr-FR" dirty="0" err="1"/>
              <a:t>series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 err="1"/>
              <a:t>available</a:t>
            </a:r>
            <a:r>
              <a:rPr lang="fr-FR" dirty="0"/>
              <a:t> in a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appendix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 line: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>
                <a:hlinkClick r:id="rId2"/>
              </a:rPr>
              <a:t>http://piketty.pse.ens.fr/capital21c</a:t>
            </a:r>
            <a:r>
              <a:rPr lang="fr-FR" dirty="0"/>
              <a:t> </a:t>
            </a:r>
            <a:r>
              <a:rPr lang="fr-FR" dirty="0" smtClean="0"/>
              <a:t>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95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5" name="Acrobat Document" r:id="rId3" imgW="4663844" imgH="6035563" progId="AcroExch.Document.11">
                  <p:embed/>
                </p:oleObj>
              </mc:Choice>
              <mc:Fallback>
                <p:oleObj name="Acrobat Document" r:id="rId3" imgW="4663844" imgH="6035563" progId="AcroExch.Document.11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8770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6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9" name="Worksheet" r:id="rId4" imgW="9250613" imgH="5722661" progId="">
                  <p:embed/>
                </p:oleObj>
              </mc:Choice>
              <mc:Fallback>
                <p:oleObj name="Worksheet" r:id="rId4" imgW="9250613" imgH="5722661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4" name="Feuille de calcul" r:id="rId4" imgW="9250613" imgH="5722661" progId="">
                  <p:embed/>
                </p:oleObj>
              </mc:Choice>
              <mc:Fallback>
                <p:oleObj name="Feuille de calcul" r:id="rId4" imgW="9250613" imgH="572266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48680"/>
                        <a:ext cx="8496944" cy="5688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15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8" name="Worksheet" r:id="rId4" imgW="9250613" imgH="5722661" progId="">
                  <p:embed/>
                </p:oleObj>
              </mc:Choice>
              <mc:Fallback>
                <p:oleObj name="Worksheet" r:id="rId4" imgW="9250613" imgH="572266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20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49379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152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1158</Words>
  <Application>Microsoft Macintosh PowerPoint</Application>
  <PresentationFormat>Présentation à l'écran (4:3)</PresentationFormat>
  <Paragraphs>82</Paragraphs>
  <Slides>27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Thème Office</vt:lpstr>
      <vt:lpstr>Acrobat Document</vt:lpstr>
      <vt:lpstr>Worksheet</vt:lpstr>
      <vt:lpstr>Feuille de calcul</vt:lpstr>
      <vt:lpstr>   Inequality in Europe – and what the EU could do about it </vt:lpstr>
      <vt:lpstr>This lecture: three points</vt:lpstr>
      <vt:lpstr>1. Inequality in the long run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European social state is fragile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What can the EU do about this?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pse cnrs</cp:lastModifiedBy>
  <cp:revision>323</cp:revision>
  <cp:lastPrinted>2014-12-31T15:57:36Z</cp:lastPrinted>
  <dcterms:created xsi:type="dcterms:W3CDTF">2013-09-25T21:11:06Z</dcterms:created>
  <dcterms:modified xsi:type="dcterms:W3CDTF">2015-03-05T11:15:16Z</dcterms:modified>
</cp:coreProperties>
</file>