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charts/chart2.xml" ContentType="application/vnd.openxmlformats-officedocument.drawingml.chart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7" r:id="rId2"/>
    <p:sldId id="262" r:id="rId3"/>
    <p:sldId id="349" r:id="rId4"/>
    <p:sldId id="299" r:id="rId5"/>
    <p:sldId id="359" r:id="rId6"/>
    <p:sldId id="358" r:id="rId7"/>
    <p:sldId id="326" r:id="rId8"/>
    <p:sldId id="343" r:id="rId9"/>
    <p:sldId id="347" r:id="rId10"/>
    <p:sldId id="360" r:id="rId11"/>
    <p:sldId id="361" r:id="rId12"/>
    <p:sldId id="353" r:id="rId13"/>
    <p:sldId id="351" r:id="rId14"/>
    <p:sldId id="363" r:id="rId15"/>
    <p:sldId id="344" r:id="rId16"/>
    <p:sldId id="345" r:id="rId17"/>
    <p:sldId id="336" r:id="rId18"/>
    <p:sldId id="364" r:id="rId19"/>
    <p:sldId id="346" r:id="rId20"/>
    <p:sldId id="365" r:id="rId21"/>
    <p:sldId id="316" r:id="rId22"/>
    <p:sldId id="334" r:id="rId23"/>
    <p:sldId id="317" r:id="rId24"/>
    <p:sldId id="367" r:id="rId25"/>
    <p:sldId id="369" r:id="rId26"/>
    <p:sldId id="370" r:id="rId27"/>
    <p:sldId id="372" r:id="rId28"/>
    <p:sldId id="371" r:id="rId29"/>
    <p:sldId id="368" r:id="rId30"/>
    <p:sldId id="373" r:id="rId31"/>
    <p:sldId id="352" r:id="rId32"/>
    <p:sldId id="355" r:id="rId33"/>
    <p:sldId id="318" r:id="rId34"/>
    <p:sldId id="319" r:id="rId35"/>
    <p:sldId id="321" r:id="rId36"/>
    <p:sldId id="322" r:id="rId37"/>
    <p:sldId id="366" r:id="rId38"/>
    <p:sldId id="324" r:id="rId39"/>
    <p:sldId id="282" r:id="rId40"/>
    <p:sldId id="304" r:id="rId41"/>
    <p:sldId id="302" r:id="rId42"/>
    <p:sldId id="303" r:id="rId43"/>
    <p:sldId id="280" r:id="rId44"/>
    <p:sldId id="260" r:id="rId45"/>
    <p:sldId id="287" r:id="rId46"/>
    <p:sldId id="307" r:id="rId47"/>
    <p:sldId id="305" r:id="rId48"/>
    <p:sldId id="296" r:id="rId49"/>
    <p:sldId id="308" r:id="rId50"/>
    <p:sldId id="283" r:id="rId51"/>
    <p:sldId id="265" r:id="rId52"/>
    <p:sldId id="267" r:id="rId53"/>
    <p:sldId id="266" r:id="rId54"/>
    <p:sldId id="268" r:id="rId55"/>
    <p:sldId id="293" r:id="rId56"/>
    <p:sldId id="269" r:id="rId57"/>
    <p:sldId id="270" r:id="rId58"/>
    <p:sldId id="271" r:id="rId59"/>
    <p:sldId id="272" r:id="rId60"/>
    <p:sldId id="309" r:id="rId61"/>
    <p:sldId id="310" r:id="rId62"/>
    <p:sldId id="311" r:id="rId63"/>
    <p:sldId id="273" r:id="rId64"/>
    <p:sldId id="312" r:id="rId65"/>
    <p:sldId id="284" r:id="rId66"/>
    <p:sldId id="297" r:id="rId67"/>
    <p:sldId id="261" r:id="rId68"/>
    <p:sldId id="313" r:id="rId69"/>
    <p:sldId id="274" r:id="rId70"/>
    <p:sldId id="275" r:id="rId71"/>
    <p:sldId id="294" r:id="rId72"/>
    <p:sldId id="276" r:id="rId73"/>
    <p:sldId id="315" r:id="rId74"/>
    <p:sldId id="277" r:id="rId75"/>
    <p:sldId id="314" r:id="rId76"/>
    <p:sldId id="374" r:id="rId77"/>
    <p:sldId id="278" r:id="rId78"/>
    <p:sldId id="279" r:id="rId7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notesMaster" Target="notesMasters/notes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omaspiketty:Dropbox:PikettyConf20102015:Capital21c2013:Piketty2015JapanTop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Desktop\Chapter5Tables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800"/>
              <a:t>Top</a:t>
            </a:r>
            <a:r>
              <a:rPr lang="fr-FR" sz="1800" baseline="0"/>
              <a:t> 10% Income Share</a:t>
            </a:r>
            <a:r>
              <a:rPr lang="fr-FR" sz="1800"/>
              <a:t>: Europe,</a:t>
            </a:r>
            <a:r>
              <a:rPr lang="fr-FR" sz="1800" baseline="0"/>
              <a:t> U.S. and Japan</a:t>
            </a:r>
            <a:r>
              <a:rPr lang="fr-FR" sz="1800"/>
              <a:t>, 1900-2010 </a:t>
            </a:r>
          </a:p>
        </c:rich>
      </c:tx>
      <c:layout>
        <c:manualLayout>
          <c:xMode val="edge"/>
          <c:yMode val="edge"/>
          <c:x val="0.182584297964145"/>
          <c:y val="0.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5862068965517"/>
          <c:y val="0.072398190045249"/>
          <c:w val="0.871724137931034"/>
          <c:h val="0.791855203619909"/>
        </c:manualLayout>
      </c:layout>
      <c:lineChart>
        <c:grouping val="standard"/>
        <c:varyColors val="0"/>
        <c:ser>
          <c:idx val="0"/>
          <c:order val="0"/>
          <c:tx>
            <c:strRef>
              <c:f>'TS9.4'!$D$5</c:f>
              <c:strCache>
                <c:ptCount val="1"/>
                <c:pt idx="0">
                  <c:v>U.S.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1900.0</c:v>
                </c:pt>
                <c:pt idx="1">
                  <c:v>1901.0</c:v>
                </c:pt>
                <c:pt idx="2">
                  <c:v>1902.0</c:v>
                </c:pt>
                <c:pt idx="3">
                  <c:v>1903.0</c:v>
                </c:pt>
                <c:pt idx="4">
                  <c:v>1904.0</c:v>
                </c:pt>
                <c:pt idx="5">
                  <c:v>1905.0</c:v>
                </c:pt>
                <c:pt idx="6">
                  <c:v>1906.0</c:v>
                </c:pt>
                <c:pt idx="7">
                  <c:v>1907.0</c:v>
                </c:pt>
                <c:pt idx="8">
                  <c:v>1908.0</c:v>
                </c:pt>
                <c:pt idx="9">
                  <c:v>1909.0</c:v>
                </c:pt>
                <c:pt idx="10">
                  <c:v>1910.0</c:v>
                </c:pt>
                <c:pt idx="11">
                  <c:v>1911.0</c:v>
                </c:pt>
                <c:pt idx="12">
                  <c:v>1912.0</c:v>
                </c:pt>
                <c:pt idx="13">
                  <c:v>1913.0</c:v>
                </c:pt>
                <c:pt idx="14">
                  <c:v>1914.0</c:v>
                </c:pt>
                <c:pt idx="15">
                  <c:v>1915.0</c:v>
                </c:pt>
                <c:pt idx="16">
                  <c:v>1916.0</c:v>
                </c:pt>
                <c:pt idx="17">
                  <c:v>1917.0</c:v>
                </c:pt>
                <c:pt idx="18">
                  <c:v>1918.0</c:v>
                </c:pt>
                <c:pt idx="19">
                  <c:v>1919.0</c:v>
                </c:pt>
                <c:pt idx="20">
                  <c:v>1920.0</c:v>
                </c:pt>
                <c:pt idx="21">
                  <c:v>1921.0</c:v>
                </c:pt>
                <c:pt idx="22">
                  <c:v>1922.0</c:v>
                </c:pt>
                <c:pt idx="23">
                  <c:v>1923.0</c:v>
                </c:pt>
                <c:pt idx="24">
                  <c:v>1924.0</c:v>
                </c:pt>
                <c:pt idx="25">
                  <c:v>1925.0</c:v>
                </c:pt>
                <c:pt idx="26">
                  <c:v>1926.0</c:v>
                </c:pt>
                <c:pt idx="27">
                  <c:v>1927.0</c:v>
                </c:pt>
                <c:pt idx="28">
                  <c:v>1928.0</c:v>
                </c:pt>
                <c:pt idx="29">
                  <c:v>1929.0</c:v>
                </c:pt>
                <c:pt idx="30">
                  <c:v>1930.0</c:v>
                </c:pt>
                <c:pt idx="31">
                  <c:v>1931.0</c:v>
                </c:pt>
                <c:pt idx="32">
                  <c:v>1932.0</c:v>
                </c:pt>
                <c:pt idx="33">
                  <c:v>1933.0</c:v>
                </c:pt>
                <c:pt idx="34">
                  <c:v>1934.0</c:v>
                </c:pt>
                <c:pt idx="35">
                  <c:v>1935.0</c:v>
                </c:pt>
                <c:pt idx="36">
                  <c:v>1936.0</c:v>
                </c:pt>
                <c:pt idx="37">
                  <c:v>1937.0</c:v>
                </c:pt>
                <c:pt idx="38">
                  <c:v>1938.0</c:v>
                </c:pt>
                <c:pt idx="39">
                  <c:v>1939.0</c:v>
                </c:pt>
                <c:pt idx="40">
                  <c:v>1940.0</c:v>
                </c:pt>
                <c:pt idx="41">
                  <c:v>1941.0</c:v>
                </c:pt>
                <c:pt idx="42">
                  <c:v>1942.0</c:v>
                </c:pt>
                <c:pt idx="43">
                  <c:v>1943.0</c:v>
                </c:pt>
                <c:pt idx="44">
                  <c:v>1944.0</c:v>
                </c:pt>
                <c:pt idx="45">
                  <c:v>1945.0</c:v>
                </c:pt>
                <c:pt idx="46">
                  <c:v>1946.0</c:v>
                </c:pt>
                <c:pt idx="47">
                  <c:v>1947.0</c:v>
                </c:pt>
                <c:pt idx="48">
                  <c:v>1948.0</c:v>
                </c:pt>
                <c:pt idx="49">
                  <c:v>1949.0</c:v>
                </c:pt>
                <c:pt idx="50">
                  <c:v>1950.0</c:v>
                </c:pt>
                <c:pt idx="51">
                  <c:v>1951.0</c:v>
                </c:pt>
                <c:pt idx="52">
                  <c:v>1952.0</c:v>
                </c:pt>
                <c:pt idx="53">
                  <c:v>1953.0</c:v>
                </c:pt>
                <c:pt idx="54">
                  <c:v>1954.0</c:v>
                </c:pt>
                <c:pt idx="55">
                  <c:v>1955.0</c:v>
                </c:pt>
                <c:pt idx="56">
                  <c:v>1956.0</c:v>
                </c:pt>
                <c:pt idx="57">
                  <c:v>1957.0</c:v>
                </c:pt>
                <c:pt idx="58">
                  <c:v>1958.0</c:v>
                </c:pt>
                <c:pt idx="59">
                  <c:v>1959.0</c:v>
                </c:pt>
                <c:pt idx="60">
                  <c:v>1960.0</c:v>
                </c:pt>
                <c:pt idx="61">
                  <c:v>1961.0</c:v>
                </c:pt>
                <c:pt idx="62">
                  <c:v>1962.0</c:v>
                </c:pt>
                <c:pt idx="63">
                  <c:v>1963.0</c:v>
                </c:pt>
                <c:pt idx="64">
                  <c:v>1964.0</c:v>
                </c:pt>
                <c:pt idx="65">
                  <c:v>1965.0</c:v>
                </c:pt>
                <c:pt idx="66">
                  <c:v>1966.0</c:v>
                </c:pt>
                <c:pt idx="67">
                  <c:v>1967.0</c:v>
                </c:pt>
                <c:pt idx="68">
                  <c:v>1968.0</c:v>
                </c:pt>
                <c:pt idx="69">
                  <c:v>1969.0</c:v>
                </c:pt>
                <c:pt idx="70">
                  <c:v>1970.0</c:v>
                </c:pt>
                <c:pt idx="71">
                  <c:v>1971.0</c:v>
                </c:pt>
                <c:pt idx="72">
                  <c:v>1972.0</c:v>
                </c:pt>
                <c:pt idx="73">
                  <c:v>1973.0</c:v>
                </c:pt>
                <c:pt idx="74">
                  <c:v>1974.0</c:v>
                </c:pt>
                <c:pt idx="75">
                  <c:v>1975.0</c:v>
                </c:pt>
                <c:pt idx="76">
                  <c:v>1976.0</c:v>
                </c:pt>
                <c:pt idx="77">
                  <c:v>1977.0</c:v>
                </c:pt>
                <c:pt idx="78">
                  <c:v>1978.0</c:v>
                </c:pt>
                <c:pt idx="79">
                  <c:v>1979.0</c:v>
                </c:pt>
                <c:pt idx="80">
                  <c:v>1980.0</c:v>
                </c:pt>
                <c:pt idx="81">
                  <c:v>1981.0</c:v>
                </c:pt>
                <c:pt idx="82">
                  <c:v>1982.0</c:v>
                </c:pt>
                <c:pt idx="83">
                  <c:v>1983.0</c:v>
                </c:pt>
                <c:pt idx="84">
                  <c:v>1984.0</c:v>
                </c:pt>
                <c:pt idx="85">
                  <c:v>1985.0</c:v>
                </c:pt>
                <c:pt idx="86">
                  <c:v>1986.0</c:v>
                </c:pt>
                <c:pt idx="87">
                  <c:v>1987.0</c:v>
                </c:pt>
                <c:pt idx="88">
                  <c:v>1988.0</c:v>
                </c:pt>
                <c:pt idx="89">
                  <c:v>1989.0</c:v>
                </c:pt>
                <c:pt idx="90">
                  <c:v>1990.0</c:v>
                </c:pt>
                <c:pt idx="91">
                  <c:v>1991.0</c:v>
                </c:pt>
                <c:pt idx="92">
                  <c:v>1992.0</c:v>
                </c:pt>
                <c:pt idx="93">
                  <c:v>1993.0</c:v>
                </c:pt>
                <c:pt idx="94">
                  <c:v>1994.0</c:v>
                </c:pt>
                <c:pt idx="95">
                  <c:v>1995.0</c:v>
                </c:pt>
                <c:pt idx="96">
                  <c:v>1996.0</c:v>
                </c:pt>
                <c:pt idx="97">
                  <c:v>1997.0</c:v>
                </c:pt>
                <c:pt idx="98">
                  <c:v>1998.0</c:v>
                </c:pt>
                <c:pt idx="99">
                  <c:v>1999.0</c:v>
                </c:pt>
                <c:pt idx="100">
                  <c:v>2000.0</c:v>
                </c:pt>
                <c:pt idx="101">
                  <c:v>2001.0</c:v>
                </c:pt>
                <c:pt idx="102">
                  <c:v>2002.0</c:v>
                </c:pt>
                <c:pt idx="103">
                  <c:v>2003.0</c:v>
                </c:pt>
                <c:pt idx="104">
                  <c:v>2004.0</c:v>
                </c:pt>
                <c:pt idx="105">
                  <c:v>2005.0</c:v>
                </c:pt>
                <c:pt idx="106">
                  <c:v>2006.0</c:v>
                </c:pt>
                <c:pt idx="107">
                  <c:v>2007.0</c:v>
                </c:pt>
                <c:pt idx="108">
                  <c:v>2008.0</c:v>
                </c:pt>
                <c:pt idx="109">
                  <c:v>2009.0</c:v>
                </c:pt>
                <c:pt idx="110">
                  <c:v>2010.0</c:v>
                </c:pt>
              </c:numCache>
            </c:numRef>
          </c:cat>
          <c:val>
            <c:numRef>
              <c:f>'TS9.4'!$D$6:$D$116</c:f>
              <c:numCache>
                <c:formatCode>General</c:formatCode>
                <c:ptCount val="111"/>
                <c:pt idx="0" formatCode="0.0%">
                  <c:v>0.405</c:v>
                </c:pt>
                <c:pt idx="10" formatCode="0.0%">
                  <c:v>0.408796480411499</c:v>
                </c:pt>
                <c:pt idx="20" formatCode="0.0%">
                  <c:v>0.44651</c:v>
                </c:pt>
                <c:pt idx="30" formatCode="0.0%">
                  <c:v>0.45106</c:v>
                </c:pt>
                <c:pt idx="40" formatCode="0.0%">
                  <c:v>0.36478</c:v>
                </c:pt>
                <c:pt idx="50" formatCode="0.0%">
                  <c:v>0.33689</c:v>
                </c:pt>
                <c:pt idx="60" formatCode="0.0%">
                  <c:v>0.3413</c:v>
                </c:pt>
                <c:pt idx="70" formatCode="0.0%">
                  <c:v>0.33432</c:v>
                </c:pt>
                <c:pt idx="80" formatCode="0.0%">
                  <c:v>0.37477</c:v>
                </c:pt>
                <c:pt idx="90" formatCode="0.0%">
                  <c:v>0.4239</c:v>
                </c:pt>
                <c:pt idx="100" formatCode="0.0%">
                  <c:v>0.4693</c:v>
                </c:pt>
                <c:pt idx="110" formatCode="0.0%">
                  <c:v>0.488166666666667</c:v>
                </c:pt>
              </c:numCache>
            </c:numRef>
          </c:val>
          <c:smooth val="0"/>
        </c:ser>
        <c:ser>
          <c:idx val="1"/>
          <c:order val="1"/>
          <c:tx>
            <c:v>Europe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1900.0</c:v>
                </c:pt>
                <c:pt idx="1">
                  <c:v>1901.0</c:v>
                </c:pt>
                <c:pt idx="2">
                  <c:v>1902.0</c:v>
                </c:pt>
                <c:pt idx="3">
                  <c:v>1903.0</c:v>
                </c:pt>
                <c:pt idx="4">
                  <c:v>1904.0</c:v>
                </c:pt>
                <c:pt idx="5">
                  <c:v>1905.0</c:v>
                </c:pt>
                <c:pt idx="6">
                  <c:v>1906.0</c:v>
                </c:pt>
                <c:pt idx="7">
                  <c:v>1907.0</c:v>
                </c:pt>
                <c:pt idx="8">
                  <c:v>1908.0</c:v>
                </c:pt>
                <c:pt idx="9">
                  <c:v>1909.0</c:v>
                </c:pt>
                <c:pt idx="10">
                  <c:v>1910.0</c:v>
                </c:pt>
                <c:pt idx="11">
                  <c:v>1911.0</c:v>
                </c:pt>
                <c:pt idx="12">
                  <c:v>1912.0</c:v>
                </c:pt>
                <c:pt idx="13">
                  <c:v>1913.0</c:v>
                </c:pt>
                <c:pt idx="14">
                  <c:v>1914.0</c:v>
                </c:pt>
                <c:pt idx="15">
                  <c:v>1915.0</c:v>
                </c:pt>
                <c:pt idx="16">
                  <c:v>1916.0</c:v>
                </c:pt>
                <c:pt idx="17">
                  <c:v>1917.0</c:v>
                </c:pt>
                <c:pt idx="18">
                  <c:v>1918.0</c:v>
                </c:pt>
                <c:pt idx="19">
                  <c:v>1919.0</c:v>
                </c:pt>
                <c:pt idx="20">
                  <c:v>1920.0</c:v>
                </c:pt>
                <c:pt idx="21">
                  <c:v>1921.0</c:v>
                </c:pt>
                <c:pt idx="22">
                  <c:v>1922.0</c:v>
                </c:pt>
                <c:pt idx="23">
                  <c:v>1923.0</c:v>
                </c:pt>
                <c:pt idx="24">
                  <c:v>1924.0</c:v>
                </c:pt>
                <c:pt idx="25">
                  <c:v>1925.0</c:v>
                </c:pt>
                <c:pt idx="26">
                  <c:v>1926.0</c:v>
                </c:pt>
                <c:pt idx="27">
                  <c:v>1927.0</c:v>
                </c:pt>
                <c:pt idx="28">
                  <c:v>1928.0</c:v>
                </c:pt>
                <c:pt idx="29">
                  <c:v>1929.0</c:v>
                </c:pt>
                <c:pt idx="30">
                  <c:v>1930.0</c:v>
                </c:pt>
                <c:pt idx="31">
                  <c:v>1931.0</c:v>
                </c:pt>
                <c:pt idx="32">
                  <c:v>1932.0</c:v>
                </c:pt>
                <c:pt idx="33">
                  <c:v>1933.0</c:v>
                </c:pt>
                <c:pt idx="34">
                  <c:v>1934.0</c:v>
                </c:pt>
                <c:pt idx="35">
                  <c:v>1935.0</c:v>
                </c:pt>
                <c:pt idx="36">
                  <c:v>1936.0</c:v>
                </c:pt>
                <c:pt idx="37">
                  <c:v>1937.0</c:v>
                </c:pt>
                <c:pt idx="38">
                  <c:v>1938.0</c:v>
                </c:pt>
                <c:pt idx="39">
                  <c:v>1939.0</c:v>
                </c:pt>
                <c:pt idx="40">
                  <c:v>1940.0</c:v>
                </c:pt>
                <c:pt idx="41">
                  <c:v>1941.0</c:v>
                </c:pt>
                <c:pt idx="42">
                  <c:v>1942.0</c:v>
                </c:pt>
                <c:pt idx="43">
                  <c:v>1943.0</c:v>
                </c:pt>
                <c:pt idx="44">
                  <c:v>1944.0</c:v>
                </c:pt>
                <c:pt idx="45">
                  <c:v>1945.0</c:v>
                </c:pt>
                <c:pt idx="46">
                  <c:v>1946.0</c:v>
                </c:pt>
                <c:pt idx="47">
                  <c:v>1947.0</c:v>
                </c:pt>
                <c:pt idx="48">
                  <c:v>1948.0</c:v>
                </c:pt>
                <c:pt idx="49">
                  <c:v>1949.0</c:v>
                </c:pt>
                <c:pt idx="50">
                  <c:v>1950.0</c:v>
                </c:pt>
                <c:pt idx="51">
                  <c:v>1951.0</c:v>
                </c:pt>
                <c:pt idx="52">
                  <c:v>1952.0</c:v>
                </c:pt>
                <c:pt idx="53">
                  <c:v>1953.0</c:v>
                </c:pt>
                <c:pt idx="54">
                  <c:v>1954.0</c:v>
                </c:pt>
                <c:pt idx="55">
                  <c:v>1955.0</c:v>
                </c:pt>
                <c:pt idx="56">
                  <c:v>1956.0</c:v>
                </c:pt>
                <c:pt idx="57">
                  <c:v>1957.0</c:v>
                </c:pt>
                <c:pt idx="58">
                  <c:v>1958.0</c:v>
                </c:pt>
                <c:pt idx="59">
                  <c:v>1959.0</c:v>
                </c:pt>
                <c:pt idx="60">
                  <c:v>1960.0</c:v>
                </c:pt>
                <c:pt idx="61">
                  <c:v>1961.0</c:v>
                </c:pt>
                <c:pt idx="62">
                  <c:v>1962.0</c:v>
                </c:pt>
                <c:pt idx="63">
                  <c:v>1963.0</c:v>
                </c:pt>
                <c:pt idx="64">
                  <c:v>1964.0</c:v>
                </c:pt>
                <c:pt idx="65">
                  <c:v>1965.0</c:v>
                </c:pt>
                <c:pt idx="66">
                  <c:v>1966.0</c:v>
                </c:pt>
                <c:pt idx="67">
                  <c:v>1967.0</c:v>
                </c:pt>
                <c:pt idx="68">
                  <c:v>1968.0</c:v>
                </c:pt>
                <c:pt idx="69">
                  <c:v>1969.0</c:v>
                </c:pt>
                <c:pt idx="70">
                  <c:v>1970.0</c:v>
                </c:pt>
                <c:pt idx="71">
                  <c:v>1971.0</c:v>
                </c:pt>
                <c:pt idx="72">
                  <c:v>1972.0</c:v>
                </c:pt>
                <c:pt idx="73">
                  <c:v>1973.0</c:v>
                </c:pt>
                <c:pt idx="74">
                  <c:v>1974.0</c:v>
                </c:pt>
                <c:pt idx="75">
                  <c:v>1975.0</c:v>
                </c:pt>
                <c:pt idx="76">
                  <c:v>1976.0</c:v>
                </c:pt>
                <c:pt idx="77">
                  <c:v>1977.0</c:v>
                </c:pt>
                <c:pt idx="78">
                  <c:v>1978.0</c:v>
                </c:pt>
                <c:pt idx="79">
                  <c:v>1979.0</c:v>
                </c:pt>
                <c:pt idx="80">
                  <c:v>1980.0</c:v>
                </c:pt>
                <c:pt idx="81">
                  <c:v>1981.0</c:v>
                </c:pt>
                <c:pt idx="82">
                  <c:v>1982.0</c:v>
                </c:pt>
                <c:pt idx="83">
                  <c:v>1983.0</c:v>
                </c:pt>
                <c:pt idx="84">
                  <c:v>1984.0</c:v>
                </c:pt>
                <c:pt idx="85">
                  <c:v>1985.0</c:v>
                </c:pt>
                <c:pt idx="86">
                  <c:v>1986.0</c:v>
                </c:pt>
                <c:pt idx="87">
                  <c:v>1987.0</c:v>
                </c:pt>
                <c:pt idx="88">
                  <c:v>1988.0</c:v>
                </c:pt>
                <c:pt idx="89">
                  <c:v>1989.0</c:v>
                </c:pt>
                <c:pt idx="90">
                  <c:v>1990.0</c:v>
                </c:pt>
                <c:pt idx="91">
                  <c:v>1991.0</c:v>
                </c:pt>
                <c:pt idx="92">
                  <c:v>1992.0</c:v>
                </c:pt>
                <c:pt idx="93">
                  <c:v>1993.0</c:v>
                </c:pt>
                <c:pt idx="94">
                  <c:v>1994.0</c:v>
                </c:pt>
                <c:pt idx="95">
                  <c:v>1995.0</c:v>
                </c:pt>
                <c:pt idx="96">
                  <c:v>1996.0</c:v>
                </c:pt>
                <c:pt idx="97">
                  <c:v>1997.0</c:v>
                </c:pt>
                <c:pt idx="98">
                  <c:v>1998.0</c:v>
                </c:pt>
                <c:pt idx="99">
                  <c:v>1999.0</c:v>
                </c:pt>
                <c:pt idx="100">
                  <c:v>2000.0</c:v>
                </c:pt>
                <c:pt idx="101">
                  <c:v>2001.0</c:v>
                </c:pt>
                <c:pt idx="102">
                  <c:v>2002.0</c:v>
                </c:pt>
                <c:pt idx="103">
                  <c:v>2003.0</c:v>
                </c:pt>
                <c:pt idx="104">
                  <c:v>2004.0</c:v>
                </c:pt>
                <c:pt idx="105">
                  <c:v>2005.0</c:v>
                </c:pt>
                <c:pt idx="106">
                  <c:v>2006.0</c:v>
                </c:pt>
                <c:pt idx="107">
                  <c:v>2007.0</c:v>
                </c:pt>
                <c:pt idx="108">
                  <c:v>2008.0</c:v>
                </c:pt>
                <c:pt idx="109">
                  <c:v>2009.0</c:v>
                </c:pt>
                <c:pt idx="110">
                  <c:v>2010.0</c:v>
                </c:pt>
              </c:numCache>
            </c:numRef>
          </c:cat>
          <c:val>
            <c:numRef>
              <c:f>'TS9.4'!$I$6:$I$116</c:f>
              <c:numCache>
                <c:formatCode>General</c:formatCode>
                <c:ptCount val="111"/>
                <c:pt idx="0" formatCode="0.0%">
                  <c:v>0.459199680851064</c:v>
                </c:pt>
                <c:pt idx="10" formatCode="0.0%">
                  <c:v>0.458244961214539</c:v>
                </c:pt>
                <c:pt idx="20" formatCode="0.0%">
                  <c:v>0.3947275</c:v>
                </c:pt>
                <c:pt idx="30" formatCode="0.0%">
                  <c:v>0.40490625</c:v>
                </c:pt>
                <c:pt idx="40" formatCode="0.0%">
                  <c:v>0.337731875</c:v>
                </c:pt>
                <c:pt idx="50" formatCode="0.0%">
                  <c:v>0.316953333333333</c:v>
                </c:pt>
                <c:pt idx="60" formatCode="0.0%">
                  <c:v>0.316219722222222</c:v>
                </c:pt>
                <c:pt idx="70" formatCode="0.0%">
                  <c:v>0.297174166666667</c:v>
                </c:pt>
                <c:pt idx="80" formatCode="0.0%">
                  <c:v>0.29447125</c:v>
                </c:pt>
                <c:pt idx="90" formatCode="0.0%">
                  <c:v>0.3238425</c:v>
                </c:pt>
                <c:pt idx="100" formatCode="0.0%">
                  <c:v>0.339898888888889</c:v>
                </c:pt>
                <c:pt idx="110" formatCode="0.0%">
                  <c:v>0.347328472222223</c:v>
                </c:pt>
              </c:numCache>
            </c:numRef>
          </c:val>
          <c:smooth val="0"/>
        </c:ser>
        <c:ser>
          <c:idx val="2"/>
          <c:order val="2"/>
          <c:tx>
            <c:v>Japan</c:v>
          </c:tx>
          <c:spPr>
            <a:ln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1900.0</c:v>
                </c:pt>
                <c:pt idx="1">
                  <c:v>1901.0</c:v>
                </c:pt>
                <c:pt idx="2">
                  <c:v>1902.0</c:v>
                </c:pt>
                <c:pt idx="3">
                  <c:v>1903.0</c:v>
                </c:pt>
                <c:pt idx="4">
                  <c:v>1904.0</c:v>
                </c:pt>
                <c:pt idx="5">
                  <c:v>1905.0</c:v>
                </c:pt>
                <c:pt idx="6">
                  <c:v>1906.0</c:v>
                </c:pt>
                <c:pt idx="7">
                  <c:v>1907.0</c:v>
                </c:pt>
                <c:pt idx="8">
                  <c:v>1908.0</c:v>
                </c:pt>
                <c:pt idx="9">
                  <c:v>1909.0</c:v>
                </c:pt>
                <c:pt idx="10">
                  <c:v>1910.0</c:v>
                </c:pt>
                <c:pt idx="11">
                  <c:v>1911.0</c:v>
                </c:pt>
                <c:pt idx="12">
                  <c:v>1912.0</c:v>
                </c:pt>
                <c:pt idx="13">
                  <c:v>1913.0</c:v>
                </c:pt>
                <c:pt idx="14">
                  <c:v>1914.0</c:v>
                </c:pt>
                <c:pt idx="15">
                  <c:v>1915.0</c:v>
                </c:pt>
                <c:pt idx="16">
                  <c:v>1916.0</c:v>
                </c:pt>
                <c:pt idx="17">
                  <c:v>1917.0</c:v>
                </c:pt>
                <c:pt idx="18">
                  <c:v>1918.0</c:v>
                </c:pt>
                <c:pt idx="19">
                  <c:v>1919.0</c:v>
                </c:pt>
                <c:pt idx="20">
                  <c:v>1920.0</c:v>
                </c:pt>
                <c:pt idx="21">
                  <c:v>1921.0</c:v>
                </c:pt>
                <c:pt idx="22">
                  <c:v>1922.0</c:v>
                </c:pt>
                <c:pt idx="23">
                  <c:v>1923.0</c:v>
                </c:pt>
                <c:pt idx="24">
                  <c:v>1924.0</c:v>
                </c:pt>
                <c:pt idx="25">
                  <c:v>1925.0</c:v>
                </c:pt>
                <c:pt idx="26">
                  <c:v>1926.0</c:v>
                </c:pt>
                <c:pt idx="27">
                  <c:v>1927.0</c:v>
                </c:pt>
                <c:pt idx="28">
                  <c:v>1928.0</c:v>
                </c:pt>
                <c:pt idx="29">
                  <c:v>1929.0</c:v>
                </c:pt>
                <c:pt idx="30">
                  <c:v>1930.0</c:v>
                </c:pt>
                <c:pt idx="31">
                  <c:v>1931.0</c:v>
                </c:pt>
                <c:pt idx="32">
                  <c:v>1932.0</c:v>
                </c:pt>
                <c:pt idx="33">
                  <c:v>1933.0</c:v>
                </c:pt>
                <c:pt idx="34">
                  <c:v>1934.0</c:v>
                </c:pt>
                <c:pt idx="35">
                  <c:v>1935.0</c:v>
                </c:pt>
                <c:pt idx="36">
                  <c:v>1936.0</c:v>
                </c:pt>
                <c:pt idx="37">
                  <c:v>1937.0</c:v>
                </c:pt>
                <c:pt idx="38">
                  <c:v>1938.0</c:v>
                </c:pt>
                <c:pt idx="39">
                  <c:v>1939.0</c:v>
                </c:pt>
                <c:pt idx="40">
                  <c:v>1940.0</c:v>
                </c:pt>
                <c:pt idx="41">
                  <c:v>1941.0</c:v>
                </c:pt>
                <c:pt idx="42">
                  <c:v>1942.0</c:v>
                </c:pt>
                <c:pt idx="43">
                  <c:v>1943.0</c:v>
                </c:pt>
                <c:pt idx="44">
                  <c:v>1944.0</c:v>
                </c:pt>
                <c:pt idx="45">
                  <c:v>1945.0</c:v>
                </c:pt>
                <c:pt idx="46">
                  <c:v>1946.0</c:v>
                </c:pt>
                <c:pt idx="47">
                  <c:v>1947.0</c:v>
                </c:pt>
                <c:pt idx="48">
                  <c:v>1948.0</c:v>
                </c:pt>
                <c:pt idx="49">
                  <c:v>1949.0</c:v>
                </c:pt>
                <c:pt idx="50">
                  <c:v>1950.0</c:v>
                </c:pt>
                <c:pt idx="51">
                  <c:v>1951.0</c:v>
                </c:pt>
                <c:pt idx="52">
                  <c:v>1952.0</c:v>
                </c:pt>
                <c:pt idx="53">
                  <c:v>1953.0</c:v>
                </c:pt>
                <c:pt idx="54">
                  <c:v>1954.0</c:v>
                </c:pt>
                <c:pt idx="55">
                  <c:v>1955.0</c:v>
                </c:pt>
                <c:pt idx="56">
                  <c:v>1956.0</c:v>
                </c:pt>
                <c:pt idx="57">
                  <c:v>1957.0</c:v>
                </c:pt>
                <c:pt idx="58">
                  <c:v>1958.0</c:v>
                </c:pt>
                <c:pt idx="59">
                  <c:v>1959.0</c:v>
                </c:pt>
                <c:pt idx="60">
                  <c:v>1960.0</c:v>
                </c:pt>
                <c:pt idx="61">
                  <c:v>1961.0</c:v>
                </c:pt>
                <c:pt idx="62">
                  <c:v>1962.0</c:v>
                </c:pt>
                <c:pt idx="63">
                  <c:v>1963.0</c:v>
                </c:pt>
                <c:pt idx="64">
                  <c:v>1964.0</c:v>
                </c:pt>
                <c:pt idx="65">
                  <c:v>1965.0</c:v>
                </c:pt>
                <c:pt idx="66">
                  <c:v>1966.0</c:v>
                </c:pt>
                <c:pt idx="67">
                  <c:v>1967.0</c:v>
                </c:pt>
                <c:pt idx="68">
                  <c:v>1968.0</c:v>
                </c:pt>
                <c:pt idx="69">
                  <c:v>1969.0</c:v>
                </c:pt>
                <c:pt idx="70">
                  <c:v>1970.0</c:v>
                </c:pt>
                <c:pt idx="71">
                  <c:v>1971.0</c:v>
                </c:pt>
                <c:pt idx="72">
                  <c:v>1972.0</c:v>
                </c:pt>
                <c:pt idx="73">
                  <c:v>1973.0</c:v>
                </c:pt>
                <c:pt idx="74">
                  <c:v>1974.0</c:v>
                </c:pt>
                <c:pt idx="75">
                  <c:v>1975.0</c:v>
                </c:pt>
                <c:pt idx="76">
                  <c:v>1976.0</c:v>
                </c:pt>
                <c:pt idx="77">
                  <c:v>1977.0</c:v>
                </c:pt>
                <c:pt idx="78">
                  <c:v>1978.0</c:v>
                </c:pt>
                <c:pt idx="79">
                  <c:v>1979.0</c:v>
                </c:pt>
                <c:pt idx="80">
                  <c:v>1980.0</c:v>
                </c:pt>
                <c:pt idx="81">
                  <c:v>1981.0</c:v>
                </c:pt>
                <c:pt idx="82">
                  <c:v>1982.0</c:v>
                </c:pt>
                <c:pt idx="83">
                  <c:v>1983.0</c:v>
                </c:pt>
                <c:pt idx="84">
                  <c:v>1984.0</c:v>
                </c:pt>
                <c:pt idx="85">
                  <c:v>1985.0</c:v>
                </c:pt>
                <c:pt idx="86">
                  <c:v>1986.0</c:v>
                </c:pt>
                <c:pt idx="87">
                  <c:v>1987.0</c:v>
                </c:pt>
                <c:pt idx="88">
                  <c:v>1988.0</c:v>
                </c:pt>
                <c:pt idx="89">
                  <c:v>1989.0</c:v>
                </c:pt>
                <c:pt idx="90">
                  <c:v>1990.0</c:v>
                </c:pt>
                <c:pt idx="91">
                  <c:v>1991.0</c:v>
                </c:pt>
                <c:pt idx="92">
                  <c:v>1992.0</c:v>
                </c:pt>
                <c:pt idx="93">
                  <c:v>1993.0</c:v>
                </c:pt>
                <c:pt idx="94">
                  <c:v>1994.0</c:v>
                </c:pt>
                <c:pt idx="95">
                  <c:v>1995.0</c:v>
                </c:pt>
                <c:pt idx="96">
                  <c:v>1996.0</c:v>
                </c:pt>
                <c:pt idx="97">
                  <c:v>1997.0</c:v>
                </c:pt>
                <c:pt idx="98">
                  <c:v>1998.0</c:v>
                </c:pt>
                <c:pt idx="99">
                  <c:v>1999.0</c:v>
                </c:pt>
                <c:pt idx="100">
                  <c:v>2000.0</c:v>
                </c:pt>
                <c:pt idx="101">
                  <c:v>2001.0</c:v>
                </c:pt>
                <c:pt idx="102">
                  <c:v>2002.0</c:v>
                </c:pt>
                <c:pt idx="103">
                  <c:v>2003.0</c:v>
                </c:pt>
                <c:pt idx="104">
                  <c:v>2004.0</c:v>
                </c:pt>
                <c:pt idx="105">
                  <c:v>2005.0</c:v>
                </c:pt>
                <c:pt idx="106">
                  <c:v>2006.0</c:v>
                </c:pt>
                <c:pt idx="107">
                  <c:v>2007.0</c:v>
                </c:pt>
                <c:pt idx="108">
                  <c:v>2008.0</c:v>
                </c:pt>
                <c:pt idx="109">
                  <c:v>2009.0</c:v>
                </c:pt>
                <c:pt idx="110">
                  <c:v>2010.0</c:v>
                </c:pt>
              </c:numCache>
            </c:numRef>
          </c:cat>
          <c:val>
            <c:numRef>
              <c:f>'TS9.4'!$M$6:$M$116</c:f>
              <c:numCache>
                <c:formatCode>General</c:formatCode>
                <c:ptCount val="111"/>
                <c:pt idx="0" formatCode="0.0%">
                  <c:v>0.46243</c:v>
                </c:pt>
                <c:pt idx="10" formatCode="0.0%">
                  <c:v>0.46245</c:v>
                </c:pt>
                <c:pt idx="20" formatCode="0.0%">
                  <c:v>0.46618</c:v>
                </c:pt>
                <c:pt idx="30" formatCode="0.0%">
                  <c:v>0.46351</c:v>
                </c:pt>
                <c:pt idx="40" formatCode="0.0%">
                  <c:v>0.340315555555556</c:v>
                </c:pt>
                <c:pt idx="50" formatCode="0.0%">
                  <c:v>0.304839</c:v>
                </c:pt>
                <c:pt idx="60" formatCode="0.0%">
                  <c:v>0.302517</c:v>
                </c:pt>
                <c:pt idx="70" formatCode="0.0%">
                  <c:v>0.315026</c:v>
                </c:pt>
                <c:pt idx="80" formatCode="0.0%">
                  <c:v>0.321516</c:v>
                </c:pt>
                <c:pt idx="90" formatCode="0.0%">
                  <c:v>0.337741479043903</c:v>
                </c:pt>
                <c:pt idx="100" formatCode="0.0%">
                  <c:v>0.391595411879994</c:v>
                </c:pt>
                <c:pt idx="110" formatCode="0.0%">
                  <c:v>0.394383659919431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6697656"/>
        <c:axId val="2046705384"/>
      </c:lineChart>
      <c:catAx>
        <c:axId val="2046697656"/>
        <c:scaling>
          <c:orientation val="minMax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Calibri"/>
                    <a:cs typeface="Arial"/>
                  </a:defRPr>
                </a:pPr>
                <a:r>
                  <a:rPr lang="fr-FR">
                    <a:latin typeface="Arial"/>
                    <a:cs typeface="Arial"/>
                  </a:rPr>
                  <a:t>The top decile income share was higher in Europe than in the U.S. in 1900-1910; it is a lot higher in the U.S. in 2000-2010. Sources and series: see piketty.pse.ens.fr/capital21c. </a:t>
                </a:r>
              </a:p>
            </c:rich>
          </c:tx>
          <c:layout>
            <c:manualLayout>
              <c:xMode val="edge"/>
              <c:yMode val="edge"/>
              <c:x val="0.148457065259054"/>
              <c:y val="0.92663048875647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046705384"/>
        <c:crossesAt val="0.0"/>
        <c:auto val="1"/>
        <c:lblAlgn val="ctr"/>
        <c:lblOffset val="100"/>
        <c:tickLblSkip val="10"/>
        <c:tickMarkSkip val="10"/>
        <c:noMultiLvlLbl val="0"/>
      </c:catAx>
      <c:valAx>
        <c:axId val="2046705384"/>
        <c:scaling>
          <c:orientation val="minMax"/>
          <c:max val="0.5"/>
          <c:min val="0.25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Share</a:t>
                </a:r>
                <a:r>
                  <a:rPr lang="fr-FR" baseline="0"/>
                  <a:t> of top decile in total income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0.00556010644705573"/>
              <c:y val="0.28170284457686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046697656"/>
        <c:crosses val="autoZero"/>
        <c:crossBetween val="midCat"/>
        <c:majorUnit val="0.05"/>
        <c:minorUnit val="0.05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70833287702737"/>
          <c:y val="0.140271511669149"/>
          <c:w val="0.168037401574803"/>
          <c:h val="0.204912924735759"/>
        </c:manualLayout>
      </c:layout>
      <c:overlay val="0"/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span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 S5.2. Private capital in rich countries: 
from the Japanese</a:t>
            </a:r>
            <a:r>
              <a:rPr lang="fr-FR" baseline="0"/>
              <a:t> to the Spanish bubble</a:t>
            </a:r>
            <a:endParaRPr lang="fr-FR"/>
          </a:p>
        </c:rich>
      </c:tx>
      <c:layout>
        <c:manualLayout>
          <c:xMode val="edge"/>
          <c:yMode val="edge"/>
          <c:x val="0.309104002624673"/>
          <c:y val="0.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872764654418202"/>
          <c:y val="0.106443392211109"/>
          <c:w val="0.880733944954128"/>
          <c:h val="0.755434782608697"/>
        </c:manualLayout>
      </c:layout>
      <c:scatterChart>
        <c:scatterStyle val="lineMarker"/>
        <c:varyColors val="0"/>
        <c:ser>
          <c:idx val="0"/>
          <c:order val="0"/>
          <c:tx>
            <c:v>U.S.A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TS5.1!$B$5:$B$45</c:f>
              <c:numCache>
                <c:formatCode>0%</c:formatCode>
                <c:ptCount val="41"/>
                <c:pt idx="0">
                  <c:v>3.422653718897571</c:v>
                </c:pt>
                <c:pt idx="1">
                  <c:v>3.408837750353946</c:v>
                </c:pt>
                <c:pt idx="2">
                  <c:v>3.487141545446246</c:v>
                </c:pt>
                <c:pt idx="3">
                  <c:v>3.391880839987098</c:v>
                </c:pt>
                <c:pt idx="4">
                  <c:v>3.214978641385798</c:v>
                </c:pt>
                <c:pt idx="5">
                  <c:v>3.199627428595964</c:v>
                </c:pt>
                <c:pt idx="6">
                  <c:v>3.267739415619247</c:v>
                </c:pt>
                <c:pt idx="7">
                  <c:v>3.256910415182374</c:v>
                </c:pt>
                <c:pt idx="8">
                  <c:v>3.218692583012954</c:v>
                </c:pt>
                <c:pt idx="9">
                  <c:v>3.329303060115663</c:v>
                </c:pt>
                <c:pt idx="10">
                  <c:v>3.549280918463293</c:v>
                </c:pt>
                <c:pt idx="11">
                  <c:v>3.50605987885847</c:v>
                </c:pt>
                <c:pt idx="12">
                  <c:v>3.589309336047031</c:v>
                </c:pt>
                <c:pt idx="13">
                  <c:v>3.569471095215627</c:v>
                </c:pt>
                <c:pt idx="14">
                  <c:v>3.391112061428484</c:v>
                </c:pt>
                <c:pt idx="15">
                  <c:v>3.455196734847595</c:v>
                </c:pt>
                <c:pt idx="16">
                  <c:v>3.635098921643767</c:v>
                </c:pt>
                <c:pt idx="17">
                  <c:v>3.661904616524771</c:v>
                </c:pt>
                <c:pt idx="18">
                  <c:v>3.622693046280019</c:v>
                </c:pt>
                <c:pt idx="19">
                  <c:v>3.729376527050348</c:v>
                </c:pt>
                <c:pt idx="20">
                  <c:v>3.721940025269058</c:v>
                </c:pt>
                <c:pt idx="21">
                  <c:v>3.774184889306537</c:v>
                </c:pt>
                <c:pt idx="22">
                  <c:v>3.786247074505676</c:v>
                </c:pt>
                <c:pt idx="23">
                  <c:v>3.80047546800654</c:v>
                </c:pt>
                <c:pt idx="24">
                  <c:v>3.716533493947874</c:v>
                </c:pt>
                <c:pt idx="25">
                  <c:v>3.776068974800998</c:v>
                </c:pt>
                <c:pt idx="26">
                  <c:v>3.885487300170414</c:v>
                </c:pt>
                <c:pt idx="27">
                  <c:v>4.009314128582578</c:v>
                </c:pt>
                <c:pt idx="28">
                  <c:v>4.239511589328819</c:v>
                </c:pt>
                <c:pt idx="29">
                  <c:v>4.521089937806378</c:v>
                </c:pt>
                <c:pt idx="30">
                  <c:v>4.503475856116467</c:v>
                </c:pt>
                <c:pt idx="31">
                  <c:v>4.364497344099886</c:v>
                </c:pt>
                <c:pt idx="32">
                  <c:v>4.168299164801097</c:v>
                </c:pt>
                <c:pt idx="33">
                  <c:v>4.211518219950356</c:v>
                </c:pt>
                <c:pt idx="34">
                  <c:v>4.471205253514253</c:v>
                </c:pt>
                <c:pt idx="35">
                  <c:v>4.698432133089005</c:v>
                </c:pt>
                <c:pt idx="36">
                  <c:v>4.877500938328868</c:v>
                </c:pt>
                <c:pt idx="37">
                  <c:v>4.940232000007748</c:v>
                </c:pt>
                <c:pt idx="38">
                  <c:v>4.360160477917975</c:v>
                </c:pt>
                <c:pt idx="39">
                  <c:v>4.060764059673198</c:v>
                </c:pt>
                <c:pt idx="40">
                  <c:v>4.099218953934041</c:v>
                </c:pt>
              </c:numCache>
            </c:numRef>
          </c:yVal>
          <c:smooth val="0"/>
        </c:ser>
        <c:ser>
          <c:idx val="1"/>
          <c:order val="1"/>
          <c:tx>
            <c:v>Japan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pPr>
              <a:solidFill>
                <a:srgbClr val="9E9E9E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TS5.1!$C$5:$C$45</c:f>
              <c:numCache>
                <c:formatCode>0%</c:formatCode>
                <c:ptCount val="41"/>
                <c:pt idx="0">
                  <c:v>2.986214565614295</c:v>
                </c:pt>
                <c:pt idx="1">
                  <c:v>3.279938014794341</c:v>
                </c:pt>
                <c:pt idx="2">
                  <c:v>3.734804280384324</c:v>
                </c:pt>
                <c:pt idx="3">
                  <c:v>4.036507904537916</c:v>
                </c:pt>
                <c:pt idx="4">
                  <c:v>3.960247003781006</c:v>
                </c:pt>
                <c:pt idx="5">
                  <c:v>3.855351937335595</c:v>
                </c:pt>
                <c:pt idx="6">
                  <c:v>3.747536192289841</c:v>
                </c:pt>
                <c:pt idx="7">
                  <c:v>3.734153155999818</c:v>
                </c:pt>
                <c:pt idx="8">
                  <c:v>3.781284111666288</c:v>
                </c:pt>
                <c:pt idx="9">
                  <c:v>4.05653721191352</c:v>
                </c:pt>
                <c:pt idx="10">
                  <c:v>4.336994081824217</c:v>
                </c:pt>
                <c:pt idx="11">
                  <c:v>4.571946627283778</c:v>
                </c:pt>
                <c:pt idx="12">
                  <c:v>4.740701269507745</c:v>
                </c:pt>
                <c:pt idx="13">
                  <c:v>4.88225942346336</c:v>
                </c:pt>
                <c:pt idx="14">
                  <c:v>4.856682761273738</c:v>
                </c:pt>
                <c:pt idx="15">
                  <c:v>4.864342133350311</c:v>
                </c:pt>
                <c:pt idx="16">
                  <c:v>5.297830561822378</c:v>
                </c:pt>
                <c:pt idx="17">
                  <c:v>6.106326266623975</c:v>
                </c:pt>
                <c:pt idx="18">
                  <c:v>6.557801817031277</c:v>
                </c:pt>
                <c:pt idx="19">
                  <c:v>6.92283014250265</c:v>
                </c:pt>
                <c:pt idx="20">
                  <c:v>6.985252700560276</c:v>
                </c:pt>
                <c:pt idx="21">
                  <c:v>6.614432189929936</c:v>
                </c:pt>
                <c:pt idx="22">
                  <c:v>6.266837433544215</c:v>
                </c:pt>
                <c:pt idx="23">
                  <c:v>6.097805095069381</c:v>
                </c:pt>
                <c:pt idx="24">
                  <c:v>6.094306029430736</c:v>
                </c:pt>
                <c:pt idx="25">
                  <c:v>6.020564030212197</c:v>
                </c:pt>
                <c:pt idx="26">
                  <c:v>5.857192318634445</c:v>
                </c:pt>
                <c:pt idx="27">
                  <c:v>5.769826372804038</c:v>
                </c:pt>
                <c:pt idx="28">
                  <c:v>5.920110814439425</c:v>
                </c:pt>
                <c:pt idx="29">
                  <c:v>6.018624620538318</c:v>
                </c:pt>
                <c:pt idx="30">
                  <c:v>5.962798529512039</c:v>
                </c:pt>
                <c:pt idx="31">
                  <c:v>5.896693970277917</c:v>
                </c:pt>
                <c:pt idx="32">
                  <c:v>5.836365115340451</c:v>
                </c:pt>
                <c:pt idx="33">
                  <c:v>5.80547391655667</c:v>
                </c:pt>
                <c:pt idx="34">
                  <c:v>5.707587467151068</c:v>
                </c:pt>
                <c:pt idx="35">
                  <c:v>5.73828029065974</c:v>
                </c:pt>
                <c:pt idx="36">
                  <c:v>5.834684463231631</c:v>
                </c:pt>
                <c:pt idx="37">
                  <c:v>5.78506098967758</c:v>
                </c:pt>
                <c:pt idx="38">
                  <c:v>5.868092068309346</c:v>
                </c:pt>
                <c:pt idx="39">
                  <c:v>6.190895938184521</c:v>
                </c:pt>
                <c:pt idx="40">
                  <c:v>6.012374851112376</c:v>
                </c:pt>
              </c:numCache>
            </c:numRef>
          </c:yVal>
          <c:smooth val="0"/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TS5.1!$D$5:$D$45</c:f>
              <c:numCache>
                <c:formatCode>0%</c:formatCode>
                <c:ptCount val="41"/>
                <c:pt idx="0">
                  <c:v>2.25028311964994</c:v>
                </c:pt>
                <c:pt idx="1">
                  <c:v>2.199973685603008</c:v>
                </c:pt>
                <c:pt idx="2">
                  <c:v>2.217839388459105</c:v>
                </c:pt>
                <c:pt idx="3">
                  <c:v>2.184799121657556</c:v>
                </c:pt>
                <c:pt idx="4">
                  <c:v>2.201266980927421</c:v>
                </c:pt>
                <c:pt idx="5">
                  <c:v>2.29465431841867</c:v>
                </c:pt>
                <c:pt idx="6">
                  <c:v>2.286768880701463</c:v>
                </c:pt>
                <c:pt idx="7">
                  <c:v>2.364499698985509</c:v>
                </c:pt>
                <c:pt idx="8">
                  <c:v>2.45751763593208</c:v>
                </c:pt>
                <c:pt idx="9">
                  <c:v>2.486035073218149</c:v>
                </c:pt>
                <c:pt idx="10">
                  <c:v>2.5296440222246</c:v>
                </c:pt>
                <c:pt idx="11">
                  <c:v>2.620132286866276</c:v>
                </c:pt>
                <c:pt idx="12">
                  <c:v>2.727442441610625</c:v>
                </c:pt>
                <c:pt idx="13">
                  <c:v>2.796612466025158</c:v>
                </c:pt>
                <c:pt idx="14">
                  <c:v>2.836727921608967</c:v>
                </c:pt>
                <c:pt idx="15">
                  <c:v>2.903428414241833</c:v>
                </c:pt>
                <c:pt idx="16">
                  <c:v>2.946432855490514</c:v>
                </c:pt>
                <c:pt idx="17">
                  <c:v>3.042449653380938</c:v>
                </c:pt>
                <c:pt idx="18">
                  <c:v>3.03297460198842</c:v>
                </c:pt>
                <c:pt idx="19">
                  <c:v>3.011938999646849</c:v>
                </c:pt>
                <c:pt idx="20">
                  <c:v>2.933374656325719</c:v>
                </c:pt>
                <c:pt idx="21">
                  <c:v>2.868814557302726</c:v>
                </c:pt>
                <c:pt idx="22">
                  <c:v>2.897518188713163</c:v>
                </c:pt>
                <c:pt idx="23">
                  <c:v>3.03685599966998</c:v>
                </c:pt>
                <c:pt idx="24">
                  <c:v>3.07172228372608</c:v>
                </c:pt>
                <c:pt idx="25">
                  <c:v>3.102773724488171</c:v>
                </c:pt>
                <c:pt idx="26">
                  <c:v>3.20750040783547</c:v>
                </c:pt>
                <c:pt idx="27">
                  <c:v>3.311424341496515</c:v>
                </c:pt>
                <c:pt idx="28">
                  <c:v>3.406880512262898</c:v>
                </c:pt>
                <c:pt idx="29">
                  <c:v>3.508005002756258</c:v>
                </c:pt>
                <c:pt idx="30">
                  <c:v>3.564739378265397</c:v>
                </c:pt>
                <c:pt idx="31">
                  <c:v>3.584849616403014</c:v>
                </c:pt>
                <c:pt idx="32">
                  <c:v>3.630168791715389</c:v>
                </c:pt>
                <c:pt idx="33">
                  <c:v>3.705465084184378</c:v>
                </c:pt>
                <c:pt idx="34">
                  <c:v>3.722840165364404</c:v>
                </c:pt>
                <c:pt idx="35">
                  <c:v>3.836950921873592</c:v>
                </c:pt>
                <c:pt idx="36">
                  <c:v>3.777898479162554</c:v>
                </c:pt>
                <c:pt idx="37">
                  <c:v>3.790486307837585</c:v>
                </c:pt>
                <c:pt idx="38">
                  <c:v>3.896541569872068</c:v>
                </c:pt>
                <c:pt idx="39">
                  <c:v>4.15195285079167</c:v>
                </c:pt>
                <c:pt idx="40">
                  <c:v>4.117196164133341</c:v>
                </c:pt>
              </c:numCache>
            </c:numRef>
          </c:yVal>
          <c:smooth val="0"/>
        </c:ser>
        <c:ser>
          <c:idx val="3"/>
          <c:order val="3"/>
          <c:tx>
            <c:v>France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TS5.1!$E$5:$E$45</c:f>
              <c:numCache>
                <c:formatCode>0%</c:formatCode>
                <c:ptCount val="41"/>
                <c:pt idx="0">
                  <c:v>3.10041308276844</c:v>
                </c:pt>
                <c:pt idx="1">
                  <c:v>3.035284734341064</c:v>
                </c:pt>
                <c:pt idx="2">
                  <c:v>3.072242686962633</c:v>
                </c:pt>
                <c:pt idx="3">
                  <c:v>3.045646432422336</c:v>
                </c:pt>
                <c:pt idx="4">
                  <c:v>3.033673054510327</c:v>
                </c:pt>
                <c:pt idx="5">
                  <c:v>3.170465213932783</c:v>
                </c:pt>
                <c:pt idx="6">
                  <c:v>3.14669782623642</c:v>
                </c:pt>
                <c:pt idx="7">
                  <c:v>3.166694030057158</c:v>
                </c:pt>
                <c:pt idx="8">
                  <c:v>3.188638718429552</c:v>
                </c:pt>
                <c:pt idx="9">
                  <c:v>3.188967355127281</c:v>
                </c:pt>
                <c:pt idx="10">
                  <c:v>3.211805611327099</c:v>
                </c:pt>
                <c:pt idx="11">
                  <c:v>3.207439807705056</c:v>
                </c:pt>
                <c:pt idx="12">
                  <c:v>3.1283475539151</c:v>
                </c:pt>
                <c:pt idx="13">
                  <c:v>3.147106827681893</c:v>
                </c:pt>
                <c:pt idx="14">
                  <c:v>3.156013832115842</c:v>
                </c:pt>
                <c:pt idx="15">
                  <c:v>3.139416243021928</c:v>
                </c:pt>
                <c:pt idx="16">
                  <c:v>3.17643343055692</c:v>
                </c:pt>
                <c:pt idx="17">
                  <c:v>3.249837583973248</c:v>
                </c:pt>
                <c:pt idx="18">
                  <c:v>3.250671861234125</c:v>
                </c:pt>
                <c:pt idx="19">
                  <c:v>3.37771667047246</c:v>
                </c:pt>
                <c:pt idx="20">
                  <c:v>3.430207281961321</c:v>
                </c:pt>
                <c:pt idx="21">
                  <c:v>3.416860301758721</c:v>
                </c:pt>
                <c:pt idx="22">
                  <c:v>3.370019369599518</c:v>
                </c:pt>
                <c:pt idx="23">
                  <c:v>3.424046964805993</c:v>
                </c:pt>
                <c:pt idx="24">
                  <c:v>3.391829121963043</c:v>
                </c:pt>
                <c:pt idx="25">
                  <c:v>3.333517767854741</c:v>
                </c:pt>
                <c:pt idx="26">
                  <c:v>3.363399597671048</c:v>
                </c:pt>
                <c:pt idx="27">
                  <c:v>3.401419175457779</c:v>
                </c:pt>
                <c:pt idx="28">
                  <c:v>3.41654272775737</c:v>
                </c:pt>
                <c:pt idx="29">
                  <c:v>3.590467797247208</c:v>
                </c:pt>
                <c:pt idx="30">
                  <c:v>3.756678241744582</c:v>
                </c:pt>
                <c:pt idx="31">
                  <c:v>3.845388437828498</c:v>
                </c:pt>
                <c:pt idx="32">
                  <c:v>3.993895929980121</c:v>
                </c:pt>
                <c:pt idx="33">
                  <c:v>4.235860452267692</c:v>
                </c:pt>
                <c:pt idx="34">
                  <c:v>4.567861437014582</c:v>
                </c:pt>
                <c:pt idx="35">
                  <c:v>4.998915244265826</c:v>
                </c:pt>
                <c:pt idx="36">
                  <c:v>5.33816941234829</c:v>
                </c:pt>
                <c:pt idx="37">
                  <c:v>5.534598816828531</c:v>
                </c:pt>
                <c:pt idx="38">
                  <c:v>5.525469802312387</c:v>
                </c:pt>
                <c:pt idx="39">
                  <c:v>5.626100510472645</c:v>
                </c:pt>
                <c:pt idx="40">
                  <c:v>5.745578173798847</c:v>
                </c:pt>
              </c:numCache>
            </c:numRef>
          </c:yVal>
          <c:smooth val="0"/>
        </c:ser>
        <c:ser>
          <c:idx val="6"/>
          <c:order val="4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TS5.1!$F$5:$F$45</c:f>
              <c:numCache>
                <c:formatCode>0%</c:formatCode>
                <c:ptCount val="41"/>
                <c:pt idx="0">
                  <c:v>3.056060660840559</c:v>
                </c:pt>
                <c:pt idx="1">
                  <c:v>3.281362116406509</c:v>
                </c:pt>
                <c:pt idx="2">
                  <c:v>3.535172857209125</c:v>
                </c:pt>
                <c:pt idx="3">
                  <c:v>3.401546627418098</c:v>
                </c:pt>
                <c:pt idx="4">
                  <c:v>3.373552985629537</c:v>
                </c:pt>
                <c:pt idx="5">
                  <c:v>3.011895779985538</c:v>
                </c:pt>
                <c:pt idx="6">
                  <c:v>2.827783003655688</c:v>
                </c:pt>
                <c:pt idx="7">
                  <c:v>2.842642853053591</c:v>
                </c:pt>
                <c:pt idx="8">
                  <c:v>2.982066609711838</c:v>
                </c:pt>
                <c:pt idx="9">
                  <c:v>3.128714400912425</c:v>
                </c:pt>
                <c:pt idx="10">
                  <c:v>3.091386727634628</c:v>
                </c:pt>
                <c:pt idx="11">
                  <c:v>3.098484245471333</c:v>
                </c:pt>
                <c:pt idx="12">
                  <c:v>3.143693918829525</c:v>
                </c:pt>
                <c:pt idx="13">
                  <c:v>3.220935660602166</c:v>
                </c:pt>
                <c:pt idx="14">
                  <c:v>3.324536499392093</c:v>
                </c:pt>
                <c:pt idx="15">
                  <c:v>3.382036405237287</c:v>
                </c:pt>
                <c:pt idx="16">
                  <c:v>3.609757068327061</c:v>
                </c:pt>
                <c:pt idx="17">
                  <c:v>3.791758207211754</c:v>
                </c:pt>
                <c:pt idx="18">
                  <c:v>4.019966203766558</c:v>
                </c:pt>
                <c:pt idx="19">
                  <c:v>4.352224855478527</c:v>
                </c:pt>
                <c:pt idx="20">
                  <c:v>4.290749565163702</c:v>
                </c:pt>
                <c:pt idx="21">
                  <c:v>4.178582655507086</c:v>
                </c:pt>
                <c:pt idx="22">
                  <c:v>4.106018295978887</c:v>
                </c:pt>
                <c:pt idx="23">
                  <c:v>4.203741996916016</c:v>
                </c:pt>
                <c:pt idx="24">
                  <c:v>4.115081570277396</c:v>
                </c:pt>
                <c:pt idx="25">
                  <c:v>4.03388870700175</c:v>
                </c:pt>
                <c:pt idx="26">
                  <c:v>4.104296764069549</c:v>
                </c:pt>
                <c:pt idx="27">
                  <c:v>4.31554950891114</c:v>
                </c:pt>
                <c:pt idx="28">
                  <c:v>4.533449829060698</c:v>
                </c:pt>
                <c:pt idx="29">
                  <c:v>4.93968597303074</c:v>
                </c:pt>
                <c:pt idx="30">
                  <c:v>5.145550073618065</c:v>
                </c:pt>
                <c:pt idx="31">
                  <c:v>4.936406911548453</c:v>
                </c:pt>
                <c:pt idx="32">
                  <c:v>4.658547024855006</c:v>
                </c:pt>
                <c:pt idx="33">
                  <c:v>4.648021868516908</c:v>
                </c:pt>
                <c:pt idx="34">
                  <c:v>4.811958491825405</c:v>
                </c:pt>
                <c:pt idx="35">
                  <c:v>4.992147204626461</c:v>
                </c:pt>
                <c:pt idx="36">
                  <c:v>5.189398665007738</c:v>
                </c:pt>
                <c:pt idx="37">
                  <c:v>5.227108306251067</c:v>
                </c:pt>
                <c:pt idx="38">
                  <c:v>4.905222059504093</c:v>
                </c:pt>
                <c:pt idx="39">
                  <c:v>5.044052763320209</c:v>
                </c:pt>
                <c:pt idx="40">
                  <c:v>5.218760192029281</c:v>
                </c:pt>
              </c:numCache>
            </c:numRef>
          </c:yVal>
          <c:smooth val="0"/>
        </c:ser>
        <c:ser>
          <c:idx val="4"/>
          <c:order val="5"/>
          <c:tx>
            <c:v>Italy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TS5.1!$G$5:$G$45</c:f>
              <c:numCache>
                <c:formatCode>0%</c:formatCode>
                <c:ptCount val="41"/>
                <c:pt idx="0">
                  <c:v>2.392156376471178</c:v>
                </c:pt>
                <c:pt idx="1">
                  <c:v>2.448456093460653</c:v>
                </c:pt>
                <c:pt idx="2">
                  <c:v>2.577633978596875</c:v>
                </c:pt>
                <c:pt idx="3">
                  <c:v>2.531673531433285</c:v>
                </c:pt>
                <c:pt idx="4">
                  <c:v>2.819630016666139</c:v>
                </c:pt>
                <c:pt idx="5">
                  <c:v>3.207318699073434</c:v>
                </c:pt>
                <c:pt idx="6">
                  <c:v>3.04031888674008</c:v>
                </c:pt>
                <c:pt idx="7">
                  <c:v>2.998029845076961</c:v>
                </c:pt>
                <c:pt idx="8">
                  <c:v>2.9399636053426</c:v>
                </c:pt>
                <c:pt idx="9">
                  <c:v>2.984482482148158</c:v>
                </c:pt>
                <c:pt idx="10">
                  <c:v>3.21914189644142</c:v>
                </c:pt>
                <c:pt idx="11">
                  <c:v>3.648688980930502</c:v>
                </c:pt>
                <c:pt idx="12">
                  <c:v>3.825287886737973</c:v>
                </c:pt>
                <c:pt idx="13">
                  <c:v>3.78393474084543</c:v>
                </c:pt>
                <c:pt idx="14">
                  <c:v>3.68725754425826</c:v>
                </c:pt>
                <c:pt idx="15">
                  <c:v>3.630137827824542</c:v>
                </c:pt>
                <c:pt idx="16">
                  <c:v>3.711886043478877</c:v>
                </c:pt>
                <c:pt idx="17">
                  <c:v>3.725648254553123</c:v>
                </c:pt>
                <c:pt idx="18">
                  <c:v>3.691034087965942</c:v>
                </c:pt>
                <c:pt idx="19">
                  <c:v>4.01046564977317</c:v>
                </c:pt>
                <c:pt idx="20">
                  <c:v>4.48058507188833</c:v>
                </c:pt>
                <c:pt idx="21">
                  <c:v>4.85343617432174</c:v>
                </c:pt>
                <c:pt idx="22">
                  <c:v>5.341931466067324</c:v>
                </c:pt>
                <c:pt idx="23">
                  <c:v>5.751577587485737</c:v>
                </c:pt>
                <c:pt idx="24">
                  <c:v>5.558969647918814</c:v>
                </c:pt>
                <c:pt idx="25">
                  <c:v>5.183870204117396</c:v>
                </c:pt>
                <c:pt idx="26">
                  <c:v>5.135554814345878</c:v>
                </c:pt>
                <c:pt idx="27">
                  <c:v>5.294819936468675</c:v>
                </c:pt>
                <c:pt idx="28">
                  <c:v>5.508488863869744</c:v>
                </c:pt>
                <c:pt idx="29">
                  <c:v>5.613939152071436</c:v>
                </c:pt>
                <c:pt idx="30">
                  <c:v>5.631909886016007</c:v>
                </c:pt>
                <c:pt idx="31">
                  <c:v>5.616666274893982</c:v>
                </c:pt>
                <c:pt idx="32">
                  <c:v>5.695575157341914</c:v>
                </c:pt>
                <c:pt idx="33">
                  <c:v>5.883760448154852</c:v>
                </c:pt>
                <c:pt idx="34">
                  <c:v>5.995641772683696</c:v>
                </c:pt>
                <c:pt idx="35">
                  <c:v>6.236224194299928</c:v>
                </c:pt>
                <c:pt idx="36">
                  <c:v>6.372084515897921</c:v>
                </c:pt>
                <c:pt idx="37">
                  <c:v>6.424831816252087</c:v>
                </c:pt>
                <c:pt idx="38">
                  <c:v>6.607111866964445</c:v>
                </c:pt>
                <c:pt idx="39">
                  <c:v>6.90849908711598</c:v>
                </c:pt>
                <c:pt idx="40">
                  <c:v>6.764711572039421</c:v>
                </c:pt>
              </c:numCache>
            </c:numRef>
          </c:yVal>
          <c:smooth val="0"/>
        </c:ser>
        <c:ser>
          <c:idx val="7"/>
          <c:order val="6"/>
          <c:tx>
            <c:v>Canada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TS5.1!$H$5:$H$45</c:f>
              <c:numCache>
                <c:formatCode>0%</c:formatCode>
                <c:ptCount val="41"/>
                <c:pt idx="0">
                  <c:v>2.469992465159747</c:v>
                </c:pt>
                <c:pt idx="1">
                  <c:v>2.518994406843395</c:v>
                </c:pt>
                <c:pt idx="2">
                  <c:v>2.510724417795055</c:v>
                </c:pt>
                <c:pt idx="3">
                  <c:v>2.46367577973226</c:v>
                </c:pt>
                <c:pt idx="4">
                  <c:v>2.385995515496614</c:v>
                </c:pt>
                <c:pt idx="5">
                  <c:v>2.416138501128718</c:v>
                </c:pt>
                <c:pt idx="6">
                  <c:v>2.35867265240764</c:v>
                </c:pt>
                <c:pt idx="7">
                  <c:v>2.431154392010434</c:v>
                </c:pt>
                <c:pt idx="8">
                  <c:v>2.505635643789426</c:v>
                </c:pt>
                <c:pt idx="9">
                  <c:v>2.549356777264608</c:v>
                </c:pt>
                <c:pt idx="10">
                  <c:v>2.64401591844766</c:v>
                </c:pt>
                <c:pt idx="11">
                  <c:v>2.614762565827207</c:v>
                </c:pt>
                <c:pt idx="12">
                  <c:v>2.729621323884884</c:v>
                </c:pt>
                <c:pt idx="13">
                  <c:v>2.768367504990947</c:v>
                </c:pt>
                <c:pt idx="14">
                  <c:v>2.760342964738462</c:v>
                </c:pt>
                <c:pt idx="15">
                  <c:v>2.741568878509886</c:v>
                </c:pt>
                <c:pt idx="16">
                  <c:v>2.843574895110724</c:v>
                </c:pt>
                <c:pt idx="17">
                  <c:v>2.821021924292217</c:v>
                </c:pt>
                <c:pt idx="18">
                  <c:v>2.7618487567955</c:v>
                </c:pt>
                <c:pt idx="19">
                  <c:v>2.839429016619865</c:v>
                </c:pt>
                <c:pt idx="20">
                  <c:v>2.943562637918553</c:v>
                </c:pt>
                <c:pt idx="21">
                  <c:v>3.079861954146578</c:v>
                </c:pt>
                <c:pt idx="22">
                  <c:v>3.255221961176493</c:v>
                </c:pt>
                <c:pt idx="23">
                  <c:v>3.409717432270541</c:v>
                </c:pt>
                <c:pt idx="24">
                  <c:v>3.476671873710237</c:v>
                </c:pt>
                <c:pt idx="25">
                  <c:v>3.462934857535077</c:v>
                </c:pt>
                <c:pt idx="26">
                  <c:v>3.629942331693177</c:v>
                </c:pt>
                <c:pt idx="27">
                  <c:v>3.736377684240178</c:v>
                </c:pt>
                <c:pt idx="28">
                  <c:v>3.804161753157568</c:v>
                </c:pt>
                <c:pt idx="29">
                  <c:v>3.774810100194928</c:v>
                </c:pt>
                <c:pt idx="30">
                  <c:v>3.654842965382078</c:v>
                </c:pt>
                <c:pt idx="31">
                  <c:v>3.680336721146626</c:v>
                </c:pt>
                <c:pt idx="32">
                  <c:v>3.577702332712738</c:v>
                </c:pt>
                <c:pt idx="33">
                  <c:v>3.553679897462068</c:v>
                </c:pt>
                <c:pt idx="34">
                  <c:v>3.599654570560115</c:v>
                </c:pt>
                <c:pt idx="35">
                  <c:v>3.725991784598173</c:v>
                </c:pt>
                <c:pt idx="36">
                  <c:v>3.88252681901122</c:v>
                </c:pt>
                <c:pt idx="37">
                  <c:v>4.015444083081352</c:v>
                </c:pt>
                <c:pt idx="38">
                  <c:v>3.827521268843875</c:v>
                </c:pt>
                <c:pt idx="39">
                  <c:v>4.125912872898168</c:v>
                </c:pt>
                <c:pt idx="40">
                  <c:v>4.161889869513605</c:v>
                </c:pt>
              </c:numCache>
            </c:numRef>
          </c:yVal>
          <c:smooth val="0"/>
        </c:ser>
        <c:ser>
          <c:idx val="5"/>
          <c:order val="7"/>
          <c:tx>
            <c:v>Australia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TS5.1!$I$5:$I$45</c:f>
              <c:numCache>
                <c:formatCode>0%</c:formatCode>
                <c:ptCount val="41"/>
                <c:pt idx="0">
                  <c:v>3.297976474187485</c:v>
                </c:pt>
                <c:pt idx="1">
                  <c:v>3.384912255402346</c:v>
                </c:pt>
                <c:pt idx="2">
                  <c:v>3.440290472127149</c:v>
                </c:pt>
                <c:pt idx="3">
                  <c:v>3.471255664259253</c:v>
                </c:pt>
                <c:pt idx="4">
                  <c:v>3.481021892108298</c:v>
                </c:pt>
                <c:pt idx="5">
                  <c:v>3.488446778862347</c:v>
                </c:pt>
                <c:pt idx="6">
                  <c:v>3.45360682034598</c:v>
                </c:pt>
                <c:pt idx="7">
                  <c:v>3.413836608975622</c:v>
                </c:pt>
                <c:pt idx="8">
                  <c:v>3.481416753823383</c:v>
                </c:pt>
                <c:pt idx="9">
                  <c:v>3.364821813893341</c:v>
                </c:pt>
                <c:pt idx="10">
                  <c:v>3.370388611746263</c:v>
                </c:pt>
                <c:pt idx="11">
                  <c:v>3.45350624176026</c:v>
                </c:pt>
                <c:pt idx="12">
                  <c:v>3.468007283693061</c:v>
                </c:pt>
                <c:pt idx="13">
                  <c:v>3.513406515930454</c:v>
                </c:pt>
                <c:pt idx="14">
                  <c:v>3.453484521804534</c:v>
                </c:pt>
                <c:pt idx="15">
                  <c:v>3.499225038826494</c:v>
                </c:pt>
                <c:pt idx="16">
                  <c:v>3.499957422172463</c:v>
                </c:pt>
                <c:pt idx="17">
                  <c:v>3.507275115253717</c:v>
                </c:pt>
                <c:pt idx="18">
                  <c:v>3.552833826848773</c:v>
                </c:pt>
                <c:pt idx="19">
                  <c:v>3.75439065549366</c:v>
                </c:pt>
                <c:pt idx="20">
                  <c:v>3.862820260299086</c:v>
                </c:pt>
                <c:pt idx="21">
                  <c:v>4.009090283450481</c:v>
                </c:pt>
                <c:pt idx="22">
                  <c:v>4.098885540222176</c:v>
                </c:pt>
                <c:pt idx="23">
                  <c:v>4.03008779282658</c:v>
                </c:pt>
                <c:pt idx="24">
                  <c:v>4.078601503013616</c:v>
                </c:pt>
                <c:pt idx="25">
                  <c:v>4.117119556442042</c:v>
                </c:pt>
                <c:pt idx="26">
                  <c:v>4.005274855671514</c:v>
                </c:pt>
                <c:pt idx="27">
                  <c:v>4.066198819660078</c:v>
                </c:pt>
                <c:pt idx="28">
                  <c:v>4.173222648375392</c:v>
                </c:pt>
                <c:pt idx="29">
                  <c:v>4.288554053895086</c:v>
                </c:pt>
                <c:pt idx="30">
                  <c:v>4.423764857156952</c:v>
                </c:pt>
                <c:pt idx="31">
                  <c:v>4.538476349620582</c:v>
                </c:pt>
                <c:pt idx="32">
                  <c:v>4.63205164187483</c:v>
                </c:pt>
                <c:pt idx="33">
                  <c:v>4.816172086894706</c:v>
                </c:pt>
                <c:pt idx="34">
                  <c:v>5.002247556045366</c:v>
                </c:pt>
                <c:pt idx="35">
                  <c:v>5.219039712556232</c:v>
                </c:pt>
                <c:pt idx="36">
                  <c:v>5.320627235699495</c:v>
                </c:pt>
                <c:pt idx="37">
                  <c:v>5.552036399426465</c:v>
                </c:pt>
                <c:pt idx="38">
                  <c:v>5.438487759528972</c:v>
                </c:pt>
                <c:pt idx="39">
                  <c:v>5.038053946147428</c:v>
                </c:pt>
                <c:pt idx="40">
                  <c:v>5.17911849231268</c:v>
                </c:pt>
              </c:numCache>
            </c:numRef>
          </c:yVal>
          <c:smooth val="0"/>
        </c:ser>
        <c:ser>
          <c:idx val="8"/>
          <c:order val="8"/>
          <c:tx>
            <c:v>Spain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TS5.1!$J$5:$J$45</c:f>
              <c:numCache>
                <c:formatCode>General</c:formatCode>
                <c:ptCount val="41"/>
                <c:pt idx="17" formatCode="0%">
                  <c:v>3.615826869852115</c:v>
                </c:pt>
                <c:pt idx="18" formatCode="0%">
                  <c:v>3.853358419509595</c:v>
                </c:pt>
                <c:pt idx="19" formatCode="0%">
                  <c:v>4.155961779406566</c:v>
                </c:pt>
                <c:pt idx="20" formatCode="0%">
                  <c:v>4.348641424854913</c:v>
                </c:pt>
                <c:pt idx="21" formatCode="0%">
                  <c:v>4.570793670806652</c:v>
                </c:pt>
                <c:pt idx="22" formatCode="0%">
                  <c:v>4.529037383740017</c:v>
                </c:pt>
                <c:pt idx="23" formatCode="0%">
                  <c:v>4.430430212210768</c:v>
                </c:pt>
                <c:pt idx="24" formatCode="0%">
                  <c:v>4.438755544807132</c:v>
                </c:pt>
                <c:pt idx="25" formatCode="0%">
                  <c:v>4.295253964085181</c:v>
                </c:pt>
                <c:pt idx="26" formatCode="0%">
                  <c:v>4.329733573453434</c:v>
                </c:pt>
                <c:pt idx="27" formatCode="0%">
                  <c:v>4.328442618803955</c:v>
                </c:pt>
                <c:pt idx="28" formatCode="0%">
                  <c:v>4.421814654262985</c:v>
                </c:pt>
                <c:pt idx="29" formatCode="0%">
                  <c:v>4.626565748731926</c:v>
                </c:pt>
                <c:pt idx="30" formatCode="0%">
                  <c:v>4.789830374208107</c:v>
                </c:pt>
                <c:pt idx="31" formatCode="0%">
                  <c:v>5.067496390364816</c:v>
                </c:pt>
                <c:pt idx="32" formatCode="0%">
                  <c:v>5.458653674396995</c:v>
                </c:pt>
                <c:pt idx="33" formatCode="0%">
                  <c:v>5.98283114191667</c:v>
                </c:pt>
                <c:pt idx="34" formatCode="0%">
                  <c:v>6.655964473547903</c:v>
                </c:pt>
                <c:pt idx="35" formatCode="0%">
                  <c:v>7.242105614152319</c:v>
                </c:pt>
                <c:pt idx="36" formatCode="0%">
                  <c:v>7.68573552177333</c:v>
                </c:pt>
                <c:pt idx="37" formatCode="0%">
                  <c:v>7.924550004112181</c:v>
                </c:pt>
                <c:pt idx="38" formatCode="0%">
                  <c:v>7.862356584556807</c:v>
                </c:pt>
                <c:pt idx="39" formatCode="0%">
                  <c:v>7.888425114648596</c:v>
                </c:pt>
                <c:pt idx="40" formatCode="0%">
                  <c:v>7.552098742346842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2919272"/>
        <c:axId val="2132909400"/>
      </c:scatterChart>
      <c:valAx>
        <c:axId val="2132919272"/>
        <c:scaling>
          <c:orientation val="minMax"/>
          <c:max val="2010.0"/>
          <c:min val="1970.0"/>
        </c:scaling>
        <c:delete val="0"/>
        <c:axPos val="b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Private capital almost reached 8 years of national income in Spain at the end of the 2000s (ie. one more year than Japan in 1990). </a:t>
                </a:r>
                <a:r>
                  <a:rPr lang="fr-F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and series: see piketty.pse.ens.fr/capital21c.</a:t>
                </a:r>
              </a:p>
            </c:rich>
          </c:tx>
          <c:layout>
            <c:manualLayout>
              <c:xMode val="edge"/>
              <c:yMode val="edge"/>
              <c:x val="0.144286905754796"/>
              <c:y val="0.92663043478260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132909400"/>
        <c:crosses val="autoZero"/>
        <c:crossBetween val="midCat"/>
      </c:valAx>
      <c:valAx>
        <c:axId val="2132909400"/>
        <c:scaling>
          <c:orientation val="minMax"/>
          <c:max val="8.0"/>
          <c:min val="1.0"/>
        </c:scaling>
        <c:delete val="0"/>
        <c:axPos val="l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 i="0" baseline="0">
                    <a:effectLst/>
                  </a:rPr>
                  <a:t>Value of private capital (% of national income)</a:t>
                </a:r>
                <a:endParaRPr lang="en-US" sz="1050">
                  <a:effectLst/>
                </a:endParaRPr>
              </a:p>
            </c:rich>
          </c:tx>
          <c:layout>
            <c:manualLayout>
              <c:xMode val="edge"/>
              <c:yMode val="edge"/>
              <c:x val="0.0"/>
              <c:y val="0.228689260126268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2132919272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0936826334208224"/>
          <c:y val="0.110593033978861"/>
          <c:w val="0.327773144286906"/>
          <c:h val="0.291299389941122"/>
        </c:manualLayout>
      </c:layout>
      <c:overlay val="0"/>
      <c:spPr>
        <a:solidFill>
          <a:srgbClr val="FFFFFF"/>
        </a:solidFill>
        <a:ln w="3175">
          <a:solidFill>
            <a:srgbClr val="80808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4.xls"/><Relationship Id="rId4" Type="http://schemas.openxmlformats.org/officeDocument/2006/relationships/image" Target="../media/image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5.xls"/><Relationship Id="rId4" Type="http://schemas.openxmlformats.org/officeDocument/2006/relationships/image" Target="../media/image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iketty.pse.ens.fr/capital21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1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6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6.xls"/><Relationship Id="rId4" Type="http://schemas.openxmlformats.org/officeDocument/2006/relationships/image" Target="../media/image6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7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8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9.png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0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1.png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1.png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2.png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3.png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4.png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5.png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6.png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7.png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8.png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9.png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0.png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1.png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.xls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2.png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3.png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4.png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17.png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18.png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35.png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14.png"/><Relationship Id="rId1" Type="http://schemas.openxmlformats.org/officeDocument/2006/relationships/vmlDrawing" Target="../drawings/vmlDrawing47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.xls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48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36.png"/><Relationship Id="rId1" Type="http://schemas.openxmlformats.org/officeDocument/2006/relationships/vmlDrawing" Target="../drawings/vmlDrawing49.v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37.png"/><Relationship Id="rId1" Type="http://schemas.openxmlformats.org/officeDocument/2006/relationships/vmlDrawing" Target="../drawings/vmlDrawing50.v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38.png"/><Relationship Id="rId1" Type="http://schemas.openxmlformats.org/officeDocument/2006/relationships/vmlDrawing" Target="../drawings/vmlDrawing51.vml"/><Relationship Id="rId2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39.png"/><Relationship Id="rId1" Type="http://schemas.openxmlformats.org/officeDocument/2006/relationships/vmlDrawing" Target="../drawings/vmlDrawing52.vml"/><Relationship Id="rId2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19.png"/><Relationship Id="rId1" Type="http://schemas.openxmlformats.org/officeDocument/2006/relationships/vmlDrawing" Target="../drawings/vmlDrawing53.vml"/><Relationship Id="rId2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20.png"/><Relationship Id="rId1" Type="http://schemas.openxmlformats.org/officeDocument/2006/relationships/vmlDrawing" Target="../drawings/vmlDrawing5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3.xls"/><Relationship Id="rId4" Type="http://schemas.openxmlformats.org/officeDocument/2006/relationships/image" Target="../media/image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8280920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Storrs Lecture, Yale Law School, March </a:t>
            </a:r>
            <a:r>
              <a:rPr lang="en-US" dirty="0"/>
              <a:t>9</a:t>
            </a:r>
            <a:r>
              <a:rPr lang="en-US" dirty="0" smtClean="0"/>
              <a:t> 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8640"/>
            <a:ext cx="8712968" cy="6552728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smtClean="0"/>
              <a:t>The </a:t>
            </a:r>
            <a:r>
              <a:rPr lang="fr-FR" sz="2900" dirty="0" err="1" smtClean="0"/>
              <a:t>rise</a:t>
            </a:r>
            <a:r>
              <a:rPr lang="fr-FR" sz="2900" dirty="0" smtClean="0"/>
              <a:t> in US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</a:t>
            </a:r>
            <a:r>
              <a:rPr lang="fr-FR" sz="2900" dirty="0" err="1" smtClean="0"/>
              <a:t>recent</a:t>
            </a:r>
            <a:r>
              <a:rPr lang="fr-FR" sz="2900" dirty="0" smtClean="0"/>
              <a:t> </a:t>
            </a:r>
            <a:r>
              <a:rPr lang="fr-FR" sz="2900" dirty="0" err="1" smtClean="0"/>
              <a:t>decades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mostly</a:t>
            </a:r>
            <a:r>
              <a:rPr lang="fr-FR" sz="2900" dirty="0" smtClean="0"/>
              <a:t> due to 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of </a:t>
            </a:r>
            <a:r>
              <a:rPr lang="fr-FR" sz="2900" dirty="0" err="1" smtClean="0"/>
              <a:t>labor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endParaRPr lang="fr-FR" sz="2900" dirty="0" smtClean="0"/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It </a:t>
            </a:r>
            <a:r>
              <a:rPr lang="fr-FR" sz="2900" dirty="0" err="1" smtClean="0"/>
              <a:t>is</a:t>
            </a:r>
            <a:r>
              <a:rPr lang="fr-FR" sz="2900" dirty="0" smtClean="0"/>
              <a:t> due to a mixture of </a:t>
            </a:r>
            <a:r>
              <a:rPr lang="fr-FR" sz="2900" dirty="0" err="1" smtClean="0"/>
              <a:t>reasons</a:t>
            </a:r>
            <a:r>
              <a:rPr lang="fr-FR" sz="2900" dirty="0" smtClean="0"/>
              <a:t>: 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supply</a:t>
            </a:r>
            <a:r>
              <a:rPr lang="fr-FR" sz="2900" dirty="0" smtClean="0"/>
              <a:t> and </a:t>
            </a:r>
            <a:r>
              <a:rPr lang="fr-FR" sz="2900" dirty="0" err="1" smtClean="0"/>
              <a:t>demand</a:t>
            </a:r>
            <a:r>
              <a:rPr lang="fr-FR" sz="2900" dirty="0" smtClean="0"/>
              <a:t> for </a:t>
            </a:r>
            <a:r>
              <a:rPr lang="fr-FR" sz="2900" dirty="0" err="1" smtClean="0"/>
              <a:t>skills</a:t>
            </a:r>
            <a:r>
              <a:rPr lang="fr-FR" sz="2900" dirty="0" smtClean="0"/>
              <a:t>; race </a:t>
            </a:r>
            <a:r>
              <a:rPr lang="fr-FR" sz="2900" dirty="0" err="1" smtClean="0"/>
              <a:t>between</a:t>
            </a:r>
            <a:r>
              <a:rPr lang="fr-FR" sz="2900" dirty="0" smtClean="0"/>
              <a:t> </a:t>
            </a:r>
            <a:r>
              <a:rPr lang="fr-FR" sz="2900" dirty="0" err="1" smtClean="0"/>
              <a:t>education</a:t>
            </a:r>
            <a:r>
              <a:rPr lang="fr-FR" sz="2900" dirty="0" smtClean="0"/>
              <a:t> and </a:t>
            </a:r>
            <a:r>
              <a:rPr lang="fr-FR" sz="2900" dirty="0" err="1" smtClean="0"/>
              <a:t>technology</a:t>
            </a:r>
            <a:r>
              <a:rPr lang="fr-FR" sz="2900" dirty="0" smtClean="0"/>
              <a:t>; </a:t>
            </a:r>
            <a:r>
              <a:rPr lang="fr-FR" sz="2900" dirty="0" err="1" smtClean="0"/>
              <a:t>globalization</a:t>
            </a:r>
            <a:r>
              <a:rPr lang="fr-FR" sz="2900" dirty="0" smtClean="0"/>
              <a:t>; more </a:t>
            </a:r>
            <a:r>
              <a:rPr lang="fr-FR" sz="2900" dirty="0" err="1" smtClean="0"/>
              <a:t>unequal</a:t>
            </a:r>
            <a:r>
              <a:rPr lang="fr-FR" sz="2900" dirty="0" smtClean="0"/>
              <a:t> to </a:t>
            </a:r>
            <a:r>
              <a:rPr lang="fr-FR" sz="2900" dirty="0" err="1" smtClean="0"/>
              <a:t>access</a:t>
            </a:r>
            <a:r>
              <a:rPr lang="fr-FR" sz="2900" dirty="0" smtClean="0"/>
              <a:t> to </a:t>
            </a:r>
            <a:r>
              <a:rPr lang="fr-FR" sz="2900" dirty="0" err="1" smtClean="0"/>
              <a:t>skills</a:t>
            </a:r>
            <a:r>
              <a:rPr lang="fr-FR" sz="2900" dirty="0" smtClean="0"/>
              <a:t> in the US (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tuitions</a:t>
            </a:r>
            <a:r>
              <a:rPr lang="fr-FR" sz="2900" dirty="0" smtClean="0"/>
              <a:t>, </a:t>
            </a:r>
            <a:r>
              <a:rPr lang="fr-FR" sz="2900" dirty="0" err="1" smtClean="0"/>
              <a:t>insufficient</a:t>
            </a:r>
            <a:r>
              <a:rPr lang="fr-FR" sz="2900" dirty="0" smtClean="0"/>
              <a:t> public </a:t>
            </a:r>
            <a:r>
              <a:rPr lang="fr-FR" sz="2900" dirty="0" err="1" smtClean="0"/>
              <a:t>investment</a:t>
            </a:r>
            <a:r>
              <a:rPr lang="fr-FR" sz="2900" dirty="0" smtClean="0"/>
              <a:t>); </a:t>
            </a:r>
            <a:r>
              <a:rPr lang="fr-FR" sz="2900" dirty="0" err="1" smtClean="0"/>
              <a:t>unprecedented</a:t>
            </a:r>
            <a:r>
              <a:rPr lang="fr-FR" sz="2900" dirty="0" smtClean="0"/>
              <a:t> </a:t>
            </a:r>
            <a:r>
              <a:rPr lang="fr-FR" sz="2900" dirty="0" err="1" smtClean="0"/>
              <a:t>rise</a:t>
            </a:r>
            <a:r>
              <a:rPr lang="fr-FR" sz="2900" dirty="0" smtClean="0"/>
              <a:t> of top </a:t>
            </a:r>
            <a:r>
              <a:rPr lang="fr-FR" sz="2900" dirty="0" err="1" smtClean="0"/>
              <a:t>managerial</a:t>
            </a:r>
            <a:r>
              <a:rPr lang="fr-FR" sz="2900" dirty="0" smtClean="0"/>
              <a:t> compensation in the US (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incentives</a:t>
            </a:r>
            <a:r>
              <a:rPr lang="fr-FR" sz="2900" dirty="0" smtClean="0"/>
              <a:t>, </a:t>
            </a:r>
            <a:r>
              <a:rPr lang="fr-FR" sz="2900" dirty="0" err="1" smtClean="0"/>
              <a:t>cuts</a:t>
            </a:r>
            <a:r>
              <a:rPr lang="fr-FR" sz="2900" dirty="0" smtClean="0"/>
              <a:t> in top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tax</a:t>
            </a:r>
            <a:r>
              <a:rPr lang="fr-FR" sz="2900" dirty="0" smtClean="0"/>
              <a:t> rates); </a:t>
            </a:r>
            <a:r>
              <a:rPr lang="fr-FR" sz="2900" dirty="0" err="1" smtClean="0"/>
              <a:t>falling</a:t>
            </a:r>
            <a:r>
              <a:rPr lang="fr-FR" sz="2900" dirty="0" smtClean="0"/>
              <a:t> minimum </a:t>
            </a:r>
            <a:r>
              <a:rPr lang="fr-FR" sz="2900" dirty="0" err="1" smtClean="0"/>
              <a:t>wage</a:t>
            </a:r>
            <a:r>
              <a:rPr lang="fr-FR" sz="2900" dirty="0" smtClean="0"/>
              <a:t> in the US</a:t>
            </a:r>
          </a:p>
          <a:p>
            <a:pPr marL="0" indent="0">
              <a:buNone/>
            </a:pPr>
            <a:r>
              <a:rPr lang="fr-FR" sz="2400" dirty="0" smtClean="0">
                <a:latin typeface="Wingdings"/>
                <a:ea typeface="Wingdings"/>
                <a:cs typeface="Wingdings"/>
                <a:sym typeface="Wingdings"/>
              </a:rPr>
              <a:t>    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800" dirty="0">
                <a:sym typeface="Wingdings"/>
              </a:rPr>
              <a:t>institutions </a:t>
            </a:r>
            <a:r>
              <a:rPr lang="fr-FR" sz="2800" dirty="0" smtClean="0">
                <a:sym typeface="Wingdings"/>
              </a:rPr>
              <a:t>and </a:t>
            </a:r>
            <a:r>
              <a:rPr lang="fr-FR" sz="2800" dirty="0" err="1" smtClean="0">
                <a:sym typeface="Wingdings"/>
              </a:rPr>
              <a:t>policies</a:t>
            </a:r>
            <a:r>
              <a:rPr lang="fr-FR" sz="2800" dirty="0" smtClean="0">
                <a:sym typeface="Wingdings"/>
              </a:rPr>
              <a:t> </a:t>
            </a:r>
            <a:r>
              <a:rPr lang="fr-FR" sz="2800" dirty="0" err="1" smtClean="0">
                <a:sym typeface="Wingdings"/>
              </a:rPr>
              <a:t>matter</a:t>
            </a:r>
            <a:endParaRPr lang="fr-FR" sz="2800" dirty="0"/>
          </a:p>
          <a:p>
            <a:pPr>
              <a:buNone/>
            </a:pPr>
            <a:endParaRPr lang="fr-FR" sz="2800" dirty="0"/>
          </a:p>
          <a:p>
            <a:endParaRPr lang="fr-FR" sz="2900" dirty="0" smtClean="0"/>
          </a:p>
          <a:p>
            <a:pPr marL="0" indent="0"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7936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323528" y="260648"/>
          <a:ext cx="8496943" cy="6336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7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11" t="7939" r="5611" b="7939"/>
                      <a:stretch>
                        <a:fillRect/>
                      </a:stretch>
                    </p:blipFill>
                    <p:spPr bwMode="auto">
                      <a:xfrm>
                        <a:off x="323528" y="260648"/>
                        <a:ext cx="8496943" cy="63367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487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 noChangeAspect="1"/>
          </p:cNvGraphicFramePr>
          <p:nvPr>
            <p:ph idx="1"/>
          </p:nvPr>
        </p:nvGraphicFramePr>
        <p:xfrm>
          <a:off x="395536" y="332656"/>
          <a:ext cx="8424936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6" name="Acrobat Document" r:id="rId3" imgW="5486876" imgH="4115157" progId="AcroExch.Document.11">
                  <p:embed/>
                </p:oleObj>
              </mc:Choice>
              <mc:Fallback>
                <p:oleObj name="Acrobat Document" r:id="rId3" imgW="5486876" imgH="4115157" progId="AcroExch.Document.11">
                  <p:embed/>
                  <p:pic>
                    <p:nvPicPr>
                      <p:cNvPr id="0" name="Espace réservé du contenu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32656"/>
                        <a:ext cx="8424936" cy="6192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65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1. The long-</a:t>
            </a:r>
            <a:r>
              <a:rPr lang="fr-FR" b="1" dirty="0" err="1" smtClean="0"/>
              <a:t>run</a:t>
            </a:r>
            <a:r>
              <a:rPr lang="fr-FR" b="1" dirty="0" smtClean="0"/>
              <a:t> </a:t>
            </a:r>
            <a:r>
              <a:rPr lang="fr-FR" b="1" dirty="0" err="1" smtClean="0"/>
              <a:t>dynamics</a:t>
            </a:r>
            <a:r>
              <a:rPr lang="fr-FR" b="1" dirty="0" smtClean="0"/>
              <a:t> of </a:t>
            </a:r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dirty="0" smtClean="0"/>
              <a:t>. The end of the Kuznets </a:t>
            </a:r>
            <a:r>
              <a:rPr lang="fr-FR" dirty="0" err="1" smtClean="0"/>
              <a:t>curve</a:t>
            </a:r>
            <a:r>
              <a:rPr lang="fr-FR" dirty="0" smtClean="0"/>
              <a:t>, the end of </a:t>
            </a:r>
            <a:r>
              <a:rPr lang="fr-FR" dirty="0" err="1" smtClean="0"/>
              <a:t>universal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r>
              <a:rPr lang="fr-FR" dirty="0" smtClean="0"/>
              <a:t>.</a:t>
            </a:r>
            <a:endParaRPr lang="fr-FR" dirty="0" smtClean="0"/>
          </a:p>
          <a:p>
            <a:pPr>
              <a:buNone/>
            </a:pPr>
            <a:endParaRPr lang="fr-FR" b="1" dirty="0" smtClean="0"/>
          </a:p>
          <a:p>
            <a:r>
              <a:rPr lang="fr-FR" b="1" i="1" dirty="0" smtClean="0"/>
              <a:t>2. The return of a patrimonial (or </a:t>
            </a:r>
            <a:r>
              <a:rPr lang="fr-FR" b="1" i="1" dirty="0" err="1" smtClean="0"/>
              <a:t>wealth</a:t>
            </a:r>
            <a:r>
              <a:rPr lang="fr-FR" b="1" i="1" dirty="0" smtClean="0"/>
              <a:t>-</a:t>
            </a:r>
            <a:r>
              <a:rPr lang="fr-FR" b="1" i="1" dirty="0" err="1" smtClean="0"/>
              <a:t>based</a:t>
            </a:r>
            <a:r>
              <a:rPr lang="fr-FR" b="1" i="1" dirty="0" smtClean="0"/>
              <a:t>) society</a:t>
            </a:r>
            <a:r>
              <a:rPr lang="fr-FR" i="1" dirty="0" smtClean="0"/>
              <a:t> in the Old </a:t>
            </a:r>
            <a:r>
              <a:rPr lang="fr-FR" i="1" dirty="0"/>
              <a:t>W</a:t>
            </a:r>
            <a:r>
              <a:rPr lang="fr-FR" i="1" dirty="0" smtClean="0"/>
              <a:t>orld (Europe, </a:t>
            </a:r>
            <a:r>
              <a:rPr lang="fr-FR" i="1" dirty="0" err="1" smtClean="0"/>
              <a:t>Japan</a:t>
            </a:r>
            <a:r>
              <a:rPr lang="fr-FR" i="1" dirty="0" smtClean="0"/>
              <a:t>). </a:t>
            </a:r>
            <a:r>
              <a:rPr lang="fr-FR" i="1" dirty="0" err="1" smtClean="0"/>
              <a:t>Wealth</a:t>
            </a:r>
            <a:r>
              <a:rPr lang="fr-FR" i="1" dirty="0" smtClean="0"/>
              <a:t>-</a:t>
            </a:r>
            <a:r>
              <a:rPr lang="fr-FR" i="1" dirty="0" err="1" smtClean="0"/>
              <a:t>income</a:t>
            </a:r>
            <a:r>
              <a:rPr lang="fr-FR" i="1" dirty="0" smtClean="0"/>
              <a:t> ratios </a:t>
            </a:r>
            <a:r>
              <a:rPr lang="fr-FR" i="1" dirty="0" err="1" smtClean="0"/>
              <a:t>seem</a:t>
            </a:r>
            <a:r>
              <a:rPr lang="fr-FR" i="1" dirty="0" smtClean="0"/>
              <a:t> to </a:t>
            </a:r>
            <a:r>
              <a:rPr lang="fr-FR" i="1" dirty="0" err="1" smtClean="0"/>
              <a:t>be</a:t>
            </a:r>
            <a:r>
              <a:rPr lang="fr-FR" i="1" dirty="0" smtClean="0"/>
              <a:t> </a:t>
            </a:r>
            <a:r>
              <a:rPr lang="fr-FR" i="1" dirty="0" err="1" smtClean="0"/>
              <a:t>returning</a:t>
            </a:r>
            <a:r>
              <a:rPr lang="fr-FR" i="1" dirty="0" smtClean="0"/>
              <a:t> to </a:t>
            </a:r>
            <a:r>
              <a:rPr lang="fr-FR" i="1" dirty="0" err="1" smtClean="0"/>
              <a:t>very</a:t>
            </a:r>
            <a:r>
              <a:rPr lang="fr-FR" i="1" dirty="0" smtClean="0"/>
              <a:t> </a:t>
            </a:r>
            <a:r>
              <a:rPr lang="fr-FR" i="1" dirty="0" err="1" smtClean="0"/>
              <a:t>high</a:t>
            </a:r>
            <a:r>
              <a:rPr lang="fr-FR" i="1" dirty="0" smtClean="0"/>
              <a:t> </a:t>
            </a:r>
            <a:r>
              <a:rPr lang="fr-FR" i="1" dirty="0" err="1" smtClean="0"/>
              <a:t>levels</a:t>
            </a:r>
            <a:r>
              <a:rPr lang="fr-FR" i="1" dirty="0" smtClean="0"/>
              <a:t> in </a:t>
            </a:r>
            <a:r>
              <a:rPr lang="fr-FR" i="1" dirty="0" err="1" smtClean="0"/>
              <a:t>low</a:t>
            </a:r>
            <a:r>
              <a:rPr lang="fr-FR" i="1" dirty="0" smtClean="0"/>
              <a:t> </a:t>
            </a:r>
            <a:r>
              <a:rPr lang="fr-FR" i="1" dirty="0" err="1" smtClean="0"/>
              <a:t>growth</a:t>
            </a:r>
            <a:r>
              <a:rPr lang="fr-FR" i="1" dirty="0" smtClean="0"/>
              <a:t> countries. Intuition: in a slow-</a:t>
            </a:r>
            <a:r>
              <a:rPr lang="fr-FR" i="1" dirty="0" err="1" smtClean="0"/>
              <a:t>growth</a:t>
            </a:r>
            <a:r>
              <a:rPr lang="fr-FR" i="1" dirty="0" smtClean="0"/>
              <a:t> society,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accumulated</a:t>
            </a:r>
            <a:r>
              <a:rPr lang="fr-FR" i="1" dirty="0" smtClean="0"/>
              <a:t> in the </a:t>
            </a:r>
            <a:r>
              <a:rPr lang="fr-FR" i="1" dirty="0" err="1" smtClean="0"/>
              <a:t>past</a:t>
            </a:r>
            <a:r>
              <a:rPr lang="fr-FR" i="1" dirty="0" smtClean="0"/>
              <a:t>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naturally</a:t>
            </a:r>
            <a:r>
              <a:rPr lang="fr-FR" i="1" dirty="0" smtClean="0"/>
              <a:t> </a:t>
            </a:r>
            <a:r>
              <a:rPr lang="fr-FR" i="1" dirty="0" err="1" smtClean="0"/>
              <a:t>become</a:t>
            </a:r>
            <a:r>
              <a:rPr lang="fr-FR" i="1" dirty="0" smtClean="0"/>
              <a:t> </a:t>
            </a:r>
            <a:r>
              <a:rPr lang="fr-FR" i="1" dirty="0" err="1" smtClean="0"/>
              <a:t>very</a:t>
            </a:r>
            <a:r>
              <a:rPr lang="fr-FR" i="1" dirty="0" smtClean="0"/>
              <a:t> important. In the </a:t>
            </a:r>
            <a:r>
              <a:rPr lang="fr-FR" i="1" dirty="0" err="1" smtClean="0"/>
              <a:t>very</a:t>
            </a:r>
            <a:r>
              <a:rPr lang="fr-FR" i="1" dirty="0" smtClean="0"/>
              <a:t> long </a:t>
            </a:r>
            <a:r>
              <a:rPr lang="fr-FR" i="1" dirty="0" err="1" smtClean="0"/>
              <a:t>run</a:t>
            </a:r>
            <a:r>
              <a:rPr lang="fr-FR" i="1" dirty="0" smtClean="0"/>
              <a:t>, </a:t>
            </a:r>
            <a:r>
              <a:rPr lang="fr-FR" i="1" dirty="0" err="1" smtClean="0"/>
              <a:t>this</a:t>
            </a:r>
            <a:r>
              <a:rPr lang="fr-FR" i="1" dirty="0" smtClean="0"/>
              <a:t>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be</a:t>
            </a:r>
            <a:r>
              <a:rPr lang="fr-FR" i="1" dirty="0" smtClean="0"/>
              <a:t> relevant for the </a:t>
            </a:r>
            <a:r>
              <a:rPr lang="fr-FR" i="1" dirty="0" err="1" smtClean="0"/>
              <a:t>entire</a:t>
            </a:r>
            <a:r>
              <a:rPr lang="fr-FR" i="1" dirty="0" smtClean="0"/>
              <a:t> world. </a:t>
            </a:r>
            <a:r>
              <a:rPr lang="fr-FR" i="1" dirty="0" smtClean="0"/>
              <a:t>Not </a:t>
            </a:r>
            <a:r>
              <a:rPr lang="fr-FR" i="1" dirty="0" err="1" smtClean="0"/>
              <a:t>bad</a:t>
            </a:r>
            <a:r>
              <a:rPr lang="fr-FR" i="1" dirty="0" smtClean="0"/>
              <a:t> in </a:t>
            </a:r>
            <a:r>
              <a:rPr lang="fr-FR" i="1" dirty="0" err="1" smtClean="0"/>
              <a:t>itself</a:t>
            </a:r>
            <a:r>
              <a:rPr lang="fr-FR" i="1" dirty="0" smtClean="0"/>
              <a:t>, but new </a:t>
            </a:r>
            <a:r>
              <a:rPr lang="fr-FR" i="1" dirty="0" smtClean="0"/>
              <a:t>challenges. </a:t>
            </a:r>
            <a:r>
              <a:rPr lang="fr-FR" b="1" i="1" dirty="0" smtClean="0"/>
              <a:t>The </a:t>
            </a:r>
            <a:r>
              <a:rPr lang="fr-FR" b="1" i="1" dirty="0" err="1" smtClean="0"/>
              <a:t>metamorphosis</a:t>
            </a:r>
            <a:r>
              <a:rPr lang="fr-FR" b="1" i="1" dirty="0" smtClean="0"/>
              <a:t> of capital call for new </a:t>
            </a:r>
            <a:r>
              <a:rPr lang="fr-FR" b="1" i="1" dirty="0" err="1" smtClean="0"/>
              <a:t>regulations</a:t>
            </a:r>
            <a:r>
              <a:rPr lang="fr-FR" b="1" i="1" dirty="0" smtClean="0"/>
              <a:t> of </a:t>
            </a:r>
            <a:r>
              <a:rPr lang="fr-FR" b="1" i="1" dirty="0" err="1" smtClean="0"/>
              <a:t>property</a:t>
            </a:r>
            <a:r>
              <a:rPr lang="fr-FR" b="1" i="1" dirty="0" smtClean="0"/>
              <a:t> relations</a:t>
            </a:r>
            <a:r>
              <a:rPr lang="fr-FR" i="1" dirty="0" smtClean="0"/>
              <a:t>.</a:t>
            </a:r>
            <a:endParaRPr lang="fr-FR" i="1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smtClean="0"/>
              <a:t>21</a:t>
            </a:r>
            <a:r>
              <a:rPr lang="fr-FR" baseline="30000" dirty="0" smtClean="0"/>
              <a:t>c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.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n°2: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always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;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US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Europe</a:t>
            </a:r>
          </a:p>
          <a:p>
            <a:endParaRPr lang="fr-FR" sz="29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n°3: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less</a:t>
            </a:r>
            <a:r>
              <a:rPr lang="fr-FR" sz="2900" dirty="0" smtClean="0"/>
              <a:t> </a:t>
            </a:r>
            <a:r>
              <a:rPr lang="fr-FR" sz="2900" dirty="0" err="1" smtClean="0"/>
              <a:t>extreme</a:t>
            </a:r>
            <a:r>
              <a:rPr lang="fr-FR" sz="2900" dirty="0" smtClean="0"/>
              <a:t> </a:t>
            </a:r>
            <a:r>
              <a:rPr lang="fr-FR" sz="2900" dirty="0" err="1" smtClean="0"/>
              <a:t>today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a </a:t>
            </a:r>
            <a:r>
              <a:rPr lang="fr-FR" sz="2900" dirty="0" err="1" smtClean="0"/>
              <a:t>century</a:t>
            </a:r>
            <a:r>
              <a:rPr lang="fr-FR" sz="2900" dirty="0" smtClean="0"/>
              <a:t> </a:t>
            </a:r>
            <a:r>
              <a:rPr lang="fr-FR" sz="2900" dirty="0" err="1" smtClean="0"/>
              <a:t>ago</a:t>
            </a:r>
            <a:r>
              <a:rPr lang="fr-FR" sz="2900" dirty="0" smtClean="0"/>
              <a:t> in Europe, </a:t>
            </a:r>
            <a:r>
              <a:rPr lang="fr-FR" sz="2900" dirty="0" err="1" smtClean="0"/>
              <a:t>although</a:t>
            </a:r>
            <a:r>
              <a:rPr lang="fr-FR" sz="2900" dirty="0" smtClean="0"/>
              <a:t> the total </a:t>
            </a:r>
            <a:r>
              <a:rPr lang="fr-FR" sz="2900" dirty="0" err="1" smtClean="0"/>
              <a:t>capitalization</a:t>
            </a:r>
            <a:r>
              <a:rPr lang="fr-FR" sz="2900" dirty="0" smtClean="0"/>
              <a:t> of </a:t>
            </a:r>
            <a:r>
              <a:rPr lang="fr-FR" sz="2900" dirty="0" err="1" smtClean="0"/>
              <a:t>private</a:t>
            </a:r>
            <a:r>
              <a:rPr lang="fr-FR" sz="2900" dirty="0" smtClean="0"/>
              <a:t>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relative to national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has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recovered</a:t>
            </a:r>
            <a:r>
              <a:rPr lang="fr-FR" sz="2900" dirty="0" smtClean="0"/>
              <a:t> </a:t>
            </a:r>
            <a:r>
              <a:rPr lang="fr-FR" sz="2900" dirty="0" err="1" smtClean="0"/>
              <a:t>from</a:t>
            </a:r>
            <a:r>
              <a:rPr lang="fr-FR" sz="2900" dirty="0" smtClean="0"/>
              <a:t> the 1914-1945 </a:t>
            </a:r>
            <a:r>
              <a:rPr lang="fr-FR" sz="2900" dirty="0" err="1" smtClean="0"/>
              <a:t>shocks</a:t>
            </a:r>
            <a:endParaRPr lang="fr-FR" sz="2900" dirty="0" smtClean="0"/>
          </a:p>
        </p:txBody>
      </p:sp>
    </p:spTree>
    <p:extLst>
      <p:ext uri="{BB962C8B-B14F-4D97-AF65-F5344CB8AC3E}">
        <p14:creationId xmlns:p14="http://schemas.microsoft.com/office/powerpoint/2010/main" val="2539714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0" name="Worksheet" r:id="rId3" imgW="9250613" imgH="5722661" progId="">
                  <p:embed/>
                </p:oleObj>
              </mc:Choice>
              <mc:Fallback>
                <p:oleObj name="Worksheet" r:id="rId3" imgW="9250613" imgH="5722661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88640"/>
                        <a:ext cx="8606978" cy="648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54" name="Worksheet" r:id="rId3" imgW="9319263" imgH="5722661" progId="">
                  <p:embed/>
                </p:oleObj>
              </mc:Choice>
              <mc:Fallback>
                <p:oleObj name="Worksheet" r:id="rId3" imgW="9319263" imgH="5722661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8640"/>
                        <a:ext cx="8712967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3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928" t="5557" r="3928" b="5557"/>
                      <a:stretch>
                        <a:fillRect/>
                      </a:stretch>
                    </p:blipFill>
                    <p:spPr bwMode="auto">
                      <a:xfrm>
                        <a:off x="107504" y="0"/>
                        <a:ext cx="9036496" cy="6857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18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metamorphosis</a:t>
            </a:r>
            <a:r>
              <a:rPr lang="fr-FR" dirty="0" smtClean="0"/>
              <a:t> of capital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There’s</a:t>
            </a:r>
            <a:r>
              <a:rPr lang="fr-FR" dirty="0"/>
              <a:t> </a:t>
            </a:r>
            <a:r>
              <a:rPr lang="fr-FR" dirty="0" err="1"/>
              <a:t>nothing</a:t>
            </a:r>
            <a:r>
              <a:rPr lang="fr-FR" dirty="0"/>
              <a:t> </a:t>
            </a:r>
            <a:r>
              <a:rPr lang="fr-FR" dirty="0" err="1"/>
              <a:t>bad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high</a:t>
            </a:r>
            <a:r>
              <a:rPr lang="fr-FR" dirty="0"/>
              <a:t> </a:t>
            </a:r>
            <a:r>
              <a:rPr lang="fr-FR" dirty="0" err="1"/>
              <a:t>wealth-income</a:t>
            </a:r>
            <a:r>
              <a:rPr lang="fr-FR" dirty="0"/>
              <a:t> </a:t>
            </a:r>
            <a:r>
              <a:rPr lang="fr-FR" dirty="0" smtClean="0"/>
              <a:t>ratios (</a:t>
            </a:r>
            <a:r>
              <a:rPr lang="fr-FR" b="1" dirty="0" err="1" smtClean="0"/>
              <a:t>postwar</a:t>
            </a:r>
            <a:r>
              <a:rPr lang="fr-FR" b="1" dirty="0" smtClean="0"/>
              <a:t> reconstruction</a:t>
            </a:r>
            <a:r>
              <a:rPr lang="fr-FR" dirty="0" smtClean="0"/>
              <a:t>, </a:t>
            </a:r>
            <a:r>
              <a:rPr lang="fr-FR" b="1" dirty="0" err="1" smtClean="0"/>
              <a:t>growth</a:t>
            </a:r>
            <a:r>
              <a:rPr lang="fr-FR" b="1" dirty="0" smtClean="0"/>
              <a:t> </a:t>
            </a:r>
            <a:r>
              <a:rPr lang="fr-FR" b="1" dirty="0" err="1" smtClean="0"/>
              <a:t>slowdown</a:t>
            </a:r>
            <a:r>
              <a:rPr lang="fr-FR" dirty="0" smtClean="0"/>
              <a:t>)</a:t>
            </a:r>
            <a:r>
              <a:rPr lang="fr-FR" dirty="0"/>
              <a:t>, but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creates</a:t>
            </a:r>
            <a:r>
              <a:rPr lang="fr-FR" dirty="0"/>
              <a:t> new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smtClean="0"/>
              <a:t>challenges: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, real 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bubbles</a:t>
            </a:r>
            <a:r>
              <a:rPr lang="fr-FR" dirty="0" smtClean="0"/>
              <a:t>, return of </a:t>
            </a:r>
            <a:r>
              <a:rPr lang="fr-FR" dirty="0" err="1" smtClean="0"/>
              <a:t>inheritance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6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600" dirty="0">
                <a:sym typeface="Wingdings"/>
              </a:rPr>
              <a:t> </a:t>
            </a:r>
            <a:r>
              <a:rPr lang="fr-FR" b="1" dirty="0" smtClean="0"/>
              <a:t>A </a:t>
            </a:r>
            <a:r>
              <a:rPr lang="fr-FR" b="1" dirty="0" err="1" smtClean="0"/>
              <a:t>multidimensional</a:t>
            </a:r>
            <a:r>
              <a:rPr lang="fr-FR" b="1" dirty="0" smtClean="0"/>
              <a:t> </a:t>
            </a:r>
            <a:r>
              <a:rPr lang="fr-FR" b="1" dirty="0" err="1" smtClean="0"/>
              <a:t>approach</a:t>
            </a:r>
            <a:r>
              <a:rPr lang="fr-FR" b="1" dirty="0" smtClean="0"/>
              <a:t> to the </a:t>
            </a:r>
            <a:r>
              <a:rPr lang="fr-FR" b="1" dirty="0" err="1" smtClean="0"/>
              <a:t>history</a:t>
            </a:r>
            <a:r>
              <a:rPr lang="fr-FR" b="1" dirty="0" smtClean="0"/>
              <a:t> of capital and </a:t>
            </a:r>
            <a:r>
              <a:rPr lang="fr-FR" b="1" dirty="0" err="1" smtClean="0"/>
              <a:t>property</a:t>
            </a:r>
            <a:r>
              <a:rPr lang="fr-FR" b="1" dirty="0" smtClean="0"/>
              <a:t> relations</a:t>
            </a:r>
            <a:r>
              <a:rPr lang="fr-FR" dirty="0" smtClean="0"/>
              <a:t>: </a:t>
            </a:r>
            <a:r>
              <a:rPr lang="fr-FR" dirty="0" err="1" smtClean="0"/>
              <a:t>from</a:t>
            </a:r>
            <a:r>
              <a:rPr lang="fr-FR" dirty="0" smtClean="0"/>
              <a:t> land to business </a:t>
            </a:r>
            <a:r>
              <a:rPr lang="fr-FR" dirty="0" err="1" smtClean="0"/>
              <a:t>assets</a:t>
            </a:r>
            <a:r>
              <a:rPr lang="fr-FR" dirty="0" smtClean="0"/>
              <a:t>,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, real </a:t>
            </a:r>
            <a:r>
              <a:rPr lang="fr-FR" dirty="0" err="1" smtClean="0"/>
              <a:t>estate</a:t>
            </a:r>
            <a:r>
              <a:rPr lang="fr-FR" dirty="0" smtClean="0"/>
              <a:t>, public </a:t>
            </a:r>
            <a:r>
              <a:rPr lang="fr-FR" dirty="0" err="1" smtClean="0"/>
              <a:t>debt</a:t>
            </a:r>
            <a:r>
              <a:rPr lang="fr-FR" dirty="0" smtClean="0"/>
              <a:t>, </a:t>
            </a:r>
            <a:r>
              <a:rPr lang="fr-FR" dirty="0" err="1" smtClean="0"/>
              <a:t>immaterial</a:t>
            </a:r>
            <a:r>
              <a:rPr lang="fr-FR" dirty="0" smtClean="0"/>
              <a:t> capital, etc</a:t>
            </a:r>
            <a:r>
              <a:rPr lang="fr-FR" dirty="0"/>
              <a:t>.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9967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3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9528" r="8415" b="11909"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" y="116632"/>
                        <a:ext cx="9144000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6303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11" t="7939" r="5611" b="7939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964488" cy="67413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260648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721098"/>
              </p:ext>
            </p:extLst>
          </p:nvPr>
        </p:nvGraphicFramePr>
        <p:xfrm>
          <a:off x="179512" y="72008"/>
          <a:ext cx="88569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4488" b="6352"/>
                      <a:stretch>
                        <a:fillRect/>
                      </a:stretch>
                    </p:blipFill>
                    <p:spPr bwMode="auto">
                      <a:xfrm>
                        <a:off x="179512" y="72008"/>
                        <a:ext cx="88569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</a:t>
            </a:r>
            <a:r>
              <a:rPr lang="fr-FR" b="1" dirty="0" err="1" smtClean="0"/>
              <a:t>nequality</a:t>
            </a:r>
            <a:r>
              <a:rPr lang="fr-FR" b="1" dirty="0" smtClean="0"/>
              <a:t> </a:t>
            </a:r>
            <a:r>
              <a:rPr lang="fr-FR" b="1" dirty="0" smtClean="0"/>
              <a:t>in </a:t>
            </a:r>
            <a:r>
              <a:rPr lang="fr-FR" b="1" dirty="0" err="1" smtClean="0"/>
              <a:t>America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616624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others</a:t>
            </a:r>
            <a:endParaRPr lang="fr-FR" sz="2600" dirty="0" smtClean="0"/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</a:t>
            </a:r>
            <a:r>
              <a:rPr lang="fr-FR" sz="2600" b="1" dirty="0" smtClean="0"/>
              <a:t>the land of </a:t>
            </a:r>
            <a:r>
              <a:rPr lang="fr-FR" sz="2600" b="1" dirty="0" err="1" smtClean="0"/>
              <a:t>opportunity</a:t>
            </a:r>
            <a:r>
              <a:rPr lang="fr-FR" sz="2600" b="1" dirty="0" smtClean="0"/>
              <a:t> </a:t>
            </a:r>
            <a:r>
              <a:rPr lang="fr-FR" sz="2600" dirty="0" smtClean="0"/>
              <a:t>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matters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smtClean="0"/>
              <a:t>pop.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</a:t>
            </a:r>
            <a:r>
              <a:rPr lang="fr-FR" sz="2600" b="1" dirty="0" smtClean="0"/>
              <a:t>and </a:t>
            </a:r>
            <a:r>
              <a:rPr lang="fr-FR" sz="2600" b="1" dirty="0" err="1" smtClean="0"/>
              <a:t>also</a:t>
            </a:r>
            <a:r>
              <a:rPr lang="fr-FR" sz="2600" b="1" dirty="0" smtClean="0"/>
              <a:t> the land of </a:t>
            </a:r>
            <a:r>
              <a:rPr lang="fr-FR" sz="2600" b="1" dirty="0" err="1" smtClean="0"/>
              <a:t>slavery</a:t>
            </a:r>
            <a:r>
              <a:rPr lang="fr-FR" sz="2600" b="1" dirty="0" smtClean="0"/>
              <a:t>: </a:t>
            </a:r>
            <a:r>
              <a:rPr lang="fr-FR" sz="2600" b="1" dirty="0" err="1" smtClean="0"/>
              <a:t>extreme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form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property</a:t>
            </a:r>
            <a:r>
              <a:rPr lang="fr-FR" sz="2600" b="1" dirty="0" smtClean="0"/>
              <a:t> relation</a:t>
            </a:r>
            <a:endParaRPr lang="fr-FR" sz="2600" b="1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Old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merit-based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</a:t>
            </a:r>
            <a:r>
              <a:rPr lang="fr-FR" sz="2600" dirty="0" smtClean="0"/>
              <a:t>(</a:t>
            </a:r>
            <a:r>
              <a:rPr lang="fr-FR" sz="2600" dirty="0" smtClean="0"/>
              <a:t>« </a:t>
            </a:r>
            <a:r>
              <a:rPr lang="fr-FR" sz="2600" dirty="0" err="1" smtClean="0"/>
              <a:t>meritocratic</a:t>
            </a:r>
            <a:r>
              <a:rPr lang="fr-FR" sz="2600" dirty="0" smtClean="0"/>
              <a:t> </a:t>
            </a:r>
            <a:r>
              <a:rPr lang="fr-FR" sz="2600" dirty="0" err="1" smtClean="0"/>
              <a:t>extremism</a:t>
            </a:r>
            <a:r>
              <a:rPr lang="fr-FR" sz="2600" dirty="0" smtClean="0"/>
              <a:t> »</a:t>
            </a:r>
            <a:r>
              <a:rPr lang="fr-FR" sz="2600" dirty="0" smtClean="0"/>
              <a:t>)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2383763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9528" r="8415" b="11909"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37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500700"/>
              </p:ext>
            </p:extLst>
          </p:nvPr>
        </p:nvGraphicFramePr>
        <p:xfrm>
          <a:off x="0" y="116632"/>
          <a:ext cx="8964488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0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21" t="11909" r="11221" b="15878"/>
                      <a:stretch>
                        <a:fillRect/>
                      </a:stretch>
                    </p:blipFill>
                    <p:spPr bwMode="auto">
                      <a:xfrm>
                        <a:off x="0" y="116632"/>
                        <a:ext cx="8964488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2772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21" t="11909" r="11221" b="15878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033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977" b="12703"/>
                      <a:stretch>
                        <a:fillRect/>
                      </a:stretch>
                    </p:blipFill>
                    <p:spPr bwMode="auto">
                      <a:xfrm>
                        <a:off x="251520" y="116632"/>
                        <a:ext cx="8712968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774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</a:t>
            </a:r>
            <a:r>
              <a:rPr lang="fr-FR" b="1" dirty="0" err="1" smtClean="0"/>
              <a:t>nequality</a:t>
            </a:r>
            <a:r>
              <a:rPr lang="fr-FR" b="1" dirty="0" smtClean="0"/>
              <a:t> </a:t>
            </a:r>
            <a:r>
              <a:rPr lang="fr-FR" b="1" dirty="0" smtClean="0"/>
              <a:t>in </a:t>
            </a:r>
            <a:r>
              <a:rPr lang="fr-FR" b="1" dirty="0" smtClean="0"/>
              <a:t>Germany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Lower</a:t>
            </a:r>
            <a:r>
              <a:rPr lang="fr-FR" sz="2600" dirty="0" smtClean="0"/>
              <a:t>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values of capital </a:t>
            </a:r>
            <a:r>
              <a:rPr lang="fr-FR" sz="2600" dirty="0" err="1" smtClean="0"/>
              <a:t>assets</a:t>
            </a:r>
            <a:r>
              <a:rPr lang="fr-FR" sz="2600" dirty="0" smtClean="0"/>
              <a:t> in Germany: </a:t>
            </a:r>
            <a:r>
              <a:rPr lang="fr-FR" sz="2600" dirty="0" err="1" smtClean="0"/>
              <a:t>lower</a:t>
            </a:r>
            <a:r>
              <a:rPr lang="fr-FR" sz="2600" dirty="0" smtClean="0"/>
              <a:t> real </a:t>
            </a:r>
            <a:r>
              <a:rPr lang="fr-FR" sz="2600" dirty="0" err="1" smtClean="0"/>
              <a:t>estate</a:t>
            </a:r>
            <a:r>
              <a:rPr lang="fr-FR" sz="2600" dirty="0" smtClean="0"/>
              <a:t> </a:t>
            </a:r>
            <a:r>
              <a:rPr lang="fr-FR" sz="2600" dirty="0" err="1" smtClean="0"/>
              <a:t>prices</a:t>
            </a:r>
            <a:r>
              <a:rPr lang="fr-FR" sz="2600" dirty="0" smtClean="0"/>
              <a:t>, and </a:t>
            </a:r>
            <a:r>
              <a:rPr lang="fr-FR" sz="2600" dirty="0" err="1" smtClean="0"/>
              <a:t>lower</a:t>
            </a:r>
            <a:r>
              <a:rPr lang="fr-FR" sz="2600" dirty="0" smtClean="0"/>
              <a:t> stock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</a:t>
            </a:r>
            <a:r>
              <a:rPr lang="fr-FR" sz="2600" dirty="0" err="1" smtClean="0"/>
              <a:t>capitalization</a:t>
            </a:r>
            <a:r>
              <a:rPr lang="fr-FR" sz="2600" dirty="0" smtClean="0"/>
              <a:t> of corporations</a:t>
            </a:r>
          </a:p>
          <a:p>
            <a:r>
              <a:rPr lang="fr-FR" sz="2600" dirty="0" err="1" smtClean="0"/>
              <a:t>Stakeholder</a:t>
            </a:r>
            <a:r>
              <a:rPr lang="fr-FR" sz="2600" dirty="0" smtClean="0"/>
              <a:t> </a:t>
            </a:r>
            <a:r>
              <a:rPr lang="fr-FR" sz="2600" dirty="0" err="1" smtClean="0"/>
              <a:t>capitalism</a:t>
            </a:r>
            <a:r>
              <a:rPr lang="fr-FR" sz="2600" dirty="0" smtClean="0"/>
              <a:t>: </a:t>
            </a:r>
            <a:r>
              <a:rPr lang="fr-FR" sz="2600" dirty="0" err="1" smtClean="0"/>
              <a:t>shareholders</a:t>
            </a:r>
            <a:r>
              <a:rPr lang="fr-FR" sz="2600" dirty="0" smtClean="0"/>
              <a:t> have to </a:t>
            </a:r>
            <a:r>
              <a:rPr lang="fr-FR" sz="2600" dirty="0" err="1" smtClean="0"/>
              <a:t>share</a:t>
            </a:r>
            <a:r>
              <a:rPr lang="fr-FR" sz="2600" dirty="0" smtClean="0"/>
              <a:t> power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worker</a:t>
            </a:r>
            <a:r>
              <a:rPr lang="fr-FR" sz="2600" dirty="0" smtClean="0"/>
              <a:t> </a:t>
            </a:r>
            <a:r>
              <a:rPr lang="fr-FR" sz="2600" dirty="0" err="1" smtClean="0"/>
              <a:t>representatives</a:t>
            </a:r>
            <a:r>
              <a:rPr lang="fr-FR" sz="2600" dirty="0" smtClean="0"/>
              <a:t>, </a:t>
            </a:r>
            <a:r>
              <a:rPr lang="fr-FR" sz="2600" dirty="0" err="1" smtClean="0"/>
              <a:t>regional</a:t>
            </a:r>
            <a:r>
              <a:rPr lang="fr-FR" sz="2600" dirty="0" smtClean="0"/>
              <a:t> </a:t>
            </a:r>
            <a:r>
              <a:rPr lang="fr-FR" sz="2600" dirty="0" err="1" smtClean="0"/>
              <a:t>govt</a:t>
            </a:r>
            <a:r>
              <a:rPr lang="fr-FR" sz="2600" dirty="0" smtClean="0"/>
              <a:t>, etc., </a:t>
            </a:r>
            <a:r>
              <a:rPr lang="fr-FR" sz="2600" dirty="0" err="1" smtClean="0"/>
              <a:t>so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the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value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book value of corporation</a:t>
            </a:r>
          </a:p>
          <a:p>
            <a:r>
              <a:rPr lang="fr-FR" sz="2600" dirty="0" err="1" smtClean="0"/>
              <a:t>Apparently</a:t>
            </a:r>
            <a:r>
              <a:rPr lang="fr-FR" sz="2600" dirty="0"/>
              <a:t>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does</a:t>
            </a:r>
            <a:r>
              <a:rPr lang="fr-FR" sz="2600" dirty="0" smtClean="0"/>
              <a:t> not </a:t>
            </a:r>
            <a:r>
              <a:rPr lang="fr-FR" sz="2600" dirty="0" err="1" smtClean="0"/>
              <a:t>prevent</a:t>
            </a:r>
            <a:r>
              <a:rPr lang="fr-FR" sz="2600" dirty="0" smtClean="0"/>
              <a:t> </a:t>
            </a:r>
            <a:r>
              <a:rPr lang="fr-FR" sz="2600" dirty="0" err="1" smtClean="0"/>
              <a:t>German</a:t>
            </a:r>
            <a:r>
              <a:rPr lang="fr-FR" sz="2600" dirty="0" smtClean="0"/>
              <a:t> </a:t>
            </a:r>
            <a:r>
              <a:rPr lang="fr-FR" sz="2600" dirty="0" err="1" smtClean="0"/>
              <a:t>companies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producing</a:t>
            </a:r>
            <a:r>
              <a:rPr lang="fr-FR" sz="2600" dirty="0" smtClean="0"/>
              <a:t> good cars</a:t>
            </a:r>
            <a:endParaRPr lang="fr-FR" sz="2600" dirty="0" smtClean="0"/>
          </a:p>
          <a:p>
            <a:endParaRPr lang="fr-FR" sz="2600" dirty="0" smtClean="0"/>
          </a:p>
          <a:p>
            <a:r>
              <a:rPr lang="fr-FR" sz="2600" b="1" dirty="0" smtClean="0"/>
              <a:t>This </a:t>
            </a:r>
            <a:r>
              <a:rPr lang="fr-FR" sz="2600" b="1" dirty="0" err="1" smtClean="0"/>
              <a:t>clearly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illustrates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that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m</a:t>
            </a:r>
            <a:r>
              <a:rPr lang="fr-FR" sz="2600" b="1" dirty="0" err="1" smtClean="0"/>
              <a:t>arket</a:t>
            </a:r>
            <a:r>
              <a:rPr lang="fr-FR" sz="2600" b="1" dirty="0" smtClean="0"/>
              <a:t> and </a:t>
            </a:r>
            <a:r>
              <a:rPr lang="fr-FR" sz="2600" b="1" dirty="0" smtClean="0"/>
              <a:t>social values of capital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differ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property</a:t>
            </a:r>
            <a:r>
              <a:rPr lang="fr-FR" sz="2600" b="1" dirty="0" smtClean="0"/>
              <a:t> relations are </a:t>
            </a:r>
            <a:r>
              <a:rPr lang="fr-FR" sz="2600" b="1" dirty="0" err="1" smtClean="0"/>
              <a:t>socially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legally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historically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determined</a:t>
            </a:r>
            <a:endParaRPr lang="fr-FR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416613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lnSpcReduction="10000"/>
          </a:bodyPr>
          <a:lstStyle/>
          <a:p>
            <a:r>
              <a:rPr lang="fr-FR" sz="2800" b="1" i="1" dirty="0" smtClean="0"/>
              <a:t>1. The long-</a:t>
            </a:r>
            <a:r>
              <a:rPr lang="fr-FR" sz="2800" b="1" i="1" dirty="0" err="1" smtClean="0"/>
              <a:t>run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dynamics</a:t>
            </a:r>
            <a:r>
              <a:rPr lang="fr-FR" sz="2800" b="1" i="1" dirty="0" smtClean="0"/>
              <a:t> of </a:t>
            </a:r>
            <a:r>
              <a:rPr lang="fr-FR" sz="2800" b="1" i="1" dirty="0" err="1" smtClean="0"/>
              <a:t>income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inequality</a:t>
            </a:r>
            <a:r>
              <a:rPr lang="fr-FR" sz="2800" i="1" dirty="0" smtClean="0"/>
              <a:t>. The end of the Kuznets </a:t>
            </a:r>
            <a:r>
              <a:rPr lang="fr-FR" sz="2800" i="1" dirty="0" err="1" smtClean="0"/>
              <a:t>curve</a:t>
            </a:r>
            <a:r>
              <a:rPr lang="fr-FR" sz="2800" i="1" dirty="0" smtClean="0"/>
              <a:t>, the end of </a:t>
            </a:r>
            <a:r>
              <a:rPr lang="fr-FR" sz="2800" i="1" dirty="0" err="1" smtClean="0"/>
              <a:t>universal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laws</a:t>
            </a:r>
            <a:r>
              <a:rPr lang="fr-FR" sz="2800" i="1" dirty="0" smtClean="0"/>
              <a:t>.</a:t>
            </a:r>
            <a:r>
              <a:rPr lang="fr-FR" sz="2800" b="1" i="1" dirty="0" smtClean="0"/>
              <a:t> </a:t>
            </a:r>
            <a:r>
              <a:rPr lang="fr-FR" sz="2800" b="1" i="1" dirty="0" smtClean="0"/>
              <a:t>     </a:t>
            </a:r>
            <a:r>
              <a:rPr lang="fr-FR" sz="2800" i="1" dirty="0" smtClean="0"/>
              <a:t>Country</a:t>
            </a:r>
            <a:r>
              <a:rPr lang="fr-FR" sz="2800" i="1" dirty="0" smtClean="0"/>
              <a:t>-</a:t>
            </a:r>
            <a:r>
              <a:rPr lang="fr-FR" sz="2800" i="1" dirty="0" err="1" smtClean="0"/>
              <a:t>specific</a:t>
            </a:r>
            <a:r>
              <a:rPr lang="fr-FR" sz="2800" i="1" dirty="0" smtClean="0"/>
              <a:t> institutions and </a:t>
            </a:r>
            <a:r>
              <a:rPr lang="fr-FR" sz="2800" i="1" dirty="0" err="1" smtClean="0"/>
              <a:t>policies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matter</a:t>
            </a:r>
            <a:r>
              <a:rPr lang="fr-FR" sz="2800" i="1" dirty="0" smtClean="0"/>
              <a:t>.</a:t>
            </a:r>
            <a:endParaRPr lang="fr-FR" sz="2800" i="1" dirty="0" smtClean="0"/>
          </a:p>
          <a:p>
            <a:pPr>
              <a:buNone/>
            </a:pPr>
            <a:endParaRPr lang="fr-FR" sz="2800" b="1" dirty="0" smtClean="0"/>
          </a:p>
          <a:p>
            <a:r>
              <a:rPr lang="fr-FR" sz="2800" b="1" dirty="0" smtClean="0"/>
              <a:t>2. The return of a patrimonial (or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) society</a:t>
            </a:r>
            <a:r>
              <a:rPr lang="fr-FR" sz="2800" dirty="0" smtClean="0"/>
              <a:t> in the Old </a:t>
            </a:r>
            <a:r>
              <a:rPr lang="fr-FR" sz="2800" dirty="0"/>
              <a:t>W</a:t>
            </a:r>
            <a:r>
              <a:rPr lang="fr-FR" sz="2800" dirty="0" smtClean="0"/>
              <a:t>orld (Europe, </a:t>
            </a:r>
            <a:r>
              <a:rPr lang="fr-FR" sz="2800" dirty="0" err="1" smtClean="0"/>
              <a:t>Japan</a:t>
            </a:r>
            <a:r>
              <a:rPr lang="fr-FR" sz="2800" dirty="0" smtClean="0"/>
              <a:t>). </a:t>
            </a:r>
            <a:r>
              <a:rPr lang="fr-FR" sz="2800" dirty="0" err="1" smtClean="0"/>
              <a:t>Wealth-income</a:t>
            </a:r>
            <a:r>
              <a:rPr lang="fr-FR" sz="2800" dirty="0" smtClean="0"/>
              <a:t> ratios </a:t>
            </a:r>
            <a:r>
              <a:rPr lang="fr-FR" sz="2800" dirty="0" err="1" smtClean="0"/>
              <a:t>seem</a:t>
            </a:r>
            <a:r>
              <a:rPr lang="fr-FR" sz="2800" dirty="0" smtClean="0"/>
              <a:t> to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returning</a:t>
            </a:r>
            <a:r>
              <a:rPr lang="fr-FR" sz="2800" dirty="0" smtClean="0"/>
              <a:t> to </a:t>
            </a:r>
            <a:r>
              <a:rPr lang="fr-FR" sz="2800" dirty="0" err="1" smtClean="0"/>
              <a:t>very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 in </a:t>
            </a:r>
            <a:r>
              <a:rPr lang="fr-FR" sz="2800" dirty="0" err="1" smtClean="0"/>
              <a:t>low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  <a:r>
              <a:rPr lang="fr-FR" sz="2800" dirty="0" smtClean="0"/>
              <a:t>countries. The </a:t>
            </a:r>
            <a:r>
              <a:rPr lang="fr-FR" sz="2800" dirty="0" err="1" smtClean="0"/>
              <a:t>metamorphosis</a:t>
            </a:r>
            <a:r>
              <a:rPr lang="fr-FR" sz="2800" dirty="0" smtClean="0"/>
              <a:t> of capital.</a:t>
            </a:r>
            <a:endParaRPr lang="fr-FR" sz="2800" dirty="0" smtClean="0"/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b="1" dirty="0" smtClean="0"/>
              <a:t>3. The future of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 concentration</a:t>
            </a:r>
            <a:r>
              <a:rPr lang="fr-FR" sz="2800" dirty="0" smtClean="0"/>
              <a:t>: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r - g </a:t>
            </a:r>
            <a:r>
              <a:rPr lang="fr-FR" sz="2800" dirty="0" err="1" smtClean="0"/>
              <a:t>during</a:t>
            </a:r>
            <a:r>
              <a:rPr lang="fr-FR" sz="2800" dirty="0" smtClean="0"/>
              <a:t> 21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 (r = net-of-</a:t>
            </a:r>
            <a:r>
              <a:rPr lang="fr-FR" sz="2800" dirty="0" err="1" smtClean="0"/>
              <a:t>tax</a:t>
            </a:r>
            <a:r>
              <a:rPr lang="fr-FR" sz="2800" dirty="0" smtClean="0"/>
              <a:t> rate of return, g =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rate),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 </a:t>
            </a:r>
            <a:r>
              <a:rPr lang="fr-FR" sz="2800" dirty="0" err="1" smtClean="0"/>
              <a:t>might</a:t>
            </a:r>
            <a:r>
              <a:rPr lang="fr-FR" sz="2800" dirty="0" smtClean="0"/>
              <a:t> </a:t>
            </a:r>
            <a:r>
              <a:rPr lang="fr-FR" sz="2800" dirty="0" err="1" smtClean="0"/>
              <a:t>reach</a:t>
            </a:r>
            <a:r>
              <a:rPr lang="fr-FR" sz="2800" dirty="0" smtClean="0"/>
              <a:t> or </a:t>
            </a:r>
            <a:r>
              <a:rPr lang="fr-FR" sz="2800" dirty="0" err="1" smtClean="0"/>
              <a:t>surpass</a:t>
            </a:r>
            <a:r>
              <a:rPr lang="fr-FR" sz="2800" dirty="0" smtClean="0"/>
              <a:t> 19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</a:t>
            </a:r>
            <a:r>
              <a:rPr lang="fr-FR" sz="2800" dirty="0" err="1" smtClean="0"/>
              <a:t>oligarchic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for more </a:t>
            </a:r>
            <a:r>
              <a:rPr lang="fr-FR" sz="2800" dirty="0" err="1" smtClean="0"/>
              <a:t>transparency</a:t>
            </a:r>
            <a:r>
              <a:rPr lang="fr-FR" sz="2800" dirty="0" smtClean="0"/>
              <a:t>.  </a:t>
            </a:r>
            <a:endParaRPr lang="fr-FR" sz="2800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7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116632"/>
                        <a:ext cx="8784976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168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1. The long-</a:t>
            </a:r>
            <a:r>
              <a:rPr lang="fr-FR" b="1" dirty="0" err="1" smtClean="0"/>
              <a:t>run</a:t>
            </a:r>
            <a:r>
              <a:rPr lang="fr-FR" b="1" dirty="0" smtClean="0"/>
              <a:t> </a:t>
            </a:r>
            <a:r>
              <a:rPr lang="fr-FR" b="1" dirty="0" err="1" smtClean="0"/>
              <a:t>dynamics</a:t>
            </a:r>
            <a:r>
              <a:rPr lang="fr-FR" b="1" dirty="0" smtClean="0"/>
              <a:t> of </a:t>
            </a:r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dirty="0" smtClean="0"/>
              <a:t>. The end of the Kuznets </a:t>
            </a:r>
            <a:r>
              <a:rPr lang="fr-FR" dirty="0" err="1" smtClean="0"/>
              <a:t>curve</a:t>
            </a:r>
            <a:r>
              <a:rPr lang="fr-FR" dirty="0" smtClean="0"/>
              <a:t>, the end of </a:t>
            </a:r>
            <a:r>
              <a:rPr lang="fr-FR" dirty="0" err="1" smtClean="0"/>
              <a:t>universal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r>
              <a:rPr lang="fr-FR" dirty="0" smtClean="0"/>
              <a:t>.</a:t>
            </a:r>
            <a:r>
              <a:rPr lang="fr-FR" b="1" dirty="0" smtClean="0"/>
              <a:t> </a:t>
            </a:r>
            <a:r>
              <a:rPr lang="fr-FR" dirty="0" smtClean="0"/>
              <a:t>Country-</a:t>
            </a:r>
            <a:r>
              <a:rPr lang="fr-FR" dirty="0" err="1" smtClean="0"/>
              <a:t>specific</a:t>
            </a:r>
            <a:r>
              <a:rPr lang="fr-FR" dirty="0" smtClean="0"/>
              <a:t> institutions and </a:t>
            </a:r>
            <a:r>
              <a:rPr lang="fr-FR" dirty="0" err="1" smtClean="0"/>
              <a:t>policies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.</a:t>
            </a:r>
            <a:endParaRPr lang="fr-FR" dirty="0" smtClean="0"/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2.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Wealth-income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</a:t>
            </a:r>
            <a:r>
              <a:rPr lang="fr-FR" dirty="0" smtClean="0"/>
              <a:t>countries.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b="1" i="1" dirty="0" smtClean="0"/>
              <a:t>3. The future of </a:t>
            </a:r>
            <a:r>
              <a:rPr lang="fr-FR" b="1" i="1" dirty="0" err="1" smtClean="0"/>
              <a:t>wealth</a:t>
            </a:r>
            <a:r>
              <a:rPr lang="fr-FR" b="1" i="1" dirty="0" smtClean="0"/>
              <a:t> concentration</a:t>
            </a:r>
            <a:r>
              <a:rPr lang="fr-FR" i="1" dirty="0" smtClean="0"/>
              <a:t>: </a:t>
            </a:r>
            <a:r>
              <a:rPr lang="fr-FR" i="1" dirty="0" err="1" smtClean="0"/>
              <a:t>with</a:t>
            </a:r>
            <a:r>
              <a:rPr lang="fr-FR" i="1" dirty="0" smtClean="0"/>
              <a:t> </a:t>
            </a:r>
            <a:r>
              <a:rPr lang="fr-FR" i="1" dirty="0" err="1" smtClean="0"/>
              <a:t>high</a:t>
            </a:r>
            <a:r>
              <a:rPr lang="fr-FR" i="1" dirty="0" smtClean="0"/>
              <a:t> r - g </a:t>
            </a:r>
            <a:r>
              <a:rPr lang="fr-FR" i="1" dirty="0" err="1" smtClean="0"/>
              <a:t>during</a:t>
            </a:r>
            <a:r>
              <a:rPr lang="fr-FR" i="1" dirty="0" smtClean="0"/>
              <a:t> 21</a:t>
            </a:r>
            <a:r>
              <a:rPr lang="fr-FR" i="1" baseline="30000" dirty="0" smtClean="0"/>
              <a:t>c</a:t>
            </a:r>
            <a:r>
              <a:rPr lang="fr-FR" i="1" dirty="0" smtClean="0"/>
              <a:t>  (r = net-of-</a:t>
            </a:r>
            <a:r>
              <a:rPr lang="fr-FR" i="1" dirty="0" err="1" smtClean="0"/>
              <a:t>tax</a:t>
            </a:r>
            <a:r>
              <a:rPr lang="fr-FR" i="1" dirty="0" smtClean="0"/>
              <a:t> rate of return, g = </a:t>
            </a:r>
            <a:r>
              <a:rPr lang="fr-FR" i="1" dirty="0" err="1" smtClean="0"/>
              <a:t>growth</a:t>
            </a:r>
            <a:r>
              <a:rPr lang="fr-FR" i="1" dirty="0" smtClean="0"/>
              <a:t> rate), </a:t>
            </a:r>
            <a:r>
              <a:rPr lang="fr-FR" i="1" dirty="0" err="1" smtClean="0"/>
              <a:t>then</a:t>
            </a:r>
            <a:r>
              <a:rPr lang="fr-FR" i="1" dirty="0" smtClean="0"/>
              <a:t>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inequality</a:t>
            </a:r>
            <a:r>
              <a:rPr lang="fr-FR" i="1" dirty="0" smtClean="0"/>
              <a:t> </a:t>
            </a:r>
            <a:r>
              <a:rPr lang="fr-FR" i="1" dirty="0" err="1" smtClean="0"/>
              <a:t>might</a:t>
            </a:r>
            <a:r>
              <a:rPr lang="fr-FR" i="1" dirty="0" smtClean="0"/>
              <a:t> </a:t>
            </a:r>
            <a:r>
              <a:rPr lang="fr-FR" i="1" dirty="0" err="1" smtClean="0"/>
              <a:t>reach</a:t>
            </a:r>
            <a:r>
              <a:rPr lang="fr-FR" i="1" dirty="0" smtClean="0"/>
              <a:t> or </a:t>
            </a:r>
            <a:r>
              <a:rPr lang="fr-FR" i="1" dirty="0" err="1" smtClean="0"/>
              <a:t>surpass</a:t>
            </a:r>
            <a:r>
              <a:rPr lang="fr-FR" i="1" dirty="0" smtClean="0"/>
              <a:t> 19</a:t>
            </a:r>
            <a:r>
              <a:rPr lang="fr-FR" i="1" baseline="30000" dirty="0" smtClean="0"/>
              <a:t>c</a:t>
            </a:r>
            <a:r>
              <a:rPr lang="fr-FR" i="1" dirty="0" smtClean="0"/>
              <a:t> </a:t>
            </a:r>
            <a:r>
              <a:rPr lang="fr-FR" i="1" dirty="0" err="1" smtClean="0"/>
              <a:t>oligarchic</a:t>
            </a:r>
            <a:r>
              <a:rPr lang="fr-FR" i="1" dirty="0" smtClean="0"/>
              <a:t> </a:t>
            </a:r>
            <a:r>
              <a:rPr lang="fr-FR" i="1" dirty="0" err="1" smtClean="0"/>
              <a:t>levels</a:t>
            </a:r>
            <a:r>
              <a:rPr lang="fr-FR" i="1" dirty="0" smtClean="0"/>
              <a:t>.  </a:t>
            </a:r>
            <a:r>
              <a:rPr lang="fr-FR" i="1" dirty="0" err="1" smtClean="0"/>
              <a:t>Conversely</a:t>
            </a:r>
            <a:r>
              <a:rPr lang="fr-FR" i="1" dirty="0" smtClean="0"/>
              <a:t>, </a:t>
            </a:r>
            <a:r>
              <a:rPr lang="fr-FR" i="1" dirty="0" err="1" smtClean="0"/>
              <a:t>suitable</a:t>
            </a:r>
            <a:r>
              <a:rPr lang="fr-FR" i="1" dirty="0" smtClean="0"/>
              <a:t> institutions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allow</a:t>
            </a:r>
            <a:r>
              <a:rPr lang="fr-FR" i="1" dirty="0" smtClean="0"/>
              <a:t> to </a:t>
            </a:r>
            <a:r>
              <a:rPr lang="fr-FR" i="1" dirty="0" err="1" smtClean="0"/>
              <a:t>democratize</a:t>
            </a:r>
            <a:r>
              <a:rPr lang="fr-FR" i="1" dirty="0" smtClean="0"/>
              <a:t> </a:t>
            </a:r>
            <a:r>
              <a:rPr lang="fr-FR" i="1" dirty="0" err="1" smtClean="0"/>
              <a:t>wealth</a:t>
            </a:r>
            <a:r>
              <a:rPr lang="fr-FR" i="1" dirty="0" smtClean="0"/>
              <a:t>. </a:t>
            </a:r>
            <a:r>
              <a:rPr lang="fr-FR" i="1" dirty="0" err="1" smtClean="0"/>
              <a:t>Strong</a:t>
            </a:r>
            <a:r>
              <a:rPr lang="fr-FR" i="1" dirty="0" smtClean="0"/>
              <a:t> </a:t>
            </a:r>
            <a:r>
              <a:rPr lang="fr-FR" i="1" dirty="0" err="1" smtClean="0"/>
              <a:t>need</a:t>
            </a:r>
            <a:r>
              <a:rPr lang="fr-FR" i="1" dirty="0" smtClean="0"/>
              <a:t> for more </a:t>
            </a:r>
            <a:r>
              <a:rPr lang="fr-FR" i="1" dirty="0" err="1" smtClean="0"/>
              <a:t>transparency</a:t>
            </a:r>
            <a:r>
              <a:rPr lang="fr-FR" i="1" dirty="0" smtClean="0"/>
              <a:t> about global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dynamics</a:t>
            </a:r>
            <a:r>
              <a:rPr lang="fr-FR" i="1" dirty="0" smtClean="0"/>
              <a:t> and cross-border </a:t>
            </a:r>
            <a:r>
              <a:rPr lang="fr-FR" i="1" dirty="0" err="1" smtClean="0"/>
              <a:t>financial</a:t>
            </a:r>
            <a:r>
              <a:rPr lang="fr-FR" i="1" dirty="0" smtClean="0"/>
              <a:t> </a:t>
            </a:r>
            <a:r>
              <a:rPr lang="fr-FR" i="1" dirty="0" err="1" smtClean="0"/>
              <a:t>assets</a:t>
            </a:r>
            <a:r>
              <a:rPr lang="fr-FR" i="1" dirty="0" smtClean="0"/>
              <a:t>, in </a:t>
            </a:r>
            <a:r>
              <a:rPr lang="fr-FR" i="1" dirty="0" err="1" smtClean="0"/>
              <a:t>rich</a:t>
            </a:r>
            <a:r>
              <a:rPr lang="fr-FR" i="1" dirty="0" smtClean="0"/>
              <a:t> countries as </a:t>
            </a:r>
            <a:r>
              <a:rPr lang="fr-FR" i="1" dirty="0" err="1" smtClean="0"/>
              <a:t>well</a:t>
            </a:r>
            <a:r>
              <a:rPr lang="fr-FR" i="1" dirty="0" smtClean="0"/>
              <a:t> as in </a:t>
            </a:r>
            <a:r>
              <a:rPr lang="fr-FR" i="1" dirty="0" err="1" smtClean="0"/>
              <a:t>emerging</a:t>
            </a:r>
            <a:r>
              <a:rPr lang="fr-FR" i="1" dirty="0" smtClean="0"/>
              <a:t> countries (China, Latin </a:t>
            </a:r>
            <a:r>
              <a:rPr lang="fr-FR" i="1" dirty="0" err="1" smtClean="0"/>
              <a:t>America</a:t>
            </a:r>
            <a:r>
              <a:rPr lang="fr-FR" i="1" dirty="0" smtClean="0"/>
              <a:t>, </a:t>
            </a:r>
            <a:r>
              <a:rPr lang="fr-FR" i="1" dirty="0" err="1" smtClean="0"/>
              <a:t>Africa</a:t>
            </a:r>
            <a:r>
              <a:rPr lang="fr-FR" i="1" dirty="0" smtClean="0"/>
              <a:t>).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4" name="Worksheet" r:id="rId3" imgW="9250613" imgH="5722661" progId="">
                  <p:embed/>
                </p:oleObj>
              </mc:Choice>
              <mc:Fallback>
                <p:oleObj name="Worksheet" r:id="rId3" imgW="9250613" imgH="572266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88640"/>
                        <a:ext cx="8606978" cy="648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130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8" name="Acrobat Document" r:id="rId3" imgW="4534293" imgH="6416596" progId="AcroExch.Document.11">
                  <p:embed/>
                </p:oleObj>
              </mc:Choice>
              <mc:Fallback>
                <p:oleObj name="Acrobat Document" r:id="rId3" imgW="4534293" imgH="6416596" progId="AcroExch.Document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221" b="13464"/>
                      <a:stretch>
                        <a:fillRect/>
                      </a:stretch>
                    </p:blipFill>
                    <p:spPr bwMode="auto">
                      <a:xfrm>
                        <a:off x="1115616" y="116632"/>
                        <a:ext cx="70567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2" name="Acrobat Document" r:id="rId3" imgW="4534293" imgH="6416596" progId="AcroExch.Document.11">
                  <p:embed/>
                </p:oleObj>
              </mc:Choice>
              <mc:Fallback>
                <p:oleObj name="Acrobat Document" r:id="rId3" imgW="4534293" imgH="6416596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221" b="11221"/>
                      <a:stretch>
                        <a:fillRect/>
                      </a:stretch>
                    </p:blipFill>
                    <p:spPr bwMode="auto">
                      <a:xfrm>
                        <a:off x="1331640" y="116632"/>
                        <a:ext cx="6912768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949280"/>
          </a:xfrm>
        </p:spPr>
        <p:txBody>
          <a:bodyPr>
            <a:normAutofit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deeply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social and cultural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beliefs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systems</a:t>
            </a:r>
            <a:r>
              <a:rPr lang="fr-FR" sz="2600" b="1" dirty="0" smtClean="0"/>
              <a:t>,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endParaRPr lang="fr-FR" sz="2600" b="1" dirty="0" smtClean="0"/>
          </a:p>
          <a:p>
            <a:r>
              <a:rPr lang="fr-FR" sz="2600" dirty="0" smtClean="0"/>
              <a:t>In a </a:t>
            </a:r>
            <a:r>
              <a:rPr lang="fr-FR" sz="2600" dirty="0" err="1" smtClean="0"/>
              <a:t>way</a:t>
            </a:r>
            <a:r>
              <a:rPr lang="fr-FR" sz="2600" dirty="0" smtClean="0"/>
              <a:t>, </a:t>
            </a:r>
            <a:r>
              <a:rPr lang="fr-FR" sz="2600" dirty="0" err="1" smtClean="0"/>
              <a:t>both</a:t>
            </a:r>
            <a:r>
              <a:rPr lang="fr-FR" sz="2600" dirty="0" smtClean="0"/>
              <a:t> Marx and Kuznets </a:t>
            </a:r>
            <a:r>
              <a:rPr lang="fr-FR" sz="2600" dirty="0" err="1" smtClean="0"/>
              <a:t>were</a:t>
            </a:r>
            <a:r>
              <a:rPr lang="fr-FR" sz="2600" dirty="0" smtClean="0"/>
              <a:t> </a:t>
            </a:r>
            <a:r>
              <a:rPr lang="fr-FR" sz="2600" dirty="0" err="1" smtClean="0"/>
              <a:t>wrong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are </a:t>
            </a:r>
            <a:r>
              <a:rPr lang="fr-FR" sz="2600" dirty="0" err="1" smtClean="0"/>
              <a:t>powerful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pushing</a:t>
            </a:r>
            <a:r>
              <a:rPr lang="fr-FR" sz="2600" dirty="0" smtClean="0"/>
              <a:t> in the direction of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or </a:t>
            </a:r>
            <a:r>
              <a:rPr lang="fr-FR" sz="2600" dirty="0" err="1" smtClean="0"/>
              <a:t>reducing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; </a:t>
            </a:r>
            <a:r>
              <a:rPr lang="fr-FR" sz="2600" dirty="0" err="1" smtClean="0"/>
              <a:t>which</a:t>
            </a:r>
            <a:r>
              <a:rPr lang="fr-FR" sz="2600" dirty="0" smtClean="0"/>
              <a:t> one </a:t>
            </a:r>
            <a:r>
              <a:rPr lang="fr-FR" sz="2600" dirty="0" err="1" smtClean="0"/>
              <a:t>dominates</a:t>
            </a:r>
            <a:r>
              <a:rPr lang="fr-FR" sz="2600" dirty="0" smtClean="0"/>
              <a:t> </a:t>
            </a:r>
            <a:r>
              <a:rPr lang="fr-FR" sz="2600" dirty="0" err="1" smtClean="0"/>
              <a:t>depends</a:t>
            </a:r>
            <a:r>
              <a:rPr lang="fr-FR" sz="2600" dirty="0" smtClean="0"/>
              <a:t> on the institutions and </a:t>
            </a:r>
            <a:r>
              <a:rPr lang="fr-FR" sz="2600" dirty="0" err="1" smtClean="0"/>
              <a:t>policies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</a:t>
            </a:r>
            <a:r>
              <a:rPr lang="fr-FR" sz="2600" dirty="0" err="1" smtClean="0"/>
              <a:t>societies</a:t>
            </a:r>
            <a:r>
              <a:rPr lang="fr-FR" sz="2600" dirty="0" smtClean="0"/>
              <a:t> </a:t>
            </a:r>
            <a:r>
              <a:rPr lang="fr-FR" sz="2600" dirty="0" err="1" smtClean="0"/>
              <a:t>choose</a:t>
            </a:r>
            <a:r>
              <a:rPr lang="fr-FR" sz="2600" dirty="0" smtClean="0"/>
              <a:t> to </a:t>
            </a:r>
            <a:r>
              <a:rPr lang="fr-FR" sz="2600" dirty="0" err="1" smtClean="0"/>
              <a:t>adopt</a:t>
            </a:r>
            <a:endParaRPr lang="fr-FR" sz="2600" dirty="0" smtClean="0"/>
          </a:p>
          <a:p>
            <a:r>
              <a:rPr lang="fr-FR" sz="2600" dirty="0" smtClean="0"/>
              <a:t>High </a:t>
            </a:r>
            <a:r>
              <a:rPr lang="fr-FR" sz="2600" dirty="0" err="1" smtClean="0"/>
              <a:t>r-g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push </a:t>
            </a:r>
            <a:r>
              <a:rPr lang="fr-FR" sz="2600" dirty="0" err="1" smtClean="0"/>
              <a:t>toward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concentration, but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forces are </a:t>
            </a:r>
            <a:r>
              <a:rPr lang="fr-FR" sz="2600" dirty="0" err="1" smtClean="0"/>
              <a:t>also</a:t>
            </a:r>
            <a:r>
              <a:rPr lang="fr-FR" sz="2600" dirty="0" smtClean="0"/>
              <a:t> important</a:t>
            </a:r>
            <a:endParaRPr lang="fr-FR" sz="2600" dirty="0" smtClean="0"/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smtClean="0"/>
              <a:t>taxation, social state, </a:t>
            </a:r>
            <a:r>
              <a:rPr lang="fr-FR" sz="2600" dirty="0" err="1" smtClean="0"/>
              <a:t>financial</a:t>
            </a:r>
            <a:r>
              <a:rPr lang="fr-FR" sz="2600" dirty="0" smtClean="0"/>
              <a:t> </a:t>
            </a:r>
            <a:r>
              <a:rPr lang="fr-FR" sz="2600" dirty="0" err="1" smtClean="0"/>
              <a:t>transparency</a:t>
            </a:r>
            <a:r>
              <a:rPr lang="fr-FR" sz="2600" dirty="0" smtClean="0"/>
              <a:t>, </a:t>
            </a:r>
            <a:r>
              <a:rPr lang="fr-FR" sz="2600" dirty="0" err="1" smtClean="0"/>
              <a:t>economic</a:t>
            </a:r>
            <a:r>
              <a:rPr lang="fr-FR" sz="2600" dirty="0" smtClean="0"/>
              <a:t> </a:t>
            </a:r>
            <a:r>
              <a:rPr lang="fr-FR" sz="2600" dirty="0" err="1" smtClean="0"/>
              <a:t>democracy</a:t>
            </a:r>
            <a:endParaRPr lang="fr-FR" sz="2600" dirty="0" smtClean="0"/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)</a:t>
            </a:r>
            <a:r>
              <a:rPr lang="fr-FR" sz="2600" dirty="0" smtClean="0"/>
              <a:t>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</a:t>
            </a:r>
            <a:r>
              <a:rPr lang="fr-FR" sz="2600" dirty="0" smtClean="0"/>
              <a:t>)</a:t>
            </a:r>
          </a:p>
          <a:p>
            <a:r>
              <a:rPr lang="fr-FR" sz="2600" b="1" dirty="0" smtClean="0"/>
              <a:t>US </a:t>
            </a:r>
            <a:r>
              <a:rPr lang="fr-FR" sz="2600" b="1" dirty="0" err="1" smtClean="0"/>
              <a:t>high-inequality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trap</a:t>
            </a:r>
            <a:r>
              <a:rPr lang="fr-FR" sz="2600" b="1" dirty="0" smtClean="0"/>
              <a:t>: </a:t>
            </a:r>
            <a:r>
              <a:rPr lang="fr-FR" sz="2600" b="1" dirty="0" err="1" smtClean="0"/>
              <a:t>oligarchic</a:t>
            </a:r>
            <a:r>
              <a:rPr lang="fr-FR" sz="2600" b="1" dirty="0" smtClean="0"/>
              <a:t> capture, or </a:t>
            </a:r>
            <a:r>
              <a:rPr lang="fr-FR" sz="2600" b="1" dirty="0" err="1" smtClean="0"/>
              <a:t>lack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historical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experience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with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oligarchy</a:t>
            </a:r>
            <a:r>
              <a:rPr lang="fr-FR" sz="2600" b="1" dirty="0" smtClean="0"/>
              <a:t> ?</a:t>
            </a:r>
            <a:endParaRPr lang="fr-FR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4246101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The </a:t>
            </a:r>
            <a:r>
              <a:rPr lang="fr-FR" b="1" dirty="0" smtClean="0"/>
              <a:t>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9" name="Acrobat Document" r:id="rId3" imgW="4663844" imgH="6035563" progId="AcroExch.Document.11">
                  <p:embed/>
                </p:oleObj>
              </mc:Choice>
              <mc:Fallback>
                <p:oleObj name="Acrobat Document" r:id="rId3" imgW="4663844" imgH="6035563" progId="AcroExch.Document.11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8770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1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36324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11" t="7939" r="5611" b="7939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964488" cy="67413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4488" b="6352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8569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4488" b="6352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3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9528" r="8415" b="11909"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" y="116632"/>
                        <a:ext cx="9144000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9036495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7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7294" b="11909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1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04867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Three</a:t>
            </a:r>
            <a:r>
              <a:rPr lang="fr-FR" sz="2900" dirty="0" smtClean="0"/>
              <a:t> </a:t>
            </a:r>
            <a:r>
              <a:rPr lang="fr-FR" sz="2900" dirty="0" err="1" smtClean="0"/>
              <a:t>facts</a:t>
            </a:r>
            <a:r>
              <a:rPr lang="fr-FR" sz="2900" dirty="0" smtClean="0"/>
              <a:t> about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long-</a:t>
            </a:r>
            <a:r>
              <a:rPr lang="fr-FR" sz="2900" dirty="0" err="1" smtClean="0"/>
              <a:t>run</a:t>
            </a:r>
            <a:r>
              <a:rPr lang="fr-FR" sz="2900" dirty="0" smtClean="0"/>
              <a:t>: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wealth-income</a:t>
            </a:r>
            <a:r>
              <a:rPr lang="fr-FR" sz="2900" dirty="0" smtClean="0"/>
              <a:t> ratios</a:t>
            </a:r>
          </a:p>
          <a:p>
            <a:pPr marL="0" indent="0">
              <a:buNone/>
            </a:pPr>
            <a:r>
              <a:rPr lang="fr-FR" sz="2900" dirty="0" smtClean="0"/>
              <a:t>(Piketty-</a:t>
            </a:r>
            <a:r>
              <a:rPr lang="fr-FR" sz="2900" dirty="0" err="1" smtClean="0"/>
              <a:t>Saez</a:t>
            </a:r>
            <a:r>
              <a:rPr lang="fr-FR" sz="2900" dirty="0" smtClean="0"/>
              <a:t>, « 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 </a:t>
            </a:r>
            <a:r>
              <a:rPr lang="fr-FR" sz="2900" dirty="0" err="1" smtClean="0"/>
              <a:t>run</a:t>
            </a:r>
            <a:r>
              <a:rPr lang="fr-FR" sz="2900" dirty="0" smtClean="0"/>
              <a:t> », Science 2014)</a:t>
            </a:r>
            <a:endParaRPr lang="fr-FR" sz="2900" dirty="0"/>
          </a:p>
          <a:p>
            <a:endParaRPr lang="fr-FR" sz="2900" dirty="0" smtClean="0"/>
          </a:p>
          <a:p>
            <a:endParaRPr lang="fr-FR" sz="2900" dirty="0" smtClean="0"/>
          </a:p>
          <a:p>
            <a:r>
              <a:rPr lang="fr-FR" sz="2900" dirty="0" err="1"/>
              <a:t>F</a:t>
            </a:r>
            <a:r>
              <a:rPr lang="fr-FR" sz="2900" dirty="0" err="1" smtClean="0"/>
              <a:t>act</a:t>
            </a:r>
            <a:r>
              <a:rPr lang="fr-FR" sz="2900" dirty="0" smtClean="0"/>
              <a:t> n°1: in 1900-1910,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was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Europe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the United States; in 2000-2010,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United States </a:t>
            </a:r>
          </a:p>
          <a:p>
            <a:pPr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64311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The </a:t>
            </a:r>
            <a:r>
              <a:rPr lang="fr-FR" sz="4000" b="1" dirty="0" smtClean="0"/>
              <a:t>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2430576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7294" b="11909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3999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7294" b="11909"/>
                      <a:stretch>
                        <a:fillRect/>
                      </a:stretch>
                    </p:blipFill>
                    <p:spPr bwMode="auto">
                      <a:xfrm>
                        <a:off x="107504" y="0"/>
                        <a:ext cx="8928991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7294" b="11909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3999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7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7294" b="11909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856983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24305766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1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977" t="11909" r="8977" b="11909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856983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977" t="12703" r="8977" b="12703"/>
                      <a:stretch>
                        <a:fillRect/>
                      </a:stretch>
                    </p:blipFill>
                    <p:spPr bwMode="auto">
                      <a:xfrm>
                        <a:off x="107504" y="188640"/>
                        <a:ext cx="9036495" cy="66693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538" t="12703" r="9538" b="12703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2" cy="6624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3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538" t="11909" r="9538" b="13496"/>
                      <a:stretch>
                        <a:fillRect/>
                      </a:stretch>
                    </p:blipFill>
                    <p:spPr bwMode="auto">
                      <a:xfrm>
                        <a:off x="0" y="116632"/>
                        <a:ext cx="9036496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4" name="Worksheet" r:id="rId3" imgW="9250613" imgH="5722661" progId="">
                  <p:embed/>
                </p:oleObj>
              </mc:Choice>
              <mc:Fallback>
                <p:oleObj name="Worksheet" r:id="rId3" imgW="9250613" imgH="57226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8640"/>
                        <a:ext cx="8784976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7082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49" t="7146" r="5049" b="7146"/>
                      <a:stretch>
                        <a:fillRect/>
                      </a:stretch>
                    </p:blipFill>
                    <p:spPr bwMode="auto">
                      <a:xfrm>
                        <a:off x="251519" y="0"/>
                        <a:ext cx="8892481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5049" b="7146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9036496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4488" b="6352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8569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0" name="Acrobat Document" r:id="rId3" imgW="4534293" imgH="6416596" progId="AcroExch.Document.11">
                  <p:embed/>
                </p:oleObj>
              </mc:Choice>
              <mc:Fallback>
                <p:oleObj name="Acrobat Document" r:id="rId3" imgW="4534293" imgH="6416596" progId="AcroExch.Document.11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221" b="13464"/>
                      <a:stretch>
                        <a:fillRect/>
                      </a:stretch>
                    </p:blipFill>
                    <p:spPr bwMode="auto">
                      <a:xfrm>
                        <a:off x="1115616" y="116632"/>
                        <a:ext cx="70567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8" name="Acrobat Document" r:id="rId3" imgW="4534293" imgH="6416596" progId="AcroExch.Document.11">
                  <p:embed/>
                </p:oleObj>
              </mc:Choice>
              <mc:Fallback>
                <p:oleObj name="Acrobat Document" r:id="rId3" imgW="4534293" imgH="6416596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221" b="11221"/>
                      <a:stretch>
                        <a:fillRect/>
                      </a:stretch>
                    </p:blipFill>
                    <p:spPr bwMode="auto">
                      <a:xfrm>
                        <a:off x="1331640" y="116632"/>
                        <a:ext cx="6912768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</a:t>
            </a:r>
            <a:r>
              <a:rPr lang="fr-FR" b="1" dirty="0" err="1" smtClean="0"/>
              <a:t>nequality</a:t>
            </a:r>
            <a:r>
              <a:rPr lang="fr-FR" b="1" dirty="0" smtClean="0"/>
              <a:t> </a:t>
            </a:r>
            <a:r>
              <a:rPr lang="fr-FR" b="1" dirty="0" smtClean="0"/>
              <a:t>in </a:t>
            </a:r>
            <a:r>
              <a:rPr lang="fr-FR" b="1" dirty="0" err="1" smtClean="0"/>
              <a:t>America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merit-based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</a:t>
            </a:r>
            <a:r>
              <a:rPr lang="fr-FR" sz="2600" dirty="0" smtClean="0"/>
              <a:t>(</a:t>
            </a:r>
            <a:r>
              <a:rPr lang="fr-FR" sz="2600" dirty="0" smtClean="0"/>
              <a:t>« </a:t>
            </a:r>
            <a:r>
              <a:rPr lang="fr-FR" sz="2600" dirty="0" err="1" smtClean="0"/>
              <a:t>meritocratic</a:t>
            </a:r>
            <a:r>
              <a:rPr lang="fr-FR" sz="2600" dirty="0" smtClean="0"/>
              <a:t> </a:t>
            </a:r>
            <a:r>
              <a:rPr lang="fr-FR" sz="2600" dirty="0" err="1" smtClean="0"/>
              <a:t>extremism</a:t>
            </a:r>
            <a:r>
              <a:rPr lang="fr-FR" sz="2600" dirty="0" smtClean="0"/>
              <a:t> »</a:t>
            </a:r>
            <a:r>
              <a:rPr lang="fr-FR" sz="2600" dirty="0" smtClean="0"/>
              <a:t>)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40927500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" y="116632"/>
                        <a:ext cx="9144000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875007"/>
              </p:ext>
            </p:extLst>
          </p:nvPr>
        </p:nvGraphicFramePr>
        <p:xfrm>
          <a:off x="0" y="116632"/>
          <a:ext cx="8964488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21" t="11909" r="11221" b="15878"/>
                      <a:stretch>
                        <a:fillRect/>
                      </a:stretch>
                    </p:blipFill>
                    <p:spPr bwMode="auto">
                      <a:xfrm>
                        <a:off x="0" y="116632"/>
                        <a:ext cx="8964488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5049" b="7146"/>
                      <a:stretch>
                        <a:fillRect/>
                      </a:stretch>
                    </p:blipFill>
                    <p:spPr bwMode="auto">
                      <a:xfrm>
                        <a:off x="251520" y="188640"/>
                        <a:ext cx="8784976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1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21" t="11909" r="11221" b="15878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51" name="Worksheet" r:id="rId3" imgW="9250613" imgH="5722661" progId="">
                  <p:embed/>
                </p:oleObj>
              </mc:Choice>
              <mc:Fallback>
                <p:oleObj name="Worksheet" r:id="rId3" imgW="9250613" imgH="572266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48680"/>
                        <a:ext cx="8496944" cy="5688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977" b="12703"/>
                      <a:stretch>
                        <a:fillRect/>
                      </a:stretch>
                    </p:blipFill>
                    <p:spPr bwMode="auto">
                      <a:xfrm>
                        <a:off x="251520" y="116632"/>
                        <a:ext cx="8712968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40927500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9036496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3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8569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40927500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624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97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11" t="7939" r="5611" b="7939"/>
                      <a:stretch>
                        <a:fillRect/>
                      </a:stretch>
                    </p:blipFill>
                    <p:spPr bwMode="auto">
                      <a:xfrm>
                        <a:off x="179513" y="116632"/>
                        <a:ext cx="8784976" cy="6624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0212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7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1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6" name="Worksheet" r:id="rId3" imgW="9250613" imgH="5722661" progId="">
                  <p:embed/>
                </p:oleObj>
              </mc:Choice>
              <mc:Fallback>
                <p:oleObj name="Worksheet" r:id="rId3" imgW="9250613" imgH="5722661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8640"/>
                        <a:ext cx="8784976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322216"/>
              </p:ext>
            </p:extLst>
          </p:nvPr>
        </p:nvGraphicFramePr>
        <p:xfrm>
          <a:off x="77752" y="404664"/>
          <a:ext cx="90364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77010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2709</Words>
  <Application>Microsoft Macintosh PowerPoint</Application>
  <PresentationFormat>Présentation à l'écran (4:3)</PresentationFormat>
  <Paragraphs>158</Paragraphs>
  <Slides>78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78</vt:i4>
      </vt:variant>
    </vt:vector>
  </HeadingPairs>
  <TitlesOfParts>
    <vt:vector size="81" baseType="lpstr">
      <vt:lpstr>Thème Office</vt:lpstr>
      <vt:lpstr>Acrobat Document</vt:lpstr>
      <vt:lpstr>Worksheet</vt:lpstr>
      <vt:lpstr>   Capital in the 21st century </vt:lpstr>
      <vt:lpstr>Présentation PowerPoint</vt:lpstr>
      <vt:lpstr>This presentation: three points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This presentation: three points</vt:lpstr>
      <vt:lpstr>Présentation PowerPoint</vt:lpstr>
      <vt:lpstr>Présentation PowerPoint</vt:lpstr>
      <vt:lpstr>Présentation PowerPoint</vt:lpstr>
      <vt:lpstr>Présentation PowerPoint</vt:lpstr>
      <vt:lpstr>The metamorphosis of capital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Capital &amp; inequality in America</vt:lpstr>
      <vt:lpstr>Présentation PowerPoint</vt:lpstr>
      <vt:lpstr>Présentation PowerPoint</vt:lpstr>
      <vt:lpstr>Présentation PowerPoint</vt:lpstr>
      <vt:lpstr>Présentation PowerPoint</vt:lpstr>
      <vt:lpstr>Capital &amp; inequality in Germany</vt:lpstr>
      <vt:lpstr>Présentation PowerPoint</vt:lpstr>
      <vt:lpstr>This presentation: three points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Conclusions</vt:lpstr>
      <vt:lpstr>Présentation PowerPoint</vt:lpstr>
      <vt:lpstr>The return of a wealth-based society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future of wealth concentration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Capital &amp; inequality in America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pse cnrs</cp:lastModifiedBy>
  <cp:revision>322</cp:revision>
  <cp:lastPrinted>2015-01-28T07:53:12Z</cp:lastPrinted>
  <dcterms:created xsi:type="dcterms:W3CDTF">2013-09-25T21:11:06Z</dcterms:created>
  <dcterms:modified xsi:type="dcterms:W3CDTF">2015-03-04T14:42:41Z</dcterms:modified>
</cp:coreProperties>
</file>