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262" r:id="rId3"/>
    <p:sldId id="299" r:id="rId4"/>
    <p:sldId id="349" r:id="rId5"/>
    <p:sldId id="375" r:id="rId6"/>
    <p:sldId id="376" r:id="rId7"/>
    <p:sldId id="377" r:id="rId8"/>
    <p:sldId id="378" r:id="rId9"/>
    <p:sldId id="379" r:id="rId10"/>
    <p:sldId id="380" r:id="rId11"/>
    <p:sldId id="374" r:id="rId12"/>
    <p:sldId id="359" r:id="rId13"/>
    <p:sldId id="358" r:id="rId14"/>
    <p:sldId id="326" r:id="rId15"/>
    <p:sldId id="343" r:id="rId16"/>
    <p:sldId id="347" r:id="rId17"/>
    <p:sldId id="360" r:id="rId18"/>
    <p:sldId id="361" r:id="rId19"/>
    <p:sldId id="353" r:id="rId20"/>
    <p:sldId id="351" r:id="rId21"/>
    <p:sldId id="363" r:id="rId22"/>
    <p:sldId id="344" r:id="rId23"/>
    <p:sldId id="345" r:id="rId24"/>
    <p:sldId id="336" r:id="rId25"/>
    <p:sldId id="364" r:id="rId26"/>
    <p:sldId id="346" r:id="rId27"/>
    <p:sldId id="365" r:id="rId28"/>
    <p:sldId id="316" r:id="rId29"/>
    <p:sldId id="334" r:id="rId30"/>
    <p:sldId id="317" r:id="rId31"/>
    <p:sldId id="367" r:id="rId32"/>
    <p:sldId id="369" r:id="rId33"/>
    <p:sldId id="370" r:id="rId34"/>
    <p:sldId id="372" r:id="rId35"/>
    <p:sldId id="371" r:id="rId36"/>
    <p:sldId id="368" r:id="rId37"/>
    <p:sldId id="373" r:id="rId38"/>
    <p:sldId id="381" r:id="rId39"/>
    <p:sldId id="355" r:id="rId40"/>
    <p:sldId id="318" r:id="rId41"/>
    <p:sldId id="319" r:id="rId42"/>
    <p:sldId id="321" r:id="rId43"/>
    <p:sldId id="382" r:id="rId44"/>
    <p:sldId id="322" r:id="rId45"/>
    <p:sldId id="366" r:id="rId4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W2ID\Income-Distribution\Top_Incomes_Database\South_Africa\2015_Sept\SA_Thomas_2015Sep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W2ID\Income-Distribution\Top_Incomes_Database\South_Africa\2015_Sept\SA_Thomas_2015Sep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W2ID\Income-Distribution\Top_Incomes_Database\South_Africa\2015_Sept\SA_Thomas_2015Sep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W2ID\Income-Distribution\Top_Incomes_Database\South_Africa\2015_Sept\SA_Thomas_2015Sep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homaspiketty:Dropbox:PikettyConf20102015:Capital21c2013:Piketty2015JapanTop1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.piketty\Desktop\Chapter5TablesFigur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W2ID\Income-Distribution\Top_Incomes_Database\South_Africa\2015_Sept\SA_Thomas_2015Sep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8"/>
  <c:chart>
    <c:title>
      <c:tx>
        <c:rich>
          <a:bodyPr/>
          <a:lstStyle/>
          <a:p>
            <a:pPr>
              <a:defRPr sz="2000">
                <a:latin typeface="Arial"/>
                <a:cs typeface="Arial"/>
              </a:defRPr>
            </a:pPr>
            <a:r>
              <a:rPr lang="en-US" sz="2000">
                <a:latin typeface="Arial"/>
                <a:cs typeface="Arial"/>
              </a:rPr>
              <a:t>Top</a:t>
            </a:r>
            <a:r>
              <a:rPr lang="en-US" sz="2000" baseline="0">
                <a:latin typeface="Arial"/>
                <a:cs typeface="Arial"/>
              </a:rPr>
              <a:t> 1% income share</a:t>
            </a:r>
          </a:p>
          <a:p>
            <a:pPr>
              <a:defRPr sz="2000">
                <a:latin typeface="Arial"/>
                <a:cs typeface="Arial"/>
              </a:defRPr>
            </a:pPr>
            <a:r>
              <a:rPr lang="en-US" sz="2000" b="1" i="0" baseline="0">
                <a:effectLst/>
              </a:rPr>
              <a:t>South Africa vs France</a:t>
            </a:r>
            <a:endParaRPr lang="en-US" sz="2000">
              <a:effectLst/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South Africa</c:v>
          </c:tx>
          <c:spPr>
            <a:ln w="19050" cap="flat" cmpd="sng" algn="ctr">
              <a:solidFill>
                <a:srgbClr val="FF0000"/>
              </a:solidFill>
              <a:prstDash val="solid"/>
            </a:ln>
            <a:effectLst/>
          </c:spPr>
          <c:marker>
            <c:symbol val="square"/>
            <c:size val="6"/>
            <c:spPr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c:spPr>
          </c:marker>
          <c:cat>
            <c:numRef>
              <c:f>'TABLE 0B_Result_with_dividends'!$A$13:$A$114</c:f>
              <c:numCache>
                <c:formatCode>General</c:formatCode>
                <c:ptCount val="102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</c:numCache>
            </c:numRef>
          </c:cat>
          <c:val>
            <c:numRef>
              <c:f>'TABLE 0B_Result_with_dividends'!$ED$13:$ED$114</c:f>
              <c:numCache>
                <c:formatCode>General</c:formatCode>
                <c:ptCount val="102"/>
                <c:pt idx="2">
                  <c:v>0.21354860698581121</c:v>
                </c:pt>
                <c:pt idx="3">
                  <c:v>0.21457838005132041</c:v>
                </c:pt>
                <c:pt idx="4">
                  <c:v>0.2223255854177765</c:v>
                </c:pt>
                <c:pt idx="5">
                  <c:v>0.20560797180340201</c:v>
                </c:pt>
                <c:pt idx="6">
                  <c:v>0.18698120645605673</c:v>
                </c:pt>
                <c:pt idx="7">
                  <c:v>0.19827913922676246</c:v>
                </c:pt>
                <c:pt idx="8">
                  <c:v>0.21230877343540566</c:v>
                </c:pt>
                <c:pt idx="9">
                  <c:v>0.18814646985306216</c:v>
                </c:pt>
                <c:pt idx="10">
                  <c:v>0.19099773384950625</c:v>
                </c:pt>
                <c:pt idx="11">
                  <c:v>0.19507790581012385</c:v>
                </c:pt>
                <c:pt idx="12">
                  <c:v>0.20110058945538692</c:v>
                </c:pt>
                <c:pt idx="13">
                  <c:v>0.19722627166858889</c:v>
                </c:pt>
                <c:pt idx="14">
                  <c:v>0.19532931066043985</c:v>
                </c:pt>
                <c:pt idx="15">
                  <c:v>0.19614455404677961</c:v>
                </c:pt>
                <c:pt idx="16">
                  <c:v>0.19676762873026141</c:v>
                </c:pt>
                <c:pt idx="17">
                  <c:v>0.2003649323580467</c:v>
                </c:pt>
                <c:pt idx="18">
                  <c:v>0.19858418373005926</c:v>
                </c:pt>
                <c:pt idx="19">
                  <c:v>0.19326817683715058</c:v>
                </c:pt>
                <c:pt idx="20">
                  <c:v>0.19033394264785078</c:v>
                </c:pt>
                <c:pt idx="21">
                  <c:v>0.18179091496453192</c:v>
                </c:pt>
                <c:pt idx="22">
                  <c:v>0.18483711729709693</c:v>
                </c:pt>
                <c:pt idx="23">
                  <c:v>0.18137283959171391</c:v>
                </c:pt>
                <c:pt idx="24">
                  <c:v>0.17457138797728641</c:v>
                </c:pt>
                <c:pt idx="25">
                  <c:v>0.16835220937239348</c:v>
                </c:pt>
                <c:pt idx="26">
                  <c:v>0.15836557361893885</c:v>
                </c:pt>
                <c:pt idx="31">
                  <c:v>0.18238427263699089</c:v>
                </c:pt>
                <c:pt idx="32">
                  <c:v>0.20438283265545629</c:v>
                </c:pt>
                <c:pt idx="33">
                  <c:v>0.23613419446451242</c:v>
                </c:pt>
                <c:pt idx="34">
                  <c:v>0.21288800631497698</c:v>
                </c:pt>
                <c:pt idx="35">
                  <c:v>0.22093161006018808</c:v>
                </c:pt>
                <c:pt idx="36">
                  <c:v>0.17739215339433606</c:v>
                </c:pt>
                <c:pt idx="41">
                  <c:v>0.14161951212923415</c:v>
                </c:pt>
                <c:pt idx="42">
                  <c:v>0.14424932748716596</c:v>
                </c:pt>
                <c:pt idx="43">
                  <c:v>0.13920340704575548</c:v>
                </c:pt>
                <c:pt idx="44">
                  <c:v>0.13555764916508234</c:v>
                </c:pt>
                <c:pt idx="45">
                  <c:v>0.12925574827314668</c:v>
                </c:pt>
                <c:pt idx="46">
                  <c:v>0.12592229358920706</c:v>
                </c:pt>
                <c:pt idx="48">
                  <c:v>0.11789876182125221</c:v>
                </c:pt>
                <c:pt idx="50">
                  <c:v>0.13200000000000001</c:v>
                </c:pt>
                <c:pt idx="51">
                  <c:v>0.13671000000000003</c:v>
                </c:pt>
                <c:pt idx="52">
                  <c:v>0.13258</c:v>
                </c:pt>
                <c:pt idx="54">
                  <c:v>0.12634999999999999</c:v>
                </c:pt>
                <c:pt idx="56">
                  <c:v>0.13378999999999999</c:v>
                </c:pt>
                <c:pt idx="58">
                  <c:v>0.12898999999999999</c:v>
                </c:pt>
                <c:pt idx="61">
                  <c:v>0.12938</c:v>
                </c:pt>
                <c:pt idx="62">
                  <c:v>0.12178000000000003</c:v>
                </c:pt>
                <c:pt idx="65">
                  <c:v>0.10353999999999998</c:v>
                </c:pt>
                <c:pt idx="66">
                  <c:v>9.9300000000000041E-2</c:v>
                </c:pt>
                <c:pt idx="67">
                  <c:v>0.10893000000000003</c:v>
                </c:pt>
                <c:pt idx="68">
                  <c:v>0.11349000000000002</c:v>
                </c:pt>
                <c:pt idx="69">
                  <c:v>0.11997999999999998</c:v>
                </c:pt>
                <c:pt idx="70">
                  <c:v>0.1134</c:v>
                </c:pt>
                <c:pt idx="71">
                  <c:v>0.11298999999999997</c:v>
                </c:pt>
                <c:pt idx="72">
                  <c:v>0.10640000000000002</c:v>
                </c:pt>
                <c:pt idx="73">
                  <c:v>0.10352000000000001</c:v>
                </c:pt>
                <c:pt idx="74">
                  <c:v>8.7750000000000036E-2</c:v>
                </c:pt>
                <c:pt idx="75">
                  <c:v>9.8820000000000019E-2</c:v>
                </c:pt>
                <c:pt idx="77">
                  <c:v>9.8510000000000042E-2</c:v>
                </c:pt>
                <c:pt idx="78">
                  <c:v>0.10536000000000001</c:v>
                </c:pt>
                <c:pt idx="79">
                  <c:v>0.10564000000000001</c:v>
                </c:pt>
                <c:pt idx="80">
                  <c:v>0.10266000000000002</c:v>
                </c:pt>
                <c:pt idx="89">
                  <c:v>0.16613372461775644</c:v>
                </c:pt>
                <c:pt idx="90">
                  <c:v>0.16920630904262893</c:v>
                </c:pt>
                <c:pt idx="91">
                  <c:v>0.17084081101513993</c:v>
                </c:pt>
                <c:pt idx="92">
                  <c:v>0.17973885708522486</c:v>
                </c:pt>
                <c:pt idx="93">
                  <c:v>0.19002366842603433</c:v>
                </c:pt>
                <c:pt idx="94">
                  <c:v>0.20056359772958612</c:v>
                </c:pt>
                <c:pt idx="95">
                  <c:v>0.19464734393349367</c:v>
                </c:pt>
                <c:pt idx="96">
                  <c:v>0.18284383227449044</c:v>
                </c:pt>
                <c:pt idx="97">
                  <c:v>0.18541273066596228</c:v>
                </c:pt>
                <c:pt idx="98">
                  <c:v>0.18459513548432568</c:v>
                </c:pt>
                <c:pt idx="99">
                  <c:v>0.19212811446064829</c:v>
                </c:pt>
              </c:numCache>
            </c:numRef>
          </c:val>
        </c:ser>
        <c:ser>
          <c:idx val="2"/>
          <c:order val="1"/>
          <c:tx>
            <c:v>France</c:v>
          </c:tx>
          <c:spPr>
            <a:ln w="12700" cmpd="sng">
              <a:solidFill>
                <a:schemeClr val="tx1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'TABLE 0B_Result_with_dividends'!$A$13:$A$114</c:f>
              <c:numCache>
                <c:formatCode>General</c:formatCode>
                <c:ptCount val="102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</c:numCache>
            </c:numRef>
          </c:cat>
          <c:val>
            <c:numRef>
              <c:f>'TABLE 0B_Result_with_dividends'!$EI$13:$EI$114</c:f>
              <c:numCache>
                <c:formatCode>General</c:formatCode>
                <c:ptCount val="102"/>
                <c:pt idx="2">
                  <c:v>0.18313808128013667</c:v>
                </c:pt>
                <c:pt idx="3">
                  <c:v>0.20651811892799674</c:v>
                </c:pt>
                <c:pt idx="4">
                  <c:v>0.20086780490159836</c:v>
                </c:pt>
                <c:pt idx="5">
                  <c:v>0.17953285870328908</c:v>
                </c:pt>
                <c:pt idx="6">
                  <c:v>0.1950412737497641</c:v>
                </c:pt>
                <c:pt idx="7">
                  <c:v>0.17949355802927816</c:v>
                </c:pt>
                <c:pt idx="8">
                  <c:v>0.17323888328544104</c:v>
                </c:pt>
                <c:pt idx="9">
                  <c:v>0.17870235534552545</c:v>
                </c:pt>
                <c:pt idx="10">
                  <c:v>0.18907594086913973</c:v>
                </c:pt>
                <c:pt idx="11">
                  <c:v>0.17962788454630244</c:v>
                </c:pt>
                <c:pt idx="12">
                  <c:v>0.1815918291968554</c:v>
                </c:pt>
                <c:pt idx="13">
                  <c:v>0.17822157189589208</c:v>
                </c:pt>
                <c:pt idx="14">
                  <c:v>0.17453662107285134</c:v>
                </c:pt>
                <c:pt idx="15">
                  <c:v>0.17269714350442306</c:v>
                </c:pt>
                <c:pt idx="16">
                  <c:v>0.16152976457732837</c:v>
                </c:pt>
                <c:pt idx="17">
                  <c:v>0.15309219413583558</c:v>
                </c:pt>
                <c:pt idx="18">
                  <c:v>0.14632245113368933</c:v>
                </c:pt>
                <c:pt idx="19">
                  <c:v>0.14795075213608863</c:v>
                </c:pt>
                <c:pt idx="20">
                  <c:v>0.14946280691371761</c:v>
                </c:pt>
                <c:pt idx="21">
                  <c:v>0.15284490936245523</c:v>
                </c:pt>
                <c:pt idx="22">
                  <c:v>0.15396478328398094</c:v>
                </c:pt>
                <c:pt idx="23">
                  <c:v>0.14735733691563499</c:v>
                </c:pt>
                <c:pt idx="24">
                  <c:v>0.14462829567173366</c:v>
                </c:pt>
                <c:pt idx="25">
                  <c:v>0.14271963287588674</c:v>
                </c:pt>
                <c:pt idx="26">
                  <c:v>0.13303231378422922</c:v>
                </c:pt>
                <c:pt idx="27">
                  <c:v>0.13347247650810184</c:v>
                </c:pt>
                <c:pt idx="28">
                  <c:v>0.12883467768914253</c:v>
                </c:pt>
                <c:pt idx="29">
                  <c:v>0.11531239329192998</c:v>
                </c:pt>
                <c:pt idx="30">
                  <c:v>0.10126077354166155</c:v>
                </c:pt>
                <c:pt idx="31">
                  <c:v>8.3691200391140308E-2</c:v>
                </c:pt>
                <c:pt idx="32">
                  <c:v>7.5362719698239183E-2</c:v>
                </c:pt>
                <c:pt idx="33">
                  <c:v>9.223936759923608E-2</c:v>
                </c:pt>
                <c:pt idx="34">
                  <c:v>9.2181932154903862E-2</c:v>
                </c:pt>
                <c:pt idx="35">
                  <c:v>8.7548571029851627E-2</c:v>
                </c:pt>
                <c:pt idx="36">
                  <c:v>9.0096436330807078E-2</c:v>
                </c:pt>
                <c:pt idx="37">
                  <c:v>8.9835502253339403E-2</c:v>
                </c:pt>
                <c:pt idx="38">
                  <c:v>9.0040920735948202E-2</c:v>
                </c:pt>
                <c:pt idx="39">
                  <c:v>9.1606485469860541E-2</c:v>
                </c:pt>
                <c:pt idx="40">
                  <c:v>8.9970017693745755E-2</c:v>
                </c:pt>
                <c:pt idx="41">
                  <c:v>9.1394554399138114E-2</c:v>
                </c:pt>
                <c:pt idx="42">
                  <c:v>9.3287117100297592E-2</c:v>
                </c:pt>
                <c:pt idx="43">
                  <c:v>9.3704744836328721E-2</c:v>
                </c:pt>
                <c:pt idx="44">
                  <c:v>9.3736614734979518E-2</c:v>
                </c:pt>
                <c:pt idx="45">
                  <c:v>9.008253603517484E-2</c:v>
                </c:pt>
                <c:pt idx="46">
                  <c:v>9.4617679928402254E-2</c:v>
                </c:pt>
                <c:pt idx="47">
                  <c:v>9.7110694321800944E-2</c:v>
                </c:pt>
                <c:pt idx="48">
                  <c:v>9.8761433608745716E-2</c:v>
                </c:pt>
                <c:pt idx="49">
                  <c:v>9.4627985242156099E-2</c:v>
                </c:pt>
                <c:pt idx="50">
                  <c:v>9.4254056898433886E-2</c:v>
                </c:pt>
                <c:pt idx="51">
                  <c:v>9.559860544559258E-2</c:v>
                </c:pt>
                <c:pt idx="52">
                  <c:v>9.5760615286000772E-2</c:v>
                </c:pt>
                <c:pt idx="53">
                  <c:v>9.3563591355592959E-2</c:v>
                </c:pt>
                <c:pt idx="54">
                  <c:v>9.3570093053227041E-2</c:v>
                </c:pt>
                <c:pt idx="55">
                  <c:v>8.7707261426935496E-2</c:v>
                </c:pt>
                <c:pt idx="56">
                  <c:v>8.5460344805297822E-2</c:v>
                </c:pt>
                <c:pt idx="57">
                  <c:v>8.3253416659528262E-2</c:v>
                </c:pt>
                <c:pt idx="58">
                  <c:v>8.4730003955848537E-2</c:v>
                </c:pt>
                <c:pt idx="59">
                  <c:v>8.516851422145065E-2</c:v>
                </c:pt>
                <c:pt idx="60">
                  <c:v>8.8706958092140797E-2</c:v>
                </c:pt>
                <c:pt idx="61">
                  <c:v>8.5041146853406427E-2</c:v>
                </c:pt>
                <c:pt idx="62">
                  <c:v>8.4771159546742747E-2</c:v>
                </c:pt>
                <c:pt idx="63">
                  <c:v>8.440176337386375E-2</c:v>
                </c:pt>
                <c:pt idx="64">
                  <c:v>7.7916117974323018E-2</c:v>
                </c:pt>
                <c:pt idx="65">
                  <c:v>7.7961400238382494E-2</c:v>
                </c:pt>
                <c:pt idx="66">
                  <c:v>7.8248946496542515E-2</c:v>
                </c:pt>
                <c:pt idx="67">
                  <c:v>7.6345470971808854E-2</c:v>
                </c:pt>
                <c:pt idx="68">
                  <c:v>7.5527210935267902E-2</c:v>
                </c:pt>
                <c:pt idx="69">
                  <c:v>7.0706846863144129E-2</c:v>
                </c:pt>
                <c:pt idx="70">
                  <c:v>6.9938275178392753E-2</c:v>
                </c:pt>
                <c:pt idx="71">
                  <c:v>7.0283291699663519E-2</c:v>
                </c:pt>
                <c:pt idx="72">
                  <c:v>7.1977861730547155E-2</c:v>
                </c:pt>
                <c:pt idx="73">
                  <c:v>7.438223971607745E-2</c:v>
                </c:pt>
                <c:pt idx="74">
                  <c:v>7.7512924743363604E-2</c:v>
                </c:pt>
                <c:pt idx="75">
                  <c:v>7.9207543983537215E-2</c:v>
                </c:pt>
                <c:pt idx="76">
                  <c:v>8.2084920784794096E-2</c:v>
                </c:pt>
                <c:pt idx="77">
                  <c:v>8.2284414169522271E-2</c:v>
                </c:pt>
                <c:pt idx="78">
                  <c:v>7.9744619031744943E-2</c:v>
                </c:pt>
                <c:pt idx="79">
                  <c:v>7.7480869798521562E-2</c:v>
                </c:pt>
                <c:pt idx="80">
                  <c:v>7.6509886357542398E-2</c:v>
                </c:pt>
                <c:pt idx="81">
                  <c:v>7.7068050111893466E-2</c:v>
                </c:pt>
                <c:pt idx="82">
                  <c:v>7.6969895438792624E-2</c:v>
                </c:pt>
                <c:pt idx="83">
                  <c:v>7.7314724834308179E-2</c:v>
                </c:pt>
                <c:pt idx="84">
                  <c:v>7.7734596817813278E-2</c:v>
                </c:pt>
                <c:pt idx="85">
                  <c:v>7.9436120671499438E-2</c:v>
                </c:pt>
                <c:pt idx="86">
                  <c:v>8.1549437435443628E-2</c:v>
                </c:pt>
                <c:pt idx="87">
                  <c:v>8.288860474241623E-2</c:v>
                </c:pt>
                <c:pt idx="88">
                  <c:v>8.4337524974160152E-2</c:v>
                </c:pt>
                <c:pt idx="89">
                  <c:v>8.4551872718113125E-2</c:v>
                </c:pt>
                <c:pt idx="90">
                  <c:v>8.5453846692973276E-2</c:v>
                </c:pt>
                <c:pt idx="91">
                  <c:v>8.7269334437802049E-2</c:v>
                </c:pt>
                <c:pt idx="92">
                  <c:v>8.7346999057718269E-2</c:v>
                </c:pt>
                <c:pt idx="93">
                  <c:v>8.9376806673344578E-2</c:v>
                </c:pt>
                <c:pt idx="94">
                  <c:v>9.0896769115087872E-2</c:v>
                </c:pt>
                <c:pt idx="95">
                  <c:v>8.5079035269480283E-2</c:v>
                </c:pt>
                <c:pt idx="96">
                  <c:v>7.7800151675072773E-2</c:v>
                </c:pt>
                <c:pt idx="97">
                  <c:v>8.1090067357270645E-2</c:v>
                </c:pt>
                <c:pt idx="98">
                  <c:v>9.2740584898402395E-2</c:v>
                </c:pt>
                <c:pt idx="99">
                  <c:v>8.9406925062431392E-2</c:v>
                </c:pt>
              </c:numCache>
            </c:numRef>
          </c:val>
        </c:ser>
        <c:marker val="1"/>
        <c:axId val="184258560"/>
        <c:axId val="190674432"/>
      </c:lineChart>
      <c:dateAx>
        <c:axId val="184258560"/>
        <c:scaling>
          <c:orientation val="minMax"/>
        </c:scaling>
        <c:axPos val="b"/>
        <c:majorGridlines>
          <c:spPr>
            <a:ln w="12700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majorTickMark val="none"/>
        <c:tickLblPos val="nextTo"/>
        <c:spPr>
          <a:ln w="1270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190674432"/>
        <c:crosses val="autoZero"/>
        <c:lblOffset val="100"/>
        <c:baseTimeUnit val="days"/>
        <c:majorUnit val="3"/>
        <c:majorTimeUnit val="days"/>
      </c:dateAx>
      <c:valAx>
        <c:axId val="190674432"/>
        <c:scaling>
          <c:orientation val="minMax"/>
          <c:max val="0.2400000000000001"/>
          <c:min val="6.0000000000000032E-2"/>
        </c:scaling>
        <c:axPos val="l"/>
        <c:majorGridlines>
          <c:spPr>
            <a:ln w="12700"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>
                    <a:latin typeface="Arial"/>
                    <a:cs typeface="Arial"/>
                  </a:rPr>
                  <a:t>Share  of top 1% in total pretax income</a:t>
                </a:r>
              </a:p>
            </c:rich>
          </c:tx>
          <c:layout/>
        </c:title>
        <c:numFmt formatCode="0%" sourceLinked="0"/>
        <c:maj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184258560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8758046962092725"/>
          <c:y val="0.21859953208724342"/>
          <c:w val="0.20034820598460448"/>
          <c:h val="0.20415555583507333"/>
        </c:manualLayout>
      </c:layout>
      <c:overlay val="1"/>
      <c:spPr>
        <a:solidFill>
          <a:srgbClr val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2000" kern="800" spc="-100">
              <a:latin typeface="Arial"/>
              <a:cs typeface="Arial"/>
            </a:defRPr>
          </a:pPr>
          <a:endParaRPr lang="fr-FR"/>
        </a:p>
      </c:txPr>
    </c:legend>
    <c:plotVisOnly val="1"/>
    <c:dispBlanksAs val="span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18"/>
  <c:chart>
    <c:title>
      <c:tx>
        <c:rich>
          <a:bodyPr/>
          <a:lstStyle/>
          <a:p>
            <a:pPr>
              <a:defRPr sz="2000">
                <a:latin typeface="Arial"/>
                <a:cs typeface="Arial"/>
              </a:defRPr>
            </a:pPr>
            <a:r>
              <a:rPr lang="en-US" sz="2000" dirty="0">
                <a:latin typeface="Arial"/>
                <a:cs typeface="Arial"/>
              </a:rPr>
              <a:t>Top</a:t>
            </a:r>
            <a:r>
              <a:rPr lang="en-US" sz="2000" baseline="0" dirty="0">
                <a:latin typeface="Arial"/>
                <a:cs typeface="Arial"/>
              </a:rPr>
              <a:t> 1% income </a:t>
            </a:r>
            <a:r>
              <a:rPr lang="en-US" sz="2000" baseline="0" dirty="0" smtClean="0">
                <a:latin typeface="Arial"/>
                <a:cs typeface="Arial"/>
              </a:rPr>
              <a:t>share</a:t>
            </a:r>
            <a:endParaRPr lang="en-US" sz="2000" baseline="0" dirty="0">
              <a:latin typeface="Arial"/>
              <a:cs typeface="Arial"/>
            </a:endParaRPr>
          </a:p>
          <a:p>
            <a:pPr>
              <a:defRPr sz="2000">
                <a:latin typeface="Arial"/>
                <a:cs typeface="Arial"/>
              </a:defRPr>
            </a:pPr>
            <a:r>
              <a:rPr lang="en-US" sz="2000" b="1" i="0" baseline="0" dirty="0">
                <a:effectLst/>
              </a:rPr>
              <a:t>South Africa, United States, France</a:t>
            </a:r>
            <a:endParaRPr lang="en-US" sz="2000" dirty="0">
              <a:effectLst/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South Africa</c:v>
          </c:tx>
          <c:spPr>
            <a:ln w="19050" cap="flat" cmpd="sng" algn="ctr">
              <a:solidFill>
                <a:srgbClr val="FF0000"/>
              </a:solidFill>
              <a:prstDash val="solid"/>
            </a:ln>
            <a:effectLst/>
          </c:spPr>
          <c:marker>
            <c:symbol val="square"/>
            <c:size val="6"/>
            <c:spPr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c:spPr>
          </c:marker>
          <c:cat>
            <c:numRef>
              <c:f>'TABLE 0B_Result_with_dividends'!$A$13:$A$114</c:f>
              <c:numCache>
                <c:formatCode>General</c:formatCode>
                <c:ptCount val="102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</c:numCache>
            </c:numRef>
          </c:cat>
          <c:val>
            <c:numRef>
              <c:f>'TABLE 0B_Result_with_dividends'!$ED$13:$ED$114</c:f>
              <c:numCache>
                <c:formatCode>General</c:formatCode>
                <c:ptCount val="102"/>
                <c:pt idx="2">
                  <c:v>0.21354860698581121</c:v>
                </c:pt>
                <c:pt idx="3">
                  <c:v>0.21457838005132041</c:v>
                </c:pt>
                <c:pt idx="4">
                  <c:v>0.2223255854177765</c:v>
                </c:pt>
                <c:pt idx="5">
                  <c:v>0.20560797180340201</c:v>
                </c:pt>
                <c:pt idx="6">
                  <c:v>0.18698120645605673</c:v>
                </c:pt>
                <c:pt idx="7">
                  <c:v>0.19827913922676246</c:v>
                </c:pt>
                <c:pt idx="8">
                  <c:v>0.21230877343540566</c:v>
                </c:pt>
                <c:pt idx="9">
                  <c:v>0.18814646985306216</c:v>
                </c:pt>
                <c:pt idx="10">
                  <c:v>0.19099773384950625</c:v>
                </c:pt>
                <c:pt idx="11">
                  <c:v>0.19507790581012385</c:v>
                </c:pt>
                <c:pt idx="12">
                  <c:v>0.20110058945538692</c:v>
                </c:pt>
                <c:pt idx="13">
                  <c:v>0.19722627166858889</c:v>
                </c:pt>
                <c:pt idx="14">
                  <c:v>0.19532931066043985</c:v>
                </c:pt>
                <c:pt idx="15">
                  <c:v>0.19614455404677961</c:v>
                </c:pt>
                <c:pt idx="16">
                  <c:v>0.19676762873026141</c:v>
                </c:pt>
                <c:pt idx="17">
                  <c:v>0.2003649323580467</c:v>
                </c:pt>
                <c:pt idx="18">
                  <c:v>0.19858418373005926</c:v>
                </c:pt>
                <c:pt idx="19">
                  <c:v>0.19326817683715058</c:v>
                </c:pt>
                <c:pt idx="20">
                  <c:v>0.19033394264785078</c:v>
                </c:pt>
                <c:pt idx="21">
                  <c:v>0.18179091496453192</c:v>
                </c:pt>
                <c:pt idx="22">
                  <c:v>0.18483711729709693</c:v>
                </c:pt>
                <c:pt idx="23">
                  <c:v>0.18137283959171391</c:v>
                </c:pt>
                <c:pt idx="24">
                  <c:v>0.17457138797728641</c:v>
                </c:pt>
                <c:pt idx="25">
                  <c:v>0.16835220937239348</c:v>
                </c:pt>
                <c:pt idx="26">
                  <c:v>0.15836557361893885</c:v>
                </c:pt>
                <c:pt idx="31">
                  <c:v>0.18238427263699089</c:v>
                </c:pt>
                <c:pt idx="32">
                  <c:v>0.20438283265545629</c:v>
                </c:pt>
                <c:pt idx="33">
                  <c:v>0.23613419446451242</c:v>
                </c:pt>
                <c:pt idx="34">
                  <c:v>0.21288800631497698</c:v>
                </c:pt>
                <c:pt idx="35">
                  <c:v>0.22093161006018808</c:v>
                </c:pt>
                <c:pt idx="36">
                  <c:v>0.17739215339433606</c:v>
                </c:pt>
                <c:pt idx="41">
                  <c:v>0.14161951212923415</c:v>
                </c:pt>
                <c:pt idx="42">
                  <c:v>0.14424932748716596</c:v>
                </c:pt>
                <c:pt idx="43">
                  <c:v>0.13920340704575548</c:v>
                </c:pt>
                <c:pt idx="44">
                  <c:v>0.13555764916508234</c:v>
                </c:pt>
                <c:pt idx="45">
                  <c:v>0.12925574827314668</c:v>
                </c:pt>
                <c:pt idx="46">
                  <c:v>0.12592229358920706</c:v>
                </c:pt>
                <c:pt idx="48">
                  <c:v>0.11789876182125221</c:v>
                </c:pt>
                <c:pt idx="50">
                  <c:v>0.13200000000000001</c:v>
                </c:pt>
                <c:pt idx="51">
                  <c:v>0.13671000000000003</c:v>
                </c:pt>
                <c:pt idx="52">
                  <c:v>0.13258</c:v>
                </c:pt>
                <c:pt idx="54">
                  <c:v>0.12634999999999999</c:v>
                </c:pt>
                <c:pt idx="56">
                  <c:v>0.13378999999999999</c:v>
                </c:pt>
                <c:pt idx="58">
                  <c:v>0.12898999999999999</c:v>
                </c:pt>
                <c:pt idx="61">
                  <c:v>0.12938</c:v>
                </c:pt>
                <c:pt idx="62">
                  <c:v>0.12178000000000003</c:v>
                </c:pt>
                <c:pt idx="65">
                  <c:v>0.10353999999999998</c:v>
                </c:pt>
                <c:pt idx="66">
                  <c:v>9.9300000000000041E-2</c:v>
                </c:pt>
                <c:pt idx="67">
                  <c:v>0.10893000000000003</c:v>
                </c:pt>
                <c:pt idx="68">
                  <c:v>0.11349000000000002</c:v>
                </c:pt>
                <c:pt idx="69">
                  <c:v>0.11997999999999998</c:v>
                </c:pt>
                <c:pt idx="70">
                  <c:v>0.1134</c:v>
                </c:pt>
                <c:pt idx="71">
                  <c:v>0.11298999999999997</c:v>
                </c:pt>
                <c:pt idx="72">
                  <c:v>0.10640000000000002</c:v>
                </c:pt>
                <c:pt idx="73">
                  <c:v>0.10352000000000001</c:v>
                </c:pt>
                <c:pt idx="74">
                  <c:v>8.7750000000000036E-2</c:v>
                </c:pt>
                <c:pt idx="75">
                  <c:v>9.8820000000000019E-2</c:v>
                </c:pt>
                <c:pt idx="77">
                  <c:v>9.8510000000000042E-2</c:v>
                </c:pt>
                <c:pt idx="78">
                  <c:v>0.10536000000000001</c:v>
                </c:pt>
                <c:pt idx="79">
                  <c:v>0.10564000000000001</c:v>
                </c:pt>
                <c:pt idx="80">
                  <c:v>0.10266000000000002</c:v>
                </c:pt>
                <c:pt idx="89">
                  <c:v>0.16613372461775644</c:v>
                </c:pt>
                <c:pt idx="90">
                  <c:v>0.16920630904262893</c:v>
                </c:pt>
                <c:pt idx="91">
                  <c:v>0.17084081101513993</c:v>
                </c:pt>
                <c:pt idx="92">
                  <c:v>0.17973885708522486</c:v>
                </c:pt>
                <c:pt idx="93">
                  <c:v>0.19002366842603433</c:v>
                </c:pt>
                <c:pt idx="94">
                  <c:v>0.20056359772958612</c:v>
                </c:pt>
                <c:pt idx="95">
                  <c:v>0.19464734393349367</c:v>
                </c:pt>
                <c:pt idx="96">
                  <c:v>0.18284383227449044</c:v>
                </c:pt>
                <c:pt idx="97">
                  <c:v>0.18541273066596228</c:v>
                </c:pt>
                <c:pt idx="98">
                  <c:v>0.18459513548432568</c:v>
                </c:pt>
                <c:pt idx="99">
                  <c:v>0.19212811446064829</c:v>
                </c:pt>
              </c:numCache>
            </c:numRef>
          </c:val>
        </c:ser>
        <c:ser>
          <c:idx val="1"/>
          <c:order val="1"/>
          <c:tx>
            <c:v>United States</c:v>
          </c:tx>
          <c:spPr>
            <a:ln w="25400">
              <a:solidFill>
                <a:schemeClr val="tx1"/>
              </a:solidFill>
            </a:ln>
          </c:spPr>
          <c:marker>
            <c:symbol val="square"/>
            <c:size val="7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'TABLE 0B_Result_with_dividends'!$A$13:$A$114</c:f>
              <c:numCache>
                <c:formatCode>General</c:formatCode>
                <c:ptCount val="102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</c:numCache>
            </c:numRef>
          </c:cat>
          <c:val>
            <c:numRef>
              <c:f>'TABLE 0B_Result_with_dividends'!$DY$13:$DY$114</c:f>
              <c:numCache>
                <c:formatCode>General</c:formatCode>
                <c:ptCount val="102"/>
                <c:pt idx="0">
                  <c:v>0.17960000000000001</c:v>
                </c:pt>
                <c:pt idx="1">
                  <c:v>0.18160000000000001</c:v>
                </c:pt>
                <c:pt idx="2">
                  <c:v>0.17580000000000001</c:v>
                </c:pt>
                <c:pt idx="3">
                  <c:v>0.18570000000000003</c:v>
                </c:pt>
                <c:pt idx="4">
                  <c:v>0.17600000000000005</c:v>
                </c:pt>
                <c:pt idx="5">
                  <c:v>0.15880000000000002</c:v>
                </c:pt>
                <c:pt idx="6">
                  <c:v>0.15870000000000001</c:v>
                </c:pt>
                <c:pt idx="7">
                  <c:v>0.14460000000000001</c:v>
                </c:pt>
                <c:pt idx="8">
                  <c:v>0.15470000000000003</c:v>
                </c:pt>
                <c:pt idx="9">
                  <c:v>0.16289999999999999</c:v>
                </c:pt>
                <c:pt idx="10">
                  <c:v>0.14990000000000003</c:v>
                </c:pt>
                <c:pt idx="11">
                  <c:v>0.16320000000000001</c:v>
                </c:pt>
                <c:pt idx="12">
                  <c:v>0.17600000000000005</c:v>
                </c:pt>
                <c:pt idx="13">
                  <c:v>0.18010000000000001</c:v>
                </c:pt>
                <c:pt idx="14">
                  <c:v>0.18680000000000002</c:v>
                </c:pt>
                <c:pt idx="15">
                  <c:v>0.19600000000000001</c:v>
                </c:pt>
                <c:pt idx="16">
                  <c:v>0.18420000000000006</c:v>
                </c:pt>
                <c:pt idx="17">
                  <c:v>0.16420000000000001</c:v>
                </c:pt>
                <c:pt idx="18">
                  <c:v>0.15270000000000003</c:v>
                </c:pt>
                <c:pt idx="19">
                  <c:v>0.15480000000000002</c:v>
                </c:pt>
                <c:pt idx="20">
                  <c:v>0.15770000000000003</c:v>
                </c:pt>
                <c:pt idx="21">
                  <c:v>0.15870000000000001</c:v>
                </c:pt>
                <c:pt idx="22">
                  <c:v>0.15630000000000002</c:v>
                </c:pt>
                <c:pt idx="23">
                  <c:v>0.17640000000000003</c:v>
                </c:pt>
                <c:pt idx="24">
                  <c:v>0.16450000000000001</c:v>
                </c:pt>
                <c:pt idx="25">
                  <c:v>0.14730000000000001</c:v>
                </c:pt>
                <c:pt idx="26">
                  <c:v>0.15390000000000004</c:v>
                </c:pt>
                <c:pt idx="27">
                  <c:v>0.15730000000000002</c:v>
                </c:pt>
                <c:pt idx="28">
                  <c:v>0.15010000000000001</c:v>
                </c:pt>
                <c:pt idx="29">
                  <c:v>0.12909999999999999</c:v>
                </c:pt>
                <c:pt idx="30">
                  <c:v>0.1148</c:v>
                </c:pt>
                <c:pt idx="31">
                  <c:v>0.10539999999999998</c:v>
                </c:pt>
                <c:pt idx="32">
                  <c:v>0.11070000000000002</c:v>
                </c:pt>
                <c:pt idx="33">
                  <c:v>0.11760000000000001</c:v>
                </c:pt>
                <c:pt idx="34">
                  <c:v>0.10949999999999999</c:v>
                </c:pt>
                <c:pt idx="35">
                  <c:v>0.11269999999999998</c:v>
                </c:pt>
                <c:pt idx="36">
                  <c:v>0.10949999999999999</c:v>
                </c:pt>
                <c:pt idx="37">
                  <c:v>0.11359999999999998</c:v>
                </c:pt>
                <c:pt idx="38">
                  <c:v>0.10520000000000002</c:v>
                </c:pt>
                <c:pt idx="39">
                  <c:v>9.760000000000002E-2</c:v>
                </c:pt>
                <c:pt idx="40">
                  <c:v>9.0800000000000006E-2</c:v>
                </c:pt>
                <c:pt idx="41">
                  <c:v>9.3900000000000039E-2</c:v>
                </c:pt>
                <c:pt idx="42">
                  <c:v>9.180000000000002E-2</c:v>
                </c:pt>
                <c:pt idx="43">
                  <c:v>9.0900000000000022E-2</c:v>
                </c:pt>
                <c:pt idx="44">
                  <c:v>8.9800000000000019E-2</c:v>
                </c:pt>
                <c:pt idx="45">
                  <c:v>8.8300000000000017E-2</c:v>
                </c:pt>
                <c:pt idx="46">
                  <c:v>8.7500000000000008E-2</c:v>
                </c:pt>
                <c:pt idx="47">
                  <c:v>8.3600000000000035E-2</c:v>
                </c:pt>
                <c:pt idx="48">
                  <c:v>8.3400000000000002E-2</c:v>
                </c:pt>
                <c:pt idx="49">
                  <c:v>8.2700000000000023E-2</c:v>
                </c:pt>
                <c:pt idx="50">
                  <c:v>8.1600000000000006E-2</c:v>
                </c:pt>
                <c:pt idx="51">
                  <c:v>8.0200000000000021E-2</c:v>
                </c:pt>
                <c:pt idx="52">
                  <c:v>8.0700000000000008E-2</c:v>
                </c:pt>
                <c:pt idx="53">
                  <c:v>8.3700000000000038E-2</c:v>
                </c:pt>
                <c:pt idx="54">
                  <c:v>8.43E-2</c:v>
                </c:pt>
                <c:pt idx="55">
                  <c:v>8.3500000000000019E-2</c:v>
                </c:pt>
                <c:pt idx="56">
                  <c:v>8.0200000000000021E-2</c:v>
                </c:pt>
                <c:pt idx="57">
                  <c:v>7.8000000000000014E-2</c:v>
                </c:pt>
                <c:pt idx="58">
                  <c:v>7.7900000000000011E-2</c:v>
                </c:pt>
                <c:pt idx="59">
                  <c:v>7.7500000000000013E-2</c:v>
                </c:pt>
                <c:pt idx="60">
                  <c:v>7.740000000000001E-2</c:v>
                </c:pt>
                <c:pt idx="61">
                  <c:v>8.1200000000000022E-2</c:v>
                </c:pt>
                <c:pt idx="62">
                  <c:v>8.0100000000000005E-2</c:v>
                </c:pt>
                <c:pt idx="63">
                  <c:v>7.8900000000000012E-2</c:v>
                </c:pt>
                <c:pt idx="64">
                  <c:v>7.9000000000000015E-2</c:v>
                </c:pt>
                <c:pt idx="65">
                  <c:v>7.9500000000000015E-2</c:v>
                </c:pt>
                <c:pt idx="66">
                  <c:v>8.0300000000000024E-2</c:v>
                </c:pt>
                <c:pt idx="67">
                  <c:v>8.1800000000000025E-2</c:v>
                </c:pt>
                <c:pt idx="68">
                  <c:v>8.0300000000000024E-2</c:v>
                </c:pt>
                <c:pt idx="69">
                  <c:v>8.3900000000000016E-2</c:v>
                </c:pt>
                <c:pt idx="70">
                  <c:v>8.5900000000000004E-2</c:v>
                </c:pt>
                <c:pt idx="71">
                  <c:v>8.8900000000000021E-2</c:v>
                </c:pt>
                <c:pt idx="72">
                  <c:v>9.0900000000000022E-2</c:v>
                </c:pt>
                <c:pt idx="73">
                  <c:v>9.1300000000000006E-2</c:v>
                </c:pt>
                <c:pt idx="74">
                  <c:v>0.10750000000000001</c:v>
                </c:pt>
                <c:pt idx="75">
                  <c:v>0.13170000000000001</c:v>
                </c:pt>
                <c:pt idx="76">
                  <c:v>0.12609999999999999</c:v>
                </c:pt>
                <c:pt idx="77">
                  <c:v>0.1298</c:v>
                </c:pt>
                <c:pt idx="78">
                  <c:v>0.12170000000000002</c:v>
                </c:pt>
                <c:pt idx="79">
                  <c:v>0.1348</c:v>
                </c:pt>
                <c:pt idx="80">
                  <c:v>0.12820000000000001</c:v>
                </c:pt>
                <c:pt idx="81">
                  <c:v>0.1285</c:v>
                </c:pt>
                <c:pt idx="82">
                  <c:v>0.1353</c:v>
                </c:pt>
                <c:pt idx="83">
                  <c:v>0.1411</c:v>
                </c:pt>
                <c:pt idx="84">
                  <c:v>0.14770000000000003</c:v>
                </c:pt>
                <c:pt idx="85">
                  <c:v>0.15290000000000001</c:v>
                </c:pt>
                <c:pt idx="86">
                  <c:v>0.15870000000000001</c:v>
                </c:pt>
                <c:pt idx="87">
                  <c:v>0.16489999999999999</c:v>
                </c:pt>
                <c:pt idx="88">
                  <c:v>0.15370000000000003</c:v>
                </c:pt>
                <c:pt idx="89">
                  <c:v>0.14990000000000003</c:v>
                </c:pt>
                <c:pt idx="90">
                  <c:v>0.15210000000000001</c:v>
                </c:pt>
                <c:pt idx="91">
                  <c:v>0.16339999999999999</c:v>
                </c:pt>
                <c:pt idx="92">
                  <c:v>0.17680000000000001</c:v>
                </c:pt>
                <c:pt idx="93">
                  <c:v>0.18060000000000001</c:v>
                </c:pt>
                <c:pt idx="94">
                  <c:v>0.18330000000000002</c:v>
                </c:pt>
                <c:pt idx="95">
                  <c:v>0.17890000000000003</c:v>
                </c:pt>
                <c:pt idx="96">
                  <c:v>0.1668</c:v>
                </c:pt>
                <c:pt idx="97">
                  <c:v>0.17450000000000002</c:v>
                </c:pt>
                <c:pt idx="98">
                  <c:v>0.17469999999999999</c:v>
                </c:pt>
                <c:pt idx="99">
                  <c:v>0.18875000000000003</c:v>
                </c:pt>
                <c:pt idx="100">
                  <c:v>0.17542000000000005</c:v>
                </c:pt>
                <c:pt idx="101" formatCode="0.00">
                  <c:v>0.17846000000000004</c:v>
                </c:pt>
              </c:numCache>
            </c:numRef>
          </c:val>
        </c:ser>
        <c:ser>
          <c:idx val="2"/>
          <c:order val="2"/>
          <c:tx>
            <c:v>France</c:v>
          </c:tx>
          <c:spPr>
            <a:ln w="12700" cmpd="sng">
              <a:solidFill>
                <a:schemeClr val="tx1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'TABLE 0B_Result_with_dividends'!$A$13:$A$114</c:f>
              <c:numCache>
                <c:formatCode>General</c:formatCode>
                <c:ptCount val="102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</c:numCache>
            </c:numRef>
          </c:cat>
          <c:val>
            <c:numRef>
              <c:f>'TABLE 0B_Result_with_dividends'!$EI$13:$EI$114</c:f>
              <c:numCache>
                <c:formatCode>General</c:formatCode>
                <c:ptCount val="102"/>
                <c:pt idx="2">
                  <c:v>0.18313808128013667</c:v>
                </c:pt>
                <c:pt idx="3">
                  <c:v>0.20651811892799674</c:v>
                </c:pt>
                <c:pt idx="4">
                  <c:v>0.20086780490159836</c:v>
                </c:pt>
                <c:pt idx="5">
                  <c:v>0.17953285870328908</c:v>
                </c:pt>
                <c:pt idx="6">
                  <c:v>0.1950412737497641</c:v>
                </c:pt>
                <c:pt idx="7">
                  <c:v>0.17949355802927816</c:v>
                </c:pt>
                <c:pt idx="8">
                  <c:v>0.17323888328544104</c:v>
                </c:pt>
                <c:pt idx="9">
                  <c:v>0.17870235534552545</c:v>
                </c:pt>
                <c:pt idx="10">
                  <c:v>0.18907594086913973</c:v>
                </c:pt>
                <c:pt idx="11">
                  <c:v>0.17962788454630244</c:v>
                </c:pt>
                <c:pt idx="12">
                  <c:v>0.1815918291968554</c:v>
                </c:pt>
                <c:pt idx="13">
                  <c:v>0.17822157189589208</c:v>
                </c:pt>
                <c:pt idx="14">
                  <c:v>0.17453662107285134</c:v>
                </c:pt>
                <c:pt idx="15">
                  <c:v>0.17269714350442306</c:v>
                </c:pt>
                <c:pt idx="16">
                  <c:v>0.16152976457732837</c:v>
                </c:pt>
                <c:pt idx="17">
                  <c:v>0.15309219413583558</c:v>
                </c:pt>
                <c:pt idx="18">
                  <c:v>0.14632245113368933</c:v>
                </c:pt>
                <c:pt idx="19">
                  <c:v>0.14795075213608863</c:v>
                </c:pt>
                <c:pt idx="20">
                  <c:v>0.14946280691371761</c:v>
                </c:pt>
                <c:pt idx="21">
                  <c:v>0.15284490936245523</c:v>
                </c:pt>
                <c:pt idx="22">
                  <c:v>0.15396478328398094</c:v>
                </c:pt>
                <c:pt idx="23">
                  <c:v>0.14735733691563499</c:v>
                </c:pt>
                <c:pt idx="24">
                  <c:v>0.14462829567173366</c:v>
                </c:pt>
                <c:pt idx="25">
                  <c:v>0.14271963287588674</c:v>
                </c:pt>
                <c:pt idx="26">
                  <c:v>0.13303231378422922</c:v>
                </c:pt>
                <c:pt idx="27">
                  <c:v>0.13347247650810184</c:v>
                </c:pt>
                <c:pt idx="28">
                  <c:v>0.12883467768914253</c:v>
                </c:pt>
                <c:pt idx="29">
                  <c:v>0.11531239329192998</c:v>
                </c:pt>
                <c:pt idx="30">
                  <c:v>0.10126077354166155</c:v>
                </c:pt>
                <c:pt idx="31">
                  <c:v>8.3691200391140308E-2</c:v>
                </c:pt>
                <c:pt idx="32">
                  <c:v>7.5362719698239183E-2</c:v>
                </c:pt>
                <c:pt idx="33">
                  <c:v>9.223936759923608E-2</c:v>
                </c:pt>
                <c:pt idx="34">
                  <c:v>9.2181932154903862E-2</c:v>
                </c:pt>
                <c:pt idx="35">
                  <c:v>8.7548571029851627E-2</c:v>
                </c:pt>
                <c:pt idx="36">
                  <c:v>9.0096436330807078E-2</c:v>
                </c:pt>
                <c:pt idx="37">
                  <c:v>8.9835502253339403E-2</c:v>
                </c:pt>
                <c:pt idx="38">
                  <c:v>9.0040920735948202E-2</c:v>
                </c:pt>
                <c:pt idx="39">
                  <c:v>9.1606485469860541E-2</c:v>
                </c:pt>
                <c:pt idx="40">
                  <c:v>8.9970017693745755E-2</c:v>
                </c:pt>
                <c:pt idx="41">
                  <c:v>9.1394554399138114E-2</c:v>
                </c:pt>
                <c:pt idx="42">
                  <c:v>9.3287117100297592E-2</c:v>
                </c:pt>
                <c:pt idx="43">
                  <c:v>9.3704744836328721E-2</c:v>
                </c:pt>
                <c:pt idx="44">
                  <c:v>9.3736614734979518E-2</c:v>
                </c:pt>
                <c:pt idx="45">
                  <c:v>9.008253603517484E-2</c:v>
                </c:pt>
                <c:pt idx="46">
                  <c:v>9.4617679928402254E-2</c:v>
                </c:pt>
                <c:pt idx="47">
                  <c:v>9.7110694321800944E-2</c:v>
                </c:pt>
                <c:pt idx="48">
                  <c:v>9.8761433608745716E-2</c:v>
                </c:pt>
                <c:pt idx="49">
                  <c:v>9.4627985242156099E-2</c:v>
                </c:pt>
                <c:pt idx="50">
                  <c:v>9.4254056898433886E-2</c:v>
                </c:pt>
                <c:pt idx="51">
                  <c:v>9.559860544559258E-2</c:v>
                </c:pt>
                <c:pt idx="52">
                  <c:v>9.5760615286000772E-2</c:v>
                </c:pt>
                <c:pt idx="53">
                  <c:v>9.3563591355592959E-2</c:v>
                </c:pt>
                <c:pt idx="54">
                  <c:v>9.3570093053227041E-2</c:v>
                </c:pt>
                <c:pt idx="55">
                  <c:v>8.7707261426935496E-2</c:v>
                </c:pt>
                <c:pt idx="56">
                  <c:v>8.5460344805297822E-2</c:v>
                </c:pt>
                <c:pt idx="57">
                  <c:v>8.3253416659528262E-2</c:v>
                </c:pt>
                <c:pt idx="58">
                  <c:v>8.4730003955848537E-2</c:v>
                </c:pt>
                <c:pt idx="59">
                  <c:v>8.516851422145065E-2</c:v>
                </c:pt>
                <c:pt idx="60">
                  <c:v>8.8706958092140797E-2</c:v>
                </c:pt>
                <c:pt idx="61">
                  <c:v>8.5041146853406427E-2</c:v>
                </c:pt>
                <c:pt idx="62">
                  <c:v>8.4771159546742747E-2</c:v>
                </c:pt>
                <c:pt idx="63">
                  <c:v>8.440176337386375E-2</c:v>
                </c:pt>
                <c:pt idx="64">
                  <c:v>7.7916117974323018E-2</c:v>
                </c:pt>
                <c:pt idx="65">
                  <c:v>7.7961400238382494E-2</c:v>
                </c:pt>
                <c:pt idx="66">
                  <c:v>7.8248946496542515E-2</c:v>
                </c:pt>
                <c:pt idx="67">
                  <c:v>7.6345470971808854E-2</c:v>
                </c:pt>
                <c:pt idx="68">
                  <c:v>7.5527210935267902E-2</c:v>
                </c:pt>
                <c:pt idx="69">
                  <c:v>7.0706846863144129E-2</c:v>
                </c:pt>
                <c:pt idx="70">
                  <c:v>6.9938275178392753E-2</c:v>
                </c:pt>
                <c:pt idx="71">
                  <c:v>7.0283291699663519E-2</c:v>
                </c:pt>
                <c:pt idx="72">
                  <c:v>7.1977861730547155E-2</c:v>
                </c:pt>
                <c:pt idx="73">
                  <c:v>7.438223971607745E-2</c:v>
                </c:pt>
                <c:pt idx="74">
                  <c:v>7.7512924743363604E-2</c:v>
                </c:pt>
                <c:pt idx="75">
                  <c:v>7.9207543983537215E-2</c:v>
                </c:pt>
                <c:pt idx="76">
                  <c:v>8.2084920784794096E-2</c:v>
                </c:pt>
                <c:pt idx="77">
                  <c:v>8.2284414169522271E-2</c:v>
                </c:pt>
                <c:pt idx="78">
                  <c:v>7.9744619031744943E-2</c:v>
                </c:pt>
                <c:pt idx="79">
                  <c:v>7.7480869798521562E-2</c:v>
                </c:pt>
                <c:pt idx="80">
                  <c:v>7.6509886357542398E-2</c:v>
                </c:pt>
                <c:pt idx="81">
                  <c:v>7.7068050111893466E-2</c:v>
                </c:pt>
                <c:pt idx="82">
                  <c:v>7.6969895438792624E-2</c:v>
                </c:pt>
                <c:pt idx="83">
                  <c:v>7.7314724834308179E-2</c:v>
                </c:pt>
                <c:pt idx="84">
                  <c:v>7.7734596817813278E-2</c:v>
                </c:pt>
                <c:pt idx="85">
                  <c:v>7.9436120671499438E-2</c:v>
                </c:pt>
                <c:pt idx="86">
                  <c:v>8.1549437435443628E-2</c:v>
                </c:pt>
                <c:pt idx="87">
                  <c:v>8.288860474241623E-2</c:v>
                </c:pt>
                <c:pt idx="88">
                  <c:v>8.4337524974160152E-2</c:v>
                </c:pt>
                <c:pt idx="89">
                  <c:v>8.4551872718113125E-2</c:v>
                </c:pt>
                <c:pt idx="90">
                  <c:v>8.5453846692973276E-2</c:v>
                </c:pt>
                <c:pt idx="91">
                  <c:v>8.7269334437802049E-2</c:v>
                </c:pt>
                <c:pt idx="92">
                  <c:v>8.7346999057718269E-2</c:v>
                </c:pt>
                <c:pt idx="93">
                  <c:v>8.9376806673344578E-2</c:v>
                </c:pt>
                <c:pt idx="94">
                  <c:v>9.0896769115087872E-2</c:v>
                </c:pt>
                <c:pt idx="95">
                  <c:v>8.5079035269480283E-2</c:v>
                </c:pt>
                <c:pt idx="96">
                  <c:v>7.7800151675072773E-2</c:v>
                </c:pt>
                <c:pt idx="97">
                  <c:v>8.1090067357270645E-2</c:v>
                </c:pt>
                <c:pt idx="98">
                  <c:v>9.2740584898402395E-2</c:v>
                </c:pt>
                <c:pt idx="99">
                  <c:v>8.9406925062431392E-2</c:v>
                </c:pt>
              </c:numCache>
            </c:numRef>
          </c:val>
        </c:ser>
        <c:marker val="1"/>
        <c:axId val="184686848"/>
        <c:axId val="184689024"/>
      </c:lineChart>
      <c:dateAx>
        <c:axId val="184686848"/>
        <c:scaling>
          <c:orientation val="minMax"/>
        </c:scaling>
        <c:axPos val="b"/>
        <c:majorGridlines>
          <c:spPr>
            <a:ln w="12700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majorTickMark val="none"/>
        <c:tickLblPos val="nextTo"/>
        <c:spPr>
          <a:ln w="1270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184689024"/>
        <c:crosses val="autoZero"/>
        <c:lblOffset val="100"/>
        <c:baseTimeUnit val="days"/>
        <c:majorUnit val="3"/>
        <c:majorTimeUnit val="days"/>
      </c:dateAx>
      <c:valAx>
        <c:axId val="184689024"/>
        <c:scaling>
          <c:orientation val="minMax"/>
          <c:max val="0.2400000000000001"/>
          <c:min val="6.0000000000000032E-2"/>
        </c:scaling>
        <c:axPos val="l"/>
        <c:majorGridlines>
          <c:spPr>
            <a:ln w="12700"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>
                    <a:latin typeface="Arial"/>
                    <a:cs typeface="Arial"/>
                  </a:rPr>
                  <a:t>Share  of top 1% in total pretax income</a:t>
                </a:r>
              </a:p>
            </c:rich>
          </c:tx>
          <c:layout/>
        </c:title>
        <c:numFmt formatCode="0%" sourceLinked="0"/>
        <c:maj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184686848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8758046962092747"/>
          <c:y val="0.16867940429171588"/>
          <c:w val="0.21014115506126937"/>
          <c:h val="0.28602456541973814"/>
        </c:manualLayout>
      </c:layout>
      <c:overlay val="1"/>
      <c:spPr>
        <a:solidFill>
          <a:srgbClr val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2000" kern="800" spc="-100">
              <a:latin typeface="Arial"/>
              <a:cs typeface="Arial"/>
            </a:defRPr>
          </a:pPr>
          <a:endParaRPr lang="fr-FR"/>
        </a:p>
      </c:txPr>
    </c:legend>
    <c:plotVisOnly val="1"/>
    <c:dispBlanksAs val="span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18"/>
  <c:chart>
    <c:title>
      <c:tx>
        <c:rich>
          <a:bodyPr/>
          <a:lstStyle/>
          <a:p>
            <a:pPr>
              <a:defRPr sz="2000">
                <a:latin typeface="Arial"/>
                <a:cs typeface="Arial"/>
              </a:defRPr>
            </a:pPr>
            <a:r>
              <a:rPr lang="en-US" sz="2000">
                <a:latin typeface="Arial"/>
                <a:cs typeface="Arial"/>
              </a:rPr>
              <a:t>Top</a:t>
            </a:r>
            <a:r>
              <a:rPr lang="en-US" sz="2000" baseline="0">
                <a:latin typeface="Arial"/>
                <a:cs typeface="Arial"/>
              </a:rPr>
              <a:t> 10% income share</a:t>
            </a:r>
          </a:p>
          <a:p>
            <a:pPr>
              <a:defRPr sz="2000">
                <a:latin typeface="Arial"/>
                <a:cs typeface="Arial"/>
              </a:defRPr>
            </a:pPr>
            <a:r>
              <a:rPr lang="en-US" sz="2000" b="1" i="0" baseline="0">
                <a:effectLst/>
              </a:rPr>
              <a:t>South Africa, United States, France</a:t>
            </a:r>
            <a:endParaRPr lang="en-US" sz="2000">
              <a:effectLst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11568381001899106"/>
          <c:y val="0.13618210862619809"/>
          <c:w val="0.87312424817910705"/>
          <c:h val="0.75847305728157888"/>
        </c:manualLayout>
      </c:layout>
      <c:lineChart>
        <c:grouping val="standard"/>
        <c:ser>
          <c:idx val="0"/>
          <c:order val="0"/>
          <c:tx>
            <c:v>South Africa</c:v>
          </c:tx>
          <c:spPr>
            <a:ln w="19050" cap="flat" cmpd="sng" algn="ctr">
              <a:solidFill>
                <a:srgbClr val="FF0000"/>
              </a:solidFill>
              <a:prstDash val="solid"/>
            </a:ln>
            <a:effectLst/>
          </c:spPr>
          <c:marker>
            <c:symbol val="square"/>
            <c:size val="6"/>
            <c:spPr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c:spPr>
          </c:marker>
          <c:cat>
            <c:numRef>
              <c:f>'TABLE 0B_Result_with_dividends'!$A$13:$A$114</c:f>
              <c:numCache>
                <c:formatCode>General</c:formatCode>
                <c:ptCount val="102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</c:numCache>
            </c:numRef>
          </c:cat>
          <c:val>
            <c:numRef>
              <c:f>'TABLE 0B_Result_with_dividends'!$EF$13:$EF$114</c:f>
              <c:numCache>
                <c:formatCode>General</c:formatCode>
                <c:ptCount val="102"/>
                <c:pt idx="41">
                  <c:v>0.49947243652200685</c:v>
                </c:pt>
                <c:pt idx="42">
                  <c:v>0.50129746138462616</c:v>
                </c:pt>
                <c:pt idx="43">
                  <c:v>0.49517411688813112</c:v>
                </c:pt>
                <c:pt idx="44">
                  <c:v>0.49282408884891826</c:v>
                </c:pt>
                <c:pt idx="45">
                  <c:v>0.48382111021714735</c:v>
                </c:pt>
                <c:pt idx="46">
                  <c:v>0.47009865643402576</c:v>
                </c:pt>
                <c:pt idx="48">
                  <c:v>0.44314713214895796</c:v>
                </c:pt>
                <c:pt idx="50">
                  <c:v>0.48007400000000006</c:v>
                </c:pt>
                <c:pt idx="51">
                  <c:v>0.49914200000000003</c:v>
                </c:pt>
                <c:pt idx="52">
                  <c:v>0.49666400000000011</c:v>
                </c:pt>
                <c:pt idx="54">
                  <c:v>0.4895520000000001</c:v>
                </c:pt>
                <c:pt idx="56">
                  <c:v>0.49512400000000006</c:v>
                </c:pt>
                <c:pt idx="58">
                  <c:v>0.4966080000000001</c:v>
                </c:pt>
                <c:pt idx="61">
                  <c:v>0.48769000000000007</c:v>
                </c:pt>
                <c:pt idx="62">
                  <c:v>0.48578600000000005</c:v>
                </c:pt>
                <c:pt idx="65">
                  <c:v>0.44070600000000004</c:v>
                </c:pt>
                <c:pt idx="66">
                  <c:v>0.41699000000000008</c:v>
                </c:pt>
                <c:pt idx="67">
                  <c:v>0.4281620000000001</c:v>
                </c:pt>
                <c:pt idx="68">
                  <c:v>0.45096800000000004</c:v>
                </c:pt>
                <c:pt idx="69">
                  <c:v>0.46442200000000006</c:v>
                </c:pt>
                <c:pt idx="70">
                  <c:v>0.43288000000000015</c:v>
                </c:pt>
                <c:pt idx="71">
                  <c:v>0.43736000000000008</c:v>
                </c:pt>
                <c:pt idx="72">
                  <c:v>0.41326600000000002</c:v>
                </c:pt>
                <c:pt idx="73">
                  <c:v>0.40453000000000006</c:v>
                </c:pt>
                <c:pt idx="77">
                  <c:v>0.40975200000000001</c:v>
                </c:pt>
                <c:pt idx="78">
                  <c:v>0.42624400000000001</c:v>
                </c:pt>
                <c:pt idx="79">
                  <c:v>0.42518000000000006</c:v>
                </c:pt>
                <c:pt idx="80">
                  <c:v>0.40524400000000005</c:v>
                </c:pt>
                <c:pt idx="89" formatCode="0.00">
                  <c:v>0.53452082980413651</c:v>
                </c:pt>
                <c:pt idx="90" formatCode="0.00">
                  <c:v>0.5466792150725186</c:v>
                </c:pt>
                <c:pt idx="91" formatCode="0.00">
                  <c:v>0.54852654331960649</c:v>
                </c:pt>
                <c:pt idx="92" formatCode="0.00">
                  <c:v>0.56778310028738499</c:v>
                </c:pt>
                <c:pt idx="93" formatCode="0.00">
                  <c:v>0.58605293972633521</c:v>
                </c:pt>
                <c:pt idx="94" formatCode="0.00">
                  <c:v>0.60931161557159952</c:v>
                </c:pt>
                <c:pt idx="95" formatCode="0.00">
                  <c:v>0.5916718461045849</c:v>
                </c:pt>
                <c:pt idx="96" formatCode="0.00">
                  <c:v>0.58361566339913751</c:v>
                </c:pt>
                <c:pt idx="97" formatCode="0.00">
                  <c:v>0.60673997704747651</c:v>
                </c:pt>
                <c:pt idx="98" formatCode="0.00">
                  <c:v>0.61779815623125089</c:v>
                </c:pt>
                <c:pt idx="99" formatCode="0.00">
                  <c:v>0.65082890666558346</c:v>
                </c:pt>
              </c:numCache>
            </c:numRef>
          </c:val>
        </c:ser>
        <c:ser>
          <c:idx val="1"/>
          <c:order val="1"/>
          <c:tx>
            <c:v>United States</c:v>
          </c:tx>
          <c:spPr>
            <a:ln w="25400">
              <a:solidFill>
                <a:schemeClr val="tx1"/>
              </a:solidFill>
            </a:ln>
          </c:spPr>
          <c:marker>
            <c:symbol val="square"/>
            <c:size val="7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'TABLE 0B_Result_with_dividends'!$A$13:$A$114</c:f>
              <c:numCache>
                <c:formatCode>General</c:formatCode>
                <c:ptCount val="102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</c:numCache>
            </c:numRef>
          </c:cat>
          <c:val>
            <c:numRef>
              <c:f>'TABLE 0B_Result_with_dividends'!$EB$13:$EB$114</c:f>
              <c:numCache>
                <c:formatCode>General</c:formatCode>
                <c:ptCount val="102"/>
                <c:pt idx="4" formatCode="0.00">
                  <c:v>0.4028704187522259</c:v>
                </c:pt>
                <c:pt idx="5" formatCode="0.00">
                  <c:v>0.39903727512022585</c:v>
                </c:pt>
                <c:pt idx="6" formatCode="0.00">
                  <c:v>0.39481324015339325</c:v>
                </c:pt>
                <c:pt idx="7" formatCode="0.00">
                  <c:v>0.38100387437769262</c:v>
                </c:pt>
                <c:pt idx="8" formatCode="0.00">
                  <c:v>0.42859726639973678</c:v>
                </c:pt>
                <c:pt idx="9" formatCode="0.00">
                  <c:v>0.4294855342765127</c:v>
                </c:pt>
                <c:pt idx="10" formatCode="0.00">
                  <c:v>0.40589552069786022</c:v>
                </c:pt>
                <c:pt idx="11" formatCode="0.00">
                  <c:v>0.43263914655396829</c:v>
                </c:pt>
                <c:pt idx="12" formatCode="0.00">
                  <c:v>0.44166809347302</c:v>
                </c:pt>
                <c:pt idx="13" formatCode="0.00">
                  <c:v>0.44068985279853878</c:v>
                </c:pt>
                <c:pt idx="14" formatCode="0.00">
                  <c:v>0.44665733319579376</c:v>
                </c:pt>
                <c:pt idx="15" formatCode="0.00">
                  <c:v>0.46093182150666606</c:v>
                </c:pt>
                <c:pt idx="16" formatCode="0.00">
                  <c:v>0.43758403603469115</c:v>
                </c:pt>
                <c:pt idx="17" formatCode="0.00">
                  <c:v>0.43073474553390645</c:v>
                </c:pt>
                <c:pt idx="18" formatCode="0.00">
                  <c:v>0.44404993839685281</c:v>
                </c:pt>
                <c:pt idx="19" formatCode="0.00">
                  <c:v>0.46300525871050513</c:v>
                </c:pt>
                <c:pt idx="20" formatCode="0.00">
                  <c:v>0.45026429505703519</c:v>
                </c:pt>
                <c:pt idx="21" formatCode="0.00">
                  <c:v>0.45155076643858927</c:v>
                </c:pt>
                <c:pt idx="22" formatCode="0.00">
                  <c:v>0.43392987272768541</c:v>
                </c:pt>
                <c:pt idx="23" formatCode="0.00">
                  <c:v>0.44772366982564032</c:v>
                </c:pt>
                <c:pt idx="24" formatCode="0.00">
                  <c:v>0.433478798533453</c:v>
                </c:pt>
                <c:pt idx="25" formatCode="0.00">
                  <c:v>0.43000890492514127</c:v>
                </c:pt>
                <c:pt idx="26" formatCode="0.00">
                  <c:v>0.44568898172963561</c:v>
                </c:pt>
                <c:pt idx="27" formatCode="0.00">
                  <c:v>0.44426637504743138</c:v>
                </c:pt>
                <c:pt idx="28" formatCode="0.00">
                  <c:v>0.410193145763531</c:v>
                </c:pt>
                <c:pt idx="29" formatCode="0.00">
                  <c:v>0.35494183119366485</c:v>
                </c:pt>
                <c:pt idx="30" formatCode="0.00">
                  <c:v>0.32669923198876599</c:v>
                </c:pt>
                <c:pt idx="31" formatCode="0.00">
                  <c:v>0.31548869949228231</c:v>
                </c:pt>
                <c:pt idx="32" formatCode="0.00">
                  <c:v>0.32644588706207506</c:v>
                </c:pt>
                <c:pt idx="33" formatCode="0.00">
                  <c:v>0.34616394068930384</c:v>
                </c:pt>
                <c:pt idx="34" formatCode="0.00">
                  <c:v>0.33017177593435593</c:v>
                </c:pt>
                <c:pt idx="35" formatCode="0.00">
                  <c:v>0.33720637645202817</c:v>
                </c:pt>
                <c:pt idx="36" formatCode="0.00">
                  <c:v>0.33763098095195454</c:v>
                </c:pt>
                <c:pt idx="37" formatCode="0.00">
                  <c:v>0.33871100610399124</c:v>
                </c:pt>
                <c:pt idx="38" formatCode="0.00">
                  <c:v>0.32819965101679383</c:v>
                </c:pt>
                <c:pt idx="39" formatCode="0.00">
                  <c:v>0.32073962097575531</c:v>
                </c:pt>
                <c:pt idx="40" formatCode="0.00">
                  <c:v>0.31380431868356234</c:v>
                </c:pt>
                <c:pt idx="41" formatCode="0.00">
                  <c:v>0.32119310731545297</c:v>
                </c:pt>
                <c:pt idx="42" formatCode="0.00">
                  <c:v>0.31772074577461318</c:v>
                </c:pt>
                <c:pt idx="43" formatCode="0.00">
                  <c:v>0.31806023990184462</c:v>
                </c:pt>
                <c:pt idx="44" formatCode="0.00">
                  <c:v>0.31687309376554518</c:v>
                </c:pt>
                <c:pt idx="45" formatCode="0.00">
                  <c:v>0.32112269096927559</c:v>
                </c:pt>
                <c:pt idx="46" formatCode="0.00">
                  <c:v>0.32033287948024936</c:v>
                </c:pt>
                <c:pt idx="47" formatCode="0.00">
                  <c:v>0.31657437586133991</c:v>
                </c:pt>
                <c:pt idx="48" formatCode="0.00">
                  <c:v>0.31896211473952624</c:v>
                </c:pt>
                <c:pt idx="49" formatCode="0.00">
                  <c:v>0.32043825702061035</c:v>
                </c:pt>
                <c:pt idx="50" formatCode="0.00">
                  <c:v>0.32009622322001474</c:v>
                </c:pt>
                <c:pt idx="51" formatCode="0.00">
                  <c:v>0.31639317887208823</c:v>
                </c:pt>
                <c:pt idx="52" formatCode="0.00">
                  <c:v>0.31518188292699284</c:v>
                </c:pt>
                <c:pt idx="53" formatCode="0.00">
                  <c:v>0.3198154518075178</c:v>
                </c:pt>
                <c:pt idx="54" formatCode="0.00">
                  <c:v>0.32045836973648256</c:v>
                </c:pt>
                <c:pt idx="55" formatCode="0.00">
                  <c:v>0.31982618841599003</c:v>
                </c:pt>
                <c:pt idx="56" formatCode="0.00">
                  <c:v>0.31820875705120683</c:v>
                </c:pt>
                <c:pt idx="57" formatCode="0.00">
                  <c:v>0.31513659945349509</c:v>
                </c:pt>
                <c:pt idx="58" formatCode="0.00">
                  <c:v>0.31753884586626657</c:v>
                </c:pt>
                <c:pt idx="59" formatCode="0.00">
                  <c:v>0.3162336697207539</c:v>
                </c:pt>
                <c:pt idx="60" formatCode="0.00">
                  <c:v>0.31853612004803789</c:v>
                </c:pt>
                <c:pt idx="61" formatCode="0.00">
                  <c:v>0.32359587527246153</c:v>
                </c:pt>
                <c:pt idx="62" formatCode="0.00">
                  <c:v>0.3262110324065669</c:v>
                </c:pt>
                <c:pt idx="63" formatCode="0.00">
                  <c:v>0.32417663780373385</c:v>
                </c:pt>
                <c:pt idx="64" formatCode="0.00">
                  <c:v>0.3243478523514185</c:v>
                </c:pt>
                <c:pt idx="65" formatCode="0.00">
                  <c:v>0.3244034556930343</c:v>
                </c:pt>
                <c:pt idx="66" formatCode="0.00">
                  <c:v>0.32345607896148176</c:v>
                </c:pt>
                <c:pt idx="67" formatCode="0.00">
                  <c:v>0.32865505425163583</c:v>
                </c:pt>
                <c:pt idx="68" formatCode="0.00">
                  <c:v>0.32717331712909253</c:v>
                </c:pt>
                <c:pt idx="69" formatCode="0.00">
                  <c:v>0.3321801894386483</c:v>
                </c:pt>
                <c:pt idx="70" formatCode="0.00">
                  <c:v>0.33691388139433326</c:v>
                </c:pt>
                <c:pt idx="71" formatCode="0.00">
                  <c:v>0.33947176668124851</c:v>
                </c:pt>
                <c:pt idx="72" formatCode="0.00">
                  <c:v>0.34251769473311022</c:v>
                </c:pt>
                <c:pt idx="73" formatCode="0.00">
                  <c:v>0.34568578833279101</c:v>
                </c:pt>
                <c:pt idx="74" formatCode="0.00">
                  <c:v>0.36482882411028594</c:v>
                </c:pt>
                <c:pt idx="75" formatCode="0.00">
                  <c:v>0.38626673931240663</c:v>
                </c:pt>
                <c:pt idx="76" formatCode="0.00">
                  <c:v>0.38470729689858546</c:v>
                </c:pt>
                <c:pt idx="77" formatCode="0.00">
                  <c:v>0.38836845589833763</c:v>
                </c:pt>
                <c:pt idx="78" formatCode="0.00">
                  <c:v>0.38380981251828067</c:v>
                </c:pt>
                <c:pt idx="79" formatCode="0.00">
                  <c:v>0.3981790053773579</c:v>
                </c:pt>
                <c:pt idx="80" formatCode="0.00">
                  <c:v>0.39481689855076196</c:v>
                </c:pt>
                <c:pt idx="81" formatCode="0.00">
                  <c:v>0.39596851978506103</c:v>
                </c:pt>
                <c:pt idx="82" formatCode="0.00">
                  <c:v>0.40540000000000004</c:v>
                </c:pt>
                <c:pt idx="83" formatCode="0.00">
                  <c:v>0.41160000000000002</c:v>
                </c:pt>
                <c:pt idx="84" formatCode="0.00">
                  <c:v>0.4173</c:v>
                </c:pt>
                <c:pt idx="85" formatCode="0.00">
                  <c:v>0.42120000000000002</c:v>
                </c:pt>
                <c:pt idx="86" formatCode="0.00">
                  <c:v>0.42670000000000002</c:v>
                </c:pt>
                <c:pt idx="87" formatCode="0.00">
                  <c:v>0.43110000000000004</c:v>
                </c:pt>
                <c:pt idx="88" formatCode="0.00">
                  <c:v>0.42230000000000001</c:v>
                </c:pt>
                <c:pt idx="89" formatCode="0.00">
                  <c:v>0.42364000000000002</c:v>
                </c:pt>
                <c:pt idx="90" formatCode="0.00">
                  <c:v>0.42762000000000006</c:v>
                </c:pt>
                <c:pt idx="91" formatCode="0.00">
                  <c:v>0.4364300000000001</c:v>
                </c:pt>
                <c:pt idx="92" formatCode="0.00">
                  <c:v>0.44939000000000001</c:v>
                </c:pt>
                <c:pt idx="93" formatCode="0.00">
                  <c:v>0.45498000000000005</c:v>
                </c:pt>
                <c:pt idx="94" formatCode="0.00">
                  <c:v>0.45666000000000001</c:v>
                </c:pt>
                <c:pt idx="95" formatCode="0.00">
                  <c:v>0.45963000000000004</c:v>
                </c:pt>
                <c:pt idx="96" formatCode="0.00">
                  <c:v>0.45468000000000008</c:v>
                </c:pt>
                <c:pt idx="97" formatCode="0.00">
                  <c:v>0.4635200000000001</c:v>
                </c:pt>
                <c:pt idx="98" formatCode="0.00">
                  <c:v>0.4663000000000001</c:v>
                </c:pt>
                <c:pt idx="99" formatCode="0.00">
                  <c:v>0.47759000000000001</c:v>
                </c:pt>
                <c:pt idx="100" formatCode="0.00">
                  <c:v>0.47012000000000004</c:v>
                </c:pt>
                <c:pt idx="101" formatCode="0.00">
                  <c:v>0.47187000000000007</c:v>
                </c:pt>
              </c:numCache>
            </c:numRef>
          </c:val>
        </c:ser>
        <c:ser>
          <c:idx val="2"/>
          <c:order val="2"/>
          <c:tx>
            <c:v>France</c:v>
          </c:tx>
          <c:spPr>
            <a:ln w="12700" cmpd="sng">
              <a:solidFill>
                <a:schemeClr val="tx1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'TABLE 0B_Result_with_dividends'!$A$13:$A$114</c:f>
              <c:numCache>
                <c:formatCode>General</c:formatCode>
                <c:ptCount val="102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</c:numCache>
            </c:numRef>
          </c:cat>
          <c:val>
            <c:numRef>
              <c:f>'TABLE 0B_Result_with_dividends'!$EG$13:$EG$114</c:f>
              <c:numCache>
                <c:formatCode>General</c:formatCode>
                <c:ptCount val="102"/>
                <c:pt idx="6">
                  <c:v>0.42249849587480287</c:v>
                </c:pt>
                <c:pt idx="7">
                  <c:v>0.39594274803392848</c:v>
                </c:pt>
                <c:pt idx="8">
                  <c:v>0.39698702008522241</c:v>
                </c:pt>
                <c:pt idx="9">
                  <c:v>0.41539936573612518</c:v>
                </c:pt>
                <c:pt idx="10">
                  <c:v>0.43539070802215196</c:v>
                </c:pt>
                <c:pt idx="11">
                  <c:v>0.42138599238133023</c:v>
                </c:pt>
                <c:pt idx="12">
                  <c:v>0.44070203181482021</c:v>
                </c:pt>
                <c:pt idx="13">
                  <c:v>0.42060637976235143</c:v>
                </c:pt>
                <c:pt idx="14">
                  <c:v>0.42950854670407412</c:v>
                </c:pt>
                <c:pt idx="15">
                  <c:v>0.42753193051981631</c:v>
                </c:pt>
                <c:pt idx="16">
                  <c:v>0.41586274570338438</c:v>
                </c:pt>
                <c:pt idx="17">
                  <c:v>0.41081592274227174</c:v>
                </c:pt>
                <c:pt idx="18">
                  <c:v>0.41119279777292034</c:v>
                </c:pt>
                <c:pt idx="19">
                  <c:v>0.43435375228223355</c:v>
                </c:pt>
                <c:pt idx="20">
                  <c:v>0.44871425830951245</c:v>
                </c:pt>
                <c:pt idx="21">
                  <c:v>0.46007125853566572</c:v>
                </c:pt>
                <c:pt idx="22">
                  <c:v>0.46606008918790442</c:v>
                </c:pt>
                <c:pt idx="23">
                  <c:v>0.44098798667461586</c:v>
                </c:pt>
                <c:pt idx="24">
                  <c:v>0.42899277279281817</c:v>
                </c:pt>
                <c:pt idx="25">
                  <c:v>0.42523814431378493</c:v>
                </c:pt>
                <c:pt idx="26">
                  <c:v>0.38236966481306806</c:v>
                </c:pt>
                <c:pt idx="27">
                  <c:v>0.39107157661280956</c:v>
                </c:pt>
                <c:pt idx="28">
                  <c:v>0.38695247181147507</c:v>
                </c:pt>
                <c:pt idx="29">
                  <c:v>0.35037262693544813</c:v>
                </c:pt>
                <c:pt idx="30">
                  <c:v>0.32256486104877385</c:v>
                </c:pt>
                <c:pt idx="31">
                  <c:v>0.29424963016237854</c:v>
                </c:pt>
                <c:pt idx="32">
                  <c:v>0.2969962372163753</c:v>
                </c:pt>
                <c:pt idx="33">
                  <c:v>0.32868518305824229</c:v>
                </c:pt>
                <c:pt idx="34">
                  <c:v>0.33200927026242893</c:v>
                </c:pt>
                <c:pt idx="35">
                  <c:v>0.32345445320808697</c:v>
                </c:pt>
                <c:pt idx="36">
                  <c:v>0.32199476100919616</c:v>
                </c:pt>
                <c:pt idx="37">
                  <c:v>0.31974708737552882</c:v>
                </c:pt>
                <c:pt idx="38">
                  <c:v>0.3292833339365927</c:v>
                </c:pt>
                <c:pt idx="39">
                  <c:v>0.33185626477091357</c:v>
                </c:pt>
                <c:pt idx="40">
                  <c:v>0.32892938749342432</c:v>
                </c:pt>
                <c:pt idx="41">
                  <c:v>0.33534358029952788</c:v>
                </c:pt>
                <c:pt idx="42">
                  <c:v>0.34420014519609354</c:v>
                </c:pt>
                <c:pt idx="43">
                  <c:v>0.34362402979681711</c:v>
                </c:pt>
                <c:pt idx="44">
                  <c:v>0.34743414276310169</c:v>
                </c:pt>
                <c:pt idx="45">
                  <c:v>0.34052219553661334</c:v>
                </c:pt>
                <c:pt idx="46">
                  <c:v>0.35881349720950911</c:v>
                </c:pt>
                <c:pt idx="47">
                  <c:v>0.36109214123000438</c:v>
                </c:pt>
                <c:pt idx="48">
                  <c:v>0.36819916903217037</c:v>
                </c:pt>
                <c:pt idx="49">
                  <c:v>0.35875626167833302</c:v>
                </c:pt>
                <c:pt idx="50">
                  <c:v>0.36406939049433629</c:v>
                </c:pt>
                <c:pt idx="51">
                  <c:v>0.36836079582167885</c:v>
                </c:pt>
                <c:pt idx="52">
                  <c:v>0.37146049249360247</c:v>
                </c:pt>
                <c:pt idx="53">
                  <c:v>0.36455538299779838</c:v>
                </c:pt>
                <c:pt idx="54">
                  <c:v>0.36206430389003996</c:v>
                </c:pt>
                <c:pt idx="55">
                  <c:v>0.3480445207883629</c:v>
                </c:pt>
                <c:pt idx="56">
                  <c:v>0.33959197506327532</c:v>
                </c:pt>
                <c:pt idx="57">
                  <c:v>0.33140288068554513</c:v>
                </c:pt>
                <c:pt idx="58">
                  <c:v>0.33351298582032696</c:v>
                </c:pt>
                <c:pt idx="59">
                  <c:v>0.330308058160869</c:v>
                </c:pt>
                <c:pt idx="60">
                  <c:v>0.33895350178088779</c:v>
                </c:pt>
                <c:pt idx="61">
                  <c:v>0.33325324935356498</c:v>
                </c:pt>
                <c:pt idx="62">
                  <c:v>0.33411248606870375</c:v>
                </c:pt>
                <c:pt idx="63">
                  <c:v>0.3318950222093498</c:v>
                </c:pt>
                <c:pt idx="64">
                  <c:v>0.31681198019990492</c:v>
                </c:pt>
                <c:pt idx="65">
                  <c:v>0.3137766449545884</c:v>
                </c:pt>
                <c:pt idx="66">
                  <c:v>0.31033900914610385</c:v>
                </c:pt>
                <c:pt idx="67">
                  <c:v>0.30694545027151865</c:v>
                </c:pt>
                <c:pt idx="68">
                  <c:v>0.30732513286701141</c:v>
                </c:pt>
                <c:pt idx="69">
                  <c:v>0.29933451936148336</c:v>
                </c:pt>
                <c:pt idx="70">
                  <c:v>0.30432039640035324</c:v>
                </c:pt>
                <c:pt idx="71">
                  <c:v>0.30515305812530691</c:v>
                </c:pt>
                <c:pt idx="72">
                  <c:v>0.31046211730179596</c:v>
                </c:pt>
                <c:pt idx="73">
                  <c:v>0.31394006776625238</c:v>
                </c:pt>
                <c:pt idx="74">
                  <c:v>0.3172775130886773</c:v>
                </c:pt>
                <c:pt idx="75">
                  <c:v>0.32088306480022427</c:v>
                </c:pt>
                <c:pt idx="76">
                  <c:v>0.32418924289368967</c:v>
                </c:pt>
                <c:pt idx="77">
                  <c:v>0.32638539524546961</c:v>
                </c:pt>
                <c:pt idx="78">
                  <c:v>0.32439992133111634</c:v>
                </c:pt>
                <c:pt idx="79">
                  <c:v>0.32230552040852189</c:v>
                </c:pt>
                <c:pt idx="80">
                  <c:v>0.3221705211645936</c:v>
                </c:pt>
                <c:pt idx="81">
                  <c:v>0.3236651269509363</c:v>
                </c:pt>
                <c:pt idx="82">
                  <c:v>0.32406165463650721</c:v>
                </c:pt>
                <c:pt idx="83">
                  <c:v>0.32038830288707681</c:v>
                </c:pt>
                <c:pt idx="84">
                  <c:v>0.32166298035916496</c:v>
                </c:pt>
                <c:pt idx="85">
                  <c:v>0.32591399143706928</c:v>
                </c:pt>
                <c:pt idx="86">
                  <c:v>0.32999728775717535</c:v>
                </c:pt>
                <c:pt idx="87">
                  <c:v>0.33048545633967807</c:v>
                </c:pt>
                <c:pt idx="88">
                  <c:v>0.33093756649366896</c:v>
                </c:pt>
                <c:pt idx="89">
                  <c:v>0.33032691877097181</c:v>
                </c:pt>
                <c:pt idx="90">
                  <c:v>0.33114680567517085</c:v>
                </c:pt>
                <c:pt idx="91">
                  <c:v>0.33454738849720972</c:v>
                </c:pt>
                <c:pt idx="92">
                  <c:v>0.32886210559666323</c:v>
                </c:pt>
                <c:pt idx="93">
                  <c:v>0.32808773764748422</c:v>
                </c:pt>
                <c:pt idx="94">
                  <c:v>0.3312309842507728</c:v>
                </c:pt>
                <c:pt idx="95">
                  <c:v>0.32600414194944449</c:v>
                </c:pt>
                <c:pt idx="96">
                  <c:v>0.31858438199911415</c:v>
                </c:pt>
                <c:pt idx="97">
                  <c:v>0.32294477161708623</c:v>
                </c:pt>
                <c:pt idx="98">
                  <c:v>0.32515167112455512</c:v>
                </c:pt>
                <c:pt idx="99">
                  <c:v>0.32340358902458693</c:v>
                </c:pt>
              </c:numCache>
            </c:numRef>
          </c:val>
        </c:ser>
        <c:marker val="1"/>
        <c:axId val="184719232"/>
        <c:axId val="184737792"/>
      </c:lineChart>
      <c:dateAx>
        <c:axId val="184719232"/>
        <c:scaling>
          <c:orientation val="minMax"/>
        </c:scaling>
        <c:axPos val="b"/>
        <c:majorGridlines>
          <c:spPr>
            <a:ln w="12700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majorTickMark val="none"/>
        <c:tickLblPos val="nextTo"/>
        <c:spPr>
          <a:ln w="1270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184737792"/>
        <c:crosses val="autoZero"/>
        <c:lblOffset val="100"/>
        <c:baseTimeUnit val="days"/>
        <c:majorUnit val="3"/>
        <c:majorTimeUnit val="days"/>
      </c:dateAx>
      <c:valAx>
        <c:axId val="184737792"/>
        <c:scaling>
          <c:orientation val="minMax"/>
          <c:max val="0.70000000000000062"/>
          <c:min val="0.25"/>
        </c:scaling>
        <c:axPos val="l"/>
        <c:majorGridlines>
          <c:spPr>
            <a:ln w="12700"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>
                    <a:latin typeface="Arial"/>
                    <a:cs typeface="Arial"/>
                  </a:rPr>
                  <a:t>Share of</a:t>
                </a:r>
                <a:r>
                  <a:rPr lang="en-US" sz="1600" baseline="0">
                    <a:latin typeface="Arial"/>
                    <a:cs typeface="Arial"/>
                  </a:rPr>
                  <a:t> top 10% in tiotal pretax income</a:t>
                </a:r>
                <a:endParaRPr lang="en-US" sz="1600">
                  <a:latin typeface="Arial"/>
                  <a:cs typeface="Arial"/>
                </a:endParaRPr>
              </a:p>
            </c:rich>
          </c:tx>
          <c:layout/>
        </c:title>
        <c:numFmt formatCode="0%" sourceLinked="0"/>
        <c:maj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184719232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4702256894720842"/>
          <c:y val="0.1743896379965284"/>
          <c:w val="0.27427957382495677"/>
          <c:h val="0.31476755301753417"/>
        </c:manualLayout>
      </c:layout>
      <c:overlay val="1"/>
      <c:spPr>
        <a:solidFill>
          <a:srgbClr val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1800" kern="800" spc="-100" baseline="0">
              <a:latin typeface="Arial"/>
              <a:cs typeface="Arial"/>
            </a:defRPr>
          </a:pPr>
          <a:endParaRPr lang="fr-FR"/>
        </a:p>
      </c:txPr>
    </c:legend>
    <c:plotVisOnly val="1"/>
    <c:dispBlanksAs val="span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18"/>
  <c:chart>
    <c:title>
      <c:tx>
        <c:rich>
          <a:bodyPr/>
          <a:lstStyle/>
          <a:p>
            <a:pPr>
              <a:defRPr sz="2000">
                <a:latin typeface="Arial"/>
                <a:cs typeface="Arial"/>
              </a:defRPr>
            </a:pPr>
            <a:r>
              <a:rPr lang="en-US" sz="2000">
                <a:latin typeface="Arial"/>
                <a:cs typeface="Arial"/>
              </a:rPr>
              <a:t>Top</a:t>
            </a:r>
            <a:r>
              <a:rPr lang="en-US" sz="2000" baseline="0">
                <a:latin typeface="Arial"/>
                <a:cs typeface="Arial"/>
              </a:rPr>
              <a:t> 10% income share</a:t>
            </a:r>
          </a:p>
          <a:p>
            <a:pPr>
              <a:defRPr sz="2000">
                <a:latin typeface="Arial"/>
                <a:cs typeface="Arial"/>
              </a:defRPr>
            </a:pPr>
            <a:r>
              <a:rPr lang="en-US" sz="2000" b="1" i="0" baseline="0">
                <a:effectLst/>
              </a:rPr>
              <a:t>South Africa, Brasil, United States, France</a:t>
            </a:r>
            <a:endParaRPr lang="en-US" sz="2000">
              <a:effectLst/>
            </a:endParaRPr>
          </a:p>
        </c:rich>
      </c:tx>
      <c:layout>
        <c:manualLayout>
          <c:xMode val="edge"/>
          <c:yMode val="edge"/>
          <c:x val="0.24645349836306843"/>
          <c:y val="1.1980830670926522E-2"/>
        </c:manualLayout>
      </c:layout>
    </c:title>
    <c:plotArea>
      <c:layout>
        <c:manualLayout>
          <c:layoutTarget val="inner"/>
          <c:xMode val="edge"/>
          <c:yMode val="edge"/>
          <c:x val="0.11568381001899106"/>
          <c:y val="0.13618210862619809"/>
          <c:w val="0.87312424817910694"/>
          <c:h val="0.75847305728157866"/>
        </c:manualLayout>
      </c:layout>
      <c:lineChart>
        <c:grouping val="standard"/>
        <c:ser>
          <c:idx val="0"/>
          <c:order val="0"/>
          <c:tx>
            <c:v>South Africa</c:v>
          </c:tx>
          <c:spPr>
            <a:ln w="19050" cap="flat" cmpd="sng" algn="ctr">
              <a:solidFill>
                <a:srgbClr val="FF0000"/>
              </a:solidFill>
              <a:prstDash val="solid"/>
            </a:ln>
            <a:effectLst/>
          </c:spPr>
          <c:marker>
            <c:symbol val="square"/>
            <c:size val="6"/>
            <c:spPr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c:spPr>
          </c:marker>
          <c:cat>
            <c:numRef>
              <c:f>'TABLE 0B_Result_with_dividends'!$A$13:$A$114</c:f>
              <c:numCache>
                <c:formatCode>General</c:formatCode>
                <c:ptCount val="102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</c:numCache>
            </c:numRef>
          </c:cat>
          <c:val>
            <c:numRef>
              <c:f>'TABLE 0B_Result_with_dividends'!$EF$13:$EF$114</c:f>
              <c:numCache>
                <c:formatCode>General</c:formatCode>
                <c:ptCount val="102"/>
                <c:pt idx="41">
                  <c:v>0.4994724365220069</c:v>
                </c:pt>
                <c:pt idx="42">
                  <c:v>0.50129746138462616</c:v>
                </c:pt>
                <c:pt idx="43">
                  <c:v>0.49517411688813112</c:v>
                </c:pt>
                <c:pt idx="44">
                  <c:v>0.49282408884891837</c:v>
                </c:pt>
                <c:pt idx="45">
                  <c:v>0.48382111021714741</c:v>
                </c:pt>
                <c:pt idx="46">
                  <c:v>0.47009865643402576</c:v>
                </c:pt>
                <c:pt idx="48">
                  <c:v>0.4431471321489579</c:v>
                </c:pt>
                <c:pt idx="50">
                  <c:v>0.48007400000000011</c:v>
                </c:pt>
                <c:pt idx="51">
                  <c:v>0.49914200000000009</c:v>
                </c:pt>
                <c:pt idx="52">
                  <c:v>0.49666400000000016</c:v>
                </c:pt>
                <c:pt idx="54">
                  <c:v>0.48955200000000015</c:v>
                </c:pt>
                <c:pt idx="56">
                  <c:v>0.49512400000000012</c:v>
                </c:pt>
                <c:pt idx="58">
                  <c:v>0.49660800000000016</c:v>
                </c:pt>
                <c:pt idx="61">
                  <c:v>0.48769000000000007</c:v>
                </c:pt>
                <c:pt idx="62">
                  <c:v>0.48578600000000011</c:v>
                </c:pt>
                <c:pt idx="65">
                  <c:v>0.44070600000000004</c:v>
                </c:pt>
                <c:pt idx="66">
                  <c:v>0.41699000000000008</c:v>
                </c:pt>
                <c:pt idx="67">
                  <c:v>0.42816200000000015</c:v>
                </c:pt>
                <c:pt idx="68">
                  <c:v>0.45096800000000009</c:v>
                </c:pt>
                <c:pt idx="69">
                  <c:v>0.46442200000000011</c:v>
                </c:pt>
                <c:pt idx="70">
                  <c:v>0.43288000000000026</c:v>
                </c:pt>
                <c:pt idx="71">
                  <c:v>0.43736000000000014</c:v>
                </c:pt>
                <c:pt idx="72">
                  <c:v>0.41326600000000002</c:v>
                </c:pt>
                <c:pt idx="73">
                  <c:v>0.40453000000000006</c:v>
                </c:pt>
                <c:pt idx="77">
                  <c:v>0.40975200000000001</c:v>
                </c:pt>
                <c:pt idx="78">
                  <c:v>0.42624400000000001</c:v>
                </c:pt>
                <c:pt idx="79">
                  <c:v>0.42518000000000011</c:v>
                </c:pt>
                <c:pt idx="80">
                  <c:v>0.40524400000000005</c:v>
                </c:pt>
                <c:pt idx="89" formatCode="0.00">
                  <c:v>0.53452082980413651</c:v>
                </c:pt>
                <c:pt idx="90" formatCode="0.00">
                  <c:v>0.54667921507251871</c:v>
                </c:pt>
                <c:pt idx="91" formatCode="0.00">
                  <c:v>0.54852654331960649</c:v>
                </c:pt>
                <c:pt idx="92" formatCode="0.00">
                  <c:v>0.56778310028738499</c:v>
                </c:pt>
                <c:pt idx="93" formatCode="0.00">
                  <c:v>0.58605293972633499</c:v>
                </c:pt>
                <c:pt idx="94" formatCode="0.00">
                  <c:v>0.60931161557159974</c:v>
                </c:pt>
                <c:pt idx="95" formatCode="0.00">
                  <c:v>0.59167184610458512</c:v>
                </c:pt>
                <c:pt idx="96" formatCode="0.00">
                  <c:v>0.58361566339913762</c:v>
                </c:pt>
                <c:pt idx="97" formatCode="0.00">
                  <c:v>0.60673997704747673</c:v>
                </c:pt>
                <c:pt idx="98" formatCode="0.00">
                  <c:v>0.61779815623125101</c:v>
                </c:pt>
                <c:pt idx="99" formatCode="0.00">
                  <c:v>0.65082890666558391</c:v>
                </c:pt>
              </c:numCache>
            </c:numRef>
          </c:val>
        </c:ser>
        <c:ser>
          <c:idx val="3"/>
          <c:order val="1"/>
          <c:tx>
            <c:v>Brasil</c:v>
          </c:tx>
          <c:val>
            <c:numRef>
              <c:f>'TABLE 0B_Result_with_dividends'!$EJ$13:$EJ$114</c:f>
              <c:numCache>
                <c:formatCode>General</c:formatCode>
                <c:ptCount val="102"/>
                <c:pt idx="93">
                  <c:v>0.50254366994499988</c:v>
                </c:pt>
                <c:pt idx="94">
                  <c:v>0.49152942046900011</c:v>
                </c:pt>
                <c:pt idx="95">
                  <c:v>0.54164193357100043</c:v>
                </c:pt>
                <c:pt idx="96">
                  <c:v>0.53839545452800053</c:v>
                </c:pt>
                <c:pt idx="98">
                  <c:v>0.55709635285600001</c:v>
                </c:pt>
                <c:pt idx="99">
                  <c:v>0.56203283035500018</c:v>
                </c:pt>
              </c:numCache>
            </c:numRef>
          </c:val>
        </c:ser>
        <c:ser>
          <c:idx val="1"/>
          <c:order val="2"/>
          <c:tx>
            <c:v>United States</c:v>
          </c:tx>
          <c:spPr>
            <a:ln w="25400">
              <a:solidFill>
                <a:schemeClr val="tx1"/>
              </a:solidFill>
            </a:ln>
          </c:spPr>
          <c:marker>
            <c:symbol val="square"/>
            <c:size val="7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'TABLE 0B_Result_with_dividends'!$A$13:$A$114</c:f>
              <c:numCache>
                <c:formatCode>General</c:formatCode>
                <c:ptCount val="102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</c:numCache>
            </c:numRef>
          </c:cat>
          <c:val>
            <c:numRef>
              <c:f>'TABLE 0B_Result_with_dividends'!$EB$13:$EB$114</c:f>
              <c:numCache>
                <c:formatCode>General</c:formatCode>
                <c:ptCount val="102"/>
                <c:pt idx="4" formatCode="0.00">
                  <c:v>0.40287041875222596</c:v>
                </c:pt>
                <c:pt idx="5" formatCode="0.00">
                  <c:v>0.39903727512022591</c:v>
                </c:pt>
                <c:pt idx="6" formatCode="0.00">
                  <c:v>0.39481324015339331</c:v>
                </c:pt>
                <c:pt idx="7" formatCode="0.00">
                  <c:v>0.38100387437769273</c:v>
                </c:pt>
                <c:pt idx="8" formatCode="0.00">
                  <c:v>0.42859726639973683</c:v>
                </c:pt>
                <c:pt idx="9" formatCode="0.00">
                  <c:v>0.42948553427651276</c:v>
                </c:pt>
                <c:pt idx="10" formatCode="0.00">
                  <c:v>0.40589552069786028</c:v>
                </c:pt>
                <c:pt idx="11" formatCode="0.00">
                  <c:v>0.43263914655396829</c:v>
                </c:pt>
                <c:pt idx="12" formatCode="0.00">
                  <c:v>0.44166809347302</c:v>
                </c:pt>
                <c:pt idx="13" formatCode="0.00">
                  <c:v>0.44068985279853873</c:v>
                </c:pt>
                <c:pt idx="14" formatCode="0.00">
                  <c:v>0.44665733319579376</c:v>
                </c:pt>
                <c:pt idx="15" formatCode="0.00">
                  <c:v>0.46093182150666606</c:v>
                </c:pt>
                <c:pt idx="16" formatCode="0.00">
                  <c:v>0.43758403603469126</c:v>
                </c:pt>
                <c:pt idx="17" formatCode="0.00">
                  <c:v>0.43073474553390645</c:v>
                </c:pt>
                <c:pt idx="18" formatCode="0.00">
                  <c:v>0.44404993839685281</c:v>
                </c:pt>
                <c:pt idx="19" formatCode="0.00">
                  <c:v>0.46300525871050513</c:v>
                </c:pt>
                <c:pt idx="20" formatCode="0.00">
                  <c:v>0.45026429505703525</c:v>
                </c:pt>
                <c:pt idx="21" formatCode="0.00">
                  <c:v>0.45155076643858927</c:v>
                </c:pt>
                <c:pt idx="22" formatCode="0.00">
                  <c:v>0.43392987272768552</c:v>
                </c:pt>
                <c:pt idx="23" formatCode="0.00">
                  <c:v>0.44772366982564038</c:v>
                </c:pt>
                <c:pt idx="24" formatCode="0.00">
                  <c:v>0.43347879853345311</c:v>
                </c:pt>
                <c:pt idx="25" formatCode="0.00">
                  <c:v>0.43000890492514138</c:v>
                </c:pt>
                <c:pt idx="26" formatCode="0.00">
                  <c:v>0.44568898172963572</c:v>
                </c:pt>
                <c:pt idx="27" formatCode="0.00">
                  <c:v>0.44426637504743138</c:v>
                </c:pt>
                <c:pt idx="28" formatCode="0.00">
                  <c:v>0.41019314576353094</c:v>
                </c:pt>
                <c:pt idx="29" formatCode="0.00">
                  <c:v>0.3549418311936649</c:v>
                </c:pt>
                <c:pt idx="30" formatCode="0.00">
                  <c:v>0.32669923198876605</c:v>
                </c:pt>
                <c:pt idx="31" formatCode="0.00">
                  <c:v>0.31548869949228242</c:v>
                </c:pt>
                <c:pt idx="32" formatCode="0.00">
                  <c:v>0.32644588706207517</c:v>
                </c:pt>
                <c:pt idx="33" formatCode="0.00">
                  <c:v>0.34616394068930384</c:v>
                </c:pt>
                <c:pt idx="34" formatCode="0.00">
                  <c:v>0.33017177593435609</c:v>
                </c:pt>
                <c:pt idx="35" formatCode="0.00">
                  <c:v>0.33720637645202822</c:v>
                </c:pt>
                <c:pt idx="36" formatCode="0.00">
                  <c:v>0.33763098095195465</c:v>
                </c:pt>
                <c:pt idx="37" formatCode="0.00">
                  <c:v>0.3387110061039913</c:v>
                </c:pt>
                <c:pt idx="38" formatCode="0.00">
                  <c:v>0.32819965101679383</c:v>
                </c:pt>
                <c:pt idx="39" formatCode="0.00">
                  <c:v>0.32073962097575531</c:v>
                </c:pt>
                <c:pt idx="40" formatCode="0.00">
                  <c:v>0.3138043186835624</c:v>
                </c:pt>
                <c:pt idx="41" formatCode="0.00">
                  <c:v>0.32119310731545303</c:v>
                </c:pt>
                <c:pt idx="42" formatCode="0.00">
                  <c:v>0.31772074577461329</c:v>
                </c:pt>
                <c:pt idx="43" formatCode="0.00">
                  <c:v>0.31806023990184473</c:v>
                </c:pt>
                <c:pt idx="44" formatCode="0.00">
                  <c:v>0.31687309376554529</c:v>
                </c:pt>
                <c:pt idx="45" formatCode="0.00">
                  <c:v>0.32112269096927576</c:v>
                </c:pt>
                <c:pt idx="46" formatCode="0.00">
                  <c:v>0.32033287948024947</c:v>
                </c:pt>
                <c:pt idx="47" formatCode="0.00">
                  <c:v>0.31657437586133996</c:v>
                </c:pt>
                <c:pt idx="48" formatCode="0.00">
                  <c:v>0.31896211473952635</c:v>
                </c:pt>
                <c:pt idx="49" formatCode="0.00">
                  <c:v>0.32043825702061041</c:v>
                </c:pt>
                <c:pt idx="50" formatCode="0.00">
                  <c:v>0.32009622322001485</c:v>
                </c:pt>
                <c:pt idx="51" formatCode="0.00">
                  <c:v>0.31639317887208834</c:v>
                </c:pt>
                <c:pt idx="52" formatCode="0.00">
                  <c:v>0.3151818829269929</c:v>
                </c:pt>
                <c:pt idx="53" formatCode="0.00">
                  <c:v>0.31981545180751786</c:v>
                </c:pt>
                <c:pt idx="54" formatCode="0.00">
                  <c:v>0.32045836973648267</c:v>
                </c:pt>
                <c:pt idx="55" formatCode="0.00">
                  <c:v>0.31982618841599014</c:v>
                </c:pt>
                <c:pt idx="56" formatCode="0.00">
                  <c:v>0.31820875705120688</c:v>
                </c:pt>
                <c:pt idx="57" formatCode="0.00">
                  <c:v>0.31513659945349515</c:v>
                </c:pt>
                <c:pt idx="58" formatCode="0.00">
                  <c:v>0.31753884586626663</c:v>
                </c:pt>
                <c:pt idx="59" formatCode="0.00">
                  <c:v>0.31623366972075395</c:v>
                </c:pt>
                <c:pt idx="60" formatCode="0.00">
                  <c:v>0.31853612004803789</c:v>
                </c:pt>
                <c:pt idx="61" formatCode="0.00">
                  <c:v>0.3235958752724617</c:v>
                </c:pt>
                <c:pt idx="62" formatCode="0.00">
                  <c:v>0.32621103240656685</c:v>
                </c:pt>
                <c:pt idx="63" formatCode="0.00">
                  <c:v>0.3241766378037339</c:v>
                </c:pt>
                <c:pt idx="64" formatCode="0.00">
                  <c:v>0.32434785235141855</c:v>
                </c:pt>
                <c:pt idx="65" formatCode="0.00">
                  <c:v>0.3244034556930343</c:v>
                </c:pt>
                <c:pt idx="66" formatCode="0.00">
                  <c:v>0.32345607896148187</c:v>
                </c:pt>
                <c:pt idx="67" formatCode="0.00">
                  <c:v>0.32865505425163583</c:v>
                </c:pt>
                <c:pt idx="68" formatCode="0.00">
                  <c:v>0.32717331712909264</c:v>
                </c:pt>
                <c:pt idx="69" formatCode="0.00">
                  <c:v>0.33218018943864841</c:v>
                </c:pt>
                <c:pt idx="70" formatCode="0.00">
                  <c:v>0.33691388139433343</c:v>
                </c:pt>
                <c:pt idx="71" formatCode="0.00">
                  <c:v>0.33947176668124862</c:v>
                </c:pt>
                <c:pt idx="72" formatCode="0.00">
                  <c:v>0.34251769473311022</c:v>
                </c:pt>
                <c:pt idx="73" formatCode="0.00">
                  <c:v>0.34568578833279107</c:v>
                </c:pt>
                <c:pt idx="74" formatCode="0.00">
                  <c:v>0.36482882411028605</c:v>
                </c:pt>
                <c:pt idx="75" formatCode="0.00">
                  <c:v>0.38626673931240679</c:v>
                </c:pt>
                <c:pt idx="76" formatCode="0.00">
                  <c:v>0.38470729689858546</c:v>
                </c:pt>
                <c:pt idx="77" formatCode="0.00">
                  <c:v>0.38836845589833774</c:v>
                </c:pt>
                <c:pt idx="78" formatCode="0.00">
                  <c:v>0.38380981251828072</c:v>
                </c:pt>
                <c:pt idx="79" formatCode="0.00">
                  <c:v>0.39817900537735801</c:v>
                </c:pt>
                <c:pt idx="80" formatCode="0.00">
                  <c:v>0.39481689855076207</c:v>
                </c:pt>
                <c:pt idx="81" formatCode="0.00">
                  <c:v>0.3959685197850612</c:v>
                </c:pt>
                <c:pt idx="82" formatCode="0.00">
                  <c:v>0.40540000000000009</c:v>
                </c:pt>
                <c:pt idx="83" formatCode="0.00">
                  <c:v>0.41160000000000002</c:v>
                </c:pt>
                <c:pt idx="84" formatCode="0.00">
                  <c:v>0.41730000000000006</c:v>
                </c:pt>
                <c:pt idx="85" formatCode="0.00">
                  <c:v>0.42120000000000002</c:v>
                </c:pt>
                <c:pt idx="86" formatCode="0.00">
                  <c:v>0.42670000000000002</c:v>
                </c:pt>
                <c:pt idx="87" formatCode="0.00">
                  <c:v>0.43110000000000009</c:v>
                </c:pt>
                <c:pt idx="88" formatCode="0.00">
                  <c:v>0.42230000000000006</c:v>
                </c:pt>
                <c:pt idx="89" formatCode="0.00">
                  <c:v>0.42364000000000002</c:v>
                </c:pt>
                <c:pt idx="90" formatCode="0.00">
                  <c:v>0.42762000000000011</c:v>
                </c:pt>
                <c:pt idx="91" formatCode="0.00">
                  <c:v>0.43643000000000015</c:v>
                </c:pt>
                <c:pt idx="92" formatCode="0.00">
                  <c:v>0.44939000000000001</c:v>
                </c:pt>
                <c:pt idx="93" formatCode="0.00">
                  <c:v>0.45498000000000011</c:v>
                </c:pt>
                <c:pt idx="94" formatCode="0.00">
                  <c:v>0.45666000000000001</c:v>
                </c:pt>
                <c:pt idx="95" formatCode="0.00">
                  <c:v>0.45963000000000004</c:v>
                </c:pt>
                <c:pt idx="96" formatCode="0.00">
                  <c:v>0.45468000000000008</c:v>
                </c:pt>
                <c:pt idx="97" formatCode="0.00">
                  <c:v>0.46352000000000015</c:v>
                </c:pt>
                <c:pt idx="98" formatCode="0.00">
                  <c:v>0.46630000000000016</c:v>
                </c:pt>
                <c:pt idx="99" formatCode="0.00">
                  <c:v>0.47759000000000001</c:v>
                </c:pt>
                <c:pt idx="100" formatCode="0.00">
                  <c:v>0.47012000000000009</c:v>
                </c:pt>
                <c:pt idx="101" formatCode="0.00">
                  <c:v>0.47187000000000012</c:v>
                </c:pt>
              </c:numCache>
            </c:numRef>
          </c:val>
        </c:ser>
        <c:ser>
          <c:idx val="2"/>
          <c:order val="3"/>
          <c:tx>
            <c:v>France</c:v>
          </c:tx>
          <c:spPr>
            <a:ln w="12700" cmpd="sng">
              <a:solidFill>
                <a:schemeClr val="tx1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'TABLE 0B_Result_with_dividends'!$A$13:$A$114</c:f>
              <c:numCache>
                <c:formatCode>General</c:formatCode>
                <c:ptCount val="102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</c:numCache>
            </c:numRef>
          </c:cat>
          <c:val>
            <c:numRef>
              <c:f>'TABLE 0B_Result_with_dividends'!$EG$13:$EG$114</c:f>
              <c:numCache>
                <c:formatCode>General</c:formatCode>
                <c:ptCount val="102"/>
                <c:pt idx="6">
                  <c:v>0.42249849587480298</c:v>
                </c:pt>
                <c:pt idx="7">
                  <c:v>0.39594274803392848</c:v>
                </c:pt>
                <c:pt idx="8">
                  <c:v>0.39698702008522246</c:v>
                </c:pt>
                <c:pt idx="9">
                  <c:v>0.41539936573612518</c:v>
                </c:pt>
                <c:pt idx="10">
                  <c:v>0.43539070802215202</c:v>
                </c:pt>
                <c:pt idx="11">
                  <c:v>0.42138599238133034</c:v>
                </c:pt>
                <c:pt idx="12">
                  <c:v>0.44070203181482026</c:v>
                </c:pt>
                <c:pt idx="13">
                  <c:v>0.42060637976235155</c:v>
                </c:pt>
                <c:pt idx="14">
                  <c:v>0.42950854670407418</c:v>
                </c:pt>
                <c:pt idx="15">
                  <c:v>0.42753193051981631</c:v>
                </c:pt>
                <c:pt idx="16">
                  <c:v>0.41586274570338438</c:v>
                </c:pt>
                <c:pt idx="17">
                  <c:v>0.41081592274227186</c:v>
                </c:pt>
                <c:pt idx="18">
                  <c:v>0.41119279777292039</c:v>
                </c:pt>
                <c:pt idx="19">
                  <c:v>0.43435375228223361</c:v>
                </c:pt>
                <c:pt idx="20">
                  <c:v>0.44871425830951245</c:v>
                </c:pt>
                <c:pt idx="21">
                  <c:v>0.46007125853566572</c:v>
                </c:pt>
                <c:pt idx="22">
                  <c:v>0.46606008918790448</c:v>
                </c:pt>
                <c:pt idx="23">
                  <c:v>0.44098798667461592</c:v>
                </c:pt>
                <c:pt idx="24">
                  <c:v>0.42899277279281828</c:v>
                </c:pt>
                <c:pt idx="25">
                  <c:v>0.42523814431378493</c:v>
                </c:pt>
                <c:pt idx="26">
                  <c:v>0.38236966481306817</c:v>
                </c:pt>
                <c:pt idx="27">
                  <c:v>0.39107157661280967</c:v>
                </c:pt>
                <c:pt idx="28">
                  <c:v>0.38695247181147518</c:v>
                </c:pt>
                <c:pt idx="29">
                  <c:v>0.35037262693544829</c:v>
                </c:pt>
                <c:pt idx="30">
                  <c:v>0.32256486104877397</c:v>
                </c:pt>
                <c:pt idx="31">
                  <c:v>0.29424963016237854</c:v>
                </c:pt>
                <c:pt idx="32">
                  <c:v>0.2969962372163753</c:v>
                </c:pt>
                <c:pt idx="33">
                  <c:v>0.32868518305824246</c:v>
                </c:pt>
                <c:pt idx="34">
                  <c:v>0.33200927026242905</c:v>
                </c:pt>
                <c:pt idx="35">
                  <c:v>0.32345445320808702</c:v>
                </c:pt>
                <c:pt idx="36">
                  <c:v>0.32199476100919627</c:v>
                </c:pt>
                <c:pt idx="37">
                  <c:v>0.31974708737552882</c:v>
                </c:pt>
                <c:pt idx="38">
                  <c:v>0.32928333393659276</c:v>
                </c:pt>
                <c:pt idx="39">
                  <c:v>0.33185626477091368</c:v>
                </c:pt>
                <c:pt idx="40">
                  <c:v>0.32892938749342437</c:v>
                </c:pt>
                <c:pt idx="41">
                  <c:v>0.33534358029952793</c:v>
                </c:pt>
                <c:pt idx="42">
                  <c:v>0.34420014519609354</c:v>
                </c:pt>
                <c:pt idx="43">
                  <c:v>0.34362402979681717</c:v>
                </c:pt>
                <c:pt idx="44">
                  <c:v>0.34743414276310169</c:v>
                </c:pt>
                <c:pt idx="45">
                  <c:v>0.34052219553661339</c:v>
                </c:pt>
                <c:pt idx="46">
                  <c:v>0.35881349720950922</c:v>
                </c:pt>
                <c:pt idx="47">
                  <c:v>0.36109214123000438</c:v>
                </c:pt>
                <c:pt idx="48">
                  <c:v>0.36819916903217037</c:v>
                </c:pt>
                <c:pt idx="49">
                  <c:v>0.35875626167833302</c:v>
                </c:pt>
                <c:pt idx="50">
                  <c:v>0.36406939049433634</c:v>
                </c:pt>
                <c:pt idx="51">
                  <c:v>0.36836079582167897</c:v>
                </c:pt>
                <c:pt idx="52">
                  <c:v>0.37146049249360252</c:v>
                </c:pt>
                <c:pt idx="53">
                  <c:v>0.36455538299779838</c:v>
                </c:pt>
                <c:pt idx="54">
                  <c:v>0.36206430389004002</c:v>
                </c:pt>
                <c:pt idx="55">
                  <c:v>0.3480445207883629</c:v>
                </c:pt>
                <c:pt idx="56">
                  <c:v>0.33959197506327538</c:v>
                </c:pt>
                <c:pt idx="57">
                  <c:v>0.3314028806855453</c:v>
                </c:pt>
                <c:pt idx="58">
                  <c:v>0.33351298582032707</c:v>
                </c:pt>
                <c:pt idx="59">
                  <c:v>0.33030805816086911</c:v>
                </c:pt>
                <c:pt idx="60">
                  <c:v>0.33895350178088796</c:v>
                </c:pt>
                <c:pt idx="61">
                  <c:v>0.33325324935356498</c:v>
                </c:pt>
                <c:pt idx="62">
                  <c:v>0.33411248606870386</c:v>
                </c:pt>
                <c:pt idx="63">
                  <c:v>0.33189502220934985</c:v>
                </c:pt>
                <c:pt idx="64">
                  <c:v>0.31681198019990503</c:v>
                </c:pt>
                <c:pt idx="65">
                  <c:v>0.31377664495458846</c:v>
                </c:pt>
                <c:pt idx="66">
                  <c:v>0.31033900914610385</c:v>
                </c:pt>
                <c:pt idx="67">
                  <c:v>0.30694545027151865</c:v>
                </c:pt>
                <c:pt idx="68">
                  <c:v>0.30732513286701146</c:v>
                </c:pt>
                <c:pt idx="69">
                  <c:v>0.29933451936148342</c:v>
                </c:pt>
                <c:pt idx="70">
                  <c:v>0.30432039640035335</c:v>
                </c:pt>
                <c:pt idx="71">
                  <c:v>0.30515305812530685</c:v>
                </c:pt>
                <c:pt idx="72">
                  <c:v>0.31046211730179601</c:v>
                </c:pt>
                <c:pt idx="73">
                  <c:v>0.31394006776625244</c:v>
                </c:pt>
                <c:pt idx="74">
                  <c:v>0.31727751308867735</c:v>
                </c:pt>
                <c:pt idx="75">
                  <c:v>0.32088306480022438</c:v>
                </c:pt>
                <c:pt idx="76">
                  <c:v>0.32418924289368972</c:v>
                </c:pt>
                <c:pt idx="77">
                  <c:v>0.32638539524546978</c:v>
                </c:pt>
                <c:pt idx="78">
                  <c:v>0.32439992133111639</c:v>
                </c:pt>
                <c:pt idx="79">
                  <c:v>0.32230552040852189</c:v>
                </c:pt>
                <c:pt idx="80">
                  <c:v>0.32217052116459372</c:v>
                </c:pt>
                <c:pt idx="81">
                  <c:v>0.3236651269509363</c:v>
                </c:pt>
                <c:pt idx="82">
                  <c:v>0.32406165463650721</c:v>
                </c:pt>
                <c:pt idx="83">
                  <c:v>0.32038830288707693</c:v>
                </c:pt>
                <c:pt idx="84">
                  <c:v>0.32166298035916507</c:v>
                </c:pt>
                <c:pt idx="85">
                  <c:v>0.32591399143706939</c:v>
                </c:pt>
                <c:pt idx="86">
                  <c:v>0.32999728775717541</c:v>
                </c:pt>
                <c:pt idx="87">
                  <c:v>0.33048545633967819</c:v>
                </c:pt>
                <c:pt idx="88">
                  <c:v>0.33093756649366901</c:v>
                </c:pt>
                <c:pt idx="89">
                  <c:v>0.33032691877097192</c:v>
                </c:pt>
                <c:pt idx="90">
                  <c:v>0.33114680567517091</c:v>
                </c:pt>
                <c:pt idx="91">
                  <c:v>0.33454738849720977</c:v>
                </c:pt>
                <c:pt idx="92">
                  <c:v>0.3288621055966634</c:v>
                </c:pt>
                <c:pt idx="93">
                  <c:v>0.32808773764748433</c:v>
                </c:pt>
                <c:pt idx="94">
                  <c:v>0.33123098425077285</c:v>
                </c:pt>
                <c:pt idx="95">
                  <c:v>0.32600414194944466</c:v>
                </c:pt>
                <c:pt idx="96">
                  <c:v>0.31858438199911432</c:v>
                </c:pt>
                <c:pt idx="97">
                  <c:v>0.3229447716170864</c:v>
                </c:pt>
                <c:pt idx="98">
                  <c:v>0.32515167112455523</c:v>
                </c:pt>
                <c:pt idx="99">
                  <c:v>0.32340358902458705</c:v>
                </c:pt>
              </c:numCache>
            </c:numRef>
          </c:val>
        </c:ser>
        <c:marker val="1"/>
        <c:axId val="190478592"/>
        <c:axId val="190493056"/>
      </c:lineChart>
      <c:dateAx>
        <c:axId val="190478592"/>
        <c:scaling>
          <c:orientation val="minMax"/>
        </c:scaling>
        <c:axPos val="b"/>
        <c:majorGridlines>
          <c:spPr>
            <a:ln w="12700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majorTickMark val="none"/>
        <c:tickLblPos val="nextTo"/>
        <c:spPr>
          <a:ln w="1270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190493056"/>
        <c:crosses val="autoZero"/>
        <c:lblOffset val="100"/>
        <c:baseTimeUnit val="days"/>
        <c:majorUnit val="3"/>
        <c:majorTimeUnit val="days"/>
      </c:dateAx>
      <c:valAx>
        <c:axId val="190493056"/>
        <c:scaling>
          <c:orientation val="minMax"/>
          <c:max val="0.70000000000000062"/>
          <c:min val="0.25"/>
        </c:scaling>
        <c:axPos val="l"/>
        <c:majorGridlines>
          <c:spPr>
            <a:ln w="12700"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>
                    <a:latin typeface="Arial"/>
                    <a:cs typeface="Arial"/>
                  </a:rPr>
                  <a:t>Share of</a:t>
                </a:r>
                <a:r>
                  <a:rPr lang="en-US" sz="1600" baseline="0">
                    <a:latin typeface="Arial"/>
                    <a:cs typeface="Arial"/>
                  </a:rPr>
                  <a:t> top 10% in tiotal pretax income</a:t>
                </a:r>
                <a:endParaRPr lang="en-US" sz="1600">
                  <a:latin typeface="Arial"/>
                  <a:cs typeface="Arial"/>
                </a:endParaRPr>
              </a:p>
            </c:rich>
          </c:tx>
          <c:layout/>
        </c:title>
        <c:numFmt formatCode="0%" sourceLinked="0"/>
        <c:maj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190478592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4702256894720842"/>
          <c:y val="0.1743896379965284"/>
          <c:w val="0.27427957382495666"/>
          <c:h val="0.31476755301753417"/>
        </c:manualLayout>
      </c:layout>
      <c:overlay val="1"/>
      <c:spPr>
        <a:solidFill>
          <a:srgbClr val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1800" kern="800" spc="-100" baseline="0">
              <a:latin typeface="Arial"/>
              <a:cs typeface="Arial"/>
            </a:defRPr>
          </a:pPr>
          <a:endParaRPr lang="fr-FR"/>
        </a:p>
      </c:txPr>
    </c:legend>
    <c:plotVisOnly val="1"/>
    <c:dispBlanksAs val="span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 sz="1800"/>
              <a:t>Top</a:t>
            </a:r>
            <a:r>
              <a:rPr lang="fr-FR" sz="1800" baseline="0"/>
              <a:t> 10% Income Share</a:t>
            </a:r>
            <a:r>
              <a:rPr lang="fr-FR" sz="1800"/>
              <a:t>: Europe,</a:t>
            </a:r>
            <a:r>
              <a:rPr lang="fr-FR" sz="1800" baseline="0"/>
              <a:t> U.S. and Japan</a:t>
            </a:r>
            <a:r>
              <a:rPr lang="fr-FR" sz="1800"/>
              <a:t>, 1900-2010 </a:t>
            </a:r>
          </a:p>
        </c:rich>
      </c:tx>
      <c:layout>
        <c:manualLayout>
          <c:xMode val="edge"/>
          <c:yMode val="edge"/>
          <c:x val="0.18258429796414519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586206896551715"/>
          <c:y val="7.2398190045249139E-2"/>
          <c:w val="0.87172413793103465"/>
          <c:h val="0.79185520361990991"/>
        </c:manualLayout>
      </c:layout>
      <c:lineChart>
        <c:grouping val="standard"/>
        <c:ser>
          <c:idx val="0"/>
          <c:order val="0"/>
          <c:tx>
            <c:strRef>
              <c:f>'TS9.4'!$D$5</c:f>
              <c:strCache>
                <c:ptCount val="1"/>
                <c:pt idx="0">
                  <c:v>U.S.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'TS9.4'!$D$6:$D$116</c:f>
              <c:numCache>
                <c:formatCode>General</c:formatCode>
                <c:ptCount val="111"/>
                <c:pt idx="0" formatCode="0.0%">
                  <c:v>0.40500000000000008</c:v>
                </c:pt>
                <c:pt idx="10" formatCode="0.0%">
                  <c:v>0.40879648041149874</c:v>
                </c:pt>
                <c:pt idx="20" formatCode="0.0%">
                  <c:v>0.44651000000000041</c:v>
                </c:pt>
                <c:pt idx="30" formatCode="0.0%">
                  <c:v>0.45106000000000002</c:v>
                </c:pt>
                <c:pt idx="40" formatCode="0.0%">
                  <c:v>0.36478000000000038</c:v>
                </c:pt>
                <c:pt idx="50" formatCode="0.0%">
                  <c:v>0.33689000000000052</c:v>
                </c:pt>
                <c:pt idx="60" formatCode="0.0%">
                  <c:v>0.3413000000000006</c:v>
                </c:pt>
                <c:pt idx="70" formatCode="0.0%">
                  <c:v>0.33432000000000089</c:v>
                </c:pt>
                <c:pt idx="80" formatCode="0.0%">
                  <c:v>0.37477000000000038</c:v>
                </c:pt>
                <c:pt idx="90" formatCode="0.0%">
                  <c:v>0.42390000000000039</c:v>
                </c:pt>
                <c:pt idx="100" formatCode="0.0%">
                  <c:v>0.46930000000000038</c:v>
                </c:pt>
                <c:pt idx="110" formatCode="0.0%">
                  <c:v>0.48816666666666753</c:v>
                </c:pt>
              </c:numCache>
            </c:numRef>
          </c:val>
        </c:ser>
        <c:ser>
          <c:idx val="1"/>
          <c:order val="1"/>
          <c:tx>
            <c:v>Europe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'TS9.4'!$I$6:$I$116</c:f>
              <c:numCache>
                <c:formatCode>General</c:formatCode>
                <c:ptCount val="111"/>
                <c:pt idx="0" formatCode="0.0%">
                  <c:v>0.459199680851064</c:v>
                </c:pt>
                <c:pt idx="10" formatCode="0.0%">
                  <c:v>0.45824496121453945</c:v>
                </c:pt>
                <c:pt idx="20" formatCode="0.0%">
                  <c:v>0.39472750000000045</c:v>
                </c:pt>
                <c:pt idx="30" formatCode="0.0%">
                  <c:v>0.40490625000000002</c:v>
                </c:pt>
                <c:pt idx="40" formatCode="0.0%">
                  <c:v>0.33773187500000051</c:v>
                </c:pt>
                <c:pt idx="50" formatCode="0.0%">
                  <c:v>0.31695333333333331</c:v>
                </c:pt>
                <c:pt idx="60" formatCode="0.0%">
                  <c:v>0.31621972222222239</c:v>
                </c:pt>
                <c:pt idx="70" formatCode="0.0%">
                  <c:v>0.29717416666666752</c:v>
                </c:pt>
                <c:pt idx="80" formatCode="0.0%">
                  <c:v>0.29447125000000002</c:v>
                </c:pt>
                <c:pt idx="90" formatCode="0.0%">
                  <c:v>0.32384250000000053</c:v>
                </c:pt>
                <c:pt idx="100" formatCode="0.0%">
                  <c:v>0.33989888888888997</c:v>
                </c:pt>
                <c:pt idx="110" formatCode="0.0%">
                  <c:v>0.34732847222222413</c:v>
                </c:pt>
              </c:numCache>
            </c:numRef>
          </c:val>
        </c:ser>
        <c:ser>
          <c:idx val="2"/>
          <c:order val="2"/>
          <c:tx>
            <c:v>Japan</c:v>
          </c:tx>
          <c:spPr>
            <a:ln>
              <a:solidFill>
                <a:schemeClr val="tx1"/>
              </a:solidFill>
            </a:ln>
          </c:spPr>
          <c:marker>
            <c:symbol val="circle"/>
            <c:size val="9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'TS9.4'!$M$6:$M$116</c:f>
              <c:numCache>
                <c:formatCode>General</c:formatCode>
                <c:ptCount val="111"/>
                <c:pt idx="0" formatCode="0.0%">
                  <c:v>0.46243000000000001</c:v>
                </c:pt>
                <c:pt idx="10" formatCode="0.0%">
                  <c:v>0.46245000000000008</c:v>
                </c:pt>
                <c:pt idx="20" formatCode="0.0%">
                  <c:v>0.46618000000000032</c:v>
                </c:pt>
                <c:pt idx="30" formatCode="0.0%">
                  <c:v>0.46351000000000031</c:v>
                </c:pt>
                <c:pt idx="40" formatCode="0.0%">
                  <c:v>0.34031555555555659</c:v>
                </c:pt>
                <c:pt idx="50" formatCode="0.0%">
                  <c:v>0.30483900000000008</c:v>
                </c:pt>
                <c:pt idx="60" formatCode="0.0%">
                  <c:v>0.30251700000000031</c:v>
                </c:pt>
                <c:pt idx="70" formatCode="0.0%">
                  <c:v>0.31502600000000053</c:v>
                </c:pt>
                <c:pt idx="80" formatCode="0.0%">
                  <c:v>0.32151600000000052</c:v>
                </c:pt>
                <c:pt idx="90" formatCode="0.0%">
                  <c:v>0.33774147904390345</c:v>
                </c:pt>
                <c:pt idx="100" formatCode="0.0%">
                  <c:v>0.39159541187999453</c:v>
                </c:pt>
                <c:pt idx="110" formatCode="0.0%">
                  <c:v>0.39438365991943197</c:v>
                </c:pt>
              </c:numCache>
            </c:numRef>
          </c:val>
        </c:ser>
        <c:marker val="1"/>
        <c:axId val="201296128"/>
        <c:axId val="201307648"/>
      </c:lineChart>
      <c:catAx>
        <c:axId val="201296128"/>
        <c:scaling>
          <c:orientation val="minMax"/>
        </c:scaling>
        <c:axPos val="b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Calibri"/>
                    <a:cs typeface="Arial"/>
                  </a:defRPr>
                </a:pPr>
                <a:r>
                  <a:rPr lang="fr-FR">
                    <a:latin typeface="Arial"/>
                    <a:cs typeface="Arial"/>
                  </a:rPr>
                  <a:t>The top decile income share was higher in Europe than in the U.S. in 1900-1910; it is a lot higher in the U.S. in 2000-2010. Sources and series: see piketty.pse.ens.fr/capital21c. </a:t>
                </a:r>
              </a:p>
            </c:rich>
          </c:tx>
          <c:layout>
            <c:manualLayout>
              <c:xMode val="edge"/>
              <c:yMode val="edge"/>
              <c:x val="0.148457065259054"/>
              <c:y val="0.92663048875647303"/>
            </c:manualLayout>
          </c:layout>
          <c:spPr>
            <a:noFill/>
            <a:ln w="25400">
              <a:noFill/>
            </a:ln>
          </c:spPr>
        </c:title>
        <c:numFmt formatCode="General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01307648"/>
        <c:crossesAt val="0"/>
        <c:auto val="1"/>
        <c:lblAlgn val="ctr"/>
        <c:lblOffset val="100"/>
        <c:tickLblSkip val="10"/>
        <c:tickMarkSkip val="10"/>
      </c:catAx>
      <c:valAx>
        <c:axId val="201307648"/>
        <c:scaling>
          <c:orientation val="minMax"/>
          <c:max val="0.5"/>
          <c:min val="0.25"/>
        </c:scaling>
        <c:axPos val="l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1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Share</a:t>
                </a:r>
                <a:r>
                  <a:rPr lang="fr-FR" baseline="0"/>
                  <a:t> of top decile in total income</a:t>
                </a:r>
                <a:endParaRPr lang="fr-FR"/>
              </a:p>
            </c:rich>
          </c:tx>
          <c:layout>
            <c:manualLayout>
              <c:xMode val="edge"/>
              <c:yMode val="edge"/>
              <c:x val="5.5601064470557305E-3"/>
              <c:y val="0.28170284457686001"/>
            </c:manualLayout>
          </c:layout>
          <c:spPr>
            <a:noFill/>
            <a:ln w="25400">
              <a:noFill/>
            </a:ln>
          </c:spPr>
        </c:title>
        <c:numFmt formatCode="0%" sourceLinked="0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01296128"/>
        <c:crosses val="autoZero"/>
        <c:crossBetween val="midCat"/>
        <c:majorUnit val="5.0000000000000051E-2"/>
        <c:minorUnit val="5.0000000000000051E-2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7083328770273702"/>
          <c:y val="0.14027151166914881"/>
          <c:w val="0.16803740157480343"/>
          <c:h val="0.20491292473575901"/>
        </c:manualLayout>
      </c:layout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span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Figure S5.2. Private capital in rich countries: 
from the Japanese</a:t>
            </a:r>
            <a:r>
              <a:rPr lang="fr-FR" baseline="0"/>
              <a:t> to the Spanish bubble</a:t>
            </a:r>
            <a:endParaRPr lang="fr-FR"/>
          </a:p>
        </c:rich>
      </c:tx>
      <c:layout>
        <c:manualLayout>
          <c:xMode val="edge"/>
          <c:yMode val="edge"/>
          <c:x val="0.30910400262467352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7276465441820245E-2"/>
          <c:y val="0.1064433922111091"/>
          <c:w val="0.88073394495412749"/>
          <c:h val="0.7554347826086979"/>
        </c:manualLayout>
      </c:layout>
      <c:scatterChart>
        <c:scatterStyle val="lineMarker"/>
        <c:ser>
          <c:idx val="0"/>
          <c:order val="0"/>
          <c:tx>
            <c:v>U.S.A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TS5.1!$B$5:$B$45</c:f>
              <c:numCache>
                <c:formatCode>0%</c:formatCode>
                <c:ptCount val="41"/>
                <c:pt idx="0">
                  <c:v>3.4226537188975712</c:v>
                </c:pt>
                <c:pt idx="1">
                  <c:v>3.4088377503539493</c:v>
                </c:pt>
                <c:pt idx="2">
                  <c:v>3.4871415454462498</c:v>
                </c:pt>
                <c:pt idx="3">
                  <c:v>3.3918808399870977</c:v>
                </c:pt>
                <c:pt idx="4">
                  <c:v>3.2149786413857981</c:v>
                </c:pt>
                <c:pt idx="5">
                  <c:v>3.1996274285959641</c:v>
                </c:pt>
                <c:pt idx="6">
                  <c:v>3.2677394156192472</c:v>
                </c:pt>
                <c:pt idx="7">
                  <c:v>3.2569104151823742</c:v>
                </c:pt>
                <c:pt idx="8">
                  <c:v>3.2186925830129542</c:v>
                </c:pt>
                <c:pt idx="9">
                  <c:v>3.329303060115663</c:v>
                </c:pt>
                <c:pt idx="10">
                  <c:v>3.549280918463293</c:v>
                </c:pt>
                <c:pt idx="11">
                  <c:v>3.50605987885847</c:v>
                </c:pt>
                <c:pt idx="12">
                  <c:v>3.5893093360470312</c:v>
                </c:pt>
                <c:pt idx="13">
                  <c:v>3.569471095215627</c:v>
                </c:pt>
                <c:pt idx="14">
                  <c:v>3.3911120614284838</c:v>
                </c:pt>
                <c:pt idx="15">
                  <c:v>3.4551967348475952</c:v>
                </c:pt>
                <c:pt idx="16">
                  <c:v>3.635098921643761</c:v>
                </c:pt>
                <c:pt idx="17">
                  <c:v>3.6619046165247711</c:v>
                </c:pt>
                <c:pt idx="18">
                  <c:v>3.6226930462800202</c:v>
                </c:pt>
                <c:pt idx="19">
                  <c:v>3.7293765270503516</c:v>
                </c:pt>
                <c:pt idx="20">
                  <c:v>3.721940025269058</c:v>
                </c:pt>
                <c:pt idx="21">
                  <c:v>3.7741848893065408</c:v>
                </c:pt>
                <c:pt idx="22">
                  <c:v>3.7862470745056762</c:v>
                </c:pt>
                <c:pt idx="23">
                  <c:v>3.8004754680065398</c:v>
                </c:pt>
                <c:pt idx="24">
                  <c:v>3.7165334939478738</c:v>
                </c:pt>
                <c:pt idx="25">
                  <c:v>3.7760689748009977</c:v>
                </c:pt>
                <c:pt idx="26">
                  <c:v>3.8854873001704142</c:v>
                </c:pt>
                <c:pt idx="27">
                  <c:v>4.0093141285825782</c:v>
                </c:pt>
                <c:pt idx="28">
                  <c:v>4.2395115893288189</c:v>
                </c:pt>
                <c:pt idx="29">
                  <c:v>4.5210899378063765</c:v>
                </c:pt>
                <c:pt idx="30">
                  <c:v>4.503475856116455</c:v>
                </c:pt>
                <c:pt idx="31">
                  <c:v>4.3644973440998847</c:v>
                </c:pt>
                <c:pt idx="32">
                  <c:v>4.1682991648010974</c:v>
                </c:pt>
                <c:pt idx="33">
                  <c:v>4.2115182199503556</c:v>
                </c:pt>
                <c:pt idx="34">
                  <c:v>4.4712052535142588</c:v>
                </c:pt>
                <c:pt idx="35">
                  <c:v>4.6984321330890051</c:v>
                </c:pt>
                <c:pt idx="36">
                  <c:v>4.8775009383288666</c:v>
                </c:pt>
                <c:pt idx="37">
                  <c:v>4.9402320000077484</c:v>
                </c:pt>
                <c:pt idx="38">
                  <c:v>4.360160477917967</c:v>
                </c:pt>
                <c:pt idx="39">
                  <c:v>4.0607640596731978</c:v>
                </c:pt>
                <c:pt idx="40">
                  <c:v>4.0992189539340433</c:v>
                </c:pt>
              </c:numCache>
            </c:numRef>
          </c:yVal>
        </c:ser>
        <c:ser>
          <c:idx val="1"/>
          <c:order val="1"/>
          <c:tx>
            <c:v>Japan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pPr>
              <a:solidFill>
                <a:srgbClr val="9E9E9E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TS5.1!$C$5:$C$45</c:f>
              <c:numCache>
                <c:formatCode>0%</c:formatCode>
                <c:ptCount val="41"/>
                <c:pt idx="0">
                  <c:v>2.9862145656142949</c:v>
                </c:pt>
                <c:pt idx="1">
                  <c:v>3.2799380147943409</c:v>
                </c:pt>
                <c:pt idx="2">
                  <c:v>3.7348042803843242</c:v>
                </c:pt>
                <c:pt idx="3">
                  <c:v>4.036507904537916</c:v>
                </c:pt>
                <c:pt idx="4">
                  <c:v>3.960247003781006</c:v>
                </c:pt>
                <c:pt idx="5">
                  <c:v>3.8553519373355947</c:v>
                </c:pt>
                <c:pt idx="6">
                  <c:v>3.7475361922898411</c:v>
                </c:pt>
                <c:pt idx="7">
                  <c:v>3.734153155999818</c:v>
                </c:pt>
                <c:pt idx="8">
                  <c:v>3.7812841116662881</c:v>
                </c:pt>
                <c:pt idx="9">
                  <c:v>4.0565372119135201</c:v>
                </c:pt>
                <c:pt idx="10">
                  <c:v>4.3369940818242174</c:v>
                </c:pt>
                <c:pt idx="11">
                  <c:v>4.5719466272837783</c:v>
                </c:pt>
                <c:pt idx="12">
                  <c:v>4.7407012695077446</c:v>
                </c:pt>
                <c:pt idx="13">
                  <c:v>4.8822594234633714</c:v>
                </c:pt>
                <c:pt idx="14">
                  <c:v>4.8566827612737384</c:v>
                </c:pt>
                <c:pt idx="15">
                  <c:v>4.864342133350311</c:v>
                </c:pt>
                <c:pt idx="16">
                  <c:v>5.2978305618223756</c:v>
                </c:pt>
                <c:pt idx="17">
                  <c:v>6.1063262666239746</c:v>
                </c:pt>
                <c:pt idx="18">
                  <c:v>6.5578018170312689</c:v>
                </c:pt>
                <c:pt idx="19">
                  <c:v>6.9228301425026499</c:v>
                </c:pt>
                <c:pt idx="20">
                  <c:v>6.9852527005602836</c:v>
                </c:pt>
                <c:pt idx="21">
                  <c:v>6.6144321899299356</c:v>
                </c:pt>
                <c:pt idx="22">
                  <c:v>6.2668374335442154</c:v>
                </c:pt>
                <c:pt idx="23">
                  <c:v>6.097805095069381</c:v>
                </c:pt>
                <c:pt idx="24">
                  <c:v>6.0943060294307356</c:v>
                </c:pt>
                <c:pt idx="25">
                  <c:v>6.0205640302121965</c:v>
                </c:pt>
                <c:pt idx="26">
                  <c:v>5.8571923186344446</c:v>
                </c:pt>
                <c:pt idx="27">
                  <c:v>5.7698263728040384</c:v>
                </c:pt>
                <c:pt idx="28">
                  <c:v>5.9201108144394246</c:v>
                </c:pt>
                <c:pt idx="29">
                  <c:v>6.0186246205383176</c:v>
                </c:pt>
                <c:pt idx="30">
                  <c:v>5.9627985295120389</c:v>
                </c:pt>
                <c:pt idx="31">
                  <c:v>5.8966939702779166</c:v>
                </c:pt>
                <c:pt idx="32">
                  <c:v>5.8363651153404534</c:v>
                </c:pt>
                <c:pt idx="33">
                  <c:v>5.8054739165566698</c:v>
                </c:pt>
                <c:pt idx="34">
                  <c:v>5.7075874671510665</c:v>
                </c:pt>
                <c:pt idx="35">
                  <c:v>5.7382802906597403</c:v>
                </c:pt>
                <c:pt idx="36">
                  <c:v>5.834684463231631</c:v>
                </c:pt>
                <c:pt idx="37">
                  <c:v>5.7850609896775804</c:v>
                </c:pt>
                <c:pt idx="38">
                  <c:v>5.8680920683093456</c:v>
                </c:pt>
                <c:pt idx="39">
                  <c:v>6.1908959381845206</c:v>
                </c:pt>
                <c:pt idx="40">
                  <c:v>6.0123748511123756</c:v>
                </c:pt>
              </c:numCache>
            </c:numRef>
          </c:yVal>
        </c:ser>
        <c:ser>
          <c:idx val="2"/>
          <c:order val="2"/>
          <c:tx>
            <c:v>Germany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TS5.1!$D$5:$D$45</c:f>
              <c:numCache>
                <c:formatCode>0%</c:formatCode>
                <c:ptCount val="41"/>
                <c:pt idx="0">
                  <c:v>2.2502831196499398</c:v>
                </c:pt>
                <c:pt idx="1">
                  <c:v>2.1999736856030077</c:v>
                </c:pt>
                <c:pt idx="2">
                  <c:v>2.217839388459105</c:v>
                </c:pt>
                <c:pt idx="3">
                  <c:v>2.1847991216575604</c:v>
                </c:pt>
                <c:pt idx="4">
                  <c:v>2.201266980927421</c:v>
                </c:pt>
                <c:pt idx="5">
                  <c:v>2.2946543184186701</c:v>
                </c:pt>
                <c:pt idx="6">
                  <c:v>2.2867688807014632</c:v>
                </c:pt>
                <c:pt idx="7">
                  <c:v>2.3644996989855089</c:v>
                </c:pt>
                <c:pt idx="8">
                  <c:v>2.4575176359320801</c:v>
                </c:pt>
                <c:pt idx="9">
                  <c:v>2.4860350732181442</c:v>
                </c:pt>
                <c:pt idx="10">
                  <c:v>2.5296440222245997</c:v>
                </c:pt>
                <c:pt idx="11">
                  <c:v>2.6201322868662804</c:v>
                </c:pt>
                <c:pt idx="12">
                  <c:v>2.7274424416106249</c:v>
                </c:pt>
                <c:pt idx="13">
                  <c:v>2.7966124660251577</c:v>
                </c:pt>
                <c:pt idx="14">
                  <c:v>2.8367279216089667</c:v>
                </c:pt>
                <c:pt idx="15">
                  <c:v>2.9034284142418327</c:v>
                </c:pt>
                <c:pt idx="16">
                  <c:v>2.9464328554905141</c:v>
                </c:pt>
                <c:pt idx="17">
                  <c:v>3.0424496533809378</c:v>
                </c:pt>
                <c:pt idx="18">
                  <c:v>3.0329746019884198</c:v>
                </c:pt>
                <c:pt idx="19">
                  <c:v>3.0119389996468438</c:v>
                </c:pt>
                <c:pt idx="20">
                  <c:v>2.9333746563257201</c:v>
                </c:pt>
                <c:pt idx="21">
                  <c:v>2.8688145573027293</c:v>
                </c:pt>
                <c:pt idx="22">
                  <c:v>2.8975181887131627</c:v>
                </c:pt>
                <c:pt idx="23">
                  <c:v>3.0368559996699727</c:v>
                </c:pt>
                <c:pt idx="24">
                  <c:v>3.0717222837260798</c:v>
                </c:pt>
                <c:pt idx="25">
                  <c:v>3.1027737244881708</c:v>
                </c:pt>
                <c:pt idx="26">
                  <c:v>3.2075004078354756</c:v>
                </c:pt>
                <c:pt idx="27">
                  <c:v>3.3114243414965152</c:v>
                </c:pt>
                <c:pt idx="28">
                  <c:v>3.406880512262898</c:v>
                </c:pt>
                <c:pt idx="29">
                  <c:v>3.5080050027562582</c:v>
                </c:pt>
                <c:pt idx="30">
                  <c:v>3.5647393782654029</c:v>
                </c:pt>
                <c:pt idx="31">
                  <c:v>3.5848496164030137</c:v>
                </c:pt>
                <c:pt idx="32">
                  <c:v>3.6301687917153891</c:v>
                </c:pt>
                <c:pt idx="33">
                  <c:v>3.7054650841843779</c:v>
                </c:pt>
                <c:pt idx="34">
                  <c:v>3.7228401653644037</c:v>
                </c:pt>
                <c:pt idx="35">
                  <c:v>3.8369509218735853</c:v>
                </c:pt>
                <c:pt idx="36">
                  <c:v>3.7778984791625541</c:v>
                </c:pt>
                <c:pt idx="37">
                  <c:v>3.7904863078375852</c:v>
                </c:pt>
                <c:pt idx="38">
                  <c:v>3.8965415698720678</c:v>
                </c:pt>
                <c:pt idx="39">
                  <c:v>4.1519528507916696</c:v>
                </c:pt>
                <c:pt idx="40">
                  <c:v>4.1171961641333406</c:v>
                </c:pt>
              </c:numCache>
            </c:numRef>
          </c:yVal>
        </c:ser>
        <c:ser>
          <c:idx val="3"/>
          <c:order val="3"/>
          <c:tx>
            <c:v>France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TS5.1!$E$5:$E$45</c:f>
              <c:numCache>
                <c:formatCode>0%</c:formatCode>
                <c:ptCount val="41"/>
                <c:pt idx="0">
                  <c:v>3.1004130827684402</c:v>
                </c:pt>
                <c:pt idx="1">
                  <c:v>3.0352847343410638</c:v>
                </c:pt>
                <c:pt idx="2">
                  <c:v>3.0722426869626327</c:v>
                </c:pt>
                <c:pt idx="3">
                  <c:v>3.0456464324223362</c:v>
                </c:pt>
                <c:pt idx="4">
                  <c:v>3.0336730545103272</c:v>
                </c:pt>
                <c:pt idx="5">
                  <c:v>3.1704652139327827</c:v>
                </c:pt>
                <c:pt idx="6">
                  <c:v>3.1466978262364202</c:v>
                </c:pt>
                <c:pt idx="7">
                  <c:v>3.1666940300571582</c:v>
                </c:pt>
                <c:pt idx="8">
                  <c:v>3.1886387184295564</c:v>
                </c:pt>
                <c:pt idx="9">
                  <c:v>3.1889673551272812</c:v>
                </c:pt>
                <c:pt idx="10">
                  <c:v>3.2118056113270987</c:v>
                </c:pt>
                <c:pt idx="11">
                  <c:v>3.2074398077050614</c:v>
                </c:pt>
                <c:pt idx="12">
                  <c:v>3.1283475539151002</c:v>
                </c:pt>
                <c:pt idx="13">
                  <c:v>3.1471068276818963</c:v>
                </c:pt>
                <c:pt idx="14">
                  <c:v>3.1560138321158391</c:v>
                </c:pt>
                <c:pt idx="15">
                  <c:v>3.1394162430219281</c:v>
                </c:pt>
                <c:pt idx="16">
                  <c:v>3.1764334305569197</c:v>
                </c:pt>
                <c:pt idx="17">
                  <c:v>3.2498375839732478</c:v>
                </c:pt>
                <c:pt idx="18">
                  <c:v>3.250671861234125</c:v>
                </c:pt>
                <c:pt idx="19">
                  <c:v>3.3777166704724602</c:v>
                </c:pt>
                <c:pt idx="20">
                  <c:v>3.4302072819613212</c:v>
                </c:pt>
                <c:pt idx="21">
                  <c:v>3.4168603017587156</c:v>
                </c:pt>
                <c:pt idx="22">
                  <c:v>3.3700193695995178</c:v>
                </c:pt>
                <c:pt idx="23">
                  <c:v>3.424046964805993</c:v>
                </c:pt>
                <c:pt idx="24">
                  <c:v>3.3918291219630374</c:v>
                </c:pt>
                <c:pt idx="25">
                  <c:v>3.3335177678547412</c:v>
                </c:pt>
                <c:pt idx="26">
                  <c:v>3.3633995976710516</c:v>
                </c:pt>
                <c:pt idx="27">
                  <c:v>3.4014191754577787</c:v>
                </c:pt>
                <c:pt idx="28">
                  <c:v>3.4165427277573701</c:v>
                </c:pt>
                <c:pt idx="29">
                  <c:v>3.5904677972472081</c:v>
                </c:pt>
                <c:pt idx="30">
                  <c:v>3.7566782417445821</c:v>
                </c:pt>
                <c:pt idx="31">
                  <c:v>3.8453884378284977</c:v>
                </c:pt>
                <c:pt idx="32">
                  <c:v>3.9938959299801167</c:v>
                </c:pt>
                <c:pt idx="33">
                  <c:v>4.2358604522676924</c:v>
                </c:pt>
                <c:pt idx="34">
                  <c:v>4.5678614370145816</c:v>
                </c:pt>
                <c:pt idx="35">
                  <c:v>4.9989152442658256</c:v>
                </c:pt>
                <c:pt idx="36">
                  <c:v>5.3381694123482903</c:v>
                </c:pt>
                <c:pt idx="37">
                  <c:v>5.5345988168285265</c:v>
                </c:pt>
                <c:pt idx="38">
                  <c:v>5.5254698023123874</c:v>
                </c:pt>
                <c:pt idx="39">
                  <c:v>5.6261005104726447</c:v>
                </c:pt>
                <c:pt idx="40">
                  <c:v>5.7455781737988474</c:v>
                </c:pt>
              </c:numCache>
            </c:numRef>
          </c:yVal>
        </c:ser>
        <c:ser>
          <c:idx val="6"/>
          <c:order val="4"/>
          <c:tx>
            <c:v>U.K.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TS5.1!$F$5:$F$45</c:f>
              <c:numCache>
                <c:formatCode>0%</c:formatCode>
                <c:ptCount val="41"/>
                <c:pt idx="0">
                  <c:v>3.0560606608405587</c:v>
                </c:pt>
                <c:pt idx="1">
                  <c:v>3.281362116406509</c:v>
                </c:pt>
                <c:pt idx="2">
                  <c:v>3.5351728572091248</c:v>
                </c:pt>
                <c:pt idx="3">
                  <c:v>3.4015466274180977</c:v>
                </c:pt>
                <c:pt idx="4">
                  <c:v>3.3735529856295368</c:v>
                </c:pt>
                <c:pt idx="5">
                  <c:v>3.0118957799855379</c:v>
                </c:pt>
                <c:pt idx="6">
                  <c:v>2.8277830036556879</c:v>
                </c:pt>
                <c:pt idx="7">
                  <c:v>2.842642853053583</c:v>
                </c:pt>
                <c:pt idx="8">
                  <c:v>2.9820666097118367</c:v>
                </c:pt>
                <c:pt idx="9">
                  <c:v>3.128714400912429</c:v>
                </c:pt>
                <c:pt idx="10">
                  <c:v>3.0913867276346281</c:v>
                </c:pt>
                <c:pt idx="11">
                  <c:v>3.0984842454713393</c:v>
                </c:pt>
                <c:pt idx="12">
                  <c:v>3.1436939188295252</c:v>
                </c:pt>
                <c:pt idx="13">
                  <c:v>3.2209356606021693</c:v>
                </c:pt>
                <c:pt idx="14">
                  <c:v>3.3245364993920932</c:v>
                </c:pt>
                <c:pt idx="15">
                  <c:v>3.3820364052372867</c:v>
                </c:pt>
                <c:pt idx="16">
                  <c:v>3.609757068327065</c:v>
                </c:pt>
                <c:pt idx="17">
                  <c:v>3.7917582072117542</c:v>
                </c:pt>
                <c:pt idx="18">
                  <c:v>4.0199662037665576</c:v>
                </c:pt>
                <c:pt idx="19">
                  <c:v>4.3522248554785268</c:v>
                </c:pt>
                <c:pt idx="20">
                  <c:v>4.2907495651637024</c:v>
                </c:pt>
                <c:pt idx="21">
                  <c:v>4.1785826555070855</c:v>
                </c:pt>
                <c:pt idx="22">
                  <c:v>4.1060182959788873</c:v>
                </c:pt>
                <c:pt idx="23">
                  <c:v>4.2037419969160164</c:v>
                </c:pt>
                <c:pt idx="24">
                  <c:v>4.1150815702773809</c:v>
                </c:pt>
                <c:pt idx="25">
                  <c:v>4.0338887070017497</c:v>
                </c:pt>
                <c:pt idx="26">
                  <c:v>4.1042967640695487</c:v>
                </c:pt>
                <c:pt idx="27">
                  <c:v>4.3155495089111398</c:v>
                </c:pt>
                <c:pt idx="28">
                  <c:v>4.5334498290606984</c:v>
                </c:pt>
                <c:pt idx="29">
                  <c:v>4.9396859730307403</c:v>
                </c:pt>
                <c:pt idx="30">
                  <c:v>5.1455500736180646</c:v>
                </c:pt>
                <c:pt idx="31">
                  <c:v>4.9364069115484526</c:v>
                </c:pt>
                <c:pt idx="32">
                  <c:v>4.6585470248550056</c:v>
                </c:pt>
                <c:pt idx="33">
                  <c:v>4.6480218685168957</c:v>
                </c:pt>
                <c:pt idx="34">
                  <c:v>4.811958491825405</c:v>
                </c:pt>
                <c:pt idx="35">
                  <c:v>4.9921472046264608</c:v>
                </c:pt>
                <c:pt idx="36">
                  <c:v>5.1893986650077384</c:v>
                </c:pt>
                <c:pt idx="37">
                  <c:v>5.2271083062510666</c:v>
                </c:pt>
                <c:pt idx="38">
                  <c:v>4.9052220595040934</c:v>
                </c:pt>
                <c:pt idx="39">
                  <c:v>5.0440527633202086</c:v>
                </c:pt>
                <c:pt idx="40">
                  <c:v>5.2187601920292881</c:v>
                </c:pt>
              </c:numCache>
            </c:numRef>
          </c:yVal>
        </c:ser>
        <c:ser>
          <c:idx val="4"/>
          <c:order val="5"/>
          <c:tx>
            <c:v>Italy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TS5.1!$G$5:$G$45</c:f>
              <c:numCache>
                <c:formatCode>0%</c:formatCode>
                <c:ptCount val="41"/>
                <c:pt idx="0">
                  <c:v>2.3921563764711777</c:v>
                </c:pt>
                <c:pt idx="1">
                  <c:v>2.4484560934606527</c:v>
                </c:pt>
                <c:pt idx="2">
                  <c:v>2.5776339785968752</c:v>
                </c:pt>
                <c:pt idx="3">
                  <c:v>2.5316735314332783</c:v>
                </c:pt>
                <c:pt idx="4">
                  <c:v>2.8196300166661388</c:v>
                </c:pt>
                <c:pt idx="5">
                  <c:v>3.2073186990734341</c:v>
                </c:pt>
                <c:pt idx="6">
                  <c:v>3.0403188867400801</c:v>
                </c:pt>
                <c:pt idx="7">
                  <c:v>2.9980298450769611</c:v>
                </c:pt>
                <c:pt idx="8">
                  <c:v>2.9399636053425997</c:v>
                </c:pt>
                <c:pt idx="9">
                  <c:v>2.9844824821481577</c:v>
                </c:pt>
                <c:pt idx="10">
                  <c:v>3.2191418964414202</c:v>
                </c:pt>
                <c:pt idx="11">
                  <c:v>3.6486889809305021</c:v>
                </c:pt>
                <c:pt idx="12">
                  <c:v>3.8252878867379763</c:v>
                </c:pt>
                <c:pt idx="13">
                  <c:v>3.7839347408454409</c:v>
                </c:pt>
                <c:pt idx="14">
                  <c:v>3.68725754425826</c:v>
                </c:pt>
                <c:pt idx="15">
                  <c:v>3.6301378278245453</c:v>
                </c:pt>
                <c:pt idx="16">
                  <c:v>3.7118860434788767</c:v>
                </c:pt>
                <c:pt idx="17">
                  <c:v>3.7256482545531227</c:v>
                </c:pt>
                <c:pt idx="18">
                  <c:v>3.6910340879659458</c:v>
                </c:pt>
                <c:pt idx="19">
                  <c:v>4.0104656497731703</c:v>
                </c:pt>
                <c:pt idx="20">
                  <c:v>4.4805850718883296</c:v>
                </c:pt>
                <c:pt idx="21">
                  <c:v>4.8534361743217396</c:v>
                </c:pt>
                <c:pt idx="22">
                  <c:v>5.3419314660673241</c:v>
                </c:pt>
                <c:pt idx="23">
                  <c:v>5.7515775874857367</c:v>
                </c:pt>
                <c:pt idx="24">
                  <c:v>5.558969647918814</c:v>
                </c:pt>
                <c:pt idx="25">
                  <c:v>5.1838702041173956</c:v>
                </c:pt>
                <c:pt idx="26">
                  <c:v>5.1355548143458698</c:v>
                </c:pt>
                <c:pt idx="27">
                  <c:v>5.2948199364686745</c:v>
                </c:pt>
                <c:pt idx="28">
                  <c:v>5.5084888638697382</c:v>
                </c:pt>
                <c:pt idx="29">
                  <c:v>5.6139391520714357</c:v>
                </c:pt>
                <c:pt idx="30">
                  <c:v>5.6319098860160066</c:v>
                </c:pt>
                <c:pt idx="31">
                  <c:v>5.6166662748939817</c:v>
                </c:pt>
                <c:pt idx="32">
                  <c:v>5.695575157341902</c:v>
                </c:pt>
                <c:pt idx="33">
                  <c:v>5.8837604481548524</c:v>
                </c:pt>
                <c:pt idx="34">
                  <c:v>5.9956417726837037</c:v>
                </c:pt>
                <c:pt idx="35">
                  <c:v>6.2362241942999423</c:v>
                </c:pt>
                <c:pt idx="36">
                  <c:v>6.3720845158979103</c:v>
                </c:pt>
                <c:pt idx="37">
                  <c:v>6.4248318162520768</c:v>
                </c:pt>
                <c:pt idx="38">
                  <c:v>6.607111866964428</c:v>
                </c:pt>
                <c:pt idx="39">
                  <c:v>6.9084990871159802</c:v>
                </c:pt>
                <c:pt idx="40">
                  <c:v>6.7647115720394053</c:v>
                </c:pt>
              </c:numCache>
            </c:numRef>
          </c:yVal>
        </c:ser>
        <c:ser>
          <c:idx val="7"/>
          <c:order val="6"/>
          <c:tx>
            <c:v>Canada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808080"/>
              </a:solidFill>
              <a:ln>
                <a:solidFill>
                  <a:srgbClr val="80808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TS5.1!$H$5:$H$45</c:f>
              <c:numCache>
                <c:formatCode>0%</c:formatCode>
                <c:ptCount val="41"/>
                <c:pt idx="0">
                  <c:v>2.4699924651597467</c:v>
                </c:pt>
                <c:pt idx="1">
                  <c:v>2.5189944068433952</c:v>
                </c:pt>
                <c:pt idx="2">
                  <c:v>2.5107244177950552</c:v>
                </c:pt>
                <c:pt idx="3">
                  <c:v>2.4636757797322599</c:v>
                </c:pt>
                <c:pt idx="4">
                  <c:v>2.3859955154966141</c:v>
                </c:pt>
                <c:pt idx="5">
                  <c:v>2.4161385011287178</c:v>
                </c:pt>
                <c:pt idx="6">
                  <c:v>2.3586726524076398</c:v>
                </c:pt>
                <c:pt idx="7">
                  <c:v>2.4311543920104342</c:v>
                </c:pt>
                <c:pt idx="8">
                  <c:v>2.505635643789426</c:v>
                </c:pt>
                <c:pt idx="9">
                  <c:v>2.5493567772646082</c:v>
                </c:pt>
                <c:pt idx="10">
                  <c:v>2.6440159184476602</c:v>
                </c:pt>
                <c:pt idx="11">
                  <c:v>2.6147625658272071</c:v>
                </c:pt>
                <c:pt idx="12">
                  <c:v>2.7296213238848837</c:v>
                </c:pt>
                <c:pt idx="13">
                  <c:v>2.7683675049909517</c:v>
                </c:pt>
                <c:pt idx="14">
                  <c:v>2.7603429647384621</c:v>
                </c:pt>
                <c:pt idx="15">
                  <c:v>2.7415688785098862</c:v>
                </c:pt>
                <c:pt idx="16">
                  <c:v>2.843574895110724</c:v>
                </c:pt>
                <c:pt idx="17">
                  <c:v>2.821021924292217</c:v>
                </c:pt>
                <c:pt idx="18">
                  <c:v>2.7618487567955001</c:v>
                </c:pt>
                <c:pt idx="19">
                  <c:v>2.8394290166198584</c:v>
                </c:pt>
                <c:pt idx="20">
                  <c:v>2.9435626379185531</c:v>
                </c:pt>
                <c:pt idx="21">
                  <c:v>3.0798619541465779</c:v>
                </c:pt>
                <c:pt idx="22">
                  <c:v>3.2552219611764972</c:v>
                </c:pt>
                <c:pt idx="23">
                  <c:v>3.4097174322705408</c:v>
                </c:pt>
                <c:pt idx="24">
                  <c:v>3.4766718737102367</c:v>
                </c:pt>
                <c:pt idx="25">
                  <c:v>3.4629348575350813</c:v>
                </c:pt>
                <c:pt idx="26">
                  <c:v>3.6299423316931767</c:v>
                </c:pt>
                <c:pt idx="27">
                  <c:v>3.7363776842401779</c:v>
                </c:pt>
                <c:pt idx="28">
                  <c:v>3.8041617531575715</c:v>
                </c:pt>
                <c:pt idx="29">
                  <c:v>3.7748101001949279</c:v>
                </c:pt>
                <c:pt idx="30">
                  <c:v>3.6548429653820778</c:v>
                </c:pt>
                <c:pt idx="31">
                  <c:v>3.6803367211466318</c:v>
                </c:pt>
                <c:pt idx="32">
                  <c:v>3.5777023327127382</c:v>
                </c:pt>
                <c:pt idx="33">
                  <c:v>3.553679897462068</c:v>
                </c:pt>
                <c:pt idx="34">
                  <c:v>3.5996545705601148</c:v>
                </c:pt>
                <c:pt idx="35">
                  <c:v>3.7259917845981763</c:v>
                </c:pt>
                <c:pt idx="36">
                  <c:v>3.8825268190112197</c:v>
                </c:pt>
                <c:pt idx="37">
                  <c:v>4.015444083081352</c:v>
                </c:pt>
                <c:pt idx="38">
                  <c:v>3.82752126884388</c:v>
                </c:pt>
                <c:pt idx="39">
                  <c:v>4.1259128728981578</c:v>
                </c:pt>
                <c:pt idx="40">
                  <c:v>4.1618898695136046</c:v>
                </c:pt>
              </c:numCache>
            </c:numRef>
          </c:yVal>
        </c:ser>
        <c:ser>
          <c:idx val="5"/>
          <c:order val="7"/>
          <c:tx>
            <c:v>Australia</c:v>
          </c:tx>
          <c:spPr>
            <a:ln w="25400">
              <a:solidFill>
                <a:srgbClr val="C0C0C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C0C0C0"/>
              </a:solidFill>
              <a:ln>
                <a:solidFill>
                  <a:srgbClr val="C0C0C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TS5.1!$I$5:$I$45</c:f>
              <c:numCache>
                <c:formatCode>0%</c:formatCode>
                <c:ptCount val="41"/>
                <c:pt idx="0">
                  <c:v>3.2979764741874851</c:v>
                </c:pt>
                <c:pt idx="1">
                  <c:v>3.3849122554023499</c:v>
                </c:pt>
                <c:pt idx="2">
                  <c:v>3.440290472127149</c:v>
                </c:pt>
                <c:pt idx="3">
                  <c:v>3.4712556642592456</c:v>
                </c:pt>
                <c:pt idx="4">
                  <c:v>3.481021892108298</c:v>
                </c:pt>
                <c:pt idx="5">
                  <c:v>3.4884467788623512</c:v>
                </c:pt>
                <c:pt idx="6">
                  <c:v>3.4536068203459798</c:v>
                </c:pt>
                <c:pt idx="7">
                  <c:v>3.4138366089756222</c:v>
                </c:pt>
                <c:pt idx="8">
                  <c:v>3.4814167538233831</c:v>
                </c:pt>
                <c:pt idx="9">
                  <c:v>3.3648218138933408</c:v>
                </c:pt>
                <c:pt idx="10">
                  <c:v>3.3703886117462627</c:v>
                </c:pt>
                <c:pt idx="11">
                  <c:v>3.4535062417602602</c:v>
                </c:pt>
                <c:pt idx="12">
                  <c:v>3.4680072836930607</c:v>
                </c:pt>
                <c:pt idx="13">
                  <c:v>3.5134065159304542</c:v>
                </c:pt>
                <c:pt idx="14">
                  <c:v>3.4534845218045342</c:v>
                </c:pt>
                <c:pt idx="15">
                  <c:v>3.499225038826494</c:v>
                </c:pt>
                <c:pt idx="16">
                  <c:v>3.499957422172463</c:v>
                </c:pt>
                <c:pt idx="17">
                  <c:v>3.5072751152537167</c:v>
                </c:pt>
                <c:pt idx="18">
                  <c:v>3.5528338268487727</c:v>
                </c:pt>
                <c:pt idx="19">
                  <c:v>3.7543906554936601</c:v>
                </c:pt>
                <c:pt idx="20">
                  <c:v>3.862820260299086</c:v>
                </c:pt>
                <c:pt idx="21">
                  <c:v>4.0090902834504814</c:v>
                </c:pt>
                <c:pt idx="22">
                  <c:v>4.0988855402221755</c:v>
                </c:pt>
                <c:pt idx="23">
                  <c:v>4.0300877928265804</c:v>
                </c:pt>
                <c:pt idx="24">
                  <c:v>4.0786015030136271</c:v>
                </c:pt>
                <c:pt idx="25">
                  <c:v>4.1171195564420273</c:v>
                </c:pt>
                <c:pt idx="26">
                  <c:v>4.0052748556715141</c:v>
                </c:pt>
                <c:pt idx="27">
                  <c:v>4.0661988196600776</c:v>
                </c:pt>
                <c:pt idx="28">
                  <c:v>4.1732226483753916</c:v>
                </c:pt>
                <c:pt idx="29">
                  <c:v>4.288554053895079</c:v>
                </c:pt>
                <c:pt idx="30">
                  <c:v>4.4237648571569403</c:v>
                </c:pt>
                <c:pt idx="31">
                  <c:v>4.5384763496205816</c:v>
                </c:pt>
                <c:pt idx="32">
                  <c:v>4.6320516418748303</c:v>
                </c:pt>
                <c:pt idx="33">
                  <c:v>4.8161720868947064</c:v>
                </c:pt>
                <c:pt idx="34">
                  <c:v>5.0022475560453659</c:v>
                </c:pt>
                <c:pt idx="35">
                  <c:v>5.2190397125562322</c:v>
                </c:pt>
                <c:pt idx="36">
                  <c:v>5.3206272356994946</c:v>
                </c:pt>
                <c:pt idx="37">
                  <c:v>5.5520363994264645</c:v>
                </c:pt>
                <c:pt idx="38">
                  <c:v>5.4384877595289716</c:v>
                </c:pt>
                <c:pt idx="39">
                  <c:v>5.0380539461474276</c:v>
                </c:pt>
                <c:pt idx="40">
                  <c:v>5.1791184923126883</c:v>
                </c:pt>
              </c:numCache>
            </c:numRef>
          </c:yVal>
        </c:ser>
        <c:ser>
          <c:idx val="8"/>
          <c:order val="8"/>
          <c:tx>
            <c:v>Spain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TS5.1!$J$5:$J$45</c:f>
              <c:numCache>
                <c:formatCode>General</c:formatCode>
                <c:ptCount val="41"/>
                <c:pt idx="17" formatCode="0%">
                  <c:v>3.615826869852115</c:v>
                </c:pt>
                <c:pt idx="18" formatCode="0%">
                  <c:v>3.8533584195095902</c:v>
                </c:pt>
                <c:pt idx="19" formatCode="0%">
                  <c:v>4.1559617794065655</c:v>
                </c:pt>
                <c:pt idx="20" formatCode="0%">
                  <c:v>4.3486414248549199</c:v>
                </c:pt>
                <c:pt idx="21" formatCode="0%">
                  <c:v>4.5707936708066521</c:v>
                </c:pt>
                <c:pt idx="22" formatCode="0%">
                  <c:v>4.5290373837400173</c:v>
                </c:pt>
                <c:pt idx="23" formatCode="0%">
                  <c:v>4.4304302122107684</c:v>
                </c:pt>
                <c:pt idx="24" formatCode="0%">
                  <c:v>4.4387555448071323</c:v>
                </c:pt>
                <c:pt idx="25" formatCode="0%">
                  <c:v>4.2952539640851812</c:v>
                </c:pt>
                <c:pt idx="26" formatCode="0%">
                  <c:v>4.3297335734534341</c:v>
                </c:pt>
                <c:pt idx="27" formatCode="0%">
                  <c:v>4.3284426188039546</c:v>
                </c:pt>
                <c:pt idx="28" formatCode="0%">
                  <c:v>4.4218146542629846</c:v>
                </c:pt>
                <c:pt idx="29" formatCode="0%">
                  <c:v>4.6265657487319256</c:v>
                </c:pt>
                <c:pt idx="30" formatCode="0%">
                  <c:v>4.7898303742081074</c:v>
                </c:pt>
                <c:pt idx="31" formatCode="0%">
                  <c:v>5.0674963903648162</c:v>
                </c:pt>
                <c:pt idx="32" formatCode="0%">
                  <c:v>5.4586536743969951</c:v>
                </c:pt>
                <c:pt idx="33" formatCode="0%">
                  <c:v>5.9828311419166704</c:v>
                </c:pt>
                <c:pt idx="34" formatCode="0%">
                  <c:v>6.6559644735478942</c:v>
                </c:pt>
                <c:pt idx="35" formatCode="0%">
                  <c:v>7.2421056141523188</c:v>
                </c:pt>
                <c:pt idx="36" formatCode="0%">
                  <c:v>7.6857355217733296</c:v>
                </c:pt>
                <c:pt idx="37" formatCode="0%">
                  <c:v>7.9245500041121808</c:v>
                </c:pt>
                <c:pt idx="38" formatCode="0%">
                  <c:v>7.8623565845568066</c:v>
                </c:pt>
                <c:pt idx="39" formatCode="0%">
                  <c:v>7.8884251146485962</c:v>
                </c:pt>
                <c:pt idx="40" formatCode="0%">
                  <c:v>7.5520987423468418</c:v>
                </c:pt>
              </c:numCache>
            </c:numRef>
          </c:yVal>
        </c:ser>
        <c:axId val="201336704"/>
        <c:axId val="201344512"/>
      </c:scatterChart>
      <c:valAx>
        <c:axId val="201336704"/>
        <c:scaling>
          <c:orientation val="minMax"/>
          <c:max val="2010"/>
          <c:min val="1970"/>
        </c:scaling>
        <c:axPos val="b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sz="11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Private capital almost reached 8 years of national income in Spain at the end of the 2000s (ie. one more year than Japan in 1990). </a:t>
                </a:r>
                <a:r>
                  <a:rPr lang="fr-FR" sz="10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Sources and series: see piketty.pse.ens.fr/capital21c.</a:t>
                </a:r>
              </a:p>
            </c:rich>
          </c:tx>
          <c:layout>
            <c:manualLayout>
              <c:xMode val="edge"/>
              <c:yMode val="edge"/>
              <c:x val="0.14428690575479619"/>
              <c:y val="0.92663043478260898"/>
            </c:manualLayout>
          </c:layout>
          <c:spPr>
            <a:noFill/>
            <a:ln w="25400">
              <a:noFill/>
            </a:ln>
          </c:spPr>
        </c:title>
        <c:numFmt formatCode="0" sourceLinked="0"/>
        <c:maj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01344512"/>
        <c:crosses val="autoZero"/>
        <c:crossBetween val="midCat"/>
      </c:valAx>
      <c:valAx>
        <c:axId val="201344512"/>
        <c:scaling>
          <c:orientation val="minMax"/>
          <c:max val="8"/>
          <c:min val="1"/>
        </c:scaling>
        <c:axPos val="l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50" b="0" i="0" baseline="0">
                    <a:effectLst/>
                  </a:rPr>
                  <a:t>Value of private capital (% of national income)</a:t>
                </a:r>
                <a:endParaRPr lang="en-US" sz="105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2868926012626822"/>
            </c:manualLayout>
          </c:layout>
          <c:spPr>
            <a:noFill/>
            <a:ln w="25400">
              <a:noFill/>
            </a:ln>
          </c:spPr>
        </c:title>
        <c:numFmt formatCode="0%" sourceLinked="0"/>
        <c:maj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200">
                <a:latin typeface="Arial"/>
                <a:cs typeface="Arial"/>
              </a:defRPr>
            </a:pPr>
            <a:endParaRPr lang="fr-FR"/>
          </a:p>
        </c:txPr>
        <c:crossAx val="201336704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9.3682633420822448E-2"/>
          <c:y val="0.1105930339788611"/>
          <c:w val="0.32777314428690602"/>
          <c:h val="0.29129938994112176"/>
        </c:manualLayout>
      </c:layout>
      <c:spPr>
        <a:solidFill>
          <a:srgbClr val="FFFFFF"/>
        </a:solidFill>
        <a:ln w="3175">
          <a:solidFill>
            <a:srgbClr val="808080"/>
          </a:solidFill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</c:chart>
  <c:spPr>
    <a:solidFill>
      <a:srgbClr val="FFFFFF"/>
    </a:solidFill>
    <a:ln w="9525"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/>
            </a:pPr>
            <a:r>
              <a:rPr lang="fr-FR" sz="2000" b="1"/>
              <a:t>Top</a:t>
            </a:r>
            <a:r>
              <a:rPr lang="fr-FR" sz="2000" b="1" baseline="0"/>
              <a:t> Income Tax Rates 1900-2013</a:t>
            </a:r>
            <a:endParaRPr lang="fr-FR" sz="2000" b="1"/>
          </a:p>
        </c:rich>
      </c:tx>
    </c:title>
    <c:plotArea>
      <c:layout>
        <c:manualLayout>
          <c:layoutTarget val="inner"/>
          <c:xMode val="edge"/>
          <c:yMode val="edge"/>
          <c:x val="8.3443708609271486E-2"/>
          <c:y val="8.745968673435843E-2"/>
          <c:w val="0.89933774834437097"/>
          <c:h val="0.8169852673902841"/>
        </c:manualLayout>
      </c:layout>
      <c:lineChart>
        <c:grouping val="standard"/>
        <c:ser>
          <c:idx val="0"/>
          <c:order val="0"/>
          <c:tx>
            <c:v>U.S.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DataFig3_JEP!$A$10:$A$121</c:f>
              <c:numCache>
                <c:formatCode>General</c:formatCode>
                <c:ptCount val="112"/>
                <c:pt idx="0">
                  <c:v>1900</c:v>
                </c:pt>
                <c:pt idx="5">
                  <c:v>1905</c:v>
                </c:pt>
                <c:pt idx="10">
                  <c:v>1910</c:v>
                </c:pt>
                <c:pt idx="15">
                  <c:v>1915</c:v>
                </c:pt>
                <c:pt idx="20">
                  <c:v>1920</c:v>
                </c:pt>
                <c:pt idx="25">
                  <c:v>1925</c:v>
                </c:pt>
                <c:pt idx="30">
                  <c:v>1930</c:v>
                </c:pt>
                <c:pt idx="35">
                  <c:v>1935</c:v>
                </c:pt>
                <c:pt idx="40">
                  <c:v>1940</c:v>
                </c:pt>
                <c:pt idx="45">
                  <c:v>1945</c:v>
                </c:pt>
                <c:pt idx="50">
                  <c:v>1950</c:v>
                </c:pt>
                <c:pt idx="55">
                  <c:v>1955</c:v>
                </c:pt>
                <c:pt idx="60">
                  <c:v>1960</c:v>
                </c:pt>
                <c:pt idx="65">
                  <c:v>1965</c:v>
                </c:pt>
                <c:pt idx="70">
                  <c:v>1970</c:v>
                </c:pt>
                <c:pt idx="75">
                  <c:v>1975</c:v>
                </c:pt>
                <c:pt idx="80">
                  <c:v>1980</c:v>
                </c:pt>
                <c:pt idx="85">
                  <c:v>1985</c:v>
                </c:pt>
                <c:pt idx="90">
                  <c:v>1990</c:v>
                </c:pt>
                <c:pt idx="95">
                  <c:v>1995</c:v>
                </c:pt>
                <c:pt idx="100">
                  <c:v>2000</c:v>
                </c:pt>
                <c:pt idx="105">
                  <c:v>2005</c:v>
                </c:pt>
                <c:pt idx="110">
                  <c:v>2010</c:v>
                </c:pt>
              </c:numCache>
            </c:numRef>
          </c:cat>
          <c:val>
            <c:numRef>
              <c:f>DataFig3_JEP!$C$10:$C$121</c:f>
              <c:numCache>
                <c:formatCode>0%</c:formatCode>
                <c:ptCount val="1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7.0000000000000021E-2</c:v>
                </c:pt>
                <c:pt idx="14">
                  <c:v>7.0000000000000021E-2</c:v>
                </c:pt>
                <c:pt idx="15">
                  <c:v>7.0000000000000021E-2</c:v>
                </c:pt>
                <c:pt idx="16">
                  <c:v>0.15000000000000002</c:v>
                </c:pt>
                <c:pt idx="17">
                  <c:v>0.67000000000000015</c:v>
                </c:pt>
                <c:pt idx="18">
                  <c:v>0.77000000000000013</c:v>
                </c:pt>
                <c:pt idx="19">
                  <c:v>0.73000000000000009</c:v>
                </c:pt>
                <c:pt idx="20">
                  <c:v>0.73000000000000009</c:v>
                </c:pt>
                <c:pt idx="21">
                  <c:v>0.73000000000000009</c:v>
                </c:pt>
                <c:pt idx="22">
                  <c:v>0.58000000000000007</c:v>
                </c:pt>
                <c:pt idx="23">
                  <c:v>0.43500000000000005</c:v>
                </c:pt>
                <c:pt idx="24">
                  <c:v>0.46</c:v>
                </c:pt>
                <c:pt idx="25">
                  <c:v>0.25</c:v>
                </c:pt>
                <c:pt idx="26">
                  <c:v>0.25</c:v>
                </c:pt>
                <c:pt idx="27">
                  <c:v>0.25</c:v>
                </c:pt>
                <c:pt idx="28">
                  <c:v>0.25</c:v>
                </c:pt>
                <c:pt idx="29">
                  <c:v>0.24000000000000002</c:v>
                </c:pt>
                <c:pt idx="30">
                  <c:v>0.25</c:v>
                </c:pt>
                <c:pt idx="31">
                  <c:v>0.25</c:v>
                </c:pt>
                <c:pt idx="32">
                  <c:v>0.63000000000000012</c:v>
                </c:pt>
                <c:pt idx="33">
                  <c:v>0.63000000000000012</c:v>
                </c:pt>
                <c:pt idx="34">
                  <c:v>0.63000000000000012</c:v>
                </c:pt>
                <c:pt idx="35">
                  <c:v>0.63000000000000012</c:v>
                </c:pt>
                <c:pt idx="36">
                  <c:v>0.79</c:v>
                </c:pt>
                <c:pt idx="37">
                  <c:v>0.79</c:v>
                </c:pt>
                <c:pt idx="38">
                  <c:v>0.79</c:v>
                </c:pt>
                <c:pt idx="39">
                  <c:v>0.79</c:v>
                </c:pt>
                <c:pt idx="40">
                  <c:v>0.81100000000000005</c:v>
                </c:pt>
                <c:pt idx="41">
                  <c:v>0.81</c:v>
                </c:pt>
                <c:pt idx="42">
                  <c:v>0.88</c:v>
                </c:pt>
                <c:pt idx="43">
                  <c:v>0.88</c:v>
                </c:pt>
                <c:pt idx="44">
                  <c:v>0.94000000000000006</c:v>
                </c:pt>
                <c:pt idx="45">
                  <c:v>0.94000000000000006</c:v>
                </c:pt>
                <c:pt idx="46">
                  <c:v>0.86450000000000005</c:v>
                </c:pt>
                <c:pt idx="47">
                  <c:v>0.86450000000000005</c:v>
                </c:pt>
                <c:pt idx="48">
                  <c:v>0.82130000000000003</c:v>
                </c:pt>
                <c:pt idx="49">
                  <c:v>0.82130000000000003</c:v>
                </c:pt>
                <c:pt idx="50">
                  <c:v>0.84360000000000013</c:v>
                </c:pt>
                <c:pt idx="51">
                  <c:v>0.91</c:v>
                </c:pt>
                <c:pt idx="52">
                  <c:v>0.92</c:v>
                </c:pt>
                <c:pt idx="53">
                  <c:v>0.92</c:v>
                </c:pt>
                <c:pt idx="54">
                  <c:v>0.91</c:v>
                </c:pt>
                <c:pt idx="55">
                  <c:v>0.91</c:v>
                </c:pt>
                <c:pt idx="56">
                  <c:v>0.91</c:v>
                </c:pt>
                <c:pt idx="57">
                  <c:v>0.91</c:v>
                </c:pt>
                <c:pt idx="58">
                  <c:v>0.91</c:v>
                </c:pt>
                <c:pt idx="59">
                  <c:v>0.91</c:v>
                </c:pt>
                <c:pt idx="60">
                  <c:v>0.91</c:v>
                </c:pt>
                <c:pt idx="61">
                  <c:v>0.91</c:v>
                </c:pt>
                <c:pt idx="62">
                  <c:v>0.91</c:v>
                </c:pt>
                <c:pt idx="63">
                  <c:v>0.91</c:v>
                </c:pt>
                <c:pt idx="64">
                  <c:v>0.77000000000000013</c:v>
                </c:pt>
                <c:pt idx="65">
                  <c:v>0.70000000000000007</c:v>
                </c:pt>
                <c:pt idx="66">
                  <c:v>0.70000000000000007</c:v>
                </c:pt>
                <c:pt idx="67">
                  <c:v>0.70000000000000007</c:v>
                </c:pt>
                <c:pt idx="68">
                  <c:v>0.75249999999999995</c:v>
                </c:pt>
                <c:pt idx="69">
                  <c:v>0.77000000000000013</c:v>
                </c:pt>
                <c:pt idx="70">
                  <c:v>0.71750000000000003</c:v>
                </c:pt>
                <c:pt idx="71">
                  <c:v>0.70000000000000007</c:v>
                </c:pt>
                <c:pt idx="72">
                  <c:v>0.70000000000000007</c:v>
                </c:pt>
                <c:pt idx="73">
                  <c:v>0.70000000000000007</c:v>
                </c:pt>
                <c:pt idx="74">
                  <c:v>0.70000000000000007</c:v>
                </c:pt>
                <c:pt idx="75">
                  <c:v>0.70000000000000007</c:v>
                </c:pt>
                <c:pt idx="76">
                  <c:v>0.70000000000000007</c:v>
                </c:pt>
                <c:pt idx="77">
                  <c:v>0.70000000000000007</c:v>
                </c:pt>
                <c:pt idx="78">
                  <c:v>0.70000000000000007</c:v>
                </c:pt>
                <c:pt idx="79">
                  <c:v>0.70000000000000007</c:v>
                </c:pt>
                <c:pt idx="80">
                  <c:v>0.70000000000000007</c:v>
                </c:pt>
                <c:pt idx="81">
                  <c:v>0.69130000000000003</c:v>
                </c:pt>
                <c:pt idx="82">
                  <c:v>0.5</c:v>
                </c:pt>
                <c:pt idx="83">
                  <c:v>0.5</c:v>
                </c:pt>
                <c:pt idx="84">
                  <c:v>0.5</c:v>
                </c:pt>
                <c:pt idx="85">
                  <c:v>0.5</c:v>
                </c:pt>
                <c:pt idx="86">
                  <c:v>0.5</c:v>
                </c:pt>
                <c:pt idx="87">
                  <c:v>0.38500000000000006</c:v>
                </c:pt>
                <c:pt idx="88">
                  <c:v>0.28000000000000008</c:v>
                </c:pt>
                <c:pt idx="89">
                  <c:v>0.28000000000000008</c:v>
                </c:pt>
                <c:pt idx="90">
                  <c:v>0.28000000000000008</c:v>
                </c:pt>
                <c:pt idx="91">
                  <c:v>0.31000000000000005</c:v>
                </c:pt>
                <c:pt idx="92">
                  <c:v>0.31000000000000005</c:v>
                </c:pt>
                <c:pt idx="93">
                  <c:v>0.39600000000000007</c:v>
                </c:pt>
                <c:pt idx="94">
                  <c:v>0.39600000000000007</c:v>
                </c:pt>
                <c:pt idx="95">
                  <c:v>0.39600000000000007</c:v>
                </c:pt>
                <c:pt idx="96">
                  <c:v>0.39600000000000007</c:v>
                </c:pt>
                <c:pt idx="97">
                  <c:v>0.39600000000000007</c:v>
                </c:pt>
                <c:pt idx="98">
                  <c:v>0.39600000000000007</c:v>
                </c:pt>
                <c:pt idx="99">
                  <c:v>0.39600000000000007</c:v>
                </c:pt>
                <c:pt idx="100">
                  <c:v>0.39600000000000007</c:v>
                </c:pt>
                <c:pt idx="101">
                  <c:v>0.38600000000000007</c:v>
                </c:pt>
                <c:pt idx="102">
                  <c:v>0.38600000000000007</c:v>
                </c:pt>
                <c:pt idx="103">
                  <c:v>0.35000000000000003</c:v>
                </c:pt>
                <c:pt idx="104">
                  <c:v>0.35000000000000003</c:v>
                </c:pt>
                <c:pt idx="105">
                  <c:v>0.35000000000000003</c:v>
                </c:pt>
                <c:pt idx="106">
                  <c:v>0.35000000000000003</c:v>
                </c:pt>
                <c:pt idx="107">
                  <c:v>0.35000000000000003</c:v>
                </c:pt>
                <c:pt idx="108">
                  <c:v>0.35000000000000003</c:v>
                </c:pt>
                <c:pt idx="109">
                  <c:v>0.35000000000000003</c:v>
                </c:pt>
                <c:pt idx="110">
                  <c:v>0.35000000000000003</c:v>
                </c:pt>
                <c:pt idx="111">
                  <c:v>0.35000000000000003</c:v>
                </c:pt>
              </c:numCache>
            </c:numRef>
          </c:val>
        </c:ser>
        <c:ser>
          <c:idx val="3"/>
          <c:order val="1"/>
          <c:tx>
            <c:v>U.K.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DataFig3_JEP!$A$10:$A$121</c:f>
              <c:numCache>
                <c:formatCode>General</c:formatCode>
                <c:ptCount val="112"/>
                <c:pt idx="0">
                  <c:v>1900</c:v>
                </c:pt>
                <c:pt idx="5">
                  <c:v>1905</c:v>
                </c:pt>
                <c:pt idx="10">
                  <c:v>1910</c:v>
                </c:pt>
                <c:pt idx="15">
                  <c:v>1915</c:v>
                </c:pt>
                <c:pt idx="20">
                  <c:v>1920</c:v>
                </c:pt>
                <c:pt idx="25">
                  <c:v>1925</c:v>
                </c:pt>
                <c:pt idx="30">
                  <c:v>1930</c:v>
                </c:pt>
                <c:pt idx="35">
                  <c:v>1935</c:v>
                </c:pt>
                <c:pt idx="40">
                  <c:v>1940</c:v>
                </c:pt>
                <c:pt idx="45">
                  <c:v>1945</c:v>
                </c:pt>
                <c:pt idx="50">
                  <c:v>1950</c:v>
                </c:pt>
                <c:pt idx="55">
                  <c:v>1955</c:v>
                </c:pt>
                <c:pt idx="60">
                  <c:v>1960</c:v>
                </c:pt>
                <c:pt idx="65">
                  <c:v>1965</c:v>
                </c:pt>
                <c:pt idx="70">
                  <c:v>1970</c:v>
                </c:pt>
                <c:pt idx="75">
                  <c:v>1975</c:v>
                </c:pt>
                <c:pt idx="80">
                  <c:v>1980</c:v>
                </c:pt>
                <c:pt idx="85">
                  <c:v>1985</c:v>
                </c:pt>
                <c:pt idx="90">
                  <c:v>1990</c:v>
                </c:pt>
                <c:pt idx="95">
                  <c:v>1995</c:v>
                </c:pt>
                <c:pt idx="100">
                  <c:v>2000</c:v>
                </c:pt>
                <c:pt idx="105">
                  <c:v>2005</c:v>
                </c:pt>
                <c:pt idx="110">
                  <c:v>2010</c:v>
                </c:pt>
              </c:numCache>
            </c:numRef>
          </c:cat>
          <c:val>
            <c:numRef>
              <c:f>DataFig3_JEP!$D$10:$D$121</c:f>
              <c:numCache>
                <c:formatCode>0%</c:formatCode>
                <c:ptCount val="1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8.3333333333333343E-2</c:v>
                </c:pt>
                <c:pt idx="10">
                  <c:v>8.3333333333333343E-2</c:v>
                </c:pt>
                <c:pt idx="11">
                  <c:v>8.3333333333333343E-2</c:v>
                </c:pt>
                <c:pt idx="12">
                  <c:v>8.3333333333333343E-2</c:v>
                </c:pt>
                <c:pt idx="13">
                  <c:v>8.3333333333333343E-2</c:v>
                </c:pt>
                <c:pt idx="14">
                  <c:v>0.17222220833333338</c:v>
                </c:pt>
                <c:pt idx="15">
                  <c:v>0.32500000000000007</c:v>
                </c:pt>
                <c:pt idx="16">
                  <c:v>0.4250000000000001</c:v>
                </c:pt>
                <c:pt idx="17">
                  <c:v>0.4250000000000001</c:v>
                </c:pt>
                <c:pt idx="18">
                  <c:v>0.52500000000000002</c:v>
                </c:pt>
                <c:pt idx="19">
                  <c:v>0.52500000000000002</c:v>
                </c:pt>
                <c:pt idx="20">
                  <c:v>0.60000000000000009</c:v>
                </c:pt>
                <c:pt idx="21">
                  <c:v>0.60000000000000009</c:v>
                </c:pt>
                <c:pt idx="22">
                  <c:v>0.55000000000000004</c:v>
                </c:pt>
                <c:pt idx="23">
                  <c:v>0.52500000000000002</c:v>
                </c:pt>
                <c:pt idx="24">
                  <c:v>0.52500000000000002</c:v>
                </c:pt>
                <c:pt idx="25">
                  <c:v>0.5</c:v>
                </c:pt>
                <c:pt idx="26">
                  <c:v>0.5</c:v>
                </c:pt>
                <c:pt idx="27">
                  <c:v>0.5</c:v>
                </c:pt>
                <c:pt idx="28">
                  <c:v>0.5</c:v>
                </c:pt>
                <c:pt idx="29">
                  <c:v>0.57500000000000007</c:v>
                </c:pt>
                <c:pt idx="30">
                  <c:v>0.63750000000000007</c:v>
                </c:pt>
                <c:pt idx="31">
                  <c:v>0.66250000000000009</c:v>
                </c:pt>
                <c:pt idx="32">
                  <c:v>0.66250000000000009</c:v>
                </c:pt>
                <c:pt idx="33">
                  <c:v>0.66250000000000009</c:v>
                </c:pt>
                <c:pt idx="34">
                  <c:v>0.63750000000000007</c:v>
                </c:pt>
                <c:pt idx="35">
                  <c:v>0.63750000000000007</c:v>
                </c:pt>
                <c:pt idx="36">
                  <c:v>0.65000000000000013</c:v>
                </c:pt>
                <c:pt idx="37">
                  <c:v>0.66250000000000009</c:v>
                </c:pt>
                <c:pt idx="38">
                  <c:v>0.75000000000000011</c:v>
                </c:pt>
                <c:pt idx="39">
                  <c:v>0.82500000000000007</c:v>
                </c:pt>
                <c:pt idx="40">
                  <c:v>0.9</c:v>
                </c:pt>
                <c:pt idx="41">
                  <c:v>0.97500000000000009</c:v>
                </c:pt>
                <c:pt idx="42">
                  <c:v>0.97500000000000009</c:v>
                </c:pt>
                <c:pt idx="43">
                  <c:v>0.97500000000000009</c:v>
                </c:pt>
                <c:pt idx="44">
                  <c:v>0.97500000000000009</c:v>
                </c:pt>
                <c:pt idx="45">
                  <c:v>0.97500000000000009</c:v>
                </c:pt>
                <c:pt idx="46">
                  <c:v>0.97500000000000009</c:v>
                </c:pt>
                <c:pt idx="47">
                  <c:v>0.97500000000000009</c:v>
                </c:pt>
                <c:pt idx="48">
                  <c:v>0.97500000000000009</c:v>
                </c:pt>
                <c:pt idx="49">
                  <c:v>0.97500000000000009</c:v>
                </c:pt>
                <c:pt idx="50">
                  <c:v>0.97500000000000009</c:v>
                </c:pt>
                <c:pt idx="51">
                  <c:v>0.97500000000000009</c:v>
                </c:pt>
                <c:pt idx="52">
                  <c:v>0.97500000000000009</c:v>
                </c:pt>
                <c:pt idx="53">
                  <c:v>0.95000000000000007</c:v>
                </c:pt>
                <c:pt idx="54">
                  <c:v>0.95000000000000007</c:v>
                </c:pt>
                <c:pt idx="55">
                  <c:v>0.92500000000000004</c:v>
                </c:pt>
                <c:pt idx="56">
                  <c:v>0.92500000000000004</c:v>
                </c:pt>
                <c:pt idx="57">
                  <c:v>0.92500000000000004</c:v>
                </c:pt>
                <c:pt idx="58">
                  <c:v>0.92500000000000004</c:v>
                </c:pt>
                <c:pt idx="59">
                  <c:v>0.88749999999999996</c:v>
                </c:pt>
                <c:pt idx="60">
                  <c:v>0.88749999999999996</c:v>
                </c:pt>
                <c:pt idx="61">
                  <c:v>0.88749999999999996</c:v>
                </c:pt>
                <c:pt idx="62">
                  <c:v>0.88749999999999996</c:v>
                </c:pt>
                <c:pt idx="63">
                  <c:v>0.88749999999999996</c:v>
                </c:pt>
                <c:pt idx="64">
                  <c:v>0.88749999999999996</c:v>
                </c:pt>
                <c:pt idx="65">
                  <c:v>0.91249999999999998</c:v>
                </c:pt>
                <c:pt idx="66">
                  <c:v>0.91249999999999998</c:v>
                </c:pt>
                <c:pt idx="67">
                  <c:v>0.91249999999999998</c:v>
                </c:pt>
                <c:pt idx="68">
                  <c:v>0.91249999999999998</c:v>
                </c:pt>
                <c:pt idx="69">
                  <c:v>0.91249999999999998</c:v>
                </c:pt>
                <c:pt idx="70">
                  <c:v>0.91249999999999998</c:v>
                </c:pt>
                <c:pt idx="71">
                  <c:v>0.88749999999999996</c:v>
                </c:pt>
                <c:pt idx="72">
                  <c:v>0.88749999999999996</c:v>
                </c:pt>
                <c:pt idx="73">
                  <c:v>0.9</c:v>
                </c:pt>
                <c:pt idx="74">
                  <c:v>0.98</c:v>
                </c:pt>
                <c:pt idx="75">
                  <c:v>0.98</c:v>
                </c:pt>
                <c:pt idx="76">
                  <c:v>0.98</c:v>
                </c:pt>
                <c:pt idx="77">
                  <c:v>0.98</c:v>
                </c:pt>
                <c:pt idx="78">
                  <c:v>0.98</c:v>
                </c:pt>
                <c:pt idx="79">
                  <c:v>0.75000000000000011</c:v>
                </c:pt>
                <c:pt idx="80">
                  <c:v>0.75000000000000011</c:v>
                </c:pt>
                <c:pt idx="81">
                  <c:v>0.75000000000000011</c:v>
                </c:pt>
                <c:pt idx="82">
                  <c:v>0.75000000000000011</c:v>
                </c:pt>
                <c:pt idx="83">
                  <c:v>0.75000000000000011</c:v>
                </c:pt>
                <c:pt idx="84">
                  <c:v>0.60000000000000009</c:v>
                </c:pt>
                <c:pt idx="85">
                  <c:v>0.60000000000000009</c:v>
                </c:pt>
                <c:pt idx="86">
                  <c:v>0.60000000000000009</c:v>
                </c:pt>
                <c:pt idx="87">
                  <c:v>0.60000000000000009</c:v>
                </c:pt>
                <c:pt idx="88">
                  <c:v>0.4</c:v>
                </c:pt>
                <c:pt idx="89">
                  <c:v>0.4</c:v>
                </c:pt>
                <c:pt idx="90">
                  <c:v>0.4</c:v>
                </c:pt>
                <c:pt idx="91">
                  <c:v>0.4</c:v>
                </c:pt>
                <c:pt idx="92">
                  <c:v>0.4</c:v>
                </c:pt>
                <c:pt idx="93">
                  <c:v>0.4</c:v>
                </c:pt>
                <c:pt idx="94">
                  <c:v>0.4</c:v>
                </c:pt>
                <c:pt idx="95">
                  <c:v>0.4</c:v>
                </c:pt>
                <c:pt idx="96">
                  <c:v>0.4</c:v>
                </c:pt>
                <c:pt idx="97">
                  <c:v>0.4</c:v>
                </c:pt>
                <c:pt idx="98">
                  <c:v>0.4</c:v>
                </c:pt>
                <c:pt idx="99">
                  <c:v>0.4</c:v>
                </c:pt>
                <c:pt idx="100">
                  <c:v>0.4</c:v>
                </c:pt>
                <c:pt idx="101">
                  <c:v>0.4</c:v>
                </c:pt>
                <c:pt idx="102">
                  <c:v>0.4</c:v>
                </c:pt>
                <c:pt idx="103">
                  <c:v>0.4</c:v>
                </c:pt>
                <c:pt idx="104">
                  <c:v>0.4</c:v>
                </c:pt>
                <c:pt idx="105">
                  <c:v>0.4</c:v>
                </c:pt>
                <c:pt idx="106">
                  <c:v>0.4</c:v>
                </c:pt>
                <c:pt idx="107">
                  <c:v>0.4</c:v>
                </c:pt>
                <c:pt idx="108">
                  <c:v>0.4</c:v>
                </c:pt>
                <c:pt idx="109">
                  <c:v>0.4</c:v>
                </c:pt>
                <c:pt idx="110">
                  <c:v>0.5</c:v>
                </c:pt>
                <c:pt idx="111">
                  <c:v>0.5</c:v>
                </c:pt>
              </c:numCache>
            </c:numRef>
          </c:val>
        </c:ser>
        <c:ser>
          <c:idx val="1"/>
          <c:order val="2"/>
          <c:tx>
            <c:v>France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DataFig3_JEP!$A$10:$A$121</c:f>
              <c:numCache>
                <c:formatCode>General</c:formatCode>
                <c:ptCount val="112"/>
                <c:pt idx="0">
                  <c:v>1900</c:v>
                </c:pt>
                <c:pt idx="5">
                  <c:v>1905</c:v>
                </c:pt>
                <c:pt idx="10">
                  <c:v>1910</c:v>
                </c:pt>
                <c:pt idx="15">
                  <c:v>1915</c:v>
                </c:pt>
                <c:pt idx="20">
                  <c:v>1920</c:v>
                </c:pt>
                <c:pt idx="25">
                  <c:v>1925</c:v>
                </c:pt>
                <c:pt idx="30">
                  <c:v>1930</c:v>
                </c:pt>
                <c:pt idx="35">
                  <c:v>1935</c:v>
                </c:pt>
                <c:pt idx="40">
                  <c:v>1940</c:v>
                </c:pt>
                <c:pt idx="45">
                  <c:v>1945</c:v>
                </c:pt>
                <c:pt idx="50">
                  <c:v>1950</c:v>
                </c:pt>
                <c:pt idx="55">
                  <c:v>1955</c:v>
                </c:pt>
                <c:pt idx="60">
                  <c:v>1960</c:v>
                </c:pt>
                <c:pt idx="65">
                  <c:v>1965</c:v>
                </c:pt>
                <c:pt idx="70">
                  <c:v>1970</c:v>
                </c:pt>
                <c:pt idx="75">
                  <c:v>1975</c:v>
                </c:pt>
                <c:pt idx="80">
                  <c:v>1980</c:v>
                </c:pt>
                <c:pt idx="85">
                  <c:v>1985</c:v>
                </c:pt>
                <c:pt idx="90">
                  <c:v>1990</c:v>
                </c:pt>
                <c:pt idx="95">
                  <c:v>1995</c:v>
                </c:pt>
                <c:pt idx="100">
                  <c:v>2000</c:v>
                </c:pt>
                <c:pt idx="105">
                  <c:v>2005</c:v>
                </c:pt>
                <c:pt idx="110">
                  <c:v>2010</c:v>
                </c:pt>
              </c:numCache>
            </c:numRef>
          </c:cat>
          <c:val>
            <c:numRef>
              <c:f>DataFig3_JEP!$F$10:$F$121</c:f>
              <c:numCache>
                <c:formatCode>0%</c:formatCode>
                <c:ptCount val="1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2.0000000000000004E-2</c:v>
                </c:pt>
                <c:pt idx="16">
                  <c:v>0.1</c:v>
                </c:pt>
                <c:pt idx="17">
                  <c:v>0.2</c:v>
                </c:pt>
                <c:pt idx="18">
                  <c:v>0.2</c:v>
                </c:pt>
                <c:pt idx="19">
                  <c:v>0.5</c:v>
                </c:pt>
                <c:pt idx="20">
                  <c:v>0.5</c:v>
                </c:pt>
                <c:pt idx="21">
                  <c:v>0.5</c:v>
                </c:pt>
                <c:pt idx="22">
                  <c:v>0.5</c:v>
                </c:pt>
                <c:pt idx="23">
                  <c:v>0.60000000000000009</c:v>
                </c:pt>
                <c:pt idx="24">
                  <c:v>0.72000000000000008</c:v>
                </c:pt>
                <c:pt idx="25">
                  <c:v>0.60000000000000009</c:v>
                </c:pt>
                <c:pt idx="26">
                  <c:v>0.30000000000000004</c:v>
                </c:pt>
                <c:pt idx="27">
                  <c:v>0.30000000000000004</c:v>
                </c:pt>
                <c:pt idx="28">
                  <c:v>0.3333000000000001</c:v>
                </c:pt>
                <c:pt idx="29">
                  <c:v>0.3333000000000001</c:v>
                </c:pt>
                <c:pt idx="30">
                  <c:v>0.3333000000000001</c:v>
                </c:pt>
                <c:pt idx="31">
                  <c:v>0.3333000000000001</c:v>
                </c:pt>
                <c:pt idx="32">
                  <c:v>0.36670000000000008</c:v>
                </c:pt>
                <c:pt idx="33">
                  <c:v>0.36670000000000008</c:v>
                </c:pt>
                <c:pt idx="34">
                  <c:v>0.30000000000000004</c:v>
                </c:pt>
                <c:pt idx="35">
                  <c:v>0.36000000000000004</c:v>
                </c:pt>
                <c:pt idx="36">
                  <c:v>0.48000000000000004</c:v>
                </c:pt>
                <c:pt idx="37">
                  <c:v>0.51839999999999997</c:v>
                </c:pt>
                <c:pt idx="38">
                  <c:v>0.53332000000000002</c:v>
                </c:pt>
                <c:pt idx="39">
                  <c:v>0.53332000000000002</c:v>
                </c:pt>
                <c:pt idx="40">
                  <c:v>0.53332000000000002</c:v>
                </c:pt>
                <c:pt idx="41">
                  <c:v>0.6000000000000002</c:v>
                </c:pt>
                <c:pt idx="42">
                  <c:v>0.70000000000000007</c:v>
                </c:pt>
                <c:pt idx="43">
                  <c:v>0.70000000000000007</c:v>
                </c:pt>
                <c:pt idx="44">
                  <c:v>0.70000000000000007</c:v>
                </c:pt>
                <c:pt idx="45">
                  <c:v>0.60000000000000009</c:v>
                </c:pt>
                <c:pt idx="46">
                  <c:v>0.60000000000000009</c:v>
                </c:pt>
                <c:pt idx="47">
                  <c:v>0.72000000000000008</c:v>
                </c:pt>
                <c:pt idx="48">
                  <c:v>0.60000000000000009</c:v>
                </c:pt>
                <c:pt idx="49">
                  <c:v>0.60000000000000009</c:v>
                </c:pt>
                <c:pt idx="50">
                  <c:v>0.60000000000000009</c:v>
                </c:pt>
                <c:pt idx="51">
                  <c:v>0.60000000000000009</c:v>
                </c:pt>
                <c:pt idx="52">
                  <c:v>0.60000000000000009</c:v>
                </c:pt>
                <c:pt idx="53">
                  <c:v>0.60000000000000009</c:v>
                </c:pt>
                <c:pt idx="54">
                  <c:v>0.60000000000000009</c:v>
                </c:pt>
                <c:pt idx="55">
                  <c:v>0.66000000000000014</c:v>
                </c:pt>
                <c:pt idx="56">
                  <c:v>0.66000000000000014</c:v>
                </c:pt>
                <c:pt idx="57">
                  <c:v>0.66000000000000014</c:v>
                </c:pt>
                <c:pt idx="58">
                  <c:v>0.66000000000000014</c:v>
                </c:pt>
                <c:pt idx="59">
                  <c:v>0.66000000000000014</c:v>
                </c:pt>
                <c:pt idx="60">
                  <c:v>0.66000000000000014</c:v>
                </c:pt>
                <c:pt idx="61">
                  <c:v>0.63000000000000012</c:v>
                </c:pt>
                <c:pt idx="62">
                  <c:v>0.63000000000000012</c:v>
                </c:pt>
                <c:pt idx="63">
                  <c:v>0.64575000000000016</c:v>
                </c:pt>
                <c:pt idx="64">
                  <c:v>0.63000000000000012</c:v>
                </c:pt>
                <c:pt idx="65">
                  <c:v>0.63000000000000012</c:v>
                </c:pt>
                <c:pt idx="66">
                  <c:v>0.65000000000000013</c:v>
                </c:pt>
                <c:pt idx="67">
                  <c:v>0.66000000000000014</c:v>
                </c:pt>
                <c:pt idx="68">
                  <c:v>0.66000000000000014</c:v>
                </c:pt>
                <c:pt idx="69">
                  <c:v>0.64500000000000002</c:v>
                </c:pt>
                <c:pt idx="70">
                  <c:v>0.6180000000000001</c:v>
                </c:pt>
                <c:pt idx="71">
                  <c:v>0.6120000000000001</c:v>
                </c:pt>
                <c:pt idx="72">
                  <c:v>0.60000000000000009</c:v>
                </c:pt>
                <c:pt idx="73">
                  <c:v>0.60000000000000009</c:v>
                </c:pt>
                <c:pt idx="74">
                  <c:v>0.60000000000000009</c:v>
                </c:pt>
                <c:pt idx="75">
                  <c:v>0.60000000000000009</c:v>
                </c:pt>
                <c:pt idx="76">
                  <c:v>0.60000000000000009</c:v>
                </c:pt>
                <c:pt idx="77">
                  <c:v>0.60000000000000009</c:v>
                </c:pt>
                <c:pt idx="78">
                  <c:v>0.60000000000000009</c:v>
                </c:pt>
                <c:pt idx="79">
                  <c:v>0.60000000000000009</c:v>
                </c:pt>
                <c:pt idx="80">
                  <c:v>0.66000000000000014</c:v>
                </c:pt>
                <c:pt idx="81">
                  <c:v>0.66000000000000014</c:v>
                </c:pt>
                <c:pt idx="82">
                  <c:v>0.69550000000000012</c:v>
                </c:pt>
                <c:pt idx="83">
                  <c:v>0.70200000000000018</c:v>
                </c:pt>
                <c:pt idx="84">
                  <c:v>0.66950000000000021</c:v>
                </c:pt>
                <c:pt idx="85">
                  <c:v>0.65000000000000013</c:v>
                </c:pt>
                <c:pt idx="86">
                  <c:v>0.58000000000000007</c:v>
                </c:pt>
                <c:pt idx="87">
                  <c:v>0.56799999999999995</c:v>
                </c:pt>
                <c:pt idx="88">
                  <c:v>0.56799999999999995</c:v>
                </c:pt>
                <c:pt idx="89">
                  <c:v>0.56799999999999995</c:v>
                </c:pt>
                <c:pt idx="90">
                  <c:v>0.56799999999999995</c:v>
                </c:pt>
                <c:pt idx="91">
                  <c:v>0.57900000000000007</c:v>
                </c:pt>
                <c:pt idx="92">
                  <c:v>0.57900000000000007</c:v>
                </c:pt>
                <c:pt idx="93">
                  <c:v>0.59199999999999997</c:v>
                </c:pt>
                <c:pt idx="94">
                  <c:v>0.59199999999999997</c:v>
                </c:pt>
                <c:pt idx="95">
                  <c:v>0.59199999999999997</c:v>
                </c:pt>
                <c:pt idx="96">
                  <c:v>0.57900000000000018</c:v>
                </c:pt>
                <c:pt idx="97">
                  <c:v>0.57900000000000018</c:v>
                </c:pt>
                <c:pt idx="98">
                  <c:v>0.62000000000000011</c:v>
                </c:pt>
                <c:pt idx="99">
                  <c:v>0.62000000000000011</c:v>
                </c:pt>
                <c:pt idx="100">
                  <c:v>0.61249999999999993</c:v>
                </c:pt>
                <c:pt idx="101">
                  <c:v>0.60749999999999993</c:v>
                </c:pt>
                <c:pt idx="102">
                  <c:v>0.57580000000000009</c:v>
                </c:pt>
                <c:pt idx="103">
                  <c:v>0.56089999999999995</c:v>
                </c:pt>
                <c:pt idx="104">
                  <c:v>0.56089999999999995</c:v>
                </c:pt>
                <c:pt idx="105">
                  <c:v>0.56089999999999995</c:v>
                </c:pt>
                <c:pt idx="106">
                  <c:v>0.48000000000000009</c:v>
                </c:pt>
                <c:pt idx="107">
                  <c:v>0.48000000000000009</c:v>
                </c:pt>
                <c:pt idx="108">
                  <c:v>0.48000000000000009</c:v>
                </c:pt>
                <c:pt idx="109">
                  <c:v>0.48000000000000009</c:v>
                </c:pt>
                <c:pt idx="110">
                  <c:v>0.49000000000000005</c:v>
                </c:pt>
                <c:pt idx="111">
                  <c:v>0.49000000000000005</c:v>
                </c:pt>
              </c:numCache>
            </c:numRef>
          </c:val>
        </c:ser>
        <c:ser>
          <c:idx val="2"/>
          <c:order val="3"/>
          <c:tx>
            <c:v>Germany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DataFig3_JEP!$A$10:$A$121</c:f>
              <c:numCache>
                <c:formatCode>General</c:formatCode>
                <c:ptCount val="112"/>
                <c:pt idx="0">
                  <c:v>1900</c:v>
                </c:pt>
                <c:pt idx="5">
                  <c:v>1905</c:v>
                </c:pt>
                <c:pt idx="10">
                  <c:v>1910</c:v>
                </c:pt>
                <c:pt idx="15">
                  <c:v>1915</c:v>
                </c:pt>
                <c:pt idx="20">
                  <c:v>1920</c:v>
                </c:pt>
                <c:pt idx="25">
                  <c:v>1925</c:v>
                </c:pt>
                <c:pt idx="30">
                  <c:v>1930</c:v>
                </c:pt>
                <c:pt idx="35">
                  <c:v>1935</c:v>
                </c:pt>
                <c:pt idx="40">
                  <c:v>1940</c:v>
                </c:pt>
                <c:pt idx="45">
                  <c:v>1945</c:v>
                </c:pt>
                <c:pt idx="50">
                  <c:v>1950</c:v>
                </c:pt>
                <c:pt idx="55">
                  <c:v>1955</c:v>
                </c:pt>
                <c:pt idx="60">
                  <c:v>1960</c:v>
                </c:pt>
                <c:pt idx="65">
                  <c:v>1965</c:v>
                </c:pt>
                <c:pt idx="70">
                  <c:v>1970</c:v>
                </c:pt>
                <c:pt idx="75">
                  <c:v>1975</c:v>
                </c:pt>
                <c:pt idx="80">
                  <c:v>1980</c:v>
                </c:pt>
                <c:pt idx="85">
                  <c:v>1985</c:v>
                </c:pt>
                <c:pt idx="90">
                  <c:v>1990</c:v>
                </c:pt>
                <c:pt idx="95">
                  <c:v>1995</c:v>
                </c:pt>
                <c:pt idx="100">
                  <c:v>2000</c:v>
                </c:pt>
                <c:pt idx="105">
                  <c:v>2005</c:v>
                </c:pt>
                <c:pt idx="110">
                  <c:v>2010</c:v>
                </c:pt>
              </c:numCache>
            </c:numRef>
          </c:cat>
          <c:val>
            <c:numRef>
              <c:f>DataFig3_JEP!$E$10:$E$121</c:f>
              <c:numCache>
                <c:formatCode>0%</c:formatCode>
                <c:ptCount val="112"/>
                <c:pt idx="0">
                  <c:v>3.0000000000000002E-2</c:v>
                </c:pt>
                <c:pt idx="1">
                  <c:v>3.0000000000000002E-2</c:v>
                </c:pt>
                <c:pt idx="2">
                  <c:v>3.0000000000000002E-2</c:v>
                </c:pt>
                <c:pt idx="3">
                  <c:v>3.0000000000000002E-2</c:v>
                </c:pt>
                <c:pt idx="4">
                  <c:v>3.0000000000000002E-2</c:v>
                </c:pt>
                <c:pt idx="5">
                  <c:v>3.0000000000000002E-2</c:v>
                </c:pt>
                <c:pt idx="6">
                  <c:v>3.0000000000000002E-2</c:v>
                </c:pt>
                <c:pt idx="7">
                  <c:v>3.0000000000000002E-2</c:v>
                </c:pt>
                <c:pt idx="8">
                  <c:v>3.0000000000000002E-2</c:v>
                </c:pt>
                <c:pt idx="9">
                  <c:v>3.0000000000000002E-2</c:v>
                </c:pt>
                <c:pt idx="10">
                  <c:v>3.0000000000000002E-2</c:v>
                </c:pt>
                <c:pt idx="11">
                  <c:v>3.0000000000000002E-2</c:v>
                </c:pt>
                <c:pt idx="12">
                  <c:v>3.0000000000000002E-2</c:v>
                </c:pt>
                <c:pt idx="13">
                  <c:v>3.0000000000000002E-2</c:v>
                </c:pt>
                <c:pt idx="14">
                  <c:v>4.0000000000000008E-2</c:v>
                </c:pt>
                <c:pt idx="15">
                  <c:v>4.0000000000000008E-2</c:v>
                </c:pt>
                <c:pt idx="16">
                  <c:v>4.0000000000000008E-2</c:v>
                </c:pt>
                <c:pt idx="17">
                  <c:v>4.0000000000000008E-2</c:v>
                </c:pt>
                <c:pt idx="18">
                  <c:v>0.2</c:v>
                </c:pt>
                <c:pt idx="19">
                  <c:v>0.30000000000000004</c:v>
                </c:pt>
                <c:pt idx="20">
                  <c:v>0.4</c:v>
                </c:pt>
                <c:pt idx="21">
                  <c:v>0.4</c:v>
                </c:pt>
                <c:pt idx="22">
                  <c:v>0.4</c:v>
                </c:pt>
                <c:pt idx="23">
                  <c:v>0.4</c:v>
                </c:pt>
                <c:pt idx="24">
                  <c:v>0.4</c:v>
                </c:pt>
                <c:pt idx="25">
                  <c:v>0.4</c:v>
                </c:pt>
                <c:pt idx="26">
                  <c:v>0.4</c:v>
                </c:pt>
                <c:pt idx="27">
                  <c:v>0.4</c:v>
                </c:pt>
                <c:pt idx="28">
                  <c:v>0.4</c:v>
                </c:pt>
                <c:pt idx="29">
                  <c:v>0.4</c:v>
                </c:pt>
                <c:pt idx="30">
                  <c:v>0.4</c:v>
                </c:pt>
                <c:pt idx="31">
                  <c:v>0.4</c:v>
                </c:pt>
                <c:pt idx="32">
                  <c:v>0.4</c:v>
                </c:pt>
                <c:pt idx="33">
                  <c:v>0.4</c:v>
                </c:pt>
                <c:pt idx="34">
                  <c:v>0.5</c:v>
                </c:pt>
                <c:pt idx="35">
                  <c:v>0.5</c:v>
                </c:pt>
                <c:pt idx="36">
                  <c:v>0.5</c:v>
                </c:pt>
                <c:pt idx="37">
                  <c:v>0.5</c:v>
                </c:pt>
                <c:pt idx="38">
                  <c:v>0.5</c:v>
                </c:pt>
                <c:pt idx="39">
                  <c:v>0.60000000000000009</c:v>
                </c:pt>
                <c:pt idx="40">
                  <c:v>0.60000000000000009</c:v>
                </c:pt>
                <c:pt idx="41">
                  <c:v>0.60000000000000009</c:v>
                </c:pt>
                <c:pt idx="42">
                  <c:v>0.60000000000000009</c:v>
                </c:pt>
                <c:pt idx="43">
                  <c:v>0.60000000000000009</c:v>
                </c:pt>
                <c:pt idx="44">
                  <c:v>0.60000000000000009</c:v>
                </c:pt>
                <c:pt idx="45">
                  <c:v>0.60000000000000009</c:v>
                </c:pt>
                <c:pt idx="46">
                  <c:v>0.9</c:v>
                </c:pt>
                <c:pt idx="47">
                  <c:v>0.9</c:v>
                </c:pt>
                <c:pt idx="48">
                  <c:v>0.9</c:v>
                </c:pt>
                <c:pt idx="49">
                  <c:v>0.75000000000000011</c:v>
                </c:pt>
                <c:pt idx="50">
                  <c:v>0.75000000000000011</c:v>
                </c:pt>
                <c:pt idx="51">
                  <c:v>0.75000000000000011</c:v>
                </c:pt>
                <c:pt idx="52">
                  <c:v>0.75000000000000011</c:v>
                </c:pt>
                <c:pt idx="53">
                  <c:v>0.66000000000000014</c:v>
                </c:pt>
                <c:pt idx="54">
                  <c:v>0.60000000000000009</c:v>
                </c:pt>
                <c:pt idx="55">
                  <c:v>0.53</c:v>
                </c:pt>
                <c:pt idx="56">
                  <c:v>0.53</c:v>
                </c:pt>
                <c:pt idx="57">
                  <c:v>0.53</c:v>
                </c:pt>
                <c:pt idx="58">
                  <c:v>0.53</c:v>
                </c:pt>
                <c:pt idx="59">
                  <c:v>0.53</c:v>
                </c:pt>
                <c:pt idx="60">
                  <c:v>0.53</c:v>
                </c:pt>
                <c:pt idx="61">
                  <c:v>0.53</c:v>
                </c:pt>
                <c:pt idx="62">
                  <c:v>0.53</c:v>
                </c:pt>
                <c:pt idx="63">
                  <c:v>0.53</c:v>
                </c:pt>
                <c:pt idx="64">
                  <c:v>0.53</c:v>
                </c:pt>
                <c:pt idx="65">
                  <c:v>0.53</c:v>
                </c:pt>
                <c:pt idx="66">
                  <c:v>0.53</c:v>
                </c:pt>
                <c:pt idx="67">
                  <c:v>0.53</c:v>
                </c:pt>
                <c:pt idx="68">
                  <c:v>0.53</c:v>
                </c:pt>
                <c:pt idx="69">
                  <c:v>0.53</c:v>
                </c:pt>
                <c:pt idx="70">
                  <c:v>0.53</c:v>
                </c:pt>
                <c:pt idx="71">
                  <c:v>0.53</c:v>
                </c:pt>
                <c:pt idx="72">
                  <c:v>0.53</c:v>
                </c:pt>
                <c:pt idx="73">
                  <c:v>0.53</c:v>
                </c:pt>
                <c:pt idx="74">
                  <c:v>0.53</c:v>
                </c:pt>
                <c:pt idx="75">
                  <c:v>0.56000000000000005</c:v>
                </c:pt>
                <c:pt idx="76">
                  <c:v>0.56000000000000005</c:v>
                </c:pt>
                <c:pt idx="77">
                  <c:v>0.56000000000000005</c:v>
                </c:pt>
                <c:pt idx="78">
                  <c:v>0.56000000000000005</c:v>
                </c:pt>
                <c:pt idx="79">
                  <c:v>0.56000000000000005</c:v>
                </c:pt>
                <c:pt idx="80">
                  <c:v>0.56000000000000005</c:v>
                </c:pt>
                <c:pt idx="81">
                  <c:v>0.56000000000000005</c:v>
                </c:pt>
                <c:pt idx="82">
                  <c:v>0.56000000000000005</c:v>
                </c:pt>
                <c:pt idx="83">
                  <c:v>0.56000000000000005</c:v>
                </c:pt>
                <c:pt idx="84">
                  <c:v>0.56000000000000005</c:v>
                </c:pt>
                <c:pt idx="85">
                  <c:v>0.56000000000000005</c:v>
                </c:pt>
                <c:pt idx="86">
                  <c:v>0.56000000000000005</c:v>
                </c:pt>
                <c:pt idx="87">
                  <c:v>0.56000000000000005</c:v>
                </c:pt>
                <c:pt idx="88">
                  <c:v>0.56000000000000005</c:v>
                </c:pt>
                <c:pt idx="89">
                  <c:v>0.56000000000000005</c:v>
                </c:pt>
                <c:pt idx="90">
                  <c:v>0.53</c:v>
                </c:pt>
                <c:pt idx="91">
                  <c:v>0.53</c:v>
                </c:pt>
                <c:pt idx="92">
                  <c:v>0.53</c:v>
                </c:pt>
                <c:pt idx="93">
                  <c:v>0.53</c:v>
                </c:pt>
                <c:pt idx="94">
                  <c:v>0.53</c:v>
                </c:pt>
                <c:pt idx="95">
                  <c:v>0.53</c:v>
                </c:pt>
                <c:pt idx="96">
                  <c:v>0.53</c:v>
                </c:pt>
                <c:pt idx="97">
                  <c:v>0.53</c:v>
                </c:pt>
                <c:pt idx="98">
                  <c:v>0.53</c:v>
                </c:pt>
                <c:pt idx="99">
                  <c:v>0.53</c:v>
                </c:pt>
                <c:pt idx="100">
                  <c:v>0.51</c:v>
                </c:pt>
                <c:pt idx="101">
                  <c:v>0.4850000000000001</c:v>
                </c:pt>
                <c:pt idx="102">
                  <c:v>0.4850000000000001</c:v>
                </c:pt>
                <c:pt idx="103">
                  <c:v>0.4850000000000001</c:v>
                </c:pt>
                <c:pt idx="104">
                  <c:v>0.45</c:v>
                </c:pt>
                <c:pt idx="105">
                  <c:v>0.42000000000000004</c:v>
                </c:pt>
                <c:pt idx="106">
                  <c:v>0.42000000000000004</c:v>
                </c:pt>
                <c:pt idx="107">
                  <c:v>0.45</c:v>
                </c:pt>
                <c:pt idx="108">
                  <c:v>0.45</c:v>
                </c:pt>
                <c:pt idx="109">
                  <c:v>0.45</c:v>
                </c:pt>
                <c:pt idx="110">
                  <c:v>0.45</c:v>
                </c:pt>
                <c:pt idx="111">
                  <c:v>0.45</c:v>
                </c:pt>
              </c:numCache>
            </c:numRef>
          </c:val>
        </c:ser>
        <c:ser>
          <c:idx val="4"/>
          <c:order val="4"/>
          <c:tx>
            <c:v>Japan</c:v>
          </c:tx>
          <c:spPr>
            <a:ln w="22225">
              <a:solidFill>
                <a:schemeClr val="bg1">
                  <a:lumMod val="50000"/>
                </a:schemeClr>
              </a:solidFill>
            </a:ln>
          </c:spPr>
          <c:marker>
            <c:symbol val="circle"/>
            <c:size val="8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DataFig3_JEP!$A$10:$A$121</c:f>
              <c:numCache>
                <c:formatCode>General</c:formatCode>
                <c:ptCount val="112"/>
                <c:pt idx="0">
                  <c:v>1900</c:v>
                </c:pt>
                <c:pt idx="5">
                  <c:v>1905</c:v>
                </c:pt>
                <c:pt idx="10">
                  <c:v>1910</c:v>
                </c:pt>
                <c:pt idx="15">
                  <c:v>1915</c:v>
                </c:pt>
                <c:pt idx="20">
                  <c:v>1920</c:v>
                </c:pt>
                <c:pt idx="25">
                  <c:v>1925</c:v>
                </c:pt>
                <c:pt idx="30">
                  <c:v>1930</c:v>
                </c:pt>
                <c:pt idx="35">
                  <c:v>1935</c:v>
                </c:pt>
                <c:pt idx="40">
                  <c:v>1940</c:v>
                </c:pt>
                <c:pt idx="45">
                  <c:v>1945</c:v>
                </c:pt>
                <c:pt idx="50">
                  <c:v>1950</c:v>
                </c:pt>
                <c:pt idx="55">
                  <c:v>1955</c:v>
                </c:pt>
                <c:pt idx="60">
                  <c:v>1960</c:v>
                </c:pt>
                <c:pt idx="65">
                  <c:v>1965</c:v>
                </c:pt>
                <c:pt idx="70">
                  <c:v>1970</c:v>
                </c:pt>
                <c:pt idx="75">
                  <c:v>1975</c:v>
                </c:pt>
                <c:pt idx="80">
                  <c:v>1980</c:v>
                </c:pt>
                <c:pt idx="85">
                  <c:v>1985</c:v>
                </c:pt>
                <c:pt idx="90">
                  <c:v>1990</c:v>
                </c:pt>
                <c:pt idx="95">
                  <c:v>1995</c:v>
                </c:pt>
                <c:pt idx="100">
                  <c:v>2000</c:v>
                </c:pt>
                <c:pt idx="105">
                  <c:v>2005</c:v>
                </c:pt>
                <c:pt idx="110">
                  <c:v>2010</c:v>
                </c:pt>
              </c:numCache>
            </c:numRef>
          </c:cat>
          <c:val>
            <c:numRef>
              <c:f>DataFig3_JEP!$P$10:$P$121</c:f>
              <c:numCache>
                <c:formatCode>0%</c:formatCode>
                <c:ptCount val="112"/>
                <c:pt idx="0">
                  <c:v>5.5000000000000007E-2</c:v>
                </c:pt>
                <c:pt idx="1">
                  <c:v>5.5000000000000007E-2</c:v>
                </c:pt>
                <c:pt idx="2">
                  <c:v>5.5000000000000007E-2</c:v>
                </c:pt>
                <c:pt idx="3">
                  <c:v>9.3500000000000028E-2</c:v>
                </c:pt>
                <c:pt idx="4">
                  <c:v>0.20350000000000001</c:v>
                </c:pt>
                <c:pt idx="5">
                  <c:v>0.20350000000000001</c:v>
                </c:pt>
                <c:pt idx="6">
                  <c:v>0.20350000000000001</c:v>
                </c:pt>
                <c:pt idx="7">
                  <c:v>0.20350000000000001</c:v>
                </c:pt>
                <c:pt idx="8">
                  <c:v>0.20350000000000001</c:v>
                </c:pt>
                <c:pt idx="9">
                  <c:v>0.20350000000000001</c:v>
                </c:pt>
                <c:pt idx="10">
                  <c:v>0.20350000000000001</c:v>
                </c:pt>
                <c:pt idx="11">
                  <c:v>0.20350000000000001</c:v>
                </c:pt>
                <c:pt idx="12">
                  <c:v>0.22</c:v>
                </c:pt>
                <c:pt idx="13">
                  <c:v>0.22</c:v>
                </c:pt>
                <c:pt idx="14">
                  <c:v>0.22</c:v>
                </c:pt>
                <c:pt idx="15">
                  <c:v>0.22</c:v>
                </c:pt>
                <c:pt idx="16">
                  <c:v>0.22</c:v>
                </c:pt>
                <c:pt idx="17">
                  <c:v>0.30000000000000004</c:v>
                </c:pt>
                <c:pt idx="18">
                  <c:v>0.30000000000000004</c:v>
                </c:pt>
                <c:pt idx="19">
                  <c:v>0.36000000000000004</c:v>
                </c:pt>
                <c:pt idx="20">
                  <c:v>0.36000000000000004</c:v>
                </c:pt>
                <c:pt idx="21">
                  <c:v>0.36000000000000004</c:v>
                </c:pt>
                <c:pt idx="22">
                  <c:v>0.36000000000000004</c:v>
                </c:pt>
                <c:pt idx="23">
                  <c:v>0.36000000000000004</c:v>
                </c:pt>
                <c:pt idx="24">
                  <c:v>0.36000000000000004</c:v>
                </c:pt>
                <c:pt idx="25">
                  <c:v>0.36000000000000004</c:v>
                </c:pt>
                <c:pt idx="26">
                  <c:v>0.36000000000000004</c:v>
                </c:pt>
                <c:pt idx="27">
                  <c:v>0.36000000000000004</c:v>
                </c:pt>
                <c:pt idx="28">
                  <c:v>0.36000000000000004</c:v>
                </c:pt>
                <c:pt idx="29">
                  <c:v>0.36000000000000004</c:v>
                </c:pt>
                <c:pt idx="30">
                  <c:v>0.36000000000000004</c:v>
                </c:pt>
                <c:pt idx="31">
                  <c:v>0.36000000000000004</c:v>
                </c:pt>
                <c:pt idx="32">
                  <c:v>0.36000000000000004</c:v>
                </c:pt>
                <c:pt idx="33">
                  <c:v>0.36000000000000004</c:v>
                </c:pt>
                <c:pt idx="34">
                  <c:v>0.36000000000000004</c:v>
                </c:pt>
                <c:pt idx="35">
                  <c:v>0.36000000000000004</c:v>
                </c:pt>
                <c:pt idx="36">
                  <c:v>0.65790000000000015</c:v>
                </c:pt>
                <c:pt idx="37">
                  <c:v>0.55000000000000004</c:v>
                </c:pt>
                <c:pt idx="38">
                  <c:v>0.55000000000000004</c:v>
                </c:pt>
                <c:pt idx="39">
                  <c:v>0.65000000000000013</c:v>
                </c:pt>
                <c:pt idx="40">
                  <c:v>0.65000000000000013</c:v>
                </c:pt>
                <c:pt idx="41">
                  <c:v>0.72000000000000008</c:v>
                </c:pt>
                <c:pt idx="42">
                  <c:v>0.72000000000000008</c:v>
                </c:pt>
                <c:pt idx="43">
                  <c:v>0.7400000000000001</c:v>
                </c:pt>
                <c:pt idx="44">
                  <c:v>0.7400000000000001</c:v>
                </c:pt>
                <c:pt idx="45">
                  <c:v>0.67000000000000015</c:v>
                </c:pt>
                <c:pt idx="47">
                  <c:v>0.75000000000000011</c:v>
                </c:pt>
                <c:pt idx="48">
                  <c:v>0.85000000000000009</c:v>
                </c:pt>
                <c:pt idx="49">
                  <c:v>0.85000000000000009</c:v>
                </c:pt>
                <c:pt idx="50">
                  <c:v>0.55000000000000004</c:v>
                </c:pt>
                <c:pt idx="51">
                  <c:v>0.55000000000000004</c:v>
                </c:pt>
                <c:pt idx="52">
                  <c:v>0.55000000000000004</c:v>
                </c:pt>
                <c:pt idx="53">
                  <c:v>0.65000000000000013</c:v>
                </c:pt>
                <c:pt idx="54">
                  <c:v>0.65000000000000013</c:v>
                </c:pt>
                <c:pt idx="55">
                  <c:v>0.65000000000000013</c:v>
                </c:pt>
                <c:pt idx="56">
                  <c:v>0.65000000000000013</c:v>
                </c:pt>
                <c:pt idx="57">
                  <c:v>0.70000000000000007</c:v>
                </c:pt>
                <c:pt idx="58">
                  <c:v>0.70000000000000007</c:v>
                </c:pt>
                <c:pt idx="59">
                  <c:v>0.70000000000000007</c:v>
                </c:pt>
                <c:pt idx="60">
                  <c:v>0.70000000000000007</c:v>
                </c:pt>
                <c:pt idx="61">
                  <c:v>0.70000000000000007</c:v>
                </c:pt>
                <c:pt idx="62">
                  <c:v>0.75000000000000011</c:v>
                </c:pt>
                <c:pt idx="63">
                  <c:v>0.75000000000000011</c:v>
                </c:pt>
                <c:pt idx="64">
                  <c:v>0.75000000000000011</c:v>
                </c:pt>
                <c:pt idx="65">
                  <c:v>0.75000000000000011</c:v>
                </c:pt>
                <c:pt idx="66">
                  <c:v>0.75000000000000011</c:v>
                </c:pt>
                <c:pt idx="67">
                  <c:v>0.75000000000000011</c:v>
                </c:pt>
                <c:pt idx="68">
                  <c:v>0.75000000000000011</c:v>
                </c:pt>
                <c:pt idx="69">
                  <c:v>0.75000000000000011</c:v>
                </c:pt>
                <c:pt idx="70">
                  <c:v>0.75000000000000011</c:v>
                </c:pt>
                <c:pt idx="71">
                  <c:v>0.75000000000000011</c:v>
                </c:pt>
                <c:pt idx="72">
                  <c:v>0.75000000000000011</c:v>
                </c:pt>
                <c:pt idx="73">
                  <c:v>0.75000000000000011</c:v>
                </c:pt>
                <c:pt idx="74">
                  <c:v>0.75000000000000011</c:v>
                </c:pt>
                <c:pt idx="75">
                  <c:v>0.75000000000000011</c:v>
                </c:pt>
                <c:pt idx="76">
                  <c:v>0.75000000000000011</c:v>
                </c:pt>
                <c:pt idx="77">
                  <c:v>0.75000000000000011</c:v>
                </c:pt>
                <c:pt idx="78">
                  <c:v>0.75000000000000011</c:v>
                </c:pt>
                <c:pt idx="79">
                  <c:v>0.75000000000000011</c:v>
                </c:pt>
                <c:pt idx="80">
                  <c:v>0.75000000000000011</c:v>
                </c:pt>
                <c:pt idx="81">
                  <c:v>0.75000000000000011</c:v>
                </c:pt>
                <c:pt idx="82">
                  <c:v>0.75000000000000011</c:v>
                </c:pt>
                <c:pt idx="83">
                  <c:v>0.75000000000000011</c:v>
                </c:pt>
                <c:pt idx="84">
                  <c:v>0.70000000000000007</c:v>
                </c:pt>
                <c:pt idx="85">
                  <c:v>0.70000000000000007</c:v>
                </c:pt>
                <c:pt idx="86">
                  <c:v>0.70000000000000007</c:v>
                </c:pt>
                <c:pt idx="87">
                  <c:v>0.60000000000000009</c:v>
                </c:pt>
                <c:pt idx="88">
                  <c:v>0.60000000000000009</c:v>
                </c:pt>
                <c:pt idx="89">
                  <c:v>0.60000000000000009</c:v>
                </c:pt>
                <c:pt idx="90">
                  <c:v>0.5</c:v>
                </c:pt>
                <c:pt idx="91">
                  <c:v>0.5</c:v>
                </c:pt>
                <c:pt idx="92">
                  <c:v>0.5</c:v>
                </c:pt>
                <c:pt idx="93">
                  <c:v>0.5</c:v>
                </c:pt>
                <c:pt idx="94">
                  <c:v>0.5</c:v>
                </c:pt>
                <c:pt idx="95">
                  <c:v>0.5</c:v>
                </c:pt>
                <c:pt idx="96">
                  <c:v>0.5</c:v>
                </c:pt>
                <c:pt idx="97">
                  <c:v>0.5</c:v>
                </c:pt>
                <c:pt idx="98">
                  <c:v>0.5</c:v>
                </c:pt>
                <c:pt idx="99">
                  <c:v>0.37000000000000005</c:v>
                </c:pt>
                <c:pt idx="100">
                  <c:v>0.37000000000000005</c:v>
                </c:pt>
                <c:pt idx="101">
                  <c:v>0.37000000000000005</c:v>
                </c:pt>
                <c:pt idx="102">
                  <c:v>0.37000000000000005</c:v>
                </c:pt>
                <c:pt idx="103">
                  <c:v>0.37000000000000005</c:v>
                </c:pt>
                <c:pt idx="104">
                  <c:v>0.37000000000000005</c:v>
                </c:pt>
                <c:pt idx="105">
                  <c:v>0.37000000000000005</c:v>
                </c:pt>
                <c:pt idx="106">
                  <c:v>0.37000000000000005</c:v>
                </c:pt>
                <c:pt idx="107">
                  <c:v>0.37000000000000005</c:v>
                </c:pt>
                <c:pt idx="108">
                  <c:v>0.4</c:v>
                </c:pt>
                <c:pt idx="109">
                  <c:v>0.4</c:v>
                </c:pt>
                <c:pt idx="110">
                  <c:v>0.4</c:v>
                </c:pt>
                <c:pt idx="111">
                  <c:v>0.4</c:v>
                </c:pt>
              </c:numCache>
            </c:numRef>
          </c:val>
        </c:ser>
        <c:ser>
          <c:idx val="5"/>
          <c:order val="5"/>
          <c:tx>
            <c:v>South Africa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val>
            <c:numRef>
              <c:f>DataFig3_JEP!$T$10:$T$121</c:f>
              <c:numCache>
                <c:formatCode>General</c:formatCode>
                <c:ptCount val="112"/>
                <c:pt idx="13" formatCode="0%">
                  <c:v>7.5000000000000011E-2</c:v>
                </c:pt>
                <c:pt idx="14" formatCode="0%">
                  <c:v>7.5000000000000011E-2</c:v>
                </c:pt>
                <c:pt idx="15" formatCode="0%">
                  <c:v>0.25</c:v>
                </c:pt>
                <c:pt idx="16" formatCode="0%">
                  <c:v>0.25</c:v>
                </c:pt>
                <c:pt idx="17" formatCode="0%">
                  <c:v>0.25</c:v>
                </c:pt>
                <c:pt idx="18" formatCode="0%">
                  <c:v>0.25</c:v>
                </c:pt>
                <c:pt idx="19" formatCode="0%">
                  <c:v>0.25</c:v>
                </c:pt>
                <c:pt idx="20" formatCode="0%">
                  <c:v>0.25</c:v>
                </c:pt>
                <c:pt idx="21" formatCode="0%">
                  <c:v>0.25</c:v>
                </c:pt>
                <c:pt idx="22" formatCode="0%">
                  <c:v>0.35000000000000003</c:v>
                </c:pt>
                <c:pt idx="23" formatCode="0%">
                  <c:v>0.35000000000000003</c:v>
                </c:pt>
                <c:pt idx="24" formatCode="0%">
                  <c:v>0.35000000000000003</c:v>
                </c:pt>
                <c:pt idx="25" formatCode="0%">
                  <c:v>0.35000000000000003</c:v>
                </c:pt>
                <c:pt idx="26" formatCode="0%">
                  <c:v>0.35000000000000003</c:v>
                </c:pt>
                <c:pt idx="27" formatCode="0%">
                  <c:v>0.33000000000000007</c:v>
                </c:pt>
                <c:pt idx="28" formatCode="0%">
                  <c:v>0.33000000000000007</c:v>
                </c:pt>
                <c:pt idx="29" formatCode="0%">
                  <c:v>0.35000000000000003</c:v>
                </c:pt>
                <c:pt idx="30" formatCode="0%">
                  <c:v>0.35000000000000003</c:v>
                </c:pt>
                <c:pt idx="31" formatCode="0%">
                  <c:v>0.35000000000000003</c:v>
                </c:pt>
                <c:pt idx="32" formatCode="0%">
                  <c:v>0.35000000000000003</c:v>
                </c:pt>
                <c:pt idx="33" formatCode="0%">
                  <c:v>0.35000000000000003</c:v>
                </c:pt>
                <c:pt idx="34" formatCode="0%">
                  <c:v>0.32000000000000006</c:v>
                </c:pt>
                <c:pt idx="35" formatCode="0%">
                  <c:v>0.32000000000000006</c:v>
                </c:pt>
                <c:pt idx="36" formatCode="0%">
                  <c:v>0.32000000000000006</c:v>
                </c:pt>
                <c:pt idx="37" formatCode="0%">
                  <c:v>0.33000000000000007</c:v>
                </c:pt>
                <c:pt idx="38" formatCode="0%">
                  <c:v>0.32000000000000006</c:v>
                </c:pt>
                <c:pt idx="39" formatCode="0%">
                  <c:v>0.42000000000000004</c:v>
                </c:pt>
                <c:pt idx="40" formatCode="0%">
                  <c:v>0.52500000000000002</c:v>
                </c:pt>
                <c:pt idx="41" formatCode="0%">
                  <c:v>0.52500000000000002</c:v>
                </c:pt>
                <c:pt idx="42" formatCode="0%">
                  <c:v>0.60375000000000001</c:v>
                </c:pt>
                <c:pt idx="43" formatCode="0%">
                  <c:v>0.60375000000000001</c:v>
                </c:pt>
                <c:pt idx="44" formatCode="0%">
                  <c:v>0.60375000000000001</c:v>
                </c:pt>
                <c:pt idx="45" formatCode="0%">
                  <c:v>0.64875000000000016</c:v>
                </c:pt>
                <c:pt idx="46" formatCode="0%">
                  <c:v>0.64875000000000016</c:v>
                </c:pt>
                <c:pt idx="47" formatCode="0%">
                  <c:v>0.66833333333333345</c:v>
                </c:pt>
                <c:pt idx="48" formatCode="0%">
                  <c:v>0.75500000000000012</c:v>
                </c:pt>
                <c:pt idx="49" formatCode="0%">
                  <c:v>0.75500000000000012</c:v>
                </c:pt>
                <c:pt idx="50" formatCode="0%">
                  <c:v>0.75500000000000012</c:v>
                </c:pt>
                <c:pt idx="51" formatCode="0%">
                  <c:v>0.75500000000000012</c:v>
                </c:pt>
                <c:pt idx="52" formatCode="0%">
                  <c:v>0.81791666666666651</c:v>
                </c:pt>
                <c:pt idx="53" formatCode="0%">
                  <c:v>0.51270833333333343</c:v>
                </c:pt>
                <c:pt idx="54" formatCode="0%">
                  <c:v>0.51270833333333343</c:v>
                </c:pt>
                <c:pt idx="55" formatCode="0%">
                  <c:v>0.51270833333333343</c:v>
                </c:pt>
                <c:pt idx="56" formatCode="0%">
                  <c:v>0.55729166666666674</c:v>
                </c:pt>
                <c:pt idx="57" formatCode="0%">
                  <c:v>0.55729166666666674</c:v>
                </c:pt>
                <c:pt idx="58" formatCode="0%">
                  <c:v>0.4458333333333333</c:v>
                </c:pt>
                <c:pt idx="59" formatCode="0%">
                  <c:v>0.5</c:v>
                </c:pt>
                <c:pt idx="60" formatCode="0%">
                  <c:v>0.5</c:v>
                </c:pt>
                <c:pt idx="61" formatCode="0%">
                  <c:v>0.5</c:v>
                </c:pt>
                <c:pt idx="62" formatCode="0%">
                  <c:v>0.5</c:v>
                </c:pt>
                <c:pt idx="63" formatCode="0%">
                  <c:v>0.5</c:v>
                </c:pt>
                <c:pt idx="64" formatCode="0%">
                  <c:v>0.5</c:v>
                </c:pt>
                <c:pt idx="65" formatCode="0%">
                  <c:v>0.5</c:v>
                </c:pt>
                <c:pt idx="66" formatCode="0%">
                  <c:v>0.5</c:v>
                </c:pt>
                <c:pt idx="67" formatCode="0%">
                  <c:v>0.5</c:v>
                </c:pt>
                <c:pt idx="68" formatCode="0%">
                  <c:v>0.5</c:v>
                </c:pt>
                <c:pt idx="69" formatCode="0%">
                  <c:v>0.5</c:v>
                </c:pt>
                <c:pt idx="70" formatCode="0%">
                  <c:v>0.5</c:v>
                </c:pt>
                <c:pt idx="71" formatCode="0%">
                  <c:v>0.5</c:v>
                </c:pt>
                <c:pt idx="72" formatCode="0%">
                  <c:v>0.5</c:v>
                </c:pt>
                <c:pt idx="73" formatCode="0%">
                  <c:v>0.5</c:v>
                </c:pt>
                <c:pt idx="74" formatCode="0%">
                  <c:v>0.5</c:v>
                </c:pt>
                <c:pt idx="75" formatCode="0%">
                  <c:v>0.5</c:v>
                </c:pt>
                <c:pt idx="76" formatCode="0%">
                  <c:v>0.5</c:v>
                </c:pt>
                <c:pt idx="77" formatCode="0%">
                  <c:v>0.5</c:v>
                </c:pt>
                <c:pt idx="78" formatCode="0%">
                  <c:v>0.5</c:v>
                </c:pt>
                <c:pt idx="79" formatCode="0%">
                  <c:v>0.5</c:v>
                </c:pt>
                <c:pt idx="80" formatCode="0%">
                  <c:v>0.5</c:v>
                </c:pt>
                <c:pt idx="81" formatCode="0%">
                  <c:v>0.5</c:v>
                </c:pt>
                <c:pt idx="82" formatCode="0%">
                  <c:v>0.5</c:v>
                </c:pt>
                <c:pt idx="83" formatCode="0%">
                  <c:v>0.5</c:v>
                </c:pt>
                <c:pt idx="84" formatCode="0%">
                  <c:v>0.5</c:v>
                </c:pt>
                <c:pt idx="85" formatCode="0%">
                  <c:v>0.5</c:v>
                </c:pt>
                <c:pt idx="86" formatCode="0%">
                  <c:v>0.5</c:v>
                </c:pt>
                <c:pt idx="87" formatCode="0%">
                  <c:v>0.45</c:v>
                </c:pt>
                <c:pt idx="88" formatCode="0%">
                  <c:v>0.45</c:v>
                </c:pt>
                <c:pt idx="89" formatCode="0%">
                  <c:v>0.45</c:v>
                </c:pt>
                <c:pt idx="90" formatCode="0%">
                  <c:v>0.44</c:v>
                </c:pt>
                <c:pt idx="91" formatCode="0%">
                  <c:v>0.43000000000000005</c:v>
                </c:pt>
                <c:pt idx="92" formatCode="0%">
                  <c:v>0.43000000000000005</c:v>
                </c:pt>
                <c:pt idx="93" formatCode="0%">
                  <c:v>0.43000000000000005</c:v>
                </c:pt>
                <c:pt idx="94" formatCode="0%">
                  <c:v>0.46330000000000005</c:v>
                </c:pt>
                <c:pt idx="95" formatCode="0%">
                  <c:v>0.46660000000000001</c:v>
                </c:pt>
                <c:pt idx="96" formatCode="0%">
                  <c:v>0.45</c:v>
                </c:pt>
                <c:pt idx="97" formatCode="0%">
                  <c:v>0.45</c:v>
                </c:pt>
                <c:pt idx="98" formatCode="0%">
                  <c:v>0.45</c:v>
                </c:pt>
                <c:pt idx="99" formatCode="0%">
                  <c:v>0.45</c:v>
                </c:pt>
                <c:pt idx="100" formatCode="0%">
                  <c:v>0.42000000000000004</c:v>
                </c:pt>
                <c:pt idx="101" formatCode="0%">
                  <c:v>0.42000000000000004</c:v>
                </c:pt>
                <c:pt idx="102" formatCode="0%">
                  <c:v>0.4</c:v>
                </c:pt>
                <c:pt idx="103" formatCode="0%">
                  <c:v>0.4</c:v>
                </c:pt>
                <c:pt idx="104" formatCode="0%">
                  <c:v>0.4</c:v>
                </c:pt>
                <c:pt idx="105" formatCode="0%">
                  <c:v>0.4</c:v>
                </c:pt>
                <c:pt idx="106" formatCode="0%">
                  <c:v>0.4</c:v>
                </c:pt>
                <c:pt idx="107" formatCode="0%">
                  <c:v>0.4</c:v>
                </c:pt>
                <c:pt idx="108" formatCode="0%">
                  <c:v>0.4</c:v>
                </c:pt>
                <c:pt idx="109" formatCode="0%">
                  <c:v>0.4</c:v>
                </c:pt>
                <c:pt idx="110" formatCode="0%">
                  <c:v>0.4</c:v>
                </c:pt>
                <c:pt idx="111" formatCode="0%">
                  <c:v>0.4</c:v>
                </c:pt>
              </c:numCache>
            </c:numRef>
          </c:val>
        </c:ser>
        <c:marker val="1"/>
        <c:axId val="201385088"/>
        <c:axId val="201387008"/>
      </c:lineChart>
      <c:catAx>
        <c:axId val="201385088"/>
        <c:scaling>
          <c:orientation val="minMax"/>
        </c:scaling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01387008"/>
        <c:crossesAt val="0"/>
        <c:auto val="1"/>
        <c:lblAlgn val="ctr"/>
        <c:lblOffset val="100"/>
        <c:tickLblSkip val="10"/>
        <c:tickMarkSkip val="10"/>
      </c:catAx>
      <c:valAx>
        <c:axId val="20138700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01385088"/>
        <c:crosses val="autoZero"/>
        <c:crossBetween val="midCat"/>
        <c:majorUnit val="0.1"/>
        <c:minorUnit val="0.1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8494507819926491"/>
          <c:y val="0.55367901242745754"/>
          <c:w val="0.26410722115036706"/>
          <c:h val="0.33674673705773417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span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111111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2222222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333333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2id.org/" TargetMode="External"/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4444444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5555555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6666666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Reflections on Inequality and 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3501008"/>
            <a:ext cx="8280920" cy="216024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dirty="0" smtClean="0"/>
              <a:t>Cape Town, September 30 2015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 lnSpcReduction="10000"/>
          </a:bodyPr>
          <a:lstStyle/>
          <a:p>
            <a:r>
              <a:rPr lang="fr-FR" sz="2800" b="1" dirty="0" smtClean="0"/>
              <a:t>1. The long-</a:t>
            </a:r>
            <a:r>
              <a:rPr lang="fr-FR" sz="2800" b="1" dirty="0" err="1" smtClean="0"/>
              <a:t>run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dynamics</a:t>
            </a:r>
            <a:r>
              <a:rPr lang="fr-FR" sz="2800" b="1" dirty="0" smtClean="0"/>
              <a:t> of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inequality</a:t>
            </a:r>
            <a:r>
              <a:rPr lang="fr-FR" sz="2800" dirty="0" smtClean="0"/>
              <a:t>.             The end of the Kuznets </a:t>
            </a:r>
            <a:r>
              <a:rPr lang="fr-FR" sz="2800" dirty="0" err="1" smtClean="0"/>
              <a:t>curve</a:t>
            </a:r>
            <a:r>
              <a:rPr lang="fr-FR" sz="2800" dirty="0" smtClean="0"/>
              <a:t>, the end of </a:t>
            </a:r>
            <a:r>
              <a:rPr lang="fr-FR" sz="2800" dirty="0" err="1" smtClean="0"/>
              <a:t>universal</a:t>
            </a:r>
            <a:r>
              <a:rPr lang="fr-FR" sz="2800" dirty="0" smtClean="0"/>
              <a:t> </a:t>
            </a:r>
            <a:r>
              <a:rPr lang="fr-FR" sz="2800" dirty="0" err="1" smtClean="0"/>
              <a:t>laws</a:t>
            </a:r>
            <a:r>
              <a:rPr lang="fr-FR" sz="2800" dirty="0" smtClean="0"/>
              <a:t>.</a:t>
            </a:r>
            <a:r>
              <a:rPr lang="fr-FR" sz="2800" b="1" dirty="0" smtClean="0"/>
              <a:t>      </a:t>
            </a:r>
            <a:r>
              <a:rPr lang="fr-FR" sz="2800" dirty="0" smtClean="0"/>
              <a:t>Institutions and </a:t>
            </a:r>
            <a:r>
              <a:rPr lang="fr-FR" sz="2800" dirty="0" err="1" smtClean="0"/>
              <a:t>policies</a:t>
            </a:r>
            <a:r>
              <a:rPr lang="fr-FR" sz="2800" dirty="0" smtClean="0"/>
              <a:t> </a:t>
            </a:r>
            <a:r>
              <a:rPr lang="fr-FR" sz="2800" dirty="0" err="1" smtClean="0"/>
              <a:t>matter</a:t>
            </a:r>
            <a:r>
              <a:rPr lang="fr-FR" sz="2800" dirty="0" smtClean="0"/>
              <a:t>: </a:t>
            </a:r>
            <a:r>
              <a:rPr lang="fr-FR" sz="2800" dirty="0" err="1" smtClean="0"/>
              <a:t>education</a:t>
            </a:r>
            <a:r>
              <a:rPr lang="fr-FR" sz="2800" dirty="0" smtClean="0"/>
              <a:t>, </a:t>
            </a:r>
            <a:r>
              <a:rPr lang="fr-FR" sz="2800" dirty="0" err="1" smtClean="0"/>
              <a:t>labor</a:t>
            </a:r>
            <a:r>
              <a:rPr lang="fr-FR" sz="2800" dirty="0" smtClean="0"/>
              <a:t>, </a:t>
            </a:r>
            <a:r>
              <a:rPr lang="fr-FR" sz="2800" dirty="0" err="1" smtClean="0"/>
              <a:t>tax</a:t>
            </a:r>
            <a:r>
              <a:rPr lang="fr-FR" sz="2800" dirty="0" smtClean="0"/>
              <a:t>, etc.</a:t>
            </a:r>
          </a:p>
          <a:p>
            <a:pPr>
              <a:buNone/>
            </a:pPr>
            <a:endParaRPr lang="fr-FR" sz="2800" b="1" dirty="0" smtClean="0"/>
          </a:p>
          <a:p>
            <a:r>
              <a:rPr lang="fr-FR" sz="2800" b="1" dirty="0" smtClean="0"/>
              <a:t>2. The return of a patrimonial (or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) society</a:t>
            </a:r>
            <a:r>
              <a:rPr lang="fr-FR" sz="2800" dirty="0" smtClean="0"/>
              <a:t>. </a:t>
            </a:r>
            <a:r>
              <a:rPr lang="fr-FR" sz="2800" dirty="0" err="1" smtClean="0"/>
              <a:t>Wealth</a:t>
            </a:r>
            <a:r>
              <a:rPr lang="fr-FR" sz="2800" dirty="0" smtClean="0"/>
              <a:t>-</a:t>
            </a:r>
            <a:r>
              <a:rPr lang="fr-FR" sz="2800" dirty="0" err="1" smtClean="0"/>
              <a:t>income</a:t>
            </a:r>
            <a:r>
              <a:rPr lang="fr-FR" sz="2800" dirty="0" smtClean="0"/>
              <a:t> ratios </a:t>
            </a:r>
            <a:r>
              <a:rPr lang="fr-FR" sz="2800" dirty="0" err="1" smtClean="0"/>
              <a:t>seem</a:t>
            </a:r>
            <a:r>
              <a:rPr lang="fr-FR" sz="2800" dirty="0" smtClean="0"/>
              <a:t> to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returning</a:t>
            </a:r>
            <a:r>
              <a:rPr lang="fr-FR" sz="2800" dirty="0" smtClean="0"/>
              <a:t> to </a:t>
            </a:r>
            <a:r>
              <a:rPr lang="fr-FR" sz="2800" dirty="0" err="1" smtClean="0"/>
              <a:t>very</a:t>
            </a:r>
            <a:r>
              <a:rPr lang="fr-FR" sz="2800" dirty="0" smtClean="0"/>
              <a:t> </a:t>
            </a:r>
            <a:r>
              <a:rPr lang="fr-FR" sz="2800" dirty="0" err="1" smtClean="0"/>
              <a:t>high</a:t>
            </a:r>
            <a:r>
              <a:rPr lang="fr-FR" sz="2800" dirty="0" smtClean="0"/>
              <a:t> </a:t>
            </a:r>
            <a:r>
              <a:rPr lang="fr-FR" sz="2800" dirty="0" err="1" smtClean="0"/>
              <a:t>levels</a:t>
            </a:r>
            <a:r>
              <a:rPr lang="fr-FR" sz="2800" dirty="0" smtClean="0"/>
              <a:t> in </a:t>
            </a:r>
            <a:r>
              <a:rPr lang="fr-FR" sz="2800" dirty="0" err="1" smtClean="0"/>
              <a:t>rich</a:t>
            </a:r>
            <a:r>
              <a:rPr lang="fr-FR" sz="2800" dirty="0" smtClean="0"/>
              <a:t> countries. The </a:t>
            </a:r>
            <a:r>
              <a:rPr lang="fr-FR" sz="2800" dirty="0" err="1" smtClean="0"/>
              <a:t>metamorphosis</a:t>
            </a:r>
            <a:r>
              <a:rPr lang="fr-FR" sz="2800" dirty="0" smtClean="0"/>
              <a:t> of capital.   The </a:t>
            </a:r>
            <a:r>
              <a:rPr lang="fr-FR" sz="2800" dirty="0" err="1" smtClean="0"/>
              <a:t>key</a:t>
            </a:r>
            <a:r>
              <a:rPr lang="fr-FR" sz="2800" dirty="0" smtClean="0"/>
              <a:t> </a:t>
            </a:r>
            <a:r>
              <a:rPr lang="fr-FR" sz="2800" dirty="0" err="1" smtClean="0"/>
              <a:t>role</a:t>
            </a:r>
            <a:r>
              <a:rPr lang="fr-FR" sz="2800" dirty="0" smtClean="0"/>
              <a:t> of the </a:t>
            </a:r>
            <a:r>
              <a:rPr lang="fr-FR" sz="2800" dirty="0" err="1" smtClean="0"/>
              <a:t>legal</a:t>
            </a:r>
            <a:r>
              <a:rPr lang="fr-FR" sz="2800" dirty="0" smtClean="0"/>
              <a:t> and </a:t>
            </a:r>
            <a:r>
              <a:rPr lang="fr-FR" sz="2800" dirty="0" err="1" smtClean="0"/>
              <a:t>political</a:t>
            </a:r>
            <a:r>
              <a:rPr lang="fr-FR" sz="2800" dirty="0" smtClean="0"/>
              <a:t> system.</a:t>
            </a:r>
          </a:p>
          <a:p>
            <a:pPr marL="0" indent="0">
              <a:buNone/>
            </a:pPr>
            <a:endParaRPr lang="fr-FR" sz="2800" dirty="0" smtClean="0"/>
          </a:p>
          <a:p>
            <a:r>
              <a:rPr lang="fr-FR" sz="2800" b="1" dirty="0" smtClean="0"/>
              <a:t>3. The future of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 concentration</a:t>
            </a:r>
            <a:r>
              <a:rPr lang="fr-FR" sz="2800" dirty="0" smtClean="0"/>
              <a:t>.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high</a:t>
            </a:r>
            <a:r>
              <a:rPr lang="fr-FR" sz="2800" dirty="0" smtClean="0"/>
              <a:t> r - g </a:t>
            </a:r>
            <a:r>
              <a:rPr lang="fr-FR" sz="2800" dirty="0" err="1" smtClean="0"/>
              <a:t>during</a:t>
            </a:r>
            <a:r>
              <a:rPr lang="fr-FR" sz="2800" dirty="0" smtClean="0"/>
              <a:t> 21</a:t>
            </a:r>
            <a:r>
              <a:rPr lang="fr-FR" sz="2800" baseline="30000" dirty="0" smtClean="0"/>
              <a:t>c</a:t>
            </a:r>
            <a:r>
              <a:rPr lang="fr-FR" sz="2800" dirty="0" smtClean="0"/>
              <a:t>  (r = net-of-</a:t>
            </a:r>
            <a:r>
              <a:rPr lang="fr-FR" sz="2800" dirty="0" err="1" smtClean="0"/>
              <a:t>tax</a:t>
            </a:r>
            <a:r>
              <a:rPr lang="fr-FR" sz="2800" dirty="0" smtClean="0"/>
              <a:t> rate of return, g =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rate), </a:t>
            </a:r>
            <a:r>
              <a:rPr lang="fr-FR" sz="2800" dirty="0" err="1" smtClean="0"/>
              <a:t>then</a:t>
            </a:r>
            <a:r>
              <a:rPr lang="fr-FR" sz="2800" dirty="0" smtClean="0"/>
              <a:t> </a:t>
            </a:r>
            <a:r>
              <a:rPr lang="fr-FR" sz="2800" dirty="0" err="1" smtClean="0"/>
              <a:t>wealth</a:t>
            </a:r>
            <a:r>
              <a:rPr lang="fr-FR" sz="2800" dirty="0" smtClean="0"/>
              <a:t> </a:t>
            </a:r>
            <a:r>
              <a:rPr lang="fr-FR" sz="2800" dirty="0" err="1" smtClean="0"/>
              <a:t>inequality</a:t>
            </a:r>
            <a:r>
              <a:rPr lang="fr-FR" sz="2800" dirty="0" smtClean="0"/>
              <a:t> </a:t>
            </a:r>
            <a:r>
              <a:rPr lang="fr-FR" sz="2800" dirty="0" err="1" smtClean="0"/>
              <a:t>might</a:t>
            </a:r>
            <a:r>
              <a:rPr lang="fr-FR" sz="2800" dirty="0" smtClean="0"/>
              <a:t> </a:t>
            </a:r>
            <a:r>
              <a:rPr lang="fr-FR" sz="2800" dirty="0" err="1" smtClean="0"/>
              <a:t>reach</a:t>
            </a:r>
            <a:r>
              <a:rPr lang="fr-FR" sz="2800" dirty="0" smtClean="0"/>
              <a:t> or </a:t>
            </a:r>
            <a:r>
              <a:rPr lang="fr-FR" sz="2800" dirty="0" err="1" smtClean="0"/>
              <a:t>surpass</a:t>
            </a:r>
            <a:r>
              <a:rPr lang="fr-FR" sz="2800" dirty="0" smtClean="0"/>
              <a:t> 19</a:t>
            </a:r>
            <a:r>
              <a:rPr lang="fr-FR" sz="2800" baseline="30000" dirty="0" smtClean="0"/>
              <a:t>c</a:t>
            </a:r>
            <a:r>
              <a:rPr lang="fr-FR" sz="2800" dirty="0" smtClean="0"/>
              <a:t> </a:t>
            </a:r>
            <a:r>
              <a:rPr lang="fr-FR" sz="2800" dirty="0" err="1" smtClean="0"/>
              <a:t>oligarchic</a:t>
            </a:r>
            <a:r>
              <a:rPr lang="fr-FR" sz="2800" dirty="0" smtClean="0"/>
              <a:t> </a:t>
            </a:r>
            <a:r>
              <a:rPr lang="fr-FR" sz="2800" dirty="0" err="1" smtClean="0"/>
              <a:t>levels</a:t>
            </a:r>
            <a:r>
              <a:rPr lang="fr-FR" sz="2800" dirty="0" smtClean="0"/>
              <a:t>. </a:t>
            </a:r>
            <a:r>
              <a:rPr lang="fr-FR" sz="2800" dirty="0" err="1" smtClean="0"/>
              <a:t>Need</a:t>
            </a:r>
            <a:r>
              <a:rPr lang="fr-FR" sz="2800" dirty="0" smtClean="0"/>
              <a:t> for more </a:t>
            </a:r>
            <a:r>
              <a:rPr lang="fr-FR" sz="2800" dirty="0" err="1" smtClean="0"/>
              <a:t>transparency</a:t>
            </a:r>
            <a:r>
              <a:rPr lang="fr-FR" sz="2800" dirty="0" smtClean="0"/>
              <a:t> about </a:t>
            </a:r>
            <a:r>
              <a:rPr lang="fr-FR" sz="2800" dirty="0" err="1" smtClean="0"/>
              <a:t>wealth</a:t>
            </a:r>
            <a:r>
              <a:rPr lang="fr-FR" sz="2800" dirty="0" smtClean="0"/>
              <a:t>. </a:t>
            </a:r>
            <a:r>
              <a:rPr lang="fr-FR" sz="2800" dirty="0" err="1" smtClean="0"/>
              <a:t>Need</a:t>
            </a:r>
            <a:r>
              <a:rPr lang="fr-FR" sz="2800" dirty="0" smtClean="0"/>
              <a:t> for progressive taxation of net </a:t>
            </a:r>
            <a:r>
              <a:rPr lang="fr-FR" sz="2800" dirty="0" err="1" smtClean="0"/>
              <a:t>wealth</a:t>
            </a:r>
            <a:r>
              <a:rPr lang="fr-FR" sz="2800" dirty="0" smtClean="0"/>
              <a:t>.  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772816"/>
            <a:ext cx="8856984" cy="4320480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1. The long-</a:t>
            </a:r>
            <a:r>
              <a:rPr lang="fr-FR" sz="2800" b="1" dirty="0" err="1" smtClean="0"/>
              <a:t>run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dynamics</a:t>
            </a:r>
            <a:r>
              <a:rPr lang="fr-FR" sz="2800" b="1" dirty="0" smtClean="0"/>
              <a:t> of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inequality</a:t>
            </a:r>
            <a:r>
              <a:rPr lang="fr-FR" sz="2800" dirty="0" smtClean="0"/>
              <a:t>.           The end of the Kuznets </a:t>
            </a:r>
            <a:r>
              <a:rPr lang="fr-FR" sz="2800" dirty="0" err="1" smtClean="0"/>
              <a:t>curve</a:t>
            </a:r>
            <a:r>
              <a:rPr lang="fr-FR" sz="2800" dirty="0" smtClean="0"/>
              <a:t>, the end of </a:t>
            </a:r>
            <a:r>
              <a:rPr lang="fr-FR" sz="2800" dirty="0" err="1" smtClean="0"/>
              <a:t>universal</a:t>
            </a:r>
            <a:r>
              <a:rPr lang="fr-FR" sz="2800" dirty="0" smtClean="0"/>
              <a:t> </a:t>
            </a:r>
            <a:r>
              <a:rPr lang="fr-FR" sz="2800" dirty="0" err="1" smtClean="0"/>
              <a:t>laws</a:t>
            </a:r>
            <a:r>
              <a:rPr lang="fr-FR" sz="2800" dirty="0" smtClean="0"/>
              <a:t>.</a:t>
            </a:r>
            <a:r>
              <a:rPr lang="fr-FR" sz="2800" b="1" dirty="0" smtClean="0"/>
              <a:t>      </a:t>
            </a:r>
            <a:r>
              <a:rPr lang="fr-FR" sz="2800" dirty="0" smtClean="0"/>
              <a:t>Institutions and </a:t>
            </a:r>
            <a:r>
              <a:rPr lang="fr-FR" sz="2800" dirty="0" err="1" smtClean="0"/>
              <a:t>policies</a:t>
            </a:r>
            <a:r>
              <a:rPr lang="fr-FR" sz="2800" dirty="0" smtClean="0"/>
              <a:t> </a:t>
            </a:r>
            <a:r>
              <a:rPr lang="fr-FR" sz="2800" dirty="0" err="1" smtClean="0"/>
              <a:t>matter</a:t>
            </a:r>
            <a:r>
              <a:rPr lang="fr-FR" sz="2800" dirty="0" smtClean="0"/>
              <a:t>: </a:t>
            </a:r>
            <a:r>
              <a:rPr lang="fr-FR" sz="2800" dirty="0" err="1" smtClean="0"/>
              <a:t>education</a:t>
            </a:r>
            <a:r>
              <a:rPr lang="fr-FR" sz="2800" dirty="0" smtClean="0"/>
              <a:t>, </a:t>
            </a:r>
            <a:r>
              <a:rPr lang="fr-FR" sz="2800" dirty="0" err="1" smtClean="0"/>
              <a:t>labor</a:t>
            </a:r>
            <a:r>
              <a:rPr lang="fr-FR" sz="2800" dirty="0" smtClean="0"/>
              <a:t>, </a:t>
            </a:r>
            <a:r>
              <a:rPr lang="fr-FR" sz="2800" dirty="0" err="1" smtClean="0"/>
              <a:t>tax</a:t>
            </a:r>
            <a:r>
              <a:rPr lang="fr-FR" sz="2800" dirty="0" smtClean="0"/>
              <a:t>, etc.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endParaRPr lang="fr-FR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6048672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err="1" smtClean="0"/>
              <a:t>Three</a:t>
            </a:r>
            <a:r>
              <a:rPr lang="fr-FR" sz="2900" dirty="0" smtClean="0"/>
              <a:t> </a:t>
            </a:r>
            <a:r>
              <a:rPr lang="fr-FR" sz="2900" dirty="0" err="1" smtClean="0"/>
              <a:t>facts</a:t>
            </a:r>
            <a:r>
              <a:rPr lang="fr-FR" sz="2900" dirty="0" smtClean="0"/>
              <a:t> about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in the long-</a:t>
            </a:r>
            <a:r>
              <a:rPr lang="fr-FR" sz="2900" dirty="0" err="1" smtClean="0"/>
              <a:t>run</a:t>
            </a:r>
            <a:r>
              <a:rPr lang="fr-FR" sz="2900" dirty="0" smtClean="0"/>
              <a:t>: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, </a:t>
            </a:r>
            <a:r>
              <a:rPr lang="fr-FR" sz="2900" dirty="0" err="1" smtClean="0"/>
              <a:t>wealth-inequality</a:t>
            </a:r>
            <a:r>
              <a:rPr lang="fr-FR" sz="2900" dirty="0" smtClean="0"/>
              <a:t>, </a:t>
            </a:r>
            <a:r>
              <a:rPr lang="fr-FR" sz="2900" dirty="0" err="1" smtClean="0"/>
              <a:t>wealth-income</a:t>
            </a:r>
            <a:r>
              <a:rPr lang="fr-FR" sz="2900" dirty="0" smtClean="0"/>
              <a:t> ratios</a:t>
            </a:r>
          </a:p>
          <a:p>
            <a:pPr marL="0" indent="0">
              <a:buNone/>
            </a:pPr>
            <a:r>
              <a:rPr lang="fr-FR" sz="2900" dirty="0" smtClean="0"/>
              <a:t>(Piketty-</a:t>
            </a:r>
            <a:r>
              <a:rPr lang="fr-FR" sz="2900" dirty="0" err="1" smtClean="0"/>
              <a:t>Saez</a:t>
            </a:r>
            <a:r>
              <a:rPr lang="fr-FR" sz="2900" dirty="0" smtClean="0"/>
              <a:t>, « 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in the long </a:t>
            </a:r>
            <a:r>
              <a:rPr lang="fr-FR" sz="2900" dirty="0" err="1" smtClean="0"/>
              <a:t>run</a:t>
            </a:r>
            <a:r>
              <a:rPr lang="fr-FR" sz="2900" dirty="0" smtClean="0"/>
              <a:t> », Science 2014)</a:t>
            </a:r>
            <a:endParaRPr lang="fr-FR" sz="2900" dirty="0"/>
          </a:p>
          <a:p>
            <a:endParaRPr lang="fr-FR" sz="2900" dirty="0" smtClean="0"/>
          </a:p>
          <a:p>
            <a:endParaRPr lang="fr-FR" sz="2900" dirty="0" smtClean="0"/>
          </a:p>
          <a:p>
            <a:r>
              <a:rPr lang="fr-FR" sz="2900" dirty="0" err="1"/>
              <a:t>F</a:t>
            </a:r>
            <a:r>
              <a:rPr lang="fr-FR" sz="2900" dirty="0" err="1" smtClean="0"/>
              <a:t>act</a:t>
            </a:r>
            <a:r>
              <a:rPr lang="fr-FR" sz="2900" dirty="0" smtClean="0"/>
              <a:t> n°1: in 1900-1910,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was</a:t>
            </a:r>
            <a:r>
              <a:rPr lang="fr-FR" sz="2900" dirty="0" smtClean="0"/>
              <a:t>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in Europe </a:t>
            </a:r>
            <a:r>
              <a:rPr lang="fr-FR" sz="2900" dirty="0" err="1" smtClean="0"/>
              <a:t>than</a:t>
            </a:r>
            <a:r>
              <a:rPr lang="fr-FR" sz="2900" dirty="0" smtClean="0"/>
              <a:t> in the United States; in 2000-2010, </a:t>
            </a:r>
            <a:r>
              <a:rPr lang="fr-FR" sz="2900" dirty="0" err="1" smtClean="0"/>
              <a:t>it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a lot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in the United States </a:t>
            </a:r>
          </a:p>
          <a:p>
            <a:pPr>
              <a:buNone/>
            </a:pPr>
            <a:endParaRPr lang="fr-FR" sz="2900" dirty="0" smtClean="0"/>
          </a:p>
          <a:p>
            <a:pPr>
              <a:buNone/>
            </a:pPr>
            <a:endParaRPr lang="fr-FR" sz="2900" dirty="0" smtClean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196431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79512" y="188640"/>
          <a:ext cx="8784976" cy="6552728"/>
        </p:xfrm>
        <a:graphic>
          <a:graphicData uri="http://schemas.openxmlformats.org/presentationml/2006/ole">
            <p:oleObj spid="_x0000_s249879" name="Worksheet" r:id="rId3" imgW="9250613" imgH="5722661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59708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395536" y="548680"/>
          <a:ext cx="8496944" cy="5688632"/>
        </p:xfrm>
        <a:graphic>
          <a:graphicData uri="http://schemas.openxmlformats.org/presentationml/2006/ole">
            <p:oleObj spid="_x0000_s158756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79512" y="188640"/>
          <a:ext cx="8784976" cy="6552728"/>
        </p:xfrm>
        <a:graphic>
          <a:graphicData uri="http://schemas.openxmlformats.org/presentationml/2006/ole">
            <p:oleObj spid="_x0000_s178211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8322216"/>
              </p:ext>
            </p:extLst>
          </p:nvPr>
        </p:nvGraphicFramePr>
        <p:xfrm>
          <a:off x="77752" y="404664"/>
          <a:ext cx="9036496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07701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88640"/>
            <a:ext cx="8712968" cy="6552728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smtClean="0"/>
              <a:t>The </a:t>
            </a:r>
            <a:r>
              <a:rPr lang="fr-FR" sz="2900" dirty="0" err="1" smtClean="0"/>
              <a:t>rise</a:t>
            </a:r>
            <a:r>
              <a:rPr lang="fr-FR" sz="2900" dirty="0" smtClean="0"/>
              <a:t> in US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in </a:t>
            </a:r>
            <a:r>
              <a:rPr lang="fr-FR" sz="2900" dirty="0" err="1" smtClean="0"/>
              <a:t>recent</a:t>
            </a:r>
            <a:r>
              <a:rPr lang="fr-FR" sz="2900" dirty="0" smtClean="0"/>
              <a:t> </a:t>
            </a:r>
            <a:r>
              <a:rPr lang="fr-FR" sz="2900" dirty="0" err="1" smtClean="0"/>
              <a:t>decades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mostly</a:t>
            </a:r>
            <a:r>
              <a:rPr lang="fr-FR" sz="2900" dirty="0" smtClean="0"/>
              <a:t> due to </a:t>
            </a:r>
            <a:r>
              <a:rPr lang="fr-FR" sz="2900" dirty="0" err="1" smtClean="0"/>
              <a:t>rising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of </a:t>
            </a:r>
            <a:r>
              <a:rPr lang="fr-FR" sz="2900" dirty="0" err="1" smtClean="0"/>
              <a:t>labor</a:t>
            </a:r>
            <a:r>
              <a:rPr lang="fr-FR" sz="2900" dirty="0" smtClean="0"/>
              <a:t> </a:t>
            </a:r>
            <a:r>
              <a:rPr lang="fr-FR" sz="2900" dirty="0" err="1" smtClean="0"/>
              <a:t>income</a:t>
            </a:r>
            <a:endParaRPr lang="fr-FR" sz="2900" dirty="0" smtClean="0"/>
          </a:p>
          <a:p>
            <a:pPr>
              <a:buNone/>
            </a:pPr>
            <a:endParaRPr lang="fr-FR" sz="2900" dirty="0" smtClean="0"/>
          </a:p>
          <a:p>
            <a:r>
              <a:rPr lang="fr-FR" sz="2900" dirty="0" smtClean="0"/>
              <a:t>It </a:t>
            </a:r>
            <a:r>
              <a:rPr lang="fr-FR" sz="2900" dirty="0" err="1" smtClean="0"/>
              <a:t>is</a:t>
            </a:r>
            <a:r>
              <a:rPr lang="fr-FR" sz="2900" dirty="0" smtClean="0"/>
              <a:t> due to a mixture of </a:t>
            </a:r>
            <a:r>
              <a:rPr lang="fr-FR" sz="2900" dirty="0" err="1" smtClean="0"/>
              <a:t>reasons</a:t>
            </a:r>
            <a:r>
              <a:rPr lang="fr-FR" sz="2900" dirty="0" smtClean="0"/>
              <a:t>: </a:t>
            </a:r>
            <a:r>
              <a:rPr lang="fr-FR" sz="2900" dirty="0" err="1" smtClean="0"/>
              <a:t>changing</a:t>
            </a:r>
            <a:r>
              <a:rPr lang="fr-FR" sz="2900" dirty="0" smtClean="0"/>
              <a:t> </a:t>
            </a:r>
            <a:r>
              <a:rPr lang="fr-FR" sz="2900" dirty="0" err="1" smtClean="0"/>
              <a:t>supply</a:t>
            </a:r>
            <a:r>
              <a:rPr lang="fr-FR" sz="2900" dirty="0" smtClean="0"/>
              <a:t> and </a:t>
            </a:r>
            <a:r>
              <a:rPr lang="fr-FR" sz="2900" dirty="0" err="1" smtClean="0"/>
              <a:t>demand</a:t>
            </a:r>
            <a:r>
              <a:rPr lang="fr-FR" sz="2900" dirty="0" smtClean="0"/>
              <a:t> for </a:t>
            </a:r>
            <a:r>
              <a:rPr lang="fr-FR" sz="2900" dirty="0" err="1" smtClean="0"/>
              <a:t>skills</a:t>
            </a:r>
            <a:r>
              <a:rPr lang="fr-FR" sz="2900" dirty="0" smtClean="0"/>
              <a:t>; race </a:t>
            </a:r>
            <a:r>
              <a:rPr lang="fr-FR" sz="2900" dirty="0" err="1" smtClean="0"/>
              <a:t>between</a:t>
            </a:r>
            <a:r>
              <a:rPr lang="fr-FR" sz="2900" dirty="0" smtClean="0"/>
              <a:t> </a:t>
            </a:r>
            <a:r>
              <a:rPr lang="fr-FR" sz="2900" dirty="0" err="1" smtClean="0"/>
              <a:t>education</a:t>
            </a:r>
            <a:r>
              <a:rPr lang="fr-FR" sz="2900" dirty="0" smtClean="0"/>
              <a:t> and </a:t>
            </a:r>
            <a:r>
              <a:rPr lang="fr-FR" sz="2900" dirty="0" err="1" smtClean="0"/>
              <a:t>technology</a:t>
            </a:r>
            <a:r>
              <a:rPr lang="fr-FR" sz="2900" dirty="0" smtClean="0"/>
              <a:t>; </a:t>
            </a:r>
            <a:r>
              <a:rPr lang="fr-FR" sz="2900" dirty="0" err="1" smtClean="0"/>
              <a:t>globalization</a:t>
            </a:r>
            <a:r>
              <a:rPr lang="fr-FR" sz="2900" dirty="0" smtClean="0"/>
              <a:t>; more </a:t>
            </a:r>
            <a:r>
              <a:rPr lang="fr-FR" sz="2900" dirty="0" err="1" smtClean="0"/>
              <a:t>unequal</a:t>
            </a:r>
            <a:r>
              <a:rPr lang="fr-FR" sz="2900" dirty="0" smtClean="0"/>
              <a:t> to </a:t>
            </a:r>
            <a:r>
              <a:rPr lang="fr-FR" sz="2900" dirty="0" err="1" smtClean="0"/>
              <a:t>access</a:t>
            </a:r>
            <a:r>
              <a:rPr lang="fr-FR" sz="2900" dirty="0" smtClean="0"/>
              <a:t> to </a:t>
            </a:r>
            <a:r>
              <a:rPr lang="fr-FR" sz="2900" dirty="0" err="1" smtClean="0"/>
              <a:t>skills</a:t>
            </a:r>
            <a:r>
              <a:rPr lang="fr-FR" sz="2900" dirty="0" smtClean="0"/>
              <a:t> in the US (</a:t>
            </a:r>
            <a:r>
              <a:rPr lang="fr-FR" sz="2900" dirty="0" err="1" smtClean="0"/>
              <a:t>rising</a:t>
            </a:r>
            <a:r>
              <a:rPr lang="fr-FR" sz="2900" dirty="0" smtClean="0"/>
              <a:t> </a:t>
            </a:r>
            <a:r>
              <a:rPr lang="fr-FR" sz="2900" dirty="0" err="1" smtClean="0"/>
              <a:t>tuitions</a:t>
            </a:r>
            <a:r>
              <a:rPr lang="fr-FR" sz="2900" dirty="0" smtClean="0"/>
              <a:t>, </a:t>
            </a:r>
            <a:r>
              <a:rPr lang="fr-FR" sz="2900" dirty="0" err="1" smtClean="0"/>
              <a:t>insufficient</a:t>
            </a:r>
            <a:r>
              <a:rPr lang="fr-FR" sz="2900" dirty="0" smtClean="0"/>
              <a:t> public </a:t>
            </a:r>
            <a:r>
              <a:rPr lang="fr-FR" sz="2900" dirty="0" err="1" smtClean="0"/>
              <a:t>investment</a:t>
            </a:r>
            <a:r>
              <a:rPr lang="fr-FR" sz="2900" dirty="0" smtClean="0"/>
              <a:t>); </a:t>
            </a:r>
            <a:r>
              <a:rPr lang="fr-FR" sz="2900" dirty="0" err="1" smtClean="0"/>
              <a:t>unprecedented</a:t>
            </a:r>
            <a:r>
              <a:rPr lang="fr-FR" sz="2900" dirty="0" smtClean="0"/>
              <a:t> </a:t>
            </a:r>
            <a:r>
              <a:rPr lang="fr-FR" sz="2900" dirty="0" err="1" smtClean="0"/>
              <a:t>rise</a:t>
            </a:r>
            <a:r>
              <a:rPr lang="fr-FR" sz="2900" dirty="0" smtClean="0"/>
              <a:t> of top </a:t>
            </a:r>
            <a:r>
              <a:rPr lang="fr-FR" sz="2900" dirty="0" err="1" smtClean="0"/>
              <a:t>managerial</a:t>
            </a:r>
            <a:r>
              <a:rPr lang="fr-FR" sz="2900" dirty="0" smtClean="0"/>
              <a:t> compensation in the US (</a:t>
            </a:r>
            <a:r>
              <a:rPr lang="fr-FR" sz="2900" dirty="0" err="1" smtClean="0"/>
              <a:t>changing</a:t>
            </a:r>
            <a:r>
              <a:rPr lang="fr-FR" sz="2900" dirty="0" smtClean="0"/>
              <a:t> </a:t>
            </a:r>
            <a:r>
              <a:rPr lang="fr-FR" sz="2900" dirty="0" err="1" smtClean="0"/>
              <a:t>incentives</a:t>
            </a:r>
            <a:r>
              <a:rPr lang="fr-FR" sz="2900" dirty="0" smtClean="0"/>
              <a:t>, </a:t>
            </a:r>
            <a:r>
              <a:rPr lang="fr-FR" sz="2900" dirty="0" err="1" smtClean="0"/>
              <a:t>cuts</a:t>
            </a:r>
            <a:r>
              <a:rPr lang="fr-FR" sz="2900" dirty="0" smtClean="0"/>
              <a:t> in top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tax</a:t>
            </a:r>
            <a:r>
              <a:rPr lang="fr-FR" sz="2900" dirty="0" smtClean="0"/>
              <a:t> rates); </a:t>
            </a:r>
            <a:r>
              <a:rPr lang="fr-FR" sz="2900" dirty="0" err="1" smtClean="0"/>
              <a:t>falling</a:t>
            </a:r>
            <a:r>
              <a:rPr lang="fr-FR" sz="2900" dirty="0" smtClean="0"/>
              <a:t> minimum </a:t>
            </a:r>
            <a:r>
              <a:rPr lang="fr-FR" sz="2900" dirty="0" err="1" smtClean="0"/>
              <a:t>wage</a:t>
            </a:r>
            <a:r>
              <a:rPr lang="fr-FR" sz="2900" dirty="0" smtClean="0"/>
              <a:t> in the US</a:t>
            </a:r>
          </a:p>
          <a:p>
            <a:pPr marL="0" indent="0">
              <a:buNone/>
            </a:pPr>
            <a:r>
              <a:rPr lang="fr-FR" sz="2400" dirty="0" smtClean="0">
                <a:latin typeface="Wingdings"/>
                <a:ea typeface="Wingdings"/>
                <a:cs typeface="Wingdings"/>
                <a:sym typeface="Wingdings"/>
              </a:rPr>
              <a:t>    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800" dirty="0">
                <a:sym typeface="Wingdings"/>
              </a:rPr>
              <a:t>institutions </a:t>
            </a:r>
            <a:r>
              <a:rPr lang="fr-FR" sz="2800" dirty="0" smtClean="0">
                <a:sym typeface="Wingdings"/>
              </a:rPr>
              <a:t>and </a:t>
            </a:r>
            <a:r>
              <a:rPr lang="fr-FR" sz="2800" dirty="0" err="1" smtClean="0">
                <a:sym typeface="Wingdings"/>
              </a:rPr>
              <a:t>policies</a:t>
            </a:r>
            <a:r>
              <a:rPr lang="fr-FR" sz="2800" dirty="0" smtClean="0">
                <a:sym typeface="Wingdings"/>
              </a:rPr>
              <a:t> </a:t>
            </a:r>
            <a:r>
              <a:rPr lang="fr-FR" sz="2800" dirty="0" err="1" smtClean="0">
                <a:sym typeface="Wingdings"/>
              </a:rPr>
              <a:t>matter</a:t>
            </a:r>
            <a:endParaRPr lang="fr-FR" sz="2800" dirty="0"/>
          </a:p>
          <a:p>
            <a:pPr>
              <a:buNone/>
            </a:pPr>
            <a:endParaRPr lang="fr-FR" sz="2800" dirty="0"/>
          </a:p>
          <a:p>
            <a:endParaRPr lang="fr-FR" sz="2900" dirty="0" smtClean="0"/>
          </a:p>
          <a:p>
            <a:pPr marL="0" indent="0">
              <a:buNone/>
            </a:pPr>
            <a:endParaRPr lang="fr-FR" sz="2900" dirty="0" smtClean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27936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323528" y="260648"/>
          <a:ext cx="8496943" cy="6336703"/>
        </p:xfrm>
        <a:graphic>
          <a:graphicData uri="http://schemas.openxmlformats.org/presentationml/2006/ole">
            <p:oleObj spid="_x0000_s250902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84875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 noChangeAspect="1"/>
          </p:cNvGraphicFramePr>
          <p:nvPr>
            <p:ph idx="1"/>
          </p:nvPr>
        </p:nvGraphicFramePr>
        <p:xfrm>
          <a:off x="395536" y="332656"/>
          <a:ext cx="8424936" cy="6192688"/>
        </p:xfrm>
        <a:graphic>
          <a:graphicData uri="http://schemas.openxmlformats.org/presentationml/2006/ole">
            <p:oleObj spid="_x0000_s182301" name="Acrobat Document" r:id="rId3" imgW="5486876" imgH="4115157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98656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7413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partly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(HUP, 2014) </a:t>
            </a:r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book, I </a:t>
            </a:r>
            <a:r>
              <a:rPr lang="fr-FR" sz="3400" dirty="0" err="1" smtClean="0"/>
              <a:t>study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countries.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Saez, Postel-Vinay, Rosenthal, Alvaredo, Zucman,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. </a:t>
            </a:r>
            <a:r>
              <a:rPr lang="fr-FR" sz="3400" dirty="0" err="1" smtClean="0"/>
              <a:t>Aim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to put distribution back at the center of </a:t>
            </a:r>
            <a:r>
              <a:rPr lang="fr-FR" sz="3400" dirty="0" err="1" smtClean="0"/>
              <a:t>political</a:t>
            </a:r>
            <a:r>
              <a:rPr lang="fr-FR" sz="3400" dirty="0" smtClean="0"/>
              <a:t> </a:t>
            </a:r>
            <a:r>
              <a:rPr lang="fr-FR" sz="3400" dirty="0" err="1" smtClean="0"/>
              <a:t>economy</a:t>
            </a:r>
            <a:r>
              <a:rPr lang="fr-FR" sz="3400" dirty="0" smtClean="0"/>
              <a:t>.              I </a:t>
            </a:r>
            <a:r>
              <a:rPr lang="fr-FR" sz="3400" dirty="0" err="1" smtClean="0"/>
              <a:t>attempt</a:t>
            </a:r>
            <a:r>
              <a:rPr lang="fr-FR" sz="3400" dirty="0" smtClean="0"/>
              <a:t> to </a:t>
            </a:r>
            <a:r>
              <a:rPr lang="fr-FR" sz="3400" dirty="0" err="1" smtClean="0"/>
              <a:t>develop</a:t>
            </a:r>
            <a:r>
              <a:rPr lang="fr-FR" sz="3400" dirty="0" smtClean="0"/>
              <a:t> a </a:t>
            </a:r>
            <a:r>
              <a:rPr lang="fr-FR" sz="3400" dirty="0" err="1" smtClean="0"/>
              <a:t>multidimensional</a:t>
            </a:r>
            <a:r>
              <a:rPr lang="fr-FR" sz="3400" dirty="0" smtClean="0"/>
              <a:t> </a:t>
            </a:r>
            <a:r>
              <a:rPr lang="fr-FR" sz="3400" dirty="0" err="1" smtClean="0"/>
              <a:t>approach</a:t>
            </a:r>
            <a:r>
              <a:rPr lang="fr-FR" sz="3400" dirty="0" smtClean="0"/>
              <a:t> to capital </a:t>
            </a:r>
            <a:r>
              <a:rPr lang="fr-FR" sz="3400" dirty="0" err="1" smtClean="0"/>
              <a:t>ownership</a:t>
            </a:r>
            <a:r>
              <a:rPr lang="fr-FR" sz="3400" dirty="0" smtClean="0"/>
              <a:t> and </a:t>
            </a:r>
            <a:r>
              <a:rPr lang="fr-FR" sz="3400" dirty="0" err="1" smtClean="0"/>
              <a:t>property</a:t>
            </a:r>
            <a:r>
              <a:rPr lang="fr-FR" sz="3400" dirty="0" smtClean="0"/>
              <a:t> relations, and to </a:t>
            </a:r>
            <a:r>
              <a:rPr lang="fr-FR" sz="3400" dirty="0" err="1" smtClean="0"/>
              <a:t>study</a:t>
            </a:r>
            <a:r>
              <a:rPr lang="fr-FR" sz="3400" dirty="0" smtClean="0"/>
              <a:t> </a:t>
            </a:r>
            <a:r>
              <a:rPr lang="fr-FR" sz="3400" dirty="0" err="1" smtClean="0"/>
              <a:t>beliefs</a:t>
            </a:r>
            <a:r>
              <a:rPr lang="fr-FR" sz="3400" dirty="0" smtClean="0"/>
              <a:t> </a:t>
            </a:r>
            <a:r>
              <a:rPr lang="fr-FR" sz="3400" dirty="0" err="1" smtClean="0"/>
              <a:t>systems</a:t>
            </a:r>
            <a:r>
              <a:rPr lang="fr-FR" sz="3400" dirty="0" smtClean="0"/>
              <a:t> about </a:t>
            </a:r>
            <a:r>
              <a:rPr lang="fr-FR" sz="3400" dirty="0" err="1" smtClean="0"/>
              <a:t>inequality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b="1" dirty="0" err="1" smtClean="0"/>
              <a:t>Today</a:t>
            </a:r>
            <a:r>
              <a:rPr lang="fr-FR" sz="3400" b="1" dirty="0" smtClean="0"/>
              <a:t> I </a:t>
            </a:r>
            <a:r>
              <a:rPr lang="fr-FR" sz="3400" b="1" dirty="0" err="1" smtClean="0"/>
              <a:t>will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present</a:t>
            </a:r>
            <a:r>
              <a:rPr lang="fr-FR" sz="3400" b="1" dirty="0" smtClean="0"/>
              <a:t> a </a:t>
            </a:r>
            <a:r>
              <a:rPr lang="fr-FR" sz="3400" b="1" dirty="0" err="1" smtClean="0"/>
              <a:t>number</a:t>
            </a:r>
            <a:r>
              <a:rPr lang="fr-FR" sz="3400" b="1" dirty="0" smtClean="0"/>
              <a:t> of </a:t>
            </a:r>
            <a:r>
              <a:rPr lang="fr-FR" sz="3400" b="1" dirty="0" err="1" smtClean="0"/>
              <a:t>selected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historical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evolutions</a:t>
            </a:r>
            <a:r>
              <a:rPr lang="fr-FR" sz="3400" b="1" dirty="0" smtClean="0"/>
              <a:t> &amp; </a:t>
            </a:r>
            <a:r>
              <a:rPr lang="fr-FR" sz="3400" b="1" dirty="0" err="1" smtClean="0"/>
              <a:t>attempt</a:t>
            </a:r>
            <a:r>
              <a:rPr lang="fr-FR" sz="3400" b="1" dirty="0" smtClean="0"/>
              <a:t> to </a:t>
            </a:r>
            <a:r>
              <a:rPr lang="fr-FR" sz="3400" b="1" dirty="0" err="1" smtClean="0"/>
              <a:t>draw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lessons</a:t>
            </a:r>
            <a:r>
              <a:rPr lang="fr-FR" sz="3400" b="1" dirty="0" smtClean="0"/>
              <a:t> for South </a:t>
            </a:r>
            <a:r>
              <a:rPr lang="fr-FR" sz="3400" b="1" dirty="0" err="1" smtClean="0"/>
              <a:t>Africa</a:t>
            </a:r>
            <a:r>
              <a:rPr lang="fr-FR" sz="3400" b="1" dirty="0" smtClean="0"/>
              <a:t>   </a:t>
            </a:r>
          </a:p>
          <a:p>
            <a:r>
              <a:rPr lang="fr-FR" sz="3400" dirty="0" smtClean="0"/>
              <a:t>All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at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          &amp; the </a:t>
            </a:r>
            <a:r>
              <a:rPr lang="fr-FR" sz="3400" dirty="0" smtClean="0">
                <a:hlinkClick r:id="rId3"/>
              </a:rPr>
              <a:t>World Top </a:t>
            </a:r>
            <a:r>
              <a:rPr lang="fr-FR" sz="3400" dirty="0" err="1" smtClean="0">
                <a:hlinkClick r:id="rId3"/>
              </a:rPr>
              <a:t>Incomes</a:t>
            </a:r>
            <a:r>
              <a:rPr lang="fr-FR" sz="3400" dirty="0" smtClean="0">
                <a:hlinkClick r:id="rId3"/>
              </a:rPr>
              <a:t> </a:t>
            </a:r>
            <a:r>
              <a:rPr lang="fr-FR" sz="3400" dirty="0" err="1" smtClean="0">
                <a:hlinkClick r:id="rId3"/>
              </a:rPr>
              <a:t>Database</a:t>
            </a:r>
            <a:r>
              <a:rPr lang="fr-FR" sz="3400" dirty="0" smtClean="0"/>
              <a:t>: collective, on-</a:t>
            </a:r>
            <a:r>
              <a:rPr lang="fr-FR" sz="3400" dirty="0" err="1" smtClean="0"/>
              <a:t>going</a:t>
            </a:r>
            <a:r>
              <a:rPr lang="fr-FR" sz="3400" dirty="0" smtClean="0"/>
              <a:t> </a:t>
            </a:r>
            <a:r>
              <a:rPr lang="fr-FR" sz="3400" dirty="0" err="1" smtClean="0"/>
              <a:t>project</a:t>
            </a:r>
            <a:endParaRPr lang="fr-FR" sz="3400" dirty="0" smtClean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424936" cy="39604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b="1" dirty="0" smtClean="0"/>
          </a:p>
          <a:p>
            <a:r>
              <a:rPr lang="fr-FR" b="1" dirty="0" smtClean="0"/>
              <a:t>2.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rich</a:t>
            </a:r>
            <a:r>
              <a:rPr lang="fr-FR" dirty="0" smtClean="0"/>
              <a:t> countries.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 Not </a:t>
            </a:r>
            <a:r>
              <a:rPr lang="fr-FR" dirty="0" err="1" smtClean="0"/>
              <a:t>bad</a:t>
            </a:r>
            <a:r>
              <a:rPr lang="fr-FR" dirty="0" smtClean="0"/>
              <a:t> in </a:t>
            </a:r>
            <a:r>
              <a:rPr lang="fr-FR" dirty="0" err="1" smtClean="0"/>
              <a:t>itself</a:t>
            </a:r>
            <a:r>
              <a:rPr lang="fr-FR" dirty="0" smtClean="0"/>
              <a:t>, but new challenges.                </a:t>
            </a:r>
            <a:r>
              <a:rPr lang="fr-FR" b="1" dirty="0" smtClean="0"/>
              <a:t>The </a:t>
            </a:r>
            <a:r>
              <a:rPr lang="fr-FR" b="1" dirty="0" err="1" smtClean="0"/>
              <a:t>metamorphosis</a:t>
            </a:r>
            <a:r>
              <a:rPr lang="fr-FR" b="1" dirty="0" smtClean="0"/>
              <a:t> of capital call for new </a:t>
            </a:r>
            <a:r>
              <a:rPr lang="fr-FR" b="1" dirty="0" err="1" smtClean="0"/>
              <a:t>regulations</a:t>
            </a:r>
            <a:r>
              <a:rPr lang="fr-FR" b="1" dirty="0" smtClean="0"/>
              <a:t> of </a:t>
            </a:r>
            <a:r>
              <a:rPr lang="fr-FR" b="1" dirty="0" err="1" smtClean="0"/>
              <a:t>property</a:t>
            </a:r>
            <a:r>
              <a:rPr lang="fr-FR" b="1" dirty="0" smtClean="0"/>
              <a:t> relations</a:t>
            </a:r>
            <a:r>
              <a:rPr lang="fr-FR" dirty="0" smtClean="0"/>
              <a:t>. The </a:t>
            </a:r>
            <a:r>
              <a:rPr lang="fr-FR" dirty="0" err="1" smtClean="0"/>
              <a:t>key</a:t>
            </a:r>
            <a:r>
              <a:rPr lang="fr-FR" dirty="0" smtClean="0"/>
              <a:t> </a:t>
            </a:r>
            <a:r>
              <a:rPr lang="fr-FR" dirty="0" err="1" smtClean="0"/>
              <a:t>role</a:t>
            </a:r>
            <a:r>
              <a:rPr lang="fr-FR" dirty="0" smtClean="0"/>
              <a:t> of the </a:t>
            </a:r>
            <a:r>
              <a:rPr lang="fr-FR" dirty="0" err="1" smtClean="0"/>
              <a:t>legal</a:t>
            </a:r>
            <a:r>
              <a:rPr lang="fr-FR" dirty="0" smtClean="0"/>
              <a:t> and </a:t>
            </a:r>
            <a:r>
              <a:rPr lang="fr-FR" dirty="0" err="1" smtClean="0"/>
              <a:t>political</a:t>
            </a:r>
            <a:r>
              <a:rPr lang="fr-FR" dirty="0" smtClean="0"/>
              <a:t> system. </a:t>
            </a:r>
            <a:r>
              <a:rPr lang="fr-FR" dirty="0" err="1" smtClean="0"/>
              <a:t>Democratizing</a:t>
            </a:r>
            <a:r>
              <a:rPr lang="fr-FR" dirty="0" smtClean="0"/>
              <a:t> capital: </a:t>
            </a:r>
            <a:r>
              <a:rPr lang="fr-FR" dirty="0" err="1" smtClean="0"/>
              <a:t>worker</a:t>
            </a:r>
            <a:r>
              <a:rPr lang="fr-FR" dirty="0" smtClean="0"/>
              <a:t> </a:t>
            </a:r>
            <a:r>
              <a:rPr lang="fr-FR" dirty="0" err="1" smtClean="0"/>
              <a:t>codetermination</a:t>
            </a:r>
            <a:r>
              <a:rPr lang="fr-FR" dirty="0" smtClean="0"/>
              <a:t>, patent </a:t>
            </a:r>
            <a:r>
              <a:rPr lang="fr-FR" dirty="0" err="1" smtClean="0"/>
              <a:t>laws</a:t>
            </a:r>
            <a:r>
              <a:rPr lang="fr-FR" dirty="0" smtClean="0"/>
              <a:t>, etc.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err="1" smtClean="0"/>
              <a:t>Fact</a:t>
            </a:r>
            <a:r>
              <a:rPr lang="fr-FR" sz="2900" dirty="0" smtClean="0"/>
              <a:t> n°2: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always</a:t>
            </a:r>
            <a:r>
              <a:rPr lang="fr-FR" sz="2900" dirty="0" smtClean="0"/>
              <a:t> a lot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</a:t>
            </a:r>
            <a:r>
              <a:rPr lang="fr-FR" sz="2900" dirty="0" err="1" smtClean="0"/>
              <a:t>than</a:t>
            </a:r>
            <a:r>
              <a:rPr lang="fr-FR" sz="2900" dirty="0" smtClean="0"/>
              <a:t>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; </a:t>
            </a:r>
            <a:r>
              <a:rPr lang="fr-FR" sz="2900" dirty="0" err="1" smtClean="0"/>
              <a:t>it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now</a:t>
            </a:r>
            <a:r>
              <a:rPr lang="fr-FR" sz="2900" dirty="0" smtClean="0"/>
              <a:t>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in the US </a:t>
            </a:r>
            <a:r>
              <a:rPr lang="fr-FR" sz="2900" dirty="0" err="1" smtClean="0"/>
              <a:t>than</a:t>
            </a:r>
            <a:r>
              <a:rPr lang="fr-FR" sz="2900" dirty="0" smtClean="0"/>
              <a:t> in Europe</a:t>
            </a:r>
          </a:p>
          <a:p>
            <a:endParaRPr lang="fr-FR" sz="2900" dirty="0" smtClean="0"/>
          </a:p>
          <a:p>
            <a:r>
              <a:rPr lang="fr-FR" sz="2900" dirty="0" err="1" smtClean="0"/>
              <a:t>Fact</a:t>
            </a:r>
            <a:r>
              <a:rPr lang="fr-FR" sz="2900" dirty="0" smtClean="0"/>
              <a:t> n°3: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less</a:t>
            </a:r>
            <a:r>
              <a:rPr lang="fr-FR" sz="2900" dirty="0" smtClean="0"/>
              <a:t> </a:t>
            </a:r>
            <a:r>
              <a:rPr lang="fr-FR" sz="2900" dirty="0" err="1" smtClean="0"/>
              <a:t>extreme</a:t>
            </a:r>
            <a:r>
              <a:rPr lang="fr-FR" sz="2900" dirty="0" smtClean="0"/>
              <a:t> </a:t>
            </a:r>
            <a:r>
              <a:rPr lang="fr-FR" sz="2900" dirty="0" err="1" smtClean="0"/>
              <a:t>today</a:t>
            </a:r>
            <a:r>
              <a:rPr lang="fr-FR" sz="2900" dirty="0" smtClean="0"/>
              <a:t> </a:t>
            </a:r>
            <a:r>
              <a:rPr lang="fr-FR" sz="2900" dirty="0" err="1" smtClean="0"/>
              <a:t>than</a:t>
            </a:r>
            <a:r>
              <a:rPr lang="fr-FR" sz="2900" dirty="0" smtClean="0"/>
              <a:t> a </a:t>
            </a:r>
            <a:r>
              <a:rPr lang="fr-FR" sz="2900" dirty="0" err="1" smtClean="0"/>
              <a:t>century</a:t>
            </a:r>
            <a:r>
              <a:rPr lang="fr-FR" sz="2900" dirty="0" smtClean="0"/>
              <a:t> </a:t>
            </a:r>
            <a:r>
              <a:rPr lang="fr-FR" sz="2900" dirty="0" err="1" smtClean="0"/>
              <a:t>ago</a:t>
            </a:r>
            <a:r>
              <a:rPr lang="fr-FR" sz="2900" dirty="0" smtClean="0"/>
              <a:t> in Europe, </a:t>
            </a:r>
            <a:r>
              <a:rPr lang="fr-FR" sz="2900" dirty="0" err="1" smtClean="0"/>
              <a:t>although</a:t>
            </a:r>
            <a:r>
              <a:rPr lang="fr-FR" sz="2900" dirty="0" smtClean="0"/>
              <a:t> the total </a:t>
            </a:r>
            <a:r>
              <a:rPr lang="fr-FR" sz="2900" dirty="0" err="1" smtClean="0"/>
              <a:t>capitalization</a:t>
            </a:r>
            <a:r>
              <a:rPr lang="fr-FR" sz="2900" dirty="0" smtClean="0"/>
              <a:t> of </a:t>
            </a:r>
            <a:r>
              <a:rPr lang="fr-FR" sz="2900" dirty="0" err="1" smtClean="0"/>
              <a:t>private</a:t>
            </a:r>
            <a:r>
              <a:rPr lang="fr-FR" sz="2900" dirty="0" smtClean="0"/>
              <a:t>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relative to national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has </a:t>
            </a:r>
            <a:r>
              <a:rPr lang="fr-FR" sz="2900" dirty="0" err="1" smtClean="0"/>
              <a:t>now</a:t>
            </a:r>
            <a:r>
              <a:rPr lang="fr-FR" sz="2900" dirty="0" smtClean="0"/>
              <a:t> </a:t>
            </a:r>
            <a:r>
              <a:rPr lang="fr-FR" sz="2900" dirty="0" err="1" smtClean="0"/>
              <a:t>recovered</a:t>
            </a:r>
            <a:r>
              <a:rPr lang="fr-FR" sz="2900" dirty="0" smtClean="0"/>
              <a:t> </a:t>
            </a:r>
            <a:r>
              <a:rPr lang="fr-FR" sz="2900" dirty="0" err="1" smtClean="0"/>
              <a:t>from</a:t>
            </a:r>
            <a:r>
              <a:rPr lang="fr-FR" sz="2900" dirty="0" smtClean="0"/>
              <a:t> the 1914-1945 </a:t>
            </a:r>
            <a:r>
              <a:rPr lang="fr-FR" sz="2900" dirty="0" err="1" smtClean="0"/>
              <a:t>shocks</a:t>
            </a:r>
            <a:endParaRPr lang="fr-FR" sz="2900" dirty="0" smtClean="0"/>
          </a:p>
        </p:txBody>
      </p:sp>
    </p:spTree>
    <p:extLst>
      <p:ext uri="{BB962C8B-B14F-4D97-AF65-F5344CB8AC3E}">
        <p14:creationId xmlns:p14="http://schemas.microsoft.com/office/powerpoint/2010/main" xmlns="" val="2539714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323528" y="188640"/>
          <a:ext cx="8606978" cy="6480720"/>
        </p:xfrm>
        <a:graphic>
          <a:graphicData uri="http://schemas.openxmlformats.org/presentationml/2006/ole">
            <p:oleObj spid="_x0000_s179235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251520" y="188640"/>
          <a:ext cx="8712967" cy="6552728"/>
        </p:xfrm>
        <a:graphic>
          <a:graphicData uri="http://schemas.openxmlformats.org/presentationml/2006/ole">
            <p:oleObj spid="_x0000_s180259" name="Worksheet" r:id="rId3" imgW="931926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71043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27185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metamorphosis</a:t>
            </a:r>
            <a:r>
              <a:rPr lang="fr-FR" dirty="0" smtClean="0"/>
              <a:t> of capital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dirty="0" err="1"/>
              <a:t>There’s</a:t>
            </a:r>
            <a:r>
              <a:rPr lang="fr-FR" dirty="0"/>
              <a:t> </a:t>
            </a:r>
            <a:r>
              <a:rPr lang="fr-FR" dirty="0" err="1"/>
              <a:t>nothing</a:t>
            </a:r>
            <a:r>
              <a:rPr lang="fr-FR" dirty="0"/>
              <a:t> </a:t>
            </a:r>
            <a:r>
              <a:rPr lang="fr-FR" dirty="0" err="1"/>
              <a:t>bad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high</a:t>
            </a:r>
            <a:r>
              <a:rPr lang="fr-FR" dirty="0"/>
              <a:t> </a:t>
            </a:r>
            <a:r>
              <a:rPr lang="fr-FR" dirty="0" err="1"/>
              <a:t>wealth-income</a:t>
            </a:r>
            <a:r>
              <a:rPr lang="fr-FR" dirty="0"/>
              <a:t> </a:t>
            </a:r>
            <a:r>
              <a:rPr lang="fr-FR" dirty="0" smtClean="0"/>
              <a:t>ratios (</a:t>
            </a:r>
            <a:r>
              <a:rPr lang="fr-FR" b="1" dirty="0" err="1" smtClean="0"/>
              <a:t>postwar</a:t>
            </a:r>
            <a:r>
              <a:rPr lang="fr-FR" b="1" dirty="0" smtClean="0"/>
              <a:t> reconstruction</a:t>
            </a:r>
            <a:r>
              <a:rPr lang="fr-FR" dirty="0" smtClean="0"/>
              <a:t>, </a:t>
            </a:r>
            <a:r>
              <a:rPr lang="fr-FR" b="1" dirty="0" err="1" smtClean="0"/>
              <a:t>growth</a:t>
            </a:r>
            <a:r>
              <a:rPr lang="fr-FR" b="1" dirty="0" smtClean="0"/>
              <a:t> </a:t>
            </a:r>
            <a:r>
              <a:rPr lang="fr-FR" b="1" dirty="0" err="1" smtClean="0"/>
              <a:t>slowdown</a:t>
            </a:r>
            <a:r>
              <a:rPr lang="fr-FR" dirty="0" smtClean="0"/>
              <a:t>)</a:t>
            </a:r>
            <a:r>
              <a:rPr lang="fr-FR" dirty="0"/>
              <a:t>, but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creates</a:t>
            </a:r>
            <a:r>
              <a:rPr lang="fr-FR" dirty="0"/>
              <a:t> new </a:t>
            </a:r>
            <a:r>
              <a:rPr lang="fr-FR" dirty="0" err="1"/>
              <a:t>policy</a:t>
            </a:r>
            <a:r>
              <a:rPr lang="fr-FR" dirty="0"/>
              <a:t> </a:t>
            </a:r>
            <a:r>
              <a:rPr lang="fr-FR" dirty="0" smtClean="0"/>
              <a:t>challenges: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regulation</a:t>
            </a:r>
            <a:r>
              <a:rPr lang="fr-FR" dirty="0" smtClean="0"/>
              <a:t>, real </a:t>
            </a:r>
            <a:r>
              <a:rPr lang="fr-FR" dirty="0" err="1" smtClean="0"/>
              <a:t>estate</a:t>
            </a:r>
            <a:r>
              <a:rPr lang="fr-FR" dirty="0" smtClean="0"/>
              <a:t> </a:t>
            </a:r>
            <a:r>
              <a:rPr lang="fr-FR" dirty="0" err="1" smtClean="0"/>
              <a:t>bubbles</a:t>
            </a:r>
            <a:r>
              <a:rPr lang="fr-FR" dirty="0" smtClean="0"/>
              <a:t>, return of </a:t>
            </a:r>
            <a:r>
              <a:rPr lang="fr-FR" dirty="0" err="1" smtClean="0"/>
              <a:t>inheritance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26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2600" dirty="0">
                <a:sym typeface="Wingdings"/>
              </a:rPr>
              <a:t> </a:t>
            </a:r>
            <a:r>
              <a:rPr lang="fr-FR" b="1" dirty="0" smtClean="0"/>
              <a:t>A </a:t>
            </a:r>
            <a:r>
              <a:rPr lang="fr-FR" b="1" dirty="0" err="1" smtClean="0"/>
              <a:t>multidimensional</a:t>
            </a:r>
            <a:r>
              <a:rPr lang="fr-FR" b="1" dirty="0" smtClean="0"/>
              <a:t> </a:t>
            </a:r>
            <a:r>
              <a:rPr lang="fr-FR" b="1" dirty="0" err="1" smtClean="0"/>
              <a:t>approach</a:t>
            </a:r>
            <a:r>
              <a:rPr lang="fr-FR" b="1" dirty="0" smtClean="0"/>
              <a:t> to the </a:t>
            </a:r>
            <a:r>
              <a:rPr lang="fr-FR" b="1" dirty="0" err="1" smtClean="0"/>
              <a:t>history</a:t>
            </a:r>
            <a:r>
              <a:rPr lang="fr-FR" b="1" dirty="0" smtClean="0"/>
              <a:t> of capital and </a:t>
            </a:r>
            <a:r>
              <a:rPr lang="fr-FR" b="1" dirty="0" err="1" smtClean="0"/>
              <a:t>property</a:t>
            </a:r>
            <a:r>
              <a:rPr lang="fr-FR" b="1" dirty="0" smtClean="0"/>
              <a:t> relations</a:t>
            </a:r>
            <a:r>
              <a:rPr lang="fr-FR" dirty="0" smtClean="0"/>
              <a:t>: </a:t>
            </a:r>
            <a:r>
              <a:rPr lang="fr-FR" dirty="0" err="1" smtClean="0"/>
              <a:t>from</a:t>
            </a:r>
            <a:r>
              <a:rPr lang="fr-FR" dirty="0" smtClean="0"/>
              <a:t> land to business </a:t>
            </a:r>
            <a:r>
              <a:rPr lang="fr-FR" dirty="0" err="1" smtClean="0"/>
              <a:t>assets</a:t>
            </a:r>
            <a:r>
              <a:rPr lang="fr-FR" dirty="0" smtClean="0"/>
              <a:t>,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, real </a:t>
            </a:r>
            <a:r>
              <a:rPr lang="fr-FR" dirty="0" err="1" smtClean="0"/>
              <a:t>estate</a:t>
            </a:r>
            <a:r>
              <a:rPr lang="fr-FR" dirty="0" smtClean="0"/>
              <a:t>, public </a:t>
            </a:r>
            <a:r>
              <a:rPr lang="fr-FR" dirty="0" err="1" smtClean="0"/>
              <a:t>debt</a:t>
            </a:r>
            <a:r>
              <a:rPr lang="fr-FR" dirty="0" smtClean="0"/>
              <a:t>, </a:t>
            </a:r>
            <a:r>
              <a:rPr lang="fr-FR" dirty="0" err="1" smtClean="0"/>
              <a:t>immaterial</a:t>
            </a:r>
            <a:r>
              <a:rPr lang="fr-FR" dirty="0" smtClean="0"/>
              <a:t> capital, etc</a:t>
            </a:r>
            <a:r>
              <a:rPr lang="fr-FR" dirty="0"/>
              <a:t>.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59967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19664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251919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66303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7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 noGrp="1"/>
          </p:cNvGraphicFramePr>
          <p:nvPr/>
        </p:nvGraphicFramePr>
        <p:xfrm>
          <a:off x="107504" y="260648"/>
          <a:ext cx="892899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124" name="Acrobat Document" r:id="rId3" imgW="4663844" imgH="603556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3363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45721098"/>
              </p:ext>
            </p:extLst>
          </p:nvPr>
        </p:nvGraphicFramePr>
        <p:xfrm>
          <a:off x="179512" y="72008"/>
          <a:ext cx="8856984" cy="6741368"/>
        </p:xfrm>
        <a:graphic>
          <a:graphicData uri="http://schemas.openxmlformats.org/presentationml/2006/ole">
            <p:oleObj spid="_x0000_s13930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>
            <a:normAutofit/>
          </a:bodyPr>
          <a:lstStyle/>
          <a:p>
            <a:r>
              <a:rPr lang="fr-FR" b="1" dirty="0" smtClean="0"/>
              <a:t>Capital &amp;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616624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others</a:t>
            </a:r>
            <a:endParaRPr lang="fr-FR" sz="2600" dirty="0" smtClean="0"/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</a:t>
            </a:r>
            <a:r>
              <a:rPr lang="fr-FR" sz="2600" b="1" dirty="0" smtClean="0"/>
              <a:t>the land of </a:t>
            </a:r>
            <a:r>
              <a:rPr lang="fr-FR" sz="2600" b="1" dirty="0" err="1" smtClean="0"/>
              <a:t>opportunity</a:t>
            </a:r>
            <a:r>
              <a:rPr lang="fr-FR" sz="2600" b="1" dirty="0" smtClean="0"/>
              <a:t> </a:t>
            </a:r>
            <a:r>
              <a:rPr lang="fr-FR" sz="2600" dirty="0" smtClean="0"/>
              <a:t>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matters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pop.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</a:t>
            </a:r>
            <a:r>
              <a:rPr lang="fr-FR" sz="2600" b="1" dirty="0" smtClean="0"/>
              <a:t>and </a:t>
            </a:r>
            <a:r>
              <a:rPr lang="fr-FR" sz="2600" b="1" dirty="0" err="1" smtClean="0"/>
              <a:t>also</a:t>
            </a:r>
            <a:r>
              <a:rPr lang="fr-FR" sz="2600" b="1" dirty="0" smtClean="0"/>
              <a:t> the land of </a:t>
            </a:r>
            <a:r>
              <a:rPr lang="fr-FR" sz="2600" b="1" dirty="0" err="1" smtClean="0"/>
              <a:t>slavery</a:t>
            </a:r>
            <a:r>
              <a:rPr lang="fr-FR" sz="2600" b="1" dirty="0" smtClean="0"/>
              <a:t>: </a:t>
            </a:r>
            <a:r>
              <a:rPr lang="fr-FR" sz="2600" b="1" dirty="0" err="1" smtClean="0"/>
              <a:t>extreme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form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property</a:t>
            </a:r>
            <a:r>
              <a:rPr lang="fr-FR" sz="2600" b="1" dirty="0" smtClean="0"/>
              <a:t> relation</a:t>
            </a:r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Old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merit-based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(« </a:t>
            </a:r>
            <a:r>
              <a:rPr lang="fr-FR" sz="2600" dirty="0" err="1" smtClean="0"/>
              <a:t>meritocratic</a:t>
            </a:r>
            <a:r>
              <a:rPr lang="fr-FR" sz="2600" dirty="0" smtClean="0"/>
              <a:t> </a:t>
            </a:r>
            <a:r>
              <a:rPr lang="fr-FR" sz="2600" dirty="0" err="1" smtClean="0"/>
              <a:t>extremism</a:t>
            </a:r>
            <a:r>
              <a:rPr lang="fr-FR" sz="2600" dirty="0" smtClean="0"/>
              <a:t> »)</a:t>
            </a:r>
          </a:p>
        </p:txBody>
      </p:sp>
    </p:spTree>
    <p:extLst>
      <p:ext uri="{BB962C8B-B14F-4D97-AF65-F5344CB8AC3E}">
        <p14:creationId xmlns:p14="http://schemas.microsoft.com/office/powerpoint/2010/main" xmlns="" val="23837632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254989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625373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87500700"/>
              </p:ext>
            </p:extLst>
          </p:nvPr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56013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527727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58061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21033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57037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8487740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/>
          </a:bodyPr>
          <a:lstStyle/>
          <a:p>
            <a:r>
              <a:rPr lang="fr-FR" b="1" dirty="0" smtClean="0"/>
              <a:t>Capital &amp; </a:t>
            </a:r>
            <a:r>
              <a:rPr lang="fr-FR" b="1" dirty="0" err="1" smtClean="0"/>
              <a:t>inequality</a:t>
            </a:r>
            <a:r>
              <a:rPr lang="fr-FR" b="1" dirty="0" smtClean="0"/>
              <a:t> in Germany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Lower</a:t>
            </a:r>
            <a:r>
              <a:rPr lang="fr-FR" sz="2600" dirty="0" smtClean="0"/>
              <a:t>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values of capital </a:t>
            </a:r>
            <a:r>
              <a:rPr lang="fr-FR" sz="2600" dirty="0" err="1" smtClean="0"/>
              <a:t>assets</a:t>
            </a:r>
            <a:r>
              <a:rPr lang="fr-FR" sz="2600" dirty="0" smtClean="0"/>
              <a:t> in Germany: </a:t>
            </a:r>
            <a:r>
              <a:rPr lang="fr-FR" sz="2600" dirty="0" err="1" smtClean="0"/>
              <a:t>lower</a:t>
            </a:r>
            <a:r>
              <a:rPr lang="fr-FR" sz="2600" dirty="0" smtClean="0"/>
              <a:t> real </a:t>
            </a:r>
            <a:r>
              <a:rPr lang="fr-FR" sz="2600" dirty="0" err="1" smtClean="0"/>
              <a:t>estate</a:t>
            </a:r>
            <a:r>
              <a:rPr lang="fr-FR" sz="2600" dirty="0" smtClean="0"/>
              <a:t> </a:t>
            </a:r>
            <a:r>
              <a:rPr lang="fr-FR" sz="2600" dirty="0" err="1" smtClean="0"/>
              <a:t>prices</a:t>
            </a:r>
            <a:r>
              <a:rPr lang="fr-FR" sz="2600" dirty="0" smtClean="0"/>
              <a:t>, and </a:t>
            </a:r>
            <a:r>
              <a:rPr lang="fr-FR" sz="2600" dirty="0" err="1" smtClean="0"/>
              <a:t>lower</a:t>
            </a:r>
            <a:r>
              <a:rPr lang="fr-FR" sz="2600" dirty="0" smtClean="0"/>
              <a:t> stock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</a:t>
            </a:r>
            <a:r>
              <a:rPr lang="fr-FR" sz="2600" dirty="0" err="1" smtClean="0"/>
              <a:t>capitalization</a:t>
            </a:r>
            <a:r>
              <a:rPr lang="fr-FR" sz="2600" dirty="0" smtClean="0"/>
              <a:t> of corporations</a:t>
            </a:r>
          </a:p>
          <a:p>
            <a:r>
              <a:rPr lang="fr-FR" sz="2600" dirty="0" err="1" smtClean="0"/>
              <a:t>Stakeholder</a:t>
            </a:r>
            <a:r>
              <a:rPr lang="fr-FR" sz="2600" dirty="0" smtClean="0"/>
              <a:t> </a:t>
            </a:r>
            <a:r>
              <a:rPr lang="fr-FR" sz="2600" dirty="0" err="1" smtClean="0"/>
              <a:t>capitalism</a:t>
            </a:r>
            <a:r>
              <a:rPr lang="fr-FR" sz="2600" dirty="0" smtClean="0"/>
              <a:t>: </a:t>
            </a:r>
            <a:r>
              <a:rPr lang="fr-FR" sz="2600" dirty="0" err="1" smtClean="0"/>
              <a:t>shareholders</a:t>
            </a:r>
            <a:r>
              <a:rPr lang="fr-FR" sz="2600" dirty="0" smtClean="0"/>
              <a:t> have to </a:t>
            </a:r>
            <a:r>
              <a:rPr lang="fr-FR" sz="2600" dirty="0" err="1" smtClean="0"/>
              <a:t>share</a:t>
            </a:r>
            <a:r>
              <a:rPr lang="fr-FR" sz="2600" dirty="0" smtClean="0"/>
              <a:t> power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worker</a:t>
            </a:r>
            <a:r>
              <a:rPr lang="fr-FR" sz="2600" dirty="0" smtClean="0"/>
              <a:t> </a:t>
            </a:r>
            <a:r>
              <a:rPr lang="fr-FR" sz="2600" dirty="0" err="1" smtClean="0"/>
              <a:t>representatives</a:t>
            </a:r>
            <a:r>
              <a:rPr lang="fr-FR" sz="2600" dirty="0" smtClean="0"/>
              <a:t>, </a:t>
            </a:r>
            <a:r>
              <a:rPr lang="fr-FR" sz="2600" dirty="0" err="1" smtClean="0"/>
              <a:t>regional</a:t>
            </a:r>
            <a:r>
              <a:rPr lang="fr-FR" sz="2600" dirty="0" smtClean="0"/>
              <a:t> </a:t>
            </a:r>
            <a:r>
              <a:rPr lang="fr-FR" sz="2600" dirty="0" err="1" smtClean="0"/>
              <a:t>govt</a:t>
            </a:r>
            <a:r>
              <a:rPr lang="fr-FR" sz="2600" dirty="0" smtClean="0"/>
              <a:t>, etc., </a:t>
            </a:r>
            <a:r>
              <a:rPr lang="fr-FR" sz="2600" dirty="0" err="1" smtClean="0"/>
              <a:t>so</a:t>
            </a:r>
            <a:r>
              <a:rPr lang="fr-FR" sz="2600" dirty="0" smtClean="0"/>
              <a:t> </a:t>
            </a:r>
            <a:r>
              <a:rPr lang="fr-FR" sz="2600" dirty="0" err="1" smtClean="0"/>
              <a:t>that</a:t>
            </a:r>
            <a:r>
              <a:rPr lang="fr-FR" sz="2600" dirty="0" smtClean="0"/>
              <a:t> the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value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book value of corporation</a:t>
            </a:r>
          </a:p>
          <a:p>
            <a:r>
              <a:rPr lang="fr-FR" sz="2600" dirty="0" err="1" smtClean="0"/>
              <a:t>Apparently</a:t>
            </a:r>
            <a:r>
              <a:rPr lang="fr-FR" sz="2600" dirty="0"/>
              <a:t>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does</a:t>
            </a:r>
            <a:r>
              <a:rPr lang="fr-FR" sz="2600" dirty="0" smtClean="0"/>
              <a:t> not </a:t>
            </a:r>
            <a:r>
              <a:rPr lang="fr-FR" sz="2600" dirty="0" err="1" smtClean="0"/>
              <a:t>prevent</a:t>
            </a:r>
            <a:r>
              <a:rPr lang="fr-FR" sz="2600" dirty="0" smtClean="0"/>
              <a:t> </a:t>
            </a:r>
            <a:r>
              <a:rPr lang="fr-FR" sz="2600" dirty="0" err="1" smtClean="0"/>
              <a:t>German</a:t>
            </a:r>
            <a:r>
              <a:rPr lang="fr-FR" sz="2600" dirty="0" smtClean="0"/>
              <a:t> </a:t>
            </a:r>
            <a:r>
              <a:rPr lang="fr-FR" sz="2600" dirty="0" err="1" smtClean="0"/>
              <a:t>companies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producing</a:t>
            </a:r>
            <a:r>
              <a:rPr lang="fr-FR" sz="2600" dirty="0" smtClean="0"/>
              <a:t> good cars</a:t>
            </a:r>
          </a:p>
          <a:p>
            <a:endParaRPr lang="fr-FR" sz="2600" dirty="0" smtClean="0"/>
          </a:p>
          <a:p>
            <a:r>
              <a:rPr lang="fr-FR" sz="2600" b="1" dirty="0" smtClean="0"/>
              <a:t>This </a:t>
            </a:r>
            <a:r>
              <a:rPr lang="fr-FR" sz="2600" b="1" dirty="0" err="1" smtClean="0"/>
              <a:t>clearly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illustrates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that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market</a:t>
            </a:r>
            <a:r>
              <a:rPr lang="fr-FR" sz="2600" b="1" dirty="0" smtClean="0"/>
              <a:t> and social values of capital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differ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property</a:t>
            </a:r>
            <a:r>
              <a:rPr lang="fr-FR" sz="2600" b="1" dirty="0" smtClean="0"/>
              <a:t> relations are </a:t>
            </a:r>
            <a:r>
              <a:rPr lang="fr-FR" sz="2600" b="1" dirty="0" err="1" smtClean="0"/>
              <a:t>socially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legally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historically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determined</a:t>
            </a:r>
            <a:endParaRPr lang="fr-FR" sz="26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41661371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784976" cy="6552728"/>
        </p:xfrm>
        <a:graphic>
          <a:graphicData uri="http://schemas.openxmlformats.org/presentationml/2006/ole">
            <p:oleObj spid="_x0000_s259083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521687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08720"/>
            <a:ext cx="8352928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800" dirty="0" smtClean="0"/>
          </a:p>
          <a:p>
            <a:r>
              <a:rPr lang="fr-FR" sz="2800" b="1" dirty="0" smtClean="0"/>
              <a:t>3. The future of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 concentration</a:t>
            </a:r>
            <a:r>
              <a:rPr lang="fr-FR" sz="2800" dirty="0" smtClean="0"/>
              <a:t>.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high</a:t>
            </a:r>
            <a:r>
              <a:rPr lang="fr-FR" sz="2800" dirty="0" smtClean="0"/>
              <a:t> r - g </a:t>
            </a:r>
            <a:r>
              <a:rPr lang="fr-FR" sz="2800" dirty="0" err="1" smtClean="0"/>
              <a:t>during</a:t>
            </a:r>
            <a:r>
              <a:rPr lang="fr-FR" sz="2800" dirty="0" smtClean="0"/>
              <a:t> 21</a:t>
            </a:r>
            <a:r>
              <a:rPr lang="fr-FR" sz="2800" baseline="30000" dirty="0" smtClean="0"/>
              <a:t>c</a:t>
            </a:r>
            <a:r>
              <a:rPr lang="fr-FR" sz="2800" dirty="0" smtClean="0"/>
              <a:t>  (r = net-of-</a:t>
            </a:r>
            <a:r>
              <a:rPr lang="fr-FR" sz="2800" dirty="0" err="1" smtClean="0"/>
              <a:t>tax</a:t>
            </a:r>
            <a:r>
              <a:rPr lang="fr-FR" sz="2800" dirty="0" smtClean="0"/>
              <a:t> rate of return, g =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rate), </a:t>
            </a:r>
            <a:r>
              <a:rPr lang="fr-FR" sz="2800" dirty="0" err="1" smtClean="0"/>
              <a:t>then</a:t>
            </a:r>
            <a:r>
              <a:rPr lang="fr-FR" sz="2800" dirty="0" smtClean="0"/>
              <a:t> </a:t>
            </a:r>
            <a:r>
              <a:rPr lang="fr-FR" sz="2800" dirty="0" err="1" smtClean="0"/>
              <a:t>wealth</a:t>
            </a:r>
            <a:r>
              <a:rPr lang="fr-FR" sz="2800" dirty="0" smtClean="0"/>
              <a:t> </a:t>
            </a:r>
            <a:r>
              <a:rPr lang="fr-FR" sz="2800" dirty="0" err="1" smtClean="0"/>
              <a:t>inequality</a:t>
            </a:r>
            <a:r>
              <a:rPr lang="fr-FR" sz="2800" dirty="0" smtClean="0"/>
              <a:t> </a:t>
            </a:r>
            <a:r>
              <a:rPr lang="fr-FR" sz="2800" dirty="0" err="1" smtClean="0"/>
              <a:t>might</a:t>
            </a:r>
            <a:r>
              <a:rPr lang="fr-FR" sz="2800" dirty="0" smtClean="0"/>
              <a:t> </a:t>
            </a:r>
            <a:r>
              <a:rPr lang="fr-FR" sz="2800" dirty="0" err="1" smtClean="0"/>
              <a:t>reach</a:t>
            </a:r>
            <a:r>
              <a:rPr lang="fr-FR" sz="2800" dirty="0" smtClean="0"/>
              <a:t> or </a:t>
            </a:r>
            <a:r>
              <a:rPr lang="fr-FR" sz="2800" dirty="0" err="1" smtClean="0"/>
              <a:t>surpass</a:t>
            </a:r>
            <a:r>
              <a:rPr lang="fr-FR" sz="2800" dirty="0" smtClean="0"/>
              <a:t> 19</a:t>
            </a:r>
            <a:r>
              <a:rPr lang="fr-FR" sz="2800" baseline="30000" dirty="0" smtClean="0"/>
              <a:t>c</a:t>
            </a:r>
            <a:r>
              <a:rPr lang="fr-FR" sz="2800" dirty="0" smtClean="0"/>
              <a:t> </a:t>
            </a:r>
            <a:r>
              <a:rPr lang="fr-FR" sz="2800" dirty="0" err="1" smtClean="0"/>
              <a:t>oligarchic</a:t>
            </a:r>
            <a:r>
              <a:rPr lang="fr-FR" sz="2800" dirty="0" smtClean="0"/>
              <a:t> </a:t>
            </a:r>
            <a:r>
              <a:rPr lang="fr-FR" sz="2800" dirty="0" err="1" smtClean="0"/>
              <a:t>levels</a:t>
            </a:r>
            <a:r>
              <a:rPr lang="fr-FR" sz="2800" dirty="0" smtClean="0"/>
              <a:t>. </a:t>
            </a:r>
            <a:r>
              <a:rPr lang="fr-FR" sz="2800" dirty="0" err="1" smtClean="0"/>
              <a:t>Need</a:t>
            </a:r>
            <a:r>
              <a:rPr lang="fr-FR" sz="2800" dirty="0" smtClean="0"/>
              <a:t> for more </a:t>
            </a:r>
            <a:r>
              <a:rPr lang="fr-FR" sz="2800" dirty="0" err="1" smtClean="0"/>
              <a:t>transparency</a:t>
            </a:r>
            <a:r>
              <a:rPr lang="fr-FR" sz="2800" dirty="0" smtClean="0"/>
              <a:t> about </a:t>
            </a:r>
            <a:r>
              <a:rPr lang="fr-FR" sz="2800" dirty="0" err="1" smtClean="0"/>
              <a:t>wealth</a:t>
            </a:r>
            <a:r>
              <a:rPr lang="fr-FR" sz="2800" dirty="0" smtClean="0"/>
              <a:t>. </a:t>
            </a:r>
            <a:r>
              <a:rPr lang="fr-FR" sz="2800" dirty="0" err="1" smtClean="0"/>
              <a:t>Need</a:t>
            </a:r>
            <a:r>
              <a:rPr lang="fr-FR" sz="2800" dirty="0" smtClean="0"/>
              <a:t> for progressive taxation of net </a:t>
            </a:r>
            <a:r>
              <a:rPr lang="fr-FR" sz="2800" dirty="0" err="1" smtClean="0"/>
              <a:t>wealth</a:t>
            </a:r>
            <a:r>
              <a:rPr lang="fr-FR" sz="2800" dirty="0" smtClean="0"/>
              <a:t>.  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323528" y="188640"/>
          <a:ext cx="8606978" cy="6480720"/>
        </p:xfrm>
        <a:graphic>
          <a:graphicData uri="http://schemas.openxmlformats.org/presentationml/2006/ole">
            <p:oleObj spid="_x0000_s223259" name="Worksheet" r:id="rId3" imgW="9250613" imgH="5722661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434130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 lnSpcReduction="10000"/>
          </a:bodyPr>
          <a:lstStyle/>
          <a:p>
            <a:r>
              <a:rPr lang="fr-FR" sz="2800" b="1" dirty="0" smtClean="0"/>
              <a:t>1. The long-</a:t>
            </a:r>
            <a:r>
              <a:rPr lang="fr-FR" sz="2800" b="1" dirty="0" err="1" smtClean="0"/>
              <a:t>run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dynamics</a:t>
            </a:r>
            <a:r>
              <a:rPr lang="fr-FR" sz="2800" b="1" dirty="0" smtClean="0"/>
              <a:t> of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inequality</a:t>
            </a:r>
            <a:r>
              <a:rPr lang="fr-FR" sz="2800" dirty="0" smtClean="0"/>
              <a:t>.             The end of the Kuznets </a:t>
            </a:r>
            <a:r>
              <a:rPr lang="fr-FR" sz="2800" dirty="0" err="1" smtClean="0"/>
              <a:t>curve</a:t>
            </a:r>
            <a:r>
              <a:rPr lang="fr-FR" sz="2800" dirty="0" smtClean="0"/>
              <a:t>, the end of </a:t>
            </a:r>
            <a:r>
              <a:rPr lang="fr-FR" sz="2800" dirty="0" err="1" smtClean="0"/>
              <a:t>universal</a:t>
            </a:r>
            <a:r>
              <a:rPr lang="fr-FR" sz="2800" dirty="0" smtClean="0"/>
              <a:t> </a:t>
            </a:r>
            <a:r>
              <a:rPr lang="fr-FR" sz="2800" dirty="0" err="1" smtClean="0"/>
              <a:t>laws</a:t>
            </a:r>
            <a:r>
              <a:rPr lang="fr-FR" sz="2800" dirty="0" smtClean="0"/>
              <a:t>.</a:t>
            </a:r>
            <a:r>
              <a:rPr lang="fr-FR" sz="2800" b="1" dirty="0" smtClean="0"/>
              <a:t>      </a:t>
            </a:r>
            <a:r>
              <a:rPr lang="fr-FR" sz="2800" dirty="0" smtClean="0"/>
              <a:t>Institutions and </a:t>
            </a:r>
            <a:r>
              <a:rPr lang="fr-FR" sz="2800" dirty="0" err="1" smtClean="0"/>
              <a:t>policies</a:t>
            </a:r>
            <a:r>
              <a:rPr lang="fr-FR" sz="2800" dirty="0" smtClean="0"/>
              <a:t> </a:t>
            </a:r>
            <a:r>
              <a:rPr lang="fr-FR" sz="2800" dirty="0" err="1" smtClean="0"/>
              <a:t>matter</a:t>
            </a:r>
            <a:r>
              <a:rPr lang="fr-FR" sz="2800" dirty="0" smtClean="0"/>
              <a:t>: </a:t>
            </a:r>
            <a:r>
              <a:rPr lang="fr-FR" sz="2800" dirty="0" err="1" smtClean="0"/>
              <a:t>education</a:t>
            </a:r>
            <a:r>
              <a:rPr lang="fr-FR" sz="2800" dirty="0" smtClean="0"/>
              <a:t>, </a:t>
            </a:r>
            <a:r>
              <a:rPr lang="fr-FR" sz="2800" dirty="0" err="1" smtClean="0"/>
              <a:t>labor</a:t>
            </a:r>
            <a:r>
              <a:rPr lang="fr-FR" sz="2800" dirty="0" smtClean="0"/>
              <a:t>, </a:t>
            </a:r>
            <a:r>
              <a:rPr lang="fr-FR" sz="2800" dirty="0" err="1" smtClean="0"/>
              <a:t>tax</a:t>
            </a:r>
            <a:r>
              <a:rPr lang="fr-FR" sz="2800" dirty="0" smtClean="0"/>
              <a:t>, etc.</a:t>
            </a:r>
          </a:p>
          <a:p>
            <a:pPr>
              <a:buNone/>
            </a:pPr>
            <a:endParaRPr lang="fr-FR" sz="2800" b="1" dirty="0" smtClean="0"/>
          </a:p>
          <a:p>
            <a:r>
              <a:rPr lang="fr-FR" sz="2800" b="1" dirty="0" smtClean="0"/>
              <a:t>2. The return of a patrimonial (or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) society</a:t>
            </a:r>
            <a:r>
              <a:rPr lang="fr-FR" sz="2800" dirty="0" smtClean="0"/>
              <a:t>. </a:t>
            </a:r>
            <a:r>
              <a:rPr lang="fr-FR" sz="2800" dirty="0" err="1" smtClean="0"/>
              <a:t>Wealth</a:t>
            </a:r>
            <a:r>
              <a:rPr lang="fr-FR" sz="2800" dirty="0" smtClean="0"/>
              <a:t>-</a:t>
            </a:r>
            <a:r>
              <a:rPr lang="fr-FR" sz="2800" dirty="0" err="1" smtClean="0"/>
              <a:t>income</a:t>
            </a:r>
            <a:r>
              <a:rPr lang="fr-FR" sz="2800" dirty="0" smtClean="0"/>
              <a:t> ratios </a:t>
            </a:r>
            <a:r>
              <a:rPr lang="fr-FR" sz="2800" dirty="0" err="1" smtClean="0"/>
              <a:t>seem</a:t>
            </a:r>
            <a:r>
              <a:rPr lang="fr-FR" sz="2800" dirty="0" smtClean="0"/>
              <a:t> to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returning</a:t>
            </a:r>
            <a:r>
              <a:rPr lang="fr-FR" sz="2800" dirty="0" smtClean="0"/>
              <a:t> to </a:t>
            </a:r>
            <a:r>
              <a:rPr lang="fr-FR" sz="2800" dirty="0" err="1" smtClean="0"/>
              <a:t>very</a:t>
            </a:r>
            <a:r>
              <a:rPr lang="fr-FR" sz="2800" dirty="0" smtClean="0"/>
              <a:t> </a:t>
            </a:r>
            <a:r>
              <a:rPr lang="fr-FR" sz="2800" dirty="0" err="1" smtClean="0"/>
              <a:t>high</a:t>
            </a:r>
            <a:r>
              <a:rPr lang="fr-FR" sz="2800" dirty="0" smtClean="0"/>
              <a:t> </a:t>
            </a:r>
            <a:r>
              <a:rPr lang="fr-FR" sz="2800" dirty="0" err="1" smtClean="0"/>
              <a:t>levels</a:t>
            </a:r>
            <a:r>
              <a:rPr lang="fr-FR" sz="2800" dirty="0" smtClean="0"/>
              <a:t> in </a:t>
            </a:r>
            <a:r>
              <a:rPr lang="fr-FR" sz="2800" dirty="0" err="1" smtClean="0"/>
              <a:t>rich</a:t>
            </a:r>
            <a:r>
              <a:rPr lang="fr-FR" sz="2800" dirty="0" smtClean="0"/>
              <a:t> countries. The </a:t>
            </a:r>
            <a:r>
              <a:rPr lang="fr-FR" sz="2800" dirty="0" err="1" smtClean="0"/>
              <a:t>metamorphosis</a:t>
            </a:r>
            <a:r>
              <a:rPr lang="fr-FR" sz="2800" dirty="0" smtClean="0"/>
              <a:t> of capital.   The </a:t>
            </a:r>
            <a:r>
              <a:rPr lang="fr-FR" sz="2800" dirty="0" err="1" smtClean="0"/>
              <a:t>key</a:t>
            </a:r>
            <a:r>
              <a:rPr lang="fr-FR" sz="2800" dirty="0" smtClean="0"/>
              <a:t> </a:t>
            </a:r>
            <a:r>
              <a:rPr lang="fr-FR" sz="2800" dirty="0" err="1" smtClean="0"/>
              <a:t>role</a:t>
            </a:r>
            <a:r>
              <a:rPr lang="fr-FR" sz="2800" dirty="0" smtClean="0"/>
              <a:t> of the </a:t>
            </a:r>
            <a:r>
              <a:rPr lang="fr-FR" sz="2800" dirty="0" err="1" smtClean="0"/>
              <a:t>legal</a:t>
            </a:r>
            <a:r>
              <a:rPr lang="fr-FR" sz="2800" dirty="0" smtClean="0"/>
              <a:t> and </a:t>
            </a:r>
            <a:r>
              <a:rPr lang="fr-FR" sz="2800" dirty="0" err="1" smtClean="0"/>
              <a:t>political</a:t>
            </a:r>
            <a:r>
              <a:rPr lang="fr-FR" sz="2800" dirty="0" smtClean="0"/>
              <a:t> system.</a:t>
            </a:r>
          </a:p>
          <a:p>
            <a:pPr marL="0" indent="0">
              <a:buNone/>
            </a:pPr>
            <a:endParaRPr lang="fr-FR" sz="2800" dirty="0" smtClean="0"/>
          </a:p>
          <a:p>
            <a:r>
              <a:rPr lang="fr-FR" sz="2800" b="1" dirty="0" smtClean="0"/>
              <a:t>3. The future of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 concentration</a:t>
            </a:r>
            <a:r>
              <a:rPr lang="fr-FR" sz="2800" dirty="0" smtClean="0"/>
              <a:t>.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high</a:t>
            </a:r>
            <a:r>
              <a:rPr lang="fr-FR" sz="2800" dirty="0" smtClean="0"/>
              <a:t> r - g </a:t>
            </a:r>
            <a:r>
              <a:rPr lang="fr-FR" sz="2800" dirty="0" err="1" smtClean="0"/>
              <a:t>during</a:t>
            </a:r>
            <a:r>
              <a:rPr lang="fr-FR" sz="2800" dirty="0" smtClean="0"/>
              <a:t> 21</a:t>
            </a:r>
            <a:r>
              <a:rPr lang="fr-FR" sz="2800" baseline="30000" dirty="0" smtClean="0"/>
              <a:t>c</a:t>
            </a:r>
            <a:r>
              <a:rPr lang="fr-FR" sz="2800" dirty="0" smtClean="0"/>
              <a:t>  (r = net-of-</a:t>
            </a:r>
            <a:r>
              <a:rPr lang="fr-FR" sz="2800" dirty="0" err="1" smtClean="0"/>
              <a:t>tax</a:t>
            </a:r>
            <a:r>
              <a:rPr lang="fr-FR" sz="2800" dirty="0" smtClean="0"/>
              <a:t> rate of return, g =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rate), </a:t>
            </a:r>
            <a:r>
              <a:rPr lang="fr-FR" sz="2800" dirty="0" err="1" smtClean="0"/>
              <a:t>then</a:t>
            </a:r>
            <a:r>
              <a:rPr lang="fr-FR" sz="2800" dirty="0" smtClean="0"/>
              <a:t> </a:t>
            </a:r>
            <a:r>
              <a:rPr lang="fr-FR" sz="2800" dirty="0" err="1" smtClean="0"/>
              <a:t>wealth</a:t>
            </a:r>
            <a:r>
              <a:rPr lang="fr-FR" sz="2800" dirty="0" smtClean="0"/>
              <a:t> </a:t>
            </a:r>
            <a:r>
              <a:rPr lang="fr-FR" sz="2800" dirty="0" err="1" smtClean="0"/>
              <a:t>inequality</a:t>
            </a:r>
            <a:r>
              <a:rPr lang="fr-FR" sz="2800" dirty="0" smtClean="0"/>
              <a:t> </a:t>
            </a:r>
            <a:r>
              <a:rPr lang="fr-FR" sz="2800" dirty="0" err="1" smtClean="0"/>
              <a:t>might</a:t>
            </a:r>
            <a:r>
              <a:rPr lang="fr-FR" sz="2800" dirty="0" smtClean="0"/>
              <a:t> </a:t>
            </a:r>
            <a:r>
              <a:rPr lang="fr-FR" sz="2800" dirty="0" err="1" smtClean="0"/>
              <a:t>reach</a:t>
            </a:r>
            <a:r>
              <a:rPr lang="fr-FR" sz="2800" dirty="0" smtClean="0"/>
              <a:t> or </a:t>
            </a:r>
            <a:r>
              <a:rPr lang="fr-FR" sz="2800" dirty="0" err="1" smtClean="0"/>
              <a:t>surpass</a:t>
            </a:r>
            <a:r>
              <a:rPr lang="fr-FR" sz="2800" dirty="0" smtClean="0"/>
              <a:t> 19</a:t>
            </a:r>
            <a:r>
              <a:rPr lang="fr-FR" sz="2800" baseline="30000" dirty="0" smtClean="0"/>
              <a:t>c</a:t>
            </a:r>
            <a:r>
              <a:rPr lang="fr-FR" sz="2800" dirty="0" smtClean="0"/>
              <a:t> </a:t>
            </a:r>
            <a:r>
              <a:rPr lang="fr-FR" sz="2800" dirty="0" err="1" smtClean="0"/>
              <a:t>oligarchic</a:t>
            </a:r>
            <a:r>
              <a:rPr lang="fr-FR" sz="2800" dirty="0" smtClean="0"/>
              <a:t> </a:t>
            </a:r>
            <a:r>
              <a:rPr lang="fr-FR" sz="2800" dirty="0" err="1" smtClean="0"/>
              <a:t>levels</a:t>
            </a:r>
            <a:r>
              <a:rPr lang="fr-FR" sz="2800" dirty="0" smtClean="0"/>
              <a:t>. </a:t>
            </a:r>
            <a:r>
              <a:rPr lang="fr-FR" sz="2800" dirty="0" err="1" smtClean="0"/>
              <a:t>Need</a:t>
            </a:r>
            <a:r>
              <a:rPr lang="fr-FR" sz="2800" dirty="0" smtClean="0"/>
              <a:t> for more </a:t>
            </a:r>
            <a:r>
              <a:rPr lang="fr-FR" sz="2800" dirty="0" err="1" smtClean="0"/>
              <a:t>transparency</a:t>
            </a:r>
            <a:r>
              <a:rPr lang="fr-FR" sz="2800" dirty="0" smtClean="0"/>
              <a:t> about </a:t>
            </a:r>
            <a:r>
              <a:rPr lang="fr-FR" sz="2800" dirty="0" err="1" smtClean="0"/>
              <a:t>wealth</a:t>
            </a:r>
            <a:r>
              <a:rPr lang="fr-FR" sz="2800" dirty="0" smtClean="0"/>
              <a:t>. </a:t>
            </a:r>
            <a:r>
              <a:rPr lang="fr-FR" sz="2800" dirty="0" err="1" smtClean="0"/>
              <a:t>Need</a:t>
            </a:r>
            <a:r>
              <a:rPr lang="fr-FR" sz="2800" dirty="0" smtClean="0"/>
              <a:t> for progressive taxation of net </a:t>
            </a:r>
            <a:r>
              <a:rPr lang="fr-FR" sz="2800" dirty="0" err="1" smtClean="0"/>
              <a:t>wealth</a:t>
            </a:r>
            <a:r>
              <a:rPr lang="fr-FR" sz="2800" dirty="0" smtClean="0"/>
              <a:t>.  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323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47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9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/>
          <p:cNvGraphicFramePr>
            <a:graphicFrameLocks noGrp="1"/>
          </p:cNvGraphicFramePr>
          <p:nvPr/>
        </p:nvGraphicFramePr>
        <p:xfrm>
          <a:off x="179512" y="409677"/>
          <a:ext cx="8784976" cy="6038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41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949280"/>
          </a:xfrm>
        </p:spPr>
        <p:txBody>
          <a:bodyPr>
            <a:normAutofit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deeply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social and cultural;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beliefs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systems</a:t>
            </a:r>
            <a:r>
              <a:rPr lang="fr-FR" sz="2600" b="1" dirty="0" smtClean="0"/>
              <a:t>,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endParaRPr lang="fr-FR" sz="2600" b="1" dirty="0" smtClean="0"/>
          </a:p>
          <a:p>
            <a:r>
              <a:rPr lang="fr-FR" sz="2600" dirty="0" smtClean="0"/>
              <a:t>In a </a:t>
            </a:r>
            <a:r>
              <a:rPr lang="fr-FR" sz="2600" dirty="0" err="1" smtClean="0"/>
              <a:t>way</a:t>
            </a:r>
            <a:r>
              <a:rPr lang="fr-FR" sz="2600" dirty="0" smtClean="0"/>
              <a:t>, </a:t>
            </a:r>
            <a:r>
              <a:rPr lang="fr-FR" sz="2600" dirty="0" err="1" smtClean="0"/>
              <a:t>both</a:t>
            </a:r>
            <a:r>
              <a:rPr lang="fr-FR" sz="2600" dirty="0" smtClean="0"/>
              <a:t> Marx and Kuznets </a:t>
            </a:r>
            <a:r>
              <a:rPr lang="fr-FR" sz="2600" dirty="0" err="1" smtClean="0"/>
              <a:t>were</a:t>
            </a:r>
            <a:r>
              <a:rPr lang="fr-FR" sz="2600" dirty="0" smtClean="0"/>
              <a:t> </a:t>
            </a:r>
            <a:r>
              <a:rPr lang="fr-FR" sz="2600" dirty="0" err="1" smtClean="0"/>
              <a:t>wrong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are </a:t>
            </a:r>
            <a:r>
              <a:rPr lang="fr-FR" sz="2600" dirty="0" err="1" smtClean="0"/>
              <a:t>powerful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pushing</a:t>
            </a:r>
            <a:r>
              <a:rPr lang="fr-FR" sz="2600" dirty="0" smtClean="0"/>
              <a:t> in the direction of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or </a:t>
            </a:r>
            <a:r>
              <a:rPr lang="fr-FR" sz="2600" dirty="0" err="1" smtClean="0"/>
              <a:t>reducing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; </a:t>
            </a:r>
            <a:r>
              <a:rPr lang="fr-FR" sz="2600" dirty="0" err="1" smtClean="0"/>
              <a:t>which</a:t>
            </a:r>
            <a:r>
              <a:rPr lang="fr-FR" sz="2600" dirty="0" smtClean="0"/>
              <a:t> one </a:t>
            </a:r>
            <a:r>
              <a:rPr lang="fr-FR" sz="2600" dirty="0" err="1" smtClean="0"/>
              <a:t>dominates</a:t>
            </a:r>
            <a:r>
              <a:rPr lang="fr-FR" sz="2600" dirty="0" smtClean="0"/>
              <a:t> </a:t>
            </a:r>
            <a:r>
              <a:rPr lang="fr-FR" sz="2600" dirty="0" err="1" smtClean="0"/>
              <a:t>depends</a:t>
            </a:r>
            <a:r>
              <a:rPr lang="fr-FR" sz="2600" dirty="0" smtClean="0"/>
              <a:t> on the institutions and </a:t>
            </a:r>
            <a:r>
              <a:rPr lang="fr-FR" sz="2600" dirty="0" err="1" smtClean="0"/>
              <a:t>policies</a:t>
            </a:r>
            <a:r>
              <a:rPr lang="fr-FR" sz="2600" dirty="0" smtClean="0"/>
              <a:t>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</a:t>
            </a:r>
            <a:r>
              <a:rPr lang="fr-FR" sz="2600" dirty="0" err="1" smtClean="0"/>
              <a:t>societies</a:t>
            </a:r>
            <a:r>
              <a:rPr lang="fr-FR" sz="2600" dirty="0" smtClean="0"/>
              <a:t> </a:t>
            </a:r>
            <a:r>
              <a:rPr lang="fr-FR" sz="2600" dirty="0" err="1" smtClean="0"/>
              <a:t>choose</a:t>
            </a:r>
            <a:r>
              <a:rPr lang="fr-FR" sz="2600" dirty="0" smtClean="0"/>
              <a:t> to </a:t>
            </a:r>
            <a:r>
              <a:rPr lang="fr-FR" sz="2600" dirty="0" err="1" smtClean="0"/>
              <a:t>adopt</a:t>
            </a:r>
            <a:endParaRPr lang="fr-FR" sz="2600" dirty="0" smtClean="0"/>
          </a:p>
          <a:p>
            <a:r>
              <a:rPr lang="fr-FR" sz="2600" dirty="0" smtClean="0"/>
              <a:t>High </a:t>
            </a:r>
            <a:r>
              <a:rPr lang="fr-FR" sz="2600" dirty="0" err="1" smtClean="0"/>
              <a:t>r-g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push </a:t>
            </a:r>
            <a:r>
              <a:rPr lang="fr-FR" sz="2600" dirty="0" err="1" smtClean="0"/>
              <a:t>toward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concentration, but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forces are </a:t>
            </a:r>
            <a:r>
              <a:rPr lang="fr-FR" sz="2600" dirty="0" err="1" smtClean="0"/>
              <a:t>also</a:t>
            </a:r>
            <a:r>
              <a:rPr lang="fr-FR" sz="2600" dirty="0" smtClean="0"/>
              <a:t> important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 </a:t>
            </a:r>
            <a:r>
              <a:rPr lang="fr-FR" sz="2600" dirty="0" err="1" smtClean="0"/>
              <a:t>involves</a:t>
            </a:r>
            <a:r>
              <a:rPr lang="fr-FR" sz="2600" dirty="0" smtClean="0"/>
              <a:t> a </a:t>
            </a:r>
            <a:r>
              <a:rPr lang="fr-FR" sz="2600" dirty="0" err="1" smtClean="0"/>
              <a:t>broad</a:t>
            </a:r>
            <a:r>
              <a:rPr lang="fr-FR" sz="2600" dirty="0" smtClean="0"/>
              <a:t>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inclusive institutions, </a:t>
            </a:r>
            <a:r>
              <a:rPr lang="fr-FR" sz="2600" dirty="0" err="1" smtClean="0"/>
              <a:t>including</a:t>
            </a:r>
            <a:r>
              <a:rPr lang="fr-FR" sz="2600" dirty="0" smtClean="0"/>
              <a:t> progressive taxation,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, social &amp;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laws</a:t>
            </a:r>
            <a:r>
              <a:rPr lang="fr-FR" sz="2600" dirty="0" smtClean="0"/>
              <a:t>, </a:t>
            </a:r>
            <a:r>
              <a:rPr lang="fr-FR" sz="2600" dirty="0" err="1" smtClean="0"/>
              <a:t>financial</a:t>
            </a:r>
            <a:r>
              <a:rPr lang="fr-FR" sz="2600" dirty="0" smtClean="0"/>
              <a:t> </a:t>
            </a:r>
            <a:r>
              <a:rPr lang="fr-FR" sz="2600" dirty="0" err="1" smtClean="0"/>
              <a:t>transparency</a:t>
            </a:r>
            <a:r>
              <a:rPr lang="fr-FR" sz="2600" dirty="0" smtClean="0"/>
              <a:t>, </a:t>
            </a:r>
            <a:r>
              <a:rPr lang="fr-FR" sz="2600" dirty="0" err="1" smtClean="0"/>
              <a:t>economic</a:t>
            </a:r>
            <a:r>
              <a:rPr lang="fr-FR" sz="2600" dirty="0" smtClean="0"/>
              <a:t> </a:t>
            </a:r>
            <a:r>
              <a:rPr lang="fr-FR" sz="2600" dirty="0" err="1" smtClean="0"/>
              <a:t>democracy</a:t>
            </a:r>
            <a:endParaRPr lang="fr-FR" sz="2600" dirty="0" smtClean="0"/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), but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may</a:t>
            </a:r>
            <a:r>
              <a:rPr lang="fr-FR" sz="2600" dirty="0" smtClean="0"/>
              <a:t> not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sustainable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24610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err="1" smtClean="0"/>
              <a:t>Inequality</a:t>
            </a:r>
            <a:r>
              <a:rPr lang="fr-FR" b="1" dirty="0" smtClean="0"/>
              <a:t> in South </a:t>
            </a:r>
            <a:r>
              <a:rPr lang="fr-FR" b="1" dirty="0" err="1" smtClean="0"/>
              <a:t>Africa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949280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err="1" smtClean="0"/>
              <a:t>Income</a:t>
            </a:r>
            <a:r>
              <a:rPr lang="fr-FR" b="1" dirty="0" smtClean="0"/>
              <a:t> </a:t>
            </a:r>
            <a:r>
              <a:rPr lang="fr-FR" b="1" dirty="0" err="1" smtClean="0"/>
              <a:t>inequality</a:t>
            </a:r>
            <a:r>
              <a:rPr lang="fr-FR" b="1" dirty="0" smtClean="0"/>
              <a:t> </a:t>
            </a:r>
            <a:r>
              <a:rPr lang="fr-FR" dirty="0" smtClean="0"/>
              <a:t>= </a:t>
            </a:r>
            <a:r>
              <a:rPr lang="fr-FR" dirty="0" err="1" smtClean="0"/>
              <a:t>extremely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by international and </a:t>
            </a:r>
            <a:r>
              <a:rPr lang="fr-FR" dirty="0" err="1" smtClean="0"/>
              <a:t>historical</a:t>
            </a:r>
            <a:r>
              <a:rPr lang="fr-FR" dirty="0" smtClean="0"/>
              <a:t> standards. </a:t>
            </a:r>
            <a:r>
              <a:rPr lang="fr-FR" dirty="0" err="1" smtClean="0"/>
              <a:t>Legacy</a:t>
            </a:r>
            <a:r>
              <a:rPr lang="fr-FR" dirty="0" smtClean="0"/>
              <a:t> of Apartheid.            </a:t>
            </a:r>
          </a:p>
          <a:p>
            <a:pPr>
              <a:buNone/>
            </a:pPr>
            <a:r>
              <a:rPr lang="fr-FR" dirty="0" smtClean="0"/>
              <a:t>     Top 10%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share</a:t>
            </a:r>
            <a:r>
              <a:rPr lang="fr-FR" dirty="0" smtClean="0"/>
              <a:t> </a:t>
            </a:r>
            <a:r>
              <a:rPr lang="fr-FR" dirty="0" smtClean="0">
                <a:cs typeface="Arial"/>
              </a:rPr>
              <a:t>≈</a:t>
            </a:r>
            <a:r>
              <a:rPr lang="fr-FR" dirty="0" smtClean="0"/>
              <a:t> 60-65% of total </a:t>
            </a:r>
            <a:r>
              <a:rPr lang="fr-FR" dirty="0" err="1" smtClean="0"/>
              <a:t>income</a:t>
            </a:r>
            <a:r>
              <a:rPr lang="fr-FR" dirty="0" smtClean="0"/>
              <a:t>                                             (vs 30-35% in Europe, 45-50% in US, 55-60% in </a:t>
            </a:r>
            <a:r>
              <a:rPr lang="fr-FR" dirty="0" err="1" smtClean="0"/>
              <a:t>Brasil</a:t>
            </a:r>
            <a:r>
              <a:rPr lang="fr-FR" dirty="0" smtClean="0"/>
              <a:t>).</a:t>
            </a:r>
          </a:p>
          <a:p>
            <a:pPr>
              <a:buNone/>
            </a:pPr>
            <a:endParaRPr lang="fr-FR" dirty="0" smtClean="0"/>
          </a:p>
          <a:p>
            <a:r>
              <a:rPr lang="fr-FR" b="1" dirty="0" err="1" smtClean="0"/>
              <a:t>Wealth</a:t>
            </a:r>
            <a:r>
              <a:rPr lang="fr-FR" b="1" dirty="0" smtClean="0"/>
              <a:t> </a:t>
            </a:r>
            <a:r>
              <a:rPr lang="fr-FR" b="1" dirty="0" err="1" smtClean="0"/>
              <a:t>inequality</a:t>
            </a:r>
            <a:r>
              <a:rPr lang="fr-FR" b="1" dirty="0" smtClean="0"/>
              <a:t> </a:t>
            </a:r>
            <a:r>
              <a:rPr lang="fr-FR" dirty="0" smtClean="0"/>
              <a:t>= </a:t>
            </a:r>
            <a:r>
              <a:rPr lang="fr-FR" dirty="0" err="1" smtClean="0"/>
              <a:t>probably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as </a:t>
            </a:r>
            <a:r>
              <a:rPr lang="fr-FR" dirty="0" err="1" smtClean="0"/>
              <a:t>well</a:t>
            </a:r>
            <a:r>
              <a:rPr lang="fr-FR" dirty="0" smtClean="0"/>
              <a:t>, but </a:t>
            </a:r>
            <a:r>
              <a:rPr lang="fr-FR" dirty="0" err="1" smtClean="0"/>
              <a:t>we</a:t>
            </a:r>
            <a:r>
              <a:rPr lang="fr-FR" dirty="0" smtClean="0"/>
              <a:t> know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little</a:t>
            </a:r>
            <a:r>
              <a:rPr lang="fr-FR" dirty="0" smtClean="0"/>
              <a:t>. No </a:t>
            </a:r>
            <a:r>
              <a:rPr lang="fr-FR" dirty="0" err="1" smtClean="0"/>
              <a:t>access</a:t>
            </a:r>
            <a:r>
              <a:rPr lang="fr-FR" dirty="0" smtClean="0"/>
              <a:t> to </a:t>
            </a:r>
            <a:r>
              <a:rPr lang="fr-FR" dirty="0" err="1" smtClean="0"/>
              <a:t>estate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 data. No </a:t>
            </a:r>
            <a:r>
              <a:rPr lang="fr-FR" dirty="0" err="1" smtClean="0"/>
              <a:t>annual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.</a:t>
            </a:r>
          </a:p>
          <a:p>
            <a:pPr>
              <a:buNone/>
            </a:pPr>
            <a:endParaRPr lang="fr-FR" dirty="0" smtClean="0"/>
          </a:p>
          <a:p>
            <a:r>
              <a:rPr lang="fr-FR" b="1" dirty="0" err="1" smtClean="0"/>
              <a:t>Like</a:t>
            </a:r>
            <a:r>
              <a:rPr lang="fr-FR" b="1" dirty="0" smtClean="0"/>
              <a:t> </a:t>
            </a:r>
            <a:r>
              <a:rPr lang="fr-FR" b="1" dirty="0" err="1" smtClean="0"/>
              <a:t>other</a:t>
            </a:r>
            <a:r>
              <a:rPr lang="fr-FR" b="1" dirty="0" smtClean="0"/>
              <a:t> countries, &amp; </a:t>
            </a:r>
            <a:r>
              <a:rPr lang="fr-FR" b="1" dirty="0" err="1" smtClean="0"/>
              <a:t>probably</a:t>
            </a:r>
            <a:r>
              <a:rPr lang="fr-FR" b="1" dirty="0" smtClean="0"/>
              <a:t> </a:t>
            </a:r>
            <a:r>
              <a:rPr lang="fr-FR" b="1" dirty="0" err="1" smtClean="0"/>
              <a:t>even</a:t>
            </a:r>
            <a:r>
              <a:rPr lang="fr-FR" b="1" dirty="0" smtClean="0"/>
              <a:t> more </a:t>
            </a:r>
            <a:r>
              <a:rPr lang="fr-FR" b="1" dirty="0" err="1" smtClean="0"/>
              <a:t>than</a:t>
            </a:r>
            <a:r>
              <a:rPr lang="fr-FR" b="1" dirty="0" smtClean="0"/>
              <a:t> </a:t>
            </a:r>
            <a:r>
              <a:rPr lang="fr-FR" b="1" dirty="0" err="1" smtClean="0"/>
              <a:t>others</a:t>
            </a:r>
            <a:r>
              <a:rPr lang="fr-FR" b="1" dirty="0" smtClean="0"/>
              <a:t>, South </a:t>
            </a:r>
            <a:r>
              <a:rPr lang="fr-FR" b="1" dirty="0" err="1" smtClean="0"/>
              <a:t>Africa</a:t>
            </a:r>
            <a:r>
              <a:rPr lang="fr-FR" b="1" dirty="0" smtClean="0"/>
              <a:t> </a:t>
            </a:r>
            <a:r>
              <a:rPr lang="fr-FR" b="1" dirty="0" err="1" smtClean="0"/>
              <a:t>needs</a:t>
            </a:r>
            <a:r>
              <a:rPr lang="fr-FR" b="1" dirty="0" smtClean="0"/>
              <a:t> more </a:t>
            </a:r>
            <a:r>
              <a:rPr lang="fr-FR" b="1" dirty="0" err="1" smtClean="0"/>
              <a:t>transparency</a:t>
            </a:r>
            <a:r>
              <a:rPr lang="fr-FR" b="1" dirty="0" smtClean="0"/>
              <a:t> about </a:t>
            </a:r>
            <a:r>
              <a:rPr lang="fr-FR" b="1" dirty="0" err="1" smtClean="0"/>
              <a:t>income</a:t>
            </a:r>
            <a:r>
              <a:rPr lang="fr-FR" b="1" dirty="0" smtClean="0"/>
              <a:t> and </a:t>
            </a:r>
            <a:r>
              <a:rPr lang="fr-FR" b="1" dirty="0" err="1" smtClean="0"/>
              <a:t>wealth</a:t>
            </a:r>
            <a:r>
              <a:rPr lang="fr-FR" b="1" dirty="0" smtClean="0"/>
              <a:t> </a:t>
            </a:r>
            <a:r>
              <a:rPr lang="fr-FR" b="1" dirty="0" err="1" smtClean="0"/>
              <a:t>dynamics</a:t>
            </a:r>
            <a:r>
              <a:rPr lang="fr-FR" b="1" dirty="0" smtClean="0"/>
              <a:t>. </a:t>
            </a:r>
            <a:r>
              <a:rPr lang="fr-FR" dirty="0" smtClean="0"/>
              <a:t>Progressive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 = </a:t>
            </a:r>
            <a:r>
              <a:rPr lang="fr-FR" dirty="0" err="1" smtClean="0"/>
              <a:t>powerful</a:t>
            </a:r>
            <a:r>
              <a:rPr lang="fr-FR" dirty="0" smtClean="0"/>
              <a:t> </a:t>
            </a:r>
            <a:r>
              <a:rPr lang="fr-FR" dirty="0" err="1" smtClean="0"/>
              <a:t>way</a:t>
            </a:r>
            <a:r>
              <a:rPr lang="fr-FR" dirty="0" smtClean="0"/>
              <a:t> to </a:t>
            </a:r>
            <a:r>
              <a:rPr lang="fr-FR" dirty="0" err="1" smtClean="0"/>
              <a:t>produce</a:t>
            </a:r>
            <a:r>
              <a:rPr lang="fr-FR" dirty="0" smtClean="0"/>
              <a:t> information &amp; to </a:t>
            </a:r>
            <a:r>
              <a:rPr lang="fr-FR" dirty="0" err="1" smtClean="0"/>
              <a:t>limit</a:t>
            </a:r>
            <a:r>
              <a:rPr lang="fr-FR" dirty="0" smtClean="0"/>
              <a:t> concentration of </a:t>
            </a:r>
            <a:r>
              <a:rPr lang="fr-FR" dirty="0" err="1" smtClean="0"/>
              <a:t>property</a:t>
            </a:r>
            <a:r>
              <a:rPr lang="fr-FR" dirty="0" smtClean="0"/>
              <a:t>. </a:t>
            </a:r>
          </a:p>
          <a:p>
            <a:r>
              <a:rPr lang="fr-FR" dirty="0" smtClean="0"/>
              <a:t>BEE polices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voluntary</a:t>
            </a:r>
            <a:r>
              <a:rPr lang="fr-FR" dirty="0" smtClean="0"/>
              <a:t> </a:t>
            </a:r>
            <a:r>
              <a:rPr lang="fr-FR" dirty="0" err="1" smtClean="0"/>
              <a:t>market</a:t>
            </a:r>
            <a:r>
              <a:rPr lang="fr-FR" dirty="0" smtClean="0"/>
              <a:t> transactions are </a:t>
            </a:r>
            <a:r>
              <a:rPr lang="fr-FR" dirty="0" err="1" smtClean="0"/>
              <a:t>probably</a:t>
            </a:r>
            <a:r>
              <a:rPr lang="fr-FR" dirty="0" smtClean="0"/>
              <a:t> not </a:t>
            </a:r>
            <a:r>
              <a:rPr lang="fr-FR" dirty="0" err="1" smtClean="0"/>
              <a:t>enough</a:t>
            </a:r>
            <a:r>
              <a:rPr lang="fr-FR" dirty="0" smtClean="0"/>
              <a:t>. Progressive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 = </a:t>
            </a:r>
            <a:r>
              <a:rPr lang="fr-FR" dirty="0" err="1" smtClean="0"/>
              <a:t>equivalent</a:t>
            </a:r>
            <a:r>
              <a:rPr lang="fr-FR" dirty="0" smtClean="0"/>
              <a:t> of permanent land </a:t>
            </a:r>
            <a:r>
              <a:rPr lang="fr-FR" dirty="0" err="1" smtClean="0"/>
              <a:t>reform</a:t>
            </a:r>
            <a:r>
              <a:rPr lang="fr-FR" dirty="0" smtClean="0"/>
              <a:t>. </a:t>
            </a:r>
            <a:r>
              <a:rPr lang="fr-FR" dirty="0" err="1" smtClean="0"/>
              <a:t>Wealth</a:t>
            </a:r>
            <a:r>
              <a:rPr lang="fr-FR" dirty="0" smtClean="0"/>
              <a:t> redistribution </a:t>
            </a:r>
            <a:r>
              <a:rPr lang="fr-FR" dirty="0" err="1" smtClean="0"/>
              <a:t>played</a:t>
            </a:r>
            <a:r>
              <a:rPr lang="fr-FR" dirty="0" smtClean="0"/>
              <a:t> a </a:t>
            </a:r>
            <a:r>
              <a:rPr lang="fr-FR" dirty="0" err="1" smtClean="0"/>
              <a:t>key</a:t>
            </a:r>
            <a:r>
              <a:rPr lang="fr-FR" dirty="0" smtClean="0"/>
              <a:t> </a:t>
            </a:r>
            <a:r>
              <a:rPr lang="fr-FR" dirty="0" err="1" smtClean="0"/>
              <a:t>role</a:t>
            </a:r>
            <a:r>
              <a:rPr lang="fr-FR" dirty="0" smtClean="0"/>
              <a:t> in </a:t>
            </a:r>
            <a:r>
              <a:rPr lang="fr-FR" dirty="0" err="1" smtClean="0"/>
              <a:t>successful</a:t>
            </a:r>
            <a:r>
              <a:rPr lang="fr-FR" dirty="0" smtClean="0"/>
              <a:t> </a:t>
            </a:r>
            <a:r>
              <a:rPr lang="fr-FR" dirty="0" err="1" smtClean="0"/>
              <a:t>development</a:t>
            </a:r>
            <a:r>
              <a:rPr lang="fr-FR" dirty="0" smtClean="0"/>
              <a:t> </a:t>
            </a:r>
            <a:r>
              <a:rPr lang="fr-FR" dirty="0" err="1" smtClean="0"/>
              <a:t>experience</a:t>
            </a:r>
            <a:r>
              <a:rPr lang="fr-FR" dirty="0" smtClean="0"/>
              <a:t> in </a:t>
            </a:r>
            <a:r>
              <a:rPr lang="fr-FR" dirty="0" err="1" smtClean="0"/>
              <a:t>Asia</a:t>
            </a:r>
            <a:r>
              <a:rPr lang="fr-FR" dirty="0" smtClean="0"/>
              <a:t> &amp; Europe.</a:t>
            </a:r>
          </a:p>
          <a:p>
            <a:pPr>
              <a:buNone/>
            </a:pP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33020" y="248920"/>
          <a:ext cx="9077960" cy="636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33020" y="248920"/>
          <a:ext cx="9077960" cy="636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33020" y="248920"/>
          <a:ext cx="9077960" cy="636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33020" y="248920"/>
          <a:ext cx="9077960" cy="636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3526</TotalTime>
  <Words>1533</Words>
  <Application>Microsoft Office PowerPoint</Application>
  <PresentationFormat>Affichage à l'écran (4:3)</PresentationFormat>
  <Paragraphs>99</Paragraphs>
  <Slides>45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45</vt:i4>
      </vt:variant>
    </vt:vector>
  </HeadingPairs>
  <TitlesOfParts>
    <vt:vector size="48" baseType="lpstr">
      <vt:lpstr>Thème Office</vt:lpstr>
      <vt:lpstr>Acrobat Document</vt:lpstr>
      <vt:lpstr>Worksheet</vt:lpstr>
      <vt:lpstr>   Reflections on Inequality and Capital in the 21st century </vt:lpstr>
      <vt:lpstr>Diapositive 2</vt:lpstr>
      <vt:lpstr>Diapositive 3</vt:lpstr>
      <vt:lpstr>This presentation: three points</vt:lpstr>
      <vt:lpstr>Inequality in South Africa</vt:lpstr>
      <vt:lpstr>Diapositive 6</vt:lpstr>
      <vt:lpstr>Diapositive 7</vt:lpstr>
      <vt:lpstr>Diapositive 8</vt:lpstr>
      <vt:lpstr>Diapositive 9</vt:lpstr>
      <vt:lpstr>This presentation: three points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The metamorphosis of capital</vt:lpstr>
      <vt:lpstr>Diapositive 26</vt:lpstr>
      <vt:lpstr>Diapositive 27</vt:lpstr>
      <vt:lpstr>Diapositive 28</vt:lpstr>
      <vt:lpstr>Diapositive 29</vt:lpstr>
      <vt:lpstr>Diapositive 30</vt:lpstr>
      <vt:lpstr>Capital &amp; inequality in America</vt:lpstr>
      <vt:lpstr>Diapositive 32</vt:lpstr>
      <vt:lpstr>Diapositive 33</vt:lpstr>
      <vt:lpstr>Diapositive 34</vt:lpstr>
      <vt:lpstr>Diapositive 35</vt:lpstr>
      <vt:lpstr>Capital &amp; inequality in Germany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365</cp:revision>
  <cp:lastPrinted>2015-03-04T14:43:22Z</cp:lastPrinted>
  <dcterms:created xsi:type="dcterms:W3CDTF">2013-09-25T21:11:06Z</dcterms:created>
  <dcterms:modified xsi:type="dcterms:W3CDTF">2015-09-29T10:16:12Z</dcterms:modified>
</cp:coreProperties>
</file>