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0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5"/>
          <c:y val="7.2398190045249028E-2"/>
          <c:w val="0.8717241379310342"/>
          <c:h val="0.79185520361990924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0.40879648041149891</c:v>
                </c:pt>
                <c:pt idx="20" formatCode="0.0%">
                  <c:v>0.44651000000000013</c:v>
                </c:pt>
                <c:pt idx="30" formatCode="0.0%">
                  <c:v>0.45106000000000002</c:v>
                </c:pt>
                <c:pt idx="40" formatCode="0.0%">
                  <c:v>0.3647800000000001</c:v>
                </c:pt>
                <c:pt idx="50" formatCode="0.0%">
                  <c:v>0.33689000000000013</c:v>
                </c:pt>
                <c:pt idx="60" formatCode="0.0%">
                  <c:v>0.34130000000000021</c:v>
                </c:pt>
                <c:pt idx="70" formatCode="0.0%">
                  <c:v>0.33432000000000023</c:v>
                </c:pt>
                <c:pt idx="80" formatCode="0.0%">
                  <c:v>0.3747700000000001</c:v>
                </c:pt>
                <c:pt idx="90" formatCode="0.0%">
                  <c:v>0.42390000000000011</c:v>
                </c:pt>
                <c:pt idx="100" formatCode="0.0%">
                  <c:v>0.46930000000000011</c:v>
                </c:pt>
                <c:pt idx="110" formatCode="0.0%">
                  <c:v>0.48816666666666714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0.45824496121453911</c:v>
                </c:pt>
                <c:pt idx="20" formatCode="0.0%">
                  <c:v>0.39472750000000012</c:v>
                </c:pt>
                <c:pt idx="30" formatCode="0.0%">
                  <c:v>0.40490625000000002</c:v>
                </c:pt>
                <c:pt idx="40" formatCode="0.0%">
                  <c:v>0.33773187500000013</c:v>
                </c:pt>
                <c:pt idx="50" formatCode="0.0%">
                  <c:v>0.31695333333333309</c:v>
                </c:pt>
                <c:pt idx="60" formatCode="0.0%">
                  <c:v>0.31621972222222211</c:v>
                </c:pt>
                <c:pt idx="70" formatCode="0.0%">
                  <c:v>0.29717416666666713</c:v>
                </c:pt>
                <c:pt idx="80" formatCode="0.0%">
                  <c:v>0.29447125000000002</c:v>
                </c:pt>
                <c:pt idx="90" formatCode="0.0%">
                  <c:v>0.3238425000000002</c:v>
                </c:pt>
                <c:pt idx="100" formatCode="0.0%">
                  <c:v>0.33989888888888931</c:v>
                </c:pt>
                <c:pt idx="110" formatCode="0.0%">
                  <c:v>0.34732847222222335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0.46618000000000009</c:v>
                </c:pt>
                <c:pt idx="30" formatCode="0.0%">
                  <c:v>0.46351000000000009</c:v>
                </c:pt>
                <c:pt idx="40" formatCode="0.0%">
                  <c:v>0.3403155555555562</c:v>
                </c:pt>
                <c:pt idx="50" formatCode="0.0%">
                  <c:v>0.30483900000000008</c:v>
                </c:pt>
                <c:pt idx="60" formatCode="0.0%">
                  <c:v>0.30251700000000009</c:v>
                </c:pt>
                <c:pt idx="70" formatCode="0.0%">
                  <c:v>0.31502600000000014</c:v>
                </c:pt>
                <c:pt idx="80" formatCode="0.0%">
                  <c:v>0.32151600000000014</c:v>
                </c:pt>
                <c:pt idx="90" formatCode="0.0%">
                  <c:v>0.33774147904390311</c:v>
                </c:pt>
                <c:pt idx="100" formatCode="0.0%">
                  <c:v>0.39159541187999414</c:v>
                </c:pt>
                <c:pt idx="110" formatCode="0.0%">
                  <c:v>0.39438365991943131</c:v>
                </c:pt>
              </c:numCache>
            </c:numRef>
          </c:val>
        </c:ser>
        <c:marker val="1"/>
        <c:axId val="97146368"/>
        <c:axId val="97059200"/>
      </c:lineChart>
      <c:catAx>
        <c:axId val="97146368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7059200"/>
        <c:crossesAt val="0"/>
        <c:auto val="1"/>
        <c:lblAlgn val="ctr"/>
        <c:lblOffset val="100"/>
        <c:tickLblSkip val="10"/>
        <c:tickMarkSkip val="10"/>
      </c:catAx>
      <c:valAx>
        <c:axId val="97059200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23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7146368"/>
        <c:crosses val="autoZero"/>
        <c:crossBetween val="midCat"/>
        <c:majorUnit val="5.0000000000000017E-2"/>
        <c:minorUnit val="5.0000000000000017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95"/>
          <c:w val="0.16803740157480315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1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3"/>
          <c:w val="0.88073394495412782"/>
          <c:h val="0.75543478260869723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3.4088377503539471</c:v>
                </c:pt>
                <c:pt idx="2">
                  <c:v>3.4871415454462475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3.6350989216437646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3.7293765270503489</c:v>
                </c:pt>
                <c:pt idx="20">
                  <c:v>3.721940025269058</c:v>
                </c:pt>
                <c:pt idx="21">
                  <c:v>3.7741848893065386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4.5034758561164638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4.4712052535142544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4.3601604779179715</c:v>
                </c:pt>
                <c:pt idx="39">
                  <c:v>4.0607640596731978</c:v>
                </c:pt>
                <c:pt idx="40">
                  <c:v>4.0992189539340425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4.8822594234633634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6.5578018170312742</c:v>
                </c:pt>
                <c:pt idx="19">
                  <c:v>6.9228301425026499</c:v>
                </c:pt>
                <c:pt idx="20">
                  <c:v>6.9852527005602791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5.8363651153404525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2.1847991216575577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2.4860350732181469</c:v>
                </c:pt>
                <c:pt idx="10">
                  <c:v>2.5296440222245997</c:v>
                </c:pt>
                <c:pt idx="11">
                  <c:v>2.6201322868662777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3.0119389996468469</c:v>
                </c:pt>
                <c:pt idx="20">
                  <c:v>2.9333746563257201</c:v>
                </c:pt>
                <c:pt idx="21">
                  <c:v>2.8688145573027271</c:v>
                </c:pt>
                <c:pt idx="22">
                  <c:v>2.8975181887131627</c:v>
                </c:pt>
                <c:pt idx="23">
                  <c:v>3.0368559996699771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3.2075004078354716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3.5647393782653989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3.8369509218735893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3.1886387184295537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3.2074398077050579</c:v>
                </c:pt>
                <c:pt idx="12">
                  <c:v>3.1283475539151002</c:v>
                </c:pt>
                <c:pt idx="13">
                  <c:v>3.1471068276818941</c:v>
                </c:pt>
                <c:pt idx="14">
                  <c:v>3.1560138321158413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3.4168603017587182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3.3918291219630405</c:v>
                </c:pt>
                <c:pt idx="25">
                  <c:v>3.3335177678547412</c:v>
                </c:pt>
                <c:pt idx="26">
                  <c:v>3.3633995976710489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3.9938959299801189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5.5345988168285283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2.8426428530535879</c:v>
                </c:pt>
                <c:pt idx="8">
                  <c:v>2.9820666097118371</c:v>
                </c:pt>
                <c:pt idx="9">
                  <c:v>3.1287144009124259</c:v>
                </c:pt>
                <c:pt idx="10">
                  <c:v>3.0913867276346281</c:v>
                </c:pt>
                <c:pt idx="11">
                  <c:v>3.0984842454713348</c:v>
                </c:pt>
                <c:pt idx="12">
                  <c:v>3.1436939188295252</c:v>
                </c:pt>
                <c:pt idx="13">
                  <c:v>3.2209356606021671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3.6097570683270619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4.1150815702773897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4.6480218685169037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5.2187601920292828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2.5316735314332823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3.825287886737974</c:v>
                </c:pt>
                <c:pt idx="13">
                  <c:v>3.7839347408454329</c:v>
                </c:pt>
                <c:pt idx="14">
                  <c:v>3.68725754425826</c:v>
                </c:pt>
                <c:pt idx="15">
                  <c:v>3.6301378278245431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3.6910340879659436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5.1355548143458751</c:v>
                </c:pt>
                <c:pt idx="27">
                  <c:v>5.2948199364686745</c:v>
                </c:pt>
                <c:pt idx="28">
                  <c:v>5.5084888638697427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5.6955751573419091</c:v>
                </c:pt>
                <c:pt idx="33">
                  <c:v>5.8837604481548524</c:v>
                </c:pt>
                <c:pt idx="34">
                  <c:v>5.9956417726836992</c:v>
                </c:pt>
                <c:pt idx="35">
                  <c:v>6.2362241942999335</c:v>
                </c:pt>
                <c:pt idx="36">
                  <c:v>6.3720845158979174</c:v>
                </c:pt>
                <c:pt idx="37">
                  <c:v>6.4248318162520839</c:v>
                </c:pt>
                <c:pt idx="38">
                  <c:v>6.6071118669644378</c:v>
                </c:pt>
                <c:pt idx="39">
                  <c:v>6.9084990871159802</c:v>
                </c:pt>
                <c:pt idx="40">
                  <c:v>6.7647115720394151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2.7683675049909486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2.8394290166198624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3.2552219611764945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3.4629348575350787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3.8041617531575689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3.6803367211466278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3.725991784598174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3.827521268843876</c:v>
                </c:pt>
                <c:pt idx="39">
                  <c:v>4.1259128728981649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3.3849122554023476</c:v>
                </c:pt>
                <c:pt idx="2">
                  <c:v>3.440290472127149</c:v>
                </c:pt>
                <c:pt idx="3">
                  <c:v>3.4712556642592505</c:v>
                </c:pt>
                <c:pt idx="4">
                  <c:v>3.481021892108298</c:v>
                </c:pt>
                <c:pt idx="5">
                  <c:v>3.4884467788623486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4.0786015030136191</c:v>
                </c:pt>
                <c:pt idx="25">
                  <c:v>4.1171195564420362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4.2885540538950835</c:v>
                </c:pt>
                <c:pt idx="30">
                  <c:v>4.4237648571569466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5.1791184923126821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3.8533584195095929</c:v>
                </c:pt>
                <c:pt idx="19" formatCode="0%">
                  <c:v>4.1559617794065655</c:v>
                </c:pt>
                <c:pt idx="20" formatCode="0%">
                  <c:v>4.3486414248549146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6.6559644735478987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97367168"/>
        <c:axId val="97378304"/>
      </c:scatterChart>
      <c:valAx>
        <c:axId val="9736716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0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7378304"/>
        <c:crosses val="autoZero"/>
        <c:crossBetween val="midCat"/>
      </c:valAx>
      <c:valAx>
        <c:axId val="97378304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06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9736716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34E-2"/>
          <c:y val="0.11059303397886103"/>
          <c:w val="0.32777314428690602"/>
          <c:h val="0.2912993899411219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Lisbon</a:t>
            </a:r>
            <a:r>
              <a:rPr lang="en-US" smtClean="0"/>
              <a:t>, </a:t>
            </a:r>
            <a:r>
              <a:rPr lang="en-US" smtClean="0"/>
              <a:t>April </a:t>
            </a:r>
            <a:r>
              <a:rPr lang="en-US" smtClean="0"/>
              <a:t>27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="" xmlns:p14="http://schemas.microsoft.com/office/powerpoint/2010/main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8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9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6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5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6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6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91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715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6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1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3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6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8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70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80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601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83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2496</Words>
  <Application>Microsoft Office PowerPoint</Application>
  <PresentationFormat>Affichage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Diapositive 14</vt:lpstr>
      <vt:lpstr>Diapositive 15</vt:lpstr>
      <vt:lpstr>Diapositive 16</vt:lpstr>
      <vt:lpstr>Diapositive 17</vt:lpstr>
      <vt:lpstr>The metamorphosis of capital</vt:lpstr>
      <vt:lpstr>Diapositive 19</vt:lpstr>
      <vt:lpstr>Diapositive 20</vt:lpstr>
      <vt:lpstr>Diapositive 21</vt:lpstr>
      <vt:lpstr>Diapositive 22</vt:lpstr>
      <vt:lpstr>Diapositive 23</vt:lpstr>
      <vt:lpstr>Capital &amp; inequality in America</vt:lpstr>
      <vt:lpstr>Diapositive 25</vt:lpstr>
      <vt:lpstr>Diapositive 26</vt:lpstr>
      <vt:lpstr>Diapositive 27</vt:lpstr>
      <vt:lpstr>Diapositive 28</vt:lpstr>
      <vt:lpstr>Capital &amp; inequality in Germany</vt:lpstr>
      <vt:lpstr>Diapositive 30</vt:lpstr>
      <vt:lpstr>This presentation: three points</vt:lpstr>
      <vt:lpstr>Diapositive 32</vt:lpstr>
      <vt:lpstr>Diapositive 33</vt:lpstr>
      <vt:lpstr>Diapositive 34</vt:lpstr>
      <vt:lpstr>Diapositive 35</vt:lpstr>
      <vt:lpstr>Diapositive 36</vt:lpstr>
      <vt:lpstr>Conclusions</vt:lpstr>
      <vt:lpstr>Diapositive 38</vt:lpstr>
      <vt:lpstr>The return of a wealth-based society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The future of wealth concentration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Capital &amp; inequality in America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326</cp:revision>
  <cp:lastPrinted>2015-03-04T14:43:22Z</cp:lastPrinted>
  <dcterms:created xsi:type="dcterms:W3CDTF">2013-09-25T21:11:06Z</dcterms:created>
  <dcterms:modified xsi:type="dcterms:W3CDTF">2015-04-10T12:46:51Z</dcterms:modified>
</cp:coreProperties>
</file>