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262" r:id="rId3"/>
    <p:sldId id="349" r:id="rId4"/>
    <p:sldId id="299" r:id="rId5"/>
    <p:sldId id="359" r:id="rId6"/>
    <p:sldId id="358" r:id="rId7"/>
    <p:sldId id="326" r:id="rId8"/>
    <p:sldId id="343" r:id="rId9"/>
    <p:sldId id="347" r:id="rId10"/>
    <p:sldId id="360" r:id="rId11"/>
    <p:sldId id="361" r:id="rId12"/>
    <p:sldId id="353" r:id="rId13"/>
    <p:sldId id="351" r:id="rId14"/>
    <p:sldId id="363" r:id="rId15"/>
    <p:sldId id="344" r:id="rId16"/>
    <p:sldId id="345" r:id="rId17"/>
    <p:sldId id="336" r:id="rId18"/>
    <p:sldId id="364" r:id="rId19"/>
    <p:sldId id="346" r:id="rId20"/>
    <p:sldId id="365" r:id="rId21"/>
    <p:sldId id="316" r:id="rId22"/>
    <p:sldId id="334" r:id="rId23"/>
    <p:sldId id="317" r:id="rId24"/>
    <p:sldId id="367" r:id="rId25"/>
    <p:sldId id="369" r:id="rId26"/>
    <p:sldId id="370" r:id="rId27"/>
    <p:sldId id="372" r:id="rId28"/>
    <p:sldId id="371" r:id="rId29"/>
    <p:sldId id="368" r:id="rId30"/>
    <p:sldId id="373" r:id="rId31"/>
    <p:sldId id="352" r:id="rId32"/>
    <p:sldId id="355" r:id="rId33"/>
    <p:sldId id="318" r:id="rId34"/>
    <p:sldId id="319" r:id="rId35"/>
    <p:sldId id="321" r:id="rId36"/>
    <p:sldId id="322" r:id="rId37"/>
    <p:sldId id="366" r:id="rId38"/>
    <p:sldId id="324" r:id="rId39"/>
    <p:sldId id="282" r:id="rId40"/>
    <p:sldId id="304" r:id="rId41"/>
    <p:sldId id="302" r:id="rId42"/>
    <p:sldId id="303" r:id="rId43"/>
    <p:sldId id="280" r:id="rId44"/>
    <p:sldId id="260" r:id="rId45"/>
    <p:sldId id="287" r:id="rId46"/>
    <p:sldId id="307" r:id="rId47"/>
    <p:sldId id="305" r:id="rId48"/>
    <p:sldId id="296" r:id="rId49"/>
    <p:sldId id="308" r:id="rId50"/>
    <p:sldId id="283" r:id="rId51"/>
    <p:sldId id="265" r:id="rId52"/>
    <p:sldId id="267" r:id="rId53"/>
    <p:sldId id="266" r:id="rId54"/>
    <p:sldId id="268" r:id="rId55"/>
    <p:sldId id="293" r:id="rId56"/>
    <p:sldId id="269" r:id="rId57"/>
    <p:sldId id="270" r:id="rId58"/>
    <p:sldId id="271" r:id="rId59"/>
    <p:sldId id="272" r:id="rId60"/>
    <p:sldId id="309" r:id="rId61"/>
    <p:sldId id="310" r:id="rId62"/>
    <p:sldId id="311" r:id="rId63"/>
    <p:sldId id="273" r:id="rId64"/>
    <p:sldId id="312" r:id="rId65"/>
    <p:sldId id="284" r:id="rId66"/>
    <p:sldId id="297" r:id="rId67"/>
    <p:sldId id="261" r:id="rId68"/>
    <p:sldId id="313" r:id="rId69"/>
    <p:sldId id="274" r:id="rId70"/>
    <p:sldId id="275" r:id="rId71"/>
    <p:sldId id="294" r:id="rId72"/>
    <p:sldId id="276" r:id="rId73"/>
    <p:sldId id="315" r:id="rId74"/>
    <p:sldId id="277" r:id="rId75"/>
    <p:sldId id="314" r:id="rId76"/>
    <p:sldId id="374" r:id="rId77"/>
    <p:sldId id="278" r:id="rId78"/>
    <p:sldId id="279" r:id="rId7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08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07"/>
          <c:y val="7.2398190045249042E-2"/>
          <c:w val="0.87172413793103432"/>
          <c:h val="0.79185520361990935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0.40879648041149885</c:v>
                </c:pt>
                <c:pt idx="20" formatCode="0.0%">
                  <c:v>0.44651000000000018</c:v>
                </c:pt>
                <c:pt idx="30" formatCode="0.0%">
                  <c:v>0.45106000000000002</c:v>
                </c:pt>
                <c:pt idx="40" formatCode="0.0%">
                  <c:v>0.36478000000000016</c:v>
                </c:pt>
                <c:pt idx="50" formatCode="0.0%">
                  <c:v>0.33689000000000024</c:v>
                </c:pt>
                <c:pt idx="60" formatCode="0.0%">
                  <c:v>0.34130000000000027</c:v>
                </c:pt>
                <c:pt idx="70" formatCode="0.0%">
                  <c:v>0.33432000000000039</c:v>
                </c:pt>
                <c:pt idx="80" formatCode="0.0%">
                  <c:v>0.37477000000000016</c:v>
                </c:pt>
                <c:pt idx="90" formatCode="0.0%">
                  <c:v>0.42390000000000017</c:v>
                </c:pt>
                <c:pt idx="100" formatCode="0.0%">
                  <c:v>0.46930000000000016</c:v>
                </c:pt>
                <c:pt idx="110" formatCode="0.0%">
                  <c:v>0.48816666666666725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0.45824496121453917</c:v>
                </c:pt>
                <c:pt idx="20" formatCode="0.0%">
                  <c:v>0.39472750000000018</c:v>
                </c:pt>
                <c:pt idx="30" formatCode="0.0%">
                  <c:v>0.40490625000000002</c:v>
                </c:pt>
                <c:pt idx="40" formatCode="0.0%">
                  <c:v>0.33773187500000024</c:v>
                </c:pt>
                <c:pt idx="50" formatCode="0.0%">
                  <c:v>0.31695333333333314</c:v>
                </c:pt>
                <c:pt idx="60" formatCode="0.0%">
                  <c:v>0.31621972222222217</c:v>
                </c:pt>
                <c:pt idx="70" formatCode="0.0%">
                  <c:v>0.29717416666666724</c:v>
                </c:pt>
                <c:pt idx="80" formatCode="0.0%">
                  <c:v>0.29447125000000002</c:v>
                </c:pt>
                <c:pt idx="90" formatCode="0.0%">
                  <c:v>0.32384250000000031</c:v>
                </c:pt>
                <c:pt idx="100" formatCode="0.0%">
                  <c:v>0.33989888888888942</c:v>
                </c:pt>
                <c:pt idx="110" formatCode="0.0%">
                  <c:v>0.34732847222222346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0.46618000000000015</c:v>
                </c:pt>
                <c:pt idx="30" formatCode="0.0%">
                  <c:v>0.46351000000000014</c:v>
                </c:pt>
                <c:pt idx="40" formatCode="0.0%">
                  <c:v>0.34031555555555626</c:v>
                </c:pt>
                <c:pt idx="50" formatCode="0.0%">
                  <c:v>0.30483900000000008</c:v>
                </c:pt>
                <c:pt idx="60" formatCode="0.0%">
                  <c:v>0.30251700000000015</c:v>
                </c:pt>
                <c:pt idx="70" formatCode="0.0%">
                  <c:v>0.31502600000000025</c:v>
                </c:pt>
                <c:pt idx="80" formatCode="0.0%">
                  <c:v>0.32151600000000025</c:v>
                </c:pt>
                <c:pt idx="90" formatCode="0.0%">
                  <c:v>0.33774147904390317</c:v>
                </c:pt>
                <c:pt idx="100" formatCode="0.0%">
                  <c:v>0.39159541187999425</c:v>
                </c:pt>
                <c:pt idx="110" formatCode="0.0%">
                  <c:v>0.39438365991943142</c:v>
                </c:pt>
              </c:numCache>
            </c:numRef>
          </c:val>
        </c:ser>
        <c:marker val="1"/>
        <c:axId val="78328192"/>
        <c:axId val="78940032"/>
      </c:lineChart>
      <c:catAx>
        <c:axId val="78328192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8940032"/>
        <c:crossesAt val="0"/>
        <c:auto val="1"/>
        <c:lblAlgn val="ctr"/>
        <c:lblOffset val="100"/>
        <c:tickLblSkip val="10"/>
        <c:tickMarkSkip val="10"/>
      </c:catAx>
      <c:valAx>
        <c:axId val="78940032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14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8328192"/>
        <c:crosses val="autoZero"/>
        <c:crossBetween val="midCat"/>
        <c:majorUnit val="5.0000000000000024E-2"/>
        <c:minorUnit val="5.0000000000000024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92"/>
          <c:w val="0.16803740157480321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25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245E-2"/>
          <c:y val="0.10644339221110904"/>
          <c:w val="0.88073394495412771"/>
          <c:h val="0.75543478260869734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3.4088377503539475</c:v>
                </c:pt>
                <c:pt idx="2">
                  <c:v>3.487141545446248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3.6350989216437637</c:v>
                </c:pt>
                <c:pt idx="17">
                  <c:v>3.6619046165247711</c:v>
                </c:pt>
                <c:pt idx="18">
                  <c:v>3.6226930462800202</c:v>
                </c:pt>
                <c:pt idx="19">
                  <c:v>3.7293765270503494</c:v>
                </c:pt>
                <c:pt idx="20">
                  <c:v>3.721940025269058</c:v>
                </c:pt>
                <c:pt idx="21">
                  <c:v>3.7741848893065391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3.7760689748009977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4.5210899378063765</c:v>
                </c:pt>
                <c:pt idx="30">
                  <c:v>4.5034758561164621</c:v>
                </c:pt>
                <c:pt idx="31">
                  <c:v>4.3644973440998847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4.4712052535142552</c:v>
                </c:pt>
                <c:pt idx="35">
                  <c:v>4.6984321330890051</c:v>
                </c:pt>
                <c:pt idx="36">
                  <c:v>4.8775009383288666</c:v>
                </c:pt>
                <c:pt idx="37">
                  <c:v>4.9402320000077484</c:v>
                </c:pt>
                <c:pt idx="38">
                  <c:v>4.3601604779179706</c:v>
                </c:pt>
                <c:pt idx="39">
                  <c:v>4.0607640596731978</c:v>
                </c:pt>
                <c:pt idx="40">
                  <c:v>4.0992189539340433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4.8822594234633643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5.2978305618223756</c:v>
                </c:pt>
                <c:pt idx="17">
                  <c:v>6.1063262666239746</c:v>
                </c:pt>
                <c:pt idx="18">
                  <c:v>6.5578018170312733</c:v>
                </c:pt>
                <c:pt idx="19">
                  <c:v>6.9228301425026499</c:v>
                </c:pt>
                <c:pt idx="20">
                  <c:v>6.98525270056028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5.9201108144394246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5.8363651153404534</c:v>
                </c:pt>
                <c:pt idx="33">
                  <c:v>5.8054739165566698</c:v>
                </c:pt>
                <c:pt idx="34">
                  <c:v>5.7075874671510665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2.1847991216575586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2.4860350732181464</c:v>
                </c:pt>
                <c:pt idx="10">
                  <c:v>2.5296440222245997</c:v>
                </c:pt>
                <c:pt idx="11">
                  <c:v>2.6201322868662786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3.0119389996468464</c:v>
                </c:pt>
                <c:pt idx="20">
                  <c:v>2.9333746563257201</c:v>
                </c:pt>
                <c:pt idx="21">
                  <c:v>2.8688145573027275</c:v>
                </c:pt>
                <c:pt idx="22">
                  <c:v>2.8975181887131627</c:v>
                </c:pt>
                <c:pt idx="23">
                  <c:v>3.0368559996699762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3.2075004078354721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3.5647393782653998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3.8369509218735884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3.1466978262364202</c:v>
                </c:pt>
                <c:pt idx="7">
                  <c:v>3.1666940300571582</c:v>
                </c:pt>
                <c:pt idx="8">
                  <c:v>3.1886387184295546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3.2074398077050588</c:v>
                </c:pt>
                <c:pt idx="12">
                  <c:v>3.1283475539151002</c:v>
                </c:pt>
                <c:pt idx="13">
                  <c:v>3.1471068276818945</c:v>
                </c:pt>
                <c:pt idx="14">
                  <c:v>3.1560138321158409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3.4302072819613212</c:v>
                </c:pt>
                <c:pt idx="21">
                  <c:v>3.4168603017587174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3.3918291219630397</c:v>
                </c:pt>
                <c:pt idx="25">
                  <c:v>3.3335177678547412</c:v>
                </c:pt>
                <c:pt idx="26">
                  <c:v>3.3633995976710493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3.9938959299801184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5.5345988168285274</c:v>
                </c:pt>
                <c:pt idx="38">
                  <c:v>5.5254698023123874</c:v>
                </c:pt>
                <c:pt idx="39">
                  <c:v>5.6261005104726447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3.3735529856295368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2.842642853053587</c:v>
                </c:pt>
                <c:pt idx="8">
                  <c:v>2.9820666097118367</c:v>
                </c:pt>
                <c:pt idx="9">
                  <c:v>3.1287144009124264</c:v>
                </c:pt>
                <c:pt idx="10">
                  <c:v>3.0913867276346281</c:v>
                </c:pt>
                <c:pt idx="11">
                  <c:v>3.0984842454713357</c:v>
                </c:pt>
                <c:pt idx="12">
                  <c:v>3.1436939188295252</c:v>
                </c:pt>
                <c:pt idx="13">
                  <c:v>3.2209356606021675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3.6097570683270623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4.115081570277388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4.6480218685169019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5.2187601920292837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2.5316735314332819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3.2191418964414202</c:v>
                </c:pt>
                <c:pt idx="11">
                  <c:v>3.6486889809305021</c:v>
                </c:pt>
                <c:pt idx="12">
                  <c:v>3.8252878867379745</c:v>
                </c:pt>
                <c:pt idx="13">
                  <c:v>3.7839347408454347</c:v>
                </c:pt>
                <c:pt idx="14">
                  <c:v>3.68725754425826</c:v>
                </c:pt>
                <c:pt idx="15">
                  <c:v>3.6301378278245435</c:v>
                </c:pt>
                <c:pt idx="16">
                  <c:v>3.7118860434788767</c:v>
                </c:pt>
                <c:pt idx="17">
                  <c:v>3.7256482545531227</c:v>
                </c:pt>
                <c:pt idx="18">
                  <c:v>3.691034087965944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5.1355548143458742</c:v>
                </c:pt>
                <c:pt idx="27">
                  <c:v>5.2948199364686745</c:v>
                </c:pt>
                <c:pt idx="28">
                  <c:v>5.5084888638697418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5.6955751573419073</c:v>
                </c:pt>
                <c:pt idx="33">
                  <c:v>5.8837604481548524</c:v>
                </c:pt>
                <c:pt idx="34">
                  <c:v>5.9956417726837001</c:v>
                </c:pt>
                <c:pt idx="35">
                  <c:v>6.2362241942999352</c:v>
                </c:pt>
                <c:pt idx="36">
                  <c:v>6.3720845158979156</c:v>
                </c:pt>
                <c:pt idx="37">
                  <c:v>6.4248318162520821</c:v>
                </c:pt>
                <c:pt idx="38">
                  <c:v>6.607111866964436</c:v>
                </c:pt>
                <c:pt idx="39">
                  <c:v>6.9084990871159802</c:v>
                </c:pt>
                <c:pt idx="40">
                  <c:v>6.7647115720394133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2.4161385011287178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2.7683675049909491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2.8394290166198619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3.255221961176495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3.4629348575350796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3.8041617531575693</c:v>
                </c:pt>
                <c:pt idx="29">
                  <c:v>3.7748101001949279</c:v>
                </c:pt>
                <c:pt idx="30">
                  <c:v>3.6548429653820778</c:v>
                </c:pt>
                <c:pt idx="31">
                  <c:v>3.6803367211466287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3.7259917845981745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3.8275212688438769</c:v>
                </c:pt>
                <c:pt idx="39">
                  <c:v>4.125912872898164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3.3849122554023481</c:v>
                </c:pt>
                <c:pt idx="2">
                  <c:v>3.440290472127149</c:v>
                </c:pt>
                <c:pt idx="3">
                  <c:v>3.4712556642592496</c:v>
                </c:pt>
                <c:pt idx="4">
                  <c:v>3.481021892108298</c:v>
                </c:pt>
                <c:pt idx="5">
                  <c:v>3.488446778862349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3.4535062417602602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4.07860150301362</c:v>
                </c:pt>
                <c:pt idx="25">
                  <c:v>4.1171195564420344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4.2885540538950826</c:v>
                </c:pt>
                <c:pt idx="30">
                  <c:v>4.4237648571569457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5.5520363994264645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5.179118492312683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3.8533584195095925</c:v>
                </c:pt>
                <c:pt idx="19" formatCode="0%">
                  <c:v>4.1559617794065655</c:v>
                </c:pt>
                <c:pt idx="20" formatCode="0%">
                  <c:v>4.3486414248549163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6.6559644735478978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125970688"/>
        <c:axId val="129490304"/>
      </c:scatterChart>
      <c:valAx>
        <c:axId val="125970688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08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29490304"/>
        <c:crosses val="autoZero"/>
        <c:crossBetween val="midCat"/>
      </c:valAx>
      <c:valAx>
        <c:axId val="129490304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08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12597068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48E-2"/>
          <c:y val="0.11059303397886104"/>
          <c:w val="0.32777314428690602"/>
          <c:h val="0.29129938994112187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Reflections on inequality </a:t>
            </a:r>
            <a:br>
              <a:rPr lang="en-US" b="1" dirty="0" smtClean="0"/>
            </a:br>
            <a:r>
              <a:rPr lang="en-US" b="1" dirty="0" smtClean="0"/>
              <a:t>&amp; capital </a:t>
            </a:r>
            <a:r>
              <a:rPr lang="en-US" b="1" dirty="0" smtClean="0"/>
              <a:t>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Paris, INET Conference, April 8 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2793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2509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8487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82301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9865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i="1" dirty="0" smtClean="0"/>
              <a:t>2. The return of a patrimonial (or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-</a:t>
            </a:r>
            <a:r>
              <a:rPr lang="fr-FR" b="1" i="1" dirty="0" err="1" smtClean="0"/>
              <a:t>based</a:t>
            </a:r>
            <a:r>
              <a:rPr lang="fr-FR" b="1" i="1" dirty="0" smtClean="0"/>
              <a:t>) society</a:t>
            </a:r>
            <a:r>
              <a:rPr lang="fr-FR" i="1" dirty="0" smtClean="0"/>
              <a:t> in the Old </a:t>
            </a:r>
            <a:r>
              <a:rPr lang="fr-FR" i="1" dirty="0"/>
              <a:t>W</a:t>
            </a:r>
            <a:r>
              <a:rPr lang="fr-FR" i="1" dirty="0" smtClean="0"/>
              <a:t>orld (Europe, </a:t>
            </a:r>
            <a:r>
              <a:rPr lang="fr-FR" i="1" dirty="0" err="1" smtClean="0"/>
              <a:t>Japan</a:t>
            </a:r>
            <a:r>
              <a:rPr lang="fr-FR" i="1" dirty="0" smtClean="0"/>
              <a:t>). </a:t>
            </a:r>
            <a:r>
              <a:rPr lang="fr-FR" i="1" dirty="0" err="1" smtClean="0"/>
              <a:t>Wealth</a:t>
            </a:r>
            <a:r>
              <a:rPr lang="fr-FR" i="1" dirty="0" smtClean="0"/>
              <a:t>-</a:t>
            </a:r>
            <a:r>
              <a:rPr lang="fr-FR" i="1" dirty="0" err="1" smtClean="0"/>
              <a:t>income</a:t>
            </a:r>
            <a:r>
              <a:rPr lang="fr-FR" i="1" dirty="0" smtClean="0"/>
              <a:t> ratios </a:t>
            </a:r>
            <a:r>
              <a:rPr lang="fr-FR" i="1" dirty="0" err="1" smtClean="0"/>
              <a:t>seem</a:t>
            </a:r>
            <a:r>
              <a:rPr lang="fr-FR" i="1" dirty="0" smtClean="0"/>
              <a:t>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returning</a:t>
            </a:r>
            <a:r>
              <a:rPr lang="fr-FR" i="1" dirty="0" smtClean="0"/>
              <a:t> to </a:t>
            </a:r>
            <a:r>
              <a:rPr lang="fr-FR" i="1" dirty="0" err="1" smtClean="0"/>
              <a:t>very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 in </a:t>
            </a:r>
            <a:r>
              <a:rPr lang="fr-FR" i="1" dirty="0" err="1" smtClean="0"/>
              <a:t>low</a:t>
            </a:r>
            <a:r>
              <a:rPr lang="fr-FR" i="1" dirty="0" smtClean="0"/>
              <a:t> </a:t>
            </a:r>
            <a:r>
              <a:rPr lang="fr-FR" i="1" dirty="0" err="1" smtClean="0"/>
              <a:t>growth</a:t>
            </a:r>
            <a:r>
              <a:rPr lang="fr-FR" i="1" dirty="0" smtClean="0"/>
              <a:t> countries. Intuition: in a slow-</a:t>
            </a:r>
            <a:r>
              <a:rPr lang="fr-FR" i="1" dirty="0" err="1" smtClean="0"/>
              <a:t>growth</a:t>
            </a:r>
            <a:r>
              <a:rPr lang="fr-FR" i="1" dirty="0" smtClean="0"/>
              <a:t> society,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accumulated</a:t>
            </a:r>
            <a:r>
              <a:rPr lang="fr-FR" i="1" dirty="0" smtClean="0"/>
              <a:t> in the </a:t>
            </a:r>
            <a:r>
              <a:rPr lang="fr-FR" i="1" dirty="0" err="1" smtClean="0"/>
              <a:t>past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naturally</a:t>
            </a:r>
            <a:r>
              <a:rPr lang="fr-FR" i="1" dirty="0" smtClean="0"/>
              <a:t> </a:t>
            </a:r>
            <a:r>
              <a:rPr lang="fr-FR" i="1" dirty="0" err="1" smtClean="0"/>
              <a:t>become</a:t>
            </a:r>
            <a:r>
              <a:rPr lang="fr-FR" i="1" dirty="0" smtClean="0"/>
              <a:t> </a:t>
            </a:r>
            <a:r>
              <a:rPr lang="fr-FR" i="1" dirty="0" err="1" smtClean="0"/>
              <a:t>very</a:t>
            </a:r>
            <a:r>
              <a:rPr lang="fr-FR" i="1" dirty="0" smtClean="0"/>
              <a:t> important. In the </a:t>
            </a:r>
            <a:r>
              <a:rPr lang="fr-FR" i="1" dirty="0" err="1" smtClean="0"/>
              <a:t>very</a:t>
            </a:r>
            <a:r>
              <a:rPr lang="fr-FR" i="1" dirty="0" smtClean="0"/>
              <a:t> long </a:t>
            </a:r>
            <a:r>
              <a:rPr lang="fr-FR" i="1" dirty="0" err="1" smtClean="0"/>
              <a:t>run</a:t>
            </a:r>
            <a:r>
              <a:rPr lang="fr-FR" i="1" dirty="0" smtClean="0"/>
              <a:t>,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relevant for the </a:t>
            </a:r>
            <a:r>
              <a:rPr lang="fr-FR" i="1" dirty="0" err="1" smtClean="0"/>
              <a:t>entire</a:t>
            </a:r>
            <a:r>
              <a:rPr lang="fr-FR" i="1" dirty="0" smtClean="0"/>
              <a:t> world. Not </a:t>
            </a:r>
            <a:r>
              <a:rPr lang="fr-FR" i="1" dirty="0" err="1" smtClean="0"/>
              <a:t>bad</a:t>
            </a:r>
            <a:r>
              <a:rPr lang="fr-FR" i="1" dirty="0" smtClean="0"/>
              <a:t> in </a:t>
            </a:r>
            <a:r>
              <a:rPr lang="fr-FR" i="1" dirty="0" err="1" smtClean="0"/>
              <a:t>itself</a:t>
            </a:r>
            <a:r>
              <a:rPr lang="fr-FR" i="1" dirty="0" smtClean="0"/>
              <a:t>, but new challenges. </a:t>
            </a:r>
            <a:r>
              <a:rPr lang="fr-FR" b="1" i="1" dirty="0" smtClean="0"/>
              <a:t>The </a:t>
            </a:r>
            <a:r>
              <a:rPr lang="fr-FR" b="1" i="1" dirty="0" err="1" smtClean="0"/>
              <a:t>metamorphosis</a:t>
            </a:r>
            <a:r>
              <a:rPr lang="fr-FR" b="1" i="1" dirty="0" smtClean="0"/>
              <a:t> of capital call for new </a:t>
            </a:r>
            <a:r>
              <a:rPr lang="fr-FR" b="1" i="1" dirty="0" err="1" smtClean="0"/>
              <a:t>regulations</a:t>
            </a:r>
            <a:r>
              <a:rPr lang="fr-FR" b="1" i="1" dirty="0" smtClean="0"/>
              <a:t> of </a:t>
            </a:r>
            <a:r>
              <a:rPr lang="fr-FR" b="1" i="1" dirty="0" err="1" smtClean="0"/>
              <a:t>property</a:t>
            </a:r>
            <a:r>
              <a:rPr lang="fr-FR" b="1" i="1" dirty="0" smtClean="0"/>
              <a:t> relations</a:t>
            </a:r>
            <a:r>
              <a:rPr lang="fr-FR" i="1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:p14="http://schemas.microsoft.com/office/powerpoint/2010/main" xmlns="" val="253971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35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59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4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5996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66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25191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6630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p:oleObj spid="_x0000_s1393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pop.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xmlns="" val="238376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5498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6253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5601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5277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58061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103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57037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4877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capitalization</a:t>
            </a:r>
            <a:r>
              <a:rPr lang="fr-FR" sz="2600" dirty="0" smtClean="0"/>
              <a:t>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err="1" smtClean="0"/>
              <a:t>Apparently</a:t>
            </a:r>
            <a:r>
              <a:rPr lang="fr-FR" sz="2600" dirty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not </a:t>
            </a:r>
            <a:r>
              <a:rPr lang="fr-FR" sz="2600" dirty="0" err="1" smtClean="0"/>
              <a:t>prevent</a:t>
            </a:r>
            <a:r>
              <a:rPr lang="fr-FR" sz="2600" dirty="0" smtClean="0"/>
              <a:t> </a:t>
            </a:r>
            <a:r>
              <a:rPr lang="fr-FR" sz="2600" dirty="0" err="1" smtClean="0"/>
              <a:t>German</a:t>
            </a:r>
            <a:r>
              <a:rPr lang="fr-FR" sz="2600" dirty="0" smtClean="0"/>
              <a:t> </a:t>
            </a:r>
            <a:r>
              <a:rPr lang="fr-FR" sz="2600" dirty="0" err="1" smtClean="0"/>
              <a:t>companies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producing</a:t>
            </a:r>
            <a:r>
              <a:rPr lang="fr-FR" sz="2600" dirty="0" smtClean="0"/>
              <a:t> good cars</a:t>
            </a:r>
          </a:p>
          <a:p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market</a:t>
            </a:r>
            <a:r>
              <a:rPr lang="fr-FR" sz="2600" b="1" dirty="0" smtClean="0"/>
              <a:t> and 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661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i="1" dirty="0" smtClean="0"/>
              <a:t>1. The long-</a:t>
            </a:r>
            <a:r>
              <a:rPr lang="fr-FR" sz="2800" b="1" i="1" dirty="0" err="1" smtClean="0"/>
              <a:t>run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dynamics</a:t>
            </a:r>
            <a:r>
              <a:rPr lang="fr-FR" sz="2800" b="1" i="1" dirty="0" smtClean="0"/>
              <a:t> of </a:t>
            </a:r>
            <a:r>
              <a:rPr lang="fr-FR" sz="2800" b="1" i="1" dirty="0" err="1" smtClean="0"/>
              <a:t>income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inequality</a:t>
            </a:r>
            <a:r>
              <a:rPr lang="fr-FR" sz="2800" i="1" dirty="0" smtClean="0"/>
              <a:t>. The end of the Kuznets </a:t>
            </a:r>
            <a:r>
              <a:rPr lang="fr-FR" sz="2800" i="1" dirty="0" err="1" smtClean="0"/>
              <a:t>curve</a:t>
            </a:r>
            <a:r>
              <a:rPr lang="fr-FR" sz="2800" i="1" dirty="0" smtClean="0"/>
              <a:t>, the end of </a:t>
            </a:r>
            <a:r>
              <a:rPr lang="fr-FR" sz="2800" i="1" dirty="0" err="1" smtClean="0"/>
              <a:t>universal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laws</a:t>
            </a:r>
            <a:r>
              <a:rPr lang="fr-FR" sz="2800" i="1" dirty="0" smtClean="0"/>
              <a:t>.</a:t>
            </a:r>
            <a:r>
              <a:rPr lang="fr-FR" sz="2800" b="1" i="1" dirty="0" smtClean="0"/>
              <a:t>      </a:t>
            </a:r>
            <a:r>
              <a:rPr lang="fr-FR" sz="2800" i="1" dirty="0" smtClean="0"/>
              <a:t>Country-</a:t>
            </a:r>
            <a:r>
              <a:rPr lang="fr-FR" sz="2800" i="1" dirty="0" err="1" smtClean="0"/>
              <a:t>specific</a:t>
            </a:r>
            <a:r>
              <a:rPr lang="fr-FR" sz="2800" i="1" dirty="0" smtClean="0"/>
              <a:t> institutions and </a:t>
            </a:r>
            <a:r>
              <a:rPr lang="fr-FR" sz="2800" i="1" dirty="0" err="1" smtClean="0"/>
              <a:t>policies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matter</a:t>
            </a:r>
            <a:r>
              <a:rPr lang="fr-FR" sz="2800" i="1" dirty="0" smtClean="0"/>
              <a:t>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 in the Old </a:t>
            </a:r>
            <a:r>
              <a:rPr lang="fr-FR" sz="2800" dirty="0"/>
              <a:t>W</a:t>
            </a:r>
            <a:r>
              <a:rPr lang="fr-FR" sz="2800" dirty="0" smtClean="0"/>
              <a:t>orld (Europe, </a:t>
            </a:r>
            <a:r>
              <a:rPr lang="fr-FR" sz="2800" dirty="0" err="1" smtClean="0"/>
              <a:t>Japan</a:t>
            </a:r>
            <a:r>
              <a:rPr lang="fr-FR" sz="2800" dirty="0" smtClean="0"/>
              <a:t>). </a:t>
            </a:r>
            <a:r>
              <a:rPr lang="fr-FR" sz="2800" dirty="0" err="1" smtClean="0"/>
              <a:t>Wealth-income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: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25908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5216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  <a:r>
              <a:rPr lang="fr-FR" dirty="0" smtClean="0"/>
              <a:t>Country-</a:t>
            </a:r>
            <a:r>
              <a:rPr lang="fr-FR" dirty="0" err="1" smtClean="0"/>
              <a:t>specific</a:t>
            </a:r>
            <a:r>
              <a:rPr lang="fr-FR" dirty="0" smtClean="0"/>
              <a:t> institutions and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Wealth-income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i="1" dirty="0" smtClean="0"/>
              <a:t>3. The future of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 concentration</a:t>
            </a:r>
            <a:r>
              <a:rPr lang="fr-FR" i="1" dirty="0" smtClean="0"/>
              <a:t>: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r - g </a:t>
            </a:r>
            <a:r>
              <a:rPr lang="fr-FR" i="1" dirty="0" err="1" smtClean="0"/>
              <a:t>during</a:t>
            </a:r>
            <a:r>
              <a:rPr lang="fr-FR" i="1" dirty="0" smtClean="0"/>
              <a:t> 21</a:t>
            </a:r>
            <a:r>
              <a:rPr lang="fr-FR" i="1" baseline="30000" dirty="0" smtClean="0"/>
              <a:t>c</a:t>
            </a:r>
            <a:r>
              <a:rPr lang="fr-FR" i="1" dirty="0" smtClean="0"/>
              <a:t>  (r = net-of-</a:t>
            </a:r>
            <a:r>
              <a:rPr lang="fr-FR" i="1" dirty="0" err="1" smtClean="0"/>
              <a:t>tax</a:t>
            </a:r>
            <a:r>
              <a:rPr lang="fr-FR" i="1" dirty="0" smtClean="0"/>
              <a:t> rate of return, g = </a:t>
            </a:r>
            <a:r>
              <a:rPr lang="fr-FR" i="1" dirty="0" err="1" smtClean="0"/>
              <a:t>growth</a:t>
            </a:r>
            <a:r>
              <a:rPr lang="fr-FR" i="1" dirty="0" smtClean="0"/>
              <a:t> rate), </a:t>
            </a:r>
            <a:r>
              <a:rPr lang="fr-FR" i="1" dirty="0" err="1" smtClean="0"/>
              <a:t>then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inequality</a:t>
            </a:r>
            <a:r>
              <a:rPr lang="fr-FR" i="1" dirty="0" smtClean="0"/>
              <a:t> </a:t>
            </a:r>
            <a:r>
              <a:rPr lang="fr-FR" i="1" dirty="0" err="1" smtClean="0"/>
              <a:t>might</a:t>
            </a:r>
            <a:r>
              <a:rPr lang="fr-FR" i="1" dirty="0" smtClean="0"/>
              <a:t> </a:t>
            </a:r>
            <a:r>
              <a:rPr lang="fr-FR" i="1" dirty="0" err="1" smtClean="0"/>
              <a:t>reach</a:t>
            </a:r>
            <a:r>
              <a:rPr lang="fr-FR" i="1" dirty="0" smtClean="0"/>
              <a:t> or </a:t>
            </a:r>
            <a:r>
              <a:rPr lang="fr-FR" i="1" dirty="0" err="1" smtClean="0"/>
              <a:t>surpass</a:t>
            </a:r>
            <a:r>
              <a:rPr lang="fr-FR" i="1" dirty="0" smtClean="0"/>
              <a:t> 19</a:t>
            </a:r>
            <a:r>
              <a:rPr lang="fr-FR" i="1" baseline="30000" dirty="0" smtClean="0"/>
              <a:t>c</a:t>
            </a:r>
            <a:r>
              <a:rPr lang="fr-FR" i="1" dirty="0" smtClean="0"/>
              <a:t> </a:t>
            </a:r>
            <a:r>
              <a:rPr lang="fr-FR" i="1" dirty="0" err="1" smtClean="0"/>
              <a:t>oligarchic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.  </a:t>
            </a:r>
            <a:r>
              <a:rPr lang="fr-FR" i="1" dirty="0" err="1" smtClean="0"/>
              <a:t>Conversely</a:t>
            </a:r>
            <a:r>
              <a:rPr lang="fr-FR" i="1" dirty="0" smtClean="0"/>
              <a:t>, </a:t>
            </a:r>
            <a:r>
              <a:rPr lang="fr-FR" i="1" dirty="0" err="1" smtClean="0"/>
              <a:t>suitable</a:t>
            </a:r>
            <a:r>
              <a:rPr lang="fr-FR" i="1" dirty="0" smtClean="0"/>
              <a:t> institutions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allow</a:t>
            </a:r>
            <a:r>
              <a:rPr lang="fr-FR" i="1" dirty="0" smtClean="0"/>
              <a:t> to </a:t>
            </a:r>
            <a:r>
              <a:rPr lang="fr-FR" i="1" dirty="0" err="1" smtClean="0"/>
              <a:t>democratize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. </a:t>
            </a:r>
            <a:r>
              <a:rPr lang="fr-FR" i="1" dirty="0" err="1" smtClean="0"/>
              <a:t>Strong</a:t>
            </a:r>
            <a:r>
              <a:rPr lang="fr-FR" i="1" dirty="0" smtClean="0"/>
              <a:t> </a:t>
            </a:r>
            <a:r>
              <a:rPr lang="fr-FR" i="1" dirty="0" err="1" smtClean="0"/>
              <a:t>need</a:t>
            </a:r>
            <a:r>
              <a:rPr lang="fr-FR" i="1" dirty="0" smtClean="0"/>
              <a:t> for more </a:t>
            </a:r>
            <a:r>
              <a:rPr lang="fr-FR" i="1" dirty="0" err="1" smtClean="0"/>
              <a:t>transparency</a:t>
            </a:r>
            <a:r>
              <a:rPr lang="fr-FR" i="1" dirty="0" smtClean="0"/>
              <a:t> about global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dynamics</a:t>
            </a:r>
            <a:r>
              <a:rPr lang="fr-FR" i="1" dirty="0" smtClean="0"/>
              <a:t> and cross-border </a:t>
            </a:r>
            <a:r>
              <a:rPr lang="fr-FR" i="1" dirty="0" err="1" smtClean="0"/>
              <a:t>financial</a:t>
            </a:r>
            <a:r>
              <a:rPr lang="fr-FR" i="1" dirty="0" smtClean="0"/>
              <a:t> </a:t>
            </a:r>
            <a:r>
              <a:rPr lang="fr-FR" i="1" dirty="0" err="1" smtClean="0"/>
              <a:t>assets</a:t>
            </a:r>
            <a:r>
              <a:rPr lang="fr-FR" i="1" dirty="0" smtClean="0"/>
              <a:t>, in </a:t>
            </a:r>
            <a:r>
              <a:rPr lang="fr-FR" i="1" dirty="0" err="1" smtClean="0"/>
              <a:t>rich</a:t>
            </a:r>
            <a:r>
              <a:rPr lang="fr-FR" i="1" dirty="0" smtClean="0"/>
              <a:t> countries as </a:t>
            </a:r>
            <a:r>
              <a:rPr lang="fr-FR" i="1" dirty="0" err="1" smtClean="0"/>
              <a:t>well</a:t>
            </a:r>
            <a:r>
              <a:rPr lang="fr-FR" i="1" dirty="0" smtClean="0"/>
              <a:t> as in </a:t>
            </a:r>
            <a:r>
              <a:rPr lang="fr-FR" i="1" dirty="0" err="1" smtClean="0"/>
              <a:t>emerging</a:t>
            </a:r>
            <a:r>
              <a:rPr lang="fr-FR" i="1" dirty="0" smtClean="0"/>
              <a:t> countries (China, Latin </a:t>
            </a:r>
            <a:r>
              <a:rPr lang="fr-FR" i="1" dirty="0" err="1" smtClean="0"/>
              <a:t>America</a:t>
            </a:r>
            <a:r>
              <a:rPr lang="fr-FR" i="1" dirty="0" smtClean="0"/>
              <a:t>, </a:t>
            </a:r>
            <a:r>
              <a:rPr lang="fr-FR" i="1" dirty="0" err="1" smtClean="0"/>
              <a:t>Africa</a:t>
            </a:r>
            <a:r>
              <a:rPr lang="fr-FR" i="1" dirty="0" smtClean="0"/>
              <a:t>).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22325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3413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32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47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taxation, social state,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,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</a:t>
            </a:r>
          </a:p>
          <a:p>
            <a:r>
              <a:rPr lang="fr-FR" sz="2600" b="1" dirty="0" smtClean="0"/>
              <a:t>US </a:t>
            </a:r>
            <a:r>
              <a:rPr lang="fr-FR" sz="2600" b="1" dirty="0" err="1" smtClean="0"/>
              <a:t>high-inequality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trap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oligarchic</a:t>
            </a:r>
            <a:r>
              <a:rPr lang="fr-FR" sz="2600" b="1" dirty="0" smtClean="0"/>
              <a:t> capture, or </a:t>
            </a:r>
            <a:r>
              <a:rPr lang="fr-FR" sz="2600" b="1" dirty="0" err="1" smtClean="0"/>
              <a:t>lack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historical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experience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oligarchy</a:t>
            </a:r>
            <a:r>
              <a:rPr lang="fr-FR" sz="2600" b="1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4246101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124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8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92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6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60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96431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52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6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4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6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4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6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8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24987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59708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9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91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3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715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6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62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0875007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1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3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56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6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8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70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80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5"/>
        </p:xfrm>
        <a:graphic>
          <a:graphicData uri="http://schemas.openxmlformats.org/presentationml/2006/ole">
            <p:oleObj spid="_x0000_s2601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70021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83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5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211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7701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2499</Words>
  <Application>Microsoft Office PowerPoint</Application>
  <PresentationFormat>Affichage à l'écran (4:3)</PresentationFormat>
  <Paragraphs>158</Paragraphs>
  <Slides>78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78</vt:i4>
      </vt:variant>
    </vt:vector>
  </HeadingPairs>
  <TitlesOfParts>
    <vt:vector size="81" baseType="lpstr">
      <vt:lpstr>Thème Office</vt:lpstr>
      <vt:lpstr>Acrobat Document</vt:lpstr>
      <vt:lpstr>Worksheet</vt:lpstr>
      <vt:lpstr> Reflections on inequality  &amp; capital in the 21st century </vt:lpstr>
      <vt:lpstr>Diapositive 2</vt:lpstr>
      <vt:lpstr>This presentation: three points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This presentation: three points</vt:lpstr>
      <vt:lpstr>Diapositive 14</vt:lpstr>
      <vt:lpstr>Diapositive 15</vt:lpstr>
      <vt:lpstr>Diapositive 16</vt:lpstr>
      <vt:lpstr>Diapositive 17</vt:lpstr>
      <vt:lpstr>The metamorphosis of capital</vt:lpstr>
      <vt:lpstr>Diapositive 19</vt:lpstr>
      <vt:lpstr>Diapositive 20</vt:lpstr>
      <vt:lpstr>Diapositive 21</vt:lpstr>
      <vt:lpstr>Diapositive 22</vt:lpstr>
      <vt:lpstr>Diapositive 23</vt:lpstr>
      <vt:lpstr>Capital &amp; inequality in America</vt:lpstr>
      <vt:lpstr>Diapositive 25</vt:lpstr>
      <vt:lpstr>Diapositive 26</vt:lpstr>
      <vt:lpstr>Diapositive 27</vt:lpstr>
      <vt:lpstr>Diapositive 28</vt:lpstr>
      <vt:lpstr>Capital &amp; inequality in Germany</vt:lpstr>
      <vt:lpstr>Diapositive 30</vt:lpstr>
      <vt:lpstr>This presentation: three points</vt:lpstr>
      <vt:lpstr>Diapositive 32</vt:lpstr>
      <vt:lpstr>Diapositive 33</vt:lpstr>
      <vt:lpstr>Diapositive 34</vt:lpstr>
      <vt:lpstr>Diapositive 35</vt:lpstr>
      <vt:lpstr>Diapositive 36</vt:lpstr>
      <vt:lpstr>Conclusions</vt:lpstr>
      <vt:lpstr>Diapositive 38</vt:lpstr>
      <vt:lpstr>The return of a wealth-based society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The future of wealth concentration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Capital &amp; inequality in America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327</cp:revision>
  <cp:lastPrinted>2015-03-04T14:43:22Z</cp:lastPrinted>
  <dcterms:created xsi:type="dcterms:W3CDTF">2013-09-25T21:11:06Z</dcterms:created>
  <dcterms:modified xsi:type="dcterms:W3CDTF">2015-03-26T18:24:51Z</dcterms:modified>
</cp:coreProperties>
</file>