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57" r:id="rId2"/>
    <p:sldId id="262" r:id="rId3"/>
    <p:sldId id="349" r:id="rId4"/>
    <p:sldId id="299" r:id="rId5"/>
    <p:sldId id="326" r:id="rId6"/>
    <p:sldId id="343" r:id="rId7"/>
    <p:sldId id="347" r:id="rId8"/>
    <p:sldId id="344" r:id="rId9"/>
    <p:sldId id="345" r:id="rId10"/>
    <p:sldId id="301" r:id="rId11"/>
    <p:sldId id="351" r:id="rId12"/>
    <p:sldId id="336" r:id="rId13"/>
    <p:sldId id="346" r:id="rId14"/>
    <p:sldId id="316" r:id="rId15"/>
    <p:sldId id="334" r:id="rId16"/>
    <p:sldId id="317" r:id="rId17"/>
    <p:sldId id="352" r:id="rId18"/>
    <p:sldId id="318" r:id="rId19"/>
    <p:sldId id="319" r:id="rId20"/>
    <p:sldId id="321" r:id="rId21"/>
    <p:sldId id="322" r:id="rId22"/>
    <p:sldId id="324" r:id="rId23"/>
    <p:sldId id="331" r:id="rId24"/>
    <p:sldId id="282" r:id="rId25"/>
    <p:sldId id="304" r:id="rId26"/>
    <p:sldId id="302" r:id="rId27"/>
    <p:sldId id="303" r:id="rId28"/>
    <p:sldId id="280" r:id="rId29"/>
    <p:sldId id="260" r:id="rId30"/>
    <p:sldId id="287" r:id="rId31"/>
    <p:sldId id="307" r:id="rId32"/>
    <p:sldId id="305" r:id="rId33"/>
    <p:sldId id="296" r:id="rId34"/>
    <p:sldId id="308" r:id="rId35"/>
    <p:sldId id="283" r:id="rId36"/>
    <p:sldId id="265" r:id="rId37"/>
    <p:sldId id="267" r:id="rId38"/>
    <p:sldId id="266" r:id="rId39"/>
    <p:sldId id="268" r:id="rId40"/>
    <p:sldId id="293" r:id="rId41"/>
    <p:sldId id="269" r:id="rId42"/>
    <p:sldId id="270" r:id="rId43"/>
    <p:sldId id="271" r:id="rId44"/>
    <p:sldId id="272" r:id="rId45"/>
    <p:sldId id="309" r:id="rId46"/>
    <p:sldId id="310" r:id="rId47"/>
    <p:sldId id="311" r:id="rId48"/>
    <p:sldId id="273" r:id="rId49"/>
    <p:sldId id="312" r:id="rId50"/>
    <p:sldId id="284" r:id="rId51"/>
    <p:sldId id="297" r:id="rId52"/>
    <p:sldId id="261" r:id="rId53"/>
    <p:sldId id="313" r:id="rId54"/>
    <p:sldId id="274" r:id="rId55"/>
    <p:sldId id="275" r:id="rId56"/>
    <p:sldId id="294" r:id="rId57"/>
    <p:sldId id="276" r:id="rId58"/>
    <p:sldId id="315" r:id="rId59"/>
    <p:sldId id="277" r:id="rId60"/>
    <p:sldId id="314" r:id="rId61"/>
    <p:sldId id="278" r:id="rId62"/>
    <p:sldId id="279" r:id="rId63"/>
    <p:sldId id="286" r:id="rId6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thomaspiketty:Dropbox:PikettyConf20102015:Capital21c2013:Piketty2015JapanTop10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t.piketty\Desktop\Chapter5TablesFigur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 sz="1800"/>
              <a:t>Top</a:t>
            </a:r>
            <a:r>
              <a:rPr lang="fr-FR" sz="1800" baseline="0"/>
              <a:t> 10% Income Share</a:t>
            </a:r>
            <a:r>
              <a:rPr lang="fr-FR" sz="1800"/>
              <a:t>: Europe,</a:t>
            </a:r>
            <a:r>
              <a:rPr lang="fr-FR" sz="1800" baseline="0"/>
              <a:t> U.S. and Japan</a:t>
            </a:r>
            <a:r>
              <a:rPr lang="fr-FR" sz="1800"/>
              <a:t>, 1900-2010 </a:t>
            </a:r>
          </a:p>
        </c:rich>
      </c:tx>
      <c:layout>
        <c:manualLayout>
          <c:xMode val="edge"/>
          <c:yMode val="edge"/>
          <c:x val="0.18258429796414505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0.11586206896551704"/>
          <c:y val="7.2398190045248917E-2"/>
          <c:w val="0.8717241379310342"/>
          <c:h val="0.79185520361990924"/>
        </c:manualLayout>
      </c:layout>
      <c:lineChart>
        <c:grouping val="standard"/>
        <c:ser>
          <c:idx val="0"/>
          <c:order val="0"/>
          <c:tx>
            <c:strRef>
              <c:f>'TS9.4'!$D$5</c:f>
              <c:strCache>
                <c:ptCount val="1"/>
                <c:pt idx="0">
                  <c:v>U.S.</c:v>
                </c:pt>
              </c:strCache>
            </c:strRef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8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'TS9.4'!$D$6:$D$116</c:f>
              <c:numCache>
                <c:formatCode>General</c:formatCode>
                <c:ptCount val="111"/>
                <c:pt idx="0" formatCode="0.0%">
                  <c:v>0.40500000000000008</c:v>
                </c:pt>
                <c:pt idx="10" formatCode="0.0%">
                  <c:v>0.40879648041149891</c:v>
                </c:pt>
                <c:pt idx="20" formatCode="0.0%">
                  <c:v>0.44651000000000007</c:v>
                </c:pt>
                <c:pt idx="30" formatCode="0.0%">
                  <c:v>0.45106000000000002</c:v>
                </c:pt>
                <c:pt idx="40" formatCode="0.0%">
                  <c:v>0.3647800000000001</c:v>
                </c:pt>
                <c:pt idx="50" formatCode="0.0%">
                  <c:v>0.33689000000000013</c:v>
                </c:pt>
                <c:pt idx="60" formatCode="0.0%">
                  <c:v>0.34130000000000016</c:v>
                </c:pt>
                <c:pt idx="70" formatCode="0.0%">
                  <c:v>0.33432000000000023</c:v>
                </c:pt>
                <c:pt idx="80" formatCode="0.0%">
                  <c:v>0.3747700000000001</c:v>
                </c:pt>
                <c:pt idx="90" formatCode="0.0%">
                  <c:v>0.42390000000000011</c:v>
                </c:pt>
                <c:pt idx="100" formatCode="0.0%">
                  <c:v>0.46930000000000011</c:v>
                </c:pt>
                <c:pt idx="110" formatCode="0.0%">
                  <c:v>0.48816666666666714</c:v>
                </c:pt>
              </c:numCache>
            </c:numRef>
          </c:val>
        </c:ser>
        <c:ser>
          <c:idx val="1"/>
          <c:order val="1"/>
          <c:tx>
            <c:v>Europe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'TS9.4'!$I$6:$I$116</c:f>
              <c:numCache>
                <c:formatCode>General</c:formatCode>
                <c:ptCount val="111"/>
                <c:pt idx="0" formatCode="0.0%">
                  <c:v>0.459199680851064</c:v>
                </c:pt>
                <c:pt idx="10" formatCode="0.0%">
                  <c:v>0.45824496121453911</c:v>
                </c:pt>
                <c:pt idx="20" formatCode="0.0%">
                  <c:v>0.39472750000000012</c:v>
                </c:pt>
                <c:pt idx="30" formatCode="0.0%">
                  <c:v>0.40490625000000002</c:v>
                </c:pt>
                <c:pt idx="40" formatCode="0.0%">
                  <c:v>0.33773187500000013</c:v>
                </c:pt>
                <c:pt idx="50" formatCode="0.0%">
                  <c:v>0.31695333333333309</c:v>
                </c:pt>
                <c:pt idx="60" formatCode="0.0%">
                  <c:v>0.31621972222222211</c:v>
                </c:pt>
                <c:pt idx="70" formatCode="0.0%">
                  <c:v>0.29717416666666713</c:v>
                </c:pt>
                <c:pt idx="80" formatCode="0.0%">
                  <c:v>0.29447125000000002</c:v>
                </c:pt>
                <c:pt idx="90" formatCode="0.0%">
                  <c:v>0.3238425000000002</c:v>
                </c:pt>
                <c:pt idx="100" formatCode="0.0%">
                  <c:v>0.33989888888888931</c:v>
                </c:pt>
                <c:pt idx="110" formatCode="0.0%">
                  <c:v>0.3473284722222223</c:v>
                </c:pt>
              </c:numCache>
            </c:numRef>
          </c:val>
        </c:ser>
        <c:ser>
          <c:idx val="2"/>
          <c:order val="2"/>
          <c:tx>
            <c:v>Japan</c:v>
          </c:tx>
          <c:spPr>
            <a:ln>
              <a:solidFill>
                <a:schemeClr val="tx1"/>
              </a:solidFill>
            </a:ln>
          </c:spPr>
          <c:marker>
            <c:symbol val="circle"/>
            <c:size val="9"/>
            <c:spPr>
              <a:solidFill>
                <a:schemeClr val="bg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'TS9.2'!$A$6:$A$116</c:f>
              <c:numCache>
                <c:formatCode>General</c:formatCode>
                <c:ptCount val="111"/>
                <c:pt idx="0">
                  <c:v>1900</c:v>
                </c:pt>
                <c:pt idx="1">
                  <c:v>1901</c:v>
                </c:pt>
                <c:pt idx="2">
                  <c:v>1902</c:v>
                </c:pt>
                <c:pt idx="3">
                  <c:v>1903</c:v>
                </c:pt>
                <c:pt idx="4">
                  <c:v>1904</c:v>
                </c:pt>
                <c:pt idx="5">
                  <c:v>1905</c:v>
                </c:pt>
                <c:pt idx="6">
                  <c:v>1906</c:v>
                </c:pt>
                <c:pt idx="7">
                  <c:v>1907</c:v>
                </c:pt>
                <c:pt idx="8">
                  <c:v>1908</c:v>
                </c:pt>
                <c:pt idx="9">
                  <c:v>1909</c:v>
                </c:pt>
                <c:pt idx="10">
                  <c:v>1910</c:v>
                </c:pt>
                <c:pt idx="11">
                  <c:v>1911</c:v>
                </c:pt>
                <c:pt idx="12">
                  <c:v>1912</c:v>
                </c:pt>
                <c:pt idx="13">
                  <c:v>1913</c:v>
                </c:pt>
                <c:pt idx="14">
                  <c:v>1914</c:v>
                </c:pt>
                <c:pt idx="15">
                  <c:v>1915</c:v>
                </c:pt>
                <c:pt idx="16">
                  <c:v>1916</c:v>
                </c:pt>
                <c:pt idx="17">
                  <c:v>1917</c:v>
                </c:pt>
                <c:pt idx="18">
                  <c:v>1918</c:v>
                </c:pt>
                <c:pt idx="19">
                  <c:v>1919</c:v>
                </c:pt>
                <c:pt idx="20">
                  <c:v>1920</c:v>
                </c:pt>
                <c:pt idx="21">
                  <c:v>1921</c:v>
                </c:pt>
                <c:pt idx="22">
                  <c:v>1922</c:v>
                </c:pt>
                <c:pt idx="23">
                  <c:v>1923</c:v>
                </c:pt>
                <c:pt idx="24">
                  <c:v>1924</c:v>
                </c:pt>
                <c:pt idx="25">
                  <c:v>1925</c:v>
                </c:pt>
                <c:pt idx="26">
                  <c:v>1926</c:v>
                </c:pt>
                <c:pt idx="27">
                  <c:v>1927</c:v>
                </c:pt>
                <c:pt idx="28">
                  <c:v>1928</c:v>
                </c:pt>
                <c:pt idx="29">
                  <c:v>1929</c:v>
                </c:pt>
                <c:pt idx="30">
                  <c:v>1930</c:v>
                </c:pt>
                <c:pt idx="31">
                  <c:v>1931</c:v>
                </c:pt>
                <c:pt idx="32">
                  <c:v>1932</c:v>
                </c:pt>
                <c:pt idx="33">
                  <c:v>1933</c:v>
                </c:pt>
                <c:pt idx="34">
                  <c:v>1934</c:v>
                </c:pt>
                <c:pt idx="35">
                  <c:v>1935</c:v>
                </c:pt>
                <c:pt idx="36">
                  <c:v>1936</c:v>
                </c:pt>
                <c:pt idx="37">
                  <c:v>1937</c:v>
                </c:pt>
                <c:pt idx="38">
                  <c:v>1938</c:v>
                </c:pt>
                <c:pt idx="39">
                  <c:v>1939</c:v>
                </c:pt>
                <c:pt idx="40">
                  <c:v>1940</c:v>
                </c:pt>
                <c:pt idx="41">
                  <c:v>1941</c:v>
                </c:pt>
                <c:pt idx="42">
                  <c:v>1942</c:v>
                </c:pt>
                <c:pt idx="43">
                  <c:v>1943</c:v>
                </c:pt>
                <c:pt idx="44">
                  <c:v>1944</c:v>
                </c:pt>
                <c:pt idx="45">
                  <c:v>1945</c:v>
                </c:pt>
                <c:pt idx="46">
                  <c:v>1946</c:v>
                </c:pt>
                <c:pt idx="47">
                  <c:v>1947</c:v>
                </c:pt>
                <c:pt idx="48">
                  <c:v>1948</c:v>
                </c:pt>
                <c:pt idx="49">
                  <c:v>1949</c:v>
                </c:pt>
                <c:pt idx="50">
                  <c:v>1950</c:v>
                </c:pt>
                <c:pt idx="51">
                  <c:v>1951</c:v>
                </c:pt>
                <c:pt idx="52">
                  <c:v>1952</c:v>
                </c:pt>
                <c:pt idx="53">
                  <c:v>1953</c:v>
                </c:pt>
                <c:pt idx="54">
                  <c:v>1954</c:v>
                </c:pt>
                <c:pt idx="55">
                  <c:v>1955</c:v>
                </c:pt>
                <c:pt idx="56">
                  <c:v>1956</c:v>
                </c:pt>
                <c:pt idx="57">
                  <c:v>1957</c:v>
                </c:pt>
                <c:pt idx="58">
                  <c:v>1958</c:v>
                </c:pt>
                <c:pt idx="59">
                  <c:v>1959</c:v>
                </c:pt>
                <c:pt idx="60">
                  <c:v>1960</c:v>
                </c:pt>
                <c:pt idx="61">
                  <c:v>1961</c:v>
                </c:pt>
                <c:pt idx="62">
                  <c:v>1962</c:v>
                </c:pt>
                <c:pt idx="63">
                  <c:v>1963</c:v>
                </c:pt>
                <c:pt idx="64">
                  <c:v>1964</c:v>
                </c:pt>
                <c:pt idx="65">
                  <c:v>1965</c:v>
                </c:pt>
                <c:pt idx="66">
                  <c:v>1966</c:v>
                </c:pt>
                <c:pt idx="67">
                  <c:v>1967</c:v>
                </c:pt>
                <c:pt idx="68">
                  <c:v>1968</c:v>
                </c:pt>
                <c:pt idx="69">
                  <c:v>1969</c:v>
                </c:pt>
                <c:pt idx="70">
                  <c:v>1970</c:v>
                </c:pt>
                <c:pt idx="71">
                  <c:v>1971</c:v>
                </c:pt>
                <c:pt idx="72">
                  <c:v>1972</c:v>
                </c:pt>
                <c:pt idx="73">
                  <c:v>1973</c:v>
                </c:pt>
                <c:pt idx="74">
                  <c:v>1974</c:v>
                </c:pt>
                <c:pt idx="75">
                  <c:v>1975</c:v>
                </c:pt>
                <c:pt idx="76">
                  <c:v>1976</c:v>
                </c:pt>
                <c:pt idx="77">
                  <c:v>1977</c:v>
                </c:pt>
                <c:pt idx="78">
                  <c:v>1978</c:v>
                </c:pt>
                <c:pt idx="79">
                  <c:v>1979</c:v>
                </c:pt>
                <c:pt idx="80">
                  <c:v>1980</c:v>
                </c:pt>
                <c:pt idx="81">
                  <c:v>1981</c:v>
                </c:pt>
                <c:pt idx="82">
                  <c:v>1982</c:v>
                </c:pt>
                <c:pt idx="83">
                  <c:v>1983</c:v>
                </c:pt>
                <c:pt idx="84">
                  <c:v>1984</c:v>
                </c:pt>
                <c:pt idx="85">
                  <c:v>1985</c:v>
                </c:pt>
                <c:pt idx="86">
                  <c:v>1986</c:v>
                </c:pt>
                <c:pt idx="87">
                  <c:v>1987</c:v>
                </c:pt>
                <c:pt idx="88">
                  <c:v>1988</c:v>
                </c:pt>
                <c:pt idx="89">
                  <c:v>1989</c:v>
                </c:pt>
                <c:pt idx="90">
                  <c:v>1990</c:v>
                </c:pt>
                <c:pt idx="91">
                  <c:v>1991</c:v>
                </c:pt>
                <c:pt idx="92">
                  <c:v>1992</c:v>
                </c:pt>
                <c:pt idx="93">
                  <c:v>1993</c:v>
                </c:pt>
                <c:pt idx="94">
                  <c:v>1994</c:v>
                </c:pt>
                <c:pt idx="95">
                  <c:v>1995</c:v>
                </c:pt>
                <c:pt idx="96">
                  <c:v>1996</c:v>
                </c:pt>
                <c:pt idx="97">
                  <c:v>1997</c:v>
                </c:pt>
                <c:pt idx="98">
                  <c:v>1998</c:v>
                </c:pt>
                <c:pt idx="99">
                  <c:v>1999</c:v>
                </c:pt>
                <c:pt idx="100">
                  <c:v>2000</c:v>
                </c:pt>
                <c:pt idx="101">
                  <c:v>2001</c:v>
                </c:pt>
                <c:pt idx="102">
                  <c:v>2002</c:v>
                </c:pt>
                <c:pt idx="103">
                  <c:v>2003</c:v>
                </c:pt>
                <c:pt idx="104">
                  <c:v>2004</c:v>
                </c:pt>
                <c:pt idx="105">
                  <c:v>2005</c:v>
                </c:pt>
                <c:pt idx="106">
                  <c:v>2006</c:v>
                </c:pt>
                <c:pt idx="107">
                  <c:v>2007</c:v>
                </c:pt>
                <c:pt idx="108">
                  <c:v>2008</c:v>
                </c:pt>
                <c:pt idx="109">
                  <c:v>2009</c:v>
                </c:pt>
                <c:pt idx="110">
                  <c:v>2010</c:v>
                </c:pt>
              </c:numCache>
            </c:numRef>
          </c:cat>
          <c:val>
            <c:numRef>
              <c:f>'TS9.4'!$M$6:$M$116</c:f>
              <c:numCache>
                <c:formatCode>General</c:formatCode>
                <c:ptCount val="111"/>
                <c:pt idx="0" formatCode="0.0%">
                  <c:v>0.46243000000000001</c:v>
                </c:pt>
                <c:pt idx="10" formatCode="0.0%">
                  <c:v>0.46245000000000008</c:v>
                </c:pt>
                <c:pt idx="20" formatCode="0.0%">
                  <c:v>0.46618000000000009</c:v>
                </c:pt>
                <c:pt idx="30" formatCode="0.0%">
                  <c:v>0.46351000000000009</c:v>
                </c:pt>
                <c:pt idx="40" formatCode="0.0%">
                  <c:v>0.34031555555555615</c:v>
                </c:pt>
                <c:pt idx="50" formatCode="0.0%">
                  <c:v>0.30483900000000008</c:v>
                </c:pt>
                <c:pt idx="60" formatCode="0.0%">
                  <c:v>0.30251700000000009</c:v>
                </c:pt>
                <c:pt idx="70" formatCode="0.0%">
                  <c:v>0.31502600000000014</c:v>
                </c:pt>
                <c:pt idx="80" formatCode="0.0%">
                  <c:v>0.32151600000000014</c:v>
                </c:pt>
                <c:pt idx="90" formatCode="0.0%">
                  <c:v>0.33774147904390311</c:v>
                </c:pt>
                <c:pt idx="100" formatCode="0.0%">
                  <c:v>0.39159541187999414</c:v>
                </c:pt>
                <c:pt idx="110" formatCode="0.0%">
                  <c:v>0.39438365991943131</c:v>
                </c:pt>
              </c:numCache>
            </c:numRef>
          </c:val>
        </c:ser>
        <c:marker val="1"/>
        <c:axId val="94566656"/>
        <c:axId val="98854016"/>
      </c:lineChart>
      <c:catAx>
        <c:axId val="94566656"/>
        <c:scaling>
          <c:orientation val="minMax"/>
        </c:scaling>
        <c:axPos val="b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Calibri"/>
                    <a:cs typeface="Arial"/>
                  </a:defRPr>
                </a:pPr>
                <a:r>
                  <a:rPr lang="fr-FR">
                    <a:latin typeface="Arial"/>
                    <a:cs typeface="Arial"/>
                  </a:rPr>
                  <a:t>The top decile income share was higher in Europe than in the U.S. in 1900-1910; it is a lot higher in the U.S. in 2000-2010. Sources and series: see piketty.pse.ens.fr/capital21c. </a:t>
                </a:r>
              </a:p>
            </c:rich>
          </c:tx>
          <c:layout>
            <c:manualLayout>
              <c:xMode val="edge"/>
              <c:yMode val="edge"/>
              <c:x val="0.148457065259054"/>
              <c:y val="0.92663048875647303"/>
            </c:manualLayout>
          </c:layout>
          <c:spPr>
            <a:noFill/>
            <a:ln w="25400">
              <a:noFill/>
            </a:ln>
          </c:spPr>
        </c:title>
        <c:numFmt formatCode="General" sourceLinked="0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8854016"/>
        <c:crossesAt val="0"/>
        <c:auto val="1"/>
        <c:lblAlgn val="ctr"/>
        <c:lblOffset val="100"/>
        <c:tickLblSkip val="10"/>
        <c:tickMarkSkip val="10"/>
      </c:catAx>
      <c:valAx>
        <c:axId val="98854016"/>
        <c:scaling>
          <c:orientation val="minMax"/>
          <c:max val="0.5"/>
          <c:min val="0.25"/>
        </c:scaling>
        <c:axPos val="l"/>
        <c:majorGridlines>
          <c:spPr>
            <a:ln w="12700">
              <a:solidFill>
                <a:srgbClr val="00000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175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/>
                  <a:t>Share</a:t>
                </a:r>
                <a:r>
                  <a:rPr lang="fr-FR" baseline="0"/>
                  <a:t> of top decile in total income</a:t>
                </a:r>
                <a:endParaRPr lang="fr-FR"/>
              </a:p>
            </c:rich>
          </c:tx>
          <c:layout>
            <c:manualLayout>
              <c:xMode val="edge"/>
              <c:yMode val="edge"/>
              <c:x val="5.5601064470557323E-3"/>
              <c:y val="0.28170284457686001"/>
            </c:manualLayout>
          </c:layout>
          <c:spPr>
            <a:noFill/>
            <a:ln w="25400">
              <a:noFill/>
            </a:ln>
          </c:spPr>
        </c:title>
        <c:numFmt formatCode="0%" sourceLinked="0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5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94566656"/>
        <c:crosses val="autoZero"/>
        <c:crossBetween val="midCat"/>
        <c:majorUnit val="5.0000000000000017E-2"/>
        <c:minorUnit val="5.0000000000000017E-2"/>
      </c:valAx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47083328770273702"/>
          <c:y val="0.14027151166914895"/>
          <c:w val="0.16803740157480312"/>
          <c:h val="0.20491292473575901"/>
        </c:manualLayout>
      </c:layout>
      <c:spPr>
        <a:solidFill>
          <a:srgbClr val="FFFFFF"/>
        </a:solidFill>
        <a:ln w="12700">
          <a:solidFill>
            <a:srgbClr val="000000"/>
          </a:solidFill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span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fr-F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fr-FR"/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fr-FR"/>
              <a:t>Figure S5.2. Private capital in rich countries: 
from the Japanese</a:t>
            </a:r>
            <a:r>
              <a:rPr lang="fr-FR" baseline="0"/>
              <a:t> to the Spanish bubble</a:t>
            </a:r>
            <a:endParaRPr lang="fr-FR"/>
          </a:p>
        </c:rich>
      </c:tx>
      <c:layout>
        <c:manualLayout>
          <c:xMode val="edge"/>
          <c:yMode val="edge"/>
          <c:x val="0.30910400262467314"/>
          <c:y val="0"/>
        </c:manualLayout>
      </c:layout>
      <c:spPr>
        <a:noFill/>
        <a:ln w="25400">
          <a:noFill/>
        </a:ln>
      </c:spPr>
    </c:title>
    <c:plotArea>
      <c:layout>
        <c:manualLayout>
          <c:layoutTarget val="inner"/>
          <c:xMode val="edge"/>
          <c:yMode val="edge"/>
          <c:x val="8.7276465441820161E-2"/>
          <c:y val="0.10644339221110903"/>
          <c:w val="0.88073394495412782"/>
          <c:h val="0.75543478260869723"/>
        </c:manualLayout>
      </c:layout>
      <c:scatterChart>
        <c:scatterStyle val="lineMarker"/>
        <c:ser>
          <c:idx val="0"/>
          <c:order val="0"/>
          <c:tx>
            <c:v>U.S.A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triangle"/>
            <c:size val="8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TS5.1!$B$5:$B$45</c:f>
              <c:numCache>
                <c:formatCode>0%</c:formatCode>
                <c:ptCount val="41"/>
                <c:pt idx="0">
                  <c:v>3.4226537188975712</c:v>
                </c:pt>
                <c:pt idx="1">
                  <c:v>3.4088377503539435</c:v>
                </c:pt>
                <c:pt idx="2">
                  <c:v>3.4871415454462436</c:v>
                </c:pt>
                <c:pt idx="3">
                  <c:v>3.3918808399870977</c:v>
                </c:pt>
                <c:pt idx="4">
                  <c:v>3.2149786413857981</c:v>
                </c:pt>
                <c:pt idx="5">
                  <c:v>3.1996274285959641</c:v>
                </c:pt>
                <c:pt idx="6">
                  <c:v>3.2677394156192472</c:v>
                </c:pt>
                <c:pt idx="7">
                  <c:v>3.2569104151823742</c:v>
                </c:pt>
                <c:pt idx="8">
                  <c:v>3.2186925830129542</c:v>
                </c:pt>
                <c:pt idx="9">
                  <c:v>3.329303060115663</c:v>
                </c:pt>
                <c:pt idx="10">
                  <c:v>3.549280918463293</c:v>
                </c:pt>
                <c:pt idx="11">
                  <c:v>3.50605987885847</c:v>
                </c:pt>
                <c:pt idx="12">
                  <c:v>3.5893093360470312</c:v>
                </c:pt>
                <c:pt idx="13">
                  <c:v>3.569471095215627</c:v>
                </c:pt>
                <c:pt idx="14">
                  <c:v>3.3911120614284838</c:v>
                </c:pt>
                <c:pt idx="15">
                  <c:v>3.4551967348475952</c:v>
                </c:pt>
                <c:pt idx="16">
                  <c:v>3.6350989216437712</c:v>
                </c:pt>
                <c:pt idx="17">
                  <c:v>3.6619046165247711</c:v>
                </c:pt>
                <c:pt idx="18">
                  <c:v>3.6226930462800171</c:v>
                </c:pt>
                <c:pt idx="19">
                  <c:v>3.7293765270503458</c:v>
                </c:pt>
                <c:pt idx="20">
                  <c:v>3.721940025269058</c:v>
                </c:pt>
                <c:pt idx="21">
                  <c:v>3.7741848893065346</c:v>
                </c:pt>
                <c:pt idx="22">
                  <c:v>3.7862470745056762</c:v>
                </c:pt>
                <c:pt idx="23">
                  <c:v>3.8004754680065398</c:v>
                </c:pt>
                <c:pt idx="24">
                  <c:v>3.7165334939478738</c:v>
                </c:pt>
                <c:pt idx="25">
                  <c:v>3.7760689748009981</c:v>
                </c:pt>
                <c:pt idx="26">
                  <c:v>3.8854873001704142</c:v>
                </c:pt>
                <c:pt idx="27">
                  <c:v>4.0093141285825782</c:v>
                </c:pt>
                <c:pt idx="28">
                  <c:v>4.2395115893288189</c:v>
                </c:pt>
                <c:pt idx="29">
                  <c:v>4.5210899378063827</c:v>
                </c:pt>
                <c:pt idx="30">
                  <c:v>4.5034758561164754</c:v>
                </c:pt>
                <c:pt idx="31">
                  <c:v>4.3644973440998909</c:v>
                </c:pt>
                <c:pt idx="32">
                  <c:v>4.1682991648010974</c:v>
                </c:pt>
                <c:pt idx="33">
                  <c:v>4.2115182199503556</c:v>
                </c:pt>
                <c:pt idx="34">
                  <c:v>4.471205253514249</c:v>
                </c:pt>
                <c:pt idx="35">
                  <c:v>4.6984321330890051</c:v>
                </c:pt>
                <c:pt idx="36">
                  <c:v>4.8775009383288728</c:v>
                </c:pt>
                <c:pt idx="37">
                  <c:v>4.9402320000077484</c:v>
                </c:pt>
                <c:pt idx="38">
                  <c:v>4.3601604779179812</c:v>
                </c:pt>
                <c:pt idx="39">
                  <c:v>4.0607640596731978</c:v>
                </c:pt>
                <c:pt idx="40">
                  <c:v>4.099218953934038</c:v>
                </c:pt>
              </c:numCache>
            </c:numRef>
          </c:yVal>
        </c:ser>
        <c:ser>
          <c:idx val="1"/>
          <c:order val="1"/>
          <c:tx>
            <c:v>Japan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pPr>
              <a:solidFill>
                <a:srgbClr val="9E9E9E"/>
              </a:solidFill>
              <a:ln>
                <a:solidFill>
                  <a:srgbClr val="969696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TS5.1!$C$5:$C$45</c:f>
              <c:numCache>
                <c:formatCode>0%</c:formatCode>
                <c:ptCount val="41"/>
                <c:pt idx="0">
                  <c:v>2.9862145656142949</c:v>
                </c:pt>
                <c:pt idx="1">
                  <c:v>3.2799380147943409</c:v>
                </c:pt>
                <c:pt idx="2">
                  <c:v>3.7348042803843242</c:v>
                </c:pt>
                <c:pt idx="3">
                  <c:v>4.036507904537916</c:v>
                </c:pt>
                <c:pt idx="4">
                  <c:v>3.960247003781006</c:v>
                </c:pt>
                <c:pt idx="5">
                  <c:v>3.8553519373355947</c:v>
                </c:pt>
                <c:pt idx="6">
                  <c:v>3.7475361922898411</c:v>
                </c:pt>
                <c:pt idx="7">
                  <c:v>3.734153155999818</c:v>
                </c:pt>
                <c:pt idx="8">
                  <c:v>3.7812841116662881</c:v>
                </c:pt>
                <c:pt idx="9">
                  <c:v>4.0565372119135201</c:v>
                </c:pt>
                <c:pt idx="10">
                  <c:v>4.3369940818242174</c:v>
                </c:pt>
                <c:pt idx="11">
                  <c:v>4.5719466272837783</c:v>
                </c:pt>
                <c:pt idx="12">
                  <c:v>4.7407012695077446</c:v>
                </c:pt>
                <c:pt idx="13">
                  <c:v>4.8822594234633545</c:v>
                </c:pt>
                <c:pt idx="14">
                  <c:v>4.8566827612737384</c:v>
                </c:pt>
                <c:pt idx="15">
                  <c:v>4.864342133350311</c:v>
                </c:pt>
                <c:pt idx="16">
                  <c:v>5.2978305618223827</c:v>
                </c:pt>
                <c:pt idx="17">
                  <c:v>6.1063262666239799</c:v>
                </c:pt>
                <c:pt idx="18">
                  <c:v>6.5578018170312831</c:v>
                </c:pt>
                <c:pt idx="19">
                  <c:v>6.9228301425026499</c:v>
                </c:pt>
                <c:pt idx="20">
                  <c:v>6.985252700560272</c:v>
                </c:pt>
                <c:pt idx="21">
                  <c:v>6.6144321899299356</c:v>
                </c:pt>
                <c:pt idx="22">
                  <c:v>6.2668374335442154</c:v>
                </c:pt>
                <c:pt idx="23">
                  <c:v>6.097805095069381</c:v>
                </c:pt>
                <c:pt idx="24">
                  <c:v>6.0943060294307356</c:v>
                </c:pt>
                <c:pt idx="25">
                  <c:v>6.0205640302121965</c:v>
                </c:pt>
                <c:pt idx="26">
                  <c:v>5.8571923186344446</c:v>
                </c:pt>
                <c:pt idx="27">
                  <c:v>5.7698263728040384</c:v>
                </c:pt>
                <c:pt idx="28">
                  <c:v>5.920110814439429</c:v>
                </c:pt>
                <c:pt idx="29">
                  <c:v>6.0186246205383176</c:v>
                </c:pt>
                <c:pt idx="30">
                  <c:v>5.9627985295120389</c:v>
                </c:pt>
                <c:pt idx="31">
                  <c:v>5.8966939702779166</c:v>
                </c:pt>
                <c:pt idx="32">
                  <c:v>5.8363651153404481</c:v>
                </c:pt>
                <c:pt idx="33">
                  <c:v>5.8054739165566698</c:v>
                </c:pt>
                <c:pt idx="34">
                  <c:v>5.7075874671510727</c:v>
                </c:pt>
                <c:pt idx="35">
                  <c:v>5.7382802906597403</c:v>
                </c:pt>
                <c:pt idx="36">
                  <c:v>5.834684463231631</c:v>
                </c:pt>
                <c:pt idx="37">
                  <c:v>5.7850609896775804</c:v>
                </c:pt>
                <c:pt idx="38">
                  <c:v>5.8680920683093456</c:v>
                </c:pt>
                <c:pt idx="39">
                  <c:v>6.1908959381845206</c:v>
                </c:pt>
                <c:pt idx="40">
                  <c:v>6.0123748511123756</c:v>
                </c:pt>
              </c:numCache>
            </c:numRef>
          </c:yVal>
        </c:ser>
        <c:ser>
          <c:idx val="2"/>
          <c:order val="2"/>
          <c:tx>
            <c:v>Germany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TS5.1!$D$5:$D$45</c:f>
              <c:numCache>
                <c:formatCode>0%</c:formatCode>
                <c:ptCount val="41"/>
                <c:pt idx="0">
                  <c:v>2.2502831196499398</c:v>
                </c:pt>
                <c:pt idx="1">
                  <c:v>2.1999736856030077</c:v>
                </c:pt>
                <c:pt idx="2">
                  <c:v>2.217839388459105</c:v>
                </c:pt>
                <c:pt idx="3">
                  <c:v>2.1847991216575537</c:v>
                </c:pt>
                <c:pt idx="4">
                  <c:v>2.201266980927421</c:v>
                </c:pt>
                <c:pt idx="5">
                  <c:v>2.2946543184186701</c:v>
                </c:pt>
                <c:pt idx="6">
                  <c:v>2.2867688807014632</c:v>
                </c:pt>
                <c:pt idx="7">
                  <c:v>2.3644996989855089</c:v>
                </c:pt>
                <c:pt idx="8">
                  <c:v>2.4575176359320801</c:v>
                </c:pt>
                <c:pt idx="9">
                  <c:v>2.4860350732181513</c:v>
                </c:pt>
                <c:pt idx="10">
                  <c:v>2.5296440222245997</c:v>
                </c:pt>
                <c:pt idx="11">
                  <c:v>2.6201322868662738</c:v>
                </c:pt>
                <c:pt idx="12">
                  <c:v>2.7274424416106249</c:v>
                </c:pt>
                <c:pt idx="13">
                  <c:v>2.7966124660251577</c:v>
                </c:pt>
                <c:pt idx="14">
                  <c:v>2.8367279216089667</c:v>
                </c:pt>
                <c:pt idx="15">
                  <c:v>2.9034284142418327</c:v>
                </c:pt>
                <c:pt idx="16">
                  <c:v>2.9464328554905141</c:v>
                </c:pt>
                <c:pt idx="17">
                  <c:v>3.0424496533809378</c:v>
                </c:pt>
                <c:pt idx="18">
                  <c:v>3.0329746019884198</c:v>
                </c:pt>
                <c:pt idx="19">
                  <c:v>3.0119389996468513</c:v>
                </c:pt>
                <c:pt idx="20">
                  <c:v>2.933374656325717</c:v>
                </c:pt>
                <c:pt idx="21">
                  <c:v>2.8688145573027239</c:v>
                </c:pt>
                <c:pt idx="22">
                  <c:v>2.8975181887131627</c:v>
                </c:pt>
                <c:pt idx="23">
                  <c:v>3.0368559996699851</c:v>
                </c:pt>
                <c:pt idx="24">
                  <c:v>3.0717222837260798</c:v>
                </c:pt>
                <c:pt idx="25">
                  <c:v>3.1027737244881708</c:v>
                </c:pt>
                <c:pt idx="26">
                  <c:v>3.2075004078354676</c:v>
                </c:pt>
                <c:pt idx="27">
                  <c:v>3.3114243414965152</c:v>
                </c:pt>
                <c:pt idx="28">
                  <c:v>3.406880512262898</c:v>
                </c:pt>
                <c:pt idx="29">
                  <c:v>3.5080050027562582</c:v>
                </c:pt>
                <c:pt idx="30">
                  <c:v>3.564739378265394</c:v>
                </c:pt>
                <c:pt idx="31">
                  <c:v>3.5848496164030137</c:v>
                </c:pt>
                <c:pt idx="32">
                  <c:v>3.6301687917153891</c:v>
                </c:pt>
                <c:pt idx="33">
                  <c:v>3.7054650841843779</c:v>
                </c:pt>
                <c:pt idx="34">
                  <c:v>3.7228401653644037</c:v>
                </c:pt>
                <c:pt idx="35">
                  <c:v>3.836950921873596</c:v>
                </c:pt>
                <c:pt idx="36">
                  <c:v>3.7778984791625541</c:v>
                </c:pt>
                <c:pt idx="37">
                  <c:v>3.7904863078375852</c:v>
                </c:pt>
                <c:pt idx="38">
                  <c:v>3.8965415698720678</c:v>
                </c:pt>
                <c:pt idx="39">
                  <c:v>4.1519528507916696</c:v>
                </c:pt>
                <c:pt idx="40">
                  <c:v>4.1171961641333406</c:v>
                </c:pt>
              </c:numCache>
            </c:numRef>
          </c:yVal>
        </c:ser>
        <c:ser>
          <c:idx val="3"/>
          <c:order val="3"/>
          <c:tx>
            <c:v>France</c:v>
          </c:tx>
          <c:spPr>
            <a:ln w="25400">
              <a:solidFill>
                <a:srgbClr val="333333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TS5.1!$E$5:$E$45</c:f>
              <c:numCache>
                <c:formatCode>0%</c:formatCode>
                <c:ptCount val="41"/>
                <c:pt idx="0">
                  <c:v>3.1004130827684402</c:v>
                </c:pt>
                <c:pt idx="1">
                  <c:v>3.0352847343410638</c:v>
                </c:pt>
                <c:pt idx="2">
                  <c:v>3.0722426869626327</c:v>
                </c:pt>
                <c:pt idx="3">
                  <c:v>3.0456464324223362</c:v>
                </c:pt>
                <c:pt idx="4">
                  <c:v>3.0336730545103272</c:v>
                </c:pt>
                <c:pt idx="5">
                  <c:v>3.1704652139327827</c:v>
                </c:pt>
                <c:pt idx="6">
                  <c:v>3.1466978262364176</c:v>
                </c:pt>
                <c:pt idx="7">
                  <c:v>3.1666940300571582</c:v>
                </c:pt>
                <c:pt idx="8">
                  <c:v>3.1886387184295488</c:v>
                </c:pt>
                <c:pt idx="9">
                  <c:v>3.1889673551272812</c:v>
                </c:pt>
                <c:pt idx="10">
                  <c:v>3.2118056113270987</c:v>
                </c:pt>
                <c:pt idx="11">
                  <c:v>3.2074398077050525</c:v>
                </c:pt>
                <c:pt idx="12">
                  <c:v>3.1283475539151002</c:v>
                </c:pt>
                <c:pt idx="13">
                  <c:v>3.147106827681891</c:v>
                </c:pt>
                <c:pt idx="14">
                  <c:v>3.156013832115844</c:v>
                </c:pt>
                <c:pt idx="15">
                  <c:v>3.1394162430219281</c:v>
                </c:pt>
                <c:pt idx="16">
                  <c:v>3.1764334305569197</c:v>
                </c:pt>
                <c:pt idx="17">
                  <c:v>3.2498375839732478</c:v>
                </c:pt>
                <c:pt idx="18">
                  <c:v>3.250671861234125</c:v>
                </c:pt>
                <c:pt idx="19">
                  <c:v>3.3777166704724602</c:v>
                </c:pt>
                <c:pt idx="20">
                  <c:v>3.4302072819613207</c:v>
                </c:pt>
                <c:pt idx="21">
                  <c:v>3.4168603017587262</c:v>
                </c:pt>
                <c:pt idx="22">
                  <c:v>3.3700193695995178</c:v>
                </c:pt>
                <c:pt idx="23">
                  <c:v>3.424046964805993</c:v>
                </c:pt>
                <c:pt idx="24">
                  <c:v>3.3918291219630472</c:v>
                </c:pt>
                <c:pt idx="25">
                  <c:v>3.3335177678547412</c:v>
                </c:pt>
                <c:pt idx="26">
                  <c:v>3.3633995976710458</c:v>
                </c:pt>
                <c:pt idx="27">
                  <c:v>3.4014191754577787</c:v>
                </c:pt>
                <c:pt idx="28">
                  <c:v>3.4165427277573701</c:v>
                </c:pt>
                <c:pt idx="29">
                  <c:v>3.5904677972472081</c:v>
                </c:pt>
                <c:pt idx="30">
                  <c:v>3.7566782417445821</c:v>
                </c:pt>
                <c:pt idx="31">
                  <c:v>3.8453884378284977</c:v>
                </c:pt>
                <c:pt idx="32">
                  <c:v>3.9938959299801233</c:v>
                </c:pt>
                <c:pt idx="33">
                  <c:v>4.2358604522676924</c:v>
                </c:pt>
                <c:pt idx="34">
                  <c:v>4.5678614370145816</c:v>
                </c:pt>
                <c:pt idx="35">
                  <c:v>4.9989152442658256</c:v>
                </c:pt>
                <c:pt idx="36">
                  <c:v>5.3381694123482903</c:v>
                </c:pt>
                <c:pt idx="37">
                  <c:v>5.5345988168285345</c:v>
                </c:pt>
                <c:pt idx="38">
                  <c:v>5.5254698023123874</c:v>
                </c:pt>
                <c:pt idx="39">
                  <c:v>5.6261005104726456</c:v>
                </c:pt>
                <c:pt idx="40">
                  <c:v>5.7455781737988474</c:v>
                </c:pt>
              </c:numCache>
            </c:numRef>
          </c:yVal>
        </c:ser>
        <c:ser>
          <c:idx val="6"/>
          <c:order val="4"/>
          <c:tx>
            <c:v>U.K.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quare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TS5.1!$F$5:$F$45</c:f>
              <c:numCache>
                <c:formatCode>0%</c:formatCode>
                <c:ptCount val="41"/>
                <c:pt idx="0">
                  <c:v>3.0560606608405587</c:v>
                </c:pt>
                <c:pt idx="1">
                  <c:v>3.281362116406509</c:v>
                </c:pt>
                <c:pt idx="2">
                  <c:v>3.5351728572091248</c:v>
                </c:pt>
                <c:pt idx="3">
                  <c:v>3.4015466274180977</c:v>
                </c:pt>
                <c:pt idx="4">
                  <c:v>3.3735529856295381</c:v>
                </c:pt>
                <c:pt idx="5">
                  <c:v>3.0118957799855379</c:v>
                </c:pt>
                <c:pt idx="6">
                  <c:v>2.8277830036556879</c:v>
                </c:pt>
                <c:pt idx="7">
                  <c:v>2.8426428530535945</c:v>
                </c:pt>
                <c:pt idx="8">
                  <c:v>2.9820666097118407</c:v>
                </c:pt>
                <c:pt idx="9">
                  <c:v>3.1287144009124219</c:v>
                </c:pt>
                <c:pt idx="10">
                  <c:v>3.0913867276346281</c:v>
                </c:pt>
                <c:pt idx="11">
                  <c:v>3.0984842454713291</c:v>
                </c:pt>
                <c:pt idx="12">
                  <c:v>3.1436939188295252</c:v>
                </c:pt>
                <c:pt idx="13">
                  <c:v>3.2209356606021649</c:v>
                </c:pt>
                <c:pt idx="14">
                  <c:v>3.3245364993920932</c:v>
                </c:pt>
                <c:pt idx="15">
                  <c:v>3.3820364052372867</c:v>
                </c:pt>
                <c:pt idx="16">
                  <c:v>3.6097570683270579</c:v>
                </c:pt>
                <c:pt idx="17">
                  <c:v>3.7917582072117542</c:v>
                </c:pt>
                <c:pt idx="18">
                  <c:v>4.0199662037665576</c:v>
                </c:pt>
                <c:pt idx="19">
                  <c:v>4.3522248554785268</c:v>
                </c:pt>
                <c:pt idx="20">
                  <c:v>4.2907495651637024</c:v>
                </c:pt>
                <c:pt idx="21">
                  <c:v>4.1785826555070855</c:v>
                </c:pt>
                <c:pt idx="22">
                  <c:v>4.1060182959788873</c:v>
                </c:pt>
                <c:pt idx="23">
                  <c:v>4.2037419969160164</c:v>
                </c:pt>
                <c:pt idx="24">
                  <c:v>4.1150815702774057</c:v>
                </c:pt>
                <c:pt idx="25">
                  <c:v>4.0338887070017497</c:v>
                </c:pt>
                <c:pt idx="26">
                  <c:v>4.1042967640695487</c:v>
                </c:pt>
                <c:pt idx="27">
                  <c:v>4.3155495089111398</c:v>
                </c:pt>
                <c:pt idx="28">
                  <c:v>4.5334498290606984</c:v>
                </c:pt>
                <c:pt idx="29">
                  <c:v>4.9396859730307403</c:v>
                </c:pt>
                <c:pt idx="30">
                  <c:v>5.1455500736180646</c:v>
                </c:pt>
                <c:pt idx="31">
                  <c:v>4.9364069115484526</c:v>
                </c:pt>
                <c:pt idx="32">
                  <c:v>4.6585470248550056</c:v>
                </c:pt>
                <c:pt idx="33">
                  <c:v>4.648021868516917</c:v>
                </c:pt>
                <c:pt idx="34">
                  <c:v>4.811958491825405</c:v>
                </c:pt>
                <c:pt idx="35">
                  <c:v>4.9921472046264608</c:v>
                </c:pt>
                <c:pt idx="36">
                  <c:v>5.1893986650077384</c:v>
                </c:pt>
                <c:pt idx="37">
                  <c:v>5.2271083062510666</c:v>
                </c:pt>
                <c:pt idx="38">
                  <c:v>4.9052220595040934</c:v>
                </c:pt>
                <c:pt idx="39">
                  <c:v>5.0440527633202086</c:v>
                </c:pt>
                <c:pt idx="40">
                  <c:v>5.2187601920292774</c:v>
                </c:pt>
              </c:numCache>
            </c:numRef>
          </c:yVal>
        </c:ser>
        <c:ser>
          <c:idx val="4"/>
          <c:order val="5"/>
          <c:tx>
            <c:v>Italy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6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TS5.1!$G$5:$G$45</c:f>
              <c:numCache>
                <c:formatCode>0%</c:formatCode>
                <c:ptCount val="41"/>
                <c:pt idx="0">
                  <c:v>2.3921563764711777</c:v>
                </c:pt>
                <c:pt idx="1">
                  <c:v>2.4484560934606527</c:v>
                </c:pt>
                <c:pt idx="2">
                  <c:v>2.5776339785968752</c:v>
                </c:pt>
                <c:pt idx="3">
                  <c:v>2.5316735314332885</c:v>
                </c:pt>
                <c:pt idx="4">
                  <c:v>2.8196300166661388</c:v>
                </c:pt>
                <c:pt idx="5">
                  <c:v>3.2073186990734341</c:v>
                </c:pt>
                <c:pt idx="6">
                  <c:v>3.0403188867400801</c:v>
                </c:pt>
                <c:pt idx="7">
                  <c:v>2.9980298450769611</c:v>
                </c:pt>
                <c:pt idx="8">
                  <c:v>2.9399636053425997</c:v>
                </c:pt>
                <c:pt idx="9">
                  <c:v>2.9844824821481577</c:v>
                </c:pt>
                <c:pt idx="10">
                  <c:v>3.219141896441418</c:v>
                </c:pt>
                <c:pt idx="11">
                  <c:v>3.6486889809305021</c:v>
                </c:pt>
                <c:pt idx="12">
                  <c:v>3.8252878867379709</c:v>
                </c:pt>
                <c:pt idx="13">
                  <c:v>3.7839347408454227</c:v>
                </c:pt>
                <c:pt idx="14">
                  <c:v>3.68725754425826</c:v>
                </c:pt>
                <c:pt idx="15">
                  <c:v>3.6301378278245391</c:v>
                </c:pt>
                <c:pt idx="16">
                  <c:v>3.7118860434788781</c:v>
                </c:pt>
                <c:pt idx="17">
                  <c:v>3.7256482545531227</c:v>
                </c:pt>
                <c:pt idx="18">
                  <c:v>3.6910340879659409</c:v>
                </c:pt>
                <c:pt idx="19">
                  <c:v>4.0104656497731703</c:v>
                </c:pt>
                <c:pt idx="20">
                  <c:v>4.4805850718883296</c:v>
                </c:pt>
                <c:pt idx="21">
                  <c:v>4.8534361743217396</c:v>
                </c:pt>
                <c:pt idx="22">
                  <c:v>5.3419314660673241</c:v>
                </c:pt>
                <c:pt idx="23">
                  <c:v>5.7515775874857367</c:v>
                </c:pt>
                <c:pt idx="24">
                  <c:v>5.558969647918814</c:v>
                </c:pt>
                <c:pt idx="25">
                  <c:v>5.1838702041173956</c:v>
                </c:pt>
                <c:pt idx="26">
                  <c:v>5.135554814345884</c:v>
                </c:pt>
                <c:pt idx="27">
                  <c:v>5.2948199364686754</c:v>
                </c:pt>
                <c:pt idx="28">
                  <c:v>5.5084888638697462</c:v>
                </c:pt>
                <c:pt idx="29">
                  <c:v>5.6139391520714357</c:v>
                </c:pt>
                <c:pt idx="30">
                  <c:v>5.6319098860160066</c:v>
                </c:pt>
                <c:pt idx="31">
                  <c:v>5.6166662748939817</c:v>
                </c:pt>
                <c:pt idx="32">
                  <c:v>5.6955751573419233</c:v>
                </c:pt>
                <c:pt idx="33">
                  <c:v>5.8837604481548524</c:v>
                </c:pt>
                <c:pt idx="34">
                  <c:v>5.9956417726836921</c:v>
                </c:pt>
                <c:pt idx="35">
                  <c:v>6.2362241942999201</c:v>
                </c:pt>
                <c:pt idx="36">
                  <c:v>6.3720845158979245</c:v>
                </c:pt>
                <c:pt idx="37">
                  <c:v>6.4248318162520945</c:v>
                </c:pt>
                <c:pt idx="38">
                  <c:v>6.6071118669644564</c:v>
                </c:pt>
                <c:pt idx="39">
                  <c:v>6.9084990871159802</c:v>
                </c:pt>
                <c:pt idx="40">
                  <c:v>6.7647115720394266</c:v>
                </c:pt>
              </c:numCache>
            </c:numRef>
          </c:yVal>
        </c:ser>
        <c:ser>
          <c:idx val="7"/>
          <c:order val="6"/>
          <c:tx>
            <c:v>Canada</c:v>
          </c:tx>
          <c:spPr>
            <a:ln w="25400">
              <a:solidFill>
                <a:srgbClr val="969696"/>
              </a:solidFill>
              <a:prstDash val="solid"/>
            </a:ln>
          </c:spPr>
          <c:marker>
            <c:symbol val="triangle"/>
            <c:size val="7"/>
            <c:spPr>
              <a:solidFill>
                <a:srgbClr val="808080"/>
              </a:solidFill>
              <a:ln>
                <a:solidFill>
                  <a:srgbClr val="80808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TS5.1!$H$5:$H$45</c:f>
              <c:numCache>
                <c:formatCode>0%</c:formatCode>
                <c:ptCount val="41"/>
                <c:pt idx="0">
                  <c:v>2.4699924651597467</c:v>
                </c:pt>
                <c:pt idx="1">
                  <c:v>2.5189944068433952</c:v>
                </c:pt>
                <c:pt idx="2">
                  <c:v>2.5107244177950552</c:v>
                </c:pt>
                <c:pt idx="3">
                  <c:v>2.4636757797322599</c:v>
                </c:pt>
                <c:pt idx="4">
                  <c:v>2.3859955154966141</c:v>
                </c:pt>
                <c:pt idx="5">
                  <c:v>2.41613850112872</c:v>
                </c:pt>
                <c:pt idx="6">
                  <c:v>2.3586726524076398</c:v>
                </c:pt>
                <c:pt idx="7">
                  <c:v>2.4311543920104342</c:v>
                </c:pt>
                <c:pt idx="8">
                  <c:v>2.505635643789426</c:v>
                </c:pt>
                <c:pt idx="9">
                  <c:v>2.5493567772646082</c:v>
                </c:pt>
                <c:pt idx="10">
                  <c:v>2.6440159184476602</c:v>
                </c:pt>
                <c:pt idx="11">
                  <c:v>2.6147625658272071</c:v>
                </c:pt>
                <c:pt idx="12">
                  <c:v>2.7296213238848837</c:v>
                </c:pt>
                <c:pt idx="13">
                  <c:v>2.7683675049909451</c:v>
                </c:pt>
                <c:pt idx="14">
                  <c:v>2.7603429647384621</c:v>
                </c:pt>
                <c:pt idx="15">
                  <c:v>2.7415688785098862</c:v>
                </c:pt>
                <c:pt idx="16">
                  <c:v>2.843574895110724</c:v>
                </c:pt>
                <c:pt idx="17">
                  <c:v>2.821021924292217</c:v>
                </c:pt>
                <c:pt idx="18">
                  <c:v>2.7618487567955001</c:v>
                </c:pt>
                <c:pt idx="19">
                  <c:v>2.8394290166198686</c:v>
                </c:pt>
                <c:pt idx="20">
                  <c:v>2.9435626379185531</c:v>
                </c:pt>
                <c:pt idx="21">
                  <c:v>3.0798619541465779</c:v>
                </c:pt>
                <c:pt idx="22">
                  <c:v>3.255221961176491</c:v>
                </c:pt>
                <c:pt idx="23">
                  <c:v>3.4097174322705408</c:v>
                </c:pt>
                <c:pt idx="24">
                  <c:v>3.4766718737102367</c:v>
                </c:pt>
                <c:pt idx="25">
                  <c:v>3.4629348575350747</c:v>
                </c:pt>
                <c:pt idx="26">
                  <c:v>3.6299423316931767</c:v>
                </c:pt>
                <c:pt idx="27">
                  <c:v>3.7363776842401779</c:v>
                </c:pt>
                <c:pt idx="28">
                  <c:v>3.8041617531575658</c:v>
                </c:pt>
                <c:pt idx="29">
                  <c:v>3.7748101001949279</c:v>
                </c:pt>
                <c:pt idx="30">
                  <c:v>3.65484296538208</c:v>
                </c:pt>
                <c:pt idx="31">
                  <c:v>3.6803367211466238</c:v>
                </c:pt>
                <c:pt idx="32">
                  <c:v>3.5777023327127382</c:v>
                </c:pt>
                <c:pt idx="33">
                  <c:v>3.553679897462068</c:v>
                </c:pt>
                <c:pt idx="34">
                  <c:v>3.5996545705601148</c:v>
                </c:pt>
                <c:pt idx="35">
                  <c:v>3.7259917845981709</c:v>
                </c:pt>
                <c:pt idx="36">
                  <c:v>3.8825268190112197</c:v>
                </c:pt>
                <c:pt idx="37">
                  <c:v>4.015444083081352</c:v>
                </c:pt>
                <c:pt idx="38">
                  <c:v>3.8275212688438716</c:v>
                </c:pt>
                <c:pt idx="39">
                  <c:v>4.1259128728981755</c:v>
                </c:pt>
                <c:pt idx="40">
                  <c:v>4.1618898695136046</c:v>
                </c:pt>
              </c:numCache>
            </c:numRef>
          </c:yVal>
        </c:ser>
        <c:ser>
          <c:idx val="5"/>
          <c:order val="7"/>
          <c:tx>
            <c:v>Australia</c:v>
          </c:tx>
          <c:spPr>
            <a:ln w="25400">
              <a:solidFill>
                <a:srgbClr val="C0C0C0"/>
              </a:solidFill>
              <a:prstDash val="solid"/>
            </a:ln>
          </c:spPr>
          <c:marker>
            <c:symbol val="circle"/>
            <c:size val="7"/>
            <c:spPr>
              <a:solidFill>
                <a:srgbClr val="C0C0C0"/>
              </a:solidFill>
              <a:ln>
                <a:solidFill>
                  <a:srgbClr val="C0C0C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TS5.1!$I$5:$I$45</c:f>
              <c:numCache>
                <c:formatCode>0%</c:formatCode>
                <c:ptCount val="41"/>
                <c:pt idx="0">
                  <c:v>3.2979764741874851</c:v>
                </c:pt>
                <c:pt idx="1">
                  <c:v>3.3849122554023441</c:v>
                </c:pt>
                <c:pt idx="2">
                  <c:v>3.440290472127149</c:v>
                </c:pt>
                <c:pt idx="3">
                  <c:v>3.4712556642592571</c:v>
                </c:pt>
                <c:pt idx="4">
                  <c:v>3.481021892108298</c:v>
                </c:pt>
                <c:pt idx="5">
                  <c:v>3.4884467788623446</c:v>
                </c:pt>
                <c:pt idx="6">
                  <c:v>3.4536068203459798</c:v>
                </c:pt>
                <c:pt idx="7">
                  <c:v>3.4138366089756222</c:v>
                </c:pt>
                <c:pt idx="8">
                  <c:v>3.4814167538233831</c:v>
                </c:pt>
                <c:pt idx="9">
                  <c:v>3.3648218138933408</c:v>
                </c:pt>
                <c:pt idx="10">
                  <c:v>3.3703886117462627</c:v>
                </c:pt>
                <c:pt idx="11">
                  <c:v>3.4535062417602598</c:v>
                </c:pt>
                <c:pt idx="12">
                  <c:v>3.4680072836930607</c:v>
                </c:pt>
                <c:pt idx="13">
                  <c:v>3.5134065159304542</c:v>
                </c:pt>
                <c:pt idx="14">
                  <c:v>3.4534845218045342</c:v>
                </c:pt>
                <c:pt idx="15">
                  <c:v>3.499225038826494</c:v>
                </c:pt>
                <c:pt idx="16">
                  <c:v>3.499957422172463</c:v>
                </c:pt>
                <c:pt idx="17">
                  <c:v>3.5072751152537167</c:v>
                </c:pt>
                <c:pt idx="18">
                  <c:v>3.5528338268487727</c:v>
                </c:pt>
                <c:pt idx="19">
                  <c:v>3.7543906554936601</c:v>
                </c:pt>
                <c:pt idx="20">
                  <c:v>3.862820260299086</c:v>
                </c:pt>
                <c:pt idx="21">
                  <c:v>4.0090902834504814</c:v>
                </c:pt>
                <c:pt idx="22">
                  <c:v>4.0988855402221755</c:v>
                </c:pt>
                <c:pt idx="23">
                  <c:v>4.0300877928265804</c:v>
                </c:pt>
                <c:pt idx="24">
                  <c:v>4.078601503013612</c:v>
                </c:pt>
                <c:pt idx="25">
                  <c:v>4.1171195564420522</c:v>
                </c:pt>
                <c:pt idx="26">
                  <c:v>4.0052748556715141</c:v>
                </c:pt>
                <c:pt idx="27">
                  <c:v>4.0661988196600776</c:v>
                </c:pt>
                <c:pt idx="28">
                  <c:v>4.1732226483753916</c:v>
                </c:pt>
                <c:pt idx="29">
                  <c:v>4.2885540538950906</c:v>
                </c:pt>
                <c:pt idx="30">
                  <c:v>4.4237648571569599</c:v>
                </c:pt>
                <c:pt idx="31">
                  <c:v>4.5384763496205816</c:v>
                </c:pt>
                <c:pt idx="32">
                  <c:v>4.6320516418748303</c:v>
                </c:pt>
                <c:pt idx="33">
                  <c:v>4.8161720868947064</c:v>
                </c:pt>
                <c:pt idx="34">
                  <c:v>5.0022475560453659</c:v>
                </c:pt>
                <c:pt idx="35">
                  <c:v>5.2190397125562322</c:v>
                </c:pt>
                <c:pt idx="36">
                  <c:v>5.3206272356994946</c:v>
                </c:pt>
                <c:pt idx="37">
                  <c:v>5.5520363994264654</c:v>
                </c:pt>
                <c:pt idx="38">
                  <c:v>5.4384877595289716</c:v>
                </c:pt>
                <c:pt idx="39">
                  <c:v>5.0380539461474276</c:v>
                </c:pt>
                <c:pt idx="40">
                  <c:v>5.1791184923126723</c:v>
                </c:pt>
              </c:numCache>
            </c:numRef>
          </c:yVal>
        </c:ser>
        <c:ser>
          <c:idx val="8"/>
          <c:order val="8"/>
          <c:tx>
            <c:v>Spain</c:v>
          </c:tx>
          <c:spPr>
            <a:ln w="25400">
              <a:solidFill>
                <a:srgbClr val="000000"/>
              </a:solidFill>
              <a:prstDash val="solid"/>
            </a:ln>
          </c:spPr>
          <c:marker>
            <c:symbol val="star"/>
            <c:size val="7"/>
            <c:spPr>
              <a:solidFill>
                <a:srgbClr val="FFFFFF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xVal>
            <c:numRef>
              <c:f>TS5.1!$A$5:$A$45</c:f>
              <c:numCache>
                <c:formatCode>General</c:formatCode>
                <c:ptCount val="41"/>
                <c:pt idx="0">
                  <c:v>1970</c:v>
                </c:pt>
                <c:pt idx="1">
                  <c:v>1971</c:v>
                </c:pt>
                <c:pt idx="2">
                  <c:v>1972</c:v>
                </c:pt>
                <c:pt idx="3">
                  <c:v>1973</c:v>
                </c:pt>
                <c:pt idx="4">
                  <c:v>1974</c:v>
                </c:pt>
                <c:pt idx="5">
                  <c:v>1975</c:v>
                </c:pt>
                <c:pt idx="6">
                  <c:v>1976</c:v>
                </c:pt>
                <c:pt idx="7">
                  <c:v>1977</c:v>
                </c:pt>
                <c:pt idx="8">
                  <c:v>1978</c:v>
                </c:pt>
                <c:pt idx="9">
                  <c:v>1979</c:v>
                </c:pt>
                <c:pt idx="10">
                  <c:v>1980</c:v>
                </c:pt>
                <c:pt idx="11">
                  <c:v>1981</c:v>
                </c:pt>
                <c:pt idx="12">
                  <c:v>1982</c:v>
                </c:pt>
                <c:pt idx="13">
                  <c:v>1983</c:v>
                </c:pt>
                <c:pt idx="14">
                  <c:v>1984</c:v>
                </c:pt>
                <c:pt idx="15">
                  <c:v>1985</c:v>
                </c:pt>
                <c:pt idx="16">
                  <c:v>1986</c:v>
                </c:pt>
                <c:pt idx="17">
                  <c:v>1987</c:v>
                </c:pt>
                <c:pt idx="18">
                  <c:v>1988</c:v>
                </c:pt>
                <c:pt idx="19">
                  <c:v>1989</c:v>
                </c:pt>
                <c:pt idx="20">
                  <c:v>1990</c:v>
                </c:pt>
                <c:pt idx="21">
                  <c:v>1991</c:v>
                </c:pt>
                <c:pt idx="22">
                  <c:v>1992</c:v>
                </c:pt>
                <c:pt idx="23">
                  <c:v>1993</c:v>
                </c:pt>
                <c:pt idx="24">
                  <c:v>1994</c:v>
                </c:pt>
                <c:pt idx="25">
                  <c:v>1995</c:v>
                </c:pt>
                <c:pt idx="26">
                  <c:v>1996</c:v>
                </c:pt>
                <c:pt idx="27">
                  <c:v>1997</c:v>
                </c:pt>
                <c:pt idx="28">
                  <c:v>1998</c:v>
                </c:pt>
                <c:pt idx="29">
                  <c:v>1999</c:v>
                </c:pt>
                <c:pt idx="30">
                  <c:v>2000</c:v>
                </c:pt>
                <c:pt idx="31">
                  <c:v>2001</c:v>
                </c:pt>
                <c:pt idx="32">
                  <c:v>2002</c:v>
                </c:pt>
                <c:pt idx="33">
                  <c:v>2003</c:v>
                </c:pt>
                <c:pt idx="34">
                  <c:v>2004</c:v>
                </c:pt>
                <c:pt idx="35">
                  <c:v>2005</c:v>
                </c:pt>
                <c:pt idx="36">
                  <c:v>2006</c:v>
                </c:pt>
                <c:pt idx="37">
                  <c:v>2007</c:v>
                </c:pt>
                <c:pt idx="38">
                  <c:v>2008</c:v>
                </c:pt>
                <c:pt idx="39">
                  <c:v>2009</c:v>
                </c:pt>
                <c:pt idx="40">
                  <c:v>2010</c:v>
                </c:pt>
              </c:numCache>
            </c:numRef>
          </c:xVal>
          <c:yVal>
            <c:numRef>
              <c:f>TS5.1!$J$5:$J$45</c:f>
              <c:numCache>
                <c:formatCode>General</c:formatCode>
                <c:ptCount val="41"/>
                <c:pt idx="17" formatCode="0%">
                  <c:v>3.615826869852115</c:v>
                </c:pt>
                <c:pt idx="18" formatCode="0%">
                  <c:v>3.8533584195095982</c:v>
                </c:pt>
                <c:pt idx="19" formatCode="0%">
                  <c:v>4.1559617794065664</c:v>
                </c:pt>
                <c:pt idx="20" formatCode="0%">
                  <c:v>4.3486414248549101</c:v>
                </c:pt>
                <c:pt idx="21" formatCode="0%">
                  <c:v>4.5707936708066521</c:v>
                </c:pt>
                <c:pt idx="22" formatCode="0%">
                  <c:v>4.5290373837400173</c:v>
                </c:pt>
                <c:pt idx="23" formatCode="0%">
                  <c:v>4.4304302122107684</c:v>
                </c:pt>
                <c:pt idx="24" formatCode="0%">
                  <c:v>4.4387555448071323</c:v>
                </c:pt>
                <c:pt idx="25" formatCode="0%">
                  <c:v>4.2952539640851812</c:v>
                </c:pt>
                <c:pt idx="26" formatCode="0%">
                  <c:v>4.3297335734534341</c:v>
                </c:pt>
                <c:pt idx="27" formatCode="0%">
                  <c:v>4.3284426188039546</c:v>
                </c:pt>
                <c:pt idx="28" formatCode="0%">
                  <c:v>4.4218146542629846</c:v>
                </c:pt>
                <c:pt idx="29" formatCode="0%">
                  <c:v>4.6265657487319256</c:v>
                </c:pt>
                <c:pt idx="30" formatCode="0%">
                  <c:v>4.7898303742081074</c:v>
                </c:pt>
                <c:pt idx="31" formatCode="0%">
                  <c:v>5.0674963903648162</c:v>
                </c:pt>
                <c:pt idx="32" formatCode="0%">
                  <c:v>5.4586536743969951</c:v>
                </c:pt>
                <c:pt idx="33" formatCode="0%">
                  <c:v>5.9828311419166704</c:v>
                </c:pt>
                <c:pt idx="34" formatCode="0%">
                  <c:v>6.6559644735479084</c:v>
                </c:pt>
                <c:pt idx="35" formatCode="0%">
                  <c:v>7.2421056141523188</c:v>
                </c:pt>
                <c:pt idx="36" formatCode="0%">
                  <c:v>7.6857355217733296</c:v>
                </c:pt>
                <c:pt idx="37" formatCode="0%">
                  <c:v>7.9245500041121808</c:v>
                </c:pt>
                <c:pt idx="38" formatCode="0%">
                  <c:v>7.8623565845568066</c:v>
                </c:pt>
                <c:pt idx="39" formatCode="0%">
                  <c:v>7.8884251146485962</c:v>
                </c:pt>
                <c:pt idx="40" formatCode="0%">
                  <c:v>7.5520987423468418</c:v>
                </c:pt>
              </c:numCache>
            </c:numRef>
          </c:yVal>
        </c:ser>
        <c:axId val="123995648"/>
        <c:axId val="124619776"/>
      </c:scatterChart>
      <c:valAx>
        <c:axId val="123995648"/>
        <c:scaling>
          <c:orientation val="minMax"/>
          <c:max val="2010"/>
          <c:min val="1970"/>
        </c:scaling>
        <c:axPos val="b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fr-FR" sz="11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Private capital almost reached 8 years of national income in Spain at the end of the 2000s (ie. one more year than Japan in 1990). </a:t>
                </a:r>
                <a:r>
                  <a:rPr lang="fr-FR" sz="1000" b="0" i="0" u="none" strike="noStrike" baseline="0">
                    <a:solidFill>
                      <a:srgbClr val="000000"/>
                    </a:solidFill>
                    <a:latin typeface="Arial"/>
                    <a:cs typeface="Arial"/>
                  </a:rPr>
                  <a:t>Sources and series: see piketty.pse.ens.fr/capital21c.</a:t>
                </a:r>
              </a:p>
            </c:rich>
          </c:tx>
          <c:layout>
            <c:manualLayout>
              <c:xMode val="edge"/>
              <c:yMode val="edge"/>
              <c:x val="0.14428690575479605"/>
              <c:y val="0.92663043478260898"/>
            </c:manualLayout>
          </c:layout>
          <c:spPr>
            <a:noFill/>
            <a:ln w="25400">
              <a:noFill/>
            </a:ln>
          </c:spPr>
        </c:title>
        <c:numFmt formatCode="0" sourceLinked="0"/>
        <c:majorTickMark val="none"/>
        <c:tickLblPos val="low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fr-FR"/>
          </a:p>
        </c:txPr>
        <c:crossAx val="124619776"/>
        <c:crosses val="autoZero"/>
        <c:crossBetween val="midCat"/>
      </c:valAx>
      <c:valAx>
        <c:axId val="124619776"/>
        <c:scaling>
          <c:orientation val="minMax"/>
          <c:max val="8"/>
          <c:min val="1"/>
        </c:scaling>
        <c:axPos val="l"/>
        <c:majorGridlines>
          <c:spPr>
            <a:ln w="12700">
              <a:solidFill>
                <a:srgbClr val="808080"/>
              </a:solidFill>
              <a:prstDash val="dash"/>
            </a:ln>
          </c:spPr>
        </c:majorGridlines>
        <c:title>
          <c:tx>
            <c:rich>
              <a:bodyPr/>
              <a:lstStyle/>
              <a:p>
                <a:pPr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 b="0" i="0" baseline="0">
                    <a:effectLst/>
                  </a:rPr>
                  <a:t>Value of private capital (% of national income)</a:t>
                </a:r>
                <a:endParaRPr lang="en-US" sz="1050">
                  <a:effectLst/>
                </a:endParaRPr>
              </a:p>
            </c:rich>
          </c:tx>
          <c:layout>
            <c:manualLayout>
              <c:xMode val="edge"/>
              <c:yMode val="edge"/>
              <c:x val="0"/>
              <c:y val="0.22868926012626806"/>
            </c:manualLayout>
          </c:layout>
          <c:spPr>
            <a:noFill/>
            <a:ln w="25400">
              <a:noFill/>
            </a:ln>
          </c:spPr>
        </c:title>
        <c:numFmt formatCode="0%" sourceLinked="0"/>
        <c:maj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/>
          <a:lstStyle/>
          <a:p>
            <a:pPr>
              <a:defRPr sz="1200">
                <a:latin typeface="Arial"/>
                <a:cs typeface="Arial"/>
              </a:defRPr>
            </a:pPr>
            <a:endParaRPr lang="fr-FR"/>
          </a:p>
        </c:txPr>
        <c:crossAx val="123995648"/>
        <c:crosses val="autoZero"/>
        <c:crossBetween val="midCat"/>
      </c:valAx>
      <c:spPr>
        <a:solidFill>
          <a:srgbClr val="FFFFFF"/>
        </a:solidFill>
        <a:ln w="12700">
          <a:solidFill>
            <a:srgbClr val="000000"/>
          </a:solidFill>
        </a:ln>
      </c:spPr>
    </c:plotArea>
    <c:legend>
      <c:legendPos val="r"/>
      <c:layout>
        <c:manualLayout>
          <c:xMode val="edge"/>
          <c:yMode val="edge"/>
          <c:x val="9.3682633420822434E-2"/>
          <c:y val="0.11059303397886103"/>
          <c:w val="0.32777314428690602"/>
          <c:h val="0.29129938994112192"/>
        </c:manualLayout>
      </c:layout>
      <c:spPr>
        <a:solidFill>
          <a:srgbClr val="FFFFFF"/>
        </a:solidFill>
        <a:ln w="3175">
          <a:solidFill>
            <a:srgbClr val="808080"/>
          </a:solidFill>
          <a:prstDash val="solid"/>
        </a:ln>
      </c:spPr>
      <c:txPr>
        <a:bodyPr/>
        <a:lstStyle/>
        <a:p>
          <a:pPr>
            <a:defRPr sz="12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fr-FR"/>
        </a:p>
      </c:txPr>
    </c:legend>
    <c:plotVisOnly val="1"/>
    <c:dispBlanksAs val="gap"/>
  </c:chart>
  <c:spPr>
    <a:solidFill>
      <a:srgbClr val="FFFFFF"/>
    </a:solidFill>
    <a:ln w="9525">
      <a:noFill/>
    </a:ln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05/02/2015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Excel_97_-_2004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ECB, Frankfurt, February 9 2015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1. The </a:t>
            </a:r>
            <a:r>
              <a:rPr lang="fr-FR" b="1" dirty="0" smtClean="0"/>
              <a:t>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</a:t>
            </a:r>
            <a:r>
              <a:rPr lang="fr-FR" b="1" dirty="0" smtClean="0"/>
              <a:t>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</a:t>
            </a:r>
            <a:r>
              <a:rPr lang="fr-FR" dirty="0" smtClean="0"/>
              <a:t>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smtClean="0"/>
              <a:t>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: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education</a:t>
            </a:r>
            <a:r>
              <a:rPr lang="fr-FR" dirty="0" smtClean="0"/>
              <a:t>,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,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r>
              <a:rPr lang="fr-FR" dirty="0" smtClean="0"/>
              <a:t> and </a:t>
            </a:r>
            <a:r>
              <a:rPr lang="fr-FR" dirty="0" err="1" smtClean="0"/>
              <a:t>managerial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, taxes &amp; </a:t>
            </a:r>
            <a:r>
              <a:rPr lang="fr-FR" dirty="0" err="1" smtClean="0"/>
              <a:t>transfers</a:t>
            </a:r>
            <a:r>
              <a:rPr lang="fr-FR" dirty="0" smtClean="0"/>
              <a:t>, etc. For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trends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globalization</a:t>
            </a:r>
            <a:r>
              <a:rPr lang="fr-FR" dirty="0" smtClean="0"/>
              <a:t>),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US vs Europe vs </a:t>
            </a:r>
            <a:r>
              <a:rPr lang="fr-FR" dirty="0" err="1" smtClean="0"/>
              <a:t>Japan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i="1" dirty="0" smtClean="0"/>
              <a:t>2. The return of a patrimonial (or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-</a:t>
            </a:r>
            <a:r>
              <a:rPr lang="fr-FR" b="1" i="1" dirty="0" err="1" smtClean="0"/>
              <a:t>based</a:t>
            </a:r>
            <a:r>
              <a:rPr lang="fr-FR" b="1" i="1" dirty="0" smtClean="0"/>
              <a:t>) society</a:t>
            </a:r>
            <a:r>
              <a:rPr lang="fr-FR" i="1" dirty="0" smtClean="0"/>
              <a:t> in the Old </a:t>
            </a:r>
            <a:r>
              <a:rPr lang="fr-FR" i="1" dirty="0"/>
              <a:t>W</a:t>
            </a:r>
            <a:r>
              <a:rPr lang="fr-FR" i="1" dirty="0" smtClean="0"/>
              <a:t>orld (Europe, </a:t>
            </a:r>
            <a:r>
              <a:rPr lang="fr-FR" i="1" dirty="0" err="1" smtClean="0"/>
              <a:t>Japan</a:t>
            </a:r>
            <a:r>
              <a:rPr lang="fr-FR" i="1" dirty="0" smtClean="0"/>
              <a:t>). </a:t>
            </a:r>
            <a:r>
              <a:rPr lang="fr-FR" i="1" dirty="0" err="1" smtClean="0"/>
              <a:t>Wealth</a:t>
            </a:r>
            <a:r>
              <a:rPr lang="fr-FR" i="1" dirty="0" smtClean="0"/>
              <a:t>-</a:t>
            </a:r>
            <a:r>
              <a:rPr lang="fr-FR" i="1" dirty="0" err="1" smtClean="0"/>
              <a:t>income</a:t>
            </a:r>
            <a:r>
              <a:rPr lang="fr-FR" i="1" dirty="0" smtClean="0"/>
              <a:t> ratios </a:t>
            </a:r>
            <a:r>
              <a:rPr lang="fr-FR" i="1" dirty="0" err="1" smtClean="0"/>
              <a:t>seem</a:t>
            </a:r>
            <a:r>
              <a:rPr lang="fr-FR" i="1" dirty="0" smtClean="0"/>
              <a:t> to </a:t>
            </a:r>
            <a:r>
              <a:rPr lang="fr-FR" i="1" dirty="0" err="1" smtClean="0"/>
              <a:t>be</a:t>
            </a:r>
            <a:r>
              <a:rPr lang="fr-FR" i="1" dirty="0" smtClean="0"/>
              <a:t> </a:t>
            </a:r>
            <a:r>
              <a:rPr lang="fr-FR" i="1" dirty="0" err="1" smtClean="0"/>
              <a:t>returning</a:t>
            </a:r>
            <a:r>
              <a:rPr lang="fr-FR" i="1" dirty="0" smtClean="0"/>
              <a:t> to </a:t>
            </a:r>
            <a:r>
              <a:rPr lang="fr-FR" i="1" dirty="0" err="1" smtClean="0"/>
              <a:t>very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 in </a:t>
            </a:r>
            <a:r>
              <a:rPr lang="fr-FR" i="1" dirty="0" err="1" smtClean="0"/>
              <a:t>low</a:t>
            </a:r>
            <a:r>
              <a:rPr lang="fr-FR" i="1" dirty="0" smtClean="0"/>
              <a:t> </a:t>
            </a:r>
            <a:r>
              <a:rPr lang="fr-FR" i="1" dirty="0" err="1" smtClean="0"/>
              <a:t>growth</a:t>
            </a:r>
            <a:r>
              <a:rPr lang="fr-FR" i="1" dirty="0" smtClean="0"/>
              <a:t> countries. Intuition: in a slow-</a:t>
            </a:r>
            <a:r>
              <a:rPr lang="fr-FR" i="1" dirty="0" err="1" smtClean="0"/>
              <a:t>growth</a:t>
            </a:r>
            <a:r>
              <a:rPr lang="fr-FR" i="1" dirty="0" smtClean="0"/>
              <a:t> society,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accumulated</a:t>
            </a:r>
            <a:r>
              <a:rPr lang="fr-FR" i="1" dirty="0" smtClean="0"/>
              <a:t> in the </a:t>
            </a:r>
            <a:r>
              <a:rPr lang="fr-FR" i="1" dirty="0" err="1" smtClean="0"/>
              <a:t>past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naturally</a:t>
            </a:r>
            <a:r>
              <a:rPr lang="fr-FR" i="1" dirty="0" smtClean="0"/>
              <a:t> </a:t>
            </a:r>
            <a:r>
              <a:rPr lang="fr-FR" i="1" dirty="0" err="1" smtClean="0"/>
              <a:t>become</a:t>
            </a:r>
            <a:r>
              <a:rPr lang="fr-FR" i="1" dirty="0" smtClean="0"/>
              <a:t> </a:t>
            </a:r>
            <a:r>
              <a:rPr lang="fr-FR" i="1" dirty="0" err="1" smtClean="0"/>
              <a:t>very</a:t>
            </a:r>
            <a:r>
              <a:rPr lang="fr-FR" i="1" dirty="0" smtClean="0"/>
              <a:t> important. In the </a:t>
            </a:r>
            <a:r>
              <a:rPr lang="fr-FR" i="1" dirty="0" err="1" smtClean="0"/>
              <a:t>very</a:t>
            </a:r>
            <a:r>
              <a:rPr lang="fr-FR" i="1" dirty="0" smtClean="0"/>
              <a:t> long </a:t>
            </a:r>
            <a:r>
              <a:rPr lang="fr-FR" i="1" dirty="0" err="1" smtClean="0"/>
              <a:t>run</a:t>
            </a:r>
            <a:r>
              <a:rPr lang="fr-FR" i="1" dirty="0" smtClean="0"/>
              <a:t>, </a:t>
            </a:r>
            <a:r>
              <a:rPr lang="fr-FR" i="1" dirty="0" err="1" smtClean="0"/>
              <a:t>this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be</a:t>
            </a:r>
            <a:r>
              <a:rPr lang="fr-FR" i="1" dirty="0" smtClean="0"/>
              <a:t> relevant for the </a:t>
            </a:r>
            <a:r>
              <a:rPr lang="fr-FR" i="1" dirty="0" err="1" smtClean="0"/>
              <a:t>entire</a:t>
            </a:r>
            <a:r>
              <a:rPr lang="fr-FR" i="1" dirty="0" smtClean="0"/>
              <a:t> world. Not </a:t>
            </a:r>
            <a:r>
              <a:rPr lang="fr-FR" i="1" dirty="0" err="1" smtClean="0"/>
              <a:t>bad</a:t>
            </a:r>
            <a:r>
              <a:rPr lang="fr-FR" i="1" dirty="0" smtClean="0"/>
              <a:t> in </a:t>
            </a:r>
            <a:r>
              <a:rPr lang="fr-FR" i="1" dirty="0" err="1" smtClean="0"/>
              <a:t>itself</a:t>
            </a:r>
            <a:r>
              <a:rPr lang="fr-FR" i="1" dirty="0" smtClean="0"/>
              <a:t>, but new challenges: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regulation</a:t>
            </a:r>
            <a:r>
              <a:rPr lang="fr-FR" i="1" dirty="0" smtClean="0"/>
              <a:t>, return of </a:t>
            </a:r>
            <a:r>
              <a:rPr lang="fr-FR" i="1" dirty="0" err="1" smtClean="0"/>
              <a:t>inheritance</a:t>
            </a:r>
            <a:r>
              <a:rPr lang="fr-FR" i="1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for more </a:t>
            </a:r>
            <a:r>
              <a:rPr lang="fr-FR" dirty="0" err="1" smtClean="0"/>
              <a:t>transparency</a:t>
            </a:r>
            <a:r>
              <a:rPr lang="fr-FR" dirty="0" smtClean="0"/>
              <a:t> about </a:t>
            </a:r>
            <a:r>
              <a:rPr lang="fr-FR" dirty="0" smtClean="0"/>
              <a:t>global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and cross-border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smtClean="0"/>
              <a:t>in </a:t>
            </a:r>
            <a:r>
              <a:rPr lang="fr-FR" dirty="0" err="1" smtClean="0"/>
              <a:t>rich</a:t>
            </a:r>
            <a:r>
              <a:rPr lang="fr-FR" dirty="0" smtClean="0"/>
              <a:t> countries as </a:t>
            </a:r>
            <a:r>
              <a:rPr lang="fr-FR" dirty="0" err="1" smtClean="0"/>
              <a:t>well</a:t>
            </a:r>
            <a:r>
              <a:rPr lang="fr-FR" dirty="0" smtClean="0"/>
              <a:t> as in 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smtClean="0"/>
              <a:t>countries (China, Latin </a:t>
            </a:r>
            <a:r>
              <a:rPr lang="fr-FR" dirty="0" err="1" smtClean="0"/>
              <a:t>A</a:t>
            </a:r>
            <a:r>
              <a:rPr lang="fr-FR" dirty="0" err="1" smtClean="0"/>
              <a:t>merica</a:t>
            </a:r>
            <a:r>
              <a:rPr lang="fr-FR" dirty="0" smtClean="0"/>
              <a:t>, </a:t>
            </a:r>
            <a:r>
              <a:rPr lang="fr-FR" dirty="0" err="1" smtClean="0"/>
              <a:t>Africa</a:t>
            </a:r>
            <a:r>
              <a:rPr lang="fr-FR" dirty="0" smtClean="0"/>
              <a:t>).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7101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19661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phique 3"/>
          <p:cNvGraphicFramePr>
            <a:graphicFrameLocks noGrp="1"/>
          </p:cNvGraphicFramePr>
          <p:nvPr/>
        </p:nvGraphicFramePr>
        <p:xfrm>
          <a:off x="107504" y="260648"/>
          <a:ext cx="8928992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7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70000" lnSpcReduction="20000"/>
          </a:bodyPr>
          <a:lstStyle/>
          <a:p>
            <a:r>
              <a:rPr lang="fr-FR" b="1" dirty="0" smtClean="0"/>
              <a:t>1. The </a:t>
            </a:r>
            <a:r>
              <a:rPr lang="fr-FR" b="1" dirty="0" smtClean="0"/>
              <a:t>long-</a:t>
            </a:r>
            <a:r>
              <a:rPr lang="fr-FR" b="1" dirty="0" err="1" smtClean="0"/>
              <a:t>run</a:t>
            </a:r>
            <a:r>
              <a:rPr lang="fr-FR" b="1" dirty="0" smtClean="0"/>
              <a:t> </a:t>
            </a:r>
            <a:r>
              <a:rPr lang="fr-FR" b="1" dirty="0" err="1" smtClean="0"/>
              <a:t>dynamics</a:t>
            </a:r>
            <a:r>
              <a:rPr lang="fr-FR" b="1" dirty="0" smtClean="0"/>
              <a:t> </a:t>
            </a:r>
            <a:r>
              <a:rPr lang="fr-FR" b="1" dirty="0" smtClean="0"/>
              <a:t>of </a:t>
            </a:r>
            <a:r>
              <a:rPr lang="fr-FR" b="1" dirty="0" err="1" smtClean="0"/>
              <a:t>income</a:t>
            </a:r>
            <a:r>
              <a:rPr lang="fr-FR" b="1" dirty="0" smtClean="0"/>
              <a:t> </a:t>
            </a:r>
            <a:r>
              <a:rPr lang="fr-FR" b="1" dirty="0" err="1" smtClean="0"/>
              <a:t>inequality</a:t>
            </a:r>
            <a:r>
              <a:rPr lang="fr-FR" dirty="0" smtClean="0"/>
              <a:t>.</a:t>
            </a:r>
            <a:r>
              <a:rPr lang="fr-FR" dirty="0" smtClean="0"/>
              <a:t> The end of the Kuznets </a:t>
            </a:r>
            <a:r>
              <a:rPr lang="fr-FR" dirty="0" err="1" smtClean="0"/>
              <a:t>curve</a:t>
            </a:r>
            <a:r>
              <a:rPr lang="fr-FR" dirty="0" smtClean="0"/>
              <a:t>, the end of </a:t>
            </a:r>
            <a:r>
              <a:rPr lang="fr-FR" dirty="0" err="1" smtClean="0"/>
              <a:t>universal</a:t>
            </a:r>
            <a:r>
              <a:rPr lang="fr-FR" dirty="0" smtClean="0"/>
              <a:t> </a:t>
            </a:r>
            <a:r>
              <a:rPr lang="fr-FR" dirty="0" err="1" smtClean="0"/>
              <a:t>laws</a:t>
            </a:r>
            <a:r>
              <a:rPr lang="fr-FR" dirty="0" smtClean="0"/>
              <a:t>.</a:t>
            </a:r>
            <a:r>
              <a:rPr lang="fr-FR" b="1" dirty="0" smtClean="0"/>
              <a:t> </a:t>
            </a:r>
            <a:r>
              <a:rPr lang="fr-FR" dirty="0" smtClean="0"/>
              <a:t>Country-</a:t>
            </a:r>
            <a:r>
              <a:rPr lang="fr-FR" dirty="0" err="1" smtClean="0"/>
              <a:t>specific</a:t>
            </a:r>
            <a:r>
              <a:rPr lang="fr-FR" dirty="0" smtClean="0"/>
              <a:t> </a:t>
            </a:r>
            <a:r>
              <a:rPr lang="fr-FR" dirty="0" smtClean="0"/>
              <a:t>institutions and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: </a:t>
            </a:r>
            <a:r>
              <a:rPr lang="fr-FR" dirty="0" err="1" smtClean="0"/>
              <a:t>unequal</a:t>
            </a:r>
            <a:r>
              <a:rPr lang="fr-FR" dirty="0" smtClean="0"/>
              <a:t> </a:t>
            </a:r>
            <a:r>
              <a:rPr lang="fr-FR" dirty="0" err="1" smtClean="0"/>
              <a:t>access</a:t>
            </a:r>
            <a:r>
              <a:rPr lang="fr-FR" dirty="0" smtClean="0"/>
              <a:t> to </a:t>
            </a:r>
            <a:r>
              <a:rPr lang="fr-FR" dirty="0" err="1" smtClean="0"/>
              <a:t>education</a:t>
            </a:r>
            <a:r>
              <a:rPr lang="fr-FR" dirty="0" smtClean="0"/>
              <a:t>,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, </a:t>
            </a:r>
            <a:r>
              <a:rPr lang="fr-FR" dirty="0" err="1" smtClean="0"/>
              <a:t>corporate</a:t>
            </a:r>
            <a:r>
              <a:rPr lang="fr-FR" dirty="0" smtClean="0"/>
              <a:t> </a:t>
            </a:r>
            <a:r>
              <a:rPr lang="fr-FR" dirty="0" err="1" smtClean="0"/>
              <a:t>governance</a:t>
            </a:r>
            <a:r>
              <a:rPr lang="fr-FR" dirty="0" smtClean="0"/>
              <a:t> and </a:t>
            </a:r>
            <a:r>
              <a:rPr lang="fr-FR" dirty="0" err="1" smtClean="0"/>
              <a:t>managerial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, taxes &amp; </a:t>
            </a:r>
            <a:r>
              <a:rPr lang="fr-FR" dirty="0" err="1" smtClean="0"/>
              <a:t>transfers</a:t>
            </a:r>
            <a:r>
              <a:rPr lang="fr-FR" dirty="0" smtClean="0"/>
              <a:t>, etc. For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trends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globalization</a:t>
            </a:r>
            <a:r>
              <a:rPr lang="fr-FR" dirty="0" smtClean="0"/>
              <a:t>),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policies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lead</a:t>
            </a:r>
            <a:r>
              <a:rPr lang="fr-FR" dirty="0" smtClean="0"/>
              <a:t> to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outcomes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US vs Europe vs </a:t>
            </a:r>
            <a:r>
              <a:rPr lang="fr-FR" dirty="0" err="1" smtClean="0"/>
              <a:t>Japan</a:t>
            </a:r>
            <a:r>
              <a:rPr lang="fr-FR" dirty="0" smtClean="0"/>
              <a:t>.</a:t>
            </a:r>
            <a:endParaRPr lang="fr-FR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, but new 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i="1" dirty="0" smtClean="0"/>
              <a:t>3. The future of </a:t>
            </a:r>
            <a:r>
              <a:rPr lang="fr-FR" b="1" i="1" dirty="0" err="1" smtClean="0"/>
              <a:t>wealth</a:t>
            </a:r>
            <a:r>
              <a:rPr lang="fr-FR" b="1" i="1" dirty="0" smtClean="0"/>
              <a:t> concentration</a:t>
            </a:r>
            <a:r>
              <a:rPr lang="fr-FR" i="1" dirty="0" smtClean="0"/>
              <a:t>: </a:t>
            </a:r>
            <a:r>
              <a:rPr lang="fr-FR" i="1" dirty="0" err="1" smtClean="0"/>
              <a:t>with</a:t>
            </a:r>
            <a:r>
              <a:rPr lang="fr-FR" i="1" dirty="0" smtClean="0"/>
              <a:t> </a:t>
            </a:r>
            <a:r>
              <a:rPr lang="fr-FR" i="1" dirty="0" err="1" smtClean="0"/>
              <a:t>high</a:t>
            </a:r>
            <a:r>
              <a:rPr lang="fr-FR" i="1" dirty="0" smtClean="0"/>
              <a:t> r - g </a:t>
            </a:r>
            <a:r>
              <a:rPr lang="fr-FR" i="1" dirty="0" err="1" smtClean="0"/>
              <a:t>during</a:t>
            </a:r>
            <a:r>
              <a:rPr lang="fr-FR" i="1" dirty="0" smtClean="0"/>
              <a:t> 21</a:t>
            </a:r>
            <a:r>
              <a:rPr lang="fr-FR" i="1" baseline="30000" dirty="0" smtClean="0"/>
              <a:t>c</a:t>
            </a:r>
            <a:r>
              <a:rPr lang="fr-FR" i="1" dirty="0" smtClean="0"/>
              <a:t>  (r = net-of-</a:t>
            </a:r>
            <a:r>
              <a:rPr lang="fr-FR" i="1" dirty="0" err="1" smtClean="0"/>
              <a:t>tax</a:t>
            </a:r>
            <a:r>
              <a:rPr lang="fr-FR" i="1" dirty="0" smtClean="0"/>
              <a:t> rate of return, g = </a:t>
            </a:r>
            <a:r>
              <a:rPr lang="fr-FR" i="1" dirty="0" err="1" smtClean="0"/>
              <a:t>growth</a:t>
            </a:r>
            <a:r>
              <a:rPr lang="fr-FR" i="1" dirty="0" smtClean="0"/>
              <a:t> rate), </a:t>
            </a:r>
            <a:r>
              <a:rPr lang="fr-FR" i="1" dirty="0" err="1" smtClean="0"/>
              <a:t>then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might</a:t>
            </a:r>
            <a:r>
              <a:rPr lang="fr-FR" i="1" dirty="0" smtClean="0"/>
              <a:t> </a:t>
            </a:r>
            <a:r>
              <a:rPr lang="fr-FR" i="1" dirty="0" err="1" smtClean="0"/>
              <a:t>reach</a:t>
            </a:r>
            <a:r>
              <a:rPr lang="fr-FR" i="1" dirty="0" smtClean="0"/>
              <a:t> or </a:t>
            </a:r>
            <a:r>
              <a:rPr lang="fr-FR" i="1" dirty="0" err="1" smtClean="0"/>
              <a:t>surpass</a:t>
            </a:r>
            <a:r>
              <a:rPr lang="fr-FR" i="1" dirty="0" smtClean="0"/>
              <a:t> 19</a:t>
            </a:r>
            <a:r>
              <a:rPr lang="fr-FR" i="1" baseline="30000" dirty="0" smtClean="0"/>
              <a:t>c</a:t>
            </a:r>
            <a:r>
              <a:rPr lang="fr-FR" i="1" dirty="0" smtClean="0"/>
              <a:t> </a:t>
            </a:r>
            <a:r>
              <a:rPr lang="fr-FR" i="1" dirty="0" err="1" smtClean="0"/>
              <a:t>oligarchic</a:t>
            </a:r>
            <a:r>
              <a:rPr lang="fr-FR" i="1" dirty="0" smtClean="0"/>
              <a:t> </a:t>
            </a:r>
            <a:r>
              <a:rPr lang="fr-FR" i="1" dirty="0" err="1" smtClean="0"/>
              <a:t>levels</a:t>
            </a:r>
            <a:r>
              <a:rPr lang="fr-FR" i="1" dirty="0" smtClean="0"/>
              <a:t>.  </a:t>
            </a:r>
            <a:r>
              <a:rPr lang="fr-FR" i="1" dirty="0" err="1" smtClean="0"/>
              <a:t>Conversely</a:t>
            </a:r>
            <a:r>
              <a:rPr lang="fr-FR" i="1" dirty="0" smtClean="0"/>
              <a:t>, </a:t>
            </a:r>
            <a:r>
              <a:rPr lang="fr-FR" i="1" dirty="0" err="1" smtClean="0"/>
              <a:t>suitable</a:t>
            </a:r>
            <a:r>
              <a:rPr lang="fr-FR" i="1" dirty="0" smtClean="0"/>
              <a:t> institutions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allow</a:t>
            </a:r>
            <a:r>
              <a:rPr lang="fr-FR" i="1" dirty="0" smtClean="0"/>
              <a:t> to </a:t>
            </a:r>
            <a:r>
              <a:rPr lang="fr-FR" i="1" dirty="0" err="1" smtClean="0"/>
              <a:t>democratize</a:t>
            </a:r>
            <a:r>
              <a:rPr lang="fr-FR" i="1" dirty="0" smtClean="0"/>
              <a:t> </a:t>
            </a:r>
            <a:r>
              <a:rPr lang="fr-FR" i="1" dirty="0" err="1" smtClean="0"/>
              <a:t>wealth</a:t>
            </a:r>
            <a:r>
              <a:rPr lang="fr-FR" i="1" dirty="0" smtClean="0"/>
              <a:t>. </a:t>
            </a:r>
            <a:r>
              <a:rPr lang="fr-FR" i="1" dirty="0" err="1" smtClean="0"/>
              <a:t>Strong</a:t>
            </a:r>
            <a:r>
              <a:rPr lang="fr-FR" i="1" dirty="0" smtClean="0"/>
              <a:t> </a:t>
            </a:r>
            <a:r>
              <a:rPr lang="fr-FR" i="1" dirty="0" err="1" smtClean="0"/>
              <a:t>need</a:t>
            </a:r>
            <a:r>
              <a:rPr lang="fr-FR" i="1" dirty="0" smtClean="0"/>
              <a:t> for more </a:t>
            </a:r>
            <a:r>
              <a:rPr lang="fr-FR" i="1" dirty="0" err="1" smtClean="0"/>
              <a:t>transparency</a:t>
            </a:r>
            <a:r>
              <a:rPr lang="fr-FR" i="1" dirty="0" smtClean="0"/>
              <a:t> about </a:t>
            </a:r>
            <a:r>
              <a:rPr lang="fr-FR" i="1" dirty="0" smtClean="0"/>
              <a:t>global </a:t>
            </a:r>
            <a:r>
              <a:rPr lang="fr-FR" i="1" dirty="0" err="1" smtClean="0"/>
              <a:t>wealth</a:t>
            </a:r>
            <a:r>
              <a:rPr lang="fr-FR" i="1" dirty="0" smtClean="0"/>
              <a:t> </a:t>
            </a:r>
            <a:r>
              <a:rPr lang="fr-FR" i="1" dirty="0" err="1" smtClean="0"/>
              <a:t>dynamics</a:t>
            </a:r>
            <a:r>
              <a:rPr lang="fr-FR" i="1" dirty="0" smtClean="0"/>
              <a:t> and cross-border </a:t>
            </a:r>
            <a:r>
              <a:rPr lang="fr-FR" i="1" dirty="0" err="1" smtClean="0"/>
              <a:t>financial</a:t>
            </a:r>
            <a:r>
              <a:rPr lang="fr-FR" i="1" dirty="0" smtClean="0"/>
              <a:t> </a:t>
            </a:r>
            <a:r>
              <a:rPr lang="fr-FR" i="1" dirty="0" err="1" smtClean="0"/>
              <a:t>assets</a:t>
            </a:r>
            <a:r>
              <a:rPr lang="fr-FR" i="1" dirty="0" smtClean="0"/>
              <a:t>, </a:t>
            </a:r>
            <a:r>
              <a:rPr lang="fr-FR" i="1" dirty="0" smtClean="0"/>
              <a:t>in </a:t>
            </a:r>
            <a:r>
              <a:rPr lang="fr-FR" i="1" dirty="0" err="1" smtClean="0"/>
              <a:t>rich</a:t>
            </a:r>
            <a:r>
              <a:rPr lang="fr-FR" i="1" dirty="0" smtClean="0"/>
              <a:t> countries as </a:t>
            </a:r>
            <a:r>
              <a:rPr lang="fr-FR" i="1" dirty="0" err="1" smtClean="0"/>
              <a:t>well</a:t>
            </a:r>
            <a:r>
              <a:rPr lang="fr-FR" i="1" dirty="0" smtClean="0"/>
              <a:t> as in </a:t>
            </a:r>
            <a:r>
              <a:rPr lang="fr-FR" i="1" dirty="0" err="1" smtClean="0"/>
              <a:t>emerging</a:t>
            </a:r>
            <a:r>
              <a:rPr lang="fr-FR" i="1" dirty="0" smtClean="0"/>
              <a:t> </a:t>
            </a:r>
            <a:r>
              <a:rPr lang="fr-FR" i="1" dirty="0" smtClean="0"/>
              <a:t>countries (China, Latin </a:t>
            </a:r>
            <a:r>
              <a:rPr lang="fr-FR" i="1" dirty="0" err="1" smtClean="0"/>
              <a:t>A</a:t>
            </a:r>
            <a:r>
              <a:rPr lang="fr-FR" i="1" dirty="0" err="1" smtClean="0"/>
              <a:t>merica</a:t>
            </a:r>
            <a:r>
              <a:rPr lang="fr-FR" i="1" dirty="0" smtClean="0"/>
              <a:t>, </a:t>
            </a:r>
            <a:r>
              <a:rPr lang="fr-FR" i="1" dirty="0" err="1" smtClean="0"/>
              <a:t>Africa</a:t>
            </a:r>
            <a:r>
              <a:rPr lang="fr-FR" i="1" dirty="0" smtClean="0"/>
              <a:t>). </a:t>
            </a:r>
            <a:endParaRPr lang="fr-FR" i="1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8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9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6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 fontScale="70000" lnSpcReduction="20000"/>
          </a:bodyPr>
          <a:lstStyle/>
          <a:p>
            <a:r>
              <a:rPr lang="fr-FR" b="1" i="1" dirty="0" smtClean="0"/>
              <a:t>1. The </a:t>
            </a:r>
            <a:r>
              <a:rPr lang="fr-FR" b="1" i="1" dirty="0" smtClean="0"/>
              <a:t>long-</a:t>
            </a:r>
            <a:r>
              <a:rPr lang="fr-FR" b="1" i="1" dirty="0" err="1" smtClean="0"/>
              <a:t>run</a:t>
            </a:r>
            <a:r>
              <a:rPr lang="fr-FR" b="1" i="1" dirty="0" smtClean="0"/>
              <a:t> </a:t>
            </a:r>
            <a:r>
              <a:rPr lang="fr-FR" b="1" i="1" dirty="0" err="1" smtClean="0"/>
              <a:t>dynamics</a:t>
            </a:r>
            <a:r>
              <a:rPr lang="fr-FR" b="1" i="1" dirty="0" smtClean="0"/>
              <a:t> </a:t>
            </a:r>
            <a:r>
              <a:rPr lang="fr-FR" b="1" i="1" dirty="0" smtClean="0"/>
              <a:t>of </a:t>
            </a:r>
            <a:r>
              <a:rPr lang="fr-FR" b="1" i="1" dirty="0" err="1" smtClean="0"/>
              <a:t>income</a:t>
            </a:r>
            <a:r>
              <a:rPr lang="fr-FR" b="1" i="1" dirty="0" smtClean="0"/>
              <a:t> </a:t>
            </a:r>
            <a:r>
              <a:rPr lang="fr-FR" b="1" i="1" dirty="0" err="1" smtClean="0"/>
              <a:t>inequality</a:t>
            </a:r>
            <a:r>
              <a:rPr lang="fr-FR" i="1" dirty="0" smtClean="0"/>
              <a:t>.</a:t>
            </a:r>
            <a:r>
              <a:rPr lang="fr-FR" i="1" dirty="0" smtClean="0"/>
              <a:t> The end of the Kuznets </a:t>
            </a:r>
            <a:r>
              <a:rPr lang="fr-FR" i="1" dirty="0" err="1" smtClean="0"/>
              <a:t>curve</a:t>
            </a:r>
            <a:r>
              <a:rPr lang="fr-FR" i="1" dirty="0" smtClean="0"/>
              <a:t>, the end of </a:t>
            </a:r>
            <a:r>
              <a:rPr lang="fr-FR" i="1" dirty="0" err="1" smtClean="0"/>
              <a:t>universal</a:t>
            </a:r>
            <a:r>
              <a:rPr lang="fr-FR" i="1" dirty="0" smtClean="0"/>
              <a:t> </a:t>
            </a:r>
            <a:r>
              <a:rPr lang="fr-FR" i="1" dirty="0" err="1" smtClean="0"/>
              <a:t>laws</a:t>
            </a:r>
            <a:r>
              <a:rPr lang="fr-FR" i="1" dirty="0" smtClean="0"/>
              <a:t>.</a:t>
            </a:r>
            <a:r>
              <a:rPr lang="fr-FR" b="1" i="1" dirty="0" smtClean="0"/>
              <a:t> </a:t>
            </a:r>
            <a:r>
              <a:rPr lang="fr-FR" i="1" dirty="0" smtClean="0"/>
              <a:t>Country-</a:t>
            </a:r>
            <a:r>
              <a:rPr lang="fr-FR" i="1" dirty="0" err="1" smtClean="0"/>
              <a:t>specific</a:t>
            </a:r>
            <a:r>
              <a:rPr lang="fr-FR" i="1" dirty="0" smtClean="0"/>
              <a:t> </a:t>
            </a:r>
            <a:r>
              <a:rPr lang="fr-FR" i="1" dirty="0" smtClean="0"/>
              <a:t>institutions and </a:t>
            </a:r>
            <a:r>
              <a:rPr lang="fr-FR" i="1" dirty="0" err="1" smtClean="0"/>
              <a:t>policies</a:t>
            </a:r>
            <a:r>
              <a:rPr lang="fr-FR" i="1" dirty="0" smtClean="0"/>
              <a:t> </a:t>
            </a:r>
            <a:r>
              <a:rPr lang="fr-FR" i="1" dirty="0" err="1" smtClean="0"/>
              <a:t>matter</a:t>
            </a:r>
            <a:r>
              <a:rPr lang="fr-FR" i="1" dirty="0" smtClean="0"/>
              <a:t>: </a:t>
            </a:r>
            <a:r>
              <a:rPr lang="fr-FR" i="1" dirty="0" err="1" smtClean="0"/>
              <a:t>unequal</a:t>
            </a:r>
            <a:r>
              <a:rPr lang="fr-FR" i="1" dirty="0" smtClean="0"/>
              <a:t> </a:t>
            </a:r>
            <a:r>
              <a:rPr lang="fr-FR" i="1" dirty="0" err="1" smtClean="0"/>
              <a:t>access</a:t>
            </a:r>
            <a:r>
              <a:rPr lang="fr-FR" i="1" dirty="0" smtClean="0"/>
              <a:t> to </a:t>
            </a:r>
            <a:r>
              <a:rPr lang="fr-FR" i="1" dirty="0" err="1" smtClean="0"/>
              <a:t>education</a:t>
            </a:r>
            <a:r>
              <a:rPr lang="fr-FR" i="1" dirty="0" smtClean="0"/>
              <a:t>, </a:t>
            </a:r>
            <a:r>
              <a:rPr lang="fr-FR" i="1" dirty="0" err="1" smtClean="0"/>
              <a:t>labor</a:t>
            </a:r>
            <a:r>
              <a:rPr lang="fr-FR" i="1" dirty="0" smtClean="0"/>
              <a:t> </a:t>
            </a:r>
            <a:r>
              <a:rPr lang="fr-FR" i="1" dirty="0" err="1" smtClean="0"/>
              <a:t>market</a:t>
            </a:r>
            <a:r>
              <a:rPr lang="fr-FR" i="1" dirty="0" smtClean="0"/>
              <a:t> </a:t>
            </a:r>
            <a:r>
              <a:rPr lang="fr-FR" i="1" dirty="0" err="1" smtClean="0"/>
              <a:t>policies</a:t>
            </a:r>
            <a:r>
              <a:rPr lang="fr-FR" i="1" dirty="0" smtClean="0"/>
              <a:t>, </a:t>
            </a:r>
            <a:r>
              <a:rPr lang="fr-FR" i="1" dirty="0" err="1" smtClean="0"/>
              <a:t>corporate</a:t>
            </a:r>
            <a:r>
              <a:rPr lang="fr-FR" i="1" dirty="0" smtClean="0"/>
              <a:t> </a:t>
            </a:r>
            <a:r>
              <a:rPr lang="fr-FR" i="1" dirty="0" err="1" smtClean="0"/>
              <a:t>governance</a:t>
            </a:r>
            <a:r>
              <a:rPr lang="fr-FR" i="1" dirty="0" smtClean="0"/>
              <a:t> and </a:t>
            </a:r>
            <a:r>
              <a:rPr lang="fr-FR" i="1" dirty="0" err="1" smtClean="0"/>
              <a:t>managerial</a:t>
            </a:r>
            <a:r>
              <a:rPr lang="fr-FR" i="1" dirty="0" smtClean="0"/>
              <a:t> </a:t>
            </a:r>
            <a:r>
              <a:rPr lang="fr-FR" i="1" dirty="0" err="1" smtClean="0"/>
              <a:t>pay</a:t>
            </a:r>
            <a:r>
              <a:rPr lang="fr-FR" i="1" dirty="0" smtClean="0"/>
              <a:t>, taxes &amp; </a:t>
            </a:r>
            <a:r>
              <a:rPr lang="fr-FR" i="1" dirty="0" err="1" smtClean="0"/>
              <a:t>transfers</a:t>
            </a:r>
            <a:r>
              <a:rPr lang="fr-FR" i="1" dirty="0" smtClean="0"/>
              <a:t>, etc. For </a:t>
            </a:r>
            <a:r>
              <a:rPr lang="fr-FR" i="1" dirty="0" err="1" smtClean="0"/>
              <a:t>given</a:t>
            </a:r>
            <a:r>
              <a:rPr lang="fr-FR" i="1" dirty="0" smtClean="0"/>
              <a:t> </a:t>
            </a:r>
            <a:r>
              <a:rPr lang="fr-FR" i="1" dirty="0" err="1" smtClean="0"/>
              <a:t>economic</a:t>
            </a:r>
            <a:r>
              <a:rPr lang="fr-FR" i="1" dirty="0" smtClean="0"/>
              <a:t> trends (</a:t>
            </a:r>
            <a:r>
              <a:rPr lang="fr-FR" i="1" dirty="0" err="1" smtClean="0"/>
              <a:t>e.g</a:t>
            </a:r>
            <a:r>
              <a:rPr lang="fr-FR" i="1" dirty="0" smtClean="0"/>
              <a:t>. </a:t>
            </a:r>
            <a:r>
              <a:rPr lang="fr-FR" i="1" dirty="0" err="1" smtClean="0"/>
              <a:t>globalization</a:t>
            </a:r>
            <a:r>
              <a:rPr lang="fr-FR" i="1" dirty="0" smtClean="0"/>
              <a:t>), </a:t>
            </a:r>
            <a:r>
              <a:rPr lang="fr-FR" i="1" dirty="0" err="1" smtClean="0"/>
              <a:t>different</a:t>
            </a:r>
            <a:r>
              <a:rPr lang="fr-FR" i="1" dirty="0" smtClean="0"/>
              <a:t> </a:t>
            </a:r>
            <a:r>
              <a:rPr lang="fr-FR" i="1" dirty="0" err="1" smtClean="0"/>
              <a:t>policies</a:t>
            </a:r>
            <a:r>
              <a:rPr lang="fr-FR" i="1" dirty="0" smtClean="0"/>
              <a:t> </a:t>
            </a:r>
            <a:r>
              <a:rPr lang="fr-FR" i="1" dirty="0" err="1" smtClean="0"/>
              <a:t>can</a:t>
            </a:r>
            <a:r>
              <a:rPr lang="fr-FR" i="1" dirty="0" smtClean="0"/>
              <a:t> </a:t>
            </a:r>
            <a:r>
              <a:rPr lang="fr-FR" i="1" dirty="0" err="1" smtClean="0"/>
              <a:t>lead</a:t>
            </a:r>
            <a:r>
              <a:rPr lang="fr-FR" i="1" dirty="0" smtClean="0"/>
              <a:t> to </a:t>
            </a:r>
            <a:r>
              <a:rPr lang="fr-FR" i="1" dirty="0" err="1" smtClean="0"/>
              <a:t>different</a:t>
            </a:r>
            <a:r>
              <a:rPr lang="fr-FR" i="1" dirty="0" smtClean="0"/>
              <a:t> </a:t>
            </a:r>
            <a:r>
              <a:rPr lang="fr-FR" i="1" dirty="0" err="1" smtClean="0"/>
              <a:t>inequality</a:t>
            </a:r>
            <a:r>
              <a:rPr lang="fr-FR" i="1" dirty="0" smtClean="0"/>
              <a:t> </a:t>
            </a:r>
            <a:r>
              <a:rPr lang="fr-FR" i="1" dirty="0" err="1" smtClean="0"/>
              <a:t>outcomes</a:t>
            </a:r>
            <a:r>
              <a:rPr lang="fr-FR" i="1" dirty="0" smtClean="0"/>
              <a:t>: </a:t>
            </a:r>
            <a:r>
              <a:rPr lang="fr-FR" i="1" dirty="0" err="1" smtClean="0"/>
              <a:t>see</a:t>
            </a:r>
            <a:r>
              <a:rPr lang="fr-FR" i="1" dirty="0" smtClean="0"/>
              <a:t> US vs Europe vs </a:t>
            </a:r>
            <a:r>
              <a:rPr lang="fr-FR" i="1" dirty="0" err="1" smtClean="0"/>
              <a:t>Japan</a:t>
            </a:r>
            <a:r>
              <a:rPr lang="fr-FR" i="1" dirty="0" smtClean="0"/>
              <a:t>.</a:t>
            </a:r>
            <a:endParaRPr lang="fr-FR" i="1" dirty="0" smtClean="0"/>
          </a:p>
          <a:p>
            <a:pPr>
              <a:buNone/>
            </a:pPr>
            <a:endParaRPr lang="fr-FR" b="1" dirty="0" smtClean="0"/>
          </a:p>
          <a:p>
            <a:r>
              <a:rPr lang="fr-FR" b="1" dirty="0" smtClean="0"/>
              <a:t>2.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 Not </a:t>
            </a:r>
            <a:r>
              <a:rPr lang="fr-FR" dirty="0" err="1" smtClean="0"/>
              <a:t>bad</a:t>
            </a:r>
            <a:r>
              <a:rPr lang="fr-FR" dirty="0" smtClean="0"/>
              <a:t> in </a:t>
            </a:r>
            <a:r>
              <a:rPr lang="fr-FR" dirty="0" err="1" smtClean="0"/>
              <a:t>itself</a:t>
            </a:r>
            <a:r>
              <a:rPr lang="fr-FR" dirty="0" smtClean="0"/>
              <a:t>, but new challenges: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regulation</a:t>
            </a:r>
            <a:r>
              <a:rPr lang="fr-FR" dirty="0" smtClean="0"/>
              <a:t>, return of </a:t>
            </a:r>
            <a:r>
              <a:rPr lang="fr-FR" dirty="0" err="1" smtClean="0"/>
              <a:t>inheritance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.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  <a:r>
              <a:rPr lang="fr-FR" dirty="0" err="1" smtClean="0"/>
              <a:t>Strong</a:t>
            </a:r>
            <a:r>
              <a:rPr lang="fr-FR" dirty="0" smtClean="0"/>
              <a:t> </a:t>
            </a:r>
            <a:r>
              <a:rPr lang="fr-FR" dirty="0" err="1" smtClean="0"/>
              <a:t>need</a:t>
            </a:r>
            <a:r>
              <a:rPr lang="fr-FR" dirty="0" smtClean="0"/>
              <a:t> for more </a:t>
            </a:r>
            <a:r>
              <a:rPr lang="fr-FR" dirty="0" err="1" smtClean="0"/>
              <a:t>transparency</a:t>
            </a:r>
            <a:r>
              <a:rPr lang="fr-FR" dirty="0" smtClean="0"/>
              <a:t> about </a:t>
            </a:r>
            <a:r>
              <a:rPr lang="fr-FR" dirty="0" smtClean="0"/>
              <a:t>global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dynamics</a:t>
            </a:r>
            <a:r>
              <a:rPr lang="fr-FR" dirty="0" smtClean="0"/>
              <a:t> and cross-border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, </a:t>
            </a:r>
            <a:r>
              <a:rPr lang="fr-FR" dirty="0" smtClean="0"/>
              <a:t>in </a:t>
            </a:r>
            <a:r>
              <a:rPr lang="fr-FR" dirty="0" err="1" smtClean="0"/>
              <a:t>rich</a:t>
            </a:r>
            <a:r>
              <a:rPr lang="fr-FR" dirty="0" smtClean="0"/>
              <a:t> countries as </a:t>
            </a:r>
            <a:r>
              <a:rPr lang="fr-FR" dirty="0" err="1" smtClean="0"/>
              <a:t>well</a:t>
            </a:r>
            <a:r>
              <a:rPr lang="fr-FR" dirty="0" smtClean="0"/>
              <a:t> as in </a:t>
            </a:r>
            <a:r>
              <a:rPr lang="fr-FR" dirty="0" err="1" smtClean="0"/>
              <a:t>emerging</a:t>
            </a:r>
            <a:r>
              <a:rPr lang="fr-FR" dirty="0" smtClean="0"/>
              <a:t> </a:t>
            </a:r>
            <a:r>
              <a:rPr lang="fr-FR" dirty="0" smtClean="0"/>
              <a:t>countries (China, Latin </a:t>
            </a:r>
            <a:r>
              <a:rPr lang="fr-FR" dirty="0" err="1" smtClean="0"/>
              <a:t>A</a:t>
            </a:r>
            <a:r>
              <a:rPr lang="fr-FR" dirty="0" err="1" smtClean="0"/>
              <a:t>merica</a:t>
            </a:r>
            <a:r>
              <a:rPr lang="fr-FR" dirty="0" smtClean="0"/>
              <a:t>, </a:t>
            </a:r>
            <a:r>
              <a:rPr lang="fr-FR" dirty="0" err="1" smtClean="0"/>
              <a:t>Africa</a:t>
            </a:r>
            <a:r>
              <a:rPr lang="fr-FR" dirty="0" smtClean="0"/>
              <a:t>). 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7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9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6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5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6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7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79512" y="188640"/>
          <a:ext cx="8784976" cy="6552728"/>
        </p:xfrm>
        <a:graphic>
          <a:graphicData uri="http://schemas.openxmlformats.org/presentationml/2006/ole">
            <p:oleObj spid="_x0000_s178182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8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58322216"/>
              </p:ext>
            </p:extLst>
          </p:nvPr>
        </p:nvGraphicFramePr>
        <p:xfrm>
          <a:off x="77752" y="404664"/>
          <a:ext cx="9036496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4107701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323528" y="188640"/>
          <a:ext cx="8606978" cy="6480720"/>
        </p:xfrm>
        <a:graphic>
          <a:graphicData uri="http://schemas.openxmlformats.org/presentationml/2006/ole">
            <p:oleObj spid="_x0000_s179206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251520" y="188640"/>
          <a:ext cx="8712967" cy="6552728"/>
        </p:xfrm>
        <a:graphic>
          <a:graphicData uri="http://schemas.openxmlformats.org/presentationml/2006/ole">
            <p:oleObj spid="_x0000_s180230" name="Worksheet" r:id="rId3" imgW="9319263" imgH="5722661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</TotalTime>
  <Words>2542</Words>
  <Application>Microsoft Office PowerPoint</Application>
  <PresentationFormat>Affichage à l'écran (4:3)</PresentationFormat>
  <Paragraphs>132</Paragraphs>
  <Slides>63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63</vt:i4>
      </vt:variant>
    </vt:vector>
  </HeadingPairs>
  <TitlesOfParts>
    <vt:vector size="66" baseType="lpstr">
      <vt:lpstr>Thème Office</vt:lpstr>
      <vt:lpstr>Acrobat Document</vt:lpstr>
      <vt:lpstr>Worksheet</vt:lpstr>
      <vt:lpstr>   Capital in the 21st century </vt:lpstr>
      <vt:lpstr>Diapositive 2</vt:lpstr>
      <vt:lpstr>This presentation: three points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This presentation: three points</vt:lpstr>
      <vt:lpstr>Diapositive 12</vt:lpstr>
      <vt:lpstr>Diapositive 13</vt:lpstr>
      <vt:lpstr>Diapositive 14</vt:lpstr>
      <vt:lpstr>Diapositive 15</vt:lpstr>
      <vt:lpstr>Diapositive 16</vt:lpstr>
      <vt:lpstr>This presentation: three points</vt:lpstr>
      <vt:lpstr>Diapositive 18</vt:lpstr>
      <vt:lpstr>Diapositive 19</vt:lpstr>
      <vt:lpstr>Diapositive 20</vt:lpstr>
      <vt:lpstr>Diapositive 21</vt:lpstr>
      <vt:lpstr>Diapositive 22</vt:lpstr>
      <vt:lpstr>This presentation: three points</vt:lpstr>
      <vt:lpstr>1. The return of a wealth-based society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2. The future of wealth concentration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3. Inequality in America (« meritocratic extremism »)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296</cp:revision>
  <cp:lastPrinted>2015-01-28T07:53:12Z</cp:lastPrinted>
  <dcterms:created xsi:type="dcterms:W3CDTF">2013-09-25T21:11:06Z</dcterms:created>
  <dcterms:modified xsi:type="dcterms:W3CDTF">2015-02-05T10:35:46Z</dcterms:modified>
</cp:coreProperties>
</file>