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62" r:id="rId3"/>
    <p:sldId id="349" r:id="rId4"/>
    <p:sldId id="299" r:id="rId5"/>
    <p:sldId id="359" r:id="rId6"/>
    <p:sldId id="358" r:id="rId7"/>
    <p:sldId id="326" r:id="rId8"/>
    <p:sldId id="343" r:id="rId9"/>
    <p:sldId id="347" r:id="rId10"/>
    <p:sldId id="360" r:id="rId11"/>
    <p:sldId id="361" r:id="rId12"/>
    <p:sldId id="353" r:id="rId13"/>
    <p:sldId id="351" r:id="rId14"/>
    <p:sldId id="363" r:id="rId15"/>
    <p:sldId id="344" r:id="rId16"/>
    <p:sldId id="345" r:id="rId17"/>
    <p:sldId id="336" r:id="rId18"/>
    <p:sldId id="364" r:id="rId19"/>
    <p:sldId id="346" r:id="rId20"/>
    <p:sldId id="365" r:id="rId21"/>
    <p:sldId id="316" r:id="rId22"/>
    <p:sldId id="334" r:id="rId23"/>
    <p:sldId id="317" r:id="rId24"/>
    <p:sldId id="367" r:id="rId25"/>
    <p:sldId id="369" r:id="rId26"/>
    <p:sldId id="370" r:id="rId27"/>
    <p:sldId id="372" r:id="rId28"/>
    <p:sldId id="371" r:id="rId29"/>
    <p:sldId id="368" r:id="rId30"/>
    <p:sldId id="373" r:id="rId31"/>
    <p:sldId id="352" r:id="rId32"/>
    <p:sldId id="355" r:id="rId33"/>
    <p:sldId id="318" r:id="rId34"/>
    <p:sldId id="319" r:id="rId35"/>
    <p:sldId id="321" r:id="rId36"/>
    <p:sldId id="322" r:id="rId37"/>
    <p:sldId id="366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1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1"/>
          <c:y val="7.239819004524907E-2"/>
          <c:w val="0.87172413793103443"/>
          <c:h val="0.79185520361990946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0.4087964804114988</c:v>
                </c:pt>
                <c:pt idx="20" formatCode="0.0%">
                  <c:v>0.44651000000000024</c:v>
                </c:pt>
                <c:pt idx="30" formatCode="0.0%">
                  <c:v>0.45106000000000002</c:v>
                </c:pt>
                <c:pt idx="40" formatCode="0.0%">
                  <c:v>0.36478000000000022</c:v>
                </c:pt>
                <c:pt idx="50" formatCode="0.0%">
                  <c:v>0.33689000000000036</c:v>
                </c:pt>
                <c:pt idx="60" formatCode="0.0%">
                  <c:v>0.34130000000000038</c:v>
                </c:pt>
                <c:pt idx="70" formatCode="0.0%">
                  <c:v>0.33432000000000051</c:v>
                </c:pt>
                <c:pt idx="80" formatCode="0.0%">
                  <c:v>0.37477000000000021</c:v>
                </c:pt>
                <c:pt idx="90" formatCode="0.0%">
                  <c:v>0.42390000000000022</c:v>
                </c:pt>
                <c:pt idx="100" formatCode="0.0%">
                  <c:v>0.46930000000000022</c:v>
                </c:pt>
                <c:pt idx="110" formatCode="0.0%">
                  <c:v>0.48816666666666736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0.45824496121453923</c:v>
                </c:pt>
                <c:pt idx="20" formatCode="0.0%">
                  <c:v>0.39472750000000023</c:v>
                </c:pt>
                <c:pt idx="30" formatCode="0.0%">
                  <c:v>0.40490625000000002</c:v>
                </c:pt>
                <c:pt idx="40" formatCode="0.0%">
                  <c:v>0.33773187500000035</c:v>
                </c:pt>
                <c:pt idx="50" formatCode="0.0%">
                  <c:v>0.3169533333333332</c:v>
                </c:pt>
                <c:pt idx="60" formatCode="0.0%">
                  <c:v>0.31621972222222222</c:v>
                </c:pt>
                <c:pt idx="70" formatCode="0.0%">
                  <c:v>0.29717416666666735</c:v>
                </c:pt>
                <c:pt idx="80" formatCode="0.0%">
                  <c:v>0.29447125000000002</c:v>
                </c:pt>
                <c:pt idx="90" formatCode="0.0%">
                  <c:v>0.32384250000000037</c:v>
                </c:pt>
                <c:pt idx="100" formatCode="0.0%">
                  <c:v>0.33989888888888953</c:v>
                </c:pt>
                <c:pt idx="110" formatCode="0.0%">
                  <c:v>0.34732847222222363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0.46618000000000021</c:v>
                </c:pt>
                <c:pt idx="30" formatCode="0.0%">
                  <c:v>0.4635100000000002</c:v>
                </c:pt>
                <c:pt idx="40" formatCode="0.0%">
                  <c:v>0.34031555555555637</c:v>
                </c:pt>
                <c:pt idx="50" formatCode="0.0%">
                  <c:v>0.30483900000000008</c:v>
                </c:pt>
                <c:pt idx="60" formatCode="0.0%">
                  <c:v>0.3025170000000002</c:v>
                </c:pt>
                <c:pt idx="70" formatCode="0.0%">
                  <c:v>0.31502600000000036</c:v>
                </c:pt>
                <c:pt idx="80" formatCode="0.0%">
                  <c:v>0.32151600000000036</c:v>
                </c:pt>
                <c:pt idx="90" formatCode="0.0%">
                  <c:v>0.33774147904390323</c:v>
                </c:pt>
                <c:pt idx="100" formatCode="0.0%">
                  <c:v>0.39159541187999436</c:v>
                </c:pt>
                <c:pt idx="110" formatCode="0.0%">
                  <c:v>0.39438365991943153</c:v>
                </c:pt>
              </c:numCache>
            </c:numRef>
          </c:val>
        </c:ser>
        <c:marker val="1"/>
        <c:axId val="79205504"/>
        <c:axId val="79294848"/>
      </c:lineChart>
      <c:catAx>
        <c:axId val="79205504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9294848"/>
        <c:crossesAt val="0"/>
        <c:auto val="1"/>
        <c:lblAlgn val="ctr"/>
        <c:lblOffset val="100"/>
        <c:tickLblSkip val="10"/>
        <c:tickMarkSkip val="10"/>
      </c:catAx>
      <c:valAx>
        <c:axId val="79294848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05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9205504"/>
        <c:crosses val="autoZero"/>
        <c:crossBetween val="midCat"/>
        <c:majorUnit val="5.0000000000000031E-2"/>
        <c:minorUnit val="5.0000000000000031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89"/>
          <c:w val="0.16803740157480326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3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06"/>
          <c:w val="0.8807339449541276"/>
          <c:h val="0.75543478260869745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3.408837750353948</c:v>
                </c:pt>
                <c:pt idx="2">
                  <c:v>3.4871415454462484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3.6350989216437632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3.7293765270503498</c:v>
                </c:pt>
                <c:pt idx="20">
                  <c:v>3.721940025269058</c:v>
                </c:pt>
                <c:pt idx="21">
                  <c:v>3.7741848893065395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4.5210899378063765</c:v>
                </c:pt>
                <c:pt idx="30">
                  <c:v>4.5034758561164603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4.4712052535142561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4.3601604779179697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4.8822594234633661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6.5578018170312715</c:v>
                </c:pt>
                <c:pt idx="19">
                  <c:v>6.9228301425026499</c:v>
                </c:pt>
                <c:pt idx="20">
                  <c:v>6.9852527005602809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5.7075874671510665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2.1847991216575591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2.486035073218146</c:v>
                </c:pt>
                <c:pt idx="10">
                  <c:v>2.5296440222245997</c:v>
                </c:pt>
                <c:pt idx="11">
                  <c:v>2.6201322868662791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3.011938999646846</c:v>
                </c:pt>
                <c:pt idx="20">
                  <c:v>2.9333746563257201</c:v>
                </c:pt>
                <c:pt idx="21">
                  <c:v>2.8688145573027279</c:v>
                </c:pt>
                <c:pt idx="22">
                  <c:v>2.8975181887131627</c:v>
                </c:pt>
                <c:pt idx="23">
                  <c:v>3.0368559996699753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3.207500407835473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3.5647393782654007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3.8369509218735875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3.188638718429555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3.2074398077050597</c:v>
                </c:pt>
                <c:pt idx="12">
                  <c:v>3.1283475539151002</c:v>
                </c:pt>
                <c:pt idx="13">
                  <c:v>3.147106827681895</c:v>
                </c:pt>
                <c:pt idx="14">
                  <c:v>3.1560138321158404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3.4168603017587169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3.3918291219630392</c:v>
                </c:pt>
                <c:pt idx="25">
                  <c:v>3.3335177678547412</c:v>
                </c:pt>
                <c:pt idx="26">
                  <c:v>3.3633995976710498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3.993895929980118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5.5345988168285265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2.8426428530535861</c:v>
                </c:pt>
                <c:pt idx="8">
                  <c:v>2.9820666097118367</c:v>
                </c:pt>
                <c:pt idx="9">
                  <c:v>3.1287144009124273</c:v>
                </c:pt>
                <c:pt idx="10">
                  <c:v>3.0913867276346281</c:v>
                </c:pt>
                <c:pt idx="11">
                  <c:v>3.0984842454713366</c:v>
                </c:pt>
                <c:pt idx="12">
                  <c:v>3.1436939188295252</c:v>
                </c:pt>
                <c:pt idx="13">
                  <c:v>3.220935660602168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3.6097570683270632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4.1150815702773862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4.6480218685169001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5.2187601920292845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2.531673531433281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3.8252878867379749</c:v>
                </c:pt>
                <c:pt idx="13">
                  <c:v>3.7839347408454365</c:v>
                </c:pt>
                <c:pt idx="14">
                  <c:v>3.68725754425826</c:v>
                </c:pt>
                <c:pt idx="15">
                  <c:v>3.630137827824544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3.6910340879659445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5.1355548143458734</c:v>
                </c:pt>
                <c:pt idx="27">
                  <c:v>5.2948199364686745</c:v>
                </c:pt>
                <c:pt idx="28">
                  <c:v>5.5084888638697409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5.6955751573419056</c:v>
                </c:pt>
                <c:pt idx="33">
                  <c:v>5.8837604481548524</c:v>
                </c:pt>
                <c:pt idx="34">
                  <c:v>5.995641772683701</c:v>
                </c:pt>
                <c:pt idx="35">
                  <c:v>6.236224194299937</c:v>
                </c:pt>
                <c:pt idx="36">
                  <c:v>6.3720845158979147</c:v>
                </c:pt>
                <c:pt idx="37">
                  <c:v>6.4248318162520803</c:v>
                </c:pt>
                <c:pt idx="38">
                  <c:v>6.6071118669644342</c:v>
                </c:pt>
                <c:pt idx="39">
                  <c:v>6.9084990871159802</c:v>
                </c:pt>
                <c:pt idx="40">
                  <c:v>6.7647115720394106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2.7683675049909495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2.839429016619861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3.2552219611764954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3.46293485753508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3.8041617531575698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3.6803367211466296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3.7259917845981749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3.8275212688438778</c:v>
                </c:pt>
                <c:pt idx="39">
                  <c:v>4.1259128728981631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3.3849122554023485</c:v>
                </c:pt>
                <c:pt idx="2">
                  <c:v>3.440290472127149</c:v>
                </c:pt>
                <c:pt idx="3">
                  <c:v>3.4712556642592483</c:v>
                </c:pt>
                <c:pt idx="4">
                  <c:v>3.481021892108298</c:v>
                </c:pt>
                <c:pt idx="5">
                  <c:v>3.4884467788623494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4.0786015030136218</c:v>
                </c:pt>
                <c:pt idx="25">
                  <c:v>4.1171195564420326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4.2885540538950817</c:v>
                </c:pt>
                <c:pt idx="30">
                  <c:v>4.4237648571569448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5.1791184923126838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3.853358419509592</c:v>
                </c:pt>
                <c:pt idx="19" formatCode="0%">
                  <c:v>4.1559617794065655</c:v>
                </c:pt>
                <c:pt idx="20" formatCode="0%">
                  <c:v>4.3486414248549172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6.6559644735478969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86266240"/>
        <c:axId val="86274432"/>
      </c:scatterChart>
      <c:valAx>
        <c:axId val="86266240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11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6274432"/>
        <c:crosses val="autoZero"/>
        <c:crossBetween val="midCat"/>
      </c:valAx>
      <c:valAx>
        <c:axId val="86274432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11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8626624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06"/>
          <c:w val="0.32777314428690602"/>
          <c:h val="0.29129938994112181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Reflections on </a:t>
            </a:r>
            <a:r>
              <a:rPr lang="en-US" b="1" dirty="0" smtClean="0"/>
              <a:t>I</a:t>
            </a:r>
            <a:r>
              <a:rPr lang="en-US" b="1" dirty="0" smtClean="0"/>
              <a:t>nequality and C</a:t>
            </a:r>
            <a:r>
              <a:rPr lang="en-US" b="1" dirty="0" smtClean="0"/>
              <a:t>apital </a:t>
            </a:r>
            <a:r>
              <a:rPr lang="en-US" b="1" dirty="0" smtClean="0"/>
              <a:t>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Miami, BHC-EBHA Meeting, June 26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27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848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1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986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challenges.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metamorphosis</a:t>
            </a:r>
            <a:r>
              <a:rPr lang="fr-FR" b="1" i="1" dirty="0" smtClean="0"/>
              <a:t> of capital call for new </a:t>
            </a:r>
            <a:r>
              <a:rPr lang="fr-FR" b="1" i="1" dirty="0" err="1" smtClean="0"/>
              <a:t>regulations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property</a:t>
            </a:r>
            <a:r>
              <a:rPr lang="fr-FR" b="1" i="1" dirty="0" smtClean="0"/>
              <a:t> relations</a:t>
            </a:r>
            <a:r>
              <a:rPr lang="fr-FR" i="1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25397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59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5996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1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6630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="" xmlns:p14="http://schemas.microsoft.com/office/powerpoint/2010/main" val="238376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8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625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52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10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37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87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661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i="1" dirty="0" smtClean="0"/>
              <a:t>1. The long-</a:t>
            </a:r>
            <a:r>
              <a:rPr lang="fr-FR" sz="2800" b="1" i="1" dirty="0" err="1" smtClean="0"/>
              <a:t>run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dynamics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income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inequality</a:t>
            </a:r>
            <a:r>
              <a:rPr lang="fr-FR" sz="2800" i="1" dirty="0" smtClean="0"/>
              <a:t>. The end of the Kuznets </a:t>
            </a:r>
            <a:r>
              <a:rPr lang="fr-FR" sz="2800" i="1" dirty="0" err="1" smtClean="0"/>
              <a:t>curve</a:t>
            </a:r>
            <a:r>
              <a:rPr lang="fr-FR" sz="2800" i="1" dirty="0" smtClean="0"/>
              <a:t>, the end of </a:t>
            </a:r>
            <a:r>
              <a:rPr lang="fr-FR" sz="2800" i="1" dirty="0" err="1" smtClean="0"/>
              <a:t>universal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laws</a:t>
            </a:r>
            <a:r>
              <a:rPr lang="fr-FR" sz="2800" i="1" dirty="0" smtClean="0"/>
              <a:t>.</a:t>
            </a:r>
            <a:r>
              <a:rPr lang="fr-FR" sz="2800" b="1" i="1" dirty="0" smtClean="0"/>
              <a:t>      </a:t>
            </a:r>
            <a:r>
              <a:rPr lang="fr-FR" sz="2800" i="1" dirty="0" smtClean="0"/>
              <a:t>Country-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institutions and </a:t>
            </a:r>
            <a:r>
              <a:rPr lang="fr-FR" sz="2800" i="1" dirty="0" err="1" smtClean="0"/>
              <a:t>policies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matter</a:t>
            </a:r>
            <a:r>
              <a:rPr lang="fr-FR" sz="2800" i="1" dirty="0" smtClean="0"/>
              <a:t>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 in the Old </a:t>
            </a:r>
            <a:r>
              <a:rPr lang="fr-FR" sz="2800" dirty="0"/>
              <a:t>W</a:t>
            </a:r>
            <a:r>
              <a:rPr lang="fr-FR" sz="2800" dirty="0" smtClean="0"/>
              <a:t>orld (Europe, </a:t>
            </a:r>
            <a:r>
              <a:rPr lang="fr-FR" sz="2800" dirty="0" err="1" smtClean="0"/>
              <a:t>Japan</a:t>
            </a:r>
            <a:r>
              <a:rPr lang="fr-FR" sz="2800" dirty="0" smtClean="0"/>
              <a:t>). </a:t>
            </a:r>
            <a:r>
              <a:rPr lang="fr-FR" sz="2800" dirty="0" err="1" smtClean="0"/>
              <a:t>Wealth-income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 Public </a:t>
            </a:r>
            <a:r>
              <a:rPr lang="fr-FR" sz="2800" dirty="0" err="1" smtClean="0"/>
              <a:t>debt</a:t>
            </a:r>
            <a:r>
              <a:rPr lang="fr-FR" sz="2800" dirty="0" smtClean="0"/>
              <a:t>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5216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countries (China, Latin </a:t>
            </a:r>
            <a:r>
              <a:rPr lang="fr-FR" i="1" dirty="0" err="1" smtClean="0"/>
              <a:t>America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5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341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4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taxation, social state,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</a:t>
            </a:r>
          </a:p>
          <a:p>
            <a:r>
              <a:rPr lang="fr-FR" sz="2600" b="1" dirty="0" smtClean="0"/>
              <a:t>US </a:t>
            </a:r>
            <a:r>
              <a:rPr lang="fr-FR" sz="2600" b="1" dirty="0" err="1" smtClean="0"/>
              <a:t>high-inequality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trap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oligarchic</a:t>
            </a:r>
            <a:r>
              <a:rPr lang="fr-FR" sz="2600" b="1" dirty="0" smtClean="0"/>
              <a:t> capture, or </a:t>
            </a:r>
            <a:r>
              <a:rPr lang="fr-FR" sz="2600" b="1" dirty="0" err="1" smtClean="0"/>
              <a:t>lack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historical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oligarchy</a:t>
            </a:r>
            <a:r>
              <a:rPr lang="fr-FR" sz="2600" b="1" dirty="0" smtClean="0"/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424610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24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9643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7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5970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1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07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1274</Words>
  <Application>Microsoft Office PowerPoint</Application>
  <PresentationFormat>Affichage à l'écran (4:3)</PresentationFormat>
  <Paragraphs>81</Paragraphs>
  <Slides>37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0" baseType="lpstr">
      <vt:lpstr>Thème Office</vt:lpstr>
      <vt:lpstr>Acrobat Document</vt:lpstr>
      <vt:lpstr>Worksheet</vt:lpstr>
      <vt:lpstr>   Reflections on Inequality and Capital in the 21st century </vt:lpstr>
      <vt:lpstr>Diapositive 2</vt:lpstr>
      <vt:lpstr>This presentation: three points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This presentation: three points</vt:lpstr>
      <vt:lpstr>Diapositive 14</vt:lpstr>
      <vt:lpstr>Diapositive 15</vt:lpstr>
      <vt:lpstr>Diapositive 16</vt:lpstr>
      <vt:lpstr>Diapositive 17</vt:lpstr>
      <vt:lpstr>The metamorphosis of capital</vt:lpstr>
      <vt:lpstr>Diapositive 19</vt:lpstr>
      <vt:lpstr>Diapositive 20</vt:lpstr>
      <vt:lpstr>Diapositive 21</vt:lpstr>
      <vt:lpstr>Diapositive 22</vt:lpstr>
      <vt:lpstr>Diapositive 23</vt:lpstr>
      <vt:lpstr>Capital &amp; inequality in America</vt:lpstr>
      <vt:lpstr>Diapositive 25</vt:lpstr>
      <vt:lpstr>Diapositive 26</vt:lpstr>
      <vt:lpstr>Diapositive 27</vt:lpstr>
      <vt:lpstr>Diapositive 28</vt:lpstr>
      <vt:lpstr>Capital &amp; inequality in Germany</vt:lpstr>
      <vt:lpstr>Diapositive 30</vt:lpstr>
      <vt:lpstr>This presentation: three points</vt:lpstr>
      <vt:lpstr>Diapositive 32</vt:lpstr>
      <vt:lpstr>Diapositive 33</vt:lpstr>
      <vt:lpstr>Diapositive 34</vt:lpstr>
      <vt:lpstr>Diapositive 35</vt:lpstr>
      <vt:lpstr>Diapositive 36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330</cp:revision>
  <cp:lastPrinted>2015-03-04T14:43:22Z</cp:lastPrinted>
  <dcterms:created xsi:type="dcterms:W3CDTF">2013-09-25T21:11:06Z</dcterms:created>
  <dcterms:modified xsi:type="dcterms:W3CDTF">2015-06-24T09:36:51Z</dcterms:modified>
</cp:coreProperties>
</file>