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35" r:id="rId3"/>
    <p:sldId id="336" r:id="rId4"/>
    <p:sldId id="299" r:id="rId5"/>
    <p:sldId id="309" r:id="rId6"/>
    <p:sldId id="318" r:id="rId7"/>
    <p:sldId id="337" r:id="rId8"/>
    <p:sldId id="338" r:id="rId9"/>
    <p:sldId id="339" r:id="rId10"/>
    <p:sldId id="319" r:id="rId11"/>
    <p:sldId id="340" r:id="rId12"/>
    <p:sldId id="348" r:id="rId13"/>
    <p:sldId id="310" r:id="rId14"/>
    <p:sldId id="320" r:id="rId15"/>
    <p:sldId id="321" r:id="rId16"/>
    <p:sldId id="323" r:id="rId17"/>
    <p:sldId id="341" r:id="rId18"/>
    <p:sldId id="345" r:id="rId19"/>
    <p:sldId id="342" r:id="rId20"/>
    <p:sldId id="324" r:id="rId21"/>
    <p:sldId id="343" r:id="rId22"/>
    <p:sldId id="346" r:id="rId23"/>
    <p:sldId id="344" r:id="rId24"/>
    <p:sldId id="325" r:id="rId25"/>
    <p:sldId id="313" r:id="rId26"/>
    <p:sldId id="326" r:id="rId27"/>
    <p:sldId id="349" r:id="rId28"/>
    <p:sldId id="347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80" d="100"/>
          <a:sy n="80" d="100"/>
        </p:scale>
        <p:origin x="-10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1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08"/>
          <c:y val="7.239819004524907E-2"/>
          <c:w val="0.87172413793103443"/>
          <c:h val="0.79185520361990946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0.4087964804114988</c:v>
                </c:pt>
                <c:pt idx="20" formatCode="0.0%">
                  <c:v>0.44651000000000013</c:v>
                </c:pt>
                <c:pt idx="30" formatCode="0.0%">
                  <c:v>0.45106000000000002</c:v>
                </c:pt>
                <c:pt idx="40" formatCode="0.0%">
                  <c:v>0.36478000000000022</c:v>
                </c:pt>
                <c:pt idx="50" formatCode="0.0%">
                  <c:v>0.33689000000000036</c:v>
                </c:pt>
                <c:pt idx="60" formatCode="0.0%">
                  <c:v>0.34130000000000033</c:v>
                </c:pt>
                <c:pt idx="70" formatCode="0.0%">
                  <c:v>0.33432000000000051</c:v>
                </c:pt>
                <c:pt idx="80" formatCode="0.0%">
                  <c:v>0.37477000000000021</c:v>
                </c:pt>
                <c:pt idx="90" formatCode="0.0%">
                  <c:v>0.42390000000000022</c:v>
                </c:pt>
                <c:pt idx="100" formatCode="0.0%">
                  <c:v>0.46930000000000022</c:v>
                </c:pt>
                <c:pt idx="110" formatCode="0.0%">
                  <c:v>0.48816666666666736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0.45824496121453923</c:v>
                </c:pt>
                <c:pt idx="20" formatCode="0.0%">
                  <c:v>0.39472750000000023</c:v>
                </c:pt>
                <c:pt idx="30" formatCode="0.0%">
                  <c:v>0.40490625000000002</c:v>
                </c:pt>
                <c:pt idx="40" formatCode="0.0%">
                  <c:v>0.33773187500000035</c:v>
                </c:pt>
                <c:pt idx="50" formatCode="0.0%">
                  <c:v>0.3169533333333332</c:v>
                </c:pt>
                <c:pt idx="60" formatCode="0.0%">
                  <c:v>0.31621972222222222</c:v>
                </c:pt>
                <c:pt idx="70" formatCode="0.0%">
                  <c:v>0.29717416666666735</c:v>
                </c:pt>
                <c:pt idx="80" formatCode="0.0%">
                  <c:v>0.29447125000000002</c:v>
                </c:pt>
                <c:pt idx="90" formatCode="0.0%">
                  <c:v>0.32384250000000037</c:v>
                </c:pt>
                <c:pt idx="100" formatCode="0.0%">
                  <c:v>0.33989888888888953</c:v>
                </c:pt>
                <c:pt idx="110" formatCode="0.0%">
                  <c:v>0.34732847222222257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0.46618000000000021</c:v>
                </c:pt>
                <c:pt idx="30" formatCode="0.0%">
                  <c:v>0.4635100000000002</c:v>
                </c:pt>
                <c:pt idx="40" formatCode="0.0%">
                  <c:v>0.34031555555555631</c:v>
                </c:pt>
                <c:pt idx="50" formatCode="0.0%">
                  <c:v>0.30483900000000008</c:v>
                </c:pt>
                <c:pt idx="60" formatCode="0.0%">
                  <c:v>0.3025170000000002</c:v>
                </c:pt>
                <c:pt idx="70" formatCode="0.0%">
                  <c:v>0.31502600000000036</c:v>
                </c:pt>
                <c:pt idx="80" formatCode="0.0%">
                  <c:v>0.32151600000000036</c:v>
                </c:pt>
                <c:pt idx="90" formatCode="0.0%">
                  <c:v>0.33774147904390323</c:v>
                </c:pt>
                <c:pt idx="100" formatCode="0.0%">
                  <c:v>0.39159541187999436</c:v>
                </c:pt>
                <c:pt idx="110" formatCode="0.0%">
                  <c:v>0.39438365991943153</c:v>
                </c:pt>
              </c:numCache>
            </c:numRef>
          </c:val>
        </c:ser>
        <c:marker val="1"/>
        <c:axId val="81409152"/>
        <c:axId val="84562304"/>
      </c:lineChart>
      <c:catAx>
        <c:axId val="81409152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4562304"/>
        <c:crossesAt val="0"/>
        <c:auto val="1"/>
        <c:lblAlgn val="ctr"/>
        <c:lblOffset val="100"/>
        <c:tickLblSkip val="10"/>
        <c:tickMarkSkip val="10"/>
      </c:catAx>
      <c:valAx>
        <c:axId val="84562304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05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1409152"/>
        <c:crosses val="autoZero"/>
        <c:crossBetween val="midCat"/>
        <c:majorUnit val="5.0000000000000031E-2"/>
        <c:minorUnit val="5.0000000000000031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89"/>
          <c:w val="0.16803740157480326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36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245E-2"/>
          <c:y val="0.10644339221110906"/>
          <c:w val="0.8807339449541276"/>
          <c:h val="0.75543478260869745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3.408837750353948</c:v>
                </c:pt>
                <c:pt idx="2">
                  <c:v>3.4871415454462484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3.6350989216437601</c:v>
                </c:pt>
                <c:pt idx="17">
                  <c:v>3.6619046165247711</c:v>
                </c:pt>
                <c:pt idx="18">
                  <c:v>3.6226930462800202</c:v>
                </c:pt>
                <c:pt idx="19">
                  <c:v>3.7293765270503498</c:v>
                </c:pt>
                <c:pt idx="20">
                  <c:v>3.721940025269058</c:v>
                </c:pt>
                <c:pt idx="21">
                  <c:v>3.7741848893065395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3.7760689748009977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4.5210899378063756</c:v>
                </c:pt>
                <c:pt idx="30">
                  <c:v>4.503475856116455</c:v>
                </c:pt>
                <c:pt idx="31">
                  <c:v>4.3644973440998847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4.4712052535142561</c:v>
                </c:pt>
                <c:pt idx="35">
                  <c:v>4.6984321330890051</c:v>
                </c:pt>
                <c:pt idx="36">
                  <c:v>4.8775009383288666</c:v>
                </c:pt>
                <c:pt idx="37">
                  <c:v>4.9402320000077484</c:v>
                </c:pt>
                <c:pt idx="38">
                  <c:v>4.3601604779179661</c:v>
                </c:pt>
                <c:pt idx="39">
                  <c:v>4.0607640596731978</c:v>
                </c:pt>
                <c:pt idx="40">
                  <c:v>4.0992189539340433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4.8822594234633661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5.2978305618223756</c:v>
                </c:pt>
                <c:pt idx="17">
                  <c:v>6.1063262666239746</c:v>
                </c:pt>
                <c:pt idx="18">
                  <c:v>6.5578018170312689</c:v>
                </c:pt>
                <c:pt idx="19">
                  <c:v>6.9228301425026499</c:v>
                </c:pt>
                <c:pt idx="20">
                  <c:v>6.9852527005602836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5.9201108144394246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5.8363651153404534</c:v>
                </c:pt>
                <c:pt idx="33">
                  <c:v>5.8054739165566698</c:v>
                </c:pt>
                <c:pt idx="34">
                  <c:v>5.7075874671510656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2.1847991216575591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2.4860350732181433</c:v>
                </c:pt>
                <c:pt idx="10">
                  <c:v>2.5296440222245997</c:v>
                </c:pt>
                <c:pt idx="11">
                  <c:v>2.6201322868662791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3.0119389996468433</c:v>
                </c:pt>
                <c:pt idx="20">
                  <c:v>2.9333746563257201</c:v>
                </c:pt>
                <c:pt idx="21">
                  <c:v>2.8688145573027279</c:v>
                </c:pt>
                <c:pt idx="22">
                  <c:v>2.8975181887131627</c:v>
                </c:pt>
                <c:pt idx="23">
                  <c:v>3.0368559996699727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3.207500407835473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3.5647393782654007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3.8369509218735844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3.1466978262364202</c:v>
                </c:pt>
                <c:pt idx="7">
                  <c:v>3.1666940300571582</c:v>
                </c:pt>
                <c:pt idx="8">
                  <c:v>3.188638718429555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3.2074398077050597</c:v>
                </c:pt>
                <c:pt idx="12">
                  <c:v>3.1283475539151002</c:v>
                </c:pt>
                <c:pt idx="13">
                  <c:v>3.147106827681895</c:v>
                </c:pt>
                <c:pt idx="14">
                  <c:v>3.1560138321158404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3.4302072819613212</c:v>
                </c:pt>
                <c:pt idx="21">
                  <c:v>3.4168603017587147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3.391829121963037</c:v>
                </c:pt>
                <c:pt idx="25">
                  <c:v>3.3335177678547412</c:v>
                </c:pt>
                <c:pt idx="26">
                  <c:v>3.3633995976710498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3.9938959299801167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5.5345988168285265</c:v>
                </c:pt>
                <c:pt idx="38">
                  <c:v>5.5254698023123874</c:v>
                </c:pt>
                <c:pt idx="39">
                  <c:v>5.6261005104726447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3.3735529856295368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2.842642853053583</c:v>
                </c:pt>
                <c:pt idx="8">
                  <c:v>2.9820666097118367</c:v>
                </c:pt>
                <c:pt idx="9">
                  <c:v>3.1287144009124273</c:v>
                </c:pt>
                <c:pt idx="10">
                  <c:v>3.0913867276346281</c:v>
                </c:pt>
                <c:pt idx="11">
                  <c:v>3.0984842454713366</c:v>
                </c:pt>
                <c:pt idx="12">
                  <c:v>3.1436939188295252</c:v>
                </c:pt>
                <c:pt idx="13">
                  <c:v>3.220935660602168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3.6097570683270632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4.1150815702773809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4.6480218685168957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5.2187601920292845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2.5316735314332779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3.2191418964414202</c:v>
                </c:pt>
                <c:pt idx="11">
                  <c:v>3.6486889809305021</c:v>
                </c:pt>
                <c:pt idx="12">
                  <c:v>3.8252878867379749</c:v>
                </c:pt>
                <c:pt idx="13">
                  <c:v>3.7839347408454365</c:v>
                </c:pt>
                <c:pt idx="14">
                  <c:v>3.68725754425826</c:v>
                </c:pt>
                <c:pt idx="15">
                  <c:v>3.630137827824544</c:v>
                </c:pt>
                <c:pt idx="16">
                  <c:v>3.7118860434788767</c:v>
                </c:pt>
                <c:pt idx="17">
                  <c:v>3.7256482545531227</c:v>
                </c:pt>
                <c:pt idx="18">
                  <c:v>3.6910340879659445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5.1355548143458698</c:v>
                </c:pt>
                <c:pt idx="27">
                  <c:v>5.2948199364686745</c:v>
                </c:pt>
                <c:pt idx="28">
                  <c:v>5.5084888638697409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5.695575157341902</c:v>
                </c:pt>
                <c:pt idx="33">
                  <c:v>5.8837604481548524</c:v>
                </c:pt>
                <c:pt idx="34">
                  <c:v>5.9956417726837037</c:v>
                </c:pt>
                <c:pt idx="35">
                  <c:v>6.236224194299937</c:v>
                </c:pt>
                <c:pt idx="36">
                  <c:v>6.3720845158979103</c:v>
                </c:pt>
                <c:pt idx="37">
                  <c:v>6.4248318162520768</c:v>
                </c:pt>
                <c:pt idx="38">
                  <c:v>6.607111866964428</c:v>
                </c:pt>
                <c:pt idx="39">
                  <c:v>6.9084990871159802</c:v>
                </c:pt>
                <c:pt idx="40">
                  <c:v>6.7647115720394053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2.4161385011287178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2.7683675049909495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2.8394290166198579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3.2552219611764954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3.46293485753508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3.8041617531575698</c:v>
                </c:pt>
                <c:pt idx="29">
                  <c:v>3.7748101001949279</c:v>
                </c:pt>
                <c:pt idx="30">
                  <c:v>3.6548429653820778</c:v>
                </c:pt>
                <c:pt idx="31">
                  <c:v>3.6803367211466296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3.7259917845981749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3.8275212688438778</c:v>
                </c:pt>
                <c:pt idx="39">
                  <c:v>4.1259128728981578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3.3849122554023485</c:v>
                </c:pt>
                <c:pt idx="2">
                  <c:v>3.440290472127149</c:v>
                </c:pt>
                <c:pt idx="3">
                  <c:v>3.4712556642592451</c:v>
                </c:pt>
                <c:pt idx="4">
                  <c:v>3.481021892108298</c:v>
                </c:pt>
                <c:pt idx="5">
                  <c:v>3.4884467788623494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3.4535062417602602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4.0786015030136271</c:v>
                </c:pt>
                <c:pt idx="25">
                  <c:v>4.1171195564420273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4.2885540538950782</c:v>
                </c:pt>
                <c:pt idx="30">
                  <c:v>4.4237648571569403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5.5520363994264645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5.1791184923126838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3.8533584195095893</c:v>
                </c:pt>
                <c:pt idx="19" formatCode="0%">
                  <c:v>4.1559617794065655</c:v>
                </c:pt>
                <c:pt idx="20" formatCode="0%">
                  <c:v>4.3486414248549172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6.6559644735478933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84783488"/>
        <c:axId val="84787584"/>
      </c:scatterChart>
      <c:valAx>
        <c:axId val="84783488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11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84787584"/>
        <c:crosses val="autoZero"/>
        <c:crossBetween val="midCat"/>
      </c:valAx>
      <c:valAx>
        <c:axId val="84787584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11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8478348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48E-2"/>
          <c:y val="0.11059303397886106"/>
          <c:w val="0.32777314428690602"/>
          <c:h val="0.29129938994112181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02/06/2015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5555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6666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uruneunionpolitiquedeleuro.eu/en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uruneunionpolitiquedeleuro.eu/en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2014Scienc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sz="8900" dirty="0" smtClean="0"/>
              <a:t> </a:t>
            </a:r>
            <a:r>
              <a:rPr lang="en-US" dirty="0" smtClean="0"/>
              <a:t>Public Debt, Taxation </a:t>
            </a:r>
            <a:br>
              <a:rPr lang="en-US" dirty="0" smtClean="0"/>
            </a:br>
            <a:r>
              <a:rPr lang="en-US" dirty="0" smtClean="0"/>
              <a:t>and Inequality in Europe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501008"/>
            <a:ext cx="7488832" cy="2232248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European Parliament, Brussels, June </a:t>
            </a:r>
            <a:r>
              <a:rPr lang="en-US" dirty="0"/>
              <a:t>3</a:t>
            </a:r>
            <a:r>
              <a:rPr lang="en-US" dirty="0" smtClean="0"/>
              <a:t>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smtClean="0"/>
              <a:t>The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</a:t>
            </a:r>
            <a:r>
              <a:rPr lang="fr-FR" sz="2900" dirty="0" smtClean="0"/>
              <a:t>in US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</a:t>
            </a:r>
            <a:r>
              <a:rPr lang="fr-FR" sz="2900" dirty="0" err="1" smtClean="0"/>
              <a:t>recent</a:t>
            </a:r>
            <a:r>
              <a:rPr lang="fr-FR" sz="2900" dirty="0" smtClean="0"/>
              <a:t> </a:t>
            </a:r>
            <a:r>
              <a:rPr lang="fr-FR" sz="2900" dirty="0" err="1" smtClean="0"/>
              <a:t>decades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mostly</a:t>
            </a:r>
            <a:r>
              <a:rPr lang="fr-FR" sz="2900" dirty="0" smtClean="0"/>
              <a:t> due to 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of </a:t>
            </a:r>
            <a:r>
              <a:rPr lang="fr-FR" sz="2900" dirty="0" err="1" smtClean="0"/>
              <a:t>labor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endParaRPr lang="fr-FR" sz="2900" dirty="0" smtClean="0"/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It </a:t>
            </a:r>
            <a:r>
              <a:rPr lang="fr-FR" sz="2900" dirty="0" err="1" smtClean="0"/>
              <a:t>is</a:t>
            </a:r>
            <a:r>
              <a:rPr lang="fr-FR" sz="2900" dirty="0" smtClean="0"/>
              <a:t> due to a mixture of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: 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supply</a:t>
            </a:r>
            <a:r>
              <a:rPr lang="fr-FR" sz="2900" dirty="0" smtClean="0"/>
              <a:t> and </a:t>
            </a:r>
            <a:r>
              <a:rPr lang="fr-FR" sz="2900" dirty="0" err="1" smtClean="0"/>
              <a:t>demand</a:t>
            </a:r>
            <a:r>
              <a:rPr lang="fr-FR" sz="2900" dirty="0" smtClean="0"/>
              <a:t> for </a:t>
            </a:r>
            <a:r>
              <a:rPr lang="fr-FR" sz="2900" dirty="0" err="1" smtClean="0"/>
              <a:t>skills</a:t>
            </a:r>
            <a:r>
              <a:rPr lang="fr-FR" sz="2900" dirty="0" smtClean="0"/>
              <a:t>; race </a:t>
            </a:r>
            <a:r>
              <a:rPr lang="fr-FR" sz="2900" dirty="0" err="1" smtClean="0"/>
              <a:t>between</a:t>
            </a:r>
            <a:r>
              <a:rPr lang="fr-FR" sz="2900" dirty="0" smtClean="0"/>
              <a:t> </a:t>
            </a:r>
            <a:r>
              <a:rPr lang="fr-FR" sz="2900" dirty="0" err="1" smtClean="0"/>
              <a:t>education</a:t>
            </a:r>
            <a:r>
              <a:rPr lang="fr-FR" sz="2900" dirty="0" smtClean="0"/>
              <a:t> and </a:t>
            </a:r>
            <a:r>
              <a:rPr lang="fr-FR" sz="2900" dirty="0" err="1" smtClean="0"/>
              <a:t>technology</a:t>
            </a:r>
            <a:r>
              <a:rPr lang="fr-FR" sz="2900" dirty="0" smtClean="0"/>
              <a:t>; </a:t>
            </a:r>
            <a:r>
              <a:rPr lang="fr-FR" sz="2900" dirty="0" err="1" smtClean="0"/>
              <a:t>globalization</a:t>
            </a:r>
            <a:r>
              <a:rPr lang="fr-FR" sz="2900" dirty="0" smtClean="0"/>
              <a:t>; more </a:t>
            </a:r>
            <a:r>
              <a:rPr lang="fr-FR" sz="2900" dirty="0" err="1" smtClean="0"/>
              <a:t>unequal</a:t>
            </a:r>
            <a:r>
              <a:rPr lang="fr-FR" sz="2900" dirty="0" smtClean="0"/>
              <a:t> to </a:t>
            </a:r>
            <a:r>
              <a:rPr lang="fr-FR" sz="2900" dirty="0" err="1" smtClean="0"/>
              <a:t>access</a:t>
            </a:r>
            <a:r>
              <a:rPr lang="fr-FR" sz="2900" dirty="0" smtClean="0"/>
              <a:t> to </a:t>
            </a:r>
            <a:r>
              <a:rPr lang="fr-FR" sz="2900" dirty="0" err="1" smtClean="0"/>
              <a:t>skills</a:t>
            </a:r>
            <a:r>
              <a:rPr lang="fr-FR" sz="2900" dirty="0" smtClean="0"/>
              <a:t> in the US (</a:t>
            </a:r>
            <a:r>
              <a:rPr lang="fr-FR" sz="2900" dirty="0" err="1" smtClean="0"/>
              <a:t>rising</a:t>
            </a:r>
            <a:r>
              <a:rPr lang="fr-FR" sz="2900" dirty="0" smtClean="0"/>
              <a:t> </a:t>
            </a:r>
            <a:r>
              <a:rPr lang="fr-FR" sz="2900" dirty="0" err="1" smtClean="0"/>
              <a:t>tuitions</a:t>
            </a:r>
            <a:r>
              <a:rPr lang="fr-FR" sz="2900" dirty="0" smtClean="0"/>
              <a:t>, </a:t>
            </a:r>
            <a:r>
              <a:rPr lang="fr-FR" sz="2900" dirty="0" err="1" smtClean="0"/>
              <a:t>insufficient</a:t>
            </a:r>
            <a:r>
              <a:rPr lang="fr-FR" sz="2900" dirty="0" smtClean="0"/>
              <a:t> public </a:t>
            </a:r>
            <a:r>
              <a:rPr lang="fr-FR" sz="2900" dirty="0" err="1" smtClean="0"/>
              <a:t>investment</a:t>
            </a:r>
            <a:r>
              <a:rPr lang="fr-FR" sz="2900" dirty="0" smtClean="0"/>
              <a:t>); </a:t>
            </a:r>
            <a:r>
              <a:rPr lang="fr-FR" sz="2900" dirty="0" err="1" smtClean="0"/>
              <a:t>unprecedented</a:t>
            </a:r>
            <a:r>
              <a:rPr lang="fr-FR" sz="2900" dirty="0" smtClean="0"/>
              <a:t> </a:t>
            </a:r>
            <a:r>
              <a:rPr lang="fr-FR" sz="2900" dirty="0" err="1" smtClean="0"/>
              <a:t>rise</a:t>
            </a:r>
            <a:r>
              <a:rPr lang="fr-FR" sz="2900" dirty="0" smtClean="0"/>
              <a:t> of top </a:t>
            </a:r>
            <a:r>
              <a:rPr lang="fr-FR" sz="2900" dirty="0" err="1" smtClean="0"/>
              <a:t>managerial</a:t>
            </a:r>
            <a:r>
              <a:rPr lang="fr-FR" sz="2900" dirty="0" smtClean="0"/>
              <a:t> compensation in the US (</a:t>
            </a:r>
            <a:r>
              <a:rPr lang="fr-FR" sz="2900" dirty="0" err="1" smtClean="0"/>
              <a:t>changing</a:t>
            </a:r>
            <a:r>
              <a:rPr lang="fr-FR" sz="2900" dirty="0" smtClean="0"/>
              <a:t> </a:t>
            </a:r>
            <a:r>
              <a:rPr lang="fr-FR" sz="2900" dirty="0" err="1" smtClean="0"/>
              <a:t>incentives</a:t>
            </a:r>
            <a:r>
              <a:rPr lang="fr-FR" sz="2900" dirty="0" smtClean="0"/>
              <a:t>, </a:t>
            </a:r>
            <a:r>
              <a:rPr lang="fr-FR" sz="2900" dirty="0" err="1" smtClean="0"/>
              <a:t>cuts</a:t>
            </a:r>
            <a:r>
              <a:rPr lang="fr-FR" sz="2900" dirty="0" smtClean="0"/>
              <a:t> in top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rates); </a:t>
            </a:r>
            <a:r>
              <a:rPr lang="fr-FR" sz="2900" dirty="0" err="1" smtClean="0"/>
              <a:t>falling</a:t>
            </a:r>
            <a:r>
              <a:rPr lang="fr-FR" sz="2900" dirty="0" smtClean="0"/>
              <a:t> minimum </a:t>
            </a:r>
            <a:r>
              <a:rPr lang="fr-FR" sz="2900" dirty="0" err="1" smtClean="0"/>
              <a:t>wage</a:t>
            </a:r>
            <a:r>
              <a:rPr lang="fr-FR" sz="2900" dirty="0" smtClean="0"/>
              <a:t> in the US</a:t>
            </a:r>
          </a:p>
          <a:p>
            <a:pPr marL="0" indent="0">
              <a:buNone/>
            </a:pP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fr-FR" sz="24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800" dirty="0">
                <a:sym typeface="Wingdings"/>
              </a:rPr>
              <a:t>institutions </a:t>
            </a:r>
            <a:r>
              <a:rPr lang="fr-FR" sz="2800" dirty="0" smtClean="0">
                <a:sym typeface="Wingdings"/>
              </a:rPr>
              <a:t>and </a:t>
            </a:r>
            <a:r>
              <a:rPr lang="fr-FR" sz="2800" dirty="0" err="1" smtClean="0">
                <a:sym typeface="Wingdings"/>
              </a:rPr>
              <a:t>policies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matter</a:t>
            </a:r>
            <a:r>
              <a:rPr lang="fr-FR" sz="2800" dirty="0" smtClean="0">
                <a:sym typeface="Wingdings"/>
              </a:rPr>
              <a:t> ; </a:t>
            </a:r>
            <a:r>
              <a:rPr lang="fr-FR" sz="2800" dirty="0" err="1" smtClean="0">
                <a:sym typeface="Wingdings"/>
              </a:rPr>
              <a:t>Europe’s</a:t>
            </a:r>
            <a:r>
              <a:rPr lang="fr-FR" sz="2800" dirty="0" smtClean="0">
                <a:sym typeface="Wingdings"/>
              </a:rPr>
              <a:t> social model </a:t>
            </a:r>
            <a:r>
              <a:rPr lang="fr-FR" sz="2800" dirty="0" err="1" smtClean="0">
                <a:sym typeface="Wingdings"/>
              </a:rPr>
              <a:t>allows</a:t>
            </a:r>
            <a:r>
              <a:rPr lang="fr-FR" sz="2800" dirty="0" smtClean="0">
                <a:sym typeface="Wingdings"/>
              </a:rPr>
              <a:t> to </a:t>
            </a:r>
            <a:r>
              <a:rPr lang="fr-FR" sz="2800" dirty="0" err="1" smtClean="0">
                <a:sym typeface="Wingdings"/>
              </a:rPr>
              <a:t>spread</a:t>
            </a:r>
            <a:r>
              <a:rPr lang="fr-FR" sz="2800" dirty="0" smtClean="0">
                <a:sym typeface="Wingdings"/>
              </a:rPr>
              <a:t> the </a:t>
            </a:r>
            <a:r>
              <a:rPr lang="fr-FR" sz="2800" dirty="0" err="1" smtClean="0">
                <a:sym typeface="Wingdings"/>
              </a:rPr>
              <a:t>benefits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from</a:t>
            </a:r>
            <a:r>
              <a:rPr lang="fr-FR" sz="2800" dirty="0" smtClean="0">
                <a:sym typeface="Wingdings"/>
              </a:rPr>
              <a:t> </a:t>
            </a:r>
            <a:r>
              <a:rPr lang="fr-FR" sz="2800" dirty="0" err="1" smtClean="0">
                <a:sym typeface="Wingdings"/>
              </a:rPr>
              <a:t>globalization</a:t>
            </a:r>
            <a:r>
              <a:rPr lang="fr-FR" sz="2800" dirty="0" smtClean="0">
                <a:sym typeface="Wingdings"/>
              </a:rPr>
              <a:t> more </a:t>
            </a:r>
            <a:r>
              <a:rPr lang="fr-FR" sz="2800" dirty="0" err="1" smtClean="0">
                <a:sym typeface="Wingdings"/>
              </a:rPr>
              <a:t>evenly</a:t>
            </a:r>
            <a:r>
              <a:rPr lang="fr-FR" sz="2800" dirty="0" smtClean="0">
                <a:sym typeface="Wingdings"/>
              </a:rPr>
              <a:t> </a:t>
            </a:r>
            <a:endParaRPr lang="fr-FR" sz="2800" dirty="0"/>
          </a:p>
          <a:p>
            <a:pPr>
              <a:buNone/>
            </a:pPr>
            <a:endParaRPr lang="fr-FR" sz="2800" dirty="0"/>
          </a:p>
          <a:p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323528" y="260648"/>
          <a:ext cx="8496943" cy="6336703"/>
        </p:xfrm>
        <a:graphic>
          <a:graphicData uri="http://schemas.openxmlformats.org/presentationml/2006/ole">
            <p:oleObj spid="_x0000_s20993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847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 noChangeAspect="1"/>
          </p:cNvGraphicFramePr>
          <p:nvPr>
            <p:ph idx="1"/>
          </p:nvPr>
        </p:nvGraphicFramePr>
        <p:xfrm>
          <a:off x="395536" y="332656"/>
          <a:ext cx="8424936" cy="6192688"/>
        </p:xfrm>
        <a:graphic>
          <a:graphicData uri="http://schemas.openxmlformats.org/presentationml/2006/ole">
            <p:oleObj spid="_x0000_s1025" name="Acrobat Document" r:id="rId3" imgW="5486876" imgH="4115157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719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n°2: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;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US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</a:t>
            </a:r>
            <a:r>
              <a:rPr lang="fr-FR" sz="2900" dirty="0" smtClean="0"/>
              <a:t>Europe (</a:t>
            </a:r>
            <a:r>
              <a:rPr lang="fr-FR" sz="2900" dirty="0" err="1" smtClean="0"/>
              <a:t>same</a:t>
            </a:r>
            <a:r>
              <a:rPr lang="fr-FR" sz="2900" dirty="0" smtClean="0"/>
              <a:t> </a:t>
            </a:r>
            <a:r>
              <a:rPr lang="fr-FR" sz="2900" dirty="0" err="1" smtClean="0"/>
              <a:t>reasons</a:t>
            </a:r>
            <a:r>
              <a:rPr lang="fr-FR" sz="2900" dirty="0" smtClean="0"/>
              <a:t> as </a:t>
            </a:r>
            <a:r>
              <a:rPr lang="fr-FR" sz="2900" dirty="0" err="1" smtClean="0"/>
              <a:t>before</a:t>
            </a:r>
            <a:r>
              <a:rPr lang="fr-FR" sz="2900" dirty="0" smtClean="0"/>
              <a:t>)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 smtClean="0"/>
              <a:t>Fact</a:t>
            </a:r>
            <a:r>
              <a:rPr lang="fr-FR" sz="2900" dirty="0" smtClean="0"/>
              <a:t> n°3: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</a:t>
            </a:r>
            <a:r>
              <a:rPr lang="fr-FR" sz="2900" dirty="0" err="1" smtClean="0"/>
              <a:t>much</a:t>
            </a:r>
            <a:r>
              <a:rPr lang="fr-FR" sz="2900" dirty="0" smtClean="0"/>
              <a:t> </a:t>
            </a:r>
            <a:r>
              <a:rPr lang="fr-FR" sz="2900" dirty="0" err="1" smtClean="0"/>
              <a:t>less</a:t>
            </a:r>
            <a:r>
              <a:rPr lang="fr-FR" sz="2900" dirty="0" smtClean="0"/>
              <a:t> </a:t>
            </a:r>
            <a:r>
              <a:rPr lang="fr-FR" sz="2900" dirty="0" err="1" smtClean="0"/>
              <a:t>extreme</a:t>
            </a:r>
            <a:r>
              <a:rPr lang="fr-FR" sz="2900" dirty="0" smtClean="0"/>
              <a:t> </a:t>
            </a:r>
            <a:r>
              <a:rPr lang="fr-FR" sz="2900" dirty="0" err="1" smtClean="0"/>
              <a:t>today</a:t>
            </a:r>
            <a:r>
              <a:rPr lang="fr-FR" sz="2900" dirty="0" smtClean="0"/>
              <a:t> </a:t>
            </a:r>
            <a:r>
              <a:rPr lang="fr-FR" sz="2900" dirty="0" err="1" smtClean="0"/>
              <a:t>than</a:t>
            </a:r>
            <a:r>
              <a:rPr lang="fr-FR" sz="2900" dirty="0" smtClean="0"/>
              <a:t> a </a:t>
            </a:r>
            <a:r>
              <a:rPr lang="fr-FR" sz="2900" dirty="0" err="1" smtClean="0"/>
              <a:t>century</a:t>
            </a:r>
            <a:r>
              <a:rPr lang="fr-FR" sz="2900" dirty="0" smtClean="0"/>
              <a:t> </a:t>
            </a:r>
            <a:r>
              <a:rPr lang="fr-FR" sz="2900" dirty="0" err="1" smtClean="0"/>
              <a:t>ago</a:t>
            </a:r>
            <a:r>
              <a:rPr lang="fr-FR" sz="2900" dirty="0" smtClean="0"/>
              <a:t> in Europe, </a:t>
            </a:r>
            <a:r>
              <a:rPr lang="fr-FR" sz="2900" dirty="0" err="1" smtClean="0"/>
              <a:t>although</a:t>
            </a:r>
            <a:r>
              <a:rPr lang="fr-FR" sz="2900" dirty="0" smtClean="0"/>
              <a:t> the total </a:t>
            </a:r>
            <a:r>
              <a:rPr lang="fr-FR" sz="2900" dirty="0" err="1" smtClean="0"/>
              <a:t>capitalization</a:t>
            </a:r>
            <a:r>
              <a:rPr lang="fr-FR" sz="2900" dirty="0" smtClean="0"/>
              <a:t> of </a:t>
            </a:r>
            <a:r>
              <a:rPr lang="fr-FR" sz="2900" dirty="0" err="1" smtClean="0"/>
              <a:t>private</a:t>
            </a:r>
            <a:r>
              <a:rPr lang="fr-FR" sz="2900" dirty="0" smtClean="0"/>
              <a:t> </a:t>
            </a:r>
            <a:r>
              <a:rPr lang="fr-FR" sz="2900" dirty="0" err="1" smtClean="0"/>
              <a:t>wealth</a:t>
            </a:r>
            <a:r>
              <a:rPr lang="fr-FR" sz="2900" dirty="0" smtClean="0"/>
              <a:t> relative to national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has </a:t>
            </a:r>
            <a:r>
              <a:rPr lang="fr-FR" sz="2900" dirty="0" err="1" smtClean="0"/>
              <a:t>now</a:t>
            </a:r>
            <a:r>
              <a:rPr lang="fr-FR" sz="2900" dirty="0" smtClean="0"/>
              <a:t> </a:t>
            </a:r>
            <a:r>
              <a:rPr lang="fr-FR" sz="2900" dirty="0" err="1" smtClean="0"/>
              <a:t>recovered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the 1914-1945 </a:t>
            </a:r>
            <a:r>
              <a:rPr lang="fr-FR" sz="2900" dirty="0" err="1" smtClean="0"/>
              <a:t>shocks</a:t>
            </a:r>
            <a:endParaRPr lang="fr-FR" sz="2900" dirty="0" smtClean="0"/>
          </a:p>
          <a:p>
            <a:r>
              <a:rPr lang="fr-FR" sz="2900" dirty="0" err="1" smtClean="0"/>
              <a:t>There’s</a:t>
            </a:r>
            <a:r>
              <a:rPr lang="fr-FR" sz="2900" dirty="0" smtClean="0"/>
              <a:t> </a:t>
            </a:r>
            <a:r>
              <a:rPr lang="fr-FR" sz="2900" dirty="0" err="1" smtClean="0"/>
              <a:t>nothing</a:t>
            </a:r>
            <a:r>
              <a:rPr lang="fr-FR" sz="2900" dirty="0" smtClean="0"/>
              <a:t> </a:t>
            </a:r>
            <a:r>
              <a:rPr lang="fr-FR" sz="2900" dirty="0" err="1" smtClean="0"/>
              <a:t>bad</a:t>
            </a:r>
            <a:r>
              <a:rPr lang="fr-FR" sz="2900" dirty="0" smtClean="0"/>
              <a:t>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err="1" smtClean="0"/>
              <a:t>high</a:t>
            </a:r>
            <a:r>
              <a:rPr lang="fr-FR" sz="2900" dirty="0" smtClean="0"/>
              <a:t>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</a:t>
            </a:r>
            <a:r>
              <a:rPr lang="fr-FR" sz="2900" dirty="0"/>
              <a:t> </a:t>
            </a:r>
            <a:r>
              <a:rPr lang="fr-FR" sz="2900" dirty="0" smtClean="0"/>
              <a:t>(as long as </a:t>
            </a:r>
            <a:r>
              <a:rPr lang="fr-FR" sz="2900" dirty="0" err="1" smtClean="0"/>
              <a:t>there’s</a:t>
            </a:r>
            <a:r>
              <a:rPr lang="fr-FR" sz="2900" dirty="0" smtClean="0"/>
              <a:t> a </a:t>
            </a:r>
            <a:r>
              <a:rPr lang="fr-FR" sz="2900" dirty="0" err="1" smtClean="0"/>
              <a:t>strong</a:t>
            </a:r>
            <a:r>
              <a:rPr lang="fr-FR" sz="2900" dirty="0" smtClean="0"/>
              <a:t> middle class </a:t>
            </a:r>
            <a:r>
              <a:rPr lang="fr-FR" sz="2900" dirty="0" err="1" smtClean="0"/>
              <a:t>share</a:t>
            </a:r>
            <a:r>
              <a:rPr lang="fr-FR" sz="2900" dirty="0" smtClean="0"/>
              <a:t> in total </a:t>
            </a:r>
            <a:r>
              <a:rPr lang="fr-FR" sz="2900" dirty="0" err="1" smtClean="0"/>
              <a:t>wealth</a:t>
            </a:r>
            <a:r>
              <a:rPr lang="fr-FR" sz="2900" dirty="0" smtClean="0"/>
              <a:t>), but </a:t>
            </a:r>
            <a:r>
              <a:rPr lang="fr-FR" sz="2900" dirty="0" err="1" smtClean="0"/>
              <a:t>this</a:t>
            </a:r>
            <a:r>
              <a:rPr lang="fr-FR" sz="2900" dirty="0" smtClean="0"/>
              <a:t> </a:t>
            </a:r>
            <a:r>
              <a:rPr lang="fr-FR" sz="2900" dirty="0" err="1" smtClean="0"/>
              <a:t>creates</a:t>
            </a:r>
            <a:r>
              <a:rPr lang="fr-FR" sz="2900" dirty="0" smtClean="0"/>
              <a:t> new </a:t>
            </a:r>
            <a:r>
              <a:rPr lang="fr-FR" sz="2900" dirty="0" err="1" smtClean="0"/>
              <a:t>policy</a:t>
            </a:r>
            <a:r>
              <a:rPr lang="fr-FR" sz="2900" dirty="0" smtClean="0"/>
              <a:t> challenges, </a:t>
            </a:r>
            <a:r>
              <a:rPr lang="fr-FR" sz="2900" dirty="0" err="1" smtClean="0"/>
              <a:t>particularly</a:t>
            </a:r>
            <a:r>
              <a:rPr lang="fr-FR" sz="2900" dirty="0" smtClean="0"/>
              <a:t> for Europe</a:t>
            </a:r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94625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95647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/>
          </a:bodyPr>
          <a:lstStyle/>
          <a:p>
            <a:r>
              <a:rPr lang="fr-FR" dirty="0" smtClean="0"/>
              <a:t>2. </a:t>
            </a:r>
            <a:r>
              <a:rPr lang="fr-FR" dirty="0" err="1" smtClean="0"/>
              <a:t>European</a:t>
            </a:r>
            <a:r>
              <a:rPr lang="fr-FR" dirty="0" smtClean="0"/>
              <a:t> social state </a:t>
            </a:r>
            <a:r>
              <a:rPr lang="fr-FR" dirty="0" err="1" smtClean="0"/>
              <a:t>is</a:t>
            </a:r>
            <a:r>
              <a:rPr lang="fr-FR" dirty="0" smtClean="0"/>
              <a:t> fragile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European</a:t>
            </a:r>
            <a:r>
              <a:rPr lang="fr-FR" dirty="0" smtClean="0"/>
              <a:t> social state relies on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/GDP ratio</a:t>
            </a:r>
          </a:p>
          <a:p>
            <a:endParaRPr lang="fr-FR" dirty="0" smtClean="0"/>
          </a:p>
          <a:p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and </a:t>
            </a:r>
            <a:r>
              <a:rPr lang="fr-FR" dirty="0" err="1" smtClean="0"/>
              <a:t>lack</a:t>
            </a:r>
            <a:r>
              <a:rPr lang="fr-FR" dirty="0" smtClean="0"/>
              <a:t> of fiscal union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sustain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and to </a:t>
            </a:r>
            <a:r>
              <a:rPr lang="fr-FR" dirty="0" err="1" smtClean="0"/>
              <a:t>maintain</a:t>
            </a:r>
            <a:r>
              <a:rPr lang="fr-FR" dirty="0" smtClean="0"/>
              <a:t> fiscal consent: consensus about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fairness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fragile</a:t>
            </a:r>
          </a:p>
          <a:p>
            <a:endParaRPr lang="fr-FR" dirty="0" smtClean="0"/>
          </a:p>
          <a:p>
            <a:r>
              <a:rPr lang="fr-FR" dirty="0" smtClean="0"/>
              <a:t>Top </a:t>
            </a:r>
            <a:r>
              <a:rPr lang="fr-FR" dirty="0" err="1" smtClean="0"/>
              <a:t>personal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rates have </a:t>
            </a:r>
            <a:r>
              <a:rPr lang="fr-FR" dirty="0" err="1" smtClean="0"/>
              <a:t>fallen</a:t>
            </a:r>
            <a:r>
              <a:rPr lang="fr-FR" dirty="0" smtClean="0"/>
              <a:t> more in the US </a:t>
            </a:r>
            <a:r>
              <a:rPr lang="fr-FR" dirty="0" err="1" smtClean="0"/>
              <a:t>then</a:t>
            </a:r>
            <a:r>
              <a:rPr lang="fr-FR" dirty="0" smtClean="0"/>
              <a:t> in Europe, but 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rates have </a:t>
            </a:r>
            <a:r>
              <a:rPr lang="fr-FR" dirty="0" err="1" smtClean="0"/>
              <a:t>fallen</a:t>
            </a:r>
            <a:r>
              <a:rPr lang="fr-FR" dirty="0" smtClean="0"/>
              <a:t> a lot more in Europe </a:t>
            </a:r>
          </a:p>
          <a:p>
            <a:r>
              <a:rPr lang="fr-FR" dirty="0" err="1" smtClean="0"/>
              <a:t>Without</a:t>
            </a:r>
            <a:r>
              <a:rPr lang="fr-FR" dirty="0" smtClean="0"/>
              <a:t> a </a:t>
            </a:r>
            <a:r>
              <a:rPr lang="fr-FR" dirty="0" err="1" smtClean="0"/>
              <a:t>common</a:t>
            </a:r>
            <a:r>
              <a:rPr lang="fr-FR" dirty="0" smtClean="0"/>
              <a:t> euro-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, effective </a:t>
            </a:r>
            <a:r>
              <a:rPr lang="fr-FR" dirty="0" err="1" smtClean="0"/>
              <a:t>tax</a:t>
            </a:r>
            <a:r>
              <a:rPr lang="fr-FR" dirty="0" smtClean="0"/>
              <a:t> rates on large corporations are </a:t>
            </a:r>
            <a:r>
              <a:rPr lang="fr-FR" dirty="0" err="1" smtClean="0"/>
              <a:t>likely</a:t>
            </a:r>
            <a:r>
              <a:rPr lang="fr-FR" dirty="0" smtClean="0"/>
              <a:t> to </a:t>
            </a:r>
            <a:r>
              <a:rPr lang="fr-FR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 smtClean="0">
                <a:ea typeface="Wingdings"/>
                <a:cs typeface="Wingdings"/>
                <a:sym typeface="Wingdings"/>
              </a:rPr>
              <a:t> </a:t>
            </a:r>
            <a:r>
              <a:rPr lang="fr-FR" dirty="0" smtClean="0">
                <a:ea typeface="Wingdings"/>
                <a:cs typeface="Wingdings"/>
                <a:sym typeface="Wingdings"/>
              </a:rPr>
              <a:t>0%</a:t>
            </a: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10853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5"/>
        </p:xfrm>
        <a:graphic>
          <a:graphicData uri="http://schemas.openxmlformats.org/presentationml/2006/ole">
            <p:oleObj spid="_x0000_s21812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0472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24064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12334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0413" name="Feuille de calcul" r:id="rId3" imgW="9243057" imgH="5745583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2514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1.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the long-</a:t>
            </a:r>
            <a:r>
              <a:rPr lang="fr-FR" b="1" dirty="0" err="1" smtClean="0"/>
              <a:t>run</a:t>
            </a:r>
            <a:r>
              <a:rPr lang="fr-FR" dirty="0" smtClean="0"/>
              <a:t>: over the course of the 20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century</a:t>
            </a:r>
            <a:r>
              <a:rPr lang="fr-FR" dirty="0" smtClean="0"/>
              <a:t>, Europe has </a:t>
            </a:r>
            <a:r>
              <a:rPr lang="fr-FR" dirty="0" err="1" smtClean="0"/>
              <a:t>become</a:t>
            </a:r>
            <a:r>
              <a:rPr lang="fr-FR" dirty="0" smtClean="0"/>
              <a:t> more </a:t>
            </a:r>
            <a:r>
              <a:rPr lang="fr-FR" dirty="0" err="1" smtClean="0"/>
              <a:t>egalitarian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US </a:t>
            </a:r>
            <a:r>
              <a:rPr lang="fr-FR" sz="2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600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institutions and </a:t>
            </a:r>
            <a:r>
              <a:rPr lang="fr-FR" dirty="0" err="1" smtClean="0">
                <a:sym typeface="Wingdings"/>
              </a:rPr>
              <a:t>policies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matter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2. But the European social state </a:t>
            </a:r>
            <a:r>
              <a:rPr lang="fr-FR" b="1" dirty="0" err="1" smtClean="0"/>
              <a:t>is</a:t>
            </a:r>
            <a:r>
              <a:rPr lang="fr-FR" b="1" dirty="0" smtClean="0"/>
              <a:t> fragile</a:t>
            </a:r>
            <a:r>
              <a:rPr lang="fr-FR" dirty="0" smtClean="0"/>
              <a:t>: </a:t>
            </a:r>
            <a:r>
              <a:rPr lang="fr-FR" dirty="0" err="1" smtClean="0"/>
              <a:t>lack</a:t>
            </a:r>
            <a:r>
              <a:rPr lang="fr-FR" dirty="0" smtClean="0"/>
              <a:t> of fiscal union,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,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, </a:t>
            </a:r>
            <a:r>
              <a:rPr lang="fr-FR" dirty="0" err="1" smtClean="0"/>
              <a:t>unemployment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nationalism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b="1" dirty="0"/>
              <a:t>3</a:t>
            </a:r>
            <a:r>
              <a:rPr lang="fr-FR" b="1" dirty="0" smtClean="0"/>
              <a:t>. EU institutions </a:t>
            </a:r>
            <a:r>
              <a:rPr lang="fr-FR" b="1" dirty="0" err="1" smtClean="0"/>
              <a:t>need</a:t>
            </a:r>
            <a:r>
              <a:rPr lang="fr-FR" b="1" dirty="0" smtClean="0"/>
              <a:t> to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fundamentally</a:t>
            </a:r>
            <a:r>
              <a:rPr lang="fr-FR" b="1" dirty="0" smtClean="0"/>
              <a:t> </a:t>
            </a:r>
            <a:r>
              <a:rPr lang="fr-FR" b="1" dirty="0" err="1" smtClean="0"/>
              <a:t>transformed</a:t>
            </a:r>
            <a:r>
              <a:rPr lang="fr-FR" b="1" dirty="0" smtClean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address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: Euro-</a:t>
            </a:r>
            <a:r>
              <a:rPr lang="fr-FR" dirty="0" err="1" smtClean="0"/>
              <a:t>chamber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(</a:t>
            </a:r>
            <a:r>
              <a:rPr lang="fr-FR" dirty="0" err="1" smtClean="0"/>
              <a:t>see</a:t>
            </a:r>
            <a:r>
              <a:rPr lang="fr-FR" dirty="0" smtClean="0"/>
              <a:t> « </a:t>
            </a:r>
            <a:r>
              <a:rPr lang="fr-FR" dirty="0" err="1" smtClean="0">
                <a:hlinkClick r:id="rId2"/>
              </a:rPr>
              <a:t>Manifesto</a:t>
            </a:r>
            <a:r>
              <a:rPr lang="fr-FR" dirty="0" smtClean="0">
                <a:hlinkClick r:id="rId2"/>
              </a:rPr>
              <a:t> for a Euro </a:t>
            </a:r>
            <a:r>
              <a:rPr lang="fr-FR" dirty="0" err="1" smtClean="0">
                <a:hlinkClick r:id="rId2"/>
              </a:rPr>
              <a:t>political</a:t>
            </a:r>
            <a:r>
              <a:rPr lang="fr-FR" dirty="0" smtClean="0">
                <a:hlinkClick r:id="rId2"/>
              </a:rPr>
              <a:t> union</a:t>
            </a:r>
            <a:r>
              <a:rPr lang="fr-FR" dirty="0" smtClean="0"/>
              <a:t> »)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60238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r>
              <a:rPr lang="fr-FR" dirty="0" smtClean="0"/>
              <a:t>Rise of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wealth-income</a:t>
            </a:r>
            <a:r>
              <a:rPr lang="fr-FR" dirty="0" smtClean="0"/>
              <a:t> ratios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and real-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bubbles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properly</a:t>
            </a:r>
            <a:r>
              <a:rPr lang="fr-FR" dirty="0" smtClean="0"/>
              <a:t> </a:t>
            </a:r>
            <a:r>
              <a:rPr lang="fr-FR" dirty="0" err="1" smtClean="0"/>
              <a:t>regulated</a:t>
            </a:r>
            <a:r>
              <a:rPr lang="fr-FR" dirty="0" smtClean="0"/>
              <a:t>  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800" dirty="0" smtClean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new </a:t>
            </a:r>
            <a:r>
              <a:rPr lang="fr-FR" dirty="0" err="1" smtClean="0">
                <a:sym typeface="Wingdings"/>
              </a:rPr>
              <a:t>policy</a:t>
            </a:r>
            <a:r>
              <a:rPr lang="fr-FR" dirty="0" smtClean="0">
                <a:sym typeface="Wingdings"/>
              </a:rPr>
              <a:t> challenges (</a:t>
            </a:r>
            <a:r>
              <a:rPr lang="fr-FR" dirty="0" err="1" smtClean="0">
                <a:sym typeface="Wingdings"/>
              </a:rPr>
              <a:t>prudential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regulation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access</a:t>
            </a:r>
            <a:r>
              <a:rPr lang="fr-FR" dirty="0" smtClean="0">
                <a:sym typeface="Wingdings"/>
              </a:rPr>
              <a:t> to </a:t>
            </a:r>
            <a:r>
              <a:rPr lang="fr-FR" dirty="0" err="1" smtClean="0">
                <a:sym typeface="Wingdings"/>
              </a:rPr>
              <a:t>property</a:t>
            </a:r>
            <a:r>
              <a:rPr lang="fr-FR" dirty="0" smtClean="0">
                <a:sym typeface="Wingdings"/>
              </a:rPr>
              <a:t> for </a:t>
            </a:r>
            <a:r>
              <a:rPr lang="fr-FR" dirty="0" err="1" smtClean="0">
                <a:sym typeface="Wingdings"/>
              </a:rPr>
              <a:t>young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generations</a:t>
            </a:r>
            <a:r>
              <a:rPr lang="fr-FR" dirty="0" smtClean="0">
                <a:sym typeface="Wingdings"/>
              </a:rPr>
              <a:t>, return of </a:t>
            </a:r>
            <a:r>
              <a:rPr lang="fr-FR" dirty="0" err="1" smtClean="0">
                <a:sym typeface="Wingdings"/>
              </a:rPr>
              <a:t>inheritance</a:t>
            </a:r>
            <a:r>
              <a:rPr lang="fr-FR" dirty="0" smtClean="0">
                <a:sym typeface="Wingdings"/>
              </a:rPr>
              <a:t>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177439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9552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832648"/>
          </a:xfrm>
        </p:spPr>
        <p:txBody>
          <a:bodyPr>
            <a:normAutofit/>
          </a:bodyPr>
          <a:lstStyle/>
          <a:p>
            <a:r>
              <a:rPr lang="fr-FR" dirty="0" smtClean="0"/>
              <a:t>Rise of European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… </a:t>
            </a:r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partly</a:t>
            </a:r>
            <a:r>
              <a:rPr lang="fr-FR" dirty="0" smtClean="0"/>
              <a:t> due to </a:t>
            </a:r>
            <a:r>
              <a:rPr lang="fr-FR" dirty="0" err="1" smtClean="0"/>
              <a:t>transfers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public to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</a:t>
            </a:r>
            <a:r>
              <a:rPr lang="fr-FR" dirty="0" err="1" smtClean="0"/>
              <a:t>privatization</a:t>
            </a:r>
            <a:r>
              <a:rPr lang="fr-FR" dirty="0" smtClean="0"/>
              <a:t> of public </a:t>
            </a:r>
            <a:r>
              <a:rPr lang="fr-FR" dirty="0" err="1" smtClean="0"/>
              <a:t>assets</a:t>
            </a:r>
            <a:r>
              <a:rPr lang="fr-FR" dirty="0" smtClean="0"/>
              <a:t> at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, </a:t>
            </a:r>
            <a:r>
              <a:rPr lang="fr-FR" dirty="0" err="1" smtClean="0"/>
              <a:t>rise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 to </a:t>
            </a:r>
            <a:r>
              <a:rPr lang="fr-FR" dirty="0" err="1" smtClean="0"/>
              <a:t>historically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</a:t>
            </a:r>
          </a:p>
          <a:p>
            <a:pPr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public </a:t>
            </a:r>
            <a:r>
              <a:rPr lang="fr-FR" dirty="0" err="1" smtClean="0">
                <a:sym typeface="Wingdings"/>
              </a:rPr>
              <a:t>debt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crisis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lack</a:t>
            </a:r>
            <a:r>
              <a:rPr lang="fr-FR" dirty="0" smtClean="0">
                <a:sym typeface="Wingdings"/>
              </a:rPr>
              <a:t> of confidence in Euro-zone institutions, </a:t>
            </a:r>
            <a:r>
              <a:rPr lang="fr-FR" dirty="0" err="1" smtClean="0">
                <a:sym typeface="Wingdings"/>
              </a:rPr>
              <a:t>recession</a:t>
            </a:r>
            <a:r>
              <a:rPr lang="fr-FR" dirty="0" smtClean="0">
                <a:sym typeface="Wingdings"/>
              </a:rPr>
              <a:t>, </a:t>
            </a:r>
            <a:r>
              <a:rPr lang="fr-FR" dirty="0" err="1" smtClean="0">
                <a:sym typeface="Wingdings"/>
              </a:rPr>
              <a:t>unemployment</a:t>
            </a:r>
            <a:endParaRPr lang="fr-FR" dirty="0" smtClean="0">
              <a:sym typeface="Wingdings"/>
            </a:endParaRPr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   </a:t>
            </a:r>
            <a:r>
              <a:rPr lang="fr-FR" dirty="0" smtClean="0">
                <a:sym typeface="Wingdings"/>
              </a:rPr>
              <a:t>(</a:t>
            </a:r>
            <a:r>
              <a:rPr lang="fr-FR" dirty="0" smtClean="0">
                <a:sym typeface="Wingdings"/>
              </a:rPr>
              <a:t>GDP 2015 &lt; GDP 2007 </a:t>
            </a:r>
            <a:r>
              <a:rPr lang="fr-FR" dirty="0" smtClean="0">
                <a:sym typeface="Wingdings"/>
              </a:rPr>
              <a:t>: </a:t>
            </a:r>
            <a:r>
              <a:rPr lang="fr-FR" dirty="0" err="1" smtClean="0">
                <a:sym typeface="Wingdings"/>
              </a:rPr>
              <a:t>Europe’s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lost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decade</a:t>
            </a:r>
            <a:r>
              <a:rPr lang="fr-FR" dirty="0" smtClean="0">
                <a:sym typeface="Wingdings"/>
              </a:rPr>
              <a:t>)</a:t>
            </a:r>
          </a:p>
          <a:p>
            <a:pPr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 structural </a:t>
            </a:r>
            <a:r>
              <a:rPr lang="fr-FR" dirty="0" err="1" smtClean="0">
                <a:sym typeface="Wingdings"/>
              </a:rPr>
              <a:t>pb</a:t>
            </a:r>
            <a:r>
              <a:rPr lang="fr-FR" dirty="0" smtClean="0">
                <a:sym typeface="Wingdings"/>
              </a:rPr>
              <a:t>: a single </a:t>
            </a:r>
            <a:r>
              <a:rPr lang="fr-FR" dirty="0" err="1" smtClean="0">
                <a:sym typeface="Wingdings"/>
              </a:rPr>
              <a:t>currency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with</a:t>
            </a:r>
            <a:r>
              <a:rPr lang="fr-FR" dirty="0" smtClean="0">
                <a:sym typeface="Wingdings"/>
              </a:rPr>
              <a:t>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</a:t>
            </a:r>
            <a:r>
              <a:rPr lang="fr-FR" dirty="0">
                <a:sym typeface="Wingdings"/>
              </a:rPr>
              <a:t>p</a:t>
            </a:r>
            <a:r>
              <a:rPr lang="fr-FR" dirty="0" smtClean="0">
                <a:sym typeface="Wingdings"/>
              </a:rPr>
              <a:t>ublic </a:t>
            </a:r>
            <a:r>
              <a:rPr lang="fr-FR" dirty="0" err="1" smtClean="0">
                <a:sym typeface="Wingdings"/>
              </a:rPr>
              <a:t>debt</a:t>
            </a:r>
            <a:r>
              <a:rPr lang="fr-FR" dirty="0" smtClean="0">
                <a:sym typeface="Wingdings"/>
              </a:rPr>
              <a:t>,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</a:t>
            </a:r>
            <a:r>
              <a:rPr lang="fr-FR" dirty="0" err="1">
                <a:sym typeface="Wingdings"/>
              </a:rPr>
              <a:t>i</a:t>
            </a:r>
            <a:r>
              <a:rPr lang="fr-FR" dirty="0" err="1" smtClean="0">
                <a:sym typeface="Wingdings"/>
              </a:rPr>
              <a:t>nterest</a:t>
            </a:r>
            <a:r>
              <a:rPr lang="fr-FR" dirty="0" smtClean="0">
                <a:sym typeface="Wingdings"/>
              </a:rPr>
              <a:t> rates, 18 </a:t>
            </a:r>
            <a:r>
              <a:rPr lang="fr-FR" dirty="0" err="1" smtClean="0">
                <a:sym typeface="Wingdings"/>
              </a:rPr>
              <a:t>diff</a:t>
            </a:r>
            <a:r>
              <a:rPr lang="fr-FR" dirty="0" smtClean="0">
                <a:sym typeface="Wingdings"/>
              </a:rPr>
              <a:t>.  </a:t>
            </a:r>
            <a:r>
              <a:rPr lang="fr-FR" dirty="0" err="1" smtClean="0">
                <a:sym typeface="Wingdings"/>
              </a:rPr>
              <a:t>tax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systems</a:t>
            </a:r>
            <a:r>
              <a:rPr lang="fr-FR" dirty="0" smtClean="0">
                <a:sym typeface="Wingdings"/>
              </a:rPr>
              <a:t> = a </a:t>
            </a:r>
            <a:r>
              <a:rPr lang="fr-FR" dirty="0" err="1" smtClean="0">
                <a:sym typeface="Wingdings"/>
              </a:rPr>
              <a:t>very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bad</a:t>
            </a:r>
            <a:r>
              <a:rPr lang="fr-FR" dirty="0" smtClean="0">
                <a:sym typeface="Wingdings"/>
              </a:rPr>
              <a:t> and </a:t>
            </a:r>
            <a:r>
              <a:rPr lang="fr-FR" dirty="0" err="1" smtClean="0">
                <a:sym typeface="Wingdings"/>
              </a:rPr>
              <a:t>unstable</a:t>
            </a:r>
            <a:r>
              <a:rPr lang="fr-FR" dirty="0" smtClean="0">
                <a:sym typeface="Wingdings"/>
              </a:rPr>
              <a:t> system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703655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238601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541839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64096"/>
          </a:xfrm>
        </p:spPr>
        <p:txBody>
          <a:bodyPr>
            <a:normAutofit/>
          </a:bodyPr>
          <a:lstStyle/>
          <a:p>
            <a:r>
              <a:rPr lang="fr-FR" dirty="0" smtClean="0"/>
              <a:t>3.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the EU do about </a:t>
            </a:r>
            <a:r>
              <a:rPr lang="fr-FR" dirty="0" err="1" smtClean="0"/>
              <a:t>this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/>
              <a:t>« </a:t>
            </a:r>
            <a:r>
              <a:rPr lang="fr-FR" dirty="0">
                <a:hlinkClick r:id="rId2"/>
              </a:rPr>
              <a:t>Manifesto for a Euro political union</a:t>
            </a:r>
            <a:r>
              <a:rPr lang="fr-FR" dirty="0"/>
              <a:t> </a:t>
            </a:r>
            <a:r>
              <a:rPr lang="fr-FR" dirty="0" smtClean="0"/>
              <a:t>»</a:t>
            </a:r>
          </a:p>
          <a:p>
            <a:r>
              <a:rPr lang="fr-FR" dirty="0" smtClean="0"/>
              <a:t>Common 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, </a:t>
            </a:r>
            <a:r>
              <a:rPr lang="fr-FR" dirty="0" err="1" smtClean="0"/>
              <a:t>fight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havens</a:t>
            </a:r>
            <a:r>
              <a:rPr lang="fr-FR" dirty="0" smtClean="0"/>
              <a:t>, etc.: EU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perceived</a:t>
            </a:r>
            <a:r>
              <a:rPr lang="fr-FR" dirty="0" smtClean="0"/>
              <a:t> by </a:t>
            </a:r>
            <a:r>
              <a:rPr lang="fr-FR" dirty="0" err="1" smtClean="0"/>
              <a:t>lower</a:t>
            </a:r>
            <a:r>
              <a:rPr lang="fr-FR" dirty="0" smtClean="0"/>
              <a:t> social groups as </a:t>
            </a:r>
            <a:r>
              <a:rPr lang="fr-FR" dirty="0" err="1" smtClean="0"/>
              <a:t>being</a:t>
            </a:r>
            <a:r>
              <a:rPr lang="fr-FR" dirty="0" smtClean="0"/>
              <a:t> pro-capital;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reversed</a:t>
            </a:r>
            <a:endParaRPr lang="fr-FR" dirty="0" smtClean="0"/>
          </a:p>
          <a:p>
            <a:r>
              <a:rPr lang="fr-FR" dirty="0" smtClean="0"/>
              <a:t>Common </a:t>
            </a:r>
            <a:r>
              <a:rPr lang="fr-FR" dirty="0" err="1" smtClean="0"/>
              <a:t>redemption</a:t>
            </a:r>
            <a:r>
              <a:rPr lang="fr-FR" dirty="0" smtClean="0"/>
              <a:t> </a:t>
            </a:r>
            <a:r>
              <a:rPr lang="fr-FR" dirty="0" err="1" smtClean="0"/>
              <a:t>fund</a:t>
            </a:r>
            <a:r>
              <a:rPr lang="fr-FR" dirty="0" smtClean="0"/>
              <a:t> for all euro-zone public </a:t>
            </a:r>
            <a:r>
              <a:rPr lang="fr-FR" dirty="0" err="1" smtClean="0"/>
              <a:t>debts</a:t>
            </a:r>
            <a:r>
              <a:rPr lang="fr-FR" dirty="0" smtClean="0"/>
              <a:t> &gt;60% GDP: </a:t>
            </a:r>
            <a:r>
              <a:rPr lang="fr-FR" dirty="0" err="1" smtClean="0"/>
              <a:t>separate</a:t>
            </a:r>
            <a:r>
              <a:rPr lang="fr-FR" dirty="0" smtClean="0"/>
              <a:t> country </a:t>
            </a:r>
            <a:r>
              <a:rPr lang="fr-FR" dirty="0" err="1" smtClean="0"/>
              <a:t>accounts</a:t>
            </a:r>
            <a:r>
              <a:rPr lang="fr-FR" dirty="0" smtClean="0"/>
              <a:t>, but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rate</a:t>
            </a:r>
          </a:p>
          <a:p>
            <a:r>
              <a:rPr lang="fr-FR" dirty="0" smtClean="0"/>
              <a:t>Public-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plan in </a:t>
            </a:r>
            <a:r>
              <a:rPr lang="fr-FR" dirty="0" err="1" smtClean="0"/>
              <a:t>universities</a:t>
            </a:r>
            <a:r>
              <a:rPr lang="fr-FR" dirty="0" smtClean="0"/>
              <a:t>, innovation, green technologies </a:t>
            </a:r>
            <a:endParaRPr lang="fr-FR" dirty="0" smtClean="0"/>
          </a:p>
          <a:p>
            <a:r>
              <a:rPr lang="fr-FR" dirty="0" smtClean="0"/>
              <a:t>Erasmus: 2 </a:t>
            </a:r>
            <a:r>
              <a:rPr lang="fr-FR" dirty="0" err="1" smtClean="0"/>
              <a:t>bil</a:t>
            </a:r>
            <a:r>
              <a:rPr lang="fr-FR" dirty="0" smtClean="0"/>
              <a:t>.€/y; pub.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interest</a:t>
            </a:r>
            <a:r>
              <a:rPr lang="fr-FR" dirty="0" smtClean="0"/>
              <a:t> </a:t>
            </a:r>
            <a:r>
              <a:rPr lang="fr-FR" dirty="0" err="1" smtClean="0"/>
              <a:t>payments</a:t>
            </a:r>
            <a:r>
              <a:rPr lang="fr-FR" dirty="0" smtClean="0"/>
              <a:t>: 200bil.€/y. Is </a:t>
            </a:r>
            <a:r>
              <a:rPr lang="fr-FR" dirty="0" err="1" smtClean="0"/>
              <a:t>this</a:t>
            </a:r>
            <a:r>
              <a:rPr lang="fr-FR" dirty="0" smtClean="0"/>
              <a:t> the right </a:t>
            </a:r>
            <a:r>
              <a:rPr lang="fr-FR" dirty="0" err="1" smtClean="0"/>
              <a:t>way</a:t>
            </a:r>
            <a:r>
              <a:rPr lang="fr-FR" dirty="0" smtClean="0"/>
              <a:t> to </a:t>
            </a:r>
            <a:r>
              <a:rPr lang="fr-FR" dirty="0" err="1" smtClean="0"/>
              <a:t>prepare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? This looks more </a:t>
            </a:r>
            <a:r>
              <a:rPr lang="fr-FR" dirty="0" err="1" smtClean="0"/>
              <a:t>like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British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post-WW2 pro-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, </a:t>
            </a:r>
            <a:r>
              <a:rPr lang="fr-FR" dirty="0" err="1" smtClean="0"/>
              <a:t>when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to </a:t>
            </a:r>
            <a:r>
              <a:rPr lang="fr-FR" dirty="0" err="1" smtClean="0"/>
              <a:t>zero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(inflation,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restructuring</a:t>
            </a:r>
            <a:r>
              <a:rPr lang="fr-FR" dirty="0" smtClean="0"/>
              <a:t>)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invest</a:t>
            </a:r>
            <a:r>
              <a:rPr lang="fr-FR" dirty="0" smtClean="0"/>
              <a:t> in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Does</a:t>
            </a:r>
            <a:r>
              <a:rPr lang="fr-FR" dirty="0" smtClean="0"/>
              <a:t> Europe </a:t>
            </a:r>
            <a:r>
              <a:rPr lang="fr-FR" dirty="0" err="1" smtClean="0"/>
              <a:t>suffer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amnesia</a:t>
            </a:r>
            <a:r>
              <a:rPr lang="fr-FR" dirty="0" smtClean="0"/>
              <a:t>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07016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sz="2900" dirty="0" smtClean="0"/>
          </a:p>
          <a:p>
            <a:r>
              <a:rPr lang="fr-FR" sz="2900" b="1" dirty="0"/>
              <a:t>I</a:t>
            </a:r>
            <a:r>
              <a:rPr lang="fr-FR" sz="2900" b="1" dirty="0" smtClean="0"/>
              <a:t>n </a:t>
            </a:r>
            <a:r>
              <a:rPr lang="fr-FR" sz="2900" b="1" dirty="0" err="1" smtClean="0"/>
              <a:t>order</a:t>
            </a:r>
            <a:r>
              <a:rPr lang="fr-FR" sz="2900" b="1" dirty="0" smtClean="0"/>
              <a:t> to </a:t>
            </a:r>
            <a:r>
              <a:rPr lang="fr-FR" sz="2900" b="1" dirty="0" err="1" smtClean="0"/>
              <a:t>adopt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these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policies</a:t>
            </a:r>
            <a:r>
              <a:rPr lang="fr-FR" sz="2900" b="1" dirty="0" smtClean="0"/>
              <a:t>, one </a:t>
            </a:r>
            <a:r>
              <a:rPr lang="fr-FR" sz="2900" b="1" dirty="0" err="1" smtClean="0"/>
              <a:t>needs</a:t>
            </a:r>
            <a:r>
              <a:rPr lang="fr-FR" sz="2900" b="1" dirty="0" smtClean="0"/>
              <a:t> to </a:t>
            </a:r>
            <a:r>
              <a:rPr lang="fr-FR" sz="2900" b="1" dirty="0" err="1" smtClean="0"/>
              <a:t>fundamentally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transform</a:t>
            </a:r>
            <a:r>
              <a:rPr lang="fr-FR" sz="2900" b="1" dirty="0" smtClean="0"/>
              <a:t> the </a:t>
            </a:r>
            <a:r>
              <a:rPr lang="fr-FR" sz="2900" b="1" dirty="0" err="1" smtClean="0"/>
              <a:t>existing</a:t>
            </a:r>
            <a:r>
              <a:rPr lang="fr-FR" sz="2900" b="1" dirty="0" smtClean="0"/>
              <a:t> EU </a:t>
            </a:r>
            <a:r>
              <a:rPr lang="fr-FR" sz="2900" b="1" dirty="0" err="1" smtClean="0"/>
              <a:t>institutional</a:t>
            </a:r>
            <a:r>
              <a:rPr lang="fr-FR" sz="2900" b="1" dirty="0" smtClean="0"/>
              <a:t> architecture</a:t>
            </a:r>
            <a:r>
              <a:rPr lang="fr-FR" sz="2900" dirty="0" smtClean="0"/>
              <a:t>: </a:t>
            </a:r>
            <a:r>
              <a:rPr lang="fr-FR" sz="2900" dirty="0" err="1" smtClean="0"/>
              <a:t>with</a:t>
            </a:r>
            <a:r>
              <a:rPr lang="fr-FR" sz="2900" dirty="0" smtClean="0"/>
              <a:t> </a:t>
            </a:r>
            <a:r>
              <a:rPr lang="fr-FR" sz="2900" dirty="0" err="1" smtClean="0"/>
              <a:t>unanimity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 for fiscal issues,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impossible to do </a:t>
            </a:r>
            <a:r>
              <a:rPr lang="fr-FR" sz="2900" dirty="0" err="1" smtClean="0"/>
              <a:t>anything</a:t>
            </a:r>
            <a:r>
              <a:rPr lang="fr-FR" sz="2900" dirty="0" smtClean="0"/>
              <a:t>; the system of </a:t>
            </a:r>
            <a:r>
              <a:rPr lang="fr-FR" sz="2900" dirty="0" err="1" smtClean="0"/>
              <a:t>automatic</a:t>
            </a:r>
            <a:r>
              <a:rPr lang="fr-FR" sz="2900" dirty="0" smtClean="0"/>
              <a:t> </a:t>
            </a:r>
            <a:r>
              <a:rPr lang="fr-FR" sz="2900" dirty="0" err="1" smtClean="0"/>
              <a:t>rules</a:t>
            </a:r>
            <a:r>
              <a:rPr lang="fr-FR" sz="2900" dirty="0" smtClean="0"/>
              <a:t> and sanctions for </a:t>
            </a:r>
            <a:r>
              <a:rPr lang="fr-FR" sz="2900" dirty="0" err="1" smtClean="0"/>
              <a:t>choice</a:t>
            </a:r>
            <a:r>
              <a:rPr lang="fr-FR" sz="2900" dirty="0" smtClean="0"/>
              <a:t> of </a:t>
            </a:r>
            <a:r>
              <a:rPr lang="fr-FR" sz="2900" dirty="0" err="1" smtClean="0"/>
              <a:t>deficit</a:t>
            </a:r>
            <a:r>
              <a:rPr lang="fr-FR" sz="2900" dirty="0" smtClean="0"/>
              <a:t> </a:t>
            </a:r>
            <a:r>
              <a:rPr lang="fr-FR" sz="2900" dirty="0" err="1" smtClean="0"/>
              <a:t>level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not </a:t>
            </a:r>
            <a:r>
              <a:rPr lang="fr-FR" sz="2900" dirty="0" err="1" smtClean="0"/>
              <a:t>working</a:t>
            </a:r>
            <a:endParaRPr lang="fr-FR" sz="2900" dirty="0" smtClean="0"/>
          </a:p>
          <a:p>
            <a:pPr marL="0" indent="0">
              <a:buNone/>
            </a:pPr>
            <a:endParaRPr lang="fr-FR" sz="2900" dirty="0" smtClean="0"/>
          </a:p>
          <a:p>
            <a:r>
              <a:rPr lang="fr-FR" sz="2900" dirty="0" smtClean="0"/>
              <a:t>In </a:t>
            </a:r>
            <a:r>
              <a:rPr lang="fr-FR" sz="2900" dirty="0" err="1" smtClean="0"/>
              <a:t>order</a:t>
            </a:r>
            <a:r>
              <a:rPr lang="fr-FR" sz="2900" dirty="0" smtClean="0"/>
              <a:t> to </a:t>
            </a:r>
            <a:r>
              <a:rPr lang="fr-FR" sz="2900" dirty="0" err="1" smtClean="0"/>
              <a:t>adopt</a:t>
            </a:r>
            <a:r>
              <a:rPr lang="fr-FR" sz="2900" dirty="0" smtClean="0"/>
              <a:t> </a:t>
            </a:r>
            <a:r>
              <a:rPr lang="fr-FR" sz="2900" dirty="0" err="1" smtClean="0"/>
              <a:t>these</a:t>
            </a:r>
            <a:r>
              <a:rPr lang="fr-FR" sz="2900" dirty="0" smtClean="0"/>
              <a:t> </a:t>
            </a:r>
            <a:r>
              <a:rPr lang="fr-FR" sz="2900" dirty="0" err="1" smtClean="0"/>
              <a:t>policies</a:t>
            </a:r>
            <a:r>
              <a:rPr lang="fr-FR" sz="2900" dirty="0" smtClean="0"/>
              <a:t> (</a:t>
            </a:r>
            <a:r>
              <a:rPr lang="fr-FR" sz="2900" dirty="0" err="1" smtClean="0"/>
              <a:t>corporate</a:t>
            </a:r>
            <a:r>
              <a:rPr lang="fr-FR" sz="2900" dirty="0" smtClean="0"/>
              <a:t> </a:t>
            </a:r>
            <a:r>
              <a:rPr lang="fr-FR" sz="2900" dirty="0" err="1" smtClean="0"/>
              <a:t>tax</a:t>
            </a:r>
            <a:r>
              <a:rPr lang="fr-FR" sz="2900" dirty="0" smtClean="0"/>
              <a:t> base and rate, </a:t>
            </a:r>
            <a:r>
              <a:rPr lang="fr-FR" sz="2900" dirty="0" err="1" smtClean="0"/>
              <a:t>deficit</a:t>
            </a:r>
            <a:r>
              <a:rPr lang="fr-FR" sz="2900" dirty="0" smtClean="0"/>
              <a:t> </a:t>
            </a:r>
            <a:r>
              <a:rPr lang="fr-FR" sz="2900" dirty="0" err="1" smtClean="0"/>
              <a:t>level</a:t>
            </a:r>
            <a:r>
              <a:rPr lang="fr-FR" sz="2900" dirty="0" smtClean="0"/>
              <a:t>, euro-zone budget, etc.) </a:t>
            </a:r>
            <a:r>
              <a:rPr lang="fr-FR" sz="2900" dirty="0" err="1" smtClean="0"/>
              <a:t>under</a:t>
            </a:r>
            <a:r>
              <a:rPr lang="fr-FR" sz="2900" dirty="0" smtClean="0"/>
              <a:t> </a:t>
            </a:r>
            <a:r>
              <a:rPr lang="fr-FR" sz="2900" dirty="0" err="1" smtClean="0"/>
              <a:t>majority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, one </a:t>
            </a:r>
            <a:r>
              <a:rPr lang="fr-FR" sz="2900" dirty="0" err="1" smtClean="0"/>
              <a:t>needs</a:t>
            </a:r>
            <a:r>
              <a:rPr lang="fr-FR" sz="2900" dirty="0" smtClean="0"/>
              <a:t> a euro-zone </a:t>
            </a:r>
            <a:r>
              <a:rPr lang="fr-FR" sz="2900" dirty="0" err="1" smtClean="0"/>
              <a:t>parliament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smtClean="0"/>
              <a:t>Best option: </a:t>
            </a:r>
            <a:r>
              <a:rPr lang="fr-FR" sz="2900" b="1" dirty="0" smtClean="0"/>
              <a:t>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</a:t>
            </a:r>
            <a:r>
              <a:rPr lang="fr-FR" sz="2900" dirty="0" err="1" smtClean="0"/>
              <a:t>based</a:t>
            </a:r>
            <a:r>
              <a:rPr lang="fr-FR" sz="2900" dirty="0" smtClean="0"/>
              <a:t> </a:t>
            </a:r>
            <a:r>
              <a:rPr lang="fr-FR" sz="2900" dirty="0" err="1" smtClean="0"/>
              <a:t>upon</a:t>
            </a:r>
            <a:r>
              <a:rPr lang="fr-FR" sz="2900" dirty="0" smtClean="0"/>
              <a:t> </a:t>
            </a:r>
            <a:r>
              <a:rPr lang="fr-FR" sz="2900" dirty="0" err="1" smtClean="0"/>
              <a:t>members</a:t>
            </a:r>
            <a:r>
              <a:rPr lang="fr-FR" sz="2900" dirty="0" smtClean="0"/>
              <a:t> of 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(in proportion to </a:t>
            </a:r>
            <a:r>
              <a:rPr lang="fr-FR" sz="2900" dirty="0" err="1" smtClean="0"/>
              <a:t>each</a:t>
            </a:r>
            <a:r>
              <a:rPr lang="fr-FR" sz="2900" dirty="0" smtClean="0"/>
              <a:t> </a:t>
            </a:r>
            <a:r>
              <a:rPr lang="fr-FR" sz="2900" dirty="0" err="1" smtClean="0"/>
              <a:t>country’s</a:t>
            </a:r>
            <a:r>
              <a:rPr lang="fr-FR" sz="2900" dirty="0" smtClean="0"/>
              <a:t> population: </a:t>
            </a:r>
            <a:r>
              <a:rPr lang="fr-FR" sz="2900" dirty="0" err="1" smtClean="0"/>
              <a:t>say</a:t>
            </a:r>
            <a:r>
              <a:rPr lang="fr-FR" sz="2900" dirty="0" smtClean="0"/>
              <a:t>, 40 national </a:t>
            </a:r>
            <a:r>
              <a:rPr lang="fr-FR" sz="2900" dirty="0" err="1" smtClean="0"/>
              <a:t>MPs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Germany, 30 national </a:t>
            </a:r>
            <a:r>
              <a:rPr lang="fr-FR" sz="2900" dirty="0" err="1" smtClean="0"/>
              <a:t>MPs</a:t>
            </a:r>
            <a:r>
              <a:rPr lang="fr-FR" sz="2900" dirty="0" smtClean="0"/>
              <a:t> </a:t>
            </a:r>
            <a:r>
              <a:rPr lang="fr-FR" sz="2900" dirty="0" err="1" smtClean="0"/>
              <a:t>from</a:t>
            </a:r>
            <a:r>
              <a:rPr lang="fr-FR" sz="2900" dirty="0" smtClean="0"/>
              <a:t> France, etc.)</a:t>
            </a:r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b="1" dirty="0"/>
              <a:t>I</a:t>
            </a:r>
            <a:r>
              <a:rPr lang="fr-FR" sz="2900" b="1" dirty="0" smtClean="0"/>
              <a:t>s the 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the </a:t>
            </a:r>
            <a:r>
              <a:rPr lang="fr-FR" sz="2900" b="1" dirty="0" err="1" smtClean="0"/>
              <a:t>same</a:t>
            </a:r>
            <a:r>
              <a:rPr lang="fr-FR" sz="2900" b="1" dirty="0" smtClean="0"/>
              <a:t> as pre-1979 EP?</a:t>
            </a:r>
            <a:endParaRPr lang="fr-FR" sz="2900" dirty="0" smtClean="0"/>
          </a:p>
          <a:p>
            <a:r>
              <a:rPr lang="fr-FR" sz="2900" dirty="0" smtClean="0"/>
              <a:t>No :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would</a:t>
            </a:r>
            <a:r>
              <a:rPr lang="fr-FR" sz="2900" dirty="0" smtClean="0"/>
              <a:t> have </a:t>
            </a:r>
            <a:r>
              <a:rPr lang="fr-FR" sz="2900" dirty="0" err="1" smtClean="0"/>
              <a:t>substantial</a:t>
            </a:r>
            <a:r>
              <a:rPr lang="fr-FR" sz="2900" dirty="0" smtClean="0"/>
              <a:t> </a:t>
            </a:r>
            <a:r>
              <a:rPr lang="fr-FR" sz="2900" dirty="0" err="1" smtClean="0"/>
              <a:t>legistative</a:t>
            </a:r>
            <a:r>
              <a:rPr lang="fr-FR" sz="2900" dirty="0" smtClean="0"/>
              <a:t> </a:t>
            </a:r>
            <a:r>
              <a:rPr lang="fr-FR" sz="2900" dirty="0" err="1" smtClean="0"/>
              <a:t>powers</a:t>
            </a:r>
            <a:r>
              <a:rPr lang="fr-FR" sz="2900" dirty="0" smtClean="0"/>
              <a:t> (pre-1979 EP </a:t>
            </a:r>
            <a:r>
              <a:rPr lang="fr-FR" sz="2900" dirty="0" err="1" smtClean="0"/>
              <a:t>was</a:t>
            </a:r>
            <a:r>
              <a:rPr lang="fr-FR" sz="2900" dirty="0" smtClean="0"/>
              <a:t> a </a:t>
            </a:r>
            <a:r>
              <a:rPr lang="fr-FR" sz="2900" dirty="0" err="1" smtClean="0"/>
              <a:t>deliberative</a:t>
            </a:r>
            <a:r>
              <a:rPr lang="fr-FR" sz="2900" dirty="0" smtClean="0"/>
              <a:t> </a:t>
            </a:r>
            <a:r>
              <a:rPr lang="fr-FR" sz="2900" dirty="0" err="1" smtClean="0"/>
              <a:t>assembly</a:t>
            </a:r>
            <a:r>
              <a:rPr lang="fr-FR" sz="2900" dirty="0" smtClean="0"/>
              <a:t>)</a:t>
            </a:r>
          </a:p>
          <a:p>
            <a:endParaRPr lang="fr-FR" sz="2900" dirty="0" smtClean="0"/>
          </a:p>
          <a:p>
            <a:r>
              <a:rPr lang="fr-FR" sz="2900" dirty="0" smtClean="0"/>
              <a:t>Europe has </a:t>
            </a:r>
            <a:r>
              <a:rPr lang="fr-FR" sz="2900" dirty="0" err="1" smtClean="0"/>
              <a:t>yet</a:t>
            </a:r>
            <a:r>
              <a:rPr lang="fr-FR" sz="2900" dirty="0" smtClean="0"/>
              <a:t> to </a:t>
            </a:r>
            <a:r>
              <a:rPr lang="fr-FR" sz="2900" dirty="0" err="1" smtClean="0"/>
              <a:t>invent</a:t>
            </a:r>
            <a:r>
              <a:rPr lang="fr-FR" sz="2900" dirty="0" smtClean="0"/>
              <a:t> </a:t>
            </a:r>
            <a:r>
              <a:rPr lang="fr-FR" sz="2900" dirty="0" err="1" smtClean="0"/>
              <a:t>its</a:t>
            </a:r>
            <a:r>
              <a:rPr lang="fr-FR" sz="2900" dirty="0" smtClean="0"/>
              <a:t> </a:t>
            </a:r>
            <a:r>
              <a:rPr lang="fr-FR" sz="2900" dirty="0" err="1" smtClean="0"/>
              <a:t>own</a:t>
            </a:r>
            <a:r>
              <a:rPr lang="fr-FR" sz="2900" dirty="0" smtClean="0"/>
              <a:t> original </a:t>
            </a:r>
            <a:r>
              <a:rPr lang="fr-FR" sz="2900" dirty="0" err="1" smtClean="0"/>
              <a:t>form</a:t>
            </a:r>
            <a:r>
              <a:rPr lang="fr-FR" sz="2900" dirty="0" smtClean="0"/>
              <a:t> of </a:t>
            </a:r>
            <a:r>
              <a:rPr lang="fr-FR" sz="2900" dirty="0" err="1" smtClean="0"/>
              <a:t>bicameralism</a:t>
            </a:r>
            <a:r>
              <a:rPr lang="fr-FR" sz="2900" dirty="0" smtClean="0"/>
              <a:t>: </a:t>
            </a:r>
            <a:r>
              <a:rPr lang="fr-FR" sz="2900" dirty="0" err="1" smtClean="0"/>
              <a:t>even</a:t>
            </a:r>
            <a:r>
              <a:rPr lang="fr-FR" sz="2900" dirty="0" smtClean="0"/>
              <a:t> if one </a:t>
            </a:r>
            <a:r>
              <a:rPr lang="fr-FR" sz="2900" dirty="0" err="1" smtClean="0"/>
              <a:t>day</a:t>
            </a:r>
            <a:r>
              <a:rPr lang="fr-FR" sz="2900" dirty="0" smtClean="0"/>
              <a:t> all countries </a:t>
            </a:r>
            <a:r>
              <a:rPr lang="fr-FR" sz="2900" dirty="0" err="1" smtClean="0"/>
              <a:t>adopt</a:t>
            </a:r>
            <a:r>
              <a:rPr lang="fr-FR" sz="2900" dirty="0" smtClean="0"/>
              <a:t> € (</a:t>
            </a:r>
            <a:r>
              <a:rPr lang="fr-FR" sz="2900" dirty="0" err="1" smtClean="0"/>
              <a:t>this</a:t>
            </a:r>
            <a:r>
              <a:rPr lang="fr-FR" sz="2900" dirty="0" smtClean="0"/>
              <a:t> </a:t>
            </a:r>
            <a:r>
              <a:rPr lang="fr-FR" sz="2900" dirty="0" err="1" smtClean="0"/>
              <a:t>will</a:t>
            </a:r>
            <a:r>
              <a:rPr lang="fr-FR" sz="2900" dirty="0" smtClean="0"/>
              <a:t> </a:t>
            </a:r>
            <a:r>
              <a:rPr lang="fr-FR" sz="2900" dirty="0" err="1" smtClean="0"/>
              <a:t>take</a:t>
            </a:r>
            <a:r>
              <a:rPr lang="fr-FR" sz="2900" dirty="0" smtClean="0"/>
              <a:t> time…),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makes</a:t>
            </a:r>
            <a:r>
              <a:rPr lang="fr-FR" sz="2900" dirty="0" smtClean="0"/>
              <a:t> </a:t>
            </a:r>
            <a:r>
              <a:rPr lang="fr-FR" sz="2900" dirty="0" err="1" smtClean="0"/>
              <a:t>sense</a:t>
            </a:r>
            <a:r>
              <a:rPr lang="fr-FR" sz="2900" dirty="0" smtClean="0"/>
              <a:t> to have 2 </a:t>
            </a:r>
            <a:r>
              <a:rPr lang="fr-FR" sz="2900" dirty="0" err="1" smtClean="0"/>
              <a:t>separate</a:t>
            </a:r>
            <a:r>
              <a:rPr lang="fr-FR" sz="2900" dirty="0" smtClean="0"/>
              <a:t> </a:t>
            </a:r>
            <a:r>
              <a:rPr lang="fr-FR" sz="2900" dirty="0" err="1" smtClean="0"/>
              <a:t>chambers</a:t>
            </a:r>
            <a:r>
              <a:rPr lang="fr-FR" sz="2900" dirty="0" smtClean="0"/>
              <a:t>:  </a:t>
            </a:r>
            <a:r>
              <a:rPr lang="fr-FR" sz="2900" b="1" dirty="0" smtClean="0"/>
              <a:t>(1) a European </a:t>
            </a:r>
            <a:r>
              <a:rPr lang="fr-FR" sz="2900" b="1" dirty="0" err="1" smtClean="0"/>
              <a:t>Parliament</a:t>
            </a:r>
            <a:r>
              <a:rPr lang="fr-FR" sz="2900" b="1" dirty="0" smtClean="0"/>
              <a:t> </a:t>
            </a:r>
            <a:r>
              <a:rPr lang="fr-FR" sz="2900" dirty="0" err="1" smtClean="0"/>
              <a:t>elected</a:t>
            </a:r>
            <a:r>
              <a:rPr lang="fr-FR" sz="2900" dirty="0" smtClean="0"/>
              <a:t> </a:t>
            </a:r>
            <a:r>
              <a:rPr lang="fr-FR" sz="2900" dirty="0" err="1" smtClean="0"/>
              <a:t>directly</a:t>
            </a:r>
            <a:r>
              <a:rPr lang="fr-FR" sz="2900" dirty="0" smtClean="0"/>
              <a:t> by the </a:t>
            </a:r>
            <a:r>
              <a:rPr lang="fr-FR" sz="2900" dirty="0" err="1" smtClean="0"/>
              <a:t>citizens</a:t>
            </a:r>
            <a:r>
              <a:rPr lang="fr-FR" sz="2900" dirty="0" smtClean="0"/>
              <a:t> of all </a:t>
            </a:r>
            <a:r>
              <a:rPr lang="fr-FR" sz="2900" dirty="0" err="1" smtClean="0"/>
              <a:t>member</a:t>
            </a:r>
            <a:r>
              <a:rPr lang="fr-FR" sz="2900" dirty="0" smtClean="0"/>
              <a:t> countries </a:t>
            </a:r>
          </a:p>
          <a:p>
            <a:pPr>
              <a:buNone/>
            </a:pPr>
            <a:r>
              <a:rPr lang="fr-FR" sz="2900" b="1" dirty="0" smtClean="0"/>
              <a:t>    (2) a Euro 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</a:t>
            </a:r>
            <a:r>
              <a:rPr lang="fr-FR" sz="2900" dirty="0" err="1" smtClean="0"/>
              <a:t>representing</a:t>
            </a:r>
            <a:r>
              <a:rPr lang="fr-FR" sz="2900" dirty="0" smtClean="0"/>
              <a:t> the </a:t>
            </a:r>
            <a:r>
              <a:rPr lang="fr-FR" sz="2900" dirty="0" err="1" smtClean="0"/>
              <a:t>member</a:t>
            </a:r>
            <a:r>
              <a:rPr lang="fr-FR" sz="2900" dirty="0" smtClean="0"/>
              <a:t> countries </a:t>
            </a:r>
            <a:r>
              <a:rPr lang="fr-FR" sz="2900" dirty="0" err="1" smtClean="0"/>
              <a:t>through</a:t>
            </a:r>
            <a:r>
              <a:rPr lang="fr-FR" sz="2900" dirty="0" smtClean="0"/>
              <a:t> </a:t>
            </a:r>
            <a:r>
              <a:rPr lang="fr-FR" sz="2900" dirty="0" err="1" smtClean="0"/>
              <a:t>their</a:t>
            </a:r>
            <a:r>
              <a:rPr lang="fr-FR" sz="2900" dirty="0" smtClean="0"/>
              <a:t> 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 </a:t>
            </a:r>
          </a:p>
          <a:p>
            <a:pPr>
              <a:buNone/>
            </a:pPr>
            <a:r>
              <a:rPr lang="fr-FR" sz="2900" dirty="0" smtClean="0">
                <a:latin typeface="Calibri"/>
              </a:rPr>
              <a:t>    → Euro-</a:t>
            </a:r>
            <a:r>
              <a:rPr lang="fr-FR" sz="2900" dirty="0" err="1" smtClean="0">
                <a:latin typeface="Calibri"/>
              </a:rPr>
              <a:t>chamber</a:t>
            </a:r>
            <a:r>
              <a:rPr lang="fr-FR" sz="2900" dirty="0" smtClean="0">
                <a:latin typeface="Calibri"/>
              </a:rPr>
              <a:t> replaces Council, not the EP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b="1" dirty="0" smtClean="0"/>
              <a:t>This </a:t>
            </a:r>
            <a:r>
              <a:rPr lang="fr-FR" sz="2900" b="1" dirty="0" err="1" smtClean="0"/>
              <a:t>is</a:t>
            </a:r>
            <a:r>
              <a:rPr lang="fr-FR" sz="2900" b="1" dirty="0" smtClean="0"/>
              <a:t> a </a:t>
            </a:r>
            <a:r>
              <a:rPr lang="fr-FR" sz="2900" b="1" dirty="0" err="1" smtClean="0"/>
              <a:t>way</a:t>
            </a:r>
            <a:r>
              <a:rPr lang="fr-FR" sz="2900" b="1" dirty="0" smtClean="0"/>
              <a:t> to force national </a:t>
            </a:r>
            <a:r>
              <a:rPr lang="fr-FR" sz="2900" b="1" dirty="0" err="1" smtClean="0"/>
              <a:t>MPs</a:t>
            </a:r>
            <a:r>
              <a:rPr lang="fr-FR" sz="2900" b="1" dirty="0" smtClean="0"/>
              <a:t> to </a:t>
            </a:r>
            <a:r>
              <a:rPr lang="fr-FR" sz="2900" b="1" dirty="0" err="1" smtClean="0"/>
              <a:t>become</a:t>
            </a:r>
            <a:r>
              <a:rPr lang="fr-FR" sz="2900" b="1" dirty="0" smtClean="0"/>
              <a:t> European </a:t>
            </a:r>
            <a:r>
              <a:rPr lang="fr-FR" sz="2900" b="1" dirty="0" err="1" smtClean="0"/>
              <a:t>law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makers</a:t>
            </a:r>
            <a:r>
              <a:rPr lang="fr-FR" sz="2900" b="1" dirty="0" smtClean="0"/>
              <a:t> and to stop </a:t>
            </a:r>
            <a:r>
              <a:rPr lang="fr-FR" sz="2900" b="1" dirty="0" err="1" smtClean="0"/>
              <a:t>complaining</a:t>
            </a:r>
            <a:r>
              <a:rPr lang="fr-FR" sz="2900" b="1" dirty="0" smtClean="0"/>
              <a:t> about Europe</a:t>
            </a:r>
          </a:p>
        </p:txBody>
      </p:sp>
    </p:spTree>
    <p:extLst>
      <p:ext uri="{BB962C8B-B14F-4D97-AF65-F5344CB8AC3E}">
        <p14:creationId xmlns="" xmlns:p14="http://schemas.microsoft.com/office/powerpoint/2010/main" val="1715233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b="1" dirty="0" err="1" smtClean="0"/>
              <a:t>Should</a:t>
            </a:r>
            <a:r>
              <a:rPr lang="fr-FR" sz="2900" b="1" dirty="0" smtClean="0"/>
              <a:t> the EP </a:t>
            </a:r>
            <a:r>
              <a:rPr lang="fr-FR" sz="2900" b="1" dirty="0" err="1" smtClean="0"/>
              <a:t>feel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threatened</a:t>
            </a:r>
            <a:r>
              <a:rPr lang="fr-FR" sz="2900" b="1" dirty="0" smtClean="0"/>
              <a:t> by the 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?</a:t>
            </a:r>
            <a:endParaRPr lang="fr-FR" sz="2900" dirty="0" smtClean="0"/>
          </a:p>
          <a:p>
            <a:r>
              <a:rPr lang="fr-FR" sz="2900" dirty="0" smtClean="0"/>
              <a:t>No :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the </a:t>
            </a:r>
            <a:r>
              <a:rPr lang="fr-FR" sz="2900" dirty="0" err="1" smtClean="0"/>
              <a:t>way</a:t>
            </a:r>
            <a:r>
              <a:rPr lang="fr-FR" sz="2900" dirty="0" smtClean="0"/>
              <a:t> to </a:t>
            </a:r>
            <a:r>
              <a:rPr lang="fr-FR" sz="2900" dirty="0" err="1" smtClean="0"/>
              <a:t>bring</a:t>
            </a:r>
            <a:r>
              <a:rPr lang="fr-FR" sz="2900" dirty="0" smtClean="0"/>
              <a:t> more </a:t>
            </a:r>
            <a:r>
              <a:rPr lang="fr-FR" sz="2900" dirty="0" err="1" smtClean="0"/>
              <a:t>political</a:t>
            </a:r>
            <a:r>
              <a:rPr lang="fr-FR" sz="2900" dirty="0" smtClean="0"/>
              <a:t> union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</a:t>
            </a:r>
            <a:r>
              <a:rPr lang="fr-FR" sz="2900" dirty="0" err="1" smtClean="0"/>
              <a:t>already</a:t>
            </a:r>
            <a:r>
              <a:rPr lang="fr-FR" sz="2900" dirty="0" smtClean="0"/>
              <a:t> have a </a:t>
            </a:r>
            <a:r>
              <a:rPr lang="fr-FR" sz="2900" dirty="0" err="1" smtClean="0"/>
              <a:t>say</a:t>
            </a:r>
            <a:r>
              <a:rPr lang="fr-FR" sz="2900" dirty="0" smtClean="0"/>
              <a:t> (and </a:t>
            </a:r>
            <a:r>
              <a:rPr lang="fr-FR" sz="2900" dirty="0" err="1" smtClean="0"/>
              <a:t>will</a:t>
            </a:r>
            <a:r>
              <a:rPr lang="fr-FR" sz="2900" dirty="0" smtClean="0"/>
              <a:t> </a:t>
            </a:r>
            <a:r>
              <a:rPr lang="fr-FR" sz="2900" dirty="0" err="1" smtClean="0"/>
              <a:t>always</a:t>
            </a:r>
            <a:r>
              <a:rPr lang="fr-FR" sz="2900" dirty="0" smtClean="0"/>
              <a:t> have) about </a:t>
            </a:r>
            <a:r>
              <a:rPr lang="fr-FR" sz="2900" dirty="0" err="1" smtClean="0"/>
              <a:t>decisions</a:t>
            </a:r>
            <a:r>
              <a:rPr lang="fr-FR" sz="2900" dirty="0" smtClean="0"/>
              <a:t> </a:t>
            </a:r>
            <a:r>
              <a:rPr lang="fr-FR" sz="2900" dirty="0" err="1" smtClean="0"/>
              <a:t>involving</a:t>
            </a:r>
            <a:r>
              <a:rPr lang="fr-FR" sz="2900" dirty="0" smtClean="0"/>
              <a:t> </a:t>
            </a:r>
            <a:r>
              <a:rPr lang="fr-FR" sz="2900" dirty="0" smtClean="0"/>
              <a:t>national </a:t>
            </a:r>
            <a:r>
              <a:rPr lang="fr-FR" sz="2900" dirty="0" err="1" smtClean="0"/>
              <a:t>taxpayers</a:t>
            </a:r>
            <a:endParaRPr lang="fr-FR" sz="2900" dirty="0" smtClean="0"/>
          </a:p>
          <a:p>
            <a:r>
              <a:rPr lang="fr-FR" sz="2900" dirty="0" smtClean="0"/>
              <a:t>The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the </a:t>
            </a:r>
            <a:r>
              <a:rPr lang="fr-FR" sz="2900" dirty="0" err="1" smtClean="0"/>
              <a:t>way</a:t>
            </a:r>
            <a:r>
              <a:rPr lang="fr-FR" sz="2900" dirty="0" smtClean="0"/>
              <a:t> to force national </a:t>
            </a:r>
            <a:r>
              <a:rPr lang="fr-FR" sz="2900" dirty="0" err="1" smtClean="0"/>
              <a:t>parliaments</a:t>
            </a:r>
            <a:r>
              <a:rPr lang="fr-FR" sz="2900" dirty="0" smtClean="0"/>
              <a:t> to </a:t>
            </a:r>
            <a:r>
              <a:rPr lang="fr-FR" sz="2900" dirty="0" err="1" smtClean="0"/>
              <a:t>take</a:t>
            </a:r>
            <a:r>
              <a:rPr lang="fr-FR" sz="2900" dirty="0" smtClean="0"/>
              <a:t> </a:t>
            </a:r>
            <a:r>
              <a:rPr lang="fr-FR" sz="2900" dirty="0" err="1" smtClean="0"/>
              <a:t>decisions</a:t>
            </a:r>
            <a:r>
              <a:rPr lang="fr-FR" sz="2900" dirty="0" smtClean="0"/>
              <a:t> </a:t>
            </a:r>
            <a:r>
              <a:rPr lang="fr-FR" sz="2900" dirty="0" err="1" smtClean="0"/>
              <a:t>together</a:t>
            </a:r>
            <a:r>
              <a:rPr lang="fr-FR" sz="2900" dirty="0" smtClean="0"/>
              <a:t> </a:t>
            </a:r>
            <a:r>
              <a:rPr lang="fr-FR" sz="2900" dirty="0" err="1" smtClean="0"/>
              <a:t>under</a:t>
            </a:r>
            <a:r>
              <a:rPr lang="fr-FR" sz="2900" dirty="0" smtClean="0"/>
              <a:t> </a:t>
            </a:r>
            <a:r>
              <a:rPr lang="fr-FR" sz="2900" dirty="0" err="1" smtClean="0"/>
              <a:t>majority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 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This </a:t>
            </a:r>
            <a:r>
              <a:rPr lang="fr-FR" sz="2900" dirty="0" err="1" smtClean="0"/>
              <a:t>is</a:t>
            </a:r>
            <a:r>
              <a:rPr lang="fr-FR" sz="2900" dirty="0" smtClean="0"/>
              <a:t> a </a:t>
            </a:r>
            <a:r>
              <a:rPr lang="fr-FR" sz="2900" dirty="0" err="1" smtClean="0"/>
              <a:t>much</a:t>
            </a:r>
            <a:r>
              <a:rPr lang="fr-FR" sz="2900" dirty="0" smtClean="0"/>
              <a:t> </a:t>
            </a:r>
            <a:r>
              <a:rPr lang="fr-FR" sz="2900" dirty="0" err="1" smtClean="0"/>
              <a:t>better</a:t>
            </a:r>
            <a:r>
              <a:rPr lang="fr-FR" sz="2900" dirty="0" smtClean="0"/>
              <a:t> solution </a:t>
            </a:r>
            <a:r>
              <a:rPr lang="fr-FR" sz="2900" dirty="0" err="1" smtClean="0"/>
              <a:t>than</a:t>
            </a:r>
            <a:r>
              <a:rPr lang="fr-FR" sz="2900" dirty="0" smtClean="0"/>
              <a:t> to </a:t>
            </a:r>
            <a:r>
              <a:rPr lang="fr-FR" sz="2900" dirty="0" err="1" smtClean="0"/>
              <a:t>give</a:t>
            </a:r>
            <a:r>
              <a:rPr lang="fr-FR" sz="2900" dirty="0" smtClean="0"/>
              <a:t> veto power to </a:t>
            </a:r>
            <a:r>
              <a:rPr lang="fr-FR" sz="2900" dirty="0" err="1" smtClean="0"/>
              <a:t>each</a:t>
            </a:r>
            <a:r>
              <a:rPr lang="fr-FR" sz="2900" dirty="0" smtClean="0"/>
              <a:t> national </a:t>
            </a:r>
            <a:r>
              <a:rPr lang="fr-FR" sz="2900" dirty="0" err="1" smtClean="0"/>
              <a:t>parliament</a:t>
            </a:r>
            <a:r>
              <a:rPr lang="fr-FR" sz="2900" dirty="0" smtClean="0"/>
              <a:t> = the </a:t>
            </a:r>
            <a:r>
              <a:rPr lang="fr-FR" sz="2900" dirty="0" err="1" smtClean="0"/>
              <a:t>current</a:t>
            </a:r>
            <a:r>
              <a:rPr lang="fr-FR" sz="2900" dirty="0" smtClean="0"/>
              <a:t> situation (= </a:t>
            </a:r>
            <a:r>
              <a:rPr lang="fr-FR" sz="2900" dirty="0" err="1" smtClean="0"/>
              <a:t>what</a:t>
            </a:r>
            <a:r>
              <a:rPr lang="fr-FR" sz="2900" dirty="0" smtClean="0"/>
              <a:t>  the UK </a:t>
            </a:r>
            <a:r>
              <a:rPr lang="fr-FR" sz="2900" dirty="0" err="1" smtClean="0"/>
              <a:t>would</a:t>
            </a:r>
            <a:r>
              <a:rPr lang="fr-FR" sz="2900" dirty="0" smtClean="0"/>
              <a:t> </a:t>
            </a:r>
            <a:r>
              <a:rPr lang="fr-FR" sz="2900" dirty="0" err="1" smtClean="0"/>
              <a:t>like</a:t>
            </a:r>
            <a:r>
              <a:rPr lang="fr-FR" sz="2900" dirty="0" smtClean="0"/>
              <a:t> to </a:t>
            </a:r>
            <a:r>
              <a:rPr lang="fr-FR" sz="2900" dirty="0" err="1" smtClean="0"/>
              <a:t>reinforce</a:t>
            </a:r>
            <a:r>
              <a:rPr lang="fr-FR" sz="2900" dirty="0" smtClean="0"/>
              <a:t>)  </a:t>
            </a:r>
          </a:p>
          <a:p>
            <a:pPr>
              <a:buNone/>
            </a:pPr>
            <a:endParaRPr lang="fr-FR" sz="2900" b="1" dirty="0" smtClean="0"/>
          </a:p>
          <a:p>
            <a:r>
              <a:rPr lang="fr-FR" sz="2900" dirty="0" smtClean="0"/>
              <a:t>Council of finance </a:t>
            </a:r>
            <a:r>
              <a:rPr lang="fr-FR" sz="2900" dirty="0" err="1" smtClean="0"/>
              <a:t>ministers</a:t>
            </a:r>
            <a:r>
              <a:rPr lang="fr-FR" sz="2900" dirty="0" smtClean="0"/>
              <a:t> </a:t>
            </a:r>
            <a:r>
              <a:rPr lang="fr-FR" sz="2900" dirty="0" err="1" smtClean="0"/>
              <a:t>will</a:t>
            </a:r>
            <a:r>
              <a:rPr lang="fr-FR" sz="2900" dirty="0" smtClean="0"/>
              <a:t> </a:t>
            </a:r>
            <a:r>
              <a:rPr lang="fr-FR" sz="2900" dirty="0" err="1" smtClean="0"/>
              <a:t>never</a:t>
            </a:r>
            <a:r>
              <a:rPr lang="fr-FR" sz="2900" dirty="0" smtClean="0"/>
              <a:t> </a:t>
            </a:r>
            <a:r>
              <a:rPr lang="fr-FR" sz="2900" dirty="0" err="1" smtClean="0"/>
              <a:t>work</a:t>
            </a:r>
            <a:r>
              <a:rPr lang="fr-FR" sz="2900" dirty="0" smtClean="0"/>
              <a:t> </a:t>
            </a:r>
            <a:r>
              <a:rPr lang="fr-FR" sz="2900" dirty="0" err="1" smtClean="0"/>
              <a:t>like</a:t>
            </a:r>
            <a:r>
              <a:rPr lang="fr-FR" sz="2900" dirty="0" smtClean="0"/>
              <a:t> a </a:t>
            </a:r>
            <a:r>
              <a:rPr lang="fr-FR" sz="2900" dirty="0" err="1" smtClean="0"/>
              <a:t>parliamentary</a:t>
            </a:r>
            <a:r>
              <a:rPr lang="fr-FR" sz="2900" dirty="0" smtClean="0"/>
              <a:t> </a:t>
            </a:r>
            <a:r>
              <a:rPr lang="fr-FR" sz="2900" dirty="0" err="1" smtClean="0"/>
              <a:t>chamber</a:t>
            </a:r>
            <a:r>
              <a:rPr lang="fr-FR" sz="2900" dirty="0" smtClean="0"/>
              <a:t>: </a:t>
            </a:r>
            <a:r>
              <a:rPr lang="fr-FR" sz="2900" dirty="0" err="1" smtClean="0"/>
              <a:t>you</a:t>
            </a:r>
            <a:r>
              <a:rPr lang="fr-FR" sz="2900" dirty="0" smtClean="0"/>
              <a:t> </a:t>
            </a:r>
            <a:r>
              <a:rPr lang="fr-FR" sz="2900" dirty="0" err="1" smtClean="0"/>
              <a:t>cannot</a:t>
            </a:r>
            <a:r>
              <a:rPr lang="fr-FR" sz="2900" dirty="0" smtClean="0"/>
              <a:t> </a:t>
            </a:r>
            <a:r>
              <a:rPr lang="fr-FR" sz="2900" dirty="0" err="1" smtClean="0"/>
              <a:t>represent</a:t>
            </a:r>
            <a:r>
              <a:rPr lang="fr-FR" sz="2900" dirty="0" smtClean="0"/>
              <a:t> a 80million or 60million country </a:t>
            </a:r>
            <a:r>
              <a:rPr lang="fr-FR" sz="2900" dirty="0" err="1" smtClean="0"/>
              <a:t>with</a:t>
            </a:r>
            <a:r>
              <a:rPr lang="fr-FR" sz="2900" dirty="0" smtClean="0"/>
              <a:t> 1 </a:t>
            </a:r>
            <a:r>
              <a:rPr lang="fr-FR" sz="2900" dirty="0" err="1" smtClean="0"/>
              <a:t>individual</a:t>
            </a:r>
            <a:r>
              <a:rPr lang="fr-FR" sz="2900" dirty="0" smtClean="0"/>
              <a:t> </a:t>
            </a:r>
            <a:r>
              <a:rPr lang="fr-FR" sz="2900" dirty="0" smtClean="0">
                <a:latin typeface="Calibri"/>
              </a:rPr>
              <a:t>→ </a:t>
            </a:r>
            <a:r>
              <a:rPr lang="fr-FR" sz="2900" dirty="0" err="1" smtClean="0">
                <a:latin typeface="Calibri"/>
              </a:rPr>
              <a:t>opacity</a:t>
            </a:r>
            <a:r>
              <a:rPr lang="fr-FR" sz="2900" dirty="0" smtClean="0">
                <a:latin typeface="Calibri"/>
              </a:rPr>
              <a:t>, </a:t>
            </a:r>
            <a:r>
              <a:rPr lang="fr-FR" sz="2900" dirty="0" err="1" smtClean="0">
                <a:latin typeface="Calibri"/>
              </a:rPr>
              <a:t>lack</a:t>
            </a:r>
            <a:r>
              <a:rPr lang="fr-FR" sz="2900" dirty="0" smtClean="0">
                <a:latin typeface="Calibri"/>
              </a:rPr>
              <a:t> of public </a:t>
            </a:r>
            <a:r>
              <a:rPr lang="fr-FR" sz="2900" dirty="0" err="1" smtClean="0">
                <a:latin typeface="Calibri"/>
              </a:rPr>
              <a:t>deliberation</a:t>
            </a:r>
            <a:r>
              <a:rPr lang="fr-FR" sz="2900" dirty="0" smtClean="0">
                <a:latin typeface="Calibri"/>
              </a:rPr>
              <a:t> </a:t>
            </a:r>
          </a:p>
          <a:p>
            <a:pPr>
              <a:buNone/>
            </a:pPr>
            <a:r>
              <a:rPr lang="fr-FR" sz="2900" dirty="0" smtClean="0">
                <a:latin typeface="Calibri"/>
              </a:rPr>
              <a:t>    </a:t>
            </a:r>
            <a:r>
              <a:rPr lang="fr-FR" sz="2900" b="1" dirty="0" smtClean="0">
                <a:latin typeface="Calibri"/>
              </a:rPr>
              <a:t>→ the objective </a:t>
            </a:r>
            <a:r>
              <a:rPr lang="fr-FR" sz="2900" b="1" dirty="0" err="1" smtClean="0">
                <a:latin typeface="Calibri"/>
              </a:rPr>
              <a:t>is</a:t>
            </a:r>
            <a:r>
              <a:rPr lang="fr-FR" sz="2900" b="1" dirty="0" smtClean="0">
                <a:latin typeface="Calibri"/>
              </a:rPr>
              <a:t> to replace </a:t>
            </a:r>
            <a:r>
              <a:rPr lang="fr-FR" sz="2900" b="1" dirty="0" err="1" smtClean="0">
                <a:latin typeface="Calibri"/>
              </a:rPr>
              <a:t>Eurogroupe</a:t>
            </a:r>
            <a:r>
              <a:rPr lang="fr-FR" sz="2900" b="1" dirty="0" smtClean="0">
                <a:latin typeface="Calibri"/>
              </a:rPr>
              <a:t> by </a:t>
            </a:r>
            <a:r>
              <a:rPr lang="fr-FR" sz="2900" b="1" dirty="0" smtClean="0">
                <a:latin typeface="Calibri"/>
              </a:rPr>
              <a:t>Euro-</a:t>
            </a:r>
            <a:r>
              <a:rPr lang="fr-FR" sz="2900" b="1" dirty="0" err="1" smtClean="0">
                <a:latin typeface="Calibri"/>
              </a:rPr>
              <a:t>chamber</a:t>
            </a:r>
            <a:endParaRPr lang="fr-FR" sz="29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7152339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sz="2900" dirty="0" smtClean="0"/>
          </a:p>
          <a:p>
            <a:r>
              <a:rPr lang="fr-FR" sz="2900" b="1" dirty="0" smtClean="0"/>
              <a:t>Is the 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 </a:t>
            </a:r>
            <a:r>
              <a:rPr lang="fr-FR" sz="2900" b="1" dirty="0" err="1" smtClean="0"/>
              <a:t>realistic</a:t>
            </a:r>
            <a:r>
              <a:rPr lang="fr-FR" sz="2900" b="1" dirty="0" smtClean="0"/>
              <a:t>?</a:t>
            </a:r>
            <a:endParaRPr lang="fr-FR" sz="2900" dirty="0" smtClean="0"/>
          </a:p>
          <a:p>
            <a:r>
              <a:rPr lang="fr-FR" sz="2900" dirty="0" err="1" smtClean="0"/>
              <a:t>Yes</a:t>
            </a:r>
            <a:r>
              <a:rPr lang="fr-FR" sz="2900" dirty="0" smtClean="0"/>
              <a:t>.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new solutions </a:t>
            </a:r>
            <a:r>
              <a:rPr lang="fr-FR" sz="2900" dirty="0" err="1" smtClean="0"/>
              <a:t>now</a:t>
            </a:r>
            <a:r>
              <a:rPr lang="fr-FR" sz="2900" dirty="0" smtClean="0"/>
              <a:t>. </a:t>
            </a:r>
          </a:p>
          <a:p>
            <a:pPr>
              <a:buNone/>
            </a:pPr>
            <a:endParaRPr lang="fr-FR" sz="2900" dirty="0" smtClean="0"/>
          </a:p>
          <a:p>
            <a:r>
              <a:rPr lang="fr-FR" sz="2900" dirty="0" smtClean="0"/>
              <a:t>Main </a:t>
            </a:r>
            <a:r>
              <a:rPr lang="fr-FR" sz="2900" dirty="0" err="1" smtClean="0"/>
              <a:t>pb</a:t>
            </a:r>
            <a:r>
              <a:rPr lang="fr-FR" sz="2900" dirty="0" smtClean="0"/>
              <a:t>: Germany </a:t>
            </a:r>
            <a:r>
              <a:rPr lang="fr-FR" sz="2900" dirty="0" err="1" smtClean="0"/>
              <a:t>might</a:t>
            </a:r>
            <a:r>
              <a:rPr lang="fr-FR" sz="2900" dirty="0" smtClean="0"/>
              <a:t> </a:t>
            </a:r>
            <a:r>
              <a:rPr lang="fr-FR" sz="2900" dirty="0" err="1" smtClean="0"/>
              <a:t>fear</a:t>
            </a:r>
            <a:r>
              <a:rPr lang="fr-FR" sz="2900" dirty="0" smtClean="0"/>
              <a:t> to </a:t>
            </a:r>
            <a:r>
              <a:rPr lang="fr-FR" sz="2900" dirty="0" err="1" smtClean="0"/>
              <a:t>be</a:t>
            </a:r>
            <a:r>
              <a:rPr lang="fr-FR" sz="2900" dirty="0" smtClean="0"/>
              <a:t> put in a </a:t>
            </a:r>
            <a:r>
              <a:rPr lang="fr-FR" sz="2900" dirty="0" err="1" smtClean="0"/>
              <a:t>minority</a:t>
            </a:r>
            <a:r>
              <a:rPr lang="fr-FR" sz="2900" dirty="0" smtClean="0"/>
              <a:t> </a:t>
            </a:r>
            <a:r>
              <a:rPr lang="fr-FR" sz="2900" dirty="0" err="1" smtClean="0"/>
              <a:t>regarding</a:t>
            </a:r>
            <a:r>
              <a:rPr lang="fr-FR" sz="2900" dirty="0" smtClean="0"/>
              <a:t> </a:t>
            </a:r>
            <a:r>
              <a:rPr lang="fr-FR" sz="2900" dirty="0" err="1" smtClean="0"/>
              <a:t>choice</a:t>
            </a:r>
            <a:r>
              <a:rPr lang="fr-FR" sz="2900" dirty="0" smtClean="0"/>
              <a:t> of </a:t>
            </a:r>
            <a:r>
              <a:rPr lang="fr-FR" sz="2900" dirty="0" err="1" smtClean="0"/>
              <a:t>deficit</a:t>
            </a:r>
            <a:r>
              <a:rPr lang="fr-FR" sz="2900" dirty="0" smtClean="0"/>
              <a:t> </a:t>
            </a:r>
            <a:r>
              <a:rPr lang="fr-FR" sz="2900" dirty="0" err="1" smtClean="0"/>
              <a:t>level</a:t>
            </a:r>
            <a:r>
              <a:rPr lang="fr-FR" sz="2900" dirty="0" smtClean="0"/>
              <a:t>. But if France, </a:t>
            </a:r>
            <a:r>
              <a:rPr lang="fr-FR" sz="2900" dirty="0" err="1" smtClean="0"/>
              <a:t>Italy</a:t>
            </a:r>
            <a:r>
              <a:rPr lang="fr-FR" sz="2900" dirty="0" smtClean="0"/>
              <a:t>, Spain </a:t>
            </a:r>
            <a:r>
              <a:rPr lang="fr-FR" sz="2900" dirty="0" err="1" smtClean="0"/>
              <a:t>were</a:t>
            </a:r>
            <a:r>
              <a:rPr lang="fr-FR" sz="2900" dirty="0" smtClean="0"/>
              <a:t> putting </a:t>
            </a:r>
            <a:r>
              <a:rPr lang="fr-FR" sz="2900" dirty="0" smtClean="0"/>
              <a:t>the Euro-</a:t>
            </a:r>
            <a:r>
              <a:rPr lang="fr-FR" sz="2900" dirty="0" err="1" smtClean="0"/>
              <a:t>chamber</a:t>
            </a:r>
            <a:r>
              <a:rPr lang="fr-FR" sz="2900" dirty="0" smtClean="0"/>
              <a:t> </a:t>
            </a:r>
            <a:r>
              <a:rPr lang="fr-FR" sz="2900" dirty="0" err="1" smtClean="0"/>
              <a:t>proposal</a:t>
            </a:r>
            <a:r>
              <a:rPr lang="fr-FR" sz="2900" dirty="0" smtClean="0"/>
              <a:t> </a:t>
            </a:r>
            <a:r>
              <a:rPr lang="fr-FR" sz="2900" dirty="0" smtClean="0"/>
              <a:t>on the table, and </a:t>
            </a:r>
            <a:r>
              <a:rPr lang="fr-FR" sz="2900" dirty="0" err="1" smtClean="0"/>
              <a:t>accept</a:t>
            </a:r>
            <a:r>
              <a:rPr lang="fr-FR" sz="2900" dirty="0" smtClean="0"/>
              <a:t> to </a:t>
            </a:r>
            <a:r>
              <a:rPr lang="fr-FR" sz="2900" dirty="0" err="1" smtClean="0"/>
              <a:t>follow</a:t>
            </a:r>
            <a:r>
              <a:rPr lang="fr-FR" sz="2900" dirty="0" smtClean="0"/>
              <a:t> </a:t>
            </a:r>
            <a:r>
              <a:rPr lang="fr-FR" sz="2900" dirty="0" err="1" smtClean="0"/>
              <a:t>majority</a:t>
            </a:r>
            <a:r>
              <a:rPr lang="fr-FR" sz="2900" dirty="0" smtClean="0"/>
              <a:t> </a:t>
            </a:r>
            <a:r>
              <a:rPr lang="fr-FR" sz="2900" dirty="0" err="1" smtClean="0"/>
              <a:t>rule</a:t>
            </a:r>
            <a:r>
              <a:rPr lang="fr-FR" sz="2900" dirty="0" smtClean="0"/>
              <a:t>, </a:t>
            </a:r>
            <a:r>
              <a:rPr lang="fr-FR" sz="2900" dirty="0" err="1" smtClean="0"/>
              <a:t>then</a:t>
            </a:r>
            <a:r>
              <a:rPr lang="fr-FR" sz="2900" dirty="0" smtClean="0"/>
              <a:t> </a:t>
            </a:r>
            <a:r>
              <a:rPr lang="fr-FR" sz="2900" dirty="0" err="1" smtClean="0"/>
              <a:t>ultimately</a:t>
            </a:r>
            <a:r>
              <a:rPr lang="fr-FR" sz="2900" dirty="0" smtClean="0"/>
              <a:t> a compromise </a:t>
            </a:r>
            <a:r>
              <a:rPr lang="fr-FR" sz="2900" dirty="0" err="1" smtClean="0"/>
              <a:t>would</a:t>
            </a:r>
            <a:r>
              <a:rPr lang="fr-FR" sz="2900" dirty="0" smtClean="0"/>
              <a:t> </a:t>
            </a:r>
            <a:r>
              <a:rPr lang="fr-FR" sz="2900" dirty="0" err="1" smtClean="0"/>
              <a:t>be</a:t>
            </a:r>
            <a:r>
              <a:rPr lang="fr-FR" sz="2900" dirty="0" smtClean="0"/>
              <a:t> </a:t>
            </a:r>
            <a:r>
              <a:rPr lang="fr-FR" sz="2900" dirty="0" err="1" smtClean="0"/>
              <a:t>worked</a:t>
            </a:r>
            <a:r>
              <a:rPr lang="fr-FR" sz="2900" dirty="0" smtClean="0"/>
              <a:t> </a:t>
            </a:r>
            <a:r>
              <a:rPr lang="fr-FR" sz="2900" dirty="0" smtClean="0"/>
              <a:t>out </a:t>
            </a:r>
            <a:r>
              <a:rPr lang="fr-FR" sz="2900" dirty="0" err="1" smtClean="0"/>
              <a:t>with</a:t>
            </a:r>
            <a:r>
              <a:rPr lang="fr-FR" sz="2900" dirty="0" smtClean="0"/>
              <a:t> Germany. </a:t>
            </a:r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 smtClean="0"/>
              <a:t>Other</a:t>
            </a:r>
            <a:r>
              <a:rPr lang="fr-FR" sz="2900" dirty="0" smtClean="0"/>
              <a:t> </a:t>
            </a:r>
            <a:r>
              <a:rPr lang="fr-FR" sz="2900" dirty="0" err="1" smtClean="0"/>
              <a:t>pb</a:t>
            </a:r>
            <a:r>
              <a:rPr lang="fr-FR" sz="2900" dirty="0" smtClean="0"/>
              <a:t>: all national </a:t>
            </a:r>
            <a:r>
              <a:rPr lang="fr-FR" sz="2900" dirty="0" err="1" smtClean="0"/>
              <a:t>governments</a:t>
            </a:r>
            <a:r>
              <a:rPr lang="fr-FR" sz="2900" dirty="0" smtClean="0"/>
              <a:t> have </a:t>
            </a:r>
            <a:r>
              <a:rPr lang="fr-FR" sz="2900" dirty="0" err="1" smtClean="0"/>
              <a:t>spent</a:t>
            </a:r>
            <a:r>
              <a:rPr lang="fr-FR" sz="2900" dirty="0" smtClean="0"/>
              <a:t> a lot of </a:t>
            </a:r>
            <a:r>
              <a:rPr lang="fr-FR" sz="2900" dirty="0" err="1" smtClean="0"/>
              <a:t>energy</a:t>
            </a:r>
            <a:r>
              <a:rPr lang="fr-FR" sz="2900" dirty="0" smtClean="0"/>
              <a:t> </a:t>
            </a:r>
            <a:r>
              <a:rPr lang="fr-FR" sz="2900" dirty="0" err="1" smtClean="0"/>
              <a:t>trying</a:t>
            </a:r>
            <a:r>
              <a:rPr lang="fr-FR" sz="2900" dirty="0" smtClean="0"/>
              <a:t> </a:t>
            </a:r>
            <a:r>
              <a:rPr lang="fr-FR" sz="2900" dirty="0" smtClean="0"/>
              <a:t>to </a:t>
            </a:r>
            <a:r>
              <a:rPr lang="fr-FR" sz="2900" dirty="0" err="1" smtClean="0"/>
              <a:t>pretend</a:t>
            </a:r>
            <a:r>
              <a:rPr lang="fr-FR" sz="2900" dirty="0" smtClean="0"/>
              <a:t> </a:t>
            </a:r>
            <a:r>
              <a:rPr lang="fr-FR" sz="2900" dirty="0" err="1" smtClean="0"/>
              <a:t>that</a:t>
            </a:r>
            <a:r>
              <a:rPr lang="fr-FR" sz="2900" dirty="0" smtClean="0"/>
              <a:t> the new 2012 </a:t>
            </a:r>
            <a:r>
              <a:rPr lang="fr-FR" sz="2900" dirty="0" err="1" smtClean="0"/>
              <a:t>treaty</a:t>
            </a:r>
            <a:r>
              <a:rPr lang="fr-FR" sz="2900" dirty="0" smtClean="0"/>
              <a:t> (fiscal compact)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working</a:t>
            </a:r>
            <a:r>
              <a:rPr lang="fr-FR" sz="2900" dirty="0" smtClean="0"/>
              <a:t>, </a:t>
            </a:r>
            <a:r>
              <a:rPr lang="fr-FR" sz="2900" dirty="0" err="1" smtClean="0"/>
              <a:t>while</a:t>
            </a:r>
            <a:r>
              <a:rPr lang="fr-FR" sz="2900" dirty="0" smtClean="0"/>
              <a:t> </a:t>
            </a:r>
            <a:r>
              <a:rPr lang="fr-FR" sz="2900" dirty="0" err="1" smtClean="0"/>
              <a:t>it’s</a:t>
            </a:r>
            <a:r>
              <a:rPr lang="fr-FR" sz="2900" dirty="0" smtClean="0"/>
              <a:t> not; </a:t>
            </a:r>
            <a:r>
              <a:rPr lang="fr-FR" sz="2900" dirty="0" smtClean="0"/>
              <a:t>in </a:t>
            </a:r>
            <a:r>
              <a:rPr lang="fr-FR" sz="2900" dirty="0" err="1" smtClean="0"/>
              <a:t>order</a:t>
            </a:r>
            <a:r>
              <a:rPr lang="fr-FR" sz="2900" dirty="0" smtClean="0"/>
              <a:t> to change </a:t>
            </a:r>
            <a:r>
              <a:rPr lang="fr-FR" sz="2900" dirty="0" err="1" smtClean="0"/>
              <a:t>their</a:t>
            </a:r>
            <a:r>
              <a:rPr lang="fr-FR" sz="2900" dirty="0" smtClean="0"/>
              <a:t> </a:t>
            </a:r>
            <a:r>
              <a:rPr lang="fr-FR" sz="2900" dirty="0" err="1" smtClean="0"/>
              <a:t>discourse</a:t>
            </a:r>
            <a:r>
              <a:rPr lang="fr-FR" sz="2900" dirty="0" smtClean="0"/>
              <a:t>, </a:t>
            </a:r>
            <a:r>
              <a:rPr lang="fr-FR" sz="2900" dirty="0" err="1" smtClean="0"/>
              <a:t>maybe</a:t>
            </a:r>
            <a:r>
              <a:rPr lang="fr-FR" sz="2900" dirty="0" smtClean="0"/>
              <a:t>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a </a:t>
            </a:r>
            <a:r>
              <a:rPr lang="fr-FR" sz="2900" dirty="0" err="1" smtClean="0"/>
              <a:t>big</a:t>
            </a:r>
            <a:r>
              <a:rPr lang="fr-FR" sz="2900" dirty="0" smtClean="0"/>
              <a:t> </a:t>
            </a:r>
            <a:r>
              <a:rPr lang="fr-FR" sz="2900" dirty="0" err="1" smtClean="0"/>
              <a:t>shock</a:t>
            </a:r>
            <a:r>
              <a:rPr lang="fr-FR" sz="2900" dirty="0" smtClean="0"/>
              <a:t>. </a:t>
            </a:r>
            <a:r>
              <a:rPr lang="fr-FR" sz="2900" dirty="0" err="1" smtClean="0"/>
              <a:t>Greek</a:t>
            </a:r>
            <a:r>
              <a:rPr lang="fr-FR" sz="2900" dirty="0" smtClean="0"/>
              <a:t> </a:t>
            </a:r>
            <a:r>
              <a:rPr lang="fr-FR" sz="2900" dirty="0" err="1" smtClean="0"/>
              <a:t>electoral</a:t>
            </a:r>
            <a:r>
              <a:rPr lang="fr-FR" sz="2900" dirty="0" smtClean="0"/>
              <a:t> </a:t>
            </a:r>
            <a:r>
              <a:rPr lang="fr-FR" sz="2900" dirty="0" err="1" smtClean="0"/>
              <a:t>shock</a:t>
            </a:r>
            <a:r>
              <a:rPr lang="fr-FR" sz="2900" dirty="0" smtClean="0"/>
              <a:t> not </a:t>
            </a:r>
            <a:r>
              <a:rPr lang="fr-FR" sz="2900" dirty="0" err="1" smtClean="0"/>
              <a:t>enough</a:t>
            </a:r>
            <a:r>
              <a:rPr lang="fr-FR" sz="2900" dirty="0" smtClean="0"/>
              <a:t>? </a:t>
            </a:r>
            <a:r>
              <a:rPr lang="fr-FR" sz="2900" dirty="0"/>
              <a:t>D</a:t>
            </a:r>
            <a:r>
              <a:rPr lang="fr-FR" sz="2900" dirty="0" smtClean="0"/>
              <a:t>o </a:t>
            </a:r>
            <a:r>
              <a:rPr lang="fr-FR" sz="2900" dirty="0" err="1" smtClean="0"/>
              <a:t>we</a:t>
            </a:r>
            <a:r>
              <a:rPr lang="fr-FR" sz="2900" dirty="0" smtClean="0"/>
              <a:t> </a:t>
            </a:r>
            <a:r>
              <a:rPr lang="fr-FR" sz="2900" dirty="0" err="1" smtClean="0"/>
              <a:t>need</a:t>
            </a:r>
            <a:r>
              <a:rPr lang="fr-FR" sz="2900" dirty="0" smtClean="0"/>
              <a:t> to </a:t>
            </a:r>
            <a:r>
              <a:rPr lang="fr-FR" sz="2900" dirty="0" err="1" smtClean="0"/>
              <a:t>wait</a:t>
            </a:r>
            <a:r>
              <a:rPr lang="fr-FR" sz="2900" dirty="0" smtClean="0"/>
              <a:t> </a:t>
            </a:r>
            <a:r>
              <a:rPr lang="fr-FR" sz="2900" dirty="0" err="1" smtClean="0"/>
              <a:t>until</a:t>
            </a:r>
            <a:r>
              <a:rPr lang="fr-FR" sz="2900" dirty="0" smtClean="0"/>
              <a:t> </a:t>
            </a:r>
            <a:r>
              <a:rPr lang="fr-FR" sz="2900" dirty="0" err="1" smtClean="0"/>
              <a:t>Spanish</a:t>
            </a:r>
            <a:r>
              <a:rPr lang="fr-FR" sz="2900" dirty="0" smtClean="0"/>
              <a:t> </a:t>
            </a:r>
            <a:r>
              <a:rPr lang="fr-FR" sz="2900" dirty="0" err="1" smtClean="0"/>
              <a:t>elections</a:t>
            </a:r>
            <a:r>
              <a:rPr lang="fr-FR" sz="2900" dirty="0" smtClean="0"/>
              <a:t> in </a:t>
            </a:r>
            <a:r>
              <a:rPr lang="fr-FR" sz="2900" dirty="0" err="1" smtClean="0"/>
              <a:t>late</a:t>
            </a:r>
            <a:r>
              <a:rPr lang="fr-FR" sz="2900" dirty="0" smtClean="0"/>
              <a:t> 2015? Or French </a:t>
            </a:r>
            <a:r>
              <a:rPr lang="fr-FR" sz="2900" dirty="0" err="1" smtClean="0"/>
              <a:t>regional</a:t>
            </a:r>
            <a:r>
              <a:rPr lang="fr-FR" sz="2900" dirty="0" smtClean="0"/>
              <a:t> </a:t>
            </a:r>
            <a:r>
              <a:rPr lang="fr-FR" sz="2900" dirty="0" err="1" smtClean="0"/>
              <a:t>elections</a:t>
            </a:r>
            <a:r>
              <a:rPr lang="fr-FR" sz="2900" dirty="0" smtClean="0"/>
              <a:t>? Or new </a:t>
            </a:r>
            <a:r>
              <a:rPr lang="fr-FR" sz="2900" dirty="0" err="1" smtClean="0"/>
              <a:t>financial</a:t>
            </a:r>
            <a:r>
              <a:rPr lang="fr-FR" sz="2900" dirty="0" smtClean="0"/>
              <a:t> panic? </a:t>
            </a:r>
          </a:p>
          <a:p>
            <a:r>
              <a:rPr lang="fr-FR" sz="2900" b="1" dirty="0" err="1" smtClean="0"/>
              <a:t>Maybe</a:t>
            </a:r>
            <a:r>
              <a:rPr lang="fr-FR" sz="2900" b="1" dirty="0" smtClean="0"/>
              <a:t> the EP </a:t>
            </a:r>
            <a:r>
              <a:rPr lang="fr-FR" sz="2900" b="1" dirty="0" err="1" smtClean="0"/>
              <a:t>is</a:t>
            </a:r>
            <a:r>
              <a:rPr lang="fr-FR" sz="2900" b="1" dirty="0" smtClean="0"/>
              <a:t> the right place to push for Euro-</a:t>
            </a:r>
            <a:r>
              <a:rPr lang="fr-FR" sz="2900" b="1" dirty="0" err="1" smtClean="0"/>
              <a:t>Chamber</a:t>
            </a:r>
            <a:r>
              <a:rPr lang="fr-FR" sz="2900" b="1" dirty="0" smtClean="0"/>
              <a:t>? </a:t>
            </a:r>
          </a:p>
          <a:p>
            <a:pPr>
              <a:buNone/>
            </a:pPr>
            <a:r>
              <a:rPr lang="fr-FR" sz="2900" dirty="0" smtClean="0">
                <a:latin typeface="Calibri"/>
              </a:rPr>
              <a:t>→ </a:t>
            </a:r>
            <a:r>
              <a:rPr lang="fr-FR" sz="2900" dirty="0" err="1" smtClean="0">
                <a:latin typeface="Calibri"/>
              </a:rPr>
              <a:t>it</a:t>
            </a:r>
            <a:r>
              <a:rPr lang="fr-FR" sz="2900" dirty="0" smtClean="0">
                <a:latin typeface="Calibri"/>
              </a:rPr>
              <a:t> </a:t>
            </a:r>
            <a:r>
              <a:rPr lang="fr-FR" sz="2900" dirty="0" err="1" smtClean="0">
                <a:latin typeface="Calibri"/>
              </a:rPr>
              <a:t>would</a:t>
            </a:r>
            <a:r>
              <a:rPr lang="fr-FR" sz="2900" dirty="0" smtClean="0">
                <a:latin typeface="Calibri"/>
              </a:rPr>
              <a:t> </a:t>
            </a:r>
            <a:r>
              <a:rPr lang="fr-FR" sz="2900" dirty="0" err="1" smtClean="0">
                <a:latin typeface="Calibri"/>
              </a:rPr>
              <a:t>be</a:t>
            </a:r>
            <a:r>
              <a:rPr lang="fr-FR" sz="2900" dirty="0" smtClean="0">
                <a:latin typeface="Calibri"/>
              </a:rPr>
              <a:t> </a:t>
            </a:r>
            <a:r>
              <a:rPr lang="fr-FR" sz="2900" dirty="0" err="1" smtClean="0">
                <a:latin typeface="Calibri"/>
              </a:rPr>
              <a:t>make</a:t>
            </a:r>
            <a:r>
              <a:rPr lang="fr-FR" sz="2900" dirty="0" smtClean="0">
                <a:latin typeface="Calibri"/>
              </a:rPr>
              <a:t> </a:t>
            </a:r>
            <a:r>
              <a:rPr lang="fr-FR" sz="2900" dirty="0" err="1" smtClean="0">
                <a:latin typeface="Calibri"/>
              </a:rPr>
              <a:t>it</a:t>
            </a:r>
            <a:r>
              <a:rPr lang="fr-FR" sz="2900" dirty="0" smtClean="0">
                <a:latin typeface="Calibri"/>
              </a:rPr>
              <a:t> </a:t>
            </a:r>
            <a:r>
              <a:rPr lang="fr-FR" sz="2900" dirty="0" err="1" smtClean="0">
                <a:latin typeface="Calibri"/>
              </a:rPr>
              <a:t>easier</a:t>
            </a:r>
            <a:r>
              <a:rPr lang="fr-FR" sz="2900" dirty="0" smtClean="0">
                <a:latin typeface="Calibri"/>
              </a:rPr>
              <a:t> to </a:t>
            </a:r>
            <a:r>
              <a:rPr lang="fr-FR" sz="2900" dirty="0" err="1" smtClean="0">
                <a:latin typeface="Calibri"/>
              </a:rPr>
              <a:t>ask</a:t>
            </a:r>
            <a:r>
              <a:rPr lang="fr-FR" sz="2900" dirty="0" smtClean="0">
                <a:latin typeface="Calibri"/>
              </a:rPr>
              <a:t> to </a:t>
            </a:r>
            <a:r>
              <a:rPr lang="fr-FR" sz="2900" dirty="0" err="1" smtClean="0">
                <a:latin typeface="Calibri"/>
              </a:rPr>
              <a:t>increase</a:t>
            </a:r>
            <a:r>
              <a:rPr lang="fr-FR" sz="2900" dirty="0" smtClean="0">
                <a:latin typeface="Calibri"/>
              </a:rPr>
              <a:t> </a:t>
            </a:r>
            <a:r>
              <a:rPr lang="fr-FR" sz="2900" dirty="0" err="1" smtClean="0">
                <a:latin typeface="Calibri"/>
              </a:rPr>
              <a:t>your</a:t>
            </a:r>
            <a:r>
              <a:rPr lang="fr-FR" sz="2900" dirty="0" smtClean="0">
                <a:latin typeface="Calibri"/>
              </a:rPr>
              <a:t> </a:t>
            </a:r>
            <a:r>
              <a:rPr lang="fr-FR" sz="2900" dirty="0" err="1" smtClean="0">
                <a:latin typeface="Calibri"/>
              </a:rPr>
              <a:t>own</a:t>
            </a:r>
            <a:r>
              <a:rPr lang="fr-FR" sz="2900" dirty="0" smtClean="0">
                <a:latin typeface="Calibri"/>
              </a:rPr>
              <a:t> </a:t>
            </a:r>
            <a:r>
              <a:rPr lang="fr-FR" sz="2900" dirty="0" err="1" smtClean="0">
                <a:latin typeface="Calibri"/>
              </a:rPr>
              <a:t>role</a:t>
            </a:r>
            <a:r>
              <a:rPr lang="fr-FR" sz="2900" dirty="0" smtClean="0">
                <a:latin typeface="Calibri"/>
              </a:rPr>
              <a:t>… </a:t>
            </a:r>
            <a:endParaRPr lang="fr-FR" sz="29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3204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fr-FR" dirty="0" smtClean="0"/>
              <a:t>1. </a:t>
            </a:r>
            <a:r>
              <a:rPr lang="fr-FR" dirty="0" err="1" smtClean="0"/>
              <a:t>Inequality</a:t>
            </a:r>
            <a:r>
              <a:rPr lang="fr-FR" dirty="0" smtClean="0"/>
              <a:t> in the long </a:t>
            </a:r>
            <a:r>
              <a:rPr lang="fr-FR" dirty="0" err="1" smtClean="0"/>
              <a:t>run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present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b="1" i="1" dirty="0"/>
              <a:t>Capital in the 21</a:t>
            </a:r>
            <a:r>
              <a:rPr lang="fr-FR" b="1" i="1" baseline="30000" dirty="0"/>
              <a:t>st</a:t>
            </a:r>
            <a:r>
              <a:rPr lang="fr-FR" b="1" i="1" dirty="0"/>
              <a:t> </a:t>
            </a:r>
            <a:r>
              <a:rPr lang="fr-FR" b="1" i="1" dirty="0" err="1"/>
              <a:t>century</a:t>
            </a:r>
            <a:r>
              <a:rPr lang="fr-FR" b="1" i="1" dirty="0"/>
              <a:t>  </a:t>
            </a:r>
            <a:r>
              <a:rPr lang="fr-FR" dirty="0"/>
              <a:t>(Harvard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, March 2014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This book </a:t>
            </a:r>
            <a:r>
              <a:rPr lang="fr-FR" dirty="0" err="1"/>
              <a:t>studies</a:t>
            </a:r>
            <a:r>
              <a:rPr lang="fr-FR" dirty="0"/>
              <a:t> the global </a:t>
            </a:r>
            <a:r>
              <a:rPr lang="fr-FR" dirty="0" err="1"/>
              <a:t>dynamics</a:t>
            </a:r>
            <a:r>
              <a:rPr lang="fr-FR" dirty="0"/>
              <a:t> of </a:t>
            </a:r>
            <a:r>
              <a:rPr lang="fr-FR" dirty="0" err="1"/>
              <a:t>income</a:t>
            </a:r>
            <a:r>
              <a:rPr lang="fr-FR" dirty="0"/>
              <a:t> and </a:t>
            </a:r>
            <a:r>
              <a:rPr lang="fr-FR" dirty="0" err="1"/>
              <a:t>wealth</a:t>
            </a:r>
            <a:r>
              <a:rPr lang="fr-FR" dirty="0"/>
              <a:t> distribution </a:t>
            </a:r>
            <a:r>
              <a:rPr lang="fr-FR" dirty="0" err="1"/>
              <a:t>since</a:t>
            </a:r>
            <a:r>
              <a:rPr lang="fr-FR" dirty="0"/>
              <a:t> 18</a:t>
            </a:r>
            <a:r>
              <a:rPr lang="fr-FR" baseline="30000" dirty="0"/>
              <a:t>c  </a:t>
            </a:r>
            <a:r>
              <a:rPr lang="fr-FR" dirty="0"/>
              <a:t>in 20+ countries;  I use </a:t>
            </a:r>
            <a:r>
              <a:rPr lang="fr-FR" dirty="0" err="1"/>
              <a:t>historical</a:t>
            </a:r>
            <a:r>
              <a:rPr lang="fr-FR" dirty="0"/>
              <a:t> data </a:t>
            </a:r>
            <a:r>
              <a:rPr lang="fr-FR" dirty="0" err="1"/>
              <a:t>collected</a:t>
            </a:r>
            <a:r>
              <a:rPr lang="fr-FR" dirty="0"/>
              <a:t> over the </a:t>
            </a:r>
            <a:r>
              <a:rPr lang="fr-FR" dirty="0" err="1"/>
              <a:t>past</a:t>
            </a:r>
            <a:r>
              <a:rPr lang="fr-FR" dirty="0"/>
              <a:t> 15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Atkinson, </a:t>
            </a:r>
            <a:r>
              <a:rPr lang="fr-FR" dirty="0" err="1"/>
              <a:t>Saez</a:t>
            </a:r>
            <a:r>
              <a:rPr lang="fr-FR" dirty="0"/>
              <a:t>, Postel-Vinay, </a:t>
            </a:r>
            <a:r>
              <a:rPr lang="fr-FR" dirty="0" err="1"/>
              <a:t>Rosenthal</a:t>
            </a:r>
            <a:r>
              <a:rPr lang="fr-FR" dirty="0"/>
              <a:t>, </a:t>
            </a:r>
            <a:r>
              <a:rPr lang="fr-FR" dirty="0" err="1"/>
              <a:t>Alvaredo</a:t>
            </a:r>
            <a:r>
              <a:rPr lang="fr-FR" dirty="0"/>
              <a:t>, </a:t>
            </a:r>
            <a:r>
              <a:rPr lang="fr-FR" dirty="0" err="1"/>
              <a:t>Zucman</a:t>
            </a:r>
            <a:r>
              <a:rPr lang="fr-FR" dirty="0"/>
              <a:t>, and 30+ </a:t>
            </a:r>
            <a:r>
              <a:rPr lang="fr-FR" dirty="0" err="1"/>
              <a:t>others</a:t>
            </a:r>
            <a:r>
              <a:rPr lang="fr-FR" dirty="0"/>
              <a:t>; I </a:t>
            </a:r>
            <a:r>
              <a:rPr lang="fr-FR" dirty="0" err="1"/>
              <a:t>try</a:t>
            </a:r>
            <a:r>
              <a:rPr lang="fr-FR" dirty="0"/>
              <a:t> to shift attention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inequality</a:t>
            </a:r>
            <a:r>
              <a:rPr lang="fr-FR" dirty="0"/>
              <a:t> to </a:t>
            </a:r>
            <a:r>
              <a:rPr lang="fr-FR" dirty="0" err="1"/>
              <a:t>rising</a:t>
            </a:r>
            <a:r>
              <a:rPr lang="fr-FR" dirty="0"/>
              <a:t> </a:t>
            </a:r>
            <a:r>
              <a:rPr lang="fr-FR" dirty="0" err="1"/>
              <a:t>wealth</a:t>
            </a:r>
            <a:r>
              <a:rPr lang="fr-FR" dirty="0"/>
              <a:t> </a:t>
            </a:r>
            <a:r>
              <a:rPr lang="fr-FR" dirty="0" err="1"/>
              <a:t>inequality</a:t>
            </a:r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A</a:t>
            </a:r>
            <a:r>
              <a:rPr lang="fr-FR" dirty="0" smtClean="0"/>
              <a:t>ll </a:t>
            </a:r>
            <a:r>
              <a:rPr lang="fr-FR" dirty="0"/>
              <a:t>data </a:t>
            </a:r>
            <a:r>
              <a:rPr lang="fr-FR" dirty="0" err="1"/>
              <a:t>series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 err="1"/>
              <a:t>available</a:t>
            </a:r>
            <a:r>
              <a:rPr lang="fr-FR" dirty="0"/>
              <a:t> in a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appendix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 line: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>
                <a:hlinkClick r:id="rId2"/>
              </a:rPr>
              <a:t>http://piketty.pse.ens.fr/capital21c</a:t>
            </a:r>
            <a:r>
              <a:rPr lang="fr-FR" dirty="0"/>
              <a:t> </a:t>
            </a:r>
            <a:r>
              <a:rPr lang="fr-FR" dirty="0" smtClean="0"/>
              <a:t>         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22953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155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3400" dirty="0" smtClean="0"/>
          </a:p>
          <a:p>
            <a:r>
              <a:rPr lang="fr-FR" sz="2900" dirty="0" err="1" smtClean="0"/>
              <a:t>Three</a:t>
            </a:r>
            <a:r>
              <a:rPr lang="fr-FR" sz="2900" dirty="0" smtClean="0"/>
              <a:t> </a:t>
            </a:r>
            <a:r>
              <a:rPr lang="fr-FR" sz="2900" dirty="0" err="1" smtClean="0"/>
              <a:t>facts</a:t>
            </a:r>
            <a:r>
              <a:rPr lang="fr-FR" sz="2900" dirty="0" smtClean="0"/>
              <a:t> about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in the long-</a:t>
            </a:r>
            <a:r>
              <a:rPr lang="fr-FR" sz="2900" dirty="0" err="1" smtClean="0"/>
              <a:t>run</a:t>
            </a:r>
            <a:r>
              <a:rPr lang="fr-FR" sz="2900" dirty="0" smtClean="0"/>
              <a:t>: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wealth-inequality</a:t>
            </a:r>
            <a:r>
              <a:rPr lang="fr-FR" sz="2900" dirty="0" smtClean="0"/>
              <a:t>, </a:t>
            </a:r>
            <a:r>
              <a:rPr lang="fr-FR" sz="2900" dirty="0" err="1" smtClean="0"/>
              <a:t>wealth-income</a:t>
            </a:r>
            <a:r>
              <a:rPr lang="fr-FR" sz="2900" dirty="0" smtClean="0"/>
              <a:t> ratios</a:t>
            </a:r>
          </a:p>
          <a:p>
            <a:pPr marL="0" indent="0">
              <a:buNone/>
            </a:pPr>
            <a:r>
              <a:rPr lang="fr-FR" sz="2900" dirty="0" smtClean="0"/>
              <a:t>(Piketty-Saez, « </a:t>
            </a:r>
            <a:r>
              <a:rPr lang="fr-FR" sz="2900" dirty="0" err="1" smtClean="0">
                <a:hlinkClick r:id="rId2"/>
              </a:rPr>
              <a:t>Inequality</a:t>
            </a:r>
            <a:r>
              <a:rPr lang="fr-FR" sz="2900" dirty="0" smtClean="0">
                <a:hlinkClick r:id="rId2"/>
              </a:rPr>
              <a:t> in the long </a:t>
            </a:r>
            <a:r>
              <a:rPr lang="fr-FR" sz="2900" dirty="0" err="1" smtClean="0">
                <a:hlinkClick r:id="rId2"/>
              </a:rPr>
              <a:t>run</a:t>
            </a:r>
            <a:r>
              <a:rPr lang="fr-FR" sz="2900" dirty="0" smtClean="0"/>
              <a:t> », Science 2014)</a:t>
            </a:r>
            <a:endParaRPr lang="fr-FR" sz="2900" dirty="0"/>
          </a:p>
          <a:p>
            <a:endParaRPr lang="fr-FR" sz="2900" dirty="0" smtClean="0"/>
          </a:p>
          <a:p>
            <a:endParaRPr lang="fr-FR" sz="2900" dirty="0" smtClean="0"/>
          </a:p>
          <a:p>
            <a:r>
              <a:rPr lang="fr-FR" sz="2900" dirty="0" err="1"/>
              <a:t>F</a:t>
            </a:r>
            <a:r>
              <a:rPr lang="fr-FR" sz="2900" dirty="0" err="1" smtClean="0"/>
              <a:t>act</a:t>
            </a:r>
            <a:r>
              <a:rPr lang="fr-FR" sz="2900" dirty="0" smtClean="0"/>
              <a:t> n°1: in 1900-1910, </a:t>
            </a:r>
            <a:r>
              <a:rPr lang="fr-FR" sz="2900" dirty="0" err="1" smtClean="0"/>
              <a:t>income</a:t>
            </a:r>
            <a:r>
              <a:rPr lang="fr-FR" sz="2900" dirty="0" smtClean="0"/>
              <a:t> </a:t>
            </a:r>
            <a:r>
              <a:rPr lang="fr-FR" sz="2900" dirty="0" err="1" smtClean="0"/>
              <a:t>inequality</a:t>
            </a:r>
            <a:r>
              <a:rPr lang="fr-FR" sz="2900" dirty="0" smtClean="0"/>
              <a:t> </a:t>
            </a:r>
            <a:r>
              <a:rPr lang="fr-FR" sz="2900" dirty="0" err="1" smtClean="0"/>
              <a:t>was</a:t>
            </a:r>
            <a:r>
              <a:rPr lang="fr-FR" sz="2900" dirty="0" smtClean="0"/>
              <a:t>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Europe </a:t>
            </a:r>
            <a:r>
              <a:rPr lang="fr-FR" sz="2900" dirty="0" err="1" smtClean="0"/>
              <a:t>than</a:t>
            </a:r>
            <a:r>
              <a:rPr lang="fr-FR" sz="2900" dirty="0" smtClean="0"/>
              <a:t> in the United States; in 2000-2010, </a:t>
            </a:r>
            <a:r>
              <a:rPr lang="fr-FR" sz="2900" dirty="0" err="1" smtClean="0"/>
              <a:t>it</a:t>
            </a:r>
            <a:r>
              <a:rPr lang="fr-FR" sz="2900" dirty="0" smtClean="0"/>
              <a:t> </a:t>
            </a:r>
            <a:r>
              <a:rPr lang="fr-FR" sz="2900" dirty="0" err="1" smtClean="0"/>
              <a:t>is</a:t>
            </a:r>
            <a:r>
              <a:rPr lang="fr-FR" sz="2900" dirty="0" smtClean="0"/>
              <a:t> a lot </a:t>
            </a:r>
            <a:r>
              <a:rPr lang="fr-FR" sz="2900" dirty="0" err="1" smtClean="0"/>
              <a:t>higher</a:t>
            </a:r>
            <a:r>
              <a:rPr lang="fr-FR" sz="2900" dirty="0" smtClean="0"/>
              <a:t> in the United States </a:t>
            </a:r>
          </a:p>
          <a:p>
            <a:pPr>
              <a:buNone/>
            </a:pP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93599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206864" name="Feuille de calcul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4315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207888" name="Worksheet" r:id="rId3" imgW="9250613" imgH="5722661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5520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7749379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061528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4501</TotalTime>
  <Words>1284</Words>
  <Application>Microsoft Office PowerPoint</Application>
  <PresentationFormat>Affichage à l'écran (4:3)</PresentationFormat>
  <Paragraphs>100</Paragraphs>
  <Slides>28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Thème Office</vt:lpstr>
      <vt:lpstr>Acrobat Document</vt:lpstr>
      <vt:lpstr>Worksheet</vt:lpstr>
      <vt:lpstr>Feuille de calcul</vt:lpstr>
      <vt:lpstr>   Public Debt, Taxation  and Inequality in Europe </vt:lpstr>
      <vt:lpstr>This presentation: three points</vt:lpstr>
      <vt:lpstr>1. Inequality in the long run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2. European social state is fragile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3. What can the EU do about this?</vt:lpstr>
      <vt:lpstr>Diapositive 25</vt:lpstr>
      <vt:lpstr>Diapositive 26</vt:lpstr>
      <vt:lpstr>Diapositive 27</vt:lpstr>
      <vt:lpstr>Diapositive 28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336</cp:revision>
  <cp:lastPrinted>2014-12-31T15:57:36Z</cp:lastPrinted>
  <dcterms:created xsi:type="dcterms:W3CDTF">2013-09-25T21:11:06Z</dcterms:created>
  <dcterms:modified xsi:type="dcterms:W3CDTF">2015-06-02T07:19:29Z</dcterms:modified>
</cp:coreProperties>
</file>