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10" r:id="rId4"/>
    <p:sldId id="311" r:id="rId5"/>
    <p:sldId id="312" r:id="rId6"/>
    <p:sldId id="281" r:id="rId7"/>
    <p:sldId id="282" r:id="rId8"/>
    <p:sldId id="295" r:id="rId9"/>
    <p:sldId id="309" r:id="rId10"/>
    <p:sldId id="314" r:id="rId11"/>
    <p:sldId id="280" r:id="rId12"/>
    <p:sldId id="260" r:id="rId13"/>
    <p:sldId id="287" r:id="rId14"/>
    <p:sldId id="305" r:id="rId15"/>
    <p:sldId id="300" r:id="rId16"/>
    <p:sldId id="296" r:id="rId17"/>
    <p:sldId id="304" r:id="rId18"/>
    <p:sldId id="283" r:id="rId19"/>
    <p:sldId id="265" r:id="rId20"/>
    <p:sldId id="267" r:id="rId21"/>
    <p:sldId id="266" r:id="rId22"/>
    <p:sldId id="268" r:id="rId23"/>
    <p:sldId id="301" r:id="rId24"/>
    <p:sldId id="269" r:id="rId25"/>
    <p:sldId id="270" r:id="rId26"/>
    <p:sldId id="271" r:id="rId27"/>
    <p:sldId id="272" r:id="rId28"/>
    <p:sldId id="306" r:id="rId29"/>
    <p:sldId id="307" r:id="rId30"/>
    <p:sldId id="316" r:id="rId31"/>
    <p:sldId id="273" r:id="rId32"/>
    <p:sldId id="308" r:id="rId33"/>
    <p:sldId id="284" r:id="rId34"/>
    <p:sldId id="264" r:id="rId35"/>
    <p:sldId id="261" r:id="rId36"/>
    <p:sldId id="313" r:id="rId37"/>
    <p:sldId id="274" r:id="rId38"/>
    <p:sldId id="275" r:id="rId39"/>
    <p:sldId id="294" r:id="rId40"/>
    <p:sldId id="276" r:id="rId41"/>
    <p:sldId id="315" r:id="rId42"/>
    <p:sldId id="277" r:id="rId43"/>
    <p:sldId id="303" r:id="rId44"/>
    <p:sldId id="278" r:id="rId45"/>
    <p:sldId id="279" r:id="rId46"/>
    <p:sldId id="286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13/03/2014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990656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 capital au 21</a:t>
            </a:r>
            <a:r>
              <a:rPr lang="en-US" b="1" baseline="30000" dirty="0" smtClean="0"/>
              <a:t>e</a:t>
            </a:r>
            <a:r>
              <a:rPr lang="en-US" b="1" dirty="0" smtClean="0"/>
              <a:t> siècle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416824" cy="194421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i="1" smtClean="0"/>
              <a:t>ENS Ulm, 13 </a:t>
            </a:r>
            <a:r>
              <a:rPr lang="en-US" i="1" dirty="0" smtClean="0"/>
              <a:t>mars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</a:t>
            </a:r>
            <a:r>
              <a:rPr lang="fr-FR" sz="2800" b="1" dirty="0" smtClean="0">
                <a:sym typeface="Wingdings"/>
              </a:rPr>
              <a:t>↑ si g ↓</a:t>
            </a:r>
            <a:r>
              <a:rPr lang="fr-FR" sz="2800" b="1" dirty="0" smtClean="0"/>
              <a:t>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(population + productivité)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 et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(notamment du fait que 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latin typeface="Calibri"/>
                <a:cs typeface="Arial"/>
              </a:rPr>
              <a:t> → à terme, cela peut concerner l’ensemble de la planète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952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dans le revenu national? </a:t>
            </a:r>
          </a:p>
          <a:p>
            <a:r>
              <a:rPr lang="fr-FR" sz="2800" dirty="0" smtClean="0"/>
              <a:t>Si le stock de capital représente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smtClean="0"/>
              <a:t>années de revenu et que le rendement moyen du capital est de </a:t>
            </a:r>
            <a:r>
              <a:rPr lang="fr-FR" sz="2800" b="1" dirty="0" smtClean="0"/>
              <a:t>r=5%</a:t>
            </a:r>
            <a:r>
              <a:rPr lang="fr-FR" sz="2800" dirty="0" smtClean="0"/>
              <a:t> par an, alors la part des revenus du capital (loyers, intérêts, dividendes, profits, etc.) est égale à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r>
              <a:rPr lang="fr-FR" sz="2800" dirty="0" smtClean="0"/>
              <a:t>Techniquement, tout dépend de l’élasticité de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entre capital K et travail L  dans la fonction de production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indique dans quelle mesure on peut remplacer des salariés par des machines </a:t>
            </a:r>
          </a:p>
          <a:p>
            <a:r>
              <a:rPr lang="fr-FR" sz="2800" dirty="0" smtClean="0"/>
              <a:t>Hypothèse standard: fonction Cobb-Douglas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quand le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le rendement r↓ exactement dans les mêmes proportions, si bien que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reste exactement le même, comme par enchantement = un monde apaisé où le partage capital-travail est entièrement fixé par la technologie</a:t>
            </a:r>
          </a:p>
          <a:p>
            <a:r>
              <a:rPr lang="fr-FR" sz="2800" dirty="0" smtClean="0"/>
              <a:t>Mais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</a:t>
            </a:r>
            <a:r>
              <a:rPr lang="fr-FR" sz="2800" dirty="0" smtClean="0">
                <a:latin typeface="Calibri"/>
                <a:cs typeface="Arial"/>
              </a:rPr>
              <a:t>↓</a:t>
            </a:r>
            <a:r>
              <a:rPr lang="fr-FR" sz="2800" dirty="0" smtClean="0">
                <a:cs typeface="Arial"/>
              </a:rPr>
              <a:t> moins fortement  que le volume de capital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smtClean="0">
                <a:cs typeface="Arial"/>
              </a:rPr>
              <a:t>E</a:t>
            </a:r>
            <a:r>
              <a:rPr lang="fr-FR" sz="2800" b="1" dirty="0" smtClean="0"/>
              <a:t>xactement ce qui s’est produit depuis les années 1970-80: le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et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ont tous deux augmenté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dans le modèle standard Cobb-Douglas (par exemple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et non 1)</a:t>
            </a:r>
            <a:endParaRPr lang="fr-FR" sz="2800" dirty="0" smtClean="0"/>
          </a:p>
          <a:p>
            <a:r>
              <a:rPr lang="fr-FR" sz="2800" dirty="0" smtClean="0"/>
              <a:t>Or 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   </a:t>
            </a:r>
            <a:r>
              <a:rPr lang="fr-FR" sz="2800" b="1" dirty="0" smtClean="0">
                <a:cs typeface="Arial"/>
              </a:rPr>
              <a:t>cas extrême: économie totalement robotisée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=infini)</a:t>
            </a:r>
          </a:p>
          <a:p>
            <a:r>
              <a:rPr lang="fr-FR" sz="2800" dirty="0" smtClean="0">
                <a:cs typeface="Arial"/>
              </a:rPr>
              <a:t>Cas moins extrême: il existe de nombreux usages possibles pour le capital (des machines remplacent les caissières, des drones remplacent les livreurs d’Amazon), si bien que la part du capital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 ↑ continument; il n’existe aucun mécanisme correctif naturel</a:t>
            </a:r>
          </a:p>
          <a:p>
            <a:r>
              <a:rPr lang="fr-FR" sz="2800" dirty="0" smtClean="0">
                <a:cs typeface="Arial"/>
              </a:rPr>
              <a:t>La hausse de </a:t>
            </a:r>
            <a:r>
              <a:rPr lang="el-GR" sz="2800" dirty="0" smtClean="0"/>
              <a:t>β</a:t>
            </a:r>
            <a:r>
              <a:rPr lang="fr-FR" sz="2800" dirty="0" smtClean="0"/>
              <a:t> et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peut être une bonne chose (chacun peut se consacrer à la culture, à l’éducation, à la santé.., et non à sa propre subsistance), à condition de répondre à la question suivante: </a:t>
            </a:r>
            <a:r>
              <a:rPr lang="fr-FR" sz="2800" b="1" dirty="0" smtClean="0">
                <a:cs typeface="Arial"/>
              </a:rPr>
              <a:t>qui possède les robots?</a:t>
            </a:r>
            <a:endParaRPr lang="fr-FR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patrimoine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850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environ 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environ 60% du capital total détenu par les 1% les plus riches</a:t>
            </a:r>
          </a:p>
          <a:p>
            <a:pPr>
              <a:buNone/>
            </a:pPr>
            <a:r>
              <a:rPr lang="fr-FR" sz="2600" b="1" dirty="0" smtClean="0"/>
              <a:t>       = la société patrimoniale classique</a:t>
            </a:r>
            <a:r>
              <a:rPr lang="fr-FR" sz="2600" dirty="0" smtClean="0"/>
              <a:t>: une minorité vit de son patrimoine et le reste de la population travaille (Balzac, Austen,..)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 qu’il y a un siècle: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cette diffusion du capital s’est-elle produite,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3700" dirty="0" smtClean="0"/>
              <a:t>Cette présentation s’appuie sur </a:t>
            </a:r>
            <a:r>
              <a:rPr lang="fr-FR" sz="3700" b="1" dirty="0" smtClean="0"/>
              <a:t>Le capital au 21</a:t>
            </a:r>
            <a:r>
              <a:rPr lang="fr-FR" sz="3700" b="1" baseline="30000" dirty="0" smtClean="0"/>
              <a:t>e</a:t>
            </a:r>
            <a:r>
              <a:rPr lang="fr-FR" sz="3700" b="1" dirty="0" smtClean="0"/>
              <a:t> siècle</a:t>
            </a:r>
            <a:r>
              <a:rPr lang="fr-FR" sz="3700" dirty="0" smtClean="0"/>
              <a:t> (</a:t>
            </a:r>
            <a:r>
              <a:rPr lang="fr-FR" sz="3700" dirty="0" err="1" smtClean="0"/>
              <a:t>Seuil,sep</a:t>
            </a:r>
            <a:r>
              <a:rPr lang="fr-FR" sz="3700" dirty="0" smtClean="0"/>
              <a:t>.2013)</a:t>
            </a:r>
          </a:p>
          <a:p>
            <a:r>
              <a:rPr lang="fr-FR" sz="3700" dirty="0" smtClean="0"/>
              <a:t>Dans ce livre , j’étudie l’évolution historique de la répartition des revenus et des patrimoines depuis le 18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 dans plus de 20 pays;   je m’appuie sur des données rassemblées au cours des 15 dernières années avec Atkinson, </a:t>
            </a:r>
            <a:r>
              <a:rPr lang="fr-FR" sz="3700" dirty="0" err="1" smtClean="0"/>
              <a:t>Saez</a:t>
            </a:r>
            <a:r>
              <a:rPr lang="fr-FR" sz="3700" dirty="0" smtClean="0"/>
              <a:t>, Postel-Vinay, </a:t>
            </a:r>
            <a:r>
              <a:rPr lang="fr-FR" sz="3700" dirty="0" err="1" smtClean="0"/>
              <a:t>Rosenthal</a:t>
            </a:r>
            <a:r>
              <a:rPr lang="fr-FR" sz="3700" dirty="0" smtClean="0"/>
              <a:t>, </a:t>
            </a:r>
            <a:r>
              <a:rPr lang="fr-FR" sz="3700" dirty="0" err="1" smtClean="0"/>
              <a:t>Alvaredo</a:t>
            </a:r>
            <a:r>
              <a:rPr lang="fr-FR" sz="3700" dirty="0" smtClean="0"/>
              <a:t>, </a:t>
            </a:r>
            <a:r>
              <a:rPr lang="fr-FR" sz="3700" dirty="0" err="1" smtClean="0"/>
              <a:t>Zucman</a:t>
            </a:r>
            <a:r>
              <a:rPr lang="fr-FR" sz="3700" dirty="0" smtClean="0"/>
              <a:t>, et plus de 30 chercheurs. </a:t>
            </a:r>
          </a:p>
          <a:p>
            <a:endParaRPr lang="fr-FR" sz="3700" dirty="0" smtClean="0"/>
          </a:p>
          <a:p>
            <a:r>
              <a:rPr lang="fr-FR" sz="3700" dirty="0" smtClean="0"/>
              <a:t>«  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 » comprend 4 parties:</a:t>
            </a:r>
          </a:p>
          <a:p>
            <a:pPr>
              <a:buNone/>
            </a:pPr>
            <a:r>
              <a:rPr lang="fr-FR" sz="3700" dirty="0" smtClean="0"/>
              <a:t>Partie 1. Revenu et capital</a:t>
            </a:r>
          </a:p>
          <a:p>
            <a:pPr>
              <a:buNone/>
            </a:pPr>
            <a:r>
              <a:rPr lang="fr-FR" sz="3700" dirty="0" smtClean="0"/>
              <a:t>Partie 2. La dynamique du rapport capital/revenu</a:t>
            </a:r>
          </a:p>
          <a:p>
            <a:pPr>
              <a:buNone/>
            </a:pPr>
            <a:r>
              <a:rPr lang="fr-FR" sz="3700" dirty="0" smtClean="0"/>
              <a:t>Partie 3. La structure des inégalités</a:t>
            </a:r>
          </a:p>
          <a:p>
            <a:pPr>
              <a:buNone/>
            </a:pPr>
            <a:r>
              <a:rPr lang="fr-FR" sz="3700" dirty="0" smtClean="0"/>
              <a:t>Partie 4. Réguler le capital au 21</a:t>
            </a:r>
            <a:r>
              <a:rPr lang="fr-FR" sz="3700" baseline="30000" dirty="0" smtClean="0"/>
              <a:t>e</a:t>
            </a:r>
            <a:r>
              <a:rPr lang="fr-FR" sz="3700" dirty="0" smtClean="0"/>
              <a:t> siècle</a:t>
            </a:r>
          </a:p>
          <a:p>
            <a:pPr>
              <a:buNone/>
            </a:pPr>
            <a:endParaRPr lang="fr-FR" sz="3700" dirty="0" smtClean="0"/>
          </a:p>
          <a:p>
            <a:r>
              <a:rPr lang="fr-FR" sz="3700" dirty="0" smtClean="0"/>
              <a:t>Dans cette présentation, je présente quelques uns des principaux résultats issus des parties 2 et 3, en me focalisant sur la question des métamorphoses du capital et de la dynamique de la répartition mondiale des patrimoines sur longue période</a:t>
            </a:r>
          </a:p>
          <a:p>
            <a:pPr>
              <a:buNone/>
            </a:pPr>
            <a:r>
              <a:rPr lang="fr-FR" sz="3700" dirty="0" smtClean="0"/>
              <a:t>               (tous les graphiques du livre sont disponibles en ligne: </a:t>
            </a:r>
          </a:p>
          <a:p>
            <a:pPr>
              <a:buNone/>
            </a:pPr>
            <a:r>
              <a:rPr lang="fr-FR" sz="3700" dirty="0" smtClean="0"/>
              <a:t>                          voir </a:t>
            </a:r>
            <a:r>
              <a:rPr lang="fr-FR" sz="3700" dirty="0" smtClean="0">
                <a:hlinkClick r:id="rId2"/>
              </a:rPr>
              <a:t>http://piketty.pse.ens.fr/capital21c</a:t>
            </a:r>
            <a:r>
              <a:rPr lang="fr-FR" sz="3700" dirty="0" smtClean="0"/>
              <a:t> )</a:t>
            </a:r>
          </a:p>
          <a:p>
            <a:pPr>
              <a:buNone/>
            </a:pPr>
            <a:endParaRPr lang="fr-FR" sz="3700" dirty="0" smtClean="0"/>
          </a:p>
          <a:p>
            <a:pPr>
              <a:buNone/>
            </a:pPr>
            <a:endParaRPr lang="fr-FR" sz="3700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388" y="188640"/>
          <a:ext cx="8856662" cy="6552728"/>
        </p:xfrm>
        <a:graphic>
          <a:graphicData uri="http://schemas.openxmlformats.org/presentationml/2006/ole">
            <p:oleObj spid="_x0000_s962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0"/>
          <a:ext cx="9144000" cy="6857999"/>
        </p:xfrm>
        <a:graphic>
          <a:graphicData uri="http://schemas.openxmlformats.org/presentationml/2006/ole">
            <p:oleObj spid="_x0000_s972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111618" name="Acrobat Document" r:id="rId3" imgW="4663844" imgH="603556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624736"/>
        </p:xfrm>
        <a:graphic>
          <a:graphicData uri="http://schemas.openxmlformats.org/presentationml/2006/ole">
            <p:oleObj spid="_x0000_s1536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259632" y="0"/>
          <a:ext cx="6264696" cy="6858000"/>
        </p:xfrm>
        <a:graphic>
          <a:graphicData uri="http://schemas.openxmlformats.org/presentationml/2006/ole">
            <p:oleObj spid="_x0000_s98306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concentration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ambiguïté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143999" cy="6741367"/>
        </p:xfrm>
        <a:graphic>
          <a:graphicData uri="http://schemas.openxmlformats.org/presentationml/2006/ole">
            <p:oleObj spid="_x0000_s11469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7920880" cy="5472608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           elle est actuellement aussi inégalitaire que dans l’Europe de la Belle Epoque</a:t>
            </a:r>
          </a:p>
          <a:p>
            <a:endParaRPr lang="fr-FR" sz="2600" dirty="0" smtClean="0"/>
          </a:p>
          <a:p>
            <a:r>
              <a:rPr lang="fr-FR" sz="2600" dirty="0" smtClean="0"/>
              <a:t> Mais la structure de l’inégalité est différente:           </a:t>
            </a:r>
            <a:r>
              <a:rPr lang="fr-FR" sz="2600" smtClean="0"/>
              <a:t>USA 2013 </a:t>
            </a:r>
            <a:r>
              <a:rPr lang="fr-FR" sz="2600" dirty="0" smtClean="0"/>
              <a:t>= inégalité du capital moins extrême que Europe 1913, mais inégalité beaucoup plus forte des revenus du travail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3999" cy="6857999"/>
        </p:xfrm>
        <a:graphic>
          <a:graphicData uri="http://schemas.openxmlformats.org/presentationml/2006/ole">
            <p:oleObj spid="_x0000_s1126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plus forte inégalité des revenus du travail aux USA traduit une plus forte concentration des moyens éducatifs, mais aussi et surtout un envol des très hautes rémunérations</a:t>
            </a:r>
          </a:p>
          <a:p>
            <a:r>
              <a:rPr lang="fr-FR" sz="2600" dirty="0" smtClean="0"/>
              <a:t>Pour certains,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 supposé modèle hyper-méritocratique peut être le pire des mondes pour tous ceux qui ne sont ni super-cadres ni super-héritiers: ils sont pauvres, et en plus ils sont décrits comme peu méritants et improductifs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ou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comme juste)</a:t>
            </a:r>
          </a:p>
          <a:p>
            <a:r>
              <a:rPr lang="fr-FR" sz="2600" dirty="0" smtClean="0"/>
              <a:t>Or il n’est pas sûr que le mérite ou la productivité aient joué un tel rôle: la hausse du pouvoir de négociation des cadres dirigeants et la baisse des taux supérieurs d’imposition semblent avoir joué un rôle beaucoup plus important 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/>
              <a:t>L’histoire de la répartition des richesses est toujours une histoire profondément politique, chaotique et imprévisible; elle met en jeu les représentations collectives, les identités nationales et de spectaculaires retournements; personne ne peut prévoir les chocs de l’avenir; les équilibres oligarchiques sont instables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l’inflation, et de multiples autre combinaisons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5" cy="6741367"/>
        </p:xfrm>
        <a:graphic>
          <a:graphicData uri="http://schemas.openxmlformats.org/presentationml/2006/ole">
            <p:oleObj spid="_x0000_s1136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760640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Le retour d’une société patrimoniale </a:t>
            </a:r>
            <a:r>
              <a:rPr lang="fr-FR" dirty="0" smtClean="0"/>
              <a:t>dans le Vieux monde (Europe, Japon). Les ratios patrimoine/revenu semblent retourner vers de très hauts niveaux dans les pays de croissance faible. Intuition: dans une société de croissance lente, les patrimoines issus du passé prennent naturellement une grande importance. Cela peut concerner à terme l’ensemble de la planète.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patrimoine </a:t>
            </a:r>
            <a:r>
              <a:rPr lang="fr-FR" dirty="0" smtClean="0"/>
              <a:t>: si r – g est élevé au 21</a:t>
            </a:r>
            <a:r>
              <a:rPr lang="fr-FR" baseline="30000" dirty="0" smtClean="0"/>
              <a:t>e</a:t>
            </a:r>
            <a:r>
              <a:rPr lang="fr-FR" dirty="0" smtClean="0"/>
              <a:t> siècle (r = taux de rendement (net d’impôt) du capital ; g = taux de croissance), alors l’inégalité patrimoniale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siècle; à l’inverse, une fiscalité adaptée peut permettre de diffuser le patrimoine.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d’avantage fondé sur l’envol des très hautes rémunérations que sur l’inégalité patrimoniale? Ou bien va-t-on combiner les deux modèles?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d’une société patrimoniale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Patrimoine = capital K = tout ce que l’on possède et que l’on peut vendre sur un marché (net de toutes les dettes) </a:t>
            </a:r>
          </a:p>
          <a:p>
            <a:r>
              <a:rPr lang="fr-FR" sz="2600" dirty="0" smtClean="0"/>
              <a:t>Dans les manuels d’économie, le ratio patrimoine-revenu (ou capital-production) </a:t>
            </a:r>
            <a:r>
              <a:rPr lang="el-GR" sz="2600" dirty="0" smtClean="0"/>
              <a:t>β</a:t>
            </a:r>
            <a:r>
              <a:rPr lang="fr-FR" sz="2600" dirty="0" smtClean="0"/>
              <a:t>=K/Y est supposé constant.                           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400" dirty="0" smtClean="0"/>
              <a:t>(le patrimoine représentait en moyenne 2-3 années de revenus vers 1950-1960; il représente 5-6 années de revenus en 2000-2010) </a:t>
            </a:r>
          </a:p>
          <a:p>
            <a:pPr>
              <a:buNone/>
            </a:pPr>
            <a:r>
              <a:rPr lang="fr-FR" sz="2400" dirty="0" smtClean="0"/>
              <a:t>  (avec </a:t>
            </a:r>
            <a:r>
              <a:rPr lang="el-GR" sz="2400" dirty="0" smtClean="0"/>
              <a:t>β</a:t>
            </a:r>
            <a:r>
              <a:rPr lang="fr-FR" sz="2400" dirty="0" smtClean="0">
                <a:cs typeface="Arial"/>
              </a:rPr>
              <a:t>≈</a:t>
            </a:r>
            <a:r>
              <a:rPr lang="fr-FR" sz="2400" dirty="0" smtClean="0"/>
              <a:t>600%, si Y</a:t>
            </a:r>
            <a:r>
              <a:rPr lang="fr-FR" sz="2400" dirty="0" smtClean="0">
                <a:cs typeface="Arial"/>
              </a:rPr>
              <a:t>≈30 000€ par habitant, alors K≈180 000€ par habitant)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                 (actuellement, K ≈ moitié immobilier, moitié financier)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fr-FR" sz="2600" b="1" dirty="0" smtClean="0"/>
              <a:t>Allons nous vers les </a:t>
            </a:r>
            <a:r>
              <a:rPr lang="el-GR" sz="2600" b="1" dirty="0" smtClean="0"/>
              <a:t>β</a:t>
            </a:r>
            <a:r>
              <a:rPr lang="fr-FR" sz="2600" b="1" dirty="0" smtClean="0"/>
              <a:t>=600-700% observés dans les sociétés patrimoniales du 18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-19</a:t>
            </a:r>
            <a:r>
              <a:rPr lang="fr-FR" sz="2600" b="1" baseline="30000" dirty="0" smtClean="0"/>
              <a:t>e</a:t>
            </a:r>
            <a:r>
              <a:rPr lang="fr-FR" sz="2600" b="1" dirty="0" smtClean="0"/>
              <a:t> siècles? Ou plus encore?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993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1696</Words>
  <Application>Microsoft Office PowerPoint</Application>
  <PresentationFormat>Affichage à l'écran (4:3)</PresentationFormat>
  <Paragraphs>99</Paragraphs>
  <Slides>46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Thème Office</vt:lpstr>
      <vt:lpstr>Acrobat Document</vt:lpstr>
      <vt:lpstr>   Le capital au 21e siècle </vt:lpstr>
      <vt:lpstr>Diapositive 2</vt:lpstr>
      <vt:lpstr>Diapositive 3</vt:lpstr>
      <vt:lpstr>Diapositive 4</vt:lpstr>
      <vt:lpstr>Diapositive 5</vt:lpstr>
      <vt:lpstr>Plan de la présentation</vt:lpstr>
      <vt:lpstr>1. Le retour d’une société patrimoniale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2. La concentration du patrimoine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3. L’inégalité en Amérique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222</cp:revision>
  <dcterms:created xsi:type="dcterms:W3CDTF">2013-09-25T21:11:06Z</dcterms:created>
  <dcterms:modified xsi:type="dcterms:W3CDTF">2014-03-13T09:54:16Z</dcterms:modified>
</cp:coreProperties>
</file>