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7" r:id="rId2"/>
    <p:sldId id="262" r:id="rId3"/>
    <p:sldId id="299" r:id="rId4"/>
    <p:sldId id="326" r:id="rId5"/>
    <p:sldId id="301" r:id="rId6"/>
    <p:sldId id="281" r:id="rId7"/>
    <p:sldId id="325" r:id="rId8"/>
    <p:sldId id="327" r:id="rId9"/>
    <p:sldId id="328" r:id="rId10"/>
    <p:sldId id="331" r:id="rId11"/>
    <p:sldId id="329" r:id="rId12"/>
    <p:sldId id="330" r:id="rId13"/>
    <p:sldId id="316" r:id="rId14"/>
    <p:sldId id="317" r:id="rId15"/>
    <p:sldId id="318" r:id="rId16"/>
    <p:sldId id="319" r:id="rId17"/>
    <p:sldId id="320" r:id="rId18"/>
    <p:sldId id="321" r:id="rId19"/>
    <p:sldId id="322" r:id="rId20"/>
    <p:sldId id="323" r:id="rId21"/>
    <p:sldId id="324" r:id="rId22"/>
    <p:sldId id="282" r:id="rId23"/>
    <p:sldId id="304" r:id="rId24"/>
    <p:sldId id="302" r:id="rId25"/>
    <p:sldId id="303" r:id="rId26"/>
    <p:sldId id="280" r:id="rId27"/>
    <p:sldId id="260" r:id="rId28"/>
    <p:sldId id="287" r:id="rId29"/>
    <p:sldId id="307" r:id="rId30"/>
    <p:sldId id="305" r:id="rId31"/>
    <p:sldId id="296" r:id="rId32"/>
    <p:sldId id="308" r:id="rId33"/>
    <p:sldId id="283" r:id="rId34"/>
    <p:sldId id="265" r:id="rId35"/>
    <p:sldId id="267" r:id="rId36"/>
    <p:sldId id="266" r:id="rId37"/>
    <p:sldId id="268" r:id="rId38"/>
    <p:sldId id="293" r:id="rId39"/>
    <p:sldId id="269" r:id="rId40"/>
    <p:sldId id="270" r:id="rId41"/>
    <p:sldId id="271" r:id="rId42"/>
    <p:sldId id="272" r:id="rId43"/>
    <p:sldId id="309" r:id="rId44"/>
    <p:sldId id="310" r:id="rId45"/>
    <p:sldId id="311" r:id="rId46"/>
    <p:sldId id="273" r:id="rId47"/>
    <p:sldId id="312" r:id="rId48"/>
    <p:sldId id="284" r:id="rId49"/>
    <p:sldId id="297" r:id="rId50"/>
    <p:sldId id="261" r:id="rId51"/>
    <p:sldId id="313" r:id="rId52"/>
    <p:sldId id="274" r:id="rId53"/>
    <p:sldId id="275" r:id="rId54"/>
    <p:sldId id="294" r:id="rId55"/>
    <p:sldId id="276" r:id="rId56"/>
    <p:sldId id="315" r:id="rId57"/>
    <p:sldId id="277" r:id="rId58"/>
    <p:sldId id="314" r:id="rId59"/>
    <p:sldId id="278" r:id="rId60"/>
    <p:sldId id="279" r:id="rId61"/>
    <p:sldId id="286" r:id="rId62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8A6FD-5CDA-4824-BB1B-FC51DB4F8641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90736-EDDB-4EE2-8B56-78B0EB8BD3A5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="" xmlns:p14="http://schemas.microsoft.com/office/powerpoint/2010/main" val="30144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90736-EDDB-4EE2-8B56-78B0EB8BD3A5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9F69CF-7333-46D9-939E-C4DB8700B22A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69CF-7333-46D9-939E-C4DB8700B22A}" type="datetimeFigureOut">
              <a:rPr lang="fr-FR" smtClean="0"/>
              <a:pPr/>
              <a:t>25/11/2014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B0C66-7378-4169-AC6D-8E4BEF29D41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444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piketty.pse.ens.fr/capital21c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11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0.v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2.v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3.v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4.v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22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euille_Microsoft_Office_Excel_97-200333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990656" cy="2835747"/>
          </a:xfrm>
        </p:spPr>
        <p:txBody>
          <a:bodyPr>
            <a:normAutofit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 </a:t>
            </a:r>
            <a:r>
              <a:rPr lang="en-US" b="1" dirty="0" smtClean="0"/>
              <a:t>Capital in the 21</a:t>
            </a:r>
            <a:r>
              <a:rPr lang="en-US" b="1" baseline="30000" dirty="0" smtClean="0"/>
              <a:t>st</a:t>
            </a:r>
            <a:r>
              <a:rPr lang="en-US" b="1" dirty="0" smtClean="0"/>
              <a:t> century</a:t>
            </a:r>
            <a:r>
              <a:rPr lang="en-US" dirty="0" smtClean="0"/>
              <a:t/>
            </a:r>
            <a:br>
              <a:rPr lang="en-US" dirty="0" smtClean="0"/>
            </a:b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539552" y="3501008"/>
            <a:ext cx="8136904" cy="2160240"/>
          </a:xfrm>
        </p:spPr>
        <p:txBody>
          <a:bodyPr>
            <a:normAutofit/>
          </a:bodyPr>
          <a:lstStyle/>
          <a:p>
            <a:r>
              <a:rPr lang="en-US" sz="3500" b="1" dirty="0" smtClean="0"/>
              <a:t>Thomas </a:t>
            </a:r>
            <a:r>
              <a:rPr lang="en-US" sz="3500" b="1" dirty="0" err="1" smtClean="0"/>
              <a:t>Piketty</a:t>
            </a:r>
            <a:endParaRPr lang="en-US" sz="3500" b="1" dirty="0" smtClean="0"/>
          </a:p>
          <a:p>
            <a:r>
              <a:rPr lang="en-US" sz="3500" b="1" dirty="0" smtClean="0"/>
              <a:t>Paris School of Economics</a:t>
            </a:r>
          </a:p>
          <a:p>
            <a:r>
              <a:rPr lang="en-US" dirty="0" smtClean="0"/>
              <a:t>Sao Paulo, </a:t>
            </a:r>
            <a:r>
              <a:rPr lang="en-US" smtClean="0"/>
              <a:t>November </a:t>
            </a:r>
            <a:r>
              <a:rPr lang="en-US" smtClean="0"/>
              <a:t>28 </a:t>
            </a:r>
            <a:r>
              <a:rPr lang="en-US" dirty="0" smtClean="0"/>
              <a:t>2014</a:t>
            </a:r>
            <a:endParaRPr lang="en-US" i="1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467544" y="980728"/>
          <a:ext cx="8399462" cy="5373687"/>
        </p:xfrm>
        <a:graphic>
          <a:graphicData uri="http://schemas.openxmlformats.org/presentationml/2006/ole">
            <p:oleObj spid="_x0000_s162820" name="Worksheet" r:id="rId3" imgW="8542100" imgH="6347388" progId="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61794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27185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3824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3926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14029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41314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4233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1433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443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16632"/>
            <a:ext cx="8928992" cy="67413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r-FR" sz="3400" dirty="0" smtClean="0"/>
          </a:p>
          <a:p>
            <a:r>
              <a:rPr lang="fr-FR" sz="3400" dirty="0" smtClean="0"/>
              <a:t>This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based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</a:t>
            </a:r>
            <a:r>
              <a:rPr lang="fr-FR" sz="3400" b="1" i="1" dirty="0" smtClean="0"/>
              <a:t>Capital in the 21</a:t>
            </a:r>
            <a:r>
              <a:rPr lang="fr-FR" sz="3400" b="1" i="1" baseline="30000" dirty="0" smtClean="0"/>
              <a:t>st</a:t>
            </a:r>
            <a:r>
              <a:rPr lang="fr-FR" sz="3400" b="1" i="1" dirty="0" smtClean="0"/>
              <a:t> </a:t>
            </a:r>
            <a:r>
              <a:rPr lang="fr-FR" sz="3400" b="1" i="1" dirty="0" err="1" smtClean="0"/>
              <a:t>century</a:t>
            </a:r>
            <a:r>
              <a:rPr lang="fr-FR" sz="3400" b="1" i="1" dirty="0" smtClean="0"/>
              <a:t>  </a:t>
            </a:r>
            <a:r>
              <a:rPr lang="fr-FR" sz="3400" dirty="0" smtClean="0"/>
              <a:t>(Harvard </a:t>
            </a:r>
            <a:r>
              <a:rPr lang="fr-FR" sz="3400" dirty="0" err="1" smtClean="0"/>
              <a:t>University</a:t>
            </a:r>
            <a:r>
              <a:rPr lang="fr-FR" sz="3400" dirty="0" smtClean="0"/>
              <a:t> </a:t>
            </a:r>
            <a:r>
              <a:rPr lang="fr-FR" sz="3400" dirty="0" err="1" smtClean="0"/>
              <a:t>Press</a:t>
            </a:r>
            <a:r>
              <a:rPr lang="fr-FR" sz="3400" dirty="0" smtClean="0"/>
              <a:t>, March 2014)</a:t>
            </a:r>
          </a:p>
          <a:p>
            <a:r>
              <a:rPr lang="fr-FR" sz="3400" dirty="0" smtClean="0"/>
              <a:t>This book </a:t>
            </a:r>
            <a:r>
              <a:rPr lang="fr-FR" sz="3400" dirty="0" err="1" smtClean="0"/>
              <a:t>studies</a:t>
            </a:r>
            <a:r>
              <a:rPr lang="fr-FR" sz="3400" dirty="0" smtClean="0"/>
              <a:t> the global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distribution </a:t>
            </a:r>
            <a:r>
              <a:rPr lang="fr-FR" sz="3400" dirty="0" err="1" smtClean="0"/>
              <a:t>since</a:t>
            </a:r>
            <a:r>
              <a:rPr lang="fr-FR" sz="3400" dirty="0" smtClean="0"/>
              <a:t> 18</a:t>
            </a:r>
            <a:r>
              <a:rPr lang="fr-FR" sz="3400" baseline="30000" dirty="0" smtClean="0"/>
              <a:t>c  </a:t>
            </a:r>
            <a:r>
              <a:rPr lang="fr-FR" sz="3400" dirty="0" smtClean="0"/>
              <a:t>in 20+ countries;  I use </a:t>
            </a:r>
            <a:r>
              <a:rPr lang="fr-FR" sz="3400" dirty="0" err="1" smtClean="0"/>
              <a:t>historical</a:t>
            </a:r>
            <a:r>
              <a:rPr lang="fr-FR" sz="3400" dirty="0" smtClean="0"/>
              <a:t> data </a:t>
            </a:r>
            <a:r>
              <a:rPr lang="fr-FR" sz="3400" dirty="0" err="1" smtClean="0"/>
              <a:t>collected</a:t>
            </a:r>
            <a:r>
              <a:rPr lang="fr-FR" sz="3400" dirty="0" smtClean="0"/>
              <a:t> over the </a:t>
            </a:r>
            <a:r>
              <a:rPr lang="fr-FR" sz="3400" dirty="0" err="1" smtClean="0"/>
              <a:t>past</a:t>
            </a:r>
            <a:r>
              <a:rPr lang="fr-FR" sz="3400" dirty="0" smtClean="0"/>
              <a:t> 15 </a:t>
            </a:r>
            <a:r>
              <a:rPr lang="fr-FR" sz="3400" dirty="0" err="1" smtClean="0"/>
              <a:t>years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Atkinson, Saez, Postel-Vinay, Rosenthal, Alvaredo, Zucman, and 30+ </a:t>
            </a:r>
            <a:r>
              <a:rPr lang="fr-FR" sz="3400" dirty="0" err="1" smtClean="0"/>
              <a:t>others</a:t>
            </a:r>
            <a:r>
              <a:rPr lang="fr-FR" sz="3400" dirty="0" smtClean="0"/>
              <a:t>; I </a:t>
            </a:r>
            <a:r>
              <a:rPr lang="fr-FR" sz="3400" dirty="0" err="1" smtClean="0"/>
              <a:t>try</a:t>
            </a:r>
            <a:r>
              <a:rPr lang="fr-FR" sz="3400" dirty="0" smtClean="0"/>
              <a:t> to shift attention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to </a:t>
            </a:r>
            <a:r>
              <a:rPr lang="fr-FR" sz="3400" dirty="0" err="1" smtClean="0"/>
              <a:t>rising</a:t>
            </a:r>
            <a:r>
              <a:rPr lang="fr-FR" sz="3400" dirty="0" smtClean="0"/>
              <a:t>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The book </a:t>
            </a:r>
            <a:r>
              <a:rPr lang="fr-FR" sz="3400" dirty="0" err="1" smtClean="0"/>
              <a:t>includes</a:t>
            </a:r>
            <a:r>
              <a:rPr lang="fr-FR" sz="3400" dirty="0" smtClean="0"/>
              <a:t> four parts: </a:t>
            </a:r>
          </a:p>
          <a:p>
            <a:pPr>
              <a:buNone/>
            </a:pPr>
            <a:r>
              <a:rPr lang="fr-FR" sz="3400" dirty="0" smtClean="0"/>
              <a:t>Part 1.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capital</a:t>
            </a:r>
          </a:p>
          <a:p>
            <a:pPr>
              <a:buNone/>
            </a:pPr>
            <a:r>
              <a:rPr lang="fr-FR" sz="3400" dirty="0" smtClean="0"/>
              <a:t>Part 2. The </a:t>
            </a:r>
            <a:r>
              <a:rPr lang="fr-FR" sz="3400" dirty="0" err="1" smtClean="0"/>
              <a:t>dynamics</a:t>
            </a:r>
            <a:r>
              <a:rPr lang="fr-FR" sz="3400" dirty="0" smtClean="0"/>
              <a:t> of the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</a:t>
            </a:r>
          </a:p>
          <a:p>
            <a:pPr>
              <a:buNone/>
            </a:pPr>
            <a:r>
              <a:rPr lang="fr-FR" sz="3400" dirty="0" smtClean="0"/>
              <a:t>Part 3. The structure of </a:t>
            </a:r>
            <a:r>
              <a:rPr lang="fr-FR" sz="3400" dirty="0" err="1" smtClean="0"/>
              <a:t>inequalities</a:t>
            </a:r>
            <a:endParaRPr lang="fr-FR" sz="3400" dirty="0" smtClean="0"/>
          </a:p>
          <a:p>
            <a:pPr>
              <a:buNone/>
            </a:pPr>
            <a:r>
              <a:rPr lang="fr-FR" sz="3400" dirty="0" smtClean="0"/>
              <a:t>Part 4. </a:t>
            </a:r>
            <a:r>
              <a:rPr lang="fr-FR" sz="3400" dirty="0" err="1" smtClean="0"/>
              <a:t>Regulating</a:t>
            </a:r>
            <a:r>
              <a:rPr lang="fr-FR" sz="3400" dirty="0" smtClean="0"/>
              <a:t> capital in the 21</a:t>
            </a:r>
            <a:r>
              <a:rPr lang="fr-FR" sz="3400" baseline="30000" dirty="0" smtClean="0"/>
              <a:t>st</a:t>
            </a:r>
            <a:r>
              <a:rPr lang="fr-FR" sz="3400" dirty="0" smtClean="0"/>
              <a:t> </a:t>
            </a:r>
            <a:r>
              <a:rPr lang="fr-FR" sz="3400" dirty="0" err="1" smtClean="0"/>
              <a:t>century</a:t>
            </a:r>
            <a:endParaRPr lang="fr-FR" sz="3400" dirty="0" smtClean="0"/>
          </a:p>
          <a:p>
            <a:pPr>
              <a:buNone/>
            </a:pPr>
            <a:endParaRPr lang="fr-FR" sz="3400" dirty="0" smtClean="0"/>
          </a:p>
          <a:p>
            <a:r>
              <a:rPr lang="fr-FR" sz="3400" dirty="0" smtClean="0"/>
              <a:t>In </a:t>
            </a:r>
            <a:r>
              <a:rPr lang="fr-FR" sz="3400" dirty="0" err="1" smtClean="0"/>
              <a:t>this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presentation</a:t>
            </a:r>
            <a:r>
              <a:rPr lang="fr-FR" sz="3400" dirty="0" smtClean="0"/>
              <a:t> I </a:t>
            </a:r>
            <a:r>
              <a:rPr lang="fr-FR" sz="3400" dirty="0" err="1" smtClean="0"/>
              <a:t>will</a:t>
            </a:r>
            <a:r>
              <a:rPr lang="fr-FR" sz="3400" dirty="0" smtClean="0"/>
              <a:t> </a:t>
            </a:r>
            <a:r>
              <a:rPr lang="fr-FR" sz="3400" dirty="0" err="1" smtClean="0"/>
              <a:t>present</a:t>
            </a:r>
            <a:r>
              <a:rPr lang="fr-FR" sz="3400" dirty="0" smtClean="0"/>
              <a:t> </a:t>
            </a:r>
            <a:r>
              <a:rPr lang="fr-FR" sz="3400" dirty="0" err="1" smtClean="0"/>
              <a:t>some</a:t>
            </a:r>
            <a:r>
              <a:rPr lang="fr-FR" sz="3400" dirty="0" smtClean="0"/>
              <a:t> </a:t>
            </a:r>
            <a:r>
              <a:rPr lang="fr-FR" sz="3400" dirty="0" err="1" smtClean="0"/>
              <a:t>results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Parts 2 &amp; 3, </a:t>
            </a:r>
            <a:r>
              <a:rPr lang="fr-FR" sz="3400" dirty="0" err="1" smtClean="0"/>
              <a:t>focusing</a:t>
            </a:r>
            <a:r>
              <a:rPr lang="fr-FR" sz="3400" dirty="0" smtClean="0"/>
              <a:t> </a:t>
            </a:r>
            <a:r>
              <a:rPr lang="fr-FR" sz="3400" dirty="0" err="1" smtClean="0"/>
              <a:t>upon</a:t>
            </a:r>
            <a:r>
              <a:rPr lang="fr-FR" sz="3400" dirty="0" smtClean="0"/>
              <a:t> the long-</a:t>
            </a:r>
            <a:r>
              <a:rPr lang="fr-FR" sz="3400" dirty="0" err="1" smtClean="0"/>
              <a:t>run</a:t>
            </a:r>
            <a:r>
              <a:rPr lang="fr-FR" sz="3400" dirty="0" smtClean="0"/>
              <a:t> </a:t>
            </a:r>
            <a:r>
              <a:rPr lang="fr-FR" sz="3400" dirty="0" err="1" smtClean="0"/>
              <a:t>evolution</a:t>
            </a:r>
            <a:r>
              <a:rPr lang="fr-FR" sz="3400" dirty="0" smtClean="0"/>
              <a:t> of capital/</a:t>
            </a:r>
            <a:r>
              <a:rPr lang="fr-FR" sz="3400" dirty="0" err="1" smtClean="0"/>
              <a:t>income</a:t>
            </a:r>
            <a:r>
              <a:rPr lang="fr-FR" sz="3400" dirty="0" smtClean="0"/>
              <a:t> ratios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concentration (all graphs and </a:t>
            </a:r>
            <a:r>
              <a:rPr lang="fr-FR" sz="3400" dirty="0" err="1" smtClean="0"/>
              <a:t>series</a:t>
            </a:r>
            <a:r>
              <a:rPr lang="fr-FR" sz="3400" dirty="0" smtClean="0"/>
              <a:t> are </a:t>
            </a:r>
            <a:r>
              <a:rPr lang="fr-FR" sz="3400" dirty="0" err="1" smtClean="0"/>
              <a:t>available</a:t>
            </a:r>
            <a:r>
              <a:rPr lang="fr-FR" sz="3400" dirty="0" smtClean="0"/>
              <a:t> on line: </a:t>
            </a:r>
          </a:p>
          <a:p>
            <a:pPr marL="0" indent="0">
              <a:buNone/>
            </a:pPr>
            <a:r>
              <a:rPr lang="fr-FR" sz="3400" dirty="0" smtClean="0"/>
              <a:t>                      </a:t>
            </a:r>
            <a:r>
              <a:rPr lang="fr-FR" sz="3400" dirty="0" err="1" smtClean="0"/>
              <a:t>see</a:t>
            </a:r>
            <a:r>
              <a:rPr lang="fr-FR" sz="3400" dirty="0" smtClean="0"/>
              <a:t> </a:t>
            </a:r>
            <a:r>
              <a:rPr lang="fr-FR" sz="3400" dirty="0" smtClean="0">
                <a:hlinkClick r:id="rId2"/>
              </a:rPr>
              <a:t>http://piketty.pse.ens.fr/capital21c</a:t>
            </a:r>
            <a:r>
              <a:rPr lang="fr-FR" sz="3400" dirty="0" smtClean="0"/>
              <a:t> ) </a:t>
            </a:r>
          </a:p>
          <a:p>
            <a:pPr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3537080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3240360"/>
          </a:xfrm>
        </p:spPr>
        <p:txBody>
          <a:bodyPr/>
          <a:lstStyle/>
          <a:p>
            <a:pPr algn="ctr">
              <a:buNone/>
            </a:pPr>
            <a:r>
              <a:rPr lang="fr-FR" b="1" dirty="0" err="1" smtClean="0"/>
              <a:t>Supplementary</a:t>
            </a:r>
            <a:r>
              <a:rPr lang="fr-FR" b="1" dirty="0" smtClean="0"/>
              <a:t> </a:t>
            </a:r>
            <a:r>
              <a:rPr lang="fr-FR" b="1" dirty="0" err="1" smtClean="0"/>
              <a:t>slides</a:t>
            </a:r>
            <a:endParaRPr lang="fr-FR" b="1" dirty="0" smtClean="0"/>
          </a:p>
          <a:p>
            <a:pPr algn="ctr">
              <a:buNone/>
            </a:pPr>
            <a:endParaRPr lang="fr-FR" b="1" dirty="0" smtClean="0"/>
          </a:p>
          <a:p>
            <a:pPr algn="ctr">
              <a:buNone/>
            </a:pPr>
            <a:r>
              <a:rPr lang="fr-FR" b="1" dirty="0" smtClean="0"/>
              <a:t>(long lecture version)</a:t>
            </a:r>
            <a:endParaRPr lang="fr-FR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96944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1. The return of a </a:t>
            </a:r>
            <a:r>
              <a:rPr lang="fr-FR" b="1" dirty="0" err="1" smtClean="0"/>
              <a:t>wealth-based</a:t>
            </a:r>
            <a:r>
              <a:rPr lang="fr-FR" b="1" dirty="0" smtClean="0"/>
              <a:t> society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980728"/>
            <a:ext cx="9036496" cy="5544616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err="1" smtClean="0"/>
              <a:t>Wealth</a:t>
            </a:r>
            <a:r>
              <a:rPr lang="fr-FR" sz="2600" dirty="0" smtClean="0"/>
              <a:t> = capital K = </a:t>
            </a:r>
            <a:r>
              <a:rPr lang="fr-FR" sz="2600" dirty="0" err="1" smtClean="0"/>
              <a:t>everything</a:t>
            </a:r>
            <a:r>
              <a:rPr lang="fr-FR" sz="2600" dirty="0" smtClean="0"/>
              <a:t> </a:t>
            </a:r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sold</a:t>
            </a:r>
            <a:r>
              <a:rPr lang="fr-FR" sz="2600" dirty="0" smtClean="0"/>
              <a:t> on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(net of all </a:t>
            </a:r>
            <a:r>
              <a:rPr lang="fr-FR" sz="2600" dirty="0" err="1" smtClean="0"/>
              <a:t>debts</a:t>
            </a:r>
            <a:r>
              <a:rPr lang="fr-FR" sz="2600" dirty="0" smtClean="0"/>
              <a:t>)  </a:t>
            </a:r>
            <a:r>
              <a:rPr lang="fr-FR" sz="2200" dirty="0" smtClean="0"/>
              <a:t>(</a:t>
            </a:r>
            <a:r>
              <a:rPr lang="fr-FR" sz="2200" dirty="0" err="1" smtClean="0"/>
              <a:t>excludes</a:t>
            </a:r>
            <a:r>
              <a:rPr lang="fr-FR" sz="2200" dirty="0" smtClean="0"/>
              <a:t> </a:t>
            </a:r>
            <a:r>
              <a:rPr lang="fr-FR" sz="2200" dirty="0" err="1" smtClean="0"/>
              <a:t>human</a:t>
            </a:r>
            <a:r>
              <a:rPr lang="fr-FR" sz="2200" dirty="0" smtClean="0"/>
              <a:t> K, </a:t>
            </a:r>
            <a:r>
              <a:rPr lang="fr-FR" sz="2200" dirty="0" err="1" smtClean="0"/>
              <a:t>except</a:t>
            </a:r>
            <a:r>
              <a:rPr lang="fr-FR" sz="2200" dirty="0" smtClean="0"/>
              <a:t> in slave </a:t>
            </a:r>
            <a:r>
              <a:rPr lang="fr-FR" sz="2200" dirty="0" err="1" smtClean="0"/>
              <a:t>societies</a:t>
            </a:r>
            <a:r>
              <a:rPr lang="fr-FR" sz="2200" dirty="0" smtClean="0"/>
              <a:t>)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textbooks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&amp; capital-</a:t>
            </a:r>
            <a:r>
              <a:rPr lang="fr-FR" sz="2600" dirty="0" err="1" smtClean="0"/>
              <a:t>ouput</a:t>
            </a:r>
            <a:r>
              <a:rPr lang="fr-FR" sz="2600" dirty="0" smtClean="0"/>
              <a:t> ratios are </a:t>
            </a:r>
            <a:r>
              <a:rPr lang="fr-FR" sz="2600" dirty="0" err="1" smtClean="0"/>
              <a:t>supposed</a:t>
            </a:r>
            <a:r>
              <a:rPr lang="fr-FR" sz="2600" dirty="0" smtClean="0"/>
              <a:t> to </a:t>
            </a:r>
            <a:r>
              <a:rPr lang="fr-FR" sz="2600" dirty="0" err="1" smtClean="0"/>
              <a:t>be</a:t>
            </a:r>
            <a:r>
              <a:rPr lang="fr-FR" sz="2600" dirty="0" smtClean="0"/>
              <a:t> constant. But the </a:t>
            </a:r>
            <a:r>
              <a:rPr lang="fr-FR" sz="2600" dirty="0" err="1" smtClean="0"/>
              <a:t>so</a:t>
            </a:r>
            <a:r>
              <a:rPr lang="fr-FR" sz="2600" dirty="0" smtClean="0"/>
              <a:t>-</a:t>
            </a:r>
            <a:r>
              <a:rPr lang="fr-FR" sz="2600" dirty="0" err="1" smtClean="0"/>
              <a:t>called</a:t>
            </a:r>
            <a:r>
              <a:rPr lang="fr-FR" sz="2600" dirty="0" smtClean="0"/>
              <a:t> « Kaldor </a:t>
            </a:r>
            <a:r>
              <a:rPr lang="fr-FR" sz="2600" dirty="0" err="1" smtClean="0"/>
              <a:t>facts</a:t>
            </a:r>
            <a:r>
              <a:rPr lang="fr-FR" sz="2600" dirty="0" smtClean="0"/>
              <a:t> » </a:t>
            </a:r>
            <a:r>
              <a:rPr lang="fr-FR" sz="2600" dirty="0" err="1" smtClean="0"/>
              <a:t>actually</a:t>
            </a:r>
            <a:r>
              <a:rPr lang="fr-FR" sz="2600" dirty="0" smtClean="0"/>
              <a:t> </a:t>
            </a:r>
            <a:r>
              <a:rPr lang="fr-FR" sz="2600" dirty="0" err="1" smtClean="0"/>
              <a:t>rely</a:t>
            </a:r>
            <a:r>
              <a:rPr lang="fr-FR" sz="2600" dirty="0" smtClean="0"/>
              <a:t> on </a:t>
            </a:r>
            <a:r>
              <a:rPr lang="fr-FR" sz="2600" dirty="0" err="1" smtClean="0"/>
              <a:t>little</a:t>
            </a:r>
            <a:r>
              <a:rPr lang="fr-FR" sz="2600" dirty="0" smtClean="0"/>
              <a:t> </a:t>
            </a:r>
            <a:r>
              <a:rPr lang="fr-FR" sz="2600" dirty="0" err="1" smtClean="0"/>
              <a:t>historical</a:t>
            </a:r>
            <a:r>
              <a:rPr lang="fr-FR" sz="2600" dirty="0" smtClean="0"/>
              <a:t> </a:t>
            </a:r>
            <a:r>
              <a:rPr lang="fr-FR" sz="2600" dirty="0" err="1" smtClean="0"/>
              <a:t>evidence</a:t>
            </a:r>
            <a:r>
              <a:rPr lang="fr-FR" sz="2600" dirty="0" smtClean="0"/>
              <a:t>.</a:t>
            </a:r>
          </a:p>
          <a:p>
            <a:pPr>
              <a:buNone/>
            </a:pPr>
            <a:r>
              <a:rPr lang="fr-FR" sz="2600" dirty="0" smtClean="0"/>
              <a:t> </a:t>
            </a:r>
          </a:p>
          <a:p>
            <a:r>
              <a:rPr lang="fr-FR" sz="2600" dirty="0" smtClean="0"/>
              <a:t>In </a:t>
            </a:r>
            <a:r>
              <a:rPr lang="fr-FR" sz="2600" dirty="0" err="1" smtClean="0"/>
              <a:t>fact</a:t>
            </a:r>
            <a:r>
              <a:rPr lang="fr-FR" sz="2600" dirty="0" smtClean="0"/>
              <a:t>, </a:t>
            </a:r>
            <a:r>
              <a:rPr lang="fr-FR" sz="2600" dirty="0" err="1" smtClean="0"/>
              <a:t>we</a:t>
            </a:r>
            <a:r>
              <a:rPr lang="fr-FR" sz="2600" dirty="0" smtClean="0"/>
              <a:t> observe in Europe &amp; </a:t>
            </a:r>
            <a:r>
              <a:rPr lang="fr-FR" sz="2600" dirty="0" err="1" smtClean="0"/>
              <a:t>Japan</a:t>
            </a:r>
            <a:r>
              <a:rPr lang="fr-FR" sz="2600" dirty="0" smtClean="0"/>
              <a:t> a large </a:t>
            </a:r>
            <a:r>
              <a:rPr lang="fr-FR" sz="2600" dirty="0" err="1" smtClean="0"/>
              <a:t>recovery</a:t>
            </a:r>
            <a:r>
              <a:rPr lang="fr-FR" sz="2600" dirty="0" smtClean="0"/>
              <a:t> of </a:t>
            </a:r>
            <a:r>
              <a:rPr lang="el-GR" sz="2600" dirty="0" smtClean="0"/>
              <a:t>β</a:t>
            </a:r>
            <a:r>
              <a:rPr lang="fr-FR" sz="2600" dirty="0" smtClean="0"/>
              <a:t>=K/Y in </a:t>
            </a:r>
            <a:r>
              <a:rPr lang="fr-FR" sz="2600" dirty="0" err="1" smtClean="0"/>
              <a:t>recent</a:t>
            </a:r>
            <a:r>
              <a:rPr lang="fr-FR" sz="2600" dirty="0" smtClean="0"/>
              <a:t> </a:t>
            </a:r>
            <a:r>
              <a:rPr lang="fr-FR" sz="2600" dirty="0" err="1" smtClean="0"/>
              <a:t>decades</a:t>
            </a:r>
            <a:r>
              <a:rPr lang="fr-FR" sz="2600" dirty="0" smtClean="0"/>
              <a:t>: </a:t>
            </a:r>
          </a:p>
          <a:p>
            <a:pPr>
              <a:buNone/>
            </a:pPr>
            <a:r>
              <a:rPr lang="fr-FR" sz="2600" dirty="0" smtClean="0"/>
              <a:t>           </a:t>
            </a:r>
            <a:r>
              <a:rPr lang="el-GR" sz="2600" dirty="0" smtClean="0"/>
              <a:t>β</a:t>
            </a:r>
            <a:r>
              <a:rPr lang="fr-FR" sz="2600" dirty="0" smtClean="0"/>
              <a:t>=200-300% in 1950-60s → </a:t>
            </a:r>
            <a:r>
              <a:rPr lang="el-GR" sz="2600" dirty="0" smtClean="0"/>
              <a:t>β</a:t>
            </a:r>
            <a:r>
              <a:rPr lang="fr-FR" sz="2600" dirty="0" smtClean="0"/>
              <a:t>=500-600% in 2000-10s  </a:t>
            </a:r>
          </a:p>
          <a:p>
            <a:pPr>
              <a:buNone/>
            </a:pPr>
            <a:r>
              <a:rPr lang="fr-FR" sz="2800" dirty="0" smtClean="0"/>
              <a:t>    </a:t>
            </a:r>
            <a:r>
              <a:rPr lang="fr-FR" sz="2200" dirty="0" smtClean="0"/>
              <a:t>(i.e.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wealth</a:t>
            </a:r>
            <a:r>
              <a:rPr lang="fr-FR" sz="2200" dirty="0" smtClean="0"/>
              <a:t> K </a:t>
            </a:r>
            <a:r>
              <a:rPr lang="fr-FR" sz="2200" dirty="0" err="1" smtClean="0"/>
              <a:t>was</a:t>
            </a:r>
            <a:r>
              <a:rPr lang="fr-FR" sz="2200" dirty="0" smtClean="0"/>
              <a:t> about 2-3 </a:t>
            </a:r>
            <a:r>
              <a:rPr lang="fr-FR" sz="2200" dirty="0" err="1" smtClean="0"/>
              <a:t>years</a:t>
            </a:r>
            <a:r>
              <a:rPr lang="fr-FR" sz="2200" dirty="0" smtClean="0"/>
              <a:t> of </a:t>
            </a:r>
            <a:r>
              <a:rPr lang="fr-FR" sz="2200" dirty="0" err="1" smtClean="0"/>
              <a:t>average</a:t>
            </a:r>
            <a:r>
              <a:rPr lang="fr-FR" sz="2200" dirty="0" smtClean="0"/>
              <a:t> </a:t>
            </a:r>
            <a:r>
              <a:rPr lang="fr-FR" sz="2200" dirty="0" err="1" smtClean="0"/>
              <a:t>income</a:t>
            </a:r>
            <a:r>
              <a:rPr lang="fr-FR" sz="2200" dirty="0" smtClean="0"/>
              <a:t> Y </a:t>
            </a:r>
            <a:r>
              <a:rPr lang="fr-FR" sz="2200" dirty="0" err="1" smtClean="0"/>
              <a:t>around</a:t>
            </a:r>
            <a:r>
              <a:rPr lang="fr-FR" sz="2200" dirty="0" smtClean="0"/>
              <a:t> 1950-1960;             </a:t>
            </a:r>
            <a:r>
              <a:rPr lang="fr-FR" sz="2200" dirty="0" err="1" smtClean="0"/>
              <a:t>it</a:t>
            </a:r>
            <a:r>
              <a:rPr lang="fr-FR" sz="2200" dirty="0" smtClean="0"/>
              <a:t> </a:t>
            </a:r>
            <a:r>
              <a:rPr lang="fr-FR" sz="2200" dirty="0" err="1" smtClean="0"/>
              <a:t>is</a:t>
            </a:r>
            <a:r>
              <a:rPr lang="fr-FR" sz="2200" dirty="0" smtClean="0"/>
              <a:t> about 5-6 </a:t>
            </a:r>
            <a:r>
              <a:rPr lang="fr-FR" sz="2200" dirty="0" err="1" smtClean="0"/>
              <a:t>years</a:t>
            </a:r>
            <a:r>
              <a:rPr lang="fr-FR" sz="2200" dirty="0" smtClean="0"/>
              <a:t> in 2000-2010) </a:t>
            </a:r>
          </a:p>
          <a:p>
            <a:pPr>
              <a:buNone/>
            </a:pPr>
            <a:r>
              <a:rPr lang="fr-FR" sz="2200" dirty="0" smtClean="0"/>
              <a:t>          (</a:t>
            </a:r>
            <a:r>
              <a:rPr lang="fr-FR" sz="2200" dirty="0" err="1" smtClean="0"/>
              <a:t>with</a:t>
            </a:r>
            <a:r>
              <a:rPr lang="fr-FR" sz="2200" dirty="0" smtClean="0"/>
              <a:t> </a:t>
            </a:r>
            <a:r>
              <a:rPr lang="el-GR" sz="2200" dirty="0" smtClean="0"/>
              <a:t>β</a:t>
            </a:r>
            <a:r>
              <a:rPr lang="fr-FR" sz="2200" dirty="0" smtClean="0">
                <a:cs typeface="Arial"/>
              </a:rPr>
              <a:t>≈</a:t>
            </a:r>
            <a:r>
              <a:rPr lang="fr-FR" sz="2200" dirty="0" smtClean="0"/>
              <a:t>600%, if Y</a:t>
            </a:r>
            <a:r>
              <a:rPr lang="fr-FR" sz="2200" dirty="0" smtClean="0">
                <a:cs typeface="Arial"/>
              </a:rPr>
              <a:t>≈30 000€ per capita, </a:t>
            </a:r>
            <a:r>
              <a:rPr lang="fr-FR" sz="2200" dirty="0" err="1" smtClean="0">
                <a:cs typeface="Arial"/>
              </a:rPr>
              <a:t>then</a:t>
            </a:r>
            <a:r>
              <a:rPr lang="fr-FR" sz="2200" dirty="0" smtClean="0">
                <a:cs typeface="Arial"/>
              </a:rPr>
              <a:t> K≈180 000€ per capita)</a:t>
            </a:r>
          </a:p>
          <a:p>
            <a:pPr>
              <a:buNone/>
            </a:pPr>
            <a:r>
              <a:rPr lang="fr-FR" sz="2200" dirty="0" smtClean="0">
                <a:cs typeface="Arial"/>
              </a:rPr>
              <a:t>                    (</a:t>
            </a:r>
            <a:r>
              <a:rPr lang="fr-FR" sz="2200" dirty="0" err="1" smtClean="0">
                <a:cs typeface="Arial"/>
              </a:rPr>
              <a:t>currently</a:t>
            </a:r>
            <a:r>
              <a:rPr lang="fr-FR" sz="2200" dirty="0" smtClean="0">
                <a:cs typeface="Arial"/>
              </a:rPr>
              <a:t>, K ≈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real </a:t>
            </a:r>
            <a:r>
              <a:rPr lang="fr-FR" sz="2200" dirty="0" err="1" smtClean="0">
                <a:cs typeface="Arial"/>
              </a:rPr>
              <a:t>estate</a:t>
            </a:r>
            <a:r>
              <a:rPr lang="fr-FR" sz="2200" dirty="0" smtClean="0">
                <a:cs typeface="Arial"/>
              </a:rPr>
              <a:t>, </a:t>
            </a:r>
            <a:r>
              <a:rPr lang="fr-FR" sz="2200" dirty="0" err="1" smtClean="0">
                <a:cs typeface="Arial"/>
              </a:rPr>
              <a:t>half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financial</a:t>
            </a:r>
            <a:r>
              <a:rPr lang="fr-FR" sz="2200" dirty="0" smtClean="0">
                <a:cs typeface="Arial"/>
              </a:rPr>
              <a:t> </a:t>
            </a:r>
            <a:r>
              <a:rPr lang="fr-FR" sz="2200" dirty="0" err="1" smtClean="0">
                <a:cs typeface="Arial"/>
              </a:rPr>
              <a:t>assets</a:t>
            </a:r>
            <a:r>
              <a:rPr lang="fr-FR" sz="22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   </a:t>
            </a:r>
            <a:r>
              <a:rPr lang="fr-FR" sz="2800" b="1" dirty="0" smtClean="0"/>
              <a:t>Are </a:t>
            </a:r>
            <a:r>
              <a:rPr lang="fr-FR" sz="2800" b="1" dirty="0" err="1" smtClean="0"/>
              <a:t>we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heading</a:t>
            </a:r>
            <a:r>
              <a:rPr lang="fr-FR" sz="2800" b="1" dirty="0" smtClean="0"/>
              <a:t> back to the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=600-700% </a:t>
            </a:r>
            <a:r>
              <a:rPr lang="fr-FR" sz="2800" b="1" dirty="0" err="1" smtClean="0"/>
              <a:t>observed</a:t>
            </a:r>
            <a:r>
              <a:rPr lang="fr-FR" sz="2800" b="1" dirty="0" smtClean="0"/>
              <a:t> in the </a:t>
            </a:r>
            <a:r>
              <a:rPr lang="fr-FR" sz="2800" b="1" dirty="0" err="1" smtClean="0"/>
              <a:t>wealth</a:t>
            </a:r>
            <a:r>
              <a:rPr lang="fr-FR" sz="2800" b="1" dirty="0" smtClean="0"/>
              <a:t>-</a:t>
            </a:r>
            <a:r>
              <a:rPr lang="fr-FR" sz="2800" b="1" dirty="0" err="1" smtClean="0"/>
              <a:t>based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societies</a:t>
            </a:r>
            <a:r>
              <a:rPr lang="fr-FR" sz="2800" b="1" dirty="0" smtClean="0"/>
              <a:t> of 18</a:t>
            </a:r>
            <a:r>
              <a:rPr lang="fr-FR" sz="2800" b="1" baseline="30000" dirty="0" smtClean="0"/>
              <a:t>c</a:t>
            </a:r>
            <a:r>
              <a:rPr lang="fr-FR" sz="2800" b="1" dirty="0" smtClean="0"/>
              <a:t>-19</a:t>
            </a:r>
            <a:r>
              <a:rPr lang="fr-FR" sz="2800" b="1" baseline="30000" dirty="0" smtClean="0"/>
              <a:t>c </a:t>
            </a:r>
            <a:r>
              <a:rPr lang="fr-FR" sz="2800" b="1" dirty="0" smtClean="0"/>
              <a:t>? Or </a:t>
            </a:r>
            <a:r>
              <a:rPr lang="fr-FR" sz="2800" b="1" dirty="0" err="1" smtClean="0"/>
              <a:t>even</a:t>
            </a:r>
            <a:r>
              <a:rPr lang="fr-FR" sz="2800" b="1" dirty="0" smtClean="0"/>
              <a:t> more?</a:t>
            </a:r>
          </a:p>
          <a:p>
            <a:pPr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964488" cy="6741367"/>
        </p:xfrm>
        <a:graphic>
          <a:graphicData uri="http://schemas.openxmlformats.org/presentationml/2006/ole">
            <p:oleObj spid="_x0000_s11776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1878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119810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0"/>
          <a:ext cx="9144000" cy="6858000"/>
        </p:xfrm>
        <a:graphic>
          <a:graphicData uri="http://schemas.openxmlformats.org/presentationml/2006/ole">
            <p:oleObj spid="_x0000_s3689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10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404664"/>
            <a:ext cx="8928992" cy="6264696"/>
          </a:xfrm>
        </p:spPr>
        <p:txBody>
          <a:bodyPr>
            <a:normAutofit fontScale="92500" lnSpcReduction="10000"/>
          </a:bodyPr>
          <a:lstStyle/>
          <a:p>
            <a:r>
              <a:rPr lang="fr-FR" sz="2800" dirty="0" smtClean="0"/>
              <a:t>The </a:t>
            </a:r>
            <a:r>
              <a:rPr lang="fr-FR" sz="2800" dirty="0" err="1" smtClean="0"/>
              <a:t>simplest</a:t>
            </a:r>
            <a:r>
              <a:rPr lang="fr-FR" sz="2800" dirty="0" smtClean="0"/>
              <a:t> </a:t>
            </a:r>
            <a:r>
              <a:rPr lang="fr-FR" sz="2800" dirty="0" err="1" smtClean="0"/>
              <a:t>way</a:t>
            </a:r>
            <a:r>
              <a:rPr lang="fr-FR" sz="2800" dirty="0" smtClean="0"/>
              <a:t> to </a:t>
            </a:r>
            <a:r>
              <a:rPr lang="fr-FR" sz="2800" dirty="0" err="1" smtClean="0"/>
              <a:t>think</a:t>
            </a:r>
            <a:r>
              <a:rPr lang="fr-FR" sz="2800" dirty="0" smtClean="0"/>
              <a:t> about </a:t>
            </a:r>
            <a:r>
              <a:rPr lang="fr-FR" sz="2800" dirty="0" err="1" smtClean="0"/>
              <a:t>this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the </a:t>
            </a:r>
            <a:r>
              <a:rPr lang="fr-FR" sz="2800" dirty="0" err="1" smtClean="0"/>
              <a:t>following</a:t>
            </a:r>
            <a:r>
              <a:rPr lang="fr-FR" sz="2800" dirty="0" smtClean="0"/>
              <a:t>: in the long-</a:t>
            </a:r>
            <a:r>
              <a:rPr lang="fr-FR" sz="2800" dirty="0" err="1" smtClean="0"/>
              <a:t>run</a:t>
            </a:r>
            <a:r>
              <a:rPr lang="fr-FR" sz="2800" dirty="0" smtClean="0"/>
              <a:t>,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=s/g   </a:t>
            </a:r>
            <a:r>
              <a:rPr lang="fr-FR" sz="2800" dirty="0" err="1" smtClean="0"/>
              <a:t>with</a:t>
            </a:r>
            <a:r>
              <a:rPr lang="fr-FR" sz="2800" dirty="0" smtClean="0"/>
              <a:t> s = (net-of-</a:t>
            </a:r>
            <a:r>
              <a:rPr lang="fr-FR" sz="2800" dirty="0" err="1" smtClean="0"/>
              <a:t>depreciation</a:t>
            </a:r>
            <a:r>
              <a:rPr lang="fr-FR" sz="2800" dirty="0" smtClean="0"/>
              <a:t>) </a:t>
            </a:r>
            <a:r>
              <a:rPr lang="fr-FR" sz="2800" dirty="0" err="1" smtClean="0"/>
              <a:t>saving</a:t>
            </a:r>
            <a:r>
              <a:rPr lang="fr-FR" sz="2800" dirty="0" smtClean="0"/>
              <a:t> rate </a:t>
            </a:r>
          </a:p>
          <a:p>
            <a:pPr>
              <a:buNone/>
            </a:pPr>
            <a:r>
              <a:rPr lang="fr-FR" sz="2800" dirty="0" smtClean="0"/>
              <a:t>          and  g = </a:t>
            </a:r>
            <a:r>
              <a:rPr lang="fr-FR" sz="2800" dirty="0" err="1" smtClean="0"/>
              <a:t>economy’s</a:t>
            </a:r>
            <a:r>
              <a:rPr lang="fr-FR" sz="2800" dirty="0" smtClean="0"/>
              <a:t> </a:t>
            </a:r>
            <a:r>
              <a:rPr lang="fr-FR" sz="2800" dirty="0" err="1" smtClean="0"/>
              <a:t>growth</a:t>
            </a:r>
            <a:r>
              <a:rPr lang="fr-FR" sz="2800" dirty="0" smtClean="0"/>
              <a:t> rate (population + </a:t>
            </a:r>
            <a:r>
              <a:rPr lang="fr-FR" sz="2800" dirty="0" err="1" smtClean="0"/>
              <a:t>productivity</a:t>
            </a:r>
            <a:r>
              <a:rPr lang="fr-FR" sz="2800" dirty="0" smtClean="0"/>
              <a:t>)</a:t>
            </a:r>
          </a:p>
          <a:p>
            <a:pPr>
              <a:buNone/>
            </a:pPr>
            <a:endParaRPr lang="fr-FR" sz="2800" dirty="0" smtClean="0"/>
          </a:p>
          <a:p>
            <a:pPr>
              <a:buNone/>
            </a:pPr>
            <a:r>
              <a:rPr lang="fr-FR" sz="2800" dirty="0" err="1" smtClean="0"/>
              <a:t>With</a:t>
            </a:r>
            <a:r>
              <a:rPr lang="fr-FR" sz="2800" dirty="0" smtClean="0"/>
              <a:t> s=10%, g=3%,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300%; but if s=10%, g=1,5%, </a:t>
            </a:r>
            <a:r>
              <a:rPr lang="el-GR" sz="2800" dirty="0" smtClean="0"/>
              <a:t>β</a:t>
            </a:r>
            <a:r>
              <a:rPr lang="el-GR" sz="2800" dirty="0" smtClean="0">
                <a:cs typeface="Arial"/>
              </a:rPr>
              <a:t>≈</a:t>
            </a:r>
            <a:r>
              <a:rPr lang="fr-FR" sz="2800" dirty="0" smtClean="0">
                <a:cs typeface="Arial"/>
              </a:rPr>
              <a:t>600%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  </a:t>
            </a:r>
            <a:r>
              <a:rPr lang="fr-FR" sz="2800" b="1" dirty="0" smtClean="0">
                <a:cs typeface="Arial"/>
              </a:rPr>
              <a:t>= in slow-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societies</a:t>
            </a:r>
            <a:r>
              <a:rPr lang="fr-FR" sz="2800" b="1" dirty="0" smtClean="0">
                <a:cs typeface="Arial"/>
              </a:rPr>
              <a:t>, the total stock of </a:t>
            </a:r>
            <a:r>
              <a:rPr lang="fr-FR" sz="2800" b="1" dirty="0" err="1" smtClean="0">
                <a:cs typeface="Arial"/>
              </a:rPr>
              <a:t>wealth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accumulated</a:t>
            </a:r>
            <a:r>
              <a:rPr lang="fr-FR" sz="2800" b="1" dirty="0" smtClean="0">
                <a:cs typeface="Arial"/>
              </a:rPr>
              <a:t> in the </a:t>
            </a:r>
            <a:r>
              <a:rPr lang="fr-FR" sz="2800" b="1" dirty="0" err="1" smtClean="0">
                <a:cs typeface="Arial"/>
              </a:rPr>
              <a:t>past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naturally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very</a:t>
            </a:r>
            <a:r>
              <a:rPr lang="fr-FR" sz="2800" b="1" dirty="0" smtClean="0">
                <a:cs typeface="Arial"/>
              </a:rPr>
              <a:t> important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pPr>
              <a:buNone/>
            </a:pPr>
            <a:r>
              <a:rPr lang="fr-FR" sz="2800" dirty="0" smtClean="0">
                <a:cs typeface="Arial"/>
              </a:rPr>
              <a:t> </a:t>
            </a:r>
            <a:r>
              <a:rPr lang="fr-FR" sz="2800" b="1" dirty="0" smtClean="0">
                <a:cs typeface="Arial"/>
              </a:rPr>
              <a:t>→ capital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 </a:t>
            </a:r>
            <a:r>
              <a:rPr lang="fr-FR" sz="2800" b="1" dirty="0" err="1" smtClean="0">
                <a:cs typeface="Arial"/>
              </a:rPr>
              <a:t>because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low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growth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is</a:t>
            </a:r>
            <a:r>
              <a:rPr lang="fr-FR" sz="2800" b="1" dirty="0" smtClean="0">
                <a:cs typeface="Arial"/>
              </a:rPr>
              <a:t> back</a:t>
            </a:r>
            <a:r>
              <a:rPr lang="fr-FR" sz="2800" dirty="0" smtClean="0">
                <a:cs typeface="Arial"/>
              </a:rPr>
              <a:t> </a:t>
            </a:r>
          </a:p>
          <a:p>
            <a:pPr>
              <a:buNone/>
            </a:pPr>
            <a:r>
              <a:rPr lang="fr-FR" sz="2800" dirty="0" smtClean="0">
                <a:cs typeface="Arial"/>
              </a:rPr>
              <a:t>    (in </a:t>
            </a:r>
            <a:r>
              <a:rPr lang="fr-FR" sz="2800" dirty="0" err="1" smtClean="0">
                <a:cs typeface="Arial"/>
              </a:rPr>
              <a:t>particular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because</a:t>
            </a:r>
            <a:r>
              <a:rPr lang="fr-FR" sz="2800" dirty="0" smtClean="0">
                <a:cs typeface="Arial"/>
              </a:rPr>
              <a:t> population </a:t>
            </a:r>
            <a:r>
              <a:rPr lang="fr-FR" sz="2800" dirty="0" err="1" smtClean="0">
                <a:cs typeface="Arial"/>
              </a:rPr>
              <a:t>growth</a:t>
            </a:r>
            <a:r>
              <a:rPr lang="fr-FR" sz="2800" dirty="0" smtClean="0">
                <a:latin typeface="Calibri"/>
                <a:cs typeface="Arial"/>
              </a:rPr>
              <a:t>↓0)</a:t>
            </a:r>
          </a:p>
          <a:p>
            <a:pPr>
              <a:buNone/>
            </a:pPr>
            <a:r>
              <a:rPr lang="fr-FR" sz="2800" b="1" dirty="0" smtClean="0">
                <a:cs typeface="Arial"/>
              </a:rPr>
              <a:t>→ in the long </a:t>
            </a:r>
            <a:r>
              <a:rPr lang="fr-FR" sz="2800" b="1" dirty="0" err="1" smtClean="0">
                <a:cs typeface="Arial"/>
              </a:rPr>
              <a:t>run</a:t>
            </a:r>
            <a:r>
              <a:rPr lang="fr-FR" sz="2800" b="1" dirty="0" smtClean="0">
                <a:cs typeface="Arial"/>
              </a:rPr>
              <a:t>, </a:t>
            </a:r>
            <a:r>
              <a:rPr lang="fr-FR" sz="2800" b="1" dirty="0" err="1" smtClean="0">
                <a:cs typeface="Arial"/>
              </a:rPr>
              <a:t>this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can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be</a:t>
            </a:r>
            <a:r>
              <a:rPr lang="fr-FR" sz="2800" b="1" dirty="0" smtClean="0">
                <a:cs typeface="Arial"/>
              </a:rPr>
              <a:t> relevant for the </a:t>
            </a:r>
            <a:r>
              <a:rPr lang="fr-FR" sz="2800" b="1" dirty="0" err="1" smtClean="0">
                <a:cs typeface="Arial"/>
              </a:rPr>
              <a:t>entire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planet</a:t>
            </a: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>
              <a:latin typeface="Calibri"/>
              <a:cs typeface="Arial"/>
            </a:endParaRPr>
          </a:p>
          <a:p>
            <a:pPr>
              <a:buNone/>
            </a:pPr>
            <a:r>
              <a:rPr lang="fr-FR" sz="2600" dirty="0" smtClean="0">
                <a:latin typeface="Calibri"/>
                <a:cs typeface="Arial"/>
              </a:rPr>
              <a:t>Note: </a:t>
            </a:r>
            <a:r>
              <a:rPr lang="el-GR" sz="2600" dirty="0" smtClean="0"/>
              <a:t>β</a:t>
            </a:r>
            <a:r>
              <a:rPr lang="fr-FR" sz="2600" dirty="0" smtClean="0"/>
              <a:t>=s/g = pure stock-flow </a:t>
            </a:r>
            <a:r>
              <a:rPr lang="fr-FR" sz="2600" dirty="0" err="1" smtClean="0"/>
              <a:t>accounting</a:t>
            </a:r>
            <a:r>
              <a:rPr lang="fr-FR" sz="2600" dirty="0" smtClean="0"/>
              <a:t> </a:t>
            </a:r>
            <a:r>
              <a:rPr lang="fr-FR" sz="2600" dirty="0" err="1" smtClean="0"/>
              <a:t>identity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true</a:t>
            </a:r>
            <a:r>
              <a:rPr lang="fr-FR" sz="2600" dirty="0" smtClean="0"/>
              <a:t> </a:t>
            </a:r>
            <a:r>
              <a:rPr lang="fr-FR" sz="2600" dirty="0" err="1" smtClean="0"/>
              <a:t>whatever</a:t>
            </a:r>
            <a:r>
              <a:rPr lang="fr-FR" sz="2600" dirty="0" smtClean="0"/>
              <a:t> the </a:t>
            </a:r>
            <a:r>
              <a:rPr lang="fr-FR" sz="2600" dirty="0" err="1" smtClean="0"/>
              <a:t>combination</a:t>
            </a:r>
            <a:r>
              <a:rPr lang="fr-FR" sz="2600" dirty="0" smtClean="0"/>
              <a:t> of </a:t>
            </a:r>
            <a:r>
              <a:rPr lang="fr-FR" sz="2600" dirty="0" err="1" smtClean="0"/>
              <a:t>saving</a:t>
            </a:r>
            <a:r>
              <a:rPr lang="fr-FR" sz="2600" dirty="0" smtClean="0"/>
              <a:t> motives</a:t>
            </a:r>
            <a:endParaRPr lang="fr-FR" sz="2600" dirty="0" smtClean="0">
              <a:latin typeface="Calibri"/>
              <a:cs typeface="Arial"/>
            </a:endParaRPr>
          </a:p>
          <a:p>
            <a:pPr>
              <a:buNone/>
            </a:pPr>
            <a:endParaRPr lang="fr-FR" sz="2800" dirty="0" smtClean="0"/>
          </a:p>
          <a:p>
            <a:endParaRPr lang="fr-FR" sz="2800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9036495" cy="6741368"/>
        </p:xfrm>
        <a:graphic>
          <a:graphicData uri="http://schemas.openxmlformats.org/presentationml/2006/ole">
            <p:oleObj spid="_x0000_s12083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Grp="1" noChangeAspect="1"/>
          </p:cNvGraphicFramePr>
          <p:nvPr>
            <p:ph idx="1"/>
          </p:nvPr>
        </p:nvGraphicFramePr>
        <p:xfrm>
          <a:off x="107504" y="116632"/>
          <a:ext cx="8928991" cy="6624736"/>
        </p:xfrm>
        <a:graphic>
          <a:graphicData uri="http://schemas.openxmlformats.org/presentationml/2006/ole">
            <p:oleObj spid="_x0000_s89091" name="Acrobat Document" r:id="rId3" imgW="4663844" imgH="603556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42336324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260648"/>
            <a:ext cx="8928992" cy="6480720"/>
          </a:xfrm>
        </p:spPr>
        <p:txBody>
          <a:bodyPr>
            <a:normAutofit fontScale="77500" lnSpcReduction="20000"/>
          </a:bodyPr>
          <a:lstStyle/>
          <a:p>
            <a:r>
              <a:rPr lang="fr-FR" sz="2800" b="1" dirty="0" smtClean="0"/>
              <a:t>Will the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capital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-ratio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also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lead</a:t>
            </a:r>
            <a:r>
              <a:rPr lang="fr-FR" sz="2800" b="1" dirty="0" smtClean="0"/>
              <a:t> to a </a:t>
            </a:r>
            <a:r>
              <a:rPr lang="fr-FR" sz="2800" b="1" dirty="0" err="1" smtClean="0"/>
              <a:t>rise</a:t>
            </a:r>
            <a:r>
              <a:rPr lang="fr-FR" sz="2800" b="1" dirty="0" smtClean="0"/>
              <a:t> of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in national </a:t>
            </a:r>
            <a:r>
              <a:rPr lang="fr-FR" sz="2800" b="1" dirty="0" err="1" smtClean="0"/>
              <a:t>income</a:t>
            </a:r>
            <a:r>
              <a:rPr lang="fr-FR" sz="2800" b="1" dirty="0" smtClean="0"/>
              <a:t>? </a:t>
            </a:r>
          </a:p>
          <a:p>
            <a:r>
              <a:rPr lang="fr-FR" sz="2800" dirty="0" smtClean="0"/>
              <a:t>If the capital stock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β</a:t>
            </a:r>
            <a:r>
              <a:rPr lang="fr-FR" sz="2800" b="1" dirty="0" smtClean="0"/>
              <a:t>=6 </a:t>
            </a:r>
            <a:r>
              <a:rPr lang="fr-FR" sz="2800" dirty="0" err="1" smtClean="0"/>
              <a:t>years</a:t>
            </a:r>
            <a:r>
              <a:rPr lang="fr-FR" sz="2800" dirty="0" smtClean="0"/>
              <a:t> of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and the </a:t>
            </a:r>
            <a:r>
              <a:rPr lang="fr-FR" sz="2800" dirty="0" err="1" smtClean="0"/>
              <a:t>average</a:t>
            </a:r>
            <a:r>
              <a:rPr lang="fr-FR" sz="2800" dirty="0" smtClean="0"/>
              <a:t> return to capital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equal</a:t>
            </a:r>
            <a:r>
              <a:rPr lang="fr-FR" sz="2800" dirty="0" smtClean="0"/>
              <a:t> </a:t>
            </a:r>
            <a:r>
              <a:rPr lang="fr-FR" sz="2800" b="1" dirty="0" smtClean="0"/>
              <a:t>r=5%</a:t>
            </a:r>
            <a:r>
              <a:rPr lang="fr-FR" sz="2800" dirty="0" smtClean="0"/>
              <a:t> per </a:t>
            </a:r>
            <a:r>
              <a:rPr lang="fr-FR" sz="2800" dirty="0" err="1" smtClean="0"/>
              <a:t>year</a:t>
            </a:r>
            <a:r>
              <a:rPr lang="fr-FR" sz="2800" dirty="0" smtClean="0"/>
              <a:t>, </a:t>
            </a:r>
            <a:r>
              <a:rPr lang="fr-FR" sz="2800" dirty="0" err="1" smtClean="0"/>
              <a:t>then</a:t>
            </a:r>
            <a:r>
              <a:rPr lang="fr-FR" sz="2800" dirty="0" smtClean="0"/>
              <a:t> the </a:t>
            </a:r>
            <a:r>
              <a:rPr lang="fr-FR" sz="2800" dirty="0" err="1" smtClean="0"/>
              <a:t>share</a:t>
            </a:r>
            <a:r>
              <a:rPr lang="fr-FR" sz="2800" dirty="0" smtClean="0"/>
              <a:t> of capital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(</a:t>
            </a:r>
            <a:r>
              <a:rPr lang="fr-FR" sz="2800" dirty="0" err="1" smtClean="0"/>
              <a:t>rent</a:t>
            </a:r>
            <a:r>
              <a:rPr lang="fr-FR" sz="2800" dirty="0" smtClean="0"/>
              <a:t>, </a:t>
            </a:r>
            <a:r>
              <a:rPr lang="fr-FR" sz="2800" dirty="0" err="1" smtClean="0"/>
              <a:t>dividends</a:t>
            </a:r>
            <a:r>
              <a:rPr lang="fr-FR" sz="2800" dirty="0" smtClean="0"/>
              <a:t>, </a:t>
            </a:r>
            <a:r>
              <a:rPr lang="fr-FR" sz="2800" dirty="0" err="1" smtClean="0"/>
              <a:t>interest</a:t>
            </a:r>
            <a:r>
              <a:rPr lang="fr-FR" sz="2800" dirty="0" smtClean="0"/>
              <a:t>, profits, etc.) in national </a:t>
            </a:r>
            <a:r>
              <a:rPr lang="fr-FR" sz="2800" dirty="0" err="1" smtClean="0"/>
              <a:t>income</a:t>
            </a:r>
            <a:r>
              <a:rPr lang="fr-FR" sz="2800" dirty="0" smtClean="0"/>
              <a:t> </a:t>
            </a:r>
            <a:r>
              <a:rPr lang="fr-FR" sz="2800" dirty="0" err="1" smtClean="0"/>
              <a:t>equals</a:t>
            </a:r>
            <a:r>
              <a:rPr lang="fr-FR" sz="2800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= r x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= 30%  </a:t>
            </a:r>
          </a:p>
          <a:p>
            <a:endParaRPr lang="fr-FR" sz="2800" dirty="0" smtClean="0"/>
          </a:p>
          <a:p>
            <a:r>
              <a:rPr lang="fr-FR" sz="2800" dirty="0" err="1" smtClean="0"/>
              <a:t>Technically</a:t>
            </a:r>
            <a:r>
              <a:rPr lang="fr-FR" sz="2800" dirty="0" smtClean="0"/>
              <a:t>, </a:t>
            </a:r>
            <a:r>
              <a:rPr lang="fr-FR" sz="2800" dirty="0" err="1" smtClean="0"/>
              <a:t>whether</a:t>
            </a:r>
            <a:r>
              <a:rPr lang="fr-FR" sz="2800" dirty="0" smtClean="0"/>
              <a:t>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also</a:t>
            </a:r>
            <a:r>
              <a:rPr lang="fr-FR" sz="2800" dirty="0" smtClean="0"/>
              <a:t> </a:t>
            </a:r>
            <a:r>
              <a:rPr lang="fr-FR" sz="2800" dirty="0" err="1" smtClean="0"/>
              <a:t>leads</a:t>
            </a:r>
            <a:r>
              <a:rPr lang="fr-FR" sz="2800" dirty="0" smtClean="0"/>
              <a:t> to a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capital </a:t>
            </a:r>
            <a:r>
              <a:rPr lang="fr-FR" sz="2800" dirty="0" err="1" smtClean="0"/>
              <a:t>share</a:t>
            </a:r>
            <a:r>
              <a:rPr lang="fr-FR" sz="2800" dirty="0" smtClean="0"/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depends</a:t>
            </a:r>
            <a:r>
              <a:rPr lang="fr-FR" sz="2800" dirty="0" smtClean="0"/>
              <a:t> on the </a:t>
            </a:r>
            <a:r>
              <a:rPr lang="fr-FR" sz="2800" dirty="0" err="1" smtClean="0"/>
              <a:t>elasticity</a:t>
            </a:r>
            <a:r>
              <a:rPr lang="fr-FR" sz="2800" dirty="0" smtClean="0"/>
              <a:t> of substitution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between</a:t>
            </a:r>
            <a:r>
              <a:rPr lang="fr-FR" sz="2800" dirty="0" smtClean="0"/>
              <a:t> capital K and </a:t>
            </a:r>
            <a:r>
              <a:rPr lang="fr-FR" sz="2800" dirty="0" err="1" smtClean="0"/>
              <a:t>labor</a:t>
            </a:r>
            <a:r>
              <a:rPr lang="fr-FR" sz="2800" dirty="0" smtClean="0"/>
              <a:t> L in the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Y=F(K,L)</a:t>
            </a:r>
          </a:p>
          <a:p>
            <a:r>
              <a:rPr lang="fr-FR" sz="2800" dirty="0" smtClean="0"/>
              <a:t>Intuition: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/>
              <a:t> </a:t>
            </a:r>
            <a:r>
              <a:rPr lang="fr-FR" sz="2800" dirty="0" err="1" smtClean="0"/>
              <a:t>measures</a:t>
            </a:r>
            <a:r>
              <a:rPr lang="fr-FR" sz="2800" dirty="0" smtClean="0"/>
              <a:t> the </a:t>
            </a:r>
            <a:r>
              <a:rPr lang="fr-FR" sz="2800" dirty="0" err="1" smtClean="0"/>
              <a:t>extent</a:t>
            </a:r>
            <a:r>
              <a:rPr lang="fr-FR" sz="2800" dirty="0" smtClean="0"/>
              <a:t> to </a:t>
            </a:r>
            <a:r>
              <a:rPr lang="fr-FR" sz="2800" dirty="0" err="1" smtClean="0"/>
              <a:t>which</a:t>
            </a:r>
            <a:r>
              <a:rPr lang="fr-FR" sz="2800" dirty="0" smtClean="0"/>
              <a:t> </a:t>
            </a:r>
            <a:r>
              <a:rPr lang="fr-FR" sz="2800" dirty="0" err="1" smtClean="0"/>
              <a:t>workers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replaced</a:t>
            </a:r>
            <a:r>
              <a:rPr lang="fr-FR" sz="2800" dirty="0" smtClean="0"/>
              <a:t> by machines (</a:t>
            </a:r>
            <a:r>
              <a:rPr lang="fr-FR" sz="2800" dirty="0" err="1" smtClean="0"/>
              <a:t>e.g</a:t>
            </a:r>
            <a:r>
              <a:rPr lang="fr-FR" sz="2800" dirty="0" smtClean="0"/>
              <a:t>. </a:t>
            </a:r>
            <a:r>
              <a:rPr lang="fr-FR" sz="2800" dirty="0" err="1" smtClean="0"/>
              <a:t>Amazon’s</a:t>
            </a:r>
            <a:r>
              <a:rPr lang="fr-FR" sz="2800" dirty="0" smtClean="0"/>
              <a:t> drones)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Standard </a:t>
            </a:r>
            <a:r>
              <a:rPr lang="fr-FR" sz="2800" dirty="0" err="1" smtClean="0"/>
              <a:t>assumption</a:t>
            </a:r>
            <a:r>
              <a:rPr lang="fr-FR" sz="2800" dirty="0" smtClean="0"/>
              <a:t>:  Cobb-Douglas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=1) = as the stock </a:t>
            </a:r>
            <a:r>
              <a:rPr lang="el-GR" sz="2800" dirty="0" smtClean="0"/>
              <a:t>β</a:t>
            </a:r>
            <a:r>
              <a:rPr lang="fr-FR" sz="2800" dirty="0" smtClean="0">
                <a:cs typeface="Arial"/>
              </a:rPr>
              <a:t>↑, the return r↓ </a:t>
            </a:r>
            <a:r>
              <a:rPr lang="fr-FR" sz="2800" dirty="0" err="1" smtClean="0">
                <a:cs typeface="Arial"/>
              </a:rPr>
              <a:t>exactly</a:t>
            </a:r>
            <a:r>
              <a:rPr lang="fr-FR" sz="2800" dirty="0" smtClean="0">
                <a:cs typeface="Arial"/>
              </a:rPr>
              <a:t> in the </a:t>
            </a:r>
            <a:r>
              <a:rPr lang="fr-FR" sz="2800" dirty="0" err="1" smtClean="0">
                <a:cs typeface="Arial"/>
              </a:rPr>
              <a:t>same</a:t>
            </a:r>
            <a:r>
              <a:rPr lang="fr-FR" sz="2800" dirty="0" smtClean="0">
                <a:cs typeface="Arial"/>
              </a:rPr>
              <a:t> proportions,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err="1" smtClean="0"/>
              <a:t>remains</a:t>
            </a:r>
            <a:r>
              <a:rPr lang="fr-FR" sz="2800" dirty="0" smtClean="0"/>
              <a:t> </a:t>
            </a:r>
            <a:r>
              <a:rPr lang="fr-FR" sz="2800" dirty="0" err="1" smtClean="0"/>
              <a:t>unchanged</a:t>
            </a:r>
            <a:r>
              <a:rPr lang="fr-FR" sz="2800" dirty="0" smtClean="0"/>
              <a:t>, </a:t>
            </a:r>
            <a:r>
              <a:rPr lang="fr-FR" sz="2800" dirty="0" err="1" smtClean="0"/>
              <a:t>like</a:t>
            </a:r>
            <a:r>
              <a:rPr lang="fr-FR" sz="2800" dirty="0" smtClean="0"/>
              <a:t> by </a:t>
            </a:r>
            <a:r>
              <a:rPr lang="fr-FR" sz="2800" dirty="0" err="1" smtClean="0"/>
              <a:t>magic</a:t>
            </a:r>
            <a:r>
              <a:rPr lang="fr-FR" sz="2800" dirty="0" smtClean="0"/>
              <a:t> = a stable world </a:t>
            </a:r>
            <a:r>
              <a:rPr lang="fr-FR" sz="2800" dirty="0" err="1" smtClean="0"/>
              <a:t>where</a:t>
            </a:r>
            <a:r>
              <a:rPr lang="fr-FR" sz="2800" dirty="0" smtClean="0"/>
              <a:t> the capital-</a:t>
            </a:r>
            <a:r>
              <a:rPr lang="fr-FR" sz="2800" dirty="0" err="1" smtClean="0"/>
              <a:t>labor</a:t>
            </a:r>
            <a:r>
              <a:rPr lang="fr-FR" sz="2800" dirty="0" smtClean="0"/>
              <a:t> split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entirely</a:t>
            </a:r>
            <a:r>
              <a:rPr lang="fr-FR" sz="2800" dirty="0" smtClean="0"/>
              <a:t> set by </a:t>
            </a:r>
            <a:r>
              <a:rPr lang="fr-FR" sz="2800" dirty="0" err="1" smtClean="0"/>
              <a:t>technology</a:t>
            </a:r>
            <a:endParaRPr lang="fr-FR" sz="2800" dirty="0" smtClean="0"/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smtClean="0"/>
              <a:t>But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&gt;1, </a:t>
            </a:r>
            <a:r>
              <a:rPr lang="fr-FR" sz="2800" dirty="0" err="1" smtClean="0">
                <a:cs typeface="Arial"/>
              </a:rPr>
              <a:t>then</a:t>
            </a:r>
            <a:r>
              <a:rPr lang="fr-FR" sz="2800" dirty="0" smtClean="0">
                <a:cs typeface="Arial"/>
              </a:rPr>
              <a:t> the return to capital r↓ </a:t>
            </a:r>
            <a:r>
              <a:rPr lang="fr-FR" sz="2800" dirty="0" err="1" smtClean="0">
                <a:cs typeface="Arial"/>
              </a:rPr>
              <a:t>falls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the volume of capital β↑,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product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/>
              <a:t>α</a:t>
            </a:r>
            <a:r>
              <a:rPr lang="fr-FR" sz="2800" dirty="0" smtClean="0"/>
              <a:t> = r x </a:t>
            </a:r>
            <a:r>
              <a:rPr lang="el-GR" sz="2800" dirty="0" smtClean="0"/>
              <a:t>β</a:t>
            </a:r>
            <a:r>
              <a:rPr lang="fr-FR" sz="2800" dirty="0" smtClean="0"/>
              <a:t> </a:t>
            </a:r>
            <a:r>
              <a:rPr lang="fr-FR" sz="2800" dirty="0" smtClean="0">
                <a:cs typeface="Arial"/>
              </a:rPr>
              <a:t>↑</a:t>
            </a:r>
          </a:p>
          <a:p>
            <a:r>
              <a:rPr lang="fr-FR" sz="2800" b="1" dirty="0" err="1" smtClean="0">
                <a:cs typeface="Arial"/>
              </a:rPr>
              <a:t>E</a:t>
            </a:r>
            <a:r>
              <a:rPr lang="fr-FR" sz="2800" b="1" dirty="0" err="1" smtClean="0"/>
              <a:t>xactly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what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happened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since</a:t>
            </a:r>
            <a:r>
              <a:rPr lang="fr-FR" sz="2800" b="1" dirty="0" smtClean="0"/>
              <a:t> the 1970s-80s: </a:t>
            </a:r>
            <a:r>
              <a:rPr lang="fr-FR" sz="2800" b="1" dirty="0" err="1" smtClean="0"/>
              <a:t>both</a:t>
            </a:r>
            <a:r>
              <a:rPr lang="fr-FR" sz="2800" b="1" dirty="0" smtClean="0"/>
              <a:t> the ratio </a:t>
            </a:r>
            <a:r>
              <a:rPr lang="el-GR" sz="2800" b="1" dirty="0" smtClean="0"/>
              <a:t>β</a:t>
            </a:r>
            <a:r>
              <a:rPr lang="fr-FR" sz="2800" b="1" dirty="0" smtClean="0"/>
              <a:t> and the capital </a:t>
            </a:r>
            <a:r>
              <a:rPr lang="fr-FR" sz="2800" b="1" dirty="0" err="1" smtClean="0"/>
              <a:t>share</a:t>
            </a:r>
            <a:r>
              <a:rPr lang="fr-FR" sz="2800" b="1" dirty="0" smtClean="0"/>
              <a:t> </a:t>
            </a:r>
            <a:r>
              <a:rPr lang="el-GR" sz="2800" b="1" dirty="0" smtClean="0"/>
              <a:t>α</a:t>
            </a:r>
            <a:r>
              <a:rPr lang="fr-FR" sz="2800" b="1" dirty="0" smtClean="0"/>
              <a:t> have </a:t>
            </a:r>
            <a:r>
              <a:rPr lang="fr-FR" sz="2800" b="1" dirty="0" err="1" smtClean="0"/>
              <a:t>increased</a:t>
            </a:r>
            <a:endParaRPr lang="fr-FR" sz="2800" b="1" dirty="0" smtClean="0"/>
          </a:p>
          <a:p>
            <a:pPr marL="0" indent="0">
              <a:buNone/>
            </a:pPr>
            <a:endParaRPr lang="fr-FR" sz="26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1" cy="6741368"/>
        </p:xfrm>
        <a:graphic>
          <a:graphicData uri="http://schemas.openxmlformats.org/presentationml/2006/ole">
            <p:oleObj spid="_x0000_s6656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404664"/>
            <a:ext cx="8280920" cy="6264696"/>
          </a:xfrm>
        </p:spPr>
        <p:txBody>
          <a:bodyPr>
            <a:normAutofit fontScale="85000" lnSpcReduction="20000"/>
          </a:bodyPr>
          <a:lstStyle/>
          <a:p>
            <a:r>
              <a:rPr lang="fr-FR" sz="2800" dirty="0" err="1" smtClean="0"/>
              <a:t>With</a:t>
            </a:r>
            <a:r>
              <a:rPr lang="fr-FR" sz="2800" dirty="0" smtClean="0"/>
              <a:t> a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β</a:t>
            </a:r>
            <a:r>
              <a:rPr lang="fr-FR" sz="2800" dirty="0" smtClean="0"/>
              <a:t>, one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get</a:t>
            </a:r>
            <a:r>
              <a:rPr lang="fr-FR" sz="2800" dirty="0" smtClean="0"/>
              <a:t> large </a:t>
            </a:r>
            <a:r>
              <a:rPr lang="fr-FR" sz="2800" dirty="0" err="1" smtClean="0"/>
              <a:t>rise</a:t>
            </a:r>
            <a:r>
              <a:rPr lang="fr-FR" sz="2800" dirty="0" smtClean="0"/>
              <a:t> in </a:t>
            </a:r>
            <a:r>
              <a:rPr lang="el-GR" sz="2800" dirty="0" smtClean="0"/>
              <a:t>α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a production </a:t>
            </a:r>
            <a:r>
              <a:rPr lang="fr-FR" sz="2800" dirty="0" err="1" smtClean="0"/>
              <a:t>function</a:t>
            </a:r>
            <a:r>
              <a:rPr lang="fr-FR" sz="2800" dirty="0" smtClean="0"/>
              <a:t> F(K,L)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just</a:t>
            </a:r>
            <a:r>
              <a:rPr lang="fr-FR" sz="2800" dirty="0" smtClean="0"/>
              <a:t> a </a:t>
            </a:r>
            <a:r>
              <a:rPr lang="fr-FR" sz="2800" dirty="0" err="1" smtClean="0"/>
              <a:t>little</a:t>
            </a:r>
            <a:r>
              <a:rPr lang="fr-FR" sz="2800" dirty="0" smtClean="0"/>
              <a:t> bit more substituable </a:t>
            </a:r>
            <a:r>
              <a:rPr lang="fr-FR" sz="2800" dirty="0" err="1" smtClean="0"/>
              <a:t>than</a:t>
            </a:r>
            <a:r>
              <a:rPr lang="fr-FR" sz="2800" dirty="0" smtClean="0"/>
              <a:t> in the standard Cobb-Douglas model          (</a:t>
            </a:r>
            <a:r>
              <a:rPr lang="fr-FR" sz="2800" dirty="0" err="1" smtClean="0"/>
              <a:t>say</a:t>
            </a:r>
            <a:r>
              <a:rPr lang="fr-FR" sz="2800" dirty="0" smtClean="0"/>
              <a:t> if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=1,5 </a:t>
            </a:r>
            <a:r>
              <a:rPr lang="fr-FR" sz="2800" dirty="0" err="1" smtClean="0">
                <a:cs typeface="Arial"/>
              </a:rPr>
              <a:t>instead</a:t>
            </a:r>
            <a:r>
              <a:rPr lang="fr-FR" sz="2800" dirty="0" smtClean="0">
                <a:cs typeface="Arial"/>
              </a:rPr>
              <a:t> of 1)</a:t>
            </a:r>
          </a:p>
          <a:p>
            <a:pPr>
              <a:buNone/>
            </a:pPr>
            <a:endParaRPr lang="fr-FR" sz="2800" dirty="0" smtClean="0"/>
          </a:p>
          <a:p>
            <a:r>
              <a:rPr lang="fr-FR" sz="2800" dirty="0" err="1" smtClean="0"/>
              <a:t>Maybe</a:t>
            </a:r>
            <a:r>
              <a:rPr lang="fr-FR" sz="2800" dirty="0" smtClean="0"/>
              <a:t> </a:t>
            </a:r>
            <a:r>
              <a:rPr lang="fr-FR" sz="2800" dirty="0" err="1" smtClean="0"/>
              <a:t>it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natural</a:t>
            </a:r>
            <a:r>
              <a:rPr lang="fr-FR" sz="2800" dirty="0" smtClean="0"/>
              <a:t> to </a:t>
            </a:r>
            <a:r>
              <a:rPr lang="fr-FR" sz="2800" dirty="0" err="1" smtClean="0"/>
              <a:t>expect</a:t>
            </a:r>
            <a:r>
              <a:rPr lang="fr-FR" sz="2800" dirty="0" smtClean="0"/>
              <a:t> 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↑over the course of </a:t>
            </a:r>
            <a:r>
              <a:rPr lang="fr-FR" sz="2800" dirty="0" err="1" smtClean="0">
                <a:cs typeface="Arial"/>
              </a:rPr>
              <a:t>history</a:t>
            </a:r>
            <a:r>
              <a:rPr lang="fr-FR" sz="2800" dirty="0" smtClean="0">
                <a:cs typeface="Arial"/>
              </a:rPr>
              <a:t>: more and more </a:t>
            </a:r>
            <a:r>
              <a:rPr lang="fr-FR" sz="2800" dirty="0" err="1" smtClean="0">
                <a:cs typeface="Arial"/>
              </a:rPr>
              <a:t>diversified</a:t>
            </a:r>
            <a:r>
              <a:rPr lang="fr-FR" sz="2800" dirty="0" smtClean="0">
                <a:cs typeface="Arial"/>
              </a:rPr>
              <a:t> uses for capital;                            </a:t>
            </a:r>
            <a:r>
              <a:rPr lang="fr-FR" sz="2800" b="1" dirty="0" err="1" smtClean="0">
                <a:cs typeface="Arial"/>
              </a:rPr>
              <a:t>extreme</a:t>
            </a:r>
            <a:r>
              <a:rPr lang="fr-FR" sz="2800" b="1" dirty="0" smtClean="0">
                <a:cs typeface="Arial"/>
              </a:rPr>
              <a:t> case: pure robot-</a:t>
            </a:r>
            <a:r>
              <a:rPr lang="fr-FR" sz="2800" b="1" dirty="0" err="1" smtClean="0">
                <a:cs typeface="Arial"/>
              </a:rPr>
              <a:t>economy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dirty="0" smtClean="0">
                <a:cs typeface="Arial"/>
              </a:rPr>
              <a:t>(</a:t>
            </a:r>
            <a:r>
              <a:rPr lang="el-GR" sz="2800" dirty="0" smtClean="0">
                <a:cs typeface="Arial"/>
              </a:rPr>
              <a:t>σ</a:t>
            </a:r>
            <a:r>
              <a:rPr lang="fr-FR" sz="2800" dirty="0" smtClean="0">
                <a:cs typeface="Arial"/>
              </a:rPr>
              <a:t>=</a:t>
            </a:r>
            <a:r>
              <a:rPr lang="fr-FR" sz="2800" dirty="0" err="1" smtClean="0">
                <a:cs typeface="Arial"/>
              </a:rPr>
              <a:t>infinity</a:t>
            </a:r>
            <a:r>
              <a:rPr lang="fr-FR" sz="2800" dirty="0" smtClean="0">
                <a:cs typeface="Arial"/>
              </a:rPr>
              <a:t>)</a:t>
            </a: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err="1" smtClean="0">
                <a:cs typeface="Arial"/>
              </a:rPr>
              <a:t>Less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extreme</a:t>
            </a:r>
            <a:r>
              <a:rPr lang="fr-FR" sz="2800" dirty="0" smtClean="0">
                <a:cs typeface="Arial"/>
              </a:rPr>
              <a:t> case: </a:t>
            </a:r>
            <a:r>
              <a:rPr lang="fr-FR" sz="2800" dirty="0" err="1" smtClean="0">
                <a:cs typeface="Arial"/>
              </a:rPr>
              <a:t>there</a:t>
            </a:r>
            <a:r>
              <a:rPr lang="fr-FR" sz="2800" dirty="0" smtClean="0">
                <a:cs typeface="Arial"/>
              </a:rPr>
              <a:t> are </a:t>
            </a:r>
            <a:r>
              <a:rPr lang="fr-FR" sz="2800" dirty="0" err="1" smtClean="0">
                <a:cs typeface="Arial"/>
              </a:rPr>
              <a:t>many</a:t>
            </a:r>
            <a:r>
              <a:rPr lang="fr-FR" sz="2800" dirty="0" smtClean="0">
                <a:cs typeface="Arial"/>
              </a:rPr>
              <a:t> possible uses for capital (machines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cashiers</a:t>
            </a:r>
            <a:r>
              <a:rPr lang="fr-FR" sz="2800" dirty="0" smtClean="0">
                <a:cs typeface="Arial"/>
              </a:rPr>
              <a:t>, drones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replace </a:t>
            </a:r>
            <a:r>
              <a:rPr lang="fr-FR" sz="2800" dirty="0" err="1" smtClean="0">
                <a:cs typeface="Arial"/>
              </a:rPr>
              <a:t>Amazon’s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delivery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workers</a:t>
            </a:r>
            <a:r>
              <a:rPr lang="fr-FR" sz="2800" dirty="0" smtClean="0">
                <a:cs typeface="Arial"/>
              </a:rPr>
              <a:t>, etc.), </a:t>
            </a:r>
            <a:r>
              <a:rPr lang="fr-FR" sz="2800" dirty="0" err="1" smtClean="0">
                <a:cs typeface="Arial"/>
              </a:rPr>
              <a:t>so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that</a:t>
            </a:r>
            <a:r>
              <a:rPr lang="fr-FR" sz="2800" dirty="0" smtClean="0">
                <a:cs typeface="Arial"/>
              </a:rPr>
              <a:t> the capital </a:t>
            </a:r>
            <a:r>
              <a:rPr lang="fr-FR" sz="2800" dirty="0" err="1" smtClean="0">
                <a:cs typeface="Arial"/>
              </a:rPr>
              <a:t>share</a:t>
            </a:r>
            <a:r>
              <a:rPr lang="fr-FR" sz="2800" dirty="0" smtClean="0">
                <a:cs typeface="Arial"/>
              </a:rPr>
              <a:t> </a:t>
            </a:r>
            <a:r>
              <a:rPr lang="el-GR" sz="2800" dirty="0" smtClean="0">
                <a:cs typeface="Arial"/>
              </a:rPr>
              <a:t>α</a:t>
            </a:r>
            <a:r>
              <a:rPr lang="fr-FR" sz="2800" dirty="0" smtClean="0">
                <a:cs typeface="Arial"/>
              </a:rPr>
              <a:t>↑ </a:t>
            </a:r>
            <a:r>
              <a:rPr lang="fr-FR" sz="2800" dirty="0" err="1" smtClean="0">
                <a:cs typeface="Arial"/>
              </a:rPr>
              <a:t>continuously</a:t>
            </a:r>
            <a:r>
              <a:rPr lang="fr-FR" sz="2800" dirty="0" smtClean="0">
                <a:cs typeface="Arial"/>
              </a:rPr>
              <a:t>; </a:t>
            </a:r>
            <a:r>
              <a:rPr lang="fr-FR" sz="2800" dirty="0" err="1" smtClean="0">
                <a:cs typeface="Arial"/>
              </a:rPr>
              <a:t>there’s</a:t>
            </a:r>
            <a:r>
              <a:rPr lang="fr-FR" sz="2800" dirty="0" smtClean="0">
                <a:cs typeface="Arial"/>
              </a:rPr>
              <a:t> no </a:t>
            </a:r>
            <a:r>
              <a:rPr lang="fr-FR" sz="2800" dirty="0" err="1" smtClean="0">
                <a:cs typeface="Arial"/>
              </a:rPr>
              <a:t>natural</a:t>
            </a:r>
            <a:r>
              <a:rPr lang="fr-FR" sz="2800" dirty="0" smtClean="0">
                <a:cs typeface="Arial"/>
              </a:rPr>
              <a:t> corrective </a:t>
            </a:r>
            <a:r>
              <a:rPr lang="fr-FR" sz="2800" dirty="0" err="1" smtClean="0">
                <a:cs typeface="Arial"/>
              </a:rPr>
              <a:t>mechanism</a:t>
            </a:r>
            <a:r>
              <a:rPr lang="fr-FR" sz="2800" dirty="0" smtClean="0">
                <a:cs typeface="Arial"/>
              </a:rPr>
              <a:t> for </a:t>
            </a:r>
            <a:r>
              <a:rPr lang="fr-FR" sz="2800" dirty="0" err="1" smtClean="0">
                <a:cs typeface="Arial"/>
              </a:rPr>
              <a:t>this</a:t>
            </a:r>
            <a:endParaRPr lang="fr-FR" sz="2800" dirty="0" smtClean="0">
              <a:cs typeface="Arial"/>
            </a:endParaRPr>
          </a:p>
          <a:p>
            <a:pPr>
              <a:buNone/>
            </a:pPr>
            <a:endParaRPr lang="fr-FR" sz="2800" dirty="0" smtClean="0">
              <a:cs typeface="Arial"/>
            </a:endParaRPr>
          </a:p>
          <a:p>
            <a:r>
              <a:rPr lang="fr-FR" sz="2800" dirty="0" smtClean="0">
                <a:cs typeface="Arial"/>
              </a:rPr>
              <a:t>The </a:t>
            </a:r>
            <a:r>
              <a:rPr lang="fr-FR" sz="2800" dirty="0" err="1" smtClean="0">
                <a:cs typeface="Arial"/>
              </a:rPr>
              <a:t>rise</a:t>
            </a:r>
            <a:r>
              <a:rPr lang="fr-FR" sz="2800" dirty="0" smtClean="0">
                <a:cs typeface="Arial"/>
              </a:rPr>
              <a:t> of </a:t>
            </a:r>
            <a:r>
              <a:rPr lang="el-GR" sz="2800" dirty="0" smtClean="0"/>
              <a:t>β</a:t>
            </a:r>
            <a:r>
              <a:rPr lang="fr-FR" sz="2800" dirty="0" smtClean="0"/>
              <a:t> and </a:t>
            </a:r>
            <a:r>
              <a:rPr lang="el-GR" sz="2800" dirty="0" smtClean="0"/>
              <a:t>α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be</a:t>
            </a:r>
            <a:r>
              <a:rPr lang="fr-FR" sz="2800" dirty="0" smtClean="0">
                <a:cs typeface="Arial"/>
              </a:rPr>
              <a:t> a good </a:t>
            </a:r>
            <a:r>
              <a:rPr lang="fr-FR" sz="2800" dirty="0" err="1" smtClean="0">
                <a:cs typeface="Arial"/>
              </a:rPr>
              <a:t>thing</a:t>
            </a:r>
            <a:r>
              <a:rPr lang="fr-FR" sz="2800" dirty="0" smtClean="0">
                <a:cs typeface="Arial"/>
              </a:rPr>
              <a:t> (</a:t>
            </a:r>
            <a:r>
              <a:rPr lang="fr-FR" sz="2800" dirty="0" err="1" smtClean="0">
                <a:cs typeface="Arial"/>
              </a:rPr>
              <a:t>we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could</a:t>
            </a:r>
            <a:r>
              <a:rPr lang="fr-FR" sz="2800" dirty="0" smtClean="0">
                <a:cs typeface="Arial"/>
              </a:rPr>
              <a:t> all </a:t>
            </a:r>
            <a:r>
              <a:rPr lang="fr-FR" sz="2800" dirty="0" err="1" smtClean="0">
                <a:cs typeface="Arial"/>
              </a:rPr>
              <a:t>devote</a:t>
            </a:r>
            <a:r>
              <a:rPr lang="fr-FR" sz="2800" dirty="0" smtClean="0">
                <a:cs typeface="Arial"/>
              </a:rPr>
              <a:t> more time to culture, </a:t>
            </a:r>
            <a:r>
              <a:rPr lang="fr-FR" sz="2800" dirty="0" err="1" smtClean="0">
                <a:cs typeface="Arial"/>
              </a:rPr>
              <a:t>education</a:t>
            </a:r>
            <a:r>
              <a:rPr lang="fr-FR" sz="2800" dirty="0" smtClean="0">
                <a:cs typeface="Arial"/>
              </a:rPr>
              <a:t>, </a:t>
            </a:r>
            <a:r>
              <a:rPr lang="fr-FR" sz="2800" dirty="0" err="1" smtClean="0">
                <a:cs typeface="Arial"/>
              </a:rPr>
              <a:t>health</a:t>
            </a:r>
            <a:r>
              <a:rPr lang="fr-FR" sz="2800" dirty="0" smtClean="0">
                <a:cs typeface="Arial"/>
              </a:rPr>
              <a:t>…, </a:t>
            </a:r>
            <a:r>
              <a:rPr lang="fr-FR" sz="2800" dirty="0" err="1" smtClean="0">
                <a:cs typeface="Arial"/>
              </a:rPr>
              <a:t>rather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than</a:t>
            </a:r>
            <a:r>
              <a:rPr lang="fr-FR" sz="2800" dirty="0" smtClean="0">
                <a:cs typeface="Arial"/>
              </a:rPr>
              <a:t> to </a:t>
            </a:r>
            <a:r>
              <a:rPr lang="fr-FR" sz="2800" dirty="0" err="1" smtClean="0">
                <a:cs typeface="Arial"/>
              </a:rPr>
              <a:t>our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own</a:t>
            </a:r>
            <a:r>
              <a:rPr lang="fr-FR" sz="2800" dirty="0" smtClean="0">
                <a:cs typeface="Arial"/>
              </a:rPr>
              <a:t> subsistance), </a:t>
            </a:r>
            <a:r>
              <a:rPr lang="fr-FR" sz="2800" dirty="0" err="1" smtClean="0">
                <a:cs typeface="Arial"/>
              </a:rPr>
              <a:t>assuming</a:t>
            </a:r>
            <a:r>
              <a:rPr lang="fr-FR" sz="2800" dirty="0" smtClean="0">
                <a:cs typeface="Arial"/>
              </a:rPr>
              <a:t> one </a:t>
            </a:r>
            <a:r>
              <a:rPr lang="fr-FR" sz="2800" dirty="0" err="1" smtClean="0">
                <a:cs typeface="Arial"/>
              </a:rPr>
              <a:t>can</a:t>
            </a:r>
            <a:r>
              <a:rPr lang="fr-FR" sz="2800" dirty="0" smtClean="0">
                <a:cs typeface="Arial"/>
              </a:rPr>
              <a:t> </a:t>
            </a:r>
            <a:r>
              <a:rPr lang="fr-FR" sz="2800" dirty="0" err="1" smtClean="0">
                <a:cs typeface="Arial"/>
              </a:rPr>
              <a:t>answer</a:t>
            </a:r>
            <a:r>
              <a:rPr lang="fr-FR" sz="2800" dirty="0" smtClean="0">
                <a:cs typeface="Arial"/>
              </a:rPr>
              <a:t> the </a:t>
            </a:r>
            <a:r>
              <a:rPr lang="fr-FR" sz="2800" dirty="0" err="1" smtClean="0">
                <a:cs typeface="Arial"/>
              </a:rPr>
              <a:t>following</a:t>
            </a:r>
            <a:r>
              <a:rPr lang="fr-FR" sz="2800" dirty="0" smtClean="0">
                <a:cs typeface="Arial"/>
              </a:rPr>
              <a:t> question: </a:t>
            </a:r>
            <a:r>
              <a:rPr lang="fr-FR" sz="2800" b="1" dirty="0" err="1" smtClean="0">
                <a:cs typeface="Arial"/>
              </a:rPr>
              <a:t>who</a:t>
            </a:r>
            <a:r>
              <a:rPr lang="fr-FR" sz="2800" b="1" dirty="0" smtClean="0">
                <a:cs typeface="Arial"/>
              </a:rPr>
              <a:t> </a:t>
            </a:r>
            <a:r>
              <a:rPr lang="fr-FR" sz="2800" b="1" dirty="0" err="1" smtClean="0">
                <a:cs typeface="Arial"/>
              </a:rPr>
              <a:t>owns</a:t>
            </a:r>
            <a:r>
              <a:rPr lang="fr-FR" sz="2800" b="1" dirty="0" smtClean="0">
                <a:cs typeface="Arial"/>
              </a:rPr>
              <a:t> the robots? </a:t>
            </a:r>
            <a:endParaRPr lang="fr-FR" sz="2600" b="1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Autofit/>
          </a:bodyPr>
          <a:lstStyle/>
          <a:p>
            <a:r>
              <a:rPr lang="fr-FR" sz="4000" b="1" dirty="0"/>
              <a:t>2</a:t>
            </a:r>
            <a:r>
              <a:rPr lang="fr-FR" sz="4000" b="1" dirty="0" smtClean="0"/>
              <a:t>. The future of </a:t>
            </a:r>
            <a:r>
              <a:rPr lang="fr-FR" sz="4000" b="1" dirty="0" err="1" smtClean="0"/>
              <a:t>wealth</a:t>
            </a:r>
            <a:r>
              <a:rPr lang="fr-FR" sz="4000" b="1" dirty="0" smtClean="0"/>
              <a:t> concentration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980728"/>
            <a:ext cx="8964488" cy="5328592"/>
          </a:xfrm>
        </p:spPr>
        <p:txBody>
          <a:bodyPr>
            <a:normAutofit fontScale="92500" lnSpcReduction="20000"/>
          </a:bodyPr>
          <a:lstStyle/>
          <a:p>
            <a:r>
              <a:rPr lang="fr-FR" sz="2600" dirty="0" smtClean="0"/>
              <a:t>In all </a:t>
            </a:r>
            <a:r>
              <a:rPr lang="fr-FR" sz="2600" dirty="0" err="1" smtClean="0"/>
              <a:t>European</a:t>
            </a:r>
            <a:r>
              <a:rPr lang="fr-FR" sz="2600" dirty="0" smtClean="0"/>
              <a:t> countries (UK, France, </a:t>
            </a:r>
            <a:r>
              <a:rPr lang="fr-FR" sz="2600" dirty="0" err="1" smtClean="0"/>
              <a:t>Sweden</a:t>
            </a:r>
            <a:r>
              <a:rPr lang="fr-FR" sz="2600" dirty="0" smtClean="0"/>
              <a:t>…),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extremely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 in 18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-19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&amp; </a:t>
            </a:r>
            <a:r>
              <a:rPr lang="fr-FR" sz="2600" dirty="0" err="1" smtClean="0"/>
              <a:t>until</a:t>
            </a:r>
            <a:r>
              <a:rPr lang="fr-FR" sz="2600" dirty="0" smtClean="0"/>
              <a:t> WW1:</a:t>
            </a:r>
          </a:p>
          <a:p>
            <a:pPr>
              <a:buNone/>
            </a:pPr>
            <a:r>
              <a:rPr lang="fr-FR" sz="2600" dirty="0" smtClean="0"/>
              <a:t>   about 90%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10%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holders</a:t>
            </a:r>
            <a:r>
              <a:rPr lang="fr-FR" sz="2600" dirty="0" smtClean="0"/>
              <a:t> </a:t>
            </a:r>
          </a:p>
          <a:p>
            <a:pPr>
              <a:buNone/>
            </a:pPr>
            <a:r>
              <a:rPr lang="fr-FR" sz="2600" dirty="0" smtClean="0"/>
              <a:t>   about 60%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for top 1% </a:t>
            </a:r>
            <a:r>
              <a:rPr lang="fr-FR" sz="2600" dirty="0" err="1" smtClean="0"/>
              <a:t>wealth</a:t>
            </a:r>
            <a:r>
              <a:rPr lang="fr-FR" sz="2600" dirty="0" smtClean="0"/>
              <a:t>-</a:t>
            </a:r>
            <a:r>
              <a:rPr lang="fr-FR" sz="2600" dirty="0" err="1" smtClean="0"/>
              <a:t>holders</a:t>
            </a:r>
            <a:endParaRPr lang="fr-FR" sz="2600" dirty="0" smtClean="0"/>
          </a:p>
          <a:p>
            <a:pPr>
              <a:buNone/>
            </a:pPr>
            <a:r>
              <a:rPr lang="fr-FR" sz="2600" dirty="0" smtClean="0"/>
              <a:t>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classic</a:t>
            </a:r>
            <a:r>
              <a:rPr lang="fr-FR" sz="2600" b="1" dirty="0" smtClean="0"/>
              <a:t> patrimonial (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-</a:t>
            </a:r>
            <a:r>
              <a:rPr lang="fr-FR" sz="2600" b="1" dirty="0" err="1" smtClean="0"/>
              <a:t>based</a:t>
            </a:r>
            <a:r>
              <a:rPr lang="fr-FR" sz="2600" b="1" dirty="0" smtClean="0"/>
              <a:t>) society</a:t>
            </a:r>
            <a:r>
              <a:rPr lang="fr-FR" sz="2600" dirty="0" smtClean="0"/>
              <a:t>: a </a:t>
            </a:r>
            <a:r>
              <a:rPr lang="fr-FR" sz="2600" dirty="0" err="1" smtClean="0"/>
              <a:t>minority</a:t>
            </a:r>
            <a:r>
              <a:rPr lang="fr-FR" sz="2600" dirty="0" smtClean="0"/>
              <a:t> </a:t>
            </a:r>
            <a:r>
              <a:rPr lang="fr-FR" sz="2600" dirty="0" err="1" smtClean="0"/>
              <a:t>lives</a:t>
            </a:r>
            <a:r>
              <a:rPr lang="fr-FR" sz="2600" dirty="0" smtClean="0"/>
              <a:t> off </a:t>
            </a:r>
            <a:r>
              <a:rPr lang="fr-FR" sz="2600" dirty="0" err="1" smtClean="0"/>
              <a:t>its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, </a:t>
            </a:r>
            <a:r>
              <a:rPr lang="fr-FR" sz="2600" dirty="0" err="1" smtClean="0"/>
              <a:t>while</a:t>
            </a:r>
            <a:r>
              <a:rPr lang="fr-FR" sz="2600" dirty="0" smtClean="0"/>
              <a:t> the </a:t>
            </a:r>
            <a:r>
              <a:rPr lang="fr-FR" sz="2600" dirty="0" err="1" smtClean="0"/>
              <a:t>rest</a:t>
            </a:r>
            <a:r>
              <a:rPr lang="fr-FR" sz="2600" dirty="0" smtClean="0"/>
              <a:t> of the </a:t>
            </a:r>
            <a:r>
              <a:rPr lang="fr-FR" sz="2600" dirty="0" err="1" smtClean="0"/>
              <a:t>populaton</a:t>
            </a:r>
            <a:r>
              <a:rPr lang="fr-FR" sz="2600" dirty="0" smtClean="0"/>
              <a:t> </a:t>
            </a:r>
            <a:r>
              <a:rPr lang="fr-FR" sz="2600" dirty="0" err="1" smtClean="0"/>
              <a:t>works</a:t>
            </a:r>
            <a:r>
              <a:rPr lang="fr-FR" sz="2600" dirty="0" smtClean="0"/>
              <a:t> (Austen, Balzac)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err="1" smtClean="0"/>
              <a:t>Today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</a:t>
            </a:r>
            <a:r>
              <a:rPr lang="fr-FR" sz="2600" dirty="0" err="1" smtClean="0"/>
              <a:t>high</a:t>
            </a:r>
            <a:r>
              <a:rPr lang="fr-FR" sz="2600" dirty="0" smtClean="0"/>
              <a:t>, but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:</a:t>
            </a:r>
          </a:p>
          <a:p>
            <a:pPr>
              <a:buNone/>
            </a:pPr>
            <a:r>
              <a:rPr lang="fr-FR" sz="2600" dirty="0" smtClean="0"/>
              <a:t>     about 60-70% for top 10%; about 20-30% for top 1%            </a:t>
            </a:r>
          </a:p>
          <a:p>
            <a:pPr>
              <a:buNone/>
            </a:pPr>
            <a:r>
              <a:rPr lang="fr-FR" sz="2600" dirty="0" smtClean="0"/>
              <a:t>     the </a:t>
            </a:r>
            <a:r>
              <a:rPr lang="fr-FR" sz="2600" dirty="0" err="1" smtClean="0"/>
              <a:t>bottom</a:t>
            </a:r>
            <a:r>
              <a:rPr lang="fr-FR" sz="2600" dirty="0" smtClean="0"/>
              <a:t> 50% </a:t>
            </a:r>
            <a:r>
              <a:rPr lang="fr-FR" sz="2600" dirty="0" err="1" smtClean="0"/>
              <a:t>still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</a:t>
            </a:r>
            <a:r>
              <a:rPr lang="fr-FR" sz="2600" dirty="0" err="1" smtClean="0"/>
              <a:t>almost</a:t>
            </a:r>
            <a:r>
              <a:rPr lang="fr-FR" sz="2600" dirty="0" smtClean="0"/>
              <a:t>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(&lt;5%)                                 </a:t>
            </a:r>
          </a:p>
          <a:p>
            <a:pPr>
              <a:buNone/>
            </a:pPr>
            <a:r>
              <a:rPr lang="fr-FR" sz="2600" dirty="0" smtClean="0"/>
              <a:t>     but the middle 40% </a:t>
            </a:r>
            <a:r>
              <a:rPr lang="fr-FR" sz="2600" dirty="0" err="1" smtClean="0"/>
              <a:t>now</a:t>
            </a:r>
            <a:r>
              <a:rPr lang="fr-FR" sz="2600" dirty="0" smtClean="0"/>
              <a:t> </a:t>
            </a:r>
            <a:r>
              <a:rPr lang="fr-FR" sz="2600" dirty="0" err="1" smtClean="0"/>
              <a:t>owns</a:t>
            </a:r>
            <a:r>
              <a:rPr lang="fr-FR" sz="2600" dirty="0" smtClean="0"/>
              <a:t> 20-30% of </a:t>
            </a:r>
            <a:r>
              <a:rPr lang="fr-FR" sz="2600" dirty="0" err="1" smtClean="0"/>
              <a:t>aggregate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   </a:t>
            </a:r>
          </a:p>
          <a:p>
            <a:pPr>
              <a:buNone/>
            </a:pPr>
            <a:r>
              <a:rPr lang="fr-FR" sz="2600" dirty="0" smtClean="0"/>
              <a:t>      </a:t>
            </a:r>
            <a:r>
              <a:rPr lang="fr-FR" sz="2600" b="1" dirty="0" smtClean="0"/>
              <a:t>= the </a:t>
            </a:r>
            <a:r>
              <a:rPr lang="fr-FR" sz="2600" b="1" dirty="0" err="1" smtClean="0"/>
              <a:t>rise</a:t>
            </a:r>
            <a:r>
              <a:rPr lang="fr-FR" sz="2600" b="1" dirty="0" smtClean="0"/>
              <a:t> of a patrimonial middle class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How </a:t>
            </a:r>
            <a:r>
              <a:rPr lang="fr-FR" sz="2600" dirty="0" err="1" smtClean="0"/>
              <a:t>did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happen</a:t>
            </a:r>
            <a:r>
              <a:rPr lang="fr-FR" sz="2600" dirty="0" smtClean="0"/>
              <a:t>, and </a:t>
            </a:r>
            <a:r>
              <a:rPr lang="fr-FR" sz="2600" dirty="0" err="1" smtClean="0"/>
              <a:t>will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last? </a:t>
            </a:r>
            <a:r>
              <a:rPr lang="fr-FR" sz="2600" b="1" dirty="0" smtClean="0"/>
              <a:t>Will the patrimonial middle class </a:t>
            </a:r>
            <a:r>
              <a:rPr lang="fr-FR" sz="2600" b="1" dirty="0" err="1" smtClean="0"/>
              <a:t>expend</a:t>
            </a:r>
            <a:r>
              <a:rPr lang="fr-FR" sz="2600" b="1" dirty="0" smtClean="0"/>
              <a:t>, or </a:t>
            </a:r>
            <a:r>
              <a:rPr lang="fr-FR" sz="2600" b="1" dirty="0" err="1" smtClean="0"/>
              <a:t>will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shrink</a:t>
            </a:r>
            <a:r>
              <a:rPr lang="fr-FR" sz="2600" b="1" dirty="0" smtClean="0"/>
              <a:t>?</a:t>
            </a:r>
          </a:p>
          <a:p>
            <a:pPr>
              <a:buNone/>
            </a:pPr>
            <a:endParaRPr lang="fr-FR" sz="2600" dirty="0" smtClean="0"/>
          </a:p>
          <a:p>
            <a:pPr>
              <a:buNone/>
            </a:pP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1948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0"/>
          <a:ext cx="8928991" cy="6858000"/>
        </p:xfrm>
        <a:graphic>
          <a:graphicData uri="http://schemas.openxmlformats.org/presentationml/2006/ole">
            <p:oleObj spid="_x0000_s2153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presentationml/2006/ole">
            <p:oleObj spid="_x0000_s2051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3" cy="6741368"/>
        </p:xfrm>
        <a:graphic>
          <a:graphicData uri="http://schemas.openxmlformats.org/presentationml/2006/ole">
            <p:oleObj spid="_x0000_s2255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332656"/>
            <a:ext cx="8928992" cy="6336704"/>
          </a:xfrm>
        </p:spPr>
        <p:txBody>
          <a:bodyPr>
            <a:normAutofit/>
          </a:bodyPr>
          <a:lstStyle/>
          <a:p>
            <a:r>
              <a:rPr lang="fr-FR" sz="2600" dirty="0" smtClean="0"/>
              <a:t>Key </a:t>
            </a:r>
            <a:r>
              <a:rPr lang="fr-FR" sz="2600" dirty="0" err="1" smtClean="0"/>
              <a:t>finding</a:t>
            </a:r>
            <a:r>
              <a:rPr lang="fr-FR" sz="2600" dirty="0" smtClean="0"/>
              <a:t>: </a:t>
            </a:r>
            <a:r>
              <a:rPr lang="fr-FR" sz="2600" dirty="0" err="1" smtClean="0"/>
              <a:t>there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no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prior</a:t>
            </a:r>
            <a:r>
              <a:rPr lang="fr-FR" sz="2600" dirty="0" smtClean="0"/>
              <a:t> to World </a:t>
            </a:r>
            <a:r>
              <a:rPr lang="fr-FR" sz="2600" dirty="0" err="1" smtClean="0"/>
              <a:t>War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;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just</a:t>
            </a:r>
            <a:r>
              <a:rPr lang="fr-FR" sz="2600" dirty="0" smtClean="0"/>
              <a:t> due to </a:t>
            </a:r>
            <a:r>
              <a:rPr lang="fr-FR" sz="2600" dirty="0" err="1" smtClean="0"/>
              <a:t>shocks</a:t>
            </a:r>
            <a:r>
              <a:rPr lang="fr-FR" sz="2600" dirty="0" smtClean="0"/>
              <a:t>?</a:t>
            </a:r>
          </a:p>
          <a:p>
            <a:r>
              <a:rPr lang="fr-FR" sz="2600" dirty="0" smtClean="0"/>
              <a:t>Q.: </a:t>
            </a:r>
            <a:r>
              <a:rPr lang="fr-FR" sz="2600" dirty="0" err="1" smtClean="0"/>
              <a:t>Apart</a:t>
            </a:r>
            <a:r>
              <a:rPr lang="fr-FR" sz="2600" dirty="0" smtClean="0"/>
              <a:t> </a:t>
            </a:r>
            <a:r>
              <a:rPr lang="fr-FR" sz="2600" dirty="0" err="1" smtClean="0"/>
              <a:t>from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, </a:t>
            </a:r>
            <a:r>
              <a:rPr lang="fr-FR" sz="2600" dirty="0" err="1" smtClean="0"/>
              <a:t>what</a:t>
            </a:r>
            <a:r>
              <a:rPr lang="fr-FR" sz="2600" dirty="0" smtClean="0"/>
              <a:t> forces </a:t>
            </a:r>
            <a:r>
              <a:rPr lang="fr-FR" sz="2600" dirty="0" err="1" smtClean="0"/>
              <a:t>determine</a:t>
            </a:r>
            <a:r>
              <a:rPr lang="fr-FR" sz="2600" dirty="0" smtClean="0"/>
              <a:t> the long-</a:t>
            </a:r>
            <a:r>
              <a:rPr lang="fr-FR" sz="2600" dirty="0" err="1" smtClean="0"/>
              <a:t>run</a:t>
            </a:r>
            <a:r>
              <a:rPr lang="fr-FR" sz="2600" dirty="0" smtClean="0"/>
              <a:t>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concentration?</a:t>
            </a:r>
          </a:p>
          <a:p>
            <a:r>
              <a:rPr lang="fr-FR" sz="2600" dirty="0" smtClean="0"/>
              <a:t>A.: In </a:t>
            </a:r>
            <a:r>
              <a:rPr lang="fr-FR" sz="2600" dirty="0" err="1" smtClean="0"/>
              <a:t>any</a:t>
            </a:r>
            <a:r>
              <a:rPr lang="fr-FR" sz="2600" dirty="0" smtClean="0"/>
              <a:t> </a:t>
            </a:r>
            <a:r>
              <a:rPr lang="fr-FR" sz="2600" dirty="0" err="1" smtClean="0"/>
              <a:t>dynamic</a:t>
            </a:r>
            <a:r>
              <a:rPr lang="fr-FR" sz="2600" dirty="0" smtClean="0"/>
              <a:t>, multiplicative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accumulation model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random</a:t>
            </a:r>
            <a:r>
              <a:rPr lang="fr-FR" sz="2600" dirty="0" smtClean="0"/>
              <a:t> </a:t>
            </a:r>
            <a:r>
              <a:rPr lang="fr-FR" sz="2600" dirty="0" err="1" smtClean="0"/>
              <a:t>individual</a:t>
            </a:r>
            <a:r>
              <a:rPr lang="fr-FR" sz="2600" dirty="0" smtClean="0"/>
              <a:t> </a:t>
            </a:r>
            <a:r>
              <a:rPr lang="fr-FR" sz="2600" dirty="0" err="1" smtClean="0"/>
              <a:t>shocks</a:t>
            </a:r>
            <a:r>
              <a:rPr lang="fr-FR" sz="2600" dirty="0" smtClean="0"/>
              <a:t> (tastes, </a:t>
            </a:r>
            <a:r>
              <a:rPr lang="fr-FR" sz="2600" dirty="0" err="1" smtClean="0"/>
              <a:t>demographic,returns</a:t>
            </a:r>
            <a:r>
              <a:rPr lang="fr-FR" sz="2600" dirty="0" smtClean="0"/>
              <a:t>, </a:t>
            </a:r>
            <a:r>
              <a:rPr lang="fr-FR" sz="2600" dirty="0" err="1" smtClean="0"/>
              <a:t>wages</a:t>
            </a:r>
            <a:r>
              <a:rPr lang="fr-FR" sz="2600" dirty="0" smtClean="0"/>
              <a:t>,..), the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is</a:t>
            </a:r>
            <a:r>
              <a:rPr lang="fr-FR" sz="2600" dirty="0" smtClean="0"/>
              <a:t> an </a:t>
            </a:r>
            <a:r>
              <a:rPr lang="fr-FR" sz="2600" dirty="0" err="1" smtClean="0"/>
              <a:t>increasing</a:t>
            </a:r>
            <a:r>
              <a:rPr lang="fr-FR" sz="2600" dirty="0" smtClean="0"/>
              <a:t> </a:t>
            </a:r>
            <a:r>
              <a:rPr lang="fr-FR" sz="2600" dirty="0" err="1" smtClean="0"/>
              <a:t>function</a:t>
            </a:r>
            <a:r>
              <a:rPr lang="fr-FR" sz="2600" dirty="0" smtClean="0"/>
              <a:t> of  </a:t>
            </a:r>
            <a:r>
              <a:rPr lang="fr-FR" sz="2600" b="1" dirty="0" smtClean="0"/>
              <a:t>r - g</a:t>
            </a:r>
            <a:r>
              <a:rPr lang="fr-FR" sz="2600" dirty="0" smtClean="0"/>
              <a:t>  </a:t>
            </a:r>
          </a:p>
          <a:p>
            <a:pPr>
              <a:buNone/>
            </a:pPr>
            <a:r>
              <a:rPr lang="fr-FR" sz="2600" dirty="0" smtClean="0"/>
              <a:t>        (</a:t>
            </a:r>
            <a:r>
              <a:rPr lang="fr-FR" sz="2600" dirty="0" err="1" smtClean="0"/>
              <a:t>with</a:t>
            </a:r>
            <a:r>
              <a:rPr lang="fr-FR" sz="2600" dirty="0" smtClean="0"/>
              <a:t> r = net-of-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 of return and g =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rate) </a:t>
            </a:r>
          </a:p>
          <a:p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</a:t>
            </a:r>
            <a:r>
              <a:rPr lang="fr-FR" sz="2600" dirty="0" err="1" smtClean="0"/>
              <a:t>slowdown</a:t>
            </a:r>
            <a:r>
              <a:rPr lang="fr-FR" sz="2600" dirty="0" smtClean="0"/>
              <a:t> and </a:t>
            </a:r>
            <a:r>
              <a:rPr lang="fr-FR" sz="2600" dirty="0" err="1" smtClean="0"/>
              <a:t>rising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competition</a:t>
            </a:r>
            <a:r>
              <a:rPr lang="fr-FR" sz="2600" dirty="0" smtClean="0"/>
              <a:t> to </a:t>
            </a:r>
            <a:r>
              <a:rPr lang="fr-FR" sz="2600" dirty="0" err="1" smtClean="0"/>
              <a:t>attract</a:t>
            </a:r>
            <a:r>
              <a:rPr lang="fr-FR" sz="2600" dirty="0" smtClean="0"/>
              <a:t> capital, r - g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well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in the 21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→ back to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</a:t>
            </a:r>
            <a:r>
              <a:rPr lang="fr-FR" sz="2600" dirty="0" err="1" smtClean="0"/>
              <a:t>levels</a:t>
            </a:r>
            <a:endParaRPr lang="fr-FR" sz="2600" dirty="0" smtClean="0"/>
          </a:p>
          <a:p>
            <a:r>
              <a:rPr lang="fr-FR" sz="2600" dirty="0" smtClean="0"/>
              <a:t>Future values of r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depend</a:t>
            </a:r>
            <a:r>
              <a:rPr lang="fr-FR" sz="2600" dirty="0" smtClean="0"/>
              <a:t> on </a:t>
            </a:r>
            <a:r>
              <a:rPr lang="fr-FR" sz="2600" dirty="0" err="1" smtClean="0"/>
              <a:t>technology</a:t>
            </a:r>
            <a:r>
              <a:rPr lang="fr-FR" sz="2600" dirty="0" smtClean="0"/>
              <a:t> (σ&gt;1?) </a:t>
            </a:r>
          </a:p>
          <a:p>
            <a:r>
              <a:rPr lang="fr-FR" sz="2600" dirty="0" smtClean="0"/>
              <a:t>Under plausible </a:t>
            </a:r>
            <a:r>
              <a:rPr lang="fr-FR" sz="2600" dirty="0" err="1" smtClean="0"/>
              <a:t>assumptions</a:t>
            </a:r>
            <a:r>
              <a:rPr lang="fr-FR" sz="2600" dirty="0" smtClean="0"/>
              <a:t>,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</a:t>
            </a:r>
            <a:r>
              <a:rPr lang="fr-FR" sz="2600" dirty="0" err="1" smtClean="0"/>
              <a:t>might</a:t>
            </a:r>
            <a:r>
              <a:rPr lang="fr-FR" sz="2600" dirty="0" smtClean="0"/>
              <a:t> </a:t>
            </a:r>
            <a:r>
              <a:rPr lang="fr-FR" sz="2600" dirty="0" err="1" smtClean="0"/>
              <a:t>reach</a:t>
            </a:r>
            <a:r>
              <a:rPr lang="fr-FR" sz="2600" dirty="0" smtClean="0"/>
              <a:t> or </a:t>
            </a:r>
            <a:r>
              <a:rPr lang="fr-FR" sz="2600" dirty="0" err="1" smtClean="0"/>
              <a:t>surpass</a:t>
            </a:r>
            <a:r>
              <a:rPr lang="fr-FR" sz="2600" dirty="0" smtClean="0"/>
              <a:t> 19</a:t>
            </a:r>
            <a:r>
              <a:rPr lang="fr-FR" sz="2600" baseline="30000" dirty="0" smtClean="0"/>
              <a:t>c</a:t>
            </a:r>
            <a:r>
              <a:rPr lang="fr-FR" sz="2600" dirty="0" smtClean="0"/>
              <a:t> record </a:t>
            </a:r>
            <a:r>
              <a:rPr lang="fr-FR" sz="2600" dirty="0" err="1" smtClean="0"/>
              <a:t>levels</a:t>
            </a:r>
            <a:r>
              <a:rPr lang="fr-FR" sz="2600" dirty="0" smtClean="0"/>
              <a:t>: </a:t>
            </a:r>
            <a:r>
              <a:rPr lang="fr-FR" sz="2600" dirty="0" err="1" smtClean="0"/>
              <a:t>see</a:t>
            </a:r>
            <a:r>
              <a:rPr lang="fr-FR" sz="2600" dirty="0" smtClean="0"/>
              <a:t> global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rankings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24305766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856983" cy="6624736"/>
        </p:xfrm>
        <a:graphic>
          <a:graphicData uri="http://schemas.openxmlformats.org/presentationml/2006/ole">
            <p:oleObj spid="_x0000_s235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395536" y="548680"/>
          <a:ext cx="8496944" cy="5688632"/>
        </p:xfrm>
        <a:graphic>
          <a:graphicData uri="http://schemas.openxmlformats.org/presentationml/2006/ole">
            <p:oleObj spid="_x0000_s158723" name="Worksheet" r:id="rId3" imgW="9250613" imgH="5722661" progId="">
              <p:embed/>
            </p:oleObj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88640"/>
          <a:ext cx="9036495" cy="6669359"/>
        </p:xfrm>
        <a:graphic>
          <a:graphicData uri="http://schemas.openxmlformats.org/presentationml/2006/ole">
            <p:oleObj spid="_x0000_s2460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624735"/>
        </p:xfrm>
        <a:graphic>
          <a:graphicData uri="http://schemas.openxmlformats.org/presentationml/2006/ole">
            <p:oleObj spid="_x0000_s2563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9036496" cy="6741368"/>
        </p:xfrm>
        <a:graphic>
          <a:graphicData uri="http://schemas.openxmlformats.org/presentationml/2006/ole">
            <p:oleObj spid="_x0000_s2665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19" y="0"/>
          <a:ext cx="8892481" cy="6741368"/>
        </p:xfrm>
        <a:graphic>
          <a:graphicData uri="http://schemas.openxmlformats.org/presentationml/2006/ole">
            <p:oleObj spid="_x0000_s12185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116632"/>
          <a:ext cx="9036496" cy="6741368"/>
        </p:xfrm>
        <a:graphic>
          <a:graphicData uri="http://schemas.openxmlformats.org/presentationml/2006/ole">
            <p:oleObj spid="_x0000_s12288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123906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1115616" y="116632"/>
          <a:ext cx="7056784" cy="6741368"/>
        </p:xfrm>
        <a:graphic>
          <a:graphicData uri="http://schemas.openxmlformats.org/presentationml/2006/ole">
            <p:oleObj spid="_x0000_s27682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331640" y="116632"/>
          <a:ext cx="6912768" cy="6741368"/>
        </p:xfrm>
        <a:graphic>
          <a:graphicData uri="http://schemas.openxmlformats.org/presentationml/2006/ole">
            <p:oleObj spid="_x0000_s124930" name="Acrobat Document" r:id="rId3" imgW="4534293" imgH="6416596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00811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/>
            </a:r>
            <a:br>
              <a:rPr lang="fr-FR" b="1" dirty="0" smtClean="0"/>
            </a:br>
            <a:r>
              <a:rPr lang="fr-FR" sz="3600" dirty="0" smtClean="0"/>
              <a:t>(« </a:t>
            </a:r>
            <a:r>
              <a:rPr lang="fr-FR" sz="3600" dirty="0" err="1" smtClean="0"/>
              <a:t>meritocratic</a:t>
            </a:r>
            <a:r>
              <a:rPr lang="fr-FR" sz="3600" dirty="0" smtClean="0"/>
              <a:t> </a:t>
            </a:r>
            <a:r>
              <a:rPr lang="fr-FR" sz="3600" dirty="0" err="1" smtClean="0"/>
              <a:t>extremism</a:t>
            </a:r>
            <a:r>
              <a:rPr lang="fr-FR" sz="3600" dirty="0" smtClean="0"/>
              <a:t> »)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8568952" cy="5400600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= a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 structure as in Europe: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, more </a:t>
            </a:r>
            <a:r>
              <a:rPr lang="fr-FR" sz="2600" dirty="0" err="1" smtClean="0"/>
              <a:t>inegalitarian</a:t>
            </a:r>
            <a:r>
              <a:rPr lang="fr-FR" sz="2600" dirty="0" smtClean="0"/>
              <a:t>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other</a:t>
            </a:r>
            <a:r>
              <a:rPr lang="fr-FR" sz="2600" dirty="0" smtClean="0"/>
              <a:t> dimensions</a:t>
            </a:r>
          </a:p>
          <a:p>
            <a:r>
              <a:rPr lang="fr-FR" sz="2600" dirty="0" smtClean="0"/>
              <a:t>The New World in the 19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: the land of </a:t>
            </a:r>
            <a:r>
              <a:rPr lang="fr-FR" sz="2600" dirty="0" err="1" smtClean="0"/>
              <a:t>opportunity</a:t>
            </a:r>
            <a:r>
              <a:rPr lang="fr-FR" sz="2600" dirty="0" smtClean="0"/>
              <a:t> (capital </a:t>
            </a:r>
            <a:r>
              <a:rPr lang="fr-FR" sz="2600" dirty="0" err="1" smtClean="0"/>
              <a:t>accumulated</a:t>
            </a:r>
            <a:r>
              <a:rPr lang="fr-FR" sz="2600" dirty="0" smtClean="0"/>
              <a:t> in the </a:t>
            </a:r>
            <a:r>
              <a:rPr lang="fr-FR" sz="2600" dirty="0" err="1" smtClean="0"/>
              <a:t>past</a:t>
            </a:r>
            <a:r>
              <a:rPr lang="fr-FR" sz="2600" dirty="0" smtClean="0"/>
              <a:t> </a:t>
            </a:r>
            <a:r>
              <a:rPr lang="fr-FR" sz="2600" dirty="0" err="1" smtClean="0"/>
              <a:t>mattered</a:t>
            </a:r>
            <a:r>
              <a:rPr lang="fr-FR" sz="2600" dirty="0" smtClean="0"/>
              <a:t> </a:t>
            </a:r>
            <a:r>
              <a:rPr lang="fr-FR" sz="2600" dirty="0" err="1" smtClean="0"/>
              <a:t>much</a:t>
            </a:r>
            <a:r>
              <a:rPr lang="fr-FR" sz="2600" dirty="0" smtClean="0"/>
              <a:t>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Europe;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</a:t>
            </a:r>
            <a:r>
              <a:rPr lang="fr-FR" sz="2600" dirty="0" err="1" smtClean="0"/>
              <a:t>demographic</a:t>
            </a:r>
            <a:r>
              <a:rPr lang="fr-FR" sz="2600" dirty="0" smtClean="0"/>
              <a:t>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as a </a:t>
            </a:r>
            <a:r>
              <a:rPr lang="fr-FR" sz="2600" dirty="0" err="1" smtClean="0"/>
              <a:t>way</a:t>
            </a:r>
            <a:r>
              <a:rPr lang="fr-FR" sz="2600" dirty="0" smtClean="0"/>
              <a:t> to </a:t>
            </a:r>
            <a:r>
              <a:rPr lang="fr-FR" sz="2600" dirty="0" err="1" smtClean="0"/>
              <a:t>reduce</a:t>
            </a:r>
            <a:r>
              <a:rPr lang="fr-FR" sz="2600" dirty="0" smtClean="0"/>
              <a:t> the </a:t>
            </a:r>
            <a:r>
              <a:rPr lang="fr-FR" sz="2600" dirty="0" err="1" smtClean="0"/>
              <a:t>level</a:t>
            </a:r>
            <a:r>
              <a:rPr lang="fr-FR" sz="2600" dirty="0" smtClean="0"/>
              <a:t> of </a:t>
            </a:r>
            <a:r>
              <a:rPr lang="fr-FR" sz="2600" dirty="0" err="1" smtClean="0"/>
              <a:t>inherited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and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concentration)… and </a:t>
            </a:r>
            <a:r>
              <a:rPr lang="fr-FR" sz="2600" dirty="0" err="1" smtClean="0"/>
              <a:t>also</a:t>
            </a:r>
            <a:r>
              <a:rPr lang="fr-FR" sz="2600" dirty="0" smtClean="0"/>
              <a:t> the land of </a:t>
            </a:r>
            <a:r>
              <a:rPr lang="fr-FR" sz="2600" dirty="0" err="1" smtClean="0"/>
              <a:t>slavery</a:t>
            </a:r>
            <a:endParaRPr lang="fr-FR" sz="2600" dirty="0" smtClean="0"/>
          </a:p>
          <a:p>
            <a:r>
              <a:rPr lang="fr-FR" sz="2600" dirty="0" err="1" smtClean="0"/>
              <a:t>Northern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in </a:t>
            </a:r>
            <a:r>
              <a:rPr lang="fr-FR" sz="2600" dirty="0" err="1" smtClean="0"/>
              <a:t>many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egalitarian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</a:t>
            </a:r>
            <a:r>
              <a:rPr lang="fr-FR" sz="2600" dirty="0" err="1" smtClean="0"/>
              <a:t>Old</a:t>
            </a:r>
            <a:r>
              <a:rPr lang="fr-FR" sz="2600" dirty="0" smtClean="0"/>
              <a:t> Europe; but </a:t>
            </a:r>
            <a:r>
              <a:rPr lang="fr-FR" sz="2600" dirty="0" err="1" smtClean="0"/>
              <a:t>Southern</a:t>
            </a:r>
            <a:r>
              <a:rPr lang="fr-FR" sz="2600" dirty="0" smtClean="0"/>
              <a:t> US </a:t>
            </a:r>
            <a:r>
              <a:rPr lang="fr-FR" sz="2600" dirty="0" err="1" smtClean="0"/>
              <a:t>were</a:t>
            </a:r>
            <a:r>
              <a:rPr lang="fr-FR" sz="2600" dirty="0" smtClean="0"/>
              <a:t> more </a:t>
            </a:r>
            <a:r>
              <a:rPr lang="fr-FR" sz="2600" dirty="0" err="1" smtClean="0"/>
              <a:t>inegalitarian</a:t>
            </a:r>
            <a:endParaRPr lang="fr-FR" sz="2600" dirty="0" smtClean="0"/>
          </a:p>
          <a:p>
            <a:r>
              <a:rPr lang="fr-FR" sz="2600" dirty="0" err="1" smtClean="0"/>
              <a:t>We</a:t>
            </a:r>
            <a:r>
              <a:rPr lang="fr-FR" sz="2600" dirty="0" smtClean="0"/>
              <a:t> </a:t>
            </a:r>
            <a:r>
              <a:rPr lang="fr-FR" sz="2600" dirty="0" err="1" smtClean="0"/>
              <a:t>still</a:t>
            </a:r>
            <a:r>
              <a:rPr lang="fr-FR" sz="2600" dirty="0" smtClean="0"/>
              <a:t> have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</a:t>
            </a:r>
            <a:r>
              <a:rPr lang="fr-FR" sz="2600" dirty="0" err="1" smtClean="0"/>
              <a:t>ambiguous</a:t>
            </a:r>
            <a:r>
              <a:rPr lang="fr-FR" sz="2600" dirty="0" smtClean="0"/>
              <a:t> </a:t>
            </a:r>
            <a:r>
              <a:rPr lang="fr-FR" sz="2600" dirty="0" err="1" smtClean="0"/>
              <a:t>relationship</a:t>
            </a:r>
            <a:r>
              <a:rPr lang="fr-FR" sz="2600" dirty="0" smtClean="0"/>
              <a:t> of </a:t>
            </a:r>
            <a:r>
              <a:rPr lang="fr-FR" sz="2600" dirty="0" err="1" smtClean="0"/>
              <a:t>America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today</a:t>
            </a:r>
            <a:r>
              <a:rPr lang="fr-FR" sz="2600" dirty="0" smtClean="0"/>
              <a:t>: in </a:t>
            </a:r>
            <a:r>
              <a:rPr lang="fr-FR" sz="2600" dirty="0" err="1" smtClean="0"/>
              <a:t>some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; in </a:t>
            </a:r>
            <a:r>
              <a:rPr lang="fr-FR" sz="2600" dirty="0" err="1" smtClean="0"/>
              <a:t>other</a:t>
            </a:r>
            <a:r>
              <a:rPr lang="fr-FR" sz="2600" dirty="0" smtClean="0"/>
              <a:t> </a:t>
            </a:r>
            <a:r>
              <a:rPr lang="fr-FR" sz="2600" dirty="0" err="1" smtClean="0"/>
              <a:t>ways</a:t>
            </a:r>
            <a:r>
              <a:rPr lang="fr-FR" sz="2600" dirty="0" smtClean="0"/>
              <a:t> more violent (prisons)</a:t>
            </a:r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" y="116632"/>
          <a:ext cx="9144000" cy="6741368"/>
        </p:xfrm>
        <a:graphic>
          <a:graphicData uri="http://schemas.openxmlformats.org/presentationml/2006/ole">
            <p:oleObj spid="_x0000_s67592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107504" y="0"/>
          <a:ext cx="9036496" cy="6857999"/>
        </p:xfrm>
        <a:graphic>
          <a:graphicData uri="http://schemas.openxmlformats.org/presentationml/2006/ole">
            <p:oleObj spid="_x0000_s108545" name="Acrobat Document" r:id="rId3" imgW="6416596" imgH="4534293" progId="AcroExch.Document.11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9271857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0" y="116632"/>
          <a:ext cx="8964488" cy="6624736"/>
        </p:xfrm>
        <a:graphic>
          <a:graphicData uri="http://schemas.openxmlformats.org/presentationml/2006/ole">
            <p:oleObj spid="_x0000_s208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/>
          <p:cNvGraphicFramePr>
            <a:graphicFrameLocks noChangeAspect="1"/>
          </p:cNvGraphicFramePr>
          <p:nvPr>
            <p:ph idx="1"/>
          </p:nvPr>
        </p:nvGraphicFramePr>
        <p:xfrm>
          <a:off x="251520" y="188640"/>
          <a:ext cx="8784976" cy="6552728"/>
        </p:xfrm>
        <a:graphic>
          <a:graphicData uri="http://schemas.openxmlformats.org/presentationml/2006/ole">
            <p:oleObj spid="_x0000_s125954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8928992" cy="6741368"/>
        </p:xfrm>
        <a:graphic>
          <a:graphicData uri="http://schemas.openxmlformats.org/presentationml/2006/ole">
            <p:oleObj spid="_x0000_s2870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251520" y="116632"/>
          <a:ext cx="8712968" cy="6741368"/>
        </p:xfrm>
        <a:graphic>
          <a:graphicData uri="http://schemas.openxmlformats.org/presentationml/2006/ole">
            <p:oleObj spid="_x0000_s29727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99592" y="980728"/>
            <a:ext cx="7488832" cy="4464496"/>
          </a:xfrm>
        </p:spPr>
        <p:txBody>
          <a:bodyPr>
            <a:noAutofit/>
          </a:bodyPr>
          <a:lstStyle/>
          <a:p>
            <a:r>
              <a:rPr lang="fr-FR" sz="2600" dirty="0" smtClean="0"/>
              <a:t>The US distribution of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has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more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in Europe over the course of the 20</a:t>
            </a:r>
            <a:r>
              <a:rPr lang="fr-FR" sz="2600" baseline="30000" dirty="0" smtClean="0"/>
              <a:t>th</a:t>
            </a:r>
            <a:r>
              <a:rPr lang="fr-FR" sz="2600" dirty="0" smtClean="0"/>
              <a:t> </a:t>
            </a:r>
            <a:r>
              <a:rPr lang="fr-FR" sz="2600" dirty="0" err="1" smtClean="0"/>
              <a:t>century</a:t>
            </a:r>
            <a:r>
              <a:rPr lang="fr-FR" sz="2600" dirty="0" smtClean="0"/>
              <a:t>;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now</a:t>
            </a:r>
            <a:r>
              <a:rPr lang="fr-FR" sz="2600" dirty="0" smtClean="0"/>
              <a:t> as </a:t>
            </a:r>
            <a:r>
              <a:rPr lang="fr-FR" sz="2600" dirty="0" err="1" smtClean="0"/>
              <a:t>unequal</a:t>
            </a:r>
            <a:r>
              <a:rPr lang="fr-FR" sz="2600" dirty="0" smtClean="0"/>
              <a:t> as </a:t>
            </a:r>
            <a:r>
              <a:rPr lang="fr-FR" sz="2600" dirty="0" err="1" smtClean="0"/>
              <a:t>pre</a:t>
            </a:r>
            <a:r>
              <a:rPr lang="fr-FR" sz="2600" dirty="0" smtClean="0"/>
              <a:t>-WW1 Europe </a:t>
            </a:r>
          </a:p>
          <a:p>
            <a:pPr>
              <a:buNone/>
            </a:pPr>
            <a:endParaRPr lang="fr-FR" sz="2600" dirty="0" smtClean="0"/>
          </a:p>
          <a:p>
            <a:r>
              <a:rPr lang="fr-FR" sz="2600" dirty="0" smtClean="0"/>
              <a:t> But the structure of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different</a:t>
            </a:r>
            <a:r>
              <a:rPr lang="fr-FR" sz="2600" dirty="0" smtClean="0"/>
              <a:t>: US 2013 has </a:t>
            </a:r>
            <a:r>
              <a:rPr lang="fr-FR" sz="2600" dirty="0" err="1" smtClean="0"/>
              <a:t>less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</a:t>
            </a:r>
            <a:r>
              <a:rPr lang="fr-FR" sz="2600" dirty="0" err="1" smtClean="0"/>
              <a:t>than</a:t>
            </a:r>
            <a:r>
              <a:rPr lang="fr-FR" sz="2600" dirty="0" smtClean="0"/>
              <a:t> Europe 1913, but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4" y="116632"/>
          <a:ext cx="9036496" cy="6624736"/>
        </p:xfrm>
        <a:graphic>
          <a:graphicData uri="http://schemas.openxmlformats.org/presentationml/2006/ole">
            <p:oleObj spid="_x0000_s30751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126978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79512" y="116632"/>
          <a:ext cx="8856984" cy="6741368"/>
        </p:xfrm>
        <a:graphic>
          <a:graphicData uri="http://schemas.openxmlformats.org/presentationml/2006/ole">
            <p:oleObj spid="_x0000_s31775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Autofit/>
          </a:bodyPr>
          <a:lstStyle/>
          <a:p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of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in the US </a:t>
            </a:r>
            <a:r>
              <a:rPr lang="fr-FR" sz="2600" dirty="0" err="1" smtClean="0"/>
              <a:t>could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</a:t>
            </a:r>
            <a:r>
              <a:rPr lang="fr-FR" sz="2600" dirty="0" smtClean="0"/>
              <a:t>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in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</a:t>
            </a:r>
            <a:r>
              <a:rPr lang="fr-FR" sz="2600" dirty="0" err="1" smtClean="0"/>
              <a:t>investment</a:t>
            </a:r>
            <a:r>
              <a:rPr lang="fr-FR" sz="2600" dirty="0" smtClean="0"/>
              <a:t>; but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also</a:t>
            </a:r>
            <a:r>
              <a:rPr lang="fr-FR" sz="2600" dirty="0" smtClean="0"/>
              <a:t> </a:t>
            </a:r>
            <a:r>
              <a:rPr lang="fr-FR" sz="2600" dirty="0" err="1" smtClean="0"/>
              <a:t>reflects</a:t>
            </a:r>
            <a:r>
              <a:rPr lang="fr-FR" sz="2600" dirty="0" smtClean="0"/>
              <a:t> a </a:t>
            </a:r>
            <a:r>
              <a:rPr lang="fr-FR" sz="2600" dirty="0" err="1" smtClean="0"/>
              <a:t>huge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executive</a:t>
            </a:r>
            <a:r>
              <a:rPr lang="fr-FR" sz="2600" dirty="0" smtClean="0"/>
              <a:t> compensation </a:t>
            </a:r>
            <a:r>
              <a:rPr lang="fr-FR" sz="2600" dirty="0" err="1" smtClean="0"/>
              <a:t>that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very</a:t>
            </a:r>
            <a:r>
              <a:rPr lang="fr-FR" sz="2600" dirty="0" smtClean="0"/>
              <a:t> hard to </a:t>
            </a:r>
            <a:r>
              <a:rPr lang="fr-FR" sz="2600" dirty="0" err="1" smtClean="0"/>
              <a:t>explain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education</a:t>
            </a:r>
            <a:r>
              <a:rPr lang="fr-FR" sz="2600" dirty="0" smtClean="0"/>
              <a:t> and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 </a:t>
            </a:r>
            <a:r>
              <a:rPr lang="fr-FR" sz="2600" dirty="0" err="1" smtClean="0"/>
              <a:t>reasonning</a:t>
            </a:r>
            <a:r>
              <a:rPr lang="fr-FR" sz="2600" dirty="0" smtClean="0"/>
              <a:t> </a:t>
            </a:r>
            <a:r>
              <a:rPr lang="fr-FR" sz="2600" dirty="0" err="1" smtClean="0"/>
              <a:t>alone</a:t>
            </a:r>
            <a:r>
              <a:rPr lang="fr-FR" sz="2600" dirty="0" smtClean="0"/>
              <a:t> </a:t>
            </a:r>
          </a:p>
          <a:p>
            <a:r>
              <a:rPr lang="fr-FR" sz="2600" dirty="0" smtClean="0"/>
              <a:t>In the US,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sometime</a:t>
            </a:r>
            <a:r>
              <a:rPr lang="fr-FR" sz="2600" dirty="0" smtClean="0"/>
              <a:t> </a:t>
            </a:r>
            <a:r>
              <a:rPr lang="fr-FR" sz="2600" dirty="0" err="1" smtClean="0"/>
              <a:t>described</a:t>
            </a:r>
            <a:r>
              <a:rPr lang="fr-FR" sz="2600" dirty="0" smtClean="0"/>
              <a:t> as more </a:t>
            </a:r>
            <a:r>
              <a:rPr lang="fr-FR" sz="2600" dirty="0" err="1" smtClean="0"/>
              <a:t>merit</a:t>
            </a:r>
            <a:r>
              <a:rPr lang="fr-FR" sz="2600" dirty="0" smtClean="0"/>
              <a:t>-</a:t>
            </a:r>
            <a:r>
              <a:rPr lang="fr-FR" sz="2600" dirty="0" err="1" smtClean="0"/>
              <a:t>based</a:t>
            </a:r>
            <a:r>
              <a:rPr lang="fr-FR" sz="2600" dirty="0" smtClean="0"/>
              <a:t>: the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labor</a:t>
            </a:r>
            <a:r>
              <a:rPr lang="fr-FR" sz="2600" dirty="0" smtClean="0"/>
              <a:t>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</a:t>
            </a:r>
            <a:r>
              <a:rPr lang="fr-FR" sz="2600" dirty="0" err="1" smtClean="0"/>
              <a:t>makes</a:t>
            </a:r>
            <a:r>
              <a:rPr lang="fr-FR" sz="2600" dirty="0" smtClean="0"/>
              <a:t> </a:t>
            </a:r>
            <a:r>
              <a:rPr lang="fr-FR" sz="2600" dirty="0" err="1" smtClean="0"/>
              <a:t>it</a:t>
            </a:r>
            <a:r>
              <a:rPr lang="fr-FR" sz="2600" dirty="0" smtClean="0"/>
              <a:t> possible to </a:t>
            </a:r>
            <a:r>
              <a:rPr lang="fr-FR" sz="2600" dirty="0" err="1" smtClean="0"/>
              <a:t>become</a:t>
            </a:r>
            <a:r>
              <a:rPr lang="fr-FR" sz="2600" dirty="0" smtClean="0"/>
              <a:t> </a:t>
            </a:r>
            <a:r>
              <a:rPr lang="fr-FR" sz="2600" dirty="0" err="1" smtClean="0"/>
              <a:t>rich</a:t>
            </a:r>
            <a:r>
              <a:rPr lang="fr-FR" sz="2600" dirty="0" smtClean="0"/>
              <a:t> </a:t>
            </a:r>
            <a:r>
              <a:rPr lang="fr-FR" sz="2600" dirty="0" err="1" smtClean="0"/>
              <a:t>with</a:t>
            </a:r>
            <a:r>
              <a:rPr lang="fr-FR" sz="2600" dirty="0" smtClean="0"/>
              <a:t> no </a:t>
            </a:r>
            <a:r>
              <a:rPr lang="fr-FR" sz="2600" dirty="0" err="1" smtClean="0"/>
              <a:t>inheritance</a:t>
            </a:r>
            <a:r>
              <a:rPr lang="fr-FR" sz="2600" dirty="0" smtClean="0"/>
              <a:t>   (</a:t>
            </a:r>
            <a:r>
              <a:rPr lang="fr-FR" sz="2600" dirty="0" smtClean="0">
                <a:latin typeface="Arial"/>
                <a:cs typeface="Arial"/>
              </a:rPr>
              <a:t>≈</a:t>
            </a:r>
            <a:r>
              <a:rPr lang="fr-FR" sz="2600" dirty="0" err="1" smtClean="0"/>
              <a:t>Napoleonic</a:t>
            </a:r>
            <a:r>
              <a:rPr lang="fr-FR" sz="2600" dirty="0" smtClean="0"/>
              <a:t> </a:t>
            </a:r>
            <a:r>
              <a:rPr lang="fr-FR" sz="2600" i="1" dirty="0" err="1" smtClean="0"/>
              <a:t>prefets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Pb =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the </a:t>
            </a:r>
            <a:r>
              <a:rPr lang="fr-FR" sz="2600" dirty="0" err="1" smtClean="0"/>
              <a:t>worst</a:t>
            </a:r>
            <a:r>
              <a:rPr lang="fr-FR" sz="2600" dirty="0" smtClean="0"/>
              <a:t> of all </a:t>
            </a:r>
            <a:r>
              <a:rPr lang="fr-FR" sz="2600" dirty="0" err="1" smtClean="0"/>
              <a:t>worlds</a:t>
            </a:r>
            <a:r>
              <a:rPr lang="fr-FR" sz="2600" dirty="0" smtClean="0"/>
              <a:t> for </a:t>
            </a:r>
            <a:r>
              <a:rPr lang="fr-FR" sz="2600" dirty="0" err="1" smtClean="0"/>
              <a:t>those</a:t>
            </a:r>
            <a:r>
              <a:rPr lang="fr-FR" sz="2600" dirty="0" smtClean="0"/>
              <a:t> </a:t>
            </a:r>
            <a:r>
              <a:rPr lang="fr-FR" sz="2600" dirty="0" err="1" smtClean="0"/>
              <a:t>who</a:t>
            </a:r>
            <a:r>
              <a:rPr lang="fr-FR" sz="2600" dirty="0" smtClean="0"/>
              <a:t> are </a:t>
            </a:r>
            <a:r>
              <a:rPr lang="fr-FR" sz="2600" dirty="0" err="1" smtClean="0"/>
              <a:t>neither</a:t>
            </a:r>
            <a:r>
              <a:rPr lang="fr-FR" sz="2600" dirty="0" smtClean="0"/>
              <a:t> top </a:t>
            </a:r>
            <a:r>
              <a:rPr lang="fr-FR" sz="2600" dirty="0" err="1" smtClean="0"/>
              <a:t>income</a:t>
            </a:r>
            <a:r>
              <a:rPr lang="fr-FR" sz="2600" dirty="0" smtClean="0"/>
              <a:t> </a:t>
            </a:r>
            <a:r>
              <a:rPr lang="fr-FR" sz="2600" dirty="0" err="1" smtClean="0"/>
              <a:t>earners</a:t>
            </a:r>
            <a:r>
              <a:rPr lang="fr-FR" sz="2600" dirty="0" smtClean="0"/>
              <a:t> </a:t>
            </a:r>
            <a:r>
              <a:rPr lang="fr-FR" sz="2600" dirty="0" err="1" smtClean="0"/>
              <a:t>nor</a:t>
            </a:r>
            <a:r>
              <a:rPr lang="fr-FR" sz="2600" dirty="0" smtClean="0"/>
              <a:t> top </a:t>
            </a:r>
            <a:r>
              <a:rPr lang="fr-FR" sz="2600" dirty="0" err="1" smtClean="0"/>
              <a:t>successors</a:t>
            </a:r>
            <a:r>
              <a:rPr lang="fr-FR" sz="2600" dirty="0" smtClean="0"/>
              <a:t>: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poor</a:t>
            </a:r>
            <a:r>
              <a:rPr lang="fr-FR" sz="2600" dirty="0" smtClean="0"/>
              <a:t>, and </a:t>
            </a:r>
            <a:r>
              <a:rPr lang="fr-FR" sz="2600" dirty="0" err="1" smtClean="0"/>
              <a:t>they</a:t>
            </a:r>
            <a:r>
              <a:rPr lang="fr-FR" sz="2600" dirty="0" smtClean="0"/>
              <a:t> are </a:t>
            </a:r>
            <a:r>
              <a:rPr lang="fr-FR" sz="2600" dirty="0" err="1" smtClean="0"/>
              <a:t>depicted</a:t>
            </a:r>
            <a:r>
              <a:rPr lang="fr-FR" sz="2600" dirty="0" smtClean="0"/>
              <a:t> as dump &amp; </a:t>
            </a:r>
            <a:r>
              <a:rPr lang="fr-FR" sz="2600" dirty="0" err="1" smtClean="0"/>
              <a:t>undeserving</a:t>
            </a:r>
            <a:r>
              <a:rPr lang="fr-FR" sz="2600" dirty="0" smtClean="0"/>
              <a:t> (</a:t>
            </a:r>
            <a:r>
              <a:rPr lang="fr-FR" sz="2600" dirty="0" err="1" smtClean="0"/>
              <a:t>at</a:t>
            </a:r>
            <a:r>
              <a:rPr lang="fr-FR" sz="2600" dirty="0" smtClean="0"/>
              <a:t> least, </a:t>
            </a:r>
            <a:r>
              <a:rPr lang="fr-FR" sz="2600" dirty="0" err="1" smtClean="0"/>
              <a:t>nobody</a:t>
            </a:r>
            <a:r>
              <a:rPr lang="fr-FR" sz="2600" dirty="0" smtClean="0"/>
              <a:t> </a:t>
            </a:r>
            <a:r>
              <a:rPr lang="fr-FR" sz="2600" dirty="0" err="1" smtClean="0"/>
              <a:t>was</a:t>
            </a:r>
            <a:r>
              <a:rPr lang="fr-FR" sz="2600" dirty="0" smtClean="0"/>
              <a:t> </a:t>
            </a:r>
            <a:r>
              <a:rPr lang="fr-FR" sz="2600" dirty="0" err="1" smtClean="0"/>
              <a:t>trying</a:t>
            </a:r>
            <a:r>
              <a:rPr lang="fr-FR" sz="2600" dirty="0" smtClean="0"/>
              <a:t> to </a:t>
            </a:r>
            <a:r>
              <a:rPr lang="fr-FR" sz="2600" dirty="0" err="1" smtClean="0"/>
              <a:t>depict</a:t>
            </a:r>
            <a:r>
              <a:rPr lang="fr-FR" sz="2600" dirty="0" smtClean="0"/>
              <a:t> Ancien </a:t>
            </a:r>
            <a:r>
              <a:rPr lang="fr-FR" sz="2600" dirty="0" err="1" smtClean="0"/>
              <a:t>Regime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r>
              <a:rPr lang="fr-FR" sz="2600" dirty="0" smtClean="0"/>
              <a:t> as </a:t>
            </a:r>
            <a:r>
              <a:rPr lang="fr-FR" sz="2600" dirty="0" err="1" smtClean="0"/>
              <a:t>fair</a:t>
            </a:r>
            <a:r>
              <a:rPr lang="fr-FR" sz="2600" dirty="0" smtClean="0"/>
              <a:t>)</a:t>
            </a:r>
          </a:p>
          <a:p>
            <a:r>
              <a:rPr lang="fr-FR" sz="2600" dirty="0" smtClean="0"/>
              <a:t>It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unclear</a:t>
            </a:r>
            <a:r>
              <a:rPr lang="fr-FR" sz="2600" dirty="0" smtClean="0"/>
              <a:t> </a:t>
            </a:r>
            <a:r>
              <a:rPr lang="fr-FR" sz="2600" dirty="0" err="1" smtClean="0"/>
              <a:t>whether</a:t>
            </a:r>
            <a:r>
              <a:rPr lang="fr-FR" sz="2600" dirty="0" smtClean="0"/>
              <a:t>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top </a:t>
            </a:r>
            <a:r>
              <a:rPr lang="fr-FR" sz="2600" dirty="0" err="1" smtClean="0"/>
              <a:t>incomes</a:t>
            </a:r>
            <a:r>
              <a:rPr lang="fr-FR" sz="2600" dirty="0" smtClean="0"/>
              <a:t> has a lot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</a:t>
            </a:r>
            <a:r>
              <a:rPr lang="fr-FR" sz="2600" dirty="0" err="1" smtClean="0"/>
              <a:t>merit</a:t>
            </a:r>
            <a:r>
              <a:rPr lang="fr-FR" sz="2600" dirty="0" smtClean="0"/>
              <a:t> or </a:t>
            </a:r>
            <a:r>
              <a:rPr lang="fr-FR" sz="2600" dirty="0" err="1" smtClean="0"/>
              <a:t>productivity</a:t>
            </a:r>
            <a:r>
              <a:rPr lang="fr-FR" sz="2600" dirty="0" smtClean="0"/>
              <a:t>: </a:t>
            </a:r>
            <a:r>
              <a:rPr lang="fr-FR" sz="2600" dirty="0" err="1" smtClean="0"/>
              <a:t>sharp</a:t>
            </a:r>
            <a:r>
              <a:rPr lang="fr-FR" sz="2600" dirty="0" smtClean="0"/>
              <a:t> </a:t>
            </a:r>
            <a:r>
              <a:rPr lang="fr-FR" sz="2600" dirty="0" err="1" smtClean="0"/>
              <a:t>decline</a:t>
            </a:r>
            <a:r>
              <a:rPr lang="fr-FR" sz="2600" dirty="0" smtClean="0"/>
              <a:t> in top </a:t>
            </a:r>
            <a:r>
              <a:rPr lang="fr-FR" sz="2600" dirty="0" err="1" smtClean="0"/>
              <a:t>tax</a:t>
            </a:r>
            <a:r>
              <a:rPr lang="fr-FR" sz="2600" dirty="0" smtClean="0"/>
              <a:t> rates &amp; </a:t>
            </a:r>
            <a:r>
              <a:rPr lang="fr-FR" sz="2600" dirty="0" err="1" smtClean="0"/>
              <a:t>rise</a:t>
            </a:r>
            <a:r>
              <a:rPr lang="fr-FR" sz="2600" dirty="0" smtClean="0"/>
              <a:t> of CEO </a:t>
            </a:r>
            <a:r>
              <a:rPr lang="fr-FR" sz="2600" dirty="0" err="1" smtClean="0"/>
              <a:t>bargaining</a:t>
            </a:r>
            <a:r>
              <a:rPr lang="fr-FR" sz="2600" dirty="0" smtClean="0"/>
              <a:t> power are more </a:t>
            </a:r>
            <a:r>
              <a:rPr lang="fr-FR" sz="2600" dirty="0" err="1" smtClean="0"/>
              <a:t>convincing</a:t>
            </a:r>
            <a:r>
              <a:rPr lang="fr-FR" sz="2600" dirty="0" smtClean="0"/>
              <a:t> </a:t>
            </a:r>
            <a:r>
              <a:rPr lang="fr-FR" sz="2600" dirty="0" err="1" smtClean="0"/>
              <a:t>explanations</a:t>
            </a:r>
            <a:r>
              <a:rPr lang="fr-FR" sz="2600" dirty="0" smtClean="0"/>
              <a:t>; </a:t>
            </a:r>
            <a:r>
              <a:rPr lang="fr-FR" sz="2600" dirty="0" err="1" smtClean="0"/>
              <a:t>chaotic</a:t>
            </a:r>
            <a:r>
              <a:rPr lang="fr-FR" sz="2600" dirty="0" smtClean="0"/>
              <a:t> US </a:t>
            </a:r>
            <a:r>
              <a:rPr lang="fr-FR" sz="2600" dirty="0" err="1" smtClean="0"/>
              <a:t>history</a:t>
            </a:r>
            <a:r>
              <a:rPr lang="fr-FR" sz="2600" dirty="0" smtClean="0"/>
              <a:t> of social </a:t>
            </a:r>
            <a:r>
              <a:rPr lang="fr-FR" sz="2600" dirty="0" err="1" smtClean="0"/>
              <a:t>norms</a:t>
            </a:r>
            <a:r>
              <a:rPr lang="fr-FR" sz="2600" dirty="0" smtClean="0"/>
              <a:t> </a:t>
            </a:r>
            <a:r>
              <a:rPr lang="fr-FR" sz="2600" dirty="0" err="1" smtClean="0"/>
              <a:t>regarding</a:t>
            </a:r>
            <a:r>
              <a:rPr lang="fr-FR" sz="2600" dirty="0" smtClean="0"/>
              <a:t> </a:t>
            </a:r>
            <a:r>
              <a:rPr lang="fr-FR" sz="2600" dirty="0" err="1" smtClean="0"/>
              <a:t>inequality</a:t>
            </a:r>
            <a:endParaRPr lang="fr-FR" sz="2600" dirty="0" smtClean="0"/>
          </a:p>
        </p:txBody>
      </p:sp>
    </p:spTree>
    <p:extLst>
      <p:ext uri="{BB962C8B-B14F-4D97-AF65-F5344CB8AC3E}">
        <p14:creationId xmlns="" xmlns:p14="http://schemas.microsoft.com/office/powerpoint/2010/main" val="40927500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741368"/>
        </p:xfrm>
        <a:graphic>
          <a:graphicData uri="http://schemas.openxmlformats.org/presentationml/2006/ole">
            <p:oleObj spid="_x0000_s32799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50106"/>
          </a:xfrm>
        </p:spPr>
        <p:txBody>
          <a:bodyPr/>
          <a:lstStyle/>
          <a:p>
            <a:r>
              <a:rPr lang="fr-FR" dirty="0" smtClean="0"/>
              <a:t>This </a:t>
            </a:r>
            <a:r>
              <a:rPr lang="fr-FR" dirty="0" err="1" smtClean="0"/>
              <a:t>presentation</a:t>
            </a:r>
            <a:r>
              <a:rPr lang="fr-FR" dirty="0" smtClean="0"/>
              <a:t>: </a:t>
            </a:r>
            <a:r>
              <a:rPr lang="fr-FR" dirty="0" err="1" smtClean="0"/>
              <a:t>three</a:t>
            </a:r>
            <a:r>
              <a:rPr lang="fr-FR" dirty="0" smtClean="0"/>
              <a:t> points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052736"/>
            <a:ext cx="8928992" cy="5688632"/>
          </a:xfrm>
        </p:spPr>
        <p:txBody>
          <a:bodyPr>
            <a:normAutofit fontScale="77500" lnSpcReduction="20000"/>
          </a:bodyPr>
          <a:lstStyle/>
          <a:p>
            <a:r>
              <a:rPr lang="fr-FR" b="1" dirty="0" smtClean="0"/>
              <a:t>1. The return of a patrimonial (or </a:t>
            </a:r>
            <a:r>
              <a:rPr lang="fr-FR" b="1" dirty="0" err="1" smtClean="0"/>
              <a:t>wealth</a:t>
            </a:r>
            <a:r>
              <a:rPr lang="fr-FR" b="1" dirty="0" smtClean="0"/>
              <a:t>-</a:t>
            </a:r>
            <a:r>
              <a:rPr lang="fr-FR" b="1" dirty="0" err="1" smtClean="0"/>
              <a:t>based</a:t>
            </a:r>
            <a:r>
              <a:rPr lang="fr-FR" b="1" dirty="0" smtClean="0"/>
              <a:t>) society</a:t>
            </a:r>
            <a:r>
              <a:rPr lang="fr-FR" dirty="0" smtClean="0"/>
              <a:t> in the Old </a:t>
            </a:r>
            <a:r>
              <a:rPr lang="fr-FR" dirty="0"/>
              <a:t>W</a:t>
            </a:r>
            <a:r>
              <a:rPr lang="fr-FR" dirty="0" smtClean="0"/>
              <a:t>orld (Europe, </a:t>
            </a:r>
            <a:r>
              <a:rPr lang="fr-FR" dirty="0" err="1" smtClean="0"/>
              <a:t>Japan</a:t>
            </a:r>
            <a:r>
              <a:rPr lang="fr-FR" dirty="0" smtClean="0"/>
              <a:t>). </a:t>
            </a:r>
            <a:r>
              <a:rPr lang="fr-FR" dirty="0" err="1" smtClean="0"/>
              <a:t>Wealth</a:t>
            </a:r>
            <a:r>
              <a:rPr lang="fr-FR" dirty="0" smtClean="0"/>
              <a:t>-</a:t>
            </a:r>
            <a:r>
              <a:rPr lang="fr-FR" dirty="0" err="1" smtClean="0"/>
              <a:t>income</a:t>
            </a:r>
            <a:r>
              <a:rPr lang="fr-FR" dirty="0" smtClean="0"/>
              <a:t> ratios </a:t>
            </a:r>
            <a:r>
              <a:rPr lang="fr-FR" dirty="0" err="1" smtClean="0"/>
              <a:t>seem</a:t>
            </a:r>
            <a:r>
              <a:rPr lang="fr-FR" dirty="0" smtClean="0"/>
              <a:t>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returning</a:t>
            </a:r>
            <a:r>
              <a:rPr lang="fr-FR" dirty="0" smtClean="0"/>
              <a:t> to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 in </a:t>
            </a:r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growth</a:t>
            </a:r>
            <a:r>
              <a:rPr lang="fr-FR" dirty="0" smtClean="0"/>
              <a:t> countries.           Intuition: in a slow-</a:t>
            </a:r>
            <a:r>
              <a:rPr lang="fr-FR" dirty="0" err="1" smtClean="0"/>
              <a:t>growth</a:t>
            </a:r>
            <a:r>
              <a:rPr lang="fr-FR" dirty="0" smtClean="0"/>
              <a:t> society,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accumulated</a:t>
            </a:r>
            <a:r>
              <a:rPr lang="fr-FR" dirty="0" smtClean="0"/>
              <a:t> in the </a:t>
            </a:r>
            <a:r>
              <a:rPr lang="fr-FR" dirty="0" err="1" smtClean="0"/>
              <a:t>past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naturally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important. In the </a:t>
            </a:r>
            <a:r>
              <a:rPr lang="fr-FR" dirty="0" err="1" smtClean="0"/>
              <a:t>very</a:t>
            </a:r>
            <a:r>
              <a:rPr lang="fr-FR" dirty="0" smtClean="0"/>
              <a:t> long </a:t>
            </a:r>
            <a:r>
              <a:rPr lang="fr-FR" dirty="0" err="1" smtClean="0"/>
              <a:t>run</a:t>
            </a:r>
            <a:r>
              <a:rPr lang="fr-FR" dirty="0" smtClean="0"/>
              <a:t>,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relevant for the </a:t>
            </a:r>
            <a:r>
              <a:rPr lang="fr-FR" dirty="0" err="1" smtClean="0"/>
              <a:t>entire</a:t>
            </a:r>
            <a:r>
              <a:rPr lang="fr-FR" dirty="0" smtClean="0"/>
              <a:t> world.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2. The future of </a:t>
            </a:r>
            <a:r>
              <a:rPr lang="fr-FR" b="1" dirty="0" err="1" smtClean="0"/>
              <a:t>wealth</a:t>
            </a:r>
            <a:r>
              <a:rPr lang="fr-FR" b="1" dirty="0" smtClean="0"/>
              <a:t> concentration</a:t>
            </a:r>
            <a:r>
              <a:rPr lang="fr-FR" dirty="0" smtClean="0"/>
              <a:t>: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r - g </a:t>
            </a:r>
            <a:r>
              <a:rPr lang="fr-FR" dirty="0" err="1" smtClean="0"/>
              <a:t>during</a:t>
            </a:r>
            <a:r>
              <a:rPr lang="fr-FR" dirty="0" smtClean="0"/>
              <a:t> 21</a:t>
            </a:r>
            <a:r>
              <a:rPr lang="fr-FR" baseline="30000" dirty="0" smtClean="0"/>
              <a:t>c</a:t>
            </a:r>
            <a:r>
              <a:rPr lang="fr-FR" dirty="0" smtClean="0"/>
              <a:t>  (r = net-of-</a:t>
            </a:r>
            <a:r>
              <a:rPr lang="fr-FR" dirty="0" err="1" smtClean="0"/>
              <a:t>tax</a:t>
            </a:r>
            <a:r>
              <a:rPr lang="fr-FR" dirty="0" smtClean="0"/>
              <a:t> rate of return, g = </a:t>
            </a:r>
            <a:r>
              <a:rPr lang="fr-FR" dirty="0" err="1" smtClean="0"/>
              <a:t>growth</a:t>
            </a:r>
            <a:r>
              <a:rPr lang="fr-FR" dirty="0" smtClean="0"/>
              <a:t> rate), </a:t>
            </a:r>
            <a:r>
              <a:rPr lang="fr-FR" dirty="0" err="1" smtClean="0"/>
              <a:t>then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</a:t>
            </a:r>
            <a:r>
              <a:rPr lang="fr-FR" dirty="0" err="1" smtClean="0"/>
              <a:t>might</a:t>
            </a:r>
            <a:r>
              <a:rPr lang="fr-FR" dirty="0" smtClean="0"/>
              <a:t> </a:t>
            </a:r>
            <a:r>
              <a:rPr lang="fr-FR" dirty="0" err="1" smtClean="0"/>
              <a:t>reach</a:t>
            </a:r>
            <a:r>
              <a:rPr lang="fr-FR" dirty="0" smtClean="0"/>
              <a:t> or </a:t>
            </a:r>
            <a:r>
              <a:rPr lang="fr-FR" dirty="0" err="1" smtClean="0"/>
              <a:t>surpass</a:t>
            </a:r>
            <a:r>
              <a:rPr lang="fr-FR" dirty="0" smtClean="0"/>
              <a:t> 19</a:t>
            </a:r>
            <a:r>
              <a:rPr lang="fr-FR" baseline="30000" dirty="0" smtClean="0"/>
              <a:t>c</a:t>
            </a:r>
            <a:r>
              <a:rPr lang="fr-FR" dirty="0" smtClean="0"/>
              <a:t> </a:t>
            </a:r>
            <a:r>
              <a:rPr lang="fr-FR" dirty="0" err="1" smtClean="0"/>
              <a:t>oligarchic</a:t>
            </a:r>
            <a:r>
              <a:rPr lang="fr-FR" dirty="0" smtClean="0"/>
              <a:t> </a:t>
            </a:r>
            <a:r>
              <a:rPr lang="fr-FR" dirty="0" err="1" smtClean="0"/>
              <a:t>levels</a:t>
            </a:r>
            <a:r>
              <a:rPr lang="fr-FR" dirty="0" smtClean="0"/>
              <a:t>;  </a:t>
            </a:r>
            <a:r>
              <a:rPr lang="fr-FR" dirty="0" err="1" smtClean="0"/>
              <a:t>conversely</a:t>
            </a:r>
            <a:r>
              <a:rPr lang="fr-FR" dirty="0" smtClean="0"/>
              <a:t>, </a:t>
            </a:r>
            <a:r>
              <a:rPr lang="fr-FR" dirty="0" err="1" smtClean="0"/>
              <a:t>suitable</a:t>
            </a:r>
            <a:r>
              <a:rPr lang="fr-FR" dirty="0" smtClean="0"/>
              <a:t> institutions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allow</a:t>
            </a:r>
            <a:r>
              <a:rPr lang="fr-FR" dirty="0" smtClean="0"/>
              <a:t> to </a:t>
            </a:r>
            <a:r>
              <a:rPr lang="fr-FR" dirty="0" err="1" smtClean="0"/>
              <a:t>democratize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. 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b="1" dirty="0" smtClean="0"/>
              <a:t>3. </a:t>
            </a:r>
            <a:r>
              <a:rPr lang="fr-FR" b="1" dirty="0" err="1" smtClean="0"/>
              <a:t>Inequality</a:t>
            </a:r>
            <a:r>
              <a:rPr lang="fr-FR" b="1" dirty="0" smtClean="0"/>
              <a:t> in </a:t>
            </a:r>
            <a:r>
              <a:rPr lang="fr-FR" b="1" dirty="0" err="1" smtClean="0"/>
              <a:t>America</a:t>
            </a:r>
            <a:r>
              <a:rPr lang="fr-FR" b="1" dirty="0" smtClean="0"/>
              <a:t> </a:t>
            </a:r>
            <a:r>
              <a:rPr lang="fr-FR" dirty="0" smtClean="0"/>
              <a:t>(« </a:t>
            </a:r>
            <a:r>
              <a:rPr lang="fr-FR" dirty="0" err="1" smtClean="0"/>
              <a:t>meritocratic</a:t>
            </a:r>
            <a:r>
              <a:rPr lang="fr-FR" dirty="0" smtClean="0"/>
              <a:t> </a:t>
            </a:r>
            <a:r>
              <a:rPr lang="fr-FR" dirty="0" err="1" smtClean="0"/>
              <a:t>extremism</a:t>
            </a:r>
            <a:r>
              <a:rPr lang="fr-FR" dirty="0" smtClean="0"/>
              <a:t> »): </a:t>
            </a:r>
            <a:r>
              <a:rPr lang="fr-FR" dirty="0" err="1" smtClean="0"/>
              <a:t>is</a:t>
            </a:r>
            <a:r>
              <a:rPr lang="fr-FR" dirty="0" smtClean="0"/>
              <a:t> the New World </a:t>
            </a:r>
            <a:r>
              <a:rPr lang="fr-FR" dirty="0" err="1" smtClean="0"/>
              <a:t>developing</a:t>
            </a:r>
            <a:r>
              <a:rPr lang="fr-FR" dirty="0" smtClean="0"/>
              <a:t> a new </a:t>
            </a:r>
            <a:r>
              <a:rPr lang="fr-FR" dirty="0" err="1" smtClean="0"/>
              <a:t>inequality</a:t>
            </a:r>
            <a:r>
              <a:rPr lang="fr-FR" dirty="0" smtClean="0"/>
              <a:t> model </a:t>
            </a:r>
            <a:r>
              <a:rPr lang="fr-FR" dirty="0" err="1" smtClean="0"/>
              <a:t>that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/>
              <a:t> 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extreme</a:t>
            </a:r>
            <a:r>
              <a:rPr lang="fr-FR" dirty="0" smtClean="0"/>
              <a:t> </a:t>
            </a:r>
            <a:r>
              <a:rPr lang="fr-FR" dirty="0" err="1" smtClean="0"/>
              <a:t>labor</a:t>
            </a:r>
            <a:r>
              <a:rPr lang="fr-FR" dirty="0" smtClean="0"/>
              <a:t> </a:t>
            </a:r>
            <a:r>
              <a:rPr lang="fr-FR" dirty="0" err="1" smtClean="0"/>
              <a:t>income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 more </a:t>
            </a:r>
            <a:r>
              <a:rPr lang="fr-FR" dirty="0" err="1" smtClean="0"/>
              <a:t>than</a:t>
            </a:r>
            <a:r>
              <a:rPr lang="fr-FR" dirty="0" smtClean="0"/>
              <a:t> </a:t>
            </a:r>
            <a:r>
              <a:rPr lang="fr-FR" dirty="0" err="1" smtClean="0"/>
              <a:t>upon</a:t>
            </a:r>
            <a:r>
              <a:rPr lang="fr-FR" dirty="0" smtClean="0"/>
              <a:t> </a:t>
            </a:r>
            <a:r>
              <a:rPr lang="fr-FR" dirty="0" err="1" smtClean="0"/>
              <a:t>wealth</a:t>
            </a:r>
            <a:r>
              <a:rPr lang="fr-FR" dirty="0" smtClean="0"/>
              <a:t> </a:t>
            </a:r>
            <a:r>
              <a:rPr lang="fr-FR" dirty="0" err="1" smtClean="0"/>
              <a:t>inequality</a:t>
            </a:r>
            <a:r>
              <a:rPr lang="fr-FR" dirty="0" smtClean="0"/>
              <a:t>? Is </a:t>
            </a:r>
            <a:r>
              <a:rPr lang="fr-FR" dirty="0" err="1" smtClean="0"/>
              <a:t>it</a:t>
            </a:r>
            <a:r>
              <a:rPr lang="fr-FR" dirty="0" smtClean="0"/>
              <a:t> more </a:t>
            </a:r>
            <a:r>
              <a:rPr lang="fr-FR" dirty="0" err="1" smtClean="0"/>
              <a:t>merit</a:t>
            </a:r>
            <a:r>
              <a:rPr lang="fr-FR" dirty="0" smtClean="0"/>
              <a:t>-</a:t>
            </a:r>
            <a:r>
              <a:rPr lang="fr-FR" dirty="0" err="1" smtClean="0"/>
              <a:t>based</a:t>
            </a:r>
            <a:r>
              <a:rPr lang="fr-FR" dirty="0" smtClean="0"/>
              <a:t>, or </a:t>
            </a:r>
            <a:r>
              <a:rPr lang="fr-FR" dirty="0" err="1" smtClean="0"/>
              <a:t>can</a:t>
            </a:r>
            <a:r>
              <a:rPr lang="fr-FR" dirty="0" smtClean="0"/>
              <a:t>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become</a:t>
            </a:r>
            <a:r>
              <a:rPr lang="fr-FR" dirty="0" smtClean="0"/>
              <a:t> the </a:t>
            </a:r>
            <a:r>
              <a:rPr lang="fr-FR" dirty="0" err="1" smtClean="0"/>
              <a:t>worst</a:t>
            </a:r>
            <a:r>
              <a:rPr lang="fr-FR" dirty="0" smtClean="0"/>
              <a:t> of all </a:t>
            </a:r>
            <a:r>
              <a:rPr lang="fr-FR" dirty="0" err="1" smtClean="0"/>
              <a:t>worlds</a:t>
            </a:r>
            <a:r>
              <a:rPr lang="fr-FR" dirty="0" smtClean="0"/>
              <a:t>?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107505" y="116632"/>
          <a:ext cx="8928992" cy="6624736"/>
        </p:xfrm>
        <a:graphic>
          <a:graphicData uri="http://schemas.openxmlformats.org/presentationml/2006/ole">
            <p:oleObj spid="_x0000_s33823" name="Acrobat Document" r:id="rId3" imgW="6416596" imgH="4534293" progId="AcroExch.Document.11">
              <p:embed/>
            </p:oleObj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fr-FR" b="1" dirty="0" smtClean="0"/>
              <a:t>Conclusions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949280"/>
          </a:xfrm>
        </p:spPr>
        <p:txBody>
          <a:bodyPr>
            <a:normAutofit fontScale="92500" lnSpcReduction="10000"/>
          </a:bodyPr>
          <a:lstStyle/>
          <a:p>
            <a:r>
              <a:rPr lang="fr-FR" sz="2600" b="1" dirty="0" smtClean="0"/>
              <a:t>The </a:t>
            </a:r>
            <a:r>
              <a:rPr lang="fr-FR" sz="2600" b="1" dirty="0" err="1" smtClean="0"/>
              <a:t>history</a:t>
            </a:r>
            <a:r>
              <a:rPr lang="fr-FR" sz="2600" b="1" dirty="0" smtClean="0"/>
              <a:t> of </a:t>
            </a:r>
            <a:r>
              <a:rPr lang="fr-FR" sz="2600" b="1" dirty="0" err="1" smtClean="0"/>
              <a:t>income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wealth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inequality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always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political</a:t>
            </a:r>
            <a:r>
              <a:rPr lang="fr-FR" sz="2600" b="1" dirty="0" smtClean="0"/>
              <a:t>, </a:t>
            </a:r>
            <a:r>
              <a:rPr lang="fr-FR" sz="2600" b="1" dirty="0" err="1" smtClean="0"/>
              <a:t>chaotic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unpredictable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it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involves</a:t>
            </a:r>
            <a:r>
              <a:rPr lang="fr-FR" sz="2600" b="1" dirty="0" smtClean="0"/>
              <a:t> national </a:t>
            </a:r>
            <a:r>
              <a:rPr lang="fr-FR" sz="2600" b="1" dirty="0" err="1" smtClean="0"/>
              <a:t>identities</a:t>
            </a:r>
            <a:r>
              <a:rPr lang="fr-FR" sz="2600" b="1" dirty="0" smtClean="0"/>
              <a:t> and </a:t>
            </a:r>
            <a:r>
              <a:rPr lang="fr-FR" sz="2600" b="1" dirty="0" err="1" smtClean="0"/>
              <a:t>sharp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; </a:t>
            </a:r>
            <a:r>
              <a:rPr lang="fr-FR" sz="2600" b="1" dirty="0" err="1" smtClean="0"/>
              <a:t>nobody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can</a:t>
            </a:r>
            <a:r>
              <a:rPr lang="fr-FR" sz="2600" b="1" dirty="0" smtClean="0"/>
              <a:t> </a:t>
            </a:r>
            <a:r>
              <a:rPr lang="fr-FR" sz="2600" b="1" dirty="0" err="1" smtClean="0"/>
              <a:t>predict</a:t>
            </a:r>
            <a:r>
              <a:rPr lang="fr-FR" sz="2600" b="1" dirty="0" smtClean="0"/>
              <a:t> the </a:t>
            </a:r>
            <a:r>
              <a:rPr lang="fr-FR" sz="2600" b="1" dirty="0" err="1" smtClean="0"/>
              <a:t>reversals</a:t>
            </a:r>
            <a:r>
              <a:rPr lang="fr-FR" sz="2600" b="1" dirty="0" smtClean="0"/>
              <a:t> of the future </a:t>
            </a:r>
          </a:p>
          <a:p>
            <a:r>
              <a:rPr lang="fr-FR" sz="2600" dirty="0" smtClean="0"/>
              <a:t>Marx: </a:t>
            </a:r>
            <a:r>
              <a:rPr lang="fr-FR" sz="2600" dirty="0" err="1" smtClean="0"/>
              <a:t>with</a:t>
            </a:r>
            <a:r>
              <a:rPr lang="fr-FR" sz="2600" dirty="0" smtClean="0"/>
              <a:t> g=0, </a:t>
            </a:r>
            <a:r>
              <a:rPr lang="el-GR" sz="2600" dirty="0" smtClean="0"/>
              <a:t>β</a:t>
            </a:r>
            <a:r>
              <a:rPr lang="fr-FR" sz="2600" dirty="0" smtClean="0">
                <a:latin typeface="Calibri"/>
              </a:rPr>
              <a:t>↑∞, r→0 : </a:t>
            </a:r>
            <a:r>
              <a:rPr lang="fr-FR" sz="2600" dirty="0" err="1" smtClean="0">
                <a:latin typeface="Calibri"/>
              </a:rPr>
              <a:t>revolution</a:t>
            </a:r>
            <a:r>
              <a:rPr lang="fr-FR" sz="2600" dirty="0" smtClean="0">
                <a:latin typeface="Calibri"/>
              </a:rPr>
              <a:t>, </a:t>
            </a:r>
            <a:r>
              <a:rPr lang="fr-FR" sz="2600" dirty="0" err="1" smtClean="0">
                <a:latin typeface="Calibri"/>
              </a:rPr>
              <a:t>war</a:t>
            </a:r>
            <a:endParaRPr lang="fr-FR" sz="2600" dirty="0" smtClean="0">
              <a:latin typeface="Calibri"/>
            </a:endParaRPr>
          </a:p>
          <a:p>
            <a:r>
              <a:rPr lang="fr-FR" sz="2600" dirty="0" err="1" smtClean="0">
                <a:latin typeface="Calibri"/>
              </a:rPr>
              <a:t>My</a:t>
            </a:r>
            <a:r>
              <a:rPr lang="fr-FR" sz="2600" dirty="0" smtClean="0">
                <a:latin typeface="Calibri"/>
              </a:rPr>
              <a:t> conclusions are </a:t>
            </a:r>
            <a:r>
              <a:rPr lang="fr-FR" sz="2600" dirty="0" err="1" smtClean="0">
                <a:latin typeface="Calibri"/>
              </a:rPr>
              <a:t>less</a:t>
            </a:r>
            <a:r>
              <a:rPr lang="fr-FR" sz="2600" dirty="0" smtClean="0">
                <a:latin typeface="Calibri"/>
              </a:rPr>
              <a:t> </a:t>
            </a:r>
            <a:r>
              <a:rPr lang="fr-FR" sz="2600" dirty="0" err="1" smtClean="0">
                <a:latin typeface="Calibri"/>
              </a:rPr>
              <a:t>apocalyptic</a:t>
            </a:r>
            <a:r>
              <a:rPr lang="fr-FR" sz="2600" dirty="0" smtClean="0">
                <a:latin typeface="Calibri"/>
              </a:rPr>
              <a:t>: </a:t>
            </a:r>
            <a:r>
              <a:rPr lang="fr-FR" sz="2600" dirty="0" err="1" smtClean="0">
                <a:latin typeface="Calibri"/>
              </a:rPr>
              <a:t>with</a:t>
            </a:r>
            <a:r>
              <a:rPr lang="fr-FR" sz="2600" dirty="0" smtClean="0">
                <a:latin typeface="Calibri"/>
              </a:rPr>
              <a:t> g&gt;0, </a:t>
            </a:r>
            <a:r>
              <a:rPr lang="fr-FR" sz="2600" dirty="0" err="1" smtClean="0">
                <a:latin typeface="Calibri"/>
              </a:rPr>
              <a:t>at</a:t>
            </a:r>
            <a:r>
              <a:rPr lang="fr-FR" sz="2600" dirty="0" smtClean="0">
                <a:latin typeface="Calibri"/>
              </a:rPr>
              <a:t> least </a:t>
            </a:r>
            <a:r>
              <a:rPr lang="fr-FR" sz="2600" dirty="0" err="1" smtClean="0">
                <a:latin typeface="Calibri"/>
              </a:rPr>
              <a:t>we</a:t>
            </a:r>
            <a:r>
              <a:rPr lang="fr-FR" sz="2600" dirty="0" smtClean="0">
                <a:latin typeface="Calibri"/>
              </a:rPr>
              <a:t> have a </a:t>
            </a:r>
            <a:r>
              <a:rPr lang="fr-FR" sz="2600" dirty="0" err="1" smtClean="0">
                <a:latin typeface="Calibri"/>
              </a:rPr>
              <a:t>steady</a:t>
            </a:r>
            <a:r>
              <a:rPr lang="fr-FR" sz="2600" dirty="0" smtClean="0">
                <a:latin typeface="Calibri"/>
              </a:rPr>
              <a:t>-state </a:t>
            </a:r>
            <a:r>
              <a:rPr lang="el-GR" sz="2600" dirty="0" smtClean="0"/>
              <a:t>β</a:t>
            </a:r>
            <a:r>
              <a:rPr lang="fr-FR" sz="2600" dirty="0" smtClean="0"/>
              <a:t>=s/g</a:t>
            </a:r>
          </a:p>
          <a:p>
            <a:r>
              <a:rPr lang="fr-FR" sz="2600" dirty="0" smtClean="0"/>
              <a:t>But </a:t>
            </a:r>
            <a:r>
              <a:rPr lang="fr-FR" sz="2600" dirty="0" err="1" smtClean="0"/>
              <a:t>with</a:t>
            </a:r>
            <a:r>
              <a:rPr lang="fr-FR" sz="2600" dirty="0" smtClean="0"/>
              <a:t> g&gt;0 &amp; </a:t>
            </a:r>
            <a:r>
              <a:rPr lang="fr-FR" sz="2600" dirty="0" err="1" smtClean="0"/>
              <a:t>small</a:t>
            </a:r>
            <a:r>
              <a:rPr lang="fr-FR" sz="2600" dirty="0" smtClean="0"/>
              <a:t>, </a:t>
            </a:r>
            <a:r>
              <a:rPr lang="fr-FR" sz="2600" dirty="0" err="1" smtClean="0"/>
              <a:t>this</a:t>
            </a:r>
            <a:r>
              <a:rPr lang="fr-FR" sz="2600" dirty="0" smtClean="0"/>
              <a:t> </a:t>
            </a:r>
            <a:r>
              <a:rPr lang="fr-FR" sz="2600" dirty="0" err="1" smtClean="0"/>
              <a:t>steady</a:t>
            </a:r>
            <a:r>
              <a:rPr lang="fr-FR" sz="2600" dirty="0" smtClean="0"/>
              <a:t>-state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be</a:t>
            </a:r>
            <a:r>
              <a:rPr lang="fr-FR" sz="2600" dirty="0" smtClean="0"/>
              <a:t> </a:t>
            </a:r>
            <a:r>
              <a:rPr lang="fr-FR" sz="2600" dirty="0" err="1" smtClean="0"/>
              <a:t>rather</a:t>
            </a:r>
            <a:r>
              <a:rPr lang="fr-FR" sz="2600" dirty="0" smtClean="0"/>
              <a:t> </a:t>
            </a:r>
            <a:r>
              <a:rPr lang="fr-FR" sz="2600" dirty="0" err="1" smtClean="0"/>
              <a:t>gloomy</a:t>
            </a:r>
            <a:r>
              <a:rPr lang="fr-FR" sz="2600" dirty="0" smtClean="0"/>
              <a:t>: </a:t>
            </a:r>
            <a:r>
              <a:rPr lang="fr-FR" sz="2600" dirty="0" err="1" smtClean="0"/>
              <a:t>it</a:t>
            </a:r>
            <a:r>
              <a:rPr lang="fr-FR" sz="2600" dirty="0" smtClean="0"/>
              <a:t> </a:t>
            </a:r>
            <a:r>
              <a:rPr lang="fr-FR" sz="2600" dirty="0" err="1" smtClean="0"/>
              <a:t>can</a:t>
            </a:r>
            <a:r>
              <a:rPr lang="fr-FR" sz="2600" dirty="0" smtClean="0"/>
              <a:t>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a </a:t>
            </a:r>
            <a:r>
              <a:rPr lang="fr-FR" sz="2600" dirty="0" err="1" smtClean="0"/>
              <a:t>very</a:t>
            </a:r>
            <a:r>
              <a:rPr lang="fr-FR" sz="2600" dirty="0" smtClean="0"/>
              <a:t> large capital-</a:t>
            </a:r>
            <a:r>
              <a:rPr lang="fr-FR" sz="2600" dirty="0" err="1" smtClean="0"/>
              <a:t>income</a:t>
            </a:r>
            <a:r>
              <a:rPr lang="fr-FR" sz="2600" dirty="0" smtClean="0"/>
              <a:t> ratio </a:t>
            </a:r>
            <a:r>
              <a:rPr lang="el-GR" sz="2600" dirty="0" smtClean="0"/>
              <a:t>β</a:t>
            </a:r>
            <a:r>
              <a:rPr lang="fr-FR" sz="2600" dirty="0" smtClean="0"/>
              <a:t> and capital </a:t>
            </a:r>
            <a:r>
              <a:rPr lang="fr-FR" sz="2600" dirty="0" err="1" smtClean="0"/>
              <a:t>share</a:t>
            </a:r>
            <a:r>
              <a:rPr lang="fr-FR" sz="2600" dirty="0" smtClean="0"/>
              <a:t> </a:t>
            </a:r>
            <a:r>
              <a:rPr lang="el-GR" sz="2600" dirty="0" smtClean="0"/>
              <a:t>α</a:t>
            </a:r>
            <a:r>
              <a:rPr lang="fr-FR" sz="2600" dirty="0" smtClean="0"/>
              <a:t>, as </a:t>
            </a:r>
            <a:r>
              <a:rPr lang="fr-FR" sz="2600" dirty="0" err="1" smtClean="0"/>
              <a:t>well</a:t>
            </a:r>
            <a:r>
              <a:rPr lang="fr-FR" sz="2600" dirty="0" smtClean="0"/>
              <a:t> as </a:t>
            </a:r>
            <a:r>
              <a:rPr lang="fr-FR" sz="2600" dirty="0" err="1" smtClean="0"/>
              <a:t>extreme</a:t>
            </a:r>
            <a:r>
              <a:rPr lang="fr-FR" sz="2600" dirty="0" smtClean="0"/>
              <a:t>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concentration due to </a:t>
            </a:r>
            <a:r>
              <a:rPr lang="fr-FR" sz="2600" dirty="0" err="1" smtClean="0"/>
              <a:t>high</a:t>
            </a:r>
            <a:r>
              <a:rPr lang="fr-FR" sz="2600" dirty="0" smtClean="0"/>
              <a:t> r-g   </a:t>
            </a:r>
          </a:p>
          <a:p>
            <a:r>
              <a:rPr lang="fr-FR" sz="2600" dirty="0" smtClean="0"/>
              <a:t>This has </a:t>
            </a:r>
            <a:r>
              <a:rPr lang="fr-FR" sz="2600" dirty="0" err="1" smtClean="0"/>
              <a:t>nothing</a:t>
            </a:r>
            <a:r>
              <a:rPr lang="fr-FR" sz="2600" dirty="0" smtClean="0"/>
              <a:t> to do </a:t>
            </a:r>
            <a:r>
              <a:rPr lang="fr-FR" sz="2600" dirty="0" err="1" smtClean="0"/>
              <a:t>with</a:t>
            </a:r>
            <a:r>
              <a:rPr lang="fr-FR" sz="2600" dirty="0" smtClean="0"/>
              <a:t> a </a:t>
            </a:r>
            <a:r>
              <a:rPr lang="fr-FR" sz="2600" dirty="0" err="1" smtClean="0"/>
              <a:t>market</a:t>
            </a:r>
            <a:r>
              <a:rPr lang="fr-FR" sz="2600" dirty="0" smtClean="0"/>
              <a:t> imperfection: the more </a:t>
            </a:r>
            <a:r>
              <a:rPr lang="fr-FR" sz="2600" dirty="0" err="1" smtClean="0"/>
              <a:t>perfect</a:t>
            </a:r>
            <a:r>
              <a:rPr lang="fr-FR" sz="2600" dirty="0" smtClean="0"/>
              <a:t> the capital </a:t>
            </a:r>
            <a:r>
              <a:rPr lang="fr-FR" sz="2600" dirty="0" err="1" smtClean="0"/>
              <a:t>market</a:t>
            </a:r>
            <a:r>
              <a:rPr lang="fr-FR" sz="2600" dirty="0" smtClean="0"/>
              <a:t>, the </a:t>
            </a:r>
            <a:r>
              <a:rPr lang="fr-FR" sz="2600" dirty="0" err="1" smtClean="0"/>
              <a:t>higher</a:t>
            </a:r>
            <a:r>
              <a:rPr lang="fr-FR" sz="2600" dirty="0" smtClean="0"/>
              <a:t> r-g</a:t>
            </a:r>
          </a:p>
          <a:p>
            <a:r>
              <a:rPr lang="fr-FR" sz="2600" dirty="0" smtClean="0"/>
              <a:t>The </a:t>
            </a:r>
            <a:r>
              <a:rPr lang="fr-FR" sz="2600" dirty="0" err="1" smtClean="0"/>
              <a:t>ideal</a:t>
            </a:r>
            <a:r>
              <a:rPr lang="fr-FR" sz="2600" dirty="0" smtClean="0"/>
              <a:t> solution: progressive </a:t>
            </a:r>
            <a:r>
              <a:rPr lang="fr-FR" sz="2600" dirty="0" err="1" smtClean="0"/>
              <a:t>wealth</a:t>
            </a:r>
            <a:r>
              <a:rPr lang="fr-FR" sz="2600" dirty="0" smtClean="0"/>
              <a:t> </a:t>
            </a:r>
            <a:r>
              <a:rPr lang="fr-FR" sz="2600" dirty="0" err="1" smtClean="0"/>
              <a:t>tax</a:t>
            </a:r>
            <a:r>
              <a:rPr lang="fr-FR" sz="2600" dirty="0" smtClean="0"/>
              <a:t> </a:t>
            </a:r>
            <a:r>
              <a:rPr lang="fr-FR" sz="2600" dirty="0" err="1" smtClean="0"/>
              <a:t>at</a:t>
            </a:r>
            <a:r>
              <a:rPr lang="fr-FR" sz="2600" dirty="0" smtClean="0"/>
              <a:t> the global </a:t>
            </a:r>
            <a:r>
              <a:rPr lang="fr-FR" sz="2600" dirty="0" err="1" smtClean="0"/>
              <a:t>scale</a:t>
            </a:r>
            <a:r>
              <a:rPr lang="fr-FR" sz="2600" dirty="0" smtClean="0"/>
              <a:t>, </a:t>
            </a:r>
            <a:r>
              <a:rPr lang="fr-FR" sz="2600" dirty="0" err="1" smtClean="0"/>
              <a:t>based</a:t>
            </a:r>
            <a:r>
              <a:rPr lang="fr-FR" sz="2600" dirty="0" smtClean="0"/>
              <a:t> </a:t>
            </a:r>
            <a:r>
              <a:rPr lang="fr-FR" sz="2600" dirty="0" err="1" smtClean="0"/>
              <a:t>upon</a:t>
            </a:r>
            <a:r>
              <a:rPr lang="fr-FR" sz="2600" dirty="0" smtClean="0"/>
              <a:t> </a:t>
            </a:r>
            <a:r>
              <a:rPr lang="fr-FR" sz="2600" dirty="0" err="1" smtClean="0"/>
              <a:t>automatic</a:t>
            </a:r>
            <a:r>
              <a:rPr lang="fr-FR" sz="2600" dirty="0" smtClean="0"/>
              <a:t> exchange of </a:t>
            </a:r>
            <a:r>
              <a:rPr lang="fr-FR" sz="2600" dirty="0" err="1" smtClean="0"/>
              <a:t>bank</a:t>
            </a:r>
            <a:r>
              <a:rPr lang="fr-FR" sz="2600" dirty="0" smtClean="0"/>
              <a:t> information</a:t>
            </a:r>
          </a:p>
          <a:p>
            <a:r>
              <a:rPr lang="fr-FR" sz="2600" dirty="0" err="1" smtClean="0"/>
              <a:t>Other</a:t>
            </a:r>
            <a:r>
              <a:rPr lang="fr-FR" sz="2600" dirty="0" smtClean="0"/>
              <a:t> solutions </a:t>
            </a:r>
            <a:r>
              <a:rPr lang="fr-FR" sz="2600" dirty="0" err="1" smtClean="0"/>
              <a:t>involve</a:t>
            </a:r>
            <a:r>
              <a:rPr lang="fr-FR" sz="2600" dirty="0" smtClean="0"/>
              <a:t> </a:t>
            </a:r>
            <a:r>
              <a:rPr lang="fr-FR" sz="2600" dirty="0" err="1" smtClean="0"/>
              <a:t>authoritarian</a:t>
            </a:r>
            <a:r>
              <a:rPr lang="fr-FR" sz="2600" dirty="0" smtClean="0"/>
              <a:t> </a:t>
            </a:r>
            <a:r>
              <a:rPr lang="fr-FR" sz="2600" dirty="0" err="1" smtClean="0"/>
              <a:t>political</a:t>
            </a:r>
            <a:r>
              <a:rPr lang="fr-FR" sz="2600" dirty="0" smtClean="0"/>
              <a:t> &amp; capital </a:t>
            </a:r>
            <a:r>
              <a:rPr lang="fr-FR" sz="2600" dirty="0" err="1" smtClean="0"/>
              <a:t>controls</a:t>
            </a:r>
            <a:r>
              <a:rPr lang="fr-FR" sz="2600" dirty="0" smtClean="0"/>
              <a:t> (China, </a:t>
            </a:r>
            <a:r>
              <a:rPr lang="fr-FR" sz="2600" dirty="0" err="1" smtClean="0"/>
              <a:t>Russia</a:t>
            </a:r>
            <a:r>
              <a:rPr lang="fr-FR" sz="2600" dirty="0" smtClean="0"/>
              <a:t>..), or </a:t>
            </a:r>
            <a:r>
              <a:rPr lang="fr-FR" sz="2600" dirty="0" err="1" smtClean="0"/>
              <a:t>perpetual</a:t>
            </a:r>
            <a:r>
              <a:rPr lang="fr-FR" sz="2600" dirty="0" smtClean="0"/>
              <a:t> population </a:t>
            </a:r>
            <a:r>
              <a:rPr lang="fr-FR" sz="2600" dirty="0" err="1" smtClean="0"/>
              <a:t>growth</a:t>
            </a:r>
            <a:r>
              <a:rPr lang="fr-FR" sz="2600" dirty="0" smtClean="0"/>
              <a:t> (US), or inflation, or </a:t>
            </a:r>
            <a:r>
              <a:rPr lang="fr-FR" sz="2600" dirty="0" err="1" smtClean="0"/>
              <a:t>some</a:t>
            </a:r>
            <a:r>
              <a:rPr lang="fr-FR" sz="2600" dirty="0" smtClean="0"/>
              <a:t> mixture of all</a:t>
            </a:r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fr-FR" dirty="0" err="1" smtClean="0"/>
              <a:t>Brasil</a:t>
            </a:r>
            <a:r>
              <a:rPr lang="fr-FR" dirty="0" smtClean="0"/>
              <a:t> vs Europe-US-</a:t>
            </a:r>
            <a:r>
              <a:rPr lang="fr-FR" dirty="0" err="1" smtClean="0"/>
              <a:t>Japan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5832648"/>
          </a:xfrm>
        </p:spPr>
        <p:txBody>
          <a:bodyPr>
            <a:normAutofit fontScale="77500" lnSpcReduction="20000"/>
          </a:bodyPr>
          <a:lstStyle/>
          <a:p>
            <a:r>
              <a:rPr lang="fr-FR" sz="3400" b="1" dirty="0" smtClean="0"/>
              <a:t>Top </a:t>
            </a:r>
            <a:r>
              <a:rPr lang="fr-FR" sz="3400" b="1" dirty="0" err="1" smtClean="0"/>
              <a:t>income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shares</a:t>
            </a:r>
            <a:r>
              <a:rPr lang="fr-FR" sz="3400" b="1" dirty="0" smtClean="0"/>
              <a:t> </a:t>
            </a:r>
            <a:r>
              <a:rPr lang="fr-FR" sz="3400" dirty="0" smtClean="0"/>
              <a:t>: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</a:t>
            </a:r>
            <a:r>
              <a:rPr lang="fr-FR" sz="3400" dirty="0" err="1" smtClean="0"/>
              <a:t>inequality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known</a:t>
            </a:r>
            <a:r>
              <a:rPr lang="fr-FR" sz="3400" dirty="0" smtClean="0"/>
              <a:t> to </a:t>
            </a:r>
            <a:r>
              <a:rPr lang="fr-FR" sz="3400" dirty="0" err="1" smtClean="0"/>
              <a:t>be</a:t>
            </a:r>
            <a:r>
              <a:rPr lang="fr-FR" sz="3400" dirty="0" smtClean="0"/>
              <a:t> </a:t>
            </a:r>
            <a:r>
              <a:rPr lang="fr-FR" sz="3400" dirty="0" err="1" smtClean="0"/>
              <a:t>high</a:t>
            </a:r>
            <a:r>
              <a:rPr lang="fr-FR" sz="3400" dirty="0" smtClean="0"/>
              <a:t> in </a:t>
            </a:r>
            <a:r>
              <a:rPr lang="fr-FR" sz="3400" dirty="0" err="1" smtClean="0"/>
              <a:t>Brasil</a:t>
            </a:r>
            <a:r>
              <a:rPr lang="fr-FR" sz="3400" dirty="0" smtClean="0"/>
              <a:t>; but </a:t>
            </a:r>
            <a:r>
              <a:rPr lang="fr-FR" sz="3400" dirty="0" err="1" smtClean="0"/>
              <a:t>it</a:t>
            </a:r>
            <a:r>
              <a:rPr lang="fr-FR" sz="3400" dirty="0" smtClean="0"/>
              <a:t> </a:t>
            </a:r>
            <a:r>
              <a:rPr lang="fr-FR" sz="3400" dirty="0" err="1" smtClean="0"/>
              <a:t>is</a:t>
            </a:r>
            <a:r>
              <a:rPr lang="fr-FR" sz="3400" dirty="0" smtClean="0"/>
              <a:t> </a:t>
            </a:r>
            <a:r>
              <a:rPr lang="fr-FR" sz="3400" dirty="0" err="1" smtClean="0"/>
              <a:t>probably</a:t>
            </a:r>
            <a:r>
              <a:rPr lang="fr-FR" sz="3400" dirty="0" smtClean="0"/>
              <a:t> </a:t>
            </a:r>
            <a:r>
              <a:rPr lang="fr-FR" sz="3400" dirty="0" err="1" smtClean="0"/>
              <a:t>underestimated</a:t>
            </a:r>
            <a:r>
              <a:rPr lang="fr-FR" sz="3400" dirty="0" smtClean="0"/>
              <a:t> (</a:t>
            </a:r>
            <a:r>
              <a:rPr lang="fr-FR" sz="3400" dirty="0" err="1" smtClean="0"/>
              <a:t>problem</a:t>
            </a:r>
            <a:r>
              <a:rPr lang="fr-FR" sz="3400" dirty="0" smtClean="0"/>
              <a:t> </a:t>
            </a:r>
            <a:r>
              <a:rPr lang="fr-FR" sz="3400" dirty="0" err="1" smtClean="0"/>
              <a:t>with</a:t>
            </a:r>
            <a:r>
              <a:rPr lang="fr-FR" sz="3400" dirty="0" smtClean="0"/>
              <a:t> </a:t>
            </a:r>
            <a:r>
              <a:rPr lang="fr-FR" sz="3400" dirty="0" err="1" smtClean="0"/>
              <a:t>household</a:t>
            </a:r>
            <a:r>
              <a:rPr lang="fr-FR" sz="3400" dirty="0" smtClean="0"/>
              <a:t> </a:t>
            </a:r>
            <a:r>
              <a:rPr lang="fr-FR" sz="3400" dirty="0" err="1" smtClean="0"/>
              <a:t>surveys</a:t>
            </a:r>
            <a:r>
              <a:rPr lang="fr-FR" sz="3400" dirty="0" smtClean="0"/>
              <a:t>); </a:t>
            </a:r>
            <a:r>
              <a:rPr lang="fr-FR" sz="3400" dirty="0" err="1" smtClean="0"/>
              <a:t>little</a:t>
            </a:r>
            <a:r>
              <a:rPr lang="fr-FR" sz="3400" dirty="0" smtClean="0"/>
              <a:t> </a:t>
            </a:r>
            <a:r>
              <a:rPr lang="fr-FR" sz="3400" dirty="0" err="1" smtClean="0"/>
              <a:t>access</a:t>
            </a:r>
            <a:r>
              <a:rPr lang="fr-FR" sz="3400" dirty="0" smtClean="0"/>
              <a:t> to fiscal data in </a:t>
            </a:r>
            <a:r>
              <a:rPr lang="fr-FR" sz="3400" dirty="0" err="1" smtClean="0"/>
              <a:t>Brasil</a:t>
            </a:r>
            <a:endParaRPr lang="fr-FR" sz="3400" dirty="0" smtClean="0"/>
          </a:p>
          <a:p>
            <a:pPr marL="0" indent="0">
              <a:buNone/>
            </a:pPr>
            <a:endParaRPr lang="fr-FR" sz="3400" dirty="0" smtClean="0"/>
          </a:p>
          <a:p>
            <a:r>
              <a:rPr lang="fr-FR" sz="3400" b="1" dirty="0" err="1" smtClean="0"/>
              <a:t>Wealth</a:t>
            </a:r>
            <a:r>
              <a:rPr lang="fr-FR" sz="3400" b="1" dirty="0" smtClean="0"/>
              <a:t>-</a:t>
            </a:r>
            <a:r>
              <a:rPr lang="fr-FR" sz="3400" b="1" dirty="0" err="1" smtClean="0"/>
              <a:t>income</a:t>
            </a:r>
            <a:r>
              <a:rPr lang="fr-FR" sz="3400" b="1" dirty="0" smtClean="0"/>
              <a:t> ratios</a:t>
            </a:r>
            <a:r>
              <a:rPr lang="fr-FR" sz="3400" dirty="0" smtClean="0"/>
              <a:t> : </a:t>
            </a:r>
            <a:r>
              <a:rPr lang="fr-FR" sz="3400" dirty="0" err="1" smtClean="0"/>
              <a:t>probably</a:t>
            </a:r>
            <a:r>
              <a:rPr lang="fr-FR" sz="3400" dirty="0" smtClean="0"/>
              <a:t> a </a:t>
            </a:r>
            <a:r>
              <a:rPr lang="fr-FR" sz="3400" dirty="0" err="1" smtClean="0"/>
              <a:t>strong</a:t>
            </a:r>
            <a:r>
              <a:rPr lang="fr-FR" sz="3400" dirty="0" smtClean="0"/>
              <a:t> </a:t>
            </a:r>
            <a:r>
              <a:rPr lang="fr-FR" sz="3400" dirty="0" err="1" smtClean="0"/>
              <a:t>rise</a:t>
            </a:r>
            <a:r>
              <a:rPr lang="fr-FR" sz="3400" dirty="0" smtClean="0"/>
              <a:t> in </a:t>
            </a:r>
            <a:r>
              <a:rPr lang="fr-FR" sz="3400" dirty="0" err="1" smtClean="0"/>
              <a:t>Brasil</a:t>
            </a:r>
            <a:r>
              <a:rPr lang="fr-FR" sz="3400" dirty="0" smtClean="0"/>
              <a:t> (real </a:t>
            </a:r>
            <a:r>
              <a:rPr lang="fr-FR" sz="3400" dirty="0" err="1" smtClean="0"/>
              <a:t>estate</a:t>
            </a:r>
            <a:r>
              <a:rPr lang="fr-FR" sz="3400" dirty="0" smtClean="0"/>
              <a:t> </a:t>
            </a:r>
            <a:r>
              <a:rPr lang="fr-FR" sz="3400" dirty="0" err="1" smtClean="0"/>
              <a:t>prices</a:t>
            </a:r>
            <a:r>
              <a:rPr lang="fr-FR" sz="3400" dirty="0" smtClean="0"/>
              <a:t>), but </a:t>
            </a:r>
            <a:r>
              <a:rPr lang="fr-FR" sz="3400" dirty="0" err="1" smtClean="0"/>
              <a:t>we</a:t>
            </a:r>
            <a:r>
              <a:rPr lang="fr-FR" sz="3400" dirty="0" smtClean="0"/>
              <a:t> do not </a:t>
            </a:r>
            <a:r>
              <a:rPr lang="fr-FR" sz="3400" dirty="0" err="1" smtClean="0"/>
              <a:t>really</a:t>
            </a:r>
            <a:r>
              <a:rPr lang="fr-FR" sz="3400" dirty="0" smtClean="0"/>
              <a:t> know </a:t>
            </a:r>
          </a:p>
          <a:p>
            <a:pPr marL="0" indent="0">
              <a:buNone/>
            </a:pPr>
            <a:endParaRPr lang="fr-FR" sz="3400" dirty="0" smtClean="0"/>
          </a:p>
          <a:p>
            <a:r>
              <a:rPr lang="fr-FR" sz="3400" b="1" dirty="0" err="1" smtClean="0"/>
              <a:t>Wealth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inequality</a:t>
            </a:r>
            <a:r>
              <a:rPr lang="fr-FR" sz="3400" b="1" dirty="0" smtClean="0"/>
              <a:t> </a:t>
            </a:r>
            <a:r>
              <a:rPr lang="fr-FR" sz="3400" dirty="0" smtClean="0"/>
              <a:t>: </a:t>
            </a:r>
            <a:r>
              <a:rPr lang="fr-FR" sz="3400" dirty="0" err="1" smtClean="0"/>
              <a:t>probably</a:t>
            </a:r>
            <a:r>
              <a:rPr lang="fr-FR" sz="3400" dirty="0" smtClean="0"/>
              <a:t> </a:t>
            </a:r>
            <a:r>
              <a:rPr lang="fr-FR" sz="3400" dirty="0" err="1" smtClean="0"/>
              <a:t>very</a:t>
            </a:r>
            <a:r>
              <a:rPr lang="fr-FR" sz="3400" dirty="0" smtClean="0"/>
              <a:t> </a:t>
            </a:r>
            <a:r>
              <a:rPr lang="fr-FR" sz="3400" dirty="0" err="1" smtClean="0"/>
              <a:t>high</a:t>
            </a:r>
            <a:r>
              <a:rPr lang="fr-FR" sz="3400" dirty="0" smtClean="0"/>
              <a:t>, but </a:t>
            </a:r>
            <a:r>
              <a:rPr lang="fr-FR" sz="3400" dirty="0" err="1" smtClean="0"/>
              <a:t>we</a:t>
            </a:r>
            <a:r>
              <a:rPr lang="fr-FR" sz="3400" dirty="0" smtClean="0"/>
              <a:t> do not </a:t>
            </a:r>
            <a:r>
              <a:rPr lang="fr-FR" sz="3400" dirty="0" err="1" smtClean="0"/>
              <a:t>really</a:t>
            </a:r>
            <a:r>
              <a:rPr lang="fr-FR" sz="3400" dirty="0" smtClean="0"/>
              <a:t> know; no </a:t>
            </a:r>
            <a:r>
              <a:rPr lang="fr-FR" sz="3400" dirty="0" err="1" smtClean="0"/>
              <a:t>access</a:t>
            </a:r>
            <a:r>
              <a:rPr lang="fr-FR" sz="3400" dirty="0" smtClean="0"/>
              <a:t> to </a:t>
            </a:r>
            <a:r>
              <a:rPr lang="fr-FR" sz="3400" dirty="0" err="1" smtClean="0"/>
              <a:t>property</a:t>
            </a:r>
            <a:r>
              <a:rPr lang="fr-FR" sz="3400" dirty="0" smtClean="0"/>
              <a:t> </a:t>
            </a:r>
            <a:r>
              <a:rPr lang="fr-FR" sz="3400" dirty="0" err="1" smtClean="0"/>
              <a:t>tax</a:t>
            </a:r>
            <a:r>
              <a:rPr lang="fr-FR" sz="3400" dirty="0" smtClean="0"/>
              <a:t> and </a:t>
            </a:r>
            <a:r>
              <a:rPr lang="fr-FR" sz="3400" dirty="0" err="1" smtClean="0"/>
              <a:t>inheritance</a:t>
            </a:r>
            <a:r>
              <a:rPr lang="fr-FR" sz="3400" dirty="0" smtClean="0"/>
              <a:t> </a:t>
            </a:r>
            <a:r>
              <a:rPr lang="fr-FR" sz="3400" dirty="0" err="1" smtClean="0"/>
              <a:t>tax</a:t>
            </a:r>
            <a:r>
              <a:rPr lang="fr-FR" sz="3400" dirty="0" smtClean="0"/>
              <a:t> </a:t>
            </a:r>
            <a:r>
              <a:rPr lang="fr-FR" sz="3400" dirty="0" err="1" smtClean="0"/>
              <a:t>statistics</a:t>
            </a:r>
            <a:r>
              <a:rPr lang="fr-FR" sz="3400" dirty="0" smtClean="0"/>
              <a:t> </a:t>
            </a:r>
          </a:p>
          <a:p>
            <a:pPr>
              <a:buNone/>
            </a:pPr>
            <a:endParaRPr lang="fr-FR" sz="3400" dirty="0" smtClean="0"/>
          </a:p>
          <a:p>
            <a:r>
              <a:rPr lang="fr-FR" sz="3400" b="1" dirty="0" err="1" smtClean="0"/>
              <a:t>Like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other</a:t>
            </a:r>
            <a:r>
              <a:rPr lang="fr-FR" sz="3400" b="1" dirty="0" smtClean="0"/>
              <a:t> countries, </a:t>
            </a:r>
            <a:r>
              <a:rPr lang="fr-FR" sz="3400" b="1" dirty="0" err="1" smtClean="0"/>
              <a:t>Brasil</a:t>
            </a:r>
            <a:r>
              <a:rPr lang="fr-FR" sz="3400" b="1" dirty="0" smtClean="0"/>
              <a:t> </a:t>
            </a:r>
            <a:r>
              <a:rPr lang="fr-FR" sz="3400" b="1" dirty="0" err="1" smtClean="0"/>
              <a:t>needs</a:t>
            </a:r>
            <a:r>
              <a:rPr lang="fr-FR" sz="3400" b="1" dirty="0" smtClean="0"/>
              <a:t> more </a:t>
            </a:r>
            <a:r>
              <a:rPr lang="fr-FR" sz="3400" b="1" dirty="0" err="1" smtClean="0"/>
              <a:t>transparency</a:t>
            </a:r>
            <a:r>
              <a:rPr lang="fr-FR" sz="3400" b="1" dirty="0" smtClean="0"/>
              <a:t> about </a:t>
            </a:r>
            <a:r>
              <a:rPr lang="fr-FR" sz="3400" b="1" dirty="0" err="1" smtClean="0"/>
              <a:t>income</a:t>
            </a:r>
            <a:r>
              <a:rPr lang="fr-FR" sz="3400" b="1" dirty="0" smtClean="0"/>
              <a:t> and </a:t>
            </a:r>
            <a:r>
              <a:rPr lang="fr-FR" sz="3400" b="1" dirty="0" err="1" smtClean="0"/>
              <a:t>wealth</a:t>
            </a:r>
            <a:r>
              <a:rPr lang="fr-FR" sz="3400" dirty="0" smtClean="0"/>
              <a:t>; progressive </a:t>
            </a:r>
            <a:r>
              <a:rPr lang="fr-FR" sz="3400" dirty="0" err="1" smtClean="0"/>
              <a:t>tax</a:t>
            </a:r>
            <a:r>
              <a:rPr lang="fr-FR" sz="3400" dirty="0" smtClean="0"/>
              <a:t> on </a:t>
            </a:r>
            <a:r>
              <a:rPr lang="fr-FR" sz="3400" dirty="0" err="1" smtClean="0"/>
              <a:t>income</a:t>
            </a:r>
            <a:r>
              <a:rPr lang="fr-FR" sz="3400" dirty="0" smtClean="0"/>
              <a:t>, </a:t>
            </a:r>
            <a:r>
              <a:rPr lang="fr-FR" sz="3400" dirty="0" err="1" smtClean="0"/>
              <a:t>inheritance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</a:t>
            </a:r>
            <a:r>
              <a:rPr lang="fr-FR" sz="3400" dirty="0" err="1" smtClean="0"/>
              <a:t>would</a:t>
            </a:r>
            <a:r>
              <a:rPr lang="fr-FR" sz="3400" dirty="0" smtClean="0"/>
              <a:t> </a:t>
            </a:r>
            <a:r>
              <a:rPr lang="fr-FR" sz="3400" dirty="0" err="1" smtClean="0"/>
              <a:t>be</a:t>
            </a:r>
            <a:r>
              <a:rPr lang="fr-FR" sz="3400" dirty="0" smtClean="0"/>
              <a:t> a </a:t>
            </a:r>
            <a:r>
              <a:rPr lang="fr-FR" sz="3400" dirty="0" err="1" smtClean="0"/>
              <a:t>powerful</a:t>
            </a:r>
            <a:r>
              <a:rPr lang="fr-FR" sz="3400" dirty="0" smtClean="0"/>
              <a:t> </a:t>
            </a:r>
            <a:r>
              <a:rPr lang="fr-FR" sz="3400" dirty="0" err="1" smtClean="0"/>
              <a:t>way</a:t>
            </a:r>
            <a:r>
              <a:rPr lang="fr-FR" sz="3400" dirty="0" smtClean="0"/>
              <a:t> to </a:t>
            </a:r>
            <a:r>
              <a:rPr lang="fr-FR" sz="3400" dirty="0" err="1" smtClean="0"/>
              <a:t>produce</a:t>
            </a:r>
            <a:r>
              <a:rPr lang="fr-FR" sz="3400" dirty="0" smtClean="0"/>
              <a:t> information about how the </a:t>
            </a:r>
            <a:r>
              <a:rPr lang="fr-FR" sz="3400" dirty="0" err="1" smtClean="0"/>
              <a:t>different</a:t>
            </a:r>
            <a:r>
              <a:rPr lang="fr-FR" sz="3400" dirty="0" smtClean="0"/>
              <a:t> </a:t>
            </a:r>
            <a:r>
              <a:rPr lang="fr-FR" sz="3400" dirty="0" err="1" smtClean="0"/>
              <a:t>income</a:t>
            </a:r>
            <a:r>
              <a:rPr lang="fr-FR" sz="3400" dirty="0" smtClean="0"/>
              <a:t> and </a:t>
            </a:r>
            <a:r>
              <a:rPr lang="fr-FR" sz="3400" dirty="0" err="1" smtClean="0"/>
              <a:t>wealth</a:t>
            </a:r>
            <a:r>
              <a:rPr lang="fr-FR" sz="3400" dirty="0" smtClean="0"/>
              <a:t> groups are </a:t>
            </a:r>
            <a:r>
              <a:rPr lang="fr-FR" sz="3400" dirty="0" err="1" smtClean="0"/>
              <a:t>benefiting</a:t>
            </a:r>
            <a:r>
              <a:rPr lang="fr-FR" sz="3400" dirty="0" smtClean="0"/>
              <a:t> </a:t>
            </a:r>
            <a:r>
              <a:rPr lang="fr-FR" sz="3400" dirty="0" err="1" smtClean="0"/>
              <a:t>from</a:t>
            </a:r>
            <a:r>
              <a:rPr lang="fr-FR" sz="3400" dirty="0" smtClean="0"/>
              <a:t> </a:t>
            </a:r>
            <a:r>
              <a:rPr lang="fr-FR" sz="3400" dirty="0" err="1" smtClean="0"/>
              <a:t>growth</a:t>
            </a:r>
            <a:endParaRPr lang="fr-FR" sz="3400" dirty="0" smtClean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="" xmlns:p14="http://schemas.microsoft.com/office/powerpoint/2010/main" val="34633408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467544" y="476672"/>
          <a:ext cx="8255000" cy="5718175"/>
        </p:xfrm>
        <a:graphic>
          <a:graphicData uri="http://schemas.openxmlformats.org/presentationml/2006/ole">
            <p:oleObj spid="_x0000_s159747" name="Worksheet" r:id="rId3" imgW="8542100" imgH="6438859" progId="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683568" y="908720"/>
          <a:ext cx="7967662" cy="5184775"/>
        </p:xfrm>
        <a:graphic>
          <a:graphicData uri="http://schemas.openxmlformats.org/presentationml/2006/ole">
            <p:oleObj spid="_x0000_s160770" name="Worksheet" r:id="rId3" imgW="8542100" imgH="6408369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2657</TotalTime>
  <Words>2115</Words>
  <Application>Microsoft Office PowerPoint</Application>
  <PresentationFormat>Affichage à l'écran (4:3)</PresentationFormat>
  <Paragraphs>130</Paragraphs>
  <Slides>61</Slides>
  <Notes>1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61</vt:i4>
      </vt:variant>
    </vt:vector>
  </HeadingPairs>
  <TitlesOfParts>
    <vt:vector size="64" baseType="lpstr">
      <vt:lpstr>Thème Office</vt:lpstr>
      <vt:lpstr>Acrobat Document</vt:lpstr>
      <vt:lpstr>Worksheet</vt:lpstr>
      <vt:lpstr>   Capital in the 21st century </vt:lpstr>
      <vt:lpstr>Diapositive 2</vt:lpstr>
      <vt:lpstr>Diapositive 3</vt:lpstr>
      <vt:lpstr>Diapositive 4</vt:lpstr>
      <vt:lpstr>Diapositive 5</vt:lpstr>
      <vt:lpstr>This presentation: three points</vt:lpstr>
      <vt:lpstr>Brasil vs Europe-US-Japan</vt:lpstr>
      <vt:lpstr>Diapositive 8</vt:lpstr>
      <vt:lpstr>Diapositive 9</vt:lpstr>
      <vt:lpstr>Diapositive 10</vt:lpstr>
      <vt:lpstr>This presentation: three points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Conclusions</vt:lpstr>
      <vt:lpstr>Diapositive 21</vt:lpstr>
      <vt:lpstr>1. The return of a wealth-based society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2. The future of wealth concentration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3. Inequality in America (« meritocratic extremism »)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Conclusions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Economics: Tax &amp; Transfer Policies  (Master PPD &amp; APE, Paris School of Economics) Thomas Piketty Academic year 2013-2014</dc:title>
  <dc:creator>Thomas Piketty</dc:creator>
  <cp:lastModifiedBy>Thomas Piketty</cp:lastModifiedBy>
  <cp:revision>259</cp:revision>
  <dcterms:created xsi:type="dcterms:W3CDTF">2013-09-25T21:11:06Z</dcterms:created>
  <dcterms:modified xsi:type="dcterms:W3CDTF">2014-11-25T10:04:39Z</dcterms:modified>
</cp:coreProperties>
</file>