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7" r:id="rId2"/>
    <p:sldId id="262" r:id="rId3"/>
    <p:sldId id="299" r:id="rId4"/>
    <p:sldId id="300" r:id="rId5"/>
    <p:sldId id="301" r:id="rId6"/>
    <p:sldId id="281" r:id="rId7"/>
    <p:sldId id="32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282" r:id="rId18"/>
    <p:sldId id="304" r:id="rId19"/>
    <p:sldId id="302" r:id="rId20"/>
    <p:sldId id="303" r:id="rId21"/>
    <p:sldId id="280" r:id="rId22"/>
    <p:sldId id="260" r:id="rId23"/>
    <p:sldId id="287" r:id="rId24"/>
    <p:sldId id="307" r:id="rId25"/>
    <p:sldId id="305" r:id="rId26"/>
    <p:sldId id="296" r:id="rId27"/>
    <p:sldId id="308" r:id="rId28"/>
    <p:sldId id="283" r:id="rId29"/>
    <p:sldId id="265" r:id="rId30"/>
    <p:sldId id="267" r:id="rId31"/>
    <p:sldId id="266" r:id="rId32"/>
    <p:sldId id="268" r:id="rId33"/>
    <p:sldId id="293" r:id="rId34"/>
    <p:sldId id="269" r:id="rId35"/>
    <p:sldId id="270" r:id="rId36"/>
    <p:sldId id="271" r:id="rId37"/>
    <p:sldId id="272" r:id="rId38"/>
    <p:sldId id="309" r:id="rId39"/>
    <p:sldId id="310" r:id="rId40"/>
    <p:sldId id="311" r:id="rId41"/>
    <p:sldId id="273" r:id="rId42"/>
    <p:sldId id="312" r:id="rId43"/>
    <p:sldId id="284" r:id="rId44"/>
    <p:sldId id="297" r:id="rId45"/>
    <p:sldId id="261" r:id="rId46"/>
    <p:sldId id="313" r:id="rId47"/>
    <p:sldId id="274" r:id="rId48"/>
    <p:sldId id="275" r:id="rId49"/>
    <p:sldId id="294" r:id="rId50"/>
    <p:sldId id="276" r:id="rId51"/>
    <p:sldId id="315" r:id="rId52"/>
    <p:sldId id="277" r:id="rId53"/>
    <p:sldId id="314" r:id="rId54"/>
    <p:sldId id="278" r:id="rId55"/>
    <p:sldId id="279" r:id="rId56"/>
    <p:sldId id="286" r:id="rId5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136904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smtClean="0"/>
              <a:t>Beijing</a:t>
            </a:r>
            <a:r>
              <a:rPr lang="en-US" smtClean="0"/>
              <a:t>, </a:t>
            </a:r>
            <a:r>
              <a:rPr lang="en-US" smtClean="0"/>
              <a:t>November </a:t>
            </a:r>
            <a:r>
              <a:rPr lang="en-US" smtClean="0"/>
              <a:t>13 </a:t>
            </a:r>
            <a:r>
              <a:rPr lang="en-US" dirty="0" smtClean="0"/>
              <a:t>2014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29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14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4233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3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240360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Supplementary</a:t>
            </a:r>
            <a:r>
              <a:rPr lang="fr-FR" b="1" dirty="0" smtClean="0"/>
              <a:t> </a:t>
            </a:r>
            <a:r>
              <a:rPr lang="fr-FR" b="1" dirty="0" err="1" smtClean="0"/>
              <a:t>slides</a:t>
            </a:r>
            <a:endParaRPr lang="fr-FR" b="1" dirty="0" smtClean="0"/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(long lecture version)</a:t>
            </a:r>
            <a:endParaRPr lang="fr-FR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7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; I </a:t>
            </a:r>
            <a:r>
              <a:rPr lang="fr-FR" sz="3400" dirty="0" err="1" smtClean="0"/>
              <a:t>try</a:t>
            </a:r>
            <a:r>
              <a:rPr lang="fr-FR" sz="3400" dirty="0" smtClean="0"/>
              <a:t> to shift attention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to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1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9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3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091" name="Acrobat Document" r:id="rId3" imgW="4663844" imgH="603556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3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1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3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5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5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88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8000"/>
        </p:xfrm>
        <a:graphic>
          <a:graphicData uri="http://schemas.openxmlformats.org/presentationml/2006/ole">
            <p:oleObj spid="_x0000_s109569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644951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0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82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3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dirty="0" smtClean="0"/>
              <a:t>(« </a:t>
            </a:r>
            <a:r>
              <a:rPr lang="fr-FR" sz="3600" dirty="0" err="1" smtClean="0"/>
              <a:t>meritocratic</a:t>
            </a:r>
            <a:r>
              <a:rPr lang="fr-FR" sz="3600" dirty="0" smtClean="0"/>
              <a:t> </a:t>
            </a:r>
            <a:r>
              <a:rPr lang="fr-FR" sz="3600" dirty="0" err="1" smtClean="0"/>
              <a:t>extremism</a:t>
            </a:r>
            <a:r>
              <a:rPr lang="fr-FR" sz="3600" dirty="0" smtClean="0"/>
              <a:t> »)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9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5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0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08545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271857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5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697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7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2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China vs Europe-US-</a:t>
            </a:r>
            <a:r>
              <a:rPr lang="fr-FR" dirty="0" err="1" smtClean="0"/>
              <a:t>Japan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832648"/>
          </a:xfrm>
        </p:spPr>
        <p:txBody>
          <a:bodyPr>
            <a:normAutofit fontScale="70000" lnSpcReduction="20000"/>
          </a:bodyPr>
          <a:lstStyle/>
          <a:p>
            <a:r>
              <a:rPr lang="fr-FR" sz="3400" b="1" dirty="0" smtClean="0"/>
              <a:t>Top 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shares</a:t>
            </a:r>
            <a:r>
              <a:rPr lang="fr-FR" sz="3400" b="1" dirty="0" smtClean="0"/>
              <a:t> </a:t>
            </a:r>
            <a:r>
              <a:rPr lang="fr-FR" sz="3400" dirty="0" smtClean="0"/>
              <a:t>: </a:t>
            </a:r>
            <a:r>
              <a:rPr lang="fr-FR" sz="3400" dirty="0" err="1" smtClean="0"/>
              <a:t>maybe</a:t>
            </a:r>
            <a:r>
              <a:rPr lang="fr-FR" sz="3400" dirty="0" smtClean="0"/>
              <a:t> the </a:t>
            </a:r>
            <a:r>
              <a:rPr lang="fr-FR" sz="3400" dirty="0" err="1" smtClean="0"/>
              <a:t>level</a:t>
            </a:r>
            <a:r>
              <a:rPr lang="fr-FR" sz="3400" dirty="0" smtClean="0"/>
              <a:t> and the </a:t>
            </a:r>
            <a:r>
              <a:rPr lang="fr-FR" sz="3400" dirty="0" err="1" smtClean="0"/>
              <a:t>rise</a:t>
            </a:r>
            <a:r>
              <a:rPr lang="fr-FR" sz="3400" dirty="0" smtClean="0"/>
              <a:t> of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</a:t>
            </a:r>
            <a:r>
              <a:rPr lang="fr-FR" sz="3400" dirty="0" err="1" smtClean="0"/>
              <a:t>were</a:t>
            </a:r>
            <a:r>
              <a:rPr lang="fr-FR" sz="3400" dirty="0" smtClean="0"/>
              <a:t> </a:t>
            </a:r>
            <a:r>
              <a:rPr lang="fr-FR" sz="3400" dirty="0" err="1" smtClean="0"/>
              <a:t>less</a:t>
            </a:r>
            <a:r>
              <a:rPr lang="fr-FR" sz="3400" dirty="0" smtClean="0"/>
              <a:t> </a:t>
            </a:r>
            <a:r>
              <a:rPr lang="fr-FR" sz="3400" dirty="0" err="1" smtClean="0"/>
              <a:t>strong</a:t>
            </a:r>
            <a:r>
              <a:rPr lang="fr-FR" sz="3400" dirty="0" smtClean="0"/>
              <a:t> in China in </a:t>
            </a:r>
            <a:r>
              <a:rPr lang="fr-FR" sz="3400" dirty="0" err="1" smtClean="0"/>
              <a:t>recent</a:t>
            </a:r>
            <a:r>
              <a:rPr lang="fr-FR" sz="3400" dirty="0" smtClean="0"/>
              <a:t> </a:t>
            </a:r>
            <a:r>
              <a:rPr lang="fr-FR" sz="3400" dirty="0" err="1" smtClean="0"/>
              <a:t>decades</a:t>
            </a:r>
            <a:r>
              <a:rPr lang="fr-FR" sz="3400" dirty="0" smtClean="0"/>
              <a:t>; but the </a:t>
            </a:r>
            <a:r>
              <a:rPr lang="fr-FR" sz="3400" dirty="0" err="1" smtClean="0"/>
              <a:t>problem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the </a:t>
            </a:r>
            <a:r>
              <a:rPr lang="fr-FR" sz="3400" dirty="0" err="1" smtClean="0"/>
              <a:t>lack</a:t>
            </a:r>
            <a:r>
              <a:rPr lang="fr-FR" sz="3400" dirty="0" smtClean="0"/>
              <a:t> of </a:t>
            </a:r>
            <a:r>
              <a:rPr lang="fr-FR" sz="3400" dirty="0" err="1" smtClean="0"/>
              <a:t>access</a:t>
            </a:r>
            <a:r>
              <a:rPr lang="fr-FR" sz="3400" dirty="0" smtClean="0"/>
              <a:t> to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tax</a:t>
            </a:r>
            <a:r>
              <a:rPr lang="fr-FR" sz="3400" dirty="0" smtClean="0"/>
              <a:t> </a:t>
            </a:r>
            <a:r>
              <a:rPr lang="fr-FR" sz="3400" dirty="0" err="1" smtClean="0"/>
              <a:t>statistics</a:t>
            </a:r>
            <a:r>
              <a:rPr lang="fr-FR" sz="3400" dirty="0" smtClean="0"/>
              <a:t> in China; </a:t>
            </a:r>
            <a:r>
              <a:rPr lang="fr-FR" sz="3400" dirty="0" err="1" smtClean="0"/>
              <a:t>so</a:t>
            </a:r>
            <a:r>
              <a:rPr lang="fr-FR" sz="3400" dirty="0" smtClean="0"/>
              <a:t> </a:t>
            </a:r>
            <a:r>
              <a:rPr lang="fr-FR" sz="3400" dirty="0" err="1" smtClean="0"/>
              <a:t>we</a:t>
            </a:r>
            <a:r>
              <a:rPr lang="fr-FR" sz="3400" dirty="0" smtClean="0"/>
              <a:t> do not </a:t>
            </a:r>
            <a:r>
              <a:rPr lang="fr-FR" sz="3400" dirty="0" err="1" smtClean="0"/>
              <a:t>really</a:t>
            </a:r>
            <a:r>
              <a:rPr lang="fr-FR" sz="3400" dirty="0" smtClean="0"/>
              <a:t> know (</a:t>
            </a:r>
            <a:r>
              <a:rPr lang="fr-FR" sz="3400" dirty="0" err="1" smtClean="0"/>
              <a:t>household</a:t>
            </a:r>
            <a:r>
              <a:rPr lang="fr-FR" sz="3400" dirty="0" smtClean="0"/>
              <a:t> </a:t>
            </a:r>
            <a:r>
              <a:rPr lang="fr-FR" sz="3400" dirty="0" err="1" smtClean="0"/>
              <a:t>surveys</a:t>
            </a:r>
            <a:r>
              <a:rPr lang="fr-FR" sz="3400" dirty="0" smtClean="0"/>
              <a:t> </a:t>
            </a:r>
            <a:r>
              <a:rPr lang="fr-FR" sz="3400" dirty="0" err="1" smtClean="0"/>
              <a:t>underestimate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)</a:t>
            </a:r>
          </a:p>
          <a:p>
            <a:pPr marL="0" indent="0">
              <a:buNone/>
            </a:pPr>
            <a:endParaRPr lang="fr-FR" sz="3400" dirty="0" smtClean="0"/>
          </a:p>
          <a:p>
            <a:r>
              <a:rPr lang="fr-FR" sz="3400" b="1" dirty="0" err="1" smtClean="0"/>
              <a:t>Wealth</a:t>
            </a:r>
            <a:r>
              <a:rPr lang="fr-FR" sz="3400" b="1" dirty="0" smtClean="0"/>
              <a:t>-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ratios</a:t>
            </a:r>
            <a:r>
              <a:rPr lang="fr-FR" sz="3400" dirty="0" smtClean="0"/>
              <a:t> :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a </a:t>
            </a:r>
            <a:r>
              <a:rPr lang="fr-FR" sz="3400" dirty="0" err="1" smtClean="0"/>
              <a:t>strong</a:t>
            </a:r>
            <a:r>
              <a:rPr lang="fr-FR" sz="3400" dirty="0" smtClean="0"/>
              <a:t> </a:t>
            </a:r>
            <a:r>
              <a:rPr lang="fr-FR" sz="3400" dirty="0" err="1" smtClean="0"/>
              <a:t>rise</a:t>
            </a:r>
            <a:r>
              <a:rPr lang="fr-FR" sz="3400" dirty="0" smtClean="0"/>
              <a:t> in China, but </a:t>
            </a:r>
            <a:r>
              <a:rPr lang="fr-FR" sz="3400" dirty="0" err="1" smtClean="0"/>
              <a:t>with</a:t>
            </a:r>
            <a:r>
              <a:rPr lang="fr-FR" sz="3400" dirty="0" smtClean="0"/>
              <a:t> a </a:t>
            </a:r>
            <a:r>
              <a:rPr lang="fr-FR" sz="3400" dirty="0" err="1" smtClean="0"/>
              <a:t>bigger</a:t>
            </a:r>
            <a:r>
              <a:rPr lang="fr-FR" sz="3400" dirty="0" smtClean="0"/>
              <a:t> </a:t>
            </a:r>
            <a:r>
              <a:rPr lang="fr-FR" sz="3400" dirty="0" err="1" smtClean="0"/>
              <a:t>share</a:t>
            </a:r>
            <a:r>
              <a:rPr lang="fr-FR" sz="3400" dirty="0" smtClean="0"/>
              <a:t> of public capital in national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(30-40% in China, vs 0-10% in Europe-US-</a:t>
            </a:r>
            <a:r>
              <a:rPr lang="fr-FR" sz="3400" dirty="0" err="1" smtClean="0"/>
              <a:t>Japan</a:t>
            </a:r>
            <a:r>
              <a:rPr lang="fr-FR" sz="3400" dirty="0" smtClean="0"/>
              <a:t>) </a:t>
            </a:r>
          </a:p>
          <a:p>
            <a:pPr marL="0" indent="0">
              <a:buNone/>
            </a:pPr>
            <a:endParaRPr lang="fr-FR" sz="3400" dirty="0" smtClean="0"/>
          </a:p>
          <a:p>
            <a:r>
              <a:rPr lang="fr-FR" sz="3400" b="1" dirty="0" err="1" smtClean="0"/>
              <a:t>Wealth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inequality</a:t>
            </a:r>
            <a:r>
              <a:rPr lang="fr-FR" sz="3400" b="1" dirty="0" smtClean="0"/>
              <a:t> </a:t>
            </a:r>
            <a:r>
              <a:rPr lang="fr-FR" sz="3400" dirty="0" smtClean="0"/>
              <a:t>: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a </a:t>
            </a:r>
            <a:r>
              <a:rPr lang="fr-FR" sz="3400" dirty="0" err="1" smtClean="0"/>
              <a:t>significant</a:t>
            </a:r>
            <a:r>
              <a:rPr lang="fr-FR" sz="3400" dirty="0" smtClean="0"/>
              <a:t> </a:t>
            </a:r>
            <a:r>
              <a:rPr lang="fr-FR" sz="3400" dirty="0" err="1" smtClean="0"/>
              <a:t>rise</a:t>
            </a:r>
            <a:r>
              <a:rPr lang="fr-FR" sz="3400" dirty="0" smtClean="0"/>
              <a:t> in top 10%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shares</a:t>
            </a:r>
            <a:r>
              <a:rPr lang="fr-FR" sz="3400" dirty="0" smtClean="0"/>
              <a:t> (about 60% </a:t>
            </a:r>
            <a:r>
              <a:rPr lang="fr-FR" sz="3400" dirty="0" err="1" smtClean="0"/>
              <a:t>around</a:t>
            </a:r>
            <a:r>
              <a:rPr lang="fr-FR" sz="3400" dirty="0" smtClean="0"/>
              <a:t> 2000, </a:t>
            </a:r>
            <a:r>
              <a:rPr lang="fr-FR" sz="3400" dirty="0" err="1" smtClean="0"/>
              <a:t>like</a:t>
            </a:r>
            <a:r>
              <a:rPr lang="fr-FR" sz="3400" dirty="0" smtClean="0"/>
              <a:t> in Europe; vs about 70-75% </a:t>
            </a:r>
            <a:r>
              <a:rPr lang="fr-FR" sz="3400" dirty="0" err="1" smtClean="0"/>
              <a:t>around</a:t>
            </a:r>
            <a:r>
              <a:rPr lang="fr-FR" sz="3400" dirty="0" smtClean="0"/>
              <a:t> 2014, </a:t>
            </a:r>
            <a:r>
              <a:rPr lang="fr-FR" sz="3400" dirty="0" err="1" smtClean="0"/>
              <a:t>like</a:t>
            </a:r>
            <a:r>
              <a:rPr lang="fr-FR" sz="3400" dirty="0" smtClean="0"/>
              <a:t> in US?); but </a:t>
            </a:r>
            <a:r>
              <a:rPr lang="fr-FR" sz="3400" dirty="0" err="1" smtClean="0"/>
              <a:t>we</a:t>
            </a:r>
            <a:r>
              <a:rPr lang="fr-FR" sz="3400" dirty="0" smtClean="0"/>
              <a:t> do not </a:t>
            </a:r>
            <a:r>
              <a:rPr lang="fr-FR" sz="3400" dirty="0" err="1" smtClean="0"/>
              <a:t>really</a:t>
            </a:r>
            <a:r>
              <a:rPr lang="fr-FR" sz="3400" dirty="0" smtClean="0"/>
              <a:t> know</a:t>
            </a:r>
          </a:p>
          <a:p>
            <a:pPr>
              <a:buNone/>
            </a:pPr>
            <a:endParaRPr lang="fr-FR" sz="3400" dirty="0" smtClean="0"/>
          </a:p>
          <a:p>
            <a:r>
              <a:rPr lang="fr-FR" sz="3400" b="1" dirty="0" err="1" smtClean="0"/>
              <a:t>Like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other</a:t>
            </a:r>
            <a:r>
              <a:rPr lang="fr-FR" sz="3400" b="1" dirty="0" smtClean="0"/>
              <a:t> countries, China </a:t>
            </a:r>
            <a:r>
              <a:rPr lang="fr-FR" sz="3400" b="1" dirty="0" err="1" smtClean="0"/>
              <a:t>needs</a:t>
            </a:r>
            <a:r>
              <a:rPr lang="fr-FR" sz="3400" b="1" dirty="0" smtClean="0"/>
              <a:t> more </a:t>
            </a:r>
            <a:r>
              <a:rPr lang="fr-FR" sz="3400" b="1" dirty="0" err="1" smtClean="0"/>
              <a:t>transparency</a:t>
            </a:r>
            <a:r>
              <a:rPr lang="fr-FR" sz="3400" b="1" dirty="0" smtClean="0"/>
              <a:t> about 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and </a:t>
            </a:r>
            <a:r>
              <a:rPr lang="fr-FR" sz="3400" b="1" dirty="0" err="1" smtClean="0"/>
              <a:t>wealth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inequality</a:t>
            </a:r>
            <a:r>
              <a:rPr lang="fr-FR" sz="3400" dirty="0" smtClean="0"/>
              <a:t>; progressive </a:t>
            </a:r>
            <a:r>
              <a:rPr lang="fr-FR" sz="3400" dirty="0" err="1" smtClean="0"/>
              <a:t>tax</a:t>
            </a:r>
            <a:r>
              <a:rPr lang="fr-FR" sz="3400" dirty="0" smtClean="0"/>
              <a:t> on </a:t>
            </a:r>
            <a:r>
              <a:rPr lang="fr-FR" sz="3400" dirty="0" err="1" smtClean="0"/>
              <a:t>income</a:t>
            </a:r>
            <a:r>
              <a:rPr lang="fr-FR" sz="3400" dirty="0" smtClean="0"/>
              <a:t>, </a:t>
            </a:r>
            <a:r>
              <a:rPr lang="fr-FR" sz="3400" dirty="0" err="1" smtClean="0"/>
              <a:t>inheritance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would</a:t>
            </a:r>
            <a:r>
              <a:rPr lang="fr-FR" sz="3400" dirty="0" smtClean="0"/>
              <a:t> </a:t>
            </a:r>
            <a:r>
              <a:rPr lang="fr-FR" sz="3400" dirty="0" err="1" smtClean="0"/>
              <a:t>be</a:t>
            </a:r>
            <a:r>
              <a:rPr lang="fr-FR" sz="3400" dirty="0" smtClean="0"/>
              <a:t> a </a:t>
            </a:r>
            <a:r>
              <a:rPr lang="fr-FR" sz="3400" dirty="0" err="1" smtClean="0"/>
              <a:t>powerful</a:t>
            </a:r>
            <a:r>
              <a:rPr lang="fr-FR" sz="3400" dirty="0" smtClean="0"/>
              <a:t> </a:t>
            </a:r>
            <a:r>
              <a:rPr lang="fr-FR" sz="3400" dirty="0" err="1" smtClean="0"/>
              <a:t>way</a:t>
            </a:r>
            <a:r>
              <a:rPr lang="fr-FR" sz="3400" dirty="0" smtClean="0"/>
              <a:t> to </a:t>
            </a:r>
            <a:r>
              <a:rPr lang="fr-FR" sz="3400" dirty="0" err="1" smtClean="0"/>
              <a:t>produce</a:t>
            </a:r>
            <a:r>
              <a:rPr lang="fr-FR" sz="3400" dirty="0" smtClean="0"/>
              <a:t> information about how the </a:t>
            </a:r>
            <a:r>
              <a:rPr lang="fr-FR" sz="3400" dirty="0" err="1" smtClean="0"/>
              <a:t>different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groups are </a:t>
            </a:r>
            <a:r>
              <a:rPr lang="fr-FR" sz="3400" dirty="0" err="1" smtClean="0"/>
              <a:t>benefiting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growth</a:t>
            </a:r>
            <a:endParaRPr lang="fr-FR" sz="34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3926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2586</TotalTime>
  <Words>2033</Words>
  <Application>Microsoft Office PowerPoint</Application>
  <PresentationFormat>Affichage à l'écran (4:3)</PresentationFormat>
  <Paragraphs>124</Paragraphs>
  <Slides>56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58" baseType="lpstr">
      <vt:lpstr>Thème Office</vt:lpstr>
      <vt:lpstr>Acrobat Document</vt:lpstr>
      <vt:lpstr>   Capital in the 21st century </vt:lpstr>
      <vt:lpstr>Diapositive 2</vt:lpstr>
      <vt:lpstr>Diapositive 3</vt:lpstr>
      <vt:lpstr>Diapositive 4</vt:lpstr>
      <vt:lpstr>Diapositive 5</vt:lpstr>
      <vt:lpstr>This presentation: three points</vt:lpstr>
      <vt:lpstr>China vs Europe-US-Japan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Conclusions</vt:lpstr>
      <vt:lpstr>Diapositive 16</vt:lpstr>
      <vt:lpstr>1. The return of a wealth-based society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2. The future of wealth concentration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3. Inequality in America (« meritocratic extremism »)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244</cp:revision>
  <dcterms:created xsi:type="dcterms:W3CDTF">2013-09-25T21:11:06Z</dcterms:created>
  <dcterms:modified xsi:type="dcterms:W3CDTF">2014-11-10T08:48:28Z</dcterms:modified>
</cp:coreProperties>
</file>