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7" r:id="rId2"/>
    <p:sldId id="262" r:id="rId3"/>
    <p:sldId id="299" r:id="rId4"/>
    <p:sldId id="326" r:id="rId5"/>
    <p:sldId id="343" r:id="rId6"/>
    <p:sldId id="344" r:id="rId7"/>
    <p:sldId id="345" r:id="rId8"/>
    <p:sldId id="301" r:id="rId9"/>
    <p:sldId id="335" r:id="rId10"/>
    <p:sldId id="338" r:id="rId11"/>
    <p:sldId id="346" r:id="rId12"/>
    <p:sldId id="342" r:id="rId13"/>
    <p:sldId id="339" r:id="rId14"/>
    <p:sldId id="340" r:id="rId15"/>
    <p:sldId id="341" r:id="rId16"/>
    <p:sldId id="337" r:id="rId17"/>
    <p:sldId id="336" r:id="rId18"/>
    <p:sldId id="316" r:id="rId19"/>
    <p:sldId id="334" r:id="rId20"/>
    <p:sldId id="317" r:id="rId21"/>
    <p:sldId id="318" r:id="rId22"/>
    <p:sldId id="319" r:id="rId23"/>
    <p:sldId id="321" r:id="rId24"/>
    <p:sldId id="322" r:id="rId25"/>
    <p:sldId id="324" r:id="rId26"/>
    <p:sldId id="331" r:id="rId27"/>
    <p:sldId id="282" r:id="rId28"/>
    <p:sldId id="304" r:id="rId29"/>
    <p:sldId id="302" r:id="rId30"/>
    <p:sldId id="303" r:id="rId31"/>
    <p:sldId id="280" r:id="rId32"/>
    <p:sldId id="260" r:id="rId33"/>
    <p:sldId id="287" r:id="rId34"/>
    <p:sldId id="307" r:id="rId35"/>
    <p:sldId id="305" r:id="rId36"/>
    <p:sldId id="296" r:id="rId37"/>
    <p:sldId id="308" r:id="rId38"/>
    <p:sldId id="283" r:id="rId39"/>
    <p:sldId id="265" r:id="rId40"/>
    <p:sldId id="267" r:id="rId41"/>
    <p:sldId id="266" r:id="rId42"/>
    <p:sldId id="268" r:id="rId43"/>
    <p:sldId id="293" r:id="rId44"/>
    <p:sldId id="269" r:id="rId45"/>
    <p:sldId id="270" r:id="rId46"/>
    <p:sldId id="271" r:id="rId47"/>
    <p:sldId id="272" r:id="rId48"/>
    <p:sldId id="309" r:id="rId49"/>
    <p:sldId id="310" r:id="rId50"/>
    <p:sldId id="311" r:id="rId51"/>
    <p:sldId id="273" r:id="rId52"/>
    <p:sldId id="312" r:id="rId53"/>
    <p:sldId id="284" r:id="rId54"/>
    <p:sldId id="297" r:id="rId55"/>
    <p:sldId id="261" r:id="rId56"/>
    <p:sldId id="313" r:id="rId57"/>
    <p:sldId id="274" r:id="rId58"/>
    <p:sldId id="275" r:id="rId59"/>
    <p:sldId id="294" r:id="rId60"/>
    <p:sldId id="276" r:id="rId61"/>
    <p:sldId id="315" r:id="rId62"/>
    <p:sldId id="277" r:id="rId63"/>
    <p:sldId id="314" r:id="rId64"/>
    <p:sldId id="278" r:id="rId65"/>
    <p:sldId id="279" r:id="rId66"/>
    <p:sldId id="286" r:id="rId6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t.piketty\AppData\Local\Temp\Copie%20de%20Argentin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.piketty\AppData\Local\Microsoft\Windows\Temporary%20Internet%20Files\Content.Outlook\24FJQT33\Chi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.piketty\Desktop\Chapter5Tables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18"/>
  <c:chart>
    <c:title>
      <c:tx>
        <c:rich>
          <a:bodyPr/>
          <a:lstStyle/>
          <a:p>
            <a:pPr>
              <a:defRPr>
                <a:latin typeface="Arial"/>
                <a:cs typeface="Arial"/>
              </a:defRPr>
            </a:pPr>
            <a:r>
              <a:rPr lang="en-US">
                <a:latin typeface="Arial"/>
                <a:cs typeface="Arial"/>
              </a:rPr>
              <a:t>Top</a:t>
            </a:r>
            <a:r>
              <a:rPr lang="en-US" baseline="0">
                <a:latin typeface="Arial"/>
                <a:cs typeface="Arial"/>
              </a:rPr>
              <a:t> 1% income share. Argentina vs US 1913-2012</a:t>
            </a:r>
            <a:endParaRPr lang="en-US">
              <a:latin typeface="Arial"/>
              <a:cs typeface="Arial"/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'Top shares'!$B$2</c:f>
              <c:strCache>
                <c:ptCount val="1"/>
                <c:pt idx="0">
                  <c:v>Argentina</c:v>
                </c:pt>
              </c:strCache>
            </c:strRef>
          </c:tx>
          <c:spPr>
            <a:ln w="25400" cap="flat" cmpd="sng" algn="ctr">
              <a:solidFill>
                <a:schemeClr val="dk1">
                  <a:shade val="50000"/>
                </a:schemeClr>
              </a:solidFill>
              <a:prstDash val="solid"/>
            </a:ln>
            <a:effectLst/>
          </c:spPr>
          <c:marker>
            <c:symbol val="x"/>
            <c:size val="6"/>
            <c:spPr>
              <a:solidFill>
                <a:schemeClr val="dk1"/>
              </a:solidFill>
              <a:ln w="25400" cap="flat" cmpd="sng" algn="ctr">
                <a:solidFill>
                  <a:schemeClr val="dk1">
                    <a:shade val="50000"/>
                  </a:schemeClr>
                </a:solidFill>
                <a:prstDash val="solid"/>
              </a:ln>
              <a:effectLst/>
            </c:spPr>
          </c:marker>
          <c:dPt>
            <c:idx val="65"/>
            <c:spPr>
              <a:ln w="25400" cap="flat" cmpd="sng" algn="ctr">
                <a:noFill/>
                <a:prstDash val="solid"/>
              </a:ln>
              <a:effectLst/>
            </c:spPr>
          </c:dPt>
          <c:dPt>
            <c:idx val="84"/>
            <c:spPr>
              <a:ln w="25400" cap="flat" cmpd="sng" algn="ctr">
                <a:noFill/>
                <a:prstDash val="solid"/>
              </a:ln>
              <a:effectLst/>
            </c:spPr>
          </c:dPt>
          <c:cat>
            <c:numRef>
              <c:f>'Top shares'!$A$8:$A$107</c:f>
              <c:numCache>
                <c:formatCode>General</c:formatCode>
                <c:ptCount val="100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</c:numCache>
            </c:numRef>
          </c:cat>
          <c:val>
            <c:numRef>
              <c:f>'Top shares'!$B$8:$B$107</c:f>
              <c:numCache>
                <c:formatCode>General</c:formatCode>
                <c:ptCount val="100"/>
                <c:pt idx="19" formatCode="0.00">
                  <c:v>18.77</c:v>
                </c:pt>
                <c:pt idx="20" formatCode="0.00">
                  <c:v>17.18</c:v>
                </c:pt>
                <c:pt idx="21" formatCode="0.00">
                  <c:v>18.059999999999999</c:v>
                </c:pt>
                <c:pt idx="22" formatCode="0.00">
                  <c:v>18.440000000000001</c:v>
                </c:pt>
                <c:pt idx="23" formatCode="0.00">
                  <c:v>20.399999999999999</c:v>
                </c:pt>
                <c:pt idx="24" formatCode="0.00">
                  <c:v>20.440000000000001</c:v>
                </c:pt>
                <c:pt idx="25" formatCode="0.00">
                  <c:v>20.47</c:v>
                </c:pt>
                <c:pt idx="26" formatCode="0.00">
                  <c:v>20.88</c:v>
                </c:pt>
                <c:pt idx="27" formatCode="0.00">
                  <c:v>20.11</c:v>
                </c:pt>
                <c:pt idx="28" formatCode="0.00">
                  <c:v>22.43</c:v>
                </c:pt>
                <c:pt idx="29" formatCode="0.00">
                  <c:v>23.77</c:v>
                </c:pt>
                <c:pt idx="30" formatCode="0.00">
                  <c:v>25.96</c:v>
                </c:pt>
                <c:pt idx="31" formatCode="0.00">
                  <c:v>24.75</c:v>
                </c:pt>
                <c:pt idx="32" formatCode="0.00">
                  <c:v>23.39</c:v>
                </c:pt>
                <c:pt idx="33" formatCode="0.00">
                  <c:v>22.63</c:v>
                </c:pt>
                <c:pt idx="34" formatCode="0.00">
                  <c:v>24.02</c:v>
                </c:pt>
                <c:pt idx="35" formatCode="0.00">
                  <c:v>23.22</c:v>
                </c:pt>
                <c:pt idx="36" formatCode="0.00">
                  <c:v>19.34</c:v>
                </c:pt>
                <c:pt idx="37" formatCode="0.00">
                  <c:v>19.809999999999999</c:v>
                </c:pt>
                <c:pt idx="38" formatCode="0.00">
                  <c:v>16.96</c:v>
                </c:pt>
                <c:pt idx="39" formatCode="0.00">
                  <c:v>15.96</c:v>
                </c:pt>
                <c:pt idx="40" formatCode="0.00">
                  <c:v>15.35</c:v>
                </c:pt>
                <c:pt idx="41" formatCode="0.00">
                  <c:v>16.54</c:v>
                </c:pt>
                <c:pt idx="43" formatCode="0.00">
                  <c:v>15.66</c:v>
                </c:pt>
                <c:pt idx="45" formatCode="0.00">
                  <c:v>14.17</c:v>
                </c:pt>
                <c:pt idx="46" formatCode="0.00">
                  <c:v>15.92</c:v>
                </c:pt>
                <c:pt idx="48" formatCode="0.00">
                  <c:v>14.68</c:v>
                </c:pt>
                <c:pt idx="84" formatCode="0.00">
                  <c:v>12.39</c:v>
                </c:pt>
                <c:pt idx="85" formatCode="0.00">
                  <c:v>12.57</c:v>
                </c:pt>
                <c:pt idx="86" formatCode="0.00">
                  <c:v>13.53</c:v>
                </c:pt>
                <c:pt idx="87" formatCode="0.00">
                  <c:v>14.34</c:v>
                </c:pt>
                <c:pt idx="88" formatCode="0.00">
                  <c:v>12.91</c:v>
                </c:pt>
                <c:pt idx="89" formatCode="0.00">
                  <c:v>15.53</c:v>
                </c:pt>
                <c:pt idx="90" formatCode="0.00">
                  <c:v>16.850000000000001</c:v>
                </c:pt>
                <c:pt idx="91" formatCode="0.00">
                  <c:v>16.75</c:v>
                </c:pt>
                <c:pt idx="92" formatCode="0.00">
                  <c:v>15.8</c:v>
                </c:pt>
                <c:pt idx="93" formatCode="0.00">
                  <c:v>14.17</c:v>
                </c:pt>
                <c:pt idx="94" formatCode="0.00">
                  <c:v>13.17</c:v>
                </c:pt>
                <c:pt idx="95" formatCode="0.00">
                  <c:v>12.05</c:v>
                </c:pt>
                <c:pt idx="96" formatCode="0.00">
                  <c:v>12.61</c:v>
                </c:pt>
                <c:pt idx="97" formatCode="0.00">
                  <c:v>12.4</c:v>
                </c:pt>
                <c:pt idx="98" formatCode="0.00">
                  <c:v>12.9</c:v>
                </c:pt>
                <c:pt idx="99" formatCode="0.00">
                  <c:v>12.72</c:v>
                </c:pt>
              </c:numCache>
            </c:numRef>
          </c:val>
        </c:ser>
        <c:ser>
          <c:idx val="1"/>
          <c:order val="1"/>
          <c:tx>
            <c:strRef>
              <c:f>'Top shares'!$D$2</c:f>
              <c:strCache>
                <c:ptCount val="1"/>
                <c:pt idx="0">
                  <c:v>United States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squar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'Top shares'!$A$8:$A$107</c:f>
              <c:numCache>
                <c:formatCode>General</c:formatCode>
                <c:ptCount val="100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</c:numCache>
            </c:numRef>
          </c:cat>
          <c:val>
            <c:numRef>
              <c:f>'Top shares'!$D$8:$D$107</c:f>
              <c:numCache>
                <c:formatCode>0.00</c:formatCode>
                <c:ptCount val="100"/>
                <c:pt idx="0">
                  <c:v>17.960041861867687</c:v>
                </c:pt>
                <c:pt idx="1">
                  <c:v>18.15794105921632</c:v>
                </c:pt>
                <c:pt idx="2">
                  <c:v>17.577725000000001</c:v>
                </c:pt>
                <c:pt idx="3">
                  <c:v>18.573066775406247</c:v>
                </c:pt>
                <c:pt idx="4">
                  <c:v>17.599487458195231</c:v>
                </c:pt>
                <c:pt idx="5">
                  <c:v>15.883220435548376</c:v>
                </c:pt>
                <c:pt idx="6">
                  <c:v>15.867414854522684</c:v>
                </c:pt>
                <c:pt idx="7">
                  <c:v>14.459042055439385</c:v>
                </c:pt>
                <c:pt idx="8">
                  <c:v>15.472929986471554</c:v>
                </c:pt>
                <c:pt idx="9">
                  <c:v>16.292319490434096</c:v>
                </c:pt>
                <c:pt idx="10">
                  <c:v>14.991004682031273</c:v>
                </c:pt>
                <c:pt idx="11">
                  <c:v>16.315906869089506</c:v>
                </c:pt>
                <c:pt idx="12">
                  <c:v>17.602806588875772</c:v>
                </c:pt>
                <c:pt idx="13">
                  <c:v>18.011497014310468</c:v>
                </c:pt>
                <c:pt idx="14">
                  <c:v>18.67888575023515</c:v>
                </c:pt>
                <c:pt idx="15">
                  <c:v>19.598717962508879</c:v>
                </c:pt>
                <c:pt idx="16">
                  <c:v>18.417904285315917</c:v>
                </c:pt>
                <c:pt idx="17">
                  <c:v>16.422818416449541</c:v>
                </c:pt>
                <c:pt idx="18">
                  <c:v>15.270594044223252</c:v>
                </c:pt>
                <c:pt idx="19">
                  <c:v>15.478467631887071</c:v>
                </c:pt>
                <c:pt idx="20">
                  <c:v>15.770913177787016</c:v>
                </c:pt>
                <c:pt idx="21">
                  <c:v>15.868185076417598</c:v>
                </c:pt>
                <c:pt idx="22">
                  <c:v>15.628311990462226</c:v>
                </c:pt>
                <c:pt idx="23">
                  <c:v>17.637342175901782</c:v>
                </c:pt>
                <c:pt idx="24">
                  <c:v>16.450434286791296</c:v>
                </c:pt>
                <c:pt idx="25">
                  <c:v>14.72938302542493</c:v>
                </c:pt>
                <c:pt idx="26">
                  <c:v>15.393035953166024</c:v>
                </c:pt>
                <c:pt idx="27">
                  <c:v>15.733988074633878</c:v>
                </c:pt>
                <c:pt idx="28">
                  <c:v>15.007978377996723</c:v>
                </c:pt>
                <c:pt idx="29">
                  <c:v>12.905441063638763</c:v>
                </c:pt>
                <c:pt idx="30">
                  <c:v>11.484653721380797</c:v>
                </c:pt>
                <c:pt idx="31">
                  <c:v>10.53867000025793</c:v>
                </c:pt>
                <c:pt idx="32">
                  <c:v>11.071193948809938</c:v>
                </c:pt>
                <c:pt idx="33">
                  <c:v>11.762425770547628</c:v>
                </c:pt>
                <c:pt idx="34">
                  <c:v>10.953835923874255</c:v>
                </c:pt>
                <c:pt idx="35">
                  <c:v>11.269872474143945</c:v>
                </c:pt>
                <c:pt idx="36">
                  <c:v>10.946064706587993</c:v>
                </c:pt>
                <c:pt idx="37">
                  <c:v>11.360065498282971</c:v>
                </c:pt>
                <c:pt idx="38">
                  <c:v>10.518335555718981</c:v>
                </c:pt>
                <c:pt idx="39">
                  <c:v>9.7583202165547416</c:v>
                </c:pt>
                <c:pt idx="40">
                  <c:v>9.0810897702186377</c:v>
                </c:pt>
                <c:pt idx="41">
                  <c:v>9.3904559145803042</c:v>
                </c:pt>
                <c:pt idx="42">
                  <c:v>9.1805282675712654</c:v>
                </c:pt>
                <c:pt idx="43">
                  <c:v>9.0869757576587151</c:v>
                </c:pt>
                <c:pt idx="44">
                  <c:v>8.9818851566021518</c:v>
                </c:pt>
                <c:pt idx="45">
                  <c:v>8.8335735001955893</c:v>
                </c:pt>
                <c:pt idx="46">
                  <c:v>8.7478520785266909</c:v>
                </c:pt>
                <c:pt idx="47">
                  <c:v>8.3565900921357628</c:v>
                </c:pt>
                <c:pt idx="48">
                  <c:v>8.3376005383909941</c:v>
                </c:pt>
                <c:pt idx="49">
                  <c:v>8.2736755670745552</c:v>
                </c:pt>
                <c:pt idx="50">
                  <c:v>8.1639366576136148</c:v>
                </c:pt>
                <c:pt idx="51">
                  <c:v>8.0207510462667724</c:v>
                </c:pt>
                <c:pt idx="52">
                  <c:v>8.065064694401487</c:v>
                </c:pt>
                <c:pt idx="53">
                  <c:v>8.3681843007293182</c:v>
                </c:pt>
                <c:pt idx="54">
                  <c:v>8.4253319526665713</c:v>
                </c:pt>
                <c:pt idx="55">
                  <c:v>8.3519414859066643</c:v>
                </c:pt>
                <c:pt idx="56">
                  <c:v>8.0174220214230285</c:v>
                </c:pt>
                <c:pt idx="57">
                  <c:v>7.8038458864426294</c:v>
                </c:pt>
                <c:pt idx="58">
                  <c:v>7.7860816660916825</c:v>
                </c:pt>
                <c:pt idx="59">
                  <c:v>7.7541268798518805</c:v>
                </c:pt>
                <c:pt idx="60">
                  <c:v>7.7419961675539462</c:v>
                </c:pt>
                <c:pt idx="61">
                  <c:v>8.123618917085782</c:v>
                </c:pt>
                <c:pt idx="62">
                  <c:v>8.0058801501615697</c:v>
                </c:pt>
                <c:pt idx="63">
                  <c:v>7.8891961987813497</c:v>
                </c:pt>
                <c:pt idx="64">
                  <c:v>7.8992263574060786</c:v>
                </c:pt>
                <c:pt idx="65">
                  <c:v>7.9526089866496275</c:v>
                </c:pt>
                <c:pt idx="66">
                  <c:v>8.0324098037332945</c:v>
                </c:pt>
                <c:pt idx="67">
                  <c:v>8.1767146253680529</c:v>
                </c:pt>
                <c:pt idx="68">
                  <c:v>8.026075546927979</c:v>
                </c:pt>
                <c:pt idx="69">
                  <c:v>8.3899380716959886</c:v>
                </c:pt>
                <c:pt idx="70">
                  <c:v>8.5929026489475131</c:v>
                </c:pt>
                <c:pt idx="71">
                  <c:v>8.8863707222620985</c:v>
                </c:pt>
                <c:pt idx="72">
                  <c:v>9.0945605795137041</c:v>
                </c:pt>
                <c:pt idx="73">
                  <c:v>9.1292990690663967</c:v>
                </c:pt>
                <c:pt idx="74">
                  <c:v>10.746260633305884</c:v>
                </c:pt>
                <c:pt idx="75">
                  <c:v>13.165480795439365</c:v>
                </c:pt>
                <c:pt idx="76">
                  <c:v>12.611494478689435</c:v>
                </c:pt>
                <c:pt idx="77">
                  <c:v>12.981647252493072</c:v>
                </c:pt>
                <c:pt idx="78">
                  <c:v>12.167379448376485</c:v>
                </c:pt>
                <c:pt idx="79">
                  <c:v>13.479744861469998</c:v>
                </c:pt>
                <c:pt idx="80">
                  <c:v>12.821259920178939</c:v>
                </c:pt>
                <c:pt idx="81">
                  <c:v>12.852119853413258</c:v>
                </c:pt>
                <c:pt idx="82">
                  <c:v>13.53</c:v>
                </c:pt>
                <c:pt idx="83">
                  <c:v>14.11</c:v>
                </c:pt>
                <c:pt idx="84">
                  <c:v>14.77</c:v>
                </c:pt>
                <c:pt idx="85">
                  <c:v>15.29</c:v>
                </c:pt>
                <c:pt idx="86">
                  <c:v>15.87</c:v>
                </c:pt>
                <c:pt idx="87">
                  <c:v>16.489999999999998</c:v>
                </c:pt>
                <c:pt idx="88">
                  <c:v>15.37</c:v>
                </c:pt>
                <c:pt idx="89">
                  <c:v>14.989000000000001</c:v>
                </c:pt>
                <c:pt idx="90">
                  <c:v>15.214</c:v>
                </c:pt>
                <c:pt idx="91">
                  <c:v>16.337</c:v>
                </c:pt>
                <c:pt idx="92">
                  <c:v>17.681000000000001</c:v>
                </c:pt>
                <c:pt idx="93">
                  <c:v>18.059000000000001</c:v>
                </c:pt>
                <c:pt idx="94">
                  <c:v>18.327000000000002</c:v>
                </c:pt>
                <c:pt idx="95">
                  <c:v>17.891999999999999</c:v>
                </c:pt>
                <c:pt idx="96">
                  <c:v>16.678999999999998</c:v>
                </c:pt>
                <c:pt idx="97">
                  <c:v>17.451000000000001</c:v>
                </c:pt>
                <c:pt idx="98">
                  <c:v>17.466999999999999</c:v>
                </c:pt>
                <c:pt idx="99">
                  <c:v>19.337</c:v>
                </c:pt>
              </c:numCache>
            </c:numRef>
          </c:val>
        </c:ser>
        <c:marker val="1"/>
        <c:axId val="100780288"/>
        <c:axId val="170114048"/>
      </c:lineChart>
      <c:dateAx>
        <c:axId val="100780288"/>
        <c:scaling>
          <c:orientation val="minMax"/>
        </c:scaling>
        <c:axPos val="b"/>
        <c:majorGridlines>
          <c:spPr>
            <a:ln w="12700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majorTickMark val="none"/>
        <c:tickLblPos val="nextTo"/>
        <c:spPr>
          <a:ln w="1270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170114048"/>
        <c:crosses val="autoZero"/>
        <c:lblOffset val="100"/>
        <c:baseTimeUnit val="days"/>
        <c:majorUnit val="3"/>
        <c:majorTimeUnit val="days"/>
      </c:dateAx>
      <c:valAx>
        <c:axId val="170114048"/>
        <c:scaling>
          <c:orientation val="minMax"/>
        </c:scaling>
        <c:axPos val="l"/>
        <c:majorGridlines>
          <c:spPr>
            <a:ln w="12700"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>
                    <a:latin typeface="Arial"/>
                    <a:cs typeface="Arial"/>
                  </a:rPr>
                  <a:t>Share %</a:t>
                </a:r>
              </a:p>
            </c:rich>
          </c:tx>
          <c:layout/>
        </c:title>
        <c:numFmt formatCode="General" sourceLinked="1"/>
        <c:maj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100780288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49831922160357617"/>
          <c:y val="0.13933212966213601"/>
          <c:w val="0.44554398796384831"/>
          <c:h val="0.170646638915359"/>
        </c:manualLayout>
      </c:layout>
      <c:overlay val="1"/>
      <c:spPr>
        <a:solidFill>
          <a:srgbClr val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1400" kern="800" spc="-100">
              <a:latin typeface="Arial"/>
              <a:cs typeface="Arial"/>
            </a:defRPr>
          </a:pPr>
          <a:endParaRPr lang="fr-FR"/>
        </a:p>
      </c:txPr>
    </c:legend>
    <c:plotVisOnly val="1"/>
    <c:dispBlanksAs val="span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8"/>
  <c:chart>
    <c:title>
      <c:tx>
        <c:rich>
          <a:bodyPr/>
          <a:lstStyle/>
          <a:p>
            <a:pPr>
              <a:defRPr>
                <a:latin typeface="Arial"/>
                <a:cs typeface="Arial"/>
              </a:defRPr>
            </a:pPr>
            <a:r>
              <a:rPr lang="en-US">
                <a:latin typeface="Arial"/>
                <a:cs typeface="Arial"/>
              </a:rPr>
              <a:t>Top</a:t>
            </a:r>
            <a:r>
              <a:rPr lang="en-US" baseline="0">
                <a:latin typeface="Arial"/>
                <a:cs typeface="Arial"/>
              </a:rPr>
              <a:t> 1% income shares 2004-2012: Chile vs U.S.</a:t>
            </a:r>
            <a:endParaRPr lang="en-US">
              <a:latin typeface="Arial"/>
              <a:cs typeface="Arial"/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'Top shares'!$B$5</c:f>
              <c:strCache>
                <c:ptCount val="1"/>
                <c:pt idx="0">
                  <c:v>Chile-income as reported excluding capital gains (Fairfield-Jorratt)</c:v>
                </c:pt>
              </c:strCache>
            </c:strRef>
          </c:tx>
          <c:spPr>
            <a:ln w="25400" cap="flat" cmpd="sng" algn="ctr">
              <a:solidFill>
                <a:schemeClr val="dk1">
                  <a:shade val="50000"/>
                </a:schemeClr>
              </a:solidFill>
              <a:prstDash val="solid"/>
            </a:ln>
            <a:effectLst/>
          </c:spPr>
          <c:marker>
            <c:symbol val="x"/>
            <c:size val="9"/>
            <c:spPr>
              <a:solidFill>
                <a:schemeClr val="dk1"/>
              </a:solidFill>
              <a:ln w="25400" cap="flat" cmpd="sng" algn="ctr">
                <a:solidFill>
                  <a:schemeClr val="dk1">
                    <a:shade val="50000"/>
                  </a:schemeClr>
                </a:solidFill>
                <a:prstDash val="solid"/>
              </a:ln>
              <a:effectLst/>
            </c:spPr>
          </c:marker>
          <c:cat>
            <c:numRef>
              <c:f>'Top shares'!$A$7:$A$15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'Top shares'!$B$7:$B$15</c:f>
              <c:numCache>
                <c:formatCode>General</c:formatCode>
                <c:ptCount val="9"/>
                <c:pt idx="0">
                  <c:v>16.3</c:v>
                </c:pt>
                <c:pt idx="1">
                  <c:v>15.5</c:v>
                </c:pt>
                <c:pt idx="2">
                  <c:v>14.4</c:v>
                </c:pt>
                <c:pt idx="3">
                  <c:v>14.6</c:v>
                </c:pt>
                <c:pt idx="4">
                  <c:v>17.100000000000001</c:v>
                </c:pt>
                <c:pt idx="5">
                  <c:v>15</c:v>
                </c:pt>
                <c:pt idx="6">
                  <c:v>14</c:v>
                </c:pt>
                <c:pt idx="7">
                  <c:v>14.2</c:v>
                </c:pt>
                <c:pt idx="8">
                  <c:v>13.9</c:v>
                </c:pt>
              </c:numCache>
            </c:numRef>
          </c:val>
        </c:ser>
        <c:ser>
          <c:idx val="3"/>
          <c:order val="1"/>
          <c:tx>
            <c:strRef>
              <c:f>'Top shares'!$E$5</c:f>
              <c:strCache>
                <c:ptCount val="1"/>
                <c:pt idx="0">
                  <c:v>Chile-including retained profits plus adjustment for underreporting (Fairfield-Jorratt)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marker>
            <c:symbol val="circle"/>
            <c:size val="9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'Top shares'!$A$7:$A$15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'Top shares'!$E$7:$E$15</c:f>
              <c:numCache>
                <c:formatCode>General</c:formatCode>
                <c:ptCount val="9"/>
                <c:pt idx="0">
                  <c:v>34.4</c:v>
                </c:pt>
                <c:pt idx="1">
                  <c:v>32.800000000000004</c:v>
                </c:pt>
                <c:pt idx="2">
                  <c:v>30.5</c:v>
                </c:pt>
                <c:pt idx="3">
                  <c:v>30.8</c:v>
                </c:pt>
                <c:pt idx="4">
                  <c:v>36.200000000000003</c:v>
                </c:pt>
                <c:pt idx="5">
                  <c:v>31.8</c:v>
                </c:pt>
                <c:pt idx="6">
                  <c:v>29.6</c:v>
                </c:pt>
                <c:pt idx="7">
                  <c:v>29.9</c:v>
                </c:pt>
                <c:pt idx="8">
                  <c:v>29.3</c:v>
                </c:pt>
              </c:numCache>
            </c:numRef>
          </c:val>
        </c:ser>
        <c:ser>
          <c:idx val="1"/>
          <c:order val="2"/>
          <c:tx>
            <c:strRef>
              <c:f>'Top shares'!$K$2</c:f>
              <c:strCache>
                <c:ptCount val="1"/>
                <c:pt idx="0">
                  <c:v>US excluding capital gains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squar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'Top shares'!$A$7:$A$15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'Top shares'!$K$7:$K$15</c:f>
              <c:numCache>
                <c:formatCode>General</c:formatCode>
                <c:ptCount val="9"/>
                <c:pt idx="0">
                  <c:v>16.34</c:v>
                </c:pt>
                <c:pt idx="1">
                  <c:v>17.68</c:v>
                </c:pt>
                <c:pt idx="2">
                  <c:v>18.059999999999999</c:v>
                </c:pt>
                <c:pt idx="3">
                  <c:v>18.329999999999988</c:v>
                </c:pt>
                <c:pt idx="4">
                  <c:v>17.89</c:v>
                </c:pt>
                <c:pt idx="5">
                  <c:v>16.68</c:v>
                </c:pt>
                <c:pt idx="6">
                  <c:v>17.45</c:v>
                </c:pt>
                <c:pt idx="7">
                  <c:v>17.47</c:v>
                </c:pt>
                <c:pt idx="8">
                  <c:v>19.34</c:v>
                </c:pt>
              </c:numCache>
            </c:numRef>
          </c:val>
        </c:ser>
        <c:ser>
          <c:idx val="2"/>
          <c:order val="3"/>
          <c:tx>
            <c:strRef>
              <c:f>'Top shares'!$L$2</c:f>
              <c:strCache>
                <c:ptCount val="1"/>
                <c:pt idx="0">
                  <c:v>US including capital gains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'Top shares'!$A$7:$A$15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'Top shares'!$L$7:$L$15</c:f>
              <c:numCache>
                <c:formatCode>General</c:formatCode>
                <c:ptCount val="9"/>
                <c:pt idx="0">
                  <c:v>19.75</c:v>
                </c:pt>
                <c:pt idx="1">
                  <c:v>21.919999999999991</c:v>
                </c:pt>
                <c:pt idx="2">
                  <c:v>22.82</c:v>
                </c:pt>
                <c:pt idx="3">
                  <c:v>23.5</c:v>
                </c:pt>
                <c:pt idx="4">
                  <c:v>20.95</c:v>
                </c:pt>
                <c:pt idx="5">
                  <c:v>18.12</c:v>
                </c:pt>
                <c:pt idx="6">
                  <c:v>19.86</c:v>
                </c:pt>
                <c:pt idx="7">
                  <c:v>19.649999999999999</c:v>
                </c:pt>
                <c:pt idx="8">
                  <c:v>22.45999999999999</c:v>
                </c:pt>
              </c:numCache>
            </c:numRef>
          </c:val>
        </c:ser>
        <c:marker val="1"/>
        <c:axId val="79703424"/>
        <c:axId val="79730176"/>
      </c:lineChart>
      <c:dateAx>
        <c:axId val="79703424"/>
        <c:scaling>
          <c:orientation val="minMax"/>
        </c:scaling>
        <c:axPos val="b"/>
        <c:majorGridlines>
          <c:spPr>
            <a:ln w="12700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majorTickMark val="none"/>
        <c:tickLblPos val="nextTo"/>
        <c:spPr>
          <a:ln w="1270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79730176"/>
        <c:crosses val="autoZero"/>
        <c:lblOffset val="100"/>
        <c:baseTimeUnit val="days"/>
      </c:dateAx>
      <c:valAx>
        <c:axId val="79730176"/>
        <c:scaling>
          <c:orientation val="minMax"/>
        </c:scaling>
        <c:axPos val="l"/>
        <c:majorGridlines>
          <c:spPr>
            <a:ln w="12700"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>
                    <a:latin typeface="Arial"/>
                    <a:cs typeface="Arial"/>
                  </a:rPr>
                  <a:t>Share %</a:t>
                </a:r>
              </a:p>
            </c:rich>
          </c:tx>
          <c:layout/>
        </c:title>
        <c:numFmt formatCode="General" sourceLinked="1"/>
        <c:maj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79703424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sz="1300" kern="800" spc="-100" baseline="0">
                <a:latin typeface="Arial"/>
                <a:cs typeface="Arial"/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300" kern="800" spc="-100" baseline="0">
                <a:latin typeface="Arial"/>
                <a:cs typeface="Arial"/>
              </a:defRPr>
            </a:pPr>
            <a:endParaRPr lang="fr-FR"/>
          </a:p>
        </c:txPr>
      </c:legendEntry>
      <c:legendEntry>
        <c:idx val="2"/>
        <c:txPr>
          <a:bodyPr/>
          <a:lstStyle/>
          <a:p>
            <a:pPr>
              <a:defRPr sz="1300" kern="800" spc="-100" baseline="0">
                <a:latin typeface="Arial"/>
                <a:cs typeface="Arial"/>
              </a:defRPr>
            </a:pPr>
            <a:endParaRPr lang="fr-FR"/>
          </a:p>
        </c:txPr>
      </c:legendEntry>
      <c:legendEntry>
        <c:idx val="3"/>
        <c:txPr>
          <a:bodyPr/>
          <a:lstStyle/>
          <a:p>
            <a:pPr>
              <a:defRPr sz="1300" kern="800" spc="-100" baseline="0">
                <a:latin typeface="Arial"/>
                <a:cs typeface="Arial"/>
              </a:defRPr>
            </a:pPr>
            <a:endParaRPr lang="fr-FR"/>
          </a:p>
        </c:txPr>
      </c:legendEntry>
      <c:layout>
        <c:manualLayout>
          <c:xMode val="edge"/>
          <c:yMode val="edge"/>
          <c:x val="0.22833402739120642"/>
          <c:y val="0.64251678306796323"/>
          <c:w val="0.61848680525812905"/>
          <c:h val="0.23221776418075116"/>
        </c:manualLayout>
      </c:layout>
      <c:overlay val="1"/>
      <c:spPr>
        <a:solidFill>
          <a:srgbClr val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1200" kern="800" spc="-100">
              <a:latin typeface="Arial"/>
              <a:cs typeface="Arial"/>
            </a:defRPr>
          </a:pPr>
          <a:endParaRPr lang="fr-FR"/>
        </a:p>
      </c:txPr>
    </c:legend>
    <c:plotVisOnly val="1"/>
    <c:dispBlanksAs val="span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Figure S5.2. Private capital in rich countries: 
from the Japanese</a:t>
            </a:r>
            <a:r>
              <a:rPr lang="fr-FR" baseline="0"/>
              <a:t> to the Spanish bubble</a:t>
            </a:r>
            <a:endParaRPr lang="fr-FR"/>
          </a:p>
        </c:rich>
      </c:tx>
      <c:layout>
        <c:manualLayout>
          <c:xMode val="edge"/>
          <c:yMode val="edge"/>
          <c:x val="0.30910400262467264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727646544182005E-2"/>
          <c:y val="0.10644339221110913"/>
          <c:w val="0.88073394495412749"/>
          <c:h val="0.75543478260869712"/>
        </c:manualLayout>
      </c:layout>
      <c:scatterChart>
        <c:scatterStyle val="lineMarker"/>
        <c:ser>
          <c:idx val="0"/>
          <c:order val="0"/>
          <c:tx>
            <c:v>U.S.A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TS5.1!$B$5:$B$45</c:f>
              <c:numCache>
                <c:formatCode>0%</c:formatCode>
                <c:ptCount val="41"/>
                <c:pt idx="0">
                  <c:v>3.4226537188975712</c:v>
                </c:pt>
                <c:pt idx="1">
                  <c:v>3.4088377503539409</c:v>
                </c:pt>
                <c:pt idx="2">
                  <c:v>3.4871415454462404</c:v>
                </c:pt>
                <c:pt idx="3">
                  <c:v>3.3918808399870977</c:v>
                </c:pt>
                <c:pt idx="4">
                  <c:v>3.2149786413857981</c:v>
                </c:pt>
                <c:pt idx="5">
                  <c:v>3.1996274285959641</c:v>
                </c:pt>
                <c:pt idx="6">
                  <c:v>3.2677394156192472</c:v>
                </c:pt>
                <c:pt idx="7">
                  <c:v>3.2569104151823742</c:v>
                </c:pt>
                <c:pt idx="8">
                  <c:v>3.2186925830129542</c:v>
                </c:pt>
                <c:pt idx="9">
                  <c:v>3.329303060115663</c:v>
                </c:pt>
                <c:pt idx="10">
                  <c:v>3.549280918463293</c:v>
                </c:pt>
                <c:pt idx="11">
                  <c:v>3.50605987885847</c:v>
                </c:pt>
                <c:pt idx="12">
                  <c:v>3.5893093360470312</c:v>
                </c:pt>
                <c:pt idx="13">
                  <c:v>3.569471095215627</c:v>
                </c:pt>
                <c:pt idx="14">
                  <c:v>3.3911120614284838</c:v>
                </c:pt>
                <c:pt idx="15">
                  <c:v>3.4551967348475952</c:v>
                </c:pt>
                <c:pt idx="16">
                  <c:v>3.6350989216437744</c:v>
                </c:pt>
                <c:pt idx="17">
                  <c:v>3.6619046165247711</c:v>
                </c:pt>
                <c:pt idx="18">
                  <c:v>3.6226930462800144</c:v>
                </c:pt>
                <c:pt idx="19">
                  <c:v>3.7293765270503432</c:v>
                </c:pt>
                <c:pt idx="20">
                  <c:v>3.721940025269058</c:v>
                </c:pt>
                <c:pt idx="21">
                  <c:v>3.7741848893065311</c:v>
                </c:pt>
                <c:pt idx="22">
                  <c:v>3.7862470745056762</c:v>
                </c:pt>
                <c:pt idx="23">
                  <c:v>3.8004754680065398</c:v>
                </c:pt>
                <c:pt idx="24">
                  <c:v>3.7165334939478738</c:v>
                </c:pt>
                <c:pt idx="25">
                  <c:v>3.7760689748010017</c:v>
                </c:pt>
                <c:pt idx="26">
                  <c:v>3.8854873001704142</c:v>
                </c:pt>
                <c:pt idx="27">
                  <c:v>4.0093141285825782</c:v>
                </c:pt>
                <c:pt idx="28">
                  <c:v>4.2395115893288189</c:v>
                </c:pt>
                <c:pt idx="29">
                  <c:v>4.5210899378063871</c:v>
                </c:pt>
                <c:pt idx="30">
                  <c:v>4.5034758561164869</c:v>
                </c:pt>
                <c:pt idx="31">
                  <c:v>4.3644973440998971</c:v>
                </c:pt>
                <c:pt idx="32">
                  <c:v>4.1682991648010974</c:v>
                </c:pt>
                <c:pt idx="33">
                  <c:v>4.2115182199503556</c:v>
                </c:pt>
                <c:pt idx="34">
                  <c:v>4.4712052535142428</c:v>
                </c:pt>
                <c:pt idx="35">
                  <c:v>4.6984321330890051</c:v>
                </c:pt>
                <c:pt idx="36">
                  <c:v>4.8775009383288745</c:v>
                </c:pt>
                <c:pt idx="37">
                  <c:v>4.9402320000077484</c:v>
                </c:pt>
                <c:pt idx="38">
                  <c:v>4.3601604779179883</c:v>
                </c:pt>
                <c:pt idx="39">
                  <c:v>4.0607640596731978</c:v>
                </c:pt>
                <c:pt idx="40">
                  <c:v>4.0992189539340318</c:v>
                </c:pt>
              </c:numCache>
            </c:numRef>
          </c:yVal>
        </c:ser>
        <c:ser>
          <c:idx val="1"/>
          <c:order val="1"/>
          <c:tx>
            <c:v>Japan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pPr>
              <a:solidFill>
                <a:srgbClr val="9E9E9E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TS5.1!$C$5:$C$45</c:f>
              <c:numCache>
                <c:formatCode>0%</c:formatCode>
                <c:ptCount val="41"/>
                <c:pt idx="0">
                  <c:v>2.9862145656142949</c:v>
                </c:pt>
                <c:pt idx="1">
                  <c:v>3.2799380147943409</c:v>
                </c:pt>
                <c:pt idx="2">
                  <c:v>3.7348042803843242</c:v>
                </c:pt>
                <c:pt idx="3">
                  <c:v>4.036507904537916</c:v>
                </c:pt>
                <c:pt idx="4">
                  <c:v>3.960247003781006</c:v>
                </c:pt>
                <c:pt idx="5">
                  <c:v>3.8553519373355947</c:v>
                </c:pt>
                <c:pt idx="6">
                  <c:v>3.7475361922898411</c:v>
                </c:pt>
                <c:pt idx="7">
                  <c:v>3.734153155999818</c:v>
                </c:pt>
                <c:pt idx="8">
                  <c:v>3.7812841116662881</c:v>
                </c:pt>
                <c:pt idx="9">
                  <c:v>4.0565372119135201</c:v>
                </c:pt>
                <c:pt idx="10">
                  <c:v>4.3369940818242174</c:v>
                </c:pt>
                <c:pt idx="11">
                  <c:v>4.5719466272837783</c:v>
                </c:pt>
                <c:pt idx="12">
                  <c:v>4.7407012695077446</c:v>
                </c:pt>
                <c:pt idx="13">
                  <c:v>4.8822594234633501</c:v>
                </c:pt>
                <c:pt idx="14">
                  <c:v>4.8566827612737384</c:v>
                </c:pt>
                <c:pt idx="15">
                  <c:v>4.864342133350311</c:v>
                </c:pt>
                <c:pt idx="16">
                  <c:v>5.2978305618223871</c:v>
                </c:pt>
                <c:pt idx="17">
                  <c:v>6.1063262666239853</c:v>
                </c:pt>
                <c:pt idx="18">
                  <c:v>6.5578018170312902</c:v>
                </c:pt>
                <c:pt idx="19">
                  <c:v>6.9228301425026499</c:v>
                </c:pt>
                <c:pt idx="20">
                  <c:v>6.9852527005602658</c:v>
                </c:pt>
                <c:pt idx="21">
                  <c:v>6.6144321899299356</c:v>
                </c:pt>
                <c:pt idx="22">
                  <c:v>6.2668374335442154</c:v>
                </c:pt>
                <c:pt idx="23">
                  <c:v>6.097805095069381</c:v>
                </c:pt>
                <c:pt idx="24">
                  <c:v>6.0943060294307356</c:v>
                </c:pt>
                <c:pt idx="25">
                  <c:v>6.0205640302121965</c:v>
                </c:pt>
                <c:pt idx="26">
                  <c:v>5.8571923186344446</c:v>
                </c:pt>
                <c:pt idx="27">
                  <c:v>5.7698263728040384</c:v>
                </c:pt>
                <c:pt idx="28">
                  <c:v>5.9201108144394352</c:v>
                </c:pt>
                <c:pt idx="29">
                  <c:v>6.0186246205383176</c:v>
                </c:pt>
                <c:pt idx="30">
                  <c:v>5.9627985295120389</c:v>
                </c:pt>
                <c:pt idx="31">
                  <c:v>5.8966939702779166</c:v>
                </c:pt>
                <c:pt idx="32">
                  <c:v>5.8363651153404419</c:v>
                </c:pt>
                <c:pt idx="33">
                  <c:v>5.8054739165566698</c:v>
                </c:pt>
                <c:pt idx="34">
                  <c:v>5.7075874671510771</c:v>
                </c:pt>
                <c:pt idx="35">
                  <c:v>5.7382802906597403</c:v>
                </c:pt>
                <c:pt idx="36">
                  <c:v>5.834684463231631</c:v>
                </c:pt>
                <c:pt idx="37">
                  <c:v>5.7850609896775804</c:v>
                </c:pt>
                <c:pt idx="38">
                  <c:v>5.8680920683093456</c:v>
                </c:pt>
                <c:pt idx="39">
                  <c:v>6.1908959381845206</c:v>
                </c:pt>
                <c:pt idx="40">
                  <c:v>6.0123748511123765</c:v>
                </c:pt>
              </c:numCache>
            </c:numRef>
          </c:yVal>
        </c:ser>
        <c:ser>
          <c:idx val="2"/>
          <c:order val="2"/>
          <c:tx>
            <c:v>Germany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TS5.1!$D$5:$D$45</c:f>
              <c:numCache>
                <c:formatCode>0%</c:formatCode>
                <c:ptCount val="41"/>
                <c:pt idx="0">
                  <c:v>2.2502831196499398</c:v>
                </c:pt>
                <c:pt idx="1">
                  <c:v>2.1999736856030077</c:v>
                </c:pt>
                <c:pt idx="2">
                  <c:v>2.217839388459105</c:v>
                </c:pt>
                <c:pt idx="3">
                  <c:v>2.1847991216575502</c:v>
                </c:pt>
                <c:pt idx="4">
                  <c:v>2.201266980927421</c:v>
                </c:pt>
                <c:pt idx="5">
                  <c:v>2.2946543184186701</c:v>
                </c:pt>
                <c:pt idx="6">
                  <c:v>2.2867688807014632</c:v>
                </c:pt>
                <c:pt idx="7">
                  <c:v>2.3644996989855089</c:v>
                </c:pt>
                <c:pt idx="8">
                  <c:v>2.4575176359320801</c:v>
                </c:pt>
                <c:pt idx="9">
                  <c:v>2.486035073218154</c:v>
                </c:pt>
                <c:pt idx="10">
                  <c:v>2.5296440222245997</c:v>
                </c:pt>
                <c:pt idx="11">
                  <c:v>2.6201322868662702</c:v>
                </c:pt>
                <c:pt idx="12">
                  <c:v>2.7274424416106249</c:v>
                </c:pt>
                <c:pt idx="13">
                  <c:v>2.7966124660251577</c:v>
                </c:pt>
                <c:pt idx="14">
                  <c:v>2.8367279216089667</c:v>
                </c:pt>
                <c:pt idx="15">
                  <c:v>2.9034284142418327</c:v>
                </c:pt>
                <c:pt idx="16">
                  <c:v>2.9464328554905141</c:v>
                </c:pt>
                <c:pt idx="17">
                  <c:v>3.04244965338094</c:v>
                </c:pt>
                <c:pt idx="18">
                  <c:v>3.0329746019884198</c:v>
                </c:pt>
                <c:pt idx="19">
                  <c:v>3.011938999646854</c:v>
                </c:pt>
                <c:pt idx="20">
                  <c:v>2.9333746563257148</c:v>
                </c:pt>
                <c:pt idx="21">
                  <c:v>2.8688145573027213</c:v>
                </c:pt>
                <c:pt idx="22">
                  <c:v>2.8975181887131627</c:v>
                </c:pt>
                <c:pt idx="23">
                  <c:v>3.0368559996699909</c:v>
                </c:pt>
                <c:pt idx="24">
                  <c:v>3.0717222837260798</c:v>
                </c:pt>
                <c:pt idx="25">
                  <c:v>3.1027737244881708</c:v>
                </c:pt>
                <c:pt idx="26">
                  <c:v>3.2075004078354645</c:v>
                </c:pt>
                <c:pt idx="27">
                  <c:v>3.3114243414965152</c:v>
                </c:pt>
                <c:pt idx="28">
                  <c:v>3.406880512262898</c:v>
                </c:pt>
                <c:pt idx="29">
                  <c:v>3.5080050027562582</c:v>
                </c:pt>
                <c:pt idx="30">
                  <c:v>3.5647393782653896</c:v>
                </c:pt>
                <c:pt idx="31">
                  <c:v>3.5848496164030137</c:v>
                </c:pt>
                <c:pt idx="32">
                  <c:v>3.6301687917153891</c:v>
                </c:pt>
                <c:pt idx="33">
                  <c:v>3.7054650841843779</c:v>
                </c:pt>
                <c:pt idx="34">
                  <c:v>3.7228401653644037</c:v>
                </c:pt>
                <c:pt idx="35">
                  <c:v>3.8369509218736009</c:v>
                </c:pt>
                <c:pt idx="36">
                  <c:v>3.7778984791625541</c:v>
                </c:pt>
                <c:pt idx="37">
                  <c:v>3.7904863078375852</c:v>
                </c:pt>
                <c:pt idx="38">
                  <c:v>3.8965415698720678</c:v>
                </c:pt>
                <c:pt idx="39">
                  <c:v>4.1519528507916696</c:v>
                </c:pt>
                <c:pt idx="40">
                  <c:v>4.1171961641333406</c:v>
                </c:pt>
              </c:numCache>
            </c:numRef>
          </c:yVal>
        </c:ser>
        <c:ser>
          <c:idx val="3"/>
          <c:order val="3"/>
          <c:tx>
            <c:v>France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TS5.1!$E$5:$E$45</c:f>
              <c:numCache>
                <c:formatCode>0%</c:formatCode>
                <c:ptCount val="41"/>
                <c:pt idx="0">
                  <c:v>3.1004130827684402</c:v>
                </c:pt>
                <c:pt idx="1">
                  <c:v>3.0352847343410638</c:v>
                </c:pt>
                <c:pt idx="2">
                  <c:v>3.0722426869626327</c:v>
                </c:pt>
                <c:pt idx="3">
                  <c:v>3.0456464324223362</c:v>
                </c:pt>
                <c:pt idx="4">
                  <c:v>3.0336730545103272</c:v>
                </c:pt>
                <c:pt idx="5">
                  <c:v>3.1704652139327827</c:v>
                </c:pt>
                <c:pt idx="6">
                  <c:v>3.1466978262364145</c:v>
                </c:pt>
                <c:pt idx="7">
                  <c:v>3.1666940300571582</c:v>
                </c:pt>
                <c:pt idx="8">
                  <c:v>3.1886387184295462</c:v>
                </c:pt>
                <c:pt idx="9">
                  <c:v>3.1889673551272812</c:v>
                </c:pt>
                <c:pt idx="10">
                  <c:v>3.2118056113270987</c:v>
                </c:pt>
                <c:pt idx="11">
                  <c:v>3.207439807705049</c:v>
                </c:pt>
                <c:pt idx="12">
                  <c:v>3.1283475539150984</c:v>
                </c:pt>
                <c:pt idx="13">
                  <c:v>3.1471068276818892</c:v>
                </c:pt>
                <c:pt idx="14">
                  <c:v>3.1560138321158471</c:v>
                </c:pt>
                <c:pt idx="15">
                  <c:v>3.1394162430219281</c:v>
                </c:pt>
                <c:pt idx="16">
                  <c:v>3.1764334305569197</c:v>
                </c:pt>
                <c:pt idx="17">
                  <c:v>3.2498375839732478</c:v>
                </c:pt>
                <c:pt idx="18">
                  <c:v>3.250671861234125</c:v>
                </c:pt>
                <c:pt idx="19">
                  <c:v>3.3777166704724602</c:v>
                </c:pt>
                <c:pt idx="20">
                  <c:v>3.4302072819613185</c:v>
                </c:pt>
                <c:pt idx="21">
                  <c:v>3.4168603017587307</c:v>
                </c:pt>
                <c:pt idx="22">
                  <c:v>3.3700193695995178</c:v>
                </c:pt>
                <c:pt idx="23">
                  <c:v>3.424046964805993</c:v>
                </c:pt>
                <c:pt idx="24">
                  <c:v>3.3918291219630516</c:v>
                </c:pt>
                <c:pt idx="25">
                  <c:v>3.3335177678547412</c:v>
                </c:pt>
                <c:pt idx="26">
                  <c:v>3.3633995976710427</c:v>
                </c:pt>
                <c:pt idx="27">
                  <c:v>3.4014191754577787</c:v>
                </c:pt>
                <c:pt idx="28">
                  <c:v>3.4165427277573701</c:v>
                </c:pt>
                <c:pt idx="29">
                  <c:v>3.5904677972472081</c:v>
                </c:pt>
                <c:pt idx="30">
                  <c:v>3.7566782417445821</c:v>
                </c:pt>
                <c:pt idx="31">
                  <c:v>3.845388437828499</c:v>
                </c:pt>
                <c:pt idx="32">
                  <c:v>3.9938959299801273</c:v>
                </c:pt>
                <c:pt idx="33">
                  <c:v>4.2358604522676924</c:v>
                </c:pt>
                <c:pt idx="34">
                  <c:v>4.5678614370145816</c:v>
                </c:pt>
                <c:pt idx="35">
                  <c:v>4.9989152442658265</c:v>
                </c:pt>
                <c:pt idx="36">
                  <c:v>5.3381694123482903</c:v>
                </c:pt>
                <c:pt idx="37">
                  <c:v>5.5345988168285398</c:v>
                </c:pt>
                <c:pt idx="38">
                  <c:v>5.5254698023123874</c:v>
                </c:pt>
                <c:pt idx="39">
                  <c:v>5.6261005104726465</c:v>
                </c:pt>
                <c:pt idx="40">
                  <c:v>5.7455781737988474</c:v>
                </c:pt>
              </c:numCache>
            </c:numRef>
          </c:yVal>
        </c:ser>
        <c:ser>
          <c:idx val="6"/>
          <c:order val="4"/>
          <c:tx>
            <c:v>U.K.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TS5.1!$F$5:$F$45</c:f>
              <c:numCache>
                <c:formatCode>0%</c:formatCode>
                <c:ptCount val="41"/>
                <c:pt idx="0">
                  <c:v>3.0560606608405587</c:v>
                </c:pt>
                <c:pt idx="1">
                  <c:v>3.281362116406509</c:v>
                </c:pt>
                <c:pt idx="2">
                  <c:v>3.5351728572091248</c:v>
                </c:pt>
                <c:pt idx="3">
                  <c:v>3.4015466274180977</c:v>
                </c:pt>
                <c:pt idx="4">
                  <c:v>3.3735529856295416</c:v>
                </c:pt>
                <c:pt idx="5">
                  <c:v>3.0118957799855379</c:v>
                </c:pt>
                <c:pt idx="6">
                  <c:v>2.8277830036556879</c:v>
                </c:pt>
                <c:pt idx="7">
                  <c:v>2.842642853053599</c:v>
                </c:pt>
                <c:pt idx="8">
                  <c:v>2.9820666097118447</c:v>
                </c:pt>
                <c:pt idx="9">
                  <c:v>3.1287144009124188</c:v>
                </c:pt>
                <c:pt idx="10">
                  <c:v>3.0913867276346281</c:v>
                </c:pt>
                <c:pt idx="11">
                  <c:v>3.0984842454713255</c:v>
                </c:pt>
                <c:pt idx="12">
                  <c:v>3.1436939188295252</c:v>
                </c:pt>
                <c:pt idx="13">
                  <c:v>3.2209356606021622</c:v>
                </c:pt>
                <c:pt idx="14">
                  <c:v>3.3245364993920932</c:v>
                </c:pt>
                <c:pt idx="15">
                  <c:v>3.3820364052372867</c:v>
                </c:pt>
                <c:pt idx="16">
                  <c:v>3.6097570683270535</c:v>
                </c:pt>
                <c:pt idx="17">
                  <c:v>3.7917582072117542</c:v>
                </c:pt>
                <c:pt idx="18">
                  <c:v>4.0199662037665576</c:v>
                </c:pt>
                <c:pt idx="19">
                  <c:v>4.3522248554785268</c:v>
                </c:pt>
                <c:pt idx="20">
                  <c:v>4.2907495651637007</c:v>
                </c:pt>
                <c:pt idx="21">
                  <c:v>4.1785826555070855</c:v>
                </c:pt>
                <c:pt idx="22">
                  <c:v>4.1060182959788873</c:v>
                </c:pt>
                <c:pt idx="23">
                  <c:v>4.2037419969160164</c:v>
                </c:pt>
                <c:pt idx="24">
                  <c:v>4.1150815702774208</c:v>
                </c:pt>
                <c:pt idx="25">
                  <c:v>4.0338887070017497</c:v>
                </c:pt>
                <c:pt idx="26">
                  <c:v>4.1042967640695487</c:v>
                </c:pt>
                <c:pt idx="27">
                  <c:v>4.3155495089111398</c:v>
                </c:pt>
                <c:pt idx="28">
                  <c:v>4.5334498290606984</c:v>
                </c:pt>
                <c:pt idx="29">
                  <c:v>4.9396859730307403</c:v>
                </c:pt>
                <c:pt idx="30">
                  <c:v>5.1455500736180655</c:v>
                </c:pt>
                <c:pt idx="31">
                  <c:v>4.9364069115484526</c:v>
                </c:pt>
                <c:pt idx="32">
                  <c:v>4.6585470248550056</c:v>
                </c:pt>
                <c:pt idx="33">
                  <c:v>4.648021868516925</c:v>
                </c:pt>
                <c:pt idx="34">
                  <c:v>4.811958491825405</c:v>
                </c:pt>
                <c:pt idx="35">
                  <c:v>4.9921472046264608</c:v>
                </c:pt>
                <c:pt idx="36">
                  <c:v>5.1893986650077384</c:v>
                </c:pt>
                <c:pt idx="37">
                  <c:v>5.2271083062510666</c:v>
                </c:pt>
                <c:pt idx="38">
                  <c:v>4.9052220595040934</c:v>
                </c:pt>
                <c:pt idx="39">
                  <c:v>5.0440527633202086</c:v>
                </c:pt>
                <c:pt idx="40">
                  <c:v>5.2187601920292712</c:v>
                </c:pt>
              </c:numCache>
            </c:numRef>
          </c:yVal>
        </c:ser>
        <c:ser>
          <c:idx val="4"/>
          <c:order val="5"/>
          <c:tx>
            <c:v>Italy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TS5.1!$G$5:$G$45</c:f>
              <c:numCache>
                <c:formatCode>0%</c:formatCode>
                <c:ptCount val="41"/>
                <c:pt idx="0">
                  <c:v>2.3921563764711791</c:v>
                </c:pt>
                <c:pt idx="1">
                  <c:v>2.4484560934606527</c:v>
                </c:pt>
                <c:pt idx="2">
                  <c:v>2.5776339785968752</c:v>
                </c:pt>
                <c:pt idx="3">
                  <c:v>2.5316735314332925</c:v>
                </c:pt>
                <c:pt idx="4">
                  <c:v>2.8196300166661388</c:v>
                </c:pt>
                <c:pt idx="5">
                  <c:v>3.2073186990734341</c:v>
                </c:pt>
                <c:pt idx="6">
                  <c:v>3.0403188867400792</c:v>
                </c:pt>
                <c:pt idx="7">
                  <c:v>2.9980298450769611</c:v>
                </c:pt>
                <c:pt idx="8">
                  <c:v>2.9399636053425997</c:v>
                </c:pt>
                <c:pt idx="9">
                  <c:v>2.984482482148159</c:v>
                </c:pt>
                <c:pt idx="10">
                  <c:v>3.2191418964414154</c:v>
                </c:pt>
                <c:pt idx="11">
                  <c:v>3.6486889809305021</c:v>
                </c:pt>
                <c:pt idx="12">
                  <c:v>3.8252878867379692</c:v>
                </c:pt>
                <c:pt idx="13">
                  <c:v>3.7839347408454125</c:v>
                </c:pt>
                <c:pt idx="14">
                  <c:v>3.68725754425826</c:v>
                </c:pt>
                <c:pt idx="15">
                  <c:v>3.6301378278245355</c:v>
                </c:pt>
                <c:pt idx="16">
                  <c:v>3.7118860434788816</c:v>
                </c:pt>
                <c:pt idx="17">
                  <c:v>3.7256482545531227</c:v>
                </c:pt>
                <c:pt idx="18">
                  <c:v>3.6910340879659369</c:v>
                </c:pt>
                <c:pt idx="19">
                  <c:v>4.0104656497731694</c:v>
                </c:pt>
                <c:pt idx="20">
                  <c:v>4.4805850718883296</c:v>
                </c:pt>
                <c:pt idx="21">
                  <c:v>4.8534361743217396</c:v>
                </c:pt>
                <c:pt idx="22">
                  <c:v>5.3419314660673241</c:v>
                </c:pt>
                <c:pt idx="23">
                  <c:v>5.7515775874857376</c:v>
                </c:pt>
                <c:pt idx="24">
                  <c:v>5.558969647918814</c:v>
                </c:pt>
                <c:pt idx="25">
                  <c:v>5.1838702041173965</c:v>
                </c:pt>
                <c:pt idx="26">
                  <c:v>5.1355548143458902</c:v>
                </c:pt>
                <c:pt idx="27">
                  <c:v>5.2948199364686808</c:v>
                </c:pt>
                <c:pt idx="28">
                  <c:v>5.5084888638697516</c:v>
                </c:pt>
                <c:pt idx="29">
                  <c:v>5.6139391520714357</c:v>
                </c:pt>
                <c:pt idx="30">
                  <c:v>5.6319098860160066</c:v>
                </c:pt>
                <c:pt idx="31">
                  <c:v>5.6166662748939817</c:v>
                </c:pt>
                <c:pt idx="32">
                  <c:v>5.6955751573419287</c:v>
                </c:pt>
                <c:pt idx="33">
                  <c:v>5.883760448154848</c:v>
                </c:pt>
                <c:pt idx="34">
                  <c:v>5.9956417726836841</c:v>
                </c:pt>
                <c:pt idx="35">
                  <c:v>6.236224194299913</c:v>
                </c:pt>
                <c:pt idx="36">
                  <c:v>6.3720845158979298</c:v>
                </c:pt>
                <c:pt idx="37">
                  <c:v>6.4248318162521034</c:v>
                </c:pt>
                <c:pt idx="38">
                  <c:v>6.6071118669644679</c:v>
                </c:pt>
                <c:pt idx="39">
                  <c:v>6.9084990871159802</c:v>
                </c:pt>
                <c:pt idx="40">
                  <c:v>6.7647115720394364</c:v>
                </c:pt>
              </c:numCache>
            </c:numRef>
          </c:yVal>
        </c:ser>
        <c:ser>
          <c:idx val="7"/>
          <c:order val="6"/>
          <c:tx>
            <c:v>Canada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808080"/>
              </a:solidFill>
              <a:ln>
                <a:solidFill>
                  <a:srgbClr val="80808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TS5.1!$H$5:$H$45</c:f>
              <c:numCache>
                <c:formatCode>0%</c:formatCode>
                <c:ptCount val="41"/>
                <c:pt idx="0">
                  <c:v>2.4699924651597467</c:v>
                </c:pt>
                <c:pt idx="1">
                  <c:v>2.5189944068433952</c:v>
                </c:pt>
                <c:pt idx="2">
                  <c:v>2.5107244177950552</c:v>
                </c:pt>
                <c:pt idx="3">
                  <c:v>2.4636757797322599</c:v>
                </c:pt>
                <c:pt idx="4">
                  <c:v>2.3859955154966141</c:v>
                </c:pt>
                <c:pt idx="5">
                  <c:v>2.4161385011287231</c:v>
                </c:pt>
                <c:pt idx="6">
                  <c:v>2.3586726524076398</c:v>
                </c:pt>
                <c:pt idx="7">
                  <c:v>2.4311543920104342</c:v>
                </c:pt>
                <c:pt idx="8">
                  <c:v>2.505635643789426</c:v>
                </c:pt>
                <c:pt idx="9">
                  <c:v>2.5493567772646082</c:v>
                </c:pt>
                <c:pt idx="10">
                  <c:v>2.6440159184476579</c:v>
                </c:pt>
                <c:pt idx="11">
                  <c:v>2.6147625658272071</c:v>
                </c:pt>
                <c:pt idx="12">
                  <c:v>2.7296213238848837</c:v>
                </c:pt>
                <c:pt idx="13">
                  <c:v>2.7683675049909415</c:v>
                </c:pt>
                <c:pt idx="14">
                  <c:v>2.7603429647384621</c:v>
                </c:pt>
                <c:pt idx="15">
                  <c:v>2.7415688785098862</c:v>
                </c:pt>
                <c:pt idx="16">
                  <c:v>2.843574895110724</c:v>
                </c:pt>
                <c:pt idx="17">
                  <c:v>2.821021924292217</c:v>
                </c:pt>
                <c:pt idx="18">
                  <c:v>2.7618487567954992</c:v>
                </c:pt>
                <c:pt idx="19">
                  <c:v>2.8394290166198726</c:v>
                </c:pt>
                <c:pt idx="20">
                  <c:v>2.9435626379185531</c:v>
                </c:pt>
                <c:pt idx="21">
                  <c:v>3.0798619541465779</c:v>
                </c:pt>
                <c:pt idx="22">
                  <c:v>3.2552219611764892</c:v>
                </c:pt>
                <c:pt idx="23">
                  <c:v>3.4097174322705408</c:v>
                </c:pt>
                <c:pt idx="24">
                  <c:v>3.4766718737102371</c:v>
                </c:pt>
                <c:pt idx="25">
                  <c:v>3.4629348575350707</c:v>
                </c:pt>
                <c:pt idx="26">
                  <c:v>3.6299423316931767</c:v>
                </c:pt>
                <c:pt idx="27">
                  <c:v>3.7363776842401779</c:v>
                </c:pt>
                <c:pt idx="28">
                  <c:v>3.8041617531575627</c:v>
                </c:pt>
                <c:pt idx="29">
                  <c:v>3.7748101001949279</c:v>
                </c:pt>
                <c:pt idx="30">
                  <c:v>3.6548429653820831</c:v>
                </c:pt>
                <c:pt idx="31">
                  <c:v>3.6803367211466189</c:v>
                </c:pt>
                <c:pt idx="32">
                  <c:v>3.5777023327127382</c:v>
                </c:pt>
                <c:pt idx="33">
                  <c:v>3.553679897462068</c:v>
                </c:pt>
                <c:pt idx="34">
                  <c:v>3.5996545705601148</c:v>
                </c:pt>
                <c:pt idx="35">
                  <c:v>3.7259917845981692</c:v>
                </c:pt>
                <c:pt idx="36">
                  <c:v>3.8825268190112197</c:v>
                </c:pt>
                <c:pt idx="37">
                  <c:v>4.015444083081352</c:v>
                </c:pt>
                <c:pt idx="38">
                  <c:v>3.8275212688438685</c:v>
                </c:pt>
                <c:pt idx="39">
                  <c:v>4.1259128728981862</c:v>
                </c:pt>
                <c:pt idx="40">
                  <c:v>4.1618898695136046</c:v>
                </c:pt>
              </c:numCache>
            </c:numRef>
          </c:yVal>
        </c:ser>
        <c:ser>
          <c:idx val="5"/>
          <c:order val="7"/>
          <c:tx>
            <c:v>Australia</c:v>
          </c:tx>
          <c:spPr>
            <a:ln w="25400">
              <a:solidFill>
                <a:srgbClr val="C0C0C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C0C0C0"/>
              </a:solidFill>
              <a:ln>
                <a:solidFill>
                  <a:srgbClr val="C0C0C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TS5.1!$I$5:$I$45</c:f>
              <c:numCache>
                <c:formatCode>0%</c:formatCode>
                <c:ptCount val="41"/>
                <c:pt idx="0">
                  <c:v>3.2979764741874851</c:v>
                </c:pt>
                <c:pt idx="1">
                  <c:v>3.384912255402341</c:v>
                </c:pt>
                <c:pt idx="2">
                  <c:v>3.440290472127149</c:v>
                </c:pt>
                <c:pt idx="3">
                  <c:v>3.4712556642592629</c:v>
                </c:pt>
                <c:pt idx="4">
                  <c:v>3.481021892108298</c:v>
                </c:pt>
                <c:pt idx="5">
                  <c:v>3.4884467788623414</c:v>
                </c:pt>
                <c:pt idx="6">
                  <c:v>3.4536068203459798</c:v>
                </c:pt>
                <c:pt idx="7">
                  <c:v>3.4138366089756222</c:v>
                </c:pt>
                <c:pt idx="8">
                  <c:v>3.4814167538233831</c:v>
                </c:pt>
                <c:pt idx="9">
                  <c:v>3.3648218138933408</c:v>
                </c:pt>
                <c:pt idx="10">
                  <c:v>3.3703886117462627</c:v>
                </c:pt>
                <c:pt idx="11">
                  <c:v>3.4535062417602567</c:v>
                </c:pt>
                <c:pt idx="12">
                  <c:v>3.4680072836930607</c:v>
                </c:pt>
                <c:pt idx="13">
                  <c:v>3.5134065159304542</c:v>
                </c:pt>
                <c:pt idx="14">
                  <c:v>3.4534845218045342</c:v>
                </c:pt>
                <c:pt idx="15">
                  <c:v>3.499225038826494</c:v>
                </c:pt>
                <c:pt idx="16">
                  <c:v>3.499957422172463</c:v>
                </c:pt>
                <c:pt idx="17">
                  <c:v>3.5072751152537176</c:v>
                </c:pt>
                <c:pt idx="18">
                  <c:v>3.5528338268487727</c:v>
                </c:pt>
                <c:pt idx="19">
                  <c:v>3.7543906554936601</c:v>
                </c:pt>
                <c:pt idx="20">
                  <c:v>3.862820260299086</c:v>
                </c:pt>
                <c:pt idx="21">
                  <c:v>4.0090902834504814</c:v>
                </c:pt>
                <c:pt idx="22">
                  <c:v>4.0988855402221764</c:v>
                </c:pt>
                <c:pt idx="23">
                  <c:v>4.0300877928265804</c:v>
                </c:pt>
                <c:pt idx="24">
                  <c:v>4.0786015030136058</c:v>
                </c:pt>
                <c:pt idx="25">
                  <c:v>4.1171195564420637</c:v>
                </c:pt>
                <c:pt idx="26">
                  <c:v>4.0052748556715141</c:v>
                </c:pt>
                <c:pt idx="27">
                  <c:v>4.0661988196600776</c:v>
                </c:pt>
                <c:pt idx="28">
                  <c:v>4.1732226483753916</c:v>
                </c:pt>
                <c:pt idx="29">
                  <c:v>4.2885540538950968</c:v>
                </c:pt>
                <c:pt idx="30">
                  <c:v>4.4237648571569661</c:v>
                </c:pt>
                <c:pt idx="31">
                  <c:v>4.5384763496205816</c:v>
                </c:pt>
                <c:pt idx="32">
                  <c:v>4.6320516418748294</c:v>
                </c:pt>
                <c:pt idx="33">
                  <c:v>4.8161720868947064</c:v>
                </c:pt>
                <c:pt idx="34">
                  <c:v>5.0022475560453659</c:v>
                </c:pt>
                <c:pt idx="35">
                  <c:v>5.2190397125562322</c:v>
                </c:pt>
                <c:pt idx="36">
                  <c:v>5.3206272356994955</c:v>
                </c:pt>
                <c:pt idx="37">
                  <c:v>5.5520363994264708</c:v>
                </c:pt>
                <c:pt idx="38">
                  <c:v>5.4384877595289716</c:v>
                </c:pt>
                <c:pt idx="39">
                  <c:v>5.0380539461474276</c:v>
                </c:pt>
                <c:pt idx="40">
                  <c:v>5.1791184923126625</c:v>
                </c:pt>
              </c:numCache>
            </c:numRef>
          </c:yVal>
        </c:ser>
        <c:ser>
          <c:idx val="8"/>
          <c:order val="8"/>
          <c:tx>
            <c:v>Spain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TS5.1!$J$5:$J$45</c:f>
              <c:numCache>
                <c:formatCode>General</c:formatCode>
                <c:ptCount val="41"/>
                <c:pt idx="17" formatCode="0%">
                  <c:v>3.615826869852115</c:v>
                </c:pt>
                <c:pt idx="18" formatCode="0%">
                  <c:v>3.8533584195096036</c:v>
                </c:pt>
                <c:pt idx="19" formatCode="0%">
                  <c:v>4.1559617794065717</c:v>
                </c:pt>
                <c:pt idx="20" formatCode="0%">
                  <c:v>4.348641424854903</c:v>
                </c:pt>
                <c:pt idx="21" formatCode="0%">
                  <c:v>4.5707936708066521</c:v>
                </c:pt>
                <c:pt idx="22" formatCode="0%">
                  <c:v>4.5290373837400173</c:v>
                </c:pt>
                <c:pt idx="23" formatCode="0%">
                  <c:v>4.4304302122107684</c:v>
                </c:pt>
                <c:pt idx="24" formatCode="0%">
                  <c:v>4.4387555448071323</c:v>
                </c:pt>
                <c:pt idx="25" formatCode="0%">
                  <c:v>4.2952539640851812</c:v>
                </c:pt>
                <c:pt idx="26" formatCode="0%">
                  <c:v>4.3297335734534341</c:v>
                </c:pt>
                <c:pt idx="27" formatCode="0%">
                  <c:v>4.3284426188039546</c:v>
                </c:pt>
                <c:pt idx="28" formatCode="0%">
                  <c:v>4.4218146542629846</c:v>
                </c:pt>
                <c:pt idx="29" formatCode="0%">
                  <c:v>4.6265657487319256</c:v>
                </c:pt>
                <c:pt idx="30" formatCode="0%">
                  <c:v>4.7898303742081074</c:v>
                </c:pt>
                <c:pt idx="31" formatCode="0%">
                  <c:v>5.0674963903648162</c:v>
                </c:pt>
                <c:pt idx="32" formatCode="0%">
                  <c:v>5.4586536743969951</c:v>
                </c:pt>
                <c:pt idx="33" formatCode="0%">
                  <c:v>5.9828311419166704</c:v>
                </c:pt>
                <c:pt idx="34" formatCode="0%">
                  <c:v>6.6559644735479173</c:v>
                </c:pt>
                <c:pt idx="35" formatCode="0%">
                  <c:v>7.2421056141523188</c:v>
                </c:pt>
                <c:pt idx="36" formatCode="0%">
                  <c:v>7.6857355217733296</c:v>
                </c:pt>
                <c:pt idx="37" formatCode="0%">
                  <c:v>7.9245500041121808</c:v>
                </c:pt>
                <c:pt idx="38" formatCode="0%">
                  <c:v>7.8623565845568066</c:v>
                </c:pt>
                <c:pt idx="39" formatCode="0%">
                  <c:v>7.8884251146485962</c:v>
                </c:pt>
                <c:pt idx="40" formatCode="0%">
                  <c:v>7.5520987423468418</c:v>
                </c:pt>
              </c:numCache>
            </c:numRef>
          </c:yVal>
        </c:ser>
        <c:axId val="105722240"/>
        <c:axId val="108401792"/>
      </c:scatterChart>
      <c:valAx>
        <c:axId val="105722240"/>
        <c:scaling>
          <c:orientation val="minMax"/>
          <c:max val="2010"/>
          <c:min val="1970"/>
        </c:scaling>
        <c:axPos val="b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sz="11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Private capital almost reached 8 years of national income in Spain at the end of the 2000s (ie. one more year than Japan in 1990). </a:t>
                </a:r>
                <a:r>
                  <a:rPr lang="fr-FR" sz="10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Sources and series: see piketty.pse.ens.fr/capital21c.</a:t>
                </a:r>
              </a:p>
            </c:rich>
          </c:tx>
          <c:layout>
            <c:manualLayout>
              <c:xMode val="edge"/>
              <c:yMode val="edge"/>
              <c:x val="0.14428690575479625"/>
              <c:y val="0.92663043478260898"/>
            </c:manualLayout>
          </c:layout>
          <c:spPr>
            <a:noFill/>
            <a:ln w="25400">
              <a:noFill/>
            </a:ln>
          </c:spPr>
        </c:title>
        <c:numFmt formatCode="0" sourceLinked="0"/>
        <c:maj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08401792"/>
        <c:crosses val="autoZero"/>
        <c:crossBetween val="midCat"/>
      </c:valAx>
      <c:valAx>
        <c:axId val="108401792"/>
        <c:scaling>
          <c:orientation val="minMax"/>
          <c:max val="8"/>
          <c:min val="1"/>
        </c:scaling>
        <c:axPos val="l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50" b="0" i="0" baseline="0">
                    <a:effectLst/>
                  </a:rPr>
                  <a:t>Value of private capital (% of national income)</a:t>
                </a:r>
                <a:endParaRPr lang="en-US" sz="105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2868926012626828"/>
            </c:manualLayout>
          </c:layout>
          <c:spPr>
            <a:noFill/>
            <a:ln w="25400">
              <a:noFill/>
            </a:ln>
          </c:spPr>
        </c:title>
        <c:numFmt formatCode="0%" sourceLinked="0"/>
        <c:maj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200">
                <a:latin typeface="Arial"/>
                <a:cs typeface="Arial"/>
              </a:defRPr>
            </a:pPr>
            <a:endParaRPr lang="fr-FR"/>
          </a:p>
        </c:txPr>
        <c:crossAx val="105722240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9.3682633420822392E-2"/>
          <c:y val="0.11059303397886079"/>
          <c:w val="0.32777314428690602"/>
          <c:h val="0.2912993899411222"/>
        </c:manualLayout>
      </c:layout>
      <c:spPr>
        <a:solidFill>
          <a:srgbClr val="FFFFFF"/>
        </a:solidFill>
        <a:ln w="3175">
          <a:solidFill>
            <a:srgbClr val="808080"/>
          </a:solidFill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</c:chart>
  <c:spPr>
    <a:solidFill>
      <a:srgbClr val="FFFFFF"/>
    </a:solidFill>
    <a:ln w="9525"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0.53427</cdr:x>
      <cdr:y>0.32187</cdr:y>
    </cdr:from>
    <cdr:to>
      <cdr:x>0.84026</cdr:x>
      <cdr:y>0.44717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5029200" y="1996440"/>
          <a:ext cx="2880360" cy="77724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fr-FR"/>
            <a:t>WWara</a:t>
          </a:r>
        </a:p>
      </cdr:txBody>
    </cdr:sp>
  </cdr:relSizeAnchor>
  <cdr:relSizeAnchor xmlns:cdr="http://schemas.openxmlformats.org/drawingml/2006/chartDrawing">
    <cdr:from>
      <cdr:x>0.53508</cdr:x>
      <cdr:y>0.32678</cdr:y>
    </cdr:from>
    <cdr:to>
      <cdr:x>0.6225</cdr:x>
      <cdr:y>0.4742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5036820" y="2026920"/>
          <a:ext cx="8229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400"/>
            <a:t>Warning: - missing data 1962-1996</a:t>
          </a:r>
        </a:p>
        <a:p xmlns:a="http://schemas.openxmlformats.org/drawingml/2006/main">
          <a:r>
            <a:rPr lang="fr-FR" sz="1400"/>
            <a:t>- </a:t>
          </a:r>
          <a:r>
            <a:rPr lang="fr-FR" sz="1400" baseline="0"/>
            <a:t>estimates for 1997-2012 should be</a:t>
          </a:r>
        </a:p>
        <a:p xmlns:a="http://schemas.openxmlformats.org/drawingml/2006/main">
          <a:r>
            <a:rPr lang="fr-FR" sz="1400" baseline="0"/>
            <a:t>viewed as lower bound (tax evasion)</a:t>
          </a:r>
          <a:r>
            <a:rPr lang="fr-FR" sz="1400"/>
            <a:t> </a:t>
          </a: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0.56989</cdr:x>
      <cdr:y>0.35012</cdr:y>
    </cdr:from>
    <cdr:to>
      <cdr:x>0.79736</cdr:x>
      <cdr:y>0.49631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5364480" y="2171700"/>
          <a:ext cx="2141220" cy="9067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22222555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33333666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44444777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11111111111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1222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233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3444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8136904" cy="216024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dirty="0" smtClean="0"/>
              <a:t>Buenos Aires</a:t>
            </a:r>
            <a:r>
              <a:rPr lang="en-US" dirty="0" smtClean="0"/>
              <a:t>, </a:t>
            </a:r>
            <a:r>
              <a:rPr lang="en-US" dirty="0" smtClean="0"/>
              <a:t>January </a:t>
            </a:r>
            <a:r>
              <a:rPr lang="en-US" dirty="0" smtClean="0"/>
              <a:t>16 </a:t>
            </a:r>
            <a:r>
              <a:rPr lang="en-US" dirty="0" smtClean="0"/>
              <a:t>2015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Argentina</a:t>
            </a:r>
            <a:r>
              <a:rPr lang="fr-FR" dirty="0" smtClean="0"/>
              <a:t> </a:t>
            </a:r>
            <a:r>
              <a:rPr lang="fr-FR" dirty="0" smtClean="0"/>
              <a:t>vs Europe-US-</a:t>
            </a:r>
            <a:r>
              <a:rPr lang="fr-FR" dirty="0" err="1" smtClean="0"/>
              <a:t>Japan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832648"/>
          </a:xfrm>
        </p:spPr>
        <p:txBody>
          <a:bodyPr>
            <a:normAutofit fontScale="77500" lnSpcReduction="20000"/>
          </a:bodyPr>
          <a:lstStyle/>
          <a:p>
            <a:r>
              <a:rPr lang="fr-FR" sz="3400" b="1" dirty="0" err="1" smtClean="0"/>
              <a:t>Income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inequality</a:t>
            </a:r>
            <a:r>
              <a:rPr lang="fr-FR" sz="3400" b="1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known</a:t>
            </a:r>
            <a:r>
              <a:rPr lang="fr-FR" sz="3400" dirty="0" smtClean="0"/>
              <a:t> to </a:t>
            </a:r>
            <a:r>
              <a:rPr lang="fr-FR" sz="3400" dirty="0" err="1" smtClean="0"/>
              <a:t>be</a:t>
            </a:r>
            <a:r>
              <a:rPr lang="fr-FR" sz="3400" dirty="0" smtClean="0"/>
              <a:t> </a:t>
            </a:r>
            <a:r>
              <a:rPr lang="fr-FR" sz="3400" dirty="0" err="1" smtClean="0"/>
              <a:t>high</a:t>
            </a:r>
            <a:r>
              <a:rPr lang="fr-FR" sz="3400" dirty="0" smtClean="0"/>
              <a:t> in </a:t>
            </a:r>
            <a:r>
              <a:rPr lang="fr-FR" sz="3400" dirty="0" smtClean="0"/>
              <a:t>Argentina</a:t>
            </a:r>
            <a:r>
              <a:rPr lang="fr-FR" sz="3400" dirty="0" smtClean="0"/>
              <a:t>, </a:t>
            </a:r>
            <a:r>
              <a:rPr lang="fr-FR" sz="3400" dirty="0" smtClean="0"/>
              <a:t>and </a:t>
            </a:r>
            <a:r>
              <a:rPr lang="fr-FR" sz="3400" dirty="0" err="1" smtClean="0"/>
              <a:t>across</a:t>
            </a:r>
            <a:r>
              <a:rPr lang="fr-FR" sz="3400" dirty="0" smtClean="0"/>
              <a:t> Latin </a:t>
            </a:r>
            <a:r>
              <a:rPr lang="fr-FR" sz="3400" dirty="0" err="1" smtClean="0"/>
              <a:t>America</a:t>
            </a:r>
            <a:r>
              <a:rPr lang="fr-FR" sz="3400" dirty="0" smtClean="0"/>
              <a:t>; but </a:t>
            </a:r>
            <a:r>
              <a:rPr lang="fr-FR" sz="3400" dirty="0" err="1" smtClean="0"/>
              <a:t>it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probably</a:t>
            </a:r>
            <a:r>
              <a:rPr lang="fr-FR" sz="3400" dirty="0" smtClean="0"/>
              <a:t> </a:t>
            </a:r>
            <a:r>
              <a:rPr lang="fr-FR" sz="3400" dirty="0" err="1" smtClean="0"/>
              <a:t>underestimated</a:t>
            </a:r>
            <a:r>
              <a:rPr lang="fr-FR" sz="3400" dirty="0" smtClean="0"/>
              <a:t> (</a:t>
            </a:r>
            <a:r>
              <a:rPr lang="fr-FR" sz="3400" dirty="0" err="1" smtClean="0"/>
              <a:t>pb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</a:t>
            </a:r>
            <a:r>
              <a:rPr lang="fr-FR" sz="3400" dirty="0" err="1" smtClean="0"/>
              <a:t>household</a:t>
            </a:r>
            <a:r>
              <a:rPr lang="fr-FR" sz="3400" dirty="0" smtClean="0"/>
              <a:t> </a:t>
            </a:r>
            <a:r>
              <a:rPr lang="fr-FR" sz="3400" dirty="0" err="1" smtClean="0"/>
              <a:t>surveys</a:t>
            </a:r>
            <a:r>
              <a:rPr lang="fr-FR" sz="3400" dirty="0" smtClean="0"/>
              <a:t>); </a:t>
            </a:r>
            <a:r>
              <a:rPr lang="fr-FR" sz="3400" dirty="0" smtClean="0"/>
              <a:t>fiscal </a:t>
            </a:r>
            <a:r>
              <a:rPr lang="fr-FR" sz="3400" dirty="0" err="1" smtClean="0"/>
              <a:t>estimates</a:t>
            </a:r>
            <a:r>
              <a:rPr lang="fr-FR" sz="3400" dirty="0" smtClean="0"/>
              <a:t> are </a:t>
            </a:r>
            <a:r>
              <a:rPr lang="fr-FR" sz="3400" dirty="0" err="1" smtClean="0"/>
              <a:t>probably</a:t>
            </a:r>
            <a:r>
              <a:rPr lang="fr-FR" sz="3400" dirty="0" smtClean="0"/>
              <a:t> more </a:t>
            </a:r>
            <a:r>
              <a:rPr lang="fr-FR" sz="3400" dirty="0" err="1" smtClean="0"/>
              <a:t>realisitic</a:t>
            </a:r>
            <a:r>
              <a:rPr lang="fr-FR" sz="3400" dirty="0" smtClean="0"/>
              <a:t>, but </a:t>
            </a:r>
            <a:r>
              <a:rPr lang="fr-FR" sz="3400" dirty="0" err="1" smtClean="0"/>
              <a:t>should</a:t>
            </a:r>
            <a:r>
              <a:rPr lang="fr-FR" sz="3400" dirty="0" smtClean="0"/>
              <a:t> </a:t>
            </a:r>
            <a:r>
              <a:rPr lang="fr-FR" sz="3400" dirty="0" err="1" smtClean="0"/>
              <a:t>still</a:t>
            </a:r>
            <a:r>
              <a:rPr lang="fr-FR" sz="3400" dirty="0" smtClean="0"/>
              <a:t> </a:t>
            </a:r>
            <a:r>
              <a:rPr lang="fr-FR" sz="3400" dirty="0" err="1" smtClean="0"/>
              <a:t>be</a:t>
            </a:r>
            <a:r>
              <a:rPr lang="fr-FR" sz="3400" dirty="0" smtClean="0"/>
              <a:t> </a:t>
            </a:r>
            <a:r>
              <a:rPr lang="fr-FR" sz="3400" dirty="0" err="1" smtClean="0"/>
              <a:t>viewed</a:t>
            </a:r>
            <a:r>
              <a:rPr lang="fr-FR" sz="3400" dirty="0" smtClean="0"/>
              <a:t> as </a:t>
            </a:r>
            <a:r>
              <a:rPr lang="fr-FR" sz="3400" dirty="0" err="1" smtClean="0"/>
              <a:t>lower</a:t>
            </a:r>
            <a:r>
              <a:rPr lang="fr-FR" sz="3400" dirty="0" smtClean="0"/>
              <a:t> </a:t>
            </a:r>
            <a:r>
              <a:rPr lang="fr-FR" sz="3400" dirty="0" err="1" smtClean="0"/>
              <a:t>bounds</a:t>
            </a:r>
            <a:r>
              <a:rPr lang="fr-FR" sz="3400" dirty="0" smtClean="0"/>
              <a:t> (</a:t>
            </a:r>
            <a:r>
              <a:rPr lang="fr-FR" sz="3400" dirty="0" err="1" smtClean="0"/>
              <a:t>tax</a:t>
            </a:r>
            <a:r>
              <a:rPr lang="fr-FR" sz="3400" dirty="0" smtClean="0"/>
              <a:t> </a:t>
            </a:r>
            <a:r>
              <a:rPr lang="fr-FR" sz="3400" dirty="0" err="1" smtClean="0"/>
              <a:t>evasion</a:t>
            </a:r>
            <a:r>
              <a:rPr lang="fr-FR" sz="3400" dirty="0" smtClean="0"/>
              <a:t> + </a:t>
            </a:r>
            <a:r>
              <a:rPr lang="fr-FR" sz="3400" dirty="0" err="1" smtClean="0"/>
              <a:t>pb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national </a:t>
            </a:r>
            <a:r>
              <a:rPr lang="fr-FR" sz="3400" dirty="0" err="1" smtClean="0"/>
              <a:t>accounts</a:t>
            </a:r>
            <a:r>
              <a:rPr lang="fr-FR" sz="3400" dirty="0" smtClean="0"/>
              <a:t> and inflation in Argentina)</a:t>
            </a:r>
            <a:endParaRPr lang="fr-FR" sz="3400" dirty="0" smtClean="0"/>
          </a:p>
          <a:p>
            <a:pPr marL="0" indent="0">
              <a:buNone/>
            </a:pPr>
            <a:endParaRPr lang="fr-FR" sz="3400" dirty="0" smtClean="0"/>
          </a:p>
          <a:p>
            <a:r>
              <a:rPr lang="fr-FR" sz="3400" b="1" dirty="0" err="1" smtClean="0"/>
              <a:t>Wealth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inequality</a:t>
            </a:r>
            <a:r>
              <a:rPr lang="fr-FR" sz="3400" b="1" dirty="0" smtClean="0"/>
              <a:t> </a:t>
            </a:r>
            <a:r>
              <a:rPr lang="fr-FR" sz="3400" dirty="0" smtClean="0"/>
              <a:t>: </a:t>
            </a:r>
            <a:r>
              <a:rPr lang="fr-FR" sz="3400" dirty="0" err="1" smtClean="0"/>
              <a:t>probably</a:t>
            </a:r>
            <a:r>
              <a:rPr lang="fr-FR" sz="3400" dirty="0" smtClean="0"/>
              <a:t> </a:t>
            </a:r>
            <a:r>
              <a:rPr lang="fr-FR" sz="3400" dirty="0" err="1" smtClean="0"/>
              <a:t>very</a:t>
            </a:r>
            <a:r>
              <a:rPr lang="fr-FR" sz="3400" dirty="0" smtClean="0"/>
              <a:t> </a:t>
            </a:r>
            <a:r>
              <a:rPr lang="fr-FR" sz="3400" dirty="0" err="1" smtClean="0"/>
              <a:t>high</a:t>
            </a:r>
            <a:r>
              <a:rPr lang="fr-FR" sz="3400" dirty="0" smtClean="0"/>
              <a:t> as </a:t>
            </a:r>
            <a:r>
              <a:rPr lang="fr-FR" sz="3400" dirty="0" err="1" smtClean="0"/>
              <a:t>well</a:t>
            </a:r>
            <a:r>
              <a:rPr lang="fr-FR" sz="3400" dirty="0" smtClean="0"/>
              <a:t>, but </a:t>
            </a:r>
            <a:r>
              <a:rPr lang="fr-FR" sz="3400" dirty="0" err="1" smtClean="0"/>
              <a:t>we</a:t>
            </a:r>
            <a:r>
              <a:rPr lang="fr-FR" sz="3400" dirty="0" smtClean="0"/>
              <a:t> do not </a:t>
            </a:r>
            <a:r>
              <a:rPr lang="fr-FR" sz="3400" dirty="0" err="1" smtClean="0"/>
              <a:t>really</a:t>
            </a:r>
            <a:r>
              <a:rPr lang="fr-FR" sz="3400" dirty="0" smtClean="0"/>
              <a:t> </a:t>
            </a:r>
            <a:r>
              <a:rPr lang="fr-FR" sz="3400" dirty="0" smtClean="0"/>
              <a:t>know; </a:t>
            </a:r>
            <a:r>
              <a:rPr lang="fr-FR" sz="3400" dirty="0" err="1" smtClean="0"/>
              <a:t>inheritance</a:t>
            </a:r>
            <a:r>
              <a:rPr lang="fr-FR" sz="3400" dirty="0" smtClean="0"/>
              <a:t> </a:t>
            </a:r>
            <a:r>
              <a:rPr lang="fr-FR" sz="3400" dirty="0" err="1" smtClean="0"/>
              <a:t>tax</a:t>
            </a:r>
            <a:r>
              <a:rPr lang="fr-FR" sz="3400" dirty="0" smtClean="0"/>
              <a:t> </a:t>
            </a:r>
            <a:r>
              <a:rPr lang="fr-FR" sz="3400" dirty="0" err="1" smtClean="0"/>
              <a:t>was</a:t>
            </a:r>
            <a:r>
              <a:rPr lang="fr-FR" sz="3400" dirty="0" smtClean="0"/>
              <a:t> </a:t>
            </a:r>
            <a:r>
              <a:rPr lang="fr-FR" sz="3400" dirty="0" err="1" smtClean="0"/>
              <a:t>abolished</a:t>
            </a:r>
            <a:r>
              <a:rPr lang="fr-FR" sz="3400" dirty="0" smtClean="0"/>
              <a:t> </a:t>
            </a:r>
            <a:r>
              <a:rPr lang="fr-FR" sz="3400" dirty="0" smtClean="0"/>
              <a:t>in </a:t>
            </a:r>
            <a:r>
              <a:rPr lang="fr-FR" sz="3400" dirty="0" smtClean="0"/>
              <a:t>1976; </a:t>
            </a:r>
            <a:r>
              <a:rPr lang="fr-FR" sz="3400" dirty="0" err="1" smtClean="0"/>
              <a:t>limited</a:t>
            </a:r>
            <a:r>
              <a:rPr lang="fr-FR" sz="3400" dirty="0" smtClean="0"/>
              <a:t> </a:t>
            </a:r>
            <a:r>
              <a:rPr lang="fr-FR" sz="3400" dirty="0" err="1" smtClean="0"/>
              <a:t>access</a:t>
            </a:r>
            <a:r>
              <a:rPr lang="fr-FR" sz="3400" dirty="0" smtClean="0"/>
              <a:t> to </a:t>
            </a:r>
            <a:r>
              <a:rPr lang="fr-FR" sz="3400" dirty="0" err="1" smtClean="0"/>
              <a:t>income</a:t>
            </a:r>
            <a:r>
              <a:rPr lang="fr-FR" sz="3400" dirty="0" smtClean="0"/>
              <a:t>, </a:t>
            </a:r>
            <a:r>
              <a:rPr lang="fr-FR" sz="3400" dirty="0" err="1" smtClean="0"/>
              <a:t>inheritance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tax</a:t>
            </a:r>
            <a:r>
              <a:rPr lang="fr-FR" sz="3400" dirty="0" smtClean="0"/>
              <a:t> data in Argentina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b="1" dirty="0" err="1" smtClean="0"/>
              <a:t>Like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other</a:t>
            </a:r>
            <a:r>
              <a:rPr lang="fr-FR" sz="3400" b="1" dirty="0" smtClean="0"/>
              <a:t> countries, </a:t>
            </a:r>
            <a:r>
              <a:rPr lang="fr-FR" sz="3400" b="1" dirty="0" smtClean="0"/>
              <a:t>Argentina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needs</a:t>
            </a:r>
            <a:r>
              <a:rPr lang="fr-FR" sz="3400" b="1" dirty="0" smtClean="0"/>
              <a:t> more </a:t>
            </a:r>
            <a:r>
              <a:rPr lang="fr-FR" sz="3400" b="1" dirty="0" err="1" smtClean="0"/>
              <a:t>transparency</a:t>
            </a:r>
            <a:r>
              <a:rPr lang="fr-FR" sz="3400" b="1" dirty="0" smtClean="0"/>
              <a:t> about </a:t>
            </a:r>
            <a:r>
              <a:rPr lang="fr-FR" sz="3400" b="1" dirty="0" err="1" smtClean="0"/>
              <a:t>income</a:t>
            </a:r>
            <a:r>
              <a:rPr lang="fr-FR" sz="3400" b="1" dirty="0" smtClean="0"/>
              <a:t> and </a:t>
            </a:r>
            <a:r>
              <a:rPr lang="fr-FR" sz="3400" b="1" dirty="0" err="1" smtClean="0"/>
              <a:t>wealth</a:t>
            </a:r>
            <a:r>
              <a:rPr lang="fr-FR" sz="3400" dirty="0" smtClean="0"/>
              <a:t>; </a:t>
            </a:r>
            <a:r>
              <a:rPr lang="fr-FR" sz="3400" dirty="0" err="1" smtClean="0"/>
              <a:t>using</a:t>
            </a:r>
            <a:r>
              <a:rPr lang="fr-FR" sz="3400" dirty="0" smtClean="0"/>
              <a:t> data </a:t>
            </a:r>
            <a:r>
              <a:rPr lang="fr-FR" sz="3400" dirty="0" err="1" smtClean="0"/>
              <a:t>from</a:t>
            </a:r>
            <a:r>
              <a:rPr lang="fr-FR" sz="3400" dirty="0" smtClean="0"/>
              <a:t> progressive </a:t>
            </a:r>
            <a:r>
              <a:rPr lang="fr-FR" sz="3400" dirty="0" err="1" smtClean="0"/>
              <a:t>tax</a:t>
            </a:r>
            <a:r>
              <a:rPr lang="fr-FR" sz="3400" dirty="0" smtClean="0"/>
              <a:t> on </a:t>
            </a:r>
            <a:r>
              <a:rPr lang="fr-FR" sz="3400" dirty="0" err="1" smtClean="0"/>
              <a:t>income</a:t>
            </a:r>
            <a:r>
              <a:rPr lang="fr-FR" sz="3400" dirty="0" smtClean="0"/>
              <a:t>, </a:t>
            </a:r>
            <a:r>
              <a:rPr lang="fr-FR" sz="3400" dirty="0" err="1" smtClean="0"/>
              <a:t>inheritance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would</a:t>
            </a:r>
            <a:r>
              <a:rPr lang="fr-FR" sz="3400" dirty="0" smtClean="0"/>
              <a:t> </a:t>
            </a:r>
            <a:r>
              <a:rPr lang="fr-FR" sz="3400" dirty="0" err="1" smtClean="0"/>
              <a:t>be</a:t>
            </a:r>
            <a:r>
              <a:rPr lang="fr-FR" sz="3400" dirty="0" smtClean="0"/>
              <a:t> a </a:t>
            </a:r>
            <a:r>
              <a:rPr lang="fr-FR" sz="3400" dirty="0" err="1" smtClean="0"/>
              <a:t>powerful</a:t>
            </a:r>
            <a:r>
              <a:rPr lang="fr-FR" sz="3400" dirty="0" smtClean="0"/>
              <a:t> </a:t>
            </a:r>
            <a:r>
              <a:rPr lang="fr-FR" sz="3400" dirty="0" err="1" smtClean="0"/>
              <a:t>way</a:t>
            </a:r>
            <a:r>
              <a:rPr lang="fr-FR" sz="3400" dirty="0" smtClean="0"/>
              <a:t> to </a:t>
            </a:r>
            <a:r>
              <a:rPr lang="fr-FR" sz="3400" dirty="0" err="1" smtClean="0"/>
              <a:t>produce</a:t>
            </a:r>
            <a:r>
              <a:rPr lang="fr-FR" sz="3400" dirty="0" smtClean="0"/>
              <a:t> </a:t>
            </a:r>
            <a:r>
              <a:rPr lang="fr-FR" sz="3400" dirty="0" smtClean="0"/>
              <a:t>information </a:t>
            </a:r>
            <a:r>
              <a:rPr lang="fr-FR" sz="3400" dirty="0" smtClean="0"/>
              <a:t>about how the </a:t>
            </a:r>
            <a:r>
              <a:rPr lang="fr-FR" sz="3400" dirty="0" err="1" smtClean="0"/>
              <a:t>diff</a:t>
            </a:r>
            <a:r>
              <a:rPr lang="fr-FR" sz="3400" dirty="0" err="1" smtClean="0"/>
              <a:t>erent</a:t>
            </a:r>
            <a:r>
              <a:rPr lang="fr-FR" sz="3400" dirty="0" smtClean="0"/>
              <a:t> </a:t>
            </a:r>
            <a:r>
              <a:rPr lang="fr-FR" sz="3400" dirty="0" smtClean="0"/>
              <a:t>social groups are </a:t>
            </a:r>
            <a:r>
              <a:rPr lang="fr-FR" sz="3400" dirty="0" err="1" smtClean="0"/>
              <a:t>benefiting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growth</a:t>
            </a:r>
            <a:r>
              <a:rPr lang="fr-FR" sz="3400" dirty="0" smtClean="0"/>
              <a:t>, and in </a:t>
            </a:r>
            <a:r>
              <a:rPr lang="fr-FR" sz="3400" dirty="0" err="1" smtClean="0"/>
              <a:t>some</a:t>
            </a:r>
            <a:r>
              <a:rPr lang="fr-FR" sz="3400" dirty="0" smtClean="0"/>
              <a:t> cases to </a:t>
            </a:r>
            <a:r>
              <a:rPr lang="fr-FR" sz="3400" dirty="0" err="1" smtClean="0"/>
              <a:t>fight</a:t>
            </a:r>
            <a:r>
              <a:rPr lang="fr-FR" sz="3400" dirty="0" smtClean="0"/>
              <a:t> corruption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179512" y="332656"/>
          <a:ext cx="8856984" cy="6202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1"/>
          <p:cNvGraphicFramePr>
            <a:graphicFrameLocks/>
          </p:cNvGraphicFramePr>
          <p:nvPr/>
        </p:nvGraphicFramePr>
        <p:xfrm>
          <a:off x="179512" y="327660"/>
          <a:ext cx="8784976" cy="6202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467544" y="476672"/>
          <a:ext cx="8255000" cy="5718175"/>
        </p:xfrm>
        <a:graphic>
          <a:graphicData uri="http://schemas.openxmlformats.org/presentationml/2006/ole">
            <p:oleObj spid="_x0000_s172034" name="Worksheet" r:id="rId3" imgW="8542100" imgH="6438859" progId="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683568" y="908720"/>
          <a:ext cx="7967662" cy="5184775"/>
        </p:xfrm>
        <a:graphic>
          <a:graphicData uri="http://schemas.openxmlformats.org/presentationml/2006/ole">
            <p:oleObj spid="_x0000_s173058" name="Worksheet" r:id="rId3" imgW="8542100" imgH="6408369" progId="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467544" y="980728"/>
          <a:ext cx="8399462" cy="5373687"/>
        </p:xfrm>
        <a:graphic>
          <a:graphicData uri="http://schemas.openxmlformats.org/presentationml/2006/ole">
            <p:oleObj spid="_x0000_s174082" name="Worksheet" r:id="rId3" imgW="8542100" imgH="6347388" progId="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71010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27185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4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 noGrp="1"/>
          </p:cNvGraphicFramePr>
          <p:nvPr/>
        </p:nvGraphicFramePr>
        <p:xfrm>
          <a:off x="107504" y="260648"/>
          <a:ext cx="892899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Saez, Postel-Vinay, Rosenthal, Alvaredo, Zucman,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; I </a:t>
            </a:r>
            <a:r>
              <a:rPr lang="fr-FR" sz="3400" dirty="0" err="1" smtClean="0"/>
              <a:t>try</a:t>
            </a:r>
            <a:r>
              <a:rPr lang="fr-FR" sz="3400" dirty="0" smtClean="0"/>
              <a:t> to shift attention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to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3926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29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14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3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240360"/>
          </a:xfrm>
        </p:spPr>
        <p:txBody>
          <a:bodyPr/>
          <a:lstStyle/>
          <a:p>
            <a:pPr algn="ctr">
              <a:buNone/>
            </a:pPr>
            <a:r>
              <a:rPr lang="fr-FR" b="1" dirty="0" err="1" smtClean="0"/>
              <a:t>Supplementary</a:t>
            </a:r>
            <a:r>
              <a:rPr lang="fr-FR" b="1" dirty="0" smtClean="0"/>
              <a:t> </a:t>
            </a:r>
            <a:r>
              <a:rPr lang="fr-FR" b="1" dirty="0" err="1" smtClean="0"/>
              <a:t>slides</a:t>
            </a:r>
            <a:endParaRPr lang="fr-FR" b="1" dirty="0" smtClean="0"/>
          </a:p>
          <a:p>
            <a:pPr algn="ctr"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b="1" dirty="0" smtClean="0"/>
              <a:t>(long lecture version)</a:t>
            </a:r>
            <a:endParaRPr lang="fr-FR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177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187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091" name="Acrobat Document" r:id="rId3" imgW="4663844" imgH="603556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23363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11981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89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12083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56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48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395536" y="548680"/>
          <a:ext cx="8496944" cy="5688632"/>
        </p:xfrm>
        <a:graphic>
          <a:graphicData uri="http://schemas.openxmlformats.org/presentationml/2006/ole">
            <p:oleObj spid="_x0000_s158723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3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1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5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0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3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5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p:oleObj spid="_x0000_s12185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p:oleObj spid="_x0000_s12288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79512" y="188640"/>
          <a:ext cx="8784976" cy="6552728"/>
        </p:xfrm>
        <a:graphic>
          <a:graphicData uri="http://schemas.openxmlformats.org/presentationml/2006/ole">
            <p:oleObj spid="_x0000_s178178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2390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682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2493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600" dirty="0" smtClean="0"/>
              <a:t>(« </a:t>
            </a:r>
            <a:r>
              <a:rPr lang="fr-FR" sz="3600" dirty="0" err="1" smtClean="0"/>
              <a:t>meritocratic</a:t>
            </a:r>
            <a:r>
              <a:rPr lang="fr-FR" sz="3600" dirty="0" smtClean="0"/>
              <a:t> </a:t>
            </a:r>
            <a:r>
              <a:rPr lang="fr-FR" sz="3600" dirty="0" err="1" smtClean="0"/>
              <a:t>extremism</a:t>
            </a:r>
            <a:r>
              <a:rPr lang="fr-FR" sz="3600" dirty="0" smtClean="0"/>
              <a:t> »)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(prisons)</a:t>
            </a:r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59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0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p:oleObj spid="_x0000_s12595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70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2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323528" y="188640"/>
          <a:ext cx="8606978" cy="6480720"/>
        </p:xfrm>
        <a:graphic>
          <a:graphicData uri="http://schemas.openxmlformats.org/presentationml/2006/ole">
            <p:oleObj spid="_x0000_s179202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5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2697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77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79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2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251520" y="188640"/>
          <a:ext cx="8712967" cy="6552728"/>
        </p:xfrm>
        <a:graphic>
          <a:graphicData uri="http://schemas.openxmlformats.org/presentationml/2006/ole">
            <p:oleObj spid="_x0000_s180226" name="Worksheet" r:id="rId3" imgW="931926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08545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27185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2856</TotalTime>
  <Words>2198</Words>
  <Application>Microsoft Office PowerPoint</Application>
  <PresentationFormat>Affichage à l'écran (4:3)</PresentationFormat>
  <Paragraphs>137</Paragraphs>
  <Slides>66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66</vt:i4>
      </vt:variant>
    </vt:vector>
  </HeadingPairs>
  <TitlesOfParts>
    <vt:vector size="69" baseType="lpstr">
      <vt:lpstr>Thème Office</vt:lpstr>
      <vt:lpstr>Acrobat Document</vt:lpstr>
      <vt:lpstr>Worksheet</vt:lpstr>
      <vt:lpstr>   Capital in the 21st century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This presentation: three points</vt:lpstr>
      <vt:lpstr>Argentina vs Europe-US-Japan</vt:lpstr>
      <vt:lpstr>Diapositive 11</vt:lpstr>
      <vt:lpstr>Diapositive 12</vt:lpstr>
      <vt:lpstr>Diapositive 13</vt:lpstr>
      <vt:lpstr>Diapositive 14</vt:lpstr>
      <vt:lpstr>Diapositive 15</vt:lpstr>
      <vt:lpstr>This presentation: three points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This presentation: three points</vt:lpstr>
      <vt:lpstr>1. The return of a wealth-based society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2. The future of wealth concentration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3. Inequality in America (« meritocratic extremism »)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283</cp:revision>
  <dcterms:created xsi:type="dcterms:W3CDTF">2013-09-25T21:11:06Z</dcterms:created>
  <dcterms:modified xsi:type="dcterms:W3CDTF">2015-01-12T12:12:16Z</dcterms:modified>
</cp:coreProperties>
</file>