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80" r:id="rId4"/>
    <p:sldId id="260" r:id="rId5"/>
    <p:sldId id="265" r:id="rId6"/>
    <p:sldId id="267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63" r:id="rId15"/>
    <p:sldId id="264" r:id="rId16"/>
    <p:sldId id="261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Les </a:t>
            </a:r>
            <a:r>
              <a:rPr lang="en-US" b="1" dirty="0" err="1" smtClean="0"/>
              <a:t>métamorphoses</a:t>
            </a:r>
            <a:r>
              <a:rPr lang="en-US" b="1" dirty="0" smtClean="0"/>
              <a:t> du capital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200800" cy="1512168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dirty="0" smtClean="0"/>
              <a:t>Toulouse</a:t>
            </a:r>
            <a:r>
              <a:rPr lang="en-US" dirty="0" smtClean="0"/>
              <a:t>, </a:t>
            </a:r>
            <a:r>
              <a:rPr lang="en-US" i="1" dirty="0" smtClean="0"/>
              <a:t> </a:t>
            </a:r>
            <a:r>
              <a:rPr lang="en-US" i="1" dirty="0" smtClean="0"/>
              <a:t>2</a:t>
            </a:r>
            <a:r>
              <a:rPr lang="en-US" i="1" dirty="0" smtClean="0"/>
              <a:t>0 </a:t>
            </a:r>
            <a:r>
              <a:rPr lang="en-US" i="1" smtClean="0"/>
              <a:t>novem</a:t>
            </a:r>
            <a:r>
              <a:rPr lang="en-US" i="1" smtClean="0"/>
              <a:t>bre</a:t>
            </a:r>
            <a:r>
              <a:rPr lang="en-US" i="1" dirty="0" smtClean="0"/>
              <a:t> </a:t>
            </a:r>
            <a:r>
              <a:rPr lang="en-US" i="1" dirty="0" smtClean="0"/>
              <a:t>2013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245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188640"/>
          <a:ext cx="9036497" cy="6552728"/>
        </p:xfrm>
        <a:graphic>
          <a:graphicData uri="http://schemas.openxmlformats.org/presentationml/2006/ole">
            <p:oleObj spid="_x0000_s2560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16632"/>
          <a:ext cx="8928992" cy="6552728"/>
        </p:xfrm>
        <a:graphic>
          <a:graphicData uri="http://schemas.openxmlformats.org/presentationml/2006/ole">
            <p:oleObj spid="_x0000_s2662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1115616" y="0"/>
          <a:ext cx="6840760" cy="6858000"/>
        </p:xfrm>
        <a:graphic>
          <a:graphicData uri="http://schemas.openxmlformats.org/presentationml/2006/ole">
            <p:oleObj spid="_x0000_s27652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60648"/>
            <a:ext cx="8568952" cy="6336704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Dans cette conférence, je me suis focalisé jusqu’ici sur le cas de l’Europe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La dynamique historique du capital et des inégalités en Amérique présente des particularités intéressantes, illustrées par les graphiques suivants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88640"/>
          <a:ext cx="8964487" cy="6480720"/>
        </p:xfrm>
        <a:graphic>
          <a:graphicData uri="http://schemas.openxmlformats.org/presentationml/2006/ole">
            <p:oleObj spid="_x0000_s184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" y="188640"/>
          <a:ext cx="9036496" cy="6552727"/>
        </p:xfrm>
        <a:graphic>
          <a:graphicData uri="http://schemas.openxmlformats.org/presentationml/2006/ole">
            <p:oleObj spid="_x0000_s20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2867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115888"/>
          <a:ext cx="9036050" cy="6626225"/>
        </p:xfrm>
        <a:graphic>
          <a:graphicData uri="http://schemas.openxmlformats.org/presentationml/2006/ole">
            <p:oleObj spid="_x0000_s2969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73025" y="188913"/>
          <a:ext cx="8963025" cy="6669087"/>
        </p:xfrm>
        <a:graphic>
          <a:graphicData uri="http://schemas.openxmlformats.org/presentationml/2006/ole">
            <p:oleObj spid="_x0000_s3072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336704"/>
          </a:xfrm>
        </p:spPr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« Le capital au 21</a:t>
            </a:r>
            <a:r>
              <a:rPr lang="fr-FR" baseline="30000" dirty="0" smtClean="0"/>
              <a:t>e</a:t>
            </a:r>
            <a:r>
              <a:rPr lang="fr-FR" dirty="0" smtClean="0"/>
              <a:t> siècle » comprend 4 parties:</a:t>
            </a:r>
          </a:p>
          <a:p>
            <a:pPr>
              <a:buNone/>
            </a:pPr>
            <a:r>
              <a:rPr lang="fr-FR" dirty="0" smtClean="0"/>
              <a:t>Partie 1. Revenu et capital</a:t>
            </a:r>
          </a:p>
          <a:p>
            <a:pPr>
              <a:buNone/>
            </a:pPr>
            <a:r>
              <a:rPr lang="fr-FR" dirty="0" smtClean="0"/>
              <a:t>Partie 2. La dynamique du rapport capital/revenu</a:t>
            </a:r>
          </a:p>
          <a:p>
            <a:pPr>
              <a:buNone/>
            </a:pPr>
            <a:r>
              <a:rPr lang="fr-FR" dirty="0" smtClean="0"/>
              <a:t>Partie 3. La structure des inégalités</a:t>
            </a:r>
          </a:p>
          <a:p>
            <a:pPr>
              <a:buNone/>
            </a:pPr>
            <a:r>
              <a:rPr lang="fr-FR" dirty="0" smtClean="0"/>
              <a:t>Partie 4. Réguler le capital au 21</a:t>
            </a:r>
            <a:r>
              <a:rPr lang="fr-FR" baseline="30000" dirty="0" smtClean="0"/>
              <a:t>e</a:t>
            </a:r>
            <a:r>
              <a:rPr lang="fr-FR" dirty="0" smtClean="0"/>
              <a:t> siècle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Dans cette conférence, je présente quelques uns des principaux résultats sous forme de graphiques issus des parties 2 et 3, en me focalisant sur la question des métamorphoses du capital sur longue période</a:t>
            </a:r>
          </a:p>
          <a:p>
            <a:pPr>
              <a:buNone/>
            </a:pPr>
            <a:r>
              <a:rPr lang="fr-FR" dirty="0" smtClean="0"/>
              <a:t> (tous les graphiques du livre sont disponibles en ligne: voir </a:t>
            </a:r>
            <a:r>
              <a:rPr lang="fr-FR" dirty="0" smtClean="0">
                <a:hlinkClick r:id="rId2"/>
              </a:rPr>
              <a:t>http://piketty.pse.ens.fr/capital21c</a:t>
            </a:r>
            <a:r>
              <a:rPr lang="fr-FR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116632"/>
          <a:ext cx="9036496" cy="6624736"/>
        </p:xfrm>
        <a:graphic>
          <a:graphicData uri="http://schemas.openxmlformats.org/presentationml/2006/ole">
            <p:oleObj spid="_x0000_s3174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88640"/>
          <a:ext cx="8928991" cy="6552728"/>
        </p:xfrm>
        <a:graphic>
          <a:graphicData uri="http://schemas.openxmlformats.org/presentationml/2006/ole">
            <p:oleObj spid="_x0000_s3277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784975" cy="6741368"/>
        </p:xfrm>
        <a:graphic>
          <a:graphicData uri="http://schemas.openxmlformats.org/presentationml/2006/ole">
            <p:oleObj spid="_x0000_s3379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3" y="116632"/>
          <a:ext cx="8964488" cy="6741368"/>
        </p:xfrm>
        <a:graphic>
          <a:graphicData uri="http://schemas.openxmlformats.org/presentationml/2006/ole">
            <p:oleObj spid="_x0000_s368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88640"/>
          <a:ext cx="8964487" cy="6480720"/>
        </p:xfrm>
        <a:graphic>
          <a:graphicData uri="http://schemas.openxmlformats.org/presentationml/2006/ole">
            <p:oleObj spid="_x0000_s103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73025" y="260350"/>
          <a:ext cx="8963025" cy="6481763"/>
        </p:xfrm>
        <a:graphic>
          <a:graphicData uri="http://schemas.openxmlformats.org/presentationml/2006/ole">
            <p:oleObj spid="_x0000_s194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2150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3" cy="6624736"/>
        </p:xfrm>
        <a:graphic>
          <a:graphicData uri="http://schemas.openxmlformats.org/presentationml/2006/ole">
            <p:oleObj spid="_x0000_s204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116632"/>
          <a:ext cx="9036495" cy="6624736"/>
        </p:xfrm>
        <a:graphic>
          <a:graphicData uri="http://schemas.openxmlformats.org/presentationml/2006/ole">
            <p:oleObj spid="_x0000_s2253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260350"/>
          <a:ext cx="9036050" cy="6597650"/>
        </p:xfrm>
        <a:graphic>
          <a:graphicData uri="http://schemas.openxmlformats.org/presentationml/2006/ole">
            <p:oleObj spid="_x0000_s235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42</Words>
  <Application>Microsoft Office PowerPoint</Application>
  <PresentationFormat>Affichage à l'écran (4:3)</PresentationFormat>
  <Paragraphs>16</Paragraphs>
  <Slides>22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Thème Office</vt:lpstr>
      <vt:lpstr>Acrobat Document</vt:lpstr>
      <vt:lpstr>   Les métamorphoses du capital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Public Economics: Tax &amp; Transfer Policies  (Master PPD &amp; APE, Paris School of Economics) Thomas Piketty Academic year 2013-2014  </dc:title>
  <dc:creator>Thomas Piketty</dc:creator>
  <cp:lastModifiedBy>Thomas Piketty</cp:lastModifiedBy>
  <cp:revision>79</cp:revision>
  <dcterms:created xsi:type="dcterms:W3CDTF">2013-09-25T21:11:06Z</dcterms:created>
  <dcterms:modified xsi:type="dcterms:W3CDTF">2013-11-20T08:31:16Z</dcterms:modified>
</cp:coreProperties>
</file>